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6" r:id="rId5"/>
    <p:sldId id="257" r:id="rId6"/>
    <p:sldId id="258" r:id="rId7"/>
    <p:sldId id="260" r:id="rId8"/>
    <p:sldId id="264" r:id="rId9"/>
    <p:sldId id="312" r:id="rId10"/>
    <p:sldId id="314" r:id="rId11"/>
    <p:sldId id="263" r:id="rId12"/>
    <p:sldId id="302" r:id="rId13"/>
    <p:sldId id="303" r:id="rId14"/>
    <p:sldId id="297" r:id="rId15"/>
    <p:sldId id="298" r:id="rId16"/>
    <p:sldId id="313" r:id="rId17"/>
    <p:sldId id="301" r:id="rId18"/>
    <p:sldId id="304" r:id="rId19"/>
    <p:sldId id="305" r:id="rId20"/>
    <p:sldId id="307" r:id="rId21"/>
    <p:sldId id="315" r:id="rId22"/>
    <p:sldId id="306" r:id="rId23"/>
    <p:sldId id="316" r:id="rId24"/>
    <p:sldId id="308" r:id="rId25"/>
    <p:sldId id="317" r:id="rId26"/>
    <p:sldId id="311" r:id="rId27"/>
    <p:sldId id="318" r:id="rId28"/>
    <p:sldId id="289" r:id="rId29"/>
    <p:sldId id="319" r:id="rId30"/>
    <p:sldId id="320" r:id="rId31"/>
    <p:sldId id="321" r:id="rId32"/>
    <p:sldId id="322" r:id="rId33"/>
    <p:sldId id="290" r:id="rId34"/>
    <p:sldId id="288" r:id="rId35"/>
    <p:sldId id="309" r:id="rId36"/>
    <p:sldId id="310"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53E"/>
    <a:srgbClr val="58696B"/>
    <a:srgbClr val="95B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139" autoAdjust="0"/>
  </p:normalViewPr>
  <p:slideViewPr>
    <p:cSldViewPr snapToGrid="0">
      <p:cViewPr varScale="1">
        <p:scale>
          <a:sx n="89" d="100"/>
          <a:sy n="89" d="100"/>
        </p:scale>
        <p:origin x="1296" y="78"/>
      </p:cViewPr>
      <p:guideLst>
        <p:guide orient="horz" pos="2160"/>
        <p:guide pos="3840"/>
      </p:guideLst>
    </p:cSldViewPr>
  </p:slideViewPr>
  <p:outlineViewPr>
    <p:cViewPr>
      <p:scale>
        <a:sx n="33" d="100"/>
        <a:sy n="33" d="100"/>
      </p:scale>
      <p:origin x="0" y="-45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7/24/2023</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7/24/2023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lthsystemtracker.org/brief/an-examination-of-surprise-medical-bills-and-proposals-to-protect-consumers-from-them-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ms.gov/CCIIO/Programs-and-Initiatives/Other-Insurance-Protections/CAAQualifying-Payment-Amount-Calculation-Methodology.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ms.gov/nosurprises/help-resolve-payment-disputes/certified-idre-lis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ms.gov/files/document/initial-report-idr-april-15-september-30-2022.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ealthaffairs.org/do/10.1377/forefront.20220216.824139" TargetMode="External"/><Relationship Id="rId7" Type="http://schemas.openxmlformats.org/officeDocument/2006/relationships/hyperlink" Target="https://www.cms.gov/nosurprises/help-resolve-payment-disputes/payment-disputes-between-providers-and-health-plan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scribd.com/document/624340457/TMA-II-2023-02-06-Memorandum-Opinion-and-Dckt-99-0" TargetMode="External"/><Relationship Id="rId5" Type="http://schemas.openxmlformats.org/officeDocument/2006/relationships/hyperlink" Target="https://www.dol.gov/sites/dolgov/files/EBSA/about-ebsa/our-activities/resource-center/faqs/requirements-related-to-surprise-billing-final-rules-2022.pdf" TargetMode="External"/><Relationship Id="rId4" Type="http://schemas.openxmlformats.org/officeDocument/2006/relationships/hyperlink" Target="https://www.healthaffairs.org/content/forefront/provider-groups-each-bring-third-lawsuit-challenging-no-surprises-ac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232965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3 workflows divided out by timeframe.</a:t>
            </a:r>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319822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15</a:t>
            </a:fld>
            <a:endParaRPr lang="en-US" dirty="0"/>
          </a:p>
        </p:txBody>
      </p:sp>
    </p:spTree>
    <p:extLst>
      <p:ext uri="{BB962C8B-B14F-4D97-AF65-F5344CB8AC3E}">
        <p14:creationId xmlns:p14="http://schemas.microsoft.com/office/powerpoint/2010/main" val="249371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giving notice and seeking consent from individuals to waive their balance billing protections under the No Surprises Act, providers and facilities must use standard notice and consent documents developed by HHS. </a:t>
            </a:r>
          </a:p>
          <a:p>
            <a:endParaRPr lang="en-US" dirty="0"/>
          </a:p>
          <a:p>
            <a:r>
              <a:rPr lang="en-US" dirty="0"/>
              <a:t>The standard notice and consent documents were published as part of CMS Form Number 10780 and are available for download on CMS.gov. </a:t>
            </a:r>
          </a:p>
          <a:p>
            <a:endParaRPr lang="en-US" dirty="0"/>
          </a:p>
          <a:p>
            <a:r>
              <a:rPr lang="en-US" dirty="0"/>
              <a:t>Providers and facilities must tailor the standard notice with individual- and provider-specific information.</a:t>
            </a:r>
          </a:p>
          <a:p>
            <a:endParaRPr lang="en-US" dirty="0"/>
          </a:p>
          <a:p>
            <a:r>
              <a:rPr lang="en-US" dirty="0"/>
              <a:t>Provider/Facility supplied information in notice document: • </a:t>
            </a:r>
          </a:p>
          <a:p>
            <a:r>
              <a:rPr lang="en-US" dirty="0"/>
              <a:t>Patient Name • </a:t>
            </a:r>
          </a:p>
          <a:p>
            <a:r>
              <a:rPr lang="en-US" dirty="0"/>
              <a:t>Out-of-network provider(s) or facility name • </a:t>
            </a:r>
          </a:p>
          <a:p>
            <a:r>
              <a:rPr lang="en-US" dirty="0"/>
              <a:t>Statement that the health care provider is an out-of-network provider, with respect to the health plan or coverage • </a:t>
            </a:r>
          </a:p>
          <a:p>
            <a:r>
              <a:rPr lang="en-US" dirty="0"/>
              <a:t>Good faith estimates of the amount the individual may be charged for items or services delivered by the out-of-network provider(s) or facility • </a:t>
            </a:r>
          </a:p>
          <a:p>
            <a:r>
              <a:rPr lang="en-US" dirty="0"/>
              <a:t>Statement that prior authorization or other care management limitations may be required • </a:t>
            </a:r>
          </a:p>
          <a:p>
            <a:r>
              <a:rPr lang="en-US" dirty="0"/>
              <a:t>For post-stabilization services furnished by an out-of-network provider in an in-network emergency facility: A list of in-network providers at the facility able to deliver needed items or services</a:t>
            </a:r>
          </a:p>
        </p:txBody>
      </p:sp>
      <p:sp>
        <p:nvSpPr>
          <p:cNvPr id="4" name="Slide Number Placeholder 3"/>
          <p:cNvSpPr>
            <a:spLocks noGrp="1"/>
          </p:cNvSpPr>
          <p:nvPr>
            <p:ph type="sldNum" sz="quarter" idx="5"/>
          </p:nvPr>
        </p:nvSpPr>
        <p:spPr/>
        <p:txBody>
          <a:bodyPr/>
          <a:lstStyle/>
          <a:p>
            <a:fld id="{C37D7554-D10C-4E29-B8E6-BB7111FA614F}" type="slidenum">
              <a:rPr lang="en-US" smtClean="0"/>
              <a:t>16</a:t>
            </a:fld>
            <a:endParaRPr lang="en-US" dirty="0"/>
          </a:p>
        </p:txBody>
      </p:sp>
    </p:spTree>
    <p:extLst>
      <p:ext uri="{BB962C8B-B14F-4D97-AF65-F5344CB8AC3E}">
        <p14:creationId xmlns:p14="http://schemas.microsoft.com/office/powerpoint/2010/main" val="410190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17</a:t>
            </a:fld>
            <a:endParaRPr lang="en-US" dirty="0"/>
          </a:p>
        </p:txBody>
      </p:sp>
    </p:spTree>
    <p:extLst>
      <p:ext uri="{BB962C8B-B14F-4D97-AF65-F5344CB8AC3E}">
        <p14:creationId xmlns:p14="http://schemas.microsoft.com/office/powerpoint/2010/main" val="65190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18</a:t>
            </a:fld>
            <a:endParaRPr lang="en-US" dirty="0"/>
          </a:p>
        </p:txBody>
      </p:sp>
    </p:spTree>
    <p:extLst>
      <p:ext uri="{BB962C8B-B14F-4D97-AF65-F5344CB8AC3E}">
        <p14:creationId xmlns:p14="http://schemas.microsoft.com/office/powerpoint/2010/main" val="1550628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19</a:t>
            </a:fld>
            <a:endParaRPr lang="en-US" dirty="0"/>
          </a:p>
        </p:txBody>
      </p:sp>
    </p:spTree>
    <p:extLst>
      <p:ext uri="{BB962C8B-B14F-4D97-AF65-F5344CB8AC3E}">
        <p14:creationId xmlns:p14="http://schemas.microsoft.com/office/powerpoint/2010/main" val="110455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20</a:t>
            </a:fld>
            <a:endParaRPr lang="en-US" dirty="0"/>
          </a:p>
        </p:txBody>
      </p:sp>
    </p:spTree>
    <p:extLst>
      <p:ext uri="{BB962C8B-B14F-4D97-AF65-F5344CB8AC3E}">
        <p14:creationId xmlns:p14="http://schemas.microsoft.com/office/powerpoint/2010/main" val="1225100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Parties Involved</a:t>
            </a:r>
          </a:p>
          <a:p>
            <a:pPr marL="171450" indent="-171450">
              <a:buFont typeface="Arial" panose="020B0604020202020204" pitchFamily="34" charset="0"/>
              <a:buChar char="•"/>
            </a:pPr>
            <a:r>
              <a:rPr lang="en-US" dirty="0"/>
              <a:t>Patient</a:t>
            </a:r>
          </a:p>
          <a:p>
            <a:pPr marL="171450" indent="-171450">
              <a:buFont typeface="Arial" panose="020B0604020202020204" pitchFamily="34" charset="0"/>
              <a:buChar char="•"/>
            </a:pPr>
            <a:r>
              <a:rPr lang="en-US" dirty="0"/>
              <a:t>Physician</a:t>
            </a:r>
          </a:p>
          <a:p>
            <a:pPr marL="171450" indent="-171450">
              <a:buFont typeface="Arial" panose="020B0604020202020204" pitchFamily="34" charset="0"/>
              <a:buChar char="•"/>
            </a:pPr>
            <a:r>
              <a:rPr lang="en-US" dirty="0"/>
              <a:t>Case Management</a:t>
            </a:r>
          </a:p>
          <a:p>
            <a:pPr marL="171450" indent="-171450">
              <a:buFont typeface="Arial" panose="020B0604020202020204" pitchFamily="34" charset="0"/>
              <a:buChar char="•"/>
            </a:pPr>
            <a:r>
              <a:rPr lang="en-US" dirty="0"/>
              <a:t>Transfer Center</a:t>
            </a:r>
          </a:p>
          <a:p>
            <a:pPr marL="171450" indent="-171450">
              <a:buFont typeface="Arial" panose="020B0604020202020204" pitchFamily="34" charset="0"/>
              <a:buChar char="•"/>
            </a:pPr>
            <a:r>
              <a:rPr lang="en-US" dirty="0"/>
              <a:t>Patient Registration</a:t>
            </a:r>
          </a:p>
          <a:p>
            <a:pPr marL="171450" indent="-171450">
              <a:buFont typeface="Arial" panose="020B0604020202020204" pitchFamily="34" charset="0"/>
              <a:buChar char="•"/>
            </a:pPr>
            <a:r>
              <a:rPr lang="en-US" dirty="0"/>
              <a:t>Access Center</a:t>
            </a:r>
          </a:p>
        </p:txBody>
      </p:sp>
      <p:sp>
        <p:nvSpPr>
          <p:cNvPr id="4" name="Slide Number Placeholder 3"/>
          <p:cNvSpPr>
            <a:spLocks noGrp="1"/>
          </p:cNvSpPr>
          <p:nvPr>
            <p:ph type="sldNum" sz="quarter" idx="5"/>
          </p:nvPr>
        </p:nvSpPr>
        <p:spPr/>
        <p:txBody>
          <a:bodyPr/>
          <a:lstStyle/>
          <a:p>
            <a:fld id="{C37D7554-D10C-4E29-B8E6-BB7111FA614F}" type="slidenum">
              <a:rPr lang="en-US" smtClean="0"/>
              <a:t>21</a:t>
            </a:fld>
            <a:endParaRPr lang="en-US" dirty="0"/>
          </a:p>
        </p:txBody>
      </p:sp>
    </p:spTree>
    <p:extLst>
      <p:ext uri="{BB962C8B-B14F-4D97-AF65-F5344CB8AC3E}">
        <p14:creationId xmlns:p14="http://schemas.microsoft.com/office/powerpoint/2010/main" val="218831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giving notice and seeking consent from individuals to waive their balance billing protections under the No Surprises Act, providers and facilities must use standard notice and consent documents developed by HHS. </a:t>
            </a:r>
          </a:p>
          <a:p>
            <a:endParaRPr lang="en-US" dirty="0"/>
          </a:p>
          <a:p>
            <a:r>
              <a:rPr lang="en-US" dirty="0"/>
              <a:t>The standard notice and consent documents were published as part of CMS Form Number 10780 and are available for download on CMS.gov. </a:t>
            </a:r>
          </a:p>
          <a:p>
            <a:endParaRPr lang="en-US" dirty="0"/>
          </a:p>
          <a:p>
            <a:r>
              <a:rPr lang="en-US" dirty="0"/>
              <a:t>Providers and facilities must tailor the standard notice with individual- and provider-specific information.</a:t>
            </a:r>
          </a:p>
          <a:p>
            <a:endParaRPr lang="en-US" dirty="0"/>
          </a:p>
          <a:p>
            <a:r>
              <a:rPr lang="en-US" dirty="0"/>
              <a:t>Provider/Facility supplied information in notice document: • </a:t>
            </a:r>
          </a:p>
          <a:p>
            <a:r>
              <a:rPr lang="en-US" dirty="0"/>
              <a:t>Patient Name • </a:t>
            </a:r>
          </a:p>
          <a:p>
            <a:r>
              <a:rPr lang="en-US" dirty="0"/>
              <a:t>Out-of-network provider(s) or facility name • </a:t>
            </a:r>
          </a:p>
          <a:p>
            <a:r>
              <a:rPr lang="en-US" dirty="0"/>
              <a:t>Statement that the health care provider is an out-of-network provider, with respect to the health plan or coverage • </a:t>
            </a:r>
          </a:p>
          <a:p>
            <a:r>
              <a:rPr lang="en-US" dirty="0"/>
              <a:t>Good faith estimates of the amount the individual may be charged for items or services delivered by the out-of-network provider(s) or facility • </a:t>
            </a:r>
          </a:p>
          <a:p>
            <a:r>
              <a:rPr lang="en-US" dirty="0"/>
              <a:t>Statement that prior authorization or other care management limitations may be required • </a:t>
            </a:r>
          </a:p>
          <a:p>
            <a:r>
              <a:rPr lang="en-US" dirty="0"/>
              <a:t>For post-stabilization services furnished by an out-of-network provider in an in-network emergency facility: A list of in-network providers at the facility able to deliver needed items or services</a:t>
            </a:r>
          </a:p>
        </p:txBody>
      </p:sp>
      <p:sp>
        <p:nvSpPr>
          <p:cNvPr id="4" name="Slide Number Placeholder 3"/>
          <p:cNvSpPr>
            <a:spLocks noGrp="1"/>
          </p:cNvSpPr>
          <p:nvPr>
            <p:ph type="sldNum" sz="quarter" idx="5"/>
          </p:nvPr>
        </p:nvSpPr>
        <p:spPr/>
        <p:txBody>
          <a:bodyPr/>
          <a:lstStyle/>
          <a:p>
            <a:fld id="{C37D7554-D10C-4E29-B8E6-BB7111FA614F}" type="slidenum">
              <a:rPr lang="en-US" smtClean="0"/>
              <a:t>22</a:t>
            </a:fld>
            <a:endParaRPr lang="en-US" dirty="0"/>
          </a:p>
        </p:txBody>
      </p:sp>
    </p:spTree>
    <p:extLst>
      <p:ext uri="{BB962C8B-B14F-4D97-AF65-F5344CB8AC3E}">
        <p14:creationId xmlns:p14="http://schemas.microsoft.com/office/powerpoint/2010/main" val="175520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23</a:t>
            </a:fld>
            <a:endParaRPr lang="en-US" dirty="0"/>
          </a:p>
        </p:txBody>
      </p:sp>
    </p:spTree>
    <p:extLst>
      <p:ext uri="{BB962C8B-B14F-4D97-AF65-F5344CB8AC3E}">
        <p14:creationId xmlns:p14="http://schemas.microsoft.com/office/powerpoint/2010/main" val="343183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a:t>
            </a:r>
            <a:r>
              <a:rPr lang="en-US" b="0" i="0" dirty="0">
                <a:solidFill>
                  <a:srgbClr val="1C3467"/>
                </a:solidFill>
                <a:effectLst/>
                <a:latin typeface="effra"/>
              </a:rPr>
              <a:t>About </a:t>
            </a:r>
            <a:r>
              <a:rPr lang="en-US" b="1" i="0" u="sng" dirty="0">
                <a:solidFill>
                  <a:srgbClr val="0085CF"/>
                </a:solidFill>
                <a:effectLst/>
                <a:latin typeface="effra"/>
                <a:hlinkClick r:id="rId3"/>
              </a:rPr>
              <a:t>1 in 5</a:t>
            </a:r>
            <a:r>
              <a:rPr lang="en-US" b="0" i="0" dirty="0">
                <a:solidFill>
                  <a:srgbClr val="1C3467"/>
                </a:solidFill>
                <a:effectLst/>
                <a:latin typeface="effra"/>
              </a:rPr>
              <a:t> emergency room visits and </a:t>
            </a:r>
            <a:r>
              <a:rPr lang="en-US" b="1" i="0" u="sng" dirty="0">
                <a:solidFill>
                  <a:srgbClr val="0085CF"/>
                </a:solidFill>
                <a:effectLst/>
                <a:latin typeface="effra"/>
                <a:hlinkClick r:id="rId3"/>
              </a:rPr>
              <a:t>16%</a:t>
            </a:r>
            <a:r>
              <a:rPr lang="en-US" b="0" i="0" dirty="0">
                <a:solidFill>
                  <a:srgbClr val="1C3467"/>
                </a:solidFill>
                <a:effectLst/>
                <a:latin typeface="effra"/>
              </a:rPr>
              <a:t> of in-network hospitalizations for non-emergency care included surprise bills from out-of-network providers.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2098889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24</a:t>
            </a:fld>
            <a:endParaRPr lang="en-US" dirty="0"/>
          </a:p>
        </p:txBody>
      </p:sp>
    </p:spTree>
    <p:extLst>
      <p:ext uri="{BB962C8B-B14F-4D97-AF65-F5344CB8AC3E}">
        <p14:creationId xmlns:p14="http://schemas.microsoft.com/office/powerpoint/2010/main" val="2407695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3467"/>
                </a:solidFill>
                <a:effectLst/>
                <a:latin typeface="effra"/>
              </a:rPr>
              <a:t>The protections cover people with private insurance (including employer-based coverage, non-group plans, and grandfathered plans). The patient’s cost sharing amount for out-of-network services and items covered under the law is required to be no more than the in-network cost sharing.  </a:t>
            </a:r>
          </a:p>
          <a:p>
            <a:pPr algn="l"/>
            <a:r>
              <a:rPr lang="en-US" b="0" i="0" dirty="0">
                <a:solidFill>
                  <a:srgbClr val="1C3467"/>
                </a:solidFill>
                <a:effectLst/>
                <a:latin typeface="effra"/>
              </a:rPr>
              <a:t>To determine the plan payment to the out-of-network provider or facility, the No Surprises Act established an independent dispute resolution (IDR) process. The IDR process takes patients out of the disputes between the out-of-network provider’s asked price and plan payment for surprise bills. Instead, a third-party baseball-style arbitration process determines the plan payment amount. </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25</a:t>
            </a:fld>
            <a:endParaRPr lang="en-US" dirty="0"/>
          </a:p>
        </p:txBody>
      </p:sp>
    </p:spTree>
    <p:extLst>
      <p:ext uri="{BB962C8B-B14F-4D97-AF65-F5344CB8AC3E}">
        <p14:creationId xmlns:p14="http://schemas.microsoft.com/office/powerpoint/2010/main" val="2807168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C3467"/>
                </a:solidFill>
                <a:effectLst/>
                <a:latin typeface="effra"/>
              </a:rPr>
              <a:t>After the provider files a claim, the plan generally has 30 days to make an initial determination on whether and how to cover a claim</a:t>
            </a:r>
            <a:r>
              <a:rPr lang="en-US" b="0" i="0" dirty="0">
                <a:solidFill>
                  <a:srgbClr val="1C3467"/>
                </a:solidFill>
                <a:effectLst/>
                <a:latin typeface="effra"/>
              </a:rPr>
              <a:t>. Once a claim is filed, by day 30, the health plan must decide whether it will pay, deny, or adjust the claim. There are rules permitting extensions in certain circumstances, for example, if the plan determines the claim is incomplete, the plan could ask for additional information. On the date the health plan processes the surprise bill claim, it calculates the applicable in-network cost sharing amount based on the </a:t>
            </a:r>
            <a:r>
              <a:rPr lang="en-US" b="1" i="0" u="sng" dirty="0">
                <a:solidFill>
                  <a:srgbClr val="0085CF"/>
                </a:solidFill>
                <a:effectLst/>
                <a:latin typeface="effra"/>
                <a:hlinkClick r:id="rId3"/>
              </a:rPr>
              <a:t>qualified payment amount</a:t>
            </a:r>
            <a:r>
              <a:rPr lang="en-US" b="0" i="0" dirty="0">
                <a:solidFill>
                  <a:srgbClr val="1C3467"/>
                </a:solidFill>
                <a:effectLst/>
                <a:latin typeface="effra"/>
              </a:rPr>
              <a:t> (QPA)—which is the median in-network contracted rate by the health plan issuer in the same insurance market and region for the item or service. The plan informs the out-of-network provider of the patient’s responsibility and issues an explanation of benefits (EOB) to the patient showing the applicable in-network cost sharing that the patient owes the provider.  </a:t>
            </a:r>
          </a:p>
          <a:p>
            <a:pPr algn="l"/>
            <a:endParaRPr lang="en-US" b="0" i="0" dirty="0">
              <a:solidFill>
                <a:srgbClr val="1C3467"/>
              </a:solidFill>
              <a:effectLst/>
              <a:latin typeface="effra"/>
            </a:endParaRPr>
          </a:p>
          <a:p>
            <a:pPr algn="l"/>
            <a:r>
              <a:rPr lang="en-US" b="1" i="0" dirty="0">
                <a:solidFill>
                  <a:srgbClr val="1C3467"/>
                </a:solidFill>
                <a:effectLst/>
                <a:latin typeface="effra"/>
              </a:rPr>
              <a:t>Open negotiation period must be exhausted before initiating a federal IDR process</a:t>
            </a:r>
            <a:r>
              <a:rPr lang="en-US" b="0" i="0" dirty="0">
                <a:solidFill>
                  <a:srgbClr val="1C3467"/>
                </a:solidFill>
                <a:effectLst/>
                <a:latin typeface="effra"/>
              </a:rPr>
              <a:t>. After the plan determination, the plan or provider initiate open negotiation on the payment. Parties must exhaust 30 business days (or about 42 calendar days) of open negotiations before entering the federal IDR process. If the parties do not reach an agreement after open negotiation, either party can initiate the federal IDR process within 4 business days following the end of open negotiations. </a:t>
            </a:r>
          </a:p>
          <a:p>
            <a:pPr algn="l"/>
            <a:endParaRPr lang="en-US" b="0" i="0" dirty="0">
              <a:solidFill>
                <a:srgbClr val="1C3467"/>
              </a:solidFill>
              <a:effectLst/>
              <a:latin typeface="effra"/>
            </a:endParaRPr>
          </a:p>
          <a:p>
            <a:pPr algn="l"/>
            <a:r>
              <a:rPr lang="en-US" b="1" i="0" dirty="0">
                <a:solidFill>
                  <a:srgbClr val="1C3467"/>
                </a:solidFill>
                <a:effectLst/>
                <a:latin typeface="effra"/>
              </a:rPr>
              <a:t>Federal independent dispute resolution entities select one of the offers submitted</a:t>
            </a:r>
            <a:r>
              <a:rPr lang="en-US" b="0" i="0" dirty="0">
                <a:solidFill>
                  <a:srgbClr val="1C3467"/>
                </a:solidFill>
                <a:effectLst/>
                <a:latin typeface="effra"/>
              </a:rPr>
              <a:t>. Parties have 10 business days to select a certified IDR entity and submit offers of payment. </a:t>
            </a:r>
            <a:r>
              <a:rPr lang="en-US" b="1" i="0" u="sng" dirty="0">
                <a:solidFill>
                  <a:srgbClr val="0085CF"/>
                </a:solidFill>
                <a:effectLst/>
                <a:latin typeface="effra"/>
                <a:hlinkClick r:id="rId4"/>
              </a:rPr>
              <a:t>IDR entities</a:t>
            </a:r>
            <a:r>
              <a:rPr lang="en-US" b="0" i="0" dirty="0">
                <a:solidFill>
                  <a:srgbClr val="1C3467"/>
                </a:solidFill>
                <a:effectLst/>
                <a:latin typeface="effra"/>
              </a:rPr>
              <a:t> are third-party organizations that are certified by the federal government to arbitrate the payment amount between plans and providers. The selected IDR entity picks one of the two offers within 30 business days of offer submissions. In selecting the offer, the IDR entity considers the QPA and additional supporting materials. Additional supporting materials can include provider’s or facility’s quality, market share, and complexity of population served. The IDR entity is not allowed to consider typical provider charges or public payers’ payment rates.  From IDR entity selection to the IDR entity selecting an offer can take up to about 62 calendar days. Once the IDR selects one of the offers submitted by the plan or the provider, the health plan has 30 calendar days to make any additional payments. From the claim determination to any additional payment being made can take over 6 months.  </a:t>
            </a:r>
          </a:p>
          <a:p>
            <a:pPr algn="l"/>
            <a:endParaRPr lang="en-US" b="0" i="0" dirty="0">
              <a:solidFill>
                <a:srgbClr val="1C3467"/>
              </a:solidFill>
              <a:effectLst/>
              <a:latin typeface="effra"/>
            </a:endParaRPr>
          </a:p>
          <a:p>
            <a:pPr algn="l"/>
            <a:r>
              <a:rPr lang="en-US" b="1" i="0" dirty="0">
                <a:solidFill>
                  <a:srgbClr val="1C3467"/>
                </a:solidFill>
                <a:effectLst/>
                <a:latin typeface="effra"/>
              </a:rPr>
              <a:t>Providers not participating in any plan networks could face longer timelines for reimbursement.</a:t>
            </a:r>
            <a:r>
              <a:rPr lang="en-US" b="0" i="0" dirty="0">
                <a:solidFill>
                  <a:srgbClr val="1C3467"/>
                </a:solidFill>
                <a:effectLst/>
                <a:latin typeface="effra"/>
              </a:rPr>
              <a:t> The time from plan initial claim determination to IDR decision and plan payment could take over 6 months. Providers with many out-of-network claims could face cashflow issues while waiting to resolve payment disputes. </a:t>
            </a:r>
          </a:p>
          <a:p>
            <a:pPr algn="l"/>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26</a:t>
            </a:fld>
            <a:endParaRPr lang="en-US" dirty="0"/>
          </a:p>
        </p:txBody>
      </p:sp>
    </p:spTree>
    <p:extLst>
      <p:ext uri="{BB962C8B-B14F-4D97-AF65-F5344CB8AC3E}">
        <p14:creationId xmlns:p14="http://schemas.microsoft.com/office/powerpoint/2010/main" val="492351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3467"/>
                </a:solidFill>
                <a:effectLst/>
                <a:latin typeface="effra"/>
              </a:rPr>
              <a:t>According to the Centers for Medicare and Medicaid Services (CMS), which is responsible for implementing the law, 90,000 disputes were initiated through the federal IDR process from April to September of 2022. Disputes initiated in this period exceeded CMS’ initial </a:t>
            </a:r>
            <a:r>
              <a:rPr lang="en-US" b="1" i="0" u="sng" dirty="0">
                <a:solidFill>
                  <a:srgbClr val="0085CF"/>
                </a:solidFill>
                <a:effectLst/>
                <a:latin typeface="effra"/>
                <a:hlinkClick r:id="rId3"/>
              </a:rPr>
              <a:t>estimate</a:t>
            </a:r>
            <a:r>
              <a:rPr lang="en-US" b="0" i="0" dirty="0">
                <a:solidFill>
                  <a:srgbClr val="1C3467"/>
                </a:solidFill>
                <a:effectLst/>
                <a:latin typeface="effra"/>
              </a:rPr>
              <a:t> of less than 20,000 for the entire year. Similar disputes between the same provider and plan are required to be batched and so we do not know how many out-of-network items or services were disputed through the federal IDR process. </a:t>
            </a:r>
          </a:p>
          <a:p>
            <a:pPr algn="l"/>
            <a:endParaRPr lang="en-US" b="0" i="0" dirty="0">
              <a:solidFill>
                <a:srgbClr val="1C3467"/>
              </a:solidFill>
              <a:effectLst/>
              <a:latin typeface="effra"/>
            </a:endParaRPr>
          </a:p>
          <a:p>
            <a:pPr algn="l"/>
            <a:r>
              <a:rPr lang="en-US" b="0" i="0" dirty="0">
                <a:solidFill>
                  <a:srgbClr val="1C3467"/>
                </a:solidFill>
                <a:effectLst/>
                <a:latin typeface="effra"/>
              </a:rPr>
              <a:t>Half of disputes submitted (46%) were challenged by the other party and 18% were found ineligible for the federal IDR process. The non-initiating party can challenge the dispute’s eligibility for the federal IDR process. The dispute can be found ineligible if state jurisdiction applies, incomplete or incorrect information is submitted, submission does not comply with requirements, or the open negotiation period has not been exhausted. </a:t>
            </a:r>
          </a:p>
          <a:p>
            <a:pPr algn="l"/>
            <a:endParaRPr lang="en-US" b="0" i="0" dirty="0">
              <a:solidFill>
                <a:srgbClr val="1C3467"/>
              </a:solidFill>
              <a:effectLst/>
              <a:latin typeface="effra"/>
            </a:endParaRPr>
          </a:p>
          <a:p>
            <a:pPr algn="l"/>
            <a:r>
              <a:rPr lang="en-US" b="0" i="0" dirty="0">
                <a:solidFill>
                  <a:srgbClr val="1C3467"/>
                </a:solidFill>
                <a:effectLst/>
                <a:latin typeface="effra"/>
              </a:rPr>
              <a:t>Of the disputes initiated in the April to September 2022 period, less than 4% were issued payment determinations. Most of the disputes initiated were awaiting eligibility or payment determination. </a:t>
            </a:r>
          </a:p>
          <a:p>
            <a:pPr algn="l"/>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27</a:t>
            </a:fld>
            <a:endParaRPr lang="en-US" dirty="0"/>
          </a:p>
        </p:txBody>
      </p:sp>
    </p:spTree>
    <p:extLst>
      <p:ext uri="{BB962C8B-B14F-4D97-AF65-F5344CB8AC3E}">
        <p14:creationId xmlns:p14="http://schemas.microsoft.com/office/powerpoint/2010/main" val="1763625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C3467"/>
                </a:solidFill>
                <a:effectLst/>
                <a:latin typeface="effra"/>
              </a:rPr>
              <a:t>Over 8 in 10 disputes (85%) were initiated against 10 entities. Of these, 8 are health insurers with 70% of the disputes and the others (Clear Health Strategies and Multiplan) are entities that help insurers with their provider networks.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28</a:t>
            </a:fld>
            <a:endParaRPr lang="en-US" dirty="0"/>
          </a:p>
        </p:txBody>
      </p:sp>
    </p:spTree>
    <p:extLst>
      <p:ext uri="{BB962C8B-B14F-4D97-AF65-F5344CB8AC3E}">
        <p14:creationId xmlns:p14="http://schemas.microsoft.com/office/powerpoint/2010/main" val="3230794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giving notice and seeking consent from individuals to waive their balance billing protections under the No Surprises Act, providers and facilities must use standard notice and consent documents developed by HHS. </a:t>
            </a:r>
          </a:p>
          <a:p>
            <a:endParaRPr lang="en-US" dirty="0"/>
          </a:p>
          <a:p>
            <a:r>
              <a:rPr lang="en-US" dirty="0"/>
              <a:t>The standard notice and consent documents were published as part of CMS Form Number 10780 and are available for download on CMS.gov. </a:t>
            </a:r>
          </a:p>
          <a:p>
            <a:endParaRPr lang="en-US" dirty="0"/>
          </a:p>
          <a:p>
            <a:r>
              <a:rPr lang="en-US" dirty="0"/>
              <a:t>Providers and facilities must tailor the standard notice with individual- and provider-specific information.</a:t>
            </a:r>
          </a:p>
          <a:p>
            <a:endParaRPr lang="en-US" dirty="0"/>
          </a:p>
          <a:p>
            <a:r>
              <a:rPr lang="en-US" dirty="0"/>
              <a:t>Provider/Facility supplied information in notice document: • </a:t>
            </a:r>
          </a:p>
          <a:p>
            <a:r>
              <a:rPr lang="en-US" dirty="0"/>
              <a:t>Patient Name • </a:t>
            </a:r>
          </a:p>
          <a:p>
            <a:r>
              <a:rPr lang="en-US" dirty="0"/>
              <a:t>Out-of-network provider(s) or facility name • </a:t>
            </a:r>
          </a:p>
          <a:p>
            <a:r>
              <a:rPr lang="en-US" dirty="0"/>
              <a:t>Statement that the health care provider is an out-of-network provider, with respect to the health plan or coverage • </a:t>
            </a:r>
          </a:p>
          <a:p>
            <a:r>
              <a:rPr lang="en-US" dirty="0"/>
              <a:t>Good faith estimates of the amount the individual may be charged for items or services delivered by the out-of-network provider(s) or facility • </a:t>
            </a:r>
          </a:p>
          <a:p>
            <a:r>
              <a:rPr lang="en-US" dirty="0"/>
              <a:t>Statement that prior authorization or other care management limitations may be required • </a:t>
            </a:r>
          </a:p>
          <a:p>
            <a:r>
              <a:rPr lang="en-US" dirty="0"/>
              <a:t>For post-stabilization services furnished by an out-of-network provider in an in-network emergency facility: A list of in-network providers at the facility able to deliver needed items or services</a:t>
            </a:r>
          </a:p>
        </p:txBody>
      </p:sp>
      <p:sp>
        <p:nvSpPr>
          <p:cNvPr id="4" name="Slide Number Placeholder 3"/>
          <p:cNvSpPr>
            <a:spLocks noGrp="1"/>
          </p:cNvSpPr>
          <p:nvPr>
            <p:ph type="sldNum" sz="quarter" idx="5"/>
          </p:nvPr>
        </p:nvSpPr>
        <p:spPr/>
        <p:txBody>
          <a:bodyPr/>
          <a:lstStyle/>
          <a:p>
            <a:fld id="{C37D7554-D10C-4E29-B8E6-BB7111FA614F}" type="slidenum">
              <a:rPr lang="en-US" smtClean="0"/>
              <a:t>29</a:t>
            </a:fld>
            <a:endParaRPr lang="en-US" dirty="0"/>
          </a:p>
        </p:txBody>
      </p:sp>
    </p:spTree>
    <p:extLst>
      <p:ext uri="{BB962C8B-B14F-4D97-AF65-F5344CB8AC3E}">
        <p14:creationId xmlns:p14="http://schemas.microsoft.com/office/powerpoint/2010/main" val="369961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3467"/>
                </a:solidFill>
                <a:effectLst/>
                <a:latin typeface="effra"/>
              </a:rPr>
              <a:t>Provider groups have challenged the No Surprises Act and the implementation of the law in </a:t>
            </a:r>
            <a:r>
              <a:rPr lang="en-US" b="1" i="0" u="sng" dirty="0">
                <a:solidFill>
                  <a:srgbClr val="0085CF"/>
                </a:solidFill>
                <a:effectLst/>
                <a:latin typeface="effra"/>
                <a:hlinkClick r:id="rId3"/>
              </a:rPr>
              <a:t>multiple</a:t>
            </a:r>
            <a:r>
              <a:rPr lang="en-US" b="0" i="0" dirty="0">
                <a:solidFill>
                  <a:srgbClr val="1C3467"/>
                </a:solidFill>
                <a:effectLst/>
                <a:latin typeface="effra"/>
              </a:rPr>
              <a:t> </a:t>
            </a:r>
            <a:r>
              <a:rPr lang="en-US" b="1" i="0" u="sng" dirty="0">
                <a:solidFill>
                  <a:srgbClr val="0085CF"/>
                </a:solidFill>
                <a:effectLst/>
                <a:latin typeface="effra"/>
                <a:hlinkClick r:id="rId4"/>
              </a:rPr>
              <a:t>lawsuits</a:t>
            </a:r>
            <a:r>
              <a:rPr lang="en-US" b="0" i="0" dirty="0">
                <a:solidFill>
                  <a:srgbClr val="1C3467"/>
                </a:solidFill>
                <a:effectLst/>
                <a:latin typeface="effra"/>
              </a:rPr>
              <a:t>. A lawsuit brought by the Texas Medical Association resulted in the United States District Court for the Eastern District of Texas setting aside parts of the initial No Surprises Act implementing regulations, including the requirement that IDR entities presume that the QPA amount is the appropriate rate for the claim, absent additional information. Another requirement, that the certified IDR entity select the offer closest to the QPA unless additional credible information indicates otherwise, was also vacated. In response to this court ruling, the Biden Administration issued a </a:t>
            </a:r>
            <a:r>
              <a:rPr lang="en-US" b="1" i="0" u="sng" dirty="0">
                <a:solidFill>
                  <a:srgbClr val="0085CF"/>
                </a:solidFill>
                <a:effectLst/>
                <a:latin typeface="effra"/>
                <a:hlinkClick r:id="rId5"/>
              </a:rPr>
              <a:t>final rule</a:t>
            </a:r>
            <a:r>
              <a:rPr lang="en-US" b="0" i="0" dirty="0">
                <a:solidFill>
                  <a:srgbClr val="1C3467"/>
                </a:solidFill>
                <a:effectLst/>
                <a:latin typeface="effra"/>
              </a:rPr>
              <a:t> in August 2022 requiring the IDR entities to consider the QPA first and then consider other submitted justifications in addition to the QPA in selecting an offer. On February 6, 2023, the U.S. District Court for the Eastern District of Texas again ruled in favor of the Texas Medical Association in another challenge to the IDR regulations and </a:t>
            </a:r>
            <a:r>
              <a:rPr lang="en-US" b="1" i="0" u="sng" dirty="0">
                <a:solidFill>
                  <a:srgbClr val="0085CF"/>
                </a:solidFill>
                <a:effectLst/>
                <a:latin typeface="effra"/>
                <a:hlinkClick r:id="rId6"/>
              </a:rPr>
              <a:t>ruled</a:t>
            </a:r>
            <a:r>
              <a:rPr lang="en-US" b="0" i="0" dirty="0">
                <a:solidFill>
                  <a:srgbClr val="1C3467"/>
                </a:solidFill>
                <a:effectLst/>
                <a:latin typeface="effra"/>
              </a:rPr>
              <a:t> the August 2022 final rule unlawfully favors the QPA. In response to this ruling, federal regulators initially asked IDR entities to </a:t>
            </a:r>
            <a:r>
              <a:rPr lang="en-US" b="1" i="0" u="sng" dirty="0">
                <a:solidFill>
                  <a:srgbClr val="0085CF"/>
                </a:solidFill>
                <a:effectLst/>
                <a:latin typeface="effra"/>
                <a:hlinkClick r:id="rId7"/>
              </a:rPr>
              <a:t>hold</a:t>
            </a:r>
            <a:r>
              <a:rPr lang="en-US" b="0" i="0" dirty="0">
                <a:solidFill>
                  <a:srgbClr val="1C3467"/>
                </a:solidFill>
                <a:effectLst/>
                <a:latin typeface="effra"/>
              </a:rPr>
              <a:t> payment determinations. On February 24, 2023, federal regulators asked IDR entities to </a:t>
            </a:r>
            <a:r>
              <a:rPr lang="en-US" b="1" i="0" u="sng" dirty="0">
                <a:solidFill>
                  <a:srgbClr val="0085CF"/>
                </a:solidFill>
                <a:effectLst/>
                <a:latin typeface="effra"/>
                <a:hlinkClick r:id="rId7"/>
              </a:rPr>
              <a:t>resume</a:t>
            </a:r>
            <a:r>
              <a:rPr lang="en-US" b="0" i="0" dirty="0">
                <a:solidFill>
                  <a:srgbClr val="1C3467"/>
                </a:solidFill>
                <a:effectLst/>
                <a:latin typeface="effra"/>
              </a:rPr>
              <a:t> payment determinations for disputes involving items or services furnished before October 25, 2022, and to continue holding payment determinations for those furnished on or after October 25, 2022, until further guidance. On March 17, 2023, federal regulators </a:t>
            </a:r>
            <a:r>
              <a:rPr lang="en-US" b="1" i="0" u="sng" dirty="0">
                <a:solidFill>
                  <a:srgbClr val="0085CF"/>
                </a:solidFill>
                <a:effectLst/>
                <a:latin typeface="effra"/>
                <a:hlinkClick r:id="rId7"/>
              </a:rPr>
              <a:t>posted</a:t>
            </a:r>
            <a:r>
              <a:rPr lang="en-US" b="1" i="0" dirty="0">
                <a:solidFill>
                  <a:srgbClr val="1C3467"/>
                </a:solidFill>
                <a:effectLst/>
                <a:latin typeface="effra"/>
              </a:rPr>
              <a:t> </a:t>
            </a:r>
            <a:r>
              <a:rPr lang="en-US" b="0" i="0" dirty="0">
                <a:solidFill>
                  <a:srgbClr val="1C3467"/>
                </a:solidFill>
                <a:effectLst/>
                <a:latin typeface="effra"/>
              </a:rPr>
              <a:t>updated guidance in response to the February 6, 2023 decision, and resumed IDR payment determinations for all disputes. Other </a:t>
            </a:r>
            <a:r>
              <a:rPr lang="en-US" b="1" i="0" u="sng" dirty="0">
                <a:solidFill>
                  <a:srgbClr val="0085CF"/>
                </a:solidFill>
                <a:effectLst/>
                <a:latin typeface="effra"/>
                <a:hlinkClick r:id="rId3"/>
              </a:rPr>
              <a:t>challenges</a:t>
            </a:r>
            <a:r>
              <a:rPr lang="en-US" b="0" i="0" dirty="0">
                <a:solidFill>
                  <a:srgbClr val="1C3467"/>
                </a:solidFill>
                <a:effectLst/>
                <a:latin typeface="effra"/>
              </a:rPr>
              <a:t> are pending and will determine the future of the No Surprises Act implementation.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30</a:t>
            </a:fld>
            <a:endParaRPr lang="en-US" dirty="0"/>
          </a:p>
        </p:txBody>
      </p:sp>
    </p:spTree>
    <p:extLst>
      <p:ext uri="{BB962C8B-B14F-4D97-AF65-F5344CB8AC3E}">
        <p14:creationId xmlns:p14="http://schemas.microsoft.com/office/powerpoint/2010/main" val="4117870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35069"/>
                </a:solidFill>
                <a:effectLst/>
                <a:latin typeface="Calibre"/>
              </a:rPr>
              <a:t>The challenges cited are as follows:</a:t>
            </a:r>
          </a:p>
          <a:p>
            <a:pPr algn="l">
              <a:buFont typeface="Arial" panose="020B0604020202020204" pitchFamily="34" charset="0"/>
              <a:buChar char="•"/>
            </a:pPr>
            <a:r>
              <a:rPr lang="en-US" b="0" i="0" dirty="0">
                <a:solidFill>
                  <a:srgbClr val="435069"/>
                </a:solidFill>
                <a:effectLst/>
                <a:latin typeface="Calibre"/>
              </a:rPr>
              <a:t>The No Surprises Act requires providers and facilities to exchange billing information and codes with all co-providers and co-facilities. There is currently no system that allows unaffiliated providers to share information with affiliated providers. In other words, a doctor who treats patients in an in-network hospital cannot provide the hospital with an estimate for treatment; they can only bill after.</a:t>
            </a:r>
          </a:p>
          <a:p>
            <a:pPr algn="l">
              <a:buFont typeface="Arial" panose="020B0604020202020204" pitchFamily="34" charset="0"/>
              <a:buChar char="•"/>
            </a:pPr>
            <a:r>
              <a:rPr lang="en-US" b="0" i="0" dirty="0">
                <a:solidFill>
                  <a:srgbClr val="435069"/>
                </a:solidFill>
                <a:effectLst/>
                <a:latin typeface="Calibre"/>
              </a:rPr>
              <a:t>Case management systems do not send bills and invoices to other providers but only to the insurance companies. Compliance with No Surprises Act regulations would require manual input for all estimates, which would likely take more time than the three-day limit set by No Surprises Act.</a:t>
            </a:r>
          </a:p>
          <a:p>
            <a:pPr algn="l">
              <a:buFont typeface="Arial" panose="020B0604020202020204" pitchFamily="34" charset="0"/>
              <a:buChar char="•"/>
            </a:pPr>
            <a:r>
              <a:rPr lang="en-US" b="0" i="0" dirty="0">
                <a:solidFill>
                  <a:srgbClr val="435069"/>
                </a:solidFill>
                <a:effectLst/>
                <a:latin typeface="Calibre"/>
              </a:rPr>
              <a:t>There is no standardized system for sharing patient information, treatment codes, and other medical information in the manner required to create the estimate. AHA raised concerns that some of this data-sharing is restricted by HIPAA, hence the need to bill insurers directly.</a:t>
            </a:r>
          </a:p>
          <a:p>
            <a:pPr algn="l">
              <a:buFont typeface="Arial" panose="020B0604020202020204" pitchFamily="34" charset="0"/>
              <a:buChar char="•"/>
            </a:pPr>
            <a:r>
              <a:rPr lang="en-US" b="0" i="0" dirty="0">
                <a:solidFill>
                  <a:srgbClr val="435069"/>
                </a:solidFill>
                <a:effectLst/>
                <a:latin typeface="Calibre"/>
              </a:rPr>
              <a:t>Without a standardized, automated system, provider variance and incompatibility between systems will likely lead to errors, additional delay, and increased administrative costs.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31</a:t>
            </a:fld>
            <a:endParaRPr lang="en-US" dirty="0"/>
          </a:p>
        </p:txBody>
      </p:sp>
    </p:spTree>
    <p:extLst>
      <p:ext uri="{BB962C8B-B14F-4D97-AF65-F5344CB8AC3E}">
        <p14:creationId xmlns:p14="http://schemas.microsoft.com/office/powerpoint/2010/main" val="3641142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35069"/>
                </a:solidFill>
                <a:effectLst/>
                <a:latin typeface="Calibre"/>
              </a:rPr>
              <a:t>The AHA and AMA specifically mentioned concerns in three areas:</a:t>
            </a:r>
          </a:p>
          <a:p>
            <a:pPr algn="l">
              <a:buFont typeface="+mj-lt"/>
              <a:buAutoNum type="arabicPeriod"/>
            </a:pPr>
            <a:r>
              <a:rPr lang="en-US" b="0" i="0" dirty="0">
                <a:solidFill>
                  <a:srgbClr val="435069"/>
                </a:solidFill>
                <a:effectLst/>
                <a:latin typeface="Calibre"/>
              </a:rPr>
              <a:t>Differences in information to be collected. The letter noted vast differences between providers, forms, and types of information currently gathered in creating an estimate.</a:t>
            </a:r>
          </a:p>
          <a:p>
            <a:pPr algn="l">
              <a:buFont typeface="+mj-lt"/>
              <a:buAutoNum type="arabicPeriod"/>
            </a:pPr>
            <a:r>
              <a:rPr lang="en-US" b="0" i="0" dirty="0">
                <a:solidFill>
                  <a:srgbClr val="435069"/>
                </a:solidFill>
                <a:effectLst/>
                <a:latin typeface="Calibre"/>
              </a:rPr>
              <a:t>The standard should follow the existing system as closely as possible to utilize existing infrastructure, processes, and training. The AMA and AHA were concerned about the need for extensive retraining and retooling for new processes under discussion.</a:t>
            </a:r>
          </a:p>
          <a:p>
            <a:pPr algn="l">
              <a:buFont typeface="+mj-lt"/>
              <a:buAutoNum type="arabicPeriod"/>
            </a:pPr>
            <a:r>
              <a:rPr lang="en-US" b="0" i="0" dirty="0">
                <a:solidFill>
                  <a:srgbClr val="435069"/>
                </a:solidFill>
                <a:effectLst/>
                <a:latin typeface="Calibre"/>
              </a:rPr>
              <a:t>AEOB requirements would apply to more than 61% of Americans with commercial health insurance. The one-day requirement for an AEOB would either require an influx of new staff or place unsustainable burdens on the healthcare system to handle the administrative work and continue providing care.</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32</a:t>
            </a:fld>
            <a:endParaRPr lang="en-US" dirty="0"/>
          </a:p>
        </p:txBody>
      </p:sp>
    </p:spTree>
    <p:extLst>
      <p:ext uri="{BB962C8B-B14F-4D97-AF65-F5344CB8AC3E}">
        <p14:creationId xmlns:p14="http://schemas.microsoft.com/office/powerpoint/2010/main" val="2460207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35069"/>
                </a:solidFill>
                <a:effectLst/>
                <a:latin typeface="Calibre"/>
              </a:rPr>
              <a:t>The AHA and AMA specifically mentioned concerns in three areas:</a:t>
            </a:r>
          </a:p>
          <a:p>
            <a:pPr algn="l">
              <a:buFont typeface="+mj-lt"/>
              <a:buAutoNum type="arabicPeriod"/>
            </a:pPr>
            <a:r>
              <a:rPr lang="en-US" b="0" i="0" dirty="0">
                <a:solidFill>
                  <a:srgbClr val="435069"/>
                </a:solidFill>
                <a:effectLst/>
                <a:latin typeface="Calibre"/>
              </a:rPr>
              <a:t>Differences in information to be collected. The letter noted vast differences between providers, forms, and types of information currently gathered in creating an estimate.</a:t>
            </a:r>
          </a:p>
          <a:p>
            <a:pPr algn="l">
              <a:buFont typeface="+mj-lt"/>
              <a:buAutoNum type="arabicPeriod"/>
            </a:pPr>
            <a:r>
              <a:rPr lang="en-US" b="0" i="0" dirty="0">
                <a:solidFill>
                  <a:srgbClr val="435069"/>
                </a:solidFill>
                <a:effectLst/>
                <a:latin typeface="Calibre"/>
              </a:rPr>
              <a:t>The standard should follow the existing system as closely as possible to utilize existing infrastructure, processes, and training. The AMA and AHA were concerned about the need for extensive retraining and retooling for new processes under discussion.</a:t>
            </a:r>
          </a:p>
          <a:p>
            <a:pPr algn="l">
              <a:buFont typeface="+mj-lt"/>
              <a:buAutoNum type="arabicPeriod"/>
            </a:pPr>
            <a:r>
              <a:rPr lang="en-US" b="0" i="0" dirty="0">
                <a:solidFill>
                  <a:srgbClr val="435069"/>
                </a:solidFill>
                <a:effectLst/>
                <a:latin typeface="Calibre"/>
              </a:rPr>
              <a:t>AEOB requirements would apply to more than 61% of Americans with commercial health insurance. The one-day requirement for an AEOB would either require an influx of new staff or place unsustainable burdens on the healthcare system to handle the administrative work and continue providing care.</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33</a:t>
            </a:fld>
            <a:endParaRPr lang="en-US" dirty="0"/>
          </a:p>
        </p:txBody>
      </p:sp>
    </p:spTree>
    <p:extLst>
      <p:ext uri="{BB962C8B-B14F-4D97-AF65-F5344CB8AC3E}">
        <p14:creationId xmlns:p14="http://schemas.microsoft.com/office/powerpoint/2010/main" val="41994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299532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204178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6821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21762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70810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12</a:t>
            </a:fld>
            <a:endParaRPr lang="en-US" dirty="0"/>
          </a:p>
        </p:txBody>
      </p:sp>
    </p:spTree>
    <p:extLst>
      <p:ext uri="{BB962C8B-B14F-4D97-AF65-F5344CB8AC3E}">
        <p14:creationId xmlns:p14="http://schemas.microsoft.com/office/powerpoint/2010/main" val="89656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 Scalable</a:t>
            </a:r>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3885022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21675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ng Contoso to the Competition​">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95D6E1F-61DD-45C8-BD0F-87774F3858F1}"/>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2A3F1E30-78A1-4D04-868B-2FF65A0CDB7B}"/>
              </a:ext>
            </a:extLst>
          </p:cNvPr>
          <p:cNvSpPr>
            <a:spLocks noGrp="1"/>
          </p:cNvSpPr>
          <p:nvPr>
            <p:ph type="dt" sz="half" idx="10"/>
          </p:nvPr>
        </p:nvSpPr>
        <p:spPr/>
        <p:txBody>
          <a:bodyPr/>
          <a:lstStyle/>
          <a:p>
            <a:r>
              <a:rPr lang="en-US" dirty="0"/>
              <a:t>8/05/20XX</a:t>
            </a:r>
          </a:p>
        </p:txBody>
      </p:sp>
      <p:sp>
        <p:nvSpPr>
          <p:cNvPr id="6" name="Slide Number Placeholder 5">
            <a:extLst>
              <a:ext uri="{FF2B5EF4-FFF2-40B4-BE49-F238E27FC236}">
                <a16:creationId xmlns:a16="http://schemas.microsoft.com/office/drawing/2014/main" id="{0A92EE5A-2D26-4A38-BF97-6266BFC42526}"/>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1" name="Content Placeholder 15">
            <a:extLst>
              <a:ext uri="{FF2B5EF4-FFF2-40B4-BE49-F238E27FC236}">
                <a16:creationId xmlns:a16="http://schemas.microsoft.com/office/drawing/2014/main" id="{716CE84D-B2FA-4712-9112-9A6349EE051E}"/>
              </a:ext>
            </a:extLst>
          </p:cNvPr>
          <p:cNvSpPr>
            <a:spLocks noGrp="1"/>
          </p:cNvSpPr>
          <p:nvPr>
            <p:ph sz="quarter" idx="16" hasCustomPrompt="1"/>
          </p:nvPr>
        </p:nvSpPr>
        <p:spPr>
          <a:xfrm>
            <a:off x="1008686" y="2921932"/>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3" name="Content Placeholder 15">
            <a:extLst>
              <a:ext uri="{FF2B5EF4-FFF2-40B4-BE49-F238E27FC236}">
                <a16:creationId xmlns:a16="http://schemas.microsoft.com/office/drawing/2014/main" id="{5EB29FAF-F8EE-4156-8E07-E14DFBABA091}"/>
              </a:ext>
            </a:extLst>
          </p:cNvPr>
          <p:cNvSpPr>
            <a:spLocks noGrp="1"/>
          </p:cNvSpPr>
          <p:nvPr>
            <p:ph sz="quarter" idx="18" hasCustomPrompt="1"/>
          </p:nvPr>
        </p:nvSpPr>
        <p:spPr>
          <a:xfrm>
            <a:off x="1008686" y="4327267"/>
            <a:ext cx="4114800" cy="1268810"/>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DFC5BC42-EC33-40D4-8189-69F1D23ADE04}"/>
              </a:ext>
            </a:extLst>
          </p:cNvPr>
          <p:cNvSpPr>
            <a:spLocks noGrp="1"/>
          </p:cNvSpPr>
          <p:nvPr>
            <p:ph type="title"/>
          </p:nvPr>
        </p:nvSpPr>
        <p:spPr>
          <a:xfrm>
            <a:off x="1008686" y="1516597"/>
            <a:ext cx="3980182"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998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5" name="Text Placeholder 14">
            <a:extLst>
              <a:ext uri="{FF2B5EF4-FFF2-40B4-BE49-F238E27FC236}">
                <a16:creationId xmlns:a16="http://schemas.microsoft.com/office/drawing/2014/main" id="{09C0924B-E154-4A9E-830A-0CED0F96BA6D}"/>
              </a:ext>
            </a:extLst>
          </p:cNvPr>
          <p:cNvSpPr>
            <a:spLocks noGrp="1"/>
          </p:cNvSpPr>
          <p:nvPr>
            <p:ph type="body" sz="quarter" idx="17" hasCustomPrompt="1"/>
          </p:nvPr>
        </p:nvSpPr>
        <p:spPr>
          <a:xfrm>
            <a:off x="171234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9FC371A-791E-4A18-A05F-62DAAB144FE0}"/>
              </a:ext>
            </a:extLst>
          </p:cNvPr>
          <p:cNvSpPr>
            <a:spLocks noGrp="1"/>
          </p:cNvSpPr>
          <p:nvPr>
            <p:ph type="body" sz="quarter" idx="18" hasCustomPrompt="1"/>
          </p:nvPr>
        </p:nvSpPr>
        <p:spPr>
          <a:xfrm>
            <a:off x="250176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7370EA53-C218-4777-8992-DFE61FD94A52}"/>
              </a:ext>
            </a:extLst>
          </p:cNvPr>
          <p:cNvSpPr>
            <a:spLocks noGrp="1"/>
          </p:cNvSpPr>
          <p:nvPr>
            <p:ph type="body" sz="quarter" idx="19" hasCustomPrompt="1"/>
          </p:nvPr>
        </p:nvSpPr>
        <p:spPr>
          <a:xfrm>
            <a:off x="329117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52263598-CA5C-4D32-8005-69A3003C53F0}"/>
              </a:ext>
            </a:extLst>
          </p:cNvPr>
          <p:cNvSpPr>
            <a:spLocks noGrp="1"/>
          </p:cNvSpPr>
          <p:nvPr>
            <p:ph type="body" sz="quarter" idx="20" hasCustomPrompt="1"/>
          </p:nvPr>
        </p:nvSpPr>
        <p:spPr>
          <a:xfrm>
            <a:off x="408059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04255F76-4757-4D5C-80D7-A3307CEBC13D}"/>
              </a:ext>
            </a:extLst>
          </p:cNvPr>
          <p:cNvSpPr>
            <a:spLocks noGrp="1"/>
          </p:cNvSpPr>
          <p:nvPr>
            <p:ph type="body" sz="quarter" idx="21" hasCustomPrompt="1"/>
          </p:nvPr>
        </p:nvSpPr>
        <p:spPr>
          <a:xfrm>
            <a:off x="4810807" y="30939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6948AE7E-55CC-4F22-9239-099E8E8EF216}"/>
              </a:ext>
            </a:extLst>
          </p:cNvPr>
          <p:cNvSpPr>
            <a:spLocks noGrp="1"/>
          </p:cNvSpPr>
          <p:nvPr>
            <p:ph type="body" sz="quarter" idx="22" hasCustomPrompt="1"/>
          </p:nvPr>
        </p:nvSpPr>
        <p:spPr>
          <a:xfrm>
            <a:off x="565942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D91E6446-232F-4870-8335-C708DDB3E7B0}"/>
              </a:ext>
            </a:extLst>
          </p:cNvPr>
          <p:cNvSpPr>
            <a:spLocks noGrp="1"/>
          </p:cNvSpPr>
          <p:nvPr>
            <p:ph type="body" sz="quarter" idx="23" hasCustomPrompt="1"/>
          </p:nvPr>
        </p:nvSpPr>
        <p:spPr>
          <a:xfrm>
            <a:off x="644883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6A3A8254-B2DC-4C36-8E81-397E7CB3EC04}"/>
              </a:ext>
            </a:extLst>
          </p:cNvPr>
          <p:cNvSpPr>
            <a:spLocks noGrp="1"/>
          </p:cNvSpPr>
          <p:nvPr>
            <p:ph type="body" sz="quarter" idx="24" hasCustomPrompt="1"/>
          </p:nvPr>
        </p:nvSpPr>
        <p:spPr>
          <a:xfrm>
            <a:off x="723825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048C7215-4A75-4BF9-96EC-BEA9AA1239CC}"/>
              </a:ext>
            </a:extLst>
          </p:cNvPr>
          <p:cNvSpPr>
            <a:spLocks noGrp="1"/>
          </p:cNvSpPr>
          <p:nvPr>
            <p:ph type="body" sz="quarter" idx="25" hasCustomPrompt="1"/>
          </p:nvPr>
        </p:nvSpPr>
        <p:spPr>
          <a:xfrm>
            <a:off x="802766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C2FA34D0-4280-4201-9E40-5FE0D81D7DCC}"/>
              </a:ext>
            </a:extLst>
          </p:cNvPr>
          <p:cNvSpPr>
            <a:spLocks noGrp="1"/>
          </p:cNvSpPr>
          <p:nvPr>
            <p:ph type="body" sz="quarter" idx="26" hasCustomPrompt="1"/>
          </p:nvPr>
        </p:nvSpPr>
        <p:spPr>
          <a:xfrm>
            <a:off x="8817081"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BD0D6DFA-0AE8-42A3-ADA8-785B98B99E41}"/>
              </a:ext>
            </a:extLst>
          </p:cNvPr>
          <p:cNvSpPr>
            <a:spLocks noGrp="1"/>
          </p:cNvSpPr>
          <p:nvPr>
            <p:ph type="body" sz="quarter" idx="27" hasCustomPrompt="1"/>
          </p:nvPr>
        </p:nvSpPr>
        <p:spPr>
          <a:xfrm>
            <a:off x="9606496"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E475D18-842D-4508-9049-99A36DA3895D}"/>
              </a:ext>
            </a:extLst>
          </p:cNvPr>
          <p:cNvSpPr>
            <a:spLocks noGrp="1"/>
          </p:cNvSpPr>
          <p:nvPr>
            <p:ph type="body" sz="quarter" idx="28" hasCustomPrompt="1"/>
          </p:nvPr>
        </p:nvSpPr>
        <p:spPr>
          <a:xfrm>
            <a:off x="10395907" y="30939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F7A2B249-C1B4-4F5F-9C74-B3763CCFC8D5}"/>
              </a:ext>
            </a:extLst>
          </p:cNvPr>
          <p:cNvSpPr>
            <a:spLocks noGrp="1"/>
          </p:cNvSpPr>
          <p:nvPr>
            <p:ph type="body" sz="quarter" idx="29" hasCustomPrompt="1"/>
          </p:nvPr>
        </p:nvSpPr>
        <p:spPr>
          <a:xfrm>
            <a:off x="171234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64240E02-7397-4BFB-923B-4E4A96C7C81B}"/>
              </a:ext>
            </a:extLst>
          </p:cNvPr>
          <p:cNvSpPr>
            <a:spLocks noGrp="1"/>
          </p:cNvSpPr>
          <p:nvPr>
            <p:ph type="body" sz="quarter" idx="30" hasCustomPrompt="1"/>
          </p:nvPr>
        </p:nvSpPr>
        <p:spPr>
          <a:xfrm>
            <a:off x="250176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41400094-84D6-4303-BA4B-0E0D1FF018E1}"/>
              </a:ext>
            </a:extLst>
          </p:cNvPr>
          <p:cNvSpPr>
            <a:spLocks noGrp="1"/>
          </p:cNvSpPr>
          <p:nvPr>
            <p:ph type="body" sz="quarter" idx="31" hasCustomPrompt="1"/>
          </p:nvPr>
        </p:nvSpPr>
        <p:spPr>
          <a:xfrm>
            <a:off x="329117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AAF6E8A4-DDDD-49A1-B1C9-3574B58A83D0}"/>
              </a:ext>
            </a:extLst>
          </p:cNvPr>
          <p:cNvSpPr>
            <a:spLocks noGrp="1"/>
          </p:cNvSpPr>
          <p:nvPr>
            <p:ph type="body" sz="quarter" idx="32" hasCustomPrompt="1"/>
          </p:nvPr>
        </p:nvSpPr>
        <p:spPr>
          <a:xfrm>
            <a:off x="408059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D9AB8D6A-C296-4468-9A7D-7F46B36429A0}"/>
              </a:ext>
            </a:extLst>
          </p:cNvPr>
          <p:cNvSpPr>
            <a:spLocks noGrp="1"/>
          </p:cNvSpPr>
          <p:nvPr>
            <p:ph type="body" sz="quarter" idx="33" hasCustomPrompt="1"/>
          </p:nvPr>
        </p:nvSpPr>
        <p:spPr>
          <a:xfrm>
            <a:off x="4810807" y="47957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17C8109-2F1A-4248-BE14-FE5D4AE1E356}"/>
              </a:ext>
            </a:extLst>
          </p:cNvPr>
          <p:cNvSpPr>
            <a:spLocks noGrp="1"/>
          </p:cNvSpPr>
          <p:nvPr>
            <p:ph type="body" sz="quarter" idx="34" hasCustomPrompt="1"/>
          </p:nvPr>
        </p:nvSpPr>
        <p:spPr>
          <a:xfrm>
            <a:off x="565942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5735C006-B8AC-427F-A337-4F607EB5431F}"/>
              </a:ext>
            </a:extLst>
          </p:cNvPr>
          <p:cNvSpPr>
            <a:spLocks noGrp="1"/>
          </p:cNvSpPr>
          <p:nvPr>
            <p:ph type="body" sz="quarter" idx="35" hasCustomPrompt="1"/>
          </p:nvPr>
        </p:nvSpPr>
        <p:spPr>
          <a:xfrm>
            <a:off x="644883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B62C7805-F615-4B77-89DD-63F1F946E781}"/>
              </a:ext>
            </a:extLst>
          </p:cNvPr>
          <p:cNvSpPr>
            <a:spLocks noGrp="1"/>
          </p:cNvSpPr>
          <p:nvPr>
            <p:ph type="body" sz="quarter" idx="36" hasCustomPrompt="1"/>
          </p:nvPr>
        </p:nvSpPr>
        <p:spPr>
          <a:xfrm>
            <a:off x="723825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7B0BABA0-0326-410E-AECF-0D41365DD47C}"/>
              </a:ext>
            </a:extLst>
          </p:cNvPr>
          <p:cNvSpPr>
            <a:spLocks noGrp="1"/>
          </p:cNvSpPr>
          <p:nvPr>
            <p:ph type="body" sz="quarter" idx="37" hasCustomPrompt="1"/>
          </p:nvPr>
        </p:nvSpPr>
        <p:spPr>
          <a:xfrm>
            <a:off x="802766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9E4FCBEC-4348-4D10-B139-FD526C86B178}"/>
              </a:ext>
            </a:extLst>
          </p:cNvPr>
          <p:cNvSpPr>
            <a:spLocks noGrp="1"/>
          </p:cNvSpPr>
          <p:nvPr>
            <p:ph type="body" sz="quarter" idx="38" hasCustomPrompt="1"/>
          </p:nvPr>
        </p:nvSpPr>
        <p:spPr>
          <a:xfrm>
            <a:off x="8817081"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DA4FA8D2-F1E5-4A88-855F-84D521DB7046}"/>
              </a:ext>
            </a:extLst>
          </p:cNvPr>
          <p:cNvSpPr>
            <a:spLocks noGrp="1"/>
          </p:cNvSpPr>
          <p:nvPr>
            <p:ph type="body" sz="quarter" idx="39" hasCustomPrompt="1"/>
          </p:nvPr>
        </p:nvSpPr>
        <p:spPr>
          <a:xfrm>
            <a:off x="9606496"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7E27FFDC-7B67-4C2F-8712-C7961E6E9A91}"/>
              </a:ext>
            </a:extLst>
          </p:cNvPr>
          <p:cNvSpPr>
            <a:spLocks noGrp="1"/>
          </p:cNvSpPr>
          <p:nvPr>
            <p:ph type="body" sz="quarter" idx="40" hasCustomPrompt="1"/>
          </p:nvPr>
        </p:nvSpPr>
        <p:spPr>
          <a:xfrm>
            <a:off x="10395907" y="47957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a:t>Click to add text</a:t>
            </a:r>
          </a:p>
        </p:txBody>
      </p:sp>
      <p:sp>
        <p:nvSpPr>
          <p:cNvPr id="51" name="Text Placeholder 14">
            <a:extLst>
              <a:ext uri="{FF2B5EF4-FFF2-40B4-BE49-F238E27FC236}">
                <a16:creationId xmlns:a16="http://schemas.microsoft.com/office/drawing/2014/main" id="{B098AA04-538E-4D0B-BC5E-3C79B451D15C}"/>
              </a:ext>
            </a:extLst>
          </p:cNvPr>
          <p:cNvSpPr>
            <a:spLocks noGrp="1"/>
          </p:cNvSpPr>
          <p:nvPr>
            <p:ph type="body" sz="quarter" idx="41" hasCustomPrompt="1"/>
          </p:nvPr>
        </p:nvSpPr>
        <p:spPr>
          <a:xfrm>
            <a:off x="696804" y="2672211"/>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2" name="Text Placeholder 14">
            <a:extLst>
              <a:ext uri="{FF2B5EF4-FFF2-40B4-BE49-F238E27FC236}">
                <a16:creationId xmlns:a16="http://schemas.microsoft.com/office/drawing/2014/main" id="{80992CBE-A6F0-4FF1-8F4F-84B050480AD2}"/>
              </a:ext>
            </a:extLst>
          </p:cNvPr>
          <p:cNvSpPr>
            <a:spLocks noGrp="1"/>
          </p:cNvSpPr>
          <p:nvPr>
            <p:ph type="body" sz="quarter" idx="42" hasCustomPrompt="1"/>
          </p:nvPr>
        </p:nvSpPr>
        <p:spPr>
          <a:xfrm>
            <a:off x="696804" y="4361409"/>
            <a:ext cx="1021001" cy="501726"/>
          </a:xfrm>
          <a:prstGeom prst="rect">
            <a:avLst/>
          </a:prstGeom>
        </p:spPr>
        <p:txBody>
          <a:bodyPr anchor="ctr"/>
          <a:lstStyle>
            <a:lvl1pPr marL="0" indent="0" algn="ctr">
              <a:buNone/>
              <a:defRPr sz="2000" cap="all" spc="100" baseline="0">
                <a:solidFill>
                  <a:schemeClr val="accent5">
                    <a:lumMod val="50000"/>
                  </a:schemeClr>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738B60B3-540F-4900-A4BB-0B521A1F75C1}"/>
              </a:ext>
            </a:extLst>
          </p:cNvPr>
          <p:cNvSpPr>
            <a:spLocks noGrp="1"/>
          </p:cNvSpPr>
          <p:nvPr>
            <p:ph type="body" sz="quarter" idx="43" hasCustomPrompt="1"/>
          </p:nvPr>
        </p:nvSpPr>
        <p:spPr>
          <a:xfrm>
            <a:off x="202936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4" name="Text Placeholder 14">
            <a:extLst>
              <a:ext uri="{FF2B5EF4-FFF2-40B4-BE49-F238E27FC236}">
                <a16:creationId xmlns:a16="http://schemas.microsoft.com/office/drawing/2014/main" id="{FD7D7797-7938-4D6E-B5A4-21536E2021EF}"/>
              </a:ext>
            </a:extLst>
          </p:cNvPr>
          <p:cNvSpPr>
            <a:spLocks noGrp="1"/>
          </p:cNvSpPr>
          <p:nvPr>
            <p:ph type="body" sz="quarter" idx="44" hasCustomPrompt="1"/>
          </p:nvPr>
        </p:nvSpPr>
        <p:spPr>
          <a:xfrm>
            <a:off x="4397612"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F7B339B7-1A20-4B38-8EAE-3C98E757DA31}"/>
              </a:ext>
            </a:extLst>
          </p:cNvPr>
          <p:cNvSpPr>
            <a:spLocks noGrp="1"/>
          </p:cNvSpPr>
          <p:nvPr>
            <p:ph type="body" sz="quarter" idx="45" hasCustomPrompt="1"/>
          </p:nvPr>
        </p:nvSpPr>
        <p:spPr>
          <a:xfrm>
            <a:off x="8344687" y="206720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3D0B1401-F4EC-4750-A2AA-34CD72504AC2}"/>
              </a:ext>
            </a:extLst>
          </p:cNvPr>
          <p:cNvSpPr>
            <a:spLocks noGrp="1"/>
          </p:cNvSpPr>
          <p:nvPr>
            <p:ph type="body" sz="quarter" idx="46" hasCustomPrompt="1"/>
          </p:nvPr>
        </p:nvSpPr>
        <p:spPr>
          <a:xfrm>
            <a:off x="202936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5C7DA61-BA93-48EE-BB6E-9E5D96271ACE}"/>
              </a:ext>
            </a:extLst>
          </p:cNvPr>
          <p:cNvSpPr>
            <a:spLocks noGrp="1"/>
          </p:cNvSpPr>
          <p:nvPr>
            <p:ph type="body" sz="quarter" idx="47" hasCustomPrompt="1"/>
          </p:nvPr>
        </p:nvSpPr>
        <p:spPr>
          <a:xfrm>
            <a:off x="5976442" y="3869787"/>
            <a:ext cx="1440088" cy="408780"/>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6B7F232D-8C58-4A29-8A95-52E6B74C0533}"/>
              </a:ext>
            </a:extLst>
          </p:cNvPr>
          <p:cNvSpPr>
            <a:spLocks noGrp="1"/>
          </p:cNvSpPr>
          <p:nvPr>
            <p:ph type="body" sz="quarter" idx="48" hasCustomPrompt="1"/>
          </p:nvPr>
        </p:nvSpPr>
        <p:spPr>
          <a:xfrm>
            <a:off x="9923517" y="386978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a:t>Click to add text</a:t>
            </a:r>
          </a:p>
        </p:txBody>
      </p:sp>
      <p:cxnSp>
        <p:nvCxnSpPr>
          <p:cNvPr id="102" name="Straight Connector 101">
            <a:extLst>
              <a:ext uri="{FF2B5EF4-FFF2-40B4-BE49-F238E27FC236}">
                <a16:creationId xmlns:a16="http://schemas.microsoft.com/office/drawing/2014/main" id="{F2334811-4848-4246-ACD8-273541203B2A}"/>
              </a:ext>
            </a:extLst>
          </p:cNvPr>
          <p:cNvCxnSpPr>
            <a:cxnSpLocks/>
          </p:cNvCxnSpPr>
          <p:nvPr userDrawn="1"/>
        </p:nvCxnSpPr>
        <p:spPr>
          <a:xfrm>
            <a:off x="0" y="755452"/>
            <a:ext cx="98093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E76D73-D506-4E6B-A789-AB87E732AD08}"/>
              </a:ext>
            </a:extLst>
          </p:cNvPr>
          <p:cNvSpPr>
            <a:spLocks noGrp="1"/>
          </p:cNvSpPr>
          <p:nvPr>
            <p:ph type="title"/>
          </p:nvPr>
        </p:nvSpPr>
        <p:spPr>
          <a:xfrm>
            <a:off x="9410418" y="100579"/>
            <a:ext cx="1943381" cy="1268811"/>
          </a:xfrm>
          <a:prstGeom prst="rect">
            <a:avLst/>
          </a:prstGeom>
        </p:spPr>
        <p:txBody>
          <a:bodyPr anchor="ctr"/>
          <a:lstStyle>
            <a:lvl1pPr algn="r">
              <a:lnSpc>
                <a:spcPct val="125000"/>
              </a:lnSpc>
              <a:defRPr lang="en-US" sz="2400" spc="100" baseline="0">
                <a:solidFill>
                  <a:schemeClr val="accent1"/>
                </a:solidFill>
                <a:ea typeface="+mn-ea"/>
                <a:cs typeface="+mn-cs"/>
              </a:defRPr>
            </a:lvl1pPr>
          </a:lstStyle>
          <a:p>
            <a:pPr marL="0" lvl="0" indent="0" algn="r">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92770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66273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ps for Businesse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60ED5431-1075-4889-87EB-D79FFE50960B}"/>
              </a:ext>
            </a:extLst>
          </p:cNvPr>
          <p:cNvSpPr>
            <a:spLocks noGrp="1"/>
          </p:cNvSpPr>
          <p:nvPr>
            <p:ph type="pic" sz="quarter" idx="13" hasCustomPrompt="1"/>
          </p:nvPr>
        </p:nvSpPr>
        <p:spPr>
          <a:xfrm>
            <a:off x="0" y="2804630"/>
            <a:ext cx="12192000" cy="4062247"/>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accent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lvl1pPr>
              <a:defRPr>
                <a:solidFill>
                  <a:schemeClr val="bg1"/>
                </a:solidFill>
              </a:defRPr>
            </a:lvl1pPr>
          </a:lstStyle>
          <a:p>
            <a:fld id="{18D65601-5AE2-46FC-B138-694DDD2B510D}" type="slidenum">
              <a:rPr lang="en-US" smtClean="0"/>
              <a:pPr/>
              <a:t>‹#›</a:t>
            </a:fld>
            <a:endParaRPr lang="en-US" dirty="0"/>
          </a:p>
        </p:txBody>
      </p:sp>
      <p:sp>
        <p:nvSpPr>
          <p:cNvPr id="10" name="Content Placeholder 15">
            <a:extLst>
              <a:ext uri="{FF2B5EF4-FFF2-40B4-BE49-F238E27FC236}">
                <a16:creationId xmlns:a16="http://schemas.microsoft.com/office/drawing/2014/main" id="{E7CC669C-5E68-40A8-8F59-E044A32F4B3F}"/>
              </a:ext>
            </a:extLst>
          </p:cNvPr>
          <p:cNvSpPr>
            <a:spLocks noGrp="1"/>
          </p:cNvSpPr>
          <p:nvPr>
            <p:ph sz="quarter" idx="15" hasCustomPrompt="1"/>
          </p:nvPr>
        </p:nvSpPr>
        <p:spPr>
          <a:xfrm>
            <a:off x="5109845" y="999340"/>
            <a:ext cx="557887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cxnSp>
        <p:nvCxnSpPr>
          <p:cNvPr id="8" name="Straight Connector 7">
            <a:extLst>
              <a:ext uri="{FF2B5EF4-FFF2-40B4-BE49-F238E27FC236}">
                <a16:creationId xmlns:a16="http://schemas.microsoft.com/office/drawing/2014/main" id="{93EEC13B-7926-4108-B0C5-F3A2A5AE6991}"/>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46480-8B8D-4EF8-8C6A-DFFAC2755AC3}"/>
              </a:ext>
            </a:extLst>
          </p:cNvPr>
          <p:cNvSpPr>
            <a:spLocks noGrp="1"/>
          </p:cNvSpPr>
          <p:nvPr>
            <p:ph type="title"/>
          </p:nvPr>
        </p:nvSpPr>
        <p:spPr>
          <a:xfrm>
            <a:off x="1871559" y="1352736"/>
            <a:ext cx="3037792" cy="657883"/>
          </a:xfrm>
          <a:prstGeom prst="rect">
            <a:avLst/>
          </a:prstGeom>
        </p:spPr>
        <p:txBody>
          <a:bodyPr anchor="ctr"/>
          <a:lstStyle>
            <a:lvl1pPr algn="l">
              <a:lnSpc>
                <a:spcPct val="100000"/>
              </a:lnSpc>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2789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5B931B-7725-4C86-A82C-07F42F447C95}"/>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116D3891-B2BA-4AE6-AAA7-560547F4B5E9}"/>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8" name="Footer Placeholder 4">
            <a:extLst>
              <a:ext uri="{FF2B5EF4-FFF2-40B4-BE49-F238E27FC236}">
                <a16:creationId xmlns:a16="http://schemas.microsoft.com/office/drawing/2014/main" id="{89831967-45C9-40AF-A955-56E9578BC685}"/>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9" name="Slide Number Placeholder 5">
            <a:extLst>
              <a:ext uri="{FF2B5EF4-FFF2-40B4-BE49-F238E27FC236}">
                <a16:creationId xmlns:a16="http://schemas.microsoft.com/office/drawing/2014/main" id="{56167DEC-7546-44F6-AD64-E71C2FF1CF4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1" name="Content Placeholder 15">
            <a:extLst>
              <a:ext uri="{FF2B5EF4-FFF2-40B4-BE49-F238E27FC236}">
                <a16:creationId xmlns:a16="http://schemas.microsoft.com/office/drawing/2014/main" id="{61241730-14B7-407E-9517-F4510520D03C}"/>
              </a:ext>
            </a:extLst>
          </p:cNvPr>
          <p:cNvSpPr>
            <a:spLocks noGrp="1"/>
          </p:cNvSpPr>
          <p:nvPr>
            <p:ph sz="quarter" idx="16" hasCustomPrompt="1"/>
          </p:nvPr>
        </p:nvSpPr>
        <p:spPr>
          <a:xfrm>
            <a:off x="6311900" y="3282850"/>
            <a:ext cx="5350010" cy="1030734"/>
          </a:xfrm>
          <a:prstGeom prst="rect">
            <a:avLst/>
          </a:prstGeom>
        </p:spPr>
        <p:txBody>
          <a:bodyPr/>
          <a:lstStyle>
            <a:lvl1pPr marL="0" indent="0">
              <a:lnSpc>
                <a:spcPct val="150000"/>
              </a:lnSpc>
              <a:spcBef>
                <a:spcPts val="0"/>
              </a:spcBef>
              <a:spcAft>
                <a:spcPts val="1200"/>
              </a:spcAft>
              <a:buNone/>
              <a:defRPr sz="1400" spc="100" baseline="0">
                <a:solidFill>
                  <a:schemeClr val="bg1"/>
                </a:solidFill>
              </a:defRPr>
            </a:lvl1pPr>
          </a:lstStyle>
          <a:p>
            <a:pPr lvl="0"/>
            <a:r>
              <a:rPr lang="en-US"/>
              <a:t>Click to add text</a:t>
            </a:r>
          </a:p>
        </p:txBody>
      </p:sp>
      <p:sp>
        <p:nvSpPr>
          <p:cNvPr id="2" name="Title 1">
            <a:extLst>
              <a:ext uri="{FF2B5EF4-FFF2-40B4-BE49-F238E27FC236}">
                <a16:creationId xmlns:a16="http://schemas.microsoft.com/office/drawing/2014/main" id="{2055B60F-1D5E-4B0C-8354-2E7AA187F6D5}"/>
              </a:ext>
            </a:extLst>
          </p:cNvPr>
          <p:cNvSpPr>
            <a:spLocks noGrp="1"/>
          </p:cNvSpPr>
          <p:nvPr>
            <p:ph type="title"/>
          </p:nvPr>
        </p:nvSpPr>
        <p:spPr>
          <a:xfrm>
            <a:off x="6311898" y="2471206"/>
            <a:ext cx="5350010" cy="867398"/>
          </a:xfrm>
          <a:prstGeom prst="rect">
            <a:avLst/>
          </a:prstGeom>
        </p:spPr>
        <p:txBody>
          <a:bodyPr anchor="ctr"/>
          <a:lstStyle>
            <a:lvl1pPr>
              <a:lnSpc>
                <a:spcPct val="100000"/>
              </a:lnSpc>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29145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9C6F1ED5-824E-4C14-8D5E-5A0A26C54212}"/>
              </a:ext>
            </a:extLst>
          </p:cNvPr>
          <p:cNvSpPr>
            <a:spLocks noGrp="1"/>
          </p:cNvSpPr>
          <p:nvPr>
            <p:ph type="pic" sz="quarter" idx="17"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5" name="Footer Placeholder 4">
            <a:extLst>
              <a:ext uri="{FF2B5EF4-FFF2-40B4-BE49-F238E27FC236}">
                <a16:creationId xmlns:a16="http://schemas.microsoft.com/office/drawing/2014/main" id="{CC1ADF53-2713-40AC-9CC8-AA83770C91C4}"/>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1BD08A84-ADB1-42C6-A7B1-E5C5A728B9AE}"/>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0101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9A9D60F5-07EA-4D8F-AAFA-0F48CB78542E}"/>
              </a:ext>
            </a:extLst>
          </p:cNvPr>
          <p:cNvSpPr>
            <a:spLocks noGrp="1"/>
          </p:cNvSpPr>
          <p:nvPr>
            <p:ph type="dt" sz="half" idx="10"/>
          </p:nvPr>
        </p:nvSpPr>
        <p:spPr/>
        <p:txBody>
          <a:bodyPr/>
          <a:lstStyle/>
          <a:p>
            <a:r>
              <a:rPr lang="en-US" dirty="0"/>
              <a:t>8/05/20XX</a:t>
            </a:r>
          </a:p>
        </p:txBody>
      </p:sp>
      <p:sp>
        <p:nvSpPr>
          <p:cNvPr id="5" name="Footer Placeholder 4">
            <a:extLst>
              <a:ext uri="{FF2B5EF4-FFF2-40B4-BE49-F238E27FC236}">
                <a16:creationId xmlns:a16="http://schemas.microsoft.com/office/drawing/2014/main" id="{73ED4C42-D293-4981-BA06-A4638BEE1641}"/>
              </a:ext>
            </a:extLst>
          </p:cNvPr>
          <p:cNvSpPr>
            <a:spLocks noGrp="1"/>
          </p:cNvSpPr>
          <p:nvPr>
            <p:ph type="ftr" sz="quarter" idx="11"/>
          </p:nvPr>
        </p:nvSpPr>
        <p:spPr/>
        <p:txBody>
          <a:bodyPr/>
          <a:lstStyle/>
          <a:p>
            <a:r>
              <a:rPr lang="en-US" dirty="0"/>
              <a:t>Conference Presentation</a:t>
            </a:r>
          </a:p>
        </p:txBody>
      </p:sp>
      <p:sp>
        <p:nvSpPr>
          <p:cNvPr id="6" name="Slide Number Placeholder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16" name="Content Placeholder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2" name="Title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78368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34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
        <p:nvSpPr>
          <p:cNvPr id="8" name="Picture Placeholder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a:lstStyle>
            <a:lvl1pPr marL="0" indent="0" algn="ctr">
              <a:buNone/>
              <a:defRPr/>
            </a:lvl1pPr>
          </a:lstStyle>
          <a:p>
            <a:r>
              <a:rPr lang="en-US" dirty="0"/>
              <a:t>Click to add photo</a:t>
            </a:r>
          </a:p>
        </p:txBody>
      </p:sp>
      <p:sp>
        <p:nvSpPr>
          <p:cNvPr id="10" name="Content Placeholder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anchor="ctr"/>
          <a:lstStyle>
            <a:lvl1pPr marL="0" indent="0">
              <a:lnSpc>
                <a:spcPct val="150000"/>
              </a:lnSpc>
              <a:spcBef>
                <a:spcPts val="0"/>
              </a:spcBef>
              <a:spcAft>
                <a:spcPts val="0"/>
              </a:spcAft>
              <a:buNone/>
              <a:defRPr sz="1400" spc="100" baseline="0"/>
            </a:lvl1pPr>
          </a:lstStyle>
          <a:p>
            <a:pPr lvl="0"/>
            <a:r>
              <a:rPr lang="en-US"/>
              <a:t>Click to add text</a:t>
            </a:r>
          </a:p>
        </p:txBody>
      </p:sp>
      <p:sp>
        <p:nvSpPr>
          <p:cNvPr id="5" name="Date Placeholder 4">
            <a:extLst>
              <a:ext uri="{FF2B5EF4-FFF2-40B4-BE49-F238E27FC236}">
                <a16:creationId xmlns:a16="http://schemas.microsoft.com/office/drawing/2014/main" id="{23CF9177-0C51-4496-B5AE-7ED4F8F3A170}"/>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6" name="Footer Placeholder 5">
            <a:extLst>
              <a:ext uri="{FF2B5EF4-FFF2-40B4-BE49-F238E27FC236}">
                <a16:creationId xmlns:a16="http://schemas.microsoft.com/office/drawing/2014/main" id="{C57A035F-C837-4CCA-BB19-CE656F0576BD}"/>
              </a:ext>
            </a:extLst>
          </p:cNvPr>
          <p:cNvSpPr>
            <a:spLocks noGrp="1"/>
          </p:cNvSpPr>
          <p:nvPr>
            <p:ph type="ftr" sz="quarter" idx="11"/>
          </p:nvPr>
        </p:nvSpPr>
        <p:spPr/>
        <p:txBody>
          <a:bodyPr/>
          <a:lstStyle>
            <a:lvl1pPr>
              <a:defRPr>
                <a:solidFill>
                  <a:schemeClr val="accent1"/>
                </a:solidFill>
              </a:defRPr>
            </a:lvl1pPr>
          </a:lstStyle>
          <a:p>
            <a:r>
              <a:rPr lang="en-US" dirty="0"/>
              <a:t>Conference Presentation</a:t>
            </a:r>
          </a:p>
        </p:txBody>
      </p:sp>
      <p:sp>
        <p:nvSpPr>
          <p:cNvPr id="7" name="Slide Number Placeholder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a:lstStyle>
            <a:lvl1pPr>
              <a:defRPr>
                <a:solidFill>
                  <a:schemeClr val="accent1"/>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7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out Question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a:lstStyle>
            <a:lvl1pPr marL="0" indent="0" algn="ctr">
              <a:buNone/>
              <a:defRPr/>
            </a:lvl1pPr>
          </a:lstStyle>
          <a:p>
            <a:r>
              <a:rPr lang="en-US" dirty="0"/>
              <a:t>Click to add photo</a:t>
            </a:r>
          </a:p>
        </p:txBody>
      </p:sp>
      <p:sp>
        <p:nvSpPr>
          <p:cNvPr id="7" name="Date Placeholder 6">
            <a:extLst>
              <a:ext uri="{FF2B5EF4-FFF2-40B4-BE49-F238E27FC236}">
                <a16:creationId xmlns:a16="http://schemas.microsoft.com/office/drawing/2014/main" id="{F080A53F-EFDF-40A3-B9E3-58EB0D3F3A84}"/>
              </a:ext>
            </a:extLst>
          </p:cNvPr>
          <p:cNvSpPr>
            <a:spLocks noGrp="1"/>
          </p:cNvSpPr>
          <p:nvPr>
            <p:ph type="dt" sz="half" idx="10"/>
          </p:nvPr>
        </p:nvSpPr>
        <p:spPr/>
        <p:txBody>
          <a:bodyPr/>
          <a:lstStyle/>
          <a:p>
            <a:r>
              <a:rPr lang="en-US" dirty="0"/>
              <a:t>8/05/20XX</a:t>
            </a:r>
          </a:p>
        </p:txBody>
      </p:sp>
      <p:sp>
        <p:nvSpPr>
          <p:cNvPr id="14" name="Content Placeholder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a:lstStyle>
            <a:lvl1pPr marL="0" indent="0">
              <a:lnSpc>
                <a:spcPct val="100000"/>
              </a:lnSpc>
              <a:spcBef>
                <a:spcPts val="0"/>
              </a:spcBef>
              <a:spcAft>
                <a:spcPts val="1200"/>
              </a:spcAft>
              <a:buNone/>
              <a:defRPr sz="1400" spc="100" baseline="0"/>
            </a:lvl1pPr>
          </a:lstStyle>
          <a:p>
            <a:pPr lvl="0"/>
            <a:r>
              <a:rPr lang="en-US"/>
              <a:t>Click to add text</a:t>
            </a:r>
          </a:p>
        </p:txBody>
      </p:sp>
      <p:sp>
        <p:nvSpPr>
          <p:cNvPr id="15" name="Footer Placeholder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a:lstStyle>
            <a:lvl1pPr algn="l">
              <a:defRPr>
                <a:solidFill>
                  <a:schemeClr val="bg1"/>
                </a:solidFill>
              </a:defRPr>
            </a:lvl1pPr>
          </a:lstStyle>
          <a:p>
            <a:r>
              <a:rPr lang="en-US" dirty="0"/>
              <a:t>Conference Presentation</a:t>
            </a:r>
          </a:p>
        </p:txBody>
      </p:sp>
      <p:sp>
        <p:nvSpPr>
          <p:cNvPr id="16" name="Slide Number Placeholder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a:lstStyle>
            <a:lvl1pPr>
              <a:defRPr>
                <a:solidFill>
                  <a:schemeClr val="bg1"/>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anchor="ctr"/>
          <a:lstStyle>
            <a:lvl1pPr>
              <a:defRPr lang="en-US" sz="2400" spc="100" baseline="0">
                <a:solidFill>
                  <a:schemeClr val="accent1"/>
                </a:solidFill>
                <a:ea typeface="+mn-ea"/>
                <a:cs typeface="+mn-cs"/>
              </a:defRPr>
            </a:lvl1pPr>
          </a:lstStyle>
          <a:p>
            <a:pPr marL="0" lvl="0" indent="0">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4452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840FD269-E069-45DA-B668-BE984BFA328B}"/>
              </a:ext>
            </a:extLst>
          </p:cNvPr>
          <p:cNvSpPr>
            <a:spLocks noGrp="1"/>
          </p:cNvSpPr>
          <p:nvPr>
            <p:ph type="pic" sz="quarter" idx="13" hasCustomPrompt="1"/>
          </p:nvPr>
        </p:nvSpPr>
        <p:spPr>
          <a:xfrm>
            <a:off x="0" y="0"/>
            <a:ext cx="12192000" cy="6857999"/>
          </a:xfrm>
          <a:prstGeom prst="rect">
            <a:avLst/>
          </a:prstGeom>
          <a:solidFill>
            <a:schemeClr val="bg1">
              <a:lumMod val="95000"/>
            </a:schemeClr>
          </a:solidFill>
        </p:spPr>
        <p:txBody>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9AB9DE71-7B7A-4473-ABD8-99575CAFB38F}"/>
              </a:ext>
            </a:extLst>
          </p:cNvPr>
          <p:cNvSpPr>
            <a:spLocks noGrp="1"/>
          </p:cNvSpPr>
          <p:nvPr>
            <p:ph type="dt" sz="half" idx="10"/>
          </p:nvPr>
        </p:nvSpPr>
        <p:spPr/>
        <p:txBody>
          <a:bodyPr/>
          <a:lstStyle>
            <a:lvl1pPr>
              <a:defRPr>
                <a:solidFill>
                  <a:schemeClr val="bg1">
                    <a:lumMod val="95000"/>
                  </a:schemeClr>
                </a:solidFill>
              </a:defRPr>
            </a:lvl1pPr>
          </a:lstStyle>
          <a:p>
            <a:r>
              <a:rPr lang="en-US" dirty="0"/>
              <a:t>8/05/20XX</a:t>
            </a:r>
          </a:p>
        </p:txBody>
      </p:sp>
      <p:sp>
        <p:nvSpPr>
          <p:cNvPr id="4" name="Footer Placeholder 3">
            <a:extLst>
              <a:ext uri="{FF2B5EF4-FFF2-40B4-BE49-F238E27FC236}">
                <a16:creationId xmlns:a16="http://schemas.microsoft.com/office/drawing/2014/main" id="{DAAA1C9B-284B-4C89-8743-52285AC95126}"/>
              </a:ext>
            </a:extLst>
          </p:cNvPr>
          <p:cNvSpPr>
            <a:spLocks noGrp="1"/>
          </p:cNvSpPr>
          <p:nvPr>
            <p:ph type="ftr" sz="quarter" idx="11"/>
          </p:nvPr>
        </p:nvSpPr>
        <p:spPr/>
        <p:txBody>
          <a:bodyPr/>
          <a:lstStyle>
            <a:lvl1pPr>
              <a:defRPr>
                <a:solidFill>
                  <a:schemeClr val="bg1">
                    <a:lumMod val="95000"/>
                  </a:schemeClr>
                </a:solidFill>
              </a:defRPr>
            </a:lvl1pPr>
          </a:lstStyle>
          <a:p>
            <a:r>
              <a:rPr lang="en-US" dirty="0"/>
              <a:t>Conference Presentation</a:t>
            </a:r>
          </a:p>
        </p:txBody>
      </p:sp>
      <p:sp>
        <p:nvSpPr>
          <p:cNvPr id="5" name="Slide Number Placeholder 4">
            <a:extLst>
              <a:ext uri="{FF2B5EF4-FFF2-40B4-BE49-F238E27FC236}">
                <a16:creationId xmlns:a16="http://schemas.microsoft.com/office/drawing/2014/main" id="{8BC1FE06-5B3A-40E2-82AA-E4516ED2D558}"/>
              </a:ext>
            </a:extLst>
          </p:cNvPr>
          <p:cNvSpPr>
            <a:spLocks noGrp="1"/>
          </p:cNvSpPr>
          <p:nvPr>
            <p:ph type="sldNum" sz="quarter" idx="12"/>
          </p:nvPr>
        </p:nvSpPr>
        <p:spPr/>
        <p:txBody>
          <a:bodyPr/>
          <a:lstStyle>
            <a:lvl1pPr>
              <a:defRPr>
                <a:solidFill>
                  <a:schemeClr val="bg1">
                    <a:lumMod val="95000"/>
                  </a:schemeClr>
                </a:solidFill>
              </a:defRPr>
            </a:lvl1pPr>
          </a:lstStyle>
          <a:p>
            <a:fld id="{18D65601-5AE2-46FC-B138-694DDD2B510D}" type="slidenum">
              <a:rPr lang="en-US" smtClean="0"/>
              <a:pPr/>
              <a:t>‹#›</a:t>
            </a:fld>
            <a:endParaRPr lang="en-US" dirty="0"/>
          </a:p>
        </p:txBody>
      </p:sp>
      <p:sp>
        <p:nvSpPr>
          <p:cNvPr id="7" name="Text Placeholder 12">
            <a:extLst>
              <a:ext uri="{FF2B5EF4-FFF2-40B4-BE49-F238E27FC236}">
                <a16:creationId xmlns:a16="http://schemas.microsoft.com/office/drawing/2014/main" id="{2ACE5847-B709-473D-A366-54ADA852FFA5}"/>
              </a:ext>
            </a:extLst>
          </p:cNvPr>
          <p:cNvSpPr>
            <a:spLocks noGrp="1"/>
          </p:cNvSpPr>
          <p:nvPr>
            <p:ph type="body" sz="quarter" idx="14" hasCustomPrompt="1"/>
          </p:nvPr>
        </p:nvSpPr>
        <p:spPr>
          <a:xfrm>
            <a:off x="2105107" y="3055535"/>
            <a:ext cx="7981786" cy="2609103"/>
          </a:xfrm>
          <a:prstGeom prst="rect">
            <a:avLst/>
          </a:prstGeom>
        </p:spPr>
        <p:txBody>
          <a:bodyPr anchor="ctr"/>
          <a:lstStyle>
            <a:lvl1pPr marL="0" indent="0" algn="l">
              <a:lnSpc>
                <a:spcPct val="125000"/>
              </a:lnSpc>
              <a:spcBef>
                <a:spcPts val="0"/>
              </a:spcBef>
              <a:buNone/>
              <a:defRPr sz="3200" i="1" spc="100" baseline="0">
                <a:solidFill>
                  <a:schemeClr val="bg1"/>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648B1850-15F7-414E-B8F6-3A5B3D10B263}"/>
              </a:ext>
            </a:extLst>
          </p:cNvPr>
          <p:cNvSpPr>
            <a:spLocks noGrp="1"/>
          </p:cNvSpPr>
          <p:nvPr>
            <p:ph type="title"/>
          </p:nvPr>
        </p:nvSpPr>
        <p:spPr>
          <a:xfrm>
            <a:off x="5010083" y="5448575"/>
            <a:ext cx="4881563" cy="463550"/>
          </a:xfrm>
          <a:prstGeom prst="rect">
            <a:avLst/>
          </a:prstGeom>
        </p:spPr>
        <p:txBody>
          <a:bodyPr/>
          <a:lstStyle>
            <a:lvl1pPr algn="r">
              <a:defRPr lang="en-US" sz="1800" spc="100" baseline="0">
                <a:solidFill>
                  <a:schemeClr val="bg1"/>
                </a:solidFill>
                <a:latin typeface="+mn-lt"/>
                <a:ea typeface="+mn-ea"/>
                <a:cs typeface="+mn-cs"/>
              </a:defRPr>
            </a:lvl1pPr>
          </a:lstStyle>
          <a:p>
            <a:pPr marL="0" lvl="0" indent="0" algn="r">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005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ypothesi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0" y="0"/>
            <a:ext cx="468761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195FA8B4-F9F3-4FF5-B11F-483A1B95EA11}"/>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3" name="Footer Placeholder 2">
            <a:extLst>
              <a:ext uri="{FF2B5EF4-FFF2-40B4-BE49-F238E27FC236}">
                <a16:creationId xmlns:a16="http://schemas.microsoft.com/office/drawing/2014/main" id="{F97B8F04-28A5-462E-86DE-06C37E40589B}"/>
              </a:ext>
            </a:extLst>
          </p:cNvPr>
          <p:cNvSpPr>
            <a:spLocks noGrp="1"/>
          </p:cNvSpPr>
          <p:nvPr>
            <p:ph type="ftr" sz="quarter" idx="11"/>
          </p:nvPr>
        </p:nvSpPr>
        <p:spPr/>
        <p:txBody>
          <a:bodyPr/>
          <a:lstStyle>
            <a:lvl1pPr>
              <a:defRPr>
                <a:solidFill>
                  <a:schemeClr val="accent6">
                    <a:lumMod val="75000"/>
                  </a:schemeClr>
                </a:solidFill>
              </a:defRPr>
            </a:lvl1pPr>
          </a:lstStyle>
          <a:p>
            <a:r>
              <a:rPr lang="en-US" dirty="0"/>
              <a:t>Conference Presentation</a:t>
            </a:r>
          </a:p>
        </p:txBody>
      </p:sp>
      <p:sp>
        <p:nvSpPr>
          <p:cNvPr id="4" name="Slide Number Placeholder 3">
            <a:extLst>
              <a:ext uri="{FF2B5EF4-FFF2-40B4-BE49-F238E27FC236}">
                <a16:creationId xmlns:a16="http://schemas.microsoft.com/office/drawing/2014/main" id="{AC8B2DAE-4645-4AA0-87C9-39874FDBDEE3}"/>
              </a:ext>
            </a:extLst>
          </p:cNvPr>
          <p:cNvSpPr>
            <a:spLocks noGrp="1"/>
          </p:cNvSpPr>
          <p:nvPr>
            <p:ph type="sldNum" sz="quarter" idx="12"/>
          </p:nvPr>
        </p:nvSpPr>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6" name="Content Placeholder 15">
            <a:extLst>
              <a:ext uri="{FF2B5EF4-FFF2-40B4-BE49-F238E27FC236}">
                <a16:creationId xmlns:a16="http://schemas.microsoft.com/office/drawing/2014/main" id="{3BB9146A-68F5-433B-8411-A12C7C8F782D}"/>
              </a:ext>
            </a:extLst>
          </p:cNvPr>
          <p:cNvSpPr>
            <a:spLocks noGrp="1"/>
          </p:cNvSpPr>
          <p:nvPr>
            <p:ph sz="quarter" idx="15" hasCustomPrompt="1"/>
          </p:nvPr>
        </p:nvSpPr>
        <p:spPr>
          <a:xfrm>
            <a:off x="6747641" y="1193612"/>
            <a:ext cx="3513083" cy="1400506"/>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7" name="Rectangle 6">
            <a:extLst>
              <a:ext uri="{FF2B5EF4-FFF2-40B4-BE49-F238E27FC236}">
                <a16:creationId xmlns:a16="http://schemas.microsoft.com/office/drawing/2014/main" id="{3270974D-DE65-42B3-BEB4-235503245B26}"/>
              </a:ext>
            </a:extLst>
          </p:cNvPr>
          <p:cNvSpPr/>
          <p:nvPr userDrawn="1"/>
        </p:nvSpPr>
        <p:spPr>
          <a:xfrm>
            <a:off x="6360072" y="924801"/>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5">
            <a:extLst>
              <a:ext uri="{FF2B5EF4-FFF2-40B4-BE49-F238E27FC236}">
                <a16:creationId xmlns:a16="http://schemas.microsoft.com/office/drawing/2014/main" id="{5BA888A7-F91E-4923-AB10-31BEF8C2FEB8}"/>
              </a:ext>
            </a:extLst>
          </p:cNvPr>
          <p:cNvSpPr>
            <a:spLocks noGrp="1"/>
          </p:cNvSpPr>
          <p:nvPr>
            <p:ph sz="quarter" idx="16" hasCustomPrompt="1"/>
          </p:nvPr>
        </p:nvSpPr>
        <p:spPr>
          <a:xfrm>
            <a:off x="6747641" y="4120055"/>
            <a:ext cx="3513083" cy="1185839"/>
          </a:xfrm>
          <a:prstGeom prst="rect">
            <a:avLst/>
          </a:prstGeom>
        </p:spPr>
        <p:txBody>
          <a:bodyPr anchor="ctr"/>
          <a:lstStyle>
            <a:lvl1pPr marL="0" indent="0" algn="ctr">
              <a:lnSpc>
                <a:spcPct val="150000"/>
              </a:lnSpc>
              <a:spcBef>
                <a:spcPts val="0"/>
              </a:spcBef>
              <a:spcAft>
                <a:spcPts val="0"/>
              </a:spcAft>
              <a:buNone/>
              <a:defRPr sz="1400" spc="100" baseline="0"/>
            </a:lvl1pPr>
          </a:lstStyle>
          <a:p>
            <a:pPr lvl="0"/>
            <a:r>
              <a:rPr lang="en-US"/>
              <a:t>Click to add text</a:t>
            </a:r>
          </a:p>
        </p:txBody>
      </p:sp>
      <p:sp>
        <p:nvSpPr>
          <p:cNvPr id="9" name="Rectangle 8">
            <a:extLst>
              <a:ext uri="{FF2B5EF4-FFF2-40B4-BE49-F238E27FC236}">
                <a16:creationId xmlns:a16="http://schemas.microsoft.com/office/drawing/2014/main" id="{A6803CCC-79BF-4752-81AA-D68AB023A6B6}"/>
              </a:ext>
            </a:extLst>
          </p:cNvPr>
          <p:cNvSpPr/>
          <p:nvPr userDrawn="1"/>
        </p:nvSpPr>
        <p:spPr>
          <a:xfrm>
            <a:off x="6360072" y="3584028"/>
            <a:ext cx="4288221" cy="2043229"/>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ECBC35A-FE4E-467A-A20D-9063B371CAAA}"/>
              </a:ext>
              <a:ext uri="{C183D7F6-B498-43B3-948B-1728B52AA6E4}">
                <adec:decorative xmlns:adec="http://schemas.microsoft.com/office/drawing/2017/decorative" val="1"/>
              </a:ext>
            </a:extLst>
          </p:cNvPr>
          <p:cNvCxnSpPr>
            <a:cxnSpLocks/>
          </p:cNvCxnSpPr>
          <p:nvPr userDrawn="1"/>
        </p:nvCxnSpPr>
        <p:spPr>
          <a:xfrm>
            <a:off x="2303095" y="0"/>
            <a:ext cx="0" cy="37047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A4FC0018-1CBF-4BC0-BE79-B983651D8848}"/>
              </a:ext>
            </a:extLst>
          </p:cNvPr>
          <p:cNvSpPr>
            <a:spLocks noGrp="1"/>
          </p:cNvSpPr>
          <p:nvPr>
            <p:ph type="title"/>
          </p:nvPr>
        </p:nvSpPr>
        <p:spPr>
          <a:xfrm rot="16200000">
            <a:off x="1005213" y="4932422"/>
            <a:ext cx="2635209" cy="523708"/>
          </a:xfrm>
          <a:prstGeom prst="rect">
            <a:avLst/>
          </a:prstGeom>
        </p:spPr>
        <p:txBody>
          <a:bodyPr anchor="ctr"/>
          <a:lstStyle>
            <a:lvl1pPr algn="r">
              <a:defRPr lang="en-US" sz="2400" spc="100" baseline="0">
                <a:solidFill>
                  <a:schemeClr val="bg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62744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dirty="0"/>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29580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54812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r>
              <a:rPr lang="en-US" dirty="0"/>
              <a:t>8/05/20XX</a:t>
            </a:r>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dirty="0"/>
              <a:t>Conference Presentation</a:t>
            </a:r>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spc="150" baseline="0">
                <a:solidFill>
                  <a:schemeClr val="bg2">
                    <a:lumMod val="50000"/>
                  </a:schemeClr>
                </a:solidFill>
                <a:latin typeface="Univers Light" panose="020B0403020202020204" pitchFamily="34" charset="0"/>
              </a:defRPr>
            </a:lvl1pPr>
          </a:lstStyle>
          <a:p>
            <a:fld id="{18D65601-5AE2-46FC-B138-694DDD2B510D}" type="slidenum">
              <a:rPr lang="en-US" smtClean="0"/>
              <a:pPr/>
              <a:t>‹#›</a:t>
            </a:fld>
            <a:endParaRPr lang="en-US" dirty="0"/>
          </a:p>
        </p:txBody>
      </p:sp>
      <p:sp>
        <p:nvSpPr>
          <p:cNvPr id="7" name="TextBox 6">
            <a:extLst>
              <a:ext uri="{FF2B5EF4-FFF2-40B4-BE49-F238E27FC236}">
                <a16:creationId xmlns:a16="http://schemas.microsoft.com/office/drawing/2014/main" id="{084DCE26-8B90-4B2C-883A-D5FFC365BF8A}"/>
              </a:ext>
            </a:extLst>
          </p:cNvPr>
          <p:cNvSpPr txBox="1"/>
          <p:nvPr userDrawn="1"/>
        </p:nvSpPr>
        <p:spPr>
          <a:xfrm>
            <a:off x="5637320"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com/v3/__https:/meetings.ringcentral.com/j/1490775542__;!!ANbCwRPi_Q!qiDBm4jghBNETlLoYZMvxcIhQavH3q_NHQ7sWNuynVSkPUkz84nz-4QnSSBPhKpQ9fgh$"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995204" y="4530436"/>
            <a:ext cx="4632511" cy="2030702"/>
          </a:xfrm>
        </p:spPr>
        <p:txBody>
          <a:bodyPr/>
          <a:lstStyle/>
          <a:p>
            <a:r>
              <a:rPr lang="en-US" sz="3200" dirty="0"/>
              <a:t>No Surprises Act </a:t>
            </a:r>
            <a:endParaRPr lang="en-US" sz="6000" dirty="0"/>
          </a:p>
        </p:txBody>
      </p:sp>
      <p:pic>
        <p:nvPicPr>
          <p:cNvPr id="74" name="Picture Placeholder 73" descr="A picture of three chairs against the wall">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2476500" y="622103"/>
            <a:ext cx="9715500" cy="3720928"/>
          </a:xfrm>
        </p:spPr>
      </p:pic>
      <p:sp>
        <p:nvSpPr>
          <p:cNvPr id="26" name="Text Placeholder 25">
            <a:extLst>
              <a:ext uri="{FF2B5EF4-FFF2-40B4-BE49-F238E27FC236}">
                <a16:creationId xmlns:a16="http://schemas.microsoft.com/office/drawing/2014/main" id="{C022D7CD-E026-4E29-BE4B-3FA7B1EB6A46}"/>
              </a:ext>
            </a:extLst>
          </p:cNvPr>
          <p:cNvSpPr>
            <a:spLocks noGrp="1"/>
          </p:cNvSpPr>
          <p:nvPr>
            <p:ph type="body" sz="quarter" idx="12"/>
          </p:nvPr>
        </p:nvSpPr>
        <p:spPr>
          <a:xfrm>
            <a:off x="5361709" y="5779363"/>
            <a:ext cx="3456742" cy="685430"/>
          </a:xfrm>
        </p:spPr>
        <p:txBody>
          <a:bodyPr/>
          <a:lstStyle/>
          <a:p>
            <a:r>
              <a:rPr lang="en-US" dirty="0"/>
              <a:t>Amy Trogdon</a:t>
            </a:r>
          </a:p>
          <a:p>
            <a:r>
              <a:rPr lang="en-US" dirty="0"/>
              <a:t>Director of Revenue Cycle</a:t>
            </a:r>
          </a:p>
          <a:p>
            <a:r>
              <a:rPr lang="en-US" dirty="0"/>
              <a:t>INTEGRIS Health​​</a:t>
            </a:r>
          </a:p>
        </p:txBody>
      </p:sp>
      <p:sp>
        <p:nvSpPr>
          <p:cNvPr id="36" name="Text Placeholder 35">
            <a:extLst>
              <a:ext uri="{FF2B5EF4-FFF2-40B4-BE49-F238E27FC236}">
                <a16:creationId xmlns:a16="http://schemas.microsoft.com/office/drawing/2014/main" id="{AEEB6582-6001-4276-8F87-1470B6FA1488}"/>
              </a:ext>
            </a:extLst>
          </p:cNvPr>
          <p:cNvSpPr>
            <a:spLocks noGrp="1"/>
          </p:cNvSpPr>
          <p:nvPr>
            <p:ph type="body" sz="quarter" idx="13"/>
          </p:nvPr>
        </p:nvSpPr>
        <p:spPr>
          <a:xfrm>
            <a:off x="9299663" y="5791178"/>
            <a:ext cx="2459114" cy="685429"/>
          </a:xfrm>
        </p:spPr>
        <p:txBody>
          <a:bodyPr/>
          <a:lstStyle/>
          <a:p>
            <a:r>
              <a:rPr lang="en-US" dirty="0"/>
              <a:t>07/26/2023</a:t>
            </a:r>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7509735" cy="1072895"/>
          </a:xfrm>
        </p:spPr>
        <p:txBody>
          <a:bodyPr/>
          <a:lstStyle/>
          <a:p>
            <a:r>
              <a:rPr lang="en-US" sz="3600" dirty="0"/>
              <a:t>Discloser Requirements (Cont.)</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10</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04292" y="1362270"/>
            <a:ext cx="10383416" cy="4348065"/>
          </a:xfrm>
        </p:spPr>
        <p:txBody>
          <a:bodyPr/>
          <a:lstStyle/>
          <a:p>
            <a:pPr>
              <a:lnSpc>
                <a:spcPct val="90000"/>
              </a:lnSpc>
            </a:pPr>
            <a:endParaRPr lang="en-US" sz="2200" dirty="0"/>
          </a:p>
          <a:p>
            <a:pPr lvl="1">
              <a:lnSpc>
                <a:spcPct val="90000"/>
              </a:lnSpc>
            </a:pPr>
            <a:r>
              <a:rPr lang="en-US" dirty="0"/>
              <a:t>Facility or provider must furnish the Disclosure in person or through mail or email (as selected by the patient) no later than:</a:t>
            </a:r>
          </a:p>
          <a:p>
            <a:pPr lvl="2">
              <a:lnSpc>
                <a:spcPct val="90000"/>
              </a:lnSpc>
            </a:pPr>
            <a:r>
              <a:rPr lang="en-US" sz="1800" dirty="0"/>
              <a:t>The date on which the provider or facility requests payment </a:t>
            </a:r>
          </a:p>
          <a:p>
            <a:pPr lvl="2">
              <a:lnSpc>
                <a:spcPct val="90000"/>
              </a:lnSpc>
            </a:pPr>
            <a:r>
              <a:rPr lang="en-US" sz="1800" dirty="0"/>
              <a:t>If the provider does not request payment from the patient, the date on which the facility or provider submits a claim to the plan or issuer.</a:t>
            </a:r>
          </a:p>
          <a:p>
            <a:pPr lvl="1">
              <a:lnSpc>
                <a:spcPct val="90000"/>
              </a:lnSpc>
            </a:pPr>
            <a:r>
              <a:rPr lang="en-US" dirty="0"/>
              <a:t>Disclosure must be posted prominently at the physical location and on the public facing website</a:t>
            </a:r>
          </a:p>
          <a:p>
            <a:pPr lvl="1">
              <a:lnSpc>
                <a:spcPct val="90000"/>
              </a:lnSpc>
            </a:pPr>
            <a:r>
              <a:rPr lang="en-US" dirty="0"/>
              <a:t>Must not be embedded within other documents</a:t>
            </a:r>
          </a:p>
          <a:p>
            <a:pPr lvl="1">
              <a:lnSpc>
                <a:spcPct val="90000"/>
              </a:lnSpc>
            </a:pPr>
            <a:r>
              <a:rPr lang="en-US" dirty="0"/>
              <a:t>Disclosure must be translated in the top 15 languages</a:t>
            </a:r>
          </a:p>
          <a:p>
            <a:pPr lvl="2">
              <a:lnSpc>
                <a:spcPct val="90000"/>
              </a:lnSpc>
            </a:pPr>
            <a:r>
              <a:rPr lang="en-US" sz="1800" dirty="0"/>
              <a:t>CMS link:  </a:t>
            </a:r>
            <a:r>
              <a:rPr lang="en-US" u="sng" dirty="0">
                <a:hlinkClick r:id="rId3"/>
              </a:rPr>
              <a:t>https://meetings.ringcentral.com/j/1490775542</a:t>
            </a:r>
            <a:endParaRPr lang="en-US" dirty="0"/>
          </a:p>
          <a:p>
            <a:endParaRPr lang="en-US" sz="800" dirty="0"/>
          </a:p>
          <a:p>
            <a:endParaRPr lang="en-US" dirty="0"/>
          </a:p>
        </p:txBody>
      </p:sp>
    </p:spTree>
    <p:extLst>
      <p:ext uri="{BB962C8B-B14F-4D97-AF65-F5344CB8AC3E}">
        <p14:creationId xmlns:p14="http://schemas.microsoft.com/office/powerpoint/2010/main" val="392622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11</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Scheduled Services</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436418"/>
            <a:ext cx="9012381" cy="582621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b="1" dirty="0"/>
              <a:t>Scheduled</a:t>
            </a:r>
            <a:r>
              <a:rPr lang="en-US" sz="2400" dirty="0"/>
              <a:t> services by an </a:t>
            </a:r>
            <a:r>
              <a:rPr lang="en-US" sz="2400" b="1" dirty="0"/>
              <a:t>Out-of-Network Provider </a:t>
            </a:r>
            <a:r>
              <a:rPr lang="en-US" sz="2400" dirty="0"/>
              <a:t>at an </a:t>
            </a:r>
            <a:r>
              <a:rPr lang="en-US" sz="2400" b="1" dirty="0"/>
              <a:t>In-Network</a:t>
            </a:r>
            <a:r>
              <a:rPr lang="en-US" sz="2400" dirty="0"/>
              <a:t> Facility</a:t>
            </a:r>
          </a:p>
          <a:p>
            <a:pPr marL="342900" indent="-342900">
              <a:lnSpc>
                <a:spcPct val="90000"/>
              </a:lnSpc>
              <a:buFont typeface="Arial" panose="020B0604020202020204" pitchFamily="34" charset="0"/>
              <a:buChar char="•"/>
            </a:pPr>
            <a:endParaRPr lang="en-US" sz="2400" dirty="0"/>
          </a:p>
          <a:p>
            <a:pPr marL="742950" lvl="1" indent="-285750">
              <a:lnSpc>
                <a:spcPct val="90000"/>
              </a:lnSpc>
              <a:buFont typeface="Arial" panose="020B0604020202020204" pitchFamily="34" charset="0"/>
              <a:buChar char="•"/>
            </a:pPr>
            <a:r>
              <a:rPr lang="en-US" sz="2400" dirty="0"/>
              <a:t>Provider must furnish the following documents within the required timeframe in order to </a:t>
            </a:r>
            <a:r>
              <a:rPr lang="en-US" sz="2400" b="1" u="sng" dirty="0"/>
              <a:t>balance bill</a:t>
            </a:r>
          </a:p>
          <a:p>
            <a:pPr marL="1200150" lvl="2" indent="-285750">
              <a:lnSpc>
                <a:spcPct val="90000"/>
              </a:lnSpc>
              <a:buFont typeface="Arial" panose="020B0604020202020204" pitchFamily="34" charset="0"/>
              <a:buChar char="•"/>
            </a:pPr>
            <a:r>
              <a:rPr lang="en-US" dirty="0"/>
              <a:t>Disclosure of Balance Billing Protection, Notice of Surprise Billing Protections &amp; Consent and </a:t>
            </a:r>
            <a:r>
              <a:rPr lang="en-US" b="1" u="sng" dirty="0"/>
              <a:t>Good Faith Estimate</a:t>
            </a:r>
          </a:p>
          <a:p>
            <a:pPr marL="1200150" lvl="2" indent="-285750">
              <a:lnSpc>
                <a:spcPct val="90000"/>
              </a:lnSpc>
              <a:buFont typeface="Arial" panose="020B0604020202020204" pitchFamily="34" charset="0"/>
              <a:buChar char="•"/>
            </a:pPr>
            <a:endParaRPr lang="en-US" dirty="0"/>
          </a:p>
          <a:p>
            <a:pPr marL="742950" lvl="1" indent="-285750">
              <a:lnSpc>
                <a:spcPct val="90000"/>
              </a:lnSpc>
              <a:buFont typeface="Arial" panose="020B0604020202020204" pitchFamily="34" charset="0"/>
              <a:buChar char="•"/>
            </a:pPr>
            <a:r>
              <a:rPr lang="en-US" sz="2400" dirty="0"/>
              <a:t>Timeline based on the date the service was </a:t>
            </a:r>
            <a:r>
              <a:rPr lang="en-US" sz="2400" b="1" dirty="0"/>
              <a:t>scheduled</a:t>
            </a:r>
          </a:p>
          <a:p>
            <a:pPr marL="1200150" lvl="2" indent="-285750">
              <a:lnSpc>
                <a:spcPct val="90000"/>
              </a:lnSpc>
              <a:buFont typeface="Arial" panose="020B0604020202020204" pitchFamily="34" charset="0"/>
              <a:buChar char="•"/>
            </a:pPr>
            <a:r>
              <a:rPr lang="en-US" dirty="0"/>
              <a:t>Same day service: 3 hours prior</a:t>
            </a:r>
          </a:p>
          <a:p>
            <a:pPr marL="1200150" lvl="2" indent="-285750">
              <a:lnSpc>
                <a:spcPct val="90000"/>
              </a:lnSpc>
              <a:buFont typeface="Arial" panose="020B0604020202020204" pitchFamily="34" charset="0"/>
              <a:buChar char="•"/>
            </a:pPr>
            <a:r>
              <a:rPr lang="en-US" dirty="0"/>
              <a:t>1 day to 3 days: 24 hours</a:t>
            </a:r>
          </a:p>
          <a:p>
            <a:pPr marL="1200150" lvl="2" indent="-285750">
              <a:lnSpc>
                <a:spcPct val="90000"/>
              </a:lnSpc>
              <a:buFont typeface="Arial" panose="020B0604020202020204" pitchFamily="34" charset="0"/>
              <a:buChar char="•"/>
            </a:pPr>
            <a:r>
              <a:rPr lang="en-US" dirty="0"/>
              <a:t>Greater than 3 days: 72 hours</a:t>
            </a:r>
          </a:p>
          <a:p>
            <a:pPr marL="1200150" lvl="2" indent="-285750">
              <a:lnSpc>
                <a:spcPct val="90000"/>
              </a:lnSpc>
              <a:buFont typeface="Arial" panose="020B0604020202020204" pitchFamily="34" charset="0"/>
              <a:buChar char="•"/>
            </a:pPr>
            <a:endParaRPr lang="en-US" dirty="0"/>
          </a:p>
          <a:p>
            <a:pPr marL="742950" lvl="1" indent="-285750">
              <a:lnSpc>
                <a:spcPct val="90000"/>
              </a:lnSpc>
              <a:buFont typeface="Arial" panose="020B0604020202020204" pitchFamily="34" charset="0"/>
              <a:buChar char="•"/>
            </a:pPr>
            <a:r>
              <a:rPr lang="en-US" sz="2400" dirty="0"/>
              <a:t>Patient has the right to refuse signing the consent.  This needs to be in writing and under no duress. No cancellation fee</a:t>
            </a:r>
          </a:p>
          <a:p>
            <a:pPr marL="742950" lvl="1" indent="-285750">
              <a:lnSpc>
                <a:spcPct val="90000"/>
              </a:lnSpc>
              <a:buFont typeface="Arial" panose="020B0604020202020204" pitchFamily="34" charset="0"/>
              <a:buChar char="•"/>
            </a:pPr>
            <a:endParaRPr lang="en-US" sz="2400" dirty="0"/>
          </a:p>
          <a:p>
            <a:pPr marL="742950" lvl="1" indent="-285750">
              <a:lnSpc>
                <a:spcPct val="90000"/>
              </a:lnSpc>
              <a:buFont typeface="Arial" panose="020B0604020202020204" pitchFamily="34" charset="0"/>
              <a:buChar char="•"/>
            </a:pPr>
            <a:r>
              <a:rPr lang="en-US" sz="2400" dirty="0"/>
              <a:t>Physicians have the right to refuse treatment if the patient does not consent</a:t>
            </a:r>
          </a:p>
        </p:txBody>
      </p:sp>
    </p:spTree>
    <p:extLst>
      <p:ext uri="{BB962C8B-B14F-4D97-AF65-F5344CB8AC3E}">
        <p14:creationId xmlns:p14="http://schemas.microsoft.com/office/powerpoint/2010/main" val="297153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12</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Knowledge Check</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3108543"/>
          </a:xfrm>
          <a:prstGeom prst="rect">
            <a:avLst/>
          </a:prstGeom>
          <a:noFill/>
        </p:spPr>
        <p:txBody>
          <a:bodyPr wrap="square">
            <a:spAutoFit/>
          </a:bodyPr>
          <a:lstStyle/>
          <a:p>
            <a:pPr marL="285750" indent="4763">
              <a:lnSpc>
                <a:spcPct val="100000"/>
              </a:lnSpc>
            </a:pPr>
            <a:endParaRPr lang="en-US" sz="2800" dirty="0"/>
          </a:p>
          <a:p>
            <a:pPr marL="285750" indent="4763">
              <a:lnSpc>
                <a:spcPct val="100000"/>
              </a:lnSpc>
            </a:pPr>
            <a:endParaRPr lang="en-US" sz="2800" dirty="0"/>
          </a:p>
          <a:p>
            <a:pPr marL="285750" indent="4763">
              <a:lnSpc>
                <a:spcPct val="100000"/>
              </a:lnSpc>
            </a:pPr>
            <a:endParaRPr lang="en-US" sz="2800" dirty="0"/>
          </a:p>
          <a:p>
            <a:pPr marL="285750" indent="4763">
              <a:lnSpc>
                <a:spcPct val="100000"/>
              </a:lnSpc>
            </a:pPr>
            <a:r>
              <a:rPr lang="en-US" sz="2800" dirty="0"/>
              <a:t>A surgeon is not contracted with “True Health”, but the facility is.  Can the surgeon balance the patient for his services provided at the facility?</a:t>
            </a:r>
          </a:p>
        </p:txBody>
      </p:sp>
    </p:spTree>
    <p:extLst>
      <p:ext uri="{BB962C8B-B14F-4D97-AF65-F5344CB8AC3E}">
        <p14:creationId xmlns:p14="http://schemas.microsoft.com/office/powerpoint/2010/main" val="25940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13</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Knowledge Check</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3539430"/>
          </a:xfrm>
          <a:prstGeom prst="rect">
            <a:avLst/>
          </a:prstGeom>
          <a:noFill/>
        </p:spPr>
        <p:txBody>
          <a:bodyPr wrap="square">
            <a:spAutoFit/>
          </a:bodyPr>
          <a:lstStyle/>
          <a:p>
            <a:pPr marL="285750" indent="4763">
              <a:lnSpc>
                <a:spcPct val="100000"/>
              </a:lnSpc>
            </a:pPr>
            <a:endParaRPr lang="en-US" sz="2800" dirty="0"/>
          </a:p>
          <a:p>
            <a:pPr marL="285750" indent="4763">
              <a:lnSpc>
                <a:spcPct val="100000"/>
              </a:lnSpc>
            </a:pPr>
            <a:endParaRPr lang="en-US" sz="2800" dirty="0"/>
          </a:p>
          <a:p>
            <a:pPr marL="285750" indent="4763">
              <a:lnSpc>
                <a:spcPct val="100000"/>
              </a:lnSpc>
            </a:pPr>
            <a:endParaRPr lang="en-US" sz="2800" dirty="0"/>
          </a:p>
          <a:p>
            <a:pPr marL="285750" indent="4763">
              <a:lnSpc>
                <a:spcPct val="100000"/>
              </a:lnSpc>
            </a:pPr>
            <a:r>
              <a:rPr lang="en-US" sz="2800" dirty="0"/>
              <a:t>Yes, but only if the surgeon’s office provided the patient with the Disclosure of Balance Billing Protection, Notice of Surprise Billing Protection &amp; Consent and Good Faith Estimate within the specified timeframe.</a:t>
            </a:r>
          </a:p>
        </p:txBody>
      </p:sp>
    </p:spTree>
    <p:extLst>
      <p:ext uri="{BB962C8B-B14F-4D97-AF65-F5344CB8AC3E}">
        <p14:creationId xmlns:p14="http://schemas.microsoft.com/office/powerpoint/2010/main" val="84291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7315201" cy="1072895"/>
          </a:xfrm>
        </p:spPr>
        <p:txBody>
          <a:bodyPr/>
          <a:lstStyle/>
          <a:p>
            <a:r>
              <a:rPr lang="en-US" sz="3600" dirty="0"/>
              <a:t>Scheduled Services Workflow</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14</a:t>
            </a:fld>
            <a:endParaRPr lang="en-US" dirty="0"/>
          </a:p>
        </p:txBody>
      </p:sp>
      <p:pic>
        <p:nvPicPr>
          <p:cNvPr id="11" name="Picture 10">
            <a:extLst>
              <a:ext uri="{FF2B5EF4-FFF2-40B4-BE49-F238E27FC236}">
                <a16:creationId xmlns:a16="http://schemas.microsoft.com/office/drawing/2014/main" id="{39ECE0A2-F319-DE66-C7BD-8DD9AD3C14B4}"/>
              </a:ext>
            </a:extLst>
          </p:cNvPr>
          <p:cNvPicPr>
            <a:picLocks noChangeAspect="1"/>
          </p:cNvPicPr>
          <p:nvPr/>
        </p:nvPicPr>
        <p:blipFill>
          <a:blip r:embed="rId3"/>
          <a:stretch>
            <a:fillRect/>
          </a:stretch>
        </p:blipFill>
        <p:spPr>
          <a:xfrm>
            <a:off x="3432050" y="1407832"/>
            <a:ext cx="4900612" cy="4711811"/>
          </a:xfrm>
          <a:prstGeom prst="rect">
            <a:avLst/>
          </a:prstGeom>
        </p:spPr>
      </p:pic>
      <p:sp>
        <p:nvSpPr>
          <p:cNvPr id="16" name="Content Placeholder 15">
            <a:extLst>
              <a:ext uri="{FF2B5EF4-FFF2-40B4-BE49-F238E27FC236}">
                <a16:creationId xmlns:a16="http://schemas.microsoft.com/office/drawing/2014/main" id="{BAB82C51-13A4-09C1-73C7-7A155B50C677}"/>
              </a:ext>
            </a:extLst>
          </p:cNvPr>
          <p:cNvSpPr>
            <a:spLocks noGrp="1"/>
          </p:cNvSpPr>
          <p:nvPr>
            <p:ph sz="quarter" idx="15"/>
          </p:nvPr>
        </p:nvSpPr>
        <p:spPr/>
        <p:txBody>
          <a:bodyPr/>
          <a:lstStyle/>
          <a:p>
            <a:endParaRPr lang="en-US" dirty="0"/>
          </a:p>
        </p:txBody>
      </p:sp>
    </p:spTree>
    <p:extLst>
      <p:ext uri="{BB962C8B-B14F-4D97-AF65-F5344CB8AC3E}">
        <p14:creationId xmlns:p14="http://schemas.microsoft.com/office/powerpoint/2010/main" val="210173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15</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Post-Stabilization</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436418"/>
            <a:ext cx="9012381" cy="5875455"/>
          </a:xfrm>
          <a:prstGeom prst="rect">
            <a:avLst/>
          </a:prstGeom>
          <a:noFill/>
        </p:spPr>
        <p:txBody>
          <a:bodyPr wrap="square" rtlCol="0">
            <a:spAutoFit/>
          </a:bodyPr>
          <a:lstStyle/>
          <a:p>
            <a:pPr>
              <a:lnSpc>
                <a:spcPct val="90000"/>
              </a:lnSpc>
            </a:pPr>
            <a:r>
              <a:rPr lang="en-US" sz="2800" dirty="0"/>
              <a:t>Post-Stabilization Care—Out-of-Network Providers and Out-of-Network Facilities</a:t>
            </a:r>
          </a:p>
          <a:p>
            <a:pPr>
              <a:lnSpc>
                <a:spcPct val="90000"/>
              </a:lnSpc>
            </a:pPr>
            <a:endParaRPr lang="en-US" sz="2800" dirty="0"/>
          </a:p>
          <a:p>
            <a:pPr lvl="1">
              <a:lnSpc>
                <a:spcPct val="90000"/>
              </a:lnSpc>
            </a:pPr>
            <a:r>
              <a:rPr lang="en-US" sz="1900" dirty="0"/>
              <a:t>Requirements to meet Post-Stabilization status—all four must be met</a:t>
            </a:r>
          </a:p>
          <a:p>
            <a:pPr lvl="1">
              <a:lnSpc>
                <a:spcPct val="90000"/>
              </a:lnSpc>
            </a:pPr>
            <a:endParaRPr lang="en-US" sz="1900" dirty="0"/>
          </a:p>
          <a:p>
            <a:pPr marL="1257300" lvl="2" indent="-342900">
              <a:buFont typeface="Arial" panose="020B0604020202020204" pitchFamily="34" charset="0"/>
              <a:buChar char="•"/>
            </a:pPr>
            <a:r>
              <a:rPr lang="en-US" sz="1900" dirty="0"/>
              <a:t>the patient is able to travel using non-medical transportation or non-emergency medical transportation to an available in-network provider or facility located within a reasonable travel distance </a:t>
            </a:r>
            <a:r>
              <a:rPr lang="en-US" sz="1900" b="1" dirty="0"/>
              <a:t>(protecting patients receiving emergency care far from their plan’s provider network)</a:t>
            </a:r>
            <a:r>
              <a:rPr lang="en-US" sz="1900" dirty="0"/>
              <a:t>;</a:t>
            </a:r>
            <a:r>
              <a:rPr lang="en-US" sz="1900" b="1" dirty="0"/>
              <a:t> </a:t>
            </a:r>
          </a:p>
          <a:p>
            <a:pPr marL="1257300" lvl="2" indent="-342900">
              <a:buFont typeface="Arial" panose="020B0604020202020204" pitchFamily="34" charset="0"/>
              <a:buChar char="•"/>
            </a:pPr>
            <a:r>
              <a:rPr lang="en-US" sz="1900" dirty="0"/>
              <a:t>the provider or facility furnishing the post-stabilization services satisfies the notice and consent criteria set forth in the Interim Final Rule; </a:t>
            </a:r>
          </a:p>
          <a:p>
            <a:pPr marL="1257300" lvl="2" indent="-342900">
              <a:buFont typeface="Arial" panose="020B0604020202020204" pitchFamily="34" charset="0"/>
              <a:buChar char="•"/>
            </a:pPr>
            <a:r>
              <a:rPr lang="en-US" sz="1900" dirty="0"/>
              <a:t>the patient is in a condition to understand the notice and provide informed consent; and </a:t>
            </a:r>
          </a:p>
          <a:p>
            <a:pPr marL="1257300" lvl="2" indent="-342900">
              <a:buFont typeface="Arial" panose="020B0604020202020204" pitchFamily="34" charset="0"/>
              <a:buChar char="•"/>
            </a:pPr>
            <a:r>
              <a:rPr lang="en-US" sz="1900" dirty="0"/>
              <a:t>the provider or facility satisfies any additional requirements or prohibitions under  applicable state law (for example, some state laws do not permit patients to waive protections in any circumstance). </a:t>
            </a:r>
          </a:p>
          <a:p>
            <a:pPr marL="1657350" lvl="3" indent="-285750">
              <a:buFont typeface="Arial" panose="020B0604020202020204" pitchFamily="34" charset="0"/>
              <a:buChar char="•"/>
            </a:pPr>
            <a:r>
              <a:rPr lang="en-US" sz="1900" dirty="0"/>
              <a:t>Oklahoma does not have any balance billing laws</a:t>
            </a:r>
          </a:p>
        </p:txBody>
      </p:sp>
    </p:spTree>
    <p:extLst>
      <p:ext uri="{BB962C8B-B14F-4D97-AF65-F5344CB8AC3E}">
        <p14:creationId xmlns:p14="http://schemas.microsoft.com/office/powerpoint/2010/main" val="423161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16</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Post-Stabilization</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436418"/>
            <a:ext cx="9012381" cy="4702826"/>
          </a:xfrm>
          <a:prstGeom prst="rect">
            <a:avLst/>
          </a:prstGeom>
          <a:noFill/>
        </p:spPr>
        <p:txBody>
          <a:bodyPr wrap="square" rtlCol="0">
            <a:spAutoFit/>
          </a:bodyPr>
          <a:lstStyle/>
          <a:p>
            <a:pPr>
              <a:lnSpc>
                <a:spcPct val="90000"/>
              </a:lnSpc>
            </a:pPr>
            <a:r>
              <a:rPr lang="en-US" sz="2800" dirty="0"/>
              <a:t>Post-Stabilization Care—Out-of-Network Providers and Out-of-Network Facilities (Cont.)</a:t>
            </a:r>
          </a:p>
          <a:p>
            <a:pPr>
              <a:lnSpc>
                <a:spcPct val="90000"/>
              </a:lnSpc>
            </a:pPr>
            <a:endParaRPr lang="en-US" sz="2800" dirty="0"/>
          </a:p>
          <a:p>
            <a:pPr marL="742950" lvl="1" indent="-285750">
              <a:buFont typeface="Arial" panose="020B0604020202020204" pitchFamily="34" charset="0"/>
              <a:buChar char="•"/>
            </a:pPr>
            <a:r>
              <a:rPr lang="en-US" sz="2800" dirty="0"/>
              <a:t>Balance billing protections apply even in observation and inpatient settings until post-stabilization status has been deemed</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Patient may refuse to sign the consent</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a:t>Facility is bound to the provider’s decision regarding post-stabilization status</a:t>
            </a:r>
          </a:p>
        </p:txBody>
      </p:sp>
    </p:spTree>
    <p:extLst>
      <p:ext uri="{BB962C8B-B14F-4D97-AF65-F5344CB8AC3E}">
        <p14:creationId xmlns:p14="http://schemas.microsoft.com/office/powerpoint/2010/main" val="160753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17</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Knowledge Check</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5133713"/>
          </a:xfrm>
          <a:prstGeom prst="rect">
            <a:avLst/>
          </a:prstGeom>
          <a:noFill/>
        </p:spPr>
        <p:txBody>
          <a:bodyPr wrap="square">
            <a:spAutoFit/>
          </a:bodyPr>
          <a:lstStyle/>
          <a:p>
            <a:pPr>
              <a:lnSpc>
                <a:spcPct val="90000"/>
              </a:lnSpc>
            </a:pPr>
            <a:r>
              <a:rPr lang="en-US" sz="2800" dirty="0"/>
              <a:t>Patient, from Maine, is travelling cross county and needs </a:t>
            </a:r>
            <a:r>
              <a:rPr lang="en-US" sz="2800" b="1" dirty="0"/>
              <a:t>emergent</a:t>
            </a:r>
            <a:r>
              <a:rPr lang="en-US" sz="2800" dirty="0"/>
              <a:t> care.  Patient presents to the Emergency Room in Oklahoma City and requires surgery and an inpatient stay. The patient is stabilized after surgery and can be transported by ambulance.</a:t>
            </a:r>
          </a:p>
          <a:p>
            <a:pPr>
              <a:lnSpc>
                <a:spcPct val="90000"/>
              </a:lnSpc>
            </a:pPr>
            <a:endParaRPr lang="en-US" sz="2800" dirty="0"/>
          </a:p>
          <a:p>
            <a:pPr marL="285750" indent="-285750">
              <a:lnSpc>
                <a:spcPct val="90000"/>
              </a:lnSpc>
              <a:buFont typeface="Arial" panose="020B0604020202020204" pitchFamily="34" charset="0"/>
              <a:buChar char="•"/>
            </a:pPr>
            <a:r>
              <a:rPr lang="en-US" sz="2400" dirty="0"/>
              <a:t>Patient is out-of-network for physicians and facility</a:t>
            </a:r>
          </a:p>
          <a:p>
            <a:pPr>
              <a:lnSpc>
                <a:spcPct val="90000"/>
              </a:lnSpc>
            </a:pPr>
            <a:endParaRPr lang="en-US" sz="2400" dirty="0"/>
          </a:p>
          <a:p>
            <a:pPr marL="342900" indent="-342900">
              <a:lnSpc>
                <a:spcPct val="90000"/>
              </a:lnSpc>
              <a:buFont typeface="Arial" panose="020B0604020202020204" pitchFamily="34" charset="0"/>
              <a:buChar char="•"/>
            </a:pPr>
            <a:r>
              <a:rPr lang="en-US" sz="2400" dirty="0"/>
              <a:t>The patient signs the Notice of Surprise Billing Protections &amp; Consent and receives a good faith estimate.</a:t>
            </a:r>
          </a:p>
          <a:p>
            <a:pPr>
              <a:lnSpc>
                <a:spcPct val="90000"/>
              </a:lnSpc>
            </a:pPr>
            <a:endParaRPr lang="en-US" sz="2400" dirty="0"/>
          </a:p>
          <a:p>
            <a:pPr>
              <a:lnSpc>
                <a:spcPct val="90000"/>
              </a:lnSpc>
            </a:pPr>
            <a:r>
              <a:rPr lang="en-US" sz="2400" dirty="0"/>
              <a:t>Can the provider and facility balance bill?</a:t>
            </a:r>
          </a:p>
        </p:txBody>
      </p:sp>
    </p:spTree>
    <p:extLst>
      <p:ext uri="{BB962C8B-B14F-4D97-AF65-F5344CB8AC3E}">
        <p14:creationId xmlns:p14="http://schemas.microsoft.com/office/powerpoint/2010/main" val="50076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18</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Knowledge Check</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3693319"/>
          </a:xfrm>
          <a:prstGeom prst="rect">
            <a:avLst/>
          </a:prstGeom>
          <a:noFill/>
        </p:spPr>
        <p:txBody>
          <a:bodyPr wrap="square">
            <a:spAutoFit/>
          </a:bodyPr>
          <a:lstStyle/>
          <a:p>
            <a:pPr>
              <a:lnSpc>
                <a:spcPct val="90000"/>
              </a:lnSpc>
            </a:pPr>
            <a:r>
              <a:rPr lang="en-US" sz="2800" dirty="0"/>
              <a:t>No, in this scenario, the patient does not meet the first requirement to qualify for post-stabilization status because he needs to travel via ambulance.</a:t>
            </a:r>
          </a:p>
          <a:p>
            <a:pPr>
              <a:lnSpc>
                <a:spcPct val="90000"/>
              </a:lnSpc>
            </a:pPr>
            <a:endParaRPr lang="en-US" sz="2800" dirty="0"/>
          </a:p>
          <a:p>
            <a:pPr marL="285750" indent="-285750">
              <a:lnSpc>
                <a:spcPct val="90000"/>
              </a:lnSpc>
              <a:buFont typeface="Arial" panose="020B0604020202020204" pitchFamily="34" charset="0"/>
              <a:buChar char="•"/>
            </a:pPr>
            <a:r>
              <a:rPr lang="en-US" sz="2400" dirty="0"/>
              <a:t>Until all post-stabilization criteria are met, the balance billing protections apply and the provider and facility are prohibited from balance billing</a:t>
            </a:r>
          </a:p>
          <a:p>
            <a:pPr marL="0" lvl="1">
              <a:lnSpc>
                <a:spcPct val="90000"/>
              </a:lnSpc>
            </a:pPr>
            <a:endParaRPr lang="en-US" sz="2400" dirty="0"/>
          </a:p>
          <a:p>
            <a:pPr marL="0" lvl="1">
              <a:lnSpc>
                <a:spcPct val="90000"/>
              </a:lnSpc>
            </a:pPr>
            <a:endParaRPr lang="en-US" sz="2400" dirty="0"/>
          </a:p>
        </p:txBody>
      </p:sp>
    </p:spTree>
    <p:extLst>
      <p:ext uri="{BB962C8B-B14F-4D97-AF65-F5344CB8AC3E}">
        <p14:creationId xmlns:p14="http://schemas.microsoft.com/office/powerpoint/2010/main" val="20487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19</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Knowledge Check</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4635115"/>
          </a:xfrm>
          <a:prstGeom prst="rect">
            <a:avLst/>
          </a:prstGeom>
          <a:noFill/>
        </p:spPr>
        <p:txBody>
          <a:bodyPr wrap="square">
            <a:spAutoFit/>
          </a:bodyPr>
          <a:lstStyle/>
          <a:p>
            <a:pPr>
              <a:lnSpc>
                <a:spcPct val="90000"/>
              </a:lnSpc>
            </a:pPr>
            <a:r>
              <a:rPr lang="en-US" sz="2800" dirty="0">
                <a:cs typeface="Calibri"/>
              </a:rPr>
              <a:t>Out-of-Network patient presents for emergency care, requires surgery and a 7-day inpatient post-operative stay</a:t>
            </a:r>
          </a:p>
          <a:p>
            <a:pPr>
              <a:lnSpc>
                <a:spcPct val="90000"/>
              </a:lnSpc>
            </a:pPr>
            <a:endParaRPr lang="en-US" sz="2800" dirty="0">
              <a:solidFill>
                <a:srgbClr val="FF0000"/>
              </a:solidFill>
              <a:cs typeface="Calibri"/>
            </a:endParaRPr>
          </a:p>
          <a:p>
            <a:pPr marL="285750" indent="-285750">
              <a:lnSpc>
                <a:spcPct val="90000"/>
              </a:lnSpc>
              <a:buFont typeface="Arial" panose="020B0604020202020204" pitchFamily="34" charset="0"/>
              <a:buChar char="•"/>
            </a:pPr>
            <a:r>
              <a:rPr lang="en-US" sz="2400" dirty="0">
                <a:cs typeface="Calibri"/>
              </a:rPr>
              <a:t>Patient meets the post-stabilization criteria on day 3 of inpatient stay</a:t>
            </a:r>
          </a:p>
          <a:p>
            <a:pPr marL="285750" indent="-285750">
              <a:lnSpc>
                <a:spcPct val="90000"/>
              </a:lnSpc>
              <a:buFont typeface="Arial" panose="020B0604020202020204" pitchFamily="34" charset="0"/>
              <a:buChar char="•"/>
            </a:pPr>
            <a:endParaRPr lang="en-US" sz="2400" dirty="0">
              <a:cs typeface="Calibri"/>
            </a:endParaRPr>
          </a:p>
          <a:p>
            <a:pPr marL="285750" indent="-285750">
              <a:lnSpc>
                <a:spcPct val="90000"/>
              </a:lnSpc>
              <a:buFont typeface="Arial" panose="020B0604020202020204" pitchFamily="34" charset="0"/>
              <a:buChar char="•"/>
            </a:pPr>
            <a:r>
              <a:rPr lang="en-US" sz="2400" dirty="0">
                <a:cs typeface="Calibri"/>
              </a:rPr>
              <a:t>Facility presents the patient with the 4 required documents</a:t>
            </a:r>
          </a:p>
          <a:p>
            <a:pPr marL="285750" indent="-285750">
              <a:lnSpc>
                <a:spcPct val="90000"/>
              </a:lnSpc>
              <a:buFont typeface="Arial" panose="020B0604020202020204" pitchFamily="34" charset="0"/>
              <a:buChar char="•"/>
            </a:pPr>
            <a:endParaRPr lang="en-US" sz="2400" dirty="0">
              <a:cs typeface="Calibri"/>
            </a:endParaRPr>
          </a:p>
          <a:p>
            <a:pPr>
              <a:lnSpc>
                <a:spcPct val="90000"/>
              </a:lnSpc>
            </a:pPr>
            <a:r>
              <a:rPr lang="en-US" sz="2400" dirty="0"/>
              <a:t>Can the provider and facility balance bill?</a:t>
            </a:r>
          </a:p>
          <a:p>
            <a:pPr lvl="1">
              <a:lnSpc>
                <a:spcPct val="90000"/>
              </a:lnSpc>
            </a:pPr>
            <a:endParaRPr lang="en-US" sz="2400" dirty="0">
              <a:cs typeface="Calibri"/>
            </a:endParaRPr>
          </a:p>
          <a:p>
            <a:pPr marL="0" lvl="1">
              <a:lnSpc>
                <a:spcPct val="90000"/>
              </a:lnSpc>
            </a:pPr>
            <a:endParaRPr lang="en-US" sz="2400" dirty="0">
              <a:cs typeface="Calibri"/>
            </a:endParaRPr>
          </a:p>
        </p:txBody>
      </p:sp>
    </p:spTree>
    <p:extLst>
      <p:ext uri="{BB962C8B-B14F-4D97-AF65-F5344CB8AC3E}">
        <p14:creationId xmlns:p14="http://schemas.microsoft.com/office/powerpoint/2010/main" val="1259408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B7E5B3-F6B1-4A5C-A942-9728FEC5764C}"/>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11C0FA35-FBFE-4B23-B0D5-ECBC4C90532E}"/>
              </a:ext>
              <a:ext uri="{C183D7F6-B498-43B3-948B-1728B52AA6E4}">
                <adec:decorative xmlns:adec="http://schemas.microsoft.com/office/drawing/2017/decorative" val="1"/>
              </a:ext>
            </a:extLst>
          </p:cNvPr>
          <p:cNvCxnSpPr>
            <a:cxnSpLocks/>
          </p:cNvCxnSpPr>
          <p:nvPr/>
        </p:nvCxnSpPr>
        <p:spPr>
          <a:xfrm>
            <a:off x="1389360" y="0"/>
            <a:ext cx="0" cy="17133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39B2324E-969D-4802-8BB3-E6EC3E221464}"/>
              </a:ext>
            </a:extLst>
          </p:cNvPr>
          <p:cNvSpPr>
            <a:spLocks noGrp="1"/>
          </p:cNvSpPr>
          <p:nvPr>
            <p:ph type="title"/>
          </p:nvPr>
        </p:nvSpPr>
        <p:spPr>
          <a:xfrm>
            <a:off x="1608741" y="856693"/>
            <a:ext cx="5362575" cy="495691"/>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r>
              <a:rPr lang="en-US" b="1" noProof="0" dirty="0"/>
            </a:br>
            <a:r>
              <a:rPr lang="en-US" b="1" noProof="0" dirty="0"/>
              <a:t>Agenda</a:t>
            </a:r>
          </a:p>
        </p:txBody>
      </p:sp>
      <p:sp>
        <p:nvSpPr>
          <p:cNvPr id="28" name="Content Placeholder 27">
            <a:extLst>
              <a:ext uri="{FF2B5EF4-FFF2-40B4-BE49-F238E27FC236}">
                <a16:creationId xmlns:a16="http://schemas.microsoft.com/office/drawing/2014/main" id="{29909120-B013-4872-BAFC-11D63AAABDD4}"/>
              </a:ext>
            </a:extLst>
          </p:cNvPr>
          <p:cNvSpPr>
            <a:spLocks noGrp="1"/>
          </p:cNvSpPr>
          <p:nvPr>
            <p:ph sz="quarter" idx="15"/>
          </p:nvPr>
        </p:nvSpPr>
        <p:spPr>
          <a:xfrm>
            <a:off x="1675242" y="1488910"/>
            <a:ext cx="5362575" cy="4094448"/>
          </a:xfrm>
        </p:spPr>
        <p:txBody>
          <a:bodyPr/>
          <a:lstStyle/>
          <a:p>
            <a:r>
              <a:rPr lang="en-US" sz="1600" b="1" dirty="0"/>
              <a:t>Meet the Presenter​</a:t>
            </a:r>
          </a:p>
          <a:p>
            <a:r>
              <a:rPr lang="en-US" sz="1600" b="1" dirty="0"/>
              <a:t>History</a:t>
            </a:r>
          </a:p>
          <a:p>
            <a:r>
              <a:rPr lang="en-US" sz="1600" b="1" dirty="0"/>
              <a:t>Good Faith Estimates</a:t>
            </a:r>
          </a:p>
          <a:p>
            <a:r>
              <a:rPr lang="en-US" sz="1600" b="1" dirty="0"/>
              <a:t>Disclosures</a:t>
            </a:r>
          </a:p>
          <a:p>
            <a:r>
              <a:rPr lang="en-US" sz="1600" b="1" dirty="0"/>
              <a:t>Scheduled Services</a:t>
            </a:r>
          </a:p>
          <a:p>
            <a:r>
              <a:rPr lang="en-US" sz="1600" b="1" dirty="0"/>
              <a:t>Post-Stabilization</a:t>
            </a:r>
          </a:p>
          <a:p>
            <a:r>
              <a:rPr lang="en-US" sz="1600" b="1" dirty="0"/>
              <a:t>Continuity of Care</a:t>
            </a:r>
          </a:p>
          <a:p>
            <a:r>
              <a:rPr lang="en-US" sz="1600" b="1" dirty="0"/>
              <a:t>Provider Directories</a:t>
            </a:r>
          </a:p>
          <a:p>
            <a:r>
              <a:rPr lang="en-US" sz="1600" b="1" dirty="0"/>
              <a:t>Enforcement</a:t>
            </a:r>
          </a:p>
          <a:p>
            <a:r>
              <a:rPr lang="en-US" sz="1600" b="1" dirty="0"/>
              <a:t>IDR</a:t>
            </a:r>
          </a:p>
          <a:p>
            <a:r>
              <a:rPr lang="en-US" sz="1600" b="1" dirty="0"/>
              <a:t>Delays</a:t>
            </a:r>
          </a:p>
          <a:p>
            <a:endParaRPr lang="en-US" b="1" dirty="0"/>
          </a:p>
        </p:txBody>
      </p:sp>
      <p:sp>
        <p:nvSpPr>
          <p:cNvPr id="3" name="Date Placeholder 2">
            <a:extLst>
              <a:ext uri="{FF2B5EF4-FFF2-40B4-BE49-F238E27FC236}">
                <a16:creationId xmlns:a16="http://schemas.microsoft.com/office/drawing/2014/main" id="{7C7F794E-8D8D-4E1B-9A9D-F5A6A9E31FF9}"/>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97DA5921-BFDC-41F2-85DA-24C802F282CD}"/>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646665B6-F02E-4FF8-AEBC-BEFA35EAFC65}"/>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a:t>
            </a:fld>
            <a:endParaRPr lang="en-US" dirty="0"/>
          </a:p>
        </p:txBody>
      </p:sp>
    </p:spTree>
    <p:extLst>
      <p:ext uri="{BB962C8B-B14F-4D97-AF65-F5344CB8AC3E}">
        <p14:creationId xmlns:p14="http://schemas.microsoft.com/office/powerpoint/2010/main" val="74400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20</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Knowledge Check</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154709" y="974385"/>
            <a:ext cx="8071139" cy="4413516"/>
          </a:xfrm>
          <a:prstGeom prst="rect">
            <a:avLst/>
          </a:prstGeom>
          <a:noFill/>
        </p:spPr>
        <p:txBody>
          <a:bodyPr wrap="square">
            <a:spAutoFit/>
          </a:bodyPr>
          <a:lstStyle/>
          <a:p>
            <a:pPr marL="0" lvl="1">
              <a:lnSpc>
                <a:spcPct val="90000"/>
              </a:lnSpc>
            </a:pPr>
            <a:r>
              <a:rPr lang="en-US" sz="2800" dirty="0">
                <a:cs typeface="Calibri"/>
              </a:rPr>
              <a:t>Trick Question…Surprise!!</a:t>
            </a:r>
          </a:p>
          <a:p>
            <a:pPr marL="0" lvl="1">
              <a:lnSpc>
                <a:spcPct val="90000"/>
              </a:lnSpc>
            </a:pPr>
            <a:endParaRPr lang="en-US" sz="2800" dirty="0">
              <a:cs typeface="Calibri"/>
            </a:endParaRPr>
          </a:p>
          <a:p>
            <a:pPr marL="0" lvl="1">
              <a:lnSpc>
                <a:spcPct val="90000"/>
              </a:lnSpc>
            </a:pPr>
            <a:endParaRPr lang="en-US" sz="2800" dirty="0">
              <a:cs typeface="Calibri"/>
            </a:endParaRPr>
          </a:p>
          <a:p>
            <a:pPr marL="0" lvl="1">
              <a:lnSpc>
                <a:spcPct val="90000"/>
              </a:lnSpc>
            </a:pPr>
            <a:r>
              <a:rPr lang="en-US" sz="2800" dirty="0">
                <a:cs typeface="Calibri"/>
              </a:rPr>
              <a:t>2 Outcomes</a:t>
            </a:r>
          </a:p>
          <a:p>
            <a:pPr marL="0" lvl="1">
              <a:lnSpc>
                <a:spcPct val="90000"/>
              </a:lnSpc>
            </a:pPr>
            <a:endParaRPr lang="en-US" sz="3200" dirty="0">
              <a:cs typeface="Calibri"/>
            </a:endParaRPr>
          </a:p>
          <a:p>
            <a:pPr marL="800100" lvl="1" indent="-342900">
              <a:lnSpc>
                <a:spcPct val="90000"/>
              </a:lnSpc>
              <a:buFont typeface="Arial" panose="020B0604020202020204" pitchFamily="34" charset="0"/>
              <a:buChar char="•"/>
            </a:pPr>
            <a:r>
              <a:rPr lang="en-US" sz="2400" dirty="0">
                <a:cs typeface="Calibri"/>
              </a:rPr>
              <a:t>No, patient refuses to sign the consent—balance billing protections still apply</a:t>
            </a:r>
          </a:p>
          <a:p>
            <a:pPr marL="800100" lvl="1" indent="-342900">
              <a:lnSpc>
                <a:spcPct val="90000"/>
              </a:lnSpc>
              <a:buFont typeface="Arial" panose="020B0604020202020204" pitchFamily="34" charset="0"/>
              <a:buChar char="•"/>
            </a:pPr>
            <a:endParaRPr lang="en-US" sz="2400" dirty="0">
              <a:cs typeface="Calibri"/>
            </a:endParaRPr>
          </a:p>
          <a:p>
            <a:pPr marL="800100" lvl="1" indent="-342900">
              <a:lnSpc>
                <a:spcPct val="90000"/>
              </a:lnSpc>
              <a:buFont typeface="Arial" panose="020B0604020202020204" pitchFamily="34" charset="0"/>
              <a:buChar char="•"/>
            </a:pPr>
            <a:r>
              <a:rPr lang="en-US" sz="2400" dirty="0">
                <a:cs typeface="Calibri"/>
              </a:rPr>
              <a:t>Yes, patient signs the consent—provider(s) and facility may balance bill for services after the date the consent was signed</a:t>
            </a:r>
          </a:p>
          <a:p>
            <a:pPr marL="0" lvl="1">
              <a:lnSpc>
                <a:spcPct val="90000"/>
              </a:lnSpc>
            </a:pPr>
            <a:endParaRPr lang="en-US" sz="2400" dirty="0">
              <a:cs typeface="Calibri"/>
            </a:endParaRPr>
          </a:p>
        </p:txBody>
      </p:sp>
    </p:spTree>
    <p:extLst>
      <p:ext uri="{BB962C8B-B14F-4D97-AF65-F5344CB8AC3E}">
        <p14:creationId xmlns:p14="http://schemas.microsoft.com/office/powerpoint/2010/main" val="160365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7315201" cy="1072895"/>
          </a:xfrm>
        </p:spPr>
        <p:txBody>
          <a:bodyPr/>
          <a:lstStyle/>
          <a:p>
            <a:r>
              <a:rPr lang="en-US" sz="3600" dirty="0"/>
              <a:t>Post-Stabilization Workflow</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21</a:t>
            </a:fld>
            <a:endParaRPr lang="en-US" dirty="0"/>
          </a:p>
        </p:txBody>
      </p:sp>
      <p:pic>
        <p:nvPicPr>
          <p:cNvPr id="6" name="Content Placeholder 5">
            <a:extLst>
              <a:ext uri="{FF2B5EF4-FFF2-40B4-BE49-F238E27FC236}">
                <a16:creationId xmlns:a16="http://schemas.microsoft.com/office/drawing/2014/main" id="{9AA2196D-8470-99D4-7A08-A63198DB4F0F}"/>
              </a:ext>
            </a:extLst>
          </p:cNvPr>
          <p:cNvPicPr>
            <a:picLocks noGrp="1" noChangeAspect="1"/>
          </p:cNvPicPr>
          <p:nvPr>
            <p:ph sz="quarter" idx="15"/>
          </p:nvPr>
        </p:nvPicPr>
        <p:blipFill>
          <a:blip r:embed="rId3"/>
          <a:stretch>
            <a:fillRect/>
          </a:stretch>
        </p:blipFill>
        <p:spPr>
          <a:xfrm>
            <a:off x="2886075" y="1416844"/>
            <a:ext cx="6419850" cy="4238625"/>
          </a:xfrm>
        </p:spPr>
      </p:pic>
    </p:spTree>
    <p:extLst>
      <p:ext uri="{BB962C8B-B14F-4D97-AF65-F5344CB8AC3E}">
        <p14:creationId xmlns:p14="http://schemas.microsoft.com/office/powerpoint/2010/main" val="204455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22</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Continuity of Care</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436418"/>
            <a:ext cx="9012381" cy="4967514"/>
          </a:xfrm>
          <a:prstGeom prst="rect">
            <a:avLst/>
          </a:prstGeom>
          <a:noFill/>
        </p:spPr>
        <p:txBody>
          <a:bodyPr wrap="square" rtlCol="0">
            <a:spAutoFit/>
          </a:bodyPr>
          <a:lstStyle/>
          <a:p>
            <a:pPr>
              <a:lnSpc>
                <a:spcPct val="90000"/>
              </a:lnSpc>
            </a:pPr>
            <a:r>
              <a:rPr lang="en-US" sz="2800" dirty="0"/>
              <a:t>A health care provider or facility that ends a contractual relationship with a plan or issuer and has a continuing care patient: </a:t>
            </a:r>
          </a:p>
          <a:p>
            <a:pPr>
              <a:lnSpc>
                <a:spcPct val="90000"/>
              </a:lnSpc>
            </a:pPr>
            <a:endParaRPr lang="en-US" sz="2800" dirty="0"/>
          </a:p>
          <a:p>
            <a:pPr marL="342900" indent="-342900">
              <a:lnSpc>
                <a:spcPct val="90000"/>
              </a:lnSpc>
              <a:buFont typeface="Arial" panose="020B0604020202020204" pitchFamily="34" charset="0"/>
              <a:buChar char="•"/>
            </a:pPr>
            <a:r>
              <a:rPr lang="en-US" sz="2000" dirty="0"/>
              <a:t>Must, generally, in cases where the contractual relationship between a plan or issuer and a provider or facility ends, resulting in a change in the provider or facility’s network status with the plan: </a:t>
            </a:r>
          </a:p>
          <a:p>
            <a:pPr marL="342900" indent="-342900">
              <a:lnSpc>
                <a:spcPct val="90000"/>
              </a:lnSpc>
              <a:buFont typeface="Arial" panose="020B0604020202020204" pitchFamily="34" charset="0"/>
              <a:buChar char="•"/>
            </a:pPr>
            <a:endParaRPr lang="en-US" sz="2000" dirty="0"/>
          </a:p>
          <a:p>
            <a:pPr marL="800100" lvl="1" indent="-342900">
              <a:lnSpc>
                <a:spcPct val="90000"/>
              </a:lnSpc>
              <a:buFont typeface="Arial" panose="020B0604020202020204" pitchFamily="34" charset="0"/>
              <a:buChar char="•"/>
            </a:pPr>
            <a:r>
              <a:rPr lang="en-US" sz="2000" dirty="0"/>
              <a:t>Accept payment from the plan or issuer (and cost-sharing payments) for a continuing care patient at the previously agreed to payment amount for up to 90 days after the date on which the patient was notified of the change in the provider’s network status. </a:t>
            </a:r>
          </a:p>
          <a:p>
            <a:pPr marL="800100" lvl="1" indent="-342900">
              <a:lnSpc>
                <a:spcPct val="90000"/>
              </a:lnSpc>
              <a:buFont typeface="Arial" panose="020B0604020202020204" pitchFamily="34" charset="0"/>
              <a:buChar char="•"/>
            </a:pPr>
            <a:endParaRPr lang="en-US" sz="2000" dirty="0"/>
          </a:p>
          <a:p>
            <a:pPr marL="800100" lvl="1" indent="-342900">
              <a:lnSpc>
                <a:spcPct val="90000"/>
              </a:lnSpc>
              <a:buFont typeface="Arial" panose="020B0604020202020204" pitchFamily="34" charset="0"/>
              <a:buChar char="•"/>
            </a:pPr>
            <a:r>
              <a:rPr lang="en-US" sz="2000" dirty="0"/>
              <a:t>Continue to adhere to all policies, procedures and quality standards imposed by the plan or issuer for such items or services as if the contract were still in place.</a:t>
            </a:r>
          </a:p>
        </p:txBody>
      </p:sp>
    </p:spTree>
    <p:extLst>
      <p:ext uri="{BB962C8B-B14F-4D97-AF65-F5344CB8AC3E}">
        <p14:creationId xmlns:p14="http://schemas.microsoft.com/office/powerpoint/2010/main" val="363930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23</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Provider Directories</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5078313"/>
          </a:xfrm>
          <a:prstGeom prst="rect">
            <a:avLst/>
          </a:prstGeom>
          <a:noFill/>
        </p:spPr>
        <p:txBody>
          <a:bodyPr wrap="square">
            <a:spAutoFit/>
          </a:bodyPr>
          <a:lstStyle/>
          <a:p>
            <a:pPr marL="0" lvl="1">
              <a:lnSpc>
                <a:spcPct val="90000"/>
              </a:lnSpc>
            </a:pPr>
            <a:r>
              <a:rPr lang="en-US" sz="2400" dirty="0"/>
              <a:t>Any health care provider or health care facility that has or has had a contractual relationship with a plan or issuer to provide items or services under such plan or insurance coverage: </a:t>
            </a:r>
          </a:p>
          <a:p>
            <a:pPr marL="342900" lvl="1" indent="-342900">
              <a:lnSpc>
                <a:spcPct val="90000"/>
              </a:lnSpc>
              <a:buFont typeface="Arial" panose="020B0604020202020204" pitchFamily="34" charset="0"/>
              <a:buChar char="•"/>
            </a:pPr>
            <a:r>
              <a:rPr lang="en-US" sz="2400" dirty="0"/>
              <a:t>Must submit provider directory information to a plan or issuer, at a minimum: </a:t>
            </a:r>
          </a:p>
          <a:p>
            <a:pPr marL="800100" lvl="2" indent="-342900">
              <a:lnSpc>
                <a:spcPct val="90000"/>
              </a:lnSpc>
              <a:buFont typeface="Arial" panose="020B0604020202020204" pitchFamily="34" charset="0"/>
              <a:buChar char="•"/>
            </a:pPr>
            <a:r>
              <a:rPr lang="en-US" sz="2400" dirty="0"/>
              <a:t>At the beginning of the network agreement with a plan or issuer, </a:t>
            </a:r>
          </a:p>
          <a:p>
            <a:pPr marL="800100" lvl="2" indent="-342900">
              <a:lnSpc>
                <a:spcPct val="90000"/>
              </a:lnSpc>
              <a:buFont typeface="Arial" panose="020B0604020202020204" pitchFamily="34" charset="0"/>
              <a:buChar char="•"/>
            </a:pPr>
            <a:r>
              <a:rPr lang="en-US" sz="2400" dirty="0"/>
              <a:t>At the time of termination of a network agreement with a plan or issuer, </a:t>
            </a:r>
          </a:p>
          <a:p>
            <a:pPr marL="800100" lvl="2" indent="-342900">
              <a:lnSpc>
                <a:spcPct val="90000"/>
              </a:lnSpc>
              <a:buFont typeface="Arial" panose="020B0604020202020204" pitchFamily="34" charset="0"/>
              <a:buChar char="•"/>
            </a:pPr>
            <a:r>
              <a:rPr lang="en-US" sz="2400" dirty="0"/>
              <a:t>When there are material changes to the content of the provider directory information of the provider or facility, Upon request by the plan or issuer, and </a:t>
            </a:r>
          </a:p>
          <a:p>
            <a:pPr marL="800100" lvl="2" indent="-342900">
              <a:lnSpc>
                <a:spcPct val="90000"/>
              </a:lnSpc>
              <a:buFont typeface="Arial" panose="020B0604020202020204" pitchFamily="34" charset="0"/>
              <a:buChar char="•"/>
            </a:pPr>
            <a:r>
              <a:rPr lang="en-US" sz="2400" dirty="0"/>
              <a:t>At any other time determined appropriate by the provider, facility, or HHS.</a:t>
            </a:r>
          </a:p>
        </p:txBody>
      </p:sp>
    </p:spTree>
    <p:extLst>
      <p:ext uri="{BB962C8B-B14F-4D97-AF65-F5344CB8AC3E}">
        <p14:creationId xmlns:p14="http://schemas.microsoft.com/office/powerpoint/2010/main" val="400504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CA553E"/>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24</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14300" y="2535382"/>
            <a:ext cx="2379518" cy="23379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Enforcement &amp; Monetary Penalties</a:t>
            </a:r>
            <a:endParaRPr lang="en-US" noProof="0" dirty="0"/>
          </a:p>
        </p:txBody>
      </p:sp>
      <p:sp>
        <p:nvSpPr>
          <p:cNvPr id="10" name="TextBox 9">
            <a:extLst>
              <a:ext uri="{FF2B5EF4-FFF2-40B4-BE49-F238E27FC236}">
                <a16:creationId xmlns:a16="http://schemas.microsoft.com/office/drawing/2014/main" id="{C05E91B9-F51A-4CFB-956D-F7F04CD295F5}"/>
              </a:ext>
            </a:extLst>
          </p:cNvPr>
          <p:cNvSpPr txBox="1"/>
          <p:nvPr/>
        </p:nvSpPr>
        <p:spPr>
          <a:xfrm>
            <a:off x="3047133" y="587262"/>
            <a:ext cx="8071139" cy="4745915"/>
          </a:xfrm>
          <a:prstGeom prst="rect">
            <a:avLst/>
          </a:prstGeom>
          <a:noFill/>
        </p:spPr>
        <p:txBody>
          <a:bodyPr wrap="square">
            <a:spAutoFit/>
          </a:bodyPr>
          <a:lstStyle/>
          <a:p>
            <a:pPr marL="0" lvl="1">
              <a:lnSpc>
                <a:spcPct val="90000"/>
              </a:lnSpc>
            </a:pPr>
            <a:r>
              <a:rPr lang="en-US" sz="2400" dirty="0">
                <a:cs typeface="Calibri"/>
              </a:rPr>
              <a:t>Enforcement has been minimal.</a:t>
            </a:r>
          </a:p>
          <a:p>
            <a:pPr marL="0" lvl="1">
              <a:lnSpc>
                <a:spcPct val="90000"/>
              </a:lnSpc>
            </a:pPr>
            <a:endParaRPr lang="en-US" sz="2400" dirty="0">
              <a:cs typeface="Calibri"/>
            </a:endParaRPr>
          </a:p>
          <a:p>
            <a:pPr marL="0" lvl="1">
              <a:lnSpc>
                <a:spcPct val="90000"/>
              </a:lnSpc>
            </a:pPr>
            <a:r>
              <a:rPr lang="en-US" sz="2400" dirty="0"/>
              <a:t>Under the statute, CMS will only enforce a provision with respect to the applicable regulated parties if CMS determines that a state is not substantially enforcing that provision. This can occur, for example, when a state lacks authority to enforce, or requests that CMS enforce, one or more provisions.</a:t>
            </a:r>
            <a:endParaRPr lang="en-US" sz="2400" dirty="0">
              <a:cs typeface="Calibri"/>
            </a:endParaRPr>
          </a:p>
          <a:p>
            <a:pPr marL="0" lvl="1">
              <a:lnSpc>
                <a:spcPct val="90000"/>
              </a:lnSpc>
            </a:pPr>
            <a:endParaRPr lang="en-US" sz="2400" dirty="0">
              <a:cs typeface="Calibri"/>
            </a:endParaRPr>
          </a:p>
          <a:p>
            <a:pPr marL="0" lvl="1">
              <a:lnSpc>
                <a:spcPct val="90000"/>
              </a:lnSpc>
            </a:pPr>
            <a:r>
              <a:rPr lang="en-US" sz="2400" dirty="0"/>
              <a:t>Insurers can be fined up to $100 per patient per day for “balance billing” in violation of the act. </a:t>
            </a:r>
          </a:p>
          <a:p>
            <a:pPr marL="0" lvl="1">
              <a:lnSpc>
                <a:spcPct val="90000"/>
              </a:lnSpc>
            </a:pPr>
            <a:endParaRPr lang="en-US" sz="2400" dirty="0"/>
          </a:p>
          <a:p>
            <a:pPr marL="0" lvl="1">
              <a:lnSpc>
                <a:spcPct val="90000"/>
              </a:lnSpc>
            </a:pPr>
            <a:r>
              <a:rPr lang="en-US" sz="2400" dirty="0"/>
              <a:t>Providers can face monetary penalties of up to $10,000 per violation.</a:t>
            </a:r>
          </a:p>
        </p:txBody>
      </p:sp>
    </p:spTree>
    <p:extLst>
      <p:ext uri="{BB962C8B-B14F-4D97-AF65-F5344CB8AC3E}">
        <p14:creationId xmlns:p14="http://schemas.microsoft.com/office/powerpoint/2010/main" val="1196161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8617528" cy="1072895"/>
          </a:xfrm>
        </p:spPr>
        <p:txBody>
          <a:bodyPr/>
          <a:lstStyle/>
          <a:p>
            <a:r>
              <a:rPr lang="en-US" sz="3600" dirty="0"/>
              <a:t>Independent Dispute Resolution (IDR)</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25</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26511" y="1435006"/>
            <a:ext cx="10383416" cy="4348065"/>
          </a:xfrm>
        </p:spPr>
        <p:txBody>
          <a:bodyPr numCol="1"/>
          <a:lstStyle/>
          <a:p>
            <a:pPr marL="342900" indent="-342900">
              <a:buFont typeface="Arial" panose="020B0604020202020204" pitchFamily="34" charset="0"/>
              <a:buChar char="•"/>
            </a:pPr>
            <a:r>
              <a:rPr lang="en-US" sz="2400" dirty="0"/>
              <a:t>Takes the patient out of the dispute process for out-of-network bills</a:t>
            </a:r>
          </a:p>
          <a:p>
            <a:pPr marL="342900" indent="-342900">
              <a:buFont typeface="Arial" panose="020B0604020202020204" pitchFamily="34" charset="0"/>
              <a:buChar char="•"/>
            </a:pPr>
            <a:r>
              <a:rPr lang="en-US" sz="2400" dirty="0"/>
              <a:t>Federal and State IDR processes</a:t>
            </a:r>
          </a:p>
          <a:p>
            <a:pPr marL="342900" indent="-342900">
              <a:buFont typeface="Arial" panose="020B0604020202020204" pitchFamily="34" charset="0"/>
              <a:buChar char="•"/>
            </a:pPr>
            <a:r>
              <a:rPr lang="en-US" sz="2400" dirty="0"/>
              <a:t>Oklahoma follows the Federal IDR process</a:t>
            </a:r>
          </a:p>
          <a:p>
            <a:pPr marL="342900" indent="-342900">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E37D0F96-FB2C-5653-AE1B-FC4774098833}"/>
              </a:ext>
            </a:extLst>
          </p:cNvPr>
          <p:cNvPicPr>
            <a:picLocks noChangeAspect="1"/>
          </p:cNvPicPr>
          <p:nvPr/>
        </p:nvPicPr>
        <p:blipFill>
          <a:blip r:embed="rId3"/>
          <a:stretch>
            <a:fillRect/>
          </a:stretch>
        </p:blipFill>
        <p:spPr>
          <a:xfrm>
            <a:off x="3145659" y="3848359"/>
            <a:ext cx="5900681" cy="2221352"/>
          </a:xfrm>
          <a:prstGeom prst="rect">
            <a:avLst/>
          </a:prstGeom>
        </p:spPr>
      </p:pic>
    </p:spTree>
    <p:extLst>
      <p:ext uri="{BB962C8B-B14F-4D97-AF65-F5344CB8AC3E}">
        <p14:creationId xmlns:p14="http://schemas.microsoft.com/office/powerpoint/2010/main" val="733153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8617528" cy="1072895"/>
          </a:xfrm>
        </p:spPr>
        <p:txBody>
          <a:bodyPr/>
          <a:lstStyle/>
          <a:p>
            <a:r>
              <a:rPr lang="en-US" sz="3600" dirty="0"/>
              <a:t>IDR Timeline</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26</a:t>
            </a:fld>
            <a:endParaRPr lang="en-US" dirty="0"/>
          </a:p>
        </p:txBody>
      </p:sp>
      <p:pic>
        <p:nvPicPr>
          <p:cNvPr id="8" name="Picture 7">
            <a:extLst>
              <a:ext uri="{FF2B5EF4-FFF2-40B4-BE49-F238E27FC236}">
                <a16:creationId xmlns:a16="http://schemas.microsoft.com/office/drawing/2014/main" id="{97B49A05-519B-0F83-542D-8E33EEBE325F}"/>
              </a:ext>
            </a:extLst>
          </p:cNvPr>
          <p:cNvPicPr>
            <a:picLocks noChangeAspect="1"/>
          </p:cNvPicPr>
          <p:nvPr/>
        </p:nvPicPr>
        <p:blipFill>
          <a:blip r:embed="rId3"/>
          <a:stretch>
            <a:fillRect/>
          </a:stretch>
        </p:blipFill>
        <p:spPr>
          <a:xfrm>
            <a:off x="738187" y="1514475"/>
            <a:ext cx="10715625" cy="3829050"/>
          </a:xfrm>
          <a:prstGeom prst="rect">
            <a:avLst/>
          </a:prstGeom>
        </p:spPr>
      </p:pic>
    </p:spTree>
    <p:extLst>
      <p:ext uri="{BB962C8B-B14F-4D97-AF65-F5344CB8AC3E}">
        <p14:creationId xmlns:p14="http://schemas.microsoft.com/office/powerpoint/2010/main" val="346921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8617528" cy="1072895"/>
          </a:xfrm>
        </p:spPr>
        <p:txBody>
          <a:bodyPr/>
          <a:lstStyle/>
          <a:p>
            <a:r>
              <a:rPr lang="en-US" sz="3600" dirty="0"/>
              <a:t>IDR Disputes</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27</a:t>
            </a:fld>
            <a:endParaRPr lang="en-US" dirty="0"/>
          </a:p>
        </p:txBody>
      </p:sp>
      <p:pic>
        <p:nvPicPr>
          <p:cNvPr id="6" name="Picture 5">
            <a:extLst>
              <a:ext uri="{FF2B5EF4-FFF2-40B4-BE49-F238E27FC236}">
                <a16:creationId xmlns:a16="http://schemas.microsoft.com/office/drawing/2014/main" id="{DCBACF5E-F9A8-25B4-D1D0-8F58A1C40F02}"/>
              </a:ext>
            </a:extLst>
          </p:cNvPr>
          <p:cNvPicPr>
            <a:picLocks noChangeAspect="1"/>
          </p:cNvPicPr>
          <p:nvPr/>
        </p:nvPicPr>
        <p:blipFill>
          <a:blip r:embed="rId3"/>
          <a:stretch>
            <a:fillRect/>
          </a:stretch>
        </p:blipFill>
        <p:spPr>
          <a:xfrm>
            <a:off x="853216" y="2257222"/>
            <a:ext cx="10500584" cy="2343556"/>
          </a:xfrm>
          <a:prstGeom prst="rect">
            <a:avLst/>
          </a:prstGeom>
        </p:spPr>
      </p:pic>
    </p:spTree>
    <p:extLst>
      <p:ext uri="{BB962C8B-B14F-4D97-AF65-F5344CB8AC3E}">
        <p14:creationId xmlns:p14="http://schemas.microsoft.com/office/powerpoint/2010/main" val="1217499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8617528" cy="1072895"/>
          </a:xfrm>
        </p:spPr>
        <p:txBody>
          <a:bodyPr/>
          <a:lstStyle/>
          <a:p>
            <a:r>
              <a:rPr lang="en-US" sz="3600" dirty="0"/>
              <a:t>IDR Non-Initiating Parties</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28</a:t>
            </a:fld>
            <a:endParaRPr lang="en-US" dirty="0"/>
          </a:p>
        </p:txBody>
      </p:sp>
      <p:pic>
        <p:nvPicPr>
          <p:cNvPr id="7" name="Picture 6">
            <a:extLst>
              <a:ext uri="{FF2B5EF4-FFF2-40B4-BE49-F238E27FC236}">
                <a16:creationId xmlns:a16="http://schemas.microsoft.com/office/drawing/2014/main" id="{B7B6D195-4CF8-F8ED-A543-5A612B198026}"/>
              </a:ext>
            </a:extLst>
          </p:cNvPr>
          <p:cNvPicPr>
            <a:picLocks noChangeAspect="1"/>
          </p:cNvPicPr>
          <p:nvPr/>
        </p:nvPicPr>
        <p:blipFill>
          <a:blip r:embed="rId3"/>
          <a:stretch>
            <a:fillRect/>
          </a:stretch>
        </p:blipFill>
        <p:spPr>
          <a:xfrm>
            <a:off x="915577" y="1586204"/>
            <a:ext cx="9917374" cy="3661932"/>
          </a:xfrm>
          <a:prstGeom prst="rect">
            <a:avLst/>
          </a:prstGeom>
        </p:spPr>
      </p:pic>
    </p:spTree>
    <p:extLst>
      <p:ext uri="{BB962C8B-B14F-4D97-AF65-F5344CB8AC3E}">
        <p14:creationId xmlns:p14="http://schemas.microsoft.com/office/powerpoint/2010/main" val="316178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29</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IDR Costs</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1775833"/>
            <a:ext cx="9012381" cy="3471720"/>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dirty="0"/>
              <a:t>Losing party is responsible for the IDR fees</a:t>
            </a:r>
          </a:p>
          <a:p>
            <a:pPr marL="457200" indent="-457200">
              <a:lnSpc>
                <a:spcPct val="90000"/>
              </a:lnSpc>
              <a:buFont typeface="Arial" panose="020B0604020202020204" pitchFamily="34" charset="0"/>
              <a:buChar char="•"/>
            </a:pPr>
            <a:endParaRPr lang="en-US" sz="2800" dirty="0"/>
          </a:p>
          <a:p>
            <a:pPr marL="457200" indent="-457200">
              <a:lnSpc>
                <a:spcPct val="90000"/>
              </a:lnSpc>
              <a:buFont typeface="Arial" panose="020B0604020202020204" pitchFamily="34" charset="0"/>
              <a:buChar char="•"/>
            </a:pPr>
            <a:r>
              <a:rPr lang="en-US" sz="2800" dirty="0"/>
              <a:t>2023 IDR Fee</a:t>
            </a:r>
          </a:p>
          <a:p>
            <a:pPr marL="914400" lvl="1" indent="-457200">
              <a:lnSpc>
                <a:spcPct val="90000"/>
              </a:lnSpc>
              <a:buFont typeface="Arial" panose="020B0604020202020204" pitchFamily="34" charset="0"/>
              <a:buChar char="•"/>
            </a:pPr>
            <a:r>
              <a:rPr lang="en-US" sz="2800" dirty="0"/>
              <a:t>$350 to $700 for a single determination</a:t>
            </a:r>
          </a:p>
          <a:p>
            <a:pPr marL="914400" lvl="1" indent="-457200">
              <a:lnSpc>
                <a:spcPct val="90000"/>
              </a:lnSpc>
              <a:buFont typeface="Arial" panose="020B0604020202020204" pitchFamily="34" charset="0"/>
              <a:buChar char="•"/>
            </a:pPr>
            <a:r>
              <a:rPr lang="en-US" sz="2800" dirty="0"/>
              <a:t>$475 to $938 for batched determinations</a:t>
            </a:r>
          </a:p>
          <a:p>
            <a:pPr marL="914400" lvl="1" indent="-457200">
              <a:lnSpc>
                <a:spcPct val="90000"/>
              </a:lnSpc>
              <a:buFont typeface="Arial" panose="020B0604020202020204" pitchFamily="34" charset="0"/>
              <a:buChar char="•"/>
            </a:pPr>
            <a:endParaRPr lang="en-US" sz="2800" dirty="0"/>
          </a:p>
          <a:p>
            <a:pPr marL="0" lvl="1">
              <a:lnSpc>
                <a:spcPct val="90000"/>
              </a:lnSpc>
            </a:pPr>
            <a:r>
              <a:rPr lang="en-US" sz="2800" dirty="0"/>
              <a:t>The IDR incentivizes good faith plan and provider offers during the process.</a:t>
            </a:r>
          </a:p>
          <a:p>
            <a:pPr>
              <a:lnSpc>
                <a:spcPct val="90000"/>
              </a:lnSpc>
            </a:pPr>
            <a:endParaRPr lang="en-US" sz="2000" dirty="0"/>
          </a:p>
        </p:txBody>
      </p:sp>
    </p:spTree>
    <p:extLst>
      <p:ext uri="{BB962C8B-B14F-4D97-AF65-F5344CB8AC3E}">
        <p14:creationId xmlns:p14="http://schemas.microsoft.com/office/powerpoint/2010/main" val="322742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6A070758-9539-49E3-9A13-06037269F5F0}"/>
              </a:ext>
            </a:extLst>
          </p:cNvPr>
          <p:cNvSpPr>
            <a:spLocks noGrp="1"/>
          </p:cNvSpPr>
          <p:nvPr>
            <p:ph type="title"/>
          </p:nvPr>
        </p:nvSpPr>
        <p:spPr>
          <a:xfrm rot="16200000">
            <a:off x="-810973" y="4189152"/>
            <a:ext cx="3121302" cy="46947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Meet the presenter</a:t>
            </a:r>
          </a:p>
        </p:txBody>
      </p:sp>
      <p:sp>
        <p:nvSpPr>
          <p:cNvPr id="27" name="Text Placeholder 26">
            <a:extLst>
              <a:ext uri="{FF2B5EF4-FFF2-40B4-BE49-F238E27FC236}">
                <a16:creationId xmlns:a16="http://schemas.microsoft.com/office/drawing/2014/main" id="{8CB3BA1F-61EC-43EA-B954-8D7BA548F23B}"/>
              </a:ext>
            </a:extLst>
          </p:cNvPr>
          <p:cNvSpPr>
            <a:spLocks noGrp="1"/>
          </p:cNvSpPr>
          <p:nvPr>
            <p:ph type="body" sz="quarter" idx="14"/>
          </p:nvPr>
        </p:nvSpPr>
        <p:spPr>
          <a:xfrm>
            <a:off x="6750189" y="2396358"/>
            <a:ext cx="3266975" cy="326687"/>
          </a:xfrm>
        </p:spPr>
        <p:txBody>
          <a:bodyPr/>
          <a:lstStyle/>
          <a:p>
            <a:r>
              <a:rPr lang="en-US" dirty="0"/>
              <a:t>Amy Trogdon​​</a:t>
            </a:r>
          </a:p>
        </p:txBody>
      </p:sp>
      <p:sp>
        <p:nvSpPr>
          <p:cNvPr id="36" name="Content Placeholder 35">
            <a:extLst>
              <a:ext uri="{FF2B5EF4-FFF2-40B4-BE49-F238E27FC236}">
                <a16:creationId xmlns:a16="http://schemas.microsoft.com/office/drawing/2014/main" id="{E729BB73-6CD7-44AA-A8FE-669B7271B5B8}"/>
              </a:ext>
            </a:extLst>
          </p:cNvPr>
          <p:cNvSpPr>
            <a:spLocks noGrp="1"/>
          </p:cNvSpPr>
          <p:nvPr>
            <p:ph sz="quarter" idx="15"/>
          </p:nvPr>
        </p:nvSpPr>
        <p:spPr>
          <a:xfrm>
            <a:off x="6749508" y="2756830"/>
            <a:ext cx="4834569" cy="3128581"/>
          </a:xfrm>
        </p:spPr>
        <p:txBody>
          <a:bodyPr/>
          <a:lstStyle/>
          <a:p>
            <a:r>
              <a:rPr lang="en-US" dirty="0"/>
              <a:t>Amy Trogdon is the Director of Revenue Cycle Patient Access Services at INTEGRIS Health.  She is a Certified Healthcare Access Manager through the National Association of Healthcare Access Management and currently attending University of Oklahoma’s School of Law obtaining a Masters of Legal Studies for Healthcare Law.  </a:t>
            </a:r>
          </a:p>
        </p:txBody>
      </p:sp>
      <p:sp>
        <p:nvSpPr>
          <p:cNvPr id="3" name="Date Placeholder 2">
            <a:extLst>
              <a:ext uri="{FF2B5EF4-FFF2-40B4-BE49-F238E27FC236}">
                <a16:creationId xmlns:a16="http://schemas.microsoft.com/office/drawing/2014/main" id="{87B47E8C-1F0A-40EF-81C0-6BA51F14DE35}"/>
              </a:ext>
            </a:extLst>
          </p:cNvPr>
          <p:cNvSpPr>
            <a:spLocks noGrp="1"/>
          </p:cNvSpPr>
          <p:nvPr>
            <p:ph type="dt" sz="half" idx="10"/>
          </p:nvPr>
        </p:nvSpPr>
        <p:spPr>
          <a:xfrm>
            <a:off x="1571846" y="6356350"/>
            <a:ext cx="2743200" cy="365125"/>
          </a:xfrm>
        </p:spPr>
        <p:txBody>
          <a:bodyPr/>
          <a:lstStyle/>
          <a:p>
            <a:r>
              <a:rPr lang="en-US" dirty="0"/>
              <a:t>8/05/20XX</a:t>
            </a:r>
          </a:p>
        </p:txBody>
      </p:sp>
      <p:sp>
        <p:nvSpPr>
          <p:cNvPr id="4" name="Footer Placeholder 3">
            <a:extLst>
              <a:ext uri="{FF2B5EF4-FFF2-40B4-BE49-F238E27FC236}">
                <a16:creationId xmlns:a16="http://schemas.microsoft.com/office/drawing/2014/main" id="{69C484AE-32AC-478C-80FE-FD9EA56A8CC0}"/>
              </a:ext>
            </a:extLst>
          </p:cNvPr>
          <p:cNvSpPr>
            <a:spLocks noGrp="1"/>
          </p:cNvSpPr>
          <p:nvPr>
            <p:ph type="ftr" sz="quarter" idx="11"/>
          </p:nvPr>
        </p:nvSpPr>
        <p:spPr>
          <a:xfrm>
            <a:off x="6519230" y="6356350"/>
            <a:ext cx="3152912"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E6AF1E4-56E5-40D1-BBF3-E946721384C3}"/>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3</a:t>
            </a:fld>
            <a:endParaRPr lang="en-US" dirty="0"/>
          </a:p>
        </p:txBody>
      </p:sp>
      <p:pic>
        <p:nvPicPr>
          <p:cNvPr id="6" name="Picture 5">
            <a:extLst>
              <a:ext uri="{FF2B5EF4-FFF2-40B4-BE49-F238E27FC236}">
                <a16:creationId xmlns:a16="http://schemas.microsoft.com/office/drawing/2014/main" id="{89A074DD-C5A2-4514-AEFF-7B283F41E96F}"/>
              </a:ext>
            </a:extLst>
          </p:cNvPr>
          <p:cNvPicPr>
            <a:picLocks noChangeAspect="1"/>
          </p:cNvPicPr>
          <p:nvPr/>
        </p:nvPicPr>
        <p:blipFill>
          <a:blip r:embed="rId2"/>
          <a:stretch>
            <a:fillRect/>
          </a:stretch>
        </p:blipFill>
        <p:spPr>
          <a:xfrm>
            <a:off x="1468332" y="0"/>
            <a:ext cx="4650000" cy="6858307"/>
          </a:xfrm>
          <a:prstGeom prst="rect">
            <a:avLst/>
          </a:prstGeom>
        </p:spPr>
      </p:pic>
    </p:spTree>
    <p:extLst>
      <p:ext uri="{BB962C8B-B14F-4D97-AF65-F5344CB8AC3E}">
        <p14:creationId xmlns:p14="http://schemas.microsoft.com/office/powerpoint/2010/main" val="660747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8273528" cy="1072895"/>
          </a:xfrm>
        </p:spPr>
        <p:txBody>
          <a:bodyPr/>
          <a:lstStyle/>
          <a:p>
            <a:r>
              <a:rPr lang="en-US" sz="3600" dirty="0"/>
              <a:t>Ongoing Litigation with the IDR</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30</a:t>
            </a:fld>
            <a:endParaRPr lang="en-US" dirty="0"/>
          </a:p>
        </p:txBody>
      </p:sp>
      <p:sp>
        <p:nvSpPr>
          <p:cNvPr id="5" name="TextBox 4">
            <a:extLst>
              <a:ext uri="{FF2B5EF4-FFF2-40B4-BE49-F238E27FC236}">
                <a16:creationId xmlns:a16="http://schemas.microsoft.com/office/drawing/2014/main" id="{2EB387D9-2415-A79F-23DE-F1D938E375AB}"/>
              </a:ext>
            </a:extLst>
          </p:cNvPr>
          <p:cNvSpPr txBox="1"/>
          <p:nvPr/>
        </p:nvSpPr>
        <p:spPr>
          <a:xfrm>
            <a:off x="1086522" y="1586204"/>
            <a:ext cx="10267278" cy="4401205"/>
          </a:xfrm>
          <a:prstGeom prst="rect">
            <a:avLst/>
          </a:prstGeom>
          <a:noFill/>
        </p:spPr>
        <p:txBody>
          <a:bodyPr wrap="square" rtlCol="0">
            <a:spAutoFit/>
          </a:bodyPr>
          <a:lstStyle/>
          <a:p>
            <a:pPr marL="400050" lvl="4" indent="-342900">
              <a:lnSpc>
                <a:spcPct val="100000"/>
              </a:lnSpc>
              <a:spcBef>
                <a:spcPts val="0"/>
              </a:spcBef>
              <a:buFont typeface="Arial" panose="020B0604020202020204" pitchFamily="34" charset="0"/>
              <a:buChar char="•"/>
            </a:pPr>
            <a:r>
              <a:rPr lang="en-US" sz="2000" dirty="0">
                <a:ea typeface="Calibri" panose="020F0502020204030204" pitchFamily="34" charset="0"/>
              </a:rPr>
              <a:t>TMA has previously sued HHS twice resulting in new rules</a:t>
            </a:r>
          </a:p>
          <a:p>
            <a:pPr marL="400050" lvl="4" indent="-342900">
              <a:lnSpc>
                <a:spcPct val="100000"/>
              </a:lnSpc>
              <a:spcBef>
                <a:spcPts val="0"/>
              </a:spcBef>
              <a:buFont typeface="Arial" panose="020B0604020202020204" pitchFamily="34" charset="0"/>
              <a:buChar char="•"/>
            </a:pPr>
            <a:r>
              <a:rPr lang="en-US" sz="2000" dirty="0"/>
              <a:t>TMA sues again 9/22/22</a:t>
            </a:r>
          </a:p>
          <a:p>
            <a:pPr marL="400050" lvl="4" indent="-342900">
              <a:lnSpc>
                <a:spcPct val="100000"/>
              </a:lnSpc>
              <a:spcBef>
                <a:spcPts val="0"/>
              </a:spcBef>
              <a:buFont typeface="Arial" panose="020B0604020202020204" pitchFamily="34" charset="0"/>
              <a:buChar char="•"/>
            </a:pPr>
            <a:r>
              <a:rPr lang="en-US" sz="2000" dirty="0"/>
              <a:t>TMA successful in TMA I, now we are in TMA II</a:t>
            </a:r>
          </a:p>
          <a:p>
            <a:pPr marL="400050" lvl="4" indent="-342900">
              <a:lnSpc>
                <a:spcPct val="100000"/>
              </a:lnSpc>
              <a:spcBef>
                <a:spcPts val="0"/>
              </a:spcBef>
              <a:buFont typeface="Arial" panose="020B0604020202020204" pitchFamily="34" charset="0"/>
              <a:buChar char="•"/>
            </a:pPr>
            <a:r>
              <a:rPr lang="en-US" sz="2000" dirty="0"/>
              <a:t>Battle is for appropriate standard to determine rate of out of network health care provider services in NSA</a:t>
            </a:r>
          </a:p>
          <a:p>
            <a:pPr marL="400050" lvl="4" indent="-342900">
              <a:lnSpc>
                <a:spcPct val="100000"/>
              </a:lnSpc>
              <a:spcBef>
                <a:spcPts val="0"/>
              </a:spcBef>
              <a:buFont typeface="Arial" panose="020B0604020202020204" pitchFamily="34" charset="0"/>
              <a:buChar char="•"/>
            </a:pPr>
            <a:r>
              <a:rPr lang="en-US" sz="2000" dirty="0"/>
              <a:t>Lawsuit challenges 4 aspects of Regulations:</a:t>
            </a:r>
          </a:p>
          <a:p>
            <a:pPr marL="857250" lvl="5" indent="-342900">
              <a:lnSpc>
                <a:spcPct val="100000"/>
              </a:lnSpc>
              <a:spcBef>
                <a:spcPts val="0"/>
              </a:spcBef>
              <a:buFont typeface="Arial" panose="020B0604020202020204" pitchFamily="34" charset="0"/>
              <a:buChar char="•"/>
            </a:pPr>
            <a:r>
              <a:rPr lang="en-US" sz="2000" dirty="0"/>
              <a:t>1) Rules wrongly require arbitrators to prioritize QPA in violation of NSA plain language</a:t>
            </a:r>
          </a:p>
          <a:p>
            <a:pPr marL="857250" lvl="5" indent="-342900">
              <a:lnSpc>
                <a:spcPct val="100000"/>
              </a:lnSpc>
              <a:spcBef>
                <a:spcPts val="0"/>
              </a:spcBef>
              <a:buFont typeface="Arial" panose="020B0604020202020204" pitchFamily="34" charset="0"/>
              <a:buChar char="•"/>
            </a:pPr>
            <a:r>
              <a:rPr lang="en-US" sz="2000" dirty="0"/>
              <a:t>2) Rules exempt QPA from credibility requirements since there is no oversight from payors of how QPA is calculated</a:t>
            </a:r>
          </a:p>
          <a:p>
            <a:pPr marL="857250" lvl="5" indent="-342900">
              <a:lnSpc>
                <a:spcPct val="100000"/>
              </a:lnSpc>
              <a:spcBef>
                <a:spcPts val="0"/>
              </a:spcBef>
              <a:buFont typeface="Arial" panose="020B0604020202020204" pitchFamily="34" charset="0"/>
              <a:buChar char="•"/>
            </a:pPr>
            <a:r>
              <a:rPr lang="en-US" sz="2000" dirty="0"/>
              <a:t>3) Rules now require arbitrators to evaluate all info except QPA</a:t>
            </a:r>
          </a:p>
          <a:p>
            <a:pPr marL="857250" lvl="5" indent="-342900">
              <a:lnSpc>
                <a:spcPct val="100000"/>
              </a:lnSpc>
              <a:spcBef>
                <a:spcPts val="0"/>
              </a:spcBef>
              <a:buFont typeface="Arial" panose="020B0604020202020204" pitchFamily="34" charset="0"/>
              <a:buChar char="•"/>
            </a:pPr>
            <a:r>
              <a:rPr lang="en-US" sz="2000" dirty="0"/>
              <a:t>4) Rules allow arbitrators to double count QPA</a:t>
            </a:r>
          </a:p>
          <a:p>
            <a:pPr marL="857250" lvl="5" indent="-342900">
              <a:lnSpc>
                <a:spcPct val="100000"/>
              </a:lnSpc>
              <a:spcBef>
                <a:spcPts val="0"/>
              </a:spcBef>
              <a:buFont typeface="Arial" panose="020B0604020202020204" pitchFamily="34" charset="0"/>
              <a:buChar char="•"/>
            </a:pPr>
            <a:endParaRPr lang="en-US" sz="2000" dirty="0"/>
          </a:p>
          <a:p>
            <a:pPr marL="857250" lvl="5" indent="-342900">
              <a:lnSpc>
                <a:spcPct val="100000"/>
              </a:lnSpc>
              <a:spcBef>
                <a:spcPts val="0"/>
              </a:spcBef>
              <a:buFont typeface="Arial" panose="020B0604020202020204" pitchFamily="34" charset="0"/>
              <a:buChar char="•"/>
            </a:pPr>
            <a:r>
              <a:rPr lang="en-US" sz="2000" dirty="0">
                <a:sym typeface="Wingdings" panose="05000000000000000000" pitchFamily="2" charset="2"/>
              </a:rPr>
              <a:t>AHA has filed amicus brief in support of TMA</a:t>
            </a:r>
            <a:endParaRPr lang="en-US" sz="2000" dirty="0"/>
          </a:p>
        </p:txBody>
      </p:sp>
    </p:spTree>
    <p:extLst>
      <p:ext uri="{BB962C8B-B14F-4D97-AF65-F5344CB8AC3E}">
        <p14:creationId xmlns:p14="http://schemas.microsoft.com/office/powerpoint/2010/main" val="2875591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10471728" cy="1072895"/>
          </a:xfrm>
        </p:spPr>
        <p:txBody>
          <a:bodyPr/>
          <a:lstStyle/>
          <a:p>
            <a:pPr marL="0" indent="0">
              <a:lnSpc>
                <a:spcPct val="90000"/>
              </a:lnSpc>
              <a:buNone/>
            </a:pPr>
            <a:r>
              <a:rPr lang="en-US" sz="3600" dirty="0"/>
              <a:t>Delayed Components of the No Surprises Act</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31</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26511" y="1435006"/>
            <a:ext cx="10383416" cy="4348065"/>
          </a:xfrm>
        </p:spPr>
        <p:txBody>
          <a:bodyPr numCol="1"/>
          <a:lstStyle/>
          <a:p>
            <a:r>
              <a:rPr lang="en-US" sz="2400" dirty="0"/>
              <a:t>CMS announced that for the period January 1, 2022, to December 31, 2023, it will exercise its enforcement discretion in cases in which the Good Faith Estimate provided to a self-pay patient does not include expected charges from </a:t>
            </a:r>
            <a:r>
              <a:rPr lang="en-US" sz="2400" b="1" dirty="0"/>
              <a:t>co-providers.</a:t>
            </a:r>
          </a:p>
        </p:txBody>
      </p:sp>
    </p:spTree>
    <p:extLst>
      <p:ext uri="{BB962C8B-B14F-4D97-AF65-F5344CB8AC3E}">
        <p14:creationId xmlns:p14="http://schemas.microsoft.com/office/powerpoint/2010/main" val="731405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10471728" cy="1072895"/>
          </a:xfrm>
        </p:spPr>
        <p:txBody>
          <a:bodyPr/>
          <a:lstStyle/>
          <a:p>
            <a:pPr marL="0" indent="0">
              <a:lnSpc>
                <a:spcPct val="90000"/>
              </a:lnSpc>
              <a:buNone/>
            </a:pPr>
            <a:r>
              <a:rPr lang="en-US" sz="3600" dirty="0"/>
              <a:t>Delayed Components of the No Surprises Act</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32</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26511" y="1435006"/>
            <a:ext cx="10383416" cy="4348065"/>
          </a:xfrm>
        </p:spPr>
        <p:txBody>
          <a:bodyPr numCol="1"/>
          <a:lstStyle/>
          <a:p>
            <a:r>
              <a:rPr lang="en-US" sz="2400" dirty="0"/>
              <a:t>CMS announced that it will exercise its enforcement discretion regarding the requirement for providers to provide a Good Faith Estimates to Insurers who then provide Advance Explanation of Benefits to patients.</a:t>
            </a:r>
          </a:p>
        </p:txBody>
      </p:sp>
    </p:spTree>
    <p:extLst>
      <p:ext uri="{BB962C8B-B14F-4D97-AF65-F5344CB8AC3E}">
        <p14:creationId xmlns:p14="http://schemas.microsoft.com/office/powerpoint/2010/main" val="3837332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10471728" cy="1072895"/>
          </a:xfrm>
        </p:spPr>
        <p:txBody>
          <a:bodyPr/>
          <a:lstStyle/>
          <a:p>
            <a:pPr marL="0" indent="0">
              <a:lnSpc>
                <a:spcPct val="90000"/>
              </a:lnSpc>
              <a:buNone/>
            </a:pPr>
            <a:r>
              <a:rPr lang="en-US" sz="3600" dirty="0"/>
              <a:t>Why the Delay?</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07/26/2023</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33</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26511" y="1435006"/>
            <a:ext cx="10383416" cy="4348065"/>
          </a:xfrm>
        </p:spPr>
        <p:txBody>
          <a:bodyPr numCol="1"/>
          <a:lstStyle/>
          <a:p>
            <a:r>
              <a:rPr lang="en-US" sz="2000" b="0" i="0" dirty="0">
                <a:effectLst/>
                <a:latin typeface="Calibre"/>
              </a:rPr>
              <a:t>HHS has received comments and feedback indicating that compliance with this provision is likely not possible by January 1, 2023, given the complexities involved with developing the technical infrastructure and business practices necessary for convening providers and facilities to exchange GFE data with co-providers and co-facilities.</a:t>
            </a:r>
          </a:p>
          <a:p>
            <a:endParaRPr lang="en-US" sz="2000" dirty="0">
              <a:latin typeface="Calibre"/>
            </a:endParaRPr>
          </a:p>
          <a:p>
            <a:r>
              <a:rPr lang="en-US" sz="2000" b="0" i="0" dirty="0">
                <a:effectLst/>
                <a:latin typeface="Calibre"/>
              </a:rPr>
              <a:t>Stakeholders have requested that HHS further delay the enforcement of this provision until HHS has established a standard technology or transaction to automate the creation of comprehensive GFEs and given providers and facilities sufficient time to implement such standards.</a:t>
            </a:r>
            <a:endParaRPr lang="en-US" sz="1600" dirty="0"/>
          </a:p>
        </p:txBody>
      </p:sp>
    </p:spTree>
    <p:extLst>
      <p:ext uri="{BB962C8B-B14F-4D97-AF65-F5344CB8AC3E}">
        <p14:creationId xmlns:p14="http://schemas.microsoft.com/office/powerpoint/2010/main" val="2532683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4AB131-F9C1-48DB-AD3A-5C074FBC4665}"/>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6AE9ED3E-A3FD-4FE3-BD8B-BC4B8C020562}"/>
              </a:ext>
              <a:ext uri="{C183D7F6-B498-43B3-948B-1728B52AA6E4}">
                <adec:decorative xmlns:adec="http://schemas.microsoft.com/office/drawing/2017/decorative" val="1"/>
              </a:ext>
            </a:extLst>
          </p:cNvPr>
          <p:cNvCxnSpPr>
            <a:cxnSpLocks/>
          </p:cNvCxnSpPr>
          <p:nvPr/>
        </p:nvCxnSpPr>
        <p:spPr>
          <a:xfrm>
            <a:off x="7803075" y="0"/>
            <a:ext cx="0" cy="299117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E8948999-3956-4D11-B059-3699485A1E22}"/>
              </a:ext>
            </a:extLst>
          </p:cNvPr>
          <p:cNvSpPr>
            <a:spLocks noGrp="1"/>
          </p:cNvSpPr>
          <p:nvPr>
            <p:ph type="title"/>
          </p:nvPr>
        </p:nvSpPr>
        <p:spPr>
          <a:xfrm>
            <a:off x="2623662" y="2268431"/>
            <a:ext cx="4701927" cy="2293178"/>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5400" noProof="0" dirty="0"/>
              <a:t>Thank you</a:t>
            </a:r>
          </a:p>
        </p:txBody>
      </p:sp>
      <p:sp>
        <p:nvSpPr>
          <p:cNvPr id="10" name="Content Placeholder 9">
            <a:extLst>
              <a:ext uri="{FF2B5EF4-FFF2-40B4-BE49-F238E27FC236}">
                <a16:creationId xmlns:a16="http://schemas.microsoft.com/office/drawing/2014/main" id="{76A2679D-6071-424D-B3C5-5A49D6B5E468}"/>
              </a:ext>
            </a:extLst>
          </p:cNvPr>
          <p:cNvSpPr>
            <a:spLocks noGrp="1"/>
          </p:cNvSpPr>
          <p:nvPr>
            <p:ph sz="quarter" idx="16"/>
          </p:nvPr>
        </p:nvSpPr>
        <p:spPr>
          <a:xfrm>
            <a:off x="8078765" y="3267882"/>
            <a:ext cx="3193926" cy="2203224"/>
          </a:xfrm>
        </p:spPr>
        <p:txBody>
          <a:bodyPr/>
          <a:lstStyle/>
          <a:p>
            <a:r>
              <a:rPr lang="en-US" dirty="0"/>
              <a:t>Amy Trogdon</a:t>
            </a:r>
          </a:p>
          <a:p>
            <a:r>
              <a:rPr lang="en-US" dirty="0"/>
              <a:t>405-713-6006​</a:t>
            </a:r>
          </a:p>
          <a:p>
            <a:r>
              <a:rPr lang="en-US" dirty="0"/>
              <a:t>Amy.Trogdon@integrisok.com</a:t>
            </a:r>
          </a:p>
          <a:p>
            <a:r>
              <a:rPr lang="en-US" dirty="0"/>
              <a:t>www.integrisok.com</a:t>
            </a:r>
          </a:p>
        </p:txBody>
      </p:sp>
      <p:sp>
        <p:nvSpPr>
          <p:cNvPr id="3" name="Date Placeholder 2">
            <a:extLst>
              <a:ext uri="{FF2B5EF4-FFF2-40B4-BE49-F238E27FC236}">
                <a16:creationId xmlns:a16="http://schemas.microsoft.com/office/drawing/2014/main" id="{AF71F7A7-FCB0-4470-8152-34B616A9BD11}"/>
              </a:ext>
            </a:extLst>
          </p:cNvPr>
          <p:cNvSpPr>
            <a:spLocks noGrp="1"/>
          </p:cNvSpPr>
          <p:nvPr>
            <p:ph type="dt" sz="half" idx="10"/>
          </p:nvPr>
        </p:nvSpPr>
        <p:spPr>
          <a:xfrm>
            <a:off x="838200" y="6356350"/>
            <a:ext cx="2743200" cy="365125"/>
          </a:xfrm>
        </p:spPr>
        <p:txBody>
          <a:bodyPr/>
          <a:lstStyle/>
          <a:p>
            <a:r>
              <a:rPr lang="en-US" dirty="0"/>
              <a:t>8/05/20XX</a:t>
            </a:r>
          </a:p>
        </p:txBody>
      </p:sp>
      <p:sp>
        <p:nvSpPr>
          <p:cNvPr id="4" name="Footer Placeholder 3">
            <a:extLst>
              <a:ext uri="{FF2B5EF4-FFF2-40B4-BE49-F238E27FC236}">
                <a16:creationId xmlns:a16="http://schemas.microsoft.com/office/drawing/2014/main" id="{65613933-5920-45A7-9855-27C887FBCCDA}"/>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635C0AD-B05B-4C54-AD82-229A2A3920AB}"/>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34</a:t>
            </a:fld>
            <a:endParaRPr lang="en-US" dirty="0"/>
          </a:p>
        </p:txBody>
      </p:sp>
    </p:spTree>
    <p:extLst>
      <p:ext uri="{BB962C8B-B14F-4D97-AF65-F5344CB8AC3E}">
        <p14:creationId xmlns:p14="http://schemas.microsoft.com/office/powerpoint/2010/main" val="326061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Placeholder 84" descr="A person smiling for the camera">
            <a:extLst>
              <a:ext uri="{FF2B5EF4-FFF2-40B4-BE49-F238E27FC236}">
                <a16:creationId xmlns:a16="http://schemas.microsoft.com/office/drawing/2014/main" id="{C490DB81-3218-4662-ACD7-93D3B496BADE}"/>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4582510" y="0"/>
            <a:ext cx="7609489" cy="6858000"/>
          </a:xfrm>
        </p:spPr>
      </p:pic>
      <p:sp>
        <p:nvSpPr>
          <p:cNvPr id="55" name="Freeform: Shape 54" descr="Woman with short hair and wearing black glasses and dark blue shirt">
            <a:extLst>
              <a:ext uri="{FF2B5EF4-FFF2-40B4-BE49-F238E27FC236}">
                <a16:creationId xmlns:a16="http://schemas.microsoft.com/office/drawing/2014/main" id="{3811E9AA-1AAF-41A0-9113-5DBE1CEC62F6}"/>
              </a:ext>
            </a:extLst>
          </p:cNvPr>
          <p:cNvSpPr/>
          <p:nvPr/>
        </p:nvSpPr>
        <p:spPr>
          <a:xfrm>
            <a:off x="5295019" y="0"/>
            <a:ext cx="6411428" cy="6858000"/>
          </a:xfrm>
          <a:custGeom>
            <a:avLst/>
            <a:gdLst>
              <a:gd name="connsiteX0" fmla="*/ 1265274 w 6645349"/>
              <a:gd name="connsiteY0" fmla="*/ 0 h 6868633"/>
              <a:gd name="connsiteX1" fmla="*/ 1307804 w 6645349"/>
              <a:gd name="connsiteY1" fmla="*/ 1701210 h 6868633"/>
              <a:gd name="connsiteX2" fmla="*/ 1360967 w 6645349"/>
              <a:gd name="connsiteY2" fmla="*/ 1743740 h 6868633"/>
              <a:gd name="connsiteX3" fmla="*/ 1424762 w 6645349"/>
              <a:gd name="connsiteY3" fmla="*/ 1839433 h 6868633"/>
              <a:gd name="connsiteX4" fmla="*/ 0 w 6645349"/>
              <a:gd name="connsiteY4" fmla="*/ 1839433 h 6868633"/>
              <a:gd name="connsiteX5" fmla="*/ 0 w 6645349"/>
              <a:gd name="connsiteY5" fmla="*/ 6868633 h 6868633"/>
              <a:gd name="connsiteX6" fmla="*/ 6645349 w 6645349"/>
              <a:gd name="connsiteY6" fmla="*/ 6868633 h 6868633"/>
              <a:gd name="connsiteX7" fmla="*/ 6645349 w 6645349"/>
              <a:gd name="connsiteY7" fmla="*/ 1796903 h 6868633"/>
              <a:gd name="connsiteX8" fmla="*/ 5039832 w 6645349"/>
              <a:gd name="connsiteY8" fmla="*/ 1743740 h 6868633"/>
              <a:gd name="connsiteX9" fmla="*/ 4901609 w 6645349"/>
              <a:gd name="connsiteY9" fmla="*/ 1456661 h 6868633"/>
              <a:gd name="connsiteX10" fmla="*/ 4901609 w 6645349"/>
              <a:gd name="connsiteY10" fmla="*/ 10633 h 6868633"/>
              <a:gd name="connsiteX11" fmla="*/ 1265274 w 6645349"/>
              <a:gd name="connsiteY11" fmla="*/ 0 h 6868633"/>
              <a:gd name="connsiteX0" fmla="*/ 1265274 w 6645349"/>
              <a:gd name="connsiteY0" fmla="*/ 0 h 6868633"/>
              <a:gd name="connsiteX1" fmla="*/ 1294947 w 6645349"/>
              <a:gd name="connsiteY1" fmla="*/ 1364896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91552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81108 w 6645349"/>
              <a:gd name="connsiteY1" fmla="*/ 1458244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 name="connsiteX0" fmla="*/ 1265274 w 6645349"/>
              <a:gd name="connsiteY0" fmla="*/ 0 h 6868633"/>
              <a:gd name="connsiteX1" fmla="*/ 1378497 w 6645349"/>
              <a:gd name="connsiteY1" fmla="*/ 1470859 h 6868633"/>
              <a:gd name="connsiteX2" fmla="*/ 1307804 w 6645349"/>
              <a:gd name="connsiteY2" fmla="*/ 1701210 h 6868633"/>
              <a:gd name="connsiteX3" fmla="*/ 1360967 w 6645349"/>
              <a:gd name="connsiteY3" fmla="*/ 1743740 h 6868633"/>
              <a:gd name="connsiteX4" fmla="*/ 1424762 w 6645349"/>
              <a:gd name="connsiteY4" fmla="*/ 1839433 h 6868633"/>
              <a:gd name="connsiteX5" fmla="*/ 0 w 6645349"/>
              <a:gd name="connsiteY5" fmla="*/ 1839433 h 6868633"/>
              <a:gd name="connsiteX6" fmla="*/ 0 w 6645349"/>
              <a:gd name="connsiteY6" fmla="*/ 6868633 h 6868633"/>
              <a:gd name="connsiteX7" fmla="*/ 6645349 w 6645349"/>
              <a:gd name="connsiteY7" fmla="*/ 6868633 h 6868633"/>
              <a:gd name="connsiteX8" fmla="*/ 6645349 w 6645349"/>
              <a:gd name="connsiteY8" fmla="*/ 1796903 h 6868633"/>
              <a:gd name="connsiteX9" fmla="*/ 5039832 w 6645349"/>
              <a:gd name="connsiteY9" fmla="*/ 1743740 h 6868633"/>
              <a:gd name="connsiteX10" fmla="*/ 4901609 w 6645349"/>
              <a:gd name="connsiteY10" fmla="*/ 1456661 h 6868633"/>
              <a:gd name="connsiteX11" fmla="*/ 4901609 w 6645349"/>
              <a:gd name="connsiteY11" fmla="*/ 10633 h 6868633"/>
              <a:gd name="connsiteX12" fmla="*/ 1265274 w 6645349"/>
              <a:gd name="connsiteY12" fmla="*/ 0 h 686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45349" h="6868633">
                <a:moveTo>
                  <a:pt x="1265274" y="0"/>
                </a:moveTo>
                <a:lnTo>
                  <a:pt x="1378497" y="1470859"/>
                </a:lnTo>
                <a:cubicBezTo>
                  <a:pt x="1330564" y="1572031"/>
                  <a:pt x="1332239" y="1620221"/>
                  <a:pt x="1307804" y="1701210"/>
                </a:cubicBezTo>
                <a:lnTo>
                  <a:pt x="1360967" y="1743740"/>
                </a:lnTo>
                <a:lnTo>
                  <a:pt x="1424762" y="1839433"/>
                </a:lnTo>
                <a:lnTo>
                  <a:pt x="0" y="1839433"/>
                </a:lnTo>
                <a:lnTo>
                  <a:pt x="0" y="6868633"/>
                </a:lnTo>
                <a:lnTo>
                  <a:pt x="6645349" y="6868633"/>
                </a:lnTo>
                <a:lnTo>
                  <a:pt x="6645349" y="1796903"/>
                </a:lnTo>
                <a:lnTo>
                  <a:pt x="5039832" y="1743740"/>
                </a:lnTo>
                <a:lnTo>
                  <a:pt x="4901609" y="1456661"/>
                </a:lnTo>
                <a:lnTo>
                  <a:pt x="4901609" y="10633"/>
                </a:lnTo>
                <a:lnTo>
                  <a:pt x="1265274" y="0"/>
                </a:lnTo>
                <a:close/>
              </a:path>
            </a:pathLst>
          </a:custGeom>
          <a:blipFill>
            <a:blip r:embed="rId3" cstate="print">
              <a:alphaModFix/>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59498E64-6451-4E0A-BE2B-4D44D7FC4111}"/>
              </a:ext>
            </a:extLst>
          </p:cNvPr>
          <p:cNvSpPr>
            <a:spLocks noGrp="1"/>
          </p:cNvSpPr>
          <p:nvPr>
            <p:ph type="title"/>
          </p:nvPr>
        </p:nvSpPr>
        <p:spPr>
          <a:xfrm>
            <a:off x="838200" y="731080"/>
            <a:ext cx="4607268" cy="469476"/>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3200" noProof="0" dirty="0"/>
              <a:t>My Team</a:t>
            </a:r>
          </a:p>
        </p:txBody>
      </p:sp>
      <p:sp>
        <p:nvSpPr>
          <p:cNvPr id="19" name="Content Placeholder 18">
            <a:extLst>
              <a:ext uri="{FF2B5EF4-FFF2-40B4-BE49-F238E27FC236}">
                <a16:creationId xmlns:a16="http://schemas.microsoft.com/office/drawing/2014/main" id="{544C4064-B69B-4ECE-8110-639CB21C9067}"/>
              </a:ext>
            </a:extLst>
          </p:cNvPr>
          <p:cNvSpPr>
            <a:spLocks noGrp="1"/>
          </p:cNvSpPr>
          <p:nvPr>
            <p:ph sz="quarter" idx="15"/>
          </p:nvPr>
        </p:nvSpPr>
        <p:spPr>
          <a:xfrm>
            <a:off x="839309" y="1632818"/>
            <a:ext cx="4606159" cy="4792920"/>
          </a:xfrm>
        </p:spPr>
        <p:txBody>
          <a:bodyPr/>
          <a:lstStyle/>
          <a:p>
            <a:r>
              <a:rPr lang="en-US" sz="1900" dirty="0"/>
              <a:t>INTEGRIS Health Patient Access</a:t>
            </a:r>
          </a:p>
          <a:p>
            <a:pPr lvl="1"/>
            <a:r>
              <a:rPr lang="en-US" sz="1900" spc="100" dirty="0"/>
              <a:t>Access Center (92 FTEs)</a:t>
            </a:r>
          </a:p>
          <a:p>
            <a:pPr lvl="2"/>
            <a:r>
              <a:rPr lang="en-US" sz="1900" spc="100" dirty="0"/>
              <a:t>Pre-Services</a:t>
            </a:r>
          </a:p>
          <a:p>
            <a:pPr lvl="2"/>
            <a:r>
              <a:rPr lang="en-US" sz="1900" spc="100" dirty="0"/>
              <a:t>Central Scheduling</a:t>
            </a:r>
          </a:p>
          <a:p>
            <a:pPr lvl="2"/>
            <a:r>
              <a:rPr lang="en-US" sz="1900" spc="100" dirty="0"/>
              <a:t>Financial Assistance</a:t>
            </a:r>
          </a:p>
          <a:p>
            <a:pPr lvl="2"/>
            <a:r>
              <a:rPr lang="en-US" sz="1900" spc="100" dirty="0"/>
              <a:t>EZ Auth</a:t>
            </a:r>
          </a:p>
          <a:p>
            <a:pPr lvl="2"/>
            <a:r>
              <a:rPr lang="en-US" sz="1900" spc="100" dirty="0"/>
              <a:t>Denial Prevention</a:t>
            </a:r>
          </a:p>
          <a:p>
            <a:pPr lvl="2"/>
            <a:r>
              <a:rPr lang="en-US" sz="1900" spc="100" dirty="0"/>
              <a:t>Specialty Services</a:t>
            </a:r>
          </a:p>
          <a:p>
            <a:pPr lvl="2"/>
            <a:r>
              <a:rPr lang="en-US" sz="1900" spc="100" dirty="0"/>
              <a:t>Order Transcription</a:t>
            </a:r>
          </a:p>
          <a:p>
            <a:pPr lvl="1"/>
            <a:r>
              <a:rPr lang="en-US" sz="1900" spc="100" dirty="0"/>
              <a:t>Patient Registration (227 FTEs)</a:t>
            </a:r>
          </a:p>
          <a:p>
            <a:pPr lvl="2"/>
            <a:r>
              <a:rPr lang="en-US" sz="1900" spc="100" dirty="0"/>
              <a:t>Inpatient</a:t>
            </a:r>
          </a:p>
          <a:p>
            <a:pPr lvl="2"/>
            <a:r>
              <a:rPr lang="en-US" sz="1900" spc="100" dirty="0"/>
              <a:t>Outpatient</a:t>
            </a:r>
          </a:p>
          <a:p>
            <a:pPr lvl="2"/>
            <a:r>
              <a:rPr lang="en-US" sz="1900" spc="100" dirty="0"/>
              <a:t>Emergency</a:t>
            </a:r>
          </a:p>
          <a:p>
            <a:pPr lvl="2"/>
            <a:r>
              <a:rPr lang="en-US" sz="1900" spc="100" dirty="0"/>
              <a:t>Financial Advocates</a:t>
            </a:r>
            <a:endParaRPr lang="en-ZA" sz="1900" spc="100" dirty="0"/>
          </a:p>
        </p:txBody>
      </p:sp>
      <p:sp>
        <p:nvSpPr>
          <p:cNvPr id="3" name="Date Placeholder 2">
            <a:extLst>
              <a:ext uri="{FF2B5EF4-FFF2-40B4-BE49-F238E27FC236}">
                <a16:creationId xmlns:a16="http://schemas.microsoft.com/office/drawing/2014/main" id="{64FA525C-AEDE-43EA-858A-37E4183E0F86}"/>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B402CEE3-4E08-4106-AC43-0E32E79CAB07}"/>
              </a:ext>
            </a:extLst>
          </p:cNvPr>
          <p:cNvSpPr>
            <a:spLocks noGrp="1"/>
          </p:cNvSpPr>
          <p:nvPr>
            <p:ph type="ftr" sz="quarter" idx="11"/>
          </p:nvPr>
        </p:nvSpPr>
        <p:spPr>
          <a:xfrm>
            <a:off x="6519230" y="6356350"/>
            <a:ext cx="3152912" cy="365125"/>
          </a:xfrm>
        </p:spPr>
        <p:txBody>
          <a:bodyPr/>
          <a:lstStyle/>
          <a:p>
            <a:r>
              <a:rPr lang="en-US" dirty="0"/>
              <a:t>OHFMA Woman in Healthcare</a:t>
            </a:r>
          </a:p>
        </p:txBody>
      </p:sp>
      <p:sp>
        <p:nvSpPr>
          <p:cNvPr id="5" name="Slide Number Placeholder 4">
            <a:extLst>
              <a:ext uri="{FF2B5EF4-FFF2-40B4-BE49-F238E27FC236}">
                <a16:creationId xmlns:a16="http://schemas.microsoft.com/office/drawing/2014/main" id="{53B74012-3B10-4CDC-9117-E08BA2B1794B}"/>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4</a:t>
            </a:fld>
            <a:endParaRPr lang="en-US" dirty="0"/>
          </a:p>
        </p:txBody>
      </p:sp>
    </p:spTree>
    <p:extLst>
      <p:ext uri="{BB962C8B-B14F-4D97-AF65-F5344CB8AC3E}">
        <p14:creationId xmlns:p14="http://schemas.microsoft.com/office/powerpoint/2010/main" val="303726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CBCB163A-DD49-4E4B-9289-C8ABBE6C2E23}"/>
              </a:ext>
            </a:extLst>
          </p:cNvPr>
          <p:cNvSpPr>
            <a:spLocks noGrp="1"/>
          </p:cNvSpPr>
          <p:nvPr>
            <p:ph type="title"/>
          </p:nvPr>
        </p:nvSpPr>
        <p:spPr>
          <a:xfrm>
            <a:off x="6337298" y="2063075"/>
            <a:ext cx="5257799" cy="829754"/>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noProof="0" dirty="0"/>
              <a:t>Quick Poll</a:t>
            </a:r>
          </a:p>
        </p:txBody>
      </p:sp>
      <p:pic>
        <p:nvPicPr>
          <p:cNvPr id="173" name="Picture Placeholder 172" descr="A group of people raising their hands">
            <a:extLst>
              <a:ext uri="{FF2B5EF4-FFF2-40B4-BE49-F238E27FC236}">
                <a16:creationId xmlns:a16="http://schemas.microsoft.com/office/drawing/2014/main" id="{971515B1-92BF-428B-805A-F5D5532285FB}"/>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1" y="0"/>
            <a:ext cx="6311899" cy="6858000"/>
          </a:xfrm>
        </p:spPr>
      </p:pic>
      <p:sp>
        <p:nvSpPr>
          <p:cNvPr id="47" name="Content Placeholder 46">
            <a:extLst>
              <a:ext uri="{FF2B5EF4-FFF2-40B4-BE49-F238E27FC236}">
                <a16:creationId xmlns:a16="http://schemas.microsoft.com/office/drawing/2014/main" id="{5FB43F08-6A5D-4853-9EB0-FBB34B4D9C34}"/>
              </a:ext>
            </a:extLst>
          </p:cNvPr>
          <p:cNvSpPr>
            <a:spLocks noGrp="1"/>
          </p:cNvSpPr>
          <p:nvPr>
            <p:ph sz="quarter" idx="15"/>
          </p:nvPr>
        </p:nvSpPr>
        <p:spPr>
          <a:xfrm>
            <a:off x="6311900" y="2892829"/>
            <a:ext cx="5257799" cy="1870364"/>
          </a:xfrm>
        </p:spPr>
        <p:txBody>
          <a:bodyPr/>
          <a:lstStyle/>
          <a:p>
            <a:pPr marL="342900" indent="-342900">
              <a:buFont typeface="Arial" panose="020B0604020202020204" pitchFamily="34" charset="0"/>
              <a:buChar char="•"/>
            </a:pPr>
            <a:r>
              <a:rPr lang="en-US" sz="2200" dirty="0"/>
              <a:t>Who fully understands the No Surprises Act?</a:t>
            </a:r>
          </a:p>
          <a:p>
            <a:pPr marL="342900" indent="-342900">
              <a:buFont typeface="Arial" panose="020B0604020202020204" pitchFamily="34" charset="0"/>
              <a:buChar char="•"/>
            </a:pPr>
            <a:r>
              <a:rPr lang="en-US" sz="2200" dirty="0"/>
              <a:t>Who has robust workflows to tackle what is required?</a:t>
            </a:r>
          </a:p>
        </p:txBody>
      </p:sp>
      <p:sp>
        <p:nvSpPr>
          <p:cNvPr id="2" name="Date Placeholder 1">
            <a:extLst>
              <a:ext uri="{FF2B5EF4-FFF2-40B4-BE49-F238E27FC236}">
                <a16:creationId xmlns:a16="http://schemas.microsoft.com/office/drawing/2014/main" id="{3D619EF3-D2C1-45EC-8BA2-EEA19200AA50}"/>
              </a:ext>
            </a:extLst>
          </p:cNvPr>
          <p:cNvSpPr>
            <a:spLocks noGrp="1"/>
          </p:cNvSpPr>
          <p:nvPr>
            <p:ph type="dt" sz="half" idx="10"/>
          </p:nvPr>
        </p:nvSpPr>
        <p:spPr>
          <a:xfrm>
            <a:off x="838200" y="6356350"/>
            <a:ext cx="2743200" cy="365125"/>
          </a:xfrm>
        </p:spPr>
        <p:txBody>
          <a:bodyPr/>
          <a:lstStyle/>
          <a:p>
            <a:r>
              <a:rPr lang="en-US" dirty="0"/>
              <a:t>07/26/2023	</a:t>
            </a:r>
          </a:p>
        </p:txBody>
      </p:sp>
      <p:sp>
        <p:nvSpPr>
          <p:cNvPr id="3" name="Footer Placeholder 2">
            <a:extLst>
              <a:ext uri="{FF2B5EF4-FFF2-40B4-BE49-F238E27FC236}">
                <a16:creationId xmlns:a16="http://schemas.microsoft.com/office/drawing/2014/main" id="{B2301FCE-B074-45EF-A6F9-9CD2F11C3DC4}"/>
              </a:ext>
            </a:extLst>
          </p:cNvPr>
          <p:cNvSpPr>
            <a:spLocks noGrp="1"/>
          </p:cNvSpPr>
          <p:nvPr>
            <p:ph type="ftr" sz="quarter" idx="11"/>
          </p:nvPr>
        </p:nvSpPr>
        <p:spPr>
          <a:xfrm>
            <a:off x="6519230" y="6356350"/>
            <a:ext cx="3152912"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1599C981-FFE0-4DE7-BCE3-2AFFA0D61B83}"/>
              </a:ext>
            </a:extLst>
          </p:cNvPr>
          <p:cNvSpPr>
            <a:spLocks noGrp="1"/>
          </p:cNvSpPr>
          <p:nvPr>
            <p:ph type="sldNum" sz="quarter" idx="12"/>
          </p:nvPr>
        </p:nvSpPr>
        <p:spPr>
          <a:xfrm>
            <a:off x="10510344" y="6356350"/>
            <a:ext cx="843455" cy="365125"/>
          </a:xfrm>
        </p:spPr>
        <p:txBody>
          <a:bodyPr/>
          <a:lstStyle/>
          <a:p>
            <a:fld id="{18D65601-5AE2-46FC-B138-694DDD2B510D}" type="slidenum">
              <a:rPr lang="en-US" smtClean="0"/>
              <a:pPr/>
              <a:t>5</a:t>
            </a:fld>
            <a:endParaRPr lang="en-US" dirty="0"/>
          </a:p>
        </p:txBody>
      </p:sp>
    </p:spTree>
    <p:extLst>
      <p:ext uri="{BB962C8B-B14F-4D97-AF65-F5344CB8AC3E}">
        <p14:creationId xmlns:p14="http://schemas.microsoft.com/office/powerpoint/2010/main" val="405613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6</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History</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436418"/>
            <a:ext cx="9012381" cy="6457152"/>
          </a:xfrm>
          <a:prstGeom prst="rect">
            <a:avLst/>
          </a:prstGeom>
          <a:noFill/>
        </p:spPr>
        <p:txBody>
          <a:bodyPr wrap="square" rtlCol="0">
            <a:spAutoFit/>
          </a:bodyPr>
          <a:lstStyle/>
          <a:p>
            <a:pPr marL="514350"/>
            <a:r>
              <a:rPr lang="en-US" sz="3600" dirty="0"/>
              <a:t>How We Got Here</a:t>
            </a:r>
          </a:p>
          <a:p>
            <a:pPr marL="514350"/>
            <a:endParaRPr lang="en-US" sz="3600" dirty="0"/>
          </a:p>
          <a:p>
            <a:pPr marL="1428750" lvl="1" indent="-457200">
              <a:buFont typeface="Arial" panose="020B0604020202020204" pitchFamily="34" charset="0"/>
              <a:buChar char="•"/>
            </a:pPr>
            <a:r>
              <a:rPr lang="en-US" sz="3200" dirty="0"/>
              <a:t>Created to Address Price Transparency Gaps  &amp; Complaints</a:t>
            </a:r>
          </a:p>
          <a:p>
            <a:pPr marL="1428750" lvl="1" indent="-457200">
              <a:buFont typeface="Arial" panose="020B0604020202020204" pitchFamily="34" charset="0"/>
              <a:buChar char="•"/>
            </a:pPr>
            <a:r>
              <a:rPr lang="en-US" sz="3200" dirty="0"/>
              <a:t>Bi Partisan Passage, Rushed Legislation with the Intent to “Agree” later and defer to CMS &amp; HHS</a:t>
            </a:r>
          </a:p>
          <a:p>
            <a:pPr marL="1428750" lvl="1" indent="-457200">
              <a:buFont typeface="Arial" panose="020B0604020202020204" pitchFamily="34" charset="0"/>
              <a:buChar char="•"/>
            </a:pPr>
            <a:r>
              <a:rPr lang="en-US" sz="3200" dirty="0"/>
              <a:t>Consolidated Appropriations Act, 2021</a:t>
            </a:r>
          </a:p>
          <a:p>
            <a:pPr marL="1885950" lvl="2" indent="-457200">
              <a:buFont typeface="Arial" panose="020B0604020202020204" pitchFamily="34" charset="0"/>
              <a:buChar char="•"/>
            </a:pPr>
            <a:r>
              <a:rPr lang="en-US" sz="3200" dirty="0"/>
              <a:t>Title I (No Surprises Act) of Division BB amended title XXVII of the Public Health Service Act (PHS Act)</a:t>
            </a:r>
            <a:endParaRPr lang="en-US" sz="3200" b="1" dirty="0"/>
          </a:p>
          <a:p>
            <a:pPr marL="971550" lvl="1"/>
            <a:endParaRPr lang="en-US" sz="3200" b="1" dirty="0"/>
          </a:p>
          <a:p>
            <a:pPr marL="342900" indent="-342900">
              <a:lnSpc>
                <a:spcPct val="9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66628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CA1867-AF15-4EEE-8ACB-5C80E05A5BED}"/>
              </a:ext>
            </a:extLst>
          </p:cNvPr>
          <p:cNvSpPr/>
          <p:nvPr/>
        </p:nvSpPr>
        <p:spPr>
          <a:xfrm>
            <a:off x="0" y="0"/>
            <a:ext cx="2576945" cy="6858000"/>
          </a:xfrm>
          <a:prstGeom prst="rect">
            <a:avLst/>
          </a:prstGeom>
          <a:solidFill>
            <a:srgbClr val="58696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lt1">
                  <a:alpha val="86000"/>
                </a:schemeClr>
              </a:solidFill>
            </a:endParaRPr>
          </a:p>
        </p:txBody>
      </p:sp>
      <p:sp>
        <p:nvSpPr>
          <p:cNvPr id="3" name="Date Placeholder 2">
            <a:extLst>
              <a:ext uri="{FF2B5EF4-FFF2-40B4-BE49-F238E27FC236}">
                <a16:creationId xmlns:a16="http://schemas.microsoft.com/office/drawing/2014/main" id="{A11DECE2-F5B0-4F58-B516-6473B15D9B23}"/>
              </a:ext>
            </a:extLst>
          </p:cNvPr>
          <p:cNvSpPr>
            <a:spLocks noGrp="1"/>
          </p:cNvSpPr>
          <p:nvPr>
            <p:ph type="dt" sz="half" idx="10"/>
          </p:nvPr>
        </p:nvSpPr>
        <p:spPr>
          <a:xfrm>
            <a:off x="838200" y="6356350"/>
            <a:ext cx="2743200" cy="365125"/>
          </a:xfrm>
        </p:spPr>
        <p:txBody>
          <a:bodyPr/>
          <a:lstStyle/>
          <a:p>
            <a:r>
              <a:rPr lang="en-US" dirty="0"/>
              <a:t>07/26/2023</a:t>
            </a:r>
          </a:p>
        </p:txBody>
      </p:sp>
      <p:sp>
        <p:nvSpPr>
          <p:cNvPr id="4" name="Footer Placeholder 3">
            <a:extLst>
              <a:ext uri="{FF2B5EF4-FFF2-40B4-BE49-F238E27FC236}">
                <a16:creationId xmlns:a16="http://schemas.microsoft.com/office/drawing/2014/main" id="{838D41EE-C782-4F2D-90DF-C2FD4A0BC872}"/>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5" name="Slide Number Placeholder 4">
            <a:extLst>
              <a:ext uri="{FF2B5EF4-FFF2-40B4-BE49-F238E27FC236}">
                <a16:creationId xmlns:a16="http://schemas.microsoft.com/office/drawing/2014/main" id="{DD5F5660-F6B8-485C-94CC-0A886850689E}"/>
              </a:ext>
            </a:extLst>
          </p:cNvPr>
          <p:cNvSpPr>
            <a:spLocks noGrp="1"/>
          </p:cNvSpPr>
          <p:nvPr>
            <p:ph type="sldNum" sz="quarter" idx="12"/>
          </p:nvPr>
        </p:nvSpPr>
        <p:spPr>
          <a:xfrm>
            <a:off x="8610600" y="6375689"/>
            <a:ext cx="2743200" cy="365125"/>
          </a:xfrm>
        </p:spPr>
        <p:txBody>
          <a:bodyPr/>
          <a:lstStyle/>
          <a:p>
            <a:fld id="{18D65601-5AE2-46FC-B138-694DDD2B510D}" type="slidenum">
              <a:rPr lang="en-US" smtClean="0"/>
              <a:pPr/>
              <a:t>7</a:t>
            </a:fld>
            <a:endParaRPr lang="en-US" dirty="0"/>
          </a:p>
        </p:txBody>
      </p:sp>
      <p:sp>
        <p:nvSpPr>
          <p:cNvPr id="59" name="Content Placeholder 58">
            <a:extLst>
              <a:ext uri="{FF2B5EF4-FFF2-40B4-BE49-F238E27FC236}">
                <a16:creationId xmlns:a16="http://schemas.microsoft.com/office/drawing/2014/main" id="{B9E9DD8A-3636-40F3-B90A-638534A1C5F7}"/>
              </a:ext>
            </a:extLst>
          </p:cNvPr>
          <p:cNvSpPr>
            <a:spLocks noGrp="1"/>
          </p:cNvSpPr>
          <p:nvPr>
            <p:ph sz="quarter" idx="16"/>
          </p:nvPr>
        </p:nvSpPr>
        <p:spPr>
          <a:xfrm>
            <a:off x="6747641" y="4120055"/>
            <a:ext cx="3513083" cy="1185839"/>
          </a:xfrm>
        </p:spPr>
        <p:txBody>
          <a:bodyPr/>
          <a:lstStyle/>
          <a:p>
            <a:r>
              <a:rPr lang="en-US" dirty="0"/>
              <a:t>​</a:t>
            </a:r>
          </a:p>
          <a:p>
            <a:r>
              <a:rPr lang="en-US" dirty="0"/>
              <a:t>​</a:t>
            </a:r>
          </a:p>
        </p:txBody>
      </p:sp>
      <p:sp>
        <p:nvSpPr>
          <p:cNvPr id="17" name="Text Placeholder 16">
            <a:extLst>
              <a:ext uri="{FF2B5EF4-FFF2-40B4-BE49-F238E27FC236}">
                <a16:creationId xmlns:a16="http://schemas.microsoft.com/office/drawing/2014/main" id="{0F1944A9-FD87-4ADB-BC13-44BB7AD0FDF4}"/>
              </a:ext>
            </a:extLst>
          </p:cNvPr>
          <p:cNvSpPr>
            <a:spLocks noGrp="1"/>
          </p:cNvSpPr>
          <p:nvPr>
            <p:ph type="title"/>
          </p:nvPr>
        </p:nvSpPr>
        <p:spPr>
          <a:xfrm>
            <a:off x="155864" y="2461777"/>
            <a:ext cx="2234045" cy="2099832"/>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dirty="0"/>
              <a:t>Components</a:t>
            </a:r>
            <a:endParaRPr lang="en-US" noProof="0" dirty="0"/>
          </a:p>
        </p:txBody>
      </p:sp>
      <p:sp>
        <p:nvSpPr>
          <p:cNvPr id="2" name="TextBox 1">
            <a:extLst>
              <a:ext uri="{FF2B5EF4-FFF2-40B4-BE49-F238E27FC236}">
                <a16:creationId xmlns:a16="http://schemas.microsoft.com/office/drawing/2014/main" id="{B792169F-5D1C-4D80-90C8-6C1DEDA0F3E9}"/>
              </a:ext>
            </a:extLst>
          </p:cNvPr>
          <p:cNvSpPr txBox="1"/>
          <p:nvPr/>
        </p:nvSpPr>
        <p:spPr>
          <a:xfrm>
            <a:off x="3023755" y="436418"/>
            <a:ext cx="9012381" cy="5472267"/>
          </a:xfrm>
          <a:prstGeom prst="rect">
            <a:avLst/>
          </a:prstGeom>
          <a:noFill/>
        </p:spPr>
        <p:txBody>
          <a:bodyPr wrap="square" rtlCol="0">
            <a:spAutoFit/>
          </a:bodyPr>
          <a:lstStyle/>
          <a:p>
            <a:pPr marL="514350"/>
            <a:endParaRPr lang="en-US" sz="3600" dirty="0"/>
          </a:p>
          <a:p>
            <a:pPr marL="514350"/>
            <a:endParaRPr lang="en-US" sz="3600" dirty="0"/>
          </a:p>
          <a:p>
            <a:pPr marL="1428750" lvl="1" indent="-457200">
              <a:buFont typeface="Arial" panose="020B0604020202020204" pitchFamily="34" charset="0"/>
              <a:buChar char="•"/>
            </a:pPr>
            <a:r>
              <a:rPr lang="en-US" sz="3200" dirty="0"/>
              <a:t>Good Faith Estimate</a:t>
            </a:r>
          </a:p>
          <a:p>
            <a:pPr marL="1428750" lvl="1" indent="-457200">
              <a:buFont typeface="Arial" panose="020B0604020202020204" pitchFamily="34" charset="0"/>
              <a:buChar char="•"/>
            </a:pPr>
            <a:r>
              <a:rPr lang="en-US" sz="3200" dirty="0"/>
              <a:t>Disclosures</a:t>
            </a:r>
          </a:p>
          <a:p>
            <a:pPr marL="1428750" lvl="1" indent="-457200">
              <a:buFont typeface="Arial" panose="020B0604020202020204" pitchFamily="34" charset="0"/>
              <a:buChar char="•"/>
            </a:pPr>
            <a:r>
              <a:rPr lang="en-US" sz="3200" dirty="0"/>
              <a:t>Scheduled Services</a:t>
            </a:r>
          </a:p>
          <a:p>
            <a:pPr marL="1428750" lvl="1" indent="-457200">
              <a:buFont typeface="Arial" panose="020B0604020202020204" pitchFamily="34" charset="0"/>
              <a:buChar char="•"/>
            </a:pPr>
            <a:r>
              <a:rPr lang="en-US" sz="3200" dirty="0"/>
              <a:t>Post-Stabilization Services</a:t>
            </a:r>
          </a:p>
          <a:p>
            <a:pPr marL="1428750" lvl="1" indent="-457200">
              <a:buFont typeface="Arial" panose="020B0604020202020204" pitchFamily="34" charset="0"/>
              <a:buChar char="•"/>
            </a:pPr>
            <a:r>
              <a:rPr lang="en-US" sz="3200" dirty="0"/>
              <a:t>Continuity of Care</a:t>
            </a:r>
          </a:p>
          <a:p>
            <a:pPr marL="1428750" lvl="1" indent="-457200">
              <a:buFont typeface="Arial" panose="020B0604020202020204" pitchFamily="34" charset="0"/>
              <a:buChar char="•"/>
            </a:pPr>
            <a:r>
              <a:rPr lang="en-US" sz="3200" dirty="0"/>
              <a:t>Provider Directories</a:t>
            </a:r>
          </a:p>
          <a:p>
            <a:pPr marL="1428750" lvl="1" indent="-457200">
              <a:buFont typeface="Arial" panose="020B0604020202020204" pitchFamily="34" charset="0"/>
              <a:buChar char="•"/>
            </a:pPr>
            <a:r>
              <a:rPr lang="en-US" sz="3200" dirty="0"/>
              <a:t>Independent Dispute Resolution (IDR)</a:t>
            </a:r>
          </a:p>
          <a:p>
            <a:pPr marL="971550" lvl="1"/>
            <a:endParaRPr lang="en-US" sz="3200" b="1" dirty="0"/>
          </a:p>
          <a:p>
            <a:pPr marL="342900" indent="-342900">
              <a:lnSpc>
                <a:spcPct val="9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49262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8804565" cy="1072895"/>
          </a:xfrm>
        </p:spPr>
        <p:txBody>
          <a:bodyPr/>
          <a:lstStyle/>
          <a:p>
            <a:r>
              <a:rPr lang="en-US" sz="3600" dirty="0"/>
              <a:t>Good Faith Estimate Requirements</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8</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04292" y="1362270"/>
            <a:ext cx="10383416" cy="4348065"/>
          </a:xfrm>
        </p:spPr>
        <p:txBody>
          <a:bodyPr/>
          <a:lstStyle/>
          <a:p>
            <a:pPr>
              <a:lnSpc>
                <a:spcPct val="90000"/>
              </a:lnSpc>
            </a:pPr>
            <a:endParaRPr lang="en-US" sz="2200" dirty="0"/>
          </a:p>
          <a:p>
            <a:pPr>
              <a:lnSpc>
                <a:spcPct val="90000"/>
              </a:lnSpc>
            </a:pPr>
            <a:r>
              <a:rPr lang="en-US" sz="2200" b="1" dirty="0"/>
              <a:t>Uninsured/Self-Pay Patients  </a:t>
            </a:r>
          </a:p>
          <a:p>
            <a:pPr lvl="1">
              <a:lnSpc>
                <a:spcPct val="90000"/>
              </a:lnSpc>
            </a:pPr>
            <a:r>
              <a:rPr lang="en-US" sz="1800" dirty="0"/>
              <a:t>Expanded definition of Uninsured includes patients who are not enrolled in a federally funded program or group health plan</a:t>
            </a:r>
          </a:p>
          <a:p>
            <a:pPr lvl="2">
              <a:lnSpc>
                <a:spcPct val="90000"/>
              </a:lnSpc>
            </a:pPr>
            <a:r>
              <a:rPr lang="en-US" sz="1400" dirty="0"/>
              <a:t>Examples: Workman’s Comp, Christian Sharing, Third Party Liability, Reference Based Pricing</a:t>
            </a:r>
          </a:p>
          <a:p>
            <a:pPr marL="914400" lvl="2" indent="0">
              <a:lnSpc>
                <a:spcPct val="90000"/>
              </a:lnSpc>
              <a:buNone/>
            </a:pPr>
            <a:endParaRPr lang="en-US" sz="1400" dirty="0"/>
          </a:p>
          <a:p>
            <a:pPr lvl="1">
              <a:lnSpc>
                <a:spcPct val="90000"/>
              </a:lnSpc>
            </a:pPr>
            <a:r>
              <a:rPr lang="en-US" sz="1800" dirty="0"/>
              <a:t>Impacts all care settings: facility, clinic, therapy, etc..</a:t>
            </a:r>
          </a:p>
          <a:p>
            <a:pPr marL="457200" lvl="1" indent="0">
              <a:lnSpc>
                <a:spcPct val="90000"/>
              </a:lnSpc>
              <a:buNone/>
            </a:pPr>
            <a:endParaRPr lang="en-US" sz="1800" dirty="0"/>
          </a:p>
          <a:p>
            <a:pPr lvl="1">
              <a:lnSpc>
                <a:spcPct val="90000"/>
              </a:lnSpc>
            </a:pPr>
            <a:r>
              <a:rPr lang="en-US" sz="1800" dirty="0"/>
              <a:t>Good Faith Estimate must list all EXPECTED charges and include the distinct language provided by CMS</a:t>
            </a:r>
          </a:p>
          <a:p>
            <a:pPr marL="457200" lvl="1" indent="0">
              <a:lnSpc>
                <a:spcPct val="90000"/>
              </a:lnSpc>
              <a:buNone/>
            </a:pPr>
            <a:endParaRPr lang="en-US" sz="1800" dirty="0"/>
          </a:p>
          <a:p>
            <a:pPr lvl="1">
              <a:lnSpc>
                <a:spcPct val="90000"/>
              </a:lnSpc>
            </a:pPr>
            <a:r>
              <a:rPr lang="en-US" sz="1800" dirty="0"/>
              <a:t>Timeframe required to provide the Good Faith Estimate is based on dated scheduled</a:t>
            </a:r>
          </a:p>
          <a:p>
            <a:pPr lvl="2">
              <a:lnSpc>
                <a:spcPct val="90000"/>
              </a:lnSpc>
            </a:pPr>
            <a:r>
              <a:rPr lang="en-US" sz="1400" dirty="0"/>
              <a:t>Not required if scheduled less than 3 days</a:t>
            </a:r>
          </a:p>
          <a:p>
            <a:pPr lvl="2">
              <a:lnSpc>
                <a:spcPct val="90000"/>
              </a:lnSpc>
            </a:pPr>
            <a:r>
              <a:rPr lang="en-US" sz="1400" dirty="0"/>
              <a:t>1 business day if scheduled 3 to 9 days out</a:t>
            </a:r>
          </a:p>
          <a:p>
            <a:pPr lvl="2">
              <a:lnSpc>
                <a:spcPct val="90000"/>
              </a:lnSpc>
            </a:pPr>
            <a:r>
              <a:rPr lang="en-US" sz="1400" dirty="0"/>
              <a:t>3 business days if scheduled 10 days or greater out</a:t>
            </a:r>
          </a:p>
          <a:p>
            <a:endParaRPr lang="en-US" dirty="0"/>
          </a:p>
        </p:txBody>
      </p:sp>
    </p:spTree>
    <p:extLst>
      <p:ext uri="{BB962C8B-B14F-4D97-AF65-F5344CB8AC3E}">
        <p14:creationId xmlns:p14="http://schemas.microsoft.com/office/powerpoint/2010/main" val="411186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0E5B711B-1FB9-410F-85EA-CD7D435ACD5B}"/>
              </a:ext>
            </a:extLst>
          </p:cNvPr>
          <p:cNvSpPr>
            <a:spLocks noGrp="1"/>
          </p:cNvSpPr>
          <p:nvPr>
            <p:ph type="title"/>
          </p:nvPr>
        </p:nvSpPr>
        <p:spPr>
          <a:xfrm>
            <a:off x="838199" y="513309"/>
            <a:ext cx="6549737" cy="1072895"/>
          </a:xfrm>
        </p:spPr>
        <p:txBody>
          <a:bodyPr/>
          <a:lstStyle/>
          <a:p>
            <a:r>
              <a:rPr lang="en-US" sz="3600" dirty="0"/>
              <a:t>Discloser Requirements</a:t>
            </a:r>
          </a:p>
        </p:txBody>
      </p:sp>
      <p:sp>
        <p:nvSpPr>
          <p:cNvPr id="2" name="Date Placeholder 1">
            <a:extLst>
              <a:ext uri="{FF2B5EF4-FFF2-40B4-BE49-F238E27FC236}">
                <a16:creationId xmlns:a16="http://schemas.microsoft.com/office/drawing/2014/main" id="{5CC4A231-EBE1-43E3-A79C-842314B65C4D}"/>
              </a:ext>
            </a:extLst>
          </p:cNvPr>
          <p:cNvSpPr>
            <a:spLocks noGrp="1"/>
          </p:cNvSpPr>
          <p:nvPr>
            <p:ph type="dt" sz="half" idx="10"/>
          </p:nvPr>
        </p:nvSpPr>
        <p:spPr>
          <a:xfrm>
            <a:off x="838200" y="6356350"/>
            <a:ext cx="2743200" cy="365125"/>
          </a:xfrm>
        </p:spPr>
        <p:txBody>
          <a:bodyPr/>
          <a:lstStyle/>
          <a:p>
            <a:r>
              <a:rPr lang="en-US" dirty="0"/>
              <a:t>07/26/202</a:t>
            </a:r>
          </a:p>
        </p:txBody>
      </p:sp>
      <p:sp>
        <p:nvSpPr>
          <p:cNvPr id="3" name="Footer Placeholder 2">
            <a:extLst>
              <a:ext uri="{FF2B5EF4-FFF2-40B4-BE49-F238E27FC236}">
                <a16:creationId xmlns:a16="http://schemas.microsoft.com/office/drawing/2014/main" id="{7CEEA5F9-AB64-4410-9739-01B806447B79}"/>
              </a:ext>
            </a:extLst>
          </p:cNvPr>
          <p:cNvSpPr>
            <a:spLocks noGrp="1"/>
          </p:cNvSpPr>
          <p:nvPr>
            <p:ph type="ftr" sz="quarter" idx="11"/>
          </p:nvPr>
        </p:nvSpPr>
        <p:spPr>
          <a:xfrm>
            <a:off x="4038600" y="6356350"/>
            <a:ext cx="4114800" cy="365125"/>
          </a:xfrm>
        </p:spPr>
        <p:txBody>
          <a:bodyPr/>
          <a:lstStyle/>
          <a:p>
            <a:r>
              <a:rPr lang="en-US" dirty="0"/>
              <a:t>OHFMA 2023 Summer conference</a:t>
            </a:r>
          </a:p>
        </p:txBody>
      </p:sp>
      <p:sp>
        <p:nvSpPr>
          <p:cNvPr id="4" name="Slide Number Placeholder 3">
            <a:extLst>
              <a:ext uri="{FF2B5EF4-FFF2-40B4-BE49-F238E27FC236}">
                <a16:creationId xmlns:a16="http://schemas.microsoft.com/office/drawing/2014/main" id="{856DD176-B0F5-49FE-A0C1-060088DD682C}"/>
              </a:ext>
            </a:extLst>
          </p:cNvPr>
          <p:cNvSpPr>
            <a:spLocks noGrp="1"/>
          </p:cNvSpPr>
          <p:nvPr>
            <p:ph type="sldNum" sz="quarter" idx="12"/>
          </p:nvPr>
        </p:nvSpPr>
        <p:spPr>
          <a:xfrm>
            <a:off x="8610600" y="6356350"/>
            <a:ext cx="2743200" cy="365125"/>
          </a:xfrm>
        </p:spPr>
        <p:txBody>
          <a:bodyPr/>
          <a:lstStyle/>
          <a:p>
            <a:fld id="{18D65601-5AE2-46FC-B138-694DDD2B510D}" type="slidenum">
              <a:rPr lang="en-US" smtClean="0"/>
              <a:pPr/>
              <a:t>9</a:t>
            </a:fld>
            <a:endParaRPr lang="en-US" dirty="0"/>
          </a:p>
        </p:txBody>
      </p:sp>
      <p:sp>
        <p:nvSpPr>
          <p:cNvPr id="7" name="Content Placeholder 6">
            <a:extLst>
              <a:ext uri="{FF2B5EF4-FFF2-40B4-BE49-F238E27FC236}">
                <a16:creationId xmlns:a16="http://schemas.microsoft.com/office/drawing/2014/main" id="{9EA04D1C-892E-4462-A8FB-4941C40DAD34}"/>
              </a:ext>
            </a:extLst>
          </p:cNvPr>
          <p:cNvSpPr>
            <a:spLocks noGrp="1"/>
          </p:cNvSpPr>
          <p:nvPr>
            <p:ph sz="quarter" idx="15"/>
          </p:nvPr>
        </p:nvSpPr>
        <p:spPr>
          <a:xfrm>
            <a:off x="904292" y="1362270"/>
            <a:ext cx="10383416" cy="4348065"/>
          </a:xfrm>
        </p:spPr>
        <p:txBody>
          <a:bodyPr/>
          <a:lstStyle/>
          <a:p>
            <a:pPr>
              <a:lnSpc>
                <a:spcPct val="90000"/>
              </a:lnSpc>
            </a:pPr>
            <a:endParaRPr lang="en-US" sz="2200" dirty="0"/>
          </a:p>
          <a:p>
            <a:pPr marL="0" indent="0">
              <a:lnSpc>
                <a:spcPct val="90000"/>
              </a:lnSpc>
              <a:buNone/>
            </a:pPr>
            <a:r>
              <a:rPr lang="en-US" sz="2200" dirty="0"/>
              <a:t>Applies to:  </a:t>
            </a:r>
          </a:p>
          <a:p>
            <a:pPr marL="0" indent="0">
              <a:lnSpc>
                <a:spcPct val="90000"/>
              </a:lnSpc>
              <a:buNone/>
            </a:pPr>
            <a:endParaRPr lang="en-US" sz="2200" dirty="0"/>
          </a:p>
          <a:p>
            <a:pPr marL="342900" indent="-342900">
              <a:lnSpc>
                <a:spcPct val="90000"/>
              </a:lnSpc>
              <a:buFont typeface="Arial" panose="020B0604020202020204" pitchFamily="34" charset="0"/>
              <a:buChar char="•"/>
            </a:pPr>
            <a:r>
              <a:rPr lang="en-US" sz="2200" dirty="0"/>
              <a:t>All insured patients except Medicare and Medicaid, regardless of network status</a:t>
            </a:r>
          </a:p>
          <a:p>
            <a:pPr lvl="1">
              <a:lnSpc>
                <a:spcPct val="90000"/>
              </a:lnSpc>
            </a:pPr>
            <a:r>
              <a:rPr lang="en-US" sz="1800" dirty="0"/>
              <a:t>Disclosure must be furnished for each episode of care</a:t>
            </a:r>
          </a:p>
          <a:p>
            <a:pPr lvl="2">
              <a:lnSpc>
                <a:spcPct val="90000"/>
              </a:lnSpc>
            </a:pPr>
            <a:r>
              <a:rPr lang="en-US" sz="1400" dirty="0"/>
              <a:t>Defines balance billing </a:t>
            </a:r>
          </a:p>
          <a:p>
            <a:pPr lvl="2">
              <a:lnSpc>
                <a:spcPct val="90000"/>
              </a:lnSpc>
            </a:pPr>
            <a:r>
              <a:rPr lang="en-US" sz="1400" dirty="0"/>
              <a:t>Defines patient protections</a:t>
            </a:r>
          </a:p>
          <a:p>
            <a:pPr lvl="2">
              <a:lnSpc>
                <a:spcPct val="90000"/>
              </a:lnSpc>
            </a:pPr>
            <a:r>
              <a:rPr lang="en-US" sz="1400" dirty="0"/>
              <a:t>Defines patient rights</a:t>
            </a:r>
          </a:p>
          <a:p>
            <a:pPr lvl="2">
              <a:lnSpc>
                <a:spcPct val="90000"/>
              </a:lnSpc>
            </a:pPr>
            <a:r>
              <a:rPr lang="en-US" sz="1400" dirty="0"/>
              <a:t>Provides contact information for patients if they believe they have been wrongly billed</a:t>
            </a:r>
          </a:p>
          <a:p>
            <a:pPr marL="342900" indent="-342900">
              <a:buFont typeface="Arial" panose="020B0604020202020204" pitchFamily="34" charset="0"/>
              <a:buChar char="•"/>
            </a:pPr>
            <a:r>
              <a:rPr lang="en-US" sz="2200" dirty="0"/>
              <a:t>Facility or provider should follow the same procedure it employs for other required notices to demonstrate compliance</a:t>
            </a:r>
          </a:p>
          <a:p>
            <a:endParaRPr lang="en-US" sz="800" dirty="0"/>
          </a:p>
          <a:p>
            <a:endParaRPr lang="en-US" dirty="0"/>
          </a:p>
        </p:txBody>
      </p:sp>
    </p:spTree>
    <p:extLst>
      <p:ext uri="{BB962C8B-B14F-4D97-AF65-F5344CB8AC3E}">
        <p14:creationId xmlns:p14="http://schemas.microsoft.com/office/powerpoint/2010/main" val="1758875287"/>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3035</TotalTime>
  <Words>4333</Words>
  <Application>Microsoft Office PowerPoint</Application>
  <PresentationFormat>Widescreen</PresentationFormat>
  <Paragraphs>471</Paragraphs>
  <Slides>34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Calibre</vt:lpstr>
      <vt:lpstr>Calibri</vt:lpstr>
      <vt:lpstr>effra</vt:lpstr>
      <vt:lpstr>Tisa Offc Serif Pro</vt:lpstr>
      <vt:lpstr>Univers Light</vt:lpstr>
      <vt:lpstr>Univers LT Std 45 Light</vt:lpstr>
      <vt:lpstr>Office Theme</vt:lpstr>
      <vt:lpstr>No Surprises Act </vt:lpstr>
      <vt:lpstr> Agenda</vt:lpstr>
      <vt:lpstr>Meet the presenter</vt:lpstr>
      <vt:lpstr>My Team</vt:lpstr>
      <vt:lpstr>Quick Poll</vt:lpstr>
      <vt:lpstr>History</vt:lpstr>
      <vt:lpstr>Components</vt:lpstr>
      <vt:lpstr>Good Faith Estimate Requirements</vt:lpstr>
      <vt:lpstr>Discloser Requirements</vt:lpstr>
      <vt:lpstr>Discloser Requirements (Cont.)</vt:lpstr>
      <vt:lpstr>Scheduled Services</vt:lpstr>
      <vt:lpstr>Knowledge Check</vt:lpstr>
      <vt:lpstr>Knowledge Check</vt:lpstr>
      <vt:lpstr>Scheduled Services Workflow</vt:lpstr>
      <vt:lpstr>Post-Stabilization</vt:lpstr>
      <vt:lpstr>Post-Stabilization</vt:lpstr>
      <vt:lpstr>Knowledge Check</vt:lpstr>
      <vt:lpstr>Knowledge Check</vt:lpstr>
      <vt:lpstr>Knowledge Check</vt:lpstr>
      <vt:lpstr>Knowledge Check</vt:lpstr>
      <vt:lpstr>Post-Stabilization Workflow</vt:lpstr>
      <vt:lpstr>Continuity of Care</vt:lpstr>
      <vt:lpstr>Provider Directories</vt:lpstr>
      <vt:lpstr>Enforcement &amp; Monetary Penalties</vt:lpstr>
      <vt:lpstr>Independent Dispute Resolution (IDR)</vt:lpstr>
      <vt:lpstr>IDR Timeline</vt:lpstr>
      <vt:lpstr>IDR Disputes</vt:lpstr>
      <vt:lpstr>IDR Non-Initiating Parties</vt:lpstr>
      <vt:lpstr>IDR Costs</vt:lpstr>
      <vt:lpstr>Ongoing Litigation with the IDR</vt:lpstr>
      <vt:lpstr>Delayed Components of the No Surprises Act</vt:lpstr>
      <vt:lpstr>Delayed Components of the No Surprises Act</vt:lpstr>
      <vt:lpstr>Why the Delay?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Sustainable and Optimized Workforce: We’re Not in Kansas Anymore!</dc:title>
  <dc:creator>Trogdon, Amy J</dc:creator>
  <cp:lastModifiedBy>Trogdon, Amy J</cp:lastModifiedBy>
  <cp:revision>51</cp:revision>
  <dcterms:created xsi:type="dcterms:W3CDTF">2022-07-21T15:42:05Z</dcterms:created>
  <dcterms:modified xsi:type="dcterms:W3CDTF">2023-07-25T16:58:13Z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