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51" r:id="rId4"/>
    <p:sldId id="358" r:id="rId5"/>
    <p:sldId id="263" r:id="rId6"/>
    <p:sldId id="270" r:id="rId7"/>
    <p:sldId id="258" r:id="rId8"/>
    <p:sldId id="266" r:id="rId9"/>
    <p:sldId id="356" r:id="rId10"/>
    <p:sldId id="259" r:id="rId11"/>
    <p:sldId id="267" r:id="rId12"/>
    <p:sldId id="271" r:id="rId13"/>
    <p:sldId id="280" r:id="rId14"/>
    <p:sldId id="360" r:id="rId15"/>
    <p:sldId id="359" r:id="rId16"/>
    <p:sldId id="362" r:id="rId17"/>
    <p:sldId id="36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9D16D-FFBD-4B86-B70C-792264A0D87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C750C8-B90A-42DF-A553-04D94E221F59}">
      <dgm:prSet/>
      <dgm:spPr/>
      <dgm:t>
        <a:bodyPr/>
        <a:lstStyle/>
        <a:p>
          <a:r>
            <a:rPr lang="en-US" dirty="0"/>
            <a:t>Define the basic differences between Indian Health Services (IHS), Tribes and Urban programs	</a:t>
          </a:r>
        </a:p>
      </dgm:t>
    </dgm:pt>
    <dgm:pt modelId="{5E1D5F30-B451-436A-B578-B7D1986BA63A}" type="parTrans" cxnId="{80EE1281-BE07-408B-8703-39637EC8970C}">
      <dgm:prSet/>
      <dgm:spPr/>
      <dgm:t>
        <a:bodyPr/>
        <a:lstStyle/>
        <a:p>
          <a:endParaRPr lang="en-US"/>
        </a:p>
      </dgm:t>
    </dgm:pt>
    <dgm:pt modelId="{EB33DC3E-551D-4819-9F24-D338740FED10}" type="sibTrans" cxnId="{80EE1281-BE07-408B-8703-39637EC8970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E3265F1-B536-4F7E-A223-35CEB915DEE0}">
      <dgm:prSet/>
      <dgm:spPr/>
      <dgm:t>
        <a:bodyPr/>
        <a:lstStyle/>
        <a:p>
          <a:r>
            <a:rPr lang="en-US" dirty="0"/>
            <a:t>How does it work?</a:t>
          </a:r>
        </a:p>
      </dgm:t>
    </dgm:pt>
    <dgm:pt modelId="{7F78EE0E-297C-45AF-BBF6-031F71CD049E}" type="parTrans" cxnId="{8707FA70-862C-4D66-AFD0-65402B940723}">
      <dgm:prSet/>
      <dgm:spPr/>
      <dgm:t>
        <a:bodyPr/>
        <a:lstStyle/>
        <a:p>
          <a:endParaRPr lang="en-US"/>
        </a:p>
      </dgm:t>
    </dgm:pt>
    <dgm:pt modelId="{6070F3DC-B743-4359-83DD-F6C511C50009}" type="sibTrans" cxnId="{8707FA70-862C-4D66-AFD0-65402B940723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20208A4E-6C10-4837-BA61-4106087AB859}">
      <dgm:prSet/>
      <dgm:spPr/>
      <dgm:t>
        <a:bodyPr/>
        <a:lstStyle/>
        <a:p>
          <a:r>
            <a:rPr lang="en-US" dirty="0"/>
            <a:t>How to get paid?</a:t>
          </a:r>
        </a:p>
      </dgm:t>
    </dgm:pt>
    <dgm:pt modelId="{928D0714-731D-43B9-97FC-4B0839ED7E70}" type="parTrans" cxnId="{A269135F-0CC0-4966-9433-EC78CE9209EF}">
      <dgm:prSet/>
      <dgm:spPr/>
      <dgm:t>
        <a:bodyPr/>
        <a:lstStyle/>
        <a:p>
          <a:endParaRPr lang="en-US"/>
        </a:p>
      </dgm:t>
    </dgm:pt>
    <dgm:pt modelId="{80B68593-C5B1-42EC-BB82-07B09D2C923D}" type="sibTrans" cxnId="{A269135F-0CC0-4966-9433-EC78CE9209E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9A855F1-0BE2-F943-811B-D1014E679A8E}">
      <dgm:prSet/>
      <dgm:spPr/>
      <dgm:t>
        <a:bodyPr/>
        <a:lstStyle/>
        <a:p>
          <a:r>
            <a:rPr lang="en-US"/>
            <a:t>Common misconceptions</a:t>
          </a:r>
          <a:endParaRPr lang="en-US" dirty="0"/>
        </a:p>
      </dgm:t>
    </dgm:pt>
    <dgm:pt modelId="{F2DA9588-9DA4-094B-A193-F74665AF877D}" type="parTrans" cxnId="{26BEAC47-36D4-A240-B58F-0CA8DE94A8F8}">
      <dgm:prSet/>
      <dgm:spPr/>
    </dgm:pt>
    <dgm:pt modelId="{D4316FBC-A044-AA47-A215-3E152164BB2E}" type="sibTrans" cxnId="{26BEAC47-36D4-A240-B58F-0CA8DE94A8F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8171371-E626-B94B-BD4E-BC0B73278C4C}" type="pres">
      <dgm:prSet presAssocID="{E179D16D-FFBD-4B86-B70C-792264A0D870}" presName="Name0" presStyleCnt="0">
        <dgm:presLayoutVars>
          <dgm:animLvl val="lvl"/>
          <dgm:resizeHandles val="exact"/>
        </dgm:presLayoutVars>
      </dgm:prSet>
      <dgm:spPr/>
    </dgm:pt>
    <dgm:pt modelId="{538EE4B6-650D-AF4F-A255-96E40BBA2B8D}" type="pres">
      <dgm:prSet presAssocID="{84C750C8-B90A-42DF-A553-04D94E221F59}" presName="compositeNode" presStyleCnt="0">
        <dgm:presLayoutVars>
          <dgm:bulletEnabled val="1"/>
        </dgm:presLayoutVars>
      </dgm:prSet>
      <dgm:spPr/>
    </dgm:pt>
    <dgm:pt modelId="{4FF1FF6F-32DA-8840-8CB7-EF94C530CCC3}" type="pres">
      <dgm:prSet presAssocID="{84C750C8-B90A-42DF-A553-04D94E221F59}" presName="bgRect" presStyleLbl="bgAccFollowNode1" presStyleIdx="0" presStyleCnt="4" custLinFactNeighborX="-676" custLinFactNeighborY="0"/>
      <dgm:spPr/>
    </dgm:pt>
    <dgm:pt modelId="{B4218978-3856-094C-B773-EB73F9B64E7A}" type="pres">
      <dgm:prSet presAssocID="{EB33DC3E-551D-4819-9F24-D338740FED10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85D52BD-8D13-0B46-A1C8-CCECF19C0708}" type="pres">
      <dgm:prSet presAssocID="{84C750C8-B90A-42DF-A553-04D94E221F59}" presName="bottomLine" presStyleLbl="alignNode1" presStyleIdx="1" presStyleCnt="8">
        <dgm:presLayoutVars/>
      </dgm:prSet>
      <dgm:spPr/>
    </dgm:pt>
    <dgm:pt modelId="{BC2370BD-DDF0-8E42-BE2F-0BB3A2AE8EE8}" type="pres">
      <dgm:prSet presAssocID="{84C750C8-B90A-42DF-A553-04D94E221F59}" presName="nodeText" presStyleLbl="bgAccFollowNode1" presStyleIdx="0" presStyleCnt="4">
        <dgm:presLayoutVars>
          <dgm:bulletEnabled val="1"/>
        </dgm:presLayoutVars>
      </dgm:prSet>
      <dgm:spPr/>
    </dgm:pt>
    <dgm:pt modelId="{4362703A-5A46-6243-9367-0FFA70BE7BBA}" type="pres">
      <dgm:prSet presAssocID="{EB33DC3E-551D-4819-9F24-D338740FED10}" presName="sibTrans" presStyleCnt="0"/>
      <dgm:spPr/>
    </dgm:pt>
    <dgm:pt modelId="{61BB2AA8-B7E6-8F41-9F75-2546486DDAED}" type="pres">
      <dgm:prSet presAssocID="{E9A855F1-0BE2-F943-811B-D1014E679A8E}" presName="compositeNode" presStyleCnt="0">
        <dgm:presLayoutVars>
          <dgm:bulletEnabled val="1"/>
        </dgm:presLayoutVars>
      </dgm:prSet>
      <dgm:spPr/>
    </dgm:pt>
    <dgm:pt modelId="{2C69E2A2-0D84-D440-94AA-A4621D6FBBC0}" type="pres">
      <dgm:prSet presAssocID="{E9A855F1-0BE2-F943-811B-D1014E679A8E}" presName="bgRect" presStyleLbl="bgAccFollowNode1" presStyleIdx="1" presStyleCnt="4"/>
      <dgm:spPr/>
    </dgm:pt>
    <dgm:pt modelId="{2AB9403C-40A4-114F-9CD0-DBC85249134C}" type="pres">
      <dgm:prSet presAssocID="{D4316FBC-A044-AA47-A215-3E152164BB2E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37EDA2D2-3261-6040-8205-8AFAF8A2A53E}" type="pres">
      <dgm:prSet presAssocID="{E9A855F1-0BE2-F943-811B-D1014E679A8E}" presName="bottomLine" presStyleLbl="alignNode1" presStyleIdx="3" presStyleCnt="8">
        <dgm:presLayoutVars/>
      </dgm:prSet>
      <dgm:spPr/>
    </dgm:pt>
    <dgm:pt modelId="{C91A831D-FDBD-1D47-B877-A2A21C3073BF}" type="pres">
      <dgm:prSet presAssocID="{E9A855F1-0BE2-F943-811B-D1014E679A8E}" presName="nodeText" presStyleLbl="bgAccFollowNode1" presStyleIdx="1" presStyleCnt="4">
        <dgm:presLayoutVars>
          <dgm:bulletEnabled val="1"/>
        </dgm:presLayoutVars>
      </dgm:prSet>
      <dgm:spPr/>
    </dgm:pt>
    <dgm:pt modelId="{6B53CDCD-B6C3-F943-8B25-6216F845B951}" type="pres">
      <dgm:prSet presAssocID="{D4316FBC-A044-AA47-A215-3E152164BB2E}" presName="sibTrans" presStyleCnt="0"/>
      <dgm:spPr/>
    </dgm:pt>
    <dgm:pt modelId="{BC8AA565-1563-5247-9FE2-DB6A004872FD}" type="pres">
      <dgm:prSet presAssocID="{AE3265F1-B536-4F7E-A223-35CEB915DEE0}" presName="compositeNode" presStyleCnt="0">
        <dgm:presLayoutVars>
          <dgm:bulletEnabled val="1"/>
        </dgm:presLayoutVars>
      </dgm:prSet>
      <dgm:spPr/>
    </dgm:pt>
    <dgm:pt modelId="{ED73273B-2466-F649-9B37-BBE9C042077F}" type="pres">
      <dgm:prSet presAssocID="{AE3265F1-B536-4F7E-A223-35CEB915DEE0}" presName="bgRect" presStyleLbl="bgAccFollowNode1" presStyleIdx="2" presStyleCnt="4"/>
      <dgm:spPr/>
    </dgm:pt>
    <dgm:pt modelId="{763252A8-B141-9A4F-81A4-80393DFE1E87}" type="pres">
      <dgm:prSet presAssocID="{6070F3DC-B743-4359-83DD-F6C511C5000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F012AC2-06CE-D647-8182-5C82CE643EA0}" type="pres">
      <dgm:prSet presAssocID="{AE3265F1-B536-4F7E-A223-35CEB915DEE0}" presName="bottomLine" presStyleLbl="alignNode1" presStyleIdx="5" presStyleCnt="8">
        <dgm:presLayoutVars/>
      </dgm:prSet>
      <dgm:spPr/>
    </dgm:pt>
    <dgm:pt modelId="{FD1E98DC-1FB0-F741-9902-8B67989D6FE0}" type="pres">
      <dgm:prSet presAssocID="{AE3265F1-B536-4F7E-A223-35CEB915DEE0}" presName="nodeText" presStyleLbl="bgAccFollowNode1" presStyleIdx="2" presStyleCnt="4">
        <dgm:presLayoutVars>
          <dgm:bulletEnabled val="1"/>
        </dgm:presLayoutVars>
      </dgm:prSet>
      <dgm:spPr/>
    </dgm:pt>
    <dgm:pt modelId="{DAD452BA-0924-F241-A8AB-28CEA6F89DE5}" type="pres">
      <dgm:prSet presAssocID="{6070F3DC-B743-4359-83DD-F6C511C50009}" presName="sibTrans" presStyleCnt="0"/>
      <dgm:spPr/>
    </dgm:pt>
    <dgm:pt modelId="{42C03A68-2C5A-5340-AC08-51D63B458CE8}" type="pres">
      <dgm:prSet presAssocID="{20208A4E-6C10-4837-BA61-4106087AB859}" presName="compositeNode" presStyleCnt="0">
        <dgm:presLayoutVars>
          <dgm:bulletEnabled val="1"/>
        </dgm:presLayoutVars>
      </dgm:prSet>
      <dgm:spPr/>
    </dgm:pt>
    <dgm:pt modelId="{3B67893E-4F0A-7E4A-979E-6E8E0A2E73AD}" type="pres">
      <dgm:prSet presAssocID="{20208A4E-6C10-4837-BA61-4106087AB859}" presName="bgRect" presStyleLbl="bgAccFollowNode1" presStyleIdx="3" presStyleCnt="4"/>
      <dgm:spPr/>
    </dgm:pt>
    <dgm:pt modelId="{CA35B6D5-B8CA-2A48-935B-177C18C16EB5}" type="pres">
      <dgm:prSet presAssocID="{80B68593-C5B1-42EC-BB82-07B09D2C923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D98A39C-0A83-314C-A149-EF7A3C36A0C6}" type="pres">
      <dgm:prSet presAssocID="{20208A4E-6C10-4837-BA61-4106087AB859}" presName="bottomLine" presStyleLbl="alignNode1" presStyleIdx="7" presStyleCnt="8">
        <dgm:presLayoutVars/>
      </dgm:prSet>
      <dgm:spPr/>
    </dgm:pt>
    <dgm:pt modelId="{7D6F47D3-18D5-9B4D-8D5B-1BAA28BFD6F5}" type="pres">
      <dgm:prSet presAssocID="{20208A4E-6C10-4837-BA61-4106087AB85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8A37E22-E25F-CE4B-8C75-DE4B6FC13CD5}" type="presOf" srcId="{E179D16D-FFBD-4B86-B70C-792264A0D870}" destId="{78171371-E626-B94B-BD4E-BC0B73278C4C}" srcOrd="0" destOrd="0" presId="urn:microsoft.com/office/officeart/2016/7/layout/BasicLinearProcessNumbered"/>
    <dgm:cxn modelId="{0BDBD833-D39A-FE42-B0E7-4B3983941921}" type="presOf" srcId="{6070F3DC-B743-4359-83DD-F6C511C50009}" destId="{763252A8-B141-9A4F-81A4-80393DFE1E87}" srcOrd="0" destOrd="0" presId="urn:microsoft.com/office/officeart/2016/7/layout/BasicLinearProcessNumbered"/>
    <dgm:cxn modelId="{C66B4A42-158D-6347-972E-B75D36BF6687}" type="presOf" srcId="{AE3265F1-B536-4F7E-A223-35CEB915DEE0}" destId="{FD1E98DC-1FB0-F741-9902-8B67989D6FE0}" srcOrd="1" destOrd="0" presId="urn:microsoft.com/office/officeart/2016/7/layout/BasicLinearProcessNumbered"/>
    <dgm:cxn modelId="{26BEAC47-36D4-A240-B58F-0CA8DE94A8F8}" srcId="{E179D16D-FFBD-4B86-B70C-792264A0D870}" destId="{E9A855F1-0BE2-F943-811B-D1014E679A8E}" srcOrd="1" destOrd="0" parTransId="{F2DA9588-9DA4-094B-A193-F74665AF877D}" sibTransId="{D4316FBC-A044-AA47-A215-3E152164BB2E}"/>
    <dgm:cxn modelId="{A269135F-0CC0-4966-9433-EC78CE9209EF}" srcId="{E179D16D-FFBD-4B86-B70C-792264A0D870}" destId="{20208A4E-6C10-4837-BA61-4106087AB859}" srcOrd="3" destOrd="0" parTransId="{928D0714-731D-43B9-97FC-4B0839ED7E70}" sibTransId="{80B68593-C5B1-42EC-BB82-07B09D2C923D}"/>
    <dgm:cxn modelId="{4D762E6C-33C0-0347-8E2C-6016D2FEFAEC}" type="presOf" srcId="{E9A855F1-0BE2-F943-811B-D1014E679A8E}" destId="{2C69E2A2-0D84-D440-94AA-A4621D6FBBC0}" srcOrd="0" destOrd="0" presId="urn:microsoft.com/office/officeart/2016/7/layout/BasicLinearProcessNumbered"/>
    <dgm:cxn modelId="{8707FA70-862C-4D66-AFD0-65402B940723}" srcId="{E179D16D-FFBD-4B86-B70C-792264A0D870}" destId="{AE3265F1-B536-4F7E-A223-35CEB915DEE0}" srcOrd="2" destOrd="0" parTransId="{7F78EE0E-297C-45AF-BBF6-031F71CD049E}" sibTransId="{6070F3DC-B743-4359-83DD-F6C511C50009}"/>
    <dgm:cxn modelId="{80EE1281-BE07-408B-8703-39637EC8970C}" srcId="{E179D16D-FFBD-4B86-B70C-792264A0D870}" destId="{84C750C8-B90A-42DF-A553-04D94E221F59}" srcOrd="0" destOrd="0" parTransId="{5E1D5F30-B451-436A-B578-B7D1986BA63A}" sibTransId="{EB33DC3E-551D-4819-9F24-D338740FED10}"/>
    <dgm:cxn modelId="{D536EC97-1D5F-D541-A077-3A1E1299C6B0}" type="presOf" srcId="{AE3265F1-B536-4F7E-A223-35CEB915DEE0}" destId="{ED73273B-2466-F649-9B37-BBE9C042077F}" srcOrd="0" destOrd="0" presId="urn:microsoft.com/office/officeart/2016/7/layout/BasicLinearProcessNumbered"/>
    <dgm:cxn modelId="{D1FBD398-70E1-F84D-BA91-0FB3B4257D77}" type="presOf" srcId="{EB33DC3E-551D-4819-9F24-D338740FED10}" destId="{B4218978-3856-094C-B773-EB73F9B64E7A}" srcOrd="0" destOrd="0" presId="urn:microsoft.com/office/officeart/2016/7/layout/BasicLinearProcessNumbered"/>
    <dgm:cxn modelId="{71A771A9-436F-EA4B-A408-FB138AF7D4F3}" type="presOf" srcId="{84C750C8-B90A-42DF-A553-04D94E221F59}" destId="{BC2370BD-DDF0-8E42-BE2F-0BB3A2AE8EE8}" srcOrd="1" destOrd="0" presId="urn:microsoft.com/office/officeart/2016/7/layout/BasicLinearProcessNumbered"/>
    <dgm:cxn modelId="{87B9DCB6-B50C-A941-B7DA-1EB3D4675ECA}" type="presOf" srcId="{20208A4E-6C10-4837-BA61-4106087AB859}" destId="{3B67893E-4F0A-7E4A-979E-6E8E0A2E73AD}" srcOrd="0" destOrd="0" presId="urn:microsoft.com/office/officeart/2016/7/layout/BasicLinearProcessNumbered"/>
    <dgm:cxn modelId="{DD0156C7-7598-5D4A-96B6-DADDB7D11518}" type="presOf" srcId="{80B68593-C5B1-42EC-BB82-07B09D2C923D}" destId="{CA35B6D5-B8CA-2A48-935B-177C18C16EB5}" srcOrd="0" destOrd="0" presId="urn:microsoft.com/office/officeart/2016/7/layout/BasicLinearProcessNumbered"/>
    <dgm:cxn modelId="{406BBFCC-458F-2C4A-87CF-19B5B142B0D1}" type="presOf" srcId="{D4316FBC-A044-AA47-A215-3E152164BB2E}" destId="{2AB9403C-40A4-114F-9CD0-DBC85249134C}" srcOrd="0" destOrd="0" presId="urn:microsoft.com/office/officeart/2016/7/layout/BasicLinearProcessNumbered"/>
    <dgm:cxn modelId="{13AE83D1-28A4-3742-9400-EF075244BEBF}" type="presOf" srcId="{E9A855F1-0BE2-F943-811B-D1014E679A8E}" destId="{C91A831D-FDBD-1D47-B877-A2A21C3073BF}" srcOrd="1" destOrd="0" presId="urn:microsoft.com/office/officeart/2016/7/layout/BasicLinearProcessNumbered"/>
    <dgm:cxn modelId="{6808A4D5-9FA3-EC4E-8D36-1B84EF126DC9}" type="presOf" srcId="{84C750C8-B90A-42DF-A553-04D94E221F59}" destId="{4FF1FF6F-32DA-8840-8CB7-EF94C530CCC3}" srcOrd="0" destOrd="0" presId="urn:microsoft.com/office/officeart/2016/7/layout/BasicLinearProcessNumbered"/>
    <dgm:cxn modelId="{09D138F8-F111-FB40-8A67-73693F8BEF3D}" type="presOf" srcId="{20208A4E-6C10-4837-BA61-4106087AB859}" destId="{7D6F47D3-18D5-9B4D-8D5B-1BAA28BFD6F5}" srcOrd="1" destOrd="0" presId="urn:microsoft.com/office/officeart/2016/7/layout/BasicLinearProcessNumbered"/>
    <dgm:cxn modelId="{B2E30ECB-0243-E047-B48B-0E2C0A3B75C2}" type="presParOf" srcId="{78171371-E626-B94B-BD4E-BC0B73278C4C}" destId="{538EE4B6-650D-AF4F-A255-96E40BBA2B8D}" srcOrd="0" destOrd="0" presId="urn:microsoft.com/office/officeart/2016/7/layout/BasicLinearProcessNumbered"/>
    <dgm:cxn modelId="{C257D828-1F07-6E4E-9EAC-9CF1AA6FDB16}" type="presParOf" srcId="{538EE4B6-650D-AF4F-A255-96E40BBA2B8D}" destId="{4FF1FF6F-32DA-8840-8CB7-EF94C530CCC3}" srcOrd="0" destOrd="0" presId="urn:microsoft.com/office/officeart/2016/7/layout/BasicLinearProcessNumbered"/>
    <dgm:cxn modelId="{692AC0E8-B97D-FE4E-8C7A-19DDF5BCBB55}" type="presParOf" srcId="{538EE4B6-650D-AF4F-A255-96E40BBA2B8D}" destId="{B4218978-3856-094C-B773-EB73F9B64E7A}" srcOrd="1" destOrd="0" presId="urn:microsoft.com/office/officeart/2016/7/layout/BasicLinearProcessNumbered"/>
    <dgm:cxn modelId="{B1361361-B188-4C4E-925C-7CBC0DFBD035}" type="presParOf" srcId="{538EE4B6-650D-AF4F-A255-96E40BBA2B8D}" destId="{385D52BD-8D13-0B46-A1C8-CCECF19C0708}" srcOrd="2" destOrd="0" presId="urn:microsoft.com/office/officeart/2016/7/layout/BasicLinearProcessNumbered"/>
    <dgm:cxn modelId="{BC8D9DC6-2A73-9F41-B81F-50D41E865072}" type="presParOf" srcId="{538EE4B6-650D-AF4F-A255-96E40BBA2B8D}" destId="{BC2370BD-DDF0-8E42-BE2F-0BB3A2AE8EE8}" srcOrd="3" destOrd="0" presId="urn:microsoft.com/office/officeart/2016/7/layout/BasicLinearProcessNumbered"/>
    <dgm:cxn modelId="{CF930834-40A1-FE46-82A9-FB84D72A7CA0}" type="presParOf" srcId="{78171371-E626-B94B-BD4E-BC0B73278C4C}" destId="{4362703A-5A46-6243-9367-0FFA70BE7BBA}" srcOrd="1" destOrd="0" presId="urn:microsoft.com/office/officeart/2016/7/layout/BasicLinearProcessNumbered"/>
    <dgm:cxn modelId="{A63B69E8-95F0-D24E-A401-B40E50DD2089}" type="presParOf" srcId="{78171371-E626-B94B-BD4E-BC0B73278C4C}" destId="{61BB2AA8-B7E6-8F41-9F75-2546486DDAED}" srcOrd="2" destOrd="0" presId="urn:microsoft.com/office/officeart/2016/7/layout/BasicLinearProcessNumbered"/>
    <dgm:cxn modelId="{E665BD48-8FDB-1E46-9DD5-F0B5C20B6A8E}" type="presParOf" srcId="{61BB2AA8-B7E6-8F41-9F75-2546486DDAED}" destId="{2C69E2A2-0D84-D440-94AA-A4621D6FBBC0}" srcOrd="0" destOrd="0" presId="urn:microsoft.com/office/officeart/2016/7/layout/BasicLinearProcessNumbered"/>
    <dgm:cxn modelId="{F57C2488-D27A-3E4C-B0C1-C7B488A7A532}" type="presParOf" srcId="{61BB2AA8-B7E6-8F41-9F75-2546486DDAED}" destId="{2AB9403C-40A4-114F-9CD0-DBC85249134C}" srcOrd="1" destOrd="0" presId="urn:microsoft.com/office/officeart/2016/7/layout/BasicLinearProcessNumbered"/>
    <dgm:cxn modelId="{2A040453-3164-F94C-B864-A5F19CF83066}" type="presParOf" srcId="{61BB2AA8-B7E6-8F41-9F75-2546486DDAED}" destId="{37EDA2D2-3261-6040-8205-8AFAF8A2A53E}" srcOrd="2" destOrd="0" presId="urn:microsoft.com/office/officeart/2016/7/layout/BasicLinearProcessNumbered"/>
    <dgm:cxn modelId="{31118676-AD62-984C-A783-ABCA2708EF5F}" type="presParOf" srcId="{61BB2AA8-B7E6-8F41-9F75-2546486DDAED}" destId="{C91A831D-FDBD-1D47-B877-A2A21C3073BF}" srcOrd="3" destOrd="0" presId="urn:microsoft.com/office/officeart/2016/7/layout/BasicLinearProcessNumbered"/>
    <dgm:cxn modelId="{EB5D784D-1126-5945-981F-C074A1A86B95}" type="presParOf" srcId="{78171371-E626-B94B-BD4E-BC0B73278C4C}" destId="{6B53CDCD-B6C3-F943-8B25-6216F845B951}" srcOrd="3" destOrd="0" presId="urn:microsoft.com/office/officeart/2016/7/layout/BasicLinearProcessNumbered"/>
    <dgm:cxn modelId="{7635CA5F-3EAB-5B40-9D74-59F7286A2A32}" type="presParOf" srcId="{78171371-E626-B94B-BD4E-BC0B73278C4C}" destId="{BC8AA565-1563-5247-9FE2-DB6A004872FD}" srcOrd="4" destOrd="0" presId="urn:microsoft.com/office/officeart/2016/7/layout/BasicLinearProcessNumbered"/>
    <dgm:cxn modelId="{9F5AA59D-B4EF-EF49-91E6-F029F53185D4}" type="presParOf" srcId="{BC8AA565-1563-5247-9FE2-DB6A004872FD}" destId="{ED73273B-2466-F649-9B37-BBE9C042077F}" srcOrd="0" destOrd="0" presId="urn:microsoft.com/office/officeart/2016/7/layout/BasicLinearProcessNumbered"/>
    <dgm:cxn modelId="{8E670EEA-BB06-2949-929B-A4992CCD5E67}" type="presParOf" srcId="{BC8AA565-1563-5247-9FE2-DB6A004872FD}" destId="{763252A8-B141-9A4F-81A4-80393DFE1E87}" srcOrd="1" destOrd="0" presId="urn:microsoft.com/office/officeart/2016/7/layout/BasicLinearProcessNumbered"/>
    <dgm:cxn modelId="{4C70DDCB-9FE9-4A4F-B552-99EAE13A451C}" type="presParOf" srcId="{BC8AA565-1563-5247-9FE2-DB6A004872FD}" destId="{CF012AC2-06CE-D647-8182-5C82CE643EA0}" srcOrd="2" destOrd="0" presId="urn:microsoft.com/office/officeart/2016/7/layout/BasicLinearProcessNumbered"/>
    <dgm:cxn modelId="{4624D288-9FE4-864B-8CDE-78BEDAB4B63D}" type="presParOf" srcId="{BC8AA565-1563-5247-9FE2-DB6A004872FD}" destId="{FD1E98DC-1FB0-F741-9902-8B67989D6FE0}" srcOrd="3" destOrd="0" presId="urn:microsoft.com/office/officeart/2016/7/layout/BasicLinearProcessNumbered"/>
    <dgm:cxn modelId="{E888D488-8FE0-8445-9C35-CD521036E396}" type="presParOf" srcId="{78171371-E626-B94B-BD4E-BC0B73278C4C}" destId="{DAD452BA-0924-F241-A8AB-28CEA6F89DE5}" srcOrd="5" destOrd="0" presId="urn:microsoft.com/office/officeart/2016/7/layout/BasicLinearProcessNumbered"/>
    <dgm:cxn modelId="{E350167D-5CB9-4D4E-8111-1405FDF11EFE}" type="presParOf" srcId="{78171371-E626-B94B-BD4E-BC0B73278C4C}" destId="{42C03A68-2C5A-5340-AC08-51D63B458CE8}" srcOrd="6" destOrd="0" presId="urn:microsoft.com/office/officeart/2016/7/layout/BasicLinearProcessNumbered"/>
    <dgm:cxn modelId="{736C9EDB-955F-F244-80C9-7D0236772C05}" type="presParOf" srcId="{42C03A68-2C5A-5340-AC08-51D63B458CE8}" destId="{3B67893E-4F0A-7E4A-979E-6E8E0A2E73AD}" srcOrd="0" destOrd="0" presId="urn:microsoft.com/office/officeart/2016/7/layout/BasicLinearProcessNumbered"/>
    <dgm:cxn modelId="{A18CA627-0AAB-1048-B56F-9DFBF0F43CF1}" type="presParOf" srcId="{42C03A68-2C5A-5340-AC08-51D63B458CE8}" destId="{CA35B6D5-B8CA-2A48-935B-177C18C16EB5}" srcOrd="1" destOrd="0" presId="urn:microsoft.com/office/officeart/2016/7/layout/BasicLinearProcessNumbered"/>
    <dgm:cxn modelId="{FC37D525-3C1D-B341-9CD5-88C355F83887}" type="presParOf" srcId="{42C03A68-2C5A-5340-AC08-51D63B458CE8}" destId="{5D98A39C-0A83-314C-A149-EF7A3C36A0C6}" srcOrd="2" destOrd="0" presId="urn:microsoft.com/office/officeart/2016/7/layout/BasicLinearProcessNumbered"/>
    <dgm:cxn modelId="{54A288B7-4A47-8B44-BAD7-33FAE9475321}" type="presParOf" srcId="{42C03A68-2C5A-5340-AC08-51D63B458CE8}" destId="{7D6F47D3-18D5-9B4D-8D5B-1BAA28BFD6F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39DA73-7201-EE42-9B18-164F8D8366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A8DD29-BD1E-CF42-B896-B8AB387DF8D4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Carefully review what is approved and required</a:t>
          </a:r>
        </a:p>
      </dgm:t>
    </dgm:pt>
    <dgm:pt modelId="{88D7A51A-45CB-1B41-8A86-A765FDC1789A}" type="parTrans" cxnId="{3D46E97C-3366-4F44-844D-63EFDC3AB507}">
      <dgm:prSet/>
      <dgm:spPr/>
      <dgm:t>
        <a:bodyPr/>
        <a:lstStyle/>
        <a:p>
          <a:endParaRPr lang="en-US"/>
        </a:p>
      </dgm:t>
    </dgm:pt>
    <dgm:pt modelId="{A6068D9B-85D3-3A4F-88EB-94CC3C10FFA2}" type="sibTrans" cxnId="{3D46E97C-3366-4F44-844D-63EFDC3AB507}">
      <dgm:prSet/>
      <dgm:spPr/>
      <dgm:t>
        <a:bodyPr/>
        <a:lstStyle/>
        <a:p>
          <a:endParaRPr lang="en-US"/>
        </a:p>
      </dgm:t>
    </dgm:pt>
    <dgm:pt modelId="{CD38BDF1-03B5-4444-BF5B-2A3473755FE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May require submitting a prior authorization or treatment plan/estimate of services needed</a:t>
          </a:r>
        </a:p>
      </dgm:t>
    </dgm:pt>
    <dgm:pt modelId="{28C0D4BD-1487-BD4D-AD9D-84A36B1E3D6A}" type="parTrans" cxnId="{E43ED2AB-61E3-1E4E-9C16-F496F1992DEB}">
      <dgm:prSet/>
      <dgm:spPr/>
      <dgm:t>
        <a:bodyPr/>
        <a:lstStyle/>
        <a:p>
          <a:endParaRPr lang="en-US"/>
        </a:p>
      </dgm:t>
    </dgm:pt>
    <dgm:pt modelId="{8497F8ED-DA59-F346-BF30-0A7EC25B3C07}" type="sibTrans" cxnId="{E43ED2AB-61E3-1E4E-9C16-F496F1992DEB}">
      <dgm:prSet/>
      <dgm:spPr/>
      <dgm:t>
        <a:bodyPr/>
        <a:lstStyle/>
        <a:p>
          <a:endParaRPr lang="en-US"/>
        </a:p>
      </dgm:t>
    </dgm:pt>
    <dgm:pt modelId="{7B46A7F8-77FB-8247-9A7F-E35BDB4DF015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Send records provided back to Tribe as instructed on approval notice</a:t>
          </a:r>
        </a:p>
      </dgm:t>
    </dgm:pt>
    <dgm:pt modelId="{EA65D008-C3F0-144F-BE52-EB40CDD9F6B3}" type="parTrans" cxnId="{5CE1FEBE-BFB7-014C-8FC0-DF561ED39E43}">
      <dgm:prSet/>
      <dgm:spPr/>
      <dgm:t>
        <a:bodyPr/>
        <a:lstStyle/>
        <a:p>
          <a:endParaRPr lang="en-US"/>
        </a:p>
      </dgm:t>
    </dgm:pt>
    <dgm:pt modelId="{0AC1A713-FB8C-F34B-A528-FC275A3195F1}" type="sibTrans" cxnId="{5CE1FEBE-BFB7-014C-8FC0-DF561ED39E43}">
      <dgm:prSet/>
      <dgm:spPr/>
      <dgm:t>
        <a:bodyPr/>
        <a:lstStyle/>
        <a:p>
          <a:endParaRPr lang="en-US"/>
        </a:p>
      </dgm:t>
    </dgm:pt>
    <dgm:pt modelId="{525F4128-9FEF-E944-B5F8-E8EF0F8A497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Do not bill the patient, bill the Tribe. Tribes may request bill on a HCFA 1500/UB-04/ statement</a:t>
          </a:r>
        </a:p>
      </dgm:t>
    </dgm:pt>
    <dgm:pt modelId="{3ECF3248-2E68-A945-B3C5-7C4F7F9C7626}" type="parTrans" cxnId="{9D2EEB6D-258B-1649-B7DE-6C8375C7A1F7}">
      <dgm:prSet/>
      <dgm:spPr/>
      <dgm:t>
        <a:bodyPr/>
        <a:lstStyle/>
        <a:p>
          <a:endParaRPr lang="en-US"/>
        </a:p>
      </dgm:t>
    </dgm:pt>
    <dgm:pt modelId="{8E31BA43-0817-4C4D-906C-C17139699C01}" type="sibTrans" cxnId="{9D2EEB6D-258B-1649-B7DE-6C8375C7A1F7}">
      <dgm:prSet/>
      <dgm:spPr/>
      <dgm:t>
        <a:bodyPr/>
        <a:lstStyle/>
        <a:p>
          <a:endParaRPr lang="en-US"/>
        </a:p>
      </dgm:t>
    </dgm:pt>
    <dgm:pt modelId="{BE85215B-9800-E64B-B617-054C62A1F79E}" type="pres">
      <dgm:prSet presAssocID="{EC39DA73-7201-EE42-9B18-164F8D836688}" presName="CompostProcess" presStyleCnt="0">
        <dgm:presLayoutVars>
          <dgm:dir/>
          <dgm:resizeHandles val="exact"/>
        </dgm:presLayoutVars>
      </dgm:prSet>
      <dgm:spPr/>
    </dgm:pt>
    <dgm:pt modelId="{1ABB835A-1832-0E4E-8F5E-CF5549B859EB}" type="pres">
      <dgm:prSet presAssocID="{EC39DA73-7201-EE42-9B18-164F8D836688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AE13DE72-F25F-9441-85A5-72D68312E8F3}" type="pres">
      <dgm:prSet presAssocID="{EC39DA73-7201-EE42-9B18-164F8D836688}" presName="linearProcess" presStyleCnt="0"/>
      <dgm:spPr/>
    </dgm:pt>
    <dgm:pt modelId="{2DABA12D-9CF9-C94F-858B-8C36999E311C}" type="pres">
      <dgm:prSet presAssocID="{78A8DD29-BD1E-CF42-B896-B8AB387DF8D4}" presName="textNode" presStyleLbl="node1" presStyleIdx="0" presStyleCnt="4">
        <dgm:presLayoutVars>
          <dgm:bulletEnabled val="1"/>
        </dgm:presLayoutVars>
      </dgm:prSet>
      <dgm:spPr/>
    </dgm:pt>
    <dgm:pt modelId="{4E2B1E31-37D6-1F41-A459-3E3EA8BF8641}" type="pres">
      <dgm:prSet presAssocID="{A6068D9B-85D3-3A4F-88EB-94CC3C10FFA2}" presName="sibTrans" presStyleCnt="0"/>
      <dgm:spPr/>
    </dgm:pt>
    <dgm:pt modelId="{D61F2212-6423-054D-9DD1-3A3123F02A50}" type="pres">
      <dgm:prSet presAssocID="{CD38BDF1-03B5-4444-BF5B-2A3473755FE2}" presName="textNode" presStyleLbl="node1" presStyleIdx="1" presStyleCnt="4">
        <dgm:presLayoutVars>
          <dgm:bulletEnabled val="1"/>
        </dgm:presLayoutVars>
      </dgm:prSet>
      <dgm:spPr/>
    </dgm:pt>
    <dgm:pt modelId="{A49281AD-FEEF-5449-A2ED-44D3246DD09A}" type="pres">
      <dgm:prSet presAssocID="{8497F8ED-DA59-F346-BF30-0A7EC25B3C07}" presName="sibTrans" presStyleCnt="0"/>
      <dgm:spPr/>
    </dgm:pt>
    <dgm:pt modelId="{142C9853-2C0A-214D-A0B5-2C9F86D93995}" type="pres">
      <dgm:prSet presAssocID="{7B46A7F8-77FB-8247-9A7F-E35BDB4DF015}" presName="textNode" presStyleLbl="node1" presStyleIdx="2" presStyleCnt="4">
        <dgm:presLayoutVars>
          <dgm:bulletEnabled val="1"/>
        </dgm:presLayoutVars>
      </dgm:prSet>
      <dgm:spPr/>
    </dgm:pt>
    <dgm:pt modelId="{50D05652-5AD0-8042-8716-F67F1EF1951A}" type="pres">
      <dgm:prSet presAssocID="{0AC1A713-FB8C-F34B-A528-FC275A3195F1}" presName="sibTrans" presStyleCnt="0"/>
      <dgm:spPr/>
    </dgm:pt>
    <dgm:pt modelId="{02806174-305D-674E-BC45-1AF8597E79EA}" type="pres">
      <dgm:prSet presAssocID="{525F4128-9FEF-E944-B5F8-E8EF0F8A497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C8BD60B-3820-B640-A0FE-B1C481DA2480}" type="presOf" srcId="{7B46A7F8-77FB-8247-9A7F-E35BDB4DF015}" destId="{142C9853-2C0A-214D-A0B5-2C9F86D93995}" srcOrd="0" destOrd="0" presId="urn:microsoft.com/office/officeart/2005/8/layout/hProcess9"/>
    <dgm:cxn modelId="{54258B39-6926-E949-ADEB-E5E7549A7246}" type="presOf" srcId="{525F4128-9FEF-E944-B5F8-E8EF0F8A4976}" destId="{02806174-305D-674E-BC45-1AF8597E79EA}" srcOrd="0" destOrd="0" presId="urn:microsoft.com/office/officeart/2005/8/layout/hProcess9"/>
    <dgm:cxn modelId="{9D2EEB6D-258B-1649-B7DE-6C8375C7A1F7}" srcId="{EC39DA73-7201-EE42-9B18-164F8D836688}" destId="{525F4128-9FEF-E944-B5F8-E8EF0F8A4976}" srcOrd="3" destOrd="0" parTransId="{3ECF3248-2E68-A945-B3C5-7C4F7F9C7626}" sibTransId="{8E31BA43-0817-4C4D-906C-C17139699C01}"/>
    <dgm:cxn modelId="{3D46E97C-3366-4F44-844D-63EFDC3AB507}" srcId="{EC39DA73-7201-EE42-9B18-164F8D836688}" destId="{78A8DD29-BD1E-CF42-B896-B8AB387DF8D4}" srcOrd="0" destOrd="0" parTransId="{88D7A51A-45CB-1B41-8A86-A765FDC1789A}" sibTransId="{A6068D9B-85D3-3A4F-88EB-94CC3C10FFA2}"/>
    <dgm:cxn modelId="{014F45A0-D40C-FB4A-9905-4F6463624588}" type="presOf" srcId="{EC39DA73-7201-EE42-9B18-164F8D836688}" destId="{BE85215B-9800-E64B-B617-054C62A1F79E}" srcOrd="0" destOrd="0" presId="urn:microsoft.com/office/officeart/2005/8/layout/hProcess9"/>
    <dgm:cxn modelId="{E43ED2AB-61E3-1E4E-9C16-F496F1992DEB}" srcId="{EC39DA73-7201-EE42-9B18-164F8D836688}" destId="{CD38BDF1-03B5-4444-BF5B-2A3473755FE2}" srcOrd="1" destOrd="0" parTransId="{28C0D4BD-1487-BD4D-AD9D-84A36B1E3D6A}" sibTransId="{8497F8ED-DA59-F346-BF30-0A7EC25B3C07}"/>
    <dgm:cxn modelId="{5CE1FEBE-BFB7-014C-8FC0-DF561ED39E43}" srcId="{EC39DA73-7201-EE42-9B18-164F8D836688}" destId="{7B46A7F8-77FB-8247-9A7F-E35BDB4DF015}" srcOrd="2" destOrd="0" parTransId="{EA65D008-C3F0-144F-BE52-EB40CDD9F6B3}" sibTransId="{0AC1A713-FB8C-F34B-A528-FC275A3195F1}"/>
    <dgm:cxn modelId="{2836DDED-CD61-7945-9F0F-9A683E6972B4}" type="presOf" srcId="{78A8DD29-BD1E-CF42-B896-B8AB387DF8D4}" destId="{2DABA12D-9CF9-C94F-858B-8C36999E311C}" srcOrd="0" destOrd="0" presId="urn:microsoft.com/office/officeart/2005/8/layout/hProcess9"/>
    <dgm:cxn modelId="{63280AFE-D791-FC4C-8FC2-632338A1F149}" type="presOf" srcId="{CD38BDF1-03B5-4444-BF5B-2A3473755FE2}" destId="{D61F2212-6423-054D-9DD1-3A3123F02A50}" srcOrd="0" destOrd="0" presId="urn:microsoft.com/office/officeart/2005/8/layout/hProcess9"/>
    <dgm:cxn modelId="{076BA130-1D25-D042-A703-6E627E7C9202}" type="presParOf" srcId="{BE85215B-9800-E64B-B617-054C62A1F79E}" destId="{1ABB835A-1832-0E4E-8F5E-CF5549B859EB}" srcOrd="0" destOrd="0" presId="urn:microsoft.com/office/officeart/2005/8/layout/hProcess9"/>
    <dgm:cxn modelId="{7290DDB7-62FA-1949-A752-5FDB9DB41F07}" type="presParOf" srcId="{BE85215B-9800-E64B-B617-054C62A1F79E}" destId="{AE13DE72-F25F-9441-85A5-72D68312E8F3}" srcOrd="1" destOrd="0" presId="urn:microsoft.com/office/officeart/2005/8/layout/hProcess9"/>
    <dgm:cxn modelId="{17940D49-74E0-5E4C-97D8-FD406D311DE1}" type="presParOf" srcId="{AE13DE72-F25F-9441-85A5-72D68312E8F3}" destId="{2DABA12D-9CF9-C94F-858B-8C36999E311C}" srcOrd="0" destOrd="0" presId="urn:microsoft.com/office/officeart/2005/8/layout/hProcess9"/>
    <dgm:cxn modelId="{E809BBA1-4BF5-C14C-A00D-CF0F8C24724D}" type="presParOf" srcId="{AE13DE72-F25F-9441-85A5-72D68312E8F3}" destId="{4E2B1E31-37D6-1F41-A459-3E3EA8BF8641}" srcOrd="1" destOrd="0" presId="urn:microsoft.com/office/officeart/2005/8/layout/hProcess9"/>
    <dgm:cxn modelId="{6FBC6022-42E7-5745-A2C2-2F5F4E572DC2}" type="presParOf" srcId="{AE13DE72-F25F-9441-85A5-72D68312E8F3}" destId="{D61F2212-6423-054D-9DD1-3A3123F02A50}" srcOrd="2" destOrd="0" presId="urn:microsoft.com/office/officeart/2005/8/layout/hProcess9"/>
    <dgm:cxn modelId="{256B9D62-9F60-2B45-87D9-F010C12981D3}" type="presParOf" srcId="{AE13DE72-F25F-9441-85A5-72D68312E8F3}" destId="{A49281AD-FEEF-5449-A2ED-44D3246DD09A}" srcOrd="3" destOrd="0" presId="urn:microsoft.com/office/officeart/2005/8/layout/hProcess9"/>
    <dgm:cxn modelId="{2D302972-34E8-AD48-B568-6868852AE406}" type="presParOf" srcId="{AE13DE72-F25F-9441-85A5-72D68312E8F3}" destId="{142C9853-2C0A-214D-A0B5-2C9F86D93995}" srcOrd="4" destOrd="0" presId="urn:microsoft.com/office/officeart/2005/8/layout/hProcess9"/>
    <dgm:cxn modelId="{0687F586-BA75-9A4F-B8A8-81AD41D631E8}" type="presParOf" srcId="{AE13DE72-F25F-9441-85A5-72D68312E8F3}" destId="{50D05652-5AD0-8042-8716-F67F1EF1951A}" srcOrd="5" destOrd="0" presId="urn:microsoft.com/office/officeart/2005/8/layout/hProcess9"/>
    <dgm:cxn modelId="{18670AF6-E69A-0A48-9225-B39CD31E8E08}" type="presParOf" srcId="{AE13DE72-F25F-9441-85A5-72D68312E8F3}" destId="{02806174-305D-674E-BC45-1AF8597E79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D71360-B474-374D-A890-3305F50605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F0B0C0-EF47-B548-811D-58120D4690D6}">
      <dgm:prSet/>
      <dgm:spPr/>
      <dgm:t>
        <a:bodyPr/>
        <a:lstStyle/>
        <a:p>
          <a:r>
            <a:rPr lang="en-US" dirty="0"/>
            <a:t>If Tribal member resides outside his/her own Tribal service area</a:t>
          </a:r>
        </a:p>
      </dgm:t>
    </dgm:pt>
    <dgm:pt modelId="{394F4FBA-23D5-0E4E-8922-C9FD24C98923}" type="parTrans" cxnId="{D3618424-5EF1-A649-BCC4-F240A7CBD47D}">
      <dgm:prSet/>
      <dgm:spPr/>
      <dgm:t>
        <a:bodyPr/>
        <a:lstStyle/>
        <a:p>
          <a:endParaRPr lang="en-US"/>
        </a:p>
      </dgm:t>
    </dgm:pt>
    <dgm:pt modelId="{4B350C0C-6461-2A4B-82B1-3298C4D78E40}" type="sibTrans" cxnId="{D3618424-5EF1-A649-BCC4-F240A7CBD47D}">
      <dgm:prSet/>
      <dgm:spPr/>
      <dgm:t>
        <a:bodyPr/>
        <a:lstStyle/>
        <a:p>
          <a:endParaRPr lang="en-US"/>
        </a:p>
      </dgm:t>
    </dgm:pt>
    <dgm:pt modelId="{4E8DCA4F-93CC-774A-BB9B-5FEFF02D28DB}">
      <dgm:prSet/>
      <dgm:spPr/>
      <dgm:t>
        <a:bodyPr/>
        <a:lstStyle/>
        <a:p>
          <a:r>
            <a:rPr lang="en-US" dirty="0"/>
            <a:t>Tribal member may contact his/her Tribe or file appeal</a:t>
          </a:r>
        </a:p>
      </dgm:t>
    </dgm:pt>
    <dgm:pt modelId="{305DBF7D-A423-F542-8905-29FAFA2ADD73}" type="parTrans" cxnId="{BE7BA75D-8596-654E-A723-E89ED6D70371}">
      <dgm:prSet/>
      <dgm:spPr/>
      <dgm:t>
        <a:bodyPr/>
        <a:lstStyle/>
        <a:p>
          <a:endParaRPr lang="en-US"/>
        </a:p>
      </dgm:t>
    </dgm:pt>
    <dgm:pt modelId="{C3876178-BF34-8741-B87F-E94CC4FBA41A}" type="sibTrans" cxnId="{BE7BA75D-8596-654E-A723-E89ED6D70371}">
      <dgm:prSet/>
      <dgm:spPr/>
      <dgm:t>
        <a:bodyPr/>
        <a:lstStyle/>
        <a:p>
          <a:endParaRPr lang="en-US"/>
        </a:p>
      </dgm:t>
    </dgm:pt>
    <dgm:pt modelId="{1769B879-87EF-0048-A350-D3A0936D65E7}">
      <dgm:prSet/>
      <dgm:spPr/>
      <dgm:t>
        <a:bodyPr/>
        <a:lstStyle/>
        <a:p>
          <a:r>
            <a:rPr lang="en-US" dirty="0"/>
            <a:t>Tribe may or may not have funds available to pay for services</a:t>
          </a:r>
        </a:p>
      </dgm:t>
    </dgm:pt>
    <dgm:pt modelId="{DE4BB526-5398-764E-9B84-8C158F697E0B}" type="parTrans" cxnId="{2C68E176-4C1B-B048-81C7-22DF5CE503C5}">
      <dgm:prSet/>
      <dgm:spPr/>
      <dgm:t>
        <a:bodyPr/>
        <a:lstStyle/>
        <a:p>
          <a:endParaRPr lang="en-US"/>
        </a:p>
      </dgm:t>
    </dgm:pt>
    <dgm:pt modelId="{914381C0-B8EE-E14D-9546-51A919A1D924}" type="sibTrans" cxnId="{2C68E176-4C1B-B048-81C7-22DF5CE503C5}">
      <dgm:prSet/>
      <dgm:spPr/>
      <dgm:t>
        <a:bodyPr/>
        <a:lstStyle/>
        <a:p>
          <a:endParaRPr lang="en-US"/>
        </a:p>
      </dgm:t>
    </dgm:pt>
    <dgm:pt modelId="{C72193EC-D135-5A4A-8E93-1A993B7B820E}">
      <dgm:prSet/>
      <dgm:spPr/>
      <dgm:t>
        <a:bodyPr/>
        <a:lstStyle/>
        <a:p>
          <a:r>
            <a:rPr lang="en-US" dirty="0"/>
            <a:t>Member will be responsible for payment of services</a:t>
          </a:r>
        </a:p>
      </dgm:t>
    </dgm:pt>
    <dgm:pt modelId="{837BBC67-41DF-4745-BB11-65C4D0042358}" type="parTrans" cxnId="{811AE9D2-221E-6D41-81B8-FD71F186DA75}">
      <dgm:prSet/>
      <dgm:spPr/>
      <dgm:t>
        <a:bodyPr/>
        <a:lstStyle/>
        <a:p>
          <a:endParaRPr lang="en-US"/>
        </a:p>
      </dgm:t>
    </dgm:pt>
    <dgm:pt modelId="{B67982DB-E724-FE48-8182-B624D9E3CE52}" type="sibTrans" cxnId="{811AE9D2-221E-6D41-81B8-FD71F186DA75}">
      <dgm:prSet/>
      <dgm:spPr/>
      <dgm:t>
        <a:bodyPr/>
        <a:lstStyle/>
        <a:p>
          <a:endParaRPr lang="en-US"/>
        </a:p>
      </dgm:t>
    </dgm:pt>
    <dgm:pt modelId="{97C0D2D5-07F8-204F-91E9-177470B511D3}" type="pres">
      <dgm:prSet presAssocID="{E0D71360-B474-374D-A890-3305F5060574}" presName="CompostProcess" presStyleCnt="0">
        <dgm:presLayoutVars>
          <dgm:dir/>
          <dgm:resizeHandles val="exact"/>
        </dgm:presLayoutVars>
      </dgm:prSet>
      <dgm:spPr/>
    </dgm:pt>
    <dgm:pt modelId="{F8CBCEEE-FE00-1748-A141-9C72C658019C}" type="pres">
      <dgm:prSet presAssocID="{E0D71360-B474-374D-A890-3305F5060574}" presName="arrow" presStyleLbl="bgShp" presStyleIdx="0" presStyleCnt="1"/>
      <dgm:spPr/>
    </dgm:pt>
    <dgm:pt modelId="{E0815F5F-CBAA-D440-9F7C-A5642D13E484}" type="pres">
      <dgm:prSet presAssocID="{E0D71360-B474-374D-A890-3305F5060574}" presName="linearProcess" presStyleCnt="0"/>
      <dgm:spPr/>
    </dgm:pt>
    <dgm:pt modelId="{E4B14280-BE86-6B4A-83E6-99D63F81E0B9}" type="pres">
      <dgm:prSet presAssocID="{37F0B0C0-EF47-B548-811D-58120D4690D6}" presName="textNode" presStyleLbl="node1" presStyleIdx="0" presStyleCnt="4">
        <dgm:presLayoutVars>
          <dgm:bulletEnabled val="1"/>
        </dgm:presLayoutVars>
      </dgm:prSet>
      <dgm:spPr/>
    </dgm:pt>
    <dgm:pt modelId="{6C1979BF-06A3-E74C-B24D-CDE46FE49A51}" type="pres">
      <dgm:prSet presAssocID="{4B350C0C-6461-2A4B-82B1-3298C4D78E40}" presName="sibTrans" presStyleCnt="0"/>
      <dgm:spPr/>
    </dgm:pt>
    <dgm:pt modelId="{2531FE7F-CAF9-D443-8D9B-E537F7750D9E}" type="pres">
      <dgm:prSet presAssocID="{4E8DCA4F-93CC-774A-BB9B-5FEFF02D28DB}" presName="textNode" presStyleLbl="node1" presStyleIdx="1" presStyleCnt="4">
        <dgm:presLayoutVars>
          <dgm:bulletEnabled val="1"/>
        </dgm:presLayoutVars>
      </dgm:prSet>
      <dgm:spPr/>
    </dgm:pt>
    <dgm:pt modelId="{CDC749F0-D756-364E-8242-C7C32B57BB1D}" type="pres">
      <dgm:prSet presAssocID="{C3876178-BF34-8741-B87F-E94CC4FBA41A}" presName="sibTrans" presStyleCnt="0"/>
      <dgm:spPr/>
    </dgm:pt>
    <dgm:pt modelId="{36167A4C-21DB-1E47-A5F2-18A854191503}" type="pres">
      <dgm:prSet presAssocID="{1769B879-87EF-0048-A350-D3A0936D65E7}" presName="textNode" presStyleLbl="node1" presStyleIdx="2" presStyleCnt="4">
        <dgm:presLayoutVars>
          <dgm:bulletEnabled val="1"/>
        </dgm:presLayoutVars>
      </dgm:prSet>
      <dgm:spPr/>
    </dgm:pt>
    <dgm:pt modelId="{2F288C84-F6BF-2B4D-993F-C5580070689C}" type="pres">
      <dgm:prSet presAssocID="{914381C0-B8EE-E14D-9546-51A919A1D924}" presName="sibTrans" presStyleCnt="0"/>
      <dgm:spPr/>
    </dgm:pt>
    <dgm:pt modelId="{54F8DA07-3103-3F4B-B12E-EE33A7453D2E}" type="pres">
      <dgm:prSet presAssocID="{C72193EC-D135-5A4A-8E93-1A993B7B820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690F00D-7907-BB45-B028-0DD92D60F0E5}" type="presOf" srcId="{C72193EC-D135-5A4A-8E93-1A993B7B820E}" destId="{54F8DA07-3103-3F4B-B12E-EE33A7453D2E}" srcOrd="0" destOrd="0" presId="urn:microsoft.com/office/officeart/2005/8/layout/hProcess9"/>
    <dgm:cxn modelId="{D3618424-5EF1-A649-BCC4-F240A7CBD47D}" srcId="{E0D71360-B474-374D-A890-3305F5060574}" destId="{37F0B0C0-EF47-B548-811D-58120D4690D6}" srcOrd="0" destOrd="0" parTransId="{394F4FBA-23D5-0E4E-8922-C9FD24C98923}" sibTransId="{4B350C0C-6461-2A4B-82B1-3298C4D78E40}"/>
    <dgm:cxn modelId="{F363FB37-B4CF-944B-854F-7D3D3732112C}" type="presOf" srcId="{4E8DCA4F-93CC-774A-BB9B-5FEFF02D28DB}" destId="{2531FE7F-CAF9-D443-8D9B-E537F7750D9E}" srcOrd="0" destOrd="0" presId="urn:microsoft.com/office/officeart/2005/8/layout/hProcess9"/>
    <dgm:cxn modelId="{8A87A45A-CA70-FC41-A1BB-EE05B203C725}" type="presOf" srcId="{E0D71360-B474-374D-A890-3305F5060574}" destId="{97C0D2D5-07F8-204F-91E9-177470B511D3}" srcOrd="0" destOrd="0" presId="urn:microsoft.com/office/officeart/2005/8/layout/hProcess9"/>
    <dgm:cxn modelId="{BE7BA75D-8596-654E-A723-E89ED6D70371}" srcId="{E0D71360-B474-374D-A890-3305F5060574}" destId="{4E8DCA4F-93CC-774A-BB9B-5FEFF02D28DB}" srcOrd="1" destOrd="0" parTransId="{305DBF7D-A423-F542-8905-29FAFA2ADD73}" sibTransId="{C3876178-BF34-8741-B87F-E94CC4FBA41A}"/>
    <dgm:cxn modelId="{826B386E-13EA-A546-BED2-00157BB899A0}" type="presOf" srcId="{1769B879-87EF-0048-A350-D3A0936D65E7}" destId="{36167A4C-21DB-1E47-A5F2-18A854191503}" srcOrd="0" destOrd="0" presId="urn:microsoft.com/office/officeart/2005/8/layout/hProcess9"/>
    <dgm:cxn modelId="{2C68E176-4C1B-B048-81C7-22DF5CE503C5}" srcId="{E0D71360-B474-374D-A890-3305F5060574}" destId="{1769B879-87EF-0048-A350-D3A0936D65E7}" srcOrd="2" destOrd="0" parTransId="{DE4BB526-5398-764E-9B84-8C158F697E0B}" sibTransId="{914381C0-B8EE-E14D-9546-51A919A1D924}"/>
    <dgm:cxn modelId="{811AE9D2-221E-6D41-81B8-FD71F186DA75}" srcId="{E0D71360-B474-374D-A890-3305F5060574}" destId="{C72193EC-D135-5A4A-8E93-1A993B7B820E}" srcOrd="3" destOrd="0" parTransId="{837BBC67-41DF-4745-BB11-65C4D0042358}" sibTransId="{B67982DB-E724-FE48-8182-B624D9E3CE52}"/>
    <dgm:cxn modelId="{C91199F3-3A76-BB4D-8FF1-B338D1D6F5FB}" type="presOf" srcId="{37F0B0C0-EF47-B548-811D-58120D4690D6}" destId="{E4B14280-BE86-6B4A-83E6-99D63F81E0B9}" srcOrd="0" destOrd="0" presId="urn:microsoft.com/office/officeart/2005/8/layout/hProcess9"/>
    <dgm:cxn modelId="{C28BB158-10B8-A24E-B828-B06AA4177DF9}" type="presParOf" srcId="{97C0D2D5-07F8-204F-91E9-177470B511D3}" destId="{F8CBCEEE-FE00-1748-A141-9C72C658019C}" srcOrd="0" destOrd="0" presId="urn:microsoft.com/office/officeart/2005/8/layout/hProcess9"/>
    <dgm:cxn modelId="{24D239FC-08C2-9543-B2CF-58314D0C5099}" type="presParOf" srcId="{97C0D2D5-07F8-204F-91E9-177470B511D3}" destId="{E0815F5F-CBAA-D440-9F7C-A5642D13E484}" srcOrd="1" destOrd="0" presId="urn:microsoft.com/office/officeart/2005/8/layout/hProcess9"/>
    <dgm:cxn modelId="{A398B462-6980-E746-BD13-F0F7AD733201}" type="presParOf" srcId="{E0815F5F-CBAA-D440-9F7C-A5642D13E484}" destId="{E4B14280-BE86-6B4A-83E6-99D63F81E0B9}" srcOrd="0" destOrd="0" presId="urn:microsoft.com/office/officeart/2005/8/layout/hProcess9"/>
    <dgm:cxn modelId="{60C19C80-94B8-1E4E-B4D6-77E2AFD34277}" type="presParOf" srcId="{E0815F5F-CBAA-D440-9F7C-A5642D13E484}" destId="{6C1979BF-06A3-E74C-B24D-CDE46FE49A51}" srcOrd="1" destOrd="0" presId="urn:microsoft.com/office/officeart/2005/8/layout/hProcess9"/>
    <dgm:cxn modelId="{C6D18880-433C-FA46-9F0A-715EDCA9F105}" type="presParOf" srcId="{E0815F5F-CBAA-D440-9F7C-A5642D13E484}" destId="{2531FE7F-CAF9-D443-8D9B-E537F7750D9E}" srcOrd="2" destOrd="0" presId="urn:microsoft.com/office/officeart/2005/8/layout/hProcess9"/>
    <dgm:cxn modelId="{51AB53CE-82B1-274E-8598-97F2E160528E}" type="presParOf" srcId="{E0815F5F-CBAA-D440-9F7C-A5642D13E484}" destId="{CDC749F0-D756-364E-8242-C7C32B57BB1D}" srcOrd="3" destOrd="0" presId="urn:microsoft.com/office/officeart/2005/8/layout/hProcess9"/>
    <dgm:cxn modelId="{AB92DAB6-2AD1-B24E-96AD-A14DA54AC85F}" type="presParOf" srcId="{E0815F5F-CBAA-D440-9F7C-A5642D13E484}" destId="{36167A4C-21DB-1E47-A5F2-18A854191503}" srcOrd="4" destOrd="0" presId="urn:microsoft.com/office/officeart/2005/8/layout/hProcess9"/>
    <dgm:cxn modelId="{70AB696C-5322-4F47-9A4E-0BFDF63324A8}" type="presParOf" srcId="{E0815F5F-CBAA-D440-9F7C-A5642D13E484}" destId="{2F288C84-F6BF-2B4D-993F-C5580070689C}" srcOrd="5" destOrd="0" presId="urn:microsoft.com/office/officeart/2005/8/layout/hProcess9"/>
    <dgm:cxn modelId="{062672AD-5B5C-3845-AF4C-0EAD21823949}" type="presParOf" srcId="{E0815F5F-CBAA-D440-9F7C-A5642D13E484}" destId="{54F8DA07-3103-3F4B-B12E-EE33A7453D2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BF37A-581E-4315-BC01-D9F4A13986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522797-9195-47EA-AD23-E7B4D6E1B2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Tribal Nations ceded millions of acres of land, making the U.S. what it is today. In return, Tribes, received the guarantee of ongoing self-government on their own lands. </a:t>
          </a:r>
          <a:endParaRPr lang="en-US" dirty="0"/>
        </a:p>
      </dgm:t>
    </dgm:pt>
    <dgm:pt modelId="{38AEC716-9CAB-46D2-A2B7-5408B62A7486}" type="parTrans" cxnId="{5607FDCA-8A94-433D-9EE4-30B20E6B08B8}">
      <dgm:prSet/>
      <dgm:spPr/>
      <dgm:t>
        <a:bodyPr/>
        <a:lstStyle/>
        <a:p>
          <a:endParaRPr lang="en-US"/>
        </a:p>
      </dgm:t>
    </dgm:pt>
    <dgm:pt modelId="{C5533689-750A-4484-9C0D-016B56FCB305}" type="sibTrans" cxnId="{5607FDCA-8A94-433D-9EE4-30B20E6B08B8}">
      <dgm:prSet/>
      <dgm:spPr/>
      <dgm:t>
        <a:bodyPr/>
        <a:lstStyle/>
        <a:p>
          <a:endParaRPr lang="en-US"/>
        </a:p>
      </dgm:t>
    </dgm:pt>
    <dgm:pt modelId="{5CC5E3E4-7A0F-49BC-A7B8-8740AE7D46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Treaties, executive orders, and federal laws have created a fundamental contract between the U.S. and Tribes, as sovereign nations, known as the federal “trust responsibility”; government to government relationship.</a:t>
          </a:r>
        </a:p>
      </dgm:t>
    </dgm:pt>
    <dgm:pt modelId="{FA03A07E-0A3A-46E3-B65C-1E7B32283572}" type="parTrans" cxnId="{509843AE-C7A2-40D3-BF6A-AFAA60F58007}">
      <dgm:prSet/>
      <dgm:spPr/>
      <dgm:t>
        <a:bodyPr/>
        <a:lstStyle/>
        <a:p>
          <a:endParaRPr lang="en-US"/>
        </a:p>
      </dgm:t>
    </dgm:pt>
    <dgm:pt modelId="{A626ACD3-067F-4D44-8704-4387A7110688}" type="sibTrans" cxnId="{509843AE-C7A2-40D3-BF6A-AFAA60F58007}">
      <dgm:prSet/>
      <dgm:spPr/>
      <dgm:t>
        <a:bodyPr/>
        <a:lstStyle/>
        <a:p>
          <a:endParaRPr lang="en-US"/>
        </a:p>
      </dgm:t>
    </dgm:pt>
    <dgm:pt modelId="{56063728-79EF-43CA-B7B2-C451FBB2AF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‘trust responsibility’ is to protect both Tribal lands and tribal self-government and to provide federal assistance to ensure the success of Tribal communities with healthcare being a component of this. </a:t>
          </a:r>
          <a:endParaRPr lang="en-US" dirty="0"/>
        </a:p>
      </dgm:t>
    </dgm:pt>
    <dgm:pt modelId="{5D10490D-E8C4-4289-8823-77CFF4CF7959}" type="parTrans" cxnId="{46A05A21-39A9-4C17-A8A7-46BE7C975039}">
      <dgm:prSet/>
      <dgm:spPr/>
      <dgm:t>
        <a:bodyPr/>
        <a:lstStyle/>
        <a:p>
          <a:endParaRPr lang="en-US"/>
        </a:p>
      </dgm:t>
    </dgm:pt>
    <dgm:pt modelId="{4FFF2932-95EF-49C2-9B31-905DC9A88382}" type="sibTrans" cxnId="{46A05A21-39A9-4C17-A8A7-46BE7C975039}">
      <dgm:prSet/>
      <dgm:spPr/>
      <dgm:t>
        <a:bodyPr/>
        <a:lstStyle/>
        <a:p>
          <a:endParaRPr lang="en-US"/>
        </a:p>
      </dgm:t>
    </dgm:pt>
    <dgm:pt modelId="{AA81201D-17D5-4281-A4CC-153BC027A339}" type="pres">
      <dgm:prSet presAssocID="{6E9BF37A-581E-4315-BC01-D9F4A1398612}" presName="root" presStyleCnt="0">
        <dgm:presLayoutVars>
          <dgm:dir/>
          <dgm:resizeHandles val="exact"/>
        </dgm:presLayoutVars>
      </dgm:prSet>
      <dgm:spPr/>
    </dgm:pt>
    <dgm:pt modelId="{1AEA8F2D-8E32-4C67-B466-8060E88ADD53}" type="pres">
      <dgm:prSet presAssocID="{1A522797-9195-47EA-AD23-E7B4D6E1B252}" presName="compNode" presStyleCnt="0"/>
      <dgm:spPr/>
    </dgm:pt>
    <dgm:pt modelId="{904C4FF7-9B41-40FD-BF5D-E701DB9FEDC2}" type="pres">
      <dgm:prSet presAssocID="{1A522797-9195-47EA-AD23-E7B4D6E1B252}" presName="bgRect" presStyleLbl="bgShp" presStyleIdx="0" presStyleCnt="3"/>
      <dgm:spPr/>
    </dgm:pt>
    <dgm:pt modelId="{AD9EC5F0-BF00-40E3-B806-A45875CB6B44}" type="pres">
      <dgm:prSet presAssocID="{1A522797-9195-47EA-AD23-E7B4D6E1B2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87782C35-3BB8-4E07-82FF-5A107FAF9D2E}" type="pres">
      <dgm:prSet presAssocID="{1A522797-9195-47EA-AD23-E7B4D6E1B252}" presName="spaceRect" presStyleCnt="0"/>
      <dgm:spPr/>
    </dgm:pt>
    <dgm:pt modelId="{D6834111-6308-4A27-BF0D-83544F3196DC}" type="pres">
      <dgm:prSet presAssocID="{1A522797-9195-47EA-AD23-E7B4D6E1B252}" presName="parTx" presStyleLbl="revTx" presStyleIdx="0" presStyleCnt="3">
        <dgm:presLayoutVars>
          <dgm:chMax val="0"/>
          <dgm:chPref val="0"/>
        </dgm:presLayoutVars>
      </dgm:prSet>
      <dgm:spPr/>
    </dgm:pt>
    <dgm:pt modelId="{B89F8AAC-97E7-41FA-9CDA-34A3C316751F}" type="pres">
      <dgm:prSet presAssocID="{C5533689-750A-4484-9C0D-016B56FCB305}" presName="sibTrans" presStyleCnt="0"/>
      <dgm:spPr/>
    </dgm:pt>
    <dgm:pt modelId="{1844EFB4-B297-48FC-AFA2-7DFD098E4A4C}" type="pres">
      <dgm:prSet presAssocID="{5CC5E3E4-7A0F-49BC-A7B8-8740AE7D46DF}" presName="compNode" presStyleCnt="0"/>
      <dgm:spPr/>
    </dgm:pt>
    <dgm:pt modelId="{E2804B44-ABD8-4BB6-AF79-F1D2A9861F54}" type="pres">
      <dgm:prSet presAssocID="{5CC5E3E4-7A0F-49BC-A7B8-8740AE7D46DF}" presName="bgRect" presStyleLbl="bgShp" presStyleIdx="1" presStyleCnt="3"/>
      <dgm:spPr/>
    </dgm:pt>
    <dgm:pt modelId="{432D30CD-774C-4A3C-8F82-7F730BB21C18}" type="pres">
      <dgm:prSet presAssocID="{5CC5E3E4-7A0F-49BC-A7B8-8740AE7D46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C862385-355F-4A7B-9732-8A705948D89E}" type="pres">
      <dgm:prSet presAssocID="{5CC5E3E4-7A0F-49BC-A7B8-8740AE7D46DF}" presName="spaceRect" presStyleCnt="0"/>
      <dgm:spPr/>
    </dgm:pt>
    <dgm:pt modelId="{A9C37AE5-0884-4994-A879-7C13A83BE5F8}" type="pres">
      <dgm:prSet presAssocID="{5CC5E3E4-7A0F-49BC-A7B8-8740AE7D46DF}" presName="parTx" presStyleLbl="revTx" presStyleIdx="1" presStyleCnt="3">
        <dgm:presLayoutVars>
          <dgm:chMax val="0"/>
          <dgm:chPref val="0"/>
        </dgm:presLayoutVars>
      </dgm:prSet>
      <dgm:spPr/>
    </dgm:pt>
    <dgm:pt modelId="{3153DA8D-EBEE-4EAF-A075-D1067ECBB41F}" type="pres">
      <dgm:prSet presAssocID="{A626ACD3-067F-4D44-8704-4387A7110688}" presName="sibTrans" presStyleCnt="0"/>
      <dgm:spPr/>
    </dgm:pt>
    <dgm:pt modelId="{EAB04F01-FBF7-482C-AE58-9A8D165DE44D}" type="pres">
      <dgm:prSet presAssocID="{56063728-79EF-43CA-B7B2-C451FBB2AFFA}" presName="compNode" presStyleCnt="0"/>
      <dgm:spPr/>
    </dgm:pt>
    <dgm:pt modelId="{CE7CAE42-A037-4AF3-A68F-6507346499F0}" type="pres">
      <dgm:prSet presAssocID="{56063728-79EF-43CA-B7B2-C451FBB2AFFA}" presName="bgRect" presStyleLbl="bgShp" presStyleIdx="2" presStyleCnt="3"/>
      <dgm:spPr/>
    </dgm:pt>
    <dgm:pt modelId="{76CCA28C-82DC-41E2-8B13-D5B8ACDE889D}" type="pres">
      <dgm:prSet presAssocID="{56063728-79EF-43CA-B7B2-C451FBB2AF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419F620-061E-4DAE-A521-C535852CBCF5}" type="pres">
      <dgm:prSet presAssocID="{56063728-79EF-43CA-B7B2-C451FBB2AFFA}" presName="spaceRect" presStyleCnt="0"/>
      <dgm:spPr/>
    </dgm:pt>
    <dgm:pt modelId="{F35AC120-B0A6-4D38-BFB1-8C1C496FE04F}" type="pres">
      <dgm:prSet presAssocID="{56063728-79EF-43CA-B7B2-C451FBB2AF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A05A21-39A9-4C17-A8A7-46BE7C975039}" srcId="{6E9BF37A-581E-4315-BC01-D9F4A1398612}" destId="{56063728-79EF-43CA-B7B2-C451FBB2AFFA}" srcOrd="2" destOrd="0" parTransId="{5D10490D-E8C4-4289-8823-77CFF4CF7959}" sibTransId="{4FFF2932-95EF-49C2-9B31-905DC9A88382}"/>
    <dgm:cxn modelId="{0F825E3D-C262-B84E-BC91-A006D90D5192}" type="presOf" srcId="{5CC5E3E4-7A0F-49BC-A7B8-8740AE7D46DF}" destId="{A9C37AE5-0884-4994-A879-7C13A83BE5F8}" srcOrd="0" destOrd="0" presId="urn:microsoft.com/office/officeart/2018/2/layout/IconVerticalSolidList"/>
    <dgm:cxn modelId="{A2DA9C46-9F3A-F240-904A-3B6241C5F15A}" type="presOf" srcId="{6E9BF37A-581E-4315-BC01-D9F4A1398612}" destId="{AA81201D-17D5-4281-A4CC-153BC027A339}" srcOrd="0" destOrd="0" presId="urn:microsoft.com/office/officeart/2018/2/layout/IconVerticalSolidList"/>
    <dgm:cxn modelId="{E54A048D-07B6-D04E-9C79-D51B2FEC881F}" type="presOf" srcId="{1A522797-9195-47EA-AD23-E7B4D6E1B252}" destId="{D6834111-6308-4A27-BF0D-83544F3196DC}" srcOrd="0" destOrd="0" presId="urn:microsoft.com/office/officeart/2018/2/layout/IconVerticalSolidList"/>
    <dgm:cxn modelId="{509843AE-C7A2-40D3-BF6A-AFAA60F58007}" srcId="{6E9BF37A-581E-4315-BC01-D9F4A1398612}" destId="{5CC5E3E4-7A0F-49BC-A7B8-8740AE7D46DF}" srcOrd="1" destOrd="0" parTransId="{FA03A07E-0A3A-46E3-B65C-1E7B32283572}" sibTransId="{A626ACD3-067F-4D44-8704-4387A7110688}"/>
    <dgm:cxn modelId="{F97581C8-31A6-1948-8502-188C731D848D}" type="presOf" srcId="{56063728-79EF-43CA-B7B2-C451FBB2AFFA}" destId="{F35AC120-B0A6-4D38-BFB1-8C1C496FE04F}" srcOrd="0" destOrd="0" presId="urn:microsoft.com/office/officeart/2018/2/layout/IconVerticalSolidList"/>
    <dgm:cxn modelId="{5607FDCA-8A94-433D-9EE4-30B20E6B08B8}" srcId="{6E9BF37A-581E-4315-BC01-D9F4A1398612}" destId="{1A522797-9195-47EA-AD23-E7B4D6E1B252}" srcOrd="0" destOrd="0" parTransId="{38AEC716-9CAB-46D2-A2B7-5408B62A7486}" sibTransId="{C5533689-750A-4484-9C0D-016B56FCB305}"/>
    <dgm:cxn modelId="{7A2A649A-0AD8-0C47-891C-ED737B98D8BB}" type="presParOf" srcId="{AA81201D-17D5-4281-A4CC-153BC027A339}" destId="{1AEA8F2D-8E32-4C67-B466-8060E88ADD53}" srcOrd="0" destOrd="0" presId="urn:microsoft.com/office/officeart/2018/2/layout/IconVerticalSolidList"/>
    <dgm:cxn modelId="{EB0D6E8D-DF19-474D-9BAE-CBE07B7DD255}" type="presParOf" srcId="{1AEA8F2D-8E32-4C67-B466-8060E88ADD53}" destId="{904C4FF7-9B41-40FD-BF5D-E701DB9FEDC2}" srcOrd="0" destOrd="0" presId="urn:microsoft.com/office/officeart/2018/2/layout/IconVerticalSolidList"/>
    <dgm:cxn modelId="{A497B61C-933D-B446-808D-5988280870D9}" type="presParOf" srcId="{1AEA8F2D-8E32-4C67-B466-8060E88ADD53}" destId="{AD9EC5F0-BF00-40E3-B806-A45875CB6B44}" srcOrd="1" destOrd="0" presId="urn:microsoft.com/office/officeart/2018/2/layout/IconVerticalSolidList"/>
    <dgm:cxn modelId="{6CD4D9A5-2390-9845-BF09-CB10321E0DB7}" type="presParOf" srcId="{1AEA8F2D-8E32-4C67-B466-8060E88ADD53}" destId="{87782C35-3BB8-4E07-82FF-5A107FAF9D2E}" srcOrd="2" destOrd="0" presId="urn:microsoft.com/office/officeart/2018/2/layout/IconVerticalSolidList"/>
    <dgm:cxn modelId="{AE7DF3E0-D038-AC40-8ED0-52F6AABA206D}" type="presParOf" srcId="{1AEA8F2D-8E32-4C67-B466-8060E88ADD53}" destId="{D6834111-6308-4A27-BF0D-83544F3196DC}" srcOrd="3" destOrd="0" presId="urn:microsoft.com/office/officeart/2018/2/layout/IconVerticalSolidList"/>
    <dgm:cxn modelId="{3331016B-74F3-534C-9570-B334156A7A7D}" type="presParOf" srcId="{AA81201D-17D5-4281-A4CC-153BC027A339}" destId="{B89F8AAC-97E7-41FA-9CDA-34A3C316751F}" srcOrd="1" destOrd="0" presId="urn:microsoft.com/office/officeart/2018/2/layout/IconVerticalSolidList"/>
    <dgm:cxn modelId="{046C1EBE-1542-CA47-BBC0-C53F2D513F30}" type="presParOf" srcId="{AA81201D-17D5-4281-A4CC-153BC027A339}" destId="{1844EFB4-B297-48FC-AFA2-7DFD098E4A4C}" srcOrd="2" destOrd="0" presId="urn:microsoft.com/office/officeart/2018/2/layout/IconVerticalSolidList"/>
    <dgm:cxn modelId="{24639BB6-4E78-3940-BDEA-888873A7AF92}" type="presParOf" srcId="{1844EFB4-B297-48FC-AFA2-7DFD098E4A4C}" destId="{E2804B44-ABD8-4BB6-AF79-F1D2A9861F54}" srcOrd="0" destOrd="0" presId="urn:microsoft.com/office/officeart/2018/2/layout/IconVerticalSolidList"/>
    <dgm:cxn modelId="{9D039FA8-9C77-084F-9BD8-B4021C75A9F0}" type="presParOf" srcId="{1844EFB4-B297-48FC-AFA2-7DFD098E4A4C}" destId="{432D30CD-774C-4A3C-8F82-7F730BB21C18}" srcOrd="1" destOrd="0" presId="urn:microsoft.com/office/officeart/2018/2/layout/IconVerticalSolidList"/>
    <dgm:cxn modelId="{581DC4F6-548E-9244-9513-AAC2563BCC14}" type="presParOf" srcId="{1844EFB4-B297-48FC-AFA2-7DFD098E4A4C}" destId="{8C862385-355F-4A7B-9732-8A705948D89E}" srcOrd="2" destOrd="0" presId="urn:microsoft.com/office/officeart/2018/2/layout/IconVerticalSolidList"/>
    <dgm:cxn modelId="{420111FD-9D9A-764B-909F-B9E3CECF0E59}" type="presParOf" srcId="{1844EFB4-B297-48FC-AFA2-7DFD098E4A4C}" destId="{A9C37AE5-0884-4994-A879-7C13A83BE5F8}" srcOrd="3" destOrd="0" presId="urn:microsoft.com/office/officeart/2018/2/layout/IconVerticalSolidList"/>
    <dgm:cxn modelId="{75324A50-9811-B947-B508-F38491403A29}" type="presParOf" srcId="{AA81201D-17D5-4281-A4CC-153BC027A339}" destId="{3153DA8D-EBEE-4EAF-A075-D1067ECBB41F}" srcOrd="3" destOrd="0" presId="urn:microsoft.com/office/officeart/2018/2/layout/IconVerticalSolidList"/>
    <dgm:cxn modelId="{EB822FD2-8F6D-634E-BF6E-7DF49C642395}" type="presParOf" srcId="{AA81201D-17D5-4281-A4CC-153BC027A339}" destId="{EAB04F01-FBF7-482C-AE58-9A8D165DE44D}" srcOrd="4" destOrd="0" presId="urn:microsoft.com/office/officeart/2018/2/layout/IconVerticalSolidList"/>
    <dgm:cxn modelId="{268B29DC-AEED-2949-920E-8C3C0E9FD724}" type="presParOf" srcId="{EAB04F01-FBF7-482C-AE58-9A8D165DE44D}" destId="{CE7CAE42-A037-4AF3-A68F-6507346499F0}" srcOrd="0" destOrd="0" presId="urn:microsoft.com/office/officeart/2018/2/layout/IconVerticalSolidList"/>
    <dgm:cxn modelId="{3C1C6102-6442-8D49-8A95-802289AD946E}" type="presParOf" srcId="{EAB04F01-FBF7-482C-AE58-9A8D165DE44D}" destId="{76CCA28C-82DC-41E2-8B13-D5B8ACDE889D}" srcOrd="1" destOrd="0" presId="urn:microsoft.com/office/officeart/2018/2/layout/IconVerticalSolidList"/>
    <dgm:cxn modelId="{C61D990F-13A1-4743-8832-5DF9CFC004C5}" type="presParOf" srcId="{EAB04F01-FBF7-482C-AE58-9A8D165DE44D}" destId="{6419F620-061E-4DAE-A521-C535852CBCF5}" srcOrd="2" destOrd="0" presId="urn:microsoft.com/office/officeart/2018/2/layout/IconVerticalSolidList"/>
    <dgm:cxn modelId="{34E5FE24-05AD-344E-8EE9-95C82EBF449E}" type="presParOf" srcId="{EAB04F01-FBF7-482C-AE58-9A8D165DE44D}" destId="{F35AC120-B0A6-4D38-BFB1-8C1C496FE0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EBFF2-0C74-467F-A66F-E7AFC2226A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5C8C34-1A6A-409C-AB66-66BBE216AC20}">
      <dgm:prSet/>
      <dgm:spPr/>
      <dgm:t>
        <a:bodyPr/>
        <a:lstStyle/>
        <a:p>
          <a:r>
            <a:rPr lang="en-US" b="1" dirty="0"/>
            <a:t>I</a:t>
          </a:r>
          <a:r>
            <a:rPr lang="en-US" dirty="0"/>
            <a:t>ndian Health Services</a:t>
          </a:r>
        </a:p>
      </dgm:t>
    </dgm:pt>
    <dgm:pt modelId="{015A5649-8312-4122-8A04-7A4776975782}" type="parTrans" cxnId="{7EE67C98-4F23-4D71-89A0-1933EA8E5611}">
      <dgm:prSet/>
      <dgm:spPr/>
      <dgm:t>
        <a:bodyPr/>
        <a:lstStyle/>
        <a:p>
          <a:endParaRPr lang="en-US"/>
        </a:p>
      </dgm:t>
    </dgm:pt>
    <dgm:pt modelId="{D7BFB809-54F3-491A-8DFE-E63100126B4A}" type="sibTrans" cxnId="{7EE67C98-4F23-4D71-89A0-1933EA8E5611}">
      <dgm:prSet/>
      <dgm:spPr/>
      <dgm:t>
        <a:bodyPr/>
        <a:lstStyle/>
        <a:p>
          <a:endParaRPr lang="en-US"/>
        </a:p>
      </dgm:t>
    </dgm:pt>
    <dgm:pt modelId="{F35AE336-0B65-4CB2-815D-05604315FD99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</a:t>
          </a:r>
          <a:r>
            <a:rPr lang="en-US" dirty="0"/>
            <a:t>ribal Health Systems</a:t>
          </a:r>
        </a:p>
      </dgm:t>
    </dgm:pt>
    <dgm:pt modelId="{68D16A40-9B97-4A3F-8330-1DA1F3E4EA8F}" type="parTrans" cxnId="{0A70D10A-32D2-4AE6-911B-20E89C50D3C6}">
      <dgm:prSet/>
      <dgm:spPr/>
      <dgm:t>
        <a:bodyPr/>
        <a:lstStyle/>
        <a:p>
          <a:endParaRPr lang="en-US"/>
        </a:p>
      </dgm:t>
    </dgm:pt>
    <dgm:pt modelId="{4066D874-C1DA-4F14-B4E3-F21A933491D6}" type="sibTrans" cxnId="{0A70D10A-32D2-4AE6-911B-20E89C50D3C6}">
      <dgm:prSet/>
      <dgm:spPr/>
      <dgm:t>
        <a:bodyPr/>
        <a:lstStyle/>
        <a:p>
          <a:endParaRPr lang="en-US"/>
        </a:p>
      </dgm:t>
    </dgm:pt>
    <dgm:pt modelId="{2796B7A2-BDA6-440B-914C-87A40E0F4669}">
      <dgm:prSet/>
      <dgm:spPr/>
      <dgm:t>
        <a:bodyPr/>
        <a:lstStyle/>
        <a:p>
          <a:r>
            <a:rPr lang="en-US" b="1" dirty="0"/>
            <a:t>U</a:t>
          </a:r>
          <a:r>
            <a:rPr lang="en-US" dirty="0"/>
            <a:t>rban Indian Clinics</a:t>
          </a:r>
        </a:p>
      </dgm:t>
    </dgm:pt>
    <dgm:pt modelId="{A7DD6459-58BB-4D7E-8426-5F4E42C822A3}" type="parTrans" cxnId="{F41AEB63-602B-4A8A-9875-E7E160AB85C2}">
      <dgm:prSet/>
      <dgm:spPr/>
      <dgm:t>
        <a:bodyPr/>
        <a:lstStyle/>
        <a:p>
          <a:endParaRPr lang="en-US"/>
        </a:p>
      </dgm:t>
    </dgm:pt>
    <dgm:pt modelId="{AABE7A36-34B5-4647-A5FC-76A7606E2D3B}" type="sibTrans" cxnId="{F41AEB63-602B-4A8A-9875-E7E160AB85C2}">
      <dgm:prSet/>
      <dgm:spPr/>
      <dgm:t>
        <a:bodyPr/>
        <a:lstStyle/>
        <a:p>
          <a:endParaRPr lang="en-US"/>
        </a:p>
      </dgm:t>
    </dgm:pt>
    <dgm:pt modelId="{52EB9AEA-A9E4-4B4E-83A3-B15AA04635A4}" type="pres">
      <dgm:prSet presAssocID="{9CFEBFF2-0C74-467F-A66F-E7AFC2226A12}" presName="linear" presStyleCnt="0">
        <dgm:presLayoutVars>
          <dgm:animLvl val="lvl"/>
          <dgm:resizeHandles val="exact"/>
        </dgm:presLayoutVars>
      </dgm:prSet>
      <dgm:spPr/>
    </dgm:pt>
    <dgm:pt modelId="{97A763AF-935F-3445-AFBF-879333194B78}" type="pres">
      <dgm:prSet presAssocID="{705C8C34-1A6A-409C-AB66-66BBE216AC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A65652-AEAF-6645-9B65-1070F420D975}" type="pres">
      <dgm:prSet presAssocID="{D7BFB809-54F3-491A-8DFE-E63100126B4A}" presName="spacer" presStyleCnt="0"/>
      <dgm:spPr/>
    </dgm:pt>
    <dgm:pt modelId="{4EE6F9C6-5239-AF49-BF14-F965BFF7029A}" type="pres">
      <dgm:prSet presAssocID="{F35AE336-0B65-4CB2-815D-05604315FD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1C2972-61C7-754B-BFAB-EBB3F3786920}" type="pres">
      <dgm:prSet presAssocID="{4066D874-C1DA-4F14-B4E3-F21A933491D6}" presName="spacer" presStyleCnt="0"/>
      <dgm:spPr/>
    </dgm:pt>
    <dgm:pt modelId="{C625D3EA-5E18-814C-B0A3-6191805903A5}" type="pres">
      <dgm:prSet presAssocID="{2796B7A2-BDA6-440B-914C-87A40E0F46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70D10A-32D2-4AE6-911B-20E89C50D3C6}" srcId="{9CFEBFF2-0C74-467F-A66F-E7AFC2226A12}" destId="{F35AE336-0B65-4CB2-815D-05604315FD99}" srcOrd="1" destOrd="0" parTransId="{68D16A40-9B97-4A3F-8330-1DA1F3E4EA8F}" sibTransId="{4066D874-C1DA-4F14-B4E3-F21A933491D6}"/>
    <dgm:cxn modelId="{E2C48B22-0135-544C-AB81-43DDF5C510C4}" type="presOf" srcId="{9CFEBFF2-0C74-467F-A66F-E7AFC2226A12}" destId="{52EB9AEA-A9E4-4B4E-83A3-B15AA04635A4}" srcOrd="0" destOrd="0" presId="urn:microsoft.com/office/officeart/2005/8/layout/vList2"/>
    <dgm:cxn modelId="{F41AEB63-602B-4A8A-9875-E7E160AB85C2}" srcId="{9CFEBFF2-0C74-467F-A66F-E7AFC2226A12}" destId="{2796B7A2-BDA6-440B-914C-87A40E0F4669}" srcOrd="2" destOrd="0" parTransId="{A7DD6459-58BB-4D7E-8426-5F4E42C822A3}" sibTransId="{AABE7A36-34B5-4647-A5FC-76A7606E2D3B}"/>
    <dgm:cxn modelId="{33834E88-661D-5741-A58A-5CECFB8C619D}" type="presOf" srcId="{705C8C34-1A6A-409C-AB66-66BBE216AC20}" destId="{97A763AF-935F-3445-AFBF-879333194B78}" srcOrd="0" destOrd="0" presId="urn:microsoft.com/office/officeart/2005/8/layout/vList2"/>
    <dgm:cxn modelId="{7EE67C98-4F23-4D71-89A0-1933EA8E5611}" srcId="{9CFEBFF2-0C74-467F-A66F-E7AFC2226A12}" destId="{705C8C34-1A6A-409C-AB66-66BBE216AC20}" srcOrd="0" destOrd="0" parTransId="{015A5649-8312-4122-8A04-7A4776975782}" sibTransId="{D7BFB809-54F3-491A-8DFE-E63100126B4A}"/>
    <dgm:cxn modelId="{323BA8E4-31F8-5249-8710-58AF84D2CE8B}" type="presOf" srcId="{2796B7A2-BDA6-440B-914C-87A40E0F4669}" destId="{C625D3EA-5E18-814C-B0A3-6191805903A5}" srcOrd="0" destOrd="0" presId="urn:microsoft.com/office/officeart/2005/8/layout/vList2"/>
    <dgm:cxn modelId="{8B7D63E7-8B18-AB4F-93B2-594DFB72779D}" type="presOf" srcId="{F35AE336-0B65-4CB2-815D-05604315FD99}" destId="{4EE6F9C6-5239-AF49-BF14-F965BFF7029A}" srcOrd="0" destOrd="0" presId="urn:microsoft.com/office/officeart/2005/8/layout/vList2"/>
    <dgm:cxn modelId="{28C92C89-F3F9-1E4A-BFD0-1041359F9238}" type="presParOf" srcId="{52EB9AEA-A9E4-4B4E-83A3-B15AA04635A4}" destId="{97A763AF-935F-3445-AFBF-879333194B78}" srcOrd="0" destOrd="0" presId="urn:microsoft.com/office/officeart/2005/8/layout/vList2"/>
    <dgm:cxn modelId="{A6B32A49-B490-6341-B4C2-78A30E581E4E}" type="presParOf" srcId="{52EB9AEA-A9E4-4B4E-83A3-B15AA04635A4}" destId="{D3A65652-AEAF-6645-9B65-1070F420D975}" srcOrd="1" destOrd="0" presId="urn:microsoft.com/office/officeart/2005/8/layout/vList2"/>
    <dgm:cxn modelId="{F8644939-2834-414B-A5C7-EA53CD3A7EB3}" type="presParOf" srcId="{52EB9AEA-A9E4-4B4E-83A3-B15AA04635A4}" destId="{4EE6F9C6-5239-AF49-BF14-F965BFF7029A}" srcOrd="2" destOrd="0" presId="urn:microsoft.com/office/officeart/2005/8/layout/vList2"/>
    <dgm:cxn modelId="{5C520742-26D8-CB44-B26D-6259B71FAF3E}" type="presParOf" srcId="{52EB9AEA-A9E4-4B4E-83A3-B15AA04635A4}" destId="{C21C2972-61C7-754B-BFAB-EBB3F3786920}" srcOrd="3" destOrd="0" presId="urn:microsoft.com/office/officeart/2005/8/layout/vList2"/>
    <dgm:cxn modelId="{7405B2F3-F08C-CE46-B7EB-82F7373887F4}" type="presParOf" srcId="{52EB9AEA-A9E4-4B4E-83A3-B15AA04635A4}" destId="{C625D3EA-5E18-814C-B0A3-6191805903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D54FE-4A4A-4C76-B74E-9CB4D63B1A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1850C-0D38-4DA9-8471-6A87AF39ABA7}">
      <dgm:prSet/>
      <dgm:spPr/>
      <dgm:t>
        <a:bodyPr/>
        <a:lstStyle/>
        <a:p>
          <a:r>
            <a:rPr lang="en-US"/>
            <a:t>May be seen at either the VA or IHCP, interchangeably</a:t>
          </a:r>
        </a:p>
      </dgm:t>
    </dgm:pt>
    <dgm:pt modelId="{F58BBDF4-0A9A-46BE-92F3-A22DC8BC515A}" type="parTrans" cxnId="{3DCE4B46-628A-471B-B5AA-315A3942CED1}">
      <dgm:prSet/>
      <dgm:spPr/>
      <dgm:t>
        <a:bodyPr/>
        <a:lstStyle/>
        <a:p>
          <a:endParaRPr lang="en-US"/>
        </a:p>
      </dgm:t>
    </dgm:pt>
    <dgm:pt modelId="{6E4DC73C-9664-481E-9BA4-4CA667C36DA9}" type="sibTrans" cxnId="{3DCE4B46-628A-471B-B5AA-315A3942CED1}">
      <dgm:prSet/>
      <dgm:spPr/>
      <dgm:t>
        <a:bodyPr/>
        <a:lstStyle/>
        <a:p>
          <a:endParaRPr lang="en-US"/>
        </a:p>
      </dgm:t>
    </dgm:pt>
    <dgm:pt modelId="{375BFADB-1920-4380-9D6A-07829F8992EA}">
      <dgm:prSet/>
      <dgm:spPr/>
      <dgm:t>
        <a:bodyPr/>
        <a:lstStyle/>
        <a:p>
          <a:r>
            <a:rPr lang="en-US" dirty="0"/>
            <a:t>American Indians serve at 5 x the national average of all ethnic populations</a:t>
          </a:r>
        </a:p>
      </dgm:t>
    </dgm:pt>
    <dgm:pt modelId="{9226118C-04CF-408B-A42B-82D5291ABE66}" type="parTrans" cxnId="{4C2D4CAD-0562-45C9-A60B-7B251EB1E8BB}">
      <dgm:prSet/>
      <dgm:spPr/>
      <dgm:t>
        <a:bodyPr/>
        <a:lstStyle/>
        <a:p>
          <a:endParaRPr lang="en-US"/>
        </a:p>
      </dgm:t>
    </dgm:pt>
    <dgm:pt modelId="{DBD05E7C-9119-4C43-91C4-296147AFAC1A}" type="sibTrans" cxnId="{4C2D4CAD-0562-45C9-A60B-7B251EB1E8BB}">
      <dgm:prSet/>
      <dgm:spPr/>
      <dgm:t>
        <a:bodyPr/>
        <a:lstStyle/>
        <a:p>
          <a:endParaRPr lang="en-US"/>
        </a:p>
      </dgm:t>
    </dgm:pt>
    <dgm:pt modelId="{77BB4F28-668A-4490-877E-BD1701784C48}">
      <dgm:prSet/>
      <dgm:spPr/>
      <dgm:t>
        <a:bodyPr/>
        <a:lstStyle/>
        <a:p>
          <a:r>
            <a:rPr lang="en-US" dirty="0"/>
            <a:t>Our American Indians could serve in the military, </a:t>
          </a:r>
          <a:r>
            <a:rPr lang="en-US"/>
            <a:t>but were unable </a:t>
          </a:r>
          <a:r>
            <a:rPr lang="en-US" dirty="0"/>
            <a:t>to vote until 1965</a:t>
          </a:r>
        </a:p>
      </dgm:t>
    </dgm:pt>
    <dgm:pt modelId="{C719F425-BFE9-46DB-9D00-868EE1423F5E}" type="parTrans" cxnId="{6321010B-C31A-427B-B0E6-192678B678CA}">
      <dgm:prSet/>
      <dgm:spPr/>
      <dgm:t>
        <a:bodyPr/>
        <a:lstStyle/>
        <a:p>
          <a:endParaRPr lang="en-US"/>
        </a:p>
      </dgm:t>
    </dgm:pt>
    <dgm:pt modelId="{66F86938-54B5-4D31-9CC5-3249490D8A3B}" type="sibTrans" cxnId="{6321010B-C31A-427B-B0E6-192678B678CA}">
      <dgm:prSet/>
      <dgm:spPr/>
      <dgm:t>
        <a:bodyPr/>
        <a:lstStyle/>
        <a:p>
          <a:endParaRPr lang="en-US"/>
        </a:p>
      </dgm:t>
    </dgm:pt>
    <dgm:pt modelId="{6C4A1666-0E73-D140-9A7C-ECED42B09B7A}" type="pres">
      <dgm:prSet presAssocID="{145D54FE-4A4A-4C76-B74E-9CB4D63B1A17}" presName="linear" presStyleCnt="0">
        <dgm:presLayoutVars>
          <dgm:animLvl val="lvl"/>
          <dgm:resizeHandles val="exact"/>
        </dgm:presLayoutVars>
      </dgm:prSet>
      <dgm:spPr/>
    </dgm:pt>
    <dgm:pt modelId="{B399DAD9-A911-EA40-BCD3-EE2AF7340A7B}" type="pres">
      <dgm:prSet presAssocID="{E591850C-0D38-4DA9-8471-6A87AF39AB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1FCE86-C489-0B4C-B31C-27E8DECF95D5}" type="pres">
      <dgm:prSet presAssocID="{6E4DC73C-9664-481E-9BA4-4CA667C36DA9}" presName="spacer" presStyleCnt="0"/>
      <dgm:spPr/>
    </dgm:pt>
    <dgm:pt modelId="{BFAC7DAB-4F89-8349-BFBB-1A84ED5E5ECD}" type="pres">
      <dgm:prSet presAssocID="{375BFADB-1920-4380-9D6A-07829F8992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12F47C-85B3-9F4C-9D88-5F2A81B00BF8}" type="pres">
      <dgm:prSet presAssocID="{DBD05E7C-9119-4C43-91C4-296147AFAC1A}" presName="spacer" presStyleCnt="0"/>
      <dgm:spPr/>
    </dgm:pt>
    <dgm:pt modelId="{98266483-E429-254F-8438-AF04498ED55D}" type="pres">
      <dgm:prSet presAssocID="{77BB4F28-668A-4490-877E-BD1701784C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321010B-C31A-427B-B0E6-192678B678CA}" srcId="{145D54FE-4A4A-4C76-B74E-9CB4D63B1A17}" destId="{77BB4F28-668A-4490-877E-BD1701784C48}" srcOrd="2" destOrd="0" parTransId="{C719F425-BFE9-46DB-9D00-868EE1423F5E}" sibTransId="{66F86938-54B5-4D31-9CC5-3249490D8A3B}"/>
    <dgm:cxn modelId="{2994D722-FFC0-9847-89DE-7A7D8C229B39}" type="presOf" srcId="{145D54FE-4A4A-4C76-B74E-9CB4D63B1A17}" destId="{6C4A1666-0E73-D140-9A7C-ECED42B09B7A}" srcOrd="0" destOrd="0" presId="urn:microsoft.com/office/officeart/2005/8/layout/vList2"/>
    <dgm:cxn modelId="{3DCE4B46-628A-471B-B5AA-315A3942CED1}" srcId="{145D54FE-4A4A-4C76-B74E-9CB4D63B1A17}" destId="{E591850C-0D38-4DA9-8471-6A87AF39ABA7}" srcOrd="0" destOrd="0" parTransId="{F58BBDF4-0A9A-46BE-92F3-A22DC8BC515A}" sibTransId="{6E4DC73C-9664-481E-9BA4-4CA667C36DA9}"/>
    <dgm:cxn modelId="{4DD13156-FD7D-854B-99A9-08B329A10DD8}" type="presOf" srcId="{E591850C-0D38-4DA9-8471-6A87AF39ABA7}" destId="{B399DAD9-A911-EA40-BCD3-EE2AF7340A7B}" srcOrd="0" destOrd="0" presId="urn:microsoft.com/office/officeart/2005/8/layout/vList2"/>
    <dgm:cxn modelId="{BAA8B48F-775D-5140-961D-6D5A212E56C6}" type="presOf" srcId="{77BB4F28-668A-4490-877E-BD1701784C48}" destId="{98266483-E429-254F-8438-AF04498ED55D}" srcOrd="0" destOrd="0" presId="urn:microsoft.com/office/officeart/2005/8/layout/vList2"/>
    <dgm:cxn modelId="{01F5C9A6-E218-9741-8290-2077F7BE56EC}" type="presOf" srcId="{375BFADB-1920-4380-9D6A-07829F8992EA}" destId="{BFAC7DAB-4F89-8349-BFBB-1A84ED5E5ECD}" srcOrd="0" destOrd="0" presId="urn:microsoft.com/office/officeart/2005/8/layout/vList2"/>
    <dgm:cxn modelId="{4C2D4CAD-0562-45C9-A60B-7B251EB1E8BB}" srcId="{145D54FE-4A4A-4C76-B74E-9CB4D63B1A17}" destId="{375BFADB-1920-4380-9D6A-07829F8992EA}" srcOrd="1" destOrd="0" parTransId="{9226118C-04CF-408B-A42B-82D5291ABE66}" sibTransId="{DBD05E7C-9119-4C43-91C4-296147AFAC1A}"/>
    <dgm:cxn modelId="{6ADF776C-76BC-9C4B-B0D6-7EFFF5B40808}" type="presParOf" srcId="{6C4A1666-0E73-D140-9A7C-ECED42B09B7A}" destId="{B399DAD9-A911-EA40-BCD3-EE2AF7340A7B}" srcOrd="0" destOrd="0" presId="urn:microsoft.com/office/officeart/2005/8/layout/vList2"/>
    <dgm:cxn modelId="{385C5B73-C734-4E40-A506-DD8E2EE3E863}" type="presParOf" srcId="{6C4A1666-0E73-D140-9A7C-ECED42B09B7A}" destId="{EF1FCE86-C489-0B4C-B31C-27E8DECF95D5}" srcOrd="1" destOrd="0" presId="urn:microsoft.com/office/officeart/2005/8/layout/vList2"/>
    <dgm:cxn modelId="{FB863CB1-AB41-CA4C-A7E7-A512D18D6D73}" type="presParOf" srcId="{6C4A1666-0E73-D140-9A7C-ECED42B09B7A}" destId="{BFAC7DAB-4F89-8349-BFBB-1A84ED5E5ECD}" srcOrd="2" destOrd="0" presId="urn:microsoft.com/office/officeart/2005/8/layout/vList2"/>
    <dgm:cxn modelId="{D3464C26-485A-EB41-96E8-B709A9FF1FD5}" type="presParOf" srcId="{6C4A1666-0E73-D140-9A7C-ECED42B09B7A}" destId="{9F12F47C-85B3-9F4C-9D88-5F2A81B00BF8}" srcOrd="3" destOrd="0" presId="urn:microsoft.com/office/officeart/2005/8/layout/vList2"/>
    <dgm:cxn modelId="{7084F870-E75D-174D-A9DC-00614E8C51F0}" type="presParOf" srcId="{6C4A1666-0E73-D140-9A7C-ECED42B09B7A}" destId="{98266483-E429-254F-8438-AF04498ED5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9F3C8-E624-417E-98C8-20E7FEF3964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62C3521-EEF4-4127-90C3-CE2ACF877D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Indian Healthcare is considered the payor of last resort, including Medicaid </a:t>
          </a:r>
        </a:p>
      </dgm:t>
    </dgm:pt>
    <dgm:pt modelId="{1B94541A-650B-4447-ABBA-5BEC6F831241}" type="parTrans" cxnId="{5D5B7520-A615-4576-85F5-49A63BA0864F}">
      <dgm:prSet/>
      <dgm:spPr/>
      <dgm:t>
        <a:bodyPr/>
        <a:lstStyle/>
        <a:p>
          <a:endParaRPr lang="en-US"/>
        </a:p>
      </dgm:t>
    </dgm:pt>
    <dgm:pt modelId="{16F10B73-F39E-4077-8AC4-1A2D98495D87}" type="sibTrans" cxnId="{5D5B7520-A615-4576-85F5-49A63BA086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E10FE4-3C7C-4EDA-B9E0-46262BEC93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referrals, a patient must apply for other resources prior to approval for services paid by an I/T/U</a:t>
          </a:r>
        </a:p>
      </dgm:t>
    </dgm:pt>
    <dgm:pt modelId="{94EEF52B-7FD6-46F0-A7B4-4AF25FF8FDB2}" type="parTrans" cxnId="{DB3EAEE2-6D4E-46C6-8886-9FBB54B43C5A}">
      <dgm:prSet/>
      <dgm:spPr/>
      <dgm:t>
        <a:bodyPr/>
        <a:lstStyle/>
        <a:p>
          <a:endParaRPr lang="en-US"/>
        </a:p>
      </dgm:t>
    </dgm:pt>
    <dgm:pt modelId="{74F84AD4-868B-4215-8C90-C6C3B75001FA}" type="sibTrans" cxnId="{DB3EAEE2-6D4E-46C6-8886-9FBB54B43C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D280EB-D0B8-4A74-BA62-2E31DFDB4D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Indian Healthcare providers have a direct access portal to Medicaid for eligibility and enrollment</a:t>
          </a:r>
        </a:p>
      </dgm:t>
    </dgm:pt>
    <dgm:pt modelId="{0E7F8B83-A4BA-422B-9BC3-DF9F9A3369EF}" type="parTrans" cxnId="{F343C627-9D0E-4DC7-8315-6B403EF188EC}">
      <dgm:prSet/>
      <dgm:spPr/>
      <dgm:t>
        <a:bodyPr/>
        <a:lstStyle/>
        <a:p>
          <a:endParaRPr lang="en-US"/>
        </a:p>
      </dgm:t>
    </dgm:pt>
    <dgm:pt modelId="{EBBC5B9D-D8FB-426C-A3F0-DBCBEF3155EF}" type="sibTrans" cxnId="{F343C627-9D0E-4DC7-8315-6B403EF188E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DCB711D-2847-47FC-8B67-527FA26F5A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Indian Healthcare is NOT considered insurance</a:t>
          </a:r>
        </a:p>
      </dgm:t>
    </dgm:pt>
    <dgm:pt modelId="{62B36FA1-6300-4E14-98E8-E080209F8FA9}" type="parTrans" cxnId="{3DE71EAE-526B-4D9A-B024-3284294F7C0A}">
      <dgm:prSet/>
      <dgm:spPr/>
      <dgm:t>
        <a:bodyPr/>
        <a:lstStyle/>
        <a:p>
          <a:endParaRPr lang="en-US"/>
        </a:p>
      </dgm:t>
    </dgm:pt>
    <dgm:pt modelId="{52B38E78-0EB4-4641-A144-560C64814DC3}" type="sibTrans" cxnId="{3DE71EAE-526B-4D9A-B024-3284294F7C0A}">
      <dgm:prSet/>
      <dgm:spPr/>
      <dgm:t>
        <a:bodyPr/>
        <a:lstStyle/>
        <a:p>
          <a:endParaRPr lang="en-US"/>
        </a:p>
      </dgm:t>
    </dgm:pt>
    <dgm:pt modelId="{6B3A0001-EFBA-4C87-B302-E3E6D37CD78D}" type="pres">
      <dgm:prSet presAssocID="{DFD9F3C8-E624-417E-98C8-20E7FEF39645}" presName="root" presStyleCnt="0">
        <dgm:presLayoutVars>
          <dgm:dir/>
          <dgm:resizeHandles val="exact"/>
        </dgm:presLayoutVars>
      </dgm:prSet>
      <dgm:spPr/>
    </dgm:pt>
    <dgm:pt modelId="{C676B284-0AF2-4AD3-9A0D-AAAD450C9AFC}" type="pres">
      <dgm:prSet presAssocID="{DFD9F3C8-E624-417E-98C8-20E7FEF39645}" presName="container" presStyleCnt="0">
        <dgm:presLayoutVars>
          <dgm:dir/>
          <dgm:resizeHandles val="exact"/>
        </dgm:presLayoutVars>
      </dgm:prSet>
      <dgm:spPr/>
    </dgm:pt>
    <dgm:pt modelId="{DCBF91B5-704B-4C2C-88B4-D8572A310639}" type="pres">
      <dgm:prSet presAssocID="{F62C3521-EEF4-4127-90C3-CE2ACF877D23}" presName="compNode" presStyleCnt="0"/>
      <dgm:spPr/>
    </dgm:pt>
    <dgm:pt modelId="{22E176EA-7A5C-4D2C-AD22-6951E7EFC1A4}" type="pres">
      <dgm:prSet presAssocID="{F62C3521-EEF4-4127-90C3-CE2ACF877D23}" presName="iconBgRect" presStyleLbl="bgShp" presStyleIdx="0" presStyleCnt="4"/>
      <dgm:spPr/>
    </dgm:pt>
    <dgm:pt modelId="{0D828A14-A078-497E-B3D9-C694773D7B6F}" type="pres">
      <dgm:prSet presAssocID="{F62C3521-EEF4-4127-90C3-CE2ACF877D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A5E621F1-325D-4D38-B591-0755117A9145}" type="pres">
      <dgm:prSet presAssocID="{F62C3521-EEF4-4127-90C3-CE2ACF877D23}" presName="spaceRect" presStyleCnt="0"/>
      <dgm:spPr/>
    </dgm:pt>
    <dgm:pt modelId="{4661DAEB-91F7-4128-B4C9-0266652D6457}" type="pres">
      <dgm:prSet presAssocID="{F62C3521-EEF4-4127-90C3-CE2ACF877D23}" presName="textRect" presStyleLbl="revTx" presStyleIdx="0" presStyleCnt="4">
        <dgm:presLayoutVars>
          <dgm:chMax val="1"/>
          <dgm:chPref val="1"/>
        </dgm:presLayoutVars>
      </dgm:prSet>
      <dgm:spPr/>
    </dgm:pt>
    <dgm:pt modelId="{1E924C3E-A8C7-49B2-81D8-9154A9808A1D}" type="pres">
      <dgm:prSet presAssocID="{16F10B73-F39E-4077-8AC4-1A2D98495D87}" presName="sibTrans" presStyleLbl="sibTrans2D1" presStyleIdx="0" presStyleCnt="0"/>
      <dgm:spPr/>
    </dgm:pt>
    <dgm:pt modelId="{9DDA2EC8-F096-4F67-951D-122430B8E54F}" type="pres">
      <dgm:prSet presAssocID="{7CE10FE4-3C7C-4EDA-B9E0-46262BEC93DD}" presName="compNode" presStyleCnt="0"/>
      <dgm:spPr/>
    </dgm:pt>
    <dgm:pt modelId="{5633F1A8-10B9-4EAA-A734-8E868ADE79C1}" type="pres">
      <dgm:prSet presAssocID="{7CE10FE4-3C7C-4EDA-B9E0-46262BEC93DD}" presName="iconBgRect" presStyleLbl="bgShp" presStyleIdx="1" presStyleCnt="4"/>
      <dgm:spPr/>
    </dgm:pt>
    <dgm:pt modelId="{70D1B35B-D598-45B3-B888-1EC6FF83955B}" type="pres">
      <dgm:prSet presAssocID="{7CE10FE4-3C7C-4EDA-B9E0-46262BEC93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537B05D-4B94-43F1-855C-89E3A5A179D7}" type="pres">
      <dgm:prSet presAssocID="{7CE10FE4-3C7C-4EDA-B9E0-46262BEC93DD}" presName="spaceRect" presStyleCnt="0"/>
      <dgm:spPr/>
    </dgm:pt>
    <dgm:pt modelId="{4563805B-FD52-4898-A29F-BBE2C60B5D17}" type="pres">
      <dgm:prSet presAssocID="{7CE10FE4-3C7C-4EDA-B9E0-46262BEC93DD}" presName="textRect" presStyleLbl="revTx" presStyleIdx="1" presStyleCnt="4">
        <dgm:presLayoutVars>
          <dgm:chMax val="1"/>
          <dgm:chPref val="1"/>
        </dgm:presLayoutVars>
      </dgm:prSet>
      <dgm:spPr/>
    </dgm:pt>
    <dgm:pt modelId="{C54F1878-8699-4018-B619-C75BE9D776AE}" type="pres">
      <dgm:prSet presAssocID="{74F84AD4-868B-4215-8C90-C6C3B75001FA}" presName="sibTrans" presStyleLbl="sibTrans2D1" presStyleIdx="0" presStyleCnt="0"/>
      <dgm:spPr/>
    </dgm:pt>
    <dgm:pt modelId="{6FAEA95E-7AF4-4A95-B241-8DE6889B190C}" type="pres">
      <dgm:prSet presAssocID="{5BD280EB-D0B8-4A74-BA62-2E31DFDB4D0B}" presName="compNode" presStyleCnt="0"/>
      <dgm:spPr/>
    </dgm:pt>
    <dgm:pt modelId="{B268326B-8D57-4C98-B270-48CEE747242F}" type="pres">
      <dgm:prSet presAssocID="{5BD280EB-D0B8-4A74-BA62-2E31DFDB4D0B}" presName="iconBgRect" presStyleLbl="bgShp" presStyleIdx="2" presStyleCnt="4"/>
      <dgm:spPr/>
    </dgm:pt>
    <dgm:pt modelId="{AD254DBF-0843-47FC-B0D3-49315076BBFA}" type="pres">
      <dgm:prSet presAssocID="{5BD280EB-D0B8-4A74-BA62-2E31DFDB4D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EC56AA7-B065-4EF8-81D9-A04A418D1879}" type="pres">
      <dgm:prSet presAssocID="{5BD280EB-D0B8-4A74-BA62-2E31DFDB4D0B}" presName="spaceRect" presStyleCnt="0"/>
      <dgm:spPr/>
    </dgm:pt>
    <dgm:pt modelId="{C4B2F30F-A47A-4477-AB43-69619A93D9E8}" type="pres">
      <dgm:prSet presAssocID="{5BD280EB-D0B8-4A74-BA62-2E31DFDB4D0B}" presName="textRect" presStyleLbl="revTx" presStyleIdx="2" presStyleCnt="4">
        <dgm:presLayoutVars>
          <dgm:chMax val="1"/>
          <dgm:chPref val="1"/>
        </dgm:presLayoutVars>
      </dgm:prSet>
      <dgm:spPr/>
    </dgm:pt>
    <dgm:pt modelId="{E23D0CE2-5EB0-4152-A4A7-97EAA99782D8}" type="pres">
      <dgm:prSet presAssocID="{EBBC5B9D-D8FB-426C-A3F0-DBCBEF3155EF}" presName="sibTrans" presStyleLbl="sibTrans2D1" presStyleIdx="0" presStyleCnt="0"/>
      <dgm:spPr/>
    </dgm:pt>
    <dgm:pt modelId="{130DCD72-0677-4D6D-89B5-C3FB35CA29B2}" type="pres">
      <dgm:prSet presAssocID="{EDCB711D-2847-47FC-8B67-527FA26F5A55}" presName="compNode" presStyleCnt="0"/>
      <dgm:spPr/>
    </dgm:pt>
    <dgm:pt modelId="{01C6603D-5D99-4C7C-9858-6C58F23E2FB7}" type="pres">
      <dgm:prSet presAssocID="{EDCB711D-2847-47FC-8B67-527FA26F5A55}" presName="iconBgRect" presStyleLbl="bgShp" presStyleIdx="3" presStyleCnt="4"/>
      <dgm:spPr/>
    </dgm:pt>
    <dgm:pt modelId="{07AF6044-0458-4A1F-8D36-EB9BF63294DE}" type="pres">
      <dgm:prSet presAssocID="{EDCB711D-2847-47FC-8B67-527FA26F5A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B130649-FC5A-4C85-B67A-210C147F4D9D}" type="pres">
      <dgm:prSet presAssocID="{EDCB711D-2847-47FC-8B67-527FA26F5A55}" presName="spaceRect" presStyleCnt="0"/>
      <dgm:spPr/>
    </dgm:pt>
    <dgm:pt modelId="{F1D119F9-CDFC-4BDA-8691-4FAAB84C471F}" type="pres">
      <dgm:prSet presAssocID="{EDCB711D-2847-47FC-8B67-527FA26F5A5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A2C2D0C-60FD-3342-8B55-95E8667B6B9D}" type="presOf" srcId="{DFD9F3C8-E624-417E-98C8-20E7FEF39645}" destId="{6B3A0001-EFBA-4C87-B302-E3E6D37CD78D}" srcOrd="0" destOrd="0" presId="urn:microsoft.com/office/officeart/2018/2/layout/IconCircleList"/>
    <dgm:cxn modelId="{EEFAD80C-4617-144D-B552-246AA29023C5}" type="presOf" srcId="{7CE10FE4-3C7C-4EDA-B9E0-46262BEC93DD}" destId="{4563805B-FD52-4898-A29F-BBE2C60B5D17}" srcOrd="0" destOrd="0" presId="urn:microsoft.com/office/officeart/2018/2/layout/IconCircleList"/>
    <dgm:cxn modelId="{5881A319-BC18-E042-8DEE-C479CB7FDF60}" type="presOf" srcId="{74F84AD4-868B-4215-8C90-C6C3B75001FA}" destId="{C54F1878-8699-4018-B619-C75BE9D776AE}" srcOrd="0" destOrd="0" presId="urn:microsoft.com/office/officeart/2018/2/layout/IconCircleList"/>
    <dgm:cxn modelId="{5D5B7520-A615-4576-85F5-49A63BA0864F}" srcId="{DFD9F3C8-E624-417E-98C8-20E7FEF39645}" destId="{F62C3521-EEF4-4127-90C3-CE2ACF877D23}" srcOrd="0" destOrd="0" parTransId="{1B94541A-650B-4447-ABBA-5BEC6F831241}" sibTransId="{16F10B73-F39E-4077-8AC4-1A2D98495D87}"/>
    <dgm:cxn modelId="{F343C627-9D0E-4DC7-8315-6B403EF188EC}" srcId="{DFD9F3C8-E624-417E-98C8-20E7FEF39645}" destId="{5BD280EB-D0B8-4A74-BA62-2E31DFDB4D0B}" srcOrd="2" destOrd="0" parTransId="{0E7F8B83-A4BA-422B-9BC3-DF9F9A3369EF}" sibTransId="{EBBC5B9D-D8FB-426C-A3F0-DBCBEF3155EF}"/>
    <dgm:cxn modelId="{3741F69A-AEA3-574D-B578-FC690C009632}" type="presOf" srcId="{EDCB711D-2847-47FC-8B67-527FA26F5A55}" destId="{F1D119F9-CDFC-4BDA-8691-4FAAB84C471F}" srcOrd="0" destOrd="0" presId="urn:microsoft.com/office/officeart/2018/2/layout/IconCircleList"/>
    <dgm:cxn modelId="{5D2D4C9B-625F-5341-9D66-1C23B24A9DDB}" type="presOf" srcId="{16F10B73-F39E-4077-8AC4-1A2D98495D87}" destId="{1E924C3E-A8C7-49B2-81D8-9154A9808A1D}" srcOrd="0" destOrd="0" presId="urn:microsoft.com/office/officeart/2018/2/layout/IconCircleList"/>
    <dgm:cxn modelId="{3DE71EAE-526B-4D9A-B024-3284294F7C0A}" srcId="{DFD9F3C8-E624-417E-98C8-20E7FEF39645}" destId="{EDCB711D-2847-47FC-8B67-527FA26F5A55}" srcOrd="3" destOrd="0" parTransId="{62B36FA1-6300-4E14-98E8-E080209F8FA9}" sibTransId="{52B38E78-0EB4-4641-A144-560C64814DC3}"/>
    <dgm:cxn modelId="{73664CC1-FD77-594D-B533-C12DC99A73D1}" type="presOf" srcId="{F62C3521-EEF4-4127-90C3-CE2ACF877D23}" destId="{4661DAEB-91F7-4128-B4C9-0266652D6457}" srcOrd="0" destOrd="0" presId="urn:microsoft.com/office/officeart/2018/2/layout/IconCircleList"/>
    <dgm:cxn modelId="{1E52C8CF-23BE-3643-A256-786BBA257D19}" type="presOf" srcId="{5BD280EB-D0B8-4A74-BA62-2E31DFDB4D0B}" destId="{C4B2F30F-A47A-4477-AB43-69619A93D9E8}" srcOrd="0" destOrd="0" presId="urn:microsoft.com/office/officeart/2018/2/layout/IconCircleList"/>
    <dgm:cxn modelId="{DB3EAEE2-6D4E-46C6-8886-9FBB54B43C5A}" srcId="{DFD9F3C8-E624-417E-98C8-20E7FEF39645}" destId="{7CE10FE4-3C7C-4EDA-B9E0-46262BEC93DD}" srcOrd="1" destOrd="0" parTransId="{94EEF52B-7FD6-46F0-A7B4-4AF25FF8FDB2}" sibTransId="{74F84AD4-868B-4215-8C90-C6C3B75001FA}"/>
    <dgm:cxn modelId="{F7D325E5-8799-514D-801B-497CE7C04155}" type="presOf" srcId="{EBBC5B9D-D8FB-426C-A3F0-DBCBEF3155EF}" destId="{E23D0CE2-5EB0-4152-A4A7-97EAA99782D8}" srcOrd="0" destOrd="0" presId="urn:microsoft.com/office/officeart/2018/2/layout/IconCircleList"/>
    <dgm:cxn modelId="{A6EC05BE-A6A2-424C-AF1B-D69FFB982195}" type="presParOf" srcId="{6B3A0001-EFBA-4C87-B302-E3E6D37CD78D}" destId="{C676B284-0AF2-4AD3-9A0D-AAAD450C9AFC}" srcOrd="0" destOrd="0" presId="urn:microsoft.com/office/officeart/2018/2/layout/IconCircleList"/>
    <dgm:cxn modelId="{C3A9FF33-1BFC-E64F-981A-C07B6D6B84C7}" type="presParOf" srcId="{C676B284-0AF2-4AD3-9A0D-AAAD450C9AFC}" destId="{DCBF91B5-704B-4C2C-88B4-D8572A310639}" srcOrd="0" destOrd="0" presId="urn:microsoft.com/office/officeart/2018/2/layout/IconCircleList"/>
    <dgm:cxn modelId="{FC543165-883B-9744-9FB2-DB043720B4E9}" type="presParOf" srcId="{DCBF91B5-704B-4C2C-88B4-D8572A310639}" destId="{22E176EA-7A5C-4D2C-AD22-6951E7EFC1A4}" srcOrd="0" destOrd="0" presId="urn:microsoft.com/office/officeart/2018/2/layout/IconCircleList"/>
    <dgm:cxn modelId="{78D3177C-25BB-9741-9700-8506B0F72271}" type="presParOf" srcId="{DCBF91B5-704B-4C2C-88B4-D8572A310639}" destId="{0D828A14-A078-497E-B3D9-C694773D7B6F}" srcOrd="1" destOrd="0" presId="urn:microsoft.com/office/officeart/2018/2/layout/IconCircleList"/>
    <dgm:cxn modelId="{F0A466EC-2704-AC4B-9962-88DF0675A763}" type="presParOf" srcId="{DCBF91B5-704B-4C2C-88B4-D8572A310639}" destId="{A5E621F1-325D-4D38-B591-0755117A9145}" srcOrd="2" destOrd="0" presId="urn:microsoft.com/office/officeart/2018/2/layout/IconCircleList"/>
    <dgm:cxn modelId="{3236F739-3391-B24B-9BF1-5082E2BBF131}" type="presParOf" srcId="{DCBF91B5-704B-4C2C-88B4-D8572A310639}" destId="{4661DAEB-91F7-4128-B4C9-0266652D6457}" srcOrd="3" destOrd="0" presId="urn:microsoft.com/office/officeart/2018/2/layout/IconCircleList"/>
    <dgm:cxn modelId="{D335FA92-EEDD-3D40-8D64-9772AEA57618}" type="presParOf" srcId="{C676B284-0AF2-4AD3-9A0D-AAAD450C9AFC}" destId="{1E924C3E-A8C7-49B2-81D8-9154A9808A1D}" srcOrd="1" destOrd="0" presId="urn:microsoft.com/office/officeart/2018/2/layout/IconCircleList"/>
    <dgm:cxn modelId="{D51B9488-3346-BF40-BB72-D54A3C47CA41}" type="presParOf" srcId="{C676B284-0AF2-4AD3-9A0D-AAAD450C9AFC}" destId="{9DDA2EC8-F096-4F67-951D-122430B8E54F}" srcOrd="2" destOrd="0" presId="urn:microsoft.com/office/officeart/2018/2/layout/IconCircleList"/>
    <dgm:cxn modelId="{22679C7F-B891-134B-A7D5-102D5D65E9B1}" type="presParOf" srcId="{9DDA2EC8-F096-4F67-951D-122430B8E54F}" destId="{5633F1A8-10B9-4EAA-A734-8E868ADE79C1}" srcOrd="0" destOrd="0" presId="urn:microsoft.com/office/officeart/2018/2/layout/IconCircleList"/>
    <dgm:cxn modelId="{C58D8B00-11CA-364E-9E71-AF842FDD8846}" type="presParOf" srcId="{9DDA2EC8-F096-4F67-951D-122430B8E54F}" destId="{70D1B35B-D598-45B3-B888-1EC6FF83955B}" srcOrd="1" destOrd="0" presId="urn:microsoft.com/office/officeart/2018/2/layout/IconCircleList"/>
    <dgm:cxn modelId="{E427B777-4C4F-1049-8CD0-A3424462AC00}" type="presParOf" srcId="{9DDA2EC8-F096-4F67-951D-122430B8E54F}" destId="{8537B05D-4B94-43F1-855C-89E3A5A179D7}" srcOrd="2" destOrd="0" presId="urn:microsoft.com/office/officeart/2018/2/layout/IconCircleList"/>
    <dgm:cxn modelId="{DF52AECF-3D65-DC44-B230-BCB74B18F96C}" type="presParOf" srcId="{9DDA2EC8-F096-4F67-951D-122430B8E54F}" destId="{4563805B-FD52-4898-A29F-BBE2C60B5D17}" srcOrd="3" destOrd="0" presId="urn:microsoft.com/office/officeart/2018/2/layout/IconCircleList"/>
    <dgm:cxn modelId="{024009AA-CDDE-5046-9F27-CCF44E81E020}" type="presParOf" srcId="{C676B284-0AF2-4AD3-9A0D-AAAD450C9AFC}" destId="{C54F1878-8699-4018-B619-C75BE9D776AE}" srcOrd="3" destOrd="0" presId="urn:microsoft.com/office/officeart/2018/2/layout/IconCircleList"/>
    <dgm:cxn modelId="{82DC8C7B-6EA0-D74B-B32B-C5AB69B8383C}" type="presParOf" srcId="{C676B284-0AF2-4AD3-9A0D-AAAD450C9AFC}" destId="{6FAEA95E-7AF4-4A95-B241-8DE6889B190C}" srcOrd="4" destOrd="0" presId="urn:microsoft.com/office/officeart/2018/2/layout/IconCircleList"/>
    <dgm:cxn modelId="{9546B515-0A03-2844-84D9-8FCB01040CB1}" type="presParOf" srcId="{6FAEA95E-7AF4-4A95-B241-8DE6889B190C}" destId="{B268326B-8D57-4C98-B270-48CEE747242F}" srcOrd="0" destOrd="0" presId="urn:microsoft.com/office/officeart/2018/2/layout/IconCircleList"/>
    <dgm:cxn modelId="{7BB9CAB7-8BE8-CE47-AE7D-5E875013445A}" type="presParOf" srcId="{6FAEA95E-7AF4-4A95-B241-8DE6889B190C}" destId="{AD254DBF-0843-47FC-B0D3-49315076BBFA}" srcOrd="1" destOrd="0" presId="urn:microsoft.com/office/officeart/2018/2/layout/IconCircleList"/>
    <dgm:cxn modelId="{E856C547-9C58-B846-954B-8284C7D22521}" type="presParOf" srcId="{6FAEA95E-7AF4-4A95-B241-8DE6889B190C}" destId="{CEC56AA7-B065-4EF8-81D9-A04A418D1879}" srcOrd="2" destOrd="0" presId="urn:microsoft.com/office/officeart/2018/2/layout/IconCircleList"/>
    <dgm:cxn modelId="{52EB1A78-0BA4-CA4C-BFA8-84AF87FBED58}" type="presParOf" srcId="{6FAEA95E-7AF4-4A95-B241-8DE6889B190C}" destId="{C4B2F30F-A47A-4477-AB43-69619A93D9E8}" srcOrd="3" destOrd="0" presId="urn:microsoft.com/office/officeart/2018/2/layout/IconCircleList"/>
    <dgm:cxn modelId="{C81F281C-6209-5244-A83E-73C39EF25A5A}" type="presParOf" srcId="{C676B284-0AF2-4AD3-9A0D-AAAD450C9AFC}" destId="{E23D0CE2-5EB0-4152-A4A7-97EAA99782D8}" srcOrd="5" destOrd="0" presId="urn:microsoft.com/office/officeart/2018/2/layout/IconCircleList"/>
    <dgm:cxn modelId="{A3ACAB16-4A40-F244-BD59-156F0FCBA3D6}" type="presParOf" srcId="{C676B284-0AF2-4AD3-9A0D-AAAD450C9AFC}" destId="{130DCD72-0677-4D6D-89B5-C3FB35CA29B2}" srcOrd="6" destOrd="0" presId="urn:microsoft.com/office/officeart/2018/2/layout/IconCircleList"/>
    <dgm:cxn modelId="{81167C12-17B5-5C49-B979-FC498CDFA2FC}" type="presParOf" srcId="{130DCD72-0677-4D6D-89B5-C3FB35CA29B2}" destId="{01C6603D-5D99-4C7C-9858-6C58F23E2FB7}" srcOrd="0" destOrd="0" presId="urn:microsoft.com/office/officeart/2018/2/layout/IconCircleList"/>
    <dgm:cxn modelId="{D121CCB3-DC65-0C40-A055-9CE8BF34F58C}" type="presParOf" srcId="{130DCD72-0677-4D6D-89B5-C3FB35CA29B2}" destId="{07AF6044-0458-4A1F-8D36-EB9BF63294DE}" srcOrd="1" destOrd="0" presId="urn:microsoft.com/office/officeart/2018/2/layout/IconCircleList"/>
    <dgm:cxn modelId="{F66991E3-5ACF-6E4D-A78E-C4D5EF0859DF}" type="presParOf" srcId="{130DCD72-0677-4D6D-89B5-C3FB35CA29B2}" destId="{1B130649-FC5A-4C85-B67A-210C147F4D9D}" srcOrd="2" destOrd="0" presId="urn:microsoft.com/office/officeart/2018/2/layout/IconCircleList"/>
    <dgm:cxn modelId="{A503D5FC-0388-F648-932B-BBE7DECABCC1}" type="presParOf" srcId="{130DCD72-0677-4D6D-89B5-C3FB35CA29B2}" destId="{F1D119F9-CDFC-4BDA-8691-4FAAB84C47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224B6C-E6ED-4AF5-8845-4CFF922A36B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165851-6E82-4DC8-9F07-099B75EBB5D7}">
      <dgm:prSet custT="1"/>
      <dgm:spPr/>
      <dgm:t>
        <a:bodyPr/>
        <a:lstStyle/>
        <a:p>
          <a:r>
            <a:rPr lang="en-US" sz="3600" dirty="0"/>
            <a:t>Often referred to as “Purchased Referred Care (PRC)” or “Contract Health”</a:t>
          </a:r>
        </a:p>
      </dgm:t>
    </dgm:pt>
    <dgm:pt modelId="{AEF734B2-2F67-42A6-8A2B-65B1DC6E8601}" type="parTrans" cxnId="{E78D5385-7A20-4FFE-94FB-24CE93E66F64}">
      <dgm:prSet/>
      <dgm:spPr/>
      <dgm:t>
        <a:bodyPr/>
        <a:lstStyle/>
        <a:p>
          <a:endParaRPr lang="en-US"/>
        </a:p>
      </dgm:t>
    </dgm:pt>
    <dgm:pt modelId="{411662F1-B37F-4AAE-97D9-D84342D6E5B6}" type="sibTrans" cxnId="{E78D5385-7A20-4FFE-94FB-24CE93E66F64}">
      <dgm:prSet/>
      <dgm:spPr/>
      <dgm:t>
        <a:bodyPr/>
        <a:lstStyle/>
        <a:p>
          <a:endParaRPr lang="en-US"/>
        </a:p>
      </dgm:t>
    </dgm:pt>
    <dgm:pt modelId="{24A3992C-CF74-47AE-A88C-928316086364}">
      <dgm:prSet custT="1"/>
      <dgm:spPr/>
      <dgm:t>
        <a:bodyPr/>
        <a:lstStyle/>
        <a:p>
          <a:r>
            <a:rPr lang="en-US" sz="3600" dirty="0"/>
            <a:t>Tribes may also create a specific name for this important department</a:t>
          </a:r>
        </a:p>
      </dgm:t>
    </dgm:pt>
    <dgm:pt modelId="{7AF49AA2-2942-41CA-9B0C-1A372258EE61}" type="parTrans" cxnId="{B8DEBB18-1963-4EC8-9E92-FBD676FE336E}">
      <dgm:prSet/>
      <dgm:spPr/>
      <dgm:t>
        <a:bodyPr/>
        <a:lstStyle/>
        <a:p>
          <a:endParaRPr lang="en-US"/>
        </a:p>
      </dgm:t>
    </dgm:pt>
    <dgm:pt modelId="{CE6541B7-A939-483A-81ED-DFC90452A58D}" type="sibTrans" cxnId="{B8DEBB18-1963-4EC8-9E92-FBD676FE336E}">
      <dgm:prSet/>
      <dgm:spPr/>
      <dgm:t>
        <a:bodyPr/>
        <a:lstStyle/>
        <a:p>
          <a:endParaRPr lang="en-US"/>
        </a:p>
      </dgm:t>
    </dgm:pt>
    <dgm:pt modelId="{7D4D9BCD-35F0-D34D-934C-6E77E4ECEB85}" type="pres">
      <dgm:prSet presAssocID="{00224B6C-E6ED-4AF5-8845-4CFF922A36BE}" presName="vert0" presStyleCnt="0">
        <dgm:presLayoutVars>
          <dgm:dir/>
          <dgm:animOne val="branch"/>
          <dgm:animLvl val="lvl"/>
        </dgm:presLayoutVars>
      </dgm:prSet>
      <dgm:spPr/>
    </dgm:pt>
    <dgm:pt modelId="{28B1F8BE-3B96-2947-8F8E-DAD606B7FC59}" type="pres">
      <dgm:prSet presAssocID="{BA165851-6E82-4DC8-9F07-099B75EBB5D7}" presName="thickLine" presStyleLbl="alignNode1" presStyleIdx="0" presStyleCnt="2"/>
      <dgm:spPr/>
    </dgm:pt>
    <dgm:pt modelId="{F58A00A0-4882-2045-A731-AC11B6F51C0C}" type="pres">
      <dgm:prSet presAssocID="{BA165851-6E82-4DC8-9F07-099B75EBB5D7}" presName="horz1" presStyleCnt="0"/>
      <dgm:spPr/>
    </dgm:pt>
    <dgm:pt modelId="{04AC6AD1-B32A-D64F-AF4D-BD33B27C47B0}" type="pres">
      <dgm:prSet presAssocID="{BA165851-6E82-4DC8-9F07-099B75EBB5D7}" presName="tx1" presStyleLbl="revTx" presStyleIdx="0" presStyleCnt="2" custScaleY="80080"/>
      <dgm:spPr/>
    </dgm:pt>
    <dgm:pt modelId="{CB3F8267-55B0-8842-A78B-3CF0A9987738}" type="pres">
      <dgm:prSet presAssocID="{BA165851-6E82-4DC8-9F07-099B75EBB5D7}" presName="vert1" presStyleCnt="0"/>
      <dgm:spPr/>
    </dgm:pt>
    <dgm:pt modelId="{EAEF8489-5DC7-2540-B65D-CC8542D1B56C}" type="pres">
      <dgm:prSet presAssocID="{24A3992C-CF74-47AE-A88C-928316086364}" presName="thickLine" presStyleLbl="alignNode1" presStyleIdx="1" presStyleCnt="2"/>
      <dgm:spPr/>
    </dgm:pt>
    <dgm:pt modelId="{F166E6BB-A0C3-BC43-8936-C289FB1B30B7}" type="pres">
      <dgm:prSet presAssocID="{24A3992C-CF74-47AE-A88C-928316086364}" presName="horz1" presStyleCnt="0"/>
      <dgm:spPr/>
    </dgm:pt>
    <dgm:pt modelId="{70D8B1FC-E88C-7143-9DEC-DE689F066065}" type="pres">
      <dgm:prSet presAssocID="{24A3992C-CF74-47AE-A88C-928316086364}" presName="tx1" presStyleLbl="revTx" presStyleIdx="1" presStyleCnt="2"/>
      <dgm:spPr/>
    </dgm:pt>
    <dgm:pt modelId="{07F90FD0-60A3-A84D-B029-9FF081E7A0F2}" type="pres">
      <dgm:prSet presAssocID="{24A3992C-CF74-47AE-A88C-928316086364}" presName="vert1" presStyleCnt="0"/>
      <dgm:spPr/>
    </dgm:pt>
  </dgm:ptLst>
  <dgm:cxnLst>
    <dgm:cxn modelId="{62CFCC07-D492-DC46-A521-E134B8415300}" type="presOf" srcId="{24A3992C-CF74-47AE-A88C-928316086364}" destId="{70D8B1FC-E88C-7143-9DEC-DE689F066065}" srcOrd="0" destOrd="0" presId="urn:microsoft.com/office/officeart/2008/layout/LinedList"/>
    <dgm:cxn modelId="{B8DEBB18-1963-4EC8-9E92-FBD676FE336E}" srcId="{00224B6C-E6ED-4AF5-8845-4CFF922A36BE}" destId="{24A3992C-CF74-47AE-A88C-928316086364}" srcOrd="1" destOrd="0" parTransId="{7AF49AA2-2942-41CA-9B0C-1A372258EE61}" sibTransId="{CE6541B7-A939-483A-81ED-DFC90452A58D}"/>
    <dgm:cxn modelId="{2D05DE3B-B989-8448-83CD-4C8ED8AF49A9}" type="presOf" srcId="{00224B6C-E6ED-4AF5-8845-4CFF922A36BE}" destId="{7D4D9BCD-35F0-D34D-934C-6E77E4ECEB85}" srcOrd="0" destOrd="0" presId="urn:microsoft.com/office/officeart/2008/layout/LinedList"/>
    <dgm:cxn modelId="{E78D5385-7A20-4FFE-94FB-24CE93E66F64}" srcId="{00224B6C-E6ED-4AF5-8845-4CFF922A36BE}" destId="{BA165851-6E82-4DC8-9F07-099B75EBB5D7}" srcOrd="0" destOrd="0" parTransId="{AEF734B2-2F67-42A6-8A2B-65B1DC6E8601}" sibTransId="{411662F1-B37F-4AAE-97D9-D84342D6E5B6}"/>
    <dgm:cxn modelId="{C3C04BB1-5C00-1141-B67F-3185DAB32CFD}" type="presOf" srcId="{BA165851-6E82-4DC8-9F07-099B75EBB5D7}" destId="{04AC6AD1-B32A-D64F-AF4D-BD33B27C47B0}" srcOrd="0" destOrd="0" presId="urn:microsoft.com/office/officeart/2008/layout/LinedList"/>
    <dgm:cxn modelId="{1EDB0E81-422F-074B-B82D-AB42EAB51E5D}" type="presParOf" srcId="{7D4D9BCD-35F0-D34D-934C-6E77E4ECEB85}" destId="{28B1F8BE-3B96-2947-8F8E-DAD606B7FC59}" srcOrd="0" destOrd="0" presId="urn:microsoft.com/office/officeart/2008/layout/LinedList"/>
    <dgm:cxn modelId="{52E2D1FE-211F-5D49-9CBD-B9D7B03EB912}" type="presParOf" srcId="{7D4D9BCD-35F0-D34D-934C-6E77E4ECEB85}" destId="{F58A00A0-4882-2045-A731-AC11B6F51C0C}" srcOrd="1" destOrd="0" presId="urn:microsoft.com/office/officeart/2008/layout/LinedList"/>
    <dgm:cxn modelId="{3E7A17E1-ACC2-C540-A8A8-BB4BFC8044E1}" type="presParOf" srcId="{F58A00A0-4882-2045-A731-AC11B6F51C0C}" destId="{04AC6AD1-B32A-D64F-AF4D-BD33B27C47B0}" srcOrd="0" destOrd="0" presId="urn:microsoft.com/office/officeart/2008/layout/LinedList"/>
    <dgm:cxn modelId="{8D5EC8ED-B48E-6D4D-98AD-9F14015FFB91}" type="presParOf" srcId="{F58A00A0-4882-2045-A731-AC11B6F51C0C}" destId="{CB3F8267-55B0-8842-A78B-3CF0A9987738}" srcOrd="1" destOrd="0" presId="urn:microsoft.com/office/officeart/2008/layout/LinedList"/>
    <dgm:cxn modelId="{2033A234-5D21-DC47-A94B-E92D60F57B9E}" type="presParOf" srcId="{7D4D9BCD-35F0-D34D-934C-6E77E4ECEB85}" destId="{EAEF8489-5DC7-2540-B65D-CC8542D1B56C}" srcOrd="2" destOrd="0" presId="urn:microsoft.com/office/officeart/2008/layout/LinedList"/>
    <dgm:cxn modelId="{9B2A0B47-FFA3-0347-966E-7176F968268E}" type="presParOf" srcId="{7D4D9BCD-35F0-D34D-934C-6E77E4ECEB85}" destId="{F166E6BB-A0C3-BC43-8936-C289FB1B30B7}" srcOrd="3" destOrd="0" presId="urn:microsoft.com/office/officeart/2008/layout/LinedList"/>
    <dgm:cxn modelId="{44D4E7F8-7AEF-4E40-9C99-14889B7C7D8F}" type="presParOf" srcId="{F166E6BB-A0C3-BC43-8936-C289FB1B30B7}" destId="{70D8B1FC-E88C-7143-9DEC-DE689F066065}" srcOrd="0" destOrd="0" presId="urn:microsoft.com/office/officeart/2008/layout/LinedList"/>
    <dgm:cxn modelId="{3DBA06A6-091A-D747-B422-633309E8ECC9}" type="presParOf" srcId="{F166E6BB-A0C3-BC43-8936-C289FB1B30B7}" destId="{07F90FD0-60A3-A84D-B029-9FF081E7A0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E0598E-E922-4DBF-B731-E77C02C4F1E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E3F98-F5E3-4512-BD07-AB73DC0EF2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answer is yes and no.</a:t>
          </a:r>
        </a:p>
      </dgm:t>
    </dgm:pt>
    <dgm:pt modelId="{F1888D16-C809-4A87-8582-8F9B6BA29500}" type="parTrans" cxnId="{404C1CFD-A9AE-420A-958C-6799DFEC2C71}">
      <dgm:prSet/>
      <dgm:spPr/>
      <dgm:t>
        <a:bodyPr/>
        <a:lstStyle/>
        <a:p>
          <a:endParaRPr lang="en-US"/>
        </a:p>
      </dgm:t>
    </dgm:pt>
    <dgm:pt modelId="{9D0D8565-5AFF-4D4B-A751-5FECFA97EE17}" type="sibTrans" cxnId="{404C1CFD-A9AE-420A-958C-6799DFEC2C71}">
      <dgm:prSet/>
      <dgm:spPr/>
      <dgm:t>
        <a:bodyPr/>
        <a:lstStyle/>
        <a:p>
          <a:endParaRPr lang="en-US"/>
        </a:p>
      </dgm:t>
    </dgm:pt>
    <dgm:pt modelId="{C7AD4743-A303-4D8C-AFE8-AF26F96EA4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Tribal members/citizens can choose to receive care from AN Indian health care provider (IHCP) OR NON-IHCP</a:t>
          </a:r>
        </a:p>
      </dgm:t>
    </dgm:pt>
    <dgm:pt modelId="{AC6ECB31-9A4B-41A9-B911-989D2DE67EC8}" type="parTrans" cxnId="{8E6FAEC9-C989-47E4-86B8-325B0640E9FD}">
      <dgm:prSet/>
      <dgm:spPr/>
      <dgm:t>
        <a:bodyPr/>
        <a:lstStyle/>
        <a:p>
          <a:endParaRPr lang="en-US"/>
        </a:p>
      </dgm:t>
    </dgm:pt>
    <dgm:pt modelId="{8B119C87-B450-4862-A233-88B9E6FA38C9}" type="sibTrans" cxnId="{8E6FAEC9-C989-47E4-86B8-325B0640E9FD}">
      <dgm:prSet/>
      <dgm:spPr/>
      <dgm:t>
        <a:bodyPr/>
        <a:lstStyle/>
        <a:p>
          <a:endParaRPr lang="en-US"/>
        </a:p>
      </dgm:t>
    </dgm:pt>
    <dgm:pt modelId="{717A475D-3198-4541-8953-9F53641BA8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IF the eligible Tribal member wants the IHCP to pay their patient portion, the member will need to obtain a referral/authorization from the IHCP closest to their home residence located within the service area (IHS/Tribe)</a:t>
          </a:r>
        </a:p>
      </dgm:t>
    </dgm:pt>
    <dgm:pt modelId="{4D0EE3D3-8EA1-4F6C-80F0-B14169F07CD0}" type="parTrans" cxnId="{9EBEE0BC-531F-4257-A256-3CC5680EF477}">
      <dgm:prSet/>
      <dgm:spPr/>
      <dgm:t>
        <a:bodyPr/>
        <a:lstStyle/>
        <a:p>
          <a:endParaRPr lang="en-US"/>
        </a:p>
      </dgm:t>
    </dgm:pt>
    <dgm:pt modelId="{131DC4B5-0A15-48D8-B87A-369DD79F51D7}" type="sibTrans" cxnId="{9EBEE0BC-531F-4257-A256-3CC5680EF477}">
      <dgm:prSet/>
      <dgm:spPr/>
      <dgm:t>
        <a:bodyPr/>
        <a:lstStyle/>
        <a:p>
          <a:endParaRPr lang="en-US"/>
        </a:p>
      </dgm:t>
    </dgm:pt>
    <dgm:pt modelId="{C1B89A20-7DBD-4D0B-A4E3-ED4E096A2A13}" type="pres">
      <dgm:prSet presAssocID="{6CE0598E-E922-4DBF-B731-E77C02C4F1ED}" presName="root" presStyleCnt="0">
        <dgm:presLayoutVars>
          <dgm:dir/>
          <dgm:resizeHandles val="exact"/>
        </dgm:presLayoutVars>
      </dgm:prSet>
      <dgm:spPr/>
    </dgm:pt>
    <dgm:pt modelId="{E184D17C-2EC4-4F3C-8402-5F15FD03825B}" type="pres">
      <dgm:prSet presAssocID="{71AE3F98-F5E3-4512-BD07-AB73DC0EF2CD}" presName="compNode" presStyleCnt="0"/>
      <dgm:spPr/>
    </dgm:pt>
    <dgm:pt modelId="{593C6B7C-C497-4BCD-8D83-EFC5EABCDACF}" type="pres">
      <dgm:prSet presAssocID="{71AE3F98-F5E3-4512-BD07-AB73DC0EF2CD}" presName="iconBgRect" presStyleLbl="bgShp" presStyleIdx="0" presStyleCnt="3"/>
      <dgm:spPr/>
    </dgm:pt>
    <dgm:pt modelId="{8A7C00A0-7A4E-4C65-9FB9-0637972C8EE9}" type="pres">
      <dgm:prSet presAssocID="{71AE3F98-F5E3-4512-BD07-AB73DC0EF2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F3801F-EFDB-4F1F-BD87-7ABF7C34C04E}" type="pres">
      <dgm:prSet presAssocID="{71AE3F98-F5E3-4512-BD07-AB73DC0EF2CD}" presName="spaceRect" presStyleCnt="0"/>
      <dgm:spPr/>
    </dgm:pt>
    <dgm:pt modelId="{E0DC6607-070B-4387-A064-E1DA6A7BE914}" type="pres">
      <dgm:prSet presAssocID="{71AE3F98-F5E3-4512-BD07-AB73DC0EF2CD}" presName="textRect" presStyleLbl="revTx" presStyleIdx="0" presStyleCnt="3">
        <dgm:presLayoutVars>
          <dgm:chMax val="1"/>
          <dgm:chPref val="1"/>
        </dgm:presLayoutVars>
      </dgm:prSet>
      <dgm:spPr/>
    </dgm:pt>
    <dgm:pt modelId="{5EFE5EB2-DFD6-4097-AC09-8587334A1A72}" type="pres">
      <dgm:prSet presAssocID="{9D0D8565-5AFF-4D4B-A751-5FECFA97EE17}" presName="sibTrans" presStyleCnt="0"/>
      <dgm:spPr/>
    </dgm:pt>
    <dgm:pt modelId="{D1754A46-7D35-48BE-AC4B-DC51463308C2}" type="pres">
      <dgm:prSet presAssocID="{C7AD4743-A303-4D8C-AFE8-AF26F96EA4E2}" presName="compNode" presStyleCnt="0"/>
      <dgm:spPr/>
    </dgm:pt>
    <dgm:pt modelId="{C8DD05B7-48A8-4E55-9344-7DD43E5855C3}" type="pres">
      <dgm:prSet presAssocID="{C7AD4743-A303-4D8C-AFE8-AF26F96EA4E2}" presName="iconBgRect" presStyleLbl="bgShp" presStyleIdx="1" presStyleCnt="3"/>
      <dgm:spPr/>
    </dgm:pt>
    <dgm:pt modelId="{642DD12B-ED0A-4BAA-9380-53ECBB7AF360}" type="pres">
      <dgm:prSet presAssocID="{C7AD4743-A303-4D8C-AFE8-AF26F96EA4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0AC1C3F-DEE0-41C1-AD00-C3F85CF5D63B}" type="pres">
      <dgm:prSet presAssocID="{C7AD4743-A303-4D8C-AFE8-AF26F96EA4E2}" presName="spaceRect" presStyleCnt="0"/>
      <dgm:spPr/>
    </dgm:pt>
    <dgm:pt modelId="{5E12E18C-0BA2-4A42-B396-C2655C318D34}" type="pres">
      <dgm:prSet presAssocID="{C7AD4743-A303-4D8C-AFE8-AF26F96EA4E2}" presName="textRect" presStyleLbl="revTx" presStyleIdx="1" presStyleCnt="3">
        <dgm:presLayoutVars>
          <dgm:chMax val="1"/>
          <dgm:chPref val="1"/>
        </dgm:presLayoutVars>
      </dgm:prSet>
      <dgm:spPr/>
    </dgm:pt>
    <dgm:pt modelId="{68EC1186-36ED-4EC3-9326-7085C103ACFD}" type="pres">
      <dgm:prSet presAssocID="{8B119C87-B450-4862-A233-88B9E6FA38C9}" presName="sibTrans" presStyleCnt="0"/>
      <dgm:spPr/>
    </dgm:pt>
    <dgm:pt modelId="{EACCC486-E3FF-418F-ABAB-BDFAF79DF835}" type="pres">
      <dgm:prSet presAssocID="{717A475D-3198-4541-8953-9F53641BA89F}" presName="compNode" presStyleCnt="0"/>
      <dgm:spPr/>
    </dgm:pt>
    <dgm:pt modelId="{5F313C00-7467-498C-9DD7-8F2D708414EC}" type="pres">
      <dgm:prSet presAssocID="{717A475D-3198-4541-8953-9F53641BA89F}" presName="iconBgRect" presStyleLbl="bgShp" presStyleIdx="2" presStyleCnt="3"/>
      <dgm:spPr/>
    </dgm:pt>
    <dgm:pt modelId="{09C997A1-23FD-4679-BC4A-443718EE889A}" type="pres">
      <dgm:prSet presAssocID="{717A475D-3198-4541-8953-9F53641BA8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50FDB41-B272-4A8C-91D9-6C1B8B5E5093}" type="pres">
      <dgm:prSet presAssocID="{717A475D-3198-4541-8953-9F53641BA89F}" presName="spaceRect" presStyleCnt="0"/>
      <dgm:spPr/>
    </dgm:pt>
    <dgm:pt modelId="{060331CA-2CA9-47A6-9E9E-F3EC51043164}" type="pres">
      <dgm:prSet presAssocID="{717A475D-3198-4541-8953-9F53641BA89F}" presName="textRect" presStyleLbl="revTx" presStyleIdx="2" presStyleCnt="3" custScaleX="96807">
        <dgm:presLayoutVars>
          <dgm:chMax val="1"/>
          <dgm:chPref val="1"/>
        </dgm:presLayoutVars>
      </dgm:prSet>
      <dgm:spPr/>
    </dgm:pt>
  </dgm:ptLst>
  <dgm:cxnLst>
    <dgm:cxn modelId="{5FD6AF2F-2463-46B2-AB9A-2AEDC0F71180}" type="presOf" srcId="{6CE0598E-E922-4DBF-B731-E77C02C4F1ED}" destId="{C1B89A20-7DBD-4D0B-A4E3-ED4E096A2A13}" srcOrd="0" destOrd="0" presId="urn:microsoft.com/office/officeart/2018/5/layout/IconCircleLabelList"/>
    <dgm:cxn modelId="{B3849399-BF72-4C96-A324-3A34542DC67C}" type="presOf" srcId="{71AE3F98-F5E3-4512-BD07-AB73DC0EF2CD}" destId="{E0DC6607-070B-4387-A064-E1DA6A7BE914}" srcOrd="0" destOrd="0" presId="urn:microsoft.com/office/officeart/2018/5/layout/IconCircleLabelList"/>
    <dgm:cxn modelId="{0D4B42A6-AB51-40E8-8079-62C7E5194893}" type="presOf" srcId="{717A475D-3198-4541-8953-9F53641BA89F}" destId="{060331CA-2CA9-47A6-9E9E-F3EC51043164}" srcOrd="0" destOrd="0" presId="urn:microsoft.com/office/officeart/2018/5/layout/IconCircleLabelList"/>
    <dgm:cxn modelId="{9EBEE0BC-531F-4257-A256-3CC5680EF477}" srcId="{6CE0598E-E922-4DBF-B731-E77C02C4F1ED}" destId="{717A475D-3198-4541-8953-9F53641BA89F}" srcOrd="2" destOrd="0" parTransId="{4D0EE3D3-8EA1-4F6C-80F0-B14169F07CD0}" sibTransId="{131DC4B5-0A15-48D8-B87A-369DD79F51D7}"/>
    <dgm:cxn modelId="{8E6FAEC9-C989-47E4-86B8-325B0640E9FD}" srcId="{6CE0598E-E922-4DBF-B731-E77C02C4F1ED}" destId="{C7AD4743-A303-4D8C-AFE8-AF26F96EA4E2}" srcOrd="1" destOrd="0" parTransId="{AC6ECB31-9A4B-41A9-B911-989D2DE67EC8}" sibTransId="{8B119C87-B450-4862-A233-88B9E6FA38C9}"/>
    <dgm:cxn modelId="{A5DC88FC-4C58-47FD-A7B5-014FD1B7BEB5}" type="presOf" srcId="{C7AD4743-A303-4D8C-AFE8-AF26F96EA4E2}" destId="{5E12E18C-0BA2-4A42-B396-C2655C318D34}" srcOrd="0" destOrd="0" presId="urn:microsoft.com/office/officeart/2018/5/layout/IconCircleLabelList"/>
    <dgm:cxn modelId="{404C1CFD-A9AE-420A-958C-6799DFEC2C71}" srcId="{6CE0598E-E922-4DBF-B731-E77C02C4F1ED}" destId="{71AE3F98-F5E3-4512-BD07-AB73DC0EF2CD}" srcOrd="0" destOrd="0" parTransId="{F1888D16-C809-4A87-8582-8F9B6BA29500}" sibTransId="{9D0D8565-5AFF-4D4B-A751-5FECFA97EE17}"/>
    <dgm:cxn modelId="{84B8DD4B-2F42-496B-89B4-2495372285D8}" type="presParOf" srcId="{C1B89A20-7DBD-4D0B-A4E3-ED4E096A2A13}" destId="{E184D17C-2EC4-4F3C-8402-5F15FD03825B}" srcOrd="0" destOrd="0" presId="urn:microsoft.com/office/officeart/2018/5/layout/IconCircleLabelList"/>
    <dgm:cxn modelId="{00666711-FC01-49A4-9554-CB21720252AF}" type="presParOf" srcId="{E184D17C-2EC4-4F3C-8402-5F15FD03825B}" destId="{593C6B7C-C497-4BCD-8D83-EFC5EABCDACF}" srcOrd="0" destOrd="0" presId="urn:microsoft.com/office/officeart/2018/5/layout/IconCircleLabelList"/>
    <dgm:cxn modelId="{7103229A-A9F6-4B11-AC4D-D9A55D0D9598}" type="presParOf" srcId="{E184D17C-2EC4-4F3C-8402-5F15FD03825B}" destId="{8A7C00A0-7A4E-4C65-9FB9-0637972C8EE9}" srcOrd="1" destOrd="0" presId="urn:microsoft.com/office/officeart/2018/5/layout/IconCircleLabelList"/>
    <dgm:cxn modelId="{D05C0B85-857B-401C-AAE5-8B7F29CFD8EE}" type="presParOf" srcId="{E184D17C-2EC4-4F3C-8402-5F15FD03825B}" destId="{58F3801F-EFDB-4F1F-BD87-7ABF7C34C04E}" srcOrd="2" destOrd="0" presId="urn:microsoft.com/office/officeart/2018/5/layout/IconCircleLabelList"/>
    <dgm:cxn modelId="{F804DFDB-8C9C-4BB2-8BF7-645C5A483F78}" type="presParOf" srcId="{E184D17C-2EC4-4F3C-8402-5F15FD03825B}" destId="{E0DC6607-070B-4387-A064-E1DA6A7BE914}" srcOrd="3" destOrd="0" presId="urn:microsoft.com/office/officeart/2018/5/layout/IconCircleLabelList"/>
    <dgm:cxn modelId="{47D9F784-34CE-414F-BF97-A7ACB26C7D96}" type="presParOf" srcId="{C1B89A20-7DBD-4D0B-A4E3-ED4E096A2A13}" destId="{5EFE5EB2-DFD6-4097-AC09-8587334A1A72}" srcOrd="1" destOrd="0" presId="urn:microsoft.com/office/officeart/2018/5/layout/IconCircleLabelList"/>
    <dgm:cxn modelId="{9BB4E11C-180C-4DCD-B3B2-CA08DA5CAB4A}" type="presParOf" srcId="{C1B89A20-7DBD-4D0B-A4E3-ED4E096A2A13}" destId="{D1754A46-7D35-48BE-AC4B-DC51463308C2}" srcOrd="2" destOrd="0" presId="urn:microsoft.com/office/officeart/2018/5/layout/IconCircleLabelList"/>
    <dgm:cxn modelId="{30AA9467-87BF-4CEE-9BD0-D0E461DDE10A}" type="presParOf" srcId="{D1754A46-7D35-48BE-AC4B-DC51463308C2}" destId="{C8DD05B7-48A8-4E55-9344-7DD43E5855C3}" srcOrd="0" destOrd="0" presId="urn:microsoft.com/office/officeart/2018/5/layout/IconCircleLabelList"/>
    <dgm:cxn modelId="{A16A238F-400A-48BE-9C06-693A2883F772}" type="presParOf" srcId="{D1754A46-7D35-48BE-AC4B-DC51463308C2}" destId="{642DD12B-ED0A-4BAA-9380-53ECBB7AF360}" srcOrd="1" destOrd="0" presId="urn:microsoft.com/office/officeart/2018/5/layout/IconCircleLabelList"/>
    <dgm:cxn modelId="{9FCF2B60-402C-4CC4-B815-677788AAAF51}" type="presParOf" srcId="{D1754A46-7D35-48BE-AC4B-DC51463308C2}" destId="{C0AC1C3F-DEE0-41C1-AD00-C3F85CF5D63B}" srcOrd="2" destOrd="0" presId="urn:microsoft.com/office/officeart/2018/5/layout/IconCircleLabelList"/>
    <dgm:cxn modelId="{BC67FCA7-7E98-4BD1-9B8B-79EF3BD82AD5}" type="presParOf" srcId="{D1754A46-7D35-48BE-AC4B-DC51463308C2}" destId="{5E12E18C-0BA2-4A42-B396-C2655C318D34}" srcOrd="3" destOrd="0" presId="urn:microsoft.com/office/officeart/2018/5/layout/IconCircleLabelList"/>
    <dgm:cxn modelId="{487DC2BE-E726-4AA7-A9FC-BD4883C21060}" type="presParOf" srcId="{C1B89A20-7DBD-4D0B-A4E3-ED4E096A2A13}" destId="{68EC1186-36ED-4EC3-9326-7085C103ACFD}" srcOrd="3" destOrd="0" presId="urn:microsoft.com/office/officeart/2018/5/layout/IconCircleLabelList"/>
    <dgm:cxn modelId="{ED5DD941-7124-4C3E-BB64-A33005165C6B}" type="presParOf" srcId="{C1B89A20-7DBD-4D0B-A4E3-ED4E096A2A13}" destId="{EACCC486-E3FF-418F-ABAB-BDFAF79DF835}" srcOrd="4" destOrd="0" presId="urn:microsoft.com/office/officeart/2018/5/layout/IconCircleLabelList"/>
    <dgm:cxn modelId="{50F04B46-9AE0-4B75-9E02-9243EDD39235}" type="presParOf" srcId="{EACCC486-E3FF-418F-ABAB-BDFAF79DF835}" destId="{5F313C00-7467-498C-9DD7-8F2D708414EC}" srcOrd="0" destOrd="0" presId="urn:microsoft.com/office/officeart/2018/5/layout/IconCircleLabelList"/>
    <dgm:cxn modelId="{3B5D11FB-57A9-4B38-ACA3-1ADB4A50BB72}" type="presParOf" srcId="{EACCC486-E3FF-418F-ABAB-BDFAF79DF835}" destId="{09C997A1-23FD-4679-BC4A-443718EE889A}" srcOrd="1" destOrd="0" presId="urn:microsoft.com/office/officeart/2018/5/layout/IconCircleLabelList"/>
    <dgm:cxn modelId="{419BCB05-DD2C-451B-AB62-CBA264FEA695}" type="presParOf" srcId="{EACCC486-E3FF-418F-ABAB-BDFAF79DF835}" destId="{350FDB41-B272-4A8C-91D9-6C1B8B5E5093}" srcOrd="2" destOrd="0" presId="urn:microsoft.com/office/officeart/2018/5/layout/IconCircleLabelList"/>
    <dgm:cxn modelId="{39391C7B-D69B-4C99-B3B2-18925EA71EE8}" type="presParOf" srcId="{EACCC486-E3FF-418F-ABAB-BDFAF79DF835}" destId="{060331CA-2CA9-47A6-9E9E-F3EC510431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653D00-D0D8-4F62-A42A-6DFD914113E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50FFED-51AA-40CB-95F8-158644AC0213}">
      <dgm:prSet/>
      <dgm:spPr/>
      <dgm:t>
        <a:bodyPr/>
        <a:lstStyle/>
        <a:p>
          <a:r>
            <a:rPr lang="en-US" dirty="0"/>
            <a:t>Must reside in the service area</a:t>
          </a:r>
        </a:p>
      </dgm:t>
    </dgm:pt>
    <dgm:pt modelId="{2901248F-DD67-4FF3-85EA-4C50028A5BE2}" type="parTrans" cxnId="{497F24C9-AE33-4CDA-8509-1AC3CB7DE67C}">
      <dgm:prSet/>
      <dgm:spPr/>
      <dgm:t>
        <a:bodyPr/>
        <a:lstStyle/>
        <a:p>
          <a:endParaRPr lang="en-US"/>
        </a:p>
      </dgm:t>
    </dgm:pt>
    <dgm:pt modelId="{2FE50BEB-2D71-47A5-8569-3C7A0D40C4D8}" type="sibTrans" cxnId="{497F24C9-AE33-4CDA-8509-1AC3CB7DE67C}">
      <dgm:prSet/>
      <dgm:spPr/>
      <dgm:t>
        <a:bodyPr/>
        <a:lstStyle/>
        <a:p>
          <a:endParaRPr lang="en-US"/>
        </a:p>
      </dgm:t>
    </dgm:pt>
    <dgm:pt modelId="{C1D7D1F0-256E-402B-AFFB-0B098FFECE0A}">
      <dgm:prSet/>
      <dgm:spPr/>
      <dgm:t>
        <a:bodyPr/>
        <a:lstStyle/>
        <a:p>
          <a:r>
            <a:rPr lang="en-US" dirty="0"/>
            <a:t>Must be eligible for PRC, each Tribe determines its own criteria</a:t>
          </a:r>
        </a:p>
      </dgm:t>
    </dgm:pt>
    <dgm:pt modelId="{A9A3ED63-6198-4830-9258-A7C2933E556F}" type="parTrans" cxnId="{B49D2458-AC27-4DB2-8C47-DC0655F2741E}">
      <dgm:prSet/>
      <dgm:spPr/>
      <dgm:t>
        <a:bodyPr/>
        <a:lstStyle/>
        <a:p>
          <a:endParaRPr lang="en-US"/>
        </a:p>
      </dgm:t>
    </dgm:pt>
    <dgm:pt modelId="{5C427F86-7B96-4AFB-A473-6D2ECE2FC967}" type="sibTrans" cxnId="{B49D2458-AC27-4DB2-8C47-DC0655F2741E}">
      <dgm:prSet/>
      <dgm:spPr/>
      <dgm:t>
        <a:bodyPr/>
        <a:lstStyle/>
        <a:p>
          <a:endParaRPr lang="en-US"/>
        </a:p>
      </dgm:t>
    </dgm:pt>
    <dgm:pt modelId="{7D4EEEB2-4875-ED44-ACC2-771E1EA016A5}">
      <dgm:prSet/>
      <dgm:spPr/>
      <dgm:t>
        <a:bodyPr/>
        <a:lstStyle/>
        <a:p>
          <a:r>
            <a:rPr lang="en-US"/>
            <a:t>Member must apply for alternative resources</a:t>
          </a:r>
        </a:p>
      </dgm:t>
    </dgm:pt>
    <dgm:pt modelId="{EDBD05A0-4319-B940-B726-DD3031B728B2}" type="parTrans" cxnId="{5F3D5A15-EF9C-274D-AE7A-933A95F1C01C}">
      <dgm:prSet/>
      <dgm:spPr/>
      <dgm:t>
        <a:bodyPr/>
        <a:lstStyle/>
        <a:p>
          <a:endParaRPr lang="en-US"/>
        </a:p>
      </dgm:t>
    </dgm:pt>
    <dgm:pt modelId="{97B71B8D-31C2-464B-8E4A-75DA5441688A}" type="sibTrans" cxnId="{5F3D5A15-EF9C-274D-AE7A-933A95F1C01C}">
      <dgm:prSet/>
      <dgm:spPr/>
      <dgm:t>
        <a:bodyPr/>
        <a:lstStyle/>
        <a:p>
          <a:endParaRPr lang="en-US"/>
        </a:p>
      </dgm:t>
    </dgm:pt>
    <dgm:pt modelId="{F7C97D2A-7363-EA44-B365-FABAAFFD7A13}">
      <dgm:prSet/>
      <dgm:spPr/>
      <dgm:t>
        <a:bodyPr/>
        <a:lstStyle/>
        <a:p>
          <a:r>
            <a:rPr lang="en-US" dirty="0"/>
            <a:t>Being a member of a Tribe does not guarantee approval</a:t>
          </a:r>
        </a:p>
      </dgm:t>
    </dgm:pt>
    <dgm:pt modelId="{8767805E-F99B-A647-BA94-71848E5996EE}" type="parTrans" cxnId="{5AE9BFB8-48FC-434F-8290-84950A11C85E}">
      <dgm:prSet/>
      <dgm:spPr/>
      <dgm:t>
        <a:bodyPr/>
        <a:lstStyle/>
        <a:p>
          <a:endParaRPr lang="en-US"/>
        </a:p>
      </dgm:t>
    </dgm:pt>
    <dgm:pt modelId="{B79A5456-A479-FB49-B383-C4E4AABDFBA3}" type="sibTrans" cxnId="{5AE9BFB8-48FC-434F-8290-84950A11C85E}">
      <dgm:prSet/>
      <dgm:spPr/>
      <dgm:t>
        <a:bodyPr/>
        <a:lstStyle/>
        <a:p>
          <a:endParaRPr lang="en-US"/>
        </a:p>
      </dgm:t>
    </dgm:pt>
    <dgm:pt modelId="{0FA79944-DEF3-8446-A09B-81A3BB2441C7}">
      <dgm:prSet/>
      <dgm:spPr/>
      <dgm:t>
        <a:bodyPr/>
        <a:lstStyle/>
        <a:p>
          <a:r>
            <a:rPr lang="en-US"/>
            <a:t>Approval granted through referral department</a:t>
          </a:r>
          <a:endParaRPr lang="en-US" dirty="0"/>
        </a:p>
      </dgm:t>
    </dgm:pt>
    <dgm:pt modelId="{0403CA7A-4ECA-4241-A02F-A42D48903B97}" type="parTrans" cxnId="{80C4BDC7-165B-AE4D-8DF5-A84725444C01}">
      <dgm:prSet/>
      <dgm:spPr/>
      <dgm:t>
        <a:bodyPr/>
        <a:lstStyle/>
        <a:p>
          <a:endParaRPr lang="en-US"/>
        </a:p>
      </dgm:t>
    </dgm:pt>
    <dgm:pt modelId="{3366FB07-34E1-EF4B-975A-DDE9AC526B08}" type="sibTrans" cxnId="{80C4BDC7-165B-AE4D-8DF5-A84725444C01}">
      <dgm:prSet/>
      <dgm:spPr/>
      <dgm:t>
        <a:bodyPr/>
        <a:lstStyle/>
        <a:p>
          <a:endParaRPr lang="en-US"/>
        </a:p>
      </dgm:t>
    </dgm:pt>
    <dgm:pt modelId="{F8DE9934-408B-7141-92C4-722261C956BA}">
      <dgm:prSet/>
      <dgm:spPr/>
      <dgm:t>
        <a:bodyPr/>
        <a:lstStyle/>
        <a:p>
          <a:r>
            <a:rPr lang="en-US"/>
            <a:t>Member provides proof of residency</a:t>
          </a:r>
          <a:endParaRPr lang="en-US" dirty="0"/>
        </a:p>
      </dgm:t>
    </dgm:pt>
    <dgm:pt modelId="{D53A217F-8229-AD49-ABEA-D5BC7CC80808}" type="parTrans" cxnId="{6CD3AB94-9908-A944-B7CA-C0FEB8D442FE}">
      <dgm:prSet/>
      <dgm:spPr/>
      <dgm:t>
        <a:bodyPr/>
        <a:lstStyle/>
        <a:p>
          <a:endParaRPr lang="en-US"/>
        </a:p>
      </dgm:t>
    </dgm:pt>
    <dgm:pt modelId="{CC78CCFB-0F16-944F-8AC3-34C0E9BB1F28}" type="sibTrans" cxnId="{6CD3AB94-9908-A944-B7CA-C0FEB8D442FE}">
      <dgm:prSet/>
      <dgm:spPr/>
      <dgm:t>
        <a:bodyPr/>
        <a:lstStyle/>
        <a:p>
          <a:endParaRPr lang="en-US"/>
        </a:p>
      </dgm:t>
    </dgm:pt>
    <dgm:pt modelId="{ABB9B461-8E0C-424A-A078-C01B42CA1F66}" type="pres">
      <dgm:prSet presAssocID="{91653D00-D0D8-4F62-A42A-6DFD914113EC}" presName="Name0" presStyleCnt="0">
        <dgm:presLayoutVars>
          <dgm:dir/>
          <dgm:resizeHandles val="exact"/>
        </dgm:presLayoutVars>
      </dgm:prSet>
      <dgm:spPr/>
    </dgm:pt>
    <dgm:pt modelId="{6144DFB9-A466-014D-9C36-0617D084266E}" type="pres">
      <dgm:prSet presAssocID="{1750FFED-51AA-40CB-95F8-158644AC0213}" presName="node" presStyleLbl="node1" presStyleIdx="0" presStyleCnt="6">
        <dgm:presLayoutVars>
          <dgm:bulletEnabled val="1"/>
        </dgm:presLayoutVars>
      </dgm:prSet>
      <dgm:spPr/>
    </dgm:pt>
    <dgm:pt modelId="{6F0DD149-09DC-6C40-ACDA-FC0077BB7FC2}" type="pres">
      <dgm:prSet presAssocID="{2FE50BEB-2D71-47A5-8569-3C7A0D40C4D8}" presName="sibTrans" presStyleLbl="sibTrans1D1" presStyleIdx="0" presStyleCnt="5"/>
      <dgm:spPr/>
    </dgm:pt>
    <dgm:pt modelId="{208D01A6-97E2-F940-B608-C59D40D67BCA}" type="pres">
      <dgm:prSet presAssocID="{2FE50BEB-2D71-47A5-8569-3C7A0D40C4D8}" presName="connectorText" presStyleLbl="sibTrans1D1" presStyleIdx="0" presStyleCnt="5"/>
      <dgm:spPr/>
    </dgm:pt>
    <dgm:pt modelId="{FFAEB01A-83CA-6442-B5C8-95229C09AEF1}" type="pres">
      <dgm:prSet presAssocID="{F8DE9934-408B-7141-92C4-722261C956BA}" presName="node" presStyleLbl="node1" presStyleIdx="1" presStyleCnt="6">
        <dgm:presLayoutVars>
          <dgm:bulletEnabled val="1"/>
        </dgm:presLayoutVars>
      </dgm:prSet>
      <dgm:spPr/>
    </dgm:pt>
    <dgm:pt modelId="{5465619A-961F-D64A-B778-90EB604C13EF}" type="pres">
      <dgm:prSet presAssocID="{CC78CCFB-0F16-944F-8AC3-34C0E9BB1F28}" presName="sibTrans" presStyleLbl="sibTrans1D1" presStyleIdx="1" presStyleCnt="5"/>
      <dgm:spPr/>
    </dgm:pt>
    <dgm:pt modelId="{235C7707-34D8-1542-8257-379EA650CBDD}" type="pres">
      <dgm:prSet presAssocID="{CC78CCFB-0F16-944F-8AC3-34C0E9BB1F28}" presName="connectorText" presStyleLbl="sibTrans1D1" presStyleIdx="1" presStyleCnt="5"/>
      <dgm:spPr/>
    </dgm:pt>
    <dgm:pt modelId="{EBCF2B4C-8AE8-9249-85B6-25005148E5C5}" type="pres">
      <dgm:prSet presAssocID="{7D4EEEB2-4875-ED44-ACC2-771E1EA016A5}" presName="node" presStyleLbl="node1" presStyleIdx="2" presStyleCnt="6">
        <dgm:presLayoutVars>
          <dgm:bulletEnabled val="1"/>
        </dgm:presLayoutVars>
      </dgm:prSet>
      <dgm:spPr/>
    </dgm:pt>
    <dgm:pt modelId="{D50AD2F9-275F-864F-8066-14322B19BD4A}" type="pres">
      <dgm:prSet presAssocID="{97B71B8D-31C2-464B-8E4A-75DA5441688A}" presName="sibTrans" presStyleLbl="sibTrans1D1" presStyleIdx="2" presStyleCnt="5"/>
      <dgm:spPr/>
    </dgm:pt>
    <dgm:pt modelId="{1491ACA3-1C31-D240-9B54-6546A100EBE1}" type="pres">
      <dgm:prSet presAssocID="{97B71B8D-31C2-464B-8E4A-75DA5441688A}" presName="connectorText" presStyleLbl="sibTrans1D1" presStyleIdx="2" presStyleCnt="5"/>
      <dgm:spPr/>
    </dgm:pt>
    <dgm:pt modelId="{C3EC7742-5CAC-6F4C-88D8-C40D8A053BB6}" type="pres">
      <dgm:prSet presAssocID="{C1D7D1F0-256E-402B-AFFB-0B098FFECE0A}" presName="node" presStyleLbl="node1" presStyleIdx="3" presStyleCnt="6" custLinFactNeighborX="-165" custLinFactNeighborY="-9550">
        <dgm:presLayoutVars>
          <dgm:bulletEnabled val="1"/>
        </dgm:presLayoutVars>
      </dgm:prSet>
      <dgm:spPr/>
    </dgm:pt>
    <dgm:pt modelId="{A916288A-F239-984D-A84E-8A5CDB8CCC88}" type="pres">
      <dgm:prSet presAssocID="{5C427F86-7B96-4AFB-A473-6D2ECE2FC967}" presName="sibTrans" presStyleLbl="sibTrans1D1" presStyleIdx="3" presStyleCnt="5"/>
      <dgm:spPr/>
    </dgm:pt>
    <dgm:pt modelId="{C0D42B1A-2704-C74A-8A32-5190F1109B4B}" type="pres">
      <dgm:prSet presAssocID="{5C427F86-7B96-4AFB-A473-6D2ECE2FC967}" presName="connectorText" presStyleLbl="sibTrans1D1" presStyleIdx="3" presStyleCnt="5"/>
      <dgm:spPr/>
    </dgm:pt>
    <dgm:pt modelId="{4EDB7F66-F332-414C-BA28-E9726B6A21DC}" type="pres">
      <dgm:prSet presAssocID="{F7C97D2A-7363-EA44-B365-FABAAFFD7A13}" presName="node" presStyleLbl="node1" presStyleIdx="4" presStyleCnt="6" custLinFactNeighborX="101" custLinFactNeighborY="-9550">
        <dgm:presLayoutVars>
          <dgm:bulletEnabled val="1"/>
        </dgm:presLayoutVars>
      </dgm:prSet>
      <dgm:spPr/>
    </dgm:pt>
    <dgm:pt modelId="{782331DF-587C-F142-943A-C7A8563B75F9}" type="pres">
      <dgm:prSet presAssocID="{B79A5456-A479-FB49-B383-C4E4AABDFBA3}" presName="sibTrans" presStyleLbl="sibTrans1D1" presStyleIdx="4" presStyleCnt="5"/>
      <dgm:spPr/>
    </dgm:pt>
    <dgm:pt modelId="{B8CAFCBA-0108-E341-ADE2-846E25BBF140}" type="pres">
      <dgm:prSet presAssocID="{B79A5456-A479-FB49-B383-C4E4AABDFBA3}" presName="connectorText" presStyleLbl="sibTrans1D1" presStyleIdx="4" presStyleCnt="5"/>
      <dgm:spPr/>
    </dgm:pt>
    <dgm:pt modelId="{F7DF32FD-7AFC-2E46-AA11-BE4114B7CBE9}" type="pres">
      <dgm:prSet presAssocID="{0FA79944-DEF3-8446-A09B-81A3BB2441C7}" presName="node" presStyleLbl="node1" presStyleIdx="5" presStyleCnt="6" custLinFactNeighborX="366" custLinFactNeighborY="-9550">
        <dgm:presLayoutVars>
          <dgm:bulletEnabled val="1"/>
        </dgm:presLayoutVars>
      </dgm:prSet>
      <dgm:spPr/>
    </dgm:pt>
  </dgm:ptLst>
  <dgm:cxnLst>
    <dgm:cxn modelId="{490EE307-5346-7D4B-9174-C00EA756C47B}" type="presOf" srcId="{0FA79944-DEF3-8446-A09B-81A3BB2441C7}" destId="{F7DF32FD-7AFC-2E46-AA11-BE4114B7CBE9}" srcOrd="0" destOrd="0" presId="urn:microsoft.com/office/officeart/2016/7/layout/RepeatingBendingProcessNew"/>
    <dgm:cxn modelId="{A948D809-6326-B343-B7CB-7ACCF062F751}" type="presOf" srcId="{B79A5456-A479-FB49-B383-C4E4AABDFBA3}" destId="{782331DF-587C-F142-943A-C7A8563B75F9}" srcOrd="0" destOrd="0" presId="urn:microsoft.com/office/officeart/2016/7/layout/RepeatingBendingProcessNew"/>
    <dgm:cxn modelId="{5F3D5A15-EF9C-274D-AE7A-933A95F1C01C}" srcId="{91653D00-D0D8-4F62-A42A-6DFD914113EC}" destId="{7D4EEEB2-4875-ED44-ACC2-771E1EA016A5}" srcOrd="2" destOrd="0" parTransId="{EDBD05A0-4319-B940-B726-DD3031B728B2}" sibTransId="{97B71B8D-31C2-464B-8E4A-75DA5441688A}"/>
    <dgm:cxn modelId="{E22E0523-088B-8A4D-8E00-A55718C73598}" type="presOf" srcId="{F8DE9934-408B-7141-92C4-722261C956BA}" destId="{FFAEB01A-83CA-6442-B5C8-95229C09AEF1}" srcOrd="0" destOrd="0" presId="urn:microsoft.com/office/officeart/2016/7/layout/RepeatingBendingProcessNew"/>
    <dgm:cxn modelId="{8D89193B-E7BF-6344-A132-A1E9AECED28D}" type="presOf" srcId="{5C427F86-7B96-4AFB-A473-6D2ECE2FC967}" destId="{A916288A-F239-984D-A84E-8A5CDB8CCC88}" srcOrd="0" destOrd="0" presId="urn:microsoft.com/office/officeart/2016/7/layout/RepeatingBendingProcessNew"/>
    <dgm:cxn modelId="{C170224D-3BF3-A14F-BBC2-03AD8CD14D44}" type="presOf" srcId="{C1D7D1F0-256E-402B-AFFB-0B098FFECE0A}" destId="{C3EC7742-5CAC-6F4C-88D8-C40D8A053BB6}" srcOrd="0" destOrd="0" presId="urn:microsoft.com/office/officeart/2016/7/layout/RepeatingBendingProcessNew"/>
    <dgm:cxn modelId="{9F13A04E-0A49-7240-BC8B-6FD41F21C3BC}" type="presOf" srcId="{CC78CCFB-0F16-944F-8AC3-34C0E9BB1F28}" destId="{5465619A-961F-D64A-B778-90EB604C13EF}" srcOrd="0" destOrd="0" presId="urn:microsoft.com/office/officeart/2016/7/layout/RepeatingBendingProcessNew"/>
    <dgm:cxn modelId="{B49D2458-AC27-4DB2-8C47-DC0655F2741E}" srcId="{91653D00-D0D8-4F62-A42A-6DFD914113EC}" destId="{C1D7D1F0-256E-402B-AFFB-0B098FFECE0A}" srcOrd="3" destOrd="0" parTransId="{A9A3ED63-6198-4830-9258-A7C2933E556F}" sibTransId="{5C427F86-7B96-4AFB-A473-6D2ECE2FC967}"/>
    <dgm:cxn modelId="{D5DB6889-4B89-6E4C-B212-DC2CB2BD7E88}" type="presOf" srcId="{5C427F86-7B96-4AFB-A473-6D2ECE2FC967}" destId="{C0D42B1A-2704-C74A-8A32-5190F1109B4B}" srcOrd="1" destOrd="0" presId="urn:microsoft.com/office/officeart/2016/7/layout/RepeatingBendingProcessNew"/>
    <dgm:cxn modelId="{85A3178F-CCEE-7648-8D86-394795F052A9}" type="presOf" srcId="{97B71B8D-31C2-464B-8E4A-75DA5441688A}" destId="{1491ACA3-1C31-D240-9B54-6546A100EBE1}" srcOrd="1" destOrd="0" presId="urn:microsoft.com/office/officeart/2016/7/layout/RepeatingBendingProcessNew"/>
    <dgm:cxn modelId="{6CD3AB94-9908-A944-B7CA-C0FEB8D442FE}" srcId="{91653D00-D0D8-4F62-A42A-6DFD914113EC}" destId="{F8DE9934-408B-7141-92C4-722261C956BA}" srcOrd="1" destOrd="0" parTransId="{D53A217F-8229-AD49-ABEA-D5BC7CC80808}" sibTransId="{CC78CCFB-0F16-944F-8AC3-34C0E9BB1F28}"/>
    <dgm:cxn modelId="{DBE0BB9A-4361-F84B-82FA-A0C400440938}" type="presOf" srcId="{CC78CCFB-0F16-944F-8AC3-34C0E9BB1F28}" destId="{235C7707-34D8-1542-8257-379EA650CBDD}" srcOrd="1" destOrd="0" presId="urn:microsoft.com/office/officeart/2016/7/layout/RepeatingBendingProcessNew"/>
    <dgm:cxn modelId="{053B3CAF-AEAE-9C47-B467-F955CF27DF85}" type="presOf" srcId="{B79A5456-A479-FB49-B383-C4E4AABDFBA3}" destId="{B8CAFCBA-0108-E341-ADE2-846E25BBF140}" srcOrd="1" destOrd="0" presId="urn:microsoft.com/office/officeart/2016/7/layout/RepeatingBendingProcessNew"/>
    <dgm:cxn modelId="{5AE9BFB8-48FC-434F-8290-84950A11C85E}" srcId="{91653D00-D0D8-4F62-A42A-6DFD914113EC}" destId="{F7C97D2A-7363-EA44-B365-FABAAFFD7A13}" srcOrd="4" destOrd="0" parTransId="{8767805E-F99B-A647-BA94-71848E5996EE}" sibTransId="{B79A5456-A479-FB49-B383-C4E4AABDFBA3}"/>
    <dgm:cxn modelId="{80C4BDC7-165B-AE4D-8DF5-A84725444C01}" srcId="{91653D00-D0D8-4F62-A42A-6DFD914113EC}" destId="{0FA79944-DEF3-8446-A09B-81A3BB2441C7}" srcOrd="5" destOrd="0" parTransId="{0403CA7A-4ECA-4241-A02F-A42D48903B97}" sibTransId="{3366FB07-34E1-EF4B-975A-DDE9AC526B08}"/>
    <dgm:cxn modelId="{497F24C9-AE33-4CDA-8509-1AC3CB7DE67C}" srcId="{91653D00-D0D8-4F62-A42A-6DFD914113EC}" destId="{1750FFED-51AA-40CB-95F8-158644AC0213}" srcOrd="0" destOrd="0" parTransId="{2901248F-DD67-4FF3-85EA-4C50028A5BE2}" sibTransId="{2FE50BEB-2D71-47A5-8569-3C7A0D40C4D8}"/>
    <dgm:cxn modelId="{1A2031CD-9064-CD42-90D8-A603A8EB9265}" type="presOf" srcId="{7D4EEEB2-4875-ED44-ACC2-771E1EA016A5}" destId="{EBCF2B4C-8AE8-9249-85B6-25005148E5C5}" srcOrd="0" destOrd="0" presId="urn:microsoft.com/office/officeart/2016/7/layout/RepeatingBendingProcessNew"/>
    <dgm:cxn modelId="{552D21D3-4162-9C47-9179-D8458AFCAD29}" type="presOf" srcId="{91653D00-D0D8-4F62-A42A-6DFD914113EC}" destId="{ABB9B461-8E0C-424A-A078-C01B42CA1F66}" srcOrd="0" destOrd="0" presId="urn:microsoft.com/office/officeart/2016/7/layout/RepeatingBendingProcessNew"/>
    <dgm:cxn modelId="{02E382D7-4387-C349-83D9-C09F1D067388}" type="presOf" srcId="{1750FFED-51AA-40CB-95F8-158644AC0213}" destId="{6144DFB9-A466-014D-9C36-0617D084266E}" srcOrd="0" destOrd="0" presId="urn:microsoft.com/office/officeart/2016/7/layout/RepeatingBendingProcessNew"/>
    <dgm:cxn modelId="{B39E05E2-5A39-4548-AD46-C42D2EC48282}" type="presOf" srcId="{97B71B8D-31C2-464B-8E4A-75DA5441688A}" destId="{D50AD2F9-275F-864F-8066-14322B19BD4A}" srcOrd="0" destOrd="0" presId="urn:microsoft.com/office/officeart/2016/7/layout/RepeatingBendingProcessNew"/>
    <dgm:cxn modelId="{D3B48BEE-89D8-E14D-9B6E-9D60D877801E}" type="presOf" srcId="{F7C97D2A-7363-EA44-B365-FABAAFFD7A13}" destId="{4EDB7F66-F332-414C-BA28-E9726B6A21DC}" srcOrd="0" destOrd="0" presId="urn:microsoft.com/office/officeart/2016/7/layout/RepeatingBendingProcessNew"/>
    <dgm:cxn modelId="{C599A4F2-58EA-1542-88ED-AB96808B27E2}" type="presOf" srcId="{2FE50BEB-2D71-47A5-8569-3C7A0D40C4D8}" destId="{6F0DD149-09DC-6C40-ACDA-FC0077BB7FC2}" srcOrd="0" destOrd="0" presId="urn:microsoft.com/office/officeart/2016/7/layout/RepeatingBendingProcessNew"/>
    <dgm:cxn modelId="{46480DFA-5C29-E04C-AF77-F95AFE9EF00B}" type="presOf" srcId="{2FE50BEB-2D71-47A5-8569-3C7A0D40C4D8}" destId="{208D01A6-97E2-F940-B608-C59D40D67BCA}" srcOrd="1" destOrd="0" presId="urn:microsoft.com/office/officeart/2016/7/layout/RepeatingBendingProcessNew"/>
    <dgm:cxn modelId="{99365AAB-FD95-0941-A790-7C1C835C8B85}" type="presParOf" srcId="{ABB9B461-8E0C-424A-A078-C01B42CA1F66}" destId="{6144DFB9-A466-014D-9C36-0617D084266E}" srcOrd="0" destOrd="0" presId="urn:microsoft.com/office/officeart/2016/7/layout/RepeatingBendingProcessNew"/>
    <dgm:cxn modelId="{0232775B-E462-E042-93F1-2C2BD375FBD0}" type="presParOf" srcId="{ABB9B461-8E0C-424A-A078-C01B42CA1F66}" destId="{6F0DD149-09DC-6C40-ACDA-FC0077BB7FC2}" srcOrd="1" destOrd="0" presId="urn:microsoft.com/office/officeart/2016/7/layout/RepeatingBendingProcessNew"/>
    <dgm:cxn modelId="{F3EB653A-1E2E-3448-A2C4-9FF407A9128F}" type="presParOf" srcId="{6F0DD149-09DC-6C40-ACDA-FC0077BB7FC2}" destId="{208D01A6-97E2-F940-B608-C59D40D67BCA}" srcOrd="0" destOrd="0" presId="urn:microsoft.com/office/officeart/2016/7/layout/RepeatingBendingProcessNew"/>
    <dgm:cxn modelId="{B4BBB4C8-9DD0-C04B-AE0F-1193F07FFE77}" type="presParOf" srcId="{ABB9B461-8E0C-424A-A078-C01B42CA1F66}" destId="{FFAEB01A-83CA-6442-B5C8-95229C09AEF1}" srcOrd="2" destOrd="0" presId="urn:microsoft.com/office/officeart/2016/7/layout/RepeatingBendingProcessNew"/>
    <dgm:cxn modelId="{2423C132-358E-264B-A875-08C4FB711CD7}" type="presParOf" srcId="{ABB9B461-8E0C-424A-A078-C01B42CA1F66}" destId="{5465619A-961F-D64A-B778-90EB604C13EF}" srcOrd="3" destOrd="0" presId="urn:microsoft.com/office/officeart/2016/7/layout/RepeatingBendingProcessNew"/>
    <dgm:cxn modelId="{0173AFC2-7E2D-2B47-BD6A-8DE54A551849}" type="presParOf" srcId="{5465619A-961F-D64A-B778-90EB604C13EF}" destId="{235C7707-34D8-1542-8257-379EA650CBDD}" srcOrd="0" destOrd="0" presId="urn:microsoft.com/office/officeart/2016/7/layout/RepeatingBendingProcessNew"/>
    <dgm:cxn modelId="{B495394B-A6AB-9D43-B750-696AA53B83F2}" type="presParOf" srcId="{ABB9B461-8E0C-424A-A078-C01B42CA1F66}" destId="{EBCF2B4C-8AE8-9249-85B6-25005148E5C5}" srcOrd="4" destOrd="0" presId="urn:microsoft.com/office/officeart/2016/7/layout/RepeatingBendingProcessNew"/>
    <dgm:cxn modelId="{3C00A908-2BFB-304B-BC9A-25EE595CC082}" type="presParOf" srcId="{ABB9B461-8E0C-424A-A078-C01B42CA1F66}" destId="{D50AD2F9-275F-864F-8066-14322B19BD4A}" srcOrd="5" destOrd="0" presId="urn:microsoft.com/office/officeart/2016/7/layout/RepeatingBendingProcessNew"/>
    <dgm:cxn modelId="{982954F0-A467-754C-A802-F02F682ACF4E}" type="presParOf" srcId="{D50AD2F9-275F-864F-8066-14322B19BD4A}" destId="{1491ACA3-1C31-D240-9B54-6546A100EBE1}" srcOrd="0" destOrd="0" presId="urn:microsoft.com/office/officeart/2016/7/layout/RepeatingBendingProcessNew"/>
    <dgm:cxn modelId="{03B8A0B8-01B3-1345-9769-00575DD2381C}" type="presParOf" srcId="{ABB9B461-8E0C-424A-A078-C01B42CA1F66}" destId="{C3EC7742-5CAC-6F4C-88D8-C40D8A053BB6}" srcOrd="6" destOrd="0" presId="urn:microsoft.com/office/officeart/2016/7/layout/RepeatingBendingProcessNew"/>
    <dgm:cxn modelId="{AA627F6B-C71D-6C40-B8FF-48E84B1C21CC}" type="presParOf" srcId="{ABB9B461-8E0C-424A-A078-C01B42CA1F66}" destId="{A916288A-F239-984D-A84E-8A5CDB8CCC88}" srcOrd="7" destOrd="0" presId="urn:microsoft.com/office/officeart/2016/7/layout/RepeatingBendingProcessNew"/>
    <dgm:cxn modelId="{C0D8EF5B-E3BA-7E4D-A85A-261AE4E96E5D}" type="presParOf" srcId="{A916288A-F239-984D-A84E-8A5CDB8CCC88}" destId="{C0D42B1A-2704-C74A-8A32-5190F1109B4B}" srcOrd="0" destOrd="0" presId="urn:microsoft.com/office/officeart/2016/7/layout/RepeatingBendingProcessNew"/>
    <dgm:cxn modelId="{FBBF48B6-E5C0-B14D-ACF0-7C3DCF79172A}" type="presParOf" srcId="{ABB9B461-8E0C-424A-A078-C01B42CA1F66}" destId="{4EDB7F66-F332-414C-BA28-E9726B6A21DC}" srcOrd="8" destOrd="0" presId="urn:microsoft.com/office/officeart/2016/7/layout/RepeatingBendingProcessNew"/>
    <dgm:cxn modelId="{3963F3A1-B387-FE46-83A4-4E0F5CFF8FCC}" type="presParOf" srcId="{ABB9B461-8E0C-424A-A078-C01B42CA1F66}" destId="{782331DF-587C-F142-943A-C7A8563B75F9}" srcOrd="9" destOrd="0" presId="urn:microsoft.com/office/officeart/2016/7/layout/RepeatingBendingProcessNew"/>
    <dgm:cxn modelId="{AF03D041-81AF-ED4F-B624-EC88E1BBFB07}" type="presParOf" srcId="{782331DF-587C-F142-943A-C7A8563B75F9}" destId="{B8CAFCBA-0108-E341-ADE2-846E25BBF140}" srcOrd="0" destOrd="0" presId="urn:microsoft.com/office/officeart/2016/7/layout/RepeatingBendingProcessNew"/>
    <dgm:cxn modelId="{CAE1AC11-22E9-C143-84E3-279F71F49597}" type="presParOf" srcId="{ABB9B461-8E0C-424A-A078-C01B42CA1F66}" destId="{F7DF32FD-7AFC-2E46-AA11-BE4114B7CBE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04A5D9-4558-4652-9A01-C762E23007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669604-D3CE-4758-9E29-79EC046E9B46}">
      <dgm:prSet custT="1"/>
      <dgm:spPr/>
      <dgm:t>
        <a:bodyPr/>
        <a:lstStyle/>
        <a:p>
          <a:r>
            <a:rPr lang="en-US" sz="2700" dirty="0"/>
            <a:t>Tribal member contacts the referral department if they are seen in the ER </a:t>
          </a:r>
          <a:r>
            <a:rPr lang="en-US" sz="2000" i="1" dirty="0"/>
            <a:t>(family member may notify if patient is not able with in 72 </a:t>
          </a:r>
          <a:r>
            <a:rPr lang="en-US" sz="2000" i="1" dirty="0" err="1"/>
            <a:t>hrs</a:t>
          </a:r>
          <a:r>
            <a:rPr lang="en-US" sz="2000" i="1" dirty="0"/>
            <a:t>)</a:t>
          </a:r>
        </a:p>
      </dgm:t>
    </dgm:pt>
    <dgm:pt modelId="{02D3C892-2138-4F19-AE3D-CFC13A05DE13}" type="parTrans" cxnId="{DCAB9F20-6F60-4EA3-8ECA-D947813B5F02}">
      <dgm:prSet/>
      <dgm:spPr/>
      <dgm:t>
        <a:bodyPr/>
        <a:lstStyle/>
        <a:p>
          <a:endParaRPr lang="en-US"/>
        </a:p>
      </dgm:t>
    </dgm:pt>
    <dgm:pt modelId="{E8BDC146-A8C0-4B11-9190-30BF8CAA8FE9}" type="sibTrans" cxnId="{DCAB9F20-6F60-4EA3-8ECA-D947813B5F02}">
      <dgm:prSet/>
      <dgm:spPr/>
      <dgm:t>
        <a:bodyPr/>
        <a:lstStyle/>
        <a:p>
          <a:endParaRPr lang="en-US"/>
        </a:p>
      </dgm:t>
    </dgm:pt>
    <dgm:pt modelId="{9D5B9064-FD45-428F-B6FD-0C7FE0E0D49E}">
      <dgm:prSet/>
      <dgm:spPr/>
      <dgm:t>
        <a:bodyPr/>
        <a:lstStyle/>
        <a:p>
          <a:r>
            <a:rPr lang="en-US"/>
            <a:t>OR the Tribal PCP notifies the referral department the patient needs a referral</a:t>
          </a:r>
        </a:p>
      </dgm:t>
    </dgm:pt>
    <dgm:pt modelId="{4BF9652C-F67E-45A1-8519-DDC9D55EFBE3}" type="parTrans" cxnId="{0324CD69-F06A-4ECD-9B03-25C03800800C}">
      <dgm:prSet/>
      <dgm:spPr/>
      <dgm:t>
        <a:bodyPr/>
        <a:lstStyle/>
        <a:p>
          <a:endParaRPr lang="en-US"/>
        </a:p>
      </dgm:t>
    </dgm:pt>
    <dgm:pt modelId="{21A5248D-806A-4B80-B244-F1A13598D18C}" type="sibTrans" cxnId="{0324CD69-F06A-4ECD-9B03-25C03800800C}">
      <dgm:prSet/>
      <dgm:spPr/>
      <dgm:t>
        <a:bodyPr/>
        <a:lstStyle/>
        <a:p>
          <a:endParaRPr lang="en-US"/>
        </a:p>
      </dgm:t>
    </dgm:pt>
    <dgm:pt modelId="{76DA2269-D43E-4551-979B-6280CF80DA0C}">
      <dgm:prSet/>
      <dgm:spPr/>
      <dgm:t>
        <a:bodyPr/>
        <a:lstStyle/>
        <a:p>
          <a:r>
            <a:rPr lang="en-US"/>
            <a:t>PRC/referral committee reviews request and either approves or disapproves the referral</a:t>
          </a:r>
        </a:p>
      </dgm:t>
    </dgm:pt>
    <dgm:pt modelId="{EDCFDFDD-D4CC-4C5C-8FD6-C215837B746C}" type="parTrans" cxnId="{74FF6E02-146F-4EFC-99F5-CFBB591A89EB}">
      <dgm:prSet/>
      <dgm:spPr/>
      <dgm:t>
        <a:bodyPr/>
        <a:lstStyle/>
        <a:p>
          <a:endParaRPr lang="en-US"/>
        </a:p>
      </dgm:t>
    </dgm:pt>
    <dgm:pt modelId="{78DEEF04-77FB-45A9-961A-B19B96AA6A6A}" type="sibTrans" cxnId="{74FF6E02-146F-4EFC-99F5-CFBB591A89EB}">
      <dgm:prSet/>
      <dgm:spPr/>
      <dgm:t>
        <a:bodyPr/>
        <a:lstStyle/>
        <a:p>
          <a:endParaRPr lang="en-US"/>
        </a:p>
      </dgm:t>
    </dgm:pt>
    <dgm:pt modelId="{72228355-5F05-7D44-8CF6-B206D297BBF4}" type="pres">
      <dgm:prSet presAssocID="{C404A5D9-4558-4652-9A01-C762E230074D}" presName="linear" presStyleCnt="0">
        <dgm:presLayoutVars>
          <dgm:animLvl val="lvl"/>
          <dgm:resizeHandles val="exact"/>
        </dgm:presLayoutVars>
      </dgm:prSet>
      <dgm:spPr/>
    </dgm:pt>
    <dgm:pt modelId="{2953959B-2305-7544-B111-8E2AF2E6D642}" type="pres">
      <dgm:prSet presAssocID="{42669604-D3CE-4758-9E29-79EC046E9B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221593-2AEE-5149-9363-B5CF8333C73A}" type="pres">
      <dgm:prSet presAssocID="{E8BDC146-A8C0-4B11-9190-30BF8CAA8FE9}" presName="spacer" presStyleCnt="0"/>
      <dgm:spPr/>
    </dgm:pt>
    <dgm:pt modelId="{7799778F-8715-D44C-806D-0E238076B1EF}" type="pres">
      <dgm:prSet presAssocID="{9D5B9064-FD45-428F-B6FD-0C7FE0E0D4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C4E323-19C8-3042-918E-4A95722A4E4B}" type="pres">
      <dgm:prSet presAssocID="{21A5248D-806A-4B80-B244-F1A13598D18C}" presName="spacer" presStyleCnt="0"/>
      <dgm:spPr/>
    </dgm:pt>
    <dgm:pt modelId="{00BCD3EB-68D3-C74A-9C82-0F1E1BF8881C}" type="pres">
      <dgm:prSet presAssocID="{76DA2269-D43E-4551-979B-6280CF80DA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FF6E02-146F-4EFC-99F5-CFBB591A89EB}" srcId="{C404A5D9-4558-4652-9A01-C762E230074D}" destId="{76DA2269-D43E-4551-979B-6280CF80DA0C}" srcOrd="2" destOrd="0" parTransId="{EDCFDFDD-D4CC-4C5C-8FD6-C215837B746C}" sibTransId="{78DEEF04-77FB-45A9-961A-B19B96AA6A6A}"/>
    <dgm:cxn modelId="{DCAB9F20-6F60-4EA3-8ECA-D947813B5F02}" srcId="{C404A5D9-4558-4652-9A01-C762E230074D}" destId="{42669604-D3CE-4758-9E29-79EC046E9B46}" srcOrd="0" destOrd="0" parTransId="{02D3C892-2138-4F19-AE3D-CFC13A05DE13}" sibTransId="{E8BDC146-A8C0-4B11-9190-30BF8CAA8FE9}"/>
    <dgm:cxn modelId="{0324CD69-F06A-4ECD-9B03-25C03800800C}" srcId="{C404A5D9-4558-4652-9A01-C762E230074D}" destId="{9D5B9064-FD45-428F-B6FD-0C7FE0E0D49E}" srcOrd="1" destOrd="0" parTransId="{4BF9652C-F67E-45A1-8519-DDC9D55EFBE3}" sibTransId="{21A5248D-806A-4B80-B244-F1A13598D18C}"/>
    <dgm:cxn modelId="{E97BF478-B6A1-A444-8CBB-102F9B4A1F53}" type="presOf" srcId="{42669604-D3CE-4758-9E29-79EC046E9B46}" destId="{2953959B-2305-7544-B111-8E2AF2E6D642}" srcOrd="0" destOrd="0" presId="urn:microsoft.com/office/officeart/2005/8/layout/vList2"/>
    <dgm:cxn modelId="{AA7A5795-D712-2D4B-963F-1F8F207059A4}" type="presOf" srcId="{9D5B9064-FD45-428F-B6FD-0C7FE0E0D49E}" destId="{7799778F-8715-D44C-806D-0E238076B1EF}" srcOrd="0" destOrd="0" presId="urn:microsoft.com/office/officeart/2005/8/layout/vList2"/>
    <dgm:cxn modelId="{824FB096-0DC6-DF42-89AF-A7EABC296358}" type="presOf" srcId="{76DA2269-D43E-4551-979B-6280CF80DA0C}" destId="{00BCD3EB-68D3-C74A-9C82-0F1E1BF8881C}" srcOrd="0" destOrd="0" presId="urn:microsoft.com/office/officeart/2005/8/layout/vList2"/>
    <dgm:cxn modelId="{4BDAFDBE-1198-B54D-B1AA-B23C4684853B}" type="presOf" srcId="{C404A5D9-4558-4652-9A01-C762E230074D}" destId="{72228355-5F05-7D44-8CF6-B206D297BBF4}" srcOrd="0" destOrd="0" presId="urn:microsoft.com/office/officeart/2005/8/layout/vList2"/>
    <dgm:cxn modelId="{1FADC337-18AE-9B4E-A6C4-F455E90B0B40}" type="presParOf" srcId="{72228355-5F05-7D44-8CF6-B206D297BBF4}" destId="{2953959B-2305-7544-B111-8E2AF2E6D642}" srcOrd="0" destOrd="0" presId="urn:microsoft.com/office/officeart/2005/8/layout/vList2"/>
    <dgm:cxn modelId="{95A323A4-E776-D94A-8B22-36857C402163}" type="presParOf" srcId="{72228355-5F05-7D44-8CF6-B206D297BBF4}" destId="{05221593-2AEE-5149-9363-B5CF8333C73A}" srcOrd="1" destOrd="0" presId="urn:microsoft.com/office/officeart/2005/8/layout/vList2"/>
    <dgm:cxn modelId="{0C0F36FC-7E37-404C-83DA-FFBE52B87AAA}" type="presParOf" srcId="{72228355-5F05-7D44-8CF6-B206D297BBF4}" destId="{7799778F-8715-D44C-806D-0E238076B1EF}" srcOrd="2" destOrd="0" presId="urn:microsoft.com/office/officeart/2005/8/layout/vList2"/>
    <dgm:cxn modelId="{8B96CBCA-A3AC-9846-893C-7AF5E39107EF}" type="presParOf" srcId="{72228355-5F05-7D44-8CF6-B206D297BBF4}" destId="{0BC4E323-19C8-3042-918E-4A95722A4E4B}" srcOrd="3" destOrd="0" presId="urn:microsoft.com/office/officeart/2005/8/layout/vList2"/>
    <dgm:cxn modelId="{40B89157-4B0D-564D-B9F6-463ECB0DB376}" type="presParOf" srcId="{72228355-5F05-7D44-8CF6-B206D297BBF4}" destId="{00BCD3EB-68D3-C74A-9C82-0F1E1BF888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FF6F-32DA-8840-8CB7-EF94C530CCC3}">
      <dsp:nvSpPr>
        <dsp:cNvPr id="0" name=""/>
        <dsp:cNvSpPr/>
      </dsp:nvSpPr>
      <dsp:spPr>
        <a:xfrm>
          <a:off x="0" y="1303206"/>
          <a:ext cx="1924916" cy="26948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74" tIns="330200" rIns="15007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Define the basic differences between Indian Health Services (IHS), Tribes and Urban programs	</a:t>
          </a:r>
        </a:p>
      </dsp:txBody>
      <dsp:txXfrm>
        <a:off x="0" y="2327262"/>
        <a:ext cx="1924916" cy="1616929"/>
      </dsp:txXfrm>
    </dsp:sp>
    <dsp:sp modelId="{B4218978-3856-094C-B773-EB73F9B64E7A}">
      <dsp:nvSpPr>
        <dsp:cNvPr id="0" name=""/>
        <dsp:cNvSpPr/>
      </dsp:nvSpPr>
      <dsp:spPr>
        <a:xfrm>
          <a:off x="560652" y="1572694"/>
          <a:ext cx="808464" cy="8084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00" rIns="63031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79049" y="1691091"/>
        <a:ext cx="571670" cy="571670"/>
      </dsp:txXfrm>
    </dsp:sp>
    <dsp:sp modelId="{385D52BD-8D13-0B46-A1C8-CCECF19C0708}">
      <dsp:nvSpPr>
        <dsp:cNvPr id="0" name=""/>
        <dsp:cNvSpPr/>
      </dsp:nvSpPr>
      <dsp:spPr>
        <a:xfrm>
          <a:off x="2426" y="3998017"/>
          <a:ext cx="19249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9E2A2-0D84-D440-94AA-A4621D6FBBC0}">
      <dsp:nvSpPr>
        <dsp:cNvPr id="0" name=""/>
        <dsp:cNvSpPr/>
      </dsp:nvSpPr>
      <dsp:spPr>
        <a:xfrm>
          <a:off x="2119834" y="1303206"/>
          <a:ext cx="1924916" cy="26948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74" tIns="330200" rIns="15007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Common misconceptions</a:t>
          </a:r>
          <a:endParaRPr lang="en-US" sz="1300" kern="1200" dirty="0"/>
        </a:p>
      </dsp:txBody>
      <dsp:txXfrm>
        <a:off x="2119834" y="2327262"/>
        <a:ext cx="1924916" cy="1616929"/>
      </dsp:txXfrm>
    </dsp:sp>
    <dsp:sp modelId="{2AB9403C-40A4-114F-9CD0-DBC85249134C}">
      <dsp:nvSpPr>
        <dsp:cNvPr id="0" name=""/>
        <dsp:cNvSpPr/>
      </dsp:nvSpPr>
      <dsp:spPr>
        <a:xfrm>
          <a:off x="2678060" y="1572694"/>
          <a:ext cx="808464" cy="808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00" rIns="63031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796457" y="1691091"/>
        <a:ext cx="571670" cy="571670"/>
      </dsp:txXfrm>
    </dsp:sp>
    <dsp:sp modelId="{37EDA2D2-3261-6040-8205-8AFAF8A2A53E}">
      <dsp:nvSpPr>
        <dsp:cNvPr id="0" name=""/>
        <dsp:cNvSpPr/>
      </dsp:nvSpPr>
      <dsp:spPr>
        <a:xfrm>
          <a:off x="2119834" y="3998017"/>
          <a:ext cx="19249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273B-2466-F649-9B37-BBE9C042077F}">
      <dsp:nvSpPr>
        <dsp:cNvPr id="0" name=""/>
        <dsp:cNvSpPr/>
      </dsp:nvSpPr>
      <dsp:spPr>
        <a:xfrm>
          <a:off x="4237242" y="1303206"/>
          <a:ext cx="1924916" cy="26948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74" tIns="330200" rIns="15007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does it work?</a:t>
          </a:r>
        </a:p>
      </dsp:txBody>
      <dsp:txXfrm>
        <a:off x="4237242" y="2327262"/>
        <a:ext cx="1924916" cy="1616929"/>
      </dsp:txXfrm>
    </dsp:sp>
    <dsp:sp modelId="{763252A8-B141-9A4F-81A4-80393DFE1E87}">
      <dsp:nvSpPr>
        <dsp:cNvPr id="0" name=""/>
        <dsp:cNvSpPr/>
      </dsp:nvSpPr>
      <dsp:spPr>
        <a:xfrm>
          <a:off x="4795468" y="1572694"/>
          <a:ext cx="808464" cy="8084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00" rIns="63031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  <a:endParaRPr lang="en-US" sz="3900" kern="1200" dirty="0"/>
        </a:p>
      </dsp:txBody>
      <dsp:txXfrm>
        <a:off x="4913865" y="1691091"/>
        <a:ext cx="571670" cy="571670"/>
      </dsp:txXfrm>
    </dsp:sp>
    <dsp:sp modelId="{CF012AC2-06CE-D647-8182-5C82CE643EA0}">
      <dsp:nvSpPr>
        <dsp:cNvPr id="0" name=""/>
        <dsp:cNvSpPr/>
      </dsp:nvSpPr>
      <dsp:spPr>
        <a:xfrm>
          <a:off x="4237242" y="3998017"/>
          <a:ext cx="192491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7893E-4F0A-7E4A-979E-6E8E0A2E73AD}">
      <dsp:nvSpPr>
        <dsp:cNvPr id="0" name=""/>
        <dsp:cNvSpPr/>
      </dsp:nvSpPr>
      <dsp:spPr>
        <a:xfrm>
          <a:off x="6354650" y="1303206"/>
          <a:ext cx="1924916" cy="26948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74" tIns="330200" rIns="150074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to get paid?</a:t>
          </a:r>
        </a:p>
      </dsp:txBody>
      <dsp:txXfrm>
        <a:off x="6354650" y="2327262"/>
        <a:ext cx="1924916" cy="1616929"/>
      </dsp:txXfrm>
    </dsp:sp>
    <dsp:sp modelId="{CA35B6D5-B8CA-2A48-935B-177C18C16EB5}">
      <dsp:nvSpPr>
        <dsp:cNvPr id="0" name=""/>
        <dsp:cNvSpPr/>
      </dsp:nvSpPr>
      <dsp:spPr>
        <a:xfrm>
          <a:off x="6912876" y="1572694"/>
          <a:ext cx="808464" cy="808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31" tIns="12700" rIns="63031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031273" y="1691091"/>
        <a:ext cx="571670" cy="571670"/>
      </dsp:txXfrm>
    </dsp:sp>
    <dsp:sp modelId="{5D98A39C-0A83-314C-A149-EF7A3C36A0C6}">
      <dsp:nvSpPr>
        <dsp:cNvPr id="0" name=""/>
        <dsp:cNvSpPr/>
      </dsp:nvSpPr>
      <dsp:spPr>
        <a:xfrm>
          <a:off x="6354650" y="3998017"/>
          <a:ext cx="192491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B835A-1832-0E4E-8F5E-CF5549B859EB}">
      <dsp:nvSpPr>
        <dsp:cNvPr id="0" name=""/>
        <dsp:cNvSpPr/>
      </dsp:nvSpPr>
      <dsp:spPr>
        <a:xfrm>
          <a:off x="788670" y="0"/>
          <a:ext cx="8938260" cy="4351338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BA12D-9CF9-C94F-858B-8C36999E311C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Carefully review what is approved and required</a:t>
          </a:r>
        </a:p>
      </dsp:txBody>
      <dsp:txXfrm>
        <a:off x="90228" y="1390367"/>
        <a:ext cx="2361411" cy="1570603"/>
      </dsp:txXfrm>
    </dsp:sp>
    <dsp:sp modelId="{D61F2212-6423-054D-9DD1-3A3123F02A50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May require submitting a prior authorization or treatment plan/estimate of services needed</a:t>
          </a:r>
        </a:p>
      </dsp:txBody>
      <dsp:txXfrm>
        <a:off x="2748139" y="1390367"/>
        <a:ext cx="2361411" cy="1570603"/>
      </dsp:txXfrm>
    </dsp:sp>
    <dsp:sp modelId="{142C9853-2C0A-214D-A0B5-2C9F86D93995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Send records provided back to Tribe as instructed on approval notice</a:t>
          </a:r>
        </a:p>
      </dsp:txBody>
      <dsp:txXfrm>
        <a:off x="5406049" y="1390367"/>
        <a:ext cx="2361411" cy="1570603"/>
      </dsp:txXfrm>
    </dsp:sp>
    <dsp:sp modelId="{02806174-305D-674E-BC45-1AF8597E79EA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not bill the patient, bill the Tribe. Tribes may request bill on a HCFA 1500/UB-04/ statement</a:t>
          </a:r>
        </a:p>
      </dsp:txBody>
      <dsp:txXfrm>
        <a:off x="8063959" y="1390367"/>
        <a:ext cx="2361411" cy="15706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CEEE-FE00-1748-A141-9C72C658019C}">
      <dsp:nvSpPr>
        <dsp:cNvPr id="0" name=""/>
        <dsp:cNvSpPr/>
      </dsp:nvSpPr>
      <dsp:spPr>
        <a:xfrm>
          <a:off x="788670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14280-BE86-6B4A-83E6-99D63F81E0B9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 Tribal member resides outside his/her own Tribal service area</a:t>
          </a:r>
        </a:p>
      </dsp:txBody>
      <dsp:txXfrm>
        <a:off x="90228" y="1390367"/>
        <a:ext cx="2361411" cy="1570603"/>
      </dsp:txXfrm>
    </dsp:sp>
    <dsp:sp modelId="{2531FE7F-CAF9-D443-8D9B-E537F7750D9E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Tribal member may contact his/her Tribe or file appeal</a:t>
          </a:r>
        </a:p>
      </dsp:txBody>
      <dsp:txXfrm>
        <a:off x="2748139" y="1390367"/>
        <a:ext cx="2361411" cy="1570603"/>
      </dsp:txXfrm>
    </dsp:sp>
    <dsp:sp modelId="{36167A4C-21DB-1E47-A5F2-18A854191503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Tribe may or may not have funds available to pay for services</a:t>
          </a:r>
        </a:p>
      </dsp:txBody>
      <dsp:txXfrm>
        <a:off x="5406049" y="1390367"/>
        <a:ext cx="2361411" cy="1570603"/>
      </dsp:txXfrm>
    </dsp:sp>
    <dsp:sp modelId="{54F8DA07-3103-3F4B-B12E-EE33A7453D2E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Member will be responsible for payment of services</a:t>
          </a:r>
        </a:p>
      </dsp:txBody>
      <dsp:txXfrm>
        <a:off x="8063959" y="1390367"/>
        <a:ext cx="2361411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C4FF7-9B41-40FD-BF5D-E701DB9FEDC2}">
      <dsp:nvSpPr>
        <dsp:cNvPr id="0" name=""/>
        <dsp:cNvSpPr/>
      </dsp:nvSpPr>
      <dsp:spPr>
        <a:xfrm>
          <a:off x="0" y="678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EC5F0-BF00-40E3-B806-A45875CB6B44}">
      <dsp:nvSpPr>
        <dsp:cNvPr id="0" name=""/>
        <dsp:cNvSpPr/>
      </dsp:nvSpPr>
      <dsp:spPr>
        <a:xfrm>
          <a:off x="480498" y="358074"/>
          <a:ext cx="873632" cy="873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34111-6308-4A27-BF0D-83544F3196DC}">
      <dsp:nvSpPr>
        <dsp:cNvPr id="0" name=""/>
        <dsp:cNvSpPr/>
      </dsp:nvSpPr>
      <dsp:spPr>
        <a:xfrm>
          <a:off x="1834628" y="678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Tribal Nations ceded millions of acres of land, making the U.S. what it is today. In return, Tribes, received the guarantee of ongoing self-government on their own lands. </a:t>
          </a:r>
          <a:endParaRPr lang="en-US" sz="1600" kern="1200" dirty="0"/>
        </a:p>
      </dsp:txBody>
      <dsp:txXfrm>
        <a:off x="1834628" y="678"/>
        <a:ext cx="4469100" cy="1588423"/>
      </dsp:txXfrm>
    </dsp:sp>
    <dsp:sp modelId="{E2804B44-ABD8-4BB6-AF79-F1D2A9861F54}">
      <dsp:nvSpPr>
        <dsp:cNvPr id="0" name=""/>
        <dsp:cNvSpPr/>
      </dsp:nvSpPr>
      <dsp:spPr>
        <a:xfrm>
          <a:off x="0" y="1986207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D30CD-774C-4A3C-8F82-7F730BB21C18}">
      <dsp:nvSpPr>
        <dsp:cNvPr id="0" name=""/>
        <dsp:cNvSpPr/>
      </dsp:nvSpPr>
      <dsp:spPr>
        <a:xfrm>
          <a:off x="480498" y="2343603"/>
          <a:ext cx="873632" cy="873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37AE5-0884-4994-A879-7C13A83BE5F8}">
      <dsp:nvSpPr>
        <dsp:cNvPr id="0" name=""/>
        <dsp:cNvSpPr/>
      </dsp:nvSpPr>
      <dsp:spPr>
        <a:xfrm>
          <a:off x="1834628" y="1986207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Treaties, executive orders, and federal laws have created a fundamental contract between the U.S. and Tribes, as sovereign nations, known as the federal “trust responsibility”; government to government relationship.</a:t>
          </a:r>
        </a:p>
      </dsp:txBody>
      <dsp:txXfrm>
        <a:off x="1834628" y="1986207"/>
        <a:ext cx="4469100" cy="1588423"/>
      </dsp:txXfrm>
    </dsp:sp>
    <dsp:sp modelId="{CE7CAE42-A037-4AF3-A68F-6507346499F0}">
      <dsp:nvSpPr>
        <dsp:cNvPr id="0" name=""/>
        <dsp:cNvSpPr/>
      </dsp:nvSpPr>
      <dsp:spPr>
        <a:xfrm>
          <a:off x="0" y="3971736"/>
          <a:ext cx="6303729" cy="15884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CA28C-82DC-41E2-8B13-D5B8ACDE889D}">
      <dsp:nvSpPr>
        <dsp:cNvPr id="0" name=""/>
        <dsp:cNvSpPr/>
      </dsp:nvSpPr>
      <dsp:spPr>
        <a:xfrm>
          <a:off x="480498" y="4329132"/>
          <a:ext cx="873632" cy="873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AC120-B0A6-4D38-BFB1-8C1C496FE04F}">
      <dsp:nvSpPr>
        <dsp:cNvPr id="0" name=""/>
        <dsp:cNvSpPr/>
      </dsp:nvSpPr>
      <dsp:spPr>
        <a:xfrm>
          <a:off x="1834628" y="3971736"/>
          <a:ext cx="4469100" cy="158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8" tIns="168108" rIns="168108" bIns="16810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This ‘trust responsibility’ is to protect both Tribal lands and tribal self-government and to provide federal assistance to ensure the success of Tribal communities with healthcare being a component of this. </a:t>
          </a:r>
          <a:endParaRPr lang="en-US" sz="1600" kern="1200" dirty="0"/>
        </a:p>
      </dsp:txBody>
      <dsp:txXfrm>
        <a:off x="1834628" y="3971736"/>
        <a:ext cx="4469100" cy="1588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63AF-935F-3445-AFBF-879333194B78}">
      <dsp:nvSpPr>
        <dsp:cNvPr id="0" name=""/>
        <dsp:cNvSpPr/>
      </dsp:nvSpPr>
      <dsp:spPr>
        <a:xfrm>
          <a:off x="0" y="378036"/>
          <a:ext cx="4243589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I</a:t>
          </a:r>
          <a:r>
            <a:rPr lang="en-US" sz="3300" kern="1200" dirty="0"/>
            <a:t>ndian Health Services</a:t>
          </a:r>
        </a:p>
      </dsp:txBody>
      <dsp:txXfrm>
        <a:off x="38638" y="416674"/>
        <a:ext cx="4166313" cy="714229"/>
      </dsp:txXfrm>
    </dsp:sp>
    <dsp:sp modelId="{4EE6F9C6-5239-AF49-BF14-F965BFF7029A}">
      <dsp:nvSpPr>
        <dsp:cNvPr id="0" name=""/>
        <dsp:cNvSpPr/>
      </dsp:nvSpPr>
      <dsp:spPr>
        <a:xfrm>
          <a:off x="0" y="1264581"/>
          <a:ext cx="4243589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</a:rPr>
            <a:t>T</a:t>
          </a:r>
          <a:r>
            <a:rPr lang="en-US" sz="3300" kern="1200" dirty="0"/>
            <a:t>ribal Health Systems</a:t>
          </a:r>
        </a:p>
      </dsp:txBody>
      <dsp:txXfrm>
        <a:off x="38638" y="1303219"/>
        <a:ext cx="4166313" cy="714229"/>
      </dsp:txXfrm>
    </dsp:sp>
    <dsp:sp modelId="{C625D3EA-5E18-814C-B0A3-6191805903A5}">
      <dsp:nvSpPr>
        <dsp:cNvPr id="0" name=""/>
        <dsp:cNvSpPr/>
      </dsp:nvSpPr>
      <dsp:spPr>
        <a:xfrm>
          <a:off x="0" y="2151126"/>
          <a:ext cx="4243589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U</a:t>
          </a:r>
          <a:r>
            <a:rPr lang="en-US" sz="3300" kern="1200" dirty="0"/>
            <a:t>rban Indian Clinics</a:t>
          </a:r>
        </a:p>
      </dsp:txBody>
      <dsp:txXfrm>
        <a:off x="38638" y="2189764"/>
        <a:ext cx="4166313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9DAD9-A911-EA40-BCD3-EE2AF7340A7B}">
      <dsp:nvSpPr>
        <dsp:cNvPr id="0" name=""/>
        <dsp:cNvSpPr/>
      </dsp:nvSpPr>
      <dsp:spPr>
        <a:xfrm>
          <a:off x="0" y="308186"/>
          <a:ext cx="6713552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May be seen at either the VA or IHCP, interchangeably</a:t>
          </a:r>
        </a:p>
      </dsp:txBody>
      <dsp:txXfrm>
        <a:off x="54373" y="362559"/>
        <a:ext cx="6604806" cy="1005094"/>
      </dsp:txXfrm>
    </dsp:sp>
    <dsp:sp modelId="{BFAC7DAB-4F89-8349-BFBB-1A84ED5E5ECD}">
      <dsp:nvSpPr>
        <dsp:cNvPr id="0" name=""/>
        <dsp:cNvSpPr/>
      </dsp:nvSpPr>
      <dsp:spPr>
        <a:xfrm>
          <a:off x="0" y="1502666"/>
          <a:ext cx="6713552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American Indians serve at 5 x the national average of all ethnic populations</a:t>
          </a:r>
        </a:p>
      </dsp:txBody>
      <dsp:txXfrm>
        <a:off x="54373" y="1557039"/>
        <a:ext cx="6604806" cy="1005094"/>
      </dsp:txXfrm>
    </dsp:sp>
    <dsp:sp modelId="{98266483-E429-254F-8438-AF04498ED55D}">
      <dsp:nvSpPr>
        <dsp:cNvPr id="0" name=""/>
        <dsp:cNvSpPr/>
      </dsp:nvSpPr>
      <dsp:spPr>
        <a:xfrm>
          <a:off x="0" y="2697146"/>
          <a:ext cx="6713552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Our American Indians could serve in the military, </a:t>
          </a:r>
          <a:r>
            <a:rPr lang="en-US" sz="2800" kern="1200"/>
            <a:t>but were unable </a:t>
          </a:r>
          <a:r>
            <a:rPr lang="en-US" sz="2800" kern="1200" dirty="0"/>
            <a:t>to vote until 1965</a:t>
          </a:r>
        </a:p>
      </dsp:txBody>
      <dsp:txXfrm>
        <a:off x="54373" y="2751519"/>
        <a:ext cx="6604806" cy="1005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176EA-7A5C-4D2C-AD22-6951E7EFC1A4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8A14-A078-497E-B3D9-C694773D7B6F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DAEB-91F7-4128-B4C9-0266652D6457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Indian Healthcare is considered the payor of last resort, including Medicaid </a:t>
          </a:r>
        </a:p>
      </dsp:txBody>
      <dsp:txXfrm>
        <a:off x="1834517" y="469890"/>
        <a:ext cx="3148942" cy="1335915"/>
      </dsp:txXfrm>
    </dsp:sp>
    <dsp:sp modelId="{5633F1A8-10B9-4EAA-A734-8E868ADE79C1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1B35B-D598-45B3-B888-1EC6FF83955B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3805B-FD52-4898-A29F-BBE2C60B5D17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For referrals, a patient must apply for other resources prior to approval for services paid by an I/T/U</a:t>
          </a:r>
        </a:p>
      </dsp:txBody>
      <dsp:txXfrm>
        <a:off x="7154322" y="469890"/>
        <a:ext cx="3148942" cy="1335915"/>
      </dsp:txXfrm>
    </dsp:sp>
    <dsp:sp modelId="{B268326B-8D57-4C98-B270-48CEE747242F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54DBF-0843-47FC-B0D3-49315076BBFA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2F30F-A47A-4477-AB43-69619A93D9E8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Indian Healthcare providers have a direct access portal to Medicaid for eligibility and enrollment</a:t>
          </a:r>
        </a:p>
      </dsp:txBody>
      <dsp:txXfrm>
        <a:off x="1834517" y="2545532"/>
        <a:ext cx="3148942" cy="1335915"/>
      </dsp:txXfrm>
    </dsp:sp>
    <dsp:sp modelId="{01C6603D-5D99-4C7C-9858-6C58F23E2FB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F6044-0458-4A1F-8D36-EB9BF63294DE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119F9-CDFC-4BDA-8691-4FAAB84C471F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Indian Healthcare is NOT considered insurance</a:t>
          </a:r>
        </a:p>
      </dsp:txBody>
      <dsp:txXfrm>
        <a:off x="7154322" y="2545532"/>
        <a:ext cx="3148942" cy="1335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1F8BE-3B96-2947-8F8E-DAD606B7FC59}">
      <dsp:nvSpPr>
        <dsp:cNvPr id="0" name=""/>
        <dsp:cNvSpPr/>
      </dsp:nvSpPr>
      <dsp:spPr>
        <a:xfrm>
          <a:off x="0" y="2577"/>
          <a:ext cx="63350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C6AD1-B32A-D64F-AF4D-BD33B27C47B0}">
      <dsp:nvSpPr>
        <dsp:cNvPr id="0" name=""/>
        <dsp:cNvSpPr/>
      </dsp:nvSpPr>
      <dsp:spPr>
        <a:xfrm>
          <a:off x="0" y="2577"/>
          <a:ext cx="6335081" cy="204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Often referred to as “Purchased Referred Care (PRC)” or “Contract Health”</a:t>
          </a:r>
        </a:p>
      </dsp:txBody>
      <dsp:txXfrm>
        <a:off x="0" y="2577"/>
        <a:ext cx="6335081" cy="2046663"/>
      </dsp:txXfrm>
    </dsp:sp>
    <dsp:sp modelId="{EAEF8489-5DC7-2540-B65D-CC8542D1B56C}">
      <dsp:nvSpPr>
        <dsp:cNvPr id="0" name=""/>
        <dsp:cNvSpPr/>
      </dsp:nvSpPr>
      <dsp:spPr>
        <a:xfrm>
          <a:off x="0" y="2049240"/>
          <a:ext cx="633508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8B1FC-E88C-7143-9DEC-DE689F066065}">
      <dsp:nvSpPr>
        <dsp:cNvPr id="0" name=""/>
        <dsp:cNvSpPr/>
      </dsp:nvSpPr>
      <dsp:spPr>
        <a:xfrm>
          <a:off x="0" y="2049240"/>
          <a:ext cx="6335081" cy="255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Tribes may also create a specific name for this important department</a:t>
          </a:r>
        </a:p>
      </dsp:txBody>
      <dsp:txXfrm>
        <a:off x="0" y="2049240"/>
        <a:ext cx="6335081" cy="2555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C6B7C-C497-4BCD-8D83-EFC5EABCDACF}">
      <dsp:nvSpPr>
        <dsp:cNvPr id="0" name=""/>
        <dsp:cNvSpPr/>
      </dsp:nvSpPr>
      <dsp:spPr>
        <a:xfrm>
          <a:off x="557211" y="494497"/>
          <a:ext cx="1647000" cy="1647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C00A0-7A4E-4C65-9FB9-0637972C8EE9}">
      <dsp:nvSpPr>
        <dsp:cNvPr id="0" name=""/>
        <dsp:cNvSpPr/>
      </dsp:nvSpPr>
      <dsp:spPr>
        <a:xfrm>
          <a:off x="908211" y="845497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C6607-070B-4387-A064-E1DA6A7BE914}">
      <dsp:nvSpPr>
        <dsp:cNvPr id="0" name=""/>
        <dsp:cNvSpPr/>
      </dsp:nvSpPr>
      <dsp:spPr>
        <a:xfrm>
          <a:off x="30711" y="2654497"/>
          <a:ext cx="2700000" cy="120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answer is yes and no.</a:t>
          </a:r>
        </a:p>
      </dsp:txBody>
      <dsp:txXfrm>
        <a:off x="30711" y="2654497"/>
        <a:ext cx="2700000" cy="1202343"/>
      </dsp:txXfrm>
    </dsp:sp>
    <dsp:sp modelId="{C8DD05B7-48A8-4E55-9344-7DD43E5855C3}">
      <dsp:nvSpPr>
        <dsp:cNvPr id="0" name=""/>
        <dsp:cNvSpPr/>
      </dsp:nvSpPr>
      <dsp:spPr>
        <a:xfrm>
          <a:off x="3729711" y="494497"/>
          <a:ext cx="1647000" cy="1647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DD12B-ED0A-4BAA-9380-53ECBB7AF360}">
      <dsp:nvSpPr>
        <dsp:cNvPr id="0" name=""/>
        <dsp:cNvSpPr/>
      </dsp:nvSpPr>
      <dsp:spPr>
        <a:xfrm>
          <a:off x="4080711" y="845497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2E18C-0BA2-4A42-B396-C2655C318D34}">
      <dsp:nvSpPr>
        <dsp:cNvPr id="0" name=""/>
        <dsp:cNvSpPr/>
      </dsp:nvSpPr>
      <dsp:spPr>
        <a:xfrm>
          <a:off x="3203211" y="2654497"/>
          <a:ext cx="2700000" cy="120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Tribal members/citizens can choose to receive care from AN Indian health care provider (IHCP) OR NON-IHCP</a:t>
          </a:r>
        </a:p>
      </dsp:txBody>
      <dsp:txXfrm>
        <a:off x="3203211" y="2654497"/>
        <a:ext cx="2700000" cy="1202343"/>
      </dsp:txXfrm>
    </dsp:sp>
    <dsp:sp modelId="{5F313C00-7467-498C-9DD7-8F2D708414EC}">
      <dsp:nvSpPr>
        <dsp:cNvPr id="0" name=""/>
        <dsp:cNvSpPr/>
      </dsp:nvSpPr>
      <dsp:spPr>
        <a:xfrm>
          <a:off x="6902211" y="494497"/>
          <a:ext cx="1647000" cy="1647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997A1-23FD-4679-BC4A-443718EE889A}">
      <dsp:nvSpPr>
        <dsp:cNvPr id="0" name=""/>
        <dsp:cNvSpPr/>
      </dsp:nvSpPr>
      <dsp:spPr>
        <a:xfrm>
          <a:off x="7253211" y="845497"/>
          <a:ext cx="945000" cy="945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331CA-2CA9-47A6-9E9E-F3EC51043164}">
      <dsp:nvSpPr>
        <dsp:cNvPr id="0" name=""/>
        <dsp:cNvSpPr/>
      </dsp:nvSpPr>
      <dsp:spPr>
        <a:xfrm>
          <a:off x="6417440" y="2654497"/>
          <a:ext cx="2530330" cy="120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IF the eligible Tribal member wants the IHCP to pay their patient portion, the member will need to obtain a referral/authorization from the IHCP closest to their home residence located within the service area (IHS/Tribe)</a:t>
          </a:r>
        </a:p>
      </dsp:txBody>
      <dsp:txXfrm>
        <a:off x="6417440" y="2654497"/>
        <a:ext cx="2530330" cy="12023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DD149-09DC-6C40-ACDA-FC0077BB7FC2}">
      <dsp:nvSpPr>
        <dsp:cNvPr id="0" name=""/>
        <dsp:cNvSpPr/>
      </dsp:nvSpPr>
      <dsp:spPr>
        <a:xfrm>
          <a:off x="3038146" y="963756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4080" y="1005990"/>
        <a:ext cx="34866" cy="6973"/>
      </dsp:txXfrm>
    </dsp:sp>
    <dsp:sp modelId="{6144DFB9-A466-014D-9C36-0617D084266E}">
      <dsp:nvSpPr>
        <dsp:cNvPr id="0" name=""/>
        <dsp:cNvSpPr/>
      </dsp:nvSpPr>
      <dsp:spPr>
        <a:xfrm>
          <a:off x="8054" y="99908"/>
          <a:ext cx="3031892" cy="1819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Must reside in the service area</a:t>
          </a:r>
        </a:p>
      </dsp:txBody>
      <dsp:txXfrm>
        <a:off x="8054" y="99908"/>
        <a:ext cx="3031892" cy="1819135"/>
      </dsp:txXfrm>
    </dsp:sp>
    <dsp:sp modelId="{5465619A-961F-D64A-B778-90EB604C13EF}">
      <dsp:nvSpPr>
        <dsp:cNvPr id="0" name=""/>
        <dsp:cNvSpPr/>
      </dsp:nvSpPr>
      <dsp:spPr>
        <a:xfrm>
          <a:off x="6767374" y="963756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3308" y="1005990"/>
        <a:ext cx="34866" cy="6973"/>
      </dsp:txXfrm>
    </dsp:sp>
    <dsp:sp modelId="{FFAEB01A-83CA-6442-B5C8-95229C09AEF1}">
      <dsp:nvSpPr>
        <dsp:cNvPr id="0" name=""/>
        <dsp:cNvSpPr/>
      </dsp:nvSpPr>
      <dsp:spPr>
        <a:xfrm>
          <a:off x="3737281" y="99908"/>
          <a:ext cx="3031892" cy="18191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Member provides proof of residency</a:t>
          </a:r>
          <a:endParaRPr lang="en-US" sz="2700" kern="1200" dirty="0"/>
        </a:p>
      </dsp:txBody>
      <dsp:txXfrm>
        <a:off x="3737281" y="99908"/>
        <a:ext cx="3031892" cy="1819135"/>
      </dsp:txXfrm>
    </dsp:sp>
    <dsp:sp modelId="{D50AD2F9-275F-864F-8066-14322B19BD4A}">
      <dsp:nvSpPr>
        <dsp:cNvPr id="0" name=""/>
        <dsp:cNvSpPr/>
      </dsp:nvSpPr>
      <dsp:spPr>
        <a:xfrm>
          <a:off x="1518997" y="1917244"/>
          <a:ext cx="7463457" cy="493007"/>
        </a:xfrm>
        <a:custGeom>
          <a:avLst/>
          <a:gdLst/>
          <a:ahLst/>
          <a:cxnLst/>
          <a:rect l="0" t="0" r="0" b="0"/>
          <a:pathLst>
            <a:path>
              <a:moveTo>
                <a:pt x="7463457" y="0"/>
              </a:moveTo>
              <a:lnTo>
                <a:pt x="7463457" y="263603"/>
              </a:lnTo>
              <a:lnTo>
                <a:pt x="0" y="263603"/>
              </a:lnTo>
              <a:lnTo>
                <a:pt x="0" y="493007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63681" y="2160261"/>
        <a:ext cx="374090" cy="6973"/>
      </dsp:txXfrm>
    </dsp:sp>
    <dsp:sp modelId="{EBCF2B4C-8AE8-9249-85B6-25005148E5C5}">
      <dsp:nvSpPr>
        <dsp:cNvPr id="0" name=""/>
        <dsp:cNvSpPr/>
      </dsp:nvSpPr>
      <dsp:spPr>
        <a:xfrm>
          <a:off x="7466509" y="99908"/>
          <a:ext cx="3031892" cy="1819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Member must apply for alternative resources</a:t>
          </a:r>
        </a:p>
      </dsp:txBody>
      <dsp:txXfrm>
        <a:off x="7466509" y="99908"/>
        <a:ext cx="3031892" cy="1819135"/>
      </dsp:txXfrm>
    </dsp:sp>
    <dsp:sp modelId="{A916288A-F239-984D-A84E-8A5CDB8CCC88}">
      <dsp:nvSpPr>
        <dsp:cNvPr id="0" name=""/>
        <dsp:cNvSpPr/>
      </dsp:nvSpPr>
      <dsp:spPr>
        <a:xfrm>
          <a:off x="3033143" y="3306499"/>
          <a:ext cx="6748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480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2909" y="3348733"/>
        <a:ext cx="35270" cy="6973"/>
      </dsp:txXfrm>
    </dsp:sp>
    <dsp:sp modelId="{C3EC7742-5CAC-6F4C-88D8-C40D8A053BB6}">
      <dsp:nvSpPr>
        <dsp:cNvPr id="0" name=""/>
        <dsp:cNvSpPr/>
      </dsp:nvSpPr>
      <dsp:spPr>
        <a:xfrm>
          <a:off x="3051" y="2442652"/>
          <a:ext cx="3031892" cy="1819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Must be eligible for PRC, each Tribe determines its own criteria</a:t>
          </a:r>
        </a:p>
      </dsp:txBody>
      <dsp:txXfrm>
        <a:off x="3051" y="2442652"/>
        <a:ext cx="3031892" cy="1819135"/>
      </dsp:txXfrm>
    </dsp:sp>
    <dsp:sp modelId="{782331DF-587C-F142-943A-C7A8563B75F9}">
      <dsp:nvSpPr>
        <dsp:cNvPr id="0" name=""/>
        <dsp:cNvSpPr/>
      </dsp:nvSpPr>
      <dsp:spPr>
        <a:xfrm>
          <a:off x="6770436" y="3306499"/>
          <a:ext cx="6717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72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8741" y="3348733"/>
        <a:ext cx="35116" cy="6973"/>
      </dsp:txXfrm>
    </dsp:sp>
    <dsp:sp modelId="{4EDB7F66-F332-414C-BA28-E9726B6A21DC}">
      <dsp:nvSpPr>
        <dsp:cNvPr id="0" name=""/>
        <dsp:cNvSpPr/>
      </dsp:nvSpPr>
      <dsp:spPr>
        <a:xfrm>
          <a:off x="3740344" y="2442652"/>
          <a:ext cx="3031892" cy="18191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Being a member of a Tribe does not guarantee approval</a:t>
          </a:r>
        </a:p>
      </dsp:txBody>
      <dsp:txXfrm>
        <a:off x="3740344" y="2442652"/>
        <a:ext cx="3031892" cy="1819135"/>
      </dsp:txXfrm>
    </dsp:sp>
    <dsp:sp modelId="{F7DF32FD-7AFC-2E46-AA11-BE4114B7CBE9}">
      <dsp:nvSpPr>
        <dsp:cNvPr id="0" name=""/>
        <dsp:cNvSpPr/>
      </dsp:nvSpPr>
      <dsp:spPr>
        <a:xfrm>
          <a:off x="7474563" y="2442652"/>
          <a:ext cx="3031892" cy="1819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Approval granted through referral department</a:t>
          </a:r>
          <a:endParaRPr lang="en-US" sz="2700" kern="1200" dirty="0"/>
        </a:p>
      </dsp:txBody>
      <dsp:txXfrm>
        <a:off x="7474563" y="2442652"/>
        <a:ext cx="3031892" cy="18191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3959B-2305-7544-B111-8E2AF2E6D642}">
      <dsp:nvSpPr>
        <dsp:cNvPr id="0" name=""/>
        <dsp:cNvSpPr/>
      </dsp:nvSpPr>
      <dsp:spPr>
        <a:xfrm>
          <a:off x="0" y="34721"/>
          <a:ext cx="6589260" cy="1667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Tribal member contacts the referral department if they are seen in the ER </a:t>
          </a:r>
          <a:r>
            <a:rPr lang="en-US" sz="2000" i="1" kern="1200" dirty="0"/>
            <a:t>(family member may notify if patient is not able with in 72 </a:t>
          </a:r>
          <a:r>
            <a:rPr lang="en-US" sz="2000" i="1" kern="1200" dirty="0" err="1"/>
            <a:t>hrs</a:t>
          </a:r>
          <a:r>
            <a:rPr lang="en-US" sz="2000" i="1" kern="1200" dirty="0"/>
            <a:t>)</a:t>
          </a:r>
        </a:p>
      </dsp:txBody>
      <dsp:txXfrm>
        <a:off x="81388" y="116109"/>
        <a:ext cx="6426484" cy="1504474"/>
      </dsp:txXfrm>
    </dsp:sp>
    <dsp:sp modelId="{7799778F-8715-D44C-806D-0E238076B1EF}">
      <dsp:nvSpPr>
        <dsp:cNvPr id="0" name=""/>
        <dsp:cNvSpPr/>
      </dsp:nvSpPr>
      <dsp:spPr>
        <a:xfrm>
          <a:off x="0" y="1788371"/>
          <a:ext cx="6589260" cy="1667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OR the Tribal PCP notifies the referral department the patient needs a referral</a:t>
          </a:r>
        </a:p>
      </dsp:txBody>
      <dsp:txXfrm>
        <a:off x="81388" y="1869759"/>
        <a:ext cx="6426484" cy="1504474"/>
      </dsp:txXfrm>
    </dsp:sp>
    <dsp:sp modelId="{00BCD3EB-68D3-C74A-9C82-0F1E1BF8881C}">
      <dsp:nvSpPr>
        <dsp:cNvPr id="0" name=""/>
        <dsp:cNvSpPr/>
      </dsp:nvSpPr>
      <dsp:spPr>
        <a:xfrm>
          <a:off x="0" y="3542021"/>
          <a:ext cx="6589260" cy="1667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PRC/referral committee reviews request and either approves or disapproves the referral</a:t>
          </a:r>
        </a:p>
      </dsp:txBody>
      <dsp:txXfrm>
        <a:off x="81388" y="3623409"/>
        <a:ext cx="6426484" cy="150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6A8F-2B17-3241-BAB3-635B3E97D24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3C4F7-0EAE-4447-9774-F8750714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39BE-4AB8-4F48-968F-EDA2BE7A3A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4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Co-narration is recommended to be conducted by Karen Knight and I myself from written scripts and experiential talking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39BE-4AB8-4F48-968F-EDA2BE7A3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8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We will script responses to each of these misconceptions.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39BE-4AB8-4F48-968F-EDA2BE7A3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Co-narration is recommended to be conducted by Karen Knight and I from written scripts and our own experiential talking points. Members can be asked via our system which assists in identifying their eligibility. A link can be provided.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39BE-4AB8-4F48-968F-EDA2BE7A3A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Co-narration is recommended to be conducted by Karen Knight and I from written scripts and our own experiential talking points.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39BE-4AB8-4F48-968F-EDA2BE7A3A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2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Co-narration is recommended to be conducted by Karen Knight and I from written scripts and our own experiential talking points.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39BE-4AB8-4F48-968F-EDA2BE7A3A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F39BE-4AB8-4F48-968F-EDA2BE7A3A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2A5F-158E-8127-400D-9ABACAE9A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9696A-1EBE-7413-1E93-8DC0BF6D9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16C60-5FD9-CAF7-BBB4-404C5CF2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885A-240B-9738-0C6F-CC9F178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440B-6E64-49C1-C635-1A46C28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8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19A3-35EC-5A3B-A402-CEA4F558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7EBA9-B53B-29FE-7C8E-DF3DA9EE0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E72E7-3615-C490-EEC0-3565F01B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59DF9-2708-DFDD-F6E8-9ECB5596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E023C-D468-6851-FFCD-E76DA3CD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6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CA4EB-39FE-3046-D054-074939A1A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E1033-2E3F-3736-2D81-1C10FA987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47B0-D1BC-E82D-F9B3-B1B73E25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5398-0A38-1B4E-9864-EF18C83A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4CD09-917D-AB5D-8E6B-51CE0384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4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D3CC-2F9D-D17A-FCDA-C440139D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9FA8-2BD5-4EFB-BB24-C0DFBB49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F88E3-B5AF-CC5A-CAC6-7F0544B1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FF5CA-348E-8597-866C-FF27A227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E50A-8D29-459C-174D-DFDB68C0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E334-4D61-9FE2-584E-124170B4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B4340-8F66-A4E3-CE3F-5DDF9DC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638AF-BA97-13C5-AA48-A3F9A0E8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D5BD3-FBB9-7F95-E2AF-198062C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5A0D8-3AE0-7642-7580-D3BA9B5B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2AF-987A-A325-9CF3-939C3696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A917-0B87-E1CA-D984-B7F7C9605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855CF-A590-0F00-8958-FAEB5BA56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552C4-EDEB-66E5-30C1-AA63166A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4928-6E16-2213-4AE7-B4B6E981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24D15-DC0F-0105-0014-A1EC874A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506C-4EAC-A397-D95E-C62174C0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FA0A5-0E49-282A-18C4-6E25EECD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77641-CC50-43F4-BE9E-D6BC8982A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D8C92-4D00-FA43-23E4-AA2B300B8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8F40B-638D-84F5-0E61-AA2009F2E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C3562-0B84-1011-E860-4FF100A7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63161-73D2-274F-3C8B-E9371264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9D106-56CA-3FC7-6B17-2D9A9137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0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E642-FE96-471C-5FD5-7360C0C1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8B93C-7C3C-58EF-E977-70FA39B9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C64A9-A168-494D-AE73-68171C64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5A918-89D2-9C5D-63BB-2CC001F8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3689F-1752-E689-1A2B-B9BABEC2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8FE3C-F3A1-D4BB-84DA-BD4DDF0A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37FE8-A470-ABC9-3979-27ED4169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9CF4-CB14-1685-CB36-CCCAF7D5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988C-EB62-48E6-2DB7-CB7F4BCE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859C0-35A9-F936-8B0A-FA225D1B2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3351B-DE8B-A25E-5A34-75FC69D5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A472C-A0FF-4CD3-3AF0-457EF5F8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2A5F0-13C6-3F0E-60A9-B0FB2932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AF1F-1066-AF5F-AE5C-6762AF7C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A8ECC-7B71-8825-0155-CC6A8F834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A801E-27E0-8C96-021F-C1124FD62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A5C20-9B6E-8C33-AAB2-14D093B4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F507A-1CE1-1FCA-0AEF-A7908A85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99263-00E7-C7B7-8A8E-425980C8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54352-5AC5-4783-E31A-6D760F9D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75CF9-600D-FED1-8F14-85231C24F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F500-C92A-24AD-1670-31A0C3821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CBA4-A0B6-B041-B87B-509700D09930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04AE-938C-E7F8-D348-BB3A27DEB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EBFD-8672-DA2A-243B-ABF91DC56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29B8-5B24-2549-A723-BE82CD61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8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62204/free-illustration-image-donate-charity-fundin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https://www.pexels.com/photo/direction-information-information-sign-left-722689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kknight@facerockinc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story.com/news/native-american-voting-rights-citizenship" TargetMode="External"/><Relationship Id="rId13" Type="http://schemas.openxmlformats.org/officeDocument/2006/relationships/hyperlink" Target="https://www.ihs.gov/vaihsmou/" TargetMode="External"/><Relationship Id="rId18" Type="http://schemas.openxmlformats.org/officeDocument/2006/relationships/hyperlink" Target="https://www.ihs.gov/ehr/" TargetMode="External"/><Relationship Id="rId3" Type="http://schemas.openxmlformats.org/officeDocument/2006/relationships/hyperlink" Target="https://www.tribalselfgov.org/resources/milestones-tribal-self-governance/" TargetMode="External"/><Relationship Id="rId7" Type="http://schemas.openxmlformats.org/officeDocument/2006/relationships/hyperlink" Target="https://www.americaslibrary.gov/jb/jazz/jb_jazz_citizens_1.html" TargetMode="External"/><Relationship Id="rId12" Type="http://schemas.openxmlformats.org/officeDocument/2006/relationships/hyperlink" Target="https://www.gao.gov/assets/gao-19-612.pdf" TargetMode="External"/><Relationship Id="rId17" Type="http://schemas.openxmlformats.org/officeDocument/2006/relationships/hyperlink" Target="https://www.ok.gov/OGC/Frequently_Asked_Questions/" TargetMode="External"/><Relationship Id="rId2" Type="http://schemas.openxmlformats.org/officeDocument/2006/relationships/hyperlink" Target="https://www.ncai.org/news/articles/2019/12/27/ncai-response-to-usage-of-the-term-indian-country" TargetMode="External"/><Relationship Id="rId16" Type="http://schemas.openxmlformats.org/officeDocument/2006/relationships/hyperlink" Target="https://www.cms.gov/Outreach-and-Education/American-Indian-Alaska-Native/AIAN/Downloads/10-Important-Facts-About-IHS-and-Health-Care-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jmedsci.org/article/" TargetMode="External"/><Relationship Id="rId11" Type="http://schemas.openxmlformats.org/officeDocument/2006/relationships/hyperlink" Target="https://www.lawinsider.com/dictionary/indian-health-care-provider-ihcp#:~:text=Indian%20Health%20Care%20Provider%20%28IHCP%20means%20a%20health,are%20modified%20to%20reference%20both%20Medicaid%20and%20CHIP." TargetMode="External"/><Relationship Id="rId5" Type="http://schemas.openxmlformats.org/officeDocument/2006/relationships/hyperlink" Target="https://thehill.com/opinion/civil-rights/507688-broken-treaties-with-native-americans-not-fixed-by-supreme-court-ruling/" TargetMode="External"/><Relationship Id="rId15" Type="http://schemas.openxmlformats.org/officeDocument/2006/relationships/hyperlink" Target="https://www.smithsonianmag.com/smithsonian-institution/remarkable-and-complex-legacy-native-american-military-service-180976264/" TargetMode="External"/><Relationship Id="rId10" Type="http://schemas.openxmlformats.org/officeDocument/2006/relationships/hyperlink" Target="https://time.com/5737080/native-american-sterilization-history/" TargetMode="External"/><Relationship Id="rId4" Type="http://schemas.openxmlformats.org/officeDocument/2006/relationships/hyperlink" Target="https://www.history.com/news/native-american-broken-treaties" TargetMode="External"/><Relationship Id="rId9" Type="http://schemas.openxmlformats.org/officeDocument/2006/relationships/hyperlink" Target="https://carlisleindian.dickinson.edu/teach/kill-indian-him-and-save-man-r-h-pratt-education-native-americans" TargetMode="External"/><Relationship Id="rId14" Type="http://schemas.openxmlformats.org/officeDocument/2006/relationships/hyperlink" Target="https://www.nicoa.org/american-indian-veterans-have-highest-record-of-military-service/#:%7E:text=Close-,American%20Indian%20Veterans%20Have%20Highest%20Record%20of%20Military%20Service,conflict%20for%20over%20200%20years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rawpixel.com/image/429425/free-illustration-vector-umbrella-rain-sick" TargetMode="Externa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cialsci.libretexts.org/Bookshelves/Early_Childhood_Education/Book:_The_Role_of_Equity_and_Diversity_in_Early_Childhood_Education_(Esquivel_Elam_Paris_and_Tafoya)/10:_Socioeconomic_Status_of_Families/10.01:_Introduc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www.flickr.com/photos/mathers_museum/15990800852/in/datetak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54440-DB37-C825-8FF7-EDFD506A6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en-US" sz="5600"/>
              <a:t>Indian Healthcare Billing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00729-1DCB-95DE-91BC-0C5023796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93" y="3703250"/>
            <a:ext cx="2435507" cy="1122750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Karen Knight, MLS</a:t>
            </a:r>
          </a:p>
          <a:p>
            <a:pPr algn="l"/>
            <a:r>
              <a:rPr lang="en-US" sz="2000"/>
              <a:t>Partner/Consultant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02AA3-4CD3-BA20-9066-85F7A2E0E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8" y="1668793"/>
            <a:ext cx="3670858" cy="2294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FC49C-338E-C3E9-4B46-217F37575A96}"/>
              </a:ext>
            </a:extLst>
          </p:cNvPr>
          <p:cNvSpPr txBox="1"/>
          <p:nvPr/>
        </p:nvSpPr>
        <p:spPr>
          <a:xfrm>
            <a:off x="1930514" y="3963079"/>
            <a:ext cx="240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Tribal Consulting Firm</a:t>
            </a:r>
          </a:p>
        </p:txBody>
      </p:sp>
    </p:spTree>
    <p:extLst>
      <p:ext uri="{BB962C8B-B14F-4D97-AF65-F5344CB8AC3E}">
        <p14:creationId xmlns:p14="http://schemas.microsoft.com/office/powerpoint/2010/main" val="42890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2AF42-F28F-F8B4-A310-4A5F3C4B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Payor of Last Resort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1468CE-8462-337E-898B-3D00705B4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6930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01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A84D-3394-CA37-54F9-D28E2BB5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b="1"/>
              <a:t>Do Tribal members/citizens have to pay deductibles/co-pays?</a:t>
            </a:r>
          </a:p>
        </p:txBody>
      </p:sp>
      <p:pic>
        <p:nvPicPr>
          <p:cNvPr id="5" name="Picture 4" descr="A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41BB48F2-B045-698C-16BD-B450A084A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4" r="2" b="438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A2B7E-3170-CF59-7D4F-4835913B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431" y="2524715"/>
            <a:ext cx="4531720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NO, If a the patient is a Tribal member/citizen of a federally recognized Tribe, who has insurance, is seen by an IHCP for primary care services, the patient will </a:t>
            </a:r>
            <a:r>
              <a:rPr lang="en-US" b="1" u="sng" dirty="0"/>
              <a:t>not</a:t>
            </a:r>
            <a:r>
              <a:rPr lang="en-US" dirty="0"/>
              <a:t> be required to pay for services, including their co-pay and deductible.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12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D8F2-F79D-2BC8-5222-8DE60CB1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IHCP Referral Department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E8485-EC16-4405-923F-E09E655D1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77073"/>
              </p:ext>
            </p:extLst>
          </p:nvPr>
        </p:nvGraphicFramePr>
        <p:xfrm>
          <a:off x="5257800" y="1395644"/>
          <a:ext cx="6335081" cy="460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2894EE-A6C6-ECA6-316F-4BD8CF37BA0F}"/>
              </a:ext>
            </a:extLst>
          </p:cNvPr>
          <p:cNvSpPr txBox="1"/>
          <p:nvPr/>
        </p:nvSpPr>
        <p:spPr>
          <a:xfrm>
            <a:off x="827903" y="1759226"/>
            <a:ext cx="3505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Healthcare Referral Department</a:t>
            </a:r>
          </a:p>
        </p:txBody>
      </p:sp>
    </p:spTree>
    <p:extLst>
      <p:ext uri="{BB962C8B-B14F-4D97-AF65-F5344CB8AC3E}">
        <p14:creationId xmlns:p14="http://schemas.microsoft.com/office/powerpoint/2010/main" val="273464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8BA-736B-2EB3-9033-8CD40A70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Tribal members/citizens go anywhere and get a referral?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057E5EE-9FD0-9505-897F-075FAC624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345929"/>
              </p:ext>
            </p:extLst>
          </p:nvPr>
        </p:nvGraphicFramePr>
        <p:xfrm>
          <a:off x="607511" y="1825625"/>
          <a:ext cx="910642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E424EC3-8E96-9414-E267-48B90FF7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601201" y="1153292"/>
            <a:ext cx="2569716" cy="5690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C69D0F-C56E-6579-57B8-0591C2AC4A49}"/>
              </a:ext>
            </a:extLst>
          </p:cNvPr>
          <p:cNvSpPr txBox="1"/>
          <p:nvPr/>
        </p:nvSpPr>
        <p:spPr>
          <a:xfrm>
            <a:off x="10206681" y="3244334"/>
            <a:ext cx="180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Anywhere-&gt;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72C6C-E12C-FB23-210C-8E5A1A9D5BBD}"/>
              </a:ext>
            </a:extLst>
          </p:cNvPr>
          <p:cNvSpPr txBox="1"/>
          <p:nvPr/>
        </p:nvSpPr>
        <p:spPr>
          <a:xfrm>
            <a:off x="10384284" y="3905012"/>
            <a:ext cx="180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&lt;- IHCP</a:t>
            </a:r>
          </a:p>
        </p:txBody>
      </p:sp>
    </p:spTree>
    <p:extLst>
      <p:ext uri="{BB962C8B-B14F-4D97-AF65-F5344CB8AC3E}">
        <p14:creationId xmlns:p14="http://schemas.microsoft.com/office/powerpoint/2010/main" val="140529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91FB4-3DAB-3449-34CB-91501149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Eligibility for Referrals to be paid by the Tribe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8FAAE7-D599-9727-51A6-2F3BD7CBC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5398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87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A2202-FFE8-EEDB-8C00-AF414F3C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How does the Referral Process Work?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79CF9A-FC69-8E11-544A-8B15E3094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79083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06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6928-0348-CA47-4BBD-8D4AF7B6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Approval Is Granted…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A0910D-4E4D-386F-1427-4C7310E5D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151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50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2EDC-6C75-A8A1-9163-15428B9E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Referral Disapproved…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F4D099-6A2A-1940-9725-A9210511D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8788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59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692D2-0C06-EF87-94EE-4A490745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Round Table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4730-843E-62B0-35AA-8A333EB8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Questions/Answers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Contact:  Karen Knight</a:t>
            </a:r>
          </a:p>
          <a:p>
            <a:pPr marL="0" indent="0">
              <a:buNone/>
            </a:pPr>
            <a:r>
              <a:rPr lang="en-US"/>
              <a:t>		</a:t>
            </a:r>
            <a:r>
              <a:rPr lang="en-US">
                <a:hlinkClick r:id="rId2"/>
              </a:rPr>
              <a:t>kknight@facerockinc.com</a:t>
            </a:r>
            <a:endParaRPr lang="en-US"/>
          </a:p>
          <a:p>
            <a:pPr marL="0" indent="0">
              <a:buNone/>
            </a:pPr>
            <a:r>
              <a:rPr lang="en-US"/>
              <a:t>		918-706-7821</a:t>
            </a:r>
          </a:p>
        </p:txBody>
      </p:sp>
    </p:spTree>
    <p:extLst>
      <p:ext uri="{BB962C8B-B14F-4D97-AF65-F5344CB8AC3E}">
        <p14:creationId xmlns:p14="http://schemas.microsoft.com/office/powerpoint/2010/main" val="132767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11E0-D283-0CB0-4DC9-5F6FBB09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328B-48C4-7FA8-85D2-61444E734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B68ED-A766-09D5-9368-06C18DCB487C}"/>
              </a:ext>
            </a:extLst>
          </p:cNvPr>
          <p:cNvSpPr txBox="1"/>
          <p:nvPr/>
        </p:nvSpPr>
        <p:spPr>
          <a:xfrm>
            <a:off x="951470" y="1433384"/>
            <a:ext cx="105156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NCAI website.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https://www.ncai.org/news/articles/2019/12/27/ncai-response-to-usage-of-the-term-indian-country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Tribal self-governance.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https://www.tribalselfgov.org/resources/milestones-tribal-self-governance/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Broken Treaties.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How Many American Indian Treaties Were Broken? - HISTORY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L. M. Fletcher, “Treaties as Recognition of the Nation-to-Nation Relationship,” in Harjo, Nation to Nation, 34.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Broken Treaties.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Broken treaties with Native Americans not fixed by Supreme Court ruling | The Hill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Small Pox.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https://www.amjmedsci.org/article/</a:t>
            </a:r>
            <a:endParaRPr lang="en-US" sz="12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Termination of Tribal governments. 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https://www.tribalselfgov.org/resources/milestones-tribal-self-governance/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Native American Citizenship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Congress Granted Citizenship to All Native Americans Born in the U.S. (americaslibrary.gov)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Native American Voting Rights and Citizenship.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Native Americans' Journey to US Citizenship and Voting Rights - HISTORY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"Kill the Indian in him, and save the man": R. H. Pratt on the Education of Native Americans | Carlisle Indian School Digital Resource Center (dickinson.edu)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Native American Women Sterilization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https://time.com/5737080/native-american-sterilization-history/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Indian Health Care Provider Definition.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Indian Health Care Provider (IHCP Definition | Law Insider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GAO Appropriations (At 60%).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https://www.gao.gov/assets/gao-19-612.pdf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IHS and Veterans Administration MOU.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https://www.ihs.gov/vaihsmou/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American Indian Veterans Have Highest Record of Military Service (nicoa.org)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Native American Voting Rights and Citizenship.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Native Americans' Journey to US Citizenship and Voting Rights - HISTORY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URL: Native American Military Legacy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https://www.smithsonianmag.com/smithsonian-institution/remarkable-and-complex-legacy-native-american-military-service-180976264/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https://www.cms.gov/Outreach-and-Education/American-Indian-Alaska-Native/AIAN/Downloads/10-Important-Facts-About-IHS-and-Health-Care-.pdf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Indian Gaming Regulatory Act. Casino Funds facts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https://www.ok.gov/OGC/Frequently_Asked_Questions/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Federal Register. Pursuant to 25 U.S.C. 479a-1(a).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Indian Health Service Electronic Health Record.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Electronic Health Record | Indian Health Service (IHS)</a:t>
            </a:r>
            <a:endParaRPr lang="en-US" sz="1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42 CFR 438.14(b)(2)</a:t>
            </a:r>
            <a:r>
              <a:rPr lang="en-US" sz="1200" dirty="0">
                <a:effectLst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8AA2-4E58-B6C1-4361-FC1BFFE7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Agenda</a:t>
            </a:r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859685E0-B88D-C4CA-09D8-19B16246E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1" r="2773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0D318-802B-7BB4-C6BB-E8AD3CF0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Overview of how Indian Healthcare works</a:t>
            </a:r>
          </a:p>
          <a:p>
            <a:r>
              <a:rPr lang="en-US" dirty="0"/>
              <a:t>Focus on Tribal programs               </a:t>
            </a:r>
            <a:r>
              <a:rPr lang="en-US" sz="1900" i="1" dirty="0"/>
              <a:t>(Indian Health Services (IHS) will follow this presentation</a:t>
            </a:r>
            <a:r>
              <a:rPr lang="en-US" i="1" dirty="0"/>
              <a:t>)</a:t>
            </a:r>
          </a:p>
          <a:p>
            <a:r>
              <a:rPr lang="en-US" dirty="0"/>
              <a:t>History </a:t>
            </a:r>
          </a:p>
          <a:p>
            <a:r>
              <a:rPr lang="en-US" dirty="0"/>
              <a:t>Misconceptions</a:t>
            </a:r>
          </a:p>
          <a:p>
            <a:r>
              <a:rPr lang="en-US" dirty="0"/>
              <a:t>Payment</a:t>
            </a:r>
          </a:p>
          <a:p>
            <a:r>
              <a:rPr lang="en-US" dirty="0"/>
              <a:t>Denials and Approvals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152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8CC0-13A1-DE90-41CE-D933CC53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2648182" cy="4526280"/>
          </a:xfrm>
        </p:spPr>
        <p:txBody>
          <a:bodyPr>
            <a:normAutofit/>
          </a:bodyPr>
          <a:lstStyle/>
          <a:p>
            <a:r>
              <a:rPr lang="en-US" sz="4000" dirty="0"/>
              <a:t>Let’s start</a:t>
            </a:r>
            <a:br>
              <a:rPr lang="en-US" sz="4000" dirty="0"/>
            </a:br>
            <a:r>
              <a:rPr lang="en-US" sz="4000" dirty="0"/>
              <a:t>with the </a:t>
            </a:r>
            <a:br>
              <a:rPr lang="en-US" sz="4000" dirty="0"/>
            </a:br>
            <a:r>
              <a:rPr lang="en-US" sz="4000" dirty="0"/>
              <a:t>Basics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229577-44A4-4AF1-6B22-1B56D9E4A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691938"/>
              </p:ext>
            </p:extLst>
          </p:nvPr>
        </p:nvGraphicFramePr>
        <p:xfrm>
          <a:off x="3385751" y="1161288"/>
          <a:ext cx="8281993" cy="530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17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D9F48-4FDA-563A-173B-708FB8F6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History: What makes Indian health care different than other ethnicities?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AA0F87-E5A9-79E4-47AD-16FCA562C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517635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05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8E94-A18F-A22E-3D18-8AE34906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5475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Indian Healthcare Components (I/T/U)</a:t>
            </a:r>
          </a:p>
        </p:txBody>
      </p:sp>
      <p:pic>
        <p:nvPicPr>
          <p:cNvPr id="9" name="Content Placeholder 13" descr="A blue and white umbrella&#10;&#10;Description automatically generated with medium confidence">
            <a:extLst>
              <a:ext uri="{FF2B5EF4-FFF2-40B4-BE49-F238E27FC236}">
                <a16:creationId xmlns:a16="http://schemas.microsoft.com/office/drawing/2014/main" id="{BD0FB132-48A2-1F40-B6B1-A348C4FFB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303"/>
          <a:stretch/>
        </p:blipFill>
        <p:spPr>
          <a:xfrm>
            <a:off x="5350476" y="-18580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8" name="TextBox 5">
            <a:extLst>
              <a:ext uri="{FF2B5EF4-FFF2-40B4-BE49-F238E27FC236}">
                <a16:creationId xmlns:a16="http://schemas.microsoft.com/office/drawing/2014/main" id="{BF19AF7F-548E-DDC1-5AC9-F668B0C03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696246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64A53E-2F45-1BFF-8ED4-ADB9A6376899}"/>
              </a:ext>
            </a:extLst>
          </p:cNvPr>
          <p:cNvSpPr txBox="1"/>
          <p:nvPr/>
        </p:nvSpPr>
        <p:spPr>
          <a:xfrm>
            <a:off x="8101890" y="2040560"/>
            <a:ext cx="107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IHS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6A7EB8-8458-EE27-3C44-5A5D4697C0F7}"/>
              </a:ext>
            </a:extLst>
          </p:cNvPr>
          <p:cNvSpPr/>
          <p:nvPr/>
        </p:nvSpPr>
        <p:spPr>
          <a:xfrm>
            <a:off x="6709719" y="3429000"/>
            <a:ext cx="946688" cy="8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9812BB-7F90-185F-5C04-15519E30F98D}"/>
              </a:ext>
            </a:extLst>
          </p:cNvPr>
          <p:cNvSpPr/>
          <p:nvPr/>
        </p:nvSpPr>
        <p:spPr>
          <a:xfrm>
            <a:off x="8234414" y="3429000"/>
            <a:ext cx="946688" cy="8309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AFA3B4-949A-6CC0-1758-0D1BBA9E7FFA}"/>
              </a:ext>
            </a:extLst>
          </p:cNvPr>
          <p:cNvSpPr/>
          <p:nvPr/>
        </p:nvSpPr>
        <p:spPr>
          <a:xfrm>
            <a:off x="9845771" y="3429000"/>
            <a:ext cx="946687" cy="830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F6627F-3FB7-C5C5-4F7C-CFDDF1634A4D}"/>
              </a:ext>
            </a:extLst>
          </p:cNvPr>
          <p:cNvCxnSpPr/>
          <p:nvPr/>
        </p:nvCxnSpPr>
        <p:spPr>
          <a:xfrm>
            <a:off x="5350476" y="877330"/>
            <a:ext cx="0" cy="5128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5F29DD-1227-6A9A-3D2E-3F016468DC69}"/>
              </a:ext>
            </a:extLst>
          </p:cNvPr>
          <p:cNvSpPr txBox="1"/>
          <p:nvPr/>
        </p:nvSpPr>
        <p:spPr>
          <a:xfrm>
            <a:off x="9181102" y="6549080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(Retrieved from Indian Health Services/</a:t>
            </a:r>
            <a:r>
              <a:rPr lang="en-US" sz="1000" i="1" dirty="0" err="1"/>
              <a:t>www.IHS.gov</a:t>
            </a:r>
            <a:r>
              <a:rPr lang="en-US" sz="1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380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A786-6665-B3F9-62E9-D20532B5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/>
              <a:t>What are some common misconceptions about IHCPs?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A258-EE4A-16D0-B2BB-9A19E90D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Indian Healthcare is an insurance plan</a:t>
            </a:r>
          </a:p>
          <a:p>
            <a:r>
              <a:rPr lang="en-US" sz="2200" dirty="0"/>
              <a:t>The casinos fund the health systems</a:t>
            </a:r>
          </a:p>
          <a:p>
            <a:r>
              <a:rPr lang="en-US" sz="2200" dirty="0"/>
              <a:t>All care is paid for by the Federal Government</a:t>
            </a:r>
          </a:p>
          <a:p>
            <a:r>
              <a:rPr lang="en-US" sz="2200" dirty="0"/>
              <a:t>All Indians are eligible for care</a:t>
            </a:r>
          </a:p>
          <a:p>
            <a:r>
              <a:rPr lang="en-US" sz="2200" dirty="0"/>
              <a:t>Tribal members/citizens can only be seen at their own Tribe’s health clinic/facility </a:t>
            </a:r>
          </a:p>
          <a:p>
            <a:r>
              <a:rPr lang="en-US" sz="2200" dirty="0"/>
              <a:t>Only Indians may be seen at I/T/Us</a:t>
            </a:r>
          </a:p>
          <a:p>
            <a:r>
              <a:rPr lang="en-US" sz="2200" dirty="0"/>
              <a:t>If you are a Tribal member, your referrals are automatically approved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A72C3-6760-679E-ADEE-C9B7F474A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04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86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B07CF-CDD2-1E72-3001-EA8D25C6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Funding of Indian Healthcare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813A24F1-1059-5F2D-89D1-E39A18640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54" r="2802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DB1F-227D-5B78-A6AF-CB42D60DC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Tribes are funded at approximately 40% of their cost to render care</a:t>
            </a:r>
          </a:p>
          <a:p>
            <a:r>
              <a:rPr lang="en-US" dirty="0"/>
              <a:t>This is less than the prison system is funded for healthcare</a:t>
            </a:r>
          </a:p>
          <a:p>
            <a:r>
              <a:rPr lang="en-US" dirty="0"/>
              <a:t>Results in limited resources to pay for healthcare</a:t>
            </a:r>
          </a:p>
          <a:p>
            <a:r>
              <a:rPr lang="en-US" dirty="0"/>
              <a:t>IHS and Tribes must use a priority system to define and pay for the most urgent services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1127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erson, indoor, child, group&#10;&#10;Description automatically generated">
            <a:extLst>
              <a:ext uri="{FF2B5EF4-FFF2-40B4-BE49-F238E27FC236}">
                <a16:creationId xmlns:a16="http://schemas.microsoft.com/office/drawing/2014/main" id="{C75ED6F3-440A-3E71-4778-EEF23D608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82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9B145-445A-FA70-BBEC-ACDBE190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Who may be seen at an I/T/U?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2A6D-27F4-A4F0-CE05-9C3425BB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Members/citizens of any federally recognized Tribe </a:t>
            </a:r>
          </a:p>
          <a:p>
            <a:r>
              <a:rPr lang="en-US" sz="2000" dirty="0"/>
              <a:t>Women who are pregnant with an Indian child</a:t>
            </a:r>
          </a:p>
          <a:p>
            <a:r>
              <a:rPr lang="en-US" sz="2000" dirty="0"/>
              <a:t>Some Tribal clinics/facilities are open to the public or allow non-Native family members </a:t>
            </a:r>
          </a:p>
          <a:p>
            <a:r>
              <a:rPr lang="en-US" sz="2000" dirty="0"/>
              <a:t>Step-children or adopted children of Tribal members/citizens under the age of 18 </a:t>
            </a:r>
          </a:p>
        </p:txBody>
      </p:sp>
    </p:spTree>
    <p:extLst>
      <p:ext uri="{BB962C8B-B14F-4D97-AF65-F5344CB8AC3E}">
        <p14:creationId xmlns:p14="http://schemas.microsoft.com/office/powerpoint/2010/main" val="243869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E936-DEB0-397E-359C-C290A3A2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Our American Indian Veterans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33797E3-7416-55C6-9C91-962E505B22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AD652F-8173-1AAD-5EDA-7AA2D921FC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111" r="921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261C-322F-D7A1-DA26-D39772981B56}"/>
              </a:ext>
            </a:extLst>
          </p:cNvPr>
          <p:cNvSpPr txBox="1"/>
          <p:nvPr/>
        </p:nvSpPr>
        <p:spPr>
          <a:xfrm>
            <a:off x="577516" y="6587289"/>
            <a:ext cx="2996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/>
              <a:t>(Photo:  Choctaw Code Talkers World War II)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81395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1510</Words>
  <Application>Microsoft Macintosh PowerPoint</Application>
  <PresentationFormat>Widescreen</PresentationFormat>
  <Paragraphs>136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Indian Healthcare Billing 101</vt:lpstr>
      <vt:lpstr>Agenda</vt:lpstr>
      <vt:lpstr>Let’s start with the  Basics</vt:lpstr>
      <vt:lpstr>History: What makes Indian health care different than other ethnicities?</vt:lpstr>
      <vt:lpstr>Indian Healthcare Components (I/T/U)</vt:lpstr>
      <vt:lpstr>What are some common misconceptions about IHCPs?</vt:lpstr>
      <vt:lpstr>Funding of Indian Healthcare</vt:lpstr>
      <vt:lpstr>Who may be seen at an I/T/U?</vt:lpstr>
      <vt:lpstr>Our American Indian Veterans</vt:lpstr>
      <vt:lpstr>Payor of Last Resort</vt:lpstr>
      <vt:lpstr>Do Tribal members/citizens have to pay deductibles/co-pays?</vt:lpstr>
      <vt:lpstr>IHCP Referral Department</vt:lpstr>
      <vt:lpstr>Can Tribal members/citizens go anywhere and get a referral?</vt:lpstr>
      <vt:lpstr>Eligibility for Referrals to be paid by the Tribe</vt:lpstr>
      <vt:lpstr>How does the Referral Process Work?</vt:lpstr>
      <vt:lpstr>Once Approval Is Granted…</vt:lpstr>
      <vt:lpstr>If Referral Disapproved…</vt:lpstr>
      <vt:lpstr>Round Table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Healthcare Billing 101</dc:title>
  <dc:creator>Karen Knight</dc:creator>
  <cp:lastModifiedBy>Karen Knight</cp:lastModifiedBy>
  <cp:revision>5</cp:revision>
  <dcterms:created xsi:type="dcterms:W3CDTF">2023-07-24T16:09:30Z</dcterms:created>
  <dcterms:modified xsi:type="dcterms:W3CDTF">2023-07-24T20:41:50Z</dcterms:modified>
</cp:coreProperties>
</file>