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61A7276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FB4783C_DE9ABC62.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7FB47840_4DDFB8FC.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728" r:id="rId2"/>
  </p:sldMasterIdLst>
  <p:notesMasterIdLst>
    <p:notesMasterId r:id="rId30"/>
  </p:notesMasterIdLst>
  <p:sldIdLst>
    <p:sldId id="256" r:id="rId3"/>
    <p:sldId id="2142533704" r:id="rId4"/>
    <p:sldId id="286" r:id="rId5"/>
    <p:sldId id="2142533673" r:id="rId6"/>
    <p:sldId id="2142533662" r:id="rId7"/>
    <p:sldId id="1431" r:id="rId8"/>
    <p:sldId id="2142533675" r:id="rId9"/>
    <p:sldId id="1464" r:id="rId10"/>
    <p:sldId id="2142533702" r:id="rId11"/>
    <p:sldId id="304" r:id="rId12"/>
    <p:sldId id="1447" r:id="rId13"/>
    <p:sldId id="2142533683" r:id="rId14"/>
    <p:sldId id="2142533692" r:id="rId15"/>
    <p:sldId id="2142533708" r:id="rId16"/>
    <p:sldId id="2142533684" r:id="rId17"/>
    <p:sldId id="2142533693" r:id="rId18"/>
    <p:sldId id="2142533709" r:id="rId19"/>
    <p:sldId id="2142533685" r:id="rId20"/>
    <p:sldId id="2142533694" r:id="rId21"/>
    <p:sldId id="2142533710" r:id="rId22"/>
    <p:sldId id="2142533686" r:id="rId23"/>
    <p:sldId id="2142533695" r:id="rId24"/>
    <p:sldId id="2142533696" r:id="rId25"/>
    <p:sldId id="2142533711" r:id="rId26"/>
    <p:sldId id="1448" r:id="rId27"/>
    <p:sldId id="2142533687" r:id="rId28"/>
    <p:sldId id="21425336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01B301-EB33-89EA-B334-31BE44135CF9}" name="Katie Lachey" initials="KL" userId="S::klachey@vantagepointlogistics.com::95a96283-940f-4e2b-9220-ac519ac72f35" providerId="AD"/>
  <p188:author id="{059B4B1C-3B8E-BB7D-C379-836E969E311A}" name="Chad Pfaff" initials="CP" userId="m3kl9NrAFi95UZDMMliexNyKN5Kn9/kLqEePLhS4yk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55E"/>
    <a:srgbClr val="F15B25"/>
    <a:srgbClr val="BA0239"/>
    <a:srgbClr val="A6A6A6"/>
    <a:srgbClr val="FF9300"/>
    <a:srgbClr val="942092"/>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98B1F-C23B-4D73-B12F-53803BFCC39B}" v="2" dt="2023-09-18T19:37:14.112"/>
    <p1510:client id="{2BF74C04-27D1-442E-8D33-6B83B2D53A74}" v="8" dt="2023-09-06T00:17:16.830"/>
    <p1510:client id="{2CA43EA7-B88B-4CCE-B596-87D0B8C47156}" v="144" dt="2023-09-07T15:37:32.564"/>
    <p1510:client id="{2E616F52-940B-4A2B-BDBC-D282B272F696}" v="4" dt="2023-08-28T12:52:25.759"/>
    <p1510:client id="{354ABDFD-D54F-4E15-8C11-073F18FCB6AA}" v="160" dt="2023-09-15T19:39:45.294"/>
    <p1510:client id="{389BDA44-D47E-471F-B2DE-3FFCD884E024}" v="237" dt="2023-08-28T15:55:31.548"/>
    <p1510:client id="{39261D71-E2D0-4EF0-A821-F4CD3D9805F4}" v="15" dt="2023-09-15T14:22:24.139"/>
    <p1510:client id="{43A77B55-7735-40D6-9B94-633365D09E81}" v="1" dt="2023-07-10T14:50:04.672"/>
    <p1510:client id="{4F1B664F-03EE-458D-B408-D0162B530C1F}" v="2" dt="2023-07-11T20:04:57.908"/>
    <p1510:client id="{5C1BBD26-427B-4C36-8072-9AA56EE43276}" v="3" dt="2023-09-18T17:29:09.736"/>
    <p1510:client id="{6275194C-E9D4-41C1-B2C4-59856D4CAA49}" v="112" dt="2023-08-29T22:20:09.356"/>
    <p1510:client id="{6B9E2221-28C8-47A7-827E-70632EB16A2B}" v="2" dt="2023-08-29T18:51:53.378"/>
    <p1510:client id="{726CC1C4-27E7-4548-A11A-FCB9D3D1B9E6}" v="116" dt="2023-07-10T15:08:02.704"/>
    <p1510:client id="{763C8264-D76C-42B8-9B2B-7B201526A032}" v="111" dt="2023-09-15T15:41:52.228"/>
    <p1510:client id="{7C095FFC-88C6-4B59-AE7C-0B60549C8C2F}" v="5" dt="2023-07-10T21:48:07.650"/>
    <p1510:client id="{8A0FF720-9611-42BF-95B4-8B6EA93554CF}" v="725" dt="2023-09-18T18:57:39.077"/>
    <p1510:client id="{917A5944-9CBB-42B6-99FB-9A976722D49D}" v="3" dt="2023-07-10T13:19:30.950"/>
    <p1510:client id="{9B271373-E653-4584-9FED-6E7F085E9A7F}" v="2" dt="2023-09-12T15:31:31.807"/>
    <p1510:client id="{A51C4149-BA3E-49B6-89FE-5B1C6CAAA4F8}" v="6" dt="2023-08-29T16:58:33.072"/>
    <p1510:client id="{AE00E091-775F-48B0-A65A-5C53A9B92E4D}" v="817" dt="2023-09-11T21:06:43.712"/>
    <p1510:client id="{AFF33457-F6D8-492C-980F-FF1B25C861AE}" v="8" dt="2023-09-15T16:29:00.476"/>
    <p1510:client id="{B144571C-2EFB-4685-BB3F-7F69B419B315}" v="7" dt="2023-09-18T19:14:42.082"/>
    <p1510:client id="{E34012DE-1BE9-47CD-A2BC-9B4F17644C23}" v="2" dt="2023-07-12T01:08:32.746"/>
    <p1510:client id="{ED8FB6C0-F46D-46C9-B9E5-A9549CE232C4}" v="5" dt="2023-09-15T16:27:29.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64512" autoAdjust="0"/>
  </p:normalViewPr>
  <p:slideViewPr>
    <p:cSldViewPr snapToGrid="0">
      <p:cViewPr varScale="1">
        <p:scale>
          <a:sx n="47" d="100"/>
          <a:sy n="47" d="100"/>
        </p:scale>
        <p:origin x="4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comments/modernComment_100_61A72768.xml><?xml version="1.0" encoding="utf-8"?>
<p188:cmLst xmlns:a="http://schemas.openxmlformats.org/drawingml/2006/main" xmlns:r="http://schemas.openxmlformats.org/officeDocument/2006/relationships" xmlns:p188="http://schemas.microsoft.com/office/powerpoint/2018/8/main">
  <p188:cm id="{C0085E4B-9351-4362-A19B-CF72B8174716}" authorId="{059B4B1C-3B8E-BB7D-C379-836E969E311A}" status="resolved" created="2023-09-15T15:53:21.166" complete="100000">
    <ac:deMkLst xmlns:ac="http://schemas.microsoft.com/office/drawing/2013/main/command">
      <pc:docMk xmlns:pc="http://schemas.microsoft.com/office/powerpoint/2013/main/command"/>
      <pc:sldMk xmlns:pc="http://schemas.microsoft.com/office/powerpoint/2013/main/command" cId="1638344552" sldId="256"/>
      <ac:picMk id="5" creationId="{DC543EB7-2BB3-A9F0-7ECF-A372374F713C}"/>
    </ac:deMkLst>
    <p188:txBody>
      <a:bodyPr/>
      <a:lstStyle/>
      <a:p>
        <a:r>
          <a:rPr lang="en-US"/>
          <a:t>Should we include a high-level introduction about VPL? Who we are, who we serve, etc.?</a:t>
        </a:r>
      </a:p>
    </p188:txBody>
  </p188:cm>
</p188:cmLst>
</file>

<file path=ppt/comments/modernComment_7FB4783C_DE9ABC62.xml><?xml version="1.0" encoding="utf-8"?>
<p188:cmLst xmlns:a="http://schemas.openxmlformats.org/drawingml/2006/main" xmlns:r="http://schemas.openxmlformats.org/officeDocument/2006/relationships" xmlns:p188="http://schemas.microsoft.com/office/powerpoint/2018/8/main">
  <p188:cm id="{46DC844D-56E4-468C-8BF7-79D78FA85E0D}" authorId="{059B4B1C-3B8E-BB7D-C379-836E969E311A}" status="resolved" created="2023-09-15T14:16:20.818" complete="100000">
    <pc:sldMkLst xmlns:pc="http://schemas.microsoft.com/office/powerpoint/2013/main/command">
      <pc:docMk/>
      <pc:sldMk cId="3734682722" sldId="2142533692"/>
    </pc:sldMkLst>
    <p188:txBody>
      <a:bodyPr/>
      <a:lstStyle/>
      <a:p>
        <a:r>
          <a:rPr lang="en-US"/>
          <a:t>Let's change "mode optimization" to "service level optimization"</a:t>
        </a:r>
      </a:p>
    </p188:txBody>
  </p188:cm>
</p188:cmLst>
</file>

<file path=ppt/comments/modernComment_7FB47840_4DDFB8FC.xml><?xml version="1.0" encoding="utf-8"?>
<p188:cmLst xmlns:a="http://schemas.openxmlformats.org/drawingml/2006/main" xmlns:r="http://schemas.openxmlformats.org/officeDocument/2006/relationships" xmlns:p188="http://schemas.microsoft.com/office/powerpoint/2018/8/main">
  <p188:cm id="{FE18BF19-DF3D-460C-B089-FB6B867B870C}" authorId="{059B4B1C-3B8E-BB7D-C379-836E969E311A}" status="resolved" created="2023-09-15T14:21:00.590" complete="100000">
    <ac:txMkLst xmlns:ac="http://schemas.microsoft.com/office/drawing/2013/main/command">
      <pc:docMk xmlns:pc="http://schemas.microsoft.com/office/powerpoint/2013/main/command"/>
      <pc:sldMk xmlns:pc="http://schemas.microsoft.com/office/powerpoint/2013/main/command" cId="1306507516" sldId="2142533696"/>
      <ac:spMk id="7" creationId="{77513FF0-9DB0-B2E5-D5E0-DE6B665DD4C9}"/>
      <ac:txMk cp="131" len="11">
        <ac:context len="180" hash="937978128"/>
      </ac:txMk>
    </ac:txMkLst>
    <p188:pos x="2123606" y="2748196"/>
    <p188:txBody>
      <a:bodyPr/>
      <a:lstStyle/>
      <a:p>
        <a:r>
          <a:rPr lang="en-US"/>
          <a:t>Is "articulate" the right word? Maybe "understand"?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A14A-A6F7-BC4A-9447-D16BF41CB2FD}"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75ADF-E398-F547-9053-C36FFC043569}" type="slidenum">
              <a:rPr lang="en-US" smtClean="0"/>
              <a:t>‹#›</a:t>
            </a:fld>
            <a:endParaRPr lang="en-US"/>
          </a:p>
        </p:txBody>
      </p:sp>
    </p:spTree>
    <p:extLst>
      <p:ext uri="{BB962C8B-B14F-4D97-AF65-F5344CB8AC3E}">
        <p14:creationId xmlns:p14="http://schemas.microsoft.com/office/powerpoint/2010/main" val="370539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endParaRPr lang="en-US" dirty="0"/>
          </a:p>
          <a:p>
            <a:pPr marL="171450" indent="-171450" algn="l">
              <a:buFont typeface="Arial" panose="020B0604020202020204" pitchFamily="34" charset="0"/>
              <a:buChar char="•"/>
            </a:pPr>
            <a:r>
              <a:rPr lang="en-US" dirty="0"/>
              <a:t>Good morning, everyone and thank you for joining us today.</a:t>
            </a:r>
          </a:p>
          <a:p>
            <a:pPr marL="171450" indent="-171450" algn="l">
              <a:buFont typeface="Arial" panose="020B0604020202020204" pitchFamily="34" charset="0"/>
              <a:buChar char="•"/>
            </a:pPr>
            <a:r>
              <a:rPr lang="en-US" dirty="0"/>
              <a:t>Before we dive into our presentation, I'd like to take a moment to introduce ourselves and provide a little background on our company.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I’m Chad Pfaff, and I’ve had the privilege of working with VPL for almost 9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panose="020F0502020204030204"/>
              </a:rPr>
              <a:t>Here with me today is Amber Bielak, who is the driving force behind our data and analytics solutions and has been with us for a little over 3 years now.</a:t>
            </a:r>
            <a:endParaRPr lang="en-US" dirty="0"/>
          </a:p>
          <a:p>
            <a:pPr marL="171450" indent="-171450" algn="l">
              <a:buFont typeface="Arial" panose="020B0604020202020204" pitchFamily="34" charset="0"/>
              <a:buChar char="•"/>
            </a:pPr>
            <a:r>
              <a:rPr lang="en-US" dirty="0"/>
              <a:t>Together, we'll be walking you through how you can maximize cost savings using supply chain logistics data.</a:t>
            </a:r>
          </a:p>
          <a:p>
            <a:pPr marL="0" indent="0" algn="l">
              <a:buFont typeface="Arial" panose="020B0604020202020204" pitchFamily="34" charset="0"/>
              <a:buNone/>
            </a:pPr>
            <a:endParaRPr lang="en-US" dirty="0">
              <a:cs typeface="Calibri"/>
            </a:endParaRPr>
          </a:p>
          <a:p>
            <a:pPr marL="0" indent="0">
              <a:buFont typeface="Arial"/>
              <a:buNone/>
            </a:pPr>
            <a:r>
              <a:rPr lang="en-US" b="1" dirty="0">
                <a:cs typeface="Calibri"/>
              </a:rPr>
              <a:t>[NEXT SLIDE]</a:t>
            </a:r>
          </a:p>
        </p:txBody>
      </p:sp>
      <p:sp>
        <p:nvSpPr>
          <p:cNvPr id="4" name="Slide Number Placeholder 3"/>
          <p:cNvSpPr>
            <a:spLocks noGrp="1"/>
          </p:cNvSpPr>
          <p:nvPr>
            <p:ph type="sldNum" sz="quarter" idx="5"/>
          </p:nvPr>
        </p:nvSpPr>
        <p:spPr/>
        <p:txBody>
          <a:bodyPr/>
          <a:lstStyle/>
          <a:p>
            <a:fld id="{AD975ADF-E398-F547-9053-C36FFC043569}" type="slidenum">
              <a:rPr lang="en-US" smtClean="0"/>
              <a:t>1</a:t>
            </a:fld>
            <a:endParaRPr lang="en-US"/>
          </a:p>
        </p:txBody>
      </p:sp>
    </p:spTree>
    <p:extLst>
      <p:ext uri="{BB962C8B-B14F-4D97-AF65-F5344CB8AC3E}">
        <p14:creationId xmlns:p14="http://schemas.microsoft.com/office/powerpoint/2010/main" val="394220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CHAD</a:t>
            </a:r>
            <a:endParaRPr lang="en-US">
              <a:cs typeface="Calibri" panose="020F0502020204030204"/>
            </a:endParaRPr>
          </a:p>
          <a:p>
            <a:pPr marL="171450" indent="-171450">
              <a:buFont typeface="Arial"/>
              <a:buChar char="•"/>
            </a:pPr>
            <a:r>
              <a:rPr lang="en-US"/>
              <a:t>Whether you’re choosing between logistics providers or evaluating your current partner, there are some important things you should keep in mind:</a:t>
            </a:r>
            <a:endParaRPr lang="en-US">
              <a:cs typeface="Calibri" panose="020F0502020204030204"/>
            </a:endParaRPr>
          </a:p>
          <a:p>
            <a:pPr marL="171450" indent="-171450">
              <a:buFont typeface="Arial"/>
              <a:buChar char="•"/>
            </a:pPr>
            <a:r>
              <a:rPr lang="en-US" b="1"/>
              <a:t>Multi-carrier shipping options</a:t>
            </a:r>
            <a:endParaRPr lang="en-US">
              <a:cs typeface="Calibri" panose="020F0502020204030204"/>
            </a:endParaRPr>
          </a:p>
          <a:p>
            <a:pPr marL="454025" lvl="1" indent="-171450">
              <a:buFont typeface="Arial"/>
              <a:buChar char="•"/>
            </a:pPr>
            <a:r>
              <a:rPr lang="en-US"/>
              <a:t>It's essential to have access to multiple carriers because not all suppliers prefer working with a single carrier.</a:t>
            </a:r>
            <a:endParaRPr lang="en-US">
              <a:cs typeface="Calibri" panose="020F0502020204030204"/>
            </a:endParaRPr>
          </a:p>
          <a:p>
            <a:pPr marL="454025" lvl="1" indent="-171450">
              <a:buFont typeface="Arial"/>
              <a:buChar char="•"/>
            </a:pPr>
            <a:r>
              <a:rPr lang="en-US"/>
              <a:t>A good logistics provider should offer shipping options through FedEx, UPS, and USPS for shipments from suppliers.</a:t>
            </a:r>
            <a:endParaRPr lang="en-US">
              <a:cs typeface="Calibri" panose="020F0502020204030204"/>
            </a:endParaRPr>
          </a:p>
          <a:p>
            <a:pPr marL="454025" lvl="1" indent="-171450">
              <a:buFont typeface="Arial"/>
              <a:buChar char="•"/>
            </a:pPr>
            <a:r>
              <a:rPr lang="en-US"/>
              <a:t>This approach allows you to bring a broader range of suppliers into your program, increasing opportunities for cost savings in your supply chain.</a:t>
            </a:r>
            <a:endParaRPr lang="en-US">
              <a:cs typeface="Calibri" panose="020F0502020204030204"/>
            </a:endParaRPr>
          </a:p>
          <a:p>
            <a:pPr marL="171450" indent="-171450">
              <a:buFont typeface="Arial"/>
              <a:buChar char="•"/>
            </a:pPr>
            <a:r>
              <a:rPr lang="en-US" b="1"/>
              <a:t>Varied discounts</a:t>
            </a:r>
            <a:endParaRPr lang="en-US" b="1">
              <a:cs typeface="Calibri" panose="020F0502020204030204"/>
            </a:endParaRPr>
          </a:p>
          <a:p>
            <a:pPr marL="454025" lvl="1" indent="-171450">
              <a:buFont typeface="Arial"/>
              <a:buChar char="•"/>
            </a:pPr>
            <a:r>
              <a:rPr lang="en-US"/>
              <a:t>Look for a provider that provides access to a range of discounted rates. This means your ideal provider should help you tap into contracted carrier discounts.</a:t>
            </a:r>
            <a:endParaRPr lang="en-US">
              <a:cs typeface="Calibri" panose="020F0502020204030204"/>
            </a:endParaRPr>
          </a:p>
          <a:p>
            <a:pPr marL="454025" lvl="1" indent="-171450">
              <a:buFont typeface="Arial"/>
              <a:buChar char="•"/>
            </a:pPr>
            <a:r>
              <a:rPr lang="en-US"/>
              <a:t>Whether it's utilizing your GPO FedEx rates, State Government rates, or negotiated rates, your provider should align each supplier with the best rates for every carrier.</a:t>
            </a:r>
            <a:endParaRPr lang="en-US">
              <a:cs typeface="Calibri" panose="020F0502020204030204"/>
            </a:endParaRPr>
          </a:p>
          <a:p>
            <a:pPr marL="454025" lvl="1" indent="-171450">
              <a:buFont typeface="Arial"/>
              <a:buChar char="•"/>
            </a:pPr>
            <a:r>
              <a:rPr lang="en-US"/>
              <a:t>There should be no hidden fees or unexpected mark-ups, just complete transparency in your cost structure.</a:t>
            </a:r>
            <a:endParaRPr lang="en-US">
              <a:cs typeface="Calibri" panose="020F0502020204030204"/>
            </a:endParaRPr>
          </a:p>
          <a:p>
            <a:pPr marL="171450" indent="-171450">
              <a:buFont typeface="Arial"/>
              <a:buChar char="•"/>
            </a:pPr>
            <a:r>
              <a:rPr lang="en-US" b="1"/>
              <a:t>Flexibility for change</a:t>
            </a:r>
            <a:endParaRPr lang="en-US">
              <a:cs typeface="Calibri" panose="020F0502020204030204"/>
            </a:endParaRPr>
          </a:p>
          <a:p>
            <a:pPr marL="454025" lvl="1" indent="-171450">
              <a:buFont typeface="Arial"/>
              <a:buChar char="•"/>
            </a:pPr>
            <a:r>
              <a:rPr lang="en-US"/>
              <a:t>Change is inevitable, and your logistics provider should be adaptable.</a:t>
            </a:r>
            <a:endParaRPr lang="en-US">
              <a:cs typeface="Calibri" panose="020F0502020204030204"/>
            </a:endParaRPr>
          </a:p>
          <a:p>
            <a:pPr marL="454025" lvl="1" indent="-171450">
              <a:buFont typeface="Arial"/>
              <a:buChar char="•"/>
            </a:pPr>
            <a:r>
              <a:rPr lang="en-US"/>
              <a:t>If your health system or GPO secures better rates with one carrier or the other, the transition should be seamless for your suppliers.</a:t>
            </a:r>
            <a:endParaRPr lang="en-US">
              <a:cs typeface="Calibri" panose="020F0502020204030204"/>
            </a:endParaRPr>
          </a:p>
          <a:p>
            <a:pPr marL="454025" lvl="1" indent="-171450">
              <a:buFont typeface="Arial"/>
              <a:buChar char="•"/>
            </a:pPr>
            <a:r>
              <a:rPr lang="en-US"/>
              <a:t>Flexibility isn't just about rates; your provider should also have the ability to switch carriers swiftly in response to service issues or labor strikes.</a:t>
            </a:r>
            <a:endParaRPr lang="en-US">
              <a:cs typeface="Calibri" panose="020F0502020204030204"/>
            </a:endParaRPr>
          </a:p>
          <a:p>
            <a:pPr marL="454025" lvl="1" indent="-171450">
              <a:buFont typeface="Arial"/>
              <a:buChar char="•"/>
            </a:pPr>
            <a:r>
              <a:rPr lang="en-US"/>
              <a:t>This ensures a dependable and smooth supply chain, even in challenging situations.</a:t>
            </a:r>
            <a:endParaRPr lang="en-US">
              <a:cs typeface="Calibri" panose="020F0502020204030204"/>
            </a:endParaRPr>
          </a:p>
          <a:p>
            <a:pPr marL="171450" indent="-171450">
              <a:buFont typeface="Arial"/>
              <a:buChar char="•"/>
            </a:pPr>
            <a:r>
              <a:rPr lang="en-US" b="1"/>
              <a:t>Transparency</a:t>
            </a:r>
            <a:endParaRPr lang="en-US">
              <a:cs typeface="Calibri" panose="020F0502020204030204"/>
            </a:endParaRPr>
          </a:p>
          <a:p>
            <a:pPr marL="454025" lvl="1" indent="-171450">
              <a:buFont typeface="Arial"/>
              <a:buChar char="•"/>
            </a:pPr>
            <a:r>
              <a:rPr lang="en-US"/>
              <a:t>While not the standard practice, transparency should be a hallmark of your ideal provider.</a:t>
            </a:r>
            <a:endParaRPr lang="en-US">
              <a:cs typeface="Calibri" panose="020F0502020204030204"/>
            </a:endParaRPr>
          </a:p>
          <a:p>
            <a:pPr marL="454025" lvl="1" indent="-171450">
              <a:buFont typeface="Arial"/>
              <a:buChar char="•"/>
            </a:pPr>
            <a:r>
              <a:rPr lang="en-US"/>
              <a:t>You'll have the core carrier charge and the program management fee to consider.</a:t>
            </a:r>
            <a:endParaRPr lang="en-US">
              <a:cs typeface="Calibri" panose="020F0502020204030204"/>
            </a:endParaRPr>
          </a:p>
          <a:p>
            <a:pPr marL="454025" lvl="1" indent="-171450">
              <a:buFont typeface="Arial"/>
              <a:buChar char="•"/>
            </a:pPr>
            <a:r>
              <a:rPr lang="en-US"/>
              <a:t>These fees should be crystal clear, ideally specified per shipment, ensuring you're always well-informed about your costs.</a:t>
            </a:r>
            <a:endParaRPr lang="en-US">
              <a:cs typeface="Calibri" panose="020F0502020204030204"/>
            </a:endParaRPr>
          </a:p>
          <a:p>
            <a:pPr marL="454025" lvl="1" indent="-171450">
              <a:buFont typeface="Arial"/>
              <a:buChar char="•"/>
            </a:pPr>
            <a:r>
              <a:rPr lang="en-US"/>
              <a:t>This approach is fairer and aligns better with your cost-saving objectives compared to percentage mark-ups on carrier costs, which can lead to higher expenses, particularly for express shipments.</a:t>
            </a:r>
            <a:endParaRPr lang="en-US">
              <a:cs typeface="Calibri"/>
            </a:endParaRPr>
          </a:p>
          <a:p>
            <a:endParaRPr lang="en-US" dirty="0">
              <a:cs typeface="Calibri" panose="020F0502020204030204"/>
            </a:endParaRPr>
          </a:p>
          <a:p>
            <a:r>
              <a:rPr lang="en-US" b="1"/>
              <a:t>[NEXT SLIDE]</a:t>
            </a: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10</a:t>
            </a:fld>
            <a:endParaRPr lang="en-US"/>
          </a:p>
        </p:txBody>
      </p:sp>
    </p:spTree>
    <p:extLst>
      <p:ext uri="{BB962C8B-B14F-4D97-AF65-F5344CB8AC3E}">
        <p14:creationId xmlns:p14="http://schemas.microsoft.com/office/powerpoint/2010/main" val="285983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CHAD</a:t>
            </a:r>
            <a:endParaRPr lang="en-US" b="1" dirty="0"/>
          </a:p>
          <a:p>
            <a:r>
              <a:rPr lang="en-US" dirty="0"/>
              <a:t>With this understanding as our foundation, let's explore the four ways your health system can leverage our supply chain logistics data to slash costs and protect revenue!</a:t>
            </a:r>
            <a:endParaRPr lang="en-US" dirty="0">
              <a:cs typeface="Calibri"/>
            </a:endParaRPr>
          </a:p>
          <a:p>
            <a:endParaRPr lang="en-US" dirty="0">
              <a:cs typeface="Calibri"/>
            </a:endParaRPr>
          </a:p>
          <a:p>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11</a:t>
            </a:fld>
            <a:endParaRPr lang="en-US"/>
          </a:p>
        </p:txBody>
      </p:sp>
    </p:spTree>
    <p:extLst>
      <p:ext uri="{BB962C8B-B14F-4D97-AF65-F5344CB8AC3E}">
        <p14:creationId xmlns:p14="http://schemas.microsoft.com/office/powerpoint/2010/main" val="275391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cs typeface="Calibri" panose="020F0502020204030204"/>
              </a:rPr>
              <a:t>CHAD</a:t>
            </a:r>
          </a:p>
          <a:p>
            <a:pPr marL="171450" indent="-171450">
              <a:spcBef>
                <a:spcPts val="1000"/>
              </a:spcBef>
              <a:buFont typeface="Arial"/>
              <a:buChar char="•"/>
            </a:pPr>
            <a:r>
              <a:rPr lang="en-US" dirty="0">
                <a:cs typeface="Calibri" panose="020F0502020204030204"/>
              </a:rPr>
              <a:t>The first area of focus would be through our inbound freight analytics. Shipments being received within your health system.</a:t>
            </a:r>
            <a:endParaRPr lang="en-US" dirty="0"/>
          </a:p>
          <a:p>
            <a:pPr marL="171450" indent="-171450">
              <a:spcBef>
                <a:spcPts val="1000"/>
              </a:spcBef>
              <a:buFont typeface="Arial"/>
              <a:buChar char="•"/>
            </a:pPr>
            <a:r>
              <a:rPr lang="en-US"/>
              <a:t>Our data makes it easy to Identify service level optimization opportunities to increase cost savings. For example, there are instances when FedEx First Overnight or UPS Early AM shipments could have been shipped Priority Overnight with only a different of 2 hours in arrival times. Often these shipments arrive on the same truck but there is a significant difference in cost per shipment.</a:t>
            </a:r>
            <a:endParaRPr lang="en-US">
              <a:cs typeface="Calibri"/>
            </a:endParaRPr>
          </a:p>
          <a:p>
            <a:pPr marL="171450" indent="-171450">
              <a:spcBef>
                <a:spcPts val="1000"/>
              </a:spcBef>
              <a:buFont typeface="Arial"/>
              <a:buChar char="•"/>
            </a:pPr>
            <a:r>
              <a:rPr lang="en-US" dirty="0">
                <a:cs typeface="Calibri"/>
              </a:rPr>
              <a:t>Additional areas you can focus on include:</a:t>
            </a:r>
            <a:endParaRPr lang="en-US" dirty="0"/>
          </a:p>
          <a:p>
            <a:pPr marL="742950" lvl="1" indent="-171450">
              <a:spcBef>
                <a:spcPts val="1000"/>
              </a:spcBef>
              <a:buFont typeface="Arial"/>
              <a:buChar char="•"/>
            </a:pPr>
            <a:r>
              <a:rPr lang="en-US" dirty="0"/>
              <a:t>Evaluate total spend within each health systems’ locations to monitor budgeting and purchasing behaviors</a:t>
            </a:r>
            <a:endParaRPr lang="en-US" dirty="0">
              <a:cs typeface="Calibri" panose="020F0502020204030204"/>
            </a:endParaRPr>
          </a:p>
          <a:p>
            <a:pPr marL="742950" lvl="1" indent="-171450">
              <a:spcBef>
                <a:spcPts val="1000"/>
              </a:spcBef>
              <a:buFont typeface="Arial"/>
              <a:buChar char="•"/>
            </a:pPr>
            <a:r>
              <a:rPr lang="en-US" dirty="0"/>
              <a:t>Track volume, spend, and average cost per shipment through each carrier</a:t>
            </a:r>
            <a:endParaRPr lang="en-US" dirty="0">
              <a:cs typeface="Calibri" panose="020F0502020204030204"/>
            </a:endParaRPr>
          </a:p>
          <a:p>
            <a:pPr marL="742950" lvl="1" indent="-171450">
              <a:spcBef>
                <a:spcPts val="1000"/>
              </a:spcBef>
              <a:buFont typeface="Arial"/>
              <a:buChar char="•"/>
            </a:pPr>
            <a:r>
              <a:rPr lang="en-US" dirty="0"/>
              <a:t>Monitor carrier mix % over time (What is the total volume between UPS and FedEx)</a:t>
            </a:r>
            <a:endParaRPr lang="en-US">
              <a:cs typeface="Calibri"/>
            </a:endParaRPr>
          </a:p>
          <a:p>
            <a:pPr marL="742950" lvl="1" indent="-171450">
              <a:spcBef>
                <a:spcPts val="1000"/>
              </a:spcBef>
              <a:buFont typeface="Arial"/>
              <a:buChar char="•"/>
            </a:pPr>
            <a:r>
              <a:rPr lang="en-US" dirty="0"/>
              <a:t>Categorize and distinguish between actionable and non-actionable carrier surcharges</a:t>
            </a:r>
            <a:endParaRPr lang="en-US">
              <a:cs typeface="Calibri"/>
            </a:endParaRPr>
          </a:p>
          <a:p>
            <a:pPr marL="342900" indent="-342900">
              <a:spcBef>
                <a:spcPts val="1000"/>
              </a:spcBef>
              <a:buFont typeface="Wingdings,Sans-Serif"/>
              <a:buChar char="§"/>
            </a:pPr>
            <a:endParaRPr lang="en-US" dirty="0">
              <a:cs typeface="Calibri" panose="020F0502020204030204"/>
            </a:endParaRPr>
          </a:p>
          <a:p>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12</a:t>
            </a:fld>
            <a:endParaRPr lang="en-US"/>
          </a:p>
        </p:txBody>
      </p:sp>
    </p:spTree>
    <p:extLst>
      <p:ext uri="{BB962C8B-B14F-4D97-AF65-F5344CB8AC3E}">
        <p14:creationId xmlns:p14="http://schemas.microsoft.com/office/powerpoint/2010/main" val="358352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38DC1"/>
              </a:buClr>
            </a:pPr>
            <a:r>
              <a:rPr lang="en-US" sz="1800" b="1" dirty="0">
                <a:solidFill>
                  <a:srgbClr val="000000"/>
                </a:solidFill>
                <a:ea typeface="+mn-lt"/>
                <a:cs typeface="+mn-lt"/>
              </a:rPr>
              <a:t>AMBER</a:t>
            </a:r>
          </a:p>
          <a:p>
            <a:pPr marL="285750" indent="-285750">
              <a:buClr>
                <a:srgbClr val="238DC1"/>
              </a:buClr>
              <a:buFont typeface="Arial"/>
              <a:buChar char="•"/>
            </a:pPr>
            <a:r>
              <a:rPr lang="en-US" sz="1800">
                <a:solidFill>
                  <a:srgbClr val="000000"/>
                </a:solidFill>
                <a:ea typeface="+mn-lt"/>
                <a:cs typeface="+mn-lt"/>
              </a:rPr>
              <a:t>Here is an example use case we often hear from customers. </a:t>
            </a:r>
            <a:endParaRPr lang="en-US">
              <a:cs typeface="Calibri" panose="020F0502020204030204"/>
            </a:endParaRPr>
          </a:p>
          <a:p>
            <a:pPr marL="285750" indent="-285750">
              <a:buClr>
                <a:srgbClr val="238DC1"/>
              </a:buClr>
              <a:buFont typeface="Arial"/>
              <a:buChar char="•"/>
            </a:pPr>
            <a:r>
              <a:rPr lang="en-US" sz="1800" dirty="0">
                <a:solidFill>
                  <a:srgbClr val="000000"/>
                </a:solidFill>
                <a:ea typeface="+mn-lt"/>
                <a:cs typeface="+mn-lt"/>
              </a:rPr>
              <a:t>Problem</a:t>
            </a:r>
            <a:endParaRPr lang="en-US" dirty="0">
              <a:solidFill>
                <a:srgbClr val="000000"/>
              </a:solidFill>
              <a:ea typeface="+mn-lt"/>
              <a:cs typeface="+mn-lt"/>
            </a:endParaRPr>
          </a:p>
          <a:p>
            <a:pPr marL="742950" lvl="1" indent="-285750">
              <a:buClr>
                <a:srgbClr val="238DC1"/>
              </a:buClr>
              <a:buFont typeface="Arial"/>
              <a:buChar char="•"/>
            </a:pPr>
            <a:r>
              <a:rPr lang="en-US" sz="1800">
                <a:solidFill>
                  <a:srgbClr val="000000"/>
                </a:solidFill>
                <a:ea typeface="+mn-lt"/>
                <a:cs typeface="+mn-lt"/>
              </a:rPr>
              <a:t>“I want to be ability to identify service level optimization opportunities in order to increase cost savings.” Service level opportunities again refer to those really expensive overnight deliveries that can possibly be converted to less costly service levels in the future through identifying who the supplier is and which departments are shipping these types of service levels. Our data can provide these answers!</a:t>
            </a:r>
            <a:endParaRPr lang="en-US">
              <a:solidFill>
                <a:srgbClr val="000000"/>
              </a:solidFill>
              <a:ea typeface="+mn-lt"/>
              <a:cs typeface="+mn-lt"/>
            </a:endParaRPr>
          </a:p>
          <a:p>
            <a:pPr marL="285750" lvl="0" indent="-285750">
              <a:buClr>
                <a:srgbClr val="238DC1"/>
              </a:buClr>
              <a:buFont typeface="Arial" panose="020B0604020202020204" pitchFamily="34" charset="0"/>
              <a:buChar char="•"/>
            </a:pPr>
            <a:r>
              <a:rPr lang="en-US" sz="1800" dirty="0">
                <a:solidFill>
                  <a:srgbClr val="000000"/>
                </a:solidFill>
                <a:ea typeface="+mn-lt"/>
                <a:cs typeface="+mn-lt"/>
              </a:rPr>
              <a:t>Solution:</a:t>
            </a:r>
          </a:p>
          <a:p>
            <a:pPr marL="742950" lvl="1" indent="-285750">
              <a:buClr>
                <a:srgbClr val="238DC1"/>
              </a:buClr>
              <a:buFont typeface="Arial" panose="020B0604020202020204" pitchFamily="34" charset="0"/>
              <a:buChar char="•"/>
            </a:pPr>
            <a:r>
              <a:rPr lang="en-US" dirty="0">
                <a:solidFill>
                  <a:srgbClr val="000000"/>
                </a:solidFill>
                <a:ea typeface="+mn-lt"/>
                <a:cs typeface="+mn-lt"/>
              </a:rPr>
              <a:t>VPL provides visuals to trend service level mix by % of volume and spend over time to identify cost savings opportunities.</a:t>
            </a:r>
          </a:p>
          <a:p>
            <a:pPr marL="742950" lvl="1" indent="-285750">
              <a:buClr>
                <a:srgbClr val="238DC1"/>
              </a:buClr>
              <a:buFont typeface="Arial" panose="020B0604020202020204" pitchFamily="34" charset="0"/>
              <a:buChar char="•"/>
            </a:pPr>
            <a:r>
              <a:rPr lang="en-US" dirty="0">
                <a:solidFill>
                  <a:srgbClr val="000000"/>
                </a:solidFill>
                <a:ea typeface="+mn-lt"/>
                <a:cs typeface="+mn-lt"/>
              </a:rPr>
              <a:t>Customers can drill down into express service levels and increase cost savings by changing supplier shipping behaviors or ordering behaviors through their buyers</a:t>
            </a:r>
            <a:r>
              <a:rPr lang="en-US" sz="1400" dirty="0">
                <a:solidFill>
                  <a:srgbClr val="000000"/>
                </a:solidFill>
                <a:ea typeface="+mn-lt"/>
                <a:cs typeface="+mn-lt"/>
              </a:rPr>
              <a:t>.</a:t>
            </a:r>
          </a:p>
          <a:p>
            <a:pPr lvl="1">
              <a:buClr>
                <a:srgbClr val="238DC1"/>
              </a:buClr>
            </a:pPr>
            <a:endParaRPr lang="en-US" sz="1400" dirty="0">
              <a:solidFill>
                <a:srgbClr val="000000"/>
              </a:solidFill>
              <a:ea typeface="+mn-lt"/>
              <a:cs typeface="+mn-lt"/>
            </a:endParaRPr>
          </a:p>
          <a:p>
            <a:pPr indent="-285750"/>
            <a:r>
              <a:rPr lang="en-US" b="1" dirty="0">
                <a:solidFill>
                  <a:srgbClr val="000000"/>
                </a:solidFill>
              </a:rPr>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13</a:t>
            </a:fld>
            <a:endParaRPr lang="en-US"/>
          </a:p>
        </p:txBody>
      </p:sp>
    </p:spTree>
    <p:extLst>
      <p:ext uri="{BB962C8B-B14F-4D97-AF65-F5344CB8AC3E}">
        <p14:creationId xmlns:p14="http://schemas.microsoft.com/office/powerpoint/2010/main" val="21598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AMBER</a:t>
            </a:r>
          </a:p>
          <a:p>
            <a:r>
              <a:rPr lang="en-US" dirty="0">
                <a:cs typeface="Calibri"/>
              </a:rPr>
              <a:t>We have a customer that was experiencing several expensive overnighted shipments shipped through a particular supplier. When looking deeper and driving conversations with the supplier, the supplier shared its because they are experiencing back orders and needed to ship express to get the customer their products on time. However, express shipments were not apart of the customers request. The result was the supplier issuing over $30k worth of credits to the customer. Without our easy to read data, this would have been a missed opportunity.</a:t>
            </a:r>
          </a:p>
          <a:p>
            <a:endParaRPr lang="en-US" dirty="0">
              <a:cs typeface="Calibri"/>
            </a:endParaRPr>
          </a:p>
          <a:p>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14</a:t>
            </a:fld>
            <a:endParaRPr lang="en-US"/>
          </a:p>
        </p:txBody>
      </p:sp>
    </p:spTree>
    <p:extLst>
      <p:ext uri="{BB962C8B-B14F-4D97-AF65-F5344CB8AC3E}">
        <p14:creationId xmlns:p14="http://schemas.microsoft.com/office/powerpoint/2010/main" val="33801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cs typeface="Calibri"/>
              </a:rPr>
              <a:t>CHAD</a:t>
            </a:r>
            <a:endParaRPr lang="en-US" b="1" dirty="0"/>
          </a:p>
          <a:p>
            <a:pPr marL="171450" indent="-171450">
              <a:spcBef>
                <a:spcPts val="1000"/>
              </a:spcBef>
              <a:buFont typeface="Arial"/>
              <a:buChar char="•"/>
            </a:pPr>
            <a:r>
              <a:rPr lang="en-US"/>
              <a:t>The next area of focus would be through our outbound shipping analytics. Shipments being shipped outside of your health system</a:t>
            </a:r>
          </a:p>
          <a:p>
            <a:pPr marL="171450" indent="-171450">
              <a:spcBef>
                <a:spcPts val="1000"/>
              </a:spcBef>
              <a:buFont typeface="Arial"/>
              <a:buChar char="•"/>
            </a:pPr>
            <a:r>
              <a:rPr lang="en-US"/>
              <a:t>Through our data you can target costly shipping behaviors by identifying shippers using suboptimal carrier service levels against recommended options that could have arrived within the same timeframe based upon desired delivery date.</a:t>
            </a:r>
            <a:endParaRPr lang="en-US" dirty="0">
              <a:cs typeface="Calibri"/>
            </a:endParaRPr>
          </a:p>
          <a:p>
            <a:pPr marL="171450" indent="-171450">
              <a:spcBef>
                <a:spcPts val="1000"/>
              </a:spcBef>
              <a:buFont typeface="Arial"/>
              <a:buChar char="•"/>
            </a:pPr>
            <a:r>
              <a:rPr lang="en-US" dirty="0">
                <a:ea typeface="Calibri"/>
                <a:cs typeface="Calibri"/>
              </a:rPr>
              <a:t>In addition, our data product allows our customers to also focus on:</a:t>
            </a:r>
          </a:p>
          <a:p>
            <a:pPr marL="742950" lvl="1" indent="-171450">
              <a:spcBef>
                <a:spcPts val="1000"/>
              </a:spcBef>
              <a:buFont typeface="Arial"/>
              <a:buChar char="•"/>
            </a:pPr>
            <a:r>
              <a:rPr lang="en-US" dirty="0"/>
              <a:t>Evaluating total spend, volume, and avg. cost per shipment by shipper and shipper location</a:t>
            </a:r>
            <a:endParaRPr lang="en-US" dirty="0">
              <a:cs typeface="Calibri" panose="020F0502020204030204"/>
            </a:endParaRPr>
          </a:p>
          <a:p>
            <a:pPr marL="742950" lvl="1" indent="-171450">
              <a:spcBef>
                <a:spcPts val="1000"/>
              </a:spcBef>
              <a:buFont typeface="Arial"/>
              <a:buChar char="•"/>
            </a:pPr>
            <a:r>
              <a:rPr lang="en-US" dirty="0"/>
              <a:t>Drill down to carrier and service levels to trend shipping behaviors</a:t>
            </a:r>
            <a:endParaRPr lang="en-US" dirty="0">
              <a:cs typeface="Calibri" panose="020F0502020204030204"/>
            </a:endParaRPr>
          </a:p>
          <a:p>
            <a:pPr marL="742950" lvl="1" indent="-171450">
              <a:spcBef>
                <a:spcPts val="1000"/>
              </a:spcBef>
              <a:buFont typeface="Arial"/>
              <a:buChar char="•"/>
            </a:pPr>
            <a:r>
              <a:rPr lang="en-US"/>
              <a:t>Review correlated shipment details to drive internal conversation</a:t>
            </a:r>
            <a:endParaRPr lang="en-US">
              <a:cs typeface="Calibri" panose="020F0502020204030204"/>
            </a:endParaRPr>
          </a:p>
          <a:p>
            <a:pPr marL="891540" lvl="2" indent="-171450">
              <a:spcBef>
                <a:spcPts val="1000"/>
              </a:spcBef>
              <a:buFont typeface="Arial"/>
              <a:buChar char="•"/>
            </a:pPr>
            <a:r>
              <a:rPr lang="en-US"/>
              <a:t>Example: Labs will ship express levels due to sensitive blood tissue samples</a:t>
            </a:r>
            <a:endParaRPr lang="en-US">
              <a:cs typeface="Calibri"/>
            </a:endParaRPr>
          </a:p>
          <a:p>
            <a:pPr marL="685800" lvl="1">
              <a:spcBef>
                <a:spcPts val="1000"/>
              </a:spcBef>
            </a:pPr>
            <a:endParaRPr lang="en-US" dirty="0">
              <a:ea typeface="Calibri"/>
              <a:cs typeface="Calibri"/>
            </a:endParaRPr>
          </a:p>
          <a:p>
            <a:pPr marL="114300">
              <a:spcBef>
                <a:spcPts val="1000"/>
              </a:spcBef>
            </a:pPr>
            <a:r>
              <a:rPr lang="en-US" b="1" dirty="0">
                <a:ea typeface="Calibri"/>
                <a:cs typeface="Calibri"/>
              </a:rPr>
              <a:t>[NEXT SLIDE]</a:t>
            </a:r>
          </a:p>
          <a:p>
            <a:pPr>
              <a:spcBef>
                <a:spcPts val="1000"/>
              </a:spcBef>
            </a:pPr>
            <a:endParaRPr lang="en-US" b="1" dirty="0">
              <a:ea typeface="Calibri"/>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15</a:t>
            </a:fld>
            <a:endParaRPr lang="en-US"/>
          </a:p>
        </p:txBody>
      </p:sp>
    </p:spTree>
    <p:extLst>
      <p:ext uri="{BB962C8B-B14F-4D97-AF65-F5344CB8AC3E}">
        <p14:creationId xmlns:p14="http://schemas.microsoft.com/office/powerpoint/2010/main" val="149508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AMBER</a:t>
            </a:r>
            <a:endParaRPr lang="en-US" dirty="0"/>
          </a:p>
          <a:p>
            <a:pPr marL="285750" lvl="0" indent="-285750">
              <a:buClr>
                <a:srgbClr val="238DC1"/>
              </a:buClr>
              <a:buFont typeface="Arial" panose="020B0604020202020204" pitchFamily="34" charset="0"/>
              <a:buChar char="•"/>
            </a:pPr>
            <a:r>
              <a:rPr lang="en-US" sz="1800" dirty="0">
                <a:solidFill>
                  <a:srgbClr val="000000"/>
                </a:solidFill>
                <a:ea typeface="+mn-lt"/>
                <a:cs typeface="+mn-lt"/>
              </a:rPr>
              <a:t>Problem</a:t>
            </a:r>
            <a:endParaRPr lang="en-US" dirty="0"/>
          </a:p>
          <a:p>
            <a:pPr marL="742950" lvl="1" indent="-285750">
              <a:buClr>
                <a:srgbClr val="238DC1"/>
              </a:buClr>
              <a:buFont typeface="Arial" panose="020B0604020202020204" pitchFamily="34" charset="0"/>
              <a:buChar char="•"/>
            </a:pPr>
            <a:r>
              <a:rPr lang="en-US" sz="1800" dirty="0">
                <a:solidFill>
                  <a:srgbClr val="000000"/>
                </a:solidFill>
                <a:ea typeface="+mn-lt"/>
                <a:cs typeface="+mn-lt"/>
              </a:rPr>
              <a:t>“I need to review which shippers are shipping express levels in order to conduct internal conversations to learn why and potentially change shipping behaviors.”</a:t>
            </a:r>
          </a:p>
          <a:p>
            <a:pPr marL="285750" indent="-285750">
              <a:buClr>
                <a:srgbClr val="238DC1"/>
              </a:buClr>
              <a:buFont typeface="Arial" panose="020B0604020202020204" pitchFamily="34" charset="0"/>
              <a:buChar char="•"/>
            </a:pPr>
            <a:r>
              <a:rPr lang="en-US" sz="1800" dirty="0">
                <a:solidFill>
                  <a:srgbClr val="000000"/>
                </a:solidFill>
                <a:ea typeface="+mn-lt"/>
                <a:cs typeface="+mn-lt"/>
              </a:rPr>
              <a:t>Again outbound shipments her referring to internal shippers within a health system shipping packages outside of their health system.</a:t>
            </a:r>
          </a:p>
          <a:p>
            <a:pPr marL="285750" indent="-285750">
              <a:buClr>
                <a:srgbClr val="238DC1"/>
              </a:buClr>
              <a:buFont typeface="Arial" panose="020B0604020202020204" pitchFamily="34" charset="0"/>
              <a:buChar char="•"/>
            </a:pPr>
            <a:endParaRPr lang="en-US" sz="1800" dirty="0">
              <a:solidFill>
                <a:srgbClr val="000000"/>
              </a:solidFill>
              <a:ea typeface="+mn-lt"/>
              <a:cs typeface="+mn-lt"/>
            </a:endParaRPr>
          </a:p>
          <a:p>
            <a:pPr marL="285750" lvl="0" indent="-285750">
              <a:buClr>
                <a:srgbClr val="238DC1"/>
              </a:buClr>
              <a:buFont typeface="Arial" panose="020B0604020202020204" pitchFamily="34" charset="0"/>
              <a:buChar char="•"/>
            </a:pPr>
            <a:r>
              <a:rPr lang="en-US" sz="1800" dirty="0">
                <a:solidFill>
                  <a:srgbClr val="000000"/>
                </a:solidFill>
                <a:ea typeface="+mn-lt"/>
                <a:cs typeface="+mn-lt"/>
              </a:rPr>
              <a:t>Solution:</a:t>
            </a:r>
            <a:endParaRPr lang="en-US" dirty="0"/>
          </a:p>
          <a:p>
            <a:pPr marL="628650" lvl="1" indent="-171450">
              <a:buClr>
                <a:srgbClr val="238DC1"/>
              </a:buClr>
              <a:buFont typeface="Arial" panose="020B0604020202020204" pitchFamily="34" charset="0"/>
              <a:buChar char="•"/>
            </a:pPr>
            <a:r>
              <a:rPr lang="en-US" sz="1200" dirty="0">
                <a:solidFill>
                  <a:srgbClr val="000000"/>
                </a:solidFill>
                <a:ea typeface="+mn-lt"/>
                <a:cs typeface="+mn-lt"/>
              </a:rPr>
              <a:t>VPL provides an aggregated table to show total spend, volume and average cost per shipment by shipper and shipper location. In addition to service level mix trending visuals.</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drill down to carrier and service levels to trend shipping behaviors. </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also review correlated shipment details to drive internal conversations. Ex. Labs will ship express levels due to sensitive blood tissue samples.</a:t>
            </a:r>
            <a:r>
              <a:rPr lang="en-US" dirty="0">
                <a:solidFill>
                  <a:srgbClr val="000000"/>
                </a:solidFill>
                <a:ea typeface="+mn-lt"/>
                <a:cs typeface="+mn-lt"/>
              </a:rPr>
              <a:t> Another perk of our program is that we offer our own outbound shipping platform that captures more details versus shipping through carrier sites.</a:t>
            </a:r>
          </a:p>
          <a:p>
            <a:pPr marL="628650" lvl="1" indent="-171450">
              <a:buClr>
                <a:srgbClr val="238DC1"/>
              </a:buClr>
              <a:buFont typeface="Arial" panose="020B0604020202020204" pitchFamily="34" charset="0"/>
              <a:buChar char="•"/>
            </a:pPr>
            <a:endParaRPr lang="en-US" dirty="0">
              <a:cs typeface="Calibri"/>
            </a:endParaRPr>
          </a:p>
          <a:p>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16</a:t>
            </a:fld>
            <a:endParaRPr lang="en-US"/>
          </a:p>
        </p:txBody>
      </p:sp>
    </p:spTree>
    <p:extLst>
      <p:ext uri="{BB962C8B-B14F-4D97-AF65-F5344CB8AC3E}">
        <p14:creationId xmlns:p14="http://schemas.microsoft.com/office/powerpoint/2010/main" val="203753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AMBER</a:t>
            </a:r>
          </a:p>
          <a:p>
            <a:endParaRPr lang="en-US" dirty="0"/>
          </a:p>
          <a:p>
            <a:r>
              <a:rPr lang="en-US" dirty="0">
                <a:cs typeface="Calibri" panose="020F0502020204030204"/>
              </a:rPr>
              <a:t>Another great example of how our data breaks down missed savings opportunities through outbound shipping. Our outbound shipping platform presents the most cost effective service level based upon desired delivery date.  When a customer chooses a more expensive carrier service level, that data is captured and easy to understand within our data analytics platform. Within the past year, we have identified $2M dollars in savings for our outbound customer base. Our customers are able to understand who the shipper was, what type of products they were shipping and what was the best service level presented to them. This data helps drive internal conversations to understand why and change operational shipping practices.</a:t>
            </a:r>
          </a:p>
          <a:p>
            <a:endParaRPr lang="en-US" dirty="0">
              <a:cs typeface="Calibri" panose="020F0502020204030204"/>
            </a:endParaRPr>
          </a:p>
          <a:p>
            <a:r>
              <a:rPr lang="en-US" b="1" dirty="0">
                <a:cs typeface="Calibri" panose="020F0502020204030204"/>
              </a:rPr>
              <a:t>[NEXT SLIDE]</a:t>
            </a:r>
          </a:p>
        </p:txBody>
      </p:sp>
      <p:sp>
        <p:nvSpPr>
          <p:cNvPr id="4" name="Slide Number Placeholder 3"/>
          <p:cNvSpPr>
            <a:spLocks noGrp="1"/>
          </p:cNvSpPr>
          <p:nvPr>
            <p:ph type="sldNum" sz="quarter" idx="5"/>
          </p:nvPr>
        </p:nvSpPr>
        <p:spPr/>
        <p:txBody>
          <a:bodyPr/>
          <a:lstStyle/>
          <a:p>
            <a:fld id="{AD975ADF-E398-F547-9053-C36FFC043569}" type="slidenum">
              <a:rPr lang="en-US" smtClean="0"/>
              <a:t>17</a:t>
            </a:fld>
            <a:endParaRPr lang="en-US"/>
          </a:p>
        </p:txBody>
      </p:sp>
    </p:spTree>
    <p:extLst>
      <p:ext uri="{BB962C8B-B14F-4D97-AF65-F5344CB8AC3E}">
        <p14:creationId xmlns:p14="http://schemas.microsoft.com/office/powerpoint/2010/main" val="332974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t>CHAD</a:t>
            </a:r>
            <a:endParaRPr lang="en-US" dirty="0"/>
          </a:p>
          <a:p>
            <a:pPr marL="171450" indent="-171450">
              <a:spcBef>
                <a:spcPts val="1000"/>
              </a:spcBef>
              <a:buFont typeface="Arial"/>
              <a:buChar char="•"/>
            </a:pPr>
            <a:r>
              <a:rPr lang="en-US" dirty="0">
                <a:cs typeface="Calibri" panose="020F0502020204030204"/>
              </a:rPr>
              <a:t>The third area of focus would be through our supplier analytics. </a:t>
            </a:r>
          </a:p>
          <a:p>
            <a:pPr marL="171450" indent="-171450">
              <a:spcBef>
                <a:spcPts val="1000"/>
              </a:spcBef>
              <a:buFont typeface="Arial"/>
              <a:buChar char="•"/>
            </a:pPr>
            <a:r>
              <a:rPr lang="en-US" dirty="0">
                <a:cs typeface="Calibri" panose="020F0502020204030204"/>
              </a:rPr>
              <a:t>Our supplier analytics equips customers to control prepaid and add spend. Shipments that are invoiced directly from a supplier versus through their VPL program which are significantly more costly. </a:t>
            </a:r>
          </a:p>
          <a:p>
            <a:pPr marL="171450" indent="-171450">
              <a:spcBef>
                <a:spcPts val="1000"/>
              </a:spcBef>
              <a:buFont typeface="Arial"/>
              <a:buChar char="•"/>
            </a:pPr>
            <a:r>
              <a:rPr lang="en-US" dirty="0">
                <a:cs typeface="Calibri" panose="020F0502020204030204"/>
              </a:rPr>
              <a:t>Supplier data allows empowers customers to:</a:t>
            </a:r>
          </a:p>
          <a:p>
            <a:pPr marL="628650" lvl="1" indent="-171450">
              <a:spcBef>
                <a:spcPts val="1000"/>
              </a:spcBef>
              <a:buFont typeface="Arial"/>
              <a:buChar char="•"/>
            </a:pPr>
            <a:r>
              <a:rPr lang="en-US" dirty="0"/>
              <a:t>Evaluate total shipment volume, spend, and avg. cost per shipment by supplier</a:t>
            </a:r>
            <a:endParaRPr lang="en-US" dirty="0">
              <a:cs typeface="Calibri"/>
            </a:endParaRPr>
          </a:p>
          <a:p>
            <a:pPr marL="628650" lvl="1" indent="-171450">
              <a:spcBef>
                <a:spcPts val="1000"/>
              </a:spcBef>
              <a:buFont typeface="Arial"/>
              <a:buChar char="•"/>
            </a:pPr>
            <a:r>
              <a:rPr lang="en-US" dirty="0"/>
              <a:t>Monitor and trend supplier shipping behaviors over time</a:t>
            </a:r>
            <a:endParaRPr lang="en-US" dirty="0">
              <a:cs typeface="Calibri" panose="020F0502020204030204"/>
            </a:endParaRPr>
          </a:p>
          <a:p>
            <a:pPr marL="628650" lvl="1" indent="-171450">
              <a:spcBef>
                <a:spcPts val="1000"/>
              </a:spcBef>
              <a:buFont typeface="Arial"/>
              <a:buChar char="•"/>
            </a:pPr>
            <a:r>
              <a:rPr lang="en-US" dirty="0"/>
              <a:t>Identify suppliers who are not compliant with your freight program</a:t>
            </a:r>
            <a:endParaRPr lang="en-US" dirty="0">
              <a:cs typeface="Calibri" panose="020F0502020204030204"/>
            </a:endParaRPr>
          </a:p>
          <a:p>
            <a:pPr marL="628650" lvl="1" indent="-171450">
              <a:spcBef>
                <a:spcPts val="1000"/>
              </a:spcBef>
              <a:buFont typeface="Arial"/>
              <a:buChar char="•"/>
            </a:pPr>
            <a:r>
              <a:rPr lang="en-US" dirty="0"/>
              <a:t>Determine which suppliers are assessing fees, fee types and fee trends</a:t>
            </a:r>
            <a:endParaRPr lang="en-US" dirty="0">
              <a:cs typeface="Calibri" panose="020F0502020204030204"/>
            </a:endParaRPr>
          </a:p>
          <a:p>
            <a:pPr marL="628650" lvl="1" indent="-171450">
              <a:spcBef>
                <a:spcPts val="1000"/>
              </a:spcBef>
              <a:buFont typeface="Arial"/>
              <a:buChar char="•"/>
            </a:pPr>
            <a:r>
              <a:rPr lang="en-US" dirty="0"/>
              <a:t>Drive changes in buyer behaviors to minimize minimum order fees</a:t>
            </a:r>
          </a:p>
          <a:p>
            <a:pPr marL="628650" lvl="1" indent="-171450">
              <a:spcBef>
                <a:spcPts val="1000"/>
              </a:spcBef>
              <a:buFont typeface="Arial"/>
              <a:buChar char="•"/>
            </a:pPr>
            <a:endParaRPr lang="en-US" dirty="0">
              <a:cs typeface="Calibri" panose="020F0502020204030204"/>
            </a:endParaRPr>
          </a:p>
          <a:p>
            <a:pPr>
              <a:spcBef>
                <a:spcPts val="1000"/>
              </a:spcBef>
            </a:pPr>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18</a:t>
            </a:fld>
            <a:endParaRPr lang="en-US"/>
          </a:p>
        </p:txBody>
      </p:sp>
    </p:spTree>
    <p:extLst>
      <p:ext uri="{BB962C8B-B14F-4D97-AF65-F5344CB8AC3E}">
        <p14:creationId xmlns:p14="http://schemas.microsoft.com/office/powerpoint/2010/main" val="176514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38DC1"/>
              </a:buClr>
            </a:pPr>
            <a:r>
              <a:rPr lang="en-US" sz="1800" b="1" dirty="0">
                <a:solidFill>
                  <a:srgbClr val="000000"/>
                </a:solidFill>
                <a:ea typeface="+mn-lt"/>
                <a:cs typeface="+mn-lt"/>
              </a:rPr>
              <a:t>AMBER</a:t>
            </a:r>
          </a:p>
          <a:p>
            <a:pPr marL="285750" lvl="0" indent="-285750">
              <a:buClr>
                <a:srgbClr val="238DC1"/>
              </a:buClr>
              <a:buFont typeface="Arial" panose="020B0604020202020204" pitchFamily="34" charset="0"/>
              <a:buChar char="•"/>
            </a:pPr>
            <a:r>
              <a:rPr lang="en-US" sz="1800" dirty="0">
                <a:solidFill>
                  <a:srgbClr val="000000"/>
                </a:solidFill>
                <a:ea typeface="+mn-lt"/>
                <a:cs typeface="+mn-lt"/>
              </a:rPr>
              <a:t>Problem</a:t>
            </a:r>
            <a:endParaRPr lang="en-US" dirty="0"/>
          </a:p>
          <a:p>
            <a:pPr marL="742950" lvl="1" indent="-285750">
              <a:buClr>
                <a:srgbClr val="238DC1"/>
              </a:buClr>
              <a:buFont typeface="Arial" panose="020B0604020202020204" pitchFamily="34" charset="0"/>
              <a:buChar char="•"/>
            </a:pPr>
            <a:r>
              <a:rPr lang="en-US" sz="1800" b="0" dirty="0">
                <a:solidFill>
                  <a:srgbClr val="000000"/>
                </a:solidFill>
                <a:ea typeface="+mn-lt"/>
                <a:cs typeface="+mn-lt"/>
              </a:rPr>
              <a:t>“I want to understand which suppliers not shipping through the VPL program so that I can increase my managed freight spend.”</a:t>
            </a:r>
            <a:r>
              <a:rPr lang="en-US" sz="1800" dirty="0">
                <a:solidFill>
                  <a:srgbClr val="000000"/>
                </a:solidFill>
                <a:ea typeface="+mn-lt"/>
                <a:cs typeface="+mn-lt"/>
              </a:rPr>
              <a:t> This is really important because when supplier do not ship through VPL the typical invoice price is 1.5X more which really adds up!</a:t>
            </a:r>
            <a:endParaRPr lang="en-US" sz="1800" b="0" dirty="0">
              <a:solidFill>
                <a:srgbClr val="000000"/>
              </a:solidFill>
              <a:ea typeface="+mn-lt"/>
              <a:cs typeface="+mn-lt"/>
            </a:endParaRPr>
          </a:p>
          <a:p>
            <a:pPr marL="285750" indent="-285750">
              <a:buClr>
                <a:srgbClr val="238DC1"/>
              </a:buClr>
              <a:buFont typeface="Arial"/>
              <a:buChar char="•"/>
            </a:pPr>
            <a:r>
              <a:rPr lang="en-US" sz="1800" dirty="0">
                <a:solidFill>
                  <a:srgbClr val="000000"/>
                </a:solidFill>
                <a:ea typeface="+mn-lt"/>
                <a:cs typeface="+mn-lt"/>
              </a:rPr>
              <a:t>Solution: </a:t>
            </a:r>
            <a:endParaRPr lang="en-US" sz="1800">
              <a:solidFill>
                <a:srgbClr val="000000"/>
              </a:solidFill>
              <a:ea typeface="+mn-lt"/>
              <a:cs typeface="+mn-lt"/>
            </a:endParaRPr>
          </a:p>
          <a:p>
            <a:pPr marL="628650" lvl="1" indent="-171450">
              <a:buClr>
                <a:srgbClr val="238DC1"/>
              </a:buClr>
              <a:buFont typeface="Arial" panose="020B0604020202020204" pitchFamily="34" charset="0"/>
              <a:buChar char="•"/>
            </a:pPr>
            <a:r>
              <a:rPr lang="en-US" dirty="0">
                <a:solidFill>
                  <a:srgbClr val="000000"/>
                </a:solidFill>
                <a:ea typeface="+mn-lt"/>
                <a:cs typeface="+mn-lt"/>
              </a:rPr>
              <a:t>VPL's data product</a:t>
            </a:r>
            <a:r>
              <a:rPr lang="en-US" sz="1200" dirty="0">
                <a:solidFill>
                  <a:srgbClr val="000000"/>
                </a:solidFill>
                <a:ea typeface="+mn-lt"/>
                <a:cs typeface="+mn-lt"/>
              </a:rPr>
              <a:t> provides spend break down by suppliers to visually show managed spend and unmanaged spend.</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identify suppliers who are not compliant with their VPL program and use this information to drive conversations with suppliers. </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trend overtime if their managed spend is increasing or decreasing.</a:t>
            </a:r>
          </a:p>
          <a:p>
            <a:pPr marL="628650" lvl="1" indent="-171450">
              <a:buClr>
                <a:srgbClr val="238DC1"/>
              </a:buClr>
              <a:buFont typeface="Arial" panose="020B0604020202020204" pitchFamily="34" charset="0"/>
              <a:buChar char="•"/>
            </a:pPr>
            <a:endParaRPr lang="en-US" dirty="0">
              <a:cs typeface="Calibri"/>
            </a:endParaRPr>
          </a:p>
          <a:p>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19</a:t>
            </a:fld>
            <a:endParaRPr lang="en-US"/>
          </a:p>
        </p:txBody>
      </p:sp>
    </p:spTree>
    <p:extLst>
      <p:ext uri="{BB962C8B-B14F-4D97-AF65-F5344CB8AC3E}">
        <p14:creationId xmlns:p14="http://schemas.microsoft.com/office/powerpoint/2010/main" val="134959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none" dirty="0">
                <a:solidFill>
                  <a:srgbClr val="FF0000"/>
                </a:solidFill>
                <a:latin typeface="WordVisi_MSFontService"/>
              </a:rPr>
              <a:t>CHAD</a:t>
            </a:r>
            <a:endParaRPr lang="en-US" dirty="0">
              <a:latin typeface="WordVisi_MSFontService"/>
            </a:endParaRPr>
          </a:p>
          <a:p>
            <a:pPr marL="171450" indent="-171450" algn="l">
              <a:buFont typeface="Arial" panose="020B0604020202020204" pitchFamily="34" charset="0"/>
              <a:buChar char="•"/>
            </a:pPr>
            <a:r>
              <a:rPr lang="en-US" b="0" i="0" dirty="0">
                <a:solidFill>
                  <a:srgbClr val="374151"/>
                </a:solidFill>
                <a:effectLst/>
                <a:latin typeface="Söhne"/>
              </a:rPr>
              <a:t>Let's start with a bit about VPL and who we are.</a:t>
            </a:r>
            <a:endParaRPr lang="en-US" dirty="0">
              <a:solidFill>
                <a:srgbClr val="374151"/>
              </a:solidFill>
              <a:latin typeface="Söhne"/>
            </a:endParaRPr>
          </a:p>
          <a:p>
            <a:pPr marL="171450" indent="-171450">
              <a:buFont typeface="Arial" panose="020B0604020202020204" pitchFamily="34" charset="0"/>
              <a:buChar char="•"/>
            </a:pPr>
            <a:r>
              <a:rPr lang="en-US" dirty="0">
                <a:solidFill>
                  <a:srgbClr val="000000"/>
                </a:solidFill>
                <a:latin typeface="WordVisi_MSFontService"/>
              </a:rPr>
              <a:t>We’ve been supporting healthcare supply chains for more than 20 years. In fact, our founders brought the original legacy freight management to the market back then, which is still used by some companies today.</a:t>
            </a:r>
          </a:p>
          <a:p>
            <a:pPr marL="171450" indent="-171450" algn="l">
              <a:buFont typeface="Arial" panose="020B0604020202020204" pitchFamily="34" charset="0"/>
              <a:buChar char="•"/>
            </a:pPr>
            <a:r>
              <a:rPr lang="en-US" dirty="0">
                <a:solidFill>
                  <a:srgbClr val="000000"/>
                </a:solidFill>
                <a:latin typeface="WordVisi_MSFontService"/>
              </a:rPr>
              <a:t>And then about 10 years ago, they went back to the drawing board to launch VPL, but this time </a:t>
            </a:r>
            <a:r>
              <a:rPr lang="en-US" b="0" i="0" dirty="0">
                <a:solidFill>
                  <a:srgbClr val="374151"/>
                </a:solidFill>
                <a:effectLst/>
                <a:latin typeface="Söhne"/>
              </a:rPr>
              <a:t>driven by technology, transparency, and ongoing cost savings.</a:t>
            </a:r>
            <a:endParaRPr lang="en-US" dirty="0">
              <a:solidFill>
                <a:srgbClr val="374151"/>
              </a:solidFill>
              <a:latin typeface="Söhne"/>
            </a:endParaRPr>
          </a:p>
          <a:p>
            <a:pPr marL="171450" indent="-171450">
              <a:buFont typeface="Arial" panose="020B0604020202020204" pitchFamily="34" charset="0"/>
              <a:buChar char="•"/>
            </a:pPr>
            <a:r>
              <a:rPr lang="en-US" dirty="0">
                <a:solidFill>
                  <a:srgbClr val="000000"/>
                </a:solidFill>
              </a:rPr>
              <a:t>Our cost-focused visibility and compliance platform leverages freight data to enable critical, clinical supply chains to save money and maximize operational performance. </a:t>
            </a:r>
            <a:endParaRPr lang="en-US"/>
          </a:p>
          <a:p>
            <a:pPr marL="171450" indent="-171450" algn="l">
              <a:buFont typeface="Arial" panose="020B0604020202020204" pitchFamily="34" charset="0"/>
              <a:buChar char="•"/>
            </a:pPr>
            <a:r>
              <a:rPr lang="en-US" b="0" i="0" dirty="0">
                <a:solidFill>
                  <a:srgbClr val="374151"/>
                </a:solidFill>
                <a:effectLst/>
                <a:latin typeface="Söhne"/>
              </a:rPr>
              <a:t>We take pride in fostering collaboration and continuous optimization among supply chain partners, and we're excited to share our insights with you today.</a:t>
            </a:r>
            <a:endParaRPr lang="en-US" dirty="0">
              <a:solidFill>
                <a:srgbClr val="374151"/>
              </a:solidFill>
              <a:latin typeface="Söhne"/>
            </a:endParaRPr>
          </a:p>
          <a:p>
            <a:pPr marL="171450" indent="-171450" algn="l">
              <a:buFont typeface="Arial" panose="020B0604020202020204" pitchFamily="34" charset="0"/>
              <a:buChar char="•"/>
            </a:pPr>
            <a:r>
              <a:rPr lang="en-US" b="0" i="0" dirty="0">
                <a:solidFill>
                  <a:srgbClr val="374151"/>
                </a:solidFill>
                <a:effectLst/>
                <a:latin typeface="Söhne"/>
              </a:rPr>
              <a:t>So, enough about us! It’s time to shift the focus to you.</a:t>
            </a:r>
            <a:endParaRPr lang="en-US" dirty="0">
              <a:solidFill>
                <a:srgbClr val="374151"/>
              </a:solidFill>
              <a:latin typeface="Söhne"/>
            </a:endParaRPr>
          </a:p>
          <a:p>
            <a:pPr>
              <a:buFont typeface="Arial" panose="020B0604020202020204" pitchFamily="34" charset="0"/>
            </a:pPr>
            <a:endParaRPr lang="en-US" dirty="0">
              <a:solidFill>
                <a:srgbClr val="374151"/>
              </a:solidFill>
              <a:latin typeface="Söhne"/>
            </a:endParaRPr>
          </a:p>
          <a:p>
            <a:pPr>
              <a:buFont typeface="Arial" panose="020B0604020202020204" pitchFamily="34" charset="0"/>
            </a:pPr>
            <a:r>
              <a:rPr lang="en-US" b="1" i="0" dirty="0">
                <a:solidFill>
                  <a:srgbClr val="374151"/>
                </a:solidFill>
                <a:effectLst/>
                <a:latin typeface="Söhne"/>
              </a:rPr>
              <a:t>[NEXT SLIDE]</a:t>
            </a:r>
            <a:endParaRPr lang="en-US" b="1" dirty="0">
              <a:solidFill>
                <a:srgbClr val="374151"/>
              </a:solidFill>
              <a:latin typeface="Söhne"/>
            </a:endParaRPr>
          </a:p>
          <a:p>
            <a:endParaRPr lang="en-US" dirty="0">
              <a:solidFill>
                <a:srgbClr val="000000"/>
              </a:solidFill>
              <a:latin typeface="WordVisiPilcrow_MSFontService"/>
            </a:endParaRPr>
          </a:p>
          <a:p>
            <a:endParaRPr lang="en-US" dirty="0">
              <a:solidFill>
                <a:srgbClr val="000000"/>
              </a:solidFill>
              <a:latin typeface="Segoe UI"/>
              <a:cs typeface="Segoe UI"/>
            </a:endParaRPr>
          </a:p>
          <a:p>
            <a:pPr algn="l">
              <a:buNone/>
            </a:pPr>
            <a:endParaRPr lang="en-US" sz="1800" dirty="0">
              <a:solidFill>
                <a:srgbClr val="000000"/>
              </a:solidFill>
              <a:latin typeface="Arial"/>
              <a:cs typeface="Arial"/>
            </a:endParaRPr>
          </a:p>
          <a:p>
            <a:endParaRPr lang="en-US"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a:t>
            </a:fld>
            <a:endParaRPr lang="en-US"/>
          </a:p>
        </p:txBody>
      </p:sp>
    </p:spTree>
    <p:extLst>
      <p:ext uri="{BB962C8B-B14F-4D97-AF65-F5344CB8AC3E}">
        <p14:creationId xmlns:p14="http://schemas.microsoft.com/office/powerpoint/2010/main" val="263490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AMBER</a:t>
            </a:r>
          </a:p>
          <a:p>
            <a:endParaRPr lang="en-US" b="1" dirty="0">
              <a:cs typeface="Calibri"/>
            </a:endParaRPr>
          </a:p>
          <a:p>
            <a:r>
              <a:rPr lang="en-US" dirty="0">
                <a:cs typeface="Calibri"/>
              </a:rPr>
              <a:t>Here is an example of our data identifies supplier fees for our customers to understand what suppliers are charging them. One particular supplier was charging a purchase order % fee. When the customer reviewed their contracts with the supplier they quickly realized they should have never been charged this fee. Thus resulting in $50,000 worth of credits back to the customer.</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panose="020F0502020204030204"/>
              </a:rPr>
              <a:t>[NEXT SLIDE]</a:t>
            </a:r>
          </a:p>
          <a:p>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20</a:t>
            </a:fld>
            <a:endParaRPr lang="en-US"/>
          </a:p>
        </p:txBody>
      </p:sp>
    </p:spTree>
    <p:extLst>
      <p:ext uri="{BB962C8B-B14F-4D97-AF65-F5344CB8AC3E}">
        <p14:creationId xmlns:p14="http://schemas.microsoft.com/office/powerpoint/2010/main" val="1574476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dirty="0">
                <a:cs typeface="Calibri"/>
              </a:rPr>
              <a:t>CHAD</a:t>
            </a:r>
          </a:p>
          <a:p>
            <a:pPr marL="171450" indent="-171450">
              <a:spcBef>
                <a:spcPts val="1000"/>
              </a:spcBef>
              <a:buFont typeface="Arial"/>
              <a:buChar char="•"/>
            </a:pPr>
            <a:r>
              <a:rPr lang="en-US">
                <a:cs typeface="Calibri"/>
              </a:rPr>
              <a:t>The 4th area of focus would be through supplier &amp; carrier performance metrics</a:t>
            </a:r>
          </a:p>
          <a:p>
            <a:pPr marL="171450" indent="-171450">
              <a:spcBef>
                <a:spcPts val="1000"/>
              </a:spcBef>
              <a:buFont typeface="Arial"/>
              <a:buChar char="•"/>
            </a:pPr>
            <a:r>
              <a:rPr lang="en-US">
                <a:cs typeface="Calibri"/>
              </a:rPr>
              <a:t>Focus on late/on time shipments based upon service agreements to avoid disruptions. One of the many greats things about VPL is our customers have multiple carriers to choose from and can be nimble if needed.</a:t>
            </a:r>
          </a:p>
          <a:p>
            <a:pPr marL="171450" indent="-171450">
              <a:spcBef>
                <a:spcPts val="1000"/>
              </a:spcBef>
              <a:buFont typeface="Arial"/>
              <a:buChar char="•"/>
            </a:pPr>
            <a:r>
              <a:rPr lang="en-US" dirty="0">
                <a:cs typeface="Calibri" panose="020F0502020204030204"/>
              </a:rPr>
              <a:t>Examine supplier lead times based upon purchase order request dates. How long is it taking your suppliers to fulfill orders? This information can help with inventory planning or driving supplier conversations.</a:t>
            </a:r>
          </a:p>
          <a:p>
            <a:pPr>
              <a:spcBef>
                <a:spcPts val="1000"/>
              </a:spcBef>
            </a:pPr>
            <a:endParaRPr lang="en-US" dirty="0"/>
          </a:p>
          <a:p>
            <a:pPr>
              <a:spcBef>
                <a:spcPts val="1000"/>
              </a:spcBef>
            </a:pPr>
            <a:r>
              <a:rPr lang="en-US" b="1" dirty="0"/>
              <a:t>[NEXT SLIDE]</a:t>
            </a:r>
            <a:endParaRPr lang="en-US" dirty="0"/>
          </a:p>
          <a:p>
            <a:pPr>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21</a:t>
            </a:fld>
            <a:endParaRPr lang="en-US"/>
          </a:p>
        </p:txBody>
      </p:sp>
    </p:spTree>
    <p:extLst>
      <p:ext uri="{BB962C8B-B14F-4D97-AF65-F5344CB8AC3E}">
        <p14:creationId xmlns:p14="http://schemas.microsoft.com/office/powerpoint/2010/main" val="4246675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38DC1"/>
              </a:buClr>
            </a:pPr>
            <a:r>
              <a:rPr lang="en-US" sz="1800" b="1" dirty="0">
                <a:solidFill>
                  <a:srgbClr val="000000"/>
                </a:solidFill>
                <a:ea typeface="+mn-lt"/>
                <a:cs typeface="+mn-lt"/>
              </a:rPr>
              <a:t>AMBER</a:t>
            </a:r>
          </a:p>
          <a:p>
            <a:pPr marL="285750" lvl="0" indent="-285750">
              <a:buClr>
                <a:srgbClr val="238DC1"/>
              </a:buClr>
              <a:buFont typeface="Arial" panose="020B0604020202020204" pitchFamily="34" charset="0"/>
              <a:buChar char="•"/>
            </a:pPr>
            <a:r>
              <a:rPr lang="en-US" sz="1800" dirty="0">
                <a:solidFill>
                  <a:srgbClr val="000000"/>
                </a:solidFill>
                <a:ea typeface="+mn-lt"/>
                <a:cs typeface="+mn-lt"/>
              </a:rPr>
              <a:t>Problem</a:t>
            </a:r>
            <a:endParaRPr lang="en-US" dirty="0"/>
          </a:p>
          <a:p>
            <a:pPr lvl="1">
              <a:buClr>
                <a:srgbClr val="238DC1"/>
              </a:buClr>
            </a:pPr>
            <a:r>
              <a:rPr lang="en-US" sz="1800" dirty="0">
                <a:solidFill>
                  <a:srgbClr val="000000"/>
                </a:solidFill>
                <a:ea typeface="+mn-lt"/>
                <a:cs typeface="+mn-lt"/>
              </a:rPr>
              <a:t>“With consistent supply chain disruptions, I need to understand how long it’s taking suppliers to fulfill my orders so that I can drive supplier conversations to improve lead times or order from a different supplier.”</a:t>
            </a:r>
          </a:p>
          <a:p>
            <a:pPr marL="285750" lvl="0" indent="-285750">
              <a:buClr>
                <a:srgbClr val="238DC1"/>
              </a:buClr>
              <a:buFont typeface="Arial" panose="020B0604020202020204" pitchFamily="34" charset="0"/>
              <a:buChar char="•"/>
            </a:pPr>
            <a:r>
              <a:rPr lang="en-US" sz="1800" dirty="0">
                <a:solidFill>
                  <a:srgbClr val="000000"/>
                </a:solidFill>
                <a:ea typeface="+mn-lt"/>
                <a:cs typeface="+mn-lt"/>
              </a:rPr>
              <a:t>Solution:</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VPL breaks down supplier lead times by suppliers based upon purchase order request dates in addition to how it’s taking carriers to deliver their orders (carrier lead times) giving customers a full view of total order time. </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drill down by supplier and supplier location to review supplier lead times.</a:t>
            </a:r>
            <a:r>
              <a:rPr lang="en-US" dirty="0">
                <a:solidFill>
                  <a:srgbClr val="000000"/>
                </a:solidFill>
                <a:ea typeface="+mn-lt"/>
                <a:cs typeface="+mn-lt"/>
              </a:rPr>
              <a:t> </a:t>
            </a:r>
            <a:r>
              <a:rPr lang="en-US" sz="1200" dirty="0">
                <a:solidFill>
                  <a:srgbClr val="000000"/>
                </a:solidFill>
                <a:ea typeface="+mn-lt"/>
                <a:cs typeface="+mn-lt"/>
              </a:rPr>
              <a:t>This information will equip customers to drive supplier conversations to improve lead times or order from an alternate supplier if necessary.</a:t>
            </a:r>
          </a:p>
          <a:p>
            <a:pPr marL="628650" lvl="1" indent="-171450">
              <a:buClr>
                <a:srgbClr val="238DC1"/>
              </a:buClr>
              <a:buFont typeface="Arial" panose="020B0604020202020204" pitchFamily="34" charset="0"/>
              <a:buChar char="•"/>
            </a:pPr>
            <a:endParaRPr lang="en-US" dirty="0">
              <a:cs typeface="Calibri" panose="020F0502020204030204"/>
            </a:endParaRPr>
          </a:p>
          <a:p>
            <a:pPr indent="-171450"/>
            <a:r>
              <a:rPr lang="en-US" b="1" dirty="0"/>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22</a:t>
            </a:fld>
            <a:endParaRPr lang="en-US"/>
          </a:p>
        </p:txBody>
      </p:sp>
    </p:spTree>
    <p:extLst>
      <p:ext uri="{BB962C8B-B14F-4D97-AF65-F5344CB8AC3E}">
        <p14:creationId xmlns:p14="http://schemas.microsoft.com/office/powerpoint/2010/main" val="3791387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238DC1"/>
              </a:buClr>
            </a:pPr>
            <a:r>
              <a:rPr lang="en-US" sz="1800" b="1" dirty="0">
                <a:solidFill>
                  <a:srgbClr val="000000"/>
                </a:solidFill>
                <a:ea typeface="+mn-lt"/>
                <a:cs typeface="+mn-lt"/>
              </a:rPr>
              <a:t>AMBER</a:t>
            </a:r>
          </a:p>
          <a:p>
            <a:pPr marL="285750" lvl="0" indent="-285750">
              <a:buClr>
                <a:srgbClr val="238DC1"/>
              </a:buClr>
              <a:buFont typeface="Arial" panose="020B0604020202020204" pitchFamily="34" charset="0"/>
              <a:buChar char="•"/>
            </a:pPr>
            <a:r>
              <a:rPr lang="en-US" sz="1800" dirty="0">
                <a:solidFill>
                  <a:srgbClr val="000000"/>
                </a:solidFill>
                <a:ea typeface="+mn-lt"/>
                <a:cs typeface="+mn-lt"/>
              </a:rPr>
              <a:t>Problem</a:t>
            </a:r>
            <a:endParaRPr lang="en-US" dirty="0"/>
          </a:p>
          <a:p>
            <a:pPr marL="742950" lvl="1" indent="-285750">
              <a:buClr>
                <a:srgbClr val="238DC1"/>
              </a:buClr>
              <a:buFont typeface="Arial" panose="020B0604020202020204" pitchFamily="34" charset="0"/>
              <a:buChar char="•"/>
            </a:pPr>
            <a:r>
              <a:rPr lang="en-US" sz="1800" dirty="0">
                <a:solidFill>
                  <a:srgbClr val="000000"/>
                </a:solidFill>
                <a:ea typeface="+mn-lt"/>
                <a:cs typeface="+mn-lt"/>
              </a:rPr>
              <a:t>“We have noticed shipments arriving late by FedEx at one of our main hospital locations but need more information to fully articulate the problem before switching to UPS.”</a:t>
            </a:r>
          </a:p>
          <a:p>
            <a:pPr marL="285750" lvl="0" indent="-285750">
              <a:buClr>
                <a:srgbClr val="238DC1"/>
              </a:buClr>
              <a:buFont typeface="Arial" panose="020B0604020202020204" pitchFamily="34" charset="0"/>
              <a:buChar char="•"/>
            </a:pPr>
            <a:r>
              <a:rPr lang="en-US" sz="1800" dirty="0">
                <a:solidFill>
                  <a:srgbClr val="000000"/>
                </a:solidFill>
                <a:ea typeface="+mn-lt"/>
                <a:cs typeface="+mn-lt"/>
              </a:rPr>
              <a:t>Solution:</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VPL provides carrier performance metrics based upon each carrier's service level agreements. </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We assess late shipments and on time shipments by recipient locations. Customers can drill down to the supplier displaying total spend, total volume, total late/on time shipments received at their hospital locations. </a:t>
            </a:r>
          </a:p>
          <a:p>
            <a:pPr marL="628650" lvl="1" indent="-171450">
              <a:buClr>
                <a:srgbClr val="238DC1"/>
              </a:buClr>
              <a:buFont typeface="Arial" panose="020B0604020202020204" pitchFamily="34" charset="0"/>
              <a:buChar char="•"/>
            </a:pPr>
            <a:r>
              <a:rPr lang="en-US" sz="1200" dirty="0">
                <a:solidFill>
                  <a:srgbClr val="000000"/>
                </a:solidFill>
                <a:ea typeface="+mn-lt"/>
                <a:cs typeface="+mn-lt"/>
              </a:rPr>
              <a:t>Customers can also trend carrier performance metrics overtime.</a:t>
            </a:r>
          </a:p>
          <a:p>
            <a:pPr marL="628650" lvl="1" indent="-171450">
              <a:buClr>
                <a:srgbClr val="238DC1"/>
              </a:buClr>
              <a:buFont typeface="Arial" panose="020B0604020202020204" pitchFamily="34" charset="0"/>
              <a:buChar char="•"/>
            </a:pPr>
            <a:endParaRPr lang="en-US" dirty="0">
              <a:solidFill>
                <a:srgbClr val="000000"/>
              </a:solidFill>
              <a:ea typeface="+mn-lt"/>
              <a:cs typeface="+mn-lt"/>
            </a:endParaRPr>
          </a:p>
          <a:p>
            <a:pPr indent="-171450"/>
            <a:r>
              <a:rPr lang="en-US" b="1" dirty="0">
                <a:solidFill>
                  <a:srgbClr val="000000"/>
                </a:solidFill>
              </a:rPr>
              <a:t>[NEXT SLIDE]</a:t>
            </a:r>
            <a:endParaRPr lang="en-US" dirty="0"/>
          </a:p>
        </p:txBody>
      </p:sp>
      <p:sp>
        <p:nvSpPr>
          <p:cNvPr id="4" name="Slide Number Placeholder 3"/>
          <p:cNvSpPr>
            <a:spLocks noGrp="1"/>
          </p:cNvSpPr>
          <p:nvPr>
            <p:ph type="sldNum" sz="quarter" idx="5"/>
          </p:nvPr>
        </p:nvSpPr>
        <p:spPr/>
        <p:txBody>
          <a:bodyPr/>
          <a:lstStyle/>
          <a:p>
            <a:fld id="{AD975ADF-E398-F547-9053-C36FFC043569}" type="slidenum">
              <a:rPr lang="en-US" smtClean="0"/>
              <a:t>23</a:t>
            </a:fld>
            <a:endParaRPr lang="en-US"/>
          </a:p>
        </p:txBody>
      </p:sp>
    </p:spTree>
    <p:extLst>
      <p:ext uri="{BB962C8B-B14F-4D97-AF65-F5344CB8AC3E}">
        <p14:creationId xmlns:p14="http://schemas.microsoft.com/office/powerpoint/2010/main" val="4118227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AMBER</a:t>
            </a:r>
            <a:endParaRPr lang="en-US" dirty="0"/>
          </a:p>
          <a:p>
            <a:pPr marL="285750" indent="-285750">
              <a:buFont typeface="Arial,Sans-Serif"/>
              <a:buChar char="•"/>
            </a:pPr>
            <a:r>
              <a:rPr lang="en-US" dirty="0"/>
              <a:t>Customer proof point</a:t>
            </a:r>
          </a:p>
          <a:p>
            <a:pPr marL="285750" indent="-285750">
              <a:buFont typeface="Arial,Sans-Serif"/>
              <a:buChar char="•"/>
            </a:pPr>
            <a:r>
              <a:rPr lang="en-US" dirty="0"/>
              <a:t>In the past a customer identified that there was a slow down at FedEx’s hub in Perrysburg, Ohio after feeling the pain of several late deliveries to their main hospitals location. For a temporary period of time, the customer switched their distributors shipping via UPS. This data helps empower customers to make those shipping method decisions based upon carrier performance. It also showcases the power to choose between multiple carriers.</a:t>
            </a:r>
          </a:p>
          <a:p>
            <a:pPr marL="914400" lvl="1" indent="-285750">
              <a:buFont typeface="Arial,Sans-Serif"/>
              <a:buChar char="•"/>
            </a:pPr>
            <a:r>
              <a:rPr lang="en-US" dirty="0"/>
              <a:t>Another customer plans to use supplier lead time data to understand if some of their products are on back order and if they need to order a substitute product from a different supplier. </a:t>
            </a:r>
          </a:p>
          <a:p>
            <a:pPr marL="914400" lvl="1" indent="-285750">
              <a:buFont typeface="Arial,Sans-Serif"/>
              <a:buChar char="•"/>
            </a:pPr>
            <a:r>
              <a:rPr lang="en-US" dirty="0"/>
              <a:t>In addition, one of our customers plans to share supplier lead times with their Project Managers who are overseeing expansions/renovations within their health system so they can develop accurate timelines based on how long suppliers are taking to fulfill orders.</a:t>
            </a:r>
          </a:p>
          <a:p>
            <a:pPr marL="342900" indent="-342900">
              <a:buFont typeface="Calibri,Sans-Serif"/>
              <a:buChar char="-"/>
            </a:pPr>
            <a:endParaRPr lang="en-US" dirty="0"/>
          </a:p>
          <a:p>
            <a:r>
              <a:rPr lang="en-US" b="1" dirty="0"/>
              <a:t>[NEXT SLIDE]</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24</a:t>
            </a:fld>
            <a:endParaRPr lang="en-US"/>
          </a:p>
        </p:txBody>
      </p:sp>
    </p:spTree>
    <p:extLst>
      <p:ext uri="{BB962C8B-B14F-4D97-AF65-F5344CB8AC3E}">
        <p14:creationId xmlns:p14="http://schemas.microsoft.com/office/powerpoint/2010/main" val="407706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AMBER</a:t>
            </a:r>
          </a:p>
          <a:p>
            <a:r>
              <a:rPr lang="en-US" dirty="0">
                <a:cs typeface="Calibri"/>
              </a:rPr>
              <a:t>Let's move into a live demo of our analytics solution where I can visually show you the various ways our data provides visibility and identifies ways to increase cost savings</a:t>
            </a:r>
          </a:p>
          <a:p>
            <a:endParaRPr lang="en-US" dirty="0">
              <a:cs typeface="Calibri"/>
            </a:endParaRPr>
          </a:p>
          <a:p>
            <a:r>
              <a:rPr lang="en-US" b="1" dirty="0">
                <a:cs typeface="Calibri"/>
              </a:rPr>
              <a:t>[OPEN DEMO]</a:t>
            </a:r>
          </a:p>
        </p:txBody>
      </p:sp>
      <p:sp>
        <p:nvSpPr>
          <p:cNvPr id="4" name="Slide Number Placeholder 3"/>
          <p:cNvSpPr>
            <a:spLocks noGrp="1"/>
          </p:cNvSpPr>
          <p:nvPr>
            <p:ph type="sldNum" sz="quarter" idx="5"/>
          </p:nvPr>
        </p:nvSpPr>
        <p:spPr/>
        <p:txBody>
          <a:bodyPr/>
          <a:lstStyle/>
          <a:p>
            <a:fld id="{AD975ADF-E398-F547-9053-C36FFC043569}" type="slidenum">
              <a:rPr lang="en-US" smtClean="0"/>
              <a:t>25</a:t>
            </a:fld>
            <a:endParaRPr lang="en-US"/>
          </a:p>
        </p:txBody>
      </p:sp>
    </p:spTree>
    <p:extLst>
      <p:ext uri="{BB962C8B-B14F-4D97-AF65-F5344CB8AC3E}">
        <p14:creationId xmlns:p14="http://schemas.microsoft.com/office/powerpoint/2010/main" val="2323127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CHAD</a:t>
            </a:r>
          </a:p>
          <a:p>
            <a:pPr marL="171450" indent="-171450">
              <a:buFont typeface="Arial"/>
              <a:buChar char="•"/>
            </a:pPr>
            <a:r>
              <a:rPr lang="en-US"/>
              <a:t>Thank you for the great demo, Amber!</a:t>
            </a:r>
            <a:endParaRPr lang="en-US" dirty="0"/>
          </a:p>
          <a:p>
            <a:pPr marL="171450" indent="-171450">
              <a:buFont typeface="Arial"/>
              <a:buChar char="•"/>
            </a:pPr>
            <a:r>
              <a:rPr lang="en-US" dirty="0"/>
              <a:t>Before we wrap up, I'd like to open the floor to any questions you might have. </a:t>
            </a:r>
            <a:endParaRPr lang="en-US" dirty="0">
              <a:cs typeface="Calibri" panose="020F0502020204030204"/>
            </a:endParaRPr>
          </a:p>
          <a:p>
            <a:pPr marL="171450" indent="-171450">
              <a:buFont typeface="Arial"/>
              <a:buChar char="•"/>
            </a:pPr>
            <a:r>
              <a:rPr lang="en-US" dirty="0"/>
              <a:t>Whether it's about the topics we've covered or anything else related to our presentation, please feel free to ask.</a:t>
            </a:r>
            <a:endParaRPr lang="en-US" dirty="0">
              <a:cs typeface="Calibri" panose="020F0502020204030204"/>
            </a:endParaRPr>
          </a:p>
          <a:p>
            <a:pPr marL="800100" lvl="1" indent="-171450">
              <a:buFont typeface="Arial"/>
              <a:buChar char="•"/>
            </a:pPr>
            <a:r>
              <a:rPr lang="en-US" b="1" dirty="0">
                <a:cs typeface="Calibri" panose="020F0502020204030204"/>
              </a:rPr>
              <a:t>[Pause to answer questions]</a:t>
            </a:r>
          </a:p>
          <a:p>
            <a:pPr marL="171450" indent="-171450">
              <a:buFont typeface="Arial"/>
              <a:buChar char="•"/>
            </a:pPr>
            <a:r>
              <a:rPr lang="en-US" dirty="0">
                <a:cs typeface="Calibri"/>
              </a:rPr>
              <a:t>If that's all the questions we have today, then that concludes our presentation!</a:t>
            </a:r>
          </a:p>
          <a:p>
            <a:endParaRPr lang="en-US" dirty="0">
              <a:cs typeface="Calibri"/>
            </a:endParaRPr>
          </a:p>
          <a:p>
            <a:r>
              <a:rPr lang="en-US" b="1">
                <a:cs typeface="Calibri"/>
              </a:rPr>
              <a:t>[NEXT SLIDE]</a:t>
            </a:r>
            <a:endParaRPr lang="en-US" b="1"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26</a:t>
            </a:fld>
            <a:endParaRPr lang="en-US"/>
          </a:p>
        </p:txBody>
      </p:sp>
    </p:spTree>
    <p:extLst>
      <p:ext uri="{BB962C8B-B14F-4D97-AF65-F5344CB8AC3E}">
        <p14:creationId xmlns:p14="http://schemas.microsoft.com/office/powerpoint/2010/main" val="2784516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endParaRPr lang="en-US" dirty="0"/>
          </a:p>
          <a:p>
            <a:pPr marL="171450" indent="-171450">
              <a:buFont typeface="Arial,Sans-Serif"/>
              <a:buChar char="•"/>
            </a:pPr>
            <a:r>
              <a:rPr lang="en-US" dirty="0">
                <a:cs typeface="Calibri"/>
              </a:rPr>
              <a:t>Amber and I would like to thank you for your time and attention today.</a:t>
            </a:r>
          </a:p>
          <a:p>
            <a:pPr marL="171450" indent="-171450">
              <a:buFont typeface="Arial,Sans-Serif"/>
              <a:buChar char="•"/>
            </a:pPr>
            <a:r>
              <a:rPr lang="en-US" dirty="0">
                <a:cs typeface="Calibri"/>
              </a:rPr>
              <a:t>We hope the insights and information we shared here today will prove valuable to you and your organization.</a:t>
            </a:r>
          </a:p>
          <a:p>
            <a:pPr marL="171450" indent="-171450">
              <a:buFont typeface="Arial,Sans-Serif"/>
              <a:buChar char="•"/>
            </a:pPr>
            <a:r>
              <a:rPr lang="en-US" dirty="0">
                <a:cs typeface="Calibri"/>
              </a:rPr>
              <a:t>Should you have any questions or if you'd just like to chat, please don't hesitate to reach out to us!</a:t>
            </a:r>
          </a:p>
          <a:p>
            <a:pPr marL="171450" indent="-171450">
              <a:buFont typeface="Arial,Sans-Serif"/>
              <a:buChar char="•"/>
            </a:pPr>
            <a:r>
              <a:rPr lang="en-US" dirty="0">
                <a:cs typeface="Calibri"/>
              </a:rPr>
              <a:t>Thanks again, and have a wonderful day!</a:t>
            </a:r>
          </a:p>
          <a:p>
            <a:endParaRPr lang="en-US" dirty="0"/>
          </a:p>
          <a:p>
            <a:r>
              <a:rPr lang="en-US" b="1" dirty="0"/>
              <a:t>[END PRESENTATION]</a:t>
            </a:r>
            <a:endParaRPr lang="en-US" dirty="0"/>
          </a:p>
          <a:p>
            <a:pPr marL="0" lvl="0" indent="-114300"/>
            <a:endParaRPr lang="en-US"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27</a:t>
            </a:fld>
            <a:endParaRPr lang="en-US"/>
          </a:p>
        </p:txBody>
      </p:sp>
    </p:spTree>
    <p:extLst>
      <p:ext uri="{BB962C8B-B14F-4D97-AF65-F5344CB8AC3E}">
        <p14:creationId xmlns:p14="http://schemas.microsoft.com/office/powerpoint/2010/main" val="365312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endParaRPr lang="en-US" dirty="0"/>
          </a:p>
          <a:p>
            <a:r>
              <a:rPr lang="en-US" dirty="0"/>
              <a:t>Here’s a look at our agenda for today:</a:t>
            </a:r>
            <a:endParaRPr lang="en-US" dirty="0">
              <a:cs typeface="Calibri"/>
            </a:endParaRPr>
          </a:p>
          <a:p>
            <a:pPr marL="171450" indent="-171450">
              <a:buFont typeface="Arial"/>
              <a:buChar char="•"/>
            </a:pPr>
            <a:r>
              <a:rPr lang="en-US"/>
              <a:t>Industry trends – what does the market look like now, and where is it headed?</a:t>
            </a:r>
            <a:endParaRPr lang="en-US">
              <a:cs typeface="Calibri" panose="020F0502020204030204"/>
            </a:endParaRPr>
          </a:p>
          <a:p>
            <a:pPr marL="171450" indent="-171450">
              <a:buFont typeface="Arial"/>
              <a:buChar char="•"/>
            </a:pPr>
            <a:r>
              <a:rPr lang="en-US"/>
              <a:t>Four key areas to focus on – what are the four critical data points that demand your attention?</a:t>
            </a:r>
            <a:endParaRPr lang="en-US">
              <a:cs typeface="Calibri" panose="020F0502020204030204"/>
            </a:endParaRPr>
          </a:p>
          <a:p>
            <a:pPr marL="171450" indent="-171450">
              <a:buFont typeface="Arial"/>
              <a:buChar char="•"/>
            </a:pPr>
            <a:r>
              <a:rPr lang="en-US"/>
              <a:t>Live demo – we’ll show you our supply chain analytics &amp; data visualization platform so you can see it in action.</a:t>
            </a:r>
            <a:endParaRPr lang="en-US">
              <a:cs typeface="Calibri" panose="020F0502020204030204"/>
            </a:endParaRPr>
          </a:p>
          <a:p>
            <a:pPr marL="171450" indent="-171450">
              <a:buFont typeface="Arial"/>
              <a:buChar char="•"/>
            </a:pPr>
            <a:r>
              <a:rPr lang="en-US"/>
              <a:t>And lastly, we’ll wrap up the presentation with a Q&amp;A session.</a:t>
            </a:r>
            <a:endParaRPr lang="en-US">
              <a:cs typeface="Calibri" panose="020F0502020204030204"/>
            </a:endParaRPr>
          </a:p>
          <a:p>
            <a:endParaRPr lang="en-US" dirty="0">
              <a:cs typeface="Calibri"/>
            </a:endParaRPr>
          </a:p>
          <a:p>
            <a:r>
              <a:rPr lang="en-US" b="1" dirty="0"/>
              <a:t>[NEXT SLIDE]</a:t>
            </a:r>
            <a:endParaRPr lang="en-US" dirty="0"/>
          </a:p>
          <a:p>
            <a:pPr marL="0" indent="0">
              <a:buFontTx/>
              <a:buNone/>
            </a:pPr>
            <a:endParaRPr lang="en-US" b="1"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3</a:t>
            </a:fld>
            <a:endParaRPr lang="en-US"/>
          </a:p>
        </p:txBody>
      </p:sp>
    </p:spTree>
    <p:extLst>
      <p:ext uri="{BB962C8B-B14F-4D97-AF65-F5344CB8AC3E}">
        <p14:creationId xmlns:p14="http://schemas.microsoft.com/office/powerpoint/2010/main" val="2225430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CHAD</a:t>
            </a:r>
          </a:p>
          <a:p>
            <a:r>
              <a:rPr lang="en-US" b="0" i="0" dirty="0">
                <a:solidFill>
                  <a:srgbClr val="000000"/>
                </a:solidFill>
                <a:effectLst/>
              </a:rPr>
              <a:t>Before diving into the details of </a:t>
            </a:r>
            <a:r>
              <a:rPr lang="en-US" dirty="0">
                <a:solidFill>
                  <a:srgbClr val="000000"/>
                </a:solidFill>
              </a:rPr>
              <a:t>leveraging </a:t>
            </a:r>
            <a:r>
              <a:rPr lang="en-US" b="0" i="0" dirty="0">
                <a:solidFill>
                  <a:srgbClr val="000000"/>
                </a:solidFill>
                <a:effectLst/>
              </a:rPr>
              <a:t>data, let's briefly discuss why it's important to focus on your health system's supply chain data </a:t>
            </a:r>
            <a:r>
              <a:rPr lang="en-US" dirty="0">
                <a:solidFill>
                  <a:srgbClr val="000000"/>
                </a:solidFill>
              </a:rPr>
              <a:t>now more than ever</a:t>
            </a:r>
            <a:r>
              <a:rPr lang="en-US" b="0" i="0" dirty="0">
                <a:solidFill>
                  <a:srgbClr val="000000"/>
                </a:solidFill>
                <a:effectLst/>
              </a:rPr>
              <a:t>.</a:t>
            </a:r>
            <a:endParaRPr lang="en-US" dirty="0">
              <a:solidFill>
                <a:srgbClr val="000000"/>
              </a:solidFill>
              <a:cs typeface="Calibri"/>
            </a:endParaRPr>
          </a:p>
          <a:p>
            <a:endParaRPr lang="en-US" dirty="0">
              <a:solidFill>
                <a:srgbClr val="000000"/>
              </a:solidFill>
            </a:endParaRPr>
          </a:p>
          <a:p>
            <a:r>
              <a:rPr lang="en-US" b="1" dirty="0">
                <a:solidFill>
                  <a:srgbClr val="000000"/>
                </a:solidFill>
              </a:rPr>
              <a:t>[NEXT SLIDE]</a:t>
            </a:r>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4</a:t>
            </a:fld>
            <a:endParaRPr lang="en-US"/>
          </a:p>
        </p:txBody>
      </p:sp>
    </p:spTree>
    <p:extLst>
      <p:ext uri="{BB962C8B-B14F-4D97-AF65-F5344CB8AC3E}">
        <p14:creationId xmlns:p14="http://schemas.microsoft.com/office/powerpoint/2010/main" val="168802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333333"/>
                </a:solidFill>
              </a:rPr>
              <a:t>CHAD</a:t>
            </a:r>
            <a:endParaRPr lang="en-US" dirty="0"/>
          </a:p>
          <a:p>
            <a:pPr marL="171450" indent="-171450">
              <a:buFont typeface="Arial"/>
              <a:buChar char="•"/>
              <a:defRPr/>
            </a:pPr>
            <a:r>
              <a:rPr lang="en-US">
                <a:solidFill>
                  <a:srgbClr val="333333"/>
                </a:solidFill>
              </a:rPr>
              <a:t>Last year we saw U.S. inflation hit a 40-year high, and it caused healthcare input costs to surge across the board.</a:t>
            </a:r>
            <a:endParaRPr lang="en-US">
              <a:cs typeface="Calibri" panose="020F0502020204030204"/>
            </a:endParaRPr>
          </a:p>
          <a:p>
            <a:pPr marL="171450" indent="-171450">
              <a:buFont typeface="Arial"/>
              <a:buChar char="•"/>
              <a:defRPr/>
            </a:pPr>
            <a:r>
              <a:rPr lang="en-US">
                <a:solidFill>
                  <a:srgbClr val="333333"/>
                </a:solidFill>
              </a:rPr>
              <a:t>Looking ahead, within the next five years, national healthcare spending is projected to increase by a whopping $370 billion, and supply chain challenges could contribute to a potential $110 billion hike in non-labor costs.</a:t>
            </a:r>
            <a:endParaRPr lang="en-US">
              <a:cs typeface="Calibri" panose="020F0502020204030204"/>
            </a:endParaRPr>
          </a:p>
          <a:p>
            <a:pPr marL="171450" indent="-171450">
              <a:buFont typeface="Arial"/>
              <a:buChar char="•"/>
              <a:defRPr/>
            </a:pPr>
            <a:r>
              <a:rPr lang="en-US">
                <a:solidFill>
                  <a:srgbClr val="333333"/>
                </a:solidFill>
              </a:rPr>
              <a:t>Additionally, the cost of supplies grew by 18% between 2019 and 2022.</a:t>
            </a:r>
            <a:endParaRPr lang="en-US">
              <a:cs typeface="Calibri" panose="020F0502020204030204"/>
            </a:endParaRPr>
          </a:p>
          <a:p>
            <a:pPr marL="171450" indent="-171450">
              <a:buFont typeface="Arial"/>
              <a:buChar char="•"/>
            </a:pPr>
            <a:endParaRPr lang="en-US" dirty="0">
              <a:solidFill>
                <a:srgbClr val="333333"/>
              </a:solidFill>
              <a:cs typeface="Calibri" panose="020F0502020204030204"/>
            </a:endParaRPr>
          </a:p>
          <a:p>
            <a:r>
              <a:rPr lang="en-US" b="1" dirty="0">
                <a:solidFill>
                  <a:srgbClr val="333333"/>
                </a:solidFill>
              </a:rPr>
              <a:t>[NEXT SLIDE]</a:t>
            </a:r>
            <a:endParaRPr lang="en-US" dirty="0"/>
          </a:p>
          <a:p>
            <a:pPr>
              <a:spcAft>
                <a:spcPts val="1200"/>
              </a:spcAft>
            </a:pPr>
            <a:endParaRPr lang="en-US" b="1" dirty="0">
              <a:solidFill>
                <a:srgbClr val="333333"/>
              </a:solidFill>
              <a:latin typeface="Calibri"/>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5</a:t>
            </a:fld>
            <a:endParaRPr lang="en-US"/>
          </a:p>
        </p:txBody>
      </p:sp>
    </p:spTree>
    <p:extLst>
      <p:ext uri="{BB962C8B-B14F-4D97-AF65-F5344CB8AC3E}">
        <p14:creationId xmlns:p14="http://schemas.microsoft.com/office/powerpoint/2010/main" val="428562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endParaRPr lang="en-US" dirty="0"/>
          </a:p>
          <a:p>
            <a:pPr marL="171450" lvl="0" indent="-171450" algn="l" defTabSz="914400">
              <a:lnSpc>
                <a:spcPct val="100000"/>
              </a:lnSpc>
              <a:spcBef>
                <a:spcPts val="0"/>
              </a:spcBef>
              <a:spcAft>
                <a:spcPts val="0"/>
              </a:spcAft>
              <a:buFont typeface="Arial"/>
              <a:buChar char="•"/>
              <a:tabLst/>
              <a:defRPr/>
            </a:pPr>
            <a:r>
              <a:rPr lang="en-US" b="0" i="0">
                <a:effectLst/>
              </a:rPr>
              <a:t>With these mounting costs in mind, providers are actively exploring innovative approaches to manage expenses, allocate resources effectively, and enhance the delivery of patient care – and </a:t>
            </a:r>
            <a:r>
              <a:rPr lang="en-US"/>
              <a:t>they are turning to technology as a strategic tool to navigate these initiatives.</a:t>
            </a:r>
            <a:endParaRPr lang="en-US">
              <a:cs typeface="Calibri" panose="020F0502020204030204"/>
            </a:endParaRPr>
          </a:p>
          <a:p>
            <a:pPr marL="171450" lvl="0" indent="-171450" algn="l" defTabSz="914400">
              <a:lnSpc>
                <a:spcPct val="100000"/>
              </a:lnSpc>
              <a:spcBef>
                <a:spcPts val="0"/>
              </a:spcBef>
              <a:spcAft>
                <a:spcPts val="0"/>
              </a:spcAft>
              <a:buFont typeface="Arial"/>
              <a:buChar char="•"/>
              <a:tabLst/>
              <a:defRPr/>
            </a:pPr>
            <a:r>
              <a:rPr lang="en-US"/>
              <a:t>Gartner recently asked healthcare providers how they would describe the primary objectives of their digital investments in the last 2 years.</a:t>
            </a:r>
            <a:endParaRPr lang="en-US">
              <a:cs typeface="Calibri" panose="020F0502020204030204"/>
            </a:endParaRPr>
          </a:p>
          <a:p>
            <a:pPr marL="628650" lvl="1" indent="-171450" algn="l" defTabSz="914400">
              <a:lnSpc>
                <a:spcPct val="100000"/>
              </a:lnSpc>
              <a:spcBef>
                <a:spcPts val="0"/>
              </a:spcBef>
              <a:spcAft>
                <a:spcPts val="0"/>
              </a:spcAft>
              <a:buFont typeface="Arial"/>
              <a:buChar char="•"/>
              <a:tabLst/>
              <a:defRPr/>
            </a:pPr>
            <a:r>
              <a:rPr lang="en-US"/>
              <a:t>As you can see, operational excellence, resilience, revenue growth, and cost-efficiency have been top-of-mind.</a:t>
            </a:r>
            <a:endParaRPr lang="en-US">
              <a:cs typeface="Calibri" panose="020F0502020204030204"/>
            </a:endParaRPr>
          </a:p>
          <a:p>
            <a:pPr marL="171450" lvl="0" indent="-171450" algn="l" defTabSz="914400">
              <a:lnSpc>
                <a:spcPct val="100000"/>
              </a:lnSpc>
              <a:spcBef>
                <a:spcPts val="0"/>
              </a:spcBef>
              <a:spcAft>
                <a:spcPts val="0"/>
              </a:spcAft>
              <a:buFont typeface="Arial"/>
              <a:buChar char="•"/>
              <a:tabLst/>
              <a:defRPr/>
            </a:pPr>
            <a:r>
              <a:rPr lang="en-US" b="0" i="0">
                <a:effectLst/>
              </a:rPr>
              <a:t>In our journey to address these challenges, one fundamental principle stands out…..</a:t>
            </a:r>
            <a:endParaRPr lang="en-US">
              <a:cs typeface="Calibri"/>
            </a:endParaRPr>
          </a:p>
          <a:p>
            <a:pPr>
              <a:defRPr/>
            </a:pPr>
            <a:endParaRPr lang="en-US" dirty="0"/>
          </a:p>
          <a:p>
            <a:pPr>
              <a:defRPr/>
            </a:pPr>
            <a:r>
              <a:rPr lang="en-US" b="1" dirty="0"/>
              <a:t>[NEXT SLIDE]</a:t>
            </a:r>
            <a:endParaRPr lang="en-US" dirty="0"/>
          </a:p>
          <a:p>
            <a:pPr marR="0" lvl="0" algn="l" defTabSz="914400">
              <a:lnSpc>
                <a:spcPct val="100000"/>
              </a:lnSpc>
              <a:spcBef>
                <a:spcPts val="0"/>
              </a:spcBef>
              <a:spcAft>
                <a:spcPts val="0"/>
              </a:spcAft>
              <a:buClrTx/>
              <a:buSzTx/>
              <a:tabLst/>
              <a:defRPr/>
            </a:pPr>
            <a:endParaRPr lang="en-US" b="1"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6</a:t>
            </a:fld>
            <a:endParaRPr lang="en-US"/>
          </a:p>
        </p:txBody>
      </p:sp>
    </p:spTree>
    <p:extLst>
      <p:ext uri="{BB962C8B-B14F-4D97-AF65-F5344CB8AC3E}">
        <p14:creationId xmlns:p14="http://schemas.microsoft.com/office/powerpoint/2010/main" val="296161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p>
          <a:p>
            <a:r>
              <a:rPr lang="en-US" dirty="0"/>
              <a:t>If you can't see the problem, you can't fix it.</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AD975ADF-E398-F547-9053-C36FFC043569}" type="slidenum">
              <a:rPr lang="en-US" smtClean="0"/>
              <a:t>7</a:t>
            </a:fld>
            <a:endParaRPr lang="en-US"/>
          </a:p>
        </p:txBody>
      </p:sp>
    </p:spTree>
    <p:extLst>
      <p:ext uri="{BB962C8B-B14F-4D97-AF65-F5344CB8AC3E}">
        <p14:creationId xmlns:p14="http://schemas.microsoft.com/office/powerpoint/2010/main" val="73596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CHAD</a:t>
            </a:r>
          </a:p>
          <a:p>
            <a:pPr marL="171450" indent="-171450">
              <a:buFont typeface="Arial" panose="020B0604020202020204" pitchFamily="34" charset="0"/>
              <a:buChar char="•"/>
            </a:pPr>
            <a:r>
              <a:rPr lang="en-US" b="0" i="0" dirty="0">
                <a:solidFill>
                  <a:srgbClr val="374151"/>
                </a:solidFill>
                <a:effectLst/>
                <a:latin typeface="Söhne"/>
              </a:rPr>
              <a:t>So, here's the thing: a big part of the issue is that most healthcare-specific supply chain solutions don't really focus on data transparency.</a:t>
            </a:r>
          </a:p>
          <a:p>
            <a:pPr marL="171450" indent="-171450">
              <a:buFont typeface="Arial" panose="020B0604020202020204" pitchFamily="34" charset="0"/>
              <a:buChar char="•"/>
            </a:pPr>
            <a:r>
              <a:rPr lang="en-US" b="0" i="0" dirty="0">
                <a:solidFill>
                  <a:srgbClr val="374151"/>
                </a:solidFill>
                <a:effectLst/>
                <a:latin typeface="Söhne"/>
              </a:rPr>
              <a:t>As a result, healthcare providers often find themselves in a bit of a pickle, lacking a complete picture of what's going on with the movement of products in their own systems.</a:t>
            </a:r>
          </a:p>
          <a:p>
            <a:pPr marL="171450" indent="-171450">
              <a:buFont typeface="Arial" panose="020B0604020202020204" pitchFamily="34" charset="0"/>
              <a:buChar char="•"/>
            </a:pPr>
            <a:r>
              <a:rPr lang="en-US" b="0" i="0" dirty="0">
                <a:solidFill>
                  <a:srgbClr val="374151"/>
                </a:solidFill>
                <a:effectLst/>
                <a:latin typeface="Söhne"/>
              </a:rPr>
              <a:t>But let's zoom out for a moment and get a better sense of the problem.</a:t>
            </a:r>
          </a:p>
          <a:p>
            <a:pPr marL="628650" lvl="1" indent="-171450">
              <a:buFont typeface="Arial" panose="020B0604020202020204" pitchFamily="34" charset="0"/>
              <a:buChar char="•"/>
            </a:pPr>
            <a:r>
              <a:rPr lang="en-US" dirty="0"/>
              <a:t>On average, most health systems are overspending by at least 20% on inbound freight and 30% on outbound freight.</a:t>
            </a:r>
          </a:p>
          <a:p>
            <a:pPr marL="628650" lvl="1" indent="-171450">
              <a:buFont typeface="Arial"/>
              <a:buChar char="•"/>
            </a:pPr>
            <a:r>
              <a:rPr lang="en-US" b="0" i="0" dirty="0">
                <a:solidFill>
                  <a:srgbClr val="374151"/>
                </a:solidFill>
                <a:effectLst/>
                <a:latin typeface="Söhne"/>
              </a:rPr>
              <a:t>Additionally, some are even shelling out 1.5 times more than they should on unmanaged shipments.</a:t>
            </a:r>
          </a:p>
          <a:p>
            <a:pPr marL="171450" lvl="0" indent="-171450">
              <a:buFont typeface="Arial" panose="020B0604020202020204" pitchFamily="34" charset="0"/>
              <a:buChar char="•"/>
            </a:pPr>
            <a:r>
              <a:rPr lang="en-US" b="0" i="0" dirty="0">
                <a:solidFill>
                  <a:srgbClr val="374151"/>
                </a:solidFill>
                <a:effectLst/>
                <a:latin typeface="Söhne"/>
              </a:rPr>
              <a:t>These numbers don't just tell us there's an issue; they scream out loud that we've got a real problem here.</a:t>
            </a:r>
          </a:p>
          <a:p>
            <a:pPr marL="171450" lvl="0" indent="-171450">
              <a:buFont typeface="Arial" panose="020B0604020202020204" pitchFamily="34" charset="0"/>
              <a:buChar char="•"/>
            </a:pPr>
            <a:r>
              <a:rPr lang="en-US" b="0" i="0" dirty="0">
                <a:solidFill>
                  <a:srgbClr val="374151"/>
                </a:solidFill>
                <a:effectLst/>
                <a:latin typeface="Söhne"/>
              </a:rPr>
              <a:t>It's crystal clear that we need to step up our game when it comes to data transparency in healthcare supply chains.</a:t>
            </a:r>
            <a:endParaRPr lang="en-US" b="1" dirty="0"/>
          </a:p>
          <a:p>
            <a:pPr marL="0" lvl="0" indent="0">
              <a:buFont typeface="Arial"/>
              <a:buNone/>
            </a:pPr>
            <a:endParaRPr lang="en-US" b="1" dirty="0"/>
          </a:p>
          <a:p>
            <a:pPr marL="0" lvl="0" indent="0">
              <a:buFont typeface="Arial"/>
              <a:buNone/>
            </a:pPr>
            <a:r>
              <a:rPr lang="en-US" b="1" dirty="0"/>
              <a:t>[NEXT SLIDE]</a:t>
            </a:r>
          </a:p>
        </p:txBody>
      </p:sp>
      <p:sp>
        <p:nvSpPr>
          <p:cNvPr id="4" name="Slide Number Placeholder 3"/>
          <p:cNvSpPr>
            <a:spLocks noGrp="1"/>
          </p:cNvSpPr>
          <p:nvPr>
            <p:ph type="sldNum" sz="quarter" idx="5"/>
          </p:nvPr>
        </p:nvSpPr>
        <p:spPr/>
        <p:txBody>
          <a:bodyPr/>
          <a:lstStyle/>
          <a:p>
            <a:fld id="{AD975ADF-E398-F547-9053-C36FFC043569}" type="slidenum">
              <a:rPr lang="en-US" smtClean="0"/>
              <a:t>8</a:t>
            </a:fld>
            <a:endParaRPr lang="en-US"/>
          </a:p>
        </p:txBody>
      </p:sp>
    </p:spTree>
    <p:extLst>
      <p:ext uri="{BB962C8B-B14F-4D97-AF65-F5344CB8AC3E}">
        <p14:creationId xmlns:p14="http://schemas.microsoft.com/office/powerpoint/2010/main" val="350291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374151"/>
                </a:solidFill>
                <a:effectLst/>
              </a:rPr>
              <a:t>CHAD</a:t>
            </a:r>
            <a:endParaRPr lang="en-US"/>
          </a:p>
          <a:p>
            <a:pPr marL="171450" indent="-171450">
              <a:buFont typeface="Arial"/>
              <a:buChar char="•"/>
            </a:pPr>
            <a:r>
              <a:rPr lang="en-US" b="0" i="0">
                <a:solidFill>
                  <a:srgbClr val="374151"/>
                </a:solidFill>
                <a:effectLst/>
              </a:rPr>
              <a:t>Now let's pivot to barriers to transparency.</a:t>
            </a:r>
            <a:endParaRPr lang="en-US">
              <a:cs typeface="Calibri" panose="020F0502020204030204"/>
            </a:endParaRPr>
          </a:p>
          <a:p>
            <a:pPr marL="171450" indent="-171450">
              <a:buFont typeface="Arial"/>
              <a:buChar char="•"/>
            </a:pPr>
            <a:r>
              <a:rPr lang="en-US" b="0" i="0">
                <a:solidFill>
                  <a:srgbClr val="374151"/>
                </a:solidFill>
                <a:effectLst/>
              </a:rPr>
              <a:t>There’s two primary factors that contribute to the problem:</a:t>
            </a:r>
            <a:endParaRPr lang="en-US">
              <a:cs typeface="Calibri" panose="020F0502020204030204"/>
            </a:endParaRPr>
          </a:p>
          <a:p>
            <a:pPr marL="628650" lvl="1" indent="-171450">
              <a:buFont typeface="Arial"/>
              <a:buChar char="•"/>
            </a:pPr>
            <a:r>
              <a:rPr lang="en-US" b="0" i="0">
                <a:solidFill>
                  <a:srgbClr val="374151"/>
                </a:solidFill>
                <a:effectLst/>
              </a:rPr>
              <a:t>1</a:t>
            </a:r>
            <a:r>
              <a:rPr lang="en-US">
                <a:solidFill>
                  <a:srgbClr val="374151"/>
                </a:solidFill>
              </a:rPr>
              <a:t>) </a:t>
            </a:r>
            <a:r>
              <a:rPr lang="en-US" b="0" i="0">
                <a:solidFill>
                  <a:srgbClr val="374151"/>
                </a:solidFill>
                <a:effectLst/>
              </a:rPr>
              <a:t>Many providers struggle to offer the flexibility needed to meet your specific needs, limiting your options in terms of services and pricing.</a:t>
            </a:r>
            <a:endParaRPr lang="en-US">
              <a:cs typeface="Calibri" panose="020F0502020204030204"/>
            </a:endParaRPr>
          </a:p>
          <a:p>
            <a:pPr marL="628650" lvl="1" indent="-171450">
              <a:buFont typeface="Arial"/>
              <a:buChar char="•"/>
            </a:pPr>
            <a:r>
              <a:rPr lang="en-US" b="0" i="0">
                <a:solidFill>
                  <a:srgbClr val="374151"/>
                </a:solidFill>
                <a:effectLst/>
              </a:rPr>
              <a:t>2</a:t>
            </a:r>
            <a:r>
              <a:rPr lang="en-US">
                <a:solidFill>
                  <a:srgbClr val="374151"/>
                </a:solidFill>
              </a:rPr>
              <a:t>) </a:t>
            </a:r>
            <a:r>
              <a:rPr lang="en-US" b="0" i="0">
                <a:solidFill>
                  <a:srgbClr val="374151"/>
                </a:solidFill>
                <a:effectLst/>
              </a:rPr>
              <a:t>Unfortunately, providers often utilize hidden margin models that make it difficult to see the true cost breakdown such as carrier fees and undisclosed profit margins. Additionally, you might encounter situations where there’s a percentage mark-up on express </a:t>
            </a:r>
            <a:r>
              <a:rPr lang="en-US">
                <a:solidFill>
                  <a:srgbClr val="374151"/>
                </a:solidFill>
              </a:rPr>
              <a:t>shipments</a:t>
            </a:r>
            <a:r>
              <a:rPr lang="en-US" b="0" i="0">
                <a:solidFill>
                  <a:srgbClr val="374151"/>
                </a:solidFill>
                <a:effectLst/>
              </a:rPr>
              <a:t>, which can add unnecessary costs.</a:t>
            </a:r>
            <a:endParaRPr lang="en-US">
              <a:cs typeface="Calibri" panose="020F0502020204030204"/>
            </a:endParaRPr>
          </a:p>
          <a:p>
            <a:pPr marL="171450" indent="-171450">
              <a:buFont typeface="Arial"/>
              <a:buChar char="•"/>
            </a:pPr>
            <a:r>
              <a:rPr lang="en-US" b="0" i="0">
                <a:solidFill>
                  <a:srgbClr val="374151"/>
                </a:solidFill>
                <a:effectLst/>
              </a:rPr>
              <a:t>These challenges highlight the need for a more transparent and flexible approach in the healthcare supply chain industry.</a:t>
            </a:r>
            <a:endParaRPr lang="en-US">
              <a:cs typeface="Calibri" panose="020F0502020204030204"/>
            </a:endParaRPr>
          </a:p>
          <a:p>
            <a:endParaRPr lang="en-US" dirty="0">
              <a:solidFill>
                <a:srgbClr val="374151"/>
              </a:solidFill>
              <a:cs typeface="Calibri"/>
            </a:endParaRPr>
          </a:p>
          <a:p>
            <a:r>
              <a:rPr lang="en-US" b="1" i="0" dirty="0">
                <a:solidFill>
                  <a:srgbClr val="374151"/>
                </a:solidFill>
                <a:effectLst/>
              </a:rPr>
              <a:t>[NEXT SLIDE]</a:t>
            </a:r>
            <a:endParaRPr lang="en-US" dirty="0"/>
          </a:p>
          <a:p>
            <a:pPr marL="0" indent="0">
              <a:buFontTx/>
              <a:buNone/>
            </a:pPr>
            <a:endParaRPr lang="en-US" b="1"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AD975ADF-E398-F547-9053-C36FFC043569}" type="slidenum">
              <a:rPr lang="en-US" smtClean="0"/>
              <a:t>9</a:t>
            </a:fld>
            <a:endParaRPr lang="en-US"/>
          </a:p>
        </p:txBody>
      </p:sp>
    </p:spTree>
    <p:extLst>
      <p:ext uri="{BB962C8B-B14F-4D97-AF65-F5344CB8AC3E}">
        <p14:creationId xmlns:p14="http://schemas.microsoft.com/office/powerpoint/2010/main" val="3510279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47F9-6548-7422-644F-FEC1AABF5CD1}"/>
              </a:ext>
            </a:extLst>
          </p:cNvPr>
          <p:cNvSpPr>
            <a:spLocks noGrp="1"/>
          </p:cNvSpPr>
          <p:nvPr>
            <p:ph type="ctrTitle"/>
          </p:nvPr>
        </p:nvSpPr>
        <p:spPr>
          <a:xfrm>
            <a:off x="499997" y="2387492"/>
            <a:ext cx="9144000" cy="2387600"/>
          </a:xfrm>
        </p:spPr>
        <p:txBody>
          <a:bodyPr lIns="0" tIns="0" rIns="0" bIns="0" anchor="b">
            <a:normAutofit/>
          </a:bodyPr>
          <a:lstStyle>
            <a:lvl1pPr algn="l">
              <a:defRPr sz="72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CA73EDD-A1FF-F2B1-38BF-F6679D00E0A2}"/>
              </a:ext>
            </a:extLst>
          </p:cNvPr>
          <p:cNvSpPr>
            <a:spLocks noGrp="1"/>
          </p:cNvSpPr>
          <p:nvPr>
            <p:ph type="subTitle" idx="1"/>
          </p:nvPr>
        </p:nvSpPr>
        <p:spPr>
          <a:xfrm>
            <a:off x="499997" y="4867167"/>
            <a:ext cx="9144000" cy="1655762"/>
          </a:xfrm>
        </p:spPr>
        <p:txBody>
          <a:bodyPr lIns="0" tIns="0" rIns="0" bIns="0">
            <a:normAutofit/>
          </a:bodyPr>
          <a:lstStyle>
            <a:lvl1pPr marL="0" indent="0" algn="l">
              <a:buNone/>
              <a:defRPr sz="2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79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o BG) 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11393141"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Tree>
    <p:extLst>
      <p:ext uri="{BB962C8B-B14F-4D97-AF65-F5344CB8AC3E}">
        <p14:creationId xmlns:p14="http://schemas.microsoft.com/office/powerpoint/2010/main" val="377485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o BG) Conten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5"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6266842"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623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CT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8B3EC9-9036-C22A-C2C4-785F83F8FBAD}"/>
              </a:ext>
            </a:extLst>
          </p:cNvPr>
          <p:cNvSpPr>
            <a:spLocks noGrp="1"/>
          </p:cNvSpPr>
          <p:nvPr>
            <p:ph type="title"/>
          </p:nvPr>
        </p:nvSpPr>
        <p:spPr>
          <a:xfrm>
            <a:off x="558140" y="2897580"/>
            <a:ext cx="7873341" cy="2161308"/>
          </a:xfrm>
        </p:spPr>
        <p:txBody>
          <a:bodyPr>
            <a:noAutofit/>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487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47F9-6548-7422-644F-FEC1AABF5CD1}"/>
              </a:ext>
            </a:extLst>
          </p:cNvPr>
          <p:cNvSpPr>
            <a:spLocks noGrp="1"/>
          </p:cNvSpPr>
          <p:nvPr>
            <p:ph type="ctrTitle"/>
          </p:nvPr>
        </p:nvSpPr>
        <p:spPr>
          <a:xfrm>
            <a:off x="499997" y="2387492"/>
            <a:ext cx="9144000" cy="2387600"/>
          </a:xfrm>
        </p:spPr>
        <p:txBody>
          <a:bodyPr lIns="0" tIns="0" rIns="0" bIns="0" anchor="b">
            <a:noAutofit/>
          </a:bodyPr>
          <a:lstStyle>
            <a:lvl1pPr algn="l">
              <a:defRPr sz="72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CA73EDD-A1FF-F2B1-38BF-F6679D00E0A2}"/>
              </a:ext>
            </a:extLst>
          </p:cNvPr>
          <p:cNvSpPr>
            <a:spLocks noGrp="1"/>
          </p:cNvSpPr>
          <p:nvPr>
            <p:ph type="subTitle" idx="1"/>
          </p:nvPr>
        </p:nvSpPr>
        <p:spPr>
          <a:xfrm>
            <a:off x="499997" y="4867167"/>
            <a:ext cx="9144000" cy="1655762"/>
          </a:xfrm>
        </p:spPr>
        <p:txBody>
          <a:bodyPr lIns="0" tIns="0" rIns="0" bIns="0">
            <a:noAutofit/>
          </a:bodyPr>
          <a:lstStyle>
            <a:lvl1pPr marL="0" indent="0" algn="l">
              <a:buNone/>
              <a:defRPr sz="2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1797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0C085C-0B34-F4C1-AF5F-4593EBE31146}"/>
              </a:ext>
            </a:extLst>
          </p:cNvPr>
          <p:cNvSpPr>
            <a:spLocks noGrp="1"/>
          </p:cNvSpPr>
          <p:nvPr>
            <p:ph type="ctrTitle"/>
          </p:nvPr>
        </p:nvSpPr>
        <p:spPr>
          <a:xfrm>
            <a:off x="499996" y="0"/>
            <a:ext cx="11225157" cy="2387600"/>
          </a:xfrm>
        </p:spPr>
        <p:txBody>
          <a:bodyPr lIns="0" tIns="0" rIns="0" bIns="0" anchor="b">
            <a:noAutofit/>
          </a:bodyPr>
          <a:lstStyle>
            <a:lvl1pPr algn="l">
              <a:defRPr sz="7200" b="1">
                <a:solidFill>
                  <a:schemeClr val="bg2"/>
                </a:solidFill>
              </a:defRPr>
            </a:lvl1pPr>
          </a:lstStyle>
          <a:p>
            <a:r>
              <a:rPr lang="en-US" dirty="0"/>
              <a:t>Click to edit Master title style</a:t>
            </a:r>
          </a:p>
        </p:txBody>
      </p:sp>
      <p:sp>
        <p:nvSpPr>
          <p:cNvPr id="9" name="Subtitle 2">
            <a:extLst>
              <a:ext uri="{FF2B5EF4-FFF2-40B4-BE49-F238E27FC236}">
                <a16:creationId xmlns:a16="http://schemas.microsoft.com/office/drawing/2014/main" id="{C1CDABCA-EECE-4317-FC4F-2995AA207F6F}"/>
              </a:ext>
            </a:extLst>
          </p:cNvPr>
          <p:cNvSpPr>
            <a:spLocks noGrp="1"/>
          </p:cNvSpPr>
          <p:nvPr>
            <p:ph type="subTitle" idx="1"/>
          </p:nvPr>
        </p:nvSpPr>
        <p:spPr>
          <a:xfrm>
            <a:off x="499997" y="2479675"/>
            <a:ext cx="9144000" cy="1655762"/>
          </a:xfrm>
        </p:spPr>
        <p:txBody>
          <a:bodyPr lIns="0" tIns="0" rIns="0" bIns="0">
            <a:noAutofit/>
          </a:bodyPr>
          <a:lstStyle>
            <a:lvl1pPr marL="514350" indent="-514350" algn="l">
              <a:lnSpc>
                <a:spcPct val="150000"/>
              </a:lnSpc>
              <a:buClr>
                <a:schemeClr val="bg2"/>
              </a:buClr>
              <a:buFont typeface="+mj-lt"/>
              <a:buAutoNum type="arabicPeriod"/>
              <a:defRPr sz="3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713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p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0C085C-0B34-F4C1-AF5F-4593EBE31146}"/>
              </a:ext>
            </a:extLst>
          </p:cNvPr>
          <p:cNvSpPr>
            <a:spLocks noGrp="1"/>
          </p:cNvSpPr>
          <p:nvPr>
            <p:ph type="ctrTitle"/>
          </p:nvPr>
        </p:nvSpPr>
        <p:spPr>
          <a:xfrm>
            <a:off x="499996" y="2387492"/>
            <a:ext cx="11225157" cy="2387600"/>
          </a:xfrm>
        </p:spPr>
        <p:txBody>
          <a:bodyPr lIns="0" tIns="0" rIns="0" bIns="0" anchor="b">
            <a:noAutofit/>
          </a:bodyPr>
          <a:lstStyle>
            <a:lvl1pPr algn="l">
              <a:defRPr sz="7200" b="1">
                <a:solidFill>
                  <a:schemeClr val="bg2"/>
                </a:solidFill>
              </a:defRPr>
            </a:lvl1pPr>
          </a:lstStyle>
          <a:p>
            <a:r>
              <a:rPr lang="en-US" dirty="0"/>
              <a:t>Click to edit Master title style</a:t>
            </a:r>
          </a:p>
        </p:txBody>
      </p:sp>
      <p:sp>
        <p:nvSpPr>
          <p:cNvPr id="9" name="Subtitle 2">
            <a:extLst>
              <a:ext uri="{FF2B5EF4-FFF2-40B4-BE49-F238E27FC236}">
                <a16:creationId xmlns:a16="http://schemas.microsoft.com/office/drawing/2014/main" id="{C1CDABCA-EECE-4317-FC4F-2995AA207F6F}"/>
              </a:ext>
            </a:extLst>
          </p:cNvPr>
          <p:cNvSpPr>
            <a:spLocks noGrp="1"/>
          </p:cNvSpPr>
          <p:nvPr>
            <p:ph type="subTitle" idx="1"/>
          </p:nvPr>
        </p:nvSpPr>
        <p:spPr>
          <a:xfrm>
            <a:off x="499997" y="4867167"/>
            <a:ext cx="9144000" cy="1655762"/>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7516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 BG) Eyebrow Conten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9968165" cy="4351338"/>
          </a:xfrm>
        </p:spPr>
        <p:txBody>
          <a:bodyPr/>
          <a:lstStyle>
            <a:lvl2pPr marL="274320" indent="-274320">
              <a:spcBef>
                <a:spcPts val="600"/>
              </a:spcBef>
              <a:spcAft>
                <a:spcPts val="600"/>
              </a:spcAft>
              <a:tabLst/>
              <a:defRPr/>
            </a:lvl2pPr>
            <a:lvl3pPr marL="548640" indent="-228600">
              <a:lnSpc>
                <a:spcPct val="100000"/>
              </a:lnSpc>
              <a:spcBef>
                <a:spcPts val="400"/>
              </a:spcBef>
              <a:spcAft>
                <a:spcPts val="400"/>
              </a:spcAft>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7" name="Text Placeholder 6">
            <a:extLst>
              <a:ext uri="{FF2B5EF4-FFF2-40B4-BE49-F238E27FC236}">
                <a16:creationId xmlns:a16="http://schemas.microsoft.com/office/drawing/2014/main" id="{F12D4A2D-6372-413F-4AFE-87CE92BD3804}"/>
              </a:ext>
            </a:extLst>
          </p:cNvPr>
          <p:cNvSpPr>
            <a:spLocks noGrp="1"/>
          </p:cNvSpPr>
          <p:nvPr>
            <p:ph type="body" sz="quarter" idx="13"/>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06771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 BG) Eyebrow Content Two Column w/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5745758"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2A376E57-335D-D524-BD0D-2A9C675AC072}"/>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8" name="Text Placeholder 6">
            <a:extLst>
              <a:ext uri="{FF2B5EF4-FFF2-40B4-BE49-F238E27FC236}">
                <a16:creationId xmlns:a16="http://schemas.microsoft.com/office/drawing/2014/main" id="{318FE0CF-2E92-78D8-C7E9-02D8E31A57E8}"/>
              </a:ext>
            </a:extLst>
          </p:cNvPr>
          <p:cNvSpPr>
            <a:spLocks noGrp="1"/>
          </p:cNvSpPr>
          <p:nvPr>
            <p:ph type="body" sz="quarter" idx="14"/>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89765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 BG) Conten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996816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Tree>
    <p:extLst>
      <p:ext uri="{BB962C8B-B14F-4D97-AF65-F5344CB8AC3E}">
        <p14:creationId xmlns:p14="http://schemas.microsoft.com/office/powerpoint/2010/main" val="2770211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w/ BG) Conten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lIns="0" rIns="0"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5088145" cy="4351338"/>
          </a:xfrm>
        </p:spPr>
        <p:txBody>
          <a:bodyPr lIns="0" rIns="0"/>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5745758" y="1766435"/>
            <a:ext cx="5088145" cy="4351338"/>
          </a:xfrm>
        </p:spPr>
        <p:txBody>
          <a:bodyPr lIns="0" rIns="0"/>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842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0C085C-0B34-F4C1-AF5F-4593EBE31146}"/>
              </a:ext>
            </a:extLst>
          </p:cNvPr>
          <p:cNvSpPr>
            <a:spLocks noGrp="1"/>
          </p:cNvSpPr>
          <p:nvPr>
            <p:ph type="ctrTitle"/>
          </p:nvPr>
        </p:nvSpPr>
        <p:spPr>
          <a:xfrm>
            <a:off x="499996" y="0"/>
            <a:ext cx="11225157" cy="2387600"/>
          </a:xfrm>
        </p:spPr>
        <p:txBody>
          <a:bodyPr lIns="0" tIns="0" rIns="0" bIns="0" anchor="b">
            <a:normAutofit/>
          </a:bodyPr>
          <a:lstStyle>
            <a:lvl1pPr algn="l">
              <a:defRPr sz="7200" b="1">
                <a:solidFill>
                  <a:schemeClr val="bg2"/>
                </a:solidFill>
              </a:defRPr>
            </a:lvl1pPr>
          </a:lstStyle>
          <a:p>
            <a:r>
              <a:rPr lang="en-US" dirty="0"/>
              <a:t>Click to edit Master title style</a:t>
            </a:r>
          </a:p>
        </p:txBody>
      </p:sp>
      <p:sp>
        <p:nvSpPr>
          <p:cNvPr id="9" name="Subtitle 2">
            <a:extLst>
              <a:ext uri="{FF2B5EF4-FFF2-40B4-BE49-F238E27FC236}">
                <a16:creationId xmlns:a16="http://schemas.microsoft.com/office/drawing/2014/main" id="{C1CDABCA-EECE-4317-FC4F-2995AA207F6F}"/>
              </a:ext>
            </a:extLst>
          </p:cNvPr>
          <p:cNvSpPr>
            <a:spLocks noGrp="1"/>
          </p:cNvSpPr>
          <p:nvPr>
            <p:ph type="subTitle" idx="1"/>
          </p:nvPr>
        </p:nvSpPr>
        <p:spPr>
          <a:xfrm>
            <a:off x="499997" y="2479675"/>
            <a:ext cx="9144000" cy="1655762"/>
          </a:xfrm>
        </p:spPr>
        <p:txBody>
          <a:bodyPr lIns="0" tIns="0" rIns="0" bIns="0">
            <a:normAutofit/>
          </a:bodyPr>
          <a:lstStyle>
            <a:lvl1pPr marL="514350" indent="-514350" algn="l">
              <a:lnSpc>
                <a:spcPct val="150000"/>
              </a:lnSpc>
              <a:buClr>
                <a:schemeClr val="bg2"/>
              </a:buClr>
              <a:buFont typeface="+mj-lt"/>
              <a:buAutoNum type="arabicPeriod"/>
              <a:defRPr sz="3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7130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BG) Eyebrow Content Singl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11393141"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Title 1">
            <a:extLst>
              <a:ext uri="{FF2B5EF4-FFF2-40B4-BE49-F238E27FC236}">
                <a16:creationId xmlns:a16="http://schemas.microsoft.com/office/drawing/2014/main" id="{0A1E97FC-0B19-9F5B-CD31-9C0F2E6F9B0B}"/>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A50561C5-E4AB-C6DB-BD6A-F2062852FEC4}"/>
              </a:ext>
            </a:extLst>
          </p:cNvPr>
          <p:cNvSpPr>
            <a:spLocks noGrp="1"/>
          </p:cNvSpPr>
          <p:nvPr>
            <p:ph type="body" sz="quarter" idx="13"/>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15963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BG) Eyebrow Content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5"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6266842"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13E63DC9-EA1D-39AB-CE20-00711A2A7E68}"/>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8" name="Text Placeholder 6">
            <a:extLst>
              <a:ext uri="{FF2B5EF4-FFF2-40B4-BE49-F238E27FC236}">
                <a16:creationId xmlns:a16="http://schemas.microsoft.com/office/drawing/2014/main" id="{DEBA5AC2-01DF-0365-159E-F7BDC2976AD3}"/>
              </a:ext>
            </a:extLst>
          </p:cNvPr>
          <p:cNvSpPr>
            <a:spLocks noGrp="1"/>
          </p:cNvSpPr>
          <p:nvPr>
            <p:ph type="body" sz="quarter" idx="14"/>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790667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no BG) Content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11393141"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Tree>
    <p:extLst>
      <p:ext uri="{BB962C8B-B14F-4D97-AF65-F5344CB8AC3E}">
        <p14:creationId xmlns:p14="http://schemas.microsoft.com/office/powerpoint/2010/main" val="3774856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o BG) Conten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5"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2023</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6266842"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6236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CT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8B3EC9-9036-C22A-C2C4-785F83F8FBAD}"/>
              </a:ext>
            </a:extLst>
          </p:cNvPr>
          <p:cNvSpPr>
            <a:spLocks noGrp="1"/>
          </p:cNvSpPr>
          <p:nvPr>
            <p:ph type="title"/>
          </p:nvPr>
        </p:nvSpPr>
        <p:spPr>
          <a:xfrm>
            <a:off x="558140" y="2897580"/>
            <a:ext cx="7873341" cy="2161308"/>
          </a:xfrm>
        </p:spPr>
        <p:txBody>
          <a:bodyPr>
            <a:noAutofit/>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4876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557D-E450-194F-901D-0C2D17E590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734C3-CC4F-9646-BD0A-8AAB003A5290}"/>
              </a:ext>
            </a:extLst>
          </p:cNvPr>
          <p:cNvSpPr>
            <a:spLocks noGrp="1"/>
          </p:cNvSpPr>
          <p:nvPr>
            <p:ph type="dt" sz="half" idx="10"/>
          </p:nvPr>
        </p:nvSpPr>
        <p:spPr/>
        <p:txBody>
          <a:bodyPr/>
          <a:lstStyle/>
          <a:p>
            <a:fld id="{41800B6A-1DC7-6D47-A1B8-7BFF7279D70C}" type="datetime1">
              <a:rPr lang="en-US" smtClean="0"/>
              <a:t>9/26/2023</a:t>
            </a:fld>
            <a:endParaRPr lang="en-US"/>
          </a:p>
        </p:txBody>
      </p:sp>
      <p:sp>
        <p:nvSpPr>
          <p:cNvPr id="4" name="Footer Placeholder 3">
            <a:extLst>
              <a:ext uri="{FF2B5EF4-FFF2-40B4-BE49-F238E27FC236}">
                <a16:creationId xmlns:a16="http://schemas.microsoft.com/office/drawing/2014/main" id="{4178A555-817C-6C4D-8D7B-01D0AD915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12ACC91-46D5-D843-A60B-CFECEFFC4D29}"/>
              </a:ext>
            </a:extLst>
          </p:cNvPr>
          <p:cNvSpPr>
            <a:spLocks noGrp="1"/>
          </p:cNvSpPr>
          <p:nvPr>
            <p:ph type="sldNum" sz="quarter" idx="12"/>
          </p:nvPr>
        </p:nvSpPr>
        <p:spPr/>
        <p:txBody>
          <a:bodyPr/>
          <a:lstStyle/>
          <a:p>
            <a:fld id="{3200A0BB-1FC4-8B42-B36A-DFE14B369402}" type="slidenum">
              <a:rPr lang="en-US" smtClean="0"/>
              <a:t>‹#›</a:t>
            </a:fld>
            <a:endParaRPr lang="en-US"/>
          </a:p>
        </p:txBody>
      </p:sp>
    </p:spTree>
    <p:extLst>
      <p:ext uri="{BB962C8B-B14F-4D97-AF65-F5344CB8AC3E}">
        <p14:creationId xmlns:p14="http://schemas.microsoft.com/office/powerpoint/2010/main" val="144790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mp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0C085C-0B34-F4C1-AF5F-4593EBE31146}"/>
              </a:ext>
            </a:extLst>
          </p:cNvPr>
          <p:cNvSpPr>
            <a:spLocks noGrp="1"/>
          </p:cNvSpPr>
          <p:nvPr>
            <p:ph type="ctrTitle"/>
          </p:nvPr>
        </p:nvSpPr>
        <p:spPr>
          <a:xfrm>
            <a:off x="499996" y="2387492"/>
            <a:ext cx="11225157" cy="2387600"/>
          </a:xfrm>
        </p:spPr>
        <p:txBody>
          <a:bodyPr lIns="0" tIns="0" rIns="0" bIns="0" anchor="b">
            <a:normAutofit/>
          </a:bodyPr>
          <a:lstStyle>
            <a:lvl1pPr algn="l">
              <a:defRPr sz="7200" b="1">
                <a:solidFill>
                  <a:schemeClr val="bg2"/>
                </a:solidFill>
              </a:defRPr>
            </a:lvl1pPr>
          </a:lstStyle>
          <a:p>
            <a:r>
              <a:rPr lang="en-US" dirty="0"/>
              <a:t>Click to edit Master title style</a:t>
            </a:r>
          </a:p>
        </p:txBody>
      </p:sp>
      <p:sp>
        <p:nvSpPr>
          <p:cNvPr id="9" name="Subtitle 2">
            <a:extLst>
              <a:ext uri="{FF2B5EF4-FFF2-40B4-BE49-F238E27FC236}">
                <a16:creationId xmlns:a16="http://schemas.microsoft.com/office/drawing/2014/main" id="{C1CDABCA-EECE-4317-FC4F-2995AA207F6F}"/>
              </a:ext>
            </a:extLst>
          </p:cNvPr>
          <p:cNvSpPr>
            <a:spLocks noGrp="1"/>
          </p:cNvSpPr>
          <p:nvPr>
            <p:ph type="subTitle" idx="1"/>
          </p:nvPr>
        </p:nvSpPr>
        <p:spPr>
          <a:xfrm>
            <a:off x="499997" y="4867167"/>
            <a:ext cx="9144000" cy="1655762"/>
          </a:xfrm>
        </p:spPr>
        <p:txBody>
          <a:bodyPr lIns="0" tIns="0" rIns="0" b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7516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 BG) Eyebrow Conten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9968165" cy="4351338"/>
          </a:xfrm>
        </p:spPr>
        <p:txBody>
          <a:bodyPr/>
          <a:lstStyle>
            <a:lvl2pPr marL="274320" indent="-274320">
              <a:spcBef>
                <a:spcPts val="600"/>
              </a:spcBef>
              <a:spcAft>
                <a:spcPts val="600"/>
              </a:spcAft>
              <a:tabLst/>
              <a:defRPr/>
            </a:lvl2pPr>
            <a:lvl3pPr marL="548640" indent="-228600">
              <a:lnSpc>
                <a:spcPct val="100000"/>
              </a:lnSpc>
              <a:spcBef>
                <a:spcPts val="400"/>
              </a:spcBef>
              <a:spcAft>
                <a:spcPts val="400"/>
              </a:spcAft>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7" name="Text Placeholder 6">
            <a:extLst>
              <a:ext uri="{FF2B5EF4-FFF2-40B4-BE49-F238E27FC236}">
                <a16:creationId xmlns:a16="http://schemas.microsoft.com/office/drawing/2014/main" id="{F12D4A2D-6372-413F-4AFE-87CE92BD3804}"/>
              </a:ext>
            </a:extLst>
          </p:cNvPr>
          <p:cNvSpPr>
            <a:spLocks noGrp="1"/>
          </p:cNvSpPr>
          <p:nvPr>
            <p:ph type="body" sz="quarter" idx="13"/>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0677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 BG) Eyebrow Content Two Column w/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5745758"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2A376E57-335D-D524-BD0D-2A9C675AC072}"/>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8" name="Text Placeholder 6">
            <a:extLst>
              <a:ext uri="{FF2B5EF4-FFF2-40B4-BE49-F238E27FC236}">
                <a16:creationId xmlns:a16="http://schemas.microsoft.com/office/drawing/2014/main" id="{318FE0CF-2E92-78D8-C7E9-02D8E31A57E8}"/>
              </a:ext>
            </a:extLst>
          </p:cNvPr>
          <p:cNvSpPr>
            <a:spLocks noGrp="1"/>
          </p:cNvSpPr>
          <p:nvPr>
            <p:ph type="body" sz="quarter" idx="14"/>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89765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 BG) Conten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996816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Tree>
    <p:extLst>
      <p:ext uri="{BB962C8B-B14F-4D97-AF65-F5344CB8AC3E}">
        <p14:creationId xmlns:p14="http://schemas.microsoft.com/office/powerpoint/2010/main" val="277021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w/ BG) Conten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0490-9FAA-D7CA-2521-EB63895065E8}"/>
              </a:ext>
            </a:extLst>
          </p:cNvPr>
          <p:cNvSpPr>
            <a:spLocks noGrp="1"/>
          </p:cNvSpPr>
          <p:nvPr>
            <p:ph type="title"/>
          </p:nvPr>
        </p:nvSpPr>
        <p:spPr>
          <a:xfrm>
            <a:off x="506923" y="365126"/>
            <a:ext cx="10846875" cy="977538"/>
          </a:xfrm>
        </p:spPr>
        <p:txBody>
          <a:bodyPr anchor="t"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5745758" y="1766435"/>
            <a:ext cx="5088145"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6842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BG) Eyebrow Content Singl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4" y="1766435"/>
            <a:ext cx="11393141"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Title 1">
            <a:extLst>
              <a:ext uri="{FF2B5EF4-FFF2-40B4-BE49-F238E27FC236}">
                <a16:creationId xmlns:a16="http://schemas.microsoft.com/office/drawing/2014/main" id="{0A1E97FC-0B19-9F5B-CD31-9C0F2E6F9B0B}"/>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A50561C5-E4AB-C6DB-BD6A-F2062852FEC4}"/>
              </a:ext>
            </a:extLst>
          </p:cNvPr>
          <p:cNvSpPr>
            <a:spLocks noGrp="1"/>
          </p:cNvSpPr>
          <p:nvPr>
            <p:ph type="body" sz="quarter" idx="13"/>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1596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BG) Eyebrow Content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7F5A5-C62B-372B-42A1-80658D352603}"/>
              </a:ext>
            </a:extLst>
          </p:cNvPr>
          <p:cNvSpPr>
            <a:spLocks noGrp="1"/>
          </p:cNvSpPr>
          <p:nvPr>
            <p:ph idx="1"/>
          </p:nvPr>
        </p:nvSpPr>
        <p:spPr>
          <a:xfrm>
            <a:off x="506925"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95854F8A-C74E-0884-9856-F33445FBE586}"/>
              </a:ext>
            </a:extLst>
          </p:cNvPr>
          <p:cNvSpPr>
            <a:spLocks noGrp="1"/>
          </p:cNvSpPr>
          <p:nvPr>
            <p:ph type="ftr" sz="quarter" idx="11"/>
          </p:nvPr>
        </p:nvSpPr>
        <p:spPr>
          <a:xfrm>
            <a:off x="506924" y="6356350"/>
            <a:ext cx="4114800" cy="365125"/>
          </a:xfrm>
          <a:prstGeom prst="rect">
            <a:avLst/>
          </a:prstGeom>
        </p:spPr>
        <p:txBody>
          <a:bodyPr/>
          <a:lstStyle>
            <a:lvl1pPr>
              <a:defRPr>
                <a:latin typeface="+mn-lt"/>
              </a:defRPr>
            </a:lvl1pPr>
          </a:lstStyle>
          <a:p>
            <a:r>
              <a:rPr lang="en-US" dirty="0">
                <a:solidFill>
                  <a:prstClr val="white">
                    <a:lumMod val="65000"/>
                  </a:prstClr>
                </a:solidFill>
              </a:rPr>
              <a:t>Confidential | VPL | 2022</a:t>
            </a:r>
          </a:p>
        </p:txBody>
      </p:sp>
      <p:sp>
        <p:nvSpPr>
          <p:cNvPr id="6" name="Slide Number Placeholder 5">
            <a:extLst>
              <a:ext uri="{FF2B5EF4-FFF2-40B4-BE49-F238E27FC236}">
                <a16:creationId xmlns:a16="http://schemas.microsoft.com/office/drawing/2014/main" id="{A2608E09-3168-3DD4-559D-FDFAE1DF9968}"/>
              </a:ext>
            </a:extLst>
          </p:cNvPr>
          <p:cNvSpPr>
            <a:spLocks noGrp="1"/>
          </p:cNvSpPr>
          <p:nvPr>
            <p:ph type="sldNum" sz="quarter" idx="12"/>
          </p:nvPr>
        </p:nvSpPr>
        <p:spPr>
          <a:xfrm>
            <a:off x="9156865" y="6356350"/>
            <a:ext cx="2743200" cy="365125"/>
          </a:xfrm>
        </p:spPr>
        <p:txBody>
          <a:bodyPr/>
          <a:lstStyle>
            <a:lvl1pPr>
              <a:defRPr>
                <a:solidFill>
                  <a:schemeClr val="bg1">
                    <a:lumMod val="65000"/>
                  </a:schemeClr>
                </a:solidFill>
              </a:defRPr>
            </a:lvl1pPr>
          </a:lstStyle>
          <a:p>
            <a:fld id="{D582C985-9F18-2745-877A-BB7442F03475}" type="slidenum">
              <a:rPr lang="en-US" smtClean="0"/>
              <a:pPr/>
              <a:t>‹#›</a:t>
            </a:fld>
            <a:endParaRPr lang="en-US" dirty="0"/>
          </a:p>
        </p:txBody>
      </p:sp>
      <p:sp>
        <p:nvSpPr>
          <p:cNvPr id="4" name="Content Placeholder 2">
            <a:extLst>
              <a:ext uri="{FF2B5EF4-FFF2-40B4-BE49-F238E27FC236}">
                <a16:creationId xmlns:a16="http://schemas.microsoft.com/office/drawing/2014/main" id="{607F2F51-631A-DBEB-BFEC-6422D7C0D9F5}"/>
              </a:ext>
            </a:extLst>
          </p:cNvPr>
          <p:cNvSpPr>
            <a:spLocks noGrp="1"/>
          </p:cNvSpPr>
          <p:nvPr>
            <p:ph idx="13"/>
          </p:nvPr>
        </p:nvSpPr>
        <p:spPr>
          <a:xfrm>
            <a:off x="6266842" y="1766435"/>
            <a:ext cx="5633223" cy="4351338"/>
          </a:xfrm>
        </p:spPr>
        <p:txBody>
          <a:bodyPr/>
          <a:lstStyle>
            <a:lvl2pPr marL="274320" indent="-274320">
              <a:tabLst/>
              <a:defRPr/>
            </a:lvl2pPr>
            <a:lvl3pPr marL="548640" indent="-228600">
              <a:lnSpc>
                <a:spcPct val="100000"/>
              </a:lnSpc>
              <a:tabLst/>
              <a:defRPr/>
            </a:lvl3pPr>
            <a:lvl4pPr marL="11113" indent="0">
              <a:buNone/>
              <a:tabLst/>
              <a:defRPr sz="1600">
                <a:solidFill>
                  <a:schemeClr val="bg1">
                    <a:lumMod val="6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a:extLst>
              <a:ext uri="{FF2B5EF4-FFF2-40B4-BE49-F238E27FC236}">
                <a16:creationId xmlns:a16="http://schemas.microsoft.com/office/drawing/2014/main" id="{13E63DC9-EA1D-39AB-CE20-00711A2A7E68}"/>
              </a:ext>
            </a:extLst>
          </p:cNvPr>
          <p:cNvSpPr>
            <a:spLocks noGrp="1"/>
          </p:cNvSpPr>
          <p:nvPr>
            <p:ph type="title"/>
          </p:nvPr>
        </p:nvSpPr>
        <p:spPr>
          <a:xfrm>
            <a:off x="506923" y="660038"/>
            <a:ext cx="10846875" cy="682625"/>
          </a:xfrm>
        </p:spPr>
        <p:txBody>
          <a:bodyPr anchor="t" anchorCtr="0">
            <a:noAutofit/>
          </a:bodyPr>
          <a:lstStyle/>
          <a:p>
            <a:r>
              <a:rPr lang="en-US" dirty="0"/>
              <a:t>Click to edit Master title style</a:t>
            </a:r>
          </a:p>
        </p:txBody>
      </p:sp>
      <p:sp>
        <p:nvSpPr>
          <p:cNvPr id="8" name="Text Placeholder 6">
            <a:extLst>
              <a:ext uri="{FF2B5EF4-FFF2-40B4-BE49-F238E27FC236}">
                <a16:creationId xmlns:a16="http://schemas.microsoft.com/office/drawing/2014/main" id="{DEBA5AC2-01DF-0365-159E-F7BDC2976AD3}"/>
              </a:ext>
            </a:extLst>
          </p:cNvPr>
          <p:cNvSpPr>
            <a:spLocks noGrp="1"/>
          </p:cNvSpPr>
          <p:nvPr>
            <p:ph type="body" sz="quarter" idx="14"/>
          </p:nvPr>
        </p:nvSpPr>
        <p:spPr>
          <a:xfrm>
            <a:off x="506923" y="136525"/>
            <a:ext cx="7074495" cy="523513"/>
          </a:xfrm>
        </p:spPr>
        <p:txBody>
          <a:bodyPr/>
          <a:lstStyle>
            <a:lvl1pPr>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79066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3704F-9371-C8D2-E26A-7FD130C8C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91A039-7605-1895-D010-53267B270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EE634B65-19DA-9F38-D0A3-64CDC24C533A}"/>
              </a:ext>
            </a:extLst>
          </p:cNvPr>
          <p:cNvSpPr>
            <a:spLocks noGrp="1"/>
          </p:cNvSpPr>
          <p:nvPr>
            <p:ph type="sldNum" sz="quarter" idx="4"/>
          </p:nvPr>
        </p:nvSpPr>
        <p:spPr>
          <a:xfrm>
            <a:off x="8610600" y="6356350"/>
            <a:ext cx="2743200" cy="365125"/>
          </a:xfrm>
          <a:prstGeom prst="rect">
            <a:avLst/>
          </a:prstGeom>
        </p:spPr>
        <p:txBody>
          <a:bodyPr vert="horz" lIns="0" tIns="45720" rIns="0" bIns="45720" rtlCol="0" anchor="ctr"/>
          <a:lstStyle>
            <a:lvl1pPr algn="r">
              <a:defRPr sz="1200">
                <a:solidFill>
                  <a:schemeClr val="tx1">
                    <a:tint val="75000"/>
                  </a:schemeClr>
                </a:solidFill>
              </a:defRPr>
            </a:lvl1pPr>
          </a:lstStyle>
          <a:p>
            <a:fld id="{D582C985-9F18-2745-877A-BB7442F03475}" type="slidenum">
              <a:rPr lang="en-US" smtClean="0"/>
              <a:t>‹#›</a:t>
            </a:fld>
            <a:endParaRPr lang="en-US"/>
          </a:p>
        </p:txBody>
      </p:sp>
      <p:sp>
        <p:nvSpPr>
          <p:cNvPr id="5" name="Footer Placeholder 4">
            <a:extLst>
              <a:ext uri="{FF2B5EF4-FFF2-40B4-BE49-F238E27FC236}">
                <a16:creationId xmlns:a16="http://schemas.microsoft.com/office/drawing/2014/main" id="{13108A33-C722-3562-8894-248E9539F562}"/>
              </a:ext>
            </a:extLst>
          </p:cNvPr>
          <p:cNvSpPr>
            <a:spLocks noGrp="1"/>
          </p:cNvSpPr>
          <p:nvPr>
            <p:ph type="ftr" sz="quarter" idx="3"/>
          </p:nvPr>
        </p:nvSpPr>
        <p:spPr>
          <a:xfrm>
            <a:off x="838200" y="6356350"/>
            <a:ext cx="4114800" cy="365125"/>
          </a:xfrm>
          <a:prstGeom prst="rect">
            <a:avLst/>
          </a:prstGeom>
        </p:spPr>
        <p:txBody>
          <a:bodyPr vert="horz" lIns="0" tIns="45720" rIns="0" bIns="45720" rtlCol="0" anchor="ctr"/>
          <a:lstStyle>
            <a:lvl1pPr algn="l">
              <a:defRPr sz="1200">
                <a:solidFill>
                  <a:schemeClr val="tx1">
                    <a:tint val="75000"/>
                  </a:schemeClr>
                </a:solidFill>
              </a:defRPr>
            </a:lvl1pPr>
          </a:lstStyle>
          <a:p>
            <a:r>
              <a:rPr lang="en-US" dirty="0"/>
              <a:t>Confidential | VPL | 2022</a:t>
            </a:r>
          </a:p>
        </p:txBody>
      </p:sp>
    </p:spTree>
    <p:extLst>
      <p:ext uri="{BB962C8B-B14F-4D97-AF65-F5344CB8AC3E}">
        <p14:creationId xmlns:p14="http://schemas.microsoft.com/office/powerpoint/2010/main" val="3667646130"/>
      </p:ext>
    </p:extLst>
  </p:cSld>
  <p:clrMap bg1="lt1" tx1="dk1" bg2="lt2" tx2="dk2" accent1="accent1" accent2="accent2" accent3="accent3" accent4="accent4" accent5="accent5" accent6="accent6" hlink="hlink" folHlink="folHlink"/>
  <p:sldLayoutIdLst>
    <p:sldLayoutId id="2147483697" r:id="rId1"/>
    <p:sldLayoutId id="2147483711" r:id="rId2"/>
    <p:sldLayoutId id="2147483699" r:id="rId3"/>
    <p:sldLayoutId id="2147483707" r:id="rId4"/>
    <p:sldLayoutId id="2147483708" r:id="rId5"/>
    <p:sldLayoutId id="2147483698" r:id="rId6"/>
    <p:sldLayoutId id="2147483704" r:id="rId7"/>
    <p:sldLayoutId id="2147483709" r:id="rId8"/>
    <p:sldLayoutId id="2147483710" r:id="rId9"/>
    <p:sldLayoutId id="2147483705" r:id="rId10"/>
    <p:sldLayoutId id="2147483706" r:id="rId11"/>
    <p:sldLayoutId id="2147483703" r:id="rId12"/>
  </p:sldLayoutIdLst>
  <p:hf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ts val="216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371600" indent="-1360488"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3704F-9371-C8D2-E26A-7FD130C8CFF3}"/>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91A039-7605-1895-D010-53267B270C50}"/>
              </a:ext>
            </a:extLst>
          </p:cNvPr>
          <p:cNvSpPr>
            <a:spLocks noGrp="1"/>
          </p:cNvSpPr>
          <p:nvPr>
            <p:ph type="body" idx="1"/>
          </p:nvPr>
        </p:nvSpPr>
        <p:spPr>
          <a:xfrm>
            <a:off x="838200" y="1825625"/>
            <a:ext cx="10515600"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EE634B65-19DA-9F38-D0A3-64CDC24C533A}"/>
              </a:ext>
            </a:extLst>
          </p:cNvPr>
          <p:cNvSpPr>
            <a:spLocks noGrp="1"/>
          </p:cNvSpPr>
          <p:nvPr>
            <p:ph type="sldNum" sz="quarter" idx="4"/>
          </p:nvPr>
        </p:nvSpPr>
        <p:spPr>
          <a:xfrm>
            <a:off x="8610600" y="6356350"/>
            <a:ext cx="2743200" cy="365125"/>
          </a:xfrm>
          <a:prstGeom prst="rect">
            <a:avLst/>
          </a:prstGeom>
        </p:spPr>
        <p:txBody>
          <a:bodyPr vert="horz" lIns="0" tIns="45720" rIns="0" bIns="45720" rtlCol="0" anchor="ctr"/>
          <a:lstStyle>
            <a:lvl1pPr algn="r">
              <a:defRPr sz="1200">
                <a:solidFill>
                  <a:schemeClr val="tx1">
                    <a:tint val="75000"/>
                  </a:schemeClr>
                </a:solidFill>
              </a:defRPr>
            </a:lvl1pPr>
          </a:lstStyle>
          <a:p>
            <a:fld id="{D582C985-9F18-2745-877A-BB7442F03475}" type="slidenum">
              <a:rPr lang="en-US" smtClean="0"/>
              <a:t>‹#›</a:t>
            </a:fld>
            <a:endParaRPr lang="en-US"/>
          </a:p>
        </p:txBody>
      </p:sp>
      <p:sp>
        <p:nvSpPr>
          <p:cNvPr id="5" name="Footer Placeholder 4">
            <a:extLst>
              <a:ext uri="{FF2B5EF4-FFF2-40B4-BE49-F238E27FC236}">
                <a16:creationId xmlns:a16="http://schemas.microsoft.com/office/drawing/2014/main" id="{13108A33-C722-3562-8894-248E9539F562}"/>
              </a:ext>
            </a:extLst>
          </p:cNvPr>
          <p:cNvSpPr>
            <a:spLocks noGrp="1"/>
          </p:cNvSpPr>
          <p:nvPr>
            <p:ph type="ftr" sz="quarter" idx="3"/>
          </p:nvPr>
        </p:nvSpPr>
        <p:spPr>
          <a:xfrm>
            <a:off x="838200" y="6356350"/>
            <a:ext cx="4114800" cy="365125"/>
          </a:xfrm>
          <a:prstGeom prst="rect">
            <a:avLst/>
          </a:prstGeom>
        </p:spPr>
        <p:txBody>
          <a:bodyPr vert="horz" lIns="0" tIns="45720" rIns="0" bIns="45720" rtlCol="0" anchor="ctr"/>
          <a:lstStyle>
            <a:lvl1pPr algn="l">
              <a:defRPr sz="1200">
                <a:solidFill>
                  <a:schemeClr val="tx1">
                    <a:tint val="75000"/>
                  </a:schemeClr>
                </a:solidFill>
              </a:defRPr>
            </a:lvl1pPr>
          </a:lstStyle>
          <a:p>
            <a:r>
              <a:rPr lang="en-US" dirty="0"/>
              <a:t>Confidential | VPL | 2023</a:t>
            </a:r>
          </a:p>
        </p:txBody>
      </p:sp>
    </p:spTree>
    <p:extLst>
      <p:ext uri="{BB962C8B-B14F-4D97-AF65-F5344CB8AC3E}">
        <p14:creationId xmlns:p14="http://schemas.microsoft.com/office/powerpoint/2010/main" val="36676461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27" r:id="rId13"/>
  </p:sldLayoutIdLst>
  <p:hf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ts val="216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371600" indent="-1360488"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61A72768.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cid:image006.jpg@01D8F2A8.2AD55080" TargetMode="External"/><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B4783C_DE9ABC62.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FB47840_4DDFB8FC.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mckinsey.com/industries/healthcare/our-insights/the-gathering-storm-the-transformative-impact-of-inflation-on-the-healthcare-sector"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revcycleintelligence.com/news/inflation-labor-costs-will-increase-healthcare-spending-by-370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B732-639F-2F7A-53A6-76BFCAAAF18B}"/>
              </a:ext>
            </a:extLst>
          </p:cNvPr>
          <p:cNvSpPr>
            <a:spLocks noGrp="1"/>
          </p:cNvSpPr>
          <p:nvPr>
            <p:ph type="ctrTitle"/>
          </p:nvPr>
        </p:nvSpPr>
        <p:spPr>
          <a:xfrm>
            <a:off x="2239897" y="1892300"/>
            <a:ext cx="10497187" cy="3352139"/>
          </a:xfrm>
        </p:spPr>
        <p:txBody>
          <a:bodyPr>
            <a:noAutofit/>
          </a:bodyPr>
          <a:lstStyle/>
          <a:p>
            <a:r>
              <a:rPr lang="en-US" sz="4500" b="0" dirty="0"/>
              <a:t>and Protect Revenue with </a:t>
            </a:r>
            <a:br>
              <a:rPr lang="en-US" sz="4500" b="0" dirty="0"/>
            </a:br>
            <a:r>
              <a:rPr lang="en-US" sz="4500" b="0" dirty="0"/>
              <a:t>Supply Chain Logistics Data</a:t>
            </a:r>
          </a:p>
        </p:txBody>
      </p:sp>
      <p:sp>
        <p:nvSpPr>
          <p:cNvPr id="3" name="Subtitle 2">
            <a:extLst>
              <a:ext uri="{FF2B5EF4-FFF2-40B4-BE49-F238E27FC236}">
                <a16:creationId xmlns:a16="http://schemas.microsoft.com/office/drawing/2014/main" id="{61BF6496-D6B9-2584-131B-2DCD5CC42CFE}"/>
              </a:ext>
            </a:extLst>
          </p:cNvPr>
          <p:cNvSpPr>
            <a:spLocks noGrp="1"/>
          </p:cNvSpPr>
          <p:nvPr>
            <p:ph type="subTitle" idx="1"/>
          </p:nvPr>
        </p:nvSpPr>
        <p:spPr>
          <a:xfrm>
            <a:off x="538097" y="5633210"/>
            <a:ext cx="6053622" cy="958532"/>
          </a:xfrm>
        </p:spPr>
        <p:txBody>
          <a:bodyPr>
            <a:normAutofit lnSpcReduction="10000"/>
          </a:bodyPr>
          <a:lstStyle/>
          <a:p>
            <a:r>
              <a:rPr lang="en-US" sz="2900" dirty="0"/>
              <a:t>Chad Pfaff, VP of Product</a:t>
            </a:r>
          </a:p>
          <a:p>
            <a:r>
              <a:rPr lang="en-US" sz="2900" dirty="0"/>
              <a:t>Amber Bielak, Product Manager</a:t>
            </a:r>
          </a:p>
        </p:txBody>
      </p:sp>
      <p:pic>
        <p:nvPicPr>
          <p:cNvPr id="5" name="Picture 4" descr="A black background with white text&#10;&#10;Description automatically generated">
            <a:extLst>
              <a:ext uri="{FF2B5EF4-FFF2-40B4-BE49-F238E27FC236}">
                <a16:creationId xmlns:a16="http://schemas.microsoft.com/office/drawing/2014/main" id="{DC543EB7-2BB3-A9F0-7ECF-A372374F713C}"/>
              </a:ext>
            </a:extLst>
          </p:cNvPr>
          <p:cNvPicPr>
            <a:picLocks noChangeAspect="1"/>
          </p:cNvPicPr>
          <p:nvPr/>
        </p:nvPicPr>
        <p:blipFill rotWithShape="1">
          <a:blip r:embed="rId4"/>
          <a:srcRect t="21742" b="39642"/>
          <a:stretch/>
        </p:blipFill>
        <p:spPr>
          <a:xfrm>
            <a:off x="292100" y="1892300"/>
            <a:ext cx="9296400" cy="2019300"/>
          </a:xfrm>
          <a:prstGeom prst="rect">
            <a:avLst/>
          </a:prstGeom>
        </p:spPr>
      </p:pic>
    </p:spTree>
    <p:extLst>
      <p:ext uri="{BB962C8B-B14F-4D97-AF65-F5344CB8AC3E}">
        <p14:creationId xmlns:p14="http://schemas.microsoft.com/office/powerpoint/2010/main" val="163834455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6F1B-DEF1-57EC-C55B-A313C13FA481}"/>
              </a:ext>
            </a:extLst>
          </p:cNvPr>
          <p:cNvSpPr>
            <a:spLocks noGrp="1"/>
          </p:cNvSpPr>
          <p:nvPr>
            <p:ph type="title"/>
          </p:nvPr>
        </p:nvSpPr>
        <p:spPr/>
        <p:txBody>
          <a:bodyPr/>
          <a:lstStyle/>
          <a:p>
            <a:r>
              <a:rPr lang="en-US" dirty="0"/>
              <a:t>Key Considerations for</a:t>
            </a:r>
            <a:br>
              <a:rPr lang="en-US" dirty="0"/>
            </a:br>
            <a:r>
              <a:rPr lang="en-US" dirty="0"/>
              <a:t>Logistics Partnerships</a:t>
            </a:r>
          </a:p>
        </p:txBody>
      </p:sp>
      <p:sp>
        <p:nvSpPr>
          <p:cNvPr id="4" name="Footer Placeholder 3">
            <a:extLst>
              <a:ext uri="{FF2B5EF4-FFF2-40B4-BE49-F238E27FC236}">
                <a16:creationId xmlns:a16="http://schemas.microsoft.com/office/drawing/2014/main" id="{6B5FCC6B-B480-10BE-F497-67EFBE00AA31}"/>
              </a:ext>
            </a:extLst>
          </p:cNvPr>
          <p:cNvSpPr>
            <a:spLocks noGrp="1"/>
          </p:cNvSpPr>
          <p:nvPr>
            <p:ph type="ftr" sz="quarter" idx="11"/>
          </p:nvPr>
        </p:nvSpPr>
        <p:spPr/>
        <p:txBody>
          <a:bodyPr/>
          <a:lstStyle/>
          <a:p>
            <a:r>
              <a:rPr lang="en-US">
                <a:solidFill>
                  <a:prstClr val="white">
                    <a:lumMod val="65000"/>
                  </a:prstClr>
                </a:solidFill>
              </a:rPr>
              <a:t>Confidential | VPL | 2023</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89F0781C-28D5-F422-77C5-EFFB19FBDEB7}"/>
              </a:ext>
            </a:extLst>
          </p:cNvPr>
          <p:cNvSpPr>
            <a:spLocks noGrp="1"/>
          </p:cNvSpPr>
          <p:nvPr>
            <p:ph type="sldNum" sz="quarter" idx="12"/>
          </p:nvPr>
        </p:nvSpPr>
        <p:spPr/>
        <p:txBody>
          <a:bodyPr/>
          <a:lstStyle/>
          <a:p>
            <a:fld id="{D582C985-9F18-2745-877A-BB7442F03475}" type="slidenum">
              <a:rPr lang="en-US" dirty="0" smtClean="0"/>
              <a:pPr/>
              <a:t>10</a:t>
            </a:fld>
            <a:endParaRPr lang="en-US" dirty="0"/>
          </a:p>
        </p:txBody>
      </p:sp>
      <p:sp>
        <p:nvSpPr>
          <p:cNvPr id="14" name="TextBox 13">
            <a:extLst>
              <a:ext uri="{FF2B5EF4-FFF2-40B4-BE49-F238E27FC236}">
                <a16:creationId xmlns:a16="http://schemas.microsoft.com/office/drawing/2014/main" id="{942B5A6A-E65E-CDD7-AD9F-B59597ACAD94}"/>
              </a:ext>
            </a:extLst>
          </p:cNvPr>
          <p:cNvSpPr txBox="1"/>
          <p:nvPr/>
        </p:nvSpPr>
        <p:spPr>
          <a:xfrm>
            <a:off x="5638800" y="2974622"/>
            <a:ext cx="914400" cy="914400"/>
          </a:xfrm>
          <a:prstGeom prst="rect">
            <a:avLst/>
          </a:prstGeom>
          <a:noFill/>
        </p:spPr>
        <p:txBody>
          <a:bodyPr wrap="square" rtlCol="0">
            <a:spAutoFit/>
          </a:bodyPr>
          <a:lstStyle/>
          <a:p>
            <a:endParaRPr lang="en-US"/>
          </a:p>
        </p:txBody>
      </p:sp>
      <p:grpSp>
        <p:nvGrpSpPr>
          <p:cNvPr id="15" name="Group 14">
            <a:extLst>
              <a:ext uri="{FF2B5EF4-FFF2-40B4-BE49-F238E27FC236}">
                <a16:creationId xmlns:a16="http://schemas.microsoft.com/office/drawing/2014/main" id="{6622A740-D468-E159-CF02-AF71791DA1D5}"/>
              </a:ext>
            </a:extLst>
          </p:cNvPr>
          <p:cNvGrpSpPr/>
          <p:nvPr/>
        </p:nvGrpSpPr>
        <p:grpSpPr>
          <a:xfrm>
            <a:off x="506925" y="1878401"/>
            <a:ext cx="3163128" cy="4259778"/>
            <a:chOff x="506925" y="2040326"/>
            <a:chExt cx="3163128" cy="4259778"/>
          </a:xfrm>
        </p:grpSpPr>
        <p:pic>
          <p:nvPicPr>
            <p:cNvPr id="16" name="Picture 15">
              <a:extLst>
                <a:ext uri="{FF2B5EF4-FFF2-40B4-BE49-F238E27FC236}">
                  <a16:creationId xmlns:a16="http://schemas.microsoft.com/office/drawing/2014/main" id="{F4EFFD52-3186-7AEE-A69B-3AC84EB79F4B}"/>
                </a:ext>
              </a:extLst>
            </p:cNvPr>
            <p:cNvPicPr>
              <a:picLocks noChangeAspect="1"/>
            </p:cNvPicPr>
            <p:nvPr/>
          </p:nvPicPr>
          <p:blipFill>
            <a:blip r:embed="rId3"/>
            <a:srcRect/>
            <a:stretch/>
          </p:blipFill>
          <p:spPr>
            <a:xfrm>
              <a:off x="633854" y="5038535"/>
              <a:ext cx="1261569" cy="1261569"/>
            </a:xfrm>
            <a:prstGeom prst="rect">
              <a:avLst/>
            </a:prstGeom>
          </p:spPr>
        </p:pic>
        <p:pic>
          <p:nvPicPr>
            <p:cNvPr id="17" name="Picture 16">
              <a:extLst>
                <a:ext uri="{FF2B5EF4-FFF2-40B4-BE49-F238E27FC236}">
                  <a16:creationId xmlns:a16="http://schemas.microsoft.com/office/drawing/2014/main" id="{992FC0B8-09C9-5F97-137D-3643C926299E}"/>
                </a:ext>
              </a:extLst>
            </p:cNvPr>
            <p:cNvPicPr>
              <a:picLocks noChangeAspect="1"/>
            </p:cNvPicPr>
            <p:nvPr/>
          </p:nvPicPr>
          <p:blipFill>
            <a:blip r:embed="rId4"/>
            <a:srcRect/>
            <a:stretch/>
          </p:blipFill>
          <p:spPr>
            <a:xfrm>
              <a:off x="633854" y="4190857"/>
              <a:ext cx="1261569" cy="1261569"/>
            </a:xfrm>
            <a:prstGeom prst="rect">
              <a:avLst/>
            </a:prstGeom>
          </p:spPr>
        </p:pic>
        <p:pic>
          <p:nvPicPr>
            <p:cNvPr id="18" name="Picture 17">
              <a:extLst>
                <a:ext uri="{FF2B5EF4-FFF2-40B4-BE49-F238E27FC236}">
                  <a16:creationId xmlns:a16="http://schemas.microsoft.com/office/drawing/2014/main" id="{6FA4C025-9983-3AFF-580F-56319D4BE9F9}"/>
                </a:ext>
              </a:extLst>
            </p:cNvPr>
            <p:cNvPicPr>
              <a:picLocks noChangeAspect="1"/>
            </p:cNvPicPr>
            <p:nvPr/>
          </p:nvPicPr>
          <p:blipFill>
            <a:blip r:embed="rId5"/>
            <a:srcRect/>
            <a:stretch/>
          </p:blipFill>
          <p:spPr>
            <a:xfrm>
              <a:off x="633854" y="3343180"/>
              <a:ext cx="1261569" cy="1261569"/>
            </a:xfrm>
            <a:prstGeom prst="rect">
              <a:avLst/>
            </a:prstGeom>
          </p:spPr>
        </p:pic>
        <p:pic>
          <p:nvPicPr>
            <p:cNvPr id="19" name="Picture 18">
              <a:extLst>
                <a:ext uri="{FF2B5EF4-FFF2-40B4-BE49-F238E27FC236}">
                  <a16:creationId xmlns:a16="http://schemas.microsoft.com/office/drawing/2014/main" id="{C1342782-BD4D-745F-1F27-5E2DCDA3CD36}"/>
                </a:ext>
              </a:extLst>
            </p:cNvPr>
            <p:cNvPicPr>
              <a:picLocks noChangeAspect="1"/>
            </p:cNvPicPr>
            <p:nvPr/>
          </p:nvPicPr>
          <p:blipFill>
            <a:blip r:embed="rId6"/>
            <a:srcRect/>
            <a:stretch/>
          </p:blipFill>
          <p:spPr>
            <a:xfrm>
              <a:off x="633854" y="2495503"/>
              <a:ext cx="1261569" cy="1261569"/>
            </a:xfrm>
            <a:prstGeom prst="rect">
              <a:avLst/>
            </a:prstGeom>
          </p:spPr>
        </p:pic>
        <p:sp>
          <p:nvSpPr>
            <p:cNvPr id="20" name="Content Placeholder 2">
              <a:extLst>
                <a:ext uri="{FF2B5EF4-FFF2-40B4-BE49-F238E27FC236}">
                  <a16:creationId xmlns:a16="http://schemas.microsoft.com/office/drawing/2014/main" id="{546916C9-1AB0-9DB5-23F8-D7040FD630F3}"/>
                </a:ext>
              </a:extLst>
            </p:cNvPr>
            <p:cNvSpPr txBox="1">
              <a:spLocks/>
            </p:cNvSpPr>
            <p:nvPr/>
          </p:nvSpPr>
          <p:spPr>
            <a:xfrm>
              <a:off x="506925" y="2040326"/>
              <a:ext cx="3075781" cy="523626"/>
            </a:xfrm>
            <a:prstGeom prst="rect">
              <a:avLst/>
            </a:prstGeom>
            <a:solidFill>
              <a:srgbClr val="1A345E"/>
            </a:solidFill>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Choice</a:t>
              </a:r>
            </a:p>
          </p:txBody>
        </p:sp>
        <p:sp>
          <p:nvSpPr>
            <p:cNvPr id="21" name="Content Placeholder 2">
              <a:extLst>
                <a:ext uri="{FF2B5EF4-FFF2-40B4-BE49-F238E27FC236}">
                  <a16:creationId xmlns:a16="http://schemas.microsoft.com/office/drawing/2014/main" id="{A05084F8-7CF0-C0C8-E7CC-831A26F940D3}"/>
                </a:ext>
              </a:extLst>
            </p:cNvPr>
            <p:cNvSpPr txBox="1">
              <a:spLocks/>
            </p:cNvSpPr>
            <p:nvPr/>
          </p:nvSpPr>
          <p:spPr>
            <a:xfrm>
              <a:off x="1813362" y="2848920"/>
              <a:ext cx="1856691"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rPr>
                <a:t>FedEx</a:t>
              </a:r>
            </a:p>
          </p:txBody>
        </p:sp>
        <p:sp>
          <p:nvSpPr>
            <p:cNvPr id="22" name="Content Placeholder 2">
              <a:extLst>
                <a:ext uri="{FF2B5EF4-FFF2-40B4-BE49-F238E27FC236}">
                  <a16:creationId xmlns:a16="http://schemas.microsoft.com/office/drawing/2014/main" id="{95491E18-7FC1-4DF7-BB2B-D95E58DF1E80}"/>
                </a:ext>
              </a:extLst>
            </p:cNvPr>
            <p:cNvSpPr txBox="1">
              <a:spLocks/>
            </p:cNvSpPr>
            <p:nvPr/>
          </p:nvSpPr>
          <p:spPr>
            <a:xfrm>
              <a:off x="1813362" y="3692647"/>
              <a:ext cx="1856691"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rPr>
                <a:t>UPS</a:t>
              </a:r>
            </a:p>
          </p:txBody>
        </p:sp>
        <p:sp>
          <p:nvSpPr>
            <p:cNvPr id="23" name="Content Placeholder 2">
              <a:extLst>
                <a:ext uri="{FF2B5EF4-FFF2-40B4-BE49-F238E27FC236}">
                  <a16:creationId xmlns:a16="http://schemas.microsoft.com/office/drawing/2014/main" id="{E214B81F-E1C4-84BE-5DB4-A70A3851F109}"/>
                </a:ext>
              </a:extLst>
            </p:cNvPr>
            <p:cNvSpPr txBox="1">
              <a:spLocks/>
            </p:cNvSpPr>
            <p:nvPr/>
          </p:nvSpPr>
          <p:spPr>
            <a:xfrm>
              <a:off x="1813362" y="4538325"/>
              <a:ext cx="1856691"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rPr>
                <a:t>USPS</a:t>
              </a:r>
            </a:p>
          </p:txBody>
        </p:sp>
        <p:sp>
          <p:nvSpPr>
            <p:cNvPr id="24" name="Content Placeholder 2">
              <a:extLst>
                <a:ext uri="{FF2B5EF4-FFF2-40B4-BE49-F238E27FC236}">
                  <a16:creationId xmlns:a16="http://schemas.microsoft.com/office/drawing/2014/main" id="{5F085238-90AB-AFDE-5C9E-4E164D9F7F3F}"/>
                </a:ext>
              </a:extLst>
            </p:cNvPr>
            <p:cNvSpPr txBox="1">
              <a:spLocks/>
            </p:cNvSpPr>
            <p:nvPr/>
          </p:nvSpPr>
          <p:spPr>
            <a:xfrm>
              <a:off x="1813362" y="5387956"/>
              <a:ext cx="1856691"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2060"/>
                  </a:solidFill>
                  <a:effectLst/>
                  <a:uLnTx/>
                  <a:uFillTx/>
                  <a:latin typeface="Arial" panose="020B0604020202020204"/>
                  <a:ea typeface="+mn-ea"/>
                  <a:cs typeface="+mn-cs"/>
                </a:rPr>
                <a:t>Other</a:t>
              </a:r>
            </a:p>
          </p:txBody>
        </p:sp>
      </p:grpSp>
      <p:grpSp>
        <p:nvGrpSpPr>
          <p:cNvPr id="26" name="Group 25">
            <a:extLst>
              <a:ext uri="{FF2B5EF4-FFF2-40B4-BE49-F238E27FC236}">
                <a16:creationId xmlns:a16="http://schemas.microsoft.com/office/drawing/2014/main" id="{02EF9BC0-7B1C-3FA1-ADF9-D786EA5B0030}"/>
              </a:ext>
            </a:extLst>
          </p:cNvPr>
          <p:cNvGrpSpPr/>
          <p:nvPr/>
        </p:nvGrpSpPr>
        <p:grpSpPr>
          <a:xfrm>
            <a:off x="3709635" y="1878401"/>
            <a:ext cx="3418696" cy="3897371"/>
            <a:chOff x="6917667" y="1878401"/>
            <a:chExt cx="3418696" cy="3897371"/>
          </a:xfrm>
        </p:grpSpPr>
        <p:sp>
          <p:nvSpPr>
            <p:cNvPr id="27" name="Content Placeholder 2">
              <a:extLst>
                <a:ext uri="{FF2B5EF4-FFF2-40B4-BE49-F238E27FC236}">
                  <a16:creationId xmlns:a16="http://schemas.microsoft.com/office/drawing/2014/main" id="{68974A52-8F0D-46A0-6803-417604FD7C1B}"/>
                </a:ext>
              </a:extLst>
            </p:cNvPr>
            <p:cNvSpPr txBox="1">
              <a:spLocks/>
            </p:cNvSpPr>
            <p:nvPr/>
          </p:nvSpPr>
          <p:spPr>
            <a:xfrm>
              <a:off x="6917667" y="1878401"/>
              <a:ext cx="3075781" cy="523626"/>
            </a:xfrm>
            <a:prstGeom prst="rect">
              <a:avLst/>
            </a:prstGeom>
            <a:solidFill>
              <a:srgbClr val="1A345E"/>
            </a:solidFill>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Transparency</a:t>
              </a:r>
            </a:p>
          </p:txBody>
        </p:sp>
        <p:grpSp>
          <p:nvGrpSpPr>
            <p:cNvPr id="28" name="Group 27">
              <a:extLst>
                <a:ext uri="{FF2B5EF4-FFF2-40B4-BE49-F238E27FC236}">
                  <a16:creationId xmlns:a16="http://schemas.microsoft.com/office/drawing/2014/main" id="{C0DC3E7C-4667-7586-BB82-26932EA504CD}"/>
                </a:ext>
              </a:extLst>
            </p:cNvPr>
            <p:cNvGrpSpPr/>
            <p:nvPr/>
          </p:nvGrpSpPr>
          <p:grpSpPr>
            <a:xfrm>
              <a:off x="7178188" y="2511446"/>
              <a:ext cx="3158175" cy="3264326"/>
              <a:chOff x="7555871" y="2511446"/>
              <a:chExt cx="3158175" cy="3264326"/>
            </a:xfrm>
          </p:grpSpPr>
          <p:grpSp>
            <p:nvGrpSpPr>
              <p:cNvPr id="29" name="Group 28">
                <a:extLst>
                  <a:ext uri="{FF2B5EF4-FFF2-40B4-BE49-F238E27FC236}">
                    <a16:creationId xmlns:a16="http://schemas.microsoft.com/office/drawing/2014/main" id="{909CB95A-90B4-7DAA-140D-89F51593C416}"/>
                  </a:ext>
                </a:extLst>
              </p:cNvPr>
              <p:cNvGrpSpPr/>
              <p:nvPr/>
            </p:nvGrpSpPr>
            <p:grpSpPr>
              <a:xfrm>
                <a:off x="7555872" y="2511446"/>
                <a:ext cx="3158174" cy="3264326"/>
                <a:chOff x="4600152" y="2798066"/>
                <a:chExt cx="3158174" cy="3264326"/>
              </a:xfrm>
            </p:grpSpPr>
            <p:grpSp>
              <p:nvGrpSpPr>
                <p:cNvPr id="32" name="Group 31">
                  <a:extLst>
                    <a:ext uri="{FF2B5EF4-FFF2-40B4-BE49-F238E27FC236}">
                      <a16:creationId xmlns:a16="http://schemas.microsoft.com/office/drawing/2014/main" id="{039B8F08-7C31-CFCB-36CF-E8181B687E62}"/>
                    </a:ext>
                  </a:extLst>
                </p:cNvPr>
                <p:cNvGrpSpPr/>
                <p:nvPr/>
              </p:nvGrpSpPr>
              <p:grpSpPr>
                <a:xfrm>
                  <a:off x="4600152" y="4068066"/>
                  <a:ext cx="3158174" cy="1994326"/>
                  <a:chOff x="4909186" y="4068066"/>
                  <a:chExt cx="3158174" cy="1994326"/>
                </a:xfrm>
              </p:grpSpPr>
              <p:sp>
                <p:nvSpPr>
                  <p:cNvPr id="37" name="Content Placeholder 2">
                    <a:extLst>
                      <a:ext uri="{FF2B5EF4-FFF2-40B4-BE49-F238E27FC236}">
                        <a16:creationId xmlns:a16="http://schemas.microsoft.com/office/drawing/2014/main" id="{A69B2093-B319-327B-7323-36359F9329CA}"/>
                      </a:ext>
                    </a:extLst>
                  </p:cNvPr>
                  <p:cNvSpPr txBox="1">
                    <a:spLocks/>
                  </p:cNvSpPr>
                  <p:nvPr/>
                </p:nvSpPr>
                <p:spPr>
                  <a:xfrm>
                    <a:off x="6266559" y="4068066"/>
                    <a:ext cx="1800801"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38" name="Content Placeholder 2">
                    <a:extLst>
                      <a:ext uri="{FF2B5EF4-FFF2-40B4-BE49-F238E27FC236}">
                        <a16:creationId xmlns:a16="http://schemas.microsoft.com/office/drawing/2014/main" id="{F197004F-8309-3A89-62A5-5B655DFBFAB6}"/>
                      </a:ext>
                    </a:extLst>
                  </p:cNvPr>
                  <p:cNvSpPr txBox="1">
                    <a:spLocks/>
                  </p:cNvSpPr>
                  <p:nvPr/>
                </p:nvSpPr>
                <p:spPr>
                  <a:xfrm>
                    <a:off x="4909186" y="4493925"/>
                    <a:ext cx="1075670" cy="1568467"/>
                  </a:xfrm>
                  <a:prstGeom prst="rect">
                    <a:avLst/>
                  </a:prstGeom>
                  <a:solidFill>
                    <a:schemeClr val="accent1"/>
                  </a:solidFill>
                </p:spPr>
                <p:txBody>
                  <a:bodyPr vert="horz" lIns="0" tIns="0" rIns="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ctr" defTabSz="914400" rtl="0" eaLnBrk="1" fontAlgn="auto" latinLnBrk="0" hangingPunct="1">
                      <a:lnSpc>
                        <a:spcPts val="5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Flat </a:t>
                    </a:r>
                    <a:b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Shipment </a:t>
                    </a:r>
                    <a:b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Fee</a:t>
                    </a:r>
                  </a:p>
                </p:txBody>
              </p:sp>
            </p:grpSp>
            <p:grpSp>
              <p:nvGrpSpPr>
                <p:cNvPr id="33" name="Group 32">
                  <a:extLst>
                    <a:ext uri="{FF2B5EF4-FFF2-40B4-BE49-F238E27FC236}">
                      <a16:creationId xmlns:a16="http://schemas.microsoft.com/office/drawing/2014/main" id="{FFCB7893-197A-9E76-AC31-115AB5AFBFA1}"/>
                    </a:ext>
                  </a:extLst>
                </p:cNvPr>
                <p:cNvGrpSpPr/>
                <p:nvPr/>
              </p:nvGrpSpPr>
              <p:grpSpPr>
                <a:xfrm>
                  <a:off x="5601154" y="2798066"/>
                  <a:ext cx="1926929" cy="3264326"/>
                  <a:chOff x="5601154" y="2798066"/>
                  <a:chExt cx="1926929" cy="3264326"/>
                </a:xfrm>
              </p:grpSpPr>
              <p:sp>
                <p:nvSpPr>
                  <p:cNvPr id="34" name="Content Placeholder 2">
                    <a:extLst>
                      <a:ext uri="{FF2B5EF4-FFF2-40B4-BE49-F238E27FC236}">
                        <a16:creationId xmlns:a16="http://schemas.microsoft.com/office/drawing/2014/main" id="{BDE0EB5A-9F74-745F-5DF8-9CC809C13BC4}"/>
                      </a:ext>
                    </a:extLst>
                  </p:cNvPr>
                  <p:cNvSpPr txBox="1">
                    <a:spLocks/>
                  </p:cNvSpPr>
                  <p:nvPr/>
                </p:nvSpPr>
                <p:spPr>
                  <a:xfrm>
                    <a:off x="5933835" y="3411654"/>
                    <a:ext cx="1177556" cy="2650738"/>
                  </a:xfrm>
                  <a:prstGeom prst="rect">
                    <a:avLst/>
                  </a:prstGeom>
                  <a:solidFill>
                    <a:schemeClr val="accent1"/>
                  </a:solidFill>
                </p:spPr>
                <p:txBody>
                  <a:bodyPr vert="horz" lIns="0" tIns="0" rIns="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Hidden Margin Model</a:t>
                    </a:r>
                  </a:p>
                </p:txBody>
              </p:sp>
              <p:sp>
                <p:nvSpPr>
                  <p:cNvPr id="35" name="Content Placeholder 2">
                    <a:extLst>
                      <a:ext uri="{FF2B5EF4-FFF2-40B4-BE49-F238E27FC236}">
                        <a16:creationId xmlns:a16="http://schemas.microsoft.com/office/drawing/2014/main" id="{12433537-4C86-5F8C-4A48-AE2DA0FDFED3}"/>
                      </a:ext>
                    </a:extLst>
                  </p:cNvPr>
                  <p:cNvSpPr txBox="1">
                    <a:spLocks/>
                  </p:cNvSpPr>
                  <p:nvPr/>
                </p:nvSpPr>
                <p:spPr>
                  <a:xfrm>
                    <a:off x="5601154" y="2798066"/>
                    <a:ext cx="1926929" cy="554734"/>
                  </a:xfrm>
                  <a:prstGeom prst="rect">
                    <a:avLst/>
                  </a:prstGeom>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Legacy </a:t>
                    </a:r>
                    <a:b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b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programs</a:t>
                    </a:r>
                  </a:p>
                </p:txBody>
              </p:sp>
              <p:sp>
                <p:nvSpPr>
                  <p:cNvPr id="36" name="Content Placeholder 2">
                    <a:extLst>
                      <a:ext uri="{FF2B5EF4-FFF2-40B4-BE49-F238E27FC236}">
                        <a16:creationId xmlns:a16="http://schemas.microsoft.com/office/drawing/2014/main" id="{19168EB9-B656-C7C9-F330-982D5345D6A3}"/>
                      </a:ext>
                    </a:extLst>
                  </p:cNvPr>
                  <p:cNvSpPr txBox="1">
                    <a:spLocks/>
                  </p:cNvSpPr>
                  <p:nvPr/>
                </p:nvSpPr>
                <p:spPr>
                  <a:xfrm flipV="1">
                    <a:off x="5933834" y="3409046"/>
                    <a:ext cx="1178001" cy="1082272"/>
                  </a:xfrm>
                  <a:prstGeom prst="rect">
                    <a:avLst/>
                  </a:prstGeom>
                  <a:solidFill>
                    <a:schemeClr val="tx2">
                      <a:alpha val="13000"/>
                    </a:schemeClr>
                  </a:solidFill>
                </p:spPr>
                <p:txBody>
                  <a:bodyPr vert="horz" lIns="0" tIns="0" rIns="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
            <p:nvSpPr>
              <p:cNvPr id="30" name="Content Placeholder 2">
                <a:extLst>
                  <a:ext uri="{FF2B5EF4-FFF2-40B4-BE49-F238E27FC236}">
                    <a16:creationId xmlns:a16="http://schemas.microsoft.com/office/drawing/2014/main" id="{F93983B0-37DE-8263-BE24-8BB022A6D6D7}"/>
                  </a:ext>
                </a:extLst>
              </p:cNvPr>
              <p:cNvSpPr txBox="1">
                <a:spLocks/>
              </p:cNvSpPr>
              <p:nvPr/>
            </p:nvSpPr>
            <p:spPr>
              <a:xfrm flipV="1">
                <a:off x="7555871" y="4210806"/>
                <a:ext cx="1075670" cy="706487"/>
              </a:xfrm>
              <a:prstGeom prst="rect">
                <a:avLst/>
              </a:prstGeom>
              <a:solidFill>
                <a:schemeClr val="tx2">
                  <a:alpha val="13000"/>
                </a:schemeClr>
              </a:solidFill>
            </p:spPr>
            <p:txBody>
              <a:bodyPr vert="horz" lIns="0" tIns="0" rIns="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1" name="Picture 1" descr="signature_2730622186">
                <a:extLst>
                  <a:ext uri="{FF2B5EF4-FFF2-40B4-BE49-F238E27FC236}">
                    <a16:creationId xmlns:a16="http://schemas.microsoft.com/office/drawing/2014/main" id="{D4D06645-A10C-13B1-4099-2789985502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736471" y="3690590"/>
                <a:ext cx="748053" cy="45394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7" name="Content Placeholder 2">
            <a:extLst>
              <a:ext uri="{FF2B5EF4-FFF2-40B4-BE49-F238E27FC236}">
                <a16:creationId xmlns:a16="http://schemas.microsoft.com/office/drawing/2014/main" id="{DA607F1E-321F-711A-A941-AE75D96685C3}"/>
              </a:ext>
            </a:extLst>
          </p:cNvPr>
          <p:cNvSpPr txBox="1">
            <a:spLocks/>
          </p:cNvSpPr>
          <p:nvPr/>
        </p:nvSpPr>
        <p:spPr>
          <a:xfrm>
            <a:off x="3968511" y="2845660"/>
            <a:ext cx="1075669" cy="697492"/>
          </a:xfrm>
          <a:prstGeom prst="rect">
            <a:avLst/>
          </a:prstGeom>
          <a:solidFill>
            <a:schemeClr val="bg2"/>
          </a:solidFill>
        </p:spPr>
        <p:txBody>
          <a:bodyPr vert="horz" lIns="91440" tIns="45720" rIns="91440" bIns="4572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Guaranteed Incremental Savings!</a:t>
            </a:r>
          </a:p>
        </p:txBody>
      </p:sp>
    </p:spTree>
    <p:extLst>
      <p:ext uri="{BB962C8B-B14F-4D97-AF65-F5344CB8AC3E}">
        <p14:creationId xmlns:p14="http://schemas.microsoft.com/office/powerpoint/2010/main" val="489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9-6536-89D2-177E-CBAE0D9B2DE0}"/>
              </a:ext>
            </a:extLst>
          </p:cNvPr>
          <p:cNvSpPr>
            <a:spLocks noGrp="1"/>
          </p:cNvSpPr>
          <p:nvPr>
            <p:ph type="ctrTitle"/>
          </p:nvPr>
        </p:nvSpPr>
        <p:spPr/>
        <p:txBody>
          <a:bodyPr>
            <a:normAutofit/>
          </a:bodyPr>
          <a:lstStyle/>
          <a:p>
            <a:r>
              <a:rPr lang="en-US" dirty="0"/>
              <a:t>Four</a:t>
            </a:r>
            <a:r>
              <a:rPr lang="en-US" sz="7200" dirty="0"/>
              <a:t> key </a:t>
            </a:r>
            <a:r>
              <a:rPr lang="en-US" dirty="0"/>
              <a:t>areas</a:t>
            </a:r>
            <a:br>
              <a:rPr lang="en-US" dirty="0"/>
            </a:br>
            <a:r>
              <a:rPr lang="en-US" dirty="0"/>
              <a:t>to</a:t>
            </a:r>
            <a:r>
              <a:rPr lang="en-US" sz="7200" dirty="0"/>
              <a:t> focus on</a:t>
            </a:r>
          </a:p>
        </p:txBody>
      </p:sp>
    </p:spTree>
    <p:extLst>
      <p:ext uri="{BB962C8B-B14F-4D97-AF65-F5344CB8AC3E}">
        <p14:creationId xmlns:p14="http://schemas.microsoft.com/office/powerpoint/2010/main" val="71489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323-D692-2AF3-5CD7-2C1B47943B54}"/>
              </a:ext>
            </a:extLst>
          </p:cNvPr>
          <p:cNvSpPr>
            <a:spLocks noGrp="1"/>
          </p:cNvSpPr>
          <p:nvPr>
            <p:ph type="title"/>
          </p:nvPr>
        </p:nvSpPr>
        <p:spPr/>
        <p:txBody>
          <a:bodyPr/>
          <a:lstStyle/>
          <a:p>
            <a:r>
              <a:rPr lang="en-US" dirty="0"/>
              <a:t>Inbound Freight Analytics</a:t>
            </a:r>
          </a:p>
        </p:txBody>
      </p:sp>
      <p:sp>
        <p:nvSpPr>
          <p:cNvPr id="5" name="Slide Number Placeholder 4">
            <a:extLst>
              <a:ext uri="{FF2B5EF4-FFF2-40B4-BE49-F238E27FC236}">
                <a16:creationId xmlns:a16="http://schemas.microsoft.com/office/drawing/2014/main" id="{8C50184E-666B-B136-4C94-770EEE86B181}"/>
              </a:ext>
            </a:extLst>
          </p:cNvPr>
          <p:cNvSpPr>
            <a:spLocks noGrp="1"/>
          </p:cNvSpPr>
          <p:nvPr>
            <p:ph type="sldNum" sz="quarter" idx="12"/>
          </p:nvPr>
        </p:nvSpPr>
        <p:spPr/>
        <p:txBody>
          <a:bodyPr/>
          <a:lstStyle/>
          <a:p>
            <a:fld id="{D582C985-9F18-2745-877A-BB7442F03475}" type="slidenum">
              <a:rPr lang="en-US" dirty="0" smtClean="0"/>
              <a:pPr/>
              <a:t>12</a:t>
            </a:fld>
            <a:endParaRPr lang="en-US" dirty="0"/>
          </a:p>
        </p:txBody>
      </p:sp>
      <p:sp>
        <p:nvSpPr>
          <p:cNvPr id="6" name="Text Placeholder 5">
            <a:extLst>
              <a:ext uri="{FF2B5EF4-FFF2-40B4-BE49-F238E27FC236}">
                <a16:creationId xmlns:a16="http://schemas.microsoft.com/office/drawing/2014/main" id="{4A4DD340-4A47-494D-CF4E-44C616D8E21F}"/>
              </a:ext>
            </a:extLst>
          </p:cNvPr>
          <p:cNvSpPr>
            <a:spLocks noGrp="1"/>
          </p:cNvSpPr>
          <p:nvPr>
            <p:ph type="body" sz="quarter" idx="13"/>
          </p:nvPr>
        </p:nvSpPr>
        <p:spPr/>
        <p:txBody>
          <a:bodyPr/>
          <a:lstStyle/>
          <a:p>
            <a:r>
              <a:rPr lang="en-US" dirty="0"/>
              <a:t>#1</a:t>
            </a:r>
          </a:p>
        </p:txBody>
      </p:sp>
      <p:sp>
        <p:nvSpPr>
          <p:cNvPr id="12" name="Content Placeholder 2">
            <a:extLst>
              <a:ext uri="{FF2B5EF4-FFF2-40B4-BE49-F238E27FC236}">
                <a16:creationId xmlns:a16="http://schemas.microsoft.com/office/drawing/2014/main" id="{354FF6F1-7F13-50C5-1319-CDD354EE6046}"/>
              </a:ext>
            </a:extLst>
          </p:cNvPr>
          <p:cNvSpPr txBox="1">
            <a:spLocks/>
          </p:cNvSpPr>
          <p:nvPr/>
        </p:nvSpPr>
        <p:spPr>
          <a:xfrm>
            <a:off x="1321736" y="2345761"/>
            <a:ext cx="4722900" cy="392626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sz="2800" dirty="0">
                <a:cs typeface="Arial"/>
              </a:rPr>
              <a:t>Identify service level optimization opportunities</a:t>
            </a:r>
          </a:p>
        </p:txBody>
      </p:sp>
      <p:sp>
        <p:nvSpPr>
          <p:cNvPr id="14" name="Content Placeholder 2">
            <a:extLst>
              <a:ext uri="{FF2B5EF4-FFF2-40B4-BE49-F238E27FC236}">
                <a16:creationId xmlns:a16="http://schemas.microsoft.com/office/drawing/2014/main" id="{9C29D21B-F005-DB9C-37D1-D9ECA948BCDE}"/>
              </a:ext>
            </a:extLst>
          </p:cNvPr>
          <p:cNvSpPr txBox="1">
            <a:spLocks/>
          </p:cNvSpPr>
          <p:nvPr/>
        </p:nvSpPr>
        <p:spPr>
          <a:xfrm>
            <a:off x="6452164" y="1744477"/>
            <a:ext cx="4722900" cy="29273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chemeClr val="bg2"/>
              </a:buClr>
              <a:buFont typeface="Wingdings" panose="05000000000000000000" pitchFamily="2" charset="2"/>
              <a:buChar char="§"/>
              <a:defRPr/>
            </a:pPr>
            <a:r>
              <a:rPr lang="en-US" sz="2200" b="0" dirty="0">
                <a:solidFill>
                  <a:srgbClr val="000000"/>
                </a:solidFill>
              </a:rPr>
              <a:t>Evaluate total spend within each health systems’ locations</a:t>
            </a:r>
          </a:p>
          <a:p>
            <a:pPr marL="342900" lvl="0" indent="-342900">
              <a:buClr>
                <a:schemeClr val="bg2"/>
              </a:buClr>
              <a:buFont typeface="Wingdings" panose="05000000000000000000" pitchFamily="2" charset="2"/>
              <a:buChar char="§"/>
              <a:defRPr/>
            </a:pPr>
            <a:r>
              <a:rPr lang="en-US" sz="2200" b="0" dirty="0">
                <a:solidFill>
                  <a:srgbClr val="000000"/>
                </a:solidFill>
              </a:rPr>
              <a:t>Track volume, spend, and avg. cost per shipment by each carrier</a:t>
            </a:r>
          </a:p>
          <a:p>
            <a:pPr marL="342900" lvl="0" indent="-342900">
              <a:buClr>
                <a:schemeClr val="bg2"/>
              </a:buClr>
              <a:buFont typeface="Wingdings" panose="05000000000000000000" pitchFamily="2" charset="2"/>
              <a:buChar char="§"/>
              <a:defRPr/>
            </a:pPr>
            <a:r>
              <a:rPr lang="en-US" sz="2200" b="0" dirty="0">
                <a:solidFill>
                  <a:srgbClr val="000000"/>
                </a:solidFill>
              </a:rPr>
              <a:t>Monitor carrier mix % over time</a:t>
            </a:r>
          </a:p>
          <a:p>
            <a:pPr marL="342900" lvl="0" indent="-342900">
              <a:buClr>
                <a:schemeClr val="bg2"/>
              </a:buClr>
              <a:buFont typeface="Wingdings" panose="05000000000000000000" pitchFamily="2" charset="2"/>
              <a:buChar char="§"/>
              <a:defRPr/>
            </a:pPr>
            <a:r>
              <a:rPr lang="en-US" sz="2200" b="0" dirty="0">
                <a:solidFill>
                  <a:srgbClr val="000000"/>
                </a:solidFill>
              </a:rPr>
              <a:t>Categorize actionable carrier surcharges</a:t>
            </a:r>
          </a:p>
          <a:p>
            <a:pPr marL="342900" lvl="0" indent="-342900">
              <a:buClr>
                <a:schemeClr val="bg2"/>
              </a:buClr>
              <a:buFont typeface="Wingdings" panose="05000000000000000000" pitchFamily="2" charset="2"/>
              <a:buChar char="§"/>
              <a:defRPr/>
            </a:pPr>
            <a:endParaRPr lang="en-US" sz="2200" b="0" dirty="0">
              <a:solidFill>
                <a:srgbClr val="000000"/>
              </a:solidFill>
            </a:endParaRPr>
          </a:p>
        </p:txBody>
      </p:sp>
      <p:pic>
        <p:nvPicPr>
          <p:cNvPr id="15" name="Picture 14" descr="A blue star in a circle&#10;&#10;Description automatically generated">
            <a:extLst>
              <a:ext uri="{FF2B5EF4-FFF2-40B4-BE49-F238E27FC236}">
                <a16:creationId xmlns:a16="http://schemas.microsoft.com/office/drawing/2014/main" id="{A673DF12-6595-F4BC-0B56-72A2CA7CF025}"/>
              </a:ext>
            </a:extLst>
          </p:cNvPr>
          <p:cNvPicPr>
            <a:picLocks noChangeAspect="1"/>
          </p:cNvPicPr>
          <p:nvPr/>
        </p:nvPicPr>
        <p:blipFill>
          <a:blip r:embed="rId3"/>
          <a:stretch>
            <a:fillRect/>
          </a:stretch>
        </p:blipFill>
        <p:spPr>
          <a:xfrm>
            <a:off x="594768" y="2342779"/>
            <a:ext cx="561622" cy="561622"/>
          </a:xfrm>
          <a:prstGeom prst="rect">
            <a:avLst/>
          </a:prstGeom>
        </p:spPr>
      </p:pic>
      <p:sp>
        <p:nvSpPr>
          <p:cNvPr id="3" name="Footer Placeholder 3">
            <a:extLst>
              <a:ext uri="{FF2B5EF4-FFF2-40B4-BE49-F238E27FC236}">
                <a16:creationId xmlns:a16="http://schemas.microsoft.com/office/drawing/2014/main" id="{C01FFA73-DDC9-731F-33E0-3386EAC19432}"/>
              </a:ext>
            </a:extLst>
          </p:cNvPr>
          <p:cNvSpPr>
            <a:spLocks noGrp="1"/>
          </p:cNvSpPr>
          <p:nvPr/>
        </p:nvSpPr>
        <p:spPr>
          <a:xfrm>
            <a:off x="506924" y="6356350"/>
            <a:ext cx="4114800" cy="365125"/>
          </a:xfrm>
          <a:prstGeom prst="rect">
            <a:avLst/>
          </a:prstGeom>
        </p:spPr>
        <p:txBody>
          <a:bodyPr vert="horz" lIns="0" tIns="45720" rIns="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A6A6A6"/>
                </a:solidFill>
              </a:rPr>
              <a:t>Confidential | VPL | 2023</a:t>
            </a:r>
            <a:endParaRPr lang="en-US" dirty="0">
              <a:solidFill>
                <a:srgbClr val="A6A6A6"/>
              </a:solidFill>
              <a:cs typeface="Arial"/>
            </a:endParaRPr>
          </a:p>
        </p:txBody>
      </p:sp>
    </p:spTree>
    <p:extLst>
      <p:ext uri="{BB962C8B-B14F-4D97-AF65-F5344CB8AC3E}">
        <p14:creationId xmlns:p14="http://schemas.microsoft.com/office/powerpoint/2010/main" val="338271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health system&#10;&#10;Description automatically generated">
            <a:extLst>
              <a:ext uri="{FF2B5EF4-FFF2-40B4-BE49-F238E27FC236}">
                <a16:creationId xmlns:a16="http://schemas.microsoft.com/office/drawing/2014/main" id="{46CA00B4-6B9D-FD12-C183-39663D1AAC0F}"/>
              </a:ext>
            </a:extLst>
          </p:cNvPr>
          <p:cNvPicPr>
            <a:picLocks noChangeAspect="1"/>
          </p:cNvPicPr>
          <p:nvPr/>
        </p:nvPicPr>
        <p:blipFill rotWithShape="1">
          <a:blip r:embed="rId4"/>
          <a:srcRect l="346" t="1126" r="3399" b="347"/>
          <a:stretch/>
        </p:blipFill>
        <p:spPr>
          <a:xfrm>
            <a:off x="4499788" y="1743454"/>
            <a:ext cx="6523561" cy="3872102"/>
          </a:xfrm>
          <a:prstGeom prst="rect">
            <a:avLst/>
          </a:prstGeom>
          <a:ln>
            <a:solidFill>
              <a:srgbClr val="1C355E"/>
            </a:solidFill>
          </a:ln>
        </p:spPr>
      </p:pic>
      <p:sp>
        <p:nvSpPr>
          <p:cNvPr id="2" name="Title 1">
            <a:extLst>
              <a:ext uri="{FF2B5EF4-FFF2-40B4-BE49-F238E27FC236}">
                <a16:creationId xmlns:a16="http://schemas.microsoft.com/office/drawing/2014/main" id="{3B82A60A-BEBE-2037-5A6A-BC7C3365D943}"/>
              </a:ext>
            </a:extLst>
          </p:cNvPr>
          <p:cNvSpPr>
            <a:spLocks noGrp="1"/>
          </p:cNvSpPr>
          <p:nvPr>
            <p:ph type="title"/>
          </p:nvPr>
        </p:nvSpPr>
        <p:spPr/>
        <p:txBody>
          <a:bodyPr/>
          <a:lstStyle/>
          <a:p>
            <a:r>
              <a:rPr lang="en-US" dirty="0"/>
              <a:t>Use Case</a:t>
            </a:r>
          </a:p>
        </p:txBody>
      </p:sp>
      <p:sp>
        <p:nvSpPr>
          <p:cNvPr id="5" name="Slide Number Placeholder 4">
            <a:extLst>
              <a:ext uri="{FF2B5EF4-FFF2-40B4-BE49-F238E27FC236}">
                <a16:creationId xmlns:a16="http://schemas.microsoft.com/office/drawing/2014/main" id="{768FA989-3581-7FCA-2226-E380BA8089A9}"/>
              </a:ext>
            </a:extLst>
          </p:cNvPr>
          <p:cNvSpPr>
            <a:spLocks noGrp="1"/>
          </p:cNvSpPr>
          <p:nvPr>
            <p:ph type="sldNum" sz="quarter" idx="12"/>
          </p:nvPr>
        </p:nvSpPr>
        <p:spPr/>
        <p:txBody>
          <a:bodyPr/>
          <a:lstStyle/>
          <a:p>
            <a:fld id="{D582C985-9F18-2745-877A-BB7442F03475}" type="slidenum">
              <a:rPr lang="en-US" smtClean="0"/>
              <a:pPr/>
              <a:t>13</a:t>
            </a:fld>
            <a:endParaRPr lang="en-US" dirty="0"/>
          </a:p>
        </p:txBody>
      </p:sp>
      <p:sp>
        <p:nvSpPr>
          <p:cNvPr id="6" name="Text Placeholder 5">
            <a:extLst>
              <a:ext uri="{FF2B5EF4-FFF2-40B4-BE49-F238E27FC236}">
                <a16:creationId xmlns:a16="http://schemas.microsoft.com/office/drawing/2014/main" id="{7CFC2435-BF55-900A-A8E3-6EE72DA54F4A}"/>
              </a:ext>
            </a:extLst>
          </p:cNvPr>
          <p:cNvSpPr>
            <a:spLocks noGrp="1"/>
          </p:cNvSpPr>
          <p:nvPr>
            <p:ph type="body" sz="quarter" idx="13"/>
          </p:nvPr>
        </p:nvSpPr>
        <p:spPr/>
        <p:txBody>
          <a:bodyPr/>
          <a:lstStyle/>
          <a:p>
            <a:r>
              <a:rPr lang="en-US" dirty="0"/>
              <a:t>Inbound Freight Analytics</a:t>
            </a:r>
          </a:p>
        </p:txBody>
      </p:sp>
      <p:sp>
        <p:nvSpPr>
          <p:cNvPr id="7" name="Content Placeholder 2">
            <a:extLst>
              <a:ext uri="{FF2B5EF4-FFF2-40B4-BE49-F238E27FC236}">
                <a16:creationId xmlns:a16="http://schemas.microsoft.com/office/drawing/2014/main" id="{77513FF0-9DB0-B2E5-D5E0-DE6B665DD4C9}"/>
              </a:ext>
            </a:extLst>
          </p:cNvPr>
          <p:cNvSpPr>
            <a:spLocks noGrp="1"/>
          </p:cNvSpPr>
          <p:nvPr>
            <p:ph idx="1"/>
          </p:nvPr>
        </p:nvSpPr>
        <p:spPr>
          <a:xfrm>
            <a:off x="506924" y="1677830"/>
            <a:ext cx="3787855" cy="4351338"/>
          </a:xfrm>
        </p:spPr>
        <p:txBody>
          <a:bodyPr vert="horz" lIns="91440" tIns="45720" rIns="91440" bIns="45720" rtlCol="0" anchor="t">
            <a:noAutofit/>
          </a:bodyPr>
          <a:lstStyle/>
          <a:p>
            <a:r>
              <a:rPr lang="en-US" dirty="0"/>
              <a:t>Problem</a:t>
            </a:r>
          </a:p>
          <a:p>
            <a:r>
              <a:rPr lang="en-US" sz="2400" b="0" dirty="0">
                <a:solidFill>
                  <a:srgbClr val="000000"/>
                </a:solidFill>
                <a:ea typeface="+mn-lt"/>
                <a:cs typeface="+mn-lt"/>
              </a:rPr>
              <a:t>“I want to be ability to identify service level optimization opportunities in order to increase cost savings.”</a:t>
            </a:r>
            <a:endParaRPr lang="en-US" sz="2400" b="0" dirty="0"/>
          </a:p>
        </p:txBody>
      </p:sp>
      <p:sp>
        <p:nvSpPr>
          <p:cNvPr id="11" name="Footer Placeholder 3">
            <a:extLst>
              <a:ext uri="{FF2B5EF4-FFF2-40B4-BE49-F238E27FC236}">
                <a16:creationId xmlns:a16="http://schemas.microsoft.com/office/drawing/2014/main" id="{975BCC35-9B2E-4278-CF59-E53C2A8F90CF}"/>
              </a:ext>
            </a:extLst>
          </p:cNvPr>
          <p:cNvSpPr>
            <a:spLocks noGrp="1"/>
          </p:cNvSpPr>
          <p:nvPr>
            <p:ph type="ftr" sz="quarter" idx="11"/>
          </p:nvPr>
        </p:nvSpPr>
        <p:spPr>
          <a:xfrm>
            <a:off x="506924" y="6356350"/>
            <a:ext cx="4114800" cy="365125"/>
          </a:xfrm>
        </p:spPr>
        <p:txBody>
          <a:bodyPr/>
          <a:lstStyle/>
          <a:p>
            <a:r>
              <a:rPr lang="en-US" dirty="0">
                <a:solidFill>
                  <a:srgbClr val="A6A6A6"/>
                </a:solidFill>
              </a:rPr>
              <a:t>Confidential | VPL | 2023</a:t>
            </a:r>
            <a:endParaRPr lang="en-US" dirty="0">
              <a:solidFill>
                <a:srgbClr val="A6A6A6"/>
              </a:solidFill>
              <a:cs typeface="Arial"/>
            </a:endParaRPr>
          </a:p>
        </p:txBody>
      </p:sp>
    </p:spTree>
    <p:extLst>
      <p:ext uri="{BB962C8B-B14F-4D97-AF65-F5344CB8AC3E}">
        <p14:creationId xmlns:p14="http://schemas.microsoft.com/office/powerpoint/2010/main" val="373468272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0913-37C0-D880-2565-55475537081E}"/>
              </a:ext>
            </a:extLst>
          </p:cNvPr>
          <p:cNvSpPr>
            <a:spLocks noGrp="1"/>
          </p:cNvSpPr>
          <p:nvPr>
            <p:ph type="title"/>
          </p:nvPr>
        </p:nvSpPr>
        <p:spPr/>
        <p:txBody>
          <a:bodyPr/>
          <a:lstStyle/>
          <a:p>
            <a:r>
              <a:rPr lang="en-US" dirty="0">
                <a:cs typeface="Arial"/>
              </a:rPr>
              <a:t>Customer Story</a:t>
            </a:r>
            <a:endParaRPr lang="en-US" dirty="0"/>
          </a:p>
        </p:txBody>
      </p:sp>
      <p:sp>
        <p:nvSpPr>
          <p:cNvPr id="3" name="Content Placeholder 2">
            <a:extLst>
              <a:ext uri="{FF2B5EF4-FFF2-40B4-BE49-F238E27FC236}">
                <a16:creationId xmlns:a16="http://schemas.microsoft.com/office/drawing/2014/main" id="{87E0453B-E748-93C4-F5D9-D2CF4CBD218D}"/>
              </a:ext>
            </a:extLst>
          </p:cNvPr>
          <p:cNvSpPr>
            <a:spLocks noGrp="1"/>
          </p:cNvSpPr>
          <p:nvPr>
            <p:ph idx="1"/>
          </p:nvPr>
        </p:nvSpPr>
        <p:spPr>
          <a:xfrm>
            <a:off x="506924" y="1673837"/>
            <a:ext cx="7074494" cy="4351338"/>
          </a:xfrm>
        </p:spPr>
        <p:txBody>
          <a:bodyPr/>
          <a:lstStyle/>
          <a:p>
            <a:r>
              <a:rPr lang="en-US" sz="3600" dirty="0">
                <a:cs typeface="Arial"/>
              </a:rPr>
              <a:t>Cause</a:t>
            </a:r>
          </a:p>
          <a:p>
            <a:r>
              <a:rPr lang="en-US" b="0" dirty="0">
                <a:solidFill>
                  <a:schemeClr val="tx1"/>
                </a:solidFill>
                <a:latin typeface="Arial"/>
                <a:cs typeface="Arial"/>
              </a:rPr>
              <a:t>A supplier opted for express-level</a:t>
            </a:r>
            <a:br>
              <a:rPr lang="en-US" b="0" dirty="0">
                <a:solidFill>
                  <a:schemeClr val="tx1"/>
                </a:solidFill>
                <a:latin typeface="Arial"/>
                <a:cs typeface="Arial"/>
              </a:rPr>
            </a:br>
            <a:r>
              <a:rPr lang="en-US" b="0" dirty="0">
                <a:solidFill>
                  <a:schemeClr val="tx1"/>
                </a:solidFill>
                <a:latin typeface="Arial"/>
                <a:cs typeface="Arial"/>
              </a:rPr>
              <a:t>shipping due to back orders.</a:t>
            </a:r>
          </a:p>
          <a:p>
            <a:endParaRPr lang="en-US" sz="1400" dirty="0">
              <a:solidFill>
                <a:schemeClr val="tx1"/>
              </a:solidFill>
            </a:endParaRPr>
          </a:p>
          <a:p>
            <a:r>
              <a:rPr lang="en-US" sz="3600" dirty="0">
                <a:cs typeface="Arial"/>
              </a:rPr>
              <a:t>Result</a:t>
            </a:r>
          </a:p>
          <a:p>
            <a:r>
              <a:rPr lang="en-US" b="0" dirty="0">
                <a:solidFill>
                  <a:schemeClr val="tx1"/>
                </a:solidFill>
                <a:cs typeface="Arial"/>
              </a:rPr>
              <a:t>The customer received a $30,000 credit from the supplier.</a:t>
            </a:r>
            <a:endParaRPr lang="en-US" sz="3600" b="0" dirty="0">
              <a:solidFill>
                <a:schemeClr val="tx1"/>
              </a:solidFill>
              <a:cs typeface="Arial"/>
            </a:endParaRPr>
          </a:p>
        </p:txBody>
      </p:sp>
      <p:sp>
        <p:nvSpPr>
          <p:cNvPr id="4" name="Footer Placeholder 3">
            <a:extLst>
              <a:ext uri="{FF2B5EF4-FFF2-40B4-BE49-F238E27FC236}">
                <a16:creationId xmlns:a16="http://schemas.microsoft.com/office/drawing/2014/main" id="{BCE101B5-5195-4824-9388-1AF59914C7FE}"/>
              </a:ext>
            </a:extLst>
          </p:cNvPr>
          <p:cNvSpPr>
            <a:spLocks noGrp="1"/>
          </p:cNvSpPr>
          <p:nvPr>
            <p:ph type="ftr" sz="quarter" idx="11"/>
          </p:nvPr>
        </p:nvSpPr>
        <p:spPr/>
        <p:txBody>
          <a:bodyPr/>
          <a:lstStyle/>
          <a:p>
            <a:r>
              <a:rPr lang="en-US">
                <a:solidFill>
                  <a:prstClr val="white">
                    <a:lumMod val="65000"/>
                  </a:prstClr>
                </a:solidFill>
              </a:rPr>
              <a:t>Confidential | VPL | 2022</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16301AD1-9C3E-DCCD-851A-EF5E4C2D4B65}"/>
              </a:ext>
            </a:extLst>
          </p:cNvPr>
          <p:cNvSpPr>
            <a:spLocks noGrp="1"/>
          </p:cNvSpPr>
          <p:nvPr>
            <p:ph type="sldNum" sz="quarter" idx="12"/>
          </p:nvPr>
        </p:nvSpPr>
        <p:spPr/>
        <p:txBody>
          <a:bodyPr/>
          <a:lstStyle/>
          <a:p>
            <a:fld id="{D582C985-9F18-2745-877A-BB7442F03475}" type="slidenum">
              <a:rPr lang="en-US" smtClean="0"/>
              <a:pPr/>
              <a:t>14</a:t>
            </a:fld>
            <a:endParaRPr lang="en-US" dirty="0"/>
          </a:p>
        </p:txBody>
      </p:sp>
      <p:sp>
        <p:nvSpPr>
          <p:cNvPr id="6" name="Text Placeholder 5">
            <a:extLst>
              <a:ext uri="{FF2B5EF4-FFF2-40B4-BE49-F238E27FC236}">
                <a16:creationId xmlns:a16="http://schemas.microsoft.com/office/drawing/2014/main" id="{3FA493D6-5D6E-CB64-CC91-63E0EAAA2E96}"/>
              </a:ext>
            </a:extLst>
          </p:cNvPr>
          <p:cNvSpPr>
            <a:spLocks noGrp="1"/>
          </p:cNvSpPr>
          <p:nvPr>
            <p:ph type="body" sz="quarter" idx="13"/>
          </p:nvPr>
        </p:nvSpPr>
        <p:spPr/>
        <p:txBody>
          <a:bodyPr/>
          <a:lstStyle/>
          <a:p>
            <a:r>
              <a:rPr lang="en-US" dirty="0">
                <a:cs typeface="Arial"/>
              </a:rPr>
              <a:t>Inbound Freight Analytics</a:t>
            </a:r>
            <a:endParaRPr lang="en-US" dirty="0"/>
          </a:p>
        </p:txBody>
      </p:sp>
    </p:spTree>
    <p:extLst>
      <p:ext uri="{BB962C8B-B14F-4D97-AF65-F5344CB8AC3E}">
        <p14:creationId xmlns:p14="http://schemas.microsoft.com/office/powerpoint/2010/main" val="180005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323-D692-2AF3-5CD7-2C1B47943B54}"/>
              </a:ext>
            </a:extLst>
          </p:cNvPr>
          <p:cNvSpPr>
            <a:spLocks noGrp="1"/>
          </p:cNvSpPr>
          <p:nvPr>
            <p:ph type="title"/>
          </p:nvPr>
        </p:nvSpPr>
        <p:spPr/>
        <p:txBody>
          <a:bodyPr/>
          <a:lstStyle/>
          <a:p>
            <a:r>
              <a:rPr lang="en-US" dirty="0"/>
              <a:t>Outbound Shipping Analytics</a:t>
            </a:r>
          </a:p>
        </p:txBody>
      </p:sp>
      <p:sp>
        <p:nvSpPr>
          <p:cNvPr id="3" name="Content Placeholder 2">
            <a:extLst>
              <a:ext uri="{FF2B5EF4-FFF2-40B4-BE49-F238E27FC236}">
                <a16:creationId xmlns:a16="http://schemas.microsoft.com/office/drawing/2014/main" id="{E6940442-F1E6-7A26-73FB-67FCFDDE77C5}"/>
              </a:ext>
            </a:extLst>
          </p:cNvPr>
          <p:cNvSpPr>
            <a:spLocks noGrp="1"/>
          </p:cNvSpPr>
          <p:nvPr>
            <p:ph idx="1"/>
          </p:nvPr>
        </p:nvSpPr>
        <p:spPr>
          <a:xfrm>
            <a:off x="1321736" y="2271696"/>
            <a:ext cx="4418664" cy="3926266"/>
          </a:xfrm>
        </p:spPr>
        <p:txBody>
          <a:bodyPr vert="horz" lIns="91440" tIns="45720" rIns="0" bIns="45720" rtlCol="0" anchor="t">
            <a:noAutofit/>
          </a:bodyPr>
          <a:lstStyle/>
          <a:p>
            <a:pPr>
              <a:buClr>
                <a:schemeClr val="bg2"/>
              </a:buClr>
            </a:pPr>
            <a:r>
              <a:rPr lang="en-US" sz="2600" dirty="0">
                <a:cs typeface="Arial"/>
              </a:rPr>
              <a:t>Address costly shipping behaviors by identifying shippers using suboptimal carrier service levels </a:t>
            </a:r>
            <a:br>
              <a:rPr lang="en-US" sz="2600" dirty="0">
                <a:cs typeface="Arial"/>
              </a:rPr>
            </a:br>
            <a:r>
              <a:rPr lang="en-US" sz="2600" dirty="0">
                <a:cs typeface="Arial"/>
              </a:rPr>
              <a:t>against recommended </a:t>
            </a:r>
            <a:br>
              <a:rPr lang="en-US" sz="2600" dirty="0">
                <a:cs typeface="Arial"/>
              </a:rPr>
            </a:br>
            <a:r>
              <a:rPr lang="en-US" sz="2600" dirty="0">
                <a:cs typeface="Arial"/>
              </a:rPr>
              <a:t>options</a:t>
            </a:r>
          </a:p>
        </p:txBody>
      </p:sp>
      <p:sp>
        <p:nvSpPr>
          <p:cNvPr id="5" name="Slide Number Placeholder 4">
            <a:extLst>
              <a:ext uri="{FF2B5EF4-FFF2-40B4-BE49-F238E27FC236}">
                <a16:creationId xmlns:a16="http://schemas.microsoft.com/office/drawing/2014/main" id="{8C50184E-666B-B136-4C94-770EEE86B181}"/>
              </a:ext>
            </a:extLst>
          </p:cNvPr>
          <p:cNvSpPr>
            <a:spLocks noGrp="1"/>
          </p:cNvSpPr>
          <p:nvPr>
            <p:ph type="sldNum" sz="quarter" idx="12"/>
          </p:nvPr>
        </p:nvSpPr>
        <p:spPr/>
        <p:txBody>
          <a:bodyPr/>
          <a:lstStyle/>
          <a:p>
            <a:fld id="{D582C985-9F18-2745-877A-BB7442F03475}" type="slidenum">
              <a:rPr lang="en-US" dirty="0" smtClean="0"/>
              <a:pPr/>
              <a:t>15</a:t>
            </a:fld>
            <a:endParaRPr lang="en-US" dirty="0"/>
          </a:p>
        </p:txBody>
      </p:sp>
      <p:sp>
        <p:nvSpPr>
          <p:cNvPr id="6" name="Text Placeholder 5">
            <a:extLst>
              <a:ext uri="{FF2B5EF4-FFF2-40B4-BE49-F238E27FC236}">
                <a16:creationId xmlns:a16="http://schemas.microsoft.com/office/drawing/2014/main" id="{4A4DD340-4A47-494D-CF4E-44C616D8E21F}"/>
              </a:ext>
            </a:extLst>
          </p:cNvPr>
          <p:cNvSpPr>
            <a:spLocks noGrp="1"/>
          </p:cNvSpPr>
          <p:nvPr>
            <p:ph type="body" sz="quarter" idx="13"/>
          </p:nvPr>
        </p:nvSpPr>
        <p:spPr/>
        <p:txBody>
          <a:bodyPr/>
          <a:lstStyle/>
          <a:p>
            <a:r>
              <a:rPr lang="en-US" dirty="0"/>
              <a:t>#2</a:t>
            </a:r>
          </a:p>
        </p:txBody>
      </p:sp>
      <p:sp>
        <p:nvSpPr>
          <p:cNvPr id="7" name="Content Placeholder 2">
            <a:extLst>
              <a:ext uri="{FF2B5EF4-FFF2-40B4-BE49-F238E27FC236}">
                <a16:creationId xmlns:a16="http://schemas.microsoft.com/office/drawing/2014/main" id="{29948590-D11B-17C1-8470-6B9F6E458D85}"/>
              </a:ext>
            </a:extLst>
          </p:cNvPr>
          <p:cNvSpPr txBox="1">
            <a:spLocks/>
          </p:cNvSpPr>
          <p:nvPr/>
        </p:nvSpPr>
        <p:spPr>
          <a:xfrm>
            <a:off x="6337862" y="1744477"/>
            <a:ext cx="5015936" cy="29273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2"/>
              </a:buClr>
              <a:buFont typeface="Wingdings" panose="05000000000000000000" pitchFamily="2" charset="2"/>
              <a:buChar char="§"/>
              <a:defRPr/>
            </a:pPr>
            <a:r>
              <a:rPr lang="en-US" sz="2200" b="0" dirty="0">
                <a:solidFill>
                  <a:srgbClr val="000000"/>
                </a:solidFill>
              </a:rPr>
              <a:t>Evaluate total spend, volume, and average cost per shipment by shipper and shipper location</a:t>
            </a:r>
            <a:endParaRPr lang="en-US" sz="2200" dirty="0"/>
          </a:p>
          <a:p>
            <a:pPr marL="342900" lvl="0" indent="-342900">
              <a:buClr>
                <a:schemeClr val="bg2"/>
              </a:buClr>
              <a:buFont typeface="Wingdings" panose="05000000000000000000" pitchFamily="2" charset="2"/>
              <a:buChar char="§"/>
              <a:defRPr/>
            </a:pPr>
            <a:r>
              <a:rPr lang="en-US" sz="2200" b="0" dirty="0">
                <a:solidFill>
                  <a:srgbClr val="000000"/>
                </a:solidFill>
              </a:rPr>
              <a:t>Drill down to carrier and service levels to trend shipping behaviors</a:t>
            </a:r>
            <a:endParaRPr lang="en-US" sz="2200" b="0" dirty="0">
              <a:solidFill>
                <a:srgbClr val="000000"/>
              </a:solidFill>
              <a:cs typeface="Arial"/>
            </a:endParaRPr>
          </a:p>
          <a:p>
            <a:pPr marL="342900" lvl="0" indent="-342900">
              <a:buClr>
                <a:schemeClr val="bg2"/>
              </a:buClr>
              <a:buFont typeface="Wingdings" panose="05000000000000000000" pitchFamily="2" charset="2"/>
              <a:buChar char="§"/>
              <a:defRPr/>
            </a:pPr>
            <a:r>
              <a:rPr lang="en-US" sz="2200" b="0" dirty="0">
                <a:solidFill>
                  <a:srgbClr val="000000"/>
                </a:solidFill>
              </a:rPr>
              <a:t>Review correlated shipment details to drive internal conversation</a:t>
            </a:r>
          </a:p>
          <a:p>
            <a:pPr marL="720090" lvl="2" indent="-171450">
              <a:spcBef>
                <a:spcPts val="1000"/>
              </a:spcBef>
              <a:spcAft>
                <a:spcPts val="0"/>
              </a:spcAft>
              <a:defRPr/>
            </a:pPr>
            <a:r>
              <a:rPr lang="en-US" dirty="0">
                <a:solidFill>
                  <a:srgbClr val="000000"/>
                </a:solidFill>
              </a:rPr>
              <a:t>  Example: Labs will ship </a:t>
            </a:r>
            <a:br>
              <a:rPr lang="en-US" dirty="0">
                <a:solidFill>
                  <a:srgbClr val="000000"/>
                </a:solidFill>
              </a:rPr>
            </a:br>
            <a:r>
              <a:rPr lang="en-US" dirty="0">
                <a:solidFill>
                  <a:srgbClr val="000000"/>
                </a:solidFill>
              </a:rPr>
              <a:t>  express levels due to sensitive </a:t>
            </a:r>
            <a:br>
              <a:rPr lang="en-US" dirty="0">
                <a:solidFill>
                  <a:srgbClr val="000000"/>
                </a:solidFill>
              </a:rPr>
            </a:br>
            <a:r>
              <a:rPr lang="en-US" dirty="0">
                <a:solidFill>
                  <a:srgbClr val="000000"/>
                </a:solidFill>
              </a:rPr>
              <a:t>  blood tissue samples</a:t>
            </a:r>
            <a:endParaRPr lang="en-US" dirty="0">
              <a:solidFill>
                <a:srgbClr val="000000"/>
              </a:solidFill>
              <a:cs typeface="Arial" panose="020B0604020202020204"/>
            </a:endParaRPr>
          </a:p>
        </p:txBody>
      </p:sp>
      <p:pic>
        <p:nvPicPr>
          <p:cNvPr id="8" name="Picture 7" descr="A blue star in a circle&#10;&#10;Description automatically generated">
            <a:extLst>
              <a:ext uri="{FF2B5EF4-FFF2-40B4-BE49-F238E27FC236}">
                <a16:creationId xmlns:a16="http://schemas.microsoft.com/office/drawing/2014/main" id="{2297C285-4332-E8CE-BE9A-2850D71124D6}"/>
              </a:ext>
            </a:extLst>
          </p:cNvPr>
          <p:cNvPicPr>
            <a:picLocks noChangeAspect="1"/>
          </p:cNvPicPr>
          <p:nvPr/>
        </p:nvPicPr>
        <p:blipFill>
          <a:blip r:embed="rId3"/>
          <a:stretch>
            <a:fillRect/>
          </a:stretch>
        </p:blipFill>
        <p:spPr>
          <a:xfrm>
            <a:off x="594768" y="2268714"/>
            <a:ext cx="561622" cy="561622"/>
          </a:xfrm>
          <a:prstGeom prst="rect">
            <a:avLst/>
          </a:prstGeom>
        </p:spPr>
      </p:pic>
      <p:sp>
        <p:nvSpPr>
          <p:cNvPr id="12" name="Footer Placeholder 3">
            <a:extLst>
              <a:ext uri="{FF2B5EF4-FFF2-40B4-BE49-F238E27FC236}">
                <a16:creationId xmlns:a16="http://schemas.microsoft.com/office/drawing/2014/main" id="{9EBDAE2A-D610-7DD0-4924-38BD50288373}"/>
              </a:ext>
            </a:extLst>
          </p:cNvPr>
          <p:cNvSpPr>
            <a:spLocks noGrp="1"/>
          </p:cNvSpPr>
          <p:nvPr>
            <p:ph type="ftr" sz="quarter" idx="11"/>
          </p:nvPr>
        </p:nvSpPr>
        <p:spPr>
          <a:xfrm>
            <a:off x="506924" y="6356350"/>
            <a:ext cx="4114800" cy="365125"/>
          </a:xfrm>
        </p:spPr>
        <p:txBody>
          <a:bodyPr/>
          <a:lstStyle/>
          <a:p>
            <a:r>
              <a:rPr lang="en-US" dirty="0">
                <a:solidFill>
                  <a:srgbClr val="A6A6A6"/>
                </a:solidFill>
              </a:rPr>
              <a:t>Confidential | VPL | 2023</a:t>
            </a:r>
            <a:endParaRPr lang="en-US" dirty="0">
              <a:solidFill>
                <a:srgbClr val="A6A6A6"/>
              </a:solidFill>
              <a:cs typeface="Arial"/>
            </a:endParaRPr>
          </a:p>
        </p:txBody>
      </p:sp>
    </p:spTree>
    <p:extLst>
      <p:ext uri="{BB962C8B-B14F-4D97-AF65-F5344CB8AC3E}">
        <p14:creationId xmlns:p14="http://schemas.microsoft.com/office/powerpoint/2010/main" val="211309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161461CB-891A-0829-0027-0D7763E7E668}"/>
              </a:ext>
            </a:extLst>
          </p:cNvPr>
          <p:cNvPicPr>
            <a:picLocks noChangeAspect="1"/>
          </p:cNvPicPr>
          <p:nvPr/>
        </p:nvPicPr>
        <p:blipFill rotWithShape="1">
          <a:blip r:embed="rId3"/>
          <a:srcRect l="1889" t="2746" r="2032" b="-229"/>
          <a:stretch/>
        </p:blipFill>
        <p:spPr>
          <a:xfrm>
            <a:off x="4502342" y="1765481"/>
            <a:ext cx="6473799" cy="3876283"/>
          </a:xfrm>
          <a:prstGeom prst="rect">
            <a:avLst/>
          </a:prstGeom>
          <a:ln>
            <a:solidFill>
              <a:srgbClr val="1C355E"/>
            </a:solidFill>
          </a:ln>
        </p:spPr>
      </p:pic>
      <p:sp>
        <p:nvSpPr>
          <p:cNvPr id="2" name="Title 1">
            <a:extLst>
              <a:ext uri="{FF2B5EF4-FFF2-40B4-BE49-F238E27FC236}">
                <a16:creationId xmlns:a16="http://schemas.microsoft.com/office/drawing/2014/main" id="{3B82A60A-BEBE-2037-5A6A-BC7C3365D943}"/>
              </a:ext>
            </a:extLst>
          </p:cNvPr>
          <p:cNvSpPr>
            <a:spLocks noGrp="1"/>
          </p:cNvSpPr>
          <p:nvPr>
            <p:ph type="title"/>
          </p:nvPr>
        </p:nvSpPr>
        <p:spPr/>
        <p:txBody>
          <a:bodyPr/>
          <a:lstStyle/>
          <a:p>
            <a:r>
              <a:rPr lang="en-US" dirty="0"/>
              <a:t>Use Case</a:t>
            </a:r>
          </a:p>
        </p:txBody>
      </p:sp>
      <p:sp>
        <p:nvSpPr>
          <p:cNvPr id="4" name="Footer Placeholder 3">
            <a:extLst>
              <a:ext uri="{FF2B5EF4-FFF2-40B4-BE49-F238E27FC236}">
                <a16:creationId xmlns:a16="http://schemas.microsoft.com/office/drawing/2014/main" id="{4D9AD821-46D0-A319-E0BA-8A3E7B5BF2E1}"/>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768FA989-3581-7FCA-2226-E380BA8089A9}"/>
              </a:ext>
            </a:extLst>
          </p:cNvPr>
          <p:cNvSpPr>
            <a:spLocks noGrp="1"/>
          </p:cNvSpPr>
          <p:nvPr>
            <p:ph type="sldNum" sz="quarter" idx="12"/>
          </p:nvPr>
        </p:nvSpPr>
        <p:spPr/>
        <p:txBody>
          <a:bodyPr/>
          <a:lstStyle/>
          <a:p>
            <a:fld id="{D582C985-9F18-2745-877A-BB7442F03475}" type="slidenum">
              <a:rPr lang="en-US" smtClean="0"/>
              <a:pPr/>
              <a:t>16</a:t>
            </a:fld>
            <a:endParaRPr lang="en-US" dirty="0"/>
          </a:p>
        </p:txBody>
      </p:sp>
      <p:sp>
        <p:nvSpPr>
          <p:cNvPr id="6" name="Text Placeholder 5">
            <a:extLst>
              <a:ext uri="{FF2B5EF4-FFF2-40B4-BE49-F238E27FC236}">
                <a16:creationId xmlns:a16="http://schemas.microsoft.com/office/drawing/2014/main" id="{7CFC2435-BF55-900A-A8E3-6EE72DA54F4A}"/>
              </a:ext>
            </a:extLst>
          </p:cNvPr>
          <p:cNvSpPr>
            <a:spLocks noGrp="1"/>
          </p:cNvSpPr>
          <p:nvPr>
            <p:ph type="body" sz="quarter" idx="13"/>
          </p:nvPr>
        </p:nvSpPr>
        <p:spPr/>
        <p:txBody>
          <a:bodyPr/>
          <a:lstStyle/>
          <a:p>
            <a:r>
              <a:rPr lang="en-US" dirty="0"/>
              <a:t>Outbound Shipping Analytics</a:t>
            </a:r>
          </a:p>
        </p:txBody>
      </p:sp>
      <p:sp>
        <p:nvSpPr>
          <p:cNvPr id="7" name="Content Placeholder 2">
            <a:extLst>
              <a:ext uri="{FF2B5EF4-FFF2-40B4-BE49-F238E27FC236}">
                <a16:creationId xmlns:a16="http://schemas.microsoft.com/office/drawing/2014/main" id="{77513FF0-9DB0-B2E5-D5E0-DE6B665DD4C9}"/>
              </a:ext>
            </a:extLst>
          </p:cNvPr>
          <p:cNvSpPr>
            <a:spLocks noGrp="1"/>
          </p:cNvSpPr>
          <p:nvPr>
            <p:ph idx="1"/>
          </p:nvPr>
        </p:nvSpPr>
        <p:spPr>
          <a:xfrm>
            <a:off x="506924" y="1677830"/>
            <a:ext cx="3965064" cy="4351338"/>
          </a:xfrm>
        </p:spPr>
        <p:txBody>
          <a:bodyPr/>
          <a:lstStyle/>
          <a:p>
            <a:r>
              <a:rPr lang="en-US" dirty="0"/>
              <a:t>Problem</a:t>
            </a:r>
          </a:p>
          <a:p>
            <a:r>
              <a:rPr lang="en-US" sz="2400" b="0" dirty="0">
                <a:solidFill>
                  <a:srgbClr val="000000"/>
                </a:solidFill>
                <a:ea typeface="+mn-lt"/>
                <a:cs typeface="+mn-lt"/>
              </a:rPr>
              <a:t>“I need to review which shippers are shipping express levels in order to conduct internal conversations to learn why and potentially change shipping behaviors.”</a:t>
            </a:r>
          </a:p>
        </p:txBody>
      </p:sp>
    </p:spTree>
    <p:extLst>
      <p:ext uri="{BB962C8B-B14F-4D97-AF65-F5344CB8AC3E}">
        <p14:creationId xmlns:p14="http://schemas.microsoft.com/office/powerpoint/2010/main" val="25367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0913-37C0-D880-2565-55475537081E}"/>
              </a:ext>
            </a:extLst>
          </p:cNvPr>
          <p:cNvSpPr>
            <a:spLocks noGrp="1"/>
          </p:cNvSpPr>
          <p:nvPr>
            <p:ph type="title"/>
          </p:nvPr>
        </p:nvSpPr>
        <p:spPr/>
        <p:txBody>
          <a:bodyPr/>
          <a:lstStyle/>
          <a:p>
            <a:r>
              <a:rPr lang="en-US" dirty="0">
                <a:cs typeface="Arial"/>
              </a:rPr>
              <a:t>Customer Story</a:t>
            </a:r>
            <a:endParaRPr lang="en-US" dirty="0"/>
          </a:p>
        </p:txBody>
      </p:sp>
      <p:sp>
        <p:nvSpPr>
          <p:cNvPr id="3" name="Content Placeholder 2">
            <a:extLst>
              <a:ext uri="{FF2B5EF4-FFF2-40B4-BE49-F238E27FC236}">
                <a16:creationId xmlns:a16="http://schemas.microsoft.com/office/drawing/2014/main" id="{87E0453B-E748-93C4-F5D9-D2CF4CBD218D}"/>
              </a:ext>
            </a:extLst>
          </p:cNvPr>
          <p:cNvSpPr>
            <a:spLocks noGrp="1"/>
          </p:cNvSpPr>
          <p:nvPr>
            <p:ph idx="1"/>
          </p:nvPr>
        </p:nvSpPr>
        <p:spPr>
          <a:xfrm>
            <a:off x="506922" y="1673837"/>
            <a:ext cx="7983935" cy="4351338"/>
          </a:xfrm>
        </p:spPr>
        <p:txBody>
          <a:bodyPr/>
          <a:lstStyle/>
          <a:p>
            <a:r>
              <a:rPr lang="en-US" sz="3600" dirty="0">
                <a:cs typeface="Arial"/>
              </a:rPr>
              <a:t>Cause</a:t>
            </a:r>
          </a:p>
          <a:p>
            <a:r>
              <a:rPr lang="en-US" b="0" dirty="0">
                <a:solidFill>
                  <a:schemeClr val="tx1"/>
                </a:solidFill>
                <a:cs typeface="Arial"/>
              </a:rPr>
              <a:t>Customers were not maximizing the efficiency of their shipments.</a:t>
            </a:r>
            <a:endParaRPr lang="en-US" dirty="0">
              <a:solidFill>
                <a:schemeClr val="tx1"/>
              </a:solidFill>
            </a:endParaRPr>
          </a:p>
          <a:p>
            <a:endParaRPr lang="en-US" sz="1400" dirty="0">
              <a:solidFill>
                <a:schemeClr val="tx1"/>
              </a:solidFill>
            </a:endParaRPr>
          </a:p>
          <a:p>
            <a:r>
              <a:rPr lang="en-US" sz="3600" dirty="0">
                <a:cs typeface="Arial"/>
              </a:rPr>
              <a:t>Result</a:t>
            </a:r>
          </a:p>
          <a:p>
            <a:r>
              <a:rPr lang="en-US" b="0" dirty="0">
                <a:solidFill>
                  <a:schemeClr val="tx1"/>
                </a:solidFill>
                <a:cs typeface="Arial"/>
              </a:rPr>
              <a:t>Our Customer Success Team identified and corrected shipping behaviors, resulting in $2 million in savings over 12 months.</a:t>
            </a:r>
            <a:endParaRPr lang="en-US" dirty="0">
              <a:solidFill>
                <a:schemeClr val="tx1"/>
              </a:solidFill>
            </a:endParaRPr>
          </a:p>
        </p:txBody>
      </p:sp>
      <p:sp>
        <p:nvSpPr>
          <p:cNvPr id="4" name="Footer Placeholder 3">
            <a:extLst>
              <a:ext uri="{FF2B5EF4-FFF2-40B4-BE49-F238E27FC236}">
                <a16:creationId xmlns:a16="http://schemas.microsoft.com/office/drawing/2014/main" id="{BCE101B5-5195-4824-9388-1AF59914C7FE}"/>
              </a:ext>
            </a:extLst>
          </p:cNvPr>
          <p:cNvSpPr>
            <a:spLocks noGrp="1"/>
          </p:cNvSpPr>
          <p:nvPr>
            <p:ph type="ftr" sz="quarter" idx="11"/>
          </p:nvPr>
        </p:nvSpPr>
        <p:spPr/>
        <p:txBody>
          <a:bodyPr/>
          <a:lstStyle/>
          <a:p>
            <a:r>
              <a:rPr lang="en-US">
                <a:solidFill>
                  <a:prstClr val="white">
                    <a:lumMod val="65000"/>
                  </a:prstClr>
                </a:solidFill>
              </a:rPr>
              <a:t>Confidential | VPL | 2022</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16301AD1-9C3E-DCCD-851A-EF5E4C2D4B65}"/>
              </a:ext>
            </a:extLst>
          </p:cNvPr>
          <p:cNvSpPr>
            <a:spLocks noGrp="1"/>
          </p:cNvSpPr>
          <p:nvPr>
            <p:ph type="sldNum" sz="quarter" idx="12"/>
          </p:nvPr>
        </p:nvSpPr>
        <p:spPr/>
        <p:txBody>
          <a:bodyPr/>
          <a:lstStyle/>
          <a:p>
            <a:fld id="{D582C985-9F18-2745-877A-BB7442F03475}" type="slidenum">
              <a:rPr lang="en-US" smtClean="0"/>
              <a:pPr/>
              <a:t>17</a:t>
            </a:fld>
            <a:endParaRPr lang="en-US" dirty="0"/>
          </a:p>
        </p:txBody>
      </p:sp>
      <p:sp>
        <p:nvSpPr>
          <p:cNvPr id="6" name="Text Placeholder 5">
            <a:extLst>
              <a:ext uri="{FF2B5EF4-FFF2-40B4-BE49-F238E27FC236}">
                <a16:creationId xmlns:a16="http://schemas.microsoft.com/office/drawing/2014/main" id="{3FA493D6-5D6E-CB64-CC91-63E0EAAA2E96}"/>
              </a:ext>
            </a:extLst>
          </p:cNvPr>
          <p:cNvSpPr>
            <a:spLocks noGrp="1"/>
          </p:cNvSpPr>
          <p:nvPr>
            <p:ph type="body" sz="quarter" idx="13"/>
          </p:nvPr>
        </p:nvSpPr>
        <p:spPr/>
        <p:txBody>
          <a:bodyPr/>
          <a:lstStyle/>
          <a:p>
            <a:r>
              <a:rPr lang="en-US" dirty="0">
                <a:cs typeface="Arial"/>
              </a:rPr>
              <a:t>Inbound Freight Analytics</a:t>
            </a:r>
            <a:endParaRPr lang="en-US" dirty="0"/>
          </a:p>
        </p:txBody>
      </p:sp>
    </p:spTree>
    <p:extLst>
      <p:ext uri="{BB962C8B-B14F-4D97-AF65-F5344CB8AC3E}">
        <p14:creationId xmlns:p14="http://schemas.microsoft.com/office/powerpoint/2010/main" val="19107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323-D692-2AF3-5CD7-2C1B47943B54}"/>
              </a:ext>
            </a:extLst>
          </p:cNvPr>
          <p:cNvSpPr>
            <a:spLocks noGrp="1"/>
          </p:cNvSpPr>
          <p:nvPr>
            <p:ph type="title"/>
          </p:nvPr>
        </p:nvSpPr>
        <p:spPr/>
        <p:txBody>
          <a:bodyPr/>
          <a:lstStyle/>
          <a:p>
            <a:r>
              <a:rPr lang="en-US" dirty="0"/>
              <a:t>Supplier Analytics</a:t>
            </a:r>
          </a:p>
        </p:txBody>
      </p:sp>
      <p:sp>
        <p:nvSpPr>
          <p:cNvPr id="4" name="Footer Placeholder 3">
            <a:extLst>
              <a:ext uri="{FF2B5EF4-FFF2-40B4-BE49-F238E27FC236}">
                <a16:creationId xmlns:a16="http://schemas.microsoft.com/office/drawing/2014/main" id="{724ACAD4-A990-36E3-201F-4FDE17FAC007}"/>
              </a:ext>
            </a:extLst>
          </p:cNvPr>
          <p:cNvSpPr>
            <a:spLocks noGrp="1"/>
          </p:cNvSpPr>
          <p:nvPr>
            <p:ph type="ftr" sz="quarter" idx="11"/>
          </p:nvPr>
        </p:nvSpPr>
        <p:spPr/>
        <p:txBody>
          <a:bodyPr/>
          <a:lstStyle/>
          <a:p>
            <a:r>
              <a:rPr lang="en-US" dirty="0">
                <a:solidFill>
                  <a:srgbClr val="A6A6A6"/>
                </a:solidFill>
              </a:rPr>
              <a:t>Confidential | VPL | 2023</a:t>
            </a:r>
            <a:endParaRPr lang="en-US" dirty="0">
              <a:solidFill>
                <a:srgbClr val="A6A6A6"/>
              </a:solidFill>
              <a:cs typeface="Arial"/>
            </a:endParaRPr>
          </a:p>
        </p:txBody>
      </p:sp>
      <p:sp>
        <p:nvSpPr>
          <p:cNvPr id="5" name="Slide Number Placeholder 4">
            <a:extLst>
              <a:ext uri="{FF2B5EF4-FFF2-40B4-BE49-F238E27FC236}">
                <a16:creationId xmlns:a16="http://schemas.microsoft.com/office/drawing/2014/main" id="{8C50184E-666B-B136-4C94-770EEE86B181}"/>
              </a:ext>
            </a:extLst>
          </p:cNvPr>
          <p:cNvSpPr>
            <a:spLocks noGrp="1"/>
          </p:cNvSpPr>
          <p:nvPr>
            <p:ph type="sldNum" sz="quarter" idx="12"/>
          </p:nvPr>
        </p:nvSpPr>
        <p:spPr/>
        <p:txBody>
          <a:bodyPr/>
          <a:lstStyle/>
          <a:p>
            <a:fld id="{D582C985-9F18-2745-877A-BB7442F03475}" type="slidenum">
              <a:rPr lang="en-US" dirty="0" smtClean="0"/>
              <a:pPr/>
              <a:t>18</a:t>
            </a:fld>
            <a:endParaRPr lang="en-US" dirty="0"/>
          </a:p>
        </p:txBody>
      </p:sp>
      <p:sp>
        <p:nvSpPr>
          <p:cNvPr id="6" name="Text Placeholder 5">
            <a:extLst>
              <a:ext uri="{FF2B5EF4-FFF2-40B4-BE49-F238E27FC236}">
                <a16:creationId xmlns:a16="http://schemas.microsoft.com/office/drawing/2014/main" id="{4A4DD340-4A47-494D-CF4E-44C616D8E21F}"/>
              </a:ext>
            </a:extLst>
          </p:cNvPr>
          <p:cNvSpPr>
            <a:spLocks noGrp="1"/>
          </p:cNvSpPr>
          <p:nvPr>
            <p:ph type="body" sz="quarter" idx="13"/>
          </p:nvPr>
        </p:nvSpPr>
        <p:spPr/>
        <p:txBody>
          <a:bodyPr/>
          <a:lstStyle/>
          <a:p>
            <a:r>
              <a:rPr lang="en-US" dirty="0"/>
              <a:t>#3</a:t>
            </a:r>
          </a:p>
        </p:txBody>
      </p:sp>
      <p:sp>
        <p:nvSpPr>
          <p:cNvPr id="10" name="Content Placeholder 2">
            <a:extLst>
              <a:ext uri="{FF2B5EF4-FFF2-40B4-BE49-F238E27FC236}">
                <a16:creationId xmlns:a16="http://schemas.microsoft.com/office/drawing/2014/main" id="{B0807536-6E1D-3ED0-A533-425F501F813B}"/>
              </a:ext>
            </a:extLst>
          </p:cNvPr>
          <p:cNvSpPr txBox="1">
            <a:spLocks/>
          </p:cNvSpPr>
          <p:nvPr/>
        </p:nvSpPr>
        <p:spPr>
          <a:xfrm>
            <a:off x="1321736" y="3055559"/>
            <a:ext cx="3669364" cy="392626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sz="2800" dirty="0">
                <a:cs typeface="Arial"/>
              </a:rPr>
              <a:t>Control prepaid </a:t>
            </a:r>
            <a:br>
              <a:rPr lang="en-US" sz="2800" dirty="0">
                <a:cs typeface="Arial"/>
              </a:rPr>
            </a:br>
            <a:r>
              <a:rPr lang="en-US" sz="2800" dirty="0">
                <a:cs typeface="Arial"/>
              </a:rPr>
              <a:t>and add spend</a:t>
            </a:r>
          </a:p>
        </p:txBody>
      </p:sp>
      <p:sp>
        <p:nvSpPr>
          <p:cNvPr id="11" name="Content Placeholder 2">
            <a:extLst>
              <a:ext uri="{FF2B5EF4-FFF2-40B4-BE49-F238E27FC236}">
                <a16:creationId xmlns:a16="http://schemas.microsoft.com/office/drawing/2014/main" id="{5E4079BC-3558-3696-1622-A1682BE819ED}"/>
              </a:ext>
            </a:extLst>
          </p:cNvPr>
          <p:cNvSpPr txBox="1">
            <a:spLocks/>
          </p:cNvSpPr>
          <p:nvPr/>
        </p:nvSpPr>
        <p:spPr>
          <a:xfrm>
            <a:off x="5156446" y="1744477"/>
            <a:ext cx="4978154" cy="29273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chemeClr val="bg2"/>
              </a:buClr>
              <a:buFont typeface="Wingdings" panose="05000000000000000000" pitchFamily="2" charset="2"/>
              <a:buChar char="§"/>
              <a:defRPr/>
            </a:pPr>
            <a:r>
              <a:rPr lang="en-US" sz="2200" b="0" dirty="0">
                <a:solidFill>
                  <a:srgbClr val="000000"/>
                </a:solidFill>
              </a:rPr>
              <a:t>Evaluate total shipment volume, spend, and avg. cost per shipment by supplier</a:t>
            </a:r>
          </a:p>
          <a:p>
            <a:pPr marL="342900" lvl="0" indent="-342900">
              <a:buClr>
                <a:schemeClr val="bg2"/>
              </a:buClr>
              <a:buFont typeface="Wingdings" panose="05000000000000000000" pitchFamily="2" charset="2"/>
              <a:buChar char="§"/>
              <a:defRPr/>
            </a:pPr>
            <a:r>
              <a:rPr lang="en-US" sz="2200" b="0" dirty="0">
                <a:solidFill>
                  <a:srgbClr val="000000"/>
                </a:solidFill>
              </a:rPr>
              <a:t>Monitor and trend supplier shipping behaviors over time</a:t>
            </a:r>
          </a:p>
          <a:p>
            <a:pPr marL="342900" lvl="0" indent="-342900">
              <a:buClr>
                <a:schemeClr val="bg2"/>
              </a:buClr>
              <a:buFont typeface="Wingdings" panose="05000000000000000000" pitchFamily="2" charset="2"/>
              <a:buChar char="§"/>
              <a:defRPr/>
            </a:pPr>
            <a:r>
              <a:rPr lang="en-US" sz="2200" b="0" dirty="0">
                <a:solidFill>
                  <a:srgbClr val="000000"/>
                </a:solidFill>
              </a:rPr>
              <a:t>Identify suppliers who are not compliant with your freight program</a:t>
            </a:r>
          </a:p>
          <a:p>
            <a:pPr marL="342900" lvl="0" indent="-342900">
              <a:buClr>
                <a:schemeClr val="bg2"/>
              </a:buClr>
              <a:buFont typeface="Wingdings" panose="05000000000000000000" pitchFamily="2" charset="2"/>
              <a:buChar char="§"/>
              <a:defRPr/>
            </a:pPr>
            <a:r>
              <a:rPr lang="en-US" sz="2200" b="0" dirty="0">
                <a:solidFill>
                  <a:srgbClr val="000000"/>
                </a:solidFill>
              </a:rPr>
              <a:t>Determine which suppliers are assessing fees, fee types and </a:t>
            </a:r>
            <a:br>
              <a:rPr lang="en-US" sz="2200" b="0" dirty="0">
                <a:solidFill>
                  <a:srgbClr val="000000"/>
                </a:solidFill>
              </a:rPr>
            </a:br>
            <a:r>
              <a:rPr lang="en-US" sz="2200" b="0" dirty="0">
                <a:solidFill>
                  <a:srgbClr val="000000"/>
                </a:solidFill>
              </a:rPr>
              <a:t>fee trends</a:t>
            </a:r>
          </a:p>
          <a:p>
            <a:pPr marL="342900" lvl="0" indent="-342900">
              <a:buClr>
                <a:schemeClr val="bg2"/>
              </a:buClr>
              <a:buFont typeface="Wingdings" panose="05000000000000000000" pitchFamily="2" charset="2"/>
              <a:buChar char="§"/>
              <a:defRPr/>
            </a:pPr>
            <a:r>
              <a:rPr lang="en-US" sz="2200" b="0" dirty="0">
                <a:solidFill>
                  <a:srgbClr val="000000"/>
                </a:solidFill>
              </a:rPr>
              <a:t>Drive changes in buyer behaviors</a:t>
            </a:r>
          </a:p>
          <a:p>
            <a:pPr lvl="0">
              <a:buClr>
                <a:schemeClr val="bg2"/>
              </a:buClr>
              <a:defRPr/>
            </a:pPr>
            <a:endParaRPr lang="en-US" sz="2200" b="0" dirty="0">
              <a:solidFill>
                <a:srgbClr val="000000"/>
              </a:solidFill>
            </a:endParaRPr>
          </a:p>
        </p:txBody>
      </p:sp>
      <p:pic>
        <p:nvPicPr>
          <p:cNvPr id="12" name="Picture 11" descr="A blue star in a circle&#10;&#10;Description automatically generated">
            <a:extLst>
              <a:ext uri="{FF2B5EF4-FFF2-40B4-BE49-F238E27FC236}">
                <a16:creationId xmlns:a16="http://schemas.microsoft.com/office/drawing/2014/main" id="{8885DC37-8092-4CBB-7A4C-29AF59C70F9D}"/>
              </a:ext>
            </a:extLst>
          </p:cNvPr>
          <p:cNvPicPr>
            <a:picLocks noChangeAspect="1"/>
          </p:cNvPicPr>
          <p:nvPr/>
        </p:nvPicPr>
        <p:blipFill>
          <a:blip r:embed="rId3"/>
          <a:stretch>
            <a:fillRect/>
          </a:stretch>
        </p:blipFill>
        <p:spPr>
          <a:xfrm>
            <a:off x="594768" y="3052577"/>
            <a:ext cx="561622" cy="561622"/>
          </a:xfrm>
          <a:prstGeom prst="rect">
            <a:avLst/>
          </a:prstGeom>
        </p:spPr>
      </p:pic>
    </p:spTree>
    <p:extLst>
      <p:ext uri="{BB962C8B-B14F-4D97-AF65-F5344CB8AC3E}">
        <p14:creationId xmlns:p14="http://schemas.microsoft.com/office/powerpoint/2010/main" val="4707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Description automatically generated">
            <a:extLst>
              <a:ext uri="{FF2B5EF4-FFF2-40B4-BE49-F238E27FC236}">
                <a16:creationId xmlns:a16="http://schemas.microsoft.com/office/drawing/2014/main" id="{216FDE7A-0454-1C2C-5D74-2706E6F733B0}"/>
              </a:ext>
            </a:extLst>
          </p:cNvPr>
          <p:cNvPicPr>
            <a:picLocks noChangeAspect="1"/>
          </p:cNvPicPr>
          <p:nvPr/>
        </p:nvPicPr>
        <p:blipFill rotWithShape="1">
          <a:blip r:embed="rId3"/>
          <a:srcRect l="1885" t="1896" r="1869" b="-294"/>
          <a:stretch/>
        </p:blipFill>
        <p:spPr>
          <a:xfrm>
            <a:off x="4503966" y="1767067"/>
            <a:ext cx="6472183" cy="3878184"/>
          </a:xfrm>
          <a:prstGeom prst="rect">
            <a:avLst/>
          </a:prstGeom>
          <a:ln>
            <a:solidFill>
              <a:srgbClr val="1C355E"/>
            </a:solidFill>
          </a:ln>
        </p:spPr>
      </p:pic>
      <p:sp>
        <p:nvSpPr>
          <p:cNvPr id="2" name="Title 1">
            <a:extLst>
              <a:ext uri="{FF2B5EF4-FFF2-40B4-BE49-F238E27FC236}">
                <a16:creationId xmlns:a16="http://schemas.microsoft.com/office/drawing/2014/main" id="{3B82A60A-BEBE-2037-5A6A-BC7C3365D943}"/>
              </a:ext>
            </a:extLst>
          </p:cNvPr>
          <p:cNvSpPr>
            <a:spLocks noGrp="1"/>
          </p:cNvSpPr>
          <p:nvPr>
            <p:ph type="title"/>
          </p:nvPr>
        </p:nvSpPr>
        <p:spPr/>
        <p:txBody>
          <a:bodyPr/>
          <a:lstStyle/>
          <a:p>
            <a:r>
              <a:rPr lang="en-US" dirty="0"/>
              <a:t>Use Case</a:t>
            </a:r>
          </a:p>
        </p:txBody>
      </p:sp>
      <p:sp>
        <p:nvSpPr>
          <p:cNvPr id="4" name="Footer Placeholder 3">
            <a:extLst>
              <a:ext uri="{FF2B5EF4-FFF2-40B4-BE49-F238E27FC236}">
                <a16:creationId xmlns:a16="http://schemas.microsoft.com/office/drawing/2014/main" id="{4D9AD821-46D0-A319-E0BA-8A3E7B5BF2E1}"/>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768FA989-3581-7FCA-2226-E380BA8089A9}"/>
              </a:ext>
            </a:extLst>
          </p:cNvPr>
          <p:cNvSpPr>
            <a:spLocks noGrp="1"/>
          </p:cNvSpPr>
          <p:nvPr>
            <p:ph type="sldNum" sz="quarter" idx="12"/>
          </p:nvPr>
        </p:nvSpPr>
        <p:spPr/>
        <p:txBody>
          <a:bodyPr/>
          <a:lstStyle/>
          <a:p>
            <a:fld id="{D582C985-9F18-2745-877A-BB7442F03475}" type="slidenum">
              <a:rPr lang="en-US" smtClean="0"/>
              <a:pPr/>
              <a:t>19</a:t>
            </a:fld>
            <a:endParaRPr lang="en-US" dirty="0"/>
          </a:p>
        </p:txBody>
      </p:sp>
      <p:sp>
        <p:nvSpPr>
          <p:cNvPr id="6" name="Text Placeholder 5">
            <a:extLst>
              <a:ext uri="{FF2B5EF4-FFF2-40B4-BE49-F238E27FC236}">
                <a16:creationId xmlns:a16="http://schemas.microsoft.com/office/drawing/2014/main" id="{7CFC2435-BF55-900A-A8E3-6EE72DA54F4A}"/>
              </a:ext>
            </a:extLst>
          </p:cNvPr>
          <p:cNvSpPr>
            <a:spLocks noGrp="1"/>
          </p:cNvSpPr>
          <p:nvPr>
            <p:ph type="body" sz="quarter" idx="13"/>
          </p:nvPr>
        </p:nvSpPr>
        <p:spPr/>
        <p:txBody>
          <a:bodyPr/>
          <a:lstStyle/>
          <a:p>
            <a:r>
              <a:rPr lang="en-US" dirty="0"/>
              <a:t>Supplier Analytics</a:t>
            </a:r>
          </a:p>
        </p:txBody>
      </p:sp>
      <p:sp>
        <p:nvSpPr>
          <p:cNvPr id="7" name="Content Placeholder 2">
            <a:extLst>
              <a:ext uri="{FF2B5EF4-FFF2-40B4-BE49-F238E27FC236}">
                <a16:creationId xmlns:a16="http://schemas.microsoft.com/office/drawing/2014/main" id="{77513FF0-9DB0-B2E5-D5E0-DE6B665DD4C9}"/>
              </a:ext>
            </a:extLst>
          </p:cNvPr>
          <p:cNvSpPr>
            <a:spLocks noGrp="1"/>
          </p:cNvSpPr>
          <p:nvPr>
            <p:ph idx="1"/>
          </p:nvPr>
        </p:nvSpPr>
        <p:spPr>
          <a:xfrm>
            <a:off x="506924" y="1677830"/>
            <a:ext cx="3736464" cy="4351338"/>
          </a:xfrm>
        </p:spPr>
        <p:txBody>
          <a:bodyPr/>
          <a:lstStyle/>
          <a:p>
            <a:r>
              <a:rPr lang="en-US" dirty="0"/>
              <a:t>Problem</a:t>
            </a:r>
          </a:p>
          <a:p>
            <a:r>
              <a:rPr lang="en-US" sz="2400" b="0" dirty="0">
                <a:solidFill>
                  <a:srgbClr val="000000"/>
                </a:solidFill>
                <a:ea typeface="+mn-lt"/>
                <a:cs typeface="+mn-lt"/>
              </a:rPr>
              <a:t>“I want to understand which suppliers not shipping through the VPL program so that I can increase my managed freight spend.”</a:t>
            </a:r>
          </a:p>
        </p:txBody>
      </p:sp>
    </p:spTree>
    <p:extLst>
      <p:ext uri="{BB962C8B-B14F-4D97-AF65-F5344CB8AC3E}">
        <p14:creationId xmlns:p14="http://schemas.microsoft.com/office/powerpoint/2010/main" val="228668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9D62-3DDA-DD50-C92E-1C9C529F06A3}"/>
              </a:ext>
            </a:extLst>
          </p:cNvPr>
          <p:cNvSpPr>
            <a:spLocks noGrp="1"/>
          </p:cNvSpPr>
          <p:nvPr>
            <p:ph type="title"/>
          </p:nvPr>
        </p:nvSpPr>
        <p:spPr/>
        <p:txBody>
          <a:bodyPr/>
          <a:lstStyle/>
          <a:p>
            <a:r>
              <a:rPr lang="en-US" dirty="0">
                <a:cs typeface="Arial"/>
              </a:rPr>
              <a:t>About VPL</a:t>
            </a:r>
          </a:p>
        </p:txBody>
      </p:sp>
      <p:sp>
        <p:nvSpPr>
          <p:cNvPr id="4" name="Footer Placeholder 3">
            <a:extLst>
              <a:ext uri="{FF2B5EF4-FFF2-40B4-BE49-F238E27FC236}">
                <a16:creationId xmlns:a16="http://schemas.microsoft.com/office/drawing/2014/main" id="{9E602659-10A3-3B31-7C59-D07D6E779B61}"/>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9BB4025A-7829-833D-352F-92FF545BD36F}"/>
              </a:ext>
            </a:extLst>
          </p:cNvPr>
          <p:cNvSpPr>
            <a:spLocks noGrp="1"/>
          </p:cNvSpPr>
          <p:nvPr>
            <p:ph type="sldNum" sz="quarter" idx="12"/>
          </p:nvPr>
        </p:nvSpPr>
        <p:spPr/>
        <p:txBody>
          <a:bodyPr/>
          <a:lstStyle/>
          <a:p>
            <a:fld id="{D582C985-9F18-2745-877A-BB7442F03475}" type="slidenum">
              <a:rPr lang="en-US" smtClean="0"/>
              <a:pPr/>
              <a:t>2</a:t>
            </a:fld>
            <a:endParaRPr lang="en-US" dirty="0"/>
          </a:p>
        </p:txBody>
      </p:sp>
      <p:sp>
        <p:nvSpPr>
          <p:cNvPr id="6" name="Content Placeholder 2">
            <a:extLst>
              <a:ext uri="{FF2B5EF4-FFF2-40B4-BE49-F238E27FC236}">
                <a16:creationId xmlns:a16="http://schemas.microsoft.com/office/drawing/2014/main" id="{9D34161A-ACB7-D5C0-F0B8-6A95CC959B4E}"/>
              </a:ext>
            </a:extLst>
          </p:cNvPr>
          <p:cNvSpPr>
            <a:spLocks noGrp="1"/>
          </p:cNvSpPr>
          <p:nvPr>
            <p:ph idx="1"/>
          </p:nvPr>
        </p:nvSpPr>
        <p:spPr>
          <a:xfrm>
            <a:off x="506923" y="1495876"/>
            <a:ext cx="4456963" cy="2677656"/>
          </a:xfrm>
        </p:spPr>
        <p:txBody>
          <a:bodyPr wrap="square">
            <a:spAutoFit/>
          </a:bodyPr>
          <a:lstStyle/>
          <a:p>
            <a:pPr marL="0" lvl="1" indent="0">
              <a:buNone/>
            </a:pPr>
            <a:r>
              <a:rPr lang="en-US" sz="2800" dirty="0"/>
              <a:t>A freight, visibility analytics and compliance solution designed to modernize and continuously improve your supply chains from vendor to patient.</a:t>
            </a:r>
          </a:p>
        </p:txBody>
      </p:sp>
      <p:sp>
        <p:nvSpPr>
          <p:cNvPr id="7" name="Content Placeholder 5">
            <a:extLst>
              <a:ext uri="{FF2B5EF4-FFF2-40B4-BE49-F238E27FC236}">
                <a16:creationId xmlns:a16="http://schemas.microsoft.com/office/drawing/2014/main" id="{C950CC7D-F44E-07D0-3196-0DD87F1A5A44}"/>
              </a:ext>
            </a:extLst>
          </p:cNvPr>
          <p:cNvSpPr txBox="1">
            <a:spLocks/>
          </p:cNvSpPr>
          <p:nvPr/>
        </p:nvSpPr>
        <p:spPr>
          <a:xfrm>
            <a:off x="6811920" y="1311830"/>
            <a:ext cx="5088145" cy="1646605"/>
          </a:xfrm>
          <a:prstGeom prst="rect">
            <a:avLst/>
          </a:prstGeom>
        </p:spPr>
        <p:txBody>
          <a:bodyPr wrap="square" lIns="0" tIns="0" rIns="0" bIns="0">
            <a:sp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ts val="216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371600" indent="-1360488"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200">
                <a:latin typeface="Arial Black" panose="020B0604020202020204" pitchFamily="34" charset="0"/>
                <a:cs typeface="Arial Black" panose="020B0604020202020204" pitchFamily="34" charset="0"/>
              </a:rPr>
              <a:t>20</a:t>
            </a:r>
          </a:p>
          <a:p>
            <a:pPr marL="0" lvl="1" indent="0">
              <a:lnSpc>
                <a:spcPts val="1200"/>
              </a:lnSpc>
              <a:spcBef>
                <a:spcPts val="0"/>
              </a:spcBef>
              <a:buFont typeface="Wingdings" pitchFamily="2" charset="2"/>
              <a:buNone/>
            </a:pPr>
            <a:r>
              <a:rPr lang="en-US"/>
              <a:t>Years of experience in</a:t>
            </a:r>
          </a:p>
          <a:p>
            <a:pPr marL="0" lvl="1" indent="0">
              <a:lnSpc>
                <a:spcPts val="2400"/>
              </a:lnSpc>
              <a:spcBef>
                <a:spcPts val="0"/>
              </a:spcBef>
              <a:buFont typeface="Wingdings" pitchFamily="2" charset="2"/>
              <a:buNone/>
            </a:pPr>
            <a:r>
              <a:rPr lang="en-US"/>
              <a:t>healthcare supply chain</a:t>
            </a:r>
            <a:endParaRPr lang="en-US" dirty="0"/>
          </a:p>
        </p:txBody>
      </p:sp>
      <p:sp>
        <p:nvSpPr>
          <p:cNvPr id="8" name="Content Placeholder 5">
            <a:extLst>
              <a:ext uri="{FF2B5EF4-FFF2-40B4-BE49-F238E27FC236}">
                <a16:creationId xmlns:a16="http://schemas.microsoft.com/office/drawing/2014/main" id="{F3E82F06-CC39-13E2-B72C-86C4A011828C}"/>
              </a:ext>
            </a:extLst>
          </p:cNvPr>
          <p:cNvSpPr txBox="1">
            <a:spLocks/>
          </p:cNvSpPr>
          <p:nvPr/>
        </p:nvSpPr>
        <p:spPr>
          <a:xfrm>
            <a:off x="6811920" y="3110121"/>
            <a:ext cx="5088145" cy="1646605"/>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200" dirty="0">
                <a:latin typeface="Arial Black" panose="020B0604020202020204" pitchFamily="34" charset="0"/>
                <a:cs typeface="Arial Black" panose="020B0604020202020204" pitchFamily="34" charset="0"/>
              </a:rPr>
              <a:t>700</a:t>
            </a:r>
            <a:r>
              <a:rPr lang="en-US" sz="7200" b="0" dirty="0">
                <a:latin typeface="Arial" panose="020B0604020202020204" pitchFamily="34" charset="0"/>
                <a:cs typeface="Arial" panose="020B0604020202020204" pitchFamily="34" charset="0"/>
              </a:rPr>
              <a:t>+</a:t>
            </a:r>
          </a:p>
          <a:p>
            <a:pPr marL="0" lvl="1" indent="0">
              <a:lnSpc>
                <a:spcPts val="1200"/>
              </a:lnSpc>
              <a:spcBef>
                <a:spcPts val="0"/>
              </a:spcBef>
              <a:buFont typeface="Wingdings" pitchFamily="2" charset="2"/>
              <a:buNone/>
            </a:pPr>
            <a:r>
              <a:rPr lang="en-US" dirty="0"/>
              <a:t>Hospitals, Pharmacies, and</a:t>
            </a:r>
          </a:p>
          <a:p>
            <a:pPr marL="0" lvl="1" indent="0">
              <a:lnSpc>
                <a:spcPts val="2400"/>
              </a:lnSpc>
              <a:spcBef>
                <a:spcPts val="0"/>
              </a:spcBef>
              <a:buFont typeface="Wingdings" pitchFamily="2" charset="2"/>
              <a:buNone/>
            </a:pPr>
            <a:r>
              <a:rPr lang="en-US" dirty="0"/>
              <a:t>Ambulatory Surgery Centers</a:t>
            </a:r>
          </a:p>
        </p:txBody>
      </p:sp>
      <p:sp>
        <p:nvSpPr>
          <p:cNvPr id="9" name="Content Placeholder 5">
            <a:extLst>
              <a:ext uri="{FF2B5EF4-FFF2-40B4-BE49-F238E27FC236}">
                <a16:creationId xmlns:a16="http://schemas.microsoft.com/office/drawing/2014/main" id="{A221A50C-A84F-6E15-FF69-447DCCF5D41E}"/>
              </a:ext>
            </a:extLst>
          </p:cNvPr>
          <p:cNvSpPr txBox="1">
            <a:spLocks/>
          </p:cNvSpPr>
          <p:nvPr/>
        </p:nvSpPr>
        <p:spPr>
          <a:xfrm>
            <a:off x="6811920" y="4908412"/>
            <a:ext cx="5088145" cy="1293431"/>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200" dirty="0">
                <a:latin typeface="Arial Black" panose="020B0604020202020204" pitchFamily="34" charset="0"/>
                <a:cs typeface="Arial Black" panose="020B0604020202020204" pitchFamily="34" charset="0"/>
              </a:rPr>
              <a:t>97</a:t>
            </a:r>
            <a:r>
              <a:rPr lang="en-US" sz="7200" b="0" dirty="0">
                <a:latin typeface="Arial" panose="020B0604020202020204" pitchFamily="34" charset="0"/>
                <a:cs typeface="Arial" panose="020B0604020202020204" pitchFamily="34" charset="0"/>
              </a:rPr>
              <a:t>%</a:t>
            </a:r>
          </a:p>
          <a:p>
            <a:pPr marL="0" lvl="1" indent="0">
              <a:lnSpc>
                <a:spcPts val="1200"/>
              </a:lnSpc>
              <a:spcBef>
                <a:spcPts val="0"/>
              </a:spcBef>
              <a:buFont typeface="Wingdings" pitchFamily="2" charset="2"/>
              <a:buNone/>
            </a:pPr>
            <a:r>
              <a:rPr lang="en-US" dirty="0"/>
              <a:t>Customer retention rate</a:t>
            </a:r>
          </a:p>
        </p:txBody>
      </p:sp>
    </p:spTree>
    <p:extLst>
      <p:ext uri="{BB962C8B-B14F-4D97-AF65-F5344CB8AC3E}">
        <p14:creationId xmlns:p14="http://schemas.microsoft.com/office/powerpoint/2010/main" val="2152204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0913-37C0-D880-2565-55475537081E}"/>
              </a:ext>
            </a:extLst>
          </p:cNvPr>
          <p:cNvSpPr>
            <a:spLocks noGrp="1"/>
          </p:cNvSpPr>
          <p:nvPr>
            <p:ph type="title"/>
          </p:nvPr>
        </p:nvSpPr>
        <p:spPr/>
        <p:txBody>
          <a:bodyPr/>
          <a:lstStyle/>
          <a:p>
            <a:r>
              <a:rPr lang="en-US" dirty="0">
                <a:cs typeface="Arial"/>
              </a:rPr>
              <a:t>Customer Story</a:t>
            </a:r>
            <a:endParaRPr lang="en-US" dirty="0"/>
          </a:p>
        </p:txBody>
      </p:sp>
      <p:sp>
        <p:nvSpPr>
          <p:cNvPr id="3" name="Content Placeholder 2">
            <a:extLst>
              <a:ext uri="{FF2B5EF4-FFF2-40B4-BE49-F238E27FC236}">
                <a16:creationId xmlns:a16="http://schemas.microsoft.com/office/drawing/2014/main" id="{87E0453B-E748-93C4-F5D9-D2CF4CBD218D}"/>
              </a:ext>
            </a:extLst>
          </p:cNvPr>
          <p:cNvSpPr>
            <a:spLocks noGrp="1"/>
          </p:cNvSpPr>
          <p:nvPr>
            <p:ph idx="1"/>
          </p:nvPr>
        </p:nvSpPr>
        <p:spPr>
          <a:xfrm>
            <a:off x="506922" y="1673837"/>
            <a:ext cx="7074495" cy="4351338"/>
          </a:xfrm>
        </p:spPr>
        <p:txBody>
          <a:bodyPr/>
          <a:lstStyle/>
          <a:p>
            <a:r>
              <a:rPr lang="en-US" sz="3600" dirty="0">
                <a:cs typeface="Arial"/>
              </a:rPr>
              <a:t>Cause</a:t>
            </a:r>
          </a:p>
          <a:p>
            <a:r>
              <a:rPr lang="en-US" b="0" dirty="0">
                <a:solidFill>
                  <a:schemeClr val="tx1"/>
                </a:solidFill>
                <a:cs typeface="Arial"/>
              </a:rPr>
              <a:t>The discovery of an</a:t>
            </a:r>
            <a:br>
              <a:rPr lang="en-US" b="0" dirty="0">
                <a:solidFill>
                  <a:schemeClr val="tx1"/>
                </a:solidFill>
                <a:cs typeface="Arial"/>
              </a:rPr>
            </a:br>
            <a:r>
              <a:rPr lang="en-US" b="0" dirty="0">
                <a:solidFill>
                  <a:schemeClr val="tx1"/>
                </a:solidFill>
                <a:cs typeface="Arial"/>
              </a:rPr>
              <a:t>uncontracted PO% fee.</a:t>
            </a:r>
          </a:p>
          <a:p>
            <a:endParaRPr lang="en-US" sz="1400" dirty="0">
              <a:solidFill>
                <a:schemeClr val="tx1"/>
              </a:solidFill>
            </a:endParaRPr>
          </a:p>
          <a:p>
            <a:r>
              <a:rPr lang="en-US" sz="3600" dirty="0">
                <a:cs typeface="Arial"/>
              </a:rPr>
              <a:t>Result</a:t>
            </a:r>
          </a:p>
          <a:p>
            <a:r>
              <a:rPr lang="en-US" b="0" dirty="0">
                <a:solidFill>
                  <a:schemeClr val="tx1"/>
                </a:solidFill>
                <a:cs typeface="Arial"/>
              </a:rPr>
              <a:t>We promptly identified and rectified this issue, saving the customer $50,000 in fees.</a:t>
            </a:r>
          </a:p>
        </p:txBody>
      </p:sp>
      <p:sp>
        <p:nvSpPr>
          <p:cNvPr id="4" name="Footer Placeholder 3">
            <a:extLst>
              <a:ext uri="{FF2B5EF4-FFF2-40B4-BE49-F238E27FC236}">
                <a16:creationId xmlns:a16="http://schemas.microsoft.com/office/drawing/2014/main" id="{BCE101B5-5195-4824-9388-1AF59914C7FE}"/>
              </a:ext>
            </a:extLst>
          </p:cNvPr>
          <p:cNvSpPr>
            <a:spLocks noGrp="1"/>
          </p:cNvSpPr>
          <p:nvPr>
            <p:ph type="ftr" sz="quarter" idx="11"/>
          </p:nvPr>
        </p:nvSpPr>
        <p:spPr/>
        <p:txBody>
          <a:bodyPr/>
          <a:lstStyle/>
          <a:p>
            <a:r>
              <a:rPr lang="en-US">
                <a:solidFill>
                  <a:prstClr val="white">
                    <a:lumMod val="65000"/>
                  </a:prstClr>
                </a:solidFill>
              </a:rPr>
              <a:t>Confidential | VPL | 2022</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16301AD1-9C3E-DCCD-851A-EF5E4C2D4B65}"/>
              </a:ext>
            </a:extLst>
          </p:cNvPr>
          <p:cNvSpPr>
            <a:spLocks noGrp="1"/>
          </p:cNvSpPr>
          <p:nvPr>
            <p:ph type="sldNum" sz="quarter" idx="12"/>
          </p:nvPr>
        </p:nvSpPr>
        <p:spPr/>
        <p:txBody>
          <a:bodyPr/>
          <a:lstStyle/>
          <a:p>
            <a:fld id="{D582C985-9F18-2745-877A-BB7442F03475}" type="slidenum">
              <a:rPr lang="en-US" smtClean="0"/>
              <a:pPr/>
              <a:t>20</a:t>
            </a:fld>
            <a:endParaRPr lang="en-US" dirty="0"/>
          </a:p>
        </p:txBody>
      </p:sp>
      <p:sp>
        <p:nvSpPr>
          <p:cNvPr id="6" name="Text Placeholder 5">
            <a:extLst>
              <a:ext uri="{FF2B5EF4-FFF2-40B4-BE49-F238E27FC236}">
                <a16:creationId xmlns:a16="http://schemas.microsoft.com/office/drawing/2014/main" id="{3FA493D6-5D6E-CB64-CC91-63E0EAAA2E96}"/>
              </a:ext>
            </a:extLst>
          </p:cNvPr>
          <p:cNvSpPr>
            <a:spLocks noGrp="1"/>
          </p:cNvSpPr>
          <p:nvPr>
            <p:ph type="body" sz="quarter" idx="13"/>
          </p:nvPr>
        </p:nvSpPr>
        <p:spPr/>
        <p:txBody>
          <a:bodyPr/>
          <a:lstStyle/>
          <a:p>
            <a:r>
              <a:rPr lang="en-US" dirty="0">
                <a:cs typeface="Arial"/>
              </a:rPr>
              <a:t>Inbound Freight Analytics</a:t>
            </a:r>
            <a:endParaRPr lang="en-US" dirty="0"/>
          </a:p>
        </p:txBody>
      </p:sp>
    </p:spTree>
    <p:extLst>
      <p:ext uri="{BB962C8B-B14F-4D97-AF65-F5344CB8AC3E}">
        <p14:creationId xmlns:p14="http://schemas.microsoft.com/office/powerpoint/2010/main" val="31999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7323-D692-2AF3-5CD7-2C1B47943B54}"/>
              </a:ext>
            </a:extLst>
          </p:cNvPr>
          <p:cNvSpPr>
            <a:spLocks noGrp="1"/>
          </p:cNvSpPr>
          <p:nvPr>
            <p:ph type="title"/>
          </p:nvPr>
        </p:nvSpPr>
        <p:spPr/>
        <p:txBody>
          <a:bodyPr/>
          <a:lstStyle/>
          <a:p>
            <a:r>
              <a:rPr lang="en-US" dirty="0"/>
              <a:t>Supplier &amp; Carrier Performance Metrics</a:t>
            </a:r>
          </a:p>
        </p:txBody>
      </p:sp>
      <p:sp>
        <p:nvSpPr>
          <p:cNvPr id="4" name="Footer Placeholder 3">
            <a:extLst>
              <a:ext uri="{FF2B5EF4-FFF2-40B4-BE49-F238E27FC236}">
                <a16:creationId xmlns:a16="http://schemas.microsoft.com/office/drawing/2014/main" id="{724ACAD4-A990-36E3-201F-4FDE17FAC007}"/>
              </a:ext>
            </a:extLst>
          </p:cNvPr>
          <p:cNvSpPr>
            <a:spLocks noGrp="1"/>
          </p:cNvSpPr>
          <p:nvPr>
            <p:ph type="ftr" sz="quarter" idx="11"/>
          </p:nvPr>
        </p:nvSpPr>
        <p:spPr/>
        <p:txBody>
          <a:bodyPr/>
          <a:lstStyle/>
          <a:p>
            <a:r>
              <a:rPr lang="en-US" dirty="0"/>
              <a:t>Confidential | VPL | 2023</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8C50184E-666B-B136-4C94-770EEE86B181}"/>
              </a:ext>
            </a:extLst>
          </p:cNvPr>
          <p:cNvSpPr>
            <a:spLocks noGrp="1"/>
          </p:cNvSpPr>
          <p:nvPr>
            <p:ph type="sldNum" sz="quarter" idx="12"/>
          </p:nvPr>
        </p:nvSpPr>
        <p:spPr/>
        <p:txBody>
          <a:bodyPr/>
          <a:lstStyle/>
          <a:p>
            <a:fld id="{D582C985-9F18-2745-877A-BB7442F03475}" type="slidenum">
              <a:rPr lang="en-US" dirty="0" smtClean="0"/>
              <a:pPr/>
              <a:t>21</a:t>
            </a:fld>
            <a:endParaRPr lang="en-US" dirty="0"/>
          </a:p>
        </p:txBody>
      </p:sp>
      <p:sp>
        <p:nvSpPr>
          <p:cNvPr id="6" name="Text Placeholder 5">
            <a:extLst>
              <a:ext uri="{FF2B5EF4-FFF2-40B4-BE49-F238E27FC236}">
                <a16:creationId xmlns:a16="http://schemas.microsoft.com/office/drawing/2014/main" id="{4A4DD340-4A47-494D-CF4E-44C616D8E21F}"/>
              </a:ext>
            </a:extLst>
          </p:cNvPr>
          <p:cNvSpPr>
            <a:spLocks noGrp="1"/>
          </p:cNvSpPr>
          <p:nvPr>
            <p:ph type="body" sz="quarter" idx="13"/>
          </p:nvPr>
        </p:nvSpPr>
        <p:spPr/>
        <p:txBody>
          <a:bodyPr/>
          <a:lstStyle/>
          <a:p>
            <a:r>
              <a:rPr lang="en-US" dirty="0"/>
              <a:t>#4</a:t>
            </a:r>
          </a:p>
        </p:txBody>
      </p:sp>
      <p:sp>
        <p:nvSpPr>
          <p:cNvPr id="10" name="Content Placeholder 2">
            <a:extLst>
              <a:ext uri="{FF2B5EF4-FFF2-40B4-BE49-F238E27FC236}">
                <a16:creationId xmlns:a16="http://schemas.microsoft.com/office/drawing/2014/main" id="{32FDA69D-C2E8-2C46-9A41-F1580FAFE5D5}"/>
              </a:ext>
            </a:extLst>
          </p:cNvPr>
          <p:cNvSpPr txBox="1">
            <a:spLocks/>
          </p:cNvSpPr>
          <p:nvPr/>
        </p:nvSpPr>
        <p:spPr>
          <a:xfrm>
            <a:off x="1321736" y="1747459"/>
            <a:ext cx="4050364" cy="130935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sz="2800" dirty="0">
                <a:cs typeface="Arial"/>
              </a:rPr>
              <a:t>Drill down to the supplier-level to review total late/on time shipments</a:t>
            </a:r>
          </a:p>
          <a:p>
            <a:pPr>
              <a:buClr>
                <a:schemeClr val="bg2"/>
              </a:buClr>
            </a:pPr>
            <a:endParaRPr lang="en-US" sz="2800" dirty="0">
              <a:cs typeface="Arial"/>
            </a:endParaRPr>
          </a:p>
        </p:txBody>
      </p:sp>
      <p:sp>
        <p:nvSpPr>
          <p:cNvPr id="11" name="Content Placeholder 2">
            <a:extLst>
              <a:ext uri="{FF2B5EF4-FFF2-40B4-BE49-F238E27FC236}">
                <a16:creationId xmlns:a16="http://schemas.microsoft.com/office/drawing/2014/main" id="{446B05EE-66A0-4D0E-E381-5C72F32E8D4A}"/>
              </a:ext>
            </a:extLst>
          </p:cNvPr>
          <p:cNvSpPr txBox="1">
            <a:spLocks/>
          </p:cNvSpPr>
          <p:nvPr/>
        </p:nvSpPr>
        <p:spPr>
          <a:xfrm>
            <a:off x="5168902" y="1744477"/>
            <a:ext cx="4507936" cy="29273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chemeClr val="bg2"/>
              </a:buClr>
              <a:buFont typeface="Wingdings" panose="05000000000000000000" pitchFamily="2" charset="2"/>
              <a:buChar char="§"/>
              <a:defRPr/>
            </a:pPr>
            <a:r>
              <a:rPr lang="en-US" sz="2200" b="0" dirty="0">
                <a:solidFill>
                  <a:srgbClr val="000000"/>
                </a:solidFill>
              </a:rPr>
              <a:t>Evaluate carrier performance metrics based upon service level agreements</a:t>
            </a:r>
          </a:p>
          <a:p>
            <a:pPr marL="342900" lvl="0" indent="-342900">
              <a:buClr>
                <a:schemeClr val="bg2"/>
              </a:buClr>
              <a:buFont typeface="Wingdings" panose="05000000000000000000" pitchFamily="2" charset="2"/>
              <a:buChar char="§"/>
              <a:defRPr/>
            </a:pPr>
            <a:r>
              <a:rPr lang="en-US" sz="2200" b="0" dirty="0">
                <a:solidFill>
                  <a:srgbClr val="000000"/>
                </a:solidFill>
              </a:rPr>
              <a:t>Track carrier performance trends over time</a:t>
            </a:r>
          </a:p>
        </p:txBody>
      </p:sp>
      <p:pic>
        <p:nvPicPr>
          <p:cNvPr id="12" name="Picture 11" descr="A blue star in a circle&#10;&#10;Description automatically generated">
            <a:extLst>
              <a:ext uri="{FF2B5EF4-FFF2-40B4-BE49-F238E27FC236}">
                <a16:creationId xmlns:a16="http://schemas.microsoft.com/office/drawing/2014/main" id="{05DCB498-5B9B-95B8-0405-53029CB2DF7B}"/>
              </a:ext>
            </a:extLst>
          </p:cNvPr>
          <p:cNvPicPr>
            <a:picLocks noChangeAspect="1"/>
          </p:cNvPicPr>
          <p:nvPr/>
        </p:nvPicPr>
        <p:blipFill>
          <a:blip r:embed="rId3"/>
          <a:stretch>
            <a:fillRect/>
          </a:stretch>
        </p:blipFill>
        <p:spPr>
          <a:xfrm>
            <a:off x="594768" y="1744477"/>
            <a:ext cx="561622" cy="561622"/>
          </a:xfrm>
          <a:prstGeom prst="rect">
            <a:avLst/>
          </a:prstGeom>
        </p:spPr>
      </p:pic>
      <p:sp>
        <p:nvSpPr>
          <p:cNvPr id="16" name="Content Placeholder 2">
            <a:extLst>
              <a:ext uri="{FF2B5EF4-FFF2-40B4-BE49-F238E27FC236}">
                <a16:creationId xmlns:a16="http://schemas.microsoft.com/office/drawing/2014/main" id="{88E32806-1665-E184-A09A-34C57DAF6385}"/>
              </a:ext>
            </a:extLst>
          </p:cNvPr>
          <p:cNvSpPr txBox="1">
            <a:spLocks/>
          </p:cNvSpPr>
          <p:nvPr/>
        </p:nvSpPr>
        <p:spPr>
          <a:xfrm>
            <a:off x="1321736" y="3897223"/>
            <a:ext cx="3834464" cy="130935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buClr>
            </a:pPr>
            <a:r>
              <a:rPr lang="en-US" sz="2800" dirty="0">
                <a:cs typeface="Arial"/>
              </a:rPr>
              <a:t>Examine supplier lead times</a:t>
            </a:r>
          </a:p>
        </p:txBody>
      </p:sp>
      <p:pic>
        <p:nvPicPr>
          <p:cNvPr id="17" name="Picture 16" descr="A blue star in a circle&#10;&#10;Description automatically generated">
            <a:extLst>
              <a:ext uri="{FF2B5EF4-FFF2-40B4-BE49-F238E27FC236}">
                <a16:creationId xmlns:a16="http://schemas.microsoft.com/office/drawing/2014/main" id="{8DDC48FE-1E56-77F1-26D2-0FC7536B8A34}"/>
              </a:ext>
            </a:extLst>
          </p:cNvPr>
          <p:cNvPicPr>
            <a:picLocks noChangeAspect="1"/>
          </p:cNvPicPr>
          <p:nvPr/>
        </p:nvPicPr>
        <p:blipFill>
          <a:blip r:embed="rId3"/>
          <a:stretch>
            <a:fillRect/>
          </a:stretch>
        </p:blipFill>
        <p:spPr>
          <a:xfrm>
            <a:off x="594768" y="3894241"/>
            <a:ext cx="561622" cy="561622"/>
          </a:xfrm>
          <a:prstGeom prst="rect">
            <a:avLst/>
          </a:prstGeom>
        </p:spPr>
      </p:pic>
    </p:spTree>
    <p:extLst>
      <p:ext uri="{BB962C8B-B14F-4D97-AF65-F5344CB8AC3E}">
        <p14:creationId xmlns:p14="http://schemas.microsoft.com/office/powerpoint/2010/main" val="5289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graph&#10;&#10;Description automatically generated">
            <a:extLst>
              <a:ext uri="{FF2B5EF4-FFF2-40B4-BE49-F238E27FC236}">
                <a16:creationId xmlns:a16="http://schemas.microsoft.com/office/drawing/2014/main" id="{25B1A113-9415-5E40-61CB-AC1D69B48A2E}"/>
              </a:ext>
            </a:extLst>
          </p:cNvPr>
          <p:cNvPicPr>
            <a:picLocks noChangeAspect="1"/>
          </p:cNvPicPr>
          <p:nvPr/>
        </p:nvPicPr>
        <p:blipFill rotWithShape="1">
          <a:blip r:embed="rId3"/>
          <a:srcRect l="1208" t="1620" r="671" b="231"/>
          <a:stretch/>
        </p:blipFill>
        <p:spPr>
          <a:xfrm>
            <a:off x="4502888" y="1766955"/>
            <a:ext cx="6480294" cy="3753717"/>
          </a:xfrm>
          <a:prstGeom prst="rect">
            <a:avLst/>
          </a:prstGeom>
          <a:ln>
            <a:solidFill>
              <a:srgbClr val="1C355E"/>
            </a:solidFill>
          </a:ln>
        </p:spPr>
      </p:pic>
      <p:sp>
        <p:nvSpPr>
          <p:cNvPr id="2" name="Title 1">
            <a:extLst>
              <a:ext uri="{FF2B5EF4-FFF2-40B4-BE49-F238E27FC236}">
                <a16:creationId xmlns:a16="http://schemas.microsoft.com/office/drawing/2014/main" id="{3B82A60A-BEBE-2037-5A6A-BC7C3365D943}"/>
              </a:ext>
            </a:extLst>
          </p:cNvPr>
          <p:cNvSpPr>
            <a:spLocks noGrp="1"/>
          </p:cNvSpPr>
          <p:nvPr>
            <p:ph type="title"/>
          </p:nvPr>
        </p:nvSpPr>
        <p:spPr/>
        <p:txBody>
          <a:bodyPr/>
          <a:lstStyle/>
          <a:p>
            <a:r>
              <a:rPr lang="en-US" dirty="0"/>
              <a:t>Use Case</a:t>
            </a:r>
          </a:p>
        </p:txBody>
      </p:sp>
      <p:sp>
        <p:nvSpPr>
          <p:cNvPr id="4" name="Footer Placeholder 3">
            <a:extLst>
              <a:ext uri="{FF2B5EF4-FFF2-40B4-BE49-F238E27FC236}">
                <a16:creationId xmlns:a16="http://schemas.microsoft.com/office/drawing/2014/main" id="{4D9AD821-46D0-A319-E0BA-8A3E7B5BF2E1}"/>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768FA989-3581-7FCA-2226-E380BA8089A9}"/>
              </a:ext>
            </a:extLst>
          </p:cNvPr>
          <p:cNvSpPr>
            <a:spLocks noGrp="1"/>
          </p:cNvSpPr>
          <p:nvPr>
            <p:ph type="sldNum" sz="quarter" idx="12"/>
          </p:nvPr>
        </p:nvSpPr>
        <p:spPr/>
        <p:txBody>
          <a:bodyPr/>
          <a:lstStyle/>
          <a:p>
            <a:fld id="{D582C985-9F18-2745-877A-BB7442F03475}" type="slidenum">
              <a:rPr lang="en-US" smtClean="0"/>
              <a:pPr/>
              <a:t>22</a:t>
            </a:fld>
            <a:endParaRPr lang="en-US" dirty="0"/>
          </a:p>
        </p:txBody>
      </p:sp>
      <p:sp>
        <p:nvSpPr>
          <p:cNvPr id="6" name="Text Placeholder 5">
            <a:extLst>
              <a:ext uri="{FF2B5EF4-FFF2-40B4-BE49-F238E27FC236}">
                <a16:creationId xmlns:a16="http://schemas.microsoft.com/office/drawing/2014/main" id="{7CFC2435-BF55-900A-A8E3-6EE72DA54F4A}"/>
              </a:ext>
            </a:extLst>
          </p:cNvPr>
          <p:cNvSpPr>
            <a:spLocks noGrp="1"/>
          </p:cNvSpPr>
          <p:nvPr>
            <p:ph type="body" sz="quarter" idx="13"/>
          </p:nvPr>
        </p:nvSpPr>
        <p:spPr>
          <a:xfrm>
            <a:off x="506923" y="136525"/>
            <a:ext cx="7679815" cy="523513"/>
          </a:xfrm>
        </p:spPr>
        <p:txBody>
          <a:bodyPr vert="horz" lIns="91440" tIns="45720" rIns="91440" bIns="45720" rtlCol="0" anchor="t">
            <a:noAutofit/>
          </a:bodyPr>
          <a:lstStyle/>
          <a:p>
            <a:r>
              <a:rPr lang="en-US" dirty="0"/>
              <a:t>Supplier Performance Metrics</a:t>
            </a:r>
          </a:p>
        </p:txBody>
      </p:sp>
      <p:sp>
        <p:nvSpPr>
          <p:cNvPr id="7" name="Content Placeholder 2">
            <a:extLst>
              <a:ext uri="{FF2B5EF4-FFF2-40B4-BE49-F238E27FC236}">
                <a16:creationId xmlns:a16="http://schemas.microsoft.com/office/drawing/2014/main" id="{77513FF0-9DB0-B2E5-D5E0-DE6B665DD4C9}"/>
              </a:ext>
            </a:extLst>
          </p:cNvPr>
          <p:cNvSpPr>
            <a:spLocks noGrp="1"/>
          </p:cNvSpPr>
          <p:nvPr>
            <p:ph idx="1"/>
          </p:nvPr>
        </p:nvSpPr>
        <p:spPr>
          <a:xfrm>
            <a:off x="506924" y="1677830"/>
            <a:ext cx="3736464" cy="4351338"/>
          </a:xfrm>
        </p:spPr>
        <p:txBody>
          <a:bodyPr/>
          <a:lstStyle/>
          <a:p>
            <a:r>
              <a:rPr lang="en-US" dirty="0"/>
              <a:t>Problem</a:t>
            </a:r>
          </a:p>
          <a:p>
            <a:r>
              <a:rPr lang="en-US" sz="2400" b="0" dirty="0">
                <a:solidFill>
                  <a:srgbClr val="000000"/>
                </a:solidFill>
                <a:ea typeface="+mn-lt"/>
                <a:cs typeface="+mn-lt"/>
              </a:rPr>
              <a:t>“With consistent supply chain disruptions, I need to understand how long it’s taking suppliers to fulfill my orders so that I can drive supplier conversations to improve lead times or order from a different supplier.”</a:t>
            </a:r>
          </a:p>
        </p:txBody>
      </p:sp>
    </p:spTree>
    <p:extLst>
      <p:ext uri="{BB962C8B-B14F-4D97-AF65-F5344CB8AC3E}">
        <p14:creationId xmlns:p14="http://schemas.microsoft.com/office/powerpoint/2010/main" val="255104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screen&#10;&#10;Description automatically generated">
            <a:extLst>
              <a:ext uri="{FF2B5EF4-FFF2-40B4-BE49-F238E27FC236}">
                <a16:creationId xmlns:a16="http://schemas.microsoft.com/office/drawing/2014/main" id="{27E0FDAE-2CF1-54F0-A259-5619C244C595}"/>
              </a:ext>
            </a:extLst>
          </p:cNvPr>
          <p:cNvPicPr>
            <a:picLocks noChangeAspect="1"/>
          </p:cNvPicPr>
          <p:nvPr/>
        </p:nvPicPr>
        <p:blipFill rotWithShape="1">
          <a:blip r:embed="rId4"/>
          <a:srcRect l="1292" t="1160" r="1360" b="-464"/>
          <a:stretch/>
        </p:blipFill>
        <p:spPr>
          <a:xfrm>
            <a:off x="4499788" y="1765377"/>
            <a:ext cx="6480736" cy="3822525"/>
          </a:xfrm>
          <a:prstGeom prst="rect">
            <a:avLst/>
          </a:prstGeom>
          <a:ln>
            <a:solidFill>
              <a:srgbClr val="1C355E"/>
            </a:solidFill>
          </a:ln>
        </p:spPr>
      </p:pic>
      <p:sp>
        <p:nvSpPr>
          <p:cNvPr id="2" name="Title 1">
            <a:extLst>
              <a:ext uri="{FF2B5EF4-FFF2-40B4-BE49-F238E27FC236}">
                <a16:creationId xmlns:a16="http://schemas.microsoft.com/office/drawing/2014/main" id="{3B82A60A-BEBE-2037-5A6A-BC7C3365D943}"/>
              </a:ext>
            </a:extLst>
          </p:cNvPr>
          <p:cNvSpPr>
            <a:spLocks noGrp="1"/>
          </p:cNvSpPr>
          <p:nvPr>
            <p:ph type="title"/>
          </p:nvPr>
        </p:nvSpPr>
        <p:spPr/>
        <p:txBody>
          <a:bodyPr/>
          <a:lstStyle/>
          <a:p>
            <a:r>
              <a:rPr lang="en-US" dirty="0"/>
              <a:t>Use Case</a:t>
            </a:r>
          </a:p>
        </p:txBody>
      </p:sp>
      <p:sp>
        <p:nvSpPr>
          <p:cNvPr id="4" name="Footer Placeholder 3">
            <a:extLst>
              <a:ext uri="{FF2B5EF4-FFF2-40B4-BE49-F238E27FC236}">
                <a16:creationId xmlns:a16="http://schemas.microsoft.com/office/drawing/2014/main" id="{4D9AD821-46D0-A319-E0BA-8A3E7B5BF2E1}"/>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768FA989-3581-7FCA-2226-E380BA8089A9}"/>
              </a:ext>
            </a:extLst>
          </p:cNvPr>
          <p:cNvSpPr>
            <a:spLocks noGrp="1"/>
          </p:cNvSpPr>
          <p:nvPr>
            <p:ph type="sldNum" sz="quarter" idx="12"/>
          </p:nvPr>
        </p:nvSpPr>
        <p:spPr/>
        <p:txBody>
          <a:bodyPr/>
          <a:lstStyle/>
          <a:p>
            <a:fld id="{D582C985-9F18-2745-877A-BB7442F03475}" type="slidenum">
              <a:rPr lang="en-US" smtClean="0"/>
              <a:pPr/>
              <a:t>23</a:t>
            </a:fld>
            <a:endParaRPr lang="en-US" dirty="0"/>
          </a:p>
        </p:txBody>
      </p:sp>
      <p:sp>
        <p:nvSpPr>
          <p:cNvPr id="6" name="Text Placeholder 5">
            <a:extLst>
              <a:ext uri="{FF2B5EF4-FFF2-40B4-BE49-F238E27FC236}">
                <a16:creationId xmlns:a16="http://schemas.microsoft.com/office/drawing/2014/main" id="{7CFC2435-BF55-900A-A8E3-6EE72DA54F4A}"/>
              </a:ext>
            </a:extLst>
          </p:cNvPr>
          <p:cNvSpPr>
            <a:spLocks noGrp="1"/>
          </p:cNvSpPr>
          <p:nvPr>
            <p:ph type="body" sz="quarter" idx="13"/>
          </p:nvPr>
        </p:nvSpPr>
        <p:spPr>
          <a:xfrm>
            <a:off x="506923" y="136525"/>
            <a:ext cx="7679815" cy="523513"/>
          </a:xfrm>
        </p:spPr>
        <p:txBody>
          <a:bodyPr vert="horz" lIns="91440" tIns="45720" rIns="91440" bIns="45720" rtlCol="0" anchor="t">
            <a:noAutofit/>
          </a:bodyPr>
          <a:lstStyle/>
          <a:p>
            <a:r>
              <a:rPr lang="en-US"/>
              <a:t>Carrier</a:t>
            </a:r>
            <a:r>
              <a:rPr lang="en-US" dirty="0"/>
              <a:t> Performance Metrics</a:t>
            </a:r>
          </a:p>
        </p:txBody>
      </p:sp>
      <p:sp>
        <p:nvSpPr>
          <p:cNvPr id="7" name="Content Placeholder 2">
            <a:extLst>
              <a:ext uri="{FF2B5EF4-FFF2-40B4-BE49-F238E27FC236}">
                <a16:creationId xmlns:a16="http://schemas.microsoft.com/office/drawing/2014/main" id="{77513FF0-9DB0-B2E5-D5E0-DE6B665DD4C9}"/>
              </a:ext>
            </a:extLst>
          </p:cNvPr>
          <p:cNvSpPr>
            <a:spLocks noGrp="1"/>
          </p:cNvSpPr>
          <p:nvPr>
            <p:ph idx="1"/>
          </p:nvPr>
        </p:nvSpPr>
        <p:spPr>
          <a:xfrm>
            <a:off x="506924" y="1677830"/>
            <a:ext cx="3736464" cy="4351338"/>
          </a:xfrm>
        </p:spPr>
        <p:txBody>
          <a:bodyPr vert="horz" lIns="91440" tIns="45720" rIns="91440" bIns="45720" rtlCol="0" anchor="t">
            <a:noAutofit/>
          </a:bodyPr>
          <a:lstStyle/>
          <a:p>
            <a:r>
              <a:rPr lang="en-US" dirty="0"/>
              <a:t>Problem</a:t>
            </a:r>
          </a:p>
          <a:p>
            <a:r>
              <a:rPr lang="en-US" sz="2400" b="0" dirty="0">
                <a:solidFill>
                  <a:srgbClr val="000000"/>
                </a:solidFill>
                <a:ea typeface="+mn-lt"/>
                <a:cs typeface="+mn-lt"/>
              </a:rPr>
              <a:t>“We have noticed shipments arriving late by FedEx at one of our main hospital locations but need more information to fully understand the problem before switching to UPS.”</a:t>
            </a:r>
          </a:p>
        </p:txBody>
      </p:sp>
    </p:spTree>
    <p:extLst>
      <p:ext uri="{BB962C8B-B14F-4D97-AF65-F5344CB8AC3E}">
        <p14:creationId xmlns:p14="http://schemas.microsoft.com/office/powerpoint/2010/main" val="130650751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0913-37C0-D880-2565-55475537081E}"/>
              </a:ext>
            </a:extLst>
          </p:cNvPr>
          <p:cNvSpPr>
            <a:spLocks noGrp="1"/>
          </p:cNvSpPr>
          <p:nvPr>
            <p:ph type="title"/>
          </p:nvPr>
        </p:nvSpPr>
        <p:spPr/>
        <p:txBody>
          <a:bodyPr/>
          <a:lstStyle/>
          <a:p>
            <a:r>
              <a:rPr lang="en-US" dirty="0">
                <a:cs typeface="Arial"/>
              </a:rPr>
              <a:t>Customer Story</a:t>
            </a:r>
            <a:endParaRPr lang="en-US" dirty="0"/>
          </a:p>
        </p:txBody>
      </p:sp>
      <p:sp>
        <p:nvSpPr>
          <p:cNvPr id="3" name="Content Placeholder 2">
            <a:extLst>
              <a:ext uri="{FF2B5EF4-FFF2-40B4-BE49-F238E27FC236}">
                <a16:creationId xmlns:a16="http://schemas.microsoft.com/office/drawing/2014/main" id="{87E0453B-E748-93C4-F5D9-D2CF4CBD218D}"/>
              </a:ext>
            </a:extLst>
          </p:cNvPr>
          <p:cNvSpPr>
            <a:spLocks noGrp="1"/>
          </p:cNvSpPr>
          <p:nvPr>
            <p:ph idx="1"/>
          </p:nvPr>
        </p:nvSpPr>
        <p:spPr>
          <a:xfrm>
            <a:off x="506923" y="1673837"/>
            <a:ext cx="6634106" cy="4351338"/>
          </a:xfrm>
        </p:spPr>
        <p:txBody>
          <a:bodyPr/>
          <a:lstStyle/>
          <a:p>
            <a:r>
              <a:rPr lang="en-US" sz="3600" dirty="0">
                <a:cs typeface="Arial"/>
              </a:rPr>
              <a:t>Cause</a:t>
            </a:r>
          </a:p>
          <a:p>
            <a:r>
              <a:rPr lang="en-US" b="0" dirty="0">
                <a:solidFill>
                  <a:schemeClr val="tx1"/>
                </a:solidFill>
                <a:cs typeface="Arial"/>
              </a:rPr>
              <a:t>Delays at FedEx's Perrysburg, Ohio hub led to multiple late deliveries at the main hospital.</a:t>
            </a:r>
          </a:p>
          <a:p>
            <a:endParaRPr lang="en-US" sz="1400" dirty="0">
              <a:solidFill>
                <a:schemeClr val="tx1"/>
              </a:solidFill>
            </a:endParaRPr>
          </a:p>
          <a:p>
            <a:r>
              <a:rPr lang="en-US" sz="3600" dirty="0">
                <a:cs typeface="Arial"/>
              </a:rPr>
              <a:t>Result</a:t>
            </a:r>
          </a:p>
          <a:p>
            <a:r>
              <a:rPr lang="en-US" b="0" dirty="0">
                <a:solidFill>
                  <a:schemeClr val="tx1"/>
                </a:solidFill>
                <a:cs typeface="Arial"/>
              </a:rPr>
              <a:t>The customer temporarily switched</a:t>
            </a:r>
            <a:br>
              <a:rPr lang="en-US" b="0" dirty="0">
                <a:solidFill>
                  <a:schemeClr val="tx1"/>
                </a:solidFill>
                <a:cs typeface="Arial"/>
              </a:rPr>
            </a:br>
            <a:r>
              <a:rPr lang="en-US" b="0" dirty="0">
                <a:solidFill>
                  <a:schemeClr val="tx1"/>
                </a:solidFill>
                <a:cs typeface="Arial"/>
              </a:rPr>
              <a:t>to UPS for shipping.</a:t>
            </a:r>
          </a:p>
        </p:txBody>
      </p:sp>
      <p:sp>
        <p:nvSpPr>
          <p:cNvPr id="4" name="Footer Placeholder 3">
            <a:extLst>
              <a:ext uri="{FF2B5EF4-FFF2-40B4-BE49-F238E27FC236}">
                <a16:creationId xmlns:a16="http://schemas.microsoft.com/office/drawing/2014/main" id="{BCE101B5-5195-4824-9388-1AF59914C7FE}"/>
              </a:ext>
            </a:extLst>
          </p:cNvPr>
          <p:cNvSpPr>
            <a:spLocks noGrp="1"/>
          </p:cNvSpPr>
          <p:nvPr>
            <p:ph type="ftr" sz="quarter" idx="11"/>
          </p:nvPr>
        </p:nvSpPr>
        <p:spPr/>
        <p:txBody>
          <a:bodyPr/>
          <a:lstStyle/>
          <a:p>
            <a:r>
              <a:rPr lang="en-US">
                <a:solidFill>
                  <a:prstClr val="white">
                    <a:lumMod val="65000"/>
                  </a:prstClr>
                </a:solidFill>
              </a:rPr>
              <a:t>Confidential | VPL | 2022</a:t>
            </a:r>
            <a:endParaRPr lang="en-US" dirty="0">
              <a:solidFill>
                <a:prstClr val="white">
                  <a:lumMod val="65000"/>
                </a:prstClr>
              </a:solidFill>
            </a:endParaRPr>
          </a:p>
        </p:txBody>
      </p:sp>
      <p:sp>
        <p:nvSpPr>
          <p:cNvPr id="5" name="Slide Number Placeholder 4">
            <a:extLst>
              <a:ext uri="{FF2B5EF4-FFF2-40B4-BE49-F238E27FC236}">
                <a16:creationId xmlns:a16="http://schemas.microsoft.com/office/drawing/2014/main" id="{16301AD1-9C3E-DCCD-851A-EF5E4C2D4B65}"/>
              </a:ext>
            </a:extLst>
          </p:cNvPr>
          <p:cNvSpPr>
            <a:spLocks noGrp="1"/>
          </p:cNvSpPr>
          <p:nvPr>
            <p:ph type="sldNum" sz="quarter" idx="12"/>
          </p:nvPr>
        </p:nvSpPr>
        <p:spPr/>
        <p:txBody>
          <a:bodyPr/>
          <a:lstStyle/>
          <a:p>
            <a:fld id="{D582C985-9F18-2745-877A-BB7442F03475}" type="slidenum">
              <a:rPr lang="en-US" smtClean="0"/>
              <a:pPr/>
              <a:t>24</a:t>
            </a:fld>
            <a:endParaRPr lang="en-US" dirty="0"/>
          </a:p>
        </p:txBody>
      </p:sp>
      <p:sp>
        <p:nvSpPr>
          <p:cNvPr id="6" name="Text Placeholder 5">
            <a:extLst>
              <a:ext uri="{FF2B5EF4-FFF2-40B4-BE49-F238E27FC236}">
                <a16:creationId xmlns:a16="http://schemas.microsoft.com/office/drawing/2014/main" id="{3FA493D6-5D6E-CB64-CC91-63E0EAAA2E96}"/>
              </a:ext>
            </a:extLst>
          </p:cNvPr>
          <p:cNvSpPr>
            <a:spLocks noGrp="1"/>
          </p:cNvSpPr>
          <p:nvPr>
            <p:ph type="body" sz="quarter" idx="13"/>
          </p:nvPr>
        </p:nvSpPr>
        <p:spPr/>
        <p:txBody>
          <a:bodyPr/>
          <a:lstStyle/>
          <a:p>
            <a:r>
              <a:rPr lang="en-US" dirty="0">
                <a:cs typeface="Arial"/>
              </a:rPr>
              <a:t>Inbound Freight Analytics</a:t>
            </a:r>
            <a:endParaRPr lang="en-US" dirty="0"/>
          </a:p>
        </p:txBody>
      </p:sp>
    </p:spTree>
    <p:extLst>
      <p:ext uri="{BB962C8B-B14F-4D97-AF65-F5344CB8AC3E}">
        <p14:creationId xmlns:p14="http://schemas.microsoft.com/office/powerpoint/2010/main" val="1898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9-6536-89D2-177E-CBAE0D9B2DE0}"/>
              </a:ext>
            </a:extLst>
          </p:cNvPr>
          <p:cNvSpPr>
            <a:spLocks noGrp="1"/>
          </p:cNvSpPr>
          <p:nvPr>
            <p:ph type="ctrTitle"/>
          </p:nvPr>
        </p:nvSpPr>
        <p:spPr/>
        <p:txBody>
          <a:bodyPr/>
          <a:lstStyle/>
          <a:p>
            <a:r>
              <a:rPr lang="en-US" dirty="0"/>
              <a:t>Live demo</a:t>
            </a:r>
          </a:p>
        </p:txBody>
      </p:sp>
    </p:spTree>
    <p:extLst>
      <p:ext uri="{BB962C8B-B14F-4D97-AF65-F5344CB8AC3E}">
        <p14:creationId xmlns:p14="http://schemas.microsoft.com/office/powerpoint/2010/main" val="312744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9-6536-89D2-177E-CBAE0D9B2DE0}"/>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45496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D0C2-1C5A-CE21-01AA-F34D9FA9C29F}"/>
              </a:ext>
            </a:extLst>
          </p:cNvPr>
          <p:cNvSpPr>
            <a:spLocks noGrp="1"/>
          </p:cNvSpPr>
          <p:nvPr>
            <p:ph type="title"/>
          </p:nvPr>
        </p:nvSpPr>
        <p:spPr>
          <a:xfrm>
            <a:off x="558140" y="3026168"/>
            <a:ext cx="7873341" cy="2161308"/>
          </a:xfrm>
        </p:spPr>
        <p:txBody>
          <a:bodyPr/>
          <a:lstStyle/>
          <a:p>
            <a:pPr>
              <a:lnSpc>
                <a:spcPts val="5000"/>
              </a:lnSpc>
              <a:spcBef>
                <a:spcPts val="200"/>
              </a:spcBef>
              <a:spcAft>
                <a:spcPts val="200"/>
              </a:spcAft>
            </a:pPr>
            <a:r>
              <a:rPr lang="en-US" dirty="0">
                <a:solidFill>
                  <a:schemeClr val="bg2"/>
                </a:solidFill>
              </a:rPr>
              <a:t>Thank you!</a:t>
            </a:r>
            <a:br>
              <a:rPr lang="en-US" dirty="0"/>
            </a:br>
            <a:r>
              <a:rPr kumimoji="0" lang="en-US" sz="2800" b="0" i="0" u="none" strike="noStrike" kern="1200" cap="none" spc="0" normalizeH="0" baseline="0" noProof="0" dirty="0">
                <a:ln>
                  <a:noFill/>
                </a:ln>
                <a:effectLst/>
                <a:uLnTx/>
                <a:uFillTx/>
                <a:ea typeface="+mn-ea"/>
                <a:cs typeface="Arial Black" panose="020B0604020202020204" pitchFamily="34" charset="0"/>
              </a:rPr>
              <a:t>To </a:t>
            </a:r>
            <a:r>
              <a:rPr lang="en-US" sz="2800" b="0" dirty="0">
                <a:ea typeface="+mn-ea"/>
                <a:cs typeface="Arial Black" panose="020B0604020202020204" pitchFamily="34" charset="0"/>
              </a:rPr>
              <a:t>learn more</a:t>
            </a:r>
            <a:r>
              <a:rPr kumimoji="0" lang="en-US" sz="2800" b="0" i="0" u="none" strike="noStrike" kern="1200" cap="none" spc="0" normalizeH="0" baseline="0" noProof="0" dirty="0">
                <a:ln>
                  <a:noFill/>
                </a:ln>
                <a:effectLst/>
                <a:uLnTx/>
                <a:uFillTx/>
                <a:ea typeface="+mn-ea"/>
                <a:cs typeface="Arial Black" panose="020B0604020202020204" pitchFamily="34" charset="0"/>
              </a:rPr>
              <a:t>, visit www.getvpl.com</a:t>
            </a:r>
            <a:endParaRPr lang="en-US" sz="2800" dirty="0"/>
          </a:p>
        </p:txBody>
      </p:sp>
    </p:spTree>
    <p:extLst>
      <p:ext uri="{BB962C8B-B14F-4D97-AF65-F5344CB8AC3E}">
        <p14:creationId xmlns:p14="http://schemas.microsoft.com/office/powerpoint/2010/main" val="6172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6F3C-9F93-FBBB-4433-EA4AE086A699}"/>
              </a:ext>
            </a:extLst>
          </p:cNvPr>
          <p:cNvSpPr>
            <a:spLocks noGrp="1"/>
          </p:cNvSpPr>
          <p:nvPr>
            <p:ph type="ctrTitle"/>
          </p:nvPr>
        </p:nvSpPr>
        <p:spPr>
          <a:xfrm>
            <a:off x="499996" y="314320"/>
            <a:ext cx="11225157" cy="1244600"/>
          </a:xfrm>
        </p:spPr>
        <p:txBody>
          <a:bodyPr/>
          <a:lstStyle/>
          <a:p>
            <a:r>
              <a:rPr lang="en-US" dirty="0"/>
              <a:t>Agenda</a:t>
            </a:r>
          </a:p>
        </p:txBody>
      </p:sp>
      <p:sp>
        <p:nvSpPr>
          <p:cNvPr id="3" name="Subtitle 2">
            <a:extLst>
              <a:ext uri="{FF2B5EF4-FFF2-40B4-BE49-F238E27FC236}">
                <a16:creationId xmlns:a16="http://schemas.microsoft.com/office/drawing/2014/main" id="{73B5CF17-133B-728C-366E-4639F95D736E}"/>
              </a:ext>
            </a:extLst>
          </p:cNvPr>
          <p:cNvSpPr>
            <a:spLocks noGrp="1"/>
          </p:cNvSpPr>
          <p:nvPr>
            <p:ph type="subTitle" idx="1"/>
          </p:nvPr>
        </p:nvSpPr>
        <p:spPr>
          <a:xfrm>
            <a:off x="499996" y="1933891"/>
            <a:ext cx="9458391" cy="3421064"/>
          </a:xfrm>
        </p:spPr>
        <p:txBody>
          <a:bodyPr>
            <a:noAutofit/>
          </a:bodyPr>
          <a:lstStyle/>
          <a:p>
            <a:r>
              <a:rPr lang="en-US" sz="3200" dirty="0"/>
              <a:t>Industry trends</a:t>
            </a:r>
          </a:p>
          <a:p>
            <a:r>
              <a:rPr lang="en-US" sz="3200" dirty="0"/>
              <a:t>Four key areas to focus on</a:t>
            </a:r>
          </a:p>
          <a:p>
            <a:r>
              <a:rPr lang="en-US" sz="3200" dirty="0"/>
              <a:t>Live demo</a:t>
            </a:r>
          </a:p>
          <a:p>
            <a:r>
              <a:rPr lang="en-US" sz="3200" dirty="0"/>
              <a:t>Q&amp;A</a:t>
            </a:r>
          </a:p>
        </p:txBody>
      </p:sp>
    </p:spTree>
    <p:extLst>
      <p:ext uri="{BB962C8B-B14F-4D97-AF65-F5344CB8AC3E}">
        <p14:creationId xmlns:p14="http://schemas.microsoft.com/office/powerpoint/2010/main" val="197332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9-6536-89D2-177E-CBAE0D9B2DE0}"/>
              </a:ext>
            </a:extLst>
          </p:cNvPr>
          <p:cNvSpPr>
            <a:spLocks noGrp="1"/>
          </p:cNvSpPr>
          <p:nvPr>
            <p:ph type="ctrTitle"/>
          </p:nvPr>
        </p:nvSpPr>
        <p:spPr/>
        <p:txBody>
          <a:bodyPr/>
          <a:lstStyle/>
          <a:p>
            <a:r>
              <a:rPr lang="en-US" dirty="0"/>
              <a:t>Industry trends</a:t>
            </a:r>
          </a:p>
        </p:txBody>
      </p:sp>
    </p:spTree>
    <p:extLst>
      <p:ext uri="{BB962C8B-B14F-4D97-AF65-F5344CB8AC3E}">
        <p14:creationId xmlns:p14="http://schemas.microsoft.com/office/powerpoint/2010/main" val="290715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660C-09CC-22C6-6F80-926284950B5E}"/>
              </a:ext>
            </a:extLst>
          </p:cNvPr>
          <p:cNvSpPr>
            <a:spLocks noGrp="1"/>
          </p:cNvSpPr>
          <p:nvPr>
            <p:ph type="title"/>
          </p:nvPr>
        </p:nvSpPr>
        <p:spPr/>
        <p:txBody>
          <a:bodyPr/>
          <a:lstStyle/>
          <a:p>
            <a:r>
              <a:rPr lang="en-US" dirty="0"/>
              <a:t>U.S. Inflation Hit 40-Year High in 2022</a:t>
            </a:r>
          </a:p>
        </p:txBody>
      </p:sp>
      <p:sp>
        <p:nvSpPr>
          <p:cNvPr id="3" name="Content Placeholder 2">
            <a:extLst>
              <a:ext uri="{FF2B5EF4-FFF2-40B4-BE49-F238E27FC236}">
                <a16:creationId xmlns:a16="http://schemas.microsoft.com/office/drawing/2014/main" id="{2C913743-54D7-A76D-C3CA-EAAC47426D65}"/>
              </a:ext>
            </a:extLst>
          </p:cNvPr>
          <p:cNvSpPr>
            <a:spLocks noGrp="1"/>
          </p:cNvSpPr>
          <p:nvPr>
            <p:ph idx="1"/>
          </p:nvPr>
        </p:nvSpPr>
        <p:spPr>
          <a:xfrm>
            <a:off x="506924" y="1109831"/>
            <a:ext cx="9968165" cy="4351338"/>
          </a:xfrm>
        </p:spPr>
        <p:txBody>
          <a:bodyPr/>
          <a:lstStyle/>
          <a:p>
            <a:r>
              <a:rPr lang="en-US" dirty="0"/>
              <a:t>The impact of inflation has driven up </a:t>
            </a:r>
            <a:br>
              <a:rPr lang="en-US" dirty="0"/>
            </a:br>
            <a:r>
              <a:rPr lang="en-US" dirty="0"/>
              <a:t>healthcare input costs significantly:</a:t>
            </a:r>
            <a:br>
              <a:rPr lang="en-US" dirty="0"/>
            </a:br>
            <a:endParaRPr lang="en-US" sz="1000" dirty="0"/>
          </a:p>
          <a:p>
            <a:pPr lvl="1"/>
            <a:r>
              <a:rPr lang="en-US" dirty="0"/>
              <a:t>National healthcare spending to increase by </a:t>
            </a:r>
            <a:br>
              <a:rPr lang="en-US" dirty="0"/>
            </a:br>
            <a:r>
              <a:rPr lang="en-US" b="1" dirty="0">
                <a:latin typeface="Arial Black" panose="020B0604020202020204" pitchFamily="34" charset="0"/>
                <a:cs typeface="Arial Black" panose="020B0604020202020204" pitchFamily="34" charset="0"/>
              </a:rPr>
              <a:t>$370 billion</a:t>
            </a:r>
            <a:r>
              <a:rPr lang="en-US" dirty="0"/>
              <a:t> within next five years</a:t>
            </a:r>
            <a:r>
              <a:rPr lang="en-US" baseline="30000" dirty="0"/>
              <a:t>1</a:t>
            </a:r>
          </a:p>
          <a:p>
            <a:pPr lvl="1"/>
            <a:r>
              <a:rPr lang="en-US" dirty="0"/>
              <a:t>Supply chain issues will cause non-labor costs to </a:t>
            </a:r>
            <a:br>
              <a:rPr lang="en-US" dirty="0"/>
            </a:br>
            <a:r>
              <a:rPr lang="en-US" dirty="0"/>
              <a:t>increase by up to </a:t>
            </a:r>
            <a:r>
              <a:rPr lang="en-US" b="1" dirty="0">
                <a:latin typeface="Arial Black" panose="020B0604020202020204" pitchFamily="34" charset="0"/>
                <a:cs typeface="Arial Black" panose="020B0604020202020204" pitchFamily="34" charset="0"/>
              </a:rPr>
              <a:t>$110 billion</a:t>
            </a:r>
            <a:r>
              <a:rPr lang="en-US" dirty="0"/>
              <a:t> in the next five years</a:t>
            </a:r>
            <a:r>
              <a:rPr lang="en-US" baseline="30000" dirty="0"/>
              <a:t>2</a:t>
            </a:r>
          </a:p>
          <a:p>
            <a:pPr lvl="1"/>
            <a:r>
              <a:rPr lang="en-US" dirty="0"/>
              <a:t>Between 2019-2022, labor costs per adjusted hospital </a:t>
            </a:r>
            <a:br>
              <a:rPr lang="en-US" dirty="0"/>
            </a:br>
            <a:r>
              <a:rPr lang="en-US" dirty="0"/>
              <a:t>discharge grew 25%, closely followed by pharmaceuticals </a:t>
            </a:r>
            <a:br>
              <a:rPr lang="en-US" dirty="0"/>
            </a:br>
            <a:r>
              <a:rPr lang="en-US" dirty="0"/>
              <a:t>at 21%, </a:t>
            </a:r>
            <a:r>
              <a:rPr lang="en-US" b="1" dirty="0">
                <a:latin typeface="Arial Black" panose="020B0604020202020204" pitchFamily="34" charset="0"/>
                <a:cs typeface="Arial Black" panose="020B0604020202020204" pitchFamily="34" charset="0"/>
              </a:rPr>
              <a:t>supplies at 18%</a:t>
            </a:r>
            <a:r>
              <a:rPr lang="en-US" dirty="0"/>
              <a:t>, and services at 16%</a:t>
            </a:r>
            <a:r>
              <a:rPr lang="en-US" baseline="30000" dirty="0"/>
              <a:t>1</a:t>
            </a:r>
          </a:p>
        </p:txBody>
      </p:sp>
      <p:sp>
        <p:nvSpPr>
          <p:cNvPr id="4" name="Footer Placeholder 3">
            <a:extLst>
              <a:ext uri="{FF2B5EF4-FFF2-40B4-BE49-F238E27FC236}">
                <a16:creationId xmlns:a16="http://schemas.microsoft.com/office/drawing/2014/main" id="{746A51D9-EE2D-BFA8-F29B-8248461C8F36}"/>
              </a:ext>
            </a:extLst>
          </p:cNvPr>
          <p:cNvSpPr>
            <a:spLocks noGrp="1"/>
          </p:cNvSpPr>
          <p:nvPr>
            <p:ph type="ftr" sz="quarter" idx="11"/>
          </p:nvPr>
        </p:nvSpPr>
        <p:spPr/>
        <p:txBody>
          <a:bodyPr/>
          <a:lstStyle/>
          <a:p>
            <a:r>
              <a:rPr lang="en-US">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4FA737EB-9891-C95A-4EB7-520556FAE36E}"/>
              </a:ext>
            </a:extLst>
          </p:cNvPr>
          <p:cNvSpPr>
            <a:spLocks noGrp="1"/>
          </p:cNvSpPr>
          <p:nvPr>
            <p:ph type="sldNum" sz="quarter" idx="12"/>
          </p:nvPr>
        </p:nvSpPr>
        <p:spPr/>
        <p:txBody>
          <a:bodyPr/>
          <a:lstStyle/>
          <a:p>
            <a:fld id="{D582C985-9F18-2745-877A-BB7442F03475}" type="slidenum">
              <a:rPr lang="en-US" smtClean="0"/>
              <a:pPr/>
              <a:t>5</a:t>
            </a:fld>
            <a:endParaRPr lang="en-US"/>
          </a:p>
        </p:txBody>
      </p:sp>
      <p:sp>
        <p:nvSpPr>
          <p:cNvPr id="6" name="Content Placeholder 2">
            <a:extLst>
              <a:ext uri="{FF2B5EF4-FFF2-40B4-BE49-F238E27FC236}">
                <a16:creationId xmlns:a16="http://schemas.microsoft.com/office/drawing/2014/main" id="{5B683D1B-A561-4FD2-B984-80C748E22224}"/>
              </a:ext>
            </a:extLst>
          </p:cNvPr>
          <p:cNvSpPr txBox="1">
            <a:spLocks/>
          </p:cNvSpPr>
          <p:nvPr/>
        </p:nvSpPr>
        <p:spPr>
          <a:xfrm>
            <a:off x="506923" y="5595771"/>
            <a:ext cx="7417877" cy="84101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r>
              <a:rPr lang="en-US" sz="800" b="1"/>
              <a:t>1</a:t>
            </a:r>
            <a:r>
              <a:rPr lang="en-US" sz="800"/>
              <a:t> </a:t>
            </a:r>
            <a:r>
              <a:rPr lang="en-US" sz="800" err="1"/>
              <a:t>Fleron</a:t>
            </a:r>
            <a:r>
              <a:rPr lang="en-US" sz="800"/>
              <a:t>, A., Krishna, A., &amp; Singhal, S. (2022, September 19). The gathering storm: The transformative impact of inflation on</a:t>
            </a:r>
            <a:br>
              <a:rPr lang="en-US" sz="800"/>
            </a:br>
            <a:r>
              <a:rPr lang="en-US" sz="800"/>
              <a:t>the healthcare sector [web log]. Retrieved January 24, 2023, from </a:t>
            </a:r>
            <a:r>
              <a:rPr lang="en-US" sz="800">
                <a:hlinkClick r:id="rId3"/>
              </a:rPr>
              <a:t>https://www.mckinsey.com/industries/healthcare/our-insights/the-gathering-storm-the-transformative-impact-of-inflation-on-the-healthcare-sector</a:t>
            </a:r>
            <a:r>
              <a:rPr lang="en-US" sz="800"/>
              <a:t>.</a:t>
            </a:r>
          </a:p>
          <a:p>
            <a:pPr lvl="3"/>
            <a:r>
              <a:rPr lang="en-US" sz="800" b="1"/>
              <a:t>2</a:t>
            </a:r>
            <a:r>
              <a:rPr lang="en-US" sz="800"/>
              <a:t> Bailey, V. (2022, September 26). Inflation, Labor Costs Will Increase Healthcare Spending by $370B [web log]. Retrieved January 24, 2023, from </a:t>
            </a:r>
            <a:r>
              <a:rPr lang="en-US" sz="800">
                <a:effectLst/>
                <a:hlinkClick r:id="rId4" tooltip="https://revcycleintelligence.com/news/inflation-labor-costs-will-increase-healthcare-spending-by-370b."/>
              </a:rPr>
              <a:t>https://revcycleintelligence.com/news/inflation-labor-costs-will-increase-healthcare-spending-by-370b</a:t>
            </a:r>
            <a:endParaRPr lang="en-US" sz="800" baseline="30000"/>
          </a:p>
        </p:txBody>
      </p:sp>
    </p:spTree>
    <p:extLst>
      <p:ext uri="{BB962C8B-B14F-4D97-AF65-F5344CB8AC3E}">
        <p14:creationId xmlns:p14="http://schemas.microsoft.com/office/powerpoint/2010/main" val="217007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AB96B0-E6DD-47B8-6750-593A3379196A}"/>
              </a:ext>
            </a:extLst>
          </p:cNvPr>
          <p:cNvSpPr>
            <a:spLocks noGrp="1"/>
          </p:cNvSpPr>
          <p:nvPr>
            <p:ph type="ftr" sz="quarter" idx="11"/>
          </p:nvPr>
        </p:nvSpPr>
        <p:spPr>
          <a:xfrm>
            <a:off x="506923" y="6356349"/>
            <a:ext cx="4114800" cy="365125"/>
          </a:xfrm>
        </p:spPr>
        <p:txBody>
          <a:bodyPr/>
          <a:lstStyle/>
          <a:p>
            <a:r>
              <a:rPr lang="en-US">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4C339167-E7E4-479D-8032-E215A432B4BA}"/>
              </a:ext>
            </a:extLst>
          </p:cNvPr>
          <p:cNvSpPr>
            <a:spLocks noGrp="1"/>
          </p:cNvSpPr>
          <p:nvPr>
            <p:ph type="sldNum" sz="quarter" idx="12"/>
          </p:nvPr>
        </p:nvSpPr>
        <p:spPr/>
        <p:txBody>
          <a:bodyPr/>
          <a:lstStyle/>
          <a:p>
            <a:fld id="{D582C985-9F18-2745-877A-BB7442F03475}" type="slidenum">
              <a:rPr lang="en-US" smtClean="0"/>
              <a:pPr/>
              <a:t>6</a:t>
            </a:fld>
            <a:endParaRPr lang="en-US"/>
          </a:p>
        </p:txBody>
      </p:sp>
      <p:sp>
        <p:nvSpPr>
          <p:cNvPr id="11" name="Title 10">
            <a:extLst>
              <a:ext uri="{FF2B5EF4-FFF2-40B4-BE49-F238E27FC236}">
                <a16:creationId xmlns:a16="http://schemas.microsoft.com/office/drawing/2014/main" id="{3B0AEC81-36AC-22E6-C2C6-069ACF40AC57}"/>
              </a:ext>
            </a:extLst>
          </p:cNvPr>
          <p:cNvSpPr>
            <a:spLocks noGrp="1"/>
          </p:cNvSpPr>
          <p:nvPr>
            <p:ph type="title"/>
          </p:nvPr>
        </p:nvSpPr>
        <p:spPr/>
        <p:txBody>
          <a:bodyPr/>
          <a:lstStyle/>
          <a:p>
            <a:r>
              <a:rPr lang="en-US" dirty="0"/>
              <a:t>Investment Priorities Are Shifting</a:t>
            </a:r>
            <a:endParaRPr lang="en-US" dirty="0">
              <a:cs typeface="Arial"/>
            </a:endParaRPr>
          </a:p>
        </p:txBody>
      </p:sp>
      <p:pic>
        <p:nvPicPr>
          <p:cNvPr id="2" name="Picture 1">
            <a:extLst>
              <a:ext uri="{FF2B5EF4-FFF2-40B4-BE49-F238E27FC236}">
                <a16:creationId xmlns:a16="http://schemas.microsoft.com/office/drawing/2014/main" id="{E34F2424-C3C4-8C49-D61F-5D5C89BB5A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41" y="1075405"/>
            <a:ext cx="6276635" cy="5465925"/>
          </a:xfrm>
          <a:prstGeom prst="rect">
            <a:avLst/>
          </a:prstGeom>
          <a:noFill/>
          <a:ln>
            <a:noFill/>
          </a:ln>
        </p:spPr>
      </p:pic>
      <p:sp>
        <p:nvSpPr>
          <p:cNvPr id="6" name="Rectangle 5">
            <a:extLst>
              <a:ext uri="{FF2B5EF4-FFF2-40B4-BE49-F238E27FC236}">
                <a16:creationId xmlns:a16="http://schemas.microsoft.com/office/drawing/2014/main" id="{B892A85A-F2AC-63AB-3A71-FD604F47CAF4}"/>
              </a:ext>
            </a:extLst>
          </p:cNvPr>
          <p:cNvSpPr/>
          <p:nvPr/>
        </p:nvSpPr>
        <p:spPr>
          <a:xfrm>
            <a:off x="1280159" y="1736437"/>
            <a:ext cx="1920240" cy="180109"/>
          </a:xfrm>
          <a:prstGeom prst="rect">
            <a:avLst/>
          </a:prstGeom>
          <a:solidFill>
            <a:srgbClr val="FFFF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2A6A66-1CD5-5AF4-5AA0-FD76FB3516C7}"/>
              </a:ext>
            </a:extLst>
          </p:cNvPr>
          <p:cNvSpPr/>
          <p:nvPr/>
        </p:nvSpPr>
        <p:spPr>
          <a:xfrm>
            <a:off x="731519" y="2310319"/>
            <a:ext cx="2468880" cy="180109"/>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646F7E-E1AA-0F67-0B05-EA9F501F78E0}"/>
              </a:ext>
            </a:extLst>
          </p:cNvPr>
          <p:cNvSpPr/>
          <p:nvPr/>
        </p:nvSpPr>
        <p:spPr>
          <a:xfrm>
            <a:off x="1814945" y="4558145"/>
            <a:ext cx="1385455" cy="180109"/>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5EC6A65-F181-F5DE-9C4C-485940C3B8CA}"/>
              </a:ext>
            </a:extLst>
          </p:cNvPr>
          <p:cNvSpPr/>
          <p:nvPr/>
        </p:nvSpPr>
        <p:spPr>
          <a:xfrm>
            <a:off x="2285999" y="3164008"/>
            <a:ext cx="914400" cy="180109"/>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64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23C9-6536-89D2-177E-CBAE0D9B2DE0}"/>
              </a:ext>
            </a:extLst>
          </p:cNvPr>
          <p:cNvSpPr>
            <a:spLocks noGrp="1"/>
          </p:cNvSpPr>
          <p:nvPr>
            <p:ph type="ctrTitle"/>
          </p:nvPr>
        </p:nvSpPr>
        <p:spPr/>
        <p:txBody>
          <a:bodyPr>
            <a:normAutofit/>
          </a:bodyPr>
          <a:lstStyle/>
          <a:p>
            <a:r>
              <a:rPr lang="en-US" dirty="0">
                <a:cs typeface="Arial"/>
              </a:rPr>
              <a:t>If you can't see it,</a:t>
            </a:r>
            <a:br>
              <a:rPr lang="en-US" dirty="0">
                <a:cs typeface="Arial"/>
              </a:rPr>
            </a:br>
            <a:r>
              <a:rPr lang="en-US" dirty="0">
                <a:cs typeface="Arial"/>
              </a:rPr>
              <a:t>you can't fix it.</a:t>
            </a:r>
          </a:p>
        </p:txBody>
      </p:sp>
    </p:spTree>
    <p:extLst>
      <p:ext uri="{BB962C8B-B14F-4D97-AF65-F5344CB8AC3E}">
        <p14:creationId xmlns:p14="http://schemas.microsoft.com/office/powerpoint/2010/main" val="23589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F3A1-C3F4-086C-9443-19B396ACC7A7}"/>
              </a:ext>
            </a:extLst>
          </p:cNvPr>
          <p:cNvSpPr>
            <a:spLocks noGrp="1"/>
          </p:cNvSpPr>
          <p:nvPr>
            <p:ph type="title"/>
          </p:nvPr>
        </p:nvSpPr>
        <p:spPr/>
        <p:txBody>
          <a:bodyPr/>
          <a:lstStyle/>
          <a:p>
            <a:r>
              <a:rPr lang="en-US" dirty="0"/>
              <a:t>Data Transparency Is Everything</a:t>
            </a:r>
          </a:p>
        </p:txBody>
      </p:sp>
      <p:sp>
        <p:nvSpPr>
          <p:cNvPr id="3" name="Content Placeholder 2">
            <a:extLst>
              <a:ext uri="{FF2B5EF4-FFF2-40B4-BE49-F238E27FC236}">
                <a16:creationId xmlns:a16="http://schemas.microsoft.com/office/drawing/2014/main" id="{4FAD8E78-B89A-7C63-C9C8-60A27DDACDA4}"/>
              </a:ext>
            </a:extLst>
          </p:cNvPr>
          <p:cNvSpPr>
            <a:spLocks noGrp="1"/>
          </p:cNvSpPr>
          <p:nvPr>
            <p:ph idx="1"/>
          </p:nvPr>
        </p:nvSpPr>
        <p:spPr>
          <a:xfrm>
            <a:off x="506924" y="1342664"/>
            <a:ext cx="9221276" cy="4351338"/>
          </a:xfrm>
        </p:spPr>
        <p:txBody>
          <a:bodyPr/>
          <a:lstStyle/>
          <a:p>
            <a:r>
              <a:rPr lang="en-US" dirty="0"/>
              <a:t>Healthcare providers struggle to gain a comprehensive view of all data associated with how products move into and throughout the healthcare system.</a:t>
            </a:r>
          </a:p>
        </p:txBody>
      </p:sp>
      <p:sp>
        <p:nvSpPr>
          <p:cNvPr id="4" name="Footer Placeholder 3">
            <a:extLst>
              <a:ext uri="{FF2B5EF4-FFF2-40B4-BE49-F238E27FC236}">
                <a16:creationId xmlns:a16="http://schemas.microsoft.com/office/drawing/2014/main" id="{F911AE04-AA71-0004-7F5E-2350F7849E5E}"/>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7EE7909C-6FBA-B826-C09C-1CBC3DEABDEF}"/>
              </a:ext>
            </a:extLst>
          </p:cNvPr>
          <p:cNvSpPr>
            <a:spLocks noGrp="1"/>
          </p:cNvSpPr>
          <p:nvPr>
            <p:ph type="sldNum" sz="quarter" idx="12"/>
          </p:nvPr>
        </p:nvSpPr>
        <p:spPr/>
        <p:txBody>
          <a:bodyPr/>
          <a:lstStyle/>
          <a:p>
            <a:fld id="{D582C985-9F18-2745-877A-BB7442F03475}" type="slidenum">
              <a:rPr lang="en-US" dirty="0" smtClean="0"/>
              <a:pPr/>
              <a:t>8</a:t>
            </a:fld>
            <a:endParaRPr lang="en-US" dirty="0"/>
          </a:p>
        </p:txBody>
      </p:sp>
      <p:sp>
        <p:nvSpPr>
          <p:cNvPr id="7" name="Content Placeholder 2">
            <a:extLst>
              <a:ext uri="{FF2B5EF4-FFF2-40B4-BE49-F238E27FC236}">
                <a16:creationId xmlns:a16="http://schemas.microsoft.com/office/drawing/2014/main" id="{1CDE498A-DA11-3926-D9A9-56C305FF047F}"/>
              </a:ext>
            </a:extLst>
          </p:cNvPr>
          <p:cNvSpPr txBox="1">
            <a:spLocks/>
          </p:cNvSpPr>
          <p:nvPr/>
        </p:nvSpPr>
        <p:spPr>
          <a:xfrm>
            <a:off x="290734" y="4632014"/>
            <a:ext cx="5359547" cy="85092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sz="3600" b="1" dirty="0">
                <a:solidFill>
                  <a:schemeClr val="bg2"/>
                </a:solidFill>
              </a:rPr>
              <a:t>  </a:t>
            </a:r>
            <a:r>
              <a:rPr lang="en-US" sz="3600" b="1" dirty="0">
                <a:solidFill>
                  <a:schemeClr val="accent5"/>
                </a:solidFill>
                <a:latin typeface="Arial Black" panose="020B0604020202020204" pitchFamily="34" charset="0"/>
                <a:cs typeface="Arial Black" panose="020B0604020202020204" pitchFamily="34" charset="0"/>
              </a:rPr>
              <a:t>20% </a:t>
            </a:r>
            <a:r>
              <a:rPr lang="en-US" dirty="0"/>
              <a:t>for inbound freight</a:t>
            </a:r>
          </a:p>
        </p:txBody>
      </p:sp>
      <p:sp>
        <p:nvSpPr>
          <p:cNvPr id="8" name="Content Placeholder 2">
            <a:extLst>
              <a:ext uri="{FF2B5EF4-FFF2-40B4-BE49-F238E27FC236}">
                <a16:creationId xmlns:a16="http://schemas.microsoft.com/office/drawing/2014/main" id="{B6668A8D-E76D-5F76-2E53-15346974867A}"/>
              </a:ext>
            </a:extLst>
          </p:cNvPr>
          <p:cNvSpPr txBox="1">
            <a:spLocks/>
          </p:cNvSpPr>
          <p:nvPr/>
        </p:nvSpPr>
        <p:spPr>
          <a:xfrm>
            <a:off x="290733" y="5383619"/>
            <a:ext cx="5359547" cy="85092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sz="3600" b="1" dirty="0"/>
              <a:t>  </a:t>
            </a:r>
            <a:r>
              <a:rPr lang="en-US" sz="3600" b="1" dirty="0">
                <a:solidFill>
                  <a:schemeClr val="accent5"/>
                </a:solidFill>
                <a:latin typeface="Arial Black" panose="020B0604020202020204" pitchFamily="34" charset="0"/>
                <a:cs typeface="Arial Black" panose="020B0604020202020204" pitchFamily="34" charset="0"/>
              </a:rPr>
              <a:t>30% </a:t>
            </a:r>
            <a:r>
              <a:rPr lang="en-US" dirty="0"/>
              <a:t>for outbound freight</a:t>
            </a:r>
          </a:p>
        </p:txBody>
      </p:sp>
      <p:sp>
        <p:nvSpPr>
          <p:cNvPr id="9" name="Content Placeholder 2">
            <a:extLst>
              <a:ext uri="{FF2B5EF4-FFF2-40B4-BE49-F238E27FC236}">
                <a16:creationId xmlns:a16="http://schemas.microsoft.com/office/drawing/2014/main" id="{013689B6-94C4-BCBF-098D-5B32BCBEB19D}"/>
              </a:ext>
            </a:extLst>
          </p:cNvPr>
          <p:cNvSpPr txBox="1">
            <a:spLocks/>
          </p:cNvSpPr>
          <p:nvPr/>
        </p:nvSpPr>
        <p:spPr>
          <a:xfrm>
            <a:off x="5402724" y="3740282"/>
            <a:ext cx="6789276" cy="88934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dirty="0"/>
              <a:t>VPL increases the average customer’s </a:t>
            </a:r>
            <a:br>
              <a:rPr lang="en-US" dirty="0"/>
            </a:br>
            <a:r>
              <a:rPr lang="en-US" dirty="0"/>
              <a:t>managed freight volume by:</a:t>
            </a:r>
          </a:p>
        </p:txBody>
      </p:sp>
      <p:sp>
        <p:nvSpPr>
          <p:cNvPr id="10" name="Content Placeholder 2">
            <a:extLst>
              <a:ext uri="{FF2B5EF4-FFF2-40B4-BE49-F238E27FC236}">
                <a16:creationId xmlns:a16="http://schemas.microsoft.com/office/drawing/2014/main" id="{535B21F5-446F-3BDF-7CFF-A4321028CCD5}"/>
              </a:ext>
            </a:extLst>
          </p:cNvPr>
          <p:cNvSpPr txBox="1">
            <a:spLocks/>
          </p:cNvSpPr>
          <p:nvPr/>
        </p:nvSpPr>
        <p:spPr>
          <a:xfrm>
            <a:off x="5402724" y="5376791"/>
            <a:ext cx="10719094" cy="1437986"/>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dirty="0"/>
              <a:t>While unmanaged freight costs </a:t>
            </a:r>
            <a:br>
              <a:rPr lang="en-US" dirty="0"/>
            </a:br>
            <a:r>
              <a:rPr lang="en-US" dirty="0"/>
              <a:t>as much as </a:t>
            </a:r>
            <a:r>
              <a:rPr lang="en-US" b="1" dirty="0">
                <a:latin typeface="Arial Black" panose="020B0604020202020204" pitchFamily="34" charset="0"/>
                <a:cs typeface="Arial Black" panose="020B0604020202020204" pitchFamily="34" charset="0"/>
              </a:rPr>
              <a:t>1.5x</a:t>
            </a:r>
            <a:r>
              <a:rPr lang="en-US" dirty="0"/>
              <a:t> more per shipment</a:t>
            </a:r>
          </a:p>
        </p:txBody>
      </p:sp>
      <p:sp>
        <p:nvSpPr>
          <p:cNvPr id="11" name="Content Placeholder 2">
            <a:extLst>
              <a:ext uri="{FF2B5EF4-FFF2-40B4-BE49-F238E27FC236}">
                <a16:creationId xmlns:a16="http://schemas.microsoft.com/office/drawing/2014/main" id="{EFF48747-5BDF-03B8-8924-05A9CC7C61A5}"/>
              </a:ext>
            </a:extLst>
          </p:cNvPr>
          <p:cNvSpPr txBox="1">
            <a:spLocks/>
          </p:cNvSpPr>
          <p:nvPr/>
        </p:nvSpPr>
        <p:spPr>
          <a:xfrm>
            <a:off x="5402724" y="4519470"/>
            <a:ext cx="5359547" cy="85092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sz="5200" b="1" dirty="0">
                <a:solidFill>
                  <a:schemeClr val="bg2"/>
                </a:solidFill>
                <a:latin typeface="Arial Black" panose="020B0604020202020204" pitchFamily="34" charset="0"/>
                <a:cs typeface="Arial Black" panose="020B0604020202020204" pitchFamily="34" charset="0"/>
              </a:rPr>
              <a:t>10 – 15%</a:t>
            </a:r>
            <a:endParaRPr lang="en-US" sz="5200" dirty="0">
              <a:solidFill>
                <a:schemeClr val="bg2"/>
              </a:solidFill>
            </a:endParaRPr>
          </a:p>
        </p:txBody>
      </p:sp>
      <p:cxnSp>
        <p:nvCxnSpPr>
          <p:cNvPr id="12" name="Straight Connector 11">
            <a:extLst>
              <a:ext uri="{FF2B5EF4-FFF2-40B4-BE49-F238E27FC236}">
                <a16:creationId xmlns:a16="http://schemas.microsoft.com/office/drawing/2014/main" id="{8A5DCFB1-5161-E4C2-B234-542867058F0E}"/>
              </a:ext>
            </a:extLst>
          </p:cNvPr>
          <p:cNvCxnSpPr/>
          <p:nvPr/>
        </p:nvCxnSpPr>
        <p:spPr>
          <a:xfrm>
            <a:off x="5008101" y="3557400"/>
            <a:ext cx="0" cy="2806378"/>
          </a:xfrm>
          <a:prstGeom prst="line">
            <a:avLst/>
          </a:prstGeom>
          <a:ln w="1270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2068F7E8-FF8E-A05A-9591-0F0131C42B86}"/>
              </a:ext>
            </a:extLst>
          </p:cNvPr>
          <p:cNvSpPr txBox="1">
            <a:spLocks/>
          </p:cNvSpPr>
          <p:nvPr/>
        </p:nvSpPr>
        <p:spPr>
          <a:xfrm>
            <a:off x="557723" y="3740282"/>
            <a:ext cx="7201977" cy="88934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3200" b="1" kern="1200">
                <a:solidFill>
                  <a:schemeClr val="bg2"/>
                </a:solidFill>
                <a:latin typeface="+mn-lt"/>
                <a:ea typeface="+mn-ea"/>
                <a:cs typeface="+mn-cs"/>
              </a:defRPr>
            </a:lvl1pPr>
            <a:lvl2pPr marL="274320" indent="-274320" algn="l" defTabSz="914400" rtl="0" eaLnBrk="1" latinLnBrk="0" hangingPunct="1">
              <a:lnSpc>
                <a:spcPct val="100000"/>
              </a:lnSpc>
              <a:spcBef>
                <a:spcPts val="600"/>
              </a:spcBef>
              <a:spcAft>
                <a:spcPts val="600"/>
              </a:spcAft>
              <a:buClr>
                <a:schemeClr val="bg2"/>
              </a:buClr>
              <a:buFont typeface="Wingdings" pitchFamily="2" charset="2"/>
              <a:buChar char="§"/>
              <a:tabLst/>
              <a:defRPr sz="2400" kern="1200">
                <a:solidFill>
                  <a:schemeClr val="tx1"/>
                </a:solidFill>
                <a:latin typeface="+mn-lt"/>
                <a:ea typeface="+mn-ea"/>
                <a:cs typeface="+mn-cs"/>
              </a:defRPr>
            </a:lvl2pPr>
            <a:lvl3pPr marL="548640" indent="-228600" algn="l" defTabSz="914400" rtl="0" eaLnBrk="1" latinLnBrk="0" hangingPunct="1">
              <a:lnSpc>
                <a:spcPct val="100000"/>
              </a:lnSpc>
              <a:spcBef>
                <a:spcPts val="400"/>
              </a:spcBef>
              <a:spcAft>
                <a:spcPts val="400"/>
              </a:spcAft>
              <a:buClr>
                <a:schemeClr val="accent1"/>
              </a:buClr>
              <a:buFont typeface="Wingdings" pitchFamily="2" charset="2"/>
              <a:buChar char="§"/>
              <a:tabLst/>
              <a:defRPr sz="1800" kern="1200">
                <a:solidFill>
                  <a:schemeClr val="tx1"/>
                </a:solidFill>
                <a:latin typeface="+mn-lt"/>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6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lvl="1" indent="0">
              <a:buNone/>
            </a:pPr>
            <a:r>
              <a:rPr lang="en-US" dirty="0"/>
              <a:t>Most health systems are</a:t>
            </a:r>
            <a:br>
              <a:rPr lang="en-US" dirty="0"/>
            </a:br>
            <a:r>
              <a:rPr lang="en-US" dirty="0"/>
              <a:t>overspending by at least:</a:t>
            </a:r>
          </a:p>
          <a:p>
            <a:pPr marL="45720" lvl="1" indent="0">
              <a:buNone/>
            </a:pPr>
            <a:endParaRPr lang="en-US" dirty="0"/>
          </a:p>
        </p:txBody>
      </p:sp>
    </p:spTree>
    <p:extLst>
      <p:ext uri="{BB962C8B-B14F-4D97-AF65-F5344CB8AC3E}">
        <p14:creationId xmlns:p14="http://schemas.microsoft.com/office/powerpoint/2010/main" val="223533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7BE8-52D6-383D-8442-42160391745E}"/>
              </a:ext>
            </a:extLst>
          </p:cNvPr>
          <p:cNvSpPr>
            <a:spLocks noGrp="1"/>
          </p:cNvSpPr>
          <p:nvPr>
            <p:ph type="title"/>
          </p:nvPr>
        </p:nvSpPr>
        <p:spPr/>
        <p:txBody>
          <a:bodyPr/>
          <a:lstStyle/>
          <a:p>
            <a:r>
              <a:rPr lang="en-US" dirty="0"/>
              <a:t>Barriers to Transparency</a:t>
            </a:r>
          </a:p>
        </p:txBody>
      </p:sp>
      <p:sp>
        <p:nvSpPr>
          <p:cNvPr id="3" name="Content Placeholder 2">
            <a:extLst>
              <a:ext uri="{FF2B5EF4-FFF2-40B4-BE49-F238E27FC236}">
                <a16:creationId xmlns:a16="http://schemas.microsoft.com/office/drawing/2014/main" id="{22D802DA-F38B-1EC2-54D6-43B092615536}"/>
              </a:ext>
            </a:extLst>
          </p:cNvPr>
          <p:cNvSpPr>
            <a:spLocks noGrp="1"/>
          </p:cNvSpPr>
          <p:nvPr>
            <p:ph idx="1"/>
          </p:nvPr>
        </p:nvSpPr>
        <p:spPr>
          <a:xfrm>
            <a:off x="506924" y="1341133"/>
            <a:ext cx="8071019" cy="4776640"/>
          </a:xfrm>
        </p:spPr>
        <p:txBody>
          <a:bodyPr vert="horz" lIns="91440" tIns="45720" rIns="91440" bIns="45720" rtlCol="0" anchor="t">
            <a:noAutofit/>
          </a:bodyPr>
          <a:lstStyle/>
          <a:p>
            <a:r>
              <a:rPr lang="en-US" dirty="0">
                <a:cs typeface="Arial"/>
              </a:rPr>
              <a:t>What’s really blocking</a:t>
            </a:r>
            <a:br>
              <a:rPr lang="en-US" dirty="0">
                <a:cs typeface="Arial"/>
              </a:rPr>
            </a:br>
            <a:r>
              <a:rPr lang="en-US" dirty="0">
                <a:cs typeface="Arial"/>
              </a:rPr>
              <a:t>transparency in logistics?</a:t>
            </a:r>
          </a:p>
          <a:p>
            <a:endParaRPr lang="en-US" sz="1200" dirty="0">
              <a:cs typeface="Arial"/>
            </a:endParaRPr>
          </a:p>
          <a:p>
            <a:pPr marL="342900" indent="-342900">
              <a:buClr>
                <a:schemeClr val="bg2"/>
              </a:buClr>
              <a:buFont typeface="Wingdings" panose="05000000000000000000" pitchFamily="2" charset="2"/>
              <a:buChar char="§"/>
            </a:pPr>
            <a:r>
              <a:rPr lang="en-US" sz="2400" b="0" dirty="0">
                <a:solidFill>
                  <a:schemeClr val="tx1"/>
                </a:solidFill>
                <a:cs typeface="Arial"/>
              </a:rPr>
              <a:t>Lack of carrier flexibility</a:t>
            </a:r>
          </a:p>
          <a:p>
            <a:pPr lvl="2"/>
            <a:r>
              <a:rPr lang="en-US" b="0" dirty="0">
                <a:cs typeface="Arial"/>
              </a:rPr>
              <a:t>Single carrier solutions </a:t>
            </a:r>
            <a:r>
              <a:rPr lang="en-US" dirty="0">
                <a:cs typeface="Arial"/>
              </a:rPr>
              <a:t>limits</a:t>
            </a:r>
            <a:r>
              <a:rPr lang="en-US" b="0" dirty="0">
                <a:cs typeface="Arial"/>
              </a:rPr>
              <a:t> your range of service and pricing </a:t>
            </a:r>
            <a:r>
              <a:rPr lang="en-US" dirty="0">
                <a:cs typeface="Arial"/>
              </a:rPr>
              <a:t>options</a:t>
            </a:r>
          </a:p>
          <a:p>
            <a:pPr marL="342900" indent="-342900">
              <a:buClr>
                <a:schemeClr val="bg2"/>
              </a:buClr>
              <a:buFont typeface="Wingdings" panose="05000000000000000000" pitchFamily="2" charset="2"/>
              <a:buChar char="§"/>
            </a:pPr>
            <a:r>
              <a:rPr lang="en-US" sz="2400" b="0" dirty="0">
                <a:solidFill>
                  <a:schemeClr val="tx1"/>
                </a:solidFill>
                <a:cs typeface="Arial"/>
              </a:rPr>
              <a:t>Hidden margin models</a:t>
            </a:r>
          </a:p>
          <a:p>
            <a:pPr lvl="2"/>
            <a:r>
              <a:rPr lang="en-US" dirty="0">
                <a:cs typeface="Arial"/>
              </a:rPr>
              <a:t>Obscured cost breakdown (carrier fee + undisclosed profit margin)</a:t>
            </a:r>
          </a:p>
          <a:p>
            <a:pPr lvl="2"/>
            <a:r>
              <a:rPr lang="en-US" dirty="0">
                <a:cs typeface="Arial"/>
              </a:rPr>
              <a:t>Percentage mark-up on express shipments</a:t>
            </a:r>
          </a:p>
        </p:txBody>
      </p:sp>
      <p:sp>
        <p:nvSpPr>
          <p:cNvPr id="4" name="Footer Placeholder 3">
            <a:extLst>
              <a:ext uri="{FF2B5EF4-FFF2-40B4-BE49-F238E27FC236}">
                <a16:creationId xmlns:a16="http://schemas.microsoft.com/office/drawing/2014/main" id="{286F5388-1C9E-98E6-C953-C6F08A0160A4}"/>
              </a:ext>
            </a:extLst>
          </p:cNvPr>
          <p:cNvSpPr>
            <a:spLocks noGrp="1"/>
          </p:cNvSpPr>
          <p:nvPr>
            <p:ph type="ftr" sz="quarter" idx="11"/>
          </p:nvPr>
        </p:nvSpPr>
        <p:spPr/>
        <p:txBody>
          <a:bodyPr/>
          <a:lstStyle/>
          <a:p>
            <a:r>
              <a:rPr lang="en-US" dirty="0">
                <a:solidFill>
                  <a:prstClr val="white">
                    <a:lumMod val="65000"/>
                  </a:prstClr>
                </a:solidFill>
              </a:rPr>
              <a:t>Confidential | VPL | 2023</a:t>
            </a:r>
          </a:p>
        </p:txBody>
      </p:sp>
      <p:sp>
        <p:nvSpPr>
          <p:cNvPr id="5" name="Slide Number Placeholder 4">
            <a:extLst>
              <a:ext uri="{FF2B5EF4-FFF2-40B4-BE49-F238E27FC236}">
                <a16:creationId xmlns:a16="http://schemas.microsoft.com/office/drawing/2014/main" id="{C5F2D23C-64F7-F8B7-552A-7E3C14BB0C81}"/>
              </a:ext>
            </a:extLst>
          </p:cNvPr>
          <p:cNvSpPr>
            <a:spLocks noGrp="1"/>
          </p:cNvSpPr>
          <p:nvPr>
            <p:ph type="sldNum" sz="quarter" idx="12"/>
          </p:nvPr>
        </p:nvSpPr>
        <p:spPr/>
        <p:txBody>
          <a:bodyPr/>
          <a:lstStyle/>
          <a:p>
            <a:fld id="{D582C985-9F18-2745-877A-BB7442F03475}" type="slidenum">
              <a:rPr lang="en-US" smtClean="0"/>
              <a:pPr/>
              <a:t>9</a:t>
            </a:fld>
            <a:endParaRPr lang="en-US" dirty="0"/>
          </a:p>
        </p:txBody>
      </p:sp>
    </p:spTree>
    <p:extLst>
      <p:ext uri="{BB962C8B-B14F-4D97-AF65-F5344CB8AC3E}">
        <p14:creationId xmlns:p14="http://schemas.microsoft.com/office/powerpoint/2010/main" val="3647618092"/>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C345E"/>
      </a:dk2>
      <a:lt2>
        <a:srgbClr val="238DC1"/>
      </a:lt2>
      <a:accent1>
        <a:srgbClr val="ABC8E7"/>
      </a:accent1>
      <a:accent2>
        <a:srgbClr val="AAC8E6"/>
      </a:accent2>
      <a:accent3>
        <a:srgbClr val="238DC0"/>
      </a:accent3>
      <a:accent4>
        <a:srgbClr val="00BE75"/>
      </a:accent4>
      <a:accent5>
        <a:srgbClr val="D33C30"/>
      </a:accent5>
      <a:accent6>
        <a:srgbClr val="FABD34"/>
      </a:accent6>
      <a:hlink>
        <a:srgbClr val="238DC0"/>
      </a:hlink>
      <a:folHlink>
        <a:srgbClr val="AAC8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
      <a:dk1>
        <a:srgbClr val="000000"/>
      </a:dk1>
      <a:lt1>
        <a:srgbClr val="FFFFFF"/>
      </a:lt1>
      <a:dk2>
        <a:srgbClr val="1C345E"/>
      </a:dk2>
      <a:lt2>
        <a:srgbClr val="238DC1"/>
      </a:lt2>
      <a:accent1>
        <a:srgbClr val="ABC8E7"/>
      </a:accent1>
      <a:accent2>
        <a:srgbClr val="AAC8E6"/>
      </a:accent2>
      <a:accent3>
        <a:srgbClr val="238DC0"/>
      </a:accent3>
      <a:accent4>
        <a:srgbClr val="00BE75"/>
      </a:accent4>
      <a:accent5>
        <a:srgbClr val="D33C30"/>
      </a:accent5>
      <a:accent6>
        <a:srgbClr val="FABD34"/>
      </a:accent6>
      <a:hlink>
        <a:srgbClr val="238DC0"/>
      </a:hlink>
      <a:folHlink>
        <a:srgbClr val="AAC8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20758</TotalTime>
  <Words>4094</Words>
  <Application>Microsoft Office PowerPoint</Application>
  <PresentationFormat>Widescreen</PresentationFormat>
  <Paragraphs>419</Paragraphs>
  <Slides>27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Arial Black</vt:lpstr>
      <vt:lpstr>Arial,Sans-Serif</vt:lpstr>
      <vt:lpstr>Calibri</vt:lpstr>
      <vt:lpstr>Calibri,Sans-Serif</vt:lpstr>
      <vt:lpstr>Segoe UI</vt:lpstr>
      <vt:lpstr>Söhne</vt:lpstr>
      <vt:lpstr>Wingdings</vt:lpstr>
      <vt:lpstr>Wingdings,Sans-Serif</vt:lpstr>
      <vt:lpstr>WordVisi_MSFontService</vt:lpstr>
      <vt:lpstr>WordVisiPilcrow_MSFontService</vt:lpstr>
      <vt:lpstr>Office Theme</vt:lpstr>
      <vt:lpstr>Office Theme</vt:lpstr>
      <vt:lpstr>and Protect Revenue with  Supply Chain Logistics Data</vt:lpstr>
      <vt:lpstr>About VPL</vt:lpstr>
      <vt:lpstr>Agenda</vt:lpstr>
      <vt:lpstr>Industry trends</vt:lpstr>
      <vt:lpstr>U.S. Inflation Hit 40-Year High in 2022</vt:lpstr>
      <vt:lpstr>Investment Priorities Are Shifting</vt:lpstr>
      <vt:lpstr>If you can't see it, you can't fix it.</vt:lpstr>
      <vt:lpstr>Data Transparency Is Everything</vt:lpstr>
      <vt:lpstr>Barriers to Transparency</vt:lpstr>
      <vt:lpstr>Key Considerations for Logistics Partnerships</vt:lpstr>
      <vt:lpstr>Four key areas to focus on</vt:lpstr>
      <vt:lpstr>Inbound Freight Analytics</vt:lpstr>
      <vt:lpstr>Use Case</vt:lpstr>
      <vt:lpstr>Customer Story</vt:lpstr>
      <vt:lpstr>Outbound Shipping Analytics</vt:lpstr>
      <vt:lpstr>Use Case</vt:lpstr>
      <vt:lpstr>Customer Story</vt:lpstr>
      <vt:lpstr>Supplier Analytics</vt:lpstr>
      <vt:lpstr>Use Case</vt:lpstr>
      <vt:lpstr>Customer Story</vt:lpstr>
      <vt:lpstr>Supplier &amp; Carrier Performance Metrics</vt:lpstr>
      <vt:lpstr>Use Case</vt:lpstr>
      <vt:lpstr>Use Case</vt:lpstr>
      <vt:lpstr>Customer Story</vt:lpstr>
      <vt:lpstr>Live demo</vt:lpstr>
      <vt:lpstr>Q&amp;A</vt:lpstr>
      <vt:lpstr>Thank you! To learn more, visit www.getvpl.com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Druso</dc:creator>
  <cp:lastModifiedBy>Vicki Virgin</cp:lastModifiedBy>
  <cp:revision>3626</cp:revision>
  <dcterms:created xsi:type="dcterms:W3CDTF">2022-08-29T20:00:06Z</dcterms:created>
  <dcterms:modified xsi:type="dcterms:W3CDTF">2023-09-26T16:13:05Z</dcterms:modified>
</cp:coreProperties>
</file>