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4"/>
    <p:sldMasterId id="2147484161" r:id="rId5"/>
    <p:sldMasterId id="2147484258" r:id="rId6"/>
  </p:sldMasterIdLst>
  <p:notesMasterIdLst>
    <p:notesMasterId r:id="rId32"/>
  </p:notesMasterIdLst>
  <p:handoutMasterIdLst>
    <p:handoutMasterId r:id="rId33"/>
  </p:handoutMasterIdLst>
  <p:sldIdLst>
    <p:sldId id="256" r:id="rId7"/>
    <p:sldId id="2147468162" r:id="rId8"/>
    <p:sldId id="2147468187" r:id="rId9"/>
    <p:sldId id="439" r:id="rId10"/>
    <p:sldId id="2147468186" r:id="rId11"/>
    <p:sldId id="2147468200" r:id="rId12"/>
    <p:sldId id="257" r:id="rId13"/>
    <p:sldId id="2147468167" r:id="rId14"/>
    <p:sldId id="2598" r:id="rId15"/>
    <p:sldId id="2147468061" r:id="rId16"/>
    <p:sldId id="2147468060" r:id="rId17"/>
    <p:sldId id="2147468222" r:id="rId18"/>
    <p:sldId id="430" r:id="rId19"/>
    <p:sldId id="2147468196" r:id="rId20"/>
    <p:sldId id="2730" r:id="rId21"/>
    <p:sldId id="425" r:id="rId22"/>
    <p:sldId id="2147468177" r:id="rId23"/>
    <p:sldId id="2147468204" r:id="rId24"/>
    <p:sldId id="2613" r:id="rId25"/>
    <p:sldId id="2147468212" r:id="rId26"/>
    <p:sldId id="2731" r:id="rId27"/>
    <p:sldId id="2747" r:id="rId28"/>
    <p:sldId id="2717" r:id="rId29"/>
    <p:sldId id="288" r:id="rId30"/>
    <p:sldId id="2147468217" r:id="rId31"/>
  </p:sldIdLst>
  <p:sldSz cx="12192000" cy="6858000"/>
  <p:notesSz cx="6858000" cy="91440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evSpring" id="{8F76DF20-D6F9-1543-B26E-3B7D02500090}">
          <p14:sldIdLst>
            <p14:sldId id="256"/>
            <p14:sldId id="2147468162"/>
            <p14:sldId id="2147468187"/>
            <p14:sldId id="439"/>
            <p14:sldId id="2147468186"/>
            <p14:sldId id="2147468200"/>
            <p14:sldId id="257"/>
            <p14:sldId id="2147468167"/>
            <p14:sldId id="2598"/>
            <p14:sldId id="2147468061"/>
            <p14:sldId id="2147468060"/>
            <p14:sldId id="2147468222"/>
            <p14:sldId id="430"/>
          </p14:sldIdLst>
        </p14:section>
        <p14:section name="Drive Self-Service Adoption" id="{A3B4A2D7-36F7-C440-8315-6EAC7537576A}">
          <p14:sldIdLst>
            <p14:sldId id="2147468196"/>
            <p14:sldId id="2730"/>
            <p14:sldId id="425"/>
            <p14:sldId id="2147468177"/>
            <p14:sldId id="2147468204"/>
            <p14:sldId id="2613"/>
            <p14:sldId id="2147468212"/>
            <p14:sldId id="2731"/>
            <p14:sldId id="2747"/>
            <p14:sldId id="2717"/>
          </p14:sldIdLst>
        </p14:section>
        <p14:section name="Empowering your staff for intelligent financial conversations" id="{5312B75B-F613-AF4D-BE23-0E6CE1CAD38F}">
          <p14:sldIdLst>
            <p14:sldId id="288"/>
            <p14:sldId id="214746821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81F3FB3-76FB-BABF-3E53-36CF932D974E}" name="Amy Coates" initials="AC" userId="S::acoates@revspringinc.com::65c4842c-0802-40be-9870-334cbda5ab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4A3"/>
    <a:srgbClr val="7F3F86"/>
    <a:srgbClr val="AC9196"/>
    <a:srgbClr val="9B00D5"/>
    <a:srgbClr val="D000FF"/>
    <a:srgbClr val="FF28FE"/>
    <a:srgbClr val="D8541B"/>
    <a:srgbClr val="FF3145"/>
    <a:srgbClr val="000000"/>
    <a:srgbClr val="E254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40" autoAdjust="0"/>
    <p:restoredTop sz="96706" autoAdjust="0"/>
  </p:normalViewPr>
  <p:slideViewPr>
    <p:cSldViewPr snapToGrid="0" snapToObjects="1" showGuides="1">
      <p:cViewPr varScale="1">
        <p:scale>
          <a:sx n="108" d="100"/>
          <a:sy n="108" d="100"/>
        </p:scale>
        <p:origin x="11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3656" y="2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47333664250798E-2"/>
          <c:y val="0.13582762736930701"/>
          <c:w val="0.91874796503659895"/>
          <c:h val="0.69430989913579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 noProof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67-FA44-9D60-7E1FF84F80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 noProof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67-FA44-9D60-7E1FF84F807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  <a:headEnd w="lg" len="lg"/>
              <a:tailEnd w="lg" len="lg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 noProof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67-FA44-9D60-7E1FF84F80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2090848"/>
        <c:axId val="811601792"/>
      </c:barChart>
      <c:catAx>
        <c:axId val="81209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alpha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1601792"/>
        <c:crosses val="autoZero"/>
        <c:auto val="1"/>
        <c:lblAlgn val="ctr"/>
        <c:lblOffset val="100"/>
        <c:noMultiLvlLbl val="0"/>
      </c:catAx>
      <c:valAx>
        <c:axId val="811601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209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4455245797505"/>
          <c:y val="2.1243812687281701E-2"/>
          <c:w val="0.44301678781658699"/>
          <c:h val="6.84629696191851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00" b="0" i="0" u="none" strike="noStrike" kern="120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1000" noProof="0">
          <a:latin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80" b="1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en-US" b="0" i="0" dirty="0">
                <a:latin typeface="Verdana" panose="020B0604030504040204" pitchFamily="34" charset="0"/>
              </a:rPr>
              <a:t>Series 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80" b="1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F09-3E4E-A99A-9DCD8A3314E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F09-3E4E-A99A-9DCD8A3314EA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F09-3E4E-A99A-9DCD8A3314EA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F09-3E4E-A99A-9DCD8A3314EA}"/>
              </c:ext>
            </c:extLst>
          </c:dPt>
          <c:dLbls>
            <c:dLbl>
              <c:idx val="0"/>
              <c:layout>
                <c:manualLayout>
                  <c:x val="-0.22379462676668727"/>
                  <c:y val="0.17202876442935844"/>
                </c:manualLayout>
              </c:layout>
              <c:tx>
                <c:rich>
                  <a:bodyPr/>
                  <a:lstStyle/>
                  <a:p>
                    <a:fld id="{62BD6A4A-55A9-3C47-BB79-0A21B6D3F70F}" type="CATEGORYNAME">
                      <a:rPr lang="en-US" b="0" i="0">
                        <a:latin typeface="Verdana" panose="020B0604030504040204" pitchFamily="34" charset="0"/>
                      </a:rPr>
                      <a:pPr/>
                      <a:t>[CATEGORY NAME]</a:t>
                    </a:fld>
                    <a:r>
                      <a:rPr lang="en-US" b="0" i="0" baseline="0" dirty="0">
                        <a:latin typeface="Verdana" panose="020B0604030504040204" pitchFamily="34" charset="0"/>
                      </a:rPr>
                      <a:t>
</a:t>
                    </a:r>
                    <a:fld id="{76B116AA-E955-0F4E-9379-9D31B78A8DBF}" type="PERCENTAGE">
                      <a:rPr lang="en-US" b="0" i="0" baseline="0">
                        <a:latin typeface="Verdana" panose="020B0604030504040204" pitchFamily="34" charset="0"/>
                      </a:rPr>
                      <a:pPr/>
                      <a:t>[PERCENTAGE]</a:t>
                    </a:fld>
                    <a:endParaRPr lang="en-US" b="0" i="0" baseline="0" dirty="0">
                      <a:latin typeface="Verdana" panose="020B0604030504040204" pitchFamily="34" charset="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F09-3E4E-A99A-9DCD8A3314EA}"/>
                </c:ext>
              </c:extLst>
            </c:dLbl>
            <c:dLbl>
              <c:idx val="1"/>
              <c:layout>
                <c:manualLayout>
                  <c:x val="-0.18700964000263334"/>
                  <c:y val="-0.16937911666060532"/>
                </c:manualLayout>
              </c:layout>
              <c:tx>
                <c:rich>
                  <a:bodyPr/>
                  <a:lstStyle/>
                  <a:p>
                    <a:fld id="{3FB0B783-DD6B-F84C-ACAB-CAC6FBBBED23}" type="CATEGORYNAME">
                      <a:rPr lang="en-US" b="0" i="0">
                        <a:latin typeface="Verdana" panose="020B0604030504040204" pitchFamily="34" charset="0"/>
                      </a:rPr>
                      <a:pPr/>
                      <a:t>[CATEGORY NAME]</a:t>
                    </a:fld>
                    <a:r>
                      <a:rPr lang="en-US" b="0" i="0" baseline="0" dirty="0">
                        <a:latin typeface="Verdana" panose="020B0604030504040204" pitchFamily="34" charset="0"/>
                      </a:rPr>
                      <a:t>
</a:t>
                    </a:r>
                    <a:fld id="{04E2FE21-9D38-5F4D-BB0A-3BB0B45E5D20}" type="PERCENTAGE">
                      <a:rPr lang="en-US" b="0" i="0" baseline="0">
                        <a:latin typeface="Verdana" panose="020B0604030504040204" pitchFamily="34" charset="0"/>
                      </a:rPr>
                      <a:pPr/>
                      <a:t>[PERCENTAGE]</a:t>
                    </a:fld>
                    <a:endParaRPr lang="en-US" b="0" i="0" baseline="0" dirty="0">
                      <a:latin typeface="Verdana" panose="020B0604030504040204" pitchFamily="34" charset="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F09-3E4E-A99A-9DCD8A3314EA}"/>
                </c:ext>
              </c:extLst>
            </c:dLbl>
            <c:dLbl>
              <c:idx val="2"/>
              <c:layout>
                <c:manualLayout>
                  <c:x val="0.156394280740318"/>
                  <c:y val="-0.18653708867068061"/>
                </c:manualLayout>
              </c:layout>
              <c:tx>
                <c:rich>
                  <a:bodyPr/>
                  <a:lstStyle/>
                  <a:p>
                    <a:fld id="{8A659404-A4D8-CB48-B9E0-221D02D49888}" type="CATEGORYNAME">
                      <a:rPr lang="en-US" b="0" i="0">
                        <a:latin typeface="Verdana" panose="020B0604030504040204" pitchFamily="34" charset="0"/>
                      </a:rPr>
                      <a:pPr/>
                      <a:t>[CATEGORY NAME]</a:t>
                    </a:fld>
                    <a:r>
                      <a:rPr lang="en-US" b="0" i="0" baseline="0" dirty="0">
                        <a:latin typeface="Verdana" panose="020B0604030504040204" pitchFamily="34" charset="0"/>
                      </a:rPr>
                      <a:t>
</a:t>
                    </a:r>
                    <a:fld id="{FD83BCCB-E7AA-5847-81A9-9E69E093CD09}" type="PERCENTAGE">
                      <a:rPr lang="en-US" b="0" i="0" baseline="0">
                        <a:latin typeface="Verdana" panose="020B0604030504040204" pitchFamily="34" charset="0"/>
                      </a:rPr>
                      <a:pPr/>
                      <a:t>[PERCENTAGE]</a:t>
                    </a:fld>
                    <a:endParaRPr lang="en-US" b="0" i="0" baseline="0" dirty="0">
                      <a:latin typeface="Verdana" panose="020B0604030504040204" pitchFamily="34" charset="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F09-3E4E-A99A-9DCD8A3314EA}"/>
                </c:ext>
              </c:extLst>
            </c:dLbl>
            <c:dLbl>
              <c:idx val="3"/>
              <c:layout>
                <c:manualLayout>
                  <c:x val="0.21962498463563176"/>
                  <c:y val="0.15671832275966111"/>
                </c:manualLayout>
              </c:layout>
              <c:tx>
                <c:rich>
                  <a:bodyPr/>
                  <a:lstStyle/>
                  <a:p>
                    <a:fld id="{1F09F508-E353-3E4F-9A0A-274A48C6737F}" type="CATEGORYNAME">
                      <a:rPr lang="en-US" b="0" i="0">
                        <a:latin typeface="Verdana" panose="020B0604030504040204" pitchFamily="34" charset="0"/>
                      </a:rPr>
                      <a:pPr/>
                      <a:t>[CATEGORY NAME]</a:t>
                    </a:fld>
                    <a:r>
                      <a:rPr lang="en-US" b="0" i="0" baseline="0" dirty="0">
                        <a:latin typeface="Verdana" panose="020B0604030504040204" pitchFamily="34" charset="0"/>
                      </a:rPr>
                      <a:t>
</a:t>
                    </a:r>
                    <a:fld id="{ECB013EA-671E-9B4F-A898-FCB2CBD1EA88}" type="PERCENTAGE">
                      <a:rPr lang="en-US" b="0" i="0" baseline="0">
                        <a:latin typeface="Verdana" panose="020B0604030504040204" pitchFamily="34" charset="0"/>
                      </a:rPr>
                      <a:pPr/>
                      <a:t>[PERCENTAGE]</a:t>
                    </a:fld>
                    <a:endParaRPr lang="en-US" b="0" i="0" baseline="0" dirty="0">
                      <a:latin typeface="Verdana" panose="020B0604030504040204" pitchFamily="34" charset="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F09-3E4E-A99A-9DCD8A3314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9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F09-3E4E-A99A-9DCD8A3314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F09-3E4E-A99A-9DCD8A3314EA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4F09-3E4E-A99A-9DCD8A3314EA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4F09-3E4E-A99A-9DCD8A3314EA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4F09-3E4E-A99A-9DCD8A3314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9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4F09-3E4E-A99A-9DCD8A3314E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tx1"/>
            </a:solidFill>
            <a:ln w="25400">
              <a:noFill/>
              <a:headEnd w="lg" len="lg"/>
              <a:tailEnd w="lg" len="lg"/>
            </a:ln>
          </c:spPr>
          <c:dPt>
            <c:idx val="0"/>
            <c:bubble3D val="0"/>
            <c:spPr>
              <a:solidFill>
                <a:schemeClr val="tx1"/>
              </a:solidFill>
              <a:ln w="25400">
                <a:noFill/>
                <a:headEnd w="lg" len="lg"/>
                <a:tailEnd w="lg" len="lg"/>
              </a:ln>
              <a:effectLst/>
            </c:spPr>
            <c:extLst>
              <c:ext xmlns:c16="http://schemas.microsoft.com/office/drawing/2014/chart" uri="{C3380CC4-5D6E-409C-BE32-E72D297353CC}">
                <c16:uniqueId val="{00000013-4F09-3E4E-A99A-9DCD8A3314EA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25400">
                <a:noFill/>
                <a:headEnd w="lg" len="lg"/>
                <a:tailEnd w="lg" len="lg"/>
              </a:ln>
              <a:effectLst/>
            </c:spPr>
            <c:extLst>
              <c:ext xmlns:c16="http://schemas.microsoft.com/office/drawing/2014/chart" uri="{C3380CC4-5D6E-409C-BE32-E72D297353CC}">
                <c16:uniqueId val="{00000015-4F09-3E4E-A99A-9DCD8A3314EA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25400">
                <a:noFill/>
                <a:headEnd w="lg" len="lg"/>
                <a:tailEnd w="lg" len="lg"/>
              </a:ln>
              <a:effectLst/>
            </c:spPr>
            <c:extLst>
              <c:ext xmlns:c16="http://schemas.microsoft.com/office/drawing/2014/chart" uri="{C3380CC4-5D6E-409C-BE32-E72D297353CC}">
                <c16:uniqueId val="{00000017-4F09-3E4E-A99A-9DCD8A3314EA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 w="25400">
                <a:noFill/>
                <a:headEnd w="lg" len="lg"/>
                <a:tailEnd w="lg" len="lg"/>
              </a:ln>
              <a:effectLst/>
            </c:spPr>
            <c:extLst>
              <c:ext xmlns:c16="http://schemas.microsoft.com/office/drawing/2014/chart" uri="{C3380CC4-5D6E-409C-BE32-E72D297353CC}">
                <c16:uniqueId val="{00000019-4F09-3E4E-A99A-9DCD8A3314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9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4F09-3E4E-A99A-9DCD8A3314E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900" b="1">
          <a:solidFill>
            <a:schemeClr val="bg2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29-4D71-B6D3-43057B3D31AF}"/>
              </c:ext>
            </c:extLst>
          </c:dPt>
          <c:dPt>
            <c:idx val="1"/>
            <c:bubble3D val="0"/>
            <c:spPr>
              <a:solidFill>
                <a:schemeClr val="accent4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29-4D71-B6D3-43057B3D31A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29-4D71-B6D3-43057B3D31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18781-FBF9-354C-A025-C49C596164BA}" type="datetimeFigureOut">
              <a:rPr lang="en-US" smtClean="0">
                <a:latin typeface="Verdana" panose="020B0604030504040204" pitchFamily="34" charset="0"/>
              </a:rPr>
              <a:t>9/26/2023</a:t>
            </a:fld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4EF74-8826-BD43-B880-7A8566D08AFF}" type="slidenum">
              <a:rPr lang="en-US" smtClean="0">
                <a:latin typeface="Verdana" panose="020B0604030504040204" pitchFamily="34" charset="0"/>
              </a:rPr>
              <a:t>‹#›</a:t>
            </a:fld>
            <a:endParaRPr 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4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Verdana" panose="020B0604030504040204" pitchFamily="34" charset="0"/>
              </a:defRPr>
            </a:lvl1pPr>
          </a:lstStyle>
          <a:p>
            <a:fld id="{108FFD40-13C9-7B48-A0BE-E251E1E33FE5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Verdana" panose="020B0604030504040204" pitchFamily="34" charset="0"/>
              </a:defRPr>
            </a:lvl1pPr>
          </a:lstStyle>
          <a:p>
            <a:fld id="{6F8E2375-F1B1-284C-A827-B0E603FDBD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4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9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Q68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accent2"/>
                </a:solidFill>
              </a:rPr>
              <a:t>Billing sentiment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2"/>
                </a:solidFill>
              </a:rPr>
              <a:t>Over-three-quarters agreed that they </a:t>
            </a:r>
            <a:br>
              <a:rPr lang="en-US" sz="1200" dirty="0">
                <a:solidFill>
                  <a:schemeClr val="bg2"/>
                </a:solidFill>
              </a:rPr>
            </a:br>
            <a:r>
              <a:rPr lang="en-US" sz="1200" dirty="0">
                <a:solidFill>
                  <a:schemeClr val="bg2"/>
                </a:solidFill>
              </a:rPr>
              <a:t>would pay their full balance by the due date </a:t>
            </a:r>
            <a:br>
              <a:rPr lang="en-US" sz="1200" dirty="0">
                <a:solidFill>
                  <a:schemeClr val="bg2"/>
                </a:solidFill>
              </a:rPr>
            </a:br>
            <a:r>
              <a:rPr lang="en-US" sz="1200" b="1" dirty="0">
                <a:solidFill>
                  <a:schemeClr val="accent4"/>
                </a:solidFill>
              </a:rPr>
              <a:t>if they received a discount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2"/>
                </a:solidFill>
              </a:rPr>
              <a:t>64% agreed that they were more likely </a:t>
            </a:r>
            <a:br>
              <a:rPr lang="en-US" sz="1200" dirty="0">
                <a:solidFill>
                  <a:schemeClr val="bg2"/>
                </a:solidFill>
              </a:rPr>
            </a:br>
            <a:r>
              <a:rPr lang="en-US" sz="1200" dirty="0">
                <a:solidFill>
                  <a:schemeClr val="bg2"/>
                </a:solidFill>
              </a:rPr>
              <a:t>to pay on time when their </a:t>
            </a:r>
            <a:br>
              <a:rPr lang="en-US" sz="1200" dirty="0">
                <a:solidFill>
                  <a:schemeClr val="bg2"/>
                </a:solidFill>
              </a:rPr>
            </a:br>
            <a:r>
              <a:rPr lang="en-US" sz="1200" b="1" dirty="0">
                <a:solidFill>
                  <a:schemeClr val="accent4"/>
                </a:solidFill>
              </a:rPr>
              <a:t>provider gave them an estimate first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879EAA-645D-324A-94F3-B9AADD53425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02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spcBef>
                <a:spcPts val="0"/>
              </a:spcBef>
            </a:pPr>
            <a:r>
              <a:rPr lang="en-US" sz="1200" b="0" dirty="0">
                <a:solidFill>
                  <a:srgbClr val="000000"/>
                </a:solidFill>
                <a:latin typeface="+mn-lt"/>
              </a:rPr>
              <a:t>Mostly positive findings – but with only 77% feeling at least somewhat satisfied, that leaves room for growth.</a:t>
            </a:r>
            <a:endParaRPr lang="en-US" sz="12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marL="18288" indent="0" fontAlgn="base">
              <a:spcBef>
                <a:spcPts val="0"/>
              </a:spcBef>
              <a:buNone/>
            </a:pPr>
            <a:endParaRPr lang="en-US" sz="1200" i="0" u="none" strike="noStrike" dirty="0">
              <a:solidFill>
                <a:schemeClr val="accent6"/>
              </a:solidFill>
              <a:effectLst/>
              <a:latin typeface="+mn-lt"/>
            </a:endParaRPr>
          </a:p>
          <a:p>
            <a:pPr fontAlgn="base">
              <a:spcBef>
                <a:spcPts val="0"/>
              </a:spcBef>
            </a:pPr>
            <a:r>
              <a:rPr lang="en-US" sz="1200" i="0" u="none" strike="noStrike" dirty="0">
                <a:solidFill>
                  <a:schemeClr val="accent6"/>
                </a:solidFill>
                <a:effectLst/>
                <a:latin typeface="+mn-lt"/>
              </a:rPr>
              <a:t>Recommendation: </a:t>
            </a:r>
            <a:r>
              <a:rPr lang="en-US" sz="1200" b="0" dirty="0">
                <a:solidFill>
                  <a:srgbClr val="000000"/>
                </a:solidFill>
                <a:latin typeface="+mn-lt"/>
              </a:rPr>
              <a:t>Don’t get complacent – patient preferences and comfort levels with new technology is always changing, so expectations could continue to rise</a:t>
            </a:r>
            <a:endParaRPr lang="en-US" sz="12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879EAA-645D-324A-94F3-B9AADD53425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116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Combined email and text together surpass print except in the oldest populations and widely surpass in the youngest populations – those that are up and coming in your patient base – time to plan for their preferences now.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879EAA-645D-324A-94F3-B9AADD53425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736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879EAA-645D-324A-94F3-B9AADD53425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815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489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70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B39E0-DF38-45D8-AED3-53502B66EC2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9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0B7F3-7CC5-4B94-AD20-97AB472D3A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38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Q68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accent2"/>
                </a:solidFill>
              </a:rPr>
              <a:t>Billing sentiment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2"/>
                </a:solidFill>
              </a:rPr>
              <a:t>Over-three-quarters agreed that they </a:t>
            </a:r>
            <a:br>
              <a:rPr lang="en-US" sz="1200" dirty="0">
                <a:solidFill>
                  <a:schemeClr val="bg2"/>
                </a:solidFill>
              </a:rPr>
            </a:br>
            <a:r>
              <a:rPr lang="en-US" sz="1200" dirty="0">
                <a:solidFill>
                  <a:schemeClr val="bg2"/>
                </a:solidFill>
              </a:rPr>
              <a:t>would pay their full balance by the due date </a:t>
            </a:r>
            <a:br>
              <a:rPr lang="en-US" sz="1200" dirty="0">
                <a:solidFill>
                  <a:schemeClr val="bg2"/>
                </a:solidFill>
              </a:rPr>
            </a:br>
            <a:r>
              <a:rPr lang="en-US" sz="1200" b="1" dirty="0">
                <a:solidFill>
                  <a:schemeClr val="accent4"/>
                </a:solidFill>
              </a:rPr>
              <a:t>if they received a discount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2"/>
                </a:solidFill>
              </a:rPr>
              <a:t>64% agreed that they were more likely </a:t>
            </a:r>
            <a:br>
              <a:rPr lang="en-US" sz="1200" dirty="0">
                <a:solidFill>
                  <a:schemeClr val="bg2"/>
                </a:solidFill>
              </a:rPr>
            </a:br>
            <a:r>
              <a:rPr lang="en-US" sz="1200" dirty="0">
                <a:solidFill>
                  <a:schemeClr val="bg2"/>
                </a:solidFill>
              </a:rPr>
              <a:t>to pay on time when their </a:t>
            </a:r>
            <a:br>
              <a:rPr lang="en-US" sz="1200" dirty="0">
                <a:solidFill>
                  <a:schemeClr val="bg2"/>
                </a:solidFill>
              </a:rPr>
            </a:br>
            <a:r>
              <a:rPr lang="en-US" sz="1200" b="1" dirty="0">
                <a:solidFill>
                  <a:schemeClr val="accent4"/>
                </a:solidFill>
              </a:rPr>
              <a:t>provider gave them an estimate first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879EAA-645D-324A-94F3-B9AADD53425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02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65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6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879EAA-645D-324A-94F3-B9AADD5342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302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000000"/>
                </a:solidFill>
              </a:rPr>
              <a:t>What specific blockers are you seeing </a:t>
            </a:r>
            <a:r>
              <a:rPr lang="en-US" sz="2000" dirty="0">
                <a:solidFill>
                  <a:srgbClr val="000000"/>
                </a:solidFill>
              </a:rPr>
              <a:t>in your current patient engagement and digital transformation initiatives?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974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accent1"/>
                </a:solidFill>
              </a:rPr>
              <a:t>The Implications of a Poor Billing Experience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879EAA-645D-324A-94F3-B9AADD53425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420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333333"/>
                </a:solidFill>
                <a:effectLst/>
              </a:rPr>
              <a:t>2019 Press Ganey Report. (sited in this article: https://patientengagementhit.com/features/what-is-patient-loyalty-does-it-affect-healthcare-consumerism) After clinical quality has been established, those consumerism bells and whistles can make a difference. The patient experience part of the loyalty equation can be split into two areas: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effectLst/>
              </a:rPr>
              <a:t>Healthcare processes: patient access, appointment scheduling and availability, patient financial experience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effectLst/>
              </a:rPr>
              <a:t>People: good patient-provider communication, friendly staff, shared decision-making, patient education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671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877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750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838986" cy="3600450"/>
          </a:xfrm>
        </p:spPr>
        <p:txBody>
          <a:bodyPr/>
          <a:lstStyle/>
          <a:p>
            <a:pPr marL="7697" lvl="0"/>
            <a:r>
              <a:rPr lang="en-US" sz="1200" spc="6" dirty="0" err="1">
                <a:solidFill>
                  <a:schemeClr val="bg1"/>
                </a:solidFill>
                <a:cs typeface="Verdana" panose="020B0604030504040204" pitchFamily="34" charset="0"/>
              </a:rPr>
              <a:t>RevSpring’s</a:t>
            </a:r>
            <a:r>
              <a:rPr lang="en-US" sz="1200" spc="6" dirty="0">
                <a:solidFill>
                  <a:schemeClr val="bg1"/>
                </a:solidFill>
                <a:cs typeface="Verdana" panose="020B0604030504040204" pitchFamily="34" charset="0"/>
              </a:rPr>
              <a:t> patient insights:</a:t>
            </a:r>
          </a:p>
          <a:p>
            <a:pPr marL="293447" lvl="0" indent="-285750">
              <a:buFont typeface="Arial" panose="020B0604020202020204" pitchFamily="34" charset="0"/>
              <a:buChar char="•"/>
            </a:pPr>
            <a:r>
              <a:rPr lang="en-US" sz="1200" spc="6" dirty="0">
                <a:solidFill>
                  <a:schemeClr val="bg1"/>
                </a:solidFill>
                <a:cs typeface="Verdana" panose="020B0604030504040204" pitchFamily="34" charset="0"/>
              </a:rPr>
              <a:t>Do not use credit data </a:t>
            </a:r>
          </a:p>
          <a:p>
            <a:pPr marL="293447" lvl="0" indent="-285750">
              <a:buFont typeface="Arial" panose="020B0604020202020204" pitchFamily="34" charset="0"/>
              <a:buChar char="•"/>
            </a:pPr>
            <a:r>
              <a:rPr lang="en-US" sz="1200" spc="6" dirty="0">
                <a:solidFill>
                  <a:schemeClr val="bg1"/>
                </a:solidFill>
                <a:cs typeface="Verdana" panose="020B0604030504040204" pitchFamily="34" charset="0"/>
              </a:rPr>
              <a:t>Do not use patient behavior from another client</a:t>
            </a:r>
            <a:endParaRPr lang="en-US" sz="1200" dirty="0">
              <a:solidFill>
                <a:schemeClr val="bg1"/>
              </a:solidFill>
              <a:cs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B1D8C-0B28-AD42-AFB2-C12881C18E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29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838986" cy="36004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B1D8C-0B28-AD42-AFB2-C12881C18E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329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Title-Option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866E596-4806-484D-8B43-8820C3CEB6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83080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691378-9B4E-FD47-AF67-A84C595ED749}"/>
              </a:ext>
            </a:extLst>
          </p:cNvPr>
          <p:cNvSpPr txBox="1"/>
          <p:nvPr userDrawn="1"/>
        </p:nvSpPr>
        <p:spPr>
          <a:xfrm>
            <a:off x="95232" y="6589883"/>
            <a:ext cx="821387" cy="226591"/>
          </a:xfrm>
          <a:prstGeom prst="rect">
            <a:avLst/>
          </a:prstGeom>
          <a:noFill/>
        </p:spPr>
        <p:txBody>
          <a:bodyPr wrap="square" lIns="0" tIns="36576" rIns="0" bIns="36000" rtlCol="0">
            <a:spAutoFit/>
          </a:bodyPr>
          <a:lstStyle/>
          <a:p>
            <a:pPr algn="l"/>
            <a:fld id="{4FAB73BC-B049-4115-A692-8D63A059BFB8}" type="slidenum">
              <a:rPr lang="en-US" sz="1000" b="0" i="0" smtClean="0">
                <a:latin typeface="Verdana" panose="020B0604030504040204" pitchFamily="34" charset="0"/>
              </a:rPr>
              <a:pPr algn="l"/>
              <a:t>‹#›</a:t>
            </a:fld>
            <a:endParaRPr lang="en-US" sz="1000" b="0" i="0" dirty="0">
              <a:latin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8B8DD6-9522-AF49-AB85-09568308CED6}"/>
              </a:ext>
            </a:extLst>
          </p:cNvPr>
          <p:cNvSpPr txBox="1"/>
          <p:nvPr userDrawn="1"/>
        </p:nvSpPr>
        <p:spPr>
          <a:xfrm>
            <a:off x="99096" y="6301155"/>
            <a:ext cx="821383" cy="288728"/>
          </a:xfrm>
          <a:prstGeom prst="rect">
            <a:avLst/>
          </a:prstGeom>
          <a:noFill/>
        </p:spPr>
        <p:txBody>
          <a:bodyPr wrap="square" lIns="0" tIns="36576" rIns="0" bIns="36000" rtlCol="0">
            <a:spAutoFit/>
          </a:bodyPr>
          <a:lstStyle/>
          <a:p>
            <a:pPr algn="l"/>
            <a:r>
              <a:rPr lang="en-US" sz="700" b="0" i="0" dirty="0">
                <a:latin typeface="Verdana" panose="020B0604030504040204" pitchFamily="34" charset="0"/>
              </a:rPr>
              <a:t>Copyright © RevSpring, Inc.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B8E56C-A1C2-9245-B97B-A9A9FA7A94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47978" y="5688255"/>
            <a:ext cx="2711714" cy="90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EBD3F67-7E24-624A-B662-7650492FF2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4067" y="2206193"/>
            <a:ext cx="5635625" cy="1679575"/>
          </a:xfrm>
          <a:prstGeom prst="rect">
            <a:avLst/>
          </a:prstGeom>
        </p:spPr>
        <p:txBody>
          <a:bodyPr anchor="b"/>
          <a:lstStyle>
            <a:lvl1pPr>
              <a:lnSpc>
                <a:spcPts val="6700"/>
              </a:lnSpc>
              <a:spcBef>
                <a:spcPts val="0"/>
              </a:spcBef>
              <a:defRPr sz="6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4A8AEC12-17D6-5F4B-B181-8E25EAC563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24066" y="3951418"/>
            <a:ext cx="5051933" cy="8508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844310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BE47D69-DF5B-5D48-9954-8A359330EC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45350" y="0"/>
            <a:ext cx="494665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A4FD07E0-FDB9-904C-A14A-B6C07BAB1D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45338"/>
            <a:ext cx="5256969" cy="639045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90000"/>
              </a:lnSpc>
              <a:defRPr sz="3000" b="1" i="0" spc="0"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3986422-D577-A34F-BCF6-0DAA1ECBBE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400" y="2244435"/>
            <a:ext cx="5007864" cy="3953030"/>
          </a:xfrm>
          <a:prstGeom prst="rect">
            <a:avLst/>
          </a:prstGeom>
        </p:spPr>
        <p:txBody>
          <a:bodyPr/>
          <a:lstStyle>
            <a:lvl1pPr marL="137160" indent="-118872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800" b="1" i="0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365760" indent="-118872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2pPr>
            <a:lvl3pPr marL="685800" indent="-118872">
              <a:lnSpc>
                <a:spcPct val="100000"/>
              </a:lnSpc>
              <a:spcBef>
                <a:spcPts val="900"/>
              </a:spcBef>
              <a:buSzPct val="100000"/>
              <a:buFont typeface="Courier New" panose="02070309020205020404" pitchFamily="49" charset="0"/>
              <a:buChar char="o"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3pPr>
            <a:lvl4pPr marL="1051560" indent="-118872">
              <a:lnSpc>
                <a:spcPct val="100000"/>
              </a:lnSpc>
              <a:spcBef>
                <a:spcPts val="900"/>
              </a:spcBef>
              <a:buSzPct val="75000"/>
              <a:buFont typeface="Wingdings" pitchFamily="2" charset="2"/>
              <a:buChar char="§"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4pPr>
            <a:lvl5pPr marL="1316736" indent="0">
              <a:lnSpc>
                <a:spcPct val="100000"/>
              </a:lnSpc>
              <a:spcBef>
                <a:spcPts val="900"/>
              </a:spcBef>
              <a:buSzPct val="75000"/>
              <a:buFont typeface="Arial" panose="020B0604020202020204" pitchFamily="34" charset="0"/>
              <a:buNone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155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s-title and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D8CF6965-D45C-F449-BEB4-EBBF244B18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331477"/>
            <a:ext cx="10134600" cy="5126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000" b="0" i="0">
                <a:solidFill>
                  <a:schemeClr val="accent4"/>
                </a:solidFill>
                <a:latin typeface="Verdana" panose="020B0604030504040204" pitchFamily="34" charset="0"/>
              </a:defRPr>
            </a:lvl1pPr>
            <a:lvl2pPr>
              <a:defRPr sz="1600" b="1">
                <a:solidFill>
                  <a:schemeClr val="accent4"/>
                </a:solidFill>
                <a:latin typeface="+mj-lt"/>
              </a:defRPr>
            </a:lvl2pPr>
            <a:lvl3pPr>
              <a:defRPr sz="1600" b="1">
                <a:solidFill>
                  <a:schemeClr val="accent4"/>
                </a:solidFill>
                <a:latin typeface="+mj-lt"/>
              </a:defRPr>
            </a:lvl3pPr>
            <a:lvl4pPr>
              <a:defRPr sz="1600" b="1">
                <a:solidFill>
                  <a:schemeClr val="accent4"/>
                </a:solidFill>
                <a:latin typeface="+mj-lt"/>
              </a:defRPr>
            </a:lvl4pPr>
            <a:lvl5pPr>
              <a:defRPr sz="1600" b="1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060F82C7-8FDF-B94C-B693-5847003F44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744428"/>
            <a:ext cx="10135120" cy="512618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0000"/>
              </a:lnSpc>
              <a:defRPr sz="3000" b="0" i="0" spc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FD77874-4784-5C4F-ADA7-20F9F95770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244435"/>
            <a:ext cx="10134346" cy="3953031"/>
          </a:xfrm>
          <a:prstGeom prst="rect">
            <a:avLst/>
          </a:prstGeom>
        </p:spPr>
        <p:txBody>
          <a:bodyPr/>
          <a:lstStyle>
            <a:lvl1pPr marL="137160" indent="-118872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800" b="1" i="0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365760" indent="-118872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2pPr>
            <a:lvl3pPr marL="685800" indent="-118872">
              <a:lnSpc>
                <a:spcPct val="100000"/>
              </a:lnSpc>
              <a:spcBef>
                <a:spcPts val="900"/>
              </a:spcBef>
              <a:buSzPct val="100000"/>
              <a:buFont typeface="Courier New" panose="02070309020205020404" pitchFamily="49" charset="0"/>
              <a:buChar char="o"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3pPr>
            <a:lvl4pPr marL="1051560" indent="-118872">
              <a:lnSpc>
                <a:spcPct val="100000"/>
              </a:lnSpc>
              <a:spcBef>
                <a:spcPts val="900"/>
              </a:spcBef>
              <a:buSzPct val="75000"/>
              <a:buFont typeface="Wingdings" pitchFamily="2" charset="2"/>
              <a:buChar char="§"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4pPr>
            <a:lvl5pPr marL="1316736" indent="0">
              <a:lnSpc>
                <a:spcPct val="100000"/>
              </a:lnSpc>
              <a:spcBef>
                <a:spcPts val="900"/>
              </a:spcBef>
              <a:buSzPct val="75000"/>
              <a:buFont typeface="Arial" panose="020B0604020202020204" pitchFamily="34" charset="0"/>
              <a:buNone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05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-title and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D8CF6965-D45C-F449-BEB4-EBBF244B18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331477"/>
            <a:ext cx="10134600" cy="5126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000" b="0" i="0">
                <a:solidFill>
                  <a:schemeClr val="accent4"/>
                </a:solidFill>
                <a:latin typeface="Verdana" panose="020B0604030504040204" pitchFamily="34" charset="0"/>
              </a:defRPr>
            </a:lvl1pPr>
            <a:lvl2pPr>
              <a:defRPr sz="1600" b="1">
                <a:solidFill>
                  <a:schemeClr val="accent4"/>
                </a:solidFill>
                <a:latin typeface="+mj-lt"/>
              </a:defRPr>
            </a:lvl2pPr>
            <a:lvl3pPr>
              <a:defRPr sz="1600" b="1">
                <a:solidFill>
                  <a:schemeClr val="accent4"/>
                </a:solidFill>
                <a:latin typeface="+mj-lt"/>
              </a:defRPr>
            </a:lvl3pPr>
            <a:lvl4pPr>
              <a:defRPr sz="1600" b="1">
                <a:solidFill>
                  <a:schemeClr val="accent4"/>
                </a:solidFill>
                <a:latin typeface="+mj-lt"/>
              </a:defRPr>
            </a:lvl4pPr>
            <a:lvl5pPr>
              <a:defRPr sz="1600" b="1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060F82C7-8FDF-B94C-B693-5847003F44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744428"/>
            <a:ext cx="10135120" cy="512618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0000"/>
              </a:lnSpc>
              <a:defRPr sz="3000" b="1" i="0" spc="0">
                <a:solidFill>
                  <a:schemeClr val="accent2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FD77874-4784-5C4F-ADA7-20F9F95770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244435"/>
            <a:ext cx="10134346" cy="3953031"/>
          </a:xfrm>
          <a:prstGeom prst="rect">
            <a:avLst/>
          </a:prstGeom>
        </p:spPr>
        <p:txBody>
          <a:bodyPr/>
          <a:lstStyle>
            <a:lvl1pPr marL="137160" indent="-118872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800" b="1" i="0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365760" indent="-118872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2pPr>
            <a:lvl3pPr marL="685800" indent="-118872">
              <a:lnSpc>
                <a:spcPct val="100000"/>
              </a:lnSpc>
              <a:spcBef>
                <a:spcPts val="900"/>
              </a:spcBef>
              <a:buSzPct val="100000"/>
              <a:buFont typeface="Courier New" panose="02070309020205020404" pitchFamily="49" charset="0"/>
              <a:buChar char="o"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3pPr>
            <a:lvl4pPr marL="1051560" indent="-118872">
              <a:lnSpc>
                <a:spcPct val="100000"/>
              </a:lnSpc>
              <a:spcBef>
                <a:spcPts val="900"/>
              </a:spcBef>
              <a:buSzPct val="75000"/>
              <a:buFont typeface="Wingdings" pitchFamily="2" charset="2"/>
              <a:buChar char="§"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4pPr>
            <a:lvl5pPr marL="1316736" indent="0">
              <a:lnSpc>
                <a:spcPct val="100000"/>
              </a:lnSpc>
              <a:spcBef>
                <a:spcPts val="900"/>
              </a:spcBef>
              <a:buSzPct val="75000"/>
              <a:buFont typeface="Arial" panose="020B0604020202020204" pitchFamily="34" charset="0"/>
              <a:buNone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955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>
            <a:extLst>
              <a:ext uri="{FF2B5EF4-FFF2-40B4-BE49-F238E27FC236}">
                <a16:creationId xmlns:a16="http://schemas.microsoft.com/office/drawing/2014/main" id="{060F82C7-8FDF-B94C-B693-5847003F44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45338"/>
            <a:ext cx="10567722" cy="639045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90000"/>
              </a:lnSpc>
              <a:defRPr sz="3000" b="1" i="0" spc="0">
                <a:solidFill>
                  <a:schemeClr val="accent2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A1A84CD2-1061-034E-ACC8-EF7FE2DFD8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244435"/>
            <a:ext cx="10134346" cy="3953031"/>
          </a:xfrm>
          <a:prstGeom prst="rect">
            <a:avLst/>
          </a:prstGeom>
        </p:spPr>
        <p:txBody>
          <a:bodyPr/>
          <a:lstStyle>
            <a:lvl1pPr marL="137160" indent="-118872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800" b="1" i="0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365760" indent="-118872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2pPr>
            <a:lvl3pPr marL="685800" indent="-118872">
              <a:lnSpc>
                <a:spcPct val="100000"/>
              </a:lnSpc>
              <a:spcBef>
                <a:spcPts val="900"/>
              </a:spcBef>
              <a:buSzPct val="100000"/>
              <a:buFont typeface="Courier New" panose="02070309020205020404" pitchFamily="49" charset="0"/>
              <a:buChar char="o"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3pPr>
            <a:lvl4pPr marL="1051560" indent="-118872">
              <a:lnSpc>
                <a:spcPct val="100000"/>
              </a:lnSpc>
              <a:spcBef>
                <a:spcPts val="900"/>
              </a:spcBef>
              <a:buSzPct val="75000"/>
              <a:buFont typeface="Wingdings" pitchFamily="2" charset="2"/>
              <a:buChar char="§"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4pPr>
            <a:lvl5pPr marL="1316736" indent="0">
              <a:lnSpc>
                <a:spcPct val="100000"/>
              </a:lnSpc>
              <a:spcBef>
                <a:spcPts val="900"/>
              </a:spcBef>
              <a:buSzPct val="75000"/>
              <a:buFont typeface="Arial" panose="020B0604020202020204" pitchFamily="34" charset="0"/>
              <a:buNone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50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itle and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707C8184-DC79-6A42-819D-279E3ABA0E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331477"/>
            <a:ext cx="10134600" cy="5126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000" b="0" i="0">
                <a:solidFill>
                  <a:schemeClr val="accent4"/>
                </a:solidFill>
                <a:latin typeface="Verdana" panose="020B0604030504040204" pitchFamily="34" charset="0"/>
              </a:defRPr>
            </a:lvl1pPr>
            <a:lvl2pPr>
              <a:defRPr sz="1600" b="1">
                <a:solidFill>
                  <a:schemeClr val="accent4"/>
                </a:solidFill>
                <a:latin typeface="+mj-lt"/>
              </a:defRPr>
            </a:lvl2pPr>
            <a:lvl3pPr>
              <a:defRPr sz="1600" b="1">
                <a:solidFill>
                  <a:schemeClr val="accent4"/>
                </a:solidFill>
                <a:latin typeface="+mj-lt"/>
              </a:defRPr>
            </a:lvl3pPr>
            <a:lvl4pPr>
              <a:defRPr sz="1600" b="1">
                <a:solidFill>
                  <a:schemeClr val="accent4"/>
                </a:solidFill>
                <a:latin typeface="+mj-lt"/>
              </a:defRPr>
            </a:lvl4pPr>
            <a:lvl5pPr>
              <a:defRPr sz="1600" b="1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54FC791-A476-D84A-9FCC-F52190EEF2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744428"/>
            <a:ext cx="10135120" cy="512618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0000"/>
              </a:lnSpc>
              <a:defRPr sz="3000" b="1" i="0" spc="0">
                <a:solidFill>
                  <a:schemeClr val="accent2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2484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BE9CBF48-20F0-AB46-9602-8BA38CC159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45338"/>
            <a:ext cx="10567722" cy="639045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90000"/>
              </a:lnSpc>
              <a:defRPr sz="3000" b="1" i="0" spc="0">
                <a:solidFill>
                  <a:schemeClr val="accent2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9574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ust Title-royalblue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14EF63-7D41-AB4D-ADD7-E33C348F6D29}"/>
              </a:ext>
            </a:extLst>
          </p:cNvPr>
          <p:cNvSpPr/>
          <p:nvPr userDrawn="1"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BE9CBF48-20F0-AB46-9602-8BA38CC159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371600"/>
          </a:xfrm>
          <a:prstGeom prst="rect">
            <a:avLst/>
          </a:prstGeom>
        </p:spPr>
        <p:txBody>
          <a:bodyPr lIns="457200" tIns="0" rIns="457200" bIns="0" anchor="ctr" anchorCtr="0"/>
          <a:lstStyle>
            <a:lvl1pPr algn="ctr">
              <a:lnSpc>
                <a:spcPct val="90000"/>
              </a:lnSpc>
              <a:defRPr sz="3600" b="1" i="0" spc="0">
                <a:solidFill>
                  <a:schemeClr val="bg2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59DEE4D-A729-E34E-B124-886CCB3C5C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244435"/>
            <a:ext cx="10134346" cy="3953031"/>
          </a:xfrm>
          <a:prstGeom prst="rect">
            <a:avLst/>
          </a:prstGeom>
        </p:spPr>
        <p:txBody>
          <a:bodyPr/>
          <a:lstStyle>
            <a:lvl1pPr marL="137160" indent="-118872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800" b="1" i="0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365760" indent="-118872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2pPr>
            <a:lvl3pPr marL="685800" indent="-118872">
              <a:lnSpc>
                <a:spcPct val="100000"/>
              </a:lnSpc>
              <a:spcBef>
                <a:spcPts val="900"/>
              </a:spcBef>
              <a:buSzPct val="100000"/>
              <a:buFont typeface="Courier New" panose="02070309020205020404" pitchFamily="49" charset="0"/>
              <a:buChar char="o"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3pPr>
            <a:lvl4pPr marL="1051560" indent="-118872">
              <a:lnSpc>
                <a:spcPct val="100000"/>
              </a:lnSpc>
              <a:spcBef>
                <a:spcPts val="900"/>
              </a:spcBef>
              <a:buSzPct val="75000"/>
              <a:buFont typeface="Wingdings" pitchFamily="2" charset="2"/>
              <a:buChar char="§"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4pPr>
            <a:lvl5pPr marL="1316736" indent="0">
              <a:lnSpc>
                <a:spcPct val="100000"/>
              </a:lnSpc>
              <a:spcBef>
                <a:spcPts val="900"/>
              </a:spcBef>
              <a:buSzPct val="75000"/>
              <a:buFont typeface="Arial" panose="020B0604020202020204" pitchFamily="34" charset="0"/>
              <a:buNone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54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Just Title-lightblue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14EF63-7D41-AB4D-ADD7-E33C348F6D29}"/>
              </a:ext>
            </a:extLst>
          </p:cNvPr>
          <p:cNvSpPr/>
          <p:nvPr userDrawn="1"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BE9CBF48-20F0-AB46-9602-8BA38CC159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371600"/>
          </a:xfrm>
          <a:prstGeom prst="rect">
            <a:avLst/>
          </a:prstGeom>
        </p:spPr>
        <p:txBody>
          <a:bodyPr lIns="457200" tIns="0" rIns="457200" bIns="0" anchor="ctr" anchorCtr="0"/>
          <a:lstStyle>
            <a:lvl1pPr algn="ctr">
              <a:lnSpc>
                <a:spcPct val="90000"/>
              </a:lnSpc>
              <a:defRPr sz="3600" b="1" i="0" spc="0">
                <a:solidFill>
                  <a:schemeClr val="bg2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136EBDEB-D822-5D40-884D-04931B3A80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244435"/>
            <a:ext cx="10134346" cy="3953031"/>
          </a:xfrm>
          <a:prstGeom prst="rect">
            <a:avLst/>
          </a:prstGeom>
        </p:spPr>
        <p:txBody>
          <a:bodyPr/>
          <a:lstStyle>
            <a:lvl1pPr marL="137160" indent="-118872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800" b="1" i="0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365760" indent="-118872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2pPr>
            <a:lvl3pPr marL="685800" indent="-118872">
              <a:lnSpc>
                <a:spcPct val="100000"/>
              </a:lnSpc>
              <a:spcBef>
                <a:spcPts val="900"/>
              </a:spcBef>
              <a:buSzPct val="100000"/>
              <a:buFont typeface="Courier New" panose="02070309020205020404" pitchFamily="49" charset="0"/>
              <a:buChar char="o"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3pPr>
            <a:lvl4pPr marL="1051560" indent="-118872">
              <a:lnSpc>
                <a:spcPct val="100000"/>
              </a:lnSpc>
              <a:spcBef>
                <a:spcPts val="900"/>
              </a:spcBef>
              <a:buSzPct val="75000"/>
              <a:buFont typeface="Wingdings" pitchFamily="2" charset="2"/>
              <a:buChar char="§"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4pPr>
            <a:lvl5pPr marL="1316736" indent="0">
              <a:lnSpc>
                <a:spcPct val="100000"/>
              </a:lnSpc>
              <a:spcBef>
                <a:spcPts val="900"/>
              </a:spcBef>
              <a:buSzPct val="75000"/>
              <a:buFont typeface="Arial" panose="020B0604020202020204" pitchFamily="34" charset="0"/>
              <a:buNone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806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Just Title-lightblue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14EF63-7D41-AB4D-ADD7-E33C348F6D29}"/>
              </a:ext>
            </a:extLst>
          </p:cNvPr>
          <p:cNvSpPr/>
          <p:nvPr userDrawn="1"/>
        </p:nvSpPr>
        <p:spPr>
          <a:xfrm>
            <a:off x="8204791" y="0"/>
            <a:ext cx="3987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BE9CBF48-20F0-AB46-9602-8BA38CC159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4158" y="0"/>
            <a:ext cx="3987209" cy="6858000"/>
          </a:xfrm>
          <a:prstGeom prst="rect">
            <a:avLst/>
          </a:prstGeom>
        </p:spPr>
        <p:txBody>
          <a:bodyPr lIns="457200" tIns="0" rIns="457200" bIns="0" anchor="ctr" anchorCtr="0"/>
          <a:lstStyle>
            <a:lvl1pPr algn="ctr">
              <a:lnSpc>
                <a:spcPct val="90000"/>
              </a:lnSpc>
              <a:defRPr sz="3000" b="1" i="0" spc="0">
                <a:solidFill>
                  <a:schemeClr val="bg2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416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Just Title-lightblue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14EF63-7D41-AB4D-ADD7-E33C348F6D29}"/>
              </a:ext>
            </a:extLst>
          </p:cNvPr>
          <p:cNvSpPr/>
          <p:nvPr userDrawn="1"/>
        </p:nvSpPr>
        <p:spPr>
          <a:xfrm>
            <a:off x="-7655" y="0"/>
            <a:ext cx="398720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BE9CBF48-20F0-AB46-9602-8BA38CC159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987209" cy="6858000"/>
          </a:xfrm>
          <a:prstGeom prst="rect">
            <a:avLst/>
          </a:prstGeom>
        </p:spPr>
        <p:txBody>
          <a:bodyPr lIns="457200" tIns="0" rIns="457200" bIns="0" anchor="ctr" anchorCtr="0"/>
          <a:lstStyle>
            <a:lvl1pPr algn="ctr">
              <a:lnSpc>
                <a:spcPct val="90000"/>
              </a:lnSpc>
              <a:defRPr sz="3000" b="1" i="0" spc="0">
                <a:solidFill>
                  <a:schemeClr val="bg2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671044A8-6442-454D-ABC7-329C857110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274" y="6028049"/>
            <a:ext cx="716969" cy="23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9100A8F-D2EF-5940-A672-46CDDFFD5B7E}"/>
              </a:ext>
            </a:extLst>
          </p:cNvPr>
          <p:cNvSpPr txBox="1"/>
          <p:nvPr userDrawn="1"/>
        </p:nvSpPr>
        <p:spPr>
          <a:xfrm>
            <a:off x="99096" y="6301155"/>
            <a:ext cx="821383" cy="288728"/>
          </a:xfrm>
          <a:prstGeom prst="rect">
            <a:avLst/>
          </a:prstGeom>
          <a:noFill/>
        </p:spPr>
        <p:txBody>
          <a:bodyPr wrap="square" lIns="0" tIns="36576" rIns="0" bIns="36000" rtlCol="0">
            <a:spAutoFit/>
          </a:bodyPr>
          <a:lstStyle/>
          <a:p>
            <a:pPr algn="l"/>
            <a:r>
              <a:rPr lang="en-US" sz="700" b="0" i="0" dirty="0">
                <a:solidFill>
                  <a:schemeClr val="bg2"/>
                </a:solidFill>
                <a:latin typeface="Verdana" panose="020B0604030504040204" pitchFamily="34" charset="0"/>
              </a:rPr>
              <a:t>Copyright © RevSpring, Inc.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A6BD9B-492C-1041-B2EE-B19EBDEE5FEB}"/>
              </a:ext>
            </a:extLst>
          </p:cNvPr>
          <p:cNvSpPr txBox="1"/>
          <p:nvPr userDrawn="1"/>
        </p:nvSpPr>
        <p:spPr>
          <a:xfrm>
            <a:off x="95232" y="6589883"/>
            <a:ext cx="821387" cy="226591"/>
          </a:xfrm>
          <a:prstGeom prst="rect">
            <a:avLst/>
          </a:prstGeom>
          <a:noFill/>
        </p:spPr>
        <p:txBody>
          <a:bodyPr wrap="square" lIns="0" tIns="36576" rIns="0" bIns="36000" rtlCol="0">
            <a:spAutoFit/>
          </a:bodyPr>
          <a:lstStyle/>
          <a:p>
            <a:pPr algn="l"/>
            <a:fld id="{4FAB73BC-B049-4115-A692-8D63A059BFB8}" type="slidenum">
              <a:rPr lang="en-US" sz="1000" b="0" i="0" smtClean="0">
                <a:solidFill>
                  <a:schemeClr val="bg2"/>
                </a:solidFill>
                <a:latin typeface="Verdana" panose="020B0604030504040204" pitchFamily="34" charset="0"/>
              </a:rPr>
              <a:pPr algn="l"/>
              <a:t>‹#›</a:t>
            </a:fld>
            <a:endParaRPr lang="en-US" sz="1000" b="0" i="0" dirty="0">
              <a:solidFill>
                <a:schemeClr val="bg2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034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Title-Blank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26C08F-2A6A-C842-92D2-F377B8B67B65}"/>
              </a:ext>
            </a:extLst>
          </p:cNvPr>
          <p:cNvSpPr/>
          <p:nvPr userDrawn="1"/>
        </p:nvSpPr>
        <p:spPr>
          <a:xfrm>
            <a:off x="0" y="5168348"/>
            <a:ext cx="1672683" cy="16896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BD5EFD-816F-4140-8099-A12EC7DD2C5A}"/>
              </a:ext>
            </a:extLst>
          </p:cNvPr>
          <p:cNvSpPr/>
          <p:nvPr userDrawn="1"/>
        </p:nvSpPr>
        <p:spPr>
          <a:xfrm>
            <a:off x="0" y="0"/>
            <a:ext cx="1341783" cy="21269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A349A89-2C91-7B4B-8454-D321A7EFE0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16834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E5D7B8-5C48-9143-A583-CCF5F7B77DE6}"/>
              </a:ext>
            </a:extLst>
          </p:cNvPr>
          <p:cNvSpPr/>
          <p:nvPr userDrawn="1"/>
        </p:nvSpPr>
        <p:spPr>
          <a:xfrm>
            <a:off x="0" y="5168348"/>
            <a:ext cx="12192000" cy="1689652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F67A93D-B658-AC43-A436-3088F9F3F4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313" y="5168348"/>
            <a:ext cx="7338167" cy="168965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ts val="3600"/>
              </a:lnSpc>
              <a:spcBef>
                <a:spcPts val="0"/>
              </a:spcBef>
              <a:defRPr sz="3000" b="0" i="0">
                <a:solidFill>
                  <a:schemeClr val="accent4"/>
                </a:solidFill>
                <a:latin typeface="Verdana" panose="020B0604030504040204" pitchFamily="34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2965684-C40D-9140-89B9-359847E92FF5}"/>
              </a:ext>
            </a:extLst>
          </p:cNvPr>
          <p:cNvCxnSpPr>
            <a:cxnSpLocks/>
          </p:cNvCxnSpPr>
          <p:nvPr userDrawn="1"/>
        </p:nvCxnSpPr>
        <p:spPr>
          <a:xfrm flipV="1">
            <a:off x="8188386" y="5337562"/>
            <a:ext cx="0" cy="1351224"/>
          </a:xfrm>
          <a:prstGeom prst="line">
            <a:avLst/>
          </a:prstGeom>
          <a:ln>
            <a:solidFill>
              <a:srgbClr val="B5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>
            <a:extLst>
              <a:ext uri="{FF2B5EF4-FFF2-40B4-BE49-F238E27FC236}">
                <a16:creationId xmlns:a16="http://schemas.microsoft.com/office/drawing/2014/main" id="{71CAE862-6E5C-984E-AB21-45897F9F59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291" y="5486340"/>
            <a:ext cx="3153396" cy="105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8FA6ED-3BF3-B84C-9691-664814B0360A}"/>
              </a:ext>
            </a:extLst>
          </p:cNvPr>
          <p:cNvSpPr txBox="1"/>
          <p:nvPr userDrawn="1"/>
        </p:nvSpPr>
        <p:spPr>
          <a:xfrm>
            <a:off x="95232" y="6589883"/>
            <a:ext cx="821387" cy="226591"/>
          </a:xfrm>
          <a:prstGeom prst="rect">
            <a:avLst/>
          </a:prstGeom>
          <a:noFill/>
        </p:spPr>
        <p:txBody>
          <a:bodyPr wrap="square" lIns="0" tIns="36576" rIns="0" bIns="36000" rtlCol="0">
            <a:spAutoFit/>
          </a:bodyPr>
          <a:lstStyle/>
          <a:p>
            <a:pPr algn="l"/>
            <a:fld id="{4FAB73BC-B049-4115-A692-8D63A059BFB8}" type="slidenum">
              <a:rPr lang="en-US" sz="1000" b="0" i="0" smtClean="0">
                <a:latin typeface="Verdana" panose="020B0604030504040204" pitchFamily="34" charset="0"/>
              </a:rPr>
              <a:pPr algn="l"/>
              <a:t>‹#›</a:t>
            </a:fld>
            <a:endParaRPr lang="en-US" sz="1000" b="0" i="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151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Just Title-lightbluel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BE9CBF48-20F0-AB46-9602-8BA38CC159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371600"/>
          </a:xfrm>
          <a:prstGeom prst="rect">
            <a:avLst/>
          </a:prstGeom>
        </p:spPr>
        <p:txBody>
          <a:bodyPr lIns="457200" tIns="0" rIns="457200" bIns="0" anchor="ctr" anchorCtr="0"/>
          <a:lstStyle>
            <a:lvl1pPr algn="ctr">
              <a:lnSpc>
                <a:spcPct val="90000"/>
              </a:lnSpc>
              <a:defRPr sz="3000" b="1" i="0" spc="0">
                <a:solidFill>
                  <a:schemeClr val="accent2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DB4C53C-C1C1-4A44-B666-5F5E570F9CC9}"/>
              </a:ext>
            </a:extLst>
          </p:cNvPr>
          <p:cNvCxnSpPr/>
          <p:nvPr userDrawn="1"/>
        </p:nvCxnSpPr>
        <p:spPr>
          <a:xfrm>
            <a:off x="0" y="1371600"/>
            <a:ext cx="12192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0ED69690-E9E0-8944-B4DF-B1B372327E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44167" y="2244435"/>
            <a:ext cx="9858831" cy="3953030"/>
          </a:xfrm>
          <a:prstGeom prst="rect">
            <a:avLst/>
          </a:prstGeom>
        </p:spPr>
        <p:txBody>
          <a:bodyPr/>
          <a:lstStyle>
            <a:lvl1pPr marL="137160" indent="-118872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800" b="1" i="0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365760" indent="-118872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2pPr>
            <a:lvl3pPr marL="685800" indent="-118872">
              <a:lnSpc>
                <a:spcPct val="100000"/>
              </a:lnSpc>
              <a:spcBef>
                <a:spcPts val="900"/>
              </a:spcBef>
              <a:buSzPct val="100000"/>
              <a:buFont typeface="Courier New" panose="02070309020205020404" pitchFamily="49" charset="0"/>
              <a:buChar char="o"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3pPr>
            <a:lvl4pPr marL="1051560" indent="-118872">
              <a:lnSpc>
                <a:spcPct val="100000"/>
              </a:lnSpc>
              <a:spcBef>
                <a:spcPts val="900"/>
              </a:spcBef>
              <a:buSzPct val="75000"/>
              <a:buFont typeface="Wingdings" pitchFamily="2" charset="2"/>
              <a:buChar char="§"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4pPr>
            <a:lvl5pPr marL="1316736" indent="0">
              <a:lnSpc>
                <a:spcPct val="100000"/>
              </a:lnSpc>
              <a:spcBef>
                <a:spcPts val="900"/>
              </a:spcBef>
              <a:buSzPct val="75000"/>
              <a:buFont typeface="Arial" panose="020B0604020202020204" pitchFamily="34" charset="0"/>
              <a:buNone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830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306D70A-EFA6-3045-88E7-D9DFEF8B8157}"/>
              </a:ext>
            </a:extLst>
          </p:cNvPr>
          <p:cNvSpPr/>
          <p:nvPr userDrawn="1"/>
        </p:nvSpPr>
        <p:spPr>
          <a:xfrm>
            <a:off x="1516228" y="1717342"/>
            <a:ext cx="3057825" cy="1757052"/>
          </a:xfrm>
          <a:prstGeom prst="rect">
            <a:avLst/>
          </a:prstGeom>
          <a:solidFill>
            <a:schemeClr val="accent5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04696E-9BBB-7D4F-B7B5-0CB9D7656E13}"/>
              </a:ext>
            </a:extLst>
          </p:cNvPr>
          <p:cNvSpPr/>
          <p:nvPr userDrawn="1"/>
        </p:nvSpPr>
        <p:spPr>
          <a:xfrm>
            <a:off x="4558449" y="1728876"/>
            <a:ext cx="3057825" cy="1757052"/>
          </a:xfrm>
          <a:prstGeom prst="rect">
            <a:avLst/>
          </a:prstGeom>
          <a:solidFill>
            <a:schemeClr val="accent5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860E0F2-B8FC-E542-9A34-C9ABE40F856C}"/>
              </a:ext>
            </a:extLst>
          </p:cNvPr>
          <p:cNvSpPr/>
          <p:nvPr userDrawn="1"/>
        </p:nvSpPr>
        <p:spPr>
          <a:xfrm>
            <a:off x="7608647" y="1728876"/>
            <a:ext cx="3036237" cy="1757052"/>
          </a:xfrm>
          <a:prstGeom prst="rect">
            <a:avLst/>
          </a:prstGeom>
          <a:solidFill>
            <a:schemeClr val="accent5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09796A-AD11-114E-8193-1CB924FCF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58368"/>
            <a:ext cx="12192000" cy="1058974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4000" b="1" i="0" spc="0">
                <a:latin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CF10E7-12F4-F94D-9EEA-7DB4B7D30BB9}"/>
              </a:ext>
            </a:extLst>
          </p:cNvPr>
          <p:cNvSpPr/>
          <p:nvPr userDrawn="1"/>
        </p:nvSpPr>
        <p:spPr>
          <a:xfrm>
            <a:off x="1517904" y="1732482"/>
            <a:ext cx="9128654" cy="453426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010981B-F82B-9B4F-B254-A6F249F77BCF}"/>
              </a:ext>
            </a:extLst>
          </p:cNvPr>
          <p:cNvGrpSpPr/>
          <p:nvPr userDrawn="1"/>
        </p:nvGrpSpPr>
        <p:grpSpPr>
          <a:xfrm>
            <a:off x="4562052" y="1875576"/>
            <a:ext cx="3048270" cy="4248076"/>
            <a:chOff x="4562052" y="2360112"/>
            <a:chExt cx="3048270" cy="37617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CB563E5-25F9-2645-919F-6C0B4BF1739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10322" y="2360112"/>
              <a:ext cx="0" cy="3761734"/>
            </a:xfrm>
            <a:prstGeom prst="line">
              <a:avLst/>
            </a:prstGeom>
            <a:ln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15E3CA9-F1C1-EF43-B243-CF256109620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562052" y="2360112"/>
              <a:ext cx="0" cy="3761734"/>
            </a:xfrm>
            <a:prstGeom prst="line">
              <a:avLst/>
            </a:prstGeom>
            <a:ln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480A40F8-BE26-DC4D-9C65-740474032B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16228" y="2030388"/>
            <a:ext cx="3059500" cy="61033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b="1" i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2800" dirty="0">
                <a:solidFill>
                  <a:schemeClr val="accent4"/>
                </a:solidFill>
              </a:rPr>
              <a:t>One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0AF40F-5883-8348-9314-9E22280A71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5728" y="2030388"/>
            <a:ext cx="3034594" cy="61033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b="1" i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2800" dirty="0">
                <a:solidFill>
                  <a:schemeClr val="accent3"/>
                </a:solidFill>
              </a:rPr>
              <a:t>Two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11D05C5C-2BFE-9B43-8CC5-E0675DC9623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04230" y="2640723"/>
            <a:ext cx="3057790" cy="84520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7000"/>
              </a:lnSpc>
              <a:spcBef>
                <a:spcPts val="0"/>
              </a:spcBef>
              <a:defRPr lang="en-US" sz="1350" b="0" i="0" dirty="0">
                <a:solidFill>
                  <a:schemeClr val="accent4"/>
                </a:solidFill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1440" marR="0" indent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1400" b="0" dirty="0">
                <a:cs typeface="Times New Roman" panose="02020603050405020304" pitchFamily="18" charset="0"/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en-US" sz="1400" dirty="0">
                <a:solidFill>
                  <a:schemeClr val="accent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Description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C49EF8B9-952F-0445-A3C5-C152F2A505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4017" y="2640723"/>
            <a:ext cx="3020919" cy="856739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7000"/>
              </a:lnSpc>
              <a:spcBef>
                <a:spcPts val="0"/>
              </a:spcBef>
              <a:defRPr lang="en-US" sz="1200" b="1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1440" marR="0" indent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1400" b="0" dirty="0">
                <a:cs typeface="Times New Roman" panose="02020603050405020304" pitchFamily="18" charset="0"/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z="1400" dirty="0"/>
              <a:t>Description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46EFA742-9CE8-4145-BD5C-581E8F1D0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17950" y="2640723"/>
            <a:ext cx="3026934" cy="856739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7000"/>
              </a:lnSpc>
              <a:spcBef>
                <a:spcPts val="0"/>
              </a:spcBef>
              <a:defRPr lang="en-US" sz="1200" b="0" i="0" dirty="0">
                <a:ea typeface="Verdana" panose="020B0604030504040204" pitchFamily="34" charset="0"/>
                <a:cs typeface="Times New Roman" panose="02020603050405020304" pitchFamily="18" charset="0"/>
              </a:defRPr>
            </a:lvl1pPr>
            <a:lvl2pPr marL="91440" marR="0" indent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1400" b="0" dirty="0">
                <a:cs typeface="Times New Roman" panose="02020603050405020304" pitchFamily="18" charset="0"/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en-US" sz="1400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Description</a:t>
            </a:r>
            <a:endParaRPr lang="en-US" sz="1400" b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217C8B-EA5C-B04E-989F-A1C85C06553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5708" y="2030388"/>
            <a:ext cx="3024453" cy="61033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accent2"/>
                </a:solidFill>
                <a:latin typeface="+mn-lt"/>
              </a:defRPr>
            </a:lvl1pPr>
            <a:lvl2pPr>
              <a:defRPr sz="2800" b="1">
                <a:solidFill>
                  <a:schemeClr val="accent2"/>
                </a:solidFill>
                <a:latin typeface="+mn-lt"/>
              </a:defRPr>
            </a:lvl2pPr>
            <a:lvl3pPr>
              <a:defRPr sz="2800" b="1">
                <a:solidFill>
                  <a:schemeClr val="accent2"/>
                </a:solidFill>
                <a:latin typeface="+mn-lt"/>
              </a:defRPr>
            </a:lvl3pPr>
            <a:lvl4pPr>
              <a:defRPr sz="2800" b="1">
                <a:solidFill>
                  <a:schemeClr val="accent2"/>
                </a:solidFill>
                <a:latin typeface="+mn-lt"/>
              </a:defRPr>
            </a:lvl4pPr>
            <a:lvl5pPr>
              <a:defRPr sz="2800" b="1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Three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3F85DFD3-D903-D34D-AFCD-F0CA7006E5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6805" y="3669734"/>
            <a:ext cx="2650329" cy="2520723"/>
          </a:xfrm>
          <a:prstGeom prst="rect">
            <a:avLst/>
          </a:prstGeom>
        </p:spPr>
        <p:txBody>
          <a:bodyPr/>
          <a:lstStyle>
            <a:lvl1pPr marL="137160" indent="-118872">
              <a:lnSpc>
                <a:spcPct val="100000"/>
              </a:lnSpc>
              <a:spcBef>
                <a:spcPts val="900"/>
              </a:spcBef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 sz="14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  <a:lvl2pPr marL="365760" indent="-118872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2pPr>
            <a:lvl3pPr marL="685800" indent="-118872">
              <a:lnSpc>
                <a:spcPct val="100000"/>
              </a:lnSpc>
              <a:spcBef>
                <a:spcPts val="900"/>
              </a:spcBef>
              <a:buSzPct val="100000"/>
              <a:buFont typeface="Courier New" panose="02070309020205020404" pitchFamily="49" charset="0"/>
              <a:buChar char="o"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3pPr>
            <a:lvl4pPr marL="932688" indent="0">
              <a:lnSpc>
                <a:spcPct val="100000"/>
              </a:lnSpc>
              <a:spcBef>
                <a:spcPts val="900"/>
              </a:spcBef>
              <a:buSzPct val="75000"/>
              <a:buFont typeface="Wingdings" pitchFamily="2" charset="2"/>
              <a:buNone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4pPr>
            <a:lvl5pPr marL="1316736" indent="0">
              <a:lnSpc>
                <a:spcPct val="100000"/>
              </a:lnSpc>
              <a:spcBef>
                <a:spcPts val="900"/>
              </a:spcBef>
              <a:buSzPct val="75000"/>
              <a:buFont typeface="Arial" panose="020B0604020202020204" pitchFamily="34" charset="0"/>
              <a:buNone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EDF118D4-7323-B74F-B047-E4FBFE7808B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700953" y="3669733"/>
            <a:ext cx="2650329" cy="2520723"/>
          </a:xfrm>
          <a:prstGeom prst="rect">
            <a:avLst/>
          </a:prstGeom>
        </p:spPr>
        <p:txBody>
          <a:bodyPr/>
          <a:lstStyle>
            <a:lvl1pPr marL="137160" indent="-118872">
              <a:lnSpc>
                <a:spcPct val="100000"/>
              </a:lnSpc>
              <a:spcBef>
                <a:spcPts val="900"/>
              </a:spcBef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 sz="14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  <a:lvl2pPr marL="365760" indent="-118872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2pPr>
            <a:lvl3pPr marL="685800" indent="-118872">
              <a:lnSpc>
                <a:spcPct val="100000"/>
              </a:lnSpc>
              <a:spcBef>
                <a:spcPts val="900"/>
              </a:spcBef>
              <a:buSzPct val="100000"/>
              <a:buFont typeface="Courier New" panose="02070309020205020404" pitchFamily="49" charset="0"/>
              <a:buChar char="o"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3pPr>
            <a:lvl4pPr marL="932688" indent="0">
              <a:lnSpc>
                <a:spcPct val="100000"/>
              </a:lnSpc>
              <a:spcBef>
                <a:spcPts val="900"/>
              </a:spcBef>
              <a:buSzPct val="75000"/>
              <a:buFont typeface="Wingdings" pitchFamily="2" charset="2"/>
              <a:buNone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4pPr>
            <a:lvl5pPr marL="1316736" indent="0">
              <a:lnSpc>
                <a:spcPct val="100000"/>
              </a:lnSpc>
              <a:spcBef>
                <a:spcPts val="900"/>
              </a:spcBef>
              <a:buSzPct val="75000"/>
              <a:buFont typeface="Arial" panose="020B0604020202020204" pitchFamily="34" charset="0"/>
              <a:buNone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917FD75F-6A1E-0548-80CF-0F04B9F1763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749222" y="3669733"/>
            <a:ext cx="2650329" cy="2520723"/>
          </a:xfrm>
          <a:prstGeom prst="rect">
            <a:avLst/>
          </a:prstGeom>
        </p:spPr>
        <p:txBody>
          <a:bodyPr/>
          <a:lstStyle>
            <a:lvl1pPr marL="137160" indent="-118872">
              <a:lnSpc>
                <a:spcPct val="100000"/>
              </a:lnSpc>
              <a:spcBef>
                <a:spcPts val="900"/>
              </a:spcBef>
              <a:buClr>
                <a:schemeClr val="accent5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 sz="14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  <a:lvl2pPr marL="365760" indent="-118872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2pPr>
            <a:lvl3pPr marL="685800" indent="-118872">
              <a:lnSpc>
                <a:spcPct val="100000"/>
              </a:lnSpc>
              <a:spcBef>
                <a:spcPts val="900"/>
              </a:spcBef>
              <a:buSzPct val="100000"/>
              <a:buFont typeface="Courier New" panose="02070309020205020404" pitchFamily="49" charset="0"/>
              <a:buChar char="o"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3pPr>
            <a:lvl4pPr marL="932688" indent="0">
              <a:lnSpc>
                <a:spcPct val="100000"/>
              </a:lnSpc>
              <a:spcBef>
                <a:spcPts val="900"/>
              </a:spcBef>
              <a:buSzPct val="75000"/>
              <a:buFont typeface="Wingdings" pitchFamily="2" charset="2"/>
              <a:buNone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4pPr>
            <a:lvl5pPr marL="1316736" indent="0">
              <a:lnSpc>
                <a:spcPct val="100000"/>
              </a:lnSpc>
              <a:spcBef>
                <a:spcPts val="900"/>
              </a:spcBef>
              <a:buSzPct val="75000"/>
              <a:buFont typeface="Arial" panose="020B0604020202020204" pitchFamily="34" charset="0"/>
              <a:buNone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927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Paragraph-title and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A86ACE5-E744-BE4E-A4C4-D75D57704F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331477"/>
            <a:ext cx="10134600" cy="5126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000" b="0" i="0">
                <a:solidFill>
                  <a:schemeClr val="accent4"/>
                </a:solidFill>
                <a:latin typeface="Verdana" panose="020B0604030504040204" pitchFamily="34" charset="0"/>
              </a:defRPr>
            </a:lvl1pPr>
            <a:lvl2pPr>
              <a:defRPr sz="1600" b="1">
                <a:solidFill>
                  <a:schemeClr val="accent4"/>
                </a:solidFill>
                <a:latin typeface="+mj-lt"/>
              </a:defRPr>
            </a:lvl2pPr>
            <a:lvl3pPr>
              <a:defRPr sz="1600" b="1">
                <a:solidFill>
                  <a:schemeClr val="accent4"/>
                </a:solidFill>
                <a:latin typeface="+mj-lt"/>
              </a:defRPr>
            </a:lvl3pPr>
            <a:lvl4pPr>
              <a:defRPr sz="1600" b="1">
                <a:solidFill>
                  <a:schemeClr val="accent4"/>
                </a:solidFill>
                <a:latin typeface="+mj-lt"/>
              </a:defRPr>
            </a:lvl4pPr>
            <a:lvl5pPr>
              <a:defRPr sz="1600" b="1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4FD4AF8E-DE8A-454D-916D-13A1AAC8E7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744428"/>
            <a:ext cx="10135120" cy="512618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0000"/>
              </a:lnSpc>
              <a:defRPr sz="3000" b="1" i="0" spc="0"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A593C5B-0596-F94E-80CE-DB5450E229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44168" y="2244435"/>
            <a:ext cx="4578096" cy="3953030"/>
          </a:xfrm>
          <a:prstGeom prst="rect">
            <a:avLst/>
          </a:prstGeom>
        </p:spPr>
        <p:txBody>
          <a:bodyPr/>
          <a:lstStyle>
            <a:lvl1pPr marL="137160" indent="-118872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800" b="1" i="0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365760" indent="-118872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2pPr>
            <a:lvl3pPr marL="685800" indent="-118872">
              <a:lnSpc>
                <a:spcPct val="100000"/>
              </a:lnSpc>
              <a:spcBef>
                <a:spcPts val="900"/>
              </a:spcBef>
              <a:buSzPct val="100000"/>
              <a:buFont typeface="Courier New" panose="02070309020205020404" pitchFamily="49" charset="0"/>
              <a:buChar char="o"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3pPr>
            <a:lvl4pPr marL="1051560" indent="-118872">
              <a:lnSpc>
                <a:spcPct val="100000"/>
              </a:lnSpc>
              <a:spcBef>
                <a:spcPts val="900"/>
              </a:spcBef>
              <a:buSzPct val="75000"/>
              <a:buFont typeface="Wingdings" pitchFamily="2" charset="2"/>
              <a:buChar char="§"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4pPr>
            <a:lvl5pPr marL="1316736" indent="0">
              <a:lnSpc>
                <a:spcPct val="100000"/>
              </a:lnSpc>
              <a:spcBef>
                <a:spcPts val="900"/>
              </a:spcBef>
              <a:buSzPct val="75000"/>
              <a:buFont typeface="Arial" panose="020B0604020202020204" pitchFamily="34" charset="0"/>
              <a:buNone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  <a:p>
            <a:pPr lvl="3"/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3810DDB-076A-4046-9ACF-3A33AC5115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74154" y="2244435"/>
            <a:ext cx="4578096" cy="3953030"/>
          </a:xfrm>
          <a:prstGeom prst="rect">
            <a:avLst/>
          </a:prstGeom>
        </p:spPr>
        <p:txBody>
          <a:bodyPr/>
          <a:lstStyle>
            <a:lvl1pPr marL="137160" indent="-118872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800" b="1" i="0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365760" indent="-118872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2pPr>
            <a:lvl3pPr marL="685800" indent="-118872">
              <a:lnSpc>
                <a:spcPct val="100000"/>
              </a:lnSpc>
              <a:spcBef>
                <a:spcPts val="900"/>
              </a:spcBef>
              <a:buSzPct val="100000"/>
              <a:buFont typeface="Courier New" panose="02070309020205020404" pitchFamily="49" charset="0"/>
              <a:buChar char="o"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3pPr>
            <a:lvl4pPr marL="1051560" indent="-118872">
              <a:lnSpc>
                <a:spcPct val="100000"/>
              </a:lnSpc>
              <a:spcBef>
                <a:spcPts val="900"/>
              </a:spcBef>
              <a:buSzPct val="75000"/>
              <a:buFont typeface="Wingdings" pitchFamily="2" charset="2"/>
              <a:buChar char="§"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4pPr>
            <a:lvl5pPr marL="1316736" indent="0">
              <a:lnSpc>
                <a:spcPct val="100000"/>
              </a:lnSpc>
              <a:spcBef>
                <a:spcPts val="900"/>
              </a:spcBef>
              <a:buSzPct val="75000"/>
              <a:buFont typeface="Arial" panose="020B0604020202020204" pitchFamily="34" charset="0"/>
              <a:buNone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085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BE47D69-DF5B-5D48-9954-8A359330EC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45350" y="0"/>
            <a:ext cx="494665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A4FD07E0-FDB9-904C-A14A-B6C07BAB1D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45338"/>
            <a:ext cx="5256969" cy="639045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90000"/>
              </a:lnSpc>
              <a:defRPr sz="3000" b="1" i="0" spc="0"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3986422-D577-A34F-BCF6-0DAA1ECBBE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400" y="2244435"/>
            <a:ext cx="5007864" cy="3953030"/>
          </a:xfrm>
          <a:prstGeom prst="rect">
            <a:avLst/>
          </a:prstGeom>
        </p:spPr>
        <p:txBody>
          <a:bodyPr/>
          <a:lstStyle>
            <a:lvl1pPr marL="137160" indent="-118872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800" b="1" i="0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365760" indent="-118872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2pPr>
            <a:lvl3pPr marL="685800" indent="-118872">
              <a:lnSpc>
                <a:spcPct val="100000"/>
              </a:lnSpc>
              <a:spcBef>
                <a:spcPts val="900"/>
              </a:spcBef>
              <a:buSzPct val="100000"/>
              <a:buFont typeface="Courier New" panose="02070309020205020404" pitchFamily="49" charset="0"/>
              <a:buChar char="o"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3pPr>
            <a:lvl4pPr marL="1051560" indent="-118872">
              <a:lnSpc>
                <a:spcPct val="100000"/>
              </a:lnSpc>
              <a:spcBef>
                <a:spcPts val="900"/>
              </a:spcBef>
              <a:buSzPct val="75000"/>
              <a:buFont typeface="Wingdings" pitchFamily="2" charset="2"/>
              <a:buChar char="§"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4pPr>
            <a:lvl5pPr marL="1316736" indent="0">
              <a:lnSpc>
                <a:spcPct val="100000"/>
              </a:lnSpc>
              <a:spcBef>
                <a:spcPts val="900"/>
              </a:spcBef>
              <a:buSzPct val="75000"/>
              <a:buFont typeface="Arial" panose="020B0604020202020204" pitchFamily="34" charset="0"/>
              <a:buNone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305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9004" y="845338"/>
            <a:ext cx="6571422" cy="12498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3000" b="1" i="0" spc="0"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994849" y="0"/>
            <a:ext cx="3056697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B9E900C-3B42-C449-A515-ED52B64487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89004" y="2532670"/>
            <a:ext cx="6571422" cy="3953030"/>
          </a:xfrm>
          <a:prstGeom prst="rect">
            <a:avLst/>
          </a:prstGeom>
        </p:spPr>
        <p:txBody>
          <a:bodyPr/>
          <a:lstStyle>
            <a:lvl1pPr marL="137160" indent="-118872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800" b="1" i="0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365760" indent="-118872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2pPr>
            <a:lvl3pPr marL="685800" indent="-118872">
              <a:lnSpc>
                <a:spcPct val="100000"/>
              </a:lnSpc>
              <a:spcBef>
                <a:spcPts val="900"/>
              </a:spcBef>
              <a:buSzPct val="100000"/>
              <a:buFont typeface="Courier New" panose="02070309020205020404" pitchFamily="49" charset="0"/>
              <a:buChar char="o"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3pPr>
            <a:lvl4pPr marL="1051560" indent="-118872">
              <a:lnSpc>
                <a:spcPct val="100000"/>
              </a:lnSpc>
              <a:spcBef>
                <a:spcPts val="900"/>
              </a:spcBef>
              <a:buSzPct val="75000"/>
              <a:buFont typeface="Wingdings" pitchFamily="2" charset="2"/>
              <a:buChar char="§"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4pPr>
            <a:lvl5pPr marL="1316736" indent="0">
              <a:lnSpc>
                <a:spcPct val="100000"/>
              </a:lnSpc>
              <a:spcBef>
                <a:spcPts val="900"/>
              </a:spcBef>
              <a:buSzPct val="75000"/>
              <a:buFont typeface="Arial" panose="020B0604020202020204" pitchFamily="34" charset="0"/>
              <a:buNone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01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 Bullets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A025950-314D-294B-8C40-D9C0D0219773}"/>
              </a:ext>
            </a:extLst>
          </p:cNvPr>
          <p:cNvSpPr/>
          <p:nvPr userDrawn="1"/>
        </p:nvSpPr>
        <p:spPr>
          <a:xfrm>
            <a:off x="1617883" y="5278049"/>
            <a:ext cx="198394" cy="207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b="0" i="0" dirty="0">
              <a:latin typeface="Verdana" panose="020B060403050404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F891AD-6ABB-AE47-8741-F0675B24843E}"/>
              </a:ext>
            </a:extLst>
          </p:cNvPr>
          <p:cNvSpPr/>
          <p:nvPr userDrawn="1"/>
        </p:nvSpPr>
        <p:spPr>
          <a:xfrm>
            <a:off x="1617883" y="3487165"/>
            <a:ext cx="198394" cy="2077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b="0" i="0" dirty="0">
              <a:latin typeface="Verdan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ED1BF9-3C9A-1D4C-B66F-1326EE74D475}"/>
              </a:ext>
            </a:extLst>
          </p:cNvPr>
          <p:cNvSpPr/>
          <p:nvPr userDrawn="1"/>
        </p:nvSpPr>
        <p:spPr>
          <a:xfrm>
            <a:off x="1617883" y="4383556"/>
            <a:ext cx="198394" cy="2077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b="0" i="0" dirty="0">
              <a:latin typeface="Verdan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1DAA3-02C3-244F-9F1D-61557A1C0C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2872256"/>
            <a:ext cx="9794597" cy="5081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  <a:lvl2pPr>
              <a:lnSpc>
                <a:spcPts val="1665"/>
              </a:lnSpc>
              <a:defRPr sz="1310">
                <a:solidFill>
                  <a:schemeClr val="accent5">
                    <a:lumMod val="75000"/>
                  </a:schemeClr>
                </a:solidFill>
                <a:latin typeface="+mj-lt"/>
              </a:defRPr>
            </a:lvl2pPr>
            <a:lvl3pPr>
              <a:lnSpc>
                <a:spcPts val="1665"/>
              </a:lnSpc>
              <a:defRPr sz="1310">
                <a:solidFill>
                  <a:schemeClr val="accent5">
                    <a:lumMod val="75000"/>
                  </a:schemeClr>
                </a:solidFill>
                <a:latin typeface="+mj-lt"/>
              </a:defRPr>
            </a:lvl3pPr>
            <a:lvl4pPr>
              <a:lnSpc>
                <a:spcPts val="1665"/>
              </a:lnSpc>
              <a:defRPr sz="1310">
                <a:solidFill>
                  <a:schemeClr val="accent5">
                    <a:lumMod val="75000"/>
                  </a:schemeClr>
                </a:solidFill>
                <a:latin typeface="+mj-lt"/>
              </a:defRPr>
            </a:lvl4pPr>
            <a:lvl5pPr>
              <a:lnSpc>
                <a:spcPts val="1665"/>
              </a:lnSpc>
              <a:defRPr sz="1310">
                <a:solidFill>
                  <a:schemeClr val="accent5">
                    <a:lumMod val="7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1E6643-DF0A-B346-8FBF-0AF346E337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52113" y="5248666"/>
            <a:ext cx="4143887" cy="33471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b="1" i="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>
              <a:defRPr sz="1200" b="1">
                <a:solidFill>
                  <a:schemeClr val="accent2"/>
                </a:solidFill>
                <a:latin typeface="+mj-lt"/>
              </a:defRPr>
            </a:lvl2pPr>
            <a:lvl3pPr>
              <a:defRPr sz="1200" b="1">
                <a:solidFill>
                  <a:schemeClr val="accent2"/>
                </a:solidFill>
                <a:latin typeface="+mj-lt"/>
              </a:defRPr>
            </a:lvl3pPr>
            <a:lvl4pPr>
              <a:defRPr sz="1200" b="1">
                <a:solidFill>
                  <a:schemeClr val="accent2"/>
                </a:solidFill>
                <a:latin typeface="+mj-lt"/>
              </a:defRPr>
            </a:lvl4pPr>
            <a:lvl5pPr>
              <a:defRPr sz="12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01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5E00D39-8A9E-0842-A60C-C48DD9A4FE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52113" y="5532996"/>
            <a:ext cx="4143887" cy="53529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665"/>
              </a:lnSpc>
              <a:spcBef>
                <a:spcPts val="0"/>
              </a:spcBef>
              <a:defRPr sz="14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  <a:lvl2pPr>
              <a:lnSpc>
                <a:spcPts val="1665"/>
              </a:lnSpc>
              <a:defRPr sz="1200">
                <a:latin typeface="+mj-lt"/>
              </a:defRPr>
            </a:lvl2pPr>
            <a:lvl3pPr>
              <a:lnSpc>
                <a:spcPts val="1665"/>
              </a:lnSpc>
              <a:defRPr sz="1200">
                <a:latin typeface="+mj-lt"/>
              </a:defRPr>
            </a:lvl3pPr>
            <a:lvl4pPr>
              <a:lnSpc>
                <a:spcPts val="1665"/>
              </a:lnSpc>
              <a:defRPr sz="1200">
                <a:latin typeface="+mj-lt"/>
              </a:defRPr>
            </a:lvl4pPr>
            <a:lvl5pPr>
              <a:lnSpc>
                <a:spcPts val="1665"/>
              </a:lnSpc>
              <a:defRPr sz="12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822164EE-BA6E-0F4C-9BEC-854DC2A2F0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52113" y="4337739"/>
            <a:ext cx="4143887" cy="33471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b="1" i="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>
              <a:defRPr sz="1200" b="1">
                <a:solidFill>
                  <a:schemeClr val="accent2"/>
                </a:solidFill>
                <a:latin typeface="+mj-lt"/>
              </a:defRPr>
            </a:lvl2pPr>
            <a:lvl3pPr>
              <a:defRPr sz="1200" b="1">
                <a:solidFill>
                  <a:schemeClr val="accent2"/>
                </a:solidFill>
                <a:latin typeface="+mj-lt"/>
              </a:defRPr>
            </a:lvl3pPr>
            <a:lvl4pPr>
              <a:defRPr sz="1200" b="1">
                <a:solidFill>
                  <a:schemeClr val="accent2"/>
                </a:solidFill>
                <a:latin typeface="+mj-lt"/>
              </a:defRPr>
            </a:lvl4pPr>
            <a:lvl5pPr>
              <a:defRPr sz="12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01</a:t>
            </a:r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06A08B0F-DFF6-BF4C-AB0E-A4639EB61E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52113" y="4622069"/>
            <a:ext cx="4143887" cy="53529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665"/>
              </a:lnSpc>
              <a:spcBef>
                <a:spcPts val="0"/>
              </a:spcBef>
              <a:defRPr sz="14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  <a:lvl2pPr>
              <a:lnSpc>
                <a:spcPts val="1665"/>
              </a:lnSpc>
              <a:defRPr sz="1200">
                <a:latin typeface="+mj-lt"/>
              </a:defRPr>
            </a:lvl2pPr>
            <a:lvl3pPr>
              <a:lnSpc>
                <a:spcPts val="1665"/>
              </a:lnSpc>
              <a:defRPr sz="1200">
                <a:latin typeface="+mj-lt"/>
              </a:defRPr>
            </a:lvl3pPr>
            <a:lvl4pPr>
              <a:lnSpc>
                <a:spcPts val="1665"/>
              </a:lnSpc>
              <a:defRPr sz="1200">
                <a:latin typeface="+mj-lt"/>
              </a:defRPr>
            </a:lvl4pPr>
            <a:lvl5pPr>
              <a:lnSpc>
                <a:spcPts val="1665"/>
              </a:lnSpc>
              <a:defRPr sz="12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6E5609B8-B539-7542-9F1B-3D7B7B60FB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52113" y="3466119"/>
            <a:ext cx="4143887" cy="33471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b="1" i="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>
              <a:defRPr sz="1200" b="1">
                <a:solidFill>
                  <a:schemeClr val="accent2"/>
                </a:solidFill>
                <a:latin typeface="+mj-lt"/>
              </a:defRPr>
            </a:lvl2pPr>
            <a:lvl3pPr>
              <a:defRPr sz="1200" b="1">
                <a:solidFill>
                  <a:schemeClr val="accent2"/>
                </a:solidFill>
                <a:latin typeface="+mj-lt"/>
              </a:defRPr>
            </a:lvl3pPr>
            <a:lvl4pPr>
              <a:defRPr sz="1200" b="1">
                <a:solidFill>
                  <a:schemeClr val="accent2"/>
                </a:solidFill>
                <a:latin typeface="+mj-lt"/>
              </a:defRPr>
            </a:lvl4pPr>
            <a:lvl5pPr>
              <a:defRPr sz="12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01</a:t>
            </a:r>
          </a:p>
        </p:txBody>
      </p: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2CD07281-693F-274F-862F-FAE908766FB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52113" y="3750449"/>
            <a:ext cx="4143887" cy="53529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  <a:lvl2pPr>
              <a:lnSpc>
                <a:spcPts val="1665"/>
              </a:lnSpc>
              <a:defRPr sz="1200">
                <a:latin typeface="+mj-lt"/>
              </a:defRPr>
            </a:lvl2pPr>
            <a:lvl3pPr>
              <a:lnSpc>
                <a:spcPts val="1665"/>
              </a:lnSpc>
              <a:defRPr sz="1200">
                <a:latin typeface="+mj-lt"/>
              </a:defRPr>
            </a:lvl3pPr>
            <a:lvl4pPr>
              <a:lnSpc>
                <a:spcPts val="1665"/>
              </a:lnSpc>
              <a:defRPr sz="1200">
                <a:latin typeface="+mj-lt"/>
              </a:defRPr>
            </a:lvl4pPr>
            <a:lvl5pPr>
              <a:lnSpc>
                <a:spcPts val="1665"/>
              </a:lnSpc>
              <a:defRPr sz="12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995C02F-DD68-C541-82AF-AC8B826031E9}"/>
              </a:ext>
            </a:extLst>
          </p:cNvPr>
          <p:cNvSpPr/>
          <p:nvPr userDrawn="1"/>
        </p:nvSpPr>
        <p:spPr>
          <a:xfrm>
            <a:off x="6879065" y="5278049"/>
            <a:ext cx="198394" cy="207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b="0" i="0" dirty="0">
              <a:latin typeface="Verdana" panose="020B060403050404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C9823F9-0DFB-6144-A841-3FC1004D0EF2}"/>
              </a:ext>
            </a:extLst>
          </p:cNvPr>
          <p:cNvSpPr/>
          <p:nvPr userDrawn="1"/>
        </p:nvSpPr>
        <p:spPr>
          <a:xfrm>
            <a:off x="6879065" y="3487165"/>
            <a:ext cx="198394" cy="2077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b="0" i="0" dirty="0">
              <a:latin typeface="Verdana" panose="020B060403050404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9747480-C166-CC4F-BF8B-C24BEB63A7B4}"/>
              </a:ext>
            </a:extLst>
          </p:cNvPr>
          <p:cNvSpPr/>
          <p:nvPr userDrawn="1"/>
        </p:nvSpPr>
        <p:spPr>
          <a:xfrm>
            <a:off x="6879065" y="4383556"/>
            <a:ext cx="198394" cy="2077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b="0" i="0" dirty="0">
              <a:latin typeface="Verdana" panose="020B0604030504040204" pitchFamily="34" charset="0"/>
            </a:endParaRP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4662EB56-F2DE-A94F-A503-9AB9DE0F80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13295" y="5248666"/>
            <a:ext cx="4143887" cy="33471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b="1" i="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>
              <a:defRPr sz="1200" b="1">
                <a:solidFill>
                  <a:schemeClr val="accent2"/>
                </a:solidFill>
                <a:latin typeface="+mj-lt"/>
              </a:defRPr>
            </a:lvl2pPr>
            <a:lvl3pPr>
              <a:defRPr sz="1200" b="1">
                <a:solidFill>
                  <a:schemeClr val="accent2"/>
                </a:solidFill>
                <a:latin typeface="+mj-lt"/>
              </a:defRPr>
            </a:lvl3pPr>
            <a:lvl4pPr>
              <a:defRPr sz="1200" b="1">
                <a:solidFill>
                  <a:schemeClr val="accent2"/>
                </a:solidFill>
                <a:latin typeface="+mj-lt"/>
              </a:defRPr>
            </a:lvl4pPr>
            <a:lvl5pPr>
              <a:defRPr sz="12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01</a:t>
            </a:r>
          </a:p>
        </p:txBody>
      </p:sp>
      <p:sp>
        <p:nvSpPr>
          <p:cNvPr id="42" name="Text Placeholder 32">
            <a:extLst>
              <a:ext uri="{FF2B5EF4-FFF2-40B4-BE49-F238E27FC236}">
                <a16:creationId xmlns:a16="http://schemas.microsoft.com/office/drawing/2014/main" id="{281119A8-7275-C043-AD58-BCF8AD311CD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13295" y="5532996"/>
            <a:ext cx="4143887" cy="53529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665"/>
              </a:lnSpc>
              <a:spcBef>
                <a:spcPts val="0"/>
              </a:spcBef>
              <a:defRPr sz="14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  <a:lvl2pPr>
              <a:lnSpc>
                <a:spcPts val="1665"/>
              </a:lnSpc>
              <a:defRPr sz="1200">
                <a:latin typeface="+mj-lt"/>
              </a:defRPr>
            </a:lvl2pPr>
            <a:lvl3pPr>
              <a:lnSpc>
                <a:spcPts val="1665"/>
              </a:lnSpc>
              <a:defRPr sz="1200">
                <a:latin typeface="+mj-lt"/>
              </a:defRPr>
            </a:lvl3pPr>
            <a:lvl4pPr>
              <a:lnSpc>
                <a:spcPts val="1665"/>
              </a:lnSpc>
              <a:defRPr sz="1200">
                <a:latin typeface="+mj-lt"/>
              </a:defRPr>
            </a:lvl4pPr>
            <a:lvl5pPr>
              <a:lnSpc>
                <a:spcPts val="1665"/>
              </a:lnSpc>
              <a:defRPr sz="12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3CA0145E-1AB3-F14A-9CF8-8FC45100D0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13295" y="4337739"/>
            <a:ext cx="4143887" cy="33471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b="1" i="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>
              <a:defRPr sz="1200" b="1">
                <a:solidFill>
                  <a:schemeClr val="accent2"/>
                </a:solidFill>
                <a:latin typeface="+mj-lt"/>
              </a:defRPr>
            </a:lvl2pPr>
            <a:lvl3pPr>
              <a:defRPr sz="1200" b="1">
                <a:solidFill>
                  <a:schemeClr val="accent2"/>
                </a:solidFill>
                <a:latin typeface="+mj-lt"/>
              </a:defRPr>
            </a:lvl3pPr>
            <a:lvl4pPr>
              <a:defRPr sz="1200" b="1">
                <a:solidFill>
                  <a:schemeClr val="accent2"/>
                </a:solidFill>
                <a:latin typeface="+mj-lt"/>
              </a:defRPr>
            </a:lvl4pPr>
            <a:lvl5pPr>
              <a:defRPr sz="12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01</a:t>
            </a:r>
          </a:p>
        </p:txBody>
      </p:sp>
      <p:sp>
        <p:nvSpPr>
          <p:cNvPr id="44" name="Text Placeholder 32">
            <a:extLst>
              <a:ext uri="{FF2B5EF4-FFF2-40B4-BE49-F238E27FC236}">
                <a16:creationId xmlns:a16="http://schemas.microsoft.com/office/drawing/2014/main" id="{6DC5827D-FE29-0542-BED4-0C7625E167C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13295" y="4622069"/>
            <a:ext cx="4143887" cy="53529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665"/>
              </a:lnSpc>
              <a:spcBef>
                <a:spcPts val="0"/>
              </a:spcBef>
              <a:defRPr sz="14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  <a:lvl2pPr>
              <a:lnSpc>
                <a:spcPts val="1665"/>
              </a:lnSpc>
              <a:defRPr sz="1200">
                <a:latin typeface="+mj-lt"/>
              </a:defRPr>
            </a:lvl2pPr>
            <a:lvl3pPr>
              <a:lnSpc>
                <a:spcPts val="1665"/>
              </a:lnSpc>
              <a:defRPr sz="1200">
                <a:latin typeface="+mj-lt"/>
              </a:defRPr>
            </a:lvl3pPr>
            <a:lvl4pPr>
              <a:lnSpc>
                <a:spcPts val="1665"/>
              </a:lnSpc>
              <a:defRPr sz="1200">
                <a:latin typeface="+mj-lt"/>
              </a:defRPr>
            </a:lvl4pPr>
            <a:lvl5pPr>
              <a:lnSpc>
                <a:spcPts val="1665"/>
              </a:lnSpc>
              <a:defRPr sz="12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974C68C2-B371-8E47-BBF2-8EB9806455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13295" y="3466119"/>
            <a:ext cx="4143887" cy="33471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="1" i="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>
              <a:defRPr sz="1200" b="1">
                <a:solidFill>
                  <a:schemeClr val="accent2"/>
                </a:solidFill>
                <a:latin typeface="+mj-lt"/>
              </a:defRPr>
            </a:lvl2pPr>
            <a:lvl3pPr>
              <a:defRPr sz="1200" b="1">
                <a:solidFill>
                  <a:schemeClr val="accent2"/>
                </a:solidFill>
                <a:latin typeface="+mj-lt"/>
              </a:defRPr>
            </a:lvl3pPr>
            <a:lvl4pPr>
              <a:defRPr sz="1200" b="1">
                <a:solidFill>
                  <a:schemeClr val="accent2"/>
                </a:solidFill>
                <a:latin typeface="+mj-lt"/>
              </a:defRPr>
            </a:lvl4pPr>
            <a:lvl5pPr>
              <a:defRPr sz="12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01</a:t>
            </a:r>
          </a:p>
        </p:txBody>
      </p:sp>
      <p:sp>
        <p:nvSpPr>
          <p:cNvPr id="46" name="Text Placeholder 32">
            <a:extLst>
              <a:ext uri="{FF2B5EF4-FFF2-40B4-BE49-F238E27FC236}">
                <a16:creationId xmlns:a16="http://schemas.microsoft.com/office/drawing/2014/main" id="{2A47A96F-B9F8-F14F-93CC-AAFD2FE0C0C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13295" y="3750449"/>
            <a:ext cx="4143887" cy="53529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665"/>
              </a:lnSpc>
              <a:spcBef>
                <a:spcPts val="0"/>
              </a:spcBef>
              <a:defRPr sz="14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  <a:lvl2pPr>
              <a:lnSpc>
                <a:spcPts val="1665"/>
              </a:lnSpc>
              <a:defRPr sz="1200">
                <a:latin typeface="+mj-lt"/>
              </a:defRPr>
            </a:lvl2pPr>
            <a:lvl3pPr>
              <a:lnSpc>
                <a:spcPts val="1665"/>
              </a:lnSpc>
              <a:defRPr sz="1200">
                <a:latin typeface="+mj-lt"/>
              </a:defRPr>
            </a:lvl3pPr>
            <a:lvl4pPr>
              <a:lnSpc>
                <a:spcPts val="1665"/>
              </a:lnSpc>
              <a:defRPr sz="1200">
                <a:latin typeface="+mj-lt"/>
              </a:defRPr>
            </a:lvl4pPr>
            <a:lvl5pPr>
              <a:lnSpc>
                <a:spcPts val="1665"/>
              </a:lnSpc>
              <a:defRPr sz="12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0E1E62-366E-9642-9A3A-B6CEF65CD8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2441447"/>
            <a:ext cx="9794597" cy="4308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80" b="1" i="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>
              <a:defRPr sz="1580" b="1">
                <a:solidFill>
                  <a:schemeClr val="accent2"/>
                </a:solidFill>
                <a:latin typeface="+mn-lt"/>
              </a:defRPr>
            </a:lvl2pPr>
            <a:lvl3pPr>
              <a:defRPr sz="1580" b="1">
                <a:solidFill>
                  <a:schemeClr val="accent2"/>
                </a:solidFill>
                <a:latin typeface="+mn-lt"/>
              </a:defRPr>
            </a:lvl3pPr>
            <a:lvl4pPr>
              <a:defRPr sz="1580" b="1">
                <a:solidFill>
                  <a:schemeClr val="accent2"/>
                </a:solidFill>
                <a:latin typeface="+mn-lt"/>
              </a:defRPr>
            </a:lvl4pPr>
            <a:lvl5pPr>
              <a:defRPr sz="1580" b="1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itle 5">
            <a:extLst>
              <a:ext uri="{FF2B5EF4-FFF2-40B4-BE49-F238E27FC236}">
                <a16:creationId xmlns:a16="http://schemas.microsoft.com/office/drawing/2014/main" id="{5CCCDEEA-33AE-5D44-966A-77173EE8AD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45338"/>
            <a:ext cx="10567722" cy="639045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90000"/>
              </a:lnSpc>
              <a:defRPr sz="3000" b="1" i="0" spc="0"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07039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ored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F133C6-9B28-804F-8921-5DF04D506B9C}"/>
              </a:ext>
            </a:extLst>
          </p:cNvPr>
          <p:cNvSpPr/>
          <p:nvPr/>
        </p:nvSpPr>
        <p:spPr>
          <a:xfrm>
            <a:off x="2028827" y="3527745"/>
            <a:ext cx="68400" cy="1141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D854CC-7A4D-3E41-8C33-72D81A64E320}"/>
              </a:ext>
            </a:extLst>
          </p:cNvPr>
          <p:cNvSpPr/>
          <p:nvPr/>
        </p:nvSpPr>
        <p:spPr>
          <a:xfrm>
            <a:off x="2028827" y="4960305"/>
            <a:ext cx="68400" cy="11412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36B1F7-38B5-FA44-918C-8EE1BE14D022}"/>
              </a:ext>
            </a:extLst>
          </p:cNvPr>
          <p:cNvSpPr/>
          <p:nvPr userDrawn="1"/>
        </p:nvSpPr>
        <p:spPr>
          <a:xfrm>
            <a:off x="2028827" y="2095185"/>
            <a:ext cx="68400" cy="1141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A7DCEDD-B001-DE4C-A739-7FD6EC962EE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410690" y="2244324"/>
            <a:ext cx="9063911" cy="360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 i="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>
              <a:defRPr sz="1400" b="1">
                <a:solidFill>
                  <a:schemeClr val="accent1"/>
                </a:solidFill>
                <a:latin typeface="+mn-lt"/>
              </a:defRPr>
            </a:lvl2pPr>
            <a:lvl3pPr>
              <a:defRPr sz="1400" b="1">
                <a:solidFill>
                  <a:schemeClr val="accent1"/>
                </a:solidFill>
                <a:latin typeface="+mn-lt"/>
              </a:defRPr>
            </a:lvl3pPr>
            <a:lvl4pPr>
              <a:defRPr sz="1400" b="1">
                <a:solidFill>
                  <a:schemeClr val="accent1"/>
                </a:solidFill>
                <a:latin typeface="+mn-lt"/>
              </a:defRPr>
            </a:lvl4pPr>
            <a:lvl5pPr>
              <a:defRPr sz="1400" b="1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E7755D6-A1A6-DB45-B442-50B00D2C432E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2410689" y="2632367"/>
            <a:ext cx="9063911" cy="6032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  <a:lvl2pPr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</a:defRPr>
            </a:lvl2pPr>
            <a:lvl3pPr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</a:defRPr>
            </a:lvl3pPr>
            <a:lvl4pPr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</a:defRPr>
            </a:lvl4pPr>
            <a:lvl5pPr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8F33564-1AC9-234A-AF09-1837FE40E9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10689" y="3665319"/>
            <a:ext cx="9063911" cy="360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 i="0">
                <a:solidFill>
                  <a:schemeClr val="accent3"/>
                </a:solidFill>
                <a:latin typeface="Verdana" panose="020B0604030504040204" pitchFamily="34" charset="0"/>
              </a:defRPr>
            </a:lvl1pPr>
            <a:lvl2pPr>
              <a:defRPr sz="1400" b="1">
                <a:solidFill>
                  <a:schemeClr val="accent1"/>
                </a:solidFill>
                <a:latin typeface="+mn-lt"/>
              </a:defRPr>
            </a:lvl2pPr>
            <a:lvl3pPr>
              <a:defRPr sz="1400" b="1">
                <a:solidFill>
                  <a:schemeClr val="accent1"/>
                </a:solidFill>
                <a:latin typeface="+mn-lt"/>
              </a:defRPr>
            </a:lvl3pPr>
            <a:lvl4pPr>
              <a:defRPr sz="1400" b="1">
                <a:solidFill>
                  <a:schemeClr val="accent1"/>
                </a:solidFill>
                <a:latin typeface="+mn-lt"/>
              </a:defRPr>
            </a:lvl4pPr>
            <a:lvl5pPr>
              <a:defRPr sz="1400" b="1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7E44083B-F3CD-D849-AE27-B1A4F2D19B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0688" y="4053362"/>
            <a:ext cx="9063911" cy="6032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  <a:lvl2pPr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</a:defRPr>
            </a:lvl2pPr>
            <a:lvl3pPr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</a:defRPr>
            </a:lvl3pPr>
            <a:lvl4pPr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</a:defRPr>
            </a:lvl4pPr>
            <a:lvl5pPr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EBA71B4E-CE4B-9644-BEE8-3B7583F9DA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10688" y="5068011"/>
            <a:ext cx="9063911" cy="360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 i="0">
                <a:solidFill>
                  <a:schemeClr val="accent4"/>
                </a:solidFill>
                <a:latin typeface="Verdana" panose="020B0604030504040204" pitchFamily="34" charset="0"/>
              </a:defRPr>
            </a:lvl1pPr>
            <a:lvl2pPr>
              <a:defRPr sz="1400" b="1">
                <a:solidFill>
                  <a:schemeClr val="accent1"/>
                </a:solidFill>
                <a:latin typeface="+mn-lt"/>
              </a:defRPr>
            </a:lvl2pPr>
            <a:lvl3pPr>
              <a:defRPr sz="1400" b="1">
                <a:solidFill>
                  <a:schemeClr val="accent1"/>
                </a:solidFill>
                <a:latin typeface="+mn-lt"/>
              </a:defRPr>
            </a:lvl3pPr>
            <a:lvl4pPr>
              <a:defRPr sz="1400" b="1">
                <a:solidFill>
                  <a:schemeClr val="accent1"/>
                </a:solidFill>
                <a:latin typeface="+mn-lt"/>
              </a:defRPr>
            </a:lvl4pPr>
            <a:lvl5pPr>
              <a:defRPr sz="1400" b="1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3166163C-39C8-1D45-BF08-699D4BA8C2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10687" y="5456054"/>
            <a:ext cx="9063911" cy="6032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  <a:lvl2pPr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</a:defRPr>
            </a:lvl2pPr>
            <a:lvl3pPr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</a:defRPr>
            </a:lvl3pPr>
            <a:lvl4pPr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</a:defRPr>
            </a:lvl4pPr>
            <a:lvl5pPr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CB174DBE-DB7E-134E-B34F-54A3D52501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45338"/>
            <a:ext cx="10567722" cy="639045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90000"/>
              </a:lnSpc>
              <a:defRPr sz="3000" b="1" i="0" spc="0"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9090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ar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B6A26D5-6A22-3C40-996D-D3209D70CE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55120" y="2140534"/>
            <a:ext cx="2424113" cy="388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80" b="1" i="0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>
              <a:defRPr sz="1580" b="1">
                <a:solidFill>
                  <a:schemeClr val="accent1"/>
                </a:solidFill>
                <a:latin typeface="+mj-lt"/>
              </a:defRPr>
            </a:lvl2pPr>
            <a:lvl3pPr>
              <a:defRPr sz="1580" b="1">
                <a:solidFill>
                  <a:schemeClr val="accent1"/>
                </a:solidFill>
                <a:latin typeface="+mj-lt"/>
              </a:defRPr>
            </a:lvl3pPr>
            <a:lvl4pPr>
              <a:defRPr sz="1580" b="1">
                <a:solidFill>
                  <a:schemeClr val="accent1"/>
                </a:solidFill>
                <a:latin typeface="+mj-lt"/>
              </a:defRPr>
            </a:lvl4pPr>
            <a:lvl5pPr>
              <a:defRPr sz="1580" b="1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E83E07F-8B41-5841-8EFE-29A53DEA2C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55120" y="2507907"/>
            <a:ext cx="2536264" cy="116199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665"/>
              </a:lnSpc>
              <a:spcBef>
                <a:spcPts val="0"/>
              </a:spcBef>
              <a:defRPr sz="15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  <a:lvl2pPr>
              <a:lnSpc>
                <a:spcPct val="100000"/>
              </a:lnSpc>
              <a:defRPr sz="1310" b="1">
                <a:solidFill>
                  <a:schemeClr val="accent5">
                    <a:lumMod val="75000"/>
                  </a:schemeClr>
                </a:solidFill>
                <a:latin typeface="+mj-lt"/>
              </a:defRPr>
            </a:lvl2pPr>
            <a:lvl3pPr>
              <a:lnSpc>
                <a:spcPct val="100000"/>
              </a:lnSpc>
              <a:defRPr sz="1310" b="1">
                <a:solidFill>
                  <a:schemeClr val="accent5">
                    <a:lumMod val="75000"/>
                  </a:schemeClr>
                </a:solidFill>
                <a:latin typeface="+mj-lt"/>
              </a:defRPr>
            </a:lvl3pPr>
            <a:lvl4pPr>
              <a:lnSpc>
                <a:spcPct val="100000"/>
              </a:lnSpc>
              <a:defRPr sz="1310" b="1">
                <a:solidFill>
                  <a:schemeClr val="accent5">
                    <a:lumMod val="75000"/>
                  </a:schemeClr>
                </a:solidFill>
                <a:latin typeface="+mj-lt"/>
              </a:defRPr>
            </a:lvl4pPr>
            <a:lvl5pPr>
              <a:lnSpc>
                <a:spcPct val="100000"/>
              </a:lnSpc>
              <a:defRPr sz="1310" b="1">
                <a:solidFill>
                  <a:schemeClr val="accent5">
                    <a:lumMod val="7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5A1DAF-3B2D-1544-AAF1-41491EA8EEC7}"/>
              </a:ext>
            </a:extLst>
          </p:cNvPr>
          <p:cNvSpPr/>
          <p:nvPr userDrawn="1"/>
        </p:nvSpPr>
        <p:spPr>
          <a:xfrm>
            <a:off x="4686464" y="4371174"/>
            <a:ext cx="41817" cy="6240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b="0" i="0" dirty="0">
              <a:latin typeface="Verdan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7DE4FF-767F-FB4A-8972-779BEFD3BF0F}"/>
              </a:ext>
            </a:extLst>
          </p:cNvPr>
          <p:cNvSpPr/>
          <p:nvPr userDrawn="1"/>
        </p:nvSpPr>
        <p:spPr>
          <a:xfrm>
            <a:off x="4686464" y="2218414"/>
            <a:ext cx="41817" cy="6240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b="0" i="0" dirty="0">
              <a:latin typeface="Verdan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AFDF65-F656-6942-A498-A8602A23E59A}"/>
              </a:ext>
            </a:extLst>
          </p:cNvPr>
          <p:cNvSpPr/>
          <p:nvPr userDrawn="1"/>
        </p:nvSpPr>
        <p:spPr>
          <a:xfrm>
            <a:off x="1611006" y="4371174"/>
            <a:ext cx="41817" cy="6240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b="0" i="0" dirty="0">
              <a:latin typeface="Verdan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317D64-729E-2847-835C-EC6A9A91B0D4}"/>
              </a:ext>
            </a:extLst>
          </p:cNvPr>
          <p:cNvSpPr/>
          <p:nvPr userDrawn="1"/>
        </p:nvSpPr>
        <p:spPr>
          <a:xfrm>
            <a:off x="1611006" y="2218414"/>
            <a:ext cx="41817" cy="6240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b="0" i="0" dirty="0">
              <a:latin typeface="Verdan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5D0B01-EBAC-DE46-A20B-A4038DC2E748}"/>
              </a:ext>
            </a:extLst>
          </p:cNvPr>
          <p:cNvSpPr/>
          <p:nvPr userDrawn="1"/>
        </p:nvSpPr>
        <p:spPr>
          <a:xfrm>
            <a:off x="7770085" y="4371174"/>
            <a:ext cx="41817" cy="6240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b="0" i="0" dirty="0">
              <a:solidFill>
                <a:srgbClr val="17375E"/>
              </a:solidFill>
              <a:latin typeface="Verdana" panose="020B060403050404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88ECE16-10A5-EB4C-AEBD-0EADB7D0B1DD}"/>
              </a:ext>
            </a:extLst>
          </p:cNvPr>
          <p:cNvSpPr/>
          <p:nvPr userDrawn="1"/>
        </p:nvSpPr>
        <p:spPr>
          <a:xfrm>
            <a:off x="7770085" y="2218414"/>
            <a:ext cx="41817" cy="62407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b="0" i="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BBEE2442-8FB0-FF4F-87AF-80EBFCD04D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27457" y="2140534"/>
            <a:ext cx="2424113" cy="388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80" b="1" i="0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>
              <a:defRPr sz="1580" b="1">
                <a:solidFill>
                  <a:schemeClr val="accent1"/>
                </a:solidFill>
                <a:latin typeface="+mj-lt"/>
              </a:defRPr>
            </a:lvl2pPr>
            <a:lvl3pPr>
              <a:defRPr sz="1580" b="1">
                <a:solidFill>
                  <a:schemeClr val="accent1"/>
                </a:solidFill>
                <a:latin typeface="+mj-lt"/>
              </a:defRPr>
            </a:lvl3pPr>
            <a:lvl4pPr>
              <a:defRPr sz="1580" b="1">
                <a:solidFill>
                  <a:schemeClr val="accent1"/>
                </a:solidFill>
                <a:latin typeface="+mj-lt"/>
              </a:defRPr>
            </a:lvl4pPr>
            <a:lvl5pPr>
              <a:defRPr sz="1580" b="1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EC0DAAE7-7B03-024C-9A92-4EFD501276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7457" y="2507907"/>
            <a:ext cx="2536264" cy="116199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665"/>
              </a:lnSpc>
              <a:spcBef>
                <a:spcPts val="0"/>
              </a:spcBef>
              <a:defRPr sz="15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  <a:lvl2pPr>
              <a:lnSpc>
                <a:spcPct val="100000"/>
              </a:lnSpc>
              <a:defRPr sz="1310" b="1">
                <a:solidFill>
                  <a:schemeClr val="accent5">
                    <a:lumMod val="75000"/>
                  </a:schemeClr>
                </a:solidFill>
                <a:latin typeface="+mj-lt"/>
              </a:defRPr>
            </a:lvl2pPr>
            <a:lvl3pPr>
              <a:lnSpc>
                <a:spcPct val="100000"/>
              </a:lnSpc>
              <a:defRPr sz="1310" b="1">
                <a:solidFill>
                  <a:schemeClr val="accent5">
                    <a:lumMod val="75000"/>
                  </a:schemeClr>
                </a:solidFill>
                <a:latin typeface="+mj-lt"/>
              </a:defRPr>
            </a:lvl3pPr>
            <a:lvl4pPr>
              <a:lnSpc>
                <a:spcPct val="100000"/>
              </a:lnSpc>
              <a:defRPr sz="1310" b="1">
                <a:solidFill>
                  <a:schemeClr val="accent5">
                    <a:lumMod val="75000"/>
                  </a:schemeClr>
                </a:solidFill>
                <a:latin typeface="+mj-lt"/>
              </a:defRPr>
            </a:lvl4pPr>
            <a:lvl5pPr>
              <a:lnSpc>
                <a:spcPct val="100000"/>
              </a:lnSpc>
              <a:defRPr sz="1310" b="1">
                <a:solidFill>
                  <a:schemeClr val="accent5">
                    <a:lumMod val="7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36DBF873-B95F-1D43-933C-548C4780D7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99794" y="2140534"/>
            <a:ext cx="2424113" cy="388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80" b="1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  <a:lvl2pPr>
              <a:defRPr sz="1580" b="1">
                <a:solidFill>
                  <a:schemeClr val="accent1"/>
                </a:solidFill>
                <a:latin typeface="+mj-lt"/>
              </a:defRPr>
            </a:lvl2pPr>
            <a:lvl3pPr>
              <a:defRPr sz="1580" b="1">
                <a:solidFill>
                  <a:schemeClr val="accent1"/>
                </a:solidFill>
                <a:latin typeface="+mj-lt"/>
              </a:defRPr>
            </a:lvl3pPr>
            <a:lvl4pPr>
              <a:defRPr sz="1580" b="1">
                <a:solidFill>
                  <a:schemeClr val="accent1"/>
                </a:solidFill>
                <a:latin typeface="+mj-lt"/>
              </a:defRPr>
            </a:lvl4pPr>
            <a:lvl5pPr>
              <a:defRPr sz="1580" b="1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4CAEA244-3BF6-3244-9A45-44143BE08E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99794" y="2507907"/>
            <a:ext cx="2536264" cy="116199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665"/>
              </a:lnSpc>
              <a:spcBef>
                <a:spcPts val="0"/>
              </a:spcBef>
              <a:defRPr sz="15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  <a:lvl2pPr>
              <a:lnSpc>
                <a:spcPct val="100000"/>
              </a:lnSpc>
              <a:defRPr sz="1310" b="1">
                <a:solidFill>
                  <a:schemeClr val="accent5">
                    <a:lumMod val="75000"/>
                  </a:schemeClr>
                </a:solidFill>
                <a:latin typeface="+mj-lt"/>
              </a:defRPr>
            </a:lvl2pPr>
            <a:lvl3pPr>
              <a:lnSpc>
                <a:spcPct val="100000"/>
              </a:lnSpc>
              <a:defRPr sz="1310" b="1">
                <a:solidFill>
                  <a:schemeClr val="accent5">
                    <a:lumMod val="75000"/>
                  </a:schemeClr>
                </a:solidFill>
                <a:latin typeface="+mj-lt"/>
              </a:defRPr>
            </a:lvl3pPr>
            <a:lvl4pPr>
              <a:lnSpc>
                <a:spcPct val="100000"/>
              </a:lnSpc>
              <a:defRPr sz="1310" b="1">
                <a:solidFill>
                  <a:schemeClr val="accent5">
                    <a:lumMod val="75000"/>
                  </a:schemeClr>
                </a:solidFill>
                <a:latin typeface="+mj-lt"/>
              </a:defRPr>
            </a:lvl4pPr>
            <a:lvl5pPr>
              <a:lnSpc>
                <a:spcPct val="100000"/>
              </a:lnSpc>
              <a:defRPr sz="1310" b="1">
                <a:solidFill>
                  <a:schemeClr val="accent5">
                    <a:lumMod val="7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E12055AA-AB7D-814D-8674-F3C3111AA1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55120" y="4288622"/>
            <a:ext cx="2424113" cy="388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80" b="1" i="0">
                <a:solidFill>
                  <a:schemeClr val="accent3"/>
                </a:solidFill>
                <a:latin typeface="Verdana" panose="020B0604030504040204" pitchFamily="34" charset="0"/>
              </a:defRPr>
            </a:lvl1pPr>
            <a:lvl2pPr>
              <a:defRPr sz="1580" b="1">
                <a:solidFill>
                  <a:schemeClr val="accent1"/>
                </a:solidFill>
                <a:latin typeface="+mj-lt"/>
              </a:defRPr>
            </a:lvl2pPr>
            <a:lvl3pPr>
              <a:defRPr sz="1580" b="1">
                <a:solidFill>
                  <a:schemeClr val="accent1"/>
                </a:solidFill>
                <a:latin typeface="+mj-lt"/>
              </a:defRPr>
            </a:lvl3pPr>
            <a:lvl4pPr>
              <a:defRPr sz="1580" b="1">
                <a:solidFill>
                  <a:schemeClr val="accent1"/>
                </a:solidFill>
                <a:latin typeface="+mj-lt"/>
              </a:defRPr>
            </a:lvl4pPr>
            <a:lvl5pPr>
              <a:defRPr sz="1580" b="1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90D9B738-FDE5-F74D-BF4C-E6C870AA54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55120" y="4655995"/>
            <a:ext cx="2536264" cy="124679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665"/>
              </a:lnSpc>
              <a:spcBef>
                <a:spcPts val="0"/>
              </a:spcBef>
              <a:defRPr sz="15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  <a:lvl2pPr>
              <a:lnSpc>
                <a:spcPct val="100000"/>
              </a:lnSpc>
              <a:defRPr sz="1310" b="1">
                <a:solidFill>
                  <a:schemeClr val="accent5">
                    <a:lumMod val="75000"/>
                  </a:schemeClr>
                </a:solidFill>
                <a:latin typeface="+mj-lt"/>
              </a:defRPr>
            </a:lvl2pPr>
            <a:lvl3pPr>
              <a:lnSpc>
                <a:spcPct val="100000"/>
              </a:lnSpc>
              <a:defRPr sz="1310" b="1">
                <a:solidFill>
                  <a:schemeClr val="accent5">
                    <a:lumMod val="75000"/>
                  </a:schemeClr>
                </a:solidFill>
                <a:latin typeface="+mj-lt"/>
              </a:defRPr>
            </a:lvl3pPr>
            <a:lvl4pPr>
              <a:lnSpc>
                <a:spcPct val="100000"/>
              </a:lnSpc>
              <a:defRPr sz="1310" b="1">
                <a:solidFill>
                  <a:schemeClr val="accent5">
                    <a:lumMod val="75000"/>
                  </a:schemeClr>
                </a:solidFill>
                <a:latin typeface="+mj-lt"/>
              </a:defRPr>
            </a:lvl4pPr>
            <a:lvl5pPr>
              <a:lnSpc>
                <a:spcPct val="100000"/>
              </a:lnSpc>
              <a:defRPr sz="1310" b="1">
                <a:solidFill>
                  <a:schemeClr val="accent5">
                    <a:lumMod val="7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70199D9E-B3E0-7849-985A-F2A2268F879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27457" y="4288622"/>
            <a:ext cx="2424113" cy="388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80" b="1" i="0">
                <a:solidFill>
                  <a:schemeClr val="accent4"/>
                </a:solidFill>
                <a:latin typeface="Verdana" panose="020B0604030504040204" pitchFamily="34" charset="0"/>
              </a:defRPr>
            </a:lvl1pPr>
            <a:lvl2pPr>
              <a:defRPr sz="1580" b="1">
                <a:solidFill>
                  <a:schemeClr val="accent1"/>
                </a:solidFill>
                <a:latin typeface="+mj-lt"/>
              </a:defRPr>
            </a:lvl2pPr>
            <a:lvl3pPr>
              <a:defRPr sz="1580" b="1">
                <a:solidFill>
                  <a:schemeClr val="accent1"/>
                </a:solidFill>
                <a:latin typeface="+mj-lt"/>
              </a:defRPr>
            </a:lvl3pPr>
            <a:lvl4pPr>
              <a:defRPr sz="1580" b="1">
                <a:solidFill>
                  <a:schemeClr val="accent1"/>
                </a:solidFill>
                <a:latin typeface="+mj-lt"/>
              </a:defRPr>
            </a:lvl4pPr>
            <a:lvl5pPr>
              <a:defRPr sz="1580" b="1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6" name="Text Placeholder 27">
            <a:extLst>
              <a:ext uri="{FF2B5EF4-FFF2-40B4-BE49-F238E27FC236}">
                <a16:creationId xmlns:a16="http://schemas.microsoft.com/office/drawing/2014/main" id="{4A1FB048-8105-574B-AC19-48DF04BE3A5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27457" y="4655995"/>
            <a:ext cx="2536264" cy="124679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665"/>
              </a:lnSpc>
              <a:spcBef>
                <a:spcPts val="0"/>
              </a:spcBef>
              <a:defRPr sz="15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  <a:lvl2pPr>
              <a:lnSpc>
                <a:spcPct val="100000"/>
              </a:lnSpc>
              <a:defRPr sz="1310" b="1">
                <a:solidFill>
                  <a:schemeClr val="accent5">
                    <a:lumMod val="75000"/>
                  </a:schemeClr>
                </a:solidFill>
                <a:latin typeface="+mj-lt"/>
              </a:defRPr>
            </a:lvl2pPr>
            <a:lvl3pPr>
              <a:lnSpc>
                <a:spcPct val="100000"/>
              </a:lnSpc>
              <a:defRPr sz="1310" b="1">
                <a:solidFill>
                  <a:schemeClr val="accent5">
                    <a:lumMod val="75000"/>
                  </a:schemeClr>
                </a:solidFill>
                <a:latin typeface="+mj-lt"/>
              </a:defRPr>
            </a:lvl3pPr>
            <a:lvl4pPr>
              <a:lnSpc>
                <a:spcPct val="100000"/>
              </a:lnSpc>
              <a:defRPr sz="1310" b="1">
                <a:solidFill>
                  <a:schemeClr val="accent5">
                    <a:lumMod val="75000"/>
                  </a:schemeClr>
                </a:solidFill>
                <a:latin typeface="+mj-lt"/>
              </a:defRPr>
            </a:lvl4pPr>
            <a:lvl5pPr>
              <a:lnSpc>
                <a:spcPct val="100000"/>
              </a:lnSpc>
              <a:defRPr sz="1310" b="1">
                <a:solidFill>
                  <a:schemeClr val="accent5">
                    <a:lumMod val="7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9A003322-6360-1D41-8D60-9B9D7C56C02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99794" y="4288622"/>
            <a:ext cx="2424113" cy="38856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580" b="1" i="0">
                <a:solidFill>
                  <a:schemeClr val="accent6"/>
                </a:solidFill>
                <a:latin typeface="Verdana" panose="020B0604030504040204" pitchFamily="34" charset="0"/>
              </a:defRPr>
            </a:lvl1pPr>
            <a:lvl2pPr>
              <a:defRPr sz="1580" b="1">
                <a:solidFill>
                  <a:schemeClr val="accent1"/>
                </a:solidFill>
                <a:latin typeface="+mj-lt"/>
              </a:defRPr>
            </a:lvl2pPr>
            <a:lvl3pPr>
              <a:defRPr sz="1580" b="1">
                <a:solidFill>
                  <a:schemeClr val="accent1"/>
                </a:solidFill>
                <a:latin typeface="+mj-lt"/>
              </a:defRPr>
            </a:lvl3pPr>
            <a:lvl4pPr>
              <a:defRPr sz="1580" b="1">
                <a:solidFill>
                  <a:schemeClr val="accent1"/>
                </a:solidFill>
                <a:latin typeface="+mj-lt"/>
              </a:defRPr>
            </a:lvl4pPr>
            <a:lvl5pPr>
              <a:defRPr sz="1580" b="1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8" name="Text Placeholder 27">
            <a:extLst>
              <a:ext uri="{FF2B5EF4-FFF2-40B4-BE49-F238E27FC236}">
                <a16:creationId xmlns:a16="http://schemas.microsoft.com/office/drawing/2014/main" id="{113A4ED8-4BE5-364F-B620-8EDDD54CDE3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9794" y="4655995"/>
            <a:ext cx="2536264" cy="124679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665"/>
              </a:lnSpc>
              <a:spcBef>
                <a:spcPts val="0"/>
              </a:spcBef>
              <a:defRPr sz="15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  <a:lvl2pPr>
              <a:lnSpc>
                <a:spcPct val="100000"/>
              </a:lnSpc>
              <a:defRPr sz="1310" b="1">
                <a:solidFill>
                  <a:schemeClr val="accent5">
                    <a:lumMod val="75000"/>
                  </a:schemeClr>
                </a:solidFill>
                <a:latin typeface="+mj-lt"/>
              </a:defRPr>
            </a:lvl2pPr>
            <a:lvl3pPr>
              <a:lnSpc>
                <a:spcPct val="100000"/>
              </a:lnSpc>
              <a:defRPr sz="1310" b="1">
                <a:solidFill>
                  <a:schemeClr val="accent5">
                    <a:lumMod val="75000"/>
                  </a:schemeClr>
                </a:solidFill>
                <a:latin typeface="+mj-lt"/>
              </a:defRPr>
            </a:lvl3pPr>
            <a:lvl4pPr>
              <a:lnSpc>
                <a:spcPct val="100000"/>
              </a:lnSpc>
              <a:defRPr sz="1310" b="1">
                <a:solidFill>
                  <a:schemeClr val="accent5">
                    <a:lumMod val="75000"/>
                  </a:schemeClr>
                </a:solidFill>
                <a:latin typeface="+mj-lt"/>
              </a:defRPr>
            </a:lvl4pPr>
            <a:lvl5pPr>
              <a:lnSpc>
                <a:spcPct val="100000"/>
              </a:lnSpc>
              <a:defRPr sz="1310" b="1">
                <a:solidFill>
                  <a:schemeClr val="accent5">
                    <a:lumMod val="7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itle 5">
            <a:extLst>
              <a:ext uri="{FF2B5EF4-FFF2-40B4-BE49-F238E27FC236}">
                <a16:creationId xmlns:a16="http://schemas.microsoft.com/office/drawing/2014/main" id="{76A4DD61-75D8-424B-BF4E-ECD51E5FBA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45338"/>
            <a:ext cx="10567722" cy="639045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90000"/>
              </a:lnSpc>
              <a:defRPr sz="3000" b="1" i="0" spc="0"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5199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CF10E7-12F4-F94D-9EEA-7DB4B7D30BB9}"/>
              </a:ext>
            </a:extLst>
          </p:cNvPr>
          <p:cNvSpPr/>
          <p:nvPr userDrawn="1"/>
        </p:nvSpPr>
        <p:spPr>
          <a:xfrm>
            <a:off x="1356202" y="1732482"/>
            <a:ext cx="9128654" cy="453426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04AD97-8F88-EE4E-B0F7-A9856E3A8E27}"/>
              </a:ext>
            </a:extLst>
          </p:cNvPr>
          <p:cNvSpPr/>
          <p:nvPr userDrawn="1"/>
        </p:nvSpPr>
        <p:spPr>
          <a:xfrm>
            <a:off x="4403668" y="1732482"/>
            <a:ext cx="3044952" cy="4718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60F110-A32F-C442-AB59-548FB1F94ED8}"/>
              </a:ext>
            </a:extLst>
          </p:cNvPr>
          <p:cNvSpPr/>
          <p:nvPr userDrawn="1"/>
        </p:nvSpPr>
        <p:spPr>
          <a:xfrm>
            <a:off x="1357040" y="1732482"/>
            <a:ext cx="3044952" cy="471837"/>
          </a:xfrm>
          <a:prstGeom prst="rect">
            <a:avLst/>
          </a:prstGeom>
          <a:solidFill>
            <a:schemeClr val="accent4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09E8C3-5530-C34D-BE83-3100EACF3E61}"/>
              </a:ext>
            </a:extLst>
          </p:cNvPr>
          <p:cNvSpPr/>
          <p:nvPr userDrawn="1"/>
        </p:nvSpPr>
        <p:spPr>
          <a:xfrm>
            <a:off x="7439904" y="1732482"/>
            <a:ext cx="3044952" cy="471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25E7466-1829-A443-8A75-25FAEDA44FFC}"/>
              </a:ext>
            </a:extLst>
          </p:cNvPr>
          <p:cNvCxnSpPr>
            <a:cxnSpLocks/>
          </p:cNvCxnSpPr>
          <p:nvPr userDrawn="1"/>
        </p:nvCxnSpPr>
        <p:spPr>
          <a:xfrm>
            <a:off x="7448620" y="2360112"/>
            <a:ext cx="0" cy="3761734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5F05BA6-2394-AC4F-B42F-E65C06EFEC6E}"/>
              </a:ext>
            </a:extLst>
          </p:cNvPr>
          <p:cNvCxnSpPr>
            <a:cxnSpLocks/>
          </p:cNvCxnSpPr>
          <p:nvPr userDrawn="1"/>
        </p:nvCxnSpPr>
        <p:spPr>
          <a:xfrm>
            <a:off x="4400350" y="2360112"/>
            <a:ext cx="0" cy="3761734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A8A7AC4-2A68-8945-8723-134333F35C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44168" y="1727098"/>
            <a:ext cx="3059500" cy="48463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ctr">
              <a:lnSpc>
                <a:spcPct val="100000"/>
              </a:lnSpc>
              <a:defRPr sz="2000" b="0" i="0">
                <a:solidFill>
                  <a:schemeClr val="bg2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Column One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FA759A78-A5A1-3C40-9DBD-1F9D68325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4026" y="1720873"/>
            <a:ext cx="3034594" cy="48463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ctr">
              <a:lnSpc>
                <a:spcPct val="100000"/>
              </a:lnSpc>
              <a:defRPr sz="2000" b="0" i="0">
                <a:solidFill>
                  <a:schemeClr val="bg2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Column Two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4F1F8D31-0CDD-EF42-B4D7-5D1ECAFF23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39904" y="1726270"/>
            <a:ext cx="3034594" cy="48463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ctr">
              <a:lnSpc>
                <a:spcPct val="100000"/>
              </a:lnSpc>
              <a:defRPr sz="2000" b="0" i="0">
                <a:solidFill>
                  <a:schemeClr val="bg2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Column Three</a:t>
            </a:r>
          </a:p>
        </p:txBody>
      </p:sp>
      <p:sp>
        <p:nvSpPr>
          <p:cNvPr id="21" name="Title 5">
            <a:extLst>
              <a:ext uri="{FF2B5EF4-FFF2-40B4-BE49-F238E27FC236}">
                <a16:creationId xmlns:a16="http://schemas.microsoft.com/office/drawing/2014/main" id="{BAA18905-3CD6-754D-B593-2CB7B77490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45338"/>
            <a:ext cx="10567722" cy="639045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90000"/>
              </a:lnSpc>
              <a:defRPr sz="3000" b="1" i="0" spc="0"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03B74CF4-EFF2-E941-9A42-0044D87F955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07144" y="2543327"/>
            <a:ext cx="2255197" cy="3578519"/>
          </a:xfrm>
          <a:prstGeom prst="rect">
            <a:avLst/>
          </a:prstGeom>
        </p:spPr>
        <p:txBody>
          <a:bodyPr/>
          <a:lstStyle>
            <a:lvl1pPr marL="137160" indent="-118872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400" b="1" i="0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365760" indent="-118872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2pPr>
            <a:lvl3pPr marL="685800" indent="-118872">
              <a:lnSpc>
                <a:spcPct val="100000"/>
              </a:lnSpc>
              <a:spcBef>
                <a:spcPts val="900"/>
              </a:spcBef>
              <a:buSzPct val="100000"/>
              <a:buFont typeface="Courier New" panose="02070309020205020404" pitchFamily="49" charset="0"/>
              <a:buChar char="o"/>
              <a:defRPr sz="16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3pPr>
            <a:lvl4pPr marL="932688" indent="0">
              <a:lnSpc>
                <a:spcPct val="100000"/>
              </a:lnSpc>
              <a:spcBef>
                <a:spcPts val="900"/>
              </a:spcBef>
              <a:buSzPct val="75000"/>
              <a:buFont typeface="Wingdings" pitchFamily="2" charset="2"/>
              <a:buNone/>
              <a:defRPr sz="14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4pPr>
            <a:lvl5pPr marL="1316736" indent="0">
              <a:lnSpc>
                <a:spcPct val="100000"/>
              </a:lnSpc>
              <a:spcBef>
                <a:spcPts val="900"/>
              </a:spcBef>
              <a:buSzPct val="75000"/>
              <a:buFont typeface="Arial" panose="020B0604020202020204" pitchFamily="34" charset="0"/>
              <a:buNone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C645AA95-BE7B-B645-9042-3BE4241421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51292" y="2542141"/>
            <a:ext cx="2255197" cy="3578519"/>
          </a:xfrm>
          <a:prstGeom prst="rect">
            <a:avLst/>
          </a:prstGeom>
        </p:spPr>
        <p:txBody>
          <a:bodyPr/>
          <a:lstStyle>
            <a:lvl1pPr marL="137160" indent="-118872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400" b="1" i="0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365760" indent="-118872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2pPr>
            <a:lvl3pPr marL="685800" indent="-118872">
              <a:lnSpc>
                <a:spcPct val="100000"/>
              </a:lnSpc>
              <a:spcBef>
                <a:spcPts val="900"/>
              </a:spcBef>
              <a:buSzPct val="100000"/>
              <a:buFont typeface="Courier New" panose="02070309020205020404" pitchFamily="49" charset="0"/>
              <a:buChar char="o"/>
              <a:defRPr sz="16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3pPr>
            <a:lvl4pPr marL="932688" indent="0">
              <a:lnSpc>
                <a:spcPct val="100000"/>
              </a:lnSpc>
              <a:spcBef>
                <a:spcPts val="900"/>
              </a:spcBef>
              <a:buSzPct val="75000"/>
              <a:buFont typeface="Wingdings" pitchFamily="2" charset="2"/>
              <a:buNone/>
              <a:defRPr sz="14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4pPr>
            <a:lvl5pPr marL="1316736" indent="0">
              <a:lnSpc>
                <a:spcPct val="100000"/>
              </a:lnSpc>
              <a:spcBef>
                <a:spcPts val="900"/>
              </a:spcBef>
              <a:buSzPct val="75000"/>
              <a:buFont typeface="Arial" panose="020B0604020202020204" pitchFamily="34" charset="0"/>
              <a:buNone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52400278-DF68-B44A-9F73-C1716759798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771647" y="2542141"/>
            <a:ext cx="2255197" cy="3578519"/>
          </a:xfrm>
          <a:prstGeom prst="rect">
            <a:avLst/>
          </a:prstGeom>
        </p:spPr>
        <p:txBody>
          <a:bodyPr/>
          <a:lstStyle>
            <a:lvl1pPr marL="137160" indent="-118872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400" b="1" i="0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365760" indent="-118872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2pPr>
            <a:lvl3pPr marL="685800" indent="-118872">
              <a:lnSpc>
                <a:spcPct val="100000"/>
              </a:lnSpc>
              <a:spcBef>
                <a:spcPts val="900"/>
              </a:spcBef>
              <a:buSzPct val="100000"/>
              <a:buFont typeface="Courier New" panose="02070309020205020404" pitchFamily="49" charset="0"/>
              <a:buChar char="o"/>
              <a:defRPr sz="16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3pPr>
            <a:lvl4pPr marL="932688" indent="0">
              <a:lnSpc>
                <a:spcPct val="100000"/>
              </a:lnSpc>
              <a:spcBef>
                <a:spcPts val="900"/>
              </a:spcBef>
              <a:buSzPct val="75000"/>
              <a:buFont typeface="Wingdings" pitchFamily="2" charset="2"/>
              <a:buNone/>
              <a:defRPr sz="14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4pPr>
            <a:lvl5pPr marL="1316736" indent="0">
              <a:lnSpc>
                <a:spcPct val="100000"/>
              </a:lnSpc>
              <a:spcBef>
                <a:spcPts val="900"/>
              </a:spcBef>
              <a:buSzPct val="75000"/>
              <a:buFont typeface="Arial" panose="020B0604020202020204" pitchFamily="34" charset="0"/>
              <a:buNone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482217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ircle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">
            <a:extLst>
              <a:ext uri="{FF2B5EF4-FFF2-40B4-BE49-F238E27FC236}">
                <a16:creationId xmlns:a16="http://schemas.microsoft.com/office/drawing/2014/main" id="{EAFBDFDD-17CA-274B-A7D9-65D55989D58E}"/>
              </a:ext>
            </a:extLst>
          </p:cNvPr>
          <p:cNvSpPr/>
          <p:nvPr userDrawn="1"/>
        </p:nvSpPr>
        <p:spPr>
          <a:xfrm rot="17305159">
            <a:off x="3397943" y="3155866"/>
            <a:ext cx="3034085" cy="258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70" h="21533" extrusionOk="0">
                <a:moveTo>
                  <a:pt x="16005" y="0"/>
                </a:moveTo>
                <a:cubicBezTo>
                  <a:pt x="14800" y="-1"/>
                  <a:pt x="13593" y="553"/>
                  <a:pt x="12681" y="1681"/>
                </a:cubicBezTo>
                <a:cubicBezTo>
                  <a:pt x="11344" y="3333"/>
                  <a:pt x="11028" y="5743"/>
                  <a:pt x="11716" y="7759"/>
                </a:cubicBezTo>
                <a:lnTo>
                  <a:pt x="7623" y="11302"/>
                </a:lnTo>
                <a:cubicBezTo>
                  <a:pt x="6802" y="10488"/>
                  <a:pt x="5764" y="10060"/>
                  <a:pt x="4696" y="10064"/>
                </a:cubicBezTo>
                <a:cubicBezTo>
                  <a:pt x="3479" y="10069"/>
                  <a:pt x="2279" y="10637"/>
                  <a:pt x="1375" y="11742"/>
                </a:cubicBezTo>
                <a:cubicBezTo>
                  <a:pt x="-458" y="13983"/>
                  <a:pt x="-458" y="17613"/>
                  <a:pt x="1375" y="19857"/>
                </a:cubicBezTo>
                <a:cubicBezTo>
                  <a:pt x="2344" y="21044"/>
                  <a:pt x="3637" y="21599"/>
                  <a:pt x="4912" y="21527"/>
                </a:cubicBezTo>
                <a:lnTo>
                  <a:pt x="3994" y="18196"/>
                </a:lnTo>
                <a:lnTo>
                  <a:pt x="8157" y="14561"/>
                </a:lnTo>
                <a:lnTo>
                  <a:pt x="8161" y="14569"/>
                </a:lnTo>
                <a:lnTo>
                  <a:pt x="13159" y="10220"/>
                </a:lnTo>
                <a:cubicBezTo>
                  <a:pt x="14988" y="11915"/>
                  <a:pt x="17598" y="11752"/>
                  <a:pt x="19275" y="9735"/>
                </a:cubicBezTo>
                <a:cubicBezTo>
                  <a:pt x="21112" y="7524"/>
                  <a:pt x="21142" y="3914"/>
                  <a:pt x="19328" y="1681"/>
                </a:cubicBezTo>
                <a:cubicBezTo>
                  <a:pt x="18414" y="555"/>
                  <a:pt x="17208" y="1"/>
                  <a:pt x="16005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sz="1200" b="0" i="0" dirty="0">
              <a:latin typeface="Verdana" panose="020B0604030504040204" pitchFamily="34" charset="0"/>
            </a:endParaRPr>
          </a:p>
        </p:txBody>
      </p:sp>
      <p:sp>
        <p:nvSpPr>
          <p:cNvPr id="96" name="Shape">
            <a:extLst>
              <a:ext uri="{FF2B5EF4-FFF2-40B4-BE49-F238E27FC236}">
                <a16:creationId xmlns:a16="http://schemas.microsoft.com/office/drawing/2014/main" id="{1D8DFD4B-BC6C-524B-9F34-55A6F9B6F86E}"/>
              </a:ext>
            </a:extLst>
          </p:cNvPr>
          <p:cNvSpPr/>
          <p:nvPr userDrawn="1"/>
        </p:nvSpPr>
        <p:spPr>
          <a:xfrm>
            <a:off x="3886706" y="1561867"/>
            <a:ext cx="3039084" cy="25876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4" h="21480" extrusionOk="0">
                <a:moveTo>
                  <a:pt x="15989" y="0"/>
                </a:moveTo>
                <a:cubicBezTo>
                  <a:pt x="14787" y="0"/>
                  <a:pt x="13585" y="559"/>
                  <a:pt x="12668" y="1677"/>
                </a:cubicBezTo>
                <a:cubicBezTo>
                  <a:pt x="11311" y="3333"/>
                  <a:pt x="10963" y="5751"/>
                  <a:pt x="11617" y="7802"/>
                </a:cubicBezTo>
                <a:lnTo>
                  <a:pt x="7616" y="11277"/>
                </a:lnTo>
                <a:cubicBezTo>
                  <a:pt x="6796" y="10465"/>
                  <a:pt x="5759" y="10038"/>
                  <a:pt x="4692" y="10042"/>
                </a:cubicBezTo>
                <a:cubicBezTo>
                  <a:pt x="3476" y="10047"/>
                  <a:pt x="2277" y="10614"/>
                  <a:pt x="1374" y="11716"/>
                </a:cubicBezTo>
                <a:cubicBezTo>
                  <a:pt x="-458" y="13952"/>
                  <a:pt x="-458" y="17575"/>
                  <a:pt x="1374" y="19813"/>
                </a:cubicBezTo>
                <a:cubicBezTo>
                  <a:pt x="2389" y="21052"/>
                  <a:pt x="3757" y="21600"/>
                  <a:pt x="5090" y="21458"/>
                </a:cubicBezTo>
                <a:lnTo>
                  <a:pt x="4280" y="18141"/>
                </a:lnTo>
                <a:lnTo>
                  <a:pt x="8150" y="14529"/>
                </a:lnTo>
                <a:lnTo>
                  <a:pt x="8154" y="14537"/>
                </a:lnTo>
                <a:lnTo>
                  <a:pt x="13106" y="10238"/>
                </a:lnTo>
                <a:cubicBezTo>
                  <a:pt x="14947" y="11993"/>
                  <a:pt x="17614" y="11840"/>
                  <a:pt x="19309" y="9773"/>
                </a:cubicBezTo>
                <a:cubicBezTo>
                  <a:pt x="21142" y="7538"/>
                  <a:pt x="21142" y="3913"/>
                  <a:pt x="19309" y="1677"/>
                </a:cubicBezTo>
                <a:cubicBezTo>
                  <a:pt x="18392" y="559"/>
                  <a:pt x="17190" y="0"/>
                  <a:pt x="15989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sz="1200" b="0" i="0" dirty="0">
              <a:latin typeface="Verdana" panose="020B0604030504040204" pitchFamily="34" charset="0"/>
            </a:endParaRPr>
          </a:p>
        </p:txBody>
      </p:sp>
      <p:sp>
        <p:nvSpPr>
          <p:cNvPr id="97" name="Shape">
            <a:extLst>
              <a:ext uri="{FF2B5EF4-FFF2-40B4-BE49-F238E27FC236}">
                <a16:creationId xmlns:a16="http://schemas.microsoft.com/office/drawing/2014/main" id="{1F9484B9-A060-014B-952E-35D7EC779411}"/>
              </a:ext>
            </a:extLst>
          </p:cNvPr>
          <p:cNvSpPr/>
          <p:nvPr userDrawn="1"/>
        </p:nvSpPr>
        <p:spPr>
          <a:xfrm rot="4322338">
            <a:off x="5550707" y="1559189"/>
            <a:ext cx="3038970" cy="258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4" h="21534" extrusionOk="0">
                <a:moveTo>
                  <a:pt x="15989" y="0"/>
                </a:moveTo>
                <a:cubicBezTo>
                  <a:pt x="14787" y="0"/>
                  <a:pt x="13585" y="560"/>
                  <a:pt x="12668" y="1681"/>
                </a:cubicBezTo>
                <a:cubicBezTo>
                  <a:pt x="11310" y="3341"/>
                  <a:pt x="10962" y="5764"/>
                  <a:pt x="11616" y="7820"/>
                </a:cubicBezTo>
                <a:lnTo>
                  <a:pt x="7615" y="11303"/>
                </a:lnTo>
                <a:cubicBezTo>
                  <a:pt x="6795" y="10489"/>
                  <a:pt x="5758" y="10061"/>
                  <a:pt x="4691" y="10065"/>
                </a:cubicBezTo>
                <a:cubicBezTo>
                  <a:pt x="3475" y="10070"/>
                  <a:pt x="2276" y="10638"/>
                  <a:pt x="1373" y="11743"/>
                </a:cubicBezTo>
                <a:cubicBezTo>
                  <a:pt x="-458" y="13984"/>
                  <a:pt x="-458" y="17614"/>
                  <a:pt x="1373" y="19858"/>
                </a:cubicBezTo>
                <a:cubicBezTo>
                  <a:pt x="2341" y="21045"/>
                  <a:pt x="3633" y="21600"/>
                  <a:pt x="4907" y="21528"/>
                </a:cubicBezTo>
                <a:lnTo>
                  <a:pt x="3990" y="18197"/>
                </a:lnTo>
                <a:lnTo>
                  <a:pt x="8149" y="14562"/>
                </a:lnTo>
                <a:lnTo>
                  <a:pt x="8153" y="14570"/>
                </a:lnTo>
                <a:lnTo>
                  <a:pt x="13106" y="10261"/>
                </a:lnTo>
                <a:cubicBezTo>
                  <a:pt x="14947" y="12020"/>
                  <a:pt x="17614" y="11867"/>
                  <a:pt x="19309" y="9795"/>
                </a:cubicBezTo>
                <a:cubicBezTo>
                  <a:pt x="21142" y="7555"/>
                  <a:pt x="21142" y="3922"/>
                  <a:pt x="19309" y="1681"/>
                </a:cubicBezTo>
                <a:cubicBezTo>
                  <a:pt x="18392" y="560"/>
                  <a:pt x="17190" y="0"/>
                  <a:pt x="15989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sz="1200" b="0" i="0" dirty="0">
              <a:latin typeface="Verdana" panose="020B0604030504040204" pitchFamily="34" charset="0"/>
            </a:endParaRPr>
          </a:p>
        </p:txBody>
      </p:sp>
      <p:sp>
        <p:nvSpPr>
          <p:cNvPr id="98" name="Shape">
            <a:extLst>
              <a:ext uri="{FF2B5EF4-FFF2-40B4-BE49-F238E27FC236}">
                <a16:creationId xmlns:a16="http://schemas.microsoft.com/office/drawing/2014/main" id="{4994DBEB-8D56-AE4B-BCEC-248D4E7D7652}"/>
              </a:ext>
            </a:extLst>
          </p:cNvPr>
          <p:cNvSpPr/>
          <p:nvPr userDrawn="1"/>
        </p:nvSpPr>
        <p:spPr>
          <a:xfrm rot="8616715">
            <a:off x="6073937" y="3143449"/>
            <a:ext cx="3038970" cy="258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4" h="21534" extrusionOk="0">
                <a:moveTo>
                  <a:pt x="15989" y="0"/>
                </a:moveTo>
                <a:cubicBezTo>
                  <a:pt x="14787" y="0"/>
                  <a:pt x="13585" y="560"/>
                  <a:pt x="12668" y="1681"/>
                </a:cubicBezTo>
                <a:cubicBezTo>
                  <a:pt x="11310" y="3341"/>
                  <a:pt x="10962" y="5764"/>
                  <a:pt x="11616" y="7820"/>
                </a:cubicBezTo>
                <a:lnTo>
                  <a:pt x="7615" y="11303"/>
                </a:lnTo>
                <a:cubicBezTo>
                  <a:pt x="6795" y="10489"/>
                  <a:pt x="5758" y="10061"/>
                  <a:pt x="4691" y="10065"/>
                </a:cubicBezTo>
                <a:cubicBezTo>
                  <a:pt x="3475" y="10070"/>
                  <a:pt x="2276" y="10638"/>
                  <a:pt x="1373" y="11743"/>
                </a:cubicBezTo>
                <a:cubicBezTo>
                  <a:pt x="-458" y="13984"/>
                  <a:pt x="-458" y="17614"/>
                  <a:pt x="1373" y="19858"/>
                </a:cubicBezTo>
                <a:cubicBezTo>
                  <a:pt x="2341" y="21045"/>
                  <a:pt x="3633" y="21600"/>
                  <a:pt x="4907" y="21528"/>
                </a:cubicBezTo>
                <a:lnTo>
                  <a:pt x="3990" y="18197"/>
                </a:lnTo>
                <a:lnTo>
                  <a:pt x="8149" y="14562"/>
                </a:lnTo>
                <a:lnTo>
                  <a:pt x="8153" y="14570"/>
                </a:lnTo>
                <a:lnTo>
                  <a:pt x="13106" y="10261"/>
                </a:lnTo>
                <a:cubicBezTo>
                  <a:pt x="14947" y="12020"/>
                  <a:pt x="17614" y="11867"/>
                  <a:pt x="19309" y="9795"/>
                </a:cubicBezTo>
                <a:cubicBezTo>
                  <a:pt x="21142" y="7555"/>
                  <a:pt x="21142" y="3922"/>
                  <a:pt x="19309" y="1681"/>
                </a:cubicBezTo>
                <a:cubicBezTo>
                  <a:pt x="18392" y="560"/>
                  <a:pt x="17190" y="0"/>
                  <a:pt x="15989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sz="1200" b="0" i="0" dirty="0">
              <a:latin typeface="Verdana" panose="020B0604030504040204" pitchFamily="34" charset="0"/>
            </a:endParaRPr>
          </a:p>
        </p:txBody>
      </p:sp>
      <p:sp>
        <p:nvSpPr>
          <p:cNvPr id="99" name="Shape">
            <a:extLst>
              <a:ext uri="{FF2B5EF4-FFF2-40B4-BE49-F238E27FC236}">
                <a16:creationId xmlns:a16="http://schemas.microsoft.com/office/drawing/2014/main" id="{C4A0415D-8578-DE4D-AACD-E90D2196C601}"/>
              </a:ext>
            </a:extLst>
          </p:cNvPr>
          <p:cNvSpPr/>
          <p:nvPr userDrawn="1"/>
        </p:nvSpPr>
        <p:spPr>
          <a:xfrm rot="12942913">
            <a:off x="4734415" y="4128816"/>
            <a:ext cx="3038970" cy="25883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4" h="21534" extrusionOk="0">
                <a:moveTo>
                  <a:pt x="15989" y="0"/>
                </a:moveTo>
                <a:cubicBezTo>
                  <a:pt x="14787" y="0"/>
                  <a:pt x="13585" y="560"/>
                  <a:pt x="12668" y="1681"/>
                </a:cubicBezTo>
                <a:cubicBezTo>
                  <a:pt x="11310" y="3341"/>
                  <a:pt x="10962" y="5764"/>
                  <a:pt x="11616" y="7820"/>
                </a:cubicBezTo>
                <a:lnTo>
                  <a:pt x="7615" y="11303"/>
                </a:lnTo>
                <a:cubicBezTo>
                  <a:pt x="6795" y="10489"/>
                  <a:pt x="5758" y="10061"/>
                  <a:pt x="4691" y="10065"/>
                </a:cubicBezTo>
                <a:cubicBezTo>
                  <a:pt x="3475" y="10070"/>
                  <a:pt x="2276" y="10638"/>
                  <a:pt x="1373" y="11743"/>
                </a:cubicBezTo>
                <a:cubicBezTo>
                  <a:pt x="-458" y="13984"/>
                  <a:pt x="-458" y="17614"/>
                  <a:pt x="1373" y="19858"/>
                </a:cubicBezTo>
                <a:cubicBezTo>
                  <a:pt x="2341" y="21045"/>
                  <a:pt x="3633" y="21600"/>
                  <a:pt x="4907" y="21528"/>
                </a:cubicBezTo>
                <a:lnTo>
                  <a:pt x="3990" y="18197"/>
                </a:lnTo>
                <a:lnTo>
                  <a:pt x="8149" y="14562"/>
                </a:lnTo>
                <a:lnTo>
                  <a:pt x="8153" y="14570"/>
                </a:lnTo>
                <a:lnTo>
                  <a:pt x="13106" y="10261"/>
                </a:lnTo>
                <a:cubicBezTo>
                  <a:pt x="14947" y="12020"/>
                  <a:pt x="17614" y="11867"/>
                  <a:pt x="19309" y="9795"/>
                </a:cubicBezTo>
                <a:cubicBezTo>
                  <a:pt x="21142" y="7555"/>
                  <a:pt x="21142" y="3922"/>
                  <a:pt x="19309" y="1681"/>
                </a:cubicBezTo>
                <a:cubicBezTo>
                  <a:pt x="18392" y="560"/>
                  <a:pt x="17190" y="0"/>
                  <a:pt x="1598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sz="1200" b="0" i="0" dirty="0">
              <a:latin typeface="Verdana" panose="020B0604030504040204" pitchFamily="34" charset="0"/>
            </a:endParaRPr>
          </a:p>
        </p:txBody>
      </p:sp>
      <p:sp>
        <p:nvSpPr>
          <p:cNvPr id="100" name="Circle">
            <a:extLst>
              <a:ext uri="{FF2B5EF4-FFF2-40B4-BE49-F238E27FC236}">
                <a16:creationId xmlns:a16="http://schemas.microsoft.com/office/drawing/2014/main" id="{7BF1F614-335C-5B45-8C8E-2C7053E5B865}"/>
              </a:ext>
            </a:extLst>
          </p:cNvPr>
          <p:cNvSpPr/>
          <p:nvPr userDrawn="1"/>
        </p:nvSpPr>
        <p:spPr>
          <a:xfrm>
            <a:off x="4115200" y="2992299"/>
            <a:ext cx="919190" cy="919192"/>
          </a:xfrm>
          <a:prstGeom prst="ellipse">
            <a:avLst/>
          </a:prstGeom>
          <a:solidFill>
            <a:schemeClr val="bg2"/>
          </a:soli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8" tIns="45718" rIns="45718" bIns="45718" anchor="ctr"/>
          <a:lstStyle/>
          <a:p>
            <a:endParaRPr sz="1200" b="0" i="0" dirty="0">
              <a:latin typeface="Verdana" panose="020B0604030504040204" pitchFamily="34" charset="0"/>
            </a:endParaRPr>
          </a:p>
        </p:txBody>
      </p:sp>
      <p:sp>
        <p:nvSpPr>
          <p:cNvPr id="101" name="Circle">
            <a:extLst>
              <a:ext uri="{FF2B5EF4-FFF2-40B4-BE49-F238E27FC236}">
                <a16:creationId xmlns:a16="http://schemas.microsoft.com/office/drawing/2014/main" id="{0AF6C7F3-243D-4246-BFBF-7F0228A21BA6}"/>
              </a:ext>
            </a:extLst>
          </p:cNvPr>
          <p:cNvSpPr/>
          <p:nvPr userDrawn="1"/>
        </p:nvSpPr>
        <p:spPr>
          <a:xfrm>
            <a:off x="7450520" y="3012392"/>
            <a:ext cx="919191" cy="919192"/>
          </a:xfrm>
          <a:prstGeom prst="ellipse">
            <a:avLst/>
          </a:prstGeom>
          <a:solidFill>
            <a:schemeClr val="bg2"/>
          </a:soli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8" tIns="45718" rIns="45718" bIns="45718" anchor="ctr"/>
          <a:lstStyle/>
          <a:p>
            <a:endParaRPr sz="1200" b="0" i="0" dirty="0">
              <a:latin typeface="Verdana" panose="020B0604030504040204" pitchFamily="34" charset="0"/>
            </a:endParaRPr>
          </a:p>
        </p:txBody>
      </p:sp>
      <p:sp>
        <p:nvSpPr>
          <p:cNvPr id="102" name="Circle">
            <a:extLst>
              <a:ext uri="{FF2B5EF4-FFF2-40B4-BE49-F238E27FC236}">
                <a16:creationId xmlns:a16="http://schemas.microsoft.com/office/drawing/2014/main" id="{CF629F65-A301-6141-8B51-82B99D10FDB7}"/>
              </a:ext>
            </a:extLst>
          </p:cNvPr>
          <p:cNvSpPr/>
          <p:nvPr userDrawn="1"/>
        </p:nvSpPr>
        <p:spPr>
          <a:xfrm>
            <a:off x="6814012" y="4969815"/>
            <a:ext cx="919190" cy="919192"/>
          </a:xfrm>
          <a:prstGeom prst="ellipse">
            <a:avLst/>
          </a:prstGeom>
          <a:solidFill>
            <a:schemeClr val="bg2"/>
          </a:soli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8" tIns="45718" rIns="45718" bIns="45718" anchor="ctr"/>
          <a:lstStyle/>
          <a:p>
            <a:endParaRPr sz="1200" b="0" i="0" dirty="0">
              <a:latin typeface="Verdana" panose="020B0604030504040204" pitchFamily="34" charset="0"/>
            </a:endParaRPr>
          </a:p>
        </p:txBody>
      </p:sp>
      <p:sp>
        <p:nvSpPr>
          <p:cNvPr id="103" name="Circle">
            <a:extLst>
              <a:ext uri="{FF2B5EF4-FFF2-40B4-BE49-F238E27FC236}">
                <a16:creationId xmlns:a16="http://schemas.microsoft.com/office/drawing/2014/main" id="{8584AEC2-2CB1-E142-95E9-C5E5333627FB}"/>
              </a:ext>
            </a:extLst>
          </p:cNvPr>
          <p:cNvSpPr/>
          <p:nvPr userDrawn="1"/>
        </p:nvSpPr>
        <p:spPr>
          <a:xfrm>
            <a:off x="5789316" y="1782221"/>
            <a:ext cx="919190" cy="919190"/>
          </a:xfrm>
          <a:prstGeom prst="ellipse">
            <a:avLst/>
          </a:prstGeom>
          <a:solidFill>
            <a:schemeClr val="bg2"/>
          </a:soli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8" tIns="45718" rIns="45718" bIns="45718" anchor="ctr"/>
          <a:lstStyle/>
          <a:p>
            <a:endParaRPr sz="1200" b="0" i="0" dirty="0">
              <a:latin typeface="Verdana" panose="020B0604030504040204" pitchFamily="34" charset="0"/>
            </a:endParaRPr>
          </a:p>
        </p:txBody>
      </p:sp>
      <p:sp>
        <p:nvSpPr>
          <p:cNvPr id="104" name="Shape">
            <a:extLst>
              <a:ext uri="{FF2B5EF4-FFF2-40B4-BE49-F238E27FC236}">
                <a16:creationId xmlns:a16="http://schemas.microsoft.com/office/drawing/2014/main" id="{0EF44104-49CB-B147-89B9-351854202F8D}"/>
              </a:ext>
            </a:extLst>
          </p:cNvPr>
          <p:cNvSpPr/>
          <p:nvPr userDrawn="1"/>
        </p:nvSpPr>
        <p:spPr>
          <a:xfrm>
            <a:off x="4535781" y="4737128"/>
            <a:ext cx="1359197" cy="13824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23" h="21137" extrusionOk="0">
                <a:moveTo>
                  <a:pt x="10184" y="0"/>
                </a:moveTo>
                <a:cubicBezTo>
                  <a:pt x="9072" y="50"/>
                  <a:pt x="7970" y="271"/>
                  <a:pt x="6916" y="663"/>
                </a:cubicBezTo>
                <a:cubicBezTo>
                  <a:pt x="5954" y="1021"/>
                  <a:pt x="5032" y="1522"/>
                  <a:pt x="4182" y="2165"/>
                </a:cubicBezTo>
                <a:cubicBezTo>
                  <a:pt x="4108" y="2219"/>
                  <a:pt x="4036" y="2275"/>
                  <a:pt x="3964" y="2332"/>
                </a:cubicBezTo>
                <a:cubicBezTo>
                  <a:pt x="3892" y="2388"/>
                  <a:pt x="3821" y="2446"/>
                  <a:pt x="3750" y="2504"/>
                </a:cubicBezTo>
                <a:cubicBezTo>
                  <a:pt x="3529" y="2693"/>
                  <a:pt x="3305" y="2883"/>
                  <a:pt x="3096" y="3092"/>
                </a:cubicBezTo>
                <a:cubicBezTo>
                  <a:pt x="2580" y="3607"/>
                  <a:pt x="2128" y="4163"/>
                  <a:pt x="1742" y="4747"/>
                </a:cubicBezTo>
                <a:cubicBezTo>
                  <a:pt x="1362" y="5322"/>
                  <a:pt x="1049" y="5923"/>
                  <a:pt x="792" y="6545"/>
                </a:cubicBezTo>
                <a:cubicBezTo>
                  <a:pt x="787" y="6557"/>
                  <a:pt x="782" y="6569"/>
                  <a:pt x="777" y="6581"/>
                </a:cubicBezTo>
                <a:cubicBezTo>
                  <a:pt x="772" y="6593"/>
                  <a:pt x="767" y="6605"/>
                  <a:pt x="762" y="6617"/>
                </a:cubicBezTo>
                <a:cubicBezTo>
                  <a:pt x="-777" y="10425"/>
                  <a:pt x="22" y="14925"/>
                  <a:pt x="3096" y="18015"/>
                </a:cubicBezTo>
                <a:cubicBezTo>
                  <a:pt x="5562" y="20494"/>
                  <a:pt x="9093" y="21600"/>
                  <a:pt x="12533" y="20958"/>
                </a:cubicBezTo>
                <a:cubicBezTo>
                  <a:pt x="13537" y="20771"/>
                  <a:pt x="14506" y="20434"/>
                  <a:pt x="15411" y="19963"/>
                </a:cubicBezTo>
                <a:cubicBezTo>
                  <a:pt x="18133" y="18549"/>
                  <a:pt x="20056" y="16095"/>
                  <a:pt x="20823" y="13244"/>
                </a:cubicBezTo>
                <a:lnTo>
                  <a:pt x="14249" y="13315"/>
                </a:lnTo>
                <a:lnTo>
                  <a:pt x="10184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sz="1200" b="0" i="0" dirty="0">
              <a:latin typeface="Verdana" panose="020B0604030504040204" pitchFamily="34" charset="0"/>
            </a:endParaRPr>
          </a:p>
        </p:txBody>
      </p:sp>
      <p:sp>
        <p:nvSpPr>
          <p:cNvPr id="105" name="Circle">
            <a:extLst>
              <a:ext uri="{FF2B5EF4-FFF2-40B4-BE49-F238E27FC236}">
                <a16:creationId xmlns:a16="http://schemas.microsoft.com/office/drawing/2014/main" id="{144DC128-0887-8D48-BF1E-7B2C44D5D6CD}"/>
              </a:ext>
            </a:extLst>
          </p:cNvPr>
          <p:cNvSpPr/>
          <p:nvPr userDrawn="1"/>
        </p:nvSpPr>
        <p:spPr>
          <a:xfrm>
            <a:off x="4770368" y="4969815"/>
            <a:ext cx="919191" cy="919192"/>
          </a:xfrm>
          <a:prstGeom prst="ellipse">
            <a:avLst/>
          </a:prstGeom>
          <a:solidFill>
            <a:schemeClr val="bg2"/>
          </a:soli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8" tIns="45718" rIns="45718" bIns="45718" anchor="ctr"/>
          <a:lstStyle/>
          <a:p>
            <a:endParaRPr sz="1200" b="0" i="0" dirty="0">
              <a:latin typeface="Verdana" panose="020B0604030504040204" pitchFamily="34" charset="0"/>
            </a:endParaRPr>
          </a:p>
        </p:txBody>
      </p:sp>
      <p:sp>
        <p:nvSpPr>
          <p:cNvPr id="128" name="Text Placeholder 126">
            <a:extLst>
              <a:ext uri="{FF2B5EF4-FFF2-40B4-BE49-F238E27FC236}">
                <a16:creationId xmlns:a16="http://schemas.microsoft.com/office/drawing/2014/main" id="{C3C37964-CDB2-3045-9755-311CB4F67E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6706" y="2124801"/>
            <a:ext cx="2209293" cy="58770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accent4"/>
                </a:solidFill>
                <a:latin typeface="Verdana" panose="020B0604030504040204" pitchFamily="34" charset="0"/>
              </a:defRPr>
            </a:lvl1pPr>
            <a:lvl2pPr>
              <a:lnSpc>
                <a:spcPct val="100000"/>
              </a:lnSpc>
              <a:defRPr sz="1400" b="0">
                <a:latin typeface="+mj-lt"/>
              </a:defRPr>
            </a:lvl2pPr>
            <a:lvl3pPr>
              <a:lnSpc>
                <a:spcPct val="100000"/>
              </a:lnSpc>
              <a:defRPr sz="1200" b="1">
                <a:latin typeface="+mj-lt"/>
              </a:defRPr>
            </a:lvl3pPr>
            <a:lvl4pPr>
              <a:lnSpc>
                <a:spcPct val="100000"/>
              </a:lnSpc>
              <a:defRPr sz="1200" b="1">
                <a:latin typeface="+mj-lt"/>
              </a:defRPr>
            </a:lvl4pPr>
            <a:lvl5pPr>
              <a:lnSpc>
                <a:spcPct val="100000"/>
              </a:lnSpc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3" name="Text Placeholder 132">
            <a:extLst>
              <a:ext uri="{FF2B5EF4-FFF2-40B4-BE49-F238E27FC236}">
                <a16:creationId xmlns:a16="http://schemas.microsoft.com/office/drawing/2014/main" id="{5B8618B4-6C56-954D-BAD2-D93C4F4AC94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67067" y="2333298"/>
            <a:ext cx="1690530" cy="65586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  <a:lvl2pPr>
              <a:defRPr sz="1400">
                <a:solidFill>
                  <a:schemeClr val="accent5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accent5">
                    <a:lumMod val="75000"/>
                  </a:schemeClr>
                </a:solidFill>
                <a:latin typeface="+mj-lt"/>
              </a:defRPr>
            </a:lvl3pPr>
            <a:lvl4pPr>
              <a:defRPr sz="1400">
                <a:solidFill>
                  <a:schemeClr val="accent5">
                    <a:lumMod val="75000"/>
                  </a:schemeClr>
                </a:solidFill>
                <a:latin typeface="+mj-lt"/>
              </a:defRPr>
            </a:lvl4pPr>
            <a:lvl5pPr>
              <a:defRPr sz="1400">
                <a:solidFill>
                  <a:schemeClr val="accent5">
                    <a:lumMod val="7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34" name="Text Placeholder 126">
            <a:extLst>
              <a:ext uri="{FF2B5EF4-FFF2-40B4-BE49-F238E27FC236}">
                <a16:creationId xmlns:a16="http://schemas.microsoft.com/office/drawing/2014/main" id="{BDC852CC-4CA2-0C41-8C46-7E02BE82B8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63317" y="2124801"/>
            <a:ext cx="2493111" cy="58770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>
              <a:lnSpc>
                <a:spcPct val="100000"/>
              </a:lnSpc>
              <a:defRPr sz="1400" b="0">
                <a:latin typeface="+mj-lt"/>
              </a:defRPr>
            </a:lvl2pPr>
            <a:lvl3pPr>
              <a:lnSpc>
                <a:spcPct val="100000"/>
              </a:lnSpc>
              <a:defRPr sz="1200" b="1">
                <a:latin typeface="+mj-lt"/>
              </a:defRPr>
            </a:lvl3pPr>
            <a:lvl4pPr>
              <a:lnSpc>
                <a:spcPct val="100000"/>
              </a:lnSpc>
              <a:defRPr sz="1200" b="1">
                <a:latin typeface="+mj-lt"/>
              </a:defRPr>
            </a:lvl4pPr>
            <a:lvl5pPr>
              <a:lnSpc>
                <a:spcPct val="100000"/>
              </a:lnSpc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5" name="Text Placeholder 132">
            <a:extLst>
              <a:ext uri="{FF2B5EF4-FFF2-40B4-BE49-F238E27FC236}">
                <a16:creationId xmlns:a16="http://schemas.microsoft.com/office/drawing/2014/main" id="{B48CC3FF-05B1-244F-8802-2FAB00C41BE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43677" y="2333298"/>
            <a:ext cx="2493111" cy="65586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  <a:lvl2pPr>
              <a:defRPr sz="1400">
                <a:solidFill>
                  <a:schemeClr val="accent5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accent5">
                    <a:lumMod val="75000"/>
                  </a:schemeClr>
                </a:solidFill>
                <a:latin typeface="+mj-lt"/>
              </a:defRPr>
            </a:lvl3pPr>
            <a:lvl4pPr>
              <a:defRPr sz="1400">
                <a:solidFill>
                  <a:schemeClr val="accent5">
                    <a:lumMod val="75000"/>
                  </a:schemeClr>
                </a:solidFill>
                <a:latin typeface="+mj-lt"/>
              </a:defRPr>
            </a:lvl4pPr>
            <a:lvl5pPr>
              <a:defRPr sz="1400">
                <a:solidFill>
                  <a:schemeClr val="accent5">
                    <a:lumMod val="7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36" name="Text Placeholder 126">
            <a:extLst>
              <a:ext uri="{FF2B5EF4-FFF2-40B4-BE49-F238E27FC236}">
                <a16:creationId xmlns:a16="http://schemas.microsoft.com/office/drawing/2014/main" id="{74BDD2FB-5525-084F-B912-8A1E958CCF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08202" y="4387170"/>
            <a:ext cx="2026187" cy="58770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accent6"/>
                </a:solidFill>
                <a:latin typeface="Verdana" panose="020B0604030504040204" pitchFamily="34" charset="0"/>
              </a:defRPr>
            </a:lvl1pPr>
            <a:lvl2pPr>
              <a:lnSpc>
                <a:spcPct val="100000"/>
              </a:lnSpc>
              <a:defRPr sz="1400" b="0">
                <a:latin typeface="+mj-lt"/>
              </a:defRPr>
            </a:lvl2pPr>
            <a:lvl3pPr>
              <a:lnSpc>
                <a:spcPct val="100000"/>
              </a:lnSpc>
              <a:defRPr sz="1200" b="1">
                <a:latin typeface="+mj-lt"/>
              </a:defRPr>
            </a:lvl3pPr>
            <a:lvl4pPr>
              <a:lnSpc>
                <a:spcPct val="100000"/>
              </a:lnSpc>
              <a:defRPr sz="1200" b="1">
                <a:latin typeface="+mj-lt"/>
              </a:defRPr>
            </a:lvl4pPr>
            <a:lvl5pPr>
              <a:lnSpc>
                <a:spcPct val="100000"/>
              </a:lnSpc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7" name="Text Placeholder 132">
            <a:extLst>
              <a:ext uri="{FF2B5EF4-FFF2-40B4-BE49-F238E27FC236}">
                <a16:creationId xmlns:a16="http://schemas.microsoft.com/office/drawing/2014/main" id="{EB9D4563-49DA-E042-A045-B13E4B9CC3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88563" y="4595667"/>
            <a:ext cx="1690530" cy="65586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  <a:lvl2pPr>
              <a:defRPr sz="1400">
                <a:solidFill>
                  <a:schemeClr val="accent5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accent5">
                    <a:lumMod val="75000"/>
                  </a:schemeClr>
                </a:solidFill>
                <a:latin typeface="+mj-lt"/>
              </a:defRPr>
            </a:lvl3pPr>
            <a:lvl4pPr>
              <a:defRPr sz="1400">
                <a:solidFill>
                  <a:schemeClr val="accent5">
                    <a:lumMod val="75000"/>
                  </a:schemeClr>
                </a:solidFill>
                <a:latin typeface="+mj-lt"/>
              </a:defRPr>
            </a:lvl4pPr>
            <a:lvl5pPr>
              <a:defRPr sz="1400">
                <a:solidFill>
                  <a:schemeClr val="accent5">
                    <a:lumMod val="7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38" name="Text Placeholder 126">
            <a:extLst>
              <a:ext uri="{FF2B5EF4-FFF2-40B4-BE49-F238E27FC236}">
                <a16:creationId xmlns:a16="http://schemas.microsoft.com/office/drawing/2014/main" id="{67F3E6A4-1894-0141-AE7C-BA9422D59E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34397" y="4387170"/>
            <a:ext cx="2473353" cy="58770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>
              <a:lnSpc>
                <a:spcPct val="100000"/>
              </a:lnSpc>
              <a:defRPr sz="1400" b="0">
                <a:latin typeface="+mj-lt"/>
              </a:defRPr>
            </a:lvl2pPr>
            <a:lvl3pPr>
              <a:lnSpc>
                <a:spcPct val="100000"/>
              </a:lnSpc>
              <a:defRPr sz="1200" b="1">
                <a:latin typeface="+mj-lt"/>
              </a:defRPr>
            </a:lvl3pPr>
            <a:lvl4pPr>
              <a:lnSpc>
                <a:spcPct val="100000"/>
              </a:lnSpc>
              <a:defRPr sz="1200" b="1">
                <a:latin typeface="+mj-lt"/>
              </a:defRPr>
            </a:lvl4pPr>
            <a:lvl5pPr>
              <a:lnSpc>
                <a:spcPct val="100000"/>
              </a:lnSpc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9" name="Text Placeholder 132">
            <a:extLst>
              <a:ext uri="{FF2B5EF4-FFF2-40B4-BE49-F238E27FC236}">
                <a16:creationId xmlns:a16="http://schemas.microsoft.com/office/drawing/2014/main" id="{AF08343C-1A08-F84A-A141-DFE551ED57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14757" y="4595667"/>
            <a:ext cx="2493111" cy="65586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  <a:lvl2pPr>
              <a:defRPr sz="1400">
                <a:solidFill>
                  <a:schemeClr val="accent5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accent5">
                    <a:lumMod val="75000"/>
                  </a:schemeClr>
                </a:solidFill>
                <a:latin typeface="+mj-lt"/>
              </a:defRPr>
            </a:lvl3pPr>
            <a:lvl4pPr>
              <a:defRPr sz="1400">
                <a:solidFill>
                  <a:schemeClr val="accent5">
                    <a:lumMod val="75000"/>
                  </a:schemeClr>
                </a:solidFill>
                <a:latin typeface="+mj-lt"/>
              </a:defRPr>
            </a:lvl4pPr>
            <a:lvl5pPr>
              <a:defRPr sz="1400">
                <a:solidFill>
                  <a:schemeClr val="accent5">
                    <a:lumMod val="7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40" name="Text Placeholder 126">
            <a:extLst>
              <a:ext uri="{FF2B5EF4-FFF2-40B4-BE49-F238E27FC236}">
                <a16:creationId xmlns:a16="http://schemas.microsoft.com/office/drawing/2014/main" id="{66C788F6-25D8-8342-90F0-1AEDE0AD22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87402" y="6172854"/>
            <a:ext cx="2091693" cy="58770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accent3"/>
                </a:solidFill>
                <a:latin typeface="Verdana" panose="020B0604030504040204" pitchFamily="34" charset="0"/>
              </a:defRPr>
            </a:lvl1pPr>
            <a:lvl2pPr>
              <a:lnSpc>
                <a:spcPct val="100000"/>
              </a:lnSpc>
              <a:defRPr sz="1400" b="0">
                <a:latin typeface="+mj-lt"/>
              </a:defRPr>
            </a:lvl2pPr>
            <a:lvl3pPr>
              <a:lnSpc>
                <a:spcPct val="100000"/>
              </a:lnSpc>
              <a:defRPr sz="1200" b="1">
                <a:latin typeface="+mj-lt"/>
              </a:defRPr>
            </a:lvl3pPr>
            <a:lvl4pPr>
              <a:lnSpc>
                <a:spcPct val="100000"/>
              </a:lnSpc>
              <a:defRPr sz="1200" b="1">
                <a:latin typeface="+mj-lt"/>
              </a:defRPr>
            </a:lvl4pPr>
            <a:lvl5pPr>
              <a:lnSpc>
                <a:spcPct val="100000"/>
              </a:lnSpc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1" name="Text Placeholder 132">
            <a:extLst>
              <a:ext uri="{FF2B5EF4-FFF2-40B4-BE49-F238E27FC236}">
                <a16:creationId xmlns:a16="http://schemas.microsoft.com/office/drawing/2014/main" id="{D0766A82-3265-C147-A199-9316C1CCA8B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67763" y="6381351"/>
            <a:ext cx="1690530" cy="65586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  <a:lvl2pPr>
              <a:defRPr sz="1400">
                <a:solidFill>
                  <a:schemeClr val="accent5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accent5">
                    <a:lumMod val="75000"/>
                  </a:schemeClr>
                </a:solidFill>
                <a:latin typeface="+mj-lt"/>
              </a:defRPr>
            </a:lvl3pPr>
            <a:lvl4pPr>
              <a:defRPr sz="1400">
                <a:solidFill>
                  <a:schemeClr val="accent5">
                    <a:lumMod val="75000"/>
                  </a:schemeClr>
                </a:solidFill>
                <a:latin typeface="+mj-lt"/>
              </a:defRPr>
            </a:lvl4pPr>
            <a:lvl5pPr>
              <a:defRPr sz="1400">
                <a:solidFill>
                  <a:schemeClr val="accent5">
                    <a:lumMod val="7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5" name="Title 5">
            <a:extLst>
              <a:ext uri="{FF2B5EF4-FFF2-40B4-BE49-F238E27FC236}">
                <a16:creationId xmlns:a16="http://schemas.microsoft.com/office/drawing/2014/main" id="{B116F43E-F002-884A-A6A6-1C07FED8A8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845338"/>
            <a:ext cx="12192000" cy="639045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lnSpc>
                <a:spcPct val="90000"/>
              </a:lnSpc>
              <a:defRPr sz="3000" b="1" i="0" spc="0"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5499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lnSpc>
                <a:spcPct val="90000"/>
              </a:lnSpc>
              <a:defRPr sz="6000" b="1" i="0"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79DCA9C7-5B43-F647-B7AC-D7DEFAB324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16271" y="5918674"/>
            <a:ext cx="2359458" cy="78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2336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art Wheel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 Placeholder 132">
            <a:extLst>
              <a:ext uri="{FF2B5EF4-FFF2-40B4-BE49-F238E27FC236}">
                <a16:creationId xmlns:a16="http://schemas.microsoft.com/office/drawing/2014/main" id="{1EE63739-E590-034D-9004-82BD4BE0BD5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55837" y="2694003"/>
            <a:ext cx="2220782" cy="655863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  <a:lvl2pPr>
              <a:defRPr sz="1400">
                <a:solidFill>
                  <a:schemeClr val="accent5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accent5">
                    <a:lumMod val="75000"/>
                  </a:schemeClr>
                </a:solidFill>
                <a:latin typeface="+mj-lt"/>
              </a:defRPr>
            </a:lvl3pPr>
            <a:lvl4pPr>
              <a:defRPr sz="1400">
                <a:solidFill>
                  <a:schemeClr val="accent5">
                    <a:lumMod val="75000"/>
                  </a:schemeClr>
                </a:solidFill>
                <a:latin typeface="+mj-lt"/>
              </a:defRPr>
            </a:lvl4pPr>
            <a:lvl5pPr>
              <a:defRPr sz="1400">
                <a:solidFill>
                  <a:schemeClr val="accent5">
                    <a:lumMod val="7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31977A-0327-5841-B6A5-B6145807B3BC}"/>
              </a:ext>
            </a:extLst>
          </p:cNvPr>
          <p:cNvSpPr txBox="1"/>
          <p:nvPr userDrawn="1"/>
        </p:nvSpPr>
        <p:spPr>
          <a:xfrm>
            <a:off x="8737600" y="5679017"/>
            <a:ext cx="0" cy="0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000" b="0" i="0" dirty="0">
              <a:solidFill>
                <a:schemeClr val="tx1">
                  <a:alpha val="70000"/>
                </a:schemeClr>
              </a:solidFill>
              <a:latin typeface="Verdana" panose="020B0604030504040204" pitchFamily="34" charset="0"/>
              <a:ea typeface="Open Sans" charset="0"/>
              <a:cs typeface="Open Sans" charset="0"/>
            </a:endParaRP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48F49A71-32CC-3A4F-ACC0-EBDC12B1DF7E}"/>
              </a:ext>
            </a:extLst>
          </p:cNvPr>
          <p:cNvSpPr>
            <a:spLocks/>
          </p:cNvSpPr>
          <p:nvPr userDrawn="1"/>
        </p:nvSpPr>
        <p:spPr bwMode="auto">
          <a:xfrm>
            <a:off x="6929195" y="3297302"/>
            <a:ext cx="850697" cy="1333504"/>
          </a:xfrm>
          <a:custGeom>
            <a:avLst/>
            <a:gdLst>
              <a:gd name="T0" fmla="*/ 111 w 731"/>
              <a:gd name="T1" fmla="*/ 870 h 1146"/>
              <a:gd name="T2" fmla="*/ 507 w 731"/>
              <a:gd name="T3" fmla="*/ 1086 h 1146"/>
              <a:gd name="T4" fmla="*/ 649 w 731"/>
              <a:gd name="T5" fmla="*/ 917 h 1146"/>
              <a:gd name="T6" fmla="*/ 617 w 731"/>
              <a:gd name="T7" fmla="*/ 140 h 1146"/>
              <a:gd name="T8" fmla="*/ 484 w 731"/>
              <a:gd name="T9" fmla="*/ 52 h 1146"/>
              <a:gd name="T10" fmla="*/ 75 w 731"/>
              <a:gd name="T11" fmla="*/ 302 h 1146"/>
              <a:gd name="T12" fmla="*/ 23 w 731"/>
              <a:gd name="T13" fmla="*/ 401 h 1146"/>
              <a:gd name="T14" fmla="*/ 41 w 731"/>
              <a:gd name="T15" fmla="*/ 692 h 1146"/>
              <a:gd name="T16" fmla="*/ 111 w 731"/>
              <a:gd name="T17" fmla="*/ 870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1" h="1146">
                <a:moveTo>
                  <a:pt x="111" y="870"/>
                </a:moveTo>
                <a:cubicBezTo>
                  <a:pt x="176" y="904"/>
                  <a:pt x="507" y="1086"/>
                  <a:pt x="507" y="1086"/>
                </a:cubicBezTo>
                <a:cubicBezTo>
                  <a:pt x="507" y="1086"/>
                  <a:pt x="584" y="1146"/>
                  <a:pt x="649" y="917"/>
                </a:cubicBezTo>
                <a:cubicBezTo>
                  <a:pt x="714" y="689"/>
                  <a:pt x="731" y="416"/>
                  <a:pt x="617" y="140"/>
                </a:cubicBezTo>
                <a:cubicBezTo>
                  <a:pt x="602" y="104"/>
                  <a:pt x="565" y="0"/>
                  <a:pt x="484" y="52"/>
                </a:cubicBezTo>
                <a:cubicBezTo>
                  <a:pt x="403" y="103"/>
                  <a:pt x="75" y="302"/>
                  <a:pt x="75" y="302"/>
                </a:cubicBezTo>
                <a:cubicBezTo>
                  <a:pt x="75" y="302"/>
                  <a:pt x="11" y="338"/>
                  <a:pt x="23" y="401"/>
                </a:cubicBezTo>
                <a:cubicBezTo>
                  <a:pt x="36" y="463"/>
                  <a:pt x="60" y="594"/>
                  <a:pt x="41" y="692"/>
                </a:cubicBezTo>
                <a:cubicBezTo>
                  <a:pt x="23" y="782"/>
                  <a:pt x="0" y="813"/>
                  <a:pt x="111" y="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699" b="0" i="0" dirty="0">
              <a:solidFill>
                <a:schemeClr val="accent1"/>
              </a:solidFill>
              <a:latin typeface="Verdana" panose="020B0604030504040204" pitchFamily="34" charset="0"/>
            </a:endParaRP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733AB5AE-D0D9-9B4B-B2A2-77B3A24CE39D}"/>
              </a:ext>
            </a:extLst>
          </p:cNvPr>
          <p:cNvSpPr>
            <a:spLocks/>
          </p:cNvSpPr>
          <p:nvPr userDrawn="1"/>
        </p:nvSpPr>
        <p:spPr bwMode="auto">
          <a:xfrm>
            <a:off x="6419394" y="2576949"/>
            <a:ext cx="1158429" cy="1047368"/>
          </a:xfrm>
          <a:custGeom>
            <a:avLst/>
            <a:gdLst>
              <a:gd name="T0" fmla="*/ 517 w 995"/>
              <a:gd name="T1" fmla="*/ 834 h 900"/>
              <a:gd name="T2" fmla="*/ 905 w 995"/>
              <a:gd name="T3" fmla="*/ 604 h 900"/>
              <a:gd name="T4" fmla="*/ 831 w 995"/>
              <a:gd name="T5" fmla="*/ 395 h 900"/>
              <a:gd name="T6" fmla="*/ 147 w 995"/>
              <a:gd name="T7" fmla="*/ 26 h 900"/>
              <a:gd name="T8" fmla="*/ 3 w 995"/>
              <a:gd name="T9" fmla="*/ 96 h 900"/>
              <a:gd name="T10" fmla="*/ 9 w 995"/>
              <a:gd name="T11" fmla="*/ 576 h 900"/>
              <a:gd name="T12" fmla="*/ 68 w 995"/>
              <a:gd name="T13" fmla="*/ 670 h 900"/>
              <a:gd name="T14" fmla="*/ 328 w 995"/>
              <a:gd name="T15" fmla="*/ 804 h 900"/>
              <a:gd name="T16" fmla="*/ 517 w 995"/>
              <a:gd name="T17" fmla="*/ 834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5" h="900">
                <a:moveTo>
                  <a:pt x="517" y="834"/>
                </a:moveTo>
                <a:cubicBezTo>
                  <a:pt x="579" y="796"/>
                  <a:pt x="905" y="604"/>
                  <a:pt x="905" y="604"/>
                </a:cubicBezTo>
                <a:cubicBezTo>
                  <a:pt x="905" y="604"/>
                  <a:pt x="995" y="568"/>
                  <a:pt x="831" y="395"/>
                </a:cubicBezTo>
                <a:cubicBezTo>
                  <a:pt x="669" y="223"/>
                  <a:pt x="442" y="70"/>
                  <a:pt x="147" y="26"/>
                </a:cubicBezTo>
                <a:cubicBezTo>
                  <a:pt x="108" y="21"/>
                  <a:pt x="0" y="0"/>
                  <a:pt x="3" y="96"/>
                </a:cubicBezTo>
                <a:cubicBezTo>
                  <a:pt x="6" y="192"/>
                  <a:pt x="9" y="576"/>
                  <a:pt x="9" y="576"/>
                </a:cubicBezTo>
                <a:cubicBezTo>
                  <a:pt x="9" y="576"/>
                  <a:pt x="8" y="649"/>
                  <a:pt x="68" y="670"/>
                </a:cubicBezTo>
                <a:cubicBezTo>
                  <a:pt x="128" y="692"/>
                  <a:pt x="253" y="737"/>
                  <a:pt x="328" y="804"/>
                </a:cubicBezTo>
                <a:cubicBezTo>
                  <a:pt x="396" y="865"/>
                  <a:pt x="411" y="900"/>
                  <a:pt x="517" y="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699" b="0" i="0" dirty="0">
              <a:solidFill>
                <a:schemeClr val="accent1"/>
              </a:solidFill>
              <a:latin typeface="Verdana" panose="020B0604030504040204" pitchFamily="34" charset="0"/>
            </a:endParaRPr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C80F6371-7C18-0249-AA20-A6A349524DA3}"/>
              </a:ext>
            </a:extLst>
          </p:cNvPr>
          <p:cNvSpPr>
            <a:spLocks/>
          </p:cNvSpPr>
          <p:nvPr userDrawn="1"/>
        </p:nvSpPr>
        <p:spPr bwMode="auto">
          <a:xfrm>
            <a:off x="6411681" y="4331558"/>
            <a:ext cx="1148402" cy="1053538"/>
          </a:xfrm>
          <a:custGeom>
            <a:avLst/>
            <a:gdLst>
              <a:gd name="T0" fmla="*/ 7 w 987"/>
              <a:gd name="T1" fmla="*/ 357 h 905"/>
              <a:gd name="T2" fmla="*/ 23 w 987"/>
              <a:gd name="T3" fmla="*/ 808 h 905"/>
              <a:gd name="T4" fmla="*/ 242 w 987"/>
              <a:gd name="T5" fmla="*/ 844 h 905"/>
              <a:gd name="T6" fmla="*/ 894 w 987"/>
              <a:gd name="T7" fmla="*/ 420 h 905"/>
              <a:gd name="T8" fmla="*/ 901 w 987"/>
              <a:gd name="T9" fmla="*/ 261 h 905"/>
              <a:gd name="T10" fmla="*/ 477 w 987"/>
              <a:gd name="T11" fmla="*/ 36 h 905"/>
              <a:gd name="T12" fmla="*/ 366 w 987"/>
              <a:gd name="T13" fmla="*/ 43 h 905"/>
              <a:gd name="T14" fmla="*/ 124 w 987"/>
              <a:gd name="T15" fmla="*/ 206 h 905"/>
              <a:gd name="T16" fmla="*/ 7 w 987"/>
              <a:gd name="T17" fmla="*/ 357 h 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7" h="905">
                <a:moveTo>
                  <a:pt x="7" y="357"/>
                </a:moveTo>
                <a:cubicBezTo>
                  <a:pt x="11" y="430"/>
                  <a:pt x="23" y="808"/>
                  <a:pt x="23" y="808"/>
                </a:cubicBezTo>
                <a:cubicBezTo>
                  <a:pt x="23" y="808"/>
                  <a:pt x="11" y="905"/>
                  <a:pt x="242" y="844"/>
                </a:cubicBezTo>
                <a:cubicBezTo>
                  <a:pt x="470" y="783"/>
                  <a:pt x="714" y="658"/>
                  <a:pt x="894" y="420"/>
                </a:cubicBezTo>
                <a:cubicBezTo>
                  <a:pt x="917" y="389"/>
                  <a:pt x="987" y="304"/>
                  <a:pt x="901" y="261"/>
                </a:cubicBezTo>
                <a:cubicBezTo>
                  <a:pt x="815" y="217"/>
                  <a:pt x="477" y="36"/>
                  <a:pt x="477" y="36"/>
                </a:cubicBezTo>
                <a:cubicBezTo>
                  <a:pt x="477" y="36"/>
                  <a:pt x="413" y="0"/>
                  <a:pt x="366" y="43"/>
                </a:cubicBezTo>
                <a:cubicBezTo>
                  <a:pt x="318" y="85"/>
                  <a:pt x="219" y="173"/>
                  <a:pt x="124" y="206"/>
                </a:cubicBezTo>
                <a:cubicBezTo>
                  <a:pt x="38" y="237"/>
                  <a:pt x="0" y="232"/>
                  <a:pt x="7" y="35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699" b="0" i="0" dirty="0">
              <a:solidFill>
                <a:schemeClr val="accent1"/>
              </a:solidFill>
              <a:latin typeface="Verdana" panose="020B0604030504040204" pitchFamily="34" charset="0"/>
            </a:endParaRPr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C4504AF9-B9EC-284D-9D5C-36F2C1193710}"/>
              </a:ext>
            </a:extLst>
          </p:cNvPr>
          <p:cNvSpPr>
            <a:spLocks/>
          </p:cNvSpPr>
          <p:nvPr userDrawn="1"/>
        </p:nvSpPr>
        <p:spPr bwMode="auto">
          <a:xfrm>
            <a:off x="5175356" y="4316904"/>
            <a:ext cx="1161514" cy="1045054"/>
          </a:xfrm>
          <a:custGeom>
            <a:avLst/>
            <a:gdLst>
              <a:gd name="T0" fmla="*/ 477 w 998"/>
              <a:gd name="T1" fmla="*/ 67 h 898"/>
              <a:gd name="T2" fmla="*/ 90 w 998"/>
              <a:gd name="T3" fmla="*/ 299 h 898"/>
              <a:gd name="T4" fmla="*/ 165 w 998"/>
              <a:gd name="T5" fmla="*/ 508 h 898"/>
              <a:gd name="T6" fmla="*/ 851 w 998"/>
              <a:gd name="T7" fmla="*/ 873 h 898"/>
              <a:gd name="T8" fmla="*/ 995 w 998"/>
              <a:gd name="T9" fmla="*/ 802 h 898"/>
              <a:gd name="T10" fmla="*/ 986 w 998"/>
              <a:gd name="T11" fmla="*/ 323 h 898"/>
              <a:gd name="T12" fmla="*/ 926 w 998"/>
              <a:gd name="T13" fmla="*/ 229 h 898"/>
              <a:gd name="T14" fmla="*/ 666 w 998"/>
              <a:gd name="T15" fmla="*/ 96 h 898"/>
              <a:gd name="T16" fmla="*/ 477 w 998"/>
              <a:gd name="T17" fmla="*/ 67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8" h="898">
                <a:moveTo>
                  <a:pt x="477" y="67"/>
                </a:moveTo>
                <a:cubicBezTo>
                  <a:pt x="415" y="106"/>
                  <a:pt x="90" y="299"/>
                  <a:pt x="90" y="299"/>
                </a:cubicBezTo>
                <a:cubicBezTo>
                  <a:pt x="90" y="299"/>
                  <a:pt x="0" y="336"/>
                  <a:pt x="165" y="508"/>
                </a:cubicBezTo>
                <a:cubicBezTo>
                  <a:pt x="328" y="679"/>
                  <a:pt x="556" y="831"/>
                  <a:pt x="851" y="873"/>
                </a:cubicBezTo>
                <a:cubicBezTo>
                  <a:pt x="890" y="878"/>
                  <a:pt x="998" y="898"/>
                  <a:pt x="995" y="802"/>
                </a:cubicBezTo>
                <a:cubicBezTo>
                  <a:pt x="991" y="706"/>
                  <a:pt x="986" y="323"/>
                  <a:pt x="986" y="323"/>
                </a:cubicBezTo>
                <a:cubicBezTo>
                  <a:pt x="986" y="323"/>
                  <a:pt x="986" y="250"/>
                  <a:pt x="926" y="229"/>
                </a:cubicBezTo>
                <a:cubicBezTo>
                  <a:pt x="866" y="208"/>
                  <a:pt x="741" y="163"/>
                  <a:pt x="666" y="96"/>
                </a:cubicBezTo>
                <a:cubicBezTo>
                  <a:pt x="597" y="36"/>
                  <a:pt x="582" y="0"/>
                  <a:pt x="477" y="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699" b="0" i="0" dirty="0">
              <a:solidFill>
                <a:schemeClr val="accent1"/>
              </a:solidFill>
              <a:latin typeface="Verdana" panose="020B0604030504040204" pitchFamily="34" charset="0"/>
            </a:endParaRP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2D9B8D4-FCC7-4C42-84AA-2EAA0D5AFF71}"/>
              </a:ext>
            </a:extLst>
          </p:cNvPr>
          <p:cNvSpPr>
            <a:spLocks/>
          </p:cNvSpPr>
          <p:nvPr userDrawn="1"/>
        </p:nvSpPr>
        <p:spPr bwMode="auto">
          <a:xfrm>
            <a:off x="4970972" y="3300388"/>
            <a:ext cx="850697" cy="1334275"/>
          </a:xfrm>
          <a:custGeom>
            <a:avLst/>
            <a:gdLst>
              <a:gd name="T0" fmla="*/ 620 w 731"/>
              <a:gd name="T1" fmla="*/ 276 h 1146"/>
              <a:gd name="T2" fmla="*/ 224 w 731"/>
              <a:gd name="T3" fmla="*/ 59 h 1146"/>
              <a:gd name="T4" fmla="*/ 81 w 731"/>
              <a:gd name="T5" fmla="*/ 229 h 1146"/>
              <a:gd name="T6" fmla="*/ 113 w 731"/>
              <a:gd name="T7" fmla="*/ 1006 h 1146"/>
              <a:gd name="T8" fmla="*/ 246 w 731"/>
              <a:gd name="T9" fmla="*/ 1094 h 1146"/>
              <a:gd name="T10" fmla="*/ 656 w 731"/>
              <a:gd name="T11" fmla="*/ 844 h 1146"/>
              <a:gd name="T12" fmla="*/ 707 w 731"/>
              <a:gd name="T13" fmla="*/ 745 h 1146"/>
              <a:gd name="T14" fmla="*/ 690 w 731"/>
              <a:gd name="T15" fmla="*/ 453 h 1146"/>
              <a:gd name="T16" fmla="*/ 620 w 731"/>
              <a:gd name="T17" fmla="*/ 276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1" h="1146">
                <a:moveTo>
                  <a:pt x="620" y="276"/>
                </a:moveTo>
                <a:cubicBezTo>
                  <a:pt x="555" y="242"/>
                  <a:pt x="224" y="59"/>
                  <a:pt x="224" y="59"/>
                </a:cubicBezTo>
                <a:cubicBezTo>
                  <a:pt x="224" y="59"/>
                  <a:pt x="147" y="0"/>
                  <a:pt x="81" y="229"/>
                </a:cubicBezTo>
                <a:cubicBezTo>
                  <a:pt x="17" y="456"/>
                  <a:pt x="0" y="730"/>
                  <a:pt x="113" y="1006"/>
                </a:cubicBezTo>
                <a:cubicBezTo>
                  <a:pt x="128" y="1042"/>
                  <a:pt x="166" y="1146"/>
                  <a:pt x="246" y="1094"/>
                </a:cubicBezTo>
                <a:cubicBezTo>
                  <a:pt x="327" y="1042"/>
                  <a:pt x="656" y="844"/>
                  <a:pt x="656" y="844"/>
                </a:cubicBezTo>
                <a:cubicBezTo>
                  <a:pt x="656" y="844"/>
                  <a:pt x="719" y="807"/>
                  <a:pt x="707" y="745"/>
                </a:cubicBezTo>
                <a:cubicBezTo>
                  <a:pt x="695" y="682"/>
                  <a:pt x="670" y="552"/>
                  <a:pt x="690" y="453"/>
                </a:cubicBezTo>
                <a:cubicBezTo>
                  <a:pt x="708" y="363"/>
                  <a:pt x="731" y="333"/>
                  <a:pt x="620" y="2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699" b="0" i="0" dirty="0">
              <a:solidFill>
                <a:schemeClr val="accent1"/>
              </a:solidFill>
              <a:latin typeface="Verdana" panose="020B0604030504040204" pitchFamily="34" charset="0"/>
            </a:endParaRPr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987B39A4-92E8-2843-A4DA-C992018C7351}"/>
              </a:ext>
            </a:extLst>
          </p:cNvPr>
          <p:cNvSpPr>
            <a:spLocks/>
          </p:cNvSpPr>
          <p:nvPr userDrawn="1"/>
        </p:nvSpPr>
        <p:spPr bwMode="auto">
          <a:xfrm>
            <a:off x="5184611" y="2570778"/>
            <a:ext cx="1159200" cy="1035798"/>
          </a:xfrm>
          <a:custGeom>
            <a:avLst/>
            <a:gdLst>
              <a:gd name="T0" fmla="*/ 982 w 996"/>
              <a:gd name="T1" fmla="*/ 547 h 890"/>
              <a:gd name="T2" fmla="*/ 982 w 996"/>
              <a:gd name="T3" fmla="*/ 96 h 890"/>
              <a:gd name="T4" fmla="*/ 764 w 996"/>
              <a:gd name="T5" fmla="*/ 53 h 890"/>
              <a:gd name="T6" fmla="*/ 98 w 996"/>
              <a:gd name="T7" fmla="*/ 453 h 890"/>
              <a:gd name="T8" fmla="*/ 85 w 996"/>
              <a:gd name="T9" fmla="*/ 613 h 890"/>
              <a:gd name="T10" fmla="*/ 501 w 996"/>
              <a:gd name="T11" fmla="*/ 852 h 890"/>
              <a:gd name="T12" fmla="*/ 612 w 996"/>
              <a:gd name="T13" fmla="*/ 849 h 890"/>
              <a:gd name="T14" fmla="*/ 859 w 996"/>
              <a:gd name="T15" fmla="*/ 694 h 890"/>
              <a:gd name="T16" fmla="*/ 982 w 996"/>
              <a:gd name="T17" fmla="*/ 547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6" h="890">
                <a:moveTo>
                  <a:pt x="982" y="547"/>
                </a:moveTo>
                <a:cubicBezTo>
                  <a:pt x="980" y="474"/>
                  <a:pt x="982" y="96"/>
                  <a:pt x="982" y="96"/>
                </a:cubicBezTo>
                <a:cubicBezTo>
                  <a:pt x="982" y="96"/>
                  <a:pt x="996" y="0"/>
                  <a:pt x="764" y="53"/>
                </a:cubicBezTo>
                <a:cubicBezTo>
                  <a:pt x="534" y="105"/>
                  <a:pt x="286" y="222"/>
                  <a:pt x="98" y="453"/>
                </a:cubicBezTo>
                <a:cubicBezTo>
                  <a:pt x="73" y="484"/>
                  <a:pt x="0" y="567"/>
                  <a:pt x="85" y="613"/>
                </a:cubicBezTo>
                <a:cubicBezTo>
                  <a:pt x="169" y="659"/>
                  <a:pt x="501" y="852"/>
                  <a:pt x="501" y="852"/>
                </a:cubicBezTo>
                <a:cubicBezTo>
                  <a:pt x="501" y="852"/>
                  <a:pt x="563" y="890"/>
                  <a:pt x="612" y="849"/>
                </a:cubicBezTo>
                <a:cubicBezTo>
                  <a:pt x="661" y="808"/>
                  <a:pt x="764" y="724"/>
                  <a:pt x="859" y="694"/>
                </a:cubicBezTo>
                <a:cubicBezTo>
                  <a:pt x="947" y="667"/>
                  <a:pt x="984" y="672"/>
                  <a:pt x="982" y="54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699" b="0" i="0" dirty="0">
              <a:solidFill>
                <a:schemeClr val="accent1"/>
              </a:solidFill>
              <a:latin typeface="Verdana" panose="020B0604030504040204" pitchFamily="34" charset="0"/>
            </a:endParaRPr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F079E505-4460-C84D-8CDD-15D963A8E7B1}"/>
              </a:ext>
            </a:extLst>
          </p:cNvPr>
          <p:cNvSpPr/>
          <p:nvPr userDrawn="1"/>
        </p:nvSpPr>
        <p:spPr>
          <a:xfrm>
            <a:off x="7189432" y="2639779"/>
            <a:ext cx="791309" cy="221225"/>
          </a:xfrm>
          <a:custGeom>
            <a:avLst/>
            <a:gdLst>
              <a:gd name="connsiteX0" fmla="*/ 0 w 1149178"/>
              <a:gd name="connsiteY0" fmla="*/ 321275 h 321275"/>
              <a:gd name="connsiteX1" fmla="*/ 321275 w 1149178"/>
              <a:gd name="connsiteY1" fmla="*/ 0 h 321275"/>
              <a:gd name="connsiteX2" fmla="*/ 1149178 w 1149178"/>
              <a:gd name="connsiteY2" fmla="*/ 0 h 3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9178" h="321275">
                <a:moveTo>
                  <a:pt x="0" y="321275"/>
                </a:moveTo>
                <a:lnTo>
                  <a:pt x="321275" y="0"/>
                </a:lnTo>
                <a:lnTo>
                  <a:pt x="1149178" y="0"/>
                </a:lnTo>
              </a:path>
            </a:pathLst>
          </a:custGeom>
          <a:noFill/>
          <a:ln w="6350" cap="rnd">
            <a:solidFill>
              <a:schemeClr val="accent1"/>
            </a:solidFill>
            <a:round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699" b="0" i="0" dirty="0">
              <a:solidFill>
                <a:schemeClr val="accent1"/>
              </a:solidFill>
              <a:latin typeface="Verdana" panose="020B0604030504040204" pitchFamily="34" charset="0"/>
            </a:endParaRPr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06CD6048-D409-8844-B909-E35074428623}"/>
              </a:ext>
            </a:extLst>
          </p:cNvPr>
          <p:cNvSpPr/>
          <p:nvPr userDrawn="1"/>
        </p:nvSpPr>
        <p:spPr>
          <a:xfrm flipV="1">
            <a:off x="7189432" y="5074900"/>
            <a:ext cx="791309" cy="221225"/>
          </a:xfrm>
          <a:custGeom>
            <a:avLst/>
            <a:gdLst>
              <a:gd name="connsiteX0" fmla="*/ 0 w 1149178"/>
              <a:gd name="connsiteY0" fmla="*/ 321275 h 321275"/>
              <a:gd name="connsiteX1" fmla="*/ 321275 w 1149178"/>
              <a:gd name="connsiteY1" fmla="*/ 0 h 321275"/>
              <a:gd name="connsiteX2" fmla="*/ 1149178 w 1149178"/>
              <a:gd name="connsiteY2" fmla="*/ 0 h 3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9178" h="321275">
                <a:moveTo>
                  <a:pt x="0" y="321275"/>
                </a:moveTo>
                <a:lnTo>
                  <a:pt x="321275" y="0"/>
                </a:lnTo>
                <a:lnTo>
                  <a:pt x="1149178" y="0"/>
                </a:lnTo>
              </a:path>
            </a:pathLst>
          </a:custGeom>
          <a:noFill/>
          <a:ln w="6350" cap="rnd">
            <a:solidFill>
              <a:schemeClr val="accent3"/>
            </a:solidFill>
            <a:round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699" b="0" i="0" dirty="0">
              <a:solidFill>
                <a:schemeClr val="accent1"/>
              </a:solidFill>
              <a:latin typeface="Verdana" panose="020B0604030504040204" pitchFamily="34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E10E878-C68E-7246-A15D-714341D6CFFA}"/>
              </a:ext>
            </a:extLst>
          </p:cNvPr>
          <p:cNvCxnSpPr>
            <a:cxnSpLocks/>
          </p:cNvCxnSpPr>
          <p:nvPr userDrawn="1"/>
        </p:nvCxnSpPr>
        <p:spPr>
          <a:xfrm>
            <a:off x="7560083" y="3964054"/>
            <a:ext cx="579658" cy="0"/>
          </a:xfrm>
          <a:prstGeom prst="line">
            <a:avLst/>
          </a:prstGeom>
          <a:ln w="6350" cap="rnd">
            <a:solidFill>
              <a:schemeClr val="accent2"/>
            </a:solidFill>
            <a:round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61">
            <a:extLst>
              <a:ext uri="{FF2B5EF4-FFF2-40B4-BE49-F238E27FC236}">
                <a16:creationId xmlns:a16="http://schemas.microsoft.com/office/drawing/2014/main" id="{EA470FAB-4921-CC49-BE57-656DF2AE09EF}"/>
              </a:ext>
            </a:extLst>
          </p:cNvPr>
          <p:cNvSpPr/>
          <p:nvPr userDrawn="1"/>
        </p:nvSpPr>
        <p:spPr>
          <a:xfrm flipH="1">
            <a:off x="4768569" y="2639779"/>
            <a:ext cx="791309" cy="221225"/>
          </a:xfrm>
          <a:custGeom>
            <a:avLst/>
            <a:gdLst>
              <a:gd name="connsiteX0" fmla="*/ 0 w 1149178"/>
              <a:gd name="connsiteY0" fmla="*/ 321275 h 321275"/>
              <a:gd name="connsiteX1" fmla="*/ 321275 w 1149178"/>
              <a:gd name="connsiteY1" fmla="*/ 0 h 321275"/>
              <a:gd name="connsiteX2" fmla="*/ 1149178 w 1149178"/>
              <a:gd name="connsiteY2" fmla="*/ 0 h 3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9178" h="321275">
                <a:moveTo>
                  <a:pt x="0" y="321275"/>
                </a:moveTo>
                <a:lnTo>
                  <a:pt x="321275" y="0"/>
                </a:lnTo>
                <a:lnTo>
                  <a:pt x="1149178" y="0"/>
                </a:lnTo>
              </a:path>
            </a:pathLst>
          </a:custGeom>
          <a:noFill/>
          <a:ln w="6350" cap="rnd">
            <a:solidFill>
              <a:schemeClr val="accent6"/>
            </a:solidFill>
            <a:round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699" b="0" i="0" dirty="0">
              <a:solidFill>
                <a:schemeClr val="accent1"/>
              </a:solidFill>
              <a:latin typeface="Verdana" panose="020B0604030504040204" pitchFamily="34" charset="0"/>
            </a:endParaRPr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A2B662F5-A79E-1941-BEDC-D98B628EADAA}"/>
              </a:ext>
            </a:extLst>
          </p:cNvPr>
          <p:cNvSpPr/>
          <p:nvPr userDrawn="1"/>
        </p:nvSpPr>
        <p:spPr>
          <a:xfrm flipH="1" flipV="1">
            <a:off x="4768569" y="5074900"/>
            <a:ext cx="791309" cy="221225"/>
          </a:xfrm>
          <a:custGeom>
            <a:avLst/>
            <a:gdLst>
              <a:gd name="connsiteX0" fmla="*/ 0 w 1149178"/>
              <a:gd name="connsiteY0" fmla="*/ 321275 h 321275"/>
              <a:gd name="connsiteX1" fmla="*/ 321275 w 1149178"/>
              <a:gd name="connsiteY1" fmla="*/ 0 h 321275"/>
              <a:gd name="connsiteX2" fmla="*/ 1149178 w 1149178"/>
              <a:gd name="connsiteY2" fmla="*/ 0 h 3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9178" h="321275">
                <a:moveTo>
                  <a:pt x="0" y="321275"/>
                </a:moveTo>
                <a:lnTo>
                  <a:pt x="321275" y="0"/>
                </a:lnTo>
                <a:lnTo>
                  <a:pt x="1149178" y="0"/>
                </a:lnTo>
              </a:path>
            </a:pathLst>
          </a:custGeom>
          <a:noFill/>
          <a:ln w="6350" cap="rnd">
            <a:solidFill>
              <a:schemeClr val="accent4"/>
            </a:solidFill>
            <a:round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699" b="0" i="0" dirty="0">
              <a:solidFill>
                <a:schemeClr val="accent1"/>
              </a:solidFill>
              <a:latin typeface="Verdana" panose="020B0604030504040204" pitchFamily="34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CBE86B7-1055-304D-ABA9-0D407DF42BF3}"/>
              </a:ext>
            </a:extLst>
          </p:cNvPr>
          <p:cNvCxnSpPr/>
          <p:nvPr userDrawn="1"/>
        </p:nvCxnSpPr>
        <p:spPr>
          <a:xfrm flipH="1">
            <a:off x="4647126" y="3964054"/>
            <a:ext cx="359849" cy="0"/>
          </a:xfrm>
          <a:prstGeom prst="line">
            <a:avLst/>
          </a:prstGeom>
          <a:ln w="6350" cap="rnd">
            <a:solidFill>
              <a:schemeClr val="accent5"/>
            </a:solidFill>
            <a:round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 Placeholder 132">
            <a:extLst>
              <a:ext uri="{FF2B5EF4-FFF2-40B4-BE49-F238E27FC236}">
                <a16:creationId xmlns:a16="http://schemas.microsoft.com/office/drawing/2014/main" id="{704421D8-CC51-FB47-B182-FB633CA95FD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225560" y="4017008"/>
            <a:ext cx="2220782" cy="655863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  <a:lvl2pPr>
              <a:defRPr sz="1400">
                <a:solidFill>
                  <a:schemeClr val="accent5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accent5">
                    <a:lumMod val="75000"/>
                  </a:schemeClr>
                </a:solidFill>
                <a:latin typeface="+mj-lt"/>
              </a:defRPr>
            </a:lvl3pPr>
            <a:lvl4pPr>
              <a:defRPr sz="1400">
                <a:solidFill>
                  <a:schemeClr val="accent5">
                    <a:lumMod val="75000"/>
                  </a:schemeClr>
                </a:solidFill>
                <a:latin typeface="+mj-lt"/>
              </a:defRPr>
            </a:lvl4pPr>
            <a:lvl5pPr>
              <a:defRPr sz="1400">
                <a:solidFill>
                  <a:schemeClr val="accent5">
                    <a:lumMod val="7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82" name="Text Placeholder 132">
            <a:extLst>
              <a:ext uri="{FF2B5EF4-FFF2-40B4-BE49-F238E27FC236}">
                <a16:creationId xmlns:a16="http://schemas.microsoft.com/office/drawing/2014/main" id="{AE016576-2988-3542-AF8B-D31E96353A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355837" y="5378255"/>
            <a:ext cx="2220782" cy="655863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  <a:lvl2pPr>
              <a:defRPr sz="1400">
                <a:solidFill>
                  <a:schemeClr val="accent5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accent5">
                    <a:lumMod val="75000"/>
                  </a:schemeClr>
                </a:solidFill>
                <a:latin typeface="+mj-lt"/>
              </a:defRPr>
            </a:lvl3pPr>
            <a:lvl4pPr>
              <a:defRPr sz="1400">
                <a:solidFill>
                  <a:schemeClr val="accent5">
                    <a:lumMod val="75000"/>
                  </a:schemeClr>
                </a:solidFill>
                <a:latin typeface="+mj-lt"/>
              </a:defRPr>
            </a:lvl4pPr>
            <a:lvl5pPr>
              <a:defRPr sz="1400">
                <a:solidFill>
                  <a:schemeClr val="accent5">
                    <a:lumMod val="7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84" name="Text Placeholder 132">
            <a:extLst>
              <a:ext uri="{FF2B5EF4-FFF2-40B4-BE49-F238E27FC236}">
                <a16:creationId xmlns:a16="http://schemas.microsoft.com/office/drawing/2014/main" id="{47F0F91A-B901-6E48-8520-5A338040EAC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208918" y="2694003"/>
            <a:ext cx="2220782" cy="65586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  <a:lvl2pPr>
              <a:defRPr sz="1400">
                <a:solidFill>
                  <a:schemeClr val="accent5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accent5">
                    <a:lumMod val="75000"/>
                  </a:schemeClr>
                </a:solidFill>
                <a:latin typeface="+mj-lt"/>
              </a:defRPr>
            </a:lvl3pPr>
            <a:lvl4pPr>
              <a:defRPr sz="1400">
                <a:solidFill>
                  <a:schemeClr val="accent5">
                    <a:lumMod val="75000"/>
                  </a:schemeClr>
                </a:solidFill>
                <a:latin typeface="+mj-lt"/>
              </a:defRPr>
            </a:lvl4pPr>
            <a:lvl5pPr>
              <a:defRPr sz="1400">
                <a:solidFill>
                  <a:schemeClr val="accent5">
                    <a:lumMod val="7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86" name="Text Placeholder 132">
            <a:extLst>
              <a:ext uri="{FF2B5EF4-FFF2-40B4-BE49-F238E27FC236}">
                <a16:creationId xmlns:a16="http://schemas.microsoft.com/office/drawing/2014/main" id="{3CCC23E1-3B3F-634E-81BA-00326A541DB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60556" y="4017008"/>
            <a:ext cx="2220782" cy="65586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  <a:lvl2pPr>
              <a:defRPr sz="1400">
                <a:solidFill>
                  <a:schemeClr val="accent5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accent5">
                    <a:lumMod val="75000"/>
                  </a:schemeClr>
                </a:solidFill>
                <a:latin typeface="+mj-lt"/>
              </a:defRPr>
            </a:lvl3pPr>
            <a:lvl4pPr>
              <a:defRPr sz="1400">
                <a:solidFill>
                  <a:schemeClr val="accent5">
                    <a:lumMod val="75000"/>
                  </a:schemeClr>
                </a:solidFill>
                <a:latin typeface="+mj-lt"/>
              </a:defRPr>
            </a:lvl4pPr>
            <a:lvl5pPr>
              <a:defRPr sz="1400">
                <a:solidFill>
                  <a:schemeClr val="accent5">
                    <a:lumMod val="7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88" name="Text Placeholder 132">
            <a:extLst>
              <a:ext uri="{FF2B5EF4-FFF2-40B4-BE49-F238E27FC236}">
                <a16:creationId xmlns:a16="http://schemas.microsoft.com/office/drawing/2014/main" id="{B5E32D05-452A-9D46-B8A0-067E360892D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95666" y="5378255"/>
            <a:ext cx="2220782" cy="65586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  <a:lvl2pPr>
              <a:defRPr sz="1400">
                <a:solidFill>
                  <a:schemeClr val="accent5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accent5">
                    <a:lumMod val="75000"/>
                  </a:schemeClr>
                </a:solidFill>
                <a:latin typeface="+mj-lt"/>
              </a:defRPr>
            </a:lvl3pPr>
            <a:lvl4pPr>
              <a:defRPr sz="1400">
                <a:solidFill>
                  <a:schemeClr val="accent5">
                    <a:lumMod val="75000"/>
                  </a:schemeClr>
                </a:solidFill>
                <a:latin typeface="+mj-lt"/>
              </a:defRPr>
            </a:lvl4pPr>
            <a:lvl5pPr>
              <a:defRPr sz="1400">
                <a:solidFill>
                  <a:schemeClr val="accent5">
                    <a:lumMod val="7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9" name="Title 5">
            <a:extLst>
              <a:ext uri="{FF2B5EF4-FFF2-40B4-BE49-F238E27FC236}">
                <a16:creationId xmlns:a16="http://schemas.microsoft.com/office/drawing/2014/main" id="{341912C0-C8A4-5043-B026-81F92051EF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845338"/>
            <a:ext cx="12192000" cy="639045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lnSpc>
                <a:spcPct val="90000"/>
              </a:lnSpc>
              <a:defRPr sz="3000" b="1" i="0" spc="0"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126">
            <a:extLst>
              <a:ext uri="{FF2B5EF4-FFF2-40B4-BE49-F238E27FC236}">
                <a16:creationId xmlns:a16="http://schemas.microsoft.com/office/drawing/2014/main" id="{D0DB82B4-72B5-7145-8833-60137F0098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355837" y="2485506"/>
            <a:ext cx="2220782" cy="587705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 b="1" i="0">
                <a:solidFill>
                  <a:schemeClr val="accent6"/>
                </a:solidFill>
                <a:latin typeface="Verdana" panose="020B0604030504040204" pitchFamily="34" charset="0"/>
              </a:defRPr>
            </a:lvl1pPr>
            <a:lvl2pPr>
              <a:lnSpc>
                <a:spcPct val="100000"/>
              </a:lnSpc>
              <a:defRPr sz="1400" b="0">
                <a:latin typeface="+mj-lt"/>
              </a:defRPr>
            </a:lvl2pPr>
            <a:lvl3pPr>
              <a:lnSpc>
                <a:spcPct val="100000"/>
              </a:lnSpc>
              <a:defRPr sz="1200" b="1">
                <a:latin typeface="+mj-lt"/>
              </a:defRPr>
            </a:lvl3pPr>
            <a:lvl4pPr>
              <a:lnSpc>
                <a:spcPct val="100000"/>
              </a:lnSpc>
              <a:defRPr sz="1200" b="1">
                <a:latin typeface="+mj-lt"/>
              </a:defRPr>
            </a:lvl4pPr>
            <a:lvl5pPr>
              <a:lnSpc>
                <a:spcPct val="100000"/>
              </a:lnSpc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1" name="Text Placeholder 126">
            <a:extLst>
              <a:ext uri="{FF2B5EF4-FFF2-40B4-BE49-F238E27FC236}">
                <a16:creationId xmlns:a16="http://schemas.microsoft.com/office/drawing/2014/main" id="{CF1277C8-9B65-4D4F-8453-0CCCDEE971E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25560" y="3808511"/>
            <a:ext cx="2220782" cy="587705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 b="1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  <a:lvl2pPr>
              <a:lnSpc>
                <a:spcPct val="100000"/>
              </a:lnSpc>
              <a:defRPr sz="1400" b="0">
                <a:latin typeface="+mj-lt"/>
              </a:defRPr>
            </a:lvl2pPr>
            <a:lvl3pPr>
              <a:lnSpc>
                <a:spcPct val="100000"/>
              </a:lnSpc>
              <a:defRPr sz="1200" b="1">
                <a:latin typeface="+mj-lt"/>
              </a:defRPr>
            </a:lvl3pPr>
            <a:lvl4pPr>
              <a:lnSpc>
                <a:spcPct val="100000"/>
              </a:lnSpc>
              <a:defRPr sz="1200" b="1">
                <a:latin typeface="+mj-lt"/>
              </a:defRPr>
            </a:lvl4pPr>
            <a:lvl5pPr>
              <a:lnSpc>
                <a:spcPct val="100000"/>
              </a:lnSpc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2" name="Text Placeholder 126">
            <a:extLst>
              <a:ext uri="{FF2B5EF4-FFF2-40B4-BE49-F238E27FC236}">
                <a16:creationId xmlns:a16="http://schemas.microsoft.com/office/drawing/2014/main" id="{084C2614-02E6-204A-875D-A67ACCE6E22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355837" y="5169758"/>
            <a:ext cx="2220782" cy="587705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 b="1" i="0">
                <a:solidFill>
                  <a:schemeClr val="accent4"/>
                </a:solidFill>
                <a:latin typeface="Verdana" panose="020B0604030504040204" pitchFamily="34" charset="0"/>
              </a:defRPr>
            </a:lvl1pPr>
            <a:lvl2pPr>
              <a:lnSpc>
                <a:spcPct val="100000"/>
              </a:lnSpc>
              <a:defRPr sz="1400" b="0">
                <a:latin typeface="+mj-lt"/>
              </a:defRPr>
            </a:lvl2pPr>
            <a:lvl3pPr>
              <a:lnSpc>
                <a:spcPct val="100000"/>
              </a:lnSpc>
              <a:defRPr sz="1200" b="1">
                <a:latin typeface="+mj-lt"/>
              </a:defRPr>
            </a:lvl3pPr>
            <a:lvl4pPr>
              <a:lnSpc>
                <a:spcPct val="100000"/>
              </a:lnSpc>
              <a:defRPr sz="1200" b="1">
                <a:latin typeface="+mj-lt"/>
              </a:defRPr>
            </a:lvl4pPr>
            <a:lvl5pPr>
              <a:lnSpc>
                <a:spcPct val="100000"/>
              </a:lnSpc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3" name="Text Placeholder 126">
            <a:extLst>
              <a:ext uri="{FF2B5EF4-FFF2-40B4-BE49-F238E27FC236}">
                <a16:creationId xmlns:a16="http://schemas.microsoft.com/office/drawing/2014/main" id="{4F2DA106-8DD2-6B47-ADAC-087F710C4D1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08918" y="2485506"/>
            <a:ext cx="2220782" cy="5877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1" i="0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>
              <a:lnSpc>
                <a:spcPct val="100000"/>
              </a:lnSpc>
              <a:defRPr sz="1400" b="0">
                <a:latin typeface="+mj-lt"/>
              </a:defRPr>
            </a:lvl2pPr>
            <a:lvl3pPr>
              <a:lnSpc>
                <a:spcPct val="100000"/>
              </a:lnSpc>
              <a:defRPr sz="1200" b="1">
                <a:latin typeface="+mj-lt"/>
              </a:defRPr>
            </a:lvl3pPr>
            <a:lvl4pPr>
              <a:lnSpc>
                <a:spcPct val="100000"/>
              </a:lnSpc>
              <a:defRPr sz="1200" b="1">
                <a:latin typeface="+mj-lt"/>
              </a:defRPr>
            </a:lvl4pPr>
            <a:lvl5pPr>
              <a:lnSpc>
                <a:spcPct val="100000"/>
              </a:lnSpc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4" name="Text Placeholder 126">
            <a:extLst>
              <a:ext uri="{FF2B5EF4-FFF2-40B4-BE49-F238E27FC236}">
                <a16:creationId xmlns:a16="http://schemas.microsoft.com/office/drawing/2014/main" id="{A04732E3-4663-3143-AF32-8F725634AFD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60556" y="3808511"/>
            <a:ext cx="2220782" cy="5877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1" i="0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>
              <a:lnSpc>
                <a:spcPct val="100000"/>
              </a:lnSpc>
              <a:defRPr sz="1400" b="0">
                <a:latin typeface="+mj-lt"/>
              </a:defRPr>
            </a:lvl2pPr>
            <a:lvl3pPr>
              <a:lnSpc>
                <a:spcPct val="100000"/>
              </a:lnSpc>
              <a:defRPr sz="1200" b="1">
                <a:latin typeface="+mj-lt"/>
              </a:defRPr>
            </a:lvl3pPr>
            <a:lvl4pPr>
              <a:lnSpc>
                <a:spcPct val="100000"/>
              </a:lnSpc>
              <a:defRPr sz="1200" b="1">
                <a:latin typeface="+mj-lt"/>
              </a:defRPr>
            </a:lvl4pPr>
            <a:lvl5pPr>
              <a:lnSpc>
                <a:spcPct val="100000"/>
              </a:lnSpc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5" name="Text Placeholder 126">
            <a:extLst>
              <a:ext uri="{FF2B5EF4-FFF2-40B4-BE49-F238E27FC236}">
                <a16:creationId xmlns:a16="http://schemas.microsoft.com/office/drawing/2014/main" id="{3DCA0A6C-E66A-774B-B654-45422D7D253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195666" y="5169758"/>
            <a:ext cx="2220782" cy="5877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1" i="0">
                <a:solidFill>
                  <a:schemeClr val="accent3"/>
                </a:solidFill>
                <a:latin typeface="Verdana" panose="020B0604030504040204" pitchFamily="34" charset="0"/>
              </a:defRPr>
            </a:lvl1pPr>
            <a:lvl2pPr>
              <a:lnSpc>
                <a:spcPct val="100000"/>
              </a:lnSpc>
              <a:defRPr sz="1400" b="0">
                <a:latin typeface="+mj-lt"/>
              </a:defRPr>
            </a:lvl2pPr>
            <a:lvl3pPr>
              <a:lnSpc>
                <a:spcPct val="100000"/>
              </a:lnSpc>
              <a:defRPr sz="1200" b="1">
                <a:latin typeface="+mj-lt"/>
              </a:defRPr>
            </a:lvl3pPr>
            <a:lvl4pPr>
              <a:lnSpc>
                <a:spcPct val="100000"/>
              </a:lnSpc>
              <a:defRPr sz="1200" b="1">
                <a:latin typeface="+mj-lt"/>
              </a:defRPr>
            </a:lvl4pPr>
            <a:lvl5pPr>
              <a:lnSpc>
                <a:spcPct val="100000"/>
              </a:lnSpc>
              <a:defRPr sz="1200" b="1">
                <a:latin typeface="+mj-lt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656874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77D9ED42-8CB7-F341-B569-0C91534B8A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399" y="2291276"/>
            <a:ext cx="3761341" cy="5126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000" b="0" i="0">
                <a:solidFill>
                  <a:schemeClr val="accent4"/>
                </a:solidFill>
                <a:latin typeface="Verdana" panose="020B0604030504040204" pitchFamily="34" charset="0"/>
              </a:defRPr>
            </a:lvl1pPr>
            <a:lvl2pPr>
              <a:defRPr sz="1600" b="1">
                <a:solidFill>
                  <a:schemeClr val="accent4"/>
                </a:solidFill>
                <a:latin typeface="+mj-lt"/>
              </a:defRPr>
            </a:lvl2pPr>
            <a:lvl3pPr>
              <a:defRPr sz="1600" b="1">
                <a:solidFill>
                  <a:schemeClr val="accent4"/>
                </a:solidFill>
                <a:latin typeface="+mj-lt"/>
              </a:defRPr>
            </a:lvl3pPr>
            <a:lvl4pPr>
              <a:defRPr sz="1600" b="1">
                <a:solidFill>
                  <a:schemeClr val="accent4"/>
                </a:solidFill>
                <a:latin typeface="+mj-lt"/>
              </a:defRPr>
            </a:lvl4pPr>
            <a:lvl5pPr>
              <a:defRPr sz="1600" b="1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5BB7FC06-2A16-6B48-B282-8618482811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399" y="2831604"/>
            <a:ext cx="3761341" cy="3365864"/>
          </a:xfrm>
          <a:prstGeom prst="rect">
            <a:avLst/>
          </a:prstGeom>
        </p:spPr>
        <p:txBody>
          <a:bodyPr lIns="0" tIns="0" rIns="0" bIns="0" numCol="1" spcCol="722376">
            <a:normAutofit/>
          </a:bodyPr>
          <a:lstStyle>
            <a:lvl1pPr>
              <a:lnSpc>
                <a:spcPct val="150000"/>
              </a:lnSpc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36FD5B-BA4E-CF44-A31D-5F4A151503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45338"/>
            <a:ext cx="3761341" cy="12498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3000" b="1" i="0" spc="0"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2CEC1DC-C8C1-6442-AC93-0B1D88DCEBAA}"/>
              </a:ext>
            </a:extLst>
          </p:cNvPr>
          <p:cNvGraphicFramePr/>
          <p:nvPr userDrawn="1"/>
        </p:nvGraphicFramePr>
        <p:xfrm>
          <a:off x="5679196" y="1861628"/>
          <a:ext cx="6171560" cy="5016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259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14299A2-0A67-444A-8887-87E367981F4C}"/>
              </a:ext>
            </a:extLst>
          </p:cNvPr>
          <p:cNvGraphicFramePr/>
          <p:nvPr userDrawn="1"/>
        </p:nvGraphicFramePr>
        <p:xfrm>
          <a:off x="5355889" y="768655"/>
          <a:ext cx="6972301" cy="593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9805FBC2-9D44-534C-85C8-E15A6D0523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399" y="2291276"/>
            <a:ext cx="3761341" cy="5126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000" b="0" i="0">
                <a:solidFill>
                  <a:schemeClr val="accent4"/>
                </a:solidFill>
                <a:latin typeface="Verdana" panose="020B0604030504040204" pitchFamily="34" charset="0"/>
              </a:defRPr>
            </a:lvl1pPr>
            <a:lvl2pPr>
              <a:defRPr sz="1600" b="1">
                <a:solidFill>
                  <a:schemeClr val="accent4"/>
                </a:solidFill>
                <a:latin typeface="+mj-lt"/>
              </a:defRPr>
            </a:lvl2pPr>
            <a:lvl3pPr>
              <a:defRPr sz="1600" b="1">
                <a:solidFill>
                  <a:schemeClr val="accent4"/>
                </a:solidFill>
                <a:latin typeface="+mj-lt"/>
              </a:defRPr>
            </a:lvl3pPr>
            <a:lvl4pPr>
              <a:defRPr sz="1600" b="1">
                <a:solidFill>
                  <a:schemeClr val="accent4"/>
                </a:solidFill>
                <a:latin typeface="+mj-lt"/>
              </a:defRPr>
            </a:lvl4pPr>
            <a:lvl5pPr>
              <a:defRPr sz="1600" b="1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2545A38-1BA6-394A-A96A-31024F3E90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399" y="2831604"/>
            <a:ext cx="3761341" cy="3365864"/>
          </a:xfrm>
          <a:prstGeom prst="rect">
            <a:avLst/>
          </a:prstGeom>
        </p:spPr>
        <p:txBody>
          <a:bodyPr lIns="0" tIns="0" rIns="0" bIns="0" numCol="1" spcCol="722376">
            <a:normAutofit/>
          </a:bodyPr>
          <a:lstStyle>
            <a:lvl1pPr>
              <a:lnSpc>
                <a:spcPct val="150000"/>
              </a:lnSpc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EC95B97-7446-B74F-B267-A35590B0F4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45338"/>
            <a:ext cx="3761341" cy="12498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3000" b="1" i="0" spc="0"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020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Fount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6884">
            <a:extLst>
              <a:ext uri="{FF2B5EF4-FFF2-40B4-BE49-F238E27FC236}">
                <a16:creationId xmlns:a16="http://schemas.microsoft.com/office/drawing/2014/main" id="{20E015F3-2049-F04F-8580-8327AF4C45EF}"/>
              </a:ext>
            </a:extLst>
          </p:cNvPr>
          <p:cNvSpPr/>
          <p:nvPr userDrawn="1"/>
        </p:nvSpPr>
        <p:spPr>
          <a:xfrm>
            <a:off x="3234782" y="3908152"/>
            <a:ext cx="2344842" cy="346191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00" h="1033">
                <a:moveTo>
                  <a:pt x="344" y="241"/>
                </a:moveTo>
                <a:cubicBezTo>
                  <a:pt x="481" y="266"/>
                  <a:pt x="585" y="349"/>
                  <a:pt x="585" y="506"/>
                </a:cubicBezTo>
                <a:lnTo>
                  <a:pt x="585" y="1033"/>
                </a:lnTo>
                <a:lnTo>
                  <a:pt x="700" y="1033"/>
                </a:lnTo>
                <a:lnTo>
                  <a:pt x="700" y="474"/>
                </a:lnTo>
                <a:cubicBezTo>
                  <a:pt x="700" y="250"/>
                  <a:pt x="544" y="137"/>
                  <a:pt x="344" y="112"/>
                </a:cubicBezTo>
                <a:cubicBezTo>
                  <a:pt x="272" y="-69"/>
                  <a:pt x="0" y="-20"/>
                  <a:pt x="0" y="177"/>
                </a:cubicBezTo>
                <a:cubicBezTo>
                  <a:pt x="0" y="373"/>
                  <a:pt x="272" y="423"/>
                  <a:pt x="344" y="241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050" b="0" i="0" u="none" strike="noStrike" kern="1200" dirty="0">
              <a:ln>
                <a:noFill/>
              </a:ln>
              <a:latin typeface="Verdana" panose="020B060403050404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26" name="Freeform: Shape 6885">
            <a:extLst>
              <a:ext uri="{FF2B5EF4-FFF2-40B4-BE49-F238E27FC236}">
                <a16:creationId xmlns:a16="http://schemas.microsoft.com/office/drawing/2014/main" id="{CFECC5CC-1BE8-8649-BC5F-F0AD02729AD4}"/>
              </a:ext>
            </a:extLst>
          </p:cNvPr>
          <p:cNvSpPr/>
          <p:nvPr userDrawn="1"/>
        </p:nvSpPr>
        <p:spPr>
          <a:xfrm>
            <a:off x="4039877" y="2425434"/>
            <a:ext cx="1918812" cy="494463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73" h="1475">
                <a:moveTo>
                  <a:pt x="297" y="309"/>
                </a:moveTo>
                <a:cubicBezTo>
                  <a:pt x="392" y="350"/>
                  <a:pt x="458" y="428"/>
                  <a:pt x="458" y="553"/>
                </a:cubicBezTo>
                <a:lnTo>
                  <a:pt x="458" y="1475"/>
                </a:lnTo>
                <a:lnTo>
                  <a:pt x="573" y="1475"/>
                </a:lnTo>
                <a:lnTo>
                  <a:pt x="573" y="519"/>
                </a:lnTo>
                <a:cubicBezTo>
                  <a:pt x="573" y="351"/>
                  <a:pt x="484" y="246"/>
                  <a:pt x="355" y="193"/>
                </a:cubicBezTo>
                <a:cubicBezTo>
                  <a:pt x="364" y="89"/>
                  <a:pt x="283" y="0"/>
                  <a:pt x="178" y="0"/>
                </a:cubicBezTo>
                <a:cubicBezTo>
                  <a:pt x="80" y="0"/>
                  <a:pt x="0" y="80"/>
                  <a:pt x="0" y="178"/>
                </a:cubicBezTo>
                <a:cubicBezTo>
                  <a:pt x="0" y="335"/>
                  <a:pt x="185" y="412"/>
                  <a:pt x="297" y="309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050" b="0" i="0" u="none" strike="noStrike" kern="1200" dirty="0">
              <a:ln>
                <a:noFill/>
              </a:ln>
              <a:latin typeface="Verdana" panose="020B060403050404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28" name="Freeform: Shape 6886">
            <a:extLst>
              <a:ext uri="{FF2B5EF4-FFF2-40B4-BE49-F238E27FC236}">
                <a16:creationId xmlns:a16="http://schemas.microsoft.com/office/drawing/2014/main" id="{83AEB171-5CC7-9143-A6B6-6A591057A72B}"/>
              </a:ext>
            </a:extLst>
          </p:cNvPr>
          <p:cNvSpPr/>
          <p:nvPr userDrawn="1"/>
        </p:nvSpPr>
        <p:spPr>
          <a:xfrm>
            <a:off x="6334485" y="3901443"/>
            <a:ext cx="2344842" cy="346862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00" h="1035">
                <a:moveTo>
                  <a:pt x="356" y="243"/>
                </a:moveTo>
                <a:cubicBezTo>
                  <a:pt x="219" y="268"/>
                  <a:pt x="115" y="351"/>
                  <a:pt x="115" y="508"/>
                </a:cubicBezTo>
                <a:lnTo>
                  <a:pt x="115" y="1035"/>
                </a:lnTo>
                <a:lnTo>
                  <a:pt x="0" y="1035"/>
                </a:lnTo>
                <a:lnTo>
                  <a:pt x="0" y="476"/>
                </a:lnTo>
                <a:cubicBezTo>
                  <a:pt x="0" y="252"/>
                  <a:pt x="156" y="139"/>
                  <a:pt x="356" y="114"/>
                </a:cubicBezTo>
                <a:cubicBezTo>
                  <a:pt x="382" y="48"/>
                  <a:pt x="447" y="0"/>
                  <a:pt x="522" y="0"/>
                </a:cubicBezTo>
                <a:cubicBezTo>
                  <a:pt x="620" y="0"/>
                  <a:pt x="700" y="80"/>
                  <a:pt x="700" y="179"/>
                </a:cubicBezTo>
                <a:cubicBezTo>
                  <a:pt x="700" y="277"/>
                  <a:pt x="620" y="357"/>
                  <a:pt x="522" y="357"/>
                </a:cubicBezTo>
                <a:cubicBezTo>
                  <a:pt x="447" y="357"/>
                  <a:pt x="382" y="310"/>
                  <a:pt x="356" y="243"/>
                </a:cubicBez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050" b="0" i="0" u="none" strike="noStrike" kern="1200" dirty="0">
              <a:ln>
                <a:noFill/>
              </a:ln>
              <a:latin typeface="Verdana" panose="020B060403050404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29" name="Freeform: Shape 6887">
            <a:extLst>
              <a:ext uri="{FF2B5EF4-FFF2-40B4-BE49-F238E27FC236}">
                <a16:creationId xmlns:a16="http://schemas.microsoft.com/office/drawing/2014/main" id="{BBE8C86B-DB8A-2E49-8D0E-B09682DF760F}"/>
              </a:ext>
            </a:extLst>
          </p:cNvPr>
          <p:cNvSpPr/>
          <p:nvPr userDrawn="1"/>
        </p:nvSpPr>
        <p:spPr>
          <a:xfrm>
            <a:off x="5955418" y="2425434"/>
            <a:ext cx="1918812" cy="494463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73" h="1475">
                <a:moveTo>
                  <a:pt x="276" y="309"/>
                </a:moveTo>
                <a:cubicBezTo>
                  <a:pt x="179" y="350"/>
                  <a:pt x="114" y="428"/>
                  <a:pt x="114" y="553"/>
                </a:cubicBezTo>
                <a:lnTo>
                  <a:pt x="114" y="1475"/>
                </a:lnTo>
                <a:lnTo>
                  <a:pt x="0" y="1475"/>
                </a:lnTo>
                <a:lnTo>
                  <a:pt x="0" y="519"/>
                </a:lnTo>
                <a:cubicBezTo>
                  <a:pt x="0" y="351"/>
                  <a:pt x="87" y="246"/>
                  <a:pt x="216" y="193"/>
                </a:cubicBezTo>
                <a:cubicBezTo>
                  <a:pt x="208" y="89"/>
                  <a:pt x="290" y="0"/>
                  <a:pt x="394" y="0"/>
                </a:cubicBezTo>
                <a:cubicBezTo>
                  <a:pt x="493" y="0"/>
                  <a:pt x="573" y="80"/>
                  <a:pt x="573" y="178"/>
                </a:cubicBezTo>
                <a:cubicBezTo>
                  <a:pt x="573" y="335"/>
                  <a:pt x="388" y="412"/>
                  <a:pt x="276" y="309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050" b="0" i="0" u="none" strike="noStrike" kern="1200" dirty="0">
              <a:ln>
                <a:noFill/>
              </a:ln>
              <a:latin typeface="Verdana" panose="020B060403050404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69535F-CF17-3548-A32F-009DBBC3CF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227" y="2440824"/>
            <a:ext cx="2914650" cy="37182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 b="1" i="0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algn="r">
              <a:defRPr sz="1400" b="1">
                <a:solidFill>
                  <a:schemeClr val="tx2"/>
                </a:solidFill>
                <a:latin typeface="+mj-lt"/>
              </a:defRPr>
            </a:lvl2pPr>
            <a:lvl3pPr algn="r">
              <a:defRPr sz="1400" b="1">
                <a:solidFill>
                  <a:schemeClr val="tx2"/>
                </a:solidFill>
                <a:latin typeface="+mj-lt"/>
              </a:defRPr>
            </a:lvl3pPr>
            <a:lvl4pPr algn="r">
              <a:defRPr sz="1400" b="1">
                <a:solidFill>
                  <a:schemeClr val="tx2"/>
                </a:solidFill>
                <a:latin typeface="+mj-lt"/>
              </a:defRPr>
            </a:lvl4pPr>
            <a:lvl5pPr algn="r">
              <a:defRPr sz="14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4A5FF67E-5482-0F4F-A9CE-187570AFEA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4243" y="2725008"/>
            <a:ext cx="2914650" cy="37182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  <a:lvl2pPr algn="r">
              <a:defRPr sz="1400" b="1">
                <a:solidFill>
                  <a:schemeClr val="tx2"/>
                </a:solidFill>
                <a:latin typeface="+mj-lt"/>
              </a:defRPr>
            </a:lvl2pPr>
            <a:lvl3pPr algn="r">
              <a:defRPr sz="1400" b="1">
                <a:solidFill>
                  <a:schemeClr val="tx2"/>
                </a:solidFill>
                <a:latin typeface="+mj-lt"/>
              </a:defRPr>
            </a:lvl3pPr>
            <a:lvl4pPr algn="r">
              <a:defRPr sz="1400" b="1">
                <a:solidFill>
                  <a:schemeClr val="tx2"/>
                </a:solidFill>
                <a:latin typeface="+mj-lt"/>
              </a:defRPr>
            </a:lvl4pPr>
            <a:lvl5pPr algn="r">
              <a:defRPr sz="14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61" name="Text Placeholder 5">
            <a:extLst>
              <a:ext uri="{FF2B5EF4-FFF2-40B4-BE49-F238E27FC236}">
                <a16:creationId xmlns:a16="http://schemas.microsoft.com/office/drawing/2014/main" id="{9456527D-8772-434E-81A0-8F95756E51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928" y="4045353"/>
            <a:ext cx="2610667" cy="37182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 b="1" i="0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algn="r">
              <a:defRPr sz="1400" b="1">
                <a:solidFill>
                  <a:schemeClr val="tx2"/>
                </a:solidFill>
                <a:latin typeface="+mj-lt"/>
              </a:defRPr>
            </a:lvl2pPr>
            <a:lvl3pPr algn="r">
              <a:defRPr sz="1400" b="1">
                <a:solidFill>
                  <a:schemeClr val="tx2"/>
                </a:solidFill>
                <a:latin typeface="+mj-lt"/>
              </a:defRPr>
            </a:lvl3pPr>
            <a:lvl4pPr algn="r">
              <a:defRPr sz="1400" b="1">
                <a:solidFill>
                  <a:schemeClr val="tx2"/>
                </a:solidFill>
                <a:latin typeface="+mj-lt"/>
              </a:defRPr>
            </a:lvl4pPr>
            <a:lvl5pPr algn="r">
              <a:defRPr sz="14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2" name="Text Placeholder 5">
            <a:extLst>
              <a:ext uri="{FF2B5EF4-FFF2-40B4-BE49-F238E27FC236}">
                <a16:creationId xmlns:a16="http://schemas.microsoft.com/office/drawing/2014/main" id="{CFF552CA-DC8C-1040-92EE-72D8608F09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036" y="4329537"/>
            <a:ext cx="2615575" cy="37182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  <a:lvl2pPr algn="r">
              <a:defRPr sz="1400" b="1">
                <a:solidFill>
                  <a:schemeClr val="tx2"/>
                </a:solidFill>
                <a:latin typeface="+mj-lt"/>
              </a:defRPr>
            </a:lvl2pPr>
            <a:lvl3pPr algn="r">
              <a:defRPr sz="1400" b="1">
                <a:solidFill>
                  <a:schemeClr val="tx2"/>
                </a:solidFill>
                <a:latin typeface="+mj-lt"/>
              </a:defRPr>
            </a:lvl3pPr>
            <a:lvl4pPr algn="r">
              <a:defRPr sz="1400" b="1">
                <a:solidFill>
                  <a:schemeClr val="tx2"/>
                </a:solidFill>
                <a:latin typeface="+mj-lt"/>
              </a:defRPr>
            </a:lvl4pPr>
            <a:lvl5pPr algn="r">
              <a:defRPr sz="14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63" name="Text Placeholder 5">
            <a:extLst>
              <a:ext uri="{FF2B5EF4-FFF2-40B4-BE49-F238E27FC236}">
                <a16:creationId xmlns:a16="http://schemas.microsoft.com/office/drawing/2014/main" id="{DBFFC1C4-586D-3F43-9E39-21CEAAF120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38679" y="2440824"/>
            <a:ext cx="2914650" cy="37182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1" i="0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algn="r">
              <a:defRPr sz="1400" b="1">
                <a:solidFill>
                  <a:schemeClr val="tx2"/>
                </a:solidFill>
                <a:latin typeface="+mj-lt"/>
              </a:defRPr>
            </a:lvl2pPr>
            <a:lvl3pPr algn="r">
              <a:defRPr sz="1400" b="1">
                <a:solidFill>
                  <a:schemeClr val="tx2"/>
                </a:solidFill>
                <a:latin typeface="+mj-lt"/>
              </a:defRPr>
            </a:lvl3pPr>
            <a:lvl4pPr algn="r">
              <a:defRPr sz="1400" b="1">
                <a:solidFill>
                  <a:schemeClr val="tx2"/>
                </a:solidFill>
                <a:latin typeface="+mj-lt"/>
              </a:defRPr>
            </a:lvl4pPr>
            <a:lvl5pPr algn="r">
              <a:defRPr sz="14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D221BCBF-DF3B-7E41-91DB-3A636C715A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42695" y="2725008"/>
            <a:ext cx="2914650" cy="37182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  <a:lvl2pPr algn="r">
              <a:defRPr sz="1400" b="1">
                <a:solidFill>
                  <a:schemeClr val="tx2"/>
                </a:solidFill>
                <a:latin typeface="+mj-lt"/>
              </a:defRPr>
            </a:lvl2pPr>
            <a:lvl3pPr algn="r">
              <a:defRPr sz="1400" b="1">
                <a:solidFill>
                  <a:schemeClr val="tx2"/>
                </a:solidFill>
                <a:latin typeface="+mj-lt"/>
              </a:defRPr>
            </a:lvl3pPr>
            <a:lvl4pPr algn="r">
              <a:defRPr sz="1400" b="1">
                <a:solidFill>
                  <a:schemeClr val="tx2"/>
                </a:solidFill>
                <a:latin typeface="+mj-lt"/>
              </a:defRPr>
            </a:lvl4pPr>
            <a:lvl5pPr algn="r">
              <a:defRPr sz="14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7CA6229C-E7D6-5F4A-BE84-4C0FD38D0A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37406" y="4045353"/>
            <a:ext cx="2914650" cy="37182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1" i="0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algn="r">
              <a:defRPr sz="1400" b="1">
                <a:solidFill>
                  <a:schemeClr val="tx2"/>
                </a:solidFill>
                <a:latin typeface="+mj-lt"/>
              </a:defRPr>
            </a:lvl2pPr>
            <a:lvl3pPr algn="r">
              <a:defRPr sz="1400" b="1">
                <a:solidFill>
                  <a:schemeClr val="tx2"/>
                </a:solidFill>
                <a:latin typeface="+mj-lt"/>
              </a:defRPr>
            </a:lvl3pPr>
            <a:lvl4pPr algn="r">
              <a:defRPr sz="1400" b="1">
                <a:solidFill>
                  <a:schemeClr val="tx2"/>
                </a:solidFill>
                <a:latin typeface="+mj-lt"/>
              </a:defRPr>
            </a:lvl4pPr>
            <a:lvl5pPr algn="r">
              <a:defRPr sz="14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6" name="Text Placeholder 5">
            <a:extLst>
              <a:ext uri="{FF2B5EF4-FFF2-40B4-BE49-F238E27FC236}">
                <a16:creationId xmlns:a16="http://schemas.microsoft.com/office/drawing/2014/main" id="{D15F91E2-832F-0749-A2A8-EADAE63556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41422" y="4329537"/>
            <a:ext cx="2914650" cy="37182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  <a:lvl2pPr algn="r">
              <a:defRPr sz="1400" b="1">
                <a:solidFill>
                  <a:schemeClr val="tx2"/>
                </a:solidFill>
                <a:latin typeface="+mj-lt"/>
              </a:defRPr>
            </a:lvl2pPr>
            <a:lvl3pPr algn="r">
              <a:defRPr sz="1400" b="1">
                <a:solidFill>
                  <a:schemeClr val="tx2"/>
                </a:solidFill>
                <a:latin typeface="+mj-lt"/>
              </a:defRPr>
            </a:lvl3pPr>
            <a:lvl4pPr algn="r">
              <a:defRPr sz="1400" b="1">
                <a:solidFill>
                  <a:schemeClr val="tx2"/>
                </a:solidFill>
                <a:latin typeface="+mj-lt"/>
              </a:defRPr>
            </a:lvl4pPr>
            <a:lvl5pPr algn="r">
              <a:defRPr sz="14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67" name="Text Placeholder 5">
            <a:extLst>
              <a:ext uri="{FF2B5EF4-FFF2-40B4-BE49-F238E27FC236}">
                <a16:creationId xmlns:a16="http://schemas.microsoft.com/office/drawing/2014/main" id="{C8BDC16D-74AB-8A48-A029-E2A4279F0D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3893" y="2484251"/>
            <a:ext cx="1191327" cy="110718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600" b="0" i="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algn="r">
              <a:defRPr sz="1400" b="1">
                <a:solidFill>
                  <a:schemeClr val="tx2"/>
                </a:solidFill>
                <a:latin typeface="+mj-lt"/>
              </a:defRPr>
            </a:lvl2pPr>
            <a:lvl3pPr algn="r">
              <a:defRPr sz="1400" b="1">
                <a:solidFill>
                  <a:schemeClr val="tx2"/>
                </a:solidFill>
                <a:latin typeface="+mj-lt"/>
              </a:defRPr>
            </a:lvl3pPr>
            <a:lvl4pPr algn="r">
              <a:defRPr sz="1400" b="1">
                <a:solidFill>
                  <a:schemeClr val="tx2"/>
                </a:solidFill>
                <a:latin typeface="+mj-lt"/>
              </a:defRPr>
            </a:lvl4pPr>
            <a:lvl5pPr algn="r">
              <a:defRPr sz="14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</a:t>
            </a:r>
          </a:p>
        </p:txBody>
      </p:sp>
      <p:sp>
        <p:nvSpPr>
          <p:cNvPr id="68" name="Text Placeholder 5">
            <a:extLst>
              <a:ext uri="{FF2B5EF4-FFF2-40B4-BE49-F238E27FC236}">
                <a16:creationId xmlns:a16="http://schemas.microsoft.com/office/drawing/2014/main" id="{A6C05457-2021-D449-92F5-29916A75CA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82903" y="2484251"/>
            <a:ext cx="1191327" cy="110718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600" b="0" i="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algn="r">
              <a:defRPr sz="1400" b="1">
                <a:solidFill>
                  <a:schemeClr val="tx2"/>
                </a:solidFill>
                <a:latin typeface="+mj-lt"/>
              </a:defRPr>
            </a:lvl2pPr>
            <a:lvl3pPr algn="r">
              <a:defRPr sz="1400" b="1">
                <a:solidFill>
                  <a:schemeClr val="tx2"/>
                </a:solidFill>
                <a:latin typeface="+mj-lt"/>
              </a:defRPr>
            </a:lvl3pPr>
            <a:lvl4pPr algn="r">
              <a:defRPr sz="1400" b="1">
                <a:solidFill>
                  <a:schemeClr val="tx2"/>
                </a:solidFill>
                <a:latin typeface="+mj-lt"/>
              </a:defRPr>
            </a:lvl4pPr>
            <a:lvl5pPr algn="r">
              <a:defRPr sz="14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</a:t>
            </a:r>
          </a:p>
        </p:txBody>
      </p:sp>
      <p:sp>
        <p:nvSpPr>
          <p:cNvPr id="69" name="Text Placeholder 5">
            <a:extLst>
              <a:ext uri="{FF2B5EF4-FFF2-40B4-BE49-F238E27FC236}">
                <a16:creationId xmlns:a16="http://schemas.microsoft.com/office/drawing/2014/main" id="{8141E225-E245-2A42-A8FF-B979B0D22F4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29295" y="3956159"/>
            <a:ext cx="1191327" cy="110718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600" b="0" i="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algn="r">
              <a:defRPr sz="1400" b="1">
                <a:solidFill>
                  <a:schemeClr val="tx2"/>
                </a:solidFill>
                <a:latin typeface="+mj-lt"/>
              </a:defRPr>
            </a:lvl2pPr>
            <a:lvl3pPr algn="r">
              <a:defRPr sz="1400" b="1">
                <a:solidFill>
                  <a:schemeClr val="tx2"/>
                </a:solidFill>
                <a:latin typeface="+mj-lt"/>
              </a:defRPr>
            </a:lvl3pPr>
            <a:lvl4pPr algn="r">
              <a:defRPr sz="1400" b="1">
                <a:solidFill>
                  <a:schemeClr val="tx2"/>
                </a:solidFill>
                <a:latin typeface="+mj-lt"/>
              </a:defRPr>
            </a:lvl4pPr>
            <a:lvl5pPr algn="r">
              <a:defRPr sz="14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</a:t>
            </a:r>
          </a:p>
        </p:txBody>
      </p:sp>
      <p:sp>
        <p:nvSpPr>
          <p:cNvPr id="70" name="Text Placeholder 5">
            <a:extLst>
              <a:ext uri="{FF2B5EF4-FFF2-40B4-BE49-F238E27FC236}">
                <a16:creationId xmlns:a16="http://schemas.microsoft.com/office/drawing/2014/main" id="{79C6FE06-342F-E343-A3C4-0C438D1806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02562" y="3956159"/>
            <a:ext cx="1191327" cy="110718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600" b="0" i="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algn="r">
              <a:defRPr sz="1400" b="1">
                <a:solidFill>
                  <a:schemeClr val="tx2"/>
                </a:solidFill>
                <a:latin typeface="+mj-lt"/>
              </a:defRPr>
            </a:lvl2pPr>
            <a:lvl3pPr algn="r">
              <a:defRPr sz="1400" b="1">
                <a:solidFill>
                  <a:schemeClr val="tx2"/>
                </a:solidFill>
                <a:latin typeface="+mj-lt"/>
              </a:defRPr>
            </a:lvl3pPr>
            <a:lvl4pPr algn="r">
              <a:defRPr sz="1400" b="1">
                <a:solidFill>
                  <a:schemeClr val="tx2"/>
                </a:solidFill>
                <a:latin typeface="+mj-lt"/>
              </a:defRPr>
            </a:lvl4pPr>
            <a:lvl5pPr algn="r">
              <a:defRPr sz="14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1F187B6-E913-D840-8478-05678BB96F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674077"/>
            <a:ext cx="12192000" cy="109506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90000"/>
              </a:lnSpc>
              <a:defRPr sz="3600" b="1" i="0" spc="0" baseline="0"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74366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Four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extLst>
              <a:ext uri="{FF2B5EF4-FFF2-40B4-BE49-F238E27FC236}">
                <a16:creationId xmlns:a16="http://schemas.microsoft.com/office/drawing/2014/main" id="{0A1A1DF3-B320-D844-AA7F-249C0EE8215B}"/>
              </a:ext>
            </a:extLst>
          </p:cNvPr>
          <p:cNvSpPr/>
          <p:nvPr userDrawn="1"/>
        </p:nvSpPr>
        <p:spPr>
          <a:xfrm rot="5400000">
            <a:off x="5629833" y="1771300"/>
            <a:ext cx="932333" cy="1714499"/>
          </a:xfrm>
          <a:prstGeom prst="homePlate">
            <a:avLst>
              <a:gd name="adj" fmla="val 2210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68580" tIns="68580" rIns="171450" bIns="68580" rtlCol="0" anchor="ctr" anchorCtr="0"/>
          <a:lstStyle/>
          <a:p>
            <a:pPr algn="ctr"/>
            <a:endParaRPr lang="en-US" sz="825" b="0" i="0" dirty="0">
              <a:solidFill>
                <a:srgbClr val="FFFFFF"/>
              </a:solidFill>
              <a:latin typeface="Verdana" panose="020B0604030504040204" pitchFamily="34" charset="0"/>
              <a:cs typeface="Roboto Regular" charset="0"/>
            </a:endParaRP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CC42F247-CFE0-DE45-9602-14DFA3F1ED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65818" y="2401084"/>
            <a:ext cx="1687431" cy="37182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50" b="0" i="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algn="r">
              <a:defRPr sz="1400" b="1">
                <a:solidFill>
                  <a:schemeClr val="tx2"/>
                </a:solidFill>
                <a:latin typeface="+mj-lt"/>
              </a:defRPr>
            </a:lvl2pPr>
            <a:lvl3pPr algn="r">
              <a:defRPr sz="1400" b="1">
                <a:solidFill>
                  <a:schemeClr val="tx2"/>
                </a:solidFill>
                <a:latin typeface="+mj-lt"/>
              </a:defRPr>
            </a:lvl3pPr>
            <a:lvl4pPr algn="r">
              <a:defRPr sz="1400" b="1">
                <a:solidFill>
                  <a:schemeClr val="tx2"/>
                </a:solidFill>
                <a:latin typeface="+mj-lt"/>
              </a:defRPr>
            </a:lvl4pPr>
            <a:lvl5pPr algn="r">
              <a:defRPr sz="14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CD8F0728-10E9-0A40-A844-9D282C42E1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82425" y="4203993"/>
            <a:ext cx="2496200" cy="37182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1" i="0">
                <a:solidFill>
                  <a:schemeClr val="accent3"/>
                </a:solidFill>
                <a:latin typeface="Verdana" panose="020B0604030504040204" pitchFamily="34" charset="0"/>
              </a:defRPr>
            </a:lvl1pPr>
            <a:lvl2pPr algn="r">
              <a:defRPr sz="1400" b="1">
                <a:solidFill>
                  <a:schemeClr val="tx2"/>
                </a:solidFill>
                <a:latin typeface="+mj-lt"/>
              </a:defRPr>
            </a:lvl2pPr>
            <a:lvl3pPr algn="r">
              <a:defRPr sz="1400" b="1">
                <a:solidFill>
                  <a:schemeClr val="tx2"/>
                </a:solidFill>
                <a:latin typeface="+mj-lt"/>
              </a:defRPr>
            </a:lvl3pPr>
            <a:lvl4pPr algn="r">
              <a:defRPr sz="1400" b="1">
                <a:solidFill>
                  <a:schemeClr val="tx2"/>
                </a:solidFill>
                <a:latin typeface="+mj-lt"/>
              </a:defRPr>
            </a:lvl4pPr>
            <a:lvl5pPr algn="r">
              <a:defRPr sz="14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Chevron 6">
            <a:extLst>
              <a:ext uri="{FF2B5EF4-FFF2-40B4-BE49-F238E27FC236}">
                <a16:creationId xmlns:a16="http://schemas.microsoft.com/office/drawing/2014/main" id="{536D5B85-A9B0-4344-952F-7024E61043AF}"/>
              </a:ext>
            </a:extLst>
          </p:cNvPr>
          <p:cNvSpPr/>
          <p:nvPr userDrawn="1"/>
        </p:nvSpPr>
        <p:spPr>
          <a:xfrm rot="5400000">
            <a:off x="5541304" y="2623907"/>
            <a:ext cx="1109391" cy="1714499"/>
          </a:xfrm>
          <a:prstGeom prst="chevron">
            <a:avLst>
              <a:gd name="adj" fmla="val 2075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78867" tIns="68580" rIns="171450" bIns="68580" rtlCol="0" anchor="t" anchorCtr="0"/>
          <a:lstStyle/>
          <a:p>
            <a:pPr algn="ctr"/>
            <a:endParaRPr lang="en-US" sz="394" b="0" i="0" dirty="0">
              <a:solidFill>
                <a:srgbClr val="FFFFFF"/>
              </a:solidFill>
              <a:latin typeface="Verdana" panose="020B0604030504040204" pitchFamily="34" charset="0"/>
              <a:cs typeface="Roboto Regular" charset="0"/>
            </a:endParaRPr>
          </a:p>
        </p:txBody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id="{937C9AB8-B918-E34C-97C5-4290BB912827}"/>
              </a:ext>
            </a:extLst>
          </p:cNvPr>
          <p:cNvSpPr/>
          <p:nvPr userDrawn="1"/>
        </p:nvSpPr>
        <p:spPr>
          <a:xfrm rot="5400000">
            <a:off x="5541304" y="3559088"/>
            <a:ext cx="1109391" cy="1714499"/>
          </a:xfrm>
          <a:prstGeom prst="chevron">
            <a:avLst>
              <a:gd name="adj" fmla="val 20758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78867" tIns="68580" rIns="171450" bIns="68580" rtlCol="0" anchor="t" anchorCtr="0"/>
          <a:lstStyle/>
          <a:p>
            <a:pPr algn="ctr"/>
            <a:endParaRPr lang="en-US" sz="394" b="0" i="0" dirty="0">
              <a:solidFill>
                <a:srgbClr val="FFFFFF"/>
              </a:solidFill>
              <a:latin typeface="Verdana" panose="020B0604030504040204" pitchFamily="34" charset="0"/>
              <a:cs typeface="Roboto Regular" charset="0"/>
            </a:endParaRPr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D1D1B6FC-92DE-E945-ABC1-29B845B70A6B}"/>
              </a:ext>
            </a:extLst>
          </p:cNvPr>
          <p:cNvSpPr/>
          <p:nvPr userDrawn="1"/>
        </p:nvSpPr>
        <p:spPr>
          <a:xfrm rot="5400000">
            <a:off x="5541304" y="4502929"/>
            <a:ext cx="1109391" cy="1714499"/>
          </a:xfrm>
          <a:prstGeom prst="chevron">
            <a:avLst>
              <a:gd name="adj" fmla="val 20758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78867" tIns="68580" rIns="171450" bIns="68580" rtlCol="0" anchor="t" anchorCtr="0"/>
          <a:lstStyle/>
          <a:p>
            <a:pPr algn="ctr"/>
            <a:endParaRPr lang="en-US" sz="394" b="0" i="0" dirty="0">
              <a:solidFill>
                <a:srgbClr val="FFFFFF"/>
              </a:solidFill>
              <a:latin typeface="Verdana" panose="020B0604030504040204" pitchFamily="34" charset="0"/>
              <a:cs typeface="Roboto Regular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DB2CA89-5DE2-634A-9ED7-FD800969D62D}"/>
              </a:ext>
            </a:extLst>
          </p:cNvPr>
          <p:cNvSpPr/>
          <p:nvPr userDrawn="1"/>
        </p:nvSpPr>
        <p:spPr>
          <a:xfrm>
            <a:off x="5961695" y="2960410"/>
            <a:ext cx="268611" cy="26861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51435" rtlCol="0" anchor="ctr"/>
          <a:lstStyle/>
          <a:p>
            <a:pPr algn="ctr"/>
            <a:endParaRPr lang="en-US" sz="750" b="0" i="0" dirty="0">
              <a:solidFill>
                <a:schemeClr val="accent1"/>
              </a:solidFill>
              <a:latin typeface="Verdana" panose="020B0604030504040204" pitchFamily="34" charset="0"/>
              <a:cs typeface="Roboto Regular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D9E1798-78EA-3F4B-83D4-12D6F947858B}"/>
              </a:ext>
            </a:extLst>
          </p:cNvPr>
          <p:cNvSpPr/>
          <p:nvPr userDrawn="1"/>
        </p:nvSpPr>
        <p:spPr>
          <a:xfrm>
            <a:off x="5961695" y="3859646"/>
            <a:ext cx="268611" cy="26861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51435" rtlCol="0" anchor="ctr"/>
          <a:lstStyle/>
          <a:p>
            <a:pPr algn="ctr"/>
            <a:endParaRPr lang="en-US" sz="750" b="0" i="0" dirty="0">
              <a:solidFill>
                <a:schemeClr val="accent1"/>
              </a:solidFill>
              <a:latin typeface="Verdana" panose="020B0604030504040204" pitchFamily="34" charset="0"/>
              <a:cs typeface="Roboto Regular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913B774-625E-5D47-96CB-9D57665CA97A}"/>
              </a:ext>
            </a:extLst>
          </p:cNvPr>
          <p:cNvSpPr/>
          <p:nvPr userDrawn="1"/>
        </p:nvSpPr>
        <p:spPr>
          <a:xfrm>
            <a:off x="5961695" y="4829101"/>
            <a:ext cx="268611" cy="26861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51435" rtlCol="0" anchor="ctr"/>
          <a:lstStyle/>
          <a:p>
            <a:pPr algn="ctr"/>
            <a:endParaRPr lang="en-US" sz="750" b="0" i="0" dirty="0">
              <a:solidFill>
                <a:schemeClr val="accent1"/>
              </a:solidFill>
              <a:latin typeface="Verdana" panose="020B0604030504040204" pitchFamily="34" charset="0"/>
              <a:cs typeface="Roboto Regular" charset="0"/>
            </a:endParaRPr>
          </a:p>
        </p:txBody>
      </p:sp>
      <p:sp>
        <p:nvSpPr>
          <p:cNvPr id="13" name="Freeform 45">
            <a:extLst>
              <a:ext uri="{FF2B5EF4-FFF2-40B4-BE49-F238E27FC236}">
                <a16:creationId xmlns:a16="http://schemas.microsoft.com/office/drawing/2014/main" id="{63992438-4802-DF4D-98BD-2E6F1644CD5A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6061481" y="3037300"/>
            <a:ext cx="72160" cy="116167"/>
          </a:xfrm>
          <a:custGeom>
            <a:avLst/>
            <a:gdLst/>
            <a:ahLst/>
            <a:cxnLst>
              <a:cxn ang="0">
                <a:pos x="4" y="21"/>
              </a:cxn>
              <a:cxn ang="0">
                <a:pos x="67" y="84"/>
              </a:cxn>
              <a:cxn ang="0">
                <a:pos x="3" y="148"/>
              </a:cxn>
              <a:cxn ang="0">
                <a:pos x="3" y="148"/>
              </a:cxn>
              <a:cxn ang="0">
                <a:pos x="0" y="156"/>
              </a:cxn>
              <a:cxn ang="0">
                <a:pos x="12" y="168"/>
              </a:cxn>
              <a:cxn ang="0">
                <a:pos x="20" y="165"/>
              </a:cxn>
              <a:cxn ang="0">
                <a:pos x="20" y="165"/>
              </a:cxn>
              <a:cxn ang="0">
                <a:pos x="92" y="93"/>
              </a:cxn>
              <a:cxn ang="0">
                <a:pos x="92" y="93"/>
              </a:cxn>
              <a:cxn ang="0">
                <a:pos x="96" y="84"/>
              </a:cxn>
              <a:cxn ang="0">
                <a:pos x="96" y="84"/>
              </a:cxn>
              <a:cxn ang="0">
                <a:pos x="96" y="84"/>
              </a:cxn>
              <a:cxn ang="0">
                <a:pos x="92" y="75"/>
              </a:cxn>
              <a:cxn ang="0">
                <a:pos x="92" y="75"/>
              </a:cxn>
              <a:cxn ang="0">
                <a:pos x="20" y="3"/>
              </a:cxn>
              <a:cxn ang="0">
                <a:pos x="20" y="3"/>
              </a:cxn>
              <a:cxn ang="0">
                <a:pos x="12" y="0"/>
              </a:cxn>
              <a:cxn ang="0">
                <a:pos x="0" y="12"/>
              </a:cxn>
              <a:cxn ang="0">
                <a:pos x="4" y="21"/>
              </a:cxn>
            </a:cxnLst>
            <a:rect l="0" t="0" r="r" b="b"/>
            <a:pathLst>
              <a:path w="96" h="168">
                <a:moveTo>
                  <a:pt x="4" y="21"/>
                </a:moveTo>
                <a:cubicBezTo>
                  <a:pt x="67" y="84"/>
                  <a:pt x="67" y="84"/>
                  <a:pt x="67" y="84"/>
                </a:cubicBezTo>
                <a:cubicBezTo>
                  <a:pt x="3" y="148"/>
                  <a:pt x="3" y="148"/>
                  <a:pt x="3" y="148"/>
                </a:cubicBezTo>
                <a:cubicBezTo>
                  <a:pt x="3" y="148"/>
                  <a:pt x="3" y="148"/>
                  <a:pt x="3" y="148"/>
                </a:cubicBezTo>
                <a:cubicBezTo>
                  <a:pt x="1" y="150"/>
                  <a:pt x="0" y="153"/>
                  <a:pt x="0" y="156"/>
                </a:cubicBezTo>
                <a:cubicBezTo>
                  <a:pt x="0" y="163"/>
                  <a:pt x="5" y="168"/>
                  <a:pt x="12" y="168"/>
                </a:cubicBezTo>
                <a:cubicBezTo>
                  <a:pt x="15" y="168"/>
                  <a:pt x="18" y="167"/>
                  <a:pt x="20" y="165"/>
                </a:cubicBezTo>
                <a:cubicBezTo>
                  <a:pt x="20" y="165"/>
                  <a:pt x="20" y="165"/>
                  <a:pt x="20" y="165"/>
                </a:cubicBezTo>
                <a:cubicBezTo>
                  <a:pt x="92" y="93"/>
                  <a:pt x="92" y="93"/>
                  <a:pt x="92" y="93"/>
                </a:cubicBezTo>
                <a:cubicBezTo>
                  <a:pt x="92" y="93"/>
                  <a:pt x="92" y="93"/>
                  <a:pt x="92" y="93"/>
                </a:cubicBezTo>
                <a:cubicBezTo>
                  <a:pt x="95" y="90"/>
                  <a:pt x="96" y="87"/>
                  <a:pt x="96" y="84"/>
                </a:cubicBezTo>
                <a:cubicBezTo>
                  <a:pt x="96" y="84"/>
                  <a:pt x="96" y="84"/>
                  <a:pt x="96" y="84"/>
                </a:cubicBezTo>
                <a:cubicBezTo>
                  <a:pt x="96" y="84"/>
                  <a:pt x="96" y="84"/>
                  <a:pt x="96" y="84"/>
                </a:cubicBezTo>
                <a:cubicBezTo>
                  <a:pt x="96" y="81"/>
                  <a:pt x="95" y="77"/>
                  <a:pt x="92" y="75"/>
                </a:cubicBezTo>
                <a:cubicBezTo>
                  <a:pt x="92" y="75"/>
                  <a:pt x="92" y="75"/>
                  <a:pt x="92" y="75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18" y="1"/>
                  <a:pt x="15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6"/>
                  <a:pt x="2" y="19"/>
                  <a:pt x="4" y="21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900" b="0" i="0" dirty="0">
              <a:latin typeface="Verdana" panose="020B0604030504040204" pitchFamily="34" charset="0"/>
              <a:cs typeface="Roboto Regular" charset="0"/>
            </a:endParaRPr>
          </a:p>
        </p:txBody>
      </p:sp>
      <p:sp>
        <p:nvSpPr>
          <p:cNvPr id="14" name="Freeform 45">
            <a:extLst>
              <a:ext uri="{FF2B5EF4-FFF2-40B4-BE49-F238E27FC236}">
                <a16:creationId xmlns:a16="http://schemas.microsoft.com/office/drawing/2014/main" id="{9D843CB7-5558-2445-AC75-B862977AC9B3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6061481" y="3952870"/>
            <a:ext cx="72160" cy="116167"/>
          </a:xfrm>
          <a:custGeom>
            <a:avLst/>
            <a:gdLst/>
            <a:ahLst/>
            <a:cxnLst>
              <a:cxn ang="0">
                <a:pos x="4" y="21"/>
              </a:cxn>
              <a:cxn ang="0">
                <a:pos x="67" y="84"/>
              </a:cxn>
              <a:cxn ang="0">
                <a:pos x="3" y="148"/>
              </a:cxn>
              <a:cxn ang="0">
                <a:pos x="3" y="148"/>
              </a:cxn>
              <a:cxn ang="0">
                <a:pos x="0" y="156"/>
              </a:cxn>
              <a:cxn ang="0">
                <a:pos x="12" y="168"/>
              </a:cxn>
              <a:cxn ang="0">
                <a:pos x="20" y="165"/>
              </a:cxn>
              <a:cxn ang="0">
                <a:pos x="20" y="165"/>
              </a:cxn>
              <a:cxn ang="0">
                <a:pos x="92" y="93"/>
              </a:cxn>
              <a:cxn ang="0">
                <a:pos x="92" y="93"/>
              </a:cxn>
              <a:cxn ang="0">
                <a:pos x="96" y="84"/>
              </a:cxn>
              <a:cxn ang="0">
                <a:pos x="96" y="84"/>
              </a:cxn>
              <a:cxn ang="0">
                <a:pos x="96" y="84"/>
              </a:cxn>
              <a:cxn ang="0">
                <a:pos x="92" y="75"/>
              </a:cxn>
              <a:cxn ang="0">
                <a:pos x="92" y="75"/>
              </a:cxn>
              <a:cxn ang="0">
                <a:pos x="20" y="3"/>
              </a:cxn>
              <a:cxn ang="0">
                <a:pos x="20" y="3"/>
              </a:cxn>
              <a:cxn ang="0">
                <a:pos x="12" y="0"/>
              </a:cxn>
              <a:cxn ang="0">
                <a:pos x="0" y="12"/>
              </a:cxn>
              <a:cxn ang="0">
                <a:pos x="4" y="21"/>
              </a:cxn>
            </a:cxnLst>
            <a:rect l="0" t="0" r="r" b="b"/>
            <a:pathLst>
              <a:path w="96" h="168">
                <a:moveTo>
                  <a:pt x="4" y="21"/>
                </a:moveTo>
                <a:cubicBezTo>
                  <a:pt x="67" y="84"/>
                  <a:pt x="67" y="84"/>
                  <a:pt x="67" y="84"/>
                </a:cubicBezTo>
                <a:cubicBezTo>
                  <a:pt x="3" y="148"/>
                  <a:pt x="3" y="148"/>
                  <a:pt x="3" y="148"/>
                </a:cubicBezTo>
                <a:cubicBezTo>
                  <a:pt x="3" y="148"/>
                  <a:pt x="3" y="148"/>
                  <a:pt x="3" y="148"/>
                </a:cubicBezTo>
                <a:cubicBezTo>
                  <a:pt x="1" y="150"/>
                  <a:pt x="0" y="153"/>
                  <a:pt x="0" y="156"/>
                </a:cubicBezTo>
                <a:cubicBezTo>
                  <a:pt x="0" y="163"/>
                  <a:pt x="5" y="168"/>
                  <a:pt x="12" y="168"/>
                </a:cubicBezTo>
                <a:cubicBezTo>
                  <a:pt x="15" y="168"/>
                  <a:pt x="18" y="167"/>
                  <a:pt x="20" y="165"/>
                </a:cubicBezTo>
                <a:cubicBezTo>
                  <a:pt x="20" y="165"/>
                  <a:pt x="20" y="165"/>
                  <a:pt x="20" y="165"/>
                </a:cubicBezTo>
                <a:cubicBezTo>
                  <a:pt x="92" y="93"/>
                  <a:pt x="92" y="93"/>
                  <a:pt x="92" y="93"/>
                </a:cubicBezTo>
                <a:cubicBezTo>
                  <a:pt x="92" y="93"/>
                  <a:pt x="92" y="93"/>
                  <a:pt x="92" y="93"/>
                </a:cubicBezTo>
                <a:cubicBezTo>
                  <a:pt x="95" y="90"/>
                  <a:pt x="96" y="87"/>
                  <a:pt x="96" y="84"/>
                </a:cubicBezTo>
                <a:cubicBezTo>
                  <a:pt x="96" y="84"/>
                  <a:pt x="96" y="84"/>
                  <a:pt x="96" y="84"/>
                </a:cubicBezTo>
                <a:cubicBezTo>
                  <a:pt x="96" y="84"/>
                  <a:pt x="96" y="84"/>
                  <a:pt x="96" y="84"/>
                </a:cubicBezTo>
                <a:cubicBezTo>
                  <a:pt x="96" y="81"/>
                  <a:pt x="95" y="77"/>
                  <a:pt x="92" y="75"/>
                </a:cubicBezTo>
                <a:cubicBezTo>
                  <a:pt x="92" y="75"/>
                  <a:pt x="92" y="75"/>
                  <a:pt x="92" y="75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18" y="1"/>
                  <a:pt x="15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6"/>
                  <a:pt x="2" y="19"/>
                  <a:pt x="4" y="21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900" b="0" i="0" dirty="0">
              <a:latin typeface="Verdana" panose="020B0604030504040204" pitchFamily="34" charset="0"/>
              <a:cs typeface="Roboto Regular" charset="0"/>
            </a:endParaRPr>
          </a:p>
        </p:txBody>
      </p:sp>
      <p:sp>
        <p:nvSpPr>
          <p:cNvPr id="15" name="Freeform 45">
            <a:extLst>
              <a:ext uri="{FF2B5EF4-FFF2-40B4-BE49-F238E27FC236}">
                <a16:creationId xmlns:a16="http://schemas.microsoft.com/office/drawing/2014/main" id="{F8D32BDC-6A75-FF47-B513-0D3395270E31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6061481" y="4926753"/>
            <a:ext cx="72160" cy="116167"/>
          </a:xfrm>
          <a:custGeom>
            <a:avLst/>
            <a:gdLst/>
            <a:ahLst/>
            <a:cxnLst>
              <a:cxn ang="0">
                <a:pos x="4" y="21"/>
              </a:cxn>
              <a:cxn ang="0">
                <a:pos x="67" y="84"/>
              </a:cxn>
              <a:cxn ang="0">
                <a:pos x="3" y="148"/>
              </a:cxn>
              <a:cxn ang="0">
                <a:pos x="3" y="148"/>
              </a:cxn>
              <a:cxn ang="0">
                <a:pos x="0" y="156"/>
              </a:cxn>
              <a:cxn ang="0">
                <a:pos x="12" y="168"/>
              </a:cxn>
              <a:cxn ang="0">
                <a:pos x="20" y="165"/>
              </a:cxn>
              <a:cxn ang="0">
                <a:pos x="20" y="165"/>
              </a:cxn>
              <a:cxn ang="0">
                <a:pos x="92" y="93"/>
              </a:cxn>
              <a:cxn ang="0">
                <a:pos x="92" y="93"/>
              </a:cxn>
              <a:cxn ang="0">
                <a:pos x="96" y="84"/>
              </a:cxn>
              <a:cxn ang="0">
                <a:pos x="96" y="84"/>
              </a:cxn>
              <a:cxn ang="0">
                <a:pos x="96" y="84"/>
              </a:cxn>
              <a:cxn ang="0">
                <a:pos x="92" y="75"/>
              </a:cxn>
              <a:cxn ang="0">
                <a:pos x="92" y="75"/>
              </a:cxn>
              <a:cxn ang="0">
                <a:pos x="20" y="3"/>
              </a:cxn>
              <a:cxn ang="0">
                <a:pos x="20" y="3"/>
              </a:cxn>
              <a:cxn ang="0">
                <a:pos x="12" y="0"/>
              </a:cxn>
              <a:cxn ang="0">
                <a:pos x="0" y="12"/>
              </a:cxn>
              <a:cxn ang="0">
                <a:pos x="4" y="21"/>
              </a:cxn>
            </a:cxnLst>
            <a:rect l="0" t="0" r="r" b="b"/>
            <a:pathLst>
              <a:path w="96" h="168">
                <a:moveTo>
                  <a:pt x="4" y="21"/>
                </a:moveTo>
                <a:cubicBezTo>
                  <a:pt x="67" y="84"/>
                  <a:pt x="67" y="84"/>
                  <a:pt x="67" y="84"/>
                </a:cubicBezTo>
                <a:cubicBezTo>
                  <a:pt x="3" y="148"/>
                  <a:pt x="3" y="148"/>
                  <a:pt x="3" y="148"/>
                </a:cubicBezTo>
                <a:cubicBezTo>
                  <a:pt x="3" y="148"/>
                  <a:pt x="3" y="148"/>
                  <a:pt x="3" y="148"/>
                </a:cubicBezTo>
                <a:cubicBezTo>
                  <a:pt x="1" y="150"/>
                  <a:pt x="0" y="153"/>
                  <a:pt x="0" y="156"/>
                </a:cubicBezTo>
                <a:cubicBezTo>
                  <a:pt x="0" y="163"/>
                  <a:pt x="5" y="168"/>
                  <a:pt x="12" y="168"/>
                </a:cubicBezTo>
                <a:cubicBezTo>
                  <a:pt x="15" y="168"/>
                  <a:pt x="18" y="167"/>
                  <a:pt x="20" y="165"/>
                </a:cubicBezTo>
                <a:cubicBezTo>
                  <a:pt x="20" y="165"/>
                  <a:pt x="20" y="165"/>
                  <a:pt x="20" y="165"/>
                </a:cubicBezTo>
                <a:cubicBezTo>
                  <a:pt x="92" y="93"/>
                  <a:pt x="92" y="93"/>
                  <a:pt x="92" y="93"/>
                </a:cubicBezTo>
                <a:cubicBezTo>
                  <a:pt x="92" y="93"/>
                  <a:pt x="92" y="93"/>
                  <a:pt x="92" y="93"/>
                </a:cubicBezTo>
                <a:cubicBezTo>
                  <a:pt x="95" y="90"/>
                  <a:pt x="96" y="87"/>
                  <a:pt x="96" y="84"/>
                </a:cubicBezTo>
                <a:cubicBezTo>
                  <a:pt x="96" y="84"/>
                  <a:pt x="96" y="84"/>
                  <a:pt x="96" y="84"/>
                </a:cubicBezTo>
                <a:cubicBezTo>
                  <a:pt x="96" y="84"/>
                  <a:pt x="96" y="84"/>
                  <a:pt x="96" y="84"/>
                </a:cubicBezTo>
                <a:cubicBezTo>
                  <a:pt x="96" y="81"/>
                  <a:pt x="95" y="77"/>
                  <a:pt x="92" y="75"/>
                </a:cubicBezTo>
                <a:cubicBezTo>
                  <a:pt x="92" y="75"/>
                  <a:pt x="92" y="75"/>
                  <a:pt x="92" y="75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18" y="1"/>
                  <a:pt x="15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6"/>
                  <a:pt x="2" y="19"/>
                  <a:pt x="4" y="21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900" b="0" i="0" dirty="0">
              <a:latin typeface="Verdana" panose="020B0604030504040204" pitchFamily="34" charset="0"/>
              <a:cs typeface="Roboto Regular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23D9859-C2D2-5844-B2F3-CB3DF9AE5065}"/>
              </a:ext>
            </a:extLst>
          </p:cNvPr>
          <p:cNvSpPr/>
          <p:nvPr userDrawn="1"/>
        </p:nvSpPr>
        <p:spPr>
          <a:xfrm>
            <a:off x="9963796" y="4273788"/>
            <a:ext cx="58293" cy="8915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b="0" i="0" dirty="0">
              <a:latin typeface="Verdana" panose="020B060403050404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FEBCD1C-7282-8F44-A361-F6CD0AD072E2}"/>
              </a:ext>
            </a:extLst>
          </p:cNvPr>
          <p:cNvSpPr/>
          <p:nvPr userDrawn="1"/>
        </p:nvSpPr>
        <p:spPr>
          <a:xfrm>
            <a:off x="9963796" y="2609232"/>
            <a:ext cx="58293" cy="8915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b="0" i="0" dirty="0">
              <a:latin typeface="Verdana" panose="020B060403050404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0F833C9-001F-5C4B-BE5A-EDA6078E3B53}"/>
              </a:ext>
            </a:extLst>
          </p:cNvPr>
          <p:cNvSpPr/>
          <p:nvPr userDrawn="1"/>
        </p:nvSpPr>
        <p:spPr>
          <a:xfrm>
            <a:off x="2168023" y="4273788"/>
            <a:ext cx="58293" cy="8915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b="0" i="0" dirty="0">
              <a:latin typeface="Verdana" panose="020B060403050404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52E6840-B0C9-1440-8E3F-1EC40F92436B}"/>
              </a:ext>
            </a:extLst>
          </p:cNvPr>
          <p:cNvSpPr/>
          <p:nvPr userDrawn="1"/>
        </p:nvSpPr>
        <p:spPr>
          <a:xfrm>
            <a:off x="2168023" y="2609232"/>
            <a:ext cx="58293" cy="8915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b="0" i="0" dirty="0">
              <a:latin typeface="Verdana" panose="020B0604030504040204" pitchFamily="34" charset="0"/>
            </a:endParaRP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9F5541F2-A33D-6A44-A3F7-2177092ED9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2425" y="2497462"/>
            <a:ext cx="2496200" cy="37182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1" i="0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algn="r">
              <a:defRPr sz="1400" b="1">
                <a:solidFill>
                  <a:schemeClr val="tx2"/>
                </a:solidFill>
                <a:latin typeface="+mj-lt"/>
              </a:defRPr>
            </a:lvl2pPr>
            <a:lvl3pPr algn="r">
              <a:defRPr sz="1400" b="1">
                <a:solidFill>
                  <a:schemeClr val="tx2"/>
                </a:solidFill>
                <a:latin typeface="+mj-lt"/>
              </a:defRPr>
            </a:lvl3pPr>
            <a:lvl4pPr algn="r">
              <a:defRPr sz="1400" b="1">
                <a:solidFill>
                  <a:schemeClr val="tx2"/>
                </a:solidFill>
                <a:latin typeface="+mj-lt"/>
              </a:defRPr>
            </a:lvl4pPr>
            <a:lvl5pPr algn="r">
              <a:defRPr sz="14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A18FCF85-1215-584F-AF2B-6882FB055C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82425" y="2781646"/>
            <a:ext cx="2492184" cy="37182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  <a:lvl2pPr algn="r">
              <a:defRPr sz="1400" b="1">
                <a:solidFill>
                  <a:schemeClr val="tx2"/>
                </a:solidFill>
                <a:latin typeface="+mj-lt"/>
              </a:defRPr>
            </a:lvl2pPr>
            <a:lvl3pPr algn="r">
              <a:defRPr sz="1400" b="1">
                <a:solidFill>
                  <a:schemeClr val="tx2"/>
                </a:solidFill>
                <a:latin typeface="+mj-lt"/>
              </a:defRPr>
            </a:lvl3pPr>
            <a:lvl4pPr algn="r">
              <a:defRPr sz="1400" b="1">
                <a:solidFill>
                  <a:schemeClr val="tx2"/>
                </a:solidFill>
                <a:latin typeface="+mj-lt"/>
              </a:defRPr>
            </a:lvl4pPr>
            <a:lvl5pPr algn="r">
              <a:defRPr sz="14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A3852ED4-C5D9-B747-9722-7127DA407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2425" y="4488177"/>
            <a:ext cx="2492184" cy="37182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  <a:lvl2pPr algn="r">
              <a:defRPr sz="1400" b="1">
                <a:solidFill>
                  <a:schemeClr val="tx2"/>
                </a:solidFill>
                <a:latin typeface="+mj-lt"/>
              </a:defRPr>
            </a:lvl2pPr>
            <a:lvl3pPr algn="r">
              <a:defRPr sz="1400" b="1">
                <a:solidFill>
                  <a:schemeClr val="tx2"/>
                </a:solidFill>
                <a:latin typeface="+mj-lt"/>
              </a:defRPr>
            </a:lvl3pPr>
            <a:lvl4pPr algn="r">
              <a:defRPr sz="1400" b="1">
                <a:solidFill>
                  <a:schemeClr val="tx2"/>
                </a:solidFill>
                <a:latin typeface="+mj-lt"/>
              </a:defRPr>
            </a:lvl4pPr>
            <a:lvl5pPr algn="r">
              <a:defRPr sz="14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47B7C2E2-65EB-E348-8C95-9D78A7F709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0442" y="4202487"/>
            <a:ext cx="2496200" cy="37182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 b="1" i="0">
                <a:solidFill>
                  <a:schemeClr val="accent4"/>
                </a:solidFill>
                <a:latin typeface="Verdana" panose="020B0604030504040204" pitchFamily="34" charset="0"/>
              </a:defRPr>
            </a:lvl1pPr>
            <a:lvl2pPr algn="r">
              <a:defRPr sz="1400" b="1">
                <a:solidFill>
                  <a:schemeClr val="tx2"/>
                </a:solidFill>
                <a:latin typeface="+mj-lt"/>
              </a:defRPr>
            </a:lvl2pPr>
            <a:lvl3pPr algn="r">
              <a:defRPr sz="1400" b="1">
                <a:solidFill>
                  <a:schemeClr val="tx2"/>
                </a:solidFill>
                <a:latin typeface="+mj-lt"/>
              </a:defRPr>
            </a:lvl3pPr>
            <a:lvl4pPr algn="r">
              <a:defRPr sz="1400" b="1">
                <a:solidFill>
                  <a:schemeClr val="tx2"/>
                </a:solidFill>
                <a:latin typeface="+mj-lt"/>
              </a:defRPr>
            </a:lvl4pPr>
            <a:lvl5pPr algn="r">
              <a:defRPr sz="14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6BB3C88C-2DA0-D44A-8603-9441409390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0442" y="2546756"/>
            <a:ext cx="2496200" cy="37182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 b="1" i="0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algn="r">
              <a:defRPr sz="1400" b="1">
                <a:solidFill>
                  <a:schemeClr val="tx2"/>
                </a:solidFill>
                <a:latin typeface="+mj-lt"/>
              </a:defRPr>
            </a:lvl2pPr>
            <a:lvl3pPr algn="r">
              <a:defRPr sz="1400" b="1">
                <a:solidFill>
                  <a:schemeClr val="tx2"/>
                </a:solidFill>
                <a:latin typeface="+mj-lt"/>
              </a:defRPr>
            </a:lvl3pPr>
            <a:lvl4pPr algn="r">
              <a:defRPr sz="1400" b="1">
                <a:solidFill>
                  <a:schemeClr val="tx2"/>
                </a:solidFill>
                <a:latin typeface="+mj-lt"/>
              </a:defRPr>
            </a:lvl4pPr>
            <a:lvl5pPr algn="r">
              <a:defRPr sz="14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E364F59A-421E-6247-9523-618914D354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0442" y="2830940"/>
            <a:ext cx="2492184" cy="37182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  <a:lvl2pPr algn="r">
              <a:defRPr sz="1400" b="1">
                <a:solidFill>
                  <a:schemeClr val="tx2"/>
                </a:solidFill>
                <a:latin typeface="+mj-lt"/>
              </a:defRPr>
            </a:lvl2pPr>
            <a:lvl3pPr algn="r">
              <a:defRPr sz="1400" b="1">
                <a:solidFill>
                  <a:schemeClr val="tx2"/>
                </a:solidFill>
                <a:latin typeface="+mj-lt"/>
              </a:defRPr>
            </a:lvl3pPr>
            <a:lvl4pPr algn="r">
              <a:defRPr sz="1400" b="1">
                <a:solidFill>
                  <a:schemeClr val="tx2"/>
                </a:solidFill>
                <a:latin typeface="+mj-lt"/>
              </a:defRPr>
            </a:lvl4pPr>
            <a:lvl5pPr algn="r">
              <a:defRPr sz="14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36B53DD9-DE3B-884A-92C5-8D27DA363B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40442" y="4486671"/>
            <a:ext cx="2492184" cy="37182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  <a:lvl2pPr algn="r">
              <a:defRPr sz="1400" b="1">
                <a:solidFill>
                  <a:schemeClr val="tx2"/>
                </a:solidFill>
                <a:latin typeface="+mj-lt"/>
              </a:defRPr>
            </a:lvl2pPr>
            <a:lvl3pPr algn="r">
              <a:defRPr sz="1400" b="1">
                <a:solidFill>
                  <a:schemeClr val="tx2"/>
                </a:solidFill>
                <a:latin typeface="+mj-lt"/>
              </a:defRPr>
            </a:lvl3pPr>
            <a:lvl4pPr algn="r">
              <a:defRPr sz="1400" b="1">
                <a:solidFill>
                  <a:schemeClr val="tx2"/>
                </a:solidFill>
                <a:latin typeface="+mj-lt"/>
              </a:defRPr>
            </a:lvl4pPr>
            <a:lvl5pPr algn="r">
              <a:defRPr sz="14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56EC1397-2F18-694C-B73F-F7442C473D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36863" y="3314860"/>
            <a:ext cx="1687431" cy="37182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50" b="0" i="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algn="r">
              <a:defRPr sz="1400" b="1">
                <a:solidFill>
                  <a:schemeClr val="tx2"/>
                </a:solidFill>
                <a:latin typeface="+mj-lt"/>
              </a:defRPr>
            </a:lvl2pPr>
            <a:lvl3pPr algn="r">
              <a:defRPr sz="1400" b="1">
                <a:solidFill>
                  <a:schemeClr val="tx2"/>
                </a:solidFill>
                <a:latin typeface="+mj-lt"/>
              </a:defRPr>
            </a:lvl3pPr>
            <a:lvl4pPr algn="r">
              <a:defRPr sz="1400" b="1">
                <a:solidFill>
                  <a:schemeClr val="tx2"/>
                </a:solidFill>
                <a:latin typeface="+mj-lt"/>
              </a:defRPr>
            </a:lvl4pPr>
            <a:lvl5pPr algn="r">
              <a:defRPr sz="14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42911A80-427B-BC4D-8F00-3C7D9654F8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67357" y="4259311"/>
            <a:ext cx="1687431" cy="37182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50" b="0" i="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algn="r">
              <a:defRPr sz="1400" b="1">
                <a:solidFill>
                  <a:schemeClr val="tx2"/>
                </a:solidFill>
                <a:latin typeface="+mj-lt"/>
              </a:defRPr>
            </a:lvl2pPr>
            <a:lvl3pPr algn="r">
              <a:defRPr sz="1400" b="1">
                <a:solidFill>
                  <a:schemeClr val="tx2"/>
                </a:solidFill>
                <a:latin typeface="+mj-lt"/>
              </a:defRPr>
            </a:lvl3pPr>
            <a:lvl4pPr algn="r">
              <a:defRPr sz="1400" b="1">
                <a:solidFill>
                  <a:schemeClr val="tx2"/>
                </a:solidFill>
                <a:latin typeface="+mj-lt"/>
              </a:defRPr>
            </a:lvl4pPr>
            <a:lvl5pPr algn="r">
              <a:defRPr sz="14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9DD4177C-FD23-0748-B7DB-61DB39A2CB4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46086" y="5173087"/>
            <a:ext cx="1687431" cy="37182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50" b="0" i="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algn="r">
              <a:defRPr sz="1400" b="1">
                <a:solidFill>
                  <a:schemeClr val="tx2"/>
                </a:solidFill>
                <a:latin typeface="+mj-lt"/>
              </a:defRPr>
            </a:lvl2pPr>
            <a:lvl3pPr algn="r">
              <a:defRPr sz="1400" b="1">
                <a:solidFill>
                  <a:schemeClr val="tx2"/>
                </a:solidFill>
                <a:latin typeface="+mj-lt"/>
              </a:defRPr>
            </a:lvl3pPr>
            <a:lvl4pPr algn="r">
              <a:defRPr sz="1400" b="1">
                <a:solidFill>
                  <a:schemeClr val="tx2"/>
                </a:solidFill>
                <a:latin typeface="+mj-lt"/>
              </a:defRPr>
            </a:lvl4pPr>
            <a:lvl5pPr algn="r">
              <a:defRPr sz="14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39163BCF-A56B-CF40-818A-4E5E9C465F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674077"/>
            <a:ext cx="12192000" cy="109506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90000"/>
              </a:lnSpc>
              <a:defRPr sz="3600" b="1" i="0" spc="0" baseline="0"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23247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A18FCF85-1215-584F-AF2B-6882FB055C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36537" y="4977178"/>
            <a:ext cx="2338209" cy="37182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  <a:lvl2pPr algn="r">
              <a:defRPr sz="1400" b="1">
                <a:solidFill>
                  <a:schemeClr val="tx2"/>
                </a:solidFill>
                <a:latin typeface="+mj-lt"/>
              </a:defRPr>
            </a:lvl2pPr>
            <a:lvl3pPr algn="r">
              <a:defRPr sz="1400" b="1">
                <a:solidFill>
                  <a:schemeClr val="tx2"/>
                </a:solidFill>
                <a:latin typeface="+mj-lt"/>
              </a:defRPr>
            </a:lvl3pPr>
            <a:lvl4pPr algn="r">
              <a:defRPr sz="1400" b="1">
                <a:solidFill>
                  <a:schemeClr val="tx2"/>
                </a:solidFill>
                <a:latin typeface="+mj-lt"/>
              </a:defRPr>
            </a:lvl4pPr>
            <a:lvl5pPr algn="r">
              <a:defRPr sz="14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45" name="Freeform: Shape 8556">
            <a:extLst>
              <a:ext uri="{FF2B5EF4-FFF2-40B4-BE49-F238E27FC236}">
                <a16:creationId xmlns:a16="http://schemas.microsoft.com/office/drawing/2014/main" id="{09B8770E-C610-9E4F-854E-67B6B89DCA35}"/>
              </a:ext>
            </a:extLst>
          </p:cNvPr>
          <p:cNvSpPr/>
          <p:nvPr userDrawn="1"/>
        </p:nvSpPr>
        <p:spPr>
          <a:xfrm rot="4800">
            <a:off x="1928572" y="2395959"/>
            <a:ext cx="2331244" cy="233494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0" h="631">
                <a:moveTo>
                  <a:pt x="630" y="315"/>
                </a:moveTo>
                <a:cubicBezTo>
                  <a:pt x="630" y="490"/>
                  <a:pt x="489" y="631"/>
                  <a:pt x="315" y="631"/>
                </a:cubicBezTo>
                <a:cubicBezTo>
                  <a:pt x="141" y="631"/>
                  <a:pt x="0" y="490"/>
                  <a:pt x="0" y="315"/>
                </a:cubicBezTo>
                <a:cubicBezTo>
                  <a:pt x="0" y="142"/>
                  <a:pt x="141" y="0"/>
                  <a:pt x="315" y="0"/>
                </a:cubicBezTo>
                <a:cubicBezTo>
                  <a:pt x="489" y="0"/>
                  <a:pt x="630" y="142"/>
                  <a:pt x="630" y="315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33750" tIns="16875" rIns="33750" bIns="16875" anchor="ctr" anchorCtr="1" compatLnSpc="0"/>
          <a:lstStyle/>
          <a:p>
            <a:pPr hangingPunct="0"/>
            <a:endParaRPr lang="en-US" sz="675" b="0" i="0" dirty="0">
              <a:latin typeface="Verdana" panose="020B060403050404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46" name="Freeform: Shape 8557">
            <a:extLst>
              <a:ext uri="{FF2B5EF4-FFF2-40B4-BE49-F238E27FC236}">
                <a16:creationId xmlns:a16="http://schemas.microsoft.com/office/drawing/2014/main" id="{8DD4F576-4830-AF4D-9932-6549818A0862}"/>
              </a:ext>
            </a:extLst>
          </p:cNvPr>
          <p:cNvSpPr/>
          <p:nvPr userDrawn="1"/>
        </p:nvSpPr>
        <p:spPr>
          <a:xfrm rot="4800">
            <a:off x="3929783" y="2398749"/>
            <a:ext cx="2331244" cy="233494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0" h="631">
                <a:moveTo>
                  <a:pt x="630" y="315"/>
                </a:moveTo>
                <a:cubicBezTo>
                  <a:pt x="630" y="490"/>
                  <a:pt x="489" y="631"/>
                  <a:pt x="315" y="631"/>
                </a:cubicBezTo>
                <a:cubicBezTo>
                  <a:pt x="141" y="631"/>
                  <a:pt x="0" y="490"/>
                  <a:pt x="0" y="315"/>
                </a:cubicBezTo>
                <a:cubicBezTo>
                  <a:pt x="0" y="142"/>
                  <a:pt x="141" y="0"/>
                  <a:pt x="315" y="0"/>
                </a:cubicBezTo>
                <a:cubicBezTo>
                  <a:pt x="489" y="0"/>
                  <a:pt x="630" y="142"/>
                  <a:pt x="630" y="315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33750" tIns="16875" rIns="33750" bIns="16875" anchor="ctr" anchorCtr="1" compatLnSpc="0"/>
          <a:lstStyle/>
          <a:p>
            <a:pPr hangingPunct="0"/>
            <a:endParaRPr lang="en-US" sz="675" b="0" i="0" dirty="0">
              <a:latin typeface="Verdana" panose="020B060403050404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47" name="Freeform: Shape 8558">
            <a:extLst>
              <a:ext uri="{FF2B5EF4-FFF2-40B4-BE49-F238E27FC236}">
                <a16:creationId xmlns:a16="http://schemas.microsoft.com/office/drawing/2014/main" id="{CC69EB87-FBB2-DD44-A856-27A769309800}"/>
              </a:ext>
            </a:extLst>
          </p:cNvPr>
          <p:cNvSpPr/>
          <p:nvPr userDrawn="1"/>
        </p:nvSpPr>
        <p:spPr>
          <a:xfrm rot="4800">
            <a:off x="5927277" y="2401539"/>
            <a:ext cx="2331244" cy="233494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0" h="631">
                <a:moveTo>
                  <a:pt x="630" y="315"/>
                </a:moveTo>
                <a:cubicBezTo>
                  <a:pt x="630" y="490"/>
                  <a:pt x="490" y="631"/>
                  <a:pt x="315" y="631"/>
                </a:cubicBezTo>
                <a:cubicBezTo>
                  <a:pt x="142" y="631"/>
                  <a:pt x="0" y="490"/>
                  <a:pt x="0" y="315"/>
                </a:cubicBezTo>
                <a:cubicBezTo>
                  <a:pt x="0" y="142"/>
                  <a:pt x="142" y="0"/>
                  <a:pt x="315" y="0"/>
                </a:cubicBezTo>
                <a:cubicBezTo>
                  <a:pt x="490" y="0"/>
                  <a:pt x="630" y="142"/>
                  <a:pt x="630" y="315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33750" tIns="16875" rIns="33750" bIns="16875" anchor="ctr" anchorCtr="1" compatLnSpc="0"/>
          <a:lstStyle/>
          <a:p>
            <a:pPr hangingPunct="0"/>
            <a:endParaRPr lang="en-US" sz="675" b="0" i="0" dirty="0">
              <a:latin typeface="Verdana" panose="020B0604030504040204" pitchFamily="34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48" name="Freeform: Shape 8559">
            <a:extLst>
              <a:ext uri="{FF2B5EF4-FFF2-40B4-BE49-F238E27FC236}">
                <a16:creationId xmlns:a16="http://schemas.microsoft.com/office/drawing/2014/main" id="{7C653EBE-FFC1-6E45-AFB3-872C62ECF2CB}"/>
              </a:ext>
            </a:extLst>
          </p:cNvPr>
          <p:cNvSpPr/>
          <p:nvPr userDrawn="1"/>
        </p:nvSpPr>
        <p:spPr>
          <a:xfrm rot="4800">
            <a:off x="7928478" y="2404340"/>
            <a:ext cx="2334950" cy="233494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1" h="631">
                <a:moveTo>
                  <a:pt x="631" y="315"/>
                </a:moveTo>
                <a:cubicBezTo>
                  <a:pt x="631" y="490"/>
                  <a:pt x="490" y="631"/>
                  <a:pt x="316" y="631"/>
                </a:cubicBezTo>
                <a:cubicBezTo>
                  <a:pt x="142" y="631"/>
                  <a:pt x="0" y="490"/>
                  <a:pt x="0" y="315"/>
                </a:cubicBezTo>
                <a:cubicBezTo>
                  <a:pt x="0" y="142"/>
                  <a:pt x="142" y="0"/>
                  <a:pt x="316" y="0"/>
                </a:cubicBezTo>
                <a:cubicBezTo>
                  <a:pt x="490" y="0"/>
                  <a:pt x="631" y="142"/>
                  <a:pt x="631" y="315"/>
                </a:cubicBez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33750" tIns="16875" rIns="33750" bIns="16875" anchor="ctr" anchorCtr="1" compatLnSpc="0"/>
          <a:lstStyle/>
          <a:p>
            <a:pPr hangingPunct="0"/>
            <a:endParaRPr lang="en-US" sz="675" b="0" i="0" dirty="0">
              <a:latin typeface="Verdana" panose="020B0604030504040204" pitchFamily="34" charset="0"/>
              <a:ea typeface="Arial Unicode MS" pitchFamily="2"/>
              <a:cs typeface="Arial Unicode MS" pitchFamily="2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8EC61D1-CAE1-D240-92C6-E791863D13F9}"/>
              </a:ext>
            </a:extLst>
          </p:cNvPr>
          <p:cNvGrpSpPr/>
          <p:nvPr userDrawn="1"/>
        </p:nvGrpSpPr>
        <p:grpSpPr>
          <a:xfrm>
            <a:off x="2821711" y="3240956"/>
            <a:ext cx="544822" cy="630063"/>
            <a:chOff x="5510305" y="5733886"/>
            <a:chExt cx="1108636" cy="1282091"/>
          </a:xfrm>
          <a:solidFill>
            <a:schemeClr val="accent1"/>
          </a:solidFill>
        </p:grpSpPr>
        <p:sp>
          <p:nvSpPr>
            <p:cNvPr id="50" name="Freeform: Shape 8597">
              <a:extLst>
                <a:ext uri="{FF2B5EF4-FFF2-40B4-BE49-F238E27FC236}">
                  <a16:creationId xmlns:a16="http://schemas.microsoft.com/office/drawing/2014/main" id="{38D85457-4846-014B-9A95-72C55490ECFF}"/>
                </a:ext>
              </a:extLst>
            </p:cNvPr>
            <p:cNvSpPr/>
            <p:nvPr/>
          </p:nvSpPr>
          <p:spPr>
            <a:xfrm rot="4800">
              <a:off x="5955163" y="6224182"/>
              <a:ext cx="354461" cy="3997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8" h="54">
                  <a:moveTo>
                    <a:pt x="47" y="51"/>
                  </a:moveTo>
                  <a:lnTo>
                    <a:pt x="29" y="36"/>
                  </a:lnTo>
                  <a:cubicBezTo>
                    <a:pt x="29" y="34"/>
                    <a:pt x="30" y="33"/>
                    <a:pt x="30" y="31"/>
                  </a:cubicBezTo>
                  <a:cubicBezTo>
                    <a:pt x="30" y="28"/>
                    <a:pt x="28" y="24"/>
                    <a:pt x="25" y="21"/>
                  </a:cubicBezTo>
                  <a:lnTo>
                    <a:pt x="37" y="4"/>
                  </a:lnTo>
                  <a:cubicBezTo>
                    <a:pt x="37" y="4"/>
                    <a:pt x="37" y="3"/>
                    <a:pt x="37" y="2"/>
                  </a:cubicBezTo>
                  <a:cubicBezTo>
                    <a:pt x="37" y="1"/>
                    <a:pt x="36" y="1"/>
                    <a:pt x="35" y="0"/>
                  </a:cubicBezTo>
                  <a:cubicBezTo>
                    <a:pt x="34" y="0"/>
                    <a:pt x="32" y="0"/>
                    <a:pt x="31" y="1"/>
                  </a:cubicBezTo>
                  <a:lnTo>
                    <a:pt x="20" y="18"/>
                  </a:lnTo>
                  <a:cubicBezTo>
                    <a:pt x="18" y="17"/>
                    <a:pt x="17" y="17"/>
                    <a:pt x="15" y="17"/>
                  </a:cubicBezTo>
                  <a:cubicBezTo>
                    <a:pt x="7" y="17"/>
                    <a:pt x="0" y="23"/>
                    <a:pt x="0" y="31"/>
                  </a:cubicBezTo>
                  <a:cubicBezTo>
                    <a:pt x="0" y="39"/>
                    <a:pt x="7" y="46"/>
                    <a:pt x="15" y="46"/>
                  </a:cubicBezTo>
                  <a:cubicBezTo>
                    <a:pt x="20" y="46"/>
                    <a:pt x="24" y="44"/>
                    <a:pt x="27" y="40"/>
                  </a:cubicBezTo>
                  <a:lnTo>
                    <a:pt x="44" y="54"/>
                  </a:lnTo>
                  <a:cubicBezTo>
                    <a:pt x="45" y="54"/>
                    <a:pt x="45" y="54"/>
                    <a:pt x="46" y="54"/>
                  </a:cubicBezTo>
                  <a:lnTo>
                    <a:pt x="47" y="54"/>
                  </a:lnTo>
                  <a:cubicBezTo>
                    <a:pt x="48" y="52"/>
                    <a:pt x="48" y="51"/>
                    <a:pt x="47" y="51"/>
                  </a:cubicBezTo>
                  <a:close/>
                  <a:moveTo>
                    <a:pt x="15" y="42"/>
                  </a:moveTo>
                  <a:cubicBezTo>
                    <a:pt x="9" y="42"/>
                    <a:pt x="5" y="37"/>
                    <a:pt x="5" y="31"/>
                  </a:cubicBezTo>
                  <a:cubicBezTo>
                    <a:pt x="5" y="26"/>
                    <a:pt x="9" y="21"/>
                    <a:pt x="15" y="21"/>
                  </a:cubicBezTo>
                  <a:cubicBezTo>
                    <a:pt x="20" y="21"/>
                    <a:pt x="25" y="26"/>
                    <a:pt x="25" y="31"/>
                  </a:cubicBezTo>
                  <a:cubicBezTo>
                    <a:pt x="25" y="37"/>
                    <a:pt x="20" y="42"/>
                    <a:pt x="15" y="4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33750" tIns="16875" rIns="33750" bIns="16875" anchor="ctr" anchorCtr="1" compatLnSpc="0"/>
            <a:lstStyle/>
            <a:p>
              <a:pPr hangingPunct="0"/>
              <a:endParaRPr lang="en-US" sz="675" b="0" i="0" dirty="0">
                <a:latin typeface="Verdana" panose="020B0604030504040204" pitchFamily="34" charset="0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1" name="Freeform: Shape 8598">
              <a:extLst>
                <a:ext uri="{FF2B5EF4-FFF2-40B4-BE49-F238E27FC236}">
                  <a16:creationId xmlns:a16="http://schemas.microsoft.com/office/drawing/2014/main" id="{56143AEA-F441-B440-95DE-C8D890CA696D}"/>
                </a:ext>
              </a:extLst>
            </p:cNvPr>
            <p:cNvSpPr/>
            <p:nvPr/>
          </p:nvSpPr>
          <p:spPr>
            <a:xfrm rot="4800">
              <a:off x="5608222" y="6005366"/>
              <a:ext cx="905010" cy="90500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1" h="121">
                  <a:moveTo>
                    <a:pt x="61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4"/>
                    <a:pt x="27" y="121"/>
                    <a:pt x="61" y="121"/>
                  </a:cubicBezTo>
                  <a:cubicBezTo>
                    <a:pt x="94" y="121"/>
                    <a:pt x="121" y="94"/>
                    <a:pt x="121" y="60"/>
                  </a:cubicBezTo>
                  <a:cubicBezTo>
                    <a:pt x="121" y="27"/>
                    <a:pt x="94" y="0"/>
                    <a:pt x="61" y="0"/>
                  </a:cubicBezTo>
                  <a:close/>
                  <a:moveTo>
                    <a:pt x="116" y="64"/>
                  </a:moveTo>
                  <a:cubicBezTo>
                    <a:pt x="115" y="72"/>
                    <a:pt x="113" y="80"/>
                    <a:pt x="109" y="87"/>
                  </a:cubicBezTo>
                  <a:lnTo>
                    <a:pt x="101" y="83"/>
                  </a:lnTo>
                  <a:lnTo>
                    <a:pt x="101" y="84"/>
                  </a:lnTo>
                  <a:cubicBezTo>
                    <a:pt x="101" y="84"/>
                    <a:pt x="100" y="85"/>
                    <a:pt x="100" y="86"/>
                  </a:cubicBezTo>
                  <a:lnTo>
                    <a:pt x="99" y="86"/>
                  </a:lnTo>
                  <a:lnTo>
                    <a:pt x="107" y="91"/>
                  </a:lnTo>
                  <a:cubicBezTo>
                    <a:pt x="102" y="98"/>
                    <a:pt x="96" y="103"/>
                    <a:pt x="89" y="108"/>
                  </a:cubicBezTo>
                  <a:lnTo>
                    <a:pt x="84" y="100"/>
                  </a:lnTo>
                  <a:lnTo>
                    <a:pt x="84" y="101"/>
                  </a:lnTo>
                  <a:cubicBezTo>
                    <a:pt x="83" y="101"/>
                    <a:pt x="83" y="101"/>
                    <a:pt x="82" y="102"/>
                  </a:cubicBezTo>
                  <a:lnTo>
                    <a:pt x="81" y="102"/>
                  </a:lnTo>
                  <a:lnTo>
                    <a:pt x="85" y="110"/>
                  </a:lnTo>
                  <a:cubicBezTo>
                    <a:pt x="78" y="114"/>
                    <a:pt x="70" y="115"/>
                    <a:pt x="61" y="115"/>
                  </a:cubicBezTo>
                  <a:lnTo>
                    <a:pt x="61" y="107"/>
                  </a:lnTo>
                  <a:cubicBezTo>
                    <a:pt x="60" y="107"/>
                    <a:pt x="59" y="107"/>
                    <a:pt x="58" y="107"/>
                  </a:cubicBezTo>
                  <a:lnTo>
                    <a:pt x="57" y="115"/>
                  </a:lnTo>
                  <a:cubicBezTo>
                    <a:pt x="49" y="115"/>
                    <a:pt x="41" y="112"/>
                    <a:pt x="34" y="109"/>
                  </a:cubicBezTo>
                  <a:lnTo>
                    <a:pt x="38" y="101"/>
                  </a:lnTo>
                  <a:cubicBezTo>
                    <a:pt x="37" y="100"/>
                    <a:pt x="37" y="100"/>
                    <a:pt x="36" y="100"/>
                  </a:cubicBezTo>
                  <a:lnTo>
                    <a:pt x="35" y="99"/>
                  </a:lnTo>
                  <a:lnTo>
                    <a:pt x="30" y="106"/>
                  </a:lnTo>
                  <a:cubicBezTo>
                    <a:pt x="23" y="102"/>
                    <a:pt x="18" y="96"/>
                    <a:pt x="14" y="89"/>
                  </a:cubicBezTo>
                  <a:lnTo>
                    <a:pt x="21" y="84"/>
                  </a:lnTo>
                  <a:cubicBezTo>
                    <a:pt x="20" y="83"/>
                    <a:pt x="20" y="83"/>
                    <a:pt x="20" y="82"/>
                  </a:cubicBezTo>
                  <a:lnTo>
                    <a:pt x="19" y="81"/>
                  </a:lnTo>
                  <a:lnTo>
                    <a:pt x="11" y="85"/>
                  </a:lnTo>
                  <a:cubicBezTo>
                    <a:pt x="8" y="77"/>
                    <a:pt x="6" y="69"/>
                    <a:pt x="6" y="61"/>
                  </a:cubicBezTo>
                  <a:lnTo>
                    <a:pt x="14" y="61"/>
                  </a:lnTo>
                  <a:lnTo>
                    <a:pt x="14" y="60"/>
                  </a:lnTo>
                  <a:cubicBezTo>
                    <a:pt x="14" y="60"/>
                    <a:pt x="14" y="59"/>
                    <a:pt x="14" y="58"/>
                  </a:cubicBezTo>
                  <a:lnTo>
                    <a:pt x="14" y="57"/>
                  </a:lnTo>
                  <a:lnTo>
                    <a:pt x="6" y="57"/>
                  </a:lnTo>
                  <a:cubicBezTo>
                    <a:pt x="6" y="49"/>
                    <a:pt x="9" y="41"/>
                    <a:pt x="13" y="34"/>
                  </a:cubicBezTo>
                  <a:lnTo>
                    <a:pt x="20" y="38"/>
                  </a:lnTo>
                  <a:lnTo>
                    <a:pt x="20" y="37"/>
                  </a:lnTo>
                  <a:cubicBezTo>
                    <a:pt x="21" y="37"/>
                    <a:pt x="21" y="36"/>
                    <a:pt x="22" y="35"/>
                  </a:cubicBezTo>
                  <a:lnTo>
                    <a:pt x="23" y="35"/>
                  </a:lnTo>
                  <a:lnTo>
                    <a:pt x="15" y="30"/>
                  </a:lnTo>
                  <a:cubicBezTo>
                    <a:pt x="20" y="23"/>
                    <a:pt x="26" y="18"/>
                    <a:pt x="32" y="13"/>
                  </a:cubicBezTo>
                  <a:lnTo>
                    <a:pt x="37" y="21"/>
                  </a:lnTo>
                  <a:lnTo>
                    <a:pt x="38" y="20"/>
                  </a:lnTo>
                  <a:cubicBezTo>
                    <a:pt x="38" y="20"/>
                    <a:pt x="39" y="20"/>
                    <a:pt x="40" y="19"/>
                  </a:cubicBezTo>
                  <a:lnTo>
                    <a:pt x="41" y="19"/>
                  </a:lnTo>
                  <a:lnTo>
                    <a:pt x="37" y="11"/>
                  </a:lnTo>
                  <a:cubicBezTo>
                    <a:pt x="44" y="8"/>
                    <a:pt x="52" y="6"/>
                    <a:pt x="60" y="5"/>
                  </a:cubicBezTo>
                  <a:lnTo>
                    <a:pt x="60" y="14"/>
                  </a:lnTo>
                  <a:lnTo>
                    <a:pt x="61" y="14"/>
                  </a:lnTo>
                  <a:lnTo>
                    <a:pt x="63" y="14"/>
                  </a:lnTo>
                  <a:lnTo>
                    <a:pt x="64" y="14"/>
                  </a:lnTo>
                  <a:lnTo>
                    <a:pt x="64" y="6"/>
                  </a:lnTo>
                  <a:cubicBezTo>
                    <a:pt x="73" y="6"/>
                    <a:pt x="80" y="8"/>
                    <a:pt x="87" y="12"/>
                  </a:cubicBezTo>
                  <a:lnTo>
                    <a:pt x="83" y="20"/>
                  </a:lnTo>
                  <a:lnTo>
                    <a:pt x="84" y="20"/>
                  </a:lnTo>
                  <a:cubicBezTo>
                    <a:pt x="84" y="21"/>
                    <a:pt x="85" y="21"/>
                    <a:pt x="86" y="22"/>
                  </a:cubicBezTo>
                  <a:lnTo>
                    <a:pt x="87" y="22"/>
                  </a:lnTo>
                  <a:lnTo>
                    <a:pt x="91" y="15"/>
                  </a:lnTo>
                  <a:cubicBezTo>
                    <a:pt x="98" y="19"/>
                    <a:pt x="104" y="25"/>
                    <a:pt x="108" y="32"/>
                  </a:cubicBezTo>
                  <a:lnTo>
                    <a:pt x="101" y="37"/>
                  </a:lnTo>
                  <a:cubicBezTo>
                    <a:pt x="101" y="38"/>
                    <a:pt x="102" y="39"/>
                    <a:pt x="102" y="39"/>
                  </a:cubicBezTo>
                  <a:lnTo>
                    <a:pt x="103" y="40"/>
                  </a:lnTo>
                  <a:lnTo>
                    <a:pt x="110" y="36"/>
                  </a:lnTo>
                  <a:cubicBezTo>
                    <a:pt x="114" y="43"/>
                    <a:pt x="116" y="51"/>
                    <a:pt x="116" y="60"/>
                  </a:cubicBezTo>
                  <a:lnTo>
                    <a:pt x="107" y="60"/>
                  </a:lnTo>
                  <a:cubicBezTo>
                    <a:pt x="107" y="61"/>
                    <a:pt x="107" y="62"/>
                    <a:pt x="107" y="63"/>
                  </a:cubicBezTo>
                  <a:lnTo>
                    <a:pt x="107" y="6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33750" tIns="16875" rIns="33750" bIns="16875" anchor="ctr" anchorCtr="1" compatLnSpc="0"/>
            <a:lstStyle/>
            <a:p>
              <a:pPr hangingPunct="0"/>
              <a:endParaRPr lang="en-US" sz="675" b="0" i="0" dirty="0">
                <a:latin typeface="Verdana" panose="020B0604030504040204" pitchFamily="34" charset="0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2" name="Freeform: Shape 8599">
              <a:extLst>
                <a:ext uri="{FF2B5EF4-FFF2-40B4-BE49-F238E27FC236}">
                  <a16:creationId xmlns:a16="http://schemas.microsoft.com/office/drawing/2014/main" id="{10FA7EF1-CB0F-B542-A734-80F5D60B8D95}"/>
                </a:ext>
              </a:extLst>
            </p:cNvPr>
            <p:cNvSpPr/>
            <p:nvPr/>
          </p:nvSpPr>
          <p:spPr>
            <a:xfrm rot="4800">
              <a:off x="5510305" y="5733886"/>
              <a:ext cx="1108636" cy="128209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8" h="171">
                  <a:moveTo>
                    <a:pt x="128" y="46"/>
                  </a:moveTo>
                  <a:lnTo>
                    <a:pt x="133" y="42"/>
                  </a:lnTo>
                  <a:cubicBezTo>
                    <a:pt x="136" y="38"/>
                    <a:pt x="136" y="32"/>
                    <a:pt x="133" y="29"/>
                  </a:cubicBezTo>
                  <a:cubicBezTo>
                    <a:pt x="131" y="27"/>
                    <a:pt x="129" y="26"/>
                    <a:pt x="126" y="26"/>
                  </a:cubicBezTo>
                  <a:cubicBezTo>
                    <a:pt x="124" y="26"/>
                    <a:pt x="121" y="27"/>
                    <a:pt x="120" y="29"/>
                  </a:cubicBezTo>
                  <a:lnTo>
                    <a:pt x="114" y="35"/>
                  </a:lnTo>
                  <a:cubicBezTo>
                    <a:pt x="105" y="29"/>
                    <a:pt x="95" y="25"/>
                    <a:pt x="85" y="23"/>
                  </a:cubicBezTo>
                  <a:lnTo>
                    <a:pt x="85" y="20"/>
                  </a:lnTo>
                  <a:cubicBezTo>
                    <a:pt x="90" y="20"/>
                    <a:pt x="94" y="15"/>
                    <a:pt x="94" y="10"/>
                  </a:cubicBezTo>
                  <a:cubicBezTo>
                    <a:pt x="94" y="5"/>
                    <a:pt x="90" y="0"/>
                    <a:pt x="85" y="0"/>
                  </a:cubicBezTo>
                  <a:lnTo>
                    <a:pt x="66" y="0"/>
                  </a:lnTo>
                  <a:cubicBezTo>
                    <a:pt x="60" y="0"/>
                    <a:pt x="56" y="5"/>
                    <a:pt x="56" y="10"/>
                  </a:cubicBezTo>
                  <a:cubicBezTo>
                    <a:pt x="56" y="15"/>
                    <a:pt x="60" y="20"/>
                    <a:pt x="66" y="20"/>
                  </a:cubicBezTo>
                  <a:lnTo>
                    <a:pt x="66" y="23"/>
                  </a:lnTo>
                  <a:cubicBezTo>
                    <a:pt x="54" y="24"/>
                    <a:pt x="43" y="28"/>
                    <a:pt x="34" y="35"/>
                  </a:cubicBezTo>
                  <a:lnTo>
                    <a:pt x="28" y="29"/>
                  </a:lnTo>
                  <a:cubicBezTo>
                    <a:pt x="27" y="27"/>
                    <a:pt x="24" y="26"/>
                    <a:pt x="21" y="26"/>
                  </a:cubicBezTo>
                  <a:cubicBezTo>
                    <a:pt x="19" y="26"/>
                    <a:pt x="17" y="27"/>
                    <a:pt x="15" y="29"/>
                  </a:cubicBezTo>
                  <a:cubicBezTo>
                    <a:pt x="11" y="32"/>
                    <a:pt x="11" y="38"/>
                    <a:pt x="15" y="42"/>
                  </a:cubicBezTo>
                  <a:lnTo>
                    <a:pt x="20" y="46"/>
                  </a:lnTo>
                  <a:cubicBezTo>
                    <a:pt x="7" y="60"/>
                    <a:pt x="0" y="78"/>
                    <a:pt x="0" y="96"/>
                  </a:cubicBezTo>
                  <a:cubicBezTo>
                    <a:pt x="0" y="137"/>
                    <a:pt x="33" y="171"/>
                    <a:pt x="74" y="171"/>
                  </a:cubicBezTo>
                  <a:cubicBezTo>
                    <a:pt x="115" y="171"/>
                    <a:pt x="148" y="137"/>
                    <a:pt x="148" y="96"/>
                  </a:cubicBezTo>
                  <a:cubicBezTo>
                    <a:pt x="148" y="78"/>
                    <a:pt x="141" y="60"/>
                    <a:pt x="128" y="46"/>
                  </a:cubicBezTo>
                  <a:close/>
                  <a:moveTo>
                    <a:pt x="74" y="166"/>
                  </a:moveTo>
                  <a:cubicBezTo>
                    <a:pt x="36" y="166"/>
                    <a:pt x="4" y="135"/>
                    <a:pt x="4" y="96"/>
                  </a:cubicBezTo>
                  <a:cubicBezTo>
                    <a:pt x="4" y="78"/>
                    <a:pt x="12" y="60"/>
                    <a:pt x="26" y="47"/>
                  </a:cubicBezTo>
                  <a:lnTo>
                    <a:pt x="26" y="46"/>
                  </a:lnTo>
                  <a:lnTo>
                    <a:pt x="18" y="38"/>
                  </a:lnTo>
                  <a:cubicBezTo>
                    <a:pt x="16" y="37"/>
                    <a:pt x="16" y="34"/>
                    <a:pt x="18" y="32"/>
                  </a:cubicBezTo>
                  <a:cubicBezTo>
                    <a:pt x="19" y="31"/>
                    <a:pt x="20" y="31"/>
                    <a:pt x="21" y="31"/>
                  </a:cubicBezTo>
                  <a:cubicBezTo>
                    <a:pt x="23" y="31"/>
                    <a:pt x="24" y="31"/>
                    <a:pt x="25" y="32"/>
                  </a:cubicBezTo>
                  <a:lnTo>
                    <a:pt x="33" y="40"/>
                  </a:lnTo>
                  <a:cubicBezTo>
                    <a:pt x="43" y="33"/>
                    <a:pt x="55" y="29"/>
                    <a:pt x="67" y="28"/>
                  </a:cubicBezTo>
                  <a:cubicBezTo>
                    <a:pt x="68" y="27"/>
                    <a:pt x="68" y="27"/>
                    <a:pt x="70" y="27"/>
                  </a:cubicBezTo>
                  <a:lnTo>
                    <a:pt x="70" y="15"/>
                  </a:lnTo>
                  <a:lnTo>
                    <a:pt x="66" y="15"/>
                  </a:lnTo>
                  <a:cubicBezTo>
                    <a:pt x="63" y="15"/>
                    <a:pt x="61" y="13"/>
                    <a:pt x="61" y="10"/>
                  </a:cubicBezTo>
                  <a:cubicBezTo>
                    <a:pt x="61" y="7"/>
                    <a:pt x="63" y="5"/>
                    <a:pt x="66" y="5"/>
                  </a:cubicBezTo>
                  <a:lnTo>
                    <a:pt x="85" y="5"/>
                  </a:lnTo>
                  <a:cubicBezTo>
                    <a:pt x="88" y="5"/>
                    <a:pt x="90" y="7"/>
                    <a:pt x="90" y="10"/>
                  </a:cubicBezTo>
                  <a:cubicBezTo>
                    <a:pt x="90" y="13"/>
                    <a:pt x="88" y="15"/>
                    <a:pt x="85" y="15"/>
                  </a:cubicBezTo>
                  <a:lnTo>
                    <a:pt x="80" y="15"/>
                  </a:lnTo>
                  <a:lnTo>
                    <a:pt x="80" y="27"/>
                  </a:lnTo>
                  <a:lnTo>
                    <a:pt x="81" y="28"/>
                  </a:lnTo>
                  <a:cubicBezTo>
                    <a:pt x="82" y="28"/>
                    <a:pt x="83" y="28"/>
                    <a:pt x="84" y="28"/>
                  </a:cubicBezTo>
                  <a:cubicBezTo>
                    <a:pt x="95" y="30"/>
                    <a:pt x="105" y="34"/>
                    <a:pt x="114" y="40"/>
                  </a:cubicBezTo>
                  <a:lnTo>
                    <a:pt x="115" y="40"/>
                  </a:lnTo>
                  <a:lnTo>
                    <a:pt x="123" y="32"/>
                  </a:lnTo>
                  <a:cubicBezTo>
                    <a:pt x="125" y="30"/>
                    <a:pt x="128" y="30"/>
                    <a:pt x="129" y="32"/>
                  </a:cubicBezTo>
                  <a:cubicBezTo>
                    <a:pt x="131" y="34"/>
                    <a:pt x="131" y="37"/>
                    <a:pt x="129" y="38"/>
                  </a:cubicBezTo>
                  <a:lnTo>
                    <a:pt x="121" y="46"/>
                  </a:lnTo>
                  <a:lnTo>
                    <a:pt x="122" y="47"/>
                  </a:lnTo>
                  <a:cubicBezTo>
                    <a:pt x="136" y="60"/>
                    <a:pt x="143" y="77"/>
                    <a:pt x="143" y="96"/>
                  </a:cubicBezTo>
                  <a:cubicBezTo>
                    <a:pt x="143" y="135"/>
                    <a:pt x="112" y="166"/>
                    <a:pt x="74" y="16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33750" tIns="16875" rIns="33750" bIns="16875" anchor="ctr" anchorCtr="1" compatLnSpc="0"/>
            <a:lstStyle/>
            <a:p>
              <a:pPr hangingPunct="0"/>
              <a:endParaRPr lang="en-US" sz="675" b="0" i="0" dirty="0">
                <a:latin typeface="Verdana" panose="020B0604030504040204" pitchFamily="34" charset="0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53" name="Freeform: Shape 8601">
            <a:extLst>
              <a:ext uri="{FF2B5EF4-FFF2-40B4-BE49-F238E27FC236}">
                <a16:creationId xmlns:a16="http://schemas.microsoft.com/office/drawing/2014/main" id="{DF47E46D-E524-E443-A7C3-44E2E3A21AC3}"/>
              </a:ext>
            </a:extLst>
          </p:cNvPr>
          <p:cNvSpPr/>
          <p:nvPr userDrawn="1"/>
        </p:nvSpPr>
        <p:spPr>
          <a:xfrm rot="4800">
            <a:off x="6820437" y="3272478"/>
            <a:ext cx="552234" cy="54852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0" h="149">
                <a:moveTo>
                  <a:pt x="132" y="19"/>
                </a:moveTo>
                <a:lnTo>
                  <a:pt x="102" y="19"/>
                </a:lnTo>
                <a:cubicBezTo>
                  <a:pt x="102" y="8"/>
                  <a:pt x="94" y="0"/>
                  <a:pt x="83" y="0"/>
                </a:cubicBezTo>
                <a:lnTo>
                  <a:pt x="66" y="0"/>
                </a:lnTo>
                <a:cubicBezTo>
                  <a:pt x="56" y="0"/>
                  <a:pt x="47" y="8"/>
                  <a:pt x="47" y="19"/>
                </a:cubicBezTo>
                <a:lnTo>
                  <a:pt x="17" y="19"/>
                </a:lnTo>
                <a:cubicBezTo>
                  <a:pt x="7" y="19"/>
                  <a:pt x="0" y="27"/>
                  <a:pt x="0" y="36"/>
                </a:cubicBezTo>
                <a:lnTo>
                  <a:pt x="0" y="54"/>
                </a:lnTo>
                <a:lnTo>
                  <a:pt x="0" y="59"/>
                </a:lnTo>
                <a:lnTo>
                  <a:pt x="0" y="131"/>
                </a:lnTo>
                <a:cubicBezTo>
                  <a:pt x="0" y="141"/>
                  <a:pt x="7" y="149"/>
                  <a:pt x="17" y="149"/>
                </a:cubicBezTo>
                <a:lnTo>
                  <a:pt x="132" y="149"/>
                </a:lnTo>
                <a:cubicBezTo>
                  <a:pt x="142" y="149"/>
                  <a:pt x="150" y="141"/>
                  <a:pt x="150" y="131"/>
                </a:cubicBezTo>
                <a:lnTo>
                  <a:pt x="150" y="36"/>
                </a:lnTo>
                <a:cubicBezTo>
                  <a:pt x="150" y="27"/>
                  <a:pt x="142" y="19"/>
                  <a:pt x="132" y="19"/>
                </a:cubicBezTo>
                <a:close/>
                <a:moveTo>
                  <a:pt x="66" y="4"/>
                </a:moveTo>
                <a:lnTo>
                  <a:pt x="83" y="4"/>
                </a:lnTo>
                <a:cubicBezTo>
                  <a:pt x="91" y="4"/>
                  <a:pt x="98" y="11"/>
                  <a:pt x="98" y="19"/>
                </a:cubicBezTo>
                <a:lnTo>
                  <a:pt x="93" y="19"/>
                </a:lnTo>
                <a:cubicBezTo>
                  <a:pt x="93" y="14"/>
                  <a:pt x="88" y="10"/>
                  <a:pt x="83" y="10"/>
                </a:cubicBezTo>
                <a:lnTo>
                  <a:pt x="66" y="10"/>
                </a:lnTo>
                <a:cubicBezTo>
                  <a:pt x="61" y="10"/>
                  <a:pt x="57" y="14"/>
                  <a:pt x="57" y="19"/>
                </a:cubicBezTo>
                <a:lnTo>
                  <a:pt x="51" y="19"/>
                </a:lnTo>
                <a:cubicBezTo>
                  <a:pt x="51" y="11"/>
                  <a:pt x="58" y="4"/>
                  <a:pt x="66" y="4"/>
                </a:cubicBezTo>
                <a:close/>
                <a:moveTo>
                  <a:pt x="88" y="19"/>
                </a:moveTo>
                <a:lnTo>
                  <a:pt x="61" y="19"/>
                </a:lnTo>
                <a:cubicBezTo>
                  <a:pt x="61" y="16"/>
                  <a:pt x="63" y="14"/>
                  <a:pt x="66" y="14"/>
                </a:cubicBezTo>
                <a:lnTo>
                  <a:pt x="83" y="14"/>
                </a:lnTo>
                <a:cubicBezTo>
                  <a:pt x="86" y="14"/>
                  <a:pt x="88" y="16"/>
                  <a:pt x="88" y="19"/>
                </a:cubicBezTo>
                <a:close/>
                <a:moveTo>
                  <a:pt x="4" y="36"/>
                </a:moveTo>
                <a:cubicBezTo>
                  <a:pt x="4" y="29"/>
                  <a:pt x="10" y="23"/>
                  <a:pt x="17" y="23"/>
                </a:cubicBezTo>
                <a:lnTo>
                  <a:pt x="132" y="23"/>
                </a:lnTo>
                <a:cubicBezTo>
                  <a:pt x="140" y="23"/>
                  <a:pt x="146" y="29"/>
                  <a:pt x="146" y="36"/>
                </a:cubicBezTo>
                <a:lnTo>
                  <a:pt x="146" y="57"/>
                </a:lnTo>
                <a:cubicBezTo>
                  <a:pt x="131" y="67"/>
                  <a:pt x="112" y="74"/>
                  <a:pt x="91" y="77"/>
                </a:cubicBezTo>
                <a:lnTo>
                  <a:pt x="91" y="76"/>
                </a:lnTo>
                <a:lnTo>
                  <a:pt x="91" y="62"/>
                </a:lnTo>
                <a:lnTo>
                  <a:pt x="58" y="62"/>
                </a:lnTo>
                <a:lnTo>
                  <a:pt x="58" y="77"/>
                </a:lnTo>
                <a:cubicBezTo>
                  <a:pt x="37" y="74"/>
                  <a:pt x="19" y="68"/>
                  <a:pt x="4" y="58"/>
                </a:cubicBezTo>
                <a:close/>
                <a:moveTo>
                  <a:pt x="87" y="108"/>
                </a:moveTo>
                <a:lnTo>
                  <a:pt x="62" y="108"/>
                </a:lnTo>
                <a:lnTo>
                  <a:pt x="62" y="66"/>
                </a:lnTo>
                <a:lnTo>
                  <a:pt x="87" y="66"/>
                </a:lnTo>
                <a:close/>
                <a:moveTo>
                  <a:pt x="132" y="145"/>
                </a:moveTo>
                <a:lnTo>
                  <a:pt x="17" y="145"/>
                </a:lnTo>
                <a:cubicBezTo>
                  <a:pt x="10" y="145"/>
                  <a:pt x="4" y="139"/>
                  <a:pt x="4" y="131"/>
                </a:cubicBezTo>
                <a:lnTo>
                  <a:pt x="4" y="63"/>
                </a:lnTo>
                <a:cubicBezTo>
                  <a:pt x="19" y="72"/>
                  <a:pt x="38" y="79"/>
                  <a:pt x="58" y="81"/>
                </a:cubicBezTo>
                <a:lnTo>
                  <a:pt x="58" y="112"/>
                </a:lnTo>
                <a:lnTo>
                  <a:pt x="91" y="112"/>
                </a:lnTo>
                <a:lnTo>
                  <a:pt x="91" y="81"/>
                </a:lnTo>
                <a:cubicBezTo>
                  <a:pt x="112" y="78"/>
                  <a:pt x="131" y="72"/>
                  <a:pt x="146" y="62"/>
                </a:cubicBezTo>
                <a:lnTo>
                  <a:pt x="146" y="131"/>
                </a:lnTo>
                <a:cubicBezTo>
                  <a:pt x="146" y="139"/>
                  <a:pt x="140" y="145"/>
                  <a:pt x="132" y="145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33750" tIns="16875" rIns="33750" bIns="16875" anchor="ctr" anchorCtr="1" compatLnSpc="0"/>
          <a:lstStyle/>
          <a:p>
            <a:pPr hangingPunct="0"/>
            <a:endParaRPr lang="en-US" sz="675" b="0" i="0" dirty="0">
              <a:latin typeface="Verdana" panose="020B0604030504040204" pitchFamily="34" charset="0"/>
              <a:ea typeface="Arial Unicode MS" pitchFamily="2"/>
              <a:cs typeface="Arial Unicode MS" pitchFamily="2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9D8AC48-D623-DD41-B2B4-F4695E8E6795}"/>
              </a:ext>
            </a:extLst>
          </p:cNvPr>
          <p:cNvGrpSpPr/>
          <p:nvPr userDrawn="1"/>
        </p:nvGrpSpPr>
        <p:grpSpPr>
          <a:xfrm>
            <a:off x="8780845" y="3401280"/>
            <a:ext cx="630066" cy="337269"/>
            <a:chOff x="17636301" y="6059859"/>
            <a:chExt cx="1282095" cy="686266"/>
          </a:xfrm>
          <a:solidFill>
            <a:schemeClr val="accent4"/>
          </a:solidFill>
        </p:grpSpPr>
        <p:sp>
          <p:nvSpPr>
            <p:cNvPr id="55" name="Freeform: Shape 8603">
              <a:extLst>
                <a:ext uri="{FF2B5EF4-FFF2-40B4-BE49-F238E27FC236}">
                  <a16:creationId xmlns:a16="http://schemas.microsoft.com/office/drawing/2014/main" id="{DFB5280A-BF8D-3E44-A7E9-6B59625A46AB}"/>
                </a:ext>
              </a:extLst>
            </p:cNvPr>
            <p:cNvSpPr/>
            <p:nvPr/>
          </p:nvSpPr>
          <p:spPr>
            <a:xfrm rot="4800">
              <a:off x="17636301" y="6059859"/>
              <a:ext cx="1282095" cy="68626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1" h="92">
                  <a:moveTo>
                    <a:pt x="171" y="32"/>
                  </a:moveTo>
                  <a:lnTo>
                    <a:pt x="158" y="32"/>
                  </a:lnTo>
                  <a:lnTo>
                    <a:pt x="158" y="22"/>
                  </a:lnTo>
                  <a:cubicBezTo>
                    <a:pt x="158" y="15"/>
                    <a:pt x="152" y="10"/>
                    <a:pt x="145" y="10"/>
                  </a:cubicBezTo>
                  <a:cubicBezTo>
                    <a:pt x="142" y="10"/>
                    <a:pt x="139" y="11"/>
                    <a:pt x="137" y="13"/>
                  </a:cubicBezTo>
                  <a:cubicBezTo>
                    <a:pt x="137" y="6"/>
                    <a:pt x="131" y="0"/>
                    <a:pt x="124" y="0"/>
                  </a:cubicBezTo>
                  <a:cubicBezTo>
                    <a:pt x="117" y="0"/>
                    <a:pt x="112" y="6"/>
                    <a:pt x="112" y="13"/>
                  </a:cubicBezTo>
                  <a:lnTo>
                    <a:pt x="112" y="32"/>
                  </a:lnTo>
                  <a:lnTo>
                    <a:pt x="59" y="32"/>
                  </a:lnTo>
                  <a:lnTo>
                    <a:pt x="59" y="13"/>
                  </a:lnTo>
                  <a:cubicBezTo>
                    <a:pt x="59" y="6"/>
                    <a:pt x="53" y="0"/>
                    <a:pt x="46" y="0"/>
                  </a:cubicBezTo>
                  <a:cubicBezTo>
                    <a:pt x="39" y="0"/>
                    <a:pt x="34" y="6"/>
                    <a:pt x="34" y="13"/>
                  </a:cubicBezTo>
                  <a:cubicBezTo>
                    <a:pt x="31" y="11"/>
                    <a:pt x="29" y="10"/>
                    <a:pt x="25" y="10"/>
                  </a:cubicBezTo>
                  <a:cubicBezTo>
                    <a:pt x="19" y="10"/>
                    <a:pt x="13" y="15"/>
                    <a:pt x="13" y="22"/>
                  </a:cubicBezTo>
                  <a:lnTo>
                    <a:pt x="13" y="32"/>
                  </a:lnTo>
                  <a:lnTo>
                    <a:pt x="0" y="32"/>
                  </a:lnTo>
                  <a:lnTo>
                    <a:pt x="0" y="61"/>
                  </a:lnTo>
                  <a:lnTo>
                    <a:pt x="13" y="61"/>
                  </a:lnTo>
                  <a:lnTo>
                    <a:pt x="13" y="71"/>
                  </a:lnTo>
                  <a:cubicBezTo>
                    <a:pt x="13" y="78"/>
                    <a:pt x="19" y="83"/>
                    <a:pt x="25" y="83"/>
                  </a:cubicBezTo>
                  <a:cubicBezTo>
                    <a:pt x="29" y="83"/>
                    <a:pt x="31" y="82"/>
                    <a:pt x="34" y="80"/>
                  </a:cubicBezTo>
                  <a:cubicBezTo>
                    <a:pt x="34" y="87"/>
                    <a:pt x="39" y="92"/>
                    <a:pt x="46" y="92"/>
                  </a:cubicBezTo>
                  <a:cubicBezTo>
                    <a:pt x="53" y="92"/>
                    <a:pt x="59" y="87"/>
                    <a:pt x="59" y="80"/>
                  </a:cubicBezTo>
                  <a:lnTo>
                    <a:pt x="59" y="61"/>
                  </a:lnTo>
                  <a:lnTo>
                    <a:pt x="112" y="61"/>
                  </a:lnTo>
                  <a:lnTo>
                    <a:pt x="112" y="80"/>
                  </a:lnTo>
                  <a:cubicBezTo>
                    <a:pt x="112" y="87"/>
                    <a:pt x="117" y="92"/>
                    <a:pt x="124" y="92"/>
                  </a:cubicBezTo>
                  <a:cubicBezTo>
                    <a:pt x="131" y="92"/>
                    <a:pt x="137" y="87"/>
                    <a:pt x="137" y="80"/>
                  </a:cubicBezTo>
                  <a:cubicBezTo>
                    <a:pt x="139" y="82"/>
                    <a:pt x="142" y="83"/>
                    <a:pt x="145" y="83"/>
                  </a:cubicBezTo>
                  <a:cubicBezTo>
                    <a:pt x="152" y="83"/>
                    <a:pt x="158" y="78"/>
                    <a:pt x="158" y="71"/>
                  </a:cubicBezTo>
                  <a:lnTo>
                    <a:pt x="158" y="61"/>
                  </a:lnTo>
                  <a:lnTo>
                    <a:pt x="171" y="61"/>
                  </a:lnTo>
                  <a:close/>
                  <a:moveTo>
                    <a:pt x="145" y="79"/>
                  </a:moveTo>
                  <a:cubicBezTo>
                    <a:pt x="141" y="79"/>
                    <a:pt x="137" y="75"/>
                    <a:pt x="137" y="71"/>
                  </a:cubicBezTo>
                  <a:lnTo>
                    <a:pt x="137" y="22"/>
                  </a:lnTo>
                  <a:cubicBezTo>
                    <a:pt x="137" y="17"/>
                    <a:pt x="141" y="14"/>
                    <a:pt x="145" y="14"/>
                  </a:cubicBezTo>
                  <a:cubicBezTo>
                    <a:pt x="150" y="14"/>
                    <a:pt x="154" y="17"/>
                    <a:pt x="154" y="22"/>
                  </a:cubicBezTo>
                  <a:lnTo>
                    <a:pt x="154" y="71"/>
                  </a:lnTo>
                  <a:cubicBezTo>
                    <a:pt x="154" y="75"/>
                    <a:pt x="150" y="79"/>
                    <a:pt x="145" y="79"/>
                  </a:cubicBezTo>
                  <a:close/>
                  <a:moveTo>
                    <a:pt x="124" y="89"/>
                  </a:moveTo>
                  <a:cubicBezTo>
                    <a:pt x="120" y="89"/>
                    <a:pt x="116" y="84"/>
                    <a:pt x="116" y="80"/>
                  </a:cubicBezTo>
                  <a:lnTo>
                    <a:pt x="116" y="13"/>
                  </a:lnTo>
                  <a:cubicBezTo>
                    <a:pt x="116" y="8"/>
                    <a:pt x="120" y="4"/>
                    <a:pt x="124" y="4"/>
                  </a:cubicBezTo>
                  <a:cubicBezTo>
                    <a:pt x="129" y="4"/>
                    <a:pt x="133" y="8"/>
                    <a:pt x="133" y="13"/>
                  </a:cubicBezTo>
                  <a:lnTo>
                    <a:pt x="133" y="22"/>
                  </a:lnTo>
                  <a:lnTo>
                    <a:pt x="133" y="71"/>
                  </a:lnTo>
                  <a:lnTo>
                    <a:pt x="133" y="80"/>
                  </a:lnTo>
                  <a:cubicBezTo>
                    <a:pt x="133" y="84"/>
                    <a:pt x="129" y="89"/>
                    <a:pt x="124" y="89"/>
                  </a:cubicBezTo>
                  <a:close/>
                  <a:moveTo>
                    <a:pt x="46" y="89"/>
                  </a:moveTo>
                  <a:cubicBezTo>
                    <a:pt x="42" y="89"/>
                    <a:pt x="38" y="84"/>
                    <a:pt x="38" y="80"/>
                  </a:cubicBezTo>
                  <a:lnTo>
                    <a:pt x="38" y="71"/>
                  </a:lnTo>
                  <a:lnTo>
                    <a:pt x="38" y="22"/>
                  </a:lnTo>
                  <a:lnTo>
                    <a:pt x="38" y="13"/>
                  </a:lnTo>
                  <a:cubicBezTo>
                    <a:pt x="38" y="8"/>
                    <a:pt x="42" y="4"/>
                    <a:pt x="46" y="4"/>
                  </a:cubicBezTo>
                  <a:cubicBezTo>
                    <a:pt x="51" y="4"/>
                    <a:pt x="56" y="8"/>
                    <a:pt x="56" y="13"/>
                  </a:cubicBezTo>
                  <a:lnTo>
                    <a:pt x="56" y="80"/>
                  </a:lnTo>
                  <a:cubicBezTo>
                    <a:pt x="56" y="84"/>
                    <a:pt x="51" y="89"/>
                    <a:pt x="46" y="89"/>
                  </a:cubicBezTo>
                  <a:close/>
                  <a:moveTo>
                    <a:pt x="25" y="79"/>
                  </a:moveTo>
                  <a:cubicBezTo>
                    <a:pt x="21" y="79"/>
                    <a:pt x="17" y="75"/>
                    <a:pt x="17" y="71"/>
                  </a:cubicBezTo>
                  <a:lnTo>
                    <a:pt x="17" y="22"/>
                  </a:lnTo>
                  <a:cubicBezTo>
                    <a:pt x="17" y="17"/>
                    <a:pt x="21" y="14"/>
                    <a:pt x="25" y="14"/>
                  </a:cubicBezTo>
                  <a:cubicBezTo>
                    <a:pt x="30" y="14"/>
                    <a:pt x="34" y="17"/>
                    <a:pt x="34" y="22"/>
                  </a:cubicBezTo>
                  <a:lnTo>
                    <a:pt x="34" y="71"/>
                  </a:lnTo>
                  <a:cubicBezTo>
                    <a:pt x="34" y="75"/>
                    <a:pt x="30" y="79"/>
                    <a:pt x="25" y="79"/>
                  </a:cubicBezTo>
                  <a:close/>
                  <a:moveTo>
                    <a:pt x="4" y="35"/>
                  </a:moveTo>
                  <a:lnTo>
                    <a:pt x="13" y="35"/>
                  </a:lnTo>
                  <a:lnTo>
                    <a:pt x="13" y="57"/>
                  </a:lnTo>
                  <a:lnTo>
                    <a:pt x="4" y="57"/>
                  </a:lnTo>
                  <a:close/>
                  <a:moveTo>
                    <a:pt x="59" y="35"/>
                  </a:moveTo>
                  <a:lnTo>
                    <a:pt x="112" y="35"/>
                  </a:lnTo>
                  <a:lnTo>
                    <a:pt x="112" y="57"/>
                  </a:lnTo>
                  <a:lnTo>
                    <a:pt x="59" y="57"/>
                  </a:lnTo>
                  <a:close/>
                  <a:moveTo>
                    <a:pt x="167" y="57"/>
                  </a:moveTo>
                  <a:lnTo>
                    <a:pt x="158" y="57"/>
                  </a:lnTo>
                  <a:lnTo>
                    <a:pt x="158" y="35"/>
                  </a:lnTo>
                  <a:lnTo>
                    <a:pt x="167" y="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33750" tIns="16875" rIns="33750" bIns="16875" anchor="ctr" anchorCtr="1" compatLnSpc="0"/>
            <a:lstStyle/>
            <a:p>
              <a:pPr hangingPunct="0"/>
              <a:endParaRPr lang="en-US" sz="675" b="0" i="0" dirty="0">
                <a:latin typeface="Verdana" panose="020B0604030504040204" pitchFamily="34" charset="0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6" name="Freeform: Shape 8604">
              <a:extLst>
                <a:ext uri="{FF2B5EF4-FFF2-40B4-BE49-F238E27FC236}">
                  <a16:creationId xmlns:a16="http://schemas.microsoft.com/office/drawing/2014/main" id="{74CC32A3-0325-DD4E-ADF7-AD5EE4497402}"/>
                </a:ext>
              </a:extLst>
            </p:cNvPr>
            <p:cNvSpPr/>
            <p:nvPr/>
          </p:nvSpPr>
          <p:spPr>
            <a:xfrm rot="4800">
              <a:off x="18118887" y="6437192"/>
              <a:ext cx="309213" cy="754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" h="2">
                  <a:moveTo>
                    <a:pt x="42" y="2"/>
                  </a:moveTo>
                  <a:lnTo>
                    <a:pt x="1" y="2"/>
                  </a:ln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lnTo>
                    <a:pt x="42" y="0"/>
                  </a:lnTo>
                  <a:lnTo>
                    <a:pt x="42" y="1"/>
                  </a:lnTo>
                  <a:cubicBezTo>
                    <a:pt x="42" y="2"/>
                    <a:pt x="42" y="2"/>
                    <a:pt x="42" y="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33750" tIns="16875" rIns="33750" bIns="16875" anchor="ctr" anchorCtr="1" compatLnSpc="0"/>
            <a:lstStyle/>
            <a:p>
              <a:pPr hangingPunct="0"/>
              <a:endParaRPr lang="en-US" sz="675" b="0" i="0" dirty="0">
                <a:latin typeface="Verdana" panose="020B0604030504040204" pitchFamily="34" charset="0"/>
                <a:ea typeface="Arial Unicode MS" pitchFamily="2"/>
                <a:cs typeface="Arial Unicode MS" pitchFamily="2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90407D6-902F-1245-9C6B-CD58A4CA8384}"/>
              </a:ext>
            </a:extLst>
          </p:cNvPr>
          <p:cNvGrpSpPr/>
          <p:nvPr userDrawn="1"/>
        </p:nvGrpSpPr>
        <p:grpSpPr>
          <a:xfrm>
            <a:off x="4811729" y="3291929"/>
            <a:ext cx="567060" cy="592989"/>
            <a:chOff x="9559705" y="5837605"/>
            <a:chExt cx="1153886" cy="1206650"/>
          </a:xfrm>
          <a:solidFill>
            <a:schemeClr val="accent2"/>
          </a:solidFill>
        </p:grpSpPr>
        <p:sp>
          <p:nvSpPr>
            <p:cNvPr id="58" name="Freeform: Shape 8606">
              <a:extLst>
                <a:ext uri="{FF2B5EF4-FFF2-40B4-BE49-F238E27FC236}">
                  <a16:creationId xmlns:a16="http://schemas.microsoft.com/office/drawing/2014/main" id="{1386E4F2-0E28-FD45-9231-81E4427FC3A7}"/>
                </a:ext>
              </a:extLst>
            </p:cNvPr>
            <p:cNvSpPr/>
            <p:nvPr/>
          </p:nvSpPr>
          <p:spPr>
            <a:xfrm rot="4800">
              <a:off x="9559705" y="5905458"/>
              <a:ext cx="1153886" cy="113879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4" h="152">
                  <a:moveTo>
                    <a:pt x="128" y="0"/>
                  </a:moveTo>
                  <a:lnTo>
                    <a:pt x="98" y="0"/>
                  </a:lnTo>
                  <a:cubicBezTo>
                    <a:pt x="100" y="2"/>
                    <a:pt x="101" y="3"/>
                    <a:pt x="102" y="5"/>
                  </a:cubicBezTo>
                  <a:lnTo>
                    <a:pt x="128" y="5"/>
                  </a:lnTo>
                  <a:cubicBezTo>
                    <a:pt x="139" y="5"/>
                    <a:pt x="149" y="14"/>
                    <a:pt x="149" y="26"/>
                  </a:cubicBezTo>
                  <a:lnTo>
                    <a:pt x="140" y="126"/>
                  </a:lnTo>
                  <a:cubicBezTo>
                    <a:pt x="140" y="138"/>
                    <a:pt x="131" y="147"/>
                    <a:pt x="119" y="147"/>
                  </a:cubicBezTo>
                  <a:lnTo>
                    <a:pt x="35" y="147"/>
                  </a:lnTo>
                  <a:cubicBezTo>
                    <a:pt x="23" y="147"/>
                    <a:pt x="14" y="138"/>
                    <a:pt x="14" y="126"/>
                  </a:cubicBezTo>
                  <a:lnTo>
                    <a:pt x="4" y="26"/>
                  </a:lnTo>
                  <a:cubicBezTo>
                    <a:pt x="4" y="14"/>
                    <a:pt x="14" y="5"/>
                    <a:pt x="26" y="5"/>
                  </a:cubicBezTo>
                  <a:lnTo>
                    <a:pt x="52" y="5"/>
                  </a:lnTo>
                  <a:cubicBezTo>
                    <a:pt x="52" y="3"/>
                    <a:pt x="54" y="2"/>
                    <a:pt x="56" y="0"/>
                  </a:cubicBezTo>
                  <a:lnTo>
                    <a:pt x="26" y="0"/>
                  </a:lnTo>
                  <a:cubicBezTo>
                    <a:pt x="12" y="0"/>
                    <a:pt x="0" y="12"/>
                    <a:pt x="0" y="26"/>
                  </a:cubicBezTo>
                  <a:lnTo>
                    <a:pt x="9" y="126"/>
                  </a:lnTo>
                  <a:cubicBezTo>
                    <a:pt x="9" y="140"/>
                    <a:pt x="20" y="152"/>
                    <a:pt x="35" y="152"/>
                  </a:cubicBezTo>
                  <a:lnTo>
                    <a:pt x="119" y="152"/>
                  </a:lnTo>
                  <a:cubicBezTo>
                    <a:pt x="133" y="152"/>
                    <a:pt x="145" y="140"/>
                    <a:pt x="145" y="126"/>
                  </a:cubicBezTo>
                  <a:lnTo>
                    <a:pt x="154" y="26"/>
                  </a:lnTo>
                  <a:cubicBezTo>
                    <a:pt x="154" y="12"/>
                    <a:pt x="142" y="0"/>
                    <a:pt x="128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33750" tIns="16875" rIns="33750" bIns="16875" anchor="ctr" anchorCtr="1" compatLnSpc="0"/>
            <a:lstStyle/>
            <a:p>
              <a:pPr hangingPunct="0"/>
              <a:endParaRPr lang="en-US" sz="675" b="0" i="0" dirty="0">
                <a:latin typeface="Verdana" panose="020B0604030504040204" pitchFamily="34" charset="0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9" name="Freeform: Shape 8607">
              <a:extLst>
                <a:ext uri="{FF2B5EF4-FFF2-40B4-BE49-F238E27FC236}">
                  <a16:creationId xmlns:a16="http://schemas.microsoft.com/office/drawing/2014/main" id="{E23A85B3-25FD-604D-9139-CC6E17E49FA4}"/>
                </a:ext>
              </a:extLst>
            </p:cNvPr>
            <p:cNvSpPr/>
            <p:nvPr/>
          </p:nvSpPr>
          <p:spPr>
            <a:xfrm rot="4800">
              <a:off x="9884510" y="5845144"/>
              <a:ext cx="497754" cy="49775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7" h="67">
                  <a:moveTo>
                    <a:pt x="34" y="67"/>
                  </a:moveTo>
                  <a:cubicBezTo>
                    <a:pt x="15" y="67"/>
                    <a:pt x="0" y="52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2" y="0"/>
                    <a:pt x="67" y="15"/>
                    <a:pt x="67" y="33"/>
                  </a:cubicBezTo>
                  <a:cubicBezTo>
                    <a:pt x="67" y="52"/>
                    <a:pt x="52" y="67"/>
                    <a:pt x="34" y="67"/>
                  </a:cubicBezTo>
                  <a:close/>
                  <a:moveTo>
                    <a:pt x="34" y="1"/>
                  </a:moveTo>
                  <a:cubicBezTo>
                    <a:pt x="16" y="1"/>
                    <a:pt x="2" y="16"/>
                    <a:pt x="2" y="33"/>
                  </a:cubicBezTo>
                  <a:cubicBezTo>
                    <a:pt x="2" y="51"/>
                    <a:pt x="16" y="65"/>
                    <a:pt x="34" y="65"/>
                  </a:cubicBezTo>
                  <a:cubicBezTo>
                    <a:pt x="52" y="65"/>
                    <a:pt x="66" y="51"/>
                    <a:pt x="66" y="33"/>
                  </a:cubicBezTo>
                  <a:cubicBezTo>
                    <a:pt x="66" y="16"/>
                    <a:pt x="52" y="1"/>
                    <a:pt x="34" y="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33750" tIns="16875" rIns="33750" bIns="16875" anchor="ctr" anchorCtr="1" compatLnSpc="0"/>
            <a:lstStyle/>
            <a:p>
              <a:pPr hangingPunct="0"/>
              <a:endParaRPr lang="en-US" sz="675" b="0" i="0" dirty="0">
                <a:latin typeface="Verdana" panose="020B0604030504040204" pitchFamily="34" charset="0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0" name="Freeform: Shape 8608">
              <a:extLst>
                <a:ext uri="{FF2B5EF4-FFF2-40B4-BE49-F238E27FC236}">
                  <a16:creationId xmlns:a16="http://schemas.microsoft.com/office/drawing/2014/main" id="{E0FA8368-B3BF-C646-873E-308931726DF5}"/>
                </a:ext>
              </a:extLst>
            </p:cNvPr>
            <p:cNvSpPr/>
            <p:nvPr/>
          </p:nvSpPr>
          <p:spPr>
            <a:xfrm rot="4800">
              <a:off x="10016931" y="6007877"/>
              <a:ext cx="165917" cy="12820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" h="18">
                  <a:moveTo>
                    <a:pt x="19" y="4"/>
                  </a:moveTo>
                  <a:lnTo>
                    <a:pt x="18" y="4"/>
                  </a:lnTo>
                  <a:cubicBezTo>
                    <a:pt x="15" y="3"/>
                    <a:pt x="13" y="3"/>
                    <a:pt x="11" y="5"/>
                  </a:cubicBezTo>
                  <a:lnTo>
                    <a:pt x="2" y="0"/>
                  </a:lnTo>
                  <a:cubicBezTo>
                    <a:pt x="2" y="-1"/>
                    <a:pt x="0" y="0"/>
                    <a:pt x="0" y="1"/>
                  </a:cubicBezTo>
                  <a:cubicBezTo>
                    <a:pt x="-1" y="1"/>
                    <a:pt x="0" y="3"/>
                    <a:pt x="0" y="3"/>
                  </a:cubicBezTo>
                  <a:lnTo>
                    <a:pt x="8" y="8"/>
                  </a:lnTo>
                  <a:cubicBezTo>
                    <a:pt x="8" y="9"/>
                    <a:pt x="8" y="10"/>
                    <a:pt x="8" y="11"/>
                  </a:cubicBezTo>
                  <a:cubicBezTo>
                    <a:pt x="8" y="15"/>
                    <a:pt x="11" y="18"/>
                    <a:pt x="16" y="18"/>
                  </a:cubicBezTo>
                  <a:cubicBezTo>
                    <a:pt x="20" y="18"/>
                    <a:pt x="23" y="15"/>
                    <a:pt x="23" y="11"/>
                  </a:cubicBezTo>
                  <a:cubicBezTo>
                    <a:pt x="23" y="8"/>
                    <a:pt x="22" y="6"/>
                    <a:pt x="19" y="4"/>
                  </a:cubicBezTo>
                  <a:close/>
                  <a:moveTo>
                    <a:pt x="16" y="15"/>
                  </a:moveTo>
                  <a:cubicBezTo>
                    <a:pt x="13" y="15"/>
                    <a:pt x="11" y="13"/>
                    <a:pt x="11" y="11"/>
                  </a:cubicBezTo>
                  <a:cubicBezTo>
                    <a:pt x="11" y="8"/>
                    <a:pt x="13" y="6"/>
                    <a:pt x="16" y="6"/>
                  </a:cubicBezTo>
                  <a:cubicBezTo>
                    <a:pt x="18" y="6"/>
                    <a:pt x="20" y="8"/>
                    <a:pt x="20" y="11"/>
                  </a:cubicBezTo>
                  <a:cubicBezTo>
                    <a:pt x="20" y="13"/>
                    <a:pt x="18" y="15"/>
                    <a:pt x="16" y="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33750" tIns="16875" rIns="33750" bIns="16875" anchor="ctr" anchorCtr="1" compatLnSpc="0"/>
            <a:lstStyle/>
            <a:p>
              <a:pPr hangingPunct="0"/>
              <a:endParaRPr lang="en-US" sz="675" b="0" i="0" dirty="0">
                <a:latin typeface="Verdana" panose="020B0604030504040204" pitchFamily="34" charset="0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1" name="Freeform: Shape 8609">
              <a:extLst>
                <a:ext uri="{FF2B5EF4-FFF2-40B4-BE49-F238E27FC236}">
                  <a16:creationId xmlns:a16="http://schemas.microsoft.com/office/drawing/2014/main" id="{3B846F90-A190-D945-8AFB-0D2F93BC3666}"/>
                </a:ext>
              </a:extLst>
            </p:cNvPr>
            <p:cNvSpPr/>
            <p:nvPr/>
          </p:nvSpPr>
          <p:spPr>
            <a:xfrm rot="4800">
              <a:off x="9884515" y="5837605"/>
              <a:ext cx="505298" cy="50529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8" h="68">
                  <a:moveTo>
                    <a:pt x="34" y="0"/>
                  </a:move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cubicBezTo>
                    <a:pt x="52" y="68"/>
                    <a:pt x="68" y="53"/>
                    <a:pt x="68" y="34"/>
                  </a:cubicBezTo>
                  <a:cubicBezTo>
                    <a:pt x="68" y="16"/>
                    <a:pt x="52" y="0"/>
                    <a:pt x="34" y="0"/>
                  </a:cubicBezTo>
                  <a:close/>
                  <a:moveTo>
                    <a:pt x="58" y="33"/>
                  </a:moveTo>
                  <a:lnTo>
                    <a:pt x="58" y="34"/>
                  </a:lnTo>
                  <a:cubicBezTo>
                    <a:pt x="58" y="35"/>
                    <a:pt x="58" y="35"/>
                    <a:pt x="58" y="36"/>
                  </a:cubicBezTo>
                  <a:lnTo>
                    <a:pt x="58" y="37"/>
                  </a:lnTo>
                  <a:lnTo>
                    <a:pt x="63" y="37"/>
                  </a:lnTo>
                  <a:cubicBezTo>
                    <a:pt x="63" y="41"/>
                    <a:pt x="61" y="45"/>
                    <a:pt x="60" y="48"/>
                  </a:cubicBezTo>
                  <a:lnTo>
                    <a:pt x="56" y="46"/>
                  </a:lnTo>
                  <a:lnTo>
                    <a:pt x="55" y="47"/>
                  </a:lnTo>
                  <a:lnTo>
                    <a:pt x="55" y="48"/>
                  </a:lnTo>
                  <a:lnTo>
                    <a:pt x="54" y="49"/>
                  </a:lnTo>
                  <a:lnTo>
                    <a:pt x="58" y="51"/>
                  </a:lnTo>
                  <a:cubicBezTo>
                    <a:pt x="55" y="54"/>
                    <a:pt x="53" y="57"/>
                    <a:pt x="49" y="59"/>
                  </a:cubicBezTo>
                  <a:lnTo>
                    <a:pt x="47" y="55"/>
                  </a:lnTo>
                  <a:lnTo>
                    <a:pt x="46" y="56"/>
                  </a:lnTo>
                  <a:lnTo>
                    <a:pt x="45" y="56"/>
                  </a:lnTo>
                  <a:lnTo>
                    <a:pt x="44" y="57"/>
                  </a:lnTo>
                  <a:lnTo>
                    <a:pt x="46" y="61"/>
                  </a:lnTo>
                  <a:cubicBezTo>
                    <a:pt x="43" y="63"/>
                    <a:pt x="39" y="64"/>
                    <a:pt x="35" y="64"/>
                  </a:cubicBezTo>
                  <a:lnTo>
                    <a:pt x="35" y="59"/>
                  </a:lnTo>
                  <a:lnTo>
                    <a:pt x="34" y="59"/>
                  </a:lnTo>
                  <a:cubicBezTo>
                    <a:pt x="33" y="59"/>
                    <a:pt x="33" y="59"/>
                    <a:pt x="32" y="59"/>
                  </a:cubicBezTo>
                  <a:lnTo>
                    <a:pt x="31" y="64"/>
                  </a:lnTo>
                  <a:cubicBezTo>
                    <a:pt x="27" y="63"/>
                    <a:pt x="23" y="62"/>
                    <a:pt x="20" y="60"/>
                  </a:cubicBezTo>
                  <a:lnTo>
                    <a:pt x="23" y="56"/>
                  </a:lnTo>
                  <a:lnTo>
                    <a:pt x="21" y="56"/>
                  </a:lnTo>
                  <a:lnTo>
                    <a:pt x="20" y="55"/>
                  </a:lnTo>
                  <a:lnTo>
                    <a:pt x="20" y="54"/>
                  </a:lnTo>
                  <a:lnTo>
                    <a:pt x="17" y="58"/>
                  </a:lnTo>
                  <a:cubicBezTo>
                    <a:pt x="14" y="56"/>
                    <a:pt x="11" y="53"/>
                    <a:pt x="9" y="50"/>
                  </a:cubicBezTo>
                  <a:lnTo>
                    <a:pt x="13" y="48"/>
                  </a:lnTo>
                  <a:lnTo>
                    <a:pt x="12" y="47"/>
                  </a:lnTo>
                  <a:cubicBezTo>
                    <a:pt x="12" y="46"/>
                    <a:pt x="12" y="46"/>
                    <a:pt x="12" y="46"/>
                  </a:cubicBezTo>
                  <a:lnTo>
                    <a:pt x="11" y="45"/>
                  </a:lnTo>
                  <a:lnTo>
                    <a:pt x="7" y="47"/>
                  </a:lnTo>
                  <a:cubicBezTo>
                    <a:pt x="5" y="43"/>
                    <a:pt x="5" y="39"/>
                    <a:pt x="4" y="35"/>
                  </a:cubicBezTo>
                  <a:lnTo>
                    <a:pt x="9" y="35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9" y="32"/>
                  </a:lnTo>
                  <a:lnTo>
                    <a:pt x="5" y="32"/>
                  </a:lnTo>
                  <a:cubicBezTo>
                    <a:pt x="5" y="28"/>
                    <a:pt x="6" y="24"/>
                    <a:pt x="8" y="21"/>
                  </a:cubicBezTo>
                  <a:lnTo>
                    <a:pt x="12" y="23"/>
                  </a:lnTo>
                  <a:lnTo>
                    <a:pt x="12" y="22"/>
                  </a:lnTo>
                  <a:lnTo>
                    <a:pt x="13" y="21"/>
                  </a:lnTo>
                  <a:lnTo>
                    <a:pt x="14" y="20"/>
                  </a:lnTo>
                  <a:lnTo>
                    <a:pt x="9" y="17"/>
                  </a:lnTo>
                  <a:cubicBezTo>
                    <a:pt x="12" y="14"/>
                    <a:pt x="15" y="11"/>
                    <a:pt x="18" y="9"/>
                  </a:cubicBezTo>
                  <a:lnTo>
                    <a:pt x="20" y="13"/>
                  </a:lnTo>
                  <a:lnTo>
                    <a:pt x="21" y="13"/>
                  </a:lnTo>
                  <a:cubicBezTo>
                    <a:pt x="22" y="13"/>
                    <a:pt x="22" y="12"/>
                    <a:pt x="23" y="12"/>
                  </a:cubicBezTo>
                  <a:lnTo>
                    <a:pt x="21" y="8"/>
                  </a:lnTo>
                  <a:cubicBezTo>
                    <a:pt x="25" y="6"/>
                    <a:pt x="29" y="5"/>
                    <a:pt x="32" y="5"/>
                  </a:cubicBezTo>
                  <a:lnTo>
                    <a:pt x="32" y="10"/>
                  </a:lnTo>
                  <a:lnTo>
                    <a:pt x="34" y="10"/>
                  </a:lnTo>
                  <a:lnTo>
                    <a:pt x="35" y="10"/>
                  </a:lnTo>
                  <a:lnTo>
                    <a:pt x="36" y="10"/>
                  </a:lnTo>
                  <a:lnTo>
                    <a:pt x="36" y="5"/>
                  </a:lnTo>
                  <a:cubicBezTo>
                    <a:pt x="40" y="5"/>
                    <a:pt x="44" y="6"/>
                    <a:pt x="48" y="8"/>
                  </a:cubicBezTo>
                  <a:lnTo>
                    <a:pt x="45" y="12"/>
                  </a:lnTo>
                  <a:lnTo>
                    <a:pt x="46" y="13"/>
                  </a:lnTo>
                  <a:cubicBezTo>
                    <a:pt x="47" y="13"/>
                    <a:pt x="47" y="13"/>
                    <a:pt x="47" y="13"/>
                  </a:cubicBezTo>
                  <a:lnTo>
                    <a:pt x="48" y="14"/>
                  </a:lnTo>
                  <a:lnTo>
                    <a:pt x="51" y="10"/>
                  </a:lnTo>
                  <a:cubicBezTo>
                    <a:pt x="54" y="12"/>
                    <a:pt x="57" y="15"/>
                    <a:pt x="58" y="19"/>
                  </a:cubicBezTo>
                  <a:lnTo>
                    <a:pt x="55" y="21"/>
                  </a:lnTo>
                  <a:lnTo>
                    <a:pt x="55" y="22"/>
                  </a:lnTo>
                  <a:cubicBezTo>
                    <a:pt x="55" y="22"/>
                    <a:pt x="55" y="23"/>
                    <a:pt x="56" y="23"/>
                  </a:cubicBezTo>
                  <a:lnTo>
                    <a:pt x="56" y="24"/>
                  </a:lnTo>
                  <a:lnTo>
                    <a:pt x="61" y="22"/>
                  </a:lnTo>
                  <a:cubicBezTo>
                    <a:pt x="62" y="25"/>
                    <a:pt x="63" y="29"/>
                    <a:pt x="63" y="3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33750" tIns="16875" rIns="33750" bIns="16875" anchor="ctr" anchorCtr="1" compatLnSpc="0"/>
            <a:lstStyle/>
            <a:p>
              <a:pPr hangingPunct="0"/>
              <a:endParaRPr lang="en-US" sz="675" b="0" i="0" dirty="0">
                <a:latin typeface="Verdana" panose="020B0604030504040204" pitchFamily="34" charset="0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9F5541F2-A33D-6A44-A3F7-2177092ED9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7115" y="3383448"/>
            <a:ext cx="2317054" cy="37182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800" b="1" i="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algn="r">
              <a:defRPr sz="1400" b="1">
                <a:solidFill>
                  <a:schemeClr val="tx2"/>
                </a:solidFill>
                <a:latin typeface="+mj-lt"/>
              </a:defRPr>
            </a:lvl2pPr>
            <a:lvl3pPr algn="r">
              <a:defRPr sz="1400" b="1">
                <a:solidFill>
                  <a:schemeClr val="tx2"/>
                </a:solidFill>
                <a:latin typeface="+mj-lt"/>
              </a:defRPr>
            </a:lvl3pPr>
            <a:lvl4pPr algn="r">
              <a:defRPr sz="1400" b="1">
                <a:solidFill>
                  <a:schemeClr val="tx2"/>
                </a:solidFill>
                <a:latin typeface="+mj-lt"/>
              </a:defRPr>
            </a:lvl4pPr>
            <a:lvl5pPr algn="r">
              <a:defRPr sz="14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0" name="Text Placeholder 5">
            <a:extLst>
              <a:ext uri="{FF2B5EF4-FFF2-40B4-BE49-F238E27FC236}">
                <a16:creationId xmlns:a16="http://schemas.microsoft.com/office/drawing/2014/main" id="{DA2572FE-4D9E-6F4A-A4A4-D0638CC516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35130" y="3389135"/>
            <a:ext cx="2317054" cy="37182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800" b="1" i="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algn="r">
              <a:defRPr sz="1400" b="1">
                <a:solidFill>
                  <a:schemeClr val="tx2"/>
                </a:solidFill>
                <a:latin typeface="+mj-lt"/>
              </a:defRPr>
            </a:lvl2pPr>
            <a:lvl3pPr algn="r">
              <a:defRPr sz="1400" b="1">
                <a:solidFill>
                  <a:schemeClr val="tx2"/>
                </a:solidFill>
                <a:latin typeface="+mj-lt"/>
              </a:defRPr>
            </a:lvl3pPr>
            <a:lvl4pPr algn="r">
              <a:defRPr sz="1400" b="1">
                <a:solidFill>
                  <a:schemeClr val="tx2"/>
                </a:solidFill>
                <a:latin typeface="+mj-lt"/>
              </a:defRPr>
            </a:lvl4pPr>
            <a:lvl5pPr algn="r">
              <a:defRPr sz="14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1" name="Text Placeholder 5">
            <a:extLst>
              <a:ext uri="{FF2B5EF4-FFF2-40B4-BE49-F238E27FC236}">
                <a16:creationId xmlns:a16="http://schemas.microsoft.com/office/drawing/2014/main" id="{53ABDEDB-DC5D-B344-BC21-DB49272EB3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36226" y="3396894"/>
            <a:ext cx="2317054" cy="37182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800" b="1" i="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algn="r">
              <a:defRPr sz="1400" b="1">
                <a:solidFill>
                  <a:schemeClr val="tx2"/>
                </a:solidFill>
                <a:latin typeface="+mj-lt"/>
              </a:defRPr>
            </a:lvl2pPr>
            <a:lvl3pPr algn="r">
              <a:defRPr sz="1400" b="1">
                <a:solidFill>
                  <a:schemeClr val="tx2"/>
                </a:solidFill>
                <a:latin typeface="+mj-lt"/>
              </a:defRPr>
            </a:lvl3pPr>
            <a:lvl4pPr algn="r">
              <a:defRPr sz="1400" b="1">
                <a:solidFill>
                  <a:schemeClr val="tx2"/>
                </a:solidFill>
                <a:latin typeface="+mj-lt"/>
              </a:defRPr>
            </a:lvl4pPr>
            <a:lvl5pPr algn="r">
              <a:defRPr sz="14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2" name="Text Placeholder 5">
            <a:extLst>
              <a:ext uri="{FF2B5EF4-FFF2-40B4-BE49-F238E27FC236}">
                <a16:creationId xmlns:a16="http://schemas.microsoft.com/office/drawing/2014/main" id="{AA1B35D0-88BF-3945-BA8B-5282F45B6E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32806" y="3381526"/>
            <a:ext cx="2317054" cy="37182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800" b="1" i="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algn="r">
              <a:defRPr sz="1400" b="1">
                <a:solidFill>
                  <a:schemeClr val="tx2"/>
                </a:solidFill>
                <a:latin typeface="+mj-lt"/>
              </a:defRPr>
            </a:lvl2pPr>
            <a:lvl3pPr algn="r">
              <a:defRPr sz="1400" b="1">
                <a:solidFill>
                  <a:schemeClr val="tx2"/>
                </a:solidFill>
                <a:latin typeface="+mj-lt"/>
              </a:defRPr>
            </a:lvl3pPr>
            <a:lvl4pPr algn="r">
              <a:defRPr sz="1400" b="1">
                <a:solidFill>
                  <a:schemeClr val="tx2"/>
                </a:solidFill>
                <a:latin typeface="+mj-lt"/>
              </a:defRPr>
            </a:lvl4pPr>
            <a:lvl5pPr algn="r">
              <a:defRPr sz="14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3" name="Text Placeholder 5">
            <a:extLst>
              <a:ext uri="{FF2B5EF4-FFF2-40B4-BE49-F238E27FC236}">
                <a16:creationId xmlns:a16="http://schemas.microsoft.com/office/drawing/2014/main" id="{BDE9C651-65E8-CD42-95B8-178F2C3BEA8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24552" y="4977178"/>
            <a:ext cx="2338209" cy="37182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  <a:lvl2pPr algn="r">
              <a:defRPr sz="1400" b="1">
                <a:solidFill>
                  <a:schemeClr val="tx2"/>
                </a:solidFill>
                <a:latin typeface="+mj-lt"/>
              </a:defRPr>
            </a:lvl2pPr>
            <a:lvl3pPr algn="r">
              <a:defRPr sz="1400" b="1">
                <a:solidFill>
                  <a:schemeClr val="tx2"/>
                </a:solidFill>
                <a:latin typeface="+mj-lt"/>
              </a:defRPr>
            </a:lvl3pPr>
            <a:lvl4pPr algn="r">
              <a:defRPr sz="1400" b="1">
                <a:solidFill>
                  <a:schemeClr val="tx2"/>
                </a:solidFill>
                <a:latin typeface="+mj-lt"/>
              </a:defRPr>
            </a:lvl4pPr>
            <a:lvl5pPr algn="r">
              <a:defRPr sz="14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74" name="Text Placeholder 5">
            <a:extLst>
              <a:ext uri="{FF2B5EF4-FFF2-40B4-BE49-F238E27FC236}">
                <a16:creationId xmlns:a16="http://schemas.microsoft.com/office/drawing/2014/main" id="{591DA77E-7FC0-5146-B509-42DA33F194C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30846" y="4977178"/>
            <a:ext cx="2338209" cy="37182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  <a:lvl2pPr algn="r">
              <a:defRPr sz="1400" b="1">
                <a:solidFill>
                  <a:schemeClr val="tx2"/>
                </a:solidFill>
                <a:latin typeface="+mj-lt"/>
              </a:defRPr>
            </a:lvl2pPr>
            <a:lvl3pPr algn="r">
              <a:defRPr sz="1400" b="1">
                <a:solidFill>
                  <a:schemeClr val="tx2"/>
                </a:solidFill>
                <a:latin typeface="+mj-lt"/>
              </a:defRPr>
            </a:lvl3pPr>
            <a:lvl4pPr algn="r">
              <a:defRPr sz="1400" b="1">
                <a:solidFill>
                  <a:schemeClr val="tx2"/>
                </a:solidFill>
                <a:latin typeface="+mj-lt"/>
              </a:defRPr>
            </a:lvl4pPr>
            <a:lvl5pPr algn="r">
              <a:defRPr sz="14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75" name="Text Placeholder 5">
            <a:extLst>
              <a:ext uri="{FF2B5EF4-FFF2-40B4-BE49-F238E27FC236}">
                <a16:creationId xmlns:a16="http://schemas.microsoft.com/office/drawing/2014/main" id="{898EC3BB-C15A-D548-80B2-9D185FC1387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18861" y="4977178"/>
            <a:ext cx="2338209" cy="37182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  <a:lvl2pPr algn="r">
              <a:defRPr sz="1400" b="1">
                <a:solidFill>
                  <a:schemeClr val="tx2"/>
                </a:solidFill>
                <a:latin typeface="+mj-lt"/>
              </a:defRPr>
            </a:lvl2pPr>
            <a:lvl3pPr algn="r">
              <a:defRPr sz="1400" b="1">
                <a:solidFill>
                  <a:schemeClr val="tx2"/>
                </a:solidFill>
                <a:latin typeface="+mj-lt"/>
              </a:defRPr>
            </a:lvl3pPr>
            <a:lvl4pPr algn="r">
              <a:defRPr sz="1400" b="1">
                <a:solidFill>
                  <a:schemeClr val="tx2"/>
                </a:solidFill>
                <a:latin typeface="+mj-lt"/>
              </a:defRPr>
            </a:lvl4pPr>
            <a:lvl5pPr algn="r">
              <a:defRPr sz="14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8C1475B-E6A4-F647-BC49-8B8F28ABAF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674077"/>
            <a:ext cx="12192000" cy="109506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90000"/>
              </a:lnSpc>
              <a:defRPr sz="3600" b="1" i="0" spc="0" baseline="0"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29918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Hexag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xagon 6">
            <a:extLst>
              <a:ext uri="{FF2B5EF4-FFF2-40B4-BE49-F238E27FC236}">
                <a16:creationId xmlns:a16="http://schemas.microsoft.com/office/drawing/2014/main" id="{455E1B5D-6A05-5E42-8DB2-B28D5A2B23DE}"/>
              </a:ext>
            </a:extLst>
          </p:cNvPr>
          <p:cNvSpPr/>
          <p:nvPr userDrawn="1"/>
        </p:nvSpPr>
        <p:spPr>
          <a:xfrm rot="5400000">
            <a:off x="1475264" y="2959345"/>
            <a:ext cx="2461320" cy="2122294"/>
          </a:xfrm>
          <a:prstGeom prst="hexagon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 i="0" dirty="0">
              <a:latin typeface="Verdana" panose="020B060403050404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D54D12-B5A3-F142-9225-94B9D7D44F1D}"/>
              </a:ext>
            </a:extLst>
          </p:cNvPr>
          <p:cNvCxnSpPr/>
          <p:nvPr userDrawn="1"/>
        </p:nvCxnSpPr>
        <p:spPr>
          <a:xfrm>
            <a:off x="2705923" y="4020492"/>
            <a:ext cx="80097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Hexagon 9">
            <a:extLst>
              <a:ext uri="{FF2B5EF4-FFF2-40B4-BE49-F238E27FC236}">
                <a16:creationId xmlns:a16="http://schemas.microsoft.com/office/drawing/2014/main" id="{4105D4B8-1BB1-724C-969A-878D1A6214E5}"/>
              </a:ext>
            </a:extLst>
          </p:cNvPr>
          <p:cNvSpPr/>
          <p:nvPr userDrawn="1"/>
        </p:nvSpPr>
        <p:spPr>
          <a:xfrm rot="5400000">
            <a:off x="4020853" y="2959344"/>
            <a:ext cx="2461320" cy="2122296"/>
          </a:xfrm>
          <a:prstGeom prst="hexagon">
            <a:avLst/>
          </a:prstGeom>
          <a:solidFill>
            <a:schemeClr val="accent3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 i="0" dirty="0">
              <a:latin typeface="Verdana" panose="020B0604030504040204" pitchFamily="34" charset="0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4F61516F-D012-D64B-A0C0-26B597B291AB}"/>
              </a:ext>
            </a:extLst>
          </p:cNvPr>
          <p:cNvSpPr/>
          <p:nvPr userDrawn="1"/>
        </p:nvSpPr>
        <p:spPr>
          <a:xfrm rot="5400000">
            <a:off x="6566442" y="2959345"/>
            <a:ext cx="2461320" cy="2122294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 i="0" dirty="0">
              <a:latin typeface="Verdana" panose="020B060403050404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9BD1C2F-863B-3E47-96E5-636525BF2E51}"/>
              </a:ext>
            </a:extLst>
          </p:cNvPr>
          <p:cNvSpPr/>
          <p:nvPr userDrawn="1"/>
        </p:nvSpPr>
        <p:spPr bwMode="auto">
          <a:xfrm>
            <a:off x="3881069" y="3917654"/>
            <a:ext cx="207935" cy="20567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 i="0" dirty="0">
              <a:latin typeface="Verdana" panose="020B060403050404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05730B3-3B04-A949-86FC-2E41D7C8513F}"/>
              </a:ext>
            </a:extLst>
          </p:cNvPr>
          <p:cNvSpPr/>
          <p:nvPr userDrawn="1"/>
        </p:nvSpPr>
        <p:spPr bwMode="auto">
          <a:xfrm>
            <a:off x="6420340" y="3917654"/>
            <a:ext cx="207935" cy="20567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 i="0" dirty="0">
              <a:latin typeface="Verdana" panose="020B0604030504040204" pitchFamily="34" charset="0"/>
            </a:endParaRP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81BCB557-D70B-EA40-AE08-320DF5CC044E}"/>
              </a:ext>
            </a:extLst>
          </p:cNvPr>
          <p:cNvSpPr/>
          <p:nvPr userDrawn="1"/>
        </p:nvSpPr>
        <p:spPr>
          <a:xfrm rot="5400000">
            <a:off x="9116875" y="2959345"/>
            <a:ext cx="2461320" cy="2122294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 i="0" dirty="0">
              <a:latin typeface="Verdana" panose="020B060403050404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6173AC1-2C64-294D-8205-F9405C52733F}"/>
              </a:ext>
            </a:extLst>
          </p:cNvPr>
          <p:cNvSpPr/>
          <p:nvPr userDrawn="1"/>
        </p:nvSpPr>
        <p:spPr bwMode="auto">
          <a:xfrm>
            <a:off x="8979168" y="3917654"/>
            <a:ext cx="207935" cy="20567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 i="0" dirty="0">
              <a:latin typeface="Verdana" panose="020B0604030504040204" pitchFamily="34" charset="0"/>
            </a:endParaRP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2980378E-857A-374D-A2A5-DEDE256F6D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89100" y="4013910"/>
            <a:ext cx="1828801" cy="63976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b="0" i="0">
                <a:solidFill>
                  <a:schemeClr val="bg2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024CD5DB-D9D6-1043-A708-A02EE52EA1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37113" y="4011910"/>
            <a:ext cx="1828800" cy="63976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b="0" i="0">
                <a:solidFill>
                  <a:schemeClr val="bg2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1579F24D-E2FD-4446-B987-4ED5BD5DD37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82701" y="4011910"/>
            <a:ext cx="1828800" cy="63976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b="0" i="0">
                <a:solidFill>
                  <a:schemeClr val="bg2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01EB803F-2B90-A943-BE91-FA451ABC95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33136" y="4031861"/>
            <a:ext cx="1828800" cy="63976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b="0" i="0">
                <a:solidFill>
                  <a:schemeClr val="bg2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351C9DD-CA94-A74F-87AE-6C2BBD2855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674077"/>
            <a:ext cx="12192000" cy="109506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90000"/>
              </a:lnSpc>
              <a:defRPr sz="3600" b="1" i="0" spc="0" baseline="0"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F34EA34B-4438-844D-A0EE-2BB594B6C0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44775" y="3214371"/>
            <a:ext cx="2117452" cy="63976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000" b="1" i="0">
                <a:solidFill>
                  <a:schemeClr val="bg2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BF5BDEF3-4F65-D94C-BCBB-DBEC675381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5210" y="3234322"/>
            <a:ext cx="2117452" cy="63976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000" b="1" i="0">
                <a:solidFill>
                  <a:schemeClr val="bg2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4DA62D5F-3841-FE48-B417-986F3A0EAE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0797" y="3234322"/>
            <a:ext cx="2117452" cy="63976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000" b="1" i="0">
                <a:solidFill>
                  <a:schemeClr val="bg2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id="{194564DC-9C89-1B4C-9C3C-FBDF0EC5A3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91232" y="3254273"/>
            <a:ext cx="2117452" cy="63976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000" b="1" i="0">
                <a:solidFill>
                  <a:schemeClr val="bg2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439128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061E1B-DA3C-3E4D-B53B-C3ECA2BAC21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344168" y="2628508"/>
            <a:ext cx="4357687" cy="148431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defRPr sz="16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  <a:lvl2pPr>
              <a:lnSpc>
                <a:spcPct val="130000"/>
              </a:lnSpc>
              <a:spcBef>
                <a:spcPts val="1000"/>
              </a:spcBef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</a:defRPr>
            </a:lvl2pPr>
            <a:lvl3pPr>
              <a:lnSpc>
                <a:spcPct val="130000"/>
              </a:lnSpc>
              <a:spcBef>
                <a:spcPts val="1000"/>
              </a:spcBef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</a:defRPr>
            </a:lvl3pPr>
            <a:lvl4pPr>
              <a:lnSpc>
                <a:spcPct val="130000"/>
              </a:lnSpc>
              <a:spcBef>
                <a:spcPts val="1000"/>
              </a:spcBef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</a:defRPr>
            </a:lvl4pPr>
            <a:lvl5pPr>
              <a:lnSpc>
                <a:spcPct val="130000"/>
              </a:lnSpc>
              <a:spcBef>
                <a:spcPts val="1000"/>
              </a:spcBef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CF96FE-8515-DE46-BDEC-64F8185D3005}"/>
              </a:ext>
            </a:extLst>
          </p:cNvPr>
          <p:cNvGrpSpPr/>
          <p:nvPr userDrawn="1"/>
        </p:nvGrpSpPr>
        <p:grpSpPr>
          <a:xfrm>
            <a:off x="5727097" y="-2068118"/>
            <a:ext cx="6506105" cy="11121547"/>
            <a:chOff x="4675416" y="-2068118"/>
            <a:chExt cx="6506105" cy="11121547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75416" y="-2068118"/>
              <a:ext cx="6506105" cy="11121547"/>
            </a:xfrm>
            <a:prstGeom prst="rect">
              <a:avLst/>
            </a:prstGeom>
            <a:effectLst/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4091" y="623455"/>
              <a:ext cx="2388867" cy="4870248"/>
            </a:xfrm>
            <a:prstGeom prst="rect">
              <a:avLst/>
            </a:prstGeom>
            <a:effectLst/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79A993D-2290-0249-9D4F-83C7F4A0CD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4168" y="676656"/>
            <a:ext cx="4357687" cy="124984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b="1" i="0" spc="0"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55251FD-5E23-C64A-B6BF-363058C4972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950331" y="1222217"/>
            <a:ext cx="2109548" cy="371192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9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  <p:extLst>
    <p:ext uri="{DCECCB84-F9BA-43D5-87BE-67443E8EF086}">
      <p15:sldGuideLst xmlns:p15="http://schemas.microsoft.com/office/powerpoint/2012/main">
        <p15:guide id="6" pos="3840">
          <p15:clr>
            <a:srgbClr val="FBAE40"/>
          </p15:clr>
        </p15:guide>
        <p15:guide id="8" pos="655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129" y="1792603"/>
            <a:ext cx="7786990" cy="4668489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7EAF9D-1F56-4246-9AD0-E719CB3D5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4168" y="676656"/>
            <a:ext cx="10103482" cy="124984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b="1" i="0" spc="0"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6E8CE5C-F9F3-434D-AC0B-6AB02A33069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674564" y="2151140"/>
            <a:ext cx="5958120" cy="3731975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A52561A-618A-664B-BA24-616E0361414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344168" y="2628508"/>
            <a:ext cx="3722656" cy="148431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defRPr sz="16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  <a:lvl2pPr>
              <a:lnSpc>
                <a:spcPct val="130000"/>
              </a:lnSpc>
              <a:spcBef>
                <a:spcPts val="1000"/>
              </a:spcBef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</a:defRPr>
            </a:lvl2pPr>
            <a:lvl3pPr>
              <a:lnSpc>
                <a:spcPct val="130000"/>
              </a:lnSpc>
              <a:spcBef>
                <a:spcPts val="1000"/>
              </a:spcBef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</a:defRPr>
            </a:lvl3pPr>
            <a:lvl4pPr>
              <a:lnSpc>
                <a:spcPct val="130000"/>
              </a:lnSpc>
              <a:spcBef>
                <a:spcPts val="1000"/>
              </a:spcBef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</a:defRPr>
            </a:lvl4pPr>
            <a:lvl5pPr>
              <a:lnSpc>
                <a:spcPct val="130000"/>
              </a:lnSpc>
              <a:spcBef>
                <a:spcPts val="1000"/>
              </a:spcBef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193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107" y="810809"/>
            <a:ext cx="4939393" cy="685800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1A85A-9597-0B43-BE64-82414B4D2D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4168" y="676656"/>
            <a:ext cx="4067176" cy="124984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b="1" i="0" spc="0"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35526AF2-DD41-6D4F-BF29-E7C709CE165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060922" y="1602462"/>
            <a:ext cx="3974473" cy="529175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C9421EA-CA37-C046-8893-4105B2DA8FD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344168" y="2628508"/>
            <a:ext cx="4357687" cy="148431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defRPr sz="16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  <a:lvl2pPr>
              <a:lnSpc>
                <a:spcPct val="130000"/>
              </a:lnSpc>
              <a:spcBef>
                <a:spcPts val="1000"/>
              </a:spcBef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</a:defRPr>
            </a:lvl2pPr>
            <a:lvl3pPr>
              <a:lnSpc>
                <a:spcPct val="130000"/>
              </a:lnSpc>
              <a:spcBef>
                <a:spcPts val="1000"/>
              </a:spcBef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</a:defRPr>
            </a:lvl3pPr>
            <a:lvl4pPr>
              <a:lnSpc>
                <a:spcPct val="130000"/>
              </a:lnSpc>
              <a:spcBef>
                <a:spcPts val="1000"/>
              </a:spcBef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</a:defRPr>
            </a:lvl4pPr>
            <a:lvl5pPr>
              <a:lnSpc>
                <a:spcPct val="130000"/>
              </a:lnSpc>
              <a:spcBef>
                <a:spcPts val="1000"/>
              </a:spcBef>
              <a:defRPr sz="1200">
                <a:solidFill>
                  <a:schemeClr val="accent5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49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9004" y="845338"/>
            <a:ext cx="6571422" cy="12498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3000" b="1" i="0" spc="0"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B9E900C-3B42-C449-A515-ED52B64487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89004" y="2532670"/>
            <a:ext cx="6571422" cy="3953030"/>
          </a:xfrm>
          <a:prstGeom prst="rect">
            <a:avLst/>
          </a:prstGeom>
        </p:spPr>
        <p:txBody>
          <a:bodyPr/>
          <a:lstStyle>
            <a:lvl1pPr marL="137160" indent="-118872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800" b="1" i="0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365760" indent="-118872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2pPr>
            <a:lvl3pPr marL="685800" indent="-118872">
              <a:lnSpc>
                <a:spcPct val="100000"/>
              </a:lnSpc>
              <a:spcBef>
                <a:spcPts val="900"/>
              </a:spcBef>
              <a:buSzPct val="100000"/>
              <a:buFont typeface="Courier New" panose="02070309020205020404" pitchFamily="49" charset="0"/>
              <a:buChar char="o"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3pPr>
            <a:lvl4pPr marL="1051560" indent="-118872">
              <a:lnSpc>
                <a:spcPct val="100000"/>
              </a:lnSpc>
              <a:spcBef>
                <a:spcPts val="900"/>
              </a:spcBef>
              <a:buSzPct val="75000"/>
              <a:buFont typeface="Wingdings" pitchFamily="2" charset="2"/>
              <a:buChar char="§"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4pPr>
            <a:lvl5pPr marL="1316736" indent="0">
              <a:lnSpc>
                <a:spcPct val="100000"/>
              </a:lnSpc>
              <a:spcBef>
                <a:spcPts val="900"/>
              </a:spcBef>
              <a:buSzPct val="75000"/>
              <a:buFont typeface="Arial" panose="020B0604020202020204" pitchFamily="34" charset="0"/>
              <a:buNone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6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934278" y="0"/>
            <a:ext cx="11257722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06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6E2094-CB4F-F64F-9FE7-C6E0A5251F32}"/>
              </a:ext>
            </a:extLst>
          </p:cNvPr>
          <p:cNvSpPr/>
          <p:nvPr userDrawn="1"/>
        </p:nvSpPr>
        <p:spPr>
          <a:xfrm>
            <a:off x="0" y="0"/>
            <a:ext cx="1888958" cy="26770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9632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018E66-DC78-A644-B29D-35D79845BCAF}"/>
              </a:ext>
            </a:extLst>
          </p:cNvPr>
          <p:cNvSpPr/>
          <p:nvPr userDrawn="1"/>
        </p:nvSpPr>
        <p:spPr>
          <a:xfrm>
            <a:off x="0" y="0"/>
            <a:ext cx="12192000" cy="5118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28097D-4E83-824A-9A39-131F05F7A266}"/>
              </a:ext>
            </a:extLst>
          </p:cNvPr>
          <p:cNvSpPr/>
          <p:nvPr userDrawn="1"/>
        </p:nvSpPr>
        <p:spPr>
          <a:xfrm>
            <a:off x="1478148" y="2386791"/>
            <a:ext cx="923570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8800" b="0" i="0" dirty="0">
                <a:solidFill>
                  <a:schemeClr val="bg2"/>
                </a:solidFill>
                <a:latin typeface="Verdana" panose="020B0604030504040204" pitchFamily="34" charset="0"/>
              </a:rPr>
              <a:t>QUESTIONS?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1160D0-C939-844D-B5AE-9E8C38C35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440" y="1421671"/>
            <a:ext cx="10135120" cy="87616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Verdana" panose="020B0604030504040204" pitchFamily="34" charset="0"/>
              </a:defRPr>
            </a:lvl1pPr>
          </a:lstStyle>
          <a:p>
            <a:pPr algn="ctr"/>
            <a:r>
              <a:rPr lang="en-US" sz="7200" dirty="0">
                <a:solidFill>
                  <a:schemeClr val="accent6"/>
                </a:solidFill>
              </a:rPr>
              <a:t>Thank You!</a:t>
            </a:r>
            <a:endParaRPr lang="en-US" sz="4800" dirty="0">
              <a:solidFill>
                <a:schemeClr val="accent6"/>
              </a:solidFill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C52F1454-F6C6-7746-BCC6-ABD4A9B617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15055" y="5568849"/>
            <a:ext cx="2761890" cy="91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6460445-77C1-C94D-B804-3AC5523305DE}"/>
              </a:ext>
            </a:extLst>
          </p:cNvPr>
          <p:cNvSpPr/>
          <p:nvPr userDrawn="1"/>
        </p:nvSpPr>
        <p:spPr>
          <a:xfrm>
            <a:off x="0" y="5317435"/>
            <a:ext cx="1580322" cy="15405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FA364D-A02B-8548-894F-8FDF3EE05713}"/>
              </a:ext>
            </a:extLst>
          </p:cNvPr>
          <p:cNvSpPr txBox="1"/>
          <p:nvPr userDrawn="1"/>
        </p:nvSpPr>
        <p:spPr>
          <a:xfrm>
            <a:off x="99096" y="6301155"/>
            <a:ext cx="821383" cy="288728"/>
          </a:xfrm>
          <a:prstGeom prst="rect">
            <a:avLst/>
          </a:prstGeom>
          <a:noFill/>
        </p:spPr>
        <p:txBody>
          <a:bodyPr wrap="square" lIns="0" tIns="36576" rIns="0" bIns="36000" rtlCol="0">
            <a:spAutoFit/>
          </a:bodyPr>
          <a:lstStyle/>
          <a:p>
            <a:pPr algn="l"/>
            <a:r>
              <a:rPr lang="en-US" sz="700" b="0" i="0" dirty="0">
                <a:latin typeface="Verdana" panose="020B0604030504040204" pitchFamily="34" charset="0"/>
              </a:rPr>
              <a:t>Copyright © RevSpring, Inc.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7456C6-ACCF-7647-BE1F-CD0E059177CB}"/>
              </a:ext>
            </a:extLst>
          </p:cNvPr>
          <p:cNvSpPr txBox="1"/>
          <p:nvPr userDrawn="1"/>
        </p:nvSpPr>
        <p:spPr>
          <a:xfrm>
            <a:off x="95232" y="6589883"/>
            <a:ext cx="821387" cy="226591"/>
          </a:xfrm>
          <a:prstGeom prst="rect">
            <a:avLst/>
          </a:prstGeom>
          <a:noFill/>
        </p:spPr>
        <p:txBody>
          <a:bodyPr wrap="square" lIns="0" tIns="36576" rIns="0" bIns="36000" rtlCol="0">
            <a:spAutoFit/>
          </a:bodyPr>
          <a:lstStyle/>
          <a:p>
            <a:pPr algn="l"/>
            <a:fld id="{4FAB73BC-B049-4115-A692-8D63A059BFB8}" type="slidenum">
              <a:rPr lang="en-US" sz="1000" b="0" i="0" smtClean="0">
                <a:latin typeface="Verdana" panose="020B0604030504040204" pitchFamily="34" charset="0"/>
              </a:rPr>
              <a:pPr algn="l"/>
              <a:t>‹#›</a:t>
            </a:fld>
            <a:endParaRPr lang="en-US" sz="1000" b="0" i="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77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018E66-DC78-A644-B29D-35D79845BCAF}"/>
              </a:ext>
            </a:extLst>
          </p:cNvPr>
          <p:cNvSpPr/>
          <p:nvPr userDrawn="1"/>
        </p:nvSpPr>
        <p:spPr>
          <a:xfrm>
            <a:off x="0" y="0"/>
            <a:ext cx="12192000" cy="5118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28097D-4E83-824A-9A39-131F05F7A266}"/>
              </a:ext>
            </a:extLst>
          </p:cNvPr>
          <p:cNvSpPr/>
          <p:nvPr userDrawn="1"/>
        </p:nvSpPr>
        <p:spPr>
          <a:xfrm>
            <a:off x="1478148" y="2386791"/>
            <a:ext cx="923570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8800" b="0" i="0" dirty="0">
                <a:solidFill>
                  <a:schemeClr val="bg2"/>
                </a:solidFill>
                <a:latin typeface="Verdana" panose="020B0604030504040204" pitchFamily="34" charset="0"/>
              </a:rPr>
              <a:t>QUESTIONS?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1160D0-C939-844D-B5AE-9E8C38C35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440" y="1421671"/>
            <a:ext cx="10135120" cy="87616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Verdana" panose="020B0604030504040204" pitchFamily="34" charset="0"/>
              </a:defRPr>
            </a:lvl1pPr>
          </a:lstStyle>
          <a:p>
            <a:pPr algn="ctr"/>
            <a:r>
              <a:rPr lang="en-US" sz="7200" dirty="0">
                <a:solidFill>
                  <a:schemeClr val="accent6"/>
                </a:solidFill>
              </a:rPr>
              <a:t>Thank You!</a:t>
            </a:r>
            <a:endParaRPr lang="en-US" sz="4800" dirty="0">
              <a:solidFill>
                <a:schemeClr val="accent6"/>
              </a:solidFill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C52F1454-F6C6-7746-BCC6-ABD4A9B617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15055" y="5568849"/>
            <a:ext cx="2761890" cy="91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6460445-77C1-C94D-B804-3AC5523305DE}"/>
              </a:ext>
            </a:extLst>
          </p:cNvPr>
          <p:cNvSpPr/>
          <p:nvPr userDrawn="1"/>
        </p:nvSpPr>
        <p:spPr>
          <a:xfrm>
            <a:off x="0" y="5317435"/>
            <a:ext cx="1580322" cy="15405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FA364D-A02B-8548-894F-8FDF3EE05713}"/>
              </a:ext>
            </a:extLst>
          </p:cNvPr>
          <p:cNvSpPr txBox="1"/>
          <p:nvPr userDrawn="1"/>
        </p:nvSpPr>
        <p:spPr>
          <a:xfrm>
            <a:off x="99096" y="6301155"/>
            <a:ext cx="821383" cy="288728"/>
          </a:xfrm>
          <a:prstGeom prst="rect">
            <a:avLst/>
          </a:prstGeom>
          <a:noFill/>
        </p:spPr>
        <p:txBody>
          <a:bodyPr wrap="square" lIns="0" tIns="36576" rIns="0" bIns="36000" rtlCol="0">
            <a:spAutoFit/>
          </a:bodyPr>
          <a:lstStyle/>
          <a:p>
            <a:pPr algn="l"/>
            <a:r>
              <a:rPr lang="en-US" sz="700" b="0" i="0" dirty="0">
                <a:latin typeface="Verdana" panose="020B0604030504040204" pitchFamily="34" charset="0"/>
              </a:rPr>
              <a:t>Copyright © RevSpring, Inc.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7456C6-ACCF-7647-BE1F-CD0E059177CB}"/>
              </a:ext>
            </a:extLst>
          </p:cNvPr>
          <p:cNvSpPr txBox="1"/>
          <p:nvPr userDrawn="1"/>
        </p:nvSpPr>
        <p:spPr>
          <a:xfrm>
            <a:off x="95232" y="6589883"/>
            <a:ext cx="821387" cy="226591"/>
          </a:xfrm>
          <a:prstGeom prst="rect">
            <a:avLst/>
          </a:prstGeom>
          <a:noFill/>
        </p:spPr>
        <p:txBody>
          <a:bodyPr wrap="square" lIns="0" tIns="36576" rIns="0" bIns="36000" rtlCol="0">
            <a:spAutoFit/>
          </a:bodyPr>
          <a:lstStyle/>
          <a:p>
            <a:pPr algn="l"/>
            <a:fld id="{4FAB73BC-B049-4115-A692-8D63A059BFB8}" type="slidenum">
              <a:rPr lang="en-US" sz="1000" b="0" i="0" smtClean="0">
                <a:latin typeface="Verdana" panose="020B0604030504040204" pitchFamily="34" charset="0"/>
              </a:rPr>
              <a:pPr algn="l"/>
              <a:t>‹#›</a:t>
            </a:fld>
            <a:endParaRPr lang="en-US" sz="1000" b="0" i="0" dirty="0">
              <a:latin typeface="Verdana" panose="020B060403050404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A4F464E-05B1-034D-9A7E-C937B740A14C}"/>
              </a:ext>
            </a:extLst>
          </p:cNvPr>
          <p:cNvGrpSpPr/>
          <p:nvPr userDrawn="1"/>
        </p:nvGrpSpPr>
        <p:grpSpPr>
          <a:xfrm>
            <a:off x="9074462" y="5494558"/>
            <a:ext cx="3018442" cy="1186318"/>
            <a:chOff x="54791" y="5325014"/>
            <a:chExt cx="3018442" cy="118631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A95E1D-5727-CC49-88D7-B1DB83EAB23D}"/>
                </a:ext>
              </a:extLst>
            </p:cNvPr>
            <p:cNvSpPr/>
            <p:nvPr/>
          </p:nvSpPr>
          <p:spPr>
            <a:xfrm>
              <a:off x="1188677" y="5456508"/>
              <a:ext cx="188455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For inspiration follow us on </a:t>
              </a:r>
              <a:r>
                <a:rPr lang="en-US" b="1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LinkedIn</a:t>
              </a:r>
              <a:endParaRPr lang="en-US" b="1" dirty="0">
                <a:solidFill>
                  <a:schemeClr val="accent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14" name="Picture 13" descr="Qr code&#10;&#10;Description automatically generated">
              <a:extLst>
                <a:ext uri="{FF2B5EF4-FFF2-40B4-BE49-F238E27FC236}">
                  <a16:creationId xmlns:a16="http://schemas.microsoft.com/office/drawing/2014/main" id="{C439EED1-1CDA-454F-88CB-6A5B03311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91" y="5325014"/>
              <a:ext cx="1186318" cy="11863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37318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863B1CF-6CF1-E249-A5A7-1A39A1FC9E02}"/>
              </a:ext>
            </a:extLst>
          </p:cNvPr>
          <p:cNvSpPr txBox="1"/>
          <p:nvPr userDrawn="1"/>
        </p:nvSpPr>
        <p:spPr>
          <a:xfrm>
            <a:off x="99096" y="6301155"/>
            <a:ext cx="821383" cy="288728"/>
          </a:xfrm>
          <a:prstGeom prst="rect">
            <a:avLst/>
          </a:prstGeom>
          <a:noFill/>
        </p:spPr>
        <p:txBody>
          <a:bodyPr wrap="square" lIns="0" tIns="36576" rIns="0" bIns="36000" rtlCol="0">
            <a:spAutoFit/>
          </a:bodyPr>
          <a:lstStyle/>
          <a:p>
            <a:pPr algn="l"/>
            <a:r>
              <a:rPr lang="en-US" sz="700" b="0" i="0" dirty="0">
                <a:latin typeface="Verdana" panose="020B0604030504040204" pitchFamily="34" charset="0"/>
              </a:rPr>
              <a:t>Copyright © RevSpring, Inc.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2779F5-9024-794D-A675-A217131A0F0E}"/>
              </a:ext>
            </a:extLst>
          </p:cNvPr>
          <p:cNvSpPr txBox="1"/>
          <p:nvPr userDrawn="1"/>
        </p:nvSpPr>
        <p:spPr>
          <a:xfrm>
            <a:off x="95232" y="6589883"/>
            <a:ext cx="821387" cy="226591"/>
          </a:xfrm>
          <a:prstGeom prst="rect">
            <a:avLst/>
          </a:prstGeom>
          <a:noFill/>
        </p:spPr>
        <p:txBody>
          <a:bodyPr wrap="square" lIns="0" tIns="36576" rIns="0" bIns="36000" rtlCol="0">
            <a:spAutoFit/>
          </a:bodyPr>
          <a:lstStyle/>
          <a:p>
            <a:pPr algn="l"/>
            <a:fld id="{4FAB73BC-B049-4115-A692-8D63A059BFB8}" type="slidenum">
              <a:rPr lang="en-US" sz="1000" b="0" i="0" smtClean="0">
                <a:latin typeface="Verdana" panose="020B0604030504040204" pitchFamily="34" charset="0"/>
              </a:rPr>
              <a:pPr algn="l"/>
              <a:t>‹#›</a:t>
            </a:fld>
            <a:endParaRPr lang="en-US" sz="1000" b="0" i="0" dirty="0">
              <a:latin typeface="Verdana" panose="020B0604030504040204" pitchFamily="34" charset="0"/>
            </a:endParaRP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26758CCF-CDDE-3947-9314-DFD47D187E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883189"/>
            <a:ext cx="73152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141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nal Slide with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47D7274B-10E2-E844-819A-380F3B06CD55}"/>
              </a:ext>
            </a:extLst>
          </p:cNvPr>
          <p:cNvSpPr txBox="1">
            <a:spLocks/>
          </p:cNvSpPr>
          <p:nvPr userDrawn="1"/>
        </p:nvSpPr>
        <p:spPr>
          <a:xfrm>
            <a:off x="0" y="5981701"/>
            <a:ext cx="12192000" cy="876300"/>
          </a:xfrm>
          <a:prstGeom prst="rect">
            <a:avLst/>
          </a:prstGeom>
          <a:solidFill>
            <a:schemeClr val="bg2">
              <a:lumMod val="95000"/>
              <a:alpha val="51000"/>
            </a:schemeClr>
          </a:solidFill>
        </p:spPr>
        <p:txBody>
          <a:bodyPr lIns="0" tIns="0" rIns="0" bIns="0" anchor="ctr"/>
          <a:lstStyle>
            <a:lvl1pPr algn="l" defTabSz="9143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 spc="0" baseline="0">
                <a:solidFill>
                  <a:schemeClr val="accent2"/>
                </a:solidFill>
                <a:latin typeface="Verdana" panose="020B0604030504040204" pitchFamily="34" charset="0"/>
                <a:ea typeface="Montserrat" charset="0"/>
                <a:cs typeface="Montserrat" charset="0"/>
              </a:defRPr>
            </a:lvl1pPr>
          </a:lstStyle>
          <a:p>
            <a:pPr algn="ctr"/>
            <a:endParaRPr lang="en-US" sz="4800" b="1" dirty="0">
              <a:solidFill>
                <a:schemeClr val="accent6"/>
              </a:solidFill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32C508D0-1999-0648-9344-7AC80EAB65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883189"/>
            <a:ext cx="7315200" cy="24257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CFF1826-1223-CF4D-B6A5-A9FCEED2054E}"/>
              </a:ext>
            </a:extLst>
          </p:cNvPr>
          <p:cNvGrpSpPr/>
          <p:nvPr userDrawn="1"/>
        </p:nvGrpSpPr>
        <p:grpSpPr>
          <a:xfrm>
            <a:off x="1485229" y="6192078"/>
            <a:ext cx="9221543" cy="515654"/>
            <a:chOff x="1874763" y="6192078"/>
            <a:chExt cx="9221543" cy="51565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306630B-88A2-6C45-82DA-E7323066103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541225" y="6192078"/>
              <a:ext cx="0" cy="515654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E4BF0BB-41D6-6941-94DA-295D93DEF12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522818" y="6202017"/>
              <a:ext cx="0" cy="505714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54D1DF4-BBBD-B74F-AF39-69833894575E}"/>
                </a:ext>
              </a:extLst>
            </p:cNvPr>
            <p:cNvSpPr/>
            <p:nvPr userDrawn="1"/>
          </p:nvSpPr>
          <p:spPr>
            <a:xfrm>
              <a:off x="1874763" y="6274203"/>
              <a:ext cx="35846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/>
              <a:r>
                <a:rPr lang="en-US" b="0" i="0" dirty="0" err="1">
                  <a:solidFill>
                    <a:schemeClr val="accent5">
                      <a:lumMod val="75000"/>
                    </a:schemeClr>
                  </a:solidFill>
                  <a:latin typeface="Verdana" panose="020B0604030504040204" pitchFamily="34" charset="0"/>
                </a:rPr>
                <a:t>learnmore@revspringinc.com</a:t>
              </a:r>
              <a:endParaRPr lang="en-US" b="0" i="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7AAB0E5-547A-644C-BE1F-877A0284E231}"/>
                </a:ext>
              </a:extLst>
            </p:cNvPr>
            <p:cNvSpPr/>
            <p:nvPr userDrawn="1"/>
          </p:nvSpPr>
          <p:spPr>
            <a:xfrm>
              <a:off x="5541225" y="6274203"/>
              <a:ext cx="19815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800" kern="1200" dirty="0">
                  <a:solidFill>
                    <a:schemeClr val="accent5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866-310-8001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7233E41-80B3-1D46-9798-445BF3B3DB48}"/>
                </a:ext>
              </a:extLst>
            </p:cNvPr>
            <p:cNvSpPr/>
            <p:nvPr userDrawn="1"/>
          </p:nvSpPr>
          <p:spPr>
            <a:xfrm>
              <a:off x="7604645" y="6274203"/>
              <a:ext cx="34916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l"/>
              <a:r>
                <a:rPr lang="en-US" b="0" i="0" dirty="0" err="1">
                  <a:solidFill>
                    <a:schemeClr val="accent5">
                      <a:lumMod val="75000"/>
                    </a:schemeClr>
                  </a:solidFill>
                  <a:latin typeface="Verdana" panose="020B0604030504040204" pitchFamily="34" charset="0"/>
                </a:rPr>
                <a:t>revspringinc.com</a:t>
              </a:r>
              <a:r>
                <a:rPr lang="en-US" b="0" i="0" dirty="0">
                  <a:solidFill>
                    <a:schemeClr val="accent5">
                      <a:lumMod val="75000"/>
                    </a:schemeClr>
                  </a:solidFill>
                  <a:latin typeface="Verdana" panose="020B0604030504040204" pitchFamily="34" charset="0"/>
                </a:rPr>
                <a:t>/healthcare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CF22548-2C57-0346-B505-80EA1F911148}"/>
              </a:ext>
            </a:extLst>
          </p:cNvPr>
          <p:cNvSpPr txBox="1"/>
          <p:nvPr userDrawn="1"/>
        </p:nvSpPr>
        <p:spPr>
          <a:xfrm>
            <a:off x="99096" y="6301155"/>
            <a:ext cx="821383" cy="288728"/>
          </a:xfrm>
          <a:prstGeom prst="rect">
            <a:avLst/>
          </a:prstGeom>
          <a:noFill/>
        </p:spPr>
        <p:txBody>
          <a:bodyPr wrap="square" lIns="0" tIns="36576" rIns="0" bIns="36000" rtlCol="0">
            <a:spAutoFit/>
          </a:bodyPr>
          <a:lstStyle/>
          <a:p>
            <a:pPr algn="l"/>
            <a:r>
              <a:rPr lang="en-US" sz="700" b="0" i="0" dirty="0">
                <a:latin typeface="Verdana" panose="020B0604030504040204" pitchFamily="34" charset="0"/>
              </a:rPr>
              <a:t>Copyright © RevSpring, Inc.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6DBB8E-C255-C046-9747-858560110072}"/>
              </a:ext>
            </a:extLst>
          </p:cNvPr>
          <p:cNvSpPr txBox="1"/>
          <p:nvPr userDrawn="1"/>
        </p:nvSpPr>
        <p:spPr>
          <a:xfrm>
            <a:off x="95232" y="6589883"/>
            <a:ext cx="821387" cy="226591"/>
          </a:xfrm>
          <a:prstGeom prst="rect">
            <a:avLst/>
          </a:prstGeom>
          <a:noFill/>
        </p:spPr>
        <p:txBody>
          <a:bodyPr wrap="square" lIns="0" tIns="36576" rIns="0" bIns="36000" rtlCol="0">
            <a:spAutoFit/>
          </a:bodyPr>
          <a:lstStyle/>
          <a:p>
            <a:pPr algn="l"/>
            <a:fld id="{4FAB73BC-B049-4115-A692-8D63A059BFB8}" type="slidenum">
              <a:rPr lang="en-US" sz="1000" b="0" i="0" smtClean="0">
                <a:latin typeface="Verdana" panose="020B0604030504040204" pitchFamily="34" charset="0"/>
              </a:rPr>
              <a:pPr algn="l"/>
              <a:t>‹#›</a:t>
            </a:fld>
            <a:endParaRPr lang="en-US" sz="1000" b="0" i="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4100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inal Slide with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47D7274B-10E2-E844-819A-380F3B06CD55}"/>
              </a:ext>
            </a:extLst>
          </p:cNvPr>
          <p:cNvSpPr txBox="1">
            <a:spLocks/>
          </p:cNvSpPr>
          <p:nvPr userDrawn="1"/>
        </p:nvSpPr>
        <p:spPr>
          <a:xfrm>
            <a:off x="0" y="5981701"/>
            <a:ext cx="12192000" cy="876300"/>
          </a:xfrm>
          <a:prstGeom prst="rect">
            <a:avLst/>
          </a:prstGeom>
          <a:solidFill>
            <a:schemeClr val="bg2">
              <a:lumMod val="95000"/>
              <a:alpha val="51000"/>
            </a:schemeClr>
          </a:solidFill>
        </p:spPr>
        <p:txBody>
          <a:bodyPr lIns="0" tIns="0" rIns="0" bIns="0" anchor="ctr"/>
          <a:lstStyle>
            <a:lvl1pPr algn="l" defTabSz="9143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 spc="0" baseline="0">
                <a:solidFill>
                  <a:schemeClr val="accent2"/>
                </a:solidFill>
                <a:latin typeface="Verdana" panose="020B0604030504040204" pitchFamily="34" charset="0"/>
                <a:ea typeface="Montserrat" charset="0"/>
                <a:cs typeface="Montserrat" charset="0"/>
              </a:defRPr>
            </a:lvl1pPr>
          </a:lstStyle>
          <a:p>
            <a:pPr algn="ctr"/>
            <a:endParaRPr lang="en-US" sz="4800" b="1" dirty="0">
              <a:solidFill>
                <a:schemeClr val="accent6"/>
              </a:solidFill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32C508D0-1999-0648-9344-7AC80EAB65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76769"/>
            <a:ext cx="7315200" cy="24257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CFF1826-1223-CF4D-B6A5-A9FCEED2054E}"/>
              </a:ext>
            </a:extLst>
          </p:cNvPr>
          <p:cNvGrpSpPr/>
          <p:nvPr userDrawn="1"/>
        </p:nvGrpSpPr>
        <p:grpSpPr>
          <a:xfrm>
            <a:off x="1485229" y="6192078"/>
            <a:ext cx="9221543" cy="515654"/>
            <a:chOff x="1874763" y="6192078"/>
            <a:chExt cx="9221543" cy="51565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306630B-88A2-6C45-82DA-E7323066103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541225" y="6192078"/>
              <a:ext cx="0" cy="515654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E4BF0BB-41D6-6941-94DA-295D93DEF12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522818" y="6202017"/>
              <a:ext cx="0" cy="505714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54D1DF4-BBBD-B74F-AF39-69833894575E}"/>
                </a:ext>
              </a:extLst>
            </p:cNvPr>
            <p:cNvSpPr/>
            <p:nvPr userDrawn="1"/>
          </p:nvSpPr>
          <p:spPr>
            <a:xfrm>
              <a:off x="1874763" y="6274203"/>
              <a:ext cx="35846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/>
              <a:r>
                <a:rPr lang="en-US" b="0" i="0" dirty="0" err="1">
                  <a:solidFill>
                    <a:schemeClr val="accent5">
                      <a:lumMod val="75000"/>
                    </a:schemeClr>
                  </a:solidFill>
                  <a:latin typeface="Verdana" panose="020B0604030504040204" pitchFamily="34" charset="0"/>
                </a:rPr>
                <a:t>learnmore@revspringinc.com</a:t>
              </a:r>
              <a:endParaRPr lang="en-US" b="0" i="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7AAB0E5-547A-644C-BE1F-877A0284E231}"/>
                </a:ext>
              </a:extLst>
            </p:cNvPr>
            <p:cNvSpPr/>
            <p:nvPr userDrawn="1"/>
          </p:nvSpPr>
          <p:spPr>
            <a:xfrm>
              <a:off x="5541225" y="6274203"/>
              <a:ext cx="198159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800" kern="1200" dirty="0">
                  <a:solidFill>
                    <a:schemeClr val="accent5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866-310-8001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7233E41-80B3-1D46-9798-445BF3B3DB48}"/>
                </a:ext>
              </a:extLst>
            </p:cNvPr>
            <p:cNvSpPr/>
            <p:nvPr userDrawn="1"/>
          </p:nvSpPr>
          <p:spPr>
            <a:xfrm>
              <a:off x="7604645" y="6274203"/>
              <a:ext cx="34916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l"/>
              <a:r>
                <a:rPr lang="en-US" b="0" i="0" dirty="0" err="1">
                  <a:solidFill>
                    <a:schemeClr val="accent5">
                      <a:lumMod val="75000"/>
                    </a:schemeClr>
                  </a:solidFill>
                  <a:latin typeface="Verdana" panose="020B0604030504040204" pitchFamily="34" charset="0"/>
                </a:rPr>
                <a:t>revspringinc.com</a:t>
              </a:r>
              <a:r>
                <a:rPr lang="en-US" b="0" i="0" dirty="0">
                  <a:solidFill>
                    <a:schemeClr val="accent5">
                      <a:lumMod val="75000"/>
                    </a:schemeClr>
                  </a:solidFill>
                  <a:latin typeface="Verdana" panose="020B0604030504040204" pitchFamily="34" charset="0"/>
                </a:rPr>
                <a:t>/healthcare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CF22548-2C57-0346-B505-80EA1F911148}"/>
              </a:ext>
            </a:extLst>
          </p:cNvPr>
          <p:cNvSpPr txBox="1"/>
          <p:nvPr userDrawn="1"/>
        </p:nvSpPr>
        <p:spPr>
          <a:xfrm>
            <a:off x="99096" y="6301155"/>
            <a:ext cx="821383" cy="288728"/>
          </a:xfrm>
          <a:prstGeom prst="rect">
            <a:avLst/>
          </a:prstGeom>
          <a:noFill/>
        </p:spPr>
        <p:txBody>
          <a:bodyPr wrap="square" lIns="0" tIns="36576" rIns="0" bIns="36000" rtlCol="0">
            <a:spAutoFit/>
          </a:bodyPr>
          <a:lstStyle/>
          <a:p>
            <a:pPr algn="l"/>
            <a:r>
              <a:rPr lang="en-US" sz="700" b="0" i="0" dirty="0">
                <a:latin typeface="Verdana" panose="020B0604030504040204" pitchFamily="34" charset="0"/>
              </a:rPr>
              <a:t>Copyright © RevSpring, Inc.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6DBB8E-C255-C046-9747-858560110072}"/>
              </a:ext>
            </a:extLst>
          </p:cNvPr>
          <p:cNvSpPr txBox="1"/>
          <p:nvPr userDrawn="1"/>
        </p:nvSpPr>
        <p:spPr>
          <a:xfrm>
            <a:off x="95232" y="6589883"/>
            <a:ext cx="821387" cy="226591"/>
          </a:xfrm>
          <a:prstGeom prst="rect">
            <a:avLst/>
          </a:prstGeom>
          <a:noFill/>
        </p:spPr>
        <p:txBody>
          <a:bodyPr wrap="square" lIns="0" tIns="36576" rIns="0" bIns="36000" rtlCol="0">
            <a:spAutoFit/>
          </a:bodyPr>
          <a:lstStyle/>
          <a:p>
            <a:pPr algn="l"/>
            <a:fld id="{4FAB73BC-B049-4115-A692-8D63A059BFB8}" type="slidenum">
              <a:rPr lang="en-US" sz="1000" b="0" i="0" smtClean="0">
                <a:latin typeface="Verdana" panose="020B0604030504040204" pitchFamily="34" charset="0"/>
              </a:rPr>
              <a:pPr algn="l"/>
              <a:t>‹#›</a:t>
            </a:fld>
            <a:endParaRPr lang="en-US" sz="1000" b="0" i="0" dirty="0">
              <a:latin typeface="Verdana" panose="020B060403050404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0A31938-CBF2-D446-A2B5-DFA5B16E15CF}"/>
              </a:ext>
            </a:extLst>
          </p:cNvPr>
          <p:cNvGrpSpPr/>
          <p:nvPr userDrawn="1"/>
        </p:nvGrpSpPr>
        <p:grpSpPr>
          <a:xfrm>
            <a:off x="4623327" y="4529205"/>
            <a:ext cx="3018442" cy="1186318"/>
            <a:chOff x="54791" y="5325014"/>
            <a:chExt cx="3018442" cy="118631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D0C7DD6-01E9-DA41-9DE6-ED83BD616226}"/>
                </a:ext>
              </a:extLst>
            </p:cNvPr>
            <p:cNvSpPr/>
            <p:nvPr/>
          </p:nvSpPr>
          <p:spPr>
            <a:xfrm>
              <a:off x="1188677" y="5456508"/>
              <a:ext cx="188455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For inspiration follow us on </a:t>
              </a:r>
              <a:r>
                <a:rPr lang="en-US" b="1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LinkedIn</a:t>
              </a:r>
              <a:endParaRPr lang="en-US" b="1" dirty="0">
                <a:solidFill>
                  <a:schemeClr val="accent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16" name="Picture 15" descr="Qr code&#10;&#10;Description automatically generated">
              <a:extLst>
                <a:ext uri="{FF2B5EF4-FFF2-40B4-BE49-F238E27FC236}">
                  <a16:creationId xmlns:a16="http://schemas.microsoft.com/office/drawing/2014/main" id="{85BD6781-F738-A040-9CF2-A6F5C16B6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91" y="5325014"/>
              <a:ext cx="1186318" cy="11863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35854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0E989-3973-6D47-8516-3D1B9C0C4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C41B76-864B-8C43-B821-F5A6D5BEEEB2}"/>
              </a:ext>
            </a:extLst>
          </p:cNvPr>
          <p:cNvSpPr/>
          <p:nvPr userDrawn="1"/>
        </p:nvSpPr>
        <p:spPr>
          <a:xfrm>
            <a:off x="0" y="1"/>
            <a:ext cx="2939317" cy="486638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924439-38C1-0A42-9C15-3E67141DD4C7}"/>
              </a:ext>
            </a:extLst>
          </p:cNvPr>
          <p:cNvSpPr/>
          <p:nvPr userDrawn="1"/>
        </p:nvSpPr>
        <p:spPr>
          <a:xfrm>
            <a:off x="0" y="-15604"/>
            <a:ext cx="12209104" cy="486638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53948B90-59D4-0747-8E0A-9213715A63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1782" y="5152937"/>
            <a:ext cx="4485540" cy="149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E5CFADF-EC0D-C046-9BA0-91CB3D068610}"/>
              </a:ext>
            </a:extLst>
          </p:cNvPr>
          <p:cNvGrpSpPr/>
          <p:nvPr userDrawn="1"/>
        </p:nvGrpSpPr>
        <p:grpSpPr>
          <a:xfrm>
            <a:off x="1469659" y="758468"/>
            <a:ext cx="9269787" cy="3318240"/>
            <a:chOff x="1583064" y="78431"/>
            <a:chExt cx="9269787" cy="331824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5BFC18C-4787-1F47-8F93-A3156DBB32A6}"/>
                </a:ext>
              </a:extLst>
            </p:cNvPr>
            <p:cNvSpPr/>
            <p:nvPr/>
          </p:nvSpPr>
          <p:spPr>
            <a:xfrm>
              <a:off x="1583064" y="2319453"/>
              <a:ext cx="926978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200" dirty="0">
                  <a:solidFill>
                    <a:schemeClr val="accent2"/>
                  </a:solidFill>
                  <a:latin typeface="Verdana" panose="020B0604030504040204" pitchFamily="34" charset="0"/>
                </a:rPr>
                <a:t>Learn more about </a:t>
              </a:r>
              <a:r>
                <a:rPr lang="en-US" sz="3200" dirty="0" err="1">
                  <a:solidFill>
                    <a:schemeClr val="accent2"/>
                  </a:solidFill>
                  <a:latin typeface="Verdana" panose="020B0604030504040204" pitchFamily="34" charset="0"/>
                </a:rPr>
                <a:t>RevSpring’s</a:t>
              </a:r>
              <a:r>
                <a:rPr lang="en-US" sz="3200" dirty="0">
                  <a:solidFill>
                    <a:schemeClr val="accent2"/>
                  </a:solidFill>
                  <a:latin typeface="Verdana" panose="020B0604030504040204" pitchFamily="34" charset="0"/>
                </a:rPr>
                <a:t> </a:t>
              </a:r>
            </a:p>
            <a:p>
              <a:pPr lvl="0" algn="ctr"/>
              <a:r>
                <a:rPr lang="en-US" sz="3200" b="1" dirty="0">
                  <a:solidFill>
                    <a:schemeClr val="accent3"/>
                  </a:solidFill>
                  <a:latin typeface="Verdana" panose="020B0604030504040204" pitchFamily="34" charset="0"/>
                </a:rPr>
                <a:t>patient engagement solutions</a:t>
              </a:r>
              <a:endParaRPr lang="en-US" sz="3200" b="1" i="0" dirty="0">
                <a:solidFill>
                  <a:schemeClr val="accent3"/>
                </a:solidFill>
                <a:latin typeface="Verdana" panose="020B0604030504040204" pitchFamily="34" charset="0"/>
              </a:endParaRPr>
            </a:p>
          </p:txBody>
        </p:sp>
        <p:pic>
          <p:nvPicPr>
            <p:cNvPr id="8" name="Picture 7" descr="Qr code&#10;&#10;Description automatically generated">
              <a:extLst>
                <a:ext uri="{FF2B5EF4-FFF2-40B4-BE49-F238E27FC236}">
                  <a16:creationId xmlns:a16="http://schemas.microsoft.com/office/drawing/2014/main" id="{7C825E7F-619A-EB4B-B733-4C378F9AC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9643" y="78431"/>
              <a:ext cx="2276627" cy="2276627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0DA0F6B-5186-434D-82CD-A2D1737A79DA}"/>
              </a:ext>
            </a:extLst>
          </p:cNvPr>
          <p:cNvSpPr/>
          <p:nvPr userDrawn="1"/>
        </p:nvSpPr>
        <p:spPr>
          <a:xfrm>
            <a:off x="-1" y="5271305"/>
            <a:ext cx="3073234" cy="14914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759196-2021-CA4E-95A6-20C8BB77D8E3}"/>
              </a:ext>
            </a:extLst>
          </p:cNvPr>
          <p:cNvGrpSpPr/>
          <p:nvPr userDrawn="1"/>
        </p:nvGrpSpPr>
        <p:grpSpPr>
          <a:xfrm>
            <a:off x="54791" y="5325014"/>
            <a:ext cx="3018442" cy="1186318"/>
            <a:chOff x="54791" y="5325014"/>
            <a:chExt cx="3018442" cy="118631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99FC0E4-26EF-FA4D-A68B-2B7708499E87}"/>
                </a:ext>
              </a:extLst>
            </p:cNvPr>
            <p:cNvSpPr/>
            <p:nvPr/>
          </p:nvSpPr>
          <p:spPr>
            <a:xfrm>
              <a:off x="1188677" y="5456508"/>
              <a:ext cx="188455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For inspiration follow us on </a:t>
              </a:r>
              <a:r>
                <a:rPr lang="en-US" b="1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LinkedIn</a:t>
              </a:r>
              <a:endParaRPr lang="en-US" b="1" dirty="0">
                <a:solidFill>
                  <a:schemeClr val="accent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12" name="Picture 11" descr="Qr code&#10;&#10;Description automatically generated">
              <a:extLst>
                <a:ext uri="{FF2B5EF4-FFF2-40B4-BE49-F238E27FC236}">
                  <a16:creationId xmlns:a16="http://schemas.microsoft.com/office/drawing/2014/main" id="{39031A3F-D62E-C044-AB9C-EC2BBBAFD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91" y="5325014"/>
              <a:ext cx="1186318" cy="11863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44656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24357E-FA4E-BE45-AFD9-591DC5B0F6AF}"/>
              </a:ext>
            </a:extLst>
          </p:cNvPr>
          <p:cNvSpPr/>
          <p:nvPr userDrawn="1"/>
        </p:nvSpPr>
        <p:spPr>
          <a:xfrm>
            <a:off x="0" y="5317435"/>
            <a:ext cx="1580322" cy="15405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924439-38C1-0A42-9C15-3E67141DD4C7}"/>
              </a:ext>
            </a:extLst>
          </p:cNvPr>
          <p:cNvSpPr/>
          <p:nvPr userDrawn="1"/>
        </p:nvSpPr>
        <p:spPr>
          <a:xfrm>
            <a:off x="0" y="-15604"/>
            <a:ext cx="12209104" cy="486638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53948B90-59D4-0747-8E0A-9213715A63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1782" y="5152937"/>
            <a:ext cx="4485540" cy="149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E5CFADF-EC0D-C046-9BA0-91CB3D068610}"/>
              </a:ext>
            </a:extLst>
          </p:cNvPr>
          <p:cNvGrpSpPr/>
          <p:nvPr userDrawn="1"/>
        </p:nvGrpSpPr>
        <p:grpSpPr>
          <a:xfrm>
            <a:off x="1469659" y="758468"/>
            <a:ext cx="9269787" cy="3318240"/>
            <a:chOff x="1583064" y="78431"/>
            <a:chExt cx="9269787" cy="331824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5BFC18C-4787-1F47-8F93-A3156DBB32A6}"/>
                </a:ext>
              </a:extLst>
            </p:cNvPr>
            <p:cNvSpPr/>
            <p:nvPr/>
          </p:nvSpPr>
          <p:spPr>
            <a:xfrm>
              <a:off x="1583064" y="2319453"/>
              <a:ext cx="926978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200" dirty="0">
                  <a:solidFill>
                    <a:schemeClr val="accent2"/>
                  </a:solidFill>
                  <a:latin typeface="Verdana" panose="020B0604030504040204" pitchFamily="34" charset="0"/>
                </a:rPr>
                <a:t>Learn more about </a:t>
              </a:r>
              <a:r>
                <a:rPr lang="en-US" sz="3200" dirty="0" err="1">
                  <a:solidFill>
                    <a:schemeClr val="accent2"/>
                  </a:solidFill>
                  <a:latin typeface="Verdana" panose="020B0604030504040204" pitchFamily="34" charset="0"/>
                </a:rPr>
                <a:t>RevSpring’s</a:t>
              </a:r>
              <a:r>
                <a:rPr lang="en-US" sz="3200" dirty="0">
                  <a:solidFill>
                    <a:schemeClr val="accent2"/>
                  </a:solidFill>
                  <a:latin typeface="Verdana" panose="020B0604030504040204" pitchFamily="34" charset="0"/>
                </a:rPr>
                <a:t> </a:t>
              </a:r>
            </a:p>
            <a:p>
              <a:pPr lvl="0" algn="ctr"/>
              <a:r>
                <a:rPr lang="en-US" sz="3200" b="1" dirty="0">
                  <a:solidFill>
                    <a:schemeClr val="accent3"/>
                  </a:solidFill>
                  <a:latin typeface="Verdana" panose="020B0604030504040204" pitchFamily="34" charset="0"/>
                </a:rPr>
                <a:t>patient engagement solutions</a:t>
              </a:r>
              <a:endParaRPr lang="en-US" sz="3200" b="1" i="0" dirty="0">
                <a:solidFill>
                  <a:schemeClr val="accent3"/>
                </a:solidFill>
                <a:latin typeface="Verdana" panose="020B0604030504040204" pitchFamily="34" charset="0"/>
              </a:endParaRPr>
            </a:p>
          </p:txBody>
        </p:sp>
        <p:pic>
          <p:nvPicPr>
            <p:cNvPr id="8" name="Picture 7" descr="Qr code&#10;&#10;Description automatically generated">
              <a:extLst>
                <a:ext uri="{FF2B5EF4-FFF2-40B4-BE49-F238E27FC236}">
                  <a16:creationId xmlns:a16="http://schemas.microsoft.com/office/drawing/2014/main" id="{7C825E7F-619A-EB4B-B733-4C378F9AC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9643" y="78431"/>
              <a:ext cx="2276627" cy="2276627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E204789-0EA0-2346-9076-BA301D6DEE8B}"/>
              </a:ext>
            </a:extLst>
          </p:cNvPr>
          <p:cNvSpPr txBox="1"/>
          <p:nvPr userDrawn="1"/>
        </p:nvSpPr>
        <p:spPr>
          <a:xfrm>
            <a:off x="99096" y="6301155"/>
            <a:ext cx="821383" cy="288728"/>
          </a:xfrm>
          <a:prstGeom prst="rect">
            <a:avLst/>
          </a:prstGeom>
          <a:noFill/>
        </p:spPr>
        <p:txBody>
          <a:bodyPr wrap="square" lIns="0" tIns="36576" rIns="0" bIns="36000" rtlCol="0">
            <a:spAutoFit/>
          </a:bodyPr>
          <a:lstStyle/>
          <a:p>
            <a:pPr algn="l"/>
            <a:r>
              <a:rPr lang="en-US" sz="700" b="0" i="0" dirty="0">
                <a:latin typeface="Verdana" panose="020B0604030504040204" pitchFamily="34" charset="0"/>
              </a:rPr>
              <a:t>Copyright © RevSpring, Inc.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31DF60-E29F-834D-9D6C-9474B147E747}"/>
              </a:ext>
            </a:extLst>
          </p:cNvPr>
          <p:cNvSpPr txBox="1"/>
          <p:nvPr userDrawn="1"/>
        </p:nvSpPr>
        <p:spPr>
          <a:xfrm>
            <a:off x="95232" y="6589883"/>
            <a:ext cx="821387" cy="226591"/>
          </a:xfrm>
          <a:prstGeom prst="rect">
            <a:avLst/>
          </a:prstGeom>
          <a:noFill/>
        </p:spPr>
        <p:txBody>
          <a:bodyPr wrap="square" lIns="0" tIns="36576" rIns="0" bIns="36000" rtlCol="0">
            <a:spAutoFit/>
          </a:bodyPr>
          <a:lstStyle/>
          <a:p>
            <a:pPr algn="l"/>
            <a:fld id="{4FAB73BC-B049-4115-A692-8D63A059BFB8}" type="slidenum">
              <a:rPr lang="en-US" sz="1000" b="0" i="0" smtClean="0">
                <a:latin typeface="Verdana" panose="020B0604030504040204" pitchFamily="34" charset="0"/>
              </a:rPr>
              <a:pPr algn="l"/>
              <a:t>‹#›</a:t>
            </a:fld>
            <a:endParaRPr lang="en-US" sz="1000" b="0" i="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6617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E9DBE0E-EF46-BE44-A1C8-7C6EFCE97632}"/>
              </a:ext>
            </a:extLst>
          </p:cNvPr>
          <p:cNvSpPr/>
          <p:nvPr userDrawn="1"/>
        </p:nvSpPr>
        <p:spPr>
          <a:xfrm>
            <a:off x="0" y="5388429"/>
            <a:ext cx="1121803" cy="14695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924439-38C1-0A42-9C15-3E67141DD4C7}"/>
              </a:ext>
            </a:extLst>
          </p:cNvPr>
          <p:cNvSpPr/>
          <p:nvPr userDrawn="1"/>
        </p:nvSpPr>
        <p:spPr>
          <a:xfrm>
            <a:off x="0" y="-15605"/>
            <a:ext cx="12209104" cy="5289734"/>
          </a:xfrm>
          <a:prstGeom prst="rect">
            <a:avLst/>
          </a:prstGeom>
          <a:solidFill>
            <a:schemeClr val="bg2">
              <a:lumMod val="95000"/>
              <a:alpha val="4967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E5CFADF-EC0D-C046-9BA0-91CB3D068610}"/>
              </a:ext>
            </a:extLst>
          </p:cNvPr>
          <p:cNvGrpSpPr/>
          <p:nvPr userDrawn="1"/>
        </p:nvGrpSpPr>
        <p:grpSpPr>
          <a:xfrm>
            <a:off x="1469659" y="905544"/>
            <a:ext cx="9269787" cy="3318240"/>
            <a:chOff x="1583064" y="78431"/>
            <a:chExt cx="9269787" cy="331824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5BFC18C-4787-1F47-8F93-A3156DBB32A6}"/>
                </a:ext>
              </a:extLst>
            </p:cNvPr>
            <p:cNvSpPr/>
            <p:nvPr/>
          </p:nvSpPr>
          <p:spPr>
            <a:xfrm>
              <a:off x="1583064" y="2319453"/>
              <a:ext cx="926978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200" dirty="0">
                  <a:solidFill>
                    <a:schemeClr val="accent2"/>
                  </a:solidFill>
                  <a:latin typeface="Verdana" panose="020B0604030504040204" pitchFamily="34" charset="0"/>
                </a:rPr>
                <a:t>Learn more about </a:t>
              </a:r>
              <a:r>
                <a:rPr lang="en-US" sz="3200" dirty="0" err="1">
                  <a:solidFill>
                    <a:schemeClr val="accent2"/>
                  </a:solidFill>
                  <a:latin typeface="Verdana" panose="020B0604030504040204" pitchFamily="34" charset="0"/>
                </a:rPr>
                <a:t>RevSpring’s</a:t>
              </a:r>
              <a:r>
                <a:rPr lang="en-US" sz="3200" dirty="0">
                  <a:solidFill>
                    <a:schemeClr val="accent2"/>
                  </a:solidFill>
                  <a:latin typeface="Verdana" panose="020B0604030504040204" pitchFamily="34" charset="0"/>
                </a:rPr>
                <a:t> </a:t>
              </a:r>
            </a:p>
            <a:p>
              <a:pPr lvl="0" algn="ctr"/>
              <a:r>
                <a:rPr lang="en-US" sz="3200" b="1" dirty="0">
                  <a:solidFill>
                    <a:schemeClr val="accent3"/>
                  </a:solidFill>
                  <a:latin typeface="Verdana" panose="020B0604030504040204" pitchFamily="34" charset="0"/>
                </a:rPr>
                <a:t>patient engagement solutions</a:t>
              </a:r>
              <a:endParaRPr lang="en-US" sz="3200" b="1" i="0" dirty="0">
                <a:solidFill>
                  <a:schemeClr val="accent3"/>
                </a:solidFill>
                <a:latin typeface="Verdana" panose="020B0604030504040204" pitchFamily="34" charset="0"/>
              </a:endParaRPr>
            </a:p>
          </p:txBody>
        </p:sp>
        <p:pic>
          <p:nvPicPr>
            <p:cNvPr id="8" name="Picture 7" descr="Qr code&#10;&#10;Description automatically generated">
              <a:extLst>
                <a:ext uri="{FF2B5EF4-FFF2-40B4-BE49-F238E27FC236}">
                  <a16:creationId xmlns:a16="http://schemas.microsoft.com/office/drawing/2014/main" id="{7C825E7F-619A-EB4B-B733-4C378F9AC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9643" y="78431"/>
              <a:ext cx="2276627" cy="2276627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557D6FA-3970-314D-88FD-06D9E6C63B1C}"/>
              </a:ext>
            </a:extLst>
          </p:cNvPr>
          <p:cNvSpPr txBox="1"/>
          <p:nvPr userDrawn="1"/>
        </p:nvSpPr>
        <p:spPr>
          <a:xfrm>
            <a:off x="99096" y="6301155"/>
            <a:ext cx="821383" cy="288728"/>
          </a:xfrm>
          <a:prstGeom prst="rect">
            <a:avLst/>
          </a:prstGeom>
          <a:noFill/>
        </p:spPr>
        <p:txBody>
          <a:bodyPr wrap="square" lIns="0" tIns="36576" rIns="0" bIns="36000" rtlCol="0">
            <a:spAutoFit/>
          </a:bodyPr>
          <a:lstStyle/>
          <a:p>
            <a:pPr algn="l"/>
            <a:r>
              <a:rPr lang="en-US" sz="700" b="0" i="0" dirty="0">
                <a:latin typeface="Verdana" panose="020B0604030504040204" pitchFamily="34" charset="0"/>
              </a:rPr>
              <a:t>Copyright © RevSpring, Inc.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A4616B-C9F3-B547-AEE9-6E3A2FACB414}"/>
              </a:ext>
            </a:extLst>
          </p:cNvPr>
          <p:cNvSpPr txBox="1"/>
          <p:nvPr userDrawn="1"/>
        </p:nvSpPr>
        <p:spPr>
          <a:xfrm>
            <a:off x="95232" y="6589883"/>
            <a:ext cx="821387" cy="226591"/>
          </a:xfrm>
          <a:prstGeom prst="rect">
            <a:avLst/>
          </a:prstGeom>
          <a:noFill/>
        </p:spPr>
        <p:txBody>
          <a:bodyPr wrap="square" lIns="0" tIns="36576" rIns="0" bIns="36000" rtlCol="0">
            <a:spAutoFit/>
          </a:bodyPr>
          <a:lstStyle/>
          <a:p>
            <a:pPr algn="l"/>
            <a:fld id="{4FAB73BC-B049-4115-A692-8D63A059BFB8}" type="slidenum">
              <a:rPr lang="en-US" sz="1000" b="0" i="0" smtClean="0">
                <a:latin typeface="Verdana" panose="020B0604030504040204" pitchFamily="34" charset="0"/>
              </a:rPr>
              <a:pPr algn="l"/>
              <a:t>‹#›</a:t>
            </a:fld>
            <a:endParaRPr lang="en-US" sz="1000" b="0" i="0" dirty="0">
              <a:latin typeface="Verdana" panose="020B0604030504040204" pitchFamily="34" charset="0"/>
            </a:endParaRP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8E4097F1-F64D-D443-B29E-1EDE1D7EE3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84508" y="5664743"/>
            <a:ext cx="2479729" cy="82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02EC5A9-BE10-4345-852D-8AA8736864FC}"/>
              </a:ext>
            </a:extLst>
          </p:cNvPr>
          <p:cNvCxnSpPr>
            <a:cxnSpLocks/>
          </p:cNvCxnSpPr>
          <p:nvPr userDrawn="1"/>
        </p:nvCxnSpPr>
        <p:spPr>
          <a:xfrm flipV="1">
            <a:off x="4819797" y="5664744"/>
            <a:ext cx="0" cy="824494"/>
          </a:xfrm>
          <a:prstGeom prst="line">
            <a:avLst/>
          </a:prstGeom>
          <a:ln w="25400">
            <a:solidFill>
              <a:schemeClr val="bg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A35266A-DEFD-6546-B7B0-0A097C38262D}"/>
              </a:ext>
            </a:extLst>
          </p:cNvPr>
          <p:cNvCxnSpPr>
            <a:cxnSpLocks/>
          </p:cNvCxnSpPr>
          <p:nvPr userDrawn="1"/>
        </p:nvCxnSpPr>
        <p:spPr>
          <a:xfrm flipV="1">
            <a:off x="9260039" y="5672690"/>
            <a:ext cx="0" cy="808601"/>
          </a:xfrm>
          <a:prstGeom prst="line">
            <a:avLst/>
          </a:prstGeom>
          <a:ln w="25400">
            <a:solidFill>
              <a:schemeClr val="bg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F0A4BED-4599-5941-A5A7-FD80AF23AEC7}"/>
              </a:ext>
            </a:extLst>
          </p:cNvPr>
          <p:cNvGrpSpPr/>
          <p:nvPr userDrawn="1"/>
        </p:nvGrpSpPr>
        <p:grpSpPr>
          <a:xfrm>
            <a:off x="924343" y="5709271"/>
            <a:ext cx="3670985" cy="735438"/>
            <a:chOff x="924343" y="5661646"/>
            <a:chExt cx="3670985" cy="73543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92EB49C-1BDE-E345-A4C8-ADB20F5A8CAE}"/>
                </a:ext>
              </a:extLst>
            </p:cNvPr>
            <p:cNvSpPr/>
            <p:nvPr userDrawn="1"/>
          </p:nvSpPr>
          <p:spPr>
            <a:xfrm>
              <a:off x="924343" y="5661646"/>
              <a:ext cx="36709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b="0" i="0" dirty="0" err="1">
                  <a:solidFill>
                    <a:schemeClr val="accent5">
                      <a:lumMod val="75000"/>
                    </a:schemeClr>
                  </a:solidFill>
                  <a:latin typeface="Verdana" panose="020B0604030504040204" pitchFamily="34" charset="0"/>
                </a:rPr>
                <a:t>learnmore@revspringinc.com</a:t>
              </a:r>
              <a:endParaRPr lang="en-US" b="0" i="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48DB35D-0089-5447-AF6C-B0E2D4E16728}"/>
                </a:ext>
              </a:extLst>
            </p:cNvPr>
            <p:cNvSpPr/>
            <p:nvPr userDrawn="1"/>
          </p:nvSpPr>
          <p:spPr>
            <a:xfrm>
              <a:off x="1825925" y="6027752"/>
              <a:ext cx="18678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800" kern="1200" dirty="0">
                  <a:solidFill>
                    <a:schemeClr val="accent5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866-310-8001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D02861A6-28F4-9349-BEB3-2466B05AD15D}"/>
              </a:ext>
            </a:extLst>
          </p:cNvPr>
          <p:cNvSpPr/>
          <p:nvPr userDrawn="1"/>
        </p:nvSpPr>
        <p:spPr>
          <a:xfrm>
            <a:off x="5044266" y="5892324"/>
            <a:ext cx="3991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i="0" dirty="0" err="1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rPr>
              <a:t>revspringinc.com</a:t>
            </a:r>
            <a:r>
              <a:rPr lang="en-US" b="1" i="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rPr>
              <a:t>/healthcare</a:t>
            </a:r>
          </a:p>
        </p:txBody>
      </p:sp>
    </p:spTree>
    <p:extLst>
      <p:ext uri="{BB962C8B-B14F-4D97-AF65-F5344CB8AC3E}">
        <p14:creationId xmlns:p14="http://schemas.microsoft.com/office/powerpoint/2010/main" val="41820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>
            <a:extLst>
              <a:ext uri="{FF2B5EF4-FFF2-40B4-BE49-F238E27FC236}">
                <a16:creationId xmlns:a16="http://schemas.microsoft.com/office/drawing/2014/main" id="{060F82C7-8FDF-B94C-B693-5847003F44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45338"/>
            <a:ext cx="10567722" cy="639045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90000"/>
              </a:lnSpc>
              <a:defRPr sz="3000" b="1" i="0" spc="0">
                <a:solidFill>
                  <a:schemeClr val="accent2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A1A84CD2-1061-034E-ACC8-EF7FE2DFD8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244435"/>
            <a:ext cx="10134346" cy="3953031"/>
          </a:xfrm>
          <a:prstGeom prst="rect">
            <a:avLst/>
          </a:prstGeom>
        </p:spPr>
        <p:txBody>
          <a:bodyPr/>
          <a:lstStyle>
            <a:lvl1pPr marL="137160" indent="-118872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800" b="1" i="0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365760" indent="-118872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2pPr>
            <a:lvl3pPr marL="685800" indent="-118872">
              <a:lnSpc>
                <a:spcPct val="100000"/>
              </a:lnSpc>
              <a:spcBef>
                <a:spcPts val="900"/>
              </a:spcBef>
              <a:buSzPct val="100000"/>
              <a:buFont typeface="Courier New" panose="02070309020205020404" pitchFamily="49" charset="0"/>
              <a:buChar char="o"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3pPr>
            <a:lvl4pPr marL="1051560" indent="-118872">
              <a:lnSpc>
                <a:spcPct val="100000"/>
              </a:lnSpc>
              <a:spcBef>
                <a:spcPts val="900"/>
              </a:spcBef>
              <a:buSzPct val="75000"/>
              <a:buFont typeface="Wingdings" pitchFamily="2" charset="2"/>
              <a:buChar char="§"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4pPr>
            <a:lvl5pPr marL="1316736" indent="0">
              <a:lnSpc>
                <a:spcPct val="100000"/>
              </a:lnSpc>
              <a:spcBef>
                <a:spcPts val="900"/>
              </a:spcBef>
              <a:buSzPct val="75000"/>
              <a:buFont typeface="Arial" panose="020B0604020202020204" pitchFamily="34" charset="0"/>
              <a:buNone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710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E9DBE0E-EF46-BE44-A1C8-7C6EFCE97632}"/>
              </a:ext>
            </a:extLst>
          </p:cNvPr>
          <p:cNvSpPr/>
          <p:nvPr userDrawn="1"/>
        </p:nvSpPr>
        <p:spPr>
          <a:xfrm>
            <a:off x="0" y="5388429"/>
            <a:ext cx="1121803" cy="14695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924439-38C1-0A42-9C15-3E67141DD4C7}"/>
              </a:ext>
            </a:extLst>
          </p:cNvPr>
          <p:cNvSpPr/>
          <p:nvPr userDrawn="1"/>
        </p:nvSpPr>
        <p:spPr>
          <a:xfrm>
            <a:off x="0" y="-15605"/>
            <a:ext cx="12209104" cy="5289734"/>
          </a:xfrm>
          <a:prstGeom prst="rect">
            <a:avLst/>
          </a:prstGeom>
          <a:solidFill>
            <a:schemeClr val="bg2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53948B90-59D4-0747-8E0A-9213715A63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84508" y="5664743"/>
            <a:ext cx="2479729" cy="82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5AFC9E-BA4D-574C-BA63-3E3978D9DF8B}"/>
              </a:ext>
            </a:extLst>
          </p:cNvPr>
          <p:cNvCxnSpPr>
            <a:cxnSpLocks/>
          </p:cNvCxnSpPr>
          <p:nvPr userDrawn="1"/>
        </p:nvCxnSpPr>
        <p:spPr>
          <a:xfrm flipV="1">
            <a:off x="4819797" y="5664744"/>
            <a:ext cx="0" cy="824494"/>
          </a:xfrm>
          <a:prstGeom prst="line">
            <a:avLst/>
          </a:prstGeom>
          <a:ln w="25400">
            <a:solidFill>
              <a:schemeClr val="bg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CE7D11-D1D1-674D-88ED-290D91110985}"/>
              </a:ext>
            </a:extLst>
          </p:cNvPr>
          <p:cNvCxnSpPr>
            <a:cxnSpLocks/>
          </p:cNvCxnSpPr>
          <p:nvPr userDrawn="1"/>
        </p:nvCxnSpPr>
        <p:spPr>
          <a:xfrm flipV="1">
            <a:off x="9260039" y="5672690"/>
            <a:ext cx="0" cy="808601"/>
          </a:xfrm>
          <a:prstGeom prst="line">
            <a:avLst/>
          </a:prstGeom>
          <a:ln w="25400">
            <a:solidFill>
              <a:schemeClr val="bg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808AFF8-E835-4B43-963B-FCDA448FEA8A}"/>
              </a:ext>
            </a:extLst>
          </p:cNvPr>
          <p:cNvGrpSpPr/>
          <p:nvPr userDrawn="1"/>
        </p:nvGrpSpPr>
        <p:grpSpPr>
          <a:xfrm>
            <a:off x="924343" y="5709271"/>
            <a:ext cx="3670985" cy="735438"/>
            <a:chOff x="924343" y="5661646"/>
            <a:chExt cx="3670985" cy="7354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5B8FEE4-8DA1-9841-B48E-4D1D0E906C91}"/>
                </a:ext>
              </a:extLst>
            </p:cNvPr>
            <p:cNvSpPr/>
            <p:nvPr userDrawn="1"/>
          </p:nvSpPr>
          <p:spPr>
            <a:xfrm>
              <a:off x="924343" y="5661646"/>
              <a:ext cx="36709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b="0" i="0" dirty="0" err="1">
                  <a:solidFill>
                    <a:schemeClr val="accent5">
                      <a:lumMod val="75000"/>
                    </a:schemeClr>
                  </a:solidFill>
                  <a:latin typeface="Verdana" panose="020B0604030504040204" pitchFamily="34" charset="0"/>
                </a:rPr>
                <a:t>learnmore@revspringinc.com</a:t>
              </a:r>
              <a:endParaRPr lang="en-US" b="0" i="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CCD7842-318C-664B-A0C6-6DD5075746E2}"/>
                </a:ext>
              </a:extLst>
            </p:cNvPr>
            <p:cNvSpPr/>
            <p:nvPr userDrawn="1"/>
          </p:nvSpPr>
          <p:spPr>
            <a:xfrm>
              <a:off x="1825925" y="6027752"/>
              <a:ext cx="18678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800" kern="1200" dirty="0">
                  <a:solidFill>
                    <a:schemeClr val="accent5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866-310-8001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DA8DEBA3-7749-B640-80C0-FAA9E044681D}"/>
              </a:ext>
            </a:extLst>
          </p:cNvPr>
          <p:cNvSpPr/>
          <p:nvPr userDrawn="1"/>
        </p:nvSpPr>
        <p:spPr>
          <a:xfrm>
            <a:off x="5044266" y="5892324"/>
            <a:ext cx="3991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i="0" dirty="0" err="1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rPr>
              <a:t>revspringinc.com</a:t>
            </a:r>
            <a:r>
              <a:rPr lang="en-US" b="1" i="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rPr>
              <a:t>/healthcare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E217331-B015-6945-9BFE-D83AE75522D5}"/>
              </a:ext>
            </a:extLst>
          </p:cNvPr>
          <p:cNvGrpSpPr/>
          <p:nvPr userDrawn="1"/>
        </p:nvGrpSpPr>
        <p:grpSpPr>
          <a:xfrm>
            <a:off x="1469659" y="862193"/>
            <a:ext cx="9269787" cy="3534138"/>
            <a:chOff x="1469659" y="197203"/>
            <a:chExt cx="9269787" cy="35341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5BFC18C-4787-1F47-8F93-A3156DBB32A6}"/>
                </a:ext>
              </a:extLst>
            </p:cNvPr>
            <p:cNvSpPr/>
            <p:nvPr/>
          </p:nvSpPr>
          <p:spPr>
            <a:xfrm>
              <a:off x="1469659" y="3146566"/>
              <a:ext cx="926978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200" dirty="0">
                  <a:solidFill>
                    <a:schemeClr val="accent2"/>
                  </a:solidFill>
                  <a:latin typeface="Verdana" panose="020B0604030504040204" pitchFamily="34" charset="0"/>
                </a:rPr>
                <a:t>For inspiration follow us on </a:t>
              </a:r>
              <a:r>
                <a:rPr lang="en-US" sz="3200" b="1" dirty="0">
                  <a:solidFill>
                    <a:schemeClr val="accent2"/>
                  </a:solidFill>
                  <a:latin typeface="Verdana" panose="020B0604030504040204" pitchFamily="34" charset="0"/>
                </a:rPr>
                <a:t>LinkedIn</a:t>
              </a:r>
              <a:endParaRPr lang="en-US" sz="3200" b="1" i="0" dirty="0">
                <a:solidFill>
                  <a:schemeClr val="accent2"/>
                </a:solidFill>
                <a:latin typeface="Verdana" panose="020B0604030504040204" pitchFamily="34" charset="0"/>
              </a:endParaRPr>
            </a:p>
          </p:txBody>
        </p:sp>
        <p:pic>
          <p:nvPicPr>
            <p:cNvPr id="20" name="Picture 19" descr="Qr code&#10;&#10;Description automatically generated">
              <a:extLst>
                <a:ext uri="{FF2B5EF4-FFF2-40B4-BE49-F238E27FC236}">
                  <a16:creationId xmlns:a16="http://schemas.microsoft.com/office/drawing/2014/main" id="{81A5124B-3664-BC44-8AFB-CBC96A09E3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5336" y="197203"/>
              <a:ext cx="3018432" cy="301843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CBC5C89-2D57-6D4D-B11C-457F1058102C}"/>
              </a:ext>
            </a:extLst>
          </p:cNvPr>
          <p:cNvSpPr txBox="1"/>
          <p:nvPr userDrawn="1"/>
        </p:nvSpPr>
        <p:spPr>
          <a:xfrm>
            <a:off x="99096" y="6301155"/>
            <a:ext cx="821383" cy="288728"/>
          </a:xfrm>
          <a:prstGeom prst="rect">
            <a:avLst/>
          </a:prstGeom>
          <a:noFill/>
        </p:spPr>
        <p:txBody>
          <a:bodyPr wrap="square" lIns="0" tIns="36576" rIns="0" bIns="36000" rtlCol="0">
            <a:spAutoFit/>
          </a:bodyPr>
          <a:lstStyle/>
          <a:p>
            <a:pPr algn="l"/>
            <a:r>
              <a:rPr lang="en-US" sz="700" b="0" i="0" dirty="0">
                <a:latin typeface="Verdana" panose="020B0604030504040204" pitchFamily="34" charset="0"/>
              </a:rPr>
              <a:t>Copyright © RevSpring, Inc.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75ABB9-A989-754D-A24D-40F06B28B49F}"/>
              </a:ext>
            </a:extLst>
          </p:cNvPr>
          <p:cNvSpPr txBox="1"/>
          <p:nvPr userDrawn="1"/>
        </p:nvSpPr>
        <p:spPr>
          <a:xfrm>
            <a:off x="95232" y="6589883"/>
            <a:ext cx="821387" cy="226591"/>
          </a:xfrm>
          <a:prstGeom prst="rect">
            <a:avLst/>
          </a:prstGeom>
          <a:noFill/>
        </p:spPr>
        <p:txBody>
          <a:bodyPr wrap="square" lIns="0" tIns="36576" rIns="0" bIns="36000" rtlCol="0">
            <a:spAutoFit/>
          </a:bodyPr>
          <a:lstStyle/>
          <a:p>
            <a:pPr algn="l"/>
            <a:fld id="{4FAB73BC-B049-4115-A692-8D63A059BFB8}" type="slidenum">
              <a:rPr lang="en-US" sz="1000" b="0" i="0" smtClean="0">
                <a:latin typeface="Verdana" panose="020B0604030504040204" pitchFamily="34" charset="0"/>
              </a:rPr>
              <a:pPr algn="l"/>
              <a:t>‹#›</a:t>
            </a:fld>
            <a:endParaRPr lang="en-US" sz="1000" b="0" i="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9160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-title and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D8CF6965-D45C-F449-BEB4-EBBF244B18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331477"/>
            <a:ext cx="10134600" cy="5126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000" b="0" i="0">
                <a:solidFill>
                  <a:schemeClr val="accent4"/>
                </a:solidFill>
                <a:latin typeface="Verdana" panose="020B0604030504040204" pitchFamily="34" charset="0"/>
              </a:defRPr>
            </a:lvl1pPr>
            <a:lvl2pPr>
              <a:defRPr sz="1600" b="1">
                <a:solidFill>
                  <a:schemeClr val="accent4"/>
                </a:solidFill>
                <a:latin typeface="+mj-lt"/>
              </a:defRPr>
            </a:lvl2pPr>
            <a:lvl3pPr>
              <a:defRPr sz="1600" b="1">
                <a:solidFill>
                  <a:schemeClr val="accent4"/>
                </a:solidFill>
                <a:latin typeface="+mj-lt"/>
              </a:defRPr>
            </a:lvl3pPr>
            <a:lvl4pPr>
              <a:defRPr sz="1600" b="1">
                <a:solidFill>
                  <a:schemeClr val="accent4"/>
                </a:solidFill>
                <a:latin typeface="+mj-lt"/>
              </a:defRPr>
            </a:lvl4pPr>
            <a:lvl5pPr>
              <a:defRPr sz="1600" b="1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060F82C7-8FDF-B94C-B693-5847003F44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744428"/>
            <a:ext cx="10135120" cy="512618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0000"/>
              </a:lnSpc>
              <a:defRPr sz="3000" b="0" i="0" spc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FD77874-4784-5C4F-ADA7-20F9F95770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244435"/>
            <a:ext cx="10134346" cy="3953031"/>
          </a:xfrm>
          <a:prstGeom prst="rect">
            <a:avLst/>
          </a:prstGeom>
        </p:spPr>
        <p:txBody>
          <a:bodyPr/>
          <a:lstStyle>
            <a:lvl1pPr marL="137160" indent="-118872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800" b="1" i="0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365760" indent="-118872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2pPr>
            <a:lvl3pPr marL="685800" indent="-118872">
              <a:lnSpc>
                <a:spcPct val="100000"/>
              </a:lnSpc>
              <a:spcBef>
                <a:spcPts val="900"/>
              </a:spcBef>
              <a:buSzPct val="100000"/>
              <a:buFont typeface="Courier New" panose="02070309020205020404" pitchFamily="49" charset="0"/>
              <a:buChar char="o"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3pPr>
            <a:lvl4pPr marL="1051560" indent="-118872">
              <a:lnSpc>
                <a:spcPct val="100000"/>
              </a:lnSpc>
              <a:spcBef>
                <a:spcPts val="900"/>
              </a:spcBef>
              <a:buSzPct val="75000"/>
              <a:buFont typeface="Wingdings" pitchFamily="2" charset="2"/>
              <a:buChar char="§"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4pPr>
            <a:lvl5pPr marL="1316736" indent="0">
              <a:lnSpc>
                <a:spcPct val="100000"/>
              </a:lnSpc>
              <a:spcBef>
                <a:spcPts val="900"/>
              </a:spcBef>
              <a:buSzPct val="75000"/>
              <a:buFont typeface="Arial" panose="020B0604020202020204" pitchFamily="34" charset="0"/>
              <a:buNone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4564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ullets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>
            <a:extLst>
              <a:ext uri="{FF2B5EF4-FFF2-40B4-BE49-F238E27FC236}">
                <a16:creationId xmlns:a16="http://schemas.microsoft.com/office/drawing/2014/main" id="{060F82C7-8FDF-B94C-B693-5847003F44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45338"/>
            <a:ext cx="10567722" cy="639045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90000"/>
              </a:lnSpc>
              <a:defRPr sz="3000" b="0" i="0" spc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A1A84CD2-1061-034E-ACC8-EF7FE2DFD8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244435"/>
            <a:ext cx="10134346" cy="3953031"/>
          </a:xfrm>
          <a:prstGeom prst="rect">
            <a:avLst/>
          </a:prstGeom>
        </p:spPr>
        <p:txBody>
          <a:bodyPr/>
          <a:lstStyle>
            <a:lvl1pPr marL="137160" indent="-118872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800" b="1" i="0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365760" indent="-118872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2pPr>
            <a:lvl3pPr marL="685800" indent="-118872">
              <a:lnSpc>
                <a:spcPct val="100000"/>
              </a:lnSpc>
              <a:spcBef>
                <a:spcPts val="900"/>
              </a:spcBef>
              <a:buSzPct val="100000"/>
              <a:buFont typeface="Courier New" panose="02070309020205020404" pitchFamily="49" charset="0"/>
              <a:buChar char="o"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3pPr>
            <a:lvl4pPr marL="1051560" indent="-118872">
              <a:lnSpc>
                <a:spcPct val="100000"/>
              </a:lnSpc>
              <a:spcBef>
                <a:spcPts val="900"/>
              </a:spcBef>
              <a:buSzPct val="75000"/>
              <a:buFont typeface="Wingdings" pitchFamily="2" charset="2"/>
              <a:buChar char="§"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4pPr>
            <a:lvl5pPr marL="1316736" indent="0">
              <a:lnSpc>
                <a:spcPct val="100000"/>
              </a:lnSpc>
              <a:spcBef>
                <a:spcPts val="900"/>
              </a:spcBef>
              <a:buSzPct val="75000"/>
              <a:buFont typeface="Arial" panose="020B0604020202020204" pitchFamily="34" charset="0"/>
              <a:buNone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9508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us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BE9CBF48-20F0-AB46-9602-8BA38CC159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45338"/>
            <a:ext cx="10567722" cy="639045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90000"/>
              </a:lnSpc>
              <a:defRPr sz="3000" b="0" i="0" spc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84889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Just Title-lightblue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14EF63-7D41-AB4D-ADD7-E33C348F6D29}"/>
              </a:ext>
            </a:extLst>
          </p:cNvPr>
          <p:cNvSpPr/>
          <p:nvPr/>
        </p:nvSpPr>
        <p:spPr>
          <a:xfrm>
            <a:off x="-7655" y="0"/>
            <a:ext cx="398720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BE9CBF48-20F0-AB46-9602-8BA38CC159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987209" cy="6858000"/>
          </a:xfrm>
          <a:prstGeom prst="rect">
            <a:avLst/>
          </a:prstGeom>
        </p:spPr>
        <p:txBody>
          <a:bodyPr lIns="457200" tIns="0" rIns="457200" bIns="0" anchor="ctr" anchorCtr="0"/>
          <a:lstStyle>
            <a:lvl1pPr algn="ctr">
              <a:lnSpc>
                <a:spcPct val="90000"/>
              </a:lnSpc>
              <a:defRPr sz="3000" b="0" i="0" spc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671044A8-6442-454D-ABC7-329C85711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274" y="6028049"/>
            <a:ext cx="716969" cy="23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9100A8F-D2EF-5940-A672-46CDDFFD5B7E}"/>
              </a:ext>
            </a:extLst>
          </p:cNvPr>
          <p:cNvSpPr txBox="1"/>
          <p:nvPr/>
        </p:nvSpPr>
        <p:spPr>
          <a:xfrm>
            <a:off x="99096" y="6301155"/>
            <a:ext cx="821383" cy="288728"/>
          </a:xfrm>
          <a:prstGeom prst="rect">
            <a:avLst/>
          </a:prstGeom>
          <a:noFill/>
        </p:spPr>
        <p:txBody>
          <a:bodyPr wrap="square" lIns="0" tIns="36576" rIns="0" bIns="36000" rtlCol="0">
            <a:spAutoFit/>
          </a:bodyPr>
          <a:lstStyle/>
          <a:p>
            <a:pPr algn="l"/>
            <a:r>
              <a:rPr lang="en-US" sz="700" b="0" i="0" dirty="0">
                <a:solidFill>
                  <a:schemeClr val="bg2"/>
                </a:solidFill>
                <a:latin typeface="Verdana" panose="020B0604030504040204" pitchFamily="34" charset="0"/>
              </a:rPr>
              <a:t>Copyright © RevSpring, Inc.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A6BD9B-492C-1041-B2EE-B19EBDEE5FEB}"/>
              </a:ext>
            </a:extLst>
          </p:cNvPr>
          <p:cNvSpPr txBox="1"/>
          <p:nvPr/>
        </p:nvSpPr>
        <p:spPr>
          <a:xfrm>
            <a:off x="95232" y="6589883"/>
            <a:ext cx="821387" cy="226591"/>
          </a:xfrm>
          <a:prstGeom prst="rect">
            <a:avLst/>
          </a:prstGeom>
          <a:noFill/>
        </p:spPr>
        <p:txBody>
          <a:bodyPr wrap="square" lIns="0" tIns="36576" rIns="0" bIns="36000" rtlCol="0">
            <a:spAutoFit/>
          </a:bodyPr>
          <a:lstStyle/>
          <a:p>
            <a:pPr algn="l"/>
            <a:fld id="{4FAB73BC-B049-4115-A692-8D63A059BFB8}" type="slidenum">
              <a:rPr lang="en-US" sz="1000" b="0" i="0" smtClean="0">
                <a:solidFill>
                  <a:schemeClr val="bg2"/>
                </a:solidFill>
                <a:latin typeface="Verdana" panose="020B0604030504040204" pitchFamily="34" charset="0"/>
              </a:rPr>
              <a:pPr algn="l"/>
              <a:t>‹#›</a:t>
            </a:fld>
            <a:endParaRPr lang="en-US" sz="1000" b="0" i="0" dirty="0">
              <a:solidFill>
                <a:schemeClr val="bg2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5226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9004" y="845338"/>
            <a:ext cx="6571422" cy="124984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3000" b="0" i="0" spc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994849" y="0"/>
            <a:ext cx="3056697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B9E900C-3B42-C449-A515-ED52B64487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89004" y="2532670"/>
            <a:ext cx="6571422" cy="3953030"/>
          </a:xfrm>
          <a:prstGeom prst="rect">
            <a:avLst/>
          </a:prstGeom>
        </p:spPr>
        <p:txBody>
          <a:bodyPr/>
          <a:lstStyle>
            <a:lvl1pPr marL="137160" indent="-118872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800" b="1" i="0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365760" indent="-118872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2pPr>
            <a:lvl3pPr marL="685800" indent="-118872">
              <a:lnSpc>
                <a:spcPct val="100000"/>
              </a:lnSpc>
              <a:spcBef>
                <a:spcPts val="900"/>
              </a:spcBef>
              <a:buSzPct val="100000"/>
              <a:buFont typeface="Courier New" panose="02070309020205020404" pitchFamily="49" charset="0"/>
              <a:buChar char="o"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3pPr>
            <a:lvl4pPr marL="1051560" indent="-118872">
              <a:lnSpc>
                <a:spcPct val="100000"/>
              </a:lnSpc>
              <a:spcBef>
                <a:spcPts val="900"/>
              </a:spcBef>
              <a:buSzPct val="75000"/>
              <a:buFont typeface="Wingdings" pitchFamily="2" charset="2"/>
              <a:buChar char="§"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4pPr>
            <a:lvl5pPr marL="1316736" indent="0">
              <a:lnSpc>
                <a:spcPct val="100000"/>
              </a:lnSpc>
              <a:spcBef>
                <a:spcPts val="900"/>
              </a:spcBef>
              <a:buSzPct val="75000"/>
              <a:buFont typeface="Arial" panose="020B0604020202020204" pitchFamily="34" charset="0"/>
              <a:buNone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53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E9DBE0E-EF46-BE44-A1C8-7C6EFCE97632}"/>
              </a:ext>
            </a:extLst>
          </p:cNvPr>
          <p:cNvSpPr/>
          <p:nvPr/>
        </p:nvSpPr>
        <p:spPr>
          <a:xfrm>
            <a:off x="0" y="5388429"/>
            <a:ext cx="1121803" cy="14695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924439-38C1-0A42-9C15-3E67141DD4C7}"/>
              </a:ext>
            </a:extLst>
          </p:cNvPr>
          <p:cNvSpPr/>
          <p:nvPr/>
        </p:nvSpPr>
        <p:spPr>
          <a:xfrm>
            <a:off x="0" y="-15605"/>
            <a:ext cx="12209104" cy="5289734"/>
          </a:xfrm>
          <a:prstGeom prst="rect">
            <a:avLst/>
          </a:prstGeom>
          <a:solidFill>
            <a:schemeClr val="bg2">
              <a:lumMod val="95000"/>
              <a:alpha val="4967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E5CFADF-EC0D-C046-9BA0-91CB3D068610}"/>
              </a:ext>
            </a:extLst>
          </p:cNvPr>
          <p:cNvGrpSpPr/>
          <p:nvPr/>
        </p:nvGrpSpPr>
        <p:grpSpPr>
          <a:xfrm>
            <a:off x="1469659" y="905544"/>
            <a:ext cx="9269787" cy="3318240"/>
            <a:chOff x="1583064" y="78431"/>
            <a:chExt cx="9269787" cy="331824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5BFC18C-4787-1F47-8F93-A3156DBB32A6}"/>
                </a:ext>
              </a:extLst>
            </p:cNvPr>
            <p:cNvSpPr/>
            <p:nvPr/>
          </p:nvSpPr>
          <p:spPr>
            <a:xfrm>
              <a:off x="1583064" y="2319453"/>
              <a:ext cx="926978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200" dirty="0">
                  <a:solidFill>
                    <a:schemeClr val="accent2"/>
                  </a:solidFill>
                  <a:latin typeface="Verdana" panose="020B0604030504040204" pitchFamily="34" charset="0"/>
                </a:rPr>
                <a:t>Learn more about </a:t>
              </a:r>
              <a:r>
                <a:rPr lang="en-US" sz="3200" dirty="0" err="1">
                  <a:solidFill>
                    <a:schemeClr val="accent2"/>
                  </a:solidFill>
                  <a:latin typeface="Verdana" panose="020B0604030504040204" pitchFamily="34" charset="0"/>
                </a:rPr>
                <a:t>RevSpring’s</a:t>
              </a:r>
              <a:r>
                <a:rPr lang="en-US" sz="3200" dirty="0">
                  <a:solidFill>
                    <a:schemeClr val="accent2"/>
                  </a:solidFill>
                  <a:latin typeface="Verdana" panose="020B0604030504040204" pitchFamily="34" charset="0"/>
                </a:rPr>
                <a:t> </a:t>
              </a:r>
            </a:p>
            <a:p>
              <a:pPr lvl="0" algn="ctr"/>
              <a:r>
                <a:rPr lang="en-US" sz="3200" b="1" dirty="0">
                  <a:solidFill>
                    <a:schemeClr val="accent3"/>
                  </a:solidFill>
                  <a:latin typeface="Verdana" panose="020B0604030504040204" pitchFamily="34" charset="0"/>
                </a:rPr>
                <a:t>patient engagement solutions</a:t>
              </a:r>
              <a:endParaRPr lang="en-US" sz="3200" b="1" i="0" dirty="0">
                <a:solidFill>
                  <a:schemeClr val="accent3"/>
                </a:solidFill>
                <a:latin typeface="Verdana" panose="020B0604030504040204" pitchFamily="34" charset="0"/>
              </a:endParaRPr>
            </a:p>
          </p:txBody>
        </p:sp>
        <p:pic>
          <p:nvPicPr>
            <p:cNvPr id="8" name="Picture 7" descr="Qr code&#10;&#10;Description automatically generated">
              <a:extLst>
                <a:ext uri="{FF2B5EF4-FFF2-40B4-BE49-F238E27FC236}">
                  <a16:creationId xmlns:a16="http://schemas.microsoft.com/office/drawing/2014/main" id="{7C825E7F-619A-EB4B-B733-4C378F9AC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9643" y="78431"/>
              <a:ext cx="2276627" cy="2276627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557D6FA-3970-314D-88FD-06D9E6C63B1C}"/>
              </a:ext>
            </a:extLst>
          </p:cNvPr>
          <p:cNvSpPr txBox="1"/>
          <p:nvPr/>
        </p:nvSpPr>
        <p:spPr>
          <a:xfrm>
            <a:off x="99096" y="6301155"/>
            <a:ext cx="821383" cy="288728"/>
          </a:xfrm>
          <a:prstGeom prst="rect">
            <a:avLst/>
          </a:prstGeom>
          <a:noFill/>
        </p:spPr>
        <p:txBody>
          <a:bodyPr wrap="square" lIns="0" tIns="36576" rIns="0" bIns="36000" rtlCol="0">
            <a:spAutoFit/>
          </a:bodyPr>
          <a:lstStyle/>
          <a:p>
            <a:pPr algn="l"/>
            <a:r>
              <a:rPr lang="en-US" sz="700" b="0" i="0" dirty="0">
                <a:latin typeface="Verdana" panose="020B0604030504040204" pitchFamily="34" charset="0"/>
              </a:rPr>
              <a:t>Copyright © RevSpring, Inc.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A4616B-C9F3-B547-AEE9-6E3A2FACB414}"/>
              </a:ext>
            </a:extLst>
          </p:cNvPr>
          <p:cNvSpPr txBox="1"/>
          <p:nvPr/>
        </p:nvSpPr>
        <p:spPr>
          <a:xfrm>
            <a:off x="95232" y="6589883"/>
            <a:ext cx="821387" cy="226591"/>
          </a:xfrm>
          <a:prstGeom prst="rect">
            <a:avLst/>
          </a:prstGeom>
          <a:noFill/>
        </p:spPr>
        <p:txBody>
          <a:bodyPr wrap="square" lIns="0" tIns="36576" rIns="0" bIns="36000" rtlCol="0">
            <a:spAutoFit/>
          </a:bodyPr>
          <a:lstStyle/>
          <a:p>
            <a:pPr algn="l"/>
            <a:fld id="{4FAB73BC-B049-4115-A692-8D63A059BFB8}" type="slidenum">
              <a:rPr lang="en-US" sz="1000" b="0" i="0" smtClean="0">
                <a:latin typeface="Verdana" panose="020B0604030504040204" pitchFamily="34" charset="0"/>
              </a:rPr>
              <a:pPr algn="l"/>
              <a:t>‹#›</a:t>
            </a:fld>
            <a:endParaRPr lang="en-US" sz="1000" b="0" i="0" dirty="0">
              <a:latin typeface="Verdana" panose="020B0604030504040204" pitchFamily="34" charset="0"/>
            </a:endParaRP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8E4097F1-F64D-D443-B29E-1EDE1D7EE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84508" y="5664743"/>
            <a:ext cx="2479729" cy="82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02EC5A9-BE10-4345-852D-8AA8736864FC}"/>
              </a:ext>
            </a:extLst>
          </p:cNvPr>
          <p:cNvCxnSpPr>
            <a:cxnSpLocks/>
          </p:cNvCxnSpPr>
          <p:nvPr/>
        </p:nvCxnSpPr>
        <p:spPr>
          <a:xfrm flipV="1">
            <a:off x="4819797" y="5664744"/>
            <a:ext cx="0" cy="824494"/>
          </a:xfrm>
          <a:prstGeom prst="line">
            <a:avLst/>
          </a:prstGeom>
          <a:ln w="25400">
            <a:solidFill>
              <a:schemeClr val="bg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A35266A-DEFD-6546-B7B0-0A097C38262D}"/>
              </a:ext>
            </a:extLst>
          </p:cNvPr>
          <p:cNvCxnSpPr>
            <a:cxnSpLocks/>
          </p:cNvCxnSpPr>
          <p:nvPr/>
        </p:nvCxnSpPr>
        <p:spPr>
          <a:xfrm flipV="1">
            <a:off x="9260039" y="5672690"/>
            <a:ext cx="0" cy="808601"/>
          </a:xfrm>
          <a:prstGeom prst="line">
            <a:avLst/>
          </a:prstGeom>
          <a:ln w="25400">
            <a:solidFill>
              <a:schemeClr val="bg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F0A4BED-4599-5941-A5A7-FD80AF23AEC7}"/>
              </a:ext>
            </a:extLst>
          </p:cNvPr>
          <p:cNvGrpSpPr/>
          <p:nvPr/>
        </p:nvGrpSpPr>
        <p:grpSpPr>
          <a:xfrm>
            <a:off x="924343" y="5709271"/>
            <a:ext cx="3670985" cy="735438"/>
            <a:chOff x="924343" y="5661646"/>
            <a:chExt cx="3670985" cy="73543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92EB49C-1BDE-E345-A4C8-ADB20F5A8CAE}"/>
                </a:ext>
              </a:extLst>
            </p:cNvPr>
            <p:cNvSpPr/>
            <p:nvPr/>
          </p:nvSpPr>
          <p:spPr>
            <a:xfrm>
              <a:off x="924343" y="5661646"/>
              <a:ext cx="36709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b="0" i="0" dirty="0" err="1">
                  <a:solidFill>
                    <a:schemeClr val="accent5">
                      <a:lumMod val="75000"/>
                    </a:schemeClr>
                  </a:solidFill>
                  <a:latin typeface="Verdana" panose="020B0604030504040204" pitchFamily="34" charset="0"/>
                </a:rPr>
                <a:t>learnmore@revspringinc.com</a:t>
              </a:r>
              <a:endParaRPr lang="en-US" b="0" i="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48DB35D-0089-5447-AF6C-B0E2D4E16728}"/>
                </a:ext>
              </a:extLst>
            </p:cNvPr>
            <p:cNvSpPr/>
            <p:nvPr/>
          </p:nvSpPr>
          <p:spPr>
            <a:xfrm>
              <a:off x="1825925" y="6027752"/>
              <a:ext cx="18678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800" kern="1200" dirty="0">
                  <a:solidFill>
                    <a:schemeClr val="accent5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866-310-8001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D02861A6-28F4-9349-BEB3-2466B05AD15D}"/>
              </a:ext>
            </a:extLst>
          </p:cNvPr>
          <p:cNvSpPr/>
          <p:nvPr/>
        </p:nvSpPr>
        <p:spPr>
          <a:xfrm>
            <a:off x="5044266" y="5892324"/>
            <a:ext cx="3991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i="0" dirty="0" err="1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rPr>
              <a:t>revspringinc.com</a:t>
            </a:r>
            <a:r>
              <a:rPr lang="en-US" b="1" i="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rPr>
              <a:t>/healthcare</a:t>
            </a:r>
          </a:p>
        </p:txBody>
      </p:sp>
    </p:spTree>
    <p:extLst>
      <p:ext uri="{BB962C8B-B14F-4D97-AF65-F5344CB8AC3E}">
        <p14:creationId xmlns:p14="http://schemas.microsoft.com/office/powerpoint/2010/main" val="32941365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-Option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1764C9-E711-8114-EA1B-975059C802BD}"/>
              </a:ext>
            </a:extLst>
          </p:cNvPr>
          <p:cNvSpPr/>
          <p:nvPr userDrawn="1"/>
        </p:nvSpPr>
        <p:spPr>
          <a:xfrm>
            <a:off x="0" y="5977054"/>
            <a:ext cx="847493" cy="319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erson wearing a brown sweater&#10;&#10;Description automatically generated with low confidence">
            <a:extLst>
              <a:ext uri="{FF2B5EF4-FFF2-40B4-BE49-F238E27FC236}">
                <a16:creationId xmlns:a16="http://schemas.microsoft.com/office/drawing/2014/main" id="{7C87B7C1-97CC-F841-8893-9ADF64E92A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2733" y="0"/>
            <a:ext cx="70993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06AB7F1-A663-3045-9653-2C45B1F7838B}"/>
              </a:ext>
            </a:extLst>
          </p:cNvPr>
          <p:cNvSpPr/>
          <p:nvPr/>
        </p:nvSpPr>
        <p:spPr>
          <a:xfrm>
            <a:off x="28067" y="235611"/>
            <a:ext cx="1490870" cy="19410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1FE4B9-1DA2-B84C-AEB2-4423B3DD50DE}"/>
              </a:ext>
            </a:extLst>
          </p:cNvPr>
          <p:cNvSpPr/>
          <p:nvPr/>
        </p:nvSpPr>
        <p:spPr>
          <a:xfrm flipH="1">
            <a:off x="-14035" y="0"/>
            <a:ext cx="12220069" cy="6858000"/>
          </a:xfrm>
          <a:prstGeom prst="rect">
            <a:avLst/>
          </a:prstGeom>
          <a:gradFill>
            <a:gsLst>
              <a:gs pos="52000">
                <a:srgbClr val="F0F1F3">
                  <a:alpha val="0"/>
                </a:srgbClr>
              </a:gs>
              <a:gs pos="98000">
                <a:schemeClr val="tx1">
                  <a:alpha val="7245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44449480-335A-DD48-8E68-990F20AA0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3037" y="5395087"/>
            <a:ext cx="2711714" cy="90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E6D8C81-3FEA-4442-B931-B545344D71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3501" y="2176670"/>
            <a:ext cx="5247765" cy="146304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5400" b="1" i="0" spc="0" baseline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63EDA0B-5DD4-7147-B620-98AF23EBA3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3502" y="3899874"/>
            <a:ext cx="5247766" cy="1103313"/>
          </a:xfrm>
          <a:prstGeom prst="rect">
            <a:avLst/>
          </a:prstGeom>
        </p:spPr>
        <p:txBody>
          <a:bodyPr/>
          <a:lstStyle>
            <a:lvl1pPr marL="164592" indent="-16459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 i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defRPr>
            </a:lvl1pPr>
            <a:lvl2pPr>
              <a:defRPr sz="1200">
                <a:solidFill>
                  <a:schemeClr val="accent2"/>
                </a:solidFill>
              </a:defRPr>
            </a:lvl2pPr>
            <a:lvl3pPr>
              <a:defRPr sz="1200">
                <a:solidFill>
                  <a:schemeClr val="accent2"/>
                </a:solidFill>
              </a:defRPr>
            </a:lvl3pPr>
            <a:lvl4pPr>
              <a:defRPr sz="1200">
                <a:solidFill>
                  <a:schemeClr val="accent2"/>
                </a:solidFill>
              </a:defRPr>
            </a:lvl4pPr>
            <a:lvl5pP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7552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Title-Blank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26C08F-2A6A-C842-92D2-F377B8B67B65}"/>
              </a:ext>
            </a:extLst>
          </p:cNvPr>
          <p:cNvSpPr/>
          <p:nvPr/>
        </p:nvSpPr>
        <p:spPr>
          <a:xfrm>
            <a:off x="0" y="5168348"/>
            <a:ext cx="1672683" cy="16896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BD5EFD-816F-4140-8099-A12EC7DD2C5A}"/>
              </a:ext>
            </a:extLst>
          </p:cNvPr>
          <p:cNvSpPr/>
          <p:nvPr/>
        </p:nvSpPr>
        <p:spPr>
          <a:xfrm>
            <a:off x="0" y="0"/>
            <a:ext cx="1341783" cy="21269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A349A89-2C91-7B4B-8454-D321A7EFE0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16834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Verdana" panose="020B060403050404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E5D7B8-5C48-9143-A583-CCF5F7B77DE6}"/>
              </a:ext>
            </a:extLst>
          </p:cNvPr>
          <p:cNvSpPr/>
          <p:nvPr/>
        </p:nvSpPr>
        <p:spPr>
          <a:xfrm>
            <a:off x="0" y="5168348"/>
            <a:ext cx="12192000" cy="1689652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F67A93D-B658-AC43-A436-3088F9F3F4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313" y="5168348"/>
            <a:ext cx="7338167" cy="168965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ts val="3600"/>
              </a:lnSpc>
              <a:spcBef>
                <a:spcPts val="0"/>
              </a:spcBef>
              <a:defRPr sz="3000" b="0" i="0">
                <a:solidFill>
                  <a:schemeClr val="accent4"/>
                </a:solidFill>
                <a:latin typeface="Verdana" panose="020B0604030504040204" pitchFamily="34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2965684-C40D-9140-89B9-359847E92FF5}"/>
              </a:ext>
            </a:extLst>
          </p:cNvPr>
          <p:cNvCxnSpPr>
            <a:cxnSpLocks/>
          </p:cNvCxnSpPr>
          <p:nvPr/>
        </p:nvCxnSpPr>
        <p:spPr>
          <a:xfrm flipV="1">
            <a:off x="8188386" y="5337562"/>
            <a:ext cx="0" cy="1351224"/>
          </a:xfrm>
          <a:prstGeom prst="line">
            <a:avLst/>
          </a:prstGeom>
          <a:ln>
            <a:solidFill>
              <a:srgbClr val="B5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>
            <a:extLst>
              <a:ext uri="{FF2B5EF4-FFF2-40B4-BE49-F238E27FC236}">
                <a16:creationId xmlns:a16="http://schemas.microsoft.com/office/drawing/2014/main" id="{71CAE862-6E5C-984E-AB21-45897F9F5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291" y="5486340"/>
            <a:ext cx="3153396" cy="105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8FA6ED-3BF3-B84C-9691-664814B0360A}"/>
              </a:ext>
            </a:extLst>
          </p:cNvPr>
          <p:cNvSpPr txBox="1"/>
          <p:nvPr/>
        </p:nvSpPr>
        <p:spPr>
          <a:xfrm>
            <a:off x="95232" y="6589883"/>
            <a:ext cx="821387" cy="226591"/>
          </a:xfrm>
          <a:prstGeom prst="rect">
            <a:avLst/>
          </a:prstGeom>
          <a:noFill/>
        </p:spPr>
        <p:txBody>
          <a:bodyPr wrap="square" lIns="0" tIns="36576" rIns="0" bIns="36000" rtlCol="0">
            <a:spAutoFit/>
          </a:bodyPr>
          <a:lstStyle/>
          <a:p>
            <a:pPr algn="l"/>
            <a:fld id="{4FAB73BC-B049-4115-A692-8D63A059BFB8}" type="slidenum">
              <a:rPr lang="en-US" sz="1000" b="0" i="0" smtClean="0">
                <a:latin typeface="Verdana" panose="020B0604030504040204" pitchFamily="34" charset="0"/>
              </a:rPr>
              <a:pPr algn="l"/>
              <a:t>‹#›</a:t>
            </a:fld>
            <a:endParaRPr lang="en-US" sz="1000" b="0" i="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6E2094-CB4F-F64F-9FE7-C6E0A5251F32}"/>
              </a:ext>
            </a:extLst>
          </p:cNvPr>
          <p:cNvSpPr/>
          <p:nvPr userDrawn="1"/>
        </p:nvSpPr>
        <p:spPr>
          <a:xfrm>
            <a:off x="0" y="0"/>
            <a:ext cx="1888958" cy="26770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17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us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BE9CBF48-20F0-AB46-9602-8BA38CC159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45338"/>
            <a:ext cx="10567722" cy="639045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90000"/>
              </a:lnSpc>
              <a:defRPr sz="3000" b="1" i="0" spc="0">
                <a:solidFill>
                  <a:schemeClr val="accent2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5564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>
            <a:extLst>
              <a:ext uri="{FF2B5EF4-FFF2-40B4-BE49-F238E27FC236}">
                <a16:creationId xmlns:a16="http://schemas.microsoft.com/office/drawing/2014/main" id="{B2CEF303-F447-DB4D-ABB5-D919C5BCFC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0367" y="6677025"/>
            <a:ext cx="14271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79" y="258407"/>
            <a:ext cx="11406940" cy="702591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310910"/>
            <a:ext cx="11322050" cy="4469178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</a:defRPr>
            </a:lvl1pPr>
            <a:lvl2pPr>
              <a:defRPr b="0" i="0">
                <a:latin typeface="Verdana" panose="020B060403050404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957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ust Title and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707C8184-DC79-6A42-819D-279E3ABA0E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331477"/>
            <a:ext cx="10134600" cy="5126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000" b="0" i="0">
                <a:solidFill>
                  <a:schemeClr val="accent4"/>
                </a:solidFill>
                <a:latin typeface="Verdana" panose="020B0604030504040204" pitchFamily="34" charset="0"/>
              </a:defRPr>
            </a:lvl1pPr>
            <a:lvl2pPr>
              <a:defRPr sz="1600" b="1">
                <a:solidFill>
                  <a:schemeClr val="accent4"/>
                </a:solidFill>
                <a:latin typeface="+mj-lt"/>
              </a:defRPr>
            </a:lvl2pPr>
            <a:lvl3pPr>
              <a:defRPr sz="1600" b="1">
                <a:solidFill>
                  <a:schemeClr val="accent4"/>
                </a:solidFill>
                <a:latin typeface="+mj-lt"/>
              </a:defRPr>
            </a:lvl3pPr>
            <a:lvl4pPr>
              <a:defRPr sz="1600" b="1">
                <a:solidFill>
                  <a:schemeClr val="accent4"/>
                </a:solidFill>
                <a:latin typeface="+mj-lt"/>
              </a:defRPr>
            </a:lvl4pPr>
            <a:lvl5pPr>
              <a:defRPr sz="1600" b="1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54FC791-A476-D84A-9FCC-F52190EEF2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744428"/>
            <a:ext cx="10135120" cy="512618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0000"/>
              </a:lnSpc>
              <a:defRPr sz="3000" b="1" i="0" spc="0">
                <a:solidFill>
                  <a:schemeClr val="accent2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3767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5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593591B-27D3-9B4C-8F00-88755AB9E90C}"/>
              </a:ext>
            </a:extLst>
          </p:cNvPr>
          <p:cNvSpPr txBox="1"/>
          <p:nvPr userDrawn="1"/>
        </p:nvSpPr>
        <p:spPr>
          <a:xfrm>
            <a:off x="99096" y="6301155"/>
            <a:ext cx="821383" cy="288728"/>
          </a:xfrm>
          <a:prstGeom prst="rect">
            <a:avLst/>
          </a:prstGeom>
          <a:noFill/>
        </p:spPr>
        <p:txBody>
          <a:bodyPr wrap="square" lIns="0" tIns="36576" rIns="0" bIns="36000" rtlCol="0">
            <a:spAutoFit/>
          </a:bodyPr>
          <a:lstStyle/>
          <a:p>
            <a:pPr algn="l"/>
            <a:r>
              <a:rPr lang="en-US" sz="700" b="0" i="0" dirty="0">
                <a:latin typeface="Verdana" panose="020B0604030504040204" pitchFamily="34" charset="0"/>
              </a:rPr>
              <a:t>Copyright © RevSpring, Inc.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D8538D-624F-C64B-9B9A-2E6512EB9CEE}"/>
              </a:ext>
            </a:extLst>
          </p:cNvPr>
          <p:cNvSpPr txBox="1"/>
          <p:nvPr userDrawn="1"/>
        </p:nvSpPr>
        <p:spPr>
          <a:xfrm>
            <a:off x="95232" y="6589883"/>
            <a:ext cx="821387" cy="226591"/>
          </a:xfrm>
          <a:prstGeom prst="rect">
            <a:avLst/>
          </a:prstGeom>
          <a:noFill/>
        </p:spPr>
        <p:txBody>
          <a:bodyPr wrap="square" lIns="0" tIns="36576" rIns="0" bIns="36000" rtlCol="0">
            <a:spAutoFit/>
          </a:bodyPr>
          <a:lstStyle/>
          <a:p>
            <a:pPr algn="l"/>
            <a:fld id="{4FAB73BC-B049-4115-A692-8D63A059BFB8}" type="slidenum">
              <a:rPr lang="en-US" sz="1000" b="0" i="0" smtClean="0">
                <a:latin typeface="Verdana" panose="020B0604030504040204" pitchFamily="34" charset="0"/>
              </a:rPr>
              <a:pPr algn="l"/>
              <a:t>‹#›</a:t>
            </a:fld>
            <a:endParaRPr lang="en-US" sz="1000" b="0" i="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150" r:id="rId2"/>
    <p:sldLayoutId id="2147484206" r:id="rId3"/>
    <p:sldLayoutId id="2147484250" r:id="rId4"/>
    <p:sldLayoutId id="2147484251" r:id="rId5"/>
    <p:sldLayoutId id="2147484253" r:id="rId6"/>
    <p:sldLayoutId id="2147484254" r:id="rId7"/>
    <p:sldLayoutId id="2147484255" r:id="rId8"/>
    <p:sldLayoutId id="2147484256" r:id="rId9"/>
    <p:sldLayoutId id="2147484257" r:id="rId10"/>
    <p:sldLayoutId id="2147484268" r:id="rId11"/>
  </p:sldLayoutIdLst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3600" b="1" i="0" kern="1200" spc="0" baseline="0">
          <a:solidFill>
            <a:schemeClr val="accent1"/>
          </a:solidFill>
          <a:latin typeface="+mj-lt"/>
          <a:ea typeface="Montserrat" charset="0"/>
          <a:cs typeface="Montserrat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46" userDrawn="1">
          <p15:clr>
            <a:srgbClr val="F26B43"/>
          </p15:clr>
        </p15:guide>
        <p15:guide id="27" orient="horz" pos="3952" userDrawn="1">
          <p15:clr>
            <a:srgbClr val="F26B43"/>
          </p15:clr>
        </p15:guide>
        <p15:guide id="28" pos="642" userDrawn="1">
          <p15:clr>
            <a:srgbClr val="F26B43"/>
          </p15:clr>
        </p15:guide>
        <p15:guide id="29" pos="7038" userDrawn="1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 userDrawn="1">
          <p15:clr>
            <a:srgbClr val="F26B43"/>
          </p15:clr>
        </p15:guide>
        <p15:guide id="51" orient="horz" pos="709" userDrawn="1">
          <p15:clr>
            <a:srgbClr val="F26B43"/>
          </p15:clr>
        </p15:guide>
        <p15:guide id="52" pos="191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F719170D-DCD0-7343-B4E4-5BF1295272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274" y="6028049"/>
            <a:ext cx="715917" cy="23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78B4D2-1357-1A46-B50F-72755042AF4D}"/>
              </a:ext>
            </a:extLst>
          </p:cNvPr>
          <p:cNvSpPr txBox="1"/>
          <p:nvPr userDrawn="1"/>
        </p:nvSpPr>
        <p:spPr>
          <a:xfrm>
            <a:off x="99096" y="6301155"/>
            <a:ext cx="821383" cy="288728"/>
          </a:xfrm>
          <a:prstGeom prst="rect">
            <a:avLst/>
          </a:prstGeom>
          <a:noFill/>
        </p:spPr>
        <p:txBody>
          <a:bodyPr wrap="square" lIns="0" tIns="36576" rIns="0" bIns="36000" rtlCol="0">
            <a:spAutoFit/>
          </a:bodyPr>
          <a:lstStyle/>
          <a:p>
            <a:pPr algn="l"/>
            <a:r>
              <a:rPr lang="en-US" sz="700" b="0" i="0" dirty="0">
                <a:latin typeface="Verdana" panose="020B0604030504040204" pitchFamily="34" charset="0"/>
              </a:rPr>
              <a:t>Copyright © RevSpring, Inc.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2B1C95-A548-4941-9C75-99B09248BF68}"/>
              </a:ext>
            </a:extLst>
          </p:cNvPr>
          <p:cNvSpPr txBox="1"/>
          <p:nvPr userDrawn="1"/>
        </p:nvSpPr>
        <p:spPr>
          <a:xfrm>
            <a:off x="95232" y="6589883"/>
            <a:ext cx="821387" cy="226591"/>
          </a:xfrm>
          <a:prstGeom prst="rect">
            <a:avLst/>
          </a:prstGeom>
          <a:noFill/>
        </p:spPr>
        <p:txBody>
          <a:bodyPr wrap="square" lIns="0" tIns="36576" rIns="0" bIns="36000" rtlCol="0">
            <a:spAutoFit/>
          </a:bodyPr>
          <a:lstStyle/>
          <a:p>
            <a:pPr algn="l"/>
            <a:fld id="{4FAB73BC-B049-4115-A692-8D63A059BFB8}" type="slidenum">
              <a:rPr lang="en-US" sz="1000" b="0" i="0" smtClean="0">
                <a:latin typeface="Verdana" panose="020B0604030504040204" pitchFamily="34" charset="0"/>
              </a:rPr>
              <a:pPr algn="l"/>
              <a:t>‹#›</a:t>
            </a:fld>
            <a:endParaRPr lang="en-US" sz="1000" b="0" i="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96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204" r:id="rId2"/>
    <p:sldLayoutId id="2147484173" r:id="rId3"/>
    <p:sldLayoutId id="2147484205" r:id="rId4"/>
    <p:sldLayoutId id="2147484207" r:id="rId5"/>
    <p:sldLayoutId id="2147484209" r:id="rId6"/>
    <p:sldLayoutId id="2147484210" r:id="rId7"/>
    <p:sldLayoutId id="2147484211" r:id="rId8"/>
    <p:sldLayoutId id="2147484208" r:id="rId9"/>
    <p:sldLayoutId id="2147484227" r:id="rId10"/>
    <p:sldLayoutId id="2147484174" r:id="rId11"/>
    <p:sldLayoutId id="2147484175" r:id="rId12"/>
    <p:sldLayoutId id="2147484176" r:id="rId13"/>
    <p:sldLayoutId id="2147484177" r:id="rId14"/>
    <p:sldLayoutId id="2147484178" r:id="rId15"/>
    <p:sldLayoutId id="2147484179" r:id="rId16"/>
    <p:sldLayoutId id="2147484180" r:id="rId17"/>
    <p:sldLayoutId id="2147484181" r:id="rId18"/>
    <p:sldLayoutId id="2147484182" r:id="rId19"/>
    <p:sldLayoutId id="2147484183" r:id="rId20"/>
    <p:sldLayoutId id="2147484184" r:id="rId21"/>
    <p:sldLayoutId id="2147484185" r:id="rId22"/>
    <p:sldLayoutId id="2147484248" r:id="rId23"/>
    <p:sldLayoutId id="2147484187" r:id="rId24"/>
    <p:sldLayoutId id="2147484188" r:id="rId25"/>
    <p:sldLayoutId id="2147484189" r:id="rId26"/>
    <p:sldLayoutId id="2147484190" r:id="rId27"/>
    <p:sldLayoutId id="2147484191" r:id="rId28"/>
    <p:sldLayoutId id="2147484192" r:id="rId29"/>
    <p:sldLayoutId id="2147484193" r:id="rId30"/>
    <p:sldLayoutId id="2147484203" r:id="rId31"/>
    <p:sldLayoutId id="2147484228" r:id="rId32"/>
    <p:sldLayoutId id="2147484220" r:id="rId33"/>
    <p:sldLayoutId id="2147484221" r:id="rId34"/>
    <p:sldLayoutId id="2147484229" r:id="rId35"/>
    <p:sldLayoutId id="2147484222" r:id="rId36"/>
    <p:sldLayoutId id="2147484223" r:id="rId37"/>
    <p:sldLayoutId id="2147484224" r:id="rId38"/>
    <p:sldLayoutId id="2147484225" r:id="rId39"/>
  </p:sldLayoutIdLst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3600" b="1" i="0" kern="1200" spc="0" baseline="0">
          <a:solidFill>
            <a:schemeClr val="accent1"/>
          </a:solidFill>
          <a:latin typeface="+mj-lt"/>
          <a:ea typeface="Montserrat" charset="0"/>
          <a:cs typeface="Montserrat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46">
          <p15:clr>
            <a:srgbClr val="F26B43"/>
          </p15:clr>
        </p15:guide>
        <p15:guide id="27" orient="horz" pos="3952">
          <p15:clr>
            <a:srgbClr val="F26B43"/>
          </p15:clr>
        </p15:guide>
        <p15:guide id="28" pos="642">
          <p15:clr>
            <a:srgbClr val="F26B43"/>
          </p15:clr>
        </p15:guide>
        <p15:guide id="29" pos="7038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>
          <p15:clr>
            <a:srgbClr val="F26B43"/>
          </p15:clr>
        </p15:guide>
        <p15:guide id="51" orient="horz" pos="709">
          <p15:clr>
            <a:srgbClr val="F26B43"/>
          </p15:clr>
        </p15:guide>
        <p15:guide id="52" pos="191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F719170D-DCD0-7343-B4E4-5BF129527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274" y="6028049"/>
            <a:ext cx="715917" cy="23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78B4D2-1357-1A46-B50F-72755042AF4D}"/>
              </a:ext>
            </a:extLst>
          </p:cNvPr>
          <p:cNvSpPr txBox="1"/>
          <p:nvPr/>
        </p:nvSpPr>
        <p:spPr>
          <a:xfrm>
            <a:off x="99096" y="6301155"/>
            <a:ext cx="821383" cy="288728"/>
          </a:xfrm>
          <a:prstGeom prst="rect">
            <a:avLst/>
          </a:prstGeom>
          <a:noFill/>
        </p:spPr>
        <p:txBody>
          <a:bodyPr wrap="square" lIns="0" tIns="36576" rIns="0" bIns="36000" rtlCol="0">
            <a:spAutoFit/>
          </a:bodyPr>
          <a:lstStyle/>
          <a:p>
            <a:pPr algn="l"/>
            <a:r>
              <a:rPr lang="en-US" sz="700" b="0" i="0" dirty="0">
                <a:latin typeface="Verdana" panose="020B0604030504040204" pitchFamily="34" charset="0"/>
              </a:rPr>
              <a:t>Copyright © RevSpring, Inc.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2B1C95-A548-4941-9C75-99B09248BF68}"/>
              </a:ext>
            </a:extLst>
          </p:cNvPr>
          <p:cNvSpPr txBox="1"/>
          <p:nvPr/>
        </p:nvSpPr>
        <p:spPr>
          <a:xfrm>
            <a:off x="95232" y="6589883"/>
            <a:ext cx="821387" cy="226591"/>
          </a:xfrm>
          <a:prstGeom prst="rect">
            <a:avLst/>
          </a:prstGeom>
          <a:noFill/>
        </p:spPr>
        <p:txBody>
          <a:bodyPr wrap="square" lIns="0" tIns="36576" rIns="0" bIns="36000" rtlCol="0">
            <a:spAutoFit/>
          </a:bodyPr>
          <a:lstStyle/>
          <a:p>
            <a:pPr algn="l"/>
            <a:fld id="{4FAB73BC-B049-4115-A692-8D63A059BFB8}" type="slidenum">
              <a:rPr lang="en-US" sz="1000" b="0" i="0" smtClean="0">
                <a:latin typeface="Verdana" panose="020B0604030504040204" pitchFamily="34" charset="0"/>
              </a:rPr>
              <a:pPr algn="l"/>
              <a:t>‹#›</a:t>
            </a:fld>
            <a:endParaRPr lang="en-US" sz="1000" b="0" i="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57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6" r:id="rId7"/>
    <p:sldLayoutId id="2147484267" r:id="rId8"/>
  </p:sldLayoutIdLst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3600" b="1" i="0" kern="1200" spc="0" baseline="0">
          <a:solidFill>
            <a:schemeClr val="accent1"/>
          </a:solidFill>
          <a:latin typeface="+mj-lt"/>
          <a:ea typeface="Montserrat" charset="0"/>
          <a:cs typeface="Montserrat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46">
          <p15:clr>
            <a:srgbClr val="F26B43"/>
          </p15:clr>
        </p15:guide>
        <p15:guide id="27" orient="horz" pos="3952">
          <p15:clr>
            <a:srgbClr val="F26B43"/>
          </p15:clr>
        </p15:guide>
        <p15:guide id="28" pos="642">
          <p15:clr>
            <a:srgbClr val="F26B43"/>
          </p15:clr>
        </p15:guide>
        <p15:guide id="29" pos="7038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>
          <p15:clr>
            <a:srgbClr val="F26B43"/>
          </p15:clr>
        </p15:guide>
        <p15:guide id="51" orient="horz" pos="709">
          <p15:clr>
            <a:srgbClr val="F26B43"/>
          </p15:clr>
        </p15:guide>
        <p15:guide id="52" pos="1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sv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svg"/><Relationship Id="rId4" Type="http://schemas.openxmlformats.org/officeDocument/2006/relationships/image" Target="../media/image57.svg"/><Relationship Id="rId9" Type="http://schemas.openxmlformats.org/officeDocument/2006/relationships/image" Target="../media/image62.png"/><Relationship Id="rId14" Type="http://schemas.openxmlformats.org/officeDocument/2006/relationships/image" Target="../media/image6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jpeg"/><Relationship Id="rId7" Type="http://schemas.openxmlformats.org/officeDocument/2006/relationships/image" Target="../media/image78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11" Type="http://schemas.openxmlformats.org/officeDocument/2006/relationships/image" Target="../media/image82.svg"/><Relationship Id="rId5" Type="http://schemas.openxmlformats.org/officeDocument/2006/relationships/image" Target="../media/image76.sv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jpeg"/><Relationship Id="rId7" Type="http://schemas.openxmlformats.org/officeDocument/2006/relationships/image" Target="../media/image87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6.png"/><Relationship Id="rId5" Type="http://schemas.openxmlformats.org/officeDocument/2006/relationships/image" Target="../media/image85.svg"/><Relationship Id="rId4" Type="http://schemas.openxmlformats.org/officeDocument/2006/relationships/image" Target="../media/image84.png"/><Relationship Id="rId9" Type="http://schemas.openxmlformats.org/officeDocument/2006/relationships/image" Target="../media/image8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sv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3.svg"/><Relationship Id="rId5" Type="http://schemas.openxmlformats.org/officeDocument/2006/relationships/image" Target="../media/image92.png"/><Relationship Id="rId10" Type="http://schemas.openxmlformats.org/officeDocument/2006/relationships/image" Target="../media/image97.svg"/><Relationship Id="rId4" Type="http://schemas.openxmlformats.org/officeDocument/2006/relationships/image" Target="../media/image91.svg"/><Relationship Id="rId9" Type="http://schemas.openxmlformats.org/officeDocument/2006/relationships/image" Target="../media/image9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1.png"/><Relationship Id="rId11" Type="http://schemas.openxmlformats.org/officeDocument/2006/relationships/image" Target="../media/image106.jpe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sv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svg"/><Relationship Id="rId5" Type="http://schemas.openxmlformats.org/officeDocument/2006/relationships/image" Target="../media/image109.png"/><Relationship Id="rId4" Type="http://schemas.openxmlformats.org/officeDocument/2006/relationships/image" Target="../media/image108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18" Type="http://schemas.openxmlformats.org/officeDocument/2006/relationships/image" Target="../media/image42.sv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0.svg"/><Relationship Id="rId20" Type="http://schemas.openxmlformats.org/officeDocument/2006/relationships/image" Target="../media/image44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svg"/><Relationship Id="rId19" Type="http://schemas.openxmlformats.org/officeDocument/2006/relationships/image" Target="../media/image43.pn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38.svg"/><Relationship Id="rId22" Type="http://schemas.openxmlformats.org/officeDocument/2006/relationships/image" Target="../media/image4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C01C83-C057-2643-AB7E-8E245E6EAE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4799" y="2129993"/>
            <a:ext cx="6133593" cy="16795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400" dirty="0"/>
              <a:t>Digital engagement strategies that transform self-pay performance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1FDE0-93AA-894B-88BA-EAC9E6B362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4799" y="3964118"/>
            <a:ext cx="5903885" cy="850875"/>
          </a:xfrm>
        </p:spPr>
        <p:txBody>
          <a:bodyPr/>
          <a:lstStyle/>
          <a:p>
            <a:pPr rtl="0"/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Speaker: Casey Williams,</a:t>
            </a:r>
          </a:p>
          <a:p>
            <a:pPr rtl="0"/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Senior Vice President,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atient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ngagement</a:t>
            </a:r>
          </a:p>
        </p:txBody>
      </p:sp>
    </p:spTree>
    <p:extLst>
      <p:ext uri="{BB962C8B-B14F-4D97-AF65-F5344CB8AC3E}">
        <p14:creationId xmlns:p14="http://schemas.microsoft.com/office/powerpoint/2010/main" val="3588453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490310-7AD6-5193-B0DC-F9F2815EEA47}"/>
              </a:ext>
            </a:extLst>
          </p:cNvPr>
          <p:cNvSpPr/>
          <p:nvPr/>
        </p:nvSpPr>
        <p:spPr>
          <a:xfrm>
            <a:off x="14630" y="0"/>
            <a:ext cx="12177370" cy="137627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66E0DA-592B-1847-88ED-BCDF8B74726F}"/>
              </a:ext>
            </a:extLst>
          </p:cNvPr>
          <p:cNvSpPr/>
          <p:nvPr/>
        </p:nvSpPr>
        <p:spPr>
          <a:xfrm>
            <a:off x="-7682" y="1376829"/>
            <a:ext cx="12199682" cy="1820568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DD76D2-41DA-654B-8B59-6926B67EE331}"/>
              </a:ext>
            </a:extLst>
          </p:cNvPr>
          <p:cNvSpPr/>
          <p:nvPr/>
        </p:nvSpPr>
        <p:spPr>
          <a:xfrm>
            <a:off x="-7682" y="3197951"/>
            <a:ext cx="12199682" cy="182056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BC1DBE-264F-5342-B480-08E6D4FE49EB}"/>
              </a:ext>
            </a:extLst>
          </p:cNvPr>
          <p:cNvSpPr/>
          <p:nvPr/>
        </p:nvSpPr>
        <p:spPr>
          <a:xfrm>
            <a:off x="-7682" y="5040894"/>
            <a:ext cx="12199682" cy="1820568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1A062C2-30EB-9640-A568-A5855D25EC16}"/>
              </a:ext>
            </a:extLst>
          </p:cNvPr>
          <p:cNvSpPr txBox="1">
            <a:spLocks/>
          </p:cNvSpPr>
          <p:nvPr/>
        </p:nvSpPr>
        <p:spPr>
          <a:xfrm>
            <a:off x="6535989" y="2078835"/>
            <a:ext cx="1423326" cy="96434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318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Consumer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Behaviors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367B41-CC79-5E4D-8CA9-26996EF119A4}"/>
              </a:ext>
            </a:extLst>
          </p:cNvPr>
          <p:cNvSpPr/>
          <p:nvPr/>
        </p:nvSpPr>
        <p:spPr>
          <a:xfrm>
            <a:off x="40639" y="1933640"/>
            <a:ext cx="329172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30" rtl="0" eaLnBrk="1" fontAlgn="auto" latinLnBrk="0" hangingPunct="1">
              <a:lnSpc>
                <a:spcPts val="2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What </a:t>
            </a:r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</a:rPr>
              <a:t>To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Know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9269DA-EB05-B044-8889-8C04570077B1}"/>
              </a:ext>
            </a:extLst>
          </p:cNvPr>
          <p:cNvSpPr/>
          <p:nvPr/>
        </p:nvSpPr>
        <p:spPr>
          <a:xfrm>
            <a:off x="944950" y="3745395"/>
            <a:ext cx="148309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30" rtl="0" eaLnBrk="1" fontAlgn="auto" latinLnBrk="0" hangingPunct="1">
              <a:lnSpc>
                <a:spcPts val="2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How To</a:t>
            </a:r>
          </a:p>
          <a:p>
            <a:pPr marL="0" marR="0" lvl="0" indent="0" algn="ctr" defTabSz="914330" rtl="0" eaLnBrk="1" fontAlgn="auto" latinLnBrk="0" hangingPunct="1">
              <a:lnSpc>
                <a:spcPts val="2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Engage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67FB69-BDE1-C64C-878C-856E71DCAD69}"/>
              </a:ext>
            </a:extLst>
          </p:cNvPr>
          <p:cNvSpPr/>
          <p:nvPr/>
        </p:nvSpPr>
        <p:spPr>
          <a:xfrm>
            <a:off x="359054" y="5598056"/>
            <a:ext cx="265489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30" rtl="0" eaLnBrk="1" fontAlgn="auto" latinLnBrk="0" hangingPunct="1">
              <a:lnSpc>
                <a:spcPts val="2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Individualized</a:t>
            </a:r>
          </a:p>
          <a:p>
            <a:pPr marL="0" marR="0" lvl="0" indent="0" algn="ctr" defTabSz="914330" rtl="0" eaLnBrk="1" fontAlgn="auto" latinLnBrk="0" hangingPunct="1">
              <a:lnSpc>
                <a:spcPts val="2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Outcomes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BFCE256-AF11-7B41-9F05-BBFC30C53150}"/>
              </a:ext>
            </a:extLst>
          </p:cNvPr>
          <p:cNvGrpSpPr/>
          <p:nvPr/>
        </p:nvGrpSpPr>
        <p:grpSpPr>
          <a:xfrm>
            <a:off x="1433471" y="2913740"/>
            <a:ext cx="506056" cy="523675"/>
            <a:chOff x="7205809" y="2618110"/>
            <a:chExt cx="437321" cy="437321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936C4D8-32BF-EC4C-9AC3-D5E9880AB7B6}"/>
                </a:ext>
              </a:extLst>
            </p:cNvPr>
            <p:cNvCxnSpPr>
              <a:cxnSpLocks/>
            </p:cNvCxnSpPr>
            <p:nvPr/>
          </p:nvCxnSpPr>
          <p:spPr>
            <a:xfrm>
              <a:off x="7205809" y="2836771"/>
              <a:ext cx="437321" cy="0"/>
            </a:xfrm>
            <a:prstGeom prst="line">
              <a:avLst/>
            </a:prstGeom>
            <a:ln w="952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9DDD400-43D2-8846-910A-B9AA892AA56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205809" y="2836771"/>
              <a:ext cx="437321" cy="0"/>
            </a:xfrm>
            <a:prstGeom prst="line">
              <a:avLst/>
            </a:prstGeom>
            <a:ln w="952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CC15C5-3EE7-CE46-B274-4E0092111201}"/>
              </a:ext>
            </a:extLst>
          </p:cNvPr>
          <p:cNvGrpSpPr/>
          <p:nvPr/>
        </p:nvGrpSpPr>
        <p:grpSpPr>
          <a:xfrm>
            <a:off x="1433471" y="4904550"/>
            <a:ext cx="506056" cy="230984"/>
            <a:chOff x="7205810" y="4012820"/>
            <a:chExt cx="437321" cy="192895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ABB8A74-8CC9-1A4D-933C-D805824F3B80}"/>
                </a:ext>
              </a:extLst>
            </p:cNvPr>
            <p:cNvCxnSpPr>
              <a:cxnSpLocks/>
            </p:cNvCxnSpPr>
            <p:nvPr/>
          </p:nvCxnSpPr>
          <p:spPr>
            <a:xfrm>
              <a:off x="7205810" y="4012820"/>
              <a:ext cx="437321" cy="0"/>
            </a:xfrm>
            <a:prstGeom prst="line">
              <a:avLst/>
            </a:prstGeom>
            <a:ln w="952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3A73F07-C56C-3945-B535-B178EAC568F6}"/>
                </a:ext>
              </a:extLst>
            </p:cNvPr>
            <p:cNvCxnSpPr>
              <a:cxnSpLocks/>
            </p:cNvCxnSpPr>
            <p:nvPr/>
          </p:nvCxnSpPr>
          <p:spPr>
            <a:xfrm>
              <a:off x="7205810" y="4205715"/>
              <a:ext cx="437321" cy="0"/>
            </a:xfrm>
            <a:prstGeom prst="line">
              <a:avLst/>
            </a:prstGeom>
            <a:ln w="952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0211069F-AAE8-E442-8CEF-68D979F81C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4221" t="-5009" r="34319" b="38844"/>
          <a:stretch/>
        </p:blipFill>
        <p:spPr>
          <a:xfrm>
            <a:off x="2716186" y="226771"/>
            <a:ext cx="3058043" cy="665529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8A815CB-4CBB-C84D-9318-7896D0498D2C}"/>
              </a:ext>
            </a:extLst>
          </p:cNvPr>
          <p:cNvGrpSpPr/>
          <p:nvPr/>
        </p:nvGrpSpPr>
        <p:grpSpPr>
          <a:xfrm>
            <a:off x="3596073" y="3437415"/>
            <a:ext cx="1615854" cy="1234308"/>
            <a:chOff x="5487799" y="3507723"/>
            <a:chExt cx="1396381" cy="1030771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90F103F-5336-F04E-94E1-699FC41CD065}"/>
                </a:ext>
              </a:extLst>
            </p:cNvPr>
            <p:cNvSpPr/>
            <p:nvPr/>
          </p:nvSpPr>
          <p:spPr>
            <a:xfrm>
              <a:off x="5501397" y="3507723"/>
              <a:ext cx="1382783" cy="4284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33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E1A3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KNOW 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CFF873C-13DB-0742-8098-84D6702A5C9E}"/>
                </a:ext>
              </a:extLst>
            </p:cNvPr>
            <p:cNvSpPr/>
            <p:nvPr/>
          </p:nvSpPr>
          <p:spPr>
            <a:xfrm>
              <a:off x="5487799" y="4032371"/>
              <a:ext cx="1298281" cy="5061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330" rtl="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300" b="1" i="0" u="none" strike="noStrike" kern="1200" cap="none" spc="0" normalizeH="0" baseline="0" noProof="0">
                  <a:ln>
                    <a:noFill/>
                  </a:ln>
                  <a:solidFill>
                    <a:srgbClr val="E1A3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ME</a:t>
              </a:r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06D97CA-E3D7-CE45-9862-A2BC736F720A}"/>
              </a:ext>
            </a:extLst>
          </p:cNvPr>
          <p:cNvSpPr txBox="1">
            <a:spLocks/>
          </p:cNvSpPr>
          <p:nvPr/>
        </p:nvSpPr>
        <p:spPr>
          <a:xfrm>
            <a:off x="8699966" y="2095955"/>
            <a:ext cx="734954" cy="93010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318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Ability 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to Pay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A3B759B-B22C-124D-B873-B8B0EF4B0867}"/>
              </a:ext>
            </a:extLst>
          </p:cNvPr>
          <p:cNvSpPr txBox="1">
            <a:spLocks/>
          </p:cNvSpPr>
          <p:nvPr/>
        </p:nvSpPr>
        <p:spPr>
          <a:xfrm>
            <a:off x="10309964" y="2078835"/>
            <a:ext cx="1141387" cy="96434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318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Your Own Data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03D18C-FE08-C24E-A140-018102B349E1}"/>
              </a:ext>
            </a:extLst>
          </p:cNvPr>
          <p:cNvSpPr txBox="1">
            <a:spLocks/>
          </p:cNvSpPr>
          <p:nvPr/>
        </p:nvSpPr>
        <p:spPr>
          <a:xfrm>
            <a:off x="10168727" y="5029344"/>
            <a:ext cx="1606711" cy="183940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318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Smarter, Faster Payments at a Higher Yield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BC97AC6-F60F-454E-B285-BD6A26E10BCF}"/>
              </a:ext>
            </a:extLst>
          </p:cNvPr>
          <p:cNvCxnSpPr>
            <a:cxnSpLocks/>
          </p:cNvCxnSpPr>
          <p:nvPr/>
        </p:nvCxnSpPr>
        <p:spPr>
          <a:xfrm>
            <a:off x="10049505" y="5433725"/>
            <a:ext cx="0" cy="103064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8AF6FF9-69D9-9242-AE4C-5935432D3555}"/>
              </a:ext>
            </a:extLst>
          </p:cNvPr>
          <p:cNvGrpSpPr/>
          <p:nvPr/>
        </p:nvGrpSpPr>
        <p:grpSpPr>
          <a:xfrm>
            <a:off x="6590075" y="3985471"/>
            <a:ext cx="609722" cy="758663"/>
            <a:chOff x="6522899" y="2888703"/>
            <a:chExt cx="609722" cy="785122"/>
          </a:xfrm>
        </p:grpSpPr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2F8D0F47-082A-844F-B275-21D057454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6522899" y="2888703"/>
              <a:ext cx="609722" cy="652955"/>
            </a:xfrm>
            <a:prstGeom prst="rect">
              <a:avLst/>
            </a:prstGeom>
          </p:spPr>
        </p:pic>
        <p:sp>
          <p:nvSpPr>
            <p:cNvPr id="49" name="Text Placeholder 2">
              <a:extLst>
                <a:ext uri="{FF2B5EF4-FFF2-40B4-BE49-F238E27FC236}">
                  <a16:creationId xmlns:a16="http://schemas.microsoft.com/office/drawing/2014/main" id="{41224FA1-5699-F749-B03C-3C4561FA13FA}"/>
                </a:ext>
              </a:extLst>
            </p:cNvPr>
            <p:cNvSpPr txBox="1">
              <a:spLocks/>
            </p:cNvSpPr>
            <p:nvPr/>
          </p:nvSpPr>
          <p:spPr>
            <a:xfrm>
              <a:off x="6599619" y="3538418"/>
              <a:ext cx="442901" cy="135407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318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alpha val="7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000" kern="1200" baseline="0">
                  <a:solidFill>
                    <a:schemeClr val="tx1">
                      <a:alpha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37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3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92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50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Print</a:t>
              </a:r>
            </a:p>
          </p:txBody>
        </p:sp>
      </p:grp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D4E192A-039A-A449-8FD3-62B721D57FC2}"/>
              </a:ext>
            </a:extLst>
          </p:cNvPr>
          <p:cNvSpPr txBox="1">
            <a:spLocks/>
          </p:cNvSpPr>
          <p:nvPr/>
        </p:nvSpPr>
        <p:spPr>
          <a:xfrm>
            <a:off x="6252363" y="3389962"/>
            <a:ext cx="5630159" cy="45532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318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Precise Engagement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EB19CF9-9A0B-314E-9277-F3F7783A6898}"/>
              </a:ext>
            </a:extLst>
          </p:cNvPr>
          <p:cNvGrpSpPr/>
          <p:nvPr/>
        </p:nvGrpSpPr>
        <p:grpSpPr>
          <a:xfrm>
            <a:off x="7537508" y="3983248"/>
            <a:ext cx="614019" cy="798267"/>
            <a:chOff x="7470332" y="2886402"/>
            <a:chExt cx="614019" cy="826107"/>
          </a:xfrm>
        </p:grpSpPr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A767A0EB-1401-4C4A-9092-47226B4EA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470332" y="2886402"/>
              <a:ext cx="614019" cy="657557"/>
            </a:xfrm>
            <a:prstGeom prst="rect">
              <a:avLst/>
            </a:prstGeom>
          </p:spPr>
        </p:pic>
        <p:sp>
          <p:nvSpPr>
            <p:cNvPr id="47" name="Text Placeholder 2">
              <a:extLst>
                <a:ext uri="{FF2B5EF4-FFF2-40B4-BE49-F238E27FC236}">
                  <a16:creationId xmlns:a16="http://schemas.microsoft.com/office/drawing/2014/main" id="{1C6D8FB4-54FB-C04C-98DA-DDE38A408FD4}"/>
                </a:ext>
              </a:extLst>
            </p:cNvPr>
            <p:cNvSpPr txBox="1">
              <a:spLocks/>
            </p:cNvSpPr>
            <p:nvPr/>
          </p:nvSpPr>
          <p:spPr>
            <a:xfrm>
              <a:off x="7547524" y="3538418"/>
              <a:ext cx="442902" cy="174091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318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alpha val="7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000" kern="1200" baseline="0">
                  <a:solidFill>
                    <a:schemeClr val="tx1">
                      <a:alpha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37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3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92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50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Text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0FCAB2C-ECF1-BF42-A1A4-4062564E2D84}"/>
              </a:ext>
            </a:extLst>
          </p:cNvPr>
          <p:cNvGrpSpPr/>
          <p:nvPr/>
        </p:nvGrpSpPr>
        <p:grpSpPr>
          <a:xfrm>
            <a:off x="8489238" y="3967968"/>
            <a:ext cx="643549" cy="805057"/>
            <a:chOff x="8422062" y="2870590"/>
            <a:chExt cx="643549" cy="833134"/>
          </a:xfrm>
        </p:grpSpPr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97E00321-6F0B-B74E-BE99-0C4817B36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8422062" y="2870590"/>
              <a:ext cx="643549" cy="689181"/>
            </a:xfrm>
            <a:prstGeom prst="rect">
              <a:avLst/>
            </a:prstGeom>
          </p:spPr>
        </p:pic>
        <p:sp>
          <p:nvSpPr>
            <p:cNvPr id="45" name="Text Placeholder 2">
              <a:extLst>
                <a:ext uri="{FF2B5EF4-FFF2-40B4-BE49-F238E27FC236}">
                  <a16:creationId xmlns:a16="http://schemas.microsoft.com/office/drawing/2014/main" id="{2D99E275-BA8C-C74B-97AE-C0370FEBA6DD}"/>
                </a:ext>
              </a:extLst>
            </p:cNvPr>
            <p:cNvSpPr txBox="1">
              <a:spLocks/>
            </p:cNvSpPr>
            <p:nvPr/>
          </p:nvSpPr>
          <p:spPr>
            <a:xfrm>
              <a:off x="8480298" y="3538418"/>
              <a:ext cx="529943" cy="165306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318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alpha val="7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000" kern="1200" baseline="0">
                  <a:solidFill>
                    <a:schemeClr val="tx1">
                      <a:alpha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37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3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92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50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Email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B4C29F0-660D-794E-BEE5-675263F7377C}"/>
              </a:ext>
            </a:extLst>
          </p:cNvPr>
          <p:cNvGrpSpPr/>
          <p:nvPr/>
        </p:nvGrpSpPr>
        <p:grpSpPr>
          <a:xfrm>
            <a:off x="9440018" y="4051367"/>
            <a:ext cx="912569" cy="721658"/>
            <a:chOff x="9372842" y="2956897"/>
            <a:chExt cx="912569" cy="746827"/>
          </a:xfrm>
        </p:grpSpPr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6EEC0CD3-BD8C-094B-8383-E373120CE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9564703" y="2956897"/>
              <a:ext cx="482362" cy="516566"/>
            </a:xfrm>
            <a:prstGeom prst="rect">
              <a:avLst/>
            </a:prstGeom>
          </p:spPr>
        </p:pic>
        <p:sp>
          <p:nvSpPr>
            <p:cNvPr id="43" name="Text Placeholder 2">
              <a:extLst>
                <a:ext uri="{FF2B5EF4-FFF2-40B4-BE49-F238E27FC236}">
                  <a16:creationId xmlns:a16="http://schemas.microsoft.com/office/drawing/2014/main" id="{A6CCE318-DABC-1941-9756-54BADB02E656}"/>
                </a:ext>
              </a:extLst>
            </p:cNvPr>
            <p:cNvSpPr txBox="1">
              <a:spLocks/>
            </p:cNvSpPr>
            <p:nvPr/>
          </p:nvSpPr>
          <p:spPr>
            <a:xfrm>
              <a:off x="9372842" y="3538418"/>
              <a:ext cx="912569" cy="165306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318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alpha val="7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000" kern="1200" baseline="0">
                  <a:solidFill>
                    <a:schemeClr val="tx1">
                      <a:alpha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37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3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92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50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Automated Calls</a:t>
              </a:r>
            </a:p>
            <a:p>
              <a:pPr marL="0" marR="0" lvl="0" indent="0" algn="ctr" defTabSz="9143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2085569-CA83-B54E-8B8D-35DB564DB059}"/>
              </a:ext>
            </a:extLst>
          </p:cNvPr>
          <p:cNvGrpSpPr/>
          <p:nvPr/>
        </p:nvGrpSpPr>
        <p:grpSpPr>
          <a:xfrm>
            <a:off x="10613698" y="4051367"/>
            <a:ext cx="931112" cy="989528"/>
            <a:chOff x="10546522" y="2956897"/>
            <a:chExt cx="931112" cy="1024039"/>
          </a:xfrm>
        </p:grpSpPr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2215DBB1-BF13-E640-ABE6-3CCE32173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798825" y="2956897"/>
              <a:ext cx="439074" cy="516566"/>
            </a:xfrm>
            <a:prstGeom prst="rect">
              <a:avLst/>
            </a:prstGeom>
          </p:spPr>
        </p:pic>
        <p:sp>
          <p:nvSpPr>
            <p:cNvPr id="41" name="Text Placeholder 2">
              <a:extLst>
                <a:ext uri="{FF2B5EF4-FFF2-40B4-BE49-F238E27FC236}">
                  <a16:creationId xmlns:a16="http://schemas.microsoft.com/office/drawing/2014/main" id="{20A2C30F-7D4F-BA4B-9406-85BD859EB538}"/>
                </a:ext>
              </a:extLst>
            </p:cNvPr>
            <p:cNvSpPr txBox="1">
              <a:spLocks/>
            </p:cNvSpPr>
            <p:nvPr/>
          </p:nvSpPr>
          <p:spPr>
            <a:xfrm>
              <a:off x="10546522" y="3538419"/>
              <a:ext cx="931112" cy="442517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318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alpha val="7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000" kern="1200" baseline="0">
                  <a:solidFill>
                    <a:schemeClr val="tx1">
                      <a:alpha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37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3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92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50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CSR Enablement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529276A-3F9E-274B-9F2A-27C08004783A}"/>
              </a:ext>
            </a:extLst>
          </p:cNvPr>
          <p:cNvGrpSpPr/>
          <p:nvPr/>
        </p:nvGrpSpPr>
        <p:grpSpPr>
          <a:xfrm>
            <a:off x="6252364" y="3655952"/>
            <a:ext cx="5630157" cy="1117073"/>
            <a:chOff x="6185188" y="2684203"/>
            <a:chExt cx="5630157" cy="1172698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6ABD5B7-2F70-BA41-8851-F7E64C68C443}"/>
                </a:ext>
              </a:extLst>
            </p:cNvPr>
            <p:cNvCxnSpPr>
              <a:cxnSpLocks/>
            </p:cNvCxnSpPr>
            <p:nvPr/>
          </p:nvCxnSpPr>
          <p:spPr>
            <a:xfrm>
              <a:off x="6185188" y="2844440"/>
              <a:ext cx="0" cy="1012461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29CD14D-F847-0D42-920D-C4E7252660F9}"/>
                </a:ext>
              </a:extLst>
            </p:cNvPr>
            <p:cNvCxnSpPr>
              <a:cxnSpLocks/>
            </p:cNvCxnSpPr>
            <p:nvPr/>
          </p:nvCxnSpPr>
          <p:spPr>
            <a:xfrm>
              <a:off x="11815345" y="2844440"/>
              <a:ext cx="0" cy="1012461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E966AB6-4BC3-1349-90EB-764860F02A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85188" y="2844441"/>
              <a:ext cx="5630157" cy="3927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DAF70FA-963D-0849-98D9-F9341092E4CA}"/>
                </a:ext>
              </a:extLst>
            </p:cNvPr>
            <p:cNvCxnSpPr>
              <a:cxnSpLocks/>
            </p:cNvCxnSpPr>
            <p:nvPr/>
          </p:nvCxnSpPr>
          <p:spPr>
            <a:xfrm>
              <a:off x="9000266" y="2684203"/>
              <a:ext cx="0" cy="164165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17A26A3-95C4-454C-A9C3-54999A6FE1A3}"/>
              </a:ext>
            </a:extLst>
          </p:cNvPr>
          <p:cNvSpPr txBox="1">
            <a:spLocks/>
          </p:cNvSpPr>
          <p:nvPr/>
        </p:nvSpPr>
        <p:spPr>
          <a:xfrm>
            <a:off x="7461484" y="5029344"/>
            <a:ext cx="1125210" cy="183940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318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Prescribed Payment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Plans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0F51F73-F82C-B344-AC4A-0E0D54B0A4A5}"/>
              </a:ext>
            </a:extLst>
          </p:cNvPr>
          <p:cNvSpPr txBox="1">
            <a:spLocks/>
          </p:cNvSpPr>
          <p:nvPr/>
        </p:nvSpPr>
        <p:spPr>
          <a:xfrm>
            <a:off x="6292490" y="5029344"/>
            <a:ext cx="930552" cy="183940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318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Payment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in Full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198F83F-885C-5343-96FF-81A03D346C82}"/>
              </a:ext>
            </a:extLst>
          </p:cNvPr>
          <p:cNvSpPr txBox="1">
            <a:spLocks/>
          </p:cNvSpPr>
          <p:nvPr/>
        </p:nvSpPr>
        <p:spPr>
          <a:xfrm>
            <a:off x="8825136" y="5029344"/>
            <a:ext cx="1105148" cy="183940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318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Financial Assistance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287FDC5-051C-0A46-992A-5646222673D6}"/>
              </a:ext>
            </a:extLst>
          </p:cNvPr>
          <p:cNvCxnSpPr>
            <a:cxnSpLocks/>
          </p:cNvCxnSpPr>
          <p:nvPr/>
        </p:nvCxnSpPr>
        <p:spPr>
          <a:xfrm>
            <a:off x="8705915" y="5433725"/>
            <a:ext cx="0" cy="103064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2BECBEC-B974-734F-A5CD-BEA390672E1E}"/>
              </a:ext>
            </a:extLst>
          </p:cNvPr>
          <p:cNvCxnSpPr>
            <a:cxnSpLocks/>
          </p:cNvCxnSpPr>
          <p:nvPr/>
        </p:nvCxnSpPr>
        <p:spPr>
          <a:xfrm>
            <a:off x="7342263" y="5433725"/>
            <a:ext cx="0" cy="103064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75F7EA9-6A8B-E14F-955C-D57FBDED5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570" y="461105"/>
            <a:ext cx="10517505" cy="63904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500" dirty="0"/>
              <a:t>How to Understand Your Patient Portfolio</a:t>
            </a:r>
          </a:p>
        </p:txBody>
      </p:sp>
      <p:pic>
        <p:nvPicPr>
          <p:cNvPr id="60" name="Picture 8">
            <a:extLst>
              <a:ext uri="{FF2B5EF4-FFF2-40B4-BE49-F238E27FC236}">
                <a16:creationId xmlns:a16="http://schemas.microsoft.com/office/drawing/2014/main" id="{91CC48CA-65A6-0743-85F0-EB45F43AC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630" y="6580440"/>
            <a:ext cx="821388" cy="27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127E7DEB-C1A7-B249-9B94-0A6C0C287A44}"/>
              </a:ext>
            </a:extLst>
          </p:cNvPr>
          <p:cNvSpPr txBox="1">
            <a:spLocks/>
          </p:cNvSpPr>
          <p:nvPr/>
        </p:nvSpPr>
        <p:spPr>
          <a:xfrm>
            <a:off x="6252362" y="1520370"/>
            <a:ext cx="5630159" cy="45532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318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Predictive Analytics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9F2BC97-D754-E34F-9E01-70FE67F91ADC}"/>
              </a:ext>
            </a:extLst>
          </p:cNvPr>
          <p:cNvCxnSpPr>
            <a:cxnSpLocks/>
          </p:cNvCxnSpPr>
          <p:nvPr/>
        </p:nvCxnSpPr>
        <p:spPr>
          <a:xfrm>
            <a:off x="6252363" y="1954949"/>
            <a:ext cx="0" cy="96443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50941699-F326-EE4A-AD11-57E586C22FF7}"/>
              </a:ext>
            </a:extLst>
          </p:cNvPr>
          <p:cNvGrpSpPr/>
          <p:nvPr/>
        </p:nvGrpSpPr>
        <p:grpSpPr>
          <a:xfrm>
            <a:off x="6252363" y="1954870"/>
            <a:ext cx="5630157" cy="964437"/>
            <a:chOff x="6252363" y="1864942"/>
            <a:chExt cx="5630157" cy="964577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9A092FB7-C291-154A-A797-5E4649D4398E}"/>
                </a:ext>
              </a:extLst>
            </p:cNvPr>
            <p:cNvCxnSpPr>
              <a:cxnSpLocks/>
            </p:cNvCxnSpPr>
            <p:nvPr/>
          </p:nvCxnSpPr>
          <p:spPr>
            <a:xfrm>
              <a:off x="11882520" y="1865034"/>
              <a:ext cx="0" cy="964485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24790CA-2B80-9E48-BE8F-F4EEF08FEC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52363" y="1864942"/>
              <a:ext cx="5630157" cy="3741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0815F08-A913-7844-8059-652C00ACF848}"/>
              </a:ext>
            </a:extLst>
          </p:cNvPr>
          <p:cNvCxnSpPr>
            <a:cxnSpLocks/>
          </p:cNvCxnSpPr>
          <p:nvPr/>
        </p:nvCxnSpPr>
        <p:spPr>
          <a:xfrm>
            <a:off x="9067441" y="1802313"/>
            <a:ext cx="0" cy="15637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A30949E9-148F-4948-87B8-9C30C53BBAAC}"/>
              </a:ext>
            </a:extLst>
          </p:cNvPr>
          <p:cNvGrpSpPr/>
          <p:nvPr/>
        </p:nvGrpSpPr>
        <p:grpSpPr>
          <a:xfrm>
            <a:off x="8184371" y="2227103"/>
            <a:ext cx="1745913" cy="692283"/>
            <a:chOff x="8184371" y="2000340"/>
            <a:chExt cx="1745913" cy="692283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7874936-834D-AC4E-8AA9-05338A9CD6F0}"/>
                </a:ext>
              </a:extLst>
            </p:cNvPr>
            <p:cNvCxnSpPr>
              <a:cxnSpLocks/>
            </p:cNvCxnSpPr>
            <p:nvPr/>
          </p:nvCxnSpPr>
          <p:spPr>
            <a:xfrm>
              <a:off x="8184371" y="2000340"/>
              <a:ext cx="0" cy="692283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5E9F498-7699-514F-B9EF-802A5A0FA340}"/>
                </a:ext>
              </a:extLst>
            </p:cNvPr>
            <p:cNvCxnSpPr>
              <a:cxnSpLocks/>
            </p:cNvCxnSpPr>
            <p:nvPr/>
          </p:nvCxnSpPr>
          <p:spPr>
            <a:xfrm>
              <a:off x="9930284" y="2000340"/>
              <a:ext cx="0" cy="692283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4524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using a tablet&#10;&#10;Description automatically generated with low confidence">
            <a:extLst>
              <a:ext uri="{FF2B5EF4-FFF2-40B4-BE49-F238E27FC236}">
                <a16:creationId xmlns:a16="http://schemas.microsoft.com/office/drawing/2014/main" id="{8F80A878-7F14-C7A4-697E-75DE70070D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46"/>
          <a:stretch/>
        </p:blipFill>
        <p:spPr>
          <a:xfrm>
            <a:off x="2856346" y="1596571"/>
            <a:ext cx="9335654" cy="525637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0E36F84-8E4A-40C5-23C8-09129659A5BF}"/>
              </a:ext>
            </a:extLst>
          </p:cNvPr>
          <p:cNvSpPr/>
          <p:nvPr/>
        </p:nvSpPr>
        <p:spPr>
          <a:xfrm flipH="1">
            <a:off x="0" y="1596571"/>
            <a:ext cx="9361714" cy="528657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2">
                  <a:lumMod val="9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637826-5CEB-F57A-D130-ABA34D43E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6372"/>
            <a:ext cx="12192000" cy="512618"/>
          </a:xfrm>
        </p:spPr>
        <p:txBody>
          <a:bodyPr/>
          <a:lstStyle/>
          <a:p>
            <a:pPr algn="ctr"/>
            <a:r>
              <a:rPr lang="en-US" sz="4800" b="1" dirty="0"/>
              <a:t>Knowing Your Patients Pays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12D451-82D0-1F59-678A-F228A157EB11}"/>
              </a:ext>
            </a:extLst>
          </p:cNvPr>
          <p:cNvSpPr txBox="1"/>
          <p:nvPr/>
        </p:nvSpPr>
        <p:spPr>
          <a:xfrm>
            <a:off x="0" y="1596571"/>
            <a:ext cx="5950858" cy="2677656"/>
          </a:xfrm>
          <a:prstGeom prst="rect">
            <a:avLst/>
          </a:prstGeom>
          <a:solidFill>
            <a:schemeClr val="accent4"/>
          </a:solidFill>
        </p:spPr>
        <p:txBody>
          <a:bodyPr wrap="square" lIns="182880" tIns="182880" rIns="182880" bIns="182880">
            <a:spAutoFit/>
          </a:bodyPr>
          <a:lstStyle/>
          <a:p>
            <a:pPr algn="ctr" rtl="0">
              <a:defRPr sz="1000" b="1" i="0" u="none" strike="noStrike" kern="1200" baseline="0">
                <a:solidFill>
                  <a:srgbClr val="888B8D"/>
                </a:solidFill>
                <a:latin typeface="+mn-lt"/>
                <a:ea typeface="+mn-ea"/>
                <a:cs typeface="+mn-cs"/>
              </a:defRPr>
            </a:pPr>
            <a:r>
              <a:rPr lang="en-US" sz="5400" dirty="0">
                <a:solidFill>
                  <a:schemeClr val="bg2"/>
                </a:solidFill>
              </a:rPr>
              <a:t>More than </a:t>
            </a:r>
            <a:r>
              <a:rPr lang="en-US" sz="5400" spc="-300" dirty="0">
                <a:solidFill>
                  <a:schemeClr val="bg2"/>
                </a:solidFill>
              </a:rPr>
              <a:t>3/4</a:t>
            </a:r>
          </a:p>
          <a:p>
            <a:pPr algn="ctr" rtl="0">
              <a:defRPr sz="1000" b="1" i="0" u="none" strike="noStrike" kern="1200" baseline="0">
                <a:solidFill>
                  <a:srgbClr val="888B8D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bg2"/>
                </a:solidFill>
              </a:rPr>
              <a:t>of all respondents agreed </a:t>
            </a:r>
            <a:br>
              <a:rPr lang="en-US" sz="2400" dirty="0">
                <a:solidFill>
                  <a:schemeClr val="bg2"/>
                </a:solidFill>
              </a:rPr>
            </a:br>
            <a:r>
              <a:rPr lang="en-US" sz="2400" dirty="0">
                <a:solidFill>
                  <a:schemeClr val="bg2"/>
                </a:solidFill>
              </a:rPr>
              <a:t>they would pay their full balance by the due date if </a:t>
            </a:r>
            <a:br>
              <a:rPr lang="en-US" sz="2400" dirty="0">
                <a:solidFill>
                  <a:schemeClr val="bg2"/>
                </a:solidFill>
              </a:rPr>
            </a:br>
            <a:r>
              <a:rPr lang="en-US" sz="2400" dirty="0">
                <a:solidFill>
                  <a:schemeClr val="bg2"/>
                </a:solidFill>
              </a:rPr>
              <a:t>they received a discount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FFA1B2-E43E-0D30-CB62-27D90F79025F}"/>
              </a:ext>
            </a:extLst>
          </p:cNvPr>
          <p:cNvSpPr txBox="1"/>
          <p:nvPr/>
        </p:nvSpPr>
        <p:spPr>
          <a:xfrm>
            <a:off x="2110280" y="4158559"/>
            <a:ext cx="4572000" cy="1985159"/>
          </a:xfrm>
          <a:prstGeom prst="rect">
            <a:avLst/>
          </a:prstGeom>
          <a:solidFill>
            <a:schemeClr val="accent3"/>
          </a:solidFill>
        </p:spPr>
        <p:txBody>
          <a:bodyPr wrap="square" lIns="182880" tIns="182880" rIns="182880" bIns="182880">
            <a:spAutoFit/>
          </a:bodyPr>
          <a:lstStyle/>
          <a:p>
            <a:pPr algn="ctr" rtl="0">
              <a:defRPr sz="1000" b="1" i="0" u="none" strike="noStrike" kern="1200" baseline="0">
                <a:solidFill>
                  <a:srgbClr val="888B8D"/>
                </a:solidFill>
                <a:latin typeface="+mn-lt"/>
                <a:ea typeface="+mn-ea"/>
                <a:cs typeface="+mn-cs"/>
              </a:defRPr>
            </a:pPr>
            <a:r>
              <a:rPr lang="en-US" sz="5400" baseline="0" dirty="0">
                <a:solidFill>
                  <a:schemeClr val="bg2"/>
                </a:solidFill>
              </a:rPr>
              <a:t>64%</a:t>
            </a:r>
          </a:p>
          <a:p>
            <a:pPr algn="ctr" rtl="0">
              <a:defRPr sz="1000" b="1" i="0" u="none" strike="noStrike" kern="1200" baseline="0">
                <a:solidFill>
                  <a:srgbClr val="888B8D"/>
                </a:solidFill>
                <a:latin typeface="+mn-lt"/>
                <a:ea typeface="+mn-ea"/>
                <a:cs typeface="+mn-cs"/>
              </a:defRPr>
            </a:pPr>
            <a:r>
              <a:rPr lang="en-US" sz="1700" dirty="0">
                <a:solidFill>
                  <a:schemeClr val="bg2"/>
                </a:solidFill>
              </a:rPr>
              <a:t>agreed they were more likely to pay on time when their provider gave them an estimate first</a:t>
            </a:r>
            <a:endParaRPr lang="en-US" sz="1700" dirty="0">
              <a:solidFill>
                <a:schemeClr val="bg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68CCE8AB-0FF2-5DF2-AC4E-57C9BAE37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274" y="6028049"/>
            <a:ext cx="715917" cy="23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FFF45C-DA8E-EC5C-49E8-79EB5FC3FF8D}"/>
              </a:ext>
            </a:extLst>
          </p:cNvPr>
          <p:cNvSpPr txBox="1"/>
          <p:nvPr/>
        </p:nvSpPr>
        <p:spPr>
          <a:xfrm>
            <a:off x="99096" y="6301155"/>
            <a:ext cx="821383" cy="288728"/>
          </a:xfrm>
          <a:prstGeom prst="rect">
            <a:avLst/>
          </a:prstGeom>
          <a:noFill/>
        </p:spPr>
        <p:txBody>
          <a:bodyPr wrap="square" lIns="0" tIns="36576" rIns="0" bIns="36000" rtlCol="0">
            <a:spAutoFit/>
          </a:bodyPr>
          <a:lstStyle/>
          <a:p>
            <a:pPr algn="l"/>
            <a:r>
              <a:rPr lang="en-US" sz="700" b="0" i="0" dirty="0">
                <a:latin typeface="Verdana" panose="020B0604030504040204" pitchFamily="34" charset="0"/>
              </a:rPr>
              <a:t>Copyright © RevSpring, Inc.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50750C-8EEA-A58A-87E2-9A06CC3FD5B2}"/>
              </a:ext>
            </a:extLst>
          </p:cNvPr>
          <p:cNvSpPr txBox="1"/>
          <p:nvPr/>
        </p:nvSpPr>
        <p:spPr>
          <a:xfrm>
            <a:off x="95232" y="6589883"/>
            <a:ext cx="821387" cy="226591"/>
          </a:xfrm>
          <a:prstGeom prst="rect">
            <a:avLst/>
          </a:prstGeom>
          <a:noFill/>
        </p:spPr>
        <p:txBody>
          <a:bodyPr wrap="square" lIns="0" tIns="36576" rIns="0" bIns="36000" rtlCol="0">
            <a:spAutoFit/>
          </a:bodyPr>
          <a:lstStyle/>
          <a:p>
            <a:pPr algn="l"/>
            <a:fld id="{4FAB73BC-B049-4115-A692-8D63A059BFB8}" type="slidenum">
              <a:rPr lang="en-US" sz="1000" b="0" i="0" smtClean="0">
                <a:latin typeface="Verdana" panose="020B0604030504040204" pitchFamily="34" charset="0"/>
              </a:rPr>
              <a:pPr algn="l"/>
              <a:t>11</a:t>
            </a:fld>
            <a:endParaRPr lang="en-US" sz="1000" b="0" i="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169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D5EC9084-B5C2-3DD2-2ADE-680355847A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1925442"/>
            <a:ext cx="12207252" cy="4932558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2CA985F1-FFE9-C19A-544C-CB3B0ED7F61F}"/>
              </a:ext>
            </a:extLst>
          </p:cNvPr>
          <p:cNvSpPr/>
          <p:nvPr/>
        </p:nvSpPr>
        <p:spPr>
          <a:xfrm rot="10800000">
            <a:off x="-1" y="1925442"/>
            <a:ext cx="12207250" cy="4932558"/>
          </a:xfrm>
          <a:prstGeom prst="rect">
            <a:avLst/>
          </a:prstGeom>
          <a:gradFill>
            <a:gsLst>
              <a:gs pos="68000">
                <a:schemeClr val="accent2">
                  <a:alpha val="0"/>
                </a:schemeClr>
              </a:gs>
              <a:gs pos="0">
                <a:schemeClr val="accent6">
                  <a:alpha val="53081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F0975AE-8CDC-37BF-C42A-D64B87C80F45}"/>
              </a:ext>
            </a:extLst>
          </p:cNvPr>
          <p:cNvSpPr txBox="1"/>
          <p:nvPr/>
        </p:nvSpPr>
        <p:spPr>
          <a:xfrm>
            <a:off x="0" y="3082914"/>
            <a:ext cx="3382643" cy="1969770"/>
          </a:xfrm>
          <a:prstGeom prst="rect">
            <a:avLst/>
          </a:prstGeom>
          <a:solidFill>
            <a:schemeClr val="accent4"/>
          </a:solidFill>
        </p:spPr>
        <p:txBody>
          <a:bodyPr wrap="square" lIns="182880" tIns="182880" rIns="182880" bIns="182880">
            <a:spAutoFit/>
          </a:bodyPr>
          <a:lstStyle/>
          <a:p>
            <a:pPr algn="ctr" rtl="0">
              <a:defRPr sz="1000" b="1" i="0" u="none" strike="noStrike" kern="1200" baseline="0">
                <a:solidFill>
                  <a:srgbClr val="888B8D"/>
                </a:solidFill>
                <a:latin typeface="+mn-lt"/>
                <a:ea typeface="+mn-ea"/>
                <a:cs typeface="+mn-cs"/>
              </a:defRPr>
            </a:pPr>
            <a:r>
              <a:rPr lang="en-US" sz="8000" baseline="0" dirty="0">
                <a:solidFill>
                  <a:schemeClr val="bg2"/>
                </a:solidFill>
              </a:rPr>
              <a:t>36%</a:t>
            </a:r>
          </a:p>
          <a:p>
            <a:pPr algn="ctr" rtl="0">
              <a:defRPr sz="1000" b="1" i="0" u="none" strike="noStrike" kern="1200" baseline="0">
                <a:solidFill>
                  <a:srgbClr val="888B8D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bg2"/>
                </a:solidFill>
              </a:rPr>
              <a:t>Somewhat agree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39DCBA5-3A2B-92F2-75C5-3736926F79EE}"/>
              </a:ext>
            </a:extLst>
          </p:cNvPr>
          <p:cNvSpPr txBox="1"/>
          <p:nvPr/>
        </p:nvSpPr>
        <p:spPr>
          <a:xfrm>
            <a:off x="2952992" y="2519859"/>
            <a:ext cx="1907099" cy="1107996"/>
          </a:xfrm>
          <a:prstGeom prst="rect">
            <a:avLst/>
          </a:prstGeom>
          <a:solidFill>
            <a:schemeClr val="accent3"/>
          </a:solidFill>
        </p:spPr>
        <p:txBody>
          <a:bodyPr wrap="square" lIns="182880" tIns="182880" rIns="182880" bIns="182880">
            <a:spAutoFit/>
          </a:bodyPr>
          <a:lstStyle/>
          <a:p>
            <a:pPr algn="ctr" rtl="0">
              <a:defRPr sz="1000" b="1" i="0" u="none" strike="noStrike" kern="1200" baseline="0">
                <a:solidFill>
                  <a:srgbClr val="888B8D"/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>
                <a:solidFill>
                  <a:schemeClr val="bg2"/>
                </a:solidFill>
              </a:rPr>
              <a:t>35</a:t>
            </a:r>
            <a:r>
              <a:rPr lang="en-US" sz="3600" baseline="0" dirty="0">
                <a:solidFill>
                  <a:schemeClr val="bg2"/>
                </a:solidFill>
              </a:rPr>
              <a:t>%</a:t>
            </a:r>
          </a:p>
          <a:p>
            <a:pPr algn="ctr" rtl="0">
              <a:defRPr sz="1000" b="1" i="0" u="none" strike="noStrike" kern="1200" baseline="0">
                <a:solidFill>
                  <a:srgbClr val="888B8D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solidFill>
                  <a:schemeClr val="bg2"/>
                </a:solidFill>
              </a:rPr>
              <a:t>Completely agree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059043E-40A2-EF9C-88D5-E67A1F7F1372}"/>
              </a:ext>
            </a:extLst>
          </p:cNvPr>
          <p:cNvSpPr txBox="1">
            <a:spLocks/>
          </p:cNvSpPr>
          <p:nvPr/>
        </p:nvSpPr>
        <p:spPr>
          <a:xfrm>
            <a:off x="0" y="-15938"/>
            <a:ext cx="12207252" cy="192544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3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 spc="0" baseline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I pay sooner when presented with the best </a:t>
            </a:r>
            <a:br>
              <a:rPr lang="en-US" sz="3200" b="1" dirty="0">
                <a:solidFill>
                  <a:schemeClr val="accent2"/>
                </a:solidFill>
              </a:rPr>
            </a:br>
            <a:r>
              <a:rPr lang="en-US" sz="3200" b="1" dirty="0">
                <a:solidFill>
                  <a:schemeClr val="accent2"/>
                </a:solidFill>
              </a:rPr>
              <a:t>payment option that </a:t>
            </a:r>
            <a:r>
              <a:rPr lang="en-US" sz="3200" b="1" dirty="0">
                <a:solidFill>
                  <a:schemeClr val="accent1"/>
                </a:solidFill>
              </a:rPr>
              <a:t>fit my ability to pay </a:t>
            </a:r>
            <a:br>
              <a:rPr lang="en-US" sz="3200" b="1" dirty="0">
                <a:solidFill>
                  <a:schemeClr val="accent2"/>
                </a:solidFill>
              </a:rPr>
            </a:br>
            <a:r>
              <a:rPr lang="en-US" sz="2400" dirty="0">
                <a:solidFill>
                  <a:schemeClr val="accent2"/>
                </a:solidFill>
              </a:rPr>
              <a:t>(i.e. payment plan, financial assistance)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7C25360-3D2D-32BB-8644-0D3D36BAB8D8}"/>
              </a:ext>
            </a:extLst>
          </p:cNvPr>
          <p:cNvSpPr txBox="1"/>
          <p:nvPr/>
        </p:nvSpPr>
        <p:spPr>
          <a:xfrm>
            <a:off x="4766127" y="2970580"/>
            <a:ext cx="1907099" cy="1107996"/>
          </a:xfrm>
          <a:prstGeom prst="rect">
            <a:avLst/>
          </a:prstGeom>
          <a:solidFill>
            <a:schemeClr val="accent1"/>
          </a:solidFill>
        </p:spPr>
        <p:txBody>
          <a:bodyPr wrap="square" lIns="182880" tIns="182880" rIns="182880" bIns="182880">
            <a:spAutoFit/>
          </a:bodyPr>
          <a:lstStyle/>
          <a:p>
            <a:pPr algn="ctr" rtl="0">
              <a:defRPr sz="1000" b="1" i="0" u="none" strike="noStrike" kern="1200" baseline="0">
                <a:solidFill>
                  <a:srgbClr val="888B8D"/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>
                <a:solidFill>
                  <a:schemeClr val="bg2"/>
                </a:solidFill>
              </a:rPr>
              <a:t>24</a:t>
            </a:r>
            <a:r>
              <a:rPr lang="en-US" sz="3600" baseline="0" dirty="0">
                <a:solidFill>
                  <a:schemeClr val="bg2"/>
                </a:solidFill>
              </a:rPr>
              <a:t>%</a:t>
            </a:r>
          </a:p>
          <a:p>
            <a:pPr algn="ctr" rtl="0">
              <a:defRPr sz="1000" b="1" i="0" u="none" strike="noStrike" kern="1200" baseline="0">
                <a:solidFill>
                  <a:srgbClr val="888B8D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solidFill>
                  <a:schemeClr val="bg2"/>
                </a:solidFill>
              </a:rPr>
              <a:t>Neutral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65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546D81-B50C-38B0-BDC4-8E81284D83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25444"/>
            <a:ext cx="12192000" cy="49533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817AA3-52E0-647E-048E-72FEA8CFB2B9}"/>
              </a:ext>
            </a:extLst>
          </p:cNvPr>
          <p:cNvSpPr txBox="1"/>
          <p:nvPr/>
        </p:nvSpPr>
        <p:spPr>
          <a:xfrm>
            <a:off x="877438" y="4997619"/>
            <a:ext cx="3382643" cy="1908215"/>
          </a:xfrm>
          <a:prstGeom prst="rect">
            <a:avLst/>
          </a:prstGeom>
          <a:solidFill>
            <a:schemeClr val="accent4"/>
          </a:solidFill>
        </p:spPr>
        <p:txBody>
          <a:bodyPr wrap="square" lIns="182880" tIns="182880" rIns="182880" bIns="182880">
            <a:spAutoFit/>
          </a:bodyPr>
          <a:lstStyle/>
          <a:p>
            <a:pPr algn="ctr" rtl="0">
              <a:defRPr sz="1000" b="1" i="0" u="none" strike="noStrike" kern="1200" baseline="0">
                <a:solidFill>
                  <a:srgbClr val="888B8D"/>
                </a:solidFill>
                <a:latin typeface="+mn-lt"/>
                <a:ea typeface="+mn-ea"/>
                <a:cs typeface="+mn-cs"/>
              </a:defRPr>
            </a:pPr>
            <a:r>
              <a:rPr lang="en-US" sz="8000" dirty="0">
                <a:solidFill>
                  <a:schemeClr val="bg2"/>
                </a:solidFill>
              </a:rPr>
              <a:t>40</a:t>
            </a:r>
            <a:r>
              <a:rPr lang="en-US" sz="8000" baseline="0" dirty="0">
                <a:solidFill>
                  <a:schemeClr val="bg2"/>
                </a:solidFill>
              </a:rPr>
              <a:t>%</a:t>
            </a:r>
          </a:p>
          <a:p>
            <a:pPr algn="ctr" rtl="0">
              <a:defRPr sz="1000" b="1" i="0" u="none" strike="noStrike" kern="1200" baseline="0">
                <a:solidFill>
                  <a:srgbClr val="888B8D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bg2"/>
                </a:solidFill>
              </a:rPr>
              <a:t>Somewhat satisfied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E88FE3-D8C1-9DC5-D964-EEDEB129F5AB}"/>
              </a:ext>
            </a:extLst>
          </p:cNvPr>
          <p:cNvSpPr txBox="1"/>
          <p:nvPr/>
        </p:nvSpPr>
        <p:spPr>
          <a:xfrm>
            <a:off x="4143525" y="5212433"/>
            <a:ext cx="1907099" cy="1107996"/>
          </a:xfrm>
          <a:prstGeom prst="rect">
            <a:avLst/>
          </a:prstGeom>
          <a:solidFill>
            <a:schemeClr val="accent3"/>
          </a:solidFill>
        </p:spPr>
        <p:txBody>
          <a:bodyPr wrap="square" lIns="182880" tIns="182880" rIns="182880" bIns="182880">
            <a:spAutoFit/>
          </a:bodyPr>
          <a:lstStyle/>
          <a:p>
            <a:pPr algn="ctr" rtl="0">
              <a:defRPr sz="1000" b="1" i="0" u="none" strike="noStrike" kern="1200" baseline="0">
                <a:solidFill>
                  <a:srgbClr val="888B8D"/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>
                <a:solidFill>
                  <a:schemeClr val="bg2"/>
                </a:solidFill>
              </a:rPr>
              <a:t>37</a:t>
            </a:r>
            <a:r>
              <a:rPr lang="en-US" sz="3600" baseline="0" dirty="0">
                <a:solidFill>
                  <a:schemeClr val="bg2"/>
                </a:solidFill>
              </a:rPr>
              <a:t>%</a:t>
            </a:r>
          </a:p>
          <a:p>
            <a:pPr algn="ctr" rtl="0">
              <a:defRPr sz="1000" b="1" i="0" u="none" strike="noStrike" kern="1200" baseline="0">
                <a:solidFill>
                  <a:srgbClr val="888B8D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solidFill>
                  <a:schemeClr val="bg2"/>
                </a:solidFill>
              </a:rPr>
              <a:t>Very satisfied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4CEA9D2-F159-6855-0093-9D8AFE3F04F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192544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3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 spc="0" baseline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b="1" dirty="0"/>
              <a:t>Patient Sentiment: Billing Experience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63BA1-CBF9-D651-3AF6-AD97003D9EA8}"/>
              </a:ext>
            </a:extLst>
          </p:cNvPr>
          <p:cNvSpPr txBox="1"/>
          <p:nvPr/>
        </p:nvSpPr>
        <p:spPr>
          <a:xfrm>
            <a:off x="312661" y="2097913"/>
            <a:ext cx="6116863" cy="2727237"/>
          </a:xfrm>
          <a:prstGeom prst="rect">
            <a:avLst/>
          </a:prstGeom>
          <a:noFill/>
        </p:spPr>
        <p:txBody>
          <a:bodyPr wrap="square" lIns="548640" rIns="548640" anchor="ctr" anchorCtr="0">
            <a:noAutofit/>
          </a:bodyPr>
          <a:lstStyle/>
          <a:p>
            <a:pPr fontAlgn="base">
              <a:spcBef>
                <a:spcPts val="0"/>
              </a:spcBef>
            </a:pPr>
            <a:r>
              <a:rPr lang="en-US" sz="1800" b="1" dirty="0">
                <a:solidFill>
                  <a:schemeClr val="accent4"/>
                </a:solidFill>
                <a:latin typeface="+mn-lt"/>
              </a:rPr>
              <a:t>Mostly positive findings</a:t>
            </a:r>
            <a:r>
              <a:rPr lang="en-US" dirty="0">
                <a:solidFill>
                  <a:schemeClr val="bg2"/>
                </a:solidFill>
              </a:rPr>
              <a:t>—</a:t>
            </a:r>
            <a:r>
              <a:rPr lang="en-US" sz="1800" b="0" dirty="0">
                <a:solidFill>
                  <a:schemeClr val="bg2"/>
                </a:solidFill>
                <a:latin typeface="+mn-lt"/>
              </a:rPr>
              <a:t>but with only 77% feeling at least somewhat satisfied, that leaves room for growth</a:t>
            </a:r>
            <a:endParaRPr lang="en-US" sz="1800" b="0" i="0" u="none" strike="noStrike" dirty="0">
              <a:solidFill>
                <a:schemeClr val="bg2"/>
              </a:solidFill>
              <a:effectLst/>
              <a:latin typeface="+mn-lt"/>
            </a:endParaRPr>
          </a:p>
          <a:p>
            <a:pPr marL="18288" indent="0" fontAlgn="base">
              <a:spcBef>
                <a:spcPts val="0"/>
              </a:spcBef>
              <a:buNone/>
            </a:pPr>
            <a:endParaRPr lang="en-US" sz="1800" i="0" u="none" strike="noStrike" dirty="0">
              <a:solidFill>
                <a:schemeClr val="bg2"/>
              </a:solidFill>
              <a:effectLst/>
              <a:latin typeface="+mn-lt"/>
            </a:endParaRPr>
          </a:p>
          <a:p>
            <a:pPr fontAlgn="base">
              <a:spcBef>
                <a:spcPts val="0"/>
              </a:spcBef>
            </a:pPr>
            <a:r>
              <a:rPr lang="en-US" sz="1800" b="1" i="0" u="none" strike="noStrike" dirty="0">
                <a:solidFill>
                  <a:schemeClr val="accent4"/>
                </a:solidFill>
                <a:effectLst/>
                <a:latin typeface="+mn-lt"/>
              </a:rPr>
              <a:t>Recommendation: </a:t>
            </a:r>
            <a:r>
              <a:rPr lang="en-US" sz="1800" b="0" dirty="0">
                <a:solidFill>
                  <a:schemeClr val="bg2"/>
                </a:solidFill>
                <a:latin typeface="+mn-lt"/>
              </a:rPr>
              <a:t>Don’t get complacent</a:t>
            </a:r>
            <a:br>
              <a:rPr lang="en-US" sz="1800" b="0" dirty="0">
                <a:solidFill>
                  <a:schemeClr val="bg2"/>
                </a:solidFill>
                <a:latin typeface="+mn-lt"/>
              </a:rPr>
            </a:br>
            <a:r>
              <a:rPr lang="en-US" sz="1800" b="0" dirty="0">
                <a:solidFill>
                  <a:schemeClr val="bg2"/>
                </a:solidFill>
                <a:latin typeface="+mn-lt"/>
              </a:rPr>
              <a:t>—patient preferences and comfort levels with new technology is always changing, so expectations could continue to rise</a:t>
            </a:r>
            <a:endParaRPr lang="en-US" sz="1800" b="0" i="0" u="none" strike="noStrike" dirty="0">
              <a:solidFill>
                <a:schemeClr val="bg2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9396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B53DAE4-565F-30EA-0C6A-5B293C863E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Engineering Outcomes: 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Drive Self-Service Adoption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Placeholder 29">
            <a:extLst>
              <a:ext uri="{FF2B5EF4-FFF2-40B4-BE49-F238E27FC236}">
                <a16:creationId xmlns:a16="http://schemas.microsoft.com/office/drawing/2014/main" id="{7379057A-55CC-FA15-EFD5-F79005BA7C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516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57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8752366-D1D1-9738-863E-5511650AF785}"/>
              </a:ext>
            </a:extLst>
          </p:cNvPr>
          <p:cNvSpPr/>
          <p:nvPr/>
        </p:nvSpPr>
        <p:spPr>
          <a:xfrm>
            <a:off x="0" y="5450160"/>
            <a:ext cx="962635" cy="14078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B62B172-6E8F-473E-4DCB-7615C7E1FA15}"/>
              </a:ext>
            </a:extLst>
          </p:cNvPr>
          <p:cNvSpPr txBox="1"/>
          <p:nvPr/>
        </p:nvSpPr>
        <p:spPr>
          <a:xfrm>
            <a:off x="239474" y="5050368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Ages 65+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7286D29-5BAD-0DD7-05A1-03C67B16644A}"/>
              </a:ext>
            </a:extLst>
          </p:cNvPr>
          <p:cNvSpPr txBox="1"/>
          <p:nvPr/>
        </p:nvSpPr>
        <p:spPr>
          <a:xfrm>
            <a:off x="239475" y="4208201"/>
            <a:ext cx="1152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Ages 18–26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E191805-519F-F323-916B-1EB84AE66A92}"/>
              </a:ext>
            </a:extLst>
          </p:cNvPr>
          <p:cNvSpPr txBox="1"/>
          <p:nvPr/>
        </p:nvSpPr>
        <p:spPr>
          <a:xfrm>
            <a:off x="3532786" y="2842104"/>
            <a:ext cx="1926670" cy="3096036"/>
          </a:xfrm>
          <a:prstGeom prst="rect">
            <a:avLst/>
          </a:prstGeom>
          <a:solidFill>
            <a:schemeClr val="accent5">
              <a:lumMod val="75000"/>
              <a:alpha val="3451"/>
            </a:schemeClr>
          </a:solidFill>
        </p:spPr>
        <p:txBody>
          <a:bodyPr wrap="square">
            <a:noAutofit/>
          </a:bodyPr>
          <a:lstStyle/>
          <a:p>
            <a:pPr algn="ctr" rtl="0">
              <a:spcBef>
                <a:spcPts val="3600"/>
              </a:spcBef>
              <a:defRPr sz="1000" b="1" i="0" u="none" strike="noStrike" kern="1200" baseline="0">
                <a:solidFill>
                  <a:srgbClr val="888B8D"/>
                </a:solidFill>
                <a:latin typeface="+mn-lt"/>
                <a:ea typeface="+mn-ea"/>
                <a:cs typeface="+mn-cs"/>
              </a:defRPr>
            </a:pPr>
            <a:endParaRPr lang="en-US" sz="3200" dirty="0">
              <a:solidFill>
                <a:schemeClr val="accent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95810C-F583-1D71-0C5D-D9C5BF91ABD4}"/>
              </a:ext>
            </a:extLst>
          </p:cNvPr>
          <p:cNvSpPr txBox="1"/>
          <p:nvPr/>
        </p:nvSpPr>
        <p:spPr>
          <a:xfrm>
            <a:off x="3533120" y="2569590"/>
            <a:ext cx="1926003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rtl="0">
              <a:spcBef>
                <a:spcPts val="3600"/>
              </a:spcBef>
              <a:defRPr sz="1000" b="1" i="0" u="none" strike="noStrike" kern="1200" baseline="0">
                <a:solidFill>
                  <a:srgbClr val="888B8D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solidFill>
                  <a:schemeClr val="bg2"/>
                </a:solidFill>
              </a:rPr>
              <a:t>Email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17BBCF-6660-14C4-7F24-83483FD828FA}"/>
              </a:ext>
            </a:extLst>
          </p:cNvPr>
          <p:cNvSpPr txBox="1"/>
          <p:nvPr/>
        </p:nvSpPr>
        <p:spPr>
          <a:xfrm>
            <a:off x="3718079" y="5016019"/>
            <a:ext cx="15560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000" b="1" i="0" u="none" strike="noStrike" kern="1200" baseline="0">
                <a:solidFill>
                  <a:srgbClr val="888B8D"/>
                </a:solidFill>
                <a:latin typeface="+mn-lt"/>
                <a:ea typeface="+mn-ea"/>
                <a:cs typeface="+mn-cs"/>
              </a:defRPr>
            </a:pPr>
            <a:r>
              <a:rPr lang="en-US" sz="3200" baseline="0" dirty="0">
                <a:solidFill>
                  <a:schemeClr val="accent5">
                    <a:lumMod val="75000"/>
                  </a:schemeClr>
                </a:solidFill>
              </a:rPr>
              <a:t>32%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D8BA34F-9E76-558C-3B10-F62E4DA74059}"/>
              </a:ext>
            </a:extLst>
          </p:cNvPr>
          <p:cNvSpPr txBox="1"/>
          <p:nvPr/>
        </p:nvSpPr>
        <p:spPr>
          <a:xfrm>
            <a:off x="3823331" y="4176613"/>
            <a:ext cx="13455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3600"/>
              </a:spcBef>
              <a:defRPr sz="1000" b="1" i="0" u="none" strike="noStrike" kern="1200" baseline="0">
                <a:solidFill>
                  <a:srgbClr val="888B8D"/>
                </a:solidFill>
                <a:latin typeface="+mn-lt"/>
                <a:ea typeface="+mn-ea"/>
                <a:cs typeface="+mn-cs"/>
              </a:defRPr>
            </a:pPr>
            <a:r>
              <a:rPr lang="en-US" sz="3200" baseline="0" dirty="0">
                <a:solidFill>
                  <a:schemeClr val="accent5">
                    <a:lumMod val="75000"/>
                  </a:schemeClr>
                </a:solidFill>
              </a:rPr>
              <a:t>46%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FFD7D74-3E4B-702E-1E18-EC16BE665ADF}"/>
              </a:ext>
            </a:extLst>
          </p:cNvPr>
          <p:cNvSpPr txBox="1"/>
          <p:nvPr/>
        </p:nvSpPr>
        <p:spPr>
          <a:xfrm>
            <a:off x="7679930" y="2844700"/>
            <a:ext cx="1931901" cy="3096036"/>
          </a:xfrm>
          <a:prstGeom prst="rect">
            <a:avLst/>
          </a:prstGeom>
          <a:solidFill>
            <a:schemeClr val="accent2">
              <a:alpha val="3451"/>
            </a:schemeClr>
          </a:solidFill>
        </p:spPr>
        <p:txBody>
          <a:bodyPr wrap="square">
            <a:noAutofit/>
          </a:bodyPr>
          <a:lstStyle/>
          <a:p>
            <a:pPr algn="ctr" rtl="0">
              <a:spcBef>
                <a:spcPts val="3600"/>
              </a:spcBef>
              <a:defRPr sz="1000" b="1" i="0" u="none" strike="noStrike" kern="1200" baseline="0">
                <a:solidFill>
                  <a:srgbClr val="888B8D"/>
                </a:solidFill>
                <a:latin typeface="+mn-lt"/>
                <a:ea typeface="+mn-ea"/>
                <a:cs typeface="+mn-cs"/>
              </a:defRPr>
            </a:pPr>
            <a:endParaRPr lang="en-US" sz="3200" dirty="0">
              <a:solidFill>
                <a:schemeClr val="accent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F57A91-03AC-484C-62F5-4369E86F0107}"/>
              </a:ext>
            </a:extLst>
          </p:cNvPr>
          <p:cNvSpPr txBox="1"/>
          <p:nvPr/>
        </p:nvSpPr>
        <p:spPr>
          <a:xfrm>
            <a:off x="7684076" y="2566994"/>
            <a:ext cx="1923609" cy="27699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 rtl="0">
              <a:spcBef>
                <a:spcPts val="3600"/>
              </a:spcBef>
              <a:defRPr sz="1000" b="1" i="0" u="none" strike="noStrike" kern="1200" baseline="0">
                <a:solidFill>
                  <a:srgbClr val="888B8D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solidFill>
                  <a:schemeClr val="bg2"/>
                </a:solidFill>
              </a:rPr>
              <a:t>Mobile App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9FBDF4-4B89-46FE-C733-1B0DB9FCB033}"/>
              </a:ext>
            </a:extLst>
          </p:cNvPr>
          <p:cNvSpPr txBox="1"/>
          <p:nvPr/>
        </p:nvSpPr>
        <p:spPr>
          <a:xfrm>
            <a:off x="8095971" y="5013423"/>
            <a:ext cx="10998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000" b="1" i="0" u="none" strike="noStrike" kern="1200" baseline="0">
                <a:solidFill>
                  <a:srgbClr val="888B8D"/>
                </a:solidFill>
                <a:latin typeface="+mn-lt"/>
                <a:ea typeface="+mn-ea"/>
                <a:cs typeface="+mn-cs"/>
              </a:defRPr>
            </a:pPr>
            <a:r>
              <a:rPr lang="en-US" sz="3200" baseline="0" dirty="0">
                <a:solidFill>
                  <a:schemeClr val="accent2"/>
                </a:solidFill>
              </a:rPr>
              <a:t>3%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23BE63C-5513-8E9B-45C7-5397F671FA42}"/>
              </a:ext>
            </a:extLst>
          </p:cNvPr>
          <p:cNvSpPr txBox="1"/>
          <p:nvPr/>
        </p:nvSpPr>
        <p:spPr>
          <a:xfrm>
            <a:off x="8004630" y="4174017"/>
            <a:ext cx="12825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3600"/>
              </a:spcBef>
              <a:defRPr sz="1000" b="1" i="0" u="none" strike="noStrike" kern="1200" baseline="0">
                <a:solidFill>
                  <a:srgbClr val="888B8D"/>
                </a:solidFill>
                <a:latin typeface="+mn-lt"/>
                <a:ea typeface="+mn-ea"/>
                <a:cs typeface="+mn-cs"/>
              </a:defRPr>
            </a:pPr>
            <a:r>
              <a:rPr lang="en-US" sz="3200" baseline="0" dirty="0">
                <a:solidFill>
                  <a:schemeClr val="accent2"/>
                </a:solidFill>
              </a:rPr>
              <a:t>18%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95C7DB0-9A9A-F6B0-58A4-0AC38424A8C2}"/>
              </a:ext>
            </a:extLst>
          </p:cNvPr>
          <p:cNvSpPr txBox="1"/>
          <p:nvPr/>
        </p:nvSpPr>
        <p:spPr>
          <a:xfrm>
            <a:off x="5603742" y="2842104"/>
            <a:ext cx="1931902" cy="3096036"/>
          </a:xfrm>
          <a:prstGeom prst="rect">
            <a:avLst/>
          </a:prstGeom>
          <a:solidFill>
            <a:schemeClr val="accent4">
              <a:alpha val="3451"/>
            </a:schemeClr>
          </a:solidFill>
        </p:spPr>
        <p:txBody>
          <a:bodyPr wrap="square">
            <a:noAutofit/>
          </a:bodyPr>
          <a:lstStyle/>
          <a:p>
            <a:pPr algn="ctr" rtl="0">
              <a:spcBef>
                <a:spcPts val="3600"/>
              </a:spcBef>
              <a:defRPr sz="1000" b="1" i="0" u="none" strike="noStrike" kern="1200" baseline="0">
                <a:solidFill>
                  <a:srgbClr val="888B8D"/>
                </a:solidFill>
                <a:latin typeface="+mn-lt"/>
                <a:ea typeface="+mn-ea"/>
                <a:cs typeface="+mn-cs"/>
              </a:defRPr>
            </a:pPr>
            <a:endParaRPr lang="en-US" sz="3200" dirty="0">
              <a:solidFill>
                <a:schemeClr val="accent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080A0D-B7C7-6FA5-D3EE-B87B3AE22BE9}"/>
              </a:ext>
            </a:extLst>
          </p:cNvPr>
          <p:cNvSpPr txBox="1"/>
          <p:nvPr/>
        </p:nvSpPr>
        <p:spPr>
          <a:xfrm>
            <a:off x="5603743" y="2569590"/>
            <a:ext cx="1931901" cy="276999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 rtl="0">
              <a:spcBef>
                <a:spcPts val="3600"/>
              </a:spcBef>
              <a:defRPr sz="1000" b="1" i="0" u="none" strike="noStrike" kern="1200" baseline="0">
                <a:solidFill>
                  <a:srgbClr val="888B8D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solidFill>
                  <a:schemeClr val="bg2"/>
                </a:solidFill>
              </a:rPr>
              <a:t>Text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493B5D-A4DA-C882-AC79-31749FBBCF47}"/>
              </a:ext>
            </a:extLst>
          </p:cNvPr>
          <p:cNvSpPr txBox="1"/>
          <p:nvPr/>
        </p:nvSpPr>
        <p:spPr>
          <a:xfrm>
            <a:off x="5968407" y="5016019"/>
            <a:ext cx="12025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000" b="1" i="0" u="none" strike="noStrike" kern="1200" baseline="0">
                <a:solidFill>
                  <a:srgbClr val="888B8D"/>
                </a:solidFill>
                <a:latin typeface="+mn-lt"/>
                <a:ea typeface="+mn-ea"/>
                <a:cs typeface="+mn-cs"/>
              </a:defRPr>
            </a:pPr>
            <a:r>
              <a:rPr lang="en-US" sz="3200" baseline="0" dirty="0">
                <a:solidFill>
                  <a:schemeClr val="accent4"/>
                </a:solidFill>
              </a:rPr>
              <a:t>3%</a:t>
            </a:r>
            <a:endParaRPr lang="en-US" sz="3200" dirty="0">
              <a:solidFill>
                <a:schemeClr val="accent4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71C7A2B-CE8F-4908-D57E-EF5E46BD0482}"/>
              </a:ext>
            </a:extLst>
          </p:cNvPr>
          <p:cNvSpPr txBox="1"/>
          <p:nvPr/>
        </p:nvSpPr>
        <p:spPr>
          <a:xfrm>
            <a:off x="5896903" y="4176613"/>
            <a:ext cx="13455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3600"/>
              </a:spcBef>
              <a:defRPr sz="1000" b="1" i="0" u="none" strike="noStrike" kern="1200" baseline="0">
                <a:solidFill>
                  <a:srgbClr val="888B8D"/>
                </a:solidFill>
                <a:latin typeface="+mn-lt"/>
                <a:ea typeface="+mn-ea"/>
                <a:cs typeface="+mn-cs"/>
              </a:defRPr>
            </a:pPr>
            <a:r>
              <a:rPr lang="en-US" sz="3200" baseline="0" dirty="0">
                <a:solidFill>
                  <a:schemeClr val="accent4"/>
                </a:solidFill>
              </a:rPr>
              <a:t>43%</a:t>
            </a:r>
            <a:endParaRPr lang="en-US" sz="3200" dirty="0">
              <a:solidFill>
                <a:schemeClr val="accent4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7C5AB56-41BB-3FFA-AD4C-19AA3947559E}"/>
              </a:ext>
            </a:extLst>
          </p:cNvPr>
          <p:cNvSpPr txBox="1"/>
          <p:nvPr/>
        </p:nvSpPr>
        <p:spPr>
          <a:xfrm>
            <a:off x="1461830" y="2844347"/>
            <a:ext cx="1926670" cy="3096036"/>
          </a:xfrm>
          <a:prstGeom prst="rect">
            <a:avLst/>
          </a:prstGeom>
          <a:solidFill>
            <a:schemeClr val="accent3">
              <a:lumMod val="20000"/>
              <a:lumOff val="80000"/>
              <a:alpha val="21626"/>
            </a:schemeClr>
          </a:solidFill>
        </p:spPr>
        <p:txBody>
          <a:bodyPr wrap="square">
            <a:noAutofit/>
          </a:bodyPr>
          <a:lstStyle/>
          <a:p>
            <a:pPr algn="ctr" rtl="0">
              <a:spcBef>
                <a:spcPts val="3600"/>
              </a:spcBef>
              <a:defRPr sz="1000" b="1" i="0" u="none" strike="noStrike" kern="1200" baseline="0">
                <a:solidFill>
                  <a:srgbClr val="888B8D"/>
                </a:solidFill>
                <a:latin typeface="+mn-lt"/>
                <a:ea typeface="+mn-ea"/>
                <a:cs typeface="+mn-cs"/>
              </a:defRPr>
            </a:pP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E74881-BF81-4732-7DAC-4CC57342583E}"/>
              </a:ext>
            </a:extLst>
          </p:cNvPr>
          <p:cNvSpPr txBox="1"/>
          <p:nvPr/>
        </p:nvSpPr>
        <p:spPr>
          <a:xfrm>
            <a:off x="1461830" y="2567348"/>
            <a:ext cx="1926670" cy="276999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 rtl="0">
              <a:spcBef>
                <a:spcPts val="3600"/>
              </a:spcBef>
              <a:defRPr sz="1000" b="1" i="0" u="none" strike="noStrike" kern="1200" baseline="0">
                <a:solidFill>
                  <a:srgbClr val="888B8D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solidFill>
                  <a:schemeClr val="bg2"/>
                </a:solidFill>
              </a:rPr>
              <a:t>Printed &amp; Mailed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1C4DA0A-426C-578D-03A1-5E0CCECC90AB}"/>
              </a:ext>
            </a:extLst>
          </p:cNvPr>
          <p:cNvSpPr txBox="1"/>
          <p:nvPr/>
        </p:nvSpPr>
        <p:spPr>
          <a:xfrm>
            <a:off x="1779329" y="5013777"/>
            <a:ext cx="12916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000" b="1" i="0" u="none" strike="noStrike" kern="1200" baseline="0">
                <a:solidFill>
                  <a:srgbClr val="888B8D"/>
                </a:solidFill>
                <a:latin typeface="+mn-lt"/>
                <a:ea typeface="+mn-ea"/>
                <a:cs typeface="+mn-cs"/>
              </a:defRPr>
            </a:pPr>
            <a:r>
              <a:rPr lang="en-US" sz="3200" baseline="0" dirty="0">
                <a:solidFill>
                  <a:schemeClr val="accent3"/>
                </a:solidFill>
              </a:rPr>
              <a:t>75%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44DFE3B-8779-0811-6B2A-863681D1C5FF}"/>
              </a:ext>
            </a:extLst>
          </p:cNvPr>
          <p:cNvSpPr txBox="1"/>
          <p:nvPr/>
        </p:nvSpPr>
        <p:spPr>
          <a:xfrm>
            <a:off x="1612803" y="4174371"/>
            <a:ext cx="1624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3600"/>
              </a:spcBef>
              <a:defRPr sz="1000" b="1" i="0" u="none" strike="noStrike" kern="1200" baseline="0">
                <a:solidFill>
                  <a:srgbClr val="888B8D"/>
                </a:solidFill>
                <a:latin typeface="+mn-lt"/>
                <a:ea typeface="+mn-ea"/>
                <a:cs typeface="+mn-cs"/>
              </a:defRPr>
            </a:pPr>
            <a:r>
              <a:rPr lang="en-US" sz="3200" baseline="0" dirty="0">
                <a:solidFill>
                  <a:schemeClr val="accent3"/>
                </a:solidFill>
              </a:rPr>
              <a:t>38%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9030F55-ED90-9588-0230-727E1C8EBE86}"/>
              </a:ext>
            </a:extLst>
          </p:cNvPr>
          <p:cNvSpPr txBox="1"/>
          <p:nvPr/>
        </p:nvSpPr>
        <p:spPr>
          <a:xfrm>
            <a:off x="9759128" y="2842104"/>
            <a:ext cx="1923609" cy="3096036"/>
          </a:xfrm>
          <a:prstGeom prst="rect">
            <a:avLst/>
          </a:prstGeom>
          <a:solidFill>
            <a:schemeClr val="accent1">
              <a:alpha val="4712"/>
            </a:schemeClr>
          </a:solidFill>
        </p:spPr>
        <p:txBody>
          <a:bodyPr wrap="square">
            <a:noAutofit/>
          </a:bodyPr>
          <a:lstStyle/>
          <a:p>
            <a:pPr algn="ctr" rtl="0">
              <a:spcBef>
                <a:spcPts val="3600"/>
              </a:spcBef>
              <a:defRPr sz="1000" b="1" i="0" u="none" strike="noStrike" kern="1200" baseline="0">
                <a:solidFill>
                  <a:srgbClr val="888B8D"/>
                </a:solidFill>
                <a:latin typeface="+mn-lt"/>
                <a:ea typeface="+mn-ea"/>
                <a:cs typeface="+mn-cs"/>
              </a:defRPr>
            </a:pPr>
            <a:endParaRPr lang="en-US" sz="3200" dirty="0">
              <a:solidFill>
                <a:schemeClr val="accent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3B5FCE-C86D-EBA2-8457-DDA5E14BA5B7}"/>
              </a:ext>
            </a:extLst>
          </p:cNvPr>
          <p:cNvSpPr txBox="1"/>
          <p:nvPr/>
        </p:nvSpPr>
        <p:spPr>
          <a:xfrm>
            <a:off x="9756119" y="2569590"/>
            <a:ext cx="1929626" cy="27699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rtl="0">
              <a:spcBef>
                <a:spcPts val="3600"/>
              </a:spcBef>
              <a:defRPr sz="1000" b="1" i="0" u="none" strike="noStrike" kern="1200" baseline="0">
                <a:solidFill>
                  <a:srgbClr val="888B8D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solidFill>
                  <a:schemeClr val="bg2"/>
                </a:solidFill>
              </a:rPr>
              <a:t>Phone Call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66E75A-12B0-F02C-E597-3F97C5E55A72}"/>
              </a:ext>
            </a:extLst>
          </p:cNvPr>
          <p:cNvSpPr txBox="1"/>
          <p:nvPr/>
        </p:nvSpPr>
        <p:spPr>
          <a:xfrm>
            <a:off x="10159215" y="5016019"/>
            <a:ext cx="11234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000" b="1" i="0" u="none" strike="noStrike" kern="1200" baseline="0">
                <a:solidFill>
                  <a:srgbClr val="888B8D"/>
                </a:solidFill>
                <a:latin typeface="+mn-lt"/>
                <a:ea typeface="+mn-ea"/>
                <a:cs typeface="+mn-cs"/>
              </a:defRPr>
            </a:pPr>
            <a:r>
              <a:rPr lang="en-US" sz="3200" baseline="0" dirty="0">
                <a:solidFill>
                  <a:schemeClr val="accent1"/>
                </a:solidFill>
              </a:rPr>
              <a:t>1%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A5D2F6D-5DCC-991C-DE7A-CC1F10D7E44A}"/>
              </a:ext>
            </a:extLst>
          </p:cNvPr>
          <p:cNvSpPr txBox="1"/>
          <p:nvPr/>
        </p:nvSpPr>
        <p:spPr>
          <a:xfrm>
            <a:off x="10133169" y="4176613"/>
            <a:ext cx="11755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3600"/>
              </a:spcBef>
              <a:defRPr sz="1000" b="1" i="0" u="none" strike="noStrike" kern="1200" baseline="0">
                <a:solidFill>
                  <a:srgbClr val="888B8D"/>
                </a:solidFill>
                <a:latin typeface="+mn-lt"/>
                <a:ea typeface="+mn-ea"/>
                <a:cs typeface="+mn-cs"/>
              </a:defRPr>
            </a:pPr>
            <a:r>
              <a:rPr lang="en-US" sz="3200" baseline="0" dirty="0">
                <a:solidFill>
                  <a:schemeClr val="accent1"/>
                </a:solidFill>
              </a:rPr>
              <a:t>5%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4" name="Title 1">
            <a:extLst>
              <a:ext uri="{FF2B5EF4-FFF2-40B4-BE49-F238E27FC236}">
                <a16:creationId xmlns:a16="http://schemas.microsoft.com/office/drawing/2014/main" id="{56F25E74-C676-8A92-5E2C-9E2809F8D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7714"/>
            <a:ext cx="12191999" cy="2232244"/>
          </a:xfrm>
        </p:spPr>
        <p:txBody>
          <a:bodyPr lIns="0" tIns="0" rIns="0" bIns="0" anchor="ctr" anchorCtr="0"/>
          <a:lstStyle/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chemeClr val="accent2"/>
                </a:solidFill>
              </a:rPr>
              <a:t>How would patients prefer to </a:t>
            </a:r>
            <a:br>
              <a:rPr lang="en-US" sz="4400" b="1" dirty="0">
                <a:solidFill>
                  <a:schemeClr val="accent2"/>
                </a:solidFill>
              </a:rPr>
            </a:br>
            <a:r>
              <a:rPr lang="en-US" sz="4400" b="1" dirty="0">
                <a:solidFill>
                  <a:schemeClr val="tx2"/>
                </a:solidFill>
              </a:rPr>
              <a:t>receive</a:t>
            </a:r>
            <a:r>
              <a:rPr lang="en-US" sz="4400" b="1" dirty="0">
                <a:solidFill>
                  <a:schemeClr val="accent2"/>
                </a:solidFill>
              </a:rPr>
              <a:t> bills &amp; statements?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F9A701-CEE8-7F35-16AA-4A6BE4A8E471}"/>
              </a:ext>
            </a:extLst>
          </p:cNvPr>
          <p:cNvSpPr txBox="1"/>
          <p:nvPr/>
        </p:nvSpPr>
        <p:spPr>
          <a:xfrm>
            <a:off x="309537" y="3340559"/>
            <a:ext cx="1152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All Ages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B25498-3B7F-B8D9-8184-A111147BFAA9}"/>
              </a:ext>
            </a:extLst>
          </p:cNvPr>
          <p:cNvSpPr txBox="1"/>
          <p:nvPr/>
        </p:nvSpPr>
        <p:spPr>
          <a:xfrm>
            <a:off x="3893393" y="3308971"/>
            <a:ext cx="13455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3600"/>
              </a:spcBef>
              <a:defRPr sz="1000" b="1" i="0" u="none" strike="noStrike" kern="1200" baseline="0">
                <a:solidFill>
                  <a:srgbClr val="888B8D"/>
                </a:solidFill>
                <a:latin typeface="+mn-lt"/>
                <a:ea typeface="+mn-ea"/>
                <a:cs typeface="+mn-cs"/>
              </a:defRPr>
            </a:pPr>
            <a:r>
              <a:rPr lang="en-US" sz="3200" baseline="0" dirty="0">
                <a:solidFill>
                  <a:schemeClr val="accent5">
                    <a:lumMod val="75000"/>
                  </a:schemeClr>
                </a:solidFill>
              </a:rPr>
              <a:t>48%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F38488-C19C-EC73-5E08-3BF3D8354216}"/>
              </a:ext>
            </a:extLst>
          </p:cNvPr>
          <p:cNvSpPr txBox="1"/>
          <p:nvPr/>
        </p:nvSpPr>
        <p:spPr>
          <a:xfrm>
            <a:off x="8074692" y="3306375"/>
            <a:ext cx="12825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3600"/>
              </a:spcBef>
              <a:defRPr sz="1000" b="1" i="0" u="none" strike="noStrike" kern="1200" baseline="0">
                <a:solidFill>
                  <a:srgbClr val="888B8D"/>
                </a:solidFill>
                <a:latin typeface="+mn-lt"/>
                <a:ea typeface="+mn-ea"/>
                <a:cs typeface="+mn-cs"/>
              </a:defRPr>
            </a:pPr>
            <a:r>
              <a:rPr lang="en-US" sz="3200" baseline="0" dirty="0">
                <a:solidFill>
                  <a:schemeClr val="accent2"/>
                </a:solidFill>
              </a:rPr>
              <a:t>13%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22ED81-A37C-7851-F058-8BBF5AF1CEFB}"/>
              </a:ext>
            </a:extLst>
          </p:cNvPr>
          <p:cNvSpPr txBox="1"/>
          <p:nvPr/>
        </p:nvSpPr>
        <p:spPr>
          <a:xfrm>
            <a:off x="5966965" y="3308971"/>
            <a:ext cx="13455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3600"/>
              </a:spcBef>
              <a:defRPr sz="1000" b="1" i="0" u="none" strike="noStrike" kern="1200" baseline="0">
                <a:solidFill>
                  <a:srgbClr val="888B8D"/>
                </a:solidFill>
                <a:latin typeface="+mn-lt"/>
                <a:ea typeface="+mn-ea"/>
                <a:cs typeface="+mn-cs"/>
              </a:defRPr>
            </a:pPr>
            <a:r>
              <a:rPr lang="en-US" sz="3200" baseline="0" dirty="0">
                <a:solidFill>
                  <a:schemeClr val="accent4"/>
                </a:solidFill>
              </a:rPr>
              <a:t>16%</a:t>
            </a:r>
            <a:endParaRPr lang="en-US" sz="3200" dirty="0">
              <a:solidFill>
                <a:schemeClr val="accent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5DDD14-3CD2-683E-3596-1AD3DE264CC9}"/>
              </a:ext>
            </a:extLst>
          </p:cNvPr>
          <p:cNvSpPr txBox="1"/>
          <p:nvPr/>
        </p:nvSpPr>
        <p:spPr>
          <a:xfrm>
            <a:off x="1682865" y="3306729"/>
            <a:ext cx="1624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3600"/>
              </a:spcBef>
              <a:defRPr sz="1000" b="1" i="0" u="none" strike="noStrike" kern="1200" baseline="0">
                <a:solidFill>
                  <a:srgbClr val="888B8D"/>
                </a:solidFill>
                <a:latin typeface="+mn-lt"/>
                <a:ea typeface="+mn-ea"/>
                <a:cs typeface="+mn-cs"/>
              </a:defRPr>
            </a:pPr>
            <a:r>
              <a:rPr lang="en-US" sz="3200" baseline="0" dirty="0">
                <a:solidFill>
                  <a:schemeClr val="accent3"/>
                </a:solidFill>
              </a:rPr>
              <a:t>54%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5B366D-B61D-9106-8229-6C4736C1D27A}"/>
              </a:ext>
            </a:extLst>
          </p:cNvPr>
          <p:cNvSpPr txBox="1"/>
          <p:nvPr/>
        </p:nvSpPr>
        <p:spPr>
          <a:xfrm>
            <a:off x="10203231" y="3308971"/>
            <a:ext cx="11755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3600"/>
              </a:spcBef>
              <a:defRPr sz="1000" b="1" i="0" u="none" strike="noStrike" kern="1200" baseline="0">
                <a:solidFill>
                  <a:srgbClr val="888B8D"/>
                </a:solidFill>
                <a:latin typeface="+mn-lt"/>
                <a:ea typeface="+mn-ea"/>
                <a:cs typeface="+mn-cs"/>
              </a:defRPr>
            </a:pPr>
            <a:r>
              <a:rPr lang="en-US" sz="3200" baseline="0" dirty="0">
                <a:solidFill>
                  <a:schemeClr val="accent1"/>
                </a:solidFill>
              </a:rPr>
              <a:t>2%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C643E5-01BC-D351-614C-9ADFF69AC215}"/>
              </a:ext>
            </a:extLst>
          </p:cNvPr>
          <p:cNvSpPr txBox="1"/>
          <p:nvPr/>
        </p:nvSpPr>
        <p:spPr>
          <a:xfrm>
            <a:off x="6096000" y="6611779"/>
            <a:ext cx="61781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5">
                    <a:lumMod val="50000"/>
                  </a:schemeClr>
                </a:solidFill>
              </a:rPr>
              <a:t>Sources: RevSpring Voice of the Patient Survey; Deloitte Center for Health Solutions Survey </a:t>
            </a:r>
          </a:p>
        </p:txBody>
      </p:sp>
    </p:spTree>
    <p:extLst>
      <p:ext uri="{BB962C8B-B14F-4D97-AF65-F5344CB8AC3E}">
        <p14:creationId xmlns:p14="http://schemas.microsoft.com/office/powerpoint/2010/main" val="1730055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holding a phone&#10;&#10;Description automatically generated with low confidence">
            <a:extLst>
              <a:ext uri="{FF2B5EF4-FFF2-40B4-BE49-F238E27FC236}">
                <a16:creationId xmlns:a16="http://schemas.microsoft.com/office/drawing/2014/main" id="{ED1D4818-492A-33F2-AC23-E5F9162B6B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2117"/>
            <a:ext cx="4750420" cy="6775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FF63EE-EDF3-3DAB-CF27-866137F819BF}"/>
              </a:ext>
            </a:extLst>
          </p:cNvPr>
          <p:cNvSpPr txBox="1"/>
          <p:nvPr/>
        </p:nvSpPr>
        <p:spPr>
          <a:xfrm>
            <a:off x="5699232" y="916243"/>
            <a:ext cx="5453944" cy="2227139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800" b="1" dirty="0">
                <a:solidFill>
                  <a:schemeClr val="accent2"/>
                </a:solidFill>
              </a:rPr>
              <a:t>“I am more likely to </a:t>
            </a:r>
            <a:br>
              <a:rPr lang="en-US" sz="2800" b="1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1"/>
                </a:solidFill>
              </a:rPr>
              <a:t>trust</a:t>
            </a:r>
            <a:r>
              <a:rPr lang="en-US" sz="2800" b="1" dirty="0">
                <a:solidFill>
                  <a:schemeClr val="accent2"/>
                </a:solidFill>
              </a:rPr>
              <a:t> my provider if they communicate with me using </a:t>
            </a:r>
            <a:r>
              <a:rPr lang="en-US" sz="2800" b="1" dirty="0">
                <a:solidFill>
                  <a:schemeClr val="accent1"/>
                </a:solidFill>
              </a:rPr>
              <a:t>my preferred</a:t>
            </a:r>
            <a:r>
              <a:rPr lang="en-US" sz="2800" b="1" dirty="0">
                <a:solidFill>
                  <a:schemeClr val="accent2"/>
                </a:solidFill>
              </a:rPr>
              <a:t> communication choices.”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C415B8E-CA9E-7B6D-C432-212013EB64B1}"/>
              </a:ext>
            </a:extLst>
          </p:cNvPr>
          <p:cNvGrpSpPr/>
          <p:nvPr/>
        </p:nvGrpSpPr>
        <p:grpSpPr>
          <a:xfrm>
            <a:off x="8605248" y="3388681"/>
            <a:ext cx="2451101" cy="1550030"/>
            <a:chOff x="8706848" y="3388681"/>
            <a:chExt cx="2451101" cy="1550030"/>
          </a:xfrm>
        </p:grpSpPr>
        <p:sp>
          <p:nvSpPr>
            <p:cNvPr id="8" name="Google Shape;185;p27">
              <a:extLst>
                <a:ext uri="{FF2B5EF4-FFF2-40B4-BE49-F238E27FC236}">
                  <a16:creationId xmlns:a16="http://schemas.microsoft.com/office/drawing/2014/main" id="{558BCF84-B523-87B2-FBA6-B5AC012DBC76}"/>
                </a:ext>
              </a:extLst>
            </p:cNvPr>
            <p:cNvSpPr/>
            <p:nvPr/>
          </p:nvSpPr>
          <p:spPr>
            <a:xfrm>
              <a:off x="8706848" y="3388681"/>
              <a:ext cx="2451101" cy="155003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292100" dist="110334" dir="5400000" rotWithShape="0">
                <a:srgbClr val="475D84">
                  <a:alpha val="21570"/>
                </a:srgbClr>
              </a:outerShdw>
            </a:effectLst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oppin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D9AABB1-ABAF-6D76-249C-950748147D56}"/>
                </a:ext>
              </a:extLst>
            </p:cNvPr>
            <p:cNvSpPr txBox="1"/>
            <p:nvPr/>
          </p:nvSpPr>
          <p:spPr>
            <a:xfrm>
              <a:off x="8873284" y="3632200"/>
              <a:ext cx="2118231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>
                <a:defRPr sz="1000" b="1" i="0" u="none" strike="noStrike" kern="1200" baseline="0">
                  <a:solidFill>
                    <a:srgbClr val="888B8D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600" dirty="0">
                  <a:solidFill>
                    <a:schemeClr val="accent3"/>
                  </a:solidFill>
                </a:rPr>
                <a:t>Somewhat agree</a:t>
              </a:r>
              <a:r>
                <a:rPr lang="en-US" sz="1100" baseline="0" dirty="0">
                  <a:solidFill>
                    <a:schemeClr val="accent3"/>
                  </a:solidFill>
                </a:rPr>
                <a:t>
</a:t>
              </a:r>
              <a:r>
                <a:rPr lang="en-US" sz="5400" dirty="0">
                  <a:solidFill>
                    <a:schemeClr val="accent3"/>
                  </a:solidFill>
                </a:rPr>
                <a:t>35</a:t>
              </a:r>
              <a:r>
                <a:rPr lang="en-US" sz="5400" baseline="0" dirty="0">
                  <a:solidFill>
                    <a:schemeClr val="accent3"/>
                  </a:solidFill>
                </a:rPr>
                <a:t>%</a:t>
              </a:r>
              <a:endParaRPr lang="en-US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96D037-7615-DCB2-7B89-D05ADA177A8D}"/>
              </a:ext>
            </a:extLst>
          </p:cNvPr>
          <p:cNvGrpSpPr/>
          <p:nvPr/>
        </p:nvGrpSpPr>
        <p:grpSpPr>
          <a:xfrm>
            <a:off x="5770659" y="3391160"/>
            <a:ext cx="2451101" cy="1550030"/>
            <a:chOff x="5669059" y="3391160"/>
            <a:chExt cx="2451101" cy="1550030"/>
          </a:xfrm>
        </p:grpSpPr>
        <p:sp>
          <p:nvSpPr>
            <p:cNvPr id="7" name="Google Shape;185;p27">
              <a:extLst>
                <a:ext uri="{FF2B5EF4-FFF2-40B4-BE49-F238E27FC236}">
                  <a16:creationId xmlns:a16="http://schemas.microsoft.com/office/drawing/2014/main" id="{EEB5EA83-A4B7-C053-1D92-89159106DD91}"/>
                </a:ext>
              </a:extLst>
            </p:cNvPr>
            <p:cNvSpPr/>
            <p:nvPr/>
          </p:nvSpPr>
          <p:spPr>
            <a:xfrm>
              <a:off x="5669059" y="3391160"/>
              <a:ext cx="2451101" cy="155003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292100" dist="110334" dir="5400000" rotWithShape="0">
                <a:srgbClr val="475D84">
                  <a:alpha val="21570"/>
                </a:srgbClr>
              </a:outerShdw>
            </a:effectLst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oppin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B3D49B5-972D-00CF-E499-BDDF93485007}"/>
                </a:ext>
              </a:extLst>
            </p:cNvPr>
            <p:cNvSpPr txBox="1"/>
            <p:nvPr/>
          </p:nvSpPr>
          <p:spPr>
            <a:xfrm>
              <a:off x="5840725" y="3632200"/>
              <a:ext cx="2118231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>
                <a:defRPr sz="1000" b="1" i="0" u="none" strike="noStrike" kern="1200" baseline="0">
                  <a:solidFill>
                    <a:srgbClr val="888B8D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600" dirty="0">
                  <a:solidFill>
                    <a:schemeClr val="accent4"/>
                  </a:solidFill>
                </a:rPr>
                <a:t>Strongly agree</a:t>
              </a:r>
              <a:r>
                <a:rPr lang="en-US" sz="1100" baseline="0" dirty="0">
                  <a:solidFill>
                    <a:schemeClr val="accent4"/>
                  </a:solidFill>
                </a:rPr>
                <a:t>
</a:t>
              </a:r>
              <a:r>
                <a:rPr lang="en-US" sz="5400" baseline="0" dirty="0">
                  <a:solidFill>
                    <a:schemeClr val="accent4"/>
                  </a:solidFill>
                </a:rPr>
                <a:t>46%</a:t>
              </a:r>
              <a:endParaRPr lang="en-US" sz="54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E773078-24C7-3F58-AE69-19BCED58B51B}"/>
              </a:ext>
            </a:extLst>
          </p:cNvPr>
          <p:cNvSpPr txBox="1"/>
          <p:nvPr/>
        </p:nvSpPr>
        <p:spPr>
          <a:xfrm>
            <a:off x="6096000" y="6611779"/>
            <a:ext cx="61781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5">
                    <a:lumMod val="50000"/>
                  </a:schemeClr>
                </a:solidFill>
              </a:rPr>
              <a:t>Sources: RevSpring Voice of the Patient Survey; Deloitte Center for Health Solutions Survey </a:t>
            </a:r>
          </a:p>
        </p:txBody>
      </p:sp>
    </p:spTree>
    <p:extLst>
      <p:ext uri="{BB962C8B-B14F-4D97-AF65-F5344CB8AC3E}">
        <p14:creationId xmlns:p14="http://schemas.microsoft.com/office/powerpoint/2010/main" val="3091505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660F372-DDBE-A190-D085-487149334C6E}"/>
              </a:ext>
            </a:extLst>
          </p:cNvPr>
          <p:cNvSpPr/>
          <p:nvPr/>
        </p:nvSpPr>
        <p:spPr>
          <a:xfrm>
            <a:off x="-15238" y="0"/>
            <a:ext cx="5675891" cy="68666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C050A83-9EB2-E24D-57D6-DAA9ED1C96B3}"/>
              </a:ext>
            </a:extLst>
          </p:cNvPr>
          <p:cNvGrpSpPr/>
          <p:nvPr/>
        </p:nvGrpSpPr>
        <p:grpSpPr>
          <a:xfrm>
            <a:off x="4969100" y="235575"/>
            <a:ext cx="3116330" cy="6118872"/>
            <a:chOff x="-2797077" y="3016728"/>
            <a:chExt cx="2564930" cy="4915417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73BD1C2F-1909-C70E-CC7C-9663E876A05A}"/>
                </a:ext>
              </a:extLst>
            </p:cNvPr>
            <p:cNvGrpSpPr/>
            <p:nvPr/>
          </p:nvGrpSpPr>
          <p:grpSpPr>
            <a:xfrm>
              <a:off x="-2797077" y="3016728"/>
              <a:ext cx="2564930" cy="4915417"/>
              <a:chOff x="-3224321" y="3016728"/>
              <a:chExt cx="2564930" cy="4915417"/>
            </a:xfrm>
          </p:grpSpPr>
          <p:sp>
            <p:nvSpPr>
              <p:cNvPr id="83" name="Google Shape;791;p38">
                <a:extLst>
                  <a:ext uri="{FF2B5EF4-FFF2-40B4-BE49-F238E27FC236}">
                    <a16:creationId xmlns:a16="http://schemas.microsoft.com/office/drawing/2014/main" id="{DFD5375E-3156-5B85-25B0-60BA9BB985EA}"/>
                  </a:ext>
                </a:extLst>
              </p:cNvPr>
              <p:cNvSpPr/>
              <p:nvPr/>
            </p:nvSpPr>
            <p:spPr>
              <a:xfrm>
                <a:off x="-3224321" y="3016728"/>
                <a:ext cx="2564930" cy="4915417"/>
              </a:xfrm>
              <a:prstGeom prst="roundRect">
                <a:avLst>
                  <a:gd name="adj" fmla="val 12027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292100" dist="110334" dir="5400000" rotWithShape="0">
                  <a:srgbClr val="475D84">
                    <a:alpha val="21570"/>
                  </a:srgbClr>
                </a:outerShdw>
              </a:effectLst>
            </p:spPr>
            <p:txBody>
              <a:bodyPr spcFirstLastPara="1" wrap="square" lIns="36739" tIns="36739" rIns="36739" bIns="36739" anchor="ctr" anchorCtr="0">
                <a:noAutofit/>
              </a:bodyPr>
              <a:lstStyle/>
              <a:p>
                <a:pPr algn="ctr"/>
                <a:endParaRPr sz="868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Poppins"/>
                </a:endParaRPr>
              </a:p>
            </p:txBody>
          </p:sp>
          <p:sp>
            <p:nvSpPr>
              <p:cNvPr id="84" name="Google Shape;791;p38">
                <a:extLst>
                  <a:ext uri="{FF2B5EF4-FFF2-40B4-BE49-F238E27FC236}">
                    <a16:creationId xmlns:a16="http://schemas.microsoft.com/office/drawing/2014/main" id="{550D8481-4919-FC06-A01A-B4D004C7A2B6}"/>
                  </a:ext>
                </a:extLst>
              </p:cNvPr>
              <p:cNvSpPr/>
              <p:nvPr/>
            </p:nvSpPr>
            <p:spPr>
              <a:xfrm>
                <a:off x="-3224321" y="3016728"/>
                <a:ext cx="2564930" cy="4915417"/>
              </a:xfrm>
              <a:prstGeom prst="roundRect">
                <a:avLst>
                  <a:gd name="adj" fmla="val 12027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>
                    <a:alpha val="42000"/>
                  </a:prstClr>
                </a:innerShdw>
              </a:effectLst>
            </p:spPr>
            <p:txBody>
              <a:bodyPr spcFirstLastPara="1" wrap="square" lIns="36739" tIns="36739" rIns="36739" bIns="36739" anchor="ctr" anchorCtr="0">
                <a:noAutofit/>
              </a:bodyPr>
              <a:lstStyle/>
              <a:p>
                <a:pPr algn="ctr"/>
                <a:endParaRPr sz="868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Poppins"/>
                </a:endParaRP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C78B1013-B8E4-2F49-441D-7AE2F2886C46}"/>
                </a:ext>
              </a:extLst>
            </p:cNvPr>
            <p:cNvGrpSpPr/>
            <p:nvPr/>
          </p:nvGrpSpPr>
          <p:grpSpPr>
            <a:xfrm>
              <a:off x="-1945690" y="3058878"/>
              <a:ext cx="862156" cy="156383"/>
              <a:chOff x="-1945690" y="3045312"/>
              <a:chExt cx="862156" cy="156383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0D42FEFE-CBDD-8401-65D1-4F1DDE540065}"/>
                  </a:ext>
                </a:extLst>
              </p:cNvPr>
              <p:cNvGrpSpPr/>
              <p:nvPr/>
            </p:nvGrpSpPr>
            <p:grpSpPr>
              <a:xfrm>
                <a:off x="-1945690" y="3045312"/>
                <a:ext cx="862156" cy="156383"/>
                <a:chOff x="-2080452" y="3188050"/>
                <a:chExt cx="184807" cy="156383"/>
              </a:xfrm>
              <a:solidFill>
                <a:srgbClr val="F4F5F5"/>
              </a:solidFill>
            </p:grpSpPr>
            <p:sp>
              <p:nvSpPr>
                <p:cNvPr id="81" name="Rectangle: Rounded Corners 80">
                  <a:extLst>
                    <a:ext uri="{FF2B5EF4-FFF2-40B4-BE49-F238E27FC236}">
                      <a16:creationId xmlns:a16="http://schemas.microsoft.com/office/drawing/2014/main" id="{72462450-B151-80BA-25B2-3F9D8A620A49}"/>
                    </a:ext>
                  </a:extLst>
                </p:cNvPr>
                <p:cNvSpPr/>
                <p:nvPr/>
              </p:nvSpPr>
              <p:spPr>
                <a:xfrm>
                  <a:off x="-2080452" y="3228890"/>
                  <a:ext cx="184807" cy="11554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82" name="Rectangle: Rounded Corners 81">
                  <a:extLst>
                    <a:ext uri="{FF2B5EF4-FFF2-40B4-BE49-F238E27FC236}">
                      <a16:creationId xmlns:a16="http://schemas.microsoft.com/office/drawing/2014/main" id="{D77FBB94-6847-2AF9-2A4C-56CC46138B54}"/>
                    </a:ext>
                  </a:extLst>
                </p:cNvPr>
                <p:cNvSpPr/>
                <p:nvPr/>
              </p:nvSpPr>
              <p:spPr>
                <a:xfrm>
                  <a:off x="-2080452" y="3188050"/>
                  <a:ext cx="184807" cy="115543"/>
                </a:xfrm>
                <a:prstGeom prst="roundRect">
                  <a:avLst>
                    <a:gd name="adj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99060D6A-D420-673A-27D5-EF74882F6FD3}"/>
                  </a:ext>
                </a:extLst>
              </p:cNvPr>
              <p:cNvSpPr/>
              <p:nvPr/>
            </p:nvSpPr>
            <p:spPr>
              <a:xfrm>
                <a:off x="-1607015" y="3112674"/>
                <a:ext cx="184807" cy="27432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592EEE36-79B4-6F6D-4DDF-EC28A946CA88}"/>
                  </a:ext>
                </a:extLst>
              </p:cNvPr>
              <p:cNvSpPr/>
              <p:nvPr/>
            </p:nvSpPr>
            <p:spPr>
              <a:xfrm>
                <a:off x="-1360914" y="3090185"/>
                <a:ext cx="65042" cy="65042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pic>
        <p:nvPicPr>
          <p:cNvPr id="107" name="Picture 106">
            <a:extLst>
              <a:ext uri="{FF2B5EF4-FFF2-40B4-BE49-F238E27FC236}">
                <a16:creationId xmlns:a16="http://schemas.microsoft.com/office/drawing/2014/main" id="{46F0A496-F0FA-3A22-82B8-C9A9785686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4788" y="581989"/>
            <a:ext cx="2792711" cy="5516754"/>
          </a:xfrm>
          <a:prstGeom prst="rect">
            <a:avLst/>
          </a:prstGeom>
        </p:spPr>
      </p:pic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C60C8E25-11B6-BCCD-8D5C-1F38AA6B474A}"/>
              </a:ext>
            </a:extLst>
          </p:cNvPr>
          <p:cNvCxnSpPr>
            <a:cxnSpLocks/>
          </p:cNvCxnSpPr>
          <p:nvPr/>
        </p:nvCxnSpPr>
        <p:spPr>
          <a:xfrm>
            <a:off x="754590" y="1581195"/>
            <a:ext cx="2772904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8874B600-BAE4-609A-0A33-6C21D3D16CB3}"/>
              </a:ext>
            </a:extLst>
          </p:cNvPr>
          <p:cNvCxnSpPr>
            <a:cxnSpLocks/>
          </p:cNvCxnSpPr>
          <p:nvPr/>
        </p:nvCxnSpPr>
        <p:spPr>
          <a:xfrm>
            <a:off x="754590" y="3167575"/>
            <a:ext cx="2772904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DDD1AA51-70B5-1D09-AF26-314A46DADCB6}"/>
              </a:ext>
            </a:extLst>
          </p:cNvPr>
          <p:cNvCxnSpPr>
            <a:cxnSpLocks/>
          </p:cNvCxnSpPr>
          <p:nvPr/>
        </p:nvCxnSpPr>
        <p:spPr>
          <a:xfrm>
            <a:off x="754590" y="4870289"/>
            <a:ext cx="2772904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120;p26">
            <a:extLst>
              <a:ext uri="{FF2B5EF4-FFF2-40B4-BE49-F238E27FC236}">
                <a16:creationId xmlns:a16="http://schemas.microsoft.com/office/drawing/2014/main" id="{1B3E1322-4434-F79E-8FFE-6D71DE82176B}"/>
              </a:ext>
            </a:extLst>
          </p:cNvPr>
          <p:cNvSpPr txBox="1"/>
          <p:nvPr/>
        </p:nvSpPr>
        <p:spPr>
          <a:xfrm>
            <a:off x="8797033" y="2071774"/>
            <a:ext cx="3010963" cy="1614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46304" anchor="b" anchorCtr="0">
            <a:noAutofit/>
          </a:bodyPr>
          <a:lstStyle/>
          <a:p>
            <a:pPr>
              <a:spcAft>
                <a:spcPts val="450"/>
              </a:spcAft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cs typeface="Verdana" panose="020B0604030504040204" pitchFamily="34" charset="0"/>
                <a:sym typeface="Poppins"/>
              </a:rPr>
              <a:t>Streamline and optimize </a:t>
            </a:r>
            <a:r>
              <a:rPr lang="en-US" sz="3200" b="1" dirty="0">
                <a:solidFill>
                  <a:schemeClr val="tx2"/>
                </a:solidFill>
                <a:cs typeface="Verdana" panose="020B0604030504040204" pitchFamily="34" charset="0"/>
                <a:sym typeface="Poppins"/>
              </a:rPr>
              <a:t>self-pay outcomes.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cs typeface="Verdana" panose="020B0604030504040204" pitchFamily="34" charset="0"/>
              <a:sym typeface="Poppins"/>
            </a:endParaRPr>
          </a:p>
        </p:txBody>
      </p:sp>
      <p:sp>
        <p:nvSpPr>
          <p:cNvPr id="5" name="Google Shape;120;p26">
            <a:extLst>
              <a:ext uri="{FF2B5EF4-FFF2-40B4-BE49-F238E27FC236}">
                <a16:creationId xmlns:a16="http://schemas.microsoft.com/office/drawing/2014/main" id="{98A933A1-E8D8-3785-97EB-684BEAF9B2CA}"/>
              </a:ext>
            </a:extLst>
          </p:cNvPr>
          <p:cNvSpPr txBox="1"/>
          <p:nvPr/>
        </p:nvSpPr>
        <p:spPr>
          <a:xfrm>
            <a:off x="8795443" y="3700357"/>
            <a:ext cx="3116330" cy="234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92608" rIns="0" bIns="0" anchor="t" anchorCtr="0">
            <a:spAutoFit/>
          </a:bodyPr>
          <a:lstStyle/>
          <a:p>
            <a:pPr>
              <a:lnSpc>
                <a:spcPts val="2120"/>
              </a:lnSpc>
              <a:spcAft>
                <a:spcPts val="1050"/>
              </a:spcAft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cs typeface="Verdana" panose="020B0604030504040204" pitchFamily="34" charset="0"/>
                <a:sym typeface="Poppins"/>
              </a:rPr>
              <a:t>Optimize yield</a:t>
            </a:r>
          </a:p>
          <a:p>
            <a:pPr>
              <a:lnSpc>
                <a:spcPts val="2120"/>
              </a:lnSpc>
              <a:spcAft>
                <a:spcPts val="1050"/>
              </a:spcAft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cs typeface="Verdana" panose="020B0604030504040204" pitchFamily="34" charset="0"/>
                <a:sym typeface="Poppins"/>
              </a:rPr>
              <a:t>Augment staff</a:t>
            </a:r>
          </a:p>
          <a:p>
            <a:pPr>
              <a:lnSpc>
                <a:spcPts val="2120"/>
              </a:lnSpc>
              <a:spcAft>
                <a:spcPts val="1050"/>
              </a:spcAft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cs typeface="Verdana" panose="020B0604030504040204" pitchFamily="34" charset="0"/>
                <a:sym typeface="Poppins"/>
              </a:rPr>
              <a:t>Eliminate waste and cost</a:t>
            </a:r>
          </a:p>
          <a:p>
            <a:pPr>
              <a:lnSpc>
                <a:spcPts val="2120"/>
              </a:lnSpc>
              <a:spcAft>
                <a:spcPts val="1050"/>
              </a:spcAft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cs typeface="Verdana" panose="020B0604030504040204" pitchFamily="34" charset="0"/>
                <a:sym typeface="Poppins"/>
              </a:rPr>
              <a:t>Delight patients</a:t>
            </a:r>
          </a:p>
          <a:p>
            <a:pPr>
              <a:lnSpc>
                <a:spcPts val="2120"/>
              </a:lnSpc>
              <a:spcAft>
                <a:spcPts val="1050"/>
              </a:spcAft>
            </a:pPr>
            <a:endParaRPr lang="en-US" sz="1600" dirty="0">
              <a:solidFill>
                <a:schemeClr val="accent5">
                  <a:lumMod val="50000"/>
                </a:schemeClr>
              </a:solidFill>
              <a:cs typeface="Verdana" panose="020B0604030504040204" pitchFamily="34" charset="0"/>
              <a:sym typeface="Poppins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81AB4CC-0AB5-AEF3-C697-BBCA90E8E837}"/>
              </a:ext>
            </a:extLst>
          </p:cNvPr>
          <p:cNvGrpSpPr/>
          <p:nvPr/>
        </p:nvGrpSpPr>
        <p:grpSpPr>
          <a:xfrm>
            <a:off x="704479" y="365537"/>
            <a:ext cx="2873126" cy="977035"/>
            <a:chOff x="8718803" y="379392"/>
            <a:chExt cx="2873126" cy="977035"/>
          </a:xfrm>
        </p:grpSpPr>
        <p:sp>
          <p:nvSpPr>
            <p:cNvPr id="21" name="Google Shape;120;p26">
              <a:extLst>
                <a:ext uri="{FF2B5EF4-FFF2-40B4-BE49-F238E27FC236}">
                  <a16:creationId xmlns:a16="http://schemas.microsoft.com/office/drawing/2014/main" id="{03562ADA-7E80-32A8-07B9-69A2C9092967}"/>
                </a:ext>
              </a:extLst>
            </p:cNvPr>
            <p:cNvSpPr txBox="1"/>
            <p:nvPr/>
          </p:nvSpPr>
          <p:spPr>
            <a:xfrm>
              <a:off x="8718803" y="1037036"/>
              <a:ext cx="2873126" cy="3193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pPr algn="ctr">
                <a:spcAft>
                  <a:spcPts val="450"/>
                </a:spcAft>
              </a:pPr>
              <a:r>
                <a:rPr lang="en-US" sz="1300" dirty="0">
                  <a:solidFill>
                    <a:schemeClr val="bg1"/>
                  </a:solidFill>
                  <a:cs typeface="Verdana" panose="020B0604030504040204" pitchFamily="34" charset="0"/>
                  <a:sym typeface="Poppins"/>
                </a:rPr>
                <a:t>Scoring &amp; Segmentation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C130A4F-F470-11B1-5AE6-117376A4E4F1}"/>
                </a:ext>
              </a:extLst>
            </p:cNvPr>
            <p:cNvGrpSpPr/>
            <p:nvPr/>
          </p:nvGrpSpPr>
          <p:grpSpPr>
            <a:xfrm>
              <a:off x="9861477" y="379392"/>
              <a:ext cx="587778" cy="602925"/>
              <a:chOff x="11102446" y="4136313"/>
              <a:chExt cx="428094" cy="439126"/>
            </a:xfrm>
            <a:solidFill>
              <a:schemeClr val="accent1"/>
            </a:solidFill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7752EE15-090A-BD7F-8984-2780C4D7692A}"/>
                  </a:ext>
                </a:extLst>
              </p:cNvPr>
              <p:cNvSpPr/>
              <p:nvPr/>
            </p:nvSpPr>
            <p:spPr>
              <a:xfrm>
                <a:off x="11285307" y="4385817"/>
                <a:ext cx="62373" cy="16779"/>
              </a:xfrm>
              <a:custGeom>
                <a:avLst/>
                <a:gdLst>
                  <a:gd name="connsiteX0" fmla="*/ 55159 w 63731"/>
                  <a:gd name="connsiteY0" fmla="*/ 0 h 17144"/>
                  <a:gd name="connsiteX1" fmla="*/ 8572 w 63731"/>
                  <a:gd name="connsiteY1" fmla="*/ 0 h 17144"/>
                  <a:gd name="connsiteX2" fmla="*/ 0 w 63731"/>
                  <a:gd name="connsiteY2" fmla="*/ 8573 h 17144"/>
                  <a:gd name="connsiteX3" fmla="*/ 8572 w 63731"/>
                  <a:gd name="connsiteY3" fmla="*/ 17145 h 17144"/>
                  <a:gd name="connsiteX4" fmla="*/ 55159 w 63731"/>
                  <a:gd name="connsiteY4" fmla="*/ 17145 h 17144"/>
                  <a:gd name="connsiteX5" fmla="*/ 63732 w 63731"/>
                  <a:gd name="connsiteY5" fmla="*/ 8573 h 17144"/>
                  <a:gd name="connsiteX6" fmla="*/ 55159 w 63731"/>
                  <a:gd name="connsiteY6" fmla="*/ 0 h 17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731" h="17144">
                    <a:moveTo>
                      <a:pt x="55159" y="0"/>
                    </a:moveTo>
                    <a:lnTo>
                      <a:pt x="8572" y="0"/>
                    </a:lnTo>
                    <a:cubicBezTo>
                      <a:pt x="3838" y="0"/>
                      <a:pt x="0" y="3838"/>
                      <a:pt x="0" y="8573"/>
                    </a:cubicBezTo>
                    <a:cubicBezTo>
                      <a:pt x="0" y="13307"/>
                      <a:pt x="3838" y="17145"/>
                      <a:pt x="8572" y="17145"/>
                    </a:cubicBezTo>
                    <a:lnTo>
                      <a:pt x="55159" y="17145"/>
                    </a:lnTo>
                    <a:cubicBezTo>
                      <a:pt x="59894" y="17145"/>
                      <a:pt x="63732" y="13307"/>
                      <a:pt x="63732" y="8573"/>
                    </a:cubicBezTo>
                    <a:cubicBezTo>
                      <a:pt x="63732" y="3838"/>
                      <a:pt x="59894" y="0"/>
                      <a:pt x="5515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1AB7188-3AB2-9B88-CF7E-237370042F3A}"/>
                  </a:ext>
                </a:extLst>
              </p:cNvPr>
              <p:cNvSpPr/>
              <p:nvPr/>
            </p:nvSpPr>
            <p:spPr>
              <a:xfrm>
                <a:off x="11297892" y="4414259"/>
                <a:ext cx="36458" cy="16882"/>
              </a:xfrm>
              <a:custGeom>
                <a:avLst/>
                <a:gdLst>
                  <a:gd name="connsiteX0" fmla="*/ 19050 w 37252"/>
                  <a:gd name="connsiteY0" fmla="*/ 17250 h 17249"/>
                  <a:gd name="connsiteX1" fmla="*/ 37252 w 37252"/>
                  <a:gd name="connsiteY1" fmla="*/ 0 h 17249"/>
                  <a:gd name="connsiteX2" fmla="*/ 0 w 37252"/>
                  <a:gd name="connsiteY2" fmla="*/ 0 h 17249"/>
                  <a:gd name="connsiteX3" fmla="*/ 19050 w 37252"/>
                  <a:gd name="connsiteY3" fmla="*/ 17250 h 1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52" h="17249">
                    <a:moveTo>
                      <a:pt x="19050" y="17250"/>
                    </a:moveTo>
                    <a:cubicBezTo>
                      <a:pt x="28580" y="16867"/>
                      <a:pt x="36359" y="9495"/>
                      <a:pt x="37252" y="0"/>
                    </a:cubicBezTo>
                    <a:lnTo>
                      <a:pt x="0" y="0"/>
                    </a:lnTo>
                    <a:cubicBezTo>
                      <a:pt x="932" y="9813"/>
                      <a:pt x="9194" y="17294"/>
                      <a:pt x="19050" y="1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C73ACD36-CDFD-E5FB-B0C5-64DD9F3ADCCE}"/>
                  </a:ext>
                </a:extLst>
              </p:cNvPr>
              <p:cNvSpPr/>
              <p:nvPr/>
            </p:nvSpPr>
            <p:spPr>
              <a:xfrm>
                <a:off x="11102446" y="4136313"/>
                <a:ext cx="428094" cy="439126"/>
              </a:xfrm>
              <a:custGeom>
                <a:avLst/>
                <a:gdLst>
                  <a:gd name="connsiteX0" fmla="*/ 437409 w 437414"/>
                  <a:gd name="connsiteY0" fmla="*/ 23555 h 448684"/>
                  <a:gd name="connsiteX1" fmla="*/ 414874 w 437414"/>
                  <a:gd name="connsiteY1" fmla="*/ 1 h 448684"/>
                  <a:gd name="connsiteX2" fmla="*/ 414844 w 437414"/>
                  <a:gd name="connsiteY2" fmla="*/ 0 h 448684"/>
                  <a:gd name="connsiteX3" fmla="*/ 22957 w 437414"/>
                  <a:gd name="connsiteY3" fmla="*/ 0 h 448684"/>
                  <a:gd name="connsiteX4" fmla="*/ 2 w 437414"/>
                  <a:gd name="connsiteY4" fmla="*/ 23241 h 448684"/>
                  <a:gd name="connsiteX5" fmla="*/ 2 w 437414"/>
                  <a:gd name="connsiteY5" fmla="*/ 329298 h 448684"/>
                  <a:gd name="connsiteX6" fmla="*/ 22671 w 437414"/>
                  <a:gd name="connsiteY6" fmla="*/ 352549 h 448684"/>
                  <a:gd name="connsiteX7" fmla="*/ 95166 w 437414"/>
                  <a:gd name="connsiteY7" fmla="*/ 352549 h 448684"/>
                  <a:gd name="connsiteX8" fmla="*/ 95166 w 437414"/>
                  <a:gd name="connsiteY8" fmla="*/ 448685 h 448684"/>
                  <a:gd name="connsiteX9" fmla="*/ 182510 w 437414"/>
                  <a:gd name="connsiteY9" fmla="*/ 352549 h 448684"/>
                  <a:gd name="connsiteX10" fmla="*/ 413968 w 437414"/>
                  <a:gd name="connsiteY10" fmla="*/ 352549 h 448684"/>
                  <a:gd name="connsiteX11" fmla="*/ 436933 w 437414"/>
                  <a:gd name="connsiteY11" fmla="*/ 329394 h 448684"/>
                  <a:gd name="connsiteX12" fmla="*/ 436933 w 437414"/>
                  <a:gd name="connsiteY12" fmla="*/ 329298 h 448684"/>
                  <a:gd name="connsiteX13" fmla="*/ 417892 w 437414"/>
                  <a:gd name="connsiteY13" fmla="*/ 329470 h 448684"/>
                  <a:gd name="connsiteX14" fmla="*/ 413977 w 437414"/>
                  <a:gd name="connsiteY14" fmla="*/ 333499 h 448684"/>
                  <a:gd name="connsiteX15" fmla="*/ 174081 w 437414"/>
                  <a:gd name="connsiteY15" fmla="*/ 333499 h 448684"/>
                  <a:gd name="connsiteX16" fmla="*/ 168413 w 437414"/>
                  <a:gd name="connsiteY16" fmla="*/ 339738 h 448684"/>
                  <a:gd name="connsiteX17" fmla="*/ 114216 w 437414"/>
                  <a:gd name="connsiteY17" fmla="*/ 399383 h 448684"/>
                  <a:gd name="connsiteX18" fmla="*/ 114216 w 437414"/>
                  <a:gd name="connsiteY18" fmla="*/ 333499 h 448684"/>
                  <a:gd name="connsiteX19" fmla="*/ 22909 w 437414"/>
                  <a:gd name="connsiteY19" fmla="*/ 333499 h 448684"/>
                  <a:gd name="connsiteX20" fmla="*/ 19047 w 437414"/>
                  <a:gd name="connsiteY20" fmla="*/ 329421 h 448684"/>
                  <a:gd name="connsiteX21" fmla="*/ 19052 w 437414"/>
                  <a:gd name="connsiteY21" fmla="*/ 329298 h 448684"/>
                  <a:gd name="connsiteX22" fmla="*/ 19052 w 437414"/>
                  <a:gd name="connsiteY22" fmla="*/ 23193 h 448684"/>
                  <a:gd name="connsiteX23" fmla="*/ 22957 w 437414"/>
                  <a:gd name="connsiteY23" fmla="*/ 19079 h 448684"/>
                  <a:gd name="connsiteX24" fmla="*/ 414434 w 437414"/>
                  <a:gd name="connsiteY24" fmla="*/ 19079 h 448684"/>
                  <a:gd name="connsiteX25" fmla="*/ 417235 w 437414"/>
                  <a:gd name="connsiteY25" fmla="*/ 20307 h 448684"/>
                  <a:gd name="connsiteX26" fmla="*/ 418340 w 437414"/>
                  <a:gd name="connsiteY26" fmla="*/ 23527 h 448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37414" h="448684">
                    <a:moveTo>
                      <a:pt x="437409" y="23555"/>
                    </a:moveTo>
                    <a:cubicBezTo>
                      <a:pt x="437691" y="10828"/>
                      <a:pt x="427601" y="282"/>
                      <a:pt x="414874" y="1"/>
                    </a:cubicBezTo>
                    <a:cubicBezTo>
                      <a:pt x="414864" y="0"/>
                      <a:pt x="414854" y="0"/>
                      <a:pt x="414844" y="0"/>
                    </a:cubicBezTo>
                    <a:lnTo>
                      <a:pt x="22957" y="0"/>
                    </a:lnTo>
                    <a:cubicBezTo>
                      <a:pt x="10213" y="110"/>
                      <a:pt x="-46" y="10497"/>
                      <a:pt x="2" y="23241"/>
                    </a:cubicBezTo>
                    <a:lnTo>
                      <a:pt x="2" y="329298"/>
                    </a:lnTo>
                    <a:cubicBezTo>
                      <a:pt x="-152" y="341976"/>
                      <a:pt x="9993" y="352381"/>
                      <a:pt x="22671" y="352549"/>
                    </a:cubicBezTo>
                    <a:lnTo>
                      <a:pt x="95166" y="352549"/>
                    </a:lnTo>
                    <a:lnTo>
                      <a:pt x="95166" y="448685"/>
                    </a:lnTo>
                    <a:lnTo>
                      <a:pt x="182510" y="352549"/>
                    </a:lnTo>
                    <a:lnTo>
                      <a:pt x="413968" y="352549"/>
                    </a:lnTo>
                    <a:cubicBezTo>
                      <a:pt x="426702" y="352491"/>
                      <a:pt x="436980" y="342128"/>
                      <a:pt x="436933" y="329394"/>
                    </a:cubicBezTo>
                    <a:lnTo>
                      <a:pt x="436933" y="329298"/>
                    </a:lnTo>
                    <a:close/>
                    <a:moveTo>
                      <a:pt x="417892" y="329470"/>
                    </a:moveTo>
                    <a:cubicBezTo>
                      <a:pt x="417908" y="331658"/>
                      <a:pt x="416164" y="333452"/>
                      <a:pt x="413977" y="333499"/>
                    </a:cubicBezTo>
                    <a:lnTo>
                      <a:pt x="174081" y="333499"/>
                    </a:lnTo>
                    <a:lnTo>
                      <a:pt x="168413" y="339738"/>
                    </a:lnTo>
                    <a:lnTo>
                      <a:pt x="114216" y="399383"/>
                    </a:lnTo>
                    <a:lnTo>
                      <a:pt x="114216" y="333499"/>
                    </a:lnTo>
                    <a:lnTo>
                      <a:pt x="22909" y="333499"/>
                    </a:lnTo>
                    <a:cubicBezTo>
                      <a:pt x="20717" y="333440"/>
                      <a:pt x="18987" y="331614"/>
                      <a:pt x="19047" y="329421"/>
                    </a:cubicBezTo>
                    <a:cubicBezTo>
                      <a:pt x="19048" y="329380"/>
                      <a:pt x="19049" y="329339"/>
                      <a:pt x="19052" y="329298"/>
                    </a:cubicBezTo>
                    <a:lnTo>
                      <a:pt x="19052" y="23193"/>
                    </a:lnTo>
                    <a:cubicBezTo>
                      <a:pt x="19024" y="20990"/>
                      <a:pt x="20756" y="19166"/>
                      <a:pt x="22957" y="19079"/>
                    </a:cubicBezTo>
                    <a:lnTo>
                      <a:pt x="414434" y="19079"/>
                    </a:lnTo>
                    <a:cubicBezTo>
                      <a:pt x="415497" y="19090"/>
                      <a:pt x="416507" y="19534"/>
                      <a:pt x="417235" y="20307"/>
                    </a:cubicBezTo>
                    <a:cubicBezTo>
                      <a:pt x="418040" y="21177"/>
                      <a:pt x="418441" y="22346"/>
                      <a:pt x="418340" y="2352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6EFCFBE-0812-A71B-FD51-081C205C464A}"/>
                  </a:ext>
                </a:extLst>
              </p:cNvPr>
              <p:cNvSpPr/>
              <p:nvPr/>
            </p:nvSpPr>
            <p:spPr>
              <a:xfrm>
                <a:off x="11246164" y="4229579"/>
                <a:ext cx="140660" cy="144716"/>
              </a:xfrm>
              <a:custGeom>
                <a:avLst/>
                <a:gdLst>
                  <a:gd name="connsiteX0" fmla="*/ 74514 w 143722"/>
                  <a:gd name="connsiteY0" fmla="*/ 0 h 147866"/>
                  <a:gd name="connsiteX1" fmla="*/ 71819 w 143722"/>
                  <a:gd name="connsiteY1" fmla="*/ 0 h 147866"/>
                  <a:gd name="connsiteX2" fmla="*/ 0 w 143722"/>
                  <a:gd name="connsiteY2" fmla="*/ 69266 h 147866"/>
                  <a:gd name="connsiteX3" fmla="*/ 0 w 143722"/>
                  <a:gd name="connsiteY3" fmla="*/ 72314 h 147866"/>
                  <a:gd name="connsiteX4" fmla="*/ 5105 w 143722"/>
                  <a:gd name="connsiteY4" fmla="*/ 97079 h 147866"/>
                  <a:gd name="connsiteX5" fmla="*/ 17488 w 143722"/>
                  <a:gd name="connsiteY5" fmla="*/ 117415 h 147866"/>
                  <a:gd name="connsiteX6" fmla="*/ 36157 w 143722"/>
                  <a:gd name="connsiteY6" fmla="*/ 147780 h 147866"/>
                  <a:gd name="connsiteX7" fmla="*/ 36595 w 143722"/>
                  <a:gd name="connsiteY7" fmla="*/ 147866 h 147866"/>
                  <a:gd name="connsiteX8" fmla="*/ 37033 w 143722"/>
                  <a:gd name="connsiteY8" fmla="*/ 147780 h 147866"/>
                  <a:gd name="connsiteX9" fmla="*/ 106690 w 143722"/>
                  <a:gd name="connsiteY9" fmla="*/ 147780 h 147866"/>
                  <a:gd name="connsiteX10" fmla="*/ 107575 w 143722"/>
                  <a:gd name="connsiteY10" fmla="*/ 147190 h 147866"/>
                  <a:gd name="connsiteX11" fmla="*/ 126330 w 143722"/>
                  <a:gd name="connsiteY11" fmla="*/ 117024 h 147866"/>
                  <a:gd name="connsiteX12" fmla="*/ 138713 w 143722"/>
                  <a:gd name="connsiteY12" fmla="*/ 96688 h 147866"/>
                  <a:gd name="connsiteX13" fmla="*/ 143723 w 143722"/>
                  <a:gd name="connsiteY13" fmla="*/ 71828 h 147866"/>
                  <a:gd name="connsiteX14" fmla="*/ 143723 w 143722"/>
                  <a:gd name="connsiteY14" fmla="*/ 69266 h 147866"/>
                  <a:gd name="connsiteX15" fmla="*/ 74514 w 143722"/>
                  <a:gd name="connsiteY15" fmla="*/ 0 h 147866"/>
                  <a:gd name="connsiteX16" fmla="*/ 127530 w 143722"/>
                  <a:gd name="connsiteY16" fmla="*/ 71495 h 147866"/>
                  <a:gd name="connsiteX17" fmla="*/ 123634 w 143722"/>
                  <a:gd name="connsiteY17" fmla="*/ 90735 h 147866"/>
                  <a:gd name="connsiteX18" fmla="*/ 114167 w 143722"/>
                  <a:gd name="connsiteY18" fmla="*/ 106289 h 147866"/>
                  <a:gd name="connsiteX19" fmla="*/ 113929 w 143722"/>
                  <a:gd name="connsiteY19" fmla="*/ 106566 h 147866"/>
                  <a:gd name="connsiteX20" fmla="*/ 113700 w 143722"/>
                  <a:gd name="connsiteY20" fmla="*/ 106851 h 147866"/>
                  <a:gd name="connsiteX21" fmla="*/ 97326 w 143722"/>
                  <a:gd name="connsiteY21" fmla="*/ 131540 h 147866"/>
                  <a:gd name="connsiteX22" fmla="*/ 46168 w 143722"/>
                  <a:gd name="connsiteY22" fmla="*/ 131540 h 147866"/>
                  <a:gd name="connsiteX23" fmla="*/ 30147 w 143722"/>
                  <a:gd name="connsiteY23" fmla="*/ 107271 h 147866"/>
                  <a:gd name="connsiteX24" fmla="*/ 29880 w 143722"/>
                  <a:gd name="connsiteY24" fmla="*/ 106937 h 147866"/>
                  <a:gd name="connsiteX25" fmla="*/ 29594 w 143722"/>
                  <a:gd name="connsiteY25" fmla="*/ 106613 h 147866"/>
                  <a:gd name="connsiteX26" fmla="*/ 20183 w 143722"/>
                  <a:gd name="connsiteY26" fmla="*/ 91107 h 147866"/>
                  <a:gd name="connsiteX27" fmla="*/ 16193 w 143722"/>
                  <a:gd name="connsiteY27" fmla="*/ 71990 h 147866"/>
                  <a:gd name="connsiteX28" fmla="*/ 16193 w 143722"/>
                  <a:gd name="connsiteY28" fmla="*/ 69542 h 147866"/>
                  <a:gd name="connsiteX29" fmla="*/ 71828 w 143722"/>
                  <a:gd name="connsiteY29" fmla="*/ 16145 h 147866"/>
                  <a:gd name="connsiteX30" fmla="*/ 73924 w 143722"/>
                  <a:gd name="connsiteY30" fmla="*/ 16145 h 147866"/>
                  <a:gd name="connsiteX31" fmla="*/ 127530 w 143722"/>
                  <a:gd name="connsiteY31" fmla="*/ 69485 h 147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3722" h="147866">
                    <a:moveTo>
                      <a:pt x="74514" y="0"/>
                    </a:moveTo>
                    <a:cubicBezTo>
                      <a:pt x="73609" y="0"/>
                      <a:pt x="72714" y="0"/>
                      <a:pt x="71819" y="0"/>
                    </a:cubicBezTo>
                    <a:cubicBezTo>
                      <a:pt x="33152" y="30"/>
                      <a:pt x="1429" y="30626"/>
                      <a:pt x="0" y="69266"/>
                    </a:cubicBezTo>
                    <a:lnTo>
                      <a:pt x="0" y="72314"/>
                    </a:lnTo>
                    <a:cubicBezTo>
                      <a:pt x="280" y="80800"/>
                      <a:pt x="2006" y="89175"/>
                      <a:pt x="5105" y="97079"/>
                    </a:cubicBezTo>
                    <a:cubicBezTo>
                      <a:pt x="7979" y="104545"/>
                      <a:pt x="12174" y="111434"/>
                      <a:pt x="17488" y="117415"/>
                    </a:cubicBezTo>
                    <a:cubicBezTo>
                      <a:pt x="24923" y="126740"/>
                      <a:pt x="31192" y="136937"/>
                      <a:pt x="36157" y="147780"/>
                    </a:cubicBezTo>
                    <a:cubicBezTo>
                      <a:pt x="36296" y="147838"/>
                      <a:pt x="36445" y="147867"/>
                      <a:pt x="36595" y="147866"/>
                    </a:cubicBezTo>
                    <a:cubicBezTo>
                      <a:pt x="36746" y="147866"/>
                      <a:pt x="36894" y="147837"/>
                      <a:pt x="37033" y="147780"/>
                    </a:cubicBezTo>
                    <a:lnTo>
                      <a:pt x="106690" y="147780"/>
                    </a:lnTo>
                    <a:cubicBezTo>
                      <a:pt x="107073" y="147768"/>
                      <a:pt x="107416" y="147539"/>
                      <a:pt x="107575" y="147190"/>
                    </a:cubicBezTo>
                    <a:cubicBezTo>
                      <a:pt x="112604" y="136424"/>
                      <a:pt x="118900" y="126297"/>
                      <a:pt x="126330" y="117024"/>
                    </a:cubicBezTo>
                    <a:cubicBezTo>
                      <a:pt x="131605" y="111015"/>
                      <a:pt x="135795" y="104134"/>
                      <a:pt x="138713" y="96688"/>
                    </a:cubicBezTo>
                    <a:cubicBezTo>
                      <a:pt x="141752" y="88738"/>
                      <a:pt x="143445" y="80336"/>
                      <a:pt x="143723" y="71828"/>
                    </a:cubicBezTo>
                    <a:lnTo>
                      <a:pt x="143723" y="69266"/>
                    </a:lnTo>
                    <a:cubicBezTo>
                      <a:pt x="142357" y="31613"/>
                      <a:pt x="112165" y="1397"/>
                      <a:pt x="74514" y="0"/>
                    </a:cubicBezTo>
                    <a:close/>
                    <a:moveTo>
                      <a:pt x="127530" y="71495"/>
                    </a:moveTo>
                    <a:cubicBezTo>
                      <a:pt x="127291" y="78078"/>
                      <a:pt x="125976" y="84577"/>
                      <a:pt x="123634" y="90735"/>
                    </a:cubicBezTo>
                    <a:cubicBezTo>
                      <a:pt x="121410" y="96433"/>
                      <a:pt x="118206" y="101697"/>
                      <a:pt x="114167" y="106289"/>
                    </a:cubicBezTo>
                    <a:lnTo>
                      <a:pt x="113929" y="106566"/>
                    </a:lnTo>
                    <a:lnTo>
                      <a:pt x="113700" y="106851"/>
                    </a:lnTo>
                    <a:cubicBezTo>
                      <a:pt x="107512" y="114572"/>
                      <a:pt x="102032" y="122835"/>
                      <a:pt x="97326" y="131540"/>
                    </a:cubicBezTo>
                    <a:lnTo>
                      <a:pt x="46168" y="131540"/>
                    </a:lnTo>
                    <a:cubicBezTo>
                      <a:pt x="41564" y="122987"/>
                      <a:pt x="36203" y="114865"/>
                      <a:pt x="30147" y="107271"/>
                    </a:cubicBezTo>
                    <a:lnTo>
                      <a:pt x="29880" y="106937"/>
                    </a:lnTo>
                    <a:lnTo>
                      <a:pt x="29594" y="106613"/>
                    </a:lnTo>
                    <a:cubicBezTo>
                      <a:pt x="25544" y="102058"/>
                      <a:pt x="22355" y="96803"/>
                      <a:pt x="20183" y="91107"/>
                    </a:cubicBezTo>
                    <a:cubicBezTo>
                      <a:pt x="17781" y="85006"/>
                      <a:pt x="16432" y="78542"/>
                      <a:pt x="16193" y="71990"/>
                    </a:cubicBezTo>
                    <a:lnTo>
                      <a:pt x="16193" y="69542"/>
                    </a:lnTo>
                    <a:cubicBezTo>
                      <a:pt x="17341" y="39669"/>
                      <a:pt x="41933" y="16067"/>
                      <a:pt x="71828" y="16145"/>
                    </a:cubicBezTo>
                    <a:cubicBezTo>
                      <a:pt x="72523" y="16145"/>
                      <a:pt x="73219" y="16145"/>
                      <a:pt x="73924" y="16145"/>
                    </a:cubicBezTo>
                    <a:cubicBezTo>
                      <a:pt x="102922" y="17330"/>
                      <a:pt x="126201" y="40493"/>
                      <a:pt x="127530" y="694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6A3C473-9E88-3E88-1EA8-D1CA5D22F133}"/>
                  </a:ext>
                </a:extLst>
              </p:cNvPr>
              <p:cNvSpPr/>
              <p:nvPr/>
            </p:nvSpPr>
            <p:spPr>
              <a:xfrm>
                <a:off x="11308100" y="4179091"/>
                <a:ext cx="16779" cy="35424"/>
              </a:xfrm>
              <a:custGeom>
                <a:avLst/>
                <a:gdLst>
                  <a:gd name="connsiteX0" fmla="*/ 8572 w 17144"/>
                  <a:gd name="connsiteY0" fmla="*/ 36195 h 36195"/>
                  <a:gd name="connsiteX1" fmla="*/ 17145 w 17144"/>
                  <a:gd name="connsiteY1" fmla="*/ 27623 h 36195"/>
                  <a:gd name="connsiteX2" fmla="*/ 17145 w 17144"/>
                  <a:gd name="connsiteY2" fmla="*/ 8573 h 36195"/>
                  <a:gd name="connsiteX3" fmla="*/ 8572 w 17144"/>
                  <a:gd name="connsiteY3" fmla="*/ 0 h 36195"/>
                  <a:gd name="connsiteX4" fmla="*/ 0 w 17144"/>
                  <a:gd name="connsiteY4" fmla="*/ 8573 h 36195"/>
                  <a:gd name="connsiteX5" fmla="*/ 0 w 17144"/>
                  <a:gd name="connsiteY5" fmla="*/ 27623 h 36195"/>
                  <a:gd name="connsiteX6" fmla="*/ 8572 w 17144"/>
                  <a:gd name="connsiteY6" fmla="*/ 36195 h 3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44" h="36195">
                    <a:moveTo>
                      <a:pt x="8572" y="36195"/>
                    </a:moveTo>
                    <a:cubicBezTo>
                      <a:pt x="13307" y="36195"/>
                      <a:pt x="17145" y="32357"/>
                      <a:pt x="17145" y="27623"/>
                    </a:cubicBezTo>
                    <a:lnTo>
                      <a:pt x="17145" y="8573"/>
                    </a:lnTo>
                    <a:cubicBezTo>
                      <a:pt x="17145" y="3838"/>
                      <a:pt x="13307" y="0"/>
                      <a:pt x="8572" y="0"/>
                    </a:cubicBezTo>
                    <a:cubicBezTo>
                      <a:pt x="3838" y="0"/>
                      <a:pt x="0" y="3838"/>
                      <a:pt x="0" y="8573"/>
                    </a:cubicBezTo>
                    <a:lnTo>
                      <a:pt x="0" y="27623"/>
                    </a:lnTo>
                    <a:cubicBezTo>
                      <a:pt x="0" y="32357"/>
                      <a:pt x="3838" y="36195"/>
                      <a:pt x="8572" y="3619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EF2CE951-B2E5-EBB6-BE0B-16014BE80E36}"/>
                  </a:ext>
                </a:extLst>
              </p:cNvPr>
              <p:cNvSpPr/>
              <p:nvPr/>
            </p:nvSpPr>
            <p:spPr>
              <a:xfrm>
                <a:off x="11232223" y="4207340"/>
                <a:ext cx="29961" cy="29962"/>
              </a:xfrm>
              <a:custGeom>
                <a:avLst/>
                <a:gdLst>
                  <a:gd name="connsiteX0" fmla="*/ 15769 w 30613"/>
                  <a:gd name="connsiteY0" fmla="*/ 27885 h 30614"/>
                  <a:gd name="connsiteX1" fmla="*/ 27885 w 30613"/>
                  <a:gd name="connsiteY1" fmla="*/ 28313 h 30614"/>
                  <a:gd name="connsiteX2" fmla="*/ 28313 w 30613"/>
                  <a:gd name="connsiteY2" fmla="*/ 16197 h 30614"/>
                  <a:gd name="connsiteX3" fmla="*/ 27885 w 30613"/>
                  <a:gd name="connsiteY3" fmla="*/ 15769 h 30614"/>
                  <a:gd name="connsiteX4" fmla="*/ 14417 w 30613"/>
                  <a:gd name="connsiteY4" fmla="*/ 2301 h 30614"/>
                  <a:gd name="connsiteX5" fmla="*/ 2301 w 30613"/>
                  <a:gd name="connsiteY5" fmla="*/ 2729 h 30614"/>
                  <a:gd name="connsiteX6" fmla="*/ 2301 w 30613"/>
                  <a:gd name="connsiteY6" fmla="*/ 14417 h 30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13" h="30614">
                    <a:moveTo>
                      <a:pt x="15769" y="27885"/>
                    </a:moveTo>
                    <a:cubicBezTo>
                      <a:pt x="18997" y="31350"/>
                      <a:pt x="24421" y="31541"/>
                      <a:pt x="27885" y="28313"/>
                    </a:cubicBezTo>
                    <a:cubicBezTo>
                      <a:pt x="31348" y="25085"/>
                      <a:pt x="31541" y="19661"/>
                      <a:pt x="28313" y="16197"/>
                    </a:cubicBezTo>
                    <a:cubicBezTo>
                      <a:pt x="28176" y="16050"/>
                      <a:pt x="28033" y="15907"/>
                      <a:pt x="27885" y="15769"/>
                    </a:cubicBezTo>
                    <a:lnTo>
                      <a:pt x="14417" y="2301"/>
                    </a:lnTo>
                    <a:cubicBezTo>
                      <a:pt x="10953" y="-927"/>
                      <a:pt x="5529" y="-735"/>
                      <a:pt x="2301" y="2729"/>
                    </a:cubicBezTo>
                    <a:cubicBezTo>
                      <a:pt x="-767" y="6021"/>
                      <a:pt x="-767" y="11125"/>
                      <a:pt x="2301" y="1441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CFFA07D5-E0BE-CC3F-D952-4D36DAB85CEF}"/>
                  </a:ext>
                </a:extLst>
              </p:cNvPr>
              <p:cNvSpPr/>
              <p:nvPr/>
            </p:nvSpPr>
            <p:spPr>
              <a:xfrm>
                <a:off x="11199377" y="4277075"/>
                <a:ext cx="35424" cy="16779"/>
              </a:xfrm>
              <a:custGeom>
                <a:avLst/>
                <a:gdLst>
                  <a:gd name="connsiteX0" fmla="*/ 27623 w 36195"/>
                  <a:gd name="connsiteY0" fmla="*/ 0 h 17144"/>
                  <a:gd name="connsiteX1" fmla="*/ 8573 w 36195"/>
                  <a:gd name="connsiteY1" fmla="*/ 0 h 17144"/>
                  <a:gd name="connsiteX2" fmla="*/ 0 w 36195"/>
                  <a:gd name="connsiteY2" fmla="*/ 8572 h 17144"/>
                  <a:gd name="connsiteX3" fmla="*/ 8573 w 36195"/>
                  <a:gd name="connsiteY3" fmla="*/ 17145 h 17144"/>
                  <a:gd name="connsiteX4" fmla="*/ 27623 w 36195"/>
                  <a:gd name="connsiteY4" fmla="*/ 17145 h 17144"/>
                  <a:gd name="connsiteX5" fmla="*/ 36195 w 36195"/>
                  <a:gd name="connsiteY5" fmla="*/ 8572 h 17144"/>
                  <a:gd name="connsiteX6" fmla="*/ 27623 w 36195"/>
                  <a:gd name="connsiteY6" fmla="*/ 0 h 17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95" h="17144">
                    <a:moveTo>
                      <a:pt x="27623" y="0"/>
                    </a:moveTo>
                    <a:lnTo>
                      <a:pt x="8573" y="0"/>
                    </a:lnTo>
                    <a:cubicBezTo>
                      <a:pt x="3838" y="0"/>
                      <a:pt x="0" y="3838"/>
                      <a:pt x="0" y="8572"/>
                    </a:cubicBezTo>
                    <a:cubicBezTo>
                      <a:pt x="0" y="13307"/>
                      <a:pt x="3838" y="17145"/>
                      <a:pt x="8573" y="17145"/>
                    </a:cubicBezTo>
                    <a:lnTo>
                      <a:pt x="27623" y="17145"/>
                    </a:lnTo>
                    <a:cubicBezTo>
                      <a:pt x="32357" y="17145"/>
                      <a:pt x="36195" y="13307"/>
                      <a:pt x="36195" y="8572"/>
                    </a:cubicBezTo>
                    <a:cubicBezTo>
                      <a:pt x="36195" y="3838"/>
                      <a:pt x="32357" y="0"/>
                      <a:pt x="2762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FEA8A2D2-1B4F-8D02-86A2-8FC812194D76}"/>
                  </a:ext>
                </a:extLst>
              </p:cNvPr>
              <p:cNvSpPr/>
              <p:nvPr/>
            </p:nvSpPr>
            <p:spPr>
              <a:xfrm>
                <a:off x="11371842" y="4207341"/>
                <a:ext cx="29744" cy="29751"/>
              </a:xfrm>
              <a:custGeom>
                <a:avLst/>
                <a:gdLst>
                  <a:gd name="connsiteX0" fmla="*/ 8565 w 30392"/>
                  <a:gd name="connsiteY0" fmla="*/ 30400 h 30399"/>
                  <a:gd name="connsiteX1" fmla="*/ 14623 w 30392"/>
                  <a:gd name="connsiteY1" fmla="*/ 27885 h 30399"/>
                  <a:gd name="connsiteX2" fmla="*/ 28091 w 30392"/>
                  <a:gd name="connsiteY2" fmla="*/ 14417 h 30399"/>
                  <a:gd name="connsiteX3" fmla="*/ 27664 w 30392"/>
                  <a:gd name="connsiteY3" fmla="*/ 2301 h 30399"/>
                  <a:gd name="connsiteX4" fmla="*/ 15976 w 30392"/>
                  <a:gd name="connsiteY4" fmla="*/ 2301 h 30399"/>
                  <a:gd name="connsiteX5" fmla="*/ 2507 w 30392"/>
                  <a:gd name="connsiteY5" fmla="*/ 15769 h 30399"/>
                  <a:gd name="connsiteX6" fmla="*/ 2515 w 30392"/>
                  <a:gd name="connsiteY6" fmla="*/ 27893 h 30399"/>
                  <a:gd name="connsiteX7" fmla="*/ 8565 w 30392"/>
                  <a:gd name="connsiteY7" fmla="*/ 30400 h 30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392" h="30399">
                    <a:moveTo>
                      <a:pt x="8565" y="30400"/>
                    </a:moveTo>
                    <a:cubicBezTo>
                      <a:pt x="10838" y="30398"/>
                      <a:pt x="13017" y="29493"/>
                      <a:pt x="14623" y="27885"/>
                    </a:cubicBezTo>
                    <a:lnTo>
                      <a:pt x="28091" y="14417"/>
                    </a:lnTo>
                    <a:cubicBezTo>
                      <a:pt x="31319" y="10953"/>
                      <a:pt x="31128" y="5529"/>
                      <a:pt x="27664" y="2301"/>
                    </a:cubicBezTo>
                    <a:cubicBezTo>
                      <a:pt x="24372" y="-767"/>
                      <a:pt x="19267" y="-767"/>
                      <a:pt x="15976" y="2301"/>
                    </a:cubicBezTo>
                    <a:lnTo>
                      <a:pt x="2507" y="15769"/>
                    </a:lnTo>
                    <a:cubicBezTo>
                      <a:pt x="-839" y="19119"/>
                      <a:pt x="-835" y="24547"/>
                      <a:pt x="2515" y="27893"/>
                    </a:cubicBezTo>
                    <a:cubicBezTo>
                      <a:pt x="4120" y="29496"/>
                      <a:pt x="6296" y="30398"/>
                      <a:pt x="8565" y="304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76054A20-63F8-96A5-8735-72C9309A1A89}"/>
                  </a:ext>
                </a:extLst>
              </p:cNvPr>
              <p:cNvSpPr/>
              <p:nvPr/>
            </p:nvSpPr>
            <p:spPr>
              <a:xfrm>
                <a:off x="11398980" y="4277075"/>
                <a:ext cx="35423" cy="16779"/>
              </a:xfrm>
              <a:custGeom>
                <a:avLst/>
                <a:gdLst>
                  <a:gd name="connsiteX0" fmla="*/ 27623 w 36194"/>
                  <a:gd name="connsiteY0" fmla="*/ 0 h 17144"/>
                  <a:gd name="connsiteX1" fmla="*/ 8573 w 36194"/>
                  <a:gd name="connsiteY1" fmla="*/ 0 h 17144"/>
                  <a:gd name="connsiteX2" fmla="*/ 0 w 36194"/>
                  <a:gd name="connsiteY2" fmla="*/ 8572 h 17144"/>
                  <a:gd name="connsiteX3" fmla="*/ 8573 w 36194"/>
                  <a:gd name="connsiteY3" fmla="*/ 17145 h 17144"/>
                  <a:gd name="connsiteX4" fmla="*/ 27623 w 36194"/>
                  <a:gd name="connsiteY4" fmla="*/ 17145 h 17144"/>
                  <a:gd name="connsiteX5" fmla="*/ 36195 w 36194"/>
                  <a:gd name="connsiteY5" fmla="*/ 8572 h 17144"/>
                  <a:gd name="connsiteX6" fmla="*/ 27623 w 36194"/>
                  <a:gd name="connsiteY6" fmla="*/ 0 h 17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94" h="17144">
                    <a:moveTo>
                      <a:pt x="27623" y="0"/>
                    </a:moveTo>
                    <a:lnTo>
                      <a:pt x="8573" y="0"/>
                    </a:lnTo>
                    <a:cubicBezTo>
                      <a:pt x="3838" y="0"/>
                      <a:pt x="0" y="3838"/>
                      <a:pt x="0" y="8572"/>
                    </a:cubicBezTo>
                    <a:cubicBezTo>
                      <a:pt x="0" y="13307"/>
                      <a:pt x="3838" y="17145"/>
                      <a:pt x="8573" y="17145"/>
                    </a:cubicBezTo>
                    <a:lnTo>
                      <a:pt x="27623" y="17145"/>
                    </a:lnTo>
                    <a:cubicBezTo>
                      <a:pt x="32357" y="17145"/>
                      <a:pt x="36195" y="13307"/>
                      <a:pt x="36195" y="8572"/>
                    </a:cubicBezTo>
                    <a:cubicBezTo>
                      <a:pt x="36195" y="3838"/>
                      <a:pt x="32357" y="0"/>
                      <a:pt x="2762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E83F566-34C8-1D9F-3FDC-4C6591AD07BB}"/>
              </a:ext>
            </a:extLst>
          </p:cNvPr>
          <p:cNvGrpSpPr/>
          <p:nvPr/>
        </p:nvGrpSpPr>
        <p:grpSpPr>
          <a:xfrm>
            <a:off x="575009" y="1751496"/>
            <a:ext cx="3132066" cy="1288464"/>
            <a:chOff x="8589333" y="1758025"/>
            <a:chExt cx="3132066" cy="1288464"/>
          </a:xfrm>
        </p:grpSpPr>
        <p:sp>
          <p:nvSpPr>
            <p:cNvPr id="28" name="Google Shape;120;p26">
              <a:extLst>
                <a:ext uri="{FF2B5EF4-FFF2-40B4-BE49-F238E27FC236}">
                  <a16:creationId xmlns:a16="http://schemas.microsoft.com/office/drawing/2014/main" id="{D4DEB214-717E-B466-E059-76A15AB515C5}"/>
                </a:ext>
              </a:extLst>
            </p:cNvPr>
            <p:cNvSpPr txBox="1"/>
            <p:nvPr/>
          </p:nvSpPr>
          <p:spPr>
            <a:xfrm>
              <a:off x="8589333" y="2733876"/>
              <a:ext cx="3132066" cy="3126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pPr algn="ctr">
                <a:spcAft>
                  <a:spcPts val="450"/>
                </a:spcAft>
              </a:pPr>
              <a:r>
                <a:rPr lang="en-US" sz="1300" dirty="0">
                  <a:solidFill>
                    <a:schemeClr val="bg1"/>
                  </a:solidFill>
                  <a:cs typeface="Verdana" panose="020B0604030504040204" pitchFamily="34" charset="0"/>
                  <a:sym typeface="Poppins"/>
                </a:rPr>
                <a:t>Personalized messaging and omnichannel engagement</a:t>
              </a: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AAD277DF-5D39-576F-A6E7-083FA38FC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676386" y="1758025"/>
              <a:ext cx="957961" cy="1056540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F385403-B03C-577F-2497-3D964845ABAC}"/>
              </a:ext>
            </a:extLst>
          </p:cNvPr>
          <p:cNvGrpSpPr/>
          <p:nvPr/>
        </p:nvGrpSpPr>
        <p:grpSpPr>
          <a:xfrm>
            <a:off x="426173" y="3436393"/>
            <a:ext cx="3429738" cy="1240083"/>
            <a:chOff x="8440497" y="3211938"/>
            <a:chExt cx="3429738" cy="1240083"/>
          </a:xfrm>
        </p:grpSpPr>
        <p:sp>
          <p:nvSpPr>
            <p:cNvPr id="97" name="Google Shape;120;p26">
              <a:extLst>
                <a:ext uri="{FF2B5EF4-FFF2-40B4-BE49-F238E27FC236}">
                  <a16:creationId xmlns:a16="http://schemas.microsoft.com/office/drawing/2014/main" id="{BD726491-E649-B25C-3D5A-3F84F7A79E86}"/>
                </a:ext>
              </a:extLst>
            </p:cNvPr>
            <p:cNvSpPr txBox="1"/>
            <p:nvPr/>
          </p:nvSpPr>
          <p:spPr>
            <a:xfrm>
              <a:off x="8440497" y="4149370"/>
              <a:ext cx="3429738" cy="3026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pPr algn="ctr">
                <a:spcAft>
                  <a:spcPts val="450"/>
                </a:spcAft>
              </a:pPr>
              <a:r>
                <a:rPr lang="en-US" sz="1300" dirty="0">
                  <a:solidFill>
                    <a:schemeClr val="bg1"/>
                  </a:solidFill>
                  <a:cs typeface="Verdana" panose="020B0604030504040204" pitchFamily="34" charset="0"/>
                  <a:sym typeface="Poppins"/>
                </a:rPr>
                <a:t>Payment outcomes that</a:t>
              </a:r>
              <a:br>
                <a:rPr lang="en-US" sz="1300" dirty="0">
                  <a:solidFill>
                    <a:schemeClr val="bg1"/>
                  </a:solidFill>
                  <a:cs typeface="Verdana" panose="020B0604030504040204" pitchFamily="34" charset="0"/>
                  <a:sym typeface="Poppins"/>
                </a:rPr>
              </a:br>
              <a:r>
                <a:rPr lang="en-US" sz="1300" dirty="0">
                  <a:solidFill>
                    <a:schemeClr val="bg1"/>
                  </a:solidFill>
                  <a:cs typeface="Verdana" panose="020B0604030504040204" pitchFamily="34" charset="0"/>
                  <a:sym typeface="Poppins"/>
                </a:rPr>
                <a:t>fit each patient</a:t>
              </a: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5FB981B3-961F-91BA-DB04-6287EB0906A7}"/>
                </a:ext>
              </a:extLst>
            </p:cNvPr>
            <p:cNvGrpSpPr/>
            <p:nvPr/>
          </p:nvGrpSpPr>
          <p:grpSpPr>
            <a:xfrm>
              <a:off x="8817267" y="3211938"/>
              <a:ext cx="2676199" cy="978697"/>
              <a:chOff x="8440497" y="3211938"/>
              <a:chExt cx="2676199" cy="978697"/>
            </a:xfrm>
          </p:grpSpPr>
          <p:pic>
            <p:nvPicPr>
              <p:cNvPr id="24" name="Graphic 23">
                <a:extLst>
                  <a:ext uri="{FF2B5EF4-FFF2-40B4-BE49-F238E27FC236}">
                    <a16:creationId xmlns:a16="http://schemas.microsoft.com/office/drawing/2014/main" id="{C0E1024C-5655-76FF-6353-1160ABC154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440497" y="3211938"/>
                <a:ext cx="843055" cy="872408"/>
              </a:xfrm>
              <a:prstGeom prst="rect">
                <a:avLst/>
              </a:prstGeom>
            </p:spPr>
          </p:pic>
          <p:pic>
            <p:nvPicPr>
              <p:cNvPr id="25" name="Graphic 24">
                <a:extLst>
                  <a:ext uri="{FF2B5EF4-FFF2-40B4-BE49-F238E27FC236}">
                    <a16:creationId xmlns:a16="http://schemas.microsoft.com/office/drawing/2014/main" id="{41FBA517-C953-6166-AF01-32C03CEE3B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>
              <a:xfrm>
                <a:off x="9428949" y="3276271"/>
                <a:ext cx="883600" cy="914364"/>
              </a:xfrm>
              <a:prstGeom prst="rect">
                <a:avLst/>
              </a:prstGeom>
            </p:spPr>
          </p:pic>
          <p:pic>
            <p:nvPicPr>
              <p:cNvPr id="26" name="Graphic 25">
                <a:extLst>
                  <a:ext uri="{FF2B5EF4-FFF2-40B4-BE49-F238E27FC236}">
                    <a16:creationId xmlns:a16="http://schemas.microsoft.com/office/drawing/2014/main" id="{C5314ED1-4CAB-D9C7-1483-BD77E9F251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/>
            </p:blipFill>
            <p:spPr>
              <a:xfrm>
                <a:off x="10454408" y="3363072"/>
                <a:ext cx="662288" cy="685348"/>
              </a:xfrm>
              <a:prstGeom prst="rect">
                <a:avLst/>
              </a:prstGeom>
            </p:spPr>
          </p:pic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7051B8E-6187-7A9E-404B-D47C41549F8D}"/>
              </a:ext>
            </a:extLst>
          </p:cNvPr>
          <p:cNvGrpSpPr/>
          <p:nvPr/>
        </p:nvGrpSpPr>
        <p:grpSpPr>
          <a:xfrm>
            <a:off x="967529" y="5207653"/>
            <a:ext cx="2347026" cy="1509972"/>
            <a:chOff x="8981853" y="4911465"/>
            <a:chExt cx="2347026" cy="1509972"/>
          </a:xfrm>
        </p:grpSpPr>
        <p:sp>
          <p:nvSpPr>
            <p:cNvPr id="63" name="Google Shape;120;p26">
              <a:extLst>
                <a:ext uri="{FF2B5EF4-FFF2-40B4-BE49-F238E27FC236}">
                  <a16:creationId xmlns:a16="http://schemas.microsoft.com/office/drawing/2014/main" id="{0DE1ED04-B211-8535-AD97-7F28C0F6757D}"/>
                </a:ext>
              </a:extLst>
            </p:cNvPr>
            <p:cNvSpPr txBox="1"/>
            <p:nvPr/>
          </p:nvSpPr>
          <p:spPr>
            <a:xfrm>
              <a:off x="8981853" y="5862189"/>
              <a:ext cx="2347026" cy="5592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pPr algn="ctr">
                <a:spcAft>
                  <a:spcPts val="450"/>
                </a:spcAft>
              </a:pPr>
              <a:r>
                <a:rPr lang="en-US" sz="1300" dirty="0">
                  <a:solidFill>
                    <a:schemeClr val="bg1"/>
                  </a:solidFill>
                  <a:cs typeface="Verdana" panose="020B0604030504040204" pitchFamily="34" charset="0"/>
                  <a:sym typeface="Poppins"/>
                </a:rPr>
                <a:t>Staffing optimization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573288D-8D5C-F040-8807-AED35C502E34}"/>
                </a:ext>
              </a:extLst>
            </p:cNvPr>
            <p:cNvGrpSpPr/>
            <p:nvPr/>
          </p:nvGrpSpPr>
          <p:grpSpPr>
            <a:xfrm>
              <a:off x="9808650" y="4911465"/>
              <a:ext cx="693432" cy="949701"/>
              <a:chOff x="10372720" y="4705949"/>
              <a:chExt cx="693432" cy="949701"/>
            </a:xfrm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B2A9704B-F765-5C91-A56D-2B4143A9CC29}"/>
                  </a:ext>
                </a:extLst>
              </p:cNvPr>
              <p:cNvSpPr/>
              <p:nvPr/>
            </p:nvSpPr>
            <p:spPr>
              <a:xfrm>
                <a:off x="10384969" y="5082344"/>
                <a:ext cx="670820" cy="573306"/>
              </a:xfrm>
              <a:custGeom>
                <a:avLst/>
                <a:gdLst>
                  <a:gd name="connsiteX0" fmla="*/ 642085 w 670820"/>
                  <a:gd name="connsiteY0" fmla="*/ 148862 h 573306"/>
                  <a:gd name="connsiteX1" fmla="*/ 585555 w 670820"/>
                  <a:gd name="connsiteY1" fmla="*/ 132374 h 573306"/>
                  <a:gd name="connsiteX2" fmla="*/ 585555 w 670820"/>
                  <a:gd name="connsiteY2" fmla="*/ 121068 h 573306"/>
                  <a:gd name="connsiteX3" fmla="*/ 600630 w 670820"/>
                  <a:gd name="connsiteY3" fmla="*/ 88563 h 573306"/>
                  <a:gd name="connsiteX4" fmla="*/ 608638 w 670820"/>
                  <a:gd name="connsiteY4" fmla="*/ 67365 h 573306"/>
                  <a:gd name="connsiteX5" fmla="*/ 609109 w 670820"/>
                  <a:gd name="connsiteY5" fmla="*/ 63596 h 573306"/>
                  <a:gd name="connsiteX6" fmla="*/ 604398 w 670820"/>
                  <a:gd name="connsiteY6" fmla="*/ 49935 h 573306"/>
                  <a:gd name="connsiteX7" fmla="*/ 554464 w 670820"/>
                  <a:gd name="connsiteY7" fmla="*/ 0 h 573306"/>
                  <a:gd name="connsiteX8" fmla="*/ 545984 w 670820"/>
                  <a:gd name="connsiteY8" fmla="*/ 0 h 573306"/>
                  <a:gd name="connsiteX9" fmla="*/ 496049 w 670820"/>
                  <a:gd name="connsiteY9" fmla="*/ 49935 h 573306"/>
                  <a:gd name="connsiteX10" fmla="*/ 491339 w 670820"/>
                  <a:gd name="connsiteY10" fmla="*/ 63596 h 573306"/>
                  <a:gd name="connsiteX11" fmla="*/ 491810 w 670820"/>
                  <a:gd name="connsiteY11" fmla="*/ 67365 h 573306"/>
                  <a:gd name="connsiteX12" fmla="*/ 499818 w 670820"/>
                  <a:gd name="connsiteY12" fmla="*/ 90448 h 573306"/>
                  <a:gd name="connsiteX13" fmla="*/ 514893 w 670820"/>
                  <a:gd name="connsiteY13" fmla="*/ 121539 h 573306"/>
                  <a:gd name="connsiteX14" fmla="*/ 514893 w 670820"/>
                  <a:gd name="connsiteY14" fmla="*/ 132845 h 573306"/>
                  <a:gd name="connsiteX15" fmla="*/ 457892 w 670820"/>
                  <a:gd name="connsiteY15" fmla="*/ 149333 h 573306"/>
                  <a:gd name="connsiteX16" fmla="*/ 442817 w 670820"/>
                  <a:gd name="connsiteY16" fmla="*/ 158755 h 573306"/>
                  <a:gd name="connsiteX17" fmla="*/ 427271 w 670820"/>
                  <a:gd name="connsiteY17" fmla="*/ 148862 h 573306"/>
                  <a:gd name="connsiteX18" fmla="*/ 370742 w 670820"/>
                  <a:gd name="connsiteY18" fmla="*/ 132374 h 573306"/>
                  <a:gd name="connsiteX19" fmla="*/ 370742 w 670820"/>
                  <a:gd name="connsiteY19" fmla="*/ 121068 h 573306"/>
                  <a:gd name="connsiteX20" fmla="*/ 385816 w 670820"/>
                  <a:gd name="connsiteY20" fmla="*/ 88563 h 573306"/>
                  <a:gd name="connsiteX21" fmla="*/ 393825 w 670820"/>
                  <a:gd name="connsiteY21" fmla="*/ 67365 h 573306"/>
                  <a:gd name="connsiteX22" fmla="*/ 394296 w 670820"/>
                  <a:gd name="connsiteY22" fmla="*/ 63596 h 573306"/>
                  <a:gd name="connsiteX23" fmla="*/ 389585 w 670820"/>
                  <a:gd name="connsiteY23" fmla="*/ 49935 h 573306"/>
                  <a:gd name="connsiteX24" fmla="*/ 339179 w 670820"/>
                  <a:gd name="connsiteY24" fmla="*/ 0 h 573306"/>
                  <a:gd name="connsiteX25" fmla="*/ 330700 w 670820"/>
                  <a:gd name="connsiteY25" fmla="*/ 0 h 573306"/>
                  <a:gd name="connsiteX26" fmla="*/ 280294 w 670820"/>
                  <a:gd name="connsiteY26" fmla="*/ 49935 h 573306"/>
                  <a:gd name="connsiteX27" fmla="*/ 275583 w 670820"/>
                  <a:gd name="connsiteY27" fmla="*/ 63596 h 573306"/>
                  <a:gd name="connsiteX28" fmla="*/ 276054 w 670820"/>
                  <a:gd name="connsiteY28" fmla="*/ 67365 h 573306"/>
                  <a:gd name="connsiteX29" fmla="*/ 284062 w 670820"/>
                  <a:gd name="connsiteY29" fmla="*/ 90448 h 573306"/>
                  <a:gd name="connsiteX30" fmla="*/ 299137 w 670820"/>
                  <a:gd name="connsiteY30" fmla="*/ 121539 h 573306"/>
                  <a:gd name="connsiteX31" fmla="*/ 299137 w 670820"/>
                  <a:gd name="connsiteY31" fmla="*/ 132845 h 573306"/>
                  <a:gd name="connsiteX32" fmla="*/ 241665 w 670820"/>
                  <a:gd name="connsiteY32" fmla="*/ 149333 h 573306"/>
                  <a:gd name="connsiteX33" fmla="*/ 226590 w 670820"/>
                  <a:gd name="connsiteY33" fmla="*/ 158755 h 573306"/>
                  <a:gd name="connsiteX34" fmla="*/ 211045 w 670820"/>
                  <a:gd name="connsiteY34" fmla="*/ 148862 h 573306"/>
                  <a:gd name="connsiteX35" fmla="*/ 154515 w 670820"/>
                  <a:gd name="connsiteY35" fmla="*/ 132374 h 573306"/>
                  <a:gd name="connsiteX36" fmla="*/ 154515 w 670820"/>
                  <a:gd name="connsiteY36" fmla="*/ 121068 h 573306"/>
                  <a:gd name="connsiteX37" fmla="*/ 169590 w 670820"/>
                  <a:gd name="connsiteY37" fmla="*/ 88563 h 573306"/>
                  <a:gd name="connsiteX38" fmla="*/ 177598 w 670820"/>
                  <a:gd name="connsiteY38" fmla="*/ 67365 h 573306"/>
                  <a:gd name="connsiteX39" fmla="*/ 178069 w 670820"/>
                  <a:gd name="connsiteY39" fmla="*/ 63596 h 573306"/>
                  <a:gd name="connsiteX40" fmla="*/ 173358 w 670820"/>
                  <a:gd name="connsiteY40" fmla="*/ 49935 h 573306"/>
                  <a:gd name="connsiteX41" fmla="*/ 123423 w 670820"/>
                  <a:gd name="connsiteY41" fmla="*/ 0 h 573306"/>
                  <a:gd name="connsiteX42" fmla="*/ 114944 w 670820"/>
                  <a:gd name="connsiteY42" fmla="*/ 0 h 573306"/>
                  <a:gd name="connsiteX43" fmla="*/ 65009 w 670820"/>
                  <a:gd name="connsiteY43" fmla="*/ 49935 h 573306"/>
                  <a:gd name="connsiteX44" fmla="*/ 60298 w 670820"/>
                  <a:gd name="connsiteY44" fmla="*/ 63596 h 573306"/>
                  <a:gd name="connsiteX45" fmla="*/ 60770 w 670820"/>
                  <a:gd name="connsiteY45" fmla="*/ 67365 h 573306"/>
                  <a:gd name="connsiteX46" fmla="*/ 68778 w 670820"/>
                  <a:gd name="connsiteY46" fmla="*/ 90448 h 573306"/>
                  <a:gd name="connsiteX47" fmla="*/ 83853 w 670820"/>
                  <a:gd name="connsiteY47" fmla="*/ 121539 h 573306"/>
                  <a:gd name="connsiteX48" fmla="*/ 83853 w 670820"/>
                  <a:gd name="connsiteY48" fmla="*/ 132845 h 573306"/>
                  <a:gd name="connsiteX49" fmla="*/ 26852 w 670820"/>
                  <a:gd name="connsiteY49" fmla="*/ 149333 h 573306"/>
                  <a:gd name="connsiteX50" fmla="*/ 0 w 670820"/>
                  <a:gd name="connsiteY50" fmla="*/ 187020 h 573306"/>
                  <a:gd name="connsiteX51" fmla="*/ 0 w 670820"/>
                  <a:gd name="connsiteY51" fmla="*/ 228475 h 573306"/>
                  <a:gd name="connsiteX52" fmla="*/ 0 w 670820"/>
                  <a:gd name="connsiteY52" fmla="*/ 377337 h 573306"/>
                  <a:gd name="connsiteX53" fmla="*/ 6595 w 670820"/>
                  <a:gd name="connsiteY53" fmla="*/ 377337 h 573306"/>
                  <a:gd name="connsiteX54" fmla="*/ 23554 w 670820"/>
                  <a:gd name="connsiteY54" fmla="*/ 377337 h 573306"/>
                  <a:gd name="connsiteX55" fmla="*/ 47108 w 670820"/>
                  <a:gd name="connsiteY55" fmla="*/ 377337 h 573306"/>
                  <a:gd name="connsiteX56" fmla="*/ 47108 w 670820"/>
                  <a:gd name="connsiteY56" fmla="*/ 573307 h 573306"/>
                  <a:gd name="connsiteX57" fmla="*/ 57472 w 670820"/>
                  <a:gd name="connsiteY57" fmla="*/ 573307 h 573306"/>
                  <a:gd name="connsiteX58" fmla="*/ 70662 w 670820"/>
                  <a:gd name="connsiteY58" fmla="*/ 573307 h 573306"/>
                  <a:gd name="connsiteX59" fmla="*/ 107878 w 670820"/>
                  <a:gd name="connsiteY59" fmla="*/ 573307 h 573306"/>
                  <a:gd name="connsiteX60" fmla="*/ 131432 w 670820"/>
                  <a:gd name="connsiteY60" fmla="*/ 573307 h 573306"/>
                  <a:gd name="connsiteX61" fmla="*/ 168176 w 670820"/>
                  <a:gd name="connsiteY61" fmla="*/ 573307 h 573306"/>
                  <a:gd name="connsiteX62" fmla="*/ 191730 w 670820"/>
                  <a:gd name="connsiteY62" fmla="*/ 573307 h 573306"/>
                  <a:gd name="connsiteX63" fmla="*/ 193144 w 670820"/>
                  <a:gd name="connsiteY63" fmla="*/ 573307 h 573306"/>
                  <a:gd name="connsiteX64" fmla="*/ 193144 w 670820"/>
                  <a:gd name="connsiteY64" fmla="*/ 549753 h 573306"/>
                  <a:gd name="connsiteX65" fmla="*/ 191730 w 670820"/>
                  <a:gd name="connsiteY65" fmla="*/ 549753 h 573306"/>
                  <a:gd name="connsiteX66" fmla="*/ 191730 w 670820"/>
                  <a:gd name="connsiteY66" fmla="*/ 377337 h 573306"/>
                  <a:gd name="connsiteX67" fmla="*/ 215756 w 670820"/>
                  <a:gd name="connsiteY67" fmla="*/ 377337 h 573306"/>
                  <a:gd name="connsiteX68" fmla="*/ 227062 w 670820"/>
                  <a:gd name="connsiteY68" fmla="*/ 377337 h 573306"/>
                  <a:gd name="connsiteX69" fmla="*/ 238839 w 670820"/>
                  <a:gd name="connsiteY69" fmla="*/ 377337 h 573306"/>
                  <a:gd name="connsiteX70" fmla="*/ 262393 w 670820"/>
                  <a:gd name="connsiteY70" fmla="*/ 377337 h 573306"/>
                  <a:gd name="connsiteX71" fmla="*/ 262393 w 670820"/>
                  <a:gd name="connsiteY71" fmla="*/ 573307 h 573306"/>
                  <a:gd name="connsiteX72" fmla="*/ 265690 w 670820"/>
                  <a:gd name="connsiteY72" fmla="*/ 573307 h 573306"/>
                  <a:gd name="connsiteX73" fmla="*/ 285947 w 670820"/>
                  <a:gd name="connsiteY73" fmla="*/ 573307 h 573306"/>
                  <a:gd name="connsiteX74" fmla="*/ 323162 w 670820"/>
                  <a:gd name="connsiteY74" fmla="*/ 573307 h 573306"/>
                  <a:gd name="connsiteX75" fmla="*/ 346716 w 670820"/>
                  <a:gd name="connsiteY75" fmla="*/ 573307 h 573306"/>
                  <a:gd name="connsiteX76" fmla="*/ 383932 w 670820"/>
                  <a:gd name="connsiteY76" fmla="*/ 573307 h 573306"/>
                  <a:gd name="connsiteX77" fmla="*/ 401362 w 670820"/>
                  <a:gd name="connsiteY77" fmla="*/ 573307 h 573306"/>
                  <a:gd name="connsiteX78" fmla="*/ 407015 w 670820"/>
                  <a:gd name="connsiteY78" fmla="*/ 573307 h 573306"/>
                  <a:gd name="connsiteX79" fmla="*/ 407015 w 670820"/>
                  <a:gd name="connsiteY79" fmla="*/ 377337 h 573306"/>
                  <a:gd name="connsiteX80" fmla="*/ 431040 w 670820"/>
                  <a:gd name="connsiteY80" fmla="*/ 377337 h 573306"/>
                  <a:gd name="connsiteX81" fmla="*/ 439991 w 670820"/>
                  <a:gd name="connsiteY81" fmla="*/ 377337 h 573306"/>
                  <a:gd name="connsiteX82" fmla="*/ 443759 w 670820"/>
                  <a:gd name="connsiteY82" fmla="*/ 377337 h 573306"/>
                  <a:gd name="connsiteX83" fmla="*/ 454594 w 670820"/>
                  <a:gd name="connsiteY83" fmla="*/ 377337 h 573306"/>
                  <a:gd name="connsiteX84" fmla="*/ 478619 w 670820"/>
                  <a:gd name="connsiteY84" fmla="*/ 377337 h 573306"/>
                  <a:gd name="connsiteX85" fmla="*/ 478619 w 670820"/>
                  <a:gd name="connsiteY85" fmla="*/ 549753 h 573306"/>
                  <a:gd name="connsiteX86" fmla="*/ 478619 w 670820"/>
                  <a:gd name="connsiteY86" fmla="*/ 573307 h 573306"/>
                  <a:gd name="connsiteX87" fmla="*/ 502173 w 670820"/>
                  <a:gd name="connsiteY87" fmla="*/ 573307 h 573306"/>
                  <a:gd name="connsiteX88" fmla="*/ 539389 w 670820"/>
                  <a:gd name="connsiteY88" fmla="*/ 573307 h 573306"/>
                  <a:gd name="connsiteX89" fmla="*/ 562943 w 670820"/>
                  <a:gd name="connsiteY89" fmla="*/ 573307 h 573306"/>
                  <a:gd name="connsiteX90" fmla="*/ 600159 w 670820"/>
                  <a:gd name="connsiteY90" fmla="*/ 573307 h 573306"/>
                  <a:gd name="connsiteX91" fmla="*/ 614291 w 670820"/>
                  <a:gd name="connsiteY91" fmla="*/ 573307 h 573306"/>
                  <a:gd name="connsiteX92" fmla="*/ 623713 w 670820"/>
                  <a:gd name="connsiteY92" fmla="*/ 573307 h 573306"/>
                  <a:gd name="connsiteX93" fmla="*/ 623713 w 670820"/>
                  <a:gd name="connsiteY93" fmla="*/ 377337 h 573306"/>
                  <a:gd name="connsiteX94" fmla="*/ 647267 w 670820"/>
                  <a:gd name="connsiteY94" fmla="*/ 377337 h 573306"/>
                  <a:gd name="connsiteX95" fmla="*/ 661399 w 670820"/>
                  <a:gd name="connsiteY95" fmla="*/ 377337 h 573306"/>
                  <a:gd name="connsiteX96" fmla="*/ 670821 w 670820"/>
                  <a:gd name="connsiteY96" fmla="*/ 377337 h 573306"/>
                  <a:gd name="connsiteX97" fmla="*/ 670821 w 670820"/>
                  <a:gd name="connsiteY97" fmla="*/ 187020 h 573306"/>
                  <a:gd name="connsiteX98" fmla="*/ 642085 w 670820"/>
                  <a:gd name="connsiteY98" fmla="*/ 148862 h 573306"/>
                  <a:gd name="connsiteX99" fmla="*/ 518661 w 670820"/>
                  <a:gd name="connsiteY99" fmla="*/ 64538 h 573306"/>
                  <a:gd name="connsiteX100" fmla="*/ 518661 w 670820"/>
                  <a:gd name="connsiteY100" fmla="*/ 49464 h 573306"/>
                  <a:gd name="connsiteX101" fmla="*/ 545513 w 670820"/>
                  <a:gd name="connsiteY101" fmla="*/ 22612 h 573306"/>
                  <a:gd name="connsiteX102" fmla="*/ 553992 w 670820"/>
                  <a:gd name="connsiteY102" fmla="*/ 22612 h 573306"/>
                  <a:gd name="connsiteX103" fmla="*/ 580844 w 670820"/>
                  <a:gd name="connsiteY103" fmla="*/ 49464 h 573306"/>
                  <a:gd name="connsiteX104" fmla="*/ 580844 w 670820"/>
                  <a:gd name="connsiteY104" fmla="*/ 64538 h 573306"/>
                  <a:gd name="connsiteX105" fmla="*/ 585084 w 670820"/>
                  <a:gd name="connsiteY105" fmla="*/ 65480 h 573306"/>
                  <a:gd name="connsiteX106" fmla="*/ 578960 w 670820"/>
                  <a:gd name="connsiteY106" fmla="*/ 78671 h 573306"/>
                  <a:gd name="connsiteX107" fmla="*/ 577075 w 670820"/>
                  <a:gd name="connsiteY107" fmla="*/ 81497 h 573306"/>
                  <a:gd name="connsiteX108" fmla="*/ 577075 w 670820"/>
                  <a:gd name="connsiteY108" fmla="*/ 84795 h 573306"/>
                  <a:gd name="connsiteX109" fmla="*/ 549753 w 670820"/>
                  <a:gd name="connsiteY109" fmla="*/ 112118 h 573306"/>
                  <a:gd name="connsiteX110" fmla="*/ 522430 w 670820"/>
                  <a:gd name="connsiteY110" fmla="*/ 84795 h 573306"/>
                  <a:gd name="connsiteX111" fmla="*/ 522430 w 670820"/>
                  <a:gd name="connsiteY111" fmla="*/ 79142 h 573306"/>
                  <a:gd name="connsiteX112" fmla="*/ 518190 w 670820"/>
                  <a:gd name="connsiteY112" fmla="*/ 75844 h 573306"/>
                  <a:gd name="connsiteX113" fmla="*/ 514422 w 670820"/>
                  <a:gd name="connsiteY113" fmla="*/ 65480 h 573306"/>
                  <a:gd name="connsiteX114" fmla="*/ 518661 w 670820"/>
                  <a:gd name="connsiteY114" fmla="*/ 64538 h 573306"/>
                  <a:gd name="connsiteX115" fmla="*/ 302906 w 670820"/>
                  <a:gd name="connsiteY115" fmla="*/ 64538 h 573306"/>
                  <a:gd name="connsiteX116" fmla="*/ 302906 w 670820"/>
                  <a:gd name="connsiteY116" fmla="*/ 49464 h 573306"/>
                  <a:gd name="connsiteX117" fmla="*/ 329757 w 670820"/>
                  <a:gd name="connsiteY117" fmla="*/ 22612 h 573306"/>
                  <a:gd name="connsiteX118" fmla="*/ 338237 w 670820"/>
                  <a:gd name="connsiteY118" fmla="*/ 22612 h 573306"/>
                  <a:gd name="connsiteX119" fmla="*/ 365089 w 670820"/>
                  <a:gd name="connsiteY119" fmla="*/ 49464 h 573306"/>
                  <a:gd name="connsiteX120" fmla="*/ 365089 w 670820"/>
                  <a:gd name="connsiteY120" fmla="*/ 64538 h 573306"/>
                  <a:gd name="connsiteX121" fmla="*/ 369328 w 670820"/>
                  <a:gd name="connsiteY121" fmla="*/ 65480 h 573306"/>
                  <a:gd name="connsiteX122" fmla="*/ 363204 w 670820"/>
                  <a:gd name="connsiteY122" fmla="*/ 78671 h 573306"/>
                  <a:gd name="connsiteX123" fmla="*/ 361320 w 670820"/>
                  <a:gd name="connsiteY123" fmla="*/ 81497 h 573306"/>
                  <a:gd name="connsiteX124" fmla="*/ 361320 w 670820"/>
                  <a:gd name="connsiteY124" fmla="*/ 84795 h 573306"/>
                  <a:gd name="connsiteX125" fmla="*/ 333997 w 670820"/>
                  <a:gd name="connsiteY125" fmla="*/ 112118 h 573306"/>
                  <a:gd name="connsiteX126" fmla="*/ 306674 w 670820"/>
                  <a:gd name="connsiteY126" fmla="*/ 84795 h 573306"/>
                  <a:gd name="connsiteX127" fmla="*/ 306674 w 670820"/>
                  <a:gd name="connsiteY127" fmla="*/ 79142 h 573306"/>
                  <a:gd name="connsiteX128" fmla="*/ 302435 w 670820"/>
                  <a:gd name="connsiteY128" fmla="*/ 75844 h 573306"/>
                  <a:gd name="connsiteX129" fmla="*/ 298666 w 670820"/>
                  <a:gd name="connsiteY129" fmla="*/ 65480 h 573306"/>
                  <a:gd name="connsiteX130" fmla="*/ 302906 w 670820"/>
                  <a:gd name="connsiteY130" fmla="*/ 64538 h 573306"/>
                  <a:gd name="connsiteX131" fmla="*/ 87150 w 670820"/>
                  <a:gd name="connsiteY131" fmla="*/ 64538 h 573306"/>
                  <a:gd name="connsiteX132" fmla="*/ 87150 w 670820"/>
                  <a:gd name="connsiteY132" fmla="*/ 49464 h 573306"/>
                  <a:gd name="connsiteX133" fmla="*/ 114002 w 670820"/>
                  <a:gd name="connsiteY133" fmla="*/ 22612 h 573306"/>
                  <a:gd name="connsiteX134" fmla="*/ 122481 w 670820"/>
                  <a:gd name="connsiteY134" fmla="*/ 22612 h 573306"/>
                  <a:gd name="connsiteX135" fmla="*/ 149333 w 670820"/>
                  <a:gd name="connsiteY135" fmla="*/ 49464 h 573306"/>
                  <a:gd name="connsiteX136" fmla="*/ 149333 w 670820"/>
                  <a:gd name="connsiteY136" fmla="*/ 64538 h 573306"/>
                  <a:gd name="connsiteX137" fmla="*/ 153573 w 670820"/>
                  <a:gd name="connsiteY137" fmla="*/ 65480 h 573306"/>
                  <a:gd name="connsiteX138" fmla="*/ 147449 w 670820"/>
                  <a:gd name="connsiteY138" fmla="*/ 78671 h 573306"/>
                  <a:gd name="connsiteX139" fmla="*/ 145564 w 670820"/>
                  <a:gd name="connsiteY139" fmla="*/ 81497 h 573306"/>
                  <a:gd name="connsiteX140" fmla="*/ 145564 w 670820"/>
                  <a:gd name="connsiteY140" fmla="*/ 84795 h 573306"/>
                  <a:gd name="connsiteX141" fmla="*/ 118242 w 670820"/>
                  <a:gd name="connsiteY141" fmla="*/ 112118 h 573306"/>
                  <a:gd name="connsiteX142" fmla="*/ 90919 w 670820"/>
                  <a:gd name="connsiteY142" fmla="*/ 84795 h 573306"/>
                  <a:gd name="connsiteX143" fmla="*/ 90919 w 670820"/>
                  <a:gd name="connsiteY143" fmla="*/ 79142 h 573306"/>
                  <a:gd name="connsiteX144" fmla="*/ 86679 w 670820"/>
                  <a:gd name="connsiteY144" fmla="*/ 75844 h 573306"/>
                  <a:gd name="connsiteX145" fmla="*/ 82910 w 670820"/>
                  <a:gd name="connsiteY145" fmla="*/ 65480 h 573306"/>
                  <a:gd name="connsiteX146" fmla="*/ 87150 w 670820"/>
                  <a:gd name="connsiteY146" fmla="*/ 64538 h 573306"/>
                  <a:gd name="connsiteX147" fmla="*/ 130019 w 670820"/>
                  <a:gd name="connsiteY147" fmla="*/ 549282 h 573306"/>
                  <a:gd name="connsiteX148" fmla="*/ 130019 w 670820"/>
                  <a:gd name="connsiteY148" fmla="*/ 375923 h 573306"/>
                  <a:gd name="connsiteX149" fmla="*/ 106465 w 670820"/>
                  <a:gd name="connsiteY149" fmla="*/ 375923 h 573306"/>
                  <a:gd name="connsiteX150" fmla="*/ 106465 w 670820"/>
                  <a:gd name="connsiteY150" fmla="*/ 549282 h 573306"/>
                  <a:gd name="connsiteX151" fmla="*/ 69249 w 670820"/>
                  <a:gd name="connsiteY151" fmla="*/ 549282 h 573306"/>
                  <a:gd name="connsiteX152" fmla="*/ 69249 w 670820"/>
                  <a:gd name="connsiteY152" fmla="*/ 341534 h 573306"/>
                  <a:gd name="connsiteX153" fmla="*/ 166763 w 670820"/>
                  <a:gd name="connsiteY153" fmla="*/ 341534 h 573306"/>
                  <a:gd name="connsiteX154" fmla="*/ 166763 w 670820"/>
                  <a:gd name="connsiteY154" fmla="*/ 549282 h 573306"/>
                  <a:gd name="connsiteX155" fmla="*/ 130019 w 670820"/>
                  <a:gd name="connsiteY155" fmla="*/ 549282 h 573306"/>
                  <a:gd name="connsiteX156" fmla="*/ 190317 w 670820"/>
                  <a:gd name="connsiteY156" fmla="*/ 353783 h 573306"/>
                  <a:gd name="connsiteX157" fmla="*/ 190317 w 670820"/>
                  <a:gd name="connsiteY157" fmla="*/ 330228 h 573306"/>
                  <a:gd name="connsiteX158" fmla="*/ 190788 w 670820"/>
                  <a:gd name="connsiteY158" fmla="*/ 330228 h 573306"/>
                  <a:gd name="connsiteX159" fmla="*/ 190788 w 670820"/>
                  <a:gd name="connsiteY159" fmla="*/ 210574 h 573306"/>
                  <a:gd name="connsiteX160" fmla="*/ 167234 w 670820"/>
                  <a:gd name="connsiteY160" fmla="*/ 210574 h 573306"/>
                  <a:gd name="connsiteX161" fmla="*/ 167234 w 670820"/>
                  <a:gd name="connsiteY161" fmla="*/ 318451 h 573306"/>
                  <a:gd name="connsiteX162" fmla="*/ 69249 w 670820"/>
                  <a:gd name="connsiteY162" fmla="*/ 318451 h 573306"/>
                  <a:gd name="connsiteX163" fmla="*/ 69249 w 670820"/>
                  <a:gd name="connsiteY163" fmla="*/ 210574 h 573306"/>
                  <a:gd name="connsiteX164" fmla="*/ 45695 w 670820"/>
                  <a:gd name="connsiteY164" fmla="*/ 210574 h 573306"/>
                  <a:gd name="connsiteX165" fmla="*/ 45695 w 670820"/>
                  <a:gd name="connsiteY165" fmla="*/ 353783 h 573306"/>
                  <a:gd name="connsiteX166" fmla="*/ 22141 w 670820"/>
                  <a:gd name="connsiteY166" fmla="*/ 353783 h 573306"/>
                  <a:gd name="connsiteX167" fmla="*/ 22141 w 670820"/>
                  <a:gd name="connsiteY167" fmla="*/ 228475 h 573306"/>
                  <a:gd name="connsiteX168" fmla="*/ 22141 w 670820"/>
                  <a:gd name="connsiteY168" fmla="*/ 187020 h 573306"/>
                  <a:gd name="connsiteX169" fmla="*/ 32505 w 670820"/>
                  <a:gd name="connsiteY169" fmla="*/ 171474 h 573306"/>
                  <a:gd name="connsiteX170" fmla="*/ 105993 w 670820"/>
                  <a:gd name="connsiteY170" fmla="*/ 150275 h 573306"/>
                  <a:gd name="connsiteX171" fmla="*/ 105993 w 670820"/>
                  <a:gd name="connsiteY171" fmla="*/ 134729 h 573306"/>
                  <a:gd name="connsiteX172" fmla="*/ 118242 w 670820"/>
                  <a:gd name="connsiteY172" fmla="*/ 136143 h 573306"/>
                  <a:gd name="connsiteX173" fmla="*/ 130490 w 670820"/>
                  <a:gd name="connsiteY173" fmla="*/ 134729 h 573306"/>
                  <a:gd name="connsiteX174" fmla="*/ 130490 w 670820"/>
                  <a:gd name="connsiteY174" fmla="*/ 150275 h 573306"/>
                  <a:gd name="connsiteX175" fmla="*/ 203507 w 670820"/>
                  <a:gd name="connsiteY175" fmla="*/ 171474 h 573306"/>
                  <a:gd name="connsiteX176" fmla="*/ 214813 w 670820"/>
                  <a:gd name="connsiteY176" fmla="*/ 187020 h 573306"/>
                  <a:gd name="connsiteX177" fmla="*/ 214813 w 670820"/>
                  <a:gd name="connsiteY177" fmla="*/ 353783 h 573306"/>
                  <a:gd name="connsiteX178" fmla="*/ 190317 w 670820"/>
                  <a:gd name="connsiteY178" fmla="*/ 353783 h 573306"/>
                  <a:gd name="connsiteX179" fmla="*/ 345303 w 670820"/>
                  <a:gd name="connsiteY179" fmla="*/ 549282 h 573306"/>
                  <a:gd name="connsiteX180" fmla="*/ 345303 w 670820"/>
                  <a:gd name="connsiteY180" fmla="*/ 375923 h 573306"/>
                  <a:gd name="connsiteX181" fmla="*/ 321749 w 670820"/>
                  <a:gd name="connsiteY181" fmla="*/ 375923 h 573306"/>
                  <a:gd name="connsiteX182" fmla="*/ 321749 w 670820"/>
                  <a:gd name="connsiteY182" fmla="*/ 549282 h 573306"/>
                  <a:gd name="connsiteX183" fmla="*/ 284534 w 670820"/>
                  <a:gd name="connsiteY183" fmla="*/ 549282 h 573306"/>
                  <a:gd name="connsiteX184" fmla="*/ 284534 w 670820"/>
                  <a:gd name="connsiteY184" fmla="*/ 341534 h 573306"/>
                  <a:gd name="connsiteX185" fmla="*/ 382519 w 670820"/>
                  <a:gd name="connsiteY185" fmla="*/ 341534 h 573306"/>
                  <a:gd name="connsiteX186" fmla="*/ 382519 w 670820"/>
                  <a:gd name="connsiteY186" fmla="*/ 549282 h 573306"/>
                  <a:gd name="connsiteX187" fmla="*/ 345303 w 670820"/>
                  <a:gd name="connsiteY187" fmla="*/ 549282 h 573306"/>
                  <a:gd name="connsiteX188" fmla="*/ 406073 w 670820"/>
                  <a:gd name="connsiteY188" fmla="*/ 353783 h 573306"/>
                  <a:gd name="connsiteX189" fmla="*/ 406073 w 670820"/>
                  <a:gd name="connsiteY189" fmla="*/ 330228 h 573306"/>
                  <a:gd name="connsiteX190" fmla="*/ 406544 w 670820"/>
                  <a:gd name="connsiteY190" fmla="*/ 330228 h 573306"/>
                  <a:gd name="connsiteX191" fmla="*/ 406544 w 670820"/>
                  <a:gd name="connsiteY191" fmla="*/ 210574 h 573306"/>
                  <a:gd name="connsiteX192" fmla="*/ 382990 w 670820"/>
                  <a:gd name="connsiteY192" fmla="*/ 210574 h 573306"/>
                  <a:gd name="connsiteX193" fmla="*/ 382990 w 670820"/>
                  <a:gd name="connsiteY193" fmla="*/ 318451 h 573306"/>
                  <a:gd name="connsiteX194" fmla="*/ 285005 w 670820"/>
                  <a:gd name="connsiteY194" fmla="*/ 318451 h 573306"/>
                  <a:gd name="connsiteX195" fmla="*/ 285005 w 670820"/>
                  <a:gd name="connsiteY195" fmla="*/ 210574 h 573306"/>
                  <a:gd name="connsiteX196" fmla="*/ 261450 w 670820"/>
                  <a:gd name="connsiteY196" fmla="*/ 210574 h 573306"/>
                  <a:gd name="connsiteX197" fmla="*/ 261450 w 670820"/>
                  <a:gd name="connsiteY197" fmla="*/ 318451 h 573306"/>
                  <a:gd name="connsiteX198" fmla="*/ 261450 w 670820"/>
                  <a:gd name="connsiteY198" fmla="*/ 318451 h 573306"/>
                  <a:gd name="connsiteX199" fmla="*/ 261450 w 670820"/>
                  <a:gd name="connsiteY199" fmla="*/ 353783 h 573306"/>
                  <a:gd name="connsiteX200" fmla="*/ 237896 w 670820"/>
                  <a:gd name="connsiteY200" fmla="*/ 353783 h 573306"/>
                  <a:gd name="connsiteX201" fmla="*/ 237896 w 670820"/>
                  <a:gd name="connsiteY201" fmla="*/ 187020 h 573306"/>
                  <a:gd name="connsiteX202" fmla="*/ 248260 w 670820"/>
                  <a:gd name="connsiteY202" fmla="*/ 171474 h 573306"/>
                  <a:gd name="connsiteX203" fmla="*/ 321749 w 670820"/>
                  <a:gd name="connsiteY203" fmla="*/ 150275 h 573306"/>
                  <a:gd name="connsiteX204" fmla="*/ 321749 w 670820"/>
                  <a:gd name="connsiteY204" fmla="*/ 134729 h 573306"/>
                  <a:gd name="connsiteX205" fmla="*/ 333997 w 670820"/>
                  <a:gd name="connsiteY205" fmla="*/ 136143 h 573306"/>
                  <a:gd name="connsiteX206" fmla="*/ 346245 w 670820"/>
                  <a:gd name="connsiteY206" fmla="*/ 134729 h 573306"/>
                  <a:gd name="connsiteX207" fmla="*/ 346245 w 670820"/>
                  <a:gd name="connsiteY207" fmla="*/ 150275 h 573306"/>
                  <a:gd name="connsiteX208" fmla="*/ 419263 w 670820"/>
                  <a:gd name="connsiteY208" fmla="*/ 171474 h 573306"/>
                  <a:gd name="connsiteX209" fmla="*/ 430569 w 670820"/>
                  <a:gd name="connsiteY209" fmla="*/ 187020 h 573306"/>
                  <a:gd name="connsiteX210" fmla="*/ 430569 w 670820"/>
                  <a:gd name="connsiteY210" fmla="*/ 353783 h 573306"/>
                  <a:gd name="connsiteX211" fmla="*/ 406073 w 670820"/>
                  <a:gd name="connsiteY211" fmla="*/ 353783 h 573306"/>
                  <a:gd name="connsiteX212" fmla="*/ 561530 w 670820"/>
                  <a:gd name="connsiteY212" fmla="*/ 549282 h 573306"/>
                  <a:gd name="connsiteX213" fmla="*/ 561530 w 670820"/>
                  <a:gd name="connsiteY213" fmla="*/ 375923 h 573306"/>
                  <a:gd name="connsiteX214" fmla="*/ 537976 w 670820"/>
                  <a:gd name="connsiteY214" fmla="*/ 375923 h 573306"/>
                  <a:gd name="connsiteX215" fmla="*/ 537976 w 670820"/>
                  <a:gd name="connsiteY215" fmla="*/ 549282 h 573306"/>
                  <a:gd name="connsiteX216" fmla="*/ 500760 w 670820"/>
                  <a:gd name="connsiteY216" fmla="*/ 549282 h 573306"/>
                  <a:gd name="connsiteX217" fmla="*/ 500760 w 670820"/>
                  <a:gd name="connsiteY217" fmla="*/ 341534 h 573306"/>
                  <a:gd name="connsiteX218" fmla="*/ 598745 w 670820"/>
                  <a:gd name="connsiteY218" fmla="*/ 341534 h 573306"/>
                  <a:gd name="connsiteX219" fmla="*/ 598745 w 670820"/>
                  <a:gd name="connsiteY219" fmla="*/ 549282 h 573306"/>
                  <a:gd name="connsiteX220" fmla="*/ 561530 w 670820"/>
                  <a:gd name="connsiteY220" fmla="*/ 549282 h 573306"/>
                  <a:gd name="connsiteX221" fmla="*/ 645853 w 670820"/>
                  <a:gd name="connsiteY221" fmla="*/ 353783 h 573306"/>
                  <a:gd name="connsiteX222" fmla="*/ 622299 w 670820"/>
                  <a:gd name="connsiteY222" fmla="*/ 353783 h 573306"/>
                  <a:gd name="connsiteX223" fmla="*/ 622299 w 670820"/>
                  <a:gd name="connsiteY223" fmla="*/ 210574 h 573306"/>
                  <a:gd name="connsiteX224" fmla="*/ 598745 w 670820"/>
                  <a:gd name="connsiteY224" fmla="*/ 210574 h 573306"/>
                  <a:gd name="connsiteX225" fmla="*/ 598745 w 670820"/>
                  <a:gd name="connsiteY225" fmla="*/ 318451 h 573306"/>
                  <a:gd name="connsiteX226" fmla="*/ 500760 w 670820"/>
                  <a:gd name="connsiteY226" fmla="*/ 318451 h 573306"/>
                  <a:gd name="connsiteX227" fmla="*/ 500760 w 670820"/>
                  <a:gd name="connsiteY227" fmla="*/ 210574 h 573306"/>
                  <a:gd name="connsiteX228" fmla="*/ 477206 w 670820"/>
                  <a:gd name="connsiteY228" fmla="*/ 210574 h 573306"/>
                  <a:gd name="connsiteX229" fmla="*/ 477206 w 670820"/>
                  <a:gd name="connsiteY229" fmla="*/ 330228 h 573306"/>
                  <a:gd name="connsiteX230" fmla="*/ 477206 w 670820"/>
                  <a:gd name="connsiteY230" fmla="*/ 330228 h 573306"/>
                  <a:gd name="connsiteX231" fmla="*/ 477206 w 670820"/>
                  <a:gd name="connsiteY231" fmla="*/ 353783 h 573306"/>
                  <a:gd name="connsiteX232" fmla="*/ 453181 w 670820"/>
                  <a:gd name="connsiteY232" fmla="*/ 353783 h 573306"/>
                  <a:gd name="connsiteX233" fmla="*/ 453181 w 670820"/>
                  <a:gd name="connsiteY233" fmla="*/ 187020 h 573306"/>
                  <a:gd name="connsiteX234" fmla="*/ 463545 w 670820"/>
                  <a:gd name="connsiteY234" fmla="*/ 171474 h 573306"/>
                  <a:gd name="connsiteX235" fmla="*/ 537033 w 670820"/>
                  <a:gd name="connsiteY235" fmla="*/ 150275 h 573306"/>
                  <a:gd name="connsiteX236" fmla="*/ 537033 w 670820"/>
                  <a:gd name="connsiteY236" fmla="*/ 134729 h 573306"/>
                  <a:gd name="connsiteX237" fmla="*/ 549282 w 670820"/>
                  <a:gd name="connsiteY237" fmla="*/ 136143 h 573306"/>
                  <a:gd name="connsiteX238" fmla="*/ 561530 w 670820"/>
                  <a:gd name="connsiteY238" fmla="*/ 134729 h 573306"/>
                  <a:gd name="connsiteX239" fmla="*/ 561530 w 670820"/>
                  <a:gd name="connsiteY239" fmla="*/ 150275 h 573306"/>
                  <a:gd name="connsiteX240" fmla="*/ 634548 w 670820"/>
                  <a:gd name="connsiteY240" fmla="*/ 171474 h 573306"/>
                  <a:gd name="connsiteX241" fmla="*/ 645853 w 670820"/>
                  <a:gd name="connsiteY241" fmla="*/ 187020 h 573306"/>
                  <a:gd name="connsiteX242" fmla="*/ 645853 w 670820"/>
                  <a:gd name="connsiteY242" fmla="*/ 353783 h 573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</a:cxnLst>
                <a:rect l="l" t="t" r="r" b="b"/>
                <a:pathLst>
                  <a:path w="670820" h="573306">
                    <a:moveTo>
                      <a:pt x="642085" y="148862"/>
                    </a:moveTo>
                    <a:lnTo>
                      <a:pt x="585555" y="132374"/>
                    </a:lnTo>
                    <a:lnTo>
                      <a:pt x="585555" y="121068"/>
                    </a:lnTo>
                    <a:cubicBezTo>
                      <a:pt x="594034" y="112589"/>
                      <a:pt x="599687" y="101283"/>
                      <a:pt x="600630" y="88563"/>
                    </a:cubicBezTo>
                    <a:cubicBezTo>
                      <a:pt x="603456" y="83853"/>
                      <a:pt x="608167" y="74902"/>
                      <a:pt x="608638" y="67365"/>
                    </a:cubicBezTo>
                    <a:lnTo>
                      <a:pt x="609109" y="63596"/>
                    </a:lnTo>
                    <a:cubicBezTo>
                      <a:pt x="609580" y="58414"/>
                      <a:pt x="607696" y="53232"/>
                      <a:pt x="604398" y="49935"/>
                    </a:cubicBezTo>
                    <a:cubicBezTo>
                      <a:pt x="604398" y="22141"/>
                      <a:pt x="581786" y="0"/>
                      <a:pt x="554464" y="0"/>
                    </a:cubicBezTo>
                    <a:lnTo>
                      <a:pt x="545984" y="0"/>
                    </a:lnTo>
                    <a:cubicBezTo>
                      <a:pt x="518190" y="0"/>
                      <a:pt x="496049" y="22612"/>
                      <a:pt x="496049" y="49935"/>
                    </a:cubicBezTo>
                    <a:cubicBezTo>
                      <a:pt x="492752" y="53703"/>
                      <a:pt x="490867" y="58414"/>
                      <a:pt x="491339" y="63596"/>
                    </a:cubicBezTo>
                    <a:lnTo>
                      <a:pt x="491810" y="67365"/>
                    </a:lnTo>
                    <a:cubicBezTo>
                      <a:pt x="492281" y="74431"/>
                      <a:pt x="494165" y="83382"/>
                      <a:pt x="499818" y="90448"/>
                    </a:cubicBezTo>
                    <a:cubicBezTo>
                      <a:pt x="501231" y="102696"/>
                      <a:pt x="506413" y="113531"/>
                      <a:pt x="514893" y="121539"/>
                    </a:cubicBezTo>
                    <a:lnTo>
                      <a:pt x="514893" y="132845"/>
                    </a:lnTo>
                    <a:lnTo>
                      <a:pt x="457892" y="149333"/>
                    </a:lnTo>
                    <a:cubicBezTo>
                      <a:pt x="452239" y="151217"/>
                      <a:pt x="447057" y="154515"/>
                      <a:pt x="442817" y="158755"/>
                    </a:cubicBezTo>
                    <a:cubicBezTo>
                      <a:pt x="438577" y="154515"/>
                      <a:pt x="433395" y="151217"/>
                      <a:pt x="427271" y="148862"/>
                    </a:cubicBezTo>
                    <a:lnTo>
                      <a:pt x="370742" y="132374"/>
                    </a:lnTo>
                    <a:lnTo>
                      <a:pt x="370742" y="121068"/>
                    </a:lnTo>
                    <a:cubicBezTo>
                      <a:pt x="379221" y="112589"/>
                      <a:pt x="384874" y="101283"/>
                      <a:pt x="385816" y="88563"/>
                    </a:cubicBezTo>
                    <a:cubicBezTo>
                      <a:pt x="388643" y="83853"/>
                      <a:pt x="393353" y="74902"/>
                      <a:pt x="393825" y="67365"/>
                    </a:cubicBezTo>
                    <a:lnTo>
                      <a:pt x="394296" y="63596"/>
                    </a:lnTo>
                    <a:cubicBezTo>
                      <a:pt x="394767" y="58414"/>
                      <a:pt x="392882" y="53232"/>
                      <a:pt x="389585" y="49935"/>
                    </a:cubicBezTo>
                    <a:cubicBezTo>
                      <a:pt x="389585" y="22141"/>
                      <a:pt x="366973" y="0"/>
                      <a:pt x="339179" y="0"/>
                    </a:cubicBezTo>
                    <a:lnTo>
                      <a:pt x="330700" y="0"/>
                    </a:lnTo>
                    <a:cubicBezTo>
                      <a:pt x="302906" y="0"/>
                      <a:pt x="280765" y="22612"/>
                      <a:pt x="280294" y="49935"/>
                    </a:cubicBezTo>
                    <a:cubicBezTo>
                      <a:pt x="276996" y="53703"/>
                      <a:pt x="275112" y="58414"/>
                      <a:pt x="275583" y="63596"/>
                    </a:cubicBezTo>
                    <a:lnTo>
                      <a:pt x="276054" y="67365"/>
                    </a:lnTo>
                    <a:cubicBezTo>
                      <a:pt x="276525" y="74431"/>
                      <a:pt x="278409" y="83382"/>
                      <a:pt x="284062" y="90448"/>
                    </a:cubicBezTo>
                    <a:cubicBezTo>
                      <a:pt x="285476" y="102696"/>
                      <a:pt x="290658" y="113531"/>
                      <a:pt x="299137" y="121539"/>
                    </a:cubicBezTo>
                    <a:lnTo>
                      <a:pt x="299137" y="132845"/>
                    </a:lnTo>
                    <a:lnTo>
                      <a:pt x="241665" y="149333"/>
                    </a:lnTo>
                    <a:cubicBezTo>
                      <a:pt x="236012" y="151217"/>
                      <a:pt x="230830" y="154515"/>
                      <a:pt x="226590" y="158755"/>
                    </a:cubicBezTo>
                    <a:cubicBezTo>
                      <a:pt x="222351" y="154515"/>
                      <a:pt x="217169" y="151217"/>
                      <a:pt x="211045" y="148862"/>
                    </a:cubicBezTo>
                    <a:lnTo>
                      <a:pt x="154515" y="132374"/>
                    </a:lnTo>
                    <a:lnTo>
                      <a:pt x="154515" y="121068"/>
                    </a:lnTo>
                    <a:cubicBezTo>
                      <a:pt x="162994" y="112589"/>
                      <a:pt x="168647" y="101283"/>
                      <a:pt x="169590" y="88563"/>
                    </a:cubicBezTo>
                    <a:cubicBezTo>
                      <a:pt x="172416" y="83853"/>
                      <a:pt x="177127" y="74902"/>
                      <a:pt x="177598" y="67365"/>
                    </a:cubicBezTo>
                    <a:lnTo>
                      <a:pt x="178069" y="63596"/>
                    </a:lnTo>
                    <a:cubicBezTo>
                      <a:pt x="178540" y="58414"/>
                      <a:pt x="176656" y="53232"/>
                      <a:pt x="173358" y="49935"/>
                    </a:cubicBezTo>
                    <a:cubicBezTo>
                      <a:pt x="173358" y="22141"/>
                      <a:pt x="150746" y="0"/>
                      <a:pt x="123423" y="0"/>
                    </a:cubicBezTo>
                    <a:lnTo>
                      <a:pt x="114944" y="0"/>
                    </a:lnTo>
                    <a:cubicBezTo>
                      <a:pt x="87150" y="0"/>
                      <a:pt x="65009" y="22612"/>
                      <a:pt x="65009" y="49935"/>
                    </a:cubicBezTo>
                    <a:cubicBezTo>
                      <a:pt x="61712" y="53703"/>
                      <a:pt x="59827" y="58414"/>
                      <a:pt x="60298" y="63596"/>
                    </a:cubicBezTo>
                    <a:lnTo>
                      <a:pt x="60770" y="67365"/>
                    </a:lnTo>
                    <a:cubicBezTo>
                      <a:pt x="61241" y="74431"/>
                      <a:pt x="63125" y="83382"/>
                      <a:pt x="68778" y="90448"/>
                    </a:cubicBezTo>
                    <a:cubicBezTo>
                      <a:pt x="70191" y="102696"/>
                      <a:pt x="75373" y="113531"/>
                      <a:pt x="83853" y="121539"/>
                    </a:cubicBezTo>
                    <a:lnTo>
                      <a:pt x="83853" y="132845"/>
                    </a:lnTo>
                    <a:lnTo>
                      <a:pt x="26852" y="149333"/>
                    </a:lnTo>
                    <a:cubicBezTo>
                      <a:pt x="10835" y="154986"/>
                      <a:pt x="0" y="170061"/>
                      <a:pt x="0" y="187020"/>
                    </a:cubicBezTo>
                    <a:lnTo>
                      <a:pt x="0" y="228475"/>
                    </a:lnTo>
                    <a:lnTo>
                      <a:pt x="0" y="377337"/>
                    </a:lnTo>
                    <a:lnTo>
                      <a:pt x="6595" y="377337"/>
                    </a:lnTo>
                    <a:lnTo>
                      <a:pt x="23554" y="377337"/>
                    </a:lnTo>
                    <a:lnTo>
                      <a:pt x="47108" y="377337"/>
                    </a:lnTo>
                    <a:lnTo>
                      <a:pt x="47108" y="573307"/>
                    </a:lnTo>
                    <a:lnTo>
                      <a:pt x="57472" y="573307"/>
                    </a:lnTo>
                    <a:lnTo>
                      <a:pt x="70662" y="573307"/>
                    </a:lnTo>
                    <a:lnTo>
                      <a:pt x="107878" y="573307"/>
                    </a:lnTo>
                    <a:lnTo>
                      <a:pt x="131432" y="573307"/>
                    </a:lnTo>
                    <a:lnTo>
                      <a:pt x="168176" y="573307"/>
                    </a:lnTo>
                    <a:lnTo>
                      <a:pt x="191730" y="573307"/>
                    </a:lnTo>
                    <a:lnTo>
                      <a:pt x="193144" y="573307"/>
                    </a:lnTo>
                    <a:lnTo>
                      <a:pt x="193144" y="549753"/>
                    </a:lnTo>
                    <a:lnTo>
                      <a:pt x="191730" y="549753"/>
                    </a:lnTo>
                    <a:lnTo>
                      <a:pt x="191730" y="377337"/>
                    </a:lnTo>
                    <a:lnTo>
                      <a:pt x="215756" y="377337"/>
                    </a:lnTo>
                    <a:lnTo>
                      <a:pt x="227062" y="377337"/>
                    </a:lnTo>
                    <a:lnTo>
                      <a:pt x="238839" y="377337"/>
                    </a:lnTo>
                    <a:lnTo>
                      <a:pt x="262393" y="377337"/>
                    </a:lnTo>
                    <a:lnTo>
                      <a:pt x="262393" y="573307"/>
                    </a:lnTo>
                    <a:lnTo>
                      <a:pt x="265690" y="573307"/>
                    </a:lnTo>
                    <a:lnTo>
                      <a:pt x="285947" y="573307"/>
                    </a:lnTo>
                    <a:lnTo>
                      <a:pt x="323162" y="573307"/>
                    </a:lnTo>
                    <a:lnTo>
                      <a:pt x="346716" y="573307"/>
                    </a:lnTo>
                    <a:lnTo>
                      <a:pt x="383932" y="573307"/>
                    </a:lnTo>
                    <a:lnTo>
                      <a:pt x="401362" y="573307"/>
                    </a:lnTo>
                    <a:lnTo>
                      <a:pt x="407015" y="573307"/>
                    </a:lnTo>
                    <a:lnTo>
                      <a:pt x="407015" y="377337"/>
                    </a:lnTo>
                    <a:lnTo>
                      <a:pt x="431040" y="377337"/>
                    </a:lnTo>
                    <a:lnTo>
                      <a:pt x="439991" y="377337"/>
                    </a:lnTo>
                    <a:lnTo>
                      <a:pt x="443759" y="377337"/>
                    </a:lnTo>
                    <a:lnTo>
                      <a:pt x="454594" y="377337"/>
                    </a:lnTo>
                    <a:lnTo>
                      <a:pt x="478619" y="377337"/>
                    </a:lnTo>
                    <a:lnTo>
                      <a:pt x="478619" y="549753"/>
                    </a:lnTo>
                    <a:lnTo>
                      <a:pt x="478619" y="573307"/>
                    </a:lnTo>
                    <a:lnTo>
                      <a:pt x="502173" y="573307"/>
                    </a:lnTo>
                    <a:lnTo>
                      <a:pt x="539389" y="573307"/>
                    </a:lnTo>
                    <a:lnTo>
                      <a:pt x="562943" y="573307"/>
                    </a:lnTo>
                    <a:lnTo>
                      <a:pt x="600159" y="573307"/>
                    </a:lnTo>
                    <a:lnTo>
                      <a:pt x="614291" y="573307"/>
                    </a:lnTo>
                    <a:lnTo>
                      <a:pt x="623713" y="573307"/>
                    </a:lnTo>
                    <a:lnTo>
                      <a:pt x="623713" y="377337"/>
                    </a:lnTo>
                    <a:lnTo>
                      <a:pt x="647267" y="377337"/>
                    </a:lnTo>
                    <a:lnTo>
                      <a:pt x="661399" y="377337"/>
                    </a:lnTo>
                    <a:lnTo>
                      <a:pt x="670821" y="377337"/>
                    </a:lnTo>
                    <a:lnTo>
                      <a:pt x="670821" y="187020"/>
                    </a:lnTo>
                    <a:cubicBezTo>
                      <a:pt x="669408" y="169590"/>
                      <a:pt x="658573" y="154515"/>
                      <a:pt x="642085" y="148862"/>
                    </a:cubicBezTo>
                    <a:close/>
                    <a:moveTo>
                      <a:pt x="518661" y="64538"/>
                    </a:moveTo>
                    <a:lnTo>
                      <a:pt x="518661" y="49464"/>
                    </a:lnTo>
                    <a:cubicBezTo>
                      <a:pt x="518661" y="34860"/>
                      <a:pt x="530438" y="22612"/>
                      <a:pt x="545513" y="22612"/>
                    </a:cubicBezTo>
                    <a:lnTo>
                      <a:pt x="553992" y="22612"/>
                    </a:lnTo>
                    <a:cubicBezTo>
                      <a:pt x="568596" y="22612"/>
                      <a:pt x="580844" y="34389"/>
                      <a:pt x="580844" y="49464"/>
                    </a:cubicBezTo>
                    <a:lnTo>
                      <a:pt x="580844" y="64538"/>
                    </a:lnTo>
                    <a:lnTo>
                      <a:pt x="585084" y="65480"/>
                    </a:lnTo>
                    <a:cubicBezTo>
                      <a:pt x="584613" y="68307"/>
                      <a:pt x="581315" y="74431"/>
                      <a:pt x="578960" y="78671"/>
                    </a:cubicBezTo>
                    <a:lnTo>
                      <a:pt x="577075" y="81497"/>
                    </a:lnTo>
                    <a:lnTo>
                      <a:pt x="577075" y="84795"/>
                    </a:lnTo>
                    <a:cubicBezTo>
                      <a:pt x="577075" y="99869"/>
                      <a:pt x="564827" y="112118"/>
                      <a:pt x="549753" y="112118"/>
                    </a:cubicBezTo>
                    <a:cubicBezTo>
                      <a:pt x="534678" y="112118"/>
                      <a:pt x="522430" y="99869"/>
                      <a:pt x="522430" y="84795"/>
                    </a:cubicBezTo>
                    <a:lnTo>
                      <a:pt x="522430" y="79142"/>
                    </a:lnTo>
                    <a:lnTo>
                      <a:pt x="518190" y="75844"/>
                    </a:lnTo>
                    <a:cubicBezTo>
                      <a:pt x="516777" y="74431"/>
                      <a:pt x="515364" y="72547"/>
                      <a:pt x="514422" y="65480"/>
                    </a:cubicBezTo>
                    <a:lnTo>
                      <a:pt x="518661" y="64538"/>
                    </a:lnTo>
                    <a:close/>
                    <a:moveTo>
                      <a:pt x="302906" y="64538"/>
                    </a:moveTo>
                    <a:lnTo>
                      <a:pt x="302906" y="49464"/>
                    </a:lnTo>
                    <a:cubicBezTo>
                      <a:pt x="302906" y="34860"/>
                      <a:pt x="314683" y="22612"/>
                      <a:pt x="329757" y="22612"/>
                    </a:cubicBezTo>
                    <a:lnTo>
                      <a:pt x="338237" y="22612"/>
                    </a:lnTo>
                    <a:cubicBezTo>
                      <a:pt x="352840" y="22612"/>
                      <a:pt x="365089" y="34389"/>
                      <a:pt x="365089" y="49464"/>
                    </a:cubicBezTo>
                    <a:lnTo>
                      <a:pt x="365089" y="64538"/>
                    </a:lnTo>
                    <a:lnTo>
                      <a:pt x="369328" y="65480"/>
                    </a:lnTo>
                    <a:cubicBezTo>
                      <a:pt x="368857" y="68307"/>
                      <a:pt x="366031" y="74431"/>
                      <a:pt x="363204" y="78671"/>
                    </a:cubicBezTo>
                    <a:lnTo>
                      <a:pt x="361320" y="81497"/>
                    </a:lnTo>
                    <a:lnTo>
                      <a:pt x="361320" y="84795"/>
                    </a:lnTo>
                    <a:cubicBezTo>
                      <a:pt x="361320" y="99869"/>
                      <a:pt x="349072" y="112118"/>
                      <a:pt x="333997" y="112118"/>
                    </a:cubicBezTo>
                    <a:cubicBezTo>
                      <a:pt x="318923" y="112118"/>
                      <a:pt x="306674" y="99869"/>
                      <a:pt x="306674" y="84795"/>
                    </a:cubicBezTo>
                    <a:lnTo>
                      <a:pt x="306674" y="79142"/>
                    </a:lnTo>
                    <a:lnTo>
                      <a:pt x="302435" y="75844"/>
                    </a:lnTo>
                    <a:cubicBezTo>
                      <a:pt x="301021" y="74431"/>
                      <a:pt x="299608" y="72547"/>
                      <a:pt x="298666" y="65480"/>
                    </a:cubicBezTo>
                    <a:lnTo>
                      <a:pt x="302906" y="64538"/>
                    </a:lnTo>
                    <a:close/>
                    <a:moveTo>
                      <a:pt x="87150" y="64538"/>
                    </a:moveTo>
                    <a:lnTo>
                      <a:pt x="87150" y="49464"/>
                    </a:lnTo>
                    <a:cubicBezTo>
                      <a:pt x="87150" y="34860"/>
                      <a:pt x="98927" y="22612"/>
                      <a:pt x="114002" y="22612"/>
                    </a:cubicBezTo>
                    <a:lnTo>
                      <a:pt x="122481" y="22612"/>
                    </a:lnTo>
                    <a:cubicBezTo>
                      <a:pt x="137085" y="22612"/>
                      <a:pt x="149333" y="34389"/>
                      <a:pt x="149333" y="49464"/>
                    </a:cubicBezTo>
                    <a:lnTo>
                      <a:pt x="149333" y="64538"/>
                    </a:lnTo>
                    <a:lnTo>
                      <a:pt x="153573" y="65480"/>
                    </a:lnTo>
                    <a:cubicBezTo>
                      <a:pt x="153102" y="68307"/>
                      <a:pt x="150275" y="74431"/>
                      <a:pt x="147449" y="78671"/>
                    </a:cubicBezTo>
                    <a:lnTo>
                      <a:pt x="145564" y="81497"/>
                    </a:lnTo>
                    <a:lnTo>
                      <a:pt x="145564" y="84795"/>
                    </a:lnTo>
                    <a:cubicBezTo>
                      <a:pt x="145564" y="99869"/>
                      <a:pt x="133316" y="112118"/>
                      <a:pt x="118242" y="112118"/>
                    </a:cubicBezTo>
                    <a:cubicBezTo>
                      <a:pt x="103167" y="112118"/>
                      <a:pt x="90919" y="99869"/>
                      <a:pt x="90919" y="84795"/>
                    </a:cubicBezTo>
                    <a:lnTo>
                      <a:pt x="90919" y="79142"/>
                    </a:lnTo>
                    <a:lnTo>
                      <a:pt x="86679" y="75844"/>
                    </a:lnTo>
                    <a:cubicBezTo>
                      <a:pt x="85266" y="74431"/>
                      <a:pt x="83853" y="72547"/>
                      <a:pt x="82910" y="65480"/>
                    </a:cubicBezTo>
                    <a:lnTo>
                      <a:pt x="87150" y="64538"/>
                    </a:lnTo>
                    <a:close/>
                    <a:moveTo>
                      <a:pt x="130019" y="549282"/>
                    </a:moveTo>
                    <a:lnTo>
                      <a:pt x="130019" y="375923"/>
                    </a:lnTo>
                    <a:lnTo>
                      <a:pt x="106465" y="375923"/>
                    </a:lnTo>
                    <a:lnTo>
                      <a:pt x="106465" y="549282"/>
                    </a:lnTo>
                    <a:lnTo>
                      <a:pt x="69249" y="549282"/>
                    </a:lnTo>
                    <a:lnTo>
                      <a:pt x="69249" y="341534"/>
                    </a:lnTo>
                    <a:lnTo>
                      <a:pt x="166763" y="341534"/>
                    </a:lnTo>
                    <a:lnTo>
                      <a:pt x="166763" y="549282"/>
                    </a:lnTo>
                    <a:lnTo>
                      <a:pt x="130019" y="549282"/>
                    </a:lnTo>
                    <a:close/>
                    <a:moveTo>
                      <a:pt x="190317" y="353783"/>
                    </a:moveTo>
                    <a:lnTo>
                      <a:pt x="190317" y="330228"/>
                    </a:lnTo>
                    <a:lnTo>
                      <a:pt x="190788" y="330228"/>
                    </a:lnTo>
                    <a:lnTo>
                      <a:pt x="190788" y="210574"/>
                    </a:lnTo>
                    <a:lnTo>
                      <a:pt x="167234" y="210574"/>
                    </a:lnTo>
                    <a:lnTo>
                      <a:pt x="167234" y="318451"/>
                    </a:lnTo>
                    <a:lnTo>
                      <a:pt x="69249" y="318451"/>
                    </a:lnTo>
                    <a:lnTo>
                      <a:pt x="69249" y="210574"/>
                    </a:lnTo>
                    <a:lnTo>
                      <a:pt x="45695" y="210574"/>
                    </a:lnTo>
                    <a:lnTo>
                      <a:pt x="45695" y="353783"/>
                    </a:lnTo>
                    <a:lnTo>
                      <a:pt x="22141" y="353783"/>
                    </a:lnTo>
                    <a:lnTo>
                      <a:pt x="22141" y="228475"/>
                    </a:lnTo>
                    <a:lnTo>
                      <a:pt x="22141" y="187020"/>
                    </a:lnTo>
                    <a:cubicBezTo>
                      <a:pt x="22141" y="179953"/>
                      <a:pt x="26381" y="173829"/>
                      <a:pt x="32505" y="171474"/>
                    </a:cubicBezTo>
                    <a:lnTo>
                      <a:pt x="105993" y="150275"/>
                    </a:lnTo>
                    <a:lnTo>
                      <a:pt x="105993" y="134729"/>
                    </a:lnTo>
                    <a:cubicBezTo>
                      <a:pt x="109762" y="135672"/>
                      <a:pt x="114002" y="136143"/>
                      <a:pt x="118242" y="136143"/>
                    </a:cubicBezTo>
                    <a:cubicBezTo>
                      <a:pt x="122481" y="136143"/>
                      <a:pt x="126250" y="135672"/>
                      <a:pt x="130490" y="134729"/>
                    </a:cubicBezTo>
                    <a:lnTo>
                      <a:pt x="130490" y="150275"/>
                    </a:lnTo>
                    <a:lnTo>
                      <a:pt x="203507" y="171474"/>
                    </a:lnTo>
                    <a:cubicBezTo>
                      <a:pt x="210103" y="173829"/>
                      <a:pt x="214813" y="179953"/>
                      <a:pt x="214813" y="187020"/>
                    </a:cubicBezTo>
                    <a:lnTo>
                      <a:pt x="214813" y="353783"/>
                    </a:lnTo>
                    <a:lnTo>
                      <a:pt x="190317" y="353783"/>
                    </a:lnTo>
                    <a:close/>
                    <a:moveTo>
                      <a:pt x="345303" y="549282"/>
                    </a:moveTo>
                    <a:lnTo>
                      <a:pt x="345303" y="375923"/>
                    </a:lnTo>
                    <a:lnTo>
                      <a:pt x="321749" y="375923"/>
                    </a:lnTo>
                    <a:lnTo>
                      <a:pt x="321749" y="549282"/>
                    </a:lnTo>
                    <a:lnTo>
                      <a:pt x="284534" y="549282"/>
                    </a:lnTo>
                    <a:lnTo>
                      <a:pt x="284534" y="341534"/>
                    </a:lnTo>
                    <a:lnTo>
                      <a:pt x="382519" y="341534"/>
                    </a:lnTo>
                    <a:lnTo>
                      <a:pt x="382519" y="549282"/>
                    </a:lnTo>
                    <a:lnTo>
                      <a:pt x="345303" y="549282"/>
                    </a:lnTo>
                    <a:close/>
                    <a:moveTo>
                      <a:pt x="406073" y="353783"/>
                    </a:moveTo>
                    <a:lnTo>
                      <a:pt x="406073" y="330228"/>
                    </a:lnTo>
                    <a:lnTo>
                      <a:pt x="406544" y="330228"/>
                    </a:lnTo>
                    <a:lnTo>
                      <a:pt x="406544" y="210574"/>
                    </a:lnTo>
                    <a:lnTo>
                      <a:pt x="382990" y="210574"/>
                    </a:lnTo>
                    <a:lnTo>
                      <a:pt x="382990" y="318451"/>
                    </a:lnTo>
                    <a:lnTo>
                      <a:pt x="285005" y="318451"/>
                    </a:lnTo>
                    <a:lnTo>
                      <a:pt x="285005" y="210574"/>
                    </a:lnTo>
                    <a:lnTo>
                      <a:pt x="261450" y="210574"/>
                    </a:lnTo>
                    <a:lnTo>
                      <a:pt x="261450" y="318451"/>
                    </a:lnTo>
                    <a:lnTo>
                      <a:pt x="261450" y="318451"/>
                    </a:lnTo>
                    <a:lnTo>
                      <a:pt x="261450" y="353783"/>
                    </a:lnTo>
                    <a:lnTo>
                      <a:pt x="237896" y="353783"/>
                    </a:lnTo>
                    <a:lnTo>
                      <a:pt x="237896" y="187020"/>
                    </a:lnTo>
                    <a:cubicBezTo>
                      <a:pt x="237896" y="179953"/>
                      <a:pt x="242136" y="173829"/>
                      <a:pt x="248260" y="171474"/>
                    </a:cubicBezTo>
                    <a:lnTo>
                      <a:pt x="321749" y="150275"/>
                    </a:lnTo>
                    <a:lnTo>
                      <a:pt x="321749" y="134729"/>
                    </a:lnTo>
                    <a:cubicBezTo>
                      <a:pt x="325518" y="135672"/>
                      <a:pt x="329757" y="136143"/>
                      <a:pt x="333997" y="136143"/>
                    </a:cubicBezTo>
                    <a:cubicBezTo>
                      <a:pt x="338237" y="136143"/>
                      <a:pt x="342006" y="135672"/>
                      <a:pt x="346245" y="134729"/>
                    </a:cubicBezTo>
                    <a:lnTo>
                      <a:pt x="346245" y="150275"/>
                    </a:lnTo>
                    <a:lnTo>
                      <a:pt x="419263" y="171474"/>
                    </a:lnTo>
                    <a:cubicBezTo>
                      <a:pt x="425858" y="173829"/>
                      <a:pt x="430569" y="179953"/>
                      <a:pt x="430569" y="187020"/>
                    </a:cubicBezTo>
                    <a:lnTo>
                      <a:pt x="430569" y="353783"/>
                    </a:lnTo>
                    <a:lnTo>
                      <a:pt x="406073" y="353783"/>
                    </a:lnTo>
                    <a:close/>
                    <a:moveTo>
                      <a:pt x="561530" y="549282"/>
                    </a:moveTo>
                    <a:lnTo>
                      <a:pt x="561530" y="375923"/>
                    </a:lnTo>
                    <a:lnTo>
                      <a:pt x="537976" y="375923"/>
                    </a:lnTo>
                    <a:lnTo>
                      <a:pt x="537976" y="549282"/>
                    </a:lnTo>
                    <a:lnTo>
                      <a:pt x="500760" y="549282"/>
                    </a:lnTo>
                    <a:lnTo>
                      <a:pt x="500760" y="341534"/>
                    </a:lnTo>
                    <a:lnTo>
                      <a:pt x="598745" y="341534"/>
                    </a:lnTo>
                    <a:lnTo>
                      <a:pt x="598745" y="549282"/>
                    </a:lnTo>
                    <a:lnTo>
                      <a:pt x="561530" y="549282"/>
                    </a:lnTo>
                    <a:close/>
                    <a:moveTo>
                      <a:pt x="645853" y="353783"/>
                    </a:moveTo>
                    <a:lnTo>
                      <a:pt x="622299" y="353783"/>
                    </a:lnTo>
                    <a:lnTo>
                      <a:pt x="622299" y="210574"/>
                    </a:lnTo>
                    <a:lnTo>
                      <a:pt x="598745" y="210574"/>
                    </a:lnTo>
                    <a:lnTo>
                      <a:pt x="598745" y="318451"/>
                    </a:lnTo>
                    <a:lnTo>
                      <a:pt x="500760" y="318451"/>
                    </a:lnTo>
                    <a:lnTo>
                      <a:pt x="500760" y="210574"/>
                    </a:lnTo>
                    <a:lnTo>
                      <a:pt x="477206" y="210574"/>
                    </a:lnTo>
                    <a:lnTo>
                      <a:pt x="477206" y="330228"/>
                    </a:lnTo>
                    <a:lnTo>
                      <a:pt x="477206" y="330228"/>
                    </a:lnTo>
                    <a:lnTo>
                      <a:pt x="477206" y="353783"/>
                    </a:lnTo>
                    <a:lnTo>
                      <a:pt x="453181" y="353783"/>
                    </a:lnTo>
                    <a:lnTo>
                      <a:pt x="453181" y="187020"/>
                    </a:lnTo>
                    <a:cubicBezTo>
                      <a:pt x="453181" y="179953"/>
                      <a:pt x="457421" y="173829"/>
                      <a:pt x="463545" y="171474"/>
                    </a:cubicBezTo>
                    <a:lnTo>
                      <a:pt x="537033" y="150275"/>
                    </a:lnTo>
                    <a:lnTo>
                      <a:pt x="537033" y="134729"/>
                    </a:lnTo>
                    <a:cubicBezTo>
                      <a:pt x="540802" y="135672"/>
                      <a:pt x="545042" y="136143"/>
                      <a:pt x="549282" y="136143"/>
                    </a:cubicBezTo>
                    <a:cubicBezTo>
                      <a:pt x="553521" y="136143"/>
                      <a:pt x="557290" y="135672"/>
                      <a:pt x="561530" y="134729"/>
                    </a:cubicBezTo>
                    <a:lnTo>
                      <a:pt x="561530" y="150275"/>
                    </a:lnTo>
                    <a:lnTo>
                      <a:pt x="634548" y="171474"/>
                    </a:lnTo>
                    <a:cubicBezTo>
                      <a:pt x="641143" y="173829"/>
                      <a:pt x="645853" y="179953"/>
                      <a:pt x="645853" y="187020"/>
                    </a:cubicBezTo>
                    <a:lnTo>
                      <a:pt x="645853" y="353783"/>
                    </a:lnTo>
                    <a:close/>
                  </a:path>
                </a:pathLst>
              </a:custGeom>
              <a:solidFill>
                <a:srgbClr val="005688"/>
              </a:solidFill>
              <a:ln w="46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2405EAA3-4E43-47ED-CDA3-01AA71024E4D}"/>
                  </a:ext>
                </a:extLst>
              </p:cNvPr>
              <p:cNvSpPr/>
              <p:nvPr/>
            </p:nvSpPr>
            <p:spPr>
              <a:xfrm>
                <a:off x="10372720" y="4705949"/>
                <a:ext cx="693432" cy="425858"/>
              </a:xfrm>
              <a:custGeom>
                <a:avLst/>
                <a:gdLst>
                  <a:gd name="connsiteX0" fmla="*/ 604869 w 693432"/>
                  <a:gd name="connsiteY0" fmla="*/ 258624 h 425858"/>
                  <a:gd name="connsiteX1" fmla="*/ 590737 w 693432"/>
                  <a:gd name="connsiteY1" fmla="*/ 224706 h 425858"/>
                  <a:gd name="connsiteX2" fmla="*/ 642556 w 693432"/>
                  <a:gd name="connsiteY2" fmla="*/ 152631 h 425858"/>
                  <a:gd name="connsiteX3" fmla="*/ 539860 w 693432"/>
                  <a:gd name="connsiteY3" fmla="*/ 49935 h 425858"/>
                  <a:gd name="connsiteX4" fmla="*/ 467784 w 693432"/>
                  <a:gd name="connsiteY4" fmla="*/ 101754 h 425858"/>
                  <a:gd name="connsiteX5" fmla="*/ 433866 w 693432"/>
                  <a:gd name="connsiteY5" fmla="*/ 87621 h 425858"/>
                  <a:gd name="connsiteX6" fmla="*/ 419263 w 693432"/>
                  <a:gd name="connsiteY6" fmla="*/ 0 h 425858"/>
                  <a:gd name="connsiteX7" fmla="*/ 273699 w 693432"/>
                  <a:gd name="connsiteY7" fmla="*/ 0 h 425858"/>
                  <a:gd name="connsiteX8" fmla="*/ 259095 w 693432"/>
                  <a:gd name="connsiteY8" fmla="*/ 87621 h 425858"/>
                  <a:gd name="connsiteX9" fmla="*/ 225177 w 693432"/>
                  <a:gd name="connsiteY9" fmla="*/ 101754 h 425858"/>
                  <a:gd name="connsiteX10" fmla="*/ 153102 w 693432"/>
                  <a:gd name="connsiteY10" fmla="*/ 49935 h 425858"/>
                  <a:gd name="connsiteX11" fmla="*/ 49935 w 693432"/>
                  <a:gd name="connsiteY11" fmla="*/ 152631 h 425858"/>
                  <a:gd name="connsiteX12" fmla="*/ 101754 w 693432"/>
                  <a:gd name="connsiteY12" fmla="*/ 224706 h 425858"/>
                  <a:gd name="connsiteX13" fmla="*/ 87621 w 693432"/>
                  <a:gd name="connsiteY13" fmla="*/ 258624 h 425858"/>
                  <a:gd name="connsiteX14" fmla="*/ 0 w 693432"/>
                  <a:gd name="connsiteY14" fmla="*/ 273228 h 425858"/>
                  <a:gd name="connsiteX15" fmla="*/ 0 w 693432"/>
                  <a:gd name="connsiteY15" fmla="*/ 418321 h 425858"/>
                  <a:gd name="connsiteX16" fmla="*/ 45224 w 693432"/>
                  <a:gd name="connsiteY16" fmla="*/ 425858 h 425858"/>
                  <a:gd name="connsiteX17" fmla="*/ 48993 w 693432"/>
                  <a:gd name="connsiteY17" fmla="*/ 402775 h 425858"/>
                  <a:gd name="connsiteX18" fmla="*/ 23554 w 693432"/>
                  <a:gd name="connsiteY18" fmla="*/ 398535 h 425858"/>
                  <a:gd name="connsiteX19" fmla="*/ 23554 w 693432"/>
                  <a:gd name="connsiteY19" fmla="*/ 293013 h 425858"/>
                  <a:gd name="connsiteX20" fmla="*/ 105993 w 693432"/>
                  <a:gd name="connsiteY20" fmla="*/ 279352 h 425858"/>
                  <a:gd name="connsiteX21" fmla="*/ 108349 w 693432"/>
                  <a:gd name="connsiteY21" fmla="*/ 272285 h 425858"/>
                  <a:gd name="connsiteX22" fmla="*/ 126250 w 693432"/>
                  <a:gd name="connsiteY22" fmla="*/ 228946 h 425858"/>
                  <a:gd name="connsiteX23" fmla="*/ 129548 w 693432"/>
                  <a:gd name="connsiteY23" fmla="*/ 222351 h 425858"/>
                  <a:gd name="connsiteX24" fmla="*/ 80555 w 693432"/>
                  <a:gd name="connsiteY24" fmla="*/ 154986 h 425858"/>
                  <a:gd name="connsiteX25" fmla="*/ 155457 w 693432"/>
                  <a:gd name="connsiteY25" fmla="*/ 80555 h 425858"/>
                  <a:gd name="connsiteX26" fmla="*/ 223293 w 693432"/>
                  <a:gd name="connsiteY26" fmla="*/ 129076 h 425858"/>
                  <a:gd name="connsiteX27" fmla="*/ 229888 w 693432"/>
                  <a:gd name="connsiteY27" fmla="*/ 125779 h 425858"/>
                  <a:gd name="connsiteX28" fmla="*/ 273228 w 693432"/>
                  <a:gd name="connsiteY28" fmla="*/ 107878 h 425858"/>
                  <a:gd name="connsiteX29" fmla="*/ 280294 w 693432"/>
                  <a:gd name="connsiteY29" fmla="*/ 105522 h 425858"/>
                  <a:gd name="connsiteX30" fmla="*/ 293955 w 693432"/>
                  <a:gd name="connsiteY30" fmla="*/ 23083 h 425858"/>
                  <a:gd name="connsiteX31" fmla="*/ 399478 w 693432"/>
                  <a:gd name="connsiteY31" fmla="*/ 23083 h 425858"/>
                  <a:gd name="connsiteX32" fmla="*/ 413139 w 693432"/>
                  <a:gd name="connsiteY32" fmla="*/ 105522 h 425858"/>
                  <a:gd name="connsiteX33" fmla="*/ 420205 w 693432"/>
                  <a:gd name="connsiteY33" fmla="*/ 107878 h 425858"/>
                  <a:gd name="connsiteX34" fmla="*/ 463545 w 693432"/>
                  <a:gd name="connsiteY34" fmla="*/ 125779 h 425858"/>
                  <a:gd name="connsiteX35" fmla="*/ 470140 w 693432"/>
                  <a:gd name="connsiteY35" fmla="*/ 129076 h 425858"/>
                  <a:gd name="connsiteX36" fmla="*/ 537976 w 693432"/>
                  <a:gd name="connsiteY36" fmla="*/ 80555 h 425858"/>
                  <a:gd name="connsiteX37" fmla="*/ 612407 w 693432"/>
                  <a:gd name="connsiteY37" fmla="*/ 154986 h 425858"/>
                  <a:gd name="connsiteX38" fmla="*/ 563885 w 693432"/>
                  <a:gd name="connsiteY38" fmla="*/ 222822 h 425858"/>
                  <a:gd name="connsiteX39" fmla="*/ 567183 w 693432"/>
                  <a:gd name="connsiteY39" fmla="*/ 229417 h 425858"/>
                  <a:gd name="connsiteX40" fmla="*/ 585084 w 693432"/>
                  <a:gd name="connsiteY40" fmla="*/ 272757 h 425858"/>
                  <a:gd name="connsiteX41" fmla="*/ 587439 w 693432"/>
                  <a:gd name="connsiteY41" fmla="*/ 279823 h 425858"/>
                  <a:gd name="connsiteX42" fmla="*/ 669879 w 693432"/>
                  <a:gd name="connsiteY42" fmla="*/ 293484 h 425858"/>
                  <a:gd name="connsiteX43" fmla="*/ 669879 w 693432"/>
                  <a:gd name="connsiteY43" fmla="*/ 398535 h 425858"/>
                  <a:gd name="connsiteX44" fmla="*/ 643969 w 693432"/>
                  <a:gd name="connsiteY44" fmla="*/ 402775 h 425858"/>
                  <a:gd name="connsiteX45" fmla="*/ 647738 w 693432"/>
                  <a:gd name="connsiteY45" fmla="*/ 425858 h 425858"/>
                  <a:gd name="connsiteX46" fmla="*/ 693433 w 693432"/>
                  <a:gd name="connsiteY46" fmla="*/ 418321 h 425858"/>
                  <a:gd name="connsiteX47" fmla="*/ 693433 w 693432"/>
                  <a:gd name="connsiteY47" fmla="*/ 273228 h 425858"/>
                  <a:gd name="connsiteX48" fmla="*/ 604869 w 693432"/>
                  <a:gd name="connsiteY48" fmla="*/ 258624 h 425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93432" h="425858">
                    <a:moveTo>
                      <a:pt x="604869" y="258624"/>
                    </a:moveTo>
                    <a:cubicBezTo>
                      <a:pt x="601101" y="246847"/>
                      <a:pt x="596390" y="235541"/>
                      <a:pt x="590737" y="224706"/>
                    </a:cubicBezTo>
                    <a:lnTo>
                      <a:pt x="642556" y="152631"/>
                    </a:lnTo>
                    <a:lnTo>
                      <a:pt x="539860" y="49935"/>
                    </a:lnTo>
                    <a:lnTo>
                      <a:pt x="467784" y="101754"/>
                    </a:lnTo>
                    <a:cubicBezTo>
                      <a:pt x="456950" y="96572"/>
                      <a:pt x="445644" y="91861"/>
                      <a:pt x="433866" y="87621"/>
                    </a:cubicBezTo>
                    <a:lnTo>
                      <a:pt x="419263" y="0"/>
                    </a:lnTo>
                    <a:lnTo>
                      <a:pt x="273699" y="0"/>
                    </a:lnTo>
                    <a:lnTo>
                      <a:pt x="259095" y="87621"/>
                    </a:lnTo>
                    <a:cubicBezTo>
                      <a:pt x="247318" y="91390"/>
                      <a:pt x="236012" y="96101"/>
                      <a:pt x="225177" y="101754"/>
                    </a:cubicBezTo>
                    <a:lnTo>
                      <a:pt x="153102" y="49935"/>
                    </a:lnTo>
                    <a:lnTo>
                      <a:pt x="49935" y="152631"/>
                    </a:lnTo>
                    <a:lnTo>
                      <a:pt x="101754" y="224706"/>
                    </a:lnTo>
                    <a:cubicBezTo>
                      <a:pt x="96572" y="235541"/>
                      <a:pt x="91861" y="246847"/>
                      <a:pt x="87621" y="258624"/>
                    </a:cubicBezTo>
                    <a:lnTo>
                      <a:pt x="0" y="273228"/>
                    </a:lnTo>
                    <a:lnTo>
                      <a:pt x="0" y="418321"/>
                    </a:lnTo>
                    <a:lnTo>
                      <a:pt x="45224" y="425858"/>
                    </a:lnTo>
                    <a:lnTo>
                      <a:pt x="48993" y="402775"/>
                    </a:lnTo>
                    <a:lnTo>
                      <a:pt x="23554" y="398535"/>
                    </a:lnTo>
                    <a:lnTo>
                      <a:pt x="23554" y="293013"/>
                    </a:lnTo>
                    <a:lnTo>
                      <a:pt x="105993" y="279352"/>
                    </a:lnTo>
                    <a:lnTo>
                      <a:pt x="108349" y="272285"/>
                    </a:lnTo>
                    <a:cubicBezTo>
                      <a:pt x="113060" y="257211"/>
                      <a:pt x="119184" y="242607"/>
                      <a:pt x="126250" y="228946"/>
                    </a:cubicBezTo>
                    <a:lnTo>
                      <a:pt x="129548" y="222351"/>
                    </a:lnTo>
                    <a:lnTo>
                      <a:pt x="80555" y="154986"/>
                    </a:lnTo>
                    <a:lnTo>
                      <a:pt x="155457" y="80555"/>
                    </a:lnTo>
                    <a:lnTo>
                      <a:pt x="223293" y="129076"/>
                    </a:lnTo>
                    <a:lnTo>
                      <a:pt x="229888" y="125779"/>
                    </a:lnTo>
                    <a:cubicBezTo>
                      <a:pt x="243549" y="118713"/>
                      <a:pt x="258153" y="112589"/>
                      <a:pt x="273228" y="107878"/>
                    </a:cubicBezTo>
                    <a:lnTo>
                      <a:pt x="280294" y="105522"/>
                    </a:lnTo>
                    <a:lnTo>
                      <a:pt x="293955" y="23083"/>
                    </a:lnTo>
                    <a:lnTo>
                      <a:pt x="399478" y="23083"/>
                    </a:lnTo>
                    <a:lnTo>
                      <a:pt x="413139" y="105522"/>
                    </a:lnTo>
                    <a:lnTo>
                      <a:pt x="420205" y="107878"/>
                    </a:lnTo>
                    <a:cubicBezTo>
                      <a:pt x="435280" y="112589"/>
                      <a:pt x="449883" y="118713"/>
                      <a:pt x="463545" y="125779"/>
                    </a:cubicBezTo>
                    <a:lnTo>
                      <a:pt x="470140" y="129076"/>
                    </a:lnTo>
                    <a:lnTo>
                      <a:pt x="537976" y="80555"/>
                    </a:lnTo>
                    <a:lnTo>
                      <a:pt x="612407" y="154986"/>
                    </a:lnTo>
                    <a:lnTo>
                      <a:pt x="563885" y="222822"/>
                    </a:lnTo>
                    <a:lnTo>
                      <a:pt x="567183" y="229417"/>
                    </a:lnTo>
                    <a:cubicBezTo>
                      <a:pt x="574249" y="243078"/>
                      <a:pt x="580373" y="257682"/>
                      <a:pt x="585084" y="272757"/>
                    </a:cubicBezTo>
                    <a:lnTo>
                      <a:pt x="587439" y="279823"/>
                    </a:lnTo>
                    <a:lnTo>
                      <a:pt x="669879" y="293484"/>
                    </a:lnTo>
                    <a:lnTo>
                      <a:pt x="669879" y="398535"/>
                    </a:lnTo>
                    <a:lnTo>
                      <a:pt x="643969" y="402775"/>
                    </a:lnTo>
                    <a:lnTo>
                      <a:pt x="647738" y="425858"/>
                    </a:lnTo>
                    <a:lnTo>
                      <a:pt x="693433" y="418321"/>
                    </a:lnTo>
                    <a:lnTo>
                      <a:pt x="693433" y="273228"/>
                    </a:lnTo>
                    <a:lnTo>
                      <a:pt x="604869" y="258624"/>
                    </a:lnTo>
                    <a:close/>
                  </a:path>
                </a:pathLst>
              </a:custGeom>
              <a:solidFill>
                <a:schemeClr val="accent1"/>
              </a:solidFill>
              <a:ln w="46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F6C8C553-70B3-86E0-1185-7F9D4E6B2D65}"/>
                  </a:ext>
                </a:extLst>
              </p:cNvPr>
              <p:cNvSpPr/>
              <p:nvPr/>
            </p:nvSpPr>
            <p:spPr>
              <a:xfrm>
                <a:off x="10550318" y="4883076"/>
                <a:ext cx="338236" cy="169118"/>
              </a:xfrm>
              <a:custGeom>
                <a:avLst/>
                <a:gdLst>
                  <a:gd name="connsiteX0" fmla="*/ 47579 w 338236"/>
                  <a:gd name="connsiteY0" fmla="*/ 87150 h 169118"/>
                  <a:gd name="connsiteX1" fmla="*/ 168647 w 338236"/>
                  <a:gd name="connsiteY1" fmla="*/ 23083 h 169118"/>
                  <a:gd name="connsiteX2" fmla="*/ 293955 w 338236"/>
                  <a:gd name="connsiteY2" fmla="*/ 94216 h 169118"/>
                  <a:gd name="connsiteX3" fmla="*/ 314683 w 338236"/>
                  <a:gd name="connsiteY3" fmla="*/ 169118 h 169118"/>
                  <a:gd name="connsiteX4" fmla="*/ 338237 w 338236"/>
                  <a:gd name="connsiteY4" fmla="*/ 169118 h 169118"/>
                  <a:gd name="connsiteX5" fmla="*/ 314212 w 338236"/>
                  <a:gd name="connsiteY5" fmla="*/ 82439 h 169118"/>
                  <a:gd name="connsiteX6" fmla="*/ 169118 w 338236"/>
                  <a:gd name="connsiteY6" fmla="*/ 0 h 169118"/>
                  <a:gd name="connsiteX7" fmla="*/ 28736 w 338236"/>
                  <a:gd name="connsiteY7" fmla="*/ 74431 h 169118"/>
                  <a:gd name="connsiteX8" fmla="*/ 0 w 338236"/>
                  <a:gd name="connsiteY8" fmla="*/ 169118 h 169118"/>
                  <a:gd name="connsiteX9" fmla="*/ 23554 w 338236"/>
                  <a:gd name="connsiteY9" fmla="*/ 169118 h 169118"/>
                  <a:gd name="connsiteX10" fmla="*/ 47579 w 338236"/>
                  <a:gd name="connsiteY10" fmla="*/ 87150 h 169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8236" h="169118">
                    <a:moveTo>
                      <a:pt x="47579" y="87150"/>
                    </a:moveTo>
                    <a:cubicBezTo>
                      <a:pt x="74902" y="47108"/>
                      <a:pt x="120126" y="23083"/>
                      <a:pt x="168647" y="23083"/>
                    </a:cubicBezTo>
                    <a:cubicBezTo>
                      <a:pt x="219524" y="23083"/>
                      <a:pt x="267575" y="50406"/>
                      <a:pt x="293955" y="94216"/>
                    </a:cubicBezTo>
                    <a:cubicBezTo>
                      <a:pt x="307617" y="116828"/>
                      <a:pt x="314683" y="142738"/>
                      <a:pt x="314683" y="169118"/>
                    </a:cubicBezTo>
                    <a:lnTo>
                      <a:pt x="338237" y="169118"/>
                    </a:lnTo>
                    <a:cubicBezTo>
                      <a:pt x="338237" y="138498"/>
                      <a:pt x="329757" y="108349"/>
                      <a:pt x="314212" y="82439"/>
                    </a:cubicBezTo>
                    <a:cubicBezTo>
                      <a:pt x="283591" y="31562"/>
                      <a:pt x="228004" y="0"/>
                      <a:pt x="169118" y="0"/>
                    </a:cubicBezTo>
                    <a:cubicBezTo>
                      <a:pt x="113060" y="0"/>
                      <a:pt x="60299" y="27794"/>
                      <a:pt x="28736" y="74431"/>
                    </a:cubicBezTo>
                    <a:cubicBezTo>
                      <a:pt x="9893" y="102225"/>
                      <a:pt x="0" y="135201"/>
                      <a:pt x="0" y="169118"/>
                    </a:cubicBezTo>
                    <a:lnTo>
                      <a:pt x="23554" y="169118"/>
                    </a:lnTo>
                    <a:cubicBezTo>
                      <a:pt x="23083" y="139440"/>
                      <a:pt x="31562" y="111646"/>
                      <a:pt x="47579" y="8715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6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FE662B87-01FD-E225-F8BA-07D457D6B272}"/>
                  </a:ext>
                </a:extLst>
              </p:cNvPr>
              <p:cNvSpPr/>
              <p:nvPr/>
            </p:nvSpPr>
            <p:spPr>
              <a:xfrm>
                <a:off x="10384969" y="5082344"/>
                <a:ext cx="670820" cy="573306"/>
              </a:xfrm>
              <a:custGeom>
                <a:avLst/>
                <a:gdLst>
                  <a:gd name="connsiteX0" fmla="*/ 642085 w 670820"/>
                  <a:gd name="connsiteY0" fmla="*/ 148862 h 573306"/>
                  <a:gd name="connsiteX1" fmla="*/ 585555 w 670820"/>
                  <a:gd name="connsiteY1" fmla="*/ 132374 h 573306"/>
                  <a:gd name="connsiteX2" fmla="*/ 585555 w 670820"/>
                  <a:gd name="connsiteY2" fmla="*/ 121068 h 573306"/>
                  <a:gd name="connsiteX3" fmla="*/ 600630 w 670820"/>
                  <a:gd name="connsiteY3" fmla="*/ 88563 h 573306"/>
                  <a:gd name="connsiteX4" fmla="*/ 608638 w 670820"/>
                  <a:gd name="connsiteY4" fmla="*/ 67365 h 573306"/>
                  <a:gd name="connsiteX5" fmla="*/ 609109 w 670820"/>
                  <a:gd name="connsiteY5" fmla="*/ 63596 h 573306"/>
                  <a:gd name="connsiteX6" fmla="*/ 604398 w 670820"/>
                  <a:gd name="connsiteY6" fmla="*/ 49935 h 573306"/>
                  <a:gd name="connsiteX7" fmla="*/ 554464 w 670820"/>
                  <a:gd name="connsiteY7" fmla="*/ 0 h 573306"/>
                  <a:gd name="connsiteX8" fmla="*/ 545984 w 670820"/>
                  <a:gd name="connsiteY8" fmla="*/ 0 h 573306"/>
                  <a:gd name="connsiteX9" fmla="*/ 496049 w 670820"/>
                  <a:gd name="connsiteY9" fmla="*/ 49935 h 573306"/>
                  <a:gd name="connsiteX10" fmla="*/ 491339 w 670820"/>
                  <a:gd name="connsiteY10" fmla="*/ 63596 h 573306"/>
                  <a:gd name="connsiteX11" fmla="*/ 491810 w 670820"/>
                  <a:gd name="connsiteY11" fmla="*/ 67365 h 573306"/>
                  <a:gd name="connsiteX12" fmla="*/ 499818 w 670820"/>
                  <a:gd name="connsiteY12" fmla="*/ 90448 h 573306"/>
                  <a:gd name="connsiteX13" fmla="*/ 514893 w 670820"/>
                  <a:gd name="connsiteY13" fmla="*/ 121539 h 573306"/>
                  <a:gd name="connsiteX14" fmla="*/ 514893 w 670820"/>
                  <a:gd name="connsiteY14" fmla="*/ 132845 h 573306"/>
                  <a:gd name="connsiteX15" fmla="*/ 457892 w 670820"/>
                  <a:gd name="connsiteY15" fmla="*/ 149333 h 573306"/>
                  <a:gd name="connsiteX16" fmla="*/ 442817 w 670820"/>
                  <a:gd name="connsiteY16" fmla="*/ 158755 h 573306"/>
                  <a:gd name="connsiteX17" fmla="*/ 427271 w 670820"/>
                  <a:gd name="connsiteY17" fmla="*/ 148862 h 573306"/>
                  <a:gd name="connsiteX18" fmla="*/ 370742 w 670820"/>
                  <a:gd name="connsiteY18" fmla="*/ 132374 h 573306"/>
                  <a:gd name="connsiteX19" fmla="*/ 370742 w 670820"/>
                  <a:gd name="connsiteY19" fmla="*/ 121068 h 573306"/>
                  <a:gd name="connsiteX20" fmla="*/ 385816 w 670820"/>
                  <a:gd name="connsiteY20" fmla="*/ 88563 h 573306"/>
                  <a:gd name="connsiteX21" fmla="*/ 393825 w 670820"/>
                  <a:gd name="connsiteY21" fmla="*/ 67365 h 573306"/>
                  <a:gd name="connsiteX22" fmla="*/ 394296 w 670820"/>
                  <a:gd name="connsiteY22" fmla="*/ 63596 h 573306"/>
                  <a:gd name="connsiteX23" fmla="*/ 389585 w 670820"/>
                  <a:gd name="connsiteY23" fmla="*/ 49935 h 573306"/>
                  <a:gd name="connsiteX24" fmla="*/ 339179 w 670820"/>
                  <a:gd name="connsiteY24" fmla="*/ 0 h 573306"/>
                  <a:gd name="connsiteX25" fmla="*/ 330700 w 670820"/>
                  <a:gd name="connsiteY25" fmla="*/ 0 h 573306"/>
                  <a:gd name="connsiteX26" fmla="*/ 280294 w 670820"/>
                  <a:gd name="connsiteY26" fmla="*/ 49935 h 573306"/>
                  <a:gd name="connsiteX27" fmla="*/ 275583 w 670820"/>
                  <a:gd name="connsiteY27" fmla="*/ 63596 h 573306"/>
                  <a:gd name="connsiteX28" fmla="*/ 276054 w 670820"/>
                  <a:gd name="connsiteY28" fmla="*/ 67365 h 573306"/>
                  <a:gd name="connsiteX29" fmla="*/ 284062 w 670820"/>
                  <a:gd name="connsiteY29" fmla="*/ 90448 h 573306"/>
                  <a:gd name="connsiteX30" fmla="*/ 299137 w 670820"/>
                  <a:gd name="connsiteY30" fmla="*/ 121539 h 573306"/>
                  <a:gd name="connsiteX31" fmla="*/ 299137 w 670820"/>
                  <a:gd name="connsiteY31" fmla="*/ 132845 h 573306"/>
                  <a:gd name="connsiteX32" fmla="*/ 241665 w 670820"/>
                  <a:gd name="connsiteY32" fmla="*/ 149333 h 573306"/>
                  <a:gd name="connsiteX33" fmla="*/ 226590 w 670820"/>
                  <a:gd name="connsiteY33" fmla="*/ 158755 h 573306"/>
                  <a:gd name="connsiteX34" fmla="*/ 211045 w 670820"/>
                  <a:gd name="connsiteY34" fmla="*/ 148862 h 573306"/>
                  <a:gd name="connsiteX35" fmla="*/ 154515 w 670820"/>
                  <a:gd name="connsiteY35" fmla="*/ 132374 h 573306"/>
                  <a:gd name="connsiteX36" fmla="*/ 154515 w 670820"/>
                  <a:gd name="connsiteY36" fmla="*/ 121068 h 573306"/>
                  <a:gd name="connsiteX37" fmla="*/ 169590 w 670820"/>
                  <a:gd name="connsiteY37" fmla="*/ 88563 h 573306"/>
                  <a:gd name="connsiteX38" fmla="*/ 177598 w 670820"/>
                  <a:gd name="connsiteY38" fmla="*/ 67365 h 573306"/>
                  <a:gd name="connsiteX39" fmla="*/ 178069 w 670820"/>
                  <a:gd name="connsiteY39" fmla="*/ 63596 h 573306"/>
                  <a:gd name="connsiteX40" fmla="*/ 173358 w 670820"/>
                  <a:gd name="connsiteY40" fmla="*/ 49935 h 573306"/>
                  <a:gd name="connsiteX41" fmla="*/ 123423 w 670820"/>
                  <a:gd name="connsiteY41" fmla="*/ 0 h 573306"/>
                  <a:gd name="connsiteX42" fmla="*/ 114944 w 670820"/>
                  <a:gd name="connsiteY42" fmla="*/ 0 h 573306"/>
                  <a:gd name="connsiteX43" fmla="*/ 65009 w 670820"/>
                  <a:gd name="connsiteY43" fmla="*/ 49935 h 573306"/>
                  <a:gd name="connsiteX44" fmla="*/ 60298 w 670820"/>
                  <a:gd name="connsiteY44" fmla="*/ 63596 h 573306"/>
                  <a:gd name="connsiteX45" fmla="*/ 60770 w 670820"/>
                  <a:gd name="connsiteY45" fmla="*/ 67365 h 573306"/>
                  <a:gd name="connsiteX46" fmla="*/ 68778 w 670820"/>
                  <a:gd name="connsiteY46" fmla="*/ 90448 h 573306"/>
                  <a:gd name="connsiteX47" fmla="*/ 83853 w 670820"/>
                  <a:gd name="connsiteY47" fmla="*/ 121539 h 573306"/>
                  <a:gd name="connsiteX48" fmla="*/ 83853 w 670820"/>
                  <a:gd name="connsiteY48" fmla="*/ 132845 h 573306"/>
                  <a:gd name="connsiteX49" fmla="*/ 26852 w 670820"/>
                  <a:gd name="connsiteY49" fmla="*/ 149333 h 573306"/>
                  <a:gd name="connsiteX50" fmla="*/ 0 w 670820"/>
                  <a:gd name="connsiteY50" fmla="*/ 187020 h 573306"/>
                  <a:gd name="connsiteX51" fmla="*/ 0 w 670820"/>
                  <a:gd name="connsiteY51" fmla="*/ 228475 h 573306"/>
                  <a:gd name="connsiteX52" fmla="*/ 0 w 670820"/>
                  <a:gd name="connsiteY52" fmla="*/ 377337 h 573306"/>
                  <a:gd name="connsiteX53" fmla="*/ 6595 w 670820"/>
                  <a:gd name="connsiteY53" fmla="*/ 377337 h 573306"/>
                  <a:gd name="connsiteX54" fmla="*/ 23554 w 670820"/>
                  <a:gd name="connsiteY54" fmla="*/ 377337 h 573306"/>
                  <a:gd name="connsiteX55" fmla="*/ 47108 w 670820"/>
                  <a:gd name="connsiteY55" fmla="*/ 377337 h 573306"/>
                  <a:gd name="connsiteX56" fmla="*/ 47108 w 670820"/>
                  <a:gd name="connsiteY56" fmla="*/ 573307 h 573306"/>
                  <a:gd name="connsiteX57" fmla="*/ 57472 w 670820"/>
                  <a:gd name="connsiteY57" fmla="*/ 573307 h 573306"/>
                  <a:gd name="connsiteX58" fmla="*/ 70662 w 670820"/>
                  <a:gd name="connsiteY58" fmla="*/ 573307 h 573306"/>
                  <a:gd name="connsiteX59" fmla="*/ 107878 w 670820"/>
                  <a:gd name="connsiteY59" fmla="*/ 573307 h 573306"/>
                  <a:gd name="connsiteX60" fmla="*/ 131432 w 670820"/>
                  <a:gd name="connsiteY60" fmla="*/ 573307 h 573306"/>
                  <a:gd name="connsiteX61" fmla="*/ 168176 w 670820"/>
                  <a:gd name="connsiteY61" fmla="*/ 573307 h 573306"/>
                  <a:gd name="connsiteX62" fmla="*/ 191730 w 670820"/>
                  <a:gd name="connsiteY62" fmla="*/ 573307 h 573306"/>
                  <a:gd name="connsiteX63" fmla="*/ 193144 w 670820"/>
                  <a:gd name="connsiteY63" fmla="*/ 573307 h 573306"/>
                  <a:gd name="connsiteX64" fmla="*/ 193144 w 670820"/>
                  <a:gd name="connsiteY64" fmla="*/ 549753 h 573306"/>
                  <a:gd name="connsiteX65" fmla="*/ 191730 w 670820"/>
                  <a:gd name="connsiteY65" fmla="*/ 549753 h 573306"/>
                  <a:gd name="connsiteX66" fmla="*/ 191730 w 670820"/>
                  <a:gd name="connsiteY66" fmla="*/ 377337 h 573306"/>
                  <a:gd name="connsiteX67" fmla="*/ 215756 w 670820"/>
                  <a:gd name="connsiteY67" fmla="*/ 377337 h 573306"/>
                  <a:gd name="connsiteX68" fmla="*/ 227062 w 670820"/>
                  <a:gd name="connsiteY68" fmla="*/ 377337 h 573306"/>
                  <a:gd name="connsiteX69" fmla="*/ 238839 w 670820"/>
                  <a:gd name="connsiteY69" fmla="*/ 377337 h 573306"/>
                  <a:gd name="connsiteX70" fmla="*/ 262393 w 670820"/>
                  <a:gd name="connsiteY70" fmla="*/ 377337 h 573306"/>
                  <a:gd name="connsiteX71" fmla="*/ 262393 w 670820"/>
                  <a:gd name="connsiteY71" fmla="*/ 573307 h 573306"/>
                  <a:gd name="connsiteX72" fmla="*/ 265690 w 670820"/>
                  <a:gd name="connsiteY72" fmla="*/ 573307 h 573306"/>
                  <a:gd name="connsiteX73" fmla="*/ 285947 w 670820"/>
                  <a:gd name="connsiteY73" fmla="*/ 573307 h 573306"/>
                  <a:gd name="connsiteX74" fmla="*/ 323162 w 670820"/>
                  <a:gd name="connsiteY74" fmla="*/ 573307 h 573306"/>
                  <a:gd name="connsiteX75" fmla="*/ 346716 w 670820"/>
                  <a:gd name="connsiteY75" fmla="*/ 573307 h 573306"/>
                  <a:gd name="connsiteX76" fmla="*/ 383932 w 670820"/>
                  <a:gd name="connsiteY76" fmla="*/ 573307 h 573306"/>
                  <a:gd name="connsiteX77" fmla="*/ 401362 w 670820"/>
                  <a:gd name="connsiteY77" fmla="*/ 573307 h 573306"/>
                  <a:gd name="connsiteX78" fmla="*/ 407015 w 670820"/>
                  <a:gd name="connsiteY78" fmla="*/ 573307 h 573306"/>
                  <a:gd name="connsiteX79" fmla="*/ 407015 w 670820"/>
                  <a:gd name="connsiteY79" fmla="*/ 377337 h 573306"/>
                  <a:gd name="connsiteX80" fmla="*/ 431040 w 670820"/>
                  <a:gd name="connsiteY80" fmla="*/ 377337 h 573306"/>
                  <a:gd name="connsiteX81" fmla="*/ 439991 w 670820"/>
                  <a:gd name="connsiteY81" fmla="*/ 377337 h 573306"/>
                  <a:gd name="connsiteX82" fmla="*/ 443759 w 670820"/>
                  <a:gd name="connsiteY82" fmla="*/ 377337 h 573306"/>
                  <a:gd name="connsiteX83" fmla="*/ 454594 w 670820"/>
                  <a:gd name="connsiteY83" fmla="*/ 377337 h 573306"/>
                  <a:gd name="connsiteX84" fmla="*/ 478619 w 670820"/>
                  <a:gd name="connsiteY84" fmla="*/ 377337 h 573306"/>
                  <a:gd name="connsiteX85" fmla="*/ 478619 w 670820"/>
                  <a:gd name="connsiteY85" fmla="*/ 549753 h 573306"/>
                  <a:gd name="connsiteX86" fmla="*/ 478619 w 670820"/>
                  <a:gd name="connsiteY86" fmla="*/ 573307 h 573306"/>
                  <a:gd name="connsiteX87" fmla="*/ 502173 w 670820"/>
                  <a:gd name="connsiteY87" fmla="*/ 573307 h 573306"/>
                  <a:gd name="connsiteX88" fmla="*/ 539389 w 670820"/>
                  <a:gd name="connsiteY88" fmla="*/ 573307 h 573306"/>
                  <a:gd name="connsiteX89" fmla="*/ 562943 w 670820"/>
                  <a:gd name="connsiteY89" fmla="*/ 573307 h 573306"/>
                  <a:gd name="connsiteX90" fmla="*/ 600159 w 670820"/>
                  <a:gd name="connsiteY90" fmla="*/ 573307 h 573306"/>
                  <a:gd name="connsiteX91" fmla="*/ 614291 w 670820"/>
                  <a:gd name="connsiteY91" fmla="*/ 573307 h 573306"/>
                  <a:gd name="connsiteX92" fmla="*/ 623713 w 670820"/>
                  <a:gd name="connsiteY92" fmla="*/ 573307 h 573306"/>
                  <a:gd name="connsiteX93" fmla="*/ 623713 w 670820"/>
                  <a:gd name="connsiteY93" fmla="*/ 377337 h 573306"/>
                  <a:gd name="connsiteX94" fmla="*/ 647267 w 670820"/>
                  <a:gd name="connsiteY94" fmla="*/ 377337 h 573306"/>
                  <a:gd name="connsiteX95" fmla="*/ 661399 w 670820"/>
                  <a:gd name="connsiteY95" fmla="*/ 377337 h 573306"/>
                  <a:gd name="connsiteX96" fmla="*/ 670821 w 670820"/>
                  <a:gd name="connsiteY96" fmla="*/ 377337 h 573306"/>
                  <a:gd name="connsiteX97" fmla="*/ 670821 w 670820"/>
                  <a:gd name="connsiteY97" fmla="*/ 187020 h 573306"/>
                  <a:gd name="connsiteX98" fmla="*/ 642085 w 670820"/>
                  <a:gd name="connsiteY98" fmla="*/ 148862 h 573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670820" h="573306">
                    <a:moveTo>
                      <a:pt x="642085" y="148862"/>
                    </a:moveTo>
                    <a:lnTo>
                      <a:pt x="585555" y="132374"/>
                    </a:lnTo>
                    <a:lnTo>
                      <a:pt x="585555" y="121068"/>
                    </a:lnTo>
                    <a:cubicBezTo>
                      <a:pt x="594034" y="112589"/>
                      <a:pt x="599687" y="101283"/>
                      <a:pt x="600630" y="88563"/>
                    </a:cubicBezTo>
                    <a:cubicBezTo>
                      <a:pt x="603456" y="83853"/>
                      <a:pt x="608167" y="74902"/>
                      <a:pt x="608638" y="67365"/>
                    </a:cubicBezTo>
                    <a:lnTo>
                      <a:pt x="609109" y="63596"/>
                    </a:lnTo>
                    <a:cubicBezTo>
                      <a:pt x="609580" y="58414"/>
                      <a:pt x="607696" y="53232"/>
                      <a:pt x="604398" y="49935"/>
                    </a:cubicBezTo>
                    <a:cubicBezTo>
                      <a:pt x="604398" y="22141"/>
                      <a:pt x="581786" y="0"/>
                      <a:pt x="554464" y="0"/>
                    </a:cubicBezTo>
                    <a:lnTo>
                      <a:pt x="545984" y="0"/>
                    </a:lnTo>
                    <a:cubicBezTo>
                      <a:pt x="518190" y="0"/>
                      <a:pt x="496049" y="22612"/>
                      <a:pt x="496049" y="49935"/>
                    </a:cubicBezTo>
                    <a:cubicBezTo>
                      <a:pt x="492752" y="53703"/>
                      <a:pt x="490867" y="58414"/>
                      <a:pt x="491339" y="63596"/>
                    </a:cubicBezTo>
                    <a:lnTo>
                      <a:pt x="491810" y="67365"/>
                    </a:lnTo>
                    <a:cubicBezTo>
                      <a:pt x="492281" y="74431"/>
                      <a:pt x="494165" y="83382"/>
                      <a:pt x="499818" y="90448"/>
                    </a:cubicBezTo>
                    <a:cubicBezTo>
                      <a:pt x="501231" y="102696"/>
                      <a:pt x="506413" y="113531"/>
                      <a:pt x="514893" y="121539"/>
                    </a:cubicBezTo>
                    <a:lnTo>
                      <a:pt x="514893" y="132845"/>
                    </a:lnTo>
                    <a:lnTo>
                      <a:pt x="457892" y="149333"/>
                    </a:lnTo>
                    <a:cubicBezTo>
                      <a:pt x="452239" y="151217"/>
                      <a:pt x="447057" y="154515"/>
                      <a:pt x="442817" y="158755"/>
                    </a:cubicBezTo>
                    <a:cubicBezTo>
                      <a:pt x="438577" y="154515"/>
                      <a:pt x="433395" y="151217"/>
                      <a:pt x="427271" y="148862"/>
                    </a:cubicBezTo>
                    <a:lnTo>
                      <a:pt x="370742" y="132374"/>
                    </a:lnTo>
                    <a:lnTo>
                      <a:pt x="370742" y="121068"/>
                    </a:lnTo>
                    <a:cubicBezTo>
                      <a:pt x="379221" y="112589"/>
                      <a:pt x="384874" y="101283"/>
                      <a:pt x="385816" y="88563"/>
                    </a:cubicBezTo>
                    <a:cubicBezTo>
                      <a:pt x="388643" y="83853"/>
                      <a:pt x="393353" y="74902"/>
                      <a:pt x="393825" y="67365"/>
                    </a:cubicBezTo>
                    <a:lnTo>
                      <a:pt x="394296" y="63596"/>
                    </a:lnTo>
                    <a:cubicBezTo>
                      <a:pt x="394767" y="58414"/>
                      <a:pt x="392882" y="53232"/>
                      <a:pt x="389585" y="49935"/>
                    </a:cubicBezTo>
                    <a:cubicBezTo>
                      <a:pt x="389585" y="22141"/>
                      <a:pt x="366973" y="0"/>
                      <a:pt x="339179" y="0"/>
                    </a:cubicBezTo>
                    <a:lnTo>
                      <a:pt x="330700" y="0"/>
                    </a:lnTo>
                    <a:cubicBezTo>
                      <a:pt x="302906" y="0"/>
                      <a:pt x="280765" y="22612"/>
                      <a:pt x="280294" y="49935"/>
                    </a:cubicBezTo>
                    <a:cubicBezTo>
                      <a:pt x="276996" y="53703"/>
                      <a:pt x="275112" y="58414"/>
                      <a:pt x="275583" y="63596"/>
                    </a:cubicBezTo>
                    <a:lnTo>
                      <a:pt x="276054" y="67365"/>
                    </a:lnTo>
                    <a:cubicBezTo>
                      <a:pt x="276525" y="74431"/>
                      <a:pt x="278409" y="83382"/>
                      <a:pt x="284062" y="90448"/>
                    </a:cubicBezTo>
                    <a:cubicBezTo>
                      <a:pt x="285476" y="102696"/>
                      <a:pt x="290658" y="113531"/>
                      <a:pt x="299137" y="121539"/>
                    </a:cubicBezTo>
                    <a:lnTo>
                      <a:pt x="299137" y="132845"/>
                    </a:lnTo>
                    <a:lnTo>
                      <a:pt x="241665" y="149333"/>
                    </a:lnTo>
                    <a:cubicBezTo>
                      <a:pt x="236012" y="151217"/>
                      <a:pt x="230830" y="154515"/>
                      <a:pt x="226590" y="158755"/>
                    </a:cubicBezTo>
                    <a:cubicBezTo>
                      <a:pt x="222351" y="154515"/>
                      <a:pt x="217169" y="151217"/>
                      <a:pt x="211045" y="148862"/>
                    </a:cubicBezTo>
                    <a:lnTo>
                      <a:pt x="154515" y="132374"/>
                    </a:lnTo>
                    <a:lnTo>
                      <a:pt x="154515" y="121068"/>
                    </a:lnTo>
                    <a:cubicBezTo>
                      <a:pt x="162994" y="112589"/>
                      <a:pt x="168647" y="101283"/>
                      <a:pt x="169590" y="88563"/>
                    </a:cubicBezTo>
                    <a:cubicBezTo>
                      <a:pt x="172416" y="83853"/>
                      <a:pt x="177127" y="74902"/>
                      <a:pt x="177598" y="67365"/>
                    </a:cubicBezTo>
                    <a:lnTo>
                      <a:pt x="178069" y="63596"/>
                    </a:lnTo>
                    <a:cubicBezTo>
                      <a:pt x="178540" y="58414"/>
                      <a:pt x="176656" y="53232"/>
                      <a:pt x="173358" y="49935"/>
                    </a:cubicBezTo>
                    <a:cubicBezTo>
                      <a:pt x="173358" y="22141"/>
                      <a:pt x="150746" y="0"/>
                      <a:pt x="123423" y="0"/>
                    </a:cubicBezTo>
                    <a:lnTo>
                      <a:pt x="114944" y="0"/>
                    </a:lnTo>
                    <a:cubicBezTo>
                      <a:pt x="87150" y="0"/>
                      <a:pt x="65009" y="22612"/>
                      <a:pt x="65009" y="49935"/>
                    </a:cubicBezTo>
                    <a:cubicBezTo>
                      <a:pt x="61712" y="53703"/>
                      <a:pt x="59827" y="58414"/>
                      <a:pt x="60298" y="63596"/>
                    </a:cubicBezTo>
                    <a:lnTo>
                      <a:pt x="60770" y="67365"/>
                    </a:lnTo>
                    <a:cubicBezTo>
                      <a:pt x="61241" y="74431"/>
                      <a:pt x="63125" y="83382"/>
                      <a:pt x="68778" y="90448"/>
                    </a:cubicBezTo>
                    <a:cubicBezTo>
                      <a:pt x="70191" y="102696"/>
                      <a:pt x="75373" y="113531"/>
                      <a:pt x="83853" y="121539"/>
                    </a:cubicBezTo>
                    <a:lnTo>
                      <a:pt x="83853" y="132845"/>
                    </a:lnTo>
                    <a:lnTo>
                      <a:pt x="26852" y="149333"/>
                    </a:lnTo>
                    <a:cubicBezTo>
                      <a:pt x="10835" y="154986"/>
                      <a:pt x="0" y="170061"/>
                      <a:pt x="0" y="187020"/>
                    </a:cubicBezTo>
                    <a:lnTo>
                      <a:pt x="0" y="228475"/>
                    </a:lnTo>
                    <a:lnTo>
                      <a:pt x="0" y="377337"/>
                    </a:lnTo>
                    <a:lnTo>
                      <a:pt x="6595" y="377337"/>
                    </a:lnTo>
                    <a:lnTo>
                      <a:pt x="23554" y="377337"/>
                    </a:lnTo>
                    <a:lnTo>
                      <a:pt x="47108" y="377337"/>
                    </a:lnTo>
                    <a:lnTo>
                      <a:pt x="47108" y="573307"/>
                    </a:lnTo>
                    <a:lnTo>
                      <a:pt x="57472" y="573307"/>
                    </a:lnTo>
                    <a:lnTo>
                      <a:pt x="70662" y="573307"/>
                    </a:lnTo>
                    <a:lnTo>
                      <a:pt x="107878" y="573307"/>
                    </a:lnTo>
                    <a:lnTo>
                      <a:pt x="131432" y="573307"/>
                    </a:lnTo>
                    <a:lnTo>
                      <a:pt x="168176" y="573307"/>
                    </a:lnTo>
                    <a:lnTo>
                      <a:pt x="191730" y="573307"/>
                    </a:lnTo>
                    <a:lnTo>
                      <a:pt x="193144" y="573307"/>
                    </a:lnTo>
                    <a:lnTo>
                      <a:pt x="193144" y="549753"/>
                    </a:lnTo>
                    <a:lnTo>
                      <a:pt x="191730" y="549753"/>
                    </a:lnTo>
                    <a:lnTo>
                      <a:pt x="191730" y="377337"/>
                    </a:lnTo>
                    <a:lnTo>
                      <a:pt x="215756" y="377337"/>
                    </a:lnTo>
                    <a:lnTo>
                      <a:pt x="227062" y="377337"/>
                    </a:lnTo>
                    <a:lnTo>
                      <a:pt x="238839" y="377337"/>
                    </a:lnTo>
                    <a:lnTo>
                      <a:pt x="262393" y="377337"/>
                    </a:lnTo>
                    <a:lnTo>
                      <a:pt x="262393" y="573307"/>
                    </a:lnTo>
                    <a:lnTo>
                      <a:pt x="265690" y="573307"/>
                    </a:lnTo>
                    <a:lnTo>
                      <a:pt x="285947" y="573307"/>
                    </a:lnTo>
                    <a:lnTo>
                      <a:pt x="323162" y="573307"/>
                    </a:lnTo>
                    <a:lnTo>
                      <a:pt x="346716" y="573307"/>
                    </a:lnTo>
                    <a:lnTo>
                      <a:pt x="383932" y="573307"/>
                    </a:lnTo>
                    <a:lnTo>
                      <a:pt x="401362" y="573307"/>
                    </a:lnTo>
                    <a:lnTo>
                      <a:pt x="407015" y="573307"/>
                    </a:lnTo>
                    <a:lnTo>
                      <a:pt x="407015" y="377337"/>
                    </a:lnTo>
                    <a:lnTo>
                      <a:pt x="431040" y="377337"/>
                    </a:lnTo>
                    <a:lnTo>
                      <a:pt x="439991" y="377337"/>
                    </a:lnTo>
                    <a:lnTo>
                      <a:pt x="443759" y="377337"/>
                    </a:lnTo>
                    <a:lnTo>
                      <a:pt x="454594" y="377337"/>
                    </a:lnTo>
                    <a:lnTo>
                      <a:pt x="478619" y="377337"/>
                    </a:lnTo>
                    <a:lnTo>
                      <a:pt x="478619" y="549753"/>
                    </a:lnTo>
                    <a:lnTo>
                      <a:pt x="478619" y="573307"/>
                    </a:lnTo>
                    <a:lnTo>
                      <a:pt x="502173" y="573307"/>
                    </a:lnTo>
                    <a:lnTo>
                      <a:pt x="539389" y="573307"/>
                    </a:lnTo>
                    <a:lnTo>
                      <a:pt x="562943" y="573307"/>
                    </a:lnTo>
                    <a:lnTo>
                      <a:pt x="600159" y="573307"/>
                    </a:lnTo>
                    <a:lnTo>
                      <a:pt x="614291" y="573307"/>
                    </a:lnTo>
                    <a:lnTo>
                      <a:pt x="623713" y="573307"/>
                    </a:lnTo>
                    <a:lnTo>
                      <a:pt x="623713" y="377337"/>
                    </a:lnTo>
                    <a:lnTo>
                      <a:pt x="647267" y="377337"/>
                    </a:lnTo>
                    <a:lnTo>
                      <a:pt x="661399" y="377337"/>
                    </a:lnTo>
                    <a:lnTo>
                      <a:pt x="670821" y="377337"/>
                    </a:lnTo>
                    <a:lnTo>
                      <a:pt x="670821" y="187020"/>
                    </a:lnTo>
                    <a:cubicBezTo>
                      <a:pt x="669408" y="169590"/>
                      <a:pt x="658573" y="154515"/>
                      <a:pt x="642085" y="14886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6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5C4FA55-57DA-4E21-CBB8-1417B957B623}"/>
                  </a:ext>
                </a:extLst>
              </p:cNvPr>
              <p:cNvSpPr/>
              <p:nvPr/>
            </p:nvSpPr>
            <p:spPr>
              <a:xfrm>
                <a:off x="10899390" y="5104956"/>
                <a:ext cx="70662" cy="89505"/>
              </a:xfrm>
              <a:custGeom>
                <a:avLst/>
                <a:gdLst>
                  <a:gd name="connsiteX0" fmla="*/ 4240 w 70662"/>
                  <a:gd name="connsiteY0" fmla="*/ 41926 h 89505"/>
                  <a:gd name="connsiteX1" fmla="*/ 4240 w 70662"/>
                  <a:gd name="connsiteY1" fmla="*/ 26852 h 89505"/>
                  <a:gd name="connsiteX2" fmla="*/ 31091 w 70662"/>
                  <a:gd name="connsiteY2" fmla="*/ 0 h 89505"/>
                  <a:gd name="connsiteX3" fmla="*/ 39571 w 70662"/>
                  <a:gd name="connsiteY3" fmla="*/ 0 h 89505"/>
                  <a:gd name="connsiteX4" fmla="*/ 66423 w 70662"/>
                  <a:gd name="connsiteY4" fmla="*/ 26852 h 89505"/>
                  <a:gd name="connsiteX5" fmla="*/ 66423 w 70662"/>
                  <a:gd name="connsiteY5" fmla="*/ 41926 h 89505"/>
                  <a:gd name="connsiteX6" fmla="*/ 70662 w 70662"/>
                  <a:gd name="connsiteY6" fmla="*/ 42868 h 89505"/>
                  <a:gd name="connsiteX7" fmla="*/ 64538 w 70662"/>
                  <a:gd name="connsiteY7" fmla="*/ 56059 h 89505"/>
                  <a:gd name="connsiteX8" fmla="*/ 62654 w 70662"/>
                  <a:gd name="connsiteY8" fmla="*/ 58885 h 89505"/>
                  <a:gd name="connsiteX9" fmla="*/ 62654 w 70662"/>
                  <a:gd name="connsiteY9" fmla="*/ 62183 h 89505"/>
                  <a:gd name="connsiteX10" fmla="*/ 35331 w 70662"/>
                  <a:gd name="connsiteY10" fmla="*/ 89506 h 89505"/>
                  <a:gd name="connsiteX11" fmla="*/ 8008 w 70662"/>
                  <a:gd name="connsiteY11" fmla="*/ 62183 h 89505"/>
                  <a:gd name="connsiteX12" fmla="*/ 8008 w 70662"/>
                  <a:gd name="connsiteY12" fmla="*/ 56530 h 89505"/>
                  <a:gd name="connsiteX13" fmla="*/ 3769 w 70662"/>
                  <a:gd name="connsiteY13" fmla="*/ 53232 h 89505"/>
                  <a:gd name="connsiteX14" fmla="*/ 0 w 70662"/>
                  <a:gd name="connsiteY14" fmla="*/ 42868 h 89505"/>
                  <a:gd name="connsiteX15" fmla="*/ 4240 w 70662"/>
                  <a:gd name="connsiteY15" fmla="*/ 41926 h 89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662" h="89505">
                    <a:moveTo>
                      <a:pt x="4240" y="41926"/>
                    </a:moveTo>
                    <a:lnTo>
                      <a:pt x="4240" y="26852"/>
                    </a:lnTo>
                    <a:cubicBezTo>
                      <a:pt x="4240" y="12248"/>
                      <a:pt x="16017" y="0"/>
                      <a:pt x="31091" y="0"/>
                    </a:cubicBezTo>
                    <a:lnTo>
                      <a:pt x="39571" y="0"/>
                    </a:lnTo>
                    <a:cubicBezTo>
                      <a:pt x="54174" y="0"/>
                      <a:pt x="66423" y="11777"/>
                      <a:pt x="66423" y="26852"/>
                    </a:cubicBezTo>
                    <a:lnTo>
                      <a:pt x="66423" y="41926"/>
                    </a:lnTo>
                    <a:lnTo>
                      <a:pt x="70662" y="42868"/>
                    </a:lnTo>
                    <a:cubicBezTo>
                      <a:pt x="70191" y="45695"/>
                      <a:pt x="66894" y="51819"/>
                      <a:pt x="64538" y="56059"/>
                    </a:cubicBezTo>
                    <a:lnTo>
                      <a:pt x="62654" y="58885"/>
                    </a:lnTo>
                    <a:lnTo>
                      <a:pt x="62654" y="62183"/>
                    </a:lnTo>
                    <a:cubicBezTo>
                      <a:pt x="62654" y="77257"/>
                      <a:pt x="50406" y="89506"/>
                      <a:pt x="35331" y="89506"/>
                    </a:cubicBezTo>
                    <a:cubicBezTo>
                      <a:pt x="20256" y="89506"/>
                      <a:pt x="8008" y="77257"/>
                      <a:pt x="8008" y="62183"/>
                    </a:cubicBezTo>
                    <a:lnTo>
                      <a:pt x="8008" y="56530"/>
                    </a:lnTo>
                    <a:lnTo>
                      <a:pt x="3769" y="53232"/>
                    </a:lnTo>
                    <a:cubicBezTo>
                      <a:pt x="2355" y="51819"/>
                      <a:pt x="942" y="49935"/>
                      <a:pt x="0" y="42868"/>
                    </a:cubicBezTo>
                    <a:lnTo>
                      <a:pt x="4240" y="41926"/>
                    </a:lnTo>
                    <a:close/>
                  </a:path>
                </a:pathLst>
              </a:custGeom>
              <a:solidFill>
                <a:schemeClr val="accent2"/>
              </a:solidFill>
              <a:ln w="46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55412102-E56F-CFE5-74B6-B70B1D5BD50C}"/>
                  </a:ext>
                </a:extLst>
              </p:cNvPr>
              <p:cNvSpPr/>
              <p:nvPr/>
            </p:nvSpPr>
            <p:spPr>
              <a:xfrm>
                <a:off x="10683635" y="5104956"/>
                <a:ext cx="70662" cy="89505"/>
              </a:xfrm>
              <a:custGeom>
                <a:avLst/>
                <a:gdLst>
                  <a:gd name="connsiteX0" fmla="*/ 4240 w 70662"/>
                  <a:gd name="connsiteY0" fmla="*/ 41926 h 89505"/>
                  <a:gd name="connsiteX1" fmla="*/ 4240 w 70662"/>
                  <a:gd name="connsiteY1" fmla="*/ 26852 h 89505"/>
                  <a:gd name="connsiteX2" fmla="*/ 31091 w 70662"/>
                  <a:gd name="connsiteY2" fmla="*/ 0 h 89505"/>
                  <a:gd name="connsiteX3" fmla="*/ 39571 w 70662"/>
                  <a:gd name="connsiteY3" fmla="*/ 0 h 89505"/>
                  <a:gd name="connsiteX4" fmla="*/ 66423 w 70662"/>
                  <a:gd name="connsiteY4" fmla="*/ 26852 h 89505"/>
                  <a:gd name="connsiteX5" fmla="*/ 66423 w 70662"/>
                  <a:gd name="connsiteY5" fmla="*/ 41926 h 89505"/>
                  <a:gd name="connsiteX6" fmla="*/ 70662 w 70662"/>
                  <a:gd name="connsiteY6" fmla="*/ 42868 h 89505"/>
                  <a:gd name="connsiteX7" fmla="*/ 64538 w 70662"/>
                  <a:gd name="connsiteY7" fmla="*/ 56059 h 89505"/>
                  <a:gd name="connsiteX8" fmla="*/ 62654 w 70662"/>
                  <a:gd name="connsiteY8" fmla="*/ 58885 h 89505"/>
                  <a:gd name="connsiteX9" fmla="*/ 62654 w 70662"/>
                  <a:gd name="connsiteY9" fmla="*/ 62183 h 89505"/>
                  <a:gd name="connsiteX10" fmla="*/ 35331 w 70662"/>
                  <a:gd name="connsiteY10" fmla="*/ 89506 h 89505"/>
                  <a:gd name="connsiteX11" fmla="*/ 8008 w 70662"/>
                  <a:gd name="connsiteY11" fmla="*/ 62183 h 89505"/>
                  <a:gd name="connsiteX12" fmla="*/ 8008 w 70662"/>
                  <a:gd name="connsiteY12" fmla="*/ 56530 h 89505"/>
                  <a:gd name="connsiteX13" fmla="*/ 3769 w 70662"/>
                  <a:gd name="connsiteY13" fmla="*/ 53232 h 89505"/>
                  <a:gd name="connsiteX14" fmla="*/ 0 w 70662"/>
                  <a:gd name="connsiteY14" fmla="*/ 42868 h 89505"/>
                  <a:gd name="connsiteX15" fmla="*/ 4240 w 70662"/>
                  <a:gd name="connsiteY15" fmla="*/ 41926 h 89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662" h="89505">
                    <a:moveTo>
                      <a:pt x="4240" y="41926"/>
                    </a:moveTo>
                    <a:lnTo>
                      <a:pt x="4240" y="26852"/>
                    </a:lnTo>
                    <a:cubicBezTo>
                      <a:pt x="4240" y="12248"/>
                      <a:pt x="16017" y="0"/>
                      <a:pt x="31091" y="0"/>
                    </a:cubicBezTo>
                    <a:lnTo>
                      <a:pt x="39571" y="0"/>
                    </a:lnTo>
                    <a:cubicBezTo>
                      <a:pt x="54174" y="0"/>
                      <a:pt x="66423" y="11777"/>
                      <a:pt x="66423" y="26852"/>
                    </a:cubicBezTo>
                    <a:lnTo>
                      <a:pt x="66423" y="41926"/>
                    </a:lnTo>
                    <a:lnTo>
                      <a:pt x="70662" y="42868"/>
                    </a:lnTo>
                    <a:cubicBezTo>
                      <a:pt x="70191" y="45695"/>
                      <a:pt x="67365" y="51819"/>
                      <a:pt x="64538" y="56059"/>
                    </a:cubicBezTo>
                    <a:lnTo>
                      <a:pt x="62654" y="58885"/>
                    </a:lnTo>
                    <a:lnTo>
                      <a:pt x="62654" y="62183"/>
                    </a:lnTo>
                    <a:cubicBezTo>
                      <a:pt x="62654" y="77257"/>
                      <a:pt x="50406" y="89506"/>
                      <a:pt x="35331" y="89506"/>
                    </a:cubicBezTo>
                    <a:cubicBezTo>
                      <a:pt x="20257" y="89506"/>
                      <a:pt x="8008" y="77257"/>
                      <a:pt x="8008" y="62183"/>
                    </a:cubicBezTo>
                    <a:lnTo>
                      <a:pt x="8008" y="56530"/>
                    </a:lnTo>
                    <a:lnTo>
                      <a:pt x="3769" y="53232"/>
                    </a:lnTo>
                    <a:cubicBezTo>
                      <a:pt x="2355" y="51819"/>
                      <a:pt x="942" y="49935"/>
                      <a:pt x="0" y="42868"/>
                    </a:cubicBezTo>
                    <a:lnTo>
                      <a:pt x="4240" y="41926"/>
                    </a:lnTo>
                    <a:close/>
                  </a:path>
                </a:pathLst>
              </a:custGeom>
              <a:solidFill>
                <a:schemeClr val="accent2"/>
              </a:solidFill>
              <a:ln w="46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8A2218E8-045F-5126-B779-C0758A7C2514}"/>
                  </a:ext>
                </a:extLst>
              </p:cNvPr>
              <p:cNvSpPr/>
              <p:nvPr/>
            </p:nvSpPr>
            <p:spPr>
              <a:xfrm>
                <a:off x="10467879" y="5104956"/>
                <a:ext cx="70662" cy="89505"/>
              </a:xfrm>
              <a:custGeom>
                <a:avLst/>
                <a:gdLst>
                  <a:gd name="connsiteX0" fmla="*/ 4240 w 70662"/>
                  <a:gd name="connsiteY0" fmla="*/ 41926 h 89505"/>
                  <a:gd name="connsiteX1" fmla="*/ 4240 w 70662"/>
                  <a:gd name="connsiteY1" fmla="*/ 26852 h 89505"/>
                  <a:gd name="connsiteX2" fmla="*/ 31091 w 70662"/>
                  <a:gd name="connsiteY2" fmla="*/ 0 h 89505"/>
                  <a:gd name="connsiteX3" fmla="*/ 39571 w 70662"/>
                  <a:gd name="connsiteY3" fmla="*/ 0 h 89505"/>
                  <a:gd name="connsiteX4" fmla="*/ 66423 w 70662"/>
                  <a:gd name="connsiteY4" fmla="*/ 26852 h 89505"/>
                  <a:gd name="connsiteX5" fmla="*/ 66423 w 70662"/>
                  <a:gd name="connsiteY5" fmla="*/ 41926 h 89505"/>
                  <a:gd name="connsiteX6" fmla="*/ 70662 w 70662"/>
                  <a:gd name="connsiteY6" fmla="*/ 42868 h 89505"/>
                  <a:gd name="connsiteX7" fmla="*/ 64538 w 70662"/>
                  <a:gd name="connsiteY7" fmla="*/ 56059 h 89505"/>
                  <a:gd name="connsiteX8" fmla="*/ 62654 w 70662"/>
                  <a:gd name="connsiteY8" fmla="*/ 58885 h 89505"/>
                  <a:gd name="connsiteX9" fmla="*/ 62654 w 70662"/>
                  <a:gd name="connsiteY9" fmla="*/ 62183 h 89505"/>
                  <a:gd name="connsiteX10" fmla="*/ 35331 w 70662"/>
                  <a:gd name="connsiteY10" fmla="*/ 89506 h 89505"/>
                  <a:gd name="connsiteX11" fmla="*/ 8008 w 70662"/>
                  <a:gd name="connsiteY11" fmla="*/ 62183 h 89505"/>
                  <a:gd name="connsiteX12" fmla="*/ 8008 w 70662"/>
                  <a:gd name="connsiteY12" fmla="*/ 56530 h 89505"/>
                  <a:gd name="connsiteX13" fmla="*/ 3769 w 70662"/>
                  <a:gd name="connsiteY13" fmla="*/ 53232 h 89505"/>
                  <a:gd name="connsiteX14" fmla="*/ 0 w 70662"/>
                  <a:gd name="connsiteY14" fmla="*/ 42868 h 89505"/>
                  <a:gd name="connsiteX15" fmla="*/ 4240 w 70662"/>
                  <a:gd name="connsiteY15" fmla="*/ 41926 h 89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662" h="89505">
                    <a:moveTo>
                      <a:pt x="4240" y="41926"/>
                    </a:moveTo>
                    <a:lnTo>
                      <a:pt x="4240" y="26852"/>
                    </a:lnTo>
                    <a:cubicBezTo>
                      <a:pt x="4240" y="12248"/>
                      <a:pt x="16017" y="0"/>
                      <a:pt x="31091" y="0"/>
                    </a:cubicBezTo>
                    <a:lnTo>
                      <a:pt x="39571" y="0"/>
                    </a:lnTo>
                    <a:cubicBezTo>
                      <a:pt x="54174" y="0"/>
                      <a:pt x="66423" y="11777"/>
                      <a:pt x="66423" y="26852"/>
                    </a:cubicBezTo>
                    <a:lnTo>
                      <a:pt x="66423" y="41926"/>
                    </a:lnTo>
                    <a:lnTo>
                      <a:pt x="70662" y="42868"/>
                    </a:lnTo>
                    <a:cubicBezTo>
                      <a:pt x="70191" y="45695"/>
                      <a:pt x="67365" y="51819"/>
                      <a:pt x="64538" y="56059"/>
                    </a:cubicBezTo>
                    <a:lnTo>
                      <a:pt x="62654" y="58885"/>
                    </a:lnTo>
                    <a:lnTo>
                      <a:pt x="62654" y="62183"/>
                    </a:lnTo>
                    <a:cubicBezTo>
                      <a:pt x="62654" y="77257"/>
                      <a:pt x="50406" y="89506"/>
                      <a:pt x="35331" y="89506"/>
                    </a:cubicBezTo>
                    <a:cubicBezTo>
                      <a:pt x="20257" y="89506"/>
                      <a:pt x="8008" y="77257"/>
                      <a:pt x="8008" y="62183"/>
                    </a:cubicBezTo>
                    <a:lnTo>
                      <a:pt x="8008" y="56530"/>
                    </a:lnTo>
                    <a:lnTo>
                      <a:pt x="3769" y="53232"/>
                    </a:lnTo>
                    <a:cubicBezTo>
                      <a:pt x="2355" y="51819"/>
                      <a:pt x="942" y="49935"/>
                      <a:pt x="0" y="42868"/>
                    </a:cubicBezTo>
                    <a:lnTo>
                      <a:pt x="4240" y="41926"/>
                    </a:lnTo>
                    <a:close/>
                  </a:path>
                </a:pathLst>
              </a:custGeom>
              <a:solidFill>
                <a:schemeClr val="accent2"/>
              </a:solidFill>
              <a:ln w="46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B8957707-7719-ED88-B3D7-1676406F129D}"/>
                  </a:ext>
                </a:extLst>
              </p:cNvPr>
              <p:cNvSpPr/>
              <p:nvPr/>
            </p:nvSpPr>
            <p:spPr>
              <a:xfrm>
                <a:off x="10454218" y="5423878"/>
                <a:ext cx="97513" cy="207747"/>
              </a:xfrm>
              <a:custGeom>
                <a:avLst/>
                <a:gdLst>
                  <a:gd name="connsiteX0" fmla="*/ 60770 w 97513"/>
                  <a:gd name="connsiteY0" fmla="*/ 207747 h 207747"/>
                  <a:gd name="connsiteX1" fmla="*/ 60770 w 97513"/>
                  <a:gd name="connsiteY1" fmla="*/ 34389 h 207747"/>
                  <a:gd name="connsiteX2" fmla="*/ 37215 w 97513"/>
                  <a:gd name="connsiteY2" fmla="*/ 34389 h 207747"/>
                  <a:gd name="connsiteX3" fmla="*/ 37215 w 97513"/>
                  <a:gd name="connsiteY3" fmla="*/ 207747 h 207747"/>
                  <a:gd name="connsiteX4" fmla="*/ 0 w 97513"/>
                  <a:gd name="connsiteY4" fmla="*/ 207747 h 207747"/>
                  <a:gd name="connsiteX5" fmla="*/ 0 w 97513"/>
                  <a:gd name="connsiteY5" fmla="*/ 0 h 207747"/>
                  <a:gd name="connsiteX6" fmla="*/ 97514 w 97513"/>
                  <a:gd name="connsiteY6" fmla="*/ 0 h 207747"/>
                  <a:gd name="connsiteX7" fmla="*/ 97514 w 97513"/>
                  <a:gd name="connsiteY7" fmla="*/ 207747 h 207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513" h="207747">
                    <a:moveTo>
                      <a:pt x="60770" y="207747"/>
                    </a:moveTo>
                    <a:lnTo>
                      <a:pt x="60770" y="34389"/>
                    </a:lnTo>
                    <a:lnTo>
                      <a:pt x="37215" y="34389"/>
                    </a:lnTo>
                    <a:lnTo>
                      <a:pt x="37215" y="207747"/>
                    </a:lnTo>
                    <a:lnTo>
                      <a:pt x="0" y="207747"/>
                    </a:lnTo>
                    <a:lnTo>
                      <a:pt x="0" y="0"/>
                    </a:lnTo>
                    <a:lnTo>
                      <a:pt x="97514" y="0"/>
                    </a:lnTo>
                    <a:lnTo>
                      <a:pt x="97514" y="207747"/>
                    </a:lnTo>
                    <a:close/>
                  </a:path>
                </a:pathLst>
              </a:custGeom>
              <a:solidFill>
                <a:schemeClr val="accent2"/>
              </a:solidFill>
              <a:ln w="46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89BBBC33-81F7-3A9C-FDA8-D840E51CD1B1}"/>
                  </a:ext>
                </a:extLst>
              </p:cNvPr>
              <p:cNvSpPr/>
              <p:nvPr/>
            </p:nvSpPr>
            <p:spPr>
              <a:xfrm>
                <a:off x="10407109" y="5217073"/>
                <a:ext cx="192672" cy="219053"/>
              </a:xfrm>
              <a:custGeom>
                <a:avLst/>
                <a:gdLst>
                  <a:gd name="connsiteX0" fmla="*/ 168176 w 192672"/>
                  <a:gd name="connsiteY0" fmla="*/ 219053 h 219053"/>
                  <a:gd name="connsiteX1" fmla="*/ 168176 w 192672"/>
                  <a:gd name="connsiteY1" fmla="*/ 195499 h 219053"/>
                  <a:gd name="connsiteX2" fmla="*/ 168647 w 192672"/>
                  <a:gd name="connsiteY2" fmla="*/ 195499 h 219053"/>
                  <a:gd name="connsiteX3" fmla="*/ 168647 w 192672"/>
                  <a:gd name="connsiteY3" fmla="*/ 75844 h 219053"/>
                  <a:gd name="connsiteX4" fmla="*/ 145093 w 192672"/>
                  <a:gd name="connsiteY4" fmla="*/ 75844 h 219053"/>
                  <a:gd name="connsiteX5" fmla="*/ 145093 w 192672"/>
                  <a:gd name="connsiteY5" fmla="*/ 183722 h 219053"/>
                  <a:gd name="connsiteX6" fmla="*/ 47108 w 192672"/>
                  <a:gd name="connsiteY6" fmla="*/ 183722 h 219053"/>
                  <a:gd name="connsiteX7" fmla="*/ 47108 w 192672"/>
                  <a:gd name="connsiteY7" fmla="*/ 75844 h 219053"/>
                  <a:gd name="connsiteX8" fmla="*/ 23554 w 192672"/>
                  <a:gd name="connsiteY8" fmla="*/ 75844 h 219053"/>
                  <a:gd name="connsiteX9" fmla="*/ 23554 w 192672"/>
                  <a:gd name="connsiteY9" fmla="*/ 219053 h 219053"/>
                  <a:gd name="connsiteX10" fmla="*/ 0 w 192672"/>
                  <a:gd name="connsiteY10" fmla="*/ 219053 h 219053"/>
                  <a:gd name="connsiteX11" fmla="*/ 0 w 192672"/>
                  <a:gd name="connsiteY11" fmla="*/ 93745 h 219053"/>
                  <a:gd name="connsiteX12" fmla="*/ 0 w 192672"/>
                  <a:gd name="connsiteY12" fmla="*/ 52290 h 219053"/>
                  <a:gd name="connsiteX13" fmla="*/ 10364 w 192672"/>
                  <a:gd name="connsiteY13" fmla="*/ 36744 h 219053"/>
                  <a:gd name="connsiteX14" fmla="*/ 83853 w 192672"/>
                  <a:gd name="connsiteY14" fmla="*/ 15546 h 219053"/>
                  <a:gd name="connsiteX15" fmla="*/ 83853 w 192672"/>
                  <a:gd name="connsiteY15" fmla="*/ 0 h 219053"/>
                  <a:gd name="connsiteX16" fmla="*/ 96101 w 192672"/>
                  <a:gd name="connsiteY16" fmla="*/ 1413 h 219053"/>
                  <a:gd name="connsiteX17" fmla="*/ 108349 w 192672"/>
                  <a:gd name="connsiteY17" fmla="*/ 0 h 219053"/>
                  <a:gd name="connsiteX18" fmla="*/ 108349 w 192672"/>
                  <a:gd name="connsiteY18" fmla="*/ 15546 h 219053"/>
                  <a:gd name="connsiteX19" fmla="*/ 181367 w 192672"/>
                  <a:gd name="connsiteY19" fmla="*/ 36744 h 219053"/>
                  <a:gd name="connsiteX20" fmla="*/ 192673 w 192672"/>
                  <a:gd name="connsiteY20" fmla="*/ 52290 h 219053"/>
                  <a:gd name="connsiteX21" fmla="*/ 192673 w 192672"/>
                  <a:gd name="connsiteY21" fmla="*/ 219053 h 219053"/>
                  <a:gd name="connsiteX22" fmla="*/ 168176 w 192672"/>
                  <a:gd name="connsiteY22" fmla="*/ 219053 h 219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92672" h="219053">
                    <a:moveTo>
                      <a:pt x="168176" y="219053"/>
                    </a:moveTo>
                    <a:lnTo>
                      <a:pt x="168176" y="195499"/>
                    </a:lnTo>
                    <a:lnTo>
                      <a:pt x="168647" y="195499"/>
                    </a:lnTo>
                    <a:lnTo>
                      <a:pt x="168647" y="75844"/>
                    </a:lnTo>
                    <a:lnTo>
                      <a:pt x="145093" y="75844"/>
                    </a:lnTo>
                    <a:lnTo>
                      <a:pt x="145093" y="183722"/>
                    </a:lnTo>
                    <a:lnTo>
                      <a:pt x="47108" y="183722"/>
                    </a:lnTo>
                    <a:lnTo>
                      <a:pt x="47108" y="75844"/>
                    </a:lnTo>
                    <a:lnTo>
                      <a:pt x="23554" y="75844"/>
                    </a:lnTo>
                    <a:lnTo>
                      <a:pt x="23554" y="219053"/>
                    </a:lnTo>
                    <a:lnTo>
                      <a:pt x="0" y="219053"/>
                    </a:lnTo>
                    <a:lnTo>
                      <a:pt x="0" y="93745"/>
                    </a:lnTo>
                    <a:lnTo>
                      <a:pt x="0" y="52290"/>
                    </a:lnTo>
                    <a:cubicBezTo>
                      <a:pt x="0" y="45224"/>
                      <a:pt x="4240" y="39100"/>
                      <a:pt x="10364" y="36744"/>
                    </a:cubicBezTo>
                    <a:lnTo>
                      <a:pt x="83853" y="15546"/>
                    </a:lnTo>
                    <a:lnTo>
                      <a:pt x="83853" y="0"/>
                    </a:lnTo>
                    <a:cubicBezTo>
                      <a:pt x="87621" y="942"/>
                      <a:pt x="91861" y="1413"/>
                      <a:pt x="96101" y="1413"/>
                    </a:cubicBezTo>
                    <a:cubicBezTo>
                      <a:pt x="100340" y="1413"/>
                      <a:pt x="104109" y="942"/>
                      <a:pt x="108349" y="0"/>
                    </a:cubicBezTo>
                    <a:lnTo>
                      <a:pt x="108349" y="15546"/>
                    </a:lnTo>
                    <a:lnTo>
                      <a:pt x="181367" y="36744"/>
                    </a:lnTo>
                    <a:cubicBezTo>
                      <a:pt x="187962" y="39100"/>
                      <a:pt x="192673" y="45224"/>
                      <a:pt x="192673" y="52290"/>
                    </a:cubicBezTo>
                    <a:lnTo>
                      <a:pt x="192673" y="219053"/>
                    </a:lnTo>
                    <a:lnTo>
                      <a:pt x="168176" y="219053"/>
                    </a:lnTo>
                    <a:close/>
                  </a:path>
                </a:pathLst>
              </a:custGeom>
              <a:solidFill>
                <a:schemeClr val="accent2"/>
              </a:solidFill>
              <a:ln w="46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88A1A61D-3656-A54A-9D58-5B92FC7CF478}"/>
                  </a:ext>
                </a:extLst>
              </p:cNvPr>
              <p:cNvSpPr/>
              <p:nvPr/>
            </p:nvSpPr>
            <p:spPr>
              <a:xfrm>
                <a:off x="10669973" y="5423878"/>
                <a:ext cx="97514" cy="207747"/>
              </a:xfrm>
              <a:custGeom>
                <a:avLst/>
                <a:gdLst>
                  <a:gd name="connsiteX0" fmla="*/ 60299 w 97514"/>
                  <a:gd name="connsiteY0" fmla="*/ 207747 h 207747"/>
                  <a:gd name="connsiteX1" fmla="*/ 60299 w 97514"/>
                  <a:gd name="connsiteY1" fmla="*/ 34389 h 207747"/>
                  <a:gd name="connsiteX2" fmla="*/ 37216 w 97514"/>
                  <a:gd name="connsiteY2" fmla="*/ 34389 h 207747"/>
                  <a:gd name="connsiteX3" fmla="*/ 37216 w 97514"/>
                  <a:gd name="connsiteY3" fmla="*/ 207747 h 207747"/>
                  <a:gd name="connsiteX4" fmla="*/ 0 w 97514"/>
                  <a:gd name="connsiteY4" fmla="*/ 207747 h 207747"/>
                  <a:gd name="connsiteX5" fmla="*/ 0 w 97514"/>
                  <a:gd name="connsiteY5" fmla="*/ 0 h 207747"/>
                  <a:gd name="connsiteX6" fmla="*/ 97514 w 97514"/>
                  <a:gd name="connsiteY6" fmla="*/ 0 h 207747"/>
                  <a:gd name="connsiteX7" fmla="*/ 97514 w 97514"/>
                  <a:gd name="connsiteY7" fmla="*/ 207747 h 207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514" h="207747">
                    <a:moveTo>
                      <a:pt x="60299" y="207747"/>
                    </a:moveTo>
                    <a:lnTo>
                      <a:pt x="60299" y="34389"/>
                    </a:lnTo>
                    <a:lnTo>
                      <a:pt x="37216" y="34389"/>
                    </a:lnTo>
                    <a:lnTo>
                      <a:pt x="37216" y="207747"/>
                    </a:lnTo>
                    <a:lnTo>
                      <a:pt x="0" y="207747"/>
                    </a:lnTo>
                    <a:lnTo>
                      <a:pt x="0" y="0"/>
                    </a:lnTo>
                    <a:lnTo>
                      <a:pt x="97514" y="0"/>
                    </a:lnTo>
                    <a:lnTo>
                      <a:pt x="97514" y="207747"/>
                    </a:lnTo>
                    <a:close/>
                  </a:path>
                </a:pathLst>
              </a:custGeom>
              <a:solidFill>
                <a:schemeClr val="accent2"/>
              </a:solidFill>
              <a:ln w="46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7FA7CEDD-F324-9944-F83C-7D55D89D2DB1}"/>
                  </a:ext>
                </a:extLst>
              </p:cNvPr>
              <p:cNvSpPr/>
              <p:nvPr/>
            </p:nvSpPr>
            <p:spPr>
              <a:xfrm>
                <a:off x="10622865" y="5217073"/>
                <a:ext cx="192672" cy="219053"/>
              </a:xfrm>
              <a:custGeom>
                <a:avLst/>
                <a:gdLst>
                  <a:gd name="connsiteX0" fmla="*/ 168176 w 192672"/>
                  <a:gd name="connsiteY0" fmla="*/ 219053 h 219053"/>
                  <a:gd name="connsiteX1" fmla="*/ 168176 w 192672"/>
                  <a:gd name="connsiteY1" fmla="*/ 195499 h 219053"/>
                  <a:gd name="connsiteX2" fmla="*/ 168647 w 192672"/>
                  <a:gd name="connsiteY2" fmla="*/ 195499 h 219053"/>
                  <a:gd name="connsiteX3" fmla="*/ 168647 w 192672"/>
                  <a:gd name="connsiteY3" fmla="*/ 75844 h 219053"/>
                  <a:gd name="connsiteX4" fmla="*/ 145093 w 192672"/>
                  <a:gd name="connsiteY4" fmla="*/ 75844 h 219053"/>
                  <a:gd name="connsiteX5" fmla="*/ 145093 w 192672"/>
                  <a:gd name="connsiteY5" fmla="*/ 183722 h 219053"/>
                  <a:gd name="connsiteX6" fmla="*/ 47108 w 192672"/>
                  <a:gd name="connsiteY6" fmla="*/ 183722 h 219053"/>
                  <a:gd name="connsiteX7" fmla="*/ 47108 w 192672"/>
                  <a:gd name="connsiteY7" fmla="*/ 75844 h 219053"/>
                  <a:gd name="connsiteX8" fmla="*/ 23554 w 192672"/>
                  <a:gd name="connsiteY8" fmla="*/ 75844 h 219053"/>
                  <a:gd name="connsiteX9" fmla="*/ 23554 w 192672"/>
                  <a:gd name="connsiteY9" fmla="*/ 183722 h 219053"/>
                  <a:gd name="connsiteX10" fmla="*/ 23554 w 192672"/>
                  <a:gd name="connsiteY10" fmla="*/ 183722 h 219053"/>
                  <a:gd name="connsiteX11" fmla="*/ 23554 w 192672"/>
                  <a:gd name="connsiteY11" fmla="*/ 219053 h 219053"/>
                  <a:gd name="connsiteX12" fmla="*/ 0 w 192672"/>
                  <a:gd name="connsiteY12" fmla="*/ 219053 h 219053"/>
                  <a:gd name="connsiteX13" fmla="*/ 0 w 192672"/>
                  <a:gd name="connsiteY13" fmla="*/ 52290 h 219053"/>
                  <a:gd name="connsiteX14" fmla="*/ 10364 w 192672"/>
                  <a:gd name="connsiteY14" fmla="*/ 36744 h 219053"/>
                  <a:gd name="connsiteX15" fmla="*/ 83853 w 192672"/>
                  <a:gd name="connsiteY15" fmla="*/ 15546 h 219053"/>
                  <a:gd name="connsiteX16" fmla="*/ 83853 w 192672"/>
                  <a:gd name="connsiteY16" fmla="*/ 0 h 219053"/>
                  <a:gd name="connsiteX17" fmla="*/ 96101 w 192672"/>
                  <a:gd name="connsiteY17" fmla="*/ 1413 h 219053"/>
                  <a:gd name="connsiteX18" fmla="*/ 108349 w 192672"/>
                  <a:gd name="connsiteY18" fmla="*/ 0 h 219053"/>
                  <a:gd name="connsiteX19" fmla="*/ 108349 w 192672"/>
                  <a:gd name="connsiteY19" fmla="*/ 15546 h 219053"/>
                  <a:gd name="connsiteX20" fmla="*/ 181367 w 192672"/>
                  <a:gd name="connsiteY20" fmla="*/ 36744 h 219053"/>
                  <a:gd name="connsiteX21" fmla="*/ 192673 w 192672"/>
                  <a:gd name="connsiteY21" fmla="*/ 52290 h 219053"/>
                  <a:gd name="connsiteX22" fmla="*/ 192673 w 192672"/>
                  <a:gd name="connsiteY22" fmla="*/ 219053 h 219053"/>
                  <a:gd name="connsiteX23" fmla="*/ 168176 w 192672"/>
                  <a:gd name="connsiteY23" fmla="*/ 219053 h 219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92672" h="219053">
                    <a:moveTo>
                      <a:pt x="168176" y="219053"/>
                    </a:moveTo>
                    <a:lnTo>
                      <a:pt x="168176" y="195499"/>
                    </a:lnTo>
                    <a:lnTo>
                      <a:pt x="168647" y="195499"/>
                    </a:lnTo>
                    <a:lnTo>
                      <a:pt x="168647" y="75844"/>
                    </a:lnTo>
                    <a:lnTo>
                      <a:pt x="145093" y="75844"/>
                    </a:lnTo>
                    <a:lnTo>
                      <a:pt x="145093" y="183722"/>
                    </a:lnTo>
                    <a:lnTo>
                      <a:pt x="47108" y="183722"/>
                    </a:lnTo>
                    <a:lnTo>
                      <a:pt x="47108" y="75844"/>
                    </a:lnTo>
                    <a:lnTo>
                      <a:pt x="23554" y="75844"/>
                    </a:lnTo>
                    <a:lnTo>
                      <a:pt x="23554" y="183722"/>
                    </a:lnTo>
                    <a:lnTo>
                      <a:pt x="23554" y="183722"/>
                    </a:lnTo>
                    <a:lnTo>
                      <a:pt x="23554" y="219053"/>
                    </a:lnTo>
                    <a:lnTo>
                      <a:pt x="0" y="219053"/>
                    </a:lnTo>
                    <a:lnTo>
                      <a:pt x="0" y="52290"/>
                    </a:lnTo>
                    <a:cubicBezTo>
                      <a:pt x="0" y="45224"/>
                      <a:pt x="4240" y="39100"/>
                      <a:pt x="10364" y="36744"/>
                    </a:cubicBezTo>
                    <a:lnTo>
                      <a:pt x="83853" y="15546"/>
                    </a:lnTo>
                    <a:lnTo>
                      <a:pt x="83853" y="0"/>
                    </a:lnTo>
                    <a:cubicBezTo>
                      <a:pt x="87621" y="942"/>
                      <a:pt x="91861" y="1413"/>
                      <a:pt x="96101" y="1413"/>
                    </a:cubicBezTo>
                    <a:cubicBezTo>
                      <a:pt x="100340" y="1413"/>
                      <a:pt x="104109" y="942"/>
                      <a:pt x="108349" y="0"/>
                    </a:cubicBezTo>
                    <a:lnTo>
                      <a:pt x="108349" y="15546"/>
                    </a:lnTo>
                    <a:lnTo>
                      <a:pt x="181367" y="36744"/>
                    </a:lnTo>
                    <a:cubicBezTo>
                      <a:pt x="187962" y="39100"/>
                      <a:pt x="192673" y="45224"/>
                      <a:pt x="192673" y="52290"/>
                    </a:cubicBezTo>
                    <a:lnTo>
                      <a:pt x="192673" y="219053"/>
                    </a:lnTo>
                    <a:lnTo>
                      <a:pt x="168176" y="219053"/>
                    </a:lnTo>
                    <a:close/>
                  </a:path>
                </a:pathLst>
              </a:custGeom>
              <a:solidFill>
                <a:schemeClr val="accent2"/>
              </a:solidFill>
              <a:ln w="46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5FB52B5E-B26B-33E6-1430-509E88BED401}"/>
                  </a:ext>
                </a:extLst>
              </p:cNvPr>
              <p:cNvSpPr/>
              <p:nvPr/>
            </p:nvSpPr>
            <p:spPr>
              <a:xfrm>
                <a:off x="10885729" y="5423878"/>
                <a:ext cx="97985" cy="207747"/>
              </a:xfrm>
              <a:custGeom>
                <a:avLst/>
                <a:gdLst>
                  <a:gd name="connsiteX0" fmla="*/ 60770 w 97985"/>
                  <a:gd name="connsiteY0" fmla="*/ 207747 h 207747"/>
                  <a:gd name="connsiteX1" fmla="*/ 60770 w 97985"/>
                  <a:gd name="connsiteY1" fmla="*/ 34389 h 207747"/>
                  <a:gd name="connsiteX2" fmla="*/ 37216 w 97985"/>
                  <a:gd name="connsiteY2" fmla="*/ 34389 h 207747"/>
                  <a:gd name="connsiteX3" fmla="*/ 37216 w 97985"/>
                  <a:gd name="connsiteY3" fmla="*/ 207747 h 207747"/>
                  <a:gd name="connsiteX4" fmla="*/ 0 w 97985"/>
                  <a:gd name="connsiteY4" fmla="*/ 207747 h 207747"/>
                  <a:gd name="connsiteX5" fmla="*/ 0 w 97985"/>
                  <a:gd name="connsiteY5" fmla="*/ 0 h 207747"/>
                  <a:gd name="connsiteX6" fmla="*/ 97985 w 97985"/>
                  <a:gd name="connsiteY6" fmla="*/ 0 h 207747"/>
                  <a:gd name="connsiteX7" fmla="*/ 97985 w 97985"/>
                  <a:gd name="connsiteY7" fmla="*/ 207747 h 207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985" h="207747">
                    <a:moveTo>
                      <a:pt x="60770" y="207747"/>
                    </a:moveTo>
                    <a:lnTo>
                      <a:pt x="60770" y="34389"/>
                    </a:lnTo>
                    <a:lnTo>
                      <a:pt x="37216" y="34389"/>
                    </a:lnTo>
                    <a:lnTo>
                      <a:pt x="37216" y="207747"/>
                    </a:lnTo>
                    <a:lnTo>
                      <a:pt x="0" y="207747"/>
                    </a:lnTo>
                    <a:lnTo>
                      <a:pt x="0" y="0"/>
                    </a:lnTo>
                    <a:lnTo>
                      <a:pt x="97985" y="0"/>
                    </a:lnTo>
                    <a:lnTo>
                      <a:pt x="97985" y="207747"/>
                    </a:lnTo>
                    <a:close/>
                  </a:path>
                </a:pathLst>
              </a:custGeom>
              <a:solidFill>
                <a:schemeClr val="accent2"/>
              </a:solidFill>
              <a:ln w="46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0D7E5D90-2896-0193-4CBF-D14A810AE6D0}"/>
                  </a:ext>
                </a:extLst>
              </p:cNvPr>
              <p:cNvSpPr/>
              <p:nvPr/>
            </p:nvSpPr>
            <p:spPr>
              <a:xfrm>
                <a:off x="10838150" y="5217073"/>
                <a:ext cx="192672" cy="219053"/>
              </a:xfrm>
              <a:custGeom>
                <a:avLst/>
                <a:gdLst>
                  <a:gd name="connsiteX0" fmla="*/ 192673 w 192672"/>
                  <a:gd name="connsiteY0" fmla="*/ 219053 h 219053"/>
                  <a:gd name="connsiteX1" fmla="*/ 169118 w 192672"/>
                  <a:gd name="connsiteY1" fmla="*/ 219053 h 219053"/>
                  <a:gd name="connsiteX2" fmla="*/ 169118 w 192672"/>
                  <a:gd name="connsiteY2" fmla="*/ 75844 h 219053"/>
                  <a:gd name="connsiteX3" fmla="*/ 145564 w 192672"/>
                  <a:gd name="connsiteY3" fmla="*/ 75844 h 219053"/>
                  <a:gd name="connsiteX4" fmla="*/ 145564 w 192672"/>
                  <a:gd name="connsiteY4" fmla="*/ 183722 h 219053"/>
                  <a:gd name="connsiteX5" fmla="*/ 47579 w 192672"/>
                  <a:gd name="connsiteY5" fmla="*/ 183722 h 219053"/>
                  <a:gd name="connsiteX6" fmla="*/ 47579 w 192672"/>
                  <a:gd name="connsiteY6" fmla="*/ 75844 h 219053"/>
                  <a:gd name="connsiteX7" fmla="*/ 24025 w 192672"/>
                  <a:gd name="connsiteY7" fmla="*/ 75844 h 219053"/>
                  <a:gd name="connsiteX8" fmla="*/ 24025 w 192672"/>
                  <a:gd name="connsiteY8" fmla="*/ 195499 h 219053"/>
                  <a:gd name="connsiteX9" fmla="*/ 24025 w 192672"/>
                  <a:gd name="connsiteY9" fmla="*/ 195499 h 219053"/>
                  <a:gd name="connsiteX10" fmla="*/ 24025 w 192672"/>
                  <a:gd name="connsiteY10" fmla="*/ 219053 h 219053"/>
                  <a:gd name="connsiteX11" fmla="*/ 0 w 192672"/>
                  <a:gd name="connsiteY11" fmla="*/ 219053 h 219053"/>
                  <a:gd name="connsiteX12" fmla="*/ 0 w 192672"/>
                  <a:gd name="connsiteY12" fmla="*/ 52290 h 219053"/>
                  <a:gd name="connsiteX13" fmla="*/ 10364 w 192672"/>
                  <a:gd name="connsiteY13" fmla="*/ 36744 h 219053"/>
                  <a:gd name="connsiteX14" fmla="*/ 83853 w 192672"/>
                  <a:gd name="connsiteY14" fmla="*/ 15546 h 219053"/>
                  <a:gd name="connsiteX15" fmla="*/ 83853 w 192672"/>
                  <a:gd name="connsiteY15" fmla="*/ 0 h 219053"/>
                  <a:gd name="connsiteX16" fmla="*/ 96101 w 192672"/>
                  <a:gd name="connsiteY16" fmla="*/ 1413 h 219053"/>
                  <a:gd name="connsiteX17" fmla="*/ 108349 w 192672"/>
                  <a:gd name="connsiteY17" fmla="*/ 0 h 219053"/>
                  <a:gd name="connsiteX18" fmla="*/ 108349 w 192672"/>
                  <a:gd name="connsiteY18" fmla="*/ 15546 h 219053"/>
                  <a:gd name="connsiteX19" fmla="*/ 181367 w 192672"/>
                  <a:gd name="connsiteY19" fmla="*/ 36744 h 219053"/>
                  <a:gd name="connsiteX20" fmla="*/ 192673 w 192672"/>
                  <a:gd name="connsiteY20" fmla="*/ 52290 h 219053"/>
                  <a:gd name="connsiteX21" fmla="*/ 192673 w 192672"/>
                  <a:gd name="connsiteY21" fmla="*/ 219053 h 219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2672" h="219053">
                    <a:moveTo>
                      <a:pt x="192673" y="219053"/>
                    </a:moveTo>
                    <a:lnTo>
                      <a:pt x="169118" y="219053"/>
                    </a:lnTo>
                    <a:lnTo>
                      <a:pt x="169118" y="75844"/>
                    </a:lnTo>
                    <a:lnTo>
                      <a:pt x="145564" y="75844"/>
                    </a:lnTo>
                    <a:lnTo>
                      <a:pt x="145564" y="183722"/>
                    </a:lnTo>
                    <a:lnTo>
                      <a:pt x="47579" y="183722"/>
                    </a:lnTo>
                    <a:lnTo>
                      <a:pt x="47579" y="75844"/>
                    </a:lnTo>
                    <a:lnTo>
                      <a:pt x="24025" y="75844"/>
                    </a:lnTo>
                    <a:lnTo>
                      <a:pt x="24025" y="195499"/>
                    </a:lnTo>
                    <a:lnTo>
                      <a:pt x="24025" y="195499"/>
                    </a:lnTo>
                    <a:lnTo>
                      <a:pt x="24025" y="219053"/>
                    </a:lnTo>
                    <a:lnTo>
                      <a:pt x="0" y="219053"/>
                    </a:lnTo>
                    <a:lnTo>
                      <a:pt x="0" y="52290"/>
                    </a:lnTo>
                    <a:cubicBezTo>
                      <a:pt x="0" y="45224"/>
                      <a:pt x="4240" y="39100"/>
                      <a:pt x="10364" y="36744"/>
                    </a:cubicBezTo>
                    <a:lnTo>
                      <a:pt x="83853" y="15546"/>
                    </a:lnTo>
                    <a:lnTo>
                      <a:pt x="83853" y="0"/>
                    </a:lnTo>
                    <a:cubicBezTo>
                      <a:pt x="87621" y="942"/>
                      <a:pt x="91861" y="1413"/>
                      <a:pt x="96101" y="1413"/>
                    </a:cubicBezTo>
                    <a:cubicBezTo>
                      <a:pt x="100340" y="1413"/>
                      <a:pt x="104109" y="942"/>
                      <a:pt x="108349" y="0"/>
                    </a:cubicBezTo>
                    <a:lnTo>
                      <a:pt x="108349" y="15546"/>
                    </a:lnTo>
                    <a:lnTo>
                      <a:pt x="181367" y="36744"/>
                    </a:lnTo>
                    <a:cubicBezTo>
                      <a:pt x="187962" y="39100"/>
                      <a:pt x="192673" y="45224"/>
                      <a:pt x="192673" y="52290"/>
                    </a:cubicBezTo>
                    <a:lnTo>
                      <a:pt x="192673" y="219053"/>
                    </a:lnTo>
                    <a:close/>
                  </a:path>
                </a:pathLst>
              </a:custGeom>
              <a:solidFill>
                <a:schemeClr val="accent2"/>
              </a:solidFill>
              <a:ln w="46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09030644-AF79-FB09-9DAE-16B907C5844F}"/>
              </a:ext>
            </a:extLst>
          </p:cNvPr>
          <p:cNvSpPr/>
          <p:nvPr/>
        </p:nvSpPr>
        <p:spPr>
          <a:xfrm>
            <a:off x="8798970" y="3565483"/>
            <a:ext cx="2362674" cy="1348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613250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64B4E-1EC7-081B-0F93-4F4D5F7AB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FE07E-ABB0-62BC-C19D-5262EAA637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0442" y="2244435"/>
            <a:ext cx="10134346" cy="3953031"/>
          </a:xfrm>
        </p:spPr>
        <p:txBody>
          <a:bodyPr/>
          <a:lstStyle/>
          <a:p>
            <a:pPr marL="18288" indent="0">
              <a:buNone/>
            </a:pPr>
            <a:r>
              <a:rPr lang="en-US" dirty="0"/>
              <a:t>What Percent of Your Patients Opt-in for Paperless Billing Today?</a:t>
            </a:r>
          </a:p>
          <a:p>
            <a:pPr marL="18288" indent="0">
              <a:buNone/>
            </a:pPr>
            <a:endParaRPr lang="en-US" dirty="0"/>
          </a:p>
          <a:p>
            <a:pPr marL="18288" indent="0">
              <a:buNone/>
            </a:pPr>
            <a:r>
              <a:rPr lang="en-US" dirty="0"/>
              <a:t>A. 0-20%</a:t>
            </a:r>
          </a:p>
          <a:p>
            <a:pPr marL="18288" indent="0">
              <a:buNone/>
            </a:pPr>
            <a:r>
              <a:rPr lang="en-US" dirty="0"/>
              <a:t>B. 21-30%</a:t>
            </a:r>
          </a:p>
          <a:p>
            <a:pPr marL="18288" indent="0">
              <a:buNone/>
            </a:pPr>
            <a:r>
              <a:rPr lang="en-US" dirty="0"/>
              <a:t>C. 31-40%</a:t>
            </a:r>
          </a:p>
          <a:p>
            <a:pPr marL="18288" indent="0">
              <a:buNone/>
            </a:pPr>
            <a:r>
              <a:rPr lang="en-US" dirty="0"/>
              <a:t>D. More than 40%</a:t>
            </a:r>
          </a:p>
          <a:p>
            <a:pPr marL="18288" indent="0">
              <a:buNone/>
            </a:pPr>
            <a:r>
              <a:rPr lang="en-US" dirty="0"/>
              <a:t>E.  I’m not sure (and that’s ok!)</a:t>
            </a:r>
          </a:p>
          <a:p>
            <a:pPr marL="1828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456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holding a cat&#10;&#10;Description automatically generated with medium confidence">
            <a:extLst>
              <a:ext uri="{FF2B5EF4-FFF2-40B4-BE49-F238E27FC236}">
                <a16:creationId xmlns:a16="http://schemas.microsoft.com/office/drawing/2014/main" id="{33AD98D6-FFAD-2D34-694E-F7006FE203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672" y="3238951"/>
            <a:ext cx="6609069" cy="3619049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73531759-CDA8-5143-AE36-D101EE684DE9}"/>
              </a:ext>
            </a:extLst>
          </p:cNvPr>
          <p:cNvSpPr/>
          <p:nvPr/>
        </p:nvSpPr>
        <p:spPr>
          <a:xfrm>
            <a:off x="-8814" y="0"/>
            <a:ext cx="12191999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D25CC8-3CED-42B2-9D27-95769C278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626" y="623135"/>
            <a:ext cx="10135120" cy="512618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chemeClr val="bg2"/>
                </a:solidFill>
              </a:rPr>
              <a:t>Adopt a Digital First</a:t>
            </a:r>
            <a:r>
              <a:rPr lang="en-US" sz="4400" baseline="30000" dirty="0">
                <a:solidFill>
                  <a:schemeClr val="bg1"/>
                </a:solidFill>
                <a:cs typeface="Segoe UI"/>
              </a:rPr>
              <a:t>™️</a:t>
            </a:r>
            <a:r>
              <a:rPr lang="en-US" sz="4400" dirty="0">
                <a:solidFill>
                  <a:schemeClr val="bg2"/>
                </a:solidFill>
              </a:rPr>
              <a:t> Approach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286AD6A-EFC1-47C0-9E9D-D840FF3B1C0C}"/>
              </a:ext>
            </a:extLst>
          </p:cNvPr>
          <p:cNvSpPr txBox="1">
            <a:spLocks/>
          </p:cNvSpPr>
          <p:nvPr/>
        </p:nvSpPr>
        <p:spPr>
          <a:xfrm>
            <a:off x="1444751" y="776186"/>
            <a:ext cx="10442449" cy="115297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spc="-100" baseline="0">
                <a:solidFill>
                  <a:schemeClr val="accent1"/>
                </a:solidFill>
                <a:latin typeface="+mj-lt"/>
                <a:ea typeface="Montserrat" charset="0"/>
                <a:cs typeface="Montserrat" charset="0"/>
              </a:defRPr>
            </a:lvl1pPr>
          </a:lstStyle>
          <a:p>
            <a:endParaRPr lang="en-US">
              <a:latin typeface="Verdana" panose="020B060403050404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FE55350-03CD-DB34-C353-D09164FA7763}"/>
              </a:ext>
            </a:extLst>
          </p:cNvPr>
          <p:cNvGrpSpPr/>
          <p:nvPr/>
        </p:nvGrpSpPr>
        <p:grpSpPr>
          <a:xfrm>
            <a:off x="6968036" y="3916523"/>
            <a:ext cx="4860853" cy="2524840"/>
            <a:chOff x="6046412" y="3742083"/>
            <a:chExt cx="4860853" cy="2524840"/>
          </a:xfrm>
        </p:grpSpPr>
        <p:sp>
          <p:nvSpPr>
            <p:cNvPr id="19" name="Text Placeholder 5">
              <a:extLst>
                <a:ext uri="{FF2B5EF4-FFF2-40B4-BE49-F238E27FC236}">
                  <a16:creationId xmlns:a16="http://schemas.microsoft.com/office/drawing/2014/main" id="{EAE7B245-CCCE-8A4D-AFAB-B946B9C0FE5A}"/>
                </a:ext>
              </a:extLst>
            </p:cNvPr>
            <p:cNvSpPr txBox="1">
              <a:spLocks/>
            </p:cNvSpPr>
            <p:nvPr/>
          </p:nvSpPr>
          <p:spPr>
            <a:xfrm>
              <a:off x="6046413" y="4618133"/>
              <a:ext cx="4592794" cy="33471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914318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200" b="1" i="0" kern="1200">
                  <a:solidFill>
                    <a:schemeClr val="accent2"/>
                  </a:solidFill>
                  <a:latin typeface="Verdana" panose="020B0604030504040204" pitchFamily="34" charset="0"/>
                  <a:ea typeface="+mn-ea"/>
                  <a:cs typeface="+mn-cs"/>
                </a:defRPr>
              </a:lvl1pPr>
              <a:lvl2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3pPr>
              <a:lvl4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4pPr>
              <a:lvl5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200" b="1" kern="1200" baseline="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5pPr>
              <a:lvl6pPr marL="251437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3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92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50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7160" indent="-13716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5">
                      <a:lumMod val="50000"/>
                    </a:schemeClr>
                  </a:solidFill>
                </a:rPr>
                <a:t>Increase Engagement</a:t>
              </a:r>
            </a:p>
          </p:txBody>
        </p:sp>
        <p:sp>
          <p:nvSpPr>
            <p:cNvPr id="27" name="Text Placeholder 13">
              <a:extLst>
                <a:ext uri="{FF2B5EF4-FFF2-40B4-BE49-F238E27FC236}">
                  <a16:creationId xmlns:a16="http://schemas.microsoft.com/office/drawing/2014/main" id="{82CF1335-22D9-2549-9E65-0BEF0C1EACE5}"/>
                </a:ext>
              </a:extLst>
            </p:cNvPr>
            <p:cNvSpPr txBox="1">
              <a:spLocks/>
            </p:cNvSpPr>
            <p:nvPr/>
          </p:nvSpPr>
          <p:spPr>
            <a:xfrm>
              <a:off x="6046412" y="5932208"/>
              <a:ext cx="3741025" cy="33471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914318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200" b="1" i="0" kern="1200">
                  <a:solidFill>
                    <a:schemeClr val="accent2"/>
                  </a:solidFill>
                  <a:latin typeface="Verdana" panose="020B0604030504040204" pitchFamily="34" charset="0"/>
                  <a:ea typeface="+mn-ea"/>
                  <a:cs typeface="+mn-cs"/>
                </a:defRPr>
              </a:lvl1pPr>
              <a:lvl2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3pPr>
              <a:lvl4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4pPr>
              <a:lvl5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200" b="1" kern="1200" baseline="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5pPr>
              <a:lvl6pPr marL="251437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3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92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50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7160" indent="-13716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5">
                      <a:lumMod val="50000"/>
                    </a:schemeClr>
                  </a:solidFill>
                </a:rPr>
                <a:t>Eliminate Guesswork </a:t>
              </a:r>
            </a:p>
          </p:txBody>
        </p:sp>
        <p:sp>
          <p:nvSpPr>
            <p:cNvPr id="23" name="Text Placeholder 9">
              <a:extLst>
                <a:ext uri="{FF2B5EF4-FFF2-40B4-BE49-F238E27FC236}">
                  <a16:creationId xmlns:a16="http://schemas.microsoft.com/office/drawing/2014/main" id="{50AC492D-FEFF-194C-948C-D548612FCF2C}"/>
                </a:ext>
              </a:extLst>
            </p:cNvPr>
            <p:cNvSpPr txBox="1">
              <a:spLocks/>
            </p:cNvSpPr>
            <p:nvPr/>
          </p:nvSpPr>
          <p:spPr>
            <a:xfrm>
              <a:off x="6046413" y="4180108"/>
              <a:ext cx="4860852" cy="33471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914318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200" b="1" i="0" kern="1200">
                  <a:solidFill>
                    <a:schemeClr val="accent2"/>
                  </a:solidFill>
                  <a:latin typeface="Verdana" panose="020B0604030504040204" pitchFamily="34" charset="0"/>
                  <a:ea typeface="+mn-ea"/>
                  <a:cs typeface="+mn-cs"/>
                </a:defRPr>
              </a:lvl1pPr>
              <a:lvl2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3pPr>
              <a:lvl4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4pPr>
              <a:lvl5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200" b="1" kern="1200" baseline="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5pPr>
              <a:lvl6pPr marL="251437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3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92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50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7160" indent="-13716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5">
                      <a:lumMod val="50000"/>
                    </a:schemeClr>
                  </a:solidFill>
                </a:rPr>
                <a:t>Improve the Patient Experience </a:t>
              </a:r>
            </a:p>
          </p:txBody>
        </p:sp>
        <p:sp>
          <p:nvSpPr>
            <p:cNvPr id="29" name="Text Placeholder 15">
              <a:extLst>
                <a:ext uri="{FF2B5EF4-FFF2-40B4-BE49-F238E27FC236}">
                  <a16:creationId xmlns:a16="http://schemas.microsoft.com/office/drawing/2014/main" id="{B61FBACA-E5B2-BE47-BFEE-FB125224C862}"/>
                </a:ext>
              </a:extLst>
            </p:cNvPr>
            <p:cNvSpPr txBox="1">
              <a:spLocks/>
            </p:cNvSpPr>
            <p:nvPr/>
          </p:nvSpPr>
          <p:spPr>
            <a:xfrm>
              <a:off x="6046412" y="5494183"/>
              <a:ext cx="4592795" cy="33471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914318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b="1" i="0" kern="1200">
                  <a:solidFill>
                    <a:schemeClr val="accent2"/>
                  </a:solidFill>
                  <a:latin typeface="Verdana" panose="020B0604030504040204" pitchFamily="34" charset="0"/>
                  <a:ea typeface="+mn-ea"/>
                  <a:cs typeface="+mn-cs"/>
                </a:defRPr>
              </a:lvl1pPr>
              <a:lvl2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3pPr>
              <a:lvl4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4pPr>
              <a:lvl5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200" b="1" kern="1200" baseline="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5pPr>
              <a:lvl6pPr marL="251437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3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92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50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7160" indent="-13716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5">
                      <a:lumMod val="50000"/>
                    </a:schemeClr>
                  </a:solidFill>
                </a:rPr>
                <a:t>Enable Speed and Precision</a:t>
              </a:r>
            </a:p>
          </p:txBody>
        </p:sp>
        <p:sp>
          <p:nvSpPr>
            <p:cNvPr id="25" name="Text Placeholder 11">
              <a:extLst>
                <a:ext uri="{FF2B5EF4-FFF2-40B4-BE49-F238E27FC236}">
                  <a16:creationId xmlns:a16="http://schemas.microsoft.com/office/drawing/2014/main" id="{DFFBD541-A505-924F-85AA-255F2EF8107D}"/>
                </a:ext>
              </a:extLst>
            </p:cNvPr>
            <p:cNvSpPr txBox="1">
              <a:spLocks/>
            </p:cNvSpPr>
            <p:nvPr/>
          </p:nvSpPr>
          <p:spPr>
            <a:xfrm>
              <a:off x="6046413" y="5056158"/>
              <a:ext cx="4067942" cy="33471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914318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200" b="1" i="0" kern="1200">
                  <a:solidFill>
                    <a:schemeClr val="accent2"/>
                  </a:solidFill>
                  <a:latin typeface="Verdana" panose="020B0604030504040204" pitchFamily="34" charset="0"/>
                  <a:ea typeface="+mn-ea"/>
                  <a:cs typeface="+mn-cs"/>
                </a:defRPr>
              </a:lvl1pPr>
              <a:lvl2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3pPr>
              <a:lvl4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4pPr>
              <a:lvl5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200" b="1" kern="1200" baseline="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5pPr>
              <a:lvl6pPr marL="251437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3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92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50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7160" indent="-13716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5">
                      <a:lumMod val="50000"/>
                    </a:schemeClr>
                  </a:solidFill>
                  <a:ea typeface="Verdana" panose="020B0604030504040204" pitchFamily="34" charset="0"/>
                  <a:cs typeface="Times New Roman"/>
                </a:rPr>
                <a:t>Eliminate Waste</a:t>
              </a:r>
              <a:endParaRPr lang="en-US" sz="16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1" name="Text Placeholder 7">
              <a:extLst>
                <a:ext uri="{FF2B5EF4-FFF2-40B4-BE49-F238E27FC236}">
                  <a16:creationId xmlns:a16="http://schemas.microsoft.com/office/drawing/2014/main" id="{CE07CDC4-E0B0-D443-B691-2FD5C832DFC5}"/>
                </a:ext>
              </a:extLst>
            </p:cNvPr>
            <p:cNvSpPr txBox="1">
              <a:spLocks/>
            </p:cNvSpPr>
            <p:nvPr/>
          </p:nvSpPr>
          <p:spPr>
            <a:xfrm>
              <a:off x="6046413" y="3742083"/>
              <a:ext cx="4143887" cy="33471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914318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200" b="1" i="0" kern="1200">
                  <a:solidFill>
                    <a:schemeClr val="accent2"/>
                  </a:solidFill>
                  <a:latin typeface="Verdana" panose="020B0604030504040204" pitchFamily="34" charset="0"/>
                  <a:ea typeface="+mn-ea"/>
                  <a:cs typeface="+mn-cs"/>
                </a:defRPr>
              </a:lvl1pPr>
              <a:lvl2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3pPr>
              <a:lvl4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4pPr>
              <a:lvl5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200" b="1" kern="1200" baseline="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5pPr>
              <a:lvl6pPr marL="251437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3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92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50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7160" indent="-13716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5">
                      <a:lumMod val="50000"/>
                    </a:schemeClr>
                  </a:solidFill>
                </a:rPr>
                <a:t>Individualize for Each Patient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888948D9-44B8-40CA-8A4D-D9EE48CEA712}"/>
              </a:ext>
            </a:extLst>
          </p:cNvPr>
          <p:cNvSpPr/>
          <p:nvPr/>
        </p:nvSpPr>
        <p:spPr>
          <a:xfrm>
            <a:off x="744674" y="2416976"/>
            <a:ext cx="2690566" cy="67710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00" b="1" cap="none" spc="0" dirty="0">
                <a:ln w="0">
                  <a:noFill/>
                </a:ln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Using the Best Channels</a:t>
            </a:r>
          </a:p>
        </p:txBody>
      </p:sp>
      <p:pic>
        <p:nvPicPr>
          <p:cNvPr id="33" name="Graphic 32" descr="Medal outline">
            <a:extLst>
              <a:ext uri="{FF2B5EF4-FFF2-40B4-BE49-F238E27FC236}">
                <a16:creationId xmlns:a16="http://schemas.microsoft.com/office/drawing/2014/main" id="{4988B044-1FA9-43AB-AD61-65BCD93B5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39802" y="1462873"/>
            <a:ext cx="973667" cy="973667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97FA9896-5439-46C5-B25B-AB88C018A054}"/>
              </a:ext>
            </a:extLst>
          </p:cNvPr>
          <p:cNvSpPr/>
          <p:nvPr/>
        </p:nvSpPr>
        <p:spPr>
          <a:xfrm>
            <a:off x="4498215" y="2416685"/>
            <a:ext cx="2791465" cy="67710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00" b="1" cap="none" spc="0" dirty="0">
                <a:ln w="0">
                  <a:noFill/>
                </a:ln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Making Them Work Together</a:t>
            </a:r>
          </a:p>
        </p:txBody>
      </p:sp>
      <p:pic>
        <p:nvPicPr>
          <p:cNvPr id="36" name="Graphic 35" descr="Handshake outline">
            <a:extLst>
              <a:ext uri="{FF2B5EF4-FFF2-40B4-BE49-F238E27FC236}">
                <a16:creationId xmlns:a16="http://schemas.microsoft.com/office/drawing/2014/main" id="{5BC9BED5-30C9-44F8-B1A8-213A59D858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47435" y="1438016"/>
            <a:ext cx="1092554" cy="1092554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5EFF64A3-8F9C-4936-9654-EC04413EEF0F}"/>
              </a:ext>
            </a:extLst>
          </p:cNvPr>
          <p:cNvSpPr/>
          <p:nvPr/>
        </p:nvSpPr>
        <p:spPr>
          <a:xfrm>
            <a:off x="8801778" y="2416685"/>
            <a:ext cx="2867629" cy="67710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00" b="1" cap="none" spc="0" dirty="0">
                <a:ln w="0">
                  <a:noFill/>
                </a:ln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Best Practices Driven by Data</a:t>
            </a:r>
          </a:p>
        </p:txBody>
      </p:sp>
      <p:pic>
        <p:nvPicPr>
          <p:cNvPr id="39" name="Graphic 38" descr="Bar chart outline">
            <a:extLst>
              <a:ext uri="{FF2B5EF4-FFF2-40B4-BE49-F238E27FC236}">
                <a16:creationId xmlns:a16="http://schemas.microsoft.com/office/drawing/2014/main" id="{5C4352EB-18D9-4585-923B-F19F73EFF9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97562" y="1328816"/>
            <a:ext cx="1076062" cy="1076062"/>
          </a:xfrm>
          <a:prstGeom prst="rect">
            <a:avLst/>
          </a:prstGeom>
        </p:spPr>
      </p:pic>
      <p:sp>
        <p:nvSpPr>
          <p:cNvPr id="40" name="Right Arrow 2">
            <a:extLst>
              <a:ext uri="{FF2B5EF4-FFF2-40B4-BE49-F238E27FC236}">
                <a16:creationId xmlns:a16="http://schemas.microsoft.com/office/drawing/2014/main" id="{8E9DD103-521C-4272-961D-89EFE22740C0}"/>
              </a:ext>
            </a:extLst>
          </p:cNvPr>
          <p:cNvSpPr/>
          <p:nvPr/>
        </p:nvSpPr>
        <p:spPr>
          <a:xfrm>
            <a:off x="3770462" y="1943226"/>
            <a:ext cx="492668" cy="516247"/>
          </a:xfrm>
          <a:prstGeom prst="rightArrow">
            <a:avLst/>
          </a:prstGeom>
          <a:solidFill>
            <a:schemeClr val="bg2">
              <a:alpha val="2987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14">
            <a:extLst>
              <a:ext uri="{FF2B5EF4-FFF2-40B4-BE49-F238E27FC236}">
                <a16:creationId xmlns:a16="http://schemas.microsoft.com/office/drawing/2014/main" id="{E9D8FE4A-7401-413E-B65D-410BEA886F66}"/>
              </a:ext>
            </a:extLst>
          </p:cNvPr>
          <p:cNvSpPr/>
          <p:nvPr/>
        </p:nvSpPr>
        <p:spPr>
          <a:xfrm>
            <a:off x="7795333" y="1918375"/>
            <a:ext cx="492668" cy="516247"/>
          </a:xfrm>
          <a:prstGeom prst="rightArrow">
            <a:avLst/>
          </a:prstGeom>
          <a:solidFill>
            <a:schemeClr val="bg2">
              <a:alpha val="2987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9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85;p27">
            <a:extLst>
              <a:ext uri="{FF2B5EF4-FFF2-40B4-BE49-F238E27FC236}">
                <a16:creationId xmlns:a16="http://schemas.microsoft.com/office/drawing/2014/main" id="{A783B4D6-15C9-8CEA-1CC7-6AFBC3A34C11}"/>
              </a:ext>
            </a:extLst>
          </p:cNvPr>
          <p:cNvSpPr/>
          <p:nvPr/>
        </p:nvSpPr>
        <p:spPr>
          <a:xfrm>
            <a:off x="5368020" y="1500208"/>
            <a:ext cx="1973297" cy="355009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92100" dist="110334" dir="5400000" rotWithShape="0">
              <a:srgbClr val="475D84">
                <a:alpha val="21570"/>
              </a:srgbClr>
            </a:outerShdw>
          </a:effectLst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oppins"/>
            </a:endParaRPr>
          </a:p>
        </p:txBody>
      </p:sp>
      <p:sp>
        <p:nvSpPr>
          <p:cNvPr id="69" name="Google Shape;185;p27">
            <a:extLst>
              <a:ext uri="{FF2B5EF4-FFF2-40B4-BE49-F238E27FC236}">
                <a16:creationId xmlns:a16="http://schemas.microsoft.com/office/drawing/2014/main" id="{B87944F4-00BA-E008-5C09-6630528DF3BF}"/>
              </a:ext>
            </a:extLst>
          </p:cNvPr>
          <p:cNvSpPr/>
          <p:nvPr/>
        </p:nvSpPr>
        <p:spPr>
          <a:xfrm>
            <a:off x="9710742" y="1500208"/>
            <a:ext cx="1973297" cy="355009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92100" dist="110334" dir="5400000" rotWithShape="0">
              <a:srgbClr val="475D84">
                <a:alpha val="21570"/>
              </a:srgbClr>
            </a:outerShdw>
          </a:effectLst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oppins"/>
            </a:endParaRPr>
          </a:p>
        </p:txBody>
      </p:sp>
      <p:sp>
        <p:nvSpPr>
          <p:cNvPr id="19" name="Google Shape;120;p26">
            <a:extLst>
              <a:ext uri="{FF2B5EF4-FFF2-40B4-BE49-F238E27FC236}">
                <a16:creationId xmlns:a16="http://schemas.microsoft.com/office/drawing/2014/main" id="{C9CC60EA-2B12-8775-C0A8-0F4C63A877AD}"/>
              </a:ext>
            </a:extLst>
          </p:cNvPr>
          <p:cNvSpPr txBox="1"/>
          <p:nvPr/>
        </p:nvSpPr>
        <p:spPr>
          <a:xfrm>
            <a:off x="5482629" y="3913402"/>
            <a:ext cx="1774440" cy="912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>
                <a:srgbClr val="000000"/>
              </a:buClr>
              <a:buSzTx/>
              <a:tabLst/>
              <a:defRPr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Patient volumes </a:t>
            </a:r>
            <a:br>
              <a:rPr lang="en-US" sz="14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</a:br>
            <a:r>
              <a:rPr lang="en-US" sz="14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&amp; revenues</a:t>
            </a:r>
          </a:p>
          <a:p>
            <a:pPr algn="ctr" defTabSz="9144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defRPr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Yield</a:t>
            </a:r>
            <a:endParaRPr kumimoji="0" lang="en-US" sz="140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cs typeface="Verdana" panose="020B0604030504040204" pitchFamily="34" charset="0"/>
              <a:sym typeface="Arial"/>
            </a:endParaRPr>
          </a:p>
        </p:txBody>
      </p:sp>
      <p:sp>
        <p:nvSpPr>
          <p:cNvPr id="27" name="Google Shape;120;p26">
            <a:extLst>
              <a:ext uri="{FF2B5EF4-FFF2-40B4-BE49-F238E27FC236}">
                <a16:creationId xmlns:a16="http://schemas.microsoft.com/office/drawing/2014/main" id="{E93C64FF-2531-631B-856A-C764023B5A0E}"/>
              </a:ext>
            </a:extLst>
          </p:cNvPr>
          <p:cNvSpPr txBox="1"/>
          <p:nvPr/>
        </p:nvSpPr>
        <p:spPr>
          <a:xfrm>
            <a:off x="5837956" y="3036828"/>
            <a:ext cx="1033424" cy="250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tabLst/>
              <a:defRPr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Bad debt</a:t>
            </a:r>
            <a:endParaRPr kumimoji="0" sz="140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cs typeface="Verdana" panose="020B0604030504040204" pitchFamily="34" charset="0"/>
              <a:sym typeface="Arial"/>
            </a:endParaRPr>
          </a:p>
        </p:txBody>
      </p:sp>
      <p:sp>
        <p:nvSpPr>
          <p:cNvPr id="20" name="Google Shape;120;p26">
            <a:extLst>
              <a:ext uri="{FF2B5EF4-FFF2-40B4-BE49-F238E27FC236}">
                <a16:creationId xmlns:a16="http://schemas.microsoft.com/office/drawing/2014/main" id="{9BB0E766-FA6F-BE5C-4DBC-8A611ABCCB5A}"/>
              </a:ext>
            </a:extLst>
          </p:cNvPr>
          <p:cNvSpPr txBox="1"/>
          <p:nvPr/>
        </p:nvSpPr>
        <p:spPr>
          <a:xfrm>
            <a:off x="9949505" y="3036828"/>
            <a:ext cx="1509721" cy="43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tabLst/>
              <a:defRPr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Labor &amp; </a:t>
            </a:r>
            <a:br>
              <a:rPr lang="en-US" sz="14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</a:br>
            <a:r>
              <a:rPr lang="en-US" sz="14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supply costs</a:t>
            </a:r>
          </a:p>
          <a:p>
            <a:pPr algn="ctr" defTabSz="914400">
              <a:spcAft>
                <a:spcPts val="1200"/>
              </a:spcAft>
              <a:buClr>
                <a:srgbClr val="000000"/>
              </a:buClr>
              <a:defRPr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Cost-to-collect</a:t>
            </a:r>
            <a:endParaRPr kumimoji="0" lang="en-US" sz="140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cs typeface="Verdana" panose="020B0604030504040204" pitchFamily="34" charset="0"/>
              <a:sym typeface="Arial"/>
            </a:endParaRPr>
          </a:p>
          <a:p>
            <a:pPr algn="ctr" defTabSz="914400">
              <a:spcAft>
                <a:spcPts val="1200"/>
              </a:spcAft>
              <a:buClr>
                <a:srgbClr val="000000"/>
              </a:buClr>
              <a:defRPr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Turnover</a:t>
            </a:r>
            <a:endParaRPr kumimoji="0" lang="en-US" sz="140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cs typeface="Verdana" panose="020B0604030504040204" pitchFamily="34" charset="0"/>
              <a:sym typeface="Arial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35EF918-C9CE-20B2-6618-24B69AD8CF93}"/>
              </a:ext>
            </a:extLst>
          </p:cNvPr>
          <p:cNvGrpSpPr/>
          <p:nvPr/>
        </p:nvGrpSpPr>
        <p:grpSpPr>
          <a:xfrm>
            <a:off x="1127438" y="1564611"/>
            <a:ext cx="3695695" cy="3076525"/>
            <a:chOff x="1127438" y="631935"/>
            <a:chExt cx="3695695" cy="3076525"/>
          </a:xfrm>
        </p:grpSpPr>
        <p:sp>
          <p:nvSpPr>
            <p:cNvPr id="14" name="Google Shape;120;p26">
              <a:extLst>
                <a:ext uri="{FF2B5EF4-FFF2-40B4-BE49-F238E27FC236}">
                  <a16:creationId xmlns:a16="http://schemas.microsoft.com/office/drawing/2014/main" id="{D7609216-FEAB-B3E7-9633-460BB79A44A0}"/>
                </a:ext>
              </a:extLst>
            </p:cNvPr>
            <p:cNvSpPr txBox="1"/>
            <p:nvPr/>
          </p:nvSpPr>
          <p:spPr>
            <a:xfrm>
              <a:off x="1127438" y="631935"/>
              <a:ext cx="3695695" cy="3070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146304" anchor="b" anchorCtr="0">
              <a:noAutofit/>
            </a:bodyPr>
            <a:lstStyle/>
            <a:p>
              <a:pPr>
                <a:spcAft>
                  <a:spcPts val="450"/>
                </a:spcAft>
              </a:pPr>
              <a:r>
                <a:rPr lang="en-US" sz="3200" dirty="0">
                  <a:solidFill>
                    <a:schemeClr val="accent5">
                      <a:lumMod val="50000"/>
                    </a:schemeClr>
                  </a:solidFill>
                  <a:cs typeface="Verdana" panose="020B0604030504040204" pitchFamily="34" charset="0"/>
                  <a:sym typeface="Poppins"/>
                </a:rPr>
                <a:t>Healthcare leaders are under more pressure than ever to do more with less— and to </a:t>
              </a:r>
              <a:r>
                <a:rPr lang="en-US" sz="3200" b="1" dirty="0">
                  <a:solidFill>
                    <a:schemeClr val="tx2"/>
                  </a:solidFill>
                  <a:cs typeface="Verdana" panose="020B0604030504040204" pitchFamily="34" charset="0"/>
                  <a:sym typeface="Poppins"/>
                </a:rPr>
                <a:t>do it fast</a:t>
              </a:r>
              <a:r>
                <a:rPr lang="en-US" sz="3200" dirty="0">
                  <a:solidFill>
                    <a:schemeClr val="tx2"/>
                  </a:solidFill>
                  <a:cs typeface="Verdana" panose="020B0604030504040204" pitchFamily="34" charset="0"/>
                  <a:sym typeface="Poppins"/>
                </a:rPr>
                <a:t>.</a:t>
              </a:r>
              <a:endParaRPr lang="en-US" sz="2800" dirty="0">
                <a:solidFill>
                  <a:srgbClr val="000000"/>
                </a:solidFill>
                <a:cs typeface="Verdana" panose="020B0604030504040204" pitchFamily="34" charset="0"/>
                <a:sym typeface="Poppin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D673C0-0707-6B1A-E093-C7B1333C0950}"/>
                </a:ext>
              </a:extLst>
            </p:cNvPr>
            <p:cNvSpPr/>
            <p:nvPr/>
          </p:nvSpPr>
          <p:spPr>
            <a:xfrm>
              <a:off x="2590800" y="3581589"/>
              <a:ext cx="2117725" cy="1268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A0D1EDA-A806-15E7-282B-F37A37B79DBC}"/>
              </a:ext>
            </a:extLst>
          </p:cNvPr>
          <p:cNvSpPr/>
          <p:nvPr/>
        </p:nvSpPr>
        <p:spPr>
          <a:xfrm>
            <a:off x="1125847" y="334410"/>
            <a:ext cx="4198590" cy="975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49" name="Right Arrow 48">
            <a:extLst>
              <a:ext uri="{FF2B5EF4-FFF2-40B4-BE49-F238E27FC236}">
                <a16:creationId xmlns:a16="http://schemas.microsoft.com/office/drawing/2014/main" id="{96B7C2D0-B2CD-E8AD-B8F3-1933FE44A953}"/>
              </a:ext>
            </a:extLst>
          </p:cNvPr>
          <p:cNvSpPr/>
          <p:nvPr/>
        </p:nvSpPr>
        <p:spPr>
          <a:xfrm rot="16200000">
            <a:off x="6231187" y="2708949"/>
            <a:ext cx="246963" cy="325946"/>
          </a:xfrm>
          <a:prstGeom prst="rightArrow">
            <a:avLst/>
          </a:prstGeom>
          <a:solidFill>
            <a:srgbClr val="D14E27"/>
          </a:solidFill>
          <a:ln>
            <a:solidFill>
              <a:srgbClr val="D14E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ight Arrow 79">
            <a:extLst>
              <a:ext uri="{FF2B5EF4-FFF2-40B4-BE49-F238E27FC236}">
                <a16:creationId xmlns:a16="http://schemas.microsoft.com/office/drawing/2014/main" id="{C6DCE0C6-0D97-FD38-8B34-E1476FA963A6}"/>
              </a:ext>
            </a:extLst>
          </p:cNvPr>
          <p:cNvSpPr/>
          <p:nvPr/>
        </p:nvSpPr>
        <p:spPr>
          <a:xfrm rot="5400000">
            <a:off x="6231187" y="3591957"/>
            <a:ext cx="246963" cy="325946"/>
          </a:xfrm>
          <a:prstGeom prst="rightArrow">
            <a:avLst/>
          </a:prstGeom>
          <a:solidFill>
            <a:srgbClr val="D14E27"/>
          </a:solidFill>
          <a:ln>
            <a:solidFill>
              <a:srgbClr val="D14E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ight Arrow 82">
            <a:extLst>
              <a:ext uri="{FF2B5EF4-FFF2-40B4-BE49-F238E27FC236}">
                <a16:creationId xmlns:a16="http://schemas.microsoft.com/office/drawing/2014/main" id="{309F9ED1-33B3-C3FF-8B14-E55F6B22B768}"/>
              </a:ext>
            </a:extLst>
          </p:cNvPr>
          <p:cNvSpPr/>
          <p:nvPr/>
        </p:nvSpPr>
        <p:spPr>
          <a:xfrm rot="16200000">
            <a:off x="10573909" y="2708949"/>
            <a:ext cx="246963" cy="325946"/>
          </a:xfrm>
          <a:prstGeom prst="rightArrow">
            <a:avLst/>
          </a:prstGeom>
          <a:solidFill>
            <a:srgbClr val="D14E27"/>
          </a:solidFill>
          <a:ln>
            <a:solidFill>
              <a:srgbClr val="D14E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A004129-0147-847E-3A35-8D32E9CFAC86}"/>
              </a:ext>
            </a:extLst>
          </p:cNvPr>
          <p:cNvCxnSpPr>
            <a:cxnSpLocks/>
          </p:cNvCxnSpPr>
          <p:nvPr/>
        </p:nvCxnSpPr>
        <p:spPr>
          <a:xfrm>
            <a:off x="5550627" y="2557969"/>
            <a:ext cx="1608082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Google Shape;185;p27">
            <a:extLst>
              <a:ext uri="{FF2B5EF4-FFF2-40B4-BE49-F238E27FC236}">
                <a16:creationId xmlns:a16="http://schemas.microsoft.com/office/drawing/2014/main" id="{FC4488DE-8CA6-BDAE-305A-583989F3ACB5}"/>
              </a:ext>
            </a:extLst>
          </p:cNvPr>
          <p:cNvSpPr/>
          <p:nvPr/>
        </p:nvSpPr>
        <p:spPr>
          <a:xfrm>
            <a:off x="7539381" y="1500208"/>
            <a:ext cx="1973297" cy="355009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92100" dist="110334" dir="5400000" rotWithShape="0">
              <a:srgbClr val="475D84">
                <a:alpha val="21570"/>
              </a:srgbClr>
            </a:outerShdw>
          </a:effectLst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oppins"/>
            </a:endParaRPr>
          </a:p>
        </p:txBody>
      </p:sp>
      <p:sp>
        <p:nvSpPr>
          <p:cNvPr id="16" name="Google Shape;120;p26">
            <a:extLst>
              <a:ext uri="{FF2B5EF4-FFF2-40B4-BE49-F238E27FC236}">
                <a16:creationId xmlns:a16="http://schemas.microsoft.com/office/drawing/2014/main" id="{9DDC5D98-C0AC-AA00-B55D-4DF111875211}"/>
              </a:ext>
            </a:extLst>
          </p:cNvPr>
          <p:cNvSpPr txBox="1"/>
          <p:nvPr/>
        </p:nvSpPr>
        <p:spPr>
          <a:xfrm>
            <a:off x="7820349" y="4466308"/>
            <a:ext cx="1411360" cy="273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tabLst/>
              <a:defRPr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Loyalty</a:t>
            </a:r>
            <a:endParaRPr kumimoji="0" lang="en-US" sz="140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cs typeface="Verdana" panose="020B0604030504040204" pitchFamily="34" charset="0"/>
              <a:sym typeface="Arial"/>
            </a:endParaRPr>
          </a:p>
        </p:txBody>
      </p:sp>
      <p:sp>
        <p:nvSpPr>
          <p:cNvPr id="17" name="Google Shape;120;p26">
            <a:extLst>
              <a:ext uri="{FF2B5EF4-FFF2-40B4-BE49-F238E27FC236}">
                <a16:creationId xmlns:a16="http://schemas.microsoft.com/office/drawing/2014/main" id="{B51D09F3-4FC2-347C-8986-6F55756D2067}"/>
              </a:ext>
            </a:extLst>
          </p:cNvPr>
          <p:cNvSpPr txBox="1"/>
          <p:nvPr/>
        </p:nvSpPr>
        <p:spPr>
          <a:xfrm>
            <a:off x="7816295" y="3036828"/>
            <a:ext cx="1411360" cy="39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R="0" lvl="0" algn="ctr" defTabSz="914400" rtl="0" eaLnBrk="1" fontAlgn="auto" latinLnBrk="0" hangingPunct="1">
              <a:buClr>
                <a:srgbClr val="000000"/>
              </a:buClr>
              <a:buSzTx/>
              <a:tabLst/>
              <a:defRPr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Deferred care</a:t>
            </a:r>
          </a:p>
          <a:p>
            <a:pPr algn="ctr" defTabSz="914400">
              <a:spcAft>
                <a:spcPts val="800"/>
              </a:spcAft>
              <a:buClr>
                <a:srgbClr val="000000"/>
              </a:buClr>
              <a:defRPr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expectations</a:t>
            </a:r>
            <a:endParaRPr kumimoji="0" lang="en-US" sz="140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cs typeface="Verdana" panose="020B0604030504040204" pitchFamily="34" charset="0"/>
              <a:sym typeface="Arial"/>
            </a:endParaRPr>
          </a:p>
          <a:p>
            <a:pPr algn="ctr" defTabSz="9144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defRPr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Out-of-pocket</a:t>
            </a:r>
            <a:endParaRPr kumimoji="0" lang="en-US" sz="140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cs typeface="Verdana" panose="020B0604030504040204" pitchFamily="34" charset="0"/>
              <a:sym typeface="Arial"/>
            </a:endParaRPr>
          </a:p>
        </p:txBody>
      </p:sp>
      <p:sp>
        <p:nvSpPr>
          <p:cNvPr id="81" name="Right Arrow 80">
            <a:extLst>
              <a:ext uri="{FF2B5EF4-FFF2-40B4-BE49-F238E27FC236}">
                <a16:creationId xmlns:a16="http://schemas.microsoft.com/office/drawing/2014/main" id="{0B7BA808-3DCC-CDD3-FA44-FDFD5678B933}"/>
              </a:ext>
            </a:extLst>
          </p:cNvPr>
          <p:cNvSpPr/>
          <p:nvPr/>
        </p:nvSpPr>
        <p:spPr>
          <a:xfrm rot="16200000">
            <a:off x="8402548" y="2708949"/>
            <a:ext cx="246963" cy="325946"/>
          </a:xfrm>
          <a:prstGeom prst="rightArrow">
            <a:avLst/>
          </a:prstGeom>
          <a:solidFill>
            <a:srgbClr val="D14E27"/>
          </a:solidFill>
          <a:ln>
            <a:solidFill>
              <a:srgbClr val="D14E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ight Arrow 81">
            <a:extLst>
              <a:ext uri="{FF2B5EF4-FFF2-40B4-BE49-F238E27FC236}">
                <a16:creationId xmlns:a16="http://schemas.microsoft.com/office/drawing/2014/main" id="{66DA2E14-B7EE-C6CB-42E9-24891E3005E8}"/>
              </a:ext>
            </a:extLst>
          </p:cNvPr>
          <p:cNvSpPr/>
          <p:nvPr/>
        </p:nvSpPr>
        <p:spPr>
          <a:xfrm rot="5400000">
            <a:off x="8402548" y="4166565"/>
            <a:ext cx="246963" cy="325946"/>
          </a:xfrm>
          <a:prstGeom prst="rightArrow">
            <a:avLst/>
          </a:prstGeom>
          <a:solidFill>
            <a:srgbClr val="D14E27"/>
          </a:solidFill>
          <a:ln>
            <a:solidFill>
              <a:srgbClr val="D14E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301D5C49-C01A-BE01-2BA9-E0435F7B9B8A}"/>
              </a:ext>
            </a:extLst>
          </p:cNvPr>
          <p:cNvCxnSpPr>
            <a:cxnSpLocks/>
          </p:cNvCxnSpPr>
          <p:nvPr/>
        </p:nvCxnSpPr>
        <p:spPr>
          <a:xfrm>
            <a:off x="7721988" y="2557969"/>
            <a:ext cx="1608082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20068A2-C9C3-3C46-A99A-FAAF1053175C}"/>
              </a:ext>
            </a:extLst>
          </p:cNvPr>
          <p:cNvCxnSpPr>
            <a:cxnSpLocks/>
          </p:cNvCxnSpPr>
          <p:nvPr/>
        </p:nvCxnSpPr>
        <p:spPr>
          <a:xfrm>
            <a:off x="9893349" y="2557969"/>
            <a:ext cx="1608082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Google Shape;120;p26">
            <a:extLst>
              <a:ext uri="{FF2B5EF4-FFF2-40B4-BE49-F238E27FC236}">
                <a16:creationId xmlns:a16="http://schemas.microsoft.com/office/drawing/2014/main" id="{EF54B028-52D5-CF85-1D36-BDE4578C3C08}"/>
              </a:ext>
            </a:extLst>
          </p:cNvPr>
          <p:cNvSpPr txBox="1"/>
          <p:nvPr/>
        </p:nvSpPr>
        <p:spPr>
          <a:xfrm>
            <a:off x="5299093" y="5408433"/>
            <a:ext cx="6391159" cy="43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R="0" lvl="0" algn="ctr" defTabSz="914400" rtl="0" eaLnBrk="1" fontAlgn="auto" latinLnBrk="0" hangingPunct="1">
              <a:lnSpc>
                <a:spcPts val="236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tabLst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Competing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business challenges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 and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patient concerns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 have accelerated the need for digital transformation among providers. </a:t>
            </a:r>
            <a:endParaRPr kumimoji="0" lang="en-US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cs typeface="Verdana" panose="020B0604030504040204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95E9FA-BF38-EC31-B809-D1A0AFC5C154}"/>
              </a:ext>
            </a:extLst>
          </p:cNvPr>
          <p:cNvGrpSpPr/>
          <p:nvPr/>
        </p:nvGrpSpPr>
        <p:grpSpPr>
          <a:xfrm>
            <a:off x="10198351" y="1698864"/>
            <a:ext cx="866211" cy="668635"/>
            <a:chOff x="9676966" y="2070652"/>
            <a:chExt cx="1155870" cy="892225"/>
          </a:xfrm>
        </p:grpSpPr>
        <p:sp>
          <p:nvSpPr>
            <p:cNvPr id="7" name="Freeform: Shape 51">
              <a:extLst>
                <a:ext uri="{FF2B5EF4-FFF2-40B4-BE49-F238E27FC236}">
                  <a16:creationId xmlns:a16="http://schemas.microsoft.com/office/drawing/2014/main" id="{7422146B-6659-484B-A395-3046BD48C50C}"/>
                </a:ext>
              </a:extLst>
            </p:cNvPr>
            <p:cNvSpPr/>
            <p:nvPr/>
          </p:nvSpPr>
          <p:spPr>
            <a:xfrm rot="19162464">
              <a:off x="10266341" y="2363598"/>
              <a:ext cx="46348" cy="23183"/>
            </a:xfrm>
            <a:custGeom>
              <a:avLst/>
              <a:gdLst>
                <a:gd name="connsiteX0" fmla="*/ 0 w 38099"/>
                <a:gd name="connsiteY0" fmla="*/ 0 h 19057"/>
                <a:gd name="connsiteX1" fmla="*/ 38099 w 38099"/>
                <a:gd name="connsiteY1" fmla="*/ 0 h 19057"/>
                <a:gd name="connsiteX2" fmla="*/ 38099 w 38099"/>
                <a:gd name="connsiteY2" fmla="*/ 19058 h 19057"/>
                <a:gd name="connsiteX3" fmla="*/ 0 w 38099"/>
                <a:gd name="connsiteY3" fmla="*/ 19058 h 1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99" h="19057">
                  <a:moveTo>
                    <a:pt x="0" y="0"/>
                  </a:moveTo>
                  <a:lnTo>
                    <a:pt x="38099" y="0"/>
                  </a:lnTo>
                  <a:lnTo>
                    <a:pt x="38099" y="19058"/>
                  </a:lnTo>
                  <a:lnTo>
                    <a:pt x="0" y="1905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52">
              <a:extLst>
                <a:ext uri="{FF2B5EF4-FFF2-40B4-BE49-F238E27FC236}">
                  <a16:creationId xmlns:a16="http://schemas.microsoft.com/office/drawing/2014/main" id="{5A775B78-8CA8-C041-07BE-6AC6603D62D4}"/>
                </a:ext>
              </a:extLst>
            </p:cNvPr>
            <p:cNvSpPr/>
            <p:nvPr/>
          </p:nvSpPr>
          <p:spPr>
            <a:xfrm rot="18637122">
              <a:off x="10277923" y="2635165"/>
              <a:ext cx="23183" cy="46348"/>
            </a:xfrm>
            <a:custGeom>
              <a:avLst/>
              <a:gdLst>
                <a:gd name="connsiteX0" fmla="*/ 0 w 19057"/>
                <a:gd name="connsiteY0" fmla="*/ 0 h 38099"/>
                <a:gd name="connsiteX1" fmla="*/ 19058 w 19057"/>
                <a:gd name="connsiteY1" fmla="*/ 0 h 38099"/>
                <a:gd name="connsiteX2" fmla="*/ 19058 w 19057"/>
                <a:gd name="connsiteY2" fmla="*/ 38099 h 38099"/>
                <a:gd name="connsiteX3" fmla="*/ 0 w 19057"/>
                <a:gd name="connsiteY3" fmla="*/ 38099 h 38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7" h="38099">
                  <a:moveTo>
                    <a:pt x="0" y="0"/>
                  </a:moveTo>
                  <a:lnTo>
                    <a:pt x="19058" y="0"/>
                  </a:lnTo>
                  <a:lnTo>
                    <a:pt x="19058" y="38099"/>
                  </a:lnTo>
                  <a:lnTo>
                    <a:pt x="0" y="3809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53">
              <a:extLst>
                <a:ext uri="{FF2B5EF4-FFF2-40B4-BE49-F238E27FC236}">
                  <a16:creationId xmlns:a16="http://schemas.microsoft.com/office/drawing/2014/main" id="{3CDE5572-C3F3-7F23-B3A9-7D0AC5460894}"/>
                </a:ext>
              </a:extLst>
            </p:cNvPr>
            <p:cNvSpPr/>
            <p:nvPr/>
          </p:nvSpPr>
          <p:spPr>
            <a:xfrm rot="18637536">
              <a:off x="10348284" y="2695512"/>
              <a:ext cx="23183" cy="46348"/>
            </a:xfrm>
            <a:custGeom>
              <a:avLst/>
              <a:gdLst>
                <a:gd name="connsiteX0" fmla="*/ 0 w 19057"/>
                <a:gd name="connsiteY0" fmla="*/ 0 h 38099"/>
                <a:gd name="connsiteX1" fmla="*/ 19058 w 19057"/>
                <a:gd name="connsiteY1" fmla="*/ 0 h 38099"/>
                <a:gd name="connsiteX2" fmla="*/ 19058 w 19057"/>
                <a:gd name="connsiteY2" fmla="*/ 38099 h 38099"/>
                <a:gd name="connsiteX3" fmla="*/ 0 w 19057"/>
                <a:gd name="connsiteY3" fmla="*/ 38099 h 38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7" h="38099">
                  <a:moveTo>
                    <a:pt x="0" y="0"/>
                  </a:moveTo>
                  <a:lnTo>
                    <a:pt x="19058" y="0"/>
                  </a:lnTo>
                  <a:lnTo>
                    <a:pt x="19058" y="38099"/>
                  </a:lnTo>
                  <a:lnTo>
                    <a:pt x="0" y="3809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54">
              <a:extLst>
                <a:ext uri="{FF2B5EF4-FFF2-40B4-BE49-F238E27FC236}">
                  <a16:creationId xmlns:a16="http://schemas.microsoft.com/office/drawing/2014/main" id="{1968FDE2-484D-A1EF-0F78-A000FCDFE4FE}"/>
                </a:ext>
              </a:extLst>
            </p:cNvPr>
            <p:cNvSpPr/>
            <p:nvPr/>
          </p:nvSpPr>
          <p:spPr>
            <a:xfrm>
              <a:off x="10299818" y="2505177"/>
              <a:ext cx="46349" cy="23175"/>
            </a:xfrm>
            <a:custGeom>
              <a:avLst/>
              <a:gdLst>
                <a:gd name="connsiteX0" fmla="*/ 0 w 38100"/>
                <a:gd name="connsiteY0" fmla="*/ 0 h 19050"/>
                <a:gd name="connsiteX1" fmla="*/ 38100 w 38100"/>
                <a:gd name="connsiteY1" fmla="*/ 0 h 19050"/>
                <a:gd name="connsiteX2" fmla="*/ 38100 w 38100"/>
                <a:gd name="connsiteY2" fmla="*/ 19050 h 19050"/>
                <a:gd name="connsiteX3" fmla="*/ 0 w 381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9050">
                  <a:moveTo>
                    <a:pt x="0" y="0"/>
                  </a:moveTo>
                  <a:lnTo>
                    <a:pt x="38100" y="0"/>
                  </a:lnTo>
                  <a:lnTo>
                    <a:pt x="381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55">
              <a:extLst>
                <a:ext uri="{FF2B5EF4-FFF2-40B4-BE49-F238E27FC236}">
                  <a16:creationId xmlns:a16="http://schemas.microsoft.com/office/drawing/2014/main" id="{ABEC8AE0-C26D-4F15-793F-28148A122B76}"/>
                </a:ext>
              </a:extLst>
            </p:cNvPr>
            <p:cNvSpPr/>
            <p:nvPr/>
          </p:nvSpPr>
          <p:spPr>
            <a:xfrm>
              <a:off x="10485216" y="2505177"/>
              <a:ext cx="46349" cy="23175"/>
            </a:xfrm>
            <a:custGeom>
              <a:avLst/>
              <a:gdLst>
                <a:gd name="connsiteX0" fmla="*/ 0 w 38100"/>
                <a:gd name="connsiteY0" fmla="*/ 0 h 19050"/>
                <a:gd name="connsiteX1" fmla="*/ 38100 w 38100"/>
                <a:gd name="connsiteY1" fmla="*/ 0 h 19050"/>
                <a:gd name="connsiteX2" fmla="*/ 38100 w 38100"/>
                <a:gd name="connsiteY2" fmla="*/ 19050 h 19050"/>
                <a:gd name="connsiteX3" fmla="*/ 0 w 381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9050">
                  <a:moveTo>
                    <a:pt x="0" y="0"/>
                  </a:moveTo>
                  <a:lnTo>
                    <a:pt x="38100" y="0"/>
                  </a:lnTo>
                  <a:lnTo>
                    <a:pt x="381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56">
              <a:extLst>
                <a:ext uri="{FF2B5EF4-FFF2-40B4-BE49-F238E27FC236}">
                  <a16:creationId xmlns:a16="http://schemas.microsoft.com/office/drawing/2014/main" id="{A88A6D5A-5484-3571-0D60-E4BC22FD4253}"/>
                </a:ext>
              </a:extLst>
            </p:cNvPr>
            <p:cNvSpPr/>
            <p:nvPr/>
          </p:nvSpPr>
          <p:spPr>
            <a:xfrm>
              <a:off x="10392517" y="2505177"/>
              <a:ext cx="46349" cy="23175"/>
            </a:xfrm>
            <a:custGeom>
              <a:avLst/>
              <a:gdLst>
                <a:gd name="connsiteX0" fmla="*/ 0 w 38100"/>
                <a:gd name="connsiteY0" fmla="*/ 0 h 19050"/>
                <a:gd name="connsiteX1" fmla="*/ 38100 w 38100"/>
                <a:gd name="connsiteY1" fmla="*/ 0 h 19050"/>
                <a:gd name="connsiteX2" fmla="*/ 38100 w 38100"/>
                <a:gd name="connsiteY2" fmla="*/ 19050 h 19050"/>
                <a:gd name="connsiteX3" fmla="*/ 0 w 381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9050">
                  <a:moveTo>
                    <a:pt x="0" y="0"/>
                  </a:moveTo>
                  <a:lnTo>
                    <a:pt x="38100" y="0"/>
                  </a:lnTo>
                  <a:lnTo>
                    <a:pt x="381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57">
              <a:extLst>
                <a:ext uri="{FF2B5EF4-FFF2-40B4-BE49-F238E27FC236}">
                  <a16:creationId xmlns:a16="http://schemas.microsoft.com/office/drawing/2014/main" id="{3CF3269D-D94F-039D-6155-573EC8AA713D}"/>
                </a:ext>
              </a:extLst>
            </p:cNvPr>
            <p:cNvSpPr/>
            <p:nvPr/>
          </p:nvSpPr>
          <p:spPr>
            <a:xfrm rot="19162464">
              <a:off x="10336702" y="2303252"/>
              <a:ext cx="46348" cy="23183"/>
            </a:xfrm>
            <a:custGeom>
              <a:avLst/>
              <a:gdLst>
                <a:gd name="connsiteX0" fmla="*/ 0 w 38099"/>
                <a:gd name="connsiteY0" fmla="*/ 0 h 19057"/>
                <a:gd name="connsiteX1" fmla="*/ 38099 w 38099"/>
                <a:gd name="connsiteY1" fmla="*/ 0 h 19057"/>
                <a:gd name="connsiteX2" fmla="*/ 38099 w 38099"/>
                <a:gd name="connsiteY2" fmla="*/ 19058 h 19057"/>
                <a:gd name="connsiteX3" fmla="*/ 0 w 38099"/>
                <a:gd name="connsiteY3" fmla="*/ 19058 h 1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99" h="19057">
                  <a:moveTo>
                    <a:pt x="0" y="0"/>
                  </a:moveTo>
                  <a:lnTo>
                    <a:pt x="38099" y="0"/>
                  </a:lnTo>
                  <a:lnTo>
                    <a:pt x="38099" y="19058"/>
                  </a:lnTo>
                  <a:lnTo>
                    <a:pt x="0" y="1905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73">
              <a:extLst>
                <a:ext uri="{FF2B5EF4-FFF2-40B4-BE49-F238E27FC236}">
                  <a16:creationId xmlns:a16="http://schemas.microsoft.com/office/drawing/2014/main" id="{B1B40871-0122-183C-A31E-D1707AC13782}"/>
                </a:ext>
              </a:extLst>
            </p:cNvPr>
            <p:cNvSpPr/>
            <p:nvPr/>
          </p:nvSpPr>
          <p:spPr>
            <a:xfrm>
              <a:off x="10566327" y="2383510"/>
              <a:ext cx="266509" cy="266509"/>
            </a:xfrm>
            <a:custGeom>
              <a:avLst/>
              <a:gdLst>
                <a:gd name="connsiteX0" fmla="*/ 109538 w 219075"/>
                <a:gd name="connsiteY0" fmla="*/ 0 h 219075"/>
                <a:gd name="connsiteX1" fmla="*/ 0 w 219075"/>
                <a:gd name="connsiteY1" fmla="*/ 109538 h 219075"/>
                <a:gd name="connsiteX2" fmla="*/ 109538 w 219075"/>
                <a:gd name="connsiteY2" fmla="*/ 219075 h 219075"/>
                <a:gd name="connsiteX3" fmla="*/ 219075 w 219075"/>
                <a:gd name="connsiteY3" fmla="*/ 109538 h 219075"/>
                <a:gd name="connsiteX4" fmla="*/ 109538 w 219075"/>
                <a:gd name="connsiteY4" fmla="*/ 0 h 219075"/>
                <a:gd name="connsiteX5" fmla="*/ 57804 w 219075"/>
                <a:gd name="connsiteY5" fmla="*/ 183671 h 219075"/>
                <a:gd name="connsiteX6" fmla="*/ 114882 w 219075"/>
                <a:gd name="connsiteY6" fmla="*/ 137274 h 219075"/>
                <a:gd name="connsiteX7" fmla="*/ 161278 w 219075"/>
                <a:gd name="connsiteY7" fmla="*/ 183664 h 219075"/>
                <a:gd name="connsiteX8" fmla="*/ 57804 w 219075"/>
                <a:gd name="connsiteY8" fmla="*/ 183671 h 219075"/>
                <a:gd name="connsiteX9" fmla="*/ 86180 w 219075"/>
                <a:gd name="connsiteY9" fmla="*/ 94593 h 219075"/>
                <a:gd name="connsiteX10" fmla="*/ 109537 w 219075"/>
                <a:gd name="connsiteY10" fmla="*/ 71225 h 219075"/>
                <a:gd name="connsiteX11" fmla="*/ 132904 w 219075"/>
                <a:gd name="connsiteY11" fmla="*/ 94581 h 219075"/>
                <a:gd name="connsiteX12" fmla="*/ 109548 w 219075"/>
                <a:gd name="connsiteY12" fmla="*/ 117949 h 219075"/>
                <a:gd name="connsiteX13" fmla="*/ 109538 w 219075"/>
                <a:gd name="connsiteY13" fmla="*/ 117949 h 219075"/>
                <a:gd name="connsiteX14" fmla="*/ 86180 w 219075"/>
                <a:gd name="connsiteY14" fmla="*/ 94593 h 219075"/>
                <a:gd name="connsiteX15" fmla="*/ 177661 w 219075"/>
                <a:gd name="connsiteY15" fmla="*/ 168908 h 219075"/>
                <a:gd name="connsiteX16" fmla="*/ 139433 w 219075"/>
                <a:gd name="connsiteY16" fmla="*/ 124632 h 219075"/>
                <a:gd name="connsiteX17" fmla="*/ 139621 w 219075"/>
                <a:gd name="connsiteY17" fmla="*/ 64657 h 219075"/>
                <a:gd name="connsiteX18" fmla="*/ 79646 w 219075"/>
                <a:gd name="connsiteY18" fmla="*/ 64468 h 219075"/>
                <a:gd name="connsiteX19" fmla="*/ 79458 w 219075"/>
                <a:gd name="connsiteY19" fmla="*/ 124443 h 219075"/>
                <a:gd name="connsiteX20" fmla="*/ 79646 w 219075"/>
                <a:gd name="connsiteY20" fmla="*/ 124632 h 219075"/>
                <a:gd name="connsiteX21" fmla="*/ 41420 w 219075"/>
                <a:gd name="connsiteY21" fmla="*/ 168913 h 219075"/>
                <a:gd name="connsiteX22" fmla="*/ 49973 w 219075"/>
                <a:gd name="connsiteY22" fmla="*/ 41231 h 219075"/>
                <a:gd name="connsiteX23" fmla="*/ 177656 w 219075"/>
                <a:gd name="connsiteY23" fmla="*/ 49783 h 219075"/>
                <a:gd name="connsiteX24" fmla="*/ 177661 w 219075"/>
                <a:gd name="connsiteY24" fmla="*/ 16890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9075" h="219075">
                  <a:moveTo>
                    <a:pt x="109538" y="0"/>
                  </a:moveTo>
                  <a:cubicBezTo>
                    <a:pt x="49041" y="0"/>
                    <a:pt x="0" y="49041"/>
                    <a:pt x="0" y="109538"/>
                  </a:cubicBezTo>
                  <a:cubicBezTo>
                    <a:pt x="0" y="170034"/>
                    <a:pt x="49041" y="219075"/>
                    <a:pt x="109538" y="219075"/>
                  </a:cubicBezTo>
                  <a:cubicBezTo>
                    <a:pt x="170034" y="219075"/>
                    <a:pt x="219075" y="170034"/>
                    <a:pt x="219075" y="109538"/>
                  </a:cubicBezTo>
                  <a:cubicBezTo>
                    <a:pt x="219006" y="49070"/>
                    <a:pt x="170005" y="69"/>
                    <a:pt x="109538" y="0"/>
                  </a:cubicBezTo>
                  <a:close/>
                  <a:moveTo>
                    <a:pt x="57804" y="183671"/>
                  </a:moveTo>
                  <a:cubicBezTo>
                    <a:pt x="60754" y="155097"/>
                    <a:pt x="86309" y="134324"/>
                    <a:pt x="114882" y="137274"/>
                  </a:cubicBezTo>
                  <a:cubicBezTo>
                    <a:pt x="139380" y="139803"/>
                    <a:pt x="158747" y="159167"/>
                    <a:pt x="161278" y="183664"/>
                  </a:cubicBezTo>
                  <a:cubicBezTo>
                    <a:pt x="130236" y="205476"/>
                    <a:pt x="88849" y="205479"/>
                    <a:pt x="57804" y="183671"/>
                  </a:cubicBezTo>
                  <a:close/>
                  <a:moveTo>
                    <a:pt x="86180" y="94593"/>
                  </a:moveTo>
                  <a:cubicBezTo>
                    <a:pt x="86177" y="81690"/>
                    <a:pt x="96634" y="71228"/>
                    <a:pt x="109537" y="71225"/>
                  </a:cubicBezTo>
                  <a:cubicBezTo>
                    <a:pt x="122439" y="71222"/>
                    <a:pt x="132901" y="81679"/>
                    <a:pt x="132904" y="94581"/>
                  </a:cubicBezTo>
                  <a:cubicBezTo>
                    <a:pt x="132907" y="107484"/>
                    <a:pt x="122451" y="117946"/>
                    <a:pt x="109548" y="117949"/>
                  </a:cubicBezTo>
                  <a:cubicBezTo>
                    <a:pt x="109544" y="117949"/>
                    <a:pt x="109541" y="117949"/>
                    <a:pt x="109538" y="117949"/>
                  </a:cubicBezTo>
                  <a:cubicBezTo>
                    <a:pt x="96644" y="117936"/>
                    <a:pt x="86194" y="107487"/>
                    <a:pt x="86180" y="94593"/>
                  </a:cubicBezTo>
                  <a:close/>
                  <a:moveTo>
                    <a:pt x="177661" y="168908"/>
                  </a:moveTo>
                  <a:cubicBezTo>
                    <a:pt x="171837" y="149362"/>
                    <a:pt x="157921" y="133244"/>
                    <a:pt x="139433" y="124632"/>
                  </a:cubicBezTo>
                  <a:cubicBezTo>
                    <a:pt x="156046" y="108122"/>
                    <a:pt x="156131" y="81270"/>
                    <a:pt x="139621" y="64657"/>
                  </a:cubicBezTo>
                  <a:cubicBezTo>
                    <a:pt x="123112" y="48043"/>
                    <a:pt x="96260" y="47958"/>
                    <a:pt x="79646" y="64468"/>
                  </a:cubicBezTo>
                  <a:cubicBezTo>
                    <a:pt x="63033" y="80978"/>
                    <a:pt x="62948" y="107830"/>
                    <a:pt x="79458" y="124443"/>
                  </a:cubicBezTo>
                  <a:cubicBezTo>
                    <a:pt x="79520" y="124506"/>
                    <a:pt x="79583" y="124569"/>
                    <a:pt x="79646" y="124632"/>
                  </a:cubicBezTo>
                  <a:cubicBezTo>
                    <a:pt x="61158" y="133246"/>
                    <a:pt x="47243" y="149365"/>
                    <a:pt x="41420" y="168913"/>
                  </a:cubicBezTo>
                  <a:cubicBezTo>
                    <a:pt x="8524" y="131294"/>
                    <a:pt x="12353" y="74127"/>
                    <a:pt x="49973" y="41231"/>
                  </a:cubicBezTo>
                  <a:cubicBezTo>
                    <a:pt x="87593" y="8334"/>
                    <a:pt x="144759" y="12163"/>
                    <a:pt x="177656" y="49783"/>
                  </a:cubicBezTo>
                  <a:cubicBezTo>
                    <a:pt x="207480" y="83890"/>
                    <a:pt x="207482" y="134797"/>
                    <a:pt x="177661" y="16890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74">
              <a:extLst>
                <a:ext uri="{FF2B5EF4-FFF2-40B4-BE49-F238E27FC236}">
                  <a16:creationId xmlns:a16="http://schemas.microsoft.com/office/drawing/2014/main" id="{073C0161-A907-43ED-ADF5-43A31751FD24}"/>
                </a:ext>
              </a:extLst>
            </p:cNvPr>
            <p:cNvSpPr/>
            <p:nvPr/>
          </p:nvSpPr>
          <p:spPr>
            <a:xfrm>
              <a:off x="10380930" y="2070652"/>
              <a:ext cx="266508" cy="266509"/>
            </a:xfrm>
            <a:custGeom>
              <a:avLst/>
              <a:gdLst>
                <a:gd name="connsiteX0" fmla="*/ 109537 w 219074"/>
                <a:gd name="connsiteY0" fmla="*/ 219075 h 219075"/>
                <a:gd name="connsiteX1" fmla="*/ 219075 w 219074"/>
                <a:gd name="connsiteY1" fmla="*/ 109538 h 219075"/>
                <a:gd name="connsiteX2" fmla="*/ 109537 w 219074"/>
                <a:gd name="connsiteY2" fmla="*/ 0 h 219075"/>
                <a:gd name="connsiteX3" fmla="*/ 0 w 219074"/>
                <a:gd name="connsiteY3" fmla="*/ 109538 h 219075"/>
                <a:gd name="connsiteX4" fmla="*/ 109537 w 219074"/>
                <a:gd name="connsiteY4" fmla="*/ 219075 h 219075"/>
                <a:gd name="connsiteX5" fmla="*/ 57804 w 219074"/>
                <a:gd name="connsiteY5" fmla="*/ 183671 h 219075"/>
                <a:gd name="connsiteX6" fmla="*/ 114882 w 219074"/>
                <a:gd name="connsiteY6" fmla="*/ 137274 h 219075"/>
                <a:gd name="connsiteX7" fmla="*/ 161278 w 219074"/>
                <a:gd name="connsiteY7" fmla="*/ 183664 h 219075"/>
                <a:gd name="connsiteX8" fmla="*/ 57804 w 219074"/>
                <a:gd name="connsiteY8" fmla="*/ 183671 h 219075"/>
                <a:gd name="connsiteX9" fmla="*/ 86180 w 219074"/>
                <a:gd name="connsiteY9" fmla="*/ 94593 h 219075"/>
                <a:gd name="connsiteX10" fmla="*/ 109537 w 219074"/>
                <a:gd name="connsiteY10" fmla="*/ 71225 h 219075"/>
                <a:gd name="connsiteX11" fmla="*/ 132904 w 219074"/>
                <a:gd name="connsiteY11" fmla="*/ 94581 h 219075"/>
                <a:gd name="connsiteX12" fmla="*/ 109548 w 219074"/>
                <a:gd name="connsiteY12" fmla="*/ 117949 h 219075"/>
                <a:gd name="connsiteX13" fmla="*/ 109537 w 219074"/>
                <a:gd name="connsiteY13" fmla="*/ 117949 h 219075"/>
                <a:gd name="connsiteX14" fmla="*/ 86180 w 219074"/>
                <a:gd name="connsiteY14" fmla="*/ 94593 h 219075"/>
                <a:gd name="connsiteX15" fmla="*/ 109537 w 219074"/>
                <a:gd name="connsiteY15" fmla="*/ 19053 h 219075"/>
                <a:gd name="connsiteX16" fmla="*/ 200025 w 219074"/>
                <a:gd name="connsiteY16" fmla="*/ 109264 h 219075"/>
                <a:gd name="connsiteX17" fmla="*/ 177661 w 219074"/>
                <a:gd name="connsiteY17" fmla="*/ 168908 h 219075"/>
                <a:gd name="connsiteX18" fmla="*/ 139433 w 219074"/>
                <a:gd name="connsiteY18" fmla="*/ 124632 h 219075"/>
                <a:gd name="connsiteX19" fmla="*/ 139621 w 219074"/>
                <a:gd name="connsiteY19" fmla="*/ 64657 h 219075"/>
                <a:gd name="connsiteX20" fmla="*/ 79646 w 219074"/>
                <a:gd name="connsiteY20" fmla="*/ 64468 h 219075"/>
                <a:gd name="connsiteX21" fmla="*/ 79458 w 219074"/>
                <a:gd name="connsiteY21" fmla="*/ 124443 h 219075"/>
                <a:gd name="connsiteX22" fmla="*/ 79646 w 219074"/>
                <a:gd name="connsiteY22" fmla="*/ 124632 h 219075"/>
                <a:gd name="connsiteX23" fmla="*/ 41420 w 219074"/>
                <a:gd name="connsiteY23" fmla="*/ 168914 h 219075"/>
                <a:gd name="connsiteX24" fmla="*/ 49881 w 219074"/>
                <a:gd name="connsiteY24" fmla="*/ 41422 h 219075"/>
                <a:gd name="connsiteX25" fmla="*/ 109537 w 219074"/>
                <a:gd name="connsiteY25" fmla="*/ 1905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19074" h="219075">
                  <a:moveTo>
                    <a:pt x="109537" y="219075"/>
                  </a:moveTo>
                  <a:cubicBezTo>
                    <a:pt x="170034" y="219075"/>
                    <a:pt x="219075" y="170034"/>
                    <a:pt x="219075" y="109538"/>
                  </a:cubicBezTo>
                  <a:cubicBezTo>
                    <a:pt x="219075" y="49041"/>
                    <a:pt x="170034" y="0"/>
                    <a:pt x="109537" y="0"/>
                  </a:cubicBezTo>
                  <a:cubicBezTo>
                    <a:pt x="49041" y="0"/>
                    <a:pt x="0" y="49041"/>
                    <a:pt x="0" y="109538"/>
                  </a:cubicBezTo>
                  <a:cubicBezTo>
                    <a:pt x="69" y="170005"/>
                    <a:pt x="49070" y="219006"/>
                    <a:pt x="109537" y="219075"/>
                  </a:cubicBezTo>
                  <a:close/>
                  <a:moveTo>
                    <a:pt x="57804" y="183671"/>
                  </a:moveTo>
                  <a:cubicBezTo>
                    <a:pt x="60754" y="155097"/>
                    <a:pt x="86309" y="134324"/>
                    <a:pt x="114882" y="137274"/>
                  </a:cubicBezTo>
                  <a:cubicBezTo>
                    <a:pt x="139380" y="139803"/>
                    <a:pt x="158747" y="159167"/>
                    <a:pt x="161278" y="183664"/>
                  </a:cubicBezTo>
                  <a:cubicBezTo>
                    <a:pt x="130236" y="205476"/>
                    <a:pt x="88849" y="205479"/>
                    <a:pt x="57804" y="183671"/>
                  </a:cubicBezTo>
                  <a:close/>
                  <a:moveTo>
                    <a:pt x="86180" y="94593"/>
                  </a:moveTo>
                  <a:cubicBezTo>
                    <a:pt x="86177" y="81690"/>
                    <a:pt x="96634" y="71228"/>
                    <a:pt x="109537" y="71225"/>
                  </a:cubicBezTo>
                  <a:cubicBezTo>
                    <a:pt x="122439" y="71222"/>
                    <a:pt x="132901" y="81679"/>
                    <a:pt x="132904" y="94581"/>
                  </a:cubicBezTo>
                  <a:cubicBezTo>
                    <a:pt x="132907" y="107484"/>
                    <a:pt x="122451" y="117946"/>
                    <a:pt x="109548" y="117949"/>
                  </a:cubicBezTo>
                  <a:cubicBezTo>
                    <a:pt x="109544" y="117949"/>
                    <a:pt x="109541" y="117949"/>
                    <a:pt x="109537" y="117949"/>
                  </a:cubicBezTo>
                  <a:cubicBezTo>
                    <a:pt x="96644" y="117936"/>
                    <a:pt x="86194" y="107487"/>
                    <a:pt x="86180" y="94593"/>
                  </a:cubicBezTo>
                  <a:close/>
                  <a:moveTo>
                    <a:pt x="109537" y="19053"/>
                  </a:moveTo>
                  <a:cubicBezTo>
                    <a:pt x="159436" y="18977"/>
                    <a:pt x="199949" y="59366"/>
                    <a:pt x="200025" y="109264"/>
                  </a:cubicBezTo>
                  <a:cubicBezTo>
                    <a:pt x="200058" y="131201"/>
                    <a:pt x="192109" y="152401"/>
                    <a:pt x="177661" y="168908"/>
                  </a:cubicBezTo>
                  <a:cubicBezTo>
                    <a:pt x="171837" y="149362"/>
                    <a:pt x="157921" y="133244"/>
                    <a:pt x="139433" y="124632"/>
                  </a:cubicBezTo>
                  <a:cubicBezTo>
                    <a:pt x="156046" y="108122"/>
                    <a:pt x="156131" y="81270"/>
                    <a:pt x="139621" y="64657"/>
                  </a:cubicBezTo>
                  <a:cubicBezTo>
                    <a:pt x="123112" y="48043"/>
                    <a:pt x="96260" y="47958"/>
                    <a:pt x="79646" y="64468"/>
                  </a:cubicBezTo>
                  <a:cubicBezTo>
                    <a:pt x="63033" y="80978"/>
                    <a:pt x="62948" y="107830"/>
                    <a:pt x="79458" y="124443"/>
                  </a:cubicBezTo>
                  <a:cubicBezTo>
                    <a:pt x="79520" y="124506"/>
                    <a:pt x="79583" y="124569"/>
                    <a:pt x="79646" y="124632"/>
                  </a:cubicBezTo>
                  <a:cubicBezTo>
                    <a:pt x="61158" y="133246"/>
                    <a:pt x="47243" y="149365"/>
                    <a:pt x="41420" y="168914"/>
                  </a:cubicBezTo>
                  <a:cubicBezTo>
                    <a:pt x="8552" y="131372"/>
                    <a:pt x="12340" y="74291"/>
                    <a:pt x="49881" y="41422"/>
                  </a:cubicBezTo>
                  <a:cubicBezTo>
                    <a:pt x="66390" y="26968"/>
                    <a:pt x="87596" y="19016"/>
                    <a:pt x="109537" y="1905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75">
              <a:extLst>
                <a:ext uri="{FF2B5EF4-FFF2-40B4-BE49-F238E27FC236}">
                  <a16:creationId xmlns:a16="http://schemas.microsoft.com/office/drawing/2014/main" id="{4FBBF324-40C3-C2C9-B37D-0012D3D63D1C}"/>
                </a:ext>
              </a:extLst>
            </p:cNvPr>
            <p:cNvSpPr/>
            <p:nvPr/>
          </p:nvSpPr>
          <p:spPr>
            <a:xfrm>
              <a:off x="10380930" y="2696368"/>
              <a:ext cx="266508" cy="266509"/>
            </a:xfrm>
            <a:custGeom>
              <a:avLst/>
              <a:gdLst>
                <a:gd name="connsiteX0" fmla="*/ 109537 w 219074"/>
                <a:gd name="connsiteY0" fmla="*/ 0 h 219075"/>
                <a:gd name="connsiteX1" fmla="*/ 0 w 219074"/>
                <a:gd name="connsiteY1" fmla="*/ 109538 h 219075"/>
                <a:gd name="connsiteX2" fmla="*/ 109537 w 219074"/>
                <a:gd name="connsiteY2" fmla="*/ 219075 h 219075"/>
                <a:gd name="connsiteX3" fmla="*/ 219075 w 219074"/>
                <a:gd name="connsiteY3" fmla="*/ 109538 h 219075"/>
                <a:gd name="connsiteX4" fmla="*/ 109537 w 219074"/>
                <a:gd name="connsiteY4" fmla="*/ 0 h 219075"/>
                <a:gd name="connsiteX5" fmla="*/ 57804 w 219074"/>
                <a:gd name="connsiteY5" fmla="*/ 183671 h 219075"/>
                <a:gd name="connsiteX6" fmla="*/ 114882 w 219074"/>
                <a:gd name="connsiteY6" fmla="*/ 137274 h 219075"/>
                <a:gd name="connsiteX7" fmla="*/ 161278 w 219074"/>
                <a:gd name="connsiteY7" fmla="*/ 183664 h 219075"/>
                <a:gd name="connsiteX8" fmla="*/ 57804 w 219074"/>
                <a:gd name="connsiteY8" fmla="*/ 183671 h 219075"/>
                <a:gd name="connsiteX9" fmla="*/ 86180 w 219074"/>
                <a:gd name="connsiteY9" fmla="*/ 94593 h 219075"/>
                <a:gd name="connsiteX10" fmla="*/ 109537 w 219074"/>
                <a:gd name="connsiteY10" fmla="*/ 71225 h 219075"/>
                <a:gd name="connsiteX11" fmla="*/ 132904 w 219074"/>
                <a:gd name="connsiteY11" fmla="*/ 94581 h 219075"/>
                <a:gd name="connsiteX12" fmla="*/ 109548 w 219074"/>
                <a:gd name="connsiteY12" fmla="*/ 117949 h 219075"/>
                <a:gd name="connsiteX13" fmla="*/ 109537 w 219074"/>
                <a:gd name="connsiteY13" fmla="*/ 117949 h 219075"/>
                <a:gd name="connsiteX14" fmla="*/ 86180 w 219074"/>
                <a:gd name="connsiteY14" fmla="*/ 94593 h 219075"/>
                <a:gd name="connsiteX15" fmla="*/ 177661 w 219074"/>
                <a:gd name="connsiteY15" fmla="*/ 168908 h 219075"/>
                <a:gd name="connsiteX16" fmla="*/ 139433 w 219074"/>
                <a:gd name="connsiteY16" fmla="*/ 124632 h 219075"/>
                <a:gd name="connsiteX17" fmla="*/ 139621 w 219074"/>
                <a:gd name="connsiteY17" fmla="*/ 64657 h 219075"/>
                <a:gd name="connsiteX18" fmla="*/ 79646 w 219074"/>
                <a:gd name="connsiteY18" fmla="*/ 64468 h 219075"/>
                <a:gd name="connsiteX19" fmla="*/ 79458 w 219074"/>
                <a:gd name="connsiteY19" fmla="*/ 124443 h 219075"/>
                <a:gd name="connsiteX20" fmla="*/ 79646 w 219074"/>
                <a:gd name="connsiteY20" fmla="*/ 124632 h 219075"/>
                <a:gd name="connsiteX21" fmla="*/ 41420 w 219074"/>
                <a:gd name="connsiteY21" fmla="*/ 168913 h 219075"/>
                <a:gd name="connsiteX22" fmla="*/ 49973 w 219074"/>
                <a:gd name="connsiteY22" fmla="*/ 41231 h 219075"/>
                <a:gd name="connsiteX23" fmla="*/ 177656 w 219074"/>
                <a:gd name="connsiteY23" fmla="*/ 49783 h 219075"/>
                <a:gd name="connsiteX24" fmla="*/ 177661 w 219074"/>
                <a:gd name="connsiteY24" fmla="*/ 16890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9074" h="219075">
                  <a:moveTo>
                    <a:pt x="109537" y="0"/>
                  </a:moveTo>
                  <a:cubicBezTo>
                    <a:pt x="49041" y="0"/>
                    <a:pt x="0" y="49041"/>
                    <a:pt x="0" y="109538"/>
                  </a:cubicBezTo>
                  <a:cubicBezTo>
                    <a:pt x="0" y="170034"/>
                    <a:pt x="49041" y="219075"/>
                    <a:pt x="109537" y="219075"/>
                  </a:cubicBezTo>
                  <a:cubicBezTo>
                    <a:pt x="170034" y="219075"/>
                    <a:pt x="219075" y="170034"/>
                    <a:pt x="219075" y="109538"/>
                  </a:cubicBezTo>
                  <a:cubicBezTo>
                    <a:pt x="219006" y="49070"/>
                    <a:pt x="170005" y="69"/>
                    <a:pt x="109537" y="0"/>
                  </a:cubicBezTo>
                  <a:close/>
                  <a:moveTo>
                    <a:pt x="57804" y="183671"/>
                  </a:moveTo>
                  <a:cubicBezTo>
                    <a:pt x="60754" y="155097"/>
                    <a:pt x="86309" y="134324"/>
                    <a:pt x="114882" y="137274"/>
                  </a:cubicBezTo>
                  <a:cubicBezTo>
                    <a:pt x="139380" y="139803"/>
                    <a:pt x="158747" y="159167"/>
                    <a:pt x="161278" y="183664"/>
                  </a:cubicBezTo>
                  <a:cubicBezTo>
                    <a:pt x="130236" y="205476"/>
                    <a:pt x="88849" y="205479"/>
                    <a:pt x="57804" y="183671"/>
                  </a:cubicBezTo>
                  <a:close/>
                  <a:moveTo>
                    <a:pt x="86180" y="94593"/>
                  </a:moveTo>
                  <a:cubicBezTo>
                    <a:pt x="86177" y="81690"/>
                    <a:pt x="96634" y="71228"/>
                    <a:pt x="109537" y="71225"/>
                  </a:cubicBezTo>
                  <a:cubicBezTo>
                    <a:pt x="122439" y="71222"/>
                    <a:pt x="132901" y="81679"/>
                    <a:pt x="132904" y="94581"/>
                  </a:cubicBezTo>
                  <a:cubicBezTo>
                    <a:pt x="132907" y="107484"/>
                    <a:pt x="122451" y="117946"/>
                    <a:pt x="109548" y="117949"/>
                  </a:cubicBezTo>
                  <a:cubicBezTo>
                    <a:pt x="109544" y="117949"/>
                    <a:pt x="109541" y="117949"/>
                    <a:pt x="109537" y="117949"/>
                  </a:cubicBezTo>
                  <a:cubicBezTo>
                    <a:pt x="96644" y="117936"/>
                    <a:pt x="86194" y="107487"/>
                    <a:pt x="86180" y="94593"/>
                  </a:cubicBezTo>
                  <a:close/>
                  <a:moveTo>
                    <a:pt x="177661" y="168908"/>
                  </a:moveTo>
                  <a:cubicBezTo>
                    <a:pt x="171837" y="149362"/>
                    <a:pt x="157921" y="133244"/>
                    <a:pt x="139433" y="124632"/>
                  </a:cubicBezTo>
                  <a:cubicBezTo>
                    <a:pt x="156046" y="108122"/>
                    <a:pt x="156131" y="81270"/>
                    <a:pt x="139621" y="64657"/>
                  </a:cubicBezTo>
                  <a:cubicBezTo>
                    <a:pt x="123112" y="48043"/>
                    <a:pt x="96260" y="47958"/>
                    <a:pt x="79646" y="64468"/>
                  </a:cubicBezTo>
                  <a:cubicBezTo>
                    <a:pt x="63033" y="80978"/>
                    <a:pt x="62948" y="107830"/>
                    <a:pt x="79458" y="124443"/>
                  </a:cubicBezTo>
                  <a:cubicBezTo>
                    <a:pt x="79520" y="124506"/>
                    <a:pt x="79583" y="124569"/>
                    <a:pt x="79646" y="124632"/>
                  </a:cubicBezTo>
                  <a:cubicBezTo>
                    <a:pt x="61158" y="133246"/>
                    <a:pt x="47243" y="149365"/>
                    <a:pt x="41420" y="168913"/>
                  </a:cubicBezTo>
                  <a:cubicBezTo>
                    <a:pt x="8524" y="131294"/>
                    <a:pt x="12353" y="74127"/>
                    <a:pt x="49973" y="41231"/>
                  </a:cubicBezTo>
                  <a:cubicBezTo>
                    <a:pt x="87593" y="8334"/>
                    <a:pt x="144759" y="12163"/>
                    <a:pt x="177656" y="49783"/>
                  </a:cubicBezTo>
                  <a:cubicBezTo>
                    <a:pt x="207480" y="83890"/>
                    <a:pt x="207482" y="134797"/>
                    <a:pt x="177661" y="16890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pic>
          <p:nvPicPr>
            <p:cNvPr id="28" name="Graphic 27" descr="Gears outline">
              <a:extLst>
                <a:ext uri="{FF2B5EF4-FFF2-40B4-BE49-F238E27FC236}">
                  <a16:creationId xmlns:a16="http://schemas.microsoft.com/office/drawing/2014/main" id="{845F9206-CB85-61B4-AC22-E42052B86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8948137">
              <a:off x="9676966" y="2104747"/>
              <a:ext cx="847211" cy="847211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23134C6-59FF-EA37-D423-89B14663547D}"/>
              </a:ext>
            </a:extLst>
          </p:cNvPr>
          <p:cNvGrpSpPr/>
          <p:nvPr/>
        </p:nvGrpSpPr>
        <p:grpSpPr>
          <a:xfrm>
            <a:off x="6128895" y="1672767"/>
            <a:ext cx="451546" cy="747052"/>
            <a:chOff x="6500409" y="2018332"/>
            <a:chExt cx="602542" cy="996865"/>
          </a:xfrm>
          <a:solidFill>
            <a:schemeClr val="accent4"/>
          </a:solidFill>
        </p:grpSpPr>
        <p:pic>
          <p:nvPicPr>
            <p:cNvPr id="31" name="Graphic 30" descr="Dollar outline">
              <a:extLst>
                <a:ext uri="{FF2B5EF4-FFF2-40B4-BE49-F238E27FC236}">
                  <a16:creationId xmlns:a16="http://schemas.microsoft.com/office/drawing/2014/main" id="{BCA6CBD6-CE40-DA74-110C-6EBD3D8FA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627786" y="2151873"/>
              <a:ext cx="325940" cy="325940"/>
            </a:xfrm>
            <a:prstGeom prst="rect">
              <a:avLst/>
            </a:prstGeom>
          </p:spPr>
        </p:pic>
        <p:sp>
          <p:nvSpPr>
            <p:cNvPr id="32" name="Graphic 21" descr="IV outline">
              <a:extLst>
                <a:ext uri="{FF2B5EF4-FFF2-40B4-BE49-F238E27FC236}">
                  <a16:creationId xmlns:a16="http://schemas.microsoft.com/office/drawing/2014/main" id="{AF60A173-FD03-4094-3A9A-C3FEB4AA5994}"/>
                </a:ext>
              </a:extLst>
            </p:cNvPr>
            <p:cNvSpPr/>
            <p:nvPr/>
          </p:nvSpPr>
          <p:spPr>
            <a:xfrm>
              <a:off x="6500409" y="2018332"/>
              <a:ext cx="602542" cy="996865"/>
            </a:xfrm>
            <a:custGeom>
              <a:avLst/>
              <a:gdLst>
                <a:gd name="connsiteX0" fmla="*/ 390525 w 495300"/>
                <a:gd name="connsiteY0" fmla="*/ 76492 h 819442"/>
                <a:gd name="connsiteX1" fmla="*/ 285531 w 495300"/>
                <a:gd name="connsiteY1" fmla="*/ 76492 h 819442"/>
                <a:gd name="connsiteX2" fmla="*/ 276515 w 495300"/>
                <a:gd name="connsiteY2" fmla="*/ 9747 h 819442"/>
                <a:gd name="connsiteX3" fmla="*/ 209769 w 495300"/>
                <a:gd name="connsiteY3" fmla="*/ 18763 h 819442"/>
                <a:gd name="connsiteX4" fmla="*/ 209769 w 495300"/>
                <a:gd name="connsiteY4" fmla="*/ 76492 h 819442"/>
                <a:gd name="connsiteX5" fmla="*/ 104775 w 495300"/>
                <a:gd name="connsiteY5" fmla="*/ 76492 h 819442"/>
                <a:gd name="connsiteX6" fmla="*/ 0 w 495300"/>
                <a:gd name="connsiteY6" fmla="*/ 181267 h 819442"/>
                <a:gd name="connsiteX7" fmla="*/ 0 w 495300"/>
                <a:gd name="connsiteY7" fmla="*/ 581317 h 819442"/>
                <a:gd name="connsiteX8" fmla="*/ 104775 w 495300"/>
                <a:gd name="connsiteY8" fmla="*/ 686092 h 819442"/>
                <a:gd name="connsiteX9" fmla="*/ 190500 w 495300"/>
                <a:gd name="connsiteY9" fmla="*/ 686092 h 819442"/>
                <a:gd name="connsiteX10" fmla="*/ 190500 w 495300"/>
                <a:gd name="connsiteY10" fmla="*/ 733717 h 819442"/>
                <a:gd name="connsiteX11" fmla="*/ 209550 w 495300"/>
                <a:gd name="connsiteY11" fmla="*/ 752767 h 819442"/>
                <a:gd name="connsiteX12" fmla="*/ 238125 w 495300"/>
                <a:gd name="connsiteY12" fmla="*/ 752767 h 819442"/>
                <a:gd name="connsiteX13" fmla="*/ 238125 w 495300"/>
                <a:gd name="connsiteY13" fmla="*/ 819442 h 819442"/>
                <a:gd name="connsiteX14" fmla="*/ 257175 w 495300"/>
                <a:gd name="connsiteY14" fmla="*/ 819442 h 819442"/>
                <a:gd name="connsiteX15" fmla="*/ 257175 w 495300"/>
                <a:gd name="connsiteY15" fmla="*/ 752767 h 819442"/>
                <a:gd name="connsiteX16" fmla="*/ 285750 w 495300"/>
                <a:gd name="connsiteY16" fmla="*/ 752767 h 819442"/>
                <a:gd name="connsiteX17" fmla="*/ 304800 w 495300"/>
                <a:gd name="connsiteY17" fmla="*/ 733717 h 819442"/>
                <a:gd name="connsiteX18" fmla="*/ 304800 w 495300"/>
                <a:gd name="connsiteY18" fmla="*/ 686092 h 819442"/>
                <a:gd name="connsiteX19" fmla="*/ 390525 w 495300"/>
                <a:gd name="connsiteY19" fmla="*/ 686092 h 819442"/>
                <a:gd name="connsiteX20" fmla="*/ 495300 w 495300"/>
                <a:gd name="connsiteY20" fmla="*/ 581317 h 819442"/>
                <a:gd name="connsiteX21" fmla="*/ 495300 w 495300"/>
                <a:gd name="connsiteY21" fmla="*/ 181267 h 819442"/>
                <a:gd name="connsiteX22" fmla="*/ 390525 w 495300"/>
                <a:gd name="connsiteY22" fmla="*/ 76492 h 819442"/>
                <a:gd name="connsiteX23" fmla="*/ 219075 w 495300"/>
                <a:gd name="connsiteY23" fmla="*/ 47917 h 819442"/>
                <a:gd name="connsiteX24" fmla="*/ 247650 w 495300"/>
                <a:gd name="connsiteY24" fmla="*/ 19342 h 819442"/>
                <a:gd name="connsiteX25" fmla="*/ 276225 w 495300"/>
                <a:gd name="connsiteY25" fmla="*/ 47917 h 819442"/>
                <a:gd name="connsiteX26" fmla="*/ 247650 w 495300"/>
                <a:gd name="connsiteY26" fmla="*/ 76492 h 819442"/>
                <a:gd name="connsiteX27" fmla="*/ 219075 w 495300"/>
                <a:gd name="connsiteY27" fmla="*/ 47917 h 819442"/>
                <a:gd name="connsiteX28" fmla="*/ 104775 w 495300"/>
                <a:gd name="connsiteY28" fmla="*/ 95542 h 819442"/>
                <a:gd name="connsiteX29" fmla="*/ 390525 w 495300"/>
                <a:gd name="connsiteY29" fmla="*/ 95542 h 819442"/>
                <a:gd name="connsiteX30" fmla="*/ 476250 w 495300"/>
                <a:gd name="connsiteY30" fmla="*/ 181267 h 819442"/>
                <a:gd name="connsiteX31" fmla="*/ 476250 w 495300"/>
                <a:gd name="connsiteY31" fmla="*/ 200317 h 819442"/>
                <a:gd name="connsiteX32" fmla="*/ 390525 w 495300"/>
                <a:gd name="connsiteY32" fmla="*/ 200317 h 819442"/>
                <a:gd name="connsiteX33" fmla="*/ 390525 w 495300"/>
                <a:gd name="connsiteY33" fmla="*/ 219367 h 819442"/>
                <a:gd name="connsiteX34" fmla="*/ 476250 w 495300"/>
                <a:gd name="connsiteY34" fmla="*/ 219367 h 819442"/>
                <a:gd name="connsiteX35" fmla="*/ 476250 w 495300"/>
                <a:gd name="connsiteY35" fmla="*/ 295567 h 819442"/>
                <a:gd name="connsiteX36" fmla="*/ 390525 w 495300"/>
                <a:gd name="connsiteY36" fmla="*/ 295567 h 819442"/>
                <a:gd name="connsiteX37" fmla="*/ 390525 w 495300"/>
                <a:gd name="connsiteY37" fmla="*/ 314617 h 819442"/>
                <a:gd name="connsiteX38" fmla="*/ 476250 w 495300"/>
                <a:gd name="connsiteY38" fmla="*/ 314617 h 819442"/>
                <a:gd name="connsiteX39" fmla="*/ 476250 w 495300"/>
                <a:gd name="connsiteY39" fmla="*/ 390817 h 819442"/>
                <a:gd name="connsiteX40" fmla="*/ 390525 w 495300"/>
                <a:gd name="connsiteY40" fmla="*/ 390817 h 819442"/>
                <a:gd name="connsiteX41" fmla="*/ 390525 w 495300"/>
                <a:gd name="connsiteY41" fmla="*/ 409867 h 819442"/>
                <a:gd name="connsiteX42" fmla="*/ 476250 w 495300"/>
                <a:gd name="connsiteY42" fmla="*/ 409867 h 819442"/>
                <a:gd name="connsiteX43" fmla="*/ 476250 w 495300"/>
                <a:gd name="connsiteY43" fmla="*/ 462055 h 819442"/>
                <a:gd name="connsiteX44" fmla="*/ 299780 w 495300"/>
                <a:gd name="connsiteY44" fmla="*/ 443957 h 819442"/>
                <a:gd name="connsiteX45" fmla="*/ 252241 w 495300"/>
                <a:gd name="connsiteY45" fmla="*/ 422593 h 819442"/>
                <a:gd name="connsiteX46" fmla="*/ 166287 w 495300"/>
                <a:gd name="connsiteY46" fmla="*/ 392408 h 819442"/>
                <a:gd name="connsiteX47" fmla="*/ 19050 w 495300"/>
                <a:gd name="connsiteY47" fmla="*/ 413211 h 819442"/>
                <a:gd name="connsiteX48" fmla="*/ 19050 w 495300"/>
                <a:gd name="connsiteY48" fmla="*/ 181267 h 819442"/>
                <a:gd name="connsiteX49" fmla="*/ 104775 w 495300"/>
                <a:gd name="connsiteY49" fmla="*/ 95542 h 819442"/>
                <a:gd name="connsiteX50" fmla="*/ 285750 w 495300"/>
                <a:gd name="connsiteY50" fmla="*/ 733717 h 819442"/>
                <a:gd name="connsiteX51" fmla="*/ 209550 w 495300"/>
                <a:gd name="connsiteY51" fmla="*/ 733717 h 819442"/>
                <a:gd name="connsiteX52" fmla="*/ 209550 w 495300"/>
                <a:gd name="connsiteY52" fmla="*/ 686092 h 819442"/>
                <a:gd name="connsiteX53" fmla="*/ 285750 w 495300"/>
                <a:gd name="connsiteY53" fmla="*/ 686092 h 819442"/>
                <a:gd name="connsiteX54" fmla="*/ 390525 w 495300"/>
                <a:gd name="connsiteY54" fmla="*/ 667042 h 819442"/>
                <a:gd name="connsiteX55" fmla="*/ 104775 w 495300"/>
                <a:gd name="connsiteY55" fmla="*/ 667042 h 819442"/>
                <a:gd name="connsiteX56" fmla="*/ 19050 w 495300"/>
                <a:gd name="connsiteY56" fmla="*/ 581317 h 819442"/>
                <a:gd name="connsiteX57" fmla="*/ 19050 w 495300"/>
                <a:gd name="connsiteY57" fmla="*/ 434785 h 819442"/>
                <a:gd name="connsiteX58" fmla="*/ 163468 w 495300"/>
                <a:gd name="connsiteY58" fmla="*/ 411210 h 819442"/>
                <a:gd name="connsiteX59" fmla="*/ 243840 w 495300"/>
                <a:gd name="connsiteY59" fmla="*/ 439642 h 819442"/>
                <a:gd name="connsiteX60" fmla="*/ 293065 w 495300"/>
                <a:gd name="connsiteY60" fmla="*/ 461740 h 819442"/>
                <a:gd name="connsiteX61" fmla="*/ 422253 w 495300"/>
                <a:gd name="connsiteY61" fmla="*/ 489877 h 819442"/>
                <a:gd name="connsiteX62" fmla="*/ 476250 w 495300"/>
                <a:gd name="connsiteY62" fmla="*/ 482067 h 819442"/>
                <a:gd name="connsiteX63" fmla="*/ 476250 w 495300"/>
                <a:gd name="connsiteY63" fmla="*/ 581317 h 819442"/>
                <a:gd name="connsiteX64" fmla="*/ 390525 w 495300"/>
                <a:gd name="connsiteY64" fmla="*/ 667042 h 819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95300" h="819442">
                  <a:moveTo>
                    <a:pt x="390525" y="76492"/>
                  </a:moveTo>
                  <a:lnTo>
                    <a:pt x="285531" y="76492"/>
                  </a:lnTo>
                  <a:cubicBezTo>
                    <a:pt x="301473" y="55572"/>
                    <a:pt x="297436" y="25688"/>
                    <a:pt x="276515" y="9747"/>
                  </a:cubicBezTo>
                  <a:cubicBezTo>
                    <a:pt x="255594" y="-6195"/>
                    <a:pt x="225711" y="-2158"/>
                    <a:pt x="209769" y="18763"/>
                  </a:cubicBezTo>
                  <a:cubicBezTo>
                    <a:pt x="196777" y="35813"/>
                    <a:pt x="196777" y="59442"/>
                    <a:pt x="209769" y="76492"/>
                  </a:cubicBezTo>
                  <a:lnTo>
                    <a:pt x="104775" y="76492"/>
                  </a:lnTo>
                  <a:cubicBezTo>
                    <a:pt x="46937" y="76561"/>
                    <a:pt x="69" y="123430"/>
                    <a:pt x="0" y="181267"/>
                  </a:cubicBezTo>
                  <a:lnTo>
                    <a:pt x="0" y="581317"/>
                  </a:lnTo>
                  <a:cubicBezTo>
                    <a:pt x="69" y="639155"/>
                    <a:pt x="46937" y="686024"/>
                    <a:pt x="104775" y="686092"/>
                  </a:cubicBezTo>
                  <a:lnTo>
                    <a:pt x="190500" y="686092"/>
                  </a:lnTo>
                  <a:lnTo>
                    <a:pt x="190500" y="733717"/>
                  </a:lnTo>
                  <a:cubicBezTo>
                    <a:pt x="190500" y="744239"/>
                    <a:pt x="199029" y="752767"/>
                    <a:pt x="209550" y="752767"/>
                  </a:cubicBezTo>
                  <a:lnTo>
                    <a:pt x="238125" y="752767"/>
                  </a:lnTo>
                  <a:lnTo>
                    <a:pt x="238125" y="819442"/>
                  </a:lnTo>
                  <a:lnTo>
                    <a:pt x="257175" y="819442"/>
                  </a:lnTo>
                  <a:lnTo>
                    <a:pt x="257175" y="752767"/>
                  </a:lnTo>
                  <a:lnTo>
                    <a:pt x="285750" y="752767"/>
                  </a:lnTo>
                  <a:cubicBezTo>
                    <a:pt x="296271" y="752767"/>
                    <a:pt x="304800" y="744239"/>
                    <a:pt x="304800" y="733717"/>
                  </a:cubicBezTo>
                  <a:lnTo>
                    <a:pt x="304800" y="686092"/>
                  </a:lnTo>
                  <a:lnTo>
                    <a:pt x="390525" y="686092"/>
                  </a:lnTo>
                  <a:cubicBezTo>
                    <a:pt x="448363" y="686024"/>
                    <a:pt x="495231" y="639155"/>
                    <a:pt x="495300" y="581317"/>
                  </a:cubicBezTo>
                  <a:lnTo>
                    <a:pt x="495300" y="181267"/>
                  </a:lnTo>
                  <a:cubicBezTo>
                    <a:pt x="495231" y="123430"/>
                    <a:pt x="448363" y="76561"/>
                    <a:pt x="390525" y="76492"/>
                  </a:cubicBezTo>
                  <a:close/>
                  <a:moveTo>
                    <a:pt x="219075" y="47917"/>
                  </a:moveTo>
                  <a:cubicBezTo>
                    <a:pt x="219075" y="32136"/>
                    <a:pt x="231868" y="19342"/>
                    <a:pt x="247650" y="19342"/>
                  </a:cubicBezTo>
                  <a:cubicBezTo>
                    <a:pt x="263432" y="19342"/>
                    <a:pt x="276225" y="32136"/>
                    <a:pt x="276225" y="47917"/>
                  </a:cubicBezTo>
                  <a:cubicBezTo>
                    <a:pt x="276225" y="63699"/>
                    <a:pt x="263432" y="76492"/>
                    <a:pt x="247650" y="76492"/>
                  </a:cubicBezTo>
                  <a:cubicBezTo>
                    <a:pt x="231868" y="76492"/>
                    <a:pt x="219075" y="63699"/>
                    <a:pt x="219075" y="47917"/>
                  </a:cubicBezTo>
                  <a:close/>
                  <a:moveTo>
                    <a:pt x="104775" y="95542"/>
                  </a:moveTo>
                  <a:lnTo>
                    <a:pt x="390525" y="95542"/>
                  </a:lnTo>
                  <a:cubicBezTo>
                    <a:pt x="437848" y="95595"/>
                    <a:pt x="476198" y="133944"/>
                    <a:pt x="476250" y="181267"/>
                  </a:cubicBezTo>
                  <a:lnTo>
                    <a:pt x="476250" y="200317"/>
                  </a:lnTo>
                  <a:lnTo>
                    <a:pt x="390525" y="200317"/>
                  </a:lnTo>
                  <a:lnTo>
                    <a:pt x="390525" y="219367"/>
                  </a:lnTo>
                  <a:lnTo>
                    <a:pt x="476250" y="219367"/>
                  </a:lnTo>
                  <a:lnTo>
                    <a:pt x="476250" y="295567"/>
                  </a:lnTo>
                  <a:lnTo>
                    <a:pt x="390525" y="295567"/>
                  </a:lnTo>
                  <a:lnTo>
                    <a:pt x="390525" y="314617"/>
                  </a:lnTo>
                  <a:lnTo>
                    <a:pt x="476250" y="314617"/>
                  </a:lnTo>
                  <a:lnTo>
                    <a:pt x="476250" y="390817"/>
                  </a:lnTo>
                  <a:lnTo>
                    <a:pt x="390525" y="390817"/>
                  </a:lnTo>
                  <a:lnTo>
                    <a:pt x="390525" y="409867"/>
                  </a:lnTo>
                  <a:lnTo>
                    <a:pt x="476250" y="409867"/>
                  </a:lnTo>
                  <a:lnTo>
                    <a:pt x="476250" y="462055"/>
                  </a:lnTo>
                  <a:cubicBezTo>
                    <a:pt x="431483" y="477723"/>
                    <a:pt x="373685" y="471818"/>
                    <a:pt x="299780" y="443957"/>
                  </a:cubicBezTo>
                  <a:cubicBezTo>
                    <a:pt x="283585" y="437639"/>
                    <a:pt x="267718" y="430509"/>
                    <a:pt x="252241" y="422593"/>
                  </a:cubicBezTo>
                  <a:cubicBezTo>
                    <a:pt x="225496" y="407758"/>
                    <a:pt x="196435" y="397552"/>
                    <a:pt x="166287" y="392408"/>
                  </a:cubicBezTo>
                  <a:cubicBezTo>
                    <a:pt x="116231" y="385969"/>
                    <a:pt x="65363" y="393156"/>
                    <a:pt x="19050" y="413211"/>
                  </a:cubicBezTo>
                  <a:lnTo>
                    <a:pt x="19050" y="181267"/>
                  </a:lnTo>
                  <a:cubicBezTo>
                    <a:pt x="19102" y="133944"/>
                    <a:pt x="57452" y="95595"/>
                    <a:pt x="104775" y="95542"/>
                  </a:cubicBezTo>
                  <a:close/>
                  <a:moveTo>
                    <a:pt x="285750" y="733717"/>
                  </a:moveTo>
                  <a:lnTo>
                    <a:pt x="209550" y="733717"/>
                  </a:lnTo>
                  <a:lnTo>
                    <a:pt x="209550" y="686092"/>
                  </a:lnTo>
                  <a:lnTo>
                    <a:pt x="285750" y="686092"/>
                  </a:lnTo>
                  <a:close/>
                  <a:moveTo>
                    <a:pt x="390525" y="667042"/>
                  </a:moveTo>
                  <a:lnTo>
                    <a:pt x="104775" y="667042"/>
                  </a:lnTo>
                  <a:cubicBezTo>
                    <a:pt x="57452" y="666990"/>
                    <a:pt x="19102" y="628640"/>
                    <a:pt x="19050" y="581317"/>
                  </a:cubicBezTo>
                  <a:lnTo>
                    <a:pt x="19050" y="434785"/>
                  </a:lnTo>
                  <a:cubicBezTo>
                    <a:pt x="61055" y="411458"/>
                    <a:pt x="122653" y="405095"/>
                    <a:pt x="163468" y="411210"/>
                  </a:cubicBezTo>
                  <a:cubicBezTo>
                    <a:pt x="191677" y="416061"/>
                    <a:pt x="218856" y="425676"/>
                    <a:pt x="243840" y="439642"/>
                  </a:cubicBezTo>
                  <a:cubicBezTo>
                    <a:pt x="259863" y="447839"/>
                    <a:pt x="276293" y="455214"/>
                    <a:pt x="293065" y="461740"/>
                  </a:cubicBezTo>
                  <a:cubicBezTo>
                    <a:pt x="334104" y="478752"/>
                    <a:pt x="377857" y="488281"/>
                    <a:pt x="422253" y="489877"/>
                  </a:cubicBezTo>
                  <a:cubicBezTo>
                    <a:pt x="440542" y="489998"/>
                    <a:pt x="458745" y="487366"/>
                    <a:pt x="476250" y="482067"/>
                  </a:cubicBezTo>
                  <a:lnTo>
                    <a:pt x="476250" y="581317"/>
                  </a:lnTo>
                  <a:cubicBezTo>
                    <a:pt x="476198" y="628640"/>
                    <a:pt x="437848" y="666990"/>
                    <a:pt x="390525" y="6670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id="{1055094C-0E71-1C54-2FB8-607664F3EC1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15493" y="1680724"/>
            <a:ext cx="758358" cy="75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70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85;p27">
            <a:extLst>
              <a:ext uri="{FF2B5EF4-FFF2-40B4-BE49-F238E27FC236}">
                <a16:creationId xmlns:a16="http://schemas.microsoft.com/office/drawing/2014/main" id="{BBA4BA5F-FE7C-6BB8-390B-1CB79C461CDA}"/>
              </a:ext>
            </a:extLst>
          </p:cNvPr>
          <p:cNvSpPr/>
          <p:nvPr/>
        </p:nvSpPr>
        <p:spPr>
          <a:xfrm>
            <a:off x="503721" y="1492686"/>
            <a:ext cx="11184558" cy="44704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92100" dist="110334" dir="5400000" rotWithShape="0">
              <a:srgbClr val="475D84">
                <a:alpha val="21570"/>
              </a:srgbClr>
            </a:outerShdw>
          </a:effectLst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oppins"/>
            </a:endParaRPr>
          </a:p>
        </p:txBody>
      </p:sp>
      <p:pic>
        <p:nvPicPr>
          <p:cNvPr id="49" name="Graphic 48" descr="Marker outline">
            <a:extLst>
              <a:ext uri="{FF2B5EF4-FFF2-40B4-BE49-F238E27FC236}">
                <a16:creationId xmlns:a16="http://schemas.microsoft.com/office/drawing/2014/main" id="{63370FAF-2085-4898-9256-359D5E434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45177" y="2121305"/>
            <a:ext cx="1256428" cy="1256428"/>
          </a:xfrm>
          <a:prstGeom prst="rect">
            <a:avLst/>
          </a:prstGeom>
        </p:spPr>
      </p:pic>
      <p:pic>
        <p:nvPicPr>
          <p:cNvPr id="50" name="Graphic 49" descr="Unfollow outline">
            <a:extLst>
              <a:ext uri="{FF2B5EF4-FFF2-40B4-BE49-F238E27FC236}">
                <a16:creationId xmlns:a16="http://schemas.microsoft.com/office/drawing/2014/main" id="{A3D92EC1-53F6-4E3E-AC5E-34796DEA8A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32601" y="4205167"/>
            <a:ext cx="1124468" cy="11244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1D87CB-23B2-4D6A-BF1B-D9D08C1B4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8728"/>
            <a:ext cx="12192000" cy="63904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4400" b="1" dirty="0">
                <a:solidFill>
                  <a:schemeClr val="accent2"/>
                </a:solidFill>
                <a:latin typeface="+mn-lt"/>
              </a:rPr>
              <a:t>Digital First Results</a:t>
            </a:r>
          </a:p>
        </p:txBody>
      </p:sp>
      <p:pic>
        <p:nvPicPr>
          <p:cNvPr id="25" name="Graphic 24" descr="Open envelope outline">
            <a:extLst>
              <a:ext uri="{FF2B5EF4-FFF2-40B4-BE49-F238E27FC236}">
                <a16:creationId xmlns:a16="http://schemas.microsoft.com/office/drawing/2014/main" id="{CBB62A6C-A2F8-4701-9317-8E2B77D85A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54926" y="4077749"/>
            <a:ext cx="1124467" cy="1124467"/>
          </a:xfrm>
          <a:prstGeom prst="rect">
            <a:avLst/>
          </a:prstGeom>
        </p:spPr>
      </p:pic>
      <p:pic>
        <p:nvPicPr>
          <p:cNvPr id="51" name="Graphic 50" descr="Stopwatch 66% outline">
            <a:extLst>
              <a:ext uri="{FF2B5EF4-FFF2-40B4-BE49-F238E27FC236}">
                <a16:creationId xmlns:a16="http://schemas.microsoft.com/office/drawing/2014/main" id="{3877C56F-17FB-4956-829B-32D83D01B1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112078" y="2178457"/>
            <a:ext cx="1124468" cy="11244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A822C9-7CDD-80B8-8EC9-3E3377F9EBDE}"/>
              </a:ext>
            </a:extLst>
          </p:cNvPr>
          <p:cNvSpPr txBox="1"/>
          <p:nvPr/>
        </p:nvSpPr>
        <p:spPr>
          <a:xfrm>
            <a:off x="1957069" y="2134682"/>
            <a:ext cx="2100581" cy="117410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0" lvl="1" indent="0">
              <a:lnSpc>
                <a:spcPts val="2300"/>
              </a:lnSpc>
              <a:spcAft>
                <a:spcPts val="1800"/>
              </a:spcAft>
              <a:buNone/>
            </a:pPr>
            <a:r>
              <a:rPr lang="en-US" sz="1500" dirty="0">
                <a:solidFill>
                  <a:schemeClr val="accent5">
                    <a:lumMod val="50000"/>
                  </a:schemeClr>
                </a:solidFill>
              </a:rPr>
              <a:t>Reach your Patients</a:t>
            </a:r>
          </a:p>
          <a:p>
            <a:pPr marL="0" lvl="1" indent="0">
              <a:lnSpc>
                <a:spcPts val="2300"/>
              </a:lnSpc>
              <a:spcAft>
                <a:spcPts val="1800"/>
              </a:spcAft>
              <a:buNone/>
            </a:pPr>
            <a:r>
              <a:rPr lang="en-US" sz="4000" b="1" dirty="0">
                <a:solidFill>
                  <a:schemeClr val="tx2"/>
                </a:solidFill>
              </a:rPr>
              <a:t>90%</a:t>
            </a:r>
            <a:b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</a:rPr>
              <a:t>DIGITAL REACH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B16FC7-E454-929E-A27A-097A91150303}"/>
              </a:ext>
            </a:extLst>
          </p:cNvPr>
          <p:cNvSpPr txBox="1"/>
          <p:nvPr/>
        </p:nvSpPr>
        <p:spPr>
          <a:xfrm>
            <a:off x="1957069" y="4143528"/>
            <a:ext cx="2100581" cy="117410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0" lvl="1" indent="0">
              <a:lnSpc>
                <a:spcPts val="2300"/>
              </a:lnSpc>
              <a:spcAft>
                <a:spcPts val="1800"/>
              </a:spcAft>
              <a:buNone/>
            </a:pPr>
            <a:r>
              <a:rPr lang="en-US" sz="1500" dirty="0">
                <a:solidFill>
                  <a:schemeClr val="accent5">
                    <a:lumMod val="50000"/>
                  </a:schemeClr>
                </a:solidFill>
              </a:rPr>
              <a:t>Low Opt-Out Rates</a:t>
            </a:r>
          </a:p>
          <a:p>
            <a:pPr marL="0" lvl="1" indent="0">
              <a:lnSpc>
                <a:spcPts val="2300"/>
              </a:lnSpc>
              <a:spcAft>
                <a:spcPts val="1800"/>
              </a:spcAft>
              <a:buNone/>
            </a:pPr>
            <a:r>
              <a:rPr lang="en-US" sz="4000" b="1" dirty="0">
                <a:solidFill>
                  <a:schemeClr val="tx2"/>
                </a:solidFill>
              </a:rPr>
              <a:t>1%</a:t>
            </a:r>
            <a:b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</a:rPr>
              <a:t>PER TOUCH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CF1BBA-4B25-68C2-D5B0-275A1E47E175}"/>
              </a:ext>
            </a:extLst>
          </p:cNvPr>
          <p:cNvSpPr txBox="1"/>
          <p:nvPr/>
        </p:nvSpPr>
        <p:spPr>
          <a:xfrm>
            <a:off x="6319345" y="2134682"/>
            <a:ext cx="5050972" cy="117410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0" lvl="1" indent="0">
              <a:lnSpc>
                <a:spcPts val="2300"/>
              </a:lnSpc>
              <a:spcAft>
                <a:spcPts val="1800"/>
              </a:spcAft>
              <a:buNone/>
            </a:pPr>
            <a:r>
              <a:rPr lang="en-US" sz="1500" dirty="0">
                <a:solidFill>
                  <a:schemeClr val="accent5">
                    <a:lumMod val="50000"/>
                  </a:schemeClr>
                </a:solidFill>
              </a:rPr>
              <a:t>Faster Engagement</a:t>
            </a:r>
          </a:p>
          <a:p>
            <a:pPr marL="0" lvl="1" indent="0">
              <a:lnSpc>
                <a:spcPts val="2300"/>
              </a:lnSpc>
              <a:spcAft>
                <a:spcPts val="1800"/>
              </a:spcAft>
              <a:buNone/>
            </a:pPr>
            <a:r>
              <a:rPr lang="en-US" sz="4000" b="1" dirty="0">
                <a:solidFill>
                  <a:schemeClr val="tx2"/>
                </a:solidFill>
              </a:rPr>
              <a:t>6.5 Days Faster</a:t>
            </a:r>
            <a:b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</a:rPr>
              <a:t>PAYMENT FROM DIGITAL COMMUNICATIONS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FD954B-6CAF-CCED-669C-36D11C9A665E}"/>
              </a:ext>
            </a:extLst>
          </p:cNvPr>
          <p:cNvSpPr txBox="1"/>
          <p:nvPr/>
        </p:nvSpPr>
        <p:spPr>
          <a:xfrm>
            <a:off x="6319345" y="4258944"/>
            <a:ext cx="3172637" cy="94327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0" lvl="1" indent="0">
              <a:lnSpc>
                <a:spcPts val="2300"/>
              </a:lnSpc>
              <a:spcAft>
                <a:spcPts val="1800"/>
              </a:spcAft>
              <a:buNone/>
            </a:pPr>
            <a:r>
              <a:rPr lang="en-US" sz="4000" b="1" dirty="0">
                <a:solidFill>
                  <a:schemeClr val="tx2"/>
                </a:solidFill>
              </a:rPr>
              <a:t>20–30%</a:t>
            </a:r>
            <a:b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500" dirty="0">
                <a:solidFill>
                  <a:schemeClr val="accent5">
                    <a:lumMod val="50000"/>
                  </a:schemeClr>
                </a:solidFill>
              </a:rPr>
              <a:t>Opportunity to </a:t>
            </a:r>
            <a:br>
              <a:rPr lang="en-US" sz="15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</a:rPr>
              <a:t>REDUCE POSTAGE COST</a:t>
            </a:r>
          </a:p>
        </p:txBody>
      </p:sp>
    </p:spTree>
    <p:extLst>
      <p:ext uri="{BB962C8B-B14F-4D97-AF65-F5344CB8AC3E}">
        <p14:creationId xmlns:p14="http://schemas.microsoft.com/office/powerpoint/2010/main" val="4136904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04B3F55-8EA4-4A48-B233-813229F46F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" y="1935792"/>
            <a:ext cx="5766330" cy="49222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9093690-218B-3A44-8270-76D4C02F3343}"/>
              </a:ext>
            </a:extLst>
          </p:cNvPr>
          <p:cNvSpPr/>
          <p:nvPr/>
        </p:nvSpPr>
        <p:spPr>
          <a:xfrm>
            <a:off x="6155473" y="6130817"/>
            <a:ext cx="5930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…to deliver the most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efficient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complete </a:t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patient-centric way to increase payments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9B291F6-0B82-4EE8-B1E8-DF174EE26799}"/>
              </a:ext>
            </a:extLst>
          </p:cNvPr>
          <p:cNvGrpSpPr/>
          <p:nvPr/>
        </p:nvGrpSpPr>
        <p:grpSpPr>
          <a:xfrm>
            <a:off x="6217048" y="2057723"/>
            <a:ext cx="5751457" cy="3687208"/>
            <a:chOff x="5271810" y="1965833"/>
            <a:chExt cx="6572250" cy="3967500"/>
          </a:xfrm>
        </p:grpSpPr>
        <p:pic>
          <p:nvPicPr>
            <p:cNvPr id="9" name="Picture 8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64874E31-0CDD-45FD-94E2-49F4FBBE2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810" y="1965833"/>
              <a:ext cx="6572250" cy="39675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B401341-1FDB-4AAF-9D26-195517B1B7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94997" y="2243138"/>
              <a:ext cx="4777792" cy="3214687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DD6561-1A43-48E5-9846-33E0FEE7A815}"/>
              </a:ext>
            </a:extLst>
          </p:cNvPr>
          <p:cNvGrpSpPr/>
          <p:nvPr/>
        </p:nvGrpSpPr>
        <p:grpSpPr>
          <a:xfrm>
            <a:off x="6187637" y="1935792"/>
            <a:ext cx="5570548" cy="4302254"/>
            <a:chOff x="5424488" y="1918041"/>
            <a:chExt cx="5898387" cy="4644980"/>
          </a:xfrm>
        </p:grpSpPr>
        <p:pic>
          <p:nvPicPr>
            <p:cNvPr id="14" name="Picture 1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E5EDC573-EC13-4E0E-9025-2C1108EEF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51192" y="1291337"/>
              <a:ext cx="4644980" cy="589838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954753B-C839-4D3F-9D8B-41A66FC45D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86463" y="2098955"/>
              <a:ext cx="4829175" cy="3774874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A56889A-F3FD-4501-8F91-3020B654F2E3}"/>
              </a:ext>
            </a:extLst>
          </p:cNvPr>
          <p:cNvGrpSpPr/>
          <p:nvPr/>
        </p:nvGrpSpPr>
        <p:grpSpPr>
          <a:xfrm>
            <a:off x="7777387" y="1687525"/>
            <a:ext cx="2352812" cy="4328011"/>
            <a:chOff x="7948476" y="1882392"/>
            <a:chExt cx="2352812" cy="4328011"/>
          </a:xfrm>
        </p:grpSpPr>
        <p:pic>
          <p:nvPicPr>
            <p:cNvPr id="19" name="Picture 18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554F8E9-E32C-4097-913F-05F8CB8FB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8476" y="1882392"/>
              <a:ext cx="2352812" cy="432801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5125872-50D8-45B2-9A27-4AB8C90D74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33535" y="2306393"/>
              <a:ext cx="2020930" cy="2703238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6289447-9B88-4F15-8EFA-F04152D6FD8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97651" y="1796828"/>
            <a:ext cx="5540351" cy="50611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027C52-B2DA-4D63-AEF1-489FE25ED76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2001473"/>
            <a:ext cx="5228713" cy="4856527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148F42-DD7E-47FA-833D-DFD50C1AD287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R="0" lvl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/>
              <a:t>Use Intelligence</a:t>
            </a:r>
            <a:endParaRPr lang="en-US" sz="28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A82B9B8-2DB7-4CD1-69E3-6B88082512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To Engineer The Right Payment Outcome</a:t>
            </a:r>
          </a:p>
        </p:txBody>
      </p:sp>
    </p:spTree>
    <p:extLst>
      <p:ext uri="{BB962C8B-B14F-4D97-AF65-F5344CB8AC3E}">
        <p14:creationId xmlns:p14="http://schemas.microsoft.com/office/powerpoint/2010/main" val="153063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D5EC9084-B5C2-3DD2-2ADE-680355847A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1925442"/>
            <a:ext cx="12207252" cy="4932558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2CA985F1-FFE9-C19A-544C-CB3B0ED7F61F}"/>
              </a:ext>
            </a:extLst>
          </p:cNvPr>
          <p:cNvSpPr/>
          <p:nvPr/>
        </p:nvSpPr>
        <p:spPr>
          <a:xfrm rot="10800000">
            <a:off x="-1" y="1925442"/>
            <a:ext cx="12207250" cy="4932558"/>
          </a:xfrm>
          <a:prstGeom prst="rect">
            <a:avLst/>
          </a:prstGeom>
          <a:gradFill>
            <a:gsLst>
              <a:gs pos="68000">
                <a:schemeClr val="accent2">
                  <a:alpha val="0"/>
                </a:schemeClr>
              </a:gs>
              <a:gs pos="0">
                <a:schemeClr val="accent6">
                  <a:alpha val="53081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F0975AE-8CDC-37BF-C42A-D64B87C80F45}"/>
              </a:ext>
            </a:extLst>
          </p:cNvPr>
          <p:cNvSpPr txBox="1"/>
          <p:nvPr/>
        </p:nvSpPr>
        <p:spPr>
          <a:xfrm>
            <a:off x="0" y="3082914"/>
            <a:ext cx="3382643" cy="1969770"/>
          </a:xfrm>
          <a:prstGeom prst="rect">
            <a:avLst/>
          </a:prstGeom>
          <a:solidFill>
            <a:schemeClr val="accent4"/>
          </a:solidFill>
        </p:spPr>
        <p:txBody>
          <a:bodyPr wrap="square" lIns="182880" tIns="182880" rIns="182880" bIns="182880">
            <a:spAutoFit/>
          </a:bodyPr>
          <a:lstStyle/>
          <a:p>
            <a:pPr algn="ctr" rtl="0">
              <a:defRPr sz="1000" b="1" i="0" u="none" strike="noStrike" kern="1200" baseline="0">
                <a:solidFill>
                  <a:srgbClr val="888B8D"/>
                </a:solidFill>
                <a:latin typeface="+mn-lt"/>
                <a:ea typeface="+mn-ea"/>
                <a:cs typeface="+mn-cs"/>
              </a:defRPr>
            </a:pPr>
            <a:r>
              <a:rPr lang="en-US" sz="8000" baseline="0" dirty="0">
                <a:solidFill>
                  <a:schemeClr val="bg2"/>
                </a:solidFill>
              </a:rPr>
              <a:t>36%</a:t>
            </a:r>
          </a:p>
          <a:p>
            <a:pPr algn="ctr" rtl="0">
              <a:defRPr sz="1000" b="1" i="0" u="none" strike="noStrike" kern="1200" baseline="0">
                <a:solidFill>
                  <a:srgbClr val="888B8D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bg2"/>
                </a:solidFill>
              </a:rPr>
              <a:t>Somewhat agree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39DCBA5-3A2B-92F2-75C5-3736926F79EE}"/>
              </a:ext>
            </a:extLst>
          </p:cNvPr>
          <p:cNvSpPr txBox="1"/>
          <p:nvPr/>
        </p:nvSpPr>
        <p:spPr>
          <a:xfrm>
            <a:off x="2952992" y="2519859"/>
            <a:ext cx="1907099" cy="1107996"/>
          </a:xfrm>
          <a:prstGeom prst="rect">
            <a:avLst/>
          </a:prstGeom>
          <a:solidFill>
            <a:schemeClr val="accent3"/>
          </a:solidFill>
        </p:spPr>
        <p:txBody>
          <a:bodyPr wrap="square" lIns="182880" tIns="182880" rIns="182880" bIns="182880">
            <a:spAutoFit/>
          </a:bodyPr>
          <a:lstStyle/>
          <a:p>
            <a:pPr algn="ctr" rtl="0">
              <a:defRPr sz="1000" b="1" i="0" u="none" strike="noStrike" kern="1200" baseline="0">
                <a:solidFill>
                  <a:srgbClr val="888B8D"/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>
                <a:solidFill>
                  <a:schemeClr val="bg2"/>
                </a:solidFill>
              </a:rPr>
              <a:t>35</a:t>
            </a:r>
            <a:r>
              <a:rPr lang="en-US" sz="3600" baseline="0" dirty="0">
                <a:solidFill>
                  <a:schemeClr val="bg2"/>
                </a:solidFill>
              </a:rPr>
              <a:t>%</a:t>
            </a:r>
          </a:p>
          <a:p>
            <a:pPr algn="ctr" rtl="0">
              <a:defRPr sz="1000" b="1" i="0" u="none" strike="noStrike" kern="1200" baseline="0">
                <a:solidFill>
                  <a:srgbClr val="888B8D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solidFill>
                  <a:schemeClr val="bg2"/>
                </a:solidFill>
              </a:rPr>
              <a:t>Completely agree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059043E-40A2-EF9C-88D5-E67A1F7F1372}"/>
              </a:ext>
            </a:extLst>
          </p:cNvPr>
          <p:cNvSpPr txBox="1">
            <a:spLocks/>
          </p:cNvSpPr>
          <p:nvPr/>
        </p:nvSpPr>
        <p:spPr>
          <a:xfrm>
            <a:off x="0" y="-15938"/>
            <a:ext cx="12207252" cy="192544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3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 spc="0" baseline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I pay sooner when presented with the best </a:t>
            </a:r>
            <a:br>
              <a:rPr lang="en-US" sz="3200" b="1" dirty="0">
                <a:solidFill>
                  <a:schemeClr val="accent2"/>
                </a:solidFill>
              </a:rPr>
            </a:br>
            <a:r>
              <a:rPr lang="en-US" sz="3200" b="1" dirty="0">
                <a:solidFill>
                  <a:schemeClr val="accent2"/>
                </a:solidFill>
              </a:rPr>
              <a:t>payment option that </a:t>
            </a:r>
            <a:r>
              <a:rPr lang="en-US" sz="3200" b="1" dirty="0">
                <a:solidFill>
                  <a:schemeClr val="tx2"/>
                </a:solidFill>
              </a:rPr>
              <a:t>fit my ability to pay </a:t>
            </a:r>
            <a:br>
              <a:rPr lang="en-US" sz="3200" b="1" dirty="0">
                <a:solidFill>
                  <a:schemeClr val="accent2"/>
                </a:solidFill>
              </a:rPr>
            </a:b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(i.e., payment plan, financial assistance)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7C25360-3D2D-32BB-8644-0D3D36BAB8D8}"/>
              </a:ext>
            </a:extLst>
          </p:cNvPr>
          <p:cNvSpPr txBox="1"/>
          <p:nvPr/>
        </p:nvSpPr>
        <p:spPr>
          <a:xfrm>
            <a:off x="4766127" y="2970580"/>
            <a:ext cx="1907099" cy="1107996"/>
          </a:xfrm>
          <a:prstGeom prst="rect">
            <a:avLst/>
          </a:prstGeom>
          <a:solidFill>
            <a:schemeClr val="accent1"/>
          </a:solidFill>
        </p:spPr>
        <p:txBody>
          <a:bodyPr wrap="square" lIns="182880" tIns="182880" rIns="182880" bIns="182880">
            <a:spAutoFit/>
          </a:bodyPr>
          <a:lstStyle/>
          <a:p>
            <a:pPr algn="ctr" rtl="0">
              <a:defRPr sz="1000" b="1" i="0" u="none" strike="noStrike" kern="1200" baseline="0">
                <a:solidFill>
                  <a:srgbClr val="888B8D"/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>
                <a:solidFill>
                  <a:schemeClr val="bg2"/>
                </a:solidFill>
              </a:rPr>
              <a:t>24</a:t>
            </a:r>
            <a:r>
              <a:rPr lang="en-US" sz="3600" baseline="0" dirty="0">
                <a:solidFill>
                  <a:schemeClr val="bg2"/>
                </a:solidFill>
              </a:rPr>
              <a:t>%</a:t>
            </a:r>
          </a:p>
          <a:p>
            <a:pPr algn="ctr" rtl="0">
              <a:defRPr sz="1000" b="1" i="0" u="none" strike="noStrike" kern="1200" baseline="0">
                <a:solidFill>
                  <a:srgbClr val="888B8D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solidFill>
                  <a:schemeClr val="bg2"/>
                </a:solidFill>
              </a:rPr>
              <a:t>Neutral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F27529-3711-F807-0551-FC39A072C2C3}"/>
              </a:ext>
            </a:extLst>
          </p:cNvPr>
          <p:cNvSpPr txBox="1"/>
          <p:nvPr/>
        </p:nvSpPr>
        <p:spPr>
          <a:xfrm>
            <a:off x="0" y="6390015"/>
            <a:ext cx="35342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Sources: RevSpring Voice of the Patient Survey; Deloitte Center for Health Solutions Survey </a:t>
            </a:r>
          </a:p>
        </p:txBody>
      </p:sp>
    </p:spTree>
    <p:extLst>
      <p:ext uri="{BB962C8B-B14F-4D97-AF65-F5344CB8AC3E}">
        <p14:creationId xmlns:p14="http://schemas.microsoft.com/office/powerpoint/2010/main" val="881759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185;p27">
            <a:extLst>
              <a:ext uri="{FF2B5EF4-FFF2-40B4-BE49-F238E27FC236}">
                <a16:creationId xmlns:a16="http://schemas.microsoft.com/office/drawing/2014/main" id="{3A957C84-D3BA-D9DE-E7E2-A16FF41EF4D7}"/>
              </a:ext>
            </a:extLst>
          </p:cNvPr>
          <p:cNvSpPr/>
          <p:nvPr/>
        </p:nvSpPr>
        <p:spPr>
          <a:xfrm>
            <a:off x="5252987" y="501744"/>
            <a:ext cx="6453668" cy="587763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92100" dist="110334" dir="5400000" rotWithShape="0">
              <a:srgbClr val="475D84">
                <a:alpha val="21570"/>
              </a:srgbClr>
            </a:outerShdw>
          </a:effectLst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oppins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C449706-2F0B-16FA-27B9-51712EA946C2}"/>
              </a:ext>
            </a:extLst>
          </p:cNvPr>
          <p:cNvSpPr txBox="1">
            <a:spLocks/>
          </p:cNvSpPr>
          <p:nvPr/>
        </p:nvSpPr>
        <p:spPr>
          <a:xfrm>
            <a:off x="338220" y="2412158"/>
            <a:ext cx="3392424" cy="1384995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marL="0" indent="0" algn="l" defTabSz="914318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en-US" sz="240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740A713-8026-8559-B0E7-7D91ABC2A6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923182" y="1133119"/>
            <a:ext cx="1008145" cy="100814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B836DE19-CACE-0789-3544-1DBBB8E780C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632751" y="4502109"/>
            <a:ext cx="1270000" cy="127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A294BCB-33CE-3D9F-6887-B0F3E92821B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65180" y="2922826"/>
            <a:ext cx="980419" cy="9804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C31FA3-C5D3-5CA6-38B7-F6C28D76D028}"/>
              </a:ext>
            </a:extLst>
          </p:cNvPr>
          <p:cNvSpPr txBox="1"/>
          <p:nvPr/>
        </p:nvSpPr>
        <p:spPr>
          <a:xfrm>
            <a:off x="6974191" y="1050140"/>
            <a:ext cx="2192618" cy="117410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0" lvl="1" indent="0">
              <a:lnSpc>
                <a:spcPts val="2300"/>
              </a:lnSpc>
              <a:spcAft>
                <a:spcPts val="1800"/>
              </a:spcAft>
              <a:buNone/>
            </a:pPr>
            <a:r>
              <a:rPr lang="en-US" sz="1500" dirty="0">
                <a:solidFill>
                  <a:schemeClr val="accent5">
                    <a:lumMod val="50000"/>
                  </a:schemeClr>
                </a:solidFill>
              </a:rPr>
              <a:t>Up to a</a:t>
            </a:r>
          </a:p>
          <a:p>
            <a:pPr marL="0" lvl="1" indent="0">
              <a:lnSpc>
                <a:spcPts val="2300"/>
              </a:lnSpc>
              <a:spcAft>
                <a:spcPts val="1800"/>
              </a:spcAft>
              <a:buNone/>
            </a:pPr>
            <a:r>
              <a:rPr lang="en-US" sz="4000" b="1" dirty="0">
                <a:solidFill>
                  <a:schemeClr val="tx2"/>
                </a:solidFill>
              </a:rPr>
              <a:t>35%</a:t>
            </a:r>
            <a:b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</a:rPr>
              <a:t>SELF-SERVICE RATE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016821-E427-495A-689F-4A78E42E9C34}"/>
              </a:ext>
            </a:extLst>
          </p:cNvPr>
          <p:cNvSpPr txBox="1"/>
          <p:nvPr/>
        </p:nvSpPr>
        <p:spPr>
          <a:xfrm>
            <a:off x="6974191" y="3013816"/>
            <a:ext cx="4367093" cy="94327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0" lvl="1">
              <a:lnSpc>
                <a:spcPts val="2300"/>
              </a:lnSpc>
              <a:spcAft>
                <a:spcPts val="1800"/>
              </a:spcAft>
            </a:pPr>
            <a:r>
              <a:rPr lang="en-US" sz="4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1.24%–1.55%</a:t>
            </a:r>
            <a:b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500" dirty="0">
                <a:solidFill>
                  <a:schemeClr val="accent5">
                    <a:lumMod val="50000"/>
                  </a:schemeClr>
                </a:solidFill>
              </a:rPr>
              <a:t>Increase in</a:t>
            </a:r>
            <a:br>
              <a:rPr lang="en-US" sz="15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</a:rPr>
              <a:t>PAYMENT RATE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04FFE7-0F6F-2013-076A-C3966456F07B}"/>
              </a:ext>
            </a:extLst>
          </p:cNvPr>
          <p:cNvSpPr txBox="1"/>
          <p:nvPr/>
        </p:nvSpPr>
        <p:spPr>
          <a:xfrm>
            <a:off x="6974191" y="4774872"/>
            <a:ext cx="1969727" cy="94327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0" lvl="1">
              <a:lnSpc>
                <a:spcPts val="2300"/>
              </a:lnSpc>
              <a:spcAft>
                <a:spcPts val="1800"/>
              </a:spcAft>
            </a:pPr>
            <a:r>
              <a:rPr lang="en-US" sz="4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2.5x</a:t>
            </a:r>
            <a:b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500" dirty="0">
                <a:solidFill>
                  <a:schemeClr val="accent5">
                    <a:lumMod val="50000"/>
                  </a:schemeClr>
                </a:solidFill>
              </a:rPr>
              <a:t>Increase in</a:t>
            </a:r>
            <a:br>
              <a:rPr lang="en-US" sz="15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</a:rPr>
              <a:t>E-BILL ADOPTION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61FCD6-E855-67B4-AEF9-F488BFF28E8E}"/>
              </a:ext>
            </a:extLst>
          </p:cNvPr>
          <p:cNvSpPr/>
          <p:nvPr/>
        </p:nvSpPr>
        <p:spPr>
          <a:xfrm>
            <a:off x="1125847" y="3581589"/>
            <a:ext cx="3192153" cy="1268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" name="Google Shape;120;p26">
            <a:extLst>
              <a:ext uri="{FF2B5EF4-FFF2-40B4-BE49-F238E27FC236}">
                <a16:creationId xmlns:a16="http://schemas.microsoft.com/office/drawing/2014/main" id="{85B6F482-1A8E-8BA6-6FB9-AE146022C956}"/>
              </a:ext>
            </a:extLst>
          </p:cNvPr>
          <p:cNvSpPr txBox="1"/>
          <p:nvPr/>
        </p:nvSpPr>
        <p:spPr>
          <a:xfrm>
            <a:off x="1127438" y="1564611"/>
            <a:ext cx="3260534" cy="213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46304" anchor="b" anchorCtr="0">
            <a:noAutofit/>
          </a:bodyPr>
          <a:lstStyle/>
          <a:p>
            <a:pPr>
              <a:spcAft>
                <a:spcPts val="450"/>
              </a:spcAft>
            </a:pPr>
            <a:r>
              <a:rPr lang="en-US" sz="3200" b="1" dirty="0">
                <a:solidFill>
                  <a:schemeClr val="accent2"/>
                </a:solidFill>
                <a:ea typeface="Verdana" panose="020B0604030504040204" pitchFamily="34" charset="0"/>
              </a:rPr>
              <a:t>Patient </a:t>
            </a:r>
            <a:br>
              <a:rPr lang="en-US" sz="3200" b="1" dirty="0">
                <a:solidFill>
                  <a:schemeClr val="accent2"/>
                </a:solidFill>
                <a:ea typeface="Verdana" panose="020B0604030504040204" pitchFamily="34" charset="0"/>
              </a:rPr>
            </a:br>
            <a:r>
              <a:rPr lang="en-US" sz="3200" b="1" dirty="0">
                <a:solidFill>
                  <a:schemeClr val="accent2"/>
                </a:solidFill>
                <a:ea typeface="Verdana" panose="020B0604030504040204" pitchFamily="34" charset="0"/>
              </a:rPr>
              <a:t>Self-Serve Payment Portal Results</a:t>
            </a:r>
            <a:endParaRPr lang="en-US" sz="2800" dirty="0">
              <a:solidFill>
                <a:srgbClr val="000000"/>
              </a:solidFill>
              <a:cs typeface="Verdana" panose="020B0604030504040204" pitchFamily="34" charset="0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536160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40D46E3-3DB1-CD29-6E3E-A651FC7657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6331BE-094B-DE85-07DE-246D72C0C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921" y="5906019"/>
            <a:ext cx="10567722" cy="639045"/>
          </a:xfrm>
        </p:spPr>
        <p:txBody>
          <a:bodyPr/>
          <a:lstStyle/>
          <a:p>
            <a:pPr algn="r"/>
            <a:r>
              <a:rPr lang="en-US" sz="5000" b="1" dirty="0">
                <a:solidFill>
                  <a:schemeClr val="bg2"/>
                </a:solidFill>
              </a:rPr>
              <a:t>Our Recommendations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3D907-2B42-D3F0-587B-F63CBCCE1F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65938" y="1038868"/>
            <a:ext cx="5175980" cy="3953031"/>
          </a:xfrm>
        </p:spPr>
        <p:txBody>
          <a:bodyPr/>
          <a:lstStyle/>
          <a:p>
            <a:pPr marL="18288" indent="0">
              <a:spcBef>
                <a:spcPts val="2100"/>
              </a:spcBef>
              <a:buNone/>
            </a:pPr>
            <a:r>
              <a:rPr lang="en-US" sz="2100" b="0" dirty="0"/>
              <a:t>Apply Intelligence</a:t>
            </a:r>
            <a:br>
              <a:rPr lang="en-US" sz="2100" b="0" dirty="0"/>
            </a:br>
            <a:r>
              <a:rPr lang="en-US" sz="2100" dirty="0">
                <a:solidFill>
                  <a:schemeClr val="accent3"/>
                </a:solidFill>
              </a:rPr>
              <a:t>to better understand each individual patient’s ability to pay</a:t>
            </a:r>
          </a:p>
          <a:p>
            <a:pPr marL="18288" indent="0">
              <a:spcBef>
                <a:spcPts val="2100"/>
              </a:spcBef>
              <a:buNone/>
            </a:pPr>
            <a:r>
              <a:rPr lang="en-US" sz="2100" b="0" dirty="0"/>
              <a:t>Explore alternative payment methods </a:t>
            </a:r>
            <a:r>
              <a:rPr lang="en-US" sz="2100" dirty="0">
                <a:solidFill>
                  <a:schemeClr val="accent3"/>
                </a:solidFill>
              </a:rPr>
              <a:t>especially for younger patients</a:t>
            </a:r>
          </a:p>
          <a:p>
            <a:pPr marL="18288" indent="0">
              <a:spcBef>
                <a:spcPts val="2100"/>
              </a:spcBef>
              <a:buNone/>
            </a:pPr>
            <a:r>
              <a:rPr lang="en-US" sz="2100" b="0" dirty="0"/>
              <a:t>Use an OmniChannel approach </a:t>
            </a:r>
            <a:r>
              <a:rPr lang="en-US" sz="2100" dirty="0">
                <a:solidFill>
                  <a:schemeClr val="accent3"/>
                </a:solidFill>
              </a:rPr>
              <a:t>for communicating and collecting payments</a:t>
            </a:r>
          </a:p>
          <a:p>
            <a:pPr marL="18288" indent="0">
              <a:spcBef>
                <a:spcPts val="2100"/>
              </a:spcBef>
              <a:buNone/>
            </a:pPr>
            <a:r>
              <a:rPr lang="en-US" sz="2100" b="0" dirty="0"/>
              <a:t>Understand </a:t>
            </a:r>
            <a:r>
              <a:rPr lang="en-US" sz="2100" dirty="0">
                <a:solidFill>
                  <a:schemeClr val="accent3"/>
                </a:solidFill>
              </a:rPr>
              <a:t>patient preferences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E0DCF1-3DDB-F706-1D52-FC66CE7A35D5}"/>
              </a:ext>
            </a:extLst>
          </p:cNvPr>
          <p:cNvSpPr/>
          <p:nvPr/>
        </p:nvSpPr>
        <p:spPr>
          <a:xfrm>
            <a:off x="2700242" y="1151074"/>
            <a:ext cx="221916" cy="24483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4221A0-3635-2A2E-BEC1-06F757170AB3}"/>
              </a:ext>
            </a:extLst>
          </p:cNvPr>
          <p:cNvSpPr/>
          <p:nvPr/>
        </p:nvSpPr>
        <p:spPr>
          <a:xfrm>
            <a:off x="2700242" y="2349411"/>
            <a:ext cx="238081" cy="24483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01C313-8E05-3339-006C-36E559425F43}"/>
              </a:ext>
            </a:extLst>
          </p:cNvPr>
          <p:cNvSpPr/>
          <p:nvPr/>
        </p:nvSpPr>
        <p:spPr>
          <a:xfrm>
            <a:off x="2700241" y="3585326"/>
            <a:ext cx="238081" cy="24483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EE132D-6F6B-D1C1-B980-162C649B1319}"/>
              </a:ext>
            </a:extLst>
          </p:cNvPr>
          <p:cNvSpPr/>
          <p:nvPr/>
        </p:nvSpPr>
        <p:spPr>
          <a:xfrm>
            <a:off x="2721655" y="4803540"/>
            <a:ext cx="238081" cy="24483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7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0FCA1-23CD-73F7-14C8-486D98BAB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16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185;p27">
            <a:extLst>
              <a:ext uri="{FF2B5EF4-FFF2-40B4-BE49-F238E27FC236}">
                <a16:creationId xmlns:a16="http://schemas.microsoft.com/office/drawing/2014/main" id="{0F610597-A5AB-E440-2091-98F407C6CC77}"/>
              </a:ext>
            </a:extLst>
          </p:cNvPr>
          <p:cNvSpPr/>
          <p:nvPr/>
        </p:nvSpPr>
        <p:spPr>
          <a:xfrm>
            <a:off x="5581722" y="1539017"/>
            <a:ext cx="6356967" cy="470655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92100" dist="110334" dir="5400000" rotWithShape="0">
              <a:srgbClr val="475D84">
                <a:alpha val="21570"/>
              </a:srgbClr>
            </a:outerShdw>
          </a:effectLst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oppin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A14A854-F075-761E-A6A9-F477687E3B15}"/>
              </a:ext>
            </a:extLst>
          </p:cNvPr>
          <p:cNvSpPr/>
          <p:nvPr/>
        </p:nvSpPr>
        <p:spPr>
          <a:xfrm>
            <a:off x="1125847" y="3581589"/>
            <a:ext cx="2722253" cy="1268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" name="Google Shape;120;p26">
            <a:extLst>
              <a:ext uri="{FF2B5EF4-FFF2-40B4-BE49-F238E27FC236}">
                <a16:creationId xmlns:a16="http://schemas.microsoft.com/office/drawing/2014/main" id="{44E3BB38-36E9-8712-EA4D-C1DCA1551CE7}"/>
              </a:ext>
            </a:extLst>
          </p:cNvPr>
          <p:cNvSpPr txBox="1"/>
          <p:nvPr/>
        </p:nvSpPr>
        <p:spPr>
          <a:xfrm>
            <a:off x="1127438" y="1564611"/>
            <a:ext cx="3010963" cy="213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46304" anchor="b" anchorCtr="0">
            <a:noAutofit/>
          </a:bodyPr>
          <a:lstStyle/>
          <a:p>
            <a:pPr>
              <a:spcAft>
                <a:spcPts val="450"/>
              </a:spcAft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cs typeface="Verdana" panose="020B0604030504040204" pitchFamily="34" charset="0"/>
                <a:sym typeface="Poppins"/>
              </a:rPr>
              <a:t>The traditional approach is </a:t>
            </a:r>
            <a:r>
              <a:rPr lang="en-US" sz="3200" b="1" dirty="0">
                <a:solidFill>
                  <a:schemeClr val="tx2"/>
                </a:solidFill>
                <a:cs typeface="Verdana" panose="020B0604030504040204" pitchFamily="34" charset="0"/>
                <a:sym typeface="Poppins"/>
              </a:rPr>
              <a:t>no longer sustainable.</a:t>
            </a:r>
            <a:endParaRPr lang="en-US" sz="2800" b="1" dirty="0">
              <a:solidFill>
                <a:srgbClr val="000000"/>
              </a:solidFill>
              <a:cs typeface="Verdana" panose="020B0604030504040204" pitchFamily="34" charset="0"/>
              <a:sym typeface="Poppins"/>
            </a:endParaRPr>
          </a:p>
        </p:txBody>
      </p:sp>
      <p:sp>
        <p:nvSpPr>
          <p:cNvPr id="6" name="Google Shape;120;p26">
            <a:extLst>
              <a:ext uri="{FF2B5EF4-FFF2-40B4-BE49-F238E27FC236}">
                <a16:creationId xmlns:a16="http://schemas.microsoft.com/office/drawing/2014/main" id="{33367276-9F54-9622-9DDF-6935BA6C8321}"/>
              </a:ext>
            </a:extLst>
          </p:cNvPr>
          <p:cNvSpPr txBox="1"/>
          <p:nvPr/>
        </p:nvSpPr>
        <p:spPr>
          <a:xfrm>
            <a:off x="1125847" y="3716463"/>
            <a:ext cx="3183493" cy="1783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92608" rIns="0" bIns="0" anchor="t" anchorCtr="0">
            <a:spAutoFit/>
          </a:bodyPr>
          <a:lstStyle/>
          <a:p>
            <a:pPr>
              <a:lnSpc>
                <a:spcPts val="2120"/>
              </a:lnSpc>
              <a:spcAft>
                <a:spcPts val="1050"/>
              </a:spcAft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cs typeface="Verdana" panose="020B0604030504040204" pitchFamily="34" charset="0"/>
                <a:sym typeface="Poppins"/>
              </a:rPr>
              <a:t>Technology deployment poses roadblocks for healthcare leaders trying to meet the demands of today’s market and healthcare consumers.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867923-6A0A-B25D-75DE-62D121657D78}"/>
              </a:ext>
            </a:extLst>
          </p:cNvPr>
          <p:cNvSpPr/>
          <p:nvPr/>
        </p:nvSpPr>
        <p:spPr>
          <a:xfrm>
            <a:off x="1125846" y="334410"/>
            <a:ext cx="6123313" cy="975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600" b="1" dirty="0">
                <a:solidFill>
                  <a:schemeClr val="tx2"/>
                </a:solidFill>
              </a:rPr>
              <a:t>Current technology limitations &amp; roadblocks.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710F565-7A57-45B5-5977-8EE52718DCF0}"/>
              </a:ext>
            </a:extLst>
          </p:cNvPr>
          <p:cNvCxnSpPr>
            <a:cxnSpLocks/>
          </p:cNvCxnSpPr>
          <p:nvPr/>
        </p:nvCxnSpPr>
        <p:spPr>
          <a:xfrm>
            <a:off x="7702179" y="1539017"/>
            <a:ext cx="0" cy="4699746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AFD2FF1-D88A-E10F-E654-1D3C4F66815E}"/>
              </a:ext>
            </a:extLst>
          </p:cNvPr>
          <p:cNvCxnSpPr>
            <a:cxnSpLocks/>
          </p:cNvCxnSpPr>
          <p:nvPr/>
        </p:nvCxnSpPr>
        <p:spPr>
          <a:xfrm>
            <a:off x="9819948" y="1539017"/>
            <a:ext cx="0" cy="4699746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8FA0ED2-CB3A-FAA2-1709-34FA84CB223B}"/>
              </a:ext>
            </a:extLst>
          </p:cNvPr>
          <p:cNvGrpSpPr/>
          <p:nvPr/>
        </p:nvGrpSpPr>
        <p:grpSpPr>
          <a:xfrm>
            <a:off x="5581722" y="3023798"/>
            <a:ext cx="6355993" cy="1547839"/>
            <a:chOff x="5820767" y="3394856"/>
            <a:chExt cx="5935770" cy="1547839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1CF824A-15A2-370F-4913-A2946865EB05}"/>
                </a:ext>
              </a:extLst>
            </p:cNvPr>
            <p:cNvCxnSpPr>
              <a:cxnSpLocks/>
            </p:cNvCxnSpPr>
            <p:nvPr/>
          </p:nvCxnSpPr>
          <p:spPr>
            <a:xfrm>
              <a:off x="5820767" y="3394856"/>
              <a:ext cx="5935770" cy="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B952331-9B75-25BD-6A0C-4A22CBFF85A8}"/>
                </a:ext>
              </a:extLst>
            </p:cNvPr>
            <p:cNvCxnSpPr>
              <a:cxnSpLocks/>
            </p:cNvCxnSpPr>
            <p:nvPr/>
          </p:nvCxnSpPr>
          <p:spPr>
            <a:xfrm>
              <a:off x="5820767" y="4942695"/>
              <a:ext cx="5935770" cy="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BD8DAB3-3DD1-EAA1-51CC-475CF6FA5487}"/>
              </a:ext>
            </a:extLst>
          </p:cNvPr>
          <p:cNvGrpSpPr/>
          <p:nvPr/>
        </p:nvGrpSpPr>
        <p:grpSpPr>
          <a:xfrm>
            <a:off x="5664883" y="1783421"/>
            <a:ext cx="1955498" cy="4233270"/>
            <a:chOff x="5639483" y="2144234"/>
            <a:chExt cx="1955498" cy="4233270"/>
          </a:xfrm>
        </p:grpSpPr>
        <p:sp>
          <p:nvSpPr>
            <p:cNvPr id="33" name="Google Shape;120;p26">
              <a:extLst>
                <a:ext uri="{FF2B5EF4-FFF2-40B4-BE49-F238E27FC236}">
                  <a16:creationId xmlns:a16="http://schemas.microsoft.com/office/drawing/2014/main" id="{04C48177-6B61-F8DD-68B6-615B0C9AFD9D}"/>
                </a:ext>
              </a:extLst>
            </p:cNvPr>
            <p:cNvSpPr txBox="1"/>
            <p:nvPr/>
          </p:nvSpPr>
          <p:spPr>
            <a:xfrm>
              <a:off x="5639483" y="2678582"/>
              <a:ext cx="1955498" cy="491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tabLst/>
                <a:defRPr/>
              </a:pP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sym typeface="Wingdings" panose="05000000000000000000" pitchFamily="2" charset="2"/>
                </a:rPr>
                <a:t>Stacked, </a:t>
              </a:r>
              <a:r>
                <a:rPr lang="en-US" sz="1400" b="1" dirty="0">
                  <a:solidFill>
                    <a:schemeClr val="accent5">
                      <a:lumMod val="50000"/>
                    </a:schemeClr>
                  </a:solidFill>
                  <a:sym typeface="Wingdings" panose="05000000000000000000" pitchFamily="2" charset="2"/>
                </a:rPr>
                <a:t>disparate technologies</a:t>
              </a:r>
              <a:endParaRPr kumimoji="0" sz="140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cs typeface="Verdana" panose="020B0604030504040204" pitchFamily="34" charset="0"/>
                <a:sym typeface="Arial"/>
              </a:endParaRPr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0D52C54E-83D9-AF0C-88AF-8DBAD2556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44035" y="2144234"/>
              <a:ext cx="546395" cy="546395"/>
            </a:xfrm>
            <a:prstGeom prst="rect">
              <a:avLst/>
            </a:prstGeom>
          </p:spPr>
        </p:pic>
        <p:sp>
          <p:nvSpPr>
            <p:cNvPr id="63" name="Google Shape;120;p26">
              <a:extLst>
                <a:ext uri="{FF2B5EF4-FFF2-40B4-BE49-F238E27FC236}">
                  <a16:creationId xmlns:a16="http://schemas.microsoft.com/office/drawing/2014/main" id="{B5371D9F-1F86-EE11-AC44-7575AD49944A}"/>
                </a:ext>
              </a:extLst>
            </p:cNvPr>
            <p:cNvSpPr txBox="1"/>
            <p:nvPr/>
          </p:nvSpPr>
          <p:spPr>
            <a:xfrm>
              <a:off x="5689076" y="5886247"/>
              <a:ext cx="1856313" cy="491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tabLst/>
                <a:defRPr/>
              </a:pPr>
              <a:r>
                <a:rPr lang="en-US" sz="1400" b="1" dirty="0">
                  <a:solidFill>
                    <a:schemeClr val="accent5">
                      <a:lumMod val="50000"/>
                    </a:schemeClr>
                  </a:solidFill>
                  <a:sym typeface="Wingdings" panose="05000000000000000000" pitchFamily="2" charset="2"/>
                </a:rPr>
                <a:t>Vendor 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sym typeface="Wingdings" panose="05000000000000000000" pitchFamily="2" charset="2"/>
                </a:rPr>
                <a:t>misalignment</a:t>
              </a:r>
              <a:endParaRPr kumimoji="0" sz="140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cs typeface="Verdana" panose="020B0604030504040204" pitchFamily="34" charset="0"/>
                <a:sym typeface="Arial"/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29860B3-5D2F-66F2-919B-54923696F739}"/>
                </a:ext>
              </a:extLst>
            </p:cNvPr>
            <p:cNvGrpSpPr/>
            <p:nvPr/>
          </p:nvGrpSpPr>
          <p:grpSpPr>
            <a:xfrm>
              <a:off x="6228010" y="5097172"/>
              <a:ext cx="778445" cy="808048"/>
              <a:chOff x="6152600" y="4598472"/>
              <a:chExt cx="684865" cy="710909"/>
            </a:xfrm>
          </p:grpSpPr>
          <p:pic>
            <p:nvPicPr>
              <p:cNvPr id="79" name="Graphic 78">
                <a:extLst>
                  <a:ext uri="{FF2B5EF4-FFF2-40B4-BE49-F238E27FC236}">
                    <a16:creationId xmlns:a16="http://schemas.microsoft.com/office/drawing/2014/main" id="{00FEC8F3-1948-A847-B03D-EA84878F26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98480" y="4598472"/>
                <a:ext cx="438985" cy="438985"/>
              </a:xfrm>
              <a:prstGeom prst="rect">
                <a:avLst/>
              </a:prstGeom>
            </p:spPr>
          </p:pic>
          <p:pic>
            <p:nvPicPr>
              <p:cNvPr id="81" name="Graphic 80">
                <a:extLst>
                  <a:ext uri="{FF2B5EF4-FFF2-40B4-BE49-F238E27FC236}">
                    <a16:creationId xmlns:a16="http://schemas.microsoft.com/office/drawing/2014/main" id="{774946B5-B9B2-C18F-E5D9-F57F3F8BD2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152600" y="4869061"/>
                <a:ext cx="440320" cy="440320"/>
              </a:xfrm>
              <a:prstGeom prst="rect">
                <a:avLst/>
              </a:prstGeom>
            </p:spPr>
          </p:pic>
        </p:grpSp>
        <p:sp>
          <p:nvSpPr>
            <p:cNvPr id="36" name="Google Shape;120;p26">
              <a:extLst>
                <a:ext uri="{FF2B5EF4-FFF2-40B4-BE49-F238E27FC236}">
                  <a16:creationId xmlns:a16="http://schemas.microsoft.com/office/drawing/2014/main" id="{C1F056AD-1511-C4BA-9D34-6FB3AC5FD4D8}"/>
                </a:ext>
              </a:extLst>
            </p:cNvPr>
            <p:cNvSpPr txBox="1"/>
            <p:nvPr/>
          </p:nvSpPr>
          <p:spPr>
            <a:xfrm>
              <a:off x="5689076" y="4234243"/>
              <a:ext cx="1856313" cy="491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tabLst/>
                <a:defRPr/>
              </a:pPr>
              <a:r>
                <a:rPr lang="en-US" sz="1400" b="1" dirty="0">
                  <a:solidFill>
                    <a:schemeClr val="accent5">
                      <a:lumMod val="50000"/>
                    </a:schemeClr>
                  </a:solidFill>
                  <a:sym typeface="Wingdings" panose="05000000000000000000" pitchFamily="2" charset="2"/>
                </a:rPr>
                <a:t>Disjointed 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sym typeface="Wingdings" panose="05000000000000000000" pitchFamily="2" charset="2"/>
                </a:rPr>
                <a:t>patient experience</a:t>
              </a:r>
              <a:endParaRPr kumimoji="0" sz="140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cs typeface="Verdana" panose="020B0604030504040204" pitchFamily="34" charset="0"/>
                <a:sym typeface="Arial"/>
              </a:endParaRPr>
            </a:p>
          </p:txBody>
        </p:sp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427FEE-BA2C-3D72-49D2-4F790EB00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312362" y="3653785"/>
              <a:ext cx="609741" cy="609741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81C1C9A-052D-4366-564A-A59F9FC0EAFD}"/>
              </a:ext>
            </a:extLst>
          </p:cNvPr>
          <p:cNvGrpSpPr/>
          <p:nvPr/>
        </p:nvGrpSpPr>
        <p:grpSpPr>
          <a:xfrm>
            <a:off x="9813677" y="1755780"/>
            <a:ext cx="2124041" cy="4260911"/>
            <a:chOff x="9813677" y="2116593"/>
            <a:chExt cx="2124041" cy="4260911"/>
          </a:xfrm>
        </p:grpSpPr>
        <p:sp>
          <p:nvSpPr>
            <p:cNvPr id="34" name="Google Shape;120;p26">
              <a:extLst>
                <a:ext uri="{FF2B5EF4-FFF2-40B4-BE49-F238E27FC236}">
                  <a16:creationId xmlns:a16="http://schemas.microsoft.com/office/drawing/2014/main" id="{4453C5AA-58A8-48F6-375C-48D277168D87}"/>
                </a:ext>
              </a:extLst>
            </p:cNvPr>
            <p:cNvSpPr txBox="1"/>
            <p:nvPr/>
          </p:nvSpPr>
          <p:spPr>
            <a:xfrm>
              <a:off x="9821593" y="2678582"/>
              <a:ext cx="2108208" cy="491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tabLst/>
                <a:defRPr/>
              </a:pPr>
              <a:r>
                <a:rPr lang="en-US" sz="1400" b="1" dirty="0">
                  <a:solidFill>
                    <a:schemeClr val="accent5">
                      <a:lumMod val="50000"/>
                    </a:schemeClr>
                  </a:solidFill>
                  <a:sym typeface="Wingdings" panose="05000000000000000000" pitchFamily="2" charset="2"/>
                </a:rPr>
                <a:t>Capital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sym typeface="Wingdings" panose="05000000000000000000" pitchFamily="2" charset="2"/>
                </a:rPr>
                <a:t> &amp; </a:t>
              </a:r>
              <a:r>
                <a:rPr lang="en-US" sz="1400" b="1" dirty="0">
                  <a:solidFill>
                    <a:schemeClr val="accent5">
                      <a:lumMod val="50000"/>
                    </a:schemeClr>
                  </a:solidFill>
                  <a:sym typeface="Wingdings" panose="05000000000000000000" pitchFamily="2" charset="2"/>
                </a:rPr>
                <a:t>resource 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sym typeface="Wingdings" panose="05000000000000000000" pitchFamily="2" charset="2"/>
                </a:rPr>
                <a:t>intensive</a:t>
              </a:r>
              <a:endParaRPr kumimoji="0" sz="140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cs typeface="Verdana" panose="020B0604030504040204" pitchFamily="34" charset="0"/>
                <a:sym typeface="Arial"/>
              </a:endParaRPr>
            </a:p>
          </p:txBody>
        </p:sp>
        <p:pic>
          <p:nvPicPr>
            <p:cNvPr id="84" name="Graphic 83">
              <a:extLst>
                <a:ext uri="{FF2B5EF4-FFF2-40B4-BE49-F238E27FC236}">
                  <a16:creationId xmlns:a16="http://schemas.microsoft.com/office/drawing/2014/main" id="{E03E7807-B9FD-8E92-6EE6-1F96CD71F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595587" y="2116593"/>
              <a:ext cx="560221" cy="560221"/>
            </a:xfrm>
            <a:prstGeom prst="rect">
              <a:avLst/>
            </a:prstGeom>
          </p:spPr>
        </p:pic>
        <p:sp>
          <p:nvSpPr>
            <p:cNvPr id="57" name="Google Shape;120;p26">
              <a:extLst>
                <a:ext uri="{FF2B5EF4-FFF2-40B4-BE49-F238E27FC236}">
                  <a16:creationId xmlns:a16="http://schemas.microsoft.com/office/drawing/2014/main" id="{2E680913-A976-DB77-2B6A-3B1195290E52}"/>
                </a:ext>
              </a:extLst>
            </p:cNvPr>
            <p:cNvSpPr txBox="1"/>
            <p:nvPr/>
          </p:nvSpPr>
          <p:spPr>
            <a:xfrm>
              <a:off x="9821594" y="5886247"/>
              <a:ext cx="2108206" cy="491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tabLst/>
                <a:defRPr/>
              </a:pPr>
              <a:r>
                <a:rPr lang="en-US" sz="1400" b="1" dirty="0">
                  <a:solidFill>
                    <a:schemeClr val="accent5">
                      <a:lumMod val="50000"/>
                    </a:schemeClr>
                  </a:solidFill>
                  <a:sym typeface="Wingdings" panose="05000000000000000000" pitchFamily="2" charset="2"/>
                </a:rPr>
                <a:t>Low/no</a:t>
              </a:r>
              <a:br>
                <a:rPr lang="en-US" sz="1400" b="1" dirty="0">
                  <a:solidFill>
                    <a:schemeClr val="accent5">
                      <a:lumMod val="50000"/>
                    </a:schemeClr>
                  </a:solidFill>
                  <a:sym typeface="Wingdings" panose="05000000000000000000" pitchFamily="2" charset="2"/>
                </a:rPr>
              </a:b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sym typeface="Wingdings" panose="05000000000000000000" pitchFamily="2" charset="2"/>
                </a:rPr>
                <a:t>scalability</a:t>
              </a:r>
              <a:endParaRPr kumimoji="0" sz="140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cs typeface="Verdana" panose="020B0604030504040204" pitchFamily="34" charset="0"/>
                <a:sym typeface="Arial"/>
              </a:endParaRPr>
            </a:p>
          </p:txBody>
        </p:sp>
        <p:pic>
          <p:nvPicPr>
            <p:cNvPr id="56" name="Graphic 55" descr="Speedometer Low outline">
              <a:extLst>
                <a:ext uri="{FF2B5EF4-FFF2-40B4-BE49-F238E27FC236}">
                  <a16:creationId xmlns:a16="http://schemas.microsoft.com/office/drawing/2014/main" id="{2CB5BEF5-20EE-149B-918F-B1F777392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532491" y="5322489"/>
              <a:ext cx="686413" cy="686413"/>
            </a:xfrm>
            <a:prstGeom prst="rect">
              <a:avLst/>
            </a:prstGeom>
          </p:spPr>
        </p:pic>
        <p:sp>
          <p:nvSpPr>
            <p:cNvPr id="38" name="Google Shape;120;p26">
              <a:extLst>
                <a:ext uri="{FF2B5EF4-FFF2-40B4-BE49-F238E27FC236}">
                  <a16:creationId xmlns:a16="http://schemas.microsoft.com/office/drawing/2014/main" id="{F71EDD0D-B101-74A6-EAB6-49AE778ED39A}"/>
                </a:ext>
              </a:extLst>
            </p:cNvPr>
            <p:cNvSpPr txBox="1"/>
            <p:nvPr/>
          </p:nvSpPr>
          <p:spPr>
            <a:xfrm>
              <a:off x="9813677" y="4234243"/>
              <a:ext cx="2124041" cy="491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tabLst/>
                <a:defRPr/>
              </a:pPr>
              <a:r>
                <a:rPr lang="en-US" sz="1400" b="1" dirty="0">
                  <a:solidFill>
                    <a:schemeClr val="accent5">
                      <a:lumMod val="50000"/>
                    </a:schemeClr>
                  </a:solidFill>
                  <a:sym typeface="Wingdings" panose="05000000000000000000" pitchFamily="2" charset="2"/>
                </a:rPr>
                <a:t>Inefficient 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sym typeface="Wingdings" panose="05000000000000000000" pitchFamily="2" charset="2"/>
                </a:rPr>
                <a:t>labor utilization</a:t>
              </a:r>
              <a:endParaRPr kumimoji="0" sz="140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cs typeface="Verdana" panose="020B0604030504040204" pitchFamily="34" charset="0"/>
                <a:sym typeface="Arial"/>
              </a:endParaRPr>
            </a:p>
          </p:txBody>
        </p:sp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36899C96-82C3-128E-C956-65E0E2F7B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524598" y="3607556"/>
              <a:ext cx="702198" cy="702198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2B1503C-4D1F-C083-22E4-398768D55067}"/>
              </a:ext>
            </a:extLst>
          </p:cNvPr>
          <p:cNvGrpSpPr/>
          <p:nvPr/>
        </p:nvGrpSpPr>
        <p:grpSpPr>
          <a:xfrm>
            <a:off x="7771546" y="1696063"/>
            <a:ext cx="1971246" cy="4320628"/>
            <a:chOff x="7809646" y="2056876"/>
            <a:chExt cx="1971246" cy="4320628"/>
          </a:xfrm>
        </p:grpSpPr>
        <p:sp>
          <p:nvSpPr>
            <p:cNvPr id="35" name="Google Shape;120;p26">
              <a:extLst>
                <a:ext uri="{FF2B5EF4-FFF2-40B4-BE49-F238E27FC236}">
                  <a16:creationId xmlns:a16="http://schemas.microsoft.com/office/drawing/2014/main" id="{9D65987A-E5FD-5C88-79CA-9321AA2253B5}"/>
                </a:ext>
              </a:extLst>
            </p:cNvPr>
            <p:cNvSpPr txBox="1"/>
            <p:nvPr/>
          </p:nvSpPr>
          <p:spPr>
            <a:xfrm>
              <a:off x="7826703" y="2678582"/>
              <a:ext cx="1937132" cy="491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tabLst/>
                <a:defRPr/>
              </a:pPr>
              <a:r>
                <a:rPr lang="en-US" sz="1400" b="1" dirty="0">
                  <a:solidFill>
                    <a:schemeClr val="accent5">
                      <a:lumMod val="50000"/>
                    </a:schemeClr>
                  </a:solidFill>
                  <a:sym typeface="Wingdings" panose="05000000000000000000" pitchFamily="2" charset="2"/>
                </a:rPr>
                <a:t>Slow, tiered 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sym typeface="Wingdings" panose="05000000000000000000" pitchFamily="2" charset="2"/>
                </a:rPr>
                <a:t>deployments</a:t>
              </a:r>
              <a:endParaRPr kumimoji="0" sz="140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cs typeface="Verdana" panose="020B0604030504040204" pitchFamily="34" charset="0"/>
                <a:sym typeface="Arial"/>
              </a:endParaRPr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DF12A194-CD57-6541-F032-46B1AA863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496973" y="2056876"/>
              <a:ext cx="596592" cy="596592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84A26D9-8C0C-B5AE-869C-1837BADF130A}"/>
                </a:ext>
              </a:extLst>
            </p:cNvPr>
            <p:cNvGrpSpPr/>
            <p:nvPr/>
          </p:nvGrpSpPr>
          <p:grpSpPr>
            <a:xfrm>
              <a:off x="8393109" y="5420067"/>
              <a:ext cx="804321" cy="491258"/>
              <a:chOff x="8349386" y="5041280"/>
              <a:chExt cx="707630" cy="432202"/>
            </a:xfrm>
          </p:grpSpPr>
          <p:pic>
            <p:nvPicPr>
              <p:cNvPr id="53" name="Graphic 52" descr="Abacus outline">
                <a:extLst>
                  <a:ext uri="{FF2B5EF4-FFF2-40B4-BE49-F238E27FC236}">
                    <a16:creationId xmlns:a16="http://schemas.microsoft.com/office/drawing/2014/main" id="{1B8EAA82-1939-82A8-55DA-47E65512D9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8349386" y="5041280"/>
                <a:ext cx="432202" cy="432202"/>
              </a:xfrm>
              <a:prstGeom prst="rect">
                <a:avLst/>
              </a:prstGeom>
            </p:spPr>
          </p:pic>
          <p:pic>
            <p:nvPicPr>
              <p:cNvPr id="58" name="Graphic 57" descr="Abacus outline">
                <a:extLst>
                  <a:ext uri="{FF2B5EF4-FFF2-40B4-BE49-F238E27FC236}">
                    <a16:creationId xmlns:a16="http://schemas.microsoft.com/office/drawing/2014/main" id="{0DF3C2B8-0D2D-7586-9AFB-1F841484D9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8624814" y="5041280"/>
                <a:ext cx="432202" cy="432202"/>
              </a:xfrm>
              <a:prstGeom prst="rect">
                <a:avLst/>
              </a:prstGeom>
            </p:spPr>
          </p:pic>
        </p:grpSp>
        <p:sp>
          <p:nvSpPr>
            <p:cNvPr id="59" name="Google Shape;120;p26">
              <a:extLst>
                <a:ext uri="{FF2B5EF4-FFF2-40B4-BE49-F238E27FC236}">
                  <a16:creationId xmlns:a16="http://schemas.microsoft.com/office/drawing/2014/main" id="{9D684972-6A4C-937C-2839-ED0B5EDE73AD}"/>
                </a:ext>
              </a:extLst>
            </p:cNvPr>
            <p:cNvSpPr txBox="1"/>
            <p:nvPr/>
          </p:nvSpPr>
          <p:spPr>
            <a:xfrm>
              <a:off x="7809646" y="5886247"/>
              <a:ext cx="1971246" cy="491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tabLst/>
                <a:defRPr/>
              </a:pPr>
              <a:r>
                <a:rPr lang="en-US" sz="1400" b="1" dirty="0">
                  <a:solidFill>
                    <a:schemeClr val="accent5">
                      <a:lumMod val="50000"/>
                    </a:schemeClr>
                  </a:solidFill>
                  <a:sym typeface="Wingdings" panose="05000000000000000000" pitchFamily="2" charset="2"/>
                </a:rPr>
                <a:t>Siloed 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sym typeface="Wingdings" panose="05000000000000000000" pitchFamily="2" charset="2"/>
                </a:rPr>
                <a:t>ownership</a:t>
              </a:r>
              <a:br>
                <a:rPr lang="en-US" sz="1400" dirty="0">
                  <a:solidFill>
                    <a:schemeClr val="accent5">
                      <a:lumMod val="50000"/>
                    </a:schemeClr>
                  </a:solidFill>
                  <a:sym typeface="Wingdings" panose="05000000000000000000" pitchFamily="2" charset="2"/>
                </a:rPr>
              </a:b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sym typeface="Wingdings" panose="05000000000000000000" pitchFamily="2" charset="2"/>
                </a:rPr>
                <a:t>and metrics</a:t>
              </a:r>
              <a:endParaRPr kumimoji="0" sz="140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cs typeface="Verdana" panose="020B0604030504040204" pitchFamily="34" charset="0"/>
                <a:sym typeface="Arial"/>
              </a:endParaRPr>
            </a:p>
          </p:txBody>
        </p:sp>
        <p:sp>
          <p:nvSpPr>
            <p:cNvPr id="37" name="Google Shape;120;p26">
              <a:extLst>
                <a:ext uri="{FF2B5EF4-FFF2-40B4-BE49-F238E27FC236}">
                  <a16:creationId xmlns:a16="http://schemas.microsoft.com/office/drawing/2014/main" id="{647F54F2-ABE1-EEF9-1B6D-510864EAFD0C}"/>
                </a:ext>
              </a:extLst>
            </p:cNvPr>
            <p:cNvSpPr txBox="1"/>
            <p:nvPr/>
          </p:nvSpPr>
          <p:spPr>
            <a:xfrm>
              <a:off x="7826703" y="4234243"/>
              <a:ext cx="1937132" cy="491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tabLst/>
                <a:defRPr/>
              </a:pPr>
              <a:r>
                <a:rPr lang="en-US" sz="1400" b="1" dirty="0">
                  <a:solidFill>
                    <a:schemeClr val="accent5">
                      <a:lumMod val="50000"/>
                    </a:schemeClr>
                  </a:solidFill>
                  <a:sym typeface="Wingdings" panose="05000000000000000000" pitchFamily="2" charset="2"/>
                </a:rPr>
                <a:t>Low/no </a:t>
              </a:r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sym typeface="Wingdings" panose="05000000000000000000" pitchFamily="2" charset="2"/>
                </a:rPr>
                <a:t>touchpoint personalization</a:t>
              </a:r>
              <a:endParaRPr kumimoji="0" sz="140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cs typeface="Verdana" panose="020B0604030504040204" pitchFamily="34" charset="0"/>
                <a:sym typeface="Arial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D1F6400-A419-43BB-E295-3FFF5987102B}"/>
                </a:ext>
              </a:extLst>
            </p:cNvPr>
            <p:cNvGrpSpPr/>
            <p:nvPr/>
          </p:nvGrpSpPr>
          <p:grpSpPr>
            <a:xfrm>
              <a:off x="8474923" y="3712612"/>
              <a:ext cx="640693" cy="492086"/>
              <a:chOff x="8474923" y="3750712"/>
              <a:chExt cx="640693" cy="492086"/>
            </a:xfrm>
          </p:grpSpPr>
          <p:sp>
            <p:nvSpPr>
              <p:cNvPr id="3" name="Freeform 2">
                <a:extLst>
                  <a:ext uri="{FF2B5EF4-FFF2-40B4-BE49-F238E27FC236}">
                    <a16:creationId xmlns:a16="http://schemas.microsoft.com/office/drawing/2014/main" id="{559346B1-C8BF-A22C-42EF-42CC4CAA17EB}"/>
                  </a:ext>
                </a:extLst>
              </p:cNvPr>
              <p:cNvSpPr/>
              <p:nvPr/>
            </p:nvSpPr>
            <p:spPr>
              <a:xfrm>
                <a:off x="8474923" y="4040450"/>
                <a:ext cx="640693" cy="202348"/>
              </a:xfrm>
              <a:custGeom>
                <a:avLst/>
                <a:gdLst>
                  <a:gd name="connsiteX0" fmla="*/ 0 w 563672"/>
                  <a:gd name="connsiteY0" fmla="*/ 178024 h 178023"/>
                  <a:gd name="connsiteX1" fmla="*/ 474661 w 563672"/>
                  <a:gd name="connsiteY1" fmla="*/ 178024 h 178023"/>
                  <a:gd name="connsiteX2" fmla="*/ 563673 w 563672"/>
                  <a:gd name="connsiteY2" fmla="*/ 89012 h 178023"/>
                  <a:gd name="connsiteX3" fmla="*/ 474661 w 563672"/>
                  <a:gd name="connsiteY3" fmla="*/ 0 h 178023"/>
                  <a:gd name="connsiteX4" fmla="*/ 0 w 563672"/>
                  <a:gd name="connsiteY4" fmla="*/ 0 h 178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3672" h="178023">
                    <a:moveTo>
                      <a:pt x="0" y="178024"/>
                    </a:moveTo>
                    <a:lnTo>
                      <a:pt x="474661" y="178024"/>
                    </a:lnTo>
                    <a:cubicBezTo>
                      <a:pt x="523792" y="178024"/>
                      <a:pt x="563673" y="138143"/>
                      <a:pt x="563673" y="89012"/>
                    </a:cubicBezTo>
                    <a:cubicBezTo>
                      <a:pt x="563673" y="39881"/>
                      <a:pt x="523792" y="0"/>
                      <a:pt x="474661" y="0"/>
                    </a:cubicBez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400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6E0D62B2-63DA-CCD6-7ECC-6495CDC92C12}"/>
                  </a:ext>
                </a:extLst>
              </p:cNvPr>
              <p:cNvGrpSpPr/>
              <p:nvPr/>
            </p:nvGrpSpPr>
            <p:grpSpPr>
              <a:xfrm>
                <a:off x="8596505" y="4093373"/>
                <a:ext cx="361704" cy="96618"/>
                <a:chOff x="8596505" y="4093373"/>
                <a:chExt cx="361704" cy="96618"/>
              </a:xfrm>
            </p:grpSpPr>
            <p:sp>
              <p:nvSpPr>
                <p:cNvPr id="5" name="Freeform 4">
                  <a:extLst>
                    <a:ext uri="{FF2B5EF4-FFF2-40B4-BE49-F238E27FC236}">
                      <a16:creationId xmlns:a16="http://schemas.microsoft.com/office/drawing/2014/main" id="{E0E22F6B-0D8C-36C2-6FD2-7986064A3FBB}"/>
                    </a:ext>
                  </a:extLst>
                </p:cNvPr>
                <p:cNvSpPr/>
                <p:nvPr/>
              </p:nvSpPr>
              <p:spPr>
                <a:xfrm>
                  <a:off x="8596505" y="4093373"/>
                  <a:ext cx="96267" cy="96501"/>
                </a:xfrm>
                <a:custGeom>
                  <a:avLst/>
                  <a:gdLst>
                    <a:gd name="connsiteX0" fmla="*/ 84695 w 84694"/>
                    <a:gd name="connsiteY0" fmla="*/ 42347 h 84900"/>
                    <a:gd name="connsiteX1" fmla="*/ 42347 w 84694"/>
                    <a:gd name="connsiteY1" fmla="*/ 0 h 84900"/>
                    <a:gd name="connsiteX2" fmla="*/ 0 w 84694"/>
                    <a:gd name="connsiteY2" fmla="*/ 42347 h 84900"/>
                    <a:gd name="connsiteX3" fmla="*/ 42347 w 84694"/>
                    <a:gd name="connsiteY3" fmla="*/ 84900 h 84900"/>
                    <a:gd name="connsiteX4" fmla="*/ 84695 w 84694"/>
                    <a:gd name="connsiteY4" fmla="*/ 42347 h 84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694" h="84900">
                      <a:moveTo>
                        <a:pt x="84695" y="42347"/>
                      </a:moveTo>
                      <a:cubicBezTo>
                        <a:pt x="84695" y="18912"/>
                        <a:pt x="65782" y="0"/>
                        <a:pt x="42347" y="0"/>
                      </a:cubicBezTo>
                      <a:cubicBezTo>
                        <a:pt x="18912" y="0"/>
                        <a:pt x="0" y="18912"/>
                        <a:pt x="0" y="42347"/>
                      </a:cubicBezTo>
                      <a:cubicBezTo>
                        <a:pt x="0" y="65782"/>
                        <a:pt x="18912" y="84900"/>
                        <a:pt x="42347" y="84900"/>
                      </a:cubicBezTo>
                      <a:cubicBezTo>
                        <a:pt x="65577" y="84695"/>
                        <a:pt x="84695" y="65782"/>
                        <a:pt x="84695" y="42347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400"/>
                </a:p>
              </p:txBody>
            </p:sp>
            <p:sp>
              <p:nvSpPr>
                <p:cNvPr id="7" name="Freeform 6">
                  <a:extLst>
                    <a:ext uri="{FF2B5EF4-FFF2-40B4-BE49-F238E27FC236}">
                      <a16:creationId xmlns:a16="http://schemas.microsoft.com/office/drawing/2014/main" id="{F9097C5C-A9AD-4991-2445-2AAB4A3BAEBA}"/>
                    </a:ext>
                  </a:extLst>
                </p:cNvPr>
                <p:cNvSpPr/>
                <p:nvPr/>
              </p:nvSpPr>
              <p:spPr>
                <a:xfrm>
                  <a:off x="8861708" y="4093490"/>
                  <a:ext cx="96501" cy="96501"/>
                </a:xfrm>
                <a:custGeom>
                  <a:avLst/>
                  <a:gdLst>
                    <a:gd name="connsiteX0" fmla="*/ 84900 w 84900"/>
                    <a:gd name="connsiteY0" fmla="*/ 42347 h 84900"/>
                    <a:gd name="connsiteX1" fmla="*/ 42347 w 84900"/>
                    <a:gd name="connsiteY1" fmla="*/ 0 h 84900"/>
                    <a:gd name="connsiteX2" fmla="*/ 0 w 84900"/>
                    <a:gd name="connsiteY2" fmla="*/ 42347 h 84900"/>
                    <a:gd name="connsiteX3" fmla="*/ 42347 w 84900"/>
                    <a:gd name="connsiteY3" fmla="*/ 84900 h 84900"/>
                    <a:gd name="connsiteX4" fmla="*/ 84900 w 84900"/>
                    <a:gd name="connsiteY4" fmla="*/ 42347 h 84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900" h="84900">
                      <a:moveTo>
                        <a:pt x="84900" y="42347"/>
                      </a:moveTo>
                      <a:cubicBezTo>
                        <a:pt x="84900" y="18912"/>
                        <a:pt x="65988" y="0"/>
                        <a:pt x="42347" y="0"/>
                      </a:cubicBezTo>
                      <a:cubicBezTo>
                        <a:pt x="18912" y="0"/>
                        <a:pt x="0" y="18912"/>
                        <a:pt x="0" y="42347"/>
                      </a:cubicBezTo>
                      <a:cubicBezTo>
                        <a:pt x="0" y="65782"/>
                        <a:pt x="18912" y="84900"/>
                        <a:pt x="42347" y="84900"/>
                      </a:cubicBezTo>
                      <a:cubicBezTo>
                        <a:pt x="65782" y="84695"/>
                        <a:pt x="84900" y="65782"/>
                        <a:pt x="84900" y="42347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400"/>
                </a:p>
              </p:txBody>
            </p: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1CC4A47F-C00F-74C3-BB6D-C4CBEA5CF57E}"/>
                    </a:ext>
                  </a:extLst>
                </p:cNvPr>
                <p:cNvSpPr/>
                <p:nvPr/>
              </p:nvSpPr>
              <p:spPr>
                <a:xfrm>
                  <a:off x="8729106" y="4093490"/>
                  <a:ext cx="96267" cy="96501"/>
                </a:xfrm>
                <a:custGeom>
                  <a:avLst/>
                  <a:gdLst>
                    <a:gd name="connsiteX0" fmla="*/ 84695 w 84694"/>
                    <a:gd name="connsiteY0" fmla="*/ 42347 h 84900"/>
                    <a:gd name="connsiteX1" fmla="*/ 42347 w 84694"/>
                    <a:gd name="connsiteY1" fmla="*/ 0 h 84900"/>
                    <a:gd name="connsiteX2" fmla="*/ 0 w 84694"/>
                    <a:gd name="connsiteY2" fmla="*/ 42347 h 84900"/>
                    <a:gd name="connsiteX3" fmla="*/ 42347 w 84694"/>
                    <a:gd name="connsiteY3" fmla="*/ 84900 h 84900"/>
                    <a:gd name="connsiteX4" fmla="*/ 84695 w 84694"/>
                    <a:gd name="connsiteY4" fmla="*/ 42347 h 84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694" h="84900">
                      <a:moveTo>
                        <a:pt x="84695" y="42347"/>
                      </a:moveTo>
                      <a:cubicBezTo>
                        <a:pt x="84695" y="18912"/>
                        <a:pt x="65782" y="0"/>
                        <a:pt x="42347" y="0"/>
                      </a:cubicBezTo>
                      <a:cubicBezTo>
                        <a:pt x="18912" y="0"/>
                        <a:pt x="0" y="18912"/>
                        <a:pt x="0" y="42347"/>
                      </a:cubicBezTo>
                      <a:cubicBezTo>
                        <a:pt x="0" y="65782"/>
                        <a:pt x="18912" y="84900"/>
                        <a:pt x="42347" y="84900"/>
                      </a:cubicBezTo>
                      <a:cubicBezTo>
                        <a:pt x="65577" y="84695"/>
                        <a:pt x="84695" y="65782"/>
                        <a:pt x="84695" y="42347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400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6E5248A-AA10-89AE-8654-DBEEEBDBD045}"/>
                  </a:ext>
                </a:extLst>
              </p:cNvPr>
              <p:cNvGrpSpPr/>
              <p:nvPr/>
            </p:nvGrpSpPr>
            <p:grpSpPr>
              <a:xfrm>
                <a:off x="8515453" y="3750712"/>
                <a:ext cx="246743" cy="287400"/>
                <a:chOff x="8373603" y="3667396"/>
                <a:chExt cx="246743" cy="287400"/>
              </a:xfrm>
            </p:grpSpPr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B8E26435-9DB3-59FE-B6A0-6D9CCD69BA44}"/>
                    </a:ext>
                  </a:extLst>
                </p:cNvPr>
                <p:cNvSpPr/>
                <p:nvPr/>
              </p:nvSpPr>
              <p:spPr>
                <a:xfrm>
                  <a:off x="8421970" y="3667396"/>
                  <a:ext cx="150008" cy="150008"/>
                </a:xfrm>
                <a:custGeom>
                  <a:avLst/>
                  <a:gdLst>
                    <a:gd name="connsiteX0" fmla="*/ 131976 w 131975"/>
                    <a:gd name="connsiteY0" fmla="*/ 65988 h 131975"/>
                    <a:gd name="connsiteX1" fmla="*/ 65988 w 131975"/>
                    <a:gd name="connsiteY1" fmla="*/ 0 h 131975"/>
                    <a:gd name="connsiteX2" fmla="*/ 0 w 131975"/>
                    <a:gd name="connsiteY2" fmla="*/ 65988 h 131975"/>
                    <a:gd name="connsiteX3" fmla="*/ 65988 w 131975"/>
                    <a:gd name="connsiteY3" fmla="*/ 131976 h 131975"/>
                    <a:gd name="connsiteX4" fmla="*/ 131976 w 131975"/>
                    <a:gd name="connsiteY4" fmla="*/ 65988 h 13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975" h="131975">
                      <a:moveTo>
                        <a:pt x="131976" y="65988"/>
                      </a:moveTo>
                      <a:cubicBezTo>
                        <a:pt x="131976" y="29602"/>
                        <a:pt x="102374" y="0"/>
                        <a:pt x="65988" y="0"/>
                      </a:cubicBezTo>
                      <a:cubicBezTo>
                        <a:pt x="29602" y="0"/>
                        <a:pt x="0" y="29602"/>
                        <a:pt x="0" y="65988"/>
                      </a:cubicBezTo>
                      <a:cubicBezTo>
                        <a:pt x="0" y="102374"/>
                        <a:pt x="29602" y="131976"/>
                        <a:pt x="65988" y="131976"/>
                      </a:cubicBezTo>
                      <a:cubicBezTo>
                        <a:pt x="102374" y="131976"/>
                        <a:pt x="131976" y="102374"/>
                        <a:pt x="131976" y="65988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400"/>
                </a:p>
              </p:txBody>
            </p: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2D044A14-F810-B9C3-137F-F2B4F5712ECE}"/>
                    </a:ext>
                  </a:extLst>
                </p:cNvPr>
                <p:cNvSpPr/>
                <p:nvPr/>
              </p:nvSpPr>
              <p:spPr>
                <a:xfrm>
                  <a:off x="8373603" y="3847080"/>
                  <a:ext cx="246743" cy="107716"/>
                </a:xfrm>
                <a:custGeom>
                  <a:avLst/>
                  <a:gdLst>
                    <a:gd name="connsiteX0" fmla="*/ 217082 w 217081"/>
                    <a:gd name="connsiteY0" fmla="*/ 94768 h 94767"/>
                    <a:gd name="connsiteX1" fmla="*/ 217082 w 217081"/>
                    <a:gd name="connsiteY1" fmla="*/ 79967 h 94767"/>
                    <a:gd name="connsiteX2" fmla="*/ 108541 w 217081"/>
                    <a:gd name="connsiteY2" fmla="*/ 0 h 94767"/>
                    <a:gd name="connsiteX3" fmla="*/ 0 w 217081"/>
                    <a:gd name="connsiteY3" fmla="*/ 79967 h 94767"/>
                    <a:gd name="connsiteX4" fmla="*/ 0 w 217081"/>
                    <a:gd name="connsiteY4" fmla="*/ 94768 h 94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081" h="94767">
                      <a:moveTo>
                        <a:pt x="217082" y="94768"/>
                      </a:moveTo>
                      <a:lnTo>
                        <a:pt x="217082" y="79967"/>
                      </a:lnTo>
                      <a:cubicBezTo>
                        <a:pt x="217082" y="29191"/>
                        <a:pt x="168362" y="0"/>
                        <a:pt x="108541" y="0"/>
                      </a:cubicBezTo>
                      <a:cubicBezTo>
                        <a:pt x="48515" y="0"/>
                        <a:pt x="0" y="28985"/>
                        <a:pt x="0" y="79967"/>
                      </a:cubicBezTo>
                      <a:lnTo>
                        <a:pt x="0" y="94768"/>
                      </a:lnTo>
                    </a:path>
                  </a:pathLst>
                </a:custGeom>
                <a:noFill/>
                <a:ln w="12700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400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67438868-773A-E745-3582-AED65930CDD5}"/>
                  </a:ext>
                </a:extLst>
              </p:cNvPr>
              <p:cNvGrpSpPr/>
              <p:nvPr/>
            </p:nvGrpSpPr>
            <p:grpSpPr>
              <a:xfrm>
                <a:off x="8790167" y="3751766"/>
                <a:ext cx="246743" cy="286346"/>
                <a:chOff x="9066237" y="3668450"/>
                <a:chExt cx="246743" cy="286346"/>
              </a:xfrm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86378837-1E9C-7B11-07C7-DBB16148A8AB}"/>
                    </a:ext>
                  </a:extLst>
                </p:cNvPr>
                <p:cNvSpPr/>
                <p:nvPr/>
              </p:nvSpPr>
              <p:spPr>
                <a:xfrm>
                  <a:off x="9110718" y="3668450"/>
                  <a:ext cx="150008" cy="150008"/>
                </a:xfrm>
                <a:custGeom>
                  <a:avLst/>
                  <a:gdLst>
                    <a:gd name="connsiteX0" fmla="*/ 131976 w 131975"/>
                    <a:gd name="connsiteY0" fmla="*/ 65988 h 131975"/>
                    <a:gd name="connsiteX1" fmla="*/ 65988 w 131975"/>
                    <a:gd name="connsiteY1" fmla="*/ 0 h 131975"/>
                    <a:gd name="connsiteX2" fmla="*/ 0 w 131975"/>
                    <a:gd name="connsiteY2" fmla="*/ 65988 h 131975"/>
                    <a:gd name="connsiteX3" fmla="*/ 65988 w 131975"/>
                    <a:gd name="connsiteY3" fmla="*/ 131976 h 131975"/>
                    <a:gd name="connsiteX4" fmla="*/ 131976 w 131975"/>
                    <a:gd name="connsiteY4" fmla="*/ 65988 h 13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975" h="131975">
                      <a:moveTo>
                        <a:pt x="131976" y="65988"/>
                      </a:moveTo>
                      <a:cubicBezTo>
                        <a:pt x="131976" y="29602"/>
                        <a:pt x="102374" y="0"/>
                        <a:pt x="65988" y="0"/>
                      </a:cubicBezTo>
                      <a:cubicBezTo>
                        <a:pt x="29602" y="0"/>
                        <a:pt x="0" y="29602"/>
                        <a:pt x="0" y="65988"/>
                      </a:cubicBezTo>
                      <a:cubicBezTo>
                        <a:pt x="0" y="102374"/>
                        <a:pt x="29602" y="131976"/>
                        <a:pt x="65988" y="131976"/>
                      </a:cubicBezTo>
                      <a:cubicBezTo>
                        <a:pt x="102374" y="131976"/>
                        <a:pt x="131976" y="102374"/>
                        <a:pt x="131976" y="65988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400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4ACA9C10-5584-4B4D-F49C-A7DB04842029}"/>
                    </a:ext>
                  </a:extLst>
                </p:cNvPr>
                <p:cNvSpPr/>
                <p:nvPr/>
              </p:nvSpPr>
              <p:spPr>
                <a:xfrm>
                  <a:off x="9066237" y="3847080"/>
                  <a:ext cx="246743" cy="107716"/>
                </a:xfrm>
                <a:custGeom>
                  <a:avLst/>
                  <a:gdLst>
                    <a:gd name="connsiteX0" fmla="*/ 217082 w 217081"/>
                    <a:gd name="connsiteY0" fmla="*/ 94768 h 94767"/>
                    <a:gd name="connsiteX1" fmla="*/ 217082 w 217081"/>
                    <a:gd name="connsiteY1" fmla="*/ 79967 h 94767"/>
                    <a:gd name="connsiteX2" fmla="*/ 108541 w 217081"/>
                    <a:gd name="connsiteY2" fmla="*/ 0 h 94767"/>
                    <a:gd name="connsiteX3" fmla="*/ 0 w 217081"/>
                    <a:gd name="connsiteY3" fmla="*/ 79967 h 94767"/>
                    <a:gd name="connsiteX4" fmla="*/ 0 w 217081"/>
                    <a:gd name="connsiteY4" fmla="*/ 94768 h 94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081" h="94767">
                      <a:moveTo>
                        <a:pt x="217082" y="94768"/>
                      </a:moveTo>
                      <a:lnTo>
                        <a:pt x="217082" y="79967"/>
                      </a:lnTo>
                      <a:cubicBezTo>
                        <a:pt x="217082" y="29191"/>
                        <a:pt x="168362" y="0"/>
                        <a:pt x="108541" y="0"/>
                      </a:cubicBezTo>
                      <a:cubicBezTo>
                        <a:pt x="48515" y="0"/>
                        <a:pt x="0" y="28985"/>
                        <a:pt x="0" y="79967"/>
                      </a:cubicBezTo>
                      <a:lnTo>
                        <a:pt x="0" y="94768"/>
                      </a:lnTo>
                    </a:path>
                  </a:pathLst>
                </a:custGeom>
                <a:noFill/>
                <a:ln w="12700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400"/>
                </a:p>
              </p:txBody>
            </p:sp>
          </p:grpSp>
        </p:grp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42F93470-9E04-9E08-8092-F4E04CDA66E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582157" y="1580152"/>
            <a:ext cx="4313963" cy="431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07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o people sitting at a table with a computer&#10;&#10;Description automatically generated with low confidence">
            <a:extLst>
              <a:ext uri="{FF2B5EF4-FFF2-40B4-BE49-F238E27FC236}">
                <a16:creationId xmlns:a16="http://schemas.microsoft.com/office/drawing/2014/main" id="{75443EA6-C706-EED7-C7DE-00434DF639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787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A6B277-C206-F54E-F4EF-A8AF8FEA93BC}"/>
              </a:ext>
            </a:extLst>
          </p:cNvPr>
          <p:cNvSpPr txBox="1"/>
          <p:nvPr/>
        </p:nvSpPr>
        <p:spPr>
          <a:xfrm>
            <a:off x="0" y="3639895"/>
            <a:ext cx="3382643" cy="2585323"/>
          </a:xfrm>
          <a:prstGeom prst="rect">
            <a:avLst/>
          </a:prstGeom>
          <a:solidFill>
            <a:schemeClr val="accent4"/>
          </a:solidFill>
        </p:spPr>
        <p:txBody>
          <a:bodyPr wrap="square" lIns="182880" tIns="182880" rIns="182880" bIns="182880">
            <a:spAutoFit/>
          </a:bodyPr>
          <a:lstStyle/>
          <a:p>
            <a:pPr algn="ctr" rtl="0">
              <a:defRPr sz="1000" b="1" i="0" u="none" strike="noStrike" kern="1200" baseline="0">
                <a:solidFill>
                  <a:srgbClr val="888B8D"/>
                </a:solidFill>
                <a:latin typeface="+mn-lt"/>
                <a:ea typeface="+mn-ea"/>
                <a:cs typeface="+mn-cs"/>
              </a:defRPr>
            </a:pPr>
            <a:r>
              <a:rPr lang="en-US" sz="8000" baseline="0" dirty="0">
                <a:solidFill>
                  <a:schemeClr val="bg2"/>
                </a:solidFill>
              </a:rPr>
              <a:t>33%</a:t>
            </a:r>
          </a:p>
          <a:p>
            <a:pPr algn="ctr" rtl="0">
              <a:defRPr sz="1000" b="1" i="0" u="none" strike="noStrike" kern="1200" baseline="0">
                <a:solidFill>
                  <a:srgbClr val="888B8D"/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>
                <a:solidFill>
                  <a:schemeClr val="bg2"/>
                </a:solidFill>
              </a:rPr>
              <a:t>Somewhat Likely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059043E-40A2-EF9C-88D5-E67A1F7F137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192544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3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 spc="0" baseline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accent2"/>
                </a:solidFill>
              </a:rPr>
              <a:t>Would a </a:t>
            </a:r>
            <a:r>
              <a:rPr lang="en-US" sz="2800" b="1" dirty="0">
                <a:solidFill>
                  <a:schemeClr val="accent1"/>
                </a:solidFill>
              </a:rPr>
              <a:t>poor medical billing experience </a:t>
            </a:r>
            <a:r>
              <a:rPr lang="en-US" sz="2800" b="1" dirty="0">
                <a:solidFill>
                  <a:schemeClr val="accent2"/>
                </a:solidFill>
              </a:rPr>
              <a:t>cause </a:t>
            </a:r>
            <a:br>
              <a:rPr lang="en-US" sz="2800" b="1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you to look for a</a:t>
            </a:r>
            <a:r>
              <a:rPr lang="en-US" sz="2800" b="1" dirty="0"/>
              <a:t> different </a:t>
            </a:r>
            <a:r>
              <a:rPr lang="en-US" sz="2800" b="1" dirty="0">
                <a:solidFill>
                  <a:schemeClr val="accent2"/>
                </a:solidFill>
              </a:rPr>
              <a:t>healthcare provider?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B4E088-D409-0BC5-1254-FF6876CC59FC}"/>
              </a:ext>
            </a:extLst>
          </p:cNvPr>
          <p:cNvSpPr txBox="1"/>
          <p:nvPr/>
        </p:nvSpPr>
        <p:spPr>
          <a:xfrm>
            <a:off x="391285" y="2693949"/>
            <a:ext cx="1665142" cy="1138773"/>
          </a:xfrm>
          <a:prstGeom prst="rect">
            <a:avLst/>
          </a:prstGeom>
          <a:solidFill>
            <a:schemeClr val="accent3"/>
          </a:solidFill>
        </p:spPr>
        <p:txBody>
          <a:bodyPr wrap="square" lIns="182880" tIns="182880" rIns="182880" bIns="182880">
            <a:spAutoFit/>
          </a:bodyPr>
          <a:lstStyle/>
          <a:p>
            <a:pPr algn="ctr" rtl="0">
              <a:defRPr sz="1000" b="1" i="0" u="none" strike="noStrike" kern="1200" baseline="0">
                <a:solidFill>
                  <a:srgbClr val="888B8D"/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>
                <a:solidFill>
                  <a:schemeClr val="bg2"/>
                </a:solidFill>
              </a:rPr>
              <a:t>30</a:t>
            </a:r>
            <a:r>
              <a:rPr lang="en-US" sz="3600" baseline="0" dirty="0">
                <a:solidFill>
                  <a:schemeClr val="bg2"/>
                </a:solidFill>
              </a:rPr>
              <a:t>%</a:t>
            </a:r>
          </a:p>
          <a:p>
            <a:pPr algn="ctr" rtl="0">
              <a:defRPr sz="1000" b="1" i="0" u="none" strike="noStrike" kern="1200" baseline="0">
                <a:solidFill>
                  <a:srgbClr val="888B8D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bg2"/>
                </a:solidFill>
              </a:rPr>
              <a:t>Neutral</a:t>
            </a:r>
            <a:endParaRPr lang="en-US" sz="10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97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5;p27">
            <a:extLst>
              <a:ext uri="{FF2B5EF4-FFF2-40B4-BE49-F238E27FC236}">
                <a16:creationId xmlns:a16="http://schemas.microsoft.com/office/drawing/2014/main" id="{45BBDBDC-725E-99A9-49BD-0924C96C5438}"/>
              </a:ext>
            </a:extLst>
          </p:cNvPr>
          <p:cNvSpPr/>
          <p:nvPr/>
        </p:nvSpPr>
        <p:spPr>
          <a:xfrm>
            <a:off x="1369740" y="2264698"/>
            <a:ext cx="1973297" cy="459330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92100" dist="110334" dir="5400000" rotWithShape="0">
              <a:srgbClr val="475D84">
                <a:alpha val="21570"/>
              </a:srgbClr>
            </a:outerShdw>
          </a:effectLst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oppins"/>
            </a:endParaRPr>
          </a:p>
        </p:txBody>
      </p:sp>
      <p:sp>
        <p:nvSpPr>
          <p:cNvPr id="14" name="Google Shape;120;p26">
            <a:extLst>
              <a:ext uri="{FF2B5EF4-FFF2-40B4-BE49-F238E27FC236}">
                <a16:creationId xmlns:a16="http://schemas.microsoft.com/office/drawing/2014/main" id="{6975FA05-4BDA-060D-E8D7-5D5CB818F17F}"/>
              </a:ext>
            </a:extLst>
          </p:cNvPr>
          <p:cNvSpPr txBox="1"/>
          <p:nvPr/>
        </p:nvSpPr>
        <p:spPr>
          <a:xfrm>
            <a:off x="1369740" y="3223303"/>
            <a:ext cx="1996320" cy="858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tabLst/>
              <a:defRPr/>
            </a:pPr>
            <a:r>
              <a:rPr lang="en-US" b="1" dirty="0">
                <a:solidFill>
                  <a:schemeClr val="accent2"/>
                </a:solidFill>
                <a:sym typeface="Wingdings" panose="05000000000000000000" pitchFamily="2" charset="2"/>
              </a:rPr>
              <a:t>Care</a:t>
            </a:r>
            <a:br>
              <a:rPr lang="en-US" b="1" dirty="0">
                <a:solidFill>
                  <a:schemeClr val="accent2"/>
                </a:solidFill>
                <a:sym typeface="Wingdings" panose="05000000000000000000" pitchFamily="2" charset="2"/>
              </a:rPr>
            </a:br>
            <a:r>
              <a:rPr lang="en-US" b="1" dirty="0">
                <a:solidFill>
                  <a:schemeClr val="accent2"/>
                </a:solidFill>
                <a:sym typeface="Wingdings" panose="05000000000000000000" pitchFamily="2" charset="2"/>
              </a:rPr>
              <a:t>quality</a:t>
            </a:r>
            <a:endParaRPr kumimoj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cs typeface="Verdana" panose="020B0604030504040204" pitchFamily="34" charset="0"/>
              <a:sym typeface="Arial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15F82D6-416C-DAA7-F1F2-83F3926BBCB5}"/>
              </a:ext>
            </a:extLst>
          </p:cNvPr>
          <p:cNvCxnSpPr>
            <a:cxnSpLocks/>
          </p:cNvCxnSpPr>
          <p:nvPr/>
        </p:nvCxnSpPr>
        <p:spPr>
          <a:xfrm>
            <a:off x="1552347" y="4209756"/>
            <a:ext cx="1608082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Google Shape;185;p27">
            <a:extLst>
              <a:ext uri="{FF2B5EF4-FFF2-40B4-BE49-F238E27FC236}">
                <a16:creationId xmlns:a16="http://schemas.microsoft.com/office/drawing/2014/main" id="{DDE479D4-C757-CFFF-4543-BEF0648C5E37}"/>
              </a:ext>
            </a:extLst>
          </p:cNvPr>
          <p:cNvSpPr/>
          <p:nvPr/>
        </p:nvSpPr>
        <p:spPr>
          <a:xfrm>
            <a:off x="3983631" y="2264698"/>
            <a:ext cx="1973297" cy="459330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92100" dist="110334" dir="5400000" rotWithShape="0">
              <a:srgbClr val="475D84">
                <a:alpha val="21570"/>
              </a:srgbClr>
            </a:outerShdw>
          </a:effectLst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oppins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413B15E-A428-F713-651A-2451A572F668}"/>
              </a:ext>
            </a:extLst>
          </p:cNvPr>
          <p:cNvCxnSpPr>
            <a:cxnSpLocks/>
          </p:cNvCxnSpPr>
          <p:nvPr/>
        </p:nvCxnSpPr>
        <p:spPr>
          <a:xfrm>
            <a:off x="4166238" y="4209756"/>
            <a:ext cx="1608082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185;p27">
            <a:extLst>
              <a:ext uri="{FF2B5EF4-FFF2-40B4-BE49-F238E27FC236}">
                <a16:creationId xmlns:a16="http://schemas.microsoft.com/office/drawing/2014/main" id="{DD80C308-1728-AC86-226A-1431C74175F2}"/>
              </a:ext>
            </a:extLst>
          </p:cNvPr>
          <p:cNvSpPr/>
          <p:nvPr/>
        </p:nvSpPr>
        <p:spPr>
          <a:xfrm>
            <a:off x="6574499" y="2264698"/>
            <a:ext cx="1973297" cy="459330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92100" dist="110334" dir="5400000" rotWithShape="0">
              <a:srgbClr val="475D84">
                <a:alpha val="21570"/>
              </a:srgbClr>
            </a:outerShdw>
          </a:effectLst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oppins"/>
            </a:endParaRPr>
          </a:p>
        </p:txBody>
      </p:sp>
      <p:sp>
        <p:nvSpPr>
          <p:cNvPr id="28" name="Google Shape;120;p26">
            <a:extLst>
              <a:ext uri="{FF2B5EF4-FFF2-40B4-BE49-F238E27FC236}">
                <a16:creationId xmlns:a16="http://schemas.microsoft.com/office/drawing/2014/main" id="{BBB153F4-81FA-5C6A-154E-A1E194757E42}"/>
              </a:ext>
            </a:extLst>
          </p:cNvPr>
          <p:cNvSpPr txBox="1"/>
          <p:nvPr/>
        </p:nvSpPr>
        <p:spPr>
          <a:xfrm>
            <a:off x="3997700" y="3413230"/>
            <a:ext cx="1973297" cy="43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tabLst/>
              <a:defRPr/>
            </a:pPr>
            <a:r>
              <a:rPr lang="en-US" b="1" dirty="0">
                <a:solidFill>
                  <a:schemeClr val="accent2"/>
                </a:solidFill>
                <a:sym typeface="Wingdings" panose="05000000000000000000" pitchFamily="2" charset="2"/>
              </a:rPr>
              <a:t>Workforce engagement</a:t>
            </a:r>
            <a:endParaRPr lang="en-US" dirty="0">
              <a:solidFill>
                <a:schemeClr val="accent5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89CCB98-2250-953D-DA0F-CDAA836A81C0}"/>
              </a:ext>
            </a:extLst>
          </p:cNvPr>
          <p:cNvCxnSpPr>
            <a:cxnSpLocks/>
          </p:cNvCxnSpPr>
          <p:nvPr/>
        </p:nvCxnSpPr>
        <p:spPr>
          <a:xfrm>
            <a:off x="6732538" y="4186732"/>
            <a:ext cx="1608082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BD9BCFA-EE99-15EC-EBCD-8571D23BECE0}"/>
              </a:ext>
            </a:extLst>
          </p:cNvPr>
          <p:cNvSpPr txBox="1"/>
          <p:nvPr/>
        </p:nvSpPr>
        <p:spPr>
          <a:xfrm>
            <a:off x="3419692" y="3711386"/>
            <a:ext cx="5103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accent1"/>
                </a:solidFill>
              </a:rPr>
              <a:t>+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E1EA16A-3104-DCBE-9E37-363B21CEFE1B}"/>
              </a:ext>
            </a:extLst>
          </p:cNvPr>
          <p:cNvSpPr txBox="1"/>
          <p:nvPr/>
        </p:nvSpPr>
        <p:spPr>
          <a:xfrm>
            <a:off x="6010560" y="3711386"/>
            <a:ext cx="5103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accent1"/>
                </a:solidFill>
              </a:rPr>
              <a:t>+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DC7E715-6AF2-2E20-970C-0F443852C386}"/>
              </a:ext>
            </a:extLst>
          </p:cNvPr>
          <p:cNvSpPr txBox="1"/>
          <p:nvPr/>
        </p:nvSpPr>
        <p:spPr>
          <a:xfrm>
            <a:off x="8699904" y="3711386"/>
            <a:ext cx="5103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accent1"/>
                </a:solidFill>
              </a:rPr>
              <a:t>=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75603D1-C797-EEA6-504D-AF9C7E1FCE6C}"/>
              </a:ext>
            </a:extLst>
          </p:cNvPr>
          <p:cNvSpPr txBox="1"/>
          <p:nvPr/>
        </p:nvSpPr>
        <p:spPr>
          <a:xfrm>
            <a:off x="9210211" y="3932757"/>
            <a:ext cx="2766451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3600" b="1" spc="-150" dirty="0">
                <a:solidFill>
                  <a:schemeClr val="accent2"/>
                </a:solidFill>
              </a:rPr>
              <a:t>L</a:t>
            </a:r>
            <a:r>
              <a:rPr lang="en-US" sz="3600" b="1" spc="-300" dirty="0">
                <a:solidFill>
                  <a:schemeClr val="accent2"/>
                </a:solidFill>
              </a:rPr>
              <a:t>OY</a:t>
            </a:r>
            <a:r>
              <a:rPr lang="en-US" sz="3600" b="1" dirty="0">
                <a:solidFill>
                  <a:schemeClr val="accent2"/>
                </a:solidFill>
              </a:rPr>
              <a:t>A</a:t>
            </a:r>
            <a:r>
              <a:rPr lang="en-US" sz="3600" b="1" spc="-150" dirty="0">
                <a:solidFill>
                  <a:schemeClr val="accent2"/>
                </a:solidFill>
              </a:rPr>
              <a:t>LTY</a:t>
            </a:r>
          </a:p>
        </p:txBody>
      </p:sp>
      <p:sp>
        <p:nvSpPr>
          <p:cNvPr id="54" name="Google Shape;120;p26">
            <a:extLst>
              <a:ext uri="{FF2B5EF4-FFF2-40B4-BE49-F238E27FC236}">
                <a16:creationId xmlns:a16="http://schemas.microsoft.com/office/drawing/2014/main" id="{D06DCE0A-6B5E-116E-CD70-B4D85F02FE64}"/>
              </a:ext>
            </a:extLst>
          </p:cNvPr>
          <p:cNvSpPr txBox="1"/>
          <p:nvPr/>
        </p:nvSpPr>
        <p:spPr>
          <a:xfrm>
            <a:off x="1369740" y="4500084"/>
            <a:ext cx="1996320" cy="858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tabLst/>
              <a:defRPr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Good teamwork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tabLst/>
              <a:defRPr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Provider courtesy </a:t>
            </a:r>
            <a:br>
              <a:rPr lang="en-US" sz="14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</a:br>
            <a:r>
              <a:rPr lang="en-US" sz="14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&amp; respect</a:t>
            </a:r>
            <a:endParaRPr kumimoji="0" sz="140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cs typeface="Verdana" panose="020B0604030504040204" pitchFamily="34" charset="0"/>
              <a:sym typeface="Arial"/>
            </a:endParaRPr>
          </a:p>
        </p:txBody>
      </p:sp>
      <p:sp>
        <p:nvSpPr>
          <p:cNvPr id="56" name="Google Shape;120;p26">
            <a:extLst>
              <a:ext uri="{FF2B5EF4-FFF2-40B4-BE49-F238E27FC236}">
                <a16:creationId xmlns:a16="http://schemas.microsoft.com/office/drawing/2014/main" id="{D6E9F75D-464B-13AA-36FE-789AAB2267D4}"/>
              </a:ext>
            </a:extLst>
          </p:cNvPr>
          <p:cNvSpPr txBox="1"/>
          <p:nvPr/>
        </p:nvSpPr>
        <p:spPr>
          <a:xfrm>
            <a:off x="3997700" y="4477060"/>
            <a:ext cx="1973297" cy="43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tabLst/>
              <a:defRPr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Good </a:t>
            </a:r>
            <a:br>
              <a:rPr lang="en-US" sz="14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</a:br>
            <a:r>
              <a:rPr lang="en-US" sz="14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patient-provider communication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tabLst/>
              <a:defRPr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Happy staff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tabLst/>
              <a:defRPr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Collaboration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59ACF3C0-E0DF-1226-0CCD-C6067486F03B}"/>
              </a:ext>
            </a:extLst>
          </p:cNvPr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5300" y="1519110"/>
            <a:ext cx="1485200" cy="1485200"/>
          </a:xfrm>
          <a:prstGeom prst="ellipse">
            <a:avLst/>
          </a:prstGeom>
          <a:effectLst>
            <a:outerShdw blurRad="292100" dist="101600" dir="5400000" algn="tl" rotWithShape="0">
              <a:srgbClr val="475D84">
                <a:alpha val="22000"/>
              </a:srgbClr>
            </a:outerShdw>
          </a:effectLst>
        </p:spPr>
      </p:pic>
      <p:pic>
        <p:nvPicPr>
          <p:cNvPr id="60" name="Picture 59" descr="A person and person smiling&#10;&#10;Description automatically generated with low confidence">
            <a:extLst>
              <a:ext uri="{FF2B5EF4-FFF2-40B4-BE49-F238E27FC236}">
                <a16:creationId xmlns:a16="http://schemas.microsoft.com/office/drawing/2014/main" id="{A0E94D32-197E-7BBE-2EDB-29FEC17E684A}"/>
              </a:ext>
            </a:extLst>
          </p:cNvPr>
          <p:cNvPicPr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1748" y="1496086"/>
            <a:ext cx="1485201" cy="1485201"/>
          </a:xfrm>
          <a:prstGeom prst="ellipse">
            <a:avLst/>
          </a:prstGeom>
          <a:effectLst>
            <a:outerShdw blurRad="292100" dist="101600" dir="5400000" algn="tl" rotWithShape="0">
              <a:srgbClr val="475D84">
                <a:alpha val="22000"/>
              </a:srgbClr>
            </a:outerShdw>
          </a:effectLst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CF2E6BB7-6A99-C5D4-DCEB-67058B33001A}"/>
              </a:ext>
            </a:extLst>
          </p:cNvPr>
          <p:cNvSpPr/>
          <p:nvPr/>
        </p:nvSpPr>
        <p:spPr>
          <a:xfrm>
            <a:off x="1369739" y="344355"/>
            <a:ext cx="7178057" cy="975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600" b="1" dirty="0">
                <a:solidFill>
                  <a:schemeClr val="tx2"/>
                </a:solidFill>
              </a:rPr>
              <a:t>A remarkable experience can differentiate your brand. </a:t>
            </a:r>
          </a:p>
        </p:txBody>
      </p:sp>
      <p:sp>
        <p:nvSpPr>
          <p:cNvPr id="35" name="Google Shape;120;p26">
            <a:extLst>
              <a:ext uri="{FF2B5EF4-FFF2-40B4-BE49-F238E27FC236}">
                <a16:creationId xmlns:a16="http://schemas.microsoft.com/office/drawing/2014/main" id="{D6E300B8-66F8-DF33-A061-6B0389ED5470}"/>
              </a:ext>
            </a:extLst>
          </p:cNvPr>
          <p:cNvSpPr txBox="1"/>
          <p:nvPr/>
        </p:nvSpPr>
        <p:spPr>
          <a:xfrm>
            <a:off x="6663655" y="3443470"/>
            <a:ext cx="1770567" cy="39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914400">
              <a:spcAft>
                <a:spcPts val="600"/>
              </a:spcAft>
              <a:buClr>
                <a:srgbClr val="000000"/>
              </a:buClr>
              <a:defRPr/>
            </a:pPr>
            <a:r>
              <a:rPr lang="en-US" b="1" dirty="0">
                <a:solidFill>
                  <a:schemeClr val="accent2"/>
                </a:solidFill>
                <a:sym typeface="Wingdings" panose="05000000000000000000" pitchFamily="2" charset="2"/>
              </a:rPr>
              <a:t>Healthcare process</a:t>
            </a:r>
            <a:endParaRPr lang="en-US" dirty="0">
              <a:solidFill>
                <a:schemeClr val="accent5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55" name="Google Shape;120;p26">
            <a:extLst>
              <a:ext uri="{FF2B5EF4-FFF2-40B4-BE49-F238E27FC236}">
                <a16:creationId xmlns:a16="http://schemas.microsoft.com/office/drawing/2014/main" id="{807043B7-B061-C1A4-94F0-2A75B83CB073}"/>
              </a:ext>
            </a:extLst>
          </p:cNvPr>
          <p:cNvSpPr txBox="1"/>
          <p:nvPr/>
        </p:nvSpPr>
        <p:spPr>
          <a:xfrm>
            <a:off x="6663655" y="4487593"/>
            <a:ext cx="1770567" cy="39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tabLst/>
              <a:defRPr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Patient access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tabLst/>
              <a:defRPr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Appointment scheduling &amp; availability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tabLst/>
              <a:defRPr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Patient financial experience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9E00775B-BB50-084C-E204-FB6EE6EB8768}"/>
              </a:ext>
            </a:extLst>
          </p:cNvPr>
          <p:cNvPicPr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1940" y="1500924"/>
            <a:ext cx="1467872" cy="1467872"/>
          </a:xfrm>
          <a:prstGeom prst="ellipse">
            <a:avLst/>
          </a:prstGeom>
          <a:effectLst>
            <a:outerShdw blurRad="292100" dist="101600" dir="5400000" algn="tl" rotWithShape="0">
              <a:srgbClr val="475D84">
                <a:alpha val="22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218C9E-96AE-F05D-695E-40B757BAB3A9}"/>
              </a:ext>
            </a:extLst>
          </p:cNvPr>
          <p:cNvSpPr txBox="1"/>
          <p:nvPr/>
        </p:nvSpPr>
        <p:spPr>
          <a:xfrm>
            <a:off x="10684420" y="6611779"/>
            <a:ext cx="17013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5">
                    <a:lumMod val="50000"/>
                  </a:schemeClr>
                </a:solidFill>
              </a:rPr>
              <a:t>Source: Press Gainey </a:t>
            </a:r>
          </a:p>
        </p:txBody>
      </p:sp>
    </p:spTree>
    <p:extLst>
      <p:ext uri="{BB962C8B-B14F-4D97-AF65-F5344CB8AC3E}">
        <p14:creationId xmlns:p14="http://schemas.microsoft.com/office/powerpoint/2010/main" val="3035909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163019-880F-82A2-F50A-F5CEEC2E0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BB8525-A223-6C42-83E3-E5823AFC40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244435"/>
            <a:ext cx="10769600" cy="3953031"/>
          </a:xfrm>
        </p:spPr>
        <p:txBody>
          <a:bodyPr/>
          <a:lstStyle/>
          <a:p>
            <a:pPr marL="18288" indent="0">
              <a:buNone/>
            </a:pPr>
            <a:r>
              <a:rPr lang="en-US" dirty="0"/>
              <a:t>How many vendors do you use to complete a patient’s journey similar to the one shown in the previous slide?</a:t>
            </a:r>
          </a:p>
          <a:p>
            <a:pPr marL="18288" indent="0">
              <a:buNone/>
            </a:pPr>
            <a:endParaRPr lang="en-US" dirty="0"/>
          </a:p>
          <a:p>
            <a:pPr marL="465138" indent="-447675">
              <a:buFont typeface="+mj-lt"/>
              <a:buAutoNum type="alphaUcPeriod"/>
            </a:pPr>
            <a:r>
              <a:rPr lang="en-US" dirty="0"/>
              <a:t>1-3</a:t>
            </a:r>
          </a:p>
          <a:p>
            <a:pPr marL="465138" indent="-447675">
              <a:buFont typeface="+mj-lt"/>
              <a:buAutoNum type="alphaUcPeriod"/>
            </a:pPr>
            <a:r>
              <a:rPr lang="en-US" dirty="0"/>
              <a:t>4-6</a:t>
            </a:r>
          </a:p>
          <a:p>
            <a:pPr marL="465138" indent="-447675">
              <a:buFont typeface="+mj-lt"/>
              <a:buAutoNum type="alphaUcPeriod"/>
            </a:pPr>
            <a:r>
              <a:rPr lang="en-US" dirty="0"/>
              <a:t>7+</a:t>
            </a:r>
          </a:p>
        </p:txBody>
      </p:sp>
    </p:spTree>
    <p:extLst>
      <p:ext uri="{BB962C8B-B14F-4D97-AF65-F5344CB8AC3E}">
        <p14:creationId xmlns:p14="http://schemas.microsoft.com/office/powerpoint/2010/main" val="3860033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45FA2C-5372-7115-02F2-55C547CCD1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2908" y="1513811"/>
            <a:ext cx="3978860" cy="3953031"/>
          </a:xfrm>
          <a:prstGeom prst="rect">
            <a:avLst/>
          </a:prstGeom>
        </p:spPr>
        <p:txBody>
          <a:bodyPr/>
          <a:lstStyle/>
          <a:p>
            <a:pPr marL="18288" indent="0">
              <a:buNone/>
            </a:pPr>
            <a:r>
              <a:rPr lang="en-US" sz="3200" dirty="0"/>
              <a:t>Put patient understanding at the center </a:t>
            </a:r>
            <a:br>
              <a:rPr lang="en-US" sz="3200" dirty="0"/>
            </a:br>
            <a:r>
              <a:rPr lang="en-US" sz="3200" b="0" dirty="0">
                <a:solidFill>
                  <a:schemeClr val="accent5">
                    <a:lumMod val="75000"/>
                  </a:schemeClr>
                </a:solidFill>
              </a:rPr>
              <a:t>of one connected experience</a:t>
            </a:r>
            <a:endParaRPr lang="en-US" sz="3200" b="0" dirty="0">
              <a:solidFill>
                <a:schemeClr val="accent5">
                  <a:lumMod val="75000"/>
                </a:schemeClr>
              </a:solidFill>
              <a:latin typeface="+mn-lt"/>
              <a:cs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6388F3-1935-4DC5-338E-405E2609BD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6301" y="0"/>
            <a:ext cx="6235700" cy="68545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C838AD-8E29-46E9-8DB3-A9DB7363606A}"/>
              </a:ext>
            </a:extLst>
          </p:cNvPr>
          <p:cNvSpPr/>
          <p:nvPr/>
        </p:nvSpPr>
        <p:spPr>
          <a:xfrm>
            <a:off x="1125847" y="334410"/>
            <a:ext cx="4198590" cy="975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600" b="1" dirty="0">
                <a:solidFill>
                  <a:schemeClr val="tx2"/>
                </a:solidFill>
              </a:rPr>
              <a:t>Understand Your Patient Portfolio</a:t>
            </a:r>
          </a:p>
        </p:txBody>
      </p:sp>
    </p:spTree>
    <p:extLst>
      <p:ext uri="{BB962C8B-B14F-4D97-AF65-F5344CB8AC3E}">
        <p14:creationId xmlns:p14="http://schemas.microsoft.com/office/powerpoint/2010/main" val="2341903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120;p26">
            <a:extLst>
              <a:ext uri="{FF2B5EF4-FFF2-40B4-BE49-F238E27FC236}">
                <a16:creationId xmlns:a16="http://schemas.microsoft.com/office/drawing/2014/main" id="{DA1AE29D-85CE-785F-B48A-498A56FCBA70}"/>
              </a:ext>
            </a:extLst>
          </p:cNvPr>
          <p:cNvSpPr txBox="1"/>
          <p:nvPr/>
        </p:nvSpPr>
        <p:spPr>
          <a:xfrm>
            <a:off x="4858258" y="4092609"/>
            <a:ext cx="2663305" cy="161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 algn="ctr">
              <a:lnSpc>
                <a:spcPts val="2200"/>
              </a:lnSpc>
              <a:spcAft>
                <a:spcPts val="1800"/>
              </a:spcAft>
            </a:pPr>
            <a:r>
              <a:rPr lang="en-US" sz="1800" b="1" dirty="0">
                <a:solidFill>
                  <a:schemeClr val="accent2"/>
                </a:solidFill>
                <a:cs typeface="Verdana" panose="020B0604030504040204" pitchFamily="34" charset="0"/>
                <a:sym typeface="Poppins"/>
              </a:rPr>
              <a:t>LESS THAN</a:t>
            </a:r>
          </a:p>
          <a:p>
            <a:pPr algn="ctr">
              <a:lnSpc>
                <a:spcPts val="2200"/>
              </a:lnSpc>
              <a:spcAft>
                <a:spcPts val="1800"/>
              </a:spcAft>
            </a:pPr>
            <a:r>
              <a:rPr lang="en-US" sz="4000" b="1" spc="-150" dirty="0">
                <a:solidFill>
                  <a:schemeClr val="accent2"/>
                </a:solidFill>
                <a:cs typeface="Verdana" panose="020B0604030504040204" pitchFamily="34" charset="0"/>
                <a:sym typeface="Poppins"/>
              </a:rPr>
              <a:t>15%</a:t>
            </a:r>
            <a:br>
              <a:rPr lang="en-US" sz="4000" b="1" spc="-150" dirty="0">
                <a:solidFill>
                  <a:schemeClr val="accent2"/>
                </a:solidFill>
                <a:cs typeface="Verdana" panose="020B0604030504040204" pitchFamily="34" charset="0"/>
                <a:sym typeface="Poppin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Verdana" panose="020B0604030504040204" pitchFamily="34" charset="0"/>
                <a:sym typeface="Poppins"/>
              </a:rPr>
              <a:t>of patients will stay with a provider after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cs typeface="Verdana" panose="020B0604030504040204" pitchFamily="34" charset="0"/>
                <a:sym typeface="Poppins"/>
              </a:rPr>
              <a:t>a poor pre-care or billing experience</a:t>
            </a:r>
            <a:endParaRPr lang="en-US" sz="2000" dirty="0">
              <a:solidFill>
                <a:schemeClr val="accent5">
                  <a:lumMod val="50000"/>
                </a:schemeClr>
              </a:solidFill>
              <a:cs typeface="Verdana" panose="020B0604030504040204" pitchFamily="34" charset="0"/>
              <a:sym typeface="Poppins"/>
            </a:endParaRPr>
          </a:p>
        </p:txBody>
      </p:sp>
      <p:sp>
        <p:nvSpPr>
          <p:cNvPr id="7" name="Google Shape;120;p26">
            <a:extLst>
              <a:ext uri="{FF2B5EF4-FFF2-40B4-BE49-F238E27FC236}">
                <a16:creationId xmlns:a16="http://schemas.microsoft.com/office/drawing/2014/main" id="{A14FF1D6-B0F4-7703-C0B2-F567B448C8DE}"/>
              </a:ext>
            </a:extLst>
          </p:cNvPr>
          <p:cNvSpPr txBox="1"/>
          <p:nvPr/>
        </p:nvSpPr>
        <p:spPr>
          <a:xfrm>
            <a:off x="8116674" y="4035304"/>
            <a:ext cx="3961026" cy="51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 algn="ctr">
              <a:lnSpc>
                <a:spcPts val="2200"/>
              </a:lnSpc>
              <a:spcAft>
                <a:spcPts val="1800"/>
              </a:spcAft>
            </a:pPr>
            <a:r>
              <a:rPr lang="en-US" b="1" dirty="0">
                <a:solidFill>
                  <a:schemeClr val="tx2"/>
                </a:solidFill>
                <a:cs typeface="Verdana" panose="020B0604030504040204" pitchFamily="34" charset="0"/>
                <a:sym typeface="Poppins"/>
              </a:rPr>
              <a:t>A BETTER PATIENT EXPERIENCE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cs typeface="Verdana" panose="020B0604030504040204" pitchFamily="34" charset="0"/>
                <a:sym typeface="Poppins"/>
              </a:rPr>
              <a:t>is the </a:t>
            </a:r>
          </a:p>
          <a:p>
            <a:pPr algn="ctr">
              <a:lnSpc>
                <a:spcPts val="2200"/>
              </a:lnSpc>
              <a:spcAft>
                <a:spcPts val="1800"/>
              </a:spcAft>
            </a:pPr>
            <a:r>
              <a:rPr lang="en-US" sz="4000" b="1" dirty="0">
                <a:solidFill>
                  <a:schemeClr val="accent2"/>
                </a:solidFill>
                <a:cs typeface="Verdana" panose="020B0604030504040204" pitchFamily="34" charset="0"/>
                <a:sym typeface="Poppins"/>
              </a:rPr>
              <a:t>TOP</a:t>
            </a:r>
            <a:br>
              <a:rPr lang="en-US" sz="4000" b="1" dirty="0">
                <a:solidFill>
                  <a:schemeClr val="accent2"/>
                </a:solidFill>
                <a:cs typeface="Verdana" panose="020B0604030504040204" pitchFamily="34" charset="0"/>
                <a:sym typeface="Poppins"/>
              </a:rPr>
            </a:br>
            <a:r>
              <a:rPr lang="en-US" b="1" dirty="0">
                <a:solidFill>
                  <a:schemeClr val="accent2"/>
                </a:solidFill>
                <a:cs typeface="Verdana" panose="020B0604030504040204" pitchFamily="34" charset="0"/>
                <a:sym typeface="Poppins"/>
              </a:rPr>
              <a:t>DESIRED OUTCOME </a:t>
            </a:r>
            <a:br>
              <a:rPr lang="en-US" b="1" dirty="0">
                <a:solidFill>
                  <a:schemeClr val="accent2"/>
                </a:solidFill>
                <a:cs typeface="Verdana" panose="020B0604030504040204" pitchFamily="34" charset="0"/>
                <a:sym typeface="Poppin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Verdana" panose="020B0604030504040204" pitchFamily="34" charset="0"/>
                <a:sym typeface="Poppins"/>
              </a:rPr>
              <a:t>among healthcare leaders</a:t>
            </a:r>
          </a:p>
        </p:txBody>
      </p:sp>
      <p:sp>
        <p:nvSpPr>
          <p:cNvPr id="8" name="Google Shape;120;p26">
            <a:extLst>
              <a:ext uri="{FF2B5EF4-FFF2-40B4-BE49-F238E27FC236}">
                <a16:creationId xmlns:a16="http://schemas.microsoft.com/office/drawing/2014/main" id="{BE6ABF7E-14D6-18F3-2212-ADBD6DA0CDE5}"/>
              </a:ext>
            </a:extLst>
          </p:cNvPr>
          <p:cNvSpPr txBox="1"/>
          <p:nvPr/>
        </p:nvSpPr>
        <p:spPr>
          <a:xfrm>
            <a:off x="1127438" y="1564611"/>
            <a:ext cx="2561063" cy="261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46304" anchor="b" anchorCtr="0">
            <a:noAutofit/>
          </a:bodyPr>
          <a:lstStyle/>
          <a:p>
            <a:pPr>
              <a:spcAft>
                <a:spcPts val="450"/>
              </a:spcAft>
            </a:pPr>
            <a:r>
              <a:rPr lang="en-US" sz="3200" b="1" dirty="0">
                <a:solidFill>
                  <a:schemeClr val="tx2"/>
                </a:solidFill>
                <a:cs typeface="Verdana" panose="020B0604030504040204" pitchFamily="34" charset="0"/>
                <a:sym typeface="Poppins"/>
              </a:rPr>
              <a:t>Engage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cs typeface="Verdana" panose="020B0604030504040204" pitchFamily="34" charset="0"/>
                <a:sym typeface="Poppins"/>
              </a:rPr>
              <a:t> &amp; </a:t>
            </a:r>
            <a:r>
              <a:rPr lang="en-US" sz="3200" b="1" dirty="0">
                <a:solidFill>
                  <a:schemeClr val="tx2"/>
                </a:solidFill>
                <a:cs typeface="Verdana" panose="020B0604030504040204" pitchFamily="34" charset="0"/>
                <a:sym typeface="Poppins"/>
              </a:rPr>
              <a:t>activate</a:t>
            </a:r>
            <a:r>
              <a:rPr lang="en-US" sz="3200" dirty="0">
                <a:solidFill>
                  <a:srgbClr val="000000"/>
                </a:solidFill>
                <a:cs typeface="Verdana" panose="020B0604030504040204" pitchFamily="34" charset="0"/>
                <a:sym typeface="Poppins"/>
              </a:rPr>
              <a:t>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cs typeface="Verdana" panose="020B0604030504040204" pitchFamily="34" charset="0"/>
                <a:sym typeface="Poppins"/>
              </a:rPr>
              <a:t>the modern healthcare consumer.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26EF41-A99E-E9FA-1A3C-C05291D655C4}"/>
              </a:ext>
            </a:extLst>
          </p:cNvPr>
          <p:cNvSpPr/>
          <p:nvPr/>
        </p:nvSpPr>
        <p:spPr>
          <a:xfrm>
            <a:off x="1125847" y="334410"/>
            <a:ext cx="4198590" cy="975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600" b="1" dirty="0">
                <a:solidFill>
                  <a:schemeClr val="tx2"/>
                </a:solidFill>
              </a:rPr>
              <a:t>Understand Your Patient Portfolio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0326CC-FA1D-E7C4-C918-D32E8B8A149F}"/>
              </a:ext>
            </a:extLst>
          </p:cNvPr>
          <p:cNvGrpSpPr/>
          <p:nvPr/>
        </p:nvGrpSpPr>
        <p:grpSpPr>
          <a:xfrm>
            <a:off x="4764257" y="1771234"/>
            <a:ext cx="2851306" cy="1743842"/>
            <a:chOff x="389539" y="4236100"/>
            <a:chExt cx="4381500" cy="2679700"/>
          </a:xfrm>
        </p:grpSpPr>
        <p:pic>
          <p:nvPicPr>
            <p:cNvPr id="3" name="Graphic 15">
              <a:extLst>
                <a:ext uri="{FF2B5EF4-FFF2-40B4-BE49-F238E27FC236}">
                  <a16:creationId xmlns:a16="http://schemas.microsoft.com/office/drawing/2014/main" id="{EBBAAA75-EB81-378B-D371-67F982D69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9539" y="4236100"/>
              <a:ext cx="4381500" cy="2679700"/>
            </a:xfrm>
            <a:prstGeom prst="rect">
              <a:avLst/>
            </a:prstGeom>
          </p:spPr>
        </p:pic>
        <p:pic>
          <p:nvPicPr>
            <p:cNvPr id="4" name="Graphic 16">
              <a:extLst>
                <a:ext uri="{FF2B5EF4-FFF2-40B4-BE49-F238E27FC236}">
                  <a16:creationId xmlns:a16="http://schemas.microsoft.com/office/drawing/2014/main" id="{2E66A765-DAA0-68DB-D3AC-F8BD475DE4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r="77907" b="51611"/>
            <a:stretch/>
          </p:blipFill>
          <p:spPr>
            <a:xfrm>
              <a:off x="389539" y="4236100"/>
              <a:ext cx="968010" cy="1296677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8824577-0CFC-5336-8AB3-E84EFEC2C620}"/>
              </a:ext>
            </a:extLst>
          </p:cNvPr>
          <p:cNvGrpSpPr/>
          <p:nvPr/>
        </p:nvGrpSpPr>
        <p:grpSpPr>
          <a:xfrm>
            <a:off x="8278190" y="1466619"/>
            <a:ext cx="3529608" cy="2353072"/>
            <a:chOff x="4051320" y="1904022"/>
            <a:chExt cx="3935213" cy="2623476"/>
          </a:xfrm>
        </p:grpSpPr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9FA18E2B-5A14-E23B-DB40-F09E1165F51B}"/>
                </a:ext>
              </a:extLst>
            </p:cNvPr>
            <p:cNvGraphicFramePr/>
            <p:nvPr/>
          </p:nvGraphicFramePr>
          <p:xfrm>
            <a:off x="4051320" y="1904022"/>
            <a:ext cx="3935213" cy="26234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5" name="Google Shape;120;p26">
              <a:extLst>
                <a:ext uri="{FF2B5EF4-FFF2-40B4-BE49-F238E27FC236}">
                  <a16:creationId xmlns:a16="http://schemas.microsoft.com/office/drawing/2014/main" id="{0303CE47-2337-9BE7-F856-64BB850FB009}"/>
                </a:ext>
              </a:extLst>
            </p:cNvPr>
            <p:cNvSpPr txBox="1"/>
            <p:nvPr/>
          </p:nvSpPr>
          <p:spPr>
            <a:xfrm>
              <a:off x="5110087" y="2830420"/>
              <a:ext cx="1817678" cy="9203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pPr algn="ctr">
                <a:spcAft>
                  <a:spcPts val="450"/>
                </a:spcAft>
              </a:pPr>
              <a:r>
                <a:rPr lang="en-US" sz="3600" b="1" spc="-150" dirty="0">
                  <a:solidFill>
                    <a:schemeClr val="accent2"/>
                  </a:solidFill>
                  <a:cs typeface="Verdana" panose="020B0604030504040204" pitchFamily="34" charset="0"/>
                  <a:sym typeface="Poppins"/>
                </a:rPr>
                <a:t>92</a:t>
              </a:r>
              <a:r>
                <a:rPr lang="en-US" sz="3200" b="1" spc="-150" dirty="0">
                  <a:solidFill>
                    <a:schemeClr val="accent2"/>
                  </a:solidFill>
                  <a:cs typeface="Verdana" panose="020B0604030504040204" pitchFamily="34" charset="0"/>
                  <a:sym typeface="Poppins"/>
                </a:rPr>
                <a:t>%</a:t>
              </a:r>
              <a:endParaRPr lang="en-US" sz="3600" b="1" spc="-150" dirty="0">
                <a:solidFill>
                  <a:schemeClr val="accent2"/>
                </a:solidFill>
                <a:cs typeface="Verdana" panose="020B0604030504040204" pitchFamily="34" charset="0"/>
                <a:sym typeface="Poppin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13BF3F9-0BB7-73C8-6356-2EC840AF2878}"/>
              </a:ext>
            </a:extLst>
          </p:cNvPr>
          <p:cNvSpPr txBox="1"/>
          <p:nvPr/>
        </p:nvSpPr>
        <p:spPr>
          <a:xfrm>
            <a:off x="6096000" y="6611779"/>
            <a:ext cx="61781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5">
                    <a:lumMod val="50000"/>
                  </a:schemeClr>
                </a:solidFill>
              </a:rPr>
              <a:t>Sources: RevSpring Voice of the Patient Survey; Deloitte Center for Health Solutions Survey </a:t>
            </a:r>
          </a:p>
        </p:txBody>
      </p:sp>
    </p:spTree>
    <p:extLst>
      <p:ext uri="{BB962C8B-B14F-4D97-AF65-F5344CB8AC3E}">
        <p14:creationId xmlns:p14="http://schemas.microsoft.com/office/powerpoint/2010/main" val="427655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66E0DA-592B-1847-88ED-BCDF8B74726F}"/>
              </a:ext>
            </a:extLst>
          </p:cNvPr>
          <p:cNvSpPr/>
          <p:nvPr/>
        </p:nvSpPr>
        <p:spPr>
          <a:xfrm>
            <a:off x="-7682" y="1366160"/>
            <a:ext cx="4248456" cy="5491840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DD76D2-41DA-654B-8B59-6926B67EE331}"/>
              </a:ext>
            </a:extLst>
          </p:cNvPr>
          <p:cNvSpPr/>
          <p:nvPr/>
        </p:nvSpPr>
        <p:spPr>
          <a:xfrm>
            <a:off x="4283180" y="1366160"/>
            <a:ext cx="7908819" cy="549184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22492F2-D370-9197-4124-5E0F667716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4221" t="-5009" r="34319" b="38844"/>
          <a:stretch/>
        </p:blipFill>
        <p:spPr>
          <a:xfrm>
            <a:off x="2716186" y="226771"/>
            <a:ext cx="3058043" cy="66552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6367B41-CC79-5E4D-8CA9-26996EF119A4}"/>
              </a:ext>
            </a:extLst>
          </p:cNvPr>
          <p:cNvSpPr/>
          <p:nvPr/>
        </p:nvSpPr>
        <p:spPr>
          <a:xfrm>
            <a:off x="-58734" y="1868639"/>
            <a:ext cx="329172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80"/>
              </a:lnSpc>
            </a:pPr>
            <a:r>
              <a:rPr lang="en-US" sz="2400" b="1" dirty="0">
                <a:solidFill>
                  <a:schemeClr val="bg2"/>
                </a:solidFill>
                <a:latin typeface="Verdana" panose="020B0604030504040204" pitchFamily="34" charset="0"/>
              </a:rPr>
              <a:t>Demographic Data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9269DA-EB05-B044-8889-8C04570077B1}"/>
              </a:ext>
            </a:extLst>
          </p:cNvPr>
          <p:cNvSpPr/>
          <p:nvPr/>
        </p:nvSpPr>
        <p:spPr>
          <a:xfrm>
            <a:off x="8052579" y="1868639"/>
            <a:ext cx="202972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680"/>
              </a:lnSpc>
            </a:pPr>
            <a:r>
              <a:rPr lang="en-US" sz="2400" b="1" dirty="0">
                <a:solidFill>
                  <a:schemeClr val="bg2"/>
                </a:solidFill>
                <a:latin typeface="Verdana" panose="020B0604030504040204" pitchFamily="34" charset="0"/>
              </a:rPr>
              <a:t>Behavioral</a:t>
            </a:r>
          </a:p>
          <a:p>
            <a:pPr algn="ctr">
              <a:lnSpc>
                <a:spcPts val="2680"/>
              </a:lnSpc>
            </a:pPr>
            <a:r>
              <a:rPr lang="en-US" sz="2400" b="1" dirty="0">
                <a:solidFill>
                  <a:schemeClr val="bg2"/>
                </a:solidFill>
                <a:latin typeface="Verdana" panose="020B0604030504040204" pitchFamily="34" charset="0"/>
              </a:rPr>
              <a:t>Data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5F7EA9-6A8B-E14F-955C-D57FBDED5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83" y="450008"/>
            <a:ext cx="12199671" cy="63904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500" b="1" dirty="0"/>
              <a:t>Using Demographic and Behavioral Data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5446339-3538-364A-B2FF-6C1CD8700E32}"/>
              </a:ext>
            </a:extLst>
          </p:cNvPr>
          <p:cNvGrpSpPr/>
          <p:nvPr/>
        </p:nvGrpSpPr>
        <p:grpSpPr>
          <a:xfrm>
            <a:off x="6252361" y="5139844"/>
            <a:ext cx="5631846" cy="1124276"/>
            <a:chOff x="6252361" y="5143080"/>
            <a:chExt cx="5631846" cy="1124276"/>
          </a:xfrm>
        </p:grpSpPr>
        <p:sp>
          <p:nvSpPr>
            <p:cNvPr id="112" name="Text Placeholder 2">
              <a:extLst>
                <a:ext uri="{FF2B5EF4-FFF2-40B4-BE49-F238E27FC236}">
                  <a16:creationId xmlns:a16="http://schemas.microsoft.com/office/drawing/2014/main" id="{938D2E99-44FA-5648-93DF-191B7FDB25C5}"/>
                </a:ext>
              </a:extLst>
            </p:cNvPr>
            <p:cNvSpPr txBox="1">
              <a:spLocks/>
            </p:cNvSpPr>
            <p:nvPr/>
          </p:nvSpPr>
          <p:spPr>
            <a:xfrm>
              <a:off x="6252361" y="5143080"/>
              <a:ext cx="5630159" cy="455321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318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alpha val="7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000" kern="1200" baseline="0">
                  <a:solidFill>
                    <a:schemeClr val="tx1">
                      <a:alpha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37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3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92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50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z="1400" b="1" dirty="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How we use this information to drive engagement</a:t>
              </a:r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06302847-0D8B-C845-A210-D0DB8A5E2B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52362" y="5458643"/>
              <a:ext cx="5630157" cy="2781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 Placeholder 2">
              <a:extLst>
                <a:ext uri="{FF2B5EF4-FFF2-40B4-BE49-F238E27FC236}">
                  <a16:creationId xmlns:a16="http://schemas.microsoft.com/office/drawing/2014/main" id="{D1C7F0D5-88A3-EE46-873C-5EC8CC9C07DC}"/>
                </a:ext>
              </a:extLst>
            </p:cNvPr>
            <p:cNvSpPr txBox="1">
              <a:spLocks/>
            </p:cNvSpPr>
            <p:nvPr/>
          </p:nvSpPr>
          <p:spPr>
            <a:xfrm>
              <a:off x="8370549" y="5585862"/>
              <a:ext cx="1553376" cy="266310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318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alpha val="7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000" kern="1200" baseline="0">
                  <a:solidFill>
                    <a:schemeClr val="tx1">
                      <a:alpha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37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3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92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50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73152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bg2"/>
                  </a:solidFill>
                  <a:latin typeface="Verdana" panose="020B0604030504040204" pitchFamily="34" charset="0"/>
                </a:rPr>
                <a:t>Communication preferences</a:t>
              </a:r>
            </a:p>
          </p:txBody>
        </p:sp>
        <p:sp>
          <p:nvSpPr>
            <p:cNvPr id="119" name="Text Placeholder 2">
              <a:extLst>
                <a:ext uri="{FF2B5EF4-FFF2-40B4-BE49-F238E27FC236}">
                  <a16:creationId xmlns:a16="http://schemas.microsoft.com/office/drawing/2014/main" id="{A807069E-0681-C44E-A6A9-C097BA4EC8D6}"/>
                </a:ext>
              </a:extLst>
            </p:cNvPr>
            <p:cNvSpPr txBox="1">
              <a:spLocks/>
            </p:cNvSpPr>
            <p:nvPr/>
          </p:nvSpPr>
          <p:spPr>
            <a:xfrm>
              <a:off x="6350473" y="6001046"/>
              <a:ext cx="1764249" cy="266310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318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alpha val="7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000" kern="1200" baseline="0">
                  <a:solidFill>
                    <a:schemeClr val="tx1">
                      <a:alpha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37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3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92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50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73152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bg2"/>
                  </a:solidFill>
                  <a:latin typeface="Verdana" panose="020B0604030504040204" pitchFamily="34" charset="0"/>
                </a:rPr>
                <a:t>Inspiring them to pay</a:t>
              </a:r>
            </a:p>
          </p:txBody>
        </p:sp>
        <p:sp>
          <p:nvSpPr>
            <p:cNvPr id="120" name="Text Placeholder 2">
              <a:extLst>
                <a:ext uri="{FF2B5EF4-FFF2-40B4-BE49-F238E27FC236}">
                  <a16:creationId xmlns:a16="http://schemas.microsoft.com/office/drawing/2014/main" id="{9EECF84B-4C1C-4246-8EBB-BEDE7B357A53}"/>
                </a:ext>
              </a:extLst>
            </p:cNvPr>
            <p:cNvSpPr txBox="1">
              <a:spLocks/>
            </p:cNvSpPr>
            <p:nvPr/>
          </p:nvSpPr>
          <p:spPr>
            <a:xfrm>
              <a:off x="8370550" y="5995573"/>
              <a:ext cx="1553376" cy="266310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318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alpha val="7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000" kern="1200" baseline="0">
                  <a:solidFill>
                    <a:schemeClr val="tx1">
                      <a:alpha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37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3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92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50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73152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bg2"/>
                  </a:solidFill>
                  <a:latin typeface="Verdana" panose="020B0604030504040204" pitchFamily="34" charset="0"/>
                </a:rPr>
                <a:t>Qualifying for financial assistance</a:t>
              </a:r>
            </a:p>
          </p:txBody>
        </p:sp>
        <p:sp>
          <p:nvSpPr>
            <p:cNvPr id="121" name="Text Placeholder 2">
              <a:extLst>
                <a:ext uri="{FF2B5EF4-FFF2-40B4-BE49-F238E27FC236}">
                  <a16:creationId xmlns:a16="http://schemas.microsoft.com/office/drawing/2014/main" id="{8C14B5DA-8032-904F-88DF-B86246A01A0B}"/>
                </a:ext>
              </a:extLst>
            </p:cNvPr>
            <p:cNvSpPr txBox="1">
              <a:spLocks/>
            </p:cNvSpPr>
            <p:nvPr/>
          </p:nvSpPr>
          <p:spPr>
            <a:xfrm>
              <a:off x="10168410" y="5560066"/>
              <a:ext cx="1715797" cy="568637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318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alpha val="7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000" kern="1200" baseline="0">
                  <a:solidFill>
                    <a:schemeClr val="tx1">
                      <a:alpha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37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3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92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50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73152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bg2"/>
                  </a:solidFill>
                  <a:latin typeface="Verdana" panose="020B0604030504040204" pitchFamily="34" charset="0"/>
                </a:rPr>
                <a:t>Understanding their financial obligations</a:t>
              </a:r>
            </a:p>
          </p:txBody>
        </p:sp>
        <p:sp>
          <p:nvSpPr>
            <p:cNvPr id="122" name="Text Placeholder 2">
              <a:extLst>
                <a:ext uri="{FF2B5EF4-FFF2-40B4-BE49-F238E27FC236}">
                  <a16:creationId xmlns:a16="http://schemas.microsoft.com/office/drawing/2014/main" id="{98CD782C-DE2D-CD44-982C-D8B70E07C8CC}"/>
                </a:ext>
              </a:extLst>
            </p:cNvPr>
            <p:cNvSpPr txBox="1">
              <a:spLocks/>
            </p:cNvSpPr>
            <p:nvPr/>
          </p:nvSpPr>
          <p:spPr>
            <a:xfrm>
              <a:off x="6350473" y="5588773"/>
              <a:ext cx="1553369" cy="266310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318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alpha val="7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000" kern="1200" baseline="0">
                  <a:solidFill>
                    <a:schemeClr val="tx1">
                      <a:alpha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37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3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92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50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73152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bg2"/>
                  </a:solidFill>
                  <a:latin typeface="Verdana" panose="020B0604030504040204" pitchFamily="34" charset="0"/>
                </a:rPr>
                <a:t>Properly preparing for their appointment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813A14F-976E-E64D-8B8C-3078206B2C23}"/>
              </a:ext>
            </a:extLst>
          </p:cNvPr>
          <p:cNvGrpSpPr/>
          <p:nvPr/>
        </p:nvGrpSpPr>
        <p:grpSpPr>
          <a:xfrm>
            <a:off x="3495206" y="3707616"/>
            <a:ext cx="1615854" cy="1234308"/>
            <a:chOff x="5487799" y="3507723"/>
            <a:chExt cx="1396381" cy="1030771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1106B62-74E5-054A-88EB-863E9463ACB0}"/>
                </a:ext>
              </a:extLst>
            </p:cNvPr>
            <p:cNvSpPr/>
            <p:nvPr/>
          </p:nvSpPr>
          <p:spPr>
            <a:xfrm>
              <a:off x="5501397" y="3507723"/>
              <a:ext cx="1382783" cy="4284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2800" b="1" dirty="0">
                  <a:solidFill>
                    <a:schemeClr val="accent3"/>
                  </a:solidFill>
                  <a:latin typeface="Verdana" panose="020B0604030504040204" pitchFamily="34" charset="0"/>
                </a:rPr>
                <a:t>KNOW 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D23D065-10D1-B74E-8F49-6CD05EDB44C2}"/>
                </a:ext>
              </a:extLst>
            </p:cNvPr>
            <p:cNvSpPr/>
            <p:nvPr/>
          </p:nvSpPr>
          <p:spPr>
            <a:xfrm>
              <a:off x="5487799" y="4032371"/>
              <a:ext cx="1298281" cy="5061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6300" b="1" dirty="0">
                  <a:solidFill>
                    <a:schemeClr val="accent3"/>
                  </a:solidFill>
                  <a:latin typeface="Verdana" panose="020B0604030504040204" pitchFamily="34" charset="0"/>
                </a:rPr>
                <a:t>ME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75242F6-0639-5447-83FE-4EBFC7ADDD95}"/>
              </a:ext>
            </a:extLst>
          </p:cNvPr>
          <p:cNvGrpSpPr/>
          <p:nvPr/>
        </p:nvGrpSpPr>
        <p:grpSpPr>
          <a:xfrm>
            <a:off x="6252361" y="3160260"/>
            <a:ext cx="5630159" cy="1385705"/>
            <a:chOff x="6252361" y="3147786"/>
            <a:chExt cx="5630159" cy="1385705"/>
          </a:xfrm>
        </p:grpSpPr>
        <p:sp>
          <p:nvSpPr>
            <p:cNvPr id="95" name="Text Placeholder 2">
              <a:extLst>
                <a:ext uri="{FF2B5EF4-FFF2-40B4-BE49-F238E27FC236}">
                  <a16:creationId xmlns:a16="http://schemas.microsoft.com/office/drawing/2014/main" id="{67BD4905-6364-EC49-86AE-A69EE6DC8C99}"/>
                </a:ext>
              </a:extLst>
            </p:cNvPr>
            <p:cNvSpPr txBox="1">
              <a:spLocks/>
            </p:cNvSpPr>
            <p:nvPr/>
          </p:nvSpPr>
          <p:spPr>
            <a:xfrm>
              <a:off x="6252361" y="3147786"/>
              <a:ext cx="5630159" cy="455321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318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alpha val="7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000" kern="1200" baseline="0">
                  <a:solidFill>
                    <a:schemeClr val="tx1">
                      <a:alpha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37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3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92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50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z="1400" b="1" dirty="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Information collected from patients’ </a:t>
              </a:r>
              <a:br>
                <a:rPr lang="en-US" sz="1400" b="1" dirty="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US" sz="1400" b="1" dirty="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behavior</a:t>
              </a:r>
            </a:p>
          </p:txBody>
        </p:sp>
        <p:sp>
          <p:nvSpPr>
            <p:cNvPr id="100" name="Text Placeholder 2">
              <a:extLst>
                <a:ext uri="{FF2B5EF4-FFF2-40B4-BE49-F238E27FC236}">
                  <a16:creationId xmlns:a16="http://schemas.microsoft.com/office/drawing/2014/main" id="{6E24871A-2818-B74B-A63B-2414134F9BD9}"/>
                </a:ext>
              </a:extLst>
            </p:cNvPr>
            <p:cNvSpPr txBox="1">
              <a:spLocks/>
            </p:cNvSpPr>
            <p:nvPr/>
          </p:nvSpPr>
          <p:spPr>
            <a:xfrm>
              <a:off x="6350472" y="3806339"/>
              <a:ext cx="1443509" cy="266310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318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alpha val="7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000" kern="1200" baseline="0">
                  <a:solidFill>
                    <a:schemeClr val="tx1">
                      <a:alpha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37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3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92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50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73152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bg2"/>
                  </a:solidFill>
                  <a:latin typeface="Verdana" panose="020B0604030504040204" pitchFamily="34" charset="0"/>
                </a:rPr>
                <a:t>Payment behavior: amount &amp; channel</a:t>
              </a:r>
            </a:p>
          </p:txBody>
        </p:sp>
        <p:sp>
          <p:nvSpPr>
            <p:cNvPr id="101" name="Text Placeholder 2">
              <a:extLst>
                <a:ext uri="{FF2B5EF4-FFF2-40B4-BE49-F238E27FC236}">
                  <a16:creationId xmlns:a16="http://schemas.microsoft.com/office/drawing/2014/main" id="{B4786D46-4BD2-694D-8BE0-2609840C27A2}"/>
                </a:ext>
              </a:extLst>
            </p:cNvPr>
            <p:cNvSpPr txBox="1">
              <a:spLocks/>
            </p:cNvSpPr>
            <p:nvPr/>
          </p:nvSpPr>
          <p:spPr>
            <a:xfrm>
              <a:off x="8370548" y="4267181"/>
              <a:ext cx="1323345" cy="266310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318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alpha val="7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000" kern="1200" baseline="0">
                  <a:solidFill>
                    <a:schemeClr val="tx1">
                      <a:alpha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37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3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92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50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73152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bg2"/>
                  </a:solidFill>
                  <a:latin typeface="Verdana" panose="020B0604030504040204" pitchFamily="34" charset="0"/>
                </a:rPr>
                <a:t>Insurance </a:t>
              </a:r>
            </a:p>
          </p:txBody>
        </p:sp>
        <p:sp>
          <p:nvSpPr>
            <p:cNvPr id="102" name="Text Placeholder 2">
              <a:extLst>
                <a:ext uri="{FF2B5EF4-FFF2-40B4-BE49-F238E27FC236}">
                  <a16:creationId xmlns:a16="http://schemas.microsoft.com/office/drawing/2014/main" id="{8401DBDC-1CAD-9D4D-AA12-B705C742E521}"/>
                </a:ext>
              </a:extLst>
            </p:cNvPr>
            <p:cNvSpPr txBox="1">
              <a:spLocks/>
            </p:cNvSpPr>
            <p:nvPr/>
          </p:nvSpPr>
          <p:spPr>
            <a:xfrm>
              <a:off x="8370548" y="4033770"/>
              <a:ext cx="1700027" cy="266310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318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alpha val="7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000" kern="1200" baseline="0">
                  <a:solidFill>
                    <a:schemeClr val="tx1">
                      <a:alpha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37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3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92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50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73152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bg2"/>
                  </a:solidFill>
                  <a:latin typeface="Verdana" panose="020B0604030504040204" pitchFamily="34" charset="0"/>
                </a:rPr>
                <a:t>Payment plan behavior </a:t>
              </a:r>
            </a:p>
          </p:txBody>
        </p:sp>
        <p:sp>
          <p:nvSpPr>
            <p:cNvPr id="104" name="Text Placeholder 2">
              <a:extLst>
                <a:ext uri="{FF2B5EF4-FFF2-40B4-BE49-F238E27FC236}">
                  <a16:creationId xmlns:a16="http://schemas.microsoft.com/office/drawing/2014/main" id="{682B61EA-F105-8041-8ED2-B405FBB58C0C}"/>
                </a:ext>
              </a:extLst>
            </p:cNvPr>
            <p:cNvSpPr txBox="1">
              <a:spLocks/>
            </p:cNvSpPr>
            <p:nvPr/>
          </p:nvSpPr>
          <p:spPr>
            <a:xfrm>
              <a:off x="8370548" y="3806339"/>
              <a:ext cx="1339237" cy="266310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318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alpha val="7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000" kern="1200" baseline="0">
                  <a:solidFill>
                    <a:schemeClr val="tx1">
                      <a:alpha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37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3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92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50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73152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bg2"/>
                  </a:solidFill>
                  <a:latin typeface="Verdana" panose="020B0604030504040204" pitchFamily="34" charset="0"/>
                </a:rPr>
                <a:t>Bad debt history </a:t>
              </a:r>
            </a:p>
          </p:txBody>
        </p:sp>
        <p:sp>
          <p:nvSpPr>
            <p:cNvPr id="105" name="Text Placeholder 2">
              <a:extLst>
                <a:ext uri="{FF2B5EF4-FFF2-40B4-BE49-F238E27FC236}">
                  <a16:creationId xmlns:a16="http://schemas.microsoft.com/office/drawing/2014/main" id="{16275A2D-0299-D047-BCD0-C7A4D91D676C}"/>
                </a:ext>
              </a:extLst>
            </p:cNvPr>
            <p:cNvSpPr txBox="1">
              <a:spLocks/>
            </p:cNvSpPr>
            <p:nvPr/>
          </p:nvSpPr>
          <p:spPr>
            <a:xfrm>
              <a:off x="10168409" y="3806339"/>
              <a:ext cx="1553780" cy="568637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318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alpha val="7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000" kern="1200" baseline="0">
                  <a:solidFill>
                    <a:schemeClr val="tx1">
                      <a:alpha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37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3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92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50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73152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bg2"/>
                  </a:solidFill>
                  <a:latin typeface="Verdana" panose="020B0604030504040204" pitchFamily="34" charset="0"/>
                </a:rPr>
                <a:t>Patient’s non-payment interactions</a:t>
              </a:r>
            </a:p>
          </p:txBody>
        </p:sp>
        <p:sp>
          <p:nvSpPr>
            <p:cNvPr id="106" name="Text Placeholder 2">
              <a:extLst>
                <a:ext uri="{FF2B5EF4-FFF2-40B4-BE49-F238E27FC236}">
                  <a16:creationId xmlns:a16="http://schemas.microsoft.com/office/drawing/2014/main" id="{56A01E86-6E07-914F-84FF-D4966FDF8775}"/>
                </a:ext>
              </a:extLst>
            </p:cNvPr>
            <p:cNvSpPr txBox="1">
              <a:spLocks/>
            </p:cNvSpPr>
            <p:nvPr/>
          </p:nvSpPr>
          <p:spPr>
            <a:xfrm>
              <a:off x="6350472" y="4214252"/>
              <a:ext cx="1924517" cy="266310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318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alpha val="7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000" kern="1200" baseline="0">
                  <a:solidFill>
                    <a:schemeClr val="tx1">
                      <a:alpha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37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3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92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50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73152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bg2"/>
                  </a:solidFill>
                  <a:latin typeface="Verdana" panose="020B0604030504040204" pitchFamily="34" charset="0"/>
                </a:rPr>
                <a:t>Number of statements sent &amp; outstanding balance 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B75A7E4-32E0-6145-AB32-78FE7EBD93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52361" y="3674342"/>
              <a:ext cx="5630157" cy="2781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127E7DEB-C1A7-B249-9B94-0A6C0C287A44}"/>
              </a:ext>
            </a:extLst>
          </p:cNvPr>
          <p:cNvSpPr txBox="1">
            <a:spLocks/>
          </p:cNvSpPr>
          <p:nvPr/>
        </p:nvSpPr>
        <p:spPr>
          <a:xfrm>
            <a:off x="205283" y="3160260"/>
            <a:ext cx="2763688" cy="108802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318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Record Data collected from thousands of sources and </a:t>
            </a:r>
            <a:br>
              <a:rPr lang="en-US" sz="14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organized into </a:t>
            </a:r>
            <a:br>
              <a:rPr lang="en-US" sz="14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centralized </a:t>
            </a:r>
            <a:br>
              <a:rPr lang="en-US" sz="14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database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B0FB2C3-F26D-C34D-9660-644DC3F32D75}"/>
              </a:ext>
            </a:extLst>
          </p:cNvPr>
          <p:cNvGrpSpPr/>
          <p:nvPr/>
        </p:nvGrpSpPr>
        <p:grpSpPr>
          <a:xfrm>
            <a:off x="1018757" y="4681216"/>
            <a:ext cx="1355308" cy="1704333"/>
            <a:chOff x="-164816" y="4533491"/>
            <a:chExt cx="1355308" cy="1704333"/>
          </a:xfrm>
        </p:grpSpPr>
        <p:sp>
          <p:nvSpPr>
            <p:cNvPr id="77" name="Text Placeholder 2">
              <a:extLst>
                <a:ext uri="{FF2B5EF4-FFF2-40B4-BE49-F238E27FC236}">
                  <a16:creationId xmlns:a16="http://schemas.microsoft.com/office/drawing/2014/main" id="{7C5C0151-B6E3-724C-9D28-6829EC7407B9}"/>
                </a:ext>
              </a:extLst>
            </p:cNvPr>
            <p:cNvSpPr txBox="1">
              <a:spLocks/>
            </p:cNvSpPr>
            <p:nvPr/>
          </p:nvSpPr>
          <p:spPr>
            <a:xfrm>
              <a:off x="-130822" y="4533491"/>
              <a:ext cx="1163557" cy="266310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318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alpha val="7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000" kern="1200" baseline="0">
                  <a:solidFill>
                    <a:schemeClr val="tx1">
                      <a:alpha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37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3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92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50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73152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bg2"/>
                  </a:solidFill>
                  <a:latin typeface="Verdana" panose="020B0604030504040204" pitchFamily="34" charset="0"/>
                </a:rPr>
                <a:t>Occupation </a:t>
              </a:r>
            </a:p>
          </p:txBody>
        </p:sp>
        <p:sp>
          <p:nvSpPr>
            <p:cNvPr id="84" name="Text Placeholder 2">
              <a:extLst>
                <a:ext uri="{FF2B5EF4-FFF2-40B4-BE49-F238E27FC236}">
                  <a16:creationId xmlns:a16="http://schemas.microsoft.com/office/drawing/2014/main" id="{3B18F23D-CAC8-0F48-A5B8-3D9182E48A10}"/>
                </a:ext>
              </a:extLst>
            </p:cNvPr>
            <p:cNvSpPr txBox="1">
              <a:spLocks/>
            </p:cNvSpPr>
            <p:nvPr/>
          </p:nvSpPr>
          <p:spPr>
            <a:xfrm>
              <a:off x="-164816" y="5728034"/>
              <a:ext cx="1323345" cy="266310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318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alpha val="7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000" kern="1200" baseline="0">
                  <a:solidFill>
                    <a:schemeClr val="tx1">
                      <a:alpha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37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3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92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50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73152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bg2"/>
                  </a:solidFill>
                  <a:latin typeface="Verdana" panose="020B0604030504040204" pitchFamily="34" charset="0"/>
                </a:rPr>
                <a:t>Asset ownership</a:t>
              </a:r>
            </a:p>
          </p:txBody>
        </p:sp>
        <p:sp>
          <p:nvSpPr>
            <p:cNvPr id="85" name="Text Placeholder 2">
              <a:extLst>
                <a:ext uri="{FF2B5EF4-FFF2-40B4-BE49-F238E27FC236}">
                  <a16:creationId xmlns:a16="http://schemas.microsoft.com/office/drawing/2014/main" id="{F06AE2B4-AB77-4442-A79C-89599FA80D95}"/>
                </a:ext>
              </a:extLst>
            </p:cNvPr>
            <p:cNvSpPr txBox="1">
              <a:spLocks/>
            </p:cNvSpPr>
            <p:nvPr/>
          </p:nvSpPr>
          <p:spPr>
            <a:xfrm>
              <a:off x="-141062" y="5254727"/>
              <a:ext cx="1021491" cy="266310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318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alpha val="7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000" kern="1200" baseline="0">
                  <a:solidFill>
                    <a:schemeClr val="tx1">
                      <a:alpha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37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3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92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50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73152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bg2"/>
                  </a:solidFill>
                  <a:latin typeface="Verdana" panose="020B0604030504040204" pitchFamily="34" charset="0"/>
                </a:rPr>
                <a:t>Investments </a:t>
              </a:r>
            </a:p>
          </p:txBody>
        </p:sp>
        <p:sp>
          <p:nvSpPr>
            <p:cNvPr id="86" name="Text Placeholder 2">
              <a:extLst>
                <a:ext uri="{FF2B5EF4-FFF2-40B4-BE49-F238E27FC236}">
                  <a16:creationId xmlns:a16="http://schemas.microsoft.com/office/drawing/2014/main" id="{B9DA5349-49A3-A441-B48D-D39F1C50A264}"/>
                </a:ext>
              </a:extLst>
            </p:cNvPr>
            <p:cNvSpPr txBox="1">
              <a:spLocks/>
            </p:cNvSpPr>
            <p:nvPr/>
          </p:nvSpPr>
          <p:spPr>
            <a:xfrm>
              <a:off x="-157683" y="5971514"/>
              <a:ext cx="1348175" cy="266310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318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alpha val="7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000" kern="1200" baseline="0">
                  <a:solidFill>
                    <a:schemeClr val="tx1">
                      <a:alpha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37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3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92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50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73152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bg2"/>
                  </a:solidFill>
                  <a:latin typeface="Verdana" panose="020B0604030504040204" pitchFamily="34" charset="0"/>
                </a:rPr>
                <a:t>Household characteristics </a:t>
              </a:r>
            </a:p>
          </p:txBody>
        </p:sp>
        <p:sp>
          <p:nvSpPr>
            <p:cNvPr id="87" name="Text Placeholder 2">
              <a:extLst>
                <a:ext uri="{FF2B5EF4-FFF2-40B4-BE49-F238E27FC236}">
                  <a16:creationId xmlns:a16="http://schemas.microsoft.com/office/drawing/2014/main" id="{B8EE0765-3325-5046-8E9E-E63C2E06460A}"/>
                </a:ext>
              </a:extLst>
            </p:cNvPr>
            <p:cNvSpPr txBox="1">
              <a:spLocks/>
            </p:cNvSpPr>
            <p:nvPr/>
          </p:nvSpPr>
          <p:spPr>
            <a:xfrm>
              <a:off x="-141062" y="5006798"/>
              <a:ext cx="837546" cy="266310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318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alpha val="7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000" kern="1200" baseline="0">
                  <a:solidFill>
                    <a:schemeClr val="tx1">
                      <a:alpha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37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3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92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50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73152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bg2"/>
                  </a:solidFill>
                  <a:latin typeface="Verdana" panose="020B0604030504040204" pitchFamily="34" charset="0"/>
                </a:rPr>
                <a:t>Income</a:t>
              </a:r>
            </a:p>
          </p:txBody>
        </p:sp>
        <p:sp>
          <p:nvSpPr>
            <p:cNvPr id="88" name="Text Placeholder 2">
              <a:extLst>
                <a:ext uri="{FF2B5EF4-FFF2-40B4-BE49-F238E27FC236}">
                  <a16:creationId xmlns:a16="http://schemas.microsoft.com/office/drawing/2014/main" id="{C185839E-75D6-EC48-8B1E-537F57144421}"/>
                </a:ext>
              </a:extLst>
            </p:cNvPr>
            <p:cNvSpPr txBox="1">
              <a:spLocks/>
            </p:cNvSpPr>
            <p:nvPr/>
          </p:nvSpPr>
          <p:spPr>
            <a:xfrm>
              <a:off x="-164816" y="5480105"/>
              <a:ext cx="1348175" cy="266310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318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alpha val="7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000" kern="1200" baseline="0">
                  <a:solidFill>
                    <a:schemeClr val="tx1">
                      <a:alpha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37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3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92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50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73152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bg2"/>
                  </a:solidFill>
                  <a:latin typeface="Verdana" panose="020B0604030504040204" pitchFamily="34" charset="0"/>
                </a:rPr>
                <a:t>Purchase history </a:t>
              </a:r>
            </a:p>
          </p:txBody>
        </p:sp>
        <p:sp>
          <p:nvSpPr>
            <p:cNvPr id="89" name="Text Placeholder 2">
              <a:extLst>
                <a:ext uri="{FF2B5EF4-FFF2-40B4-BE49-F238E27FC236}">
                  <a16:creationId xmlns:a16="http://schemas.microsoft.com/office/drawing/2014/main" id="{67E6703B-3E4F-7645-8BE9-F388BD2F40E7}"/>
                </a:ext>
              </a:extLst>
            </p:cNvPr>
            <p:cNvSpPr txBox="1">
              <a:spLocks/>
            </p:cNvSpPr>
            <p:nvPr/>
          </p:nvSpPr>
          <p:spPr>
            <a:xfrm>
              <a:off x="-130822" y="4781420"/>
              <a:ext cx="1145408" cy="266310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318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alpha val="7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318" rtl="0" eaLnBrk="1" latinLnBrk="0" hangingPunct="1">
                <a:lnSpc>
                  <a:spcPct val="150000"/>
                </a:lnSpc>
                <a:spcBef>
                  <a:spcPts val="499"/>
                </a:spcBef>
                <a:buFont typeface="Arial" panose="020B0604020202020204" pitchFamily="34" charset="0"/>
                <a:buNone/>
                <a:defRPr sz="1000" kern="1200" baseline="0">
                  <a:solidFill>
                    <a:schemeClr val="tx1">
                      <a:alpha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37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34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92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850" indent="-228580" algn="l" defTabSz="914318" rtl="0" eaLnBrk="1" latinLnBrk="0" hangingPunct="1">
                <a:lnSpc>
                  <a:spcPct val="90000"/>
                </a:lnSpc>
                <a:spcBef>
                  <a:spcPts val="499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73152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bg2"/>
                  </a:solidFill>
                  <a:latin typeface="Verdana" panose="020B0604030504040204" pitchFamily="34" charset="0"/>
                </a:rPr>
                <a:t>Net worth </a:t>
              </a:r>
            </a:p>
          </p:txBody>
        </p: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C735F13-8AEB-7A41-9C10-90C18F6524D2}"/>
              </a:ext>
            </a:extLst>
          </p:cNvPr>
          <p:cNvCxnSpPr>
            <a:cxnSpLocks/>
          </p:cNvCxnSpPr>
          <p:nvPr/>
        </p:nvCxnSpPr>
        <p:spPr>
          <a:xfrm>
            <a:off x="852868" y="4567276"/>
            <a:ext cx="146851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E9CFE782-424B-6149-847B-7381B9CCE036}"/>
              </a:ext>
            </a:extLst>
          </p:cNvPr>
          <p:cNvSpPr txBox="1"/>
          <p:nvPr/>
        </p:nvSpPr>
        <p:spPr>
          <a:xfrm>
            <a:off x="95232" y="6589883"/>
            <a:ext cx="821387" cy="226591"/>
          </a:xfrm>
          <a:prstGeom prst="rect">
            <a:avLst/>
          </a:prstGeom>
          <a:noFill/>
        </p:spPr>
        <p:txBody>
          <a:bodyPr wrap="square" lIns="0" tIns="36576" rIns="0" bIns="36000" rtlCol="0">
            <a:spAutoFit/>
          </a:bodyPr>
          <a:lstStyle/>
          <a:p>
            <a:pPr algn="l"/>
            <a:fld id="{4FAB73BC-B049-4115-A692-8D63A059BFB8}" type="slidenum">
              <a:rPr lang="en-US" sz="1000" b="0" i="0" smtClean="0">
                <a:solidFill>
                  <a:schemeClr val="bg2"/>
                </a:solidFill>
                <a:latin typeface="Verdana" panose="020B0604030504040204" pitchFamily="34" charset="0"/>
              </a:rPr>
              <a:pPr algn="l"/>
              <a:t>9</a:t>
            </a:fld>
            <a:endParaRPr lang="en-US" sz="1000" b="0" i="0" dirty="0">
              <a:solidFill>
                <a:schemeClr val="bg2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445889"/>
      </p:ext>
    </p:extLst>
  </p:cSld>
  <p:clrMapOvr>
    <a:masterClrMapping/>
  </p:clrMapOvr>
</p:sld>
</file>

<file path=ppt/theme/theme1.xml><?xml version="1.0" encoding="utf-8"?>
<a:theme xmlns:a="http://schemas.openxmlformats.org/drawingml/2006/main" name="Voodoo Powerpoint Template">
  <a:themeElements>
    <a:clrScheme name="RevSpringColors-2020">
      <a:dk1>
        <a:srgbClr val="888B8D"/>
      </a:dk1>
      <a:lt1>
        <a:srgbClr val="FFFFFF"/>
      </a:lt1>
      <a:dk2>
        <a:srgbClr val="005687"/>
      </a:dk2>
      <a:lt2>
        <a:srgbClr val="FFFFFF"/>
      </a:lt2>
      <a:accent1>
        <a:srgbClr val="77C5D5"/>
      </a:accent1>
      <a:accent2>
        <a:srgbClr val="005687"/>
      </a:accent2>
      <a:accent3>
        <a:srgbClr val="FFA300"/>
      </a:accent3>
      <a:accent4>
        <a:srgbClr val="B5BD00"/>
      </a:accent4>
      <a:accent5>
        <a:srgbClr val="888B8D"/>
      </a:accent5>
      <a:accent6>
        <a:srgbClr val="025469"/>
      </a:accent6>
      <a:hlink>
        <a:srgbClr val="FFFFFF"/>
      </a:hlink>
      <a:folHlink>
        <a:srgbClr val="005687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216000" bIns="36000" rtlCol="0">
        <a:spAutoFit/>
      </a:bodyPr>
      <a:lstStyle>
        <a:defPPr>
          <a:lnSpc>
            <a:spcPct val="130000"/>
          </a:lnSpc>
          <a:spcBef>
            <a:spcPts val="1000"/>
          </a:spcBef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2.xml><?xml version="1.0" encoding="utf-8"?>
<a:theme xmlns:a="http://schemas.openxmlformats.org/drawingml/2006/main" name="1_Voodoo Powerpoint Template">
  <a:themeElements>
    <a:clrScheme name="RevSpringColors-2020">
      <a:dk1>
        <a:srgbClr val="888B8D"/>
      </a:dk1>
      <a:lt1>
        <a:srgbClr val="FFFFFF"/>
      </a:lt1>
      <a:dk2>
        <a:srgbClr val="005687"/>
      </a:dk2>
      <a:lt2>
        <a:srgbClr val="FFFFFF"/>
      </a:lt2>
      <a:accent1>
        <a:srgbClr val="77C5D5"/>
      </a:accent1>
      <a:accent2>
        <a:srgbClr val="005687"/>
      </a:accent2>
      <a:accent3>
        <a:srgbClr val="FFA300"/>
      </a:accent3>
      <a:accent4>
        <a:srgbClr val="B5BD00"/>
      </a:accent4>
      <a:accent5>
        <a:srgbClr val="888B8D"/>
      </a:accent5>
      <a:accent6>
        <a:srgbClr val="025469"/>
      </a:accent6>
      <a:hlink>
        <a:srgbClr val="FFFFFF"/>
      </a:hlink>
      <a:folHlink>
        <a:srgbClr val="005687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216000" bIns="36000" rtlCol="0">
        <a:spAutoFit/>
      </a:bodyPr>
      <a:lstStyle>
        <a:defPPr>
          <a:lnSpc>
            <a:spcPct val="130000"/>
          </a:lnSpc>
          <a:spcBef>
            <a:spcPts val="1000"/>
          </a:spcBef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3.xml><?xml version="1.0" encoding="utf-8"?>
<a:theme xmlns:a="http://schemas.openxmlformats.org/drawingml/2006/main" name="2_Voodoo Powerpoint Template">
  <a:themeElements>
    <a:clrScheme name="RevSpringColors-2020">
      <a:dk1>
        <a:srgbClr val="888B8D"/>
      </a:dk1>
      <a:lt1>
        <a:srgbClr val="FFFFFF"/>
      </a:lt1>
      <a:dk2>
        <a:srgbClr val="005687"/>
      </a:dk2>
      <a:lt2>
        <a:srgbClr val="FFFFFF"/>
      </a:lt2>
      <a:accent1>
        <a:srgbClr val="77C5D5"/>
      </a:accent1>
      <a:accent2>
        <a:srgbClr val="005687"/>
      </a:accent2>
      <a:accent3>
        <a:srgbClr val="FFA300"/>
      </a:accent3>
      <a:accent4>
        <a:srgbClr val="B5BD00"/>
      </a:accent4>
      <a:accent5>
        <a:srgbClr val="888B8D"/>
      </a:accent5>
      <a:accent6>
        <a:srgbClr val="025469"/>
      </a:accent6>
      <a:hlink>
        <a:srgbClr val="FFFFFF"/>
      </a:hlink>
      <a:folHlink>
        <a:srgbClr val="005687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216000" bIns="36000" rtlCol="0">
        <a:spAutoFit/>
      </a:bodyPr>
      <a:lstStyle>
        <a:defPPr>
          <a:lnSpc>
            <a:spcPct val="130000"/>
          </a:lnSpc>
          <a:spcBef>
            <a:spcPts val="1000"/>
          </a:spcBef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E80458428B264AA0878932CF75AFBB" ma:contentTypeVersion="18" ma:contentTypeDescription="Create a new document." ma:contentTypeScope="" ma:versionID="50616692e9884e4268c86f43dba37a6a">
  <xsd:schema xmlns:xsd="http://www.w3.org/2001/XMLSchema" xmlns:xs="http://www.w3.org/2001/XMLSchema" xmlns:p="http://schemas.microsoft.com/office/2006/metadata/properties" xmlns:ns2="f08a0d7b-9915-4969-9a48-b85167f863ae" xmlns:ns3="cebe6d95-4993-4e5e-927e-ad8138ed0671" targetNamespace="http://schemas.microsoft.com/office/2006/metadata/properties" ma:root="true" ma:fieldsID="f0535ac1c085e90ae09f9e852f5bba18" ns2:_="" ns3:_="">
    <xsd:import namespace="f08a0d7b-9915-4969-9a48-b85167f863ae"/>
    <xsd:import namespace="cebe6d95-4993-4e5e-927e-ad8138ed06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Description0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8a0d7b-9915-4969-9a48-b85167f863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Description0" ma:index="17" nillable="true" ma:displayName="Description" ma:internalName="Description0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57a4890-ee8a-4f9c-8112-41cc643ac6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e6d95-4993-4e5e-927e-ad8138ed067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d68043f-0728-4acc-a5e0-f3fee3f0a123}" ma:internalName="TaxCatchAll" ma:showField="CatchAllData" ma:web="cebe6d95-4993-4e5e-927e-ad8138ed06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f08a0d7b-9915-4969-9a48-b85167f863ae" xsi:nil="true"/>
    <TaxCatchAll xmlns="cebe6d95-4993-4e5e-927e-ad8138ed0671" xsi:nil="true"/>
    <lcf76f155ced4ddcb4097134ff3c332f xmlns="f08a0d7b-9915-4969-9a48-b85167f863a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7FDD51-9350-43A5-B2FB-1B909735D2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8a0d7b-9915-4969-9a48-b85167f863ae"/>
    <ds:schemaRef ds:uri="cebe6d95-4993-4e5e-927e-ad8138ed06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D2299D-5F0E-4B7F-98D1-F15A93FF20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B166ED-6EE4-4AB7-A1E3-60A08CF228F5}">
  <ds:schemaRefs>
    <ds:schemaRef ds:uri="http://purl.org/dc/dcmitype/"/>
    <ds:schemaRef ds:uri="http://purl.org/dc/terms/"/>
    <ds:schemaRef ds:uri="http://www.w3.org/XML/1998/namespace"/>
    <ds:schemaRef ds:uri="http://purl.org/dc/elements/1.1/"/>
    <ds:schemaRef ds:uri="f08a0d7b-9915-4969-9a48-b85167f863a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ebe6d95-4993-4e5e-927e-ad8138ed067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18224</TotalTime>
  <Words>1351</Words>
  <Application>Microsoft Office PowerPoint</Application>
  <PresentationFormat>Widescreen</PresentationFormat>
  <Paragraphs>263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Courier New</vt:lpstr>
      <vt:lpstr>Verdana</vt:lpstr>
      <vt:lpstr>Wingdings</vt:lpstr>
      <vt:lpstr>Voodoo Powerpoint Template</vt:lpstr>
      <vt:lpstr>1_Voodoo Powerpoint Template</vt:lpstr>
      <vt:lpstr>2_Voodoo Powerpoint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Poll</vt:lpstr>
      <vt:lpstr>PowerPoint Presentation</vt:lpstr>
      <vt:lpstr>PowerPoint Presentation</vt:lpstr>
      <vt:lpstr>Using Demographic and Behavioral Data</vt:lpstr>
      <vt:lpstr>How to Understand Your Patient Portfolio</vt:lpstr>
      <vt:lpstr>Knowing Your Patients Pays</vt:lpstr>
      <vt:lpstr>PowerPoint Presentation</vt:lpstr>
      <vt:lpstr>PowerPoint Presentation</vt:lpstr>
      <vt:lpstr>PowerPoint Presentation</vt:lpstr>
      <vt:lpstr>How would patients prefer to  receive bills &amp; statements?</vt:lpstr>
      <vt:lpstr>PowerPoint Presentation</vt:lpstr>
      <vt:lpstr>PowerPoint Presentation</vt:lpstr>
      <vt:lpstr>Poll</vt:lpstr>
      <vt:lpstr>Adopt a Digital First™️ Approach</vt:lpstr>
      <vt:lpstr>Digital First Results</vt:lpstr>
      <vt:lpstr>Use Intelligence</vt:lpstr>
      <vt:lpstr>PowerPoint Presentation</vt:lpstr>
      <vt:lpstr>PowerPoint Presentation</vt:lpstr>
      <vt:lpstr>Our Recommendations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Voodoo Powerpoint</dc:title>
  <dc:subject/>
  <dc:creator>SevenBox</dc:creator>
  <cp:keywords/>
  <dc:description/>
  <cp:lastModifiedBy>Vicki Virgin</cp:lastModifiedBy>
  <cp:revision>617</cp:revision>
  <dcterms:created xsi:type="dcterms:W3CDTF">2017-07-25T02:03:18Z</dcterms:created>
  <dcterms:modified xsi:type="dcterms:W3CDTF">2023-09-26T17:11:39Z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0x0101000CE80458428B264AA0878932CF75AFBB</vt:lpwstr>
  </property>
</Properties>
</file>