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4"/>
  </p:sldMasterIdLst>
  <p:notesMasterIdLst>
    <p:notesMasterId r:id="rId12"/>
  </p:notesMasterIdLst>
  <p:sldIdLst>
    <p:sldId id="1363" r:id="rId5"/>
    <p:sldId id="1375" r:id="rId6"/>
    <p:sldId id="1395" r:id="rId7"/>
    <p:sldId id="3618" r:id="rId8"/>
    <p:sldId id="1397" r:id="rId9"/>
    <p:sldId id="1382" r:id="rId10"/>
    <p:sldId id="3615" r:id="rId11"/>
  </p:sldIdLst>
  <p:sldSz cx="12192000" cy="6858000"/>
  <p:notesSz cx="9296400" cy="7010400"/>
  <p:embeddedFontLs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
      <p:font typeface="Montserrat" panose="00000500000000000000" pitchFamily="2"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4" pos="7296" userDrawn="1">
          <p15:clr>
            <a:srgbClr val="A4A3A4"/>
          </p15:clr>
        </p15:guide>
        <p15:guide id="5" orient="horz" pos="720" userDrawn="1">
          <p15:clr>
            <a:srgbClr val="A4A3A4"/>
          </p15:clr>
        </p15:guide>
        <p15:guide id="6" pos="3696" userDrawn="1">
          <p15:clr>
            <a:srgbClr val="A4A3A4"/>
          </p15:clr>
        </p15:guide>
        <p15:guide id="7" orient="horz" pos="4056" userDrawn="1">
          <p15:clr>
            <a:srgbClr val="A4A3A4"/>
          </p15:clr>
        </p15:guide>
        <p15:guide id="8" orient="horz" pos="14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en Fitzgerald" initials="KF" lastIdx="1" clrIdx="0">
    <p:extLst>
      <p:ext uri="{19B8F6BF-5375-455C-9EA6-DF929625EA0E}">
        <p15:presenceInfo xmlns:p15="http://schemas.microsoft.com/office/powerpoint/2012/main" userId="S::kfitzgerald@feg.com::75160df4-9d83-42c2-8a56-d2c7451d60e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6F3"/>
    <a:srgbClr val="717171"/>
    <a:srgbClr val="262626"/>
    <a:srgbClr val="E3A484"/>
    <a:srgbClr val="404040"/>
    <a:srgbClr val="161A22"/>
    <a:srgbClr val="060A12"/>
    <a:srgbClr val="161A23"/>
    <a:srgbClr val="F7FAFC"/>
    <a:srgbClr val="0101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486" autoAdjust="0"/>
  </p:normalViewPr>
  <p:slideViewPr>
    <p:cSldViewPr snapToGrid="0" showGuides="1">
      <p:cViewPr varScale="1">
        <p:scale>
          <a:sx n="59" d="100"/>
          <a:sy n="59" d="100"/>
        </p:scale>
        <p:origin x="78" y="192"/>
      </p:cViewPr>
      <p:guideLst>
        <p:guide orient="horz" pos="2160"/>
        <p:guide pos="3840"/>
        <p:guide pos="7296"/>
        <p:guide orient="horz" pos="720"/>
        <p:guide pos="3696"/>
        <p:guide orient="horz" pos="4056"/>
        <p:guide orient="horz" pos="144"/>
      </p:guideLst>
    </p:cSldViewPr>
  </p:slideViewPr>
  <p:notesTextViewPr>
    <p:cViewPr>
      <p:scale>
        <a:sx n="3" d="2"/>
        <a:sy n="3" d="2"/>
      </p:scale>
      <p:origin x="0" y="0"/>
    </p:cViewPr>
  </p:notesTextViewPr>
  <p:sorterViewPr>
    <p:cViewPr>
      <p:scale>
        <a:sx n="200" d="100"/>
        <a:sy n="200" d="100"/>
      </p:scale>
      <p:origin x="0" y="-133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9.fntdata"/><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Lbls>
            <c:dLbl>
              <c:idx val="9"/>
              <c:layout>
                <c:manualLayout>
                  <c:x val="-1.7016768951763363E-16"/>
                  <c:y val="5.782299883143441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7FA-4057-918A-30D5AB0ADCF9}"/>
                </c:ext>
              </c:extLst>
            </c:dLbl>
            <c:dLbl>
              <c:idx val="10"/>
              <c:layout>
                <c:manualLayout>
                  <c:x val="-1.7016768951763363E-16"/>
                  <c:y val="5.492440841367221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7FA-4057-918A-30D5AB0ADCF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ontserrat" panose="00000500000000000000" pitchFamily="50"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mmm\-yy</c:formatCode>
                <c:ptCount val="12"/>
                <c:pt idx="0">
                  <c:v>44713</c:v>
                </c:pt>
                <c:pt idx="1">
                  <c:v>44743</c:v>
                </c:pt>
                <c:pt idx="2">
                  <c:v>44774</c:v>
                </c:pt>
                <c:pt idx="3">
                  <c:v>44805</c:v>
                </c:pt>
                <c:pt idx="4">
                  <c:v>44835</c:v>
                </c:pt>
                <c:pt idx="5">
                  <c:v>44866</c:v>
                </c:pt>
                <c:pt idx="6">
                  <c:v>44896</c:v>
                </c:pt>
                <c:pt idx="7">
                  <c:v>44927</c:v>
                </c:pt>
                <c:pt idx="8">
                  <c:v>44958</c:v>
                </c:pt>
                <c:pt idx="9">
                  <c:v>44986</c:v>
                </c:pt>
                <c:pt idx="10">
                  <c:v>45017</c:v>
                </c:pt>
                <c:pt idx="11">
                  <c:v>45047</c:v>
                </c:pt>
              </c:numCache>
            </c:numRef>
          </c:cat>
          <c:val>
            <c:numRef>
              <c:f>Sheet1!$B$2:$B$13</c:f>
              <c:numCache>
                <c:formatCode>0.00%</c:formatCode>
                <c:ptCount val="12"/>
                <c:pt idx="0" formatCode="0%">
                  <c:v>-0.01</c:v>
                </c:pt>
                <c:pt idx="1">
                  <c:v>-1.4E-2</c:v>
                </c:pt>
                <c:pt idx="2" formatCode="0%">
                  <c:v>-0.01</c:v>
                </c:pt>
                <c:pt idx="3">
                  <c:v>-8.0000000000000002E-3</c:v>
                </c:pt>
                <c:pt idx="4">
                  <c:v>-8.9999999999999993E-3</c:v>
                </c:pt>
                <c:pt idx="5">
                  <c:v>-1.2E-2</c:v>
                </c:pt>
                <c:pt idx="6">
                  <c:v>-7.0000000000000001E-3</c:v>
                </c:pt>
                <c:pt idx="7">
                  <c:v>-8.0000000000000002E-3</c:v>
                </c:pt>
                <c:pt idx="8">
                  <c:v>-1.0999999999999999E-2</c:v>
                </c:pt>
                <c:pt idx="9">
                  <c:v>1E-3</c:v>
                </c:pt>
                <c:pt idx="10">
                  <c:v>1E-3</c:v>
                </c:pt>
                <c:pt idx="11">
                  <c:v>3.0000000000000001E-3</c:v>
                </c:pt>
              </c:numCache>
            </c:numRef>
          </c:val>
          <c:extLst>
            <c:ext xmlns:c16="http://schemas.microsoft.com/office/drawing/2014/chart" uri="{C3380CC4-5D6E-409C-BE32-E72D297353CC}">
              <c16:uniqueId val="{00000000-87FA-4057-918A-30D5AB0ADCF9}"/>
            </c:ext>
          </c:extLst>
        </c:ser>
        <c:dLbls>
          <c:showLegendKey val="0"/>
          <c:showVal val="0"/>
          <c:showCatName val="0"/>
          <c:showSerName val="0"/>
          <c:showPercent val="0"/>
          <c:showBubbleSize val="0"/>
        </c:dLbls>
        <c:gapWidth val="50"/>
        <c:axId val="1071782224"/>
        <c:axId val="609959440"/>
      </c:barChart>
      <c:dateAx>
        <c:axId val="1071782224"/>
        <c:scaling>
          <c:orientation val="minMax"/>
        </c:scaling>
        <c:delete val="0"/>
        <c:axPos val="b"/>
        <c:numFmt formatCode="mmm\-yy" sourceLinked="1"/>
        <c:majorTickMark val="none"/>
        <c:minorTickMark val="none"/>
        <c:tickLblPos val="low"/>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1">
                    <a:lumMod val="95000"/>
                    <a:lumOff val="5000"/>
                  </a:schemeClr>
                </a:solidFill>
                <a:latin typeface="+mn-lt"/>
                <a:ea typeface="+mn-ea"/>
                <a:cs typeface="+mn-cs"/>
              </a:defRPr>
            </a:pPr>
            <a:endParaRPr lang="en-US"/>
          </a:p>
        </c:txPr>
        <c:crossAx val="609959440"/>
        <c:crosses val="autoZero"/>
        <c:auto val="1"/>
        <c:lblOffset val="100"/>
        <c:baseTimeUnit val="months"/>
      </c:dateAx>
      <c:valAx>
        <c:axId val="60995944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95000"/>
                    <a:lumOff val="5000"/>
                  </a:schemeClr>
                </a:solidFill>
                <a:latin typeface="+mn-lt"/>
                <a:ea typeface="+mn-ea"/>
                <a:cs typeface="+mn-cs"/>
              </a:defRPr>
            </a:pPr>
            <a:endParaRPr lang="en-US"/>
          </a:p>
        </c:txPr>
        <c:crossAx val="10717822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119532294514984E-2"/>
          <c:y val="0.11597681006337622"/>
          <c:w val="0.94376093541097006"/>
          <c:h val="0.78843888035337051"/>
        </c:manualLayout>
      </c:layout>
      <c:barChart>
        <c:barDir val="col"/>
        <c:grouping val="clustered"/>
        <c:varyColors val="0"/>
        <c:ser>
          <c:idx val="0"/>
          <c:order val="0"/>
          <c:tx>
            <c:strRef>
              <c:f>Sheet1!$B$1</c:f>
              <c:strCache>
                <c:ptCount val="1"/>
                <c:pt idx="0">
                  <c:v>Capital Raised ($B)</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ontserrat" panose="00000500000000000000" pitchFamily="50"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numRef>
          </c:cat>
          <c:val>
            <c:numRef>
              <c:f>Sheet1!$B$2:$B$13</c:f>
              <c:numCache>
                <c:formatCode>General</c:formatCode>
                <c:ptCount val="12"/>
                <c:pt idx="0">
                  <c:v>2.2999999999999998</c:v>
                </c:pt>
                <c:pt idx="1">
                  <c:v>4.2</c:v>
                </c:pt>
                <c:pt idx="2">
                  <c:v>5.4</c:v>
                </c:pt>
                <c:pt idx="3">
                  <c:v>3.5</c:v>
                </c:pt>
                <c:pt idx="4">
                  <c:v>6.8</c:v>
                </c:pt>
                <c:pt idx="5">
                  <c:v>5.9</c:v>
                </c:pt>
                <c:pt idx="6">
                  <c:v>7.6</c:v>
                </c:pt>
                <c:pt idx="7">
                  <c:v>8.8000000000000007</c:v>
                </c:pt>
                <c:pt idx="8">
                  <c:v>9.5</c:v>
                </c:pt>
                <c:pt idx="9">
                  <c:v>18.3</c:v>
                </c:pt>
                <c:pt idx="10">
                  <c:v>18</c:v>
                </c:pt>
                <c:pt idx="11">
                  <c:v>13.3</c:v>
                </c:pt>
              </c:numCache>
            </c:numRef>
          </c:val>
          <c:extLst>
            <c:ext xmlns:c16="http://schemas.microsoft.com/office/drawing/2014/chart" uri="{C3380CC4-5D6E-409C-BE32-E72D297353CC}">
              <c16:uniqueId val="{00000000-A17E-4047-BEC2-1F0BF48B92D6}"/>
            </c:ext>
          </c:extLst>
        </c:ser>
        <c:dLbls>
          <c:showLegendKey val="0"/>
          <c:showVal val="1"/>
          <c:showCatName val="0"/>
          <c:showSerName val="0"/>
          <c:showPercent val="0"/>
          <c:showBubbleSize val="0"/>
        </c:dLbls>
        <c:gapWidth val="55"/>
        <c:overlap val="-27"/>
        <c:axId val="204061424"/>
        <c:axId val="510483872"/>
      </c:barChart>
      <c:lineChart>
        <c:grouping val="standard"/>
        <c:varyColors val="0"/>
        <c:ser>
          <c:idx val="1"/>
          <c:order val="1"/>
          <c:tx>
            <c:strRef>
              <c:f>Sheet1!$C$1</c:f>
              <c:strCache>
                <c:ptCount val="1"/>
                <c:pt idx="0">
                  <c:v>Fund Count</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ontserrat" panose="00000500000000000000" pitchFamily="50"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numRef>
          </c:cat>
          <c:val>
            <c:numRef>
              <c:f>Sheet1!$C$2:$C$13</c:f>
              <c:numCache>
                <c:formatCode>General</c:formatCode>
                <c:ptCount val="12"/>
                <c:pt idx="0">
                  <c:v>7</c:v>
                </c:pt>
                <c:pt idx="1">
                  <c:v>15</c:v>
                </c:pt>
                <c:pt idx="2">
                  <c:v>19</c:v>
                </c:pt>
                <c:pt idx="3">
                  <c:v>14</c:v>
                </c:pt>
                <c:pt idx="4">
                  <c:v>18</c:v>
                </c:pt>
                <c:pt idx="5">
                  <c:v>22</c:v>
                </c:pt>
                <c:pt idx="6">
                  <c:v>25</c:v>
                </c:pt>
                <c:pt idx="7">
                  <c:v>26</c:v>
                </c:pt>
                <c:pt idx="8">
                  <c:v>35</c:v>
                </c:pt>
                <c:pt idx="9">
                  <c:v>49</c:v>
                </c:pt>
                <c:pt idx="10">
                  <c:v>42</c:v>
                </c:pt>
                <c:pt idx="11">
                  <c:v>13</c:v>
                </c:pt>
              </c:numCache>
            </c:numRef>
          </c:val>
          <c:smooth val="0"/>
          <c:extLst>
            <c:ext xmlns:c16="http://schemas.microsoft.com/office/drawing/2014/chart" uri="{C3380CC4-5D6E-409C-BE32-E72D297353CC}">
              <c16:uniqueId val="{00000001-A17E-4047-BEC2-1F0BF48B92D6}"/>
            </c:ext>
          </c:extLst>
        </c:ser>
        <c:dLbls>
          <c:showLegendKey val="0"/>
          <c:showVal val="1"/>
          <c:showCatName val="0"/>
          <c:showSerName val="0"/>
          <c:showPercent val="0"/>
          <c:showBubbleSize val="0"/>
        </c:dLbls>
        <c:marker val="1"/>
        <c:smooth val="0"/>
        <c:axId val="522422016"/>
        <c:axId val="1918656863"/>
      </c:lineChart>
      <c:catAx>
        <c:axId val="522422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95000"/>
                    <a:lumOff val="5000"/>
                  </a:schemeClr>
                </a:solidFill>
                <a:latin typeface="+mn-lt"/>
                <a:ea typeface="+mn-ea"/>
                <a:cs typeface="+mn-cs"/>
              </a:defRPr>
            </a:pPr>
            <a:endParaRPr lang="en-US"/>
          </a:p>
        </c:txPr>
        <c:crossAx val="1918656863"/>
        <c:crosses val="autoZero"/>
        <c:auto val="1"/>
        <c:lblAlgn val="ctr"/>
        <c:lblOffset val="100"/>
        <c:noMultiLvlLbl val="0"/>
      </c:catAx>
      <c:valAx>
        <c:axId val="1918656863"/>
        <c:scaling>
          <c:orientation val="minMax"/>
        </c:scaling>
        <c:delete val="0"/>
        <c:axPos val="l"/>
        <c:majorGridlines>
          <c:spPr>
            <a:ln w="9525" cap="flat" cmpd="sng" algn="ctr">
              <a:solidFill>
                <a:schemeClr val="bg1">
                  <a:lumMod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22422016"/>
        <c:crosses val="autoZero"/>
        <c:crossBetween val="between"/>
      </c:valAx>
      <c:valAx>
        <c:axId val="510483872"/>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204061424"/>
        <c:crosses val="max"/>
        <c:crossBetween val="between"/>
      </c:valAx>
      <c:catAx>
        <c:axId val="204061424"/>
        <c:scaling>
          <c:orientation val="minMax"/>
        </c:scaling>
        <c:delete val="1"/>
        <c:axPos val="b"/>
        <c:numFmt formatCode="General" sourceLinked="1"/>
        <c:majorTickMark val="out"/>
        <c:minorTickMark val="none"/>
        <c:tickLblPos val="nextTo"/>
        <c:crossAx val="510483872"/>
        <c:crosses val="autoZero"/>
        <c:auto val="1"/>
        <c:lblAlgn val="ctr"/>
        <c:lblOffset val="100"/>
        <c:noMultiLvlLbl val="0"/>
      </c:catAx>
      <c:spPr>
        <a:noFill/>
        <a:ln>
          <a:noFill/>
        </a:ln>
        <a:effectLst/>
      </c:spPr>
    </c:plotArea>
    <c:legend>
      <c:legendPos val="b"/>
      <c:layout>
        <c:manualLayout>
          <c:xMode val="edge"/>
          <c:yMode val="edge"/>
          <c:x val="0.25372505640726939"/>
          <c:y val="0"/>
          <c:w val="0.51281044676124543"/>
          <c:h val="7.1188952361647725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95000"/>
                  <a:lumOff val="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228E8077-8A35-49ED-B694-0490F9F02433}" type="datetimeFigureOut">
              <a:rPr lang="en-US" smtClean="0"/>
              <a:t>9/26/2023</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E40684EC-B41F-41B2-8F7C-951F6AD9E56C}" type="slidenum">
              <a:rPr lang="en-US" smtClean="0"/>
              <a:t>‹#›</a:t>
            </a:fld>
            <a:endParaRPr lang="en-US"/>
          </a:p>
        </p:txBody>
      </p:sp>
    </p:spTree>
    <p:extLst>
      <p:ext uri="{BB962C8B-B14F-4D97-AF65-F5344CB8AC3E}">
        <p14:creationId xmlns:p14="http://schemas.microsoft.com/office/powerpoint/2010/main" val="200886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Only">
    <p:bg>
      <p:bgPr>
        <a:gradFill>
          <a:gsLst>
            <a:gs pos="0">
              <a:srgbClr val="010104"/>
            </a:gs>
            <a:gs pos="100000">
              <a:srgbClr val="0B111F"/>
            </a:gs>
          </a:gsLst>
          <a:path path="circle">
            <a:fillToRect l="100000" b="100000"/>
          </a:path>
        </a:gradFill>
        <a:effectLst/>
      </p:bgPr>
    </p:bg>
    <p:spTree>
      <p:nvGrpSpPr>
        <p:cNvPr id="1" name=""/>
        <p:cNvGrpSpPr/>
        <p:nvPr/>
      </p:nvGrpSpPr>
      <p:grpSpPr>
        <a:xfrm>
          <a:off x="0" y="0"/>
          <a:ext cx="0" cy="0"/>
          <a:chOff x="0" y="0"/>
          <a:chExt cx="0" cy="0"/>
        </a:xfrm>
      </p:grpSpPr>
      <p:pic>
        <p:nvPicPr>
          <p:cNvPr id="7" name="Picture 6" descr="A picture containing blur, screenshot, black, darkness&#10;&#10;Description automatically generated">
            <a:extLst>
              <a:ext uri="{FF2B5EF4-FFF2-40B4-BE49-F238E27FC236}">
                <a16:creationId xmlns:a16="http://schemas.microsoft.com/office/drawing/2014/main" id="{36059889-0249-71D7-BA64-CF50065E8BC7}"/>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0" y="3755068"/>
            <a:ext cx="12192000" cy="3102931"/>
          </a:xfrm>
          <a:prstGeom prst="rect">
            <a:avLst/>
          </a:prstGeom>
          <a:effectLst>
            <a:softEdge rad="0"/>
          </a:effectLst>
        </p:spPr>
      </p:pic>
      <p:sp>
        <p:nvSpPr>
          <p:cNvPr id="8" name="Rectangle 7">
            <a:extLst>
              <a:ext uri="{FF2B5EF4-FFF2-40B4-BE49-F238E27FC236}">
                <a16:creationId xmlns:a16="http://schemas.microsoft.com/office/drawing/2014/main" id="{3D176C7E-EE39-71B3-7424-A81D7669C599}"/>
              </a:ext>
            </a:extLst>
          </p:cNvPr>
          <p:cNvSpPr/>
          <p:nvPr userDrawn="1"/>
        </p:nvSpPr>
        <p:spPr>
          <a:xfrm>
            <a:off x="0" y="76570"/>
            <a:ext cx="12192000" cy="5003800"/>
          </a:xfrm>
          <a:prstGeom prst="rect">
            <a:avLst/>
          </a:prstGeom>
          <a:gradFill flip="none" rotWithShape="1">
            <a:gsLst>
              <a:gs pos="0">
                <a:srgbClr val="060A12"/>
              </a:gs>
              <a:gs pos="100000">
                <a:srgbClr val="161A22"/>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2">
            <a:extLst>
              <a:ext uri="{FF2B5EF4-FFF2-40B4-BE49-F238E27FC236}">
                <a16:creationId xmlns:a16="http://schemas.microsoft.com/office/drawing/2014/main" id="{FA625BBD-881B-7B2E-B69C-A79B2AE21C22}"/>
              </a:ext>
            </a:extLst>
          </p:cNvPr>
          <p:cNvSpPr>
            <a:spLocks noGrp="1"/>
          </p:cNvSpPr>
          <p:nvPr>
            <p:ph type="body" sz="quarter" idx="10"/>
          </p:nvPr>
        </p:nvSpPr>
        <p:spPr>
          <a:xfrm>
            <a:off x="609600" y="1695318"/>
            <a:ext cx="10972800" cy="3882721"/>
          </a:xfrm>
        </p:spPr>
        <p:txBody>
          <a:bodyPr lIns="0" tIns="0" rIns="0" bIns="0"/>
          <a:lstStyle>
            <a:lvl1pPr>
              <a:buClr>
                <a:srgbClr val="00B0F0"/>
              </a:buClr>
              <a:defRPr>
                <a:solidFill>
                  <a:schemeClr val="bg1"/>
                </a:solidFill>
              </a:defRPr>
            </a:lvl1pPr>
            <a:lvl2pPr>
              <a:buClr>
                <a:srgbClr val="00B0F0"/>
              </a:buClr>
              <a:defRPr>
                <a:solidFill>
                  <a:schemeClr val="bg1"/>
                </a:solidFill>
              </a:defRPr>
            </a:lvl2pPr>
            <a:lvl3pPr>
              <a:buClr>
                <a:srgbClr val="00B0F0"/>
              </a:buClr>
              <a:defRPr>
                <a:solidFill>
                  <a:schemeClr val="bg1"/>
                </a:solidFill>
              </a:defRPr>
            </a:lvl3pPr>
            <a:lvl4pPr>
              <a:buClr>
                <a:srgbClr val="00B0F0"/>
              </a:buClr>
              <a:defRPr>
                <a:solidFill>
                  <a:schemeClr val="bg1"/>
                </a:solidFill>
              </a:defRPr>
            </a:lvl4pPr>
            <a:lvl5pPr>
              <a:buClr>
                <a:srgbClr val="00B0F0"/>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Box 20">
            <a:extLst>
              <a:ext uri="{FF2B5EF4-FFF2-40B4-BE49-F238E27FC236}">
                <a16:creationId xmlns:a16="http://schemas.microsoft.com/office/drawing/2014/main" id="{2A51B14C-995D-F5F0-D566-57BCFBAE7D61}"/>
              </a:ext>
            </a:extLst>
          </p:cNvPr>
          <p:cNvSpPr txBox="1">
            <a:spLocks noChangeArrowheads="1"/>
          </p:cNvSpPr>
          <p:nvPr userDrawn="1"/>
        </p:nvSpPr>
        <p:spPr bwMode="gray">
          <a:xfrm>
            <a:off x="8934573" y="6491410"/>
            <a:ext cx="2647827" cy="138499"/>
          </a:xfrm>
          <a:prstGeom prst="rect">
            <a:avLst/>
          </a:prstGeom>
          <a:noFill/>
          <a:ln w="9525">
            <a:noFill/>
            <a:miter lim="800000"/>
            <a:headEnd/>
            <a:tailEnd/>
          </a:ln>
        </p:spPr>
        <p:txBody>
          <a:bodyPr lIns="0" tIns="0" rIns="0" bIns="0">
            <a:spAutoFit/>
          </a:bodyPr>
          <a:lstStyle/>
          <a:p>
            <a:pPr algn="r">
              <a:spcAft>
                <a:spcPts val="300"/>
              </a:spcAft>
              <a:defRPr/>
            </a:pPr>
            <a:r>
              <a:rPr lang="en-US" sz="900" dirty="0">
                <a:solidFill>
                  <a:schemeClr val="bg1"/>
                </a:solidFill>
                <a:latin typeface="+mj-lt"/>
              </a:rPr>
              <a:t>Confidential – Not for Redistribution</a:t>
            </a:r>
          </a:p>
        </p:txBody>
      </p:sp>
      <p:sp>
        <p:nvSpPr>
          <p:cNvPr id="24" name="TextBox 12">
            <a:extLst>
              <a:ext uri="{FF2B5EF4-FFF2-40B4-BE49-F238E27FC236}">
                <a16:creationId xmlns:a16="http://schemas.microsoft.com/office/drawing/2014/main" id="{487971B0-81E6-6A31-F70E-A94A45BD1349}"/>
              </a:ext>
            </a:extLst>
          </p:cNvPr>
          <p:cNvSpPr txBox="1">
            <a:spLocks noChangeArrowheads="1"/>
          </p:cNvSpPr>
          <p:nvPr userDrawn="1"/>
        </p:nvSpPr>
        <p:spPr bwMode="gray">
          <a:xfrm>
            <a:off x="609600" y="6476021"/>
            <a:ext cx="1803262" cy="153888"/>
          </a:xfrm>
          <a:prstGeom prst="rect">
            <a:avLst/>
          </a:prstGeom>
          <a:noFill/>
          <a:ln w="9525">
            <a:noFill/>
            <a:miter lim="800000"/>
            <a:headEnd/>
            <a:tailEnd/>
          </a:ln>
        </p:spPr>
        <p:txBody>
          <a:bodyPr lIns="0" tIns="0" rIns="0" bIns="0">
            <a:spAutoFit/>
          </a:bodyPr>
          <a:lstStyle/>
          <a:p>
            <a:pPr algn="l">
              <a:spcAft>
                <a:spcPts val="300"/>
              </a:spcAft>
              <a:defRPr/>
            </a:pPr>
            <a:r>
              <a:rPr lang="en-US" sz="1000" dirty="0">
                <a:solidFill>
                  <a:schemeClr val="bg1"/>
                </a:solidFill>
                <a:latin typeface="+mj-lt"/>
              </a:rPr>
              <a:t>© FEG 2023 Investment Forum</a:t>
            </a:r>
          </a:p>
        </p:txBody>
      </p:sp>
      <p:cxnSp>
        <p:nvCxnSpPr>
          <p:cNvPr id="25" name="Straight Connector 24">
            <a:extLst>
              <a:ext uri="{FF2B5EF4-FFF2-40B4-BE49-F238E27FC236}">
                <a16:creationId xmlns:a16="http://schemas.microsoft.com/office/drawing/2014/main" id="{FEBA3C82-C8E5-0940-CF74-065A443A547C}"/>
              </a:ext>
            </a:extLst>
          </p:cNvPr>
          <p:cNvCxnSpPr>
            <a:cxnSpLocks/>
          </p:cNvCxnSpPr>
          <p:nvPr userDrawn="1"/>
        </p:nvCxnSpPr>
        <p:spPr>
          <a:xfrm>
            <a:off x="2412862" y="6554232"/>
            <a:ext cx="737318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3D37C990-0B93-0C93-5C3D-1921D1216F1A}"/>
              </a:ext>
            </a:extLst>
          </p:cNvPr>
          <p:cNvSpPr>
            <a:spLocks noGrp="1"/>
          </p:cNvSpPr>
          <p:nvPr>
            <p:ph type="title"/>
          </p:nvPr>
        </p:nvSpPr>
        <p:spPr>
          <a:xfrm>
            <a:off x="609600" y="518990"/>
            <a:ext cx="10972800" cy="677609"/>
          </a:xfrm>
        </p:spPr>
        <p:txBody>
          <a:bodyPr>
            <a:normAutofit/>
          </a:bodyPr>
          <a:lstStyle>
            <a:lvl1pPr>
              <a:defRPr sz="3200">
                <a:gradFill flip="none" rotWithShape="1">
                  <a:gsLst>
                    <a:gs pos="24000">
                      <a:schemeClr val="accent3"/>
                    </a:gs>
                    <a:gs pos="100000">
                      <a:schemeClr val="bg1"/>
                    </a:gs>
                  </a:gsLst>
                  <a:lin ang="16200000" scaled="0"/>
                  <a:tileRect/>
                </a:gradFill>
                <a:latin typeface="Montserrat" panose="00000500000000000000" pitchFamily="2" charset="0"/>
              </a:defRPr>
            </a:lvl1pPr>
          </a:lstStyle>
          <a:p>
            <a:r>
              <a:rPr lang="en-US" dirty="0"/>
              <a:t>Click to edit Master title style</a:t>
            </a:r>
          </a:p>
        </p:txBody>
      </p:sp>
    </p:spTree>
    <p:extLst>
      <p:ext uri="{BB962C8B-B14F-4D97-AF65-F5344CB8AC3E}">
        <p14:creationId xmlns:p14="http://schemas.microsoft.com/office/powerpoint/2010/main" val="79956385"/>
      </p:ext>
    </p:extLst>
  </p:cSld>
  <p:clrMapOvr>
    <a:masterClrMapping/>
  </p:clrMapOvr>
  <p:extLst>
    <p:ext uri="{DCECCB84-F9BA-43D5-87BE-67443E8EF086}">
      <p15:sldGuideLst xmlns:p15="http://schemas.microsoft.com/office/powerpoint/2012/main">
        <p15:guide id="1" orient="horz" pos="3912" userDrawn="1">
          <p15:clr>
            <a:srgbClr val="FBAE40"/>
          </p15:clr>
        </p15:guide>
        <p15:guide id="2" pos="384" userDrawn="1">
          <p15:clr>
            <a:srgbClr val="FBAE40"/>
          </p15:clr>
        </p15:guide>
        <p15:guide id="3" pos="7296" userDrawn="1">
          <p15:clr>
            <a:srgbClr val="FBAE40"/>
          </p15:clr>
        </p15:guide>
        <p15:guide id="4" orient="horz" pos="417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8_Title Only" userDrawn="1">
  <p:cSld name="12_Title Only">
    <p:bg>
      <p:bgPr>
        <a:solidFill>
          <a:schemeClr val="lt1"/>
        </a:solidFill>
        <a:effectLst/>
      </p:bgPr>
    </p:bg>
    <p:spTree>
      <p:nvGrpSpPr>
        <p:cNvPr id="1" name="Shape 16"/>
        <p:cNvGrpSpPr/>
        <p:nvPr/>
      </p:nvGrpSpPr>
      <p:grpSpPr>
        <a:xfrm>
          <a:off x="0" y="0"/>
          <a:ext cx="0" cy="0"/>
          <a:chOff x="0" y="0"/>
          <a:chExt cx="0" cy="0"/>
        </a:xfrm>
      </p:grpSpPr>
      <p:sp>
        <p:nvSpPr>
          <p:cNvPr id="2" name="Google Shape;250;p2">
            <a:extLst>
              <a:ext uri="{FF2B5EF4-FFF2-40B4-BE49-F238E27FC236}">
                <a16:creationId xmlns:a16="http://schemas.microsoft.com/office/drawing/2014/main" id="{ECD32CE6-58E7-AEE6-3D45-45301F4AD49C}"/>
              </a:ext>
            </a:extLst>
          </p:cNvPr>
          <p:cNvSpPr/>
          <p:nvPr userDrawn="1"/>
        </p:nvSpPr>
        <p:spPr>
          <a:xfrm>
            <a:off x="-19194" y="-44966"/>
            <a:ext cx="12211194" cy="6902965"/>
          </a:xfrm>
          <a:prstGeom prst="roundRect">
            <a:avLst>
              <a:gd name="adj" fmla="val 0"/>
            </a:avLst>
          </a:prstGeom>
          <a:solidFill>
            <a:srgbClr val="262626"/>
          </a:solidFill>
          <a:ln>
            <a:noFill/>
          </a:ln>
        </p:spPr>
        <p:txBody>
          <a:bodyPr spcFirstLastPara="1" wrap="square" lIns="88655" tIns="44315" rIns="88655" bIns="44315" anchor="ctr" anchorCtr="0">
            <a:noAutofit/>
          </a:bodyPr>
          <a:lstStyle/>
          <a:p>
            <a:pPr marL="0" marR="0" lvl="0" indent="0" algn="ctr" rtl="0">
              <a:spcBef>
                <a:spcPts val="0"/>
              </a:spcBef>
              <a:spcAft>
                <a:spcPts val="0"/>
              </a:spcAft>
              <a:buNone/>
            </a:pPr>
            <a:endParaRPr sz="1746"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321854574"/>
      </p:ext>
    </p:extLst>
  </p:cSld>
  <p:clrMapOvr>
    <a:masterClrMapping/>
  </p:clrMapOvr>
  <p:extLst>
    <p:ext uri="{DCECCB84-F9BA-43D5-87BE-67443E8EF086}">
      <p15:sldGuideLst xmlns:p15="http://schemas.microsoft.com/office/powerpoint/2012/main">
        <p15:guide id="1" orient="horz" pos="3912">
          <p15:clr>
            <a:srgbClr val="FBAE40"/>
          </p15:clr>
        </p15:guide>
        <p15:guide id="2" pos="384">
          <p15:clr>
            <a:srgbClr val="FBAE40"/>
          </p15:clr>
        </p15:guide>
        <p15:guide id="3" pos="7296">
          <p15:clr>
            <a:srgbClr val="FBAE40"/>
          </p15:clr>
        </p15:guide>
        <p15:guide id="4" orient="horz" pos="4200">
          <p15:clr>
            <a:srgbClr val="FBAE40"/>
          </p15:clr>
        </p15:guide>
        <p15:guide id="5" orient="horz" pos="168">
          <p15:clr>
            <a:srgbClr val="FBAE40"/>
          </p15:clr>
        </p15:guide>
        <p15:guide id="6" orient="horz" pos="5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Title Only">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blur, fog, sky, screenshot&#10;&#10;Description automatically generated">
            <a:extLst>
              <a:ext uri="{FF2B5EF4-FFF2-40B4-BE49-F238E27FC236}">
                <a16:creationId xmlns:a16="http://schemas.microsoft.com/office/drawing/2014/main" id="{A579647E-FF73-A11A-6B96-53C804C3F5C8}"/>
              </a:ext>
            </a:extLst>
          </p:cNvPr>
          <p:cNvPicPr>
            <a:picLocks noChangeAspect="1"/>
          </p:cNvPicPr>
          <p:nvPr userDrawn="1"/>
        </p:nvPicPr>
        <p:blipFill>
          <a:blip r:embed="rId2" cstate="screen">
            <a:alphaModFix amt="70000"/>
            <a:extLst>
              <a:ext uri="{28A0092B-C50C-407E-A947-70E740481C1C}">
                <a14:useLocalDpi xmlns:a14="http://schemas.microsoft.com/office/drawing/2010/main"/>
              </a:ext>
            </a:extLst>
          </a:blip>
          <a:stretch>
            <a:fillRect/>
          </a:stretch>
        </p:blipFill>
        <p:spPr>
          <a:xfrm>
            <a:off x="0" y="2167568"/>
            <a:ext cx="12192000" cy="4690432"/>
          </a:xfrm>
          <a:prstGeom prst="rect">
            <a:avLst/>
          </a:prstGeom>
        </p:spPr>
      </p:pic>
      <p:sp>
        <p:nvSpPr>
          <p:cNvPr id="8" name="Rectangle 7">
            <a:extLst>
              <a:ext uri="{FF2B5EF4-FFF2-40B4-BE49-F238E27FC236}">
                <a16:creationId xmlns:a16="http://schemas.microsoft.com/office/drawing/2014/main" id="{063B80B2-4084-57EC-BC13-A46CA53D4536}"/>
              </a:ext>
            </a:extLst>
          </p:cNvPr>
          <p:cNvSpPr/>
          <p:nvPr userDrawn="1"/>
        </p:nvSpPr>
        <p:spPr>
          <a:xfrm>
            <a:off x="0" y="2167568"/>
            <a:ext cx="12192000" cy="1808733"/>
          </a:xfrm>
          <a:prstGeom prst="rect">
            <a:avLst/>
          </a:prstGeom>
          <a:gradFill flip="none" rotWithShape="1">
            <a:gsLst>
              <a:gs pos="21000">
                <a:schemeClr val="bg1"/>
              </a:gs>
              <a:gs pos="100000">
                <a:schemeClr val="bg1">
                  <a:alpha val="0"/>
                </a:schemeClr>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2">
            <a:extLst>
              <a:ext uri="{FF2B5EF4-FFF2-40B4-BE49-F238E27FC236}">
                <a16:creationId xmlns:a16="http://schemas.microsoft.com/office/drawing/2014/main" id="{FA625BBD-881B-7B2E-B69C-A79B2AE21C22}"/>
              </a:ext>
            </a:extLst>
          </p:cNvPr>
          <p:cNvSpPr>
            <a:spLocks noGrp="1"/>
          </p:cNvSpPr>
          <p:nvPr>
            <p:ph type="body" sz="quarter" idx="10"/>
          </p:nvPr>
        </p:nvSpPr>
        <p:spPr>
          <a:xfrm>
            <a:off x="609600" y="1695318"/>
            <a:ext cx="10858500" cy="3882721"/>
          </a:xfrm>
        </p:spPr>
        <p:txBody>
          <a:bodyPr lIns="0" tIns="0" rIns="0" bIns="0"/>
          <a:lstStyle>
            <a:lvl1pPr>
              <a:buClr>
                <a:schemeClr val="accent1"/>
              </a:buClr>
              <a:defRPr>
                <a:solidFill>
                  <a:schemeClr val="tx1">
                    <a:lumMod val="95000"/>
                    <a:lumOff val="5000"/>
                  </a:schemeClr>
                </a:solidFill>
                <a:latin typeface="Calibri Light" panose="020F0302020204030204" pitchFamily="34" charset="0"/>
                <a:cs typeface="Calibri Light" panose="020F0302020204030204" pitchFamily="34" charset="0"/>
              </a:defRPr>
            </a:lvl1pPr>
            <a:lvl2pPr>
              <a:buClr>
                <a:schemeClr val="accent1"/>
              </a:buClr>
              <a:defRPr>
                <a:solidFill>
                  <a:schemeClr val="tx1">
                    <a:lumMod val="95000"/>
                    <a:lumOff val="5000"/>
                  </a:schemeClr>
                </a:solidFill>
                <a:latin typeface="Calibri Light" panose="020F0302020204030204" pitchFamily="34" charset="0"/>
                <a:cs typeface="Calibri Light" panose="020F0302020204030204" pitchFamily="34" charset="0"/>
              </a:defRPr>
            </a:lvl2pPr>
            <a:lvl3pPr>
              <a:buClr>
                <a:schemeClr val="accent1"/>
              </a:buClr>
              <a:defRPr>
                <a:solidFill>
                  <a:schemeClr val="tx1">
                    <a:lumMod val="95000"/>
                    <a:lumOff val="5000"/>
                  </a:schemeClr>
                </a:solidFill>
                <a:latin typeface="Calibri Light" panose="020F0302020204030204" pitchFamily="34" charset="0"/>
                <a:cs typeface="Calibri Light" panose="020F0302020204030204" pitchFamily="34" charset="0"/>
              </a:defRPr>
            </a:lvl3pPr>
            <a:lvl4pPr>
              <a:buClr>
                <a:schemeClr val="accent1"/>
              </a:buClr>
              <a:defRPr>
                <a:solidFill>
                  <a:schemeClr val="tx1">
                    <a:lumMod val="95000"/>
                    <a:lumOff val="5000"/>
                  </a:schemeClr>
                </a:solidFill>
                <a:latin typeface="Calibri Light" panose="020F0302020204030204" pitchFamily="34" charset="0"/>
                <a:cs typeface="Calibri Light" panose="020F0302020204030204" pitchFamily="34" charset="0"/>
              </a:defRPr>
            </a:lvl4pPr>
            <a:lvl5pPr>
              <a:buClr>
                <a:schemeClr val="accent1"/>
              </a:buClr>
              <a:defRPr>
                <a:solidFill>
                  <a:schemeClr val="tx1">
                    <a:lumMod val="95000"/>
                    <a:lumOff val="5000"/>
                  </a:schemeClr>
                </a:solidFill>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1">
            <a:extLst>
              <a:ext uri="{FF2B5EF4-FFF2-40B4-BE49-F238E27FC236}">
                <a16:creationId xmlns:a16="http://schemas.microsoft.com/office/drawing/2014/main" id="{A407925F-C9D4-FD68-B480-A45C821EA9F5}"/>
              </a:ext>
            </a:extLst>
          </p:cNvPr>
          <p:cNvSpPr>
            <a:spLocks noGrp="1"/>
          </p:cNvSpPr>
          <p:nvPr>
            <p:ph type="title"/>
          </p:nvPr>
        </p:nvSpPr>
        <p:spPr>
          <a:xfrm>
            <a:off x="609600" y="518990"/>
            <a:ext cx="10858500" cy="677609"/>
          </a:xfrm>
        </p:spPr>
        <p:txBody>
          <a:bodyPr lIns="0" tIns="0" rIns="0" bIns="0">
            <a:normAutofit/>
          </a:bodyPr>
          <a:lstStyle>
            <a:lvl1pPr>
              <a:defRPr sz="3200" b="1">
                <a:solidFill>
                  <a:srgbClr val="002060"/>
                </a:solidFill>
                <a:latin typeface="Montserrat" panose="00000500000000000000" pitchFamily="2" charset="0"/>
              </a:defRPr>
            </a:lvl1pPr>
          </a:lstStyle>
          <a:p>
            <a:r>
              <a:rPr lang="en-US" dirty="0"/>
              <a:t>Click to edit Master title style</a:t>
            </a:r>
          </a:p>
        </p:txBody>
      </p:sp>
      <p:cxnSp>
        <p:nvCxnSpPr>
          <p:cNvPr id="2" name="Straight Connector 1">
            <a:extLst>
              <a:ext uri="{FF2B5EF4-FFF2-40B4-BE49-F238E27FC236}">
                <a16:creationId xmlns:a16="http://schemas.microsoft.com/office/drawing/2014/main" id="{5910FD92-191A-227E-8484-F7C37C9A1453}"/>
              </a:ext>
            </a:extLst>
          </p:cNvPr>
          <p:cNvCxnSpPr>
            <a:cxnSpLocks/>
          </p:cNvCxnSpPr>
          <p:nvPr userDrawn="1"/>
        </p:nvCxnSpPr>
        <p:spPr>
          <a:xfrm>
            <a:off x="609600" y="1196599"/>
            <a:ext cx="108585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8DD6E06-3EEF-E276-04BB-B560BABAA210}"/>
              </a:ext>
            </a:extLst>
          </p:cNvPr>
          <p:cNvSpPr txBox="1">
            <a:spLocks noChangeArrowheads="1"/>
          </p:cNvSpPr>
          <p:nvPr userDrawn="1"/>
        </p:nvSpPr>
        <p:spPr bwMode="gray">
          <a:xfrm>
            <a:off x="8934573" y="6607221"/>
            <a:ext cx="2647827" cy="146194"/>
          </a:xfrm>
          <a:prstGeom prst="rect">
            <a:avLst/>
          </a:prstGeom>
          <a:noFill/>
          <a:ln w="9525">
            <a:noFill/>
            <a:miter lim="800000"/>
            <a:headEnd/>
            <a:tailEnd/>
          </a:ln>
        </p:spPr>
        <p:txBody>
          <a:bodyPr lIns="0" tIns="0" rIns="0" bIns="0">
            <a:spAutoFit/>
          </a:bodyPr>
          <a:lstStyle/>
          <a:p>
            <a:pPr algn="r">
              <a:spcAft>
                <a:spcPts val="300"/>
              </a:spcAft>
              <a:defRPr/>
            </a:pPr>
            <a:r>
              <a:rPr lang="en-US" sz="950">
                <a:solidFill>
                  <a:prstClr val="black">
                    <a:lumMod val="50000"/>
                  </a:prstClr>
                </a:solidFill>
                <a:latin typeface="Calibri Light" panose="020F0302020204030204"/>
                <a:ea typeface="Calibri" panose="020F0502020204030204" pitchFamily="34" charset="0"/>
                <a:cs typeface="Calibri" panose="020F0502020204030204" pitchFamily="34" charset="0"/>
              </a:rPr>
              <a:t>Confidential – Not for Redistribution</a:t>
            </a:r>
          </a:p>
        </p:txBody>
      </p:sp>
      <p:sp>
        <p:nvSpPr>
          <p:cNvPr id="6" name="TextBox 12">
            <a:extLst>
              <a:ext uri="{FF2B5EF4-FFF2-40B4-BE49-F238E27FC236}">
                <a16:creationId xmlns:a16="http://schemas.microsoft.com/office/drawing/2014/main" id="{954E0A0D-DEF0-7854-D04A-16E6B52B8951}"/>
              </a:ext>
            </a:extLst>
          </p:cNvPr>
          <p:cNvSpPr txBox="1">
            <a:spLocks noChangeArrowheads="1"/>
          </p:cNvSpPr>
          <p:nvPr userDrawn="1"/>
        </p:nvSpPr>
        <p:spPr bwMode="gray">
          <a:xfrm>
            <a:off x="609600" y="6591832"/>
            <a:ext cx="1803262" cy="146194"/>
          </a:xfrm>
          <a:prstGeom prst="rect">
            <a:avLst/>
          </a:prstGeom>
          <a:noFill/>
          <a:ln w="9525">
            <a:noFill/>
            <a:miter lim="800000"/>
            <a:headEnd/>
            <a:tailEnd/>
          </a:ln>
        </p:spPr>
        <p:txBody>
          <a:bodyPr lIns="0" tIns="0" rIns="0" bIns="0">
            <a:spAutoFit/>
          </a:bodyPr>
          <a:lstStyle/>
          <a:p>
            <a:pPr>
              <a:spcAft>
                <a:spcPts val="300"/>
              </a:spcAft>
              <a:defRPr/>
            </a:pPr>
            <a:r>
              <a:rPr lang="en-US" sz="950" dirty="0">
                <a:solidFill>
                  <a:prstClr val="black">
                    <a:lumMod val="50000"/>
                  </a:prstClr>
                </a:solidFill>
                <a:latin typeface="Calibri Light" panose="020F0302020204030204"/>
                <a:ea typeface="Calibri" panose="020F0502020204030204" pitchFamily="34" charset="0"/>
                <a:cs typeface="Calibri" panose="020F0502020204030204" pitchFamily="34" charset="0"/>
              </a:rPr>
              <a:t>© FEG 2023 Investment Forum</a:t>
            </a:r>
          </a:p>
        </p:txBody>
      </p:sp>
      <p:cxnSp>
        <p:nvCxnSpPr>
          <p:cNvPr id="9" name="Straight Connector 8">
            <a:extLst>
              <a:ext uri="{FF2B5EF4-FFF2-40B4-BE49-F238E27FC236}">
                <a16:creationId xmlns:a16="http://schemas.microsoft.com/office/drawing/2014/main" id="{311DCB05-FF0C-F26C-096B-A380796193FD}"/>
              </a:ext>
            </a:extLst>
          </p:cNvPr>
          <p:cNvCxnSpPr>
            <a:cxnSpLocks/>
          </p:cNvCxnSpPr>
          <p:nvPr userDrawn="1"/>
        </p:nvCxnSpPr>
        <p:spPr>
          <a:xfrm>
            <a:off x="2412862" y="6670043"/>
            <a:ext cx="7175021" cy="0"/>
          </a:xfrm>
          <a:prstGeom prst="line">
            <a:avLst/>
          </a:prstGeom>
          <a:noFill/>
          <a:ln w="6350" cap="flat" cmpd="sng" algn="ctr">
            <a:solidFill>
              <a:sysClr val="window" lastClr="FFFFFF">
                <a:lumMod val="75000"/>
              </a:sysClr>
            </a:solidFill>
            <a:prstDash val="solid"/>
            <a:miter lim="800000"/>
          </a:ln>
          <a:effectLst/>
        </p:spPr>
      </p:cxnSp>
    </p:spTree>
    <p:extLst>
      <p:ext uri="{BB962C8B-B14F-4D97-AF65-F5344CB8AC3E}">
        <p14:creationId xmlns:p14="http://schemas.microsoft.com/office/powerpoint/2010/main" val="2823276307"/>
      </p:ext>
    </p:extLst>
  </p:cSld>
  <p:clrMapOvr>
    <a:masterClrMapping/>
  </p:clrMapOvr>
  <p:extLst>
    <p:ext uri="{DCECCB84-F9BA-43D5-87BE-67443E8EF086}">
      <p15:sldGuideLst xmlns:p15="http://schemas.microsoft.com/office/powerpoint/2012/main">
        <p15:guide id="1" orient="horz" pos="3912">
          <p15:clr>
            <a:srgbClr val="FBAE40"/>
          </p15:clr>
        </p15:guide>
        <p15:guide id="2" pos="384">
          <p15:clr>
            <a:srgbClr val="FBAE40"/>
          </p15:clr>
        </p15:guide>
        <p15:guide id="3" pos="729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Title Only">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63B80B2-4084-57EC-BC13-A46CA53D4536}"/>
              </a:ext>
            </a:extLst>
          </p:cNvPr>
          <p:cNvSpPr/>
          <p:nvPr userDrawn="1"/>
        </p:nvSpPr>
        <p:spPr>
          <a:xfrm>
            <a:off x="0" y="2167568"/>
            <a:ext cx="12192000" cy="1808733"/>
          </a:xfrm>
          <a:prstGeom prst="rect">
            <a:avLst/>
          </a:prstGeom>
          <a:gradFill flip="none" rotWithShape="1">
            <a:gsLst>
              <a:gs pos="21000">
                <a:schemeClr val="bg1"/>
              </a:gs>
              <a:gs pos="100000">
                <a:schemeClr val="bg1">
                  <a:alpha val="0"/>
                </a:schemeClr>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2">
            <a:extLst>
              <a:ext uri="{FF2B5EF4-FFF2-40B4-BE49-F238E27FC236}">
                <a16:creationId xmlns:a16="http://schemas.microsoft.com/office/drawing/2014/main" id="{FA625BBD-881B-7B2E-B69C-A79B2AE21C22}"/>
              </a:ext>
            </a:extLst>
          </p:cNvPr>
          <p:cNvSpPr>
            <a:spLocks noGrp="1"/>
          </p:cNvSpPr>
          <p:nvPr>
            <p:ph type="body" sz="quarter" idx="10"/>
          </p:nvPr>
        </p:nvSpPr>
        <p:spPr>
          <a:xfrm>
            <a:off x="609600" y="1695318"/>
            <a:ext cx="10858500" cy="3882721"/>
          </a:xfrm>
        </p:spPr>
        <p:txBody>
          <a:bodyPr lIns="0" tIns="0" rIns="0" bIns="0"/>
          <a:lstStyle>
            <a:lvl1pPr>
              <a:buClr>
                <a:schemeClr val="accent1"/>
              </a:buClr>
              <a:defRPr>
                <a:solidFill>
                  <a:schemeClr val="tx1">
                    <a:lumMod val="95000"/>
                    <a:lumOff val="5000"/>
                  </a:schemeClr>
                </a:solidFill>
                <a:latin typeface="Calibri Light" panose="020F0302020204030204" pitchFamily="34" charset="0"/>
                <a:cs typeface="Calibri Light" panose="020F0302020204030204" pitchFamily="34" charset="0"/>
              </a:defRPr>
            </a:lvl1pPr>
            <a:lvl2pPr>
              <a:buClr>
                <a:schemeClr val="accent1"/>
              </a:buClr>
              <a:defRPr>
                <a:solidFill>
                  <a:schemeClr val="tx1">
                    <a:lumMod val="95000"/>
                    <a:lumOff val="5000"/>
                  </a:schemeClr>
                </a:solidFill>
                <a:latin typeface="Calibri Light" panose="020F0302020204030204" pitchFamily="34" charset="0"/>
                <a:cs typeface="Calibri Light" panose="020F0302020204030204" pitchFamily="34" charset="0"/>
              </a:defRPr>
            </a:lvl2pPr>
            <a:lvl3pPr>
              <a:buClr>
                <a:schemeClr val="accent1"/>
              </a:buClr>
              <a:defRPr>
                <a:solidFill>
                  <a:schemeClr val="tx1">
                    <a:lumMod val="95000"/>
                    <a:lumOff val="5000"/>
                  </a:schemeClr>
                </a:solidFill>
                <a:latin typeface="Calibri Light" panose="020F0302020204030204" pitchFamily="34" charset="0"/>
                <a:cs typeface="Calibri Light" panose="020F0302020204030204" pitchFamily="34" charset="0"/>
              </a:defRPr>
            </a:lvl3pPr>
            <a:lvl4pPr>
              <a:buClr>
                <a:schemeClr val="accent1"/>
              </a:buClr>
              <a:defRPr>
                <a:solidFill>
                  <a:schemeClr val="tx1">
                    <a:lumMod val="95000"/>
                    <a:lumOff val="5000"/>
                  </a:schemeClr>
                </a:solidFill>
                <a:latin typeface="Calibri Light" panose="020F0302020204030204" pitchFamily="34" charset="0"/>
                <a:cs typeface="Calibri Light" panose="020F0302020204030204" pitchFamily="34" charset="0"/>
              </a:defRPr>
            </a:lvl4pPr>
            <a:lvl5pPr>
              <a:buClr>
                <a:schemeClr val="accent1"/>
              </a:buClr>
              <a:defRPr>
                <a:solidFill>
                  <a:schemeClr val="tx1">
                    <a:lumMod val="95000"/>
                    <a:lumOff val="5000"/>
                  </a:schemeClr>
                </a:solidFill>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1">
            <a:extLst>
              <a:ext uri="{FF2B5EF4-FFF2-40B4-BE49-F238E27FC236}">
                <a16:creationId xmlns:a16="http://schemas.microsoft.com/office/drawing/2014/main" id="{A407925F-C9D4-FD68-B480-A45C821EA9F5}"/>
              </a:ext>
            </a:extLst>
          </p:cNvPr>
          <p:cNvSpPr>
            <a:spLocks noGrp="1"/>
          </p:cNvSpPr>
          <p:nvPr>
            <p:ph type="title"/>
          </p:nvPr>
        </p:nvSpPr>
        <p:spPr>
          <a:xfrm>
            <a:off x="609600" y="518990"/>
            <a:ext cx="10858500" cy="677609"/>
          </a:xfrm>
        </p:spPr>
        <p:txBody>
          <a:bodyPr lIns="0" tIns="0" rIns="0" bIns="0">
            <a:normAutofit/>
          </a:bodyPr>
          <a:lstStyle>
            <a:lvl1pPr>
              <a:defRPr sz="3200" b="1">
                <a:solidFill>
                  <a:srgbClr val="002060"/>
                </a:solidFill>
                <a:latin typeface="Montserrat" panose="00000500000000000000" pitchFamily="2" charset="0"/>
              </a:defRPr>
            </a:lvl1pPr>
          </a:lstStyle>
          <a:p>
            <a:r>
              <a:rPr lang="en-US" dirty="0"/>
              <a:t>Click to edit Master title style</a:t>
            </a:r>
          </a:p>
        </p:txBody>
      </p:sp>
      <p:cxnSp>
        <p:nvCxnSpPr>
          <p:cNvPr id="2" name="Straight Connector 1">
            <a:extLst>
              <a:ext uri="{FF2B5EF4-FFF2-40B4-BE49-F238E27FC236}">
                <a16:creationId xmlns:a16="http://schemas.microsoft.com/office/drawing/2014/main" id="{5910FD92-191A-227E-8484-F7C37C9A1453}"/>
              </a:ext>
            </a:extLst>
          </p:cNvPr>
          <p:cNvCxnSpPr>
            <a:cxnSpLocks/>
          </p:cNvCxnSpPr>
          <p:nvPr userDrawn="1"/>
        </p:nvCxnSpPr>
        <p:spPr>
          <a:xfrm>
            <a:off x="609600" y="1196599"/>
            <a:ext cx="108585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8DD6E06-3EEF-E276-04BB-B560BABAA210}"/>
              </a:ext>
            </a:extLst>
          </p:cNvPr>
          <p:cNvSpPr txBox="1">
            <a:spLocks noChangeArrowheads="1"/>
          </p:cNvSpPr>
          <p:nvPr userDrawn="1"/>
        </p:nvSpPr>
        <p:spPr bwMode="gray">
          <a:xfrm>
            <a:off x="8934573" y="6607221"/>
            <a:ext cx="2647827" cy="146194"/>
          </a:xfrm>
          <a:prstGeom prst="rect">
            <a:avLst/>
          </a:prstGeom>
          <a:noFill/>
          <a:ln w="9525">
            <a:noFill/>
            <a:miter lim="800000"/>
            <a:headEnd/>
            <a:tailEnd/>
          </a:ln>
        </p:spPr>
        <p:txBody>
          <a:bodyPr lIns="0" tIns="0" rIns="0" bIns="0">
            <a:spAutoFit/>
          </a:bodyPr>
          <a:lstStyle/>
          <a:p>
            <a:pPr algn="r">
              <a:spcAft>
                <a:spcPts val="300"/>
              </a:spcAft>
              <a:defRPr/>
            </a:pPr>
            <a:r>
              <a:rPr lang="en-US" sz="950">
                <a:solidFill>
                  <a:prstClr val="black">
                    <a:lumMod val="50000"/>
                  </a:prstClr>
                </a:solidFill>
                <a:latin typeface="Calibri Light" panose="020F0302020204030204"/>
                <a:ea typeface="Calibri" panose="020F0502020204030204" pitchFamily="34" charset="0"/>
                <a:cs typeface="Calibri" panose="020F0502020204030204" pitchFamily="34" charset="0"/>
              </a:rPr>
              <a:t>Confidential – Not for Redistribution</a:t>
            </a:r>
          </a:p>
        </p:txBody>
      </p:sp>
      <p:sp>
        <p:nvSpPr>
          <p:cNvPr id="6" name="TextBox 12">
            <a:extLst>
              <a:ext uri="{FF2B5EF4-FFF2-40B4-BE49-F238E27FC236}">
                <a16:creationId xmlns:a16="http://schemas.microsoft.com/office/drawing/2014/main" id="{954E0A0D-DEF0-7854-D04A-16E6B52B8951}"/>
              </a:ext>
            </a:extLst>
          </p:cNvPr>
          <p:cNvSpPr txBox="1">
            <a:spLocks noChangeArrowheads="1"/>
          </p:cNvSpPr>
          <p:nvPr userDrawn="1"/>
        </p:nvSpPr>
        <p:spPr bwMode="gray">
          <a:xfrm>
            <a:off x="609600" y="6591832"/>
            <a:ext cx="1803262" cy="146194"/>
          </a:xfrm>
          <a:prstGeom prst="rect">
            <a:avLst/>
          </a:prstGeom>
          <a:noFill/>
          <a:ln w="9525">
            <a:noFill/>
            <a:miter lim="800000"/>
            <a:headEnd/>
            <a:tailEnd/>
          </a:ln>
        </p:spPr>
        <p:txBody>
          <a:bodyPr lIns="0" tIns="0" rIns="0" bIns="0">
            <a:spAutoFit/>
          </a:bodyPr>
          <a:lstStyle/>
          <a:p>
            <a:pPr>
              <a:spcAft>
                <a:spcPts val="300"/>
              </a:spcAft>
              <a:defRPr/>
            </a:pPr>
            <a:r>
              <a:rPr lang="en-US" sz="950" dirty="0">
                <a:solidFill>
                  <a:prstClr val="black">
                    <a:lumMod val="50000"/>
                  </a:prstClr>
                </a:solidFill>
                <a:latin typeface="Calibri Light" panose="020F0302020204030204"/>
                <a:ea typeface="Calibri" panose="020F0502020204030204" pitchFamily="34" charset="0"/>
                <a:cs typeface="Calibri" panose="020F0502020204030204" pitchFamily="34" charset="0"/>
              </a:rPr>
              <a:t>© FEG 2023 Investment Forum</a:t>
            </a:r>
          </a:p>
        </p:txBody>
      </p:sp>
      <p:cxnSp>
        <p:nvCxnSpPr>
          <p:cNvPr id="9" name="Straight Connector 8">
            <a:extLst>
              <a:ext uri="{FF2B5EF4-FFF2-40B4-BE49-F238E27FC236}">
                <a16:creationId xmlns:a16="http://schemas.microsoft.com/office/drawing/2014/main" id="{311DCB05-FF0C-F26C-096B-A380796193FD}"/>
              </a:ext>
            </a:extLst>
          </p:cNvPr>
          <p:cNvCxnSpPr>
            <a:cxnSpLocks/>
          </p:cNvCxnSpPr>
          <p:nvPr userDrawn="1"/>
        </p:nvCxnSpPr>
        <p:spPr>
          <a:xfrm>
            <a:off x="2412862" y="6670043"/>
            <a:ext cx="7175021" cy="0"/>
          </a:xfrm>
          <a:prstGeom prst="line">
            <a:avLst/>
          </a:prstGeom>
          <a:noFill/>
          <a:ln w="6350" cap="flat" cmpd="sng" algn="ctr">
            <a:solidFill>
              <a:sysClr val="window" lastClr="FFFFFF">
                <a:lumMod val="75000"/>
              </a:sysClr>
            </a:solidFill>
            <a:prstDash val="solid"/>
            <a:miter lim="800000"/>
          </a:ln>
          <a:effectLst/>
        </p:spPr>
      </p:cxnSp>
    </p:spTree>
    <p:extLst>
      <p:ext uri="{BB962C8B-B14F-4D97-AF65-F5344CB8AC3E}">
        <p14:creationId xmlns:p14="http://schemas.microsoft.com/office/powerpoint/2010/main" val="33447708"/>
      </p:ext>
    </p:extLst>
  </p:cSld>
  <p:clrMapOvr>
    <a:masterClrMapping/>
  </p:clrMapOvr>
  <p:extLst>
    <p:ext uri="{DCECCB84-F9BA-43D5-87BE-67443E8EF086}">
      <p15:sldGuideLst xmlns:p15="http://schemas.microsoft.com/office/powerpoint/2012/main">
        <p15:guide id="1" orient="horz" pos="3912">
          <p15:clr>
            <a:srgbClr val="FBAE40"/>
          </p15:clr>
        </p15:guide>
        <p15:guide id="2" pos="384">
          <p15:clr>
            <a:srgbClr val="FBAE40"/>
          </p15:clr>
        </p15:guide>
        <p15:guide id="3" pos="729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ransition">
    <p:bg>
      <p:bgPr>
        <a:gradFill>
          <a:gsLst>
            <a:gs pos="0">
              <a:srgbClr val="010104"/>
            </a:gs>
            <a:gs pos="100000">
              <a:srgbClr val="0B111F"/>
            </a:gs>
          </a:gsLst>
          <a:path path="circle">
            <a:fillToRect l="100000" b="100000"/>
          </a:path>
        </a:gradFill>
        <a:effectLst/>
      </p:bgPr>
    </p:bg>
    <p:spTree>
      <p:nvGrpSpPr>
        <p:cNvPr id="1" name=""/>
        <p:cNvGrpSpPr/>
        <p:nvPr/>
      </p:nvGrpSpPr>
      <p:grpSpPr>
        <a:xfrm>
          <a:off x="0" y="0"/>
          <a:ext cx="0" cy="0"/>
          <a:chOff x="0" y="0"/>
          <a:chExt cx="0" cy="0"/>
        </a:xfrm>
      </p:grpSpPr>
      <p:pic>
        <p:nvPicPr>
          <p:cNvPr id="7" name="Picture 6" descr="A picture containing blur, screenshot, black, darkness&#10;&#10;Description automatically generated">
            <a:extLst>
              <a:ext uri="{FF2B5EF4-FFF2-40B4-BE49-F238E27FC236}">
                <a16:creationId xmlns:a16="http://schemas.microsoft.com/office/drawing/2014/main" id="{36059889-0249-71D7-BA64-CF50065E8BC7}"/>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0" y="3755068"/>
            <a:ext cx="12192000" cy="3102931"/>
          </a:xfrm>
          <a:prstGeom prst="rect">
            <a:avLst/>
          </a:prstGeom>
          <a:effectLst>
            <a:softEdge rad="0"/>
          </a:effectLst>
        </p:spPr>
      </p:pic>
      <p:sp>
        <p:nvSpPr>
          <p:cNvPr id="8" name="Rectangle 7">
            <a:extLst>
              <a:ext uri="{FF2B5EF4-FFF2-40B4-BE49-F238E27FC236}">
                <a16:creationId xmlns:a16="http://schemas.microsoft.com/office/drawing/2014/main" id="{3D176C7E-EE39-71B3-7424-A81D7669C599}"/>
              </a:ext>
            </a:extLst>
          </p:cNvPr>
          <p:cNvSpPr/>
          <p:nvPr userDrawn="1"/>
        </p:nvSpPr>
        <p:spPr>
          <a:xfrm>
            <a:off x="0" y="76570"/>
            <a:ext cx="12192000" cy="5003800"/>
          </a:xfrm>
          <a:prstGeom prst="rect">
            <a:avLst/>
          </a:prstGeom>
          <a:gradFill flip="none" rotWithShape="1">
            <a:gsLst>
              <a:gs pos="0">
                <a:srgbClr val="060A12"/>
              </a:gs>
              <a:gs pos="100000">
                <a:srgbClr val="161A22"/>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3D37C990-0B93-0C93-5C3D-1921D1216F1A}"/>
              </a:ext>
            </a:extLst>
          </p:cNvPr>
          <p:cNvSpPr>
            <a:spLocks noGrp="1"/>
          </p:cNvSpPr>
          <p:nvPr>
            <p:ph type="title" hasCustomPrompt="1"/>
          </p:nvPr>
        </p:nvSpPr>
        <p:spPr>
          <a:xfrm>
            <a:off x="914400" y="2771793"/>
            <a:ext cx="9332686" cy="677609"/>
          </a:xfrm>
        </p:spPr>
        <p:txBody>
          <a:bodyPr>
            <a:noAutofit/>
          </a:bodyPr>
          <a:lstStyle>
            <a:lvl1pPr algn="l">
              <a:defRPr sz="5400" b="1">
                <a:solidFill>
                  <a:schemeClr val="bg1"/>
                </a:solidFill>
                <a:latin typeface="Montserrat" panose="00000500000000000000" pitchFamily="2" charset="0"/>
              </a:defRPr>
            </a:lvl1pPr>
          </a:lstStyle>
          <a:p>
            <a:r>
              <a:rPr lang="en-US" dirty="0"/>
              <a:t>CLICK TO EDIT MASTER TITLE STYLE</a:t>
            </a:r>
          </a:p>
        </p:txBody>
      </p:sp>
      <p:cxnSp>
        <p:nvCxnSpPr>
          <p:cNvPr id="2" name="Straight Connector 1">
            <a:extLst>
              <a:ext uri="{FF2B5EF4-FFF2-40B4-BE49-F238E27FC236}">
                <a16:creationId xmlns:a16="http://schemas.microsoft.com/office/drawing/2014/main" id="{2BDEAC49-79DF-920A-1983-3203BE22E968}"/>
              </a:ext>
            </a:extLst>
          </p:cNvPr>
          <p:cNvCxnSpPr>
            <a:cxnSpLocks/>
          </p:cNvCxnSpPr>
          <p:nvPr userDrawn="1"/>
        </p:nvCxnSpPr>
        <p:spPr>
          <a:xfrm>
            <a:off x="0" y="4173165"/>
            <a:ext cx="10247086"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7669837"/>
      </p:ext>
    </p:extLst>
  </p:cSld>
  <p:clrMapOvr>
    <a:masterClrMapping/>
  </p:clrMapOvr>
  <p:extLst>
    <p:ext uri="{DCECCB84-F9BA-43D5-87BE-67443E8EF086}">
      <p15:sldGuideLst xmlns:p15="http://schemas.microsoft.com/office/powerpoint/2012/main">
        <p15:guide id="1" orient="horz" pos="3912">
          <p15:clr>
            <a:srgbClr val="FBAE40"/>
          </p15:clr>
        </p15:guide>
        <p15:guide id="2" pos="384">
          <p15:clr>
            <a:srgbClr val="FBAE40"/>
          </p15:clr>
        </p15:guide>
        <p15:guide id="3" pos="7296">
          <p15:clr>
            <a:srgbClr val="FBAE40"/>
          </p15:clr>
        </p15:guide>
        <p15:guide id="4" orient="horz" pos="4200">
          <p15:clr>
            <a:srgbClr val="FBAE40"/>
          </p15:clr>
        </p15:guide>
        <p15:guide id="5" orient="horz" pos="273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NEW">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1099405"/>
      </p:ext>
    </p:extLst>
  </p:cSld>
  <p:clrMapOvr>
    <a:masterClrMapping/>
  </p:clrMapOvr>
  <p:extLst>
    <p:ext uri="{DCECCB84-F9BA-43D5-87BE-67443E8EF086}">
      <p15:sldGuideLst xmlns:p15="http://schemas.microsoft.com/office/powerpoint/2012/main">
        <p15:guide id="1" orient="horz" pos="2160">
          <p15:clr>
            <a:srgbClr val="FBAE40"/>
          </p15:clr>
        </p15:guide>
        <p15:guide id="2" pos="384">
          <p15:clr>
            <a:srgbClr val="FBAE40"/>
          </p15:clr>
        </p15:guide>
        <p15:guide id="3" pos="748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Only">
    <p:bg>
      <p:bgPr>
        <a:gradFill>
          <a:gsLst>
            <a:gs pos="0">
              <a:srgbClr val="010104"/>
            </a:gs>
            <a:gs pos="100000">
              <a:srgbClr val="0B111F"/>
            </a:gs>
          </a:gsLst>
          <a:path path="circle">
            <a:fillToRect l="100000" b="100000"/>
          </a:path>
        </a:gradFill>
        <a:effectLst/>
      </p:bgPr>
    </p:bg>
    <p:spTree>
      <p:nvGrpSpPr>
        <p:cNvPr id="1" name=""/>
        <p:cNvGrpSpPr/>
        <p:nvPr/>
      </p:nvGrpSpPr>
      <p:grpSpPr>
        <a:xfrm>
          <a:off x="0" y="0"/>
          <a:ext cx="0" cy="0"/>
          <a:chOff x="0" y="0"/>
          <a:chExt cx="0" cy="0"/>
        </a:xfrm>
      </p:grpSpPr>
      <p:pic>
        <p:nvPicPr>
          <p:cNvPr id="7" name="Picture 6" descr="A picture containing blur, screenshot, black, darkness&#10;&#10;Description automatically generated">
            <a:extLst>
              <a:ext uri="{FF2B5EF4-FFF2-40B4-BE49-F238E27FC236}">
                <a16:creationId xmlns:a16="http://schemas.microsoft.com/office/drawing/2014/main" id="{36059889-0249-71D7-BA64-CF50065E8BC7}"/>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0" y="3755068"/>
            <a:ext cx="12192000" cy="3102931"/>
          </a:xfrm>
          <a:prstGeom prst="rect">
            <a:avLst/>
          </a:prstGeom>
          <a:effectLst>
            <a:softEdge rad="0"/>
          </a:effectLst>
        </p:spPr>
      </p:pic>
      <p:sp>
        <p:nvSpPr>
          <p:cNvPr id="8" name="Rectangle 7">
            <a:extLst>
              <a:ext uri="{FF2B5EF4-FFF2-40B4-BE49-F238E27FC236}">
                <a16:creationId xmlns:a16="http://schemas.microsoft.com/office/drawing/2014/main" id="{3D176C7E-EE39-71B3-7424-A81D7669C599}"/>
              </a:ext>
            </a:extLst>
          </p:cNvPr>
          <p:cNvSpPr/>
          <p:nvPr userDrawn="1"/>
        </p:nvSpPr>
        <p:spPr>
          <a:xfrm>
            <a:off x="0" y="76570"/>
            <a:ext cx="12192000" cy="5003800"/>
          </a:xfrm>
          <a:prstGeom prst="rect">
            <a:avLst/>
          </a:prstGeom>
          <a:gradFill flip="none" rotWithShape="1">
            <a:gsLst>
              <a:gs pos="0">
                <a:srgbClr val="060A12"/>
              </a:gs>
              <a:gs pos="100000">
                <a:srgbClr val="161A22"/>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2">
            <a:extLst>
              <a:ext uri="{FF2B5EF4-FFF2-40B4-BE49-F238E27FC236}">
                <a16:creationId xmlns:a16="http://schemas.microsoft.com/office/drawing/2014/main" id="{FA625BBD-881B-7B2E-B69C-A79B2AE21C22}"/>
              </a:ext>
            </a:extLst>
          </p:cNvPr>
          <p:cNvSpPr>
            <a:spLocks noGrp="1"/>
          </p:cNvSpPr>
          <p:nvPr>
            <p:ph type="body" sz="quarter" idx="10"/>
          </p:nvPr>
        </p:nvSpPr>
        <p:spPr>
          <a:xfrm>
            <a:off x="609600" y="1695318"/>
            <a:ext cx="10972800" cy="3882721"/>
          </a:xfrm>
        </p:spPr>
        <p:txBody>
          <a:bodyPr lIns="0" tIns="0" rIns="0" bIns="0"/>
          <a:lstStyle>
            <a:lvl1pPr>
              <a:buClr>
                <a:srgbClr val="FBB161"/>
              </a:buClr>
              <a:defRPr>
                <a:solidFill>
                  <a:schemeClr val="bg1"/>
                </a:solidFill>
              </a:defRPr>
            </a:lvl1pPr>
            <a:lvl2pPr>
              <a:buClr>
                <a:srgbClr val="FBB161"/>
              </a:buClr>
              <a:defRPr>
                <a:solidFill>
                  <a:schemeClr val="bg1"/>
                </a:solidFill>
              </a:defRPr>
            </a:lvl2pPr>
            <a:lvl3pPr>
              <a:buClr>
                <a:srgbClr val="FBB161"/>
              </a:buClr>
              <a:defRPr>
                <a:solidFill>
                  <a:schemeClr val="bg1"/>
                </a:solidFill>
              </a:defRPr>
            </a:lvl3pPr>
            <a:lvl4pPr>
              <a:buClr>
                <a:srgbClr val="FBB161"/>
              </a:buClr>
              <a:defRPr>
                <a:solidFill>
                  <a:schemeClr val="bg1"/>
                </a:solidFill>
              </a:defRPr>
            </a:lvl4pPr>
            <a:lvl5pPr>
              <a:buClr>
                <a:srgbClr val="FBB16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3D37C990-0B93-0C93-5C3D-1921D1216F1A}"/>
              </a:ext>
            </a:extLst>
          </p:cNvPr>
          <p:cNvSpPr>
            <a:spLocks noGrp="1"/>
          </p:cNvSpPr>
          <p:nvPr>
            <p:ph type="title"/>
          </p:nvPr>
        </p:nvSpPr>
        <p:spPr>
          <a:xfrm>
            <a:off x="609600" y="518990"/>
            <a:ext cx="10972800" cy="677609"/>
          </a:xfrm>
        </p:spPr>
        <p:txBody>
          <a:bodyPr>
            <a:normAutofit/>
          </a:bodyPr>
          <a:lstStyle>
            <a:lvl1pPr>
              <a:defRPr sz="3200">
                <a:gradFill flip="none" rotWithShape="1">
                  <a:gsLst>
                    <a:gs pos="24000">
                      <a:schemeClr val="accent3"/>
                    </a:gs>
                    <a:gs pos="100000">
                      <a:schemeClr val="bg1"/>
                    </a:gs>
                  </a:gsLst>
                  <a:lin ang="16200000" scaled="0"/>
                  <a:tileRect/>
                </a:gradFill>
                <a:latin typeface="Montserrat" panose="00000500000000000000" pitchFamily="2" charset="0"/>
              </a:defRPr>
            </a:lvl1pPr>
          </a:lstStyle>
          <a:p>
            <a:r>
              <a:rPr lang="en-US"/>
              <a:t>Click to edit Master title style</a:t>
            </a:r>
          </a:p>
        </p:txBody>
      </p:sp>
      <p:sp>
        <p:nvSpPr>
          <p:cNvPr id="2" name="TextBox 1">
            <a:extLst>
              <a:ext uri="{FF2B5EF4-FFF2-40B4-BE49-F238E27FC236}">
                <a16:creationId xmlns:a16="http://schemas.microsoft.com/office/drawing/2014/main" id="{8421D115-96F5-A982-43CE-592BF679FEC7}"/>
              </a:ext>
            </a:extLst>
          </p:cNvPr>
          <p:cNvSpPr txBox="1">
            <a:spLocks noChangeArrowheads="1"/>
          </p:cNvSpPr>
          <p:nvPr userDrawn="1"/>
        </p:nvSpPr>
        <p:spPr bwMode="gray">
          <a:xfrm>
            <a:off x="8934573" y="6607221"/>
            <a:ext cx="2647827" cy="146194"/>
          </a:xfrm>
          <a:prstGeom prst="rect">
            <a:avLst/>
          </a:prstGeom>
          <a:noFill/>
          <a:ln w="9525">
            <a:noFill/>
            <a:miter lim="800000"/>
            <a:headEnd/>
            <a:tailEnd/>
          </a:ln>
        </p:spPr>
        <p:txBody>
          <a:bodyPr lIns="0" tIns="0" rIns="0" bIns="0">
            <a:spAutoFit/>
          </a:bodyPr>
          <a:lstStyle/>
          <a:p>
            <a:pPr algn="r">
              <a:spcAft>
                <a:spcPts val="300"/>
              </a:spcAft>
              <a:defRPr/>
            </a:pPr>
            <a:r>
              <a:rPr lang="en-US" sz="950">
                <a:solidFill>
                  <a:schemeClr val="bg1"/>
                </a:solidFill>
                <a:latin typeface="+mj-lt"/>
                <a:ea typeface="Calibri" panose="020F0502020204030204" pitchFamily="34" charset="0"/>
                <a:cs typeface="Calibri" panose="020F0502020204030204" pitchFamily="34" charset="0"/>
              </a:rPr>
              <a:t>Confidential – Not for Redistribution</a:t>
            </a:r>
          </a:p>
        </p:txBody>
      </p:sp>
      <p:sp>
        <p:nvSpPr>
          <p:cNvPr id="3" name="TextBox 12">
            <a:extLst>
              <a:ext uri="{FF2B5EF4-FFF2-40B4-BE49-F238E27FC236}">
                <a16:creationId xmlns:a16="http://schemas.microsoft.com/office/drawing/2014/main" id="{AAF3BA94-4A58-9727-735F-52BB66B57E78}"/>
              </a:ext>
            </a:extLst>
          </p:cNvPr>
          <p:cNvSpPr txBox="1">
            <a:spLocks noChangeArrowheads="1"/>
          </p:cNvSpPr>
          <p:nvPr userDrawn="1"/>
        </p:nvSpPr>
        <p:spPr bwMode="gray">
          <a:xfrm>
            <a:off x="609600" y="6591832"/>
            <a:ext cx="1803262" cy="146194"/>
          </a:xfrm>
          <a:prstGeom prst="rect">
            <a:avLst/>
          </a:prstGeom>
          <a:noFill/>
          <a:ln w="9525">
            <a:noFill/>
            <a:miter lim="800000"/>
            <a:headEnd/>
            <a:tailEnd/>
          </a:ln>
        </p:spPr>
        <p:txBody>
          <a:bodyPr lIns="0" tIns="0" rIns="0" bIns="0">
            <a:spAutoFit/>
          </a:bodyPr>
          <a:lstStyle/>
          <a:p>
            <a:pPr algn="l">
              <a:spcAft>
                <a:spcPts val="300"/>
              </a:spcAft>
              <a:defRPr/>
            </a:pPr>
            <a:r>
              <a:rPr lang="en-US" sz="950">
                <a:solidFill>
                  <a:schemeClr val="bg1"/>
                </a:solidFill>
                <a:latin typeface="+mj-lt"/>
                <a:ea typeface="Calibri" panose="020F0502020204030204" pitchFamily="34" charset="0"/>
                <a:cs typeface="Calibri" panose="020F0502020204030204" pitchFamily="34" charset="0"/>
              </a:rPr>
              <a:t>© FEG 2023 Investment Forum</a:t>
            </a:r>
          </a:p>
        </p:txBody>
      </p:sp>
      <p:cxnSp>
        <p:nvCxnSpPr>
          <p:cNvPr id="4" name="Straight Connector 3">
            <a:extLst>
              <a:ext uri="{FF2B5EF4-FFF2-40B4-BE49-F238E27FC236}">
                <a16:creationId xmlns:a16="http://schemas.microsoft.com/office/drawing/2014/main" id="{8354FDE6-1D74-BDD8-9D12-8319F46CDBCC}"/>
              </a:ext>
            </a:extLst>
          </p:cNvPr>
          <p:cNvCxnSpPr>
            <a:cxnSpLocks/>
          </p:cNvCxnSpPr>
          <p:nvPr userDrawn="1"/>
        </p:nvCxnSpPr>
        <p:spPr>
          <a:xfrm>
            <a:off x="2412862" y="6670043"/>
            <a:ext cx="717502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9047079"/>
      </p:ext>
    </p:extLst>
  </p:cSld>
  <p:clrMapOvr>
    <a:masterClrMapping/>
  </p:clrMapOvr>
  <p:extLst>
    <p:ext uri="{DCECCB84-F9BA-43D5-87BE-67443E8EF086}">
      <p15:sldGuideLst xmlns:p15="http://schemas.microsoft.com/office/powerpoint/2012/main">
        <p15:guide id="1" orient="horz" pos="3912">
          <p15:clr>
            <a:srgbClr val="FBAE40"/>
          </p15:clr>
        </p15:guide>
        <p15:guide id="2" pos="384">
          <p15:clr>
            <a:srgbClr val="FBAE40"/>
          </p15:clr>
        </p15:guide>
        <p15:guide id="3" pos="729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itle Only">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blur, fog, sky, screenshot&#10;&#10;Description automatically generated">
            <a:extLst>
              <a:ext uri="{FF2B5EF4-FFF2-40B4-BE49-F238E27FC236}">
                <a16:creationId xmlns:a16="http://schemas.microsoft.com/office/drawing/2014/main" id="{A579647E-FF73-A11A-6B96-53C804C3F5C8}"/>
              </a:ext>
            </a:extLst>
          </p:cNvPr>
          <p:cNvPicPr>
            <a:picLocks noChangeAspect="1"/>
          </p:cNvPicPr>
          <p:nvPr userDrawn="1"/>
        </p:nvPicPr>
        <p:blipFill>
          <a:blip r:embed="rId2" cstate="screen">
            <a:alphaModFix amt="70000"/>
            <a:extLst>
              <a:ext uri="{28A0092B-C50C-407E-A947-70E740481C1C}">
                <a14:useLocalDpi xmlns:a14="http://schemas.microsoft.com/office/drawing/2010/main"/>
              </a:ext>
            </a:extLst>
          </a:blip>
          <a:stretch>
            <a:fillRect/>
          </a:stretch>
        </p:blipFill>
        <p:spPr>
          <a:xfrm>
            <a:off x="0" y="2167568"/>
            <a:ext cx="12192000" cy="4690432"/>
          </a:xfrm>
          <a:prstGeom prst="rect">
            <a:avLst/>
          </a:prstGeom>
        </p:spPr>
      </p:pic>
      <p:sp>
        <p:nvSpPr>
          <p:cNvPr id="8" name="Rectangle 7">
            <a:extLst>
              <a:ext uri="{FF2B5EF4-FFF2-40B4-BE49-F238E27FC236}">
                <a16:creationId xmlns:a16="http://schemas.microsoft.com/office/drawing/2014/main" id="{063B80B2-4084-57EC-BC13-A46CA53D4536}"/>
              </a:ext>
            </a:extLst>
          </p:cNvPr>
          <p:cNvSpPr/>
          <p:nvPr userDrawn="1"/>
        </p:nvSpPr>
        <p:spPr>
          <a:xfrm>
            <a:off x="0" y="2167568"/>
            <a:ext cx="12192000" cy="1808733"/>
          </a:xfrm>
          <a:prstGeom prst="rect">
            <a:avLst/>
          </a:prstGeom>
          <a:gradFill flip="none" rotWithShape="1">
            <a:gsLst>
              <a:gs pos="21000">
                <a:schemeClr val="bg1"/>
              </a:gs>
              <a:gs pos="100000">
                <a:schemeClr val="bg1">
                  <a:alpha val="0"/>
                </a:schemeClr>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2">
            <a:extLst>
              <a:ext uri="{FF2B5EF4-FFF2-40B4-BE49-F238E27FC236}">
                <a16:creationId xmlns:a16="http://schemas.microsoft.com/office/drawing/2014/main" id="{FA625BBD-881B-7B2E-B69C-A79B2AE21C22}"/>
              </a:ext>
            </a:extLst>
          </p:cNvPr>
          <p:cNvSpPr>
            <a:spLocks noGrp="1"/>
          </p:cNvSpPr>
          <p:nvPr>
            <p:ph type="body" sz="quarter" idx="10"/>
          </p:nvPr>
        </p:nvSpPr>
        <p:spPr>
          <a:xfrm>
            <a:off x="609600" y="1695318"/>
            <a:ext cx="10972800" cy="3882721"/>
          </a:xfrm>
        </p:spPr>
        <p:txBody>
          <a:bodyPr lIns="0" tIns="0" rIns="0" bIns="0"/>
          <a:lstStyle>
            <a:lvl1pPr>
              <a:buClr>
                <a:srgbClr val="00B0F0"/>
              </a:buClr>
              <a:defRPr>
                <a:solidFill>
                  <a:schemeClr val="tx1">
                    <a:lumMod val="50000"/>
                  </a:schemeClr>
                </a:solidFill>
              </a:defRPr>
            </a:lvl1pPr>
            <a:lvl2pPr>
              <a:buClr>
                <a:srgbClr val="00B0F0"/>
              </a:buClr>
              <a:defRPr>
                <a:solidFill>
                  <a:schemeClr val="tx1">
                    <a:lumMod val="50000"/>
                  </a:schemeClr>
                </a:solidFill>
              </a:defRPr>
            </a:lvl2pPr>
            <a:lvl3pPr>
              <a:buClr>
                <a:srgbClr val="00B0F0"/>
              </a:buClr>
              <a:defRPr>
                <a:solidFill>
                  <a:schemeClr val="tx1">
                    <a:lumMod val="50000"/>
                  </a:schemeClr>
                </a:solidFill>
              </a:defRPr>
            </a:lvl3pPr>
            <a:lvl4pPr>
              <a:buClr>
                <a:srgbClr val="00B0F0"/>
              </a:buClr>
              <a:defRPr>
                <a:solidFill>
                  <a:schemeClr val="tx1">
                    <a:lumMod val="50000"/>
                  </a:schemeClr>
                </a:solidFill>
              </a:defRPr>
            </a:lvl4pPr>
            <a:lvl5pPr>
              <a:buClr>
                <a:srgbClr val="00B0F0"/>
              </a:buClr>
              <a:defRPr>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1">
            <a:extLst>
              <a:ext uri="{FF2B5EF4-FFF2-40B4-BE49-F238E27FC236}">
                <a16:creationId xmlns:a16="http://schemas.microsoft.com/office/drawing/2014/main" id="{A407925F-C9D4-FD68-B480-A45C821EA9F5}"/>
              </a:ext>
            </a:extLst>
          </p:cNvPr>
          <p:cNvSpPr>
            <a:spLocks noGrp="1"/>
          </p:cNvSpPr>
          <p:nvPr>
            <p:ph type="title"/>
          </p:nvPr>
        </p:nvSpPr>
        <p:spPr>
          <a:xfrm>
            <a:off x="609600" y="518990"/>
            <a:ext cx="10972800" cy="677609"/>
          </a:xfrm>
        </p:spPr>
        <p:txBody>
          <a:bodyPr>
            <a:normAutofit/>
          </a:bodyPr>
          <a:lstStyle>
            <a:lvl1pPr>
              <a:defRPr sz="3200">
                <a:solidFill>
                  <a:srgbClr val="002060"/>
                </a:solidFill>
                <a:latin typeface="Montserrat" panose="00000500000000000000" pitchFamily="2" charset="0"/>
              </a:defRPr>
            </a:lvl1pPr>
          </a:lstStyle>
          <a:p>
            <a:r>
              <a:rPr lang="en-US"/>
              <a:t>Click to edit Master title style</a:t>
            </a:r>
          </a:p>
        </p:txBody>
      </p:sp>
      <p:sp>
        <p:nvSpPr>
          <p:cNvPr id="9" name="TextBox 8">
            <a:extLst>
              <a:ext uri="{FF2B5EF4-FFF2-40B4-BE49-F238E27FC236}">
                <a16:creationId xmlns:a16="http://schemas.microsoft.com/office/drawing/2014/main" id="{B528554A-73A7-BC3A-FFAB-1E9C2D2758CB}"/>
              </a:ext>
            </a:extLst>
          </p:cNvPr>
          <p:cNvSpPr txBox="1">
            <a:spLocks noChangeArrowheads="1"/>
          </p:cNvSpPr>
          <p:nvPr userDrawn="1"/>
        </p:nvSpPr>
        <p:spPr bwMode="gray">
          <a:xfrm>
            <a:off x="8934573" y="6607221"/>
            <a:ext cx="2647827" cy="146194"/>
          </a:xfrm>
          <a:prstGeom prst="rect">
            <a:avLst/>
          </a:prstGeom>
          <a:noFill/>
          <a:ln w="9525">
            <a:noFill/>
            <a:miter lim="800000"/>
            <a:headEnd/>
            <a:tailEnd/>
          </a:ln>
        </p:spPr>
        <p:txBody>
          <a:bodyPr lIns="0" tIns="0" rIns="0" bIns="0">
            <a:spAutoFit/>
          </a:bodyPr>
          <a:lstStyle/>
          <a:p>
            <a:pPr algn="r">
              <a:spcAft>
                <a:spcPts val="300"/>
              </a:spcAft>
              <a:defRPr/>
            </a:pPr>
            <a:r>
              <a:rPr lang="en-US" sz="950">
                <a:solidFill>
                  <a:prstClr val="black">
                    <a:lumMod val="50000"/>
                  </a:prstClr>
                </a:solidFill>
                <a:latin typeface="Calibri Light" panose="020F0302020204030204"/>
                <a:ea typeface="Calibri" panose="020F0502020204030204" pitchFamily="34" charset="0"/>
                <a:cs typeface="Calibri" panose="020F0502020204030204" pitchFamily="34" charset="0"/>
              </a:rPr>
              <a:t>Confidential – Not for Redistribution</a:t>
            </a:r>
          </a:p>
        </p:txBody>
      </p:sp>
      <p:sp>
        <p:nvSpPr>
          <p:cNvPr id="10" name="TextBox 12">
            <a:extLst>
              <a:ext uri="{FF2B5EF4-FFF2-40B4-BE49-F238E27FC236}">
                <a16:creationId xmlns:a16="http://schemas.microsoft.com/office/drawing/2014/main" id="{62025C1E-D165-A8B2-B1D8-FF19D8B6C975}"/>
              </a:ext>
            </a:extLst>
          </p:cNvPr>
          <p:cNvSpPr txBox="1">
            <a:spLocks noChangeArrowheads="1"/>
          </p:cNvSpPr>
          <p:nvPr userDrawn="1"/>
        </p:nvSpPr>
        <p:spPr bwMode="gray">
          <a:xfrm>
            <a:off x="609600" y="6591832"/>
            <a:ext cx="1803262" cy="146194"/>
          </a:xfrm>
          <a:prstGeom prst="rect">
            <a:avLst/>
          </a:prstGeom>
          <a:noFill/>
          <a:ln w="9525">
            <a:noFill/>
            <a:miter lim="800000"/>
            <a:headEnd/>
            <a:tailEnd/>
          </a:ln>
        </p:spPr>
        <p:txBody>
          <a:bodyPr lIns="0" tIns="0" rIns="0" bIns="0">
            <a:spAutoFit/>
          </a:bodyPr>
          <a:lstStyle/>
          <a:p>
            <a:pPr>
              <a:spcAft>
                <a:spcPts val="300"/>
              </a:spcAft>
              <a:defRPr/>
            </a:pPr>
            <a:r>
              <a:rPr lang="en-US" sz="950">
                <a:solidFill>
                  <a:prstClr val="black">
                    <a:lumMod val="50000"/>
                  </a:prstClr>
                </a:solidFill>
                <a:latin typeface="Calibri Light" panose="020F0302020204030204"/>
                <a:ea typeface="Calibri" panose="020F0502020204030204" pitchFamily="34" charset="0"/>
                <a:cs typeface="Calibri" panose="020F0502020204030204" pitchFamily="34" charset="0"/>
              </a:rPr>
              <a:t>© FEG 2023 Investment Forum</a:t>
            </a:r>
          </a:p>
        </p:txBody>
      </p:sp>
      <p:cxnSp>
        <p:nvCxnSpPr>
          <p:cNvPr id="11" name="Straight Connector 10">
            <a:extLst>
              <a:ext uri="{FF2B5EF4-FFF2-40B4-BE49-F238E27FC236}">
                <a16:creationId xmlns:a16="http://schemas.microsoft.com/office/drawing/2014/main" id="{A2356B36-DE3A-5A14-3814-80FA1DD08AFA}"/>
              </a:ext>
            </a:extLst>
          </p:cNvPr>
          <p:cNvCxnSpPr>
            <a:cxnSpLocks/>
          </p:cNvCxnSpPr>
          <p:nvPr userDrawn="1"/>
        </p:nvCxnSpPr>
        <p:spPr>
          <a:xfrm>
            <a:off x="2412862" y="6670043"/>
            <a:ext cx="7175021" cy="0"/>
          </a:xfrm>
          <a:prstGeom prst="line">
            <a:avLst/>
          </a:prstGeom>
          <a:noFill/>
          <a:ln w="6350" cap="flat" cmpd="sng" algn="ctr">
            <a:solidFill>
              <a:sysClr val="window" lastClr="FFFFFF">
                <a:lumMod val="75000"/>
              </a:sysClr>
            </a:solidFill>
            <a:prstDash val="solid"/>
            <a:miter lim="800000"/>
          </a:ln>
          <a:effectLst/>
        </p:spPr>
      </p:cxnSp>
    </p:spTree>
    <p:extLst>
      <p:ext uri="{BB962C8B-B14F-4D97-AF65-F5344CB8AC3E}">
        <p14:creationId xmlns:p14="http://schemas.microsoft.com/office/powerpoint/2010/main" val="2045730964"/>
      </p:ext>
    </p:extLst>
  </p:cSld>
  <p:clrMapOvr>
    <a:masterClrMapping/>
  </p:clrMapOvr>
  <p:extLst>
    <p:ext uri="{DCECCB84-F9BA-43D5-87BE-67443E8EF086}">
      <p15:sldGuideLst xmlns:p15="http://schemas.microsoft.com/office/powerpoint/2012/main">
        <p15:guide id="1" orient="horz" pos="3912">
          <p15:clr>
            <a:srgbClr val="FBAE40"/>
          </p15:clr>
        </p15:guide>
        <p15:guide id="2" pos="384">
          <p15:clr>
            <a:srgbClr val="FBAE40"/>
          </p15:clr>
        </p15:guide>
        <p15:guide id="3" pos="729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Title Only">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63B80B2-4084-57EC-BC13-A46CA53D4536}"/>
              </a:ext>
            </a:extLst>
          </p:cNvPr>
          <p:cNvSpPr/>
          <p:nvPr userDrawn="1"/>
        </p:nvSpPr>
        <p:spPr>
          <a:xfrm>
            <a:off x="0" y="2167568"/>
            <a:ext cx="12192000" cy="1808733"/>
          </a:xfrm>
          <a:prstGeom prst="rect">
            <a:avLst/>
          </a:prstGeom>
          <a:gradFill flip="none" rotWithShape="1">
            <a:gsLst>
              <a:gs pos="21000">
                <a:schemeClr val="bg1"/>
              </a:gs>
              <a:gs pos="100000">
                <a:schemeClr val="bg1">
                  <a:alpha val="0"/>
                </a:schemeClr>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2">
            <a:extLst>
              <a:ext uri="{FF2B5EF4-FFF2-40B4-BE49-F238E27FC236}">
                <a16:creationId xmlns:a16="http://schemas.microsoft.com/office/drawing/2014/main" id="{FA625BBD-881B-7B2E-B69C-A79B2AE21C22}"/>
              </a:ext>
            </a:extLst>
          </p:cNvPr>
          <p:cNvSpPr>
            <a:spLocks noGrp="1"/>
          </p:cNvSpPr>
          <p:nvPr>
            <p:ph type="body" sz="quarter" idx="10"/>
          </p:nvPr>
        </p:nvSpPr>
        <p:spPr>
          <a:xfrm>
            <a:off x="609600" y="1695318"/>
            <a:ext cx="10972800" cy="3882721"/>
          </a:xfrm>
        </p:spPr>
        <p:txBody>
          <a:bodyPr lIns="0" tIns="0" rIns="0" bIns="0"/>
          <a:lstStyle>
            <a:lvl1pPr>
              <a:buClr>
                <a:srgbClr val="00B0F0"/>
              </a:buClr>
              <a:defRPr>
                <a:solidFill>
                  <a:schemeClr val="tx1">
                    <a:lumMod val="50000"/>
                  </a:schemeClr>
                </a:solidFill>
              </a:defRPr>
            </a:lvl1pPr>
            <a:lvl2pPr>
              <a:buClr>
                <a:srgbClr val="00B0F0"/>
              </a:buClr>
              <a:defRPr>
                <a:solidFill>
                  <a:schemeClr val="tx1">
                    <a:lumMod val="50000"/>
                  </a:schemeClr>
                </a:solidFill>
              </a:defRPr>
            </a:lvl2pPr>
            <a:lvl3pPr>
              <a:buClr>
                <a:srgbClr val="00B0F0"/>
              </a:buClr>
              <a:defRPr>
                <a:solidFill>
                  <a:schemeClr val="tx1">
                    <a:lumMod val="50000"/>
                  </a:schemeClr>
                </a:solidFill>
              </a:defRPr>
            </a:lvl3pPr>
            <a:lvl4pPr>
              <a:buClr>
                <a:srgbClr val="00B0F0"/>
              </a:buClr>
              <a:defRPr>
                <a:solidFill>
                  <a:schemeClr val="tx1">
                    <a:lumMod val="50000"/>
                  </a:schemeClr>
                </a:solidFill>
              </a:defRPr>
            </a:lvl4pPr>
            <a:lvl5pPr>
              <a:buClr>
                <a:srgbClr val="00B0F0"/>
              </a:buClr>
              <a:defRPr>
                <a:solidFill>
                  <a:schemeClr val="tx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1">
            <a:extLst>
              <a:ext uri="{FF2B5EF4-FFF2-40B4-BE49-F238E27FC236}">
                <a16:creationId xmlns:a16="http://schemas.microsoft.com/office/drawing/2014/main" id="{A407925F-C9D4-FD68-B480-A45C821EA9F5}"/>
              </a:ext>
            </a:extLst>
          </p:cNvPr>
          <p:cNvSpPr>
            <a:spLocks noGrp="1"/>
          </p:cNvSpPr>
          <p:nvPr>
            <p:ph type="title"/>
          </p:nvPr>
        </p:nvSpPr>
        <p:spPr>
          <a:xfrm>
            <a:off x="609600" y="518990"/>
            <a:ext cx="10972800" cy="677609"/>
          </a:xfrm>
        </p:spPr>
        <p:txBody>
          <a:bodyPr>
            <a:normAutofit/>
          </a:bodyPr>
          <a:lstStyle>
            <a:lvl1pPr>
              <a:defRPr sz="3200">
                <a:solidFill>
                  <a:srgbClr val="002060"/>
                </a:solidFill>
                <a:latin typeface="Montserrat" panose="00000500000000000000" pitchFamily="2" charset="0"/>
              </a:defRPr>
            </a:lvl1pPr>
          </a:lstStyle>
          <a:p>
            <a:r>
              <a:rPr lang="en-US" dirty="0"/>
              <a:t>Click to edit Master title style</a:t>
            </a:r>
          </a:p>
        </p:txBody>
      </p:sp>
      <p:sp>
        <p:nvSpPr>
          <p:cNvPr id="7" name="TextBox 6">
            <a:extLst>
              <a:ext uri="{FF2B5EF4-FFF2-40B4-BE49-F238E27FC236}">
                <a16:creationId xmlns:a16="http://schemas.microsoft.com/office/drawing/2014/main" id="{9265DAF0-8FA3-5DA0-42A8-58F31DC1CCCA}"/>
              </a:ext>
            </a:extLst>
          </p:cNvPr>
          <p:cNvSpPr txBox="1">
            <a:spLocks noChangeArrowheads="1"/>
          </p:cNvSpPr>
          <p:nvPr userDrawn="1"/>
        </p:nvSpPr>
        <p:spPr bwMode="gray">
          <a:xfrm>
            <a:off x="8934573" y="6607221"/>
            <a:ext cx="2647827" cy="146194"/>
          </a:xfrm>
          <a:prstGeom prst="rect">
            <a:avLst/>
          </a:prstGeom>
          <a:noFill/>
          <a:ln w="9525">
            <a:noFill/>
            <a:miter lim="800000"/>
            <a:headEnd/>
            <a:tailEnd/>
          </a:ln>
        </p:spPr>
        <p:txBody>
          <a:bodyPr lIns="0" tIns="0" rIns="0" bIns="0">
            <a:spAutoFit/>
          </a:bodyPr>
          <a:lstStyle/>
          <a:p>
            <a:pPr algn="r">
              <a:spcAft>
                <a:spcPts val="300"/>
              </a:spcAft>
              <a:defRPr/>
            </a:pPr>
            <a:r>
              <a:rPr lang="en-US" sz="950">
                <a:solidFill>
                  <a:prstClr val="black">
                    <a:lumMod val="50000"/>
                  </a:prstClr>
                </a:solidFill>
                <a:latin typeface="Calibri Light" panose="020F0302020204030204"/>
                <a:ea typeface="Calibri" panose="020F0502020204030204" pitchFamily="34" charset="0"/>
                <a:cs typeface="Calibri" panose="020F0502020204030204" pitchFamily="34" charset="0"/>
              </a:rPr>
              <a:t>Confidential – Not for Redistribution</a:t>
            </a:r>
          </a:p>
        </p:txBody>
      </p:sp>
      <p:sp>
        <p:nvSpPr>
          <p:cNvPr id="9" name="TextBox 12">
            <a:extLst>
              <a:ext uri="{FF2B5EF4-FFF2-40B4-BE49-F238E27FC236}">
                <a16:creationId xmlns:a16="http://schemas.microsoft.com/office/drawing/2014/main" id="{31B0ABDC-EBE5-919A-5CB8-794AAD764A68}"/>
              </a:ext>
            </a:extLst>
          </p:cNvPr>
          <p:cNvSpPr txBox="1">
            <a:spLocks noChangeArrowheads="1"/>
          </p:cNvSpPr>
          <p:nvPr userDrawn="1"/>
        </p:nvSpPr>
        <p:spPr bwMode="gray">
          <a:xfrm>
            <a:off x="609600" y="6591832"/>
            <a:ext cx="1803262" cy="146194"/>
          </a:xfrm>
          <a:prstGeom prst="rect">
            <a:avLst/>
          </a:prstGeom>
          <a:noFill/>
          <a:ln w="9525">
            <a:noFill/>
            <a:miter lim="800000"/>
            <a:headEnd/>
            <a:tailEnd/>
          </a:ln>
        </p:spPr>
        <p:txBody>
          <a:bodyPr lIns="0" tIns="0" rIns="0" bIns="0">
            <a:spAutoFit/>
          </a:bodyPr>
          <a:lstStyle/>
          <a:p>
            <a:pPr>
              <a:spcAft>
                <a:spcPts val="300"/>
              </a:spcAft>
              <a:defRPr/>
            </a:pPr>
            <a:r>
              <a:rPr lang="en-US" sz="950" dirty="0">
                <a:solidFill>
                  <a:prstClr val="black">
                    <a:lumMod val="50000"/>
                  </a:prstClr>
                </a:solidFill>
                <a:latin typeface="Calibri Light" panose="020F0302020204030204"/>
                <a:ea typeface="Calibri" panose="020F0502020204030204" pitchFamily="34" charset="0"/>
                <a:cs typeface="Calibri" panose="020F0502020204030204" pitchFamily="34" charset="0"/>
              </a:rPr>
              <a:t>© FEG 2023 Investment Forum</a:t>
            </a:r>
          </a:p>
        </p:txBody>
      </p:sp>
      <p:cxnSp>
        <p:nvCxnSpPr>
          <p:cNvPr id="10" name="Straight Connector 9">
            <a:extLst>
              <a:ext uri="{FF2B5EF4-FFF2-40B4-BE49-F238E27FC236}">
                <a16:creationId xmlns:a16="http://schemas.microsoft.com/office/drawing/2014/main" id="{2CC2F0EF-4651-E180-7C73-EC9342884D6A}"/>
              </a:ext>
            </a:extLst>
          </p:cNvPr>
          <p:cNvCxnSpPr>
            <a:cxnSpLocks/>
          </p:cNvCxnSpPr>
          <p:nvPr userDrawn="1"/>
        </p:nvCxnSpPr>
        <p:spPr>
          <a:xfrm>
            <a:off x="2412862" y="6670043"/>
            <a:ext cx="7175021" cy="0"/>
          </a:xfrm>
          <a:prstGeom prst="line">
            <a:avLst/>
          </a:prstGeom>
          <a:noFill/>
          <a:ln w="6350" cap="flat" cmpd="sng" algn="ctr">
            <a:solidFill>
              <a:sysClr val="window" lastClr="FFFFFF">
                <a:lumMod val="75000"/>
              </a:sysClr>
            </a:solidFill>
            <a:prstDash val="solid"/>
            <a:miter lim="800000"/>
          </a:ln>
          <a:effectLst/>
        </p:spPr>
      </p:cxnSp>
      <p:cxnSp>
        <p:nvCxnSpPr>
          <p:cNvPr id="2" name="Straight Connector 1">
            <a:extLst>
              <a:ext uri="{FF2B5EF4-FFF2-40B4-BE49-F238E27FC236}">
                <a16:creationId xmlns:a16="http://schemas.microsoft.com/office/drawing/2014/main" id="{F760CB38-362D-13AD-5506-4D87E6EF6C2C}"/>
              </a:ext>
            </a:extLst>
          </p:cNvPr>
          <p:cNvCxnSpPr>
            <a:cxnSpLocks/>
          </p:cNvCxnSpPr>
          <p:nvPr userDrawn="1"/>
        </p:nvCxnSpPr>
        <p:spPr>
          <a:xfrm>
            <a:off x="609600" y="1196599"/>
            <a:ext cx="108585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591735"/>
      </p:ext>
    </p:extLst>
  </p:cSld>
  <p:clrMapOvr>
    <a:masterClrMapping/>
  </p:clrMapOvr>
  <p:extLst>
    <p:ext uri="{DCECCB84-F9BA-43D5-87BE-67443E8EF086}">
      <p15:sldGuideLst xmlns:p15="http://schemas.microsoft.com/office/powerpoint/2012/main">
        <p15:guide id="1" orient="horz" pos="3912">
          <p15:clr>
            <a:srgbClr val="FBAE40"/>
          </p15:clr>
        </p15:guide>
        <p15:guide id="2" pos="384">
          <p15:clr>
            <a:srgbClr val="FBAE40"/>
          </p15:clr>
        </p15:guide>
        <p15:guide id="3" pos="72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ransition">
    <p:bg>
      <p:bgPr>
        <a:gradFill>
          <a:gsLst>
            <a:gs pos="0">
              <a:srgbClr val="010104"/>
            </a:gs>
            <a:gs pos="100000">
              <a:srgbClr val="0B111F"/>
            </a:gs>
          </a:gsLst>
          <a:path path="circle">
            <a:fillToRect l="100000" b="100000"/>
          </a:path>
        </a:gradFill>
        <a:effectLst/>
      </p:bgPr>
    </p:bg>
    <p:spTree>
      <p:nvGrpSpPr>
        <p:cNvPr id="1" name=""/>
        <p:cNvGrpSpPr/>
        <p:nvPr/>
      </p:nvGrpSpPr>
      <p:grpSpPr>
        <a:xfrm>
          <a:off x="0" y="0"/>
          <a:ext cx="0" cy="0"/>
          <a:chOff x="0" y="0"/>
          <a:chExt cx="0" cy="0"/>
        </a:xfrm>
      </p:grpSpPr>
      <p:pic>
        <p:nvPicPr>
          <p:cNvPr id="7" name="Picture 6" descr="A picture containing blur, screenshot, black, darkness&#10;&#10;Description automatically generated">
            <a:extLst>
              <a:ext uri="{FF2B5EF4-FFF2-40B4-BE49-F238E27FC236}">
                <a16:creationId xmlns:a16="http://schemas.microsoft.com/office/drawing/2014/main" id="{36059889-0249-71D7-BA64-CF50065E8BC7}"/>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0" y="3755068"/>
            <a:ext cx="12192000" cy="3102931"/>
          </a:xfrm>
          <a:prstGeom prst="rect">
            <a:avLst/>
          </a:prstGeom>
          <a:effectLst>
            <a:softEdge rad="0"/>
          </a:effectLst>
        </p:spPr>
      </p:pic>
      <p:sp>
        <p:nvSpPr>
          <p:cNvPr id="8" name="Rectangle 7">
            <a:extLst>
              <a:ext uri="{FF2B5EF4-FFF2-40B4-BE49-F238E27FC236}">
                <a16:creationId xmlns:a16="http://schemas.microsoft.com/office/drawing/2014/main" id="{3D176C7E-EE39-71B3-7424-A81D7669C599}"/>
              </a:ext>
            </a:extLst>
          </p:cNvPr>
          <p:cNvSpPr/>
          <p:nvPr userDrawn="1"/>
        </p:nvSpPr>
        <p:spPr>
          <a:xfrm>
            <a:off x="0" y="76570"/>
            <a:ext cx="12192000" cy="5003800"/>
          </a:xfrm>
          <a:prstGeom prst="rect">
            <a:avLst/>
          </a:prstGeom>
          <a:gradFill flip="none" rotWithShape="1">
            <a:gsLst>
              <a:gs pos="0">
                <a:srgbClr val="060A12"/>
              </a:gs>
              <a:gs pos="100000">
                <a:srgbClr val="161A22"/>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3D37C990-0B93-0C93-5C3D-1921D1216F1A}"/>
              </a:ext>
            </a:extLst>
          </p:cNvPr>
          <p:cNvSpPr>
            <a:spLocks noGrp="1"/>
          </p:cNvSpPr>
          <p:nvPr>
            <p:ph type="title" hasCustomPrompt="1"/>
          </p:nvPr>
        </p:nvSpPr>
        <p:spPr>
          <a:xfrm>
            <a:off x="914400" y="2771793"/>
            <a:ext cx="9332686" cy="677609"/>
          </a:xfrm>
        </p:spPr>
        <p:txBody>
          <a:bodyPr>
            <a:noAutofit/>
          </a:bodyPr>
          <a:lstStyle>
            <a:lvl1pPr algn="l">
              <a:defRPr sz="5400" b="1">
                <a:solidFill>
                  <a:schemeClr val="bg1"/>
                </a:solidFill>
                <a:latin typeface="Montserrat" panose="00000500000000000000" pitchFamily="2" charset="0"/>
              </a:defRPr>
            </a:lvl1pPr>
          </a:lstStyle>
          <a:p>
            <a:r>
              <a:rPr lang="en-US"/>
              <a:t>CLICK TO EDIT MASTER TITLE STYLE</a:t>
            </a:r>
          </a:p>
        </p:txBody>
      </p:sp>
      <p:cxnSp>
        <p:nvCxnSpPr>
          <p:cNvPr id="2" name="Straight Connector 1">
            <a:extLst>
              <a:ext uri="{FF2B5EF4-FFF2-40B4-BE49-F238E27FC236}">
                <a16:creationId xmlns:a16="http://schemas.microsoft.com/office/drawing/2014/main" id="{2BDEAC49-79DF-920A-1983-3203BE22E968}"/>
              </a:ext>
            </a:extLst>
          </p:cNvPr>
          <p:cNvCxnSpPr>
            <a:cxnSpLocks/>
          </p:cNvCxnSpPr>
          <p:nvPr userDrawn="1"/>
        </p:nvCxnSpPr>
        <p:spPr>
          <a:xfrm>
            <a:off x="0" y="4173165"/>
            <a:ext cx="10247086"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1073907"/>
      </p:ext>
    </p:extLst>
  </p:cSld>
  <p:clrMapOvr>
    <a:masterClrMapping/>
  </p:clrMapOvr>
  <p:extLst>
    <p:ext uri="{DCECCB84-F9BA-43D5-87BE-67443E8EF086}">
      <p15:sldGuideLst xmlns:p15="http://schemas.microsoft.com/office/powerpoint/2012/main">
        <p15:guide id="1" orient="horz" pos="3912">
          <p15:clr>
            <a:srgbClr val="FBAE40"/>
          </p15:clr>
        </p15:guide>
        <p15:guide id="2" pos="384">
          <p15:clr>
            <a:srgbClr val="FBAE40"/>
          </p15:clr>
        </p15:guide>
        <p15:guide id="3" pos="7296">
          <p15:clr>
            <a:srgbClr val="FBAE40"/>
          </p15:clr>
        </p15:guide>
        <p15:guide id="4" orient="horz" pos="4200">
          <p15:clr>
            <a:srgbClr val="FBAE40"/>
          </p15:clr>
        </p15:guide>
        <p15:guide id="5" orient="horz" pos="273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A08CF2-FC06-2081-18AB-38ACB8771F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4A43F6-95C6-9702-0203-81E4FDBA10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6D03C9-DE07-2299-9758-B90C6728A4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A089B2-0F12-4DE4-BB69-27564B68DF12}" type="datetimeFigureOut">
              <a:rPr lang="en-US" smtClean="0"/>
              <a:t>9/26/2023</a:t>
            </a:fld>
            <a:endParaRPr lang="en-US"/>
          </a:p>
        </p:txBody>
      </p:sp>
      <p:sp>
        <p:nvSpPr>
          <p:cNvPr id="5" name="Footer Placeholder 4">
            <a:extLst>
              <a:ext uri="{FF2B5EF4-FFF2-40B4-BE49-F238E27FC236}">
                <a16:creationId xmlns:a16="http://schemas.microsoft.com/office/drawing/2014/main" id="{88CFB623-7D8A-2AEE-64C6-541E27C43F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119615-563A-3281-50C2-F5B181D708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468D15-3F23-4157-A1A9-D9EC87F7FEF6}" type="slidenum">
              <a:rPr lang="en-US" smtClean="0"/>
              <a:t>‹#›</a:t>
            </a:fld>
            <a:endParaRPr lang="en-US"/>
          </a:p>
        </p:txBody>
      </p:sp>
    </p:spTree>
    <p:extLst>
      <p:ext uri="{BB962C8B-B14F-4D97-AF65-F5344CB8AC3E}">
        <p14:creationId xmlns:p14="http://schemas.microsoft.com/office/powerpoint/2010/main" val="2980543486"/>
      </p:ext>
    </p:extLst>
  </p:cSld>
  <p:clrMap bg1="lt1" tx1="dk1" bg2="lt2" tx2="dk2" accent1="accent1" accent2="accent2" accent3="accent3" accent4="accent4" accent5="accent5" accent6="accent6" hlink="hlink" folHlink="folHlink"/>
  <p:sldLayoutIdLst>
    <p:sldLayoutId id="2147483672" r:id="rId1"/>
    <p:sldLayoutId id="2147483721" r:id="rId2"/>
    <p:sldLayoutId id="2147483729" r:id="rId3"/>
    <p:sldLayoutId id="2147483722" r:id="rId4"/>
    <p:sldLayoutId id="2147483719" r:id="rId5"/>
    <p:sldLayoutId id="2147483724" r:id="rId6"/>
    <p:sldLayoutId id="2147483725" r:id="rId7"/>
    <p:sldLayoutId id="2147483726" r:id="rId8"/>
    <p:sldLayoutId id="2147483727" r:id="rId9"/>
    <p:sldLayoutId id="214748372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blur, screenshot, black, darkness&#10;&#10;Description automatically generated">
            <a:extLst>
              <a:ext uri="{FF2B5EF4-FFF2-40B4-BE49-F238E27FC236}">
                <a16:creationId xmlns:a16="http://schemas.microsoft.com/office/drawing/2014/main" id="{56F4BC86-018B-6598-DB0D-CB94C6E298CE}"/>
              </a:ext>
            </a:extLst>
          </p:cNvPr>
          <p:cNvPicPr>
            <a:picLocks noChangeAspect="1"/>
          </p:cNvPicPr>
          <p:nvPr/>
        </p:nvPicPr>
        <p:blipFill rotWithShape="1">
          <a:blip r:embed="rId2">
            <a:extLst>
              <a:ext uri="{28A0092B-C50C-407E-A947-70E740481C1C}">
                <a14:useLocalDpi xmlns:a14="http://schemas.microsoft.com/office/drawing/2010/main" val="0"/>
              </a:ext>
            </a:extLst>
          </a:blip>
          <a:srcRect b="33846"/>
          <a:stretch/>
        </p:blipFill>
        <p:spPr>
          <a:xfrm>
            <a:off x="0" y="3755068"/>
            <a:ext cx="12192000" cy="3102931"/>
          </a:xfrm>
          <a:prstGeom prst="rect">
            <a:avLst/>
          </a:prstGeom>
        </p:spPr>
      </p:pic>
      <p:sp>
        <p:nvSpPr>
          <p:cNvPr id="4" name="TextBox 3">
            <a:extLst>
              <a:ext uri="{FF2B5EF4-FFF2-40B4-BE49-F238E27FC236}">
                <a16:creationId xmlns:a16="http://schemas.microsoft.com/office/drawing/2014/main" id="{4E696CC2-E4D1-A67E-8554-71D27F9FD3AA}"/>
              </a:ext>
            </a:extLst>
          </p:cNvPr>
          <p:cNvSpPr txBox="1"/>
          <p:nvPr/>
        </p:nvSpPr>
        <p:spPr>
          <a:xfrm>
            <a:off x="1109293" y="2461042"/>
            <a:ext cx="9973414" cy="1935915"/>
          </a:xfrm>
          <a:prstGeom prst="rect">
            <a:avLst/>
          </a:prstGeom>
          <a:noFill/>
        </p:spPr>
        <p:txBody>
          <a:bodyPr wrap="square" lIns="0" tIns="0" rIns="0" bIns="0" rtlCol="0">
            <a:spAutoFit/>
          </a:bodyPr>
          <a:lstStyle/>
          <a:p>
            <a:pPr algn="ctr">
              <a:lnSpc>
                <a:spcPct val="85000"/>
              </a:lnSpc>
            </a:pPr>
            <a:r>
              <a:rPr lang="en-US" sz="6000" b="1" spc="-150" dirty="0">
                <a:gradFill flip="none" rotWithShape="1">
                  <a:gsLst>
                    <a:gs pos="42000">
                      <a:srgbClr val="00B0F0">
                        <a:alpha val="80000"/>
                      </a:srgbClr>
                    </a:gs>
                    <a:gs pos="83000">
                      <a:srgbClr val="93E3FF"/>
                    </a:gs>
                  </a:gsLst>
                  <a:lin ang="16200000" scaled="1"/>
                  <a:tileRect/>
                </a:gradFill>
                <a:latin typeface="Montserrat" panose="00000500000000000000" pitchFamily="2" charset="0"/>
              </a:rPr>
              <a:t>HEALTHCARE Investing </a:t>
            </a:r>
          </a:p>
          <a:p>
            <a:pPr algn="ctr">
              <a:lnSpc>
                <a:spcPct val="85000"/>
              </a:lnSpc>
            </a:pPr>
            <a:r>
              <a:rPr lang="en-US" sz="6000" b="1" spc="-150" dirty="0">
                <a:solidFill>
                  <a:schemeClr val="bg1"/>
                </a:solidFill>
                <a:latin typeface="Montserrat" panose="00000500000000000000" pitchFamily="2" charset="0"/>
              </a:rPr>
              <a:t>in the Current Landscape</a:t>
            </a:r>
            <a:r>
              <a:rPr lang="en-US" sz="8800" b="1" dirty="0">
                <a:solidFill>
                  <a:schemeClr val="bg1"/>
                </a:solidFill>
                <a:latin typeface="Montserrat" panose="00000500000000000000" pitchFamily="2" charset="0"/>
              </a:rPr>
              <a:t> </a:t>
            </a:r>
            <a:endParaRPr lang="en-US" sz="8800" b="1" spc="-150" dirty="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219571BA-433C-39A5-D881-C0B051B8471D}"/>
              </a:ext>
            </a:extLst>
          </p:cNvPr>
          <p:cNvSpPr txBox="1"/>
          <p:nvPr/>
        </p:nvSpPr>
        <p:spPr>
          <a:xfrm>
            <a:off x="2071688" y="404250"/>
            <a:ext cx="8048625" cy="430887"/>
          </a:xfrm>
          <a:prstGeom prst="rect">
            <a:avLst/>
          </a:prstGeom>
          <a:noFill/>
        </p:spPr>
        <p:txBody>
          <a:bodyPr wrap="square" lIns="0" tIns="0" rIns="0" bIns="0" rtlCol="0">
            <a:spAutoFit/>
          </a:bodyPr>
          <a:lstStyle/>
          <a:p>
            <a:r>
              <a:rPr lang="en-US" sz="2800" spc="300" dirty="0">
                <a:solidFill>
                  <a:schemeClr val="bg1"/>
                </a:solidFill>
                <a:latin typeface="Montserrat" panose="00000500000000000000" pitchFamily="2" charset="0"/>
              </a:rPr>
              <a:t>2023 Biennial Tri-State Conference</a:t>
            </a:r>
          </a:p>
        </p:txBody>
      </p:sp>
      <p:pic>
        <p:nvPicPr>
          <p:cNvPr id="3" name="Picture 2" descr="A white letter on a black background&#10;&#10;Description automatically generated">
            <a:extLst>
              <a:ext uri="{FF2B5EF4-FFF2-40B4-BE49-F238E27FC236}">
                <a16:creationId xmlns:a16="http://schemas.microsoft.com/office/drawing/2014/main" id="{E9AF1987-5C6A-86B7-0BE0-FA1589247B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5770" y="5168281"/>
            <a:ext cx="3680460" cy="1364674"/>
          </a:xfrm>
          <a:prstGeom prst="rect">
            <a:avLst/>
          </a:prstGeom>
        </p:spPr>
      </p:pic>
    </p:spTree>
    <p:extLst>
      <p:ext uri="{BB962C8B-B14F-4D97-AF65-F5344CB8AC3E}">
        <p14:creationId xmlns:p14="http://schemas.microsoft.com/office/powerpoint/2010/main" val="3648542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itle 3">
            <a:extLst>
              <a:ext uri="{FF2B5EF4-FFF2-40B4-BE49-F238E27FC236}">
                <a16:creationId xmlns:a16="http://schemas.microsoft.com/office/drawing/2014/main" id="{470D1533-7A72-1410-1C45-AD376DA79A13}"/>
              </a:ext>
            </a:extLst>
          </p:cNvPr>
          <p:cNvSpPr>
            <a:spLocks noGrp="1"/>
          </p:cNvSpPr>
          <p:nvPr>
            <p:ph type="title" idx="4294967295"/>
          </p:nvPr>
        </p:nvSpPr>
        <p:spPr>
          <a:xfrm>
            <a:off x="666750" y="217190"/>
            <a:ext cx="10858500" cy="677862"/>
          </a:xfrm>
        </p:spPr>
        <p:txBody>
          <a:bodyPr>
            <a:normAutofit fontScale="90000"/>
          </a:bodyPr>
          <a:lstStyle/>
          <a:p>
            <a:pPr algn="ctr"/>
            <a:r>
              <a:rPr lang="en-US" dirty="0">
                <a:solidFill>
                  <a:schemeClr val="tx2"/>
                </a:solidFill>
              </a:rPr>
              <a:t>Session Speakers</a:t>
            </a:r>
          </a:p>
        </p:txBody>
      </p:sp>
      <p:sp>
        <p:nvSpPr>
          <p:cNvPr id="140" name="Freeform: Shape 139">
            <a:extLst>
              <a:ext uri="{FF2B5EF4-FFF2-40B4-BE49-F238E27FC236}">
                <a16:creationId xmlns:a16="http://schemas.microsoft.com/office/drawing/2014/main" id="{1678CD74-5B6A-DD81-94CC-FDD6985E076A}"/>
              </a:ext>
            </a:extLst>
          </p:cNvPr>
          <p:cNvSpPr/>
          <p:nvPr/>
        </p:nvSpPr>
        <p:spPr>
          <a:xfrm>
            <a:off x="9648750" y="4565780"/>
            <a:ext cx="2062948" cy="387586"/>
          </a:xfrm>
          <a:custGeom>
            <a:avLst/>
            <a:gdLst>
              <a:gd name="connsiteX0" fmla="*/ 3430737 w 3430737"/>
              <a:gd name="connsiteY0" fmla="*/ 0 h 938194"/>
              <a:gd name="connsiteX1" fmla="*/ 3430737 w 3430737"/>
              <a:gd name="connsiteY1" fmla="*/ 78287 h 938194"/>
              <a:gd name="connsiteX2" fmla="*/ 3349078 w 3430737"/>
              <a:gd name="connsiteY2" fmla="*/ 148003 h 938194"/>
              <a:gd name="connsiteX3" fmla="*/ 3156065 w 3430737"/>
              <a:gd name="connsiteY3" fmla="*/ 291540 h 938194"/>
              <a:gd name="connsiteX4" fmla="*/ 3106511 w 3430737"/>
              <a:gd name="connsiteY4" fmla="*/ 325584 h 938194"/>
              <a:gd name="connsiteX5" fmla="*/ 3056101 w 3430737"/>
              <a:gd name="connsiteY5" fmla="*/ 358372 h 938194"/>
              <a:gd name="connsiteX6" fmla="*/ 3030897 w 3430737"/>
              <a:gd name="connsiteY6" fmla="*/ 374795 h 938194"/>
              <a:gd name="connsiteX7" fmla="*/ 3005293 w 3430737"/>
              <a:gd name="connsiteY7" fmla="*/ 390534 h 938194"/>
              <a:gd name="connsiteX8" fmla="*/ 2954028 w 3430737"/>
              <a:gd name="connsiteY8" fmla="*/ 421954 h 938194"/>
              <a:gd name="connsiteX9" fmla="*/ 2902079 w 3430737"/>
              <a:gd name="connsiteY9" fmla="*/ 452120 h 938194"/>
              <a:gd name="connsiteX10" fmla="*/ 2849845 w 3430737"/>
              <a:gd name="connsiteY10" fmla="*/ 481830 h 938194"/>
              <a:gd name="connsiteX11" fmla="*/ 2796927 w 3430737"/>
              <a:gd name="connsiteY11" fmla="*/ 510285 h 938194"/>
              <a:gd name="connsiteX12" fmla="*/ 2770467 w 3430737"/>
              <a:gd name="connsiteY12" fmla="*/ 524484 h 938194"/>
              <a:gd name="connsiteX13" fmla="*/ 2743609 w 3430737"/>
              <a:gd name="connsiteY13" fmla="*/ 537999 h 938194"/>
              <a:gd name="connsiteX14" fmla="*/ 1839832 w 3430737"/>
              <a:gd name="connsiteY14" fmla="*/ 854711 h 938194"/>
              <a:gd name="connsiteX15" fmla="*/ 886958 w 3430737"/>
              <a:gd name="connsiteY15" fmla="*/ 936541 h 938194"/>
              <a:gd name="connsiteX16" fmla="*/ 410065 w 3430737"/>
              <a:gd name="connsiteY16" fmla="*/ 898734 h 938194"/>
              <a:gd name="connsiteX17" fmla="*/ 291683 w 3430737"/>
              <a:gd name="connsiteY17" fmla="*/ 881912 h 938194"/>
              <a:gd name="connsiteX18" fmla="*/ 262087 w 3430737"/>
              <a:gd name="connsiteY18" fmla="*/ 877635 h 938194"/>
              <a:gd name="connsiteX19" fmla="*/ 232606 w 3430737"/>
              <a:gd name="connsiteY19" fmla="*/ 872503 h 938194"/>
              <a:gd name="connsiteX20" fmla="*/ 173700 w 3430737"/>
              <a:gd name="connsiteY20" fmla="*/ 862295 h 938194"/>
              <a:gd name="connsiteX21" fmla="*/ 114794 w 3430737"/>
              <a:gd name="connsiteY21" fmla="*/ 852088 h 938194"/>
              <a:gd name="connsiteX22" fmla="*/ 56173 w 3430737"/>
              <a:gd name="connsiteY22" fmla="*/ 840455 h 938194"/>
              <a:gd name="connsiteX23" fmla="*/ 0 w 3430737"/>
              <a:gd name="connsiteY23" fmla="*/ 828969 h 938194"/>
              <a:gd name="connsiteX24" fmla="*/ 0 w 3430737"/>
              <a:gd name="connsiteY24" fmla="*/ 810782 h 938194"/>
              <a:gd name="connsiteX25" fmla="*/ 59651 w 3430737"/>
              <a:gd name="connsiteY25" fmla="*/ 822264 h 938194"/>
              <a:gd name="connsiteX26" fmla="*/ 118215 w 3430737"/>
              <a:gd name="connsiteY26" fmla="*/ 833213 h 938194"/>
              <a:gd name="connsiteX27" fmla="*/ 177007 w 3430737"/>
              <a:gd name="connsiteY27" fmla="*/ 842736 h 938194"/>
              <a:gd name="connsiteX28" fmla="*/ 235799 w 3430737"/>
              <a:gd name="connsiteY28" fmla="*/ 852259 h 938194"/>
              <a:gd name="connsiteX29" fmla="*/ 265166 w 3430737"/>
              <a:gd name="connsiteY29" fmla="*/ 856992 h 938194"/>
              <a:gd name="connsiteX30" fmla="*/ 294705 w 3430737"/>
              <a:gd name="connsiteY30" fmla="*/ 860927 h 938194"/>
              <a:gd name="connsiteX31" fmla="*/ 412802 w 3430737"/>
              <a:gd name="connsiteY31" fmla="*/ 876323 h 938194"/>
              <a:gd name="connsiteX32" fmla="*/ 887585 w 3430737"/>
              <a:gd name="connsiteY32" fmla="*/ 908599 h 938194"/>
              <a:gd name="connsiteX33" fmla="*/ 1831678 w 3430737"/>
              <a:gd name="connsiteY33" fmla="*/ 816790 h 938194"/>
              <a:gd name="connsiteX34" fmla="*/ 2720856 w 3430737"/>
              <a:gd name="connsiteY34" fmla="*/ 493862 h 938194"/>
              <a:gd name="connsiteX35" fmla="*/ 2747144 w 3430737"/>
              <a:gd name="connsiteY35" fmla="*/ 480233 h 938194"/>
              <a:gd name="connsiteX36" fmla="*/ 2773090 w 3430737"/>
              <a:gd name="connsiteY36" fmla="*/ 465920 h 938194"/>
              <a:gd name="connsiteX37" fmla="*/ 2824925 w 3430737"/>
              <a:gd name="connsiteY37" fmla="*/ 437294 h 938194"/>
              <a:gd name="connsiteX38" fmla="*/ 2876076 w 3430737"/>
              <a:gd name="connsiteY38" fmla="*/ 407413 h 938194"/>
              <a:gd name="connsiteX39" fmla="*/ 2926941 w 3430737"/>
              <a:gd name="connsiteY39" fmla="*/ 377076 h 938194"/>
              <a:gd name="connsiteX40" fmla="*/ 2977066 w 3430737"/>
              <a:gd name="connsiteY40" fmla="*/ 345542 h 938194"/>
              <a:gd name="connsiteX41" fmla="*/ 3002100 w 3430737"/>
              <a:gd name="connsiteY41" fmla="*/ 329746 h 938194"/>
              <a:gd name="connsiteX42" fmla="*/ 3026734 w 3430737"/>
              <a:gd name="connsiteY42" fmla="*/ 313323 h 938194"/>
              <a:gd name="connsiteX43" fmla="*/ 3076003 w 3430737"/>
              <a:gd name="connsiteY43" fmla="*/ 280477 h 938194"/>
              <a:gd name="connsiteX44" fmla="*/ 3124416 w 3430737"/>
              <a:gd name="connsiteY44" fmla="*/ 246434 h 938194"/>
              <a:gd name="connsiteX45" fmla="*/ 3312760 w 3430737"/>
              <a:gd name="connsiteY45" fmla="*/ 103033 h 938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430737" h="938194">
                <a:moveTo>
                  <a:pt x="3430737" y="0"/>
                </a:moveTo>
                <a:lnTo>
                  <a:pt x="3430737" y="78287"/>
                </a:lnTo>
                <a:lnTo>
                  <a:pt x="3349078" y="148003"/>
                </a:lnTo>
                <a:cubicBezTo>
                  <a:pt x="3286437" y="198092"/>
                  <a:pt x="3222128" y="246063"/>
                  <a:pt x="3156065" y="291540"/>
                </a:cubicBezTo>
                <a:cubicBezTo>
                  <a:pt x="3139528" y="302888"/>
                  <a:pt x="3123162" y="314407"/>
                  <a:pt x="3106511" y="325584"/>
                </a:cubicBezTo>
                <a:lnTo>
                  <a:pt x="3056101" y="358372"/>
                </a:lnTo>
                <a:lnTo>
                  <a:pt x="3030897" y="374795"/>
                </a:lnTo>
                <a:lnTo>
                  <a:pt x="3005293" y="390534"/>
                </a:lnTo>
                <a:lnTo>
                  <a:pt x="2954028" y="421954"/>
                </a:lnTo>
                <a:cubicBezTo>
                  <a:pt x="2936921" y="432390"/>
                  <a:pt x="2919357" y="442027"/>
                  <a:pt x="2902079" y="452120"/>
                </a:cubicBezTo>
                <a:cubicBezTo>
                  <a:pt x="2884630" y="461985"/>
                  <a:pt x="2867465" y="472364"/>
                  <a:pt x="2849845" y="481830"/>
                </a:cubicBezTo>
                <a:lnTo>
                  <a:pt x="2796927" y="510285"/>
                </a:lnTo>
                <a:lnTo>
                  <a:pt x="2770467" y="524484"/>
                </a:lnTo>
                <a:lnTo>
                  <a:pt x="2743609" y="537999"/>
                </a:lnTo>
                <a:cubicBezTo>
                  <a:pt x="2457975" y="683296"/>
                  <a:pt x="2152952" y="789589"/>
                  <a:pt x="1839832" y="854711"/>
                </a:cubicBezTo>
                <a:cubicBezTo>
                  <a:pt x="1526656" y="920061"/>
                  <a:pt x="1205951" y="945209"/>
                  <a:pt x="886958" y="936541"/>
                </a:cubicBezTo>
                <a:cubicBezTo>
                  <a:pt x="727404" y="931580"/>
                  <a:pt x="568307" y="918464"/>
                  <a:pt x="410065" y="898734"/>
                </a:cubicBezTo>
                <a:lnTo>
                  <a:pt x="291683" y="881912"/>
                </a:lnTo>
                <a:cubicBezTo>
                  <a:pt x="281817" y="880486"/>
                  <a:pt x="271952" y="879174"/>
                  <a:pt x="262087" y="877635"/>
                </a:cubicBezTo>
                <a:lnTo>
                  <a:pt x="232606" y="872503"/>
                </a:lnTo>
                <a:lnTo>
                  <a:pt x="173700" y="862295"/>
                </a:lnTo>
                <a:lnTo>
                  <a:pt x="114794" y="852088"/>
                </a:lnTo>
                <a:cubicBezTo>
                  <a:pt x="95177" y="848781"/>
                  <a:pt x="75732" y="844276"/>
                  <a:pt x="56173" y="840455"/>
                </a:cubicBezTo>
                <a:lnTo>
                  <a:pt x="0" y="828969"/>
                </a:lnTo>
                <a:lnTo>
                  <a:pt x="0" y="810782"/>
                </a:lnTo>
                <a:lnTo>
                  <a:pt x="59651" y="822264"/>
                </a:lnTo>
                <a:cubicBezTo>
                  <a:pt x="79153" y="825857"/>
                  <a:pt x="98599" y="830077"/>
                  <a:pt x="118215" y="833213"/>
                </a:cubicBezTo>
                <a:lnTo>
                  <a:pt x="177007" y="842736"/>
                </a:lnTo>
                <a:lnTo>
                  <a:pt x="235799" y="852259"/>
                </a:lnTo>
                <a:lnTo>
                  <a:pt x="265166" y="856992"/>
                </a:lnTo>
                <a:cubicBezTo>
                  <a:pt x="274975" y="858418"/>
                  <a:pt x="284840" y="859615"/>
                  <a:pt x="294705" y="860927"/>
                </a:cubicBezTo>
                <a:lnTo>
                  <a:pt x="412802" y="876323"/>
                </a:lnTo>
                <a:cubicBezTo>
                  <a:pt x="570531" y="894172"/>
                  <a:pt x="729001" y="905463"/>
                  <a:pt x="887585" y="908599"/>
                </a:cubicBezTo>
                <a:cubicBezTo>
                  <a:pt x="1204697" y="913617"/>
                  <a:pt x="1522436" y="884991"/>
                  <a:pt x="1831678" y="816790"/>
                </a:cubicBezTo>
                <a:cubicBezTo>
                  <a:pt x="2140863" y="748760"/>
                  <a:pt x="2440810" y="640300"/>
                  <a:pt x="2720856" y="493862"/>
                </a:cubicBezTo>
                <a:lnTo>
                  <a:pt x="2747144" y="480233"/>
                </a:lnTo>
                <a:lnTo>
                  <a:pt x="2773090" y="465920"/>
                </a:lnTo>
                <a:lnTo>
                  <a:pt x="2824925" y="437294"/>
                </a:lnTo>
                <a:cubicBezTo>
                  <a:pt x="2842204" y="427771"/>
                  <a:pt x="2859026" y="417335"/>
                  <a:pt x="2876076" y="407413"/>
                </a:cubicBezTo>
                <a:cubicBezTo>
                  <a:pt x="2893012" y="397263"/>
                  <a:pt x="2910233" y="387569"/>
                  <a:pt x="2926941" y="377076"/>
                </a:cubicBezTo>
                <a:lnTo>
                  <a:pt x="2977066" y="345542"/>
                </a:lnTo>
                <a:lnTo>
                  <a:pt x="3002100" y="329746"/>
                </a:lnTo>
                <a:lnTo>
                  <a:pt x="3026734" y="313323"/>
                </a:lnTo>
                <a:lnTo>
                  <a:pt x="3076003" y="280477"/>
                </a:lnTo>
                <a:cubicBezTo>
                  <a:pt x="3092312" y="269301"/>
                  <a:pt x="3108279" y="257725"/>
                  <a:pt x="3124416" y="246434"/>
                </a:cubicBezTo>
                <a:cubicBezTo>
                  <a:pt x="3188939" y="200929"/>
                  <a:pt x="3251694" y="153000"/>
                  <a:pt x="3312760" y="103033"/>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5" name="Freeform: Shape 154">
            <a:extLst>
              <a:ext uri="{FF2B5EF4-FFF2-40B4-BE49-F238E27FC236}">
                <a16:creationId xmlns:a16="http://schemas.microsoft.com/office/drawing/2014/main" id="{9E46AE0A-7425-32F6-180A-2B20E6FAA947}"/>
              </a:ext>
            </a:extLst>
          </p:cNvPr>
          <p:cNvSpPr/>
          <p:nvPr/>
        </p:nvSpPr>
        <p:spPr>
          <a:xfrm>
            <a:off x="9056490" y="2830625"/>
            <a:ext cx="406422" cy="512168"/>
          </a:xfrm>
          <a:custGeom>
            <a:avLst/>
            <a:gdLst>
              <a:gd name="connsiteX0" fmla="*/ 266134 w 532155"/>
              <a:gd name="connsiteY0" fmla="*/ 658982 h 658981"/>
              <a:gd name="connsiteX1" fmla="*/ 249194 w 532155"/>
              <a:gd name="connsiteY1" fmla="*/ 654078 h 658981"/>
              <a:gd name="connsiteX2" fmla="*/ 189849 w 532155"/>
              <a:gd name="connsiteY2" fmla="*/ 616409 h 658981"/>
              <a:gd name="connsiteX3" fmla="*/ 0 w 532155"/>
              <a:gd name="connsiteY3" fmla="*/ 255936 h 658981"/>
              <a:gd name="connsiteX4" fmla="*/ 0 w 532155"/>
              <a:gd name="connsiteY4" fmla="*/ 180543 h 658981"/>
              <a:gd name="connsiteX5" fmla="*/ 10420 w 532155"/>
              <a:gd name="connsiteY5" fmla="*/ 157084 h 658981"/>
              <a:gd name="connsiteX6" fmla="*/ 31595 w 532155"/>
              <a:gd name="connsiteY6" fmla="*/ 148948 h 658981"/>
              <a:gd name="connsiteX7" fmla="*/ 34827 w 532155"/>
              <a:gd name="connsiteY7" fmla="*/ 149115 h 658981"/>
              <a:gd name="connsiteX8" fmla="*/ 52714 w 532155"/>
              <a:gd name="connsiteY8" fmla="*/ 150007 h 658981"/>
              <a:gd name="connsiteX9" fmla="*/ 154632 w 532155"/>
              <a:gd name="connsiteY9" fmla="*/ 119749 h 658981"/>
              <a:gd name="connsiteX10" fmla="*/ 236935 w 532155"/>
              <a:gd name="connsiteY10" fmla="*/ 19392 h 658981"/>
              <a:gd name="connsiteX11" fmla="*/ 265966 w 532155"/>
              <a:gd name="connsiteY11" fmla="*/ 0 h 658981"/>
              <a:gd name="connsiteX12" fmla="*/ 266078 w 532155"/>
              <a:gd name="connsiteY12" fmla="*/ 0 h 658981"/>
              <a:gd name="connsiteX13" fmla="*/ 295165 w 532155"/>
              <a:gd name="connsiteY13" fmla="*/ 19224 h 658981"/>
              <a:gd name="connsiteX14" fmla="*/ 363148 w 532155"/>
              <a:gd name="connsiteY14" fmla="*/ 109162 h 658981"/>
              <a:gd name="connsiteX15" fmla="*/ 482116 w 532155"/>
              <a:gd name="connsiteY15" fmla="*/ 149728 h 658981"/>
              <a:gd name="connsiteX16" fmla="*/ 497886 w 532155"/>
              <a:gd name="connsiteY16" fmla="*/ 149059 h 658981"/>
              <a:gd name="connsiteX17" fmla="*/ 500561 w 532155"/>
              <a:gd name="connsiteY17" fmla="*/ 148948 h 658981"/>
              <a:gd name="connsiteX18" fmla="*/ 521903 w 532155"/>
              <a:gd name="connsiteY18" fmla="*/ 157251 h 658981"/>
              <a:gd name="connsiteX19" fmla="*/ 532156 w 532155"/>
              <a:gd name="connsiteY19" fmla="*/ 180543 h 658981"/>
              <a:gd name="connsiteX20" fmla="*/ 532156 w 532155"/>
              <a:gd name="connsiteY20" fmla="*/ 255936 h 658981"/>
              <a:gd name="connsiteX21" fmla="*/ 342307 w 532155"/>
              <a:gd name="connsiteY21" fmla="*/ 616298 h 658981"/>
              <a:gd name="connsiteX22" fmla="*/ 282962 w 532155"/>
              <a:gd name="connsiteY22" fmla="*/ 653967 h 658981"/>
              <a:gd name="connsiteX23" fmla="*/ 266022 w 532155"/>
              <a:gd name="connsiteY23" fmla="*/ 658870 h 65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2155" h="658981">
                <a:moveTo>
                  <a:pt x="266134" y="658982"/>
                </a:moveTo>
                <a:cubicBezTo>
                  <a:pt x="260227" y="658982"/>
                  <a:pt x="254376" y="657366"/>
                  <a:pt x="249194" y="654078"/>
                </a:cubicBezTo>
                <a:lnTo>
                  <a:pt x="189849" y="616409"/>
                </a:lnTo>
                <a:cubicBezTo>
                  <a:pt x="72719" y="541963"/>
                  <a:pt x="0" y="403881"/>
                  <a:pt x="0" y="255936"/>
                </a:cubicBezTo>
                <a:lnTo>
                  <a:pt x="0" y="180543"/>
                </a:lnTo>
                <a:cubicBezTo>
                  <a:pt x="0" y="171627"/>
                  <a:pt x="3789" y="163102"/>
                  <a:pt x="10420" y="157084"/>
                </a:cubicBezTo>
                <a:cubicBezTo>
                  <a:pt x="16271" y="151846"/>
                  <a:pt x="23794" y="148948"/>
                  <a:pt x="31595" y="148948"/>
                </a:cubicBezTo>
                <a:cubicBezTo>
                  <a:pt x="32654" y="148948"/>
                  <a:pt x="33768" y="148948"/>
                  <a:pt x="34827" y="149115"/>
                </a:cubicBezTo>
                <a:cubicBezTo>
                  <a:pt x="40789" y="149728"/>
                  <a:pt x="46640" y="150007"/>
                  <a:pt x="52714" y="150007"/>
                </a:cubicBezTo>
                <a:cubicBezTo>
                  <a:pt x="77845" y="150007"/>
                  <a:pt x="115904" y="144769"/>
                  <a:pt x="154632" y="119749"/>
                </a:cubicBezTo>
                <a:cubicBezTo>
                  <a:pt x="202721" y="88711"/>
                  <a:pt x="226849" y="43575"/>
                  <a:pt x="236935" y="19392"/>
                </a:cubicBezTo>
                <a:cubicBezTo>
                  <a:pt x="241838" y="7690"/>
                  <a:pt x="253262" y="0"/>
                  <a:pt x="265966" y="0"/>
                </a:cubicBezTo>
                <a:lnTo>
                  <a:pt x="266078" y="0"/>
                </a:lnTo>
                <a:cubicBezTo>
                  <a:pt x="278727" y="0"/>
                  <a:pt x="290150" y="7578"/>
                  <a:pt x="295165" y="19224"/>
                </a:cubicBezTo>
                <a:cubicBezTo>
                  <a:pt x="305976" y="44579"/>
                  <a:pt x="326538" y="80799"/>
                  <a:pt x="363148" y="109162"/>
                </a:cubicBezTo>
                <a:cubicBezTo>
                  <a:pt x="406389" y="142707"/>
                  <a:pt x="451747" y="149728"/>
                  <a:pt x="482116" y="149728"/>
                </a:cubicBezTo>
                <a:cubicBezTo>
                  <a:pt x="487466" y="149728"/>
                  <a:pt x="492648" y="149505"/>
                  <a:pt x="497886" y="149059"/>
                </a:cubicBezTo>
                <a:cubicBezTo>
                  <a:pt x="498778" y="149004"/>
                  <a:pt x="499669" y="148948"/>
                  <a:pt x="500561" y="148948"/>
                </a:cubicBezTo>
                <a:cubicBezTo>
                  <a:pt x="508418" y="148948"/>
                  <a:pt x="516052" y="151901"/>
                  <a:pt x="521903" y="157251"/>
                </a:cubicBezTo>
                <a:cubicBezTo>
                  <a:pt x="528422" y="163213"/>
                  <a:pt x="532156" y="171683"/>
                  <a:pt x="532156" y="180543"/>
                </a:cubicBezTo>
                <a:lnTo>
                  <a:pt x="532156" y="255936"/>
                </a:lnTo>
                <a:cubicBezTo>
                  <a:pt x="532156" y="403881"/>
                  <a:pt x="459437" y="541963"/>
                  <a:pt x="342307" y="616298"/>
                </a:cubicBezTo>
                <a:lnTo>
                  <a:pt x="282962" y="653967"/>
                </a:lnTo>
                <a:cubicBezTo>
                  <a:pt x="277780" y="657254"/>
                  <a:pt x="271929" y="658870"/>
                  <a:pt x="266022" y="658870"/>
                </a:cubicBezTo>
                <a:close/>
              </a:path>
            </a:pathLst>
          </a:custGeom>
          <a:solidFill>
            <a:schemeClr val="bg1"/>
          </a:solidFill>
          <a:ln w="555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p>
        </p:txBody>
      </p:sp>
      <p:grpSp>
        <p:nvGrpSpPr>
          <p:cNvPr id="2" name="Group 1">
            <a:extLst>
              <a:ext uri="{FF2B5EF4-FFF2-40B4-BE49-F238E27FC236}">
                <a16:creationId xmlns:a16="http://schemas.microsoft.com/office/drawing/2014/main" id="{714E7950-BC22-B99A-3C34-C67C27181721}"/>
              </a:ext>
            </a:extLst>
          </p:cNvPr>
          <p:cNvGrpSpPr/>
          <p:nvPr/>
        </p:nvGrpSpPr>
        <p:grpSpPr>
          <a:xfrm>
            <a:off x="1286893" y="1676401"/>
            <a:ext cx="9618214" cy="4204760"/>
            <a:chOff x="954536" y="2729439"/>
            <a:chExt cx="6421959" cy="3151721"/>
          </a:xfrm>
        </p:grpSpPr>
        <p:sp>
          <p:nvSpPr>
            <p:cNvPr id="12" name="Rectangle: Rounded Corners 11">
              <a:extLst>
                <a:ext uri="{FF2B5EF4-FFF2-40B4-BE49-F238E27FC236}">
                  <a16:creationId xmlns:a16="http://schemas.microsoft.com/office/drawing/2014/main" id="{0036C5DE-83C9-4128-F9E9-D3317B2E5125}"/>
                </a:ext>
              </a:extLst>
            </p:cNvPr>
            <p:cNvSpPr/>
            <p:nvPr/>
          </p:nvSpPr>
          <p:spPr>
            <a:xfrm>
              <a:off x="3216707" y="2729439"/>
              <a:ext cx="2063062" cy="3138358"/>
            </a:xfrm>
            <a:prstGeom prst="roundRect">
              <a:avLst>
                <a:gd name="adj" fmla="val 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3" name="Picture 12">
              <a:extLst>
                <a:ext uri="{FF2B5EF4-FFF2-40B4-BE49-F238E27FC236}">
                  <a16:creationId xmlns:a16="http://schemas.microsoft.com/office/drawing/2014/main" id="{D4B6631B-F612-0D41-3C2C-595B26917EC5}"/>
                </a:ext>
              </a:extLst>
            </p:cNvPr>
            <p:cNvPicPr>
              <a:picLocks noChangeAspect="1"/>
            </p:cNvPicPr>
            <p:nvPr/>
          </p:nvPicPr>
          <p:blipFill rotWithShape="1">
            <a:blip r:embed="rId2">
              <a:extLst>
                <a:ext uri="{28A0092B-C50C-407E-A947-70E740481C1C}">
                  <a14:useLocalDpi xmlns:a14="http://schemas.microsoft.com/office/drawing/2010/main" val="0"/>
                </a:ext>
              </a:extLst>
            </a:blip>
            <a:srcRect l="7736" t="1369" r="13743" b="29198"/>
            <a:stretch/>
          </p:blipFill>
          <p:spPr bwMode="gray">
            <a:xfrm>
              <a:off x="3379182" y="2891270"/>
              <a:ext cx="1738219" cy="2064703"/>
            </a:xfrm>
            <a:prstGeom prst="roundRect">
              <a:avLst>
                <a:gd name="adj" fmla="val 6688"/>
              </a:avLst>
            </a:prstGeom>
          </p:spPr>
        </p:pic>
        <p:grpSp>
          <p:nvGrpSpPr>
            <p:cNvPr id="14" name="Group 13">
              <a:extLst>
                <a:ext uri="{FF2B5EF4-FFF2-40B4-BE49-F238E27FC236}">
                  <a16:creationId xmlns:a16="http://schemas.microsoft.com/office/drawing/2014/main" id="{EC2B695A-7CDC-BD01-B084-2D89072A4AEC}"/>
                </a:ext>
              </a:extLst>
            </p:cNvPr>
            <p:cNvGrpSpPr/>
            <p:nvPr/>
          </p:nvGrpSpPr>
          <p:grpSpPr>
            <a:xfrm>
              <a:off x="3216707" y="4291511"/>
              <a:ext cx="2063062" cy="1227120"/>
              <a:chOff x="2219230" y="3087969"/>
              <a:chExt cx="3430926" cy="2970378"/>
            </a:xfrm>
          </p:grpSpPr>
          <p:sp>
            <p:nvSpPr>
              <p:cNvPr id="38" name="Freeform: Shape 37">
                <a:extLst>
                  <a:ext uri="{FF2B5EF4-FFF2-40B4-BE49-F238E27FC236}">
                    <a16:creationId xmlns:a16="http://schemas.microsoft.com/office/drawing/2014/main" id="{7C78FDFE-E3D1-9179-0F78-4EE9E8394610}"/>
                  </a:ext>
                </a:extLst>
              </p:cNvPr>
              <p:cNvSpPr/>
              <p:nvPr/>
            </p:nvSpPr>
            <p:spPr>
              <a:xfrm>
                <a:off x="2219230" y="3087969"/>
                <a:ext cx="3430926" cy="2557406"/>
              </a:xfrm>
              <a:custGeom>
                <a:avLst/>
                <a:gdLst>
                  <a:gd name="connsiteX0" fmla="*/ 3430926 w 3430926"/>
                  <a:gd name="connsiteY0" fmla="*/ 0 h 2557406"/>
                  <a:gd name="connsiteX1" fmla="*/ 3430926 w 3430926"/>
                  <a:gd name="connsiteY1" fmla="*/ 2183146 h 2557406"/>
                  <a:gd name="connsiteX2" fmla="*/ 0 w 3430926"/>
                  <a:gd name="connsiteY2" fmla="*/ 2557406 h 2557406"/>
                  <a:gd name="connsiteX3" fmla="*/ 0 w 3430926"/>
                  <a:gd name="connsiteY3" fmla="*/ 1271892 h 2557406"/>
                  <a:gd name="connsiteX4" fmla="*/ 240523 w 3430926"/>
                  <a:gd name="connsiteY4" fmla="*/ 1309848 h 2557406"/>
                  <a:gd name="connsiteX5" fmla="*/ 3346644 w 3430926"/>
                  <a:gd name="connsiteY5" fmla="*/ 116903 h 2557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0926" h="2557406">
                    <a:moveTo>
                      <a:pt x="3430926" y="0"/>
                    </a:moveTo>
                    <a:lnTo>
                      <a:pt x="3430926" y="2183146"/>
                    </a:lnTo>
                    <a:lnTo>
                      <a:pt x="0" y="2557406"/>
                    </a:lnTo>
                    <a:lnTo>
                      <a:pt x="0" y="1271892"/>
                    </a:lnTo>
                    <a:lnTo>
                      <a:pt x="240523" y="1309848"/>
                    </a:lnTo>
                    <a:cubicBezTo>
                      <a:pt x="1543992" y="1457092"/>
                      <a:pt x="2801840" y="799837"/>
                      <a:pt x="3346644" y="116903"/>
                    </a:cubicBezTo>
                    <a:close/>
                  </a:path>
                </a:pathLst>
              </a:custGeom>
              <a:solidFill>
                <a:schemeClr val="accent1"/>
              </a:solidFill>
              <a:ln w="57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9" name="Freeform: Shape 38">
                <a:extLst>
                  <a:ext uri="{FF2B5EF4-FFF2-40B4-BE49-F238E27FC236}">
                    <a16:creationId xmlns:a16="http://schemas.microsoft.com/office/drawing/2014/main" id="{4CAE9AFC-500F-B92A-5DA2-27BE34216B76}"/>
                  </a:ext>
                </a:extLst>
              </p:cNvPr>
              <p:cNvSpPr/>
              <p:nvPr/>
            </p:nvSpPr>
            <p:spPr>
              <a:xfrm>
                <a:off x="2219325" y="3570439"/>
                <a:ext cx="3430737" cy="2487908"/>
              </a:xfrm>
              <a:custGeom>
                <a:avLst/>
                <a:gdLst>
                  <a:gd name="connsiteX0" fmla="*/ 0 w 3491477"/>
                  <a:gd name="connsiteY0" fmla="*/ 2487909 h 2487908"/>
                  <a:gd name="connsiteX1" fmla="*/ 0 w 3491477"/>
                  <a:gd name="connsiteY1" fmla="*/ 916094 h 2487908"/>
                  <a:gd name="connsiteX2" fmla="*/ 3491477 w 3491477"/>
                  <a:gd name="connsiteY2" fmla="*/ 0 h 2487908"/>
                  <a:gd name="connsiteX3" fmla="*/ 3491477 w 3491477"/>
                  <a:gd name="connsiteY3" fmla="*/ 2487852 h 2487908"/>
                  <a:gd name="connsiteX4" fmla="*/ 0 w 3491477"/>
                  <a:gd name="connsiteY4" fmla="*/ 2487852 h 2487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1477" h="2487908">
                    <a:moveTo>
                      <a:pt x="0" y="2487909"/>
                    </a:moveTo>
                    <a:lnTo>
                      <a:pt x="0" y="916094"/>
                    </a:lnTo>
                    <a:cubicBezTo>
                      <a:pt x="1757429" y="1248944"/>
                      <a:pt x="2857996" y="615975"/>
                      <a:pt x="3491477" y="0"/>
                    </a:cubicBezTo>
                    <a:lnTo>
                      <a:pt x="3491477" y="2487852"/>
                    </a:lnTo>
                    <a:lnTo>
                      <a:pt x="0" y="2487852"/>
                    </a:lnTo>
                    <a:close/>
                  </a:path>
                </a:pathLst>
              </a:custGeom>
              <a:solidFill>
                <a:schemeClr val="tx2"/>
              </a:solidFill>
              <a:ln w="57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0" name="Freeform: Shape 39">
                <a:extLst>
                  <a:ext uri="{FF2B5EF4-FFF2-40B4-BE49-F238E27FC236}">
                    <a16:creationId xmlns:a16="http://schemas.microsoft.com/office/drawing/2014/main" id="{9A56E629-6C69-0793-4D33-63F13D6E0802}"/>
                  </a:ext>
                </a:extLst>
              </p:cNvPr>
              <p:cNvSpPr/>
              <p:nvPr/>
            </p:nvSpPr>
            <p:spPr>
              <a:xfrm>
                <a:off x="2219325" y="3743589"/>
                <a:ext cx="3430737" cy="938194"/>
              </a:xfrm>
              <a:custGeom>
                <a:avLst/>
                <a:gdLst>
                  <a:gd name="connsiteX0" fmla="*/ 3430737 w 3430737"/>
                  <a:gd name="connsiteY0" fmla="*/ 0 h 938194"/>
                  <a:gd name="connsiteX1" fmla="*/ 3430737 w 3430737"/>
                  <a:gd name="connsiteY1" fmla="*/ 78287 h 938194"/>
                  <a:gd name="connsiteX2" fmla="*/ 3349078 w 3430737"/>
                  <a:gd name="connsiteY2" fmla="*/ 148003 h 938194"/>
                  <a:gd name="connsiteX3" fmla="*/ 3156065 w 3430737"/>
                  <a:gd name="connsiteY3" fmla="*/ 291540 h 938194"/>
                  <a:gd name="connsiteX4" fmla="*/ 3106511 w 3430737"/>
                  <a:gd name="connsiteY4" fmla="*/ 325584 h 938194"/>
                  <a:gd name="connsiteX5" fmla="*/ 3056101 w 3430737"/>
                  <a:gd name="connsiteY5" fmla="*/ 358372 h 938194"/>
                  <a:gd name="connsiteX6" fmla="*/ 3030897 w 3430737"/>
                  <a:gd name="connsiteY6" fmla="*/ 374795 h 938194"/>
                  <a:gd name="connsiteX7" fmla="*/ 3005293 w 3430737"/>
                  <a:gd name="connsiteY7" fmla="*/ 390534 h 938194"/>
                  <a:gd name="connsiteX8" fmla="*/ 2954028 w 3430737"/>
                  <a:gd name="connsiteY8" fmla="*/ 421954 h 938194"/>
                  <a:gd name="connsiteX9" fmla="*/ 2902079 w 3430737"/>
                  <a:gd name="connsiteY9" fmla="*/ 452120 h 938194"/>
                  <a:gd name="connsiteX10" fmla="*/ 2849845 w 3430737"/>
                  <a:gd name="connsiteY10" fmla="*/ 481830 h 938194"/>
                  <a:gd name="connsiteX11" fmla="*/ 2796927 w 3430737"/>
                  <a:gd name="connsiteY11" fmla="*/ 510285 h 938194"/>
                  <a:gd name="connsiteX12" fmla="*/ 2770467 w 3430737"/>
                  <a:gd name="connsiteY12" fmla="*/ 524484 h 938194"/>
                  <a:gd name="connsiteX13" fmla="*/ 2743609 w 3430737"/>
                  <a:gd name="connsiteY13" fmla="*/ 537999 h 938194"/>
                  <a:gd name="connsiteX14" fmla="*/ 1839832 w 3430737"/>
                  <a:gd name="connsiteY14" fmla="*/ 854711 h 938194"/>
                  <a:gd name="connsiteX15" fmla="*/ 886958 w 3430737"/>
                  <a:gd name="connsiteY15" fmla="*/ 936541 h 938194"/>
                  <a:gd name="connsiteX16" fmla="*/ 410065 w 3430737"/>
                  <a:gd name="connsiteY16" fmla="*/ 898734 h 938194"/>
                  <a:gd name="connsiteX17" fmla="*/ 291683 w 3430737"/>
                  <a:gd name="connsiteY17" fmla="*/ 881912 h 938194"/>
                  <a:gd name="connsiteX18" fmla="*/ 262087 w 3430737"/>
                  <a:gd name="connsiteY18" fmla="*/ 877635 h 938194"/>
                  <a:gd name="connsiteX19" fmla="*/ 232606 w 3430737"/>
                  <a:gd name="connsiteY19" fmla="*/ 872503 h 938194"/>
                  <a:gd name="connsiteX20" fmla="*/ 173700 w 3430737"/>
                  <a:gd name="connsiteY20" fmla="*/ 862295 h 938194"/>
                  <a:gd name="connsiteX21" fmla="*/ 114794 w 3430737"/>
                  <a:gd name="connsiteY21" fmla="*/ 852088 h 938194"/>
                  <a:gd name="connsiteX22" fmla="*/ 56173 w 3430737"/>
                  <a:gd name="connsiteY22" fmla="*/ 840455 h 938194"/>
                  <a:gd name="connsiteX23" fmla="*/ 0 w 3430737"/>
                  <a:gd name="connsiteY23" fmla="*/ 828969 h 938194"/>
                  <a:gd name="connsiteX24" fmla="*/ 0 w 3430737"/>
                  <a:gd name="connsiteY24" fmla="*/ 810782 h 938194"/>
                  <a:gd name="connsiteX25" fmla="*/ 59651 w 3430737"/>
                  <a:gd name="connsiteY25" fmla="*/ 822264 h 938194"/>
                  <a:gd name="connsiteX26" fmla="*/ 118215 w 3430737"/>
                  <a:gd name="connsiteY26" fmla="*/ 833213 h 938194"/>
                  <a:gd name="connsiteX27" fmla="*/ 177007 w 3430737"/>
                  <a:gd name="connsiteY27" fmla="*/ 842736 h 938194"/>
                  <a:gd name="connsiteX28" fmla="*/ 235799 w 3430737"/>
                  <a:gd name="connsiteY28" fmla="*/ 852259 h 938194"/>
                  <a:gd name="connsiteX29" fmla="*/ 265166 w 3430737"/>
                  <a:gd name="connsiteY29" fmla="*/ 856992 h 938194"/>
                  <a:gd name="connsiteX30" fmla="*/ 294705 w 3430737"/>
                  <a:gd name="connsiteY30" fmla="*/ 860927 h 938194"/>
                  <a:gd name="connsiteX31" fmla="*/ 412802 w 3430737"/>
                  <a:gd name="connsiteY31" fmla="*/ 876323 h 938194"/>
                  <a:gd name="connsiteX32" fmla="*/ 887585 w 3430737"/>
                  <a:gd name="connsiteY32" fmla="*/ 908599 h 938194"/>
                  <a:gd name="connsiteX33" fmla="*/ 1831678 w 3430737"/>
                  <a:gd name="connsiteY33" fmla="*/ 816790 h 938194"/>
                  <a:gd name="connsiteX34" fmla="*/ 2720856 w 3430737"/>
                  <a:gd name="connsiteY34" fmla="*/ 493862 h 938194"/>
                  <a:gd name="connsiteX35" fmla="*/ 2747144 w 3430737"/>
                  <a:gd name="connsiteY35" fmla="*/ 480233 h 938194"/>
                  <a:gd name="connsiteX36" fmla="*/ 2773090 w 3430737"/>
                  <a:gd name="connsiteY36" fmla="*/ 465920 h 938194"/>
                  <a:gd name="connsiteX37" fmla="*/ 2824925 w 3430737"/>
                  <a:gd name="connsiteY37" fmla="*/ 437294 h 938194"/>
                  <a:gd name="connsiteX38" fmla="*/ 2876076 w 3430737"/>
                  <a:gd name="connsiteY38" fmla="*/ 407413 h 938194"/>
                  <a:gd name="connsiteX39" fmla="*/ 2926941 w 3430737"/>
                  <a:gd name="connsiteY39" fmla="*/ 377076 h 938194"/>
                  <a:gd name="connsiteX40" fmla="*/ 2977066 w 3430737"/>
                  <a:gd name="connsiteY40" fmla="*/ 345542 h 938194"/>
                  <a:gd name="connsiteX41" fmla="*/ 3002100 w 3430737"/>
                  <a:gd name="connsiteY41" fmla="*/ 329746 h 938194"/>
                  <a:gd name="connsiteX42" fmla="*/ 3026734 w 3430737"/>
                  <a:gd name="connsiteY42" fmla="*/ 313323 h 938194"/>
                  <a:gd name="connsiteX43" fmla="*/ 3076003 w 3430737"/>
                  <a:gd name="connsiteY43" fmla="*/ 280477 h 938194"/>
                  <a:gd name="connsiteX44" fmla="*/ 3124416 w 3430737"/>
                  <a:gd name="connsiteY44" fmla="*/ 246434 h 938194"/>
                  <a:gd name="connsiteX45" fmla="*/ 3312760 w 3430737"/>
                  <a:gd name="connsiteY45" fmla="*/ 103033 h 938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430737" h="938194">
                    <a:moveTo>
                      <a:pt x="3430737" y="0"/>
                    </a:moveTo>
                    <a:lnTo>
                      <a:pt x="3430737" y="78287"/>
                    </a:lnTo>
                    <a:lnTo>
                      <a:pt x="3349078" y="148003"/>
                    </a:lnTo>
                    <a:cubicBezTo>
                      <a:pt x="3286437" y="198092"/>
                      <a:pt x="3222128" y="246063"/>
                      <a:pt x="3156065" y="291540"/>
                    </a:cubicBezTo>
                    <a:cubicBezTo>
                      <a:pt x="3139528" y="302888"/>
                      <a:pt x="3123162" y="314407"/>
                      <a:pt x="3106511" y="325584"/>
                    </a:cubicBezTo>
                    <a:lnTo>
                      <a:pt x="3056101" y="358372"/>
                    </a:lnTo>
                    <a:lnTo>
                      <a:pt x="3030897" y="374795"/>
                    </a:lnTo>
                    <a:lnTo>
                      <a:pt x="3005293" y="390534"/>
                    </a:lnTo>
                    <a:lnTo>
                      <a:pt x="2954028" y="421954"/>
                    </a:lnTo>
                    <a:cubicBezTo>
                      <a:pt x="2936921" y="432390"/>
                      <a:pt x="2919357" y="442027"/>
                      <a:pt x="2902079" y="452120"/>
                    </a:cubicBezTo>
                    <a:cubicBezTo>
                      <a:pt x="2884630" y="461985"/>
                      <a:pt x="2867465" y="472364"/>
                      <a:pt x="2849845" y="481830"/>
                    </a:cubicBezTo>
                    <a:lnTo>
                      <a:pt x="2796927" y="510285"/>
                    </a:lnTo>
                    <a:lnTo>
                      <a:pt x="2770467" y="524484"/>
                    </a:lnTo>
                    <a:lnTo>
                      <a:pt x="2743609" y="537999"/>
                    </a:lnTo>
                    <a:cubicBezTo>
                      <a:pt x="2457975" y="683296"/>
                      <a:pt x="2152952" y="789589"/>
                      <a:pt x="1839832" y="854711"/>
                    </a:cubicBezTo>
                    <a:cubicBezTo>
                      <a:pt x="1526656" y="920061"/>
                      <a:pt x="1205951" y="945209"/>
                      <a:pt x="886958" y="936541"/>
                    </a:cubicBezTo>
                    <a:cubicBezTo>
                      <a:pt x="727404" y="931580"/>
                      <a:pt x="568307" y="918464"/>
                      <a:pt x="410065" y="898734"/>
                    </a:cubicBezTo>
                    <a:lnTo>
                      <a:pt x="291683" y="881912"/>
                    </a:lnTo>
                    <a:cubicBezTo>
                      <a:pt x="281817" y="880486"/>
                      <a:pt x="271952" y="879174"/>
                      <a:pt x="262087" y="877635"/>
                    </a:cubicBezTo>
                    <a:lnTo>
                      <a:pt x="232606" y="872503"/>
                    </a:lnTo>
                    <a:lnTo>
                      <a:pt x="173700" y="862295"/>
                    </a:lnTo>
                    <a:lnTo>
                      <a:pt x="114794" y="852088"/>
                    </a:lnTo>
                    <a:cubicBezTo>
                      <a:pt x="95177" y="848781"/>
                      <a:pt x="75732" y="844276"/>
                      <a:pt x="56173" y="840455"/>
                    </a:cubicBezTo>
                    <a:lnTo>
                      <a:pt x="0" y="828969"/>
                    </a:lnTo>
                    <a:lnTo>
                      <a:pt x="0" y="810782"/>
                    </a:lnTo>
                    <a:lnTo>
                      <a:pt x="59651" y="822264"/>
                    </a:lnTo>
                    <a:cubicBezTo>
                      <a:pt x="79153" y="825857"/>
                      <a:pt x="98599" y="830077"/>
                      <a:pt x="118215" y="833213"/>
                    </a:cubicBezTo>
                    <a:lnTo>
                      <a:pt x="177007" y="842736"/>
                    </a:lnTo>
                    <a:lnTo>
                      <a:pt x="235799" y="852259"/>
                    </a:lnTo>
                    <a:lnTo>
                      <a:pt x="265166" y="856992"/>
                    </a:lnTo>
                    <a:cubicBezTo>
                      <a:pt x="274975" y="858418"/>
                      <a:pt x="284840" y="859615"/>
                      <a:pt x="294705" y="860927"/>
                    </a:cubicBezTo>
                    <a:lnTo>
                      <a:pt x="412802" y="876323"/>
                    </a:lnTo>
                    <a:cubicBezTo>
                      <a:pt x="570531" y="894172"/>
                      <a:pt x="729001" y="905463"/>
                      <a:pt x="887585" y="908599"/>
                    </a:cubicBezTo>
                    <a:cubicBezTo>
                      <a:pt x="1204697" y="913617"/>
                      <a:pt x="1522436" y="884991"/>
                      <a:pt x="1831678" y="816790"/>
                    </a:cubicBezTo>
                    <a:cubicBezTo>
                      <a:pt x="2140863" y="748760"/>
                      <a:pt x="2440810" y="640300"/>
                      <a:pt x="2720856" y="493862"/>
                    </a:cubicBezTo>
                    <a:lnTo>
                      <a:pt x="2747144" y="480233"/>
                    </a:lnTo>
                    <a:lnTo>
                      <a:pt x="2773090" y="465920"/>
                    </a:lnTo>
                    <a:lnTo>
                      <a:pt x="2824925" y="437294"/>
                    </a:lnTo>
                    <a:cubicBezTo>
                      <a:pt x="2842204" y="427771"/>
                      <a:pt x="2859026" y="417335"/>
                      <a:pt x="2876076" y="407413"/>
                    </a:cubicBezTo>
                    <a:cubicBezTo>
                      <a:pt x="2893012" y="397263"/>
                      <a:pt x="2910233" y="387569"/>
                      <a:pt x="2926941" y="377076"/>
                    </a:cubicBezTo>
                    <a:lnTo>
                      <a:pt x="2977066" y="345542"/>
                    </a:lnTo>
                    <a:lnTo>
                      <a:pt x="3002100" y="329746"/>
                    </a:lnTo>
                    <a:lnTo>
                      <a:pt x="3026734" y="313323"/>
                    </a:lnTo>
                    <a:lnTo>
                      <a:pt x="3076003" y="280477"/>
                    </a:lnTo>
                    <a:cubicBezTo>
                      <a:pt x="3092312" y="269301"/>
                      <a:pt x="3108279" y="257725"/>
                      <a:pt x="3124416" y="246434"/>
                    </a:cubicBezTo>
                    <a:cubicBezTo>
                      <a:pt x="3188939" y="200929"/>
                      <a:pt x="3251694" y="153000"/>
                      <a:pt x="3312760" y="103033"/>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5" name="TextBox 28">
              <a:extLst>
                <a:ext uri="{FF2B5EF4-FFF2-40B4-BE49-F238E27FC236}">
                  <a16:creationId xmlns:a16="http://schemas.microsoft.com/office/drawing/2014/main" id="{FE525C9C-7377-9D7A-9235-38170627B264}"/>
                </a:ext>
              </a:extLst>
            </p:cNvPr>
            <p:cNvSpPr txBox="1"/>
            <p:nvPr/>
          </p:nvSpPr>
          <p:spPr bwMode="gray">
            <a:xfrm>
              <a:off x="3317813" y="5178031"/>
              <a:ext cx="1866943" cy="476005"/>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ts val="200"/>
                </a:spcBef>
              </a:pPr>
              <a:r>
                <a:rPr lang="en-US" sz="1600" b="1" dirty="0">
                  <a:solidFill>
                    <a:schemeClr val="bg1"/>
                  </a:solidFill>
                  <a:latin typeface="Montserrat" panose="00000500000000000000" pitchFamily="2" charset="0"/>
                </a:rPr>
                <a:t>Ted Scherpenberg</a:t>
              </a:r>
            </a:p>
            <a:p>
              <a:pPr algn="ctr">
                <a:lnSpc>
                  <a:spcPct val="90000"/>
                </a:lnSpc>
                <a:spcBef>
                  <a:spcPts val="200"/>
                </a:spcBef>
              </a:pPr>
              <a:r>
                <a:rPr lang="en-US" sz="1400" dirty="0">
                  <a:solidFill>
                    <a:schemeClr val="bg1"/>
                  </a:solidFill>
                  <a:latin typeface="+mj-lt"/>
                </a:rPr>
                <a:t>CFO, The Christ Hospital Health Network</a:t>
              </a:r>
            </a:p>
          </p:txBody>
        </p:sp>
        <p:sp>
          <p:nvSpPr>
            <p:cNvPr id="21" name="Oval 20">
              <a:extLst>
                <a:ext uri="{FF2B5EF4-FFF2-40B4-BE49-F238E27FC236}">
                  <a16:creationId xmlns:a16="http://schemas.microsoft.com/office/drawing/2014/main" id="{3A171F5E-BFB9-8933-38D2-2CBEBE93D6E3}"/>
                </a:ext>
              </a:extLst>
            </p:cNvPr>
            <p:cNvSpPr/>
            <p:nvPr/>
          </p:nvSpPr>
          <p:spPr>
            <a:xfrm>
              <a:off x="3616581" y="2797991"/>
              <a:ext cx="27492" cy="2797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Oval 21">
              <a:extLst>
                <a:ext uri="{FF2B5EF4-FFF2-40B4-BE49-F238E27FC236}">
                  <a16:creationId xmlns:a16="http://schemas.microsoft.com/office/drawing/2014/main" id="{8324D9B2-1749-3B07-610B-8FBAB0049836}"/>
                </a:ext>
              </a:extLst>
            </p:cNvPr>
            <p:cNvSpPr/>
            <p:nvPr/>
          </p:nvSpPr>
          <p:spPr>
            <a:xfrm>
              <a:off x="3683509" y="2797991"/>
              <a:ext cx="27492" cy="2797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Oval 22">
              <a:extLst>
                <a:ext uri="{FF2B5EF4-FFF2-40B4-BE49-F238E27FC236}">
                  <a16:creationId xmlns:a16="http://schemas.microsoft.com/office/drawing/2014/main" id="{F2328965-A1CD-FFA5-7949-395CCC67F8F7}"/>
                </a:ext>
              </a:extLst>
            </p:cNvPr>
            <p:cNvSpPr/>
            <p:nvPr/>
          </p:nvSpPr>
          <p:spPr>
            <a:xfrm>
              <a:off x="3750436" y="2797990"/>
              <a:ext cx="27492" cy="2797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7" name="Group 26">
              <a:extLst>
                <a:ext uri="{FF2B5EF4-FFF2-40B4-BE49-F238E27FC236}">
                  <a16:creationId xmlns:a16="http://schemas.microsoft.com/office/drawing/2014/main" id="{394F2960-DE6C-D7B9-18C9-11F4F69B813F}"/>
                </a:ext>
              </a:extLst>
            </p:cNvPr>
            <p:cNvGrpSpPr/>
            <p:nvPr/>
          </p:nvGrpSpPr>
          <p:grpSpPr>
            <a:xfrm rot="5400000">
              <a:off x="3235720" y="5214897"/>
              <a:ext cx="164195" cy="27492"/>
              <a:chOff x="6989604" y="1750324"/>
              <a:chExt cx="268324" cy="45720"/>
            </a:xfrm>
          </p:grpSpPr>
          <p:sp>
            <p:nvSpPr>
              <p:cNvPr id="29" name="Oval 28">
                <a:extLst>
                  <a:ext uri="{FF2B5EF4-FFF2-40B4-BE49-F238E27FC236}">
                    <a16:creationId xmlns:a16="http://schemas.microsoft.com/office/drawing/2014/main" id="{869931F9-E5AA-1B26-0414-F2175F69E98A}"/>
                  </a:ext>
                </a:extLst>
              </p:cNvPr>
              <p:cNvSpPr/>
              <p:nvPr/>
            </p:nvSpPr>
            <p:spPr>
              <a:xfrm>
                <a:off x="6989604" y="1750325"/>
                <a:ext cx="45719" cy="4571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 name="Oval 29">
                <a:extLst>
                  <a:ext uri="{FF2B5EF4-FFF2-40B4-BE49-F238E27FC236}">
                    <a16:creationId xmlns:a16="http://schemas.microsoft.com/office/drawing/2014/main" id="{1A9AF521-7B33-113B-32D9-B71D0617D672}"/>
                  </a:ext>
                </a:extLst>
              </p:cNvPr>
              <p:cNvSpPr/>
              <p:nvPr/>
            </p:nvSpPr>
            <p:spPr>
              <a:xfrm>
                <a:off x="7100901" y="1750325"/>
                <a:ext cx="45719" cy="4571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 name="Oval 30">
                <a:extLst>
                  <a:ext uri="{FF2B5EF4-FFF2-40B4-BE49-F238E27FC236}">
                    <a16:creationId xmlns:a16="http://schemas.microsoft.com/office/drawing/2014/main" id="{F08055E6-1A2B-78D9-B84F-5D744CED85DB}"/>
                  </a:ext>
                </a:extLst>
              </p:cNvPr>
              <p:cNvSpPr/>
              <p:nvPr/>
            </p:nvSpPr>
            <p:spPr>
              <a:xfrm>
                <a:off x="7212209" y="1750324"/>
                <a:ext cx="45719" cy="4571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cxnSp>
          <p:nvCxnSpPr>
            <p:cNvPr id="28" name="Straight Connector 27">
              <a:extLst>
                <a:ext uri="{FF2B5EF4-FFF2-40B4-BE49-F238E27FC236}">
                  <a16:creationId xmlns:a16="http://schemas.microsoft.com/office/drawing/2014/main" id="{50526F59-CDDD-A5B0-215C-43513DE2CB7B}"/>
                </a:ext>
              </a:extLst>
            </p:cNvPr>
            <p:cNvCxnSpPr/>
            <p:nvPr/>
          </p:nvCxnSpPr>
          <p:spPr>
            <a:xfrm>
              <a:off x="5198556" y="3782164"/>
              <a:ext cx="0" cy="39822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2" name="Rectangle: Rounded Corners 41">
              <a:extLst>
                <a:ext uri="{FF2B5EF4-FFF2-40B4-BE49-F238E27FC236}">
                  <a16:creationId xmlns:a16="http://schemas.microsoft.com/office/drawing/2014/main" id="{20E595D0-3274-E13A-9F99-2AC8B03ABD4C}"/>
                </a:ext>
              </a:extLst>
            </p:cNvPr>
            <p:cNvSpPr/>
            <p:nvPr/>
          </p:nvSpPr>
          <p:spPr>
            <a:xfrm>
              <a:off x="5384339" y="2742803"/>
              <a:ext cx="1992156" cy="3138357"/>
            </a:xfrm>
            <a:prstGeom prst="roundRect">
              <a:avLst>
                <a:gd name="adj" fmla="val 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3" name="Picture 42">
              <a:extLst>
                <a:ext uri="{FF2B5EF4-FFF2-40B4-BE49-F238E27FC236}">
                  <a16:creationId xmlns:a16="http://schemas.microsoft.com/office/drawing/2014/main" id="{6BDF7054-A10A-9FA1-3DD1-E94D42D22B9B}"/>
                </a:ext>
              </a:extLst>
            </p:cNvPr>
            <p:cNvPicPr>
              <a:picLocks noChangeAspect="1"/>
            </p:cNvPicPr>
            <p:nvPr/>
          </p:nvPicPr>
          <p:blipFill rotWithShape="1">
            <a:blip r:embed="rId3">
              <a:extLst>
                <a:ext uri="{28A0092B-C50C-407E-A947-70E740481C1C}">
                  <a14:useLocalDpi xmlns:a14="http://schemas.microsoft.com/office/drawing/2010/main" val="0"/>
                </a:ext>
              </a:extLst>
            </a:blip>
            <a:srcRect l="21102" t="1559" r="9771" b="33302"/>
            <a:stretch/>
          </p:blipFill>
          <p:spPr bwMode="gray">
            <a:xfrm>
              <a:off x="5541229" y="2904634"/>
              <a:ext cx="1678478" cy="2064703"/>
            </a:xfrm>
            <a:prstGeom prst="roundRect">
              <a:avLst>
                <a:gd name="adj" fmla="val 6688"/>
              </a:avLst>
            </a:prstGeom>
          </p:spPr>
        </p:pic>
        <p:grpSp>
          <p:nvGrpSpPr>
            <p:cNvPr id="44" name="Group 43">
              <a:extLst>
                <a:ext uri="{FF2B5EF4-FFF2-40B4-BE49-F238E27FC236}">
                  <a16:creationId xmlns:a16="http://schemas.microsoft.com/office/drawing/2014/main" id="{48186216-A9C3-EE03-569A-213193F15BF7}"/>
                </a:ext>
              </a:extLst>
            </p:cNvPr>
            <p:cNvGrpSpPr/>
            <p:nvPr/>
          </p:nvGrpSpPr>
          <p:grpSpPr>
            <a:xfrm>
              <a:off x="5384339" y="4304874"/>
              <a:ext cx="1992156" cy="1227120"/>
              <a:chOff x="2219230" y="3087969"/>
              <a:chExt cx="3430926" cy="2970378"/>
            </a:xfrm>
          </p:grpSpPr>
          <p:sp>
            <p:nvSpPr>
              <p:cNvPr id="57" name="Freeform: Shape 56">
                <a:extLst>
                  <a:ext uri="{FF2B5EF4-FFF2-40B4-BE49-F238E27FC236}">
                    <a16:creationId xmlns:a16="http://schemas.microsoft.com/office/drawing/2014/main" id="{2DFF2F57-567E-CC9C-C323-24DCDFF8CF6E}"/>
                  </a:ext>
                </a:extLst>
              </p:cNvPr>
              <p:cNvSpPr/>
              <p:nvPr/>
            </p:nvSpPr>
            <p:spPr>
              <a:xfrm>
                <a:off x="2219230" y="3087969"/>
                <a:ext cx="3430926" cy="2557406"/>
              </a:xfrm>
              <a:custGeom>
                <a:avLst/>
                <a:gdLst>
                  <a:gd name="connsiteX0" fmla="*/ 3430926 w 3430926"/>
                  <a:gd name="connsiteY0" fmla="*/ 0 h 2557406"/>
                  <a:gd name="connsiteX1" fmla="*/ 3430926 w 3430926"/>
                  <a:gd name="connsiteY1" fmla="*/ 2183146 h 2557406"/>
                  <a:gd name="connsiteX2" fmla="*/ 0 w 3430926"/>
                  <a:gd name="connsiteY2" fmla="*/ 2557406 h 2557406"/>
                  <a:gd name="connsiteX3" fmla="*/ 0 w 3430926"/>
                  <a:gd name="connsiteY3" fmla="*/ 1271892 h 2557406"/>
                  <a:gd name="connsiteX4" fmla="*/ 240523 w 3430926"/>
                  <a:gd name="connsiteY4" fmla="*/ 1309848 h 2557406"/>
                  <a:gd name="connsiteX5" fmla="*/ 3346644 w 3430926"/>
                  <a:gd name="connsiteY5" fmla="*/ 116903 h 2557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0926" h="2557406">
                    <a:moveTo>
                      <a:pt x="3430926" y="0"/>
                    </a:moveTo>
                    <a:lnTo>
                      <a:pt x="3430926" y="2183146"/>
                    </a:lnTo>
                    <a:lnTo>
                      <a:pt x="0" y="2557406"/>
                    </a:lnTo>
                    <a:lnTo>
                      <a:pt x="0" y="1271892"/>
                    </a:lnTo>
                    <a:lnTo>
                      <a:pt x="240523" y="1309848"/>
                    </a:lnTo>
                    <a:cubicBezTo>
                      <a:pt x="1543992" y="1457092"/>
                      <a:pt x="2801840" y="799837"/>
                      <a:pt x="3346644" y="116903"/>
                    </a:cubicBezTo>
                    <a:close/>
                  </a:path>
                </a:pathLst>
              </a:custGeom>
              <a:solidFill>
                <a:schemeClr val="accent1"/>
              </a:solidFill>
              <a:ln w="57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8" name="Freeform: Shape 57">
                <a:extLst>
                  <a:ext uri="{FF2B5EF4-FFF2-40B4-BE49-F238E27FC236}">
                    <a16:creationId xmlns:a16="http://schemas.microsoft.com/office/drawing/2014/main" id="{FB23C0DF-5CEA-9FEB-4E67-5725F2B43FD6}"/>
                  </a:ext>
                </a:extLst>
              </p:cNvPr>
              <p:cNvSpPr/>
              <p:nvPr/>
            </p:nvSpPr>
            <p:spPr>
              <a:xfrm>
                <a:off x="2219325" y="3570439"/>
                <a:ext cx="3430737" cy="2487908"/>
              </a:xfrm>
              <a:custGeom>
                <a:avLst/>
                <a:gdLst>
                  <a:gd name="connsiteX0" fmla="*/ 0 w 3491477"/>
                  <a:gd name="connsiteY0" fmla="*/ 2487909 h 2487908"/>
                  <a:gd name="connsiteX1" fmla="*/ 0 w 3491477"/>
                  <a:gd name="connsiteY1" fmla="*/ 916094 h 2487908"/>
                  <a:gd name="connsiteX2" fmla="*/ 3491477 w 3491477"/>
                  <a:gd name="connsiteY2" fmla="*/ 0 h 2487908"/>
                  <a:gd name="connsiteX3" fmla="*/ 3491477 w 3491477"/>
                  <a:gd name="connsiteY3" fmla="*/ 2487852 h 2487908"/>
                  <a:gd name="connsiteX4" fmla="*/ 0 w 3491477"/>
                  <a:gd name="connsiteY4" fmla="*/ 2487852 h 2487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1477" h="2487908">
                    <a:moveTo>
                      <a:pt x="0" y="2487909"/>
                    </a:moveTo>
                    <a:lnTo>
                      <a:pt x="0" y="916094"/>
                    </a:lnTo>
                    <a:cubicBezTo>
                      <a:pt x="1757429" y="1248944"/>
                      <a:pt x="2857996" y="615975"/>
                      <a:pt x="3491477" y="0"/>
                    </a:cubicBezTo>
                    <a:lnTo>
                      <a:pt x="3491477" y="2487852"/>
                    </a:lnTo>
                    <a:lnTo>
                      <a:pt x="0" y="2487852"/>
                    </a:lnTo>
                    <a:close/>
                  </a:path>
                </a:pathLst>
              </a:custGeom>
              <a:solidFill>
                <a:schemeClr val="tx2"/>
              </a:solidFill>
              <a:ln w="57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1" name="Freeform: Shape 60">
                <a:extLst>
                  <a:ext uri="{FF2B5EF4-FFF2-40B4-BE49-F238E27FC236}">
                    <a16:creationId xmlns:a16="http://schemas.microsoft.com/office/drawing/2014/main" id="{AA6E0C69-F9F6-8E22-1CFA-C72D7602B817}"/>
                  </a:ext>
                </a:extLst>
              </p:cNvPr>
              <p:cNvSpPr/>
              <p:nvPr/>
            </p:nvSpPr>
            <p:spPr>
              <a:xfrm>
                <a:off x="2219325" y="3743589"/>
                <a:ext cx="3430737" cy="938194"/>
              </a:xfrm>
              <a:custGeom>
                <a:avLst/>
                <a:gdLst>
                  <a:gd name="connsiteX0" fmla="*/ 3430737 w 3430737"/>
                  <a:gd name="connsiteY0" fmla="*/ 0 h 938194"/>
                  <a:gd name="connsiteX1" fmla="*/ 3430737 w 3430737"/>
                  <a:gd name="connsiteY1" fmla="*/ 78287 h 938194"/>
                  <a:gd name="connsiteX2" fmla="*/ 3349078 w 3430737"/>
                  <a:gd name="connsiteY2" fmla="*/ 148003 h 938194"/>
                  <a:gd name="connsiteX3" fmla="*/ 3156065 w 3430737"/>
                  <a:gd name="connsiteY3" fmla="*/ 291540 h 938194"/>
                  <a:gd name="connsiteX4" fmla="*/ 3106511 w 3430737"/>
                  <a:gd name="connsiteY4" fmla="*/ 325584 h 938194"/>
                  <a:gd name="connsiteX5" fmla="*/ 3056101 w 3430737"/>
                  <a:gd name="connsiteY5" fmla="*/ 358372 h 938194"/>
                  <a:gd name="connsiteX6" fmla="*/ 3030897 w 3430737"/>
                  <a:gd name="connsiteY6" fmla="*/ 374795 h 938194"/>
                  <a:gd name="connsiteX7" fmla="*/ 3005293 w 3430737"/>
                  <a:gd name="connsiteY7" fmla="*/ 390534 h 938194"/>
                  <a:gd name="connsiteX8" fmla="*/ 2954028 w 3430737"/>
                  <a:gd name="connsiteY8" fmla="*/ 421954 h 938194"/>
                  <a:gd name="connsiteX9" fmla="*/ 2902079 w 3430737"/>
                  <a:gd name="connsiteY9" fmla="*/ 452120 h 938194"/>
                  <a:gd name="connsiteX10" fmla="*/ 2849845 w 3430737"/>
                  <a:gd name="connsiteY10" fmla="*/ 481830 h 938194"/>
                  <a:gd name="connsiteX11" fmla="*/ 2796927 w 3430737"/>
                  <a:gd name="connsiteY11" fmla="*/ 510285 h 938194"/>
                  <a:gd name="connsiteX12" fmla="*/ 2770467 w 3430737"/>
                  <a:gd name="connsiteY12" fmla="*/ 524484 h 938194"/>
                  <a:gd name="connsiteX13" fmla="*/ 2743609 w 3430737"/>
                  <a:gd name="connsiteY13" fmla="*/ 537999 h 938194"/>
                  <a:gd name="connsiteX14" fmla="*/ 1839832 w 3430737"/>
                  <a:gd name="connsiteY14" fmla="*/ 854711 h 938194"/>
                  <a:gd name="connsiteX15" fmla="*/ 886958 w 3430737"/>
                  <a:gd name="connsiteY15" fmla="*/ 936541 h 938194"/>
                  <a:gd name="connsiteX16" fmla="*/ 410065 w 3430737"/>
                  <a:gd name="connsiteY16" fmla="*/ 898734 h 938194"/>
                  <a:gd name="connsiteX17" fmla="*/ 291683 w 3430737"/>
                  <a:gd name="connsiteY17" fmla="*/ 881912 h 938194"/>
                  <a:gd name="connsiteX18" fmla="*/ 262087 w 3430737"/>
                  <a:gd name="connsiteY18" fmla="*/ 877635 h 938194"/>
                  <a:gd name="connsiteX19" fmla="*/ 232606 w 3430737"/>
                  <a:gd name="connsiteY19" fmla="*/ 872503 h 938194"/>
                  <a:gd name="connsiteX20" fmla="*/ 173700 w 3430737"/>
                  <a:gd name="connsiteY20" fmla="*/ 862295 h 938194"/>
                  <a:gd name="connsiteX21" fmla="*/ 114794 w 3430737"/>
                  <a:gd name="connsiteY21" fmla="*/ 852088 h 938194"/>
                  <a:gd name="connsiteX22" fmla="*/ 56173 w 3430737"/>
                  <a:gd name="connsiteY22" fmla="*/ 840455 h 938194"/>
                  <a:gd name="connsiteX23" fmla="*/ 0 w 3430737"/>
                  <a:gd name="connsiteY23" fmla="*/ 828969 h 938194"/>
                  <a:gd name="connsiteX24" fmla="*/ 0 w 3430737"/>
                  <a:gd name="connsiteY24" fmla="*/ 810782 h 938194"/>
                  <a:gd name="connsiteX25" fmla="*/ 59651 w 3430737"/>
                  <a:gd name="connsiteY25" fmla="*/ 822264 h 938194"/>
                  <a:gd name="connsiteX26" fmla="*/ 118215 w 3430737"/>
                  <a:gd name="connsiteY26" fmla="*/ 833213 h 938194"/>
                  <a:gd name="connsiteX27" fmla="*/ 177007 w 3430737"/>
                  <a:gd name="connsiteY27" fmla="*/ 842736 h 938194"/>
                  <a:gd name="connsiteX28" fmla="*/ 235799 w 3430737"/>
                  <a:gd name="connsiteY28" fmla="*/ 852259 h 938194"/>
                  <a:gd name="connsiteX29" fmla="*/ 265166 w 3430737"/>
                  <a:gd name="connsiteY29" fmla="*/ 856992 h 938194"/>
                  <a:gd name="connsiteX30" fmla="*/ 294705 w 3430737"/>
                  <a:gd name="connsiteY30" fmla="*/ 860927 h 938194"/>
                  <a:gd name="connsiteX31" fmla="*/ 412802 w 3430737"/>
                  <a:gd name="connsiteY31" fmla="*/ 876323 h 938194"/>
                  <a:gd name="connsiteX32" fmla="*/ 887585 w 3430737"/>
                  <a:gd name="connsiteY32" fmla="*/ 908599 h 938194"/>
                  <a:gd name="connsiteX33" fmla="*/ 1831678 w 3430737"/>
                  <a:gd name="connsiteY33" fmla="*/ 816790 h 938194"/>
                  <a:gd name="connsiteX34" fmla="*/ 2720856 w 3430737"/>
                  <a:gd name="connsiteY34" fmla="*/ 493862 h 938194"/>
                  <a:gd name="connsiteX35" fmla="*/ 2747144 w 3430737"/>
                  <a:gd name="connsiteY35" fmla="*/ 480233 h 938194"/>
                  <a:gd name="connsiteX36" fmla="*/ 2773090 w 3430737"/>
                  <a:gd name="connsiteY36" fmla="*/ 465920 h 938194"/>
                  <a:gd name="connsiteX37" fmla="*/ 2824925 w 3430737"/>
                  <a:gd name="connsiteY37" fmla="*/ 437294 h 938194"/>
                  <a:gd name="connsiteX38" fmla="*/ 2876076 w 3430737"/>
                  <a:gd name="connsiteY38" fmla="*/ 407413 h 938194"/>
                  <a:gd name="connsiteX39" fmla="*/ 2926941 w 3430737"/>
                  <a:gd name="connsiteY39" fmla="*/ 377076 h 938194"/>
                  <a:gd name="connsiteX40" fmla="*/ 2977066 w 3430737"/>
                  <a:gd name="connsiteY40" fmla="*/ 345542 h 938194"/>
                  <a:gd name="connsiteX41" fmla="*/ 3002100 w 3430737"/>
                  <a:gd name="connsiteY41" fmla="*/ 329746 h 938194"/>
                  <a:gd name="connsiteX42" fmla="*/ 3026734 w 3430737"/>
                  <a:gd name="connsiteY42" fmla="*/ 313323 h 938194"/>
                  <a:gd name="connsiteX43" fmla="*/ 3076003 w 3430737"/>
                  <a:gd name="connsiteY43" fmla="*/ 280477 h 938194"/>
                  <a:gd name="connsiteX44" fmla="*/ 3124416 w 3430737"/>
                  <a:gd name="connsiteY44" fmla="*/ 246434 h 938194"/>
                  <a:gd name="connsiteX45" fmla="*/ 3312760 w 3430737"/>
                  <a:gd name="connsiteY45" fmla="*/ 103033 h 938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430737" h="938194">
                    <a:moveTo>
                      <a:pt x="3430737" y="0"/>
                    </a:moveTo>
                    <a:lnTo>
                      <a:pt x="3430737" y="78287"/>
                    </a:lnTo>
                    <a:lnTo>
                      <a:pt x="3349078" y="148003"/>
                    </a:lnTo>
                    <a:cubicBezTo>
                      <a:pt x="3286437" y="198092"/>
                      <a:pt x="3222128" y="246063"/>
                      <a:pt x="3156065" y="291540"/>
                    </a:cubicBezTo>
                    <a:cubicBezTo>
                      <a:pt x="3139528" y="302888"/>
                      <a:pt x="3123162" y="314407"/>
                      <a:pt x="3106511" y="325584"/>
                    </a:cubicBezTo>
                    <a:lnTo>
                      <a:pt x="3056101" y="358372"/>
                    </a:lnTo>
                    <a:lnTo>
                      <a:pt x="3030897" y="374795"/>
                    </a:lnTo>
                    <a:lnTo>
                      <a:pt x="3005293" y="390534"/>
                    </a:lnTo>
                    <a:lnTo>
                      <a:pt x="2954028" y="421954"/>
                    </a:lnTo>
                    <a:cubicBezTo>
                      <a:pt x="2936921" y="432390"/>
                      <a:pt x="2919357" y="442027"/>
                      <a:pt x="2902079" y="452120"/>
                    </a:cubicBezTo>
                    <a:cubicBezTo>
                      <a:pt x="2884630" y="461985"/>
                      <a:pt x="2867465" y="472364"/>
                      <a:pt x="2849845" y="481830"/>
                    </a:cubicBezTo>
                    <a:lnTo>
                      <a:pt x="2796927" y="510285"/>
                    </a:lnTo>
                    <a:lnTo>
                      <a:pt x="2770467" y="524484"/>
                    </a:lnTo>
                    <a:lnTo>
                      <a:pt x="2743609" y="537999"/>
                    </a:lnTo>
                    <a:cubicBezTo>
                      <a:pt x="2457975" y="683296"/>
                      <a:pt x="2152952" y="789589"/>
                      <a:pt x="1839832" y="854711"/>
                    </a:cubicBezTo>
                    <a:cubicBezTo>
                      <a:pt x="1526656" y="920061"/>
                      <a:pt x="1205951" y="945209"/>
                      <a:pt x="886958" y="936541"/>
                    </a:cubicBezTo>
                    <a:cubicBezTo>
                      <a:pt x="727404" y="931580"/>
                      <a:pt x="568307" y="918464"/>
                      <a:pt x="410065" y="898734"/>
                    </a:cubicBezTo>
                    <a:lnTo>
                      <a:pt x="291683" y="881912"/>
                    </a:lnTo>
                    <a:cubicBezTo>
                      <a:pt x="281817" y="880486"/>
                      <a:pt x="271952" y="879174"/>
                      <a:pt x="262087" y="877635"/>
                    </a:cubicBezTo>
                    <a:lnTo>
                      <a:pt x="232606" y="872503"/>
                    </a:lnTo>
                    <a:lnTo>
                      <a:pt x="173700" y="862295"/>
                    </a:lnTo>
                    <a:lnTo>
                      <a:pt x="114794" y="852088"/>
                    </a:lnTo>
                    <a:cubicBezTo>
                      <a:pt x="95177" y="848781"/>
                      <a:pt x="75732" y="844276"/>
                      <a:pt x="56173" y="840455"/>
                    </a:cubicBezTo>
                    <a:lnTo>
                      <a:pt x="0" y="828969"/>
                    </a:lnTo>
                    <a:lnTo>
                      <a:pt x="0" y="810782"/>
                    </a:lnTo>
                    <a:lnTo>
                      <a:pt x="59651" y="822264"/>
                    </a:lnTo>
                    <a:cubicBezTo>
                      <a:pt x="79153" y="825857"/>
                      <a:pt x="98599" y="830077"/>
                      <a:pt x="118215" y="833213"/>
                    </a:cubicBezTo>
                    <a:lnTo>
                      <a:pt x="177007" y="842736"/>
                    </a:lnTo>
                    <a:lnTo>
                      <a:pt x="235799" y="852259"/>
                    </a:lnTo>
                    <a:lnTo>
                      <a:pt x="265166" y="856992"/>
                    </a:lnTo>
                    <a:cubicBezTo>
                      <a:pt x="274975" y="858418"/>
                      <a:pt x="284840" y="859615"/>
                      <a:pt x="294705" y="860927"/>
                    </a:cubicBezTo>
                    <a:lnTo>
                      <a:pt x="412802" y="876323"/>
                    </a:lnTo>
                    <a:cubicBezTo>
                      <a:pt x="570531" y="894172"/>
                      <a:pt x="729001" y="905463"/>
                      <a:pt x="887585" y="908599"/>
                    </a:cubicBezTo>
                    <a:cubicBezTo>
                      <a:pt x="1204697" y="913617"/>
                      <a:pt x="1522436" y="884991"/>
                      <a:pt x="1831678" y="816790"/>
                    </a:cubicBezTo>
                    <a:cubicBezTo>
                      <a:pt x="2140863" y="748760"/>
                      <a:pt x="2440810" y="640300"/>
                      <a:pt x="2720856" y="493862"/>
                    </a:cubicBezTo>
                    <a:lnTo>
                      <a:pt x="2747144" y="480233"/>
                    </a:lnTo>
                    <a:lnTo>
                      <a:pt x="2773090" y="465920"/>
                    </a:lnTo>
                    <a:lnTo>
                      <a:pt x="2824925" y="437294"/>
                    </a:lnTo>
                    <a:cubicBezTo>
                      <a:pt x="2842204" y="427771"/>
                      <a:pt x="2859026" y="417335"/>
                      <a:pt x="2876076" y="407413"/>
                    </a:cubicBezTo>
                    <a:cubicBezTo>
                      <a:pt x="2893012" y="397263"/>
                      <a:pt x="2910233" y="387569"/>
                      <a:pt x="2926941" y="377076"/>
                    </a:cubicBezTo>
                    <a:lnTo>
                      <a:pt x="2977066" y="345542"/>
                    </a:lnTo>
                    <a:lnTo>
                      <a:pt x="3002100" y="329746"/>
                    </a:lnTo>
                    <a:lnTo>
                      <a:pt x="3026734" y="313323"/>
                    </a:lnTo>
                    <a:lnTo>
                      <a:pt x="3076003" y="280477"/>
                    </a:lnTo>
                    <a:cubicBezTo>
                      <a:pt x="3092312" y="269301"/>
                      <a:pt x="3108279" y="257725"/>
                      <a:pt x="3124416" y="246434"/>
                    </a:cubicBezTo>
                    <a:cubicBezTo>
                      <a:pt x="3188939" y="200929"/>
                      <a:pt x="3251694" y="153000"/>
                      <a:pt x="3312760" y="103033"/>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45" name="TextBox 28">
              <a:extLst>
                <a:ext uri="{FF2B5EF4-FFF2-40B4-BE49-F238E27FC236}">
                  <a16:creationId xmlns:a16="http://schemas.microsoft.com/office/drawing/2014/main" id="{76DBE586-65D8-61C9-1FB4-18A4EE3FCE2E}"/>
                </a:ext>
              </a:extLst>
            </p:cNvPr>
            <p:cNvSpPr txBox="1"/>
            <p:nvPr/>
          </p:nvSpPr>
          <p:spPr bwMode="gray">
            <a:xfrm>
              <a:off x="5481969" y="5178030"/>
              <a:ext cx="1802777" cy="330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ts val="200"/>
                </a:spcBef>
              </a:pPr>
              <a:r>
                <a:rPr lang="en-US" sz="1600" b="1" dirty="0">
                  <a:solidFill>
                    <a:schemeClr val="bg1"/>
                  </a:solidFill>
                  <a:latin typeface="Montserrat" panose="00000500000000000000" pitchFamily="2" charset="0"/>
                </a:rPr>
                <a:t>Rob </a:t>
              </a:r>
              <a:r>
                <a:rPr lang="en-US" sz="1600" b="1" dirty="0" err="1">
                  <a:solidFill>
                    <a:schemeClr val="bg1"/>
                  </a:solidFill>
                  <a:latin typeface="Montserrat" panose="00000500000000000000" pitchFamily="2" charset="0"/>
                </a:rPr>
                <a:t>Heimann</a:t>
              </a:r>
              <a:endParaRPr lang="en-US" sz="1600" b="1" dirty="0">
                <a:solidFill>
                  <a:schemeClr val="bg1"/>
                </a:solidFill>
                <a:latin typeface="Montserrat" panose="00000500000000000000" pitchFamily="2" charset="0"/>
              </a:endParaRPr>
            </a:p>
            <a:p>
              <a:pPr algn="ctr">
                <a:lnSpc>
                  <a:spcPct val="90000"/>
                </a:lnSpc>
                <a:spcBef>
                  <a:spcPts val="200"/>
                </a:spcBef>
              </a:pPr>
              <a:r>
                <a:rPr lang="en-US" sz="1400" dirty="0">
                  <a:solidFill>
                    <a:schemeClr val="bg1"/>
                  </a:solidFill>
                  <a:latin typeface="+mj-lt"/>
                </a:rPr>
                <a:t>Managing Partner, RC Capital</a:t>
              </a:r>
            </a:p>
          </p:txBody>
        </p:sp>
        <p:sp>
          <p:nvSpPr>
            <p:cNvPr id="47" name="Oval 46">
              <a:extLst>
                <a:ext uri="{FF2B5EF4-FFF2-40B4-BE49-F238E27FC236}">
                  <a16:creationId xmlns:a16="http://schemas.microsoft.com/office/drawing/2014/main" id="{D10746A2-30F6-0006-FAEC-49CA353AA358}"/>
                </a:ext>
              </a:extLst>
            </p:cNvPr>
            <p:cNvSpPr/>
            <p:nvPr/>
          </p:nvSpPr>
          <p:spPr>
            <a:xfrm>
              <a:off x="5770469" y="2811356"/>
              <a:ext cx="26546" cy="2797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8" name="Oval 47">
              <a:extLst>
                <a:ext uri="{FF2B5EF4-FFF2-40B4-BE49-F238E27FC236}">
                  <a16:creationId xmlns:a16="http://schemas.microsoft.com/office/drawing/2014/main" id="{1CFE91C0-A829-FCCA-EB10-EBB27932843D}"/>
                </a:ext>
              </a:extLst>
            </p:cNvPr>
            <p:cNvSpPr/>
            <p:nvPr/>
          </p:nvSpPr>
          <p:spPr>
            <a:xfrm>
              <a:off x="5835096" y="2811356"/>
              <a:ext cx="26546" cy="2797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9" name="Oval 48">
              <a:extLst>
                <a:ext uri="{FF2B5EF4-FFF2-40B4-BE49-F238E27FC236}">
                  <a16:creationId xmlns:a16="http://schemas.microsoft.com/office/drawing/2014/main" id="{D98273B1-AA42-D999-9F15-D4521F839562}"/>
                </a:ext>
              </a:extLst>
            </p:cNvPr>
            <p:cNvSpPr/>
            <p:nvPr/>
          </p:nvSpPr>
          <p:spPr>
            <a:xfrm>
              <a:off x="5899723" y="2811354"/>
              <a:ext cx="26546" cy="2797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50" name="Group 49">
              <a:extLst>
                <a:ext uri="{FF2B5EF4-FFF2-40B4-BE49-F238E27FC236}">
                  <a16:creationId xmlns:a16="http://schemas.microsoft.com/office/drawing/2014/main" id="{7628CC5D-9B16-75F0-4B46-486B20DFD728}"/>
                </a:ext>
              </a:extLst>
            </p:cNvPr>
            <p:cNvGrpSpPr/>
            <p:nvPr/>
          </p:nvGrpSpPr>
          <p:grpSpPr>
            <a:xfrm rot="5400000">
              <a:off x="5399876" y="5228734"/>
              <a:ext cx="164195" cy="26547"/>
              <a:chOff x="6989604" y="1750324"/>
              <a:chExt cx="268324" cy="45720"/>
            </a:xfrm>
          </p:grpSpPr>
          <p:sp>
            <p:nvSpPr>
              <p:cNvPr id="52" name="Oval 51">
                <a:extLst>
                  <a:ext uri="{FF2B5EF4-FFF2-40B4-BE49-F238E27FC236}">
                    <a16:creationId xmlns:a16="http://schemas.microsoft.com/office/drawing/2014/main" id="{61AF83DB-E87D-24F9-2FEA-1D46DBC3DB34}"/>
                  </a:ext>
                </a:extLst>
              </p:cNvPr>
              <p:cNvSpPr/>
              <p:nvPr/>
            </p:nvSpPr>
            <p:spPr>
              <a:xfrm>
                <a:off x="6989604" y="1750325"/>
                <a:ext cx="45719" cy="4571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3" name="Oval 52">
                <a:extLst>
                  <a:ext uri="{FF2B5EF4-FFF2-40B4-BE49-F238E27FC236}">
                    <a16:creationId xmlns:a16="http://schemas.microsoft.com/office/drawing/2014/main" id="{8B5E7924-817F-2ED6-E939-B0B8C97E84BE}"/>
                  </a:ext>
                </a:extLst>
              </p:cNvPr>
              <p:cNvSpPr/>
              <p:nvPr/>
            </p:nvSpPr>
            <p:spPr>
              <a:xfrm>
                <a:off x="7100901" y="1750325"/>
                <a:ext cx="45719" cy="4571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4" name="Oval 53">
                <a:extLst>
                  <a:ext uri="{FF2B5EF4-FFF2-40B4-BE49-F238E27FC236}">
                    <a16:creationId xmlns:a16="http://schemas.microsoft.com/office/drawing/2014/main" id="{0C84B563-D5CB-0C91-5B0B-CFE65234FFB7}"/>
                  </a:ext>
                </a:extLst>
              </p:cNvPr>
              <p:cNvSpPr/>
              <p:nvPr/>
            </p:nvSpPr>
            <p:spPr>
              <a:xfrm>
                <a:off x="7212209" y="1750324"/>
                <a:ext cx="45719" cy="4571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cxnSp>
          <p:nvCxnSpPr>
            <p:cNvPr id="51" name="Straight Connector 50">
              <a:extLst>
                <a:ext uri="{FF2B5EF4-FFF2-40B4-BE49-F238E27FC236}">
                  <a16:creationId xmlns:a16="http://schemas.microsoft.com/office/drawing/2014/main" id="{F9470858-7C4E-8F92-A385-95F36FB6F40E}"/>
                </a:ext>
              </a:extLst>
            </p:cNvPr>
            <p:cNvCxnSpPr/>
            <p:nvPr/>
          </p:nvCxnSpPr>
          <p:spPr>
            <a:xfrm>
              <a:off x="7298073" y="3795529"/>
              <a:ext cx="0" cy="39822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49517139-3A36-66E4-9F84-979C952A4F7F}"/>
                </a:ext>
              </a:extLst>
            </p:cNvPr>
            <p:cNvSpPr/>
            <p:nvPr/>
          </p:nvSpPr>
          <p:spPr>
            <a:xfrm>
              <a:off x="954536" y="2729439"/>
              <a:ext cx="2157547" cy="3151201"/>
            </a:xfrm>
            <a:prstGeom prst="roundRect">
              <a:avLst>
                <a:gd name="adj" fmla="val 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A23BF8C7-700E-C9C0-89FC-B7B9BDBE4059}"/>
                </a:ext>
              </a:extLst>
            </p:cNvPr>
            <p:cNvPicPr>
              <a:picLocks noChangeAspect="1"/>
            </p:cNvPicPr>
            <p:nvPr/>
          </p:nvPicPr>
          <p:blipFill rotWithShape="1">
            <a:blip r:embed="rId4">
              <a:extLst>
                <a:ext uri="{28A0092B-C50C-407E-A947-70E740481C1C}">
                  <a14:useLocalDpi xmlns:a14="http://schemas.microsoft.com/office/drawing/2010/main" val="0"/>
                </a:ext>
              </a:extLst>
            </a:blip>
            <a:srcRect l="23289" t="2100" r="24463" b="52066"/>
            <a:stretch/>
          </p:blipFill>
          <p:spPr bwMode="gray">
            <a:xfrm>
              <a:off x="1211550" y="2891932"/>
              <a:ext cx="1738219" cy="2073154"/>
            </a:xfrm>
            <a:prstGeom prst="roundRect">
              <a:avLst>
                <a:gd name="adj" fmla="val 6688"/>
              </a:avLst>
            </a:prstGeom>
          </p:spPr>
        </p:pic>
        <p:grpSp>
          <p:nvGrpSpPr>
            <p:cNvPr id="5" name="Group 4">
              <a:extLst>
                <a:ext uri="{FF2B5EF4-FFF2-40B4-BE49-F238E27FC236}">
                  <a16:creationId xmlns:a16="http://schemas.microsoft.com/office/drawing/2014/main" id="{F9048A77-A095-3B07-86B2-22F819A09481}"/>
                </a:ext>
              </a:extLst>
            </p:cNvPr>
            <p:cNvGrpSpPr/>
            <p:nvPr/>
          </p:nvGrpSpPr>
          <p:grpSpPr>
            <a:xfrm>
              <a:off x="1049076" y="4297904"/>
              <a:ext cx="2063062" cy="1232142"/>
              <a:chOff x="2219230" y="3087969"/>
              <a:chExt cx="3430926" cy="2970378"/>
            </a:xfrm>
          </p:grpSpPr>
          <p:sp>
            <p:nvSpPr>
              <p:cNvPr id="34" name="Freeform: Shape 33">
                <a:extLst>
                  <a:ext uri="{FF2B5EF4-FFF2-40B4-BE49-F238E27FC236}">
                    <a16:creationId xmlns:a16="http://schemas.microsoft.com/office/drawing/2014/main" id="{F0511DB1-1113-13F2-0CFB-ED019EF3D12D}"/>
                  </a:ext>
                </a:extLst>
              </p:cNvPr>
              <p:cNvSpPr/>
              <p:nvPr/>
            </p:nvSpPr>
            <p:spPr>
              <a:xfrm>
                <a:off x="2219230" y="3087969"/>
                <a:ext cx="3430926" cy="2557406"/>
              </a:xfrm>
              <a:custGeom>
                <a:avLst/>
                <a:gdLst>
                  <a:gd name="connsiteX0" fmla="*/ 3430926 w 3430926"/>
                  <a:gd name="connsiteY0" fmla="*/ 0 h 2557406"/>
                  <a:gd name="connsiteX1" fmla="*/ 3430926 w 3430926"/>
                  <a:gd name="connsiteY1" fmla="*/ 2183146 h 2557406"/>
                  <a:gd name="connsiteX2" fmla="*/ 0 w 3430926"/>
                  <a:gd name="connsiteY2" fmla="*/ 2557406 h 2557406"/>
                  <a:gd name="connsiteX3" fmla="*/ 0 w 3430926"/>
                  <a:gd name="connsiteY3" fmla="*/ 1271892 h 2557406"/>
                  <a:gd name="connsiteX4" fmla="*/ 240523 w 3430926"/>
                  <a:gd name="connsiteY4" fmla="*/ 1309848 h 2557406"/>
                  <a:gd name="connsiteX5" fmla="*/ 3346644 w 3430926"/>
                  <a:gd name="connsiteY5" fmla="*/ 116903 h 2557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0926" h="2557406">
                    <a:moveTo>
                      <a:pt x="3430926" y="0"/>
                    </a:moveTo>
                    <a:lnTo>
                      <a:pt x="3430926" y="2183146"/>
                    </a:lnTo>
                    <a:lnTo>
                      <a:pt x="0" y="2557406"/>
                    </a:lnTo>
                    <a:lnTo>
                      <a:pt x="0" y="1271892"/>
                    </a:lnTo>
                    <a:lnTo>
                      <a:pt x="240523" y="1309848"/>
                    </a:lnTo>
                    <a:cubicBezTo>
                      <a:pt x="1543992" y="1457092"/>
                      <a:pt x="2801840" y="799837"/>
                      <a:pt x="3346644" y="116903"/>
                    </a:cubicBezTo>
                    <a:close/>
                  </a:path>
                </a:pathLst>
              </a:custGeom>
              <a:solidFill>
                <a:schemeClr val="accent1"/>
              </a:solidFill>
              <a:ln w="57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5" name="Freeform: Shape 34">
                <a:extLst>
                  <a:ext uri="{FF2B5EF4-FFF2-40B4-BE49-F238E27FC236}">
                    <a16:creationId xmlns:a16="http://schemas.microsoft.com/office/drawing/2014/main" id="{7AE8E4B1-46C6-8C2E-0226-54B3A8EB6E6F}"/>
                  </a:ext>
                </a:extLst>
              </p:cNvPr>
              <p:cNvSpPr/>
              <p:nvPr/>
            </p:nvSpPr>
            <p:spPr>
              <a:xfrm>
                <a:off x="2219325" y="3570439"/>
                <a:ext cx="3430737" cy="2487908"/>
              </a:xfrm>
              <a:custGeom>
                <a:avLst/>
                <a:gdLst>
                  <a:gd name="connsiteX0" fmla="*/ 0 w 3491477"/>
                  <a:gd name="connsiteY0" fmla="*/ 2487909 h 2487908"/>
                  <a:gd name="connsiteX1" fmla="*/ 0 w 3491477"/>
                  <a:gd name="connsiteY1" fmla="*/ 916094 h 2487908"/>
                  <a:gd name="connsiteX2" fmla="*/ 3491477 w 3491477"/>
                  <a:gd name="connsiteY2" fmla="*/ 0 h 2487908"/>
                  <a:gd name="connsiteX3" fmla="*/ 3491477 w 3491477"/>
                  <a:gd name="connsiteY3" fmla="*/ 2487852 h 2487908"/>
                  <a:gd name="connsiteX4" fmla="*/ 0 w 3491477"/>
                  <a:gd name="connsiteY4" fmla="*/ 2487852 h 2487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1477" h="2487908">
                    <a:moveTo>
                      <a:pt x="0" y="2487909"/>
                    </a:moveTo>
                    <a:lnTo>
                      <a:pt x="0" y="916094"/>
                    </a:lnTo>
                    <a:cubicBezTo>
                      <a:pt x="1757429" y="1248944"/>
                      <a:pt x="2857996" y="615975"/>
                      <a:pt x="3491477" y="0"/>
                    </a:cubicBezTo>
                    <a:lnTo>
                      <a:pt x="3491477" y="2487852"/>
                    </a:lnTo>
                    <a:lnTo>
                      <a:pt x="0" y="2487852"/>
                    </a:lnTo>
                    <a:close/>
                  </a:path>
                </a:pathLst>
              </a:custGeom>
              <a:solidFill>
                <a:schemeClr val="tx2"/>
              </a:solidFill>
              <a:ln w="57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6" name="Freeform: Shape 35">
                <a:extLst>
                  <a:ext uri="{FF2B5EF4-FFF2-40B4-BE49-F238E27FC236}">
                    <a16:creationId xmlns:a16="http://schemas.microsoft.com/office/drawing/2014/main" id="{4661B5B9-5ADC-68D1-9387-5671A8452261}"/>
                  </a:ext>
                </a:extLst>
              </p:cNvPr>
              <p:cNvSpPr/>
              <p:nvPr/>
            </p:nvSpPr>
            <p:spPr>
              <a:xfrm>
                <a:off x="2219325" y="3743589"/>
                <a:ext cx="3430737" cy="938194"/>
              </a:xfrm>
              <a:custGeom>
                <a:avLst/>
                <a:gdLst>
                  <a:gd name="connsiteX0" fmla="*/ 3430737 w 3430737"/>
                  <a:gd name="connsiteY0" fmla="*/ 0 h 938194"/>
                  <a:gd name="connsiteX1" fmla="*/ 3430737 w 3430737"/>
                  <a:gd name="connsiteY1" fmla="*/ 78287 h 938194"/>
                  <a:gd name="connsiteX2" fmla="*/ 3349078 w 3430737"/>
                  <a:gd name="connsiteY2" fmla="*/ 148003 h 938194"/>
                  <a:gd name="connsiteX3" fmla="*/ 3156065 w 3430737"/>
                  <a:gd name="connsiteY3" fmla="*/ 291540 h 938194"/>
                  <a:gd name="connsiteX4" fmla="*/ 3106511 w 3430737"/>
                  <a:gd name="connsiteY4" fmla="*/ 325584 h 938194"/>
                  <a:gd name="connsiteX5" fmla="*/ 3056101 w 3430737"/>
                  <a:gd name="connsiteY5" fmla="*/ 358372 h 938194"/>
                  <a:gd name="connsiteX6" fmla="*/ 3030897 w 3430737"/>
                  <a:gd name="connsiteY6" fmla="*/ 374795 h 938194"/>
                  <a:gd name="connsiteX7" fmla="*/ 3005293 w 3430737"/>
                  <a:gd name="connsiteY7" fmla="*/ 390534 h 938194"/>
                  <a:gd name="connsiteX8" fmla="*/ 2954028 w 3430737"/>
                  <a:gd name="connsiteY8" fmla="*/ 421954 h 938194"/>
                  <a:gd name="connsiteX9" fmla="*/ 2902079 w 3430737"/>
                  <a:gd name="connsiteY9" fmla="*/ 452120 h 938194"/>
                  <a:gd name="connsiteX10" fmla="*/ 2849845 w 3430737"/>
                  <a:gd name="connsiteY10" fmla="*/ 481830 h 938194"/>
                  <a:gd name="connsiteX11" fmla="*/ 2796927 w 3430737"/>
                  <a:gd name="connsiteY11" fmla="*/ 510285 h 938194"/>
                  <a:gd name="connsiteX12" fmla="*/ 2770467 w 3430737"/>
                  <a:gd name="connsiteY12" fmla="*/ 524484 h 938194"/>
                  <a:gd name="connsiteX13" fmla="*/ 2743609 w 3430737"/>
                  <a:gd name="connsiteY13" fmla="*/ 537999 h 938194"/>
                  <a:gd name="connsiteX14" fmla="*/ 1839832 w 3430737"/>
                  <a:gd name="connsiteY14" fmla="*/ 854711 h 938194"/>
                  <a:gd name="connsiteX15" fmla="*/ 886958 w 3430737"/>
                  <a:gd name="connsiteY15" fmla="*/ 936541 h 938194"/>
                  <a:gd name="connsiteX16" fmla="*/ 410065 w 3430737"/>
                  <a:gd name="connsiteY16" fmla="*/ 898734 h 938194"/>
                  <a:gd name="connsiteX17" fmla="*/ 291683 w 3430737"/>
                  <a:gd name="connsiteY17" fmla="*/ 881912 h 938194"/>
                  <a:gd name="connsiteX18" fmla="*/ 262087 w 3430737"/>
                  <a:gd name="connsiteY18" fmla="*/ 877635 h 938194"/>
                  <a:gd name="connsiteX19" fmla="*/ 232606 w 3430737"/>
                  <a:gd name="connsiteY19" fmla="*/ 872503 h 938194"/>
                  <a:gd name="connsiteX20" fmla="*/ 173700 w 3430737"/>
                  <a:gd name="connsiteY20" fmla="*/ 862295 h 938194"/>
                  <a:gd name="connsiteX21" fmla="*/ 114794 w 3430737"/>
                  <a:gd name="connsiteY21" fmla="*/ 852088 h 938194"/>
                  <a:gd name="connsiteX22" fmla="*/ 56173 w 3430737"/>
                  <a:gd name="connsiteY22" fmla="*/ 840455 h 938194"/>
                  <a:gd name="connsiteX23" fmla="*/ 0 w 3430737"/>
                  <a:gd name="connsiteY23" fmla="*/ 828969 h 938194"/>
                  <a:gd name="connsiteX24" fmla="*/ 0 w 3430737"/>
                  <a:gd name="connsiteY24" fmla="*/ 810782 h 938194"/>
                  <a:gd name="connsiteX25" fmla="*/ 59651 w 3430737"/>
                  <a:gd name="connsiteY25" fmla="*/ 822264 h 938194"/>
                  <a:gd name="connsiteX26" fmla="*/ 118215 w 3430737"/>
                  <a:gd name="connsiteY26" fmla="*/ 833213 h 938194"/>
                  <a:gd name="connsiteX27" fmla="*/ 177007 w 3430737"/>
                  <a:gd name="connsiteY27" fmla="*/ 842736 h 938194"/>
                  <a:gd name="connsiteX28" fmla="*/ 235799 w 3430737"/>
                  <a:gd name="connsiteY28" fmla="*/ 852259 h 938194"/>
                  <a:gd name="connsiteX29" fmla="*/ 265166 w 3430737"/>
                  <a:gd name="connsiteY29" fmla="*/ 856992 h 938194"/>
                  <a:gd name="connsiteX30" fmla="*/ 294705 w 3430737"/>
                  <a:gd name="connsiteY30" fmla="*/ 860927 h 938194"/>
                  <a:gd name="connsiteX31" fmla="*/ 412802 w 3430737"/>
                  <a:gd name="connsiteY31" fmla="*/ 876323 h 938194"/>
                  <a:gd name="connsiteX32" fmla="*/ 887585 w 3430737"/>
                  <a:gd name="connsiteY32" fmla="*/ 908599 h 938194"/>
                  <a:gd name="connsiteX33" fmla="*/ 1831678 w 3430737"/>
                  <a:gd name="connsiteY33" fmla="*/ 816790 h 938194"/>
                  <a:gd name="connsiteX34" fmla="*/ 2720856 w 3430737"/>
                  <a:gd name="connsiteY34" fmla="*/ 493862 h 938194"/>
                  <a:gd name="connsiteX35" fmla="*/ 2747144 w 3430737"/>
                  <a:gd name="connsiteY35" fmla="*/ 480233 h 938194"/>
                  <a:gd name="connsiteX36" fmla="*/ 2773090 w 3430737"/>
                  <a:gd name="connsiteY36" fmla="*/ 465920 h 938194"/>
                  <a:gd name="connsiteX37" fmla="*/ 2824925 w 3430737"/>
                  <a:gd name="connsiteY37" fmla="*/ 437294 h 938194"/>
                  <a:gd name="connsiteX38" fmla="*/ 2876076 w 3430737"/>
                  <a:gd name="connsiteY38" fmla="*/ 407413 h 938194"/>
                  <a:gd name="connsiteX39" fmla="*/ 2926941 w 3430737"/>
                  <a:gd name="connsiteY39" fmla="*/ 377076 h 938194"/>
                  <a:gd name="connsiteX40" fmla="*/ 2977066 w 3430737"/>
                  <a:gd name="connsiteY40" fmla="*/ 345542 h 938194"/>
                  <a:gd name="connsiteX41" fmla="*/ 3002100 w 3430737"/>
                  <a:gd name="connsiteY41" fmla="*/ 329746 h 938194"/>
                  <a:gd name="connsiteX42" fmla="*/ 3026734 w 3430737"/>
                  <a:gd name="connsiteY42" fmla="*/ 313323 h 938194"/>
                  <a:gd name="connsiteX43" fmla="*/ 3076003 w 3430737"/>
                  <a:gd name="connsiteY43" fmla="*/ 280477 h 938194"/>
                  <a:gd name="connsiteX44" fmla="*/ 3124416 w 3430737"/>
                  <a:gd name="connsiteY44" fmla="*/ 246434 h 938194"/>
                  <a:gd name="connsiteX45" fmla="*/ 3312760 w 3430737"/>
                  <a:gd name="connsiteY45" fmla="*/ 103033 h 938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430737" h="938194">
                    <a:moveTo>
                      <a:pt x="3430737" y="0"/>
                    </a:moveTo>
                    <a:lnTo>
                      <a:pt x="3430737" y="78287"/>
                    </a:lnTo>
                    <a:lnTo>
                      <a:pt x="3349078" y="148003"/>
                    </a:lnTo>
                    <a:cubicBezTo>
                      <a:pt x="3286437" y="198092"/>
                      <a:pt x="3222128" y="246063"/>
                      <a:pt x="3156065" y="291540"/>
                    </a:cubicBezTo>
                    <a:cubicBezTo>
                      <a:pt x="3139528" y="302888"/>
                      <a:pt x="3123162" y="314407"/>
                      <a:pt x="3106511" y="325584"/>
                    </a:cubicBezTo>
                    <a:lnTo>
                      <a:pt x="3056101" y="358372"/>
                    </a:lnTo>
                    <a:lnTo>
                      <a:pt x="3030897" y="374795"/>
                    </a:lnTo>
                    <a:lnTo>
                      <a:pt x="3005293" y="390534"/>
                    </a:lnTo>
                    <a:lnTo>
                      <a:pt x="2954028" y="421954"/>
                    </a:lnTo>
                    <a:cubicBezTo>
                      <a:pt x="2936921" y="432390"/>
                      <a:pt x="2919357" y="442027"/>
                      <a:pt x="2902079" y="452120"/>
                    </a:cubicBezTo>
                    <a:cubicBezTo>
                      <a:pt x="2884630" y="461985"/>
                      <a:pt x="2867465" y="472364"/>
                      <a:pt x="2849845" y="481830"/>
                    </a:cubicBezTo>
                    <a:lnTo>
                      <a:pt x="2796927" y="510285"/>
                    </a:lnTo>
                    <a:lnTo>
                      <a:pt x="2770467" y="524484"/>
                    </a:lnTo>
                    <a:lnTo>
                      <a:pt x="2743609" y="537999"/>
                    </a:lnTo>
                    <a:cubicBezTo>
                      <a:pt x="2457975" y="683296"/>
                      <a:pt x="2152952" y="789589"/>
                      <a:pt x="1839832" y="854711"/>
                    </a:cubicBezTo>
                    <a:cubicBezTo>
                      <a:pt x="1526656" y="920061"/>
                      <a:pt x="1205951" y="945209"/>
                      <a:pt x="886958" y="936541"/>
                    </a:cubicBezTo>
                    <a:cubicBezTo>
                      <a:pt x="727404" y="931580"/>
                      <a:pt x="568307" y="918464"/>
                      <a:pt x="410065" y="898734"/>
                    </a:cubicBezTo>
                    <a:lnTo>
                      <a:pt x="291683" y="881912"/>
                    </a:lnTo>
                    <a:cubicBezTo>
                      <a:pt x="281817" y="880486"/>
                      <a:pt x="271952" y="879174"/>
                      <a:pt x="262087" y="877635"/>
                    </a:cubicBezTo>
                    <a:lnTo>
                      <a:pt x="232606" y="872503"/>
                    </a:lnTo>
                    <a:lnTo>
                      <a:pt x="173700" y="862295"/>
                    </a:lnTo>
                    <a:lnTo>
                      <a:pt x="114794" y="852088"/>
                    </a:lnTo>
                    <a:cubicBezTo>
                      <a:pt x="95177" y="848781"/>
                      <a:pt x="75732" y="844276"/>
                      <a:pt x="56173" y="840455"/>
                    </a:cubicBezTo>
                    <a:lnTo>
                      <a:pt x="0" y="828969"/>
                    </a:lnTo>
                    <a:lnTo>
                      <a:pt x="0" y="810782"/>
                    </a:lnTo>
                    <a:lnTo>
                      <a:pt x="59651" y="822264"/>
                    </a:lnTo>
                    <a:cubicBezTo>
                      <a:pt x="79153" y="825857"/>
                      <a:pt x="98599" y="830077"/>
                      <a:pt x="118215" y="833213"/>
                    </a:cubicBezTo>
                    <a:lnTo>
                      <a:pt x="177007" y="842736"/>
                    </a:lnTo>
                    <a:lnTo>
                      <a:pt x="235799" y="852259"/>
                    </a:lnTo>
                    <a:lnTo>
                      <a:pt x="265166" y="856992"/>
                    </a:lnTo>
                    <a:cubicBezTo>
                      <a:pt x="274975" y="858418"/>
                      <a:pt x="284840" y="859615"/>
                      <a:pt x="294705" y="860927"/>
                    </a:cubicBezTo>
                    <a:lnTo>
                      <a:pt x="412802" y="876323"/>
                    </a:lnTo>
                    <a:cubicBezTo>
                      <a:pt x="570531" y="894172"/>
                      <a:pt x="729001" y="905463"/>
                      <a:pt x="887585" y="908599"/>
                    </a:cubicBezTo>
                    <a:cubicBezTo>
                      <a:pt x="1204697" y="913617"/>
                      <a:pt x="1522436" y="884991"/>
                      <a:pt x="1831678" y="816790"/>
                    </a:cubicBezTo>
                    <a:cubicBezTo>
                      <a:pt x="2140863" y="748760"/>
                      <a:pt x="2440810" y="640300"/>
                      <a:pt x="2720856" y="493862"/>
                    </a:cubicBezTo>
                    <a:lnTo>
                      <a:pt x="2747144" y="480233"/>
                    </a:lnTo>
                    <a:lnTo>
                      <a:pt x="2773090" y="465920"/>
                    </a:lnTo>
                    <a:lnTo>
                      <a:pt x="2824925" y="437294"/>
                    </a:lnTo>
                    <a:cubicBezTo>
                      <a:pt x="2842204" y="427771"/>
                      <a:pt x="2859026" y="417335"/>
                      <a:pt x="2876076" y="407413"/>
                    </a:cubicBezTo>
                    <a:cubicBezTo>
                      <a:pt x="2893012" y="397263"/>
                      <a:pt x="2910233" y="387569"/>
                      <a:pt x="2926941" y="377076"/>
                    </a:cubicBezTo>
                    <a:lnTo>
                      <a:pt x="2977066" y="345542"/>
                    </a:lnTo>
                    <a:lnTo>
                      <a:pt x="3002100" y="329746"/>
                    </a:lnTo>
                    <a:lnTo>
                      <a:pt x="3026734" y="313323"/>
                    </a:lnTo>
                    <a:lnTo>
                      <a:pt x="3076003" y="280477"/>
                    </a:lnTo>
                    <a:cubicBezTo>
                      <a:pt x="3092312" y="269301"/>
                      <a:pt x="3108279" y="257725"/>
                      <a:pt x="3124416" y="246434"/>
                    </a:cubicBezTo>
                    <a:cubicBezTo>
                      <a:pt x="3188939" y="200929"/>
                      <a:pt x="3251694" y="153000"/>
                      <a:pt x="3312760" y="103033"/>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7" name="TextBox 28">
              <a:extLst>
                <a:ext uri="{FF2B5EF4-FFF2-40B4-BE49-F238E27FC236}">
                  <a16:creationId xmlns:a16="http://schemas.microsoft.com/office/drawing/2014/main" id="{C61E14B6-196B-7276-01AB-D894A821A07C}"/>
                </a:ext>
              </a:extLst>
            </p:cNvPr>
            <p:cNvSpPr txBox="1"/>
            <p:nvPr/>
          </p:nvSpPr>
          <p:spPr bwMode="gray">
            <a:xfrm>
              <a:off x="1150182" y="5178030"/>
              <a:ext cx="1866943" cy="476005"/>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ts val="200"/>
                </a:spcBef>
              </a:pPr>
              <a:r>
                <a:rPr lang="en-US" sz="1600" b="1" dirty="0">
                  <a:solidFill>
                    <a:schemeClr val="bg1"/>
                  </a:solidFill>
                  <a:latin typeface="Montserrat" panose="00000500000000000000" pitchFamily="2" charset="0"/>
                </a:rPr>
                <a:t>Michael Aluise</a:t>
              </a:r>
            </a:p>
            <a:p>
              <a:pPr algn="ctr">
                <a:lnSpc>
                  <a:spcPct val="90000"/>
                </a:lnSpc>
                <a:spcBef>
                  <a:spcPts val="200"/>
                </a:spcBef>
              </a:pPr>
              <a:r>
                <a:rPr lang="en-US" sz="1400" dirty="0">
                  <a:solidFill>
                    <a:schemeClr val="bg1"/>
                  </a:solidFill>
                  <a:latin typeface="+mj-lt"/>
                </a:rPr>
                <a:t>Senior Vice President, FEG Investment Advisors</a:t>
              </a:r>
            </a:p>
          </p:txBody>
        </p:sp>
        <p:sp>
          <p:nvSpPr>
            <p:cNvPr id="9" name="Oval 8">
              <a:extLst>
                <a:ext uri="{FF2B5EF4-FFF2-40B4-BE49-F238E27FC236}">
                  <a16:creationId xmlns:a16="http://schemas.microsoft.com/office/drawing/2014/main" id="{F499C0CF-9693-B595-3AEE-6311BB7A3CE4}"/>
                </a:ext>
              </a:extLst>
            </p:cNvPr>
            <p:cNvSpPr/>
            <p:nvPr/>
          </p:nvSpPr>
          <p:spPr>
            <a:xfrm>
              <a:off x="1448950" y="2798272"/>
              <a:ext cx="27492" cy="2809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Oval 9">
              <a:extLst>
                <a:ext uri="{FF2B5EF4-FFF2-40B4-BE49-F238E27FC236}">
                  <a16:creationId xmlns:a16="http://schemas.microsoft.com/office/drawing/2014/main" id="{A9376D7D-F182-D5E6-68BC-F14413C75F75}"/>
                </a:ext>
              </a:extLst>
            </p:cNvPr>
            <p:cNvSpPr/>
            <p:nvPr/>
          </p:nvSpPr>
          <p:spPr>
            <a:xfrm>
              <a:off x="1515878" y="2798272"/>
              <a:ext cx="27492" cy="2809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Oval 10">
              <a:extLst>
                <a:ext uri="{FF2B5EF4-FFF2-40B4-BE49-F238E27FC236}">
                  <a16:creationId xmlns:a16="http://schemas.microsoft.com/office/drawing/2014/main" id="{12175CAC-6E9F-EAA1-D863-E8081A359020}"/>
                </a:ext>
              </a:extLst>
            </p:cNvPr>
            <p:cNvSpPr/>
            <p:nvPr/>
          </p:nvSpPr>
          <p:spPr>
            <a:xfrm>
              <a:off x="1582805" y="2798271"/>
              <a:ext cx="27492" cy="2809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6" name="Group 15">
              <a:extLst>
                <a:ext uri="{FF2B5EF4-FFF2-40B4-BE49-F238E27FC236}">
                  <a16:creationId xmlns:a16="http://schemas.microsoft.com/office/drawing/2014/main" id="{1B60C570-D342-63D8-47BA-74D404139C28}"/>
                </a:ext>
              </a:extLst>
            </p:cNvPr>
            <p:cNvGrpSpPr/>
            <p:nvPr/>
          </p:nvGrpSpPr>
          <p:grpSpPr>
            <a:xfrm rot="5400000">
              <a:off x="1067754" y="5225126"/>
              <a:ext cx="164867" cy="27492"/>
              <a:chOff x="6989604" y="1750324"/>
              <a:chExt cx="268324" cy="45720"/>
            </a:xfrm>
          </p:grpSpPr>
          <p:sp>
            <p:nvSpPr>
              <p:cNvPr id="19" name="Oval 18">
                <a:extLst>
                  <a:ext uri="{FF2B5EF4-FFF2-40B4-BE49-F238E27FC236}">
                    <a16:creationId xmlns:a16="http://schemas.microsoft.com/office/drawing/2014/main" id="{E574D25D-308D-513E-A734-2BE167380FA3}"/>
                  </a:ext>
                </a:extLst>
              </p:cNvPr>
              <p:cNvSpPr/>
              <p:nvPr/>
            </p:nvSpPr>
            <p:spPr>
              <a:xfrm>
                <a:off x="6989604" y="1750325"/>
                <a:ext cx="45719" cy="4571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Oval 19">
                <a:extLst>
                  <a:ext uri="{FF2B5EF4-FFF2-40B4-BE49-F238E27FC236}">
                    <a16:creationId xmlns:a16="http://schemas.microsoft.com/office/drawing/2014/main" id="{5689EF4C-235E-8BA3-CD94-918FA731EE59}"/>
                  </a:ext>
                </a:extLst>
              </p:cNvPr>
              <p:cNvSpPr/>
              <p:nvPr/>
            </p:nvSpPr>
            <p:spPr>
              <a:xfrm>
                <a:off x="7100901" y="1750325"/>
                <a:ext cx="45719" cy="4571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Oval 23">
                <a:extLst>
                  <a:ext uri="{FF2B5EF4-FFF2-40B4-BE49-F238E27FC236}">
                    <a16:creationId xmlns:a16="http://schemas.microsoft.com/office/drawing/2014/main" id="{28358304-14F0-FF1D-9AB1-601BF1D4DB00}"/>
                  </a:ext>
                </a:extLst>
              </p:cNvPr>
              <p:cNvSpPr/>
              <p:nvPr/>
            </p:nvSpPr>
            <p:spPr>
              <a:xfrm>
                <a:off x="7212209" y="1750324"/>
                <a:ext cx="45719" cy="4571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cxnSp>
          <p:nvCxnSpPr>
            <p:cNvPr id="18" name="Straight Connector 17">
              <a:extLst>
                <a:ext uri="{FF2B5EF4-FFF2-40B4-BE49-F238E27FC236}">
                  <a16:creationId xmlns:a16="http://schemas.microsoft.com/office/drawing/2014/main" id="{3BB4EA7F-3A20-F1CD-2083-3A98D38D7214}"/>
                </a:ext>
              </a:extLst>
            </p:cNvPr>
            <p:cNvCxnSpPr/>
            <p:nvPr/>
          </p:nvCxnSpPr>
          <p:spPr>
            <a:xfrm>
              <a:off x="3030925" y="3786472"/>
              <a:ext cx="0" cy="399854"/>
            </a:xfrm>
            <a:prstGeom prst="line">
              <a:avLst/>
            </a:prstGeom>
            <a:ln w="190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93569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B81A3CF-B9A5-068B-1506-8F645E95028C}"/>
              </a:ext>
            </a:extLst>
          </p:cNvPr>
          <p:cNvSpPr>
            <a:spLocks noGrp="1"/>
          </p:cNvSpPr>
          <p:nvPr>
            <p:ph type="body" sz="quarter" idx="4294967295"/>
          </p:nvPr>
        </p:nvSpPr>
        <p:spPr>
          <a:xfrm>
            <a:off x="0" y="1695450"/>
            <a:ext cx="10858500" cy="3883025"/>
          </a:xfrm>
        </p:spPr>
        <p:txBody>
          <a:bodyPr>
            <a:noAutofit/>
          </a:bodyPr>
          <a:lstStyle/>
          <a:p>
            <a:pPr marL="0" indent="0">
              <a:buNone/>
            </a:pPr>
            <a:endParaRPr lang="en-US" dirty="0"/>
          </a:p>
          <a:p>
            <a:pPr marL="971550" lvl="1" indent="-514350">
              <a:buFont typeface="+mj-lt"/>
              <a:buAutoNum type="alphaLcParenR"/>
            </a:pPr>
            <a:endParaRPr lang="en-US" dirty="0"/>
          </a:p>
        </p:txBody>
      </p:sp>
      <p:sp>
        <p:nvSpPr>
          <p:cNvPr id="138" name="Title 3">
            <a:extLst>
              <a:ext uri="{FF2B5EF4-FFF2-40B4-BE49-F238E27FC236}">
                <a16:creationId xmlns:a16="http://schemas.microsoft.com/office/drawing/2014/main" id="{470D1533-7A72-1410-1C45-AD376DA79A13}"/>
              </a:ext>
            </a:extLst>
          </p:cNvPr>
          <p:cNvSpPr>
            <a:spLocks noGrp="1"/>
          </p:cNvSpPr>
          <p:nvPr>
            <p:ph type="title" idx="4294967295"/>
          </p:nvPr>
        </p:nvSpPr>
        <p:spPr>
          <a:xfrm>
            <a:off x="666750" y="271898"/>
            <a:ext cx="10858500" cy="677862"/>
          </a:xfrm>
        </p:spPr>
        <p:txBody>
          <a:bodyPr>
            <a:normAutofit fontScale="90000"/>
          </a:bodyPr>
          <a:lstStyle/>
          <a:p>
            <a:pPr algn="ctr"/>
            <a:r>
              <a:rPr lang="en-US" dirty="0">
                <a:solidFill>
                  <a:schemeClr val="tx2"/>
                </a:solidFill>
              </a:rPr>
              <a:t>Healthcare Operating Margins Start to Stabilize</a:t>
            </a:r>
          </a:p>
        </p:txBody>
      </p:sp>
      <p:sp>
        <p:nvSpPr>
          <p:cNvPr id="17" name="TextBox 16">
            <a:extLst>
              <a:ext uri="{FF2B5EF4-FFF2-40B4-BE49-F238E27FC236}">
                <a16:creationId xmlns:a16="http://schemas.microsoft.com/office/drawing/2014/main" id="{848F5944-E11A-99E3-3DC1-130F895A9FBE}"/>
              </a:ext>
            </a:extLst>
          </p:cNvPr>
          <p:cNvSpPr txBox="1"/>
          <p:nvPr/>
        </p:nvSpPr>
        <p:spPr>
          <a:xfrm>
            <a:off x="609600" y="6199591"/>
            <a:ext cx="8893799" cy="246221"/>
          </a:xfrm>
          <a:prstGeom prst="rect">
            <a:avLst/>
          </a:prstGeom>
          <a:noFill/>
        </p:spPr>
        <p:txBody>
          <a:bodyPr wrap="square">
            <a:spAutoFit/>
          </a:bodyPr>
          <a:lstStyle/>
          <a:p>
            <a:pPr marL="0" indent="0">
              <a:buClr>
                <a:schemeClr val="accent1"/>
              </a:buClr>
              <a:buFont typeface="Arial" charset="0"/>
              <a:buNone/>
              <a:defRPr/>
            </a:pPr>
            <a:r>
              <a:rPr lang="en-US" sz="1000" b="1" dirty="0"/>
              <a:t>Source</a:t>
            </a:r>
            <a:r>
              <a:rPr lang="en-US" sz="1000" dirty="0"/>
              <a:t>: Kaufman Hall.  </a:t>
            </a:r>
          </a:p>
        </p:txBody>
      </p:sp>
      <p:graphicFrame>
        <p:nvGraphicFramePr>
          <p:cNvPr id="20" name="Chart 19">
            <a:extLst>
              <a:ext uri="{FF2B5EF4-FFF2-40B4-BE49-F238E27FC236}">
                <a16:creationId xmlns:a16="http://schemas.microsoft.com/office/drawing/2014/main" id="{A9E2F0A4-4444-E8D8-B48F-47E995F9045F}"/>
              </a:ext>
            </a:extLst>
          </p:cNvPr>
          <p:cNvGraphicFramePr/>
          <p:nvPr>
            <p:extLst>
              <p:ext uri="{D42A27DB-BD31-4B8C-83A1-F6EECF244321}">
                <p14:modId xmlns:p14="http://schemas.microsoft.com/office/powerpoint/2010/main" val="4125487631"/>
              </p:ext>
            </p:extLst>
          </p:nvPr>
        </p:nvGraphicFramePr>
        <p:xfrm>
          <a:off x="636460" y="1818151"/>
          <a:ext cx="10945939" cy="4381440"/>
        </p:xfrm>
        <a:graphic>
          <a:graphicData uri="http://schemas.openxmlformats.org/drawingml/2006/chart">
            <c:chart xmlns:c="http://schemas.openxmlformats.org/drawingml/2006/chart" xmlns:r="http://schemas.openxmlformats.org/officeDocument/2006/relationships" r:id="rId2"/>
          </a:graphicData>
        </a:graphic>
      </p:graphicFrame>
      <p:sp>
        <p:nvSpPr>
          <p:cNvPr id="23" name="TextBox 22">
            <a:extLst>
              <a:ext uri="{FF2B5EF4-FFF2-40B4-BE49-F238E27FC236}">
                <a16:creationId xmlns:a16="http://schemas.microsoft.com/office/drawing/2014/main" id="{52BA18F1-C72A-60DD-CC41-CC6E0C3F1871}"/>
              </a:ext>
            </a:extLst>
          </p:cNvPr>
          <p:cNvSpPr txBox="1"/>
          <p:nvPr/>
        </p:nvSpPr>
        <p:spPr>
          <a:xfrm>
            <a:off x="636460" y="1424277"/>
            <a:ext cx="3542958" cy="369332"/>
          </a:xfrm>
          <a:prstGeom prst="rect">
            <a:avLst/>
          </a:prstGeom>
          <a:noFill/>
        </p:spPr>
        <p:txBody>
          <a:bodyPr wrap="none" rtlCol="0">
            <a:spAutoFit/>
          </a:bodyPr>
          <a:lstStyle/>
          <a:p>
            <a:r>
              <a:rPr lang="en-US" b="1" dirty="0">
                <a:solidFill>
                  <a:srgbClr val="002060"/>
                </a:solidFill>
                <a:latin typeface="Montserrat" panose="00000500000000000000" pitchFamily="50" charset="0"/>
              </a:rPr>
              <a:t>OPERATING MARGIN INDEX</a:t>
            </a:r>
          </a:p>
        </p:txBody>
      </p:sp>
    </p:spTree>
    <p:extLst>
      <p:ext uri="{BB962C8B-B14F-4D97-AF65-F5344CB8AC3E}">
        <p14:creationId xmlns:p14="http://schemas.microsoft.com/office/powerpoint/2010/main" val="3873084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itle 3">
            <a:extLst>
              <a:ext uri="{FF2B5EF4-FFF2-40B4-BE49-F238E27FC236}">
                <a16:creationId xmlns:a16="http://schemas.microsoft.com/office/drawing/2014/main" id="{470D1533-7A72-1410-1C45-AD376DA79A13}"/>
              </a:ext>
            </a:extLst>
          </p:cNvPr>
          <p:cNvSpPr>
            <a:spLocks noGrp="1"/>
          </p:cNvSpPr>
          <p:nvPr>
            <p:ph type="title" idx="4294967295"/>
          </p:nvPr>
        </p:nvSpPr>
        <p:spPr>
          <a:xfrm>
            <a:off x="333373" y="272391"/>
            <a:ext cx="11410950" cy="677862"/>
          </a:xfrm>
        </p:spPr>
        <p:txBody>
          <a:bodyPr>
            <a:normAutofit fontScale="90000"/>
          </a:bodyPr>
          <a:lstStyle/>
          <a:p>
            <a:pPr algn="ctr"/>
            <a:r>
              <a:rPr lang="en-US" dirty="0">
                <a:solidFill>
                  <a:schemeClr val="tx2"/>
                </a:solidFill>
              </a:rPr>
              <a:t>Investment Management – Enterprise Considerations</a:t>
            </a:r>
          </a:p>
        </p:txBody>
      </p:sp>
      <p:sp>
        <p:nvSpPr>
          <p:cNvPr id="4" name="TextBox 3">
            <a:extLst>
              <a:ext uri="{FF2B5EF4-FFF2-40B4-BE49-F238E27FC236}">
                <a16:creationId xmlns:a16="http://schemas.microsoft.com/office/drawing/2014/main" id="{49DBC8AF-53B6-D77F-05B3-6C28CACE5F4C}"/>
              </a:ext>
            </a:extLst>
          </p:cNvPr>
          <p:cNvSpPr txBox="1"/>
          <p:nvPr/>
        </p:nvSpPr>
        <p:spPr>
          <a:xfrm>
            <a:off x="1142042" y="6108179"/>
            <a:ext cx="8236252" cy="138499"/>
          </a:xfrm>
          <a:prstGeom prst="rect">
            <a:avLst/>
          </a:prstGeom>
          <a:noFill/>
        </p:spPr>
        <p:txBody>
          <a:bodyPr wrap="square" lIns="0" tIns="0" rIns="0" bIns="0">
            <a:spAutoFit/>
          </a:bodyPr>
          <a:lstStyle/>
          <a:p>
            <a:pPr marL="0" indent="0">
              <a:buClr>
                <a:schemeClr val="accent1"/>
              </a:buClr>
              <a:buFont typeface="Arial" charset="0"/>
              <a:buNone/>
              <a:defRPr/>
            </a:pPr>
            <a:r>
              <a:rPr lang="en-US" sz="900" b="1" dirty="0"/>
              <a:t>Source: </a:t>
            </a:r>
            <a:r>
              <a:rPr lang="en-US" sz="900" dirty="0"/>
              <a:t>FEG Analysis</a:t>
            </a:r>
          </a:p>
        </p:txBody>
      </p:sp>
      <p:graphicFrame>
        <p:nvGraphicFramePr>
          <p:cNvPr id="8" name="Table 7">
            <a:extLst>
              <a:ext uri="{FF2B5EF4-FFF2-40B4-BE49-F238E27FC236}">
                <a16:creationId xmlns:a16="http://schemas.microsoft.com/office/drawing/2014/main" id="{D36EB42F-0B0A-B803-96DE-F5EF0681C05C}"/>
              </a:ext>
            </a:extLst>
          </p:cNvPr>
          <p:cNvGraphicFramePr>
            <a:graphicFrameLocks noGrp="1"/>
          </p:cNvGraphicFramePr>
          <p:nvPr>
            <p:custDataLst>
              <p:tags r:id="rId1"/>
            </p:custDataLst>
            <p:extLst>
              <p:ext uri="{D42A27DB-BD31-4B8C-83A1-F6EECF244321}">
                <p14:modId xmlns:p14="http://schemas.microsoft.com/office/powerpoint/2010/main" val="2237471553"/>
              </p:ext>
            </p:extLst>
          </p:nvPr>
        </p:nvGraphicFramePr>
        <p:xfrm>
          <a:off x="1142042" y="3816057"/>
          <a:ext cx="7808918" cy="2003957"/>
        </p:xfrm>
        <a:graphic>
          <a:graphicData uri="http://schemas.openxmlformats.org/drawingml/2006/table">
            <a:tbl>
              <a:tblPr/>
              <a:tblGrid>
                <a:gridCol w="1883592">
                  <a:extLst>
                    <a:ext uri="{9D8B030D-6E8A-4147-A177-3AD203B41FA5}">
                      <a16:colId xmlns:a16="http://schemas.microsoft.com/office/drawing/2014/main" val="1779920148"/>
                    </a:ext>
                  </a:extLst>
                </a:gridCol>
                <a:gridCol w="1944354">
                  <a:extLst>
                    <a:ext uri="{9D8B030D-6E8A-4147-A177-3AD203B41FA5}">
                      <a16:colId xmlns:a16="http://schemas.microsoft.com/office/drawing/2014/main" val="3925002679"/>
                    </a:ext>
                  </a:extLst>
                </a:gridCol>
                <a:gridCol w="2424441">
                  <a:extLst>
                    <a:ext uri="{9D8B030D-6E8A-4147-A177-3AD203B41FA5}">
                      <a16:colId xmlns:a16="http://schemas.microsoft.com/office/drawing/2014/main" val="1815415520"/>
                    </a:ext>
                  </a:extLst>
                </a:gridCol>
                <a:gridCol w="1556531">
                  <a:extLst>
                    <a:ext uri="{9D8B030D-6E8A-4147-A177-3AD203B41FA5}">
                      <a16:colId xmlns:a16="http://schemas.microsoft.com/office/drawing/2014/main" val="3989208886"/>
                    </a:ext>
                  </a:extLst>
                </a:gridCol>
              </a:tblGrid>
              <a:tr h="552743">
                <a:tc>
                  <a:txBody>
                    <a:bodyPr/>
                    <a:lstStyle/>
                    <a:p>
                      <a:pPr algn="l" rtl="0" fontAlgn="ctr"/>
                      <a:endParaRPr lang="en-US" sz="1600" b="1" i="0" u="none" strike="noStrike" dirty="0">
                        <a:solidFill>
                          <a:srgbClr val="002060"/>
                        </a:solidFill>
                        <a:effectLst/>
                        <a:latin typeface="Calibri" panose="020F0502020204030204" pitchFamily="34" charset="0"/>
                      </a:endParaRPr>
                    </a:p>
                  </a:txBody>
                  <a:tcPr marL="103567" marR="8631" marT="8631"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600" b="1" i="0" u="none" strike="noStrike" dirty="0">
                          <a:solidFill>
                            <a:srgbClr val="002060"/>
                          </a:solidFill>
                          <a:effectLst/>
                          <a:latin typeface="Calibri" panose="020F0502020204030204" pitchFamily="34" charset="0"/>
                        </a:rPr>
                        <a:t>DEBT SERVICE COVERAGE</a:t>
                      </a:r>
                    </a:p>
                  </a:txBody>
                  <a:tcPr marL="103567" marR="8631" marT="8631"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600" b="1" i="0" u="none" strike="noStrike" dirty="0">
                          <a:solidFill>
                            <a:srgbClr val="002060"/>
                          </a:solidFill>
                          <a:effectLst/>
                          <a:latin typeface="Calibri" panose="020F0502020204030204" pitchFamily="34" charset="0"/>
                        </a:rPr>
                        <a:t>CAPITALIZATION</a:t>
                      </a:r>
                      <a:br>
                        <a:rPr lang="en-US" sz="1600" b="1" i="0" u="none" strike="noStrike" dirty="0">
                          <a:solidFill>
                            <a:srgbClr val="002060"/>
                          </a:solidFill>
                          <a:effectLst/>
                          <a:latin typeface="Calibri" panose="020F0502020204030204" pitchFamily="34" charset="0"/>
                        </a:rPr>
                      </a:br>
                      <a:r>
                        <a:rPr lang="en-US" sz="1600" b="1" i="0" u="none" strike="noStrike" dirty="0">
                          <a:solidFill>
                            <a:srgbClr val="002060"/>
                          </a:solidFill>
                          <a:effectLst/>
                          <a:latin typeface="Calibri" panose="020F0502020204030204" pitchFamily="34" charset="0"/>
                        </a:rPr>
                        <a:t> RATIO</a:t>
                      </a:r>
                    </a:p>
                  </a:txBody>
                  <a:tcPr marL="51783" marR="8631" marT="8631"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600" b="1" i="0" u="none" strike="noStrike" dirty="0">
                          <a:solidFill>
                            <a:srgbClr val="002060"/>
                          </a:solidFill>
                          <a:effectLst/>
                          <a:latin typeface="Calibri" panose="020F0502020204030204" pitchFamily="34" charset="0"/>
                        </a:rPr>
                        <a:t>DAYS CASH ON HAND</a:t>
                      </a:r>
                    </a:p>
                  </a:txBody>
                  <a:tcPr marL="8631" marR="8631" marT="8631"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0950500"/>
                  </a:ext>
                </a:extLst>
              </a:tr>
              <a:tr h="483738">
                <a:tc>
                  <a:txBody>
                    <a:bodyPr/>
                    <a:lstStyle/>
                    <a:p>
                      <a:pPr algn="r" fontAlgn="b"/>
                      <a:r>
                        <a:rPr lang="en-US" sz="1600" b="1" i="0" u="none" strike="noStrike" dirty="0">
                          <a:solidFill>
                            <a:srgbClr val="000000"/>
                          </a:solidFill>
                          <a:effectLst/>
                          <a:latin typeface="+mj-lt"/>
                        </a:rPr>
                        <a:t>Example</a:t>
                      </a:r>
                    </a:p>
                  </a:txBody>
                  <a:tcPr marL="103567" marR="8631" marT="863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EE6F3"/>
                    </a:solidFill>
                  </a:tcPr>
                </a:tc>
                <a:tc>
                  <a:txBody>
                    <a:bodyPr/>
                    <a:lstStyle/>
                    <a:p>
                      <a:pPr algn="ctr" fontAlgn="b"/>
                      <a:r>
                        <a:rPr lang="en-US" sz="1600" b="0" i="0" u="none" strike="noStrike" dirty="0">
                          <a:solidFill>
                            <a:srgbClr val="000000"/>
                          </a:solidFill>
                          <a:effectLst/>
                          <a:latin typeface="Montserrat" panose="00000500000000000000" pitchFamily="50" charset="0"/>
                        </a:rPr>
                        <a:t>5.7-5.8x</a:t>
                      </a:r>
                    </a:p>
                  </a:txBody>
                  <a:tcPr marL="103567" marR="8631" marT="863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EE6F3"/>
                    </a:solidFill>
                  </a:tcPr>
                </a:tc>
                <a:tc>
                  <a:txBody>
                    <a:bodyPr/>
                    <a:lstStyle/>
                    <a:p>
                      <a:pPr algn="ctr" rtl="0" fontAlgn="ctr"/>
                      <a:r>
                        <a:rPr lang="en-US" sz="1600" b="0" i="0" u="none" strike="noStrike" dirty="0">
                          <a:solidFill>
                            <a:srgbClr val="000000"/>
                          </a:solidFill>
                          <a:effectLst/>
                          <a:latin typeface="Montserrat" panose="00000500000000000000" pitchFamily="50" charset="0"/>
                        </a:rPr>
                        <a:t>34.4%</a:t>
                      </a:r>
                    </a:p>
                  </a:txBody>
                  <a:tcPr marL="51783" marR="8631" marT="863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EE6F3"/>
                    </a:solidFill>
                  </a:tcPr>
                </a:tc>
                <a:tc>
                  <a:txBody>
                    <a:bodyPr/>
                    <a:lstStyle/>
                    <a:p>
                      <a:pPr algn="ctr" rtl="0" fontAlgn="ctr"/>
                      <a:r>
                        <a:rPr lang="en-US" sz="1600" b="0" i="0" u="none" strike="noStrike" dirty="0">
                          <a:solidFill>
                            <a:srgbClr val="000000"/>
                          </a:solidFill>
                          <a:effectLst/>
                          <a:latin typeface="Montserrat" panose="00000500000000000000" pitchFamily="50" charset="0"/>
                        </a:rPr>
                        <a:t>239</a:t>
                      </a:r>
                    </a:p>
                  </a:txBody>
                  <a:tcPr marL="8631" marR="8631" marT="863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EE6F3"/>
                    </a:solidFill>
                  </a:tcPr>
                </a:tc>
                <a:extLst>
                  <a:ext uri="{0D108BD9-81ED-4DB2-BD59-A6C34878D82A}">
                    <a16:rowId xmlns:a16="http://schemas.microsoft.com/office/drawing/2014/main" val="2478778993"/>
                  </a:ext>
                </a:extLst>
              </a:tr>
              <a:tr h="483738">
                <a:tc>
                  <a:txBody>
                    <a:bodyPr/>
                    <a:lstStyle/>
                    <a:p>
                      <a:pPr algn="r" fontAlgn="b"/>
                      <a:r>
                        <a:rPr lang="en-US" sz="1600" b="1" i="0" u="none" strike="noStrike" dirty="0">
                          <a:solidFill>
                            <a:srgbClr val="000000"/>
                          </a:solidFill>
                          <a:effectLst/>
                          <a:latin typeface="+mj-lt"/>
                        </a:rPr>
                        <a:t>Bank 1 Threshold</a:t>
                      </a:r>
                    </a:p>
                  </a:txBody>
                  <a:tcPr marL="103567" marR="8631" marT="863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rgbClr val="000000"/>
                          </a:solidFill>
                          <a:effectLst/>
                          <a:latin typeface="Montserrat" panose="00000500000000000000" pitchFamily="50" charset="0"/>
                        </a:rPr>
                        <a:t>1.2x</a:t>
                      </a:r>
                    </a:p>
                  </a:txBody>
                  <a:tcPr marL="103567" marR="8631" marT="863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0" i="0" u="none" strike="noStrike" dirty="0">
                          <a:solidFill>
                            <a:srgbClr val="000000"/>
                          </a:solidFill>
                          <a:effectLst/>
                          <a:latin typeface="Montserrat" panose="00000500000000000000" pitchFamily="50" charset="0"/>
                        </a:rPr>
                        <a:t>&lt; 65%</a:t>
                      </a:r>
                    </a:p>
                  </a:txBody>
                  <a:tcPr marL="51783" marR="8631" marT="863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0" i="0" u="none" strike="noStrike" dirty="0">
                          <a:solidFill>
                            <a:srgbClr val="000000"/>
                          </a:solidFill>
                          <a:effectLst/>
                          <a:latin typeface="Montserrat" panose="00000500000000000000" pitchFamily="50" charset="0"/>
                        </a:rPr>
                        <a:t>&gt; 75 days</a:t>
                      </a:r>
                    </a:p>
                  </a:txBody>
                  <a:tcPr marL="8631" marR="8631" marT="863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55869942"/>
                  </a:ext>
                </a:extLst>
              </a:tr>
              <a:tr h="483738">
                <a:tc>
                  <a:txBody>
                    <a:bodyPr/>
                    <a:lstStyle/>
                    <a:p>
                      <a:pPr algn="r" fontAlgn="b"/>
                      <a:r>
                        <a:rPr lang="en-US" sz="1600" b="1" i="0" u="none" strike="noStrike" dirty="0">
                          <a:solidFill>
                            <a:srgbClr val="000000"/>
                          </a:solidFill>
                          <a:effectLst/>
                          <a:latin typeface="+mj-lt"/>
                        </a:rPr>
                        <a:t>Bank 2 Threshold</a:t>
                      </a:r>
                    </a:p>
                  </a:txBody>
                  <a:tcPr marL="103567" marR="8631" marT="863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EE6F3"/>
                    </a:solidFill>
                  </a:tcPr>
                </a:tc>
                <a:tc>
                  <a:txBody>
                    <a:bodyPr/>
                    <a:lstStyle/>
                    <a:p>
                      <a:pPr algn="ctr" fontAlgn="b"/>
                      <a:r>
                        <a:rPr lang="en-US" sz="1600" b="0" i="0" u="none" strike="noStrike" dirty="0">
                          <a:solidFill>
                            <a:srgbClr val="000000"/>
                          </a:solidFill>
                          <a:effectLst/>
                          <a:latin typeface="Montserrat" panose="00000500000000000000" pitchFamily="50" charset="0"/>
                        </a:rPr>
                        <a:t>1.15x</a:t>
                      </a:r>
                    </a:p>
                  </a:txBody>
                  <a:tcPr marL="103567" marR="8631" marT="863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EE6F3"/>
                    </a:solidFill>
                  </a:tcPr>
                </a:tc>
                <a:tc>
                  <a:txBody>
                    <a:bodyPr/>
                    <a:lstStyle/>
                    <a:p>
                      <a:pPr algn="ctr" rtl="0" fontAlgn="ctr"/>
                      <a:r>
                        <a:rPr lang="en-US" sz="1600" b="0" i="0" u="none" strike="noStrike" dirty="0">
                          <a:solidFill>
                            <a:srgbClr val="000000"/>
                          </a:solidFill>
                          <a:effectLst/>
                          <a:latin typeface="Montserrat" panose="00000500000000000000" pitchFamily="50" charset="0"/>
                        </a:rPr>
                        <a:t>&lt; 60%</a:t>
                      </a:r>
                    </a:p>
                  </a:txBody>
                  <a:tcPr marL="51783" marR="8631" marT="863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EE6F3"/>
                    </a:solidFill>
                  </a:tcPr>
                </a:tc>
                <a:tc>
                  <a:txBody>
                    <a:bodyPr/>
                    <a:lstStyle/>
                    <a:p>
                      <a:pPr algn="ctr" rtl="0" fontAlgn="ctr"/>
                      <a:r>
                        <a:rPr lang="en-US" sz="1600" b="0" i="0" u="none" strike="noStrike" dirty="0">
                          <a:solidFill>
                            <a:srgbClr val="000000"/>
                          </a:solidFill>
                          <a:effectLst/>
                          <a:latin typeface="Montserrat" panose="00000500000000000000" pitchFamily="50" charset="0"/>
                        </a:rPr>
                        <a:t>&gt; 85 days</a:t>
                      </a:r>
                    </a:p>
                  </a:txBody>
                  <a:tcPr marL="8631" marR="8631" marT="863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EE6F3"/>
                    </a:solidFill>
                  </a:tcPr>
                </a:tc>
                <a:extLst>
                  <a:ext uri="{0D108BD9-81ED-4DB2-BD59-A6C34878D82A}">
                    <a16:rowId xmlns:a16="http://schemas.microsoft.com/office/drawing/2014/main" val="1920850316"/>
                  </a:ext>
                </a:extLst>
              </a:tr>
            </a:tbl>
          </a:graphicData>
        </a:graphic>
      </p:graphicFrame>
      <p:grpSp>
        <p:nvGrpSpPr>
          <p:cNvPr id="7" name="Group 6">
            <a:extLst>
              <a:ext uri="{FF2B5EF4-FFF2-40B4-BE49-F238E27FC236}">
                <a16:creationId xmlns:a16="http://schemas.microsoft.com/office/drawing/2014/main" id="{64CE28F7-E9CB-CC0F-137E-7D8F9B5CC311}"/>
              </a:ext>
            </a:extLst>
          </p:cNvPr>
          <p:cNvGrpSpPr/>
          <p:nvPr/>
        </p:nvGrpSpPr>
        <p:grpSpPr>
          <a:xfrm>
            <a:off x="3372815" y="1752418"/>
            <a:ext cx="5332068" cy="1899970"/>
            <a:chOff x="2474959" y="2062430"/>
            <a:chExt cx="7060900" cy="2516003"/>
          </a:xfrm>
        </p:grpSpPr>
        <p:sp>
          <p:nvSpPr>
            <p:cNvPr id="2" name="Rectangle: Rounded Corners 1">
              <a:extLst>
                <a:ext uri="{FF2B5EF4-FFF2-40B4-BE49-F238E27FC236}">
                  <a16:creationId xmlns:a16="http://schemas.microsoft.com/office/drawing/2014/main" id="{61C2EF85-53CB-CB1E-9179-BB6F1EFC2150}"/>
                </a:ext>
              </a:extLst>
            </p:cNvPr>
            <p:cNvSpPr/>
            <p:nvPr/>
          </p:nvSpPr>
          <p:spPr>
            <a:xfrm>
              <a:off x="3035794" y="2062430"/>
              <a:ext cx="5939229" cy="2015491"/>
            </a:xfrm>
            <a:prstGeom prst="roundRect">
              <a:avLst>
                <a:gd name="adj" fmla="val 8539"/>
              </a:avLst>
            </a:prstGeom>
            <a:solidFill>
              <a:srgbClr val="002060"/>
            </a:solidFill>
            <a:ln w="19050">
              <a:solidFill>
                <a:schemeClr val="tx2"/>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Montserrat" panose="00000500000000000000" pitchFamily="50" charset="0"/>
                </a:rPr>
                <a:t>Investment Management Considerations</a:t>
              </a:r>
            </a:p>
          </p:txBody>
        </p:sp>
        <p:sp>
          <p:nvSpPr>
            <p:cNvPr id="3" name="Rectangle: Rounded Corners 2">
              <a:extLst>
                <a:ext uri="{FF2B5EF4-FFF2-40B4-BE49-F238E27FC236}">
                  <a16:creationId xmlns:a16="http://schemas.microsoft.com/office/drawing/2014/main" id="{BD1E19FC-1989-E9D6-73CB-A89AF4C3BCC0}"/>
                </a:ext>
              </a:extLst>
            </p:cNvPr>
            <p:cNvSpPr/>
            <p:nvPr/>
          </p:nvSpPr>
          <p:spPr>
            <a:xfrm>
              <a:off x="2474959" y="3872017"/>
              <a:ext cx="1927278" cy="702657"/>
            </a:xfrm>
            <a:prstGeom prst="roundRect">
              <a:avLst>
                <a:gd name="adj" fmla="val 8539"/>
              </a:avLst>
            </a:prstGeom>
            <a:solidFill>
              <a:schemeClr val="accent1"/>
            </a:solidFill>
            <a:ln w="19050">
              <a:solidFill>
                <a:schemeClr val="accent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Montserrat" panose="00000500000000000000" pitchFamily="50" charset="0"/>
                </a:rPr>
                <a:t>Risk Profile</a:t>
              </a:r>
            </a:p>
          </p:txBody>
        </p:sp>
        <p:sp>
          <p:nvSpPr>
            <p:cNvPr id="5" name="Rectangle: Rounded Corners 4">
              <a:extLst>
                <a:ext uri="{FF2B5EF4-FFF2-40B4-BE49-F238E27FC236}">
                  <a16:creationId xmlns:a16="http://schemas.microsoft.com/office/drawing/2014/main" id="{60636702-10C4-77EF-98D1-11065D3A83C5}"/>
                </a:ext>
              </a:extLst>
            </p:cNvPr>
            <p:cNvSpPr/>
            <p:nvPr/>
          </p:nvSpPr>
          <p:spPr>
            <a:xfrm>
              <a:off x="5120467" y="3872017"/>
              <a:ext cx="1927278" cy="702657"/>
            </a:xfrm>
            <a:prstGeom prst="roundRect">
              <a:avLst>
                <a:gd name="adj" fmla="val 8539"/>
              </a:avLst>
            </a:prstGeom>
            <a:solidFill>
              <a:schemeClr val="accent1"/>
            </a:solidFill>
            <a:ln w="19050">
              <a:solidFill>
                <a:schemeClr val="accent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Montserrat" panose="00000500000000000000" pitchFamily="50" charset="0"/>
                </a:rPr>
                <a:t>Expected Return</a:t>
              </a:r>
            </a:p>
          </p:txBody>
        </p:sp>
        <p:sp>
          <p:nvSpPr>
            <p:cNvPr id="6" name="Rectangle: Rounded Corners 5">
              <a:extLst>
                <a:ext uri="{FF2B5EF4-FFF2-40B4-BE49-F238E27FC236}">
                  <a16:creationId xmlns:a16="http://schemas.microsoft.com/office/drawing/2014/main" id="{61D619B6-AE6F-61E3-C920-956392740519}"/>
                </a:ext>
              </a:extLst>
            </p:cNvPr>
            <p:cNvSpPr/>
            <p:nvPr/>
          </p:nvSpPr>
          <p:spPr>
            <a:xfrm>
              <a:off x="7608581" y="3875776"/>
              <a:ext cx="1927278" cy="702657"/>
            </a:xfrm>
            <a:prstGeom prst="roundRect">
              <a:avLst>
                <a:gd name="adj" fmla="val 8539"/>
              </a:avLst>
            </a:prstGeom>
            <a:solidFill>
              <a:schemeClr val="accent1"/>
            </a:solidFill>
            <a:ln w="19050">
              <a:solidFill>
                <a:schemeClr val="accent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Montserrat" panose="00000500000000000000" pitchFamily="50" charset="0"/>
                </a:rPr>
                <a:t>Liquidity</a:t>
              </a:r>
            </a:p>
          </p:txBody>
        </p:sp>
      </p:grpSp>
    </p:spTree>
    <p:extLst>
      <p:ext uri="{BB962C8B-B14F-4D97-AF65-F5344CB8AC3E}">
        <p14:creationId xmlns:p14="http://schemas.microsoft.com/office/powerpoint/2010/main" val="3161425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itle 3">
            <a:extLst>
              <a:ext uri="{FF2B5EF4-FFF2-40B4-BE49-F238E27FC236}">
                <a16:creationId xmlns:a16="http://schemas.microsoft.com/office/drawing/2014/main" id="{470D1533-7A72-1410-1C45-AD376DA79A13}"/>
              </a:ext>
            </a:extLst>
          </p:cNvPr>
          <p:cNvSpPr>
            <a:spLocks noGrp="1"/>
          </p:cNvSpPr>
          <p:nvPr>
            <p:ph type="title" idx="4294967295"/>
          </p:nvPr>
        </p:nvSpPr>
        <p:spPr>
          <a:xfrm>
            <a:off x="636460" y="214313"/>
            <a:ext cx="10858500" cy="677862"/>
          </a:xfrm>
        </p:spPr>
        <p:txBody>
          <a:bodyPr>
            <a:noAutofit/>
          </a:bodyPr>
          <a:lstStyle/>
          <a:p>
            <a:pPr algn="ctr"/>
            <a:r>
              <a:rPr lang="en-US" sz="4000" dirty="0">
                <a:solidFill>
                  <a:schemeClr val="tx2"/>
                </a:solidFill>
              </a:rPr>
              <a:t>Healthcare Private Equity Funding Remains Robust</a:t>
            </a:r>
          </a:p>
        </p:txBody>
      </p:sp>
      <p:graphicFrame>
        <p:nvGraphicFramePr>
          <p:cNvPr id="11" name="Chart 10">
            <a:extLst>
              <a:ext uri="{FF2B5EF4-FFF2-40B4-BE49-F238E27FC236}">
                <a16:creationId xmlns:a16="http://schemas.microsoft.com/office/drawing/2014/main" id="{69516710-B99C-2939-6514-98E86B8E292C}"/>
              </a:ext>
            </a:extLst>
          </p:cNvPr>
          <p:cNvGraphicFramePr/>
          <p:nvPr>
            <p:extLst>
              <p:ext uri="{D42A27DB-BD31-4B8C-83A1-F6EECF244321}">
                <p14:modId xmlns:p14="http://schemas.microsoft.com/office/powerpoint/2010/main" val="1107875286"/>
              </p:ext>
            </p:extLst>
          </p:nvPr>
        </p:nvGraphicFramePr>
        <p:xfrm>
          <a:off x="294640" y="1910081"/>
          <a:ext cx="11485665" cy="4165600"/>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a:extLst>
              <a:ext uri="{FF2B5EF4-FFF2-40B4-BE49-F238E27FC236}">
                <a16:creationId xmlns:a16="http://schemas.microsoft.com/office/drawing/2014/main" id="{026E7934-3A64-B5D6-FF4E-7390203DEB7A}"/>
              </a:ext>
            </a:extLst>
          </p:cNvPr>
          <p:cNvSpPr txBox="1"/>
          <p:nvPr/>
        </p:nvSpPr>
        <p:spPr>
          <a:xfrm>
            <a:off x="609600" y="6161901"/>
            <a:ext cx="8768694" cy="276999"/>
          </a:xfrm>
          <a:prstGeom prst="rect">
            <a:avLst/>
          </a:prstGeom>
          <a:noFill/>
        </p:spPr>
        <p:txBody>
          <a:bodyPr wrap="square" lIns="0" tIns="0" rIns="0" bIns="0">
            <a:spAutoFit/>
          </a:bodyPr>
          <a:lstStyle/>
          <a:p>
            <a:pPr marL="0" indent="0">
              <a:buClr>
                <a:schemeClr val="accent1"/>
              </a:buClr>
              <a:buFont typeface="Arial" charset="0"/>
              <a:buNone/>
              <a:defRPr/>
            </a:pPr>
            <a:r>
              <a:rPr lang="en-US" sz="900" b="1" dirty="0"/>
              <a:t>Source: </a:t>
            </a:r>
            <a:r>
              <a:rPr lang="en-US" sz="900" dirty="0"/>
              <a:t>Pitchbook | </a:t>
            </a:r>
            <a:r>
              <a:rPr lang="en-US" sz="900" b="1" dirty="0"/>
              <a:t>Geography: </a:t>
            </a:r>
            <a:r>
              <a:rPr lang="en-US" sz="900" dirty="0"/>
              <a:t>North America &amp; Europe</a:t>
            </a:r>
          </a:p>
          <a:p>
            <a:pPr marL="0" indent="0">
              <a:buClr>
                <a:schemeClr val="accent1"/>
              </a:buClr>
              <a:buFont typeface="Arial" charset="0"/>
              <a:buNone/>
              <a:defRPr/>
            </a:pPr>
            <a:r>
              <a:rPr lang="en-US" sz="900" dirty="0"/>
              <a:t>*As of July 24, 2023</a:t>
            </a:r>
          </a:p>
        </p:txBody>
      </p:sp>
      <p:sp>
        <p:nvSpPr>
          <p:cNvPr id="3" name="TextBox 2">
            <a:extLst>
              <a:ext uri="{FF2B5EF4-FFF2-40B4-BE49-F238E27FC236}">
                <a16:creationId xmlns:a16="http://schemas.microsoft.com/office/drawing/2014/main" id="{43E59A53-B87B-0B2F-A66B-EB813E9F54D9}"/>
              </a:ext>
            </a:extLst>
          </p:cNvPr>
          <p:cNvSpPr txBox="1"/>
          <p:nvPr/>
        </p:nvSpPr>
        <p:spPr>
          <a:xfrm>
            <a:off x="636460" y="1424277"/>
            <a:ext cx="5186035" cy="369332"/>
          </a:xfrm>
          <a:prstGeom prst="rect">
            <a:avLst/>
          </a:prstGeom>
          <a:noFill/>
        </p:spPr>
        <p:txBody>
          <a:bodyPr wrap="none" rtlCol="0">
            <a:spAutoFit/>
          </a:bodyPr>
          <a:lstStyle/>
          <a:p>
            <a:r>
              <a:rPr lang="en-US" b="1" dirty="0">
                <a:solidFill>
                  <a:srgbClr val="002060"/>
                </a:solidFill>
                <a:latin typeface="Montserrat" panose="00000500000000000000" pitchFamily="50" charset="0"/>
              </a:rPr>
              <a:t>PE HEALTHCARE FUNDRAISING ACTIVITY</a:t>
            </a:r>
          </a:p>
        </p:txBody>
      </p:sp>
    </p:spTree>
    <p:extLst>
      <p:ext uri="{BB962C8B-B14F-4D97-AF65-F5344CB8AC3E}">
        <p14:creationId xmlns:p14="http://schemas.microsoft.com/office/powerpoint/2010/main" val="810922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B81A3CF-B9A5-068B-1506-8F645E95028C}"/>
              </a:ext>
            </a:extLst>
          </p:cNvPr>
          <p:cNvSpPr>
            <a:spLocks noGrp="1"/>
          </p:cNvSpPr>
          <p:nvPr>
            <p:ph type="body" sz="quarter" idx="4294967295"/>
          </p:nvPr>
        </p:nvSpPr>
        <p:spPr>
          <a:xfrm>
            <a:off x="381000" y="1657350"/>
            <a:ext cx="10858500" cy="3883025"/>
          </a:xfrm>
        </p:spPr>
        <p:txBody>
          <a:bodyPr>
            <a:noAutofit/>
          </a:bodyPr>
          <a:lstStyle/>
          <a:p>
            <a:pPr marL="0" indent="0">
              <a:lnSpc>
                <a:spcPct val="100000"/>
              </a:lnSpc>
              <a:spcBef>
                <a:spcPts val="0"/>
              </a:spcBef>
              <a:buNone/>
            </a:pPr>
            <a:r>
              <a:rPr lang="en-US" sz="1200" dirty="0"/>
              <a:t>This was prepared by FEG (also known as Fund Evaluation Group, LLC), a federally registered investment adviser under the Investment Advisers Act of 1940, as amended, providing non-discretionary and discretionary investment advice to its clients on an individual basis. Registration as an investment adviser does not imply a certain level of skill or training. The oral and written communications of an adviser provide you with information about which you determine to hire or retain an adviser. Fund Evaluation Group, LLC, Form ADV Part 2A &amp; 2B can be obtained by written request directly to: Fund Evaluation Group, LLC, 201 East Fifth Street, Suite 1600, Cincinnati, OH 45202, Attention: Compliance Department.</a:t>
            </a:r>
          </a:p>
          <a:p>
            <a:pPr marL="0" indent="0">
              <a:lnSpc>
                <a:spcPct val="100000"/>
              </a:lnSpc>
              <a:spcBef>
                <a:spcPts val="0"/>
              </a:spcBef>
              <a:buNone/>
            </a:pPr>
            <a:endParaRPr lang="en-US" sz="1200" dirty="0"/>
          </a:p>
          <a:p>
            <a:pPr marL="0" indent="0">
              <a:lnSpc>
                <a:spcPct val="100000"/>
              </a:lnSpc>
              <a:spcBef>
                <a:spcPts val="0"/>
              </a:spcBef>
              <a:buNone/>
            </a:pPr>
            <a:r>
              <a:rPr lang="en-US" sz="1200" dirty="0"/>
              <a:t>The information herein was obtained from various sources. FEG does not guarantee the accuracy or completeness of such information provided by third parties. The information in this report is given as of the date indicated and believed to be reliable. FEG assumes no obligation to update this information, or to advise on further developments relating to it. FEG, its affiliates, directors, officers, employees, employee benefit programs and client accounts may have a long position in any securities of issuers discussed in this report. </a:t>
            </a:r>
          </a:p>
          <a:p>
            <a:pPr marL="0" indent="0">
              <a:lnSpc>
                <a:spcPct val="100000"/>
              </a:lnSpc>
              <a:spcBef>
                <a:spcPts val="0"/>
              </a:spcBef>
              <a:buNone/>
            </a:pPr>
            <a:r>
              <a:rPr lang="en-US" sz="1200" dirty="0"/>
              <a:t>Neither the information nor any opinion expressed in this report constitutes an offer, or an invitation to make an offer, to buy or sell any securities. </a:t>
            </a:r>
          </a:p>
          <a:p>
            <a:pPr marL="0" indent="0">
              <a:lnSpc>
                <a:spcPct val="100000"/>
              </a:lnSpc>
              <a:spcBef>
                <a:spcPts val="0"/>
              </a:spcBef>
              <a:buNone/>
            </a:pPr>
            <a:r>
              <a:rPr lang="en-US" sz="1200" dirty="0"/>
              <a:t>Past performance is not indicative of future results.</a:t>
            </a:r>
          </a:p>
          <a:p>
            <a:pPr marL="0" marR="0" indent="0">
              <a:lnSpc>
                <a:spcPct val="100000"/>
              </a:lnSpc>
              <a:spcBef>
                <a:spcPts val="0"/>
              </a:spcBef>
              <a:buNone/>
            </a:pPr>
            <a:endParaRPr lang="en-US" sz="1200" dirty="0">
              <a:solidFill>
                <a:srgbClr val="221E1F"/>
              </a:solidFill>
              <a:effectLst/>
              <a:ea typeface="Calibri" panose="020F0502020204030204" pitchFamily="34" charset="0"/>
            </a:endParaRPr>
          </a:p>
          <a:p>
            <a:pPr marL="0" marR="0" indent="0">
              <a:lnSpc>
                <a:spcPct val="100000"/>
              </a:lnSpc>
              <a:spcBef>
                <a:spcPts val="0"/>
              </a:spcBef>
              <a:buNone/>
            </a:pPr>
            <a:r>
              <a:rPr lang="en-US" sz="1200" dirty="0">
                <a:solidFill>
                  <a:srgbClr val="221E1F"/>
                </a:solidFill>
                <a:effectLst/>
                <a:ea typeface="Calibri" panose="020F0502020204030204" pitchFamily="34" charset="0"/>
              </a:rPr>
              <a:t>Index performance results do not represent any managed portfolio returns. An investor cannot invest directly in a presented index, as an investment vehicle replicating an index would be required. An index does not charge management fees or brokerage expenses, and no such fees or expenses were deducted from the performance shown.</a:t>
            </a:r>
            <a:endParaRPr lang="en-US" sz="1600" dirty="0">
              <a:effectLst/>
              <a:ea typeface="Calibri" panose="020F0502020204030204" pitchFamily="34" charset="0"/>
            </a:endParaRPr>
          </a:p>
          <a:p>
            <a:pPr marL="0" marR="0" indent="0">
              <a:lnSpc>
                <a:spcPct val="100000"/>
              </a:lnSpc>
              <a:spcBef>
                <a:spcPts val="0"/>
              </a:spcBef>
              <a:buNone/>
            </a:pPr>
            <a:r>
              <a:rPr lang="en-US" sz="1200" dirty="0">
                <a:solidFill>
                  <a:srgbClr val="221E1F"/>
                </a:solidFill>
                <a:effectLst/>
                <a:ea typeface="Calibri" panose="020F0502020204030204" pitchFamily="34" charset="0"/>
              </a:rPr>
              <a:t> </a:t>
            </a:r>
            <a:endParaRPr lang="en-US" sz="1600" dirty="0">
              <a:effectLst/>
              <a:ea typeface="Calibri" panose="020F0502020204030204" pitchFamily="34" charset="0"/>
            </a:endParaRPr>
          </a:p>
          <a:p>
            <a:pPr marL="0" marR="0" indent="0">
              <a:lnSpc>
                <a:spcPct val="100000"/>
              </a:lnSpc>
              <a:spcBef>
                <a:spcPts val="0"/>
              </a:spcBef>
              <a:buNone/>
            </a:pPr>
            <a:r>
              <a:rPr lang="en-US" sz="1200" dirty="0">
                <a:solidFill>
                  <a:srgbClr val="221E1F"/>
                </a:solidFill>
                <a:effectLst/>
                <a:ea typeface="Calibri" panose="020F0502020204030204" pitchFamily="34" charset="0"/>
              </a:rPr>
              <a:t>Any return expectations provided are not intended as, and must not be regarded as, a representation, warranty or predication that the investment will achieve any particular rate of return over any particular time period or that investors will not incur losses.</a:t>
            </a:r>
          </a:p>
          <a:p>
            <a:pPr marL="0" marR="0" indent="0">
              <a:lnSpc>
                <a:spcPct val="100000"/>
              </a:lnSpc>
              <a:spcBef>
                <a:spcPts val="0"/>
              </a:spcBef>
              <a:buNone/>
            </a:pPr>
            <a:endParaRPr lang="en-US" sz="1600" dirty="0">
              <a:effectLst/>
              <a:ea typeface="Calibri" panose="020F0502020204030204" pitchFamily="34" charset="0"/>
            </a:endParaRPr>
          </a:p>
          <a:p>
            <a:pPr marL="0" indent="0">
              <a:lnSpc>
                <a:spcPct val="100000"/>
              </a:lnSpc>
              <a:spcBef>
                <a:spcPts val="0"/>
              </a:spcBef>
              <a:buNone/>
            </a:pPr>
            <a:r>
              <a:rPr lang="en-US" sz="1200" dirty="0"/>
              <a:t>This presentation is prepared for informational purposes only. It does not address specific investment objectives, or the financial situation and the particular needs of any person who may receive this report.</a:t>
            </a:r>
          </a:p>
          <a:p>
            <a:pPr marL="0" indent="0">
              <a:lnSpc>
                <a:spcPct val="100000"/>
              </a:lnSpc>
              <a:spcBef>
                <a:spcPts val="0"/>
              </a:spcBef>
              <a:buNone/>
            </a:pPr>
            <a:endParaRPr lang="en-US" sz="1200" dirty="0"/>
          </a:p>
        </p:txBody>
      </p:sp>
      <p:sp>
        <p:nvSpPr>
          <p:cNvPr id="138" name="Title 3">
            <a:extLst>
              <a:ext uri="{FF2B5EF4-FFF2-40B4-BE49-F238E27FC236}">
                <a16:creationId xmlns:a16="http://schemas.microsoft.com/office/drawing/2014/main" id="{470D1533-7A72-1410-1C45-AD376DA79A13}"/>
              </a:ext>
            </a:extLst>
          </p:cNvPr>
          <p:cNvSpPr>
            <a:spLocks noGrp="1"/>
          </p:cNvSpPr>
          <p:nvPr>
            <p:ph type="title" idx="4294967295"/>
          </p:nvPr>
        </p:nvSpPr>
        <p:spPr>
          <a:xfrm>
            <a:off x="514350" y="309563"/>
            <a:ext cx="10858500" cy="677862"/>
          </a:xfrm>
        </p:spPr>
        <p:txBody>
          <a:bodyPr>
            <a:normAutofit fontScale="90000"/>
          </a:bodyPr>
          <a:lstStyle/>
          <a:p>
            <a:pPr algn="ctr"/>
            <a:r>
              <a:rPr lang="en-US" dirty="0">
                <a:solidFill>
                  <a:schemeClr val="tx2"/>
                </a:solidFill>
              </a:rPr>
              <a:t>Disclosures </a:t>
            </a:r>
          </a:p>
        </p:txBody>
      </p:sp>
    </p:spTree>
    <p:extLst>
      <p:ext uri="{BB962C8B-B14F-4D97-AF65-F5344CB8AC3E}">
        <p14:creationId xmlns:p14="http://schemas.microsoft.com/office/powerpoint/2010/main" val="3547311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61A23"/>
        </a:solidFill>
        <a:effectLst/>
      </p:bgPr>
    </p:bg>
    <p:spTree>
      <p:nvGrpSpPr>
        <p:cNvPr id="1" name=""/>
        <p:cNvGrpSpPr/>
        <p:nvPr/>
      </p:nvGrpSpPr>
      <p:grpSpPr>
        <a:xfrm>
          <a:off x="0" y="0"/>
          <a:ext cx="0" cy="0"/>
          <a:chOff x="0" y="0"/>
          <a:chExt cx="0" cy="0"/>
        </a:xfrm>
      </p:grpSpPr>
      <p:pic>
        <p:nvPicPr>
          <p:cNvPr id="13" name="Picture 12" descr="A picture containing blur, screenshot, black, darkness&#10;&#10;Description automatically generated">
            <a:extLst>
              <a:ext uri="{FF2B5EF4-FFF2-40B4-BE49-F238E27FC236}">
                <a16:creationId xmlns:a16="http://schemas.microsoft.com/office/drawing/2014/main" id="{56F4BC86-018B-6598-DB0D-CB94C6E298CE}"/>
              </a:ext>
            </a:extLst>
          </p:cNvPr>
          <p:cNvPicPr>
            <a:picLocks noChangeAspect="1"/>
          </p:cNvPicPr>
          <p:nvPr/>
        </p:nvPicPr>
        <p:blipFill rotWithShape="1">
          <a:blip r:embed="rId2">
            <a:extLst>
              <a:ext uri="{28A0092B-C50C-407E-A947-70E740481C1C}">
                <a14:useLocalDpi xmlns:a14="http://schemas.microsoft.com/office/drawing/2010/main" val="0"/>
              </a:ext>
            </a:extLst>
          </a:blip>
          <a:srcRect b="33846"/>
          <a:stretch/>
        </p:blipFill>
        <p:spPr>
          <a:xfrm>
            <a:off x="0" y="3755068"/>
            <a:ext cx="12192000" cy="3102931"/>
          </a:xfrm>
          <a:prstGeom prst="rect">
            <a:avLst/>
          </a:prstGeom>
        </p:spPr>
      </p:pic>
      <p:sp>
        <p:nvSpPr>
          <p:cNvPr id="3" name="TextBox 2">
            <a:extLst>
              <a:ext uri="{FF2B5EF4-FFF2-40B4-BE49-F238E27FC236}">
                <a16:creationId xmlns:a16="http://schemas.microsoft.com/office/drawing/2014/main" id="{F90046AB-8F0C-1BFD-99EF-F436EE61484D}"/>
              </a:ext>
            </a:extLst>
          </p:cNvPr>
          <p:cNvSpPr txBox="1"/>
          <p:nvPr/>
        </p:nvSpPr>
        <p:spPr>
          <a:xfrm>
            <a:off x="3458365" y="4209326"/>
            <a:ext cx="4942685" cy="4924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300" normalizeH="0" baseline="0" noProof="0" dirty="0">
                <a:ln>
                  <a:noFill/>
                </a:ln>
                <a:solidFill>
                  <a:srgbClr val="FFFFFF"/>
                </a:solidFill>
                <a:effectLst/>
                <a:uLnTx/>
                <a:uFillTx/>
                <a:latin typeface="Montserrat" panose="00000500000000000000" pitchFamily="2" charset="0"/>
                <a:ea typeface="+mn-ea"/>
                <a:cs typeface="+mn-cs"/>
              </a:rPr>
              <a:t>www.</a:t>
            </a:r>
            <a:r>
              <a:rPr kumimoji="0" lang="en-US" sz="3200" b="1" i="0" u="none" strike="noStrike" kern="1200" cap="none" spc="300" normalizeH="0" baseline="0" noProof="0" dirty="0">
                <a:ln>
                  <a:noFill/>
                </a:ln>
                <a:solidFill>
                  <a:srgbClr val="FBB161"/>
                </a:solidFill>
                <a:effectLst/>
                <a:uLnTx/>
                <a:uFillTx/>
                <a:latin typeface="Montserrat" panose="00000500000000000000" pitchFamily="2" charset="0"/>
                <a:ea typeface="+mn-ea"/>
                <a:cs typeface="+mn-cs"/>
              </a:rPr>
              <a:t>FEG</a:t>
            </a:r>
            <a:r>
              <a:rPr kumimoji="0" lang="en-US" sz="2800" b="0" i="0" u="none" strike="noStrike" kern="1200" cap="none" spc="300" normalizeH="0" baseline="0" noProof="0" dirty="0">
                <a:ln>
                  <a:noFill/>
                </a:ln>
                <a:solidFill>
                  <a:srgbClr val="FFFFFF"/>
                </a:solidFill>
                <a:effectLst/>
                <a:uLnTx/>
                <a:uFillTx/>
                <a:latin typeface="Montserrat" panose="00000500000000000000" pitchFamily="2" charset="0"/>
                <a:ea typeface="+mn-ea"/>
                <a:cs typeface="+mn-cs"/>
              </a:rPr>
              <a:t>.com</a:t>
            </a:r>
            <a:endParaRPr kumimoji="0" lang="en-US" sz="2800" b="0" i="0" u="none" strike="noStrike" kern="1200" cap="none" spc="600" normalizeH="0" baseline="0" noProof="0" dirty="0">
              <a:ln>
                <a:noFill/>
              </a:ln>
              <a:solidFill>
                <a:srgbClr val="FFFFFF"/>
              </a:solidFill>
              <a:effectLst/>
              <a:uLnTx/>
              <a:uFillTx/>
              <a:latin typeface="Montserrat" panose="00000500000000000000" pitchFamily="2" charset="0"/>
              <a:ea typeface="+mn-ea"/>
              <a:cs typeface="+mn-cs"/>
            </a:endParaRPr>
          </a:p>
        </p:txBody>
      </p:sp>
      <p:pic>
        <p:nvPicPr>
          <p:cNvPr id="5" name="Picture 4" descr="A white letter on a black background&#10;&#10;Description automatically generated">
            <a:extLst>
              <a:ext uri="{FF2B5EF4-FFF2-40B4-BE49-F238E27FC236}">
                <a16:creationId xmlns:a16="http://schemas.microsoft.com/office/drawing/2014/main" id="{3DFBC758-0A83-1135-1426-D1ECD623EC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1410" y="1531254"/>
            <a:ext cx="4541520" cy="1683945"/>
          </a:xfrm>
          <a:prstGeom prst="rect">
            <a:avLst/>
          </a:prstGeom>
        </p:spPr>
      </p:pic>
    </p:spTree>
    <p:extLst>
      <p:ext uri="{BB962C8B-B14F-4D97-AF65-F5344CB8AC3E}">
        <p14:creationId xmlns:p14="http://schemas.microsoft.com/office/powerpoint/2010/main" val="42019011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FSPANMODE" val="span"/>
</p:tagLst>
</file>

<file path=ppt/theme/theme1.xml><?xml version="1.0" encoding="utf-8"?>
<a:theme xmlns:a="http://schemas.openxmlformats.org/drawingml/2006/main" name="Custom Design">
  <a:themeElements>
    <a:clrScheme name="FEG">
      <a:dk1>
        <a:sysClr val="windowText" lastClr="000000"/>
      </a:dk1>
      <a:lt1>
        <a:sysClr val="window" lastClr="FFFFFF"/>
      </a:lt1>
      <a:dk2>
        <a:srgbClr val="002060"/>
      </a:dk2>
      <a:lt2>
        <a:srgbClr val="DCDCDC"/>
      </a:lt2>
      <a:accent1>
        <a:srgbClr val="00AEEF"/>
      </a:accent1>
      <a:accent2>
        <a:srgbClr val="FBB161"/>
      </a:accent2>
      <a:accent3>
        <a:srgbClr val="919191"/>
      </a:accent3>
      <a:accent4>
        <a:srgbClr val="72A492"/>
      </a:accent4>
      <a:accent5>
        <a:srgbClr val="FFF9AE"/>
      </a:accent5>
      <a:accent6>
        <a:srgbClr val="B5121B"/>
      </a:accent6>
      <a:hlink>
        <a:srgbClr val="0000FF"/>
      </a:hlink>
      <a:folHlink>
        <a:srgbClr val="8064A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DF62C8B487114F815C3EDB3C67592B" ma:contentTypeVersion="10" ma:contentTypeDescription="Create a new document." ma:contentTypeScope="" ma:versionID="576d377b13e2bbb4ef9b966b5b6feb09">
  <xsd:schema xmlns:xsd="http://www.w3.org/2001/XMLSchema" xmlns:xs="http://www.w3.org/2001/XMLSchema" xmlns:p="http://schemas.microsoft.com/office/2006/metadata/properties" xmlns:ns2="0a86c0b3-cacb-4088-9ece-0fa57738d46c" xmlns:ns3="28928840-1dfd-4fca-a5a6-c802018f4e6f" targetNamespace="http://schemas.microsoft.com/office/2006/metadata/properties" ma:root="true" ma:fieldsID="f3acf9495c46045ffe72e7c2b7d999d7" ns2:_="" ns3:_="">
    <xsd:import namespace="0a86c0b3-cacb-4088-9ece-0fa57738d46c"/>
    <xsd:import namespace="28928840-1dfd-4fca-a5a6-c802018f4e6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86c0b3-cacb-4088-9ece-0fa57738d4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af8b4ca3-c3b3-44d8-87b8-3fa06c3b3e4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928840-1dfd-4fca-a5a6-c802018f4e6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a86c0b3-cacb-4088-9ece-0fa57738d46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9FDC834-C988-4C9F-86C2-0F5438467B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86c0b3-cacb-4088-9ece-0fa57738d46c"/>
    <ds:schemaRef ds:uri="28928840-1dfd-4fca-a5a6-c802018f4e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CD19BA4-8FE1-4E23-8844-D9F28278BF9C}">
  <ds:schemaRefs>
    <ds:schemaRef ds:uri="http://schemas.microsoft.com/sharepoint/v3/contenttype/forms"/>
  </ds:schemaRefs>
</ds:datastoreItem>
</file>

<file path=customXml/itemProps3.xml><?xml version="1.0" encoding="utf-8"?>
<ds:datastoreItem xmlns:ds="http://schemas.openxmlformats.org/officeDocument/2006/customXml" ds:itemID="{BE0CED61-FBD9-408F-A2C9-A60DE41BF2BA}">
  <ds:schemaRefs>
    <ds:schemaRef ds:uri="http://schemas.microsoft.com/office/2006/metadata/properties"/>
    <ds:schemaRef ds:uri="http://purl.org/dc/elements/1.1/"/>
    <ds:schemaRef ds:uri="http://purl.org/dc/terms/"/>
    <ds:schemaRef ds:uri="http://schemas.openxmlformats.org/package/2006/metadata/core-properties"/>
    <ds:schemaRef ds:uri="http://schemas.microsoft.com/office/2006/documentManagement/types"/>
    <ds:schemaRef ds:uri="http://purl.org/dc/dcmitype/"/>
    <ds:schemaRef ds:uri="9b993421-b4c8-4b51-8ac3-84a8e059ac62"/>
    <ds:schemaRef ds:uri="http://schemas.microsoft.com/office/infopath/2007/PartnerControls"/>
    <ds:schemaRef ds:uri="http://www.w3.org/XML/1998/namespace"/>
    <ds:schemaRef ds:uri="0a86c0b3-cacb-4088-9ece-0fa57738d46c"/>
  </ds:schemaRefs>
</ds:datastoreItem>
</file>

<file path=docProps/app.xml><?xml version="1.0" encoding="utf-8"?>
<Properties xmlns="http://schemas.openxmlformats.org/officeDocument/2006/extended-properties" xmlns:vt="http://schemas.openxmlformats.org/officeDocument/2006/docPropsVTypes">
  <Template/>
  <TotalTime>11731</TotalTime>
  <Words>534</Words>
  <Application>Microsoft Office PowerPoint</Application>
  <PresentationFormat>Widescreen</PresentationFormat>
  <Paragraphs>51</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Montserrat</vt:lpstr>
      <vt:lpstr>Arial</vt:lpstr>
      <vt:lpstr>Calibri</vt:lpstr>
      <vt:lpstr>Calibri Light</vt:lpstr>
      <vt:lpstr>Custom Design</vt:lpstr>
      <vt:lpstr>PowerPoint Presentation</vt:lpstr>
      <vt:lpstr>Session Speakers</vt:lpstr>
      <vt:lpstr>Healthcare Operating Margins Start to Stabilize</vt:lpstr>
      <vt:lpstr>Investment Management – Enterprise Considerations</vt:lpstr>
      <vt:lpstr>Healthcare Private Equity Funding Remains Robust</vt:lpstr>
      <vt:lpstr>Disclosures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Wessling</dc:creator>
  <cp:lastModifiedBy>Vicki Virgin</cp:lastModifiedBy>
  <cp:revision>117</cp:revision>
  <cp:lastPrinted>2023-07-18T15:38:50Z</cp:lastPrinted>
  <dcterms:created xsi:type="dcterms:W3CDTF">2019-06-25T11:55:57Z</dcterms:created>
  <dcterms:modified xsi:type="dcterms:W3CDTF">2023-09-26T16:00:40Z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0x010100EFDF62C8B487114F815C3EDB3C67592B</vt:lpwstr>
  </property>
  <property fmtid="{D5CDD505-2E9C-101B-9397-08002B2CF9AE}" pid="3" name="MediaServiceImageTags">
    <vt:lpwstr/>
  </property>
  <property fmtid="{D5CDD505-2E9C-101B-9397-08002B2CF9AE}" pid="4" name="Order">
    <vt:r8>2700</vt:r8>
  </property>
  <property fmtid="{D5CDD505-2E9C-101B-9397-08002B2CF9AE}" pid="5" name="xd_Signature">
    <vt:bool>false</vt:bool>
  </property>
  <property fmtid="{D5CDD505-2E9C-101B-9397-08002B2CF9AE}" pid="6" name="xd_ProgID">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_ExtendedDescription">
    <vt:lpwstr/>
  </property>
</Properties>
</file>