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8288000" cy="10287000"/>
  <p:notesSz cx="6858000" cy="9144000"/>
  <p:embeddedFontLst>
    <p:embeddedFont>
      <p:font typeface="Big Shoulders Display Bold" panose="020B060402020202020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Hussar Bold" panose="020B0604020202020204" charset="0"/>
      <p:regular r:id="rId46"/>
    </p:embeddedFont>
    <p:embeddedFont>
      <p:font typeface="Hussar Ekologiczy" panose="020B0604020202020204" charset="0"/>
      <p:regular r:id="rId47"/>
    </p:embeddedFont>
    <p:embeddedFont>
      <p:font typeface="Montserrat Classic" panose="020B0604020202020204" charset="0"/>
      <p:regular r:id="rId48"/>
    </p:embeddedFont>
    <p:embeddedFont>
      <p:font typeface="Montserrat Classic Bold" panose="020B0604020202020204" charset="0"/>
      <p:regular r:id="rId49"/>
      <p:bold r:id="rId50"/>
    </p:embeddedFont>
    <p:embeddedFont>
      <p:font typeface="Montserrat Ultra-Bold" panose="020B0604020202020204" charset="0"/>
      <p:regular r:id="rId51"/>
      <p:bold r:id="rId52"/>
    </p:embeddedFont>
    <p:embeddedFont>
      <p:font typeface="Playlist Script" panose="020B060402020202020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73885" autoAdjust="0"/>
  </p:normalViewPr>
  <p:slideViewPr>
    <p:cSldViewPr>
      <p:cViewPr varScale="1">
        <p:scale>
          <a:sx n="55" d="100"/>
          <a:sy n="55" d="100"/>
        </p:scale>
        <p:origin x="16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Blockbuster</a:t>
            </a:r>
          </a:p>
          <a:p>
            <a:r>
              <a:rPr lang="en-US"/>
              <a:t>Circuit City</a:t>
            </a:r>
          </a:p>
          <a:p>
            <a:r>
              <a:rPr lang="en-US"/>
              <a:t>Kodak</a:t>
            </a:r>
          </a:p>
          <a:p>
            <a:r>
              <a:rPr lang="en-US"/>
              <a:t>Polaroid</a:t>
            </a:r>
          </a:p>
          <a:p>
            <a:r>
              <a:rPr lang="en-US"/>
              <a:t>AOL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When's the last time you didn't have anything to worry about?</a:t>
            </a:r>
          </a:p>
          <a:p>
            <a:endParaRPr lang="en-US"/>
          </a:p>
          <a:p>
            <a:r>
              <a:rPr lang="en-US"/>
              <a:t>That's why learning how to manage change is so important.  After this change, there's another change and you're always waiting on some condition to make it easier or better for you.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1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1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1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6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8600" y="-13713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581202" y="0"/>
            <a:ext cx="8534399" cy="11273149"/>
            <a:chOff x="0" y="0"/>
            <a:chExt cx="6438900" cy="8505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4916170" y="8505190"/>
                  </a:moveTo>
                  <a:lnTo>
                    <a:pt x="4627880" y="8505190"/>
                  </a:lnTo>
                  <a:lnTo>
                    <a:pt x="0" y="8072120"/>
                  </a:lnTo>
                  <a:lnTo>
                    <a:pt x="0" y="4405630"/>
                  </a:lnTo>
                  <a:lnTo>
                    <a:pt x="910590" y="0"/>
                  </a:lnTo>
                  <a:lnTo>
                    <a:pt x="6438900" y="0"/>
                  </a:lnTo>
                  <a:lnTo>
                    <a:pt x="6438900" y="671830"/>
                  </a:lnTo>
                  <a:lnTo>
                    <a:pt x="4916170" y="850519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910590" y="0"/>
                  </a:moveTo>
                  <a:lnTo>
                    <a:pt x="1898650" y="289560"/>
                  </a:lnTo>
                  <a:lnTo>
                    <a:pt x="0" y="4405630"/>
                  </a:lnTo>
                  <a:lnTo>
                    <a:pt x="910590" y="0"/>
                  </a:lnTo>
                  <a:close/>
                  <a:moveTo>
                    <a:pt x="3253740" y="8047990"/>
                  </a:moveTo>
                  <a:lnTo>
                    <a:pt x="4916170" y="8505190"/>
                  </a:lnTo>
                  <a:lnTo>
                    <a:pt x="6438900" y="671830"/>
                  </a:lnTo>
                  <a:lnTo>
                    <a:pt x="3253740" y="8047990"/>
                  </a:lnTo>
                  <a:close/>
                </a:path>
              </a:pathLst>
            </a:custGeom>
            <a:solidFill>
              <a:srgbClr val="015893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5566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94763" b="-28610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66752" y="3086100"/>
            <a:ext cx="1186984" cy="1027280"/>
          </a:xfrm>
          <a:custGeom>
            <a:avLst/>
            <a:gdLst/>
            <a:ahLst/>
            <a:cxnLst/>
            <a:rect l="l" t="t" r="r" b="b"/>
            <a:pathLst>
              <a:path w="1186984" h="1027280">
                <a:moveTo>
                  <a:pt x="0" y="0"/>
                </a:moveTo>
                <a:lnTo>
                  <a:pt x="1186984" y="0"/>
                </a:lnTo>
                <a:lnTo>
                  <a:pt x="1186984" y="1027280"/>
                </a:lnTo>
                <a:lnTo>
                  <a:pt x="0" y="102728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01681" y="1635458"/>
            <a:ext cx="9330573" cy="109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15893"/>
                </a:solidFill>
                <a:latin typeface="Montserrat Ultra-Bold"/>
              </a:rPr>
              <a:t>LEADING YOURSELF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4675101"/>
            <a:ext cx="10586097" cy="2239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16"/>
              </a:lnSpc>
            </a:pPr>
            <a:r>
              <a:rPr lang="en-US" sz="12898" spc="2966" dirty="0">
                <a:solidFill>
                  <a:srgbClr val="01AFD8"/>
                </a:solidFill>
                <a:latin typeface="Montserrat Classic Bold"/>
              </a:rPr>
              <a:t> CHANGE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8547" y="2778146"/>
            <a:ext cx="10345084" cy="222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15893"/>
                </a:solidFill>
                <a:latin typeface="Montserrat Ultra-Bold"/>
              </a:rPr>
              <a:t>AND OTHERS THROUGH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082267" y="1860423"/>
            <a:ext cx="7778237" cy="7778205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9825702" y="1828284"/>
            <a:ext cx="513130" cy="287121"/>
          </a:xfrm>
          <a:custGeom>
            <a:avLst/>
            <a:gdLst/>
            <a:ahLst/>
            <a:cxnLst/>
            <a:rect l="l" t="t" r="r" b="b"/>
            <a:pathLst>
              <a:path w="513130" h="287121">
                <a:moveTo>
                  <a:pt x="0" y="0"/>
                </a:moveTo>
                <a:lnTo>
                  <a:pt x="513131" y="0"/>
                </a:lnTo>
                <a:lnTo>
                  <a:pt x="513131" y="287121"/>
                </a:lnTo>
                <a:lnTo>
                  <a:pt x="0" y="28712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94763" b="-28610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4449" y="654952"/>
            <a:ext cx="13912964" cy="3702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45"/>
              </a:lnSpc>
            </a:pPr>
            <a:r>
              <a:rPr lang="en-US" sz="10603">
                <a:solidFill>
                  <a:srgbClr val="015893"/>
                </a:solidFill>
                <a:latin typeface="Montserrat Ultra-Bold"/>
              </a:rPr>
              <a:t>2020 Everything</a:t>
            </a:r>
          </a:p>
          <a:p>
            <a:pPr>
              <a:lnSpc>
                <a:spcPts val="14845"/>
              </a:lnSpc>
              <a:spcBef>
                <a:spcPct val="0"/>
              </a:spcBef>
            </a:pPr>
            <a:r>
              <a:rPr lang="en-US" sz="10603">
                <a:solidFill>
                  <a:srgbClr val="015893"/>
                </a:solidFill>
                <a:latin typeface="Montserrat Ultra-Bold"/>
              </a:rPr>
              <a:t>CHANGED!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7540" y="4755380"/>
            <a:ext cx="9101062" cy="47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4657" lvl="1" indent="-417329" algn="just">
              <a:lnSpc>
                <a:spcPts val="5412"/>
              </a:lnSpc>
              <a:buFont typeface="Arial"/>
              <a:buChar char="•"/>
            </a:pPr>
            <a:r>
              <a:rPr lang="en-US" sz="3865">
                <a:solidFill>
                  <a:srgbClr val="000000"/>
                </a:solidFill>
                <a:latin typeface="Montserrat Classic"/>
              </a:rPr>
              <a:t>Working remote</a:t>
            </a:r>
          </a:p>
          <a:p>
            <a:pPr marL="834657" lvl="1" indent="-417329" algn="just">
              <a:lnSpc>
                <a:spcPts val="5412"/>
              </a:lnSpc>
              <a:buFont typeface="Arial"/>
              <a:buChar char="•"/>
            </a:pPr>
            <a:r>
              <a:rPr lang="en-US" sz="3865">
                <a:solidFill>
                  <a:srgbClr val="000000"/>
                </a:solidFill>
                <a:latin typeface="Montserrat Classic"/>
              </a:rPr>
              <a:t>Working hybrid</a:t>
            </a:r>
          </a:p>
          <a:p>
            <a:pPr marL="834657" lvl="1" indent="-417329" algn="just">
              <a:lnSpc>
                <a:spcPts val="5412"/>
              </a:lnSpc>
              <a:buFont typeface="Arial"/>
              <a:buChar char="•"/>
            </a:pPr>
            <a:r>
              <a:rPr lang="en-US" sz="3865">
                <a:solidFill>
                  <a:srgbClr val="000000"/>
                </a:solidFill>
                <a:latin typeface="Montserrat Classic"/>
              </a:rPr>
              <a:t>Recruiting/Turnover</a:t>
            </a:r>
          </a:p>
          <a:p>
            <a:pPr marL="834657" lvl="1" indent="-417329" algn="just">
              <a:lnSpc>
                <a:spcPts val="5412"/>
              </a:lnSpc>
              <a:buFont typeface="Arial"/>
              <a:buChar char="•"/>
            </a:pPr>
            <a:r>
              <a:rPr lang="en-US" sz="3865">
                <a:solidFill>
                  <a:srgbClr val="000000"/>
                </a:solidFill>
                <a:latin typeface="Montserrat Classic"/>
              </a:rPr>
              <a:t>Illness</a:t>
            </a:r>
          </a:p>
          <a:p>
            <a:pPr marL="834657" lvl="1" indent="-417329" algn="just">
              <a:lnSpc>
                <a:spcPts val="5412"/>
              </a:lnSpc>
              <a:buFont typeface="Arial"/>
              <a:buChar char="•"/>
            </a:pPr>
            <a:r>
              <a:rPr lang="en-US" sz="3865">
                <a:solidFill>
                  <a:srgbClr val="000000"/>
                </a:solidFill>
                <a:latin typeface="Montserrat Classic"/>
              </a:rPr>
              <a:t>Workload Builds </a:t>
            </a:r>
          </a:p>
          <a:p>
            <a:pPr marL="834657" lvl="1" indent="-417329" algn="just">
              <a:lnSpc>
                <a:spcPts val="5412"/>
              </a:lnSpc>
              <a:buFont typeface="Arial"/>
              <a:buChar char="•"/>
            </a:pPr>
            <a:r>
              <a:rPr lang="en-US" sz="3865">
                <a:solidFill>
                  <a:srgbClr val="000000"/>
                </a:solidFill>
                <a:latin typeface="Montserrat Classic"/>
              </a:rPr>
              <a:t>Masks</a:t>
            </a:r>
          </a:p>
          <a:p>
            <a:pPr marL="834657" lvl="1" indent="-417329" algn="just">
              <a:lnSpc>
                <a:spcPts val="5412"/>
              </a:lnSpc>
              <a:buFont typeface="Arial"/>
              <a:buChar char="•"/>
            </a:pPr>
            <a:r>
              <a:rPr lang="en-US" sz="3865">
                <a:solidFill>
                  <a:srgbClr val="000000"/>
                </a:solidFill>
                <a:latin typeface="Montserrat Classic"/>
              </a:rPr>
              <a:t>Homeschooling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8575" y="-347860"/>
            <a:ext cx="852567" cy="992078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26284" y="613808"/>
            <a:ext cx="852567" cy="992078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 flipV="1">
            <a:off x="16002019" y="-13559"/>
            <a:ext cx="2285981" cy="2285981"/>
          </a:xfrm>
          <a:custGeom>
            <a:avLst/>
            <a:gdLst/>
            <a:ahLst/>
            <a:cxnLst/>
            <a:rect l="l" t="t" r="r" b="b"/>
            <a:pathLst>
              <a:path w="2285981" h="2285981">
                <a:moveTo>
                  <a:pt x="2285981" y="2285981"/>
                </a:moveTo>
                <a:lnTo>
                  <a:pt x="0" y="2285981"/>
                </a:lnTo>
                <a:lnTo>
                  <a:pt x="0" y="0"/>
                </a:lnTo>
                <a:lnTo>
                  <a:pt x="2285981" y="0"/>
                </a:lnTo>
                <a:lnTo>
                  <a:pt x="2285981" y="2285981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8001019"/>
            <a:ext cx="2285981" cy="2285981"/>
          </a:xfrm>
          <a:custGeom>
            <a:avLst/>
            <a:gdLst/>
            <a:ahLst/>
            <a:cxnLst/>
            <a:rect l="l" t="t" r="r" b="b"/>
            <a:pathLst>
              <a:path w="2285981" h="2285981">
                <a:moveTo>
                  <a:pt x="0" y="0"/>
                </a:moveTo>
                <a:lnTo>
                  <a:pt x="2285981" y="0"/>
                </a:lnTo>
                <a:lnTo>
                  <a:pt x="2285981" y="2285981"/>
                </a:lnTo>
                <a:lnTo>
                  <a:pt x="0" y="2285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44000" y="4777888"/>
            <a:ext cx="6712227" cy="4480412"/>
          </a:xfrm>
          <a:custGeom>
            <a:avLst/>
            <a:gdLst/>
            <a:ahLst/>
            <a:cxnLst/>
            <a:rect l="l" t="t" r="r" b="b"/>
            <a:pathLst>
              <a:path w="6712227" h="4480412">
                <a:moveTo>
                  <a:pt x="0" y="0"/>
                </a:moveTo>
                <a:lnTo>
                  <a:pt x="6712227" y="0"/>
                </a:lnTo>
                <a:lnTo>
                  <a:pt x="6712227" y="4480412"/>
                </a:lnTo>
                <a:lnTo>
                  <a:pt x="0" y="448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004748" y="4777888"/>
            <a:ext cx="4503152" cy="4503152"/>
          </a:xfrm>
          <a:custGeom>
            <a:avLst/>
            <a:gdLst/>
            <a:ahLst/>
            <a:cxnLst/>
            <a:rect l="l" t="t" r="r" b="b"/>
            <a:pathLst>
              <a:path w="4503152" h="4503152">
                <a:moveTo>
                  <a:pt x="0" y="0"/>
                </a:moveTo>
                <a:lnTo>
                  <a:pt x="4503151" y="0"/>
                </a:lnTo>
                <a:lnTo>
                  <a:pt x="4503151" y="4503152"/>
                </a:lnTo>
                <a:lnTo>
                  <a:pt x="0" y="450315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861383" y="444193"/>
            <a:ext cx="13140636" cy="363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1"/>
              </a:lnSpc>
              <a:spcBef>
                <a:spcPct val="0"/>
              </a:spcBef>
            </a:pPr>
            <a:r>
              <a:rPr lang="en-US" sz="10393">
                <a:solidFill>
                  <a:srgbClr val="015893"/>
                </a:solidFill>
                <a:latin typeface="Montserrat Classic Bold"/>
              </a:rPr>
              <a:t>Is it easier to lead yourself or others?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735827"/>
            <a:ext cx="4030606" cy="52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7"/>
              </a:lnSpc>
              <a:spcBef>
                <a:spcPct val="0"/>
              </a:spcBef>
            </a:pPr>
            <a:r>
              <a:rPr lang="en-US" sz="3105">
                <a:solidFill>
                  <a:srgbClr val="FFFFFF"/>
                </a:solidFill>
                <a:latin typeface="Montserrat Classic Bold"/>
              </a:rPr>
              <a:t>Let's start with YOU!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698" y="805908"/>
            <a:ext cx="16460604" cy="8675183"/>
          </a:xfrm>
          <a:custGeom>
            <a:avLst/>
            <a:gdLst/>
            <a:ahLst/>
            <a:cxnLst/>
            <a:rect l="l" t="t" r="r" b="b"/>
            <a:pathLst>
              <a:path w="16460604" h="8675183">
                <a:moveTo>
                  <a:pt x="0" y="0"/>
                </a:moveTo>
                <a:lnTo>
                  <a:pt x="16460604" y="0"/>
                </a:lnTo>
                <a:lnTo>
                  <a:pt x="16460604" y="8675184"/>
                </a:lnTo>
                <a:lnTo>
                  <a:pt x="0" y="8675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048" y="93314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10702" y="1896785"/>
            <a:ext cx="5271098" cy="6447115"/>
            <a:chOff x="0" y="-390525"/>
            <a:chExt cx="1388273" cy="1698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4702" cy="1153549"/>
            </a:xfrm>
            <a:custGeom>
              <a:avLst/>
              <a:gdLst/>
              <a:ahLst/>
              <a:cxnLst/>
              <a:rect l="l" t="t" r="r" b="b"/>
              <a:pathLst>
                <a:path w="1344702" h="1153549">
                  <a:moveTo>
                    <a:pt x="77333" y="0"/>
                  </a:moveTo>
                  <a:lnTo>
                    <a:pt x="1267368" y="0"/>
                  </a:lnTo>
                  <a:cubicBezTo>
                    <a:pt x="1310078" y="0"/>
                    <a:pt x="1344702" y="34623"/>
                    <a:pt x="1344702" y="77333"/>
                  </a:cubicBezTo>
                  <a:lnTo>
                    <a:pt x="1344702" y="1076216"/>
                  </a:lnTo>
                  <a:cubicBezTo>
                    <a:pt x="1344702" y="1118926"/>
                    <a:pt x="1310078" y="1153549"/>
                    <a:pt x="1267368" y="1153549"/>
                  </a:cubicBezTo>
                  <a:lnTo>
                    <a:pt x="77333" y="1153549"/>
                  </a:lnTo>
                  <a:cubicBezTo>
                    <a:pt x="34623" y="1153549"/>
                    <a:pt x="0" y="1118926"/>
                    <a:pt x="0" y="1076216"/>
                  </a:cubicBezTo>
                  <a:lnTo>
                    <a:pt x="0" y="77333"/>
                  </a:lnTo>
                  <a:cubicBezTo>
                    <a:pt x="0" y="34623"/>
                    <a:pt x="34623" y="0"/>
                    <a:pt x="77333" y="0"/>
                  </a:cubicBez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90525"/>
              <a:ext cx="1388273" cy="1698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531"/>
                </a:lnSpc>
              </a:pPr>
              <a:r>
                <a:rPr lang="en-US" sz="6199" dirty="0">
                  <a:solidFill>
                    <a:srgbClr val="FFFFFF"/>
                  </a:solidFill>
                  <a:latin typeface="Montserrat Classic"/>
                </a:rPr>
                <a:t>CHANGE </a:t>
              </a:r>
            </a:p>
            <a:p>
              <a:pPr algn="ctr">
                <a:lnSpc>
                  <a:spcPts val="11531"/>
                </a:lnSpc>
              </a:pPr>
              <a:r>
                <a:rPr lang="en-US" sz="6199" dirty="0">
                  <a:solidFill>
                    <a:srgbClr val="FFFFFF"/>
                  </a:solidFill>
                  <a:latin typeface="Montserrat Classic"/>
                </a:rPr>
                <a:t>OCCURS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12838" y="790417"/>
            <a:ext cx="1628314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Leading Yourself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723269" y="1877735"/>
            <a:ext cx="5303306" cy="6618563"/>
            <a:chOff x="0" y="-390525"/>
            <a:chExt cx="1396756" cy="17431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44702" cy="1153549"/>
            </a:xfrm>
            <a:custGeom>
              <a:avLst/>
              <a:gdLst/>
              <a:ahLst/>
              <a:cxnLst/>
              <a:rect l="l" t="t" r="r" b="b"/>
              <a:pathLst>
                <a:path w="1344702" h="1153549">
                  <a:moveTo>
                    <a:pt x="77333" y="0"/>
                  </a:moveTo>
                  <a:lnTo>
                    <a:pt x="1267368" y="0"/>
                  </a:lnTo>
                  <a:cubicBezTo>
                    <a:pt x="1310078" y="0"/>
                    <a:pt x="1344702" y="34623"/>
                    <a:pt x="1344702" y="77333"/>
                  </a:cubicBezTo>
                  <a:lnTo>
                    <a:pt x="1344702" y="1076216"/>
                  </a:lnTo>
                  <a:cubicBezTo>
                    <a:pt x="1344702" y="1118926"/>
                    <a:pt x="1310078" y="1153549"/>
                    <a:pt x="1267368" y="1153549"/>
                  </a:cubicBezTo>
                  <a:lnTo>
                    <a:pt x="77333" y="1153549"/>
                  </a:lnTo>
                  <a:cubicBezTo>
                    <a:pt x="34623" y="1153549"/>
                    <a:pt x="0" y="1118926"/>
                    <a:pt x="0" y="1076216"/>
                  </a:cubicBezTo>
                  <a:lnTo>
                    <a:pt x="0" y="77333"/>
                  </a:lnTo>
                  <a:cubicBezTo>
                    <a:pt x="0" y="34623"/>
                    <a:pt x="34623" y="0"/>
                    <a:pt x="77333" y="0"/>
                  </a:cubicBez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90525"/>
              <a:ext cx="1396756" cy="1743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531"/>
                </a:lnSpc>
              </a:pPr>
              <a:r>
                <a:rPr lang="en-US" sz="6199" dirty="0">
                  <a:solidFill>
                    <a:srgbClr val="FFFFFF"/>
                  </a:solidFill>
                  <a:latin typeface="Montserrat Classic"/>
                </a:rPr>
                <a:t>RESPONSE</a:t>
              </a:r>
            </a:p>
            <a:p>
              <a:pPr algn="ctr">
                <a:lnSpc>
                  <a:spcPts val="11531"/>
                </a:lnSpc>
              </a:pPr>
              <a:r>
                <a:rPr lang="en-US" sz="6199" dirty="0">
                  <a:solidFill>
                    <a:srgbClr val="FFFFFF"/>
                  </a:solidFill>
                  <a:latin typeface="Montserrat Classic"/>
                </a:rPr>
                <a:t>HAPPENS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6616344" y="5540927"/>
            <a:ext cx="4106947" cy="38100"/>
          </a:xfrm>
          <a:prstGeom prst="line">
            <a:avLst/>
          </a:prstGeom>
          <a:ln w="38100" cap="rnd">
            <a:solidFill>
              <a:srgbClr val="ACB8C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45" y="149766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048" y="93314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50068" y="1826040"/>
            <a:ext cx="5105664" cy="6963293"/>
            <a:chOff x="0" y="-390525"/>
            <a:chExt cx="1344702" cy="1833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4702" cy="1153549"/>
            </a:xfrm>
            <a:custGeom>
              <a:avLst/>
              <a:gdLst/>
              <a:ahLst/>
              <a:cxnLst/>
              <a:rect l="l" t="t" r="r" b="b"/>
              <a:pathLst>
                <a:path w="1344702" h="1153549">
                  <a:moveTo>
                    <a:pt x="77333" y="0"/>
                  </a:moveTo>
                  <a:lnTo>
                    <a:pt x="1267368" y="0"/>
                  </a:lnTo>
                  <a:cubicBezTo>
                    <a:pt x="1310078" y="0"/>
                    <a:pt x="1344702" y="34623"/>
                    <a:pt x="1344702" y="77333"/>
                  </a:cubicBezTo>
                  <a:lnTo>
                    <a:pt x="1344702" y="1076216"/>
                  </a:lnTo>
                  <a:cubicBezTo>
                    <a:pt x="1344702" y="1118926"/>
                    <a:pt x="1310078" y="1153549"/>
                    <a:pt x="1267368" y="1153549"/>
                  </a:cubicBezTo>
                  <a:lnTo>
                    <a:pt x="77333" y="1153549"/>
                  </a:lnTo>
                  <a:cubicBezTo>
                    <a:pt x="34623" y="1153549"/>
                    <a:pt x="0" y="1118926"/>
                    <a:pt x="0" y="1076216"/>
                  </a:cubicBezTo>
                  <a:lnTo>
                    <a:pt x="0" y="77333"/>
                  </a:lnTo>
                  <a:cubicBezTo>
                    <a:pt x="0" y="34623"/>
                    <a:pt x="34623" y="0"/>
                    <a:pt x="77333" y="0"/>
                  </a:cubicBez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90525"/>
              <a:ext cx="1344702" cy="18339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531"/>
                </a:lnSpc>
              </a:pPr>
              <a:r>
                <a:rPr lang="en-US" sz="6199" dirty="0">
                  <a:solidFill>
                    <a:srgbClr val="FFFFFF"/>
                  </a:solidFill>
                  <a:latin typeface="Montserrat Classic"/>
                </a:rPr>
                <a:t>CHANGE </a:t>
              </a:r>
            </a:p>
            <a:p>
              <a:pPr algn="ctr">
                <a:lnSpc>
                  <a:spcPts val="11531"/>
                </a:lnSpc>
              </a:pPr>
              <a:r>
                <a:rPr lang="en-US" sz="6199" dirty="0">
                  <a:solidFill>
                    <a:srgbClr val="FFFFFF"/>
                  </a:solidFill>
                  <a:latin typeface="Montserrat Classic"/>
                </a:rPr>
                <a:t>OCCURS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23269" y="3360510"/>
            <a:ext cx="5105664" cy="4379883"/>
            <a:chOff x="0" y="0"/>
            <a:chExt cx="1344702" cy="11535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4702" cy="1153549"/>
            </a:xfrm>
            <a:custGeom>
              <a:avLst/>
              <a:gdLst/>
              <a:ahLst/>
              <a:cxnLst/>
              <a:rect l="l" t="t" r="r" b="b"/>
              <a:pathLst>
                <a:path w="1344702" h="1153549">
                  <a:moveTo>
                    <a:pt x="77333" y="0"/>
                  </a:moveTo>
                  <a:lnTo>
                    <a:pt x="1267368" y="0"/>
                  </a:lnTo>
                  <a:cubicBezTo>
                    <a:pt x="1310078" y="0"/>
                    <a:pt x="1344702" y="34623"/>
                    <a:pt x="1344702" y="77333"/>
                  </a:cubicBezTo>
                  <a:lnTo>
                    <a:pt x="1344702" y="1076216"/>
                  </a:lnTo>
                  <a:cubicBezTo>
                    <a:pt x="1344702" y="1118926"/>
                    <a:pt x="1310078" y="1153549"/>
                    <a:pt x="1267368" y="1153549"/>
                  </a:cubicBezTo>
                  <a:lnTo>
                    <a:pt x="77333" y="1153549"/>
                  </a:lnTo>
                  <a:cubicBezTo>
                    <a:pt x="34623" y="1153549"/>
                    <a:pt x="0" y="1118926"/>
                    <a:pt x="0" y="1076216"/>
                  </a:cubicBezTo>
                  <a:lnTo>
                    <a:pt x="0" y="77333"/>
                  </a:lnTo>
                  <a:cubicBezTo>
                    <a:pt x="0" y="34623"/>
                    <a:pt x="34623" y="0"/>
                    <a:pt x="77333" y="0"/>
                  </a:cubicBez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90525"/>
              <a:ext cx="812800" cy="1203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531"/>
                </a:lnSpc>
              </a:pPr>
              <a:r>
                <a:rPr lang="en-US" sz="6199">
                  <a:solidFill>
                    <a:srgbClr val="FFFFFF"/>
                  </a:solidFill>
                  <a:latin typeface="Montserrat Classic"/>
                </a:rPr>
                <a:t>RESPONSE</a:t>
              </a:r>
            </a:p>
            <a:p>
              <a:pPr algn="ctr">
                <a:lnSpc>
                  <a:spcPts val="11531"/>
                </a:lnSpc>
              </a:pPr>
              <a:r>
                <a:rPr lang="en-US" sz="6199">
                  <a:solidFill>
                    <a:srgbClr val="FFFFFF"/>
                  </a:solidFill>
                  <a:latin typeface="Montserrat Classic"/>
                </a:rPr>
                <a:t>HAPPENS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6616344" y="5540927"/>
            <a:ext cx="4106947" cy="38100"/>
          </a:xfrm>
          <a:prstGeom prst="line">
            <a:avLst/>
          </a:prstGeom>
          <a:ln w="38100" cap="rnd">
            <a:solidFill>
              <a:srgbClr val="ACB8C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Freeform 12"/>
          <p:cNvSpPr/>
          <p:nvPr/>
        </p:nvSpPr>
        <p:spPr>
          <a:xfrm>
            <a:off x="9966870" y="1513336"/>
            <a:ext cx="6620973" cy="8910223"/>
          </a:xfrm>
          <a:custGeom>
            <a:avLst/>
            <a:gdLst/>
            <a:ahLst/>
            <a:cxnLst/>
            <a:rect l="l" t="t" r="r" b="b"/>
            <a:pathLst>
              <a:path w="6620973" h="8910223">
                <a:moveTo>
                  <a:pt x="0" y="0"/>
                </a:moveTo>
                <a:lnTo>
                  <a:pt x="6620973" y="0"/>
                </a:lnTo>
                <a:lnTo>
                  <a:pt x="6620973" y="8910222"/>
                </a:lnTo>
                <a:lnTo>
                  <a:pt x="0" y="89102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12838" y="790417"/>
            <a:ext cx="1628314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Leading Yourself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048" y="93314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10702" y="1896785"/>
            <a:ext cx="5105664" cy="7056715"/>
            <a:chOff x="0" y="-390525"/>
            <a:chExt cx="1344702" cy="18585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4702" cy="1153549"/>
            </a:xfrm>
            <a:custGeom>
              <a:avLst/>
              <a:gdLst/>
              <a:ahLst/>
              <a:cxnLst/>
              <a:rect l="l" t="t" r="r" b="b"/>
              <a:pathLst>
                <a:path w="1344702" h="1153549">
                  <a:moveTo>
                    <a:pt x="77333" y="0"/>
                  </a:moveTo>
                  <a:lnTo>
                    <a:pt x="1267368" y="0"/>
                  </a:lnTo>
                  <a:cubicBezTo>
                    <a:pt x="1310078" y="0"/>
                    <a:pt x="1344702" y="34623"/>
                    <a:pt x="1344702" y="77333"/>
                  </a:cubicBezTo>
                  <a:lnTo>
                    <a:pt x="1344702" y="1076216"/>
                  </a:lnTo>
                  <a:cubicBezTo>
                    <a:pt x="1344702" y="1118926"/>
                    <a:pt x="1310078" y="1153549"/>
                    <a:pt x="1267368" y="1153549"/>
                  </a:cubicBezTo>
                  <a:lnTo>
                    <a:pt x="77333" y="1153549"/>
                  </a:lnTo>
                  <a:cubicBezTo>
                    <a:pt x="34623" y="1153549"/>
                    <a:pt x="0" y="1118926"/>
                    <a:pt x="0" y="1076216"/>
                  </a:cubicBezTo>
                  <a:lnTo>
                    <a:pt x="0" y="77333"/>
                  </a:lnTo>
                  <a:cubicBezTo>
                    <a:pt x="0" y="34623"/>
                    <a:pt x="34623" y="0"/>
                    <a:pt x="77333" y="0"/>
                  </a:cubicBez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90525"/>
              <a:ext cx="1344696" cy="185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531"/>
                </a:lnSpc>
              </a:pPr>
              <a:r>
                <a:rPr lang="en-US" sz="6199" dirty="0">
                  <a:solidFill>
                    <a:srgbClr val="FFFFFF"/>
                  </a:solidFill>
                  <a:latin typeface="Montserrat Classic"/>
                </a:rPr>
                <a:t>CHANGE </a:t>
              </a:r>
            </a:p>
            <a:p>
              <a:pPr algn="ctr">
                <a:lnSpc>
                  <a:spcPts val="11531"/>
                </a:lnSpc>
              </a:pPr>
              <a:r>
                <a:rPr lang="en-US" sz="6199" dirty="0">
                  <a:solidFill>
                    <a:srgbClr val="FFFFFF"/>
                  </a:solidFill>
                  <a:latin typeface="Montserrat Classic"/>
                </a:rPr>
                <a:t>OCCURS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23269" y="1877735"/>
            <a:ext cx="5105664" cy="6770966"/>
            <a:chOff x="0" y="-390525"/>
            <a:chExt cx="1344702" cy="17832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4702" cy="1153549"/>
            </a:xfrm>
            <a:custGeom>
              <a:avLst/>
              <a:gdLst/>
              <a:ahLst/>
              <a:cxnLst/>
              <a:rect l="l" t="t" r="r" b="b"/>
              <a:pathLst>
                <a:path w="1344702" h="1153549">
                  <a:moveTo>
                    <a:pt x="77333" y="0"/>
                  </a:moveTo>
                  <a:lnTo>
                    <a:pt x="1267368" y="0"/>
                  </a:lnTo>
                  <a:cubicBezTo>
                    <a:pt x="1310078" y="0"/>
                    <a:pt x="1344702" y="34623"/>
                    <a:pt x="1344702" y="77333"/>
                  </a:cubicBezTo>
                  <a:lnTo>
                    <a:pt x="1344702" y="1076216"/>
                  </a:lnTo>
                  <a:cubicBezTo>
                    <a:pt x="1344702" y="1118926"/>
                    <a:pt x="1310078" y="1153549"/>
                    <a:pt x="1267368" y="1153549"/>
                  </a:cubicBezTo>
                  <a:lnTo>
                    <a:pt x="77333" y="1153549"/>
                  </a:lnTo>
                  <a:cubicBezTo>
                    <a:pt x="34623" y="1153549"/>
                    <a:pt x="0" y="1118926"/>
                    <a:pt x="0" y="1076216"/>
                  </a:cubicBezTo>
                  <a:lnTo>
                    <a:pt x="0" y="77333"/>
                  </a:lnTo>
                  <a:cubicBezTo>
                    <a:pt x="0" y="34623"/>
                    <a:pt x="34623" y="0"/>
                    <a:pt x="77333" y="0"/>
                  </a:cubicBez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90525"/>
              <a:ext cx="1344696" cy="178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531"/>
                </a:lnSpc>
              </a:pPr>
              <a:r>
                <a:rPr lang="en-US" sz="6199" dirty="0">
                  <a:solidFill>
                    <a:srgbClr val="FFFFFF"/>
                  </a:solidFill>
                  <a:latin typeface="Montserrat Classic"/>
                </a:rPr>
                <a:t>RESPONSE</a:t>
              </a:r>
            </a:p>
            <a:p>
              <a:pPr algn="ctr">
                <a:lnSpc>
                  <a:spcPts val="11531"/>
                </a:lnSpc>
              </a:pPr>
              <a:r>
                <a:rPr lang="en-US" sz="6199" dirty="0">
                  <a:solidFill>
                    <a:srgbClr val="FFFFFF"/>
                  </a:solidFill>
                  <a:latin typeface="Montserrat Classic"/>
                </a:rPr>
                <a:t>HAPPENS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6616344" y="5540927"/>
            <a:ext cx="4106947" cy="38100"/>
          </a:xfrm>
          <a:prstGeom prst="line">
            <a:avLst/>
          </a:prstGeom>
          <a:ln w="38100" cap="rnd">
            <a:solidFill>
              <a:srgbClr val="ACB8C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2" name="Group 12"/>
          <p:cNvGrpSpPr/>
          <p:nvPr/>
        </p:nvGrpSpPr>
        <p:grpSpPr>
          <a:xfrm>
            <a:off x="6258986" y="3041681"/>
            <a:ext cx="4698712" cy="469871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F8D3E"/>
            </a:solidFill>
            <a:ln w="38100" cap="sq">
              <a:solidFill>
                <a:srgbClr val="000000"/>
              </a:solidFill>
              <a:prstDash val="sysDot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39700" y="44450"/>
              <a:ext cx="5334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r>
                <a:rPr lang="en-US" sz="4799">
                  <a:solidFill>
                    <a:srgbClr val="FFFFFF"/>
                  </a:solidFill>
                  <a:latin typeface="Montserrat Classic Bold"/>
                </a:rPr>
                <a:t>P.A.U.S.E.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12838" y="790417"/>
            <a:ext cx="1628314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Leading Yourself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225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048" y="93314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80622" y="2464797"/>
            <a:ext cx="8651106" cy="7164585"/>
          </a:xfrm>
          <a:custGeom>
            <a:avLst/>
            <a:gdLst/>
            <a:ahLst/>
            <a:cxnLst/>
            <a:rect l="l" t="t" r="r" b="b"/>
            <a:pathLst>
              <a:path w="8651106" h="7164585">
                <a:moveTo>
                  <a:pt x="0" y="0"/>
                </a:moveTo>
                <a:lnTo>
                  <a:pt x="8651105" y="0"/>
                </a:lnTo>
                <a:lnTo>
                  <a:pt x="8651105" y="7164584"/>
                </a:lnTo>
                <a:lnTo>
                  <a:pt x="0" y="716458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12838" y="790417"/>
            <a:ext cx="1628314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"/>
              </a:rPr>
              <a:t>How to P.A.U.S.E.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3048" y="1998072"/>
            <a:ext cx="1081133" cy="733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45"/>
              </a:lnSpc>
            </a:pPr>
            <a:r>
              <a:rPr lang="en-US" sz="4136">
                <a:solidFill>
                  <a:srgbClr val="000000"/>
                </a:solidFill>
                <a:latin typeface="League Spartan Bold"/>
              </a:rPr>
              <a:t>P</a:t>
            </a:r>
          </a:p>
          <a:p>
            <a:pPr>
              <a:lnSpc>
                <a:spcPts val="9845"/>
              </a:lnSpc>
            </a:pPr>
            <a:r>
              <a:rPr lang="en-US" sz="4136">
                <a:solidFill>
                  <a:srgbClr val="000000"/>
                </a:solidFill>
                <a:latin typeface="League Spartan Bold"/>
              </a:rPr>
              <a:t>A</a:t>
            </a:r>
          </a:p>
          <a:p>
            <a:pPr>
              <a:lnSpc>
                <a:spcPts val="9845"/>
              </a:lnSpc>
            </a:pPr>
            <a:r>
              <a:rPr lang="en-US" sz="4136">
                <a:solidFill>
                  <a:srgbClr val="000000"/>
                </a:solidFill>
                <a:latin typeface="League Spartan Bold"/>
              </a:rPr>
              <a:t>U</a:t>
            </a:r>
          </a:p>
          <a:p>
            <a:pPr>
              <a:lnSpc>
                <a:spcPts val="9845"/>
              </a:lnSpc>
            </a:pPr>
            <a:r>
              <a:rPr lang="en-US" sz="4136">
                <a:solidFill>
                  <a:srgbClr val="000000"/>
                </a:solidFill>
                <a:latin typeface="League Spartan Bold"/>
              </a:rPr>
              <a:t>S</a:t>
            </a:r>
          </a:p>
          <a:p>
            <a:pPr>
              <a:lnSpc>
                <a:spcPts val="9845"/>
              </a:lnSpc>
            </a:pPr>
            <a:r>
              <a:rPr lang="en-US" sz="4136">
                <a:solidFill>
                  <a:srgbClr val="000000"/>
                </a:solidFill>
                <a:latin typeface="League Spartan Bold"/>
              </a:rPr>
              <a:t>E</a:t>
            </a:r>
          </a:p>
          <a:p>
            <a:pPr>
              <a:lnSpc>
                <a:spcPts val="9845"/>
              </a:lnSpc>
            </a:pPr>
            <a:endParaRPr lang="en-US" sz="4136">
              <a:solidFill>
                <a:srgbClr val="000000"/>
              </a:solidFill>
              <a:latin typeface="League Spart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5169" y="2286000"/>
            <a:ext cx="2269306" cy="717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104872"/>
                </a:solidFill>
                <a:latin typeface="Montserrat Classic Bold"/>
              </a:rPr>
              <a:t>resent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5169" y="3599117"/>
            <a:ext cx="2553187" cy="717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104872"/>
                </a:solidFill>
                <a:latin typeface="Montserrat Classic Bold"/>
              </a:rPr>
              <a:t>ttitude</a:t>
            </a:r>
            <a:endParaRPr lang="en-US" sz="4500" dirty="0">
              <a:solidFill>
                <a:srgbClr val="104872"/>
              </a:solidFill>
              <a:latin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1000" y="4757737"/>
            <a:ext cx="786633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104872"/>
                </a:solidFill>
                <a:latin typeface="Montserrat Classic Bold"/>
              </a:rPr>
              <a:t>nderstand</a:t>
            </a:r>
            <a:r>
              <a:rPr lang="en-US" sz="4500" dirty="0">
                <a:solidFill>
                  <a:srgbClr val="104872"/>
                </a:solidFill>
                <a:latin typeface="Montserrat Classic Bold"/>
              </a:rPr>
              <a:t> the Benefits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371600" y="6044341"/>
            <a:ext cx="786633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104872"/>
                </a:solidFill>
                <a:latin typeface="Montserrat Classic Bold"/>
              </a:rPr>
              <a:t>tay</a:t>
            </a:r>
            <a:r>
              <a:rPr lang="en-US" sz="4500" dirty="0">
                <a:solidFill>
                  <a:srgbClr val="104872"/>
                </a:solidFill>
                <a:latin typeface="Montserrat Classic Bold"/>
              </a:rPr>
              <a:t> Curious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5232" y="7283110"/>
            <a:ext cx="786633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104872"/>
                </a:solidFill>
                <a:latin typeface="Montserrat Classic Bold"/>
              </a:rPr>
              <a:t>nergy</a:t>
            </a:r>
            <a:endParaRPr lang="en-US" sz="4500" dirty="0">
              <a:solidFill>
                <a:srgbClr val="104872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048" y="93314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974478" y="1984218"/>
            <a:ext cx="7284822" cy="3035903"/>
          </a:xfrm>
          <a:custGeom>
            <a:avLst/>
            <a:gdLst/>
            <a:ahLst/>
            <a:cxnLst/>
            <a:rect l="l" t="t" r="r" b="b"/>
            <a:pathLst>
              <a:path w="7284822" h="3035903">
                <a:moveTo>
                  <a:pt x="0" y="0"/>
                </a:moveTo>
                <a:lnTo>
                  <a:pt x="7284822" y="0"/>
                </a:lnTo>
                <a:lnTo>
                  <a:pt x="7284822" y="3035903"/>
                </a:lnTo>
                <a:lnTo>
                  <a:pt x="0" y="303590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17535" y="790417"/>
            <a:ext cx="1628314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Present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3048" y="1951586"/>
            <a:ext cx="16432115" cy="853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221" lvl="1" indent="-392611">
              <a:lnSpc>
                <a:spcPts val="8655"/>
              </a:lnSpc>
              <a:buFont typeface="Arial"/>
              <a:buChar char="•"/>
            </a:pPr>
            <a:r>
              <a:rPr lang="en-US" sz="3636" dirty="0">
                <a:solidFill>
                  <a:srgbClr val="000000"/>
                </a:solidFill>
                <a:latin typeface="Montserrat Classic"/>
              </a:rPr>
              <a:t>Focus less on how things used to be.</a:t>
            </a:r>
          </a:p>
          <a:p>
            <a:pPr marL="1570443" lvl="2" indent="-523481">
              <a:lnSpc>
                <a:spcPts val="5382"/>
              </a:lnSpc>
              <a:buFont typeface="Arial"/>
              <a:buChar char="⚬"/>
            </a:pPr>
            <a:r>
              <a:rPr lang="en-US" sz="3636" dirty="0">
                <a:solidFill>
                  <a:srgbClr val="000000"/>
                </a:solidFill>
                <a:latin typeface="Montserrat Classic"/>
              </a:rPr>
              <a:t>It was so much easier when____."</a:t>
            </a:r>
          </a:p>
          <a:p>
            <a:pPr marL="1570443" lvl="2" indent="-523481">
              <a:lnSpc>
                <a:spcPts val="5382"/>
              </a:lnSpc>
              <a:buFont typeface="Arial"/>
              <a:buChar char="⚬"/>
            </a:pPr>
            <a:r>
              <a:rPr lang="en-US" sz="3636" dirty="0">
                <a:solidFill>
                  <a:srgbClr val="000000"/>
                </a:solidFill>
                <a:latin typeface="Montserrat Classic"/>
              </a:rPr>
              <a:t>Remember when ____________." </a:t>
            </a:r>
          </a:p>
          <a:p>
            <a:pPr>
              <a:lnSpc>
                <a:spcPts val="5382"/>
              </a:lnSpc>
            </a:pPr>
            <a:endParaRPr lang="en-US" sz="3636" dirty="0">
              <a:solidFill>
                <a:srgbClr val="000000"/>
              </a:solidFill>
              <a:latin typeface="Montserrat Classic"/>
            </a:endParaRPr>
          </a:p>
          <a:p>
            <a:pPr marL="785221" lvl="1" indent="-392611">
              <a:lnSpc>
                <a:spcPts val="8655"/>
              </a:lnSpc>
              <a:buFont typeface="Arial"/>
              <a:buChar char="•"/>
            </a:pPr>
            <a:r>
              <a:rPr lang="en-US" sz="3636" dirty="0">
                <a:solidFill>
                  <a:srgbClr val="000000"/>
                </a:solidFill>
                <a:latin typeface="Montserrat Classic"/>
              </a:rPr>
              <a:t>Allows you to focus all of your energy on the task at hand.</a:t>
            </a:r>
          </a:p>
          <a:p>
            <a:pPr marL="785221" lvl="1" indent="-392611">
              <a:lnSpc>
                <a:spcPts val="8655"/>
              </a:lnSpc>
              <a:buFont typeface="Arial"/>
              <a:buChar char="•"/>
            </a:pPr>
            <a:r>
              <a:rPr lang="en-US" sz="3636" dirty="0">
                <a:solidFill>
                  <a:srgbClr val="000000"/>
                </a:solidFill>
                <a:latin typeface="Montserrat Classic"/>
              </a:rPr>
              <a:t>Being mindful of your thoughts can reduce stress.</a:t>
            </a:r>
          </a:p>
          <a:p>
            <a:pPr marL="785221" lvl="1" indent="-392611">
              <a:lnSpc>
                <a:spcPts val="8655"/>
              </a:lnSpc>
              <a:buFont typeface="Arial"/>
              <a:buChar char="•"/>
            </a:pPr>
            <a:r>
              <a:rPr lang="en-US" sz="3636" dirty="0">
                <a:solidFill>
                  <a:srgbClr val="000000"/>
                </a:solidFill>
                <a:latin typeface="Montserrat Classic"/>
              </a:rPr>
              <a:t>Recognize when you're not in the present moment.</a:t>
            </a:r>
          </a:p>
          <a:p>
            <a:pPr marL="1570443" lvl="2" indent="-523481">
              <a:lnSpc>
                <a:spcPts val="4618"/>
              </a:lnSpc>
              <a:buFont typeface="Arial"/>
              <a:buChar char="⚬"/>
            </a:pPr>
            <a:r>
              <a:rPr lang="en-US" sz="3636" dirty="0">
                <a:solidFill>
                  <a:srgbClr val="000000"/>
                </a:solidFill>
                <a:latin typeface="Montserrat Classic"/>
              </a:rPr>
              <a:t>Is my stress coming from the past or the future?</a:t>
            </a:r>
          </a:p>
          <a:p>
            <a:pPr marL="1570443" lvl="2" indent="-523481">
              <a:lnSpc>
                <a:spcPts val="4618"/>
              </a:lnSpc>
              <a:buFont typeface="Arial"/>
              <a:buChar char="⚬"/>
            </a:pPr>
            <a:r>
              <a:rPr lang="en-US" sz="3636" dirty="0">
                <a:solidFill>
                  <a:srgbClr val="000000"/>
                </a:solidFill>
                <a:latin typeface="Montserrat Classic"/>
              </a:rPr>
              <a:t>Bring it back to present. </a:t>
            </a:r>
          </a:p>
          <a:p>
            <a:pPr>
              <a:lnSpc>
                <a:spcPts val="8655"/>
              </a:lnSpc>
            </a:pPr>
            <a:endParaRPr lang="en-US" sz="3636" dirty="0">
              <a:solidFill>
                <a:srgbClr val="000000"/>
              </a:solidFill>
              <a:latin typeface="Montserrat Class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048" y="93314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2713181"/>
            <a:ext cx="6256113" cy="5889339"/>
          </a:xfrm>
          <a:custGeom>
            <a:avLst/>
            <a:gdLst/>
            <a:ahLst/>
            <a:cxnLst/>
            <a:rect l="l" t="t" r="r" b="b"/>
            <a:pathLst>
              <a:path w="6256113" h="5889339">
                <a:moveTo>
                  <a:pt x="0" y="0"/>
                </a:moveTo>
                <a:lnTo>
                  <a:pt x="6256113" y="0"/>
                </a:lnTo>
                <a:lnTo>
                  <a:pt x="6256113" y="5889338"/>
                </a:lnTo>
                <a:lnTo>
                  <a:pt x="0" y="58893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17535" y="790417"/>
            <a:ext cx="1628314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Attitude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42097" y="3870193"/>
            <a:ext cx="11515728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000000"/>
                </a:solidFill>
                <a:latin typeface="Montserrat Classic Bold"/>
              </a:rPr>
              <a:t>What you see.  The lens in which you see change.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78484" y="5581650"/>
            <a:ext cx="11515728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ontserrat Classic Bold"/>
              </a:rPr>
              <a:t>Determines what you do.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59434" y="7296150"/>
            <a:ext cx="11515728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ontserrat Classic Bold"/>
              </a:rPr>
              <a:t>Then determines the results that you get.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57240" y="2757169"/>
            <a:ext cx="992039" cy="1154372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557240" y="4610129"/>
            <a:ext cx="992039" cy="1154372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557240" y="6375459"/>
            <a:ext cx="992039" cy="1154372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187623" y="-594360"/>
            <a:ext cx="3086100" cy="11574580"/>
            <a:chOff x="0" y="0"/>
            <a:chExt cx="812800" cy="3048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3048449"/>
            </a:xfrm>
            <a:custGeom>
              <a:avLst/>
              <a:gdLst/>
              <a:ahLst/>
              <a:cxnLst/>
              <a:rect l="l" t="t" r="r" b="b"/>
              <a:pathLst>
                <a:path w="812800" h="3048449">
                  <a:moveTo>
                    <a:pt x="0" y="0"/>
                  </a:moveTo>
                  <a:lnTo>
                    <a:pt x="812800" y="0"/>
                  </a:lnTo>
                  <a:lnTo>
                    <a:pt x="812800" y="3048449"/>
                  </a:lnTo>
                  <a:lnTo>
                    <a:pt x="0" y="3048449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55427" y="794238"/>
            <a:ext cx="8028748" cy="8822333"/>
            <a:chOff x="0" y="0"/>
            <a:chExt cx="10704997" cy="1176311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04997" cy="11763111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10073154" y="2973040"/>
            <a:ext cx="7899320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424242"/>
                </a:solidFill>
                <a:latin typeface="Montserrat Classic Bold"/>
              </a:rPr>
              <a:t>Why Change?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10136" y="3002568"/>
            <a:ext cx="686246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 Classic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10136" y="4855528"/>
            <a:ext cx="686246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 Classic Bold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73154" y="4809472"/>
            <a:ext cx="5828528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424242"/>
                </a:solidFill>
                <a:latin typeface="Montserrat Classic Bold"/>
              </a:rPr>
              <a:t>Leading Yourself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10136" y="6620857"/>
            <a:ext cx="686246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 Classic Bold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73154" y="6611332"/>
            <a:ext cx="5828528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424242"/>
                </a:solidFill>
                <a:latin typeface="Montserrat Classic Bold"/>
              </a:rPr>
              <a:t>Leading Others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6864" y="-2085529"/>
            <a:ext cx="19936837" cy="3628579"/>
            <a:chOff x="0" y="-142875"/>
            <a:chExt cx="5250854" cy="9556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50854" cy="812800"/>
            </a:xfrm>
            <a:custGeom>
              <a:avLst/>
              <a:gdLst/>
              <a:ahLst/>
              <a:cxnLst/>
              <a:rect l="l" t="t" r="r" b="b"/>
              <a:pathLst>
                <a:path w="5250854" h="812800">
                  <a:moveTo>
                    <a:pt x="0" y="0"/>
                  </a:moveTo>
                  <a:lnTo>
                    <a:pt x="5250854" y="0"/>
                  </a:lnTo>
                  <a:lnTo>
                    <a:pt x="52508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5200557" cy="955675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10499"/>
                </a:lnSpc>
              </a:pPr>
              <a:r>
                <a:rPr lang="en-US" sz="7499" dirty="0">
                  <a:solidFill>
                    <a:srgbClr val="FFFFFF"/>
                  </a:solidFill>
                  <a:latin typeface="Montserrat Classic"/>
                </a:rPr>
                <a:t>EXAMPLES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54151" y="1817592"/>
            <a:ext cx="6892986" cy="8229600"/>
          </a:xfrm>
          <a:custGeom>
            <a:avLst/>
            <a:gdLst/>
            <a:ahLst/>
            <a:cxnLst/>
            <a:rect l="l" t="t" r="r" b="b"/>
            <a:pathLst>
              <a:path w="6892986" h="8229600">
                <a:moveTo>
                  <a:pt x="0" y="0"/>
                </a:moveTo>
                <a:lnTo>
                  <a:pt x="6892986" y="0"/>
                </a:lnTo>
                <a:lnTo>
                  <a:pt x="6892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36476" y="2535503"/>
            <a:ext cx="9209769" cy="226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Montserrat Classic"/>
              </a:rPr>
              <a:t>Co-worker that annoys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36476" y="5445656"/>
            <a:ext cx="470192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Montserrat Classic"/>
              </a:rPr>
              <a:t>Our in-laws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36476" y="7547506"/>
            <a:ext cx="5987207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Montserrat Classic"/>
              </a:rPr>
              <a:t>Stuck in traffic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98477" cy="10287000"/>
            <a:chOff x="0" y="0"/>
            <a:chExt cx="50001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10" cy="2709333"/>
            </a:xfrm>
            <a:custGeom>
              <a:avLst/>
              <a:gdLst/>
              <a:ahLst/>
              <a:cxnLst/>
              <a:rect l="l" t="t" r="r" b="b"/>
              <a:pathLst>
                <a:path w="500010" h="2709333">
                  <a:moveTo>
                    <a:pt x="0" y="0"/>
                  </a:moveTo>
                  <a:lnTo>
                    <a:pt x="500010" y="0"/>
                  </a:lnTo>
                  <a:lnTo>
                    <a:pt x="5000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6186531" cy="8229600"/>
            <a:chOff x="0" y="0"/>
            <a:chExt cx="8248708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248708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8228007" y="3319922"/>
            <a:ext cx="9047217" cy="45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424242"/>
                </a:solidFill>
                <a:latin typeface="Montserrat Classic"/>
              </a:rPr>
              <a:t>What lens will you choose to look through when change occurs?</a:t>
            </a:r>
          </a:p>
        </p:txBody>
      </p:sp>
      <p:sp>
        <p:nvSpPr>
          <p:cNvPr id="8" name="Freeform 8"/>
          <p:cNvSpPr/>
          <p:nvPr/>
        </p:nvSpPr>
        <p:spPr>
          <a:xfrm>
            <a:off x="514350" y="8645750"/>
            <a:ext cx="1028700" cy="1051053"/>
          </a:xfrm>
          <a:custGeom>
            <a:avLst/>
            <a:gdLst/>
            <a:ahLst/>
            <a:cxnLst/>
            <a:rect l="l" t="t" r="r" b="b"/>
            <a:pathLst>
              <a:path w="1028700" h="1051053">
                <a:moveTo>
                  <a:pt x="0" y="0"/>
                </a:moveTo>
                <a:lnTo>
                  <a:pt x="1028700" y="0"/>
                </a:lnTo>
                <a:lnTo>
                  <a:pt x="1028700" y="1051053"/>
                </a:lnTo>
                <a:lnTo>
                  <a:pt x="0" y="10510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77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215231" y="1905132"/>
            <a:ext cx="11072769" cy="1169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5"/>
              </a:lnSpc>
              <a:spcBef>
                <a:spcPct val="0"/>
              </a:spcBef>
            </a:pPr>
            <a:r>
              <a:rPr lang="en-US" sz="6832">
                <a:solidFill>
                  <a:srgbClr val="104872"/>
                </a:solidFill>
                <a:latin typeface="Montserrat Classic Bold"/>
              </a:rPr>
              <a:t>ATTITUDE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048" y="93314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711456" y="2532404"/>
            <a:ext cx="3811881" cy="38118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Montserrat Classic Bold"/>
                </a:rPr>
                <a:t>External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Montserrat Classic Bold"/>
                </a:rPr>
                <a:t>Factors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74190" y="2631749"/>
            <a:ext cx="3811881" cy="381188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2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Montserrat Classic Bold"/>
                </a:rPr>
                <a:t>Internal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FFFFFF"/>
                  </a:solidFill>
                  <a:latin typeface="Montserrat Classic Bold"/>
                </a:rPr>
                <a:t>Factors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790417"/>
            <a:ext cx="1628314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"/>
              </a:rPr>
              <a:t>UNDERSTAND THE CHANGE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14672" y="6806745"/>
            <a:ext cx="4958125" cy="252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9"/>
              </a:lnSpc>
              <a:spcBef>
                <a:spcPct val="0"/>
              </a:spcBef>
            </a:pPr>
            <a:r>
              <a:rPr lang="en-US" sz="3578" dirty="0">
                <a:solidFill>
                  <a:srgbClr val="000000"/>
                </a:solidFill>
                <a:latin typeface="Montserrat Classic"/>
              </a:rPr>
              <a:t>Accept and modify internal processes or items based on change.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58400" y="6972300"/>
            <a:ext cx="4527671" cy="2253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51"/>
              </a:lnSpc>
            </a:pPr>
            <a:r>
              <a:rPr lang="en-US" sz="3578" dirty="0">
                <a:solidFill>
                  <a:srgbClr val="000000"/>
                </a:solidFill>
                <a:latin typeface="Montserrat Classic"/>
              </a:rPr>
              <a:t>Educate</a:t>
            </a:r>
          </a:p>
          <a:p>
            <a:pPr algn="just">
              <a:lnSpc>
                <a:spcPts val="4451"/>
              </a:lnSpc>
            </a:pPr>
            <a:r>
              <a:rPr lang="en-US" sz="3578" dirty="0">
                <a:solidFill>
                  <a:srgbClr val="000000"/>
                </a:solidFill>
                <a:latin typeface="Montserrat Classic"/>
              </a:rPr>
              <a:t>Communicate</a:t>
            </a:r>
          </a:p>
          <a:p>
            <a:pPr algn="just">
              <a:lnSpc>
                <a:spcPts val="4451"/>
              </a:lnSpc>
            </a:pPr>
            <a:r>
              <a:rPr lang="en-US" sz="3578" dirty="0">
                <a:solidFill>
                  <a:srgbClr val="000000"/>
                </a:solidFill>
                <a:latin typeface="Montserrat Classic"/>
              </a:rPr>
              <a:t>Training</a:t>
            </a:r>
          </a:p>
          <a:p>
            <a:pPr algn="just">
              <a:lnSpc>
                <a:spcPts val="4451"/>
              </a:lnSpc>
              <a:spcBef>
                <a:spcPct val="0"/>
              </a:spcBef>
            </a:pPr>
            <a:r>
              <a:rPr lang="en-US" sz="3578" dirty="0">
                <a:solidFill>
                  <a:srgbClr val="000000"/>
                </a:solidFill>
                <a:latin typeface="Montserrat Classic"/>
              </a:rPr>
              <a:t>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43437" y="-808617"/>
            <a:ext cx="9346743" cy="11095617"/>
            <a:chOff x="0" y="0"/>
            <a:chExt cx="2461694" cy="29223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1694" cy="2922302"/>
            </a:xfrm>
            <a:custGeom>
              <a:avLst/>
              <a:gdLst/>
              <a:ahLst/>
              <a:cxnLst/>
              <a:rect l="l" t="t" r="r" b="b"/>
              <a:pathLst>
                <a:path w="2461694" h="2922302">
                  <a:moveTo>
                    <a:pt x="0" y="0"/>
                  </a:moveTo>
                  <a:lnTo>
                    <a:pt x="2461694" y="0"/>
                  </a:lnTo>
                  <a:lnTo>
                    <a:pt x="2461694" y="2922302"/>
                  </a:lnTo>
                  <a:lnTo>
                    <a:pt x="0" y="2922302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43048" y="93314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638775" y="2976362"/>
            <a:ext cx="9242080" cy="6355121"/>
            <a:chOff x="0" y="0"/>
            <a:chExt cx="6159500" cy="4235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59500" cy="4235450"/>
            </a:xfrm>
            <a:custGeom>
              <a:avLst/>
              <a:gdLst/>
              <a:ahLst/>
              <a:cxnLst/>
              <a:rect l="l" t="t" r="r" b="b"/>
              <a:pathLst>
                <a:path w="6159500" h="423545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3711780" y="790417"/>
            <a:ext cx="1628314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Montserrat Classic"/>
              </a:rPr>
              <a:t>STAY CURIOUS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99255" y="2312786"/>
            <a:ext cx="952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9645628" y="2879407"/>
            <a:ext cx="7072969" cy="4451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Montserrat Classic"/>
              </a:rPr>
              <a:t>What new opportunities await with this change?</a:t>
            </a:r>
          </a:p>
          <a:p>
            <a:pPr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Montserrat Classic"/>
            </a:endParaRPr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Montserrat Classic"/>
              </a:rPr>
              <a:t>How can you fill your needs a new way?</a:t>
            </a:r>
          </a:p>
          <a:p>
            <a:pPr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Montserrat Classic"/>
            </a:endParaRPr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Montserrat Classic"/>
              </a:rPr>
              <a:t>What are the facts?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048" y="93314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923767"/>
            <a:ext cx="5630238" cy="8334533"/>
          </a:xfrm>
          <a:custGeom>
            <a:avLst/>
            <a:gdLst/>
            <a:ahLst/>
            <a:cxnLst/>
            <a:rect l="l" t="t" r="r" b="b"/>
            <a:pathLst>
              <a:path w="5630238" h="8334533">
                <a:moveTo>
                  <a:pt x="0" y="0"/>
                </a:moveTo>
                <a:lnTo>
                  <a:pt x="5630238" y="0"/>
                </a:lnTo>
                <a:lnTo>
                  <a:pt x="5630238" y="8334533"/>
                </a:lnTo>
                <a:lnTo>
                  <a:pt x="0" y="833453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34022" y="842884"/>
            <a:ext cx="1628314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"/>
              </a:rPr>
              <a:t>Energy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73632" y="5984388"/>
            <a:ext cx="9665413" cy="1349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5000">
                <a:solidFill>
                  <a:srgbClr val="104872"/>
                </a:solidFill>
                <a:latin typeface="Montserrat Classic Bold"/>
              </a:rPr>
              <a:t>How you spend it is what you'll get in return.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73632" y="2272546"/>
            <a:ext cx="9665413" cy="19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0"/>
              </a:lnSpc>
            </a:pPr>
            <a:r>
              <a:rPr lang="en-US" sz="5000">
                <a:solidFill>
                  <a:srgbClr val="104872"/>
                </a:solidFill>
                <a:latin typeface="Montserrat Classic Bold"/>
              </a:rPr>
              <a:t>Energy is like a currency. How will you spend it?</a:t>
            </a:r>
          </a:p>
          <a:p>
            <a:pPr>
              <a:lnSpc>
                <a:spcPts val="5150"/>
              </a:lnSpc>
            </a:pPr>
            <a:endParaRPr lang="en-US" sz="5000">
              <a:solidFill>
                <a:srgbClr val="104872"/>
              </a:solidFill>
              <a:latin typeface="Montserrat Class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73632" y="7761921"/>
            <a:ext cx="9665413" cy="132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0"/>
              </a:lnSpc>
            </a:pPr>
            <a:r>
              <a:rPr lang="en-US" sz="5000">
                <a:solidFill>
                  <a:srgbClr val="104872"/>
                </a:solidFill>
                <a:latin typeface="Montserrat Classic Bold"/>
              </a:rPr>
              <a:t>Be aware of how you spend your energy.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73632" y="4238137"/>
            <a:ext cx="9280475" cy="132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50"/>
              </a:lnSpc>
              <a:spcBef>
                <a:spcPct val="0"/>
              </a:spcBef>
            </a:pPr>
            <a:r>
              <a:rPr lang="en-US" sz="5000">
                <a:solidFill>
                  <a:srgbClr val="104872"/>
                </a:solidFill>
                <a:latin typeface="Montserrat Classic Bold"/>
              </a:rPr>
              <a:t>You</a:t>
            </a:r>
            <a:r>
              <a:rPr lang="en-US" sz="5000" u="none" strike="noStrike">
                <a:solidFill>
                  <a:srgbClr val="104872"/>
                </a:solidFill>
                <a:latin typeface="Montserrat Classic Bold"/>
              </a:rPr>
              <a:t> only have a certain</a:t>
            </a:r>
          </a:p>
          <a:p>
            <a:pPr marL="0" lvl="0" indent="0" algn="l">
              <a:lnSpc>
                <a:spcPts val="5150"/>
              </a:lnSpc>
              <a:spcBef>
                <a:spcPct val="0"/>
              </a:spcBef>
            </a:pPr>
            <a:r>
              <a:rPr lang="en-US" sz="5000" u="none" strike="noStrike">
                <a:solidFill>
                  <a:srgbClr val="104872"/>
                </a:solidFill>
                <a:latin typeface="Montserrat Classic Bold"/>
              </a:rPr>
              <a:t>amount of energy each day.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569217" cy="10975022"/>
            <a:chOff x="0" y="0"/>
            <a:chExt cx="1203415" cy="2890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415" cy="2890541"/>
            </a:xfrm>
            <a:custGeom>
              <a:avLst/>
              <a:gdLst/>
              <a:ahLst/>
              <a:cxnLst/>
              <a:rect l="l" t="t" r="r" b="b"/>
              <a:pathLst>
                <a:path w="1203415" h="2890541">
                  <a:moveTo>
                    <a:pt x="0" y="0"/>
                  </a:moveTo>
                  <a:lnTo>
                    <a:pt x="1203415" y="0"/>
                  </a:lnTo>
                  <a:lnTo>
                    <a:pt x="1203415" y="2890541"/>
                  </a:lnTo>
                  <a:lnTo>
                    <a:pt x="0" y="2890541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326344"/>
            <a:ext cx="6888100" cy="7634311"/>
          </a:xfrm>
          <a:custGeom>
            <a:avLst/>
            <a:gdLst/>
            <a:ahLst/>
            <a:cxnLst/>
            <a:rect l="l" t="t" r="r" b="b"/>
            <a:pathLst>
              <a:path w="6888100" h="7634311">
                <a:moveTo>
                  <a:pt x="0" y="0"/>
                </a:moveTo>
                <a:lnTo>
                  <a:pt x="6888100" y="0"/>
                </a:lnTo>
                <a:lnTo>
                  <a:pt x="6888100" y="7634312"/>
                </a:lnTo>
                <a:lnTo>
                  <a:pt x="0" y="76343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89806" y="1991994"/>
            <a:ext cx="11598194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Montserrat Classic Bold"/>
              </a:rPr>
              <a:t>Avoid setting conditions around change: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89806" y="5067300"/>
            <a:ext cx="10569494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 Classic Bold"/>
              </a:rPr>
              <a:t>I'll be happier once we get through this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 Classic Bold"/>
              </a:rPr>
              <a:t>I'll be less stressed when things get back to "normal".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 Classic Bold"/>
              </a:rPr>
              <a:t>I'll be better once I get through this project.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569217" cy="10975022"/>
            <a:chOff x="0" y="0"/>
            <a:chExt cx="1203415" cy="2890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415" cy="2890541"/>
            </a:xfrm>
            <a:custGeom>
              <a:avLst/>
              <a:gdLst/>
              <a:ahLst/>
              <a:cxnLst/>
              <a:rect l="l" t="t" r="r" b="b"/>
              <a:pathLst>
                <a:path w="1203415" h="2890541">
                  <a:moveTo>
                    <a:pt x="0" y="0"/>
                  </a:moveTo>
                  <a:lnTo>
                    <a:pt x="1203415" y="0"/>
                  </a:lnTo>
                  <a:lnTo>
                    <a:pt x="1203415" y="2890541"/>
                  </a:lnTo>
                  <a:lnTo>
                    <a:pt x="0" y="2890541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326344"/>
            <a:ext cx="6888100" cy="7634311"/>
          </a:xfrm>
          <a:custGeom>
            <a:avLst/>
            <a:gdLst/>
            <a:ahLst/>
            <a:cxnLst/>
            <a:rect l="l" t="t" r="r" b="b"/>
            <a:pathLst>
              <a:path w="6888100" h="7634311">
                <a:moveTo>
                  <a:pt x="0" y="0"/>
                </a:moveTo>
                <a:lnTo>
                  <a:pt x="6888100" y="0"/>
                </a:lnTo>
                <a:lnTo>
                  <a:pt x="6888100" y="7634312"/>
                </a:lnTo>
                <a:lnTo>
                  <a:pt x="0" y="76343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52917" y="2040243"/>
            <a:ext cx="11535083" cy="598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8"/>
              </a:lnSpc>
            </a:pPr>
            <a:r>
              <a:rPr lang="en-US" sz="11399">
                <a:solidFill>
                  <a:srgbClr val="000000"/>
                </a:solidFill>
                <a:latin typeface="Montserrat Classic Bold"/>
              </a:rPr>
              <a:t>What if this is as good</a:t>
            </a:r>
          </a:p>
          <a:p>
            <a:pPr algn="ctr">
              <a:lnSpc>
                <a:spcPts val="15958"/>
              </a:lnSpc>
              <a:spcBef>
                <a:spcPct val="0"/>
              </a:spcBef>
            </a:pPr>
            <a:r>
              <a:rPr lang="en-US" sz="11399">
                <a:solidFill>
                  <a:srgbClr val="000000"/>
                </a:solidFill>
                <a:latin typeface="Montserrat Classic Bold"/>
              </a:rPr>
              <a:t>as it gets?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336336" cy="10691021"/>
            <a:chOff x="0" y="0"/>
            <a:chExt cx="1668829" cy="28157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8829" cy="2815742"/>
            </a:xfrm>
            <a:custGeom>
              <a:avLst/>
              <a:gdLst/>
              <a:ahLst/>
              <a:cxnLst/>
              <a:rect l="l" t="t" r="r" b="b"/>
              <a:pathLst>
                <a:path w="1668829" h="2815742">
                  <a:moveTo>
                    <a:pt x="0" y="0"/>
                  </a:moveTo>
                  <a:lnTo>
                    <a:pt x="1668829" y="0"/>
                  </a:lnTo>
                  <a:lnTo>
                    <a:pt x="1668829" y="2815742"/>
                  </a:lnTo>
                  <a:lnTo>
                    <a:pt x="0" y="2815742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64375" y="2318725"/>
            <a:ext cx="8479625" cy="5649550"/>
          </a:xfrm>
          <a:custGeom>
            <a:avLst/>
            <a:gdLst/>
            <a:ahLst/>
            <a:cxnLst/>
            <a:rect l="l" t="t" r="r" b="b"/>
            <a:pathLst>
              <a:path w="8479625" h="5649550">
                <a:moveTo>
                  <a:pt x="0" y="0"/>
                </a:moveTo>
                <a:lnTo>
                  <a:pt x="8479625" y="0"/>
                </a:lnTo>
                <a:lnTo>
                  <a:pt x="8479625" y="5649550"/>
                </a:lnTo>
                <a:lnTo>
                  <a:pt x="0" y="56495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563079" y="2929623"/>
            <a:ext cx="8339110" cy="368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22"/>
              </a:lnSpc>
            </a:pPr>
            <a:r>
              <a:rPr lang="en-US" sz="10587">
                <a:solidFill>
                  <a:srgbClr val="000000"/>
                </a:solidFill>
                <a:latin typeface="Montserrat Classic Bold"/>
              </a:rPr>
              <a:t>Leading</a:t>
            </a:r>
          </a:p>
          <a:p>
            <a:pPr algn="ctr">
              <a:lnSpc>
                <a:spcPts val="14822"/>
              </a:lnSpc>
              <a:spcBef>
                <a:spcPct val="0"/>
              </a:spcBef>
            </a:pPr>
            <a:r>
              <a:rPr lang="en-US" sz="10587">
                <a:solidFill>
                  <a:srgbClr val="000000"/>
                </a:solidFill>
                <a:latin typeface="Montserrat Classic Bold"/>
              </a:rPr>
              <a:t>Others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98477" cy="10287000"/>
            <a:chOff x="0" y="0"/>
            <a:chExt cx="50001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0010" cy="2709333"/>
            </a:xfrm>
            <a:custGeom>
              <a:avLst/>
              <a:gdLst/>
              <a:ahLst/>
              <a:cxnLst/>
              <a:rect l="l" t="t" r="r" b="b"/>
              <a:pathLst>
                <a:path w="500010" h="2709333">
                  <a:moveTo>
                    <a:pt x="0" y="0"/>
                  </a:moveTo>
                  <a:lnTo>
                    <a:pt x="500010" y="0"/>
                  </a:lnTo>
                  <a:lnTo>
                    <a:pt x="5000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6186531" cy="8229600"/>
            <a:chOff x="0" y="0"/>
            <a:chExt cx="8248708" cy="10972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248708" cy="1097280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8462573" y="1741052"/>
            <a:ext cx="1228091" cy="1429052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62573" y="3489814"/>
            <a:ext cx="1228091" cy="1429052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462573" y="5238577"/>
            <a:ext cx="1228091" cy="1429052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462573" y="6987339"/>
            <a:ext cx="1228091" cy="1429052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340309" y="2041658"/>
            <a:ext cx="7215409" cy="74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424242"/>
                </a:solidFill>
                <a:latin typeface="Montserrat Classic Bold"/>
              </a:rPr>
              <a:t>Honesty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51850" y="2060708"/>
            <a:ext cx="849536" cy="63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FFFFFF"/>
                </a:solidFill>
                <a:latin typeface="Montserrat Classic Bold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51850" y="3809470"/>
            <a:ext cx="849536" cy="63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FFFFFF"/>
                </a:solidFill>
                <a:latin typeface="Montserrat Classic Bold"/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40309" y="3790420"/>
            <a:ext cx="7215409" cy="74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424242"/>
                </a:solidFill>
                <a:latin typeface="Montserrat Classic Bold"/>
              </a:rPr>
              <a:t>Communication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340309" y="5493959"/>
            <a:ext cx="7215409" cy="74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424242"/>
                </a:solidFill>
                <a:latin typeface="Montserrat Classic Bold"/>
              </a:rPr>
              <a:t>Availability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40309" y="7333168"/>
            <a:ext cx="7215409" cy="74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424242"/>
                </a:solidFill>
                <a:latin typeface="Montserrat Classic Bold"/>
              </a:rPr>
              <a:t>Empathy</a:t>
            </a:r>
          </a:p>
        </p:txBody>
      </p:sp>
      <p:sp>
        <p:nvSpPr>
          <p:cNvPr id="26" name="Freeform 26"/>
          <p:cNvSpPr/>
          <p:nvPr/>
        </p:nvSpPr>
        <p:spPr>
          <a:xfrm>
            <a:off x="514350" y="8645750"/>
            <a:ext cx="1028700" cy="1051053"/>
          </a:xfrm>
          <a:custGeom>
            <a:avLst/>
            <a:gdLst/>
            <a:ahLst/>
            <a:cxnLst/>
            <a:rect l="l" t="t" r="r" b="b"/>
            <a:pathLst>
              <a:path w="1028700" h="1051053">
                <a:moveTo>
                  <a:pt x="0" y="0"/>
                </a:moveTo>
                <a:lnTo>
                  <a:pt x="1028700" y="0"/>
                </a:lnTo>
                <a:lnTo>
                  <a:pt x="1028700" y="1051053"/>
                </a:lnTo>
                <a:lnTo>
                  <a:pt x="0" y="10510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97723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8651850" y="5558232"/>
            <a:ext cx="849536" cy="63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FFFFFF"/>
                </a:solidFill>
                <a:latin typeface="Montserrat Classic Bold"/>
              </a:rPr>
              <a:t>03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651850" y="7308440"/>
            <a:ext cx="849536" cy="63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FFFFFF"/>
                </a:solidFill>
                <a:latin typeface="Montserrat Classic Bold"/>
              </a:rPr>
              <a:t>04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0"/>
            <a:ext cx="2112545" cy="3835166"/>
          </a:xfrm>
          <a:custGeom>
            <a:avLst/>
            <a:gdLst/>
            <a:ahLst/>
            <a:cxnLst/>
            <a:rect l="l" t="t" r="r" b="b"/>
            <a:pathLst>
              <a:path w="2112545" h="3835166">
                <a:moveTo>
                  <a:pt x="2112545" y="0"/>
                </a:moveTo>
                <a:lnTo>
                  <a:pt x="0" y="0"/>
                </a:lnTo>
                <a:lnTo>
                  <a:pt x="0" y="3835166"/>
                </a:lnTo>
                <a:lnTo>
                  <a:pt x="2112545" y="3835166"/>
                </a:lnTo>
                <a:lnTo>
                  <a:pt x="2112545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75455" y="6451834"/>
            <a:ext cx="2112545" cy="3835166"/>
          </a:xfrm>
          <a:custGeom>
            <a:avLst/>
            <a:gdLst/>
            <a:ahLst/>
            <a:cxnLst/>
            <a:rect l="l" t="t" r="r" b="b"/>
            <a:pathLst>
              <a:path w="2112545" h="3835166">
                <a:moveTo>
                  <a:pt x="0" y="0"/>
                </a:moveTo>
                <a:lnTo>
                  <a:pt x="2112545" y="0"/>
                </a:lnTo>
                <a:lnTo>
                  <a:pt x="2112545" y="3835166"/>
                </a:lnTo>
                <a:lnTo>
                  <a:pt x="0" y="383516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6273" y="83027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12545" y="2365084"/>
            <a:ext cx="14283471" cy="6415457"/>
          </a:xfrm>
          <a:custGeom>
            <a:avLst/>
            <a:gdLst/>
            <a:ahLst/>
            <a:cxnLst/>
            <a:rect l="l" t="t" r="r" b="b"/>
            <a:pathLst>
              <a:path w="14283471" h="6415457">
                <a:moveTo>
                  <a:pt x="0" y="0"/>
                </a:moveTo>
                <a:lnTo>
                  <a:pt x="14283471" y="0"/>
                </a:lnTo>
                <a:lnTo>
                  <a:pt x="14283471" y="6415457"/>
                </a:lnTo>
                <a:lnTo>
                  <a:pt x="0" y="64154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32363" y="312659"/>
            <a:ext cx="902327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LEADING OTHERS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048" y="9331482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889062" y="5964029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>
                  <a:solidFill>
                    <a:srgbClr val="FFFFFF"/>
                  </a:solidFill>
                  <a:latin typeface="Montserrat Classic Bold"/>
                </a:rPr>
                <a:t>Nervous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64844" y="36004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Montserrat Classic"/>
                </a:rPr>
                <a:t>Excited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6178" y="787433"/>
            <a:ext cx="16283140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15893"/>
                </a:solidFill>
                <a:latin typeface="Montserrat Classic Bold"/>
              </a:rPr>
              <a:t>How do you feeling</a:t>
            </a: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15893"/>
                </a:solidFill>
                <a:latin typeface="Montserrat Classic Bold"/>
              </a:rPr>
              <a:t>about change?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56178" y="5964029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2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Montserrat Classic"/>
                </a:rPr>
                <a:t>Indifferent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17043" y="5964029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AFD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>
                  <a:solidFill>
                    <a:srgbClr val="FFFFFF"/>
                  </a:solidFill>
                  <a:latin typeface="Montserrat Classic Bold"/>
                </a:rPr>
                <a:t>Worried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303143" y="3600450"/>
            <a:ext cx="3086100" cy="308610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2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>
                  <a:solidFill>
                    <a:srgbClr val="FFFFFF"/>
                  </a:solidFill>
                  <a:latin typeface="Montserrat Classic Bold"/>
                </a:rPr>
                <a:t>Depends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52204" y="1042495"/>
            <a:ext cx="4807096" cy="8215805"/>
            <a:chOff x="0" y="0"/>
            <a:chExt cx="6409461" cy="1095440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409461" cy="1095440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-28575" y="-347860"/>
            <a:ext cx="852567" cy="992078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26284" y="613808"/>
            <a:ext cx="852567" cy="992078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3220" y="422939"/>
            <a:ext cx="992039" cy="1154372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 flipV="1">
            <a:off x="16002019" y="-13559"/>
            <a:ext cx="2285981" cy="2285981"/>
          </a:xfrm>
          <a:custGeom>
            <a:avLst/>
            <a:gdLst/>
            <a:ahLst/>
            <a:cxnLst/>
            <a:rect l="l" t="t" r="r" b="b"/>
            <a:pathLst>
              <a:path w="2285981" h="2285981">
                <a:moveTo>
                  <a:pt x="2285981" y="2285981"/>
                </a:moveTo>
                <a:lnTo>
                  <a:pt x="0" y="2285981"/>
                </a:lnTo>
                <a:lnTo>
                  <a:pt x="0" y="0"/>
                </a:lnTo>
                <a:lnTo>
                  <a:pt x="2285981" y="0"/>
                </a:lnTo>
                <a:lnTo>
                  <a:pt x="2285981" y="2285981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0" y="8001019"/>
            <a:ext cx="2285981" cy="2285981"/>
          </a:xfrm>
          <a:custGeom>
            <a:avLst/>
            <a:gdLst/>
            <a:ahLst/>
            <a:cxnLst/>
            <a:rect l="l" t="t" r="r" b="b"/>
            <a:pathLst>
              <a:path w="2285981" h="2285981">
                <a:moveTo>
                  <a:pt x="0" y="0"/>
                </a:moveTo>
                <a:lnTo>
                  <a:pt x="2285981" y="0"/>
                </a:lnTo>
                <a:lnTo>
                  <a:pt x="2285981" y="2285981"/>
                </a:lnTo>
                <a:lnTo>
                  <a:pt x="0" y="2285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898477" y="510868"/>
            <a:ext cx="482073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Honesty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2991" y="2754927"/>
            <a:ext cx="9073026" cy="6503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It's okay if you don't have all the answers.</a:t>
            </a:r>
          </a:p>
          <a:p>
            <a:pPr algn="just">
              <a:lnSpc>
                <a:spcPts val="4321"/>
              </a:lnSpc>
            </a:pPr>
            <a:endParaRPr lang="en-US" sz="3086" dirty="0">
              <a:solidFill>
                <a:srgbClr val="424242"/>
              </a:solidFill>
              <a:latin typeface="Montserrat Classic Bold"/>
            </a:endParaRP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It's okay to tell them you're unsure of</a:t>
            </a: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the answer.</a:t>
            </a:r>
          </a:p>
          <a:p>
            <a:pPr algn="just">
              <a:lnSpc>
                <a:spcPts val="4321"/>
              </a:lnSpc>
            </a:pPr>
            <a:endParaRPr lang="en-US" sz="3086" dirty="0">
              <a:solidFill>
                <a:srgbClr val="424242"/>
              </a:solidFill>
              <a:latin typeface="Montserrat Classic Bold"/>
            </a:endParaRP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You're there to lead when no answers</a:t>
            </a: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are available.</a:t>
            </a:r>
          </a:p>
          <a:p>
            <a:pPr algn="just">
              <a:lnSpc>
                <a:spcPts val="4321"/>
              </a:lnSpc>
            </a:pPr>
            <a:endParaRPr lang="en-US" sz="3086" dirty="0">
              <a:solidFill>
                <a:srgbClr val="424242"/>
              </a:solidFill>
              <a:latin typeface="Montserrat Classic Bold"/>
            </a:endParaRP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Level set expectations:</a:t>
            </a: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— "Here's what I know…"</a:t>
            </a: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— "I'll tell you what I know when I find out."</a:t>
            </a: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8575" y="-347860"/>
            <a:ext cx="852567" cy="992078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26284" y="613808"/>
            <a:ext cx="852567" cy="992078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 flipV="1">
            <a:off x="16002019" y="-13559"/>
            <a:ext cx="2285981" cy="2285981"/>
          </a:xfrm>
          <a:custGeom>
            <a:avLst/>
            <a:gdLst/>
            <a:ahLst/>
            <a:cxnLst/>
            <a:rect l="l" t="t" r="r" b="b"/>
            <a:pathLst>
              <a:path w="2285981" h="2285981">
                <a:moveTo>
                  <a:pt x="2285981" y="2285981"/>
                </a:moveTo>
                <a:lnTo>
                  <a:pt x="0" y="2285981"/>
                </a:lnTo>
                <a:lnTo>
                  <a:pt x="0" y="0"/>
                </a:lnTo>
                <a:lnTo>
                  <a:pt x="2285981" y="0"/>
                </a:lnTo>
                <a:lnTo>
                  <a:pt x="2285981" y="2285981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8001019"/>
            <a:ext cx="2285981" cy="2285981"/>
          </a:xfrm>
          <a:custGeom>
            <a:avLst/>
            <a:gdLst/>
            <a:ahLst/>
            <a:cxnLst/>
            <a:rect l="l" t="t" r="r" b="b"/>
            <a:pathLst>
              <a:path w="2285981" h="2285981">
                <a:moveTo>
                  <a:pt x="0" y="0"/>
                </a:moveTo>
                <a:lnTo>
                  <a:pt x="2285981" y="0"/>
                </a:lnTo>
                <a:lnTo>
                  <a:pt x="2285981" y="2285981"/>
                </a:lnTo>
                <a:lnTo>
                  <a:pt x="0" y="2285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178059" y="866775"/>
            <a:ext cx="835497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Communication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845664"/>
            <a:ext cx="4807096" cy="8215805"/>
            <a:chOff x="0" y="0"/>
            <a:chExt cx="6409461" cy="10954407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409461" cy="1095440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03220" y="422939"/>
            <a:ext cx="992039" cy="1154372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460004" y="2754927"/>
            <a:ext cx="9073026" cy="5960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Communication is key when experiencing or preparing for change.</a:t>
            </a:r>
          </a:p>
          <a:p>
            <a:pPr algn="just">
              <a:lnSpc>
                <a:spcPts val="4321"/>
              </a:lnSpc>
            </a:pPr>
            <a:endParaRPr lang="en-US" sz="3086" dirty="0">
              <a:solidFill>
                <a:srgbClr val="424242"/>
              </a:solidFill>
              <a:latin typeface="Montserrat Classic Bold"/>
            </a:endParaRP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Don't presume they've been told information you have.</a:t>
            </a:r>
          </a:p>
          <a:p>
            <a:pPr algn="just">
              <a:lnSpc>
                <a:spcPts val="4321"/>
              </a:lnSpc>
            </a:pPr>
            <a:endParaRPr lang="en-US" sz="3086" dirty="0">
              <a:solidFill>
                <a:srgbClr val="424242"/>
              </a:solidFill>
              <a:latin typeface="Montserrat Classic Bold"/>
            </a:endParaRP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They want to know what you know, when appropriate.</a:t>
            </a:r>
          </a:p>
          <a:p>
            <a:pPr algn="just">
              <a:lnSpc>
                <a:spcPts val="4321"/>
              </a:lnSpc>
            </a:pPr>
            <a:endParaRPr lang="en-US" sz="3086" dirty="0">
              <a:solidFill>
                <a:srgbClr val="424242"/>
              </a:solidFill>
              <a:latin typeface="Montserrat Classic Bold"/>
            </a:endParaRP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Have scheduled time to provide updates regarding change.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190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8575" y="-347860"/>
            <a:ext cx="852567" cy="992078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26284" y="613808"/>
            <a:ext cx="852567" cy="992078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3220" y="422939"/>
            <a:ext cx="992039" cy="1154372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 flipV="1">
            <a:off x="16002019" y="-13559"/>
            <a:ext cx="2285981" cy="2285981"/>
          </a:xfrm>
          <a:custGeom>
            <a:avLst/>
            <a:gdLst/>
            <a:ahLst/>
            <a:cxnLst/>
            <a:rect l="l" t="t" r="r" b="b"/>
            <a:pathLst>
              <a:path w="2285981" h="2285981">
                <a:moveTo>
                  <a:pt x="2285981" y="2285981"/>
                </a:moveTo>
                <a:lnTo>
                  <a:pt x="0" y="2285981"/>
                </a:lnTo>
                <a:lnTo>
                  <a:pt x="0" y="0"/>
                </a:lnTo>
                <a:lnTo>
                  <a:pt x="2285981" y="0"/>
                </a:lnTo>
                <a:lnTo>
                  <a:pt x="2285981" y="2285981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285981" y="866775"/>
            <a:ext cx="835497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Availability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337914" y="1530350"/>
            <a:ext cx="4807096" cy="8215805"/>
            <a:chOff x="0" y="0"/>
            <a:chExt cx="6409461" cy="10954407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409461" cy="10954407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1099239" y="3439078"/>
            <a:ext cx="9073026" cy="600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"Let me know if you need anything" and mean it.</a:t>
            </a:r>
          </a:p>
          <a:p>
            <a:pPr algn="just">
              <a:lnSpc>
                <a:spcPts val="4321"/>
              </a:lnSpc>
            </a:pPr>
            <a:endParaRPr lang="en-US" sz="3086" dirty="0">
              <a:solidFill>
                <a:srgbClr val="424242"/>
              </a:solidFill>
              <a:latin typeface="Montserrat Classic Bold"/>
            </a:endParaRP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Encourage them to block 15 minutes on your calendar. </a:t>
            </a:r>
          </a:p>
          <a:p>
            <a:pPr algn="just">
              <a:lnSpc>
                <a:spcPts val="4321"/>
              </a:lnSpc>
            </a:pPr>
            <a:endParaRPr lang="en-US" sz="3086" dirty="0">
              <a:solidFill>
                <a:srgbClr val="424242"/>
              </a:solidFill>
              <a:latin typeface="Montserrat Classic Bold"/>
            </a:endParaRP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Are you available </a:t>
            </a:r>
            <a:r>
              <a:rPr lang="en-US" sz="3086" i="1" dirty="0">
                <a:solidFill>
                  <a:srgbClr val="424242"/>
                </a:solidFill>
                <a:latin typeface="Montserrat Classic Bold"/>
              </a:rPr>
              <a:t>and</a:t>
            </a: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 approachable?</a:t>
            </a:r>
          </a:p>
          <a:p>
            <a:pPr algn="just">
              <a:lnSpc>
                <a:spcPts val="4321"/>
              </a:lnSpc>
            </a:pPr>
            <a:endParaRPr lang="en-US" sz="3086" dirty="0">
              <a:solidFill>
                <a:srgbClr val="424242"/>
              </a:solidFill>
              <a:latin typeface="Montserrat Classic Bold"/>
            </a:endParaRP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Let them be seen and heard.</a:t>
            </a: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	I see you.</a:t>
            </a:r>
          </a:p>
          <a:p>
            <a:pPr algn="just">
              <a:lnSpc>
                <a:spcPts val="4321"/>
              </a:lnSpc>
            </a:pPr>
            <a:r>
              <a:rPr lang="en-US" sz="3086" dirty="0">
                <a:solidFill>
                  <a:srgbClr val="424242"/>
                </a:solidFill>
                <a:latin typeface="Montserrat Classic Bold"/>
              </a:rPr>
              <a:t>	I hear you.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8575" y="-347860"/>
            <a:ext cx="852567" cy="992078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26284" y="613808"/>
            <a:ext cx="852567" cy="992078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3220" y="422939"/>
            <a:ext cx="992039" cy="1154372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 flipV="1">
            <a:off x="16002019" y="-13559"/>
            <a:ext cx="2285981" cy="2285981"/>
          </a:xfrm>
          <a:custGeom>
            <a:avLst/>
            <a:gdLst/>
            <a:ahLst/>
            <a:cxnLst/>
            <a:rect l="l" t="t" r="r" b="b"/>
            <a:pathLst>
              <a:path w="2285981" h="2285981">
                <a:moveTo>
                  <a:pt x="2285981" y="2285981"/>
                </a:moveTo>
                <a:lnTo>
                  <a:pt x="0" y="2285981"/>
                </a:lnTo>
                <a:lnTo>
                  <a:pt x="0" y="0"/>
                </a:lnTo>
                <a:lnTo>
                  <a:pt x="2285981" y="0"/>
                </a:lnTo>
                <a:lnTo>
                  <a:pt x="2285981" y="2285981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8001019"/>
            <a:ext cx="2285981" cy="2285981"/>
          </a:xfrm>
          <a:custGeom>
            <a:avLst/>
            <a:gdLst/>
            <a:ahLst/>
            <a:cxnLst/>
            <a:rect l="l" t="t" r="r" b="b"/>
            <a:pathLst>
              <a:path w="2285981" h="2285981">
                <a:moveTo>
                  <a:pt x="0" y="0"/>
                </a:moveTo>
                <a:lnTo>
                  <a:pt x="2285981" y="0"/>
                </a:lnTo>
                <a:lnTo>
                  <a:pt x="2285981" y="2285981"/>
                </a:lnTo>
                <a:lnTo>
                  <a:pt x="0" y="2285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285981" y="866775"/>
            <a:ext cx="835497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Empathy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672628" y="1129431"/>
            <a:ext cx="5472381" cy="8616724"/>
            <a:chOff x="0" y="0"/>
            <a:chExt cx="7296508" cy="1148896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296508" cy="11488965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823992" y="2666760"/>
            <a:ext cx="9392024" cy="728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3"/>
              </a:lnSpc>
            </a:pPr>
            <a:r>
              <a:rPr lang="en-US" sz="3195" dirty="0">
                <a:solidFill>
                  <a:srgbClr val="424242"/>
                </a:solidFill>
                <a:latin typeface="Montserrat Classic Bold"/>
              </a:rPr>
              <a:t>Listen</a:t>
            </a:r>
          </a:p>
          <a:p>
            <a:pPr algn="just">
              <a:lnSpc>
                <a:spcPts val="4473"/>
              </a:lnSpc>
            </a:pPr>
            <a:r>
              <a:rPr lang="en-US" sz="3195" dirty="0">
                <a:solidFill>
                  <a:srgbClr val="424242"/>
                </a:solidFill>
                <a:latin typeface="Montserrat Classic Bold"/>
              </a:rPr>
              <a:t>   "Seek first to understand" -- Stephen Covey</a:t>
            </a:r>
          </a:p>
          <a:p>
            <a:pPr algn="just">
              <a:lnSpc>
                <a:spcPts val="4473"/>
              </a:lnSpc>
            </a:pPr>
            <a:r>
              <a:rPr lang="en-US" sz="3195" dirty="0">
                <a:solidFill>
                  <a:srgbClr val="424242"/>
                </a:solidFill>
                <a:latin typeface="Montserrat Classic Bold"/>
              </a:rPr>
              <a:t>   "It sounds like___________."</a:t>
            </a:r>
          </a:p>
          <a:p>
            <a:pPr algn="just">
              <a:lnSpc>
                <a:spcPts val="4473"/>
              </a:lnSpc>
            </a:pPr>
            <a:endParaRPr lang="en-US" sz="3195" dirty="0">
              <a:solidFill>
                <a:srgbClr val="424242"/>
              </a:solidFill>
              <a:latin typeface="Montserrat Classic Bold"/>
            </a:endParaRPr>
          </a:p>
          <a:p>
            <a:pPr algn="just">
              <a:lnSpc>
                <a:spcPts val="4473"/>
              </a:lnSpc>
            </a:pPr>
            <a:r>
              <a:rPr lang="en-US" sz="3195" dirty="0">
                <a:solidFill>
                  <a:srgbClr val="424242"/>
                </a:solidFill>
                <a:latin typeface="Montserrat Classic Bold"/>
              </a:rPr>
              <a:t>Have a genuine interest in your team.</a:t>
            </a:r>
          </a:p>
          <a:p>
            <a:pPr marL="689846" lvl="1" indent="-344923" algn="just">
              <a:lnSpc>
                <a:spcPts val="4473"/>
              </a:lnSpc>
              <a:buFont typeface="Arial"/>
              <a:buChar char="•"/>
            </a:pPr>
            <a:r>
              <a:rPr lang="en-US" sz="3195" dirty="0">
                <a:solidFill>
                  <a:srgbClr val="424242"/>
                </a:solidFill>
                <a:latin typeface="Montserrat Classic Bold"/>
              </a:rPr>
              <a:t>How are they really doing?</a:t>
            </a:r>
          </a:p>
          <a:p>
            <a:pPr marL="689846" lvl="1" indent="-344923" algn="just">
              <a:lnSpc>
                <a:spcPts val="4473"/>
              </a:lnSpc>
              <a:buFont typeface="Arial"/>
              <a:buChar char="•"/>
            </a:pPr>
            <a:r>
              <a:rPr lang="en-US" sz="3195" dirty="0">
                <a:solidFill>
                  <a:srgbClr val="424242"/>
                </a:solidFill>
                <a:latin typeface="Montserrat Classic Bold"/>
              </a:rPr>
              <a:t>Be a sounding board</a:t>
            </a:r>
          </a:p>
          <a:p>
            <a:pPr marL="689846" lvl="1" indent="-344923" algn="just">
              <a:lnSpc>
                <a:spcPts val="4473"/>
              </a:lnSpc>
              <a:buFont typeface="Arial"/>
              <a:buChar char="•"/>
            </a:pPr>
            <a:r>
              <a:rPr lang="en-US" sz="3195" dirty="0">
                <a:solidFill>
                  <a:srgbClr val="424242"/>
                </a:solidFill>
                <a:latin typeface="Montserrat Classic Bold"/>
              </a:rPr>
              <a:t>Let them know you're here to listen even if you don't have all the answers.</a:t>
            </a:r>
          </a:p>
          <a:p>
            <a:pPr marL="689846" lvl="1" indent="-344923">
              <a:lnSpc>
                <a:spcPts val="4473"/>
              </a:lnSpc>
              <a:buFont typeface="Arial"/>
              <a:buChar char="•"/>
            </a:pPr>
            <a:r>
              <a:rPr lang="en-US" sz="3195" dirty="0">
                <a:solidFill>
                  <a:srgbClr val="424242"/>
                </a:solidFill>
                <a:latin typeface="Montserrat Classic Bold"/>
              </a:rPr>
              <a:t>Check in with them.  A personalized check-in makes them feel seen and heard.  </a:t>
            </a:r>
          </a:p>
          <a:p>
            <a:pPr algn="just">
              <a:lnSpc>
                <a:spcPts val="4473"/>
              </a:lnSpc>
            </a:pPr>
            <a:r>
              <a:rPr lang="en-US" sz="3195" dirty="0">
                <a:solidFill>
                  <a:srgbClr val="424242"/>
                </a:solidFill>
                <a:latin typeface="Montserrat Classic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37606" b="-5686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21496" y="3019537"/>
            <a:ext cx="10637804" cy="4777997"/>
          </a:xfrm>
          <a:custGeom>
            <a:avLst/>
            <a:gdLst/>
            <a:ahLst/>
            <a:cxnLst/>
            <a:rect l="l" t="t" r="r" b="b"/>
            <a:pathLst>
              <a:path w="10637804" h="4777997">
                <a:moveTo>
                  <a:pt x="0" y="0"/>
                </a:moveTo>
                <a:lnTo>
                  <a:pt x="10637804" y="0"/>
                </a:lnTo>
                <a:lnTo>
                  <a:pt x="10637804" y="4777997"/>
                </a:lnTo>
                <a:lnTo>
                  <a:pt x="0" y="47779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32363" y="312659"/>
            <a:ext cx="902327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04872"/>
                </a:solidFill>
                <a:latin typeface="Montserrat Classic Bold"/>
              </a:rPr>
              <a:t>LEADING OTHERS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376807"/>
            <a:ext cx="5592796" cy="6881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3572" dirty="0">
                <a:solidFill>
                  <a:srgbClr val="104872"/>
                </a:solidFill>
                <a:latin typeface="Montserrat Classic Bold"/>
              </a:rPr>
              <a:t>Everyone on your team may be at different points on the change curve.</a:t>
            </a:r>
          </a:p>
          <a:p>
            <a:pPr>
              <a:lnSpc>
                <a:spcPts val="5000"/>
              </a:lnSpc>
            </a:pPr>
            <a:endParaRPr lang="en-US" sz="3572" dirty="0">
              <a:solidFill>
                <a:srgbClr val="104872"/>
              </a:solidFill>
              <a:latin typeface="Montserrat Classic Bold"/>
            </a:endParaRPr>
          </a:p>
          <a:p>
            <a:pPr>
              <a:lnSpc>
                <a:spcPts val="5000"/>
              </a:lnSpc>
            </a:pPr>
            <a:r>
              <a:rPr lang="en-US" sz="3572" dirty="0">
                <a:solidFill>
                  <a:srgbClr val="104872"/>
                </a:solidFill>
                <a:latin typeface="Montserrat Classic Bold"/>
              </a:rPr>
              <a:t>Who can help bring along the ones who are struggling?</a:t>
            </a:r>
          </a:p>
          <a:p>
            <a:pPr>
              <a:lnSpc>
                <a:spcPts val="5000"/>
              </a:lnSpc>
            </a:pPr>
            <a:endParaRPr lang="en-US" sz="3572" dirty="0">
              <a:solidFill>
                <a:srgbClr val="104872"/>
              </a:solidFill>
              <a:latin typeface="Montserrat Classic Bold"/>
            </a:endParaRPr>
          </a:p>
          <a:p>
            <a:pPr>
              <a:lnSpc>
                <a:spcPts val="5000"/>
              </a:lnSpc>
              <a:spcBef>
                <a:spcPct val="0"/>
              </a:spcBef>
            </a:pPr>
            <a:r>
              <a:rPr lang="en-US" sz="3572" dirty="0">
                <a:solidFill>
                  <a:srgbClr val="104872"/>
                </a:solidFill>
                <a:latin typeface="Montserrat Classic Bold"/>
              </a:rPr>
              <a:t>Who on your team can be a "change agent"?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823905"/>
            <a:ext cx="16337990" cy="227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86"/>
              </a:lnSpc>
              <a:spcBef>
                <a:spcPts val="13414"/>
              </a:spcBef>
            </a:pPr>
            <a:r>
              <a:rPr lang="en-US" sz="12776" spc="766">
                <a:solidFill>
                  <a:srgbClr val="BED62F"/>
                </a:solidFill>
                <a:latin typeface="Hussar Ekologiczy"/>
              </a:rPr>
              <a:t>FIGUREOUTABLE</a:t>
            </a:r>
          </a:p>
        </p:txBody>
      </p:sp>
      <p:sp>
        <p:nvSpPr>
          <p:cNvPr id="3" name="TextBox 3"/>
          <p:cNvSpPr txBox="1"/>
          <p:nvPr/>
        </p:nvSpPr>
        <p:spPr>
          <a:xfrm rot="-329388">
            <a:off x="3268526" y="2906743"/>
            <a:ext cx="10735177" cy="1964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9"/>
              </a:lnSpc>
              <a:spcBef>
                <a:spcPts val="11924"/>
              </a:spcBef>
            </a:pPr>
            <a:r>
              <a:rPr lang="en-US" sz="11356">
                <a:solidFill>
                  <a:srgbClr val="015893"/>
                </a:solidFill>
                <a:latin typeface="Playlist Script"/>
              </a:rPr>
              <a:t>Everything 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88117" y="7043592"/>
            <a:ext cx="3516749" cy="438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7"/>
              </a:lnSpc>
              <a:spcBef>
                <a:spcPts val="2682"/>
              </a:spcBef>
            </a:pPr>
            <a:r>
              <a:rPr lang="en-US" sz="2555" spc="229">
                <a:solidFill>
                  <a:srgbClr val="000000"/>
                </a:solidFill>
                <a:latin typeface="Hussar Bold"/>
              </a:rPr>
              <a:t>-MARIE FORLEO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91638">
            <a:off x="7155534" y="1874865"/>
            <a:ext cx="6547261" cy="138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8"/>
              </a:lnSpc>
              <a:spcBef>
                <a:spcPts val="8053"/>
              </a:spcBef>
            </a:pPr>
            <a:r>
              <a:rPr lang="en-US" sz="7670" spc="460">
                <a:solidFill>
                  <a:srgbClr val="01AFD8"/>
                </a:solidFill>
                <a:latin typeface="Hussar Ekologiczy"/>
              </a:rPr>
              <a:t>PRETENDS</a:t>
            </a:r>
          </a:p>
        </p:txBody>
      </p:sp>
      <p:sp>
        <p:nvSpPr>
          <p:cNvPr id="3" name="TextBox 3"/>
          <p:cNvSpPr txBox="1"/>
          <p:nvPr/>
        </p:nvSpPr>
        <p:spPr>
          <a:xfrm rot="-329388">
            <a:off x="148022" y="4055357"/>
            <a:ext cx="17263480" cy="2866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8"/>
              </a:lnSpc>
              <a:spcBef>
                <a:spcPts val="5728"/>
              </a:spcBef>
            </a:pPr>
            <a:r>
              <a:rPr lang="en-US" sz="11400">
                <a:solidFill>
                  <a:srgbClr val="015893"/>
                </a:solidFill>
                <a:latin typeface="Playlist Script"/>
              </a:rPr>
              <a:t>to be necessary, but</a:t>
            </a:r>
          </a:p>
          <a:p>
            <a:pPr>
              <a:lnSpc>
                <a:spcPts val="7638"/>
              </a:lnSpc>
              <a:spcBef>
                <a:spcPts val="5728"/>
              </a:spcBef>
            </a:pPr>
            <a:endParaRPr lang="en-US" sz="11400">
              <a:solidFill>
                <a:srgbClr val="015893"/>
              </a:solidFill>
              <a:latin typeface="Playlist Script"/>
            </a:endParaRPr>
          </a:p>
        </p:txBody>
      </p:sp>
      <p:sp>
        <p:nvSpPr>
          <p:cNvPr id="4" name="TextBox 4"/>
          <p:cNvSpPr txBox="1"/>
          <p:nvPr/>
        </p:nvSpPr>
        <p:spPr>
          <a:xfrm rot="-329388">
            <a:off x="-413398" y="1576767"/>
            <a:ext cx="12275036" cy="1964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9"/>
              </a:lnSpc>
              <a:spcBef>
                <a:spcPts val="11924"/>
              </a:spcBef>
            </a:pPr>
            <a:r>
              <a:rPr lang="en-US" sz="11356">
                <a:solidFill>
                  <a:srgbClr val="015893"/>
                </a:solidFill>
                <a:latin typeface="Playlist Script"/>
              </a:rPr>
              <a:t>Worry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14327" y="7683611"/>
            <a:ext cx="3516749" cy="439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7"/>
              </a:lnSpc>
              <a:spcBef>
                <a:spcPts val="2682"/>
              </a:spcBef>
            </a:pPr>
            <a:r>
              <a:rPr lang="en-US" sz="2555" spc="229">
                <a:solidFill>
                  <a:srgbClr val="015893"/>
                </a:solidFill>
                <a:latin typeface="Hussar Bold"/>
              </a:rPr>
              <a:t>-ECKHART TOLLE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2369" y="5556481"/>
            <a:ext cx="17853406" cy="138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8"/>
              </a:lnSpc>
              <a:spcBef>
                <a:spcPts val="8053"/>
              </a:spcBef>
            </a:pPr>
            <a:r>
              <a:rPr lang="en-US" sz="7670" spc="460">
                <a:solidFill>
                  <a:srgbClr val="01AFD8"/>
                </a:solidFill>
                <a:latin typeface="Hussar Ekologiczy"/>
              </a:rPr>
              <a:t>SERVES NO USEFUL PURPOSE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581202" y="0"/>
            <a:ext cx="8534399" cy="11273149"/>
            <a:chOff x="0" y="0"/>
            <a:chExt cx="6438900" cy="85051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4916170" y="8505190"/>
                  </a:moveTo>
                  <a:lnTo>
                    <a:pt x="4627880" y="8505190"/>
                  </a:lnTo>
                  <a:lnTo>
                    <a:pt x="0" y="8072120"/>
                  </a:lnTo>
                  <a:lnTo>
                    <a:pt x="0" y="4405630"/>
                  </a:lnTo>
                  <a:lnTo>
                    <a:pt x="910590" y="0"/>
                  </a:lnTo>
                  <a:lnTo>
                    <a:pt x="6438900" y="0"/>
                  </a:lnTo>
                  <a:lnTo>
                    <a:pt x="6438900" y="671830"/>
                  </a:lnTo>
                  <a:lnTo>
                    <a:pt x="4916170" y="850519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910590" y="0"/>
                  </a:moveTo>
                  <a:lnTo>
                    <a:pt x="1898650" y="289560"/>
                  </a:lnTo>
                  <a:lnTo>
                    <a:pt x="0" y="4405630"/>
                  </a:lnTo>
                  <a:lnTo>
                    <a:pt x="910590" y="0"/>
                  </a:lnTo>
                  <a:close/>
                  <a:moveTo>
                    <a:pt x="3253740" y="8047990"/>
                  </a:moveTo>
                  <a:lnTo>
                    <a:pt x="4916170" y="8505190"/>
                  </a:lnTo>
                  <a:lnTo>
                    <a:pt x="6438900" y="671830"/>
                  </a:lnTo>
                  <a:lnTo>
                    <a:pt x="3253740" y="8047990"/>
                  </a:lnTo>
                  <a:close/>
                </a:path>
              </a:pathLst>
            </a:custGeom>
            <a:solidFill>
              <a:srgbClr val="015893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294323" y="7403591"/>
            <a:ext cx="567448" cy="1784488"/>
          </a:xfrm>
          <a:custGeom>
            <a:avLst/>
            <a:gdLst/>
            <a:ahLst/>
            <a:cxnLst/>
            <a:rect l="l" t="t" r="r" b="b"/>
            <a:pathLst>
              <a:path w="567448" h="1784488">
                <a:moveTo>
                  <a:pt x="0" y="0"/>
                </a:moveTo>
                <a:lnTo>
                  <a:pt x="567448" y="0"/>
                </a:lnTo>
                <a:lnTo>
                  <a:pt x="567448" y="1784488"/>
                </a:lnTo>
                <a:lnTo>
                  <a:pt x="0" y="178448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66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2993" y="4992484"/>
            <a:ext cx="6757807" cy="136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04872"/>
                </a:solidFill>
                <a:latin typeface="Montserrat Ultra-Bold"/>
              </a:rPr>
              <a:t>Thank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2993" y="6035315"/>
            <a:ext cx="6757807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BED62F"/>
                </a:solidFill>
                <a:latin typeface="Montserrat Ultra-Bold"/>
              </a:rPr>
              <a:t>You.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4505" y="1590930"/>
            <a:ext cx="15818990" cy="7105140"/>
          </a:xfrm>
          <a:custGeom>
            <a:avLst/>
            <a:gdLst/>
            <a:ahLst/>
            <a:cxnLst/>
            <a:rect l="l" t="t" r="r" b="b"/>
            <a:pathLst>
              <a:path w="15818990" h="7105140">
                <a:moveTo>
                  <a:pt x="0" y="0"/>
                </a:moveTo>
                <a:lnTo>
                  <a:pt x="15818990" y="0"/>
                </a:lnTo>
                <a:lnTo>
                  <a:pt x="15818990" y="7105140"/>
                </a:lnTo>
                <a:lnTo>
                  <a:pt x="0" y="7105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4505" y="1590930"/>
            <a:ext cx="15818990" cy="7105140"/>
          </a:xfrm>
          <a:custGeom>
            <a:avLst/>
            <a:gdLst/>
            <a:ahLst/>
            <a:cxnLst/>
            <a:rect l="l" t="t" r="r" b="b"/>
            <a:pathLst>
              <a:path w="15818990" h="7105140">
                <a:moveTo>
                  <a:pt x="0" y="0"/>
                </a:moveTo>
                <a:lnTo>
                  <a:pt x="15818990" y="0"/>
                </a:lnTo>
                <a:lnTo>
                  <a:pt x="15818990" y="7105140"/>
                </a:lnTo>
                <a:lnTo>
                  <a:pt x="0" y="7105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78277" y="3207947"/>
            <a:ext cx="12931446" cy="450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11"/>
              </a:lnSpc>
            </a:pPr>
            <a:r>
              <a:rPr lang="en-US" sz="33911">
                <a:solidFill>
                  <a:srgbClr val="104872"/>
                </a:solidFill>
                <a:latin typeface="Big Shoulders Display Bold"/>
              </a:rPr>
              <a:t>ANXIETY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18597" y="1028700"/>
            <a:ext cx="513130" cy="955518"/>
          </a:xfrm>
          <a:custGeom>
            <a:avLst/>
            <a:gdLst/>
            <a:ahLst/>
            <a:cxnLst/>
            <a:rect l="l" t="t" r="r" b="b"/>
            <a:pathLst>
              <a:path w="513130" h="955518">
                <a:moveTo>
                  <a:pt x="0" y="0"/>
                </a:moveTo>
                <a:lnTo>
                  <a:pt x="513130" y="0"/>
                </a:lnTo>
                <a:lnTo>
                  <a:pt x="513130" y="955518"/>
                </a:lnTo>
                <a:lnTo>
                  <a:pt x="0" y="95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4763" b="-16019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12838" y="1483003"/>
            <a:ext cx="15662325" cy="3303096"/>
            <a:chOff x="0" y="-253939"/>
            <a:chExt cx="4125057" cy="869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25057" cy="326812"/>
            </a:xfrm>
            <a:custGeom>
              <a:avLst/>
              <a:gdLst/>
              <a:ahLst/>
              <a:cxnLst/>
              <a:rect l="l" t="t" r="r" b="b"/>
              <a:pathLst>
                <a:path w="4125057" h="326812">
                  <a:moveTo>
                    <a:pt x="0" y="0"/>
                  </a:moveTo>
                  <a:lnTo>
                    <a:pt x="4125057" y="0"/>
                  </a:lnTo>
                  <a:lnTo>
                    <a:pt x="4125057" y="326812"/>
                  </a:lnTo>
                  <a:lnTo>
                    <a:pt x="0" y="326812"/>
                  </a:lnTo>
                  <a:close/>
                </a:path>
              </a:pathLst>
            </a:custGeom>
            <a:solidFill>
              <a:srgbClr val="BED62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53939"/>
              <a:ext cx="4125057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dirty="0">
                  <a:solidFill>
                    <a:srgbClr val="FFFFFF"/>
                  </a:solidFill>
                  <a:latin typeface="Montserrat Classic Bold"/>
                </a:rPr>
                <a:t>If we don't change, we don't grow. If we don't grow, we aren't really living. —Gail Sheehy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06976" y="2867450"/>
            <a:ext cx="15674049" cy="3303096"/>
            <a:chOff x="-1544" y="-272026"/>
            <a:chExt cx="4128145" cy="869950"/>
          </a:xfrm>
        </p:grpSpPr>
        <p:sp>
          <p:nvSpPr>
            <p:cNvPr id="8" name="Freeform 8"/>
            <p:cNvSpPr/>
            <p:nvPr/>
          </p:nvSpPr>
          <p:spPr>
            <a:xfrm>
              <a:off x="-1544" y="1247"/>
              <a:ext cx="4125057" cy="326812"/>
            </a:xfrm>
            <a:custGeom>
              <a:avLst/>
              <a:gdLst/>
              <a:ahLst/>
              <a:cxnLst/>
              <a:rect l="l" t="t" r="r" b="b"/>
              <a:pathLst>
                <a:path w="4125057" h="326812">
                  <a:moveTo>
                    <a:pt x="0" y="0"/>
                  </a:moveTo>
                  <a:lnTo>
                    <a:pt x="4125057" y="0"/>
                  </a:lnTo>
                  <a:lnTo>
                    <a:pt x="4125057" y="326812"/>
                  </a:lnTo>
                  <a:lnTo>
                    <a:pt x="0" y="326812"/>
                  </a:lnTo>
                  <a:close/>
                </a:path>
              </a:pathLst>
            </a:custGeom>
            <a:solidFill>
              <a:srgbClr val="01AFD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544" y="-272026"/>
              <a:ext cx="4125057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dirty="0">
                  <a:solidFill>
                    <a:srgbClr val="FFFFFF"/>
                  </a:solidFill>
                  <a:latin typeface="Montserrat Classic Bold"/>
                </a:rPr>
                <a:t>Nothing is forever except change.—Buddha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06972" y="4552832"/>
            <a:ext cx="15674054" cy="3303096"/>
            <a:chOff x="-1545" y="-210142"/>
            <a:chExt cx="4128146" cy="869950"/>
          </a:xfrm>
        </p:grpSpPr>
        <p:sp>
          <p:nvSpPr>
            <p:cNvPr id="11" name="Freeform 11"/>
            <p:cNvSpPr/>
            <p:nvPr/>
          </p:nvSpPr>
          <p:spPr>
            <a:xfrm>
              <a:off x="-1545" y="17375"/>
              <a:ext cx="4125057" cy="326812"/>
            </a:xfrm>
            <a:custGeom>
              <a:avLst/>
              <a:gdLst/>
              <a:ahLst/>
              <a:cxnLst/>
              <a:rect l="l" t="t" r="r" b="b"/>
              <a:pathLst>
                <a:path w="4125057" h="326812">
                  <a:moveTo>
                    <a:pt x="0" y="0"/>
                  </a:moveTo>
                  <a:lnTo>
                    <a:pt x="4125057" y="0"/>
                  </a:lnTo>
                  <a:lnTo>
                    <a:pt x="4125057" y="326812"/>
                  </a:lnTo>
                  <a:lnTo>
                    <a:pt x="0" y="326812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10142"/>
              <a:ext cx="4126601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dirty="0">
                  <a:solidFill>
                    <a:srgbClr val="FFFFFF"/>
                  </a:solidFill>
                  <a:latin typeface="Montserrat Classic Bold"/>
                </a:rPr>
                <a:t>True life is lived when tiny changes occur. -Leo Tolstoy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2838" y="4786101"/>
            <a:ext cx="15662325" cy="5101135"/>
            <a:chOff x="0" y="-530707"/>
            <a:chExt cx="4125057" cy="13435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125057" cy="326812"/>
            </a:xfrm>
            <a:custGeom>
              <a:avLst/>
              <a:gdLst/>
              <a:ahLst/>
              <a:cxnLst/>
              <a:rect l="l" t="t" r="r" b="b"/>
              <a:pathLst>
                <a:path w="4125057" h="326812">
                  <a:moveTo>
                    <a:pt x="0" y="0"/>
                  </a:moveTo>
                  <a:lnTo>
                    <a:pt x="4125057" y="0"/>
                  </a:lnTo>
                  <a:lnTo>
                    <a:pt x="4125057" y="326812"/>
                  </a:lnTo>
                  <a:lnTo>
                    <a:pt x="0" y="326812"/>
                  </a:lnTo>
                  <a:close/>
                </a:path>
              </a:pathLst>
            </a:custGeom>
            <a:solidFill>
              <a:srgbClr val="01AFD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30707"/>
              <a:ext cx="4123512" cy="134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dirty="0">
                  <a:solidFill>
                    <a:srgbClr val="FFFFFF"/>
                  </a:solidFill>
                  <a:latin typeface="Montserrat Classic Bold"/>
                </a:rPr>
                <a:t>Be like the flower—survive the rain but use it to grow. —Unknown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5243" y="6114998"/>
            <a:ext cx="15679920" cy="5513970"/>
            <a:chOff x="-4634" y="-562712"/>
            <a:chExt cx="4129691" cy="14522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125057" cy="326812"/>
            </a:xfrm>
            <a:custGeom>
              <a:avLst/>
              <a:gdLst/>
              <a:ahLst/>
              <a:cxnLst/>
              <a:rect l="l" t="t" r="r" b="b"/>
              <a:pathLst>
                <a:path w="4125057" h="326812">
                  <a:moveTo>
                    <a:pt x="0" y="0"/>
                  </a:moveTo>
                  <a:lnTo>
                    <a:pt x="4125057" y="0"/>
                  </a:lnTo>
                  <a:lnTo>
                    <a:pt x="4125057" y="326812"/>
                  </a:lnTo>
                  <a:lnTo>
                    <a:pt x="0" y="326812"/>
                  </a:lnTo>
                  <a:close/>
                </a:path>
              </a:pathLst>
            </a:custGeom>
            <a:solidFill>
              <a:srgbClr val="BED62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-4634" y="-562712"/>
              <a:ext cx="4123512" cy="1452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dirty="0">
                  <a:solidFill>
                    <a:srgbClr val="FFFFFF"/>
                  </a:solidFill>
                  <a:latin typeface="Montserrat Classic Bold"/>
                </a:rPr>
                <a:t>The measure of intelligence in the ability to change. - Albert Einstein 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4909320" y="570736"/>
            <a:ext cx="1809277" cy="1766512"/>
          </a:xfrm>
          <a:custGeom>
            <a:avLst/>
            <a:gdLst/>
            <a:ahLst/>
            <a:cxnLst/>
            <a:rect l="l" t="t" r="r" b="b"/>
            <a:pathLst>
              <a:path w="1809277" h="1766512">
                <a:moveTo>
                  <a:pt x="0" y="0"/>
                </a:moveTo>
                <a:lnTo>
                  <a:pt x="1809277" y="0"/>
                </a:lnTo>
                <a:lnTo>
                  <a:pt x="1809277" y="1766513"/>
                </a:lnTo>
                <a:lnTo>
                  <a:pt x="0" y="176651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56273" y="790417"/>
            <a:ext cx="1628314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15893"/>
                </a:solidFill>
                <a:latin typeface="Montserrat Classic Bold"/>
              </a:rPr>
              <a:t>QUOTES ABOUT CHANGE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98477" cy="10287000"/>
            <a:chOff x="0" y="0"/>
            <a:chExt cx="50001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10" cy="2709333"/>
            </a:xfrm>
            <a:custGeom>
              <a:avLst/>
              <a:gdLst/>
              <a:ahLst/>
              <a:cxnLst/>
              <a:rect l="l" t="t" r="r" b="b"/>
              <a:pathLst>
                <a:path w="500010" h="2709333">
                  <a:moveTo>
                    <a:pt x="0" y="0"/>
                  </a:moveTo>
                  <a:lnTo>
                    <a:pt x="500010" y="0"/>
                  </a:lnTo>
                  <a:lnTo>
                    <a:pt x="5000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6186531" cy="8229600"/>
            <a:chOff x="0" y="0"/>
            <a:chExt cx="8248708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248708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8212083" y="4309978"/>
            <a:ext cx="9047217" cy="332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6"/>
              </a:lnSpc>
              <a:spcBef>
                <a:spcPct val="0"/>
              </a:spcBef>
            </a:pPr>
            <a:r>
              <a:rPr lang="en-US" sz="9569">
                <a:solidFill>
                  <a:srgbClr val="424242"/>
                </a:solidFill>
                <a:latin typeface="Montserrat Classic"/>
              </a:rPr>
              <a:t>CHANGE IS </a:t>
            </a:r>
            <a:r>
              <a:rPr lang="en-US" sz="9569">
                <a:solidFill>
                  <a:srgbClr val="424242"/>
                </a:solidFill>
                <a:latin typeface="Montserrat Classic Bold"/>
              </a:rPr>
              <a:t>HARD</a:t>
            </a:r>
            <a:r>
              <a:rPr lang="en-US" sz="9569">
                <a:solidFill>
                  <a:srgbClr val="424242"/>
                </a:solidFill>
                <a:latin typeface="Montserrat Classic"/>
              </a:rPr>
              <a:t>!</a:t>
            </a:r>
          </a:p>
        </p:txBody>
      </p:sp>
      <p:sp>
        <p:nvSpPr>
          <p:cNvPr id="8" name="Freeform 8"/>
          <p:cNvSpPr/>
          <p:nvPr/>
        </p:nvSpPr>
        <p:spPr>
          <a:xfrm>
            <a:off x="514350" y="8645750"/>
            <a:ext cx="1028700" cy="1051053"/>
          </a:xfrm>
          <a:custGeom>
            <a:avLst/>
            <a:gdLst/>
            <a:ahLst/>
            <a:cxnLst/>
            <a:rect l="l" t="t" r="r" b="b"/>
            <a:pathLst>
              <a:path w="1028700" h="1051053">
                <a:moveTo>
                  <a:pt x="0" y="0"/>
                </a:moveTo>
                <a:lnTo>
                  <a:pt x="1028700" y="0"/>
                </a:lnTo>
                <a:lnTo>
                  <a:pt x="1028700" y="1051053"/>
                </a:lnTo>
                <a:lnTo>
                  <a:pt x="0" y="10510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77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987259" y="895350"/>
            <a:ext cx="10300741" cy="237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65"/>
              </a:lnSpc>
              <a:spcBef>
                <a:spcPct val="0"/>
              </a:spcBef>
            </a:pPr>
            <a:r>
              <a:rPr lang="en-US" sz="6832">
                <a:solidFill>
                  <a:srgbClr val="015893"/>
                </a:solidFill>
                <a:latin typeface="Montserrat Classic Bold"/>
              </a:rPr>
              <a:t>PLANNED OR UNPLANNED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98477" cy="10287000"/>
            <a:chOff x="0" y="0"/>
            <a:chExt cx="50001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10" cy="2709333"/>
            </a:xfrm>
            <a:custGeom>
              <a:avLst/>
              <a:gdLst/>
              <a:ahLst/>
              <a:cxnLst/>
              <a:rect l="l" t="t" r="r" b="b"/>
              <a:pathLst>
                <a:path w="500010" h="2709333">
                  <a:moveTo>
                    <a:pt x="0" y="0"/>
                  </a:moveTo>
                  <a:lnTo>
                    <a:pt x="500010" y="0"/>
                  </a:lnTo>
                  <a:lnTo>
                    <a:pt x="5000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14350" y="8645750"/>
            <a:ext cx="1028700" cy="1051053"/>
          </a:xfrm>
          <a:custGeom>
            <a:avLst/>
            <a:gdLst/>
            <a:ahLst/>
            <a:cxnLst/>
            <a:rect l="l" t="t" r="r" b="b"/>
            <a:pathLst>
              <a:path w="1028700" h="1051053">
                <a:moveTo>
                  <a:pt x="0" y="0"/>
                </a:moveTo>
                <a:lnTo>
                  <a:pt x="1028700" y="0"/>
                </a:lnTo>
                <a:lnTo>
                  <a:pt x="1028700" y="1051053"/>
                </a:lnTo>
                <a:lnTo>
                  <a:pt x="0" y="10510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772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24662" y="2341837"/>
            <a:ext cx="11822608" cy="127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  <a:spcBef>
                <a:spcPct val="0"/>
              </a:spcBef>
            </a:pPr>
            <a:r>
              <a:rPr lang="en-US" sz="3655">
                <a:solidFill>
                  <a:srgbClr val="1D1510"/>
                </a:solidFill>
                <a:latin typeface="Montserrat Classic Bold"/>
              </a:rPr>
              <a:t>"79.7% of people need to adapt their business every two to five years."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97823" y="330214"/>
            <a:ext cx="8533622" cy="116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65"/>
              </a:lnSpc>
              <a:spcBef>
                <a:spcPct val="0"/>
              </a:spcBef>
            </a:pPr>
            <a:r>
              <a:rPr lang="en-US" sz="6832">
                <a:solidFill>
                  <a:srgbClr val="1D1510"/>
                </a:solidFill>
                <a:latin typeface="Montserrat Classic Bold"/>
              </a:rPr>
              <a:t>Why Change?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97823" y="9301516"/>
            <a:ext cx="1628296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499">
                <a:solidFill>
                  <a:srgbClr val="1D1510"/>
                </a:solidFill>
                <a:latin typeface="Montserrat Classic Bold"/>
              </a:rPr>
              <a:t>Change management statistics you need to know in 2023. The Change Management Blog. (2022, October 31). Retrieved February 18, 2023, from https://change.walkme.com/change-management-statistics/ </a:t>
            </a:r>
          </a:p>
          <a:p>
            <a:pPr>
              <a:lnSpc>
                <a:spcPts val="2099"/>
              </a:lnSpc>
              <a:spcBef>
                <a:spcPct val="0"/>
              </a:spcBef>
            </a:pPr>
            <a:endParaRPr lang="en-US" sz="1499">
              <a:solidFill>
                <a:srgbClr val="1D1510"/>
              </a:solidFill>
              <a:latin typeface="Montserrat Class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96820" y="4466226"/>
            <a:ext cx="14772075" cy="386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0812" lvl="1" indent="-475406">
              <a:lnSpc>
                <a:spcPts val="6165"/>
              </a:lnSpc>
              <a:buFont typeface="Arial"/>
              <a:buChar char="•"/>
            </a:pPr>
            <a:r>
              <a:rPr lang="en-US" sz="4403">
                <a:solidFill>
                  <a:srgbClr val="1D1510"/>
                </a:solidFill>
                <a:latin typeface="Montserrat Ultra-Bold"/>
              </a:rPr>
              <a:t>Market continues to change</a:t>
            </a:r>
          </a:p>
          <a:p>
            <a:pPr marL="950812" lvl="1" indent="-475406">
              <a:lnSpc>
                <a:spcPts val="6165"/>
              </a:lnSpc>
              <a:buFont typeface="Arial"/>
              <a:buChar char="•"/>
            </a:pPr>
            <a:r>
              <a:rPr lang="en-US" sz="4403">
                <a:solidFill>
                  <a:srgbClr val="1D1510"/>
                </a:solidFill>
                <a:latin typeface="Montserrat Ultra-Bold"/>
              </a:rPr>
              <a:t>Competition</a:t>
            </a:r>
          </a:p>
          <a:p>
            <a:pPr marL="950812" lvl="1" indent="-475406">
              <a:lnSpc>
                <a:spcPts val="6165"/>
              </a:lnSpc>
              <a:buFont typeface="Arial"/>
              <a:buChar char="•"/>
            </a:pPr>
            <a:r>
              <a:rPr lang="en-US" sz="4403">
                <a:solidFill>
                  <a:srgbClr val="1D1510"/>
                </a:solidFill>
                <a:latin typeface="Montserrat Ultra-Bold"/>
              </a:rPr>
              <a:t>Advances in technology</a:t>
            </a:r>
          </a:p>
          <a:p>
            <a:pPr marL="950812" lvl="1" indent="-475406">
              <a:lnSpc>
                <a:spcPts val="6165"/>
              </a:lnSpc>
              <a:buFont typeface="Arial"/>
              <a:buChar char="•"/>
            </a:pPr>
            <a:r>
              <a:rPr lang="en-US" sz="4403">
                <a:solidFill>
                  <a:srgbClr val="1D1510"/>
                </a:solidFill>
                <a:latin typeface="Montserrat Ultra-Bold"/>
              </a:rPr>
              <a:t>Crisis</a:t>
            </a:r>
          </a:p>
          <a:p>
            <a:pPr marL="950812" lvl="1" indent="-475406">
              <a:lnSpc>
                <a:spcPts val="6165"/>
              </a:lnSpc>
              <a:buFont typeface="Arial"/>
              <a:buChar char="•"/>
            </a:pPr>
            <a:r>
              <a:rPr lang="en-US" sz="4403">
                <a:solidFill>
                  <a:srgbClr val="1D1510"/>
                </a:solidFill>
                <a:latin typeface="Montserrat Ultra-Bold"/>
              </a:rPr>
              <a:t>Meet the needs of your business better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98477" cy="10287000"/>
            <a:chOff x="0" y="0"/>
            <a:chExt cx="50001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10" cy="2709333"/>
            </a:xfrm>
            <a:custGeom>
              <a:avLst/>
              <a:gdLst/>
              <a:ahLst/>
              <a:cxnLst/>
              <a:rect l="l" t="t" r="r" b="b"/>
              <a:pathLst>
                <a:path w="500010" h="2709333">
                  <a:moveTo>
                    <a:pt x="0" y="0"/>
                  </a:moveTo>
                  <a:lnTo>
                    <a:pt x="500010" y="0"/>
                  </a:lnTo>
                  <a:lnTo>
                    <a:pt x="5000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58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6186531" cy="8229600"/>
            <a:chOff x="0" y="0"/>
            <a:chExt cx="8248708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248708" cy="109728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8121594" y="2785359"/>
            <a:ext cx="293025" cy="340974"/>
            <a:chOff x="0" y="0"/>
            <a:chExt cx="6985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50806" y="2475458"/>
            <a:ext cx="7105744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424242"/>
                </a:solidFill>
                <a:latin typeface="Montserrat Classic Bold"/>
              </a:rPr>
              <a:t>Too many changes happening at the same time!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0806" y="6246030"/>
            <a:ext cx="6563325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424242"/>
                </a:solidFill>
                <a:latin typeface="Montserrat Classic Bold"/>
              </a:rPr>
              <a:t>Change management</a:t>
            </a:r>
          </a:p>
        </p:txBody>
      </p:sp>
      <p:sp>
        <p:nvSpPr>
          <p:cNvPr id="12" name="Freeform 12"/>
          <p:cNvSpPr/>
          <p:nvPr/>
        </p:nvSpPr>
        <p:spPr>
          <a:xfrm>
            <a:off x="514350" y="8645750"/>
            <a:ext cx="1028700" cy="1051053"/>
          </a:xfrm>
          <a:custGeom>
            <a:avLst/>
            <a:gdLst/>
            <a:ahLst/>
            <a:cxnLst/>
            <a:rect l="l" t="t" r="r" b="b"/>
            <a:pathLst>
              <a:path w="1028700" h="1051053">
                <a:moveTo>
                  <a:pt x="0" y="0"/>
                </a:moveTo>
                <a:lnTo>
                  <a:pt x="1028700" y="0"/>
                </a:lnTo>
                <a:lnTo>
                  <a:pt x="1028700" y="1051053"/>
                </a:lnTo>
                <a:lnTo>
                  <a:pt x="0" y="10510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772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652066" y="330214"/>
            <a:ext cx="13315817" cy="116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65"/>
              </a:lnSpc>
              <a:spcBef>
                <a:spcPct val="0"/>
              </a:spcBef>
            </a:pPr>
            <a:r>
              <a:rPr lang="en-US" sz="6832">
                <a:solidFill>
                  <a:srgbClr val="015893"/>
                </a:solidFill>
                <a:latin typeface="Montserrat Classic Bold"/>
              </a:rPr>
              <a:t>Why is Change so Hard?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50806" y="4360744"/>
            <a:ext cx="6563325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424242"/>
                </a:solidFill>
                <a:latin typeface="Montserrat Classic Bold"/>
              </a:rPr>
              <a:t>We have doubts about the change.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50806" y="8039326"/>
            <a:ext cx="6563325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424242"/>
                </a:solidFill>
                <a:latin typeface="Montserrat Classic Bold"/>
              </a:rPr>
              <a:t>We're comfortable!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121594" y="4601107"/>
            <a:ext cx="293025" cy="340974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21594" y="6416855"/>
            <a:ext cx="293025" cy="340974"/>
            <a:chOff x="0" y="0"/>
            <a:chExt cx="6985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121594" y="8210151"/>
            <a:ext cx="293025" cy="340974"/>
            <a:chOff x="0" y="0"/>
            <a:chExt cx="6985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15893"/>
            </a:solidFill>
            <a:ln w="38100" cap="sq">
              <a:solidFill>
                <a:srgbClr val="9F8D3E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895</Words>
  <Application>Microsoft Office PowerPoint</Application>
  <PresentationFormat>Custom</PresentationFormat>
  <Paragraphs>211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Montserrat Ultra-Bold</vt:lpstr>
      <vt:lpstr>Arial</vt:lpstr>
      <vt:lpstr>Big Shoulders Display Bold</vt:lpstr>
      <vt:lpstr>Calibri</vt:lpstr>
      <vt:lpstr>Hussar Ekologiczy</vt:lpstr>
      <vt:lpstr>Hussar Bold</vt:lpstr>
      <vt:lpstr>League Spartan Bold</vt:lpstr>
      <vt:lpstr>Playlist Script</vt:lpstr>
      <vt:lpstr>Montserrat Classic Bold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HFMA Leading Through Change</dc:title>
  <dc:creator>Vicki Virgin</dc:creator>
  <cp:lastModifiedBy>Vicki Virgin</cp:lastModifiedBy>
  <cp:revision>6</cp:revision>
  <dcterms:created xsi:type="dcterms:W3CDTF">2006-08-16T00:00:00Z</dcterms:created>
  <dcterms:modified xsi:type="dcterms:W3CDTF">2023-09-26T17:04:45Z</dcterms:modified>
  <dc:identifier>DAFp90HQctA</dc:identifier>
</cp:coreProperties>
</file>