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64" r:id="rId6"/>
    <p:sldMasterId id="2147483813" r:id="rId7"/>
    <p:sldMasterId id="2147483850" r:id="rId8"/>
  </p:sldMasterIdLst>
  <p:notesMasterIdLst>
    <p:notesMasterId r:id="rId48"/>
  </p:notesMasterIdLst>
  <p:sldIdLst>
    <p:sldId id="1133" r:id="rId9"/>
    <p:sldId id="2144868020" r:id="rId10"/>
    <p:sldId id="2144868071" r:id="rId11"/>
    <p:sldId id="2144868087" r:id="rId12"/>
    <p:sldId id="2144868088" r:id="rId13"/>
    <p:sldId id="1137" r:id="rId14"/>
    <p:sldId id="2144868072" r:id="rId15"/>
    <p:sldId id="2144868052" r:id="rId16"/>
    <p:sldId id="2144868022" r:id="rId17"/>
    <p:sldId id="2144868011" r:id="rId18"/>
    <p:sldId id="1126" r:id="rId19"/>
    <p:sldId id="2144868073" r:id="rId20"/>
    <p:sldId id="1122" r:id="rId21"/>
    <p:sldId id="2144868015" r:id="rId22"/>
    <p:sldId id="2144868075" r:id="rId23"/>
    <p:sldId id="2144868051" r:id="rId24"/>
    <p:sldId id="2144868076" r:id="rId25"/>
    <p:sldId id="2144868053" r:id="rId26"/>
    <p:sldId id="2144868047" r:id="rId27"/>
    <p:sldId id="2144868024" r:id="rId28"/>
    <p:sldId id="2144868048" r:id="rId29"/>
    <p:sldId id="2144868049" r:id="rId30"/>
    <p:sldId id="2144868090" r:id="rId31"/>
    <p:sldId id="2144868089" r:id="rId32"/>
    <p:sldId id="2144868091" r:id="rId33"/>
    <p:sldId id="2144868016" r:id="rId34"/>
    <p:sldId id="2144868092" r:id="rId35"/>
    <p:sldId id="2144868068" r:id="rId36"/>
    <p:sldId id="2144868036" r:id="rId37"/>
    <p:sldId id="2144868037" r:id="rId38"/>
    <p:sldId id="2144868013" r:id="rId39"/>
    <p:sldId id="2144868025" r:id="rId40"/>
    <p:sldId id="2144868077" r:id="rId41"/>
    <p:sldId id="2144868078" r:id="rId42"/>
    <p:sldId id="2144868079" r:id="rId43"/>
    <p:sldId id="2144868086" r:id="rId44"/>
    <p:sldId id="2144868019" r:id="rId45"/>
    <p:sldId id="1118" r:id="rId46"/>
    <p:sldId id="214486799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3F"/>
    <a:srgbClr val="B9D54D"/>
    <a:srgbClr val="BFEA6A"/>
    <a:srgbClr val="48B7A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88C6C-F146-4346-8EFC-5CAC69130A17}" v="117" dt="2023-09-18T17:03:30.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4" autoAdjust="0"/>
    <p:restoredTop sz="93907" autoAdjust="0"/>
  </p:normalViewPr>
  <p:slideViewPr>
    <p:cSldViewPr snapToGrid="0">
      <p:cViewPr varScale="1">
        <p:scale>
          <a:sx n="110" d="100"/>
          <a:sy n="110" d="100"/>
        </p:scale>
        <p:origin x="96" y="114"/>
      </p:cViewPr>
      <p:guideLst/>
    </p:cSldViewPr>
  </p:slideViewPr>
  <p:notesTextViewPr>
    <p:cViewPr>
      <p:scale>
        <a:sx n="3" d="2"/>
        <a:sy n="3" d="2"/>
      </p:scale>
      <p:origin x="0" y="0"/>
    </p:cViewPr>
  </p:notesTextViewPr>
  <p:sorterViewPr>
    <p:cViewPr>
      <p:scale>
        <a:sx n="66" d="100"/>
        <a:sy n="66" d="100"/>
      </p:scale>
      <p:origin x="0" y="-5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3"/>
                </a:solidFill>
                <a:latin typeface="Plus Jakarta Sans ExtraBold" pitchFamily="2" charset="77"/>
                <a:ea typeface="+mn-ea"/>
                <a:cs typeface="Plus Jakarta Sans ExtraBold" pitchFamily="2" charset="77"/>
              </a:defRPr>
            </a:pPr>
            <a:r>
              <a:rPr lang="en-US" b="1" i="0">
                <a:solidFill>
                  <a:schemeClr val="accent3"/>
                </a:solidFill>
                <a:latin typeface="Plus Jakarta Sans ExtraBold" pitchFamily="2" charset="77"/>
                <a:cs typeface="Plus Jakarta Sans ExtraBold" pitchFamily="2" charset="77"/>
              </a:rPr>
              <a:t>Chart title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Plus Jakarta Sans ExtraBold" pitchFamily="2" charset="77"/>
              <a:ea typeface="+mn-ea"/>
              <a:cs typeface="Plus Jakarta Sans ExtraBold" pitchFamily="2" charset="77"/>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5F-4A4C-AB59-9E143C7B4CBD}"/>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5F-4A4C-AB59-9E143C7B4C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5F-4A4C-AB59-9E143C7B4CBD}"/>
            </c:ext>
          </c:extLst>
        </c:ser>
        <c:dLbls>
          <c:showLegendKey val="0"/>
          <c:showVal val="0"/>
          <c:showCatName val="0"/>
          <c:showSerName val="0"/>
          <c:showPercent val="0"/>
          <c:showBubbleSize val="0"/>
        </c:dLbls>
        <c:gapWidth val="219"/>
        <c:overlap val="-27"/>
        <c:axId val="752411391"/>
        <c:axId val="752848911"/>
      </c:barChart>
      <c:catAx>
        <c:axId val="75241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crossAx val="752848911"/>
        <c:crosses val="autoZero"/>
        <c:auto val="1"/>
        <c:lblAlgn val="ctr"/>
        <c:lblOffset val="100"/>
        <c:noMultiLvlLbl val="0"/>
      </c:catAx>
      <c:valAx>
        <c:axId val="752848911"/>
        <c:scaling>
          <c:orientation val="minMax"/>
        </c:scaling>
        <c:delete val="0"/>
        <c:axPos val="l"/>
        <c:majorGridlines>
          <c:spPr>
            <a:ln w="9525" cap="flat" cmpd="sng" algn="ctr">
              <a:solidFill>
                <a:srgbClr val="034A59">
                  <a:alpha val="6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crossAx val="75241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ontserrat" panose="00000500000000000000" pitchFamily="2" charset="0"/>
                <a:ea typeface="+mn-ea"/>
                <a:cs typeface="+mn-cs"/>
              </a:defRPr>
            </a:pPr>
            <a:r>
              <a:rPr lang="en-US" sz="1600" dirty="0"/>
              <a:t>Benefit</a:t>
            </a:r>
            <a:r>
              <a:rPr lang="en-US" sz="1600" baseline="0" dirty="0"/>
              <a:t> &amp; Regulatory Components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2-013A-4612-83D5-80BD5A8ED0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6D06-4EB9-80B0-9F3488F71CE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013A-4612-83D5-80BD5A8ED03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4-013A-4612-83D5-80BD5A8ED03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1-013A-4612-83D5-80BD5A8ED036}"/>
              </c:ext>
            </c:extLst>
          </c:dPt>
          <c:dLbls>
            <c:dLbl>
              <c:idx val="0"/>
              <c:layout>
                <c:manualLayout>
                  <c:x val="-0.22185141160941216"/>
                  <c:y val="8.9900249932293008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255212677231021"/>
                      <c:h val="0.14394007917188065"/>
                    </c:manualLayout>
                  </c15:layout>
                </c:ext>
                <c:ext xmlns:c16="http://schemas.microsoft.com/office/drawing/2014/chart" uri="{C3380CC4-5D6E-409C-BE32-E72D297353CC}">
                  <c16:uniqueId val="{00000002-013A-4612-83D5-80BD5A8ED036}"/>
                </c:ext>
              </c:extLst>
            </c:dLbl>
            <c:dLbl>
              <c:idx val="2"/>
              <c:layout>
                <c:manualLayout>
                  <c:x val="-0.16346955796497087"/>
                  <c:y val="-0.21809089796035008"/>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1726438698916"/>
                      <c:h val="0.11397337289043431"/>
                    </c:manualLayout>
                  </c15:layout>
                </c:ext>
                <c:ext xmlns:c16="http://schemas.microsoft.com/office/drawing/2014/chart" uri="{C3380CC4-5D6E-409C-BE32-E72D297353CC}">
                  <c16:uniqueId val="{00000003-013A-4612-83D5-80BD5A8ED036}"/>
                </c:ext>
              </c:extLst>
            </c:dLbl>
            <c:dLbl>
              <c:idx val="3"/>
              <c:layout>
                <c:manualLayout>
                  <c:x val="0.12343632817374058"/>
                  <c:y val="-0.1033918221566432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152614055019601"/>
                      <c:h val="0.14394007917188065"/>
                    </c:manualLayout>
                  </c15:layout>
                </c:ext>
                <c:ext xmlns:c16="http://schemas.microsoft.com/office/drawing/2014/chart" uri="{C3380CC4-5D6E-409C-BE32-E72D297353CC}">
                  <c16:uniqueId val="{00000004-013A-4612-83D5-80BD5A8ED036}"/>
                </c:ext>
              </c:extLst>
            </c:dLbl>
            <c:dLbl>
              <c:idx val="4"/>
              <c:dLblPos val="outEnd"/>
              <c:showLegendKey val="0"/>
              <c:showVal val="0"/>
              <c:showCatName val="1"/>
              <c:showSerName val="0"/>
              <c:showPercent val="1"/>
              <c:showBubbleSize val="0"/>
              <c:extLst>
                <c:ext xmlns:c15="http://schemas.microsoft.com/office/drawing/2012/chart" uri="{CE6537A1-D6FC-4f65-9D91-7224C49458BB}">
                  <c15:layout>
                    <c:manualLayout>
                      <c:w val="0.23806505421184321"/>
                      <c:h val="0.14394007917188065"/>
                    </c:manualLayout>
                  </c15:layout>
                </c:ext>
                <c:ext xmlns:c16="http://schemas.microsoft.com/office/drawing/2014/chart" uri="{C3380CC4-5D6E-409C-BE32-E72D297353CC}">
                  <c16:uniqueId val="{00000001-013A-4612-83D5-80BD5A8ED03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Paid leave</c:v>
                </c:pt>
                <c:pt idx="1">
                  <c:v>Other</c:v>
                </c:pt>
                <c:pt idx="2">
                  <c:v>Insurance</c:v>
                </c:pt>
                <c:pt idx="3">
                  <c:v>Retirement</c:v>
                </c:pt>
                <c:pt idx="4">
                  <c:v>Regulatory</c:v>
                </c:pt>
              </c:strCache>
            </c:strRef>
          </c:cat>
          <c:val>
            <c:numRef>
              <c:f>Sheet1!$B$2:$B$6</c:f>
              <c:numCache>
                <c:formatCode>General</c:formatCode>
                <c:ptCount val="5"/>
                <c:pt idx="0">
                  <c:v>3.17</c:v>
                </c:pt>
                <c:pt idx="1">
                  <c:v>1.37</c:v>
                </c:pt>
                <c:pt idx="2">
                  <c:v>3.45</c:v>
                </c:pt>
                <c:pt idx="3">
                  <c:v>2.16</c:v>
                </c:pt>
                <c:pt idx="4">
                  <c:v>3.02</c:v>
                </c:pt>
              </c:numCache>
            </c:numRef>
          </c:val>
          <c:extLst>
            <c:ext xmlns:c16="http://schemas.microsoft.com/office/drawing/2014/chart" uri="{C3380CC4-5D6E-409C-BE32-E72D297353CC}">
              <c16:uniqueId val="{00000000-013A-4612-83D5-80BD5A8ED03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815825516891989E-2"/>
          <c:y val="2.8835842838455757E-2"/>
          <c:w val="0.89623004869660272"/>
          <c:h val="0.81480032284945758"/>
        </c:manualLayout>
      </c:layout>
      <c:barChart>
        <c:barDir val="col"/>
        <c:grouping val="clustered"/>
        <c:varyColors val="0"/>
        <c:ser>
          <c:idx val="0"/>
          <c:order val="0"/>
          <c:tx>
            <c:strRef>
              <c:f>Data!$U$2</c:f>
              <c:strCache>
                <c:ptCount val="1"/>
                <c:pt idx="0">
                  <c:v>Open Travel RN Jobs</c:v>
                </c:pt>
              </c:strCache>
            </c:strRef>
          </c:tx>
          <c:spPr>
            <a:solidFill>
              <a:schemeClr val="accent6"/>
            </a:solidFill>
            <a:ln>
              <a:noFill/>
            </a:ln>
            <a:effectLst/>
          </c:spPr>
          <c:invertIfNegative val="0"/>
          <c:cat>
            <c:numRef>
              <c:f>Data!$T$3:$T$1245</c:f>
              <c:numCache>
                <c:formatCode>m/d/yy</c:formatCode>
                <c:ptCount val="1243"/>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44378</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pt idx="732">
                  <c:v>44563</c:v>
                </c:pt>
                <c:pt idx="733">
                  <c:v>44564</c:v>
                </c:pt>
                <c:pt idx="734">
                  <c:v>44565</c:v>
                </c:pt>
                <c:pt idx="735">
                  <c:v>44566</c:v>
                </c:pt>
                <c:pt idx="736">
                  <c:v>44567</c:v>
                </c:pt>
                <c:pt idx="737">
                  <c:v>44568</c:v>
                </c:pt>
                <c:pt idx="738">
                  <c:v>44569</c:v>
                </c:pt>
                <c:pt idx="739">
                  <c:v>44570</c:v>
                </c:pt>
                <c:pt idx="740">
                  <c:v>44571</c:v>
                </c:pt>
                <c:pt idx="741">
                  <c:v>44572</c:v>
                </c:pt>
                <c:pt idx="742">
                  <c:v>44573</c:v>
                </c:pt>
                <c:pt idx="743">
                  <c:v>44574</c:v>
                </c:pt>
                <c:pt idx="744">
                  <c:v>44575</c:v>
                </c:pt>
                <c:pt idx="745">
                  <c:v>44576</c:v>
                </c:pt>
                <c:pt idx="746">
                  <c:v>44577</c:v>
                </c:pt>
                <c:pt idx="747">
                  <c:v>44578</c:v>
                </c:pt>
                <c:pt idx="748">
                  <c:v>44579</c:v>
                </c:pt>
                <c:pt idx="749">
                  <c:v>44580</c:v>
                </c:pt>
                <c:pt idx="750">
                  <c:v>44581</c:v>
                </c:pt>
                <c:pt idx="751">
                  <c:v>44582</c:v>
                </c:pt>
                <c:pt idx="752">
                  <c:v>44583</c:v>
                </c:pt>
                <c:pt idx="753">
                  <c:v>44584</c:v>
                </c:pt>
                <c:pt idx="754">
                  <c:v>44585</c:v>
                </c:pt>
                <c:pt idx="755">
                  <c:v>44586</c:v>
                </c:pt>
                <c:pt idx="756">
                  <c:v>44587</c:v>
                </c:pt>
                <c:pt idx="757">
                  <c:v>44588</c:v>
                </c:pt>
                <c:pt idx="758">
                  <c:v>44589</c:v>
                </c:pt>
                <c:pt idx="759">
                  <c:v>44590</c:v>
                </c:pt>
                <c:pt idx="760">
                  <c:v>44591</c:v>
                </c:pt>
                <c:pt idx="761">
                  <c:v>44592</c:v>
                </c:pt>
                <c:pt idx="762">
                  <c:v>44593</c:v>
                </c:pt>
                <c:pt idx="763">
                  <c:v>44594</c:v>
                </c:pt>
                <c:pt idx="764">
                  <c:v>44595</c:v>
                </c:pt>
                <c:pt idx="765">
                  <c:v>44596</c:v>
                </c:pt>
                <c:pt idx="766">
                  <c:v>44597</c:v>
                </c:pt>
                <c:pt idx="767">
                  <c:v>44598</c:v>
                </c:pt>
                <c:pt idx="768">
                  <c:v>44599</c:v>
                </c:pt>
                <c:pt idx="769">
                  <c:v>44600</c:v>
                </c:pt>
                <c:pt idx="770">
                  <c:v>44601</c:v>
                </c:pt>
                <c:pt idx="771">
                  <c:v>44602</c:v>
                </c:pt>
                <c:pt idx="772">
                  <c:v>44603</c:v>
                </c:pt>
                <c:pt idx="773">
                  <c:v>44604</c:v>
                </c:pt>
                <c:pt idx="774">
                  <c:v>44605</c:v>
                </c:pt>
                <c:pt idx="775">
                  <c:v>44606</c:v>
                </c:pt>
                <c:pt idx="776">
                  <c:v>44607</c:v>
                </c:pt>
                <c:pt idx="777">
                  <c:v>44608</c:v>
                </c:pt>
                <c:pt idx="778">
                  <c:v>44609</c:v>
                </c:pt>
                <c:pt idx="779">
                  <c:v>44610</c:v>
                </c:pt>
                <c:pt idx="780">
                  <c:v>44611</c:v>
                </c:pt>
                <c:pt idx="781">
                  <c:v>44612</c:v>
                </c:pt>
                <c:pt idx="782">
                  <c:v>44613</c:v>
                </c:pt>
                <c:pt idx="783">
                  <c:v>44614</c:v>
                </c:pt>
                <c:pt idx="784">
                  <c:v>44615</c:v>
                </c:pt>
                <c:pt idx="785">
                  <c:v>44616</c:v>
                </c:pt>
                <c:pt idx="786">
                  <c:v>44617</c:v>
                </c:pt>
                <c:pt idx="787">
                  <c:v>44618</c:v>
                </c:pt>
                <c:pt idx="788">
                  <c:v>44619</c:v>
                </c:pt>
                <c:pt idx="789">
                  <c:v>44620</c:v>
                </c:pt>
                <c:pt idx="790">
                  <c:v>44621</c:v>
                </c:pt>
                <c:pt idx="791">
                  <c:v>44622</c:v>
                </c:pt>
                <c:pt idx="792">
                  <c:v>44623</c:v>
                </c:pt>
                <c:pt idx="793">
                  <c:v>44624</c:v>
                </c:pt>
                <c:pt idx="794">
                  <c:v>44625</c:v>
                </c:pt>
                <c:pt idx="795">
                  <c:v>44626</c:v>
                </c:pt>
                <c:pt idx="796">
                  <c:v>44627</c:v>
                </c:pt>
                <c:pt idx="797">
                  <c:v>44628</c:v>
                </c:pt>
                <c:pt idx="798">
                  <c:v>44629</c:v>
                </c:pt>
                <c:pt idx="799">
                  <c:v>44630</c:v>
                </c:pt>
                <c:pt idx="800">
                  <c:v>44631</c:v>
                </c:pt>
                <c:pt idx="801">
                  <c:v>44632</c:v>
                </c:pt>
                <c:pt idx="802">
                  <c:v>44633</c:v>
                </c:pt>
                <c:pt idx="803">
                  <c:v>44634</c:v>
                </c:pt>
                <c:pt idx="804">
                  <c:v>44635</c:v>
                </c:pt>
                <c:pt idx="805">
                  <c:v>44636</c:v>
                </c:pt>
                <c:pt idx="806">
                  <c:v>44637</c:v>
                </c:pt>
                <c:pt idx="807">
                  <c:v>44638</c:v>
                </c:pt>
                <c:pt idx="808">
                  <c:v>44639</c:v>
                </c:pt>
                <c:pt idx="809">
                  <c:v>44640</c:v>
                </c:pt>
                <c:pt idx="810">
                  <c:v>44641</c:v>
                </c:pt>
                <c:pt idx="811">
                  <c:v>44642</c:v>
                </c:pt>
                <c:pt idx="812">
                  <c:v>44643</c:v>
                </c:pt>
                <c:pt idx="813">
                  <c:v>44644</c:v>
                </c:pt>
                <c:pt idx="814">
                  <c:v>44645</c:v>
                </c:pt>
                <c:pt idx="815">
                  <c:v>44646</c:v>
                </c:pt>
                <c:pt idx="816">
                  <c:v>44647</c:v>
                </c:pt>
                <c:pt idx="817">
                  <c:v>44648</c:v>
                </c:pt>
                <c:pt idx="818">
                  <c:v>44649</c:v>
                </c:pt>
                <c:pt idx="819">
                  <c:v>44650</c:v>
                </c:pt>
                <c:pt idx="820">
                  <c:v>44651</c:v>
                </c:pt>
                <c:pt idx="821">
                  <c:v>44652</c:v>
                </c:pt>
                <c:pt idx="822">
                  <c:v>44653</c:v>
                </c:pt>
                <c:pt idx="823">
                  <c:v>44654</c:v>
                </c:pt>
                <c:pt idx="824">
                  <c:v>44655</c:v>
                </c:pt>
                <c:pt idx="825">
                  <c:v>44656</c:v>
                </c:pt>
                <c:pt idx="826">
                  <c:v>44657</c:v>
                </c:pt>
                <c:pt idx="827">
                  <c:v>44658</c:v>
                </c:pt>
                <c:pt idx="828">
                  <c:v>44659</c:v>
                </c:pt>
                <c:pt idx="829">
                  <c:v>44660</c:v>
                </c:pt>
                <c:pt idx="830">
                  <c:v>44661</c:v>
                </c:pt>
                <c:pt idx="831">
                  <c:v>44662</c:v>
                </c:pt>
                <c:pt idx="832">
                  <c:v>44663</c:v>
                </c:pt>
                <c:pt idx="833">
                  <c:v>44664</c:v>
                </c:pt>
                <c:pt idx="834">
                  <c:v>44665</c:v>
                </c:pt>
                <c:pt idx="835">
                  <c:v>44666</c:v>
                </c:pt>
                <c:pt idx="836">
                  <c:v>44667</c:v>
                </c:pt>
                <c:pt idx="837">
                  <c:v>44668</c:v>
                </c:pt>
                <c:pt idx="838">
                  <c:v>44669</c:v>
                </c:pt>
                <c:pt idx="839">
                  <c:v>44670</c:v>
                </c:pt>
                <c:pt idx="840">
                  <c:v>44671</c:v>
                </c:pt>
                <c:pt idx="841">
                  <c:v>44672</c:v>
                </c:pt>
                <c:pt idx="842">
                  <c:v>44673</c:v>
                </c:pt>
                <c:pt idx="843">
                  <c:v>44674</c:v>
                </c:pt>
                <c:pt idx="844">
                  <c:v>44675</c:v>
                </c:pt>
                <c:pt idx="845">
                  <c:v>44676</c:v>
                </c:pt>
                <c:pt idx="846">
                  <c:v>44677</c:v>
                </c:pt>
                <c:pt idx="847">
                  <c:v>44678</c:v>
                </c:pt>
                <c:pt idx="848">
                  <c:v>44679</c:v>
                </c:pt>
                <c:pt idx="849">
                  <c:v>44680</c:v>
                </c:pt>
                <c:pt idx="850">
                  <c:v>44681</c:v>
                </c:pt>
                <c:pt idx="851">
                  <c:v>44682</c:v>
                </c:pt>
                <c:pt idx="852">
                  <c:v>44683</c:v>
                </c:pt>
                <c:pt idx="853">
                  <c:v>44684</c:v>
                </c:pt>
                <c:pt idx="854">
                  <c:v>44685</c:v>
                </c:pt>
                <c:pt idx="855">
                  <c:v>44686</c:v>
                </c:pt>
                <c:pt idx="856">
                  <c:v>44687</c:v>
                </c:pt>
                <c:pt idx="857">
                  <c:v>44688</c:v>
                </c:pt>
                <c:pt idx="858">
                  <c:v>44689</c:v>
                </c:pt>
                <c:pt idx="859">
                  <c:v>44690</c:v>
                </c:pt>
                <c:pt idx="860">
                  <c:v>44691</c:v>
                </c:pt>
                <c:pt idx="861">
                  <c:v>44692</c:v>
                </c:pt>
                <c:pt idx="862">
                  <c:v>44693</c:v>
                </c:pt>
                <c:pt idx="863">
                  <c:v>44694</c:v>
                </c:pt>
                <c:pt idx="864">
                  <c:v>44695</c:v>
                </c:pt>
                <c:pt idx="865">
                  <c:v>44696</c:v>
                </c:pt>
                <c:pt idx="866">
                  <c:v>44697</c:v>
                </c:pt>
                <c:pt idx="867">
                  <c:v>44698</c:v>
                </c:pt>
                <c:pt idx="868">
                  <c:v>44699</c:v>
                </c:pt>
                <c:pt idx="869">
                  <c:v>44700</c:v>
                </c:pt>
                <c:pt idx="870">
                  <c:v>44701</c:v>
                </c:pt>
                <c:pt idx="871">
                  <c:v>44702</c:v>
                </c:pt>
                <c:pt idx="872">
                  <c:v>44703</c:v>
                </c:pt>
                <c:pt idx="873">
                  <c:v>44704</c:v>
                </c:pt>
                <c:pt idx="874">
                  <c:v>44705</c:v>
                </c:pt>
                <c:pt idx="875">
                  <c:v>44706</c:v>
                </c:pt>
                <c:pt idx="876">
                  <c:v>44707</c:v>
                </c:pt>
                <c:pt idx="877">
                  <c:v>44708</c:v>
                </c:pt>
                <c:pt idx="878">
                  <c:v>44709</c:v>
                </c:pt>
                <c:pt idx="879">
                  <c:v>44710</c:v>
                </c:pt>
                <c:pt idx="880">
                  <c:v>44711</c:v>
                </c:pt>
                <c:pt idx="881">
                  <c:v>44712</c:v>
                </c:pt>
                <c:pt idx="882">
                  <c:v>44713</c:v>
                </c:pt>
                <c:pt idx="883">
                  <c:v>44714</c:v>
                </c:pt>
                <c:pt idx="884">
                  <c:v>44715</c:v>
                </c:pt>
                <c:pt idx="885">
                  <c:v>44716</c:v>
                </c:pt>
                <c:pt idx="886">
                  <c:v>44717</c:v>
                </c:pt>
                <c:pt idx="887">
                  <c:v>44718</c:v>
                </c:pt>
                <c:pt idx="888">
                  <c:v>44719</c:v>
                </c:pt>
                <c:pt idx="889">
                  <c:v>44720</c:v>
                </c:pt>
                <c:pt idx="890">
                  <c:v>44721</c:v>
                </c:pt>
                <c:pt idx="891">
                  <c:v>44722</c:v>
                </c:pt>
                <c:pt idx="892">
                  <c:v>44723</c:v>
                </c:pt>
                <c:pt idx="893">
                  <c:v>44724</c:v>
                </c:pt>
                <c:pt idx="894">
                  <c:v>44725</c:v>
                </c:pt>
                <c:pt idx="895">
                  <c:v>44726</c:v>
                </c:pt>
                <c:pt idx="896">
                  <c:v>44727</c:v>
                </c:pt>
                <c:pt idx="897">
                  <c:v>44728</c:v>
                </c:pt>
                <c:pt idx="898">
                  <c:v>44729</c:v>
                </c:pt>
                <c:pt idx="899">
                  <c:v>44730</c:v>
                </c:pt>
                <c:pt idx="900">
                  <c:v>44731</c:v>
                </c:pt>
                <c:pt idx="901">
                  <c:v>44732</c:v>
                </c:pt>
                <c:pt idx="902">
                  <c:v>44733</c:v>
                </c:pt>
                <c:pt idx="903">
                  <c:v>44734</c:v>
                </c:pt>
                <c:pt idx="904">
                  <c:v>44735</c:v>
                </c:pt>
                <c:pt idx="905">
                  <c:v>44736</c:v>
                </c:pt>
                <c:pt idx="906">
                  <c:v>44737</c:v>
                </c:pt>
                <c:pt idx="907">
                  <c:v>44738</c:v>
                </c:pt>
                <c:pt idx="908">
                  <c:v>44739</c:v>
                </c:pt>
                <c:pt idx="909">
                  <c:v>44740</c:v>
                </c:pt>
                <c:pt idx="910">
                  <c:v>44741</c:v>
                </c:pt>
                <c:pt idx="911">
                  <c:v>44742</c:v>
                </c:pt>
                <c:pt idx="912">
                  <c:v>44743</c:v>
                </c:pt>
                <c:pt idx="913">
                  <c:v>44744</c:v>
                </c:pt>
                <c:pt idx="914">
                  <c:v>44745</c:v>
                </c:pt>
                <c:pt idx="915">
                  <c:v>44746</c:v>
                </c:pt>
                <c:pt idx="916">
                  <c:v>44747</c:v>
                </c:pt>
                <c:pt idx="917">
                  <c:v>44748</c:v>
                </c:pt>
                <c:pt idx="918">
                  <c:v>44749</c:v>
                </c:pt>
                <c:pt idx="919">
                  <c:v>44750</c:v>
                </c:pt>
                <c:pt idx="920">
                  <c:v>44751</c:v>
                </c:pt>
                <c:pt idx="921">
                  <c:v>44752</c:v>
                </c:pt>
                <c:pt idx="922">
                  <c:v>44753</c:v>
                </c:pt>
                <c:pt idx="923">
                  <c:v>44754</c:v>
                </c:pt>
                <c:pt idx="924">
                  <c:v>44755</c:v>
                </c:pt>
                <c:pt idx="925">
                  <c:v>44756</c:v>
                </c:pt>
                <c:pt idx="926">
                  <c:v>44757</c:v>
                </c:pt>
                <c:pt idx="927">
                  <c:v>44758</c:v>
                </c:pt>
                <c:pt idx="928">
                  <c:v>44759</c:v>
                </c:pt>
                <c:pt idx="929">
                  <c:v>44760</c:v>
                </c:pt>
                <c:pt idx="930">
                  <c:v>44761</c:v>
                </c:pt>
                <c:pt idx="931">
                  <c:v>44762</c:v>
                </c:pt>
                <c:pt idx="932">
                  <c:v>44763</c:v>
                </c:pt>
                <c:pt idx="933">
                  <c:v>44764</c:v>
                </c:pt>
                <c:pt idx="934">
                  <c:v>44765</c:v>
                </c:pt>
                <c:pt idx="935">
                  <c:v>44766</c:v>
                </c:pt>
                <c:pt idx="936">
                  <c:v>44767</c:v>
                </c:pt>
                <c:pt idx="937">
                  <c:v>44768</c:v>
                </c:pt>
                <c:pt idx="938">
                  <c:v>44769</c:v>
                </c:pt>
                <c:pt idx="939">
                  <c:v>44770</c:v>
                </c:pt>
                <c:pt idx="940">
                  <c:v>44771</c:v>
                </c:pt>
                <c:pt idx="941">
                  <c:v>44772</c:v>
                </c:pt>
                <c:pt idx="942">
                  <c:v>44773</c:v>
                </c:pt>
                <c:pt idx="943">
                  <c:v>44774</c:v>
                </c:pt>
                <c:pt idx="944">
                  <c:v>44775</c:v>
                </c:pt>
                <c:pt idx="945">
                  <c:v>44776</c:v>
                </c:pt>
                <c:pt idx="946">
                  <c:v>44777</c:v>
                </c:pt>
                <c:pt idx="947">
                  <c:v>44778</c:v>
                </c:pt>
                <c:pt idx="948">
                  <c:v>44779</c:v>
                </c:pt>
                <c:pt idx="949">
                  <c:v>44780</c:v>
                </c:pt>
                <c:pt idx="950">
                  <c:v>44781</c:v>
                </c:pt>
                <c:pt idx="951">
                  <c:v>44782</c:v>
                </c:pt>
                <c:pt idx="952">
                  <c:v>44783</c:v>
                </c:pt>
                <c:pt idx="953">
                  <c:v>44784</c:v>
                </c:pt>
                <c:pt idx="954">
                  <c:v>44785</c:v>
                </c:pt>
                <c:pt idx="955">
                  <c:v>44786</c:v>
                </c:pt>
                <c:pt idx="956">
                  <c:v>44787</c:v>
                </c:pt>
                <c:pt idx="957">
                  <c:v>44788</c:v>
                </c:pt>
                <c:pt idx="958">
                  <c:v>44789</c:v>
                </c:pt>
                <c:pt idx="959">
                  <c:v>44790</c:v>
                </c:pt>
                <c:pt idx="960">
                  <c:v>44791</c:v>
                </c:pt>
                <c:pt idx="961">
                  <c:v>44792</c:v>
                </c:pt>
                <c:pt idx="962">
                  <c:v>44793</c:v>
                </c:pt>
                <c:pt idx="963">
                  <c:v>44794</c:v>
                </c:pt>
                <c:pt idx="964">
                  <c:v>44795</c:v>
                </c:pt>
                <c:pt idx="965">
                  <c:v>44796</c:v>
                </c:pt>
                <c:pt idx="966">
                  <c:v>44797</c:v>
                </c:pt>
                <c:pt idx="967">
                  <c:v>44798</c:v>
                </c:pt>
                <c:pt idx="968">
                  <c:v>44799</c:v>
                </c:pt>
                <c:pt idx="969">
                  <c:v>44800</c:v>
                </c:pt>
                <c:pt idx="970">
                  <c:v>44801</c:v>
                </c:pt>
                <c:pt idx="971">
                  <c:v>44802</c:v>
                </c:pt>
                <c:pt idx="972">
                  <c:v>44803</c:v>
                </c:pt>
                <c:pt idx="973">
                  <c:v>44804</c:v>
                </c:pt>
                <c:pt idx="974">
                  <c:v>44805</c:v>
                </c:pt>
                <c:pt idx="975">
                  <c:v>44806</c:v>
                </c:pt>
                <c:pt idx="976">
                  <c:v>44807</c:v>
                </c:pt>
                <c:pt idx="977">
                  <c:v>44808</c:v>
                </c:pt>
                <c:pt idx="978">
                  <c:v>44809</c:v>
                </c:pt>
                <c:pt idx="979">
                  <c:v>44810</c:v>
                </c:pt>
                <c:pt idx="980">
                  <c:v>44811</c:v>
                </c:pt>
                <c:pt idx="981">
                  <c:v>44812</c:v>
                </c:pt>
                <c:pt idx="982">
                  <c:v>44813</c:v>
                </c:pt>
                <c:pt idx="983">
                  <c:v>44814</c:v>
                </c:pt>
                <c:pt idx="984">
                  <c:v>44815</c:v>
                </c:pt>
                <c:pt idx="985">
                  <c:v>44816</c:v>
                </c:pt>
                <c:pt idx="986">
                  <c:v>44817</c:v>
                </c:pt>
                <c:pt idx="987">
                  <c:v>44818</c:v>
                </c:pt>
                <c:pt idx="988">
                  <c:v>44819</c:v>
                </c:pt>
                <c:pt idx="989">
                  <c:v>44820</c:v>
                </c:pt>
                <c:pt idx="990">
                  <c:v>44821</c:v>
                </c:pt>
                <c:pt idx="991">
                  <c:v>44822</c:v>
                </c:pt>
                <c:pt idx="992">
                  <c:v>44823</c:v>
                </c:pt>
                <c:pt idx="993">
                  <c:v>44824</c:v>
                </c:pt>
                <c:pt idx="994">
                  <c:v>44825</c:v>
                </c:pt>
                <c:pt idx="995">
                  <c:v>44826</c:v>
                </c:pt>
                <c:pt idx="996">
                  <c:v>44827</c:v>
                </c:pt>
                <c:pt idx="997">
                  <c:v>44828</c:v>
                </c:pt>
                <c:pt idx="998">
                  <c:v>44829</c:v>
                </c:pt>
                <c:pt idx="999">
                  <c:v>44830</c:v>
                </c:pt>
                <c:pt idx="1000">
                  <c:v>44831</c:v>
                </c:pt>
                <c:pt idx="1001">
                  <c:v>44832</c:v>
                </c:pt>
                <c:pt idx="1002">
                  <c:v>44833</c:v>
                </c:pt>
                <c:pt idx="1003">
                  <c:v>44834</c:v>
                </c:pt>
                <c:pt idx="1004">
                  <c:v>44835</c:v>
                </c:pt>
                <c:pt idx="1005">
                  <c:v>44836</c:v>
                </c:pt>
                <c:pt idx="1006">
                  <c:v>44837</c:v>
                </c:pt>
                <c:pt idx="1007">
                  <c:v>44838</c:v>
                </c:pt>
                <c:pt idx="1008">
                  <c:v>44839</c:v>
                </c:pt>
                <c:pt idx="1009">
                  <c:v>44840</c:v>
                </c:pt>
                <c:pt idx="1010">
                  <c:v>44841</c:v>
                </c:pt>
                <c:pt idx="1011">
                  <c:v>44842</c:v>
                </c:pt>
                <c:pt idx="1012">
                  <c:v>44843</c:v>
                </c:pt>
                <c:pt idx="1013">
                  <c:v>44844</c:v>
                </c:pt>
                <c:pt idx="1014">
                  <c:v>44845</c:v>
                </c:pt>
                <c:pt idx="1015">
                  <c:v>44846</c:v>
                </c:pt>
                <c:pt idx="1016">
                  <c:v>44847</c:v>
                </c:pt>
                <c:pt idx="1017">
                  <c:v>44848</c:v>
                </c:pt>
                <c:pt idx="1018">
                  <c:v>44849</c:v>
                </c:pt>
                <c:pt idx="1019">
                  <c:v>44850</c:v>
                </c:pt>
                <c:pt idx="1020">
                  <c:v>44851</c:v>
                </c:pt>
                <c:pt idx="1021">
                  <c:v>44852</c:v>
                </c:pt>
                <c:pt idx="1022">
                  <c:v>44853</c:v>
                </c:pt>
                <c:pt idx="1023">
                  <c:v>44854</c:v>
                </c:pt>
                <c:pt idx="1024">
                  <c:v>44855</c:v>
                </c:pt>
                <c:pt idx="1025">
                  <c:v>44856</c:v>
                </c:pt>
                <c:pt idx="1026">
                  <c:v>44857</c:v>
                </c:pt>
                <c:pt idx="1027">
                  <c:v>44858</c:v>
                </c:pt>
                <c:pt idx="1028">
                  <c:v>44859</c:v>
                </c:pt>
                <c:pt idx="1029">
                  <c:v>44860</c:v>
                </c:pt>
                <c:pt idx="1030">
                  <c:v>44861</c:v>
                </c:pt>
                <c:pt idx="1031">
                  <c:v>44862</c:v>
                </c:pt>
                <c:pt idx="1032">
                  <c:v>44863</c:v>
                </c:pt>
                <c:pt idx="1033">
                  <c:v>44864</c:v>
                </c:pt>
                <c:pt idx="1034">
                  <c:v>44865</c:v>
                </c:pt>
                <c:pt idx="1035">
                  <c:v>44866</c:v>
                </c:pt>
                <c:pt idx="1036">
                  <c:v>44867</c:v>
                </c:pt>
                <c:pt idx="1037">
                  <c:v>44868</c:v>
                </c:pt>
                <c:pt idx="1038">
                  <c:v>44869</c:v>
                </c:pt>
                <c:pt idx="1039">
                  <c:v>44870</c:v>
                </c:pt>
                <c:pt idx="1040">
                  <c:v>44871</c:v>
                </c:pt>
                <c:pt idx="1041">
                  <c:v>44872</c:v>
                </c:pt>
                <c:pt idx="1042">
                  <c:v>44873</c:v>
                </c:pt>
                <c:pt idx="1043">
                  <c:v>44874</c:v>
                </c:pt>
                <c:pt idx="1044">
                  <c:v>44875</c:v>
                </c:pt>
                <c:pt idx="1045">
                  <c:v>44876</c:v>
                </c:pt>
                <c:pt idx="1046">
                  <c:v>44877</c:v>
                </c:pt>
                <c:pt idx="1047">
                  <c:v>44878</c:v>
                </c:pt>
                <c:pt idx="1048">
                  <c:v>44879</c:v>
                </c:pt>
                <c:pt idx="1049">
                  <c:v>44880</c:v>
                </c:pt>
                <c:pt idx="1050">
                  <c:v>44881</c:v>
                </c:pt>
                <c:pt idx="1051">
                  <c:v>44882</c:v>
                </c:pt>
                <c:pt idx="1052">
                  <c:v>44883</c:v>
                </c:pt>
                <c:pt idx="1053">
                  <c:v>44884</c:v>
                </c:pt>
                <c:pt idx="1054">
                  <c:v>44885</c:v>
                </c:pt>
                <c:pt idx="1055">
                  <c:v>44886</c:v>
                </c:pt>
                <c:pt idx="1056">
                  <c:v>44887</c:v>
                </c:pt>
                <c:pt idx="1057">
                  <c:v>44888</c:v>
                </c:pt>
                <c:pt idx="1058">
                  <c:v>44889</c:v>
                </c:pt>
                <c:pt idx="1059">
                  <c:v>44890</c:v>
                </c:pt>
                <c:pt idx="1060">
                  <c:v>44891</c:v>
                </c:pt>
                <c:pt idx="1061">
                  <c:v>44892</c:v>
                </c:pt>
                <c:pt idx="1062">
                  <c:v>44893</c:v>
                </c:pt>
                <c:pt idx="1063">
                  <c:v>44894</c:v>
                </c:pt>
                <c:pt idx="1064">
                  <c:v>44895</c:v>
                </c:pt>
                <c:pt idx="1065">
                  <c:v>44896</c:v>
                </c:pt>
                <c:pt idx="1066">
                  <c:v>44897</c:v>
                </c:pt>
                <c:pt idx="1067">
                  <c:v>44898</c:v>
                </c:pt>
                <c:pt idx="1068">
                  <c:v>44899</c:v>
                </c:pt>
                <c:pt idx="1069">
                  <c:v>44900</c:v>
                </c:pt>
                <c:pt idx="1070">
                  <c:v>44901</c:v>
                </c:pt>
                <c:pt idx="1071">
                  <c:v>44902</c:v>
                </c:pt>
                <c:pt idx="1072">
                  <c:v>44903</c:v>
                </c:pt>
                <c:pt idx="1073">
                  <c:v>44904</c:v>
                </c:pt>
                <c:pt idx="1074">
                  <c:v>44905</c:v>
                </c:pt>
                <c:pt idx="1075">
                  <c:v>44906</c:v>
                </c:pt>
                <c:pt idx="1076">
                  <c:v>44907</c:v>
                </c:pt>
                <c:pt idx="1077">
                  <c:v>44908</c:v>
                </c:pt>
                <c:pt idx="1078">
                  <c:v>44909</c:v>
                </c:pt>
                <c:pt idx="1079">
                  <c:v>44910</c:v>
                </c:pt>
                <c:pt idx="1080">
                  <c:v>44911</c:v>
                </c:pt>
                <c:pt idx="1081">
                  <c:v>44912</c:v>
                </c:pt>
                <c:pt idx="1082">
                  <c:v>44913</c:v>
                </c:pt>
                <c:pt idx="1083">
                  <c:v>44914</c:v>
                </c:pt>
                <c:pt idx="1084">
                  <c:v>44915</c:v>
                </c:pt>
                <c:pt idx="1085">
                  <c:v>44916</c:v>
                </c:pt>
                <c:pt idx="1086">
                  <c:v>44917</c:v>
                </c:pt>
                <c:pt idx="1087">
                  <c:v>44918</c:v>
                </c:pt>
                <c:pt idx="1088">
                  <c:v>44919</c:v>
                </c:pt>
                <c:pt idx="1089">
                  <c:v>44920</c:v>
                </c:pt>
                <c:pt idx="1090">
                  <c:v>44921</c:v>
                </c:pt>
                <c:pt idx="1091">
                  <c:v>44922</c:v>
                </c:pt>
                <c:pt idx="1092">
                  <c:v>44923</c:v>
                </c:pt>
                <c:pt idx="1093">
                  <c:v>44924</c:v>
                </c:pt>
                <c:pt idx="1094">
                  <c:v>44925</c:v>
                </c:pt>
                <c:pt idx="1095">
                  <c:v>44926</c:v>
                </c:pt>
                <c:pt idx="1096">
                  <c:v>44927</c:v>
                </c:pt>
                <c:pt idx="1097">
                  <c:v>44928</c:v>
                </c:pt>
                <c:pt idx="1098">
                  <c:v>44929</c:v>
                </c:pt>
                <c:pt idx="1099">
                  <c:v>44930</c:v>
                </c:pt>
                <c:pt idx="1100">
                  <c:v>44931</c:v>
                </c:pt>
                <c:pt idx="1101">
                  <c:v>44932</c:v>
                </c:pt>
                <c:pt idx="1102">
                  <c:v>44933</c:v>
                </c:pt>
                <c:pt idx="1103">
                  <c:v>44934</c:v>
                </c:pt>
                <c:pt idx="1104">
                  <c:v>44935</c:v>
                </c:pt>
                <c:pt idx="1105">
                  <c:v>44936</c:v>
                </c:pt>
                <c:pt idx="1106">
                  <c:v>44937</c:v>
                </c:pt>
                <c:pt idx="1107">
                  <c:v>44938</c:v>
                </c:pt>
                <c:pt idx="1108">
                  <c:v>44939</c:v>
                </c:pt>
                <c:pt idx="1109">
                  <c:v>44940</c:v>
                </c:pt>
                <c:pt idx="1110">
                  <c:v>44941</c:v>
                </c:pt>
                <c:pt idx="1111">
                  <c:v>44942</c:v>
                </c:pt>
                <c:pt idx="1112">
                  <c:v>44943</c:v>
                </c:pt>
                <c:pt idx="1113">
                  <c:v>44944</c:v>
                </c:pt>
                <c:pt idx="1114">
                  <c:v>44945</c:v>
                </c:pt>
                <c:pt idx="1115">
                  <c:v>44946</c:v>
                </c:pt>
                <c:pt idx="1116">
                  <c:v>44947</c:v>
                </c:pt>
                <c:pt idx="1117">
                  <c:v>44948</c:v>
                </c:pt>
                <c:pt idx="1118">
                  <c:v>44949</c:v>
                </c:pt>
                <c:pt idx="1119">
                  <c:v>44950</c:v>
                </c:pt>
                <c:pt idx="1120">
                  <c:v>44951</c:v>
                </c:pt>
                <c:pt idx="1121">
                  <c:v>44952</c:v>
                </c:pt>
                <c:pt idx="1122">
                  <c:v>44953</c:v>
                </c:pt>
                <c:pt idx="1123">
                  <c:v>44954</c:v>
                </c:pt>
                <c:pt idx="1124">
                  <c:v>44955</c:v>
                </c:pt>
                <c:pt idx="1125">
                  <c:v>44956</c:v>
                </c:pt>
                <c:pt idx="1126">
                  <c:v>44957</c:v>
                </c:pt>
                <c:pt idx="1127">
                  <c:v>44958</c:v>
                </c:pt>
                <c:pt idx="1128">
                  <c:v>44959</c:v>
                </c:pt>
                <c:pt idx="1129">
                  <c:v>44960</c:v>
                </c:pt>
                <c:pt idx="1130">
                  <c:v>44961</c:v>
                </c:pt>
                <c:pt idx="1131">
                  <c:v>44962</c:v>
                </c:pt>
                <c:pt idx="1132">
                  <c:v>44963</c:v>
                </c:pt>
                <c:pt idx="1133">
                  <c:v>44964</c:v>
                </c:pt>
                <c:pt idx="1134">
                  <c:v>44965</c:v>
                </c:pt>
                <c:pt idx="1135">
                  <c:v>44966</c:v>
                </c:pt>
                <c:pt idx="1136">
                  <c:v>44967</c:v>
                </c:pt>
                <c:pt idx="1137">
                  <c:v>44968</c:v>
                </c:pt>
                <c:pt idx="1138">
                  <c:v>44969</c:v>
                </c:pt>
                <c:pt idx="1139">
                  <c:v>44970</c:v>
                </c:pt>
                <c:pt idx="1140">
                  <c:v>44971</c:v>
                </c:pt>
                <c:pt idx="1141">
                  <c:v>44972</c:v>
                </c:pt>
                <c:pt idx="1142">
                  <c:v>44973</c:v>
                </c:pt>
                <c:pt idx="1143">
                  <c:v>44974</c:v>
                </c:pt>
                <c:pt idx="1144">
                  <c:v>44975</c:v>
                </c:pt>
                <c:pt idx="1145">
                  <c:v>44976</c:v>
                </c:pt>
                <c:pt idx="1146">
                  <c:v>44977</c:v>
                </c:pt>
                <c:pt idx="1147">
                  <c:v>44978</c:v>
                </c:pt>
                <c:pt idx="1148">
                  <c:v>44979</c:v>
                </c:pt>
                <c:pt idx="1149">
                  <c:v>44980</c:v>
                </c:pt>
                <c:pt idx="1150">
                  <c:v>44981</c:v>
                </c:pt>
                <c:pt idx="1151">
                  <c:v>44982</c:v>
                </c:pt>
                <c:pt idx="1152">
                  <c:v>44983</c:v>
                </c:pt>
                <c:pt idx="1153">
                  <c:v>44984</c:v>
                </c:pt>
                <c:pt idx="1154">
                  <c:v>44985</c:v>
                </c:pt>
                <c:pt idx="1155">
                  <c:v>44986</c:v>
                </c:pt>
                <c:pt idx="1156">
                  <c:v>44987</c:v>
                </c:pt>
                <c:pt idx="1157">
                  <c:v>44988</c:v>
                </c:pt>
                <c:pt idx="1158">
                  <c:v>44989</c:v>
                </c:pt>
                <c:pt idx="1159">
                  <c:v>44990</c:v>
                </c:pt>
                <c:pt idx="1160">
                  <c:v>44991</c:v>
                </c:pt>
                <c:pt idx="1161">
                  <c:v>44992</c:v>
                </c:pt>
                <c:pt idx="1162">
                  <c:v>44993</c:v>
                </c:pt>
                <c:pt idx="1163">
                  <c:v>44994</c:v>
                </c:pt>
                <c:pt idx="1164">
                  <c:v>44995</c:v>
                </c:pt>
                <c:pt idx="1165">
                  <c:v>44996</c:v>
                </c:pt>
                <c:pt idx="1166">
                  <c:v>44997</c:v>
                </c:pt>
                <c:pt idx="1167">
                  <c:v>44998</c:v>
                </c:pt>
                <c:pt idx="1168">
                  <c:v>44999</c:v>
                </c:pt>
                <c:pt idx="1169">
                  <c:v>45000</c:v>
                </c:pt>
                <c:pt idx="1170">
                  <c:v>45001</c:v>
                </c:pt>
                <c:pt idx="1171">
                  <c:v>45002</c:v>
                </c:pt>
                <c:pt idx="1172">
                  <c:v>45003</c:v>
                </c:pt>
                <c:pt idx="1173">
                  <c:v>45004</c:v>
                </c:pt>
                <c:pt idx="1174">
                  <c:v>45005</c:v>
                </c:pt>
                <c:pt idx="1175">
                  <c:v>45006</c:v>
                </c:pt>
                <c:pt idx="1176">
                  <c:v>45007</c:v>
                </c:pt>
                <c:pt idx="1177">
                  <c:v>45008</c:v>
                </c:pt>
                <c:pt idx="1178">
                  <c:v>45009</c:v>
                </c:pt>
                <c:pt idx="1179">
                  <c:v>45010</c:v>
                </c:pt>
                <c:pt idx="1180">
                  <c:v>45011</c:v>
                </c:pt>
                <c:pt idx="1181">
                  <c:v>45012</c:v>
                </c:pt>
                <c:pt idx="1182">
                  <c:v>45013</c:v>
                </c:pt>
                <c:pt idx="1183">
                  <c:v>45014</c:v>
                </c:pt>
                <c:pt idx="1184">
                  <c:v>45015</c:v>
                </c:pt>
                <c:pt idx="1185">
                  <c:v>45016</c:v>
                </c:pt>
                <c:pt idx="1186">
                  <c:v>45017</c:v>
                </c:pt>
                <c:pt idx="1187">
                  <c:v>45018</c:v>
                </c:pt>
                <c:pt idx="1188">
                  <c:v>45019</c:v>
                </c:pt>
                <c:pt idx="1189">
                  <c:v>45020</c:v>
                </c:pt>
                <c:pt idx="1190">
                  <c:v>45021</c:v>
                </c:pt>
                <c:pt idx="1191">
                  <c:v>45022</c:v>
                </c:pt>
                <c:pt idx="1192">
                  <c:v>45023</c:v>
                </c:pt>
                <c:pt idx="1193">
                  <c:v>45024</c:v>
                </c:pt>
                <c:pt idx="1194">
                  <c:v>45025</c:v>
                </c:pt>
                <c:pt idx="1195">
                  <c:v>45026</c:v>
                </c:pt>
                <c:pt idx="1196">
                  <c:v>45027</c:v>
                </c:pt>
                <c:pt idx="1197">
                  <c:v>45028</c:v>
                </c:pt>
                <c:pt idx="1198">
                  <c:v>45029</c:v>
                </c:pt>
                <c:pt idx="1199">
                  <c:v>45030</c:v>
                </c:pt>
                <c:pt idx="1200">
                  <c:v>45031</c:v>
                </c:pt>
                <c:pt idx="1201">
                  <c:v>45032</c:v>
                </c:pt>
                <c:pt idx="1202">
                  <c:v>45033</c:v>
                </c:pt>
                <c:pt idx="1203">
                  <c:v>45034</c:v>
                </c:pt>
                <c:pt idx="1204">
                  <c:v>45035</c:v>
                </c:pt>
                <c:pt idx="1205">
                  <c:v>45036</c:v>
                </c:pt>
                <c:pt idx="1206">
                  <c:v>45037</c:v>
                </c:pt>
                <c:pt idx="1207">
                  <c:v>45038</c:v>
                </c:pt>
                <c:pt idx="1208">
                  <c:v>45039</c:v>
                </c:pt>
                <c:pt idx="1209">
                  <c:v>45040</c:v>
                </c:pt>
                <c:pt idx="1210">
                  <c:v>45041</c:v>
                </c:pt>
                <c:pt idx="1211">
                  <c:v>45042</c:v>
                </c:pt>
                <c:pt idx="1212">
                  <c:v>45043</c:v>
                </c:pt>
                <c:pt idx="1213">
                  <c:v>45044</c:v>
                </c:pt>
                <c:pt idx="1214">
                  <c:v>45045</c:v>
                </c:pt>
                <c:pt idx="1215">
                  <c:v>45046</c:v>
                </c:pt>
                <c:pt idx="1216">
                  <c:v>45047</c:v>
                </c:pt>
                <c:pt idx="1217">
                  <c:v>45048</c:v>
                </c:pt>
                <c:pt idx="1218">
                  <c:v>45049</c:v>
                </c:pt>
                <c:pt idx="1219">
                  <c:v>45050</c:v>
                </c:pt>
                <c:pt idx="1220">
                  <c:v>45051</c:v>
                </c:pt>
                <c:pt idx="1221">
                  <c:v>45052</c:v>
                </c:pt>
                <c:pt idx="1222">
                  <c:v>45053</c:v>
                </c:pt>
                <c:pt idx="1223">
                  <c:v>45054</c:v>
                </c:pt>
                <c:pt idx="1224">
                  <c:v>45055</c:v>
                </c:pt>
                <c:pt idx="1225">
                  <c:v>45056</c:v>
                </c:pt>
                <c:pt idx="1226">
                  <c:v>45057</c:v>
                </c:pt>
                <c:pt idx="1227">
                  <c:v>45058</c:v>
                </c:pt>
                <c:pt idx="1228">
                  <c:v>45059</c:v>
                </c:pt>
                <c:pt idx="1229">
                  <c:v>45060</c:v>
                </c:pt>
                <c:pt idx="1230">
                  <c:v>45061</c:v>
                </c:pt>
                <c:pt idx="1231">
                  <c:v>45062</c:v>
                </c:pt>
                <c:pt idx="1232">
                  <c:v>45063</c:v>
                </c:pt>
                <c:pt idx="1233">
                  <c:v>45064</c:v>
                </c:pt>
                <c:pt idx="1234">
                  <c:v>45065</c:v>
                </c:pt>
                <c:pt idx="1235">
                  <c:v>45066</c:v>
                </c:pt>
                <c:pt idx="1236">
                  <c:v>45067</c:v>
                </c:pt>
                <c:pt idx="1237">
                  <c:v>45068</c:v>
                </c:pt>
                <c:pt idx="1238">
                  <c:v>45069</c:v>
                </c:pt>
                <c:pt idx="1239">
                  <c:v>45070</c:v>
                </c:pt>
                <c:pt idx="1240">
                  <c:v>45071</c:v>
                </c:pt>
                <c:pt idx="1241">
                  <c:v>45072</c:v>
                </c:pt>
                <c:pt idx="1242">
                  <c:v>45073</c:v>
                </c:pt>
              </c:numCache>
            </c:numRef>
          </c:cat>
          <c:val>
            <c:numRef>
              <c:f>Data!$U$3:$U$1245</c:f>
              <c:numCache>
                <c:formatCode>General</c:formatCode>
                <c:ptCount val="1243"/>
                <c:pt idx="0">
                  <c:v>9119</c:v>
                </c:pt>
                <c:pt idx="1">
                  <c:v>9093</c:v>
                </c:pt>
                <c:pt idx="2">
                  <c:v>9133</c:v>
                </c:pt>
                <c:pt idx="3">
                  <c:v>9252</c:v>
                </c:pt>
                <c:pt idx="4">
                  <c:v>9252</c:v>
                </c:pt>
                <c:pt idx="5">
                  <c:v>9304</c:v>
                </c:pt>
                <c:pt idx="6">
                  <c:v>9566</c:v>
                </c:pt>
                <c:pt idx="7">
                  <c:v>9672</c:v>
                </c:pt>
                <c:pt idx="8">
                  <c:v>9776</c:v>
                </c:pt>
                <c:pt idx="9">
                  <c:v>9701</c:v>
                </c:pt>
                <c:pt idx="10">
                  <c:v>9935</c:v>
                </c:pt>
                <c:pt idx="11">
                  <c:v>9935</c:v>
                </c:pt>
                <c:pt idx="12">
                  <c:v>9927</c:v>
                </c:pt>
                <c:pt idx="13">
                  <c:v>9701</c:v>
                </c:pt>
                <c:pt idx="14">
                  <c:v>9667</c:v>
                </c:pt>
                <c:pt idx="15">
                  <c:v>9585</c:v>
                </c:pt>
                <c:pt idx="16">
                  <c:v>9475</c:v>
                </c:pt>
                <c:pt idx="17">
                  <c:v>9435</c:v>
                </c:pt>
                <c:pt idx="18">
                  <c:v>9435</c:v>
                </c:pt>
                <c:pt idx="19">
                  <c:v>9437</c:v>
                </c:pt>
                <c:pt idx="20">
                  <c:v>9483</c:v>
                </c:pt>
                <c:pt idx="21">
                  <c:v>9315</c:v>
                </c:pt>
                <c:pt idx="22">
                  <c:v>9232</c:v>
                </c:pt>
                <c:pt idx="23">
                  <c:v>9215</c:v>
                </c:pt>
                <c:pt idx="24">
                  <c:v>9334</c:v>
                </c:pt>
                <c:pt idx="25">
                  <c:v>9338</c:v>
                </c:pt>
                <c:pt idx="26">
                  <c:v>9347</c:v>
                </c:pt>
                <c:pt idx="27">
                  <c:v>9441</c:v>
                </c:pt>
                <c:pt idx="28">
                  <c:v>9382</c:v>
                </c:pt>
                <c:pt idx="29">
                  <c:v>9419</c:v>
                </c:pt>
                <c:pt idx="30">
                  <c:v>9392</c:v>
                </c:pt>
                <c:pt idx="31">
                  <c:v>9439</c:v>
                </c:pt>
                <c:pt idx="32">
                  <c:v>9439</c:v>
                </c:pt>
                <c:pt idx="33">
                  <c:v>9362</c:v>
                </c:pt>
                <c:pt idx="34">
                  <c:v>9251</c:v>
                </c:pt>
                <c:pt idx="35">
                  <c:v>9307</c:v>
                </c:pt>
                <c:pt idx="36">
                  <c:v>9251</c:v>
                </c:pt>
                <c:pt idx="37">
                  <c:v>9315</c:v>
                </c:pt>
                <c:pt idx="38">
                  <c:v>9237</c:v>
                </c:pt>
                <c:pt idx="39">
                  <c:v>9238</c:v>
                </c:pt>
                <c:pt idx="40">
                  <c:v>9223</c:v>
                </c:pt>
                <c:pt idx="41">
                  <c:v>9150</c:v>
                </c:pt>
                <c:pt idx="42">
                  <c:v>9122</c:v>
                </c:pt>
                <c:pt idx="43">
                  <c:v>9036</c:v>
                </c:pt>
                <c:pt idx="44">
                  <c:v>9198</c:v>
                </c:pt>
                <c:pt idx="45">
                  <c:v>9212</c:v>
                </c:pt>
                <c:pt idx="46">
                  <c:v>9212</c:v>
                </c:pt>
                <c:pt idx="47">
                  <c:v>9217</c:v>
                </c:pt>
                <c:pt idx="48">
                  <c:v>9156</c:v>
                </c:pt>
                <c:pt idx="49">
                  <c:v>9043</c:v>
                </c:pt>
                <c:pt idx="50">
                  <c:v>9138</c:v>
                </c:pt>
                <c:pt idx="51">
                  <c:v>9133</c:v>
                </c:pt>
                <c:pt idx="52">
                  <c:v>9079</c:v>
                </c:pt>
                <c:pt idx="53">
                  <c:v>9079</c:v>
                </c:pt>
                <c:pt idx="54">
                  <c:v>9068</c:v>
                </c:pt>
                <c:pt idx="55">
                  <c:v>8972</c:v>
                </c:pt>
                <c:pt idx="56">
                  <c:v>8968</c:v>
                </c:pt>
                <c:pt idx="57">
                  <c:v>9032</c:v>
                </c:pt>
                <c:pt idx="58">
                  <c:v>8907</c:v>
                </c:pt>
                <c:pt idx="59">
                  <c:v>8799</c:v>
                </c:pt>
                <c:pt idx="60">
                  <c:v>8799</c:v>
                </c:pt>
                <c:pt idx="61">
                  <c:v>8818</c:v>
                </c:pt>
                <c:pt idx="62">
                  <c:v>8826</c:v>
                </c:pt>
                <c:pt idx="63">
                  <c:v>8805</c:v>
                </c:pt>
                <c:pt idx="64">
                  <c:v>8886</c:v>
                </c:pt>
                <c:pt idx="65">
                  <c:v>9243</c:v>
                </c:pt>
                <c:pt idx="66">
                  <c:v>9443</c:v>
                </c:pt>
                <c:pt idx="67">
                  <c:v>9461</c:v>
                </c:pt>
                <c:pt idx="68">
                  <c:v>9402</c:v>
                </c:pt>
                <c:pt idx="69">
                  <c:v>9546</c:v>
                </c:pt>
                <c:pt idx="70">
                  <c:v>9754</c:v>
                </c:pt>
                <c:pt idx="71">
                  <c:v>9713</c:v>
                </c:pt>
                <c:pt idx="72">
                  <c:v>10058</c:v>
                </c:pt>
                <c:pt idx="73">
                  <c:v>10755</c:v>
                </c:pt>
                <c:pt idx="74">
                  <c:v>10841</c:v>
                </c:pt>
                <c:pt idx="75">
                  <c:v>11340</c:v>
                </c:pt>
                <c:pt idx="76">
                  <c:v>11229</c:v>
                </c:pt>
                <c:pt idx="77">
                  <c:v>11673</c:v>
                </c:pt>
                <c:pt idx="78">
                  <c:v>11819</c:v>
                </c:pt>
                <c:pt idx="79">
                  <c:v>11977</c:v>
                </c:pt>
                <c:pt idx="80">
                  <c:v>11894</c:v>
                </c:pt>
                <c:pt idx="81">
                  <c:v>11862</c:v>
                </c:pt>
                <c:pt idx="82">
                  <c:v>11813</c:v>
                </c:pt>
                <c:pt idx="83">
                  <c:v>12072</c:v>
                </c:pt>
                <c:pt idx="84">
                  <c:v>12545</c:v>
                </c:pt>
                <c:pt idx="85">
                  <c:v>12446</c:v>
                </c:pt>
                <c:pt idx="86">
                  <c:v>12284</c:v>
                </c:pt>
                <c:pt idx="87">
                  <c:v>12156</c:v>
                </c:pt>
                <c:pt idx="88">
                  <c:v>12007</c:v>
                </c:pt>
                <c:pt idx="89">
                  <c:v>13913</c:v>
                </c:pt>
                <c:pt idx="90">
                  <c:v>13680</c:v>
                </c:pt>
                <c:pt idx="91">
                  <c:v>14157</c:v>
                </c:pt>
                <c:pt idx="92">
                  <c:v>13486</c:v>
                </c:pt>
                <c:pt idx="93">
                  <c:v>14412</c:v>
                </c:pt>
                <c:pt idx="94">
                  <c:v>13966</c:v>
                </c:pt>
                <c:pt idx="95">
                  <c:v>14066</c:v>
                </c:pt>
                <c:pt idx="96">
                  <c:v>13934</c:v>
                </c:pt>
                <c:pt idx="97">
                  <c:v>13907</c:v>
                </c:pt>
                <c:pt idx="98">
                  <c:v>12288</c:v>
                </c:pt>
                <c:pt idx="99">
                  <c:v>11195</c:v>
                </c:pt>
                <c:pt idx="100">
                  <c:v>9764</c:v>
                </c:pt>
                <c:pt idx="101">
                  <c:v>9660</c:v>
                </c:pt>
                <c:pt idx="102">
                  <c:v>9615</c:v>
                </c:pt>
                <c:pt idx="103">
                  <c:v>9004</c:v>
                </c:pt>
                <c:pt idx="104">
                  <c:v>7877</c:v>
                </c:pt>
                <c:pt idx="105">
                  <c:v>7118</c:v>
                </c:pt>
                <c:pt idx="106">
                  <c:v>6509</c:v>
                </c:pt>
                <c:pt idx="107">
                  <c:v>5806</c:v>
                </c:pt>
                <c:pt idx="108">
                  <c:v>5705</c:v>
                </c:pt>
                <c:pt idx="109">
                  <c:v>5892</c:v>
                </c:pt>
                <c:pt idx="110">
                  <c:v>5263</c:v>
                </c:pt>
                <c:pt idx="111">
                  <c:v>4393</c:v>
                </c:pt>
                <c:pt idx="112">
                  <c:v>3819</c:v>
                </c:pt>
                <c:pt idx="113">
                  <c:v>3379</c:v>
                </c:pt>
                <c:pt idx="114">
                  <c:v>3735</c:v>
                </c:pt>
                <c:pt idx="115">
                  <c:v>3749</c:v>
                </c:pt>
                <c:pt idx="116">
                  <c:v>3684</c:v>
                </c:pt>
                <c:pt idx="117">
                  <c:v>3969</c:v>
                </c:pt>
                <c:pt idx="118">
                  <c:v>3416</c:v>
                </c:pt>
                <c:pt idx="119">
                  <c:v>3181</c:v>
                </c:pt>
                <c:pt idx="120">
                  <c:v>3133</c:v>
                </c:pt>
                <c:pt idx="121">
                  <c:v>3168</c:v>
                </c:pt>
                <c:pt idx="122">
                  <c:v>3166</c:v>
                </c:pt>
                <c:pt idx="123">
                  <c:v>3116</c:v>
                </c:pt>
                <c:pt idx="124">
                  <c:v>3330</c:v>
                </c:pt>
                <c:pt idx="125">
                  <c:v>3254</c:v>
                </c:pt>
                <c:pt idx="126">
                  <c:v>3042</c:v>
                </c:pt>
                <c:pt idx="127">
                  <c:v>2745</c:v>
                </c:pt>
                <c:pt idx="128">
                  <c:v>2879</c:v>
                </c:pt>
                <c:pt idx="129">
                  <c:v>2879</c:v>
                </c:pt>
                <c:pt idx="130">
                  <c:v>2835</c:v>
                </c:pt>
                <c:pt idx="131">
                  <c:v>2962</c:v>
                </c:pt>
                <c:pt idx="132">
                  <c:v>2864</c:v>
                </c:pt>
                <c:pt idx="133">
                  <c:v>2792</c:v>
                </c:pt>
                <c:pt idx="134">
                  <c:v>2821</c:v>
                </c:pt>
                <c:pt idx="135">
                  <c:v>2814</c:v>
                </c:pt>
                <c:pt idx="136">
                  <c:v>2814</c:v>
                </c:pt>
                <c:pt idx="137">
                  <c:v>2837</c:v>
                </c:pt>
                <c:pt idx="138">
                  <c:v>2881</c:v>
                </c:pt>
                <c:pt idx="139">
                  <c:v>2821</c:v>
                </c:pt>
                <c:pt idx="140">
                  <c:v>2829</c:v>
                </c:pt>
                <c:pt idx="141">
                  <c:v>2972</c:v>
                </c:pt>
                <c:pt idx="142">
                  <c:v>2982</c:v>
                </c:pt>
                <c:pt idx="143">
                  <c:v>2980</c:v>
                </c:pt>
                <c:pt idx="144">
                  <c:v>2973</c:v>
                </c:pt>
                <c:pt idx="145">
                  <c:v>3062</c:v>
                </c:pt>
                <c:pt idx="146">
                  <c:v>2984</c:v>
                </c:pt>
                <c:pt idx="147">
                  <c:v>2890</c:v>
                </c:pt>
                <c:pt idx="148">
                  <c:v>2953</c:v>
                </c:pt>
                <c:pt idx="149">
                  <c:v>2965</c:v>
                </c:pt>
                <c:pt idx="150">
                  <c:v>2964</c:v>
                </c:pt>
                <c:pt idx="151">
                  <c:v>2971</c:v>
                </c:pt>
                <c:pt idx="152">
                  <c:v>2965</c:v>
                </c:pt>
                <c:pt idx="153">
                  <c:v>3176</c:v>
                </c:pt>
                <c:pt idx="154">
                  <c:v>3103</c:v>
                </c:pt>
                <c:pt idx="155">
                  <c:v>3121</c:v>
                </c:pt>
                <c:pt idx="156">
                  <c:v>3150</c:v>
                </c:pt>
                <c:pt idx="157">
                  <c:v>3150</c:v>
                </c:pt>
                <c:pt idx="158">
                  <c:v>3131</c:v>
                </c:pt>
                <c:pt idx="159">
                  <c:v>3035</c:v>
                </c:pt>
                <c:pt idx="160">
                  <c:v>2945</c:v>
                </c:pt>
                <c:pt idx="161">
                  <c:v>3001</c:v>
                </c:pt>
                <c:pt idx="162">
                  <c:v>2911</c:v>
                </c:pt>
                <c:pt idx="163">
                  <c:v>3041</c:v>
                </c:pt>
                <c:pt idx="164">
                  <c:v>3041</c:v>
                </c:pt>
                <c:pt idx="165">
                  <c:v>3023</c:v>
                </c:pt>
                <c:pt idx="166">
                  <c:v>3090</c:v>
                </c:pt>
                <c:pt idx="167">
                  <c:v>3194</c:v>
                </c:pt>
                <c:pt idx="168">
                  <c:v>3510</c:v>
                </c:pt>
                <c:pt idx="169">
                  <c:v>3650</c:v>
                </c:pt>
                <c:pt idx="170">
                  <c:v>3748</c:v>
                </c:pt>
                <c:pt idx="171">
                  <c:v>3747</c:v>
                </c:pt>
                <c:pt idx="172">
                  <c:v>3840</c:v>
                </c:pt>
                <c:pt idx="173">
                  <c:v>4029</c:v>
                </c:pt>
                <c:pt idx="174">
                  <c:v>4389</c:v>
                </c:pt>
                <c:pt idx="175">
                  <c:v>4650</c:v>
                </c:pt>
                <c:pt idx="176">
                  <c:v>4932</c:v>
                </c:pt>
                <c:pt idx="177">
                  <c:v>5185</c:v>
                </c:pt>
                <c:pt idx="178">
                  <c:v>5185</c:v>
                </c:pt>
                <c:pt idx="179">
                  <c:v>5284</c:v>
                </c:pt>
                <c:pt idx="180">
                  <c:v>5583</c:v>
                </c:pt>
                <c:pt idx="181">
                  <c:v>6135</c:v>
                </c:pt>
                <c:pt idx="182">
                  <c:v>6435</c:v>
                </c:pt>
                <c:pt idx="183">
                  <c:v>6895</c:v>
                </c:pt>
                <c:pt idx="184">
                  <c:v>6964</c:v>
                </c:pt>
                <c:pt idx="185">
                  <c:v>6967</c:v>
                </c:pt>
                <c:pt idx="186">
                  <c:v>7219</c:v>
                </c:pt>
                <c:pt idx="187">
                  <c:v>7789</c:v>
                </c:pt>
                <c:pt idx="188">
                  <c:v>7692</c:v>
                </c:pt>
                <c:pt idx="189">
                  <c:v>7997</c:v>
                </c:pt>
                <c:pt idx="190">
                  <c:v>8430</c:v>
                </c:pt>
                <c:pt idx="191">
                  <c:v>9042</c:v>
                </c:pt>
                <c:pt idx="192">
                  <c:v>9156</c:v>
                </c:pt>
                <c:pt idx="193">
                  <c:v>9242</c:v>
                </c:pt>
                <c:pt idx="194">
                  <c:v>9643</c:v>
                </c:pt>
                <c:pt idx="195">
                  <c:v>10532</c:v>
                </c:pt>
                <c:pt idx="196">
                  <c:v>10576</c:v>
                </c:pt>
                <c:pt idx="197">
                  <c:v>10975</c:v>
                </c:pt>
                <c:pt idx="198">
                  <c:v>10956</c:v>
                </c:pt>
                <c:pt idx="199">
                  <c:v>10992</c:v>
                </c:pt>
                <c:pt idx="200">
                  <c:v>11024</c:v>
                </c:pt>
                <c:pt idx="201">
                  <c:v>11732</c:v>
                </c:pt>
                <c:pt idx="202">
                  <c:v>12436</c:v>
                </c:pt>
                <c:pt idx="203">
                  <c:v>12847</c:v>
                </c:pt>
                <c:pt idx="204">
                  <c:v>13233</c:v>
                </c:pt>
                <c:pt idx="205">
                  <c:v>12913</c:v>
                </c:pt>
                <c:pt idx="206">
                  <c:v>12908</c:v>
                </c:pt>
                <c:pt idx="207">
                  <c:v>12960</c:v>
                </c:pt>
                <c:pt idx="208">
                  <c:v>12854</c:v>
                </c:pt>
                <c:pt idx="209">
                  <c:v>13226</c:v>
                </c:pt>
                <c:pt idx="210">
                  <c:v>13383</c:v>
                </c:pt>
                <c:pt idx="211">
                  <c:v>13726</c:v>
                </c:pt>
                <c:pt idx="212">
                  <c:v>13867</c:v>
                </c:pt>
                <c:pt idx="213">
                  <c:v>13881</c:v>
                </c:pt>
                <c:pt idx="214">
                  <c:v>13893</c:v>
                </c:pt>
                <c:pt idx="215">
                  <c:v>13727</c:v>
                </c:pt>
                <c:pt idx="216">
                  <c:v>13770</c:v>
                </c:pt>
                <c:pt idx="217">
                  <c:v>13750</c:v>
                </c:pt>
                <c:pt idx="218">
                  <c:v>13664</c:v>
                </c:pt>
                <c:pt idx="219">
                  <c:v>13574</c:v>
                </c:pt>
                <c:pt idx="220">
                  <c:v>13543</c:v>
                </c:pt>
                <c:pt idx="221">
                  <c:v>13553</c:v>
                </c:pt>
                <c:pt idx="222">
                  <c:v>13709</c:v>
                </c:pt>
                <c:pt idx="223">
                  <c:v>13409</c:v>
                </c:pt>
                <c:pt idx="224">
                  <c:v>13423</c:v>
                </c:pt>
                <c:pt idx="225">
                  <c:v>13433</c:v>
                </c:pt>
                <c:pt idx="226">
                  <c:v>13460</c:v>
                </c:pt>
                <c:pt idx="227">
                  <c:v>13460</c:v>
                </c:pt>
                <c:pt idx="228">
                  <c:v>13480</c:v>
                </c:pt>
                <c:pt idx="229">
                  <c:v>13319</c:v>
                </c:pt>
                <c:pt idx="230">
                  <c:v>13284</c:v>
                </c:pt>
                <c:pt idx="231">
                  <c:v>13344</c:v>
                </c:pt>
                <c:pt idx="232">
                  <c:v>13526</c:v>
                </c:pt>
                <c:pt idx="233">
                  <c:v>13695</c:v>
                </c:pt>
                <c:pt idx="234">
                  <c:v>13659</c:v>
                </c:pt>
                <c:pt idx="235">
                  <c:v>13646</c:v>
                </c:pt>
                <c:pt idx="236">
                  <c:v>13188</c:v>
                </c:pt>
                <c:pt idx="237">
                  <c:v>13199</c:v>
                </c:pt>
                <c:pt idx="238">
                  <c:v>13013</c:v>
                </c:pt>
                <c:pt idx="239">
                  <c:v>12906</c:v>
                </c:pt>
                <c:pt idx="240">
                  <c:v>12900</c:v>
                </c:pt>
                <c:pt idx="241">
                  <c:v>12904</c:v>
                </c:pt>
                <c:pt idx="242">
                  <c:v>12862</c:v>
                </c:pt>
                <c:pt idx="243">
                  <c:v>12909</c:v>
                </c:pt>
                <c:pt idx="244">
                  <c:v>12830</c:v>
                </c:pt>
                <c:pt idx="245">
                  <c:v>12851</c:v>
                </c:pt>
                <c:pt idx="246">
                  <c:v>12719</c:v>
                </c:pt>
                <c:pt idx="247">
                  <c:v>12551</c:v>
                </c:pt>
                <c:pt idx="248">
                  <c:v>12544</c:v>
                </c:pt>
                <c:pt idx="249">
                  <c:v>12563</c:v>
                </c:pt>
                <c:pt idx="250">
                  <c:v>12569</c:v>
                </c:pt>
                <c:pt idx="251">
                  <c:v>12411</c:v>
                </c:pt>
                <c:pt idx="252">
                  <c:v>12508</c:v>
                </c:pt>
                <c:pt idx="253">
                  <c:v>12487</c:v>
                </c:pt>
                <c:pt idx="254">
                  <c:v>12455</c:v>
                </c:pt>
                <c:pt idx="255">
                  <c:v>12444</c:v>
                </c:pt>
                <c:pt idx="256">
                  <c:v>12389</c:v>
                </c:pt>
                <c:pt idx="257">
                  <c:v>12615</c:v>
                </c:pt>
                <c:pt idx="258">
                  <c:v>12661</c:v>
                </c:pt>
                <c:pt idx="259">
                  <c:v>12702</c:v>
                </c:pt>
                <c:pt idx="260">
                  <c:v>12709</c:v>
                </c:pt>
                <c:pt idx="261">
                  <c:v>12716</c:v>
                </c:pt>
                <c:pt idx="262">
                  <c:v>12701</c:v>
                </c:pt>
                <c:pt idx="263">
                  <c:v>12692</c:v>
                </c:pt>
                <c:pt idx="264">
                  <c:v>12798</c:v>
                </c:pt>
                <c:pt idx="265">
                  <c:v>12824</c:v>
                </c:pt>
                <c:pt idx="266">
                  <c:v>12899</c:v>
                </c:pt>
                <c:pt idx="267">
                  <c:v>13176</c:v>
                </c:pt>
                <c:pt idx="268">
                  <c:v>13212</c:v>
                </c:pt>
                <c:pt idx="269">
                  <c:v>13207</c:v>
                </c:pt>
                <c:pt idx="270">
                  <c:v>13212</c:v>
                </c:pt>
                <c:pt idx="271">
                  <c:v>13169</c:v>
                </c:pt>
                <c:pt idx="272">
                  <c:v>13374</c:v>
                </c:pt>
                <c:pt idx="273">
                  <c:v>13479</c:v>
                </c:pt>
                <c:pt idx="274">
                  <c:v>13694</c:v>
                </c:pt>
                <c:pt idx="275">
                  <c:v>13603</c:v>
                </c:pt>
                <c:pt idx="276">
                  <c:v>13594</c:v>
                </c:pt>
                <c:pt idx="277">
                  <c:v>13559</c:v>
                </c:pt>
                <c:pt idx="278">
                  <c:v>14039</c:v>
                </c:pt>
                <c:pt idx="279">
                  <c:v>14158</c:v>
                </c:pt>
                <c:pt idx="280">
                  <c:v>14628</c:v>
                </c:pt>
                <c:pt idx="281">
                  <c:v>14686</c:v>
                </c:pt>
                <c:pt idx="282">
                  <c:v>15020</c:v>
                </c:pt>
                <c:pt idx="283">
                  <c:v>15014</c:v>
                </c:pt>
                <c:pt idx="284">
                  <c:v>15027</c:v>
                </c:pt>
                <c:pt idx="285">
                  <c:v>15229</c:v>
                </c:pt>
                <c:pt idx="286">
                  <c:v>15707</c:v>
                </c:pt>
                <c:pt idx="287">
                  <c:v>15681</c:v>
                </c:pt>
                <c:pt idx="288">
                  <c:v>16116</c:v>
                </c:pt>
                <c:pt idx="289">
                  <c:v>16474</c:v>
                </c:pt>
                <c:pt idx="290">
                  <c:v>16447</c:v>
                </c:pt>
                <c:pt idx="291">
                  <c:v>16453</c:v>
                </c:pt>
                <c:pt idx="292">
                  <c:v>16642</c:v>
                </c:pt>
                <c:pt idx="293">
                  <c:v>16914</c:v>
                </c:pt>
                <c:pt idx="294">
                  <c:v>17172</c:v>
                </c:pt>
                <c:pt idx="295">
                  <c:v>17446</c:v>
                </c:pt>
                <c:pt idx="296">
                  <c:v>18069</c:v>
                </c:pt>
                <c:pt idx="297">
                  <c:v>18094</c:v>
                </c:pt>
                <c:pt idx="298">
                  <c:v>18130</c:v>
                </c:pt>
                <c:pt idx="299">
                  <c:v>18795</c:v>
                </c:pt>
                <c:pt idx="300">
                  <c:v>19410</c:v>
                </c:pt>
                <c:pt idx="301">
                  <c:v>19988</c:v>
                </c:pt>
                <c:pt idx="302">
                  <c:v>20373</c:v>
                </c:pt>
                <c:pt idx="303">
                  <c:v>20528</c:v>
                </c:pt>
                <c:pt idx="304">
                  <c:v>20516</c:v>
                </c:pt>
                <c:pt idx="305">
                  <c:v>20525</c:v>
                </c:pt>
                <c:pt idx="306">
                  <c:v>21007</c:v>
                </c:pt>
                <c:pt idx="307">
                  <c:v>21509</c:v>
                </c:pt>
                <c:pt idx="308">
                  <c:v>21948</c:v>
                </c:pt>
                <c:pt idx="309">
                  <c:v>22485</c:v>
                </c:pt>
                <c:pt idx="310">
                  <c:v>22767</c:v>
                </c:pt>
                <c:pt idx="311">
                  <c:v>22806</c:v>
                </c:pt>
                <c:pt idx="312">
                  <c:v>22758</c:v>
                </c:pt>
                <c:pt idx="313">
                  <c:v>23061</c:v>
                </c:pt>
                <c:pt idx="314">
                  <c:v>23635</c:v>
                </c:pt>
                <c:pt idx="315">
                  <c:v>24374</c:v>
                </c:pt>
                <c:pt idx="316">
                  <c:v>24886</c:v>
                </c:pt>
                <c:pt idx="317">
                  <c:v>26077</c:v>
                </c:pt>
                <c:pt idx="318">
                  <c:v>26011</c:v>
                </c:pt>
                <c:pt idx="319">
                  <c:v>26019</c:v>
                </c:pt>
                <c:pt idx="320">
                  <c:v>26251</c:v>
                </c:pt>
                <c:pt idx="321">
                  <c:v>26999</c:v>
                </c:pt>
                <c:pt idx="322">
                  <c:v>27600</c:v>
                </c:pt>
                <c:pt idx="323">
                  <c:v>28521</c:v>
                </c:pt>
                <c:pt idx="324">
                  <c:v>28907</c:v>
                </c:pt>
                <c:pt idx="325">
                  <c:v>29186</c:v>
                </c:pt>
                <c:pt idx="326">
                  <c:v>28923</c:v>
                </c:pt>
                <c:pt idx="327">
                  <c:v>29155</c:v>
                </c:pt>
                <c:pt idx="328">
                  <c:v>29593</c:v>
                </c:pt>
                <c:pt idx="329">
                  <c:v>30288</c:v>
                </c:pt>
                <c:pt idx="330">
                  <c:v>30296</c:v>
                </c:pt>
                <c:pt idx="331">
                  <c:v>30384</c:v>
                </c:pt>
                <c:pt idx="332">
                  <c:v>30368</c:v>
                </c:pt>
                <c:pt idx="333">
                  <c:v>30341</c:v>
                </c:pt>
                <c:pt idx="334">
                  <c:v>30218</c:v>
                </c:pt>
                <c:pt idx="335">
                  <c:v>30275</c:v>
                </c:pt>
                <c:pt idx="336">
                  <c:v>30182</c:v>
                </c:pt>
                <c:pt idx="337">
                  <c:v>30257</c:v>
                </c:pt>
                <c:pt idx="338">
                  <c:v>30601</c:v>
                </c:pt>
                <c:pt idx="339">
                  <c:v>30651</c:v>
                </c:pt>
                <c:pt idx="340">
                  <c:v>30589</c:v>
                </c:pt>
                <c:pt idx="341">
                  <c:v>30359</c:v>
                </c:pt>
                <c:pt idx="342">
                  <c:v>29979</c:v>
                </c:pt>
                <c:pt idx="343">
                  <c:v>29189</c:v>
                </c:pt>
                <c:pt idx="344">
                  <c:v>29083</c:v>
                </c:pt>
                <c:pt idx="345">
                  <c:v>29102</c:v>
                </c:pt>
                <c:pt idx="346">
                  <c:v>29225</c:v>
                </c:pt>
                <c:pt idx="347">
                  <c:v>29231</c:v>
                </c:pt>
                <c:pt idx="348">
                  <c:v>29172</c:v>
                </c:pt>
                <c:pt idx="349">
                  <c:v>28710</c:v>
                </c:pt>
                <c:pt idx="350">
                  <c:v>28047</c:v>
                </c:pt>
                <c:pt idx="351">
                  <c:v>28365</c:v>
                </c:pt>
                <c:pt idx="352">
                  <c:v>28809</c:v>
                </c:pt>
                <c:pt idx="353">
                  <c:v>28651</c:v>
                </c:pt>
                <c:pt idx="354">
                  <c:v>28561</c:v>
                </c:pt>
                <c:pt idx="355">
                  <c:v>30608</c:v>
                </c:pt>
                <c:pt idx="356">
                  <c:v>31303</c:v>
                </c:pt>
                <c:pt idx="357">
                  <c:v>30850</c:v>
                </c:pt>
                <c:pt idx="358">
                  <c:v>30917</c:v>
                </c:pt>
                <c:pt idx="359">
                  <c:v>30917</c:v>
                </c:pt>
                <c:pt idx="360">
                  <c:v>30921</c:v>
                </c:pt>
                <c:pt idx="361">
                  <c:v>30903</c:v>
                </c:pt>
                <c:pt idx="362">
                  <c:v>30668</c:v>
                </c:pt>
                <c:pt idx="363">
                  <c:v>30943</c:v>
                </c:pt>
                <c:pt idx="364">
                  <c:v>30807</c:v>
                </c:pt>
                <c:pt idx="365">
                  <c:v>30887</c:v>
                </c:pt>
                <c:pt idx="366">
                  <c:v>30896</c:v>
                </c:pt>
                <c:pt idx="367">
                  <c:v>30889</c:v>
                </c:pt>
                <c:pt idx="368">
                  <c:v>30881</c:v>
                </c:pt>
                <c:pt idx="369">
                  <c:v>30217</c:v>
                </c:pt>
                <c:pt idx="370">
                  <c:v>30093</c:v>
                </c:pt>
                <c:pt idx="371">
                  <c:v>30247</c:v>
                </c:pt>
                <c:pt idx="372">
                  <c:v>30562</c:v>
                </c:pt>
                <c:pt idx="373">
                  <c:v>30414</c:v>
                </c:pt>
                <c:pt idx="374">
                  <c:v>30365</c:v>
                </c:pt>
                <c:pt idx="375">
                  <c:v>30323</c:v>
                </c:pt>
                <c:pt idx="376">
                  <c:v>30103</c:v>
                </c:pt>
                <c:pt idx="377">
                  <c:v>29334</c:v>
                </c:pt>
                <c:pt idx="378">
                  <c:v>29830</c:v>
                </c:pt>
                <c:pt idx="379">
                  <c:v>29570</c:v>
                </c:pt>
                <c:pt idx="380">
                  <c:v>29342</c:v>
                </c:pt>
                <c:pt idx="381">
                  <c:v>29348</c:v>
                </c:pt>
                <c:pt idx="382">
                  <c:v>29238</c:v>
                </c:pt>
                <c:pt idx="383">
                  <c:v>27834</c:v>
                </c:pt>
                <c:pt idx="384">
                  <c:v>28187</c:v>
                </c:pt>
                <c:pt idx="385">
                  <c:v>27566</c:v>
                </c:pt>
                <c:pt idx="386">
                  <c:v>26750</c:v>
                </c:pt>
                <c:pt idx="387">
                  <c:v>26323</c:v>
                </c:pt>
                <c:pt idx="388">
                  <c:v>26215</c:v>
                </c:pt>
                <c:pt idx="389">
                  <c:v>26214</c:v>
                </c:pt>
                <c:pt idx="390">
                  <c:v>25149</c:v>
                </c:pt>
                <c:pt idx="391">
                  <c:v>24088</c:v>
                </c:pt>
                <c:pt idx="392">
                  <c:v>24291</c:v>
                </c:pt>
                <c:pt idx="393">
                  <c:v>23874</c:v>
                </c:pt>
                <c:pt idx="394">
                  <c:v>23102</c:v>
                </c:pt>
                <c:pt idx="395">
                  <c:v>23085</c:v>
                </c:pt>
                <c:pt idx="396">
                  <c:v>22955</c:v>
                </c:pt>
                <c:pt idx="397">
                  <c:v>22955</c:v>
                </c:pt>
                <c:pt idx="398">
                  <c:v>21814</c:v>
                </c:pt>
                <c:pt idx="399">
                  <c:v>20790</c:v>
                </c:pt>
                <c:pt idx="400">
                  <c:v>20420</c:v>
                </c:pt>
                <c:pt idx="401">
                  <c:v>19579</c:v>
                </c:pt>
                <c:pt idx="402">
                  <c:v>19195</c:v>
                </c:pt>
                <c:pt idx="403">
                  <c:v>18777</c:v>
                </c:pt>
                <c:pt idx="404">
                  <c:v>17497</c:v>
                </c:pt>
                <c:pt idx="405">
                  <c:v>16984</c:v>
                </c:pt>
                <c:pt idx="406">
                  <c:v>16115</c:v>
                </c:pt>
                <c:pt idx="407">
                  <c:v>15875</c:v>
                </c:pt>
                <c:pt idx="408">
                  <c:v>15631</c:v>
                </c:pt>
                <c:pt idx="409">
                  <c:v>15568</c:v>
                </c:pt>
                <c:pt idx="410">
                  <c:v>15493</c:v>
                </c:pt>
                <c:pt idx="411">
                  <c:v>15050</c:v>
                </c:pt>
                <c:pt idx="412">
                  <c:v>14674</c:v>
                </c:pt>
                <c:pt idx="413">
                  <c:v>14309</c:v>
                </c:pt>
                <c:pt idx="414">
                  <c:v>13905</c:v>
                </c:pt>
                <c:pt idx="415">
                  <c:v>13639</c:v>
                </c:pt>
                <c:pt idx="416">
                  <c:v>13625</c:v>
                </c:pt>
                <c:pt idx="417">
                  <c:v>13585</c:v>
                </c:pt>
                <c:pt idx="418">
                  <c:v>13446</c:v>
                </c:pt>
                <c:pt idx="419">
                  <c:v>12986</c:v>
                </c:pt>
                <c:pt idx="420">
                  <c:v>12897</c:v>
                </c:pt>
                <c:pt idx="421">
                  <c:v>12577</c:v>
                </c:pt>
                <c:pt idx="422">
                  <c:v>12108</c:v>
                </c:pt>
                <c:pt idx="423">
                  <c:v>12101</c:v>
                </c:pt>
                <c:pt idx="424">
                  <c:v>12069</c:v>
                </c:pt>
                <c:pt idx="425">
                  <c:v>11387</c:v>
                </c:pt>
                <c:pt idx="426">
                  <c:v>11041</c:v>
                </c:pt>
                <c:pt idx="427">
                  <c:v>10672</c:v>
                </c:pt>
                <c:pt idx="428">
                  <c:v>11013</c:v>
                </c:pt>
                <c:pt idx="429">
                  <c:v>11299</c:v>
                </c:pt>
                <c:pt idx="430">
                  <c:v>11253</c:v>
                </c:pt>
                <c:pt idx="431">
                  <c:v>11271</c:v>
                </c:pt>
                <c:pt idx="432">
                  <c:v>11214</c:v>
                </c:pt>
                <c:pt idx="433">
                  <c:v>10820</c:v>
                </c:pt>
                <c:pt idx="434">
                  <c:v>10325</c:v>
                </c:pt>
                <c:pt idx="435">
                  <c:v>10155</c:v>
                </c:pt>
                <c:pt idx="436">
                  <c:v>9361</c:v>
                </c:pt>
                <c:pt idx="437">
                  <c:v>9358</c:v>
                </c:pt>
                <c:pt idx="438">
                  <c:v>9358</c:v>
                </c:pt>
                <c:pt idx="439">
                  <c:v>9302</c:v>
                </c:pt>
                <c:pt idx="440">
                  <c:v>9343</c:v>
                </c:pt>
                <c:pt idx="441">
                  <c:v>8911</c:v>
                </c:pt>
                <c:pt idx="442">
                  <c:v>8825</c:v>
                </c:pt>
                <c:pt idx="443">
                  <c:v>8872</c:v>
                </c:pt>
                <c:pt idx="444">
                  <c:v>8894</c:v>
                </c:pt>
                <c:pt idx="445">
                  <c:v>8888</c:v>
                </c:pt>
                <c:pt idx="446">
                  <c:v>8422</c:v>
                </c:pt>
                <c:pt idx="447">
                  <c:v>8512</c:v>
                </c:pt>
                <c:pt idx="448">
                  <c:v>8287</c:v>
                </c:pt>
                <c:pt idx="449">
                  <c:v>8087</c:v>
                </c:pt>
                <c:pt idx="450">
                  <c:v>8034</c:v>
                </c:pt>
                <c:pt idx="451">
                  <c:v>8022</c:v>
                </c:pt>
                <c:pt idx="452">
                  <c:v>8004</c:v>
                </c:pt>
                <c:pt idx="453">
                  <c:v>8092</c:v>
                </c:pt>
                <c:pt idx="454">
                  <c:v>8212</c:v>
                </c:pt>
                <c:pt idx="455">
                  <c:v>8272</c:v>
                </c:pt>
                <c:pt idx="456">
                  <c:v>8546</c:v>
                </c:pt>
                <c:pt idx="457">
                  <c:v>8642</c:v>
                </c:pt>
                <c:pt idx="458">
                  <c:v>8627</c:v>
                </c:pt>
                <c:pt idx="459">
                  <c:v>8676</c:v>
                </c:pt>
                <c:pt idx="460">
                  <c:v>8616</c:v>
                </c:pt>
                <c:pt idx="461">
                  <c:v>8754</c:v>
                </c:pt>
                <c:pt idx="462">
                  <c:v>9074</c:v>
                </c:pt>
                <c:pt idx="463">
                  <c:v>9150</c:v>
                </c:pt>
                <c:pt idx="464">
                  <c:v>9494</c:v>
                </c:pt>
                <c:pt idx="465">
                  <c:v>9493</c:v>
                </c:pt>
                <c:pt idx="466">
                  <c:v>9478</c:v>
                </c:pt>
                <c:pt idx="467">
                  <c:v>9766</c:v>
                </c:pt>
                <c:pt idx="468">
                  <c:v>10185</c:v>
                </c:pt>
                <c:pt idx="469">
                  <c:v>10773</c:v>
                </c:pt>
                <c:pt idx="470">
                  <c:v>10996</c:v>
                </c:pt>
                <c:pt idx="471">
                  <c:v>11239</c:v>
                </c:pt>
                <c:pt idx="472">
                  <c:v>11210</c:v>
                </c:pt>
                <c:pt idx="473">
                  <c:v>11133</c:v>
                </c:pt>
                <c:pt idx="474">
                  <c:v>11074</c:v>
                </c:pt>
                <c:pt idx="475">
                  <c:v>11046</c:v>
                </c:pt>
                <c:pt idx="476">
                  <c:v>11509</c:v>
                </c:pt>
                <c:pt idx="477">
                  <c:v>11876</c:v>
                </c:pt>
                <c:pt idx="478">
                  <c:v>11981</c:v>
                </c:pt>
                <c:pt idx="479">
                  <c:v>11975</c:v>
                </c:pt>
                <c:pt idx="480">
                  <c:v>11973</c:v>
                </c:pt>
                <c:pt idx="481">
                  <c:v>12681</c:v>
                </c:pt>
                <c:pt idx="482">
                  <c:v>12935</c:v>
                </c:pt>
                <c:pt idx="483">
                  <c:v>13278</c:v>
                </c:pt>
                <c:pt idx="484">
                  <c:v>13260</c:v>
                </c:pt>
                <c:pt idx="485">
                  <c:v>13246</c:v>
                </c:pt>
                <c:pt idx="486">
                  <c:v>13283</c:v>
                </c:pt>
                <c:pt idx="487">
                  <c:v>13297</c:v>
                </c:pt>
                <c:pt idx="488">
                  <c:v>13583</c:v>
                </c:pt>
                <c:pt idx="489">
                  <c:v>13916</c:v>
                </c:pt>
                <c:pt idx="490">
                  <c:v>14210</c:v>
                </c:pt>
                <c:pt idx="491">
                  <c:v>14482</c:v>
                </c:pt>
                <c:pt idx="492">
                  <c:v>14737</c:v>
                </c:pt>
                <c:pt idx="493">
                  <c:v>14714</c:v>
                </c:pt>
                <c:pt idx="494">
                  <c:v>14704</c:v>
                </c:pt>
                <c:pt idx="495">
                  <c:v>14957</c:v>
                </c:pt>
                <c:pt idx="496">
                  <c:v>15193</c:v>
                </c:pt>
                <c:pt idx="497">
                  <c:v>15296</c:v>
                </c:pt>
                <c:pt idx="498">
                  <c:v>15550</c:v>
                </c:pt>
                <c:pt idx="499">
                  <c:v>15771</c:v>
                </c:pt>
                <c:pt idx="500">
                  <c:v>15770</c:v>
                </c:pt>
                <c:pt idx="501">
                  <c:v>15771</c:v>
                </c:pt>
                <c:pt idx="502">
                  <c:v>15829</c:v>
                </c:pt>
                <c:pt idx="503">
                  <c:v>15957</c:v>
                </c:pt>
                <c:pt idx="504">
                  <c:v>16116</c:v>
                </c:pt>
                <c:pt idx="505">
                  <c:v>16483</c:v>
                </c:pt>
                <c:pt idx="506">
                  <c:v>16607</c:v>
                </c:pt>
                <c:pt idx="507">
                  <c:v>16606</c:v>
                </c:pt>
                <c:pt idx="508">
                  <c:v>16612</c:v>
                </c:pt>
                <c:pt idx="509">
                  <c:v>16901</c:v>
                </c:pt>
                <c:pt idx="510">
                  <c:v>17111</c:v>
                </c:pt>
                <c:pt idx="511">
                  <c:v>17308</c:v>
                </c:pt>
                <c:pt idx="512">
                  <c:v>17280</c:v>
                </c:pt>
                <c:pt idx="513">
                  <c:v>17344</c:v>
                </c:pt>
                <c:pt idx="514">
                  <c:v>17352</c:v>
                </c:pt>
                <c:pt idx="515">
                  <c:v>17378</c:v>
                </c:pt>
                <c:pt idx="516">
                  <c:v>17370</c:v>
                </c:pt>
                <c:pt idx="517">
                  <c:v>17754</c:v>
                </c:pt>
                <c:pt idx="518">
                  <c:v>18081</c:v>
                </c:pt>
                <c:pt idx="519">
                  <c:v>18463</c:v>
                </c:pt>
                <c:pt idx="520">
                  <c:v>18286</c:v>
                </c:pt>
                <c:pt idx="521">
                  <c:v>18331</c:v>
                </c:pt>
                <c:pt idx="522">
                  <c:v>18328</c:v>
                </c:pt>
                <c:pt idx="523">
                  <c:v>18546</c:v>
                </c:pt>
                <c:pt idx="524">
                  <c:v>18662</c:v>
                </c:pt>
                <c:pt idx="525">
                  <c:v>19023</c:v>
                </c:pt>
                <c:pt idx="526">
                  <c:v>19167</c:v>
                </c:pt>
                <c:pt idx="527">
                  <c:v>19404</c:v>
                </c:pt>
                <c:pt idx="528">
                  <c:v>19405</c:v>
                </c:pt>
                <c:pt idx="529">
                  <c:v>19397</c:v>
                </c:pt>
                <c:pt idx="530">
                  <c:v>19528</c:v>
                </c:pt>
                <c:pt idx="531">
                  <c:v>19816</c:v>
                </c:pt>
                <c:pt idx="532">
                  <c:v>20281</c:v>
                </c:pt>
                <c:pt idx="533">
                  <c:v>20769</c:v>
                </c:pt>
                <c:pt idx="534">
                  <c:v>20926</c:v>
                </c:pt>
                <c:pt idx="535">
                  <c:v>20921</c:v>
                </c:pt>
                <c:pt idx="536">
                  <c:v>20907</c:v>
                </c:pt>
                <c:pt idx="537">
                  <c:v>21059</c:v>
                </c:pt>
                <c:pt idx="538">
                  <c:v>21192</c:v>
                </c:pt>
                <c:pt idx="539">
                  <c:v>21336</c:v>
                </c:pt>
                <c:pt idx="540">
                  <c:v>21591</c:v>
                </c:pt>
                <c:pt idx="541">
                  <c:v>21978</c:v>
                </c:pt>
                <c:pt idx="542">
                  <c:v>21982</c:v>
                </c:pt>
                <c:pt idx="543">
                  <c:v>21995</c:v>
                </c:pt>
                <c:pt idx="544">
                  <c:v>22135</c:v>
                </c:pt>
                <c:pt idx="545">
                  <c:v>22489</c:v>
                </c:pt>
                <c:pt idx="546">
                  <c:v>20479</c:v>
                </c:pt>
                <c:pt idx="547">
                  <c:v>20617</c:v>
                </c:pt>
                <c:pt idx="548">
                  <c:v>21004</c:v>
                </c:pt>
                <c:pt idx="549">
                  <c:v>21004</c:v>
                </c:pt>
                <c:pt idx="550">
                  <c:v>20990</c:v>
                </c:pt>
                <c:pt idx="551">
                  <c:v>21044</c:v>
                </c:pt>
                <c:pt idx="552">
                  <c:v>21185</c:v>
                </c:pt>
                <c:pt idx="553">
                  <c:v>21255</c:v>
                </c:pt>
                <c:pt idx="554">
                  <c:v>21583</c:v>
                </c:pt>
                <c:pt idx="555">
                  <c:v>21615</c:v>
                </c:pt>
                <c:pt idx="556">
                  <c:v>21573</c:v>
                </c:pt>
                <c:pt idx="557">
                  <c:v>21556</c:v>
                </c:pt>
                <c:pt idx="558">
                  <c:v>21784</c:v>
                </c:pt>
                <c:pt idx="559">
                  <c:v>22397</c:v>
                </c:pt>
                <c:pt idx="560">
                  <c:v>22812</c:v>
                </c:pt>
                <c:pt idx="561">
                  <c:v>23360</c:v>
                </c:pt>
                <c:pt idx="562">
                  <c:v>23653</c:v>
                </c:pt>
                <c:pt idx="563">
                  <c:v>23656</c:v>
                </c:pt>
                <c:pt idx="564">
                  <c:v>23689</c:v>
                </c:pt>
                <c:pt idx="565">
                  <c:v>25083</c:v>
                </c:pt>
                <c:pt idx="566">
                  <c:v>25657</c:v>
                </c:pt>
                <c:pt idx="567">
                  <c:v>25996</c:v>
                </c:pt>
                <c:pt idx="568">
                  <c:v>26682</c:v>
                </c:pt>
                <c:pt idx="569">
                  <c:v>27335</c:v>
                </c:pt>
                <c:pt idx="570">
                  <c:v>27441</c:v>
                </c:pt>
                <c:pt idx="571">
                  <c:v>27467</c:v>
                </c:pt>
                <c:pt idx="572">
                  <c:v>28561</c:v>
                </c:pt>
                <c:pt idx="573">
                  <c:v>29619</c:v>
                </c:pt>
                <c:pt idx="574">
                  <c:v>30457</c:v>
                </c:pt>
                <c:pt idx="575">
                  <c:v>31568</c:v>
                </c:pt>
                <c:pt idx="576">
                  <c:v>32018</c:v>
                </c:pt>
                <c:pt idx="577">
                  <c:v>32057</c:v>
                </c:pt>
                <c:pt idx="578">
                  <c:v>32059</c:v>
                </c:pt>
                <c:pt idx="579">
                  <c:v>33541</c:v>
                </c:pt>
                <c:pt idx="580">
                  <c:v>34592</c:v>
                </c:pt>
                <c:pt idx="581">
                  <c:v>35202</c:v>
                </c:pt>
                <c:pt idx="582">
                  <c:v>35644</c:v>
                </c:pt>
                <c:pt idx="583">
                  <c:v>36425</c:v>
                </c:pt>
                <c:pt idx="584">
                  <c:v>36456</c:v>
                </c:pt>
                <c:pt idx="585">
                  <c:v>36496</c:v>
                </c:pt>
                <c:pt idx="586">
                  <c:v>38785</c:v>
                </c:pt>
                <c:pt idx="587">
                  <c:v>39357</c:v>
                </c:pt>
                <c:pt idx="588">
                  <c:v>40392</c:v>
                </c:pt>
                <c:pt idx="589">
                  <c:v>41065</c:v>
                </c:pt>
                <c:pt idx="590">
                  <c:v>41930</c:v>
                </c:pt>
                <c:pt idx="591">
                  <c:v>41935</c:v>
                </c:pt>
                <c:pt idx="592">
                  <c:v>41953</c:v>
                </c:pt>
                <c:pt idx="593">
                  <c:v>42713</c:v>
                </c:pt>
                <c:pt idx="594">
                  <c:v>43905</c:v>
                </c:pt>
                <c:pt idx="595">
                  <c:v>44514</c:v>
                </c:pt>
                <c:pt idx="596">
                  <c:v>45606</c:v>
                </c:pt>
                <c:pt idx="597">
                  <c:v>46062</c:v>
                </c:pt>
                <c:pt idx="598">
                  <c:v>46020</c:v>
                </c:pt>
                <c:pt idx="599">
                  <c:v>46065</c:v>
                </c:pt>
                <c:pt idx="600">
                  <c:v>46048</c:v>
                </c:pt>
                <c:pt idx="601">
                  <c:v>46478</c:v>
                </c:pt>
                <c:pt idx="602">
                  <c:v>47243</c:v>
                </c:pt>
                <c:pt idx="603">
                  <c:v>47248</c:v>
                </c:pt>
                <c:pt idx="604">
                  <c:v>47659</c:v>
                </c:pt>
                <c:pt idx="605">
                  <c:v>47644</c:v>
                </c:pt>
                <c:pt idx="606">
                  <c:v>47661</c:v>
                </c:pt>
                <c:pt idx="607">
                  <c:v>47581</c:v>
                </c:pt>
                <c:pt idx="608">
                  <c:v>48000</c:v>
                </c:pt>
                <c:pt idx="609">
                  <c:v>48076</c:v>
                </c:pt>
                <c:pt idx="610">
                  <c:v>48416</c:v>
                </c:pt>
                <c:pt idx="611">
                  <c:v>48826</c:v>
                </c:pt>
                <c:pt idx="612">
                  <c:v>48815</c:v>
                </c:pt>
                <c:pt idx="613">
                  <c:v>48796</c:v>
                </c:pt>
                <c:pt idx="614">
                  <c:v>48801</c:v>
                </c:pt>
                <c:pt idx="615">
                  <c:v>47771</c:v>
                </c:pt>
                <c:pt idx="616">
                  <c:v>48226</c:v>
                </c:pt>
                <c:pt idx="617">
                  <c:v>48045</c:v>
                </c:pt>
                <c:pt idx="618">
                  <c:v>47568</c:v>
                </c:pt>
                <c:pt idx="619">
                  <c:v>47577</c:v>
                </c:pt>
                <c:pt idx="620">
                  <c:v>47555</c:v>
                </c:pt>
                <c:pt idx="621">
                  <c:v>47233</c:v>
                </c:pt>
                <c:pt idx="622">
                  <c:v>47539</c:v>
                </c:pt>
                <c:pt idx="623">
                  <c:v>47497</c:v>
                </c:pt>
                <c:pt idx="624">
                  <c:v>47755</c:v>
                </c:pt>
                <c:pt idx="625">
                  <c:v>48024</c:v>
                </c:pt>
                <c:pt idx="626">
                  <c:v>48198</c:v>
                </c:pt>
                <c:pt idx="627">
                  <c:v>48197</c:v>
                </c:pt>
                <c:pt idx="628">
                  <c:v>47764</c:v>
                </c:pt>
                <c:pt idx="629">
                  <c:v>47635</c:v>
                </c:pt>
                <c:pt idx="630">
                  <c:v>47001</c:v>
                </c:pt>
                <c:pt idx="631">
                  <c:v>47133</c:v>
                </c:pt>
                <c:pt idx="632">
                  <c:v>46887</c:v>
                </c:pt>
                <c:pt idx="633">
                  <c:v>46915</c:v>
                </c:pt>
                <c:pt idx="634">
                  <c:v>46961</c:v>
                </c:pt>
                <c:pt idx="635">
                  <c:v>46613</c:v>
                </c:pt>
                <c:pt idx="636">
                  <c:v>46669</c:v>
                </c:pt>
                <c:pt idx="637">
                  <c:v>46333</c:v>
                </c:pt>
                <c:pt idx="638">
                  <c:v>45773</c:v>
                </c:pt>
                <c:pt idx="639">
                  <c:v>45284</c:v>
                </c:pt>
                <c:pt idx="640">
                  <c:v>45238</c:v>
                </c:pt>
                <c:pt idx="641">
                  <c:v>45264</c:v>
                </c:pt>
                <c:pt idx="642">
                  <c:v>44480</c:v>
                </c:pt>
                <c:pt idx="643">
                  <c:v>44365</c:v>
                </c:pt>
                <c:pt idx="644">
                  <c:v>44156</c:v>
                </c:pt>
                <c:pt idx="645">
                  <c:v>44279</c:v>
                </c:pt>
                <c:pt idx="646">
                  <c:v>44376</c:v>
                </c:pt>
                <c:pt idx="647">
                  <c:v>44334</c:v>
                </c:pt>
                <c:pt idx="648">
                  <c:v>44305</c:v>
                </c:pt>
                <c:pt idx="649">
                  <c:v>44387</c:v>
                </c:pt>
                <c:pt idx="650">
                  <c:v>43927</c:v>
                </c:pt>
                <c:pt idx="651">
                  <c:v>44282</c:v>
                </c:pt>
                <c:pt idx="652">
                  <c:v>44232</c:v>
                </c:pt>
                <c:pt idx="653">
                  <c:v>44217</c:v>
                </c:pt>
                <c:pt idx="654">
                  <c:v>44213</c:v>
                </c:pt>
                <c:pt idx="655">
                  <c:v>44207</c:v>
                </c:pt>
                <c:pt idx="656">
                  <c:v>43873</c:v>
                </c:pt>
                <c:pt idx="657">
                  <c:v>43567</c:v>
                </c:pt>
                <c:pt idx="658">
                  <c:v>43371</c:v>
                </c:pt>
                <c:pt idx="659">
                  <c:v>43004</c:v>
                </c:pt>
                <c:pt idx="660">
                  <c:v>42707</c:v>
                </c:pt>
                <c:pt idx="661">
                  <c:v>43565</c:v>
                </c:pt>
                <c:pt idx="662">
                  <c:v>43579</c:v>
                </c:pt>
                <c:pt idx="663">
                  <c:v>43803</c:v>
                </c:pt>
                <c:pt idx="664">
                  <c:v>43422</c:v>
                </c:pt>
                <c:pt idx="665">
                  <c:v>43238</c:v>
                </c:pt>
                <c:pt idx="666">
                  <c:v>42869</c:v>
                </c:pt>
                <c:pt idx="667">
                  <c:v>42841</c:v>
                </c:pt>
                <c:pt idx="668">
                  <c:v>42845</c:v>
                </c:pt>
                <c:pt idx="669">
                  <c:v>42845</c:v>
                </c:pt>
                <c:pt idx="670">
                  <c:v>42823</c:v>
                </c:pt>
                <c:pt idx="671">
                  <c:v>42449</c:v>
                </c:pt>
                <c:pt idx="672">
                  <c:v>41926</c:v>
                </c:pt>
                <c:pt idx="673">
                  <c:v>41959</c:v>
                </c:pt>
                <c:pt idx="674">
                  <c:v>40396</c:v>
                </c:pt>
                <c:pt idx="675">
                  <c:v>40385</c:v>
                </c:pt>
                <c:pt idx="676">
                  <c:v>40354</c:v>
                </c:pt>
                <c:pt idx="677">
                  <c:v>40177</c:v>
                </c:pt>
                <c:pt idx="678">
                  <c:v>39641</c:v>
                </c:pt>
                <c:pt idx="679">
                  <c:v>39743</c:v>
                </c:pt>
                <c:pt idx="680">
                  <c:v>39606</c:v>
                </c:pt>
                <c:pt idx="681">
                  <c:v>39224</c:v>
                </c:pt>
                <c:pt idx="682">
                  <c:v>39208</c:v>
                </c:pt>
                <c:pt idx="683">
                  <c:v>39201</c:v>
                </c:pt>
                <c:pt idx="684">
                  <c:v>39275</c:v>
                </c:pt>
                <c:pt idx="685">
                  <c:v>38985</c:v>
                </c:pt>
                <c:pt idx="686">
                  <c:v>38836</c:v>
                </c:pt>
                <c:pt idx="687">
                  <c:v>38983</c:v>
                </c:pt>
                <c:pt idx="688">
                  <c:v>39000</c:v>
                </c:pt>
                <c:pt idx="689">
                  <c:v>38986</c:v>
                </c:pt>
                <c:pt idx="690">
                  <c:v>38899</c:v>
                </c:pt>
                <c:pt idx="691">
                  <c:v>38857</c:v>
                </c:pt>
                <c:pt idx="692">
                  <c:v>38681</c:v>
                </c:pt>
                <c:pt idx="693">
                  <c:v>38369</c:v>
                </c:pt>
                <c:pt idx="694">
                  <c:v>38367</c:v>
                </c:pt>
                <c:pt idx="695">
                  <c:v>38394</c:v>
                </c:pt>
                <c:pt idx="696">
                  <c:v>38385</c:v>
                </c:pt>
                <c:pt idx="697">
                  <c:v>38379</c:v>
                </c:pt>
                <c:pt idx="698">
                  <c:v>38590</c:v>
                </c:pt>
                <c:pt idx="699">
                  <c:v>38767</c:v>
                </c:pt>
                <c:pt idx="700">
                  <c:v>38491</c:v>
                </c:pt>
                <c:pt idx="701">
                  <c:v>38211</c:v>
                </c:pt>
                <c:pt idx="702">
                  <c:v>38312</c:v>
                </c:pt>
                <c:pt idx="703">
                  <c:v>38328</c:v>
                </c:pt>
                <c:pt idx="704">
                  <c:v>38346</c:v>
                </c:pt>
                <c:pt idx="705">
                  <c:v>38288</c:v>
                </c:pt>
                <c:pt idx="706">
                  <c:v>38177</c:v>
                </c:pt>
                <c:pt idx="707">
                  <c:v>37644</c:v>
                </c:pt>
                <c:pt idx="708">
                  <c:v>36917</c:v>
                </c:pt>
                <c:pt idx="709">
                  <c:v>36212</c:v>
                </c:pt>
                <c:pt idx="710">
                  <c:v>36164</c:v>
                </c:pt>
                <c:pt idx="711">
                  <c:v>36149</c:v>
                </c:pt>
                <c:pt idx="712">
                  <c:v>36129</c:v>
                </c:pt>
                <c:pt idx="713">
                  <c:v>36086</c:v>
                </c:pt>
                <c:pt idx="714">
                  <c:v>35712</c:v>
                </c:pt>
                <c:pt idx="715">
                  <c:v>36278</c:v>
                </c:pt>
                <c:pt idx="716">
                  <c:v>36113</c:v>
                </c:pt>
                <c:pt idx="717">
                  <c:v>36072</c:v>
                </c:pt>
                <c:pt idx="718">
                  <c:v>36057</c:v>
                </c:pt>
                <c:pt idx="719">
                  <c:v>35868</c:v>
                </c:pt>
                <c:pt idx="720">
                  <c:v>35929</c:v>
                </c:pt>
                <c:pt idx="721">
                  <c:v>36080</c:v>
                </c:pt>
                <c:pt idx="722">
                  <c:v>36095</c:v>
                </c:pt>
                <c:pt idx="723">
                  <c:v>36157</c:v>
                </c:pt>
                <c:pt idx="724">
                  <c:v>36153</c:v>
                </c:pt>
                <c:pt idx="725">
                  <c:v>36162</c:v>
                </c:pt>
                <c:pt idx="726">
                  <c:v>36333</c:v>
                </c:pt>
                <c:pt idx="727">
                  <c:v>36364</c:v>
                </c:pt>
                <c:pt idx="728">
                  <c:v>36109</c:v>
                </c:pt>
                <c:pt idx="729">
                  <c:v>36326</c:v>
                </c:pt>
                <c:pt idx="730">
                  <c:v>36294</c:v>
                </c:pt>
                <c:pt idx="731">
                  <c:v>36293</c:v>
                </c:pt>
                <c:pt idx="732">
                  <c:v>36251</c:v>
                </c:pt>
                <c:pt idx="733">
                  <c:v>36918</c:v>
                </c:pt>
                <c:pt idx="734">
                  <c:v>37647</c:v>
                </c:pt>
                <c:pt idx="735">
                  <c:v>37521</c:v>
                </c:pt>
                <c:pt idx="736">
                  <c:v>37832</c:v>
                </c:pt>
                <c:pt idx="737">
                  <c:v>37607</c:v>
                </c:pt>
                <c:pt idx="738">
                  <c:v>37602</c:v>
                </c:pt>
                <c:pt idx="739">
                  <c:v>37626</c:v>
                </c:pt>
                <c:pt idx="740">
                  <c:v>37927</c:v>
                </c:pt>
                <c:pt idx="741">
                  <c:v>38161</c:v>
                </c:pt>
                <c:pt idx="742">
                  <c:v>37705</c:v>
                </c:pt>
                <c:pt idx="743">
                  <c:v>37709</c:v>
                </c:pt>
                <c:pt idx="744">
                  <c:v>37290</c:v>
                </c:pt>
                <c:pt idx="745">
                  <c:v>37272</c:v>
                </c:pt>
                <c:pt idx="746">
                  <c:v>37259</c:v>
                </c:pt>
                <c:pt idx="747">
                  <c:v>37313</c:v>
                </c:pt>
                <c:pt idx="748">
                  <c:v>36998</c:v>
                </c:pt>
                <c:pt idx="749">
                  <c:v>36762</c:v>
                </c:pt>
                <c:pt idx="750">
                  <c:v>36767</c:v>
                </c:pt>
                <c:pt idx="751">
                  <c:v>35923</c:v>
                </c:pt>
                <c:pt idx="752">
                  <c:v>35537</c:v>
                </c:pt>
                <c:pt idx="753">
                  <c:v>35528</c:v>
                </c:pt>
                <c:pt idx="754">
                  <c:v>35220</c:v>
                </c:pt>
                <c:pt idx="755">
                  <c:v>34696</c:v>
                </c:pt>
                <c:pt idx="756">
                  <c:v>34292</c:v>
                </c:pt>
                <c:pt idx="757">
                  <c:v>33851</c:v>
                </c:pt>
                <c:pt idx="758">
                  <c:v>33549</c:v>
                </c:pt>
                <c:pt idx="759">
                  <c:v>33554</c:v>
                </c:pt>
                <c:pt idx="760">
                  <c:v>33548</c:v>
                </c:pt>
                <c:pt idx="761">
                  <c:v>33095</c:v>
                </c:pt>
                <c:pt idx="762">
                  <c:v>32936</c:v>
                </c:pt>
                <c:pt idx="763">
                  <c:v>32614</c:v>
                </c:pt>
                <c:pt idx="764">
                  <c:v>31997</c:v>
                </c:pt>
                <c:pt idx="765">
                  <c:v>31389</c:v>
                </c:pt>
                <c:pt idx="766">
                  <c:v>31386</c:v>
                </c:pt>
                <c:pt idx="767">
                  <c:v>31365</c:v>
                </c:pt>
                <c:pt idx="768">
                  <c:v>30923</c:v>
                </c:pt>
                <c:pt idx="769">
                  <c:v>30730</c:v>
                </c:pt>
                <c:pt idx="770">
                  <c:v>30543</c:v>
                </c:pt>
                <c:pt idx="771">
                  <c:v>29561</c:v>
                </c:pt>
                <c:pt idx="772">
                  <c:v>29289</c:v>
                </c:pt>
                <c:pt idx="773">
                  <c:v>29275</c:v>
                </c:pt>
                <c:pt idx="774">
                  <c:v>29283</c:v>
                </c:pt>
                <c:pt idx="775">
                  <c:v>28396</c:v>
                </c:pt>
                <c:pt idx="776">
                  <c:v>27789</c:v>
                </c:pt>
                <c:pt idx="777">
                  <c:v>27065</c:v>
                </c:pt>
                <c:pt idx="778">
                  <c:v>26825</c:v>
                </c:pt>
                <c:pt idx="779">
                  <c:v>26060</c:v>
                </c:pt>
                <c:pt idx="780">
                  <c:v>26055</c:v>
                </c:pt>
                <c:pt idx="781">
                  <c:v>26049</c:v>
                </c:pt>
                <c:pt idx="782">
                  <c:v>25927</c:v>
                </c:pt>
                <c:pt idx="783">
                  <c:v>25401</c:v>
                </c:pt>
                <c:pt idx="784">
                  <c:v>24577</c:v>
                </c:pt>
                <c:pt idx="785">
                  <c:v>23976</c:v>
                </c:pt>
                <c:pt idx="786">
                  <c:v>23649</c:v>
                </c:pt>
                <c:pt idx="787">
                  <c:v>23645</c:v>
                </c:pt>
                <c:pt idx="788">
                  <c:v>23635</c:v>
                </c:pt>
                <c:pt idx="789">
                  <c:v>23369</c:v>
                </c:pt>
                <c:pt idx="790">
                  <c:v>22805</c:v>
                </c:pt>
                <c:pt idx="791">
                  <c:v>22362</c:v>
                </c:pt>
                <c:pt idx="792">
                  <c:v>22028</c:v>
                </c:pt>
                <c:pt idx="793">
                  <c:v>21602</c:v>
                </c:pt>
                <c:pt idx="794">
                  <c:v>21592</c:v>
                </c:pt>
                <c:pt idx="795">
                  <c:v>21540</c:v>
                </c:pt>
                <c:pt idx="796">
                  <c:v>21190</c:v>
                </c:pt>
                <c:pt idx="797">
                  <c:v>20942</c:v>
                </c:pt>
                <c:pt idx="798">
                  <c:v>20227</c:v>
                </c:pt>
                <c:pt idx="799">
                  <c:v>19453</c:v>
                </c:pt>
                <c:pt idx="800">
                  <c:v>19344</c:v>
                </c:pt>
                <c:pt idx="801">
                  <c:v>19322</c:v>
                </c:pt>
                <c:pt idx="802">
                  <c:v>19311</c:v>
                </c:pt>
                <c:pt idx="803">
                  <c:v>19104</c:v>
                </c:pt>
                <c:pt idx="804">
                  <c:v>18381</c:v>
                </c:pt>
                <c:pt idx="805">
                  <c:v>17880</c:v>
                </c:pt>
                <c:pt idx="806">
                  <c:v>17161</c:v>
                </c:pt>
                <c:pt idx="807">
                  <c:v>16811</c:v>
                </c:pt>
                <c:pt idx="808">
                  <c:v>16800</c:v>
                </c:pt>
                <c:pt idx="809">
                  <c:v>16810</c:v>
                </c:pt>
                <c:pt idx="810">
                  <c:v>16910</c:v>
                </c:pt>
                <c:pt idx="811">
                  <c:v>16737</c:v>
                </c:pt>
                <c:pt idx="812">
                  <c:v>16313</c:v>
                </c:pt>
                <c:pt idx="813">
                  <c:v>16037</c:v>
                </c:pt>
                <c:pt idx="814">
                  <c:v>15145</c:v>
                </c:pt>
                <c:pt idx="815">
                  <c:v>15123</c:v>
                </c:pt>
                <c:pt idx="816">
                  <c:v>15100</c:v>
                </c:pt>
                <c:pt idx="817">
                  <c:v>14970</c:v>
                </c:pt>
                <c:pt idx="818">
                  <c:v>14756</c:v>
                </c:pt>
                <c:pt idx="819">
                  <c:v>14816</c:v>
                </c:pt>
                <c:pt idx="820">
                  <c:v>14468</c:v>
                </c:pt>
                <c:pt idx="821">
                  <c:v>14289</c:v>
                </c:pt>
                <c:pt idx="822">
                  <c:v>14279</c:v>
                </c:pt>
                <c:pt idx="823">
                  <c:v>14254</c:v>
                </c:pt>
                <c:pt idx="824">
                  <c:v>13930</c:v>
                </c:pt>
                <c:pt idx="825">
                  <c:v>13634</c:v>
                </c:pt>
                <c:pt idx="826">
                  <c:v>13732</c:v>
                </c:pt>
                <c:pt idx="827">
                  <c:v>13577</c:v>
                </c:pt>
                <c:pt idx="828">
                  <c:v>13350</c:v>
                </c:pt>
                <c:pt idx="829">
                  <c:v>13332</c:v>
                </c:pt>
                <c:pt idx="830">
                  <c:v>13329</c:v>
                </c:pt>
                <c:pt idx="831">
                  <c:v>13213</c:v>
                </c:pt>
                <c:pt idx="832">
                  <c:v>13291</c:v>
                </c:pt>
                <c:pt idx="833">
                  <c:v>13289</c:v>
                </c:pt>
                <c:pt idx="834">
                  <c:v>13185</c:v>
                </c:pt>
                <c:pt idx="835">
                  <c:v>12997</c:v>
                </c:pt>
                <c:pt idx="836">
                  <c:v>12987</c:v>
                </c:pt>
                <c:pt idx="837">
                  <c:v>12985</c:v>
                </c:pt>
                <c:pt idx="838">
                  <c:v>12802</c:v>
                </c:pt>
                <c:pt idx="839">
                  <c:v>13041</c:v>
                </c:pt>
                <c:pt idx="840">
                  <c:v>14010</c:v>
                </c:pt>
                <c:pt idx="841">
                  <c:v>14103</c:v>
                </c:pt>
                <c:pt idx="842">
                  <c:v>14092</c:v>
                </c:pt>
                <c:pt idx="843">
                  <c:v>14076</c:v>
                </c:pt>
                <c:pt idx="844">
                  <c:v>14052</c:v>
                </c:pt>
                <c:pt idx="845">
                  <c:v>14486</c:v>
                </c:pt>
                <c:pt idx="846">
                  <c:v>14482</c:v>
                </c:pt>
                <c:pt idx="847">
                  <c:v>14543</c:v>
                </c:pt>
                <c:pt idx="848">
                  <c:v>14435</c:v>
                </c:pt>
                <c:pt idx="849">
                  <c:v>14280</c:v>
                </c:pt>
                <c:pt idx="850">
                  <c:v>14268</c:v>
                </c:pt>
                <c:pt idx="851">
                  <c:v>14254</c:v>
                </c:pt>
                <c:pt idx="852">
                  <c:v>14370</c:v>
                </c:pt>
                <c:pt idx="853">
                  <c:v>14455</c:v>
                </c:pt>
                <c:pt idx="854">
                  <c:v>14495</c:v>
                </c:pt>
                <c:pt idx="855">
                  <c:v>14453</c:v>
                </c:pt>
                <c:pt idx="856">
                  <c:v>14289</c:v>
                </c:pt>
                <c:pt idx="857">
                  <c:v>14286</c:v>
                </c:pt>
                <c:pt idx="858">
                  <c:v>14279</c:v>
                </c:pt>
                <c:pt idx="859">
                  <c:v>14187</c:v>
                </c:pt>
                <c:pt idx="860">
                  <c:v>14520</c:v>
                </c:pt>
                <c:pt idx="861">
                  <c:v>14303</c:v>
                </c:pt>
                <c:pt idx="862">
                  <c:v>14368</c:v>
                </c:pt>
                <c:pt idx="863">
                  <c:v>14300</c:v>
                </c:pt>
                <c:pt idx="864">
                  <c:v>14343</c:v>
                </c:pt>
                <c:pt idx="865">
                  <c:v>14366</c:v>
                </c:pt>
                <c:pt idx="866">
                  <c:v>14709</c:v>
                </c:pt>
                <c:pt idx="867">
                  <c:v>14944</c:v>
                </c:pt>
                <c:pt idx="868">
                  <c:v>14795</c:v>
                </c:pt>
                <c:pt idx="869">
                  <c:v>14891</c:v>
                </c:pt>
                <c:pt idx="870">
                  <c:v>15135</c:v>
                </c:pt>
                <c:pt idx="871">
                  <c:v>15133</c:v>
                </c:pt>
                <c:pt idx="872">
                  <c:v>15119</c:v>
                </c:pt>
                <c:pt idx="873">
                  <c:v>15870</c:v>
                </c:pt>
                <c:pt idx="874">
                  <c:v>16290</c:v>
                </c:pt>
                <c:pt idx="875">
                  <c:v>16773</c:v>
                </c:pt>
                <c:pt idx="876">
                  <c:v>16605</c:v>
                </c:pt>
                <c:pt idx="877">
                  <c:v>16754</c:v>
                </c:pt>
                <c:pt idx="878">
                  <c:v>16754</c:v>
                </c:pt>
                <c:pt idx="879">
                  <c:v>16720</c:v>
                </c:pt>
                <c:pt idx="880">
                  <c:v>16706</c:v>
                </c:pt>
                <c:pt idx="881">
                  <c:v>16548</c:v>
                </c:pt>
                <c:pt idx="882">
                  <c:v>16856</c:v>
                </c:pt>
                <c:pt idx="883">
                  <c:v>17362</c:v>
                </c:pt>
                <c:pt idx="884">
                  <c:v>17534</c:v>
                </c:pt>
                <c:pt idx="885">
                  <c:v>17520</c:v>
                </c:pt>
                <c:pt idx="886">
                  <c:v>17494</c:v>
                </c:pt>
                <c:pt idx="887">
                  <c:v>17758</c:v>
                </c:pt>
                <c:pt idx="888">
                  <c:v>18054</c:v>
                </c:pt>
                <c:pt idx="889">
                  <c:v>17916</c:v>
                </c:pt>
                <c:pt idx="890">
                  <c:v>18057</c:v>
                </c:pt>
                <c:pt idx="891">
                  <c:v>18002</c:v>
                </c:pt>
                <c:pt idx="892">
                  <c:v>17993</c:v>
                </c:pt>
                <c:pt idx="893">
                  <c:v>17997</c:v>
                </c:pt>
                <c:pt idx="894">
                  <c:v>18839</c:v>
                </c:pt>
                <c:pt idx="895">
                  <c:v>19202</c:v>
                </c:pt>
                <c:pt idx="896">
                  <c:v>18946</c:v>
                </c:pt>
                <c:pt idx="897">
                  <c:v>19168</c:v>
                </c:pt>
                <c:pt idx="898">
                  <c:v>19583</c:v>
                </c:pt>
                <c:pt idx="899">
                  <c:v>19579</c:v>
                </c:pt>
                <c:pt idx="900">
                  <c:v>19571</c:v>
                </c:pt>
                <c:pt idx="901">
                  <c:v>19521</c:v>
                </c:pt>
                <c:pt idx="902">
                  <c:v>20140</c:v>
                </c:pt>
                <c:pt idx="903">
                  <c:v>20187</c:v>
                </c:pt>
                <c:pt idx="904">
                  <c:v>20577</c:v>
                </c:pt>
                <c:pt idx="905">
                  <c:v>21005</c:v>
                </c:pt>
                <c:pt idx="906">
                  <c:v>21019</c:v>
                </c:pt>
                <c:pt idx="907">
                  <c:v>21061</c:v>
                </c:pt>
                <c:pt idx="908">
                  <c:v>20563</c:v>
                </c:pt>
                <c:pt idx="909">
                  <c:v>20795</c:v>
                </c:pt>
                <c:pt idx="910">
                  <c:v>20547</c:v>
                </c:pt>
                <c:pt idx="911">
                  <c:v>20537</c:v>
                </c:pt>
                <c:pt idx="912">
                  <c:v>20595</c:v>
                </c:pt>
                <c:pt idx="913">
                  <c:v>20585</c:v>
                </c:pt>
                <c:pt idx="914">
                  <c:v>20583</c:v>
                </c:pt>
                <c:pt idx="915">
                  <c:v>20597</c:v>
                </c:pt>
                <c:pt idx="916">
                  <c:v>21129</c:v>
                </c:pt>
                <c:pt idx="917">
                  <c:v>21205</c:v>
                </c:pt>
                <c:pt idx="918">
                  <c:v>21319</c:v>
                </c:pt>
                <c:pt idx="919">
                  <c:v>21358</c:v>
                </c:pt>
                <c:pt idx="920">
                  <c:v>21324</c:v>
                </c:pt>
                <c:pt idx="921">
                  <c:v>21269</c:v>
                </c:pt>
                <c:pt idx="922">
                  <c:v>21502</c:v>
                </c:pt>
                <c:pt idx="923">
                  <c:v>21474</c:v>
                </c:pt>
                <c:pt idx="924">
                  <c:v>21593</c:v>
                </c:pt>
                <c:pt idx="925">
                  <c:v>21566</c:v>
                </c:pt>
                <c:pt idx="926">
                  <c:v>21496</c:v>
                </c:pt>
                <c:pt idx="927">
                  <c:v>21408</c:v>
                </c:pt>
                <c:pt idx="928">
                  <c:v>21383</c:v>
                </c:pt>
                <c:pt idx="929">
                  <c:v>21336</c:v>
                </c:pt>
                <c:pt idx="930">
                  <c:v>21498</c:v>
                </c:pt>
                <c:pt idx="931">
                  <c:v>21153</c:v>
                </c:pt>
                <c:pt idx="932">
                  <c:v>21203</c:v>
                </c:pt>
                <c:pt idx="933">
                  <c:v>21964</c:v>
                </c:pt>
                <c:pt idx="934">
                  <c:v>21962</c:v>
                </c:pt>
                <c:pt idx="935">
                  <c:v>21987</c:v>
                </c:pt>
                <c:pt idx="936">
                  <c:v>22306</c:v>
                </c:pt>
                <c:pt idx="937">
                  <c:v>21884</c:v>
                </c:pt>
                <c:pt idx="938">
                  <c:v>22201</c:v>
                </c:pt>
                <c:pt idx="939">
                  <c:v>22337</c:v>
                </c:pt>
                <c:pt idx="940">
                  <c:v>22293</c:v>
                </c:pt>
                <c:pt idx="941">
                  <c:v>22281</c:v>
                </c:pt>
                <c:pt idx="942">
                  <c:v>22292</c:v>
                </c:pt>
                <c:pt idx="943">
                  <c:v>22204</c:v>
                </c:pt>
                <c:pt idx="944">
                  <c:v>22777</c:v>
                </c:pt>
                <c:pt idx="945">
                  <c:v>22613</c:v>
                </c:pt>
                <c:pt idx="946">
                  <c:v>23141</c:v>
                </c:pt>
                <c:pt idx="947">
                  <c:v>23201</c:v>
                </c:pt>
                <c:pt idx="948">
                  <c:v>23203</c:v>
                </c:pt>
                <c:pt idx="949">
                  <c:v>23156</c:v>
                </c:pt>
                <c:pt idx="950">
                  <c:v>23286</c:v>
                </c:pt>
                <c:pt idx="951">
                  <c:v>23122</c:v>
                </c:pt>
                <c:pt idx="952">
                  <c:v>22835</c:v>
                </c:pt>
                <c:pt idx="953">
                  <c:v>22821</c:v>
                </c:pt>
                <c:pt idx="954">
                  <c:v>22545</c:v>
                </c:pt>
                <c:pt idx="955">
                  <c:v>22548</c:v>
                </c:pt>
                <c:pt idx="956">
                  <c:v>22490</c:v>
                </c:pt>
                <c:pt idx="957">
                  <c:v>22844</c:v>
                </c:pt>
                <c:pt idx="958">
                  <c:v>23078</c:v>
                </c:pt>
                <c:pt idx="959">
                  <c:v>22643</c:v>
                </c:pt>
                <c:pt idx="960">
                  <c:v>22347</c:v>
                </c:pt>
                <c:pt idx="961">
                  <c:v>22504</c:v>
                </c:pt>
                <c:pt idx="962">
                  <c:v>22505</c:v>
                </c:pt>
                <c:pt idx="963">
                  <c:v>22496</c:v>
                </c:pt>
                <c:pt idx="964">
                  <c:v>22974</c:v>
                </c:pt>
                <c:pt idx="965">
                  <c:v>22912</c:v>
                </c:pt>
                <c:pt idx="966">
                  <c:v>22763</c:v>
                </c:pt>
                <c:pt idx="967">
                  <c:v>22684</c:v>
                </c:pt>
                <c:pt idx="968">
                  <c:v>22718</c:v>
                </c:pt>
                <c:pt idx="969">
                  <c:v>22730</c:v>
                </c:pt>
                <c:pt idx="970">
                  <c:v>22669</c:v>
                </c:pt>
                <c:pt idx="971">
                  <c:v>22705</c:v>
                </c:pt>
                <c:pt idx="972">
                  <c:v>22506</c:v>
                </c:pt>
                <c:pt idx="973">
                  <c:v>22580</c:v>
                </c:pt>
                <c:pt idx="974">
                  <c:v>22631</c:v>
                </c:pt>
                <c:pt idx="975">
                  <c:v>22347</c:v>
                </c:pt>
                <c:pt idx="976">
                  <c:v>22342</c:v>
                </c:pt>
                <c:pt idx="977">
                  <c:v>22327</c:v>
                </c:pt>
                <c:pt idx="978">
                  <c:v>22343</c:v>
                </c:pt>
                <c:pt idx="979">
                  <c:v>22650</c:v>
                </c:pt>
                <c:pt idx="980">
                  <c:v>22244</c:v>
                </c:pt>
                <c:pt idx="981">
                  <c:v>22502</c:v>
                </c:pt>
                <c:pt idx="982">
                  <c:v>23074</c:v>
                </c:pt>
                <c:pt idx="983">
                  <c:v>23097</c:v>
                </c:pt>
                <c:pt idx="984">
                  <c:v>23105</c:v>
                </c:pt>
                <c:pt idx="985">
                  <c:v>23171</c:v>
                </c:pt>
                <c:pt idx="986">
                  <c:v>23310</c:v>
                </c:pt>
                <c:pt idx="987">
                  <c:v>23692</c:v>
                </c:pt>
                <c:pt idx="988">
                  <c:v>23472</c:v>
                </c:pt>
                <c:pt idx="989">
                  <c:v>23382</c:v>
                </c:pt>
                <c:pt idx="990">
                  <c:v>23376</c:v>
                </c:pt>
                <c:pt idx="991">
                  <c:v>23353</c:v>
                </c:pt>
                <c:pt idx="992">
                  <c:v>23421</c:v>
                </c:pt>
                <c:pt idx="993">
                  <c:v>23589</c:v>
                </c:pt>
                <c:pt idx="994">
                  <c:v>23882</c:v>
                </c:pt>
                <c:pt idx="995">
                  <c:v>23815</c:v>
                </c:pt>
                <c:pt idx="996">
                  <c:v>23674</c:v>
                </c:pt>
                <c:pt idx="997">
                  <c:v>23675</c:v>
                </c:pt>
                <c:pt idx="998">
                  <c:v>23623</c:v>
                </c:pt>
                <c:pt idx="999">
                  <c:v>23690</c:v>
                </c:pt>
                <c:pt idx="1000">
                  <c:v>23815</c:v>
                </c:pt>
                <c:pt idx="1001">
                  <c:v>23916</c:v>
                </c:pt>
                <c:pt idx="1002">
                  <c:v>23668</c:v>
                </c:pt>
                <c:pt idx="1003">
                  <c:v>23692</c:v>
                </c:pt>
                <c:pt idx="1004">
                  <c:v>23692</c:v>
                </c:pt>
                <c:pt idx="1005">
                  <c:v>23638</c:v>
                </c:pt>
                <c:pt idx="1006">
                  <c:v>24350</c:v>
                </c:pt>
                <c:pt idx="1007">
                  <c:v>24405</c:v>
                </c:pt>
                <c:pt idx="1008">
                  <c:v>24242</c:v>
                </c:pt>
                <c:pt idx="1009">
                  <c:v>24119</c:v>
                </c:pt>
                <c:pt idx="1010">
                  <c:v>24225</c:v>
                </c:pt>
                <c:pt idx="1011">
                  <c:v>24227</c:v>
                </c:pt>
                <c:pt idx="1012">
                  <c:v>24222</c:v>
                </c:pt>
                <c:pt idx="1013">
                  <c:v>24312</c:v>
                </c:pt>
                <c:pt idx="1014">
                  <c:v>24264</c:v>
                </c:pt>
                <c:pt idx="1015">
                  <c:v>25113</c:v>
                </c:pt>
                <c:pt idx="1016">
                  <c:v>24846</c:v>
                </c:pt>
                <c:pt idx="1017">
                  <c:v>24392</c:v>
                </c:pt>
                <c:pt idx="1018">
                  <c:v>24387</c:v>
                </c:pt>
                <c:pt idx="1019">
                  <c:v>24404</c:v>
                </c:pt>
                <c:pt idx="1020">
                  <c:v>24548</c:v>
                </c:pt>
                <c:pt idx="1021">
                  <c:v>24125</c:v>
                </c:pt>
                <c:pt idx="1022">
                  <c:v>24109</c:v>
                </c:pt>
                <c:pt idx="1023">
                  <c:v>24176</c:v>
                </c:pt>
                <c:pt idx="1024">
                  <c:v>24116</c:v>
                </c:pt>
                <c:pt idx="1025">
                  <c:v>24105</c:v>
                </c:pt>
                <c:pt idx="1026">
                  <c:v>24148</c:v>
                </c:pt>
                <c:pt idx="1027">
                  <c:v>24134</c:v>
                </c:pt>
                <c:pt idx="1028">
                  <c:v>23311</c:v>
                </c:pt>
                <c:pt idx="1029">
                  <c:v>23417</c:v>
                </c:pt>
                <c:pt idx="1030">
                  <c:v>23253</c:v>
                </c:pt>
                <c:pt idx="1031">
                  <c:v>23326</c:v>
                </c:pt>
                <c:pt idx="1032">
                  <c:v>23309</c:v>
                </c:pt>
                <c:pt idx="1033">
                  <c:v>23298</c:v>
                </c:pt>
                <c:pt idx="1034">
                  <c:v>24165</c:v>
                </c:pt>
                <c:pt idx="1035">
                  <c:v>24391</c:v>
                </c:pt>
                <c:pt idx="1036">
                  <c:v>24912</c:v>
                </c:pt>
                <c:pt idx="1037">
                  <c:v>25402</c:v>
                </c:pt>
                <c:pt idx="1038">
                  <c:v>25185</c:v>
                </c:pt>
                <c:pt idx="1039">
                  <c:v>25083</c:v>
                </c:pt>
                <c:pt idx="1040">
                  <c:v>25157</c:v>
                </c:pt>
                <c:pt idx="1041">
                  <c:v>25494</c:v>
                </c:pt>
                <c:pt idx="1042">
                  <c:v>25675</c:v>
                </c:pt>
                <c:pt idx="1043">
                  <c:v>25844</c:v>
                </c:pt>
                <c:pt idx="1044">
                  <c:v>25430</c:v>
                </c:pt>
                <c:pt idx="1045">
                  <c:v>25178</c:v>
                </c:pt>
                <c:pt idx="1046">
                  <c:v>25145</c:v>
                </c:pt>
                <c:pt idx="1047">
                  <c:v>25146</c:v>
                </c:pt>
                <c:pt idx="1048">
                  <c:v>25437</c:v>
                </c:pt>
                <c:pt idx="1049">
                  <c:v>25432</c:v>
                </c:pt>
                <c:pt idx="1050">
                  <c:v>25630</c:v>
                </c:pt>
                <c:pt idx="1051">
                  <c:v>25704</c:v>
                </c:pt>
                <c:pt idx="1052">
                  <c:v>25692</c:v>
                </c:pt>
                <c:pt idx="1053">
                  <c:v>25682</c:v>
                </c:pt>
                <c:pt idx="1054">
                  <c:v>25703</c:v>
                </c:pt>
                <c:pt idx="1055">
                  <c:v>25931</c:v>
                </c:pt>
                <c:pt idx="1056">
                  <c:v>25720</c:v>
                </c:pt>
                <c:pt idx="1057">
                  <c:v>25638</c:v>
                </c:pt>
                <c:pt idx="1058">
                  <c:v>25716</c:v>
                </c:pt>
                <c:pt idx="1059">
                  <c:v>25702</c:v>
                </c:pt>
                <c:pt idx="1060">
                  <c:v>25681</c:v>
                </c:pt>
                <c:pt idx="1061">
                  <c:v>25673</c:v>
                </c:pt>
                <c:pt idx="1062">
                  <c:v>25443</c:v>
                </c:pt>
                <c:pt idx="1063">
                  <c:v>25208</c:v>
                </c:pt>
                <c:pt idx="1064">
                  <c:v>25086</c:v>
                </c:pt>
                <c:pt idx="1065">
                  <c:v>24600</c:v>
                </c:pt>
                <c:pt idx="1066">
                  <c:v>24760</c:v>
                </c:pt>
                <c:pt idx="1067">
                  <c:v>24714</c:v>
                </c:pt>
                <c:pt idx="1068">
                  <c:v>24629</c:v>
                </c:pt>
                <c:pt idx="1069">
                  <c:v>24377</c:v>
                </c:pt>
                <c:pt idx="1070">
                  <c:v>23893</c:v>
                </c:pt>
                <c:pt idx="1071">
                  <c:v>23377</c:v>
                </c:pt>
                <c:pt idx="1072">
                  <c:v>23042</c:v>
                </c:pt>
                <c:pt idx="1073">
                  <c:v>22722</c:v>
                </c:pt>
                <c:pt idx="1074">
                  <c:v>22685</c:v>
                </c:pt>
                <c:pt idx="1075">
                  <c:v>22650</c:v>
                </c:pt>
                <c:pt idx="1076">
                  <c:v>22504</c:v>
                </c:pt>
                <c:pt idx="1077">
                  <c:v>22434</c:v>
                </c:pt>
                <c:pt idx="1078">
                  <c:v>22049</c:v>
                </c:pt>
                <c:pt idx="1079">
                  <c:v>21784</c:v>
                </c:pt>
                <c:pt idx="1080">
                  <c:v>21333</c:v>
                </c:pt>
                <c:pt idx="1081">
                  <c:v>21283</c:v>
                </c:pt>
                <c:pt idx="1082">
                  <c:v>21250</c:v>
                </c:pt>
                <c:pt idx="1083">
                  <c:v>20947</c:v>
                </c:pt>
                <c:pt idx="1084">
                  <c:v>20731</c:v>
                </c:pt>
                <c:pt idx="1085">
                  <c:v>20929</c:v>
                </c:pt>
                <c:pt idx="1086">
                  <c:v>20734</c:v>
                </c:pt>
                <c:pt idx="1087">
                  <c:v>20667</c:v>
                </c:pt>
                <c:pt idx="1088">
                  <c:v>20662</c:v>
                </c:pt>
                <c:pt idx="1089">
                  <c:v>20662</c:v>
                </c:pt>
                <c:pt idx="1090">
                  <c:v>20576</c:v>
                </c:pt>
                <c:pt idx="1091">
                  <c:v>20485</c:v>
                </c:pt>
                <c:pt idx="1092">
                  <c:v>20066</c:v>
                </c:pt>
                <c:pt idx="1093">
                  <c:v>19717</c:v>
                </c:pt>
                <c:pt idx="1094">
                  <c:v>19695</c:v>
                </c:pt>
                <c:pt idx="1095">
                  <c:v>19676</c:v>
                </c:pt>
                <c:pt idx="1096">
                  <c:v>19674</c:v>
                </c:pt>
                <c:pt idx="1097">
                  <c:v>19643</c:v>
                </c:pt>
                <c:pt idx="1098">
                  <c:v>19597</c:v>
                </c:pt>
                <c:pt idx="1099">
                  <c:v>19605</c:v>
                </c:pt>
                <c:pt idx="1100">
                  <c:v>19222</c:v>
                </c:pt>
                <c:pt idx="1101">
                  <c:v>19018</c:v>
                </c:pt>
                <c:pt idx="1102">
                  <c:v>18973</c:v>
                </c:pt>
                <c:pt idx="1103">
                  <c:v>18956</c:v>
                </c:pt>
                <c:pt idx="1104">
                  <c:v>18804</c:v>
                </c:pt>
                <c:pt idx="1105">
                  <c:v>18253</c:v>
                </c:pt>
                <c:pt idx="1106">
                  <c:v>17750</c:v>
                </c:pt>
                <c:pt idx="1107">
                  <c:v>17224</c:v>
                </c:pt>
                <c:pt idx="1108">
                  <c:v>16798</c:v>
                </c:pt>
                <c:pt idx="1109">
                  <c:v>16704</c:v>
                </c:pt>
                <c:pt idx="1110">
                  <c:v>16674</c:v>
                </c:pt>
                <c:pt idx="1111">
                  <c:v>16507</c:v>
                </c:pt>
                <c:pt idx="1112">
                  <c:v>16100</c:v>
                </c:pt>
                <c:pt idx="1113">
                  <c:v>15693</c:v>
                </c:pt>
                <c:pt idx="1114">
                  <c:v>15228</c:v>
                </c:pt>
                <c:pt idx="1115">
                  <c:v>15179</c:v>
                </c:pt>
                <c:pt idx="1116">
                  <c:v>15142</c:v>
                </c:pt>
                <c:pt idx="1117">
                  <c:v>15130</c:v>
                </c:pt>
                <c:pt idx="1118">
                  <c:v>14795</c:v>
                </c:pt>
                <c:pt idx="1119">
                  <c:v>14414</c:v>
                </c:pt>
                <c:pt idx="1120">
                  <c:v>14429</c:v>
                </c:pt>
                <c:pt idx="1121">
                  <c:v>13815</c:v>
                </c:pt>
                <c:pt idx="1122">
                  <c:v>13558</c:v>
                </c:pt>
                <c:pt idx="1123">
                  <c:v>13531</c:v>
                </c:pt>
                <c:pt idx="1124">
                  <c:v>13504</c:v>
                </c:pt>
                <c:pt idx="1125">
                  <c:v>13115</c:v>
                </c:pt>
                <c:pt idx="1126">
                  <c:v>12921</c:v>
                </c:pt>
                <c:pt idx="1127">
                  <c:v>12588</c:v>
                </c:pt>
                <c:pt idx="1128">
                  <c:v>12319</c:v>
                </c:pt>
                <c:pt idx="1129">
                  <c:v>12016</c:v>
                </c:pt>
                <c:pt idx="1130">
                  <c:v>11993</c:v>
                </c:pt>
                <c:pt idx="1131">
                  <c:v>11949</c:v>
                </c:pt>
                <c:pt idx="1132">
                  <c:v>10792</c:v>
                </c:pt>
                <c:pt idx="1133">
                  <c:v>10514</c:v>
                </c:pt>
                <c:pt idx="1134">
                  <c:v>10315</c:v>
                </c:pt>
                <c:pt idx="1135">
                  <c:v>10062</c:v>
                </c:pt>
                <c:pt idx="1136">
                  <c:v>9803</c:v>
                </c:pt>
                <c:pt idx="1137">
                  <c:v>9784</c:v>
                </c:pt>
                <c:pt idx="1138">
                  <c:v>9754</c:v>
                </c:pt>
                <c:pt idx="1139">
                  <c:v>9859</c:v>
                </c:pt>
                <c:pt idx="1140">
                  <c:v>9672</c:v>
                </c:pt>
                <c:pt idx="1141">
                  <c:v>9449</c:v>
                </c:pt>
                <c:pt idx="1142">
                  <c:v>9276</c:v>
                </c:pt>
                <c:pt idx="1143">
                  <c:v>9424</c:v>
                </c:pt>
                <c:pt idx="1144">
                  <c:v>9392</c:v>
                </c:pt>
                <c:pt idx="1145">
                  <c:v>9355</c:v>
                </c:pt>
                <c:pt idx="1146">
                  <c:v>9101</c:v>
                </c:pt>
                <c:pt idx="1147">
                  <c:v>9070</c:v>
                </c:pt>
                <c:pt idx="1148">
                  <c:v>8923</c:v>
                </c:pt>
                <c:pt idx="1149">
                  <c:v>8840</c:v>
                </c:pt>
                <c:pt idx="1150">
                  <c:v>8904</c:v>
                </c:pt>
                <c:pt idx="1151">
                  <c:v>8884</c:v>
                </c:pt>
                <c:pt idx="1152">
                  <c:v>8872</c:v>
                </c:pt>
                <c:pt idx="1153">
                  <c:v>8788</c:v>
                </c:pt>
                <c:pt idx="1154">
                  <c:v>8676</c:v>
                </c:pt>
                <c:pt idx="1155">
                  <c:v>8788</c:v>
                </c:pt>
                <c:pt idx="1156">
                  <c:v>8775</c:v>
                </c:pt>
                <c:pt idx="1157">
                  <c:v>8630</c:v>
                </c:pt>
                <c:pt idx="1158">
                  <c:v>8598</c:v>
                </c:pt>
                <c:pt idx="1159">
                  <c:v>8555</c:v>
                </c:pt>
                <c:pt idx="1160">
                  <c:v>8732</c:v>
                </c:pt>
                <c:pt idx="1161">
                  <c:v>8628</c:v>
                </c:pt>
                <c:pt idx="1162">
                  <c:v>8453</c:v>
                </c:pt>
                <c:pt idx="1163">
                  <c:v>8240</c:v>
                </c:pt>
                <c:pt idx="1164">
                  <c:v>8159</c:v>
                </c:pt>
                <c:pt idx="1165">
                  <c:v>8146</c:v>
                </c:pt>
                <c:pt idx="1166">
                  <c:v>8136</c:v>
                </c:pt>
                <c:pt idx="1167">
                  <c:v>8321</c:v>
                </c:pt>
                <c:pt idx="1168">
                  <c:v>8240</c:v>
                </c:pt>
                <c:pt idx="1169">
                  <c:v>8088</c:v>
                </c:pt>
                <c:pt idx="1170">
                  <c:v>7854</c:v>
                </c:pt>
                <c:pt idx="1171">
                  <c:v>7817</c:v>
                </c:pt>
                <c:pt idx="1172">
                  <c:v>7789</c:v>
                </c:pt>
                <c:pt idx="1173">
                  <c:v>7775</c:v>
                </c:pt>
                <c:pt idx="1174">
                  <c:v>7956</c:v>
                </c:pt>
                <c:pt idx="1175">
                  <c:v>7738</c:v>
                </c:pt>
                <c:pt idx="1176">
                  <c:v>7680</c:v>
                </c:pt>
                <c:pt idx="1177">
                  <c:v>7571</c:v>
                </c:pt>
                <c:pt idx="1178">
                  <c:v>7411</c:v>
                </c:pt>
                <c:pt idx="1179">
                  <c:v>7390</c:v>
                </c:pt>
                <c:pt idx="1180">
                  <c:v>7369</c:v>
                </c:pt>
                <c:pt idx="1181">
                  <c:v>7470</c:v>
                </c:pt>
                <c:pt idx="1182">
                  <c:v>7337</c:v>
                </c:pt>
                <c:pt idx="1183">
                  <c:v>7292</c:v>
                </c:pt>
                <c:pt idx="1184">
                  <c:v>7248</c:v>
                </c:pt>
                <c:pt idx="1185">
                  <c:v>7249</c:v>
                </c:pt>
                <c:pt idx="1186">
                  <c:v>7228</c:v>
                </c:pt>
                <c:pt idx="1187">
                  <c:v>7207</c:v>
                </c:pt>
                <c:pt idx="1188">
                  <c:v>7123</c:v>
                </c:pt>
                <c:pt idx="1189">
                  <c:v>7043</c:v>
                </c:pt>
                <c:pt idx="1190">
                  <c:v>6817</c:v>
                </c:pt>
                <c:pt idx="1191">
                  <c:v>6885</c:v>
                </c:pt>
                <c:pt idx="1192">
                  <c:v>6776</c:v>
                </c:pt>
                <c:pt idx="1193">
                  <c:v>6754</c:v>
                </c:pt>
                <c:pt idx="1194">
                  <c:v>6738</c:v>
                </c:pt>
                <c:pt idx="1195">
                  <c:v>6922</c:v>
                </c:pt>
                <c:pt idx="1196">
                  <c:v>6921</c:v>
                </c:pt>
                <c:pt idx="1197">
                  <c:v>6953</c:v>
                </c:pt>
                <c:pt idx="1198">
                  <c:v>6861</c:v>
                </c:pt>
                <c:pt idx="1199">
                  <c:v>6762</c:v>
                </c:pt>
                <c:pt idx="1200">
                  <c:v>6740</c:v>
                </c:pt>
                <c:pt idx="1201">
                  <c:v>6733</c:v>
                </c:pt>
                <c:pt idx="1202">
                  <c:v>6990</c:v>
                </c:pt>
                <c:pt idx="1203">
                  <c:v>6852</c:v>
                </c:pt>
                <c:pt idx="1204">
                  <c:v>6895</c:v>
                </c:pt>
                <c:pt idx="1205">
                  <c:v>7084</c:v>
                </c:pt>
                <c:pt idx="1206">
                  <c:v>6931</c:v>
                </c:pt>
                <c:pt idx="1207">
                  <c:v>6931</c:v>
                </c:pt>
                <c:pt idx="1208">
                  <c:v>6931</c:v>
                </c:pt>
                <c:pt idx="1209">
                  <c:v>6904</c:v>
                </c:pt>
                <c:pt idx="1210">
                  <c:v>6936</c:v>
                </c:pt>
                <c:pt idx="1211">
                  <c:v>6965</c:v>
                </c:pt>
                <c:pt idx="1212">
                  <c:v>7136</c:v>
                </c:pt>
                <c:pt idx="1213">
                  <c:v>6887</c:v>
                </c:pt>
                <c:pt idx="1214">
                  <c:v>6857</c:v>
                </c:pt>
                <c:pt idx="1215">
                  <c:v>6843</c:v>
                </c:pt>
                <c:pt idx="1216">
                  <c:v>7065</c:v>
                </c:pt>
                <c:pt idx="1217">
                  <c:v>6944</c:v>
                </c:pt>
                <c:pt idx="1218">
                  <c:v>7258</c:v>
                </c:pt>
                <c:pt idx="1219">
                  <c:v>7203</c:v>
                </c:pt>
                <c:pt idx="1220">
                  <c:v>7149</c:v>
                </c:pt>
                <c:pt idx="1221">
                  <c:v>7131</c:v>
                </c:pt>
                <c:pt idx="1222">
                  <c:v>7124</c:v>
                </c:pt>
                <c:pt idx="1223">
                  <c:v>7356</c:v>
                </c:pt>
                <c:pt idx="1224">
                  <c:v>7236</c:v>
                </c:pt>
                <c:pt idx="1225">
                  <c:v>7152</c:v>
                </c:pt>
                <c:pt idx="1226">
                  <c:v>7212</c:v>
                </c:pt>
                <c:pt idx="1227">
                  <c:v>7096</c:v>
                </c:pt>
                <c:pt idx="1228">
                  <c:v>7078</c:v>
                </c:pt>
                <c:pt idx="1229">
                  <c:v>7085</c:v>
                </c:pt>
                <c:pt idx="1230">
                  <c:v>7257</c:v>
                </c:pt>
                <c:pt idx="1231">
                  <c:v>7413</c:v>
                </c:pt>
                <c:pt idx="1232">
                  <c:v>7569</c:v>
                </c:pt>
                <c:pt idx="1233">
                  <c:v>7617</c:v>
                </c:pt>
                <c:pt idx="1234">
                  <c:v>7562</c:v>
                </c:pt>
                <c:pt idx="1235">
                  <c:v>7539</c:v>
                </c:pt>
                <c:pt idx="1236">
                  <c:v>7529</c:v>
                </c:pt>
                <c:pt idx="1237">
                  <c:v>7592</c:v>
                </c:pt>
                <c:pt idx="1238">
                  <c:v>7714</c:v>
                </c:pt>
                <c:pt idx="1239">
                  <c:v>7676</c:v>
                </c:pt>
                <c:pt idx="1240">
                  <c:v>7519</c:v>
                </c:pt>
                <c:pt idx="1241">
                  <c:v>7519</c:v>
                </c:pt>
                <c:pt idx="1242">
                  <c:v>7503</c:v>
                </c:pt>
              </c:numCache>
            </c:numRef>
          </c:val>
          <c:extLst>
            <c:ext xmlns:c16="http://schemas.microsoft.com/office/drawing/2014/chart" uri="{C3380CC4-5D6E-409C-BE32-E72D297353CC}">
              <c16:uniqueId val="{00000000-686F-4C4B-8F5D-12F8E14B1EAF}"/>
            </c:ext>
          </c:extLst>
        </c:ser>
        <c:dLbls>
          <c:showLegendKey val="0"/>
          <c:showVal val="0"/>
          <c:showCatName val="0"/>
          <c:showSerName val="0"/>
          <c:showPercent val="0"/>
          <c:showBubbleSize val="0"/>
        </c:dLbls>
        <c:gapWidth val="219"/>
        <c:overlap val="-27"/>
        <c:axId val="1844120832"/>
        <c:axId val="1844122752"/>
      </c:barChart>
      <c:lineChart>
        <c:grouping val="standard"/>
        <c:varyColors val="0"/>
        <c:ser>
          <c:idx val="1"/>
          <c:order val="1"/>
          <c:tx>
            <c:strRef>
              <c:f>Data!$V$2</c:f>
              <c:strCache>
                <c:ptCount val="1"/>
                <c:pt idx="0">
                  <c:v>Open Perm RN Jobs</c:v>
                </c:pt>
              </c:strCache>
            </c:strRef>
          </c:tx>
          <c:spPr>
            <a:ln w="19050" cap="rnd">
              <a:solidFill>
                <a:schemeClr val="accent3"/>
              </a:solidFill>
              <a:round/>
            </a:ln>
            <a:effectLst/>
          </c:spPr>
          <c:marker>
            <c:symbol val="none"/>
          </c:marker>
          <c:cat>
            <c:numRef>
              <c:f>Data!$T$3:$T$1245</c:f>
              <c:numCache>
                <c:formatCode>m/d/yy</c:formatCode>
                <c:ptCount val="1243"/>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44378</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pt idx="732">
                  <c:v>44563</c:v>
                </c:pt>
                <c:pt idx="733">
                  <c:v>44564</c:v>
                </c:pt>
                <c:pt idx="734">
                  <c:v>44565</c:v>
                </c:pt>
                <c:pt idx="735">
                  <c:v>44566</c:v>
                </c:pt>
                <c:pt idx="736">
                  <c:v>44567</c:v>
                </c:pt>
                <c:pt idx="737">
                  <c:v>44568</c:v>
                </c:pt>
                <c:pt idx="738">
                  <c:v>44569</c:v>
                </c:pt>
                <c:pt idx="739">
                  <c:v>44570</c:v>
                </c:pt>
                <c:pt idx="740">
                  <c:v>44571</c:v>
                </c:pt>
                <c:pt idx="741">
                  <c:v>44572</c:v>
                </c:pt>
                <c:pt idx="742">
                  <c:v>44573</c:v>
                </c:pt>
                <c:pt idx="743">
                  <c:v>44574</c:v>
                </c:pt>
                <c:pt idx="744">
                  <c:v>44575</c:v>
                </c:pt>
                <c:pt idx="745">
                  <c:v>44576</c:v>
                </c:pt>
                <c:pt idx="746">
                  <c:v>44577</c:v>
                </c:pt>
                <c:pt idx="747">
                  <c:v>44578</c:v>
                </c:pt>
                <c:pt idx="748">
                  <c:v>44579</c:v>
                </c:pt>
                <c:pt idx="749">
                  <c:v>44580</c:v>
                </c:pt>
                <c:pt idx="750">
                  <c:v>44581</c:v>
                </c:pt>
                <c:pt idx="751">
                  <c:v>44582</c:v>
                </c:pt>
                <c:pt idx="752">
                  <c:v>44583</c:v>
                </c:pt>
                <c:pt idx="753">
                  <c:v>44584</c:v>
                </c:pt>
                <c:pt idx="754">
                  <c:v>44585</c:v>
                </c:pt>
                <c:pt idx="755">
                  <c:v>44586</c:v>
                </c:pt>
                <c:pt idx="756">
                  <c:v>44587</c:v>
                </c:pt>
                <c:pt idx="757">
                  <c:v>44588</c:v>
                </c:pt>
                <c:pt idx="758">
                  <c:v>44589</c:v>
                </c:pt>
                <c:pt idx="759">
                  <c:v>44590</c:v>
                </c:pt>
                <c:pt idx="760">
                  <c:v>44591</c:v>
                </c:pt>
                <c:pt idx="761">
                  <c:v>44592</c:v>
                </c:pt>
                <c:pt idx="762">
                  <c:v>44593</c:v>
                </c:pt>
                <c:pt idx="763">
                  <c:v>44594</c:v>
                </c:pt>
                <c:pt idx="764">
                  <c:v>44595</c:v>
                </c:pt>
                <c:pt idx="765">
                  <c:v>44596</c:v>
                </c:pt>
                <c:pt idx="766">
                  <c:v>44597</c:v>
                </c:pt>
                <c:pt idx="767">
                  <c:v>44598</c:v>
                </c:pt>
                <c:pt idx="768">
                  <c:v>44599</c:v>
                </c:pt>
                <c:pt idx="769">
                  <c:v>44600</c:v>
                </c:pt>
                <c:pt idx="770">
                  <c:v>44601</c:v>
                </c:pt>
                <c:pt idx="771">
                  <c:v>44602</c:v>
                </c:pt>
                <c:pt idx="772">
                  <c:v>44603</c:v>
                </c:pt>
                <c:pt idx="773">
                  <c:v>44604</c:v>
                </c:pt>
                <c:pt idx="774">
                  <c:v>44605</c:v>
                </c:pt>
                <c:pt idx="775">
                  <c:v>44606</c:v>
                </c:pt>
                <c:pt idx="776">
                  <c:v>44607</c:v>
                </c:pt>
                <c:pt idx="777">
                  <c:v>44608</c:v>
                </c:pt>
                <c:pt idx="778">
                  <c:v>44609</c:v>
                </c:pt>
                <c:pt idx="779">
                  <c:v>44610</c:v>
                </c:pt>
                <c:pt idx="780">
                  <c:v>44611</c:v>
                </c:pt>
                <c:pt idx="781">
                  <c:v>44612</c:v>
                </c:pt>
                <c:pt idx="782">
                  <c:v>44613</c:v>
                </c:pt>
                <c:pt idx="783">
                  <c:v>44614</c:v>
                </c:pt>
                <c:pt idx="784">
                  <c:v>44615</c:v>
                </c:pt>
                <c:pt idx="785">
                  <c:v>44616</c:v>
                </c:pt>
                <c:pt idx="786">
                  <c:v>44617</c:v>
                </c:pt>
                <c:pt idx="787">
                  <c:v>44618</c:v>
                </c:pt>
                <c:pt idx="788">
                  <c:v>44619</c:v>
                </c:pt>
                <c:pt idx="789">
                  <c:v>44620</c:v>
                </c:pt>
                <c:pt idx="790">
                  <c:v>44621</c:v>
                </c:pt>
                <c:pt idx="791">
                  <c:v>44622</c:v>
                </c:pt>
                <c:pt idx="792">
                  <c:v>44623</c:v>
                </c:pt>
                <c:pt idx="793">
                  <c:v>44624</c:v>
                </c:pt>
                <c:pt idx="794">
                  <c:v>44625</c:v>
                </c:pt>
                <c:pt idx="795">
                  <c:v>44626</c:v>
                </c:pt>
                <c:pt idx="796">
                  <c:v>44627</c:v>
                </c:pt>
                <c:pt idx="797">
                  <c:v>44628</c:v>
                </c:pt>
                <c:pt idx="798">
                  <c:v>44629</c:v>
                </c:pt>
                <c:pt idx="799">
                  <c:v>44630</c:v>
                </c:pt>
                <c:pt idx="800">
                  <c:v>44631</c:v>
                </c:pt>
                <c:pt idx="801">
                  <c:v>44632</c:v>
                </c:pt>
                <c:pt idx="802">
                  <c:v>44633</c:v>
                </c:pt>
                <c:pt idx="803">
                  <c:v>44634</c:v>
                </c:pt>
                <c:pt idx="804">
                  <c:v>44635</c:v>
                </c:pt>
                <c:pt idx="805">
                  <c:v>44636</c:v>
                </c:pt>
                <c:pt idx="806">
                  <c:v>44637</c:v>
                </c:pt>
                <c:pt idx="807">
                  <c:v>44638</c:v>
                </c:pt>
                <c:pt idx="808">
                  <c:v>44639</c:v>
                </c:pt>
                <c:pt idx="809">
                  <c:v>44640</c:v>
                </c:pt>
                <c:pt idx="810">
                  <c:v>44641</c:v>
                </c:pt>
                <c:pt idx="811">
                  <c:v>44642</c:v>
                </c:pt>
                <c:pt idx="812">
                  <c:v>44643</c:v>
                </c:pt>
                <c:pt idx="813">
                  <c:v>44644</c:v>
                </c:pt>
                <c:pt idx="814">
                  <c:v>44645</c:v>
                </c:pt>
                <c:pt idx="815">
                  <c:v>44646</c:v>
                </c:pt>
                <c:pt idx="816">
                  <c:v>44647</c:v>
                </c:pt>
                <c:pt idx="817">
                  <c:v>44648</c:v>
                </c:pt>
                <c:pt idx="818">
                  <c:v>44649</c:v>
                </c:pt>
                <c:pt idx="819">
                  <c:v>44650</c:v>
                </c:pt>
                <c:pt idx="820">
                  <c:v>44651</c:v>
                </c:pt>
                <c:pt idx="821">
                  <c:v>44652</c:v>
                </c:pt>
                <c:pt idx="822">
                  <c:v>44653</c:v>
                </c:pt>
                <c:pt idx="823">
                  <c:v>44654</c:v>
                </c:pt>
                <c:pt idx="824">
                  <c:v>44655</c:v>
                </c:pt>
                <c:pt idx="825">
                  <c:v>44656</c:v>
                </c:pt>
                <c:pt idx="826">
                  <c:v>44657</c:v>
                </c:pt>
                <c:pt idx="827">
                  <c:v>44658</c:v>
                </c:pt>
                <c:pt idx="828">
                  <c:v>44659</c:v>
                </c:pt>
                <c:pt idx="829">
                  <c:v>44660</c:v>
                </c:pt>
                <c:pt idx="830">
                  <c:v>44661</c:v>
                </c:pt>
                <c:pt idx="831">
                  <c:v>44662</c:v>
                </c:pt>
                <c:pt idx="832">
                  <c:v>44663</c:v>
                </c:pt>
                <c:pt idx="833">
                  <c:v>44664</c:v>
                </c:pt>
                <c:pt idx="834">
                  <c:v>44665</c:v>
                </c:pt>
                <c:pt idx="835">
                  <c:v>44666</c:v>
                </c:pt>
                <c:pt idx="836">
                  <c:v>44667</c:v>
                </c:pt>
                <c:pt idx="837">
                  <c:v>44668</c:v>
                </c:pt>
                <c:pt idx="838">
                  <c:v>44669</c:v>
                </c:pt>
                <c:pt idx="839">
                  <c:v>44670</c:v>
                </c:pt>
                <c:pt idx="840">
                  <c:v>44671</c:v>
                </c:pt>
                <c:pt idx="841">
                  <c:v>44672</c:v>
                </c:pt>
                <c:pt idx="842">
                  <c:v>44673</c:v>
                </c:pt>
                <c:pt idx="843">
                  <c:v>44674</c:v>
                </c:pt>
                <c:pt idx="844">
                  <c:v>44675</c:v>
                </c:pt>
                <c:pt idx="845">
                  <c:v>44676</c:v>
                </c:pt>
                <c:pt idx="846">
                  <c:v>44677</c:v>
                </c:pt>
                <c:pt idx="847">
                  <c:v>44678</c:v>
                </c:pt>
                <c:pt idx="848">
                  <c:v>44679</c:v>
                </c:pt>
                <c:pt idx="849">
                  <c:v>44680</c:v>
                </c:pt>
                <c:pt idx="850">
                  <c:v>44681</c:v>
                </c:pt>
                <c:pt idx="851">
                  <c:v>44682</c:v>
                </c:pt>
                <c:pt idx="852">
                  <c:v>44683</c:v>
                </c:pt>
                <c:pt idx="853">
                  <c:v>44684</c:v>
                </c:pt>
                <c:pt idx="854">
                  <c:v>44685</c:v>
                </c:pt>
                <c:pt idx="855">
                  <c:v>44686</c:v>
                </c:pt>
                <c:pt idx="856">
                  <c:v>44687</c:v>
                </c:pt>
                <c:pt idx="857">
                  <c:v>44688</c:v>
                </c:pt>
                <c:pt idx="858">
                  <c:v>44689</c:v>
                </c:pt>
                <c:pt idx="859">
                  <c:v>44690</c:v>
                </c:pt>
                <c:pt idx="860">
                  <c:v>44691</c:v>
                </c:pt>
                <c:pt idx="861">
                  <c:v>44692</c:v>
                </c:pt>
                <c:pt idx="862">
                  <c:v>44693</c:v>
                </c:pt>
                <c:pt idx="863">
                  <c:v>44694</c:v>
                </c:pt>
                <c:pt idx="864">
                  <c:v>44695</c:v>
                </c:pt>
                <c:pt idx="865">
                  <c:v>44696</c:v>
                </c:pt>
                <c:pt idx="866">
                  <c:v>44697</c:v>
                </c:pt>
                <c:pt idx="867">
                  <c:v>44698</c:v>
                </c:pt>
                <c:pt idx="868">
                  <c:v>44699</c:v>
                </c:pt>
                <c:pt idx="869">
                  <c:v>44700</c:v>
                </c:pt>
                <c:pt idx="870">
                  <c:v>44701</c:v>
                </c:pt>
                <c:pt idx="871">
                  <c:v>44702</c:v>
                </c:pt>
                <c:pt idx="872">
                  <c:v>44703</c:v>
                </c:pt>
                <c:pt idx="873">
                  <c:v>44704</c:v>
                </c:pt>
                <c:pt idx="874">
                  <c:v>44705</c:v>
                </c:pt>
                <c:pt idx="875">
                  <c:v>44706</c:v>
                </c:pt>
                <c:pt idx="876">
                  <c:v>44707</c:v>
                </c:pt>
                <c:pt idx="877">
                  <c:v>44708</c:v>
                </c:pt>
                <c:pt idx="878">
                  <c:v>44709</c:v>
                </c:pt>
                <c:pt idx="879">
                  <c:v>44710</c:v>
                </c:pt>
                <c:pt idx="880">
                  <c:v>44711</c:v>
                </c:pt>
                <c:pt idx="881">
                  <c:v>44712</c:v>
                </c:pt>
                <c:pt idx="882">
                  <c:v>44713</c:v>
                </c:pt>
                <c:pt idx="883">
                  <c:v>44714</c:v>
                </c:pt>
                <c:pt idx="884">
                  <c:v>44715</c:v>
                </c:pt>
                <c:pt idx="885">
                  <c:v>44716</c:v>
                </c:pt>
                <c:pt idx="886">
                  <c:v>44717</c:v>
                </c:pt>
                <c:pt idx="887">
                  <c:v>44718</c:v>
                </c:pt>
                <c:pt idx="888">
                  <c:v>44719</c:v>
                </c:pt>
                <c:pt idx="889">
                  <c:v>44720</c:v>
                </c:pt>
                <c:pt idx="890">
                  <c:v>44721</c:v>
                </c:pt>
                <c:pt idx="891">
                  <c:v>44722</c:v>
                </c:pt>
                <c:pt idx="892">
                  <c:v>44723</c:v>
                </c:pt>
                <c:pt idx="893">
                  <c:v>44724</c:v>
                </c:pt>
                <c:pt idx="894">
                  <c:v>44725</c:v>
                </c:pt>
                <c:pt idx="895">
                  <c:v>44726</c:v>
                </c:pt>
                <c:pt idx="896">
                  <c:v>44727</c:v>
                </c:pt>
                <c:pt idx="897">
                  <c:v>44728</c:v>
                </c:pt>
                <c:pt idx="898">
                  <c:v>44729</c:v>
                </c:pt>
                <c:pt idx="899">
                  <c:v>44730</c:v>
                </c:pt>
                <c:pt idx="900">
                  <c:v>44731</c:v>
                </c:pt>
                <c:pt idx="901">
                  <c:v>44732</c:v>
                </c:pt>
                <c:pt idx="902">
                  <c:v>44733</c:v>
                </c:pt>
                <c:pt idx="903">
                  <c:v>44734</c:v>
                </c:pt>
                <c:pt idx="904">
                  <c:v>44735</c:v>
                </c:pt>
                <c:pt idx="905">
                  <c:v>44736</c:v>
                </c:pt>
                <c:pt idx="906">
                  <c:v>44737</c:v>
                </c:pt>
                <c:pt idx="907">
                  <c:v>44738</c:v>
                </c:pt>
                <c:pt idx="908">
                  <c:v>44739</c:v>
                </c:pt>
                <c:pt idx="909">
                  <c:v>44740</c:v>
                </c:pt>
                <c:pt idx="910">
                  <c:v>44741</c:v>
                </c:pt>
                <c:pt idx="911">
                  <c:v>44742</c:v>
                </c:pt>
                <c:pt idx="912">
                  <c:v>44743</c:v>
                </c:pt>
                <c:pt idx="913">
                  <c:v>44744</c:v>
                </c:pt>
                <c:pt idx="914">
                  <c:v>44745</c:v>
                </c:pt>
                <c:pt idx="915">
                  <c:v>44746</c:v>
                </c:pt>
                <c:pt idx="916">
                  <c:v>44747</c:v>
                </c:pt>
                <c:pt idx="917">
                  <c:v>44748</c:v>
                </c:pt>
                <c:pt idx="918">
                  <c:v>44749</c:v>
                </c:pt>
                <c:pt idx="919">
                  <c:v>44750</c:v>
                </c:pt>
                <c:pt idx="920">
                  <c:v>44751</c:v>
                </c:pt>
                <c:pt idx="921">
                  <c:v>44752</c:v>
                </c:pt>
                <c:pt idx="922">
                  <c:v>44753</c:v>
                </c:pt>
                <c:pt idx="923">
                  <c:v>44754</c:v>
                </c:pt>
                <c:pt idx="924">
                  <c:v>44755</c:v>
                </c:pt>
                <c:pt idx="925">
                  <c:v>44756</c:v>
                </c:pt>
                <c:pt idx="926">
                  <c:v>44757</c:v>
                </c:pt>
                <c:pt idx="927">
                  <c:v>44758</c:v>
                </c:pt>
                <c:pt idx="928">
                  <c:v>44759</c:v>
                </c:pt>
                <c:pt idx="929">
                  <c:v>44760</c:v>
                </c:pt>
                <c:pt idx="930">
                  <c:v>44761</c:v>
                </c:pt>
                <c:pt idx="931">
                  <c:v>44762</c:v>
                </c:pt>
                <c:pt idx="932">
                  <c:v>44763</c:v>
                </c:pt>
                <c:pt idx="933">
                  <c:v>44764</c:v>
                </c:pt>
                <c:pt idx="934">
                  <c:v>44765</c:v>
                </c:pt>
                <c:pt idx="935">
                  <c:v>44766</c:v>
                </c:pt>
                <c:pt idx="936">
                  <c:v>44767</c:v>
                </c:pt>
                <c:pt idx="937">
                  <c:v>44768</c:v>
                </c:pt>
                <c:pt idx="938">
                  <c:v>44769</c:v>
                </c:pt>
                <c:pt idx="939">
                  <c:v>44770</c:v>
                </c:pt>
                <c:pt idx="940">
                  <c:v>44771</c:v>
                </c:pt>
                <c:pt idx="941">
                  <c:v>44772</c:v>
                </c:pt>
                <c:pt idx="942">
                  <c:v>44773</c:v>
                </c:pt>
                <c:pt idx="943">
                  <c:v>44774</c:v>
                </c:pt>
                <c:pt idx="944">
                  <c:v>44775</c:v>
                </c:pt>
                <c:pt idx="945">
                  <c:v>44776</c:v>
                </c:pt>
                <c:pt idx="946">
                  <c:v>44777</c:v>
                </c:pt>
                <c:pt idx="947">
                  <c:v>44778</c:v>
                </c:pt>
                <c:pt idx="948">
                  <c:v>44779</c:v>
                </c:pt>
                <c:pt idx="949">
                  <c:v>44780</c:v>
                </c:pt>
                <c:pt idx="950">
                  <c:v>44781</c:v>
                </c:pt>
                <c:pt idx="951">
                  <c:v>44782</c:v>
                </c:pt>
                <c:pt idx="952">
                  <c:v>44783</c:v>
                </c:pt>
                <c:pt idx="953">
                  <c:v>44784</c:v>
                </c:pt>
                <c:pt idx="954">
                  <c:v>44785</c:v>
                </c:pt>
                <c:pt idx="955">
                  <c:v>44786</c:v>
                </c:pt>
                <c:pt idx="956">
                  <c:v>44787</c:v>
                </c:pt>
                <c:pt idx="957">
                  <c:v>44788</c:v>
                </c:pt>
                <c:pt idx="958">
                  <c:v>44789</c:v>
                </c:pt>
                <c:pt idx="959">
                  <c:v>44790</c:v>
                </c:pt>
                <c:pt idx="960">
                  <c:v>44791</c:v>
                </c:pt>
                <c:pt idx="961">
                  <c:v>44792</c:v>
                </c:pt>
                <c:pt idx="962">
                  <c:v>44793</c:v>
                </c:pt>
                <c:pt idx="963">
                  <c:v>44794</c:v>
                </c:pt>
                <c:pt idx="964">
                  <c:v>44795</c:v>
                </c:pt>
                <c:pt idx="965">
                  <c:v>44796</c:v>
                </c:pt>
                <c:pt idx="966">
                  <c:v>44797</c:v>
                </c:pt>
                <c:pt idx="967">
                  <c:v>44798</c:v>
                </c:pt>
                <c:pt idx="968">
                  <c:v>44799</c:v>
                </c:pt>
                <c:pt idx="969">
                  <c:v>44800</c:v>
                </c:pt>
                <c:pt idx="970">
                  <c:v>44801</c:v>
                </c:pt>
                <c:pt idx="971">
                  <c:v>44802</c:v>
                </c:pt>
                <c:pt idx="972">
                  <c:v>44803</c:v>
                </c:pt>
                <c:pt idx="973">
                  <c:v>44804</c:v>
                </c:pt>
                <c:pt idx="974">
                  <c:v>44805</c:v>
                </c:pt>
                <c:pt idx="975">
                  <c:v>44806</c:v>
                </c:pt>
                <c:pt idx="976">
                  <c:v>44807</c:v>
                </c:pt>
                <c:pt idx="977">
                  <c:v>44808</c:v>
                </c:pt>
                <c:pt idx="978">
                  <c:v>44809</c:v>
                </c:pt>
                <c:pt idx="979">
                  <c:v>44810</c:v>
                </c:pt>
                <c:pt idx="980">
                  <c:v>44811</c:v>
                </c:pt>
                <c:pt idx="981">
                  <c:v>44812</c:v>
                </c:pt>
                <c:pt idx="982">
                  <c:v>44813</c:v>
                </c:pt>
                <c:pt idx="983">
                  <c:v>44814</c:v>
                </c:pt>
                <c:pt idx="984">
                  <c:v>44815</c:v>
                </c:pt>
                <c:pt idx="985">
                  <c:v>44816</c:v>
                </c:pt>
                <c:pt idx="986">
                  <c:v>44817</c:v>
                </c:pt>
                <c:pt idx="987">
                  <c:v>44818</c:v>
                </c:pt>
                <c:pt idx="988">
                  <c:v>44819</c:v>
                </c:pt>
                <c:pt idx="989">
                  <c:v>44820</c:v>
                </c:pt>
                <c:pt idx="990">
                  <c:v>44821</c:v>
                </c:pt>
                <c:pt idx="991">
                  <c:v>44822</c:v>
                </c:pt>
                <c:pt idx="992">
                  <c:v>44823</c:v>
                </c:pt>
                <c:pt idx="993">
                  <c:v>44824</c:v>
                </c:pt>
                <c:pt idx="994">
                  <c:v>44825</c:v>
                </c:pt>
                <c:pt idx="995">
                  <c:v>44826</c:v>
                </c:pt>
                <c:pt idx="996">
                  <c:v>44827</c:v>
                </c:pt>
                <c:pt idx="997">
                  <c:v>44828</c:v>
                </c:pt>
                <c:pt idx="998">
                  <c:v>44829</c:v>
                </c:pt>
                <c:pt idx="999">
                  <c:v>44830</c:v>
                </c:pt>
                <c:pt idx="1000">
                  <c:v>44831</c:v>
                </c:pt>
                <c:pt idx="1001">
                  <c:v>44832</c:v>
                </c:pt>
                <c:pt idx="1002">
                  <c:v>44833</c:v>
                </c:pt>
                <c:pt idx="1003">
                  <c:v>44834</c:v>
                </c:pt>
                <c:pt idx="1004">
                  <c:v>44835</c:v>
                </c:pt>
                <c:pt idx="1005">
                  <c:v>44836</c:v>
                </c:pt>
                <c:pt idx="1006">
                  <c:v>44837</c:v>
                </c:pt>
                <c:pt idx="1007">
                  <c:v>44838</c:v>
                </c:pt>
                <c:pt idx="1008">
                  <c:v>44839</c:v>
                </c:pt>
                <c:pt idx="1009">
                  <c:v>44840</c:v>
                </c:pt>
                <c:pt idx="1010">
                  <c:v>44841</c:v>
                </c:pt>
                <c:pt idx="1011">
                  <c:v>44842</c:v>
                </c:pt>
                <c:pt idx="1012">
                  <c:v>44843</c:v>
                </c:pt>
                <c:pt idx="1013">
                  <c:v>44844</c:v>
                </c:pt>
                <c:pt idx="1014">
                  <c:v>44845</c:v>
                </c:pt>
                <c:pt idx="1015">
                  <c:v>44846</c:v>
                </c:pt>
                <c:pt idx="1016">
                  <c:v>44847</c:v>
                </c:pt>
                <c:pt idx="1017">
                  <c:v>44848</c:v>
                </c:pt>
                <c:pt idx="1018">
                  <c:v>44849</c:v>
                </c:pt>
                <c:pt idx="1019">
                  <c:v>44850</c:v>
                </c:pt>
                <c:pt idx="1020">
                  <c:v>44851</c:v>
                </c:pt>
                <c:pt idx="1021">
                  <c:v>44852</c:v>
                </c:pt>
                <c:pt idx="1022">
                  <c:v>44853</c:v>
                </c:pt>
                <c:pt idx="1023">
                  <c:v>44854</c:v>
                </c:pt>
                <c:pt idx="1024">
                  <c:v>44855</c:v>
                </c:pt>
                <c:pt idx="1025">
                  <c:v>44856</c:v>
                </c:pt>
                <c:pt idx="1026">
                  <c:v>44857</c:v>
                </c:pt>
                <c:pt idx="1027">
                  <c:v>44858</c:v>
                </c:pt>
                <c:pt idx="1028">
                  <c:v>44859</c:v>
                </c:pt>
                <c:pt idx="1029">
                  <c:v>44860</c:v>
                </c:pt>
                <c:pt idx="1030">
                  <c:v>44861</c:v>
                </c:pt>
                <c:pt idx="1031">
                  <c:v>44862</c:v>
                </c:pt>
                <c:pt idx="1032">
                  <c:v>44863</c:v>
                </c:pt>
                <c:pt idx="1033">
                  <c:v>44864</c:v>
                </c:pt>
                <c:pt idx="1034">
                  <c:v>44865</c:v>
                </c:pt>
                <c:pt idx="1035">
                  <c:v>44866</c:v>
                </c:pt>
                <c:pt idx="1036">
                  <c:v>44867</c:v>
                </c:pt>
                <c:pt idx="1037">
                  <c:v>44868</c:v>
                </c:pt>
                <c:pt idx="1038">
                  <c:v>44869</c:v>
                </c:pt>
                <c:pt idx="1039">
                  <c:v>44870</c:v>
                </c:pt>
                <c:pt idx="1040">
                  <c:v>44871</c:v>
                </c:pt>
                <c:pt idx="1041">
                  <c:v>44872</c:v>
                </c:pt>
                <c:pt idx="1042">
                  <c:v>44873</c:v>
                </c:pt>
                <c:pt idx="1043">
                  <c:v>44874</c:v>
                </c:pt>
                <c:pt idx="1044">
                  <c:v>44875</c:v>
                </c:pt>
                <c:pt idx="1045">
                  <c:v>44876</c:v>
                </c:pt>
                <c:pt idx="1046">
                  <c:v>44877</c:v>
                </c:pt>
                <c:pt idx="1047">
                  <c:v>44878</c:v>
                </c:pt>
                <c:pt idx="1048">
                  <c:v>44879</c:v>
                </c:pt>
                <c:pt idx="1049">
                  <c:v>44880</c:v>
                </c:pt>
                <c:pt idx="1050">
                  <c:v>44881</c:v>
                </c:pt>
                <c:pt idx="1051">
                  <c:v>44882</c:v>
                </c:pt>
                <c:pt idx="1052">
                  <c:v>44883</c:v>
                </c:pt>
                <c:pt idx="1053">
                  <c:v>44884</c:v>
                </c:pt>
                <c:pt idx="1054">
                  <c:v>44885</c:v>
                </c:pt>
                <c:pt idx="1055">
                  <c:v>44886</c:v>
                </c:pt>
                <c:pt idx="1056">
                  <c:v>44887</c:v>
                </c:pt>
                <c:pt idx="1057">
                  <c:v>44888</c:v>
                </c:pt>
                <c:pt idx="1058">
                  <c:v>44889</c:v>
                </c:pt>
                <c:pt idx="1059">
                  <c:v>44890</c:v>
                </c:pt>
                <c:pt idx="1060">
                  <c:v>44891</c:v>
                </c:pt>
                <c:pt idx="1061">
                  <c:v>44892</c:v>
                </c:pt>
                <c:pt idx="1062">
                  <c:v>44893</c:v>
                </c:pt>
                <c:pt idx="1063">
                  <c:v>44894</c:v>
                </c:pt>
                <c:pt idx="1064">
                  <c:v>44895</c:v>
                </c:pt>
                <c:pt idx="1065">
                  <c:v>44896</c:v>
                </c:pt>
                <c:pt idx="1066">
                  <c:v>44897</c:v>
                </c:pt>
                <c:pt idx="1067">
                  <c:v>44898</c:v>
                </c:pt>
                <c:pt idx="1068">
                  <c:v>44899</c:v>
                </c:pt>
                <c:pt idx="1069">
                  <c:v>44900</c:v>
                </c:pt>
                <c:pt idx="1070">
                  <c:v>44901</c:v>
                </c:pt>
                <c:pt idx="1071">
                  <c:v>44902</c:v>
                </c:pt>
                <c:pt idx="1072">
                  <c:v>44903</c:v>
                </c:pt>
                <c:pt idx="1073">
                  <c:v>44904</c:v>
                </c:pt>
                <c:pt idx="1074">
                  <c:v>44905</c:v>
                </c:pt>
                <c:pt idx="1075">
                  <c:v>44906</c:v>
                </c:pt>
                <c:pt idx="1076">
                  <c:v>44907</c:v>
                </c:pt>
                <c:pt idx="1077">
                  <c:v>44908</c:v>
                </c:pt>
                <c:pt idx="1078">
                  <c:v>44909</c:v>
                </c:pt>
                <c:pt idx="1079">
                  <c:v>44910</c:v>
                </c:pt>
                <c:pt idx="1080">
                  <c:v>44911</c:v>
                </c:pt>
                <c:pt idx="1081">
                  <c:v>44912</c:v>
                </c:pt>
                <c:pt idx="1082">
                  <c:v>44913</c:v>
                </c:pt>
                <c:pt idx="1083">
                  <c:v>44914</c:v>
                </c:pt>
                <c:pt idx="1084">
                  <c:v>44915</c:v>
                </c:pt>
                <c:pt idx="1085">
                  <c:v>44916</c:v>
                </c:pt>
                <c:pt idx="1086">
                  <c:v>44917</c:v>
                </c:pt>
                <c:pt idx="1087">
                  <c:v>44918</c:v>
                </c:pt>
                <c:pt idx="1088">
                  <c:v>44919</c:v>
                </c:pt>
                <c:pt idx="1089">
                  <c:v>44920</c:v>
                </c:pt>
                <c:pt idx="1090">
                  <c:v>44921</c:v>
                </c:pt>
                <c:pt idx="1091">
                  <c:v>44922</c:v>
                </c:pt>
                <c:pt idx="1092">
                  <c:v>44923</c:v>
                </c:pt>
                <c:pt idx="1093">
                  <c:v>44924</c:v>
                </c:pt>
                <c:pt idx="1094">
                  <c:v>44925</c:v>
                </c:pt>
                <c:pt idx="1095">
                  <c:v>44926</c:v>
                </c:pt>
                <c:pt idx="1096">
                  <c:v>44927</c:v>
                </c:pt>
                <c:pt idx="1097">
                  <c:v>44928</c:v>
                </c:pt>
                <c:pt idx="1098">
                  <c:v>44929</c:v>
                </c:pt>
                <c:pt idx="1099">
                  <c:v>44930</c:v>
                </c:pt>
                <c:pt idx="1100">
                  <c:v>44931</c:v>
                </c:pt>
                <c:pt idx="1101">
                  <c:v>44932</c:v>
                </c:pt>
                <c:pt idx="1102">
                  <c:v>44933</c:v>
                </c:pt>
                <c:pt idx="1103">
                  <c:v>44934</c:v>
                </c:pt>
                <c:pt idx="1104">
                  <c:v>44935</c:v>
                </c:pt>
                <c:pt idx="1105">
                  <c:v>44936</c:v>
                </c:pt>
                <c:pt idx="1106">
                  <c:v>44937</c:v>
                </c:pt>
                <c:pt idx="1107">
                  <c:v>44938</c:v>
                </c:pt>
                <c:pt idx="1108">
                  <c:v>44939</c:v>
                </c:pt>
                <c:pt idx="1109">
                  <c:v>44940</c:v>
                </c:pt>
                <c:pt idx="1110">
                  <c:v>44941</c:v>
                </c:pt>
                <c:pt idx="1111">
                  <c:v>44942</c:v>
                </c:pt>
                <c:pt idx="1112">
                  <c:v>44943</c:v>
                </c:pt>
                <c:pt idx="1113">
                  <c:v>44944</c:v>
                </c:pt>
                <c:pt idx="1114">
                  <c:v>44945</c:v>
                </c:pt>
                <c:pt idx="1115">
                  <c:v>44946</c:v>
                </c:pt>
                <c:pt idx="1116">
                  <c:v>44947</c:v>
                </c:pt>
                <c:pt idx="1117">
                  <c:v>44948</c:v>
                </c:pt>
                <c:pt idx="1118">
                  <c:v>44949</c:v>
                </c:pt>
                <c:pt idx="1119">
                  <c:v>44950</c:v>
                </c:pt>
                <c:pt idx="1120">
                  <c:v>44951</c:v>
                </c:pt>
                <c:pt idx="1121">
                  <c:v>44952</c:v>
                </c:pt>
                <c:pt idx="1122">
                  <c:v>44953</c:v>
                </c:pt>
                <c:pt idx="1123">
                  <c:v>44954</c:v>
                </c:pt>
                <c:pt idx="1124">
                  <c:v>44955</c:v>
                </c:pt>
                <c:pt idx="1125">
                  <c:v>44956</c:v>
                </c:pt>
                <c:pt idx="1126">
                  <c:v>44957</c:v>
                </c:pt>
                <c:pt idx="1127">
                  <c:v>44958</c:v>
                </c:pt>
                <c:pt idx="1128">
                  <c:v>44959</c:v>
                </c:pt>
                <c:pt idx="1129">
                  <c:v>44960</c:v>
                </c:pt>
                <c:pt idx="1130">
                  <c:v>44961</c:v>
                </c:pt>
                <c:pt idx="1131">
                  <c:v>44962</c:v>
                </c:pt>
                <c:pt idx="1132">
                  <c:v>44963</c:v>
                </c:pt>
                <c:pt idx="1133">
                  <c:v>44964</c:v>
                </c:pt>
                <c:pt idx="1134">
                  <c:v>44965</c:v>
                </c:pt>
                <c:pt idx="1135">
                  <c:v>44966</c:v>
                </c:pt>
                <c:pt idx="1136">
                  <c:v>44967</c:v>
                </c:pt>
                <c:pt idx="1137">
                  <c:v>44968</c:v>
                </c:pt>
                <c:pt idx="1138">
                  <c:v>44969</c:v>
                </c:pt>
                <c:pt idx="1139">
                  <c:v>44970</c:v>
                </c:pt>
                <c:pt idx="1140">
                  <c:v>44971</c:v>
                </c:pt>
                <c:pt idx="1141">
                  <c:v>44972</c:v>
                </c:pt>
                <c:pt idx="1142">
                  <c:v>44973</c:v>
                </c:pt>
                <c:pt idx="1143">
                  <c:v>44974</c:v>
                </c:pt>
                <c:pt idx="1144">
                  <c:v>44975</c:v>
                </c:pt>
                <c:pt idx="1145">
                  <c:v>44976</c:v>
                </c:pt>
                <c:pt idx="1146">
                  <c:v>44977</c:v>
                </c:pt>
                <c:pt idx="1147">
                  <c:v>44978</c:v>
                </c:pt>
                <c:pt idx="1148">
                  <c:v>44979</c:v>
                </c:pt>
                <c:pt idx="1149">
                  <c:v>44980</c:v>
                </c:pt>
                <c:pt idx="1150">
                  <c:v>44981</c:v>
                </c:pt>
                <c:pt idx="1151">
                  <c:v>44982</c:v>
                </c:pt>
                <c:pt idx="1152">
                  <c:v>44983</c:v>
                </c:pt>
                <c:pt idx="1153">
                  <c:v>44984</c:v>
                </c:pt>
                <c:pt idx="1154">
                  <c:v>44985</c:v>
                </c:pt>
                <c:pt idx="1155">
                  <c:v>44986</c:v>
                </c:pt>
                <c:pt idx="1156">
                  <c:v>44987</c:v>
                </c:pt>
                <c:pt idx="1157">
                  <c:v>44988</c:v>
                </c:pt>
                <c:pt idx="1158">
                  <c:v>44989</c:v>
                </c:pt>
                <c:pt idx="1159">
                  <c:v>44990</c:v>
                </c:pt>
                <c:pt idx="1160">
                  <c:v>44991</c:v>
                </c:pt>
                <c:pt idx="1161">
                  <c:v>44992</c:v>
                </c:pt>
                <c:pt idx="1162">
                  <c:v>44993</c:v>
                </c:pt>
                <c:pt idx="1163">
                  <c:v>44994</c:v>
                </c:pt>
                <c:pt idx="1164">
                  <c:v>44995</c:v>
                </c:pt>
                <c:pt idx="1165">
                  <c:v>44996</c:v>
                </c:pt>
                <c:pt idx="1166">
                  <c:v>44997</c:v>
                </c:pt>
                <c:pt idx="1167">
                  <c:v>44998</c:v>
                </c:pt>
                <c:pt idx="1168">
                  <c:v>44999</c:v>
                </c:pt>
                <c:pt idx="1169">
                  <c:v>45000</c:v>
                </c:pt>
                <c:pt idx="1170">
                  <c:v>45001</c:v>
                </c:pt>
                <c:pt idx="1171">
                  <c:v>45002</c:v>
                </c:pt>
                <c:pt idx="1172">
                  <c:v>45003</c:v>
                </c:pt>
                <c:pt idx="1173">
                  <c:v>45004</c:v>
                </c:pt>
                <c:pt idx="1174">
                  <c:v>45005</c:v>
                </c:pt>
                <c:pt idx="1175">
                  <c:v>45006</c:v>
                </c:pt>
                <c:pt idx="1176">
                  <c:v>45007</c:v>
                </c:pt>
                <c:pt idx="1177">
                  <c:v>45008</c:v>
                </c:pt>
                <c:pt idx="1178">
                  <c:v>45009</c:v>
                </c:pt>
                <c:pt idx="1179">
                  <c:v>45010</c:v>
                </c:pt>
                <c:pt idx="1180">
                  <c:v>45011</c:v>
                </c:pt>
                <c:pt idx="1181">
                  <c:v>45012</c:v>
                </c:pt>
                <c:pt idx="1182">
                  <c:v>45013</c:v>
                </c:pt>
                <c:pt idx="1183">
                  <c:v>45014</c:v>
                </c:pt>
                <c:pt idx="1184">
                  <c:v>45015</c:v>
                </c:pt>
                <c:pt idx="1185">
                  <c:v>45016</c:v>
                </c:pt>
                <c:pt idx="1186">
                  <c:v>45017</c:v>
                </c:pt>
                <c:pt idx="1187">
                  <c:v>45018</c:v>
                </c:pt>
                <c:pt idx="1188">
                  <c:v>45019</c:v>
                </c:pt>
                <c:pt idx="1189">
                  <c:v>45020</c:v>
                </c:pt>
                <c:pt idx="1190">
                  <c:v>45021</c:v>
                </c:pt>
                <c:pt idx="1191">
                  <c:v>45022</c:v>
                </c:pt>
                <c:pt idx="1192">
                  <c:v>45023</c:v>
                </c:pt>
                <c:pt idx="1193">
                  <c:v>45024</c:v>
                </c:pt>
                <c:pt idx="1194">
                  <c:v>45025</c:v>
                </c:pt>
                <c:pt idx="1195">
                  <c:v>45026</c:v>
                </c:pt>
                <c:pt idx="1196">
                  <c:v>45027</c:v>
                </c:pt>
                <c:pt idx="1197">
                  <c:v>45028</c:v>
                </c:pt>
                <c:pt idx="1198">
                  <c:v>45029</c:v>
                </c:pt>
                <c:pt idx="1199">
                  <c:v>45030</c:v>
                </c:pt>
                <c:pt idx="1200">
                  <c:v>45031</c:v>
                </c:pt>
                <c:pt idx="1201">
                  <c:v>45032</c:v>
                </c:pt>
                <c:pt idx="1202">
                  <c:v>45033</c:v>
                </c:pt>
                <c:pt idx="1203">
                  <c:v>45034</c:v>
                </c:pt>
                <c:pt idx="1204">
                  <c:v>45035</c:v>
                </c:pt>
                <c:pt idx="1205">
                  <c:v>45036</c:v>
                </c:pt>
                <c:pt idx="1206">
                  <c:v>45037</c:v>
                </c:pt>
                <c:pt idx="1207">
                  <c:v>45038</c:v>
                </c:pt>
                <c:pt idx="1208">
                  <c:v>45039</c:v>
                </c:pt>
                <c:pt idx="1209">
                  <c:v>45040</c:v>
                </c:pt>
                <c:pt idx="1210">
                  <c:v>45041</c:v>
                </c:pt>
                <c:pt idx="1211">
                  <c:v>45042</c:v>
                </c:pt>
                <c:pt idx="1212">
                  <c:v>45043</c:v>
                </c:pt>
                <c:pt idx="1213">
                  <c:v>45044</c:v>
                </c:pt>
                <c:pt idx="1214">
                  <c:v>45045</c:v>
                </c:pt>
                <c:pt idx="1215">
                  <c:v>45046</c:v>
                </c:pt>
                <c:pt idx="1216">
                  <c:v>45047</c:v>
                </c:pt>
                <c:pt idx="1217">
                  <c:v>45048</c:v>
                </c:pt>
                <c:pt idx="1218">
                  <c:v>45049</c:v>
                </c:pt>
                <c:pt idx="1219">
                  <c:v>45050</c:v>
                </c:pt>
                <c:pt idx="1220">
                  <c:v>45051</c:v>
                </c:pt>
                <c:pt idx="1221">
                  <c:v>45052</c:v>
                </c:pt>
                <c:pt idx="1222">
                  <c:v>45053</c:v>
                </c:pt>
                <c:pt idx="1223">
                  <c:v>45054</c:v>
                </c:pt>
                <c:pt idx="1224">
                  <c:v>45055</c:v>
                </c:pt>
                <c:pt idx="1225">
                  <c:v>45056</c:v>
                </c:pt>
                <c:pt idx="1226">
                  <c:v>45057</c:v>
                </c:pt>
                <c:pt idx="1227">
                  <c:v>45058</c:v>
                </c:pt>
                <c:pt idx="1228">
                  <c:v>45059</c:v>
                </c:pt>
                <c:pt idx="1229">
                  <c:v>45060</c:v>
                </c:pt>
                <c:pt idx="1230">
                  <c:v>45061</c:v>
                </c:pt>
                <c:pt idx="1231">
                  <c:v>45062</c:v>
                </c:pt>
                <c:pt idx="1232">
                  <c:v>45063</c:v>
                </c:pt>
                <c:pt idx="1233">
                  <c:v>45064</c:v>
                </c:pt>
                <c:pt idx="1234">
                  <c:v>45065</c:v>
                </c:pt>
                <c:pt idx="1235">
                  <c:v>45066</c:v>
                </c:pt>
                <c:pt idx="1236">
                  <c:v>45067</c:v>
                </c:pt>
                <c:pt idx="1237">
                  <c:v>45068</c:v>
                </c:pt>
                <c:pt idx="1238">
                  <c:v>45069</c:v>
                </c:pt>
                <c:pt idx="1239">
                  <c:v>45070</c:v>
                </c:pt>
                <c:pt idx="1240">
                  <c:v>45071</c:v>
                </c:pt>
                <c:pt idx="1241">
                  <c:v>45072</c:v>
                </c:pt>
                <c:pt idx="1242">
                  <c:v>45073</c:v>
                </c:pt>
              </c:numCache>
            </c:numRef>
          </c:cat>
          <c:val>
            <c:numRef>
              <c:f>Data!$V$3:$V$1245</c:f>
            </c:numRef>
          </c:val>
          <c:smooth val="0"/>
          <c:extLst>
            <c:ext xmlns:c16="http://schemas.microsoft.com/office/drawing/2014/chart" uri="{C3380CC4-5D6E-409C-BE32-E72D297353CC}">
              <c16:uniqueId val="{00000001-686F-4C4B-8F5D-12F8E14B1EAF}"/>
            </c:ext>
          </c:extLst>
        </c:ser>
        <c:dLbls>
          <c:showLegendKey val="0"/>
          <c:showVal val="0"/>
          <c:showCatName val="0"/>
          <c:showSerName val="0"/>
          <c:showPercent val="0"/>
          <c:showBubbleSize val="0"/>
        </c:dLbls>
        <c:marker val="1"/>
        <c:smooth val="0"/>
        <c:axId val="1838159536"/>
        <c:axId val="1838159056"/>
      </c:lineChart>
      <c:dateAx>
        <c:axId val="1844120832"/>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844122752"/>
        <c:crosses val="autoZero"/>
        <c:auto val="1"/>
        <c:lblOffset val="100"/>
        <c:baseTimeUnit val="days"/>
      </c:dateAx>
      <c:valAx>
        <c:axId val="184412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r>
                  <a:rPr lang="en-US" dirty="0"/>
                  <a:t>Open RN Traveler Jobs</a:t>
                </a:r>
              </a:p>
            </c:rich>
          </c:tx>
          <c:layout>
            <c:manualLayout>
              <c:xMode val="edge"/>
              <c:yMode val="edge"/>
              <c:x val="6.3419583967529169E-4"/>
              <c:y val="0.3069444444444444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844120832"/>
        <c:crosses val="autoZero"/>
        <c:crossBetween val="between"/>
      </c:valAx>
      <c:valAx>
        <c:axId val="1838159056"/>
        <c:scaling>
          <c:orientation val="minMax"/>
        </c:scaling>
        <c:delete val="1"/>
        <c:axPos val="r"/>
        <c:numFmt formatCode="General" sourceLinked="1"/>
        <c:majorTickMark val="out"/>
        <c:minorTickMark val="none"/>
        <c:tickLblPos val="nextTo"/>
        <c:crossAx val="1838159536"/>
        <c:crosses val="max"/>
        <c:crossBetween val="between"/>
      </c:valAx>
      <c:catAx>
        <c:axId val="1838159536"/>
        <c:scaling>
          <c:orientation val="minMax"/>
        </c:scaling>
        <c:delete val="1"/>
        <c:axPos val="b"/>
        <c:numFmt formatCode="m/d/yy" sourceLinked="1"/>
        <c:majorTickMark val="out"/>
        <c:minorTickMark val="none"/>
        <c:tickLblPos val="nextTo"/>
        <c:crossAx val="1838159056"/>
        <c:crosses val="autoZero"/>
        <c:auto val="1"/>
        <c:lblAlgn val="ctr"/>
        <c:lblOffset val="100"/>
        <c:noMultiLvlLbl val="0"/>
      </c:catAx>
      <c:spPr>
        <a:noFill/>
        <a:ln>
          <a:noFill/>
        </a:ln>
        <a:effectLst/>
      </c:spPr>
    </c:plotArea>
    <c:legend>
      <c:legendPos val="b"/>
      <c:layout>
        <c:manualLayout>
          <c:xMode val="edge"/>
          <c:yMode val="edge"/>
          <c:x val="0.62562448958065309"/>
          <c:y val="0.93662217117897373"/>
          <c:w val="0.17494048770119114"/>
          <c:h val="4.695887926052412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ontserrat" panose="00000500000000000000" pitchFamily="2"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550264550264549E-2"/>
          <c:y val="2.7326818974397295E-2"/>
          <c:w val="0.98544973544973546"/>
          <c:h val="0.94534636205120537"/>
        </c:manualLayout>
      </c:layout>
      <c:barChart>
        <c:barDir val="col"/>
        <c:grouping val="clustered"/>
        <c:varyColors val="0"/>
        <c:ser>
          <c:idx val="0"/>
          <c:order val="0"/>
          <c:tx>
            <c:strRef>
              <c:f>Data!$D$2</c:f>
              <c:strCache>
                <c:ptCount val="1"/>
                <c:pt idx="0">
                  <c:v>Start &amp; End</c:v>
                </c:pt>
              </c:strCache>
            </c:strRef>
          </c:tx>
          <c:spPr>
            <a:solidFill>
              <a:schemeClr val="accent1"/>
            </a:solidFill>
            <a:ln>
              <a:noFill/>
            </a:ln>
            <a:effectLst/>
          </c:spPr>
          <c:invertIfNegative val="0"/>
          <c:cat>
            <c:strRef>
              <c:f>Data!$A$3:$A$44</c:f>
              <c:strCache>
                <c:ptCount val="4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pt idx="12">
                  <c:v>Jan-21</c:v>
                </c:pt>
                <c:pt idx="13">
                  <c:v>Feb-21</c:v>
                </c:pt>
                <c:pt idx="14">
                  <c:v>Mar-21</c:v>
                </c:pt>
                <c:pt idx="15">
                  <c:v>Apr-21</c:v>
                </c:pt>
                <c:pt idx="16">
                  <c:v>May-21</c:v>
                </c:pt>
                <c:pt idx="17">
                  <c:v>Jun-21</c:v>
                </c:pt>
                <c:pt idx="18">
                  <c:v>Jul-21</c:v>
                </c:pt>
                <c:pt idx="19">
                  <c:v>Aug-21</c:v>
                </c:pt>
                <c:pt idx="20">
                  <c:v>Sep-21</c:v>
                </c:pt>
                <c:pt idx="21">
                  <c:v>Oct-21</c:v>
                </c:pt>
                <c:pt idx="22">
                  <c:v>Nov-21</c:v>
                </c:pt>
                <c:pt idx="23">
                  <c:v>Dec-21</c:v>
                </c:pt>
                <c:pt idx="24">
                  <c:v>Jan-22</c:v>
                </c:pt>
                <c:pt idx="25">
                  <c:v>Feb-22</c:v>
                </c:pt>
                <c:pt idx="26">
                  <c:v>Mar-22</c:v>
                </c:pt>
                <c:pt idx="27">
                  <c:v>Apr-22</c:v>
                </c:pt>
                <c:pt idx="28">
                  <c:v>May-22</c:v>
                </c:pt>
                <c:pt idx="29">
                  <c:v>Jun-22</c:v>
                </c:pt>
                <c:pt idx="30">
                  <c:v>Jul-22</c:v>
                </c:pt>
                <c:pt idx="31">
                  <c:v>Aug-22</c:v>
                </c:pt>
                <c:pt idx="32">
                  <c:v>Sep-22</c:v>
                </c:pt>
                <c:pt idx="33">
                  <c:v>Oct-22</c:v>
                </c:pt>
                <c:pt idx="34">
                  <c:v>Nov-22</c:v>
                </c:pt>
                <c:pt idx="35">
                  <c:v>Dec-22</c:v>
                </c:pt>
                <c:pt idx="36">
                  <c:v>Jan-23</c:v>
                </c:pt>
                <c:pt idx="37">
                  <c:v>Feb-23</c:v>
                </c:pt>
                <c:pt idx="38">
                  <c:v>Mar-23</c:v>
                </c:pt>
                <c:pt idx="39">
                  <c:v>Apr-23</c:v>
                </c:pt>
                <c:pt idx="40">
                  <c:v>May-23</c:v>
                </c:pt>
                <c:pt idx="41">
                  <c:v>Current</c:v>
                </c:pt>
              </c:strCache>
            </c:strRef>
          </c:cat>
          <c:val>
            <c:numRef>
              <c:f>Data!$D$3:$D$44</c:f>
              <c:numCache>
                <c:formatCode>General</c:formatCode>
                <c:ptCount val="42"/>
                <c:pt idx="0" formatCode="0%">
                  <c:v>0</c:v>
                </c:pt>
              </c:numCache>
            </c:numRef>
          </c:val>
          <c:extLst>
            <c:ext xmlns:c16="http://schemas.microsoft.com/office/drawing/2014/chart" uri="{C3380CC4-5D6E-409C-BE32-E72D297353CC}">
              <c16:uniqueId val="{00000000-EC4E-4F96-A59E-2BA0D16BAEB7}"/>
            </c:ext>
          </c:extLst>
        </c:ser>
        <c:dLbls>
          <c:showLegendKey val="0"/>
          <c:showVal val="0"/>
          <c:showCatName val="0"/>
          <c:showSerName val="0"/>
          <c:showPercent val="0"/>
          <c:showBubbleSize val="0"/>
        </c:dLbls>
        <c:gapWidth val="50"/>
        <c:overlap val="-27"/>
        <c:axId val="1227650111"/>
        <c:axId val="1226967247"/>
      </c:barChart>
      <c:lineChart>
        <c:grouping val="standard"/>
        <c:varyColors val="0"/>
        <c:ser>
          <c:idx val="1"/>
          <c:order val="1"/>
          <c:tx>
            <c:strRef>
              <c:f>Data!$E$2</c:f>
              <c:strCache>
                <c:ptCount val="1"/>
                <c:pt idx="0">
                  <c:v>Before</c:v>
                </c:pt>
              </c:strCache>
            </c:strRef>
          </c:tx>
          <c:spPr>
            <a:ln w="28575" cap="rnd">
              <a:noFill/>
              <a:round/>
            </a:ln>
            <a:effectLst/>
          </c:spPr>
          <c:marker>
            <c:symbol val="none"/>
          </c:marker>
          <c:cat>
            <c:strRef>
              <c:f>Data!$A$3:$A$44</c:f>
              <c:strCache>
                <c:ptCount val="4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pt idx="12">
                  <c:v>Jan-21</c:v>
                </c:pt>
                <c:pt idx="13">
                  <c:v>Feb-21</c:v>
                </c:pt>
                <c:pt idx="14">
                  <c:v>Mar-21</c:v>
                </c:pt>
                <c:pt idx="15">
                  <c:v>Apr-21</c:v>
                </c:pt>
                <c:pt idx="16">
                  <c:v>May-21</c:v>
                </c:pt>
                <c:pt idx="17">
                  <c:v>Jun-21</c:v>
                </c:pt>
                <c:pt idx="18">
                  <c:v>Jul-21</c:v>
                </c:pt>
                <c:pt idx="19">
                  <c:v>Aug-21</c:v>
                </c:pt>
                <c:pt idx="20">
                  <c:v>Sep-21</c:v>
                </c:pt>
                <c:pt idx="21">
                  <c:v>Oct-21</c:v>
                </c:pt>
                <c:pt idx="22">
                  <c:v>Nov-21</c:v>
                </c:pt>
                <c:pt idx="23">
                  <c:v>Dec-21</c:v>
                </c:pt>
                <c:pt idx="24">
                  <c:v>Jan-22</c:v>
                </c:pt>
                <c:pt idx="25">
                  <c:v>Feb-22</c:v>
                </c:pt>
                <c:pt idx="26">
                  <c:v>Mar-22</c:v>
                </c:pt>
                <c:pt idx="27">
                  <c:v>Apr-22</c:v>
                </c:pt>
                <c:pt idx="28">
                  <c:v>May-22</c:v>
                </c:pt>
                <c:pt idx="29">
                  <c:v>Jun-22</c:v>
                </c:pt>
                <c:pt idx="30">
                  <c:v>Jul-22</c:v>
                </c:pt>
                <c:pt idx="31">
                  <c:v>Aug-22</c:v>
                </c:pt>
                <c:pt idx="32">
                  <c:v>Sep-22</c:v>
                </c:pt>
                <c:pt idx="33">
                  <c:v>Oct-22</c:v>
                </c:pt>
                <c:pt idx="34">
                  <c:v>Nov-22</c:v>
                </c:pt>
                <c:pt idx="35">
                  <c:v>Dec-22</c:v>
                </c:pt>
                <c:pt idx="36">
                  <c:v>Jan-23</c:v>
                </c:pt>
                <c:pt idx="37">
                  <c:v>Feb-23</c:v>
                </c:pt>
                <c:pt idx="38">
                  <c:v>Mar-23</c:v>
                </c:pt>
                <c:pt idx="39">
                  <c:v>Apr-23</c:v>
                </c:pt>
                <c:pt idx="40">
                  <c:v>May-23</c:v>
                </c:pt>
                <c:pt idx="41">
                  <c:v>Current</c:v>
                </c:pt>
              </c:strCache>
            </c:strRef>
          </c:cat>
          <c:val>
            <c:numRef>
              <c:f>Data!$E$3:$E$44</c:f>
              <c:numCache>
                <c:formatCode>0%</c:formatCode>
                <c:ptCount val="42"/>
                <c:pt idx="1">
                  <c:v>0</c:v>
                </c:pt>
                <c:pt idx="2">
                  <c:v>2.564102564102564E-2</c:v>
                </c:pt>
                <c:pt idx="3">
                  <c:v>0.28205128205128205</c:v>
                </c:pt>
                <c:pt idx="4">
                  <c:v>0.64102564102564108</c:v>
                </c:pt>
                <c:pt idx="5">
                  <c:v>0.26923076923076922</c:v>
                </c:pt>
                <c:pt idx="6">
                  <c:v>0.11538461538461539</c:v>
                </c:pt>
                <c:pt idx="7">
                  <c:v>0.29487179487179488</c:v>
                </c:pt>
                <c:pt idx="8">
                  <c:v>0.28205128205128205</c:v>
                </c:pt>
                <c:pt idx="9">
                  <c:v>0.24358974358974358</c:v>
                </c:pt>
                <c:pt idx="10">
                  <c:v>0.30769230769230771</c:v>
                </c:pt>
                <c:pt idx="11">
                  <c:v>0.61538461538461542</c:v>
                </c:pt>
                <c:pt idx="12">
                  <c:v>0.79487179487179482</c:v>
                </c:pt>
                <c:pt idx="13">
                  <c:v>0.84615384615384615</c:v>
                </c:pt>
                <c:pt idx="14">
                  <c:v>0.62820512820512819</c:v>
                </c:pt>
                <c:pt idx="15">
                  <c:v>0.38461538461538464</c:v>
                </c:pt>
                <c:pt idx="16">
                  <c:v>0.32051282051282054</c:v>
                </c:pt>
                <c:pt idx="17">
                  <c:v>0.38461538461538464</c:v>
                </c:pt>
                <c:pt idx="18">
                  <c:v>0.5</c:v>
                </c:pt>
                <c:pt idx="19">
                  <c:v>0.62820512820512819</c:v>
                </c:pt>
                <c:pt idx="20">
                  <c:v>0.88461538461538458</c:v>
                </c:pt>
                <c:pt idx="21">
                  <c:v>1.0128205128205128</c:v>
                </c:pt>
                <c:pt idx="22">
                  <c:v>1.0384615384615385</c:v>
                </c:pt>
                <c:pt idx="23">
                  <c:v>1.0512820512820513</c:v>
                </c:pt>
                <c:pt idx="24">
                  <c:v>1.0256410256410255</c:v>
                </c:pt>
                <c:pt idx="25">
                  <c:v>1</c:v>
                </c:pt>
                <c:pt idx="26">
                  <c:v>0.91025641025641024</c:v>
                </c:pt>
                <c:pt idx="27">
                  <c:v>0.79487179487179482</c:v>
                </c:pt>
                <c:pt idx="28">
                  <c:v>0.66666666666666663</c:v>
                </c:pt>
                <c:pt idx="29">
                  <c:v>0.57692307692307687</c:v>
                </c:pt>
                <c:pt idx="30">
                  <c:v>0.55128205128205132</c:v>
                </c:pt>
                <c:pt idx="31">
                  <c:v>0.55128205128205132</c:v>
                </c:pt>
                <c:pt idx="32">
                  <c:v>0.55128205128205132</c:v>
                </c:pt>
                <c:pt idx="33">
                  <c:v>0.55128205128205132</c:v>
                </c:pt>
                <c:pt idx="34">
                  <c:v>0.55128205128205132</c:v>
                </c:pt>
                <c:pt idx="35">
                  <c:v>0.5641025641025641</c:v>
                </c:pt>
                <c:pt idx="36">
                  <c:v>0.53846153846153844</c:v>
                </c:pt>
                <c:pt idx="37">
                  <c:v>0.5</c:v>
                </c:pt>
                <c:pt idx="38">
                  <c:v>0.44871794871794873</c:v>
                </c:pt>
                <c:pt idx="39">
                  <c:v>0.39743589743589741</c:v>
                </c:pt>
              </c:numCache>
            </c:numRef>
          </c:val>
          <c:smooth val="0"/>
          <c:extLst>
            <c:ext xmlns:c16="http://schemas.microsoft.com/office/drawing/2014/chart" uri="{C3380CC4-5D6E-409C-BE32-E72D297353CC}">
              <c16:uniqueId val="{00000001-EC4E-4F96-A59E-2BA0D16BAEB7}"/>
            </c:ext>
          </c:extLst>
        </c:ser>
        <c:ser>
          <c:idx val="2"/>
          <c:order val="2"/>
          <c:tx>
            <c:strRef>
              <c:f>Data!$F$2</c:f>
              <c:strCache>
                <c:ptCount val="1"/>
                <c:pt idx="0">
                  <c:v>After</c:v>
                </c:pt>
              </c:strCache>
            </c:strRef>
          </c:tx>
          <c:spPr>
            <a:ln w="28575" cap="rnd">
              <a:noFill/>
              <a:round/>
            </a:ln>
            <a:effectLst/>
          </c:spPr>
          <c:marker>
            <c:symbol val="none"/>
          </c:marker>
          <c:cat>
            <c:strRef>
              <c:f>Data!$A$3:$A$44</c:f>
              <c:strCache>
                <c:ptCount val="4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pt idx="12">
                  <c:v>Jan-21</c:v>
                </c:pt>
                <c:pt idx="13">
                  <c:v>Feb-21</c:v>
                </c:pt>
                <c:pt idx="14">
                  <c:v>Mar-21</c:v>
                </c:pt>
                <c:pt idx="15">
                  <c:v>Apr-21</c:v>
                </c:pt>
                <c:pt idx="16">
                  <c:v>May-21</c:v>
                </c:pt>
                <c:pt idx="17">
                  <c:v>Jun-21</c:v>
                </c:pt>
                <c:pt idx="18">
                  <c:v>Jul-21</c:v>
                </c:pt>
                <c:pt idx="19">
                  <c:v>Aug-21</c:v>
                </c:pt>
                <c:pt idx="20">
                  <c:v>Sep-21</c:v>
                </c:pt>
                <c:pt idx="21">
                  <c:v>Oct-21</c:v>
                </c:pt>
                <c:pt idx="22">
                  <c:v>Nov-21</c:v>
                </c:pt>
                <c:pt idx="23">
                  <c:v>Dec-21</c:v>
                </c:pt>
                <c:pt idx="24">
                  <c:v>Jan-22</c:v>
                </c:pt>
                <c:pt idx="25">
                  <c:v>Feb-22</c:v>
                </c:pt>
                <c:pt idx="26">
                  <c:v>Mar-22</c:v>
                </c:pt>
                <c:pt idx="27">
                  <c:v>Apr-22</c:v>
                </c:pt>
                <c:pt idx="28">
                  <c:v>May-22</c:v>
                </c:pt>
                <c:pt idx="29">
                  <c:v>Jun-22</c:v>
                </c:pt>
                <c:pt idx="30">
                  <c:v>Jul-22</c:v>
                </c:pt>
                <c:pt idx="31">
                  <c:v>Aug-22</c:v>
                </c:pt>
                <c:pt idx="32">
                  <c:v>Sep-22</c:v>
                </c:pt>
                <c:pt idx="33">
                  <c:v>Oct-22</c:v>
                </c:pt>
                <c:pt idx="34">
                  <c:v>Nov-22</c:v>
                </c:pt>
                <c:pt idx="35">
                  <c:v>Dec-22</c:v>
                </c:pt>
                <c:pt idx="36">
                  <c:v>Jan-23</c:v>
                </c:pt>
                <c:pt idx="37">
                  <c:v>Feb-23</c:v>
                </c:pt>
                <c:pt idx="38">
                  <c:v>Mar-23</c:v>
                </c:pt>
                <c:pt idx="39">
                  <c:v>Apr-23</c:v>
                </c:pt>
                <c:pt idx="40">
                  <c:v>May-23</c:v>
                </c:pt>
                <c:pt idx="41">
                  <c:v>Current</c:v>
                </c:pt>
              </c:strCache>
            </c:strRef>
          </c:cat>
          <c:val>
            <c:numRef>
              <c:f>Data!$F$3:$F$44</c:f>
              <c:numCache>
                <c:formatCode>0%</c:formatCode>
                <c:ptCount val="42"/>
                <c:pt idx="1">
                  <c:v>2.564102564102564E-2</c:v>
                </c:pt>
                <c:pt idx="2">
                  <c:v>0.28205128205128205</c:v>
                </c:pt>
                <c:pt idx="3">
                  <c:v>0.64102564102564108</c:v>
                </c:pt>
                <c:pt idx="4">
                  <c:v>0.26923076923076922</c:v>
                </c:pt>
                <c:pt idx="5">
                  <c:v>0.11538461538461539</c:v>
                </c:pt>
                <c:pt idx="6">
                  <c:v>0.29487179487179488</c:v>
                </c:pt>
                <c:pt idx="7">
                  <c:v>0.28205128205128205</c:v>
                </c:pt>
                <c:pt idx="8">
                  <c:v>0.24358974358974358</c:v>
                </c:pt>
                <c:pt idx="9">
                  <c:v>0.30769230769230771</c:v>
                </c:pt>
                <c:pt idx="10">
                  <c:v>0.61538461538461542</c:v>
                </c:pt>
                <c:pt idx="11">
                  <c:v>0.79487179487179482</c:v>
                </c:pt>
                <c:pt idx="12">
                  <c:v>0.84615384615384615</c:v>
                </c:pt>
                <c:pt idx="13">
                  <c:v>0.62820512820512819</c:v>
                </c:pt>
                <c:pt idx="14">
                  <c:v>0.38461538461538464</c:v>
                </c:pt>
                <c:pt idx="15">
                  <c:v>0.32051282051282054</c:v>
                </c:pt>
                <c:pt idx="16">
                  <c:v>0.38461538461538464</c:v>
                </c:pt>
                <c:pt idx="17">
                  <c:v>0.5</c:v>
                </c:pt>
                <c:pt idx="18">
                  <c:v>0.62820512820512819</c:v>
                </c:pt>
                <c:pt idx="19">
                  <c:v>0.88461538461538458</c:v>
                </c:pt>
                <c:pt idx="20">
                  <c:v>1.0128205128205128</c:v>
                </c:pt>
                <c:pt idx="21">
                  <c:v>1.0384615384615385</c:v>
                </c:pt>
                <c:pt idx="22">
                  <c:v>1.0512820512820513</c:v>
                </c:pt>
                <c:pt idx="23">
                  <c:v>1.0256410256410255</c:v>
                </c:pt>
                <c:pt idx="24">
                  <c:v>1</c:v>
                </c:pt>
                <c:pt idx="25">
                  <c:v>0.91025641025641024</c:v>
                </c:pt>
                <c:pt idx="26">
                  <c:v>0.79487179487179482</c:v>
                </c:pt>
                <c:pt idx="27">
                  <c:v>0.66666666666666663</c:v>
                </c:pt>
                <c:pt idx="28">
                  <c:v>0.57692307692307687</c:v>
                </c:pt>
                <c:pt idx="29">
                  <c:v>0.55128205128205132</c:v>
                </c:pt>
                <c:pt idx="30">
                  <c:v>0.55128205128205132</c:v>
                </c:pt>
                <c:pt idx="31">
                  <c:v>0.55128205128205132</c:v>
                </c:pt>
                <c:pt idx="32">
                  <c:v>0.55128205128205132</c:v>
                </c:pt>
                <c:pt idx="33">
                  <c:v>0.55128205128205132</c:v>
                </c:pt>
                <c:pt idx="34">
                  <c:v>0.5641025641025641</c:v>
                </c:pt>
                <c:pt idx="35">
                  <c:v>0.53846153846153844</c:v>
                </c:pt>
                <c:pt idx="36">
                  <c:v>0.5</c:v>
                </c:pt>
                <c:pt idx="37">
                  <c:v>0.44871794871794873</c:v>
                </c:pt>
                <c:pt idx="38">
                  <c:v>0.39743589743589741</c:v>
                </c:pt>
                <c:pt idx="39">
                  <c:v>0.33333333333333331</c:v>
                </c:pt>
              </c:numCache>
            </c:numRef>
          </c:val>
          <c:smooth val="0"/>
          <c:extLst>
            <c:ext xmlns:c16="http://schemas.microsoft.com/office/drawing/2014/chart" uri="{C3380CC4-5D6E-409C-BE32-E72D297353CC}">
              <c16:uniqueId val="{00000002-EC4E-4F96-A59E-2BA0D16BAEB7}"/>
            </c:ext>
          </c:extLst>
        </c:ser>
        <c:dLbls>
          <c:showLegendKey val="0"/>
          <c:showVal val="0"/>
          <c:showCatName val="0"/>
          <c:showSerName val="0"/>
          <c:showPercent val="0"/>
          <c:showBubbleSize val="0"/>
        </c:dLbls>
        <c:upDownBars>
          <c:gapWidth val="50"/>
          <c:upBars>
            <c:spPr>
              <a:solidFill>
                <a:schemeClr val="accent3"/>
              </a:solidFill>
              <a:ln w="9525">
                <a:noFill/>
              </a:ln>
              <a:effectLst/>
            </c:spPr>
          </c:upBars>
          <c:downBars>
            <c:spPr>
              <a:solidFill>
                <a:schemeClr val="accent2"/>
              </a:solidFill>
              <a:ln w="9525">
                <a:noFill/>
              </a:ln>
              <a:effectLst/>
            </c:spPr>
          </c:downBars>
        </c:upDownBars>
        <c:marker val="1"/>
        <c:smooth val="0"/>
        <c:axId val="1227650111"/>
        <c:axId val="1226967247"/>
      </c:lineChart>
      <c:scatterChart>
        <c:scatterStyle val="lineMarker"/>
        <c:varyColors val="0"/>
        <c:ser>
          <c:idx val="3"/>
          <c:order val="3"/>
          <c:tx>
            <c:strRef>
              <c:f>Data!$G$2</c:f>
              <c:strCache>
                <c:ptCount val="1"/>
                <c:pt idx="0">
                  <c:v>Data Label Position</c:v>
                </c:pt>
              </c:strCache>
            </c:strRef>
          </c:tx>
          <c:spPr>
            <a:ln w="25400" cap="rnd">
              <a:noFill/>
              <a:round/>
            </a:ln>
            <a:effectLst/>
          </c:spPr>
          <c:marker>
            <c:symbol val="circle"/>
            <c:size val="5"/>
            <c:spPr>
              <a:noFill/>
              <a:ln w="9525">
                <a:noFill/>
              </a:ln>
              <a:effectLst/>
            </c:spPr>
          </c:marker>
          <c:dLbls>
            <c:dLbl>
              <c:idx val="0"/>
              <c:tx>
                <c:rich>
                  <a:bodyPr/>
                  <a:lstStyle/>
                  <a:p>
                    <a:fld id="{45D71083-12BF-482E-8264-27ADF857455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C4E-4F96-A59E-2BA0D16BAEB7}"/>
                </c:ext>
              </c:extLst>
            </c:dLbl>
            <c:dLbl>
              <c:idx val="1"/>
              <c:tx>
                <c:rich>
                  <a:bodyPr/>
                  <a:lstStyle/>
                  <a:p>
                    <a:fld id="{1DD5865A-43A5-44BB-8809-74C5D90CC98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C4E-4F96-A59E-2BA0D16BAEB7}"/>
                </c:ext>
              </c:extLst>
            </c:dLbl>
            <c:dLbl>
              <c:idx val="2"/>
              <c:tx>
                <c:rich>
                  <a:bodyPr/>
                  <a:lstStyle/>
                  <a:p>
                    <a:fld id="{17F1FC5A-4EF2-440B-ACF4-E218D1DB8EC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C4E-4F96-A59E-2BA0D16BAEB7}"/>
                </c:ext>
              </c:extLst>
            </c:dLbl>
            <c:dLbl>
              <c:idx val="3"/>
              <c:tx>
                <c:rich>
                  <a:bodyPr/>
                  <a:lstStyle/>
                  <a:p>
                    <a:fld id="{40D1C441-073E-4440-85B2-E6A2C7B154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C4E-4F96-A59E-2BA0D16BAEB7}"/>
                </c:ext>
              </c:extLst>
            </c:dLbl>
            <c:dLbl>
              <c:idx val="4"/>
              <c:tx>
                <c:rich>
                  <a:bodyPr/>
                  <a:lstStyle/>
                  <a:p>
                    <a:fld id="{48D50D9A-839D-4748-84A8-0078274B48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C4E-4F96-A59E-2BA0D16BAEB7}"/>
                </c:ext>
              </c:extLst>
            </c:dLbl>
            <c:dLbl>
              <c:idx val="5"/>
              <c:tx>
                <c:rich>
                  <a:bodyPr/>
                  <a:lstStyle/>
                  <a:p>
                    <a:fld id="{200BF55E-539F-4BFD-BED2-86F97EFF429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C4E-4F96-A59E-2BA0D16BAEB7}"/>
                </c:ext>
              </c:extLst>
            </c:dLbl>
            <c:dLbl>
              <c:idx val="6"/>
              <c:tx>
                <c:rich>
                  <a:bodyPr/>
                  <a:lstStyle/>
                  <a:p>
                    <a:fld id="{A0E94841-44A6-4689-BF44-213BA17F96E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C4E-4F96-A59E-2BA0D16BAEB7}"/>
                </c:ext>
              </c:extLst>
            </c:dLbl>
            <c:dLbl>
              <c:idx val="7"/>
              <c:tx>
                <c:rich>
                  <a:bodyPr/>
                  <a:lstStyle/>
                  <a:p>
                    <a:fld id="{D7E11B58-DAE8-4983-8422-C49EBF8994C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C4E-4F96-A59E-2BA0D16BAEB7}"/>
                </c:ext>
              </c:extLst>
            </c:dLbl>
            <c:dLbl>
              <c:idx val="8"/>
              <c:tx>
                <c:rich>
                  <a:bodyPr/>
                  <a:lstStyle/>
                  <a:p>
                    <a:fld id="{F8F22E11-AA10-47E1-AD39-84B9A0406CA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C4E-4F96-A59E-2BA0D16BAEB7}"/>
                </c:ext>
              </c:extLst>
            </c:dLbl>
            <c:dLbl>
              <c:idx val="9"/>
              <c:tx>
                <c:rich>
                  <a:bodyPr/>
                  <a:lstStyle/>
                  <a:p>
                    <a:fld id="{025D97C2-1FFE-4F47-8B06-8426B5C501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C4E-4F96-A59E-2BA0D16BAEB7}"/>
                </c:ext>
              </c:extLst>
            </c:dLbl>
            <c:dLbl>
              <c:idx val="10"/>
              <c:tx>
                <c:rich>
                  <a:bodyPr/>
                  <a:lstStyle/>
                  <a:p>
                    <a:fld id="{C0535BBB-E859-4DAC-96BB-917FF5C2A6F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C4E-4F96-A59E-2BA0D16BAEB7}"/>
                </c:ext>
              </c:extLst>
            </c:dLbl>
            <c:dLbl>
              <c:idx val="11"/>
              <c:tx>
                <c:rich>
                  <a:bodyPr/>
                  <a:lstStyle/>
                  <a:p>
                    <a:fld id="{6BB81905-FA59-42CB-B8AC-D4D3F2F6B1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C4E-4F96-A59E-2BA0D16BAEB7}"/>
                </c:ext>
              </c:extLst>
            </c:dLbl>
            <c:dLbl>
              <c:idx val="12"/>
              <c:tx>
                <c:rich>
                  <a:bodyPr/>
                  <a:lstStyle/>
                  <a:p>
                    <a:fld id="{5BCD30BE-3FC6-4856-9828-F957A5689E6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C4E-4F96-A59E-2BA0D16BAEB7}"/>
                </c:ext>
              </c:extLst>
            </c:dLbl>
            <c:dLbl>
              <c:idx val="13"/>
              <c:tx>
                <c:rich>
                  <a:bodyPr/>
                  <a:lstStyle/>
                  <a:p>
                    <a:fld id="{29D2A9D8-5A77-4211-8AAD-9A87CBB55B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C4E-4F96-A59E-2BA0D16BAEB7}"/>
                </c:ext>
              </c:extLst>
            </c:dLbl>
            <c:dLbl>
              <c:idx val="14"/>
              <c:tx>
                <c:rich>
                  <a:bodyPr/>
                  <a:lstStyle/>
                  <a:p>
                    <a:fld id="{8ED50F22-E5AA-46B6-88EA-F85F6B8FFA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C4E-4F96-A59E-2BA0D16BAEB7}"/>
                </c:ext>
              </c:extLst>
            </c:dLbl>
            <c:dLbl>
              <c:idx val="15"/>
              <c:tx>
                <c:rich>
                  <a:bodyPr/>
                  <a:lstStyle/>
                  <a:p>
                    <a:fld id="{0CE05328-0603-43DF-860E-BE3373F5A35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C4E-4F96-A59E-2BA0D16BAEB7}"/>
                </c:ext>
              </c:extLst>
            </c:dLbl>
            <c:dLbl>
              <c:idx val="16"/>
              <c:tx>
                <c:rich>
                  <a:bodyPr/>
                  <a:lstStyle/>
                  <a:p>
                    <a:fld id="{1EC21386-AC1F-4F70-8938-04C8A5205E4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C4E-4F96-A59E-2BA0D16BAEB7}"/>
                </c:ext>
              </c:extLst>
            </c:dLbl>
            <c:dLbl>
              <c:idx val="17"/>
              <c:tx>
                <c:rich>
                  <a:bodyPr/>
                  <a:lstStyle/>
                  <a:p>
                    <a:fld id="{3490A347-B30B-44CA-AB7D-D635CC304A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C4E-4F96-A59E-2BA0D16BAEB7}"/>
                </c:ext>
              </c:extLst>
            </c:dLbl>
            <c:dLbl>
              <c:idx val="18"/>
              <c:tx>
                <c:rich>
                  <a:bodyPr/>
                  <a:lstStyle/>
                  <a:p>
                    <a:fld id="{99ADAD25-6DC8-46D4-8E2F-2CD92825DFE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EC4E-4F96-A59E-2BA0D16BAEB7}"/>
                </c:ext>
              </c:extLst>
            </c:dLbl>
            <c:dLbl>
              <c:idx val="19"/>
              <c:tx>
                <c:rich>
                  <a:bodyPr/>
                  <a:lstStyle/>
                  <a:p>
                    <a:fld id="{63514250-616B-4127-B173-7109E448E84D}"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EC4E-4F96-A59E-2BA0D16BAEB7}"/>
                </c:ext>
              </c:extLst>
            </c:dLbl>
            <c:dLbl>
              <c:idx val="20"/>
              <c:tx>
                <c:rich>
                  <a:bodyPr/>
                  <a:lstStyle/>
                  <a:p>
                    <a:fld id="{DC67B11A-3161-4A9A-809A-7689FB91228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EC4E-4F96-A59E-2BA0D16BAEB7}"/>
                </c:ext>
              </c:extLst>
            </c:dLbl>
            <c:dLbl>
              <c:idx val="21"/>
              <c:tx>
                <c:rich>
                  <a:bodyPr/>
                  <a:lstStyle/>
                  <a:p>
                    <a:fld id="{BD77BAFC-C3F1-45B6-9628-D9ED847FBB6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EC4E-4F96-A59E-2BA0D16BAEB7}"/>
                </c:ext>
              </c:extLst>
            </c:dLbl>
            <c:dLbl>
              <c:idx val="22"/>
              <c:tx>
                <c:rich>
                  <a:bodyPr/>
                  <a:lstStyle/>
                  <a:p>
                    <a:fld id="{5A0F96FE-8B0A-46A5-9C3E-859DFADEF7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EC4E-4F96-A59E-2BA0D16BAEB7}"/>
                </c:ext>
              </c:extLst>
            </c:dLbl>
            <c:dLbl>
              <c:idx val="23"/>
              <c:tx>
                <c:rich>
                  <a:bodyPr/>
                  <a:lstStyle/>
                  <a:p>
                    <a:fld id="{4B8C87AF-A9A2-499F-9C11-79B7EE3C226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EC4E-4F96-A59E-2BA0D16BAEB7}"/>
                </c:ext>
              </c:extLst>
            </c:dLbl>
            <c:dLbl>
              <c:idx val="24"/>
              <c:tx>
                <c:rich>
                  <a:bodyPr/>
                  <a:lstStyle/>
                  <a:p>
                    <a:fld id="{7A41C791-04E7-49B7-8F82-4C6C132D747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EC4E-4F96-A59E-2BA0D16BAEB7}"/>
                </c:ext>
              </c:extLst>
            </c:dLbl>
            <c:dLbl>
              <c:idx val="25"/>
              <c:tx>
                <c:rich>
                  <a:bodyPr/>
                  <a:lstStyle/>
                  <a:p>
                    <a:fld id="{7EAFBA8F-F633-40A5-B55C-ABFA2887357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EC4E-4F96-A59E-2BA0D16BAEB7}"/>
                </c:ext>
              </c:extLst>
            </c:dLbl>
            <c:dLbl>
              <c:idx val="26"/>
              <c:tx>
                <c:rich>
                  <a:bodyPr/>
                  <a:lstStyle/>
                  <a:p>
                    <a:fld id="{40622D0E-1903-4FFA-AB5E-1D574720ED7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EC4E-4F96-A59E-2BA0D16BAEB7}"/>
                </c:ext>
              </c:extLst>
            </c:dLbl>
            <c:dLbl>
              <c:idx val="27"/>
              <c:tx>
                <c:rich>
                  <a:bodyPr/>
                  <a:lstStyle/>
                  <a:p>
                    <a:fld id="{347A814A-7B1B-4928-9F83-1984578BFE5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EC4E-4F96-A59E-2BA0D16BAEB7}"/>
                </c:ext>
              </c:extLst>
            </c:dLbl>
            <c:dLbl>
              <c:idx val="28"/>
              <c:tx>
                <c:rich>
                  <a:bodyPr/>
                  <a:lstStyle/>
                  <a:p>
                    <a:fld id="{63ABA589-8BEB-4F02-8585-7236CC38693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EC4E-4F96-A59E-2BA0D16BAEB7}"/>
                </c:ext>
              </c:extLst>
            </c:dLbl>
            <c:dLbl>
              <c:idx val="29"/>
              <c:tx>
                <c:rich>
                  <a:bodyPr/>
                  <a:lstStyle/>
                  <a:p>
                    <a:fld id="{ED0F3A14-4193-4F16-91F4-2CFCD56C32A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EC4E-4F96-A59E-2BA0D16BAEB7}"/>
                </c:ext>
              </c:extLst>
            </c:dLbl>
            <c:dLbl>
              <c:idx val="30"/>
              <c:tx>
                <c:rich>
                  <a:bodyPr/>
                  <a:lstStyle/>
                  <a:p>
                    <a:fld id="{529811D3-AC90-4FF3-8135-0A2EDF634BD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EC4E-4F96-A59E-2BA0D16BAEB7}"/>
                </c:ext>
              </c:extLst>
            </c:dLbl>
            <c:dLbl>
              <c:idx val="31"/>
              <c:tx>
                <c:rich>
                  <a:bodyPr/>
                  <a:lstStyle/>
                  <a:p>
                    <a:fld id="{A73C461D-8120-4FCC-A580-166020C537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EC4E-4F96-A59E-2BA0D16BAEB7}"/>
                </c:ext>
              </c:extLst>
            </c:dLbl>
            <c:dLbl>
              <c:idx val="32"/>
              <c:tx>
                <c:rich>
                  <a:bodyPr/>
                  <a:lstStyle/>
                  <a:p>
                    <a:fld id="{19A14DE7-42B5-4E5E-817C-BE4BBB1581F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EC4E-4F96-A59E-2BA0D16BAEB7}"/>
                </c:ext>
              </c:extLst>
            </c:dLbl>
            <c:dLbl>
              <c:idx val="33"/>
              <c:tx>
                <c:rich>
                  <a:bodyPr/>
                  <a:lstStyle/>
                  <a:p>
                    <a:fld id="{9F9783A7-B1FB-45ED-9BD4-0E0E0DC22E0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EC4E-4F96-A59E-2BA0D16BAEB7}"/>
                </c:ext>
              </c:extLst>
            </c:dLbl>
            <c:dLbl>
              <c:idx val="34"/>
              <c:tx>
                <c:rich>
                  <a:bodyPr/>
                  <a:lstStyle/>
                  <a:p>
                    <a:fld id="{8547D2B9-D0C7-456E-81E6-D2D8D754B26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EC4E-4F96-A59E-2BA0D16BAEB7}"/>
                </c:ext>
              </c:extLst>
            </c:dLbl>
            <c:dLbl>
              <c:idx val="35"/>
              <c:tx>
                <c:rich>
                  <a:bodyPr/>
                  <a:lstStyle/>
                  <a:p>
                    <a:fld id="{197AAC9F-CAD9-4B3D-990F-7E402385748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EC4E-4F96-A59E-2BA0D16BAEB7}"/>
                </c:ext>
              </c:extLst>
            </c:dLbl>
            <c:dLbl>
              <c:idx val="36"/>
              <c:tx>
                <c:rich>
                  <a:bodyPr/>
                  <a:lstStyle/>
                  <a:p>
                    <a:fld id="{95AF4C97-0F3E-47F7-8716-BA96203571A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EC4E-4F96-A59E-2BA0D16BAEB7}"/>
                </c:ext>
              </c:extLst>
            </c:dLbl>
            <c:dLbl>
              <c:idx val="37"/>
              <c:tx>
                <c:rich>
                  <a:bodyPr/>
                  <a:lstStyle/>
                  <a:p>
                    <a:fld id="{7809D419-9415-40B2-A3BC-EDB4385AC28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EC4E-4F96-A59E-2BA0D16BAEB7}"/>
                </c:ext>
              </c:extLst>
            </c:dLbl>
            <c:dLbl>
              <c:idx val="38"/>
              <c:tx>
                <c:rich>
                  <a:bodyPr/>
                  <a:lstStyle/>
                  <a:p>
                    <a:fld id="{78C7DB65-E348-46F5-8A0D-B2B2EF98ACF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EC4E-4F96-A59E-2BA0D16BAEB7}"/>
                </c:ext>
              </c:extLst>
            </c:dLbl>
            <c:dLbl>
              <c:idx val="39"/>
              <c:tx>
                <c:rich>
                  <a:bodyPr/>
                  <a:lstStyle/>
                  <a:p>
                    <a:fld id="{A740960D-01ED-42B5-B573-6DDB240D7DD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EC4E-4F96-A59E-2BA0D16BAEB7}"/>
                </c:ext>
              </c:extLst>
            </c:dLbl>
            <c:dLbl>
              <c:idx val="4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B-EC4E-4F96-A59E-2BA0D16BAEB7}"/>
                </c:ext>
              </c:extLst>
            </c:dLbl>
            <c:dLbl>
              <c:idx val="41"/>
              <c:delete val="1"/>
              <c:extLst>
                <c:ext xmlns:c15="http://schemas.microsoft.com/office/drawing/2012/chart" uri="{CE6537A1-D6FC-4f65-9D91-7224C49458BB}"/>
                <c:ext xmlns:c16="http://schemas.microsoft.com/office/drawing/2014/chart" uri="{C3380CC4-5D6E-409C-BE32-E72D297353CC}">
                  <c16:uniqueId val="{0000002C-EC4E-4F96-A59E-2BA0D16BAEB7}"/>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ontserrat" panose="00000500000000000000" pitchFamily="2" charset="0"/>
                    <a:ea typeface="+mn-ea"/>
                    <a:cs typeface="Arial"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strRef>
              <c:f>Data!$A$3:$A$44</c:f>
              <c:strCache>
                <c:ptCount val="42"/>
                <c:pt idx="0">
                  <c:v>Jan-20</c:v>
                </c:pt>
                <c:pt idx="1">
                  <c:v>Feb-20</c:v>
                </c:pt>
                <c:pt idx="2">
                  <c:v>Mar-20</c:v>
                </c:pt>
                <c:pt idx="3">
                  <c:v>Apr-20</c:v>
                </c:pt>
                <c:pt idx="4">
                  <c:v>May-20</c:v>
                </c:pt>
                <c:pt idx="5">
                  <c:v>Jun-20</c:v>
                </c:pt>
                <c:pt idx="6">
                  <c:v>Jul-20</c:v>
                </c:pt>
                <c:pt idx="7">
                  <c:v>Aug-20</c:v>
                </c:pt>
                <c:pt idx="8">
                  <c:v>Sep-20</c:v>
                </c:pt>
                <c:pt idx="9">
                  <c:v>Oct-20</c:v>
                </c:pt>
                <c:pt idx="10">
                  <c:v>Nov-20</c:v>
                </c:pt>
                <c:pt idx="11">
                  <c:v>Dec-20</c:v>
                </c:pt>
                <c:pt idx="12">
                  <c:v>Jan-21</c:v>
                </c:pt>
                <c:pt idx="13">
                  <c:v>Feb-21</c:v>
                </c:pt>
                <c:pt idx="14">
                  <c:v>Mar-21</c:v>
                </c:pt>
                <c:pt idx="15">
                  <c:v>Apr-21</c:v>
                </c:pt>
                <c:pt idx="16">
                  <c:v>May-21</c:v>
                </c:pt>
                <c:pt idx="17">
                  <c:v>Jun-21</c:v>
                </c:pt>
                <c:pt idx="18">
                  <c:v>Jul-21</c:v>
                </c:pt>
                <c:pt idx="19">
                  <c:v>Aug-21</c:v>
                </c:pt>
                <c:pt idx="20">
                  <c:v>Sep-21</c:v>
                </c:pt>
                <c:pt idx="21">
                  <c:v>Oct-21</c:v>
                </c:pt>
                <c:pt idx="22">
                  <c:v>Nov-21</c:v>
                </c:pt>
                <c:pt idx="23">
                  <c:v>Dec-21</c:v>
                </c:pt>
                <c:pt idx="24">
                  <c:v>Jan-22</c:v>
                </c:pt>
                <c:pt idx="25">
                  <c:v>Feb-22</c:v>
                </c:pt>
                <c:pt idx="26">
                  <c:v>Mar-22</c:v>
                </c:pt>
                <c:pt idx="27">
                  <c:v>Apr-22</c:v>
                </c:pt>
                <c:pt idx="28">
                  <c:v>May-22</c:v>
                </c:pt>
                <c:pt idx="29">
                  <c:v>Jun-22</c:v>
                </c:pt>
                <c:pt idx="30">
                  <c:v>Jul-22</c:v>
                </c:pt>
                <c:pt idx="31">
                  <c:v>Aug-22</c:v>
                </c:pt>
                <c:pt idx="32">
                  <c:v>Sep-22</c:v>
                </c:pt>
                <c:pt idx="33">
                  <c:v>Oct-22</c:v>
                </c:pt>
                <c:pt idx="34">
                  <c:v>Nov-22</c:v>
                </c:pt>
                <c:pt idx="35">
                  <c:v>Dec-22</c:v>
                </c:pt>
                <c:pt idx="36">
                  <c:v>Jan-23</c:v>
                </c:pt>
                <c:pt idx="37">
                  <c:v>Feb-23</c:v>
                </c:pt>
                <c:pt idx="38">
                  <c:v>Mar-23</c:v>
                </c:pt>
                <c:pt idx="39">
                  <c:v>Apr-23</c:v>
                </c:pt>
                <c:pt idx="40">
                  <c:v>May-23</c:v>
                </c:pt>
                <c:pt idx="41">
                  <c:v>Current</c:v>
                </c:pt>
              </c:strCache>
            </c:strRef>
          </c:xVal>
          <c:yVal>
            <c:numRef>
              <c:f>Data!$G$3:$G$44</c:f>
              <c:numCache>
                <c:formatCode>0%</c:formatCode>
                <c:ptCount val="42"/>
                <c:pt idx="0">
                  <c:v>0</c:v>
                </c:pt>
                <c:pt idx="1">
                  <c:v>2.564102564102564E-2</c:v>
                </c:pt>
                <c:pt idx="2">
                  <c:v>0.28205128205128205</c:v>
                </c:pt>
                <c:pt idx="3">
                  <c:v>0.64102564102564108</c:v>
                </c:pt>
                <c:pt idx="4">
                  <c:v>0.64102564102564108</c:v>
                </c:pt>
                <c:pt idx="5">
                  <c:v>0.26923076923076922</c:v>
                </c:pt>
                <c:pt idx="6">
                  <c:v>0.29487179487179488</c:v>
                </c:pt>
                <c:pt idx="7">
                  <c:v>0.29487179487179488</c:v>
                </c:pt>
                <c:pt idx="8">
                  <c:v>0.28205128205128205</c:v>
                </c:pt>
                <c:pt idx="9">
                  <c:v>0.30769230769230771</c:v>
                </c:pt>
                <c:pt idx="10">
                  <c:v>0.61538461538461542</c:v>
                </c:pt>
                <c:pt idx="11">
                  <c:v>0.79487179487179482</c:v>
                </c:pt>
                <c:pt idx="12">
                  <c:v>0.84615384615384615</c:v>
                </c:pt>
                <c:pt idx="13">
                  <c:v>0.84615384615384615</c:v>
                </c:pt>
                <c:pt idx="14">
                  <c:v>0.62820512820512819</c:v>
                </c:pt>
                <c:pt idx="15">
                  <c:v>0.38461538461538464</c:v>
                </c:pt>
                <c:pt idx="16">
                  <c:v>0.38461538461538464</c:v>
                </c:pt>
                <c:pt idx="17">
                  <c:v>0.5</c:v>
                </c:pt>
                <c:pt idx="18">
                  <c:v>0.62820512820512819</c:v>
                </c:pt>
                <c:pt idx="19">
                  <c:v>0.88461538461538458</c:v>
                </c:pt>
                <c:pt idx="20">
                  <c:v>1.0128205128205128</c:v>
                </c:pt>
                <c:pt idx="21">
                  <c:v>1.0384615384615385</c:v>
                </c:pt>
                <c:pt idx="22">
                  <c:v>1.0512820512820513</c:v>
                </c:pt>
                <c:pt idx="23">
                  <c:v>1.0512820512820513</c:v>
                </c:pt>
                <c:pt idx="24">
                  <c:v>1.0256410256410255</c:v>
                </c:pt>
                <c:pt idx="25">
                  <c:v>1</c:v>
                </c:pt>
                <c:pt idx="26">
                  <c:v>0.91025641025641024</c:v>
                </c:pt>
                <c:pt idx="27">
                  <c:v>0.79487179487179482</c:v>
                </c:pt>
                <c:pt idx="28">
                  <c:v>0.66666666666666663</c:v>
                </c:pt>
                <c:pt idx="29">
                  <c:v>0.57692307692307687</c:v>
                </c:pt>
                <c:pt idx="30">
                  <c:v>0.55128205128205132</c:v>
                </c:pt>
                <c:pt idx="31">
                  <c:v>0.55128205128205132</c:v>
                </c:pt>
                <c:pt idx="32">
                  <c:v>0.55128205128205132</c:v>
                </c:pt>
                <c:pt idx="33">
                  <c:v>0.55128205128205132</c:v>
                </c:pt>
                <c:pt idx="34">
                  <c:v>0.5641025641025641</c:v>
                </c:pt>
                <c:pt idx="35">
                  <c:v>0.5641025641025641</c:v>
                </c:pt>
                <c:pt idx="36">
                  <c:v>0.53846153846153844</c:v>
                </c:pt>
                <c:pt idx="37">
                  <c:v>0.5</c:v>
                </c:pt>
                <c:pt idx="38">
                  <c:v>0.44871794871794873</c:v>
                </c:pt>
                <c:pt idx="39">
                  <c:v>0.39743589743589741</c:v>
                </c:pt>
                <c:pt idx="41">
                  <c:v>0.30769230769230771</c:v>
                </c:pt>
              </c:numCache>
            </c:numRef>
          </c:yVal>
          <c:smooth val="0"/>
          <c:extLst>
            <c:ext xmlns:c15="http://schemas.microsoft.com/office/drawing/2012/chart" uri="{02D57815-91ED-43cb-92C2-25804820EDAC}">
              <c15:datalabelsRange>
                <c15:f>Data!$B$3:$B$44</c15:f>
                <c15:dlblRangeCache>
                  <c:ptCount val="42"/>
                  <c:pt idx="0">
                    <c:v>0%</c:v>
                  </c:pt>
                  <c:pt idx="1">
                    <c:v>3%</c:v>
                  </c:pt>
                  <c:pt idx="2">
                    <c:v>25%</c:v>
                  </c:pt>
                  <c:pt idx="3">
                    <c:v>28%</c:v>
                  </c:pt>
                  <c:pt idx="4">
                    <c:v>-23%</c:v>
                  </c:pt>
                  <c:pt idx="5">
                    <c:v>-12%</c:v>
                  </c:pt>
                  <c:pt idx="6">
                    <c:v>16%</c:v>
                  </c:pt>
                  <c:pt idx="7">
                    <c:v>-1%</c:v>
                  </c:pt>
                  <c:pt idx="8">
                    <c:v>-3%</c:v>
                  </c:pt>
                  <c:pt idx="9">
                    <c:v>5%</c:v>
                  </c:pt>
                  <c:pt idx="10">
                    <c:v>24%</c:v>
                  </c:pt>
                  <c:pt idx="11">
                    <c:v>11%</c:v>
                  </c:pt>
                  <c:pt idx="12">
                    <c:v>3%</c:v>
                  </c:pt>
                  <c:pt idx="13">
                    <c:v>-12%</c:v>
                  </c:pt>
                  <c:pt idx="14">
                    <c:v>-15%</c:v>
                  </c:pt>
                  <c:pt idx="15">
                    <c:v>-5%</c:v>
                  </c:pt>
                  <c:pt idx="16">
                    <c:v>5%</c:v>
                  </c:pt>
                  <c:pt idx="17">
                    <c:v>8%</c:v>
                  </c:pt>
                  <c:pt idx="18">
                    <c:v>9%</c:v>
                  </c:pt>
                  <c:pt idx="19">
                    <c:v>16%</c:v>
                  </c:pt>
                  <c:pt idx="20">
                    <c:v>7%</c:v>
                  </c:pt>
                  <c:pt idx="21">
                    <c:v>1%</c:v>
                  </c:pt>
                  <c:pt idx="22">
                    <c:v>1%</c:v>
                  </c:pt>
                  <c:pt idx="23">
                    <c:v>-1%</c:v>
                  </c:pt>
                  <c:pt idx="24">
                    <c:v>-1%</c:v>
                  </c:pt>
                  <c:pt idx="25">
                    <c:v>-4%</c:v>
                  </c:pt>
                  <c:pt idx="26">
                    <c:v>-6%</c:v>
                  </c:pt>
                  <c:pt idx="27">
                    <c:v>-7%</c:v>
                  </c:pt>
                  <c:pt idx="28">
                    <c:v>-5%</c:v>
                  </c:pt>
                  <c:pt idx="29">
                    <c:v>-2%</c:v>
                  </c:pt>
                  <c:pt idx="30">
                    <c:v>0%</c:v>
                  </c:pt>
                  <c:pt idx="31">
                    <c:v>0%</c:v>
                  </c:pt>
                  <c:pt idx="32">
                    <c:v>0%</c:v>
                  </c:pt>
                  <c:pt idx="33">
                    <c:v>0%</c:v>
                  </c:pt>
                  <c:pt idx="34">
                    <c:v>1%</c:v>
                  </c:pt>
                  <c:pt idx="35">
                    <c:v>-2%</c:v>
                  </c:pt>
                  <c:pt idx="36">
                    <c:v>-3%</c:v>
                  </c:pt>
                  <c:pt idx="37">
                    <c:v>-3%</c:v>
                  </c:pt>
                  <c:pt idx="38">
                    <c:v>-4%</c:v>
                  </c:pt>
                  <c:pt idx="39">
                    <c:v>-5%</c:v>
                  </c:pt>
                  <c:pt idx="40">
                    <c:v>-2%</c:v>
                  </c:pt>
                  <c:pt idx="41">
                    <c:v>31%</c:v>
                  </c:pt>
                </c15:dlblRangeCache>
              </c15:datalabelsRange>
            </c:ext>
            <c:ext xmlns:c16="http://schemas.microsoft.com/office/drawing/2014/chart" uri="{C3380CC4-5D6E-409C-BE32-E72D297353CC}">
              <c16:uniqueId val="{0000002D-EC4E-4F96-A59E-2BA0D16BAEB7}"/>
            </c:ext>
          </c:extLst>
        </c:ser>
        <c:ser>
          <c:idx val="4"/>
          <c:order val="4"/>
          <c:tx>
            <c:v>Connectors</c:v>
          </c:tx>
          <c:spPr>
            <a:ln w="25400" cap="rnd">
              <a:noFill/>
              <a:round/>
            </a:ln>
            <a:effectLst/>
          </c:spPr>
          <c:marker>
            <c:symbol val="circle"/>
            <c:size val="5"/>
            <c:spPr>
              <a:noFill/>
              <a:ln w="9525">
                <a:noFill/>
              </a:ln>
              <a:effectLst/>
            </c:spPr>
          </c:marker>
          <c:errBars>
            <c:errDir val="x"/>
            <c:errBarType val="plus"/>
            <c:errValType val="fixedVal"/>
            <c:noEndCap val="1"/>
            <c:val val="1"/>
            <c:spPr>
              <a:noFill/>
              <a:ln w="9525" cap="flat" cmpd="sng" algn="ctr">
                <a:solidFill>
                  <a:schemeClr val="bg1">
                    <a:lumMod val="65000"/>
                  </a:schemeClr>
                </a:solidFill>
                <a:round/>
              </a:ln>
              <a:effectLst/>
            </c:spPr>
          </c:errBars>
          <c:yVal>
            <c:numRef>
              <c:f>Data!$C$3:$C$9</c:f>
              <c:numCache>
                <c:formatCode>0%</c:formatCode>
                <c:ptCount val="7"/>
                <c:pt idx="0">
                  <c:v>0</c:v>
                </c:pt>
                <c:pt idx="1">
                  <c:v>2.564102564102564E-2</c:v>
                </c:pt>
                <c:pt idx="2">
                  <c:v>0.28205128205128205</c:v>
                </c:pt>
                <c:pt idx="3">
                  <c:v>0.64102564102564108</c:v>
                </c:pt>
                <c:pt idx="4">
                  <c:v>0.26923076923076922</c:v>
                </c:pt>
                <c:pt idx="5">
                  <c:v>0.11538461538461539</c:v>
                </c:pt>
                <c:pt idx="6">
                  <c:v>0.29487179487179488</c:v>
                </c:pt>
              </c:numCache>
            </c:numRef>
          </c:yVal>
          <c:smooth val="0"/>
          <c:extLst>
            <c:ext xmlns:c16="http://schemas.microsoft.com/office/drawing/2014/chart" uri="{C3380CC4-5D6E-409C-BE32-E72D297353CC}">
              <c16:uniqueId val="{0000002E-EC4E-4F96-A59E-2BA0D16BAEB7}"/>
            </c:ext>
          </c:extLst>
        </c:ser>
        <c:dLbls>
          <c:showLegendKey val="0"/>
          <c:showVal val="0"/>
          <c:showCatName val="0"/>
          <c:showSerName val="0"/>
          <c:showPercent val="0"/>
          <c:showBubbleSize val="0"/>
        </c:dLbls>
        <c:axId val="1227650111"/>
        <c:axId val="1226967247"/>
      </c:scatterChart>
      <c:catAx>
        <c:axId val="1227650111"/>
        <c:scaling>
          <c:orientation val="minMax"/>
        </c:scaling>
        <c:delete val="1"/>
        <c:axPos val="b"/>
        <c:numFmt formatCode="General" sourceLinked="1"/>
        <c:majorTickMark val="none"/>
        <c:minorTickMark val="none"/>
        <c:tickLblPos val="nextTo"/>
        <c:crossAx val="1226967247"/>
        <c:crosses val="autoZero"/>
        <c:auto val="1"/>
        <c:lblAlgn val="ctr"/>
        <c:lblOffset val="100"/>
        <c:noMultiLvlLbl val="0"/>
      </c:catAx>
      <c:valAx>
        <c:axId val="1226967247"/>
        <c:scaling>
          <c:orientation val="minMax"/>
        </c:scaling>
        <c:delete val="1"/>
        <c:axPos val="l"/>
        <c:majorGridlines>
          <c:spPr>
            <a:ln w="9525" cap="flat" cmpd="sng" algn="ctr">
              <a:noFill/>
              <a:round/>
            </a:ln>
            <a:effectLst/>
          </c:spPr>
        </c:majorGridlines>
        <c:numFmt formatCode="0%" sourceLinked="1"/>
        <c:majorTickMark val="out"/>
        <c:minorTickMark val="none"/>
        <c:tickLblPos val="nextTo"/>
        <c:crossAx val="1227650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50">
          <a:latin typeface="Montserrat" panose="00000500000000000000" pitchFamily="2"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3"/>
                </a:solidFill>
                <a:latin typeface="Plus Jakarta Sans ExtraBold" pitchFamily="2" charset="77"/>
                <a:ea typeface="+mn-ea"/>
                <a:cs typeface="Plus Jakarta Sans ExtraBold" pitchFamily="2" charset="77"/>
              </a:defRPr>
            </a:pPr>
            <a:r>
              <a:rPr lang="en-US" b="1" i="0" dirty="0">
                <a:solidFill>
                  <a:schemeClr val="accent3"/>
                </a:solidFill>
                <a:latin typeface="Plus Jakarta Sans ExtraBold" pitchFamily="2" charset="77"/>
                <a:cs typeface="Plus Jakarta Sans ExtraBold" pitchFamily="2" charset="77"/>
              </a:rPr>
              <a:t>Chart title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Plus Jakarta Sans ExtraBold" pitchFamily="2" charset="77"/>
              <a:ea typeface="+mn-ea"/>
              <a:cs typeface="Plus Jakarta Sans ExtraBold" pitchFamily="2" charset="77"/>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5F-4A4C-AB59-9E143C7B4CBD}"/>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5F-4A4C-AB59-9E143C7B4C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5F-4A4C-AB59-9E143C7B4CBD}"/>
            </c:ext>
          </c:extLst>
        </c:ser>
        <c:dLbls>
          <c:showLegendKey val="0"/>
          <c:showVal val="0"/>
          <c:showCatName val="0"/>
          <c:showSerName val="0"/>
          <c:showPercent val="0"/>
          <c:showBubbleSize val="0"/>
        </c:dLbls>
        <c:gapWidth val="219"/>
        <c:overlap val="-27"/>
        <c:axId val="752411391"/>
        <c:axId val="752848911"/>
      </c:barChart>
      <c:catAx>
        <c:axId val="75241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crossAx val="752848911"/>
        <c:crosses val="autoZero"/>
        <c:auto val="1"/>
        <c:lblAlgn val="ctr"/>
        <c:lblOffset val="100"/>
        <c:noMultiLvlLbl val="0"/>
      </c:catAx>
      <c:valAx>
        <c:axId val="752848911"/>
        <c:scaling>
          <c:orientation val="minMax"/>
        </c:scaling>
        <c:delete val="0"/>
        <c:axPos val="l"/>
        <c:majorGridlines>
          <c:spPr>
            <a:ln w="9525" cap="flat" cmpd="sng" algn="ctr">
              <a:solidFill>
                <a:srgbClr val="034A59">
                  <a:alpha val="6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crossAx val="75241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accent3"/>
                </a:solidFill>
                <a:latin typeface="Plus Jakarta Sans ExtraBold" pitchFamily="2" charset="77"/>
                <a:ea typeface="+mn-ea"/>
                <a:cs typeface="Plus Jakarta Sans ExtraBold" pitchFamily="2" charset="77"/>
              </a:defRPr>
            </a:pPr>
            <a:r>
              <a:rPr lang="en-US" b="1" i="0" dirty="0">
                <a:solidFill>
                  <a:schemeClr val="accent3"/>
                </a:solidFill>
                <a:latin typeface="Plus Jakarta Sans ExtraBold" pitchFamily="2" charset="77"/>
                <a:cs typeface="Plus Jakarta Sans ExtraBold" pitchFamily="2" charset="77"/>
              </a:rPr>
              <a:t>Chart title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accent3"/>
              </a:solidFill>
              <a:latin typeface="Plus Jakarta Sans ExtraBold" pitchFamily="2" charset="77"/>
              <a:ea typeface="+mn-ea"/>
              <a:cs typeface="Plus Jakarta Sans ExtraBold" pitchFamily="2" charset="77"/>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5F-4A4C-AB59-9E143C7B4CBD}"/>
            </c:ext>
          </c:extLst>
        </c:ser>
        <c:ser>
          <c:idx val="1"/>
          <c:order val="1"/>
          <c:tx>
            <c:strRef>
              <c:f>Sheet1!$C$1</c:f>
              <c:strCache>
                <c:ptCount val="1"/>
                <c:pt idx="0">
                  <c:v>Series 2</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5F-4A4C-AB59-9E143C7B4CBD}"/>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5F-4A4C-AB59-9E143C7B4CBD}"/>
            </c:ext>
          </c:extLst>
        </c:ser>
        <c:dLbls>
          <c:showLegendKey val="0"/>
          <c:showVal val="0"/>
          <c:showCatName val="0"/>
          <c:showSerName val="0"/>
          <c:showPercent val="0"/>
          <c:showBubbleSize val="0"/>
        </c:dLbls>
        <c:gapWidth val="219"/>
        <c:overlap val="-27"/>
        <c:axId val="752411391"/>
        <c:axId val="752848911"/>
      </c:barChart>
      <c:catAx>
        <c:axId val="752411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crossAx val="752848911"/>
        <c:crosses val="autoZero"/>
        <c:auto val="1"/>
        <c:lblAlgn val="ctr"/>
        <c:lblOffset val="100"/>
        <c:noMultiLvlLbl val="0"/>
      </c:catAx>
      <c:valAx>
        <c:axId val="752848911"/>
        <c:scaling>
          <c:orientation val="minMax"/>
        </c:scaling>
        <c:delete val="0"/>
        <c:axPos val="l"/>
        <c:majorGridlines>
          <c:spPr>
            <a:ln w="9525" cap="flat" cmpd="sng" algn="ctr">
              <a:solidFill>
                <a:srgbClr val="034A59">
                  <a:alpha val="60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crossAx val="752411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34A59"/>
              </a:solidFill>
              <a:latin typeface="Plus Jakarta Sans Medium" pitchFamily="2" charset="77"/>
              <a:ea typeface="+mn-ea"/>
              <a:cs typeface="Plus Jakarta Sans Medium"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ontserrat" panose="00000500000000000000" pitchFamily="50" charset="0"/>
                <a:ea typeface="+mn-ea"/>
                <a:cs typeface="+mn-cs"/>
              </a:defRPr>
            </a:pPr>
            <a:r>
              <a:rPr lang="en-US" sz="2800" b="1" dirty="0"/>
              <a:t>Labor Force Participation Rate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ontserrat" panose="00000500000000000000" pitchFamily="50" charset="0"/>
              <a:ea typeface="+mn-ea"/>
              <a:cs typeface="+mn-cs"/>
            </a:defRPr>
          </a:pPr>
          <a:endParaRPr lang="en-US"/>
        </a:p>
      </c:txPr>
    </c:title>
    <c:autoTitleDeleted val="0"/>
    <c:plotArea>
      <c:layout/>
      <c:lineChart>
        <c:grouping val="standard"/>
        <c:varyColors val="0"/>
        <c:ser>
          <c:idx val="0"/>
          <c:order val="0"/>
          <c:tx>
            <c:strRef>
              <c:f>Sheet1!$B$1</c:f>
              <c:strCache>
                <c:ptCount val="1"/>
                <c:pt idx="0">
                  <c:v>National</c:v>
                </c:pt>
              </c:strCache>
            </c:strRef>
          </c:tx>
          <c:spPr>
            <a:ln w="28575" cap="rnd">
              <a:solidFill>
                <a:srgbClr val="52ACA0"/>
              </a:solidFill>
              <a:round/>
            </a:ln>
            <a:effectLst/>
          </c:spPr>
          <c:marker>
            <c:symbol val="none"/>
          </c:marker>
          <c:cat>
            <c:numRef>
              <c:f>Sheet1!$A$2:$A$248</c:f>
              <c:numCache>
                <c:formatCode>mmm\-yy</c:formatCode>
                <c:ptCount val="247"/>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numCache>
            </c:numRef>
          </c:cat>
          <c:val>
            <c:numRef>
              <c:f>Sheet1!$B$2:$B$248</c:f>
              <c:numCache>
                <c:formatCode>General</c:formatCode>
                <c:ptCount val="247"/>
                <c:pt idx="0">
                  <c:v>66.400000000000006</c:v>
                </c:pt>
                <c:pt idx="1">
                  <c:v>66.400000000000006</c:v>
                </c:pt>
                <c:pt idx="2">
                  <c:v>66.3</c:v>
                </c:pt>
                <c:pt idx="3">
                  <c:v>66.400000000000006</c:v>
                </c:pt>
                <c:pt idx="4">
                  <c:v>66.400000000000006</c:v>
                </c:pt>
                <c:pt idx="5">
                  <c:v>66.5</c:v>
                </c:pt>
                <c:pt idx="6">
                  <c:v>66.2</c:v>
                </c:pt>
                <c:pt idx="7">
                  <c:v>66.099999999999994</c:v>
                </c:pt>
                <c:pt idx="8">
                  <c:v>66.099999999999994</c:v>
                </c:pt>
                <c:pt idx="9">
                  <c:v>66.099999999999994</c:v>
                </c:pt>
                <c:pt idx="10">
                  <c:v>66.099999999999994</c:v>
                </c:pt>
                <c:pt idx="11">
                  <c:v>65.900000000000006</c:v>
                </c:pt>
                <c:pt idx="12">
                  <c:v>66.099999999999994</c:v>
                </c:pt>
                <c:pt idx="13">
                  <c:v>66</c:v>
                </c:pt>
                <c:pt idx="14">
                  <c:v>66</c:v>
                </c:pt>
                <c:pt idx="15">
                  <c:v>65.900000000000006</c:v>
                </c:pt>
                <c:pt idx="16">
                  <c:v>66</c:v>
                </c:pt>
                <c:pt idx="17">
                  <c:v>66.099999999999994</c:v>
                </c:pt>
                <c:pt idx="18">
                  <c:v>66.099999999999994</c:v>
                </c:pt>
                <c:pt idx="19">
                  <c:v>66</c:v>
                </c:pt>
                <c:pt idx="20">
                  <c:v>65.8</c:v>
                </c:pt>
                <c:pt idx="21">
                  <c:v>65.900000000000006</c:v>
                </c:pt>
                <c:pt idx="22">
                  <c:v>66</c:v>
                </c:pt>
                <c:pt idx="23">
                  <c:v>65.900000000000006</c:v>
                </c:pt>
                <c:pt idx="24">
                  <c:v>65.8</c:v>
                </c:pt>
                <c:pt idx="25">
                  <c:v>65.900000000000006</c:v>
                </c:pt>
                <c:pt idx="26">
                  <c:v>65.900000000000006</c:v>
                </c:pt>
                <c:pt idx="27">
                  <c:v>66.099999999999994</c:v>
                </c:pt>
                <c:pt idx="28">
                  <c:v>66.099999999999994</c:v>
                </c:pt>
                <c:pt idx="29">
                  <c:v>66.099999999999994</c:v>
                </c:pt>
                <c:pt idx="30">
                  <c:v>66.099999999999994</c:v>
                </c:pt>
                <c:pt idx="31">
                  <c:v>66.2</c:v>
                </c:pt>
                <c:pt idx="32">
                  <c:v>66.099999999999994</c:v>
                </c:pt>
                <c:pt idx="33">
                  <c:v>66.099999999999994</c:v>
                </c:pt>
                <c:pt idx="34">
                  <c:v>66</c:v>
                </c:pt>
                <c:pt idx="35">
                  <c:v>66</c:v>
                </c:pt>
                <c:pt idx="36">
                  <c:v>66</c:v>
                </c:pt>
                <c:pt idx="37">
                  <c:v>66.099999999999994</c:v>
                </c:pt>
                <c:pt idx="38">
                  <c:v>66.2</c:v>
                </c:pt>
                <c:pt idx="39">
                  <c:v>66.099999999999994</c:v>
                </c:pt>
                <c:pt idx="40">
                  <c:v>66.099999999999994</c:v>
                </c:pt>
                <c:pt idx="41">
                  <c:v>66.2</c:v>
                </c:pt>
                <c:pt idx="42">
                  <c:v>66.099999999999994</c:v>
                </c:pt>
                <c:pt idx="43">
                  <c:v>66.2</c:v>
                </c:pt>
                <c:pt idx="44">
                  <c:v>66.099999999999994</c:v>
                </c:pt>
                <c:pt idx="45">
                  <c:v>66.2</c:v>
                </c:pt>
                <c:pt idx="46">
                  <c:v>66.3</c:v>
                </c:pt>
                <c:pt idx="47">
                  <c:v>66.400000000000006</c:v>
                </c:pt>
                <c:pt idx="48">
                  <c:v>66.400000000000006</c:v>
                </c:pt>
                <c:pt idx="49">
                  <c:v>66.3</c:v>
                </c:pt>
                <c:pt idx="50">
                  <c:v>66.2</c:v>
                </c:pt>
                <c:pt idx="51">
                  <c:v>65.900000000000006</c:v>
                </c:pt>
                <c:pt idx="52">
                  <c:v>66</c:v>
                </c:pt>
                <c:pt idx="53">
                  <c:v>66</c:v>
                </c:pt>
                <c:pt idx="54">
                  <c:v>66</c:v>
                </c:pt>
                <c:pt idx="55">
                  <c:v>65.8</c:v>
                </c:pt>
                <c:pt idx="56">
                  <c:v>66</c:v>
                </c:pt>
                <c:pt idx="57">
                  <c:v>65.8</c:v>
                </c:pt>
                <c:pt idx="58">
                  <c:v>66</c:v>
                </c:pt>
                <c:pt idx="59">
                  <c:v>66</c:v>
                </c:pt>
                <c:pt idx="60">
                  <c:v>66.2</c:v>
                </c:pt>
                <c:pt idx="61">
                  <c:v>66</c:v>
                </c:pt>
                <c:pt idx="62">
                  <c:v>66.099999999999994</c:v>
                </c:pt>
                <c:pt idx="63">
                  <c:v>65.900000000000006</c:v>
                </c:pt>
                <c:pt idx="64">
                  <c:v>66.099999999999994</c:v>
                </c:pt>
                <c:pt idx="65">
                  <c:v>66.099999999999994</c:v>
                </c:pt>
                <c:pt idx="66">
                  <c:v>66.099999999999994</c:v>
                </c:pt>
                <c:pt idx="67">
                  <c:v>66.099999999999994</c:v>
                </c:pt>
                <c:pt idx="68">
                  <c:v>66</c:v>
                </c:pt>
                <c:pt idx="69">
                  <c:v>66</c:v>
                </c:pt>
                <c:pt idx="70">
                  <c:v>65.900000000000006</c:v>
                </c:pt>
                <c:pt idx="71">
                  <c:v>65.8</c:v>
                </c:pt>
                <c:pt idx="72">
                  <c:v>65.7</c:v>
                </c:pt>
                <c:pt idx="73">
                  <c:v>65.8</c:v>
                </c:pt>
                <c:pt idx="74">
                  <c:v>65.599999999999994</c:v>
                </c:pt>
                <c:pt idx="75">
                  <c:v>65.7</c:v>
                </c:pt>
                <c:pt idx="76">
                  <c:v>65.7</c:v>
                </c:pt>
                <c:pt idx="77">
                  <c:v>65.7</c:v>
                </c:pt>
                <c:pt idx="78">
                  <c:v>65.5</c:v>
                </c:pt>
                <c:pt idx="79">
                  <c:v>65.400000000000006</c:v>
                </c:pt>
                <c:pt idx="80">
                  <c:v>65.099999999999994</c:v>
                </c:pt>
                <c:pt idx="81">
                  <c:v>65</c:v>
                </c:pt>
                <c:pt idx="82">
                  <c:v>65</c:v>
                </c:pt>
                <c:pt idx="83">
                  <c:v>64.599999999999994</c:v>
                </c:pt>
                <c:pt idx="84">
                  <c:v>64.8</c:v>
                </c:pt>
                <c:pt idx="85">
                  <c:v>64.900000000000006</c:v>
                </c:pt>
                <c:pt idx="86">
                  <c:v>64.900000000000006</c:v>
                </c:pt>
                <c:pt idx="87">
                  <c:v>65.2</c:v>
                </c:pt>
                <c:pt idx="88">
                  <c:v>64.900000000000006</c:v>
                </c:pt>
                <c:pt idx="89">
                  <c:v>64.599999999999994</c:v>
                </c:pt>
                <c:pt idx="90">
                  <c:v>64.599999999999994</c:v>
                </c:pt>
                <c:pt idx="91">
                  <c:v>64.7</c:v>
                </c:pt>
                <c:pt idx="92">
                  <c:v>64.599999999999994</c:v>
                </c:pt>
                <c:pt idx="93">
                  <c:v>64.400000000000006</c:v>
                </c:pt>
                <c:pt idx="94">
                  <c:v>64.599999999999994</c:v>
                </c:pt>
                <c:pt idx="95">
                  <c:v>64.3</c:v>
                </c:pt>
                <c:pt idx="96">
                  <c:v>64.2</c:v>
                </c:pt>
                <c:pt idx="97">
                  <c:v>64.099999999999994</c:v>
                </c:pt>
                <c:pt idx="98">
                  <c:v>64.2</c:v>
                </c:pt>
                <c:pt idx="99">
                  <c:v>64.2</c:v>
                </c:pt>
                <c:pt idx="100">
                  <c:v>64.099999999999994</c:v>
                </c:pt>
                <c:pt idx="101">
                  <c:v>64</c:v>
                </c:pt>
                <c:pt idx="102">
                  <c:v>64</c:v>
                </c:pt>
                <c:pt idx="103">
                  <c:v>64.099999999999994</c:v>
                </c:pt>
                <c:pt idx="104">
                  <c:v>64.2</c:v>
                </c:pt>
                <c:pt idx="105">
                  <c:v>64.099999999999994</c:v>
                </c:pt>
                <c:pt idx="106">
                  <c:v>64.099999999999994</c:v>
                </c:pt>
                <c:pt idx="107">
                  <c:v>64</c:v>
                </c:pt>
                <c:pt idx="108">
                  <c:v>63.7</c:v>
                </c:pt>
                <c:pt idx="109">
                  <c:v>63.8</c:v>
                </c:pt>
                <c:pt idx="110">
                  <c:v>63.8</c:v>
                </c:pt>
                <c:pt idx="111">
                  <c:v>63.7</c:v>
                </c:pt>
                <c:pt idx="112">
                  <c:v>63.7</c:v>
                </c:pt>
                <c:pt idx="113">
                  <c:v>63.8</c:v>
                </c:pt>
                <c:pt idx="114">
                  <c:v>63.7</c:v>
                </c:pt>
                <c:pt idx="115">
                  <c:v>63.5</c:v>
                </c:pt>
                <c:pt idx="116">
                  <c:v>63.6</c:v>
                </c:pt>
                <c:pt idx="117">
                  <c:v>63.8</c:v>
                </c:pt>
                <c:pt idx="118">
                  <c:v>63.6</c:v>
                </c:pt>
                <c:pt idx="119">
                  <c:v>63.7</c:v>
                </c:pt>
                <c:pt idx="120">
                  <c:v>63.7</c:v>
                </c:pt>
                <c:pt idx="121">
                  <c:v>63.4</c:v>
                </c:pt>
                <c:pt idx="122">
                  <c:v>63.3</c:v>
                </c:pt>
                <c:pt idx="123">
                  <c:v>63.4</c:v>
                </c:pt>
                <c:pt idx="124">
                  <c:v>63.4</c:v>
                </c:pt>
                <c:pt idx="125">
                  <c:v>63.4</c:v>
                </c:pt>
                <c:pt idx="126">
                  <c:v>63.3</c:v>
                </c:pt>
                <c:pt idx="127">
                  <c:v>63.3</c:v>
                </c:pt>
                <c:pt idx="128">
                  <c:v>63.2</c:v>
                </c:pt>
                <c:pt idx="129">
                  <c:v>62.8</c:v>
                </c:pt>
                <c:pt idx="130">
                  <c:v>63</c:v>
                </c:pt>
                <c:pt idx="131">
                  <c:v>62.9</c:v>
                </c:pt>
                <c:pt idx="132">
                  <c:v>62.9</c:v>
                </c:pt>
                <c:pt idx="133">
                  <c:v>62.9</c:v>
                </c:pt>
                <c:pt idx="134">
                  <c:v>63.1</c:v>
                </c:pt>
                <c:pt idx="135">
                  <c:v>62.8</c:v>
                </c:pt>
                <c:pt idx="136">
                  <c:v>62.9</c:v>
                </c:pt>
                <c:pt idx="137">
                  <c:v>62.8</c:v>
                </c:pt>
                <c:pt idx="138">
                  <c:v>62.9</c:v>
                </c:pt>
                <c:pt idx="139">
                  <c:v>62.9</c:v>
                </c:pt>
                <c:pt idx="140">
                  <c:v>62.8</c:v>
                </c:pt>
                <c:pt idx="141">
                  <c:v>62.9</c:v>
                </c:pt>
                <c:pt idx="142">
                  <c:v>62.9</c:v>
                </c:pt>
                <c:pt idx="143">
                  <c:v>62.8</c:v>
                </c:pt>
                <c:pt idx="144">
                  <c:v>62.9</c:v>
                </c:pt>
                <c:pt idx="145">
                  <c:v>62.7</c:v>
                </c:pt>
                <c:pt idx="146">
                  <c:v>62.6</c:v>
                </c:pt>
                <c:pt idx="147">
                  <c:v>62.8</c:v>
                </c:pt>
                <c:pt idx="148">
                  <c:v>62.9</c:v>
                </c:pt>
                <c:pt idx="149">
                  <c:v>62.7</c:v>
                </c:pt>
                <c:pt idx="150">
                  <c:v>62.6</c:v>
                </c:pt>
                <c:pt idx="151">
                  <c:v>62.6</c:v>
                </c:pt>
                <c:pt idx="152">
                  <c:v>62.4</c:v>
                </c:pt>
                <c:pt idx="153">
                  <c:v>62.5</c:v>
                </c:pt>
                <c:pt idx="154">
                  <c:v>62.5</c:v>
                </c:pt>
                <c:pt idx="155">
                  <c:v>62.7</c:v>
                </c:pt>
                <c:pt idx="156">
                  <c:v>62.7</c:v>
                </c:pt>
                <c:pt idx="157">
                  <c:v>62.8</c:v>
                </c:pt>
                <c:pt idx="158">
                  <c:v>63</c:v>
                </c:pt>
                <c:pt idx="159">
                  <c:v>62.9</c:v>
                </c:pt>
                <c:pt idx="160">
                  <c:v>62.7</c:v>
                </c:pt>
                <c:pt idx="161">
                  <c:v>62.7</c:v>
                </c:pt>
                <c:pt idx="162">
                  <c:v>62.8</c:v>
                </c:pt>
                <c:pt idx="163">
                  <c:v>62.9</c:v>
                </c:pt>
                <c:pt idx="164">
                  <c:v>62.9</c:v>
                </c:pt>
                <c:pt idx="165">
                  <c:v>62.8</c:v>
                </c:pt>
                <c:pt idx="166">
                  <c:v>62.7</c:v>
                </c:pt>
                <c:pt idx="167">
                  <c:v>62.7</c:v>
                </c:pt>
                <c:pt idx="168">
                  <c:v>62.8</c:v>
                </c:pt>
                <c:pt idx="169">
                  <c:v>62.9</c:v>
                </c:pt>
                <c:pt idx="170">
                  <c:v>62.9</c:v>
                </c:pt>
                <c:pt idx="171">
                  <c:v>63</c:v>
                </c:pt>
                <c:pt idx="172">
                  <c:v>62.8</c:v>
                </c:pt>
                <c:pt idx="173">
                  <c:v>62.8</c:v>
                </c:pt>
                <c:pt idx="174">
                  <c:v>62.9</c:v>
                </c:pt>
                <c:pt idx="175">
                  <c:v>62.9</c:v>
                </c:pt>
                <c:pt idx="176">
                  <c:v>63.1</c:v>
                </c:pt>
                <c:pt idx="177">
                  <c:v>62.7</c:v>
                </c:pt>
                <c:pt idx="178">
                  <c:v>62.7</c:v>
                </c:pt>
                <c:pt idx="179">
                  <c:v>62.7</c:v>
                </c:pt>
                <c:pt idx="180">
                  <c:v>62.7</c:v>
                </c:pt>
                <c:pt idx="181">
                  <c:v>63</c:v>
                </c:pt>
                <c:pt idx="182">
                  <c:v>62.9</c:v>
                </c:pt>
                <c:pt idx="183">
                  <c:v>62.9</c:v>
                </c:pt>
                <c:pt idx="184">
                  <c:v>62.9</c:v>
                </c:pt>
                <c:pt idx="185">
                  <c:v>63</c:v>
                </c:pt>
                <c:pt idx="186">
                  <c:v>63</c:v>
                </c:pt>
                <c:pt idx="187">
                  <c:v>62.6</c:v>
                </c:pt>
                <c:pt idx="188">
                  <c:v>62.8</c:v>
                </c:pt>
                <c:pt idx="189">
                  <c:v>62.9</c:v>
                </c:pt>
                <c:pt idx="190">
                  <c:v>62.9</c:v>
                </c:pt>
                <c:pt idx="191">
                  <c:v>63</c:v>
                </c:pt>
                <c:pt idx="192">
                  <c:v>63.1</c:v>
                </c:pt>
                <c:pt idx="193">
                  <c:v>63.1</c:v>
                </c:pt>
                <c:pt idx="194">
                  <c:v>63</c:v>
                </c:pt>
                <c:pt idx="195">
                  <c:v>62.9</c:v>
                </c:pt>
                <c:pt idx="196">
                  <c:v>62.9</c:v>
                </c:pt>
                <c:pt idx="197">
                  <c:v>63</c:v>
                </c:pt>
                <c:pt idx="198">
                  <c:v>63.1</c:v>
                </c:pt>
                <c:pt idx="199">
                  <c:v>63.1</c:v>
                </c:pt>
                <c:pt idx="200">
                  <c:v>63.2</c:v>
                </c:pt>
                <c:pt idx="201">
                  <c:v>63.3</c:v>
                </c:pt>
                <c:pt idx="202">
                  <c:v>63.3</c:v>
                </c:pt>
                <c:pt idx="203">
                  <c:v>63.3</c:v>
                </c:pt>
                <c:pt idx="204">
                  <c:v>63.3</c:v>
                </c:pt>
                <c:pt idx="205">
                  <c:v>63.3</c:v>
                </c:pt>
                <c:pt idx="206">
                  <c:v>62.6</c:v>
                </c:pt>
                <c:pt idx="207">
                  <c:v>60.1</c:v>
                </c:pt>
                <c:pt idx="208">
                  <c:v>60.8</c:v>
                </c:pt>
                <c:pt idx="209">
                  <c:v>61.5</c:v>
                </c:pt>
                <c:pt idx="210">
                  <c:v>61.5</c:v>
                </c:pt>
                <c:pt idx="211">
                  <c:v>61.7</c:v>
                </c:pt>
                <c:pt idx="212">
                  <c:v>61.4</c:v>
                </c:pt>
                <c:pt idx="213">
                  <c:v>61.7</c:v>
                </c:pt>
                <c:pt idx="214">
                  <c:v>61.5</c:v>
                </c:pt>
                <c:pt idx="215">
                  <c:v>61.5</c:v>
                </c:pt>
                <c:pt idx="216">
                  <c:v>61.3</c:v>
                </c:pt>
                <c:pt idx="217">
                  <c:v>61.4</c:v>
                </c:pt>
                <c:pt idx="218">
                  <c:v>61.5</c:v>
                </c:pt>
                <c:pt idx="219">
                  <c:v>61.6</c:v>
                </c:pt>
                <c:pt idx="220">
                  <c:v>61.5</c:v>
                </c:pt>
                <c:pt idx="221">
                  <c:v>61.7</c:v>
                </c:pt>
                <c:pt idx="222">
                  <c:v>61.8</c:v>
                </c:pt>
                <c:pt idx="223">
                  <c:v>61.7</c:v>
                </c:pt>
                <c:pt idx="224">
                  <c:v>61.7</c:v>
                </c:pt>
                <c:pt idx="225">
                  <c:v>61.8</c:v>
                </c:pt>
                <c:pt idx="226">
                  <c:v>61.9</c:v>
                </c:pt>
                <c:pt idx="227">
                  <c:v>62</c:v>
                </c:pt>
                <c:pt idx="228">
                  <c:v>62.2</c:v>
                </c:pt>
                <c:pt idx="229">
                  <c:v>62.2</c:v>
                </c:pt>
                <c:pt idx="230">
                  <c:v>62.4</c:v>
                </c:pt>
                <c:pt idx="231">
                  <c:v>62.2</c:v>
                </c:pt>
                <c:pt idx="232">
                  <c:v>62.3</c:v>
                </c:pt>
                <c:pt idx="233">
                  <c:v>62.2</c:v>
                </c:pt>
                <c:pt idx="234">
                  <c:v>62.1</c:v>
                </c:pt>
                <c:pt idx="235">
                  <c:v>62.3</c:v>
                </c:pt>
                <c:pt idx="236">
                  <c:v>62.3</c:v>
                </c:pt>
                <c:pt idx="237">
                  <c:v>62.2</c:v>
                </c:pt>
                <c:pt idx="238">
                  <c:v>62.2</c:v>
                </c:pt>
                <c:pt idx="239">
                  <c:v>62.3</c:v>
                </c:pt>
                <c:pt idx="240">
                  <c:v>62.4</c:v>
                </c:pt>
                <c:pt idx="241">
                  <c:v>62.5</c:v>
                </c:pt>
                <c:pt idx="242">
                  <c:v>62.6</c:v>
                </c:pt>
                <c:pt idx="243">
                  <c:v>62.6</c:v>
                </c:pt>
                <c:pt idx="244">
                  <c:v>62.6</c:v>
                </c:pt>
                <c:pt idx="245">
                  <c:v>62.6</c:v>
                </c:pt>
                <c:pt idx="246">
                  <c:v>62.6</c:v>
                </c:pt>
              </c:numCache>
            </c:numRef>
          </c:val>
          <c:smooth val="0"/>
          <c:extLst>
            <c:ext xmlns:c16="http://schemas.microsoft.com/office/drawing/2014/chart" uri="{C3380CC4-5D6E-409C-BE32-E72D297353CC}">
              <c16:uniqueId val="{00000000-4469-45CF-8535-D06612CD17A8}"/>
            </c:ext>
          </c:extLst>
        </c:ser>
        <c:ser>
          <c:idx val="1"/>
          <c:order val="1"/>
          <c:tx>
            <c:strRef>
              <c:f>Sheet1!$C$1</c:f>
              <c:strCache>
                <c:ptCount val="1"/>
                <c:pt idx="0">
                  <c:v>South Carolina</c:v>
                </c:pt>
              </c:strCache>
            </c:strRef>
          </c:tx>
          <c:spPr>
            <a:ln w="28575" cap="rnd">
              <a:solidFill>
                <a:schemeClr val="accent2"/>
              </a:solidFill>
              <a:round/>
            </a:ln>
            <a:effectLst/>
          </c:spPr>
          <c:marker>
            <c:symbol val="none"/>
          </c:marker>
          <c:cat>
            <c:numRef>
              <c:f>Sheet1!$A$2:$A$248</c:f>
              <c:numCache>
                <c:formatCode>mmm\-yy</c:formatCode>
                <c:ptCount val="247"/>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numCache>
            </c:numRef>
          </c:cat>
          <c:val>
            <c:numRef>
              <c:f>Sheet1!$C$2:$C$248</c:f>
            </c:numRef>
          </c:val>
          <c:smooth val="0"/>
          <c:extLst>
            <c:ext xmlns:c16="http://schemas.microsoft.com/office/drawing/2014/chart" uri="{C3380CC4-5D6E-409C-BE32-E72D297353CC}">
              <c16:uniqueId val="{00000000-AFBE-4D83-84A7-822016D66FE5}"/>
            </c:ext>
          </c:extLst>
        </c:ser>
        <c:ser>
          <c:idx val="2"/>
          <c:order val="2"/>
          <c:tx>
            <c:strRef>
              <c:f>Sheet1!$D$1</c:f>
              <c:strCache>
                <c:ptCount val="1"/>
                <c:pt idx="0">
                  <c:v>North Carolina</c:v>
                </c:pt>
              </c:strCache>
            </c:strRef>
          </c:tx>
          <c:spPr>
            <a:ln w="28575" cap="rnd">
              <a:solidFill>
                <a:schemeClr val="accent3"/>
              </a:solidFill>
              <a:round/>
            </a:ln>
            <a:effectLst/>
          </c:spPr>
          <c:marker>
            <c:symbol val="none"/>
          </c:marker>
          <c:cat>
            <c:numRef>
              <c:f>Sheet1!$A$2:$A$248</c:f>
              <c:numCache>
                <c:formatCode>mmm\-yy</c:formatCode>
                <c:ptCount val="247"/>
                <c:pt idx="0">
                  <c:v>37622</c:v>
                </c:pt>
                <c:pt idx="1">
                  <c:v>37653</c:v>
                </c:pt>
                <c:pt idx="2">
                  <c:v>37681</c:v>
                </c:pt>
                <c:pt idx="3">
                  <c:v>37712</c:v>
                </c:pt>
                <c:pt idx="4">
                  <c:v>37742</c:v>
                </c:pt>
                <c:pt idx="5">
                  <c:v>37773</c:v>
                </c:pt>
                <c:pt idx="6">
                  <c:v>37803</c:v>
                </c:pt>
                <c:pt idx="7">
                  <c:v>37834</c:v>
                </c:pt>
                <c:pt idx="8">
                  <c:v>37865</c:v>
                </c:pt>
                <c:pt idx="9">
                  <c:v>37895</c:v>
                </c:pt>
                <c:pt idx="10">
                  <c:v>37926</c:v>
                </c:pt>
                <c:pt idx="11">
                  <c:v>37956</c:v>
                </c:pt>
                <c:pt idx="12">
                  <c:v>37987</c:v>
                </c:pt>
                <c:pt idx="13">
                  <c:v>38018</c:v>
                </c:pt>
                <c:pt idx="14">
                  <c:v>38047</c:v>
                </c:pt>
                <c:pt idx="15">
                  <c:v>38078</c:v>
                </c:pt>
                <c:pt idx="16">
                  <c:v>38108</c:v>
                </c:pt>
                <c:pt idx="17">
                  <c:v>38139</c:v>
                </c:pt>
                <c:pt idx="18">
                  <c:v>38169</c:v>
                </c:pt>
                <c:pt idx="19">
                  <c:v>38200</c:v>
                </c:pt>
                <c:pt idx="20">
                  <c:v>38231</c:v>
                </c:pt>
                <c:pt idx="21">
                  <c:v>38261</c:v>
                </c:pt>
                <c:pt idx="22">
                  <c:v>38292</c:v>
                </c:pt>
                <c:pt idx="23">
                  <c:v>38322</c:v>
                </c:pt>
                <c:pt idx="24">
                  <c:v>38353</c:v>
                </c:pt>
                <c:pt idx="25">
                  <c:v>38384</c:v>
                </c:pt>
                <c:pt idx="26">
                  <c:v>38412</c:v>
                </c:pt>
                <c:pt idx="27">
                  <c:v>38443</c:v>
                </c:pt>
                <c:pt idx="28">
                  <c:v>38473</c:v>
                </c:pt>
                <c:pt idx="29">
                  <c:v>38504</c:v>
                </c:pt>
                <c:pt idx="30">
                  <c:v>38534</c:v>
                </c:pt>
                <c:pt idx="31">
                  <c:v>38565</c:v>
                </c:pt>
                <c:pt idx="32">
                  <c:v>38596</c:v>
                </c:pt>
                <c:pt idx="33">
                  <c:v>38626</c:v>
                </c:pt>
                <c:pt idx="34">
                  <c:v>38657</c:v>
                </c:pt>
                <c:pt idx="35">
                  <c:v>38687</c:v>
                </c:pt>
                <c:pt idx="36">
                  <c:v>38718</c:v>
                </c:pt>
                <c:pt idx="37">
                  <c:v>38749</c:v>
                </c:pt>
                <c:pt idx="38">
                  <c:v>38777</c:v>
                </c:pt>
                <c:pt idx="39">
                  <c:v>38808</c:v>
                </c:pt>
                <c:pt idx="40">
                  <c:v>38838</c:v>
                </c:pt>
                <c:pt idx="41">
                  <c:v>38869</c:v>
                </c:pt>
                <c:pt idx="42">
                  <c:v>38899</c:v>
                </c:pt>
                <c:pt idx="43">
                  <c:v>38930</c:v>
                </c:pt>
                <c:pt idx="44">
                  <c:v>38961</c:v>
                </c:pt>
                <c:pt idx="45">
                  <c:v>38991</c:v>
                </c:pt>
                <c:pt idx="46">
                  <c:v>39022</c:v>
                </c:pt>
                <c:pt idx="47">
                  <c:v>39052</c:v>
                </c:pt>
                <c:pt idx="48">
                  <c:v>39083</c:v>
                </c:pt>
                <c:pt idx="49">
                  <c:v>39114</c:v>
                </c:pt>
                <c:pt idx="50">
                  <c:v>39142</c:v>
                </c:pt>
                <c:pt idx="51">
                  <c:v>39173</c:v>
                </c:pt>
                <c:pt idx="52">
                  <c:v>39203</c:v>
                </c:pt>
                <c:pt idx="53">
                  <c:v>39234</c:v>
                </c:pt>
                <c:pt idx="54">
                  <c:v>39264</c:v>
                </c:pt>
                <c:pt idx="55">
                  <c:v>39295</c:v>
                </c:pt>
                <c:pt idx="56">
                  <c:v>39326</c:v>
                </c:pt>
                <c:pt idx="57">
                  <c:v>39356</c:v>
                </c:pt>
                <c:pt idx="58">
                  <c:v>39387</c:v>
                </c:pt>
                <c:pt idx="59">
                  <c:v>39417</c:v>
                </c:pt>
                <c:pt idx="60">
                  <c:v>39448</c:v>
                </c:pt>
                <c:pt idx="61">
                  <c:v>39479</c:v>
                </c:pt>
                <c:pt idx="62">
                  <c:v>39508</c:v>
                </c:pt>
                <c:pt idx="63">
                  <c:v>39539</c:v>
                </c:pt>
                <c:pt idx="64">
                  <c:v>39569</c:v>
                </c:pt>
                <c:pt idx="65">
                  <c:v>39600</c:v>
                </c:pt>
                <c:pt idx="66">
                  <c:v>39630</c:v>
                </c:pt>
                <c:pt idx="67">
                  <c:v>39661</c:v>
                </c:pt>
                <c:pt idx="68">
                  <c:v>39692</c:v>
                </c:pt>
                <c:pt idx="69">
                  <c:v>39722</c:v>
                </c:pt>
                <c:pt idx="70">
                  <c:v>39753</c:v>
                </c:pt>
                <c:pt idx="71">
                  <c:v>39783</c:v>
                </c:pt>
                <c:pt idx="72">
                  <c:v>39814</c:v>
                </c:pt>
                <c:pt idx="73">
                  <c:v>39845</c:v>
                </c:pt>
                <c:pt idx="74">
                  <c:v>39873</c:v>
                </c:pt>
                <c:pt idx="75">
                  <c:v>39904</c:v>
                </c:pt>
                <c:pt idx="76">
                  <c:v>39934</c:v>
                </c:pt>
                <c:pt idx="77">
                  <c:v>39965</c:v>
                </c:pt>
                <c:pt idx="78">
                  <c:v>39995</c:v>
                </c:pt>
                <c:pt idx="79">
                  <c:v>40026</c:v>
                </c:pt>
                <c:pt idx="80">
                  <c:v>40057</c:v>
                </c:pt>
                <c:pt idx="81">
                  <c:v>40087</c:v>
                </c:pt>
                <c:pt idx="82">
                  <c:v>40118</c:v>
                </c:pt>
                <c:pt idx="83">
                  <c:v>40148</c:v>
                </c:pt>
                <c:pt idx="84">
                  <c:v>40179</c:v>
                </c:pt>
                <c:pt idx="85">
                  <c:v>40210</c:v>
                </c:pt>
                <c:pt idx="86">
                  <c:v>40238</c:v>
                </c:pt>
                <c:pt idx="87">
                  <c:v>40269</c:v>
                </c:pt>
                <c:pt idx="88">
                  <c:v>40299</c:v>
                </c:pt>
                <c:pt idx="89">
                  <c:v>40330</c:v>
                </c:pt>
                <c:pt idx="90">
                  <c:v>40360</c:v>
                </c:pt>
                <c:pt idx="91">
                  <c:v>40391</c:v>
                </c:pt>
                <c:pt idx="92">
                  <c:v>40422</c:v>
                </c:pt>
                <c:pt idx="93">
                  <c:v>40452</c:v>
                </c:pt>
                <c:pt idx="94">
                  <c:v>40483</c:v>
                </c:pt>
                <c:pt idx="95">
                  <c:v>40513</c:v>
                </c:pt>
                <c:pt idx="96">
                  <c:v>40544</c:v>
                </c:pt>
                <c:pt idx="97">
                  <c:v>40575</c:v>
                </c:pt>
                <c:pt idx="98">
                  <c:v>40603</c:v>
                </c:pt>
                <c:pt idx="99">
                  <c:v>40634</c:v>
                </c:pt>
                <c:pt idx="100">
                  <c:v>40664</c:v>
                </c:pt>
                <c:pt idx="101">
                  <c:v>40695</c:v>
                </c:pt>
                <c:pt idx="102">
                  <c:v>40725</c:v>
                </c:pt>
                <c:pt idx="103">
                  <c:v>40756</c:v>
                </c:pt>
                <c:pt idx="104">
                  <c:v>40787</c:v>
                </c:pt>
                <c:pt idx="105">
                  <c:v>40817</c:v>
                </c:pt>
                <c:pt idx="106">
                  <c:v>40848</c:v>
                </c:pt>
                <c:pt idx="107">
                  <c:v>40878</c:v>
                </c:pt>
                <c:pt idx="108">
                  <c:v>40909</c:v>
                </c:pt>
                <c:pt idx="109">
                  <c:v>40940</c:v>
                </c:pt>
                <c:pt idx="110">
                  <c:v>40969</c:v>
                </c:pt>
                <c:pt idx="111">
                  <c:v>41000</c:v>
                </c:pt>
                <c:pt idx="112">
                  <c:v>41030</c:v>
                </c:pt>
                <c:pt idx="113">
                  <c:v>41061</c:v>
                </c:pt>
                <c:pt idx="114">
                  <c:v>41091</c:v>
                </c:pt>
                <c:pt idx="115">
                  <c:v>41122</c:v>
                </c:pt>
                <c:pt idx="116">
                  <c:v>41153</c:v>
                </c:pt>
                <c:pt idx="117">
                  <c:v>41183</c:v>
                </c:pt>
                <c:pt idx="118">
                  <c:v>41214</c:v>
                </c:pt>
                <c:pt idx="119">
                  <c:v>41244</c:v>
                </c:pt>
                <c:pt idx="120">
                  <c:v>41275</c:v>
                </c:pt>
                <c:pt idx="121">
                  <c:v>41306</c:v>
                </c:pt>
                <c:pt idx="122">
                  <c:v>41334</c:v>
                </c:pt>
                <c:pt idx="123">
                  <c:v>41365</c:v>
                </c:pt>
                <c:pt idx="124">
                  <c:v>41395</c:v>
                </c:pt>
                <c:pt idx="125">
                  <c:v>41426</c:v>
                </c:pt>
                <c:pt idx="126">
                  <c:v>41456</c:v>
                </c:pt>
                <c:pt idx="127">
                  <c:v>41487</c:v>
                </c:pt>
                <c:pt idx="128">
                  <c:v>41518</c:v>
                </c:pt>
                <c:pt idx="129">
                  <c:v>41548</c:v>
                </c:pt>
                <c:pt idx="130">
                  <c:v>41579</c:v>
                </c:pt>
                <c:pt idx="131">
                  <c:v>41609</c:v>
                </c:pt>
                <c:pt idx="132">
                  <c:v>41640</c:v>
                </c:pt>
                <c:pt idx="133">
                  <c:v>41671</c:v>
                </c:pt>
                <c:pt idx="134">
                  <c:v>41699</c:v>
                </c:pt>
                <c:pt idx="135">
                  <c:v>41730</c:v>
                </c:pt>
                <c:pt idx="136">
                  <c:v>41760</c:v>
                </c:pt>
                <c:pt idx="137">
                  <c:v>41791</c:v>
                </c:pt>
                <c:pt idx="138">
                  <c:v>41821</c:v>
                </c:pt>
                <c:pt idx="139">
                  <c:v>41852</c:v>
                </c:pt>
                <c:pt idx="140">
                  <c:v>41883</c:v>
                </c:pt>
                <c:pt idx="141">
                  <c:v>41913</c:v>
                </c:pt>
                <c:pt idx="142">
                  <c:v>41944</c:v>
                </c:pt>
                <c:pt idx="143">
                  <c:v>41974</c:v>
                </c:pt>
                <c:pt idx="144">
                  <c:v>42005</c:v>
                </c:pt>
                <c:pt idx="145">
                  <c:v>42036</c:v>
                </c:pt>
                <c:pt idx="146">
                  <c:v>42064</c:v>
                </c:pt>
                <c:pt idx="147">
                  <c:v>42095</c:v>
                </c:pt>
                <c:pt idx="148">
                  <c:v>42125</c:v>
                </c:pt>
                <c:pt idx="149">
                  <c:v>42156</c:v>
                </c:pt>
                <c:pt idx="150">
                  <c:v>42186</c:v>
                </c:pt>
                <c:pt idx="151">
                  <c:v>42217</c:v>
                </c:pt>
                <c:pt idx="152">
                  <c:v>42248</c:v>
                </c:pt>
                <c:pt idx="153">
                  <c:v>42278</c:v>
                </c:pt>
                <c:pt idx="154">
                  <c:v>42309</c:v>
                </c:pt>
                <c:pt idx="155">
                  <c:v>42339</c:v>
                </c:pt>
                <c:pt idx="156">
                  <c:v>42370</c:v>
                </c:pt>
                <c:pt idx="157">
                  <c:v>42401</c:v>
                </c:pt>
                <c:pt idx="158">
                  <c:v>42430</c:v>
                </c:pt>
                <c:pt idx="159">
                  <c:v>42461</c:v>
                </c:pt>
                <c:pt idx="160">
                  <c:v>42491</c:v>
                </c:pt>
                <c:pt idx="161">
                  <c:v>42522</c:v>
                </c:pt>
                <c:pt idx="162">
                  <c:v>42552</c:v>
                </c:pt>
                <c:pt idx="163">
                  <c:v>42583</c:v>
                </c:pt>
                <c:pt idx="164">
                  <c:v>42614</c:v>
                </c:pt>
                <c:pt idx="165">
                  <c:v>42644</c:v>
                </c:pt>
                <c:pt idx="166">
                  <c:v>42675</c:v>
                </c:pt>
                <c:pt idx="167">
                  <c:v>42705</c:v>
                </c:pt>
                <c:pt idx="168">
                  <c:v>42736</c:v>
                </c:pt>
                <c:pt idx="169">
                  <c:v>42767</c:v>
                </c:pt>
                <c:pt idx="170">
                  <c:v>42795</c:v>
                </c:pt>
                <c:pt idx="171">
                  <c:v>42826</c:v>
                </c:pt>
                <c:pt idx="172">
                  <c:v>42856</c:v>
                </c:pt>
                <c:pt idx="173">
                  <c:v>42887</c:v>
                </c:pt>
                <c:pt idx="174">
                  <c:v>42917</c:v>
                </c:pt>
                <c:pt idx="175">
                  <c:v>42948</c:v>
                </c:pt>
                <c:pt idx="176">
                  <c:v>42979</c:v>
                </c:pt>
                <c:pt idx="177">
                  <c:v>43009</c:v>
                </c:pt>
                <c:pt idx="178">
                  <c:v>43040</c:v>
                </c:pt>
                <c:pt idx="179">
                  <c:v>43070</c:v>
                </c:pt>
                <c:pt idx="180">
                  <c:v>43101</c:v>
                </c:pt>
                <c:pt idx="181">
                  <c:v>43132</c:v>
                </c:pt>
                <c:pt idx="182">
                  <c:v>43160</c:v>
                </c:pt>
                <c:pt idx="183">
                  <c:v>43191</c:v>
                </c:pt>
                <c:pt idx="184">
                  <c:v>43221</c:v>
                </c:pt>
                <c:pt idx="185">
                  <c:v>43252</c:v>
                </c:pt>
                <c:pt idx="186">
                  <c:v>43282</c:v>
                </c:pt>
                <c:pt idx="187">
                  <c:v>43313</c:v>
                </c:pt>
                <c:pt idx="188">
                  <c:v>43344</c:v>
                </c:pt>
                <c:pt idx="189">
                  <c:v>43374</c:v>
                </c:pt>
                <c:pt idx="190">
                  <c:v>43405</c:v>
                </c:pt>
                <c:pt idx="191">
                  <c:v>43435</c:v>
                </c:pt>
                <c:pt idx="192">
                  <c:v>43466</c:v>
                </c:pt>
                <c:pt idx="193">
                  <c:v>43497</c:v>
                </c:pt>
                <c:pt idx="194">
                  <c:v>43525</c:v>
                </c:pt>
                <c:pt idx="195">
                  <c:v>43556</c:v>
                </c:pt>
                <c:pt idx="196">
                  <c:v>43586</c:v>
                </c:pt>
                <c:pt idx="197">
                  <c:v>43617</c:v>
                </c:pt>
                <c:pt idx="198">
                  <c:v>43647</c:v>
                </c:pt>
                <c:pt idx="199">
                  <c:v>43678</c:v>
                </c:pt>
                <c:pt idx="200">
                  <c:v>43709</c:v>
                </c:pt>
                <c:pt idx="201">
                  <c:v>43739</c:v>
                </c:pt>
                <c:pt idx="202">
                  <c:v>43770</c:v>
                </c:pt>
                <c:pt idx="203">
                  <c:v>43800</c:v>
                </c:pt>
                <c:pt idx="204">
                  <c:v>43831</c:v>
                </c:pt>
                <c:pt idx="205">
                  <c:v>43862</c:v>
                </c:pt>
                <c:pt idx="206">
                  <c:v>43891</c:v>
                </c:pt>
                <c:pt idx="207">
                  <c:v>43922</c:v>
                </c:pt>
                <c:pt idx="208">
                  <c:v>43952</c:v>
                </c:pt>
                <c:pt idx="209">
                  <c:v>43983</c:v>
                </c:pt>
                <c:pt idx="210">
                  <c:v>44013</c:v>
                </c:pt>
                <c:pt idx="211">
                  <c:v>44044</c:v>
                </c:pt>
                <c:pt idx="212">
                  <c:v>44075</c:v>
                </c:pt>
                <c:pt idx="213">
                  <c:v>44105</c:v>
                </c:pt>
                <c:pt idx="214">
                  <c:v>44136</c:v>
                </c:pt>
                <c:pt idx="215">
                  <c:v>44166</c:v>
                </c:pt>
                <c:pt idx="216">
                  <c:v>44197</c:v>
                </c:pt>
                <c:pt idx="217">
                  <c:v>44228</c:v>
                </c:pt>
                <c:pt idx="218">
                  <c:v>44256</c:v>
                </c:pt>
                <c:pt idx="219">
                  <c:v>44287</c:v>
                </c:pt>
                <c:pt idx="220">
                  <c:v>44317</c:v>
                </c:pt>
                <c:pt idx="221">
                  <c:v>44348</c:v>
                </c:pt>
                <c:pt idx="222">
                  <c:v>44378</c:v>
                </c:pt>
                <c:pt idx="223">
                  <c:v>44409</c:v>
                </c:pt>
                <c:pt idx="224">
                  <c:v>44440</c:v>
                </c:pt>
                <c:pt idx="225">
                  <c:v>44470</c:v>
                </c:pt>
                <c:pt idx="226">
                  <c:v>44501</c:v>
                </c:pt>
                <c:pt idx="227">
                  <c:v>44531</c:v>
                </c:pt>
                <c:pt idx="228">
                  <c:v>44562</c:v>
                </c:pt>
                <c:pt idx="229">
                  <c:v>44593</c:v>
                </c:pt>
                <c:pt idx="230">
                  <c:v>44621</c:v>
                </c:pt>
                <c:pt idx="231">
                  <c:v>44652</c:v>
                </c:pt>
                <c:pt idx="232">
                  <c:v>44682</c:v>
                </c:pt>
                <c:pt idx="233">
                  <c:v>44713</c:v>
                </c:pt>
                <c:pt idx="234">
                  <c:v>44743</c:v>
                </c:pt>
                <c:pt idx="235">
                  <c:v>44774</c:v>
                </c:pt>
                <c:pt idx="236">
                  <c:v>44805</c:v>
                </c:pt>
                <c:pt idx="237">
                  <c:v>44835</c:v>
                </c:pt>
                <c:pt idx="238">
                  <c:v>44866</c:v>
                </c:pt>
                <c:pt idx="239">
                  <c:v>44896</c:v>
                </c:pt>
                <c:pt idx="240">
                  <c:v>44927</c:v>
                </c:pt>
                <c:pt idx="241">
                  <c:v>44958</c:v>
                </c:pt>
                <c:pt idx="242">
                  <c:v>44986</c:v>
                </c:pt>
                <c:pt idx="243">
                  <c:v>45017</c:v>
                </c:pt>
                <c:pt idx="244">
                  <c:v>45047</c:v>
                </c:pt>
                <c:pt idx="245">
                  <c:v>45078</c:v>
                </c:pt>
                <c:pt idx="246">
                  <c:v>45108</c:v>
                </c:pt>
              </c:numCache>
            </c:numRef>
          </c:cat>
          <c:val>
            <c:numRef>
              <c:f>Sheet1!$D$2:$D$248</c:f>
            </c:numRef>
          </c:val>
          <c:smooth val="0"/>
          <c:extLst>
            <c:ext xmlns:c16="http://schemas.microsoft.com/office/drawing/2014/chart" uri="{C3380CC4-5D6E-409C-BE32-E72D297353CC}">
              <c16:uniqueId val="{00000000-177E-406B-842F-4BBEA84FC5BE}"/>
            </c:ext>
          </c:extLst>
        </c:ser>
        <c:dLbls>
          <c:showLegendKey val="0"/>
          <c:showVal val="0"/>
          <c:showCatName val="0"/>
          <c:showSerName val="0"/>
          <c:showPercent val="0"/>
          <c:showBubbleSize val="0"/>
        </c:dLbls>
        <c:smooth val="0"/>
        <c:axId val="369896848"/>
        <c:axId val="369897264"/>
      </c:lineChart>
      <c:dateAx>
        <c:axId val="36989684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369897264"/>
        <c:crosses val="autoZero"/>
        <c:auto val="1"/>
        <c:lblOffset val="100"/>
        <c:baseTimeUnit val="months"/>
      </c:dateAx>
      <c:valAx>
        <c:axId val="369897264"/>
        <c:scaling>
          <c:orientation val="minMax"/>
          <c:min val="54"/>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369896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a:solidFill>
        <a:schemeClr val="bg1">
          <a:lumMod val="85000"/>
        </a:schemeClr>
      </a:solidFill>
    </a:ln>
    <a:effectLst/>
  </c:spPr>
  <c:txPr>
    <a:bodyPr/>
    <a:lstStyle/>
    <a:p>
      <a:pPr>
        <a:defRPr sz="1600">
          <a:latin typeface="Montserrat" panose="00000500000000000000" pitchFamily="50"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ontserrat SemiBold" panose="00000700000000000000" pitchFamily="2" charset="0"/>
                <a:ea typeface="+mn-ea"/>
                <a:cs typeface="+mn-cs"/>
              </a:defRPr>
            </a:pPr>
            <a:r>
              <a:rPr lang="en-US" sz="1800">
                <a:latin typeface="Montserrat SemiBold" panose="00000700000000000000" pitchFamily="2" charset="0"/>
              </a:rPr>
              <a:t>Permanent RN Direct Hire Jobs</a:t>
            </a:r>
          </a:p>
        </c:rich>
      </c:tx>
      <c:layout>
        <c:manualLayout>
          <c:xMode val="edge"/>
          <c:yMode val="edge"/>
          <c:x val="0.32286016940817303"/>
          <c:y val="4.0790317686816959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ontserrat SemiBold" panose="00000700000000000000" pitchFamily="2" charset="0"/>
              <a:ea typeface="+mn-ea"/>
              <a:cs typeface="+mn-cs"/>
            </a:defRPr>
          </a:pPr>
          <a:endParaRPr lang="en-US"/>
        </a:p>
      </c:txPr>
    </c:title>
    <c:autoTitleDeleted val="0"/>
    <c:plotArea>
      <c:layout>
        <c:manualLayout>
          <c:layoutTarget val="inner"/>
          <c:xMode val="edge"/>
          <c:yMode val="edge"/>
          <c:x val="8.218093277227953E-2"/>
          <c:y val="0.10918356830238529"/>
          <c:w val="0.88898486953836653"/>
          <c:h val="0.74292987582210346"/>
        </c:manualLayout>
      </c:layout>
      <c:lineChart>
        <c:grouping val="standard"/>
        <c:varyColors val="0"/>
        <c:ser>
          <c:idx val="0"/>
          <c:order val="0"/>
          <c:tx>
            <c:strRef>
              <c:f>Sheet1!$B$1</c:f>
              <c:strCache>
                <c:ptCount val="1"/>
                <c:pt idx="0">
                  <c:v>active</c:v>
                </c:pt>
              </c:strCache>
            </c:strRef>
          </c:tx>
          <c:spPr>
            <a:ln w="38100" cap="rnd">
              <a:solidFill>
                <a:schemeClr val="accent4">
                  <a:shade val="76000"/>
                </a:schemeClr>
              </a:solidFill>
              <a:round/>
            </a:ln>
            <a:effectLst/>
          </c:spPr>
          <c:marker>
            <c:symbol val="circle"/>
            <c:size val="4"/>
            <c:spPr>
              <a:solidFill>
                <a:schemeClr val="accent4">
                  <a:shade val="76000"/>
                </a:schemeClr>
              </a:solidFill>
              <a:ln w="38100">
                <a:solidFill>
                  <a:schemeClr val="accent4">
                    <a:shade val="76000"/>
                  </a:schemeClr>
                </a:solidFill>
              </a:ln>
              <a:effectLst/>
            </c:spPr>
          </c:marker>
          <c:cat>
            <c:numRef>
              <c:f>Sheet1!$A$2:$A$188</c:f>
              <c:numCache>
                <c:formatCode>m/d/yyyy</c:formatCode>
                <c:ptCount val="187"/>
                <c:pt idx="0">
                  <c:v>43857</c:v>
                </c:pt>
                <c:pt idx="1">
                  <c:v>43864</c:v>
                </c:pt>
                <c:pt idx="2">
                  <c:v>43871</c:v>
                </c:pt>
                <c:pt idx="3">
                  <c:v>43878</c:v>
                </c:pt>
                <c:pt idx="4">
                  <c:v>43885</c:v>
                </c:pt>
                <c:pt idx="5">
                  <c:v>43892</c:v>
                </c:pt>
                <c:pt idx="6">
                  <c:v>43899</c:v>
                </c:pt>
                <c:pt idx="7">
                  <c:v>43906</c:v>
                </c:pt>
                <c:pt idx="8">
                  <c:v>43913</c:v>
                </c:pt>
                <c:pt idx="9">
                  <c:v>43920</c:v>
                </c:pt>
                <c:pt idx="10">
                  <c:v>43927</c:v>
                </c:pt>
                <c:pt idx="11">
                  <c:v>43934</c:v>
                </c:pt>
                <c:pt idx="12">
                  <c:v>43941</c:v>
                </c:pt>
                <c:pt idx="13">
                  <c:v>43948</c:v>
                </c:pt>
                <c:pt idx="14">
                  <c:v>43955</c:v>
                </c:pt>
                <c:pt idx="15">
                  <c:v>43962</c:v>
                </c:pt>
                <c:pt idx="16">
                  <c:v>43969</c:v>
                </c:pt>
                <c:pt idx="17">
                  <c:v>43976</c:v>
                </c:pt>
                <c:pt idx="18">
                  <c:v>43983</c:v>
                </c:pt>
                <c:pt idx="19">
                  <c:v>43990</c:v>
                </c:pt>
                <c:pt idx="20">
                  <c:v>43997</c:v>
                </c:pt>
                <c:pt idx="21">
                  <c:v>44004</c:v>
                </c:pt>
                <c:pt idx="22">
                  <c:v>44011</c:v>
                </c:pt>
                <c:pt idx="23">
                  <c:v>44018</c:v>
                </c:pt>
                <c:pt idx="24">
                  <c:v>44025</c:v>
                </c:pt>
                <c:pt idx="25">
                  <c:v>44032</c:v>
                </c:pt>
                <c:pt idx="26">
                  <c:v>44039</c:v>
                </c:pt>
                <c:pt idx="27">
                  <c:v>44046</c:v>
                </c:pt>
                <c:pt idx="28">
                  <c:v>44053</c:v>
                </c:pt>
                <c:pt idx="29">
                  <c:v>44060</c:v>
                </c:pt>
                <c:pt idx="30">
                  <c:v>44067</c:v>
                </c:pt>
                <c:pt idx="31">
                  <c:v>44074</c:v>
                </c:pt>
                <c:pt idx="32">
                  <c:v>44081</c:v>
                </c:pt>
                <c:pt idx="33">
                  <c:v>44088</c:v>
                </c:pt>
                <c:pt idx="34">
                  <c:v>44095</c:v>
                </c:pt>
                <c:pt idx="35">
                  <c:v>44102</c:v>
                </c:pt>
                <c:pt idx="36">
                  <c:v>44109</c:v>
                </c:pt>
                <c:pt idx="37">
                  <c:v>44116</c:v>
                </c:pt>
                <c:pt idx="38">
                  <c:v>44123</c:v>
                </c:pt>
                <c:pt idx="39">
                  <c:v>44130</c:v>
                </c:pt>
                <c:pt idx="40">
                  <c:v>44137</c:v>
                </c:pt>
                <c:pt idx="41">
                  <c:v>44144</c:v>
                </c:pt>
                <c:pt idx="42">
                  <c:v>44151</c:v>
                </c:pt>
                <c:pt idx="43">
                  <c:v>44158</c:v>
                </c:pt>
                <c:pt idx="44">
                  <c:v>44165</c:v>
                </c:pt>
                <c:pt idx="45">
                  <c:v>44172</c:v>
                </c:pt>
                <c:pt idx="46">
                  <c:v>44179</c:v>
                </c:pt>
                <c:pt idx="47">
                  <c:v>44186</c:v>
                </c:pt>
                <c:pt idx="48">
                  <c:v>44193</c:v>
                </c:pt>
                <c:pt idx="49">
                  <c:v>44200</c:v>
                </c:pt>
                <c:pt idx="50">
                  <c:v>44207</c:v>
                </c:pt>
                <c:pt idx="51">
                  <c:v>44214</c:v>
                </c:pt>
                <c:pt idx="52">
                  <c:v>44221</c:v>
                </c:pt>
                <c:pt idx="53">
                  <c:v>44228</c:v>
                </c:pt>
                <c:pt idx="54">
                  <c:v>44235</c:v>
                </c:pt>
                <c:pt idx="55">
                  <c:v>44242</c:v>
                </c:pt>
                <c:pt idx="56">
                  <c:v>44249</c:v>
                </c:pt>
                <c:pt idx="57">
                  <c:v>44256</c:v>
                </c:pt>
                <c:pt idx="58">
                  <c:v>44263</c:v>
                </c:pt>
                <c:pt idx="59">
                  <c:v>44270</c:v>
                </c:pt>
                <c:pt idx="60">
                  <c:v>44277</c:v>
                </c:pt>
                <c:pt idx="61">
                  <c:v>44284</c:v>
                </c:pt>
                <c:pt idx="62">
                  <c:v>44291</c:v>
                </c:pt>
                <c:pt idx="63">
                  <c:v>44298</c:v>
                </c:pt>
                <c:pt idx="64">
                  <c:v>44305</c:v>
                </c:pt>
                <c:pt idx="65">
                  <c:v>44312</c:v>
                </c:pt>
                <c:pt idx="66">
                  <c:v>44319</c:v>
                </c:pt>
                <c:pt idx="67">
                  <c:v>44326</c:v>
                </c:pt>
                <c:pt idx="68">
                  <c:v>44333</c:v>
                </c:pt>
                <c:pt idx="69">
                  <c:v>44340</c:v>
                </c:pt>
                <c:pt idx="70">
                  <c:v>44347</c:v>
                </c:pt>
                <c:pt idx="71">
                  <c:v>44354</c:v>
                </c:pt>
                <c:pt idx="72">
                  <c:v>44361</c:v>
                </c:pt>
                <c:pt idx="73">
                  <c:v>44368</c:v>
                </c:pt>
                <c:pt idx="74">
                  <c:v>44375</c:v>
                </c:pt>
                <c:pt idx="75">
                  <c:v>44382</c:v>
                </c:pt>
                <c:pt idx="76">
                  <c:v>44389</c:v>
                </c:pt>
                <c:pt idx="77">
                  <c:v>44396</c:v>
                </c:pt>
                <c:pt idx="78">
                  <c:v>44403</c:v>
                </c:pt>
                <c:pt idx="79">
                  <c:v>44410</c:v>
                </c:pt>
                <c:pt idx="80">
                  <c:v>44417</c:v>
                </c:pt>
                <c:pt idx="81">
                  <c:v>44424</c:v>
                </c:pt>
                <c:pt idx="82">
                  <c:v>44431</c:v>
                </c:pt>
                <c:pt idx="83">
                  <c:v>44438</c:v>
                </c:pt>
                <c:pt idx="84">
                  <c:v>44445</c:v>
                </c:pt>
                <c:pt idx="85">
                  <c:v>44452</c:v>
                </c:pt>
                <c:pt idx="86">
                  <c:v>44459</c:v>
                </c:pt>
                <c:pt idx="87">
                  <c:v>44466</c:v>
                </c:pt>
                <c:pt idx="88">
                  <c:v>44473</c:v>
                </c:pt>
                <c:pt idx="89">
                  <c:v>44480</c:v>
                </c:pt>
                <c:pt idx="90">
                  <c:v>44487</c:v>
                </c:pt>
                <c:pt idx="91">
                  <c:v>44494</c:v>
                </c:pt>
                <c:pt idx="92">
                  <c:v>44501</c:v>
                </c:pt>
                <c:pt idx="93">
                  <c:v>44508</c:v>
                </c:pt>
                <c:pt idx="94">
                  <c:v>44515</c:v>
                </c:pt>
                <c:pt idx="95">
                  <c:v>44522</c:v>
                </c:pt>
                <c:pt idx="96">
                  <c:v>44529</c:v>
                </c:pt>
                <c:pt idx="97">
                  <c:v>44536</c:v>
                </c:pt>
                <c:pt idx="98">
                  <c:v>44543</c:v>
                </c:pt>
                <c:pt idx="99">
                  <c:v>44550</c:v>
                </c:pt>
                <c:pt idx="100">
                  <c:v>44557</c:v>
                </c:pt>
                <c:pt idx="101">
                  <c:v>44564</c:v>
                </c:pt>
                <c:pt idx="102">
                  <c:v>44571</c:v>
                </c:pt>
                <c:pt idx="103">
                  <c:v>44578</c:v>
                </c:pt>
                <c:pt idx="104">
                  <c:v>44585</c:v>
                </c:pt>
                <c:pt idx="105">
                  <c:v>44592</c:v>
                </c:pt>
                <c:pt idx="106">
                  <c:v>44599</c:v>
                </c:pt>
                <c:pt idx="107">
                  <c:v>44606</c:v>
                </c:pt>
                <c:pt idx="108">
                  <c:v>44613</c:v>
                </c:pt>
                <c:pt idx="109">
                  <c:v>44620</c:v>
                </c:pt>
                <c:pt idx="110">
                  <c:v>44627</c:v>
                </c:pt>
                <c:pt idx="111">
                  <c:v>44634</c:v>
                </c:pt>
                <c:pt idx="112">
                  <c:v>44641</c:v>
                </c:pt>
                <c:pt idx="113">
                  <c:v>44648</c:v>
                </c:pt>
                <c:pt idx="114">
                  <c:v>44655</c:v>
                </c:pt>
                <c:pt idx="115">
                  <c:v>44662</c:v>
                </c:pt>
                <c:pt idx="116">
                  <c:v>44669</c:v>
                </c:pt>
                <c:pt idx="117">
                  <c:v>44676</c:v>
                </c:pt>
                <c:pt idx="118">
                  <c:v>44683</c:v>
                </c:pt>
                <c:pt idx="119">
                  <c:v>44690</c:v>
                </c:pt>
                <c:pt idx="120">
                  <c:v>44697</c:v>
                </c:pt>
                <c:pt idx="121">
                  <c:v>44704</c:v>
                </c:pt>
                <c:pt idx="122">
                  <c:v>44711</c:v>
                </c:pt>
                <c:pt idx="123">
                  <c:v>44718</c:v>
                </c:pt>
                <c:pt idx="124">
                  <c:v>44725</c:v>
                </c:pt>
                <c:pt idx="125">
                  <c:v>44732</c:v>
                </c:pt>
                <c:pt idx="126">
                  <c:v>44739</c:v>
                </c:pt>
                <c:pt idx="127">
                  <c:v>44746</c:v>
                </c:pt>
                <c:pt idx="128">
                  <c:v>44753</c:v>
                </c:pt>
                <c:pt idx="129">
                  <c:v>44760</c:v>
                </c:pt>
                <c:pt idx="130">
                  <c:v>44767</c:v>
                </c:pt>
                <c:pt idx="131">
                  <c:v>44774</c:v>
                </c:pt>
                <c:pt idx="132">
                  <c:v>44781</c:v>
                </c:pt>
                <c:pt idx="133">
                  <c:v>44788</c:v>
                </c:pt>
                <c:pt idx="134">
                  <c:v>44795</c:v>
                </c:pt>
                <c:pt idx="135">
                  <c:v>44802</c:v>
                </c:pt>
                <c:pt idx="136">
                  <c:v>44809</c:v>
                </c:pt>
                <c:pt idx="137">
                  <c:v>44816</c:v>
                </c:pt>
                <c:pt idx="138">
                  <c:v>44823</c:v>
                </c:pt>
                <c:pt idx="139">
                  <c:v>44830</c:v>
                </c:pt>
                <c:pt idx="140">
                  <c:v>44837</c:v>
                </c:pt>
                <c:pt idx="141">
                  <c:v>44844</c:v>
                </c:pt>
                <c:pt idx="142">
                  <c:v>44851</c:v>
                </c:pt>
                <c:pt idx="143">
                  <c:v>44858</c:v>
                </c:pt>
                <c:pt idx="144">
                  <c:v>44865</c:v>
                </c:pt>
                <c:pt idx="145">
                  <c:v>44872</c:v>
                </c:pt>
                <c:pt idx="146">
                  <c:v>44879</c:v>
                </c:pt>
                <c:pt idx="147">
                  <c:v>44886</c:v>
                </c:pt>
                <c:pt idx="148">
                  <c:v>44893</c:v>
                </c:pt>
                <c:pt idx="149">
                  <c:v>44900</c:v>
                </c:pt>
                <c:pt idx="150">
                  <c:v>44907</c:v>
                </c:pt>
                <c:pt idx="151">
                  <c:v>44914</c:v>
                </c:pt>
                <c:pt idx="152">
                  <c:v>44921</c:v>
                </c:pt>
                <c:pt idx="153">
                  <c:v>44928</c:v>
                </c:pt>
                <c:pt idx="154">
                  <c:v>44935</c:v>
                </c:pt>
                <c:pt idx="155">
                  <c:v>44942</c:v>
                </c:pt>
                <c:pt idx="156">
                  <c:v>44949</c:v>
                </c:pt>
                <c:pt idx="157">
                  <c:v>44956</c:v>
                </c:pt>
                <c:pt idx="158">
                  <c:v>44963</c:v>
                </c:pt>
                <c:pt idx="159">
                  <c:v>44970</c:v>
                </c:pt>
                <c:pt idx="160">
                  <c:v>44977</c:v>
                </c:pt>
                <c:pt idx="161">
                  <c:v>44984</c:v>
                </c:pt>
                <c:pt idx="162">
                  <c:v>44991</c:v>
                </c:pt>
                <c:pt idx="163">
                  <c:v>44998</c:v>
                </c:pt>
                <c:pt idx="164">
                  <c:v>45005</c:v>
                </c:pt>
                <c:pt idx="165">
                  <c:v>45012</c:v>
                </c:pt>
                <c:pt idx="166">
                  <c:v>45019</c:v>
                </c:pt>
                <c:pt idx="167">
                  <c:v>45026</c:v>
                </c:pt>
                <c:pt idx="168">
                  <c:v>45033</c:v>
                </c:pt>
                <c:pt idx="169">
                  <c:v>45040</c:v>
                </c:pt>
                <c:pt idx="170">
                  <c:v>45047</c:v>
                </c:pt>
                <c:pt idx="171">
                  <c:v>45054</c:v>
                </c:pt>
                <c:pt idx="172">
                  <c:v>45061</c:v>
                </c:pt>
                <c:pt idx="173">
                  <c:v>45068</c:v>
                </c:pt>
                <c:pt idx="174">
                  <c:v>45075</c:v>
                </c:pt>
                <c:pt idx="175">
                  <c:v>45082</c:v>
                </c:pt>
                <c:pt idx="176">
                  <c:v>45089</c:v>
                </c:pt>
                <c:pt idx="177">
                  <c:v>45096</c:v>
                </c:pt>
                <c:pt idx="178">
                  <c:v>45096</c:v>
                </c:pt>
                <c:pt idx="179">
                  <c:v>45103</c:v>
                </c:pt>
                <c:pt idx="180">
                  <c:v>45110</c:v>
                </c:pt>
                <c:pt idx="181">
                  <c:v>45117</c:v>
                </c:pt>
                <c:pt idx="182">
                  <c:v>45124</c:v>
                </c:pt>
                <c:pt idx="183">
                  <c:v>45131</c:v>
                </c:pt>
                <c:pt idx="184">
                  <c:v>45138</c:v>
                </c:pt>
                <c:pt idx="185">
                  <c:v>45145</c:v>
                </c:pt>
                <c:pt idx="186">
                  <c:v>45152</c:v>
                </c:pt>
              </c:numCache>
            </c:numRef>
          </c:cat>
          <c:val>
            <c:numRef>
              <c:f>Sheet1!$B$2:$B$188</c:f>
              <c:numCache>
                <c:formatCode>General</c:formatCode>
                <c:ptCount val="187"/>
                <c:pt idx="0">
                  <c:v>96517</c:v>
                </c:pt>
                <c:pt idx="1">
                  <c:v>100171</c:v>
                </c:pt>
                <c:pt idx="2">
                  <c:v>96572</c:v>
                </c:pt>
                <c:pt idx="3">
                  <c:v>100269</c:v>
                </c:pt>
                <c:pt idx="4">
                  <c:v>98425</c:v>
                </c:pt>
                <c:pt idx="5">
                  <c:v>98155</c:v>
                </c:pt>
                <c:pt idx="6">
                  <c:v>97419</c:v>
                </c:pt>
                <c:pt idx="7">
                  <c:v>96080</c:v>
                </c:pt>
                <c:pt idx="8">
                  <c:v>95384</c:v>
                </c:pt>
                <c:pt idx="9">
                  <c:v>92464</c:v>
                </c:pt>
                <c:pt idx="10">
                  <c:v>89854</c:v>
                </c:pt>
                <c:pt idx="11">
                  <c:v>83122</c:v>
                </c:pt>
                <c:pt idx="12">
                  <c:v>80638</c:v>
                </c:pt>
                <c:pt idx="13">
                  <c:v>79753</c:v>
                </c:pt>
                <c:pt idx="14">
                  <c:v>77410</c:v>
                </c:pt>
                <c:pt idx="15">
                  <c:v>77499</c:v>
                </c:pt>
                <c:pt idx="16">
                  <c:v>75974</c:v>
                </c:pt>
                <c:pt idx="17">
                  <c:v>73281</c:v>
                </c:pt>
                <c:pt idx="18">
                  <c:v>67288</c:v>
                </c:pt>
                <c:pt idx="19">
                  <c:v>66768</c:v>
                </c:pt>
                <c:pt idx="20">
                  <c:v>68171</c:v>
                </c:pt>
                <c:pt idx="21">
                  <c:v>69104</c:v>
                </c:pt>
                <c:pt idx="22">
                  <c:v>65490</c:v>
                </c:pt>
                <c:pt idx="23">
                  <c:v>69383</c:v>
                </c:pt>
                <c:pt idx="24">
                  <c:v>71019</c:v>
                </c:pt>
                <c:pt idx="25">
                  <c:v>72338</c:v>
                </c:pt>
                <c:pt idx="26">
                  <c:v>73747</c:v>
                </c:pt>
                <c:pt idx="27">
                  <c:v>75939</c:v>
                </c:pt>
                <c:pt idx="28">
                  <c:v>80420</c:v>
                </c:pt>
                <c:pt idx="29">
                  <c:v>78444</c:v>
                </c:pt>
                <c:pt idx="30">
                  <c:v>80997</c:v>
                </c:pt>
                <c:pt idx="31">
                  <c:v>82004</c:v>
                </c:pt>
                <c:pt idx="32">
                  <c:v>88298</c:v>
                </c:pt>
                <c:pt idx="33">
                  <c:v>88808</c:v>
                </c:pt>
                <c:pt idx="34">
                  <c:v>91087</c:v>
                </c:pt>
                <c:pt idx="35">
                  <c:v>92968</c:v>
                </c:pt>
                <c:pt idx="36">
                  <c:v>92989</c:v>
                </c:pt>
                <c:pt idx="37">
                  <c:v>94858</c:v>
                </c:pt>
                <c:pt idx="38">
                  <c:v>97998</c:v>
                </c:pt>
                <c:pt idx="39">
                  <c:v>99735</c:v>
                </c:pt>
                <c:pt idx="40">
                  <c:v>99199</c:v>
                </c:pt>
                <c:pt idx="41">
                  <c:v>103199</c:v>
                </c:pt>
                <c:pt idx="42">
                  <c:v>103396</c:v>
                </c:pt>
                <c:pt idx="43">
                  <c:v>100017</c:v>
                </c:pt>
                <c:pt idx="44">
                  <c:v>104810</c:v>
                </c:pt>
                <c:pt idx="45">
                  <c:v>105081</c:v>
                </c:pt>
                <c:pt idx="46">
                  <c:v>105449</c:v>
                </c:pt>
                <c:pt idx="47">
                  <c:v>105437</c:v>
                </c:pt>
                <c:pt idx="48">
                  <c:v>106236</c:v>
                </c:pt>
                <c:pt idx="49">
                  <c:v>109647</c:v>
                </c:pt>
                <c:pt idx="50">
                  <c:v>115747</c:v>
                </c:pt>
                <c:pt idx="51">
                  <c:v>115058</c:v>
                </c:pt>
                <c:pt idx="52">
                  <c:v>117014</c:v>
                </c:pt>
                <c:pt idx="53">
                  <c:v>118393</c:v>
                </c:pt>
                <c:pt idx="54">
                  <c:v>117290</c:v>
                </c:pt>
                <c:pt idx="55">
                  <c:v>121232</c:v>
                </c:pt>
                <c:pt idx="56">
                  <c:v>121104</c:v>
                </c:pt>
                <c:pt idx="57">
                  <c:v>119838</c:v>
                </c:pt>
                <c:pt idx="58">
                  <c:v>118626</c:v>
                </c:pt>
                <c:pt idx="59">
                  <c:v>119432</c:v>
                </c:pt>
                <c:pt idx="60">
                  <c:v>117571</c:v>
                </c:pt>
                <c:pt idx="61">
                  <c:v>121205</c:v>
                </c:pt>
                <c:pt idx="62">
                  <c:v>116031</c:v>
                </c:pt>
                <c:pt idx="63">
                  <c:v>116111</c:v>
                </c:pt>
                <c:pt idx="64">
                  <c:v>118069</c:v>
                </c:pt>
                <c:pt idx="65">
                  <c:v>117737</c:v>
                </c:pt>
                <c:pt idx="66">
                  <c:v>125563</c:v>
                </c:pt>
                <c:pt idx="67">
                  <c:v>123656</c:v>
                </c:pt>
                <c:pt idx="68">
                  <c:v>125764</c:v>
                </c:pt>
                <c:pt idx="69">
                  <c:v>131258</c:v>
                </c:pt>
                <c:pt idx="70">
                  <c:v>127785</c:v>
                </c:pt>
                <c:pt idx="71">
                  <c:v>134435</c:v>
                </c:pt>
                <c:pt idx="72">
                  <c:v>136234</c:v>
                </c:pt>
                <c:pt idx="73">
                  <c:v>133758</c:v>
                </c:pt>
                <c:pt idx="74">
                  <c:v>138708</c:v>
                </c:pt>
                <c:pt idx="75">
                  <c:v>134895</c:v>
                </c:pt>
                <c:pt idx="76">
                  <c:v>132123</c:v>
                </c:pt>
                <c:pt idx="77">
                  <c:v>145575</c:v>
                </c:pt>
                <c:pt idx="78">
                  <c:v>146605</c:v>
                </c:pt>
                <c:pt idx="79">
                  <c:v>146956</c:v>
                </c:pt>
                <c:pt idx="80">
                  <c:v>150775</c:v>
                </c:pt>
                <c:pt idx="81">
                  <c:v>154978</c:v>
                </c:pt>
                <c:pt idx="82">
                  <c:v>155629</c:v>
                </c:pt>
                <c:pt idx="83">
                  <c:v>158746</c:v>
                </c:pt>
                <c:pt idx="84">
                  <c:v>163164</c:v>
                </c:pt>
                <c:pt idx="85">
                  <c:v>173163</c:v>
                </c:pt>
                <c:pt idx="86">
                  <c:v>174070</c:v>
                </c:pt>
                <c:pt idx="87">
                  <c:v>174697</c:v>
                </c:pt>
                <c:pt idx="88">
                  <c:v>182445</c:v>
                </c:pt>
                <c:pt idx="89">
                  <c:v>187729</c:v>
                </c:pt>
                <c:pt idx="90">
                  <c:v>183760</c:v>
                </c:pt>
                <c:pt idx="91">
                  <c:v>185812</c:v>
                </c:pt>
                <c:pt idx="92">
                  <c:v>188200</c:v>
                </c:pt>
                <c:pt idx="93">
                  <c:v>194685</c:v>
                </c:pt>
                <c:pt idx="94">
                  <c:v>196084</c:v>
                </c:pt>
                <c:pt idx="95">
                  <c:v>193537</c:v>
                </c:pt>
                <c:pt idx="96">
                  <c:v>196197</c:v>
                </c:pt>
                <c:pt idx="97">
                  <c:v>196081</c:v>
                </c:pt>
                <c:pt idx="98">
                  <c:v>199649</c:v>
                </c:pt>
                <c:pt idx="99">
                  <c:v>194212</c:v>
                </c:pt>
                <c:pt idx="100">
                  <c:v>190760</c:v>
                </c:pt>
                <c:pt idx="101">
                  <c:v>200629</c:v>
                </c:pt>
                <c:pt idx="102">
                  <c:v>207873</c:v>
                </c:pt>
                <c:pt idx="103">
                  <c:v>208074</c:v>
                </c:pt>
                <c:pt idx="104">
                  <c:v>207896</c:v>
                </c:pt>
                <c:pt idx="105">
                  <c:v>212707</c:v>
                </c:pt>
                <c:pt idx="106">
                  <c:v>213704</c:v>
                </c:pt>
                <c:pt idx="107">
                  <c:v>213346</c:v>
                </c:pt>
                <c:pt idx="108">
                  <c:v>208792</c:v>
                </c:pt>
                <c:pt idx="109">
                  <c:v>216551</c:v>
                </c:pt>
                <c:pt idx="110">
                  <c:v>213816</c:v>
                </c:pt>
                <c:pt idx="111">
                  <c:v>215659</c:v>
                </c:pt>
                <c:pt idx="112">
                  <c:v>212047</c:v>
                </c:pt>
                <c:pt idx="113">
                  <c:v>221609</c:v>
                </c:pt>
                <c:pt idx="114">
                  <c:v>216012</c:v>
                </c:pt>
                <c:pt idx="115">
                  <c:v>219835</c:v>
                </c:pt>
                <c:pt idx="116">
                  <c:v>210396</c:v>
                </c:pt>
                <c:pt idx="117">
                  <c:v>211094</c:v>
                </c:pt>
                <c:pt idx="118">
                  <c:v>216529</c:v>
                </c:pt>
                <c:pt idx="119">
                  <c:v>215849</c:v>
                </c:pt>
                <c:pt idx="120">
                  <c:v>215994</c:v>
                </c:pt>
                <c:pt idx="121">
                  <c:v>214759</c:v>
                </c:pt>
                <c:pt idx="122">
                  <c:v>208692</c:v>
                </c:pt>
                <c:pt idx="123">
                  <c:v>211654</c:v>
                </c:pt>
                <c:pt idx="124">
                  <c:v>215232</c:v>
                </c:pt>
                <c:pt idx="125">
                  <c:v>212016</c:v>
                </c:pt>
                <c:pt idx="126">
                  <c:v>211426</c:v>
                </c:pt>
                <c:pt idx="127">
                  <c:v>205527</c:v>
                </c:pt>
                <c:pt idx="128">
                  <c:v>210251</c:v>
                </c:pt>
                <c:pt idx="129">
                  <c:v>207809</c:v>
                </c:pt>
                <c:pt idx="130">
                  <c:v>208948</c:v>
                </c:pt>
                <c:pt idx="131">
                  <c:v>203306</c:v>
                </c:pt>
                <c:pt idx="132">
                  <c:v>211370</c:v>
                </c:pt>
                <c:pt idx="133">
                  <c:v>210782</c:v>
                </c:pt>
                <c:pt idx="134">
                  <c:v>209564</c:v>
                </c:pt>
                <c:pt idx="135">
                  <c:v>215109</c:v>
                </c:pt>
                <c:pt idx="136">
                  <c:v>206488</c:v>
                </c:pt>
                <c:pt idx="137">
                  <c:v>213419</c:v>
                </c:pt>
                <c:pt idx="138">
                  <c:v>208268</c:v>
                </c:pt>
                <c:pt idx="139">
                  <c:v>208240</c:v>
                </c:pt>
                <c:pt idx="140">
                  <c:v>209841</c:v>
                </c:pt>
                <c:pt idx="141">
                  <c:v>204467</c:v>
                </c:pt>
                <c:pt idx="142">
                  <c:v>207586</c:v>
                </c:pt>
                <c:pt idx="143">
                  <c:v>208552</c:v>
                </c:pt>
                <c:pt idx="144">
                  <c:v>209689</c:v>
                </c:pt>
                <c:pt idx="145">
                  <c:v>206106</c:v>
                </c:pt>
                <c:pt idx="146">
                  <c:v>204431</c:v>
                </c:pt>
                <c:pt idx="147">
                  <c:v>196156</c:v>
                </c:pt>
                <c:pt idx="148">
                  <c:v>200375</c:v>
                </c:pt>
                <c:pt idx="149">
                  <c:v>199711</c:v>
                </c:pt>
                <c:pt idx="150">
                  <c:v>200604</c:v>
                </c:pt>
                <c:pt idx="151">
                  <c:v>206639</c:v>
                </c:pt>
                <c:pt idx="152">
                  <c:v>204750</c:v>
                </c:pt>
                <c:pt idx="153">
                  <c:v>204474</c:v>
                </c:pt>
                <c:pt idx="154">
                  <c:v>204168</c:v>
                </c:pt>
                <c:pt idx="155">
                  <c:v>201087</c:v>
                </c:pt>
                <c:pt idx="156">
                  <c:v>201844</c:v>
                </c:pt>
                <c:pt idx="157">
                  <c:v>200881</c:v>
                </c:pt>
                <c:pt idx="158">
                  <c:v>202224</c:v>
                </c:pt>
                <c:pt idx="159">
                  <c:v>199228</c:v>
                </c:pt>
                <c:pt idx="160">
                  <c:v>197301</c:v>
                </c:pt>
                <c:pt idx="161">
                  <c:v>198255</c:v>
                </c:pt>
                <c:pt idx="162">
                  <c:v>195308</c:v>
                </c:pt>
                <c:pt idx="163">
                  <c:v>193175</c:v>
                </c:pt>
                <c:pt idx="164">
                  <c:v>193132</c:v>
                </c:pt>
                <c:pt idx="165">
                  <c:v>193829</c:v>
                </c:pt>
                <c:pt idx="166">
                  <c:v>190962</c:v>
                </c:pt>
                <c:pt idx="167">
                  <c:v>188202</c:v>
                </c:pt>
                <c:pt idx="168">
                  <c:v>186973</c:v>
                </c:pt>
                <c:pt idx="169">
                  <c:v>188983</c:v>
                </c:pt>
                <c:pt idx="170">
                  <c:v>185358</c:v>
                </c:pt>
                <c:pt idx="171">
                  <c:v>182515</c:v>
                </c:pt>
                <c:pt idx="172">
                  <c:v>181942</c:v>
                </c:pt>
                <c:pt idx="173">
                  <c:v>182794</c:v>
                </c:pt>
                <c:pt idx="174">
                  <c:v>178818</c:v>
                </c:pt>
                <c:pt idx="175">
                  <c:v>179740</c:v>
                </c:pt>
                <c:pt idx="176">
                  <c:v>178843</c:v>
                </c:pt>
                <c:pt idx="177">
                  <c:v>174906</c:v>
                </c:pt>
                <c:pt idx="178">
                  <c:v>174906</c:v>
                </c:pt>
                <c:pt idx="179">
                  <c:v>177545</c:v>
                </c:pt>
                <c:pt idx="180">
                  <c:v>175857</c:v>
                </c:pt>
                <c:pt idx="181">
                  <c:v>172819</c:v>
                </c:pt>
                <c:pt idx="182">
                  <c:v>171175</c:v>
                </c:pt>
                <c:pt idx="183">
                  <c:v>172328</c:v>
                </c:pt>
                <c:pt idx="184">
                  <c:v>175411</c:v>
                </c:pt>
                <c:pt idx="185">
                  <c:v>169287</c:v>
                </c:pt>
                <c:pt idx="186">
                  <c:v>166904</c:v>
                </c:pt>
              </c:numCache>
            </c:numRef>
          </c:val>
          <c:smooth val="0"/>
          <c:extLst>
            <c:ext xmlns:c16="http://schemas.microsoft.com/office/drawing/2014/chart" uri="{C3380CC4-5D6E-409C-BE32-E72D297353CC}">
              <c16:uniqueId val="{00000000-A147-4B28-BC48-F7B3E6EA2600}"/>
            </c:ext>
          </c:extLst>
        </c:ser>
        <c:dLbls>
          <c:showLegendKey val="0"/>
          <c:showVal val="0"/>
          <c:showCatName val="0"/>
          <c:showSerName val="0"/>
          <c:showPercent val="0"/>
          <c:showBubbleSize val="0"/>
        </c:dLbls>
        <c:marker val="1"/>
        <c:smooth val="0"/>
        <c:axId val="1587116496"/>
        <c:axId val="1587117328"/>
      </c:lineChart>
      <c:lineChart>
        <c:grouping val="standard"/>
        <c:varyColors val="0"/>
        <c:ser>
          <c:idx val="1"/>
          <c:order val="1"/>
          <c:tx>
            <c:strRef>
              <c:f>Sheet1!$C$1</c:f>
              <c:strCache>
                <c:ptCount val="1"/>
                <c:pt idx="0">
                  <c:v>LP %</c:v>
                </c:pt>
              </c:strCache>
            </c:strRef>
          </c:tx>
          <c:spPr>
            <a:ln w="28575" cap="rnd">
              <a:solidFill>
                <a:schemeClr val="accent4">
                  <a:tint val="77000"/>
                </a:schemeClr>
              </a:solidFill>
              <a:round/>
            </a:ln>
            <a:effectLst/>
          </c:spPr>
          <c:marker>
            <c:symbol val="circle"/>
            <c:size val="5"/>
            <c:spPr>
              <a:solidFill>
                <a:schemeClr val="accent4">
                  <a:tint val="77000"/>
                </a:schemeClr>
              </a:solidFill>
              <a:ln w="9525">
                <a:solidFill>
                  <a:schemeClr val="accent4">
                    <a:tint val="77000"/>
                  </a:schemeClr>
                </a:solidFill>
              </a:ln>
              <a:effectLst/>
            </c:spPr>
          </c:marker>
          <c:cat>
            <c:numRef>
              <c:f>Sheet1!$A$2:$A$188</c:f>
              <c:numCache>
                <c:formatCode>m/d/yyyy</c:formatCode>
                <c:ptCount val="187"/>
                <c:pt idx="0">
                  <c:v>43857</c:v>
                </c:pt>
                <c:pt idx="1">
                  <c:v>43864</c:v>
                </c:pt>
                <c:pt idx="2">
                  <c:v>43871</c:v>
                </c:pt>
                <c:pt idx="3">
                  <c:v>43878</c:v>
                </c:pt>
                <c:pt idx="4">
                  <c:v>43885</c:v>
                </c:pt>
                <c:pt idx="5">
                  <c:v>43892</c:v>
                </c:pt>
                <c:pt idx="6">
                  <c:v>43899</c:v>
                </c:pt>
                <c:pt idx="7">
                  <c:v>43906</c:v>
                </c:pt>
                <c:pt idx="8">
                  <c:v>43913</c:v>
                </c:pt>
                <c:pt idx="9">
                  <c:v>43920</c:v>
                </c:pt>
                <c:pt idx="10">
                  <c:v>43927</c:v>
                </c:pt>
                <c:pt idx="11">
                  <c:v>43934</c:v>
                </c:pt>
                <c:pt idx="12">
                  <c:v>43941</c:v>
                </c:pt>
                <c:pt idx="13">
                  <c:v>43948</c:v>
                </c:pt>
                <c:pt idx="14">
                  <c:v>43955</c:v>
                </c:pt>
                <c:pt idx="15">
                  <c:v>43962</c:v>
                </c:pt>
                <c:pt idx="16">
                  <c:v>43969</c:v>
                </c:pt>
                <c:pt idx="17">
                  <c:v>43976</c:v>
                </c:pt>
                <c:pt idx="18">
                  <c:v>43983</c:v>
                </c:pt>
                <c:pt idx="19">
                  <c:v>43990</c:v>
                </c:pt>
                <c:pt idx="20">
                  <c:v>43997</c:v>
                </c:pt>
                <c:pt idx="21">
                  <c:v>44004</c:v>
                </c:pt>
                <c:pt idx="22">
                  <c:v>44011</c:v>
                </c:pt>
                <c:pt idx="23">
                  <c:v>44018</c:v>
                </c:pt>
                <c:pt idx="24">
                  <c:v>44025</c:v>
                </c:pt>
                <c:pt idx="25">
                  <c:v>44032</c:v>
                </c:pt>
                <c:pt idx="26">
                  <c:v>44039</c:v>
                </c:pt>
                <c:pt idx="27">
                  <c:v>44046</c:v>
                </c:pt>
                <c:pt idx="28">
                  <c:v>44053</c:v>
                </c:pt>
                <c:pt idx="29">
                  <c:v>44060</c:v>
                </c:pt>
                <c:pt idx="30">
                  <c:v>44067</c:v>
                </c:pt>
                <c:pt idx="31">
                  <c:v>44074</c:v>
                </c:pt>
                <c:pt idx="32">
                  <c:v>44081</c:v>
                </c:pt>
                <c:pt idx="33">
                  <c:v>44088</c:v>
                </c:pt>
                <c:pt idx="34">
                  <c:v>44095</c:v>
                </c:pt>
                <c:pt idx="35">
                  <c:v>44102</c:v>
                </c:pt>
                <c:pt idx="36">
                  <c:v>44109</c:v>
                </c:pt>
                <c:pt idx="37">
                  <c:v>44116</c:v>
                </c:pt>
                <c:pt idx="38">
                  <c:v>44123</c:v>
                </c:pt>
                <c:pt idx="39">
                  <c:v>44130</c:v>
                </c:pt>
                <c:pt idx="40">
                  <c:v>44137</c:v>
                </c:pt>
                <c:pt idx="41">
                  <c:v>44144</c:v>
                </c:pt>
                <c:pt idx="42">
                  <c:v>44151</c:v>
                </c:pt>
                <c:pt idx="43">
                  <c:v>44158</c:v>
                </c:pt>
                <c:pt idx="44">
                  <c:v>44165</c:v>
                </c:pt>
                <c:pt idx="45">
                  <c:v>44172</c:v>
                </c:pt>
                <c:pt idx="46">
                  <c:v>44179</c:v>
                </c:pt>
                <c:pt idx="47">
                  <c:v>44186</c:v>
                </c:pt>
                <c:pt idx="48">
                  <c:v>44193</c:v>
                </c:pt>
                <c:pt idx="49">
                  <c:v>44200</c:v>
                </c:pt>
                <c:pt idx="50">
                  <c:v>44207</c:v>
                </c:pt>
                <c:pt idx="51">
                  <c:v>44214</c:v>
                </c:pt>
                <c:pt idx="52">
                  <c:v>44221</c:v>
                </c:pt>
                <c:pt idx="53">
                  <c:v>44228</c:v>
                </c:pt>
                <c:pt idx="54">
                  <c:v>44235</c:v>
                </c:pt>
                <c:pt idx="55">
                  <c:v>44242</c:v>
                </c:pt>
                <c:pt idx="56">
                  <c:v>44249</c:v>
                </c:pt>
                <c:pt idx="57">
                  <c:v>44256</c:v>
                </c:pt>
                <c:pt idx="58">
                  <c:v>44263</c:v>
                </c:pt>
                <c:pt idx="59">
                  <c:v>44270</c:v>
                </c:pt>
                <c:pt idx="60">
                  <c:v>44277</c:v>
                </c:pt>
                <c:pt idx="61">
                  <c:v>44284</c:v>
                </c:pt>
                <c:pt idx="62">
                  <c:v>44291</c:v>
                </c:pt>
                <c:pt idx="63">
                  <c:v>44298</c:v>
                </c:pt>
                <c:pt idx="64">
                  <c:v>44305</c:v>
                </c:pt>
                <c:pt idx="65">
                  <c:v>44312</c:v>
                </c:pt>
                <c:pt idx="66">
                  <c:v>44319</c:v>
                </c:pt>
                <c:pt idx="67">
                  <c:v>44326</c:v>
                </c:pt>
                <c:pt idx="68">
                  <c:v>44333</c:v>
                </c:pt>
                <c:pt idx="69">
                  <c:v>44340</c:v>
                </c:pt>
                <c:pt idx="70">
                  <c:v>44347</c:v>
                </c:pt>
                <c:pt idx="71">
                  <c:v>44354</c:v>
                </c:pt>
                <c:pt idx="72">
                  <c:v>44361</c:v>
                </c:pt>
                <c:pt idx="73">
                  <c:v>44368</c:v>
                </c:pt>
                <c:pt idx="74">
                  <c:v>44375</c:v>
                </c:pt>
                <c:pt idx="75">
                  <c:v>44382</c:v>
                </c:pt>
                <c:pt idx="76">
                  <c:v>44389</c:v>
                </c:pt>
                <c:pt idx="77">
                  <c:v>44396</c:v>
                </c:pt>
                <c:pt idx="78">
                  <c:v>44403</c:v>
                </c:pt>
                <c:pt idx="79">
                  <c:v>44410</c:v>
                </c:pt>
                <c:pt idx="80">
                  <c:v>44417</c:v>
                </c:pt>
                <c:pt idx="81">
                  <c:v>44424</c:v>
                </c:pt>
                <c:pt idx="82">
                  <c:v>44431</c:v>
                </c:pt>
                <c:pt idx="83">
                  <c:v>44438</c:v>
                </c:pt>
                <c:pt idx="84">
                  <c:v>44445</c:v>
                </c:pt>
                <c:pt idx="85">
                  <c:v>44452</c:v>
                </c:pt>
                <c:pt idx="86">
                  <c:v>44459</c:v>
                </c:pt>
                <c:pt idx="87">
                  <c:v>44466</c:v>
                </c:pt>
                <c:pt idx="88">
                  <c:v>44473</c:v>
                </c:pt>
                <c:pt idx="89">
                  <c:v>44480</c:v>
                </c:pt>
                <c:pt idx="90">
                  <c:v>44487</c:v>
                </c:pt>
                <c:pt idx="91">
                  <c:v>44494</c:v>
                </c:pt>
                <c:pt idx="92">
                  <c:v>44501</c:v>
                </c:pt>
                <c:pt idx="93">
                  <c:v>44508</c:v>
                </c:pt>
                <c:pt idx="94">
                  <c:v>44515</c:v>
                </c:pt>
                <c:pt idx="95">
                  <c:v>44522</c:v>
                </c:pt>
                <c:pt idx="96">
                  <c:v>44529</c:v>
                </c:pt>
                <c:pt idx="97">
                  <c:v>44536</c:v>
                </c:pt>
                <c:pt idx="98">
                  <c:v>44543</c:v>
                </c:pt>
                <c:pt idx="99">
                  <c:v>44550</c:v>
                </c:pt>
                <c:pt idx="100">
                  <c:v>44557</c:v>
                </c:pt>
                <c:pt idx="101">
                  <c:v>44564</c:v>
                </c:pt>
                <c:pt idx="102">
                  <c:v>44571</c:v>
                </c:pt>
                <c:pt idx="103">
                  <c:v>44578</c:v>
                </c:pt>
                <c:pt idx="104">
                  <c:v>44585</c:v>
                </c:pt>
                <c:pt idx="105">
                  <c:v>44592</c:v>
                </c:pt>
                <c:pt idx="106">
                  <c:v>44599</c:v>
                </c:pt>
                <c:pt idx="107">
                  <c:v>44606</c:v>
                </c:pt>
                <c:pt idx="108">
                  <c:v>44613</c:v>
                </c:pt>
                <c:pt idx="109">
                  <c:v>44620</c:v>
                </c:pt>
                <c:pt idx="110">
                  <c:v>44627</c:v>
                </c:pt>
                <c:pt idx="111">
                  <c:v>44634</c:v>
                </c:pt>
                <c:pt idx="112">
                  <c:v>44641</c:v>
                </c:pt>
                <c:pt idx="113">
                  <c:v>44648</c:v>
                </c:pt>
                <c:pt idx="114">
                  <c:v>44655</c:v>
                </c:pt>
                <c:pt idx="115">
                  <c:v>44662</c:v>
                </c:pt>
                <c:pt idx="116">
                  <c:v>44669</c:v>
                </c:pt>
                <c:pt idx="117">
                  <c:v>44676</c:v>
                </c:pt>
                <c:pt idx="118">
                  <c:v>44683</c:v>
                </c:pt>
                <c:pt idx="119">
                  <c:v>44690</c:v>
                </c:pt>
                <c:pt idx="120">
                  <c:v>44697</c:v>
                </c:pt>
                <c:pt idx="121">
                  <c:v>44704</c:v>
                </c:pt>
                <c:pt idx="122">
                  <c:v>44711</c:v>
                </c:pt>
                <c:pt idx="123">
                  <c:v>44718</c:v>
                </c:pt>
                <c:pt idx="124">
                  <c:v>44725</c:v>
                </c:pt>
                <c:pt idx="125">
                  <c:v>44732</c:v>
                </c:pt>
                <c:pt idx="126">
                  <c:v>44739</c:v>
                </c:pt>
                <c:pt idx="127">
                  <c:v>44746</c:v>
                </c:pt>
                <c:pt idx="128">
                  <c:v>44753</c:v>
                </c:pt>
                <c:pt idx="129">
                  <c:v>44760</c:v>
                </c:pt>
                <c:pt idx="130">
                  <c:v>44767</c:v>
                </c:pt>
                <c:pt idx="131">
                  <c:v>44774</c:v>
                </c:pt>
                <c:pt idx="132">
                  <c:v>44781</c:v>
                </c:pt>
                <c:pt idx="133">
                  <c:v>44788</c:v>
                </c:pt>
                <c:pt idx="134">
                  <c:v>44795</c:v>
                </c:pt>
                <c:pt idx="135">
                  <c:v>44802</c:v>
                </c:pt>
                <c:pt idx="136">
                  <c:v>44809</c:v>
                </c:pt>
                <c:pt idx="137">
                  <c:v>44816</c:v>
                </c:pt>
                <c:pt idx="138">
                  <c:v>44823</c:v>
                </c:pt>
                <c:pt idx="139">
                  <c:v>44830</c:v>
                </c:pt>
                <c:pt idx="140">
                  <c:v>44837</c:v>
                </c:pt>
                <c:pt idx="141">
                  <c:v>44844</c:v>
                </c:pt>
                <c:pt idx="142">
                  <c:v>44851</c:v>
                </c:pt>
                <c:pt idx="143">
                  <c:v>44858</c:v>
                </c:pt>
                <c:pt idx="144">
                  <c:v>44865</c:v>
                </c:pt>
                <c:pt idx="145">
                  <c:v>44872</c:v>
                </c:pt>
                <c:pt idx="146">
                  <c:v>44879</c:v>
                </c:pt>
                <c:pt idx="147">
                  <c:v>44886</c:v>
                </c:pt>
                <c:pt idx="148">
                  <c:v>44893</c:v>
                </c:pt>
                <c:pt idx="149">
                  <c:v>44900</c:v>
                </c:pt>
                <c:pt idx="150">
                  <c:v>44907</c:v>
                </c:pt>
                <c:pt idx="151">
                  <c:v>44914</c:v>
                </c:pt>
                <c:pt idx="152">
                  <c:v>44921</c:v>
                </c:pt>
                <c:pt idx="153">
                  <c:v>44928</c:v>
                </c:pt>
                <c:pt idx="154">
                  <c:v>44935</c:v>
                </c:pt>
                <c:pt idx="155">
                  <c:v>44942</c:v>
                </c:pt>
                <c:pt idx="156">
                  <c:v>44949</c:v>
                </c:pt>
                <c:pt idx="157">
                  <c:v>44956</c:v>
                </c:pt>
                <c:pt idx="158">
                  <c:v>44963</c:v>
                </c:pt>
                <c:pt idx="159">
                  <c:v>44970</c:v>
                </c:pt>
                <c:pt idx="160">
                  <c:v>44977</c:v>
                </c:pt>
                <c:pt idx="161">
                  <c:v>44984</c:v>
                </c:pt>
                <c:pt idx="162">
                  <c:v>44991</c:v>
                </c:pt>
                <c:pt idx="163">
                  <c:v>44998</c:v>
                </c:pt>
                <c:pt idx="164">
                  <c:v>45005</c:v>
                </c:pt>
                <c:pt idx="165">
                  <c:v>45012</c:v>
                </c:pt>
                <c:pt idx="166">
                  <c:v>45019</c:v>
                </c:pt>
                <c:pt idx="167">
                  <c:v>45026</c:v>
                </c:pt>
                <c:pt idx="168">
                  <c:v>45033</c:v>
                </c:pt>
                <c:pt idx="169">
                  <c:v>45040</c:v>
                </c:pt>
                <c:pt idx="170">
                  <c:v>45047</c:v>
                </c:pt>
                <c:pt idx="171">
                  <c:v>45054</c:v>
                </c:pt>
                <c:pt idx="172">
                  <c:v>45061</c:v>
                </c:pt>
                <c:pt idx="173">
                  <c:v>45068</c:v>
                </c:pt>
                <c:pt idx="174">
                  <c:v>45075</c:v>
                </c:pt>
                <c:pt idx="175">
                  <c:v>45082</c:v>
                </c:pt>
                <c:pt idx="176">
                  <c:v>45089</c:v>
                </c:pt>
                <c:pt idx="177">
                  <c:v>45096</c:v>
                </c:pt>
                <c:pt idx="178">
                  <c:v>45096</c:v>
                </c:pt>
                <c:pt idx="179">
                  <c:v>45103</c:v>
                </c:pt>
                <c:pt idx="180">
                  <c:v>45110</c:v>
                </c:pt>
                <c:pt idx="181">
                  <c:v>45117</c:v>
                </c:pt>
                <c:pt idx="182">
                  <c:v>45124</c:v>
                </c:pt>
                <c:pt idx="183">
                  <c:v>45131</c:v>
                </c:pt>
                <c:pt idx="184">
                  <c:v>45138</c:v>
                </c:pt>
                <c:pt idx="185">
                  <c:v>45145</c:v>
                </c:pt>
                <c:pt idx="186">
                  <c:v>45152</c:v>
                </c:pt>
              </c:numCache>
            </c:numRef>
          </c:cat>
          <c:val>
            <c:numRef>
              <c:f>Sheet1!$C$2:$C$188</c:f>
            </c:numRef>
          </c:val>
          <c:smooth val="0"/>
          <c:extLst>
            <c:ext xmlns:c16="http://schemas.microsoft.com/office/drawing/2014/chart" uri="{C3380CC4-5D6E-409C-BE32-E72D297353CC}">
              <c16:uniqueId val="{00000001-A147-4B28-BC48-F7B3E6EA2600}"/>
            </c:ext>
          </c:extLst>
        </c:ser>
        <c:dLbls>
          <c:showLegendKey val="0"/>
          <c:showVal val="0"/>
          <c:showCatName val="0"/>
          <c:showSerName val="0"/>
          <c:showPercent val="0"/>
          <c:showBubbleSize val="0"/>
        </c:dLbls>
        <c:marker val="1"/>
        <c:smooth val="0"/>
        <c:axId val="1422545824"/>
        <c:axId val="1422528768"/>
      </c:lineChart>
      <c:dateAx>
        <c:axId val="1587116496"/>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1587117328"/>
        <c:crosses val="autoZero"/>
        <c:auto val="0"/>
        <c:lblOffset val="100"/>
        <c:baseTimeUnit val="days"/>
      </c:dateAx>
      <c:valAx>
        <c:axId val="1587117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50" charset="0"/>
                <a:ea typeface="+mn-ea"/>
                <a:cs typeface="+mn-cs"/>
              </a:defRPr>
            </a:pPr>
            <a:endParaRPr lang="en-US"/>
          </a:p>
        </c:txPr>
        <c:crossAx val="1587116496"/>
        <c:crosses val="autoZero"/>
        <c:crossBetween val="between"/>
      </c:valAx>
      <c:valAx>
        <c:axId val="1422528768"/>
        <c:scaling>
          <c:orientation val="minMax"/>
          <c:min val="60"/>
        </c:scaling>
        <c:delete val="1"/>
        <c:axPos val="r"/>
        <c:numFmt formatCode="0.00" sourceLinked="1"/>
        <c:majorTickMark val="out"/>
        <c:minorTickMark val="none"/>
        <c:tickLblPos val="nextTo"/>
        <c:crossAx val="1422545824"/>
        <c:crosses val="max"/>
        <c:crossBetween val="between"/>
      </c:valAx>
      <c:catAx>
        <c:axId val="1422545824"/>
        <c:scaling>
          <c:orientation val="minMax"/>
        </c:scaling>
        <c:delete val="1"/>
        <c:axPos val="b"/>
        <c:numFmt formatCode="m/d/yyyy" sourceLinked="1"/>
        <c:majorTickMark val="out"/>
        <c:minorTickMark val="none"/>
        <c:tickLblPos val="nextTo"/>
        <c:crossAx val="1422528768"/>
        <c:crosses val="autoZero"/>
        <c:auto val="1"/>
        <c:lblAlgn val="ctr"/>
        <c:lblOffset val="100"/>
        <c:tickLblSkip val="1"/>
        <c:tickMarkSkip val="1"/>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85000"/>
        </a:schemeClr>
      </a:solidFill>
    </a:ln>
    <a:effectLst/>
  </c:spPr>
  <c:txPr>
    <a:bodyPr/>
    <a:lstStyle/>
    <a:p>
      <a:pPr>
        <a:defRPr sz="2000">
          <a:latin typeface="Montserrat" panose="00000500000000000000" pitchFamily="50"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42564F"/>
              </a:solidFill>
              <a:ln>
                <a:noFill/>
              </a:ln>
              <a:effectLst/>
            </c:spPr>
            <c:extLst>
              <c:ext xmlns:c16="http://schemas.microsoft.com/office/drawing/2014/chart" uri="{C3380CC4-5D6E-409C-BE32-E72D297353CC}">
                <c16:uniqueId val="{00000001-4504-4ED9-9E2A-6C46A1D99F91}"/>
              </c:ext>
            </c:extLst>
          </c:dPt>
          <c:dPt>
            <c:idx val="1"/>
            <c:invertIfNegative val="0"/>
            <c:bubble3D val="0"/>
            <c:spPr>
              <a:solidFill>
                <a:srgbClr val="607842"/>
              </a:solidFill>
              <a:ln>
                <a:noFill/>
              </a:ln>
              <a:effectLst/>
            </c:spPr>
            <c:extLst>
              <c:ext xmlns:c16="http://schemas.microsoft.com/office/drawing/2014/chart" uri="{C3380CC4-5D6E-409C-BE32-E72D297353CC}">
                <c16:uniqueId val="{00000003-4504-4ED9-9E2A-6C46A1D99F91}"/>
              </c:ext>
            </c:extLst>
          </c:dPt>
          <c:dPt>
            <c:idx val="2"/>
            <c:invertIfNegative val="0"/>
            <c:bubble3D val="0"/>
            <c:spPr>
              <a:solidFill>
                <a:srgbClr val="7B9637"/>
              </a:solidFill>
              <a:ln>
                <a:noFill/>
              </a:ln>
              <a:effectLst/>
            </c:spPr>
            <c:extLst>
              <c:ext xmlns:c16="http://schemas.microsoft.com/office/drawing/2014/chart" uri="{C3380CC4-5D6E-409C-BE32-E72D297353CC}">
                <c16:uniqueId val="{00000005-4504-4ED9-9E2A-6C46A1D99F91}"/>
              </c:ext>
            </c:extLst>
          </c:dPt>
          <c:dPt>
            <c:idx val="3"/>
            <c:invertIfNegative val="0"/>
            <c:bubble3D val="0"/>
            <c:spPr>
              <a:solidFill>
                <a:srgbClr val="93B12D"/>
              </a:solidFill>
              <a:ln>
                <a:noFill/>
              </a:ln>
              <a:effectLst/>
            </c:spPr>
            <c:extLst>
              <c:ext xmlns:c16="http://schemas.microsoft.com/office/drawing/2014/chart" uri="{C3380CC4-5D6E-409C-BE32-E72D297353CC}">
                <c16:uniqueId val="{00000007-4504-4ED9-9E2A-6C46A1D99F91}"/>
              </c:ext>
            </c:extLst>
          </c:dPt>
          <c:dPt>
            <c:idx val="4"/>
            <c:invertIfNegative val="0"/>
            <c:bubble3D val="0"/>
            <c:spPr>
              <a:solidFill>
                <a:srgbClr val="98BE4E"/>
              </a:solidFill>
              <a:ln>
                <a:noFill/>
              </a:ln>
              <a:effectLst/>
            </c:spPr>
            <c:extLst>
              <c:ext xmlns:c16="http://schemas.microsoft.com/office/drawing/2014/chart" uri="{C3380CC4-5D6E-409C-BE32-E72D297353CC}">
                <c16:uniqueId val="{00000009-4504-4ED9-9E2A-6C46A1D99F91}"/>
              </c:ext>
            </c:extLst>
          </c:dPt>
          <c:dPt>
            <c:idx val="5"/>
            <c:invertIfNegative val="0"/>
            <c:bubble3D val="0"/>
            <c:spPr>
              <a:solidFill>
                <a:srgbClr val="97C87A"/>
              </a:solidFill>
              <a:ln>
                <a:noFill/>
              </a:ln>
              <a:effectLst/>
            </c:spPr>
            <c:extLst>
              <c:ext xmlns:c16="http://schemas.microsoft.com/office/drawing/2014/chart" uri="{C3380CC4-5D6E-409C-BE32-E72D297353CC}">
                <c16:uniqueId val="{0000000B-4504-4ED9-9E2A-6C46A1D99F91}"/>
              </c:ext>
            </c:extLst>
          </c:dPt>
          <c:dPt>
            <c:idx val="6"/>
            <c:invertIfNegative val="0"/>
            <c:bubble3D val="0"/>
            <c:spPr>
              <a:solidFill>
                <a:srgbClr val="95D1A7"/>
              </a:solidFill>
              <a:ln>
                <a:noFill/>
              </a:ln>
              <a:effectLst/>
            </c:spPr>
            <c:extLst>
              <c:ext xmlns:c16="http://schemas.microsoft.com/office/drawing/2014/chart" uri="{C3380CC4-5D6E-409C-BE32-E72D297353CC}">
                <c16:uniqueId val="{0000000D-4504-4ED9-9E2A-6C46A1D99F91}"/>
              </c:ext>
            </c:extLst>
          </c:dPt>
          <c:dPt>
            <c:idx val="7"/>
            <c:invertIfNegative val="0"/>
            <c:bubble3D val="0"/>
            <c:spPr>
              <a:solidFill>
                <a:srgbClr val="94DBD3"/>
              </a:solidFill>
              <a:ln>
                <a:noFill/>
              </a:ln>
              <a:effectLst/>
            </c:spPr>
            <c:extLst>
              <c:ext xmlns:c16="http://schemas.microsoft.com/office/drawing/2014/chart" uri="{C3380CC4-5D6E-409C-BE32-E72D297353CC}">
                <c16:uniqueId val="{0000000F-4504-4ED9-9E2A-6C46A1D99F91}"/>
              </c:ext>
            </c:extLst>
          </c:dPt>
          <c:dPt>
            <c:idx val="8"/>
            <c:invertIfNegative val="0"/>
            <c:bubble3D val="0"/>
            <c:spPr>
              <a:solidFill>
                <a:srgbClr val="86D2CD"/>
              </a:solidFill>
              <a:ln>
                <a:noFill/>
              </a:ln>
              <a:effectLst/>
            </c:spPr>
            <c:extLst>
              <c:ext xmlns:c16="http://schemas.microsoft.com/office/drawing/2014/chart" uri="{C3380CC4-5D6E-409C-BE32-E72D297353CC}">
                <c16:uniqueId val="{00000011-4504-4ED9-9E2A-6C46A1D99F91}"/>
              </c:ext>
            </c:extLst>
          </c:dPt>
          <c:dPt>
            <c:idx val="9"/>
            <c:invertIfNegative val="0"/>
            <c:bubble3D val="0"/>
            <c:spPr>
              <a:solidFill>
                <a:srgbClr val="78C7C1"/>
              </a:solidFill>
              <a:ln>
                <a:noFill/>
              </a:ln>
              <a:effectLst/>
            </c:spPr>
            <c:extLst>
              <c:ext xmlns:c16="http://schemas.microsoft.com/office/drawing/2014/chart" uri="{C3380CC4-5D6E-409C-BE32-E72D297353CC}">
                <c16:uniqueId val="{00000013-4504-4ED9-9E2A-6C46A1D99F91}"/>
              </c:ext>
            </c:extLst>
          </c:dPt>
          <c:dPt>
            <c:idx val="10"/>
            <c:invertIfNegative val="0"/>
            <c:bubble3D val="0"/>
            <c:spPr>
              <a:solidFill>
                <a:srgbClr val="66BBB2"/>
              </a:solidFill>
              <a:ln>
                <a:noFill/>
              </a:ln>
              <a:effectLst/>
            </c:spPr>
            <c:extLst>
              <c:ext xmlns:c16="http://schemas.microsoft.com/office/drawing/2014/chart" uri="{C3380CC4-5D6E-409C-BE32-E72D297353CC}">
                <c16:uniqueId val="{00000015-4504-4ED9-9E2A-6C46A1D99F91}"/>
              </c:ext>
            </c:extLst>
          </c:dPt>
          <c:dPt>
            <c:idx val="11"/>
            <c:invertIfNegative val="0"/>
            <c:bubble3D val="0"/>
            <c:spPr>
              <a:solidFill>
                <a:srgbClr val="55AEA3"/>
              </a:solidFill>
              <a:ln>
                <a:noFill/>
              </a:ln>
              <a:effectLst/>
            </c:spPr>
            <c:extLst>
              <c:ext xmlns:c16="http://schemas.microsoft.com/office/drawing/2014/chart" uri="{C3380CC4-5D6E-409C-BE32-E72D297353CC}">
                <c16:uniqueId val="{00000017-4504-4ED9-9E2A-6C46A1D99F91}"/>
              </c:ext>
            </c:extLst>
          </c:dPt>
          <c:dLbls>
            <c:spPr>
              <a:noFill/>
              <a:ln>
                <a:noFill/>
              </a:ln>
              <a:effectLst/>
            </c:spPr>
            <c:txPr>
              <a:bodyPr rot="0" spcFirstLastPara="1" vertOverflow="ellipsis" vert="horz" wrap="square" anchor="ctr" anchorCtr="1"/>
              <a:lstStyle/>
              <a:p>
                <a:pPr>
                  <a:defRPr sz="1600" b="0" i="0" u="none" strike="noStrike" kern="1200" baseline="0">
                    <a:solidFill>
                      <a:srgbClr val="35453F"/>
                    </a:solidFill>
                    <a:latin typeface="Montserrat" panose="000005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7"/>
                <c:pt idx="0">
                  <c:v>Lack of career development and advancement</c:v>
                </c:pt>
                <c:pt idx="1">
                  <c:v>Inadequate 
total 
compensation</c:v>
                </c:pt>
                <c:pt idx="2">
                  <c:v>Uncaring &amp; uninspiring 
leaders</c:v>
                </c:pt>
                <c:pt idx="3">
                  <c:v>Lack of 
meaningful 
work</c:v>
                </c:pt>
                <c:pt idx="4">
                  <c:v>Unsustainable work 
expectations</c:v>
                </c:pt>
                <c:pt idx="5">
                  <c:v>Unreliable and unsupportive people at work</c:v>
                </c:pt>
                <c:pt idx="6">
                  <c:v>Lack of 
workplace 
flexibility</c:v>
                </c:pt>
              </c:strCache>
            </c:strRef>
          </c:cat>
          <c:val>
            <c:numRef>
              <c:f>Sheet1!$B$2:$B$13</c:f>
              <c:numCache>
                <c:formatCode>0%</c:formatCode>
                <c:ptCount val="7"/>
                <c:pt idx="0">
                  <c:v>0.41</c:v>
                </c:pt>
                <c:pt idx="1">
                  <c:v>0.36</c:v>
                </c:pt>
                <c:pt idx="2">
                  <c:v>0.34</c:v>
                </c:pt>
                <c:pt idx="3">
                  <c:v>0.31</c:v>
                </c:pt>
                <c:pt idx="4">
                  <c:v>0.28999999999999998</c:v>
                </c:pt>
                <c:pt idx="5">
                  <c:v>0.26</c:v>
                </c:pt>
                <c:pt idx="6">
                  <c:v>0.26</c:v>
                </c:pt>
              </c:numCache>
            </c:numRef>
          </c:val>
          <c:extLst>
            <c:ext xmlns:c16="http://schemas.microsoft.com/office/drawing/2014/chart" uri="{C3380CC4-5D6E-409C-BE32-E72D297353CC}">
              <c16:uniqueId val="{00000018-4504-4ED9-9E2A-6C46A1D99F91}"/>
            </c:ext>
          </c:extLst>
        </c:ser>
        <c:dLbls>
          <c:showLegendKey val="0"/>
          <c:showVal val="1"/>
          <c:showCatName val="0"/>
          <c:showSerName val="0"/>
          <c:showPercent val="0"/>
          <c:showBubbleSize val="0"/>
        </c:dLbls>
        <c:gapWidth val="105"/>
        <c:overlap val="-39"/>
        <c:axId val="1254712480"/>
        <c:axId val="1254713312"/>
      </c:barChart>
      <c:catAx>
        <c:axId val="125471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35453F"/>
                </a:solidFill>
                <a:latin typeface="Montserrat" panose="00000500000000000000" pitchFamily="50" charset="0"/>
                <a:ea typeface="+mn-ea"/>
                <a:cs typeface="+mn-cs"/>
              </a:defRPr>
            </a:pPr>
            <a:endParaRPr lang="en-US"/>
          </a:p>
        </c:txPr>
        <c:crossAx val="1254713312"/>
        <c:crosses val="autoZero"/>
        <c:auto val="1"/>
        <c:lblAlgn val="ctr"/>
        <c:lblOffset val="100"/>
        <c:noMultiLvlLbl val="0"/>
      </c:catAx>
      <c:valAx>
        <c:axId val="1254713312"/>
        <c:scaling>
          <c:orientation val="minMax"/>
        </c:scaling>
        <c:delete val="1"/>
        <c:axPos val="l"/>
        <c:numFmt formatCode="0%" sourceLinked="1"/>
        <c:majorTickMark val="none"/>
        <c:minorTickMark val="none"/>
        <c:tickLblPos val="nextTo"/>
        <c:crossAx val="125471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85000"/>
        </a:schemeClr>
      </a:solidFill>
    </a:ln>
    <a:effectLst/>
  </c:spPr>
  <c:txPr>
    <a:bodyPr/>
    <a:lstStyle/>
    <a:p>
      <a:pPr>
        <a:defRPr sz="1600">
          <a:solidFill>
            <a:srgbClr val="35453F"/>
          </a:solidFill>
          <a:latin typeface="Montserrat" panose="00000500000000000000" pitchFamily="50"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bg2">
                    <a:lumMod val="25000"/>
                  </a:schemeClr>
                </a:solidFill>
                <a:latin typeface="Montserrat Medium" panose="00000600000000000000" pitchFamily="2" charset="0"/>
                <a:ea typeface="+mn-ea"/>
                <a:cs typeface="+mn-cs"/>
              </a:defRPr>
            </a:pPr>
            <a:r>
              <a:rPr lang="en-US"/>
              <a:t>Percent Change of RNs by Age Group</a:t>
            </a:r>
          </a:p>
          <a:p>
            <a:pPr>
              <a:defRPr/>
            </a:pPr>
            <a:r>
              <a:rPr lang="en-US"/>
              <a:t>2020 to 2021</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bg2">
                  <a:lumMod val="25000"/>
                </a:schemeClr>
              </a:solidFill>
              <a:latin typeface="Montserrat Medium" panose="00000600000000000000" pitchFamily="2" charset="0"/>
              <a:ea typeface="+mn-ea"/>
              <a:cs typeface="+mn-cs"/>
            </a:defRPr>
          </a:pPr>
          <a:endParaRPr lang="en-US"/>
        </a:p>
      </c:txPr>
    </c:title>
    <c:autoTitleDeleted val="0"/>
    <c:plotArea>
      <c:layout>
        <c:manualLayout>
          <c:layoutTarget val="inner"/>
          <c:xMode val="edge"/>
          <c:yMode val="edge"/>
          <c:x val="1.1580474954487366E-2"/>
          <c:y val="0.17473633567701621"/>
          <c:w val="0.97452295510012776"/>
          <c:h val="0.66226311321677145"/>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5DA-41A8-A919-875782B6E0D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85DA-41A8-A919-875782B6E0D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4-3EFE-4CAE-A3B3-341CCAC0C872}"/>
              </c:ext>
            </c:extLst>
          </c:dPt>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bg2">
                        <a:lumMod val="25000"/>
                      </a:schemeClr>
                    </a:solidFill>
                    <a:latin typeface="Montserrat Medium" panose="000006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 to 24 years</c:v>
                </c:pt>
                <c:pt idx="1">
                  <c:v>25 to 34 years</c:v>
                </c:pt>
                <c:pt idx="2">
                  <c:v>35 to 44 years</c:v>
                </c:pt>
                <c:pt idx="3">
                  <c:v>45 to 54 years</c:v>
                </c:pt>
                <c:pt idx="4">
                  <c:v>55 to 64 years</c:v>
                </c:pt>
                <c:pt idx="5">
                  <c:v>65 years &amp; older</c:v>
                </c:pt>
              </c:strCache>
            </c:strRef>
          </c:cat>
          <c:val>
            <c:numRef>
              <c:f>Sheet1!$B$2:$B$7</c:f>
              <c:numCache>
                <c:formatCode>0.00%</c:formatCode>
                <c:ptCount val="6"/>
                <c:pt idx="0">
                  <c:v>3.2000000000000001E-2</c:v>
                </c:pt>
                <c:pt idx="1">
                  <c:v>-5.1999999999999998E-2</c:v>
                </c:pt>
                <c:pt idx="2">
                  <c:v>-7.3999999999999996E-2</c:v>
                </c:pt>
                <c:pt idx="3">
                  <c:v>3.7999999999999999E-2</c:v>
                </c:pt>
                <c:pt idx="4">
                  <c:v>-2.7E-2</c:v>
                </c:pt>
                <c:pt idx="5">
                  <c:v>0.219</c:v>
                </c:pt>
              </c:numCache>
            </c:numRef>
          </c:val>
          <c:extLst>
            <c:ext xmlns:c16="http://schemas.microsoft.com/office/drawing/2014/chart" uri="{C3380CC4-5D6E-409C-BE32-E72D297353CC}">
              <c16:uniqueId val="{00000004-85DA-41A8-A919-875782B6E0D3}"/>
            </c:ext>
          </c:extLst>
        </c:ser>
        <c:dLbls>
          <c:showLegendKey val="0"/>
          <c:showVal val="0"/>
          <c:showCatName val="0"/>
          <c:showSerName val="0"/>
          <c:showPercent val="0"/>
          <c:showBubbleSize val="0"/>
        </c:dLbls>
        <c:gapWidth val="219"/>
        <c:overlap val="-27"/>
        <c:axId val="930010448"/>
        <c:axId val="930013360"/>
      </c:barChart>
      <c:catAx>
        <c:axId val="930010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ontserrat Medium" panose="00000600000000000000" pitchFamily="2" charset="0"/>
                <a:ea typeface="+mn-ea"/>
                <a:cs typeface="+mn-cs"/>
              </a:defRPr>
            </a:pPr>
            <a:endParaRPr lang="en-US"/>
          </a:p>
        </c:txPr>
        <c:crossAx val="930013360"/>
        <c:crosses val="autoZero"/>
        <c:auto val="1"/>
        <c:lblAlgn val="ctr"/>
        <c:lblOffset val="100"/>
        <c:noMultiLvlLbl val="0"/>
      </c:catAx>
      <c:valAx>
        <c:axId val="930013360"/>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93001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lumMod val="85000"/>
        </a:schemeClr>
      </a:solidFill>
    </a:ln>
    <a:effectLst/>
  </c:spPr>
  <c:txPr>
    <a:bodyPr/>
    <a:lstStyle/>
    <a:p>
      <a:pPr>
        <a:defRPr sz="1400">
          <a:solidFill>
            <a:schemeClr val="bg2">
              <a:lumMod val="25000"/>
            </a:schemeClr>
          </a:solidFill>
          <a:latin typeface="Montserrat Medium" panose="00000600000000000000"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5.506686380892975E-2"/>
          <c:w val="0.96562499999999996"/>
          <c:h val="0.78368530082261689"/>
        </c:manualLayout>
      </c:layout>
      <c:lineChart>
        <c:grouping val="standard"/>
        <c:varyColors val="0"/>
        <c:ser>
          <c:idx val="1"/>
          <c:order val="1"/>
          <c:tx>
            <c:strRef>
              <c:f>Sheet1!$C$1</c:f>
              <c:strCache>
                <c:ptCount val="1"/>
                <c:pt idx="0">
                  <c:v>RN Turnover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Sheet1!$C$2:$C$6</c:f>
              <c:numCache>
                <c:formatCode>0.00%</c:formatCode>
                <c:ptCount val="5"/>
                <c:pt idx="0">
                  <c:v>0.159</c:v>
                </c:pt>
                <c:pt idx="1">
                  <c:v>0.187</c:v>
                </c:pt>
                <c:pt idx="2">
                  <c:v>0.27100000000000002</c:v>
                </c:pt>
                <c:pt idx="3">
                  <c:v>0.22500000000000001</c:v>
                </c:pt>
              </c:numCache>
            </c:numRef>
          </c:val>
          <c:smooth val="0"/>
          <c:extLst>
            <c:ext xmlns:c16="http://schemas.microsoft.com/office/drawing/2014/chart" uri="{C3380CC4-5D6E-409C-BE32-E72D297353CC}">
              <c16:uniqueId val="{00000001-147D-4C08-AE47-008C18E26701}"/>
            </c:ext>
          </c:extLst>
        </c:ser>
        <c:ser>
          <c:idx val="2"/>
          <c:order val="2"/>
          <c:tx>
            <c:strRef>
              <c:f>Sheet1!$D$1</c:f>
              <c:strCache>
                <c:ptCount val="1"/>
                <c:pt idx="0">
                  <c:v>RN Vacancy Rate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Sheet1!$D$2:$D$6</c:f>
              <c:numCache>
                <c:formatCode>0%</c:formatCode>
                <c:ptCount val="5"/>
                <c:pt idx="0">
                  <c:v>0.08</c:v>
                </c:pt>
                <c:pt idx="1">
                  <c:v>0.09</c:v>
                </c:pt>
                <c:pt idx="2">
                  <c:v>0.09</c:v>
                </c:pt>
                <c:pt idx="3">
                  <c:v>0.17</c:v>
                </c:pt>
                <c:pt idx="4" formatCode="0.00%">
                  <c:v>0.157</c:v>
                </c:pt>
              </c:numCache>
            </c:numRef>
          </c:val>
          <c:smooth val="0"/>
          <c:extLst>
            <c:ext xmlns:c16="http://schemas.microsoft.com/office/drawing/2014/chart" uri="{C3380CC4-5D6E-409C-BE32-E72D297353CC}">
              <c16:uniqueId val="{00000002-147D-4C08-AE47-008C18E26701}"/>
            </c:ext>
          </c:extLst>
        </c:ser>
        <c:dLbls>
          <c:showLegendKey val="0"/>
          <c:showVal val="0"/>
          <c:showCatName val="0"/>
          <c:showSerName val="0"/>
          <c:showPercent val="0"/>
          <c:showBubbleSize val="0"/>
        </c:dLbls>
        <c:marker val="1"/>
        <c:smooth val="0"/>
        <c:axId val="57984559"/>
        <c:axId val="57978319"/>
      </c:lineChart>
      <c:lineChart>
        <c:grouping val="standard"/>
        <c:varyColors val="0"/>
        <c:ser>
          <c:idx val="0"/>
          <c:order val="0"/>
          <c:tx>
            <c:strRef>
              <c:f>Sheet1!$B$1</c:f>
              <c:strCache>
                <c:ptCount val="1"/>
                <c:pt idx="0">
                  <c:v>RN Time to Fill</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General</c:formatCode>
                <c:ptCount val="5"/>
                <c:pt idx="0">
                  <c:v>86</c:v>
                </c:pt>
                <c:pt idx="1">
                  <c:v>81</c:v>
                </c:pt>
                <c:pt idx="2">
                  <c:v>89</c:v>
                </c:pt>
                <c:pt idx="3">
                  <c:v>87</c:v>
                </c:pt>
                <c:pt idx="4">
                  <c:v>95</c:v>
                </c:pt>
              </c:numCache>
            </c:numRef>
          </c:val>
          <c:smooth val="0"/>
          <c:extLst>
            <c:ext xmlns:c16="http://schemas.microsoft.com/office/drawing/2014/chart" uri="{C3380CC4-5D6E-409C-BE32-E72D297353CC}">
              <c16:uniqueId val="{00000000-147D-4C08-AE47-008C18E26701}"/>
            </c:ext>
          </c:extLst>
        </c:ser>
        <c:dLbls>
          <c:showLegendKey val="0"/>
          <c:showVal val="0"/>
          <c:showCatName val="0"/>
          <c:showSerName val="0"/>
          <c:showPercent val="0"/>
          <c:showBubbleSize val="0"/>
        </c:dLbls>
        <c:marker val="1"/>
        <c:smooth val="0"/>
        <c:axId val="403056256"/>
        <c:axId val="2129035968"/>
      </c:lineChart>
      <c:catAx>
        <c:axId val="57984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7978319"/>
        <c:crosses val="autoZero"/>
        <c:auto val="1"/>
        <c:lblAlgn val="ctr"/>
        <c:lblOffset val="100"/>
        <c:noMultiLvlLbl val="0"/>
      </c:catAx>
      <c:valAx>
        <c:axId val="57978319"/>
        <c:scaling>
          <c:orientation val="minMax"/>
          <c:max val="0.4"/>
          <c:min val="5.000000000000001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57984559"/>
        <c:crosses val="autoZero"/>
        <c:crossBetween val="between"/>
      </c:valAx>
      <c:valAx>
        <c:axId val="2129035968"/>
        <c:scaling>
          <c:orientation val="minMax"/>
          <c:max val="95"/>
          <c:min val="4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403056256"/>
        <c:crosses val="max"/>
        <c:crossBetween val="between"/>
      </c:valAx>
      <c:catAx>
        <c:axId val="403056256"/>
        <c:scaling>
          <c:orientation val="minMax"/>
        </c:scaling>
        <c:delete val="1"/>
        <c:axPos val="b"/>
        <c:numFmt formatCode="General" sourceLinked="1"/>
        <c:majorTickMark val="out"/>
        <c:minorTickMark val="none"/>
        <c:tickLblPos val="nextTo"/>
        <c:crossAx val="2129035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accent3"/>
      </a:solidFill>
    </a:ln>
    <a:effectLst/>
  </c:spPr>
  <c:txPr>
    <a:bodyPr/>
    <a:lstStyle/>
    <a:p>
      <a:pPr>
        <a:defRPr sz="1400">
          <a:latin typeface="Montserrat" panose="00000500000000000000"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Bill Rate</c:v>
                </c:pt>
              </c:strCache>
            </c:strRef>
          </c:tx>
          <c:spPr>
            <a:solidFill>
              <a:schemeClr val="accent5"/>
            </a:solidFill>
            <a:ln>
              <a:noFill/>
            </a:ln>
            <a:effectLst/>
          </c:spPr>
          <c:invertIfNegative val="0"/>
          <c:dLbls>
            <c:dLbl>
              <c:idx val="3"/>
              <c:layout>
                <c:manualLayout>
                  <c:x val="1.7143276757820305E-3"/>
                  <c:y val="-0.323579950567178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11-4D04-856C-61DF4276B4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Ohio
</c:v>
                </c:pt>
                <c:pt idx="1">
                  <c:v>Kentucky
</c:v>
                </c:pt>
                <c:pt idx="2">
                  <c:v>Indiana
</c:v>
                </c:pt>
                <c:pt idx="3">
                  <c:v>Traveler</c:v>
                </c:pt>
              </c:strCache>
            </c:strRef>
          </c:cat>
          <c:val>
            <c:numRef>
              <c:f>Sheet1!$B$2:$B$5</c:f>
              <c:numCache>
                <c:formatCode>General</c:formatCode>
                <c:ptCount val="4"/>
                <c:pt idx="3" formatCode="&quot;$&quot;#,##0.00_);[Red]\(&quot;$&quot;#,##0.00\)">
                  <c:v>90</c:v>
                </c:pt>
              </c:numCache>
            </c:numRef>
          </c:val>
          <c:extLst>
            <c:ext xmlns:c16="http://schemas.microsoft.com/office/drawing/2014/chart" uri="{C3380CC4-5D6E-409C-BE32-E72D297353CC}">
              <c16:uniqueId val="{00000000-B24F-4679-9F06-CA9BBA7B4F5B}"/>
            </c:ext>
          </c:extLst>
        </c:ser>
        <c:ser>
          <c:idx val="1"/>
          <c:order val="1"/>
          <c:tx>
            <c:strRef>
              <c:f>Sheet1!$C$1</c:f>
              <c:strCache>
                <c:ptCount val="1"/>
                <c:pt idx="0">
                  <c:v>Base  Pay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Ohio
</c:v>
                </c:pt>
                <c:pt idx="1">
                  <c:v>Kentucky
</c:v>
                </c:pt>
                <c:pt idx="2">
                  <c:v>Indiana
</c:v>
                </c:pt>
                <c:pt idx="3">
                  <c:v>Traveler</c:v>
                </c:pt>
              </c:strCache>
            </c:strRef>
          </c:cat>
          <c:val>
            <c:numRef>
              <c:f>Sheet1!$C$2:$C$5</c:f>
              <c:numCache>
                <c:formatCode>"$"#,##0.00_);[Red]\("$"#,##0.00\)</c:formatCode>
                <c:ptCount val="4"/>
                <c:pt idx="0">
                  <c:v>40.520000000000003</c:v>
                </c:pt>
                <c:pt idx="1">
                  <c:v>59.62</c:v>
                </c:pt>
                <c:pt idx="2">
                  <c:v>63.59</c:v>
                </c:pt>
              </c:numCache>
            </c:numRef>
          </c:val>
          <c:extLst>
            <c:ext xmlns:c16="http://schemas.microsoft.com/office/drawing/2014/chart" uri="{C3380CC4-5D6E-409C-BE32-E72D297353CC}">
              <c16:uniqueId val="{00000001-B24F-4679-9F06-CA9BBA7B4F5B}"/>
            </c:ext>
          </c:extLst>
        </c:ser>
        <c:ser>
          <c:idx val="2"/>
          <c:order val="2"/>
          <c:tx>
            <c:strRef>
              <c:f>Sheet1!$D$1</c:f>
              <c:strCache>
                <c:ptCount val="1"/>
                <c:pt idx="0">
                  <c:v>Benefit &amp; Regulatory Load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Ohio
</c:v>
                </c:pt>
                <c:pt idx="1">
                  <c:v>Kentucky
</c:v>
                </c:pt>
                <c:pt idx="2">
                  <c:v>Indiana
</c:v>
                </c:pt>
                <c:pt idx="3">
                  <c:v>Traveler</c:v>
                </c:pt>
              </c:strCache>
            </c:strRef>
          </c:cat>
          <c:val>
            <c:numRef>
              <c:f>Sheet1!$D$2:$D$5</c:f>
              <c:numCache>
                <c:formatCode>"$"#,##0.00_);[Red]\("$"#,##0.00\)</c:formatCode>
                <c:ptCount val="4"/>
                <c:pt idx="0">
                  <c:v>12.561200000000001</c:v>
                </c:pt>
                <c:pt idx="1">
                  <c:v>12.561200000000001</c:v>
                </c:pt>
                <c:pt idx="2">
                  <c:v>19.712900000000001</c:v>
                </c:pt>
              </c:numCache>
            </c:numRef>
          </c:val>
          <c:extLst>
            <c:ext xmlns:c16="http://schemas.microsoft.com/office/drawing/2014/chart" uri="{C3380CC4-5D6E-409C-BE32-E72D297353CC}">
              <c16:uniqueId val="{00000002-B24F-4679-9F06-CA9BBA7B4F5B}"/>
            </c:ext>
          </c:extLst>
        </c:ser>
        <c:ser>
          <c:idx val="3"/>
          <c:order val="3"/>
          <c:tx>
            <c:strRef>
              <c:f>Sheet1!$E$1</c:f>
              <c:strCache>
                <c:ptCount val="1"/>
                <c:pt idx="0">
                  <c:v>Overtime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Ohio
</c:v>
                </c:pt>
                <c:pt idx="1">
                  <c:v>Kentucky
</c:v>
                </c:pt>
                <c:pt idx="2">
                  <c:v>Indiana
</c:v>
                </c:pt>
                <c:pt idx="3">
                  <c:v>Traveler</c:v>
                </c:pt>
              </c:strCache>
            </c:strRef>
          </c:cat>
          <c:val>
            <c:numRef>
              <c:f>Sheet1!$E$2:$E$5</c:f>
              <c:numCache>
                <c:formatCode>"$"#,##0.00_);[Red]\("$"#,##0.00\)</c:formatCode>
                <c:ptCount val="4"/>
                <c:pt idx="0">
                  <c:v>20.260000000000002</c:v>
                </c:pt>
                <c:pt idx="1">
                  <c:v>29.81</c:v>
                </c:pt>
                <c:pt idx="2">
                  <c:v>31.795000000000002</c:v>
                </c:pt>
              </c:numCache>
            </c:numRef>
          </c:val>
          <c:extLst>
            <c:ext xmlns:c16="http://schemas.microsoft.com/office/drawing/2014/chart" uri="{C3380CC4-5D6E-409C-BE32-E72D297353CC}">
              <c16:uniqueId val="{00000000-1FC0-4BB8-B0CD-499A26188E23}"/>
            </c:ext>
          </c:extLst>
        </c:ser>
        <c:ser>
          <c:idx val="4"/>
          <c:order val="4"/>
          <c:tx>
            <c:strRef>
              <c:f>Sheet1!$F$1</c:f>
              <c:strCache>
                <c:ptCount val="1"/>
                <c:pt idx="0">
                  <c:v>Total</c:v>
                </c:pt>
              </c:strCache>
            </c:strRef>
          </c:tx>
          <c:spPr>
            <a:solidFill>
              <a:schemeClr val="accent5"/>
            </a:solidFill>
            <a:ln>
              <a:noFill/>
            </a:ln>
            <a:effectLst/>
          </c:spPr>
          <c:invertIfNegative val="0"/>
          <c:cat>
            <c:strRef>
              <c:f>Sheet1!$A$2:$A$5</c:f>
              <c:strCache>
                <c:ptCount val="4"/>
                <c:pt idx="0">
                  <c:v>Ohio
</c:v>
                </c:pt>
                <c:pt idx="1">
                  <c:v>Kentucky
</c:v>
                </c:pt>
                <c:pt idx="2">
                  <c:v>Indiana
</c:v>
                </c:pt>
                <c:pt idx="3">
                  <c:v>Traveler</c:v>
                </c:pt>
              </c:strCache>
            </c:strRef>
          </c:cat>
          <c:val>
            <c:numRef>
              <c:f>Sheet1!$F$2:$F$5</c:f>
            </c:numRef>
          </c:val>
          <c:extLst>
            <c:ext xmlns:c16="http://schemas.microsoft.com/office/drawing/2014/chart" uri="{C3380CC4-5D6E-409C-BE32-E72D297353CC}">
              <c16:uniqueId val="{00000000-4358-40E2-9CAF-B8C37DCC05D9}"/>
            </c:ext>
          </c:extLst>
        </c:ser>
        <c:dLbls>
          <c:showLegendKey val="0"/>
          <c:showVal val="0"/>
          <c:showCatName val="0"/>
          <c:showSerName val="0"/>
          <c:showPercent val="0"/>
          <c:showBubbleSize val="0"/>
        </c:dLbls>
        <c:gapWidth val="150"/>
        <c:overlap val="100"/>
        <c:axId val="393843839"/>
        <c:axId val="393847199"/>
      </c:barChart>
      <c:catAx>
        <c:axId val="393843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393847199"/>
        <c:crosses val="autoZero"/>
        <c:auto val="1"/>
        <c:lblAlgn val="ctr"/>
        <c:lblOffset val="100"/>
        <c:noMultiLvlLbl val="0"/>
      </c:catAx>
      <c:valAx>
        <c:axId val="39384719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393843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solidFill>
    </a:ln>
    <a:effectLst/>
  </c:spPr>
  <c:txPr>
    <a:bodyPr/>
    <a:lstStyle/>
    <a:p>
      <a:pPr>
        <a:defRPr sz="1100">
          <a:latin typeface="Montserrat"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93CFF-6BA1-44C1-91A6-E6D0DECAD177}" type="doc">
      <dgm:prSet loTypeId="urn:microsoft.com/office/officeart/2005/8/layout/pyramid3" loCatId="pyramid" qsTypeId="urn:microsoft.com/office/officeart/2005/8/quickstyle/simple1" qsCatId="simple" csTypeId="urn:microsoft.com/office/officeart/2005/8/colors/colorful1" csCatId="colorful" phldr="1"/>
      <dgm:spPr/>
    </dgm:pt>
    <dgm:pt modelId="{9A6616C8-E62F-4265-BE15-1EBD3CAD7B5C}">
      <dgm:prSet phldrT="[Text]" custT="1"/>
      <dgm:spPr/>
      <dgm:t>
        <a:bodyPr/>
        <a:lstStyle/>
        <a:p>
          <a:r>
            <a:rPr lang="en-US" sz="2400" dirty="0">
              <a:solidFill>
                <a:schemeClr val="bg1"/>
              </a:solidFill>
              <a:latin typeface="Montserrat Medium" panose="00000600000000000000" pitchFamily="2" charset="0"/>
            </a:rPr>
            <a:t>Career Website Visitors</a:t>
          </a:r>
        </a:p>
      </dgm:t>
    </dgm:pt>
    <dgm:pt modelId="{D28B9239-C3AB-420A-BF60-64B2409C60B8}" type="parTrans" cxnId="{E322984C-868E-4796-B355-BFE513F1885B}">
      <dgm:prSet/>
      <dgm:spPr/>
      <dgm:t>
        <a:bodyPr/>
        <a:lstStyle/>
        <a:p>
          <a:endParaRPr lang="en-US" sz="700">
            <a:solidFill>
              <a:schemeClr val="bg1"/>
            </a:solidFill>
            <a:latin typeface="Montserrat Medium" panose="00000600000000000000" pitchFamily="2" charset="0"/>
          </a:endParaRPr>
        </a:p>
      </dgm:t>
    </dgm:pt>
    <dgm:pt modelId="{99418F45-C0B8-4162-AC6F-88EC9D9DA770}" type="sibTrans" cxnId="{E322984C-868E-4796-B355-BFE513F1885B}">
      <dgm:prSet/>
      <dgm:spPr/>
      <dgm:t>
        <a:bodyPr/>
        <a:lstStyle/>
        <a:p>
          <a:endParaRPr lang="en-US" sz="700">
            <a:solidFill>
              <a:schemeClr val="bg1"/>
            </a:solidFill>
            <a:latin typeface="Montserrat Medium" panose="00000600000000000000" pitchFamily="2" charset="0"/>
          </a:endParaRPr>
        </a:p>
      </dgm:t>
    </dgm:pt>
    <dgm:pt modelId="{B8F6A315-4150-4A72-82BA-B88743D25D05}">
      <dgm:prSet phldrT="[Text]" custT="1"/>
      <dgm:spPr/>
      <dgm:t>
        <a:bodyPr/>
        <a:lstStyle/>
        <a:p>
          <a:r>
            <a:rPr lang="en-US" sz="2400" dirty="0">
              <a:solidFill>
                <a:schemeClr val="bg1"/>
              </a:solidFill>
              <a:latin typeface="Montserrat Medium" panose="00000600000000000000" pitchFamily="2" charset="0"/>
            </a:rPr>
            <a:t>Candidate Applications</a:t>
          </a:r>
        </a:p>
      </dgm:t>
    </dgm:pt>
    <dgm:pt modelId="{549C22F5-E113-4AB6-97E0-C0354DBEEB6F}" type="parTrans" cxnId="{82A1DA02-0B87-4CA1-AF0C-2E1D6B5FB030}">
      <dgm:prSet/>
      <dgm:spPr/>
      <dgm:t>
        <a:bodyPr/>
        <a:lstStyle/>
        <a:p>
          <a:endParaRPr lang="en-US" sz="700">
            <a:solidFill>
              <a:schemeClr val="bg1"/>
            </a:solidFill>
            <a:latin typeface="Montserrat Medium" panose="00000600000000000000" pitchFamily="2" charset="0"/>
          </a:endParaRPr>
        </a:p>
      </dgm:t>
    </dgm:pt>
    <dgm:pt modelId="{494271AB-E0D5-46E1-B899-BC1E86946549}" type="sibTrans" cxnId="{82A1DA02-0B87-4CA1-AF0C-2E1D6B5FB030}">
      <dgm:prSet/>
      <dgm:spPr/>
      <dgm:t>
        <a:bodyPr/>
        <a:lstStyle/>
        <a:p>
          <a:endParaRPr lang="en-US" sz="700">
            <a:solidFill>
              <a:schemeClr val="bg1"/>
            </a:solidFill>
            <a:latin typeface="Montserrat Medium" panose="00000600000000000000" pitchFamily="2" charset="0"/>
          </a:endParaRPr>
        </a:p>
      </dgm:t>
    </dgm:pt>
    <dgm:pt modelId="{4A0C0A98-C1F2-4F40-8DCB-2AD7D67A0D99}">
      <dgm:prSet phldrT="[Text]" custT="1"/>
      <dgm:spPr/>
      <dgm:t>
        <a:bodyPr/>
        <a:lstStyle/>
        <a:p>
          <a:r>
            <a:rPr lang="en-US" sz="2000" dirty="0">
              <a:solidFill>
                <a:schemeClr val="bg1"/>
              </a:solidFill>
              <a:latin typeface="Montserrat Medium" panose="00000600000000000000" pitchFamily="2" charset="0"/>
            </a:rPr>
            <a:t>Offers</a:t>
          </a:r>
        </a:p>
        <a:p>
          <a:endParaRPr lang="en-US" sz="2000" dirty="0">
            <a:solidFill>
              <a:schemeClr val="bg1"/>
            </a:solidFill>
            <a:latin typeface="Montserrat Medium" panose="00000600000000000000" pitchFamily="2" charset="0"/>
          </a:endParaRPr>
        </a:p>
      </dgm:t>
    </dgm:pt>
    <dgm:pt modelId="{157FB4BB-9309-4D6B-B2A9-D6FD684DAB0E}" type="parTrans" cxnId="{E5D87F8A-ABD1-48EE-BE1E-D7DB21EEC2D9}">
      <dgm:prSet/>
      <dgm:spPr/>
      <dgm:t>
        <a:bodyPr/>
        <a:lstStyle/>
        <a:p>
          <a:endParaRPr lang="en-US" sz="700">
            <a:solidFill>
              <a:schemeClr val="bg1"/>
            </a:solidFill>
            <a:latin typeface="Montserrat Medium" panose="00000600000000000000" pitchFamily="2" charset="0"/>
          </a:endParaRPr>
        </a:p>
      </dgm:t>
    </dgm:pt>
    <dgm:pt modelId="{15F9871A-1AC4-4674-BD60-DE100E68E43D}" type="sibTrans" cxnId="{E5D87F8A-ABD1-48EE-BE1E-D7DB21EEC2D9}">
      <dgm:prSet/>
      <dgm:spPr/>
      <dgm:t>
        <a:bodyPr/>
        <a:lstStyle/>
        <a:p>
          <a:endParaRPr lang="en-US" sz="700">
            <a:solidFill>
              <a:schemeClr val="bg1"/>
            </a:solidFill>
            <a:latin typeface="Montserrat Medium" panose="00000600000000000000" pitchFamily="2" charset="0"/>
          </a:endParaRPr>
        </a:p>
      </dgm:t>
    </dgm:pt>
    <dgm:pt modelId="{CC664E5B-9EEE-48BA-9E64-89040F74F7F5}">
      <dgm:prSet custT="1"/>
      <dgm:spPr/>
      <dgm:t>
        <a:bodyPr/>
        <a:lstStyle/>
        <a:p>
          <a:r>
            <a:rPr lang="en-US" sz="2400" dirty="0">
              <a:solidFill>
                <a:schemeClr val="bg1"/>
              </a:solidFill>
              <a:latin typeface="Montserrat Medium" panose="00000600000000000000" pitchFamily="2" charset="0"/>
            </a:rPr>
            <a:t>Interviews</a:t>
          </a:r>
        </a:p>
      </dgm:t>
    </dgm:pt>
    <dgm:pt modelId="{2E6B1E29-0356-48BB-B833-8B092EA0DCD2}" type="parTrans" cxnId="{F1E68ACA-AE3F-447F-8D1D-31BA5DBC1E0C}">
      <dgm:prSet/>
      <dgm:spPr/>
      <dgm:t>
        <a:bodyPr/>
        <a:lstStyle/>
        <a:p>
          <a:endParaRPr lang="en-US" sz="700">
            <a:solidFill>
              <a:schemeClr val="bg1"/>
            </a:solidFill>
            <a:latin typeface="Montserrat Medium" panose="00000600000000000000" pitchFamily="2" charset="0"/>
          </a:endParaRPr>
        </a:p>
      </dgm:t>
    </dgm:pt>
    <dgm:pt modelId="{7D599380-3B72-467A-B4C2-1C8D92071FB4}" type="sibTrans" cxnId="{F1E68ACA-AE3F-447F-8D1D-31BA5DBC1E0C}">
      <dgm:prSet/>
      <dgm:spPr/>
      <dgm:t>
        <a:bodyPr/>
        <a:lstStyle/>
        <a:p>
          <a:endParaRPr lang="en-US" sz="700">
            <a:solidFill>
              <a:schemeClr val="bg1"/>
            </a:solidFill>
            <a:latin typeface="Montserrat Medium" panose="00000600000000000000" pitchFamily="2" charset="0"/>
          </a:endParaRPr>
        </a:p>
      </dgm:t>
    </dgm:pt>
    <dgm:pt modelId="{86DD0E6B-A8B4-4FAB-BC6A-79585922BE83}" type="pres">
      <dgm:prSet presAssocID="{F8E93CFF-6BA1-44C1-91A6-E6D0DECAD177}" presName="Name0" presStyleCnt="0">
        <dgm:presLayoutVars>
          <dgm:dir/>
          <dgm:animLvl val="lvl"/>
          <dgm:resizeHandles val="exact"/>
        </dgm:presLayoutVars>
      </dgm:prSet>
      <dgm:spPr/>
    </dgm:pt>
    <dgm:pt modelId="{E2EDDC7A-22D3-43CF-AB4B-5D0FE8E2D464}" type="pres">
      <dgm:prSet presAssocID="{9A6616C8-E62F-4265-BE15-1EBD3CAD7B5C}" presName="Name8" presStyleCnt="0"/>
      <dgm:spPr/>
    </dgm:pt>
    <dgm:pt modelId="{6FB6DCDD-C0BB-4529-BE3F-27543D7A67FC}" type="pres">
      <dgm:prSet presAssocID="{9A6616C8-E62F-4265-BE15-1EBD3CAD7B5C}" presName="level" presStyleLbl="node1" presStyleIdx="0" presStyleCnt="4">
        <dgm:presLayoutVars>
          <dgm:chMax val="1"/>
          <dgm:bulletEnabled val="1"/>
        </dgm:presLayoutVars>
      </dgm:prSet>
      <dgm:spPr/>
    </dgm:pt>
    <dgm:pt modelId="{C5279111-F398-46F6-9D83-E4763C49F77A}" type="pres">
      <dgm:prSet presAssocID="{9A6616C8-E62F-4265-BE15-1EBD3CAD7B5C}" presName="levelTx" presStyleLbl="revTx" presStyleIdx="0" presStyleCnt="0">
        <dgm:presLayoutVars>
          <dgm:chMax val="1"/>
          <dgm:bulletEnabled val="1"/>
        </dgm:presLayoutVars>
      </dgm:prSet>
      <dgm:spPr/>
    </dgm:pt>
    <dgm:pt modelId="{ABA97CBA-5B39-437D-A9AD-3E48D59381E3}" type="pres">
      <dgm:prSet presAssocID="{B8F6A315-4150-4A72-82BA-B88743D25D05}" presName="Name8" presStyleCnt="0"/>
      <dgm:spPr/>
    </dgm:pt>
    <dgm:pt modelId="{09658B24-6B18-4D3A-A96C-090809DE1E79}" type="pres">
      <dgm:prSet presAssocID="{B8F6A315-4150-4A72-82BA-B88743D25D05}" presName="level" presStyleLbl="node1" presStyleIdx="1" presStyleCnt="4">
        <dgm:presLayoutVars>
          <dgm:chMax val="1"/>
          <dgm:bulletEnabled val="1"/>
        </dgm:presLayoutVars>
      </dgm:prSet>
      <dgm:spPr/>
    </dgm:pt>
    <dgm:pt modelId="{451123EF-5C28-4BC6-8644-C70C28A3ED50}" type="pres">
      <dgm:prSet presAssocID="{B8F6A315-4150-4A72-82BA-B88743D25D05}" presName="levelTx" presStyleLbl="revTx" presStyleIdx="0" presStyleCnt="0">
        <dgm:presLayoutVars>
          <dgm:chMax val="1"/>
          <dgm:bulletEnabled val="1"/>
        </dgm:presLayoutVars>
      </dgm:prSet>
      <dgm:spPr/>
    </dgm:pt>
    <dgm:pt modelId="{2FD0378B-6FF7-4041-B2CE-2E4850EB5F30}" type="pres">
      <dgm:prSet presAssocID="{CC664E5B-9EEE-48BA-9E64-89040F74F7F5}" presName="Name8" presStyleCnt="0"/>
      <dgm:spPr/>
    </dgm:pt>
    <dgm:pt modelId="{2FF36AED-7EBF-4E27-A37C-54BE0FA4A13E}" type="pres">
      <dgm:prSet presAssocID="{CC664E5B-9EEE-48BA-9E64-89040F74F7F5}" presName="level" presStyleLbl="node1" presStyleIdx="2" presStyleCnt="4">
        <dgm:presLayoutVars>
          <dgm:chMax val="1"/>
          <dgm:bulletEnabled val="1"/>
        </dgm:presLayoutVars>
      </dgm:prSet>
      <dgm:spPr/>
    </dgm:pt>
    <dgm:pt modelId="{E8CC1A9B-965F-437F-8E0C-85A773996B0D}" type="pres">
      <dgm:prSet presAssocID="{CC664E5B-9EEE-48BA-9E64-89040F74F7F5}" presName="levelTx" presStyleLbl="revTx" presStyleIdx="0" presStyleCnt="0">
        <dgm:presLayoutVars>
          <dgm:chMax val="1"/>
          <dgm:bulletEnabled val="1"/>
        </dgm:presLayoutVars>
      </dgm:prSet>
      <dgm:spPr/>
    </dgm:pt>
    <dgm:pt modelId="{363F1093-89BB-4F8D-82C2-A7EE5AE983A2}" type="pres">
      <dgm:prSet presAssocID="{4A0C0A98-C1F2-4F40-8DCB-2AD7D67A0D99}" presName="Name8" presStyleCnt="0"/>
      <dgm:spPr/>
    </dgm:pt>
    <dgm:pt modelId="{EC281321-8AB5-461D-B4B1-15C86DAA7E6C}" type="pres">
      <dgm:prSet presAssocID="{4A0C0A98-C1F2-4F40-8DCB-2AD7D67A0D99}" presName="level" presStyleLbl="node1" presStyleIdx="3" presStyleCnt="4">
        <dgm:presLayoutVars>
          <dgm:chMax val="1"/>
          <dgm:bulletEnabled val="1"/>
        </dgm:presLayoutVars>
      </dgm:prSet>
      <dgm:spPr/>
    </dgm:pt>
    <dgm:pt modelId="{67837394-14C0-4F08-ACCB-4AA5BCD31CF1}" type="pres">
      <dgm:prSet presAssocID="{4A0C0A98-C1F2-4F40-8DCB-2AD7D67A0D99}" presName="levelTx" presStyleLbl="revTx" presStyleIdx="0" presStyleCnt="0">
        <dgm:presLayoutVars>
          <dgm:chMax val="1"/>
          <dgm:bulletEnabled val="1"/>
        </dgm:presLayoutVars>
      </dgm:prSet>
      <dgm:spPr/>
    </dgm:pt>
  </dgm:ptLst>
  <dgm:cxnLst>
    <dgm:cxn modelId="{82A1DA02-0B87-4CA1-AF0C-2E1D6B5FB030}" srcId="{F8E93CFF-6BA1-44C1-91A6-E6D0DECAD177}" destId="{B8F6A315-4150-4A72-82BA-B88743D25D05}" srcOrd="1" destOrd="0" parTransId="{549C22F5-E113-4AB6-97E0-C0354DBEEB6F}" sibTransId="{494271AB-E0D5-46E1-B899-BC1E86946549}"/>
    <dgm:cxn modelId="{005E950A-68F8-4171-B911-4A18656C0591}" type="presOf" srcId="{9A6616C8-E62F-4265-BE15-1EBD3CAD7B5C}" destId="{C5279111-F398-46F6-9D83-E4763C49F77A}" srcOrd="1" destOrd="0" presId="urn:microsoft.com/office/officeart/2005/8/layout/pyramid3"/>
    <dgm:cxn modelId="{08A9332B-615C-4E4B-9260-DD1746C299EF}" type="presOf" srcId="{4A0C0A98-C1F2-4F40-8DCB-2AD7D67A0D99}" destId="{EC281321-8AB5-461D-B4B1-15C86DAA7E6C}" srcOrd="0" destOrd="0" presId="urn:microsoft.com/office/officeart/2005/8/layout/pyramid3"/>
    <dgm:cxn modelId="{341C672F-9665-4E03-B5E7-BE15AAB5F26E}" type="presOf" srcId="{F8E93CFF-6BA1-44C1-91A6-E6D0DECAD177}" destId="{86DD0E6B-A8B4-4FAB-BC6A-79585922BE83}" srcOrd="0" destOrd="0" presId="urn:microsoft.com/office/officeart/2005/8/layout/pyramid3"/>
    <dgm:cxn modelId="{C47AA23D-4A11-48DE-BFF4-FE7476ED0BE3}" type="presOf" srcId="{9A6616C8-E62F-4265-BE15-1EBD3CAD7B5C}" destId="{6FB6DCDD-C0BB-4529-BE3F-27543D7A67FC}" srcOrd="0" destOrd="0" presId="urn:microsoft.com/office/officeart/2005/8/layout/pyramid3"/>
    <dgm:cxn modelId="{365FC13E-EE7A-47B0-BCB5-C93E57E81BF2}" type="presOf" srcId="{CC664E5B-9EEE-48BA-9E64-89040F74F7F5}" destId="{E8CC1A9B-965F-437F-8E0C-85A773996B0D}" srcOrd="1" destOrd="0" presId="urn:microsoft.com/office/officeart/2005/8/layout/pyramid3"/>
    <dgm:cxn modelId="{66463747-9C6A-4ACD-94C8-4C09CBBBBD1B}" type="presOf" srcId="{B8F6A315-4150-4A72-82BA-B88743D25D05}" destId="{451123EF-5C28-4BC6-8644-C70C28A3ED50}" srcOrd="1" destOrd="0" presId="urn:microsoft.com/office/officeart/2005/8/layout/pyramid3"/>
    <dgm:cxn modelId="{E322984C-868E-4796-B355-BFE513F1885B}" srcId="{F8E93CFF-6BA1-44C1-91A6-E6D0DECAD177}" destId="{9A6616C8-E62F-4265-BE15-1EBD3CAD7B5C}" srcOrd="0" destOrd="0" parTransId="{D28B9239-C3AB-420A-BF60-64B2409C60B8}" sibTransId="{99418F45-C0B8-4162-AC6F-88EC9D9DA770}"/>
    <dgm:cxn modelId="{9ADF8B4E-57EF-46A8-BA62-B537DA2EEDE6}" type="presOf" srcId="{B8F6A315-4150-4A72-82BA-B88743D25D05}" destId="{09658B24-6B18-4D3A-A96C-090809DE1E79}" srcOrd="0" destOrd="0" presId="urn:microsoft.com/office/officeart/2005/8/layout/pyramid3"/>
    <dgm:cxn modelId="{DBC86C8A-3B83-4B5F-BFEE-18D1E46CFAD8}" type="presOf" srcId="{4A0C0A98-C1F2-4F40-8DCB-2AD7D67A0D99}" destId="{67837394-14C0-4F08-ACCB-4AA5BCD31CF1}" srcOrd="1" destOrd="0" presId="urn:microsoft.com/office/officeart/2005/8/layout/pyramid3"/>
    <dgm:cxn modelId="{E5D87F8A-ABD1-48EE-BE1E-D7DB21EEC2D9}" srcId="{F8E93CFF-6BA1-44C1-91A6-E6D0DECAD177}" destId="{4A0C0A98-C1F2-4F40-8DCB-2AD7D67A0D99}" srcOrd="3" destOrd="0" parTransId="{157FB4BB-9309-4D6B-B2A9-D6FD684DAB0E}" sibTransId="{15F9871A-1AC4-4674-BD60-DE100E68E43D}"/>
    <dgm:cxn modelId="{DC18FFC3-FCCE-4AD7-9817-431C09FD7723}" type="presOf" srcId="{CC664E5B-9EEE-48BA-9E64-89040F74F7F5}" destId="{2FF36AED-7EBF-4E27-A37C-54BE0FA4A13E}" srcOrd="0" destOrd="0" presId="urn:microsoft.com/office/officeart/2005/8/layout/pyramid3"/>
    <dgm:cxn modelId="{F1E68ACA-AE3F-447F-8D1D-31BA5DBC1E0C}" srcId="{F8E93CFF-6BA1-44C1-91A6-E6D0DECAD177}" destId="{CC664E5B-9EEE-48BA-9E64-89040F74F7F5}" srcOrd="2" destOrd="0" parTransId="{2E6B1E29-0356-48BB-B833-8B092EA0DCD2}" sibTransId="{7D599380-3B72-467A-B4C2-1C8D92071FB4}"/>
    <dgm:cxn modelId="{C03B12B2-7BA1-4FF4-8170-1560E1F9AC84}" type="presParOf" srcId="{86DD0E6B-A8B4-4FAB-BC6A-79585922BE83}" destId="{E2EDDC7A-22D3-43CF-AB4B-5D0FE8E2D464}" srcOrd="0" destOrd="0" presId="urn:microsoft.com/office/officeart/2005/8/layout/pyramid3"/>
    <dgm:cxn modelId="{E756EA28-3DE1-4DF0-9E3E-53E165624FD2}" type="presParOf" srcId="{E2EDDC7A-22D3-43CF-AB4B-5D0FE8E2D464}" destId="{6FB6DCDD-C0BB-4529-BE3F-27543D7A67FC}" srcOrd="0" destOrd="0" presId="urn:microsoft.com/office/officeart/2005/8/layout/pyramid3"/>
    <dgm:cxn modelId="{C808DA8D-EE5A-4C55-A781-0FDB81919B22}" type="presParOf" srcId="{E2EDDC7A-22D3-43CF-AB4B-5D0FE8E2D464}" destId="{C5279111-F398-46F6-9D83-E4763C49F77A}" srcOrd="1" destOrd="0" presId="urn:microsoft.com/office/officeart/2005/8/layout/pyramid3"/>
    <dgm:cxn modelId="{7F597CA7-449A-4137-8D92-59EB650FC3B4}" type="presParOf" srcId="{86DD0E6B-A8B4-4FAB-BC6A-79585922BE83}" destId="{ABA97CBA-5B39-437D-A9AD-3E48D59381E3}" srcOrd="1" destOrd="0" presId="urn:microsoft.com/office/officeart/2005/8/layout/pyramid3"/>
    <dgm:cxn modelId="{250F5033-C1E1-4C9A-B875-6ADE1907C187}" type="presParOf" srcId="{ABA97CBA-5B39-437D-A9AD-3E48D59381E3}" destId="{09658B24-6B18-4D3A-A96C-090809DE1E79}" srcOrd="0" destOrd="0" presId="urn:microsoft.com/office/officeart/2005/8/layout/pyramid3"/>
    <dgm:cxn modelId="{052D39D0-AFDE-4B08-9F56-98C44B4195C3}" type="presParOf" srcId="{ABA97CBA-5B39-437D-A9AD-3E48D59381E3}" destId="{451123EF-5C28-4BC6-8644-C70C28A3ED50}" srcOrd="1" destOrd="0" presId="urn:microsoft.com/office/officeart/2005/8/layout/pyramid3"/>
    <dgm:cxn modelId="{5FF4C7B3-4E79-4168-9A10-0CA7DAB01B7E}" type="presParOf" srcId="{86DD0E6B-A8B4-4FAB-BC6A-79585922BE83}" destId="{2FD0378B-6FF7-4041-B2CE-2E4850EB5F30}" srcOrd="2" destOrd="0" presId="urn:microsoft.com/office/officeart/2005/8/layout/pyramid3"/>
    <dgm:cxn modelId="{84EA6122-C26E-4190-91D9-DF92478F6B66}" type="presParOf" srcId="{2FD0378B-6FF7-4041-B2CE-2E4850EB5F30}" destId="{2FF36AED-7EBF-4E27-A37C-54BE0FA4A13E}" srcOrd="0" destOrd="0" presId="urn:microsoft.com/office/officeart/2005/8/layout/pyramid3"/>
    <dgm:cxn modelId="{7771B2D1-10B9-484F-AAF8-6F857306C40D}" type="presParOf" srcId="{2FD0378B-6FF7-4041-B2CE-2E4850EB5F30}" destId="{E8CC1A9B-965F-437F-8E0C-85A773996B0D}" srcOrd="1" destOrd="0" presId="urn:microsoft.com/office/officeart/2005/8/layout/pyramid3"/>
    <dgm:cxn modelId="{EE62C024-1B7A-4717-9A27-F75AFDA94B34}" type="presParOf" srcId="{86DD0E6B-A8B4-4FAB-BC6A-79585922BE83}" destId="{363F1093-89BB-4F8D-82C2-A7EE5AE983A2}" srcOrd="3" destOrd="0" presId="urn:microsoft.com/office/officeart/2005/8/layout/pyramid3"/>
    <dgm:cxn modelId="{9F6EBA5B-92C1-4605-9500-C293DE7D4028}" type="presParOf" srcId="{363F1093-89BB-4F8D-82C2-A7EE5AE983A2}" destId="{EC281321-8AB5-461D-B4B1-15C86DAA7E6C}" srcOrd="0" destOrd="0" presId="urn:microsoft.com/office/officeart/2005/8/layout/pyramid3"/>
    <dgm:cxn modelId="{976C3E3F-6F2A-4F7B-860C-324C8BC8941B}" type="presParOf" srcId="{363F1093-89BB-4F8D-82C2-A7EE5AE983A2}" destId="{67837394-14C0-4F08-ACCB-4AA5BCD31CF1}" srcOrd="1" destOrd="0" presId="urn:microsoft.com/office/officeart/2005/8/layout/pyramid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6DCDD-C0BB-4529-BE3F-27543D7A67FC}">
      <dsp:nvSpPr>
        <dsp:cNvPr id="0" name=""/>
        <dsp:cNvSpPr/>
      </dsp:nvSpPr>
      <dsp:spPr>
        <a:xfrm rot="10800000">
          <a:off x="0" y="0"/>
          <a:ext cx="6628537" cy="1354666"/>
        </a:xfrm>
        <a:prstGeom prst="trapezoid">
          <a:avLst>
            <a:gd name="adj" fmla="val 61164"/>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ontserrat Medium" panose="00000600000000000000" pitchFamily="2" charset="0"/>
            </a:rPr>
            <a:t>Career Website Visitors</a:t>
          </a:r>
        </a:p>
      </dsp:txBody>
      <dsp:txXfrm rot="-10800000">
        <a:off x="1159993" y="0"/>
        <a:ext cx="4308549" cy="1354666"/>
      </dsp:txXfrm>
    </dsp:sp>
    <dsp:sp modelId="{09658B24-6B18-4D3A-A96C-090809DE1E79}">
      <dsp:nvSpPr>
        <dsp:cNvPr id="0" name=""/>
        <dsp:cNvSpPr/>
      </dsp:nvSpPr>
      <dsp:spPr>
        <a:xfrm rot="10800000">
          <a:off x="828567" y="1354666"/>
          <a:ext cx="4971402" cy="1354666"/>
        </a:xfrm>
        <a:prstGeom prst="trapezoid">
          <a:avLst>
            <a:gd name="adj" fmla="val 6116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ontserrat Medium" panose="00000600000000000000" pitchFamily="2" charset="0"/>
            </a:rPr>
            <a:t>Candidate Applications</a:t>
          </a:r>
        </a:p>
      </dsp:txBody>
      <dsp:txXfrm rot="-10800000">
        <a:off x="1698562" y="1354666"/>
        <a:ext cx="3231411" cy="1354666"/>
      </dsp:txXfrm>
    </dsp:sp>
    <dsp:sp modelId="{2FF36AED-7EBF-4E27-A37C-54BE0FA4A13E}">
      <dsp:nvSpPr>
        <dsp:cNvPr id="0" name=""/>
        <dsp:cNvSpPr/>
      </dsp:nvSpPr>
      <dsp:spPr>
        <a:xfrm rot="10800000">
          <a:off x="1657134" y="2709332"/>
          <a:ext cx="3314268" cy="1354666"/>
        </a:xfrm>
        <a:prstGeom prst="trapezoid">
          <a:avLst>
            <a:gd name="adj" fmla="val 61164"/>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ontserrat Medium" panose="00000600000000000000" pitchFamily="2" charset="0"/>
            </a:rPr>
            <a:t>Interviews</a:t>
          </a:r>
        </a:p>
      </dsp:txBody>
      <dsp:txXfrm rot="-10800000">
        <a:off x="2237131" y="2709332"/>
        <a:ext cx="2154274" cy="1354666"/>
      </dsp:txXfrm>
    </dsp:sp>
    <dsp:sp modelId="{EC281321-8AB5-461D-B4B1-15C86DAA7E6C}">
      <dsp:nvSpPr>
        <dsp:cNvPr id="0" name=""/>
        <dsp:cNvSpPr/>
      </dsp:nvSpPr>
      <dsp:spPr>
        <a:xfrm rot="10800000">
          <a:off x="2485701" y="4063999"/>
          <a:ext cx="1657134" cy="1354666"/>
        </a:xfrm>
        <a:prstGeom prst="trapezoid">
          <a:avLst>
            <a:gd name="adj" fmla="val 61164"/>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Montserrat Medium" panose="00000600000000000000" pitchFamily="2" charset="0"/>
            </a:rPr>
            <a:t>Offers</a:t>
          </a:r>
        </a:p>
        <a:p>
          <a:pPr marL="0" lvl="0" indent="0" algn="ctr" defTabSz="889000">
            <a:lnSpc>
              <a:spcPct val="90000"/>
            </a:lnSpc>
            <a:spcBef>
              <a:spcPct val="0"/>
            </a:spcBef>
            <a:spcAft>
              <a:spcPct val="35000"/>
            </a:spcAft>
            <a:buNone/>
          </a:pPr>
          <a:endParaRPr lang="en-US" sz="2000" kern="1200" dirty="0">
            <a:solidFill>
              <a:schemeClr val="bg1"/>
            </a:solidFill>
            <a:latin typeface="Montserrat Medium" panose="00000600000000000000" pitchFamily="2" charset="0"/>
          </a:endParaRPr>
        </a:p>
      </dsp:txBody>
      <dsp:txXfrm rot="-10800000">
        <a:off x="2485701" y="4063999"/>
        <a:ext cx="1657134" cy="135466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0"/>
    </inkml:context>
    <inkml:brush xml:id="br0">
      <inkml:brushProperty name="width" value="0.07938" units="cm"/>
      <inkml:brushProperty name="height" value="0.07938" units="cm"/>
      <inkml:brushProperty name="color" value="#34453F"/>
    </inkml:brush>
  </inkml:definitions>
  <inkml:trace contextRef="#ctx0" brushRef="#br0">165 192 24575,'-6'0'0,"1"0"0,5-1 0,0 1 0,-2-3 0,0 0 0,-3-4 0,0 1 0,0 0 0,0 0 0,-1-2 0,1 1 0,-6-5 0,1 0 0,-3-3 0,-3-4 0,5 6 0,-4-5 0,5 5 0,-3-3-6784,4 4 6784,2 3 0,4 5 0,3 3 0,0 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9"/>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40"/>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41"/>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0"/>
    </inkml:context>
    <inkml:brush xml:id="br0">
      <inkml:brushProperty name="width" value="0.07938" units="cm"/>
      <inkml:brushProperty name="height" value="0.07938" units="cm"/>
      <inkml:brushProperty name="color" value="#34453F"/>
    </inkml:brush>
  </inkml:definitions>
  <inkml:trace contextRef="#ctx0" brushRef="#br0">165 192 24575,'-6'0'0,"1"0"0,5-1 0,0 1 0,-2-3 0,0 0 0,-3-4 0,0 1 0,0 0 0,0 0 0,-1-2 0,1 1 0,-6-5 0,1 0 0,-3-3 0,-3-4 0,5 6 0,-4-5 0,5 5 0,-3-3-6784,4 4 6784,2 3 0,4 5 0,3 3 0,0 1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1"/>
    </inkml:context>
    <inkml:brush xml:id="br0">
      <inkml:brushProperty name="width" value="0.07938" units="cm"/>
      <inkml:brushProperty name="height" value="0.07938" units="cm"/>
      <inkml:brushProperty name="color" value="#34453F"/>
    </inkml:brush>
  </inkml:definitions>
  <inkml:trace contextRef="#ctx0" brushRef="#br0">140 1 24575,'-9'11'0,"-1"2"0,-4 4 0,5-6 0,1 0 0,4-5 0,-1 1 0,-2 4 0,1-2 0,-4 6 0,3-2 0,0 1 0,1-3 0,1 1 0,1-3 0,-2 3 0,2-3 0,-1 2 0,0 3 0,2-6 0,-1 2 0,3-8 0,1 0 0,-1-1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2"/>
    </inkml:context>
    <inkml:brush xml:id="br0">
      <inkml:brushProperty name="width" value="0.07938" units="cm"/>
      <inkml:brushProperty name="height" value="0.07938" units="cm"/>
      <inkml:brushProperty name="color" value="#34453F"/>
    </inkml:brush>
  </inkml:definitions>
  <inkml:trace contextRef="#ctx0" brushRef="#br0">165 192 24575,'-6'0'0,"1"0"0,5-1 0,0 1 0,-2-3 0,0 0 0,-3-4 0,0 1 0,0 0 0,0 0 0,-1-2 0,1 1 0,-6-5 0,1 0 0,-3-3 0,-3-4 0,5 6 0,-4-5 0,5 5 0,-3-3-6784,4 4 6784,2 3 0,4 5 0,3 3 0,0 1 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3"/>
    </inkml:context>
    <inkml:brush xml:id="br0">
      <inkml:brushProperty name="width" value="0.07938" units="cm"/>
      <inkml:brushProperty name="height" value="0.07938" units="cm"/>
      <inkml:brushProperty name="color" value="#34453F"/>
    </inkml:brush>
  </inkml:definitions>
  <inkml:trace contextRef="#ctx0" brushRef="#br0">140 1 24575,'-9'11'0,"-1"2"0,-4 4 0,5-6 0,1 0 0,4-5 0,-1 1 0,-2 4 0,1-2 0,-4 6 0,3-2 0,0 1 0,1-3 0,1 1 0,1-3 0,-2 3 0,2-3 0,-1 2 0,0 3 0,2-6 0,-1 2 0,3-8 0,1 0 0,-1-1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4"/>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5"/>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6"/>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1"/>
    </inkml:context>
    <inkml:brush xml:id="br0">
      <inkml:brushProperty name="width" value="0.07938" units="cm"/>
      <inkml:brushProperty name="height" value="0.07938" units="cm"/>
      <inkml:brushProperty name="color" value="#34453F"/>
    </inkml:brush>
  </inkml:definitions>
  <inkml:trace contextRef="#ctx0" brushRef="#br0">140 1 24575,'-9'11'0,"-1"2"0,-4 4 0,5-6 0,1 0 0,4-5 0,-1 1 0,-2 4 0,1-2 0,-4 6 0,3-2 0,0 1 0,1-3 0,1 1 0,1-3 0,-2 3 0,2-3 0,-1 2 0,0 3 0,2-6 0,-1 2 0,3-8 0,1 0 0,-1-1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7"/>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8"/>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9"/>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40"/>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41"/>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0"/>
    </inkml:context>
    <inkml:brush xml:id="br0">
      <inkml:brushProperty name="width" value="0.07938" units="cm"/>
      <inkml:brushProperty name="height" value="0.07938" units="cm"/>
      <inkml:brushProperty name="color" value="#34453F"/>
    </inkml:brush>
  </inkml:definitions>
  <inkml:trace contextRef="#ctx0" brushRef="#br0">165 192 24575,'-6'0'0,"1"0"0,5-1 0,0 1 0,-2-3 0,0 0 0,-3-4 0,0 1 0,0 0 0,0 0 0,-1-2 0,1 1 0,-6-5 0,1 0 0,-3-3 0,-3-4 0,5 6 0,-4-5 0,5 5 0,-3-3-6784,4 4 6784,2 3 0,4 5 0,3 3 0,0 1 0,0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1"/>
    </inkml:context>
    <inkml:brush xml:id="br0">
      <inkml:brushProperty name="width" value="0.07938" units="cm"/>
      <inkml:brushProperty name="height" value="0.07938" units="cm"/>
      <inkml:brushProperty name="color" value="#34453F"/>
    </inkml:brush>
  </inkml:definitions>
  <inkml:trace contextRef="#ctx0" brushRef="#br0">140 1 24575,'-9'11'0,"-1"2"0,-4 4 0,5-6 0,1 0 0,4-5 0,-1 1 0,-2 4 0,1-2 0,-4 6 0,3-2 0,0 1 0,1-3 0,1 1 0,1-3 0,-2 3 0,2-3 0,-1 2 0,0 3 0,2-6 0,-1 2 0,3-8 0,1 0 0,-1-1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2"/>
    </inkml:context>
    <inkml:brush xml:id="br0">
      <inkml:brushProperty name="width" value="0.07938" units="cm"/>
      <inkml:brushProperty name="height" value="0.07938" units="cm"/>
      <inkml:brushProperty name="color" value="#34453F"/>
    </inkml:brush>
  </inkml:definitions>
  <inkml:trace contextRef="#ctx0" brushRef="#br0">165 192 24575,'-6'0'0,"1"0"0,5-1 0,0 1 0,-2-3 0,0 0 0,-3-4 0,0 1 0,0 0 0,0 0 0,-1-2 0,1 1 0,-6-5 0,1 0 0,-3-3 0,-3-4 0,5 6 0,-4-5 0,5 5 0,-3-3-6784,4 4 6784,2 3 0,4 5 0,3 3 0,0 1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3"/>
    </inkml:context>
    <inkml:brush xml:id="br0">
      <inkml:brushProperty name="width" value="0.07938" units="cm"/>
      <inkml:brushProperty name="height" value="0.07938" units="cm"/>
      <inkml:brushProperty name="color" value="#34453F"/>
    </inkml:brush>
  </inkml:definitions>
  <inkml:trace contextRef="#ctx0" brushRef="#br0">140 1 24575,'-9'11'0,"-1"2"0,-4 4 0,5-6 0,1 0 0,4-5 0,-1 1 0,-2 4 0,1-2 0,-4 6 0,3-2 0,0 1 0,1-3 0,1 1 0,1-3 0,-2 3 0,2-3 0,-1 2 0,0 3 0,2-6 0,-1 2 0,3-8 0,1 0 0,-1-1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4"/>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2"/>
    </inkml:context>
    <inkml:brush xml:id="br0">
      <inkml:brushProperty name="width" value="0.07938" units="cm"/>
      <inkml:brushProperty name="height" value="0.07938" units="cm"/>
      <inkml:brushProperty name="color" value="#34453F"/>
    </inkml:brush>
  </inkml:definitions>
  <inkml:trace contextRef="#ctx0" brushRef="#br0">165 192 24575,'-6'0'0,"1"0"0,5-1 0,0 1 0,-2-3 0,0 0 0,-3-4 0,0 1 0,0 0 0,0 0 0,-1-2 0,1 1 0,-6-5 0,1 0 0,-3-3 0,-3-4 0,5 6 0,-4-5 0,5 5 0,-3-3-6784,4 4 6784,2 3 0,4 5 0,3 3 0,0 1 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5"/>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6"/>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7"/>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8"/>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9"/>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40"/>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41"/>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0:49.853"/>
    </inkml:context>
    <inkml:brush xml:id="br0">
      <inkml:brushProperty name="width" value="0.07938" units="cm"/>
      <inkml:brushProperty name="height" value="0.07938" units="cm"/>
      <inkml:brushProperty name="color" value="#34453F"/>
    </inkml:brush>
  </inkml:definitions>
  <inkml:trace contextRef="#ctx0" brushRef="#br0">140 1 24575,'-9'11'0,"-1"2"0,-4 4 0,5-6 0,1 0 0,4-5 0,-1 1 0,-2 4 0,1-2 0,-4 6 0,3-2 0,0 1 0,1-3 0,1 1 0,1-3 0,-2 3 0,2-3 0,-1 2 0,0 3 0,2-6 0,-1 2 0,3-8 0,1 0 0,-1-1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4"/>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5"/>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6"/>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7"/>
    </inkml:context>
    <inkml:brush xml:id="br0">
      <inkml:brushProperty name="width" value="0.07938" units="cm"/>
      <inkml:brushProperty name="height" value="0.07938" units="cm"/>
      <inkml:brushProperty name="color" value="#34453F"/>
    </inkml:brush>
  </inkml:definitions>
  <inkml:trace contextRef="#ctx0" brushRef="#br0">254 2 24575,'-16'20'0,"-4"4"0,-4 5 0,8-8 0,1-1 0,8-10 0,-2 3 0,-5 7 0,4-4 0,-8 12 0,6-5 0,-1 2 0,2-3 0,1-1 0,3-6 0,-3 7 0,3-6 0,-2 5 0,-1 4 0,4-11 0,0 5 0,4-16 0,1 1 0,1-3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0T03:41:02.138"/>
    </inkml:context>
    <inkml:brush xml:id="br0">
      <inkml:brushProperty name="width" value="0.07938" units="cm"/>
      <inkml:brushProperty name="height" value="0.07938" units="cm"/>
      <inkml:brushProperty name="color" value="#34453F"/>
    </inkml:brush>
  </inkml:definitions>
  <inkml:trace contextRef="#ctx0" brushRef="#br0">298 349 24575,'-11'-1'0,"3"0"0,8 0 0,0 0 0,-3-4 0,-1-1 0,-5-6 0,0 2 0,-1-2 0,2 1 0,-3-3 0,1 2 0,-9-10 0,0 0 0,-5-5 0,-4-7 0,8 10 0,-7-9 0,8 10 0,-3-6-6784,4 6 6784,7 8 0,6 8 0,3 5 0,2 2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F78F4-F86F-4A77-A07B-3A3AB7F0404E}"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48639-8E9E-438C-97B5-AC619E687B30}" type="slidenum">
              <a:rPr lang="en-US" smtClean="0"/>
              <a:t>‹#›</a:t>
            </a:fld>
            <a:endParaRPr lang="en-US"/>
          </a:p>
        </p:txBody>
      </p:sp>
    </p:spTree>
    <p:extLst>
      <p:ext uri="{BB962C8B-B14F-4D97-AF65-F5344CB8AC3E}">
        <p14:creationId xmlns:p14="http://schemas.microsoft.com/office/powerpoint/2010/main" val="473755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50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talk about recruitment and retention but before we even get there….</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0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Studies show that we have 5 generations in the workforce right now.  One size all will not work</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30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ways we can provide value to a very diverse workforce is to offer a cafeteria style benefit package instead of offering everything to everyone.  Point system, select benefits best for their personal situation.  Less expensive than offering everything to everyone. Stipends. </a:t>
            </a:r>
          </a:p>
          <a:p>
            <a:endParaRPr lang="en-US" dirty="0"/>
          </a:p>
          <a:p>
            <a:r>
              <a:rPr lang="en-US" dirty="0"/>
              <a:t>By participating in the Health Lifestyles program, employees can earn a $1,000 credit on their health plan. Employees participate through annual biometric evaluations that can identify health concerns early to support intervention.</a:t>
            </a:r>
          </a:p>
          <a:p>
            <a:endParaRPr lang="en-US" dirty="0"/>
          </a:p>
          <a:p>
            <a:r>
              <a:rPr lang="en-US" dirty="0"/>
              <a:t>“Benefit Alternative” – Melody’s experience</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88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05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Re-engage early retirees, Reach out to passive candidates or those who abandoned applications, Friends &amp; family referrals, Veterans, People with mental or physical health challenges, Employee networks (LinkedIn), Convert travelers, Don’t reject! Redirect!</a:t>
            </a:r>
          </a:p>
          <a:p>
            <a:endParaRPr lang="en-US" sz="800" dirty="0"/>
          </a:p>
          <a:p>
            <a:r>
              <a:rPr lang="en-US" sz="800" dirty="0"/>
              <a:t>Social media, hospital lobbies, waiting rooms and cafeterias, time clock notifications.  Put “We’re hiring” messages in email signatures, newsletters, and social media profiles  CORE HIRE</a:t>
            </a:r>
          </a:p>
          <a:p>
            <a:endParaRPr lang="en-US" sz="800" dirty="0"/>
          </a:p>
          <a:p>
            <a:r>
              <a:rPr lang="en-US" sz="800" dirty="0"/>
              <a:t>Why this job is a great opportunity for them. How it will improve their lives and careers. No laundry list of duties and responsibilities. Help them picture themselves in the role.  Talk to your candidates. Use an authentic tone of voice. Use the word “you” to directly address candidates.</a:t>
            </a:r>
          </a:p>
          <a:p>
            <a:endParaRPr lang="en-US" sz="800" dirty="0"/>
          </a:p>
          <a:p>
            <a:r>
              <a:rPr lang="en-US" sz="800" dirty="0"/>
              <a:t>Candidates should be able to apply to our jobs on their cell phones.  Limit questions to only what is necessary.  </a:t>
            </a:r>
          </a:p>
          <a:p>
            <a:endParaRPr lang="en-US" sz="800" dirty="0"/>
          </a:p>
          <a:p>
            <a:endParaRPr lang="en-US" sz="800" dirty="0"/>
          </a:p>
          <a:p>
            <a:endParaRPr lang="en-US"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199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CareerBuilder survey shows that about 50 percent of responding employers said the length of application processes is a positive because it "weeds out" applicants.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in reality, the opposite is true.  Good candidates know their time is important and they have plenty of opportunities in the job market. Their tolerance for jumping through hoops is much lower than many employers think.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D47C6-89DC-4FBC-A0B1-5A481586D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1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B95E4-BF4A-4E99-AFA4-A605BD60E3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638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Americans are moving from expensive cities to lower-density, more affordable regions.”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952119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00" b="1" dirty="0"/>
              <a:t>Source United Van Lines study</a:t>
            </a:r>
          </a:p>
          <a:p>
            <a:endParaRPr lang="en-US" sz="500" b="1"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482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0565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hiring has never been more challenging. The financial impacts of the pandemic on our healthcare facilities are far-reaching, leaving budgets strained. As hospital and health systems navigate these challenges, leaders need to re-imagine their recruitment and retention strategies, assess premium labor utilization, and get innovative to have the workforce needed within budget constraints.</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74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Assess your surveys, identify your top issues and build a plan around it</a:t>
            </a:r>
          </a:p>
          <a:p>
            <a:endParaRPr lang="en-US" dirty="0"/>
          </a:p>
        </p:txBody>
      </p:sp>
    </p:spTree>
    <p:extLst>
      <p:ext uri="{BB962C8B-B14F-4D97-AF65-F5344CB8AC3E}">
        <p14:creationId xmlns:p14="http://schemas.microsoft.com/office/powerpoint/2010/main" val="1042015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8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41%!!!!  </a:t>
            </a:r>
          </a:p>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5088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34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cost-effective way to boost employee morale.  </a:t>
            </a:r>
          </a:p>
          <a:p>
            <a:r>
              <a:rPr lang="en-US"/>
              <a:t>Bridge communication gaps and build trust </a:t>
            </a:r>
          </a:p>
          <a:p>
            <a:r>
              <a:rPr lang="en-US"/>
              <a:t>Improves productivity, employee engagement &amp; retention</a:t>
            </a:r>
          </a:p>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309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Clark KR. Managing Multiple Generations in the Workplace.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637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169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a:latin typeface="Montserrat" panose="00000500000000000000" pitchFamily="2" charset="0"/>
              </a:rPr>
              <a:t>don’t pile it on if shorthanded  (bring in temps, close office for one day a week, etc.)</a:t>
            </a:r>
          </a:p>
          <a:p>
            <a:pPr>
              <a:spcAft>
                <a:spcPts val="600"/>
              </a:spcAft>
            </a:pPr>
            <a:endParaRPr lang="en-US"/>
          </a:p>
          <a:p>
            <a:pPr>
              <a:spcAft>
                <a:spcPts val="600"/>
              </a:spcAft>
            </a:pPr>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360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Source:  Bureau of Labor Statistics </a:t>
            </a:r>
          </a:p>
          <a:p>
            <a:endParaRPr lang="en-US"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086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3F1B-3A52-2846-B0A0-4F48BA8C31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79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metric - labor force participation rate.  (Percentage of the civilian noninstitutional population 16 years and older that is working or actively looking for work. It is an important labor market measure because it represents the relative amount of labor resources 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198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CB3F1B-3A52-2846-B0A0-4F48BA8C31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0830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endParaRPr lang="en-US" dirty="0"/>
          </a:p>
        </p:txBody>
      </p:sp>
    </p:spTree>
    <p:extLst>
      <p:ext uri="{BB962C8B-B14F-4D97-AF65-F5344CB8AC3E}">
        <p14:creationId xmlns:p14="http://schemas.microsoft.com/office/powerpoint/2010/main" val="3635845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Depends on how high your vacancy rate is….  Turnover and vacancy rates remain significant problems despite recent gains</a:t>
            </a:r>
          </a:p>
          <a:p>
            <a:r>
              <a:rPr lang="en-US" sz="900" dirty="0"/>
              <a:t>• Increased burnout, reduced loyalty, and evolving employee expectations</a:t>
            </a:r>
          </a:p>
          <a:p>
            <a:r>
              <a:rPr lang="en-US" sz="900" dirty="0"/>
              <a:t>contribute to elevated turnover rates</a:t>
            </a:r>
          </a:p>
          <a:p>
            <a:r>
              <a:rPr lang="en-US" sz="900" dirty="0"/>
              <a:t>• Shortage of talent to fill roles means it’s not possible to hire out of the problem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D47C6-89DC-4FBC-A0B1-5A481586D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156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D47C6-89DC-4FBC-A0B1-5A481586D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84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r>
              <a:rPr lang="en-US" dirty="0"/>
              <a:t>We’ve reduced traveler demand – rates have gone down – but open perm needs have soared</a:t>
            </a:r>
          </a:p>
          <a:p>
            <a:r>
              <a:rPr lang="en-US" dirty="0"/>
              <a:t>Are we burning out our staff?  Will we boomerang back?  How can we avoid that?</a:t>
            </a:r>
          </a:p>
          <a:p>
            <a:endParaRPr lang="en-US" dirty="0"/>
          </a:p>
        </p:txBody>
      </p:sp>
    </p:spTree>
    <p:extLst>
      <p:ext uri="{BB962C8B-B14F-4D97-AF65-F5344CB8AC3E}">
        <p14:creationId xmlns:p14="http://schemas.microsoft.com/office/powerpoint/2010/main" val="141808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744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28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FE004-9486-4495-97CE-D5FDAE455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491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r>
              <a:rPr lang="en-US"/>
              <a:t>Compare pre-pandemic to current.  Nearly double the openings.</a:t>
            </a:r>
          </a:p>
        </p:txBody>
      </p:sp>
    </p:spTree>
    <p:extLst>
      <p:ext uri="{BB962C8B-B14F-4D97-AF65-F5344CB8AC3E}">
        <p14:creationId xmlns:p14="http://schemas.microsoft.com/office/powerpoint/2010/main" val="420209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r>
              <a:rPr lang="en-US" dirty="0"/>
              <a:t>We are experiencing more churn / turnover.  </a:t>
            </a:r>
          </a:p>
        </p:txBody>
      </p:sp>
    </p:spTree>
    <p:extLst>
      <p:ext uri="{BB962C8B-B14F-4D97-AF65-F5344CB8AC3E}">
        <p14:creationId xmlns:p14="http://schemas.microsoft.com/office/powerpoint/2010/main" val="4061152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2019 to March 2022 – Source Beckers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D47C6-89DC-4FBC-A0B1-5A481586D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64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erosion analysis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48639-8E9E-438C-97B5-AC619E687B3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319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3048000"/>
            <a:ext cx="14633576" cy="8231188"/>
          </a:xfrm>
          <a:prstGeom prst="rect">
            <a:avLst/>
          </a:prstGeom>
          <a:noFill/>
          <a:ln w="12700">
            <a:solidFill>
              <a:prstClr val="black"/>
            </a:solidFill>
          </a:ln>
        </p:spPr>
      </p:sp>
      <p:sp>
        <p:nvSpPr>
          <p:cNvPr id="3" name="Notes Placeholder 2"/>
          <p:cNvSpPr>
            <a:spLocks noGrp="1"/>
          </p:cNvSpPr>
          <p:nvPr>
            <p:ph type="body" idx="1"/>
          </p:nvPr>
        </p:nvSpPr>
        <p:spPr>
          <a:xfrm>
            <a:off x="1371600" y="11736388"/>
            <a:ext cx="10972800" cy="9602787"/>
          </a:xfrm>
          <a:prstGeom prst="rect">
            <a:avLst/>
          </a:prstGeom>
        </p:spPr>
        <p:txBody>
          <a:bodyPr/>
          <a:lstStyle/>
          <a:p>
            <a:r>
              <a:rPr lang="en-US" dirty="0"/>
              <a:t>Companies are always losing employees, so to maintain our workforce, we have to recruit an equal number of new employees to keep the bucket full, so to speak. To grow our workforce, we have to be especially good at new employee acquisition, or we have to slow the leak.</a:t>
            </a:r>
          </a:p>
          <a:p>
            <a:endParaRPr lang="en-US" dirty="0"/>
          </a:p>
        </p:txBody>
      </p:sp>
    </p:spTree>
    <p:extLst>
      <p:ext uri="{BB962C8B-B14F-4D97-AF65-F5344CB8AC3E}">
        <p14:creationId xmlns:p14="http://schemas.microsoft.com/office/powerpoint/2010/main" val="279178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5.xml"/><Relationship Id="rId4" Type="http://schemas.openxmlformats.org/officeDocument/2006/relationships/image" Target="../media/image15.emf"/></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customXml" Target="../ink/ink28.xml"/><Relationship Id="rId2" Type="http://schemas.openxmlformats.org/officeDocument/2006/relationships/customXml" Target="../ink/ink25.xml"/><Relationship Id="rId1" Type="http://schemas.openxmlformats.org/officeDocument/2006/relationships/slideMaster" Target="../slideMasters/slideMaster5.xml"/><Relationship Id="rId6" Type="http://schemas.openxmlformats.org/officeDocument/2006/relationships/customXml" Target="../ink/ink27.xml"/><Relationship Id="rId5" Type="http://schemas.openxmlformats.org/officeDocument/2006/relationships/image" Target="NULL"/><Relationship Id="rId4" Type="http://schemas.openxmlformats.org/officeDocument/2006/relationships/customXml" Target="../ink/ink26.xml"/></Relationships>
</file>

<file path=ppt/slideLayouts/_rels/slideLayout113.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image" Target="NULL"/><Relationship Id="rId7" Type="http://schemas.openxmlformats.org/officeDocument/2006/relationships/customXml" Target="../ink/ink32.xml"/><Relationship Id="rId2" Type="http://schemas.openxmlformats.org/officeDocument/2006/relationships/customXml" Target="../ink/ink29.xml"/><Relationship Id="rId1" Type="http://schemas.openxmlformats.org/officeDocument/2006/relationships/slideMaster" Target="../slideMasters/slideMaster5.xml"/><Relationship Id="rId6" Type="http://schemas.openxmlformats.org/officeDocument/2006/relationships/customXml" Target="../ink/ink31.xml"/><Relationship Id="rId11" Type="http://schemas.openxmlformats.org/officeDocument/2006/relationships/customXml" Target="../ink/ink36.xml"/><Relationship Id="rId5" Type="http://schemas.openxmlformats.org/officeDocument/2006/relationships/image" Target="NULL"/><Relationship Id="rId10" Type="http://schemas.openxmlformats.org/officeDocument/2006/relationships/customXml" Target="../ink/ink35.xml"/><Relationship Id="rId4" Type="http://schemas.openxmlformats.org/officeDocument/2006/relationships/customXml" Target="../ink/ink30.xml"/><Relationship Id="rId9" Type="http://schemas.openxmlformats.org/officeDocument/2006/relationships/customXml" Target="../ink/ink3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5.xml"/><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mailto:marketing@ayahealthcare.com" TargetMode="Externa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15.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Master" Target="../slideMasters/slideMaster3.xml"/><Relationship Id="rId6" Type="http://schemas.openxmlformats.org/officeDocument/2006/relationships/customXml" Target="../ink/ink3.xml"/><Relationship Id="rId5" Type="http://schemas.openxmlformats.org/officeDocument/2006/relationships/image" Target="../media/image21.png"/><Relationship Id="rId4" Type="http://schemas.openxmlformats.org/officeDocument/2006/relationships/customXml" Target="../ink/ink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image" Target="../media/image22.png"/><Relationship Id="rId7" Type="http://schemas.openxmlformats.org/officeDocument/2006/relationships/customXml" Target="../ink/ink8.xml"/><Relationship Id="rId2" Type="http://schemas.openxmlformats.org/officeDocument/2006/relationships/customXml" Target="../ink/ink5.xml"/><Relationship Id="rId1" Type="http://schemas.openxmlformats.org/officeDocument/2006/relationships/slideMaster" Target="../slideMasters/slideMaster3.xml"/><Relationship Id="rId6" Type="http://schemas.openxmlformats.org/officeDocument/2006/relationships/customXml" Target="../ink/ink7.xml"/><Relationship Id="rId11" Type="http://schemas.openxmlformats.org/officeDocument/2006/relationships/customXml" Target="../ink/ink12.xml"/><Relationship Id="rId5" Type="http://schemas.openxmlformats.org/officeDocument/2006/relationships/image" Target="../media/image23.png"/><Relationship Id="rId10" Type="http://schemas.openxmlformats.org/officeDocument/2006/relationships/customXml" Target="../ink/ink11.xml"/><Relationship Id="rId4" Type="http://schemas.openxmlformats.org/officeDocument/2006/relationships/customXml" Target="../ink/ink6.xml"/><Relationship Id="rId9" Type="http://schemas.openxmlformats.org/officeDocument/2006/relationships/customXml" Target="../ink/ink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3.xml"/><Relationship Id="rId5" Type="http://schemas.openxmlformats.org/officeDocument/2006/relationships/image" Target="../media/image20.emf"/><Relationship Id="rId4" Type="http://schemas.openxmlformats.org/officeDocument/2006/relationships/image" Target="../media/image19.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hyperlink" Target="mailto:marketing@ayahealthcare.com" TargetMode="Externa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Master" Target="../slideMasters/slideMaster4.xml"/><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customXml" Target="../ink/ink16.xml"/><Relationship Id="rId2" Type="http://schemas.openxmlformats.org/officeDocument/2006/relationships/customXml" Target="../ink/ink13.xml"/><Relationship Id="rId1" Type="http://schemas.openxmlformats.org/officeDocument/2006/relationships/slideMaster" Target="../slideMasters/slideMaster4.xml"/><Relationship Id="rId6" Type="http://schemas.openxmlformats.org/officeDocument/2006/relationships/customXml" Target="../ink/ink15.xml"/><Relationship Id="rId5" Type="http://schemas.openxmlformats.org/officeDocument/2006/relationships/image" Target="NULL"/><Relationship Id="rId4" Type="http://schemas.openxmlformats.org/officeDocument/2006/relationships/customXml" Target="../ink/ink14.xml"/></Relationships>
</file>

<file path=ppt/slideLayouts/_rels/slideLayout77.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NULL"/><Relationship Id="rId7" Type="http://schemas.openxmlformats.org/officeDocument/2006/relationships/customXml" Target="../ink/ink20.xml"/><Relationship Id="rId2" Type="http://schemas.openxmlformats.org/officeDocument/2006/relationships/customXml" Target="../ink/ink17.xml"/><Relationship Id="rId1" Type="http://schemas.openxmlformats.org/officeDocument/2006/relationships/slideMaster" Target="../slideMasters/slideMaster4.xml"/><Relationship Id="rId6" Type="http://schemas.openxmlformats.org/officeDocument/2006/relationships/customXml" Target="../ink/ink19.xml"/><Relationship Id="rId11" Type="http://schemas.openxmlformats.org/officeDocument/2006/relationships/customXml" Target="../ink/ink24.xml"/><Relationship Id="rId5" Type="http://schemas.openxmlformats.org/officeDocument/2006/relationships/image" Target="NULL"/><Relationship Id="rId10" Type="http://schemas.openxmlformats.org/officeDocument/2006/relationships/customXml" Target="../ink/ink23.xml"/><Relationship Id="rId4" Type="http://schemas.openxmlformats.org/officeDocument/2006/relationships/customXml" Target="../ink/ink18.xml"/><Relationship Id="rId9" Type="http://schemas.openxmlformats.org/officeDocument/2006/relationships/customXml" Target="../ink/ink2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 Id="rId5" Type="http://schemas.openxmlformats.org/officeDocument/2006/relationships/image" Target="../media/image20.emf"/><Relationship Id="rId4" Type="http://schemas.openxmlformats.org/officeDocument/2006/relationships/image" Target="../media/image19.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6.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hyperlink" Target="mailto:marketing@ayahealthcare.com" TargetMode="Externa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65F0-898E-D16B-0B42-D6949C3F2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DA8833-1A53-748B-4205-E1F149AB1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383061-2B4A-670D-1A2B-20DE7F309DA0}"/>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5" name="Footer Placeholder 4">
            <a:extLst>
              <a:ext uri="{FF2B5EF4-FFF2-40B4-BE49-F238E27FC236}">
                <a16:creationId xmlns:a16="http://schemas.microsoft.com/office/drawing/2014/main" id="{2050D418-E94C-F8B1-94E8-B25277ABF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000F7-4EC0-4175-A1EC-91B580777F08}"/>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288955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6FFC-4399-4602-04EF-39E0C4B6BC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B5B18A-B6B0-CC69-3BF5-02362358F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E2009-75E6-FACB-4BCD-B0D95A284A42}"/>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5" name="Footer Placeholder 4">
            <a:extLst>
              <a:ext uri="{FF2B5EF4-FFF2-40B4-BE49-F238E27FC236}">
                <a16:creationId xmlns:a16="http://schemas.microsoft.com/office/drawing/2014/main" id="{0F9FAEEA-0E00-2DC3-4198-AED59D9A65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191DB-3BB7-5019-514E-B53F33BCF69B}"/>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24328880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675ED72-5A5A-1FEC-79EC-40137E69A5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91937" cy="6858000"/>
          </a:xfrm>
          <a:prstGeom prst="rect">
            <a:avLst/>
          </a:prstGeom>
        </p:spPr>
      </p:pic>
      <p:sp>
        <p:nvSpPr>
          <p:cNvPr id="8" name="Picture Placeholder 25">
            <a:extLst>
              <a:ext uri="{FF2B5EF4-FFF2-40B4-BE49-F238E27FC236}">
                <a16:creationId xmlns:a16="http://schemas.microsoft.com/office/drawing/2014/main" id="{B0BE5850-6B90-AED2-9660-36A65A7A835C}"/>
              </a:ext>
            </a:extLst>
          </p:cNvPr>
          <p:cNvSpPr>
            <a:spLocks noGrp="1"/>
          </p:cNvSpPr>
          <p:nvPr>
            <p:ph type="pic" sz="quarter" idx="11"/>
          </p:nvPr>
        </p:nvSpPr>
        <p:spPr>
          <a:xfrm>
            <a:off x="7626311" y="698500"/>
            <a:ext cx="5106396" cy="5461000"/>
          </a:xfrm>
          <a:prstGeom prst="roundRect">
            <a:avLst>
              <a:gd name="adj" fmla="val 3839"/>
            </a:avLst>
          </a:prstGeom>
        </p:spPr>
        <p:txBody>
          <a:bodyPr/>
          <a:lstStyle/>
          <a:p>
            <a:endParaRPr lang="en-US" dirty="0"/>
          </a:p>
        </p:txBody>
      </p:sp>
      <p:sp>
        <p:nvSpPr>
          <p:cNvPr id="10" name="Title 2">
            <a:extLst>
              <a:ext uri="{FF2B5EF4-FFF2-40B4-BE49-F238E27FC236}">
                <a16:creationId xmlns:a16="http://schemas.microsoft.com/office/drawing/2014/main" id="{4ADEB408-ED59-BB0E-0337-2B9A56002D59}"/>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11" name="Text Placeholder 4">
            <a:extLst>
              <a:ext uri="{FF2B5EF4-FFF2-40B4-BE49-F238E27FC236}">
                <a16:creationId xmlns:a16="http://schemas.microsoft.com/office/drawing/2014/main" id="{6B4F8E07-69C8-5141-3283-C64FFB90767D}"/>
              </a:ext>
            </a:extLst>
          </p:cNvPr>
          <p:cNvSpPr>
            <a:spLocks noGrp="1"/>
          </p:cNvSpPr>
          <p:nvPr>
            <p:ph type="body" sz="quarter" idx="13" hasCustomPrompt="1"/>
          </p:nvPr>
        </p:nvSpPr>
        <p:spPr>
          <a:xfrm>
            <a:off x="1097280" y="2836334"/>
            <a:ext cx="3876170" cy="592667"/>
          </a:xfrm>
          <a:prstGeom prst="rect">
            <a:avLst/>
          </a:prstGeom>
        </p:spPr>
        <p:txBody>
          <a:bodyPr/>
          <a:lstStyle>
            <a:lvl1pPr marL="0" indent="0">
              <a:buNone/>
              <a:defRPr sz="3598" b="1">
                <a:solidFill>
                  <a:srgbClr val="51ACA1"/>
                </a:solidFill>
                <a:latin typeface="Montserrat" pitchFamily="2" charset="77"/>
              </a:defRPr>
            </a:lvl1pPr>
          </a:lstStyle>
          <a:p>
            <a:pPr lvl="0"/>
            <a:r>
              <a:rPr lang="en-US"/>
              <a:t>Data-Driven</a:t>
            </a:r>
          </a:p>
        </p:txBody>
      </p:sp>
      <p:sp>
        <p:nvSpPr>
          <p:cNvPr id="12" name="Text Placeholder 13">
            <a:extLst>
              <a:ext uri="{FF2B5EF4-FFF2-40B4-BE49-F238E27FC236}">
                <a16:creationId xmlns:a16="http://schemas.microsoft.com/office/drawing/2014/main" id="{B3F1C35F-D07D-7030-52BF-74DCF9AAA995}"/>
              </a:ext>
            </a:extLst>
          </p:cNvPr>
          <p:cNvSpPr>
            <a:spLocks noGrp="1"/>
          </p:cNvSpPr>
          <p:nvPr>
            <p:ph type="body" sz="quarter" idx="15" hasCustomPrompt="1"/>
          </p:nvPr>
        </p:nvSpPr>
        <p:spPr>
          <a:xfrm>
            <a:off x="1134287" y="3810001"/>
            <a:ext cx="5092831" cy="2152651"/>
          </a:xfrm>
          <a:prstGeom prst="rect">
            <a:avLst/>
          </a:prstGeom>
        </p:spPr>
        <p:txBody>
          <a:bodyPr/>
          <a:lstStyle>
            <a:lvl1pPr marL="0" indent="0" algn="l">
              <a:lnSpc>
                <a:spcPts val="3599"/>
              </a:lnSpc>
              <a:spcBef>
                <a:spcPts val="0"/>
              </a:spcBef>
              <a:buNone/>
              <a:defRPr sz="2400">
                <a:solidFill>
                  <a:schemeClr val="bg1"/>
                </a:solidFill>
                <a:latin typeface="Montserrat" pitchFamily="2" charset="77"/>
              </a:defRPr>
            </a:lvl1pPr>
          </a:lstStyle>
          <a:p>
            <a:pPr algn="l">
              <a:lnSpc>
                <a:spcPts val="7200"/>
              </a:lnSpc>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use data to help guide decision making and transparency. </a:t>
            </a:r>
            <a:endParaRPr lang="en-US" sz="2400"/>
          </a:p>
        </p:txBody>
      </p:sp>
    </p:spTree>
    <p:extLst>
      <p:ext uri="{BB962C8B-B14F-4D97-AF65-F5344CB8AC3E}">
        <p14:creationId xmlns:p14="http://schemas.microsoft.com/office/powerpoint/2010/main" val="31314785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1" name="Image 0" descr="preencoded.png">
            <a:extLst>
              <a:ext uri="{FF2B5EF4-FFF2-40B4-BE49-F238E27FC236}">
                <a16:creationId xmlns:a16="http://schemas.microsoft.com/office/drawing/2014/main" id="{942D165C-E682-36AE-0512-1F85E3815C9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80891" y="0"/>
            <a:ext cx="10211046" cy="6858000"/>
          </a:xfrm>
          <a:prstGeom prst="rect">
            <a:avLst/>
          </a:prstGeom>
        </p:spPr>
      </p:pic>
      <p:pic>
        <p:nvPicPr>
          <p:cNvPr id="12" name="Image 1" descr="preencoded.png">
            <a:extLst>
              <a:ext uri="{FF2B5EF4-FFF2-40B4-BE49-F238E27FC236}">
                <a16:creationId xmlns:a16="http://schemas.microsoft.com/office/drawing/2014/main" id="{0FEEACE7-65AD-6F26-F7EA-673EE0D3001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8529488" cy="6858000"/>
          </a:xfrm>
          <a:prstGeom prst="rect">
            <a:avLst/>
          </a:prstGeom>
        </p:spPr>
      </p:pic>
      <p:pic>
        <p:nvPicPr>
          <p:cNvPr id="13" name="Image 2" descr="preencoded.png">
            <a:extLst>
              <a:ext uri="{FF2B5EF4-FFF2-40B4-BE49-F238E27FC236}">
                <a16:creationId xmlns:a16="http://schemas.microsoft.com/office/drawing/2014/main" id="{267390B5-1919-25AC-4889-C316700B793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174741"/>
            <a:ext cx="4050974" cy="5683260"/>
          </a:xfrm>
          <a:prstGeom prst="rect">
            <a:avLst/>
          </a:prstGeom>
        </p:spPr>
      </p:pic>
      <p:sp>
        <p:nvSpPr>
          <p:cNvPr id="14" name="Title 1">
            <a:extLst>
              <a:ext uri="{FF2B5EF4-FFF2-40B4-BE49-F238E27FC236}">
                <a16:creationId xmlns:a16="http://schemas.microsoft.com/office/drawing/2014/main" id="{7BD8CF3C-6C37-54BC-97C1-48C67E5A63D3}"/>
              </a:ext>
            </a:extLst>
          </p:cNvPr>
          <p:cNvSpPr txBox="1">
            <a:spLocks/>
          </p:cNvSpPr>
          <p:nvPr userDrawn="1"/>
        </p:nvSpPr>
        <p:spPr>
          <a:xfrm>
            <a:off x="8757843" y="3173656"/>
            <a:ext cx="2514313" cy="712897"/>
          </a:xfrm>
          <a:prstGeom prst="rect">
            <a:avLst/>
          </a:prstGeom>
        </p:spPr>
        <p:txBody>
          <a:bodyPr vert="horz" lIns="91416" tIns="45708" rIns="91416" bIns="45708"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034">
              <a:defRPr/>
            </a:pPr>
            <a:r>
              <a:rPr lang="en-US" sz="2000" dirty="0">
                <a:solidFill>
                  <a:srgbClr val="F15E22"/>
                </a:solidFill>
                <a:highlight>
                  <a:srgbClr val="FFFF00"/>
                </a:highlight>
                <a:latin typeface="Aya Sans" panose="020B0503030202060203" pitchFamily="34" charset="77"/>
                <a:cs typeface="Arial" panose="020B0604020202020204" pitchFamily="34" charset="0"/>
              </a:rPr>
              <a:t>Image here</a:t>
            </a:r>
          </a:p>
        </p:txBody>
      </p:sp>
      <p:pic>
        <p:nvPicPr>
          <p:cNvPr id="16" name="Picture 15">
            <a:extLst>
              <a:ext uri="{FF2B5EF4-FFF2-40B4-BE49-F238E27FC236}">
                <a16:creationId xmlns:a16="http://schemas.microsoft.com/office/drawing/2014/main" id="{97133EF9-DD1E-AF76-A901-B9B55F79BD5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310236" y="592666"/>
            <a:ext cx="5577140" cy="6265334"/>
          </a:xfrm>
          <a:prstGeom prst="rect">
            <a:avLst/>
          </a:prstGeom>
        </p:spPr>
      </p:pic>
      <p:sp>
        <p:nvSpPr>
          <p:cNvPr id="20" name="Picture Placeholder 19">
            <a:extLst>
              <a:ext uri="{FF2B5EF4-FFF2-40B4-BE49-F238E27FC236}">
                <a16:creationId xmlns:a16="http://schemas.microsoft.com/office/drawing/2014/main" id="{DF24EF69-7490-3D50-1629-F57F47FAF871}"/>
              </a:ext>
            </a:extLst>
          </p:cNvPr>
          <p:cNvSpPr>
            <a:spLocks noGrp="1"/>
          </p:cNvSpPr>
          <p:nvPr>
            <p:ph type="pic" sz="quarter" idx="10"/>
          </p:nvPr>
        </p:nvSpPr>
        <p:spPr>
          <a:xfrm>
            <a:off x="7431232" y="1520456"/>
            <a:ext cx="2973711" cy="3914414"/>
          </a:xfrm>
          <a:prstGeom prst="rect">
            <a:avLst/>
          </a:prstGeom>
        </p:spPr>
        <p:txBody>
          <a:bodyPr/>
          <a:lstStyle/>
          <a:p>
            <a:endParaRPr lang="en-US" dirty="0"/>
          </a:p>
        </p:txBody>
      </p:sp>
      <p:sp>
        <p:nvSpPr>
          <p:cNvPr id="2" name="Title 4">
            <a:extLst>
              <a:ext uri="{FF2B5EF4-FFF2-40B4-BE49-F238E27FC236}">
                <a16:creationId xmlns:a16="http://schemas.microsoft.com/office/drawing/2014/main" id="{6F7DFC5B-6623-CA92-48CF-586BF1BAF53D}"/>
              </a:ext>
            </a:extLst>
          </p:cNvPr>
          <p:cNvSpPr>
            <a:spLocks noGrp="1"/>
          </p:cNvSpPr>
          <p:nvPr>
            <p:ph type="title" hasCustomPrompt="1"/>
          </p:nvPr>
        </p:nvSpPr>
        <p:spPr>
          <a:xfrm>
            <a:off x="1214873" y="1108581"/>
            <a:ext cx="5500322"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522E4364-2CB8-F1AD-A61A-A7C0E8F00A24}"/>
              </a:ext>
            </a:extLst>
          </p:cNvPr>
          <p:cNvSpPr>
            <a:spLocks noGrp="1"/>
          </p:cNvSpPr>
          <p:nvPr>
            <p:ph type="body" sz="quarter" idx="19" hasCustomPrompt="1"/>
          </p:nvPr>
        </p:nvSpPr>
        <p:spPr>
          <a:xfrm>
            <a:off x="1217212" y="1755925"/>
            <a:ext cx="5509495"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7" name="Text Placeholder 6">
            <a:extLst>
              <a:ext uri="{FF2B5EF4-FFF2-40B4-BE49-F238E27FC236}">
                <a16:creationId xmlns:a16="http://schemas.microsoft.com/office/drawing/2014/main" id="{826EA669-DCDD-A883-43F9-02D0D9913822}"/>
              </a:ext>
            </a:extLst>
          </p:cNvPr>
          <p:cNvSpPr>
            <a:spLocks noGrp="1"/>
          </p:cNvSpPr>
          <p:nvPr>
            <p:ph type="body" sz="quarter" idx="20" hasCustomPrompt="1"/>
          </p:nvPr>
        </p:nvSpPr>
        <p:spPr>
          <a:xfrm>
            <a:off x="1621431" y="2241859"/>
            <a:ext cx="5093421" cy="4451550"/>
          </a:xfrm>
          <a:prstGeom prst="rect">
            <a:avLst/>
          </a:prstGeom>
        </p:spPr>
        <p:txBody>
          <a:bodyPr/>
          <a:lstStyle>
            <a:lvl1pPr marL="228508" indent="-228508">
              <a:buFont typeface="Arial" panose="020B0604020202020204" pitchFamily="34" charset="0"/>
              <a:buChar char="•"/>
              <a:defRPr>
                <a:latin typeface="Montserrat" pitchFamily="2" charset="77"/>
              </a:defRPr>
            </a:lvl1pPr>
            <a:lvl2pPr>
              <a:spcBef>
                <a:spcPts val="0"/>
              </a:spcBef>
              <a:defRPr/>
            </a:lvl2pPr>
          </a:lstStyle>
          <a:p>
            <a:pPr marL="285636" lvl="1" indent="-285636" defTabSz="914034">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Launched HubSpot CRM and added over 40K contacts on 8/23/2019</a:t>
            </a:r>
          </a:p>
          <a:p>
            <a:pPr marL="285636" lvl="1" indent="-285636" defTabSz="914034">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81 contracts signed/executed since we started tracking in HubSpot</a:t>
            </a:r>
          </a:p>
          <a:p>
            <a:pPr marL="285636" lvl="1" indent="-285636" defTabSz="914034">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44 MSP’s executed in past 24 months </a:t>
            </a:r>
          </a:p>
          <a:p>
            <a:pPr marL="285636" lvl="1" indent="-285636" defTabSz="914034">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18 MSP wins at verbal award/contracting currently</a:t>
            </a:r>
          </a:p>
          <a:p>
            <a:pPr marL="285636" lvl="1" indent="-285636" defTabSz="914034">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42 direct/strategic clients at verbal award/contracting </a:t>
            </a:r>
          </a:p>
          <a:p>
            <a:pPr lvl="0"/>
            <a:endParaRPr lang="en-US"/>
          </a:p>
        </p:txBody>
      </p:sp>
    </p:spTree>
    <p:extLst>
      <p:ext uri="{BB962C8B-B14F-4D97-AF65-F5344CB8AC3E}">
        <p14:creationId xmlns:p14="http://schemas.microsoft.com/office/powerpoint/2010/main" val="31587846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60D4A2-1547-2F45-C37A-1AE8CF9322C8}"/>
              </a:ext>
            </a:extLst>
          </p:cNvPr>
          <p:cNvSpPr/>
          <p:nvPr userDrawn="1"/>
        </p:nvSpPr>
        <p:spPr>
          <a:xfrm>
            <a:off x="6211600" y="0"/>
            <a:ext cx="5979607" cy="6858000"/>
          </a:xfrm>
          <a:prstGeom prst="rect">
            <a:avLst/>
          </a:prstGeom>
          <a:solidFill>
            <a:srgbClr val="35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034">
              <a:defRPr/>
            </a:pPr>
            <a:endParaRPr lang="en-US" sz="1800" dirty="0">
              <a:solidFill>
                <a:srgbClr val="FFFFFF"/>
              </a:solidFill>
              <a:latin typeface="Calibri" panose="020F0502020204030204"/>
            </a:endParaRPr>
          </a:p>
        </p:txBody>
      </p:sp>
      <p:graphicFrame>
        <p:nvGraphicFramePr>
          <p:cNvPr id="5" name="Table 3">
            <a:extLst>
              <a:ext uri="{FF2B5EF4-FFF2-40B4-BE49-F238E27FC236}">
                <a16:creationId xmlns:a16="http://schemas.microsoft.com/office/drawing/2014/main" id="{3211F80A-1D20-BD27-391A-0F3EA67FEC36}"/>
              </a:ext>
            </a:extLst>
          </p:cNvPr>
          <p:cNvGraphicFramePr>
            <a:graphicFrameLocks noGrp="1"/>
          </p:cNvGraphicFramePr>
          <p:nvPr userDrawn="1"/>
        </p:nvGraphicFramePr>
        <p:xfrm>
          <a:off x="725912" y="2659117"/>
          <a:ext cx="5979607" cy="2889894"/>
        </p:xfrm>
        <a:graphic>
          <a:graphicData uri="http://schemas.openxmlformats.org/drawingml/2006/table">
            <a:tbl>
              <a:tblPr firstRow="1" bandRow="1">
                <a:tableStyleId>{5C22544A-7EE6-4342-B048-85BDC9FD1C3A}</a:tableStyleId>
              </a:tblPr>
              <a:tblGrid>
                <a:gridCol w="996601">
                  <a:extLst>
                    <a:ext uri="{9D8B030D-6E8A-4147-A177-3AD203B41FA5}">
                      <a16:colId xmlns:a16="http://schemas.microsoft.com/office/drawing/2014/main" val="3030787789"/>
                    </a:ext>
                  </a:extLst>
                </a:gridCol>
                <a:gridCol w="996601">
                  <a:extLst>
                    <a:ext uri="{9D8B030D-6E8A-4147-A177-3AD203B41FA5}">
                      <a16:colId xmlns:a16="http://schemas.microsoft.com/office/drawing/2014/main" val="1156402917"/>
                    </a:ext>
                  </a:extLst>
                </a:gridCol>
                <a:gridCol w="996601">
                  <a:extLst>
                    <a:ext uri="{9D8B030D-6E8A-4147-A177-3AD203B41FA5}">
                      <a16:colId xmlns:a16="http://schemas.microsoft.com/office/drawing/2014/main" val="1671961236"/>
                    </a:ext>
                  </a:extLst>
                </a:gridCol>
                <a:gridCol w="996601">
                  <a:extLst>
                    <a:ext uri="{9D8B030D-6E8A-4147-A177-3AD203B41FA5}">
                      <a16:colId xmlns:a16="http://schemas.microsoft.com/office/drawing/2014/main" val="973488760"/>
                    </a:ext>
                  </a:extLst>
                </a:gridCol>
                <a:gridCol w="996601">
                  <a:extLst>
                    <a:ext uri="{9D8B030D-6E8A-4147-A177-3AD203B41FA5}">
                      <a16:colId xmlns:a16="http://schemas.microsoft.com/office/drawing/2014/main" val="2110236311"/>
                    </a:ext>
                  </a:extLst>
                </a:gridCol>
                <a:gridCol w="996601">
                  <a:extLst>
                    <a:ext uri="{9D8B030D-6E8A-4147-A177-3AD203B41FA5}">
                      <a16:colId xmlns:a16="http://schemas.microsoft.com/office/drawing/2014/main" val="1720879055"/>
                    </a:ext>
                  </a:extLst>
                </a:gridCol>
              </a:tblGrid>
              <a:tr h="511606">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44395719"/>
                  </a:ext>
                </a:extLst>
              </a:tr>
              <a:tr h="594572">
                <a:tc>
                  <a:txBody>
                    <a:bodyPr/>
                    <a:lstStyle/>
                    <a:p>
                      <a:pPr algn="l"/>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extLst>
                  <a:ext uri="{0D108BD9-81ED-4DB2-BD59-A6C34878D82A}">
                    <a16:rowId xmlns:a16="http://schemas.microsoft.com/office/drawing/2014/main" val="1721106478"/>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57307527"/>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extLst>
                  <a:ext uri="{0D108BD9-81ED-4DB2-BD59-A6C34878D82A}">
                    <a16:rowId xmlns:a16="http://schemas.microsoft.com/office/drawing/2014/main" val="3817701283"/>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9009813"/>
                  </a:ext>
                </a:extLst>
              </a:tr>
            </a:tbl>
          </a:graphicData>
        </a:graphic>
      </p:graphicFrame>
      <p:sp>
        <p:nvSpPr>
          <p:cNvPr id="2" name="Title 4">
            <a:extLst>
              <a:ext uri="{FF2B5EF4-FFF2-40B4-BE49-F238E27FC236}">
                <a16:creationId xmlns:a16="http://schemas.microsoft.com/office/drawing/2014/main" id="{BBFFAAEC-08BE-3B08-4897-DABF97145A69}"/>
              </a:ext>
            </a:extLst>
          </p:cNvPr>
          <p:cNvSpPr>
            <a:spLocks noGrp="1"/>
          </p:cNvSpPr>
          <p:nvPr>
            <p:ph type="title" hasCustomPrompt="1"/>
          </p:nvPr>
        </p:nvSpPr>
        <p:spPr>
          <a:xfrm>
            <a:off x="725911" y="962390"/>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7" name="Text Placeholder 34">
            <a:extLst>
              <a:ext uri="{FF2B5EF4-FFF2-40B4-BE49-F238E27FC236}">
                <a16:creationId xmlns:a16="http://schemas.microsoft.com/office/drawing/2014/main" id="{5EF74152-AE3D-501B-A17E-5BB69F5BED12}"/>
              </a:ext>
            </a:extLst>
          </p:cNvPr>
          <p:cNvSpPr>
            <a:spLocks noGrp="1"/>
          </p:cNvSpPr>
          <p:nvPr>
            <p:ph type="body" sz="quarter" idx="19" hasCustomPrompt="1"/>
          </p:nvPr>
        </p:nvSpPr>
        <p:spPr>
          <a:xfrm>
            <a:off x="728250" y="1609734"/>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0" name="Text Placeholder 9">
            <a:extLst>
              <a:ext uri="{FF2B5EF4-FFF2-40B4-BE49-F238E27FC236}">
                <a16:creationId xmlns:a16="http://schemas.microsoft.com/office/drawing/2014/main" id="{68477906-BAFF-A2CC-5474-FA434FEC4F51}"/>
              </a:ext>
            </a:extLst>
          </p:cNvPr>
          <p:cNvSpPr>
            <a:spLocks noGrp="1"/>
          </p:cNvSpPr>
          <p:nvPr>
            <p:ph type="body" sz="quarter" idx="20" hasCustomPrompt="1"/>
          </p:nvPr>
        </p:nvSpPr>
        <p:spPr>
          <a:xfrm>
            <a:off x="7127366" y="1666207"/>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12" name="Text Placeholder 11">
            <a:extLst>
              <a:ext uri="{FF2B5EF4-FFF2-40B4-BE49-F238E27FC236}">
                <a16:creationId xmlns:a16="http://schemas.microsoft.com/office/drawing/2014/main" id="{53A2849B-6A09-4C92-E7A3-3D7F2E31446D}"/>
              </a:ext>
            </a:extLst>
          </p:cNvPr>
          <p:cNvSpPr>
            <a:spLocks noGrp="1"/>
          </p:cNvSpPr>
          <p:nvPr>
            <p:ph type="body" sz="quarter" idx="21" hasCustomPrompt="1"/>
          </p:nvPr>
        </p:nvSpPr>
        <p:spPr>
          <a:xfrm>
            <a:off x="7127035" y="1966153"/>
            <a:ext cx="4493476" cy="4167981"/>
          </a:xfrm>
          <a:prstGeom prst="rect">
            <a:avLst/>
          </a:prstGeom>
        </p:spPr>
        <p:txBody>
          <a:bodyPr/>
          <a:lstStyle>
            <a:lvl1pPr>
              <a:defRPr sz="1400">
                <a:latin typeface="Montserrat" pitchFamily="2" charset="77"/>
              </a:defRPr>
            </a:lvl1pPr>
          </a:lstStyle>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Advanced Compliance Metrics: </a:t>
            </a:r>
            <a:r>
              <a:rPr lang="en-US" sz="1400" spc="30">
                <a:solidFill>
                  <a:schemeClr val="bg1"/>
                </a:solidFill>
                <a:latin typeface="Montserrat" pitchFamily="2" charset="77"/>
                <a:cs typeface="Plus Jakarta Sans Light" pitchFamily="2" charset="77"/>
              </a:rPr>
              <a:t>Allows comparison of compliance readiness for nurses at multiple hospitals.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Dynamic Reporting:  </a:t>
            </a:r>
            <a:r>
              <a:rPr lang="en-US" sz="1400" spc="30">
                <a:solidFill>
                  <a:schemeClr val="bg1"/>
                </a:solidFill>
                <a:latin typeface="Montserrat" pitchFamily="2" charset="77"/>
                <a:cs typeface="Plus Jakarta Sans Light" pitchFamily="2" charset="77"/>
              </a:rPr>
              <a:t>“Out of the box” reporting as well as ability to configure custom dashboards.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Mobile Quick Tasks: </a:t>
            </a:r>
            <a:r>
              <a:rPr lang="en-US" sz="1400" spc="30">
                <a:solidFill>
                  <a:schemeClr val="bg1"/>
                </a:solidFill>
                <a:latin typeface="Montserrat" pitchFamily="2" charset="77"/>
                <a:cs typeface="Plus Jakarta Sans Light" pitchFamily="2" charset="77"/>
              </a:rPr>
              <a:t>Timecard and job approval functionality via mobile devices.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Vendor Management: </a:t>
            </a:r>
            <a:r>
              <a:rPr lang="en-US" sz="1400" spc="30">
                <a:solidFill>
                  <a:schemeClr val="bg1"/>
                </a:solidFill>
                <a:latin typeface="Montserrat" pitchFamily="2" charset="77"/>
                <a:cs typeface="Plus Jakarta Sans Light" pitchFamily="2" charset="77"/>
              </a:rPr>
              <a:t>Sophisticated support including tiering and release schedules.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Notifications and Reminders: </a:t>
            </a:r>
            <a:r>
              <a:rPr lang="en-US" sz="1400" spc="30">
                <a:solidFill>
                  <a:schemeClr val="bg1"/>
                </a:solidFill>
                <a:latin typeface="Montserrat" pitchFamily="2" charset="77"/>
                <a:cs typeface="Plus Jakarta Sans Light" pitchFamily="2" charset="77"/>
              </a:rPr>
              <a:t>Flexibility to set at task and/or user level.</a:t>
            </a:r>
          </a:p>
          <a:p>
            <a:pPr lvl="0"/>
            <a:endParaRPr lang="en-US"/>
          </a:p>
        </p:txBody>
      </p:sp>
    </p:spTree>
    <p:extLst>
      <p:ext uri="{BB962C8B-B14F-4D97-AF65-F5344CB8AC3E}">
        <p14:creationId xmlns:p14="http://schemas.microsoft.com/office/powerpoint/2010/main" val="5087561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1F8B3B7-F618-C385-B61C-710F5988CF02}"/>
              </a:ext>
            </a:extLst>
          </p:cNvPr>
          <p:cNvGraphicFramePr/>
          <p:nvPr userDrawn="1"/>
        </p:nvGraphicFramePr>
        <p:xfrm>
          <a:off x="539574" y="2318204"/>
          <a:ext cx="5794469" cy="344816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3CD9027A-AF2D-157B-2E60-E4F77C415F6F}"/>
              </a:ext>
            </a:extLst>
          </p:cNvPr>
          <p:cNvCxnSpPr>
            <a:cxnSpLocks/>
          </p:cNvCxnSpPr>
          <p:nvPr userDrawn="1"/>
        </p:nvCxnSpPr>
        <p:spPr>
          <a:xfrm>
            <a:off x="6705519" y="2147229"/>
            <a:ext cx="0" cy="389367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431B6B69-A806-0960-75FF-5490ECD7094D}"/>
              </a:ext>
            </a:extLst>
          </p:cNvPr>
          <p:cNvSpPr>
            <a:spLocks noGrp="1"/>
          </p:cNvSpPr>
          <p:nvPr>
            <p:ph type="title" hasCustomPrompt="1"/>
          </p:nvPr>
        </p:nvSpPr>
        <p:spPr>
          <a:xfrm>
            <a:off x="636167" y="943594"/>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9" name="Text Placeholder 34">
            <a:extLst>
              <a:ext uri="{FF2B5EF4-FFF2-40B4-BE49-F238E27FC236}">
                <a16:creationId xmlns:a16="http://schemas.microsoft.com/office/drawing/2014/main" id="{D5E88FAD-A3C4-BFAF-C9C6-37B58AFDE40E}"/>
              </a:ext>
            </a:extLst>
          </p:cNvPr>
          <p:cNvSpPr>
            <a:spLocks noGrp="1"/>
          </p:cNvSpPr>
          <p:nvPr>
            <p:ph type="body" sz="quarter" idx="19" hasCustomPrompt="1"/>
          </p:nvPr>
        </p:nvSpPr>
        <p:spPr>
          <a:xfrm>
            <a:off x="638505" y="1590938"/>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0" name="Text Placeholder 9">
            <a:extLst>
              <a:ext uri="{FF2B5EF4-FFF2-40B4-BE49-F238E27FC236}">
                <a16:creationId xmlns:a16="http://schemas.microsoft.com/office/drawing/2014/main" id="{08F15A75-5467-8D29-C7E5-542C084792BE}"/>
              </a:ext>
            </a:extLst>
          </p:cNvPr>
          <p:cNvSpPr>
            <a:spLocks noGrp="1"/>
          </p:cNvSpPr>
          <p:nvPr>
            <p:ph type="body" sz="quarter" idx="20" hasCustomPrompt="1"/>
          </p:nvPr>
        </p:nvSpPr>
        <p:spPr>
          <a:xfrm>
            <a:off x="7123941" y="1675351"/>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solidFill>
                  <a:srgbClr val="35453F"/>
                </a:solidFill>
              </a:defRPr>
            </a:lvl2pPr>
          </a:lstStyle>
          <a:p>
            <a:pPr marL="0" lvl="1">
              <a:lnSpc>
                <a:spcPts val="1800"/>
              </a:lnSpc>
              <a:spcBef>
                <a:spcPct val="0"/>
              </a:spcBef>
              <a:spcAft>
                <a:spcPts val="600"/>
              </a:spcAft>
              <a:defRPr/>
            </a:pPr>
            <a:r>
              <a:rPr lang="en-US" sz="1800" kern="0" spc="270">
                <a:solidFill>
                  <a:schemeClr val="accent5"/>
                </a:solidFill>
                <a:latin typeface="Montserrat-SemiBold" pitchFamily="34" charset="0"/>
              </a:rPr>
              <a:t>HEADER HERE</a:t>
            </a:r>
          </a:p>
        </p:txBody>
      </p:sp>
      <p:sp>
        <p:nvSpPr>
          <p:cNvPr id="11" name="Text Placeholder 11">
            <a:extLst>
              <a:ext uri="{FF2B5EF4-FFF2-40B4-BE49-F238E27FC236}">
                <a16:creationId xmlns:a16="http://schemas.microsoft.com/office/drawing/2014/main" id="{7AB83481-9365-8D1F-4E16-9DBD29CDAAA2}"/>
              </a:ext>
            </a:extLst>
          </p:cNvPr>
          <p:cNvSpPr>
            <a:spLocks noGrp="1"/>
          </p:cNvSpPr>
          <p:nvPr>
            <p:ph type="body" sz="quarter" idx="21" hasCustomPrompt="1"/>
          </p:nvPr>
        </p:nvSpPr>
        <p:spPr>
          <a:xfrm>
            <a:off x="7123610" y="1975297"/>
            <a:ext cx="4493476" cy="4167981"/>
          </a:xfrm>
          <a:prstGeom prst="rect">
            <a:avLst/>
          </a:prstGeom>
        </p:spPr>
        <p:txBody>
          <a:bodyPr/>
          <a:lstStyle>
            <a:lvl1pPr>
              <a:defRPr sz="1400">
                <a:latin typeface="Montserrat" pitchFamily="2" charset="77"/>
              </a:defRPr>
            </a:lvl1pPr>
          </a:lstStyle>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Advanced Compliance Metrics: </a:t>
            </a:r>
            <a:r>
              <a:rPr lang="en-US" sz="1400" spc="30">
                <a:solidFill>
                  <a:schemeClr val="tx1"/>
                </a:solidFill>
                <a:latin typeface="Montserrat" pitchFamily="2" charset="77"/>
                <a:cs typeface="Plus Jakarta Sans Light" pitchFamily="2" charset="77"/>
              </a:rPr>
              <a:t>Allows comparison of compliance readiness for nurses at multiple hospitals.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Dynamic Reporting:  </a:t>
            </a:r>
            <a:r>
              <a:rPr lang="en-US" sz="1400" spc="30">
                <a:solidFill>
                  <a:schemeClr val="tx1"/>
                </a:solidFill>
                <a:latin typeface="Montserrat" pitchFamily="2" charset="77"/>
                <a:cs typeface="Plus Jakarta Sans Light" pitchFamily="2" charset="77"/>
              </a:rPr>
              <a:t>“Out of the box” reporting as well as ability to configure custom dashboards.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Mobile Quick Tasks: </a:t>
            </a:r>
            <a:r>
              <a:rPr lang="en-US" sz="1400" spc="30">
                <a:solidFill>
                  <a:schemeClr val="tx1"/>
                </a:solidFill>
                <a:latin typeface="Montserrat" pitchFamily="2" charset="77"/>
                <a:cs typeface="Plus Jakarta Sans Light" pitchFamily="2" charset="77"/>
              </a:rPr>
              <a:t>Timecard and job approval functionality via mobile devices.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Vendor Management: </a:t>
            </a:r>
            <a:r>
              <a:rPr lang="en-US" sz="1400" spc="30">
                <a:solidFill>
                  <a:schemeClr val="tx1"/>
                </a:solidFill>
                <a:latin typeface="Montserrat" pitchFamily="2" charset="77"/>
                <a:cs typeface="Plus Jakarta Sans Light" pitchFamily="2" charset="77"/>
              </a:rPr>
              <a:t>Sophisticated support including tiering and release schedules.</a:t>
            </a:r>
          </a:p>
          <a:p>
            <a:pPr marL="285636" lvl="1" indent="-285636" defTabSz="914034">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Notifications and Reminders: </a:t>
            </a:r>
            <a:r>
              <a:rPr lang="en-US" sz="1400" spc="30">
                <a:solidFill>
                  <a:schemeClr val="tx1"/>
                </a:solidFill>
                <a:latin typeface="Montserrat" pitchFamily="2" charset="77"/>
                <a:cs typeface="Plus Jakarta Sans Light" pitchFamily="2" charset="77"/>
              </a:rPr>
              <a:t>Flexibility to set at task and/or user level.</a:t>
            </a:r>
          </a:p>
          <a:p>
            <a:pPr lvl="0"/>
            <a:endParaRPr lang="en-US"/>
          </a:p>
        </p:txBody>
      </p:sp>
    </p:spTree>
    <p:extLst>
      <p:ext uri="{BB962C8B-B14F-4D97-AF65-F5344CB8AC3E}">
        <p14:creationId xmlns:p14="http://schemas.microsoft.com/office/powerpoint/2010/main" val="381452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35453F"/>
        </a:solidFill>
        <a:effectLst/>
      </p:bgPr>
    </p:bg>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832799C1-4315-16DE-B589-7D1C1D2F773D}"/>
              </a:ext>
            </a:extLst>
          </p:cNvPr>
          <p:cNvSpPr/>
          <p:nvPr userDrawn="1"/>
        </p:nvSpPr>
        <p:spPr>
          <a:xfrm>
            <a:off x="6932285" y="-579792"/>
            <a:ext cx="8233441" cy="13751634"/>
          </a:xfrm>
          <a:prstGeom prst="rect">
            <a:avLst/>
          </a:prstGeom>
          <a:noFill/>
          <a:ln/>
        </p:spPr>
        <p:txBody>
          <a:bodyPr wrap="square" lIns="0" tIns="0" rIns="0" bIns="0" rtlCol="0" anchor="ctr"/>
          <a:lstStyle/>
          <a:p>
            <a:pPr algn="l">
              <a:lnSpc>
                <a:spcPts val="0"/>
              </a:lnSpc>
            </a:pPr>
            <a:r>
              <a:rPr lang="en-US" sz="55278" kern="0" spc="2763" dirty="0">
                <a:ln w="25400">
                  <a:solidFill>
                    <a:srgbClr val="52ACA1"/>
                  </a:solidFill>
                </a:ln>
                <a:solidFill>
                  <a:srgbClr val="35453F"/>
                </a:solidFill>
                <a:latin typeface="Montserrat-Regular" pitchFamily="34" charset="0"/>
                <a:ea typeface="Montserrat-Regular" pitchFamily="34" charset="-122"/>
                <a:cs typeface="Montserrat-Regular" pitchFamily="34" charset="-120"/>
              </a:rPr>
              <a:t>Q</a:t>
            </a:r>
            <a:endParaRPr lang="en-US" sz="55269" dirty="0">
              <a:solidFill>
                <a:srgbClr val="35453F"/>
              </a:solidFill>
            </a:endParaRPr>
          </a:p>
        </p:txBody>
      </p:sp>
      <p:sp>
        <p:nvSpPr>
          <p:cNvPr id="8" name="Text Placeholder 7">
            <a:extLst>
              <a:ext uri="{FF2B5EF4-FFF2-40B4-BE49-F238E27FC236}">
                <a16:creationId xmlns:a16="http://schemas.microsoft.com/office/drawing/2014/main" id="{679B9648-BC9E-942F-E738-B3B7BC9550A2}"/>
              </a:ext>
            </a:extLst>
          </p:cNvPr>
          <p:cNvSpPr>
            <a:spLocks noGrp="1"/>
          </p:cNvSpPr>
          <p:nvPr>
            <p:ph type="body" sz="quarter" idx="10" hasCustomPrompt="1"/>
          </p:nvPr>
        </p:nvSpPr>
        <p:spPr>
          <a:xfrm>
            <a:off x="1223430" y="1985143"/>
            <a:ext cx="5404734" cy="2385690"/>
          </a:xfrm>
          <a:prstGeom prst="rect">
            <a:avLst/>
          </a:prstGeom>
        </p:spPr>
        <p:txBody>
          <a:bodyPr/>
          <a:lstStyle>
            <a:lvl1pPr marL="0" indent="0">
              <a:lnSpc>
                <a:spcPts val="3078"/>
              </a:lnSpc>
              <a:spcBef>
                <a:spcPts val="0"/>
              </a:spcBef>
              <a:buNone/>
              <a:defRPr sz="1800">
                <a:solidFill>
                  <a:schemeClr val="bg1"/>
                </a:solidFill>
                <a:latin typeface="Montserrat" pitchFamily="2" charset="77"/>
              </a:defRPr>
            </a:lvl1pPr>
          </a:lstStyle>
          <a:p>
            <a:pPr marL="0" marR="0" lvl="0" indent="0" algn="l" defTabSz="457018" rtl="0" eaLnBrk="1" fontAlgn="auto" latinLnBrk="0" hangingPunct="1">
              <a:lnSpc>
                <a:spcPts val="3078"/>
              </a:lnSpc>
              <a:spcBef>
                <a:spcPts val="0"/>
              </a:spcBef>
              <a:spcAft>
                <a:spcPts val="0"/>
              </a:spcAft>
              <a:buClrTx/>
              <a:buSzTx/>
              <a:buFont typeface="Arial" pitchFamily="34" charset="0"/>
              <a:buNone/>
              <a:tabLst/>
              <a:defRPr/>
            </a:pPr>
            <a:r>
              <a:rPr lang="en-US" sz="1800">
                <a:solidFill>
                  <a:schemeClr val="bg1"/>
                </a:solidFill>
                <a:latin typeface="Montserrat" pitchFamily="2" charset="77"/>
                <a:cs typeface="Plus Jakarta Sans SemiBold" pitchFamily="2" charset="77"/>
              </a:rPr>
              <a:t>“Lorem ipsum dolor sit </a:t>
            </a:r>
            <a:r>
              <a:rPr lang="en-US" sz="1800" err="1">
                <a:solidFill>
                  <a:schemeClr val="bg1"/>
                </a:solidFill>
                <a:latin typeface="Montserrat" pitchFamily="2" charset="77"/>
                <a:cs typeface="Plus Jakarta Sans SemiBold" pitchFamily="2" charset="77"/>
              </a:rPr>
              <a:t>amet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consectetur</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adipiscing</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elit</a:t>
            </a:r>
            <a:r>
              <a:rPr lang="en-US" sz="1800">
                <a:solidFill>
                  <a:schemeClr val="bg1"/>
                </a:solidFill>
                <a:latin typeface="Montserrat" pitchFamily="2" charset="77"/>
                <a:cs typeface="Plus Jakarta Sans SemiBold" pitchFamily="2" charset="77"/>
              </a:rPr>
              <a:t>, sed do </a:t>
            </a:r>
            <a:r>
              <a:rPr lang="en-US" sz="1800" err="1">
                <a:solidFill>
                  <a:schemeClr val="bg1"/>
                </a:solidFill>
                <a:latin typeface="Montserrat" pitchFamily="2" charset="77"/>
                <a:cs typeface="Plus Jakarta Sans SemiBold" pitchFamily="2" charset="77"/>
              </a:rPr>
              <a:t>eiusmod</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tempor</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incididunt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ut</a:t>
            </a:r>
            <a:r>
              <a:rPr lang="en-US" sz="1800">
                <a:solidFill>
                  <a:schemeClr val="bg1"/>
                </a:solidFill>
                <a:latin typeface="Montserrat" pitchFamily="2" charset="77"/>
                <a:cs typeface="Plus Jakarta Sans SemiBold" pitchFamily="2" charset="77"/>
              </a:rPr>
              <a:t> labore et dolore magna </a:t>
            </a:r>
            <a:r>
              <a:rPr lang="en-US" sz="1800" err="1">
                <a:solidFill>
                  <a:schemeClr val="bg1"/>
                </a:solidFill>
                <a:latin typeface="Montserrat" pitchFamily="2" charset="77"/>
                <a:cs typeface="Plus Jakarta Sans SemiBold" pitchFamily="2" charset="77"/>
              </a:rPr>
              <a:t>aliqua</a:t>
            </a:r>
            <a:r>
              <a:rPr lang="en-US" sz="1800">
                <a:solidFill>
                  <a:schemeClr val="bg1"/>
                </a:solidFill>
                <a:latin typeface="Montserrat" pitchFamily="2" charset="77"/>
                <a:cs typeface="Plus Jakarta Sans SemiBold" pitchFamily="2" charset="77"/>
              </a:rPr>
              <a:t>. Ut </a:t>
            </a:r>
            <a:r>
              <a:rPr lang="en-US" sz="1800" err="1">
                <a:solidFill>
                  <a:schemeClr val="bg1"/>
                </a:solidFill>
                <a:latin typeface="Montserrat" pitchFamily="2" charset="77"/>
                <a:cs typeface="Plus Jakarta Sans SemiBold" pitchFamily="2" charset="77"/>
              </a:rPr>
              <a:t>enim</a:t>
            </a:r>
            <a:r>
              <a:rPr lang="en-US" sz="1800">
                <a:solidFill>
                  <a:schemeClr val="bg1"/>
                </a:solidFill>
                <a:latin typeface="Montserrat" pitchFamily="2" charset="77"/>
                <a:cs typeface="Plus Jakarta Sans SemiBold" pitchFamily="2" charset="77"/>
              </a:rPr>
              <a:t> ad minim </a:t>
            </a:r>
            <a:r>
              <a:rPr lang="en-US" sz="1800" err="1">
                <a:solidFill>
                  <a:schemeClr val="bg1"/>
                </a:solidFill>
                <a:latin typeface="Montserrat" pitchFamily="2" charset="77"/>
                <a:cs typeface="Plus Jakarta Sans SemiBold" pitchFamily="2" charset="77"/>
              </a:rPr>
              <a:t>veniam</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quis</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nostrud</a:t>
            </a:r>
            <a:r>
              <a:rPr lang="en-US" sz="1800">
                <a:solidFill>
                  <a:schemeClr val="bg1"/>
                </a:solidFill>
                <a:latin typeface="Montserrat" pitchFamily="2" charset="77"/>
                <a:cs typeface="Plus Jakarta Sans SemiBold" pitchFamily="2" charset="77"/>
              </a:rPr>
              <a:t> exercitation </a:t>
            </a:r>
            <a:r>
              <a:rPr lang="en-US" sz="1800" err="1">
                <a:solidFill>
                  <a:schemeClr val="bg1"/>
                </a:solidFill>
                <a:latin typeface="Montserrat" pitchFamily="2" charset="77"/>
                <a:cs typeface="Plus Jakarta Sans SemiBold" pitchFamily="2" charset="77"/>
              </a:rPr>
              <a:t>ullamco</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laboris</a:t>
            </a:r>
            <a:r>
              <a:rPr lang="en-US" sz="1800">
                <a:solidFill>
                  <a:schemeClr val="bg1"/>
                </a:solidFill>
                <a:latin typeface="Montserrat" pitchFamily="2" charset="77"/>
                <a:cs typeface="Plus Jakarta Sans SemiBold" pitchFamily="2" charset="77"/>
              </a:rPr>
              <a:t> nisi </a:t>
            </a:r>
            <a:r>
              <a:rPr lang="en-US" sz="1800" err="1">
                <a:solidFill>
                  <a:schemeClr val="bg1"/>
                </a:solidFill>
                <a:latin typeface="Montserrat" pitchFamily="2" charset="77"/>
                <a:cs typeface="Plus Jakarta Sans SemiBold" pitchFamily="2" charset="77"/>
              </a:rPr>
              <a:t>ut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aliquip</a:t>
            </a:r>
            <a:r>
              <a:rPr lang="en-US" sz="1800">
                <a:solidFill>
                  <a:schemeClr val="bg1"/>
                </a:solidFill>
                <a:latin typeface="Montserrat" pitchFamily="2" charset="77"/>
                <a:cs typeface="Plus Jakarta Sans SemiBold" pitchFamily="2" charset="77"/>
              </a:rPr>
              <a:t> ex </a:t>
            </a:r>
            <a:r>
              <a:rPr lang="en-US" sz="1800" err="1">
                <a:solidFill>
                  <a:schemeClr val="bg1"/>
                </a:solidFill>
                <a:latin typeface="Montserrat" pitchFamily="2" charset="77"/>
                <a:cs typeface="Plus Jakarta Sans SemiBold" pitchFamily="2" charset="77"/>
              </a:rPr>
              <a:t>ea</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commodo</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consequat</a:t>
            </a:r>
            <a:r>
              <a:rPr lang="en-US" sz="1800">
                <a:solidFill>
                  <a:schemeClr val="bg1"/>
                </a:solidFill>
                <a:latin typeface="Montserrat" pitchFamily="2" charset="77"/>
                <a:cs typeface="Plus Jakarta Sans SemiBold" pitchFamily="2" charset="77"/>
              </a:rPr>
              <a:t>.”</a:t>
            </a:r>
          </a:p>
          <a:p>
            <a:pPr lvl="0"/>
            <a:endParaRPr lang="en-US"/>
          </a:p>
        </p:txBody>
      </p:sp>
      <p:sp>
        <p:nvSpPr>
          <p:cNvPr id="10" name="Text Placeholder 9">
            <a:extLst>
              <a:ext uri="{FF2B5EF4-FFF2-40B4-BE49-F238E27FC236}">
                <a16:creationId xmlns:a16="http://schemas.microsoft.com/office/drawing/2014/main" id="{57C79FA1-4C8F-1901-9604-7D25C67D74FA}"/>
              </a:ext>
            </a:extLst>
          </p:cNvPr>
          <p:cNvSpPr>
            <a:spLocks noGrp="1"/>
          </p:cNvSpPr>
          <p:nvPr>
            <p:ph type="body" sz="quarter" idx="11" hasCustomPrompt="1"/>
          </p:nvPr>
        </p:nvSpPr>
        <p:spPr>
          <a:xfrm>
            <a:off x="1223431" y="4627615"/>
            <a:ext cx="4317113" cy="639331"/>
          </a:xfrm>
          <a:prstGeom prst="rect">
            <a:avLst/>
          </a:prstGeom>
        </p:spPr>
        <p:txBody>
          <a:bodyPr/>
          <a:lstStyle>
            <a:lvl1pPr marL="0" indent="0">
              <a:lnSpc>
                <a:spcPts val="2080"/>
              </a:lnSpc>
              <a:spcBef>
                <a:spcPts val="0"/>
              </a:spcBef>
              <a:buNone/>
              <a:defRPr>
                <a:solidFill>
                  <a:schemeClr val="bg1"/>
                </a:solidFill>
                <a:latin typeface="Montserrat" pitchFamily="2" charset="77"/>
              </a:defRPr>
            </a:lvl1pPr>
          </a:lstStyle>
          <a:p>
            <a:pPr marL="0" marR="0" lvl="0" indent="0" algn="l" defTabSz="457018" rtl="0" eaLnBrk="1" fontAlgn="auto" latinLnBrk="0" hangingPunct="1">
              <a:lnSpc>
                <a:spcPts val="2080"/>
              </a:lnSpc>
              <a:spcBef>
                <a:spcPts val="0"/>
              </a:spcBef>
              <a:spcAft>
                <a:spcPts val="0"/>
              </a:spcAft>
              <a:buClrTx/>
              <a:buSzTx/>
              <a:buFont typeface="Arial" pitchFamily="34" charset="0"/>
              <a:buNone/>
              <a:tabLst/>
              <a:defRPr/>
            </a:pPr>
            <a:r>
              <a:rPr lang="en-US" sz="1600">
                <a:solidFill>
                  <a:schemeClr val="bg1"/>
                </a:solidFill>
                <a:latin typeface="Montserrat" pitchFamily="2" charset="77"/>
                <a:cs typeface="Plus Jakarta Sans Medium" pitchFamily="2" charset="77"/>
              </a:rPr>
              <a:t>Name</a:t>
            </a:r>
            <a:br>
              <a:rPr lang="en-US" sz="1600" b="1">
                <a:solidFill>
                  <a:schemeClr val="bg1"/>
                </a:solidFill>
                <a:latin typeface="Montserrat" pitchFamily="2" charset="77"/>
              </a:rPr>
            </a:br>
            <a:r>
              <a:rPr lang="en-US" sz="1600">
                <a:solidFill>
                  <a:schemeClr val="bg1"/>
                </a:solidFill>
                <a:latin typeface="Montserrat" pitchFamily="2" charset="77"/>
                <a:cs typeface="Plus Jakarta Sans Medium" pitchFamily="2" charset="77"/>
              </a:rPr>
              <a:t>Affiliation/Position</a:t>
            </a:r>
          </a:p>
          <a:p>
            <a:pPr lvl="0"/>
            <a:endParaRPr lang="en-US"/>
          </a:p>
        </p:txBody>
      </p:sp>
    </p:spTree>
    <p:extLst>
      <p:ext uri="{BB962C8B-B14F-4D97-AF65-F5344CB8AC3E}">
        <p14:creationId xmlns:p14="http://schemas.microsoft.com/office/powerpoint/2010/main" val="22058299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D9E8F07-7DCC-81DC-3392-EA832DA0E6FD}"/>
              </a:ext>
            </a:extLst>
          </p:cNvPr>
          <p:cNvSpPr/>
          <p:nvPr userDrawn="1"/>
        </p:nvSpPr>
        <p:spPr>
          <a:xfrm>
            <a:off x="5875310" y="1282262"/>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sp>
        <p:nvSpPr>
          <p:cNvPr id="5" name="Oval 4">
            <a:extLst>
              <a:ext uri="{FF2B5EF4-FFF2-40B4-BE49-F238E27FC236}">
                <a16:creationId xmlns:a16="http://schemas.microsoft.com/office/drawing/2014/main" id="{0FC5B34F-5451-A298-3B1A-EA04373F673A}"/>
              </a:ext>
            </a:extLst>
          </p:cNvPr>
          <p:cNvSpPr/>
          <p:nvPr userDrawn="1"/>
        </p:nvSpPr>
        <p:spPr>
          <a:xfrm>
            <a:off x="5875310" y="2937642"/>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sp>
        <p:nvSpPr>
          <p:cNvPr id="6" name="Oval 5">
            <a:extLst>
              <a:ext uri="{FF2B5EF4-FFF2-40B4-BE49-F238E27FC236}">
                <a16:creationId xmlns:a16="http://schemas.microsoft.com/office/drawing/2014/main" id="{FB34685A-7D94-CADC-D32D-9883DA4F83BB}"/>
              </a:ext>
            </a:extLst>
          </p:cNvPr>
          <p:cNvSpPr/>
          <p:nvPr userDrawn="1"/>
        </p:nvSpPr>
        <p:spPr>
          <a:xfrm>
            <a:off x="5875310" y="4593021"/>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pic>
        <p:nvPicPr>
          <p:cNvPr id="11" name="Picture 10">
            <a:extLst>
              <a:ext uri="{FF2B5EF4-FFF2-40B4-BE49-F238E27FC236}">
                <a16:creationId xmlns:a16="http://schemas.microsoft.com/office/drawing/2014/main" id="{131AEB89-1BBA-B837-807D-A151E09ABF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67515" y="1578194"/>
            <a:ext cx="457140" cy="438150"/>
          </a:xfrm>
          <a:prstGeom prst="rect">
            <a:avLst/>
          </a:prstGeom>
        </p:spPr>
      </p:pic>
      <p:pic>
        <p:nvPicPr>
          <p:cNvPr id="12" name="Picture 11">
            <a:extLst>
              <a:ext uri="{FF2B5EF4-FFF2-40B4-BE49-F238E27FC236}">
                <a16:creationId xmlns:a16="http://schemas.microsoft.com/office/drawing/2014/main" id="{4C9A13D0-A658-B300-1ABE-01F4A7BCDF4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67515" y="3228975"/>
            <a:ext cx="457140" cy="400050"/>
          </a:xfrm>
          <a:prstGeom prst="rect">
            <a:avLst/>
          </a:prstGeom>
        </p:spPr>
      </p:pic>
      <p:pic>
        <p:nvPicPr>
          <p:cNvPr id="13" name="Picture 12">
            <a:extLst>
              <a:ext uri="{FF2B5EF4-FFF2-40B4-BE49-F238E27FC236}">
                <a16:creationId xmlns:a16="http://schemas.microsoft.com/office/drawing/2014/main" id="{CFA488DF-9B7B-05DE-08FC-1D5A7145A0D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18824" y="4879428"/>
            <a:ext cx="342855" cy="457200"/>
          </a:xfrm>
          <a:prstGeom prst="rect">
            <a:avLst/>
          </a:prstGeom>
        </p:spPr>
      </p:pic>
      <p:sp>
        <p:nvSpPr>
          <p:cNvPr id="2" name="Title 4">
            <a:extLst>
              <a:ext uri="{FF2B5EF4-FFF2-40B4-BE49-F238E27FC236}">
                <a16:creationId xmlns:a16="http://schemas.microsoft.com/office/drawing/2014/main" id="{E82EEDB4-36F3-1ABA-4AE5-1A3F1BE9DF31}"/>
              </a:ext>
            </a:extLst>
          </p:cNvPr>
          <p:cNvSpPr>
            <a:spLocks noGrp="1"/>
          </p:cNvSpPr>
          <p:nvPr>
            <p:ph type="title" hasCustomPrompt="1"/>
          </p:nvPr>
        </p:nvSpPr>
        <p:spPr>
          <a:xfrm>
            <a:off x="801810" y="1708347"/>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14" name="Text Placeholder 34">
            <a:extLst>
              <a:ext uri="{FF2B5EF4-FFF2-40B4-BE49-F238E27FC236}">
                <a16:creationId xmlns:a16="http://schemas.microsoft.com/office/drawing/2014/main" id="{77412837-3586-1F50-70D0-9A48A4AC5425}"/>
              </a:ext>
            </a:extLst>
          </p:cNvPr>
          <p:cNvSpPr>
            <a:spLocks noGrp="1"/>
          </p:cNvSpPr>
          <p:nvPr>
            <p:ph type="body" sz="quarter" idx="19" hasCustomPrompt="1"/>
          </p:nvPr>
        </p:nvSpPr>
        <p:spPr>
          <a:xfrm>
            <a:off x="804148" y="2355691"/>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6" name="Text Placeholder 15">
            <a:extLst>
              <a:ext uri="{FF2B5EF4-FFF2-40B4-BE49-F238E27FC236}">
                <a16:creationId xmlns:a16="http://schemas.microsoft.com/office/drawing/2014/main" id="{C12AEBF6-6A51-543B-9E9E-96211D5FCB5C}"/>
              </a:ext>
            </a:extLst>
          </p:cNvPr>
          <p:cNvSpPr>
            <a:spLocks noGrp="1"/>
          </p:cNvSpPr>
          <p:nvPr>
            <p:ph type="body" sz="quarter" idx="20" hasCustomPrompt="1"/>
          </p:nvPr>
        </p:nvSpPr>
        <p:spPr>
          <a:xfrm>
            <a:off x="801810" y="2953407"/>
            <a:ext cx="3907004" cy="1925638"/>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Ut </a:t>
            </a:r>
            <a:r>
              <a:rPr lang="en-US" sz="1400" spc="30" err="1">
                <a:solidFill>
                  <a:srgbClr val="000000"/>
                </a:solidFill>
                <a:latin typeface="Montserrat" pitchFamily="2" charset="77"/>
                <a:cs typeface="Plus Jakarta Sans Light" pitchFamily="2" charset="77"/>
              </a:rPr>
              <a:t>enim</a:t>
            </a:r>
            <a:r>
              <a:rPr lang="en-US" sz="1400" spc="30">
                <a:solidFill>
                  <a:srgbClr val="000000"/>
                </a:solidFill>
                <a:latin typeface="Montserrat" pitchFamily="2" charset="77"/>
                <a:cs typeface="Plus Jakarta Sans Light" pitchFamily="2" charset="77"/>
              </a:rPr>
              <a:t> ad minim </a:t>
            </a:r>
            <a:r>
              <a:rPr lang="en-US" sz="1400" spc="30" err="1">
                <a:solidFill>
                  <a:srgbClr val="000000"/>
                </a:solidFill>
                <a:latin typeface="Montserrat" pitchFamily="2" charset="77"/>
                <a:cs typeface="Plus Jakarta Sans Light" pitchFamily="2" charset="77"/>
              </a:rPr>
              <a:t>veniam</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quis</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nostrud</a:t>
            </a:r>
            <a:r>
              <a:rPr lang="en-US" sz="1400" spc="30">
                <a:solidFill>
                  <a:srgbClr val="000000"/>
                </a:solidFill>
                <a:latin typeface="Montserrat" pitchFamily="2" charset="77"/>
                <a:cs typeface="Plus Jakarta Sans Light" pitchFamily="2" charset="77"/>
              </a:rPr>
              <a:t> exercitation </a:t>
            </a:r>
            <a:r>
              <a:rPr lang="en-US" sz="1400" spc="30" err="1">
                <a:solidFill>
                  <a:srgbClr val="000000"/>
                </a:solidFill>
                <a:latin typeface="Montserrat" pitchFamily="2" charset="77"/>
                <a:cs typeface="Plus Jakarta Sans Light" pitchFamily="2" charset="77"/>
              </a:rPr>
              <a:t>ullamco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laboris</a:t>
            </a:r>
            <a:r>
              <a:rPr lang="en-US" sz="1400" spc="30">
                <a:solidFill>
                  <a:srgbClr val="000000"/>
                </a:solidFill>
                <a:latin typeface="Montserrat" pitchFamily="2" charset="77"/>
                <a:cs typeface="Plus Jakarta Sans Light" pitchFamily="2" charset="77"/>
              </a:rPr>
              <a:t> nisi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aliquip</a:t>
            </a:r>
            <a:r>
              <a:rPr lang="en-US" sz="1400" spc="30">
                <a:solidFill>
                  <a:srgbClr val="000000"/>
                </a:solidFill>
                <a:latin typeface="Montserrat" pitchFamily="2" charset="77"/>
                <a:cs typeface="Plus Jakarta Sans Light" pitchFamily="2" charset="77"/>
              </a:rPr>
              <a:t> ex </a:t>
            </a:r>
            <a:r>
              <a:rPr lang="en-US" sz="1400" spc="30" err="1">
                <a:solidFill>
                  <a:srgbClr val="000000"/>
                </a:solidFill>
                <a:latin typeface="Montserrat" pitchFamily="2" charset="77"/>
                <a:cs typeface="Plus Jakarta Sans Light" pitchFamily="2" charset="77"/>
              </a:rPr>
              <a:t>ea</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commodo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consequat</a:t>
            </a:r>
            <a:r>
              <a:rPr lang="en-US" sz="1400" spc="30">
                <a:solidFill>
                  <a:srgbClr val="000000"/>
                </a:solidFill>
                <a:latin typeface="Montserrat" pitchFamily="2" charset="77"/>
                <a:cs typeface="Plus Jakarta Sans Light" pitchFamily="2" charset="77"/>
              </a:rPr>
              <a:t>. </a:t>
            </a:r>
          </a:p>
          <a:p>
            <a:pPr lvl="0"/>
            <a:endParaRPr lang="en-US"/>
          </a:p>
        </p:txBody>
      </p:sp>
      <p:sp>
        <p:nvSpPr>
          <p:cNvPr id="17" name="Text Placeholder 15">
            <a:extLst>
              <a:ext uri="{FF2B5EF4-FFF2-40B4-BE49-F238E27FC236}">
                <a16:creationId xmlns:a16="http://schemas.microsoft.com/office/drawing/2014/main" id="{5D233045-77CD-6AAA-9984-BE1D334A17B2}"/>
              </a:ext>
            </a:extLst>
          </p:cNvPr>
          <p:cNvSpPr>
            <a:spLocks noGrp="1"/>
          </p:cNvSpPr>
          <p:nvPr>
            <p:ph type="body" sz="quarter" idx="21" hasCustomPrompt="1"/>
          </p:nvPr>
        </p:nvSpPr>
        <p:spPr>
          <a:xfrm>
            <a:off x="7241477" y="1276702"/>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
        <p:nvSpPr>
          <p:cNvPr id="18" name="Text Placeholder 15">
            <a:extLst>
              <a:ext uri="{FF2B5EF4-FFF2-40B4-BE49-F238E27FC236}">
                <a16:creationId xmlns:a16="http://schemas.microsoft.com/office/drawing/2014/main" id="{BFFA26B0-5B33-9989-F781-6BFAF96DAF11}"/>
              </a:ext>
            </a:extLst>
          </p:cNvPr>
          <p:cNvSpPr>
            <a:spLocks noGrp="1"/>
          </p:cNvSpPr>
          <p:nvPr>
            <p:ph type="body" sz="quarter" idx="22" hasCustomPrompt="1"/>
          </p:nvPr>
        </p:nvSpPr>
        <p:spPr>
          <a:xfrm>
            <a:off x="7241477" y="2959198"/>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
        <p:nvSpPr>
          <p:cNvPr id="20" name="Text Placeholder 15">
            <a:extLst>
              <a:ext uri="{FF2B5EF4-FFF2-40B4-BE49-F238E27FC236}">
                <a16:creationId xmlns:a16="http://schemas.microsoft.com/office/drawing/2014/main" id="{34598F83-D0B1-9229-A642-37C788E36E84}"/>
              </a:ext>
            </a:extLst>
          </p:cNvPr>
          <p:cNvSpPr>
            <a:spLocks noGrp="1"/>
          </p:cNvSpPr>
          <p:nvPr>
            <p:ph type="body" sz="quarter" idx="23" hasCustomPrompt="1"/>
          </p:nvPr>
        </p:nvSpPr>
        <p:spPr>
          <a:xfrm>
            <a:off x="7241477" y="4632550"/>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Tree>
    <p:extLst>
      <p:ext uri="{BB962C8B-B14F-4D97-AF65-F5344CB8AC3E}">
        <p14:creationId xmlns:p14="http://schemas.microsoft.com/office/powerpoint/2010/main" val="10079565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B500D4-B446-5411-CEF6-B2EFA7BC6612}"/>
              </a:ext>
            </a:extLst>
          </p:cNvPr>
          <p:cNvSpPr/>
          <p:nvPr userDrawn="1"/>
        </p:nvSpPr>
        <p:spPr>
          <a:xfrm>
            <a:off x="6266204" y="0"/>
            <a:ext cx="59174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60C7D9ED-7817-7A1D-4478-3FB9BFAA47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67779" y="1332669"/>
            <a:ext cx="457140" cy="457200"/>
          </a:xfrm>
          <a:prstGeom prst="rect">
            <a:avLst/>
          </a:prstGeom>
        </p:spPr>
      </p:pic>
      <p:pic>
        <p:nvPicPr>
          <p:cNvPr id="9" name="Picture 8" descr="Icon&#10;&#10;Description automatically generated">
            <a:extLst>
              <a:ext uri="{FF2B5EF4-FFF2-40B4-BE49-F238E27FC236}">
                <a16:creationId xmlns:a16="http://schemas.microsoft.com/office/drawing/2014/main" id="{09D22C15-5469-0645-F747-70D978466F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67779" y="3667655"/>
            <a:ext cx="457140" cy="457200"/>
          </a:xfrm>
          <a:prstGeom prst="rect">
            <a:avLst/>
          </a:prstGeom>
        </p:spPr>
      </p:pic>
      <p:sp>
        <p:nvSpPr>
          <p:cNvPr id="11" name="Picture Placeholder 25">
            <a:extLst>
              <a:ext uri="{FF2B5EF4-FFF2-40B4-BE49-F238E27FC236}">
                <a16:creationId xmlns:a16="http://schemas.microsoft.com/office/drawing/2014/main" id="{0D34256A-4C9A-ADAC-4A7A-FEED30071544}"/>
              </a:ext>
            </a:extLst>
          </p:cNvPr>
          <p:cNvSpPr>
            <a:spLocks noGrp="1"/>
          </p:cNvSpPr>
          <p:nvPr>
            <p:ph type="pic" sz="quarter" idx="11"/>
          </p:nvPr>
        </p:nvSpPr>
        <p:spPr>
          <a:xfrm>
            <a:off x="4199643" y="1788523"/>
            <a:ext cx="4103703" cy="3693115"/>
          </a:xfrm>
          <a:prstGeom prst="roundRect">
            <a:avLst>
              <a:gd name="adj" fmla="val 3839"/>
            </a:avLst>
          </a:prstGeom>
        </p:spPr>
        <p:txBody>
          <a:bodyPr/>
          <a:lstStyle/>
          <a:p>
            <a:endParaRPr lang="en-US" dirty="0"/>
          </a:p>
        </p:txBody>
      </p:sp>
      <p:sp>
        <p:nvSpPr>
          <p:cNvPr id="2" name="Title 4">
            <a:extLst>
              <a:ext uri="{FF2B5EF4-FFF2-40B4-BE49-F238E27FC236}">
                <a16:creationId xmlns:a16="http://schemas.microsoft.com/office/drawing/2014/main" id="{91055663-BB8A-807C-425D-2B19B325BC83}"/>
              </a:ext>
            </a:extLst>
          </p:cNvPr>
          <p:cNvSpPr>
            <a:spLocks noGrp="1"/>
          </p:cNvSpPr>
          <p:nvPr>
            <p:ph type="title" hasCustomPrompt="1"/>
          </p:nvPr>
        </p:nvSpPr>
        <p:spPr>
          <a:xfrm>
            <a:off x="801810" y="1788525"/>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4" name="Text Placeholder 34">
            <a:extLst>
              <a:ext uri="{FF2B5EF4-FFF2-40B4-BE49-F238E27FC236}">
                <a16:creationId xmlns:a16="http://schemas.microsoft.com/office/drawing/2014/main" id="{365164A5-6DE6-5466-ABDE-9B803407560B}"/>
              </a:ext>
            </a:extLst>
          </p:cNvPr>
          <p:cNvSpPr>
            <a:spLocks noGrp="1"/>
          </p:cNvSpPr>
          <p:nvPr>
            <p:ph type="body" sz="quarter" idx="19" hasCustomPrompt="1"/>
          </p:nvPr>
        </p:nvSpPr>
        <p:spPr>
          <a:xfrm>
            <a:off x="804148" y="2435869"/>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2" name="Text Placeholder 15">
            <a:extLst>
              <a:ext uri="{FF2B5EF4-FFF2-40B4-BE49-F238E27FC236}">
                <a16:creationId xmlns:a16="http://schemas.microsoft.com/office/drawing/2014/main" id="{B8111B5C-CCDB-7446-B1AF-BC238DC83710}"/>
              </a:ext>
            </a:extLst>
          </p:cNvPr>
          <p:cNvSpPr>
            <a:spLocks noGrp="1"/>
          </p:cNvSpPr>
          <p:nvPr>
            <p:ph type="body" sz="quarter" idx="20" hasCustomPrompt="1"/>
          </p:nvPr>
        </p:nvSpPr>
        <p:spPr>
          <a:xfrm>
            <a:off x="801811" y="3103283"/>
            <a:ext cx="3157027" cy="2794598"/>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Ut </a:t>
            </a:r>
            <a:r>
              <a:rPr lang="en-US" sz="1400" spc="30" err="1">
                <a:solidFill>
                  <a:srgbClr val="000000"/>
                </a:solidFill>
                <a:latin typeface="Montserrat" pitchFamily="2" charset="77"/>
                <a:cs typeface="Plus Jakarta Sans Light" pitchFamily="2" charset="77"/>
              </a:rPr>
              <a:t>enim</a:t>
            </a:r>
            <a:r>
              <a:rPr lang="en-US" sz="1400" spc="30">
                <a:solidFill>
                  <a:srgbClr val="000000"/>
                </a:solidFill>
                <a:latin typeface="Montserrat" pitchFamily="2" charset="77"/>
                <a:cs typeface="Plus Jakarta Sans Light" pitchFamily="2" charset="77"/>
              </a:rPr>
              <a:t> ad minim </a:t>
            </a:r>
            <a:r>
              <a:rPr lang="en-US" sz="1400" spc="30" err="1">
                <a:solidFill>
                  <a:srgbClr val="000000"/>
                </a:solidFill>
                <a:latin typeface="Montserrat" pitchFamily="2" charset="77"/>
                <a:cs typeface="Plus Jakarta Sans Light" pitchFamily="2" charset="77"/>
              </a:rPr>
              <a:t>veniam</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quis</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nostrud</a:t>
            </a:r>
            <a:r>
              <a:rPr lang="en-US" sz="1400" spc="30">
                <a:solidFill>
                  <a:srgbClr val="000000"/>
                </a:solidFill>
                <a:latin typeface="Montserrat" pitchFamily="2" charset="77"/>
                <a:cs typeface="Plus Jakarta Sans Light" pitchFamily="2" charset="77"/>
              </a:rPr>
              <a:t> exercitation </a:t>
            </a:r>
            <a:r>
              <a:rPr lang="en-US" sz="1400" spc="30" err="1">
                <a:solidFill>
                  <a:srgbClr val="000000"/>
                </a:solidFill>
                <a:latin typeface="Montserrat" pitchFamily="2" charset="77"/>
                <a:cs typeface="Plus Jakarta Sans Light" pitchFamily="2" charset="77"/>
              </a:rPr>
              <a:t>ullamco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laboris</a:t>
            </a:r>
            <a:r>
              <a:rPr lang="en-US" sz="1400" spc="30">
                <a:solidFill>
                  <a:srgbClr val="000000"/>
                </a:solidFill>
                <a:latin typeface="Montserrat" pitchFamily="2" charset="77"/>
                <a:cs typeface="Plus Jakarta Sans Light" pitchFamily="2" charset="77"/>
              </a:rPr>
              <a:t> nisi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aliquip</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consequat</a:t>
            </a:r>
            <a:r>
              <a:rPr lang="en-US" sz="1400" spc="30">
                <a:solidFill>
                  <a:srgbClr val="000000"/>
                </a:solidFill>
                <a:latin typeface="Montserrat" pitchFamily="2" charset="77"/>
                <a:cs typeface="Plus Jakarta Sans Light" pitchFamily="2" charset="77"/>
              </a:rPr>
              <a:t>. </a:t>
            </a:r>
          </a:p>
          <a:p>
            <a:pPr lvl="0"/>
            <a:endParaRPr lang="en-US"/>
          </a:p>
        </p:txBody>
      </p:sp>
      <p:sp>
        <p:nvSpPr>
          <p:cNvPr id="13" name="Text Placeholder 9">
            <a:extLst>
              <a:ext uri="{FF2B5EF4-FFF2-40B4-BE49-F238E27FC236}">
                <a16:creationId xmlns:a16="http://schemas.microsoft.com/office/drawing/2014/main" id="{546FA650-56CD-943B-21F8-5962AED8B5F8}"/>
              </a:ext>
            </a:extLst>
          </p:cNvPr>
          <p:cNvSpPr>
            <a:spLocks noGrp="1"/>
          </p:cNvSpPr>
          <p:nvPr>
            <p:ph type="body" sz="quarter" idx="21" hasCustomPrompt="1"/>
          </p:nvPr>
        </p:nvSpPr>
        <p:spPr>
          <a:xfrm>
            <a:off x="8767779" y="1900119"/>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16" name="Text Placeholder 15">
            <a:extLst>
              <a:ext uri="{FF2B5EF4-FFF2-40B4-BE49-F238E27FC236}">
                <a16:creationId xmlns:a16="http://schemas.microsoft.com/office/drawing/2014/main" id="{6612DC7E-5B5A-A4D1-0B24-B2771871F4C6}"/>
              </a:ext>
            </a:extLst>
          </p:cNvPr>
          <p:cNvSpPr>
            <a:spLocks noGrp="1"/>
          </p:cNvSpPr>
          <p:nvPr>
            <p:ph type="body" sz="quarter" idx="22" hasCustomPrompt="1"/>
          </p:nvPr>
        </p:nvSpPr>
        <p:spPr>
          <a:xfrm>
            <a:off x="8767781" y="2144785"/>
            <a:ext cx="2759485" cy="1406525"/>
          </a:xfrm>
          <a:prstGeom prst="rect">
            <a:avLst/>
          </a:prstGeom>
        </p:spPr>
        <p:txBody>
          <a:bodyPr/>
          <a:lstStyle>
            <a:lvl1pPr marL="0" indent="0">
              <a:lnSpc>
                <a:spcPts val="2280"/>
              </a:lnSpc>
              <a:spcBef>
                <a:spcPts val="0"/>
              </a:spcBef>
              <a:buNone/>
              <a:defRPr sz="1200">
                <a:solidFill>
                  <a:schemeClr val="bg1"/>
                </a:solidFill>
                <a:latin typeface="Montserrat" pitchFamily="2" charset="77"/>
              </a:defRPr>
            </a:lvl1pPr>
          </a:lstStyle>
          <a:p>
            <a:pPr lvl="0"/>
            <a:r>
              <a:rPr lang="en-US" sz="1200" spc="30">
                <a:solidFill>
                  <a:schemeClr val="bg1"/>
                </a:solidFill>
                <a:latin typeface="Montserrat" pitchFamily="2" charset="77"/>
                <a:cs typeface="Plus Jakarta Sans Light" pitchFamily="2" charset="77"/>
              </a:rPr>
              <a:t>Lorem ipsum dolor sit </a:t>
            </a:r>
            <a:r>
              <a:rPr lang="en-US" sz="1200" spc="30" err="1">
                <a:solidFill>
                  <a:schemeClr val="bg1"/>
                </a:solidFill>
                <a:latin typeface="Montserrat" pitchFamily="2" charset="77"/>
                <a:cs typeface="Plus Jakarta Sans Light" pitchFamily="2" charset="77"/>
              </a:rPr>
              <a:t>amet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consectetur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adipiscing</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elit</a:t>
            </a:r>
            <a:r>
              <a:rPr lang="en-US" sz="1200" spc="30">
                <a:solidFill>
                  <a:schemeClr val="bg1"/>
                </a:solidFill>
                <a:latin typeface="Montserrat" pitchFamily="2" charset="77"/>
                <a:cs typeface="Plus Jakarta Sans Light" pitchFamily="2" charset="77"/>
              </a:rPr>
              <a:t>, sed do </a:t>
            </a:r>
            <a:r>
              <a:rPr lang="en-US" sz="1200" spc="30" err="1">
                <a:solidFill>
                  <a:schemeClr val="bg1"/>
                </a:solidFill>
                <a:latin typeface="Montserrat" pitchFamily="2" charset="77"/>
                <a:cs typeface="Plus Jakarta Sans Light" pitchFamily="2" charset="77"/>
              </a:rPr>
              <a:t>eiusmod</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tempor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incididunt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ut</a:t>
            </a:r>
            <a:r>
              <a:rPr lang="en-US" sz="1200" spc="30">
                <a:solidFill>
                  <a:schemeClr val="bg1"/>
                </a:solidFill>
                <a:latin typeface="Montserrat" pitchFamily="2" charset="77"/>
                <a:cs typeface="Plus Jakarta Sans Light" pitchFamily="2" charset="77"/>
              </a:rPr>
              <a:t> labore et dolore magna </a:t>
            </a:r>
            <a:r>
              <a:rPr lang="en-US" sz="1200" spc="30" err="1">
                <a:solidFill>
                  <a:schemeClr val="bg1"/>
                </a:solidFill>
                <a:latin typeface="Montserrat" pitchFamily="2" charset="77"/>
                <a:cs typeface="Plus Jakarta Sans Light" pitchFamily="2" charset="77"/>
              </a:rPr>
              <a:t>aliqua</a:t>
            </a:r>
            <a:r>
              <a:rPr lang="en-US" sz="1200" spc="30">
                <a:solidFill>
                  <a:schemeClr val="bg1"/>
                </a:solidFill>
                <a:latin typeface="Montserrat" pitchFamily="2" charset="77"/>
                <a:cs typeface="Plus Jakarta Sans Light" pitchFamily="2" charset="77"/>
              </a:rPr>
              <a:t>.</a:t>
            </a:r>
            <a:endParaRPr lang="en-US"/>
          </a:p>
        </p:txBody>
      </p:sp>
      <p:sp>
        <p:nvSpPr>
          <p:cNvPr id="19" name="Text Placeholder 9">
            <a:extLst>
              <a:ext uri="{FF2B5EF4-FFF2-40B4-BE49-F238E27FC236}">
                <a16:creationId xmlns:a16="http://schemas.microsoft.com/office/drawing/2014/main" id="{7A5F1880-0A4F-60EE-C1F8-F8D640EB72E2}"/>
              </a:ext>
            </a:extLst>
          </p:cNvPr>
          <p:cNvSpPr>
            <a:spLocks noGrp="1"/>
          </p:cNvSpPr>
          <p:nvPr>
            <p:ph type="body" sz="quarter" idx="23" hasCustomPrompt="1"/>
          </p:nvPr>
        </p:nvSpPr>
        <p:spPr>
          <a:xfrm>
            <a:off x="8767779" y="4240983"/>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20" name="Text Placeholder 15">
            <a:extLst>
              <a:ext uri="{FF2B5EF4-FFF2-40B4-BE49-F238E27FC236}">
                <a16:creationId xmlns:a16="http://schemas.microsoft.com/office/drawing/2014/main" id="{825B9145-4E79-DA36-3A49-85207DD06E39}"/>
              </a:ext>
            </a:extLst>
          </p:cNvPr>
          <p:cNvSpPr>
            <a:spLocks noGrp="1"/>
          </p:cNvSpPr>
          <p:nvPr>
            <p:ph type="body" sz="quarter" idx="24" hasCustomPrompt="1"/>
          </p:nvPr>
        </p:nvSpPr>
        <p:spPr>
          <a:xfrm>
            <a:off x="8767781" y="4485649"/>
            <a:ext cx="2759485" cy="1406525"/>
          </a:xfrm>
          <a:prstGeom prst="rect">
            <a:avLst/>
          </a:prstGeom>
        </p:spPr>
        <p:txBody>
          <a:bodyPr/>
          <a:lstStyle>
            <a:lvl1pPr marL="0" indent="0">
              <a:lnSpc>
                <a:spcPts val="2280"/>
              </a:lnSpc>
              <a:spcBef>
                <a:spcPts val="0"/>
              </a:spcBef>
              <a:buNone/>
              <a:defRPr sz="1200">
                <a:solidFill>
                  <a:schemeClr val="bg1"/>
                </a:solidFill>
                <a:latin typeface="Montserrat" pitchFamily="2" charset="77"/>
              </a:defRPr>
            </a:lvl1pPr>
          </a:lstStyle>
          <a:p>
            <a:pPr lvl="0"/>
            <a:r>
              <a:rPr lang="en-US" sz="1200" spc="30">
                <a:solidFill>
                  <a:schemeClr val="bg1"/>
                </a:solidFill>
                <a:latin typeface="Montserrat" pitchFamily="2" charset="77"/>
                <a:cs typeface="Plus Jakarta Sans Light" pitchFamily="2" charset="77"/>
              </a:rPr>
              <a:t>Lorem ipsum dolor sit </a:t>
            </a:r>
            <a:r>
              <a:rPr lang="en-US" sz="1200" spc="30" err="1">
                <a:solidFill>
                  <a:schemeClr val="bg1"/>
                </a:solidFill>
                <a:latin typeface="Montserrat" pitchFamily="2" charset="77"/>
                <a:cs typeface="Plus Jakarta Sans Light" pitchFamily="2" charset="77"/>
              </a:rPr>
              <a:t>amet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consectetur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adipiscing</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elit</a:t>
            </a:r>
            <a:r>
              <a:rPr lang="en-US" sz="1200" spc="30">
                <a:solidFill>
                  <a:schemeClr val="bg1"/>
                </a:solidFill>
                <a:latin typeface="Montserrat" pitchFamily="2" charset="77"/>
                <a:cs typeface="Plus Jakarta Sans Light" pitchFamily="2" charset="77"/>
              </a:rPr>
              <a:t>, sed do </a:t>
            </a:r>
            <a:r>
              <a:rPr lang="en-US" sz="1200" spc="30" err="1">
                <a:solidFill>
                  <a:schemeClr val="bg1"/>
                </a:solidFill>
                <a:latin typeface="Montserrat" pitchFamily="2" charset="77"/>
                <a:cs typeface="Plus Jakarta Sans Light" pitchFamily="2" charset="77"/>
              </a:rPr>
              <a:t>eiusmod</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tempor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incididunt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ut</a:t>
            </a:r>
            <a:r>
              <a:rPr lang="en-US" sz="1200" spc="30">
                <a:solidFill>
                  <a:schemeClr val="bg1"/>
                </a:solidFill>
                <a:latin typeface="Montserrat" pitchFamily="2" charset="77"/>
                <a:cs typeface="Plus Jakarta Sans Light" pitchFamily="2" charset="77"/>
              </a:rPr>
              <a:t> labore et dolore magna </a:t>
            </a:r>
            <a:r>
              <a:rPr lang="en-US" sz="1200" spc="30" err="1">
                <a:solidFill>
                  <a:schemeClr val="bg1"/>
                </a:solidFill>
                <a:latin typeface="Montserrat" pitchFamily="2" charset="77"/>
                <a:cs typeface="Plus Jakarta Sans Light" pitchFamily="2" charset="77"/>
              </a:rPr>
              <a:t>aliqua</a:t>
            </a:r>
            <a:r>
              <a:rPr lang="en-US" sz="1200" spc="30">
                <a:solidFill>
                  <a:schemeClr val="bg1"/>
                </a:solidFill>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38970263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23905-B013-37F7-62BD-D4930AFF7E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7" y="2135818"/>
            <a:ext cx="333911" cy="320040"/>
          </a:xfrm>
          <a:prstGeom prst="rect">
            <a:avLst/>
          </a:prstGeom>
        </p:spPr>
      </p:pic>
      <p:pic>
        <p:nvPicPr>
          <p:cNvPr id="7" name="Picture 6">
            <a:extLst>
              <a:ext uri="{FF2B5EF4-FFF2-40B4-BE49-F238E27FC236}">
                <a16:creationId xmlns:a16="http://schemas.microsoft.com/office/drawing/2014/main" id="{1B12957B-22FA-FD64-D943-E0E8097D76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7" y="4416464"/>
            <a:ext cx="333911" cy="320040"/>
          </a:xfrm>
          <a:prstGeom prst="rect">
            <a:avLst/>
          </a:prstGeom>
        </p:spPr>
      </p:pic>
      <p:pic>
        <p:nvPicPr>
          <p:cNvPr id="9" name="Picture 8">
            <a:extLst>
              <a:ext uri="{FF2B5EF4-FFF2-40B4-BE49-F238E27FC236}">
                <a16:creationId xmlns:a16="http://schemas.microsoft.com/office/drawing/2014/main" id="{A89D24CA-F714-021F-B1A3-86F08AFF6F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66298" y="2135818"/>
            <a:ext cx="333911" cy="320040"/>
          </a:xfrm>
          <a:prstGeom prst="rect">
            <a:avLst/>
          </a:prstGeom>
        </p:spPr>
      </p:pic>
      <p:pic>
        <p:nvPicPr>
          <p:cNvPr id="11" name="Picture 10">
            <a:extLst>
              <a:ext uri="{FF2B5EF4-FFF2-40B4-BE49-F238E27FC236}">
                <a16:creationId xmlns:a16="http://schemas.microsoft.com/office/drawing/2014/main" id="{240EAD27-0002-C482-0243-FA341CBA708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66298" y="4416464"/>
            <a:ext cx="333911" cy="320040"/>
          </a:xfrm>
          <a:prstGeom prst="rect">
            <a:avLst/>
          </a:prstGeom>
        </p:spPr>
      </p:pic>
      <p:sp>
        <p:nvSpPr>
          <p:cNvPr id="14" name="Picture Placeholder 18">
            <a:extLst>
              <a:ext uri="{FF2B5EF4-FFF2-40B4-BE49-F238E27FC236}">
                <a16:creationId xmlns:a16="http://schemas.microsoft.com/office/drawing/2014/main" id="{78F8E0DB-C8D3-FED7-60D2-F573668F569E}"/>
              </a:ext>
            </a:extLst>
          </p:cNvPr>
          <p:cNvSpPr>
            <a:spLocks noGrp="1"/>
          </p:cNvSpPr>
          <p:nvPr>
            <p:ph type="pic" sz="quarter" idx="10"/>
          </p:nvPr>
        </p:nvSpPr>
        <p:spPr>
          <a:xfrm>
            <a:off x="0" y="0"/>
            <a:ext cx="3610096" cy="6858000"/>
          </a:xfrm>
          <a:prstGeom prst="rect">
            <a:avLst/>
          </a:prstGeom>
        </p:spPr>
        <p:txBody>
          <a:bodyPr/>
          <a:lstStyle/>
          <a:p>
            <a:endParaRPr lang="en-US" dirty="0"/>
          </a:p>
        </p:txBody>
      </p:sp>
      <p:sp>
        <p:nvSpPr>
          <p:cNvPr id="2" name="Title 4">
            <a:extLst>
              <a:ext uri="{FF2B5EF4-FFF2-40B4-BE49-F238E27FC236}">
                <a16:creationId xmlns:a16="http://schemas.microsoft.com/office/drawing/2014/main" id="{E4EA5309-6678-70FC-C6E8-E8503C1F502A}"/>
              </a:ext>
            </a:extLst>
          </p:cNvPr>
          <p:cNvSpPr>
            <a:spLocks noGrp="1"/>
          </p:cNvSpPr>
          <p:nvPr>
            <p:ph type="title" hasCustomPrompt="1"/>
          </p:nvPr>
        </p:nvSpPr>
        <p:spPr>
          <a:xfrm>
            <a:off x="4215297" y="756998"/>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F20806A4-723F-8263-22B3-3F519A60BF9A}"/>
              </a:ext>
            </a:extLst>
          </p:cNvPr>
          <p:cNvSpPr>
            <a:spLocks noGrp="1"/>
          </p:cNvSpPr>
          <p:nvPr>
            <p:ph type="body" sz="quarter" idx="19" hasCustomPrompt="1"/>
          </p:nvPr>
        </p:nvSpPr>
        <p:spPr>
          <a:xfrm>
            <a:off x="4217635" y="1404342"/>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5" name="Text Placeholder 14">
            <a:extLst>
              <a:ext uri="{FF2B5EF4-FFF2-40B4-BE49-F238E27FC236}">
                <a16:creationId xmlns:a16="http://schemas.microsoft.com/office/drawing/2014/main" id="{EEF8583B-B46D-0B71-0308-A41B84CC08B8}"/>
              </a:ext>
            </a:extLst>
          </p:cNvPr>
          <p:cNvSpPr>
            <a:spLocks noGrp="1"/>
          </p:cNvSpPr>
          <p:nvPr>
            <p:ph type="body" sz="quarter" idx="20" hasCustomPrompt="1"/>
          </p:nvPr>
        </p:nvSpPr>
        <p:spPr>
          <a:xfrm>
            <a:off x="4153682" y="2558178"/>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B9FF202C-54AE-DA2B-F407-72997D13BFDC}"/>
              </a:ext>
            </a:extLst>
          </p:cNvPr>
          <p:cNvSpPr>
            <a:spLocks noGrp="1"/>
          </p:cNvSpPr>
          <p:nvPr>
            <p:ph type="body" sz="quarter" idx="21" hasCustomPrompt="1"/>
          </p:nvPr>
        </p:nvSpPr>
        <p:spPr>
          <a:xfrm>
            <a:off x="4153682" y="2817808"/>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8" name="Text Placeholder 14">
            <a:extLst>
              <a:ext uri="{FF2B5EF4-FFF2-40B4-BE49-F238E27FC236}">
                <a16:creationId xmlns:a16="http://schemas.microsoft.com/office/drawing/2014/main" id="{506AF7AD-3C88-9ED2-D058-45168F8E828D}"/>
              </a:ext>
            </a:extLst>
          </p:cNvPr>
          <p:cNvSpPr>
            <a:spLocks noGrp="1"/>
          </p:cNvSpPr>
          <p:nvPr>
            <p:ph type="body" sz="quarter" idx="22" hasCustomPrompt="1"/>
          </p:nvPr>
        </p:nvSpPr>
        <p:spPr>
          <a:xfrm>
            <a:off x="8103375" y="2558178"/>
            <a:ext cx="3162683"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9" name="Text Placeholder 16">
            <a:extLst>
              <a:ext uri="{FF2B5EF4-FFF2-40B4-BE49-F238E27FC236}">
                <a16:creationId xmlns:a16="http://schemas.microsoft.com/office/drawing/2014/main" id="{F5DF08B2-3D4D-1D9B-9E8C-DA068F710631}"/>
              </a:ext>
            </a:extLst>
          </p:cNvPr>
          <p:cNvSpPr>
            <a:spLocks noGrp="1"/>
          </p:cNvSpPr>
          <p:nvPr>
            <p:ph type="body" sz="quarter" idx="23" hasCustomPrompt="1"/>
          </p:nvPr>
        </p:nvSpPr>
        <p:spPr>
          <a:xfrm>
            <a:off x="8103375" y="2817808"/>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0" name="Text Placeholder 14">
            <a:extLst>
              <a:ext uri="{FF2B5EF4-FFF2-40B4-BE49-F238E27FC236}">
                <a16:creationId xmlns:a16="http://schemas.microsoft.com/office/drawing/2014/main" id="{F544B40D-0EFC-7A6D-FCF9-EAAA2CCDF767}"/>
              </a:ext>
            </a:extLst>
          </p:cNvPr>
          <p:cNvSpPr>
            <a:spLocks noGrp="1"/>
          </p:cNvSpPr>
          <p:nvPr>
            <p:ph type="body" sz="quarter" idx="24" hasCustomPrompt="1"/>
          </p:nvPr>
        </p:nvSpPr>
        <p:spPr>
          <a:xfrm>
            <a:off x="8103375" y="4835034"/>
            <a:ext cx="3162683"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1" name="Text Placeholder 16">
            <a:extLst>
              <a:ext uri="{FF2B5EF4-FFF2-40B4-BE49-F238E27FC236}">
                <a16:creationId xmlns:a16="http://schemas.microsoft.com/office/drawing/2014/main" id="{91F47CD5-D067-D39C-1BF2-33B37E0391A6}"/>
              </a:ext>
            </a:extLst>
          </p:cNvPr>
          <p:cNvSpPr>
            <a:spLocks noGrp="1"/>
          </p:cNvSpPr>
          <p:nvPr>
            <p:ph type="body" sz="quarter" idx="25" hasCustomPrompt="1"/>
          </p:nvPr>
        </p:nvSpPr>
        <p:spPr>
          <a:xfrm>
            <a:off x="8103375" y="509466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2" name="Text Placeholder 14">
            <a:extLst>
              <a:ext uri="{FF2B5EF4-FFF2-40B4-BE49-F238E27FC236}">
                <a16:creationId xmlns:a16="http://schemas.microsoft.com/office/drawing/2014/main" id="{98032802-4B99-8B30-BA7A-25262EB80A54}"/>
              </a:ext>
            </a:extLst>
          </p:cNvPr>
          <p:cNvSpPr>
            <a:spLocks noGrp="1"/>
          </p:cNvSpPr>
          <p:nvPr>
            <p:ph type="body" sz="quarter" idx="26" hasCustomPrompt="1"/>
          </p:nvPr>
        </p:nvSpPr>
        <p:spPr>
          <a:xfrm>
            <a:off x="4153682" y="483503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3" name="Text Placeholder 16">
            <a:extLst>
              <a:ext uri="{FF2B5EF4-FFF2-40B4-BE49-F238E27FC236}">
                <a16:creationId xmlns:a16="http://schemas.microsoft.com/office/drawing/2014/main" id="{1ADF1948-397A-EEF8-C460-1636BBF2011F}"/>
              </a:ext>
            </a:extLst>
          </p:cNvPr>
          <p:cNvSpPr>
            <a:spLocks noGrp="1"/>
          </p:cNvSpPr>
          <p:nvPr>
            <p:ph type="body" sz="quarter" idx="27" hasCustomPrompt="1"/>
          </p:nvPr>
        </p:nvSpPr>
        <p:spPr>
          <a:xfrm>
            <a:off x="4153682" y="509466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37962828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432F4-F985-240C-394A-687E8924C2B7}"/>
              </a:ext>
            </a:extLst>
          </p:cNvPr>
          <p:cNvSpPr/>
          <p:nvPr userDrawn="1"/>
        </p:nvSpPr>
        <p:spPr>
          <a:xfrm>
            <a:off x="795" y="0"/>
            <a:ext cx="371983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pic>
        <p:nvPicPr>
          <p:cNvPr id="6" name="Picture 5">
            <a:extLst>
              <a:ext uri="{FF2B5EF4-FFF2-40B4-BE49-F238E27FC236}">
                <a16:creationId xmlns:a16="http://schemas.microsoft.com/office/drawing/2014/main" id="{C3CAA5DE-4D94-375F-6187-C341350504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7" y="529547"/>
            <a:ext cx="333911" cy="320040"/>
          </a:xfrm>
          <a:prstGeom prst="rect">
            <a:avLst/>
          </a:prstGeom>
        </p:spPr>
      </p:pic>
      <p:pic>
        <p:nvPicPr>
          <p:cNvPr id="8" name="Picture 7">
            <a:extLst>
              <a:ext uri="{FF2B5EF4-FFF2-40B4-BE49-F238E27FC236}">
                <a16:creationId xmlns:a16="http://schemas.microsoft.com/office/drawing/2014/main" id="{267C678E-340E-2902-11BB-C9A15EAFEA4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3" y="529547"/>
            <a:ext cx="333911" cy="320040"/>
          </a:xfrm>
          <a:prstGeom prst="rect">
            <a:avLst/>
          </a:prstGeom>
        </p:spPr>
      </p:pic>
      <p:pic>
        <p:nvPicPr>
          <p:cNvPr id="10" name="Picture 9">
            <a:extLst>
              <a:ext uri="{FF2B5EF4-FFF2-40B4-BE49-F238E27FC236}">
                <a16:creationId xmlns:a16="http://schemas.microsoft.com/office/drawing/2014/main" id="{96B0B763-FF21-DCFF-532F-FDF2D7D939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7" y="2603275"/>
            <a:ext cx="333911" cy="320040"/>
          </a:xfrm>
          <a:prstGeom prst="rect">
            <a:avLst/>
          </a:prstGeom>
        </p:spPr>
      </p:pic>
      <p:pic>
        <p:nvPicPr>
          <p:cNvPr id="12" name="Picture 11">
            <a:extLst>
              <a:ext uri="{FF2B5EF4-FFF2-40B4-BE49-F238E27FC236}">
                <a16:creationId xmlns:a16="http://schemas.microsoft.com/office/drawing/2014/main" id="{8360387F-5BA9-FE31-A688-1EB006A27DF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3" y="2603275"/>
            <a:ext cx="333911" cy="320040"/>
          </a:xfrm>
          <a:prstGeom prst="rect">
            <a:avLst/>
          </a:prstGeom>
        </p:spPr>
      </p:pic>
      <p:pic>
        <p:nvPicPr>
          <p:cNvPr id="14" name="Picture 13">
            <a:extLst>
              <a:ext uri="{FF2B5EF4-FFF2-40B4-BE49-F238E27FC236}">
                <a16:creationId xmlns:a16="http://schemas.microsoft.com/office/drawing/2014/main" id="{4FF7BD4A-299D-3481-7804-4A2C175DE6C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7" y="4595361"/>
            <a:ext cx="333911" cy="320040"/>
          </a:xfrm>
          <a:prstGeom prst="rect">
            <a:avLst/>
          </a:prstGeom>
        </p:spPr>
      </p:pic>
      <p:pic>
        <p:nvPicPr>
          <p:cNvPr id="16" name="Picture 15">
            <a:extLst>
              <a:ext uri="{FF2B5EF4-FFF2-40B4-BE49-F238E27FC236}">
                <a16:creationId xmlns:a16="http://schemas.microsoft.com/office/drawing/2014/main" id="{E33B614F-7BBA-017A-B201-74B382537B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3" y="4595361"/>
            <a:ext cx="333911" cy="320040"/>
          </a:xfrm>
          <a:prstGeom prst="rect">
            <a:avLst/>
          </a:prstGeom>
        </p:spPr>
      </p:pic>
      <p:sp>
        <p:nvSpPr>
          <p:cNvPr id="2" name="Text Placeholder 14">
            <a:extLst>
              <a:ext uri="{FF2B5EF4-FFF2-40B4-BE49-F238E27FC236}">
                <a16:creationId xmlns:a16="http://schemas.microsoft.com/office/drawing/2014/main" id="{86C33A7B-1AA3-388D-6916-6232AF4F80EA}"/>
              </a:ext>
            </a:extLst>
          </p:cNvPr>
          <p:cNvSpPr>
            <a:spLocks noGrp="1"/>
          </p:cNvSpPr>
          <p:nvPr>
            <p:ph type="body" sz="quarter" idx="20" hasCustomPrompt="1"/>
          </p:nvPr>
        </p:nvSpPr>
        <p:spPr>
          <a:xfrm>
            <a:off x="4153682" y="94348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91AFEA49-4918-016D-05F7-C19B6FCAC565}"/>
              </a:ext>
            </a:extLst>
          </p:cNvPr>
          <p:cNvSpPr>
            <a:spLocks noGrp="1"/>
          </p:cNvSpPr>
          <p:nvPr>
            <p:ph type="body" sz="quarter" idx="21" hasCustomPrompt="1"/>
          </p:nvPr>
        </p:nvSpPr>
        <p:spPr>
          <a:xfrm>
            <a:off x="4153682" y="120311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B46C900A-D477-8CE6-541D-622CED8276B1}"/>
              </a:ext>
            </a:extLst>
          </p:cNvPr>
          <p:cNvSpPr>
            <a:spLocks noGrp="1"/>
          </p:cNvSpPr>
          <p:nvPr>
            <p:ph type="body" sz="quarter" idx="22" hasCustomPrompt="1"/>
          </p:nvPr>
        </p:nvSpPr>
        <p:spPr>
          <a:xfrm>
            <a:off x="4153682" y="302292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6">
            <a:extLst>
              <a:ext uri="{FF2B5EF4-FFF2-40B4-BE49-F238E27FC236}">
                <a16:creationId xmlns:a16="http://schemas.microsoft.com/office/drawing/2014/main" id="{16369C46-2F53-7F84-487F-40285799A04C}"/>
              </a:ext>
            </a:extLst>
          </p:cNvPr>
          <p:cNvSpPr>
            <a:spLocks noGrp="1"/>
          </p:cNvSpPr>
          <p:nvPr>
            <p:ph type="body" sz="quarter" idx="23" hasCustomPrompt="1"/>
          </p:nvPr>
        </p:nvSpPr>
        <p:spPr>
          <a:xfrm>
            <a:off x="4153682"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F41DEED2-EF81-0E5F-AB6F-BB850DB7A237}"/>
              </a:ext>
            </a:extLst>
          </p:cNvPr>
          <p:cNvSpPr>
            <a:spLocks noGrp="1"/>
          </p:cNvSpPr>
          <p:nvPr>
            <p:ph type="body" sz="quarter" idx="24" hasCustomPrompt="1"/>
          </p:nvPr>
        </p:nvSpPr>
        <p:spPr>
          <a:xfrm>
            <a:off x="4153682" y="5019361"/>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6">
            <a:extLst>
              <a:ext uri="{FF2B5EF4-FFF2-40B4-BE49-F238E27FC236}">
                <a16:creationId xmlns:a16="http://schemas.microsoft.com/office/drawing/2014/main" id="{2714313A-B06D-A7EE-E102-BFF6DA6E0EE1}"/>
              </a:ext>
            </a:extLst>
          </p:cNvPr>
          <p:cNvSpPr>
            <a:spLocks noGrp="1"/>
          </p:cNvSpPr>
          <p:nvPr>
            <p:ph type="body" sz="quarter" idx="25" hasCustomPrompt="1"/>
          </p:nvPr>
        </p:nvSpPr>
        <p:spPr>
          <a:xfrm>
            <a:off x="4153682" y="5278991"/>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3" name="Text Placeholder 14">
            <a:extLst>
              <a:ext uri="{FF2B5EF4-FFF2-40B4-BE49-F238E27FC236}">
                <a16:creationId xmlns:a16="http://schemas.microsoft.com/office/drawing/2014/main" id="{46CD1D2C-E9E4-0716-57EC-00B957720CCA}"/>
              </a:ext>
            </a:extLst>
          </p:cNvPr>
          <p:cNvSpPr>
            <a:spLocks noGrp="1"/>
          </p:cNvSpPr>
          <p:nvPr>
            <p:ph type="body" sz="quarter" idx="26" hasCustomPrompt="1"/>
          </p:nvPr>
        </p:nvSpPr>
        <p:spPr>
          <a:xfrm>
            <a:off x="8218967" y="302292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4" name="Text Placeholder 16">
            <a:extLst>
              <a:ext uri="{FF2B5EF4-FFF2-40B4-BE49-F238E27FC236}">
                <a16:creationId xmlns:a16="http://schemas.microsoft.com/office/drawing/2014/main" id="{8006A0F0-D9D3-61BA-341C-0D880ACFBF74}"/>
              </a:ext>
            </a:extLst>
          </p:cNvPr>
          <p:cNvSpPr>
            <a:spLocks noGrp="1"/>
          </p:cNvSpPr>
          <p:nvPr>
            <p:ph type="body" sz="quarter" idx="27" hasCustomPrompt="1"/>
          </p:nvPr>
        </p:nvSpPr>
        <p:spPr>
          <a:xfrm>
            <a:off x="8218967"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5" name="Text Placeholder 14">
            <a:extLst>
              <a:ext uri="{FF2B5EF4-FFF2-40B4-BE49-F238E27FC236}">
                <a16:creationId xmlns:a16="http://schemas.microsoft.com/office/drawing/2014/main" id="{C7F1E91A-4D9A-1D78-0A90-B2E09679F5D6}"/>
              </a:ext>
            </a:extLst>
          </p:cNvPr>
          <p:cNvSpPr>
            <a:spLocks noGrp="1"/>
          </p:cNvSpPr>
          <p:nvPr>
            <p:ph type="body" sz="quarter" idx="28" hasCustomPrompt="1"/>
          </p:nvPr>
        </p:nvSpPr>
        <p:spPr>
          <a:xfrm>
            <a:off x="8218967" y="94723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6" name="Text Placeholder 16">
            <a:extLst>
              <a:ext uri="{FF2B5EF4-FFF2-40B4-BE49-F238E27FC236}">
                <a16:creationId xmlns:a16="http://schemas.microsoft.com/office/drawing/2014/main" id="{C5E740BF-0770-3F66-8DD5-FE348CA1873F}"/>
              </a:ext>
            </a:extLst>
          </p:cNvPr>
          <p:cNvSpPr>
            <a:spLocks noGrp="1"/>
          </p:cNvSpPr>
          <p:nvPr>
            <p:ph type="body" sz="quarter" idx="29" hasCustomPrompt="1"/>
          </p:nvPr>
        </p:nvSpPr>
        <p:spPr>
          <a:xfrm>
            <a:off x="8218967" y="120686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7" name="Text Placeholder 14">
            <a:extLst>
              <a:ext uri="{FF2B5EF4-FFF2-40B4-BE49-F238E27FC236}">
                <a16:creationId xmlns:a16="http://schemas.microsoft.com/office/drawing/2014/main" id="{2E876F05-CF5A-34B7-C121-8FA88EAA0B1A}"/>
              </a:ext>
            </a:extLst>
          </p:cNvPr>
          <p:cNvSpPr>
            <a:spLocks noGrp="1"/>
          </p:cNvSpPr>
          <p:nvPr>
            <p:ph type="body" sz="quarter" idx="30" hasCustomPrompt="1"/>
          </p:nvPr>
        </p:nvSpPr>
        <p:spPr>
          <a:xfrm>
            <a:off x="8218967" y="501631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8" name="Text Placeholder 16">
            <a:extLst>
              <a:ext uri="{FF2B5EF4-FFF2-40B4-BE49-F238E27FC236}">
                <a16:creationId xmlns:a16="http://schemas.microsoft.com/office/drawing/2014/main" id="{679E984F-1570-E698-7498-A3D55436058F}"/>
              </a:ext>
            </a:extLst>
          </p:cNvPr>
          <p:cNvSpPr>
            <a:spLocks noGrp="1"/>
          </p:cNvSpPr>
          <p:nvPr>
            <p:ph type="body" sz="quarter" idx="31" hasCustomPrompt="1"/>
          </p:nvPr>
        </p:nvSpPr>
        <p:spPr>
          <a:xfrm>
            <a:off x="8218967" y="527594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30" name="Text Placeholder 29">
            <a:extLst>
              <a:ext uri="{FF2B5EF4-FFF2-40B4-BE49-F238E27FC236}">
                <a16:creationId xmlns:a16="http://schemas.microsoft.com/office/drawing/2014/main" id="{1F397495-D15F-F202-F270-1E7C5DCFB759}"/>
              </a:ext>
            </a:extLst>
          </p:cNvPr>
          <p:cNvSpPr>
            <a:spLocks noGrp="1"/>
          </p:cNvSpPr>
          <p:nvPr>
            <p:ph type="body" sz="quarter" idx="32" hasCustomPrompt="1"/>
          </p:nvPr>
        </p:nvSpPr>
        <p:spPr>
          <a:xfrm>
            <a:off x="551825" y="1041824"/>
            <a:ext cx="2708700" cy="4892632"/>
          </a:xfrm>
          <a:prstGeom prst="rect">
            <a:avLst/>
          </a:prstGeom>
        </p:spPr>
        <p:txBody>
          <a:bodyPr/>
          <a:lstStyle>
            <a:lvl1pPr marL="0" indent="0">
              <a:lnSpc>
                <a:spcPts val="3078"/>
              </a:lnSpc>
              <a:spcBef>
                <a:spcPts val="0"/>
              </a:spcBef>
              <a:buNone/>
              <a:defRPr sz="1800">
                <a:solidFill>
                  <a:schemeClr val="bg1"/>
                </a:solidFill>
                <a:latin typeface="Montserrat" pitchFamily="2" charset="77"/>
              </a:defRPr>
            </a:lvl1pPr>
          </a:lstStyle>
          <a:p>
            <a:pPr marL="0" marR="0" lvl="0" indent="0" algn="l" defTabSz="457018" rtl="0" eaLnBrk="1" fontAlgn="auto" latinLnBrk="0" hangingPunct="1">
              <a:lnSpc>
                <a:spcPts val="3078"/>
              </a:lnSpc>
              <a:spcBef>
                <a:spcPts val="0"/>
              </a:spcBef>
              <a:spcAft>
                <a:spcPts val="0"/>
              </a:spcAft>
              <a:buClrTx/>
              <a:buSzTx/>
              <a:buFont typeface="Arial" pitchFamily="34" charset="0"/>
              <a:buNone/>
              <a:tabLst/>
              <a:defRPr/>
            </a:pPr>
            <a:r>
              <a:rPr lang="en-US" sz="1800" dirty="0">
                <a:solidFill>
                  <a:schemeClr val="bg1"/>
                </a:solidFill>
                <a:latin typeface="Montserrat Medium" pitchFamily="2" charset="77"/>
                <a:cs typeface="Plus Jakarta Sans SemiBold" pitchFamily="2" charset="77"/>
              </a:rPr>
              <a:t>“Lorem ipsum dolor sit </a:t>
            </a:r>
            <a:r>
              <a:rPr lang="en-US" sz="1800" dirty="0" err="1">
                <a:solidFill>
                  <a:schemeClr val="bg1"/>
                </a:solidFill>
                <a:latin typeface="Montserrat Medium" pitchFamily="2" charset="77"/>
                <a:cs typeface="Plus Jakarta Sans SemiBold" pitchFamily="2" charset="77"/>
              </a:rPr>
              <a:t>amet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consectetur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adipiscing</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elit</a:t>
            </a:r>
            <a:r>
              <a:rPr lang="en-US" sz="1800" dirty="0">
                <a:solidFill>
                  <a:schemeClr val="bg1"/>
                </a:solidFill>
                <a:latin typeface="Montserrat Medium" pitchFamily="2" charset="77"/>
                <a:cs typeface="Plus Jakarta Sans SemiBold" pitchFamily="2" charset="77"/>
              </a:rPr>
              <a:t>, sed do </a:t>
            </a:r>
            <a:r>
              <a:rPr lang="en-US" sz="1800" dirty="0" err="1">
                <a:solidFill>
                  <a:schemeClr val="bg1"/>
                </a:solidFill>
                <a:latin typeface="Montserrat Medium" pitchFamily="2" charset="77"/>
                <a:cs typeface="Plus Jakarta Sans SemiBold" pitchFamily="2" charset="77"/>
              </a:rPr>
              <a:t>eiusmod</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tempor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incididunt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labore et dolore magna </a:t>
            </a:r>
            <a:r>
              <a:rPr lang="en-US" sz="1800" dirty="0" err="1">
                <a:solidFill>
                  <a:schemeClr val="bg1"/>
                </a:solidFill>
                <a:latin typeface="Montserrat Medium" pitchFamily="2" charset="77"/>
                <a:cs typeface="Plus Jakarta Sans SemiBold" pitchFamily="2" charset="77"/>
              </a:rPr>
              <a:t>aliqua</a:t>
            </a:r>
            <a:r>
              <a:rPr lang="en-US" sz="1800" dirty="0">
                <a:solidFill>
                  <a:schemeClr val="bg1"/>
                </a:solidFill>
                <a:latin typeface="Montserrat Medium" pitchFamily="2" charset="77"/>
                <a:cs typeface="Plus Jakarta Sans SemiBold" pitchFamily="2" charset="77"/>
              </a:rPr>
              <a:t>. Ut </a:t>
            </a:r>
            <a:r>
              <a:rPr lang="en-US" sz="1800" dirty="0" err="1">
                <a:solidFill>
                  <a:schemeClr val="bg1"/>
                </a:solidFill>
                <a:latin typeface="Montserrat Medium" pitchFamily="2" charset="77"/>
                <a:cs typeface="Plus Jakarta Sans SemiBold" pitchFamily="2" charset="77"/>
              </a:rPr>
              <a:t>enim</a:t>
            </a:r>
            <a:r>
              <a:rPr lang="en-US" sz="1800" dirty="0">
                <a:solidFill>
                  <a:schemeClr val="bg1"/>
                </a:solidFill>
                <a:latin typeface="Montserrat Medium" pitchFamily="2" charset="77"/>
                <a:cs typeface="Plus Jakarta Sans SemiBold" pitchFamily="2" charset="77"/>
              </a:rPr>
              <a:t> ad minim </a:t>
            </a:r>
            <a:r>
              <a:rPr lang="en-US" sz="1800" dirty="0" err="1">
                <a:solidFill>
                  <a:schemeClr val="bg1"/>
                </a:solidFill>
                <a:latin typeface="Montserrat Medium" pitchFamily="2" charset="77"/>
                <a:cs typeface="Plus Jakarta Sans SemiBold" pitchFamily="2" charset="77"/>
              </a:rPr>
              <a:t>veniam</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quis</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nostrud</a:t>
            </a:r>
            <a:r>
              <a:rPr lang="en-US" sz="1800" dirty="0">
                <a:solidFill>
                  <a:schemeClr val="bg1"/>
                </a:solidFill>
                <a:latin typeface="Montserrat Medium" pitchFamily="2" charset="77"/>
                <a:cs typeface="Plus Jakarta Sans SemiBold" pitchFamily="2" charset="77"/>
              </a:rPr>
              <a:t> exercitation </a:t>
            </a:r>
            <a:r>
              <a:rPr lang="en-US" sz="1800" dirty="0" err="1">
                <a:solidFill>
                  <a:schemeClr val="bg1"/>
                </a:solidFill>
                <a:latin typeface="Montserrat Medium" pitchFamily="2" charset="77"/>
                <a:cs typeface="Plus Jakarta Sans SemiBold" pitchFamily="2" charset="77"/>
              </a:rPr>
              <a:t>ullamco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laboris</a:t>
            </a:r>
            <a:r>
              <a:rPr lang="en-US" sz="1800" dirty="0">
                <a:solidFill>
                  <a:schemeClr val="bg1"/>
                </a:solidFill>
                <a:latin typeface="Montserrat Medium" pitchFamily="2" charset="77"/>
                <a:cs typeface="Plus Jakarta Sans SemiBold" pitchFamily="2" charset="77"/>
              </a:rPr>
              <a:t> nisi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aliquip</a:t>
            </a:r>
            <a:r>
              <a:rPr lang="en-US" sz="1800" dirty="0">
                <a:solidFill>
                  <a:schemeClr val="bg1"/>
                </a:solidFill>
                <a:latin typeface="Montserrat Medium" pitchFamily="2" charset="77"/>
                <a:cs typeface="Plus Jakarta Sans SemiBold" pitchFamily="2" charset="77"/>
              </a:rPr>
              <a:t> ex </a:t>
            </a:r>
            <a:r>
              <a:rPr lang="en-US" sz="1800" dirty="0" err="1">
                <a:solidFill>
                  <a:schemeClr val="bg1"/>
                </a:solidFill>
                <a:latin typeface="Montserrat Medium" pitchFamily="2" charset="77"/>
                <a:cs typeface="Plus Jakarta Sans SemiBold" pitchFamily="2" charset="77"/>
              </a:rPr>
              <a:t>ea</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commodo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consequat</a:t>
            </a:r>
            <a:r>
              <a:rPr lang="en-US" sz="1800" dirty="0">
                <a:solidFill>
                  <a:schemeClr val="bg1"/>
                </a:solidFill>
                <a:latin typeface="Montserrat Medium" pitchFamily="2" charset="77"/>
                <a:cs typeface="Plus Jakarta Sans SemiBold" pitchFamily="2" charset="77"/>
              </a:rPr>
              <a:t>.”</a:t>
            </a:r>
          </a:p>
        </p:txBody>
      </p:sp>
    </p:spTree>
    <p:extLst>
      <p:ext uri="{BB962C8B-B14F-4D97-AF65-F5344CB8AC3E}">
        <p14:creationId xmlns:p14="http://schemas.microsoft.com/office/powerpoint/2010/main" val="328867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6C33A7B-1AA3-388D-6916-6232AF4F80EA}"/>
              </a:ext>
            </a:extLst>
          </p:cNvPr>
          <p:cNvSpPr>
            <a:spLocks noGrp="1"/>
          </p:cNvSpPr>
          <p:nvPr>
            <p:ph type="body" sz="quarter" idx="20" hasCustomPrompt="1"/>
          </p:nvPr>
        </p:nvSpPr>
        <p:spPr>
          <a:xfrm>
            <a:off x="4153682" y="94348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91AFEA49-4918-016D-05F7-C19B6FCAC565}"/>
              </a:ext>
            </a:extLst>
          </p:cNvPr>
          <p:cNvSpPr>
            <a:spLocks noGrp="1"/>
          </p:cNvSpPr>
          <p:nvPr>
            <p:ph type="body" sz="quarter" idx="21" hasCustomPrompt="1"/>
          </p:nvPr>
        </p:nvSpPr>
        <p:spPr>
          <a:xfrm>
            <a:off x="4153682" y="120311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B46C900A-D477-8CE6-541D-622CED8276B1}"/>
              </a:ext>
            </a:extLst>
          </p:cNvPr>
          <p:cNvSpPr>
            <a:spLocks noGrp="1"/>
          </p:cNvSpPr>
          <p:nvPr>
            <p:ph type="body" sz="quarter" idx="22" hasCustomPrompt="1"/>
          </p:nvPr>
        </p:nvSpPr>
        <p:spPr>
          <a:xfrm>
            <a:off x="4153682" y="302292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6">
            <a:extLst>
              <a:ext uri="{FF2B5EF4-FFF2-40B4-BE49-F238E27FC236}">
                <a16:creationId xmlns:a16="http://schemas.microsoft.com/office/drawing/2014/main" id="{16369C46-2F53-7F84-487F-40285799A04C}"/>
              </a:ext>
            </a:extLst>
          </p:cNvPr>
          <p:cNvSpPr>
            <a:spLocks noGrp="1"/>
          </p:cNvSpPr>
          <p:nvPr>
            <p:ph type="body" sz="quarter" idx="23" hasCustomPrompt="1"/>
          </p:nvPr>
        </p:nvSpPr>
        <p:spPr>
          <a:xfrm>
            <a:off x="4153682"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F41DEED2-EF81-0E5F-AB6F-BB850DB7A237}"/>
              </a:ext>
            </a:extLst>
          </p:cNvPr>
          <p:cNvSpPr>
            <a:spLocks noGrp="1"/>
          </p:cNvSpPr>
          <p:nvPr>
            <p:ph type="body" sz="quarter" idx="24" hasCustomPrompt="1"/>
          </p:nvPr>
        </p:nvSpPr>
        <p:spPr>
          <a:xfrm>
            <a:off x="4153682" y="5019361"/>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6">
            <a:extLst>
              <a:ext uri="{FF2B5EF4-FFF2-40B4-BE49-F238E27FC236}">
                <a16:creationId xmlns:a16="http://schemas.microsoft.com/office/drawing/2014/main" id="{2714313A-B06D-A7EE-E102-BFF6DA6E0EE1}"/>
              </a:ext>
            </a:extLst>
          </p:cNvPr>
          <p:cNvSpPr>
            <a:spLocks noGrp="1"/>
          </p:cNvSpPr>
          <p:nvPr>
            <p:ph type="body" sz="quarter" idx="25" hasCustomPrompt="1"/>
          </p:nvPr>
        </p:nvSpPr>
        <p:spPr>
          <a:xfrm>
            <a:off x="4153682" y="5278991"/>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3" name="Text Placeholder 14">
            <a:extLst>
              <a:ext uri="{FF2B5EF4-FFF2-40B4-BE49-F238E27FC236}">
                <a16:creationId xmlns:a16="http://schemas.microsoft.com/office/drawing/2014/main" id="{46CD1D2C-E9E4-0716-57EC-00B957720CCA}"/>
              </a:ext>
            </a:extLst>
          </p:cNvPr>
          <p:cNvSpPr>
            <a:spLocks noGrp="1"/>
          </p:cNvSpPr>
          <p:nvPr>
            <p:ph type="body" sz="quarter" idx="26" hasCustomPrompt="1"/>
          </p:nvPr>
        </p:nvSpPr>
        <p:spPr>
          <a:xfrm>
            <a:off x="8218967" y="302292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4" name="Text Placeholder 16">
            <a:extLst>
              <a:ext uri="{FF2B5EF4-FFF2-40B4-BE49-F238E27FC236}">
                <a16:creationId xmlns:a16="http://schemas.microsoft.com/office/drawing/2014/main" id="{8006A0F0-D9D3-61BA-341C-0D880ACFBF74}"/>
              </a:ext>
            </a:extLst>
          </p:cNvPr>
          <p:cNvSpPr>
            <a:spLocks noGrp="1"/>
          </p:cNvSpPr>
          <p:nvPr>
            <p:ph type="body" sz="quarter" idx="27" hasCustomPrompt="1"/>
          </p:nvPr>
        </p:nvSpPr>
        <p:spPr>
          <a:xfrm>
            <a:off x="8218967"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5" name="Text Placeholder 14">
            <a:extLst>
              <a:ext uri="{FF2B5EF4-FFF2-40B4-BE49-F238E27FC236}">
                <a16:creationId xmlns:a16="http://schemas.microsoft.com/office/drawing/2014/main" id="{C7F1E91A-4D9A-1D78-0A90-B2E09679F5D6}"/>
              </a:ext>
            </a:extLst>
          </p:cNvPr>
          <p:cNvSpPr>
            <a:spLocks noGrp="1"/>
          </p:cNvSpPr>
          <p:nvPr>
            <p:ph type="body" sz="quarter" idx="28" hasCustomPrompt="1"/>
          </p:nvPr>
        </p:nvSpPr>
        <p:spPr>
          <a:xfrm>
            <a:off x="8218967" y="94723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6" name="Text Placeholder 16">
            <a:extLst>
              <a:ext uri="{FF2B5EF4-FFF2-40B4-BE49-F238E27FC236}">
                <a16:creationId xmlns:a16="http://schemas.microsoft.com/office/drawing/2014/main" id="{C5E740BF-0770-3F66-8DD5-FE348CA1873F}"/>
              </a:ext>
            </a:extLst>
          </p:cNvPr>
          <p:cNvSpPr>
            <a:spLocks noGrp="1"/>
          </p:cNvSpPr>
          <p:nvPr>
            <p:ph type="body" sz="quarter" idx="29" hasCustomPrompt="1"/>
          </p:nvPr>
        </p:nvSpPr>
        <p:spPr>
          <a:xfrm>
            <a:off x="8218967" y="120686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7" name="Text Placeholder 14">
            <a:extLst>
              <a:ext uri="{FF2B5EF4-FFF2-40B4-BE49-F238E27FC236}">
                <a16:creationId xmlns:a16="http://schemas.microsoft.com/office/drawing/2014/main" id="{2E876F05-CF5A-34B7-C121-8FA88EAA0B1A}"/>
              </a:ext>
            </a:extLst>
          </p:cNvPr>
          <p:cNvSpPr>
            <a:spLocks noGrp="1"/>
          </p:cNvSpPr>
          <p:nvPr>
            <p:ph type="body" sz="quarter" idx="30" hasCustomPrompt="1"/>
          </p:nvPr>
        </p:nvSpPr>
        <p:spPr>
          <a:xfrm>
            <a:off x="8218967" y="501631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8" name="Text Placeholder 16">
            <a:extLst>
              <a:ext uri="{FF2B5EF4-FFF2-40B4-BE49-F238E27FC236}">
                <a16:creationId xmlns:a16="http://schemas.microsoft.com/office/drawing/2014/main" id="{679E984F-1570-E698-7498-A3D55436058F}"/>
              </a:ext>
            </a:extLst>
          </p:cNvPr>
          <p:cNvSpPr>
            <a:spLocks noGrp="1"/>
          </p:cNvSpPr>
          <p:nvPr>
            <p:ph type="body" sz="quarter" idx="31" hasCustomPrompt="1"/>
          </p:nvPr>
        </p:nvSpPr>
        <p:spPr>
          <a:xfrm>
            <a:off x="8218967" y="527594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30" name="Text Placeholder 29">
            <a:extLst>
              <a:ext uri="{FF2B5EF4-FFF2-40B4-BE49-F238E27FC236}">
                <a16:creationId xmlns:a16="http://schemas.microsoft.com/office/drawing/2014/main" id="{1F397495-D15F-F202-F270-1E7C5DCFB759}"/>
              </a:ext>
            </a:extLst>
          </p:cNvPr>
          <p:cNvSpPr>
            <a:spLocks noGrp="1"/>
          </p:cNvSpPr>
          <p:nvPr>
            <p:ph type="body" sz="quarter" idx="32" hasCustomPrompt="1"/>
          </p:nvPr>
        </p:nvSpPr>
        <p:spPr>
          <a:xfrm>
            <a:off x="551825" y="1041824"/>
            <a:ext cx="2708700" cy="4892632"/>
          </a:xfrm>
          <a:prstGeom prst="rect">
            <a:avLst/>
          </a:prstGeom>
        </p:spPr>
        <p:txBody>
          <a:bodyPr/>
          <a:lstStyle>
            <a:lvl1pPr marL="0" indent="0">
              <a:lnSpc>
                <a:spcPts val="3078"/>
              </a:lnSpc>
              <a:spcBef>
                <a:spcPts val="0"/>
              </a:spcBef>
              <a:buNone/>
              <a:defRPr sz="1800">
                <a:solidFill>
                  <a:schemeClr val="bg1"/>
                </a:solidFill>
                <a:latin typeface="Montserrat" pitchFamily="2" charset="77"/>
              </a:defRPr>
            </a:lvl1pPr>
          </a:lstStyle>
          <a:p>
            <a:pPr marL="0" marR="0" lvl="0" indent="0" algn="l" defTabSz="457018" rtl="0" eaLnBrk="1" fontAlgn="auto" latinLnBrk="0" hangingPunct="1">
              <a:lnSpc>
                <a:spcPts val="3078"/>
              </a:lnSpc>
              <a:spcBef>
                <a:spcPts val="0"/>
              </a:spcBef>
              <a:spcAft>
                <a:spcPts val="0"/>
              </a:spcAft>
              <a:buClrTx/>
              <a:buSzTx/>
              <a:buFont typeface="Arial" pitchFamily="34" charset="0"/>
              <a:buNone/>
              <a:tabLst/>
              <a:defRPr/>
            </a:pPr>
            <a:r>
              <a:rPr lang="en-US" sz="1800" dirty="0">
                <a:solidFill>
                  <a:schemeClr val="bg1"/>
                </a:solidFill>
                <a:latin typeface="Montserrat Medium" pitchFamily="2" charset="77"/>
                <a:cs typeface="Plus Jakarta Sans SemiBold" pitchFamily="2" charset="77"/>
              </a:rPr>
              <a:t>“Lorem ipsum dolor sit </a:t>
            </a:r>
            <a:r>
              <a:rPr lang="en-US" sz="1800" dirty="0" err="1">
                <a:solidFill>
                  <a:schemeClr val="bg1"/>
                </a:solidFill>
                <a:latin typeface="Montserrat Medium" pitchFamily="2" charset="77"/>
                <a:cs typeface="Plus Jakarta Sans SemiBold" pitchFamily="2" charset="77"/>
              </a:rPr>
              <a:t>amet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consectetur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adipiscing</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elit</a:t>
            </a:r>
            <a:r>
              <a:rPr lang="en-US" sz="1800" dirty="0">
                <a:solidFill>
                  <a:schemeClr val="bg1"/>
                </a:solidFill>
                <a:latin typeface="Montserrat Medium" pitchFamily="2" charset="77"/>
                <a:cs typeface="Plus Jakarta Sans SemiBold" pitchFamily="2" charset="77"/>
              </a:rPr>
              <a:t>, sed do </a:t>
            </a:r>
            <a:r>
              <a:rPr lang="en-US" sz="1800" dirty="0" err="1">
                <a:solidFill>
                  <a:schemeClr val="bg1"/>
                </a:solidFill>
                <a:latin typeface="Montserrat Medium" pitchFamily="2" charset="77"/>
                <a:cs typeface="Plus Jakarta Sans SemiBold" pitchFamily="2" charset="77"/>
              </a:rPr>
              <a:t>eiusmod</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tempor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incididunt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labore et dolore magna </a:t>
            </a:r>
            <a:r>
              <a:rPr lang="en-US" sz="1800" dirty="0" err="1">
                <a:solidFill>
                  <a:schemeClr val="bg1"/>
                </a:solidFill>
                <a:latin typeface="Montserrat Medium" pitchFamily="2" charset="77"/>
                <a:cs typeface="Plus Jakarta Sans SemiBold" pitchFamily="2" charset="77"/>
              </a:rPr>
              <a:t>aliqua</a:t>
            </a:r>
            <a:r>
              <a:rPr lang="en-US" sz="1800" dirty="0">
                <a:solidFill>
                  <a:schemeClr val="bg1"/>
                </a:solidFill>
                <a:latin typeface="Montserrat Medium" pitchFamily="2" charset="77"/>
                <a:cs typeface="Plus Jakarta Sans SemiBold" pitchFamily="2" charset="77"/>
              </a:rPr>
              <a:t>. Ut </a:t>
            </a:r>
            <a:r>
              <a:rPr lang="en-US" sz="1800" dirty="0" err="1">
                <a:solidFill>
                  <a:schemeClr val="bg1"/>
                </a:solidFill>
                <a:latin typeface="Montserrat Medium" pitchFamily="2" charset="77"/>
                <a:cs typeface="Plus Jakarta Sans SemiBold" pitchFamily="2" charset="77"/>
              </a:rPr>
              <a:t>enim</a:t>
            </a:r>
            <a:r>
              <a:rPr lang="en-US" sz="1800" dirty="0">
                <a:solidFill>
                  <a:schemeClr val="bg1"/>
                </a:solidFill>
                <a:latin typeface="Montserrat Medium" pitchFamily="2" charset="77"/>
                <a:cs typeface="Plus Jakarta Sans SemiBold" pitchFamily="2" charset="77"/>
              </a:rPr>
              <a:t> ad minim </a:t>
            </a:r>
            <a:r>
              <a:rPr lang="en-US" sz="1800" dirty="0" err="1">
                <a:solidFill>
                  <a:schemeClr val="bg1"/>
                </a:solidFill>
                <a:latin typeface="Montserrat Medium" pitchFamily="2" charset="77"/>
                <a:cs typeface="Plus Jakarta Sans SemiBold" pitchFamily="2" charset="77"/>
              </a:rPr>
              <a:t>veniam</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quis</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nostrud</a:t>
            </a:r>
            <a:r>
              <a:rPr lang="en-US" sz="1800" dirty="0">
                <a:solidFill>
                  <a:schemeClr val="bg1"/>
                </a:solidFill>
                <a:latin typeface="Montserrat Medium" pitchFamily="2" charset="77"/>
                <a:cs typeface="Plus Jakarta Sans SemiBold" pitchFamily="2" charset="77"/>
              </a:rPr>
              <a:t> exercitation </a:t>
            </a:r>
            <a:r>
              <a:rPr lang="en-US" sz="1800" dirty="0" err="1">
                <a:solidFill>
                  <a:schemeClr val="bg1"/>
                </a:solidFill>
                <a:latin typeface="Montserrat Medium" pitchFamily="2" charset="77"/>
                <a:cs typeface="Plus Jakarta Sans SemiBold" pitchFamily="2" charset="77"/>
              </a:rPr>
              <a:t>ullamco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laboris</a:t>
            </a:r>
            <a:r>
              <a:rPr lang="en-US" sz="1800" dirty="0">
                <a:solidFill>
                  <a:schemeClr val="bg1"/>
                </a:solidFill>
                <a:latin typeface="Montserrat Medium" pitchFamily="2" charset="77"/>
                <a:cs typeface="Plus Jakarta Sans SemiBold" pitchFamily="2" charset="77"/>
              </a:rPr>
              <a:t> nisi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aliquip</a:t>
            </a:r>
            <a:r>
              <a:rPr lang="en-US" sz="1800" dirty="0">
                <a:solidFill>
                  <a:schemeClr val="bg1"/>
                </a:solidFill>
                <a:latin typeface="Montserrat Medium" pitchFamily="2" charset="77"/>
                <a:cs typeface="Plus Jakarta Sans SemiBold" pitchFamily="2" charset="77"/>
              </a:rPr>
              <a:t> ex </a:t>
            </a:r>
            <a:r>
              <a:rPr lang="en-US" sz="1800" dirty="0" err="1">
                <a:solidFill>
                  <a:schemeClr val="bg1"/>
                </a:solidFill>
                <a:latin typeface="Montserrat Medium" pitchFamily="2" charset="77"/>
                <a:cs typeface="Plus Jakarta Sans SemiBold" pitchFamily="2" charset="77"/>
              </a:rPr>
              <a:t>ea</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commodo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consequat</a:t>
            </a:r>
            <a:r>
              <a:rPr lang="en-US" sz="1800" dirty="0">
                <a:solidFill>
                  <a:schemeClr val="bg1"/>
                </a:solidFill>
                <a:latin typeface="Montserrat Medium" pitchFamily="2" charset="77"/>
                <a:cs typeface="Plus Jakarta Sans SemiBold" pitchFamily="2" charset="77"/>
              </a:rPr>
              <a:t>.”</a:t>
            </a:r>
          </a:p>
        </p:txBody>
      </p:sp>
    </p:spTree>
    <p:extLst>
      <p:ext uri="{BB962C8B-B14F-4D97-AF65-F5344CB8AC3E}">
        <p14:creationId xmlns:p14="http://schemas.microsoft.com/office/powerpoint/2010/main" val="3201933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C853E-5210-D5F6-2245-EEBE868F8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F5A4A-5426-80B0-782D-6C208077C2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28441-355A-42A8-9BA5-8FE33D7FE76C}"/>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5" name="Footer Placeholder 4">
            <a:extLst>
              <a:ext uri="{FF2B5EF4-FFF2-40B4-BE49-F238E27FC236}">
                <a16:creationId xmlns:a16="http://schemas.microsoft.com/office/drawing/2014/main" id="{A219D485-153F-3389-6CAD-7911DA4EC8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D80017-BC31-55B5-2A4F-91FD33BDF62C}"/>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24750600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7B31B-75F4-B6C7-B712-3472F20699D2}"/>
              </a:ext>
            </a:extLst>
          </p:cNvPr>
          <p:cNvSpPr/>
          <p:nvPr userDrawn="1"/>
        </p:nvSpPr>
        <p:spPr>
          <a:xfrm>
            <a:off x="1" y="0"/>
            <a:ext cx="517548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E5F2FC"/>
              </a:solidFill>
              <a:latin typeface="Calibri" panose="020F0502020204030204"/>
            </a:endParaRPr>
          </a:p>
        </p:txBody>
      </p:sp>
      <p:pic>
        <p:nvPicPr>
          <p:cNvPr id="5" name="Picture 4">
            <a:extLst>
              <a:ext uri="{FF2B5EF4-FFF2-40B4-BE49-F238E27FC236}">
                <a16:creationId xmlns:a16="http://schemas.microsoft.com/office/drawing/2014/main" id="{0B0A8FA8-ABA1-C4D0-CF68-1F0634BA861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6" y="731914"/>
            <a:ext cx="333911" cy="320040"/>
          </a:xfrm>
          <a:prstGeom prst="rect">
            <a:avLst/>
          </a:prstGeom>
        </p:spPr>
      </p:pic>
      <p:pic>
        <p:nvPicPr>
          <p:cNvPr id="7" name="Picture 6">
            <a:extLst>
              <a:ext uri="{FF2B5EF4-FFF2-40B4-BE49-F238E27FC236}">
                <a16:creationId xmlns:a16="http://schemas.microsoft.com/office/drawing/2014/main" id="{888C642E-2855-04FA-81D7-5999AFF8547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6" y="2663637"/>
            <a:ext cx="333911" cy="320040"/>
          </a:xfrm>
          <a:prstGeom prst="rect">
            <a:avLst/>
          </a:prstGeom>
        </p:spPr>
      </p:pic>
      <p:pic>
        <p:nvPicPr>
          <p:cNvPr id="9" name="Picture 8">
            <a:extLst>
              <a:ext uri="{FF2B5EF4-FFF2-40B4-BE49-F238E27FC236}">
                <a16:creationId xmlns:a16="http://schemas.microsoft.com/office/drawing/2014/main" id="{EFCEC4E8-3C21-8A8D-955A-A491F4030B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6" y="4595361"/>
            <a:ext cx="333911" cy="320040"/>
          </a:xfrm>
          <a:prstGeom prst="rect">
            <a:avLst/>
          </a:prstGeom>
        </p:spPr>
      </p:pic>
      <p:sp>
        <p:nvSpPr>
          <p:cNvPr id="12" name="Picture Placeholder 25">
            <a:extLst>
              <a:ext uri="{FF2B5EF4-FFF2-40B4-BE49-F238E27FC236}">
                <a16:creationId xmlns:a16="http://schemas.microsoft.com/office/drawing/2014/main" id="{2D8DB771-3C4E-6375-AD48-083C46B2F2AF}"/>
              </a:ext>
            </a:extLst>
          </p:cNvPr>
          <p:cNvSpPr>
            <a:spLocks noGrp="1"/>
          </p:cNvSpPr>
          <p:nvPr>
            <p:ph type="pic" sz="quarter" idx="11"/>
          </p:nvPr>
        </p:nvSpPr>
        <p:spPr>
          <a:xfrm>
            <a:off x="3787735" y="1378949"/>
            <a:ext cx="2755088" cy="3864565"/>
          </a:xfrm>
          <a:prstGeom prst="roundRect">
            <a:avLst>
              <a:gd name="adj" fmla="val 3839"/>
            </a:avLst>
          </a:prstGeom>
        </p:spPr>
        <p:txBody>
          <a:bodyPr/>
          <a:lstStyle/>
          <a:p>
            <a:endParaRPr lang="en-US" dirty="0"/>
          </a:p>
        </p:txBody>
      </p:sp>
      <p:sp>
        <p:nvSpPr>
          <p:cNvPr id="2" name="Text Placeholder 14">
            <a:extLst>
              <a:ext uri="{FF2B5EF4-FFF2-40B4-BE49-F238E27FC236}">
                <a16:creationId xmlns:a16="http://schemas.microsoft.com/office/drawing/2014/main" id="{2451995F-E521-B98C-B33D-9F67CF99F315}"/>
              </a:ext>
            </a:extLst>
          </p:cNvPr>
          <p:cNvSpPr>
            <a:spLocks noGrp="1"/>
          </p:cNvSpPr>
          <p:nvPr>
            <p:ph type="body" sz="quarter" idx="20" hasCustomPrompt="1"/>
          </p:nvPr>
        </p:nvSpPr>
        <p:spPr>
          <a:xfrm>
            <a:off x="7423210" y="115177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1" name="Text Placeholder 16">
            <a:extLst>
              <a:ext uri="{FF2B5EF4-FFF2-40B4-BE49-F238E27FC236}">
                <a16:creationId xmlns:a16="http://schemas.microsoft.com/office/drawing/2014/main" id="{41D61F55-B02F-9F6A-6159-B9600AE4B7F3}"/>
              </a:ext>
            </a:extLst>
          </p:cNvPr>
          <p:cNvSpPr>
            <a:spLocks noGrp="1"/>
          </p:cNvSpPr>
          <p:nvPr>
            <p:ph type="body" sz="quarter" idx="21" hasCustomPrompt="1"/>
          </p:nvPr>
        </p:nvSpPr>
        <p:spPr>
          <a:xfrm>
            <a:off x="7423210" y="1411407"/>
            <a:ext cx="4021629" cy="897717"/>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5" name="Text Placeholder 14">
            <a:extLst>
              <a:ext uri="{FF2B5EF4-FFF2-40B4-BE49-F238E27FC236}">
                <a16:creationId xmlns:a16="http://schemas.microsoft.com/office/drawing/2014/main" id="{279AF6C2-F7E7-085B-A432-69373FC43B3D}"/>
              </a:ext>
            </a:extLst>
          </p:cNvPr>
          <p:cNvSpPr>
            <a:spLocks noGrp="1"/>
          </p:cNvSpPr>
          <p:nvPr>
            <p:ph type="body" sz="quarter" idx="22" hasCustomPrompt="1"/>
          </p:nvPr>
        </p:nvSpPr>
        <p:spPr>
          <a:xfrm>
            <a:off x="7423209" y="3086074"/>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6" name="Text Placeholder 16">
            <a:extLst>
              <a:ext uri="{FF2B5EF4-FFF2-40B4-BE49-F238E27FC236}">
                <a16:creationId xmlns:a16="http://schemas.microsoft.com/office/drawing/2014/main" id="{739C6464-EA7E-B291-91FD-27D0B7E56539}"/>
              </a:ext>
            </a:extLst>
          </p:cNvPr>
          <p:cNvSpPr>
            <a:spLocks noGrp="1"/>
          </p:cNvSpPr>
          <p:nvPr>
            <p:ph type="body" sz="quarter" idx="23" hasCustomPrompt="1"/>
          </p:nvPr>
        </p:nvSpPr>
        <p:spPr>
          <a:xfrm>
            <a:off x="7423209" y="3345704"/>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7" name="Text Placeholder 14">
            <a:extLst>
              <a:ext uri="{FF2B5EF4-FFF2-40B4-BE49-F238E27FC236}">
                <a16:creationId xmlns:a16="http://schemas.microsoft.com/office/drawing/2014/main" id="{7F42DA01-4DAF-92AF-0DF6-2F60B306E29B}"/>
              </a:ext>
            </a:extLst>
          </p:cNvPr>
          <p:cNvSpPr>
            <a:spLocks noGrp="1"/>
          </p:cNvSpPr>
          <p:nvPr>
            <p:ph type="body" sz="quarter" idx="24" hasCustomPrompt="1"/>
          </p:nvPr>
        </p:nvSpPr>
        <p:spPr>
          <a:xfrm>
            <a:off x="7423209" y="50142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8" name="Text Placeholder 16">
            <a:extLst>
              <a:ext uri="{FF2B5EF4-FFF2-40B4-BE49-F238E27FC236}">
                <a16:creationId xmlns:a16="http://schemas.microsoft.com/office/drawing/2014/main" id="{6BC91420-B938-681C-D0A9-DBCA5A02E10C}"/>
              </a:ext>
            </a:extLst>
          </p:cNvPr>
          <p:cNvSpPr>
            <a:spLocks noGrp="1"/>
          </p:cNvSpPr>
          <p:nvPr>
            <p:ph type="body" sz="quarter" idx="25" hasCustomPrompt="1"/>
          </p:nvPr>
        </p:nvSpPr>
        <p:spPr>
          <a:xfrm>
            <a:off x="7423209" y="5273853"/>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0" name="Text Placeholder 19">
            <a:extLst>
              <a:ext uri="{FF2B5EF4-FFF2-40B4-BE49-F238E27FC236}">
                <a16:creationId xmlns:a16="http://schemas.microsoft.com/office/drawing/2014/main" id="{C891FB52-9A83-5171-A837-AFC936FA33C9}"/>
              </a:ext>
            </a:extLst>
          </p:cNvPr>
          <p:cNvSpPr>
            <a:spLocks noGrp="1"/>
          </p:cNvSpPr>
          <p:nvPr>
            <p:ph type="body" sz="quarter" idx="26" hasCustomPrompt="1"/>
          </p:nvPr>
        </p:nvSpPr>
        <p:spPr>
          <a:xfrm>
            <a:off x="596807" y="2840580"/>
            <a:ext cx="2934905" cy="536385"/>
          </a:xfrm>
          <a:prstGeom prst="rect">
            <a:avLst/>
          </a:prstGeom>
        </p:spPr>
        <p:txBody>
          <a:bodyPr/>
          <a:lstStyle>
            <a:lvl1pPr marL="0" indent="0">
              <a:buNone/>
              <a:defRPr sz="3198" b="1">
                <a:solidFill>
                  <a:srgbClr val="B9D54D"/>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3198" b="1">
                <a:solidFill>
                  <a:schemeClr val="accent2"/>
                </a:solidFill>
                <a:latin typeface="Montserrat SemiBold" pitchFamily="2" charset="77"/>
              </a:rPr>
              <a:t>Title Here </a:t>
            </a:r>
          </a:p>
        </p:txBody>
      </p:sp>
      <p:sp>
        <p:nvSpPr>
          <p:cNvPr id="23" name="Text Placeholder 22">
            <a:extLst>
              <a:ext uri="{FF2B5EF4-FFF2-40B4-BE49-F238E27FC236}">
                <a16:creationId xmlns:a16="http://schemas.microsoft.com/office/drawing/2014/main" id="{327FEA2D-E203-4877-B8C2-900988FE579F}"/>
              </a:ext>
            </a:extLst>
          </p:cNvPr>
          <p:cNvSpPr>
            <a:spLocks noGrp="1"/>
          </p:cNvSpPr>
          <p:nvPr>
            <p:ph type="body" sz="quarter" idx="27" hasCustomPrompt="1"/>
          </p:nvPr>
        </p:nvSpPr>
        <p:spPr>
          <a:xfrm>
            <a:off x="596806" y="3480037"/>
            <a:ext cx="3099190" cy="242157"/>
          </a:xfrm>
          <a:prstGeom prst="rect">
            <a:avLst/>
          </a:prstGeom>
        </p:spPr>
        <p:txBody>
          <a:bodyPr/>
          <a:lstStyle>
            <a:lvl1pPr marL="0" indent="0">
              <a:buNone/>
              <a:defRPr sz="1400">
                <a:solidFill>
                  <a:schemeClr val="bg1"/>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kern="0" spc="60">
                <a:solidFill>
                  <a:schemeClr val="bg1"/>
                </a:solidFill>
                <a:latin typeface="Montserrat-SemiBold" pitchFamily="34" charset="0"/>
              </a:rPr>
              <a:t>SUBTITLE HERE</a:t>
            </a:r>
          </a:p>
          <a:p>
            <a:pPr lvl="0"/>
            <a:endParaRPr lang="en-US"/>
          </a:p>
        </p:txBody>
      </p:sp>
    </p:spTree>
    <p:extLst>
      <p:ext uri="{BB962C8B-B14F-4D97-AF65-F5344CB8AC3E}">
        <p14:creationId xmlns:p14="http://schemas.microsoft.com/office/powerpoint/2010/main" val="25482082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12C1A-79E0-A0BD-AB9E-D264FA07AC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4" y="731914"/>
            <a:ext cx="333911" cy="320040"/>
          </a:xfrm>
          <a:prstGeom prst="rect">
            <a:avLst/>
          </a:prstGeom>
        </p:spPr>
      </p:pic>
      <p:pic>
        <p:nvPicPr>
          <p:cNvPr id="6" name="Picture 5">
            <a:extLst>
              <a:ext uri="{FF2B5EF4-FFF2-40B4-BE49-F238E27FC236}">
                <a16:creationId xmlns:a16="http://schemas.microsoft.com/office/drawing/2014/main" id="{C0293EB4-2770-7AEA-0DA6-66D0683D7E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4" y="2663637"/>
            <a:ext cx="333911" cy="320040"/>
          </a:xfrm>
          <a:prstGeom prst="rect">
            <a:avLst/>
          </a:prstGeom>
        </p:spPr>
      </p:pic>
      <p:pic>
        <p:nvPicPr>
          <p:cNvPr id="8" name="Picture 7">
            <a:extLst>
              <a:ext uri="{FF2B5EF4-FFF2-40B4-BE49-F238E27FC236}">
                <a16:creationId xmlns:a16="http://schemas.microsoft.com/office/drawing/2014/main" id="{99E9521E-0A9C-F61F-C63F-927548BA99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4" y="4595361"/>
            <a:ext cx="333911" cy="320040"/>
          </a:xfrm>
          <a:prstGeom prst="rect">
            <a:avLst/>
          </a:prstGeom>
        </p:spPr>
      </p:pic>
      <p:sp>
        <p:nvSpPr>
          <p:cNvPr id="10" name="Picture Placeholder 25">
            <a:extLst>
              <a:ext uri="{FF2B5EF4-FFF2-40B4-BE49-F238E27FC236}">
                <a16:creationId xmlns:a16="http://schemas.microsoft.com/office/drawing/2014/main" id="{1BBC2CFE-4F35-2035-03D8-A73F400DDB7A}"/>
              </a:ext>
            </a:extLst>
          </p:cNvPr>
          <p:cNvSpPr>
            <a:spLocks noGrp="1"/>
          </p:cNvSpPr>
          <p:nvPr>
            <p:ph type="pic" sz="quarter" idx="11"/>
          </p:nvPr>
        </p:nvSpPr>
        <p:spPr>
          <a:xfrm>
            <a:off x="6553692" y="942975"/>
            <a:ext cx="4560537" cy="6472238"/>
          </a:xfrm>
          <a:prstGeom prst="roundRect">
            <a:avLst>
              <a:gd name="adj" fmla="val 3839"/>
            </a:avLst>
          </a:prstGeom>
        </p:spPr>
        <p:txBody>
          <a:bodyPr/>
          <a:lstStyle/>
          <a:p>
            <a:endParaRPr lang="en-US" dirty="0"/>
          </a:p>
        </p:txBody>
      </p:sp>
      <p:sp>
        <p:nvSpPr>
          <p:cNvPr id="2" name="Text Placeholder 14">
            <a:extLst>
              <a:ext uri="{FF2B5EF4-FFF2-40B4-BE49-F238E27FC236}">
                <a16:creationId xmlns:a16="http://schemas.microsoft.com/office/drawing/2014/main" id="{61DAB827-ABFF-6220-3A02-AFCBD7CE5CA0}"/>
              </a:ext>
            </a:extLst>
          </p:cNvPr>
          <p:cNvSpPr>
            <a:spLocks noGrp="1"/>
          </p:cNvSpPr>
          <p:nvPr>
            <p:ph type="body" sz="quarter" idx="20" hasCustomPrompt="1"/>
          </p:nvPr>
        </p:nvSpPr>
        <p:spPr>
          <a:xfrm>
            <a:off x="913463" y="1160920"/>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9" name="Text Placeholder 16">
            <a:extLst>
              <a:ext uri="{FF2B5EF4-FFF2-40B4-BE49-F238E27FC236}">
                <a16:creationId xmlns:a16="http://schemas.microsoft.com/office/drawing/2014/main" id="{555CCCE5-227E-C52D-6DC3-FAAEA48D3A76}"/>
              </a:ext>
            </a:extLst>
          </p:cNvPr>
          <p:cNvSpPr>
            <a:spLocks noGrp="1"/>
          </p:cNvSpPr>
          <p:nvPr>
            <p:ph type="body" sz="quarter" idx="21" hasCustomPrompt="1"/>
          </p:nvPr>
        </p:nvSpPr>
        <p:spPr>
          <a:xfrm>
            <a:off x="913463" y="1420550"/>
            <a:ext cx="4021629" cy="897717"/>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1" name="Text Placeholder 14">
            <a:extLst>
              <a:ext uri="{FF2B5EF4-FFF2-40B4-BE49-F238E27FC236}">
                <a16:creationId xmlns:a16="http://schemas.microsoft.com/office/drawing/2014/main" id="{A6305FC7-7279-E998-4E01-2BE08A7703F0}"/>
              </a:ext>
            </a:extLst>
          </p:cNvPr>
          <p:cNvSpPr>
            <a:spLocks noGrp="1"/>
          </p:cNvSpPr>
          <p:nvPr>
            <p:ph type="body" sz="quarter" idx="22" hasCustomPrompt="1"/>
          </p:nvPr>
        </p:nvSpPr>
        <p:spPr>
          <a:xfrm>
            <a:off x="913462" y="3095218"/>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2" name="Text Placeholder 16">
            <a:extLst>
              <a:ext uri="{FF2B5EF4-FFF2-40B4-BE49-F238E27FC236}">
                <a16:creationId xmlns:a16="http://schemas.microsoft.com/office/drawing/2014/main" id="{682F24B9-D50C-D5D2-DA36-17FCCE71B019}"/>
              </a:ext>
            </a:extLst>
          </p:cNvPr>
          <p:cNvSpPr>
            <a:spLocks noGrp="1"/>
          </p:cNvSpPr>
          <p:nvPr>
            <p:ph type="body" sz="quarter" idx="23" hasCustomPrompt="1"/>
          </p:nvPr>
        </p:nvSpPr>
        <p:spPr>
          <a:xfrm>
            <a:off x="913462" y="3354848"/>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3" name="Text Placeholder 14">
            <a:extLst>
              <a:ext uri="{FF2B5EF4-FFF2-40B4-BE49-F238E27FC236}">
                <a16:creationId xmlns:a16="http://schemas.microsoft.com/office/drawing/2014/main" id="{2489A1DC-1B40-CDFF-8EB0-EEF1611F491D}"/>
              </a:ext>
            </a:extLst>
          </p:cNvPr>
          <p:cNvSpPr>
            <a:spLocks noGrp="1"/>
          </p:cNvSpPr>
          <p:nvPr>
            <p:ph type="body" sz="quarter" idx="24" hasCustomPrompt="1"/>
          </p:nvPr>
        </p:nvSpPr>
        <p:spPr>
          <a:xfrm>
            <a:off x="913462" y="5023367"/>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4" name="Text Placeholder 16">
            <a:extLst>
              <a:ext uri="{FF2B5EF4-FFF2-40B4-BE49-F238E27FC236}">
                <a16:creationId xmlns:a16="http://schemas.microsoft.com/office/drawing/2014/main" id="{8EE6685D-F0EF-D070-CDAA-F93760F4815D}"/>
              </a:ext>
            </a:extLst>
          </p:cNvPr>
          <p:cNvSpPr>
            <a:spLocks noGrp="1"/>
          </p:cNvSpPr>
          <p:nvPr>
            <p:ph type="body" sz="quarter" idx="25" hasCustomPrompt="1"/>
          </p:nvPr>
        </p:nvSpPr>
        <p:spPr>
          <a:xfrm>
            <a:off x="913462" y="5282997"/>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018"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17396360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594365F-7BB2-F650-FEBE-989187FEC82D}"/>
              </a:ext>
            </a:extLst>
          </p:cNvPr>
          <p:cNvSpPr/>
          <p:nvPr userDrawn="1"/>
        </p:nvSpPr>
        <p:spPr>
          <a:xfrm>
            <a:off x="4573174" y="3407505"/>
            <a:ext cx="2786147" cy="27865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sp>
        <p:nvSpPr>
          <p:cNvPr id="5" name="Oval 4">
            <a:extLst>
              <a:ext uri="{FF2B5EF4-FFF2-40B4-BE49-F238E27FC236}">
                <a16:creationId xmlns:a16="http://schemas.microsoft.com/office/drawing/2014/main" id="{1126560C-8FCB-E444-006A-90B7D1DA5B6B}"/>
              </a:ext>
            </a:extLst>
          </p:cNvPr>
          <p:cNvSpPr/>
          <p:nvPr userDrawn="1"/>
        </p:nvSpPr>
        <p:spPr>
          <a:xfrm>
            <a:off x="6428645" y="1830314"/>
            <a:ext cx="2786147" cy="2786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chemeClr val="accent4"/>
              </a:solidFill>
              <a:latin typeface="Calibri" panose="020F0502020204030204"/>
            </a:endParaRPr>
          </a:p>
        </p:txBody>
      </p:sp>
      <p:sp>
        <p:nvSpPr>
          <p:cNvPr id="6" name="Oval 5">
            <a:extLst>
              <a:ext uri="{FF2B5EF4-FFF2-40B4-BE49-F238E27FC236}">
                <a16:creationId xmlns:a16="http://schemas.microsoft.com/office/drawing/2014/main" id="{74144C19-754F-980D-A9B7-3537065BD487}"/>
              </a:ext>
            </a:extLst>
          </p:cNvPr>
          <p:cNvSpPr/>
          <p:nvPr userDrawn="1"/>
        </p:nvSpPr>
        <p:spPr>
          <a:xfrm>
            <a:off x="8284113" y="3407504"/>
            <a:ext cx="2786147" cy="27865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Calibri" panose="020F0502020204030204"/>
            </a:endParaRPr>
          </a:p>
        </p:txBody>
      </p:sp>
      <p:sp>
        <p:nvSpPr>
          <p:cNvPr id="7" name="Text Placeholder 1">
            <a:extLst>
              <a:ext uri="{FF2B5EF4-FFF2-40B4-BE49-F238E27FC236}">
                <a16:creationId xmlns:a16="http://schemas.microsoft.com/office/drawing/2014/main" id="{0F625923-3E77-72D6-B782-F49CCFE2487B}"/>
              </a:ext>
            </a:extLst>
          </p:cNvPr>
          <p:cNvSpPr txBox="1">
            <a:spLocks/>
          </p:cNvSpPr>
          <p:nvPr userDrawn="1"/>
        </p:nvSpPr>
        <p:spPr>
          <a:xfrm>
            <a:off x="4990054" y="4437969"/>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3988">
              <a:lnSpc>
                <a:spcPts val="2500"/>
              </a:lnSpc>
              <a:spcBef>
                <a:spcPts val="0"/>
              </a:spcBef>
              <a:buNone/>
              <a:defRPr/>
            </a:pPr>
            <a:r>
              <a:rPr lang="en-US" sz="2000" b="1" dirty="0">
                <a:solidFill>
                  <a:srgbClr val="FFFFFF"/>
                </a:solidFill>
                <a:latin typeface="Montserrat SemiBold" pitchFamily="2" charset="77"/>
                <a:ea typeface="PMingLiU" panose="02020500000000000000" pitchFamily="18" charset="-120"/>
                <a:cs typeface="Plus Jakarta Sans Medium" pitchFamily="2" charset="77"/>
              </a:rPr>
              <a:t>Title here</a:t>
            </a:r>
            <a:br>
              <a:rPr lang="en-US" sz="4398" b="1" spc="100" dirty="0">
                <a:solidFill>
                  <a:srgbClr val="FFFFFF"/>
                </a:solidFill>
                <a:latin typeface="Montserrat" pitchFamily="2" charset="77"/>
                <a:ea typeface="Franklin Gothic Demi" charset="0"/>
                <a:cs typeface="Arial Black" panose="020B0604020202020204" pitchFamily="34" charset="0"/>
              </a:rPr>
            </a:br>
            <a:r>
              <a:rPr lang="en-US" sz="1600" spc="30" dirty="0">
                <a:solidFill>
                  <a:srgbClr val="FFFFFF"/>
                </a:solidFill>
                <a:latin typeface="Montserrat" pitchFamily="2" charset="77"/>
                <a:cs typeface="Plus Jakarta Sans Medium" pitchFamily="2" charset="77"/>
              </a:rPr>
              <a:t>Body copy here</a:t>
            </a:r>
          </a:p>
        </p:txBody>
      </p:sp>
      <p:sp>
        <p:nvSpPr>
          <p:cNvPr id="8" name="Text Placeholder 1">
            <a:extLst>
              <a:ext uri="{FF2B5EF4-FFF2-40B4-BE49-F238E27FC236}">
                <a16:creationId xmlns:a16="http://schemas.microsoft.com/office/drawing/2014/main" id="{3BC61C12-4781-BB30-9B95-6E8E07128569}"/>
              </a:ext>
            </a:extLst>
          </p:cNvPr>
          <p:cNvSpPr txBox="1">
            <a:spLocks/>
          </p:cNvSpPr>
          <p:nvPr userDrawn="1"/>
        </p:nvSpPr>
        <p:spPr>
          <a:xfrm>
            <a:off x="6831326" y="2865271"/>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3988">
              <a:lnSpc>
                <a:spcPts val="2500"/>
              </a:lnSpc>
              <a:spcBef>
                <a:spcPts val="0"/>
              </a:spcBef>
              <a:buNone/>
              <a:defRPr/>
            </a:pPr>
            <a:r>
              <a:rPr lang="en-US" sz="2000" b="1" dirty="0">
                <a:solidFill>
                  <a:srgbClr val="FFFFFF"/>
                </a:solidFill>
                <a:latin typeface="Montserrat SemiBold" pitchFamily="2" charset="77"/>
                <a:ea typeface="PMingLiU" panose="02020500000000000000" pitchFamily="18" charset="-120"/>
                <a:cs typeface="Plus Jakarta Sans Medium" pitchFamily="2" charset="77"/>
              </a:rPr>
              <a:t>Title here</a:t>
            </a:r>
            <a:br>
              <a:rPr lang="en-US" sz="4398" b="1" spc="100" dirty="0">
                <a:solidFill>
                  <a:srgbClr val="FFFFFF"/>
                </a:solidFill>
                <a:latin typeface="Montserrat" pitchFamily="2" charset="77"/>
                <a:ea typeface="Franklin Gothic Demi" charset="0"/>
                <a:cs typeface="Arial Black" panose="020B0604020202020204" pitchFamily="34" charset="0"/>
              </a:rPr>
            </a:br>
            <a:r>
              <a:rPr lang="en-US" sz="1600" spc="30" dirty="0">
                <a:solidFill>
                  <a:srgbClr val="FFFFFF"/>
                </a:solidFill>
                <a:latin typeface="Montserrat" pitchFamily="2" charset="77"/>
                <a:ea typeface="Franklin Gothic Demi" charset="0"/>
                <a:cs typeface="Plus Jakarta Sans Medium" pitchFamily="2" charset="77"/>
              </a:rPr>
              <a:t>Body copy here</a:t>
            </a:r>
            <a:endParaRPr lang="en-US" sz="4398" spc="30" dirty="0">
              <a:solidFill>
                <a:srgbClr val="FFFFFF"/>
              </a:solidFill>
              <a:latin typeface="Montserrat" pitchFamily="2" charset="77"/>
              <a:ea typeface="Franklin Gothic Demi" charset="0"/>
              <a:cs typeface="Plus Jakarta Sans Medium" pitchFamily="2" charset="77"/>
            </a:endParaRPr>
          </a:p>
        </p:txBody>
      </p:sp>
      <p:sp>
        <p:nvSpPr>
          <p:cNvPr id="9" name="Text Placeholder 1">
            <a:extLst>
              <a:ext uri="{FF2B5EF4-FFF2-40B4-BE49-F238E27FC236}">
                <a16:creationId xmlns:a16="http://schemas.microsoft.com/office/drawing/2014/main" id="{EFFA78A5-C242-85AF-144B-C4C2385E5EC5}"/>
              </a:ext>
            </a:extLst>
          </p:cNvPr>
          <p:cNvSpPr txBox="1">
            <a:spLocks/>
          </p:cNvSpPr>
          <p:nvPr userDrawn="1"/>
        </p:nvSpPr>
        <p:spPr>
          <a:xfrm>
            <a:off x="8720743" y="4427460"/>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3988">
              <a:lnSpc>
                <a:spcPts val="2500"/>
              </a:lnSpc>
              <a:spcBef>
                <a:spcPts val="0"/>
              </a:spcBef>
              <a:buNone/>
              <a:defRPr/>
            </a:pPr>
            <a:r>
              <a:rPr lang="en-US" sz="2000" b="1" dirty="0">
                <a:solidFill>
                  <a:srgbClr val="FFFFFF"/>
                </a:solidFill>
                <a:latin typeface="Montserrat SemiBold" pitchFamily="2" charset="77"/>
                <a:ea typeface="PMingLiU" panose="02020500000000000000" pitchFamily="18" charset="-120"/>
                <a:cs typeface="Plus Jakarta Sans Medium" pitchFamily="2" charset="77"/>
              </a:rPr>
              <a:t>Title here</a:t>
            </a:r>
            <a:br>
              <a:rPr lang="en-US" sz="4398" b="1" spc="100" dirty="0">
                <a:solidFill>
                  <a:srgbClr val="FFFFFF"/>
                </a:solidFill>
                <a:latin typeface="Aya Sans" panose="020B0503030202060203" pitchFamily="34" charset="77"/>
                <a:ea typeface="Franklin Gothic Demi" charset="0"/>
                <a:cs typeface="Arial Black" panose="020B0604020202020204" pitchFamily="34" charset="0"/>
              </a:rPr>
            </a:br>
            <a:r>
              <a:rPr lang="en-US" sz="1600" spc="30" dirty="0">
                <a:solidFill>
                  <a:srgbClr val="FFFFFF"/>
                </a:solidFill>
                <a:latin typeface="Plus Jakarta Sans Medium" pitchFamily="2" charset="77"/>
                <a:cs typeface="Plus Jakarta Sans Medium" pitchFamily="2" charset="77"/>
              </a:rPr>
              <a:t>Body copy here</a:t>
            </a:r>
          </a:p>
        </p:txBody>
      </p:sp>
      <p:grpSp>
        <p:nvGrpSpPr>
          <p:cNvPr id="10" name="Group 9">
            <a:extLst>
              <a:ext uri="{FF2B5EF4-FFF2-40B4-BE49-F238E27FC236}">
                <a16:creationId xmlns:a16="http://schemas.microsoft.com/office/drawing/2014/main" id="{AD783965-4456-64A8-F7DC-F49763997FDB}"/>
              </a:ext>
            </a:extLst>
          </p:cNvPr>
          <p:cNvGrpSpPr/>
          <p:nvPr userDrawn="1"/>
        </p:nvGrpSpPr>
        <p:grpSpPr>
          <a:xfrm rot="842567">
            <a:off x="5652168" y="2573581"/>
            <a:ext cx="824916" cy="1097003"/>
            <a:chOff x="6045649" y="2573579"/>
            <a:chExt cx="825023" cy="1097003"/>
          </a:xfrm>
        </p:grpSpPr>
        <p:sp>
          <p:nvSpPr>
            <p:cNvPr id="11" name="Arc 10">
              <a:extLst>
                <a:ext uri="{FF2B5EF4-FFF2-40B4-BE49-F238E27FC236}">
                  <a16:creationId xmlns:a16="http://schemas.microsoft.com/office/drawing/2014/main" id="{9EF914F7-BE0D-7ACE-C188-E7D0D7C4BADA}"/>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34">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8BA09A4D-9B49-580B-EAB6-457C9F54B2B7}"/>
                    </a:ext>
                  </a:extLst>
                </p14:cNvPr>
                <p14:cNvContentPartPr/>
                <p14:nvPr/>
              </p14:nvContentPartPr>
              <p14:xfrm>
                <a:off x="6408875" y="2573579"/>
                <a:ext cx="59400" cy="69480"/>
              </p14:xfrm>
            </p:contentPart>
          </mc:Choice>
          <mc:Fallback xmlns="">
            <p:pic>
              <p:nvPicPr>
                <p:cNvPr id="12" name="Ink 11">
                  <a:extLst>
                    <a:ext uri="{FF2B5EF4-FFF2-40B4-BE49-F238E27FC236}">
                      <a16:creationId xmlns:a16="http://schemas.microsoft.com/office/drawing/2014/main" id="{8BA09A4D-9B49-580B-EAB6-457C9F54B2B7}"/>
                    </a:ext>
                  </a:extLst>
                </p:cNvPr>
                <p:cNvPicPr/>
                <p:nvPr/>
              </p:nvPicPr>
              <p:blipFill>
                <a:blip r:embed="rId3"/>
                <a:stretch>
                  <a:fillRect/>
                </a:stretch>
              </p:blipFill>
              <p:spPr>
                <a:xfrm>
                  <a:off x="6401653" y="2566323"/>
                  <a:ext cx="73483" cy="8363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FA7B05AD-3EC5-E17A-49E4-B6184970E8D6}"/>
                    </a:ext>
                  </a:extLst>
                </p14:cNvPr>
                <p14:cNvContentPartPr/>
                <p14:nvPr/>
              </p14:nvContentPartPr>
              <p14:xfrm>
                <a:off x="6418639" y="2643858"/>
                <a:ext cx="50760" cy="86400"/>
              </p14:xfrm>
            </p:contentPart>
          </mc:Choice>
          <mc:Fallback xmlns="">
            <p:pic>
              <p:nvPicPr>
                <p:cNvPr id="13" name="Ink 12">
                  <a:extLst>
                    <a:ext uri="{FF2B5EF4-FFF2-40B4-BE49-F238E27FC236}">
                      <a16:creationId xmlns:a16="http://schemas.microsoft.com/office/drawing/2014/main" id="{FA7B05AD-3EC5-E17A-49E4-B6184970E8D6}"/>
                    </a:ext>
                  </a:extLst>
                </p:cNvPr>
                <p:cNvPicPr/>
                <p:nvPr/>
              </p:nvPicPr>
              <p:blipFill>
                <a:blip r:embed="rId5"/>
                <a:stretch>
                  <a:fillRect/>
                </a:stretch>
              </p:blipFill>
              <p:spPr>
                <a:xfrm>
                  <a:off x="6411413" y="2636643"/>
                  <a:ext cx="64850" cy="100469"/>
                </a:xfrm>
                <a:prstGeom prst="rect">
                  <a:avLst/>
                </a:prstGeom>
              </p:spPr>
            </p:pic>
          </mc:Fallback>
        </mc:AlternateContent>
      </p:grpSp>
      <p:grpSp>
        <p:nvGrpSpPr>
          <p:cNvPr id="14" name="Group 13">
            <a:extLst>
              <a:ext uri="{FF2B5EF4-FFF2-40B4-BE49-F238E27FC236}">
                <a16:creationId xmlns:a16="http://schemas.microsoft.com/office/drawing/2014/main" id="{50D23E5C-3189-9163-16B2-0C76F3E4173F}"/>
              </a:ext>
            </a:extLst>
          </p:cNvPr>
          <p:cNvGrpSpPr/>
          <p:nvPr userDrawn="1"/>
        </p:nvGrpSpPr>
        <p:grpSpPr>
          <a:xfrm rot="5400000">
            <a:off x="9034605" y="2483003"/>
            <a:ext cx="825023" cy="1096860"/>
            <a:chOff x="6045649" y="2573579"/>
            <a:chExt cx="825023" cy="1097003"/>
          </a:xfrm>
        </p:grpSpPr>
        <p:sp>
          <p:nvSpPr>
            <p:cNvPr id="15" name="Arc 14">
              <a:extLst>
                <a:ext uri="{FF2B5EF4-FFF2-40B4-BE49-F238E27FC236}">
                  <a16:creationId xmlns:a16="http://schemas.microsoft.com/office/drawing/2014/main" id="{AE4C7BF4-C701-E791-A3B7-681F606B5A37}"/>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34">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742E8EFE-C0A6-FD9B-D062-DA73595B3649}"/>
                    </a:ext>
                  </a:extLst>
                </p14:cNvPr>
                <p14:cNvContentPartPr/>
                <p14:nvPr/>
              </p14:nvContentPartPr>
              <p14:xfrm>
                <a:off x="6408875" y="2573579"/>
                <a:ext cx="59400" cy="69480"/>
              </p14:xfrm>
            </p:contentPart>
          </mc:Choice>
          <mc:Fallback xmlns="">
            <p:pic>
              <p:nvPicPr>
                <p:cNvPr id="16" name="Ink 15">
                  <a:extLst>
                    <a:ext uri="{FF2B5EF4-FFF2-40B4-BE49-F238E27FC236}">
                      <a16:creationId xmlns:a16="http://schemas.microsoft.com/office/drawing/2014/main" id="{742E8EFE-C0A6-FD9B-D062-DA73595B3649}"/>
                    </a:ext>
                  </a:extLst>
                </p:cNvPr>
                <p:cNvPicPr/>
                <p:nvPr/>
              </p:nvPicPr>
              <p:blipFill>
                <a:blip r:embed="rId3"/>
                <a:stretch>
                  <a:fillRect/>
                </a:stretch>
              </p:blipFill>
              <p:spPr>
                <a:xfrm>
                  <a:off x="6401653" y="2566323"/>
                  <a:ext cx="73483" cy="836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91B51B60-786B-7CA2-47C4-A726A8D2E4C5}"/>
                    </a:ext>
                  </a:extLst>
                </p14:cNvPr>
                <p14:cNvContentPartPr/>
                <p14:nvPr/>
              </p14:nvContentPartPr>
              <p14:xfrm>
                <a:off x="6418639" y="2643858"/>
                <a:ext cx="50760" cy="86400"/>
              </p14:xfrm>
            </p:contentPart>
          </mc:Choice>
          <mc:Fallback xmlns="">
            <p:pic>
              <p:nvPicPr>
                <p:cNvPr id="17" name="Ink 16">
                  <a:extLst>
                    <a:ext uri="{FF2B5EF4-FFF2-40B4-BE49-F238E27FC236}">
                      <a16:creationId xmlns:a16="http://schemas.microsoft.com/office/drawing/2014/main" id="{91B51B60-786B-7CA2-47C4-A726A8D2E4C5}"/>
                    </a:ext>
                  </a:extLst>
                </p:cNvPr>
                <p:cNvPicPr/>
                <p:nvPr/>
              </p:nvPicPr>
              <p:blipFill>
                <a:blip r:embed="rId5"/>
                <a:stretch>
                  <a:fillRect/>
                </a:stretch>
              </p:blipFill>
              <p:spPr>
                <a:xfrm>
                  <a:off x="6411413" y="2636643"/>
                  <a:ext cx="64850" cy="100469"/>
                </a:xfrm>
                <a:prstGeom prst="rect">
                  <a:avLst/>
                </a:prstGeom>
              </p:spPr>
            </p:pic>
          </mc:Fallback>
        </mc:AlternateContent>
      </p:grpSp>
      <p:sp>
        <p:nvSpPr>
          <p:cNvPr id="2" name="Title 4">
            <a:extLst>
              <a:ext uri="{FF2B5EF4-FFF2-40B4-BE49-F238E27FC236}">
                <a16:creationId xmlns:a16="http://schemas.microsoft.com/office/drawing/2014/main" id="{248C3AC8-67CA-BA4F-970B-DF649CBA4E29}"/>
              </a:ext>
            </a:extLst>
          </p:cNvPr>
          <p:cNvSpPr>
            <a:spLocks noGrp="1"/>
          </p:cNvSpPr>
          <p:nvPr>
            <p:ph type="title" hasCustomPrompt="1"/>
          </p:nvPr>
        </p:nvSpPr>
        <p:spPr>
          <a:xfrm>
            <a:off x="792667" y="874854"/>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19" name="Text Placeholder 34">
            <a:extLst>
              <a:ext uri="{FF2B5EF4-FFF2-40B4-BE49-F238E27FC236}">
                <a16:creationId xmlns:a16="http://schemas.microsoft.com/office/drawing/2014/main" id="{2D7755AE-E4DF-E4A4-E84A-47912F1A01F2}"/>
              </a:ext>
            </a:extLst>
          </p:cNvPr>
          <p:cNvSpPr>
            <a:spLocks noGrp="1"/>
          </p:cNvSpPr>
          <p:nvPr>
            <p:ph type="body" sz="quarter" idx="19" hasCustomPrompt="1"/>
          </p:nvPr>
        </p:nvSpPr>
        <p:spPr>
          <a:xfrm>
            <a:off x="795005" y="1522198"/>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20" name="Text Placeholder 15">
            <a:extLst>
              <a:ext uri="{FF2B5EF4-FFF2-40B4-BE49-F238E27FC236}">
                <a16:creationId xmlns:a16="http://schemas.microsoft.com/office/drawing/2014/main" id="{975AB0DD-282B-2E63-AE0B-4F3E8A195D38}"/>
              </a:ext>
            </a:extLst>
          </p:cNvPr>
          <p:cNvSpPr>
            <a:spLocks noGrp="1"/>
          </p:cNvSpPr>
          <p:nvPr>
            <p:ph type="body" sz="quarter" idx="20" hasCustomPrompt="1"/>
          </p:nvPr>
        </p:nvSpPr>
        <p:spPr>
          <a:xfrm>
            <a:off x="801809" y="2244766"/>
            <a:ext cx="3530684" cy="1346086"/>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3000453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5D148-3446-0031-4D56-99AFCD8B13F5}"/>
              </a:ext>
            </a:extLst>
          </p:cNvPr>
          <p:cNvSpPr txBox="1"/>
          <p:nvPr userDrawn="1"/>
        </p:nvSpPr>
        <p:spPr>
          <a:xfrm>
            <a:off x="2575015" y="1476790"/>
            <a:ext cx="7041970" cy="652871"/>
          </a:xfrm>
          <a:prstGeom prst="rect">
            <a:avLst/>
          </a:prstGeom>
          <a:noFill/>
        </p:spPr>
        <p:txBody>
          <a:bodyPr wrap="square" rtlCol="0">
            <a:spAutoFit/>
          </a:bodyPr>
          <a:lstStyle/>
          <a:p>
            <a:pPr algn="ctr" defTabSz="914034">
              <a:lnSpc>
                <a:spcPts val="2280"/>
              </a:lnSpc>
              <a:defRPr/>
            </a:pPr>
            <a:r>
              <a:rPr lang="en-US" sz="1400" spc="30" dirty="0">
                <a:solidFill>
                  <a:srgbClr val="000000"/>
                </a:solidFill>
                <a:latin typeface="Montserrat" pitchFamily="2" charset="77"/>
                <a:cs typeface="Plus Jakarta Sans Light" pitchFamily="2" charset="77"/>
              </a:rPr>
              <a:t>Lorem ipsum dolor sit amet, consectetur adipiscing elit, sed do eiusmod tempor incididunt ut labore et dolore magna aliqua. </a:t>
            </a:r>
          </a:p>
        </p:txBody>
      </p:sp>
      <p:sp>
        <p:nvSpPr>
          <p:cNvPr id="5" name="Oval 4">
            <a:extLst>
              <a:ext uri="{FF2B5EF4-FFF2-40B4-BE49-F238E27FC236}">
                <a16:creationId xmlns:a16="http://schemas.microsoft.com/office/drawing/2014/main" id="{AC104EBC-6B54-CDFB-B66C-2C914B758E28}"/>
              </a:ext>
            </a:extLst>
          </p:cNvPr>
          <p:cNvSpPr/>
          <p:nvPr userDrawn="1"/>
        </p:nvSpPr>
        <p:spPr>
          <a:xfrm>
            <a:off x="4281354" y="5060734"/>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3598" b="1" dirty="0">
                <a:solidFill>
                  <a:schemeClr val="bg1"/>
                </a:solidFill>
                <a:latin typeface="Plus Jakarta Sans ExtraBold" pitchFamily="2" charset="77"/>
                <a:cs typeface="Plus Jakarta Sans ExtraBold" pitchFamily="2" charset="77"/>
              </a:rPr>
              <a:t>4</a:t>
            </a:r>
          </a:p>
        </p:txBody>
      </p:sp>
      <p:sp>
        <p:nvSpPr>
          <p:cNvPr id="6" name="Oval 5">
            <a:extLst>
              <a:ext uri="{FF2B5EF4-FFF2-40B4-BE49-F238E27FC236}">
                <a16:creationId xmlns:a16="http://schemas.microsoft.com/office/drawing/2014/main" id="{825C1C97-82C1-38CF-4FB5-BFD3F9293C17}"/>
              </a:ext>
            </a:extLst>
          </p:cNvPr>
          <p:cNvSpPr/>
          <p:nvPr userDrawn="1"/>
        </p:nvSpPr>
        <p:spPr>
          <a:xfrm>
            <a:off x="7017554" y="5057695"/>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3598" b="1" dirty="0">
                <a:solidFill>
                  <a:schemeClr val="bg1"/>
                </a:solidFill>
                <a:latin typeface="Plus Jakarta Sans ExtraBold" pitchFamily="2" charset="77"/>
                <a:cs typeface="Plus Jakarta Sans ExtraBold" pitchFamily="2" charset="77"/>
              </a:rPr>
              <a:t>3</a:t>
            </a:r>
          </a:p>
        </p:txBody>
      </p:sp>
      <p:sp>
        <p:nvSpPr>
          <p:cNvPr id="7" name="Oval 6">
            <a:extLst>
              <a:ext uri="{FF2B5EF4-FFF2-40B4-BE49-F238E27FC236}">
                <a16:creationId xmlns:a16="http://schemas.microsoft.com/office/drawing/2014/main" id="{8952BAE7-45D6-0B1F-42FC-6ADD85D08D59}"/>
              </a:ext>
            </a:extLst>
          </p:cNvPr>
          <p:cNvSpPr/>
          <p:nvPr userDrawn="1"/>
        </p:nvSpPr>
        <p:spPr>
          <a:xfrm>
            <a:off x="4471931" y="2749049"/>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3598" b="1" dirty="0">
                <a:solidFill>
                  <a:schemeClr val="bg1"/>
                </a:solidFill>
                <a:latin typeface="Plus Jakarta Sans ExtraBold" pitchFamily="2" charset="77"/>
                <a:cs typeface="Plus Jakarta Sans ExtraBold" pitchFamily="2" charset="77"/>
              </a:rPr>
              <a:t>1</a:t>
            </a:r>
          </a:p>
        </p:txBody>
      </p:sp>
      <p:sp>
        <p:nvSpPr>
          <p:cNvPr id="8" name="Oval 7">
            <a:extLst>
              <a:ext uri="{FF2B5EF4-FFF2-40B4-BE49-F238E27FC236}">
                <a16:creationId xmlns:a16="http://schemas.microsoft.com/office/drawing/2014/main" id="{7465C5A4-B112-DB1E-DAF6-BE8953400CC6}"/>
              </a:ext>
            </a:extLst>
          </p:cNvPr>
          <p:cNvSpPr/>
          <p:nvPr userDrawn="1"/>
        </p:nvSpPr>
        <p:spPr>
          <a:xfrm>
            <a:off x="6955886" y="2699926"/>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r>
              <a:rPr lang="en-US" sz="3598" b="1" dirty="0">
                <a:solidFill>
                  <a:schemeClr val="bg1"/>
                </a:solidFill>
                <a:latin typeface="Plus Jakarta Sans ExtraBold" pitchFamily="2" charset="77"/>
                <a:cs typeface="Plus Jakarta Sans ExtraBold" pitchFamily="2" charset="77"/>
              </a:rPr>
              <a:t>2</a:t>
            </a:r>
          </a:p>
        </p:txBody>
      </p:sp>
      <p:grpSp>
        <p:nvGrpSpPr>
          <p:cNvPr id="9" name="Group 8">
            <a:extLst>
              <a:ext uri="{FF2B5EF4-FFF2-40B4-BE49-F238E27FC236}">
                <a16:creationId xmlns:a16="http://schemas.microsoft.com/office/drawing/2014/main" id="{166A669A-21F8-A0F8-E066-2EB4D4C9F3D5}"/>
              </a:ext>
            </a:extLst>
          </p:cNvPr>
          <p:cNvGrpSpPr/>
          <p:nvPr userDrawn="1"/>
        </p:nvGrpSpPr>
        <p:grpSpPr>
          <a:xfrm rot="3401484">
            <a:off x="5231773" y="2447423"/>
            <a:ext cx="1494413" cy="1986807"/>
            <a:chOff x="6045649" y="2573579"/>
            <a:chExt cx="825023" cy="1097003"/>
          </a:xfrm>
        </p:grpSpPr>
        <p:sp>
          <p:nvSpPr>
            <p:cNvPr id="10" name="Arc 9">
              <a:extLst>
                <a:ext uri="{FF2B5EF4-FFF2-40B4-BE49-F238E27FC236}">
                  <a16:creationId xmlns:a16="http://schemas.microsoft.com/office/drawing/2014/main" id="{DB019FD3-1525-C666-8EBB-BA13D19184B0}"/>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34">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D13D718-5074-7502-C92B-9AB1D9BC7220}"/>
                    </a:ext>
                  </a:extLst>
                </p14:cNvPr>
                <p14:cNvContentPartPr/>
                <p14:nvPr/>
              </p14:nvContentPartPr>
              <p14:xfrm>
                <a:off x="6408875" y="2573579"/>
                <a:ext cx="59400" cy="69480"/>
              </p14:xfrm>
            </p:contentPart>
          </mc:Choice>
          <mc:Fallback xmlns="">
            <p:pic>
              <p:nvPicPr>
                <p:cNvPr id="11" name="Ink 10">
                  <a:extLst>
                    <a:ext uri="{FF2B5EF4-FFF2-40B4-BE49-F238E27FC236}">
                      <a16:creationId xmlns:a16="http://schemas.microsoft.com/office/drawing/2014/main" id="{0D13D718-5074-7502-C92B-9AB1D9BC7220}"/>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52DEF3B-9F1D-1DC5-602F-44CBFC65F03E}"/>
                    </a:ext>
                  </a:extLst>
                </p14:cNvPr>
                <p14:cNvContentPartPr/>
                <p14:nvPr/>
              </p14:nvContentPartPr>
              <p14:xfrm>
                <a:off x="6418639" y="2643858"/>
                <a:ext cx="50760" cy="86400"/>
              </p14:xfrm>
            </p:contentPart>
          </mc:Choice>
          <mc:Fallback xmlns="">
            <p:pic>
              <p:nvPicPr>
                <p:cNvPr id="12" name="Ink 11">
                  <a:extLst>
                    <a:ext uri="{FF2B5EF4-FFF2-40B4-BE49-F238E27FC236}">
                      <a16:creationId xmlns:a16="http://schemas.microsoft.com/office/drawing/2014/main" id="{052DEF3B-9F1D-1DC5-602F-44CBFC65F03E}"/>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13" name="Group 12">
            <a:extLst>
              <a:ext uri="{FF2B5EF4-FFF2-40B4-BE49-F238E27FC236}">
                <a16:creationId xmlns:a16="http://schemas.microsoft.com/office/drawing/2014/main" id="{D7248F5B-E688-D324-49C0-0B80EACAA660}"/>
              </a:ext>
            </a:extLst>
          </p:cNvPr>
          <p:cNvGrpSpPr/>
          <p:nvPr userDrawn="1"/>
        </p:nvGrpSpPr>
        <p:grpSpPr>
          <a:xfrm rot="8040560">
            <a:off x="6493296" y="3301765"/>
            <a:ext cx="1494413" cy="1986807"/>
            <a:chOff x="6045649" y="2573579"/>
            <a:chExt cx="825023" cy="1097003"/>
          </a:xfrm>
        </p:grpSpPr>
        <p:sp>
          <p:nvSpPr>
            <p:cNvPr id="14" name="Arc 13">
              <a:extLst>
                <a:ext uri="{FF2B5EF4-FFF2-40B4-BE49-F238E27FC236}">
                  <a16:creationId xmlns:a16="http://schemas.microsoft.com/office/drawing/2014/main" id="{C39AB488-8C91-CAC1-BC53-9A758E30BEC3}"/>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34">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61F27197-3726-DABC-3165-48ED507281F6}"/>
                    </a:ext>
                  </a:extLst>
                </p14:cNvPr>
                <p14:cNvContentPartPr/>
                <p14:nvPr/>
              </p14:nvContentPartPr>
              <p14:xfrm>
                <a:off x="6408875" y="2573579"/>
                <a:ext cx="59400" cy="69480"/>
              </p14:xfrm>
            </p:contentPart>
          </mc:Choice>
          <mc:Fallback xmlns="">
            <p:pic>
              <p:nvPicPr>
                <p:cNvPr id="15" name="Ink 14">
                  <a:extLst>
                    <a:ext uri="{FF2B5EF4-FFF2-40B4-BE49-F238E27FC236}">
                      <a16:creationId xmlns:a16="http://schemas.microsoft.com/office/drawing/2014/main" id="{61F27197-3726-DABC-3165-48ED507281F6}"/>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2B518CC-AF81-8808-00C3-DB93B7BEECAE}"/>
                    </a:ext>
                  </a:extLst>
                </p14:cNvPr>
                <p14:cNvContentPartPr/>
                <p14:nvPr/>
              </p14:nvContentPartPr>
              <p14:xfrm>
                <a:off x="6418639" y="2643858"/>
                <a:ext cx="50760" cy="86400"/>
              </p14:xfrm>
            </p:contentPart>
          </mc:Choice>
          <mc:Fallback xmlns="">
            <p:pic>
              <p:nvPicPr>
                <p:cNvPr id="16" name="Ink 15">
                  <a:extLst>
                    <a:ext uri="{FF2B5EF4-FFF2-40B4-BE49-F238E27FC236}">
                      <a16:creationId xmlns:a16="http://schemas.microsoft.com/office/drawing/2014/main" id="{22B518CC-AF81-8808-00C3-DB93B7BEECAE}"/>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17" name="Group 16">
            <a:extLst>
              <a:ext uri="{FF2B5EF4-FFF2-40B4-BE49-F238E27FC236}">
                <a16:creationId xmlns:a16="http://schemas.microsoft.com/office/drawing/2014/main" id="{997D8C08-E651-B00B-8B09-93FB9FEA1E52}"/>
              </a:ext>
            </a:extLst>
          </p:cNvPr>
          <p:cNvGrpSpPr/>
          <p:nvPr userDrawn="1"/>
        </p:nvGrpSpPr>
        <p:grpSpPr>
          <a:xfrm rot="14400000">
            <a:off x="5525812" y="4284823"/>
            <a:ext cx="1494413" cy="1986807"/>
            <a:chOff x="6045649" y="2573579"/>
            <a:chExt cx="825023" cy="1097003"/>
          </a:xfrm>
        </p:grpSpPr>
        <p:sp>
          <p:nvSpPr>
            <p:cNvPr id="18" name="Arc 17">
              <a:extLst>
                <a:ext uri="{FF2B5EF4-FFF2-40B4-BE49-F238E27FC236}">
                  <a16:creationId xmlns:a16="http://schemas.microsoft.com/office/drawing/2014/main" id="{C2176B39-87EB-D37C-156D-B637B0A77965}"/>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34">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E49D2548-59D9-E052-2F29-8435C8DBE44A}"/>
                    </a:ext>
                  </a:extLst>
                </p14:cNvPr>
                <p14:cNvContentPartPr/>
                <p14:nvPr/>
              </p14:nvContentPartPr>
              <p14:xfrm>
                <a:off x="6408875" y="2573579"/>
                <a:ext cx="59400" cy="69480"/>
              </p14:xfrm>
            </p:contentPart>
          </mc:Choice>
          <mc:Fallback xmlns="">
            <p:pic>
              <p:nvPicPr>
                <p:cNvPr id="19" name="Ink 18">
                  <a:extLst>
                    <a:ext uri="{FF2B5EF4-FFF2-40B4-BE49-F238E27FC236}">
                      <a16:creationId xmlns:a16="http://schemas.microsoft.com/office/drawing/2014/main" id="{E49D2548-59D9-E052-2F29-8435C8DBE44A}"/>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40DF7034-ACE8-1153-3F0C-E38A9B13E2DA}"/>
                    </a:ext>
                  </a:extLst>
                </p14:cNvPr>
                <p14:cNvContentPartPr/>
                <p14:nvPr/>
              </p14:nvContentPartPr>
              <p14:xfrm>
                <a:off x="6418639" y="2643858"/>
                <a:ext cx="50760" cy="86400"/>
              </p14:xfrm>
            </p:contentPart>
          </mc:Choice>
          <mc:Fallback xmlns="">
            <p:pic>
              <p:nvPicPr>
                <p:cNvPr id="20" name="Ink 19">
                  <a:extLst>
                    <a:ext uri="{FF2B5EF4-FFF2-40B4-BE49-F238E27FC236}">
                      <a16:creationId xmlns:a16="http://schemas.microsoft.com/office/drawing/2014/main" id="{40DF7034-ACE8-1153-3F0C-E38A9B13E2DA}"/>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21" name="Group 20">
            <a:extLst>
              <a:ext uri="{FF2B5EF4-FFF2-40B4-BE49-F238E27FC236}">
                <a16:creationId xmlns:a16="http://schemas.microsoft.com/office/drawing/2014/main" id="{A64822F5-5D1C-A3A1-4BD9-769E11DBB247}"/>
              </a:ext>
            </a:extLst>
          </p:cNvPr>
          <p:cNvGrpSpPr/>
          <p:nvPr userDrawn="1"/>
        </p:nvGrpSpPr>
        <p:grpSpPr>
          <a:xfrm rot="19800000">
            <a:off x="4227879" y="3530582"/>
            <a:ext cx="1494218" cy="1987066"/>
            <a:chOff x="6045649" y="2573579"/>
            <a:chExt cx="825023" cy="1097003"/>
          </a:xfrm>
        </p:grpSpPr>
        <p:sp>
          <p:nvSpPr>
            <p:cNvPr id="22" name="Arc 21">
              <a:extLst>
                <a:ext uri="{FF2B5EF4-FFF2-40B4-BE49-F238E27FC236}">
                  <a16:creationId xmlns:a16="http://schemas.microsoft.com/office/drawing/2014/main" id="{DDCCAF80-54F6-A003-0B99-403F9F708D57}"/>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034">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613524F5-F6F9-0EEB-B3E9-1F554BE18301}"/>
                    </a:ext>
                  </a:extLst>
                </p14:cNvPr>
                <p14:cNvContentPartPr/>
                <p14:nvPr/>
              </p14:nvContentPartPr>
              <p14:xfrm>
                <a:off x="6408875" y="2573579"/>
                <a:ext cx="59400" cy="69480"/>
              </p14:xfrm>
            </p:contentPart>
          </mc:Choice>
          <mc:Fallback xmlns="">
            <p:pic>
              <p:nvPicPr>
                <p:cNvPr id="23" name="Ink 22">
                  <a:extLst>
                    <a:ext uri="{FF2B5EF4-FFF2-40B4-BE49-F238E27FC236}">
                      <a16:creationId xmlns:a16="http://schemas.microsoft.com/office/drawing/2014/main" id="{613524F5-F6F9-0EEB-B3E9-1F554BE18301}"/>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32C8D5AB-02FA-E7FC-5AF8-2BE54DB0FEE5}"/>
                    </a:ext>
                  </a:extLst>
                </p14:cNvPr>
                <p14:cNvContentPartPr/>
                <p14:nvPr/>
              </p14:nvContentPartPr>
              <p14:xfrm>
                <a:off x="6418639" y="2643858"/>
                <a:ext cx="50760" cy="86400"/>
              </p14:xfrm>
            </p:contentPart>
          </mc:Choice>
          <mc:Fallback xmlns="">
            <p:pic>
              <p:nvPicPr>
                <p:cNvPr id="24" name="Ink 23">
                  <a:extLst>
                    <a:ext uri="{FF2B5EF4-FFF2-40B4-BE49-F238E27FC236}">
                      <a16:creationId xmlns:a16="http://schemas.microsoft.com/office/drawing/2014/main" id="{32C8D5AB-02FA-E7FC-5AF8-2BE54DB0FEE5}"/>
                    </a:ext>
                  </a:extLst>
                </p:cNvPr>
                <p:cNvPicPr/>
                <p:nvPr/>
              </p:nvPicPr>
              <p:blipFill>
                <a:blip r:embed="rId5"/>
                <a:stretch>
                  <a:fillRect/>
                </a:stretch>
              </p:blipFill>
              <p:spPr>
                <a:xfrm>
                  <a:off x="6414634" y="2639863"/>
                  <a:ext cx="58569" cy="94191"/>
                </a:xfrm>
                <a:prstGeom prst="rect">
                  <a:avLst/>
                </a:prstGeom>
              </p:spPr>
            </p:pic>
          </mc:Fallback>
        </mc:AlternateContent>
      </p:grpSp>
      <p:sp>
        <p:nvSpPr>
          <p:cNvPr id="2" name="Title 4">
            <a:extLst>
              <a:ext uri="{FF2B5EF4-FFF2-40B4-BE49-F238E27FC236}">
                <a16:creationId xmlns:a16="http://schemas.microsoft.com/office/drawing/2014/main" id="{BFE3664D-11E1-B55B-F38C-29F8BFD82EF6}"/>
              </a:ext>
            </a:extLst>
          </p:cNvPr>
          <p:cNvSpPr>
            <a:spLocks noGrp="1"/>
          </p:cNvSpPr>
          <p:nvPr>
            <p:ph type="title" hasCustomPrompt="1"/>
          </p:nvPr>
        </p:nvSpPr>
        <p:spPr>
          <a:xfrm>
            <a:off x="3749551" y="407404"/>
            <a:ext cx="4778060" cy="567525"/>
          </a:xfrm>
          <a:prstGeom prst="rect">
            <a:avLst/>
          </a:prstGeom>
        </p:spPr>
        <p:txBody>
          <a:bodyPr/>
          <a:lstStyle>
            <a:lvl1pPr marL="0" indent="0" algn="ctr"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29" name="Text Placeholder 34">
            <a:extLst>
              <a:ext uri="{FF2B5EF4-FFF2-40B4-BE49-F238E27FC236}">
                <a16:creationId xmlns:a16="http://schemas.microsoft.com/office/drawing/2014/main" id="{EC8B3798-CD64-4656-A025-1563BF70E863}"/>
              </a:ext>
            </a:extLst>
          </p:cNvPr>
          <p:cNvSpPr>
            <a:spLocks noGrp="1"/>
          </p:cNvSpPr>
          <p:nvPr>
            <p:ph type="body" sz="quarter" idx="19" hasCustomPrompt="1"/>
          </p:nvPr>
        </p:nvSpPr>
        <p:spPr>
          <a:xfrm>
            <a:off x="4537194" y="1053895"/>
            <a:ext cx="4786028" cy="265605"/>
          </a:xfrm>
          <a:prstGeom prst="rect">
            <a:avLst/>
          </a:prstGeom>
        </p:spPr>
        <p:txBody>
          <a:bodyPr/>
          <a:lstStyle>
            <a:lvl1pPr marL="0" indent="0" algn="ctr">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31" name="Text Placeholder 14">
            <a:extLst>
              <a:ext uri="{FF2B5EF4-FFF2-40B4-BE49-F238E27FC236}">
                <a16:creationId xmlns:a16="http://schemas.microsoft.com/office/drawing/2014/main" id="{5E342600-E76D-CFA5-8686-C54918A1F75F}"/>
              </a:ext>
            </a:extLst>
          </p:cNvPr>
          <p:cNvSpPr>
            <a:spLocks noGrp="1"/>
          </p:cNvSpPr>
          <p:nvPr>
            <p:ph type="body" sz="quarter" idx="20" hasCustomPrompt="1"/>
          </p:nvPr>
        </p:nvSpPr>
        <p:spPr>
          <a:xfrm>
            <a:off x="792686" y="2737817"/>
            <a:ext cx="3162682" cy="324639"/>
          </a:xfrm>
          <a:prstGeom prst="rect">
            <a:avLst/>
          </a:prstGeom>
        </p:spPr>
        <p:txBody>
          <a:bodyPr/>
          <a:lstStyle>
            <a:lvl1pPr marL="0" indent="0" algn="r">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35" name="Text Placeholder 34">
            <a:extLst>
              <a:ext uri="{FF2B5EF4-FFF2-40B4-BE49-F238E27FC236}">
                <a16:creationId xmlns:a16="http://schemas.microsoft.com/office/drawing/2014/main" id="{7D7EB58D-91AD-DEB4-5D9F-47C5199B4B01}"/>
              </a:ext>
            </a:extLst>
          </p:cNvPr>
          <p:cNvSpPr>
            <a:spLocks noGrp="1"/>
          </p:cNvSpPr>
          <p:nvPr>
            <p:ph type="body" sz="quarter" idx="21" hasCustomPrompt="1"/>
          </p:nvPr>
        </p:nvSpPr>
        <p:spPr>
          <a:xfrm>
            <a:off x="832565" y="3007382"/>
            <a:ext cx="3122804" cy="1331913"/>
          </a:xfrm>
          <a:prstGeom prst="rect">
            <a:avLst/>
          </a:prstGeom>
        </p:spPr>
        <p:txBody>
          <a:bodyPr/>
          <a:lstStyle>
            <a:lvl1pPr marL="0" indent="0" algn="r">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36" name="Text Placeholder 14">
            <a:extLst>
              <a:ext uri="{FF2B5EF4-FFF2-40B4-BE49-F238E27FC236}">
                <a16:creationId xmlns:a16="http://schemas.microsoft.com/office/drawing/2014/main" id="{E84181EF-B332-A1C4-5A91-BAC889A19A10}"/>
              </a:ext>
            </a:extLst>
          </p:cNvPr>
          <p:cNvSpPr>
            <a:spLocks noGrp="1"/>
          </p:cNvSpPr>
          <p:nvPr>
            <p:ph type="body" sz="quarter" idx="22" hasCustomPrompt="1"/>
          </p:nvPr>
        </p:nvSpPr>
        <p:spPr>
          <a:xfrm>
            <a:off x="792686" y="4874730"/>
            <a:ext cx="3162682" cy="324639"/>
          </a:xfrm>
          <a:prstGeom prst="rect">
            <a:avLst/>
          </a:prstGeom>
        </p:spPr>
        <p:txBody>
          <a:bodyPr/>
          <a:lstStyle>
            <a:lvl1pPr marL="0" indent="0" algn="r">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37" name="Text Placeholder 34">
            <a:extLst>
              <a:ext uri="{FF2B5EF4-FFF2-40B4-BE49-F238E27FC236}">
                <a16:creationId xmlns:a16="http://schemas.microsoft.com/office/drawing/2014/main" id="{139808F3-CA92-4397-5F16-AAEF0896CFF4}"/>
              </a:ext>
            </a:extLst>
          </p:cNvPr>
          <p:cNvSpPr>
            <a:spLocks noGrp="1"/>
          </p:cNvSpPr>
          <p:nvPr>
            <p:ph type="body" sz="quarter" idx="23" hasCustomPrompt="1"/>
          </p:nvPr>
        </p:nvSpPr>
        <p:spPr>
          <a:xfrm>
            <a:off x="832565" y="5144295"/>
            <a:ext cx="3122804" cy="1331913"/>
          </a:xfrm>
          <a:prstGeom prst="rect">
            <a:avLst/>
          </a:prstGeom>
        </p:spPr>
        <p:txBody>
          <a:bodyPr/>
          <a:lstStyle>
            <a:lvl1pPr marL="0" indent="0" algn="r">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40" name="Text Placeholder 14">
            <a:extLst>
              <a:ext uri="{FF2B5EF4-FFF2-40B4-BE49-F238E27FC236}">
                <a16:creationId xmlns:a16="http://schemas.microsoft.com/office/drawing/2014/main" id="{45E8FB00-A1DD-3814-9AAB-9ED6C1B0E4C5}"/>
              </a:ext>
            </a:extLst>
          </p:cNvPr>
          <p:cNvSpPr>
            <a:spLocks noGrp="1"/>
          </p:cNvSpPr>
          <p:nvPr>
            <p:ph type="body" sz="quarter" idx="24" hasCustomPrompt="1"/>
          </p:nvPr>
        </p:nvSpPr>
        <p:spPr>
          <a:xfrm>
            <a:off x="8395131" y="2737817"/>
            <a:ext cx="3162682" cy="324639"/>
          </a:xfrm>
          <a:prstGeom prst="rect">
            <a:avLst/>
          </a:prstGeom>
        </p:spPr>
        <p:txBody>
          <a:bodyPr/>
          <a:lstStyle>
            <a:lvl1pPr marL="0" indent="0" algn="l">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41" name="Text Placeholder 34">
            <a:extLst>
              <a:ext uri="{FF2B5EF4-FFF2-40B4-BE49-F238E27FC236}">
                <a16:creationId xmlns:a16="http://schemas.microsoft.com/office/drawing/2014/main" id="{BED9CF8A-8703-6741-E6E9-8D9A2BE83811}"/>
              </a:ext>
            </a:extLst>
          </p:cNvPr>
          <p:cNvSpPr>
            <a:spLocks noGrp="1"/>
          </p:cNvSpPr>
          <p:nvPr>
            <p:ph type="body" sz="quarter" idx="25" hasCustomPrompt="1"/>
          </p:nvPr>
        </p:nvSpPr>
        <p:spPr>
          <a:xfrm>
            <a:off x="8435010" y="3007382"/>
            <a:ext cx="3122804" cy="1331913"/>
          </a:xfrm>
          <a:prstGeom prst="rect">
            <a:avLst/>
          </a:prstGeom>
        </p:spPr>
        <p:txBody>
          <a:bodyPr/>
          <a:lstStyle>
            <a:lvl1pPr marL="0" indent="0" algn="l">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42" name="Text Placeholder 14">
            <a:extLst>
              <a:ext uri="{FF2B5EF4-FFF2-40B4-BE49-F238E27FC236}">
                <a16:creationId xmlns:a16="http://schemas.microsoft.com/office/drawing/2014/main" id="{F0DD3B41-9BB3-1104-021D-121EC9FD5DB4}"/>
              </a:ext>
            </a:extLst>
          </p:cNvPr>
          <p:cNvSpPr>
            <a:spLocks noGrp="1"/>
          </p:cNvSpPr>
          <p:nvPr>
            <p:ph type="body" sz="quarter" idx="26" hasCustomPrompt="1"/>
          </p:nvPr>
        </p:nvSpPr>
        <p:spPr>
          <a:xfrm>
            <a:off x="8395131" y="4874730"/>
            <a:ext cx="3162682" cy="324639"/>
          </a:xfrm>
          <a:prstGeom prst="rect">
            <a:avLst/>
          </a:prstGeom>
        </p:spPr>
        <p:txBody>
          <a:bodyPr/>
          <a:lstStyle>
            <a:lvl1pPr marL="0" indent="0" algn="l">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43" name="Text Placeholder 34">
            <a:extLst>
              <a:ext uri="{FF2B5EF4-FFF2-40B4-BE49-F238E27FC236}">
                <a16:creationId xmlns:a16="http://schemas.microsoft.com/office/drawing/2014/main" id="{907C48DF-0261-BDC7-2E28-5FAC392A92B6}"/>
              </a:ext>
            </a:extLst>
          </p:cNvPr>
          <p:cNvSpPr>
            <a:spLocks noGrp="1"/>
          </p:cNvSpPr>
          <p:nvPr>
            <p:ph type="body" sz="quarter" idx="27" hasCustomPrompt="1"/>
          </p:nvPr>
        </p:nvSpPr>
        <p:spPr>
          <a:xfrm>
            <a:off x="8435010" y="5144295"/>
            <a:ext cx="3122804" cy="1331913"/>
          </a:xfrm>
          <a:prstGeom prst="rect">
            <a:avLst/>
          </a:prstGeom>
        </p:spPr>
        <p:txBody>
          <a:bodyPr/>
          <a:lstStyle>
            <a:lvl1pPr marL="0" indent="0" algn="l">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40749129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05CB87F-7883-D4BB-3A05-A4871BC5470A}"/>
              </a:ext>
            </a:extLst>
          </p:cNvPr>
          <p:cNvCxnSpPr>
            <a:cxnSpLocks/>
          </p:cNvCxnSpPr>
          <p:nvPr userDrawn="1"/>
        </p:nvCxnSpPr>
        <p:spPr>
          <a:xfrm>
            <a:off x="8064585" y="1260389"/>
            <a:ext cx="0" cy="45549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833CA8-A373-3D9C-FBDE-D69CFD794A1C}"/>
              </a:ext>
            </a:extLst>
          </p:cNvPr>
          <p:cNvCxnSpPr>
            <a:cxnSpLocks/>
          </p:cNvCxnSpPr>
          <p:nvPr userDrawn="1"/>
        </p:nvCxnSpPr>
        <p:spPr>
          <a:xfrm flipH="1" flipV="1">
            <a:off x="5015722" y="3595539"/>
            <a:ext cx="6152864" cy="126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71BC7E8-8813-5C37-54A5-ED98A1FA4B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2297" y="1597878"/>
            <a:ext cx="457140" cy="400050"/>
          </a:xfrm>
          <a:prstGeom prst="rect">
            <a:avLst/>
          </a:prstGeom>
        </p:spPr>
      </p:pic>
      <p:pic>
        <p:nvPicPr>
          <p:cNvPr id="12" name="Picture 11">
            <a:extLst>
              <a:ext uri="{FF2B5EF4-FFF2-40B4-BE49-F238E27FC236}">
                <a16:creationId xmlns:a16="http://schemas.microsoft.com/office/drawing/2014/main" id="{2A0BAFCF-8D61-5BAD-583B-B29679642B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40187" y="1559778"/>
            <a:ext cx="457140" cy="438150"/>
          </a:xfrm>
          <a:prstGeom prst="rect">
            <a:avLst/>
          </a:prstGeom>
        </p:spPr>
      </p:pic>
      <p:pic>
        <p:nvPicPr>
          <p:cNvPr id="13" name="Picture 12">
            <a:extLst>
              <a:ext uri="{FF2B5EF4-FFF2-40B4-BE49-F238E27FC236}">
                <a16:creationId xmlns:a16="http://schemas.microsoft.com/office/drawing/2014/main" id="{CA56B64F-926A-037D-D8DE-8702B327C8F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72297" y="4142998"/>
            <a:ext cx="457140" cy="457200"/>
          </a:xfrm>
          <a:prstGeom prst="rect">
            <a:avLst/>
          </a:prstGeom>
        </p:spPr>
      </p:pic>
      <p:pic>
        <p:nvPicPr>
          <p:cNvPr id="14" name="Picture 13">
            <a:extLst>
              <a:ext uri="{FF2B5EF4-FFF2-40B4-BE49-F238E27FC236}">
                <a16:creationId xmlns:a16="http://schemas.microsoft.com/office/drawing/2014/main" id="{CAE4922F-998E-053C-550C-F80D84D428F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840188" y="4142998"/>
            <a:ext cx="342855" cy="457200"/>
          </a:xfrm>
          <a:prstGeom prst="rect">
            <a:avLst/>
          </a:prstGeom>
        </p:spPr>
      </p:pic>
      <p:sp>
        <p:nvSpPr>
          <p:cNvPr id="2" name="Title 4">
            <a:extLst>
              <a:ext uri="{FF2B5EF4-FFF2-40B4-BE49-F238E27FC236}">
                <a16:creationId xmlns:a16="http://schemas.microsoft.com/office/drawing/2014/main" id="{7239B2F7-F52D-6B23-3236-3A7631A21B46}"/>
              </a:ext>
            </a:extLst>
          </p:cNvPr>
          <p:cNvSpPr>
            <a:spLocks noGrp="1"/>
          </p:cNvSpPr>
          <p:nvPr>
            <p:ph type="title" hasCustomPrompt="1"/>
          </p:nvPr>
        </p:nvSpPr>
        <p:spPr>
          <a:xfrm>
            <a:off x="801810" y="973930"/>
            <a:ext cx="4778060"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15" name="Text Placeholder 34">
            <a:extLst>
              <a:ext uri="{FF2B5EF4-FFF2-40B4-BE49-F238E27FC236}">
                <a16:creationId xmlns:a16="http://schemas.microsoft.com/office/drawing/2014/main" id="{46ECD6AE-928B-A643-CB8C-AE7CE4DE7C7E}"/>
              </a:ext>
            </a:extLst>
          </p:cNvPr>
          <p:cNvSpPr>
            <a:spLocks noGrp="1"/>
          </p:cNvSpPr>
          <p:nvPr>
            <p:ph type="body" sz="quarter" idx="19" hasCustomPrompt="1"/>
          </p:nvPr>
        </p:nvSpPr>
        <p:spPr>
          <a:xfrm>
            <a:off x="804148" y="1710753"/>
            <a:ext cx="4786028"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6" name="Text Placeholder 15">
            <a:extLst>
              <a:ext uri="{FF2B5EF4-FFF2-40B4-BE49-F238E27FC236}">
                <a16:creationId xmlns:a16="http://schemas.microsoft.com/office/drawing/2014/main" id="{AF5A08B0-37C4-70EF-5517-A73BBB09E655}"/>
              </a:ext>
            </a:extLst>
          </p:cNvPr>
          <p:cNvSpPr>
            <a:spLocks noGrp="1"/>
          </p:cNvSpPr>
          <p:nvPr>
            <p:ph type="body" sz="quarter" idx="20" hasCustomPrompt="1"/>
          </p:nvPr>
        </p:nvSpPr>
        <p:spPr>
          <a:xfrm>
            <a:off x="801809" y="2244766"/>
            <a:ext cx="3530684" cy="1346086"/>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a:t>
            </a:r>
            <a:endParaRPr lang="en-US"/>
          </a:p>
        </p:txBody>
      </p:sp>
      <p:sp>
        <p:nvSpPr>
          <p:cNvPr id="19" name="Text Placeholder 18">
            <a:extLst>
              <a:ext uri="{FF2B5EF4-FFF2-40B4-BE49-F238E27FC236}">
                <a16:creationId xmlns:a16="http://schemas.microsoft.com/office/drawing/2014/main" id="{D8572CE1-F45D-BECB-5BFC-E711641D9E12}"/>
              </a:ext>
            </a:extLst>
          </p:cNvPr>
          <p:cNvSpPr>
            <a:spLocks noGrp="1"/>
          </p:cNvSpPr>
          <p:nvPr>
            <p:ph type="body" sz="quarter" idx="21" hasCustomPrompt="1"/>
          </p:nvPr>
        </p:nvSpPr>
        <p:spPr>
          <a:xfrm>
            <a:off x="5372297" y="2186274"/>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0" name="Text Placeholder 18">
            <a:extLst>
              <a:ext uri="{FF2B5EF4-FFF2-40B4-BE49-F238E27FC236}">
                <a16:creationId xmlns:a16="http://schemas.microsoft.com/office/drawing/2014/main" id="{CF1596B3-E0F2-8D8E-4E9F-2D9ECD13F151}"/>
              </a:ext>
            </a:extLst>
          </p:cNvPr>
          <p:cNvSpPr>
            <a:spLocks noGrp="1"/>
          </p:cNvSpPr>
          <p:nvPr>
            <p:ph type="body" sz="quarter" idx="22" hasCustomPrompt="1"/>
          </p:nvPr>
        </p:nvSpPr>
        <p:spPr>
          <a:xfrm>
            <a:off x="5372297" y="4740630"/>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1" name="Text Placeholder 18">
            <a:extLst>
              <a:ext uri="{FF2B5EF4-FFF2-40B4-BE49-F238E27FC236}">
                <a16:creationId xmlns:a16="http://schemas.microsoft.com/office/drawing/2014/main" id="{A761CBEF-98C8-7874-7B77-901336D24E40}"/>
              </a:ext>
            </a:extLst>
          </p:cNvPr>
          <p:cNvSpPr>
            <a:spLocks noGrp="1"/>
          </p:cNvSpPr>
          <p:nvPr>
            <p:ph type="body" sz="quarter" idx="23" hasCustomPrompt="1"/>
          </p:nvPr>
        </p:nvSpPr>
        <p:spPr>
          <a:xfrm>
            <a:off x="8840602" y="4740630"/>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2" name="Text Placeholder 18">
            <a:extLst>
              <a:ext uri="{FF2B5EF4-FFF2-40B4-BE49-F238E27FC236}">
                <a16:creationId xmlns:a16="http://schemas.microsoft.com/office/drawing/2014/main" id="{E3587496-444E-72CA-EA0C-7947ED10DD42}"/>
              </a:ext>
            </a:extLst>
          </p:cNvPr>
          <p:cNvSpPr>
            <a:spLocks noGrp="1"/>
          </p:cNvSpPr>
          <p:nvPr>
            <p:ph type="body" sz="quarter" idx="24" hasCustomPrompt="1"/>
          </p:nvPr>
        </p:nvSpPr>
        <p:spPr>
          <a:xfrm>
            <a:off x="8840602" y="2186274"/>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3" name="Text Placeholder 15">
            <a:extLst>
              <a:ext uri="{FF2B5EF4-FFF2-40B4-BE49-F238E27FC236}">
                <a16:creationId xmlns:a16="http://schemas.microsoft.com/office/drawing/2014/main" id="{B291FE7F-85C5-4E0E-6903-50EC67843A97}"/>
              </a:ext>
            </a:extLst>
          </p:cNvPr>
          <p:cNvSpPr>
            <a:spLocks noGrp="1"/>
          </p:cNvSpPr>
          <p:nvPr>
            <p:ph type="body" sz="quarter" idx="25" hasCustomPrompt="1"/>
          </p:nvPr>
        </p:nvSpPr>
        <p:spPr>
          <a:xfrm>
            <a:off x="5375954" y="2512400"/>
            <a:ext cx="2328399" cy="102342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4" name="Text Placeholder 15">
            <a:extLst>
              <a:ext uri="{FF2B5EF4-FFF2-40B4-BE49-F238E27FC236}">
                <a16:creationId xmlns:a16="http://schemas.microsoft.com/office/drawing/2014/main" id="{7E8ADBA4-B541-49EE-0B25-DD53DD71AA78}"/>
              </a:ext>
            </a:extLst>
          </p:cNvPr>
          <p:cNvSpPr>
            <a:spLocks noGrp="1"/>
          </p:cNvSpPr>
          <p:nvPr>
            <p:ph type="body" sz="quarter" idx="26" hasCustomPrompt="1"/>
          </p:nvPr>
        </p:nvSpPr>
        <p:spPr>
          <a:xfrm>
            <a:off x="8844259" y="2512400"/>
            <a:ext cx="2328399" cy="102342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5" name="Text Placeholder 15">
            <a:extLst>
              <a:ext uri="{FF2B5EF4-FFF2-40B4-BE49-F238E27FC236}">
                <a16:creationId xmlns:a16="http://schemas.microsoft.com/office/drawing/2014/main" id="{48118D5B-38DE-CC6D-83DD-7177CEA7F2A4}"/>
              </a:ext>
            </a:extLst>
          </p:cNvPr>
          <p:cNvSpPr>
            <a:spLocks noGrp="1"/>
          </p:cNvSpPr>
          <p:nvPr>
            <p:ph type="body" sz="quarter" idx="27" hasCustomPrompt="1"/>
          </p:nvPr>
        </p:nvSpPr>
        <p:spPr>
          <a:xfrm>
            <a:off x="5375954" y="5046878"/>
            <a:ext cx="2328399" cy="116238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6" name="Text Placeholder 15">
            <a:extLst>
              <a:ext uri="{FF2B5EF4-FFF2-40B4-BE49-F238E27FC236}">
                <a16:creationId xmlns:a16="http://schemas.microsoft.com/office/drawing/2014/main" id="{824FCD54-142F-9128-0892-A7EB8E650010}"/>
              </a:ext>
            </a:extLst>
          </p:cNvPr>
          <p:cNvSpPr>
            <a:spLocks noGrp="1"/>
          </p:cNvSpPr>
          <p:nvPr>
            <p:ph type="body" sz="quarter" idx="28" hasCustomPrompt="1"/>
          </p:nvPr>
        </p:nvSpPr>
        <p:spPr>
          <a:xfrm>
            <a:off x="8844259" y="5046878"/>
            <a:ext cx="2328399" cy="116238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018"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Tree>
    <p:extLst>
      <p:ext uri="{BB962C8B-B14F-4D97-AF65-F5344CB8AC3E}">
        <p14:creationId xmlns:p14="http://schemas.microsoft.com/office/powerpoint/2010/main" val="19549940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C08A9DDC-7E9A-DFF5-0176-746CF759EB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8A52029A-D0C2-7A69-568D-A8DB0A4A923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7000" y="0"/>
            <a:ext cx="11353741" cy="6858000"/>
          </a:xfrm>
          <a:prstGeom prst="rect">
            <a:avLst/>
          </a:prstGeom>
        </p:spPr>
      </p:pic>
      <p:pic>
        <p:nvPicPr>
          <p:cNvPr id="5" name="Image 2" descr="preencoded.png">
            <a:extLst>
              <a:ext uri="{FF2B5EF4-FFF2-40B4-BE49-F238E27FC236}">
                <a16:creationId xmlns:a16="http://schemas.microsoft.com/office/drawing/2014/main" id="{0DB08B9D-5994-BBFA-43F2-66A515801C8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5" y="0"/>
            <a:ext cx="7111963" cy="6858000"/>
          </a:xfrm>
          <a:prstGeom prst="rect">
            <a:avLst/>
          </a:prstGeom>
        </p:spPr>
      </p:pic>
      <p:sp>
        <p:nvSpPr>
          <p:cNvPr id="6" name="Shape 0">
            <a:extLst>
              <a:ext uri="{FF2B5EF4-FFF2-40B4-BE49-F238E27FC236}">
                <a16:creationId xmlns:a16="http://schemas.microsoft.com/office/drawing/2014/main" id="{749A62E2-73F7-5586-0353-8C09BBCF6ECF}"/>
              </a:ext>
            </a:extLst>
          </p:cNvPr>
          <p:cNvSpPr/>
          <p:nvPr userDrawn="1"/>
        </p:nvSpPr>
        <p:spPr>
          <a:xfrm>
            <a:off x="1142995"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C982D7D0-1889-26E6-2C79-F731C3913135}"/>
              </a:ext>
            </a:extLst>
          </p:cNvPr>
          <p:cNvSpPr/>
          <p:nvPr userDrawn="1"/>
        </p:nvSpPr>
        <p:spPr>
          <a:xfrm>
            <a:off x="3689331"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E0FD483A-975D-CE75-1FA3-72A7CF399B3F}"/>
              </a:ext>
            </a:extLst>
          </p:cNvPr>
          <p:cNvSpPr/>
          <p:nvPr userDrawn="1"/>
        </p:nvSpPr>
        <p:spPr>
          <a:xfrm>
            <a:off x="6235668"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9" name="Shape 3">
            <a:extLst>
              <a:ext uri="{FF2B5EF4-FFF2-40B4-BE49-F238E27FC236}">
                <a16:creationId xmlns:a16="http://schemas.microsoft.com/office/drawing/2014/main" id="{E009A843-A462-1CE0-06B3-0413FD74AC02}"/>
              </a:ext>
            </a:extLst>
          </p:cNvPr>
          <p:cNvSpPr/>
          <p:nvPr userDrawn="1"/>
        </p:nvSpPr>
        <p:spPr>
          <a:xfrm>
            <a:off x="8782005"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21" name="Text Placeholder 20">
            <a:extLst>
              <a:ext uri="{FF2B5EF4-FFF2-40B4-BE49-F238E27FC236}">
                <a16:creationId xmlns:a16="http://schemas.microsoft.com/office/drawing/2014/main" id="{B366E69E-0ED4-C87F-C524-C4A08C88D239}"/>
              </a:ext>
            </a:extLst>
          </p:cNvPr>
          <p:cNvSpPr>
            <a:spLocks noGrp="1"/>
          </p:cNvSpPr>
          <p:nvPr>
            <p:ph type="body" sz="quarter" idx="10" hasCustomPrompt="1"/>
          </p:nvPr>
        </p:nvSpPr>
        <p:spPr>
          <a:xfrm>
            <a:off x="1387499" y="2901122"/>
            <a:ext cx="1789601"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2" name="Text Placeholder 20">
            <a:extLst>
              <a:ext uri="{FF2B5EF4-FFF2-40B4-BE49-F238E27FC236}">
                <a16:creationId xmlns:a16="http://schemas.microsoft.com/office/drawing/2014/main" id="{FBA8FD77-869B-5F10-CD1F-4967597FB264}"/>
              </a:ext>
            </a:extLst>
          </p:cNvPr>
          <p:cNvSpPr>
            <a:spLocks noGrp="1"/>
          </p:cNvSpPr>
          <p:nvPr>
            <p:ph type="body" sz="quarter" idx="11" hasCustomPrompt="1"/>
          </p:nvPr>
        </p:nvSpPr>
        <p:spPr>
          <a:xfrm>
            <a:off x="3940819"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make it easy through our platform, our mobile app and dedicated team of experts.</a:t>
            </a:r>
            <a:endParaRPr lang="en-US"/>
          </a:p>
        </p:txBody>
      </p:sp>
      <p:sp>
        <p:nvSpPr>
          <p:cNvPr id="23" name="Text Placeholder 20">
            <a:extLst>
              <a:ext uri="{FF2B5EF4-FFF2-40B4-BE49-F238E27FC236}">
                <a16:creationId xmlns:a16="http://schemas.microsoft.com/office/drawing/2014/main" id="{22574E8A-FEF1-252F-E605-E05E0E75EBCB}"/>
              </a:ext>
            </a:extLst>
          </p:cNvPr>
          <p:cNvSpPr>
            <a:spLocks noGrp="1"/>
          </p:cNvSpPr>
          <p:nvPr>
            <p:ph type="body" sz="quarter" idx="12" hasCustomPrompt="1"/>
          </p:nvPr>
        </p:nvSpPr>
        <p:spPr>
          <a:xfrm>
            <a:off x="6444822"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7" name="Text Placeholder 20">
            <a:extLst>
              <a:ext uri="{FF2B5EF4-FFF2-40B4-BE49-F238E27FC236}">
                <a16:creationId xmlns:a16="http://schemas.microsoft.com/office/drawing/2014/main" id="{3635797A-AEE1-3CAF-A1B3-B42172954F89}"/>
              </a:ext>
            </a:extLst>
          </p:cNvPr>
          <p:cNvSpPr>
            <a:spLocks noGrp="1"/>
          </p:cNvSpPr>
          <p:nvPr>
            <p:ph type="body" sz="quarter" idx="13" hasCustomPrompt="1"/>
          </p:nvPr>
        </p:nvSpPr>
        <p:spPr>
          <a:xfrm>
            <a:off x="9015915" y="2901122"/>
            <a:ext cx="1818602" cy="2191578"/>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our technology, our team and partnerships, constantly improving and driving innovation. </a:t>
            </a:r>
            <a:endParaRPr lang="en-US" sz="1400"/>
          </a:p>
        </p:txBody>
      </p:sp>
      <p:sp>
        <p:nvSpPr>
          <p:cNvPr id="29" name="Text Placeholder 28">
            <a:extLst>
              <a:ext uri="{FF2B5EF4-FFF2-40B4-BE49-F238E27FC236}">
                <a16:creationId xmlns:a16="http://schemas.microsoft.com/office/drawing/2014/main" id="{D2E46C9E-9850-B322-1A0D-E66DCAED07D1}"/>
              </a:ext>
            </a:extLst>
          </p:cNvPr>
          <p:cNvSpPr>
            <a:spLocks noGrp="1"/>
          </p:cNvSpPr>
          <p:nvPr>
            <p:ph type="body" sz="quarter" idx="14" hasCustomPrompt="1"/>
          </p:nvPr>
        </p:nvSpPr>
        <p:spPr>
          <a:xfrm>
            <a:off x="137356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Agility</a:t>
            </a:r>
            <a:endParaRPr lang="en-US" sz="1800"/>
          </a:p>
        </p:txBody>
      </p:sp>
      <p:sp>
        <p:nvSpPr>
          <p:cNvPr id="30" name="Text Placeholder 28">
            <a:extLst>
              <a:ext uri="{FF2B5EF4-FFF2-40B4-BE49-F238E27FC236}">
                <a16:creationId xmlns:a16="http://schemas.microsoft.com/office/drawing/2014/main" id="{BFB75172-7BD1-BE88-46F8-BF1A573D485D}"/>
              </a:ext>
            </a:extLst>
          </p:cNvPr>
          <p:cNvSpPr>
            <a:spLocks noGrp="1"/>
          </p:cNvSpPr>
          <p:nvPr>
            <p:ph type="body" sz="quarter" idx="15" hasCustomPrompt="1"/>
          </p:nvPr>
        </p:nvSpPr>
        <p:spPr>
          <a:xfrm>
            <a:off x="3927586"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Ease</a:t>
            </a:r>
            <a:endParaRPr lang="en-US" sz="1800"/>
          </a:p>
        </p:txBody>
      </p:sp>
      <p:sp>
        <p:nvSpPr>
          <p:cNvPr id="31" name="Text Placeholder 28">
            <a:extLst>
              <a:ext uri="{FF2B5EF4-FFF2-40B4-BE49-F238E27FC236}">
                <a16:creationId xmlns:a16="http://schemas.microsoft.com/office/drawing/2014/main" id="{AA90CDEC-6F8B-AB34-13C5-D7617EE55A8B}"/>
              </a:ext>
            </a:extLst>
          </p:cNvPr>
          <p:cNvSpPr>
            <a:spLocks noGrp="1"/>
          </p:cNvSpPr>
          <p:nvPr>
            <p:ph type="body" sz="quarter" idx="16" hasCustomPrompt="1"/>
          </p:nvPr>
        </p:nvSpPr>
        <p:spPr>
          <a:xfrm>
            <a:off x="6441858"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Quality</a:t>
            </a:r>
          </a:p>
        </p:txBody>
      </p:sp>
      <p:sp>
        <p:nvSpPr>
          <p:cNvPr id="34" name="Text Placeholder 28">
            <a:extLst>
              <a:ext uri="{FF2B5EF4-FFF2-40B4-BE49-F238E27FC236}">
                <a16:creationId xmlns:a16="http://schemas.microsoft.com/office/drawing/2014/main" id="{A44C8BBF-F5D5-4916-803A-BF59AA825C02}"/>
              </a:ext>
            </a:extLst>
          </p:cNvPr>
          <p:cNvSpPr>
            <a:spLocks noGrp="1"/>
          </p:cNvSpPr>
          <p:nvPr>
            <p:ph type="body" sz="quarter" idx="17" hasCustomPrompt="1"/>
          </p:nvPr>
        </p:nvSpPr>
        <p:spPr>
          <a:xfrm>
            <a:off x="9006539" y="2365789"/>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Technology</a:t>
            </a:r>
          </a:p>
        </p:txBody>
      </p:sp>
      <p:sp>
        <p:nvSpPr>
          <p:cNvPr id="35" name="Title 10">
            <a:extLst>
              <a:ext uri="{FF2B5EF4-FFF2-40B4-BE49-F238E27FC236}">
                <a16:creationId xmlns:a16="http://schemas.microsoft.com/office/drawing/2014/main" id="{62C8A5A3-BEF9-31CA-1554-85AC290C9E62}"/>
              </a:ext>
            </a:extLst>
          </p:cNvPr>
          <p:cNvSpPr>
            <a:spLocks noGrp="1"/>
          </p:cNvSpPr>
          <p:nvPr>
            <p:ph type="title" hasCustomPrompt="1"/>
          </p:nvPr>
        </p:nvSpPr>
        <p:spPr>
          <a:xfrm>
            <a:off x="1094015" y="972188"/>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VALUE PROPOSITIONS</a:t>
            </a:r>
            <a:endParaRPr lang="en-US" sz="1800">
              <a:solidFill>
                <a:schemeClr val="accent5"/>
              </a:solidFill>
            </a:endParaRPr>
          </a:p>
        </p:txBody>
      </p:sp>
    </p:spTree>
    <p:extLst>
      <p:ext uri="{BB962C8B-B14F-4D97-AF65-F5344CB8AC3E}">
        <p14:creationId xmlns:p14="http://schemas.microsoft.com/office/powerpoint/2010/main" val="31737815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16C63F02-78E3-E098-0FCE-F7BA946B57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1DE57F4F-D8A8-5936-6771-59EE7358334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7000" y="0"/>
            <a:ext cx="11353741" cy="6858000"/>
          </a:xfrm>
          <a:prstGeom prst="rect">
            <a:avLst/>
          </a:prstGeom>
        </p:spPr>
      </p:pic>
      <p:pic>
        <p:nvPicPr>
          <p:cNvPr id="5" name="Image 2" descr="preencoded.png">
            <a:extLst>
              <a:ext uri="{FF2B5EF4-FFF2-40B4-BE49-F238E27FC236}">
                <a16:creationId xmlns:a16="http://schemas.microsoft.com/office/drawing/2014/main" id="{F4FA460B-3253-D8CB-F751-D67F2AE9A48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5" y="0"/>
            <a:ext cx="7111963" cy="6858000"/>
          </a:xfrm>
          <a:prstGeom prst="rect">
            <a:avLst/>
          </a:prstGeom>
        </p:spPr>
      </p:pic>
      <p:sp>
        <p:nvSpPr>
          <p:cNvPr id="6" name="Shape 0">
            <a:extLst>
              <a:ext uri="{FF2B5EF4-FFF2-40B4-BE49-F238E27FC236}">
                <a16:creationId xmlns:a16="http://schemas.microsoft.com/office/drawing/2014/main" id="{8910C11A-4CC2-896A-D75A-15CB81D745D2}"/>
              </a:ext>
            </a:extLst>
          </p:cNvPr>
          <p:cNvSpPr/>
          <p:nvPr userDrawn="1"/>
        </p:nvSpPr>
        <p:spPr>
          <a:xfrm>
            <a:off x="1142994"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A89138BC-F022-2667-8813-64D44F61466D}"/>
              </a:ext>
            </a:extLst>
          </p:cNvPr>
          <p:cNvSpPr/>
          <p:nvPr userDrawn="1"/>
        </p:nvSpPr>
        <p:spPr>
          <a:xfrm>
            <a:off x="4540226"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F4D13A72-2247-F1CB-BCB4-3BB683E4597B}"/>
              </a:ext>
            </a:extLst>
          </p:cNvPr>
          <p:cNvSpPr/>
          <p:nvPr userDrawn="1"/>
        </p:nvSpPr>
        <p:spPr>
          <a:xfrm>
            <a:off x="7937458"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2" name="Title 10">
            <a:extLst>
              <a:ext uri="{FF2B5EF4-FFF2-40B4-BE49-F238E27FC236}">
                <a16:creationId xmlns:a16="http://schemas.microsoft.com/office/drawing/2014/main" id="{E4FB1FCE-5248-57E6-51C5-62364B90F41F}"/>
              </a:ext>
            </a:extLst>
          </p:cNvPr>
          <p:cNvSpPr>
            <a:spLocks noGrp="1"/>
          </p:cNvSpPr>
          <p:nvPr>
            <p:ph type="title" hasCustomPrompt="1"/>
          </p:nvPr>
        </p:nvSpPr>
        <p:spPr>
          <a:xfrm>
            <a:off x="1094015" y="972188"/>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VALUE PROPOSITIONS</a:t>
            </a:r>
            <a:endParaRPr lang="en-US" sz="1800">
              <a:solidFill>
                <a:schemeClr val="accent5"/>
              </a:solidFill>
            </a:endParaRPr>
          </a:p>
        </p:txBody>
      </p:sp>
      <p:sp>
        <p:nvSpPr>
          <p:cNvPr id="25" name="Text Placeholder 20">
            <a:extLst>
              <a:ext uri="{FF2B5EF4-FFF2-40B4-BE49-F238E27FC236}">
                <a16:creationId xmlns:a16="http://schemas.microsoft.com/office/drawing/2014/main" id="{F7494066-844E-A0AE-3C70-1ACDED1C47E4}"/>
              </a:ext>
            </a:extLst>
          </p:cNvPr>
          <p:cNvSpPr>
            <a:spLocks noGrp="1"/>
          </p:cNvSpPr>
          <p:nvPr>
            <p:ph type="body" sz="quarter" idx="10" hasCustomPrompt="1"/>
          </p:nvPr>
        </p:nvSpPr>
        <p:spPr>
          <a:xfrm>
            <a:off x="1387500" y="2901122"/>
            <a:ext cx="2760237"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We’re backed by more than 240 partners including the largest agency in the country, ensuring fulfillment for every job and a 90 percent on-time start rate.</a:t>
            </a:r>
            <a:endParaRPr lang="en-US"/>
          </a:p>
        </p:txBody>
      </p:sp>
      <p:sp>
        <p:nvSpPr>
          <p:cNvPr id="26" name="Text Placeholder 20">
            <a:extLst>
              <a:ext uri="{FF2B5EF4-FFF2-40B4-BE49-F238E27FC236}">
                <a16:creationId xmlns:a16="http://schemas.microsoft.com/office/drawing/2014/main" id="{5D0A723E-AB25-E0BF-6C1A-2C7CDC0D032C}"/>
              </a:ext>
            </a:extLst>
          </p:cNvPr>
          <p:cNvSpPr>
            <a:spLocks noGrp="1"/>
          </p:cNvSpPr>
          <p:nvPr>
            <p:ph type="body" sz="quarter" idx="11" hasCustomPrompt="1"/>
          </p:nvPr>
        </p:nvSpPr>
        <p:spPr>
          <a:xfrm>
            <a:off x="4797328" y="2901122"/>
            <a:ext cx="2531134"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consistently deploy programs at 6 to 12 percent less than the national average.
</a:t>
            </a:r>
            <a:endParaRPr lang="en-US" sz="1400"/>
          </a:p>
        </p:txBody>
      </p:sp>
      <p:sp>
        <p:nvSpPr>
          <p:cNvPr id="28" name="Text Placeholder 28">
            <a:extLst>
              <a:ext uri="{FF2B5EF4-FFF2-40B4-BE49-F238E27FC236}">
                <a16:creationId xmlns:a16="http://schemas.microsoft.com/office/drawing/2014/main" id="{74241494-541A-2EB7-118A-ABFBBE53CA63}"/>
              </a:ext>
            </a:extLst>
          </p:cNvPr>
          <p:cNvSpPr>
            <a:spLocks noGrp="1"/>
          </p:cNvSpPr>
          <p:nvPr>
            <p:ph type="body" sz="quarter" idx="14" hasCustomPrompt="1"/>
          </p:nvPr>
        </p:nvSpPr>
        <p:spPr>
          <a:xfrm>
            <a:off x="1388594"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Fulfillment</a:t>
            </a:r>
            <a:endParaRPr lang="en-US" sz="1800"/>
          </a:p>
        </p:txBody>
      </p:sp>
      <p:sp>
        <p:nvSpPr>
          <p:cNvPr id="29" name="Text Placeholder 28">
            <a:extLst>
              <a:ext uri="{FF2B5EF4-FFF2-40B4-BE49-F238E27FC236}">
                <a16:creationId xmlns:a16="http://schemas.microsoft.com/office/drawing/2014/main" id="{21D5757C-B942-1072-96B5-4A696F5A687F}"/>
              </a:ext>
            </a:extLst>
          </p:cNvPr>
          <p:cNvSpPr>
            <a:spLocks noGrp="1"/>
          </p:cNvSpPr>
          <p:nvPr>
            <p:ph type="body" sz="quarter" idx="15" hasCustomPrompt="1"/>
          </p:nvPr>
        </p:nvSpPr>
        <p:spPr>
          <a:xfrm>
            <a:off x="479403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Cost Savings</a:t>
            </a:r>
            <a:endParaRPr lang="en-US" sz="1800"/>
          </a:p>
        </p:txBody>
      </p:sp>
      <p:sp>
        <p:nvSpPr>
          <p:cNvPr id="31" name="Text Placeholder 20">
            <a:extLst>
              <a:ext uri="{FF2B5EF4-FFF2-40B4-BE49-F238E27FC236}">
                <a16:creationId xmlns:a16="http://schemas.microsoft.com/office/drawing/2014/main" id="{C9F2DBDD-A2B6-64D3-862D-88B35729288E}"/>
              </a:ext>
            </a:extLst>
          </p:cNvPr>
          <p:cNvSpPr>
            <a:spLocks noGrp="1"/>
          </p:cNvSpPr>
          <p:nvPr>
            <p:ph type="body" sz="quarter" idx="16" hasCustomPrompt="1"/>
          </p:nvPr>
        </p:nvSpPr>
        <p:spPr>
          <a:xfrm>
            <a:off x="8143633" y="2900141"/>
            <a:ext cx="2694291"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the health of the communities we serve through our state association partnerships</a:t>
            </a:r>
            <a:endParaRPr lang="en-US" sz="1400"/>
          </a:p>
        </p:txBody>
      </p:sp>
      <p:sp>
        <p:nvSpPr>
          <p:cNvPr id="32" name="Text Placeholder 28">
            <a:extLst>
              <a:ext uri="{FF2B5EF4-FFF2-40B4-BE49-F238E27FC236}">
                <a16:creationId xmlns:a16="http://schemas.microsoft.com/office/drawing/2014/main" id="{69EEB426-76D0-0FB0-C98F-AA57F7A4CBF8}"/>
              </a:ext>
            </a:extLst>
          </p:cNvPr>
          <p:cNvSpPr>
            <a:spLocks noGrp="1"/>
          </p:cNvSpPr>
          <p:nvPr>
            <p:ph type="body" sz="quarter" idx="17" hasCustomPrompt="1"/>
          </p:nvPr>
        </p:nvSpPr>
        <p:spPr>
          <a:xfrm>
            <a:off x="8145108" y="2405746"/>
            <a:ext cx="1803539" cy="457200"/>
          </a:xfrm>
          <a:prstGeom prst="rect">
            <a:avLst/>
          </a:prstGeom>
        </p:spPr>
        <p:txBody>
          <a:bodyPr/>
          <a:lstStyle>
            <a:lvl1pPr marL="0" indent="0" algn="l">
              <a:lnSpc>
                <a:spcPts val="1800"/>
              </a:lnSpc>
              <a:buNone/>
              <a:defRPr sz="1800">
                <a:solidFill>
                  <a:schemeClr val="bg1"/>
                </a:solidFill>
                <a:latin typeface=""/>
              </a:defRPr>
            </a:lvl1pPr>
          </a:lstStyle>
          <a:p>
            <a:pPr algn="l">
              <a:lnSpc>
                <a:spcPts val="3600"/>
              </a:lnSpc>
            </a:pPr>
            <a:r>
              <a:rPr lang="en-US" sz="1800">
                <a:solidFill>
                  <a:srgbClr val="FFFFFF">
                    <a:alpha val="100000"/>
                  </a:srgbClr>
                </a:solidFill>
                <a:latin typeface="Abril Text-Regular" pitchFamily="34" charset="0"/>
                <a:ea typeface="Abril Text-Regular" pitchFamily="34" charset="-122"/>
                <a:cs typeface="Abril Text-Regular" pitchFamily="34" charset="-120"/>
              </a:rPr>
              <a:t>Community</a:t>
            </a:r>
            <a:endParaRPr lang="en-US" sz="1800"/>
          </a:p>
        </p:txBody>
      </p:sp>
    </p:spTree>
    <p:extLst>
      <p:ext uri="{BB962C8B-B14F-4D97-AF65-F5344CB8AC3E}">
        <p14:creationId xmlns:p14="http://schemas.microsoft.com/office/powerpoint/2010/main" val="923018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BD1BDE23-C8CF-F0B8-2523-3A084A607B0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BD92D86D-5919-7A40-6191-C16B324890F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7000" y="0"/>
            <a:ext cx="11353741" cy="6858000"/>
          </a:xfrm>
          <a:prstGeom prst="rect">
            <a:avLst/>
          </a:prstGeom>
        </p:spPr>
      </p:pic>
      <p:pic>
        <p:nvPicPr>
          <p:cNvPr id="5" name="Image 2" descr="preencoded.png">
            <a:extLst>
              <a:ext uri="{FF2B5EF4-FFF2-40B4-BE49-F238E27FC236}">
                <a16:creationId xmlns:a16="http://schemas.microsoft.com/office/drawing/2014/main" id="{4B96C502-8EF4-D582-AF68-7561DFCFE5E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5" y="0"/>
            <a:ext cx="7111963" cy="6858000"/>
          </a:xfrm>
          <a:prstGeom prst="rect">
            <a:avLst/>
          </a:prstGeom>
        </p:spPr>
      </p:pic>
      <p:sp>
        <p:nvSpPr>
          <p:cNvPr id="6" name="Shape 0">
            <a:extLst>
              <a:ext uri="{FF2B5EF4-FFF2-40B4-BE49-F238E27FC236}">
                <a16:creationId xmlns:a16="http://schemas.microsoft.com/office/drawing/2014/main" id="{D5E7CDC3-5FB6-EDC6-FC7E-97237E4AB0F2}"/>
              </a:ext>
            </a:extLst>
          </p:cNvPr>
          <p:cNvSpPr/>
          <p:nvPr userDrawn="1"/>
        </p:nvSpPr>
        <p:spPr>
          <a:xfrm>
            <a:off x="1142995"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4340FA1D-A47D-3D86-F46B-998F6E5F5910}"/>
              </a:ext>
            </a:extLst>
          </p:cNvPr>
          <p:cNvSpPr/>
          <p:nvPr userDrawn="1"/>
        </p:nvSpPr>
        <p:spPr>
          <a:xfrm>
            <a:off x="3689331"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CE6C0225-3028-BCDC-49F6-A6AFABE369B3}"/>
              </a:ext>
            </a:extLst>
          </p:cNvPr>
          <p:cNvSpPr/>
          <p:nvPr userDrawn="1"/>
        </p:nvSpPr>
        <p:spPr>
          <a:xfrm>
            <a:off x="6235668"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9" name="Shape 3">
            <a:extLst>
              <a:ext uri="{FF2B5EF4-FFF2-40B4-BE49-F238E27FC236}">
                <a16:creationId xmlns:a16="http://schemas.microsoft.com/office/drawing/2014/main" id="{BE646D4F-9CC6-F1FC-DA6C-BCC95EAB4F6B}"/>
              </a:ext>
            </a:extLst>
          </p:cNvPr>
          <p:cNvSpPr/>
          <p:nvPr userDrawn="1"/>
        </p:nvSpPr>
        <p:spPr>
          <a:xfrm>
            <a:off x="8782005"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2" name="Text Placeholder 20">
            <a:extLst>
              <a:ext uri="{FF2B5EF4-FFF2-40B4-BE49-F238E27FC236}">
                <a16:creationId xmlns:a16="http://schemas.microsoft.com/office/drawing/2014/main" id="{60337AAF-80E7-016E-E868-BF52EF15D5AB}"/>
              </a:ext>
            </a:extLst>
          </p:cNvPr>
          <p:cNvSpPr>
            <a:spLocks noGrp="1"/>
          </p:cNvSpPr>
          <p:nvPr>
            <p:ph type="body" sz="quarter" idx="10" hasCustomPrompt="1"/>
          </p:nvPr>
        </p:nvSpPr>
        <p:spPr>
          <a:xfrm>
            <a:off x="1387499" y="2901122"/>
            <a:ext cx="1789601"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19" name="Text Placeholder 20">
            <a:extLst>
              <a:ext uri="{FF2B5EF4-FFF2-40B4-BE49-F238E27FC236}">
                <a16:creationId xmlns:a16="http://schemas.microsoft.com/office/drawing/2014/main" id="{2106306F-0552-0E08-980F-183564888C8A}"/>
              </a:ext>
            </a:extLst>
          </p:cNvPr>
          <p:cNvSpPr>
            <a:spLocks noGrp="1"/>
          </p:cNvSpPr>
          <p:nvPr>
            <p:ph type="body" sz="quarter" idx="11" hasCustomPrompt="1"/>
          </p:nvPr>
        </p:nvSpPr>
        <p:spPr>
          <a:xfrm>
            <a:off x="3940819"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make it easy through our platform, our mobile app and dedicated team of experts.</a:t>
            </a:r>
            <a:endParaRPr lang="en-US"/>
          </a:p>
        </p:txBody>
      </p:sp>
      <p:sp>
        <p:nvSpPr>
          <p:cNvPr id="20" name="Text Placeholder 20">
            <a:extLst>
              <a:ext uri="{FF2B5EF4-FFF2-40B4-BE49-F238E27FC236}">
                <a16:creationId xmlns:a16="http://schemas.microsoft.com/office/drawing/2014/main" id="{5DC98A0A-1D8B-B9E5-CC4A-19CFFD965DF9}"/>
              </a:ext>
            </a:extLst>
          </p:cNvPr>
          <p:cNvSpPr>
            <a:spLocks noGrp="1"/>
          </p:cNvSpPr>
          <p:nvPr>
            <p:ph type="body" sz="quarter" idx="12" hasCustomPrompt="1"/>
          </p:nvPr>
        </p:nvSpPr>
        <p:spPr>
          <a:xfrm>
            <a:off x="6444822"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1" name="Text Placeholder 20">
            <a:extLst>
              <a:ext uri="{FF2B5EF4-FFF2-40B4-BE49-F238E27FC236}">
                <a16:creationId xmlns:a16="http://schemas.microsoft.com/office/drawing/2014/main" id="{B2AFD351-8EA5-BEF9-56CA-B54E519D4B5A}"/>
              </a:ext>
            </a:extLst>
          </p:cNvPr>
          <p:cNvSpPr>
            <a:spLocks noGrp="1"/>
          </p:cNvSpPr>
          <p:nvPr>
            <p:ph type="body" sz="quarter" idx="13" hasCustomPrompt="1"/>
          </p:nvPr>
        </p:nvSpPr>
        <p:spPr>
          <a:xfrm>
            <a:off x="9015915" y="2901122"/>
            <a:ext cx="1818602" cy="2515704"/>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our technology, our team and partnerships, constantly improving and driving innovation. </a:t>
            </a:r>
            <a:endParaRPr lang="en-US" sz="1400"/>
          </a:p>
        </p:txBody>
      </p:sp>
      <p:sp>
        <p:nvSpPr>
          <p:cNvPr id="22" name="Text Placeholder 28">
            <a:extLst>
              <a:ext uri="{FF2B5EF4-FFF2-40B4-BE49-F238E27FC236}">
                <a16:creationId xmlns:a16="http://schemas.microsoft.com/office/drawing/2014/main" id="{288DB05D-68C2-3BF9-DA1D-07473F5310BC}"/>
              </a:ext>
            </a:extLst>
          </p:cNvPr>
          <p:cNvSpPr>
            <a:spLocks noGrp="1"/>
          </p:cNvSpPr>
          <p:nvPr>
            <p:ph type="body" sz="quarter" idx="14" hasCustomPrompt="1"/>
          </p:nvPr>
        </p:nvSpPr>
        <p:spPr>
          <a:xfrm>
            <a:off x="137356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Agility</a:t>
            </a:r>
            <a:endParaRPr lang="en-US" sz="1800"/>
          </a:p>
        </p:txBody>
      </p:sp>
      <p:sp>
        <p:nvSpPr>
          <p:cNvPr id="23" name="Text Placeholder 28">
            <a:extLst>
              <a:ext uri="{FF2B5EF4-FFF2-40B4-BE49-F238E27FC236}">
                <a16:creationId xmlns:a16="http://schemas.microsoft.com/office/drawing/2014/main" id="{AC585DB9-729C-A288-6FD9-EFFE19AB372A}"/>
              </a:ext>
            </a:extLst>
          </p:cNvPr>
          <p:cNvSpPr>
            <a:spLocks noGrp="1"/>
          </p:cNvSpPr>
          <p:nvPr>
            <p:ph type="body" sz="quarter" idx="15" hasCustomPrompt="1"/>
          </p:nvPr>
        </p:nvSpPr>
        <p:spPr>
          <a:xfrm>
            <a:off x="3927586"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Ease</a:t>
            </a:r>
            <a:endParaRPr lang="en-US" sz="1800"/>
          </a:p>
        </p:txBody>
      </p:sp>
      <p:sp>
        <p:nvSpPr>
          <p:cNvPr id="24" name="Text Placeholder 28">
            <a:extLst>
              <a:ext uri="{FF2B5EF4-FFF2-40B4-BE49-F238E27FC236}">
                <a16:creationId xmlns:a16="http://schemas.microsoft.com/office/drawing/2014/main" id="{048DB066-4EB8-39C1-8897-966F14E35340}"/>
              </a:ext>
            </a:extLst>
          </p:cNvPr>
          <p:cNvSpPr>
            <a:spLocks noGrp="1"/>
          </p:cNvSpPr>
          <p:nvPr>
            <p:ph type="body" sz="quarter" idx="16" hasCustomPrompt="1"/>
          </p:nvPr>
        </p:nvSpPr>
        <p:spPr>
          <a:xfrm>
            <a:off x="6441858"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Quality</a:t>
            </a:r>
          </a:p>
        </p:txBody>
      </p:sp>
      <p:sp>
        <p:nvSpPr>
          <p:cNvPr id="25" name="Text Placeholder 28">
            <a:extLst>
              <a:ext uri="{FF2B5EF4-FFF2-40B4-BE49-F238E27FC236}">
                <a16:creationId xmlns:a16="http://schemas.microsoft.com/office/drawing/2014/main" id="{4F8927C2-7CB9-5C9B-E402-5933678CA7DB}"/>
              </a:ext>
            </a:extLst>
          </p:cNvPr>
          <p:cNvSpPr>
            <a:spLocks noGrp="1"/>
          </p:cNvSpPr>
          <p:nvPr>
            <p:ph type="body" sz="quarter" idx="17" hasCustomPrompt="1"/>
          </p:nvPr>
        </p:nvSpPr>
        <p:spPr>
          <a:xfrm>
            <a:off x="9006539" y="2365789"/>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Technology</a:t>
            </a:r>
          </a:p>
        </p:txBody>
      </p:sp>
      <p:sp>
        <p:nvSpPr>
          <p:cNvPr id="27" name="Text Placeholder 9">
            <a:extLst>
              <a:ext uri="{FF2B5EF4-FFF2-40B4-BE49-F238E27FC236}">
                <a16:creationId xmlns:a16="http://schemas.microsoft.com/office/drawing/2014/main" id="{7032D97A-E70F-E9BB-1BAA-4174B04FDBD7}"/>
              </a:ext>
            </a:extLst>
          </p:cNvPr>
          <p:cNvSpPr>
            <a:spLocks noGrp="1"/>
          </p:cNvSpPr>
          <p:nvPr>
            <p:ph type="body" sz="quarter" idx="21" hasCustomPrompt="1"/>
          </p:nvPr>
        </p:nvSpPr>
        <p:spPr>
          <a:xfrm>
            <a:off x="1093936" y="970276"/>
            <a:ext cx="4788070" cy="241746"/>
          </a:xfrm>
          <a:prstGeom prst="rect">
            <a:avLst/>
          </a:prstGeom>
        </p:spPr>
        <p:txBody>
          <a:bodyPr/>
          <a:lstStyle>
            <a:lvl1pPr marL="0" indent="0" algn="l">
              <a:lnSpc>
                <a:spcPts val="1800"/>
              </a:lnSpc>
              <a:buNone/>
              <a:defRPr sz="1800">
                <a:solidFill>
                  <a:schemeClr val="bg1"/>
                </a:solidFill>
                <a:latin typeface="Montserrat" pitchFamily="2" charset="77"/>
              </a:defRPr>
            </a:lvl1pPr>
            <a:lvl2pPr marL="0" indent="0">
              <a:buNone/>
              <a:defRPr/>
            </a:lvl2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VALUE PROPOSITIONS</a:t>
            </a:r>
            <a:endParaRPr lang="en-US" sz="1800"/>
          </a:p>
        </p:txBody>
      </p:sp>
    </p:spTree>
    <p:extLst>
      <p:ext uri="{BB962C8B-B14F-4D97-AF65-F5344CB8AC3E}">
        <p14:creationId xmlns:p14="http://schemas.microsoft.com/office/powerpoint/2010/main" val="2457176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731293C-63D1-81E0-DD17-0A3D1E7E139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576D1849-0333-41CE-6443-ED1640D993E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7000" y="0"/>
            <a:ext cx="11353741" cy="6858000"/>
          </a:xfrm>
          <a:prstGeom prst="rect">
            <a:avLst/>
          </a:prstGeom>
        </p:spPr>
      </p:pic>
      <p:pic>
        <p:nvPicPr>
          <p:cNvPr id="5" name="Image 2" descr="preencoded.png">
            <a:extLst>
              <a:ext uri="{FF2B5EF4-FFF2-40B4-BE49-F238E27FC236}">
                <a16:creationId xmlns:a16="http://schemas.microsoft.com/office/drawing/2014/main" id="{12B40F9B-E2E7-F107-E440-5D05572AB0D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5" y="0"/>
            <a:ext cx="7111963" cy="6858000"/>
          </a:xfrm>
          <a:prstGeom prst="rect">
            <a:avLst/>
          </a:prstGeom>
        </p:spPr>
      </p:pic>
      <p:sp>
        <p:nvSpPr>
          <p:cNvPr id="6" name="Shape 0">
            <a:extLst>
              <a:ext uri="{FF2B5EF4-FFF2-40B4-BE49-F238E27FC236}">
                <a16:creationId xmlns:a16="http://schemas.microsoft.com/office/drawing/2014/main" id="{5CC34BF2-F834-8FC1-6A78-1E5467CD7559}"/>
              </a:ext>
            </a:extLst>
          </p:cNvPr>
          <p:cNvSpPr/>
          <p:nvPr userDrawn="1"/>
        </p:nvSpPr>
        <p:spPr>
          <a:xfrm>
            <a:off x="1142994"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EFB2EB97-4DD4-E957-DFD6-2D6AC299B2CC}"/>
              </a:ext>
            </a:extLst>
          </p:cNvPr>
          <p:cNvSpPr/>
          <p:nvPr userDrawn="1"/>
        </p:nvSpPr>
        <p:spPr>
          <a:xfrm>
            <a:off x="4540226"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D492453C-7E3A-A7BB-7C34-B31B0DF9014F}"/>
              </a:ext>
            </a:extLst>
          </p:cNvPr>
          <p:cNvSpPr/>
          <p:nvPr userDrawn="1"/>
        </p:nvSpPr>
        <p:spPr>
          <a:xfrm>
            <a:off x="7937458"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2" name="Text Placeholder 20">
            <a:extLst>
              <a:ext uri="{FF2B5EF4-FFF2-40B4-BE49-F238E27FC236}">
                <a16:creationId xmlns:a16="http://schemas.microsoft.com/office/drawing/2014/main" id="{7B46C0F8-DCDA-DA3D-E432-E570703E755B}"/>
              </a:ext>
            </a:extLst>
          </p:cNvPr>
          <p:cNvSpPr>
            <a:spLocks noGrp="1"/>
          </p:cNvSpPr>
          <p:nvPr>
            <p:ph type="body" sz="quarter" idx="10" hasCustomPrompt="1"/>
          </p:nvPr>
        </p:nvSpPr>
        <p:spPr>
          <a:xfrm>
            <a:off x="1387500" y="2901122"/>
            <a:ext cx="2760237"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We’re backed by more than 240 partners including the largest agency in the country, ensuring fulfillment for every job and a 90 percent on-time start rate.</a:t>
            </a:r>
            <a:endParaRPr lang="en-US"/>
          </a:p>
        </p:txBody>
      </p:sp>
      <p:sp>
        <p:nvSpPr>
          <p:cNvPr id="16" name="Text Placeholder 20">
            <a:extLst>
              <a:ext uri="{FF2B5EF4-FFF2-40B4-BE49-F238E27FC236}">
                <a16:creationId xmlns:a16="http://schemas.microsoft.com/office/drawing/2014/main" id="{447F953F-68CD-96DF-D9A5-58C11012015B}"/>
              </a:ext>
            </a:extLst>
          </p:cNvPr>
          <p:cNvSpPr>
            <a:spLocks noGrp="1"/>
          </p:cNvSpPr>
          <p:nvPr>
            <p:ph type="body" sz="quarter" idx="11" hasCustomPrompt="1"/>
          </p:nvPr>
        </p:nvSpPr>
        <p:spPr>
          <a:xfrm>
            <a:off x="4797328" y="2901122"/>
            <a:ext cx="2531134"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consistently deploy programs at 6 to 12 percent less than the national average.
</a:t>
            </a:r>
            <a:endParaRPr lang="en-US" sz="1400"/>
          </a:p>
        </p:txBody>
      </p:sp>
      <p:sp>
        <p:nvSpPr>
          <p:cNvPr id="17" name="Text Placeholder 28">
            <a:extLst>
              <a:ext uri="{FF2B5EF4-FFF2-40B4-BE49-F238E27FC236}">
                <a16:creationId xmlns:a16="http://schemas.microsoft.com/office/drawing/2014/main" id="{3988BE9E-BBB5-E7CF-E516-310F063B3DF7}"/>
              </a:ext>
            </a:extLst>
          </p:cNvPr>
          <p:cNvSpPr>
            <a:spLocks noGrp="1"/>
          </p:cNvSpPr>
          <p:nvPr>
            <p:ph type="body" sz="quarter" idx="14" hasCustomPrompt="1"/>
          </p:nvPr>
        </p:nvSpPr>
        <p:spPr>
          <a:xfrm>
            <a:off x="1388594"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Fulfillment</a:t>
            </a:r>
            <a:endParaRPr lang="en-US" sz="1800"/>
          </a:p>
        </p:txBody>
      </p:sp>
      <p:sp>
        <p:nvSpPr>
          <p:cNvPr id="18" name="Text Placeholder 28">
            <a:extLst>
              <a:ext uri="{FF2B5EF4-FFF2-40B4-BE49-F238E27FC236}">
                <a16:creationId xmlns:a16="http://schemas.microsoft.com/office/drawing/2014/main" id="{B6CB2EEC-AAF2-6BC8-6A68-84D7F29F45A9}"/>
              </a:ext>
            </a:extLst>
          </p:cNvPr>
          <p:cNvSpPr>
            <a:spLocks noGrp="1"/>
          </p:cNvSpPr>
          <p:nvPr>
            <p:ph type="body" sz="quarter" idx="15" hasCustomPrompt="1"/>
          </p:nvPr>
        </p:nvSpPr>
        <p:spPr>
          <a:xfrm>
            <a:off x="479403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Cost Savings</a:t>
            </a:r>
            <a:endParaRPr lang="en-US" sz="1800"/>
          </a:p>
        </p:txBody>
      </p:sp>
      <p:sp>
        <p:nvSpPr>
          <p:cNvPr id="19" name="Text Placeholder 20">
            <a:extLst>
              <a:ext uri="{FF2B5EF4-FFF2-40B4-BE49-F238E27FC236}">
                <a16:creationId xmlns:a16="http://schemas.microsoft.com/office/drawing/2014/main" id="{64E2F4FA-2EFA-49D6-F075-764734129DDD}"/>
              </a:ext>
            </a:extLst>
          </p:cNvPr>
          <p:cNvSpPr>
            <a:spLocks noGrp="1"/>
          </p:cNvSpPr>
          <p:nvPr>
            <p:ph type="body" sz="quarter" idx="16" hasCustomPrompt="1"/>
          </p:nvPr>
        </p:nvSpPr>
        <p:spPr>
          <a:xfrm>
            <a:off x="8143633" y="2900141"/>
            <a:ext cx="2694291"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the health of the communities we serve through our state association partnerships</a:t>
            </a:r>
            <a:endParaRPr lang="en-US" sz="1400"/>
          </a:p>
        </p:txBody>
      </p:sp>
      <p:sp>
        <p:nvSpPr>
          <p:cNvPr id="20" name="Text Placeholder 28">
            <a:extLst>
              <a:ext uri="{FF2B5EF4-FFF2-40B4-BE49-F238E27FC236}">
                <a16:creationId xmlns:a16="http://schemas.microsoft.com/office/drawing/2014/main" id="{91666BAE-1759-100B-D346-F33A2B3431A3}"/>
              </a:ext>
            </a:extLst>
          </p:cNvPr>
          <p:cNvSpPr>
            <a:spLocks noGrp="1"/>
          </p:cNvSpPr>
          <p:nvPr>
            <p:ph type="body" sz="quarter" idx="17" hasCustomPrompt="1"/>
          </p:nvPr>
        </p:nvSpPr>
        <p:spPr>
          <a:xfrm>
            <a:off x="8145108" y="2405746"/>
            <a:ext cx="1803539" cy="457200"/>
          </a:xfrm>
          <a:prstGeom prst="rect">
            <a:avLst/>
          </a:prstGeom>
        </p:spPr>
        <p:txBody>
          <a:bodyPr/>
          <a:lstStyle>
            <a:lvl1pPr marL="0" indent="0" algn="l">
              <a:lnSpc>
                <a:spcPts val="1800"/>
              </a:lnSpc>
              <a:buNone/>
              <a:defRPr sz="1800">
                <a:solidFill>
                  <a:schemeClr val="bg1"/>
                </a:solidFill>
                <a:latin typeface=""/>
              </a:defRPr>
            </a:lvl1pPr>
          </a:lstStyle>
          <a:p>
            <a:pPr algn="l">
              <a:lnSpc>
                <a:spcPts val="3600"/>
              </a:lnSpc>
            </a:pPr>
            <a:r>
              <a:rPr lang="en-US" sz="1800">
                <a:solidFill>
                  <a:srgbClr val="FFFFFF">
                    <a:alpha val="100000"/>
                  </a:srgbClr>
                </a:solidFill>
                <a:latin typeface="Abril Text-Regular" pitchFamily="34" charset="0"/>
                <a:ea typeface="Abril Text-Regular" pitchFamily="34" charset="-122"/>
                <a:cs typeface="Abril Text-Regular" pitchFamily="34" charset="-120"/>
              </a:rPr>
              <a:t>Community</a:t>
            </a:r>
            <a:endParaRPr lang="en-US" sz="1800"/>
          </a:p>
        </p:txBody>
      </p:sp>
      <p:sp>
        <p:nvSpPr>
          <p:cNvPr id="21" name="Text Placeholder 9">
            <a:extLst>
              <a:ext uri="{FF2B5EF4-FFF2-40B4-BE49-F238E27FC236}">
                <a16:creationId xmlns:a16="http://schemas.microsoft.com/office/drawing/2014/main" id="{5F81E477-5565-03E4-F509-E586A479F181}"/>
              </a:ext>
            </a:extLst>
          </p:cNvPr>
          <p:cNvSpPr>
            <a:spLocks noGrp="1"/>
          </p:cNvSpPr>
          <p:nvPr>
            <p:ph type="body" sz="quarter" idx="21" hasCustomPrompt="1"/>
          </p:nvPr>
        </p:nvSpPr>
        <p:spPr>
          <a:xfrm>
            <a:off x="1093936" y="970276"/>
            <a:ext cx="4788070" cy="241746"/>
          </a:xfrm>
          <a:prstGeom prst="rect">
            <a:avLst/>
          </a:prstGeom>
        </p:spPr>
        <p:txBody>
          <a:bodyPr/>
          <a:lstStyle>
            <a:lvl1pPr marL="0" indent="0" algn="l">
              <a:lnSpc>
                <a:spcPts val="1800"/>
              </a:lnSpc>
              <a:buNone/>
              <a:defRPr sz="1800">
                <a:solidFill>
                  <a:schemeClr val="bg1"/>
                </a:solidFill>
                <a:latin typeface="Montserrat" pitchFamily="2" charset="77"/>
              </a:defRPr>
            </a:lvl1pPr>
            <a:lvl2pPr marL="0" indent="0">
              <a:buNone/>
              <a:defRPr/>
            </a:lvl2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VALUE PROPOSITIONS</a:t>
            </a:r>
            <a:endParaRPr lang="en-US" sz="1800"/>
          </a:p>
        </p:txBody>
      </p:sp>
    </p:spTree>
    <p:extLst>
      <p:ext uri="{BB962C8B-B14F-4D97-AF65-F5344CB8AC3E}">
        <p14:creationId xmlns:p14="http://schemas.microsoft.com/office/powerpoint/2010/main" val="2748184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35453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471C7-09AD-1C24-9C9E-91B32DDC5AB2}"/>
              </a:ext>
            </a:extLst>
          </p:cNvPr>
          <p:cNvSpPr>
            <a:spLocks noGrp="1"/>
          </p:cNvSpPr>
          <p:nvPr>
            <p:ph type="body" sz="quarter" idx="10" hasCustomPrompt="1"/>
          </p:nvPr>
        </p:nvSpPr>
        <p:spPr>
          <a:xfrm>
            <a:off x="1236114" y="3031816"/>
            <a:ext cx="4004741" cy="1096963"/>
          </a:xfrm>
          <a:prstGeom prst="rect">
            <a:avLst/>
          </a:prstGeom>
        </p:spPr>
        <p:txBody>
          <a:bodyPr/>
          <a:lstStyle>
            <a:lvl1pPr marL="0" indent="0" algn="ctr">
              <a:lnSpc>
                <a:spcPts val="6399"/>
              </a:lnSpc>
              <a:buNone/>
              <a:defRPr sz="4098">
                <a:solidFill>
                  <a:srgbClr val="B9D54D"/>
                </a:solidFill>
                <a:latin typeface="Montserrat" panose="00000500000000000000" pitchFamily="50" charset="0"/>
              </a:defRPr>
            </a:lvl1pPr>
          </a:lstStyle>
          <a:p>
            <a:pPr algn="ctr">
              <a:lnSpc>
                <a:spcPts val="12800"/>
              </a:lnSpc>
            </a:pPr>
            <a:r>
              <a:rPr lang="en-US" sz="4098" dirty="0">
                <a:solidFill>
                  <a:srgbClr val="B9D54D">
                    <a:alpha val="100000"/>
                  </a:srgbClr>
                </a:solidFill>
                <a:latin typeface="Abril Text-Regular" pitchFamily="34" charset="0"/>
                <a:ea typeface="Abril Text-Regular" pitchFamily="34" charset="-122"/>
                <a:cs typeface="Abril Text-Regular" pitchFamily="34" charset="-120"/>
              </a:rPr>
              <a:t>Title Slide</a:t>
            </a:r>
            <a:endParaRPr lang="en-US" sz="4098" dirty="0"/>
          </a:p>
        </p:txBody>
      </p:sp>
      <p:sp>
        <p:nvSpPr>
          <p:cNvPr id="6" name="Picture Placeholder 18">
            <a:extLst>
              <a:ext uri="{FF2B5EF4-FFF2-40B4-BE49-F238E27FC236}">
                <a16:creationId xmlns:a16="http://schemas.microsoft.com/office/drawing/2014/main" id="{EDA7F52D-D522-6062-2364-01BE32999B19}"/>
              </a:ext>
            </a:extLst>
          </p:cNvPr>
          <p:cNvSpPr>
            <a:spLocks noGrp="1"/>
          </p:cNvSpPr>
          <p:nvPr>
            <p:ph type="pic" sz="quarter" idx="11"/>
          </p:nvPr>
        </p:nvSpPr>
        <p:spPr>
          <a:xfrm>
            <a:off x="6476967" y="0"/>
            <a:ext cx="5714970" cy="6858000"/>
          </a:xfrm>
          <a:prstGeom prst="rect">
            <a:avLst/>
          </a:prstGeom>
        </p:spPr>
        <p:txBody>
          <a:bodyPr/>
          <a:lstStyle/>
          <a:p>
            <a:endParaRPr lang="en-US" dirty="0"/>
          </a:p>
        </p:txBody>
      </p:sp>
    </p:spTree>
    <p:extLst>
      <p:ext uri="{BB962C8B-B14F-4D97-AF65-F5344CB8AC3E}">
        <p14:creationId xmlns:p14="http://schemas.microsoft.com/office/powerpoint/2010/main" val="107031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5511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AE262AF6-20BC-2256-07DF-4BC8D01F42B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59605" y="3184525"/>
            <a:ext cx="2467725" cy="396252"/>
          </a:xfrm>
          <a:prstGeom prst="rect">
            <a:avLst/>
          </a:prstGeom>
        </p:spPr>
      </p:pic>
    </p:spTree>
    <p:extLst>
      <p:ext uri="{BB962C8B-B14F-4D97-AF65-F5344CB8AC3E}">
        <p14:creationId xmlns:p14="http://schemas.microsoft.com/office/powerpoint/2010/main" val="38370141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45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84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1">
    <p:bg>
      <p:bgPr>
        <a:solidFill>
          <a:srgbClr val="35453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3EFA5-311B-DAE6-425D-53CAC8CD24A1}"/>
              </a:ext>
            </a:extLst>
          </p:cNvPr>
          <p:cNvSpPr>
            <a:spLocks noGrp="1"/>
          </p:cNvSpPr>
          <p:nvPr>
            <p:ph type="title" hasCustomPrompt="1"/>
          </p:nvPr>
        </p:nvSpPr>
        <p:spPr>
          <a:xfrm>
            <a:off x="917156" y="3144202"/>
            <a:ext cx="3591092" cy="610235"/>
          </a:xfrm>
          <a:prstGeom prst="rect">
            <a:avLst/>
          </a:prstGeom>
        </p:spPr>
        <p:txBody>
          <a:bodyPr/>
          <a:lstStyle>
            <a:lvl1pPr>
              <a:defRPr sz="4099" b="1">
                <a:solidFill>
                  <a:schemeClr val="bg1"/>
                </a:solidFill>
                <a:latin typeface="Montserrat" pitchFamily="2" charset="77"/>
              </a:defRPr>
            </a:lvl1pPr>
          </a:lstStyle>
          <a:p>
            <a:r>
              <a:rPr lang="en-US"/>
              <a:t>Title Here</a:t>
            </a:r>
          </a:p>
        </p:txBody>
      </p:sp>
      <p:pic>
        <p:nvPicPr>
          <p:cNvPr id="9" name="Image 1">
            <a:extLst>
              <a:ext uri="{FF2B5EF4-FFF2-40B4-BE49-F238E27FC236}">
                <a16:creationId xmlns:a16="http://schemas.microsoft.com/office/drawing/2014/main" id="{469DFC8F-9539-5260-62EA-6220C22EAA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833508" y="2546153"/>
            <a:ext cx="1717755" cy="385627"/>
          </a:xfrm>
          <a:prstGeom prst="rect">
            <a:avLst/>
          </a:prstGeom>
        </p:spPr>
      </p:pic>
      <p:sp>
        <p:nvSpPr>
          <p:cNvPr id="14" name="Picture Placeholder 13">
            <a:extLst>
              <a:ext uri="{FF2B5EF4-FFF2-40B4-BE49-F238E27FC236}">
                <a16:creationId xmlns:a16="http://schemas.microsoft.com/office/drawing/2014/main" id="{5685888A-3DA3-CE8A-8D23-8011720AB8C0}"/>
              </a:ext>
            </a:extLst>
          </p:cNvPr>
          <p:cNvSpPr>
            <a:spLocks noGrp="1"/>
          </p:cNvSpPr>
          <p:nvPr>
            <p:ph type="pic" sz="quarter" idx="10"/>
          </p:nvPr>
        </p:nvSpPr>
        <p:spPr>
          <a:xfrm>
            <a:off x="5384893" y="0"/>
            <a:ext cx="6807107" cy="6858000"/>
          </a:xfrm>
          <a:prstGeom prst="rect">
            <a:avLst/>
          </a:prstGeom>
          <a:noFill/>
        </p:spPr>
        <p:txBody>
          <a:bodyPr/>
          <a:lstStyle>
            <a:lvl1pPr marL="0" indent="0">
              <a:buNone/>
              <a:defRPr/>
            </a:lvl1pPr>
          </a:lstStyle>
          <a:p>
            <a:endParaRPr lang="en-US"/>
          </a:p>
        </p:txBody>
      </p:sp>
      <p:sp>
        <p:nvSpPr>
          <p:cNvPr id="16" name="Text Placeholder 15">
            <a:extLst>
              <a:ext uri="{FF2B5EF4-FFF2-40B4-BE49-F238E27FC236}">
                <a16:creationId xmlns:a16="http://schemas.microsoft.com/office/drawing/2014/main" id="{82AAEB7C-F54B-7CCF-256B-0ED634F6DC2D}"/>
              </a:ext>
            </a:extLst>
          </p:cNvPr>
          <p:cNvSpPr>
            <a:spLocks noGrp="1"/>
          </p:cNvSpPr>
          <p:nvPr>
            <p:ph type="body" sz="quarter" idx="12" hasCustomPrompt="1"/>
          </p:nvPr>
        </p:nvSpPr>
        <p:spPr>
          <a:xfrm>
            <a:off x="0" y="5761581"/>
            <a:ext cx="5384893" cy="467519"/>
          </a:xfrm>
          <a:prstGeom prst="rect">
            <a:avLst/>
          </a:prstGeom>
        </p:spPr>
        <p:txBody>
          <a:bodyPr/>
          <a:lstStyle>
            <a:lvl1pPr marL="0" indent="0" algn="ctr">
              <a:buNone/>
              <a:defRPr sz="1400">
                <a:solidFill>
                  <a:schemeClr val="bg1"/>
                </a:solidFill>
                <a:latin typeface="Montserrat" pitchFamily="2" charset="77"/>
              </a:defRPr>
            </a:lvl1pPr>
            <a:lvl2pPr marL="228554" indent="0" algn="ctr">
              <a:buNone/>
              <a:defRPr/>
            </a:lvl2pPr>
            <a:lvl3pPr marL="457109" indent="0" algn="ctr">
              <a:buNone/>
              <a:defRPr/>
            </a:lvl3pPr>
            <a:lvl4pPr marL="685663" indent="0" algn="ctr">
              <a:buNone/>
              <a:defRPr/>
            </a:lvl4pPr>
            <a:lvl5pPr marL="914217" indent="0" algn="ctr">
              <a:buNone/>
              <a:defRPr/>
            </a:lvl5pPr>
          </a:lstStyle>
          <a:p>
            <a:pPr lvl="0"/>
            <a:r>
              <a:rPr lang="en-US"/>
              <a:t>Date</a:t>
            </a:r>
          </a:p>
        </p:txBody>
      </p:sp>
      <p:sp>
        <p:nvSpPr>
          <p:cNvPr id="17" name="Text Placeholder 15">
            <a:extLst>
              <a:ext uri="{FF2B5EF4-FFF2-40B4-BE49-F238E27FC236}">
                <a16:creationId xmlns:a16="http://schemas.microsoft.com/office/drawing/2014/main" id="{B418709B-26CD-B8E1-C794-1F3AB8B47FB7}"/>
              </a:ext>
            </a:extLst>
          </p:cNvPr>
          <p:cNvSpPr>
            <a:spLocks noGrp="1"/>
          </p:cNvSpPr>
          <p:nvPr>
            <p:ph type="body" sz="quarter" idx="13" hasCustomPrompt="1"/>
          </p:nvPr>
        </p:nvSpPr>
        <p:spPr>
          <a:xfrm>
            <a:off x="-121" y="4011716"/>
            <a:ext cx="5384893" cy="467519"/>
          </a:xfrm>
          <a:prstGeom prst="rect">
            <a:avLst/>
          </a:prstGeom>
        </p:spPr>
        <p:txBody>
          <a:bodyPr/>
          <a:lstStyle>
            <a:lvl1pPr marL="0" indent="0" algn="ctr">
              <a:buNone/>
              <a:defRPr sz="1400" b="1">
                <a:solidFill>
                  <a:schemeClr val="bg1"/>
                </a:solidFill>
                <a:latin typeface="Montserrat" pitchFamily="2" charset="77"/>
              </a:defRPr>
            </a:lvl1pPr>
            <a:lvl2pPr marL="228554" indent="0" algn="ctr">
              <a:buNone/>
              <a:defRPr/>
            </a:lvl2pPr>
            <a:lvl3pPr marL="457109" indent="0" algn="ctr">
              <a:buNone/>
              <a:defRPr/>
            </a:lvl3pPr>
            <a:lvl4pPr marL="685663" indent="0" algn="ctr">
              <a:buNone/>
              <a:defRPr/>
            </a:lvl4pPr>
            <a:lvl5pPr marL="914217" indent="0" algn="ctr">
              <a:buNone/>
              <a:defRPr/>
            </a:lvl5pPr>
          </a:lstStyle>
          <a:p>
            <a:pPr lvl="0"/>
            <a:r>
              <a:rPr lang="en-US"/>
              <a:t>SUBTITLE HERE</a:t>
            </a:r>
          </a:p>
        </p:txBody>
      </p:sp>
    </p:spTree>
    <p:extLst>
      <p:ext uri="{BB962C8B-B14F-4D97-AF65-F5344CB8AC3E}">
        <p14:creationId xmlns:p14="http://schemas.microsoft.com/office/powerpoint/2010/main" val="238311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Agenda">
    <p:bg>
      <p:bgPr>
        <a:solidFill>
          <a:schemeClr val="bg1"/>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DD722E0-B17A-7291-4362-38CA480C331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3" name="Image 1" descr="preencoded.png">
            <a:extLst>
              <a:ext uri="{FF2B5EF4-FFF2-40B4-BE49-F238E27FC236}">
                <a16:creationId xmlns:a16="http://schemas.microsoft.com/office/drawing/2014/main" id="{3F1525B3-5956-C650-E3C1-047D26D24F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045" y="0"/>
            <a:ext cx="8635955" cy="6858000"/>
          </a:xfrm>
          <a:prstGeom prst="rect">
            <a:avLst/>
          </a:prstGeom>
        </p:spPr>
      </p:pic>
      <p:cxnSp>
        <p:nvCxnSpPr>
          <p:cNvPr id="7" name="Straight Connector 6">
            <a:extLst>
              <a:ext uri="{FF2B5EF4-FFF2-40B4-BE49-F238E27FC236}">
                <a16:creationId xmlns:a16="http://schemas.microsoft.com/office/drawing/2014/main" id="{1A6EDA63-98C4-4EE0-CB2C-615F08411D8A}"/>
              </a:ext>
            </a:extLst>
          </p:cNvPr>
          <p:cNvCxnSpPr>
            <a:cxnSpLocks/>
          </p:cNvCxnSpPr>
          <p:nvPr/>
        </p:nvCxnSpPr>
        <p:spPr>
          <a:xfrm flipH="1">
            <a:off x="6802039" y="2550289"/>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5">
            <a:extLst>
              <a:ext uri="{FF2B5EF4-FFF2-40B4-BE49-F238E27FC236}">
                <a16:creationId xmlns:a16="http://schemas.microsoft.com/office/drawing/2014/main" id="{6C2223C0-74CF-6C92-028F-2A123D082B74}"/>
              </a:ext>
            </a:extLst>
          </p:cNvPr>
          <p:cNvSpPr>
            <a:spLocks noGrp="1"/>
          </p:cNvSpPr>
          <p:nvPr>
            <p:ph type="pic" sz="quarter" idx="11"/>
          </p:nvPr>
        </p:nvSpPr>
        <p:spPr>
          <a:xfrm>
            <a:off x="-443695" y="719591"/>
            <a:ext cx="5626584" cy="5456136"/>
          </a:xfrm>
          <a:prstGeom prst="roundRect">
            <a:avLst>
              <a:gd name="adj" fmla="val 3839"/>
            </a:avLst>
          </a:prstGeom>
        </p:spPr>
        <p:txBody>
          <a:bodyPr/>
          <a:lstStyle/>
          <a:p>
            <a:endParaRPr lang="en-US"/>
          </a:p>
        </p:txBody>
      </p:sp>
      <p:sp>
        <p:nvSpPr>
          <p:cNvPr id="17" name="Title 4">
            <a:extLst>
              <a:ext uri="{FF2B5EF4-FFF2-40B4-BE49-F238E27FC236}">
                <a16:creationId xmlns:a16="http://schemas.microsoft.com/office/drawing/2014/main" id="{040FA691-D6BA-4418-3DA3-27D7CF14C427}"/>
              </a:ext>
            </a:extLst>
          </p:cNvPr>
          <p:cNvSpPr>
            <a:spLocks noGrp="1"/>
          </p:cNvSpPr>
          <p:nvPr>
            <p:ph type="title" hasCustomPrompt="1"/>
          </p:nvPr>
        </p:nvSpPr>
        <p:spPr>
          <a:xfrm>
            <a:off x="6682498" y="793946"/>
            <a:ext cx="2056373" cy="567525"/>
          </a:xfrm>
          <a:prstGeom prst="rect">
            <a:avLst/>
          </a:prstGeom>
        </p:spPr>
        <p:txBody>
          <a:bodyPr/>
          <a:lstStyle>
            <a:lvl1pPr algn="l">
              <a:defRPr sz="3299" b="1">
                <a:solidFill>
                  <a:srgbClr val="51ACA1"/>
                </a:solidFill>
                <a:latin typeface="Montserrat" pitchFamily="2" charset="77"/>
              </a:defRPr>
            </a:lvl1pPr>
          </a:lstStyle>
          <a:p>
            <a:r>
              <a:rPr lang="en-US"/>
              <a:t>Agenda</a:t>
            </a:r>
          </a:p>
        </p:txBody>
      </p:sp>
      <p:sp>
        <p:nvSpPr>
          <p:cNvPr id="21" name="Text Placeholder 20">
            <a:extLst>
              <a:ext uri="{FF2B5EF4-FFF2-40B4-BE49-F238E27FC236}">
                <a16:creationId xmlns:a16="http://schemas.microsoft.com/office/drawing/2014/main" id="{3842068A-4889-D7FA-5101-D94A0D54CA43}"/>
              </a:ext>
            </a:extLst>
          </p:cNvPr>
          <p:cNvSpPr>
            <a:spLocks noGrp="1"/>
          </p:cNvSpPr>
          <p:nvPr>
            <p:ph type="body" sz="quarter" idx="12" hasCustomPrompt="1"/>
          </p:nvPr>
        </p:nvSpPr>
        <p:spPr>
          <a:xfrm>
            <a:off x="6711297" y="2694652"/>
            <a:ext cx="2140465" cy="419894"/>
          </a:xfrm>
          <a:prstGeom prst="rect">
            <a:avLst/>
          </a:prstGeom>
        </p:spPr>
        <p:txBody>
          <a:bodyPr/>
          <a:lstStyle>
            <a:lvl1pPr marL="0" indent="0">
              <a:buNone/>
              <a:defRPr sz="1800">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28" name="Text Placeholder 27">
            <a:extLst>
              <a:ext uri="{FF2B5EF4-FFF2-40B4-BE49-F238E27FC236}">
                <a16:creationId xmlns:a16="http://schemas.microsoft.com/office/drawing/2014/main" id="{80514246-B6B3-D842-0705-3742BDCB94D8}"/>
              </a:ext>
            </a:extLst>
          </p:cNvPr>
          <p:cNvSpPr>
            <a:spLocks noGrp="1"/>
          </p:cNvSpPr>
          <p:nvPr>
            <p:ph type="body" sz="quarter" idx="13" hasCustomPrompt="1"/>
          </p:nvPr>
        </p:nvSpPr>
        <p:spPr>
          <a:xfrm>
            <a:off x="6711069" y="1809169"/>
            <a:ext cx="1070630" cy="611029"/>
          </a:xfrm>
          <a:prstGeom prst="rect">
            <a:avLst/>
          </a:prstGeom>
        </p:spPr>
        <p:txBody>
          <a:bodyPr/>
          <a:lstStyle>
            <a:lvl1pPr marL="0" indent="0">
              <a:buNone/>
              <a:defRPr sz="4399" b="1">
                <a:solidFill>
                  <a:srgbClr val="B9D54D"/>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01</a:t>
            </a:r>
            <a:endParaRPr lang="en-US"/>
          </a:p>
        </p:txBody>
      </p:sp>
      <p:cxnSp>
        <p:nvCxnSpPr>
          <p:cNvPr id="4" name="Straight Connector 3">
            <a:extLst>
              <a:ext uri="{FF2B5EF4-FFF2-40B4-BE49-F238E27FC236}">
                <a16:creationId xmlns:a16="http://schemas.microsoft.com/office/drawing/2014/main" id="{31346114-C4DA-9C0B-AA4A-6378DB3C40C7}"/>
              </a:ext>
            </a:extLst>
          </p:cNvPr>
          <p:cNvCxnSpPr>
            <a:cxnSpLocks/>
          </p:cNvCxnSpPr>
          <p:nvPr userDrawn="1"/>
        </p:nvCxnSpPr>
        <p:spPr>
          <a:xfrm flipH="1">
            <a:off x="6802209" y="4143345"/>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20">
            <a:extLst>
              <a:ext uri="{FF2B5EF4-FFF2-40B4-BE49-F238E27FC236}">
                <a16:creationId xmlns:a16="http://schemas.microsoft.com/office/drawing/2014/main" id="{38B07959-D69E-EAF7-59A3-1EDF877A2507}"/>
              </a:ext>
            </a:extLst>
          </p:cNvPr>
          <p:cNvSpPr>
            <a:spLocks noGrp="1"/>
          </p:cNvSpPr>
          <p:nvPr>
            <p:ph type="body" sz="quarter" idx="14" hasCustomPrompt="1"/>
          </p:nvPr>
        </p:nvSpPr>
        <p:spPr>
          <a:xfrm>
            <a:off x="6711467" y="4287708"/>
            <a:ext cx="2140465" cy="419894"/>
          </a:xfrm>
          <a:prstGeom prst="rect">
            <a:avLst/>
          </a:prstGeom>
        </p:spPr>
        <p:txBody>
          <a:bodyPr/>
          <a:lstStyle>
            <a:lvl1pPr marL="0" indent="0">
              <a:buNone/>
              <a:defRPr sz="1800">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8" name="Text Placeholder 27">
            <a:extLst>
              <a:ext uri="{FF2B5EF4-FFF2-40B4-BE49-F238E27FC236}">
                <a16:creationId xmlns:a16="http://schemas.microsoft.com/office/drawing/2014/main" id="{8D731A8E-AF30-CF52-5AAA-F38A0B7C7850}"/>
              </a:ext>
            </a:extLst>
          </p:cNvPr>
          <p:cNvSpPr>
            <a:spLocks noGrp="1"/>
          </p:cNvSpPr>
          <p:nvPr>
            <p:ph type="body" sz="quarter" idx="15" hasCustomPrompt="1"/>
          </p:nvPr>
        </p:nvSpPr>
        <p:spPr>
          <a:xfrm>
            <a:off x="6711239" y="3402226"/>
            <a:ext cx="1070630" cy="611029"/>
          </a:xfrm>
          <a:prstGeom prst="rect">
            <a:avLst/>
          </a:prstGeom>
        </p:spPr>
        <p:txBody>
          <a:bodyPr/>
          <a:lstStyle>
            <a:lvl1pPr marL="0" indent="0">
              <a:buNone/>
              <a:defRPr sz="4399" b="1">
                <a:solidFill>
                  <a:srgbClr val="B9D54D"/>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02</a:t>
            </a:r>
            <a:endParaRPr lang="en-US"/>
          </a:p>
        </p:txBody>
      </p:sp>
      <p:cxnSp>
        <p:nvCxnSpPr>
          <p:cNvPr id="18" name="Straight Connector 17">
            <a:extLst>
              <a:ext uri="{FF2B5EF4-FFF2-40B4-BE49-F238E27FC236}">
                <a16:creationId xmlns:a16="http://schemas.microsoft.com/office/drawing/2014/main" id="{B7C70397-7B50-0BAC-64A7-01F36C8EC041}"/>
              </a:ext>
            </a:extLst>
          </p:cNvPr>
          <p:cNvCxnSpPr>
            <a:cxnSpLocks/>
          </p:cNvCxnSpPr>
          <p:nvPr userDrawn="1"/>
        </p:nvCxnSpPr>
        <p:spPr>
          <a:xfrm flipH="1">
            <a:off x="6802209" y="5707826"/>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0">
            <a:extLst>
              <a:ext uri="{FF2B5EF4-FFF2-40B4-BE49-F238E27FC236}">
                <a16:creationId xmlns:a16="http://schemas.microsoft.com/office/drawing/2014/main" id="{83B34C4D-22B9-0DAE-C446-20F6A659AECC}"/>
              </a:ext>
            </a:extLst>
          </p:cNvPr>
          <p:cNvSpPr>
            <a:spLocks noGrp="1"/>
          </p:cNvSpPr>
          <p:nvPr>
            <p:ph type="body" sz="quarter" idx="16" hasCustomPrompt="1"/>
          </p:nvPr>
        </p:nvSpPr>
        <p:spPr>
          <a:xfrm>
            <a:off x="6711467" y="5852189"/>
            <a:ext cx="2140465" cy="419894"/>
          </a:xfrm>
          <a:prstGeom prst="rect">
            <a:avLst/>
          </a:prstGeom>
        </p:spPr>
        <p:txBody>
          <a:bodyPr/>
          <a:lstStyle>
            <a:lvl1pPr marL="0" indent="0">
              <a:buNone/>
              <a:defRPr sz="1800">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22" name="Text Placeholder 27">
            <a:extLst>
              <a:ext uri="{FF2B5EF4-FFF2-40B4-BE49-F238E27FC236}">
                <a16:creationId xmlns:a16="http://schemas.microsoft.com/office/drawing/2014/main" id="{D4419A24-BF3F-7AB2-93FC-F464604F272A}"/>
              </a:ext>
            </a:extLst>
          </p:cNvPr>
          <p:cNvSpPr>
            <a:spLocks noGrp="1"/>
          </p:cNvSpPr>
          <p:nvPr>
            <p:ph type="body" sz="quarter" idx="17" hasCustomPrompt="1"/>
          </p:nvPr>
        </p:nvSpPr>
        <p:spPr>
          <a:xfrm>
            <a:off x="6711239" y="4966707"/>
            <a:ext cx="1070630" cy="611029"/>
          </a:xfrm>
          <a:prstGeom prst="rect">
            <a:avLst/>
          </a:prstGeom>
        </p:spPr>
        <p:txBody>
          <a:bodyPr/>
          <a:lstStyle>
            <a:lvl1pPr marL="0" indent="0">
              <a:buNone/>
              <a:defRPr sz="4399" b="1">
                <a:solidFill>
                  <a:srgbClr val="B9D54D"/>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03</a:t>
            </a:r>
            <a:endParaRPr lang="en-US"/>
          </a:p>
        </p:txBody>
      </p:sp>
    </p:spTree>
    <p:extLst>
      <p:ext uri="{BB962C8B-B14F-4D97-AF65-F5344CB8AC3E}">
        <p14:creationId xmlns:p14="http://schemas.microsoft.com/office/powerpoint/2010/main" val="346174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CD1F2348-4ED8-8AFD-FD42-DAAF30B64F8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80891" y="0"/>
            <a:ext cx="10211046" cy="6858000"/>
          </a:xfrm>
          <a:prstGeom prst="rect">
            <a:avLst/>
          </a:prstGeom>
        </p:spPr>
      </p:pic>
      <p:pic>
        <p:nvPicPr>
          <p:cNvPr id="4" name="Image 1" descr="preencoded.png">
            <a:extLst>
              <a:ext uri="{FF2B5EF4-FFF2-40B4-BE49-F238E27FC236}">
                <a16:creationId xmlns:a16="http://schemas.microsoft.com/office/drawing/2014/main" id="{A592CE67-A07B-EAD2-032A-F06284B0790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8529488" cy="6858000"/>
          </a:xfrm>
          <a:prstGeom prst="rect">
            <a:avLst/>
          </a:prstGeom>
        </p:spPr>
      </p:pic>
      <p:pic>
        <p:nvPicPr>
          <p:cNvPr id="5" name="Image 2" descr="preencoded.png">
            <a:extLst>
              <a:ext uri="{FF2B5EF4-FFF2-40B4-BE49-F238E27FC236}">
                <a16:creationId xmlns:a16="http://schemas.microsoft.com/office/drawing/2014/main" id="{EC5BB744-C536-FE60-A877-C4319D1F342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174741"/>
            <a:ext cx="4050974" cy="5683260"/>
          </a:xfrm>
          <a:prstGeom prst="rect">
            <a:avLst/>
          </a:prstGeom>
        </p:spPr>
      </p:pic>
      <p:sp>
        <p:nvSpPr>
          <p:cNvPr id="21" name="Picture Placeholder 25">
            <a:extLst>
              <a:ext uri="{FF2B5EF4-FFF2-40B4-BE49-F238E27FC236}">
                <a16:creationId xmlns:a16="http://schemas.microsoft.com/office/drawing/2014/main" id="{5E977C86-2CCE-9E35-6771-27B854FD5C26}"/>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a:p>
        </p:txBody>
      </p:sp>
      <p:sp>
        <p:nvSpPr>
          <p:cNvPr id="22" name="Picture Placeholder 25">
            <a:extLst>
              <a:ext uri="{FF2B5EF4-FFF2-40B4-BE49-F238E27FC236}">
                <a16:creationId xmlns:a16="http://schemas.microsoft.com/office/drawing/2014/main" id="{CEFD8A54-9CCA-3AD8-B762-5812AE82CFD6}"/>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a:p>
        </p:txBody>
      </p:sp>
      <p:cxnSp>
        <p:nvCxnSpPr>
          <p:cNvPr id="2" name="Straight Connector 1">
            <a:extLst>
              <a:ext uri="{FF2B5EF4-FFF2-40B4-BE49-F238E27FC236}">
                <a16:creationId xmlns:a16="http://schemas.microsoft.com/office/drawing/2014/main" id="{22E75DD0-4FDE-82F5-06B9-AFD07F6B0DE1}"/>
              </a:ext>
            </a:extLst>
          </p:cNvPr>
          <p:cNvCxnSpPr>
            <a:cxnSpLocks/>
          </p:cNvCxnSpPr>
          <p:nvPr userDrawn="1"/>
        </p:nvCxnSpPr>
        <p:spPr>
          <a:xfrm flipH="1">
            <a:off x="1034234"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19" name="Title 4">
            <a:extLst>
              <a:ext uri="{FF2B5EF4-FFF2-40B4-BE49-F238E27FC236}">
                <a16:creationId xmlns:a16="http://schemas.microsoft.com/office/drawing/2014/main" id="{4AF2B52E-2423-D176-94D9-17A7EA512F35}"/>
              </a:ext>
            </a:extLst>
          </p:cNvPr>
          <p:cNvSpPr>
            <a:spLocks noGrp="1"/>
          </p:cNvSpPr>
          <p:nvPr>
            <p:ph type="title" hasCustomPrompt="1"/>
          </p:nvPr>
        </p:nvSpPr>
        <p:spPr>
          <a:xfrm>
            <a:off x="952801" y="2016003"/>
            <a:ext cx="5500322" cy="567525"/>
          </a:xfrm>
          <a:prstGeom prst="rect">
            <a:avLst/>
          </a:prstGeom>
        </p:spPr>
        <p:txBody>
          <a:bodyPr/>
          <a:lstStyle>
            <a:lvl1pPr marL="0" indent="0" algn="l" defTabSz="457109">
              <a:lnSpc>
                <a:spcPct val="100000"/>
              </a:lnSpc>
              <a:spcBef>
                <a:spcPts val="0"/>
              </a:spcBef>
              <a:spcAft>
                <a:spcPts val="1200"/>
              </a:spcAft>
              <a:buNone/>
              <a:defRPr sz="3299" b="1">
                <a:solidFill>
                  <a:srgbClr val="34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20" name="Text Placeholder 20">
            <a:extLst>
              <a:ext uri="{FF2B5EF4-FFF2-40B4-BE49-F238E27FC236}">
                <a16:creationId xmlns:a16="http://schemas.microsoft.com/office/drawing/2014/main" id="{7C9EB32C-F0A4-5C14-70F7-5EDF9B97ECDA}"/>
              </a:ext>
            </a:extLst>
          </p:cNvPr>
          <p:cNvSpPr>
            <a:spLocks noGrp="1"/>
          </p:cNvSpPr>
          <p:nvPr>
            <p:ph type="body" sz="quarter" idx="13" hasCustomPrompt="1"/>
          </p:nvPr>
        </p:nvSpPr>
        <p:spPr>
          <a:xfrm>
            <a:off x="943492" y="4253190"/>
            <a:ext cx="141590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#1</a:t>
            </a:r>
          </a:p>
        </p:txBody>
      </p:sp>
      <p:sp>
        <p:nvSpPr>
          <p:cNvPr id="23" name="Text Placeholder 27">
            <a:extLst>
              <a:ext uri="{FF2B5EF4-FFF2-40B4-BE49-F238E27FC236}">
                <a16:creationId xmlns:a16="http://schemas.microsoft.com/office/drawing/2014/main" id="{8A01815D-8952-D79B-C072-086D36BFC6B0}"/>
              </a:ext>
            </a:extLst>
          </p:cNvPr>
          <p:cNvSpPr>
            <a:spLocks noGrp="1"/>
          </p:cNvSpPr>
          <p:nvPr>
            <p:ph type="body" sz="quarter" idx="14" hasCustomPrompt="1"/>
          </p:nvPr>
        </p:nvSpPr>
        <p:spPr>
          <a:xfrm>
            <a:off x="943265" y="3367707"/>
            <a:ext cx="141612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01%</a:t>
            </a:r>
            <a:endParaRPr lang="en-US"/>
          </a:p>
        </p:txBody>
      </p:sp>
      <p:cxnSp>
        <p:nvCxnSpPr>
          <p:cNvPr id="24" name="Straight Connector 23">
            <a:extLst>
              <a:ext uri="{FF2B5EF4-FFF2-40B4-BE49-F238E27FC236}">
                <a16:creationId xmlns:a16="http://schemas.microsoft.com/office/drawing/2014/main" id="{FA1240A3-ECD0-D643-1789-DE9B3834135A}"/>
              </a:ext>
            </a:extLst>
          </p:cNvPr>
          <p:cNvCxnSpPr>
            <a:cxnSpLocks/>
          </p:cNvCxnSpPr>
          <p:nvPr userDrawn="1"/>
        </p:nvCxnSpPr>
        <p:spPr>
          <a:xfrm flipH="1">
            <a:off x="2933961"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5" name="Text Placeholder 20">
            <a:extLst>
              <a:ext uri="{FF2B5EF4-FFF2-40B4-BE49-F238E27FC236}">
                <a16:creationId xmlns:a16="http://schemas.microsoft.com/office/drawing/2014/main" id="{56582D77-899D-9AF9-43C0-12B899DFA4DA}"/>
              </a:ext>
            </a:extLst>
          </p:cNvPr>
          <p:cNvSpPr>
            <a:spLocks noGrp="1"/>
          </p:cNvSpPr>
          <p:nvPr>
            <p:ph type="body" sz="quarter" idx="15" hasCustomPrompt="1"/>
          </p:nvPr>
        </p:nvSpPr>
        <p:spPr>
          <a:xfrm>
            <a:off x="2843219" y="425319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#2</a:t>
            </a:r>
          </a:p>
        </p:txBody>
      </p:sp>
      <p:sp>
        <p:nvSpPr>
          <p:cNvPr id="26" name="Text Placeholder 27">
            <a:extLst>
              <a:ext uri="{FF2B5EF4-FFF2-40B4-BE49-F238E27FC236}">
                <a16:creationId xmlns:a16="http://schemas.microsoft.com/office/drawing/2014/main" id="{62F91771-9E56-8961-F4BC-AD7BF8757379}"/>
              </a:ext>
            </a:extLst>
          </p:cNvPr>
          <p:cNvSpPr>
            <a:spLocks noGrp="1"/>
          </p:cNvSpPr>
          <p:nvPr>
            <p:ph type="body" sz="quarter" idx="16" hasCustomPrompt="1"/>
          </p:nvPr>
        </p:nvSpPr>
        <p:spPr>
          <a:xfrm>
            <a:off x="2842992" y="3367707"/>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02%</a:t>
            </a:r>
            <a:endParaRPr lang="en-US"/>
          </a:p>
        </p:txBody>
      </p:sp>
      <p:cxnSp>
        <p:nvCxnSpPr>
          <p:cNvPr id="27" name="Straight Connector 26">
            <a:extLst>
              <a:ext uri="{FF2B5EF4-FFF2-40B4-BE49-F238E27FC236}">
                <a16:creationId xmlns:a16="http://schemas.microsoft.com/office/drawing/2014/main" id="{068ADD53-E67D-4252-5A20-16B0E9D4184C}"/>
              </a:ext>
            </a:extLst>
          </p:cNvPr>
          <p:cNvCxnSpPr>
            <a:cxnSpLocks/>
          </p:cNvCxnSpPr>
          <p:nvPr userDrawn="1"/>
        </p:nvCxnSpPr>
        <p:spPr>
          <a:xfrm flipH="1">
            <a:off x="4824704"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80644185-9A16-CAF8-AB7A-4EE6775FBBDC}"/>
              </a:ext>
            </a:extLst>
          </p:cNvPr>
          <p:cNvSpPr>
            <a:spLocks noGrp="1"/>
          </p:cNvSpPr>
          <p:nvPr>
            <p:ph type="body" sz="quarter" idx="17" hasCustomPrompt="1"/>
          </p:nvPr>
        </p:nvSpPr>
        <p:spPr>
          <a:xfrm>
            <a:off x="4733962" y="4253190"/>
            <a:ext cx="1415731" cy="419894"/>
          </a:xfrm>
          <a:prstGeom prst="rect">
            <a:avLst/>
          </a:prstGeom>
        </p:spPr>
        <p:txBody>
          <a:bodyPr/>
          <a:lstStyle>
            <a:lvl1pPr marL="0" indent="0">
              <a:buNone/>
              <a:defRPr sz="1800">
                <a:solidFill>
                  <a:srgbClr val="35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#3</a:t>
            </a:r>
          </a:p>
        </p:txBody>
      </p:sp>
      <p:sp>
        <p:nvSpPr>
          <p:cNvPr id="29" name="Text Placeholder 27">
            <a:extLst>
              <a:ext uri="{FF2B5EF4-FFF2-40B4-BE49-F238E27FC236}">
                <a16:creationId xmlns:a16="http://schemas.microsoft.com/office/drawing/2014/main" id="{B9BEC2E4-AF94-A03F-337E-9B0099C6B9CE}"/>
              </a:ext>
            </a:extLst>
          </p:cNvPr>
          <p:cNvSpPr>
            <a:spLocks noGrp="1"/>
          </p:cNvSpPr>
          <p:nvPr>
            <p:ph type="body" sz="quarter" idx="18" hasCustomPrompt="1"/>
          </p:nvPr>
        </p:nvSpPr>
        <p:spPr>
          <a:xfrm>
            <a:off x="4733735" y="3367707"/>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03%</a:t>
            </a:r>
            <a:endParaRPr lang="en-US"/>
          </a:p>
        </p:txBody>
      </p:sp>
      <p:sp>
        <p:nvSpPr>
          <p:cNvPr id="35" name="Text Placeholder 34">
            <a:extLst>
              <a:ext uri="{FF2B5EF4-FFF2-40B4-BE49-F238E27FC236}">
                <a16:creationId xmlns:a16="http://schemas.microsoft.com/office/drawing/2014/main" id="{76AA3D40-0332-D286-CCFB-1EC78C8755B3}"/>
              </a:ext>
            </a:extLst>
          </p:cNvPr>
          <p:cNvSpPr>
            <a:spLocks noGrp="1"/>
          </p:cNvSpPr>
          <p:nvPr>
            <p:ph type="body" sz="quarter" idx="19" hasCustomPrompt="1"/>
          </p:nvPr>
        </p:nvSpPr>
        <p:spPr>
          <a:xfrm>
            <a:off x="952801" y="2704710"/>
            <a:ext cx="5509495"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Tree>
    <p:extLst>
      <p:ext uri="{BB962C8B-B14F-4D97-AF65-F5344CB8AC3E}">
        <p14:creationId xmlns:p14="http://schemas.microsoft.com/office/powerpoint/2010/main" val="2709472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9641976-6D55-279C-5AC4-14191966EC8A}"/>
              </a:ext>
            </a:extLst>
          </p:cNvPr>
          <p:cNvSpPr>
            <a:spLocks noGrp="1"/>
          </p:cNvSpPr>
          <p:nvPr>
            <p:ph type="pic" sz="quarter" idx="10"/>
          </p:nvPr>
        </p:nvSpPr>
        <p:spPr>
          <a:xfrm>
            <a:off x="0" y="0"/>
            <a:ext cx="12191207" cy="4669632"/>
          </a:xfrm>
          <a:prstGeom prst="rect">
            <a:avLst/>
          </a:prstGeom>
        </p:spPr>
        <p:txBody>
          <a:bodyPr/>
          <a:lstStyle/>
          <a:p>
            <a:endParaRPr lang="en-US"/>
          </a:p>
        </p:txBody>
      </p:sp>
      <p:sp>
        <p:nvSpPr>
          <p:cNvPr id="5" name="Rectangle 4">
            <a:extLst>
              <a:ext uri="{FF2B5EF4-FFF2-40B4-BE49-F238E27FC236}">
                <a16:creationId xmlns:a16="http://schemas.microsoft.com/office/drawing/2014/main" id="{F7C1EA4D-6CBA-9163-0B6A-4E4EB09964E0}"/>
              </a:ext>
            </a:extLst>
          </p:cNvPr>
          <p:cNvSpPr/>
          <p:nvPr userDrawn="1"/>
        </p:nvSpPr>
        <p:spPr>
          <a:xfrm>
            <a:off x="6841574" y="4669972"/>
            <a:ext cx="5349632" cy="2188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Montserrat" pitchFamily="2" charset="77"/>
              <a:cs typeface="Plus Jakarta Sans Medium" pitchFamily="2" charset="77"/>
            </a:endParaRPr>
          </a:p>
        </p:txBody>
      </p:sp>
      <p:sp>
        <p:nvSpPr>
          <p:cNvPr id="2" name="Title 4">
            <a:extLst>
              <a:ext uri="{FF2B5EF4-FFF2-40B4-BE49-F238E27FC236}">
                <a16:creationId xmlns:a16="http://schemas.microsoft.com/office/drawing/2014/main" id="{2292E899-48E0-5E1D-F46F-1028D258EB43}"/>
              </a:ext>
            </a:extLst>
          </p:cNvPr>
          <p:cNvSpPr>
            <a:spLocks noGrp="1"/>
          </p:cNvSpPr>
          <p:nvPr>
            <p:ph type="title" hasCustomPrompt="1"/>
          </p:nvPr>
        </p:nvSpPr>
        <p:spPr>
          <a:xfrm>
            <a:off x="571565" y="1901800"/>
            <a:ext cx="5500322"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55CB3E9F-BF24-E899-243E-D25754EB9FA4}"/>
              </a:ext>
            </a:extLst>
          </p:cNvPr>
          <p:cNvSpPr>
            <a:spLocks noGrp="1"/>
          </p:cNvSpPr>
          <p:nvPr>
            <p:ph type="body" sz="quarter" idx="19" hasCustomPrompt="1"/>
          </p:nvPr>
        </p:nvSpPr>
        <p:spPr>
          <a:xfrm>
            <a:off x="562393" y="2647144"/>
            <a:ext cx="5509495"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cxnSp>
        <p:nvCxnSpPr>
          <p:cNvPr id="18" name="Straight Connector 17">
            <a:extLst>
              <a:ext uri="{FF2B5EF4-FFF2-40B4-BE49-F238E27FC236}">
                <a16:creationId xmlns:a16="http://schemas.microsoft.com/office/drawing/2014/main" id="{98E5E16D-24AE-62DC-3E51-CFA74F9036EB}"/>
              </a:ext>
            </a:extLst>
          </p:cNvPr>
          <p:cNvCxnSpPr>
            <a:cxnSpLocks/>
          </p:cNvCxnSpPr>
          <p:nvPr userDrawn="1"/>
        </p:nvCxnSpPr>
        <p:spPr>
          <a:xfrm flipH="1">
            <a:off x="1033139"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0" name="Text Placeholder 20">
            <a:extLst>
              <a:ext uri="{FF2B5EF4-FFF2-40B4-BE49-F238E27FC236}">
                <a16:creationId xmlns:a16="http://schemas.microsoft.com/office/drawing/2014/main" id="{6E01D733-CA5A-CD82-FA3B-D995486D6701}"/>
              </a:ext>
            </a:extLst>
          </p:cNvPr>
          <p:cNvSpPr>
            <a:spLocks noGrp="1"/>
          </p:cNvSpPr>
          <p:nvPr>
            <p:ph type="body" sz="quarter" idx="13" hasCustomPrompt="1"/>
          </p:nvPr>
        </p:nvSpPr>
        <p:spPr>
          <a:xfrm>
            <a:off x="942397" y="6047380"/>
            <a:ext cx="141590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#1</a:t>
            </a:r>
          </a:p>
        </p:txBody>
      </p:sp>
      <p:sp>
        <p:nvSpPr>
          <p:cNvPr id="21" name="Text Placeholder 27">
            <a:extLst>
              <a:ext uri="{FF2B5EF4-FFF2-40B4-BE49-F238E27FC236}">
                <a16:creationId xmlns:a16="http://schemas.microsoft.com/office/drawing/2014/main" id="{596885EB-1B7D-D2D6-367D-69E013AF3591}"/>
              </a:ext>
            </a:extLst>
          </p:cNvPr>
          <p:cNvSpPr>
            <a:spLocks noGrp="1"/>
          </p:cNvSpPr>
          <p:nvPr>
            <p:ph type="body" sz="quarter" idx="14" hasCustomPrompt="1"/>
          </p:nvPr>
        </p:nvSpPr>
        <p:spPr>
          <a:xfrm>
            <a:off x="942170" y="5161898"/>
            <a:ext cx="141612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01%</a:t>
            </a:r>
            <a:endParaRPr lang="en-US"/>
          </a:p>
        </p:txBody>
      </p:sp>
      <p:cxnSp>
        <p:nvCxnSpPr>
          <p:cNvPr id="22" name="Straight Connector 21">
            <a:extLst>
              <a:ext uri="{FF2B5EF4-FFF2-40B4-BE49-F238E27FC236}">
                <a16:creationId xmlns:a16="http://schemas.microsoft.com/office/drawing/2014/main" id="{42A1B21A-D3AD-0809-9777-648CA840B400}"/>
              </a:ext>
            </a:extLst>
          </p:cNvPr>
          <p:cNvCxnSpPr>
            <a:cxnSpLocks/>
          </p:cNvCxnSpPr>
          <p:nvPr userDrawn="1"/>
        </p:nvCxnSpPr>
        <p:spPr>
          <a:xfrm flipH="1">
            <a:off x="2932866"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3" name="Text Placeholder 20">
            <a:extLst>
              <a:ext uri="{FF2B5EF4-FFF2-40B4-BE49-F238E27FC236}">
                <a16:creationId xmlns:a16="http://schemas.microsoft.com/office/drawing/2014/main" id="{56D9FBDF-717A-8FD2-193F-8B7F6562EB51}"/>
              </a:ext>
            </a:extLst>
          </p:cNvPr>
          <p:cNvSpPr>
            <a:spLocks noGrp="1"/>
          </p:cNvSpPr>
          <p:nvPr>
            <p:ph type="body" sz="quarter" idx="15" hasCustomPrompt="1"/>
          </p:nvPr>
        </p:nvSpPr>
        <p:spPr>
          <a:xfrm>
            <a:off x="2842124" y="604738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#2</a:t>
            </a:r>
          </a:p>
        </p:txBody>
      </p:sp>
      <p:sp>
        <p:nvSpPr>
          <p:cNvPr id="24" name="Text Placeholder 27">
            <a:extLst>
              <a:ext uri="{FF2B5EF4-FFF2-40B4-BE49-F238E27FC236}">
                <a16:creationId xmlns:a16="http://schemas.microsoft.com/office/drawing/2014/main" id="{58D10314-1B3D-C872-DE25-BE2FA195B9E1}"/>
              </a:ext>
            </a:extLst>
          </p:cNvPr>
          <p:cNvSpPr>
            <a:spLocks noGrp="1"/>
          </p:cNvSpPr>
          <p:nvPr>
            <p:ph type="body" sz="quarter" idx="16" hasCustomPrompt="1"/>
          </p:nvPr>
        </p:nvSpPr>
        <p:spPr>
          <a:xfrm>
            <a:off x="2841897" y="5161898"/>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02%</a:t>
            </a:r>
            <a:endParaRPr lang="en-US"/>
          </a:p>
        </p:txBody>
      </p:sp>
      <p:cxnSp>
        <p:nvCxnSpPr>
          <p:cNvPr id="25" name="Straight Connector 24">
            <a:extLst>
              <a:ext uri="{FF2B5EF4-FFF2-40B4-BE49-F238E27FC236}">
                <a16:creationId xmlns:a16="http://schemas.microsoft.com/office/drawing/2014/main" id="{BB507592-49D6-F857-8EA4-3A88ADF6BE67}"/>
              </a:ext>
            </a:extLst>
          </p:cNvPr>
          <p:cNvCxnSpPr>
            <a:cxnSpLocks/>
          </p:cNvCxnSpPr>
          <p:nvPr userDrawn="1"/>
        </p:nvCxnSpPr>
        <p:spPr>
          <a:xfrm flipH="1">
            <a:off x="4823609"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AD0DAB17-6474-80AB-BAA3-AA9A7FE4CC76}"/>
              </a:ext>
            </a:extLst>
          </p:cNvPr>
          <p:cNvSpPr>
            <a:spLocks noGrp="1"/>
          </p:cNvSpPr>
          <p:nvPr>
            <p:ph type="body" sz="quarter" idx="17" hasCustomPrompt="1"/>
          </p:nvPr>
        </p:nvSpPr>
        <p:spPr>
          <a:xfrm>
            <a:off x="4732867" y="604738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#3</a:t>
            </a:r>
          </a:p>
        </p:txBody>
      </p:sp>
      <p:sp>
        <p:nvSpPr>
          <p:cNvPr id="27" name="Text Placeholder 27">
            <a:extLst>
              <a:ext uri="{FF2B5EF4-FFF2-40B4-BE49-F238E27FC236}">
                <a16:creationId xmlns:a16="http://schemas.microsoft.com/office/drawing/2014/main" id="{09EBB976-36F7-3593-A71F-59FF0BE9F35F}"/>
              </a:ext>
            </a:extLst>
          </p:cNvPr>
          <p:cNvSpPr>
            <a:spLocks noGrp="1"/>
          </p:cNvSpPr>
          <p:nvPr>
            <p:ph type="body" sz="quarter" idx="18" hasCustomPrompt="1"/>
          </p:nvPr>
        </p:nvSpPr>
        <p:spPr>
          <a:xfrm>
            <a:off x="4732640" y="5161898"/>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03%</a:t>
            </a:r>
            <a:endParaRPr lang="en-US"/>
          </a:p>
        </p:txBody>
      </p:sp>
      <p:sp>
        <p:nvSpPr>
          <p:cNvPr id="32" name="Text Placeholder 20">
            <a:extLst>
              <a:ext uri="{FF2B5EF4-FFF2-40B4-BE49-F238E27FC236}">
                <a16:creationId xmlns:a16="http://schemas.microsoft.com/office/drawing/2014/main" id="{F46A57CF-FAC9-78F6-21AF-D787738E3450}"/>
              </a:ext>
            </a:extLst>
          </p:cNvPr>
          <p:cNvSpPr>
            <a:spLocks noGrp="1"/>
          </p:cNvSpPr>
          <p:nvPr>
            <p:ph type="body" sz="quarter" idx="20" hasCustomPrompt="1"/>
          </p:nvPr>
        </p:nvSpPr>
        <p:spPr>
          <a:xfrm>
            <a:off x="7815402" y="5554039"/>
            <a:ext cx="3401976" cy="419894"/>
          </a:xfrm>
          <a:prstGeom prst="rect">
            <a:avLst/>
          </a:prstGeom>
        </p:spPr>
        <p:txBody>
          <a:bodyPr/>
          <a:lstStyle>
            <a:lvl1pPr marL="0" indent="0" algn="ctr" defTabSz="914217">
              <a:buNone/>
              <a:defRPr sz="1800">
                <a:solidFill>
                  <a:srgbClr val="35453F"/>
                </a:solidFill>
                <a:latin typeface="Montserrat" pitchFamily="2" charset="77"/>
              </a:defRPr>
            </a:lvl1pPr>
          </a:lstStyle>
          <a:p>
            <a:pPr algn="ctr" defTabSz="1828800">
              <a:defRPr/>
            </a:pPr>
            <a:r>
              <a:rPr lang="en-US" sz="1800">
                <a:solidFill>
                  <a:srgbClr val="FFFFFF"/>
                </a:solidFill>
                <a:latin typeface="Montserrat" pitchFamily="2" charset="77"/>
                <a:cs typeface="Plus Jakarta Sans Medium" pitchFamily="2" charset="77"/>
              </a:rPr>
              <a:t>Fact | Call Out | Quote</a:t>
            </a:r>
          </a:p>
        </p:txBody>
      </p:sp>
    </p:spTree>
    <p:extLst>
      <p:ext uri="{BB962C8B-B14F-4D97-AF65-F5344CB8AC3E}">
        <p14:creationId xmlns:p14="http://schemas.microsoft.com/office/powerpoint/2010/main" val="2651183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97D5AA8-118F-69CB-311F-9584AEEAF39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7964" y="679450"/>
            <a:ext cx="4571976" cy="5499100"/>
          </a:xfrm>
          <a:prstGeom prst="roundRect">
            <a:avLst>
              <a:gd name="adj" fmla="val 4668"/>
            </a:avLst>
          </a:prstGeom>
        </p:spPr>
      </p:pic>
      <p:pic>
        <p:nvPicPr>
          <p:cNvPr id="4" name="Image 1" descr="preencoded.png">
            <a:extLst>
              <a:ext uri="{FF2B5EF4-FFF2-40B4-BE49-F238E27FC236}">
                <a16:creationId xmlns:a16="http://schemas.microsoft.com/office/drawing/2014/main" id="{AFD6F697-A498-7704-FE37-80F3AEB1DB3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57965" y="679450"/>
            <a:ext cx="4571976" cy="5499100"/>
          </a:xfrm>
          <a:prstGeom prst="roundRect">
            <a:avLst>
              <a:gd name="adj" fmla="val 4269"/>
            </a:avLst>
          </a:prstGeom>
        </p:spPr>
      </p:pic>
      <p:sp>
        <p:nvSpPr>
          <p:cNvPr id="7" name="Picture Placeholder 25">
            <a:extLst>
              <a:ext uri="{FF2B5EF4-FFF2-40B4-BE49-F238E27FC236}">
                <a16:creationId xmlns:a16="http://schemas.microsoft.com/office/drawing/2014/main" id="{9126141E-D06C-9CF7-8C04-52BDACE2CD2F}"/>
              </a:ext>
            </a:extLst>
          </p:cNvPr>
          <p:cNvSpPr>
            <a:spLocks noGrp="1"/>
          </p:cNvSpPr>
          <p:nvPr>
            <p:ph type="pic" sz="quarter" idx="11"/>
          </p:nvPr>
        </p:nvSpPr>
        <p:spPr>
          <a:xfrm>
            <a:off x="4443741" y="2073275"/>
            <a:ext cx="2890471" cy="2740025"/>
          </a:xfrm>
          <a:prstGeom prst="roundRect">
            <a:avLst>
              <a:gd name="adj" fmla="val 7274"/>
            </a:avLst>
          </a:prstGeom>
        </p:spPr>
        <p:txBody>
          <a:bodyPr/>
          <a:lstStyle/>
          <a:p>
            <a:endParaRPr lang="en-US"/>
          </a:p>
        </p:txBody>
      </p:sp>
      <p:sp>
        <p:nvSpPr>
          <p:cNvPr id="2" name="Title 4">
            <a:extLst>
              <a:ext uri="{FF2B5EF4-FFF2-40B4-BE49-F238E27FC236}">
                <a16:creationId xmlns:a16="http://schemas.microsoft.com/office/drawing/2014/main" id="{409294B0-5861-650D-EB2C-FAA739DB19E3}"/>
              </a:ext>
            </a:extLst>
          </p:cNvPr>
          <p:cNvSpPr>
            <a:spLocks noGrp="1"/>
          </p:cNvSpPr>
          <p:nvPr>
            <p:ph type="title" hasCustomPrompt="1"/>
          </p:nvPr>
        </p:nvSpPr>
        <p:spPr>
          <a:xfrm>
            <a:off x="851777" y="2225387"/>
            <a:ext cx="3591964" cy="2123330"/>
          </a:xfrm>
          <a:prstGeom prst="rect">
            <a:avLst/>
          </a:prstGeom>
        </p:spPr>
        <p:txBody>
          <a:bodyPr/>
          <a:lstStyle>
            <a:lvl1pPr marL="0" indent="0" algn="l" defTabSz="457109">
              <a:lnSpc>
                <a:spcPct val="100000"/>
              </a:lnSpc>
              <a:spcBef>
                <a:spcPts val="0"/>
              </a:spcBef>
              <a:spcAft>
                <a:spcPts val="1200"/>
              </a:spcAft>
              <a:buNone/>
              <a:defRPr sz="3299" b="1">
                <a:solidFill>
                  <a:srgbClr val="34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 to</a:t>
            </a:r>
            <a:br>
              <a:rPr lang="en-US" sz="3299" b="1">
                <a:solidFill>
                  <a:schemeClr val="accent5"/>
                </a:solidFill>
                <a:latin typeface="Montserrat SemiBold" pitchFamily="2" charset="77"/>
              </a:rPr>
            </a:br>
            <a:r>
              <a:rPr lang="en-US" sz="3299" b="1">
                <a:solidFill>
                  <a:schemeClr val="accent5"/>
                </a:solidFill>
                <a:latin typeface="Montserrat SemiBold" pitchFamily="2" charset="77"/>
              </a:rPr>
              <a:t>create your </a:t>
            </a:r>
            <a:br>
              <a:rPr lang="en-US" sz="3299" b="1">
                <a:solidFill>
                  <a:schemeClr val="accent5"/>
                </a:solidFill>
                <a:latin typeface="Montserrat SemiBold" pitchFamily="2" charset="77"/>
              </a:rPr>
            </a:br>
            <a:r>
              <a:rPr lang="en-US" sz="3299" b="1">
                <a:solidFill>
                  <a:schemeClr val="accent5"/>
                </a:solidFill>
                <a:latin typeface="Montserrat SemiBold" pitchFamily="2" charset="77"/>
              </a:rPr>
              <a:t>amazing </a:t>
            </a:r>
            <a:br>
              <a:rPr lang="en-US" sz="3299" b="1">
                <a:solidFill>
                  <a:schemeClr val="accent5"/>
                </a:solidFill>
                <a:latin typeface="Montserrat SemiBold" pitchFamily="2" charset="77"/>
              </a:rPr>
            </a:br>
            <a:r>
              <a:rPr lang="en-US" sz="3299" b="1">
                <a:solidFill>
                  <a:schemeClr val="accent5"/>
                </a:solidFill>
                <a:latin typeface="Montserrat SemiBold" pitchFamily="2" charset="77"/>
              </a:rPr>
              <a:t>presentation</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8" name="Text Placeholder 34">
            <a:extLst>
              <a:ext uri="{FF2B5EF4-FFF2-40B4-BE49-F238E27FC236}">
                <a16:creationId xmlns:a16="http://schemas.microsoft.com/office/drawing/2014/main" id="{0DF770B8-144D-C876-9B29-735DB7AB548F}"/>
              </a:ext>
            </a:extLst>
          </p:cNvPr>
          <p:cNvSpPr>
            <a:spLocks noGrp="1"/>
          </p:cNvSpPr>
          <p:nvPr>
            <p:ph type="body" sz="quarter" idx="19" hasCustomPrompt="1"/>
          </p:nvPr>
        </p:nvSpPr>
        <p:spPr>
          <a:xfrm>
            <a:off x="851777" y="4396602"/>
            <a:ext cx="3591964"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7" name="Text Placeholder 16">
            <a:extLst>
              <a:ext uri="{FF2B5EF4-FFF2-40B4-BE49-F238E27FC236}">
                <a16:creationId xmlns:a16="http://schemas.microsoft.com/office/drawing/2014/main" id="{ACEFCF66-613A-8ED4-B587-73F163F4EFC8}"/>
              </a:ext>
            </a:extLst>
          </p:cNvPr>
          <p:cNvSpPr>
            <a:spLocks noGrp="1"/>
          </p:cNvSpPr>
          <p:nvPr>
            <p:ph type="body" sz="quarter" idx="20" hasCustomPrompt="1"/>
          </p:nvPr>
        </p:nvSpPr>
        <p:spPr>
          <a:xfrm>
            <a:off x="7748259" y="679450"/>
            <a:ext cx="4341927" cy="5499100"/>
          </a:xfrm>
          <a:prstGeom prst="rect">
            <a:avLst/>
          </a:prstGeom>
        </p:spPr>
        <p:txBody>
          <a:bodyPr lIns="0" tIns="0" rIns="0" bIns="0" anchor="ctr" anchorCtr="0">
            <a:noAutofit/>
          </a:bodyPr>
          <a:lstStyle>
            <a:lvl1pPr marL="0" indent="0">
              <a:lnSpc>
                <a:spcPct val="200000"/>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We fit our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s</a:t>
            </a:r>
            <a:r>
              <a:rPr lang="en-US" sz="2400" kern="0" spc="120">
                <a:solidFill>
                  <a:srgbClr val="000000"/>
                </a:solidFill>
                <a:latin typeface="Montserrat-Regular" pitchFamily="34" charset="0"/>
                <a:ea typeface="Montserrat-Regular" pitchFamily="34" charset="-122"/>
                <a:cs typeface="Montserrat-Regular" pitchFamily="34" charset="-120"/>
              </a:rPr>
              <a:t>ervic</a:t>
            </a:r>
            <a:r>
              <a:rPr lang="en-US" sz="2400" kern="0" spc="120">
                <a:latin typeface="Montserrat-Regular" pitchFamily="34" charset="0"/>
                <a:ea typeface="Montserrat-Regular" pitchFamily="34" charset="-122"/>
                <a:cs typeface="Montserrat-Regular" pitchFamily="34" charset="-120"/>
              </a:rPr>
              <a:t>es to each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health system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and can work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alongside other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vendors and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integrate with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existing software. </a:t>
            </a:r>
            <a:endParaRPr lang="en-US" sz="2400"/>
          </a:p>
        </p:txBody>
      </p:sp>
    </p:spTree>
    <p:extLst>
      <p:ext uri="{BB962C8B-B14F-4D97-AF65-F5344CB8AC3E}">
        <p14:creationId xmlns:p14="http://schemas.microsoft.com/office/powerpoint/2010/main" val="236259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05701BF2-E65B-8F17-FC98-15373C2C3E87}"/>
              </a:ext>
            </a:extLst>
          </p:cNvPr>
          <p:cNvSpPr>
            <a:spLocks noGrp="1"/>
          </p:cNvSpPr>
          <p:nvPr>
            <p:ph type="pic" sz="quarter" idx="10"/>
          </p:nvPr>
        </p:nvSpPr>
        <p:spPr>
          <a:xfrm>
            <a:off x="8151440" y="0"/>
            <a:ext cx="4039767" cy="6858000"/>
          </a:xfrm>
          <a:prstGeom prst="rect">
            <a:avLst/>
          </a:prstGeom>
        </p:spPr>
        <p:txBody>
          <a:bodyPr/>
          <a:lstStyle/>
          <a:p>
            <a:endParaRPr lang="en-US"/>
          </a:p>
        </p:txBody>
      </p:sp>
      <p:sp>
        <p:nvSpPr>
          <p:cNvPr id="11" name="Title 10">
            <a:extLst>
              <a:ext uri="{FF2B5EF4-FFF2-40B4-BE49-F238E27FC236}">
                <a16:creationId xmlns:a16="http://schemas.microsoft.com/office/drawing/2014/main" id="{EB28049D-3B03-E77E-D766-692FB92E1518}"/>
              </a:ext>
            </a:extLst>
          </p:cNvPr>
          <p:cNvSpPr>
            <a:spLocks noGrp="1"/>
          </p:cNvSpPr>
          <p:nvPr>
            <p:ph type="title" hasCustomPrompt="1"/>
          </p:nvPr>
        </p:nvSpPr>
        <p:spPr>
          <a:xfrm>
            <a:off x="1094015" y="1202872"/>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13" name="Text Placeholder 12">
            <a:extLst>
              <a:ext uri="{FF2B5EF4-FFF2-40B4-BE49-F238E27FC236}">
                <a16:creationId xmlns:a16="http://schemas.microsoft.com/office/drawing/2014/main" id="{88C98B20-8981-C519-0AA4-2D6878AB9501}"/>
              </a:ext>
            </a:extLst>
          </p:cNvPr>
          <p:cNvSpPr>
            <a:spLocks noGrp="1"/>
          </p:cNvSpPr>
          <p:nvPr>
            <p:ph type="body" sz="quarter" idx="11" hasCustomPrompt="1"/>
          </p:nvPr>
        </p:nvSpPr>
        <p:spPr>
          <a:xfrm>
            <a:off x="1094015" y="2088323"/>
            <a:ext cx="6634886" cy="4100206"/>
          </a:xfrm>
          <a:prstGeom prst="rect">
            <a:avLst/>
          </a:prstGeom>
        </p:spPr>
        <p:txBody>
          <a:bodyPr/>
          <a:lstStyle>
            <a:lvl1pPr marL="285693" indent="-285693" defTabSz="914217">
              <a:lnSpc>
                <a:spcPct val="125000"/>
              </a:lnSpc>
              <a:spcAft>
                <a:spcPts val="600"/>
              </a:spcAft>
              <a:buFont typeface="Arial" panose="020B0604020202020204" pitchFamily="34" charset="0"/>
              <a:buChar char="•"/>
              <a:defRPr sz="1400"/>
            </a:lvl1pPr>
          </a:lstStyle>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Brand police.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You have a whole team here to help you. Please don’t make your own marketing collateral, videos, graphics, etc.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Check the intranet daily for updates and read the emails we send.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Follow us on social media. Read our website. Read our blog and our nurse stories.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Be cautious of what you write, text, leave as a voicemail.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If we haven’t shared something on our company social media or website, then you should not share it on yours.</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Overall, we’re here to help you and want you to be successful.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You can email </a:t>
            </a:r>
            <a:r>
              <a:rPr lang="en-US" sz="1400" spc="30">
                <a:solidFill>
                  <a:schemeClr val="accent3"/>
                </a:solidFill>
                <a:latin typeface="Montserrat" pitchFamily="2" charset="77"/>
                <a:cs typeface="Plus Jakarta Sans Medium" pitchFamily="2" charset="77"/>
                <a:hlinkClick r:id="rId2">
                  <a:extLst>
                    <a:ext uri="{A12FA001-AC4F-418D-AE19-62706E023703}">
                      <ahyp:hlinkClr xmlns:ahyp="http://schemas.microsoft.com/office/drawing/2018/hyperlinkcolor" val="tx"/>
                    </a:ext>
                  </a:extLst>
                </a:hlinkClick>
              </a:rPr>
              <a:t>marketing@ayahealthcare.com </a:t>
            </a:r>
            <a:r>
              <a:rPr lang="en-US" sz="1400" spc="30">
                <a:solidFill>
                  <a:srgbClr val="000000"/>
                </a:solidFill>
                <a:latin typeface="Montserrat" pitchFamily="2" charset="77"/>
                <a:cs typeface="Plus Jakarta Sans Light" pitchFamily="2" charset="77"/>
              </a:rPr>
              <a:t>any time with questions, ideas, etc. </a:t>
            </a:r>
          </a:p>
          <a:p>
            <a:pPr lvl="0"/>
            <a:endParaRPr lang="en-US"/>
          </a:p>
        </p:txBody>
      </p:sp>
    </p:spTree>
    <p:extLst>
      <p:ext uri="{BB962C8B-B14F-4D97-AF65-F5344CB8AC3E}">
        <p14:creationId xmlns:p14="http://schemas.microsoft.com/office/powerpoint/2010/main" val="269043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CCF5B-25A6-4C2A-C20D-342B71C15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4B849-A743-79FC-9D6F-51E3465BF2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AE97F-161F-4015-C061-71B629785219}"/>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5" name="Footer Placeholder 4">
            <a:extLst>
              <a:ext uri="{FF2B5EF4-FFF2-40B4-BE49-F238E27FC236}">
                <a16:creationId xmlns:a16="http://schemas.microsoft.com/office/drawing/2014/main" id="{F7062141-5242-CAA6-3B06-653099D24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150C7-C7C7-F0D0-0050-8DF742E0263C}"/>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40114867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35453F"/>
        </a:solidFill>
        <a:effectLst/>
      </p:bgPr>
    </p:bg>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DEF9F483-130A-1FD8-16E5-862FB150D76C}"/>
              </a:ext>
            </a:extLst>
          </p:cNvPr>
          <p:cNvSpPr>
            <a:spLocks noGrp="1"/>
          </p:cNvSpPr>
          <p:nvPr>
            <p:ph type="pic" sz="quarter" idx="10"/>
          </p:nvPr>
        </p:nvSpPr>
        <p:spPr>
          <a:xfrm>
            <a:off x="8838424" y="0"/>
            <a:ext cx="3352782" cy="6858000"/>
          </a:xfrm>
          <a:prstGeom prst="rect">
            <a:avLst/>
          </a:prstGeom>
        </p:spPr>
        <p:txBody>
          <a:bodyPr/>
          <a:lstStyle/>
          <a:p>
            <a:endParaRPr lang="en-US"/>
          </a:p>
        </p:txBody>
      </p:sp>
      <p:sp>
        <p:nvSpPr>
          <p:cNvPr id="3" name="Title 2">
            <a:extLst>
              <a:ext uri="{FF2B5EF4-FFF2-40B4-BE49-F238E27FC236}">
                <a16:creationId xmlns:a16="http://schemas.microsoft.com/office/drawing/2014/main" id="{1AFCCEE4-8567-5F22-1684-EDF01E1354DC}"/>
              </a:ext>
            </a:extLst>
          </p:cNvPr>
          <p:cNvSpPr>
            <a:spLocks noGrp="1"/>
          </p:cNvSpPr>
          <p:nvPr>
            <p:ph type="title" hasCustomPrompt="1"/>
          </p:nvPr>
        </p:nvSpPr>
        <p:spPr>
          <a:xfrm>
            <a:off x="1094015" y="1206198"/>
            <a:ext cx="691541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9" name="Text Placeholder 8">
            <a:extLst>
              <a:ext uri="{FF2B5EF4-FFF2-40B4-BE49-F238E27FC236}">
                <a16:creationId xmlns:a16="http://schemas.microsoft.com/office/drawing/2014/main" id="{F8FD2D73-5F3E-E7E8-4352-87A839E144C7}"/>
              </a:ext>
            </a:extLst>
          </p:cNvPr>
          <p:cNvSpPr>
            <a:spLocks noGrp="1"/>
          </p:cNvSpPr>
          <p:nvPr>
            <p:ph type="body" sz="quarter" idx="11" hasCustomPrompt="1"/>
          </p:nvPr>
        </p:nvSpPr>
        <p:spPr>
          <a:xfrm>
            <a:off x="1093588" y="1929173"/>
            <a:ext cx="6915837" cy="4389985"/>
          </a:xfrm>
          <a:prstGeom prst="rect">
            <a:avLst/>
          </a:prstGeom>
        </p:spPr>
        <p:txBody>
          <a:bodyPr/>
          <a:lstStyle>
            <a:lvl1pPr marL="0" indent="0" algn="l">
              <a:lnSpc>
                <a:spcPts val="2899"/>
              </a:lnSpc>
              <a:spcAft>
                <a:spcPts val="2150"/>
              </a:spcAft>
              <a:buNone/>
              <a:defRPr sz="1400">
                <a:solidFill>
                  <a:schemeClr val="bg1"/>
                </a:solidFill>
                <a:latin typeface="Montserrat" pitchFamily="2" charset="77"/>
              </a:defRPr>
            </a:lvl1pPr>
          </a:lstStyle>
          <a:p>
            <a:pPr algn="l">
              <a:lnSpc>
                <a:spcPts val="5800"/>
              </a:lnSpc>
              <a:spcAft>
                <a:spcPts val="4300"/>
              </a:spcAft>
            </a:pPr>
            <a:r>
              <a:rPr lang="en-US" sz="1400" kern="0" spc="70" err="1">
                <a:solidFill>
                  <a:srgbClr val="FFFFFF">
                    <a:alpha val="100000"/>
                  </a:srgbClr>
                </a:solidFill>
                <a:latin typeface="Montserrat-Regular" pitchFamily="34" charset="0"/>
                <a:ea typeface="Montserrat-Regular" pitchFamily="34" charset="-122"/>
                <a:cs typeface="Montserrat-Regular" pitchFamily="34" charset="-120"/>
              </a:rPr>
              <a:t>Qualivis</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is the only vendor-accountable managed service provider created by hospitals for hospitals. Partnering with more than 240 vetted agencies, we offer workforce solutions to simplify healthcare staffing and build a stronger, more sustainable workforce. </a:t>
            </a:r>
          </a:p>
          <a:p>
            <a:pPr algn="l">
              <a:lnSpc>
                <a:spcPts val="5800"/>
              </a:lnSpc>
              <a:spcAft>
                <a:spcPts val="4300"/>
              </a:spcAft>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Through our consultative approach, we create individual programs unique to each healthcare facility. Our technology platform and mobile app provide 24/7 visibility and data analytics to drive decision making. </a:t>
            </a:r>
            <a:r>
              <a:rPr lang="en-US" sz="1400" kern="0" spc="70" err="1">
                <a:solidFill>
                  <a:srgbClr val="FFFFFF">
                    <a:alpha val="100000"/>
                  </a:srgbClr>
                </a:solidFill>
                <a:latin typeface="Montserrat-Regular" pitchFamily="34" charset="0"/>
                <a:ea typeface="Montserrat-Regular" pitchFamily="34" charset="-122"/>
                <a:cs typeface="Montserrat-Regular" pitchFamily="34" charset="-120"/>
              </a:rPr>
              <a:t>Qualivis</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is endorsed by 27 state hospital and healthcare associations who rely on our dynamic market data and insights to educate and guide their members.  </a:t>
            </a:r>
            <a:endParaRPr lang="en-US" sz="1400"/>
          </a:p>
          <a:p>
            <a:pPr lvl="0"/>
            <a:endParaRPr lang="en-US"/>
          </a:p>
        </p:txBody>
      </p:sp>
    </p:spTree>
    <p:extLst>
      <p:ext uri="{BB962C8B-B14F-4D97-AF65-F5344CB8AC3E}">
        <p14:creationId xmlns:p14="http://schemas.microsoft.com/office/powerpoint/2010/main" val="655061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D55050EB-56A8-3B1F-8B4F-682C69C6E1D8}"/>
              </a:ext>
            </a:extLst>
          </p:cNvPr>
          <p:cNvSpPr>
            <a:spLocks noGrp="1"/>
          </p:cNvSpPr>
          <p:nvPr>
            <p:ph type="pic" sz="quarter" idx="11"/>
          </p:nvPr>
        </p:nvSpPr>
        <p:spPr>
          <a:xfrm>
            <a:off x="7029413" y="1104900"/>
            <a:ext cx="5703293" cy="4724400"/>
          </a:xfrm>
          <a:prstGeom prst="roundRect">
            <a:avLst>
              <a:gd name="adj" fmla="val 3839"/>
            </a:avLst>
          </a:prstGeom>
        </p:spPr>
        <p:txBody>
          <a:bodyPr/>
          <a:lstStyle/>
          <a:p>
            <a:endParaRPr lang="en-US"/>
          </a:p>
        </p:txBody>
      </p:sp>
      <p:sp>
        <p:nvSpPr>
          <p:cNvPr id="2" name="Title 10">
            <a:extLst>
              <a:ext uri="{FF2B5EF4-FFF2-40B4-BE49-F238E27FC236}">
                <a16:creationId xmlns:a16="http://schemas.microsoft.com/office/drawing/2014/main" id="{85478FD1-F17A-4E71-68D5-24D909169D61}"/>
              </a:ext>
            </a:extLst>
          </p:cNvPr>
          <p:cNvSpPr>
            <a:spLocks noGrp="1"/>
          </p:cNvSpPr>
          <p:nvPr>
            <p:ph type="title" hasCustomPrompt="1"/>
          </p:nvPr>
        </p:nvSpPr>
        <p:spPr>
          <a:xfrm>
            <a:off x="1094015" y="1202872"/>
            <a:ext cx="5224202"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4" name="Text Placeholder 16">
            <a:extLst>
              <a:ext uri="{FF2B5EF4-FFF2-40B4-BE49-F238E27FC236}">
                <a16:creationId xmlns:a16="http://schemas.microsoft.com/office/drawing/2014/main" id="{EBB6095A-60AB-F561-2F4B-27032A467850}"/>
              </a:ext>
            </a:extLst>
          </p:cNvPr>
          <p:cNvSpPr>
            <a:spLocks noGrp="1"/>
          </p:cNvSpPr>
          <p:nvPr>
            <p:ph type="body" sz="quarter" idx="20" hasCustomPrompt="1"/>
          </p:nvPr>
        </p:nvSpPr>
        <p:spPr>
          <a:xfrm>
            <a:off x="1117594" y="1295400"/>
            <a:ext cx="5317974" cy="5499100"/>
          </a:xfrm>
          <a:prstGeom prst="rect">
            <a:avLst/>
          </a:prstGeom>
        </p:spPr>
        <p:txBody>
          <a:bodyPr lIns="0" tIns="0" rIns="0" bIns="0" anchor="ctr" anchorCtr="0">
            <a:noAutofit/>
          </a:bodyPr>
          <a:lstStyle>
            <a:lvl1pPr marL="0" indent="0" algn="l">
              <a:lnSpc>
                <a:spcPts val="3899"/>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7800"/>
              </a:lnSpc>
            </a:pPr>
            <a:r>
              <a:rPr lang="en-US" sz="2400" kern="0" spc="120" err="1">
                <a:solidFill>
                  <a:srgbClr val="000000">
                    <a:alpha val="100000"/>
                  </a:srgbClr>
                </a:solidFill>
                <a:latin typeface="Montserrat-Regular" pitchFamily="34" charset="0"/>
                <a:ea typeface="Montserrat-Regular" pitchFamily="34" charset="-122"/>
                <a:cs typeface="Montserrat-Regular" pitchFamily="34" charset="-120"/>
              </a:rPr>
              <a:t>Qualivis</a:t>
            </a:r>
            <a:r>
              <a:rPr lang="en-US" sz="2400" kern="0" spc="120">
                <a:solidFill>
                  <a:srgbClr val="000000">
                    <a:alpha val="100000"/>
                  </a:srgbClr>
                </a:solidFill>
                <a:latin typeface="Montserrat-Regular" pitchFamily="34" charset="0"/>
                <a:ea typeface="Montserrat-Regular" pitchFamily="34" charset="-122"/>
                <a:cs typeface="Montserrat-Regular" pitchFamily="34" charset="-120"/>
              </a:rPr>
              <a:t> is the only vendor-accountable managed service provider created by hospitals for hospitals. We simplify staffing so that health systems can build a better workplace. </a:t>
            </a:r>
            <a:endParaRPr lang="en-US" sz="2400"/>
          </a:p>
        </p:txBody>
      </p:sp>
    </p:spTree>
    <p:extLst>
      <p:ext uri="{BB962C8B-B14F-4D97-AF65-F5344CB8AC3E}">
        <p14:creationId xmlns:p14="http://schemas.microsoft.com/office/powerpoint/2010/main" val="51664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DB88387-14DB-29A7-679A-487D1CF726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35198" y="679450"/>
            <a:ext cx="4571976" cy="5499100"/>
          </a:xfrm>
          <a:prstGeom prst="roundRect">
            <a:avLst>
              <a:gd name="adj" fmla="val 3469"/>
            </a:avLst>
          </a:prstGeom>
        </p:spPr>
      </p:pic>
      <p:pic>
        <p:nvPicPr>
          <p:cNvPr id="4" name="Image 1" descr="preencoded.png">
            <a:extLst>
              <a:ext uri="{FF2B5EF4-FFF2-40B4-BE49-F238E27FC236}">
                <a16:creationId xmlns:a16="http://schemas.microsoft.com/office/drawing/2014/main" id="{BDD2DD14-784D-CE74-8CB6-D39AAFE971B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48479" y="679450"/>
            <a:ext cx="4571976" cy="5499100"/>
          </a:xfrm>
          <a:prstGeom prst="roundRect">
            <a:avLst>
              <a:gd name="adj" fmla="val 4668"/>
            </a:avLst>
          </a:prstGeom>
        </p:spPr>
      </p:pic>
      <p:sp>
        <p:nvSpPr>
          <p:cNvPr id="2" name="Title 10">
            <a:extLst>
              <a:ext uri="{FF2B5EF4-FFF2-40B4-BE49-F238E27FC236}">
                <a16:creationId xmlns:a16="http://schemas.microsoft.com/office/drawing/2014/main" id="{FE27B430-2979-D0BC-2C4C-7DC12B62C511}"/>
              </a:ext>
            </a:extLst>
          </p:cNvPr>
          <p:cNvSpPr>
            <a:spLocks noGrp="1"/>
          </p:cNvSpPr>
          <p:nvPr>
            <p:ph type="title" hasCustomPrompt="1"/>
          </p:nvPr>
        </p:nvSpPr>
        <p:spPr>
          <a:xfrm>
            <a:off x="1094015" y="1202872"/>
            <a:ext cx="5224202"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11" name="Text Placeholder 16">
            <a:extLst>
              <a:ext uri="{FF2B5EF4-FFF2-40B4-BE49-F238E27FC236}">
                <a16:creationId xmlns:a16="http://schemas.microsoft.com/office/drawing/2014/main" id="{E5922938-4541-1D77-9C72-B2A5852E0A6C}"/>
              </a:ext>
            </a:extLst>
          </p:cNvPr>
          <p:cNvSpPr>
            <a:spLocks noGrp="1"/>
          </p:cNvSpPr>
          <p:nvPr>
            <p:ph type="body" sz="quarter" idx="20" hasCustomPrompt="1"/>
          </p:nvPr>
        </p:nvSpPr>
        <p:spPr>
          <a:xfrm>
            <a:off x="1142994" y="2044699"/>
            <a:ext cx="4571976" cy="2976034"/>
          </a:xfrm>
          <a:prstGeom prst="rect">
            <a:avLst/>
          </a:prstGeom>
        </p:spPr>
        <p:txBody>
          <a:bodyPr lIns="0" tIns="0" rIns="0" bIns="0" anchor="ctr" anchorCtr="0">
            <a:noAutofit/>
          </a:bodyPr>
          <a:lstStyle>
            <a:lvl1pPr marL="0" indent="0" algn="l">
              <a:lnSpc>
                <a:spcPts val="3899"/>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7800"/>
              </a:lnSpc>
            </a:pPr>
            <a:r>
              <a:rPr lang="en-US" sz="2400" kern="0" spc="120">
                <a:solidFill>
                  <a:srgbClr val="35453F">
                    <a:alpha val="100000"/>
                  </a:srgbClr>
                </a:solidFill>
                <a:latin typeface="Montserrat-Regular" pitchFamily="34" charset="0"/>
                <a:ea typeface="Montserrat-Regular" pitchFamily="34" charset="-122"/>
                <a:cs typeface="Montserrat-Regular" pitchFamily="34" charset="-120"/>
              </a:rPr>
              <a:t>Visually we should be aiming to reflect the brand voice in a meaningful way</a:t>
            </a:r>
            <a:endParaRPr lang="en-US" sz="2400"/>
          </a:p>
        </p:txBody>
      </p:sp>
      <p:sp>
        <p:nvSpPr>
          <p:cNvPr id="17" name="Text Placeholder 16">
            <a:extLst>
              <a:ext uri="{FF2B5EF4-FFF2-40B4-BE49-F238E27FC236}">
                <a16:creationId xmlns:a16="http://schemas.microsoft.com/office/drawing/2014/main" id="{548DF2BB-6464-79E5-BCA1-D38A3C71E7F1}"/>
              </a:ext>
            </a:extLst>
          </p:cNvPr>
          <p:cNvSpPr>
            <a:spLocks noGrp="1"/>
          </p:cNvSpPr>
          <p:nvPr>
            <p:ph type="body" sz="quarter" idx="21" hasCustomPrompt="1"/>
          </p:nvPr>
        </p:nvSpPr>
        <p:spPr>
          <a:xfrm>
            <a:off x="7788055" y="1981540"/>
            <a:ext cx="5126957" cy="549389"/>
          </a:xfrm>
          <a:prstGeom prst="rect">
            <a:avLst/>
          </a:prstGeom>
        </p:spPr>
        <p:txBody>
          <a:bodyPr/>
          <a:lstStyle>
            <a:lvl1pPr marL="0" indent="0">
              <a:buNone/>
              <a:defRPr sz="3199" b="1">
                <a:solidFill>
                  <a:srgbClr val="35453F"/>
                </a:solidFill>
                <a:latin typeface="Montserrat" pitchFamily="2" charset="77"/>
              </a:defRPr>
            </a:lvl1pPr>
          </a:lstStyle>
          <a:p>
            <a:pPr lvl="0"/>
            <a:r>
              <a:rPr lang="en-US"/>
              <a:t>Reassuring</a:t>
            </a:r>
          </a:p>
        </p:txBody>
      </p:sp>
      <p:sp>
        <p:nvSpPr>
          <p:cNvPr id="18" name="Text Placeholder 16">
            <a:extLst>
              <a:ext uri="{FF2B5EF4-FFF2-40B4-BE49-F238E27FC236}">
                <a16:creationId xmlns:a16="http://schemas.microsoft.com/office/drawing/2014/main" id="{79EEB2D0-B1E6-0C16-E10B-FC042CA1727C}"/>
              </a:ext>
            </a:extLst>
          </p:cNvPr>
          <p:cNvSpPr>
            <a:spLocks noGrp="1"/>
          </p:cNvSpPr>
          <p:nvPr>
            <p:ph type="body" sz="quarter" idx="22" hasCustomPrompt="1"/>
          </p:nvPr>
        </p:nvSpPr>
        <p:spPr>
          <a:xfrm>
            <a:off x="7755402" y="3124540"/>
            <a:ext cx="5126957" cy="549389"/>
          </a:xfrm>
          <a:prstGeom prst="rect">
            <a:avLst/>
          </a:prstGeom>
        </p:spPr>
        <p:txBody>
          <a:bodyPr/>
          <a:lstStyle>
            <a:lvl1pPr marL="0" indent="0">
              <a:buNone/>
              <a:defRPr sz="3199" b="1">
                <a:solidFill>
                  <a:srgbClr val="35453F"/>
                </a:solidFill>
                <a:latin typeface="Montserrat" pitchFamily="2" charset="77"/>
              </a:defRPr>
            </a:lvl1pPr>
          </a:lstStyle>
          <a:p>
            <a:pPr lvl="0"/>
            <a:r>
              <a:rPr lang="en-US"/>
              <a:t>Competent</a:t>
            </a:r>
          </a:p>
        </p:txBody>
      </p:sp>
      <p:sp>
        <p:nvSpPr>
          <p:cNvPr id="19" name="Text Placeholder 16">
            <a:extLst>
              <a:ext uri="{FF2B5EF4-FFF2-40B4-BE49-F238E27FC236}">
                <a16:creationId xmlns:a16="http://schemas.microsoft.com/office/drawing/2014/main" id="{359967B2-35A7-D3E2-CDE8-223D2774F7DF}"/>
              </a:ext>
            </a:extLst>
          </p:cNvPr>
          <p:cNvSpPr>
            <a:spLocks noGrp="1"/>
          </p:cNvSpPr>
          <p:nvPr>
            <p:ph type="body" sz="quarter" idx="23" hasCustomPrompt="1"/>
          </p:nvPr>
        </p:nvSpPr>
        <p:spPr>
          <a:xfrm>
            <a:off x="7951319" y="4268012"/>
            <a:ext cx="5126957" cy="549389"/>
          </a:xfrm>
          <a:prstGeom prst="rect">
            <a:avLst/>
          </a:prstGeom>
        </p:spPr>
        <p:txBody>
          <a:bodyPr/>
          <a:lstStyle>
            <a:lvl1pPr marL="0" indent="0">
              <a:buNone/>
              <a:defRPr sz="3199" b="1">
                <a:solidFill>
                  <a:srgbClr val="35453F"/>
                </a:solidFill>
                <a:latin typeface="Montserrat" pitchFamily="2" charset="77"/>
              </a:defRPr>
            </a:lvl1pPr>
          </a:lstStyle>
          <a:p>
            <a:pPr lvl="0"/>
            <a:r>
              <a:rPr lang="en-US"/>
              <a:t>Relatable</a:t>
            </a:r>
          </a:p>
        </p:txBody>
      </p:sp>
    </p:spTree>
    <p:extLst>
      <p:ext uri="{BB962C8B-B14F-4D97-AF65-F5344CB8AC3E}">
        <p14:creationId xmlns:p14="http://schemas.microsoft.com/office/powerpoint/2010/main" val="3838919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35453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6FEEC3-A4F8-18D1-2394-0050B1E5912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7" y="1475576"/>
            <a:ext cx="333911" cy="320040"/>
          </a:xfrm>
          <a:prstGeom prst="rect">
            <a:avLst/>
          </a:prstGeom>
        </p:spPr>
      </p:pic>
      <p:pic>
        <p:nvPicPr>
          <p:cNvPr id="10" name="Picture 9">
            <a:extLst>
              <a:ext uri="{FF2B5EF4-FFF2-40B4-BE49-F238E27FC236}">
                <a16:creationId xmlns:a16="http://schemas.microsoft.com/office/drawing/2014/main" id="{E5A05905-31CC-83DA-8D07-C85867A790F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7" y="3108960"/>
            <a:ext cx="333911" cy="320040"/>
          </a:xfrm>
          <a:prstGeom prst="rect">
            <a:avLst/>
          </a:prstGeom>
        </p:spPr>
      </p:pic>
      <p:pic>
        <p:nvPicPr>
          <p:cNvPr id="12" name="Picture 11">
            <a:extLst>
              <a:ext uri="{FF2B5EF4-FFF2-40B4-BE49-F238E27FC236}">
                <a16:creationId xmlns:a16="http://schemas.microsoft.com/office/drawing/2014/main" id="{A683C839-56F6-C71A-D6C2-48A2A9199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7" y="4742345"/>
            <a:ext cx="333911" cy="320040"/>
          </a:xfrm>
          <a:prstGeom prst="rect">
            <a:avLst/>
          </a:prstGeom>
        </p:spPr>
      </p:pic>
      <p:sp>
        <p:nvSpPr>
          <p:cNvPr id="2" name="Picture Placeholder 25">
            <a:extLst>
              <a:ext uri="{FF2B5EF4-FFF2-40B4-BE49-F238E27FC236}">
                <a16:creationId xmlns:a16="http://schemas.microsoft.com/office/drawing/2014/main" id="{BADFE2AE-D6C6-98AD-AF6A-41D171042B59}"/>
              </a:ext>
            </a:extLst>
          </p:cNvPr>
          <p:cNvSpPr>
            <a:spLocks noGrp="1"/>
          </p:cNvSpPr>
          <p:nvPr>
            <p:ph type="pic" sz="quarter" idx="12"/>
          </p:nvPr>
        </p:nvSpPr>
        <p:spPr>
          <a:xfrm>
            <a:off x="6261068" y="866822"/>
            <a:ext cx="5079974" cy="5104786"/>
          </a:xfrm>
          <a:prstGeom prst="roundRect">
            <a:avLst>
              <a:gd name="adj" fmla="val 3839"/>
            </a:avLst>
          </a:prstGeom>
        </p:spPr>
        <p:txBody>
          <a:bodyPr/>
          <a:lstStyle/>
          <a:p>
            <a:endParaRPr lang="en-US"/>
          </a:p>
        </p:txBody>
      </p:sp>
      <p:sp>
        <p:nvSpPr>
          <p:cNvPr id="13" name="Shape 0">
            <a:extLst>
              <a:ext uri="{FF2B5EF4-FFF2-40B4-BE49-F238E27FC236}">
                <a16:creationId xmlns:a16="http://schemas.microsoft.com/office/drawing/2014/main" id="{649F7814-DE6B-0536-0210-70AA4EB6CE19}"/>
              </a:ext>
            </a:extLst>
          </p:cNvPr>
          <p:cNvSpPr/>
          <p:nvPr userDrawn="1"/>
        </p:nvSpPr>
        <p:spPr>
          <a:xfrm>
            <a:off x="6261068" y="866822"/>
            <a:ext cx="5079974" cy="5102178"/>
          </a:xfrm>
          <a:prstGeom prst="roundRect">
            <a:avLst>
              <a:gd name="adj" fmla="val 3780"/>
            </a:avLst>
          </a:prstGeom>
          <a:solidFill>
            <a:srgbClr val="B9D54D">
              <a:alpha val="50000"/>
            </a:srgbClr>
          </a:solidFill>
          <a:ln/>
        </p:spPr>
      </p:sp>
      <p:sp>
        <p:nvSpPr>
          <p:cNvPr id="14" name="Picture Placeholder 25">
            <a:extLst>
              <a:ext uri="{FF2B5EF4-FFF2-40B4-BE49-F238E27FC236}">
                <a16:creationId xmlns:a16="http://schemas.microsoft.com/office/drawing/2014/main" id="{B49D4930-A0B4-CDE5-33F8-EEE8B95F3C66}"/>
              </a:ext>
            </a:extLst>
          </p:cNvPr>
          <p:cNvSpPr>
            <a:spLocks noGrp="1"/>
          </p:cNvSpPr>
          <p:nvPr>
            <p:ph type="pic" sz="quarter" idx="11"/>
          </p:nvPr>
        </p:nvSpPr>
        <p:spPr>
          <a:xfrm>
            <a:off x="6623015" y="482976"/>
            <a:ext cx="5079974" cy="5104786"/>
          </a:xfrm>
          <a:prstGeom prst="roundRect">
            <a:avLst>
              <a:gd name="adj" fmla="val 3839"/>
            </a:avLst>
          </a:prstGeom>
        </p:spPr>
        <p:txBody>
          <a:bodyPr/>
          <a:lstStyle/>
          <a:p>
            <a:endParaRPr lang="en-US"/>
          </a:p>
        </p:txBody>
      </p:sp>
      <p:sp>
        <p:nvSpPr>
          <p:cNvPr id="3" name="Title 2">
            <a:extLst>
              <a:ext uri="{FF2B5EF4-FFF2-40B4-BE49-F238E27FC236}">
                <a16:creationId xmlns:a16="http://schemas.microsoft.com/office/drawing/2014/main" id="{EE5DDF5D-E5FA-675B-B870-756411DBA964}"/>
              </a:ext>
            </a:extLst>
          </p:cNvPr>
          <p:cNvSpPr>
            <a:spLocks noGrp="1"/>
          </p:cNvSpPr>
          <p:nvPr>
            <p:ph type="title" hasCustomPrompt="1"/>
          </p:nvPr>
        </p:nvSpPr>
        <p:spPr>
          <a:xfrm>
            <a:off x="1091807" y="907620"/>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15" name="Text Placeholder 14">
            <a:extLst>
              <a:ext uri="{FF2B5EF4-FFF2-40B4-BE49-F238E27FC236}">
                <a16:creationId xmlns:a16="http://schemas.microsoft.com/office/drawing/2014/main" id="{9E5AAA5D-6D97-FB55-DE4D-A10A0B6ED9B5}"/>
              </a:ext>
            </a:extLst>
          </p:cNvPr>
          <p:cNvSpPr>
            <a:spLocks noGrp="1"/>
          </p:cNvSpPr>
          <p:nvPr>
            <p:ph type="body" sz="quarter" idx="13" hasCustomPrompt="1"/>
          </p:nvPr>
        </p:nvSpPr>
        <p:spPr>
          <a:xfrm>
            <a:off x="1045924" y="1906371"/>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8" name="Text Placeholder 17">
            <a:extLst>
              <a:ext uri="{FF2B5EF4-FFF2-40B4-BE49-F238E27FC236}">
                <a16:creationId xmlns:a16="http://schemas.microsoft.com/office/drawing/2014/main" id="{BB74B058-D3EB-9A32-6DC0-BA5B4D4E78A0}"/>
              </a:ext>
            </a:extLst>
          </p:cNvPr>
          <p:cNvSpPr>
            <a:spLocks noGrp="1"/>
          </p:cNvSpPr>
          <p:nvPr>
            <p:ph type="body" sz="quarter" idx="15" hasCustomPrompt="1"/>
          </p:nvPr>
        </p:nvSpPr>
        <p:spPr>
          <a:xfrm>
            <a:off x="1045924" y="2142459"/>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9C8359FA-CF75-CC74-A745-338E8368F420}"/>
              </a:ext>
            </a:extLst>
          </p:cNvPr>
          <p:cNvSpPr>
            <a:spLocks noGrp="1"/>
          </p:cNvSpPr>
          <p:nvPr>
            <p:ph type="body" sz="quarter" idx="16" hasCustomPrompt="1"/>
          </p:nvPr>
        </p:nvSpPr>
        <p:spPr>
          <a:xfrm>
            <a:off x="1045924" y="3543147"/>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7">
            <a:extLst>
              <a:ext uri="{FF2B5EF4-FFF2-40B4-BE49-F238E27FC236}">
                <a16:creationId xmlns:a16="http://schemas.microsoft.com/office/drawing/2014/main" id="{6794F390-D234-40A4-84F2-8A713AD5F10D}"/>
              </a:ext>
            </a:extLst>
          </p:cNvPr>
          <p:cNvSpPr>
            <a:spLocks noGrp="1"/>
          </p:cNvSpPr>
          <p:nvPr>
            <p:ph type="body" sz="quarter" idx="17" hasCustomPrompt="1"/>
          </p:nvPr>
        </p:nvSpPr>
        <p:spPr>
          <a:xfrm>
            <a:off x="1045924" y="3779235"/>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D13C37FB-8E12-C1BD-F761-A611E43CF4A2}"/>
              </a:ext>
            </a:extLst>
          </p:cNvPr>
          <p:cNvSpPr>
            <a:spLocks noGrp="1"/>
          </p:cNvSpPr>
          <p:nvPr>
            <p:ph type="body" sz="quarter" idx="18" hasCustomPrompt="1"/>
          </p:nvPr>
        </p:nvSpPr>
        <p:spPr>
          <a:xfrm>
            <a:off x="1045924" y="5170779"/>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7">
            <a:extLst>
              <a:ext uri="{FF2B5EF4-FFF2-40B4-BE49-F238E27FC236}">
                <a16:creationId xmlns:a16="http://schemas.microsoft.com/office/drawing/2014/main" id="{8FB8AFF0-E47D-B3F4-10C3-DB4B412C2F41}"/>
              </a:ext>
            </a:extLst>
          </p:cNvPr>
          <p:cNvSpPr>
            <a:spLocks noGrp="1"/>
          </p:cNvSpPr>
          <p:nvPr>
            <p:ph type="body" sz="quarter" idx="19" hasCustomPrompt="1"/>
          </p:nvPr>
        </p:nvSpPr>
        <p:spPr>
          <a:xfrm>
            <a:off x="1045924" y="5406867"/>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4165409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35453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3FD40-1182-F160-79AD-D3DA0D5933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0" y="1272006"/>
            <a:ext cx="333911" cy="320040"/>
          </a:xfrm>
          <a:prstGeom prst="rect">
            <a:avLst/>
          </a:prstGeom>
        </p:spPr>
      </p:pic>
      <p:pic>
        <p:nvPicPr>
          <p:cNvPr id="7" name="Picture 6">
            <a:extLst>
              <a:ext uri="{FF2B5EF4-FFF2-40B4-BE49-F238E27FC236}">
                <a16:creationId xmlns:a16="http://schemas.microsoft.com/office/drawing/2014/main" id="{84A30A26-0C8C-8A5B-C61F-E581C69566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0" y="2905390"/>
            <a:ext cx="333911" cy="320040"/>
          </a:xfrm>
          <a:prstGeom prst="rect">
            <a:avLst/>
          </a:prstGeom>
        </p:spPr>
      </p:pic>
      <p:pic>
        <p:nvPicPr>
          <p:cNvPr id="9" name="Picture 8">
            <a:extLst>
              <a:ext uri="{FF2B5EF4-FFF2-40B4-BE49-F238E27FC236}">
                <a16:creationId xmlns:a16="http://schemas.microsoft.com/office/drawing/2014/main" id="{03B133D4-3A33-13A3-D03E-D00E6F6B350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0" y="4538775"/>
            <a:ext cx="333911" cy="320040"/>
          </a:xfrm>
          <a:prstGeom prst="rect">
            <a:avLst/>
          </a:prstGeom>
        </p:spPr>
      </p:pic>
      <p:sp>
        <p:nvSpPr>
          <p:cNvPr id="2" name="Title 2">
            <a:extLst>
              <a:ext uri="{FF2B5EF4-FFF2-40B4-BE49-F238E27FC236}">
                <a16:creationId xmlns:a16="http://schemas.microsoft.com/office/drawing/2014/main" id="{418C5B6F-959E-FCD8-DDD1-7C02ECCC367D}"/>
              </a:ext>
            </a:extLst>
          </p:cNvPr>
          <p:cNvSpPr>
            <a:spLocks noGrp="1"/>
          </p:cNvSpPr>
          <p:nvPr>
            <p:ph type="title" hasCustomPrompt="1"/>
          </p:nvPr>
        </p:nvSpPr>
        <p:spPr>
          <a:xfrm>
            <a:off x="1091807" y="1363446"/>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11" name="Text Placeholder 14">
            <a:extLst>
              <a:ext uri="{FF2B5EF4-FFF2-40B4-BE49-F238E27FC236}">
                <a16:creationId xmlns:a16="http://schemas.microsoft.com/office/drawing/2014/main" id="{77521755-AB95-F627-EB02-AEC99ECC83A2}"/>
              </a:ext>
            </a:extLst>
          </p:cNvPr>
          <p:cNvSpPr>
            <a:spLocks noGrp="1"/>
          </p:cNvSpPr>
          <p:nvPr>
            <p:ph type="body" sz="quarter" idx="13" hasCustomPrompt="1"/>
          </p:nvPr>
        </p:nvSpPr>
        <p:spPr>
          <a:xfrm>
            <a:off x="7171941" y="1693458"/>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2" name="Text Placeholder 17">
            <a:extLst>
              <a:ext uri="{FF2B5EF4-FFF2-40B4-BE49-F238E27FC236}">
                <a16:creationId xmlns:a16="http://schemas.microsoft.com/office/drawing/2014/main" id="{32EA6B6A-AD3F-73AF-69B6-755A64CD3F30}"/>
              </a:ext>
            </a:extLst>
          </p:cNvPr>
          <p:cNvSpPr>
            <a:spLocks noGrp="1"/>
          </p:cNvSpPr>
          <p:nvPr>
            <p:ph type="body" sz="quarter" idx="15" hasCustomPrompt="1"/>
          </p:nvPr>
        </p:nvSpPr>
        <p:spPr>
          <a:xfrm>
            <a:off x="7171941" y="1929546"/>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3" name="Text Placeholder 14">
            <a:extLst>
              <a:ext uri="{FF2B5EF4-FFF2-40B4-BE49-F238E27FC236}">
                <a16:creationId xmlns:a16="http://schemas.microsoft.com/office/drawing/2014/main" id="{84F80F61-94B5-A68F-EF33-C2D6FA8A03F7}"/>
              </a:ext>
            </a:extLst>
          </p:cNvPr>
          <p:cNvSpPr>
            <a:spLocks noGrp="1"/>
          </p:cNvSpPr>
          <p:nvPr>
            <p:ph type="body" sz="quarter" idx="16" hasCustomPrompt="1"/>
          </p:nvPr>
        </p:nvSpPr>
        <p:spPr>
          <a:xfrm>
            <a:off x="7171941" y="3330234"/>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4" name="Text Placeholder 17">
            <a:extLst>
              <a:ext uri="{FF2B5EF4-FFF2-40B4-BE49-F238E27FC236}">
                <a16:creationId xmlns:a16="http://schemas.microsoft.com/office/drawing/2014/main" id="{B2E38946-C53A-4BCF-B415-DFFEE13002D9}"/>
              </a:ext>
            </a:extLst>
          </p:cNvPr>
          <p:cNvSpPr>
            <a:spLocks noGrp="1"/>
          </p:cNvSpPr>
          <p:nvPr>
            <p:ph type="body" sz="quarter" idx="17" hasCustomPrompt="1"/>
          </p:nvPr>
        </p:nvSpPr>
        <p:spPr>
          <a:xfrm>
            <a:off x="7171941" y="3566321"/>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5" name="Text Placeholder 14">
            <a:extLst>
              <a:ext uri="{FF2B5EF4-FFF2-40B4-BE49-F238E27FC236}">
                <a16:creationId xmlns:a16="http://schemas.microsoft.com/office/drawing/2014/main" id="{36459AC9-7DF0-6573-FAF9-DF15ADB02317}"/>
              </a:ext>
            </a:extLst>
          </p:cNvPr>
          <p:cNvSpPr>
            <a:spLocks noGrp="1"/>
          </p:cNvSpPr>
          <p:nvPr>
            <p:ph type="body" sz="quarter" idx="18" hasCustomPrompt="1"/>
          </p:nvPr>
        </p:nvSpPr>
        <p:spPr>
          <a:xfrm>
            <a:off x="7171941" y="4957866"/>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6" name="Text Placeholder 17">
            <a:extLst>
              <a:ext uri="{FF2B5EF4-FFF2-40B4-BE49-F238E27FC236}">
                <a16:creationId xmlns:a16="http://schemas.microsoft.com/office/drawing/2014/main" id="{253076E8-61B3-7124-094F-476F91F23D1F}"/>
              </a:ext>
            </a:extLst>
          </p:cNvPr>
          <p:cNvSpPr>
            <a:spLocks noGrp="1"/>
          </p:cNvSpPr>
          <p:nvPr>
            <p:ph type="body" sz="quarter" idx="19" hasCustomPrompt="1"/>
          </p:nvPr>
        </p:nvSpPr>
        <p:spPr>
          <a:xfrm>
            <a:off x="7171941" y="5193954"/>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8" name="Text Placeholder 17">
            <a:extLst>
              <a:ext uri="{FF2B5EF4-FFF2-40B4-BE49-F238E27FC236}">
                <a16:creationId xmlns:a16="http://schemas.microsoft.com/office/drawing/2014/main" id="{B3147196-AE41-B46E-FD74-D8E096D64FE3}"/>
              </a:ext>
            </a:extLst>
          </p:cNvPr>
          <p:cNvSpPr>
            <a:spLocks noGrp="1"/>
          </p:cNvSpPr>
          <p:nvPr>
            <p:ph type="body" sz="quarter" idx="20" hasCustomPrompt="1"/>
          </p:nvPr>
        </p:nvSpPr>
        <p:spPr>
          <a:xfrm>
            <a:off x="1093168" y="2075387"/>
            <a:ext cx="5003942" cy="3768780"/>
          </a:xfrm>
          <a:prstGeom prst="rect">
            <a:avLst/>
          </a:prstGeom>
        </p:spPr>
        <p:txBody>
          <a:bodyPr/>
          <a:lstStyle>
            <a:lvl1pPr marL="0" indent="0" algn="l">
              <a:lnSpc>
                <a:spcPts val="2899"/>
              </a:lnSpc>
              <a:spcAft>
                <a:spcPts val="2150"/>
              </a:spcAft>
              <a:buNone/>
              <a:defRPr sz="1400">
                <a:latin typeface="Montserrat" pitchFamily="2" charset="77"/>
              </a:defRPr>
            </a:lvl1pPr>
          </a:lstStyle>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Color Treatment</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we'll use more saturated, vibrant photo treatments to better reflect the brand personality.​</a:t>
            </a:r>
            <a:endParaRPr lang="en-US" sz="1400"/>
          </a:p>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Framing</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Select treatments will have rounded edges to create a distinct, ownable look.  ​</a:t>
            </a:r>
            <a:endParaRPr lang="en-US" sz="1400"/>
          </a:p>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Highlighting</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Select treatments will have an off-center highlighted/colored border as another ownable element.​</a:t>
            </a:r>
            <a:endParaRPr lang="en-US" sz="1400"/>
          </a:p>
          <a:p>
            <a:pPr lvl="0"/>
            <a:endParaRPr lang="en-US"/>
          </a:p>
        </p:txBody>
      </p:sp>
    </p:spTree>
    <p:extLst>
      <p:ext uri="{BB962C8B-B14F-4D97-AF65-F5344CB8AC3E}">
        <p14:creationId xmlns:p14="http://schemas.microsoft.com/office/powerpoint/2010/main" val="3890404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35453F"/>
        </a:solidFill>
        <a:effectLst/>
      </p:bgPr>
    </p:bg>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CAA5415A-6C8C-BB13-9468-1D2799A4807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10" name="Picture Placeholder 25">
            <a:extLst>
              <a:ext uri="{FF2B5EF4-FFF2-40B4-BE49-F238E27FC236}">
                <a16:creationId xmlns:a16="http://schemas.microsoft.com/office/drawing/2014/main" id="{8236D1D3-DABF-4399-FBC3-C45D906BE3BE}"/>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a:p>
        </p:txBody>
      </p:sp>
      <p:sp>
        <p:nvSpPr>
          <p:cNvPr id="11" name="Picture Placeholder 25">
            <a:extLst>
              <a:ext uri="{FF2B5EF4-FFF2-40B4-BE49-F238E27FC236}">
                <a16:creationId xmlns:a16="http://schemas.microsoft.com/office/drawing/2014/main" id="{EDBF1CC0-4997-B0CD-BA5C-DF380DDAAD95}"/>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a:p>
        </p:txBody>
      </p:sp>
      <p:sp>
        <p:nvSpPr>
          <p:cNvPr id="2" name="Title 2">
            <a:extLst>
              <a:ext uri="{FF2B5EF4-FFF2-40B4-BE49-F238E27FC236}">
                <a16:creationId xmlns:a16="http://schemas.microsoft.com/office/drawing/2014/main" id="{551307E5-12A0-707A-859D-81B89D6F79E1}"/>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5" name="Text Placeholder 4">
            <a:extLst>
              <a:ext uri="{FF2B5EF4-FFF2-40B4-BE49-F238E27FC236}">
                <a16:creationId xmlns:a16="http://schemas.microsoft.com/office/drawing/2014/main" id="{890A9C6B-AF35-9DA7-AA9B-422AB94797BD}"/>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B9D54D"/>
                </a:solidFill>
                <a:latin typeface="Montserrat" pitchFamily="2" charset="77"/>
              </a:defRPr>
            </a:lvl1pPr>
          </a:lstStyle>
          <a:p>
            <a:pPr lvl="0"/>
            <a:r>
              <a:rPr lang="en-US"/>
              <a:t>Relational</a:t>
            </a:r>
          </a:p>
        </p:txBody>
      </p:sp>
      <p:sp>
        <p:nvSpPr>
          <p:cNvPr id="9" name="Text Placeholder 8">
            <a:extLst>
              <a:ext uri="{FF2B5EF4-FFF2-40B4-BE49-F238E27FC236}">
                <a16:creationId xmlns:a16="http://schemas.microsoft.com/office/drawing/2014/main" id="{029F3911-B2B2-B4BF-3D8D-623D2DE3131F}"/>
              </a:ext>
            </a:extLst>
          </p:cNvPr>
          <p:cNvSpPr>
            <a:spLocks noGrp="1"/>
          </p:cNvSpPr>
          <p:nvPr>
            <p:ph type="body" sz="quarter" idx="14" hasCustomPrompt="1"/>
          </p:nvPr>
        </p:nvSpPr>
        <p:spPr>
          <a:xfrm>
            <a:off x="1097280" y="3728290"/>
            <a:ext cx="5558701" cy="1940144"/>
          </a:xfrm>
          <a:prstGeom prst="rect">
            <a:avLst/>
          </a:prstGeom>
        </p:spPr>
        <p:txBody>
          <a:bodyPr/>
          <a:lstStyle>
            <a:lvl1pPr marL="0" indent="0">
              <a:lnSpc>
                <a:spcPts val="3599"/>
              </a:lnSpc>
              <a:spcBef>
                <a:spcPts val="0"/>
              </a:spcBef>
              <a:buNone/>
              <a:defRPr sz="2400">
                <a:solidFill>
                  <a:schemeClr val="bg1"/>
                </a:solidFill>
              </a:defRPr>
            </a:lvl1pPr>
          </a:lstStyle>
          <a:p>
            <a:pPr lvl="0"/>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We’re part of your team, we know what matters to you and we build lasting partnerships.</a:t>
            </a:r>
            <a:endParaRPr lang="en-US"/>
          </a:p>
        </p:txBody>
      </p:sp>
    </p:spTree>
    <p:extLst>
      <p:ext uri="{BB962C8B-B14F-4D97-AF65-F5344CB8AC3E}">
        <p14:creationId xmlns:p14="http://schemas.microsoft.com/office/powerpoint/2010/main" val="4238505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35453F"/>
        </a:solidFill>
        <a:effectLst/>
      </p:bgPr>
    </p:bg>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99A2FBD2-6022-B793-62E0-8007FC22E6E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7" name="Picture Placeholder 25">
            <a:extLst>
              <a:ext uri="{FF2B5EF4-FFF2-40B4-BE49-F238E27FC236}">
                <a16:creationId xmlns:a16="http://schemas.microsoft.com/office/drawing/2014/main" id="{EE571465-1A57-0206-1E8A-737CDE5B7A6F}"/>
              </a:ext>
            </a:extLst>
          </p:cNvPr>
          <p:cNvSpPr>
            <a:spLocks noGrp="1"/>
          </p:cNvSpPr>
          <p:nvPr>
            <p:ph type="pic" sz="quarter" idx="11"/>
          </p:nvPr>
        </p:nvSpPr>
        <p:spPr>
          <a:xfrm>
            <a:off x="7626311" y="698500"/>
            <a:ext cx="5106396" cy="5461000"/>
          </a:xfrm>
          <a:prstGeom prst="roundRect">
            <a:avLst>
              <a:gd name="adj" fmla="val 3839"/>
            </a:avLst>
          </a:prstGeom>
        </p:spPr>
        <p:txBody>
          <a:bodyPr/>
          <a:lstStyle/>
          <a:p>
            <a:endParaRPr lang="en-US"/>
          </a:p>
        </p:txBody>
      </p:sp>
      <p:sp>
        <p:nvSpPr>
          <p:cNvPr id="10" name="Title 2">
            <a:extLst>
              <a:ext uri="{FF2B5EF4-FFF2-40B4-BE49-F238E27FC236}">
                <a16:creationId xmlns:a16="http://schemas.microsoft.com/office/drawing/2014/main" id="{63098C41-867A-5564-D202-9D8D57A82BF5}"/>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11" name="Text Placeholder 4">
            <a:extLst>
              <a:ext uri="{FF2B5EF4-FFF2-40B4-BE49-F238E27FC236}">
                <a16:creationId xmlns:a16="http://schemas.microsoft.com/office/drawing/2014/main" id="{6A01FADD-2321-0251-B178-5F131F7DD086}"/>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51ACA1"/>
                </a:solidFill>
                <a:latin typeface="Montserrat" pitchFamily="2" charset="77"/>
              </a:defRPr>
            </a:lvl1pPr>
          </a:lstStyle>
          <a:p>
            <a:pPr lvl="0"/>
            <a:r>
              <a:rPr lang="en-US"/>
              <a:t>Adaptable</a:t>
            </a:r>
          </a:p>
        </p:txBody>
      </p:sp>
      <p:sp>
        <p:nvSpPr>
          <p:cNvPr id="12" name="Text Placeholder 8">
            <a:extLst>
              <a:ext uri="{FF2B5EF4-FFF2-40B4-BE49-F238E27FC236}">
                <a16:creationId xmlns:a16="http://schemas.microsoft.com/office/drawing/2014/main" id="{C0463C11-8AA6-4456-8385-0DDB6CBA1076}"/>
              </a:ext>
            </a:extLst>
          </p:cNvPr>
          <p:cNvSpPr>
            <a:spLocks noGrp="1"/>
          </p:cNvSpPr>
          <p:nvPr>
            <p:ph type="body" sz="quarter" idx="14" hasCustomPrompt="1"/>
          </p:nvPr>
        </p:nvSpPr>
        <p:spPr>
          <a:xfrm>
            <a:off x="1097280" y="3728290"/>
            <a:ext cx="5558701" cy="1940144"/>
          </a:xfrm>
          <a:prstGeom prst="rect">
            <a:avLst/>
          </a:prstGeom>
        </p:spPr>
        <p:txBody>
          <a:bodyPr/>
          <a:lstStyle>
            <a:lvl1pPr marL="0" indent="0" algn="l">
              <a:lnSpc>
                <a:spcPts val="3599"/>
              </a:lnSpc>
              <a:spcBef>
                <a:spcPts val="0"/>
              </a:spcBef>
              <a:buNone/>
              <a:defRPr sz="2400">
                <a:solidFill>
                  <a:schemeClr val="bg1"/>
                </a:solidFill>
              </a:defRPr>
            </a:lvl1pPr>
          </a:lstStyle>
          <a:p>
            <a:pPr algn="l">
              <a:lnSpc>
                <a:spcPts val="7200"/>
              </a:lnSpc>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fit our services to each health system and can work alongside other vendors and integrate with existing software. </a:t>
            </a:r>
            <a:endParaRPr lang="en-US" sz="2400"/>
          </a:p>
        </p:txBody>
      </p:sp>
    </p:spTree>
    <p:extLst>
      <p:ext uri="{BB962C8B-B14F-4D97-AF65-F5344CB8AC3E}">
        <p14:creationId xmlns:p14="http://schemas.microsoft.com/office/powerpoint/2010/main" val="1020533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35EB940E-5B44-7457-4D10-360DDD92666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11" name="Picture Placeholder 25">
            <a:extLst>
              <a:ext uri="{FF2B5EF4-FFF2-40B4-BE49-F238E27FC236}">
                <a16:creationId xmlns:a16="http://schemas.microsoft.com/office/drawing/2014/main" id="{24AEC6ED-783E-EB1F-8B46-41A7B86F4F18}"/>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a:p>
        </p:txBody>
      </p:sp>
      <p:sp>
        <p:nvSpPr>
          <p:cNvPr id="12" name="Picture Placeholder 25">
            <a:extLst>
              <a:ext uri="{FF2B5EF4-FFF2-40B4-BE49-F238E27FC236}">
                <a16:creationId xmlns:a16="http://schemas.microsoft.com/office/drawing/2014/main" id="{A4600457-3F88-EE2B-1A4B-2BA5537191E5}"/>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a:p>
        </p:txBody>
      </p:sp>
      <p:sp>
        <p:nvSpPr>
          <p:cNvPr id="6" name="Title 2">
            <a:extLst>
              <a:ext uri="{FF2B5EF4-FFF2-40B4-BE49-F238E27FC236}">
                <a16:creationId xmlns:a16="http://schemas.microsoft.com/office/drawing/2014/main" id="{DDEE9D75-BA64-9940-F2DF-ACFAB77163DC}"/>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9" name="Text Placeholder 4">
            <a:extLst>
              <a:ext uri="{FF2B5EF4-FFF2-40B4-BE49-F238E27FC236}">
                <a16:creationId xmlns:a16="http://schemas.microsoft.com/office/drawing/2014/main" id="{48E651AD-EC1A-9FD6-746E-4182E4E62E39}"/>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B9D54D"/>
                </a:solidFill>
                <a:latin typeface="Montserrat" pitchFamily="2" charset="77"/>
              </a:defRPr>
            </a:lvl1pPr>
          </a:lstStyle>
          <a:p>
            <a:pPr lvl="0"/>
            <a:r>
              <a:rPr lang="en-US"/>
              <a:t>Holistic</a:t>
            </a:r>
          </a:p>
        </p:txBody>
      </p:sp>
      <p:sp>
        <p:nvSpPr>
          <p:cNvPr id="14" name="Text Placeholder 13">
            <a:extLst>
              <a:ext uri="{FF2B5EF4-FFF2-40B4-BE49-F238E27FC236}">
                <a16:creationId xmlns:a16="http://schemas.microsoft.com/office/drawing/2014/main" id="{BCEE2317-4826-B69C-0440-3B34E344495F}"/>
              </a:ext>
            </a:extLst>
          </p:cNvPr>
          <p:cNvSpPr>
            <a:spLocks noGrp="1"/>
          </p:cNvSpPr>
          <p:nvPr>
            <p:ph type="body" sz="quarter" idx="15" hasCustomPrompt="1"/>
          </p:nvPr>
        </p:nvSpPr>
        <p:spPr>
          <a:xfrm>
            <a:off x="1134286" y="3810000"/>
            <a:ext cx="5092831" cy="2152651"/>
          </a:xfrm>
          <a:prstGeom prst="rect">
            <a:avLst/>
          </a:prstGeom>
        </p:spPr>
        <p:txBody>
          <a:bodyPr/>
          <a:lstStyle>
            <a:lvl1pPr marL="0" indent="0">
              <a:lnSpc>
                <a:spcPts val="3599"/>
              </a:lnSpc>
              <a:spcBef>
                <a:spcPts val="0"/>
              </a:spcBef>
              <a:buNone/>
              <a:defRPr sz="2400">
                <a:solidFill>
                  <a:schemeClr val="bg1"/>
                </a:solidFill>
                <a:latin typeface="Montserrat" pitchFamily="2" charset="77"/>
              </a:defRPr>
            </a:lvl1pPr>
          </a:lstStyle>
          <a:p>
            <a:pPr marL="0" marR="0" lvl="0" indent="0" algn="l" defTabSz="457109" rtl="0" eaLnBrk="1" fontAlgn="auto" latinLnBrk="0" hangingPunct="1">
              <a:lnSpc>
                <a:spcPts val="3599"/>
              </a:lnSpc>
              <a:spcBef>
                <a:spcPts val="0"/>
              </a:spcBef>
              <a:spcAft>
                <a:spcPts val="0"/>
              </a:spcAft>
              <a:buClrTx/>
              <a:buSzTx/>
              <a:buFont typeface="Arial" pitchFamily="34" charset="0"/>
              <a:buNone/>
              <a:tabLst/>
              <a:defRPr/>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look beyond the obvious, providing whole-house workforce solutions and anticipating challenges before they happen. 
</a:t>
            </a:r>
            <a:endParaRPr lang="en-US" sz="2400"/>
          </a:p>
          <a:p>
            <a:pPr lvl="0"/>
            <a:endParaRPr lang="en-US"/>
          </a:p>
        </p:txBody>
      </p:sp>
    </p:spTree>
    <p:extLst>
      <p:ext uri="{BB962C8B-B14F-4D97-AF65-F5344CB8AC3E}">
        <p14:creationId xmlns:p14="http://schemas.microsoft.com/office/powerpoint/2010/main" val="3440553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675ED72-5A5A-1FEC-79EC-40137E69A5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8" name="Picture Placeholder 25">
            <a:extLst>
              <a:ext uri="{FF2B5EF4-FFF2-40B4-BE49-F238E27FC236}">
                <a16:creationId xmlns:a16="http://schemas.microsoft.com/office/drawing/2014/main" id="{B0BE5850-6B90-AED2-9660-36A65A7A835C}"/>
              </a:ext>
            </a:extLst>
          </p:cNvPr>
          <p:cNvSpPr>
            <a:spLocks noGrp="1"/>
          </p:cNvSpPr>
          <p:nvPr>
            <p:ph type="pic" sz="quarter" idx="11"/>
          </p:nvPr>
        </p:nvSpPr>
        <p:spPr>
          <a:xfrm>
            <a:off x="7626311" y="698500"/>
            <a:ext cx="5106396" cy="5461000"/>
          </a:xfrm>
          <a:prstGeom prst="roundRect">
            <a:avLst>
              <a:gd name="adj" fmla="val 3839"/>
            </a:avLst>
          </a:prstGeom>
        </p:spPr>
        <p:txBody>
          <a:bodyPr/>
          <a:lstStyle/>
          <a:p>
            <a:endParaRPr lang="en-US"/>
          </a:p>
        </p:txBody>
      </p:sp>
      <p:sp>
        <p:nvSpPr>
          <p:cNvPr id="10" name="Title 2">
            <a:extLst>
              <a:ext uri="{FF2B5EF4-FFF2-40B4-BE49-F238E27FC236}">
                <a16:creationId xmlns:a16="http://schemas.microsoft.com/office/drawing/2014/main" id="{4ADEB408-ED59-BB0E-0337-2B9A56002D59}"/>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11" name="Text Placeholder 4">
            <a:extLst>
              <a:ext uri="{FF2B5EF4-FFF2-40B4-BE49-F238E27FC236}">
                <a16:creationId xmlns:a16="http://schemas.microsoft.com/office/drawing/2014/main" id="{6B4F8E07-69C8-5141-3283-C64FFB90767D}"/>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51ACA1"/>
                </a:solidFill>
                <a:latin typeface="Montserrat" pitchFamily="2" charset="77"/>
              </a:defRPr>
            </a:lvl1pPr>
          </a:lstStyle>
          <a:p>
            <a:pPr lvl="0"/>
            <a:r>
              <a:rPr lang="en-US"/>
              <a:t>Data-Driven</a:t>
            </a:r>
          </a:p>
        </p:txBody>
      </p:sp>
      <p:sp>
        <p:nvSpPr>
          <p:cNvPr id="12" name="Text Placeholder 13">
            <a:extLst>
              <a:ext uri="{FF2B5EF4-FFF2-40B4-BE49-F238E27FC236}">
                <a16:creationId xmlns:a16="http://schemas.microsoft.com/office/drawing/2014/main" id="{B3F1C35F-D07D-7030-52BF-74DCF9AAA995}"/>
              </a:ext>
            </a:extLst>
          </p:cNvPr>
          <p:cNvSpPr>
            <a:spLocks noGrp="1"/>
          </p:cNvSpPr>
          <p:nvPr>
            <p:ph type="body" sz="quarter" idx="15" hasCustomPrompt="1"/>
          </p:nvPr>
        </p:nvSpPr>
        <p:spPr>
          <a:xfrm>
            <a:off x="1134286" y="3810000"/>
            <a:ext cx="5092831" cy="2152651"/>
          </a:xfrm>
          <a:prstGeom prst="rect">
            <a:avLst/>
          </a:prstGeom>
        </p:spPr>
        <p:txBody>
          <a:bodyPr/>
          <a:lstStyle>
            <a:lvl1pPr marL="0" indent="0" algn="l">
              <a:lnSpc>
                <a:spcPts val="3599"/>
              </a:lnSpc>
              <a:spcBef>
                <a:spcPts val="0"/>
              </a:spcBef>
              <a:buNone/>
              <a:defRPr sz="2400">
                <a:solidFill>
                  <a:schemeClr val="bg1"/>
                </a:solidFill>
                <a:latin typeface="Montserrat" pitchFamily="2" charset="77"/>
              </a:defRPr>
            </a:lvl1pPr>
          </a:lstStyle>
          <a:p>
            <a:pPr algn="l">
              <a:lnSpc>
                <a:spcPts val="7200"/>
              </a:lnSpc>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use data to help guide decision making and transparency. </a:t>
            </a:r>
            <a:endParaRPr lang="en-US" sz="2400"/>
          </a:p>
        </p:txBody>
      </p:sp>
    </p:spTree>
    <p:extLst>
      <p:ext uri="{BB962C8B-B14F-4D97-AF65-F5344CB8AC3E}">
        <p14:creationId xmlns:p14="http://schemas.microsoft.com/office/powerpoint/2010/main" val="3229311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1" name="Image 0" descr="preencoded.png">
            <a:extLst>
              <a:ext uri="{FF2B5EF4-FFF2-40B4-BE49-F238E27FC236}">
                <a16:creationId xmlns:a16="http://schemas.microsoft.com/office/drawing/2014/main" id="{942D165C-E682-36AE-0512-1F85E3815C9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80891" y="0"/>
            <a:ext cx="10211046" cy="6858000"/>
          </a:xfrm>
          <a:prstGeom prst="rect">
            <a:avLst/>
          </a:prstGeom>
        </p:spPr>
      </p:pic>
      <p:pic>
        <p:nvPicPr>
          <p:cNvPr id="12" name="Image 1" descr="preencoded.png">
            <a:extLst>
              <a:ext uri="{FF2B5EF4-FFF2-40B4-BE49-F238E27FC236}">
                <a16:creationId xmlns:a16="http://schemas.microsoft.com/office/drawing/2014/main" id="{0FEEACE7-65AD-6F26-F7EA-673EE0D3001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8529488" cy="6858000"/>
          </a:xfrm>
          <a:prstGeom prst="rect">
            <a:avLst/>
          </a:prstGeom>
        </p:spPr>
      </p:pic>
      <p:pic>
        <p:nvPicPr>
          <p:cNvPr id="13" name="Image 2" descr="preencoded.png">
            <a:extLst>
              <a:ext uri="{FF2B5EF4-FFF2-40B4-BE49-F238E27FC236}">
                <a16:creationId xmlns:a16="http://schemas.microsoft.com/office/drawing/2014/main" id="{267390B5-1919-25AC-4889-C316700B793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174741"/>
            <a:ext cx="4050974" cy="5683260"/>
          </a:xfrm>
          <a:prstGeom prst="rect">
            <a:avLst/>
          </a:prstGeom>
        </p:spPr>
      </p:pic>
      <p:sp>
        <p:nvSpPr>
          <p:cNvPr id="14" name="Title 1">
            <a:extLst>
              <a:ext uri="{FF2B5EF4-FFF2-40B4-BE49-F238E27FC236}">
                <a16:creationId xmlns:a16="http://schemas.microsoft.com/office/drawing/2014/main" id="{7BD8CF3C-6C37-54BC-97C1-48C67E5A63D3}"/>
              </a:ext>
            </a:extLst>
          </p:cNvPr>
          <p:cNvSpPr txBox="1">
            <a:spLocks/>
          </p:cNvSpPr>
          <p:nvPr userDrawn="1"/>
        </p:nvSpPr>
        <p:spPr>
          <a:xfrm>
            <a:off x="8757842" y="3173656"/>
            <a:ext cx="2514313" cy="712897"/>
          </a:xfrm>
          <a:prstGeom prst="rect">
            <a:avLst/>
          </a:prstGeom>
        </p:spPr>
        <p:txBody>
          <a:bodyPr vert="horz" lIns="91428" tIns="45714" rIns="91428" bIns="45714"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217">
              <a:defRPr/>
            </a:pPr>
            <a:r>
              <a:rPr lang="en-US" sz="2000">
                <a:solidFill>
                  <a:srgbClr val="F15E22"/>
                </a:solidFill>
                <a:highlight>
                  <a:srgbClr val="FFFF00"/>
                </a:highlight>
                <a:latin typeface="Aya Sans" panose="020B0503030202060203" pitchFamily="34" charset="77"/>
                <a:cs typeface="Arial" panose="020B0604020202020204" pitchFamily="34" charset="0"/>
              </a:rPr>
              <a:t>Image here</a:t>
            </a:r>
          </a:p>
        </p:txBody>
      </p:sp>
      <p:pic>
        <p:nvPicPr>
          <p:cNvPr id="16" name="Picture 15">
            <a:extLst>
              <a:ext uri="{FF2B5EF4-FFF2-40B4-BE49-F238E27FC236}">
                <a16:creationId xmlns:a16="http://schemas.microsoft.com/office/drawing/2014/main" id="{97133EF9-DD1E-AF76-A901-B9B55F79BD5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310236" y="592666"/>
            <a:ext cx="5577140" cy="6265334"/>
          </a:xfrm>
          <a:prstGeom prst="rect">
            <a:avLst/>
          </a:prstGeom>
        </p:spPr>
      </p:pic>
      <p:sp>
        <p:nvSpPr>
          <p:cNvPr id="20" name="Picture Placeholder 19">
            <a:extLst>
              <a:ext uri="{FF2B5EF4-FFF2-40B4-BE49-F238E27FC236}">
                <a16:creationId xmlns:a16="http://schemas.microsoft.com/office/drawing/2014/main" id="{DF24EF69-7490-3D50-1629-F57F47FAF871}"/>
              </a:ext>
            </a:extLst>
          </p:cNvPr>
          <p:cNvSpPr>
            <a:spLocks noGrp="1"/>
          </p:cNvSpPr>
          <p:nvPr>
            <p:ph type="pic" sz="quarter" idx="10"/>
          </p:nvPr>
        </p:nvSpPr>
        <p:spPr>
          <a:xfrm>
            <a:off x="7431232" y="1520456"/>
            <a:ext cx="2973711" cy="3914414"/>
          </a:xfrm>
          <a:prstGeom prst="rect">
            <a:avLst/>
          </a:prstGeom>
        </p:spPr>
        <p:txBody>
          <a:bodyPr/>
          <a:lstStyle/>
          <a:p>
            <a:endParaRPr lang="en-US"/>
          </a:p>
        </p:txBody>
      </p:sp>
      <p:sp>
        <p:nvSpPr>
          <p:cNvPr id="2" name="Title 4">
            <a:extLst>
              <a:ext uri="{FF2B5EF4-FFF2-40B4-BE49-F238E27FC236}">
                <a16:creationId xmlns:a16="http://schemas.microsoft.com/office/drawing/2014/main" id="{6F7DFC5B-6623-CA92-48CF-586BF1BAF53D}"/>
              </a:ext>
            </a:extLst>
          </p:cNvPr>
          <p:cNvSpPr>
            <a:spLocks noGrp="1"/>
          </p:cNvSpPr>
          <p:nvPr>
            <p:ph type="title" hasCustomPrompt="1"/>
          </p:nvPr>
        </p:nvSpPr>
        <p:spPr>
          <a:xfrm>
            <a:off x="1214873" y="1108580"/>
            <a:ext cx="5500322"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522E4364-2CB8-F1AD-A61A-A7C0E8F00A24}"/>
              </a:ext>
            </a:extLst>
          </p:cNvPr>
          <p:cNvSpPr>
            <a:spLocks noGrp="1"/>
          </p:cNvSpPr>
          <p:nvPr>
            <p:ph type="body" sz="quarter" idx="19" hasCustomPrompt="1"/>
          </p:nvPr>
        </p:nvSpPr>
        <p:spPr>
          <a:xfrm>
            <a:off x="1217211" y="1755924"/>
            <a:ext cx="5509495"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7" name="Text Placeholder 6">
            <a:extLst>
              <a:ext uri="{FF2B5EF4-FFF2-40B4-BE49-F238E27FC236}">
                <a16:creationId xmlns:a16="http://schemas.microsoft.com/office/drawing/2014/main" id="{826EA669-DCDD-A883-43F9-02D0D9913822}"/>
              </a:ext>
            </a:extLst>
          </p:cNvPr>
          <p:cNvSpPr>
            <a:spLocks noGrp="1"/>
          </p:cNvSpPr>
          <p:nvPr>
            <p:ph type="body" sz="quarter" idx="20" hasCustomPrompt="1"/>
          </p:nvPr>
        </p:nvSpPr>
        <p:spPr>
          <a:xfrm>
            <a:off x="1621431" y="2241859"/>
            <a:ext cx="5093421" cy="4451550"/>
          </a:xfrm>
          <a:prstGeom prst="rect">
            <a:avLst/>
          </a:prstGeom>
        </p:spPr>
        <p:txBody>
          <a:bodyPr/>
          <a:lstStyle>
            <a:lvl1pPr marL="228554" indent="-228554">
              <a:buFont typeface="Arial" panose="020B0604020202020204" pitchFamily="34" charset="0"/>
              <a:buChar char="•"/>
              <a:defRPr>
                <a:latin typeface="Montserrat" pitchFamily="2" charset="77"/>
              </a:defRPr>
            </a:lvl1pPr>
            <a:lvl2pPr>
              <a:spcBef>
                <a:spcPts val="0"/>
              </a:spcBef>
              <a:defRPr/>
            </a:lvl2pPr>
          </a:lstStyle>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Launched HubSpot CRM and added over 40K contacts on 8/23/2019</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81 contracts signed/executed since we started tracking in HubSpot</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44 MSP’s executed in past 24 months </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18 MSP wins at verbal award/contracting currently</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42 direct/strategic clients at verbal award/contracting </a:t>
            </a:r>
          </a:p>
          <a:p>
            <a:pPr lvl="0"/>
            <a:endParaRPr lang="en-US"/>
          </a:p>
        </p:txBody>
      </p:sp>
    </p:spTree>
    <p:extLst>
      <p:ext uri="{BB962C8B-B14F-4D97-AF65-F5344CB8AC3E}">
        <p14:creationId xmlns:p14="http://schemas.microsoft.com/office/powerpoint/2010/main" val="125685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FF38E-93CC-F9B0-0E43-62C5C9969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A29BC6-3BAB-88EA-7C94-38DEDDEBC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2C904-3363-FB9A-881C-FF38A1FD73BC}"/>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5" name="Footer Placeholder 4">
            <a:extLst>
              <a:ext uri="{FF2B5EF4-FFF2-40B4-BE49-F238E27FC236}">
                <a16:creationId xmlns:a16="http://schemas.microsoft.com/office/drawing/2014/main" id="{4DC1AD5D-B3DC-746C-AA56-2E702AFA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AA968-7522-E566-AB87-4F22CE856B4D}"/>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4135640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60D4A2-1547-2F45-C37A-1AE8CF9322C8}"/>
              </a:ext>
            </a:extLst>
          </p:cNvPr>
          <p:cNvSpPr/>
          <p:nvPr userDrawn="1"/>
        </p:nvSpPr>
        <p:spPr>
          <a:xfrm>
            <a:off x="6211599" y="0"/>
            <a:ext cx="5979607" cy="6858000"/>
          </a:xfrm>
          <a:prstGeom prst="rect">
            <a:avLst/>
          </a:prstGeom>
          <a:solidFill>
            <a:srgbClr val="35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endParaRPr lang="en-US" sz="1800">
              <a:solidFill>
                <a:srgbClr val="FFFFFF"/>
              </a:solidFill>
              <a:latin typeface="Calibri" panose="020F0502020204030204"/>
            </a:endParaRPr>
          </a:p>
        </p:txBody>
      </p:sp>
      <p:graphicFrame>
        <p:nvGraphicFramePr>
          <p:cNvPr id="5" name="Table 3">
            <a:extLst>
              <a:ext uri="{FF2B5EF4-FFF2-40B4-BE49-F238E27FC236}">
                <a16:creationId xmlns:a16="http://schemas.microsoft.com/office/drawing/2014/main" id="{3211F80A-1D20-BD27-391A-0F3EA67FEC36}"/>
              </a:ext>
            </a:extLst>
          </p:cNvPr>
          <p:cNvGraphicFramePr>
            <a:graphicFrameLocks noGrp="1"/>
          </p:cNvGraphicFramePr>
          <p:nvPr userDrawn="1"/>
        </p:nvGraphicFramePr>
        <p:xfrm>
          <a:off x="725911" y="2659117"/>
          <a:ext cx="5979606" cy="2889894"/>
        </p:xfrm>
        <a:graphic>
          <a:graphicData uri="http://schemas.openxmlformats.org/drawingml/2006/table">
            <a:tbl>
              <a:tblPr firstRow="1" bandRow="1">
                <a:tableStyleId>{5C22544A-7EE6-4342-B048-85BDC9FD1C3A}</a:tableStyleId>
              </a:tblPr>
              <a:tblGrid>
                <a:gridCol w="996601">
                  <a:extLst>
                    <a:ext uri="{9D8B030D-6E8A-4147-A177-3AD203B41FA5}">
                      <a16:colId xmlns:a16="http://schemas.microsoft.com/office/drawing/2014/main" val="3030787789"/>
                    </a:ext>
                  </a:extLst>
                </a:gridCol>
                <a:gridCol w="996601">
                  <a:extLst>
                    <a:ext uri="{9D8B030D-6E8A-4147-A177-3AD203B41FA5}">
                      <a16:colId xmlns:a16="http://schemas.microsoft.com/office/drawing/2014/main" val="1156402917"/>
                    </a:ext>
                  </a:extLst>
                </a:gridCol>
                <a:gridCol w="996601">
                  <a:extLst>
                    <a:ext uri="{9D8B030D-6E8A-4147-A177-3AD203B41FA5}">
                      <a16:colId xmlns:a16="http://schemas.microsoft.com/office/drawing/2014/main" val="1671961236"/>
                    </a:ext>
                  </a:extLst>
                </a:gridCol>
                <a:gridCol w="996601">
                  <a:extLst>
                    <a:ext uri="{9D8B030D-6E8A-4147-A177-3AD203B41FA5}">
                      <a16:colId xmlns:a16="http://schemas.microsoft.com/office/drawing/2014/main" val="973488760"/>
                    </a:ext>
                  </a:extLst>
                </a:gridCol>
                <a:gridCol w="996601">
                  <a:extLst>
                    <a:ext uri="{9D8B030D-6E8A-4147-A177-3AD203B41FA5}">
                      <a16:colId xmlns:a16="http://schemas.microsoft.com/office/drawing/2014/main" val="2110236311"/>
                    </a:ext>
                  </a:extLst>
                </a:gridCol>
                <a:gridCol w="996601">
                  <a:extLst>
                    <a:ext uri="{9D8B030D-6E8A-4147-A177-3AD203B41FA5}">
                      <a16:colId xmlns:a16="http://schemas.microsoft.com/office/drawing/2014/main" val="1720879055"/>
                    </a:ext>
                  </a:extLst>
                </a:gridCol>
              </a:tblGrid>
              <a:tr h="511606">
                <a:tc>
                  <a:txBody>
                    <a:bodyPr/>
                    <a:lstStyle/>
                    <a:p>
                      <a:pPr algn="l"/>
                      <a:r>
                        <a:rPr lang="en-US" sz="1200" b="1" i="0" spc="50" baseline="0">
                          <a:latin typeface="Plus Jakarta Sans SemiBold" pitchFamily="2" charset="77"/>
                          <a:cs typeface="Plus Jakarta Sans SemiBold" pitchFamily="2" charset="77"/>
                        </a:rPr>
                        <a:t>HEADER</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44395719"/>
                  </a:ext>
                </a:extLst>
              </a:tr>
              <a:tr h="594572">
                <a:tc>
                  <a:txBody>
                    <a:bodyPr/>
                    <a:lstStyle/>
                    <a:p>
                      <a:pPr algn="l"/>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extLst>
                  <a:ext uri="{0D108BD9-81ED-4DB2-BD59-A6C34878D82A}">
                    <a16:rowId xmlns:a16="http://schemas.microsoft.com/office/drawing/2014/main" val="1721106478"/>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57307527"/>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extLst>
                  <a:ext uri="{0D108BD9-81ED-4DB2-BD59-A6C34878D82A}">
                    <a16:rowId xmlns:a16="http://schemas.microsoft.com/office/drawing/2014/main" val="3817701283"/>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9009813"/>
                  </a:ext>
                </a:extLst>
              </a:tr>
            </a:tbl>
          </a:graphicData>
        </a:graphic>
      </p:graphicFrame>
      <p:sp>
        <p:nvSpPr>
          <p:cNvPr id="2" name="Title 4">
            <a:extLst>
              <a:ext uri="{FF2B5EF4-FFF2-40B4-BE49-F238E27FC236}">
                <a16:creationId xmlns:a16="http://schemas.microsoft.com/office/drawing/2014/main" id="{BBFFAAEC-08BE-3B08-4897-DABF97145A69}"/>
              </a:ext>
            </a:extLst>
          </p:cNvPr>
          <p:cNvSpPr>
            <a:spLocks noGrp="1"/>
          </p:cNvSpPr>
          <p:nvPr>
            <p:ph type="title" hasCustomPrompt="1"/>
          </p:nvPr>
        </p:nvSpPr>
        <p:spPr>
          <a:xfrm>
            <a:off x="725911" y="962389"/>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7" name="Text Placeholder 34">
            <a:extLst>
              <a:ext uri="{FF2B5EF4-FFF2-40B4-BE49-F238E27FC236}">
                <a16:creationId xmlns:a16="http://schemas.microsoft.com/office/drawing/2014/main" id="{5EF74152-AE3D-501B-A17E-5BB69F5BED12}"/>
              </a:ext>
            </a:extLst>
          </p:cNvPr>
          <p:cNvSpPr>
            <a:spLocks noGrp="1"/>
          </p:cNvSpPr>
          <p:nvPr>
            <p:ph type="body" sz="quarter" idx="19" hasCustomPrompt="1"/>
          </p:nvPr>
        </p:nvSpPr>
        <p:spPr>
          <a:xfrm>
            <a:off x="728250" y="1609733"/>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0" name="Text Placeholder 9">
            <a:extLst>
              <a:ext uri="{FF2B5EF4-FFF2-40B4-BE49-F238E27FC236}">
                <a16:creationId xmlns:a16="http://schemas.microsoft.com/office/drawing/2014/main" id="{68477906-BAFF-A2CC-5474-FA434FEC4F51}"/>
              </a:ext>
            </a:extLst>
          </p:cNvPr>
          <p:cNvSpPr>
            <a:spLocks noGrp="1"/>
          </p:cNvSpPr>
          <p:nvPr>
            <p:ph type="body" sz="quarter" idx="20" hasCustomPrompt="1"/>
          </p:nvPr>
        </p:nvSpPr>
        <p:spPr>
          <a:xfrm>
            <a:off x="7127366" y="1666207"/>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12" name="Text Placeholder 11">
            <a:extLst>
              <a:ext uri="{FF2B5EF4-FFF2-40B4-BE49-F238E27FC236}">
                <a16:creationId xmlns:a16="http://schemas.microsoft.com/office/drawing/2014/main" id="{53A2849B-6A09-4C92-E7A3-3D7F2E31446D}"/>
              </a:ext>
            </a:extLst>
          </p:cNvPr>
          <p:cNvSpPr>
            <a:spLocks noGrp="1"/>
          </p:cNvSpPr>
          <p:nvPr>
            <p:ph type="body" sz="quarter" idx="21" hasCustomPrompt="1"/>
          </p:nvPr>
        </p:nvSpPr>
        <p:spPr>
          <a:xfrm>
            <a:off x="7127035" y="1966152"/>
            <a:ext cx="4493476" cy="4167981"/>
          </a:xfrm>
          <a:prstGeom prst="rect">
            <a:avLst/>
          </a:prstGeom>
        </p:spPr>
        <p:txBody>
          <a:bodyPr/>
          <a:lstStyle>
            <a:lvl1pPr>
              <a:defRPr sz="1400">
                <a:latin typeface="Montserrat" pitchFamily="2" charset="77"/>
              </a:defRPr>
            </a:lvl1pPr>
          </a:lstStyle>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Advanced Compliance Metrics: </a:t>
            </a:r>
            <a:r>
              <a:rPr lang="en-US" sz="1400" spc="30">
                <a:solidFill>
                  <a:schemeClr val="bg1"/>
                </a:solidFill>
                <a:latin typeface="Montserrat" pitchFamily="2" charset="77"/>
                <a:cs typeface="Plus Jakarta Sans Light" pitchFamily="2" charset="77"/>
              </a:rPr>
              <a:t>Allows comparison of compliance readiness for nurses at multiple hospitals.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Dynamic Reporting:  </a:t>
            </a:r>
            <a:r>
              <a:rPr lang="en-US" sz="1400" spc="30">
                <a:solidFill>
                  <a:schemeClr val="bg1"/>
                </a:solidFill>
                <a:latin typeface="Montserrat" pitchFamily="2" charset="77"/>
                <a:cs typeface="Plus Jakarta Sans Light" pitchFamily="2" charset="77"/>
              </a:rPr>
              <a:t>“Out of the box” reporting as well as ability to configure custom dashboards.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Mobile Quick Tasks: </a:t>
            </a:r>
            <a:r>
              <a:rPr lang="en-US" sz="1400" spc="30">
                <a:solidFill>
                  <a:schemeClr val="bg1"/>
                </a:solidFill>
                <a:latin typeface="Montserrat" pitchFamily="2" charset="77"/>
                <a:cs typeface="Plus Jakarta Sans Light" pitchFamily="2" charset="77"/>
              </a:rPr>
              <a:t>Timecard and job approval functionality via mobile devices.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Vendor Management: </a:t>
            </a:r>
            <a:r>
              <a:rPr lang="en-US" sz="1400" spc="30">
                <a:solidFill>
                  <a:schemeClr val="bg1"/>
                </a:solidFill>
                <a:latin typeface="Montserrat" pitchFamily="2" charset="77"/>
                <a:cs typeface="Plus Jakarta Sans Light" pitchFamily="2" charset="77"/>
              </a:rPr>
              <a:t>Sophisticated support including tiering and release schedules.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Notifications and Reminders: </a:t>
            </a:r>
            <a:r>
              <a:rPr lang="en-US" sz="1400" spc="30">
                <a:solidFill>
                  <a:schemeClr val="bg1"/>
                </a:solidFill>
                <a:latin typeface="Montserrat" pitchFamily="2" charset="77"/>
                <a:cs typeface="Plus Jakarta Sans Light" pitchFamily="2" charset="77"/>
              </a:rPr>
              <a:t>Flexibility to set at task and/or user level.</a:t>
            </a:r>
          </a:p>
          <a:p>
            <a:pPr lvl="0"/>
            <a:endParaRPr lang="en-US"/>
          </a:p>
        </p:txBody>
      </p:sp>
    </p:spTree>
    <p:extLst>
      <p:ext uri="{BB962C8B-B14F-4D97-AF65-F5344CB8AC3E}">
        <p14:creationId xmlns:p14="http://schemas.microsoft.com/office/powerpoint/2010/main" val="3708601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1F8B3B7-F618-C385-B61C-710F5988CF02}"/>
              </a:ext>
            </a:extLst>
          </p:cNvPr>
          <p:cNvGraphicFramePr/>
          <p:nvPr userDrawn="1"/>
        </p:nvGraphicFramePr>
        <p:xfrm>
          <a:off x="539573" y="2318204"/>
          <a:ext cx="5794469" cy="344816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3CD9027A-AF2D-157B-2E60-E4F77C415F6F}"/>
              </a:ext>
            </a:extLst>
          </p:cNvPr>
          <p:cNvCxnSpPr>
            <a:cxnSpLocks/>
          </p:cNvCxnSpPr>
          <p:nvPr userDrawn="1"/>
        </p:nvCxnSpPr>
        <p:spPr>
          <a:xfrm>
            <a:off x="6705519" y="2147228"/>
            <a:ext cx="0" cy="389367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431B6B69-A806-0960-75FF-5490ECD7094D}"/>
              </a:ext>
            </a:extLst>
          </p:cNvPr>
          <p:cNvSpPr>
            <a:spLocks noGrp="1"/>
          </p:cNvSpPr>
          <p:nvPr>
            <p:ph type="title" hasCustomPrompt="1"/>
          </p:nvPr>
        </p:nvSpPr>
        <p:spPr>
          <a:xfrm>
            <a:off x="636167" y="943593"/>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9" name="Text Placeholder 34">
            <a:extLst>
              <a:ext uri="{FF2B5EF4-FFF2-40B4-BE49-F238E27FC236}">
                <a16:creationId xmlns:a16="http://schemas.microsoft.com/office/drawing/2014/main" id="{D5E88FAD-A3C4-BFAF-C9C6-37B58AFDE40E}"/>
              </a:ext>
            </a:extLst>
          </p:cNvPr>
          <p:cNvSpPr>
            <a:spLocks noGrp="1"/>
          </p:cNvSpPr>
          <p:nvPr>
            <p:ph type="body" sz="quarter" idx="19" hasCustomPrompt="1"/>
          </p:nvPr>
        </p:nvSpPr>
        <p:spPr>
          <a:xfrm>
            <a:off x="638505" y="1590937"/>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0" name="Text Placeholder 9">
            <a:extLst>
              <a:ext uri="{FF2B5EF4-FFF2-40B4-BE49-F238E27FC236}">
                <a16:creationId xmlns:a16="http://schemas.microsoft.com/office/drawing/2014/main" id="{08F15A75-5467-8D29-C7E5-542C084792BE}"/>
              </a:ext>
            </a:extLst>
          </p:cNvPr>
          <p:cNvSpPr>
            <a:spLocks noGrp="1"/>
          </p:cNvSpPr>
          <p:nvPr>
            <p:ph type="body" sz="quarter" idx="20" hasCustomPrompt="1"/>
          </p:nvPr>
        </p:nvSpPr>
        <p:spPr>
          <a:xfrm>
            <a:off x="7123941" y="1675351"/>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solidFill>
                  <a:srgbClr val="35453F"/>
                </a:solidFill>
              </a:defRPr>
            </a:lvl2pPr>
          </a:lstStyle>
          <a:p>
            <a:pPr marL="0" lvl="1">
              <a:lnSpc>
                <a:spcPts val="1800"/>
              </a:lnSpc>
              <a:spcBef>
                <a:spcPct val="0"/>
              </a:spcBef>
              <a:spcAft>
                <a:spcPts val="600"/>
              </a:spcAft>
              <a:defRPr/>
            </a:pPr>
            <a:r>
              <a:rPr lang="en-US" sz="1800" kern="0" spc="270">
                <a:solidFill>
                  <a:schemeClr val="accent5"/>
                </a:solidFill>
                <a:latin typeface="Montserrat-SemiBold" pitchFamily="34" charset="0"/>
              </a:rPr>
              <a:t>HEADER HERE</a:t>
            </a:r>
          </a:p>
        </p:txBody>
      </p:sp>
      <p:sp>
        <p:nvSpPr>
          <p:cNvPr id="11" name="Text Placeholder 11">
            <a:extLst>
              <a:ext uri="{FF2B5EF4-FFF2-40B4-BE49-F238E27FC236}">
                <a16:creationId xmlns:a16="http://schemas.microsoft.com/office/drawing/2014/main" id="{7AB83481-9365-8D1F-4E16-9DBD29CDAAA2}"/>
              </a:ext>
            </a:extLst>
          </p:cNvPr>
          <p:cNvSpPr>
            <a:spLocks noGrp="1"/>
          </p:cNvSpPr>
          <p:nvPr>
            <p:ph type="body" sz="quarter" idx="21" hasCustomPrompt="1"/>
          </p:nvPr>
        </p:nvSpPr>
        <p:spPr>
          <a:xfrm>
            <a:off x="7123610" y="1975296"/>
            <a:ext cx="4493476" cy="4167981"/>
          </a:xfrm>
          <a:prstGeom prst="rect">
            <a:avLst/>
          </a:prstGeom>
        </p:spPr>
        <p:txBody>
          <a:bodyPr/>
          <a:lstStyle>
            <a:lvl1pPr>
              <a:defRPr sz="1400">
                <a:latin typeface="Montserrat" pitchFamily="2" charset="77"/>
              </a:defRPr>
            </a:lvl1pPr>
          </a:lstStyle>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Advanced Compliance Metrics: </a:t>
            </a:r>
            <a:r>
              <a:rPr lang="en-US" sz="1400" spc="30">
                <a:solidFill>
                  <a:schemeClr val="tx1"/>
                </a:solidFill>
                <a:latin typeface="Montserrat" pitchFamily="2" charset="77"/>
                <a:cs typeface="Plus Jakarta Sans Light" pitchFamily="2" charset="77"/>
              </a:rPr>
              <a:t>Allows comparison of compliance readiness for nurses at multiple hospitals.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Dynamic Reporting:  </a:t>
            </a:r>
            <a:r>
              <a:rPr lang="en-US" sz="1400" spc="30">
                <a:solidFill>
                  <a:schemeClr val="tx1"/>
                </a:solidFill>
                <a:latin typeface="Montserrat" pitchFamily="2" charset="77"/>
                <a:cs typeface="Plus Jakarta Sans Light" pitchFamily="2" charset="77"/>
              </a:rPr>
              <a:t>“Out of the box” reporting as well as ability to configure custom dashboards.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Mobile Quick Tasks: </a:t>
            </a:r>
            <a:r>
              <a:rPr lang="en-US" sz="1400" spc="30">
                <a:solidFill>
                  <a:schemeClr val="tx1"/>
                </a:solidFill>
                <a:latin typeface="Montserrat" pitchFamily="2" charset="77"/>
                <a:cs typeface="Plus Jakarta Sans Light" pitchFamily="2" charset="77"/>
              </a:rPr>
              <a:t>Timecard and job approval functionality via mobile devices.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Vendor Management: </a:t>
            </a:r>
            <a:r>
              <a:rPr lang="en-US" sz="1400" spc="30">
                <a:solidFill>
                  <a:schemeClr val="tx1"/>
                </a:solidFill>
                <a:latin typeface="Montserrat" pitchFamily="2" charset="77"/>
                <a:cs typeface="Plus Jakarta Sans Light" pitchFamily="2" charset="77"/>
              </a:rPr>
              <a:t>Sophisticated support including tiering and release schedules.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Notifications and Reminders: </a:t>
            </a:r>
            <a:r>
              <a:rPr lang="en-US" sz="1400" spc="30">
                <a:solidFill>
                  <a:schemeClr val="tx1"/>
                </a:solidFill>
                <a:latin typeface="Montserrat" pitchFamily="2" charset="77"/>
                <a:cs typeface="Plus Jakarta Sans Light" pitchFamily="2" charset="77"/>
              </a:rPr>
              <a:t>Flexibility to set at task and/or user level.</a:t>
            </a:r>
          </a:p>
          <a:p>
            <a:pPr lvl="0"/>
            <a:endParaRPr lang="en-US"/>
          </a:p>
        </p:txBody>
      </p:sp>
    </p:spTree>
    <p:extLst>
      <p:ext uri="{BB962C8B-B14F-4D97-AF65-F5344CB8AC3E}">
        <p14:creationId xmlns:p14="http://schemas.microsoft.com/office/powerpoint/2010/main" val="3301141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35453F"/>
        </a:solidFill>
        <a:effectLst/>
      </p:bgPr>
    </p:bg>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832799C1-4315-16DE-B589-7D1C1D2F773D}"/>
              </a:ext>
            </a:extLst>
          </p:cNvPr>
          <p:cNvSpPr/>
          <p:nvPr userDrawn="1"/>
        </p:nvSpPr>
        <p:spPr>
          <a:xfrm>
            <a:off x="6932285" y="-579792"/>
            <a:ext cx="8233441" cy="13751634"/>
          </a:xfrm>
          <a:prstGeom prst="rect">
            <a:avLst/>
          </a:prstGeom>
          <a:noFill/>
          <a:ln/>
        </p:spPr>
        <p:txBody>
          <a:bodyPr wrap="square" lIns="0" tIns="0" rIns="0" bIns="0" rtlCol="0" anchor="ctr"/>
          <a:lstStyle/>
          <a:p>
            <a:pPr algn="l">
              <a:lnSpc>
                <a:spcPts val="0"/>
              </a:lnSpc>
            </a:pPr>
            <a:r>
              <a:rPr lang="en-US" sz="55289" kern="0" spc="2764">
                <a:ln w="25400">
                  <a:solidFill>
                    <a:srgbClr val="52ACA1"/>
                  </a:solidFill>
                </a:ln>
                <a:solidFill>
                  <a:srgbClr val="35453F"/>
                </a:solidFill>
                <a:latin typeface="Montserrat-Regular" pitchFamily="34" charset="0"/>
                <a:ea typeface="Montserrat-Regular" pitchFamily="34" charset="-122"/>
                <a:cs typeface="Montserrat-Regular" pitchFamily="34" charset="-120"/>
              </a:rPr>
              <a:t>Q</a:t>
            </a:r>
            <a:endParaRPr lang="en-US" sz="55280">
              <a:solidFill>
                <a:srgbClr val="35453F"/>
              </a:solidFill>
            </a:endParaRPr>
          </a:p>
        </p:txBody>
      </p:sp>
      <p:sp>
        <p:nvSpPr>
          <p:cNvPr id="8" name="Text Placeholder 7">
            <a:extLst>
              <a:ext uri="{FF2B5EF4-FFF2-40B4-BE49-F238E27FC236}">
                <a16:creationId xmlns:a16="http://schemas.microsoft.com/office/drawing/2014/main" id="{679B9648-BC9E-942F-E738-B3B7BC9550A2}"/>
              </a:ext>
            </a:extLst>
          </p:cNvPr>
          <p:cNvSpPr>
            <a:spLocks noGrp="1"/>
          </p:cNvSpPr>
          <p:nvPr>
            <p:ph type="body" sz="quarter" idx="10" hasCustomPrompt="1"/>
          </p:nvPr>
        </p:nvSpPr>
        <p:spPr>
          <a:xfrm>
            <a:off x="1223430" y="1985143"/>
            <a:ext cx="5404734" cy="2385690"/>
          </a:xfrm>
          <a:prstGeom prst="rect">
            <a:avLst/>
          </a:prstGeom>
        </p:spPr>
        <p:txBody>
          <a:bodyPr/>
          <a:lstStyle>
            <a:lvl1pPr marL="0" indent="0">
              <a:lnSpc>
                <a:spcPts val="3079"/>
              </a:lnSpc>
              <a:spcBef>
                <a:spcPts val="0"/>
              </a:spcBef>
              <a:buNone/>
              <a:defRPr sz="1800">
                <a:solidFill>
                  <a:schemeClr val="bg1"/>
                </a:solidFill>
                <a:latin typeface="Montserrat" pitchFamily="2" charset="77"/>
              </a:defRPr>
            </a:lvl1pPr>
          </a:lstStyle>
          <a:p>
            <a:pPr marL="0" marR="0" lvl="0" indent="0" algn="l" defTabSz="457109" rtl="0" eaLnBrk="1" fontAlgn="auto" latinLnBrk="0" hangingPunct="1">
              <a:lnSpc>
                <a:spcPts val="3079"/>
              </a:lnSpc>
              <a:spcBef>
                <a:spcPts val="0"/>
              </a:spcBef>
              <a:spcAft>
                <a:spcPts val="0"/>
              </a:spcAft>
              <a:buClrTx/>
              <a:buSzTx/>
              <a:buFont typeface="Arial" pitchFamily="34" charset="0"/>
              <a:buNone/>
              <a:tabLst/>
              <a:defRPr/>
            </a:pPr>
            <a:r>
              <a:rPr lang="en-US" sz="1800">
                <a:solidFill>
                  <a:schemeClr val="bg1"/>
                </a:solidFill>
                <a:latin typeface="Montserrat" pitchFamily="2" charset="77"/>
                <a:cs typeface="Plus Jakarta Sans SemiBold" pitchFamily="2" charset="77"/>
              </a:rPr>
              <a:t>“Lorem ipsum dolor sit </a:t>
            </a:r>
            <a:r>
              <a:rPr lang="en-US" sz="1800" err="1">
                <a:solidFill>
                  <a:schemeClr val="bg1"/>
                </a:solidFill>
                <a:latin typeface="Montserrat" pitchFamily="2" charset="77"/>
                <a:cs typeface="Plus Jakarta Sans SemiBold" pitchFamily="2" charset="77"/>
              </a:rPr>
              <a:t>amet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consectetur</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adipiscing</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elit</a:t>
            </a:r>
            <a:r>
              <a:rPr lang="en-US" sz="1800">
                <a:solidFill>
                  <a:schemeClr val="bg1"/>
                </a:solidFill>
                <a:latin typeface="Montserrat" pitchFamily="2" charset="77"/>
                <a:cs typeface="Plus Jakarta Sans SemiBold" pitchFamily="2" charset="77"/>
              </a:rPr>
              <a:t>, sed do </a:t>
            </a:r>
            <a:r>
              <a:rPr lang="en-US" sz="1800" err="1">
                <a:solidFill>
                  <a:schemeClr val="bg1"/>
                </a:solidFill>
                <a:latin typeface="Montserrat" pitchFamily="2" charset="77"/>
                <a:cs typeface="Plus Jakarta Sans SemiBold" pitchFamily="2" charset="77"/>
              </a:rPr>
              <a:t>eiusmod</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tempor</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incididunt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ut</a:t>
            </a:r>
            <a:r>
              <a:rPr lang="en-US" sz="1800">
                <a:solidFill>
                  <a:schemeClr val="bg1"/>
                </a:solidFill>
                <a:latin typeface="Montserrat" pitchFamily="2" charset="77"/>
                <a:cs typeface="Plus Jakarta Sans SemiBold" pitchFamily="2" charset="77"/>
              </a:rPr>
              <a:t> labore et dolore magna </a:t>
            </a:r>
            <a:r>
              <a:rPr lang="en-US" sz="1800" err="1">
                <a:solidFill>
                  <a:schemeClr val="bg1"/>
                </a:solidFill>
                <a:latin typeface="Montserrat" pitchFamily="2" charset="77"/>
                <a:cs typeface="Plus Jakarta Sans SemiBold" pitchFamily="2" charset="77"/>
              </a:rPr>
              <a:t>aliqua</a:t>
            </a:r>
            <a:r>
              <a:rPr lang="en-US" sz="1800">
                <a:solidFill>
                  <a:schemeClr val="bg1"/>
                </a:solidFill>
                <a:latin typeface="Montserrat" pitchFamily="2" charset="77"/>
                <a:cs typeface="Plus Jakarta Sans SemiBold" pitchFamily="2" charset="77"/>
              </a:rPr>
              <a:t>. Ut </a:t>
            </a:r>
            <a:r>
              <a:rPr lang="en-US" sz="1800" err="1">
                <a:solidFill>
                  <a:schemeClr val="bg1"/>
                </a:solidFill>
                <a:latin typeface="Montserrat" pitchFamily="2" charset="77"/>
                <a:cs typeface="Plus Jakarta Sans SemiBold" pitchFamily="2" charset="77"/>
              </a:rPr>
              <a:t>enim</a:t>
            </a:r>
            <a:r>
              <a:rPr lang="en-US" sz="1800">
                <a:solidFill>
                  <a:schemeClr val="bg1"/>
                </a:solidFill>
                <a:latin typeface="Montserrat" pitchFamily="2" charset="77"/>
                <a:cs typeface="Plus Jakarta Sans SemiBold" pitchFamily="2" charset="77"/>
              </a:rPr>
              <a:t> ad minim </a:t>
            </a:r>
            <a:r>
              <a:rPr lang="en-US" sz="1800" err="1">
                <a:solidFill>
                  <a:schemeClr val="bg1"/>
                </a:solidFill>
                <a:latin typeface="Montserrat" pitchFamily="2" charset="77"/>
                <a:cs typeface="Plus Jakarta Sans SemiBold" pitchFamily="2" charset="77"/>
              </a:rPr>
              <a:t>veniam</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quis</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nostrud</a:t>
            </a:r>
            <a:r>
              <a:rPr lang="en-US" sz="1800">
                <a:solidFill>
                  <a:schemeClr val="bg1"/>
                </a:solidFill>
                <a:latin typeface="Montserrat" pitchFamily="2" charset="77"/>
                <a:cs typeface="Plus Jakarta Sans SemiBold" pitchFamily="2" charset="77"/>
              </a:rPr>
              <a:t> exercitation </a:t>
            </a:r>
            <a:r>
              <a:rPr lang="en-US" sz="1800" err="1">
                <a:solidFill>
                  <a:schemeClr val="bg1"/>
                </a:solidFill>
                <a:latin typeface="Montserrat" pitchFamily="2" charset="77"/>
                <a:cs typeface="Plus Jakarta Sans SemiBold" pitchFamily="2" charset="77"/>
              </a:rPr>
              <a:t>ullamco</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laboris</a:t>
            </a:r>
            <a:r>
              <a:rPr lang="en-US" sz="1800">
                <a:solidFill>
                  <a:schemeClr val="bg1"/>
                </a:solidFill>
                <a:latin typeface="Montserrat" pitchFamily="2" charset="77"/>
                <a:cs typeface="Plus Jakarta Sans SemiBold" pitchFamily="2" charset="77"/>
              </a:rPr>
              <a:t> nisi </a:t>
            </a:r>
            <a:r>
              <a:rPr lang="en-US" sz="1800" err="1">
                <a:solidFill>
                  <a:schemeClr val="bg1"/>
                </a:solidFill>
                <a:latin typeface="Montserrat" pitchFamily="2" charset="77"/>
                <a:cs typeface="Plus Jakarta Sans SemiBold" pitchFamily="2" charset="77"/>
              </a:rPr>
              <a:t>ut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aliquip</a:t>
            </a:r>
            <a:r>
              <a:rPr lang="en-US" sz="1800">
                <a:solidFill>
                  <a:schemeClr val="bg1"/>
                </a:solidFill>
                <a:latin typeface="Montserrat" pitchFamily="2" charset="77"/>
                <a:cs typeface="Plus Jakarta Sans SemiBold" pitchFamily="2" charset="77"/>
              </a:rPr>
              <a:t> ex </a:t>
            </a:r>
            <a:r>
              <a:rPr lang="en-US" sz="1800" err="1">
                <a:solidFill>
                  <a:schemeClr val="bg1"/>
                </a:solidFill>
                <a:latin typeface="Montserrat" pitchFamily="2" charset="77"/>
                <a:cs typeface="Plus Jakarta Sans SemiBold" pitchFamily="2" charset="77"/>
              </a:rPr>
              <a:t>ea</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commodo</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consequat</a:t>
            </a:r>
            <a:r>
              <a:rPr lang="en-US" sz="1800">
                <a:solidFill>
                  <a:schemeClr val="bg1"/>
                </a:solidFill>
                <a:latin typeface="Montserrat" pitchFamily="2" charset="77"/>
                <a:cs typeface="Plus Jakarta Sans SemiBold" pitchFamily="2" charset="77"/>
              </a:rPr>
              <a:t>.”</a:t>
            </a:r>
          </a:p>
          <a:p>
            <a:pPr lvl="0"/>
            <a:endParaRPr lang="en-US"/>
          </a:p>
        </p:txBody>
      </p:sp>
      <p:sp>
        <p:nvSpPr>
          <p:cNvPr id="10" name="Text Placeholder 9">
            <a:extLst>
              <a:ext uri="{FF2B5EF4-FFF2-40B4-BE49-F238E27FC236}">
                <a16:creationId xmlns:a16="http://schemas.microsoft.com/office/drawing/2014/main" id="{57C79FA1-4C8F-1901-9604-7D25C67D74FA}"/>
              </a:ext>
            </a:extLst>
          </p:cNvPr>
          <p:cNvSpPr>
            <a:spLocks noGrp="1"/>
          </p:cNvSpPr>
          <p:nvPr>
            <p:ph type="body" sz="quarter" idx="11" hasCustomPrompt="1"/>
          </p:nvPr>
        </p:nvSpPr>
        <p:spPr>
          <a:xfrm>
            <a:off x="1223430" y="4627614"/>
            <a:ext cx="4317113" cy="639331"/>
          </a:xfrm>
          <a:prstGeom prst="rect">
            <a:avLst/>
          </a:prstGeom>
        </p:spPr>
        <p:txBody>
          <a:bodyPr/>
          <a:lstStyle>
            <a:lvl1pPr marL="0" indent="0">
              <a:lnSpc>
                <a:spcPts val="2080"/>
              </a:lnSpc>
              <a:spcBef>
                <a:spcPts val="0"/>
              </a:spcBef>
              <a:buNone/>
              <a:defRPr>
                <a:solidFill>
                  <a:schemeClr val="bg1"/>
                </a:solidFill>
                <a:latin typeface="Montserrat" pitchFamily="2" charset="77"/>
              </a:defRPr>
            </a:lvl1pPr>
          </a:lstStyle>
          <a:p>
            <a:pPr marL="0" marR="0" lvl="0" indent="0" algn="l" defTabSz="457109" rtl="0" eaLnBrk="1" fontAlgn="auto" latinLnBrk="0" hangingPunct="1">
              <a:lnSpc>
                <a:spcPts val="2080"/>
              </a:lnSpc>
              <a:spcBef>
                <a:spcPts val="0"/>
              </a:spcBef>
              <a:spcAft>
                <a:spcPts val="0"/>
              </a:spcAft>
              <a:buClrTx/>
              <a:buSzTx/>
              <a:buFont typeface="Arial" pitchFamily="34" charset="0"/>
              <a:buNone/>
              <a:tabLst/>
              <a:defRPr/>
            </a:pPr>
            <a:r>
              <a:rPr lang="en-US" sz="1600">
                <a:solidFill>
                  <a:schemeClr val="bg1"/>
                </a:solidFill>
                <a:latin typeface="Montserrat" pitchFamily="2" charset="77"/>
                <a:cs typeface="Plus Jakarta Sans Medium" pitchFamily="2" charset="77"/>
              </a:rPr>
              <a:t>Name</a:t>
            </a:r>
            <a:br>
              <a:rPr lang="en-US" sz="1600" b="1">
                <a:solidFill>
                  <a:schemeClr val="bg1"/>
                </a:solidFill>
                <a:latin typeface="Montserrat" pitchFamily="2" charset="77"/>
              </a:rPr>
            </a:br>
            <a:r>
              <a:rPr lang="en-US" sz="1600">
                <a:solidFill>
                  <a:schemeClr val="bg1"/>
                </a:solidFill>
                <a:latin typeface="Montserrat" pitchFamily="2" charset="77"/>
                <a:cs typeface="Plus Jakarta Sans Medium" pitchFamily="2" charset="77"/>
              </a:rPr>
              <a:t>Affiliation/Position</a:t>
            </a:r>
          </a:p>
          <a:p>
            <a:pPr lvl="0"/>
            <a:endParaRPr lang="en-US"/>
          </a:p>
        </p:txBody>
      </p:sp>
    </p:spTree>
    <p:extLst>
      <p:ext uri="{BB962C8B-B14F-4D97-AF65-F5344CB8AC3E}">
        <p14:creationId xmlns:p14="http://schemas.microsoft.com/office/powerpoint/2010/main" val="2471044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D9E8F07-7DCC-81DC-3392-EA832DA0E6FD}"/>
              </a:ext>
            </a:extLst>
          </p:cNvPr>
          <p:cNvSpPr/>
          <p:nvPr userDrawn="1"/>
        </p:nvSpPr>
        <p:spPr>
          <a:xfrm>
            <a:off x="5875310" y="1282262"/>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sp>
        <p:nvSpPr>
          <p:cNvPr id="5" name="Oval 4">
            <a:extLst>
              <a:ext uri="{FF2B5EF4-FFF2-40B4-BE49-F238E27FC236}">
                <a16:creationId xmlns:a16="http://schemas.microsoft.com/office/drawing/2014/main" id="{0FC5B34F-5451-A298-3B1A-EA04373F673A}"/>
              </a:ext>
            </a:extLst>
          </p:cNvPr>
          <p:cNvSpPr/>
          <p:nvPr userDrawn="1"/>
        </p:nvSpPr>
        <p:spPr>
          <a:xfrm>
            <a:off x="5875310" y="2937642"/>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sp>
        <p:nvSpPr>
          <p:cNvPr id="6" name="Oval 5">
            <a:extLst>
              <a:ext uri="{FF2B5EF4-FFF2-40B4-BE49-F238E27FC236}">
                <a16:creationId xmlns:a16="http://schemas.microsoft.com/office/drawing/2014/main" id="{FB34685A-7D94-CADC-D32D-9883DA4F83BB}"/>
              </a:ext>
            </a:extLst>
          </p:cNvPr>
          <p:cNvSpPr/>
          <p:nvPr userDrawn="1"/>
        </p:nvSpPr>
        <p:spPr>
          <a:xfrm>
            <a:off x="5875310" y="4593021"/>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pic>
        <p:nvPicPr>
          <p:cNvPr id="11" name="Picture 10">
            <a:extLst>
              <a:ext uri="{FF2B5EF4-FFF2-40B4-BE49-F238E27FC236}">
                <a16:creationId xmlns:a16="http://schemas.microsoft.com/office/drawing/2014/main" id="{131AEB89-1BBA-B837-807D-A151E09ABF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67515" y="1578194"/>
            <a:ext cx="457140" cy="438150"/>
          </a:xfrm>
          <a:prstGeom prst="rect">
            <a:avLst/>
          </a:prstGeom>
        </p:spPr>
      </p:pic>
      <p:pic>
        <p:nvPicPr>
          <p:cNvPr id="12" name="Picture 11">
            <a:extLst>
              <a:ext uri="{FF2B5EF4-FFF2-40B4-BE49-F238E27FC236}">
                <a16:creationId xmlns:a16="http://schemas.microsoft.com/office/drawing/2014/main" id="{4C9A13D0-A658-B300-1ABE-01F4A7BCDF4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67515" y="3228975"/>
            <a:ext cx="457140" cy="400050"/>
          </a:xfrm>
          <a:prstGeom prst="rect">
            <a:avLst/>
          </a:prstGeom>
        </p:spPr>
      </p:pic>
      <p:pic>
        <p:nvPicPr>
          <p:cNvPr id="13" name="Picture 12">
            <a:extLst>
              <a:ext uri="{FF2B5EF4-FFF2-40B4-BE49-F238E27FC236}">
                <a16:creationId xmlns:a16="http://schemas.microsoft.com/office/drawing/2014/main" id="{CFA488DF-9B7B-05DE-08FC-1D5A7145A0D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18823" y="4879428"/>
            <a:ext cx="342855" cy="457200"/>
          </a:xfrm>
          <a:prstGeom prst="rect">
            <a:avLst/>
          </a:prstGeom>
        </p:spPr>
      </p:pic>
      <p:sp>
        <p:nvSpPr>
          <p:cNvPr id="2" name="Title 4">
            <a:extLst>
              <a:ext uri="{FF2B5EF4-FFF2-40B4-BE49-F238E27FC236}">
                <a16:creationId xmlns:a16="http://schemas.microsoft.com/office/drawing/2014/main" id="{E82EEDB4-36F3-1ABA-4AE5-1A3F1BE9DF31}"/>
              </a:ext>
            </a:extLst>
          </p:cNvPr>
          <p:cNvSpPr>
            <a:spLocks noGrp="1"/>
          </p:cNvSpPr>
          <p:nvPr>
            <p:ph type="title" hasCustomPrompt="1"/>
          </p:nvPr>
        </p:nvSpPr>
        <p:spPr>
          <a:xfrm>
            <a:off x="801810" y="1708346"/>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14" name="Text Placeholder 34">
            <a:extLst>
              <a:ext uri="{FF2B5EF4-FFF2-40B4-BE49-F238E27FC236}">
                <a16:creationId xmlns:a16="http://schemas.microsoft.com/office/drawing/2014/main" id="{77412837-3586-1F50-70D0-9A48A4AC5425}"/>
              </a:ext>
            </a:extLst>
          </p:cNvPr>
          <p:cNvSpPr>
            <a:spLocks noGrp="1"/>
          </p:cNvSpPr>
          <p:nvPr>
            <p:ph type="body" sz="quarter" idx="19" hasCustomPrompt="1"/>
          </p:nvPr>
        </p:nvSpPr>
        <p:spPr>
          <a:xfrm>
            <a:off x="804148" y="2355690"/>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6" name="Text Placeholder 15">
            <a:extLst>
              <a:ext uri="{FF2B5EF4-FFF2-40B4-BE49-F238E27FC236}">
                <a16:creationId xmlns:a16="http://schemas.microsoft.com/office/drawing/2014/main" id="{C12AEBF6-6A51-543B-9E9E-96211D5FCB5C}"/>
              </a:ext>
            </a:extLst>
          </p:cNvPr>
          <p:cNvSpPr>
            <a:spLocks noGrp="1"/>
          </p:cNvSpPr>
          <p:nvPr>
            <p:ph type="body" sz="quarter" idx="20" hasCustomPrompt="1"/>
          </p:nvPr>
        </p:nvSpPr>
        <p:spPr>
          <a:xfrm>
            <a:off x="801810" y="2953407"/>
            <a:ext cx="3907004" cy="1925638"/>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Ut </a:t>
            </a:r>
            <a:r>
              <a:rPr lang="en-US" sz="1400" spc="30" err="1">
                <a:solidFill>
                  <a:srgbClr val="000000"/>
                </a:solidFill>
                <a:latin typeface="Montserrat" pitchFamily="2" charset="77"/>
                <a:cs typeface="Plus Jakarta Sans Light" pitchFamily="2" charset="77"/>
              </a:rPr>
              <a:t>enim</a:t>
            </a:r>
            <a:r>
              <a:rPr lang="en-US" sz="1400" spc="30">
                <a:solidFill>
                  <a:srgbClr val="000000"/>
                </a:solidFill>
                <a:latin typeface="Montserrat" pitchFamily="2" charset="77"/>
                <a:cs typeface="Plus Jakarta Sans Light" pitchFamily="2" charset="77"/>
              </a:rPr>
              <a:t> ad minim </a:t>
            </a:r>
            <a:r>
              <a:rPr lang="en-US" sz="1400" spc="30" err="1">
                <a:solidFill>
                  <a:srgbClr val="000000"/>
                </a:solidFill>
                <a:latin typeface="Montserrat" pitchFamily="2" charset="77"/>
                <a:cs typeface="Plus Jakarta Sans Light" pitchFamily="2" charset="77"/>
              </a:rPr>
              <a:t>veniam</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quis</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nostrud</a:t>
            </a:r>
            <a:r>
              <a:rPr lang="en-US" sz="1400" spc="30">
                <a:solidFill>
                  <a:srgbClr val="000000"/>
                </a:solidFill>
                <a:latin typeface="Montserrat" pitchFamily="2" charset="77"/>
                <a:cs typeface="Plus Jakarta Sans Light" pitchFamily="2" charset="77"/>
              </a:rPr>
              <a:t> exercitation </a:t>
            </a:r>
            <a:r>
              <a:rPr lang="en-US" sz="1400" spc="30" err="1">
                <a:solidFill>
                  <a:srgbClr val="000000"/>
                </a:solidFill>
                <a:latin typeface="Montserrat" pitchFamily="2" charset="77"/>
                <a:cs typeface="Plus Jakarta Sans Light" pitchFamily="2" charset="77"/>
              </a:rPr>
              <a:t>ullamco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laboris</a:t>
            </a:r>
            <a:r>
              <a:rPr lang="en-US" sz="1400" spc="30">
                <a:solidFill>
                  <a:srgbClr val="000000"/>
                </a:solidFill>
                <a:latin typeface="Montserrat" pitchFamily="2" charset="77"/>
                <a:cs typeface="Plus Jakarta Sans Light" pitchFamily="2" charset="77"/>
              </a:rPr>
              <a:t> nisi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aliquip</a:t>
            </a:r>
            <a:r>
              <a:rPr lang="en-US" sz="1400" spc="30">
                <a:solidFill>
                  <a:srgbClr val="000000"/>
                </a:solidFill>
                <a:latin typeface="Montserrat" pitchFamily="2" charset="77"/>
                <a:cs typeface="Plus Jakarta Sans Light" pitchFamily="2" charset="77"/>
              </a:rPr>
              <a:t> ex </a:t>
            </a:r>
            <a:r>
              <a:rPr lang="en-US" sz="1400" spc="30" err="1">
                <a:solidFill>
                  <a:srgbClr val="000000"/>
                </a:solidFill>
                <a:latin typeface="Montserrat" pitchFamily="2" charset="77"/>
                <a:cs typeface="Plus Jakarta Sans Light" pitchFamily="2" charset="77"/>
              </a:rPr>
              <a:t>ea</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commodo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consequat</a:t>
            </a:r>
            <a:r>
              <a:rPr lang="en-US" sz="1400" spc="30">
                <a:solidFill>
                  <a:srgbClr val="000000"/>
                </a:solidFill>
                <a:latin typeface="Montserrat" pitchFamily="2" charset="77"/>
                <a:cs typeface="Plus Jakarta Sans Light" pitchFamily="2" charset="77"/>
              </a:rPr>
              <a:t>. </a:t>
            </a:r>
          </a:p>
          <a:p>
            <a:pPr lvl="0"/>
            <a:endParaRPr lang="en-US"/>
          </a:p>
        </p:txBody>
      </p:sp>
      <p:sp>
        <p:nvSpPr>
          <p:cNvPr id="17" name="Text Placeholder 15">
            <a:extLst>
              <a:ext uri="{FF2B5EF4-FFF2-40B4-BE49-F238E27FC236}">
                <a16:creationId xmlns:a16="http://schemas.microsoft.com/office/drawing/2014/main" id="{5D233045-77CD-6AAA-9984-BE1D334A17B2}"/>
              </a:ext>
            </a:extLst>
          </p:cNvPr>
          <p:cNvSpPr>
            <a:spLocks noGrp="1"/>
          </p:cNvSpPr>
          <p:nvPr>
            <p:ph type="body" sz="quarter" idx="21" hasCustomPrompt="1"/>
          </p:nvPr>
        </p:nvSpPr>
        <p:spPr>
          <a:xfrm>
            <a:off x="7241477" y="1276701"/>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
        <p:nvSpPr>
          <p:cNvPr id="18" name="Text Placeholder 15">
            <a:extLst>
              <a:ext uri="{FF2B5EF4-FFF2-40B4-BE49-F238E27FC236}">
                <a16:creationId xmlns:a16="http://schemas.microsoft.com/office/drawing/2014/main" id="{BFFA26B0-5B33-9989-F781-6BFAF96DAF11}"/>
              </a:ext>
            </a:extLst>
          </p:cNvPr>
          <p:cNvSpPr>
            <a:spLocks noGrp="1"/>
          </p:cNvSpPr>
          <p:nvPr>
            <p:ph type="body" sz="quarter" idx="22" hasCustomPrompt="1"/>
          </p:nvPr>
        </p:nvSpPr>
        <p:spPr>
          <a:xfrm>
            <a:off x="7241477" y="2959197"/>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
        <p:nvSpPr>
          <p:cNvPr id="20" name="Text Placeholder 15">
            <a:extLst>
              <a:ext uri="{FF2B5EF4-FFF2-40B4-BE49-F238E27FC236}">
                <a16:creationId xmlns:a16="http://schemas.microsoft.com/office/drawing/2014/main" id="{34598F83-D0B1-9229-A642-37C788E36E84}"/>
              </a:ext>
            </a:extLst>
          </p:cNvPr>
          <p:cNvSpPr>
            <a:spLocks noGrp="1"/>
          </p:cNvSpPr>
          <p:nvPr>
            <p:ph type="body" sz="quarter" idx="23" hasCustomPrompt="1"/>
          </p:nvPr>
        </p:nvSpPr>
        <p:spPr>
          <a:xfrm>
            <a:off x="7241477" y="4632549"/>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Tree>
    <p:extLst>
      <p:ext uri="{BB962C8B-B14F-4D97-AF65-F5344CB8AC3E}">
        <p14:creationId xmlns:p14="http://schemas.microsoft.com/office/powerpoint/2010/main" val="2887854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B500D4-B446-5411-CEF6-B2EFA7BC6612}"/>
              </a:ext>
            </a:extLst>
          </p:cNvPr>
          <p:cNvSpPr/>
          <p:nvPr userDrawn="1"/>
        </p:nvSpPr>
        <p:spPr>
          <a:xfrm>
            <a:off x="6266204" y="0"/>
            <a:ext cx="59174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60C7D9ED-7817-7A1D-4478-3FB9BFAA47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67779" y="1332669"/>
            <a:ext cx="457140" cy="457200"/>
          </a:xfrm>
          <a:prstGeom prst="rect">
            <a:avLst/>
          </a:prstGeom>
        </p:spPr>
      </p:pic>
      <p:pic>
        <p:nvPicPr>
          <p:cNvPr id="9" name="Picture 8" descr="Icon&#10;&#10;Description automatically generated">
            <a:extLst>
              <a:ext uri="{FF2B5EF4-FFF2-40B4-BE49-F238E27FC236}">
                <a16:creationId xmlns:a16="http://schemas.microsoft.com/office/drawing/2014/main" id="{09D22C15-5469-0645-F747-70D978466F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67779" y="3667655"/>
            <a:ext cx="457140" cy="457200"/>
          </a:xfrm>
          <a:prstGeom prst="rect">
            <a:avLst/>
          </a:prstGeom>
        </p:spPr>
      </p:pic>
      <p:sp>
        <p:nvSpPr>
          <p:cNvPr id="11" name="Picture Placeholder 25">
            <a:extLst>
              <a:ext uri="{FF2B5EF4-FFF2-40B4-BE49-F238E27FC236}">
                <a16:creationId xmlns:a16="http://schemas.microsoft.com/office/drawing/2014/main" id="{0D34256A-4C9A-ADAC-4A7A-FEED30071544}"/>
              </a:ext>
            </a:extLst>
          </p:cNvPr>
          <p:cNvSpPr>
            <a:spLocks noGrp="1"/>
          </p:cNvSpPr>
          <p:nvPr>
            <p:ph type="pic" sz="quarter" idx="11"/>
          </p:nvPr>
        </p:nvSpPr>
        <p:spPr>
          <a:xfrm>
            <a:off x="4199642" y="1788523"/>
            <a:ext cx="4103703" cy="3693115"/>
          </a:xfrm>
          <a:prstGeom prst="roundRect">
            <a:avLst>
              <a:gd name="adj" fmla="val 3839"/>
            </a:avLst>
          </a:prstGeom>
        </p:spPr>
        <p:txBody>
          <a:bodyPr/>
          <a:lstStyle/>
          <a:p>
            <a:endParaRPr lang="en-US"/>
          </a:p>
        </p:txBody>
      </p:sp>
      <p:sp>
        <p:nvSpPr>
          <p:cNvPr id="2" name="Title 4">
            <a:extLst>
              <a:ext uri="{FF2B5EF4-FFF2-40B4-BE49-F238E27FC236}">
                <a16:creationId xmlns:a16="http://schemas.microsoft.com/office/drawing/2014/main" id="{91055663-BB8A-807C-425D-2B19B325BC83}"/>
              </a:ext>
            </a:extLst>
          </p:cNvPr>
          <p:cNvSpPr>
            <a:spLocks noGrp="1"/>
          </p:cNvSpPr>
          <p:nvPr>
            <p:ph type="title" hasCustomPrompt="1"/>
          </p:nvPr>
        </p:nvSpPr>
        <p:spPr>
          <a:xfrm>
            <a:off x="801810" y="1788524"/>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4" name="Text Placeholder 34">
            <a:extLst>
              <a:ext uri="{FF2B5EF4-FFF2-40B4-BE49-F238E27FC236}">
                <a16:creationId xmlns:a16="http://schemas.microsoft.com/office/drawing/2014/main" id="{365164A5-6DE6-5466-ABDE-9B803407560B}"/>
              </a:ext>
            </a:extLst>
          </p:cNvPr>
          <p:cNvSpPr>
            <a:spLocks noGrp="1"/>
          </p:cNvSpPr>
          <p:nvPr>
            <p:ph type="body" sz="quarter" idx="19" hasCustomPrompt="1"/>
          </p:nvPr>
        </p:nvSpPr>
        <p:spPr>
          <a:xfrm>
            <a:off x="804148" y="2435868"/>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2" name="Text Placeholder 15">
            <a:extLst>
              <a:ext uri="{FF2B5EF4-FFF2-40B4-BE49-F238E27FC236}">
                <a16:creationId xmlns:a16="http://schemas.microsoft.com/office/drawing/2014/main" id="{B8111B5C-CCDB-7446-B1AF-BC238DC83710}"/>
              </a:ext>
            </a:extLst>
          </p:cNvPr>
          <p:cNvSpPr>
            <a:spLocks noGrp="1"/>
          </p:cNvSpPr>
          <p:nvPr>
            <p:ph type="body" sz="quarter" idx="20" hasCustomPrompt="1"/>
          </p:nvPr>
        </p:nvSpPr>
        <p:spPr>
          <a:xfrm>
            <a:off x="801810" y="3103283"/>
            <a:ext cx="3157027" cy="2794598"/>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Ut </a:t>
            </a:r>
            <a:r>
              <a:rPr lang="en-US" sz="1400" spc="30" err="1">
                <a:solidFill>
                  <a:srgbClr val="000000"/>
                </a:solidFill>
                <a:latin typeface="Montserrat" pitchFamily="2" charset="77"/>
                <a:cs typeface="Plus Jakarta Sans Light" pitchFamily="2" charset="77"/>
              </a:rPr>
              <a:t>enim</a:t>
            </a:r>
            <a:r>
              <a:rPr lang="en-US" sz="1400" spc="30">
                <a:solidFill>
                  <a:srgbClr val="000000"/>
                </a:solidFill>
                <a:latin typeface="Montserrat" pitchFamily="2" charset="77"/>
                <a:cs typeface="Plus Jakarta Sans Light" pitchFamily="2" charset="77"/>
              </a:rPr>
              <a:t> ad minim </a:t>
            </a:r>
            <a:r>
              <a:rPr lang="en-US" sz="1400" spc="30" err="1">
                <a:solidFill>
                  <a:srgbClr val="000000"/>
                </a:solidFill>
                <a:latin typeface="Montserrat" pitchFamily="2" charset="77"/>
                <a:cs typeface="Plus Jakarta Sans Light" pitchFamily="2" charset="77"/>
              </a:rPr>
              <a:t>veniam</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quis</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nostrud</a:t>
            </a:r>
            <a:r>
              <a:rPr lang="en-US" sz="1400" spc="30">
                <a:solidFill>
                  <a:srgbClr val="000000"/>
                </a:solidFill>
                <a:latin typeface="Montserrat" pitchFamily="2" charset="77"/>
                <a:cs typeface="Plus Jakarta Sans Light" pitchFamily="2" charset="77"/>
              </a:rPr>
              <a:t> exercitation </a:t>
            </a:r>
            <a:r>
              <a:rPr lang="en-US" sz="1400" spc="30" err="1">
                <a:solidFill>
                  <a:srgbClr val="000000"/>
                </a:solidFill>
                <a:latin typeface="Montserrat" pitchFamily="2" charset="77"/>
                <a:cs typeface="Plus Jakarta Sans Light" pitchFamily="2" charset="77"/>
              </a:rPr>
              <a:t>ullamco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laboris</a:t>
            </a:r>
            <a:r>
              <a:rPr lang="en-US" sz="1400" spc="30">
                <a:solidFill>
                  <a:srgbClr val="000000"/>
                </a:solidFill>
                <a:latin typeface="Montserrat" pitchFamily="2" charset="77"/>
                <a:cs typeface="Plus Jakarta Sans Light" pitchFamily="2" charset="77"/>
              </a:rPr>
              <a:t> nisi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aliquip</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consequat</a:t>
            </a:r>
            <a:r>
              <a:rPr lang="en-US" sz="1400" spc="30">
                <a:solidFill>
                  <a:srgbClr val="000000"/>
                </a:solidFill>
                <a:latin typeface="Montserrat" pitchFamily="2" charset="77"/>
                <a:cs typeface="Plus Jakarta Sans Light" pitchFamily="2" charset="77"/>
              </a:rPr>
              <a:t>. </a:t>
            </a:r>
          </a:p>
          <a:p>
            <a:pPr lvl="0"/>
            <a:endParaRPr lang="en-US"/>
          </a:p>
        </p:txBody>
      </p:sp>
      <p:sp>
        <p:nvSpPr>
          <p:cNvPr id="13" name="Text Placeholder 9">
            <a:extLst>
              <a:ext uri="{FF2B5EF4-FFF2-40B4-BE49-F238E27FC236}">
                <a16:creationId xmlns:a16="http://schemas.microsoft.com/office/drawing/2014/main" id="{546FA650-56CD-943B-21F8-5962AED8B5F8}"/>
              </a:ext>
            </a:extLst>
          </p:cNvPr>
          <p:cNvSpPr>
            <a:spLocks noGrp="1"/>
          </p:cNvSpPr>
          <p:nvPr>
            <p:ph type="body" sz="quarter" idx="21" hasCustomPrompt="1"/>
          </p:nvPr>
        </p:nvSpPr>
        <p:spPr>
          <a:xfrm>
            <a:off x="8767779" y="1900119"/>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16" name="Text Placeholder 15">
            <a:extLst>
              <a:ext uri="{FF2B5EF4-FFF2-40B4-BE49-F238E27FC236}">
                <a16:creationId xmlns:a16="http://schemas.microsoft.com/office/drawing/2014/main" id="{6612DC7E-5B5A-A4D1-0B24-B2771871F4C6}"/>
              </a:ext>
            </a:extLst>
          </p:cNvPr>
          <p:cNvSpPr>
            <a:spLocks noGrp="1"/>
          </p:cNvSpPr>
          <p:nvPr>
            <p:ph type="body" sz="quarter" idx="22" hasCustomPrompt="1"/>
          </p:nvPr>
        </p:nvSpPr>
        <p:spPr>
          <a:xfrm>
            <a:off x="8767780" y="2144784"/>
            <a:ext cx="2759485" cy="1406525"/>
          </a:xfrm>
          <a:prstGeom prst="rect">
            <a:avLst/>
          </a:prstGeom>
        </p:spPr>
        <p:txBody>
          <a:bodyPr/>
          <a:lstStyle>
            <a:lvl1pPr marL="0" indent="0">
              <a:lnSpc>
                <a:spcPts val="2280"/>
              </a:lnSpc>
              <a:spcBef>
                <a:spcPts val="0"/>
              </a:spcBef>
              <a:buNone/>
              <a:defRPr sz="1200">
                <a:solidFill>
                  <a:schemeClr val="bg1"/>
                </a:solidFill>
                <a:latin typeface="Montserrat" pitchFamily="2" charset="77"/>
              </a:defRPr>
            </a:lvl1pPr>
          </a:lstStyle>
          <a:p>
            <a:pPr lvl="0"/>
            <a:r>
              <a:rPr lang="en-US" sz="1200" spc="30">
                <a:solidFill>
                  <a:schemeClr val="bg1"/>
                </a:solidFill>
                <a:latin typeface="Montserrat" pitchFamily="2" charset="77"/>
                <a:cs typeface="Plus Jakarta Sans Light" pitchFamily="2" charset="77"/>
              </a:rPr>
              <a:t>Lorem ipsum dolor sit </a:t>
            </a:r>
            <a:r>
              <a:rPr lang="en-US" sz="1200" spc="30" err="1">
                <a:solidFill>
                  <a:schemeClr val="bg1"/>
                </a:solidFill>
                <a:latin typeface="Montserrat" pitchFamily="2" charset="77"/>
                <a:cs typeface="Plus Jakarta Sans Light" pitchFamily="2" charset="77"/>
              </a:rPr>
              <a:t>amet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consectetur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adipiscing</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elit</a:t>
            </a:r>
            <a:r>
              <a:rPr lang="en-US" sz="1200" spc="30">
                <a:solidFill>
                  <a:schemeClr val="bg1"/>
                </a:solidFill>
                <a:latin typeface="Montserrat" pitchFamily="2" charset="77"/>
                <a:cs typeface="Plus Jakarta Sans Light" pitchFamily="2" charset="77"/>
              </a:rPr>
              <a:t>, sed do </a:t>
            </a:r>
            <a:r>
              <a:rPr lang="en-US" sz="1200" spc="30" err="1">
                <a:solidFill>
                  <a:schemeClr val="bg1"/>
                </a:solidFill>
                <a:latin typeface="Montserrat" pitchFamily="2" charset="77"/>
                <a:cs typeface="Plus Jakarta Sans Light" pitchFamily="2" charset="77"/>
              </a:rPr>
              <a:t>eiusmod</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tempor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incididunt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ut</a:t>
            </a:r>
            <a:r>
              <a:rPr lang="en-US" sz="1200" spc="30">
                <a:solidFill>
                  <a:schemeClr val="bg1"/>
                </a:solidFill>
                <a:latin typeface="Montserrat" pitchFamily="2" charset="77"/>
                <a:cs typeface="Plus Jakarta Sans Light" pitchFamily="2" charset="77"/>
              </a:rPr>
              <a:t> labore et dolore magna </a:t>
            </a:r>
            <a:r>
              <a:rPr lang="en-US" sz="1200" spc="30" err="1">
                <a:solidFill>
                  <a:schemeClr val="bg1"/>
                </a:solidFill>
                <a:latin typeface="Montserrat" pitchFamily="2" charset="77"/>
                <a:cs typeface="Plus Jakarta Sans Light" pitchFamily="2" charset="77"/>
              </a:rPr>
              <a:t>aliqua</a:t>
            </a:r>
            <a:r>
              <a:rPr lang="en-US" sz="1200" spc="30">
                <a:solidFill>
                  <a:schemeClr val="bg1"/>
                </a:solidFill>
                <a:latin typeface="Montserrat" pitchFamily="2" charset="77"/>
                <a:cs typeface="Plus Jakarta Sans Light" pitchFamily="2" charset="77"/>
              </a:rPr>
              <a:t>.</a:t>
            </a:r>
            <a:endParaRPr lang="en-US"/>
          </a:p>
        </p:txBody>
      </p:sp>
      <p:sp>
        <p:nvSpPr>
          <p:cNvPr id="19" name="Text Placeholder 9">
            <a:extLst>
              <a:ext uri="{FF2B5EF4-FFF2-40B4-BE49-F238E27FC236}">
                <a16:creationId xmlns:a16="http://schemas.microsoft.com/office/drawing/2014/main" id="{7A5F1880-0A4F-60EE-C1F8-F8D640EB72E2}"/>
              </a:ext>
            </a:extLst>
          </p:cNvPr>
          <p:cNvSpPr>
            <a:spLocks noGrp="1"/>
          </p:cNvSpPr>
          <p:nvPr>
            <p:ph type="body" sz="quarter" idx="23" hasCustomPrompt="1"/>
          </p:nvPr>
        </p:nvSpPr>
        <p:spPr>
          <a:xfrm>
            <a:off x="8767779" y="4240983"/>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20" name="Text Placeholder 15">
            <a:extLst>
              <a:ext uri="{FF2B5EF4-FFF2-40B4-BE49-F238E27FC236}">
                <a16:creationId xmlns:a16="http://schemas.microsoft.com/office/drawing/2014/main" id="{825B9145-4E79-DA36-3A49-85207DD06E39}"/>
              </a:ext>
            </a:extLst>
          </p:cNvPr>
          <p:cNvSpPr>
            <a:spLocks noGrp="1"/>
          </p:cNvSpPr>
          <p:nvPr>
            <p:ph type="body" sz="quarter" idx="24" hasCustomPrompt="1"/>
          </p:nvPr>
        </p:nvSpPr>
        <p:spPr>
          <a:xfrm>
            <a:off x="8767780" y="4485648"/>
            <a:ext cx="2759485" cy="1406525"/>
          </a:xfrm>
          <a:prstGeom prst="rect">
            <a:avLst/>
          </a:prstGeom>
        </p:spPr>
        <p:txBody>
          <a:bodyPr/>
          <a:lstStyle>
            <a:lvl1pPr marL="0" indent="0">
              <a:lnSpc>
                <a:spcPts val="2280"/>
              </a:lnSpc>
              <a:spcBef>
                <a:spcPts val="0"/>
              </a:spcBef>
              <a:buNone/>
              <a:defRPr sz="1200">
                <a:solidFill>
                  <a:schemeClr val="bg1"/>
                </a:solidFill>
                <a:latin typeface="Montserrat" pitchFamily="2" charset="77"/>
              </a:defRPr>
            </a:lvl1pPr>
          </a:lstStyle>
          <a:p>
            <a:pPr lvl="0"/>
            <a:r>
              <a:rPr lang="en-US" sz="1200" spc="30">
                <a:solidFill>
                  <a:schemeClr val="bg1"/>
                </a:solidFill>
                <a:latin typeface="Montserrat" pitchFamily="2" charset="77"/>
                <a:cs typeface="Plus Jakarta Sans Light" pitchFamily="2" charset="77"/>
              </a:rPr>
              <a:t>Lorem ipsum dolor sit </a:t>
            </a:r>
            <a:r>
              <a:rPr lang="en-US" sz="1200" spc="30" err="1">
                <a:solidFill>
                  <a:schemeClr val="bg1"/>
                </a:solidFill>
                <a:latin typeface="Montserrat" pitchFamily="2" charset="77"/>
                <a:cs typeface="Plus Jakarta Sans Light" pitchFamily="2" charset="77"/>
              </a:rPr>
              <a:t>amet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consectetur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adipiscing</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elit</a:t>
            </a:r>
            <a:r>
              <a:rPr lang="en-US" sz="1200" spc="30">
                <a:solidFill>
                  <a:schemeClr val="bg1"/>
                </a:solidFill>
                <a:latin typeface="Montserrat" pitchFamily="2" charset="77"/>
                <a:cs typeface="Plus Jakarta Sans Light" pitchFamily="2" charset="77"/>
              </a:rPr>
              <a:t>, sed do </a:t>
            </a:r>
            <a:r>
              <a:rPr lang="en-US" sz="1200" spc="30" err="1">
                <a:solidFill>
                  <a:schemeClr val="bg1"/>
                </a:solidFill>
                <a:latin typeface="Montserrat" pitchFamily="2" charset="77"/>
                <a:cs typeface="Plus Jakarta Sans Light" pitchFamily="2" charset="77"/>
              </a:rPr>
              <a:t>eiusmod</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tempor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incididunt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ut</a:t>
            </a:r>
            <a:r>
              <a:rPr lang="en-US" sz="1200" spc="30">
                <a:solidFill>
                  <a:schemeClr val="bg1"/>
                </a:solidFill>
                <a:latin typeface="Montserrat" pitchFamily="2" charset="77"/>
                <a:cs typeface="Plus Jakarta Sans Light" pitchFamily="2" charset="77"/>
              </a:rPr>
              <a:t> labore et dolore magna </a:t>
            </a:r>
            <a:r>
              <a:rPr lang="en-US" sz="1200" spc="30" err="1">
                <a:solidFill>
                  <a:schemeClr val="bg1"/>
                </a:solidFill>
                <a:latin typeface="Montserrat" pitchFamily="2" charset="77"/>
                <a:cs typeface="Plus Jakarta Sans Light" pitchFamily="2" charset="77"/>
              </a:rPr>
              <a:t>aliqua</a:t>
            </a:r>
            <a:r>
              <a:rPr lang="en-US" sz="1200" spc="30">
                <a:solidFill>
                  <a:schemeClr val="bg1"/>
                </a:solidFill>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310637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23905-B013-37F7-62BD-D4930AFF7E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2135818"/>
            <a:ext cx="333911" cy="320040"/>
          </a:xfrm>
          <a:prstGeom prst="rect">
            <a:avLst/>
          </a:prstGeom>
        </p:spPr>
      </p:pic>
      <p:pic>
        <p:nvPicPr>
          <p:cNvPr id="7" name="Picture 6">
            <a:extLst>
              <a:ext uri="{FF2B5EF4-FFF2-40B4-BE49-F238E27FC236}">
                <a16:creationId xmlns:a16="http://schemas.microsoft.com/office/drawing/2014/main" id="{1B12957B-22FA-FD64-D943-E0E8097D76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4416464"/>
            <a:ext cx="333911" cy="320040"/>
          </a:xfrm>
          <a:prstGeom prst="rect">
            <a:avLst/>
          </a:prstGeom>
        </p:spPr>
      </p:pic>
      <p:pic>
        <p:nvPicPr>
          <p:cNvPr id="9" name="Picture 8">
            <a:extLst>
              <a:ext uri="{FF2B5EF4-FFF2-40B4-BE49-F238E27FC236}">
                <a16:creationId xmlns:a16="http://schemas.microsoft.com/office/drawing/2014/main" id="{A89D24CA-F714-021F-B1A3-86F08AFF6F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66297" y="2135818"/>
            <a:ext cx="333911" cy="320040"/>
          </a:xfrm>
          <a:prstGeom prst="rect">
            <a:avLst/>
          </a:prstGeom>
        </p:spPr>
      </p:pic>
      <p:pic>
        <p:nvPicPr>
          <p:cNvPr id="11" name="Picture 10">
            <a:extLst>
              <a:ext uri="{FF2B5EF4-FFF2-40B4-BE49-F238E27FC236}">
                <a16:creationId xmlns:a16="http://schemas.microsoft.com/office/drawing/2014/main" id="{240EAD27-0002-C482-0243-FA341CBA708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66297" y="4416464"/>
            <a:ext cx="333911" cy="320040"/>
          </a:xfrm>
          <a:prstGeom prst="rect">
            <a:avLst/>
          </a:prstGeom>
        </p:spPr>
      </p:pic>
      <p:sp>
        <p:nvSpPr>
          <p:cNvPr id="14" name="Picture Placeholder 18">
            <a:extLst>
              <a:ext uri="{FF2B5EF4-FFF2-40B4-BE49-F238E27FC236}">
                <a16:creationId xmlns:a16="http://schemas.microsoft.com/office/drawing/2014/main" id="{78F8E0DB-C8D3-FED7-60D2-F573668F569E}"/>
              </a:ext>
            </a:extLst>
          </p:cNvPr>
          <p:cNvSpPr>
            <a:spLocks noGrp="1"/>
          </p:cNvSpPr>
          <p:nvPr>
            <p:ph type="pic" sz="quarter" idx="10"/>
          </p:nvPr>
        </p:nvSpPr>
        <p:spPr>
          <a:xfrm>
            <a:off x="0" y="0"/>
            <a:ext cx="3610096" cy="6858000"/>
          </a:xfrm>
          <a:prstGeom prst="rect">
            <a:avLst/>
          </a:prstGeom>
        </p:spPr>
        <p:txBody>
          <a:bodyPr/>
          <a:lstStyle/>
          <a:p>
            <a:endParaRPr lang="en-US"/>
          </a:p>
        </p:txBody>
      </p:sp>
      <p:sp>
        <p:nvSpPr>
          <p:cNvPr id="2" name="Title 4">
            <a:extLst>
              <a:ext uri="{FF2B5EF4-FFF2-40B4-BE49-F238E27FC236}">
                <a16:creationId xmlns:a16="http://schemas.microsoft.com/office/drawing/2014/main" id="{E4EA5309-6678-70FC-C6E8-E8503C1F502A}"/>
              </a:ext>
            </a:extLst>
          </p:cNvPr>
          <p:cNvSpPr>
            <a:spLocks noGrp="1"/>
          </p:cNvSpPr>
          <p:nvPr>
            <p:ph type="title" hasCustomPrompt="1"/>
          </p:nvPr>
        </p:nvSpPr>
        <p:spPr>
          <a:xfrm>
            <a:off x="4215297" y="756997"/>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F20806A4-723F-8263-22B3-3F519A60BF9A}"/>
              </a:ext>
            </a:extLst>
          </p:cNvPr>
          <p:cNvSpPr>
            <a:spLocks noGrp="1"/>
          </p:cNvSpPr>
          <p:nvPr>
            <p:ph type="body" sz="quarter" idx="19" hasCustomPrompt="1"/>
          </p:nvPr>
        </p:nvSpPr>
        <p:spPr>
          <a:xfrm>
            <a:off x="4217635" y="1404341"/>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5" name="Text Placeholder 14">
            <a:extLst>
              <a:ext uri="{FF2B5EF4-FFF2-40B4-BE49-F238E27FC236}">
                <a16:creationId xmlns:a16="http://schemas.microsoft.com/office/drawing/2014/main" id="{EEF8583B-B46D-0B71-0308-A41B84CC08B8}"/>
              </a:ext>
            </a:extLst>
          </p:cNvPr>
          <p:cNvSpPr>
            <a:spLocks noGrp="1"/>
          </p:cNvSpPr>
          <p:nvPr>
            <p:ph type="body" sz="quarter" idx="20" hasCustomPrompt="1"/>
          </p:nvPr>
        </p:nvSpPr>
        <p:spPr>
          <a:xfrm>
            <a:off x="4153682" y="2558177"/>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B9FF202C-54AE-DA2B-F407-72997D13BFDC}"/>
              </a:ext>
            </a:extLst>
          </p:cNvPr>
          <p:cNvSpPr>
            <a:spLocks noGrp="1"/>
          </p:cNvSpPr>
          <p:nvPr>
            <p:ph type="body" sz="quarter" idx="21" hasCustomPrompt="1"/>
          </p:nvPr>
        </p:nvSpPr>
        <p:spPr>
          <a:xfrm>
            <a:off x="4153682" y="2817808"/>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8" name="Text Placeholder 14">
            <a:extLst>
              <a:ext uri="{FF2B5EF4-FFF2-40B4-BE49-F238E27FC236}">
                <a16:creationId xmlns:a16="http://schemas.microsoft.com/office/drawing/2014/main" id="{506AF7AD-3C88-9ED2-D058-45168F8E828D}"/>
              </a:ext>
            </a:extLst>
          </p:cNvPr>
          <p:cNvSpPr>
            <a:spLocks noGrp="1"/>
          </p:cNvSpPr>
          <p:nvPr>
            <p:ph type="body" sz="quarter" idx="22" hasCustomPrompt="1"/>
          </p:nvPr>
        </p:nvSpPr>
        <p:spPr>
          <a:xfrm>
            <a:off x="8103375" y="2558177"/>
            <a:ext cx="3162683"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9" name="Text Placeholder 16">
            <a:extLst>
              <a:ext uri="{FF2B5EF4-FFF2-40B4-BE49-F238E27FC236}">
                <a16:creationId xmlns:a16="http://schemas.microsoft.com/office/drawing/2014/main" id="{F5DF08B2-3D4D-1D9B-9E8C-DA068F710631}"/>
              </a:ext>
            </a:extLst>
          </p:cNvPr>
          <p:cNvSpPr>
            <a:spLocks noGrp="1"/>
          </p:cNvSpPr>
          <p:nvPr>
            <p:ph type="body" sz="quarter" idx="23" hasCustomPrompt="1"/>
          </p:nvPr>
        </p:nvSpPr>
        <p:spPr>
          <a:xfrm>
            <a:off x="8103375" y="2817808"/>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0" name="Text Placeholder 14">
            <a:extLst>
              <a:ext uri="{FF2B5EF4-FFF2-40B4-BE49-F238E27FC236}">
                <a16:creationId xmlns:a16="http://schemas.microsoft.com/office/drawing/2014/main" id="{F544B40D-0EFC-7A6D-FCF9-EAAA2CCDF767}"/>
              </a:ext>
            </a:extLst>
          </p:cNvPr>
          <p:cNvSpPr>
            <a:spLocks noGrp="1"/>
          </p:cNvSpPr>
          <p:nvPr>
            <p:ph type="body" sz="quarter" idx="24" hasCustomPrompt="1"/>
          </p:nvPr>
        </p:nvSpPr>
        <p:spPr>
          <a:xfrm>
            <a:off x="8103375" y="4835033"/>
            <a:ext cx="3162683"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1" name="Text Placeholder 16">
            <a:extLst>
              <a:ext uri="{FF2B5EF4-FFF2-40B4-BE49-F238E27FC236}">
                <a16:creationId xmlns:a16="http://schemas.microsoft.com/office/drawing/2014/main" id="{91F47CD5-D067-D39C-1BF2-33B37E0391A6}"/>
              </a:ext>
            </a:extLst>
          </p:cNvPr>
          <p:cNvSpPr>
            <a:spLocks noGrp="1"/>
          </p:cNvSpPr>
          <p:nvPr>
            <p:ph type="body" sz="quarter" idx="25" hasCustomPrompt="1"/>
          </p:nvPr>
        </p:nvSpPr>
        <p:spPr>
          <a:xfrm>
            <a:off x="8103375" y="509466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2" name="Text Placeholder 14">
            <a:extLst>
              <a:ext uri="{FF2B5EF4-FFF2-40B4-BE49-F238E27FC236}">
                <a16:creationId xmlns:a16="http://schemas.microsoft.com/office/drawing/2014/main" id="{98032802-4B99-8B30-BA7A-25262EB80A54}"/>
              </a:ext>
            </a:extLst>
          </p:cNvPr>
          <p:cNvSpPr>
            <a:spLocks noGrp="1"/>
          </p:cNvSpPr>
          <p:nvPr>
            <p:ph type="body" sz="quarter" idx="26" hasCustomPrompt="1"/>
          </p:nvPr>
        </p:nvSpPr>
        <p:spPr>
          <a:xfrm>
            <a:off x="4153682" y="483503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3" name="Text Placeholder 16">
            <a:extLst>
              <a:ext uri="{FF2B5EF4-FFF2-40B4-BE49-F238E27FC236}">
                <a16:creationId xmlns:a16="http://schemas.microsoft.com/office/drawing/2014/main" id="{1ADF1948-397A-EEF8-C460-1636BBF2011F}"/>
              </a:ext>
            </a:extLst>
          </p:cNvPr>
          <p:cNvSpPr>
            <a:spLocks noGrp="1"/>
          </p:cNvSpPr>
          <p:nvPr>
            <p:ph type="body" sz="quarter" idx="27" hasCustomPrompt="1"/>
          </p:nvPr>
        </p:nvSpPr>
        <p:spPr>
          <a:xfrm>
            <a:off x="4153682" y="509466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24411147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432F4-F985-240C-394A-687E8924C2B7}"/>
              </a:ext>
            </a:extLst>
          </p:cNvPr>
          <p:cNvSpPr/>
          <p:nvPr userDrawn="1"/>
        </p:nvSpPr>
        <p:spPr>
          <a:xfrm>
            <a:off x="794" y="0"/>
            <a:ext cx="371983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pic>
        <p:nvPicPr>
          <p:cNvPr id="6" name="Picture 5">
            <a:extLst>
              <a:ext uri="{FF2B5EF4-FFF2-40B4-BE49-F238E27FC236}">
                <a16:creationId xmlns:a16="http://schemas.microsoft.com/office/drawing/2014/main" id="{C3CAA5DE-4D94-375F-6187-C341350504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529547"/>
            <a:ext cx="333911" cy="320040"/>
          </a:xfrm>
          <a:prstGeom prst="rect">
            <a:avLst/>
          </a:prstGeom>
        </p:spPr>
      </p:pic>
      <p:pic>
        <p:nvPicPr>
          <p:cNvPr id="8" name="Picture 7">
            <a:extLst>
              <a:ext uri="{FF2B5EF4-FFF2-40B4-BE49-F238E27FC236}">
                <a16:creationId xmlns:a16="http://schemas.microsoft.com/office/drawing/2014/main" id="{267C678E-340E-2902-11BB-C9A15EAFEA4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2" y="529547"/>
            <a:ext cx="333911" cy="320040"/>
          </a:xfrm>
          <a:prstGeom prst="rect">
            <a:avLst/>
          </a:prstGeom>
        </p:spPr>
      </p:pic>
      <p:pic>
        <p:nvPicPr>
          <p:cNvPr id="10" name="Picture 9">
            <a:extLst>
              <a:ext uri="{FF2B5EF4-FFF2-40B4-BE49-F238E27FC236}">
                <a16:creationId xmlns:a16="http://schemas.microsoft.com/office/drawing/2014/main" id="{96B0B763-FF21-DCFF-532F-FDF2D7D939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2603275"/>
            <a:ext cx="333911" cy="320040"/>
          </a:xfrm>
          <a:prstGeom prst="rect">
            <a:avLst/>
          </a:prstGeom>
        </p:spPr>
      </p:pic>
      <p:pic>
        <p:nvPicPr>
          <p:cNvPr id="12" name="Picture 11">
            <a:extLst>
              <a:ext uri="{FF2B5EF4-FFF2-40B4-BE49-F238E27FC236}">
                <a16:creationId xmlns:a16="http://schemas.microsoft.com/office/drawing/2014/main" id="{8360387F-5BA9-FE31-A688-1EB006A27DF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2" y="2603275"/>
            <a:ext cx="333911" cy="320040"/>
          </a:xfrm>
          <a:prstGeom prst="rect">
            <a:avLst/>
          </a:prstGeom>
        </p:spPr>
      </p:pic>
      <p:pic>
        <p:nvPicPr>
          <p:cNvPr id="14" name="Picture 13">
            <a:extLst>
              <a:ext uri="{FF2B5EF4-FFF2-40B4-BE49-F238E27FC236}">
                <a16:creationId xmlns:a16="http://schemas.microsoft.com/office/drawing/2014/main" id="{4FF7BD4A-299D-3481-7804-4A2C175DE6C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4595361"/>
            <a:ext cx="333911" cy="320040"/>
          </a:xfrm>
          <a:prstGeom prst="rect">
            <a:avLst/>
          </a:prstGeom>
        </p:spPr>
      </p:pic>
      <p:pic>
        <p:nvPicPr>
          <p:cNvPr id="16" name="Picture 15">
            <a:extLst>
              <a:ext uri="{FF2B5EF4-FFF2-40B4-BE49-F238E27FC236}">
                <a16:creationId xmlns:a16="http://schemas.microsoft.com/office/drawing/2014/main" id="{E33B614F-7BBA-017A-B201-74B382537B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2" y="4595361"/>
            <a:ext cx="333911" cy="320040"/>
          </a:xfrm>
          <a:prstGeom prst="rect">
            <a:avLst/>
          </a:prstGeom>
        </p:spPr>
      </p:pic>
      <p:sp>
        <p:nvSpPr>
          <p:cNvPr id="2" name="Text Placeholder 14">
            <a:extLst>
              <a:ext uri="{FF2B5EF4-FFF2-40B4-BE49-F238E27FC236}">
                <a16:creationId xmlns:a16="http://schemas.microsoft.com/office/drawing/2014/main" id="{86C33A7B-1AA3-388D-6916-6232AF4F80EA}"/>
              </a:ext>
            </a:extLst>
          </p:cNvPr>
          <p:cNvSpPr>
            <a:spLocks noGrp="1"/>
          </p:cNvSpPr>
          <p:nvPr>
            <p:ph type="body" sz="quarter" idx="20" hasCustomPrompt="1"/>
          </p:nvPr>
        </p:nvSpPr>
        <p:spPr>
          <a:xfrm>
            <a:off x="4153682" y="94348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91AFEA49-4918-016D-05F7-C19B6FCAC565}"/>
              </a:ext>
            </a:extLst>
          </p:cNvPr>
          <p:cNvSpPr>
            <a:spLocks noGrp="1"/>
          </p:cNvSpPr>
          <p:nvPr>
            <p:ph type="body" sz="quarter" idx="21" hasCustomPrompt="1"/>
          </p:nvPr>
        </p:nvSpPr>
        <p:spPr>
          <a:xfrm>
            <a:off x="4153682" y="120311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B46C900A-D477-8CE6-541D-622CED8276B1}"/>
              </a:ext>
            </a:extLst>
          </p:cNvPr>
          <p:cNvSpPr>
            <a:spLocks noGrp="1"/>
          </p:cNvSpPr>
          <p:nvPr>
            <p:ph type="body" sz="quarter" idx="22" hasCustomPrompt="1"/>
          </p:nvPr>
        </p:nvSpPr>
        <p:spPr>
          <a:xfrm>
            <a:off x="4153682" y="30229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6">
            <a:extLst>
              <a:ext uri="{FF2B5EF4-FFF2-40B4-BE49-F238E27FC236}">
                <a16:creationId xmlns:a16="http://schemas.microsoft.com/office/drawing/2014/main" id="{16369C46-2F53-7F84-487F-40285799A04C}"/>
              </a:ext>
            </a:extLst>
          </p:cNvPr>
          <p:cNvSpPr>
            <a:spLocks noGrp="1"/>
          </p:cNvSpPr>
          <p:nvPr>
            <p:ph type="body" sz="quarter" idx="23" hasCustomPrompt="1"/>
          </p:nvPr>
        </p:nvSpPr>
        <p:spPr>
          <a:xfrm>
            <a:off x="4153682"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F41DEED2-EF81-0E5F-AB6F-BB850DB7A237}"/>
              </a:ext>
            </a:extLst>
          </p:cNvPr>
          <p:cNvSpPr>
            <a:spLocks noGrp="1"/>
          </p:cNvSpPr>
          <p:nvPr>
            <p:ph type="body" sz="quarter" idx="24" hasCustomPrompt="1"/>
          </p:nvPr>
        </p:nvSpPr>
        <p:spPr>
          <a:xfrm>
            <a:off x="4153682" y="5019360"/>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6">
            <a:extLst>
              <a:ext uri="{FF2B5EF4-FFF2-40B4-BE49-F238E27FC236}">
                <a16:creationId xmlns:a16="http://schemas.microsoft.com/office/drawing/2014/main" id="{2714313A-B06D-A7EE-E102-BFF6DA6E0EE1}"/>
              </a:ext>
            </a:extLst>
          </p:cNvPr>
          <p:cNvSpPr>
            <a:spLocks noGrp="1"/>
          </p:cNvSpPr>
          <p:nvPr>
            <p:ph type="body" sz="quarter" idx="25" hasCustomPrompt="1"/>
          </p:nvPr>
        </p:nvSpPr>
        <p:spPr>
          <a:xfrm>
            <a:off x="4153682" y="5278991"/>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3" name="Text Placeholder 14">
            <a:extLst>
              <a:ext uri="{FF2B5EF4-FFF2-40B4-BE49-F238E27FC236}">
                <a16:creationId xmlns:a16="http://schemas.microsoft.com/office/drawing/2014/main" id="{46CD1D2C-E9E4-0716-57EC-00B957720CCA}"/>
              </a:ext>
            </a:extLst>
          </p:cNvPr>
          <p:cNvSpPr>
            <a:spLocks noGrp="1"/>
          </p:cNvSpPr>
          <p:nvPr>
            <p:ph type="body" sz="quarter" idx="26" hasCustomPrompt="1"/>
          </p:nvPr>
        </p:nvSpPr>
        <p:spPr>
          <a:xfrm>
            <a:off x="8218967" y="30229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4" name="Text Placeholder 16">
            <a:extLst>
              <a:ext uri="{FF2B5EF4-FFF2-40B4-BE49-F238E27FC236}">
                <a16:creationId xmlns:a16="http://schemas.microsoft.com/office/drawing/2014/main" id="{8006A0F0-D9D3-61BA-341C-0D880ACFBF74}"/>
              </a:ext>
            </a:extLst>
          </p:cNvPr>
          <p:cNvSpPr>
            <a:spLocks noGrp="1"/>
          </p:cNvSpPr>
          <p:nvPr>
            <p:ph type="body" sz="quarter" idx="27" hasCustomPrompt="1"/>
          </p:nvPr>
        </p:nvSpPr>
        <p:spPr>
          <a:xfrm>
            <a:off x="8218967"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5" name="Text Placeholder 14">
            <a:extLst>
              <a:ext uri="{FF2B5EF4-FFF2-40B4-BE49-F238E27FC236}">
                <a16:creationId xmlns:a16="http://schemas.microsoft.com/office/drawing/2014/main" id="{C7F1E91A-4D9A-1D78-0A90-B2E09679F5D6}"/>
              </a:ext>
            </a:extLst>
          </p:cNvPr>
          <p:cNvSpPr>
            <a:spLocks noGrp="1"/>
          </p:cNvSpPr>
          <p:nvPr>
            <p:ph type="body" sz="quarter" idx="28" hasCustomPrompt="1"/>
          </p:nvPr>
        </p:nvSpPr>
        <p:spPr>
          <a:xfrm>
            <a:off x="8218967" y="94723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6" name="Text Placeholder 16">
            <a:extLst>
              <a:ext uri="{FF2B5EF4-FFF2-40B4-BE49-F238E27FC236}">
                <a16:creationId xmlns:a16="http://schemas.microsoft.com/office/drawing/2014/main" id="{C5E740BF-0770-3F66-8DD5-FE348CA1873F}"/>
              </a:ext>
            </a:extLst>
          </p:cNvPr>
          <p:cNvSpPr>
            <a:spLocks noGrp="1"/>
          </p:cNvSpPr>
          <p:nvPr>
            <p:ph type="body" sz="quarter" idx="29" hasCustomPrompt="1"/>
          </p:nvPr>
        </p:nvSpPr>
        <p:spPr>
          <a:xfrm>
            <a:off x="8218967" y="120686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7" name="Text Placeholder 14">
            <a:extLst>
              <a:ext uri="{FF2B5EF4-FFF2-40B4-BE49-F238E27FC236}">
                <a16:creationId xmlns:a16="http://schemas.microsoft.com/office/drawing/2014/main" id="{2E876F05-CF5A-34B7-C121-8FA88EAA0B1A}"/>
              </a:ext>
            </a:extLst>
          </p:cNvPr>
          <p:cNvSpPr>
            <a:spLocks noGrp="1"/>
          </p:cNvSpPr>
          <p:nvPr>
            <p:ph type="body" sz="quarter" idx="30" hasCustomPrompt="1"/>
          </p:nvPr>
        </p:nvSpPr>
        <p:spPr>
          <a:xfrm>
            <a:off x="8218967" y="501631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8" name="Text Placeholder 16">
            <a:extLst>
              <a:ext uri="{FF2B5EF4-FFF2-40B4-BE49-F238E27FC236}">
                <a16:creationId xmlns:a16="http://schemas.microsoft.com/office/drawing/2014/main" id="{679E984F-1570-E698-7498-A3D55436058F}"/>
              </a:ext>
            </a:extLst>
          </p:cNvPr>
          <p:cNvSpPr>
            <a:spLocks noGrp="1"/>
          </p:cNvSpPr>
          <p:nvPr>
            <p:ph type="body" sz="quarter" idx="31" hasCustomPrompt="1"/>
          </p:nvPr>
        </p:nvSpPr>
        <p:spPr>
          <a:xfrm>
            <a:off x="8218967" y="527594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30" name="Text Placeholder 29">
            <a:extLst>
              <a:ext uri="{FF2B5EF4-FFF2-40B4-BE49-F238E27FC236}">
                <a16:creationId xmlns:a16="http://schemas.microsoft.com/office/drawing/2014/main" id="{1F397495-D15F-F202-F270-1E7C5DCFB759}"/>
              </a:ext>
            </a:extLst>
          </p:cNvPr>
          <p:cNvSpPr>
            <a:spLocks noGrp="1"/>
          </p:cNvSpPr>
          <p:nvPr>
            <p:ph type="body" sz="quarter" idx="32" hasCustomPrompt="1"/>
          </p:nvPr>
        </p:nvSpPr>
        <p:spPr>
          <a:xfrm>
            <a:off x="551825" y="1041824"/>
            <a:ext cx="2708700" cy="4892632"/>
          </a:xfrm>
          <a:prstGeom prst="rect">
            <a:avLst/>
          </a:prstGeom>
        </p:spPr>
        <p:txBody>
          <a:bodyPr/>
          <a:lstStyle>
            <a:lvl1pPr marL="0" indent="0">
              <a:lnSpc>
                <a:spcPts val="3079"/>
              </a:lnSpc>
              <a:spcBef>
                <a:spcPts val="0"/>
              </a:spcBef>
              <a:buNone/>
              <a:defRPr sz="1800">
                <a:solidFill>
                  <a:schemeClr val="bg1"/>
                </a:solidFill>
                <a:latin typeface="Montserrat" pitchFamily="2" charset="77"/>
              </a:defRPr>
            </a:lvl1pPr>
          </a:lstStyle>
          <a:p>
            <a:pPr marL="0" marR="0" lvl="0" indent="0" algn="l" defTabSz="457109" rtl="0" eaLnBrk="1" fontAlgn="auto" latinLnBrk="0" hangingPunct="1">
              <a:lnSpc>
                <a:spcPts val="3079"/>
              </a:lnSpc>
              <a:spcBef>
                <a:spcPts val="0"/>
              </a:spcBef>
              <a:spcAft>
                <a:spcPts val="0"/>
              </a:spcAft>
              <a:buClrTx/>
              <a:buSzTx/>
              <a:buFont typeface="Arial" pitchFamily="34" charset="0"/>
              <a:buNone/>
              <a:tabLst/>
              <a:defRPr/>
            </a:pPr>
            <a:r>
              <a:rPr lang="en-US" sz="1800">
                <a:solidFill>
                  <a:schemeClr val="bg1"/>
                </a:solidFill>
                <a:latin typeface="Montserrat Medium" pitchFamily="2" charset="77"/>
                <a:cs typeface="Plus Jakarta Sans SemiBold" pitchFamily="2" charset="77"/>
              </a:rPr>
              <a:t>“Lorem ipsum dolor sit </a:t>
            </a:r>
            <a:r>
              <a:rPr lang="en-US" sz="1800" err="1">
                <a:solidFill>
                  <a:schemeClr val="bg1"/>
                </a:solidFill>
                <a:latin typeface="Montserrat Medium" pitchFamily="2" charset="77"/>
                <a:cs typeface="Plus Jakarta Sans SemiBold" pitchFamily="2" charset="77"/>
              </a:rPr>
              <a:t>amet</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consectetur</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adipiscing</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elit</a:t>
            </a:r>
            <a:r>
              <a:rPr lang="en-US" sz="1800">
                <a:solidFill>
                  <a:schemeClr val="bg1"/>
                </a:solidFill>
                <a:latin typeface="Montserrat Medium" pitchFamily="2" charset="77"/>
                <a:cs typeface="Plus Jakarta Sans SemiBold" pitchFamily="2" charset="77"/>
              </a:rPr>
              <a:t>, sed do </a:t>
            </a:r>
            <a:r>
              <a:rPr lang="en-US" sz="1800" err="1">
                <a:solidFill>
                  <a:schemeClr val="bg1"/>
                </a:solidFill>
                <a:latin typeface="Montserrat Medium" pitchFamily="2" charset="77"/>
                <a:cs typeface="Plus Jakarta Sans SemiBold" pitchFamily="2" charset="77"/>
              </a:rPr>
              <a:t>eiusmod</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tempor</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incididunt</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ut</a:t>
            </a:r>
            <a:r>
              <a:rPr lang="en-US" sz="1800">
                <a:solidFill>
                  <a:schemeClr val="bg1"/>
                </a:solidFill>
                <a:latin typeface="Montserrat Medium" pitchFamily="2" charset="77"/>
                <a:cs typeface="Plus Jakarta Sans SemiBold" pitchFamily="2" charset="77"/>
              </a:rPr>
              <a:t> labore et dolore magna </a:t>
            </a:r>
            <a:r>
              <a:rPr lang="en-US" sz="1800" err="1">
                <a:solidFill>
                  <a:schemeClr val="bg1"/>
                </a:solidFill>
                <a:latin typeface="Montserrat Medium" pitchFamily="2" charset="77"/>
                <a:cs typeface="Plus Jakarta Sans SemiBold" pitchFamily="2" charset="77"/>
              </a:rPr>
              <a:t>aliqua</a:t>
            </a:r>
            <a:r>
              <a:rPr lang="en-US" sz="1800">
                <a:solidFill>
                  <a:schemeClr val="bg1"/>
                </a:solidFill>
                <a:latin typeface="Montserrat Medium" pitchFamily="2" charset="77"/>
                <a:cs typeface="Plus Jakarta Sans SemiBold" pitchFamily="2" charset="77"/>
              </a:rPr>
              <a:t>. Ut </a:t>
            </a:r>
            <a:r>
              <a:rPr lang="en-US" sz="1800" err="1">
                <a:solidFill>
                  <a:schemeClr val="bg1"/>
                </a:solidFill>
                <a:latin typeface="Montserrat Medium" pitchFamily="2" charset="77"/>
                <a:cs typeface="Plus Jakarta Sans SemiBold" pitchFamily="2" charset="77"/>
              </a:rPr>
              <a:t>enim</a:t>
            </a:r>
            <a:r>
              <a:rPr lang="en-US" sz="1800">
                <a:solidFill>
                  <a:schemeClr val="bg1"/>
                </a:solidFill>
                <a:latin typeface="Montserrat Medium" pitchFamily="2" charset="77"/>
                <a:cs typeface="Plus Jakarta Sans SemiBold" pitchFamily="2" charset="77"/>
              </a:rPr>
              <a:t> ad minim </a:t>
            </a:r>
            <a:r>
              <a:rPr lang="en-US" sz="1800" err="1">
                <a:solidFill>
                  <a:schemeClr val="bg1"/>
                </a:solidFill>
                <a:latin typeface="Montserrat Medium" pitchFamily="2" charset="77"/>
                <a:cs typeface="Plus Jakarta Sans SemiBold" pitchFamily="2" charset="77"/>
              </a:rPr>
              <a:t>veniam</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quis</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nostrud</a:t>
            </a:r>
            <a:r>
              <a:rPr lang="en-US" sz="1800">
                <a:solidFill>
                  <a:schemeClr val="bg1"/>
                </a:solidFill>
                <a:latin typeface="Montserrat Medium" pitchFamily="2" charset="77"/>
                <a:cs typeface="Plus Jakarta Sans SemiBold" pitchFamily="2" charset="77"/>
              </a:rPr>
              <a:t> exercitation </a:t>
            </a:r>
            <a:r>
              <a:rPr lang="en-US" sz="1800" err="1">
                <a:solidFill>
                  <a:schemeClr val="bg1"/>
                </a:solidFill>
                <a:latin typeface="Montserrat Medium" pitchFamily="2" charset="77"/>
                <a:cs typeface="Plus Jakarta Sans SemiBold" pitchFamily="2" charset="77"/>
              </a:rPr>
              <a:t>ullamco</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laboris</a:t>
            </a:r>
            <a:r>
              <a:rPr lang="en-US" sz="1800">
                <a:solidFill>
                  <a:schemeClr val="bg1"/>
                </a:solidFill>
                <a:latin typeface="Montserrat Medium" pitchFamily="2" charset="77"/>
                <a:cs typeface="Plus Jakarta Sans SemiBold" pitchFamily="2" charset="77"/>
              </a:rPr>
              <a:t> nisi </a:t>
            </a:r>
            <a:r>
              <a:rPr lang="en-US" sz="1800" err="1">
                <a:solidFill>
                  <a:schemeClr val="bg1"/>
                </a:solidFill>
                <a:latin typeface="Montserrat Medium" pitchFamily="2" charset="77"/>
                <a:cs typeface="Plus Jakarta Sans SemiBold" pitchFamily="2" charset="77"/>
              </a:rPr>
              <a:t>ut</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aliquip</a:t>
            </a:r>
            <a:r>
              <a:rPr lang="en-US" sz="1800">
                <a:solidFill>
                  <a:schemeClr val="bg1"/>
                </a:solidFill>
                <a:latin typeface="Montserrat Medium" pitchFamily="2" charset="77"/>
                <a:cs typeface="Plus Jakarta Sans SemiBold" pitchFamily="2" charset="77"/>
              </a:rPr>
              <a:t> ex </a:t>
            </a:r>
            <a:r>
              <a:rPr lang="en-US" sz="1800" err="1">
                <a:solidFill>
                  <a:schemeClr val="bg1"/>
                </a:solidFill>
                <a:latin typeface="Montserrat Medium" pitchFamily="2" charset="77"/>
                <a:cs typeface="Plus Jakarta Sans SemiBold" pitchFamily="2" charset="77"/>
              </a:rPr>
              <a:t>ea</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commodo</a:t>
            </a:r>
            <a:r>
              <a:rPr lang="en-US" sz="1800">
                <a:solidFill>
                  <a:schemeClr val="bg1"/>
                </a:solidFill>
                <a:latin typeface="Montserrat Medium" pitchFamily="2" charset="77"/>
                <a:cs typeface="Plus Jakarta Sans SemiBold" pitchFamily="2" charset="77"/>
              </a:rPr>
              <a:t> </a:t>
            </a:r>
            <a:r>
              <a:rPr lang="en-US" sz="1800" err="1">
                <a:solidFill>
                  <a:schemeClr val="bg1"/>
                </a:solidFill>
                <a:latin typeface="Montserrat Medium" pitchFamily="2" charset="77"/>
                <a:cs typeface="Plus Jakarta Sans SemiBold" pitchFamily="2" charset="77"/>
              </a:rPr>
              <a:t>consequat</a:t>
            </a:r>
            <a:r>
              <a:rPr lang="en-US" sz="1800">
                <a:solidFill>
                  <a:schemeClr val="bg1"/>
                </a:solidFill>
                <a:latin typeface="Montserrat Medium" pitchFamily="2" charset="77"/>
                <a:cs typeface="Plus Jakarta Sans SemiBold" pitchFamily="2" charset="77"/>
              </a:rPr>
              <a:t>.”</a:t>
            </a:r>
          </a:p>
        </p:txBody>
      </p:sp>
    </p:spTree>
    <p:extLst>
      <p:ext uri="{BB962C8B-B14F-4D97-AF65-F5344CB8AC3E}">
        <p14:creationId xmlns:p14="http://schemas.microsoft.com/office/powerpoint/2010/main" val="1380169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7B31B-75F4-B6C7-B712-3472F20699D2}"/>
              </a:ext>
            </a:extLst>
          </p:cNvPr>
          <p:cNvSpPr/>
          <p:nvPr userDrawn="1"/>
        </p:nvSpPr>
        <p:spPr>
          <a:xfrm>
            <a:off x="0" y="0"/>
            <a:ext cx="517548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E5F2FC"/>
              </a:solidFill>
              <a:latin typeface="Calibri" panose="020F0502020204030204"/>
            </a:endParaRPr>
          </a:p>
        </p:txBody>
      </p:sp>
      <p:pic>
        <p:nvPicPr>
          <p:cNvPr id="5" name="Picture 4">
            <a:extLst>
              <a:ext uri="{FF2B5EF4-FFF2-40B4-BE49-F238E27FC236}">
                <a16:creationId xmlns:a16="http://schemas.microsoft.com/office/drawing/2014/main" id="{0B0A8FA8-ABA1-C4D0-CF68-1F0634BA861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5" y="731914"/>
            <a:ext cx="333911" cy="320040"/>
          </a:xfrm>
          <a:prstGeom prst="rect">
            <a:avLst/>
          </a:prstGeom>
        </p:spPr>
      </p:pic>
      <p:pic>
        <p:nvPicPr>
          <p:cNvPr id="7" name="Picture 6">
            <a:extLst>
              <a:ext uri="{FF2B5EF4-FFF2-40B4-BE49-F238E27FC236}">
                <a16:creationId xmlns:a16="http://schemas.microsoft.com/office/drawing/2014/main" id="{888C642E-2855-04FA-81D7-5999AFF8547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5" y="2663637"/>
            <a:ext cx="333911" cy="320040"/>
          </a:xfrm>
          <a:prstGeom prst="rect">
            <a:avLst/>
          </a:prstGeom>
        </p:spPr>
      </p:pic>
      <p:pic>
        <p:nvPicPr>
          <p:cNvPr id="9" name="Picture 8">
            <a:extLst>
              <a:ext uri="{FF2B5EF4-FFF2-40B4-BE49-F238E27FC236}">
                <a16:creationId xmlns:a16="http://schemas.microsoft.com/office/drawing/2014/main" id="{EFCEC4E8-3C21-8A8D-955A-A491F4030B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5" y="4595361"/>
            <a:ext cx="333911" cy="320040"/>
          </a:xfrm>
          <a:prstGeom prst="rect">
            <a:avLst/>
          </a:prstGeom>
        </p:spPr>
      </p:pic>
      <p:sp>
        <p:nvSpPr>
          <p:cNvPr id="12" name="Picture Placeholder 25">
            <a:extLst>
              <a:ext uri="{FF2B5EF4-FFF2-40B4-BE49-F238E27FC236}">
                <a16:creationId xmlns:a16="http://schemas.microsoft.com/office/drawing/2014/main" id="{2D8DB771-3C4E-6375-AD48-083C46B2F2AF}"/>
              </a:ext>
            </a:extLst>
          </p:cNvPr>
          <p:cNvSpPr>
            <a:spLocks noGrp="1"/>
          </p:cNvSpPr>
          <p:nvPr>
            <p:ph type="pic" sz="quarter" idx="11"/>
          </p:nvPr>
        </p:nvSpPr>
        <p:spPr>
          <a:xfrm>
            <a:off x="3787735" y="1378948"/>
            <a:ext cx="2755088" cy="3864565"/>
          </a:xfrm>
          <a:prstGeom prst="roundRect">
            <a:avLst>
              <a:gd name="adj" fmla="val 3839"/>
            </a:avLst>
          </a:prstGeom>
        </p:spPr>
        <p:txBody>
          <a:bodyPr/>
          <a:lstStyle/>
          <a:p>
            <a:endParaRPr lang="en-US"/>
          </a:p>
        </p:txBody>
      </p:sp>
      <p:sp>
        <p:nvSpPr>
          <p:cNvPr id="2" name="Text Placeholder 14">
            <a:extLst>
              <a:ext uri="{FF2B5EF4-FFF2-40B4-BE49-F238E27FC236}">
                <a16:creationId xmlns:a16="http://schemas.microsoft.com/office/drawing/2014/main" id="{2451995F-E521-B98C-B33D-9F67CF99F315}"/>
              </a:ext>
            </a:extLst>
          </p:cNvPr>
          <p:cNvSpPr>
            <a:spLocks noGrp="1"/>
          </p:cNvSpPr>
          <p:nvPr>
            <p:ph type="body" sz="quarter" idx="20" hasCustomPrompt="1"/>
          </p:nvPr>
        </p:nvSpPr>
        <p:spPr>
          <a:xfrm>
            <a:off x="7423210" y="115177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1" name="Text Placeholder 16">
            <a:extLst>
              <a:ext uri="{FF2B5EF4-FFF2-40B4-BE49-F238E27FC236}">
                <a16:creationId xmlns:a16="http://schemas.microsoft.com/office/drawing/2014/main" id="{41D61F55-B02F-9F6A-6159-B9600AE4B7F3}"/>
              </a:ext>
            </a:extLst>
          </p:cNvPr>
          <p:cNvSpPr>
            <a:spLocks noGrp="1"/>
          </p:cNvSpPr>
          <p:nvPr>
            <p:ph type="body" sz="quarter" idx="21" hasCustomPrompt="1"/>
          </p:nvPr>
        </p:nvSpPr>
        <p:spPr>
          <a:xfrm>
            <a:off x="7423209" y="1411406"/>
            <a:ext cx="4021629" cy="897717"/>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5" name="Text Placeholder 14">
            <a:extLst>
              <a:ext uri="{FF2B5EF4-FFF2-40B4-BE49-F238E27FC236}">
                <a16:creationId xmlns:a16="http://schemas.microsoft.com/office/drawing/2014/main" id="{279AF6C2-F7E7-085B-A432-69373FC43B3D}"/>
              </a:ext>
            </a:extLst>
          </p:cNvPr>
          <p:cNvSpPr>
            <a:spLocks noGrp="1"/>
          </p:cNvSpPr>
          <p:nvPr>
            <p:ph type="body" sz="quarter" idx="22" hasCustomPrompt="1"/>
          </p:nvPr>
        </p:nvSpPr>
        <p:spPr>
          <a:xfrm>
            <a:off x="7423209" y="308607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6" name="Text Placeholder 16">
            <a:extLst>
              <a:ext uri="{FF2B5EF4-FFF2-40B4-BE49-F238E27FC236}">
                <a16:creationId xmlns:a16="http://schemas.microsoft.com/office/drawing/2014/main" id="{739C6464-EA7E-B291-91FD-27D0B7E56539}"/>
              </a:ext>
            </a:extLst>
          </p:cNvPr>
          <p:cNvSpPr>
            <a:spLocks noGrp="1"/>
          </p:cNvSpPr>
          <p:nvPr>
            <p:ph type="body" sz="quarter" idx="23" hasCustomPrompt="1"/>
          </p:nvPr>
        </p:nvSpPr>
        <p:spPr>
          <a:xfrm>
            <a:off x="7423209" y="3345704"/>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7" name="Text Placeholder 14">
            <a:extLst>
              <a:ext uri="{FF2B5EF4-FFF2-40B4-BE49-F238E27FC236}">
                <a16:creationId xmlns:a16="http://schemas.microsoft.com/office/drawing/2014/main" id="{7F42DA01-4DAF-92AF-0DF6-2F60B306E29B}"/>
              </a:ext>
            </a:extLst>
          </p:cNvPr>
          <p:cNvSpPr>
            <a:spLocks noGrp="1"/>
          </p:cNvSpPr>
          <p:nvPr>
            <p:ph type="body" sz="quarter" idx="24" hasCustomPrompt="1"/>
          </p:nvPr>
        </p:nvSpPr>
        <p:spPr>
          <a:xfrm>
            <a:off x="7423209" y="5014222"/>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8" name="Text Placeholder 16">
            <a:extLst>
              <a:ext uri="{FF2B5EF4-FFF2-40B4-BE49-F238E27FC236}">
                <a16:creationId xmlns:a16="http://schemas.microsoft.com/office/drawing/2014/main" id="{6BC91420-B938-681C-D0A9-DBCA5A02E10C}"/>
              </a:ext>
            </a:extLst>
          </p:cNvPr>
          <p:cNvSpPr>
            <a:spLocks noGrp="1"/>
          </p:cNvSpPr>
          <p:nvPr>
            <p:ph type="body" sz="quarter" idx="25" hasCustomPrompt="1"/>
          </p:nvPr>
        </p:nvSpPr>
        <p:spPr>
          <a:xfrm>
            <a:off x="7423209" y="5273853"/>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0" name="Text Placeholder 19">
            <a:extLst>
              <a:ext uri="{FF2B5EF4-FFF2-40B4-BE49-F238E27FC236}">
                <a16:creationId xmlns:a16="http://schemas.microsoft.com/office/drawing/2014/main" id="{C891FB52-9A83-5171-A837-AFC936FA33C9}"/>
              </a:ext>
            </a:extLst>
          </p:cNvPr>
          <p:cNvSpPr>
            <a:spLocks noGrp="1"/>
          </p:cNvSpPr>
          <p:nvPr>
            <p:ph type="body" sz="quarter" idx="26" hasCustomPrompt="1"/>
          </p:nvPr>
        </p:nvSpPr>
        <p:spPr>
          <a:xfrm>
            <a:off x="596806" y="2840579"/>
            <a:ext cx="2934905" cy="536385"/>
          </a:xfrm>
          <a:prstGeom prst="rect">
            <a:avLst/>
          </a:prstGeom>
        </p:spPr>
        <p:txBody>
          <a:bodyPr/>
          <a:lstStyle>
            <a:lvl1pPr marL="0" indent="0">
              <a:buNone/>
              <a:defRPr sz="3199" b="1">
                <a:solidFill>
                  <a:srgbClr val="B9D54D"/>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3199" b="1">
                <a:solidFill>
                  <a:schemeClr val="accent2"/>
                </a:solidFill>
                <a:latin typeface="Montserrat SemiBold" pitchFamily="2" charset="77"/>
              </a:rPr>
              <a:t>Title Here </a:t>
            </a:r>
          </a:p>
        </p:txBody>
      </p:sp>
      <p:sp>
        <p:nvSpPr>
          <p:cNvPr id="23" name="Text Placeholder 22">
            <a:extLst>
              <a:ext uri="{FF2B5EF4-FFF2-40B4-BE49-F238E27FC236}">
                <a16:creationId xmlns:a16="http://schemas.microsoft.com/office/drawing/2014/main" id="{327FEA2D-E203-4877-B8C2-900988FE579F}"/>
              </a:ext>
            </a:extLst>
          </p:cNvPr>
          <p:cNvSpPr>
            <a:spLocks noGrp="1"/>
          </p:cNvSpPr>
          <p:nvPr>
            <p:ph type="body" sz="quarter" idx="27" hasCustomPrompt="1"/>
          </p:nvPr>
        </p:nvSpPr>
        <p:spPr>
          <a:xfrm>
            <a:off x="596806" y="3480037"/>
            <a:ext cx="3099190" cy="242157"/>
          </a:xfrm>
          <a:prstGeom prst="rect">
            <a:avLst/>
          </a:prstGeom>
        </p:spPr>
        <p:txBody>
          <a:bodyPr/>
          <a:lstStyle>
            <a:lvl1pPr marL="0" indent="0">
              <a:buNone/>
              <a:defRPr sz="1400">
                <a:solidFill>
                  <a:schemeClr val="bg1"/>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kern="0" spc="60">
                <a:solidFill>
                  <a:schemeClr val="bg1"/>
                </a:solidFill>
                <a:latin typeface="Montserrat-SemiBold" pitchFamily="34" charset="0"/>
              </a:rPr>
              <a:t>SUBTITLE HERE</a:t>
            </a:r>
          </a:p>
          <a:p>
            <a:pPr lvl="0"/>
            <a:endParaRPr lang="en-US"/>
          </a:p>
        </p:txBody>
      </p:sp>
    </p:spTree>
    <p:extLst>
      <p:ext uri="{BB962C8B-B14F-4D97-AF65-F5344CB8AC3E}">
        <p14:creationId xmlns:p14="http://schemas.microsoft.com/office/powerpoint/2010/main" val="1740314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12C1A-79E0-A0BD-AB9E-D264FA07AC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3" y="731914"/>
            <a:ext cx="333911" cy="320040"/>
          </a:xfrm>
          <a:prstGeom prst="rect">
            <a:avLst/>
          </a:prstGeom>
        </p:spPr>
      </p:pic>
      <p:pic>
        <p:nvPicPr>
          <p:cNvPr id="6" name="Picture 5">
            <a:extLst>
              <a:ext uri="{FF2B5EF4-FFF2-40B4-BE49-F238E27FC236}">
                <a16:creationId xmlns:a16="http://schemas.microsoft.com/office/drawing/2014/main" id="{C0293EB4-2770-7AEA-0DA6-66D0683D7E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3" y="2663637"/>
            <a:ext cx="333911" cy="320040"/>
          </a:xfrm>
          <a:prstGeom prst="rect">
            <a:avLst/>
          </a:prstGeom>
        </p:spPr>
      </p:pic>
      <p:pic>
        <p:nvPicPr>
          <p:cNvPr id="8" name="Picture 7">
            <a:extLst>
              <a:ext uri="{FF2B5EF4-FFF2-40B4-BE49-F238E27FC236}">
                <a16:creationId xmlns:a16="http://schemas.microsoft.com/office/drawing/2014/main" id="{99E9521E-0A9C-F61F-C63F-927548BA99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3" y="4595361"/>
            <a:ext cx="333911" cy="320040"/>
          </a:xfrm>
          <a:prstGeom prst="rect">
            <a:avLst/>
          </a:prstGeom>
        </p:spPr>
      </p:pic>
      <p:sp>
        <p:nvSpPr>
          <p:cNvPr id="10" name="Picture Placeholder 25">
            <a:extLst>
              <a:ext uri="{FF2B5EF4-FFF2-40B4-BE49-F238E27FC236}">
                <a16:creationId xmlns:a16="http://schemas.microsoft.com/office/drawing/2014/main" id="{1BBC2CFE-4F35-2035-03D8-A73F400DDB7A}"/>
              </a:ext>
            </a:extLst>
          </p:cNvPr>
          <p:cNvSpPr>
            <a:spLocks noGrp="1"/>
          </p:cNvSpPr>
          <p:nvPr>
            <p:ph type="pic" sz="quarter" idx="11"/>
          </p:nvPr>
        </p:nvSpPr>
        <p:spPr>
          <a:xfrm>
            <a:off x="6553691" y="942975"/>
            <a:ext cx="4560537" cy="6472238"/>
          </a:xfrm>
          <a:prstGeom prst="roundRect">
            <a:avLst>
              <a:gd name="adj" fmla="val 3839"/>
            </a:avLst>
          </a:prstGeom>
        </p:spPr>
        <p:txBody>
          <a:bodyPr/>
          <a:lstStyle/>
          <a:p>
            <a:endParaRPr lang="en-US"/>
          </a:p>
        </p:txBody>
      </p:sp>
      <p:sp>
        <p:nvSpPr>
          <p:cNvPr id="2" name="Text Placeholder 14">
            <a:extLst>
              <a:ext uri="{FF2B5EF4-FFF2-40B4-BE49-F238E27FC236}">
                <a16:creationId xmlns:a16="http://schemas.microsoft.com/office/drawing/2014/main" id="{61DAB827-ABFF-6220-3A02-AFCBD7CE5CA0}"/>
              </a:ext>
            </a:extLst>
          </p:cNvPr>
          <p:cNvSpPr>
            <a:spLocks noGrp="1"/>
          </p:cNvSpPr>
          <p:nvPr>
            <p:ph type="body" sz="quarter" idx="20" hasCustomPrompt="1"/>
          </p:nvPr>
        </p:nvSpPr>
        <p:spPr>
          <a:xfrm>
            <a:off x="913463" y="1160919"/>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9" name="Text Placeholder 16">
            <a:extLst>
              <a:ext uri="{FF2B5EF4-FFF2-40B4-BE49-F238E27FC236}">
                <a16:creationId xmlns:a16="http://schemas.microsoft.com/office/drawing/2014/main" id="{555CCCE5-227E-C52D-6DC3-FAAEA48D3A76}"/>
              </a:ext>
            </a:extLst>
          </p:cNvPr>
          <p:cNvSpPr>
            <a:spLocks noGrp="1"/>
          </p:cNvSpPr>
          <p:nvPr>
            <p:ph type="body" sz="quarter" idx="21" hasCustomPrompt="1"/>
          </p:nvPr>
        </p:nvSpPr>
        <p:spPr>
          <a:xfrm>
            <a:off x="913462" y="1420550"/>
            <a:ext cx="4021629" cy="897717"/>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1" name="Text Placeholder 14">
            <a:extLst>
              <a:ext uri="{FF2B5EF4-FFF2-40B4-BE49-F238E27FC236}">
                <a16:creationId xmlns:a16="http://schemas.microsoft.com/office/drawing/2014/main" id="{A6305FC7-7279-E998-4E01-2BE08A7703F0}"/>
              </a:ext>
            </a:extLst>
          </p:cNvPr>
          <p:cNvSpPr>
            <a:spLocks noGrp="1"/>
          </p:cNvSpPr>
          <p:nvPr>
            <p:ph type="body" sz="quarter" idx="22" hasCustomPrompt="1"/>
          </p:nvPr>
        </p:nvSpPr>
        <p:spPr>
          <a:xfrm>
            <a:off x="913462" y="3095217"/>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2" name="Text Placeholder 16">
            <a:extLst>
              <a:ext uri="{FF2B5EF4-FFF2-40B4-BE49-F238E27FC236}">
                <a16:creationId xmlns:a16="http://schemas.microsoft.com/office/drawing/2014/main" id="{682F24B9-D50C-D5D2-DA36-17FCCE71B019}"/>
              </a:ext>
            </a:extLst>
          </p:cNvPr>
          <p:cNvSpPr>
            <a:spLocks noGrp="1"/>
          </p:cNvSpPr>
          <p:nvPr>
            <p:ph type="body" sz="quarter" idx="23" hasCustomPrompt="1"/>
          </p:nvPr>
        </p:nvSpPr>
        <p:spPr>
          <a:xfrm>
            <a:off x="913462" y="3354848"/>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3" name="Text Placeholder 14">
            <a:extLst>
              <a:ext uri="{FF2B5EF4-FFF2-40B4-BE49-F238E27FC236}">
                <a16:creationId xmlns:a16="http://schemas.microsoft.com/office/drawing/2014/main" id="{2489A1DC-1B40-CDFF-8EB0-EEF1611F491D}"/>
              </a:ext>
            </a:extLst>
          </p:cNvPr>
          <p:cNvSpPr>
            <a:spLocks noGrp="1"/>
          </p:cNvSpPr>
          <p:nvPr>
            <p:ph type="body" sz="quarter" idx="24" hasCustomPrompt="1"/>
          </p:nvPr>
        </p:nvSpPr>
        <p:spPr>
          <a:xfrm>
            <a:off x="913462" y="502336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4" name="Text Placeholder 16">
            <a:extLst>
              <a:ext uri="{FF2B5EF4-FFF2-40B4-BE49-F238E27FC236}">
                <a16:creationId xmlns:a16="http://schemas.microsoft.com/office/drawing/2014/main" id="{8EE6685D-F0EF-D070-CDAA-F93760F4815D}"/>
              </a:ext>
            </a:extLst>
          </p:cNvPr>
          <p:cNvSpPr>
            <a:spLocks noGrp="1"/>
          </p:cNvSpPr>
          <p:nvPr>
            <p:ph type="body" sz="quarter" idx="25" hasCustomPrompt="1"/>
          </p:nvPr>
        </p:nvSpPr>
        <p:spPr>
          <a:xfrm>
            <a:off x="913462" y="5282997"/>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4142094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594365F-7BB2-F650-FEBE-989187FEC82D}"/>
              </a:ext>
            </a:extLst>
          </p:cNvPr>
          <p:cNvSpPr/>
          <p:nvPr userDrawn="1"/>
        </p:nvSpPr>
        <p:spPr>
          <a:xfrm>
            <a:off x="4573173" y="3407505"/>
            <a:ext cx="2786147" cy="27865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sp>
        <p:nvSpPr>
          <p:cNvPr id="5" name="Oval 4">
            <a:extLst>
              <a:ext uri="{FF2B5EF4-FFF2-40B4-BE49-F238E27FC236}">
                <a16:creationId xmlns:a16="http://schemas.microsoft.com/office/drawing/2014/main" id="{1126560C-8FCB-E444-006A-90B7D1DA5B6B}"/>
              </a:ext>
            </a:extLst>
          </p:cNvPr>
          <p:cNvSpPr/>
          <p:nvPr userDrawn="1"/>
        </p:nvSpPr>
        <p:spPr>
          <a:xfrm>
            <a:off x="6428644" y="1830314"/>
            <a:ext cx="2786147" cy="2786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chemeClr val="accent4"/>
              </a:solidFill>
              <a:latin typeface="Calibri" panose="020F0502020204030204"/>
            </a:endParaRPr>
          </a:p>
        </p:txBody>
      </p:sp>
      <p:sp>
        <p:nvSpPr>
          <p:cNvPr id="6" name="Oval 5">
            <a:extLst>
              <a:ext uri="{FF2B5EF4-FFF2-40B4-BE49-F238E27FC236}">
                <a16:creationId xmlns:a16="http://schemas.microsoft.com/office/drawing/2014/main" id="{74144C19-754F-980D-A9B7-3537065BD487}"/>
              </a:ext>
            </a:extLst>
          </p:cNvPr>
          <p:cNvSpPr/>
          <p:nvPr userDrawn="1"/>
        </p:nvSpPr>
        <p:spPr>
          <a:xfrm>
            <a:off x="8284113" y="3407504"/>
            <a:ext cx="2786147" cy="27865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sp>
        <p:nvSpPr>
          <p:cNvPr id="7" name="Text Placeholder 1">
            <a:extLst>
              <a:ext uri="{FF2B5EF4-FFF2-40B4-BE49-F238E27FC236}">
                <a16:creationId xmlns:a16="http://schemas.microsoft.com/office/drawing/2014/main" id="{0F625923-3E77-72D6-B782-F49CCFE2487B}"/>
              </a:ext>
            </a:extLst>
          </p:cNvPr>
          <p:cNvSpPr txBox="1">
            <a:spLocks/>
          </p:cNvSpPr>
          <p:nvPr userDrawn="1"/>
        </p:nvSpPr>
        <p:spPr>
          <a:xfrm>
            <a:off x="4990054" y="4437969"/>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71">
              <a:lnSpc>
                <a:spcPts val="2500"/>
              </a:lnSpc>
              <a:spcBef>
                <a:spcPts val="0"/>
              </a:spcBef>
              <a:buNone/>
              <a:defRPr/>
            </a:pPr>
            <a:r>
              <a:rPr lang="en-US" sz="2000" b="1">
                <a:solidFill>
                  <a:srgbClr val="FFFFFF"/>
                </a:solidFill>
                <a:latin typeface="Montserrat SemiBold" pitchFamily="2" charset="77"/>
                <a:ea typeface="PMingLiU" panose="02020500000000000000" pitchFamily="18" charset="-120"/>
                <a:cs typeface="Plus Jakarta Sans Medium" pitchFamily="2" charset="77"/>
              </a:rPr>
              <a:t>Title here</a:t>
            </a:r>
            <a:br>
              <a:rPr lang="en-US" sz="4399" b="1" spc="100">
                <a:solidFill>
                  <a:srgbClr val="FFFFFF"/>
                </a:solidFill>
                <a:latin typeface="Montserrat" pitchFamily="2" charset="77"/>
                <a:ea typeface="Franklin Gothic Demi" charset="0"/>
                <a:cs typeface="Arial Black" panose="020B0604020202020204" pitchFamily="34" charset="0"/>
              </a:rPr>
            </a:br>
            <a:r>
              <a:rPr lang="en-US" sz="1600" spc="30">
                <a:solidFill>
                  <a:srgbClr val="FFFFFF"/>
                </a:solidFill>
                <a:latin typeface="Montserrat" pitchFamily="2" charset="77"/>
                <a:cs typeface="Plus Jakarta Sans Medium" pitchFamily="2" charset="77"/>
              </a:rPr>
              <a:t>Body copy here</a:t>
            </a:r>
          </a:p>
        </p:txBody>
      </p:sp>
      <p:sp>
        <p:nvSpPr>
          <p:cNvPr id="8" name="Text Placeholder 1">
            <a:extLst>
              <a:ext uri="{FF2B5EF4-FFF2-40B4-BE49-F238E27FC236}">
                <a16:creationId xmlns:a16="http://schemas.microsoft.com/office/drawing/2014/main" id="{3BC61C12-4781-BB30-9B95-6E8E07128569}"/>
              </a:ext>
            </a:extLst>
          </p:cNvPr>
          <p:cNvSpPr txBox="1">
            <a:spLocks/>
          </p:cNvSpPr>
          <p:nvPr userDrawn="1"/>
        </p:nvSpPr>
        <p:spPr>
          <a:xfrm>
            <a:off x="6831325" y="2865271"/>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71">
              <a:lnSpc>
                <a:spcPts val="2500"/>
              </a:lnSpc>
              <a:spcBef>
                <a:spcPts val="0"/>
              </a:spcBef>
              <a:buNone/>
              <a:defRPr/>
            </a:pPr>
            <a:r>
              <a:rPr lang="en-US" sz="2000" b="1">
                <a:solidFill>
                  <a:srgbClr val="FFFFFF"/>
                </a:solidFill>
                <a:latin typeface="Montserrat SemiBold" pitchFamily="2" charset="77"/>
                <a:ea typeface="PMingLiU" panose="02020500000000000000" pitchFamily="18" charset="-120"/>
                <a:cs typeface="Plus Jakarta Sans Medium" pitchFamily="2" charset="77"/>
              </a:rPr>
              <a:t>Title here</a:t>
            </a:r>
            <a:br>
              <a:rPr lang="en-US" sz="4399" b="1" spc="100">
                <a:solidFill>
                  <a:srgbClr val="FFFFFF"/>
                </a:solidFill>
                <a:latin typeface="Montserrat" pitchFamily="2" charset="77"/>
                <a:ea typeface="Franklin Gothic Demi" charset="0"/>
                <a:cs typeface="Arial Black" panose="020B0604020202020204" pitchFamily="34" charset="0"/>
              </a:rPr>
            </a:br>
            <a:r>
              <a:rPr lang="en-US" sz="1600" spc="30">
                <a:solidFill>
                  <a:srgbClr val="FFFFFF"/>
                </a:solidFill>
                <a:latin typeface="Montserrat" pitchFamily="2" charset="77"/>
                <a:ea typeface="Franklin Gothic Demi" charset="0"/>
                <a:cs typeface="Plus Jakarta Sans Medium" pitchFamily="2" charset="77"/>
              </a:rPr>
              <a:t>Body copy here</a:t>
            </a:r>
            <a:endParaRPr lang="en-US" sz="4399" spc="30">
              <a:solidFill>
                <a:srgbClr val="FFFFFF"/>
              </a:solidFill>
              <a:latin typeface="Montserrat" pitchFamily="2" charset="77"/>
              <a:ea typeface="Franklin Gothic Demi" charset="0"/>
              <a:cs typeface="Plus Jakarta Sans Medium" pitchFamily="2" charset="77"/>
            </a:endParaRPr>
          </a:p>
        </p:txBody>
      </p:sp>
      <p:sp>
        <p:nvSpPr>
          <p:cNvPr id="9" name="Text Placeholder 1">
            <a:extLst>
              <a:ext uri="{FF2B5EF4-FFF2-40B4-BE49-F238E27FC236}">
                <a16:creationId xmlns:a16="http://schemas.microsoft.com/office/drawing/2014/main" id="{EFFA78A5-C242-85AF-144B-C4C2385E5EC5}"/>
              </a:ext>
            </a:extLst>
          </p:cNvPr>
          <p:cNvSpPr txBox="1">
            <a:spLocks/>
          </p:cNvSpPr>
          <p:nvPr userDrawn="1"/>
        </p:nvSpPr>
        <p:spPr>
          <a:xfrm>
            <a:off x="8720742" y="4427460"/>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71">
              <a:lnSpc>
                <a:spcPts val="2500"/>
              </a:lnSpc>
              <a:spcBef>
                <a:spcPts val="0"/>
              </a:spcBef>
              <a:buNone/>
              <a:defRPr/>
            </a:pPr>
            <a:r>
              <a:rPr lang="en-US" sz="2000" b="1">
                <a:solidFill>
                  <a:srgbClr val="FFFFFF"/>
                </a:solidFill>
                <a:latin typeface="Montserrat SemiBold" pitchFamily="2" charset="77"/>
                <a:ea typeface="PMingLiU" panose="02020500000000000000" pitchFamily="18" charset="-120"/>
                <a:cs typeface="Plus Jakarta Sans Medium" pitchFamily="2" charset="77"/>
              </a:rPr>
              <a:t>Title here</a:t>
            </a:r>
            <a:br>
              <a:rPr lang="en-US" sz="4399" b="1" spc="100">
                <a:solidFill>
                  <a:srgbClr val="FFFFFF"/>
                </a:solidFill>
                <a:latin typeface="Aya Sans" panose="020B0503030202060203" pitchFamily="34" charset="77"/>
                <a:ea typeface="Franklin Gothic Demi" charset="0"/>
                <a:cs typeface="Arial Black" panose="020B0604020202020204" pitchFamily="34" charset="0"/>
              </a:rPr>
            </a:br>
            <a:r>
              <a:rPr lang="en-US" sz="1600" spc="30">
                <a:solidFill>
                  <a:srgbClr val="FFFFFF"/>
                </a:solidFill>
                <a:latin typeface="Plus Jakarta Sans Medium" pitchFamily="2" charset="77"/>
                <a:cs typeface="Plus Jakarta Sans Medium" pitchFamily="2" charset="77"/>
              </a:rPr>
              <a:t>Body copy here</a:t>
            </a:r>
          </a:p>
        </p:txBody>
      </p:sp>
      <p:grpSp>
        <p:nvGrpSpPr>
          <p:cNvPr id="10" name="Group 9">
            <a:extLst>
              <a:ext uri="{FF2B5EF4-FFF2-40B4-BE49-F238E27FC236}">
                <a16:creationId xmlns:a16="http://schemas.microsoft.com/office/drawing/2014/main" id="{AD783965-4456-64A8-F7DC-F49763997FDB}"/>
              </a:ext>
            </a:extLst>
          </p:cNvPr>
          <p:cNvGrpSpPr/>
          <p:nvPr userDrawn="1"/>
        </p:nvGrpSpPr>
        <p:grpSpPr>
          <a:xfrm rot="842567">
            <a:off x="5652168" y="2573580"/>
            <a:ext cx="824916" cy="1097003"/>
            <a:chOff x="6045649" y="2573579"/>
            <a:chExt cx="825023" cy="1097003"/>
          </a:xfrm>
        </p:grpSpPr>
        <p:sp>
          <p:nvSpPr>
            <p:cNvPr id="11" name="Arc 10">
              <a:extLst>
                <a:ext uri="{FF2B5EF4-FFF2-40B4-BE49-F238E27FC236}">
                  <a16:creationId xmlns:a16="http://schemas.microsoft.com/office/drawing/2014/main" id="{9EF914F7-BE0D-7ACE-C188-E7D0D7C4BADA}"/>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8BA09A4D-9B49-580B-EAB6-457C9F54B2B7}"/>
                    </a:ext>
                  </a:extLst>
                </p14:cNvPr>
                <p14:cNvContentPartPr/>
                <p14:nvPr/>
              </p14:nvContentPartPr>
              <p14:xfrm>
                <a:off x="6408875" y="2573579"/>
                <a:ext cx="59400" cy="69480"/>
              </p14:xfrm>
            </p:contentPart>
          </mc:Choice>
          <mc:Fallback xmlns="">
            <p:pic>
              <p:nvPicPr>
                <p:cNvPr id="12" name="Ink 11">
                  <a:extLst>
                    <a:ext uri="{FF2B5EF4-FFF2-40B4-BE49-F238E27FC236}">
                      <a16:creationId xmlns:a16="http://schemas.microsoft.com/office/drawing/2014/main" id="{8BA09A4D-9B49-580B-EAB6-457C9F54B2B7}"/>
                    </a:ext>
                  </a:extLst>
                </p:cNvPr>
                <p:cNvPicPr/>
                <p:nvPr/>
              </p:nvPicPr>
              <p:blipFill>
                <a:blip r:embed="rId3"/>
                <a:stretch>
                  <a:fillRect/>
                </a:stretch>
              </p:blipFill>
              <p:spPr>
                <a:xfrm>
                  <a:off x="6401653" y="2566323"/>
                  <a:ext cx="73483" cy="8363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FA7B05AD-3EC5-E17A-49E4-B6184970E8D6}"/>
                    </a:ext>
                  </a:extLst>
                </p14:cNvPr>
                <p14:cNvContentPartPr/>
                <p14:nvPr/>
              </p14:nvContentPartPr>
              <p14:xfrm>
                <a:off x="6418639" y="2643858"/>
                <a:ext cx="50760" cy="86400"/>
              </p14:xfrm>
            </p:contentPart>
          </mc:Choice>
          <mc:Fallback xmlns="">
            <p:pic>
              <p:nvPicPr>
                <p:cNvPr id="13" name="Ink 12">
                  <a:extLst>
                    <a:ext uri="{FF2B5EF4-FFF2-40B4-BE49-F238E27FC236}">
                      <a16:creationId xmlns:a16="http://schemas.microsoft.com/office/drawing/2014/main" id="{FA7B05AD-3EC5-E17A-49E4-B6184970E8D6}"/>
                    </a:ext>
                  </a:extLst>
                </p:cNvPr>
                <p:cNvPicPr/>
                <p:nvPr/>
              </p:nvPicPr>
              <p:blipFill>
                <a:blip r:embed="rId5"/>
                <a:stretch>
                  <a:fillRect/>
                </a:stretch>
              </p:blipFill>
              <p:spPr>
                <a:xfrm>
                  <a:off x="6411413" y="2636643"/>
                  <a:ext cx="64850" cy="100469"/>
                </a:xfrm>
                <a:prstGeom prst="rect">
                  <a:avLst/>
                </a:prstGeom>
              </p:spPr>
            </p:pic>
          </mc:Fallback>
        </mc:AlternateContent>
      </p:grpSp>
      <p:grpSp>
        <p:nvGrpSpPr>
          <p:cNvPr id="14" name="Group 13">
            <a:extLst>
              <a:ext uri="{FF2B5EF4-FFF2-40B4-BE49-F238E27FC236}">
                <a16:creationId xmlns:a16="http://schemas.microsoft.com/office/drawing/2014/main" id="{50D23E5C-3189-9163-16B2-0C76F3E4173F}"/>
              </a:ext>
            </a:extLst>
          </p:cNvPr>
          <p:cNvGrpSpPr/>
          <p:nvPr userDrawn="1"/>
        </p:nvGrpSpPr>
        <p:grpSpPr>
          <a:xfrm rot="5400000">
            <a:off x="9034605" y="2483003"/>
            <a:ext cx="825023" cy="1096860"/>
            <a:chOff x="6045649" y="2573579"/>
            <a:chExt cx="825023" cy="1097003"/>
          </a:xfrm>
        </p:grpSpPr>
        <p:sp>
          <p:nvSpPr>
            <p:cNvPr id="15" name="Arc 14">
              <a:extLst>
                <a:ext uri="{FF2B5EF4-FFF2-40B4-BE49-F238E27FC236}">
                  <a16:creationId xmlns:a16="http://schemas.microsoft.com/office/drawing/2014/main" id="{AE4C7BF4-C701-E791-A3B7-681F606B5A37}"/>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742E8EFE-C0A6-FD9B-D062-DA73595B3649}"/>
                    </a:ext>
                  </a:extLst>
                </p14:cNvPr>
                <p14:cNvContentPartPr/>
                <p14:nvPr/>
              </p14:nvContentPartPr>
              <p14:xfrm>
                <a:off x="6408875" y="2573579"/>
                <a:ext cx="59400" cy="69480"/>
              </p14:xfrm>
            </p:contentPart>
          </mc:Choice>
          <mc:Fallback xmlns="">
            <p:pic>
              <p:nvPicPr>
                <p:cNvPr id="16" name="Ink 15">
                  <a:extLst>
                    <a:ext uri="{FF2B5EF4-FFF2-40B4-BE49-F238E27FC236}">
                      <a16:creationId xmlns:a16="http://schemas.microsoft.com/office/drawing/2014/main" id="{742E8EFE-C0A6-FD9B-D062-DA73595B3649}"/>
                    </a:ext>
                  </a:extLst>
                </p:cNvPr>
                <p:cNvPicPr/>
                <p:nvPr/>
              </p:nvPicPr>
              <p:blipFill>
                <a:blip r:embed="rId3"/>
                <a:stretch>
                  <a:fillRect/>
                </a:stretch>
              </p:blipFill>
              <p:spPr>
                <a:xfrm>
                  <a:off x="6401653" y="2566323"/>
                  <a:ext cx="73483" cy="836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91B51B60-786B-7CA2-47C4-A726A8D2E4C5}"/>
                    </a:ext>
                  </a:extLst>
                </p14:cNvPr>
                <p14:cNvContentPartPr/>
                <p14:nvPr/>
              </p14:nvContentPartPr>
              <p14:xfrm>
                <a:off x="6418639" y="2643858"/>
                <a:ext cx="50760" cy="86400"/>
              </p14:xfrm>
            </p:contentPart>
          </mc:Choice>
          <mc:Fallback xmlns="">
            <p:pic>
              <p:nvPicPr>
                <p:cNvPr id="17" name="Ink 16">
                  <a:extLst>
                    <a:ext uri="{FF2B5EF4-FFF2-40B4-BE49-F238E27FC236}">
                      <a16:creationId xmlns:a16="http://schemas.microsoft.com/office/drawing/2014/main" id="{91B51B60-786B-7CA2-47C4-A726A8D2E4C5}"/>
                    </a:ext>
                  </a:extLst>
                </p:cNvPr>
                <p:cNvPicPr/>
                <p:nvPr/>
              </p:nvPicPr>
              <p:blipFill>
                <a:blip r:embed="rId5"/>
                <a:stretch>
                  <a:fillRect/>
                </a:stretch>
              </p:blipFill>
              <p:spPr>
                <a:xfrm>
                  <a:off x="6411413" y="2636643"/>
                  <a:ext cx="64850" cy="100469"/>
                </a:xfrm>
                <a:prstGeom prst="rect">
                  <a:avLst/>
                </a:prstGeom>
              </p:spPr>
            </p:pic>
          </mc:Fallback>
        </mc:AlternateContent>
      </p:grpSp>
      <p:sp>
        <p:nvSpPr>
          <p:cNvPr id="2" name="Title 4">
            <a:extLst>
              <a:ext uri="{FF2B5EF4-FFF2-40B4-BE49-F238E27FC236}">
                <a16:creationId xmlns:a16="http://schemas.microsoft.com/office/drawing/2014/main" id="{248C3AC8-67CA-BA4F-970B-DF649CBA4E29}"/>
              </a:ext>
            </a:extLst>
          </p:cNvPr>
          <p:cNvSpPr>
            <a:spLocks noGrp="1"/>
          </p:cNvSpPr>
          <p:nvPr>
            <p:ph type="title" hasCustomPrompt="1"/>
          </p:nvPr>
        </p:nvSpPr>
        <p:spPr>
          <a:xfrm>
            <a:off x="792667" y="874853"/>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19" name="Text Placeholder 34">
            <a:extLst>
              <a:ext uri="{FF2B5EF4-FFF2-40B4-BE49-F238E27FC236}">
                <a16:creationId xmlns:a16="http://schemas.microsoft.com/office/drawing/2014/main" id="{2D7755AE-E4DF-E4A4-E84A-47912F1A01F2}"/>
              </a:ext>
            </a:extLst>
          </p:cNvPr>
          <p:cNvSpPr>
            <a:spLocks noGrp="1"/>
          </p:cNvSpPr>
          <p:nvPr>
            <p:ph type="body" sz="quarter" idx="19" hasCustomPrompt="1"/>
          </p:nvPr>
        </p:nvSpPr>
        <p:spPr>
          <a:xfrm>
            <a:off x="795005" y="1522197"/>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20" name="Text Placeholder 15">
            <a:extLst>
              <a:ext uri="{FF2B5EF4-FFF2-40B4-BE49-F238E27FC236}">
                <a16:creationId xmlns:a16="http://schemas.microsoft.com/office/drawing/2014/main" id="{975AB0DD-282B-2E63-AE0B-4F3E8A195D38}"/>
              </a:ext>
            </a:extLst>
          </p:cNvPr>
          <p:cNvSpPr>
            <a:spLocks noGrp="1"/>
          </p:cNvSpPr>
          <p:nvPr>
            <p:ph type="body" sz="quarter" idx="20" hasCustomPrompt="1"/>
          </p:nvPr>
        </p:nvSpPr>
        <p:spPr>
          <a:xfrm>
            <a:off x="801809" y="2244766"/>
            <a:ext cx="3530684" cy="1346086"/>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208102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9B56D-6C60-D285-30FB-257C407B1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A993F-84FD-7DA9-CF14-61B271F040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508586-9AA6-DD02-E063-0E81DE7F57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71C0E-E499-C9D4-8D9C-D05D8DE2BFC8}"/>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6" name="Footer Placeholder 5">
            <a:extLst>
              <a:ext uri="{FF2B5EF4-FFF2-40B4-BE49-F238E27FC236}">
                <a16:creationId xmlns:a16="http://schemas.microsoft.com/office/drawing/2014/main" id="{0F897ECB-86E9-736B-EE3F-3356AE5BA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35FD62-C8CB-BADB-E686-BF25D41DFFA9}"/>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2201108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5D148-3446-0031-4D56-99AFCD8B13F5}"/>
              </a:ext>
            </a:extLst>
          </p:cNvPr>
          <p:cNvSpPr txBox="1"/>
          <p:nvPr userDrawn="1"/>
        </p:nvSpPr>
        <p:spPr>
          <a:xfrm>
            <a:off x="2575015" y="1476789"/>
            <a:ext cx="7041970" cy="652871"/>
          </a:xfrm>
          <a:prstGeom prst="rect">
            <a:avLst/>
          </a:prstGeom>
          <a:noFill/>
        </p:spPr>
        <p:txBody>
          <a:bodyPr wrap="square" rtlCol="0">
            <a:spAutoFit/>
          </a:bodyPr>
          <a:lstStyle/>
          <a:p>
            <a:pPr algn="ctr" defTabSz="914217">
              <a:lnSpc>
                <a:spcPts val="2280"/>
              </a:lnSpc>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labore</a:t>
            </a:r>
            <a:r>
              <a:rPr lang="en-US" sz="1400" spc="30">
                <a:solidFill>
                  <a:srgbClr val="000000"/>
                </a:solidFill>
                <a:latin typeface="Montserrat" pitchFamily="2" charset="77"/>
                <a:cs typeface="Plus Jakarta Sans Light" pitchFamily="2" charset="77"/>
              </a:rPr>
              <a:t>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p>
        </p:txBody>
      </p:sp>
      <p:sp>
        <p:nvSpPr>
          <p:cNvPr id="5" name="Oval 4">
            <a:extLst>
              <a:ext uri="{FF2B5EF4-FFF2-40B4-BE49-F238E27FC236}">
                <a16:creationId xmlns:a16="http://schemas.microsoft.com/office/drawing/2014/main" id="{AC104EBC-6B54-CDFB-B66C-2C914B758E28}"/>
              </a:ext>
            </a:extLst>
          </p:cNvPr>
          <p:cNvSpPr/>
          <p:nvPr userDrawn="1"/>
        </p:nvSpPr>
        <p:spPr>
          <a:xfrm>
            <a:off x="4281353" y="5060734"/>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a:solidFill>
                  <a:schemeClr val="bg1"/>
                </a:solidFill>
                <a:latin typeface="Plus Jakarta Sans ExtraBold" pitchFamily="2" charset="77"/>
                <a:cs typeface="Plus Jakarta Sans ExtraBold" pitchFamily="2" charset="77"/>
              </a:rPr>
              <a:t>4</a:t>
            </a:r>
          </a:p>
        </p:txBody>
      </p:sp>
      <p:sp>
        <p:nvSpPr>
          <p:cNvPr id="6" name="Oval 5">
            <a:extLst>
              <a:ext uri="{FF2B5EF4-FFF2-40B4-BE49-F238E27FC236}">
                <a16:creationId xmlns:a16="http://schemas.microsoft.com/office/drawing/2014/main" id="{825C1C97-82C1-38CF-4FB5-BFD3F9293C17}"/>
              </a:ext>
            </a:extLst>
          </p:cNvPr>
          <p:cNvSpPr/>
          <p:nvPr userDrawn="1"/>
        </p:nvSpPr>
        <p:spPr>
          <a:xfrm>
            <a:off x="7017553" y="5057695"/>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a:solidFill>
                  <a:schemeClr val="bg1"/>
                </a:solidFill>
                <a:latin typeface="Plus Jakarta Sans ExtraBold" pitchFamily="2" charset="77"/>
                <a:cs typeface="Plus Jakarta Sans ExtraBold" pitchFamily="2" charset="77"/>
              </a:rPr>
              <a:t>3</a:t>
            </a:r>
          </a:p>
        </p:txBody>
      </p:sp>
      <p:sp>
        <p:nvSpPr>
          <p:cNvPr id="7" name="Oval 6">
            <a:extLst>
              <a:ext uri="{FF2B5EF4-FFF2-40B4-BE49-F238E27FC236}">
                <a16:creationId xmlns:a16="http://schemas.microsoft.com/office/drawing/2014/main" id="{8952BAE7-45D6-0B1F-42FC-6ADD85D08D59}"/>
              </a:ext>
            </a:extLst>
          </p:cNvPr>
          <p:cNvSpPr/>
          <p:nvPr userDrawn="1"/>
        </p:nvSpPr>
        <p:spPr>
          <a:xfrm>
            <a:off x="4471930" y="2749049"/>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a:solidFill>
                  <a:schemeClr val="bg1"/>
                </a:solidFill>
                <a:latin typeface="Plus Jakarta Sans ExtraBold" pitchFamily="2" charset="77"/>
                <a:cs typeface="Plus Jakarta Sans ExtraBold" pitchFamily="2" charset="77"/>
              </a:rPr>
              <a:t>1</a:t>
            </a:r>
          </a:p>
        </p:txBody>
      </p:sp>
      <p:sp>
        <p:nvSpPr>
          <p:cNvPr id="8" name="Oval 7">
            <a:extLst>
              <a:ext uri="{FF2B5EF4-FFF2-40B4-BE49-F238E27FC236}">
                <a16:creationId xmlns:a16="http://schemas.microsoft.com/office/drawing/2014/main" id="{7465C5A4-B112-DB1E-DAF6-BE8953400CC6}"/>
              </a:ext>
            </a:extLst>
          </p:cNvPr>
          <p:cNvSpPr/>
          <p:nvPr userDrawn="1"/>
        </p:nvSpPr>
        <p:spPr>
          <a:xfrm>
            <a:off x="6955886" y="2699926"/>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a:solidFill>
                  <a:schemeClr val="bg1"/>
                </a:solidFill>
                <a:latin typeface="Plus Jakarta Sans ExtraBold" pitchFamily="2" charset="77"/>
                <a:cs typeface="Plus Jakarta Sans ExtraBold" pitchFamily="2" charset="77"/>
              </a:rPr>
              <a:t>2</a:t>
            </a:r>
          </a:p>
        </p:txBody>
      </p:sp>
      <p:grpSp>
        <p:nvGrpSpPr>
          <p:cNvPr id="9" name="Group 8">
            <a:extLst>
              <a:ext uri="{FF2B5EF4-FFF2-40B4-BE49-F238E27FC236}">
                <a16:creationId xmlns:a16="http://schemas.microsoft.com/office/drawing/2014/main" id="{166A669A-21F8-A0F8-E066-2EB4D4C9F3D5}"/>
              </a:ext>
            </a:extLst>
          </p:cNvPr>
          <p:cNvGrpSpPr/>
          <p:nvPr userDrawn="1"/>
        </p:nvGrpSpPr>
        <p:grpSpPr>
          <a:xfrm rot="3401484">
            <a:off x="5231773" y="2447422"/>
            <a:ext cx="1494413" cy="1986807"/>
            <a:chOff x="6045649" y="2573579"/>
            <a:chExt cx="825023" cy="1097003"/>
          </a:xfrm>
        </p:grpSpPr>
        <p:sp>
          <p:nvSpPr>
            <p:cNvPr id="10" name="Arc 9">
              <a:extLst>
                <a:ext uri="{FF2B5EF4-FFF2-40B4-BE49-F238E27FC236}">
                  <a16:creationId xmlns:a16="http://schemas.microsoft.com/office/drawing/2014/main" id="{DB019FD3-1525-C666-8EBB-BA13D19184B0}"/>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D13D718-5074-7502-C92B-9AB1D9BC7220}"/>
                    </a:ext>
                  </a:extLst>
                </p14:cNvPr>
                <p14:cNvContentPartPr/>
                <p14:nvPr/>
              </p14:nvContentPartPr>
              <p14:xfrm>
                <a:off x="6408875" y="2573579"/>
                <a:ext cx="59400" cy="69480"/>
              </p14:xfrm>
            </p:contentPart>
          </mc:Choice>
          <mc:Fallback xmlns="">
            <p:pic>
              <p:nvPicPr>
                <p:cNvPr id="11" name="Ink 10">
                  <a:extLst>
                    <a:ext uri="{FF2B5EF4-FFF2-40B4-BE49-F238E27FC236}">
                      <a16:creationId xmlns:a16="http://schemas.microsoft.com/office/drawing/2014/main" id="{0D13D718-5074-7502-C92B-9AB1D9BC7220}"/>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52DEF3B-9F1D-1DC5-602F-44CBFC65F03E}"/>
                    </a:ext>
                  </a:extLst>
                </p14:cNvPr>
                <p14:cNvContentPartPr/>
                <p14:nvPr/>
              </p14:nvContentPartPr>
              <p14:xfrm>
                <a:off x="6418639" y="2643858"/>
                <a:ext cx="50760" cy="86400"/>
              </p14:xfrm>
            </p:contentPart>
          </mc:Choice>
          <mc:Fallback xmlns="">
            <p:pic>
              <p:nvPicPr>
                <p:cNvPr id="12" name="Ink 11">
                  <a:extLst>
                    <a:ext uri="{FF2B5EF4-FFF2-40B4-BE49-F238E27FC236}">
                      <a16:creationId xmlns:a16="http://schemas.microsoft.com/office/drawing/2014/main" id="{052DEF3B-9F1D-1DC5-602F-44CBFC65F03E}"/>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13" name="Group 12">
            <a:extLst>
              <a:ext uri="{FF2B5EF4-FFF2-40B4-BE49-F238E27FC236}">
                <a16:creationId xmlns:a16="http://schemas.microsoft.com/office/drawing/2014/main" id="{D7248F5B-E688-D324-49C0-0B80EACAA660}"/>
              </a:ext>
            </a:extLst>
          </p:cNvPr>
          <p:cNvGrpSpPr/>
          <p:nvPr userDrawn="1"/>
        </p:nvGrpSpPr>
        <p:grpSpPr>
          <a:xfrm rot="8040560">
            <a:off x="6493295" y="3301764"/>
            <a:ext cx="1494413" cy="1986807"/>
            <a:chOff x="6045649" y="2573579"/>
            <a:chExt cx="825023" cy="1097003"/>
          </a:xfrm>
        </p:grpSpPr>
        <p:sp>
          <p:nvSpPr>
            <p:cNvPr id="14" name="Arc 13">
              <a:extLst>
                <a:ext uri="{FF2B5EF4-FFF2-40B4-BE49-F238E27FC236}">
                  <a16:creationId xmlns:a16="http://schemas.microsoft.com/office/drawing/2014/main" id="{C39AB488-8C91-CAC1-BC53-9A758E30BEC3}"/>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61F27197-3726-DABC-3165-48ED507281F6}"/>
                    </a:ext>
                  </a:extLst>
                </p14:cNvPr>
                <p14:cNvContentPartPr/>
                <p14:nvPr/>
              </p14:nvContentPartPr>
              <p14:xfrm>
                <a:off x="6408875" y="2573579"/>
                <a:ext cx="59400" cy="69480"/>
              </p14:xfrm>
            </p:contentPart>
          </mc:Choice>
          <mc:Fallback xmlns="">
            <p:pic>
              <p:nvPicPr>
                <p:cNvPr id="15" name="Ink 14">
                  <a:extLst>
                    <a:ext uri="{FF2B5EF4-FFF2-40B4-BE49-F238E27FC236}">
                      <a16:creationId xmlns:a16="http://schemas.microsoft.com/office/drawing/2014/main" id="{61F27197-3726-DABC-3165-48ED507281F6}"/>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2B518CC-AF81-8808-00C3-DB93B7BEECAE}"/>
                    </a:ext>
                  </a:extLst>
                </p14:cNvPr>
                <p14:cNvContentPartPr/>
                <p14:nvPr/>
              </p14:nvContentPartPr>
              <p14:xfrm>
                <a:off x="6418639" y="2643858"/>
                <a:ext cx="50760" cy="86400"/>
              </p14:xfrm>
            </p:contentPart>
          </mc:Choice>
          <mc:Fallback xmlns="">
            <p:pic>
              <p:nvPicPr>
                <p:cNvPr id="16" name="Ink 15">
                  <a:extLst>
                    <a:ext uri="{FF2B5EF4-FFF2-40B4-BE49-F238E27FC236}">
                      <a16:creationId xmlns:a16="http://schemas.microsoft.com/office/drawing/2014/main" id="{22B518CC-AF81-8808-00C3-DB93B7BEECAE}"/>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17" name="Group 16">
            <a:extLst>
              <a:ext uri="{FF2B5EF4-FFF2-40B4-BE49-F238E27FC236}">
                <a16:creationId xmlns:a16="http://schemas.microsoft.com/office/drawing/2014/main" id="{997D8C08-E651-B00B-8B09-93FB9FEA1E52}"/>
              </a:ext>
            </a:extLst>
          </p:cNvPr>
          <p:cNvGrpSpPr/>
          <p:nvPr userDrawn="1"/>
        </p:nvGrpSpPr>
        <p:grpSpPr>
          <a:xfrm rot="14400000">
            <a:off x="5525811" y="4284822"/>
            <a:ext cx="1494413" cy="1986807"/>
            <a:chOff x="6045649" y="2573579"/>
            <a:chExt cx="825023" cy="1097003"/>
          </a:xfrm>
        </p:grpSpPr>
        <p:sp>
          <p:nvSpPr>
            <p:cNvPr id="18" name="Arc 17">
              <a:extLst>
                <a:ext uri="{FF2B5EF4-FFF2-40B4-BE49-F238E27FC236}">
                  <a16:creationId xmlns:a16="http://schemas.microsoft.com/office/drawing/2014/main" id="{C2176B39-87EB-D37C-156D-B637B0A77965}"/>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E49D2548-59D9-E052-2F29-8435C8DBE44A}"/>
                    </a:ext>
                  </a:extLst>
                </p14:cNvPr>
                <p14:cNvContentPartPr/>
                <p14:nvPr/>
              </p14:nvContentPartPr>
              <p14:xfrm>
                <a:off x="6408875" y="2573579"/>
                <a:ext cx="59400" cy="69480"/>
              </p14:xfrm>
            </p:contentPart>
          </mc:Choice>
          <mc:Fallback xmlns="">
            <p:pic>
              <p:nvPicPr>
                <p:cNvPr id="19" name="Ink 18">
                  <a:extLst>
                    <a:ext uri="{FF2B5EF4-FFF2-40B4-BE49-F238E27FC236}">
                      <a16:creationId xmlns:a16="http://schemas.microsoft.com/office/drawing/2014/main" id="{E49D2548-59D9-E052-2F29-8435C8DBE44A}"/>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40DF7034-ACE8-1153-3F0C-E38A9B13E2DA}"/>
                    </a:ext>
                  </a:extLst>
                </p14:cNvPr>
                <p14:cNvContentPartPr/>
                <p14:nvPr/>
              </p14:nvContentPartPr>
              <p14:xfrm>
                <a:off x="6418639" y="2643858"/>
                <a:ext cx="50760" cy="86400"/>
              </p14:xfrm>
            </p:contentPart>
          </mc:Choice>
          <mc:Fallback xmlns="">
            <p:pic>
              <p:nvPicPr>
                <p:cNvPr id="20" name="Ink 19">
                  <a:extLst>
                    <a:ext uri="{FF2B5EF4-FFF2-40B4-BE49-F238E27FC236}">
                      <a16:creationId xmlns:a16="http://schemas.microsoft.com/office/drawing/2014/main" id="{40DF7034-ACE8-1153-3F0C-E38A9B13E2DA}"/>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21" name="Group 20">
            <a:extLst>
              <a:ext uri="{FF2B5EF4-FFF2-40B4-BE49-F238E27FC236}">
                <a16:creationId xmlns:a16="http://schemas.microsoft.com/office/drawing/2014/main" id="{A64822F5-5D1C-A3A1-4BD9-769E11DBB247}"/>
              </a:ext>
            </a:extLst>
          </p:cNvPr>
          <p:cNvGrpSpPr/>
          <p:nvPr userDrawn="1"/>
        </p:nvGrpSpPr>
        <p:grpSpPr>
          <a:xfrm rot="19800000">
            <a:off x="4227879" y="3530582"/>
            <a:ext cx="1494218" cy="1987066"/>
            <a:chOff x="6045649" y="2573579"/>
            <a:chExt cx="825023" cy="1097003"/>
          </a:xfrm>
        </p:grpSpPr>
        <p:sp>
          <p:nvSpPr>
            <p:cNvPr id="22" name="Arc 21">
              <a:extLst>
                <a:ext uri="{FF2B5EF4-FFF2-40B4-BE49-F238E27FC236}">
                  <a16:creationId xmlns:a16="http://schemas.microsoft.com/office/drawing/2014/main" id="{DDCCAF80-54F6-A003-0B99-403F9F708D57}"/>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613524F5-F6F9-0EEB-B3E9-1F554BE18301}"/>
                    </a:ext>
                  </a:extLst>
                </p14:cNvPr>
                <p14:cNvContentPartPr/>
                <p14:nvPr/>
              </p14:nvContentPartPr>
              <p14:xfrm>
                <a:off x="6408875" y="2573579"/>
                <a:ext cx="59400" cy="69480"/>
              </p14:xfrm>
            </p:contentPart>
          </mc:Choice>
          <mc:Fallback xmlns="">
            <p:pic>
              <p:nvPicPr>
                <p:cNvPr id="23" name="Ink 22">
                  <a:extLst>
                    <a:ext uri="{FF2B5EF4-FFF2-40B4-BE49-F238E27FC236}">
                      <a16:creationId xmlns:a16="http://schemas.microsoft.com/office/drawing/2014/main" id="{613524F5-F6F9-0EEB-B3E9-1F554BE18301}"/>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32C8D5AB-02FA-E7FC-5AF8-2BE54DB0FEE5}"/>
                    </a:ext>
                  </a:extLst>
                </p14:cNvPr>
                <p14:cNvContentPartPr/>
                <p14:nvPr/>
              </p14:nvContentPartPr>
              <p14:xfrm>
                <a:off x="6418639" y="2643858"/>
                <a:ext cx="50760" cy="86400"/>
              </p14:xfrm>
            </p:contentPart>
          </mc:Choice>
          <mc:Fallback xmlns="">
            <p:pic>
              <p:nvPicPr>
                <p:cNvPr id="24" name="Ink 23">
                  <a:extLst>
                    <a:ext uri="{FF2B5EF4-FFF2-40B4-BE49-F238E27FC236}">
                      <a16:creationId xmlns:a16="http://schemas.microsoft.com/office/drawing/2014/main" id="{32C8D5AB-02FA-E7FC-5AF8-2BE54DB0FEE5}"/>
                    </a:ext>
                  </a:extLst>
                </p:cNvPr>
                <p:cNvPicPr/>
                <p:nvPr/>
              </p:nvPicPr>
              <p:blipFill>
                <a:blip r:embed="rId5"/>
                <a:stretch>
                  <a:fillRect/>
                </a:stretch>
              </p:blipFill>
              <p:spPr>
                <a:xfrm>
                  <a:off x="6414634" y="2639863"/>
                  <a:ext cx="58569" cy="94191"/>
                </a:xfrm>
                <a:prstGeom prst="rect">
                  <a:avLst/>
                </a:prstGeom>
              </p:spPr>
            </p:pic>
          </mc:Fallback>
        </mc:AlternateContent>
      </p:grpSp>
      <p:sp>
        <p:nvSpPr>
          <p:cNvPr id="2" name="Title 4">
            <a:extLst>
              <a:ext uri="{FF2B5EF4-FFF2-40B4-BE49-F238E27FC236}">
                <a16:creationId xmlns:a16="http://schemas.microsoft.com/office/drawing/2014/main" id="{BFE3664D-11E1-B55B-F38C-29F8BFD82EF6}"/>
              </a:ext>
            </a:extLst>
          </p:cNvPr>
          <p:cNvSpPr>
            <a:spLocks noGrp="1"/>
          </p:cNvSpPr>
          <p:nvPr>
            <p:ph type="title" hasCustomPrompt="1"/>
          </p:nvPr>
        </p:nvSpPr>
        <p:spPr>
          <a:xfrm>
            <a:off x="3749551" y="407403"/>
            <a:ext cx="4778060" cy="567525"/>
          </a:xfrm>
          <a:prstGeom prst="rect">
            <a:avLst/>
          </a:prstGeom>
        </p:spPr>
        <p:txBody>
          <a:bodyPr/>
          <a:lstStyle>
            <a:lvl1pPr marL="0" indent="0" algn="ctr"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29" name="Text Placeholder 34">
            <a:extLst>
              <a:ext uri="{FF2B5EF4-FFF2-40B4-BE49-F238E27FC236}">
                <a16:creationId xmlns:a16="http://schemas.microsoft.com/office/drawing/2014/main" id="{EC8B3798-CD64-4656-A025-1563BF70E863}"/>
              </a:ext>
            </a:extLst>
          </p:cNvPr>
          <p:cNvSpPr>
            <a:spLocks noGrp="1"/>
          </p:cNvSpPr>
          <p:nvPr>
            <p:ph type="body" sz="quarter" idx="19" hasCustomPrompt="1"/>
          </p:nvPr>
        </p:nvSpPr>
        <p:spPr>
          <a:xfrm>
            <a:off x="4537194" y="1053894"/>
            <a:ext cx="4786028" cy="265605"/>
          </a:xfrm>
          <a:prstGeom prst="rect">
            <a:avLst/>
          </a:prstGeom>
        </p:spPr>
        <p:txBody>
          <a:bodyPr/>
          <a:lstStyle>
            <a:lvl1pPr marL="0" indent="0" algn="ctr">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31" name="Text Placeholder 14">
            <a:extLst>
              <a:ext uri="{FF2B5EF4-FFF2-40B4-BE49-F238E27FC236}">
                <a16:creationId xmlns:a16="http://schemas.microsoft.com/office/drawing/2014/main" id="{5E342600-E76D-CFA5-8686-C54918A1F75F}"/>
              </a:ext>
            </a:extLst>
          </p:cNvPr>
          <p:cNvSpPr>
            <a:spLocks noGrp="1"/>
          </p:cNvSpPr>
          <p:nvPr>
            <p:ph type="body" sz="quarter" idx="20" hasCustomPrompt="1"/>
          </p:nvPr>
        </p:nvSpPr>
        <p:spPr>
          <a:xfrm>
            <a:off x="792686" y="2737816"/>
            <a:ext cx="3162682" cy="324639"/>
          </a:xfrm>
          <a:prstGeom prst="rect">
            <a:avLst/>
          </a:prstGeom>
        </p:spPr>
        <p:txBody>
          <a:bodyPr/>
          <a:lstStyle>
            <a:lvl1pPr marL="0" indent="0" algn="r">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35" name="Text Placeholder 34">
            <a:extLst>
              <a:ext uri="{FF2B5EF4-FFF2-40B4-BE49-F238E27FC236}">
                <a16:creationId xmlns:a16="http://schemas.microsoft.com/office/drawing/2014/main" id="{7D7EB58D-91AD-DEB4-5D9F-47C5199B4B01}"/>
              </a:ext>
            </a:extLst>
          </p:cNvPr>
          <p:cNvSpPr>
            <a:spLocks noGrp="1"/>
          </p:cNvSpPr>
          <p:nvPr>
            <p:ph type="body" sz="quarter" idx="21" hasCustomPrompt="1"/>
          </p:nvPr>
        </p:nvSpPr>
        <p:spPr>
          <a:xfrm>
            <a:off x="832565" y="3007381"/>
            <a:ext cx="3122804" cy="1331913"/>
          </a:xfrm>
          <a:prstGeom prst="rect">
            <a:avLst/>
          </a:prstGeom>
        </p:spPr>
        <p:txBody>
          <a:bodyPr/>
          <a:lstStyle>
            <a:lvl1pPr marL="0" indent="0" algn="r">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36" name="Text Placeholder 14">
            <a:extLst>
              <a:ext uri="{FF2B5EF4-FFF2-40B4-BE49-F238E27FC236}">
                <a16:creationId xmlns:a16="http://schemas.microsoft.com/office/drawing/2014/main" id="{E84181EF-B332-A1C4-5A91-BAC889A19A10}"/>
              </a:ext>
            </a:extLst>
          </p:cNvPr>
          <p:cNvSpPr>
            <a:spLocks noGrp="1"/>
          </p:cNvSpPr>
          <p:nvPr>
            <p:ph type="body" sz="quarter" idx="22" hasCustomPrompt="1"/>
          </p:nvPr>
        </p:nvSpPr>
        <p:spPr>
          <a:xfrm>
            <a:off x="792686" y="4874729"/>
            <a:ext cx="3162682" cy="324639"/>
          </a:xfrm>
          <a:prstGeom prst="rect">
            <a:avLst/>
          </a:prstGeom>
        </p:spPr>
        <p:txBody>
          <a:bodyPr/>
          <a:lstStyle>
            <a:lvl1pPr marL="0" indent="0" algn="r">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37" name="Text Placeholder 34">
            <a:extLst>
              <a:ext uri="{FF2B5EF4-FFF2-40B4-BE49-F238E27FC236}">
                <a16:creationId xmlns:a16="http://schemas.microsoft.com/office/drawing/2014/main" id="{139808F3-CA92-4397-5F16-AAEF0896CFF4}"/>
              </a:ext>
            </a:extLst>
          </p:cNvPr>
          <p:cNvSpPr>
            <a:spLocks noGrp="1"/>
          </p:cNvSpPr>
          <p:nvPr>
            <p:ph type="body" sz="quarter" idx="23" hasCustomPrompt="1"/>
          </p:nvPr>
        </p:nvSpPr>
        <p:spPr>
          <a:xfrm>
            <a:off x="832565" y="5144294"/>
            <a:ext cx="3122804" cy="1331913"/>
          </a:xfrm>
          <a:prstGeom prst="rect">
            <a:avLst/>
          </a:prstGeom>
        </p:spPr>
        <p:txBody>
          <a:bodyPr/>
          <a:lstStyle>
            <a:lvl1pPr marL="0" indent="0" algn="r">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40" name="Text Placeholder 14">
            <a:extLst>
              <a:ext uri="{FF2B5EF4-FFF2-40B4-BE49-F238E27FC236}">
                <a16:creationId xmlns:a16="http://schemas.microsoft.com/office/drawing/2014/main" id="{45E8FB00-A1DD-3814-9AAB-9ED6C1B0E4C5}"/>
              </a:ext>
            </a:extLst>
          </p:cNvPr>
          <p:cNvSpPr>
            <a:spLocks noGrp="1"/>
          </p:cNvSpPr>
          <p:nvPr>
            <p:ph type="body" sz="quarter" idx="24" hasCustomPrompt="1"/>
          </p:nvPr>
        </p:nvSpPr>
        <p:spPr>
          <a:xfrm>
            <a:off x="8395131" y="2737816"/>
            <a:ext cx="3162682" cy="324639"/>
          </a:xfrm>
          <a:prstGeom prst="rect">
            <a:avLst/>
          </a:prstGeom>
        </p:spPr>
        <p:txBody>
          <a:bodyPr/>
          <a:lstStyle>
            <a:lvl1pPr marL="0" indent="0" algn="l">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41" name="Text Placeholder 34">
            <a:extLst>
              <a:ext uri="{FF2B5EF4-FFF2-40B4-BE49-F238E27FC236}">
                <a16:creationId xmlns:a16="http://schemas.microsoft.com/office/drawing/2014/main" id="{BED9CF8A-8703-6741-E6E9-8D9A2BE83811}"/>
              </a:ext>
            </a:extLst>
          </p:cNvPr>
          <p:cNvSpPr>
            <a:spLocks noGrp="1"/>
          </p:cNvSpPr>
          <p:nvPr>
            <p:ph type="body" sz="quarter" idx="25" hasCustomPrompt="1"/>
          </p:nvPr>
        </p:nvSpPr>
        <p:spPr>
          <a:xfrm>
            <a:off x="8435010" y="3007381"/>
            <a:ext cx="3122804" cy="1331913"/>
          </a:xfrm>
          <a:prstGeom prst="rect">
            <a:avLst/>
          </a:prstGeom>
        </p:spPr>
        <p:txBody>
          <a:bodyPr/>
          <a:lstStyle>
            <a:lvl1pPr marL="0" indent="0" algn="l">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42" name="Text Placeholder 14">
            <a:extLst>
              <a:ext uri="{FF2B5EF4-FFF2-40B4-BE49-F238E27FC236}">
                <a16:creationId xmlns:a16="http://schemas.microsoft.com/office/drawing/2014/main" id="{F0DD3B41-9BB3-1104-021D-121EC9FD5DB4}"/>
              </a:ext>
            </a:extLst>
          </p:cNvPr>
          <p:cNvSpPr>
            <a:spLocks noGrp="1"/>
          </p:cNvSpPr>
          <p:nvPr>
            <p:ph type="body" sz="quarter" idx="26" hasCustomPrompt="1"/>
          </p:nvPr>
        </p:nvSpPr>
        <p:spPr>
          <a:xfrm>
            <a:off x="8395131" y="4874729"/>
            <a:ext cx="3162682" cy="324639"/>
          </a:xfrm>
          <a:prstGeom prst="rect">
            <a:avLst/>
          </a:prstGeom>
        </p:spPr>
        <p:txBody>
          <a:bodyPr/>
          <a:lstStyle>
            <a:lvl1pPr marL="0" indent="0" algn="l">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43" name="Text Placeholder 34">
            <a:extLst>
              <a:ext uri="{FF2B5EF4-FFF2-40B4-BE49-F238E27FC236}">
                <a16:creationId xmlns:a16="http://schemas.microsoft.com/office/drawing/2014/main" id="{907C48DF-0261-BDC7-2E28-5FAC392A92B6}"/>
              </a:ext>
            </a:extLst>
          </p:cNvPr>
          <p:cNvSpPr>
            <a:spLocks noGrp="1"/>
          </p:cNvSpPr>
          <p:nvPr>
            <p:ph type="body" sz="quarter" idx="27" hasCustomPrompt="1"/>
          </p:nvPr>
        </p:nvSpPr>
        <p:spPr>
          <a:xfrm>
            <a:off x="8435010" y="5144294"/>
            <a:ext cx="3122804" cy="1331913"/>
          </a:xfrm>
          <a:prstGeom prst="rect">
            <a:avLst/>
          </a:prstGeom>
        </p:spPr>
        <p:txBody>
          <a:bodyPr/>
          <a:lstStyle>
            <a:lvl1pPr marL="0" indent="0" algn="l">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10092633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05CB87F-7883-D4BB-3A05-A4871BC5470A}"/>
              </a:ext>
            </a:extLst>
          </p:cNvPr>
          <p:cNvCxnSpPr>
            <a:cxnSpLocks/>
          </p:cNvCxnSpPr>
          <p:nvPr userDrawn="1"/>
        </p:nvCxnSpPr>
        <p:spPr>
          <a:xfrm>
            <a:off x="8064585" y="1260389"/>
            <a:ext cx="0" cy="45549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833CA8-A373-3D9C-FBDE-D69CFD794A1C}"/>
              </a:ext>
            </a:extLst>
          </p:cNvPr>
          <p:cNvCxnSpPr>
            <a:cxnSpLocks/>
          </p:cNvCxnSpPr>
          <p:nvPr userDrawn="1"/>
        </p:nvCxnSpPr>
        <p:spPr>
          <a:xfrm flipH="1" flipV="1">
            <a:off x="5015722" y="3595539"/>
            <a:ext cx="6152864" cy="126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71BC7E8-8813-5C37-54A5-ED98A1FA4B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2297" y="1597878"/>
            <a:ext cx="457140" cy="400050"/>
          </a:xfrm>
          <a:prstGeom prst="rect">
            <a:avLst/>
          </a:prstGeom>
        </p:spPr>
      </p:pic>
      <p:pic>
        <p:nvPicPr>
          <p:cNvPr id="12" name="Picture 11">
            <a:extLst>
              <a:ext uri="{FF2B5EF4-FFF2-40B4-BE49-F238E27FC236}">
                <a16:creationId xmlns:a16="http://schemas.microsoft.com/office/drawing/2014/main" id="{2A0BAFCF-8D61-5BAD-583B-B29679642B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40187" y="1559778"/>
            <a:ext cx="457140" cy="438150"/>
          </a:xfrm>
          <a:prstGeom prst="rect">
            <a:avLst/>
          </a:prstGeom>
        </p:spPr>
      </p:pic>
      <p:pic>
        <p:nvPicPr>
          <p:cNvPr id="13" name="Picture 12">
            <a:extLst>
              <a:ext uri="{FF2B5EF4-FFF2-40B4-BE49-F238E27FC236}">
                <a16:creationId xmlns:a16="http://schemas.microsoft.com/office/drawing/2014/main" id="{CA56B64F-926A-037D-D8DE-8702B327C8F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72297" y="4142998"/>
            <a:ext cx="457140" cy="457200"/>
          </a:xfrm>
          <a:prstGeom prst="rect">
            <a:avLst/>
          </a:prstGeom>
        </p:spPr>
      </p:pic>
      <p:pic>
        <p:nvPicPr>
          <p:cNvPr id="14" name="Picture 13">
            <a:extLst>
              <a:ext uri="{FF2B5EF4-FFF2-40B4-BE49-F238E27FC236}">
                <a16:creationId xmlns:a16="http://schemas.microsoft.com/office/drawing/2014/main" id="{CAE4922F-998E-053C-550C-F80D84D428F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840187" y="4142998"/>
            <a:ext cx="342855" cy="457200"/>
          </a:xfrm>
          <a:prstGeom prst="rect">
            <a:avLst/>
          </a:prstGeom>
        </p:spPr>
      </p:pic>
      <p:sp>
        <p:nvSpPr>
          <p:cNvPr id="2" name="Title 4">
            <a:extLst>
              <a:ext uri="{FF2B5EF4-FFF2-40B4-BE49-F238E27FC236}">
                <a16:creationId xmlns:a16="http://schemas.microsoft.com/office/drawing/2014/main" id="{7239B2F7-F52D-6B23-3236-3A7631A21B46}"/>
              </a:ext>
            </a:extLst>
          </p:cNvPr>
          <p:cNvSpPr>
            <a:spLocks noGrp="1"/>
          </p:cNvSpPr>
          <p:nvPr>
            <p:ph type="title" hasCustomPrompt="1"/>
          </p:nvPr>
        </p:nvSpPr>
        <p:spPr>
          <a:xfrm>
            <a:off x="801810" y="973929"/>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15" name="Text Placeholder 34">
            <a:extLst>
              <a:ext uri="{FF2B5EF4-FFF2-40B4-BE49-F238E27FC236}">
                <a16:creationId xmlns:a16="http://schemas.microsoft.com/office/drawing/2014/main" id="{46ECD6AE-928B-A643-CB8C-AE7CE4DE7C7E}"/>
              </a:ext>
            </a:extLst>
          </p:cNvPr>
          <p:cNvSpPr>
            <a:spLocks noGrp="1"/>
          </p:cNvSpPr>
          <p:nvPr>
            <p:ph type="body" sz="quarter" idx="19" hasCustomPrompt="1"/>
          </p:nvPr>
        </p:nvSpPr>
        <p:spPr>
          <a:xfrm>
            <a:off x="804148" y="1710752"/>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6" name="Text Placeholder 15">
            <a:extLst>
              <a:ext uri="{FF2B5EF4-FFF2-40B4-BE49-F238E27FC236}">
                <a16:creationId xmlns:a16="http://schemas.microsoft.com/office/drawing/2014/main" id="{AF5A08B0-37C4-70EF-5517-A73BBB09E655}"/>
              </a:ext>
            </a:extLst>
          </p:cNvPr>
          <p:cNvSpPr>
            <a:spLocks noGrp="1"/>
          </p:cNvSpPr>
          <p:nvPr>
            <p:ph type="body" sz="quarter" idx="20" hasCustomPrompt="1"/>
          </p:nvPr>
        </p:nvSpPr>
        <p:spPr>
          <a:xfrm>
            <a:off x="801809" y="2244766"/>
            <a:ext cx="3530684" cy="1346086"/>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a:t>
            </a:r>
            <a:endParaRPr lang="en-US"/>
          </a:p>
        </p:txBody>
      </p:sp>
      <p:sp>
        <p:nvSpPr>
          <p:cNvPr id="19" name="Text Placeholder 18">
            <a:extLst>
              <a:ext uri="{FF2B5EF4-FFF2-40B4-BE49-F238E27FC236}">
                <a16:creationId xmlns:a16="http://schemas.microsoft.com/office/drawing/2014/main" id="{D8572CE1-F45D-BECB-5BFC-E711641D9E12}"/>
              </a:ext>
            </a:extLst>
          </p:cNvPr>
          <p:cNvSpPr>
            <a:spLocks noGrp="1"/>
          </p:cNvSpPr>
          <p:nvPr>
            <p:ph type="body" sz="quarter" idx="21" hasCustomPrompt="1"/>
          </p:nvPr>
        </p:nvSpPr>
        <p:spPr>
          <a:xfrm>
            <a:off x="5372297" y="2186274"/>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0" name="Text Placeholder 18">
            <a:extLst>
              <a:ext uri="{FF2B5EF4-FFF2-40B4-BE49-F238E27FC236}">
                <a16:creationId xmlns:a16="http://schemas.microsoft.com/office/drawing/2014/main" id="{CF1596B3-E0F2-8D8E-4E9F-2D9ECD13F151}"/>
              </a:ext>
            </a:extLst>
          </p:cNvPr>
          <p:cNvSpPr>
            <a:spLocks noGrp="1"/>
          </p:cNvSpPr>
          <p:nvPr>
            <p:ph type="body" sz="quarter" idx="22" hasCustomPrompt="1"/>
          </p:nvPr>
        </p:nvSpPr>
        <p:spPr>
          <a:xfrm>
            <a:off x="5372297" y="4740630"/>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1" name="Text Placeholder 18">
            <a:extLst>
              <a:ext uri="{FF2B5EF4-FFF2-40B4-BE49-F238E27FC236}">
                <a16:creationId xmlns:a16="http://schemas.microsoft.com/office/drawing/2014/main" id="{A761CBEF-98C8-7874-7B77-901336D24E40}"/>
              </a:ext>
            </a:extLst>
          </p:cNvPr>
          <p:cNvSpPr>
            <a:spLocks noGrp="1"/>
          </p:cNvSpPr>
          <p:nvPr>
            <p:ph type="body" sz="quarter" idx="23" hasCustomPrompt="1"/>
          </p:nvPr>
        </p:nvSpPr>
        <p:spPr>
          <a:xfrm>
            <a:off x="8840602" y="4740630"/>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2" name="Text Placeholder 18">
            <a:extLst>
              <a:ext uri="{FF2B5EF4-FFF2-40B4-BE49-F238E27FC236}">
                <a16:creationId xmlns:a16="http://schemas.microsoft.com/office/drawing/2014/main" id="{E3587496-444E-72CA-EA0C-7947ED10DD42}"/>
              </a:ext>
            </a:extLst>
          </p:cNvPr>
          <p:cNvSpPr>
            <a:spLocks noGrp="1"/>
          </p:cNvSpPr>
          <p:nvPr>
            <p:ph type="body" sz="quarter" idx="24" hasCustomPrompt="1"/>
          </p:nvPr>
        </p:nvSpPr>
        <p:spPr>
          <a:xfrm>
            <a:off x="8840602" y="2186274"/>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3" name="Text Placeholder 15">
            <a:extLst>
              <a:ext uri="{FF2B5EF4-FFF2-40B4-BE49-F238E27FC236}">
                <a16:creationId xmlns:a16="http://schemas.microsoft.com/office/drawing/2014/main" id="{B291FE7F-85C5-4E0E-6903-50EC67843A97}"/>
              </a:ext>
            </a:extLst>
          </p:cNvPr>
          <p:cNvSpPr>
            <a:spLocks noGrp="1"/>
          </p:cNvSpPr>
          <p:nvPr>
            <p:ph type="body" sz="quarter" idx="25" hasCustomPrompt="1"/>
          </p:nvPr>
        </p:nvSpPr>
        <p:spPr>
          <a:xfrm>
            <a:off x="5375954" y="2512399"/>
            <a:ext cx="2328399" cy="102342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4" name="Text Placeholder 15">
            <a:extLst>
              <a:ext uri="{FF2B5EF4-FFF2-40B4-BE49-F238E27FC236}">
                <a16:creationId xmlns:a16="http://schemas.microsoft.com/office/drawing/2014/main" id="{7E8ADBA4-B541-49EE-0B25-DD53DD71AA78}"/>
              </a:ext>
            </a:extLst>
          </p:cNvPr>
          <p:cNvSpPr>
            <a:spLocks noGrp="1"/>
          </p:cNvSpPr>
          <p:nvPr>
            <p:ph type="body" sz="quarter" idx="26" hasCustomPrompt="1"/>
          </p:nvPr>
        </p:nvSpPr>
        <p:spPr>
          <a:xfrm>
            <a:off x="8844259" y="2512399"/>
            <a:ext cx="2328399" cy="102342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5" name="Text Placeholder 15">
            <a:extLst>
              <a:ext uri="{FF2B5EF4-FFF2-40B4-BE49-F238E27FC236}">
                <a16:creationId xmlns:a16="http://schemas.microsoft.com/office/drawing/2014/main" id="{48118D5B-38DE-CC6D-83DD-7177CEA7F2A4}"/>
              </a:ext>
            </a:extLst>
          </p:cNvPr>
          <p:cNvSpPr>
            <a:spLocks noGrp="1"/>
          </p:cNvSpPr>
          <p:nvPr>
            <p:ph type="body" sz="quarter" idx="27" hasCustomPrompt="1"/>
          </p:nvPr>
        </p:nvSpPr>
        <p:spPr>
          <a:xfrm>
            <a:off x="5375954" y="5046877"/>
            <a:ext cx="2328399" cy="116238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6" name="Text Placeholder 15">
            <a:extLst>
              <a:ext uri="{FF2B5EF4-FFF2-40B4-BE49-F238E27FC236}">
                <a16:creationId xmlns:a16="http://schemas.microsoft.com/office/drawing/2014/main" id="{824FCD54-142F-9128-0892-A7EB8E650010}"/>
              </a:ext>
            </a:extLst>
          </p:cNvPr>
          <p:cNvSpPr>
            <a:spLocks noGrp="1"/>
          </p:cNvSpPr>
          <p:nvPr>
            <p:ph type="body" sz="quarter" idx="28" hasCustomPrompt="1"/>
          </p:nvPr>
        </p:nvSpPr>
        <p:spPr>
          <a:xfrm>
            <a:off x="8844259" y="5046877"/>
            <a:ext cx="2328399" cy="116238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Tree>
    <p:extLst>
      <p:ext uri="{BB962C8B-B14F-4D97-AF65-F5344CB8AC3E}">
        <p14:creationId xmlns:p14="http://schemas.microsoft.com/office/powerpoint/2010/main" val="2407503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C08A9DDC-7E9A-DFF5-0176-746CF759EB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8A52029A-D0C2-7A69-568D-A8DB0A4A923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0DB08B9D-5994-BBFA-43F2-66A515801C8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749A62E2-73F7-5586-0353-8C09BBCF6ECF}"/>
              </a:ext>
            </a:extLst>
          </p:cNvPr>
          <p:cNvSpPr/>
          <p:nvPr userDrawn="1"/>
        </p:nvSpPr>
        <p:spPr>
          <a:xfrm>
            <a:off x="114299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C982D7D0-1889-26E6-2C79-F731C3913135}"/>
              </a:ext>
            </a:extLst>
          </p:cNvPr>
          <p:cNvSpPr/>
          <p:nvPr userDrawn="1"/>
        </p:nvSpPr>
        <p:spPr>
          <a:xfrm>
            <a:off x="3689330"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E0FD483A-975D-CE75-1FA3-72A7CF399B3F}"/>
              </a:ext>
            </a:extLst>
          </p:cNvPr>
          <p:cNvSpPr/>
          <p:nvPr userDrawn="1"/>
        </p:nvSpPr>
        <p:spPr>
          <a:xfrm>
            <a:off x="6235667"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9" name="Shape 3">
            <a:extLst>
              <a:ext uri="{FF2B5EF4-FFF2-40B4-BE49-F238E27FC236}">
                <a16:creationId xmlns:a16="http://schemas.microsoft.com/office/drawing/2014/main" id="{E009A843-A462-1CE0-06B3-0413FD74AC02}"/>
              </a:ext>
            </a:extLst>
          </p:cNvPr>
          <p:cNvSpPr/>
          <p:nvPr userDrawn="1"/>
        </p:nvSpPr>
        <p:spPr>
          <a:xfrm>
            <a:off x="878200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21" name="Text Placeholder 20">
            <a:extLst>
              <a:ext uri="{FF2B5EF4-FFF2-40B4-BE49-F238E27FC236}">
                <a16:creationId xmlns:a16="http://schemas.microsoft.com/office/drawing/2014/main" id="{B366E69E-0ED4-C87F-C524-C4A08C88D239}"/>
              </a:ext>
            </a:extLst>
          </p:cNvPr>
          <p:cNvSpPr>
            <a:spLocks noGrp="1"/>
          </p:cNvSpPr>
          <p:nvPr>
            <p:ph type="body" sz="quarter" idx="10" hasCustomPrompt="1"/>
          </p:nvPr>
        </p:nvSpPr>
        <p:spPr>
          <a:xfrm>
            <a:off x="1387499" y="2901122"/>
            <a:ext cx="1789601"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2" name="Text Placeholder 20">
            <a:extLst>
              <a:ext uri="{FF2B5EF4-FFF2-40B4-BE49-F238E27FC236}">
                <a16:creationId xmlns:a16="http://schemas.microsoft.com/office/drawing/2014/main" id="{FBA8FD77-869B-5F10-CD1F-4967597FB264}"/>
              </a:ext>
            </a:extLst>
          </p:cNvPr>
          <p:cNvSpPr>
            <a:spLocks noGrp="1"/>
          </p:cNvSpPr>
          <p:nvPr>
            <p:ph type="body" sz="quarter" idx="11" hasCustomPrompt="1"/>
          </p:nvPr>
        </p:nvSpPr>
        <p:spPr>
          <a:xfrm>
            <a:off x="3940819"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make it easy through our platform, our mobile app and dedicated team of experts.</a:t>
            </a:r>
            <a:endParaRPr lang="en-US"/>
          </a:p>
        </p:txBody>
      </p:sp>
      <p:sp>
        <p:nvSpPr>
          <p:cNvPr id="23" name="Text Placeholder 20">
            <a:extLst>
              <a:ext uri="{FF2B5EF4-FFF2-40B4-BE49-F238E27FC236}">
                <a16:creationId xmlns:a16="http://schemas.microsoft.com/office/drawing/2014/main" id="{22574E8A-FEF1-252F-E605-E05E0E75EBCB}"/>
              </a:ext>
            </a:extLst>
          </p:cNvPr>
          <p:cNvSpPr>
            <a:spLocks noGrp="1"/>
          </p:cNvSpPr>
          <p:nvPr>
            <p:ph type="body" sz="quarter" idx="12" hasCustomPrompt="1"/>
          </p:nvPr>
        </p:nvSpPr>
        <p:spPr>
          <a:xfrm>
            <a:off x="6444822"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7" name="Text Placeholder 20">
            <a:extLst>
              <a:ext uri="{FF2B5EF4-FFF2-40B4-BE49-F238E27FC236}">
                <a16:creationId xmlns:a16="http://schemas.microsoft.com/office/drawing/2014/main" id="{3635797A-AEE1-3CAF-A1B3-B42172954F89}"/>
              </a:ext>
            </a:extLst>
          </p:cNvPr>
          <p:cNvSpPr>
            <a:spLocks noGrp="1"/>
          </p:cNvSpPr>
          <p:nvPr>
            <p:ph type="body" sz="quarter" idx="13" hasCustomPrompt="1"/>
          </p:nvPr>
        </p:nvSpPr>
        <p:spPr>
          <a:xfrm>
            <a:off x="9015915" y="2901122"/>
            <a:ext cx="1818602" cy="2191578"/>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our technology, our team and partnerships, constantly improving and driving innovation. </a:t>
            </a:r>
            <a:endParaRPr lang="en-US" sz="1400"/>
          </a:p>
        </p:txBody>
      </p:sp>
      <p:sp>
        <p:nvSpPr>
          <p:cNvPr id="29" name="Text Placeholder 28">
            <a:extLst>
              <a:ext uri="{FF2B5EF4-FFF2-40B4-BE49-F238E27FC236}">
                <a16:creationId xmlns:a16="http://schemas.microsoft.com/office/drawing/2014/main" id="{D2E46C9E-9850-B322-1A0D-E66DCAED07D1}"/>
              </a:ext>
            </a:extLst>
          </p:cNvPr>
          <p:cNvSpPr>
            <a:spLocks noGrp="1"/>
          </p:cNvSpPr>
          <p:nvPr>
            <p:ph type="body" sz="quarter" idx="14" hasCustomPrompt="1"/>
          </p:nvPr>
        </p:nvSpPr>
        <p:spPr>
          <a:xfrm>
            <a:off x="1373561"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Agility</a:t>
            </a:r>
            <a:endParaRPr lang="en-US" sz="1800"/>
          </a:p>
        </p:txBody>
      </p:sp>
      <p:sp>
        <p:nvSpPr>
          <p:cNvPr id="30" name="Text Placeholder 28">
            <a:extLst>
              <a:ext uri="{FF2B5EF4-FFF2-40B4-BE49-F238E27FC236}">
                <a16:creationId xmlns:a16="http://schemas.microsoft.com/office/drawing/2014/main" id="{BFB75172-7BD1-BE88-46F8-BF1A573D485D}"/>
              </a:ext>
            </a:extLst>
          </p:cNvPr>
          <p:cNvSpPr>
            <a:spLocks noGrp="1"/>
          </p:cNvSpPr>
          <p:nvPr>
            <p:ph type="body" sz="quarter" idx="15" hasCustomPrompt="1"/>
          </p:nvPr>
        </p:nvSpPr>
        <p:spPr>
          <a:xfrm>
            <a:off x="3927585"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Ease</a:t>
            </a:r>
            <a:endParaRPr lang="en-US" sz="1800"/>
          </a:p>
        </p:txBody>
      </p:sp>
      <p:sp>
        <p:nvSpPr>
          <p:cNvPr id="31" name="Text Placeholder 28">
            <a:extLst>
              <a:ext uri="{FF2B5EF4-FFF2-40B4-BE49-F238E27FC236}">
                <a16:creationId xmlns:a16="http://schemas.microsoft.com/office/drawing/2014/main" id="{AA90CDEC-6F8B-AB34-13C5-D7617EE55A8B}"/>
              </a:ext>
            </a:extLst>
          </p:cNvPr>
          <p:cNvSpPr>
            <a:spLocks noGrp="1"/>
          </p:cNvSpPr>
          <p:nvPr>
            <p:ph type="body" sz="quarter" idx="16" hasCustomPrompt="1"/>
          </p:nvPr>
        </p:nvSpPr>
        <p:spPr>
          <a:xfrm>
            <a:off x="6441858"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Quality</a:t>
            </a:r>
          </a:p>
        </p:txBody>
      </p:sp>
      <p:sp>
        <p:nvSpPr>
          <p:cNvPr id="34" name="Text Placeholder 28">
            <a:extLst>
              <a:ext uri="{FF2B5EF4-FFF2-40B4-BE49-F238E27FC236}">
                <a16:creationId xmlns:a16="http://schemas.microsoft.com/office/drawing/2014/main" id="{A44C8BBF-F5D5-4916-803A-BF59AA825C02}"/>
              </a:ext>
            </a:extLst>
          </p:cNvPr>
          <p:cNvSpPr>
            <a:spLocks noGrp="1"/>
          </p:cNvSpPr>
          <p:nvPr>
            <p:ph type="body" sz="quarter" idx="17" hasCustomPrompt="1"/>
          </p:nvPr>
        </p:nvSpPr>
        <p:spPr>
          <a:xfrm>
            <a:off x="9006539" y="2365789"/>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Technology</a:t>
            </a:r>
          </a:p>
        </p:txBody>
      </p:sp>
      <p:sp>
        <p:nvSpPr>
          <p:cNvPr id="35" name="Title 10">
            <a:extLst>
              <a:ext uri="{FF2B5EF4-FFF2-40B4-BE49-F238E27FC236}">
                <a16:creationId xmlns:a16="http://schemas.microsoft.com/office/drawing/2014/main" id="{62C8A5A3-BEF9-31CA-1554-85AC290C9E62}"/>
              </a:ext>
            </a:extLst>
          </p:cNvPr>
          <p:cNvSpPr>
            <a:spLocks noGrp="1"/>
          </p:cNvSpPr>
          <p:nvPr>
            <p:ph type="title" hasCustomPrompt="1"/>
          </p:nvPr>
        </p:nvSpPr>
        <p:spPr>
          <a:xfrm>
            <a:off x="1094015" y="972188"/>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VALUE PROPOSITIONS</a:t>
            </a:r>
            <a:endParaRPr lang="en-US" sz="1800">
              <a:solidFill>
                <a:schemeClr val="accent5"/>
              </a:solidFill>
            </a:endParaRPr>
          </a:p>
        </p:txBody>
      </p:sp>
    </p:spTree>
    <p:extLst>
      <p:ext uri="{BB962C8B-B14F-4D97-AF65-F5344CB8AC3E}">
        <p14:creationId xmlns:p14="http://schemas.microsoft.com/office/powerpoint/2010/main" val="26357460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16C63F02-78E3-E098-0FCE-F7BA946B57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1DE57F4F-D8A8-5936-6771-59EE7358334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F4FA460B-3253-D8CB-F751-D67F2AE9A48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8910C11A-4CC2-896A-D75A-15CB81D745D2}"/>
              </a:ext>
            </a:extLst>
          </p:cNvPr>
          <p:cNvSpPr/>
          <p:nvPr userDrawn="1"/>
        </p:nvSpPr>
        <p:spPr>
          <a:xfrm>
            <a:off x="1142994"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A89138BC-F022-2667-8813-64D44F61466D}"/>
              </a:ext>
            </a:extLst>
          </p:cNvPr>
          <p:cNvSpPr/>
          <p:nvPr userDrawn="1"/>
        </p:nvSpPr>
        <p:spPr>
          <a:xfrm>
            <a:off x="4540226"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F4D13A72-2247-F1CB-BCB4-3BB683E4597B}"/>
              </a:ext>
            </a:extLst>
          </p:cNvPr>
          <p:cNvSpPr/>
          <p:nvPr userDrawn="1"/>
        </p:nvSpPr>
        <p:spPr>
          <a:xfrm>
            <a:off x="7937458"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2" name="Title 10">
            <a:extLst>
              <a:ext uri="{FF2B5EF4-FFF2-40B4-BE49-F238E27FC236}">
                <a16:creationId xmlns:a16="http://schemas.microsoft.com/office/drawing/2014/main" id="{E4FB1FCE-5248-57E6-51C5-62364B90F41F}"/>
              </a:ext>
            </a:extLst>
          </p:cNvPr>
          <p:cNvSpPr>
            <a:spLocks noGrp="1"/>
          </p:cNvSpPr>
          <p:nvPr>
            <p:ph type="title" hasCustomPrompt="1"/>
          </p:nvPr>
        </p:nvSpPr>
        <p:spPr>
          <a:xfrm>
            <a:off x="1094015" y="972188"/>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VALUE PROPOSITIONS</a:t>
            </a:r>
            <a:endParaRPr lang="en-US" sz="1800">
              <a:solidFill>
                <a:schemeClr val="accent5"/>
              </a:solidFill>
            </a:endParaRPr>
          </a:p>
        </p:txBody>
      </p:sp>
      <p:sp>
        <p:nvSpPr>
          <p:cNvPr id="25" name="Text Placeholder 20">
            <a:extLst>
              <a:ext uri="{FF2B5EF4-FFF2-40B4-BE49-F238E27FC236}">
                <a16:creationId xmlns:a16="http://schemas.microsoft.com/office/drawing/2014/main" id="{F7494066-844E-A0AE-3C70-1ACDED1C47E4}"/>
              </a:ext>
            </a:extLst>
          </p:cNvPr>
          <p:cNvSpPr>
            <a:spLocks noGrp="1"/>
          </p:cNvSpPr>
          <p:nvPr>
            <p:ph type="body" sz="quarter" idx="10" hasCustomPrompt="1"/>
          </p:nvPr>
        </p:nvSpPr>
        <p:spPr>
          <a:xfrm>
            <a:off x="1387499" y="2901122"/>
            <a:ext cx="2760237"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We’re backed by more than 240 partners including the largest agency in the country, ensuring fulfillment for every job and a 90 percent on-time start rate.</a:t>
            </a:r>
            <a:endParaRPr lang="en-US"/>
          </a:p>
        </p:txBody>
      </p:sp>
      <p:sp>
        <p:nvSpPr>
          <p:cNvPr id="26" name="Text Placeholder 20">
            <a:extLst>
              <a:ext uri="{FF2B5EF4-FFF2-40B4-BE49-F238E27FC236}">
                <a16:creationId xmlns:a16="http://schemas.microsoft.com/office/drawing/2014/main" id="{5D0A723E-AB25-E0BF-6C1A-2C7CDC0D032C}"/>
              </a:ext>
            </a:extLst>
          </p:cNvPr>
          <p:cNvSpPr>
            <a:spLocks noGrp="1"/>
          </p:cNvSpPr>
          <p:nvPr>
            <p:ph type="body" sz="quarter" idx="11" hasCustomPrompt="1"/>
          </p:nvPr>
        </p:nvSpPr>
        <p:spPr>
          <a:xfrm>
            <a:off x="4797328" y="2901122"/>
            <a:ext cx="2531134"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consistently deploy programs at 6 to 12 percent less than the national average.
</a:t>
            </a:r>
            <a:endParaRPr lang="en-US" sz="1400"/>
          </a:p>
        </p:txBody>
      </p:sp>
      <p:sp>
        <p:nvSpPr>
          <p:cNvPr id="28" name="Text Placeholder 28">
            <a:extLst>
              <a:ext uri="{FF2B5EF4-FFF2-40B4-BE49-F238E27FC236}">
                <a16:creationId xmlns:a16="http://schemas.microsoft.com/office/drawing/2014/main" id="{74241494-541A-2EB7-118A-ABFBBE53CA63}"/>
              </a:ext>
            </a:extLst>
          </p:cNvPr>
          <p:cNvSpPr>
            <a:spLocks noGrp="1"/>
          </p:cNvSpPr>
          <p:nvPr>
            <p:ph type="body" sz="quarter" idx="14" hasCustomPrompt="1"/>
          </p:nvPr>
        </p:nvSpPr>
        <p:spPr>
          <a:xfrm>
            <a:off x="1388594"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Fulfillment</a:t>
            </a:r>
            <a:endParaRPr lang="en-US" sz="1800"/>
          </a:p>
        </p:txBody>
      </p:sp>
      <p:sp>
        <p:nvSpPr>
          <p:cNvPr id="29" name="Text Placeholder 28">
            <a:extLst>
              <a:ext uri="{FF2B5EF4-FFF2-40B4-BE49-F238E27FC236}">
                <a16:creationId xmlns:a16="http://schemas.microsoft.com/office/drawing/2014/main" id="{21D5757C-B942-1072-96B5-4A696F5A687F}"/>
              </a:ext>
            </a:extLst>
          </p:cNvPr>
          <p:cNvSpPr>
            <a:spLocks noGrp="1"/>
          </p:cNvSpPr>
          <p:nvPr>
            <p:ph type="body" sz="quarter" idx="15" hasCustomPrompt="1"/>
          </p:nvPr>
        </p:nvSpPr>
        <p:spPr>
          <a:xfrm>
            <a:off x="479403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Cost Savings</a:t>
            </a:r>
            <a:endParaRPr lang="en-US" sz="1800"/>
          </a:p>
        </p:txBody>
      </p:sp>
      <p:sp>
        <p:nvSpPr>
          <p:cNvPr id="31" name="Text Placeholder 20">
            <a:extLst>
              <a:ext uri="{FF2B5EF4-FFF2-40B4-BE49-F238E27FC236}">
                <a16:creationId xmlns:a16="http://schemas.microsoft.com/office/drawing/2014/main" id="{C9F2DBDD-A2B6-64D3-862D-88B35729288E}"/>
              </a:ext>
            </a:extLst>
          </p:cNvPr>
          <p:cNvSpPr>
            <a:spLocks noGrp="1"/>
          </p:cNvSpPr>
          <p:nvPr>
            <p:ph type="body" sz="quarter" idx="16" hasCustomPrompt="1"/>
          </p:nvPr>
        </p:nvSpPr>
        <p:spPr>
          <a:xfrm>
            <a:off x="8143632" y="2900141"/>
            <a:ext cx="2694291"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the health of the communities we serve through our state association partnerships</a:t>
            </a:r>
            <a:endParaRPr lang="en-US" sz="1400"/>
          </a:p>
        </p:txBody>
      </p:sp>
      <p:sp>
        <p:nvSpPr>
          <p:cNvPr id="32" name="Text Placeholder 28">
            <a:extLst>
              <a:ext uri="{FF2B5EF4-FFF2-40B4-BE49-F238E27FC236}">
                <a16:creationId xmlns:a16="http://schemas.microsoft.com/office/drawing/2014/main" id="{69EEB426-76D0-0FB0-C98F-AA57F7A4CBF8}"/>
              </a:ext>
            </a:extLst>
          </p:cNvPr>
          <p:cNvSpPr>
            <a:spLocks noGrp="1"/>
          </p:cNvSpPr>
          <p:nvPr>
            <p:ph type="body" sz="quarter" idx="17" hasCustomPrompt="1"/>
          </p:nvPr>
        </p:nvSpPr>
        <p:spPr>
          <a:xfrm>
            <a:off x="8145107" y="2405746"/>
            <a:ext cx="1803539" cy="457200"/>
          </a:xfrm>
          <a:prstGeom prst="rect">
            <a:avLst/>
          </a:prstGeom>
        </p:spPr>
        <p:txBody>
          <a:bodyPr/>
          <a:lstStyle>
            <a:lvl1pPr marL="0" indent="0" algn="l">
              <a:lnSpc>
                <a:spcPts val="1800"/>
              </a:lnSpc>
              <a:buNone/>
              <a:defRPr sz="1800">
                <a:solidFill>
                  <a:schemeClr val="bg1"/>
                </a:solidFill>
                <a:latin typeface=""/>
              </a:defRPr>
            </a:lvl1pPr>
          </a:lstStyle>
          <a:p>
            <a:pPr algn="l">
              <a:lnSpc>
                <a:spcPts val="3600"/>
              </a:lnSpc>
            </a:pPr>
            <a:r>
              <a:rPr lang="en-US" sz="1800">
                <a:solidFill>
                  <a:srgbClr val="FFFFFF">
                    <a:alpha val="100000"/>
                  </a:srgbClr>
                </a:solidFill>
                <a:latin typeface="Abril Text-Regular" pitchFamily="34" charset="0"/>
                <a:ea typeface="Abril Text-Regular" pitchFamily="34" charset="-122"/>
                <a:cs typeface="Abril Text-Regular" pitchFamily="34" charset="-120"/>
              </a:rPr>
              <a:t>Community</a:t>
            </a:r>
            <a:endParaRPr lang="en-US" sz="1800"/>
          </a:p>
        </p:txBody>
      </p:sp>
    </p:spTree>
    <p:extLst>
      <p:ext uri="{BB962C8B-B14F-4D97-AF65-F5344CB8AC3E}">
        <p14:creationId xmlns:p14="http://schemas.microsoft.com/office/powerpoint/2010/main" val="2594418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BD1BDE23-C8CF-F0B8-2523-3A084A607B0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BD92D86D-5919-7A40-6191-C16B324890F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4B96C502-8EF4-D582-AF68-7561DFCFE5E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D5E7CDC3-5FB6-EDC6-FC7E-97237E4AB0F2}"/>
              </a:ext>
            </a:extLst>
          </p:cNvPr>
          <p:cNvSpPr/>
          <p:nvPr userDrawn="1"/>
        </p:nvSpPr>
        <p:spPr>
          <a:xfrm>
            <a:off x="114299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4340FA1D-A47D-3D86-F46B-998F6E5F5910}"/>
              </a:ext>
            </a:extLst>
          </p:cNvPr>
          <p:cNvSpPr/>
          <p:nvPr userDrawn="1"/>
        </p:nvSpPr>
        <p:spPr>
          <a:xfrm>
            <a:off x="3689330"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CE6C0225-3028-BCDC-49F6-A6AFABE369B3}"/>
              </a:ext>
            </a:extLst>
          </p:cNvPr>
          <p:cNvSpPr/>
          <p:nvPr userDrawn="1"/>
        </p:nvSpPr>
        <p:spPr>
          <a:xfrm>
            <a:off x="6235667"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9" name="Shape 3">
            <a:extLst>
              <a:ext uri="{FF2B5EF4-FFF2-40B4-BE49-F238E27FC236}">
                <a16:creationId xmlns:a16="http://schemas.microsoft.com/office/drawing/2014/main" id="{BE646D4F-9CC6-F1FC-DA6C-BCC95EAB4F6B}"/>
              </a:ext>
            </a:extLst>
          </p:cNvPr>
          <p:cNvSpPr/>
          <p:nvPr userDrawn="1"/>
        </p:nvSpPr>
        <p:spPr>
          <a:xfrm>
            <a:off x="878200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2" name="Text Placeholder 20">
            <a:extLst>
              <a:ext uri="{FF2B5EF4-FFF2-40B4-BE49-F238E27FC236}">
                <a16:creationId xmlns:a16="http://schemas.microsoft.com/office/drawing/2014/main" id="{60337AAF-80E7-016E-E868-BF52EF15D5AB}"/>
              </a:ext>
            </a:extLst>
          </p:cNvPr>
          <p:cNvSpPr>
            <a:spLocks noGrp="1"/>
          </p:cNvSpPr>
          <p:nvPr>
            <p:ph type="body" sz="quarter" idx="10" hasCustomPrompt="1"/>
          </p:nvPr>
        </p:nvSpPr>
        <p:spPr>
          <a:xfrm>
            <a:off x="1387499" y="2901122"/>
            <a:ext cx="1789601"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19" name="Text Placeholder 20">
            <a:extLst>
              <a:ext uri="{FF2B5EF4-FFF2-40B4-BE49-F238E27FC236}">
                <a16:creationId xmlns:a16="http://schemas.microsoft.com/office/drawing/2014/main" id="{2106306F-0552-0E08-980F-183564888C8A}"/>
              </a:ext>
            </a:extLst>
          </p:cNvPr>
          <p:cNvSpPr>
            <a:spLocks noGrp="1"/>
          </p:cNvSpPr>
          <p:nvPr>
            <p:ph type="body" sz="quarter" idx="11" hasCustomPrompt="1"/>
          </p:nvPr>
        </p:nvSpPr>
        <p:spPr>
          <a:xfrm>
            <a:off x="3940819"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make it easy through our platform, our mobile app and dedicated team of experts.</a:t>
            </a:r>
            <a:endParaRPr lang="en-US"/>
          </a:p>
        </p:txBody>
      </p:sp>
      <p:sp>
        <p:nvSpPr>
          <p:cNvPr id="20" name="Text Placeholder 20">
            <a:extLst>
              <a:ext uri="{FF2B5EF4-FFF2-40B4-BE49-F238E27FC236}">
                <a16:creationId xmlns:a16="http://schemas.microsoft.com/office/drawing/2014/main" id="{5DC98A0A-1D8B-B9E5-CC4A-19CFFD965DF9}"/>
              </a:ext>
            </a:extLst>
          </p:cNvPr>
          <p:cNvSpPr>
            <a:spLocks noGrp="1"/>
          </p:cNvSpPr>
          <p:nvPr>
            <p:ph type="body" sz="quarter" idx="12" hasCustomPrompt="1"/>
          </p:nvPr>
        </p:nvSpPr>
        <p:spPr>
          <a:xfrm>
            <a:off x="6444822"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1" name="Text Placeholder 20">
            <a:extLst>
              <a:ext uri="{FF2B5EF4-FFF2-40B4-BE49-F238E27FC236}">
                <a16:creationId xmlns:a16="http://schemas.microsoft.com/office/drawing/2014/main" id="{B2AFD351-8EA5-BEF9-56CA-B54E519D4B5A}"/>
              </a:ext>
            </a:extLst>
          </p:cNvPr>
          <p:cNvSpPr>
            <a:spLocks noGrp="1"/>
          </p:cNvSpPr>
          <p:nvPr>
            <p:ph type="body" sz="quarter" idx="13" hasCustomPrompt="1"/>
          </p:nvPr>
        </p:nvSpPr>
        <p:spPr>
          <a:xfrm>
            <a:off x="9015915" y="2901122"/>
            <a:ext cx="1818602" cy="2515704"/>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our technology, our team and partnerships, constantly improving and driving innovation. </a:t>
            </a:r>
            <a:endParaRPr lang="en-US" sz="1400"/>
          </a:p>
        </p:txBody>
      </p:sp>
      <p:sp>
        <p:nvSpPr>
          <p:cNvPr id="22" name="Text Placeholder 28">
            <a:extLst>
              <a:ext uri="{FF2B5EF4-FFF2-40B4-BE49-F238E27FC236}">
                <a16:creationId xmlns:a16="http://schemas.microsoft.com/office/drawing/2014/main" id="{288DB05D-68C2-3BF9-DA1D-07473F5310BC}"/>
              </a:ext>
            </a:extLst>
          </p:cNvPr>
          <p:cNvSpPr>
            <a:spLocks noGrp="1"/>
          </p:cNvSpPr>
          <p:nvPr>
            <p:ph type="body" sz="quarter" idx="14" hasCustomPrompt="1"/>
          </p:nvPr>
        </p:nvSpPr>
        <p:spPr>
          <a:xfrm>
            <a:off x="1373561"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Agility</a:t>
            </a:r>
            <a:endParaRPr lang="en-US" sz="1800"/>
          </a:p>
        </p:txBody>
      </p:sp>
      <p:sp>
        <p:nvSpPr>
          <p:cNvPr id="23" name="Text Placeholder 28">
            <a:extLst>
              <a:ext uri="{FF2B5EF4-FFF2-40B4-BE49-F238E27FC236}">
                <a16:creationId xmlns:a16="http://schemas.microsoft.com/office/drawing/2014/main" id="{AC585DB9-729C-A288-6FD9-EFFE19AB372A}"/>
              </a:ext>
            </a:extLst>
          </p:cNvPr>
          <p:cNvSpPr>
            <a:spLocks noGrp="1"/>
          </p:cNvSpPr>
          <p:nvPr>
            <p:ph type="body" sz="quarter" idx="15" hasCustomPrompt="1"/>
          </p:nvPr>
        </p:nvSpPr>
        <p:spPr>
          <a:xfrm>
            <a:off x="3927585"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Ease</a:t>
            </a:r>
            <a:endParaRPr lang="en-US" sz="1800"/>
          </a:p>
        </p:txBody>
      </p:sp>
      <p:sp>
        <p:nvSpPr>
          <p:cNvPr id="24" name="Text Placeholder 28">
            <a:extLst>
              <a:ext uri="{FF2B5EF4-FFF2-40B4-BE49-F238E27FC236}">
                <a16:creationId xmlns:a16="http://schemas.microsoft.com/office/drawing/2014/main" id="{048DB066-4EB8-39C1-8897-966F14E35340}"/>
              </a:ext>
            </a:extLst>
          </p:cNvPr>
          <p:cNvSpPr>
            <a:spLocks noGrp="1"/>
          </p:cNvSpPr>
          <p:nvPr>
            <p:ph type="body" sz="quarter" idx="16" hasCustomPrompt="1"/>
          </p:nvPr>
        </p:nvSpPr>
        <p:spPr>
          <a:xfrm>
            <a:off x="6441858"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Quality</a:t>
            </a:r>
          </a:p>
        </p:txBody>
      </p:sp>
      <p:sp>
        <p:nvSpPr>
          <p:cNvPr id="25" name="Text Placeholder 28">
            <a:extLst>
              <a:ext uri="{FF2B5EF4-FFF2-40B4-BE49-F238E27FC236}">
                <a16:creationId xmlns:a16="http://schemas.microsoft.com/office/drawing/2014/main" id="{4F8927C2-7CB9-5C9B-E402-5933678CA7DB}"/>
              </a:ext>
            </a:extLst>
          </p:cNvPr>
          <p:cNvSpPr>
            <a:spLocks noGrp="1"/>
          </p:cNvSpPr>
          <p:nvPr>
            <p:ph type="body" sz="quarter" idx="17" hasCustomPrompt="1"/>
          </p:nvPr>
        </p:nvSpPr>
        <p:spPr>
          <a:xfrm>
            <a:off x="9006539" y="2365789"/>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Technology</a:t>
            </a:r>
          </a:p>
        </p:txBody>
      </p:sp>
      <p:sp>
        <p:nvSpPr>
          <p:cNvPr id="27" name="Text Placeholder 9">
            <a:extLst>
              <a:ext uri="{FF2B5EF4-FFF2-40B4-BE49-F238E27FC236}">
                <a16:creationId xmlns:a16="http://schemas.microsoft.com/office/drawing/2014/main" id="{7032D97A-E70F-E9BB-1BAA-4174B04FDBD7}"/>
              </a:ext>
            </a:extLst>
          </p:cNvPr>
          <p:cNvSpPr>
            <a:spLocks noGrp="1"/>
          </p:cNvSpPr>
          <p:nvPr>
            <p:ph type="body" sz="quarter" idx="21" hasCustomPrompt="1"/>
          </p:nvPr>
        </p:nvSpPr>
        <p:spPr>
          <a:xfrm>
            <a:off x="1093936" y="970276"/>
            <a:ext cx="4788070" cy="241746"/>
          </a:xfrm>
          <a:prstGeom prst="rect">
            <a:avLst/>
          </a:prstGeom>
        </p:spPr>
        <p:txBody>
          <a:bodyPr/>
          <a:lstStyle>
            <a:lvl1pPr marL="0" indent="0" algn="l">
              <a:lnSpc>
                <a:spcPts val="1800"/>
              </a:lnSpc>
              <a:buNone/>
              <a:defRPr sz="1800">
                <a:solidFill>
                  <a:schemeClr val="bg1"/>
                </a:solidFill>
                <a:latin typeface="Montserrat" pitchFamily="2" charset="77"/>
              </a:defRPr>
            </a:lvl1pPr>
            <a:lvl2pPr marL="0" indent="0">
              <a:buNone/>
              <a:defRPr/>
            </a:lvl2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VALUE PROPOSITIONS</a:t>
            </a:r>
            <a:endParaRPr lang="en-US" sz="1800"/>
          </a:p>
        </p:txBody>
      </p:sp>
    </p:spTree>
    <p:extLst>
      <p:ext uri="{BB962C8B-B14F-4D97-AF65-F5344CB8AC3E}">
        <p14:creationId xmlns:p14="http://schemas.microsoft.com/office/powerpoint/2010/main" val="2277644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731293C-63D1-81E0-DD17-0A3D1E7E139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576D1849-0333-41CE-6443-ED1640D993E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12B40F9B-E2E7-F107-E440-5D05572AB0D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5CC34BF2-F834-8FC1-6A78-1E5467CD7559}"/>
              </a:ext>
            </a:extLst>
          </p:cNvPr>
          <p:cNvSpPr/>
          <p:nvPr userDrawn="1"/>
        </p:nvSpPr>
        <p:spPr>
          <a:xfrm>
            <a:off x="1142994"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EFB2EB97-4DD4-E957-DFD6-2D6AC299B2CC}"/>
              </a:ext>
            </a:extLst>
          </p:cNvPr>
          <p:cNvSpPr/>
          <p:nvPr userDrawn="1"/>
        </p:nvSpPr>
        <p:spPr>
          <a:xfrm>
            <a:off x="4540226"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D492453C-7E3A-A7BB-7C34-B31B0DF9014F}"/>
              </a:ext>
            </a:extLst>
          </p:cNvPr>
          <p:cNvSpPr/>
          <p:nvPr userDrawn="1"/>
        </p:nvSpPr>
        <p:spPr>
          <a:xfrm>
            <a:off x="7937458"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2" name="Text Placeholder 20">
            <a:extLst>
              <a:ext uri="{FF2B5EF4-FFF2-40B4-BE49-F238E27FC236}">
                <a16:creationId xmlns:a16="http://schemas.microsoft.com/office/drawing/2014/main" id="{7B46C0F8-DCDA-DA3D-E432-E570703E755B}"/>
              </a:ext>
            </a:extLst>
          </p:cNvPr>
          <p:cNvSpPr>
            <a:spLocks noGrp="1"/>
          </p:cNvSpPr>
          <p:nvPr>
            <p:ph type="body" sz="quarter" idx="10" hasCustomPrompt="1"/>
          </p:nvPr>
        </p:nvSpPr>
        <p:spPr>
          <a:xfrm>
            <a:off x="1387499" y="2901122"/>
            <a:ext cx="2760237"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We’re backed by more than 240 partners including the largest agency in the country, ensuring fulfillment for every job and a 90 percent on-time start rate.</a:t>
            </a:r>
            <a:endParaRPr lang="en-US"/>
          </a:p>
        </p:txBody>
      </p:sp>
      <p:sp>
        <p:nvSpPr>
          <p:cNvPr id="16" name="Text Placeholder 20">
            <a:extLst>
              <a:ext uri="{FF2B5EF4-FFF2-40B4-BE49-F238E27FC236}">
                <a16:creationId xmlns:a16="http://schemas.microsoft.com/office/drawing/2014/main" id="{447F953F-68CD-96DF-D9A5-58C11012015B}"/>
              </a:ext>
            </a:extLst>
          </p:cNvPr>
          <p:cNvSpPr>
            <a:spLocks noGrp="1"/>
          </p:cNvSpPr>
          <p:nvPr>
            <p:ph type="body" sz="quarter" idx="11" hasCustomPrompt="1"/>
          </p:nvPr>
        </p:nvSpPr>
        <p:spPr>
          <a:xfrm>
            <a:off x="4797328" y="2901122"/>
            <a:ext cx="2531134"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consistently deploy programs at 6 to 12 percent less than the national average.
</a:t>
            </a:r>
            <a:endParaRPr lang="en-US" sz="1400"/>
          </a:p>
        </p:txBody>
      </p:sp>
      <p:sp>
        <p:nvSpPr>
          <p:cNvPr id="17" name="Text Placeholder 28">
            <a:extLst>
              <a:ext uri="{FF2B5EF4-FFF2-40B4-BE49-F238E27FC236}">
                <a16:creationId xmlns:a16="http://schemas.microsoft.com/office/drawing/2014/main" id="{3988BE9E-BBB5-E7CF-E516-310F063B3DF7}"/>
              </a:ext>
            </a:extLst>
          </p:cNvPr>
          <p:cNvSpPr>
            <a:spLocks noGrp="1"/>
          </p:cNvSpPr>
          <p:nvPr>
            <p:ph type="body" sz="quarter" idx="14" hasCustomPrompt="1"/>
          </p:nvPr>
        </p:nvSpPr>
        <p:spPr>
          <a:xfrm>
            <a:off x="1388594"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Fulfillment</a:t>
            </a:r>
            <a:endParaRPr lang="en-US" sz="1800"/>
          </a:p>
        </p:txBody>
      </p:sp>
      <p:sp>
        <p:nvSpPr>
          <p:cNvPr id="18" name="Text Placeholder 28">
            <a:extLst>
              <a:ext uri="{FF2B5EF4-FFF2-40B4-BE49-F238E27FC236}">
                <a16:creationId xmlns:a16="http://schemas.microsoft.com/office/drawing/2014/main" id="{B6CB2EEC-AAF2-6BC8-6A68-84D7F29F45A9}"/>
              </a:ext>
            </a:extLst>
          </p:cNvPr>
          <p:cNvSpPr>
            <a:spLocks noGrp="1"/>
          </p:cNvSpPr>
          <p:nvPr>
            <p:ph type="body" sz="quarter" idx="15" hasCustomPrompt="1"/>
          </p:nvPr>
        </p:nvSpPr>
        <p:spPr>
          <a:xfrm>
            <a:off x="479403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Cost Savings</a:t>
            </a:r>
            <a:endParaRPr lang="en-US" sz="1800"/>
          </a:p>
        </p:txBody>
      </p:sp>
      <p:sp>
        <p:nvSpPr>
          <p:cNvPr id="19" name="Text Placeholder 20">
            <a:extLst>
              <a:ext uri="{FF2B5EF4-FFF2-40B4-BE49-F238E27FC236}">
                <a16:creationId xmlns:a16="http://schemas.microsoft.com/office/drawing/2014/main" id="{64E2F4FA-2EFA-49D6-F075-764734129DDD}"/>
              </a:ext>
            </a:extLst>
          </p:cNvPr>
          <p:cNvSpPr>
            <a:spLocks noGrp="1"/>
          </p:cNvSpPr>
          <p:nvPr>
            <p:ph type="body" sz="quarter" idx="16" hasCustomPrompt="1"/>
          </p:nvPr>
        </p:nvSpPr>
        <p:spPr>
          <a:xfrm>
            <a:off x="8143632" y="2900141"/>
            <a:ext cx="2694291"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the health of the communities we serve through our state association partnerships</a:t>
            </a:r>
            <a:endParaRPr lang="en-US" sz="1400"/>
          </a:p>
        </p:txBody>
      </p:sp>
      <p:sp>
        <p:nvSpPr>
          <p:cNvPr id="20" name="Text Placeholder 28">
            <a:extLst>
              <a:ext uri="{FF2B5EF4-FFF2-40B4-BE49-F238E27FC236}">
                <a16:creationId xmlns:a16="http://schemas.microsoft.com/office/drawing/2014/main" id="{91666BAE-1759-100B-D346-F33A2B3431A3}"/>
              </a:ext>
            </a:extLst>
          </p:cNvPr>
          <p:cNvSpPr>
            <a:spLocks noGrp="1"/>
          </p:cNvSpPr>
          <p:nvPr>
            <p:ph type="body" sz="quarter" idx="17" hasCustomPrompt="1"/>
          </p:nvPr>
        </p:nvSpPr>
        <p:spPr>
          <a:xfrm>
            <a:off x="8145107" y="2405746"/>
            <a:ext cx="1803539" cy="457200"/>
          </a:xfrm>
          <a:prstGeom prst="rect">
            <a:avLst/>
          </a:prstGeom>
        </p:spPr>
        <p:txBody>
          <a:bodyPr/>
          <a:lstStyle>
            <a:lvl1pPr marL="0" indent="0" algn="l">
              <a:lnSpc>
                <a:spcPts val="1800"/>
              </a:lnSpc>
              <a:buNone/>
              <a:defRPr sz="1800">
                <a:solidFill>
                  <a:schemeClr val="bg1"/>
                </a:solidFill>
                <a:latin typeface=""/>
              </a:defRPr>
            </a:lvl1pPr>
          </a:lstStyle>
          <a:p>
            <a:pPr algn="l">
              <a:lnSpc>
                <a:spcPts val="3600"/>
              </a:lnSpc>
            </a:pPr>
            <a:r>
              <a:rPr lang="en-US" sz="1800">
                <a:solidFill>
                  <a:srgbClr val="FFFFFF">
                    <a:alpha val="100000"/>
                  </a:srgbClr>
                </a:solidFill>
                <a:latin typeface="Abril Text-Regular" pitchFamily="34" charset="0"/>
                <a:ea typeface="Abril Text-Regular" pitchFamily="34" charset="-122"/>
                <a:cs typeface="Abril Text-Regular" pitchFamily="34" charset="-120"/>
              </a:rPr>
              <a:t>Community</a:t>
            </a:r>
            <a:endParaRPr lang="en-US" sz="1800"/>
          </a:p>
        </p:txBody>
      </p:sp>
      <p:sp>
        <p:nvSpPr>
          <p:cNvPr id="21" name="Text Placeholder 9">
            <a:extLst>
              <a:ext uri="{FF2B5EF4-FFF2-40B4-BE49-F238E27FC236}">
                <a16:creationId xmlns:a16="http://schemas.microsoft.com/office/drawing/2014/main" id="{5F81E477-5565-03E4-F509-E586A479F181}"/>
              </a:ext>
            </a:extLst>
          </p:cNvPr>
          <p:cNvSpPr>
            <a:spLocks noGrp="1"/>
          </p:cNvSpPr>
          <p:nvPr>
            <p:ph type="body" sz="quarter" idx="21" hasCustomPrompt="1"/>
          </p:nvPr>
        </p:nvSpPr>
        <p:spPr>
          <a:xfrm>
            <a:off x="1093936" y="970276"/>
            <a:ext cx="4788070" cy="241746"/>
          </a:xfrm>
          <a:prstGeom prst="rect">
            <a:avLst/>
          </a:prstGeom>
        </p:spPr>
        <p:txBody>
          <a:bodyPr/>
          <a:lstStyle>
            <a:lvl1pPr marL="0" indent="0" algn="l">
              <a:lnSpc>
                <a:spcPts val="1800"/>
              </a:lnSpc>
              <a:buNone/>
              <a:defRPr sz="1800">
                <a:solidFill>
                  <a:schemeClr val="bg1"/>
                </a:solidFill>
                <a:latin typeface="Montserrat" pitchFamily="2" charset="77"/>
              </a:defRPr>
            </a:lvl1pPr>
            <a:lvl2pPr marL="0" indent="0">
              <a:buNone/>
              <a:defRPr/>
            </a:lvl2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VALUE PROPOSITIONS</a:t>
            </a:r>
            <a:endParaRPr lang="en-US" sz="1800"/>
          </a:p>
        </p:txBody>
      </p:sp>
    </p:spTree>
    <p:extLst>
      <p:ext uri="{BB962C8B-B14F-4D97-AF65-F5344CB8AC3E}">
        <p14:creationId xmlns:p14="http://schemas.microsoft.com/office/powerpoint/2010/main" val="2383500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35453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471C7-09AD-1C24-9C9E-91B32DDC5AB2}"/>
              </a:ext>
            </a:extLst>
          </p:cNvPr>
          <p:cNvSpPr>
            <a:spLocks noGrp="1"/>
          </p:cNvSpPr>
          <p:nvPr>
            <p:ph type="body" sz="quarter" idx="10" hasCustomPrompt="1"/>
          </p:nvPr>
        </p:nvSpPr>
        <p:spPr>
          <a:xfrm>
            <a:off x="1236113" y="3031815"/>
            <a:ext cx="4004741" cy="1096963"/>
          </a:xfrm>
          <a:prstGeom prst="rect">
            <a:avLst/>
          </a:prstGeom>
        </p:spPr>
        <p:txBody>
          <a:bodyPr/>
          <a:lstStyle>
            <a:lvl1pPr marL="0" indent="0" algn="ctr">
              <a:lnSpc>
                <a:spcPts val="6399"/>
              </a:lnSpc>
              <a:buNone/>
              <a:defRPr sz="4099">
                <a:solidFill>
                  <a:srgbClr val="B9D54D"/>
                </a:solidFill>
                <a:latin typeface="Montserrat" panose="00000500000000000000" pitchFamily="50" charset="0"/>
              </a:defRPr>
            </a:lvl1pPr>
          </a:lstStyle>
          <a:p>
            <a:pPr algn="ctr">
              <a:lnSpc>
                <a:spcPts val="12800"/>
              </a:lnSpc>
            </a:pPr>
            <a:r>
              <a:rPr lang="en-US" sz="4099" dirty="0">
                <a:solidFill>
                  <a:srgbClr val="B9D54D">
                    <a:alpha val="100000"/>
                  </a:srgbClr>
                </a:solidFill>
                <a:latin typeface="Abril Text-Regular" pitchFamily="34" charset="0"/>
                <a:ea typeface="Abril Text-Regular" pitchFamily="34" charset="-122"/>
                <a:cs typeface="Abril Text-Regular" pitchFamily="34" charset="-120"/>
              </a:rPr>
              <a:t>Title Slide</a:t>
            </a:r>
            <a:endParaRPr lang="en-US" sz="4099" dirty="0"/>
          </a:p>
        </p:txBody>
      </p:sp>
      <p:sp>
        <p:nvSpPr>
          <p:cNvPr id="6" name="Picture Placeholder 18">
            <a:extLst>
              <a:ext uri="{FF2B5EF4-FFF2-40B4-BE49-F238E27FC236}">
                <a16:creationId xmlns:a16="http://schemas.microsoft.com/office/drawing/2014/main" id="{EDA7F52D-D522-6062-2364-01BE32999B19}"/>
              </a:ext>
            </a:extLst>
          </p:cNvPr>
          <p:cNvSpPr>
            <a:spLocks noGrp="1"/>
          </p:cNvSpPr>
          <p:nvPr>
            <p:ph type="pic" sz="quarter" idx="11"/>
          </p:nvPr>
        </p:nvSpPr>
        <p:spPr>
          <a:xfrm>
            <a:off x="6476967" y="0"/>
            <a:ext cx="5714970" cy="6858000"/>
          </a:xfrm>
          <a:prstGeom prst="rect">
            <a:avLst/>
          </a:prstGeom>
        </p:spPr>
        <p:txBody>
          <a:bodyPr/>
          <a:lstStyle/>
          <a:p>
            <a:endParaRPr lang="en-US"/>
          </a:p>
        </p:txBody>
      </p:sp>
    </p:spTree>
    <p:extLst>
      <p:ext uri="{BB962C8B-B14F-4D97-AF65-F5344CB8AC3E}">
        <p14:creationId xmlns:p14="http://schemas.microsoft.com/office/powerpoint/2010/main" val="1081260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AE262AF6-20BC-2256-07DF-4BC8D01F42B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59604" y="3184525"/>
            <a:ext cx="2467725" cy="396252"/>
          </a:xfrm>
          <a:prstGeom prst="rect">
            <a:avLst/>
          </a:prstGeom>
        </p:spPr>
      </p:pic>
    </p:spTree>
    <p:extLst>
      <p:ext uri="{BB962C8B-B14F-4D97-AF65-F5344CB8AC3E}">
        <p14:creationId xmlns:p14="http://schemas.microsoft.com/office/powerpoint/2010/main" val="16376993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9599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40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A598-60A6-80C7-B0AD-81B54B48A2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784EAB-F90F-580E-BE8B-0BAA00874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5B2F9-B1AB-5EB5-4594-AF9A0B79E7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8B556-CB58-F721-7838-4B86C1579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79329E-FD32-362A-3CB9-6E798E5E22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7F7691-6797-F6DB-3771-638DE7BFD305}"/>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8" name="Footer Placeholder 7">
            <a:extLst>
              <a:ext uri="{FF2B5EF4-FFF2-40B4-BE49-F238E27FC236}">
                <a16:creationId xmlns:a16="http://schemas.microsoft.com/office/drawing/2014/main" id="{D5C839E9-9E9C-5838-DB17-690F26596A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59D09-04A4-0875-36C0-4054343436A1}"/>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27794288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 1">
    <p:bg>
      <p:bgPr>
        <a:solidFill>
          <a:srgbClr val="35453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3EFA5-311B-DAE6-425D-53CAC8CD24A1}"/>
              </a:ext>
            </a:extLst>
          </p:cNvPr>
          <p:cNvSpPr>
            <a:spLocks noGrp="1"/>
          </p:cNvSpPr>
          <p:nvPr>
            <p:ph type="title" hasCustomPrompt="1"/>
          </p:nvPr>
        </p:nvSpPr>
        <p:spPr>
          <a:xfrm>
            <a:off x="917156" y="3144202"/>
            <a:ext cx="3591092" cy="610235"/>
          </a:xfrm>
          <a:prstGeom prst="rect">
            <a:avLst/>
          </a:prstGeom>
        </p:spPr>
        <p:txBody>
          <a:bodyPr/>
          <a:lstStyle>
            <a:lvl1pPr>
              <a:defRPr sz="4099" b="1">
                <a:solidFill>
                  <a:schemeClr val="bg1"/>
                </a:solidFill>
                <a:latin typeface="Montserrat" pitchFamily="2" charset="77"/>
              </a:defRPr>
            </a:lvl1pPr>
          </a:lstStyle>
          <a:p>
            <a:r>
              <a:rPr lang="en-US"/>
              <a:t>Title Here</a:t>
            </a:r>
          </a:p>
        </p:txBody>
      </p:sp>
      <p:pic>
        <p:nvPicPr>
          <p:cNvPr id="9" name="Image 1">
            <a:extLst>
              <a:ext uri="{FF2B5EF4-FFF2-40B4-BE49-F238E27FC236}">
                <a16:creationId xmlns:a16="http://schemas.microsoft.com/office/drawing/2014/main" id="{469DFC8F-9539-5260-62EA-6220C22EAA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833508" y="2546153"/>
            <a:ext cx="1717755" cy="385627"/>
          </a:xfrm>
          <a:prstGeom prst="rect">
            <a:avLst/>
          </a:prstGeom>
        </p:spPr>
      </p:pic>
      <p:sp>
        <p:nvSpPr>
          <p:cNvPr id="14" name="Picture Placeholder 13">
            <a:extLst>
              <a:ext uri="{FF2B5EF4-FFF2-40B4-BE49-F238E27FC236}">
                <a16:creationId xmlns:a16="http://schemas.microsoft.com/office/drawing/2014/main" id="{5685888A-3DA3-CE8A-8D23-8011720AB8C0}"/>
              </a:ext>
            </a:extLst>
          </p:cNvPr>
          <p:cNvSpPr>
            <a:spLocks noGrp="1"/>
          </p:cNvSpPr>
          <p:nvPr>
            <p:ph type="pic" sz="quarter" idx="10"/>
          </p:nvPr>
        </p:nvSpPr>
        <p:spPr>
          <a:xfrm>
            <a:off x="5384893" y="0"/>
            <a:ext cx="6807107" cy="6858000"/>
          </a:xfrm>
          <a:prstGeom prst="rect">
            <a:avLst/>
          </a:prstGeom>
          <a:noFill/>
        </p:spPr>
        <p:txBody>
          <a:bodyPr/>
          <a:lstStyle>
            <a:lvl1pPr marL="0" indent="0">
              <a:buNone/>
              <a:defRPr/>
            </a:lvl1pPr>
          </a:lstStyle>
          <a:p>
            <a:endParaRPr lang="en-US" dirty="0"/>
          </a:p>
        </p:txBody>
      </p:sp>
      <p:sp>
        <p:nvSpPr>
          <p:cNvPr id="16" name="Text Placeholder 15">
            <a:extLst>
              <a:ext uri="{FF2B5EF4-FFF2-40B4-BE49-F238E27FC236}">
                <a16:creationId xmlns:a16="http://schemas.microsoft.com/office/drawing/2014/main" id="{82AAEB7C-F54B-7CCF-256B-0ED634F6DC2D}"/>
              </a:ext>
            </a:extLst>
          </p:cNvPr>
          <p:cNvSpPr>
            <a:spLocks noGrp="1"/>
          </p:cNvSpPr>
          <p:nvPr>
            <p:ph type="body" sz="quarter" idx="12" hasCustomPrompt="1"/>
          </p:nvPr>
        </p:nvSpPr>
        <p:spPr>
          <a:xfrm>
            <a:off x="0" y="5761581"/>
            <a:ext cx="5384893" cy="467519"/>
          </a:xfrm>
          <a:prstGeom prst="rect">
            <a:avLst/>
          </a:prstGeom>
        </p:spPr>
        <p:txBody>
          <a:bodyPr/>
          <a:lstStyle>
            <a:lvl1pPr marL="0" indent="0" algn="ctr">
              <a:buNone/>
              <a:defRPr sz="1400">
                <a:solidFill>
                  <a:schemeClr val="bg1"/>
                </a:solidFill>
                <a:latin typeface="Montserrat" pitchFamily="2" charset="77"/>
              </a:defRPr>
            </a:lvl1pPr>
            <a:lvl2pPr marL="228554" indent="0" algn="ctr">
              <a:buNone/>
              <a:defRPr/>
            </a:lvl2pPr>
            <a:lvl3pPr marL="457109" indent="0" algn="ctr">
              <a:buNone/>
              <a:defRPr/>
            </a:lvl3pPr>
            <a:lvl4pPr marL="685663" indent="0" algn="ctr">
              <a:buNone/>
              <a:defRPr/>
            </a:lvl4pPr>
            <a:lvl5pPr marL="914217" indent="0" algn="ctr">
              <a:buNone/>
              <a:defRPr/>
            </a:lvl5pPr>
          </a:lstStyle>
          <a:p>
            <a:pPr lvl="0"/>
            <a:r>
              <a:rPr lang="en-US"/>
              <a:t>Date</a:t>
            </a:r>
          </a:p>
        </p:txBody>
      </p:sp>
      <p:sp>
        <p:nvSpPr>
          <p:cNvPr id="17" name="Text Placeholder 15">
            <a:extLst>
              <a:ext uri="{FF2B5EF4-FFF2-40B4-BE49-F238E27FC236}">
                <a16:creationId xmlns:a16="http://schemas.microsoft.com/office/drawing/2014/main" id="{B418709B-26CD-B8E1-C794-1F3AB8B47FB7}"/>
              </a:ext>
            </a:extLst>
          </p:cNvPr>
          <p:cNvSpPr>
            <a:spLocks noGrp="1"/>
          </p:cNvSpPr>
          <p:nvPr>
            <p:ph type="body" sz="quarter" idx="13" hasCustomPrompt="1"/>
          </p:nvPr>
        </p:nvSpPr>
        <p:spPr>
          <a:xfrm>
            <a:off x="-121" y="4011716"/>
            <a:ext cx="5384893" cy="467519"/>
          </a:xfrm>
          <a:prstGeom prst="rect">
            <a:avLst/>
          </a:prstGeom>
        </p:spPr>
        <p:txBody>
          <a:bodyPr/>
          <a:lstStyle>
            <a:lvl1pPr marL="0" indent="0" algn="ctr">
              <a:buNone/>
              <a:defRPr sz="1400" b="1">
                <a:solidFill>
                  <a:schemeClr val="bg1"/>
                </a:solidFill>
                <a:latin typeface="Montserrat" pitchFamily="2" charset="77"/>
              </a:defRPr>
            </a:lvl1pPr>
            <a:lvl2pPr marL="228554" indent="0" algn="ctr">
              <a:buNone/>
              <a:defRPr/>
            </a:lvl2pPr>
            <a:lvl3pPr marL="457109" indent="0" algn="ctr">
              <a:buNone/>
              <a:defRPr/>
            </a:lvl3pPr>
            <a:lvl4pPr marL="685663" indent="0" algn="ctr">
              <a:buNone/>
              <a:defRPr/>
            </a:lvl4pPr>
            <a:lvl5pPr marL="914217" indent="0" algn="ctr">
              <a:buNone/>
              <a:defRPr/>
            </a:lvl5pPr>
          </a:lstStyle>
          <a:p>
            <a:pPr lvl="0"/>
            <a:r>
              <a:rPr lang="en-US"/>
              <a:t>SUBTITLE HERE</a:t>
            </a:r>
          </a:p>
        </p:txBody>
      </p:sp>
    </p:spTree>
    <p:extLst>
      <p:ext uri="{BB962C8B-B14F-4D97-AF65-F5344CB8AC3E}">
        <p14:creationId xmlns:p14="http://schemas.microsoft.com/office/powerpoint/2010/main" val="1551830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Agenda">
    <p:bg>
      <p:bgPr>
        <a:solidFill>
          <a:schemeClr val="bg1"/>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DD722E0-B17A-7291-4362-38CA480C331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3" name="Image 1" descr="preencoded.png">
            <a:extLst>
              <a:ext uri="{FF2B5EF4-FFF2-40B4-BE49-F238E27FC236}">
                <a16:creationId xmlns:a16="http://schemas.microsoft.com/office/drawing/2014/main" id="{3F1525B3-5956-C650-E3C1-047D26D24F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045" y="0"/>
            <a:ext cx="8635955" cy="6858000"/>
          </a:xfrm>
          <a:prstGeom prst="rect">
            <a:avLst/>
          </a:prstGeom>
        </p:spPr>
      </p:pic>
      <p:cxnSp>
        <p:nvCxnSpPr>
          <p:cNvPr id="7" name="Straight Connector 6">
            <a:extLst>
              <a:ext uri="{FF2B5EF4-FFF2-40B4-BE49-F238E27FC236}">
                <a16:creationId xmlns:a16="http://schemas.microsoft.com/office/drawing/2014/main" id="{1A6EDA63-98C4-4EE0-CB2C-615F08411D8A}"/>
              </a:ext>
            </a:extLst>
          </p:cNvPr>
          <p:cNvCxnSpPr>
            <a:cxnSpLocks/>
          </p:cNvCxnSpPr>
          <p:nvPr/>
        </p:nvCxnSpPr>
        <p:spPr>
          <a:xfrm flipH="1">
            <a:off x="6802039" y="2550289"/>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5">
            <a:extLst>
              <a:ext uri="{FF2B5EF4-FFF2-40B4-BE49-F238E27FC236}">
                <a16:creationId xmlns:a16="http://schemas.microsoft.com/office/drawing/2014/main" id="{6C2223C0-74CF-6C92-028F-2A123D082B74}"/>
              </a:ext>
            </a:extLst>
          </p:cNvPr>
          <p:cNvSpPr>
            <a:spLocks noGrp="1"/>
          </p:cNvSpPr>
          <p:nvPr>
            <p:ph type="pic" sz="quarter" idx="11"/>
          </p:nvPr>
        </p:nvSpPr>
        <p:spPr>
          <a:xfrm>
            <a:off x="-443695" y="719591"/>
            <a:ext cx="5626584" cy="5456136"/>
          </a:xfrm>
          <a:prstGeom prst="roundRect">
            <a:avLst>
              <a:gd name="adj" fmla="val 3839"/>
            </a:avLst>
          </a:prstGeom>
        </p:spPr>
        <p:txBody>
          <a:bodyPr/>
          <a:lstStyle/>
          <a:p>
            <a:endParaRPr lang="en-US" dirty="0"/>
          </a:p>
        </p:txBody>
      </p:sp>
      <p:sp>
        <p:nvSpPr>
          <p:cNvPr id="17" name="Title 4">
            <a:extLst>
              <a:ext uri="{FF2B5EF4-FFF2-40B4-BE49-F238E27FC236}">
                <a16:creationId xmlns:a16="http://schemas.microsoft.com/office/drawing/2014/main" id="{040FA691-D6BA-4418-3DA3-27D7CF14C427}"/>
              </a:ext>
            </a:extLst>
          </p:cNvPr>
          <p:cNvSpPr>
            <a:spLocks noGrp="1"/>
          </p:cNvSpPr>
          <p:nvPr>
            <p:ph type="title" hasCustomPrompt="1"/>
          </p:nvPr>
        </p:nvSpPr>
        <p:spPr>
          <a:xfrm>
            <a:off x="6682498" y="793946"/>
            <a:ext cx="2056373" cy="567525"/>
          </a:xfrm>
          <a:prstGeom prst="rect">
            <a:avLst/>
          </a:prstGeom>
        </p:spPr>
        <p:txBody>
          <a:bodyPr/>
          <a:lstStyle>
            <a:lvl1pPr algn="l">
              <a:defRPr sz="3299" b="1">
                <a:solidFill>
                  <a:srgbClr val="51ACA1"/>
                </a:solidFill>
                <a:latin typeface="Montserrat" pitchFamily="2" charset="77"/>
              </a:defRPr>
            </a:lvl1pPr>
          </a:lstStyle>
          <a:p>
            <a:r>
              <a:rPr lang="en-US"/>
              <a:t>Agenda</a:t>
            </a:r>
          </a:p>
        </p:txBody>
      </p:sp>
      <p:sp>
        <p:nvSpPr>
          <p:cNvPr id="21" name="Text Placeholder 20">
            <a:extLst>
              <a:ext uri="{FF2B5EF4-FFF2-40B4-BE49-F238E27FC236}">
                <a16:creationId xmlns:a16="http://schemas.microsoft.com/office/drawing/2014/main" id="{3842068A-4889-D7FA-5101-D94A0D54CA43}"/>
              </a:ext>
            </a:extLst>
          </p:cNvPr>
          <p:cNvSpPr>
            <a:spLocks noGrp="1"/>
          </p:cNvSpPr>
          <p:nvPr>
            <p:ph type="body" sz="quarter" idx="12" hasCustomPrompt="1"/>
          </p:nvPr>
        </p:nvSpPr>
        <p:spPr>
          <a:xfrm>
            <a:off x="6711297" y="2694652"/>
            <a:ext cx="2140465" cy="419894"/>
          </a:xfrm>
          <a:prstGeom prst="rect">
            <a:avLst/>
          </a:prstGeom>
        </p:spPr>
        <p:txBody>
          <a:bodyPr/>
          <a:lstStyle>
            <a:lvl1pPr marL="0" indent="0">
              <a:buNone/>
              <a:defRPr sz="1800">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28" name="Text Placeholder 27">
            <a:extLst>
              <a:ext uri="{FF2B5EF4-FFF2-40B4-BE49-F238E27FC236}">
                <a16:creationId xmlns:a16="http://schemas.microsoft.com/office/drawing/2014/main" id="{80514246-B6B3-D842-0705-3742BDCB94D8}"/>
              </a:ext>
            </a:extLst>
          </p:cNvPr>
          <p:cNvSpPr>
            <a:spLocks noGrp="1"/>
          </p:cNvSpPr>
          <p:nvPr>
            <p:ph type="body" sz="quarter" idx="13" hasCustomPrompt="1"/>
          </p:nvPr>
        </p:nvSpPr>
        <p:spPr>
          <a:xfrm>
            <a:off x="6711069" y="1809169"/>
            <a:ext cx="1070630" cy="611029"/>
          </a:xfrm>
          <a:prstGeom prst="rect">
            <a:avLst/>
          </a:prstGeom>
        </p:spPr>
        <p:txBody>
          <a:bodyPr/>
          <a:lstStyle>
            <a:lvl1pPr marL="0" indent="0">
              <a:buNone/>
              <a:defRPr sz="4399" b="1">
                <a:solidFill>
                  <a:srgbClr val="B9D54D"/>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01</a:t>
            </a:r>
            <a:endParaRPr lang="en-US"/>
          </a:p>
        </p:txBody>
      </p:sp>
      <p:cxnSp>
        <p:nvCxnSpPr>
          <p:cNvPr id="4" name="Straight Connector 3">
            <a:extLst>
              <a:ext uri="{FF2B5EF4-FFF2-40B4-BE49-F238E27FC236}">
                <a16:creationId xmlns:a16="http://schemas.microsoft.com/office/drawing/2014/main" id="{31346114-C4DA-9C0B-AA4A-6378DB3C40C7}"/>
              </a:ext>
            </a:extLst>
          </p:cNvPr>
          <p:cNvCxnSpPr>
            <a:cxnSpLocks/>
          </p:cNvCxnSpPr>
          <p:nvPr userDrawn="1"/>
        </p:nvCxnSpPr>
        <p:spPr>
          <a:xfrm flipH="1">
            <a:off x="6802209" y="4143345"/>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20">
            <a:extLst>
              <a:ext uri="{FF2B5EF4-FFF2-40B4-BE49-F238E27FC236}">
                <a16:creationId xmlns:a16="http://schemas.microsoft.com/office/drawing/2014/main" id="{38B07959-D69E-EAF7-59A3-1EDF877A2507}"/>
              </a:ext>
            </a:extLst>
          </p:cNvPr>
          <p:cNvSpPr>
            <a:spLocks noGrp="1"/>
          </p:cNvSpPr>
          <p:nvPr>
            <p:ph type="body" sz="quarter" idx="14" hasCustomPrompt="1"/>
          </p:nvPr>
        </p:nvSpPr>
        <p:spPr>
          <a:xfrm>
            <a:off x="6711467" y="4287708"/>
            <a:ext cx="2140465" cy="419894"/>
          </a:xfrm>
          <a:prstGeom prst="rect">
            <a:avLst/>
          </a:prstGeom>
        </p:spPr>
        <p:txBody>
          <a:bodyPr/>
          <a:lstStyle>
            <a:lvl1pPr marL="0" indent="0">
              <a:buNone/>
              <a:defRPr sz="1800">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8" name="Text Placeholder 27">
            <a:extLst>
              <a:ext uri="{FF2B5EF4-FFF2-40B4-BE49-F238E27FC236}">
                <a16:creationId xmlns:a16="http://schemas.microsoft.com/office/drawing/2014/main" id="{8D731A8E-AF30-CF52-5AAA-F38A0B7C7850}"/>
              </a:ext>
            </a:extLst>
          </p:cNvPr>
          <p:cNvSpPr>
            <a:spLocks noGrp="1"/>
          </p:cNvSpPr>
          <p:nvPr>
            <p:ph type="body" sz="quarter" idx="15" hasCustomPrompt="1"/>
          </p:nvPr>
        </p:nvSpPr>
        <p:spPr>
          <a:xfrm>
            <a:off x="6711239" y="3402226"/>
            <a:ext cx="1070630" cy="611029"/>
          </a:xfrm>
          <a:prstGeom prst="rect">
            <a:avLst/>
          </a:prstGeom>
        </p:spPr>
        <p:txBody>
          <a:bodyPr/>
          <a:lstStyle>
            <a:lvl1pPr marL="0" indent="0">
              <a:buNone/>
              <a:defRPr sz="4399" b="1">
                <a:solidFill>
                  <a:srgbClr val="B9D54D"/>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02</a:t>
            </a:r>
            <a:endParaRPr lang="en-US"/>
          </a:p>
        </p:txBody>
      </p:sp>
      <p:cxnSp>
        <p:nvCxnSpPr>
          <p:cNvPr id="18" name="Straight Connector 17">
            <a:extLst>
              <a:ext uri="{FF2B5EF4-FFF2-40B4-BE49-F238E27FC236}">
                <a16:creationId xmlns:a16="http://schemas.microsoft.com/office/drawing/2014/main" id="{B7C70397-7B50-0BAC-64A7-01F36C8EC041}"/>
              </a:ext>
            </a:extLst>
          </p:cNvPr>
          <p:cNvCxnSpPr>
            <a:cxnSpLocks/>
          </p:cNvCxnSpPr>
          <p:nvPr userDrawn="1"/>
        </p:nvCxnSpPr>
        <p:spPr>
          <a:xfrm flipH="1">
            <a:off x="6802209" y="5707826"/>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0">
            <a:extLst>
              <a:ext uri="{FF2B5EF4-FFF2-40B4-BE49-F238E27FC236}">
                <a16:creationId xmlns:a16="http://schemas.microsoft.com/office/drawing/2014/main" id="{83B34C4D-22B9-0DAE-C446-20F6A659AECC}"/>
              </a:ext>
            </a:extLst>
          </p:cNvPr>
          <p:cNvSpPr>
            <a:spLocks noGrp="1"/>
          </p:cNvSpPr>
          <p:nvPr>
            <p:ph type="body" sz="quarter" idx="16" hasCustomPrompt="1"/>
          </p:nvPr>
        </p:nvSpPr>
        <p:spPr>
          <a:xfrm>
            <a:off x="6711467" y="5852189"/>
            <a:ext cx="2140465" cy="419894"/>
          </a:xfrm>
          <a:prstGeom prst="rect">
            <a:avLst/>
          </a:prstGeom>
        </p:spPr>
        <p:txBody>
          <a:bodyPr/>
          <a:lstStyle>
            <a:lvl1pPr marL="0" indent="0">
              <a:buNone/>
              <a:defRPr sz="1800">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22" name="Text Placeholder 27">
            <a:extLst>
              <a:ext uri="{FF2B5EF4-FFF2-40B4-BE49-F238E27FC236}">
                <a16:creationId xmlns:a16="http://schemas.microsoft.com/office/drawing/2014/main" id="{D4419A24-BF3F-7AB2-93FC-F464604F272A}"/>
              </a:ext>
            </a:extLst>
          </p:cNvPr>
          <p:cNvSpPr>
            <a:spLocks noGrp="1"/>
          </p:cNvSpPr>
          <p:nvPr>
            <p:ph type="body" sz="quarter" idx="17" hasCustomPrompt="1"/>
          </p:nvPr>
        </p:nvSpPr>
        <p:spPr>
          <a:xfrm>
            <a:off x="6711239" y="4966707"/>
            <a:ext cx="1070630" cy="611029"/>
          </a:xfrm>
          <a:prstGeom prst="rect">
            <a:avLst/>
          </a:prstGeom>
        </p:spPr>
        <p:txBody>
          <a:bodyPr/>
          <a:lstStyle>
            <a:lvl1pPr marL="0" indent="0">
              <a:buNone/>
              <a:defRPr sz="4399" b="1">
                <a:solidFill>
                  <a:srgbClr val="B9D54D"/>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03</a:t>
            </a:r>
            <a:endParaRPr lang="en-US"/>
          </a:p>
        </p:txBody>
      </p:sp>
    </p:spTree>
    <p:extLst>
      <p:ext uri="{BB962C8B-B14F-4D97-AF65-F5344CB8AC3E}">
        <p14:creationId xmlns:p14="http://schemas.microsoft.com/office/powerpoint/2010/main" val="2629840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CD1F2348-4ED8-8AFD-FD42-DAAF30B64F8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80891" y="0"/>
            <a:ext cx="10211046" cy="6858000"/>
          </a:xfrm>
          <a:prstGeom prst="rect">
            <a:avLst/>
          </a:prstGeom>
        </p:spPr>
      </p:pic>
      <p:pic>
        <p:nvPicPr>
          <p:cNvPr id="4" name="Image 1" descr="preencoded.png">
            <a:extLst>
              <a:ext uri="{FF2B5EF4-FFF2-40B4-BE49-F238E27FC236}">
                <a16:creationId xmlns:a16="http://schemas.microsoft.com/office/drawing/2014/main" id="{A592CE67-A07B-EAD2-032A-F06284B0790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8529488" cy="6858000"/>
          </a:xfrm>
          <a:prstGeom prst="rect">
            <a:avLst/>
          </a:prstGeom>
        </p:spPr>
      </p:pic>
      <p:pic>
        <p:nvPicPr>
          <p:cNvPr id="5" name="Image 2" descr="preencoded.png">
            <a:extLst>
              <a:ext uri="{FF2B5EF4-FFF2-40B4-BE49-F238E27FC236}">
                <a16:creationId xmlns:a16="http://schemas.microsoft.com/office/drawing/2014/main" id="{EC5BB744-C536-FE60-A877-C4319D1F342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174741"/>
            <a:ext cx="4050974" cy="5683260"/>
          </a:xfrm>
          <a:prstGeom prst="rect">
            <a:avLst/>
          </a:prstGeom>
        </p:spPr>
      </p:pic>
      <p:sp>
        <p:nvSpPr>
          <p:cNvPr id="21" name="Picture Placeholder 25">
            <a:extLst>
              <a:ext uri="{FF2B5EF4-FFF2-40B4-BE49-F238E27FC236}">
                <a16:creationId xmlns:a16="http://schemas.microsoft.com/office/drawing/2014/main" id="{5E977C86-2CCE-9E35-6771-27B854FD5C26}"/>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dirty="0"/>
          </a:p>
        </p:txBody>
      </p:sp>
      <p:sp>
        <p:nvSpPr>
          <p:cNvPr id="22" name="Picture Placeholder 25">
            <a:extLst>
              <a:ext uri="{FF2B5EF4-FFF2-40B4-BE49-F238E27FC236}">
                <a16:creationId xmlns:a16="http://schemas.microsoft.com/office/drawing/2014/main" id="{CEFD8A54-9CCA-3AD8-B762-5812AE82CFD6}"/>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dirty="0"/>
          </a:p>
        </p:txBody>
      </p:sp>
      <p:cxnSp>
        <p:nvCxnSpPr>
          <p:cNvPr id="2" name="Straight Connector 1">
            <a:extLst>
              <a:ext uri="{FF2B5EF4-FFF2-40B4-BE49-F238E27FC236}">
                <a16:creationId xmlns:a16="http://schemas.microsoft.com/office/drawing/2014/main" id="{22E75DD0-4FDE-82F5-06B9-AFD07F6B0DE1}"/>
              </a:ext>
            </a:extLst>
          </p:cNvPr>
          <p:cNvCxnSpPr>
            <a:cxnSpLocks/>
          </p:cNvCxnSpPr>
          <p:nvPr userDrawn="1"/>
        </p:nvCxnSpPr>
        <p:spPr>
          <a:xfrm flipH="1">
            <a:off x="1034234"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19" name="Title 4">
            <a:extLst>
              <a:ext uri="{FF2B5EF4-FFF2-40B4-BE49-F238E27FC236}">
                <a16:creationId xmlns:a16="http://schemas.microsoft.com/office/drawing/2014/main" id="{4AF2B52E-2423-D176-94D9-17A7EA512F35}"/>
              </a:ext>
            </a:extLst>
          </p:cNvPr>
          <p:cNvSpPr>
            <a:spLocks noGrp="1"/>
          </p:cNvSpPr>
          <p:nvPr>
            <p:ph type="title" hasCustomPrompt="1"/>
          </p:nvPr>
        </p:nvSpPr>
        <p:spPr>
          <a:xfrm>
            <a:off x="952801" y="2016003"/>
            <a:ext cx="5500322" cy="567525"/>
          </a:xfrm>
          <a:prstGeom prst="rect">
            <a:avLst/>
          </a:prstGeom>
        </p:spPr>
        <p:txBody>
          <a:bodyPr/>
          <a:lstStyle>
            <a:lvl1pPr marL="0" indent="0" algn="l" defTabSz="457109">
              <a:lnSpc>
                <a:spcPct val="100000"/>
              </a:lnSpc>
              <a:spcBef>
                <a:spcPts val="0"/>
              </a:spcBef>
              <a:spcAft>
                <a:spcPts val="1200"/>
              </a:spcAft>
              <a:buNone/>
              <a:defRPr sz="3299" b="1">
                <a:solidFill>
                  <a:srgbClr val="34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20" name="Text Placeholder 20">
            <a:extLst>
              <a:ext uri="{FF2B5EF4-FFF2-40B4-BE49-F238E27FC236}">
                <a16:creationId xmlns:a16="http://schemas.microsoft.com/office/drawing/2014/main" id="{7C9EB32C-F0A4-5C14-70F7-5EDF9B97ECDA}"/>
              </a:ext>
            </a:extLst>
          </p:cNvPr>
          <p:cNvSpPr>
            <a:spLocks noGrp="1"/>
          </p:cNvSpPr>
          <p:nvPr>
            <p:ph type="body" sz="quarter" idx="13" hasCustomPrompt="1"/>
          </p:nvPr>
        </p:nvSpPr>
        <p:spPr>
          <a:xfrm>
            <a:off x="943492" y="4253190"/>
            <a:ext cx="141590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#1</a:t>
            </a:r>
          </a:p>
        </p:txBody>
      </p:sp>
      <p:sp>
        <p:nvSpPr>
          <p:cNvPr id="23" name="Text Placeholder 27">
            <a:extLst>
              <a:ext uri="{FF2B5EF4-FFF2-40B4-BE49-F238E27FC236}">
                <a16:creationId xmlns:a16="http://schemas.microsoft.com/office/drawing/2014/main" id="{8A01815D-8952-D79B-C072-086D36BFC6B0}"/>
              </a:ext>
            </a:extLst>
          </p:cNvPr>
          <p:cNvSpPr>
            <a:spLocks noGrp="1"/>
          </p:cNvSpPr>
          <p:nvPr>
            <p:ph type="body" sz="quarter" idx="14" hasCustomPrompt="1"/>
          </p:nvPr>
        </p:nvSpPr>
        <p:spPr>
          <a:xfrm>
            <a:off x="943265" y="3367707"/>
            <a:ext cx="141612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01%</a:t>
            </a:r>
            <a:endParaRPr lang="en-US"/>
          </a:p>
        </p:txBody>
      </p:sp>
      <p:cxnSp>
        <p:nvCxnSpPr>
          <p:cNvPr id="24" name="Straight Connector 23">
            <a:extLst>
              <a:ext uri="{FF2B5EF4-FFF2-40B4-BE49-F238E27FC236}">
                <a16:creationId xmlns:a16="http://schemas.microsoft.com/office/drawing/2014/main" id="{FA1240A3-ECD0-D643-1789-DE9B3834135A}"/>
              </a:ext>
            </a:extLst>
          </p:cNvPr>
          <p:cNvCxnSpPr>
            <a:cxnSpLocks/>
          </p:cNvCxnSpPr>
          <p:nvPr userDrawn="1"/>
        </p:nvCxnSpPr>
        <p:spPr>
          <a:xfrm flipH="1">
            <a:off x="2933961"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5" name="Text Placeholder 20">
            <a:extLst>
              <a:ext uri="{FF2B5EF4-FFF2-40B4-BE49-F238E27FC236}">
                <a16:creationId xmlns:a16="http://schemas.microsoft.com/office/drawing/2014/main" id="{56582D77-899D-9AF9-43C0-12B899DFA4DA}"/>
              </a:ext>
            </a:extLst>
          </p:cNvPr>
          <p:cNvSpPr>
            <a:spLocks noGrp="1"/>
          </p:cNvSpPr>
          <p:nvPr>
            <p:ph type="body" sz="quarter" idx="15" hasCustomPrompt="1"/>
          </p:nvPr>
        </p:nvSpPr>
        <p:spPr>
          <a:xfrm>
            <a:off x="2843219" y="425319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#2</a:t>
            </a:r>
          </a:p>
        </p:txBody>
      </p:sp>
      <p:sp>
        <p:nvSpPr>
          <p:cNvPr id="26" name="Text Placeholder 27">
            <a:extLst>
              <a:ext uri="{FF2B5EF4-FFF2-40B4-BE49-F238E27FC236}">
                <a16:creationId xmlns:a16="http://schemas.microsoft.com/office/drawing/2014/main" id="{62F91771-9E56-8961-F4BC-AD7BF8757379}"/>
              </a:ext>
            </a:extLst>
          </p:cNvPr>
          <p:cNvSpPr>
            <a:spLocks noGrp="1"/>
          </p:cNvSpPr>
          <p:nvPr>
            <p:ph type="body" sz="quarter" idx="16" hasCustomPrompt="1"/>
          </p:nvPr>
        </p:nvSpPr>
        <p:spPr>
          <a:xfrm>
            <a:off x="2842992" y="3367707"/>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02%</a:t>
            </a:r>
            <a:endParaRPr lang="en-US"/>
          </a:p>
        </p:txBody>
      </p:sp>
      <p:cxnSp>
        <p:nvCxnSpPr>
          <p:cNvPr id="27" name="Straight Connector 26">
            <a:extLst>
              <a:ext uri="{FF2B5EF4-FFF2-40B4-BE49-F238E27FC236}">
                <a16:creationId xmlns:a16="http://schemas.microsoft.com/office/drawing/2014/main" id="{068ADD53-E67D-4252-5A20-16B0E9D4184C}"/>
              </a:ext>
            </a:extLst>
          </p:cNvPr>
          <p:cNvCxnSpPr>
            <a:cxnSpLocks/>
          </p:cNvCxnSpPr>
          <p:nvPr userDrawn="1"/>
        </p:nvCxnSpPr>
        <p:spPr>
          <a:xfrm flipH="1">
            <a:off x="4824704"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80644185-9A16-CAF8-AB7A-4EE6775FBBDC}"/>
              </a:ext>
            </a:extLst>
          </p:cNvPr>
          <p:cNvSpPr>
            <a:spLocks noGrp="1"/>
          </p:cNvSpPr>
          <p:nvPr>
            <p:ph type="body" sz="quarter" idx="17" hasCustomPrompt="1"/>
          </p:nvPr>
        </p:nvSpPr>
        <p:spPr>
          <a:xfrm>
            <a:off x="4733962" y="4253190"/>
            <a:ext cx="1415731" cy="419894"/>
          </a:xfrm>
          <a:prstGeom prst="rect">
            <a:avLst/>
          </a:prstGeom>
        </p:spPr>
        <p:txBody>
          <a:bodyPr/>
          <a:lstStyle>
            <a:lvl1pPr marL="0" indent="0">
              <a:buNone/>
              <a:defRPr sz="1800">
                <a:solidFill>
                  <a:srgbClr val="35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#3</a:t>
            </a:r>
          </a:p>
        </p:txBody>
      </p:sp>
      <p:sp>
        <p:nvSpPr>
          <p:cNvPr id="29" name="Text Placeholder 27">
            <a:extLst>
              <a:ext uri="{FF2B5EF4-FFF2-40B4-BE49-F238E27FC236}">
                <a16:creationId xmlns:a16="http://schemas.microsoft.com/office/drawing/2014/main" id="{B9BEC2E4-AF94-A03F-337E-9B0099C6B9CE}"/>
              </a:ext>
            </a:extLst>
          </p:cNvPr>
          <p:cNvSpPr>
            <a:spLocks noGrp="1"/>
          </p:cNvSpPr>
          <p:nvPr>
            <p:ph type="body" sz="quarter" idx="18" hasCustomPrompt="1"/>
          </p:nvPr>
        </p:nvSpPr>
        <p:spPr>
          <a:xfrm>
            <a:off x="4733735" y="3367707"/>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03%</a:t>
            </a:r>
            <a:endParaRPr lang="en-US"/>
          </a:p>
        </p:txBody>
      </p:sp>
      <p:sp>
        <p:nvSpPr>
          <p:cNvPr id="35" name="Text Placeholder 34">
            <a:extLst>
              <a:ext uri="{FF2B5EF4-FFF2-40B4-BE49-F238E27FC236}">
                <a16:creationId xmlns:a16="http://schemas.microsoft.com/office/drawing/2014/main" id="{76AA3D40-0332-D286-CCFB-1EC78C8755B3}"/>
              </a:ext>
            </a:extLst>
          </p:cNvPr>
          <p:cNvSpPr>
            <a:spLocks noGrp="1"/>
          </p:cNvSpPr>
          <p:nvPr>
            <p:ph type="body" sz="quarter" idx="19" hasCustomPrompt="1"/>
          </p:nvPr>
        </p:nvSpPr>
        <p:spPr>
          <a:xfrm>
            <a:off x="952801" y="2704710"/>
            <a:ext cx="5509495"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Tree>
    <p:extLst>
      <p:ext uri="{BB962C8B-B14F-4D97-AF65-F5344CB8AC3E}">
        <p14:creationId xmlns:p14="http://schemas.microsoft.com/office/powerpoint/2010/main" val="375703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9641976-6D55-279C-5AC4-14191966EC8A}"/>
              </a:ext>
            </a:extLst>
          </p:cNvPr>
          <p:cNvSpPr>
            <a:spLocks noGrp="1"/>
          </p:cNvSpPr>
          <p:nvPr>
            <p:ph type="pic" sz="quarter" idx="10"/>
          </p:nvPr>
        </p:nvSpPr>
        <p:spPr>
          <a:xfrm>
            <a:off x="0" y="0"/>
            <a:ext cx="12191207" cy="4669632"/>
          </a:xfrm>
          <a:prstGeom prst="rect">
            <a:avLst/>
          </a:prstGeom>
        </p:spPr>
        <p:txBody>
          <a:bodyPr/>
          <a:lstStyle/>
          <a:p>
            <a:endParaRPr lang="en-US" dirty="0"/>
          </a:p>
        </p:txBody>
      </p:sp>
      <p:sp>
        <p:nvSpPr>
          <p:cNvPr id="5" name="Rectangle 4">
            <a:extLst>
              <a:ext uri="{FF2B5EF4-FFF2-40B4-BE49-F238E27FC236}">
                <a16:creationId xmlns:a16="http://schemas.microsoft.com/office/drawing/2014/main" id="{F7C1EA4D-6CBA-9163-0B6A-4E4EB09964E0}"/>
              </a:ext>
            </a:extLst>
          </p:cNvPr>
          <p:cNvSpPr/>
          <p:nvPr userDrawn="1"/>
        </p:nvSpPr>
        <p:spPr>
          <a:xfrm>
            <a:off x="6841574" y="4669972"/>
            <a:ext cx="5349632" cy="2188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Montserrat" pitchFamily="2" charset="77"/>
              <a:cs typeface="Plus Jakarta Sans Medium" pitchFamily="2" charset="77"/>
            </a:endParaRPr>
          </a:p>
        </p:txBody>
      </p:sp>
      <p:sp>
        <p:nvSpPr>
          <p:cNvPr id="2" name="Title 4">
            <a:extLst>
              <a:ext uri="{FF2B5EF4-FFF2-40B4-BE49-F238E27FC236}">
                <a16:creationId xmlns:a16="http://schemas.microsoft.com/office/drawing/2014/main" id="{2292E899-48E0-5E1D-F46F-1028D258EB43}"/>
              </a:ext>
            </a:extLst>
          </p:cNvPr>
          <p:cNvSpPr>
            <a:spLocks noGrp="1"/>
          </p:cNvSpPr>
          <p:nvPr>
            <p:ph type="title" hasCustomPrompt="1"/>
          </p:nvPr>
        </p:nvSpPr>
        <p:spPr>
          <a:xfrm>
            <a:off x="571565" y="1901800"/>
            <a:ext cx="5500322"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55CB3E9F-BF24-E899-243E-D25754EB9FA4}"/>
              </a:ext>
            </a:extLst>
          </p:cNvPr>
          <p:cNvSpPr>
            <a:spLocks noGrp="1"/>
          </p:cNvSpPr>
          <p:nvPr>
            <p:ph type="body" sz="quarter" idx="19" hasCustomPrompt="1"/>
          </p:nvPr>
        </p:nvSpPr>
        <p:spPr>
          <a:xfrm>
            <a:off x="562393" y="2647144"/>
            <a:ext cx="5509495"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cxnSp>
        <p:nvCxnSpPr>
          <p:cNvPr id="18" name="Straight Connector 17">
            <a:extLst>
              <a:ext uri="{FF2B5EF4-FFF2-40B4-BE49-F238E27FC236}">
                <a16:creationId xmlns:a16="http://schemas.microsoft.com/office/drawing/2014/main" id="{98E5E16D-24AE-62DC-3E51-CFA74F9036EB}"/>
              </a:ext>
            </a:extLst>
          </p:cNvPr>
          <p:cNvCxnSpPr>
            <a:cxnSpLocks/>
          </p:cNvCxnSpPr>
          <p:nvPr userDrawn="1"/>
        </p:nvCxnSpPr>
        <p:spPr>
          <a:xfrm flipH="1">
            <a:off x="1033139"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0" name="Text Placeholder 20">
            <a:extLst>
              <a:ext uri="{FF2B5EF4-FFF2-40B4-BE49-F238E27FC236}">
                <a16:creationId xmlns:a16="http://schemas.microsoft.com/office/drawing/2014/main" id="{6E01D733-CA5A-CD82-FA3B-D995486D6701}"/>
              </a:ext>
            </a:extLst>
          </p:cNvPr>
          <p:cNvSpPr>
            <a:spLocks noGrp="1"/>
          </p:cNvSpPr>
          <p:nvPr>
            <p:ph type="body" sz="quarter" idx="13" hasCustomPrompt="1"/>
          </p:nvPr>
        </p:nvSpPr>
        <p:spPr>
          <a:xfrm>
            <a:off x="942397" y="6047380"/>
            <a:ext cx="141590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#1</a:t>
            </a:r>
          </a:p>
        </p:txBody>
      </p:sp>
      <p:sp>
        <p:nvSpPr>
          <p:cNvPr id="21" name="Text Placeholder 27">
            <a:extLst>
              <a:ext uri="{FF2B5EF4-FFF2-40B4-BE49-F238E27FC236}">
                <a16:creationId xmlns:a16="http://schemas.microsoft.com/office/drawing/2014/main" id="{596885EB-1B7D-D2D6-367D-69E013AF3591}"/>
              </a:ext>
            </a:extLst>
          </p:cNvPr>
          <p:cNvSpPr>
            <a:spLocks noGrp="1"/>
          </p:cNvSpPr>
          <p:nvPr>
            <p:ph type="body" sz="quarter" idx="14" hasCustomPrompt="1"/>
          </p:nvPr>
        </p:nvSpPr>
        <p:spPr>
          <a:xfrm>
            <a:off x="942170" y="5161898"/>
            <a:ext cx="141612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01%</a:t>
            </a:r>
            <a:endParaRPr lang="en-US"/>
          </a:p>
        </p:txBody>
      </p:sp>
      <p:cxnSp>
        <p:nvCxnSpPr>
          <p:cNvPr id="22" name="Straight Connector 21">
            <a:extLst>
              <a:ext uri="{FF2B5EF4-FFF2-40B4-BE49-F238E27FC236}">
                <a16:creationId xmlns:a16="http://schemas.microsoft.com/office/drawing/2014/main" id="{42A1B21A-D3AD-0809-9777-648CA840B400}"/>
              </a:ext>
            </a:extLst>
          </p:cNvPr>
          <p:cNvCxnSpPr>
            <a:cxnSpLocks/>
          </p:cNvCxnSpPr>
          <p:nvPr userDrawn="1"/>
        </p:nvCxnSpPr>
        <p:spPr>
          <a:xfrm flipH="1">
            <a:off x="2932866"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3" name="Text Placeholder 20">
            <a:extLst>
              <a:ext uri="{FF2B5EF4-FFF2-40B4-BE49-F238E27FC236}">
                <a16:creationId xmlns:a16="http://schemas.microsoft.com/office/drawing/2014/main" id="{56D9FBDF-717A-8FD2-193F-8B7F6562EB51}"/>
              </a:ext>
            </a:extLst>
          </p:cNvPr>
          <p:cNvSpPr>
            <a:spLocks noGrp="1"/>
          </p:cNvSpPr>
          <p:nvPr>
            <p:ph type="body" sz="quarter" idx="15" hasCustomPrompt="1"/>
          </p:nvPr>
        </p:nvSpPr>
        <p:spPr>
          <a:xfrm>
            <a:off x="2842124" y="604738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#2</a:t>
            </a:r>
          </a:p>
        </p:txBody>
      </p:sp>
      <p:sp>
        <p:nvSpPr>
          <p:cNvPr id="24" name="Text Placeholder 27">
            <a:extLst>
              <a:ext uri="{FF2B5EF4-FFF2-40B4-BE49-F238E27FC236}">
                <a16:creationId xmlns:a16="http://schemas.microsoft.com/office/drawing/2014/main" id="{58D10314-1B3D-C872-DE25-BE2FA195B9E1}"/>
              </a:ext>
            </a:extLst>
          </p:cNvPr>
          <p:cNvSpPr>
            <a:spLocks noGrp="1"/>
          </p:cNvSpPr>
          <p:nvPr>
            <p:ph type="body" sz="quarter" idx="16" hasCustomPrompt="1"/>
          </p:nvPr>
        </p:nvSpPr>
        <p:spPr>
          <a:xfrm>
            <a:off x="2841897" y="5161898"/>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02%</a:t>
            </a:r>
            <a:endParaRPr lang="en-US"/>
          </a:p>
        </p:txBody>
      </p:sp>
      <p:cxnSp>
        <p:nvCxnSpPr>
          <p:cNvPr id="25" name="Straight Connector 24">
            <a:extLst>
              <a:ext uri="{FF2B5EF4-FFF2-40B4-BE49-F238E27FC236}">
                <a16:creationId xmlns:a16="http://schemas.microsoft.com/office/drawing/2014/main" id="{BB507592-49D6-F857-8EA4-3A88ADF6BE67}"/>
              </a:ext>
            </a:extLst>
          </p:cNvPr>
          <p:cNvCxnSpPr>
            <a:cxnSpLocks/>
          </p:cNvCxnSpPr>
          <p:nvPr userDrawn="1"/>
        </p:nvCxnSpPr>
        <p:spPr>
          <a:xfrm flipH="1">
            <a:off x="4823609"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AD0DAB17-6474-80AB-BAA3-AA9A7FE4CC76}"/>
              </a:ext>
            </a:extLst>
          </p:cNvPr>
          <p:cNvSpPr>
            <a:spLocks noGrp="1"/>
          </p:cNvSpPr>
          <p:nvPr>
            <p:ph type="body" sz="quarter" idx="17" hasCustomPrompt="1"/>
          </p:nvPr>
        </p:nvSpPr>
        <p:spPr>
          <a:xfrm>
            <a:off x="4732867" y="604738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#3</a:t>
            </a:r>
          </a:p>
        </p:txBody>
      </p:sp>
      <p:sp>
        <p:nvSpPr>
          <p:cNvPr id="27" name="Text Placeholder 27">
            <a:extLst>
              <a:ext uri="{FF2B5EF4-FFF2-40B4-BE49-F238E27FC236}">
                <a16:creationId xmlns:a16="http://schemas.microsoft.com/office/drawing/2014/main" id="{09EBB976-36F7-3593-A71F-59FF0BE9F35F}"/>
              </a:ext>
            </a:extLst>
          </p:cNvPr>
          <p:cNvSpPr>
            <a:spLocks noGrp="1"/>
          </p:cNvSpPr>
          <p:nvPr>
            <p:ph type="body" sz="quarter" idx="18" hasCustomPrompt="1"/>
          </p:nvPr>
        </p:nvSpPr>
        <p:spPr>
          <a:xfrm>
            <a:off x="4732640" y="5161898"/>
            <a:ext cx="1415958" cy="611029"/>
          </a:xfrm>
          <a:prstGeom prst="rect">
            <a:avLst/>
          </a:prstGeom>
        </p:spPr>
        <p:txBody>
          <a:bodyPr/>
          <a:lstStyle>
            <a:lvl1pPr marL="0" indent="0">
              <a:buNone/>
              <a:defRPr sz="3999" b="1">
                <a:solidFill>
                  <a:srgbClr val="51ACA1"/>
                </a:solidFill>
                <a:latin typeface="Montserrat" pitchFamily="2" charset="77"/>
              </a:defRPr>
            </a:lvl1pPr>
            <a:lvl2pPr>
              <a:defRPr sz="4399">
                <a:latin typeface="Montserrat" pitchFamily="2" charset="77"/>
              </a:defRPr>
            </a:lvl2pPr>
            <a:lvl3pPr>
              <a:defRPr sz="4399">
                <a:latin typeface="Montserrat" pitchFamily="2" charset="77"/>
              </a:defRPr>
            </a:lvl3pPr>
            <a:lvl4pPr>
              <a:defRPr sz="4399">
                <a:latin typeface="Montserrat" pitchFamily="2" charset="77"/>
              </a:defRPr>
            </a:lvl4pPr>
            <a:lvl5pPr>
              <a:defRPr sz="4399">
                <a:latin typeface="Montserrat" pitchFamily="2" charset="77"/>
              </a:defRPr>
            </a:lvl5pPr>
          </a:lstStyle>
          <a:p>
            <a:pPr lvl="0"/>
            <a:r>
              <a:rPr lang="en-US" b="1"/>
              <a:t>03%</a:t>
            </a:r>
            <a:endParaRPr lang="en-US"/>
          </a:p>
        </p:txBody>
      </p:sp>
      <p:sp>
        <p:nvSpPr>
          <p:cNvPr id="32" name="Text Placeholder 20">
            <a:extLst>
              <a:ext uri="{FF2B5EF4-FFF2-40B4-BE49-F238E27FC236}">
                <a16:creationId xmlns:a16="http://schemas.microsoft.com/office/drawing/2014/main" id="{F46A57CF-FAC9-78F6-21AF-D787738E3450}"/>
              </a:ext>
            </a:extLst>
          </p:cNvPr>
          <p:cNvSpPr>
            <a:spLocks noGrp="1"/>
          </p:cNvSpPr>
          <p:nvPr>
            <p:ph type="body" sz="quarter" idx="20" hasCustomPrompt="1"/>
          </p:nvPr>
        </p:nvSpPr>
        <p:spPr>
          <a:xfrm>
            <a:off x="7815402" y="5554039"/>
            <a:ext cx="3401976" cy="419894"/>
          </a:xfrm>
          <a:prstGeom prst="rect">
            <a:avLst/>
          </a:prstGeom>
        </p:spPr>
        <p:txBody>
          <a:bodyPr/>
          <a:lstStyle>
            <a:lvl1pPr marL="0" indent="0" algn="ctr" defTabSz="914217">
              <a:buNone/>
              <a:defRPr sz="1800">
                <a:solidFill>
                  <a:srgbClr val="35453F"/>
                </a:solidFill>
                <a:latin typeface="Montserrat" pitchFamily="2" charset="77"/>
              </a:defRPr>
            </a:lvl1pPr>
          </a:lstStyle>
          <a:p>
            <a:pPr algn="ctr" defTabSz="1828800">
              <a:defRPr/>
            </a:pPr>
            <a:r>
              <a:rPr lang="en-US" sz="1800">
                <a:solidFill>
                  <a:srgbClr val="FFFFFF"/>
                </a:solidFill>
                <a:latin typeface="Montserrat" pitchFamily="2" charset="77"/>
                <a:cs typeface="Plus Jakarta Sans Medium" pitchFamily="2" charset="77"/>
              </a:rPr>
              <a:t>Fact | Call Out | Quote</a:t>
            </a:r>
          </a:p>
        </p:txBody>
      </p:sp>
    </p:spTree>
    <p:extLst>
      <p:ext uri="{BB962C8B-B14F-4D97-AF65-F5344CB8AC3E}">
        <p14:creationId xmlns:p14="http://schemas.microsoft.com/office/powerpoint/2010/main" val="2202576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97D5AA8-118F-69CB-311F-9584AEEAF39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7964" y="679450"/>
            <a:ext cx="4571976" cy="5499100"/>
          </a:xfrm>
          <a:prstGeom prst="roundRect">
            <a:avLst>
              <a:gd name="adj" fmla="val 4668"/>
            </a:avLst>
          </a:prstGeom>
        </p:spPr>
      </p:pic>
      <p:pic>
        <p:nvPicPr>
          <p:cNvPr id="4" name="Image 1" descr="preencoded.png">
            <a:extLst>
              <a:ext uri="{FF2B5EF4-FFF2-40B4-BE49-F238E27FC236}">
                <a16:creationId xmlns:a16="http://schemas.microsoft.com/office/drawing/2014/main" id="{AFD6F697-A498-7704-FE37-80F3AEB1DB3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57965" y="679450"/>
            <a:ext cx="4571976" cy="5499100"/>
          </a:xfrm>
          <a:prstGeom prst="roundRect">
            <a:avLst>
              <a:gd name="adj" fmla="val 4269"/>
            </a:avLst>
          </a:prstGeom>
        </p:spPr>
      </p:pic>
      <p:sp>
        <p:nvSpPr>
          <p:cNvPr id="7" name="Picture Placeholder 25">
            <a:extLst>
              <a:ext uri="{FF2B5EF4-FFF2-40B4-BE49-F238E27FC236}">
                <a16:creationId xmlns:a16="http://schemas.microsoft.com/office/drawing/2014/main" id="{9126141E-D06C-9CF7-8C04-52BDACE2CD2F}"/>
              </a:ext>
            </a:extLst>
          </p:cNvPr>
          <p:cNvSpPr>
            <a:spLocks noGrp="1"/>
          </p:cNvSpPr>
          <p:nvPr>
            <p:ph type="pic" sz="quarter" idx="11"/>
          </p:nvPr>
        </p:nvSpPr>
        <p:spPr>
          <a:xfrm>
            <a:off x="4443741" y="2073275"/>
            <a:ext cx="2890471" cy="2740025"/>
          </a:xfrm>
          <a:prstGeom prst="roundRect">
            <a:avLst>
              <a:gd name="adj" fmla="val 7274"/>
            </a:avLst>
          </a:prstGeom>
        </p:spPr>
        <p:txBody>
          <a:bodyPr/>
          <a:lstStyle/>
          <a:p>
            <a:endParaRPr lang="en-US" dirty="0"/>
          </a:p>
        </p:txBody>
      </p:sp>
      <p:sp>
        <p:nvSpPr>
          <p:cNvPr id="2" name="Title 4">
            <a:extLst>
              <a:ext uri="{FF2B5EF4-FFF2-40B4-BE49-F238E27FC236}">
                <a16:creationId xmlns:a16="http://schemas.microsoft.com/office/drawing/2014/main" id="{409294B0-5861-650D-EB2C-FAA739DB19E3}"/>
              </a:ext>
            </a:extLst>
          </p:cNvPr>
          <p:cNvSpPr>
            <a:spLocks noGrp="1"/>
          </p:cNvSpPr>
          <p:nvPr>
            <p:ph type="title" hasCustomPrompt="1"/>
          </p:nvPr>
        </p:nvSpPr>
        <p:spPr>
          <a:xfrm>
            <a:off x="851777" y="2225387"/>
            <a:ext cx="3591964" cy="2123330"/>
          </a:xfrm>
          <a:prstGeom prst="rect">
            <a:avLst/>
          </a:prstGeom>
        </p:spPr>
        <p:txBody>
          <a:bodyPr/>
          <a:lstStyle>
            <a:lvl1pPr marL="0" indent="0" algn="l" defTabSz="457109">
              <a:lnSpc>
                <a:spcPct val="100000"/>
              </a:lnSpc>
              <a:spcBef>
                <a:spcPts val="0"/>
              </a:spcBef>
              <a:spcAft>
                <a:spcPts val="1200"/>
              </a:spcAft>
              <a:buNone/>
              <a:defRPr sz="3299" b="1">
                <a:solidFill>
                  <a:srgbClr val="34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 to</a:t>
            </a:r>
            <a:br>
              <a:rPr lang="en-US" sz="3299" b="1">
                <a:solidFill>
                  <a:schemeClr val="accent5"/>
                </a:solidFill>
                <a:latin typeface="Montserrat SemiBold" pitchFamily="2" charset="77"/>
              </a:rPr>
            </a:br>
            <a:r>
              <a:rPr lang="en-US" sz="3299" b="1">
                <a:solidFill>
                  <a:schemeClr val="accent5"/>
                </a:solidFill>
                <a:latin typeface="Montserrat SemiBold" pitchFamily="2" charset="77"/>
              </a:rPr>
              <a:t>create your </a:t>
            </a:r>
            <a:br>
              <a:rPr lang="en-US" sz="3299" b="1">
                <a:solidFill>
                  <a:schemeClr val="accent5"/>
                </a:solidFill>
                <a:latin typeface="Montserrat SemiBold" pitchFamily="2" charset="77"/>
              </a:rPr>
            </a:br>
            <a:r>
              <a:rPr lang="en-US" sz="3299" b="1">
                <a:solidFill>
                  <a:schemeClr val="accent5"/>
                </a:solidFill>
                <a:latin typeface="Montserrat SemiBold" pitchFamily="2" charset="77"/>
              </a:rPr>
              <a:t>amazing </a:t>
            </a:r>
            <a:br>
              <a:rPr lang="en-US" sz="3299" b="1">
                <a:solidFill>
                  <a:schemeClr val="accent5"/>
                </a:solidFill>
                <a:latin typeface="Montserrat SemiBold" pitchFamily="2" charset="77"/>
              </a:rPr>
            </a:br>
            <a:r>
              <a:rPr lang="en-US" sz="3299" b="1">
                <a:solidFill>
                  <a:schemeClr val="accent5"/>
                </a:solidFill>
                <a:latin typeface="Montserrat SemiBold" pitchFamily="2" charset="77"/>
              </a:rPr>
              <a:t>presentation</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8" name="Text Placeholder 34">
            <a:extLst>
              <a:ext uri="{FF2B5EF4-FFF2-40B4-BE49-F238E27FC236}">
                <a16:creationId xmlns:a16="http://schemas.microsoft.com/office/drawing/2014/main" id="{0DF770B8-144D-C876-9B29-735DB7AB548F}"/>
              </a:ext>
            </a:extLst>
          </p:cNvPr>
          <p:cNvSpPr>
            <a:spLocks noGrp="1"/>
          </p:cNvSpPr>
          <p:nvPr>
            <p:ph type="body" sz="quarter" idx="19" hasCustomPrompt="1"/>
          </p:nvPr>
        </p:nvSpPr>
        <p:spPr>
          <a:xfrm>
            <a:off x="851777" y="4396602"/>
            <a:ext cx="3591964"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7" name="Text Placeholder 16">
            <a:extLst>
              <a:ext uri="{FF2B5EF4-FFF2-40B4-BE49-F238E27FC236}">
                <a16:creationId xmlns:a16="http://schemas.microsoft.com/office/drawing/2014/main" id="{ACEFCF66-613A-8ED4-B587-73F163F4EFC8}"/>
              </a:ext>
            </a:extLst>
          </p:cNvPr>
          <p:cNvSpPr>
            <a:spLocks noGrp="1"/>
          </p:cNvSpPr>
          <p:nvPr>
            <p:ph type="body" sz="quarter" idx="20" hasCustomPrompt="1"/>
          </p:nvPr>
        </p:nvSpPr>
        <p:spPr>
          <a:xfrm>
            <a:off x="7748259" y="679450"/>
            <a:ext cx="4341927" cy="5499100"/>
          </a:xfrm>
          <a:prstGeom prst="rect">
            <a:avLst/>
          </a:prstGeom>
        </p:spPr>
        <p:txBody>
          <a:bodyPr lIns="0" tIns="0" rIns="0" bIns="0" anchor="ctr" anchorCtr="0">
            <a:noAutofit/>
          </a:bodyPr>
          <a:lstStyle>
            <a:lvl1pPr marL="0" indent="0">
              <a:lnSpc>
                <a:spcPct val="200000"/>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We fit our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s</a:t>
            </a:r>
            <a:r>
              <a:rPr lang="en-US" sz="2400" kern="0" spc="120">
                <a:solidFill>
                  <a:srgbClr val="000000"/>
                </a:solidFill>
                <a:latin typeface="Montserrat-Regular" pitchFamily="34" charset="0"/>
                <a:ea typeface="Montserrat-Regular" pitchFamily="34" charset="-122"/>
                <a:cs typeface="Montserrat-Regular" pitchFamily="34" charset="-120"/>
              </a:rPr>
              <a:t>ervic</a:t>
            </a:r>
            <a:r>
              <a:rPr lang="en-US" sz="2400" kern="0" spc="120">
                <a:latin typeface="Montserrat-Regular" pitchFamily="34" charset="0"/>
                <a:ea typeface="Montserrat-Regular" pitchFamily="34" charset="-122"/>
                <a:cs typeface="Montserrat-Regular" pitchFamily="34" charset="-120"/>
              </a:rPr>
              <a:t>es to each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health system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and can work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alongside other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vendors and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integrate with </a:t>
            </a:r>
          </a:p>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existing software. </a:t>
            </a:r>
            <a:endParaRPr lang="en-US" sz="2400"/>
          </a:p>
        </p:txBody>
      </p:sp>
    </p:spTree>
    <p:extLst>
      <p:ext uri="{BB962C8B-B14F-4D97-AF65-F5344CB8AC3E}">
        <p14:creationId xmlns:p14="http://schemas.microsoft.com/office/powerpoint/2010/main" val="2368747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05701BF2-E65B-8F17-FC98-15373C2C3E87}"/>
              </a:ext>
            </a:extLst>
          </p:cNvPr>
          <p:cNvSpPr>
            <a:spLocks noGrp="1"/>
          </p:cNvSpPr>
          <p:nvPr>
            <p:ph type="pic" sz="quarter" idx="10"/>
          </p:nvPr>
        </p:nvSpPr>
        <p:spPr>
          <a:xfrm>
            <a:off x="8151440" y="0"/>
            <a:ext cx="4039767" cy="6858000"/>
          </a:xfrm>
          <a:prstGeom prst="rect">
            <a:avLst/>
          </a:prstGeom>
        </p:spPr>
        <p:txBody>
          <a:bodyPr/>
          <a:lstStyle/>
          <a:p>
            <a:endParaRPr lang="en-US" dirty="0"/>
          </a:p>
        </p:txBody>
      </p:sp>
      <p:sp>
        <p:nvSpPr>
          <p:cNvPr id="11" name="Title 10">
            <a:extLst>
              <a:ext uri="{FF2B5EF4-FFF2-40B4-BE49-F238E27FC236}">
                <a16:creationId xmlns:a16="http://schemas.microsoft.com/office/drawing/2014/main" id="{EB28049D-3B03-E77E-D766-692FB92E1518}"/>
              </a:ext>
            </a:extLst>
          </p:cNvPr>
          <p:cNvSpPr>
            <a:spLocks noGrp="1"/>
          </p:cNvSpPr>
          <p:nvPr>
            <p:ph type="title" hasCustomPrompt="1"/>
          </p:nvPr>
        </p:nvSpPr>
        <p:spPr>
          <a:xfrm>
            <a:off x="1094015" y="1202872"/>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13" name="Text Placeholder 12">
            <a:extLst>
              <a:ext uri="{FF2B5EF4-FFF2-40B4-BE49-F238E27FC236}">
                <a16:creationId xmlns:a16="http://schemas.microsoft.com/office/drawing/2014/main" id="{88C98B20-8981-C519-0AA4-2D6878AB9501}"/>
              </a:ext>
            </a:extLst>
          </p:cNvPr>
          <p:cNvSpPr>
            <a:spLocks noGrp="1"/>
          </p:cNvSpPr>
          <p:nvPr>
            <p:ph type="body" sz="quarter" idx="11" hasCustomPrompt="1"/>
          </p:nvPr>
        </p:nvSpPr>
        <p:spPr>
          <a:xfrm>
            <a:off x="1094015" y="2088323"/>
            <a:ext cx="6634886" cy="4100206"/>
          </a:xfrm>
          <a:prstGeom prst="rect">
            <a:avLst/>
          </a:prstGeom>
        </p:spPr>
        <p:txBody>
          <a:bodyPr/>
          <a:lstStyle>
            <a:lvl1pPr marL="285693" indent="-285693" defTabSz="914217">
              <a:lnSpc>
                <a:spcPct val="125000"/>
              </a:lnSpc>
              <a:spcAft>
                <a:spcPts val="600"/>
              </a:spcAft>
              <a:buFont typeface="Arial" panose="020B0604020202020204" pitchFamily="34" charset="0"/>
              <a:buChar char="•"/>
              <a:defRPr sz="1400"/>
            </a:lvl1pPr>
          </a:lstStyle>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Brand police.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You have a whole team here to help you. Please don’t make your own marketing collateral, videos, graphics, etc.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Check the intranet daily for updates and read the emails we send.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Follow us on social media. Read our website. Read our blog and our nurse stories.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Be cautious of what you write, text, leave as a voicemail.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If we haven’t shared something on our company social media or website, then you should not share it on yours.</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Overall, we’re here to help you and want you to be successful.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You can email </a:t>
            </a:r>
            <a:r>
              <a:rPr lang="en-US" sz="1400" spc="30">
                <a:solidFill>
                  <a:schemeClr val="accent3"/>
                </a:solidFill>
                <a:latin typeface="Montserrat" pitchFamily="2" charset="77"/>
                <a:cs typeface="Plus Jakarta Sans Medium" pitchFamily="2" charset="77"/>
                <a:hlinkClick r:id="rId2">
                  <a:extLst>
                    <a:ext uri="{A12FA001-AC4F-418D-AE19-62706E023703}">
                      <ahyp:hlinkClr xmlns:ahyp="http://schemas.microsoft.com/office/drawing/2018/hyperlinkcolor" val="tx"/>
                    </a:ext>
                  </a:extLst>
                </a:hlinkClick>
              </a:rPr>
              <a:t>marketing@ayahealthcare.com </a:t>
            </a:r>
            <a:r>
              <a:rPr lang="en-US" sz="1400" spc="30">
                <a:solidFill>
                  <a:srgbClr val="000000"/>
                </a:solidFill>
                <a:latin typeface="Montserrat" pitchFamily="2" charset="77"/>
                <a:cs typeface="Plus Jakarta Sans Light" pitchFamily="2" charset="77"/>
              </a:rPr>
              <a:t>any time with questions, ideas, etc. </a:t>
            </a:r>
          </a:p>
          <a:p>
            <a:pPr lvl="0"/>
            <a:endParaRPr lang="en-US"/>
          </a:p>
        </p:txBody>
      </p:sp>
    </p:spTree>
    <p:extLst>
      <p:ext uri="{BB962C8B-B14F-4D97-AF65-F5344CB8AC3E}">
        <p14:creationId xmlns:p14="http://schemas.microsoft.com/office/powerpoint/2010/main" val="199204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35453F"/>
        </a:solidFill>
        <a:effectLst/>
      </p:bgPr>
    </p:bg>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DEF9F483-130A-1FD8-16E5-862FB150D76C}"/>
              </a:ext>
            </a:extLst>
          </p:cNvPr>
          <p:cNvSpPr>
            <a:spLocks noGrp="1"/>
          </p:cNvSpPr>
          <p:nvPr>
            <p:ph type="pic" sz="quarter" idx="10"/>
          </p:nvPr>
        </p:nvSpPr>
        <p:spPr>
          <a:xfrm>
            <a:off x="8838424" y="0"/>
            <a:ext cx="3352782" cy="6858000"/>
          </a:xfrm>
          <a:prstGeom prst="rect">
            <a:avLst/>
          </a:prstGeom>
        </p:spPr>
        <p:txBody>
          <a:bodyPr/>
          <a:lstStyle/>
          <a:p>
            <a:endParaRPr lang="en-US" dirty="0"/>
          </a:p>
        </p:txBody>
      </p:sp>
      <p:sp>
        <p:nvSpPr>
          <p:cNvPr id="3" name="Title 2">
            <a:extLst>
              <a:ext uri="{FF2B5EF4-FFF2-40B4-BE49-F238E27FC236}">
                <a16:creationId xmlns:a16="http://schemas.microsoft.com/office/drawing/2014/main" id="{1AFCCEE4-8567-5F22-1684-EDF01E1354DC}"/>
              </a:ext>
            </a:extLst>
          </p:cNvPr>
          <p:cNvSpPr>
            <a:spLocks noGrp="1"/>
          </p:cNvSpPr>
          <p:nvPr>
            <p:ph type="title" hasCustomPrompt="1"/>
          </p:nvPr>
        </p:nvSpPr>
        <p:spPr>
          <a:xfrm>
            <a:off x="1094015" y="1206198"/>
            <a:ext cx="691541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9" name="Text Placeholder 8">
            <a:extLst>
              <a:ext uri="{FF2B5EF4-FFF2-40B4-BE49-F238E27FC236}">
                <a16:creationId xmlns:a16="http://schemas.microsoft.com/office/drawing/2014/main" id="{F8FD2D73-5F3E-E7E8-4352-87A839E144C7}"/>
              </a:ext>
            </a:extLst>
          </p:cNvPr>
          <p:cNvSpPr>
            <a:spLocks noGrp="1"/>
          </p:cNvSpPr>
          <p:nvPr>
            <p:ph type="body" sz="quarter" idx="11" hasCustomPrompt="1"/>
          </p:nvPr>
        </p:nvSpPr>
        <p:spPr>
          <a:xfrm>
            <a:off x="1093588" y="1929173"/>
            <a:ext cx="6915837" cy="4389985"/>
          </a:xfrm>
          <a:prstGeom prst="rect">
            <a:avLst/>
          </a:prstGeom>
        </p:spPr>
        <p:txBody>
          <a:bodyPr/>
          <a:lstStyle>
            <a:lvl1pPr marL="0" indent="0" algn="l">
              <a:lnSpc>
                <a:spcPts val="2899"/>
              </a:lnSpc>
              <a:spcAft>
                <a:spcPts val="2150"/>
              </a:spcAft>
              <a:buNone/>
              <a:defRPr sz="1400">
                <a:solidFill>
                  <a:schemeClr val="bg1"/>
                </a:solidFill>
                <a:latin typeface="Montserrat" pitchFamily="2" charset="77"/>
              </a:defRPr>
            </a:lvl1pPr>
          </a:lstStyle>
          <a:p>
            <a:pPr algn="l">
              <a:lnSpc>
                <a:spcPts val="5800"/>
              </a:lnSpc>
              <a:spcAft>
                <a:spcPts val="4300"/>
              </a:spcAft>
            </a:pPr>
            <a:r>
              <a:rPr lang="en-US" sz="1400" kern="0" spc="70" err="1">
                <a:solidFill>
                  <a:srgbClr val="FFFFFF">
                    <a:alpha val="100000"/>
                  </a:srgbClr>
                </a:solidFill>
                <a:latin typeface="Montserrat-Regular" pitchFamily="34" charset="0"/>
                <a:ea typeface="Montserrat-Regular" pitchFamily="34" charset="-122"/>
                <a:cs typeface="Montserrat-Regular" pitchFamily="34" charset="-120"/>
              </a:rPr>
              <a:t>Qualivis</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is the only vendor-accountable managed service provider created by hospitals for hospitals. Partnering with more than 240 vetted agencies, we offer workforce solutions to simplify healthcare staffing and build a stronger, more sustainable workforce. </a:t>
            </a:r>
          </a:p>
          <a:p>
            <a:pPr algn="l">
              <a:lnSpc>
                <a:spcPts val="5800"/>
              </a:lnSpc>
              <a:spcAft>
                <a:spcPts val="4300"/>
              </a:spcAft>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Through our consultative approach, we create individual programs unique to each healthcare facility. Our technology platform and mobile app provide 24/7 visibility and data analytics to drive decision making. </a:t>
            </a:r>
            <a:r>
              <a:rPr lang="en-US" sz="1400" kern="0" spc="70" err="1">
                <a:solidFill>
                  <a:srgbClr val="FFFFFF">
                    <a:alpha val="100000"/>
                  </a:srgbClr>
                </a:solidFill>
                <a:latin typeface="Montserrat-Regular" pitchFamily="34" charset="0"/>
                <a:ea typeface="Montserrat-Regular" pitchFamily="34" charset="-122"/>
                <a:cs typeface="Montserrat-Regular" pitchFamily="34" charset="-120"/>
              </a:rPr>
              <a:t>Qualivis</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is endorsed by 27 state hospital and healthcare associations who rely on our dynamic market data and insights to educate and guide their members.  </a:t>
            </a:r>
            <a:endParaRPr lang="en-US" sz="1400"/>
          </a:p>
          <a:p>
            <a:pPr lvl="0"/>
            <a:endParaRPr lang="en-US"/>
          </a:p>
        </p:txBody>
      </p:sp>
    </p:spTree>
    <p:extLst>
      <p:ext uri="{BB962C8B-B14F-4D97-AF65-F5344CB8AC3E}">
        <p14:creationId xmlns:p14="http://schemas.microsoft.com/office/powerpoint/2010/main" val="1852797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D55050EB-56A8-3B1F-8B4F-682C69C6E1D8}"/>
              </a:ext>
            </a:extLst>
          </p:cNvPr>
          <p:cNvSpPr>
            <a:spLocks noGrp="1"/>
          </p:cNvSpPr>
          <p:nvPr>
            <p:ph type="pic" sz="quarter" idx="11"/>
          </p:nvPr>
        </p:nvSpPr>
        <p:spPr>
          <a:xfrm>
            <a:off x="7029413" y="1104900"/>
            <a:ext cx="5703293" cy="4724400"/>
          </a:xfrm>
          <a:prstGeom prst="roundRect">
            <a:avLst>
              <a:gd name="adj" fmla="val 3839"/>
            </a:avLst>
          </a:prstGeom>
        </p:spPr>
        <p:txBody>
          <a:bodyPr/>
          <a:lstStyle/>
          <a:p>
            <a:endParaRPr lang="en-US" dirty="0"/>
          </a:p>
        </p:txBody>
      </p:sp>
      <p:sp>
        <p:nvSpPr>
          <p:cNvPr id="2" name="Title 10">
            <a:extLst>
              <a:ext uri="{FF2B5EF4-FFF2-40B4-BE49-F238E27FC236}">
                <a16:creationId xmlns:a16="http://schemas.microsoft.com/office/drawing/2014/main" id="{85478FD1-F17A-4E71-68D5-24D909169D61}"/>
              </a:ext>
            </a:extLst>
          </p:cNvPr>
          <p:cNvSpPr>
            <a:spLocks noGrp="1"/>
          </p:cNvSpPr>
          <p:nvPr>
            <p:ph type="title" hasCustomPrompt="1"/>
          </p:nvPr>
        </p:nvSpPr>
        <p:spPr>
          <a:xfrm>
            <a:off x="1094015" y="1202872"/>
            <a:ext cx="5224202"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4" name="Text Placeholder 16">
            <a:extLst>
              <a:ext uri="{FF2B5EF4-FFF2-40B4-BE49-F238E27FC236}">
                <a16:creationId xmlns:a16="http://schemas.microsoft.com/office/drawing/2014/main" id="{EBB6095A-60AB-F561-2F4B-27032A467850}"/>
              </a:ext>
            </a:extLst>
          </p:cNvPr>
          <p:cNvSpPr>
            <a:spLocks noGrp="1"/>
          </p:cNvSpPr>
          <p:nvPr>
            <p:ph type="body" sz="quarter" idx="20" hasCustomPrompt="1"/>
          </p:nvPr>
        </p:nvSpPr>
        <p:spPr>
          <a:xfrm>
            <a:off x="1117594" y="1295400"/>
            <a:ext cx="5317974" cy="5499100"/>
          </a:xfrm>
          <a:prstGeom prst="rect">
            <a:avLst/>
          </a:prstGeom>
        </p:spPr>
        <p:txBody>
          <a:bodyPr lIns="0" tIns="0" rIns="0" bIns="0" anchor="ctr" anchorCtr="0">
            <a:noAutofit/>
          </a:bodyPr>
          <a:lstStyle>
            <a:lvl1pPr marL="0" indent="0" algn="l">
              <a:lnSpc>
                <a:spcPts val="3899"/>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7800"/>
              </a:lnSpc>
            </a:pPr>
            <a:r>
              <a:rPr lang="en-US" sz="2400" kern="0" spc="120" err="1">
                <a:solidFill>
                  <a:srgbClr val="000000">
                    <a:alpha val="100000"/>
                  </a:srgbClr>
                </a:solidFill>
                <a:latin typeface="Montserrat-Regular" pitchFamily="34" charset="0"/>
                <a:ea typeface="Montserrat-Regular" pitchFamily="34" charset="-122"/>
                <a:cs typeface="Montserrat-Regular" pitchFamily="34" charset="-120"/>
              </a:rPr>
              <a:t>Qualivis</a:t>
            </a:r>
            <a:r>
              <a:rPr lang="en-US" sz="2400" kern="0" spc="120">
                <a:solidFill>
                  <a:srgbClr val="000000">
                    <a:alpha val="100000"/>
                  </a:srgbClr>
                </a:solidFill>
                <a:latin typeface="Montserrat-Regular" pitchFamily="34" charset="0"/>
                <a:ea typeface="Montserrat-Regular" pitchFamily="34" charset="-122"/>
                <a:cs typeface="Montserrat-Regular" pitchFamily="34" charset="-120"/>
              </a:rPr>
              <a:t> is the only vendor-accountable managed service provider created by hospitals for hospitals. We simplify staffing so that health systems can build a better workplace. </a:t>
            </a:r>
            <a:endParaRPr lang="en-US" sz="2400"/>
          </a:p>
        </p:txBody>
      </p:sp>
    </p:spTree>
    <p:extLst>
      <p:ext uri="{BB962C8B-B14F-4D97-AF65-F5344CB8AC3E}">
        <p14:creationId xmlns:p14="http://schemas.microsoft.com/office/powerpoint/2010/main" val="3276270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DB88387-14DB-29A7-679A-487D1CF726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35198" y="679450"/>
            <a:ext cx="4571976" cy="5499100"/>
          </a:xfrm>
          <a:prstGeom prst="roundRect">
            <a:avLst>
              <a:gd name="adj" fmla="val 3469"/>
            </a:avLst>
          </a:prstGeom>
        </p:spPr>
      </p:pic>
      <p:pic>
        <p:nvPicPr>
          <p:cNvPr id="4" name="Image 1" descr="preencoded.png">
            <a:extLst>
              <a:ext uri="{FF2B5EF4-FFF2-40B4-BE49-F238E27FC236}">
                <a16:creationId xmlns:a16="http://schemas.microsoft.com/office/drawing/2014/main" id="{BDD2DD14-784D-CE74-8CB6-D39AAFE971B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48479" y="679450"/>
            <a:ext cx="4571976" cy="5499100"/>
          </a:xfrm>
          <a:prstGeom prst="roundRect">
            <a:avLst>
              <a:gd name="adj" fmla="val 4668"/>
            </a:avLst>
          </a:prstGeom>
        </p:spPr>
      </p:pic>
      <p:sp>
        <p:nvSpPr>
          <p:cNvPr id="2" name="Title 10">
            <a:extLst>
              <a:ext uri="{FF2B5EF4-FFF2-40B4-BE49-F238E27FC236}">
                <a16:creationId xmlns:a16="http://schemas.microsoft.com/office/drawing/2014/main" id="{FE27B430-2979-D0BC-2C4C-7DC12B62C511}"/>
              </a:ext>
            </a:extLst>
          </p:cNvPr>
          <p:cNvSpPr>
            <a:spLocks noGrp="1"/>
          </p:cNvSpPr>
          <p:nvPr>
            <p:ph type="title" hasCustomPrompt="1"/>
          </p:nvPr>
        </p:nvSpPr>
        <p:spPr>
          <a:xfrm>
            <a:off x="1094015" y="1202872"/>
            <a:ext cx="5224202"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11" name="Text Placeholder 16">
            <a:extLst>
              <a:ext uri="{FF2B5EF4-FFF2-40B4-BE49-F238E27FC236}">
                <a16:creationId xmlns:a16="http://schemas.microsoft.com/office/drawing/2014/main" id="{E5922938-4541-1D77-9C72-B2A5852E0A6C}"/>
              </a:ext>
            </a:extLst>
          </p:cNvPr>
          <p:cNvSpPr>
            <a:spLocks noGrp="1"/>
          </p:cNvSpPr>
          <p:nvPr>
            <p:ph type="body" sz="quarter" idx="20" hasCustomPrompt="1"/>
          </p:nvPr>
        </p:nvSpPr>
        <p:spPr>
          <a:xfrm>
            <a:off x="1142994" y="2044699"/>
            <a:ext cx="4571976" cy="2976034"/>
          </a:xfrm>
          <a:prstGeom prst="rect">
            <a:avLst/>
          </a:prstGeom>
        </p:spPr>
        <p:txBody>
          <a:bodyPr lIns="0" tIns="0" rIns="0" bIns="0" anchor="ctr" anchorCtr="0">
            <a:noAutofit/>
          </a:bodyPr>
          <a:lstStyle>
            <a:lvl1pPr marL="0" indent="0" algn="l">
              <a:lnSpc>
                <a:spcPts val="3899"/>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7800"/>
              </a:lnSpc>
            </a:pPr>
            <a:r>
              <a:rPr lang="en-US" sz="2400" kern="0" spc="120">
                <a:solidFill>
                  <a:srgbClr val="35453F">
                    <a:alpha val="100000"/>
                  </a:srgbClr>
                </a:solidFill>
                <a:latin typeface="Montserrat-Regular" pitchFamily="34" charset="0"/>
                <a:ea typeface="Montserrat-Regular" pitchFamily="34" charset="-122"/>
                <a:cs typeface="Montserrat-Regular" pitchFamily="34" charset="-120"/>
              </a:rPr>
              <a:t>Visually we should be aiming to reflect the brand voice in a meaningful way</a:t>
            </a:r>
            <a:endParaRPr lang="en-US" sz="2400"/>
          </a:p>
        </p:txBody>
      </p:sp>
      <p:sp>
        <p:nvSpPr>
          <p:cNvPr id="17" name="Text Placeholder 16">
            <a:extLst>
              <a:ext uri="{FF2B5EF4-FFF2-40B4-BE49-F238E27FC236}">
                <a16:creationId xmlns:a16="http://schemas.microsoft.com/office/drawing/2014/main" id="{548DF2BB-6464-79E5-BCA1-D38A3C71E7F1}"/>
              </a:ext>
            </a:extLst>
          </p:cNvPr>
          <p:cNvSpPr>
            <a:spLocks noGrp="1"/>
          </p:cNvSpPr>
          <p:nvPr>
            <p:ph type="body" sz="quarter" idx="21" hasCustomPrompt="1"/>
          </p:nvPr>
        </p:nvSpPr>
        <p:spPr>
          <a:xfrm>
            <a:off x="7788055" y="1981540"/>
            <a:ext cx="5126957" cy="549389"/>
          </a:xfrm>
          <a:prstGeom prst="rect">
            <a:avLst/>
          </a:prstGeom>
        </p:spPr>
        <p:txBody>
          <a:bodyPr/>
          <a:lstStyle>
            <a:lvl1pPr marL="0" indent="0">
              <a:buNone/>
              <a:defRPr sz="3199" b="1">
                <a:solidFill>
                  <a:srgbClr val="35453F"/>
                </a:solidFill>
                <a:latin typeface="Montserrat" pitchFamily="2" charset="77"/>
              </a:defRPr>
            </a:lvl1pPr>
          </a:lstStyle>
          <a:p>
            <a:pPr lvl="0"/>
            <a:r>
              <a:rPr lang="en-US"/>
              <a:t>Reassuring</a:t>
            </a:r>
          </a:p>
        </p:txBody>
      </p:sp>
      <p:sp>
        <p:nvSpPr>
          <p:cNvPr id="18" name="Text Placeholder 16">
            <a:extLst>
              <a:ext uri="{FF2B5EF4-FFF2-40B4-BE49-F238E27FC236}">
                <a16:creationId xmlns:a16="http://schemas.microsoft.com/office/drawing/2014/main" id="{79EEB2D0-B1E6-0C16-E10B-FC042CA1727C}"/>
              </a:ext>
            </a:extLst>
          </p:cNvPr>
          <p:cNvSpPr>
            <a:spLocks noGrp="1"/>
          </p:cNvSpPr>
          <p:nvPr>
            <p:ph type="body" sz="quarter" idx="22" hasCustomPrompt="1"/>
          </p:nvPr>
        </p:nvSpPr>
        <p:spPr>
          <a:xfrm>
            <a:off x="7755402" y="3124540"/>
            <a:ext cx="5126957" cy="549389"/>
          </a:xfrm>
          <a:prstGeom prst="rect">
            <a:avLst/>
          </a:prstGeom>
        </p:spPr>
        <p:txBody>
          <a:bodyPr/>
          <a:lstStyle>
            <a:lvl1pPr marL="0" indent="0">
              <a:buNone/>
              <a:defRPr sz="3199" b="1">
                <a:solidFill>
                  <a:srgbClr val="35453F"/>
                </a:solidFill>
                <a:latin typeface="Montserrat" pitchFamily="2" charset="77"/>
              </a:defRPr>
            </a:lvl1pPr>
          </a:lstStyle>
          <a:p>
            <a:pPr lvl="0"/>
            <a:r>
              <a:rPr lang="en-US"/>
              <a:t>Competent</a:t>
            </a:r>
          </a:p>
        </p:txBody>
      </p:sp>
      <p:sp>
        <p:nvSpPr>
          <p:cNvPr id="19" name="Text Placeholder 16">
            <a:extLst>
              <a:ext uri="{FF2B5EF4-FFF2-40B4-BE49-F238E27FC236}">
                <a16:creationId xmlns:a16="http://schemas.microsoft.com/office/drawing/2014/main" id="{359967B2-35A7-D3E2-CDE8-223D2774F7DF}"/>
              </a:ext>
            </a:extLst>
          </p:cNvPr>
          <p:cNvSpPr>
            <a:spLocks noGrp="1"/>
          </p:cNvSpPr>
          <p:nvPr>
            <p:ph type="body" sz="quarter" idx="23" hasCustomPrompt="1"/>
          </p:nvPr>
        </p:nvSpPr>
        <p:spPr>
          <a:xfrm>
            <a:off x="7951319" y="4268012"/>
            <a:ext cx="5126957" cy="549389"/>
          </a:xfrm>
          <a:prstGeom prst="rect">
            <a:avLst/>
          </a:prstGeom>
        </p:spPr>
        <p:txBody>
          <a:bodyPr/>
          <a:lstStyle>
            <a:lvl1pPr marL="0" indent="0">
              <a:buNone/>
              <a:defRPr sz="3199" b="1">
                <a:solidFill>
                  <a:srgbClr val="35453F"/>
                </a:solidFill>
                <a:latin typeface="Montserrat" pitchFamily="2" charset="77"/>
              </a:defRPr>
            </a:lvl1pPr>
          </a:lstStyle>
          <a:p>
            <a:pPr lvl="0"/>
            <a:r>
              <a:rPr lang="en-US"/>
              <a:t>Relatable</a:t>
            </a:r>
          </a:p>
        </p:txBody>
      </p:sp>
    </p:spTree>
    <p:extLst>
      <p:ext uri="{BB962C8B-B14F-4D97-AF65-F5344CB8AC3E}">
        <p14:creationId xmlns:p14="http://schemas.microsoft.com/office/powerpoint/2010/main" val="32570911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35453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6FEEC3-A4F8-18D1-2394-0050B1E5912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7" y="1475576"/>
            <a:ext cx="333911" cy="320040"/>
          </a:xfrm>
          <a:prstGeom prst="rect">
            <a:avLst/>
          </a:prstGeom>
        </p:spPr>
      </p:pic>
      <p:pic>
        <p:nvPicPr>
          <p:cNvPr id="10" name="Picture 9">
            <a:extLst>
              <a:ext uri="{FF2B5EF4-FFF2-40B4-BE49-F238E27FC236}">
                <a16:creationId xmlns:a16="http://schemas.microsoft.com/office/drawing/2014/main" id="{E5A05905-31CC-83DA-8D07-C85867A790F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7" y="3108960"/>
            <a:ext cx="333911" cy="320040"/>
          </a:xfrm>
          <a:prstGeom prst="rect">
            <a:avLst/>
          </a:prstGeom>
        </p:spPr>
      </p:pic>
      <p:pic>
        <p:nvPicPr>
          <p:cNvPr id="12" name="Picture 11">
            <a:extLst>
              <a:ext uri="{FF2B5EF4-FFF2-40B4-BE49-F238E27FC236}">
                <a16:creationId xmlns:a16="http://schemas.microsoft.com/office/drawing/2014/main" id="{A683C839-56F6-C71A-D6C2-48A2A9199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7" y="4742345"/>
            <a:ext cx="333911" cy="320040"/>
          </a:xfrm>
          <a:prstGeom prst="rect">
            <a:avLst/>
          </a:prstGeom>
        </p:spPr>
      </p:pic>
      <p:sp>
        <p:nvSpPr>
          <p:cNvPr id="2" name="Picture Placeholder 25">
            <a:extLst>
              <a:ext uri="{FF2B5EF4-FFF2-40B4-BE49-F238E27FC236}">
                <a16:creationId xmlns:a16="http://schemas.microsoft.com/office/drawing/2014/main" id="{BADFE2AE-D6C6-98AD-AF6A-41D171042B59}"/>
              </a:ext>
            </a:extLst>
          </p:cNvPr>
          <p:cNvSpPr>
            <a:spLocks noGrp="1"/>
          </p:cNvSpPr>
          <p:nvPr>
            <p:ph type="pic" sz="quarter" idx="12"/>
          </p:nvPr>
        </p:nvSpPr>
        <p:spPr>
          <a:xfrm>
            <a:off x="6261068" y="866822"/>
            <a:ext cx="5079974" cy="5104786"/>
          </a:xfrm>
          <a:prstGeom prst="roundRect">
            <a:avLst>
              <a:gd name="adj" fmla="val 3839"/>
            </a:avLst>
          </a:prstGeom>
        </p:spPr>
        <p:txBody>
          <a:bodyPr/>
          <a:lstStyle/>
          <a:p>
            <a:endParaRPr lang="en-US" dirty="0"/>
          </a:p>
        </p:txBody>
      </p:sp>
      <p:sp>
        <p:nvSpPr>
          <p:cNvPr id="13" name="Shape 0">
            <a:extLst>
              <a:ext uri="{FF2B5EF4-FFF2-40B4-BE49-F238E27FC236}">
                <a16:creationId xmlns:a16="http://schemas.microsoft.com/office/drawing/2014/main" id="{649F7814-DE6B-0536-0210-70AA4EB6CE19}"/>
              </a:ext>
            </a:extLst>
          </p:cNvPr>
          <p:cNvSpPr/>
          <p:nvPr userDrawn="1"/>
        </p:nvSpPr>
        <p:spPr>
          <a:xfrm>
            <a:off x="6261068" y="866822"/>
            <a:ext cx="5079974" cy="5102178"/>
          </a:xfrm>
          <a:prstGeom prst="roundRect">
            <a:avLst>
              <a:gd name="adj" fmla="val 3780"/>
            </a:avLst>
          </a:prstGeom>
          <a:solidFill>
            <a:srgbClr val="B9D54D">
              <a:alpha val="50000"/>
            </a:srgbClr>
          </a:solidFill>
          <a:ln/>
        </p:spPr>
      </p:sp>
      <p:sp>
        <p:nvSpPr>
          <p:cNvPr id="14" name="Picture Placeholder 25">
            <a:extLst>
              <a:ext uri="{FF2B5EF4-FFF2-40B4-BE49-F238E27FC236}">
                <a16:creationId xmlns:a16="http://schemas.microsoft.com/office/drawing/2014/main" id="{B49D4930-A0B4-CDE5-33F8-EEE8B95F3C66}"/>
              </a:ext>
            </a:extLst>
          </p:cNvPr>
          <p:cNvSpPr>
            <a:spLocks noGrp="1"/>
          </p:cNvSpPr>
          <p:nvPr>
            <p:ph type="pic" sz="quarter" idx="11"/>
          </p:nvPr>
        </p:nvSpPr>
        <p:spPr>
          <a:xfrm>
            <a:off x="6623015" y="482976"/>
            <a:ext cx="5079974" cy="5104786"/>
          </a:xfrm>
          <a:prstGeom prst="roundRect">
            <a:avLst>
              <a:gd name="adj" fmla="val 3839"/>
            </a:avLst>
          </a:prstGeom>
        </p:spPr>
        <p:txBody>
          <a:bodyPr/>
          <a:lstStyle/>
          <a:p>
            <a:endParaRPr lang="en-US" dirty="0"/>
          </a:p>
        </p:txBody>
      </p:sp>
      <p:sp>
        <p:nvSpPr>
          <p:cNvPr id="3" name="Title 2">
            <a:extLst>
              <a:ext uri="{FF2B5EF4-FFF2-40B4-BE49-F238E27FC236}">
                <a16:creationId xmlns:a16="http://schemas.microsoft.com/office/drawing/2014/main" id="{EE5DDF5D-E5FA-675B-B870-756411DBA964}"/>
              </a:ext>
            </a:extLst>
          </p:cNvPr>
          <p:cNvSpPr>
            <a:spLocks noGrp="1"/>
          </p:cNvSpPr>
          <p:nvPr>
            <p:ph type="title" hasCustomPrompt="1"/>
          </p:nvPr>
        </p:nvSpPr>
        <p:spPr>
          <a:xfrm>
            <a:off x="1091807" y="907620"/>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15" name="Text Placeholder 14">
            <a:extLst>
              <a:ext uri="{FF2B5EF4-FFF2-40B4-BE49-F238E27FC236}">
                <a16:creationId xmlns:a16="http://schemas.microsoft.com/office/drawing/2014/main" id="{9E5AAA5D-6D97-FB55-DE4D-A10A0B6ED9B5}"/>
              </a:ext>
            </a:extLst>
          </p:cNvPr>
          <p:cNvSpPr>
            <a:spLocks noGrp="1"/>
          </p:cNvSpPr>
          <p:nvPr>
            <p:ph type="body" sz="quarter" idx="13" hasCustomPrompt="1"/>
          </p:nvPr>
        </p:nvSpPr>
        <p:spPr>
          <a:xfrm>
            <a:off x="1045924" y="1906371"/>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8" name="Text Placeholder 17">
            <a:extLst>
              <a:ext uri="{FF2B5EF4-FFF2-40B4-BE49-F238E27FC236}">
                <a16:creationId xmlns:a16="http://schemas.microsoft.com/office/drawing/2014/main" id="{BB74B058-D3EB-9A32-6DC0-BA5B4D4E78A0}"/>
              </a:ext>
            </a:extLst>
          </p:cNvPr>
          <p:cNvSpPr>
            <a:spLocks noGrp="1"/>
          </p:cNvSpPr>
          <p:nvPr>
            <p:ph type="body" sz="quarter" idx="15" hasCustomPrompt="1"/>
          </p:nvPr>
        </p:nvSpPr>
        <p:spPr>
          <a:xfrm>
            <a:off x="1045924" y="2142459"/>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9C8359FA-CF75-CC74-A745-338E8368F420}"/>
              </a:ext>
            </a:extLst>
          </p:cNvPr>
          <p:cNvSpPr>
            <a:spLocks noGrp="1"/>
          </p:cNvSpPr>
          <p:nvPr>
            <p:ph type="body" sz="quarter" idx="16" hasCustomPrompt="1"/>
          </p:nvPr>
        </p:nvSpPr>
        <p:spPr>
          <a:xfrm>
            <a:off x="1045924" y="3543147"/>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7">
            <a:extLst>
              <a:ext uri="{FF2B5EF4-FFF2-40B4-BE49-F238E27FC236}">
                <a16:creationId xmlns:a16="http://schemas.microsoft.com/office/drawing/2014/main" id="{6794F390-D234-40A4-84F2-8A713AD5F10D}"/>
              </a:ext>
            </a:extLst>
          </p:cNvPr>
          <p:cNvSpPr>
            <a:spLocks noGrp="1"/>
          </p:cNvSpPr>
          <p:nvPr>
            <p:ph type="body" sz="quarter" idx="17" hasCustomPrompt="1"/>
          </p:nvPr>
        </p:nvSpPr>
        <p:spPr>
          <a:xfrm>
            <a:off x="1045924" y="3779235"/>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D13C37FB-8E12-C1BD-F761-A611E43CF4A2}"/>
              </a:ext>
            </a:extLst>
          </p:cNvPr>
          <p:cNvSpPr>
            <a:spLocks noGrp="1"/>
          </p:cNvSpPr>
          <p:nvPr>
            <p:ph type="body" sz="quarter" idx="18" hasCustomPrompt="1"/>
          </p:nvPr>
        </p:nvSpPr>
        <p:spPr>
          <a:xfrm>
            <a:off x="1045924" y="5170779"/>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7">
            <a:extLst>
              <a:ext uri="{FF2B5EF4-FFF2-40B4-BE49-F238E27FC236}">
                <a16:creationId xmlns:a16="http://schemas.microsoft.com/office/drawing/2014/main" id="{8FB8AFF0-E47D-B3F4-10C3-DB4B412C2F41}"/>
              </a:ext>
            </a:extLst>
          </p:cNvPr>
          <p:cNvSpPr>
            <a:spLocks noGrp="1"/>
          </p:cNvSpPr>
          <p:nvPr>
            <p:ph type="body" sz="quarter" idx="19" hasCustomPrompt="1"/>
          </p:nvPr>
        </p:nvSpPr>
        <p:spPr>
          <a:xfrm>
            <a:off x="1045924" y="5406867"/>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219446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FC592-F245-F729-D79E-C3D18F1784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DEB92-14C1-7561-3F2F-33D62BE7AA23}"/>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4" name="Footer Placeholder 3">
            <a:extLst>
              <a:ext uri="{FF2B5EF4-FFF2-40B4-BE49-F238E27FC236}">
                <a16:creationId xmlns:a16="http://schemas.microsoft.com/office/drawing/2014/main" id="{7925AB12-0EBB-4957-6D1A-2AC9D6D4D8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10A686-D15F-F6DB-B0E3-434CFCB69294}"/>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2851949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35453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3FD40-1182-F160-79AD-D3DA0D5933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0" y="1272006"/>
            <a:ext cx="333911" cy="320040"/>
          </a:xfrm>
          <a:prstGeom prst="rect">
            <a:avLst/>
          </a:prstGeom>
        </p:spPr>
      </p:pic>
      <p:pic>
        <p:nvPicPr>
          <p:cNvPr id="7" name="Picture 6">
            <a:extLst>
              <a:ext uri="{FF2B5EF4-FFF2-40B4-BE49-F238E27FC236}">
                <a16:creationId xmlns:a16="http://schemas.microsoft.com/office/drawing/2014/main" id="{84A30A26-0C8C-8A5B-C61F-E581C69566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0" y="2905390"/>
            <a:ext cx="333911" cy="320040"/>
          </a:xfrm>
          <a:prstGeom prst="rect">
            <a:avLst/>
          </a:prstGeom>
        </p:spPr>
      </p:pic>
      <p:pic>
        <p:nvPicPr>
          <p:cNvPr id="9" name="Picture 8">
            <a:extLst>
              <a:ext uri="{FF2B5EF4-FFF2-40B4-BE49-F238E27FC236}">
                <a16:creationId xmlns:a16="http://schemas.microsoft.com/office/drawing/2014/main" id="{03B133D4-3A33-13A3-D03E-D00E6F6B350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0" y="4538775"/>
            <a:ext cx="333911" cy="320040"/>
          </a:xfrm>
          <a:prstGeom prst="rect">
            <a:avLst/>
          </a:prstGeom>
        </p:spPr>
      </p:pic>
      <p:sp>
        <p:nvSpPr>
          <p:cNvPr id="2" name="Title 2">
            <a:extLst>
              <a:ext uri="{FF2B5EF4-FFF2-40B4-BE49-F238E27FC236}">
                <a16:creationId xmlns:a16="http://schemas.microsoft.com/office/drawing/2014/main" id="{418C5B6F-959E-FCD8-DDD1-7C02ECCC367D}"/>
              </a:ext>
            </a:extLst>
          </p:cNvPr>
          <p:cNvSpPr>
            <a:spLocks noGrp="1"/>
          </p:cNvSpPr>
          <p:nvPr>
            <p:ph type="title" hasCustomPrompt="1"/>
          </p:nvPr>
        </p:nvSpPr>
        <p:spPr>
          <a:xfrm>
            <a:off x="1091807" y="1363446"/>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11" name="Text Placeholder 14">
            <a:extLst>
              <a:ext uri="{FF2B5EF4-FFF2-40B4-BE49-F238E27FC236}">
                <a16:creationId xmlns:a16="http://schemas.microsoft.com/office/drawing/2014/main" id="{77521755-AB95-F627-EB02-AEC99ECC83A2}"/>
              </a:ext>
            </a:extLst>
          </p:cNvPr>
          <p:cNvSpPr>
            <a:spLocks noGrp="1"/>
          </p:cNvSpPr>
          <p:nvPr>
            <p:ph type="body" sz="quarter" idx="13" hasCustomPrompt="1"/>
          </p:nvPr>
        </p:nvSpPr>
        <p:spPr>
          <a:xfrm>
            <a:off x="7171941" y="1693458"/>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2" name="Text Placeholder 17">
            <a:extLst>
              <a:ext uri="{FF2B5EF4-FFF2-40B4-BE49-F238E27FC236}">
                <a16:creationId xmlns:a16="http://schemas.microsoft.com/office/drawing/2014/main" id="{32EA6B6A-AD3F-73AF-69B6-755A64CD3F30}"/>
              </a:ext>
            </a:extLst>
          </p:cNvPr>
          <p:cNvSpPr>
            <a:spLocks noGrp="1"/>
          </p:cNvSpPr>
          <p:nvPr>
            <p:ph type="body" sz="quarter" idx="15" hasCustomPrompt="1"/>
          </p:nvPr>
        </p:nvSpPr>
        <p:spPr>
          <a:xfrm>
            <a:off x="7171941" y="1929546"/>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3" name="Text Placeholder 14">
            <a:extLst>
              <a:ext uri="{FF2B5EF4-FFF2-40B4-BE49-F238E27FC236}">
                <a16:creationId xmlns:a16="http://schemas.microsoft.com/office/drawing/2014/main" id="{84F80F61-94B5-A68F-EF33-C2D6FA8A03F7}"/>
              </a:ext>
            </a:extLst>
          </p:cNvPr>
          <p:cNvSpPr>
            <a:spLocks noGrp="1"/>
          </p:cNvSpPr>
          <p:nvPr>
            <p:ph type="body" sz="quarter" idx="16" hasCustomPrompt="1"/>
          </p:nvPr>
        </p:nvSpPr>
        <p:spPr>
          <a:xfrm>
            <a:off x="7171941" y="3330234"/>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4" name="Text Placeholder 17">
            <a:extLst>
              <a:ext uri="{FF2B5EF4-FFF2-40B4-BE49-F238E27FC236}">
                <a16:creationId xmlns:a16="http://schemas.microsoft.com/office/drawing/2014/main" id="{B2E38946-C53A-4BCF-B415-DFFEE13002D9}"/>
              </a:ext>
            </a:extLst>
          </p:cNvPr>
          <p:cNvSpPr>
            <a:spLocks noGrp="1"/>
          </p:cNvSpPr>
          <p:nvPr>
            <p:ph type="body" sz="quarter" idx="17" hasCustomPrompt="1"/>
          </p:nvPr>
        </p:nvSpPr>
        <p:spPr>
          <a:xfrm>
            <a:off x="7171941" y="3566321"/>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5" name="Text Placeholder 14">
            <a:extLst>
              <a:ext uri="{FF2B5EF4-FFF2-40B4-BE49-F238E27FC236}">
                <a16:creationId xmlns:a16="http://schemas.microsoft.com/office/drawing/2014/main" id="{36459AC9-7DF0-6573-FAF9-DF15ADB02317}"/>
              </a:ext>
            </a:extLst>
          </p:cNvPr>
          <p:cNvSpPr>
            <a:spLocks noGrp="1"/>
          </p:cNvSpPr>
          <p:nvPr>
            <p:ph type="body" sz="quarter" idx="18" hasCustomPrompt="1"/>
          </p:nvPr>
        </p:nvSpPr>
        <p:spPr>
          <a:xfrm>
            <a:off x="7171941" y="4957866"/>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6" name="Text Placeholder 17">
            <a:extLst>
              <a:ext uri="{FF2B5EF4-FFF2-40B4-BE49-F238E27FC236}">
                <a16:creationId xmlns:a16="http://schemas.microsoft.com/office/drawing/2014/main" id="{253076E8-61B3-7124-094F-476F91F23D1F}"/>
              </a:ext>
            </a:extLst>
          </p:cNvPr>
          <p:cNvSpPr>
            <a:spLocks noGrp="1"/>
          </p:cNvSpPr>
          <p:nvPr>
            <p:ph type="body" sz="quarter" idx="19" hasCustomPrompt="1"/>
          </p:nvPr>
        </p:nvSpPr>
        <p:spPr>
          <a:xfrm>
            <a:off x="7171941" y="5193954"/>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109"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8" name="Text Placeholder 17">
            <a:extLst>
              <a:ext uri="{FF2B5EF4-FFF2-40B4-BE49-F238E27FC236}">
                <a16:creationId xmlns:a16="http://schemas.microsoft.com/office/drawing/2014/main" id="{B3147196-AE41-B46E-FD74-D8E096D64FE3}"/>
              </a:ext>
            </a:extLst>
          </p:cNvPr>
          <p:cNvSpPr>
            <a:spLocks noGrp="1"/>
          </p:cNvSpPr>
          <p:nvPr>
            <p:ph type="body" sz="quarter" idx="20" hasCustomPrompt="1"/>
          </p:nvPr>
        </p:nvSpPr>
        <p:spPr>
          <a:xfrm>
            <a:off x="1093168" y="2075387"/>
            <a:ext cx="5003942" cy="3768780"/>
          </a:xfrm>
          <a:prstGeom prst="rect">
            <a:avLst/>
          </a:prstGeom>
        </p:spPr>
        <p:txBody>
          <a:bodyPr/>
          <a:lstStyle>
            <a:lvl1pPr marL="0" indent="0" algn="l">
              <a:lnSpc>
                <a:spcPts val="2899"/>
              </a:lnSpc>
              <a:spcAft>
                <a:spcPts val="2150"/>
              </a:spcAft>
              <a:buNone/>
              <a:defRPr sz="1400">
                <a:latin typeface="Montserrat" pitchFamily="2" charset="77"/>
              </a:defRPr>
            </a:lvl1pPr>
          </a:lstStyle>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Color Treatment</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we'll use more saturated, vibrant photo treatments to better reflect the brand personality.​</a:t>
            </a:r>
            <a:endParaRPr lang="en-US" sz="1400"/>
          </a:p>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Framing</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Select treatments will have rounded edges to create a distinct, ownable look.  ​</a:t>
            </a:r>
            <a:endParaRPr lang="en-US" sz="1400"/>
          </a:p>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Highlighting</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Select treatments will have an off-center highlighted/colored border as another ownable element.​</a:t>
            </a:r>
            <a:endParaRPr lang="en-US" sz="1400"/>
          </a:p>
          <a:p>
            <a:pPr lvl="0"/>
            <a:endParaRPr lang="en-US"/>
          </a:p>
        </p:txBody>
      </p:sp>
    </p:spTree>
    <p:extLst>
      <p:ext uri="{BB962C8B-B14F-4D97-AF65-F5344CB8AC3E}">
        <p14:creationId xmlns:p14="http://schemas.microsoft.com/office/powerpoint/2010/main" val="1048077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35453F"/>
        </a:solidFill>
        <a:effectLst/>
      </p:bgPr>
    </p:bg>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CAA5415A-6C8C-BB13-9468-1D2799A4807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10" name="Picture Placeholder 25">
            <a:extLst>
              <a:ext uri="{FF2B5EF4-FFF2-40B4-BE49-F238E27FC236}">
                <a16:creationId xmlns:a16="http://schemas.microsoft.com/office/drawing/2014/main" id="{8236D1D3-DABF-4399-FBC3-C45D906BE3BE}"/>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dirty="0"/>
          </a:p>
        </p:txBody>
      </p:sp>
      <p:sp>
        <p:nvSpPr>
          <p:cNvPr id="11" name="Picture Placeholder 25">
            <a:extLst>
              <a:ext uri="{FF2B5EF4-FFF2-40B4-BE49-F238E27FC236}">
                <a16:creationId xmlns:a16="http://schemas.microsoft.com/office/drawing/2014/main" id="{EDBF1CC0-4997-B0CD-BA5C-DF380DDAAD95}"/>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dirty="0"/>
          </a:p>
        </p:txBody>
      </p:sp>
      <p:sp>
        <p:nvSpPr>
          <p:cNvPr id="2" name="Title 2">
            <a:extLst>
              <a:ext uri="{FF2B5EF4-FFF2-40B4-BE49-F238E27FC236}">
                <a16:creationId xmlns:a16="http://schemas.microsoft.com/office/drawing/2014/main" id="{551307E5-12A0-707A-859D-81B89D6F79E1}"/>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5" name="Text Placeholder 4">
            <a:extLst>
              <a:ext uri="{FF2B5EF4-FFF2-40B4-BE49-F238E27FC236}">
                <a16:creationId xmlns:a16="http://schemas.microsoft.com/office/drawing/2014/main" id="{890A9C6B-AF35-9DA7-AA9B-422AB94797BD}"/>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B9D54D"/>
                </a:solidFill>
                <a:latin typeface="Montserrat" pitchFamily="2" charset="77"/>
              </a:defRPr>
            </a:lvl1pPr>
          </a:lstStyle>
          <a:p>
            <a:pPr lvl="0"/>
            <a:r>
              <a:rPr lang="en-US"/>
              <a:t>Relational</a:t>
            </a:r>
          </a:p>
        </p:txBody>
      </p:sp>
      <p:sp>
        <p:nvSpPr>
          <p:cNvPr id="9" name="Text Placeholder 8">
            <a:extLst>
              <a:ext uri="{FF2B5EF4-FFF2-40B4-BE49-F238E27FC236}">
                <a16:creationId xmlns:a16="http://schemas.microsoft.com/office/drawing/2014/main" id="{029F3911-B2B2-B4BF-3D8D-623D2DE3131F}"/>
              </a:ext>
            </a:extLst>
          </p:cNvPr>
          <p:cNvSpPr>
            <a:spLocks noGrp="1"/>
          </p:cNvSpPr>
          <p:nvPr>
            <p:ph type="body" sz="quarter" idx="14" hasCustomPrompt="1"/>
          </p:nvPr>
        </p:nvSpPr>
        <p:spPr>
          <a:xfrm>
            <a:off x="1097280" y="3728290"/>
            <a:ext cx="5558701" cy="1940144"/>
          </a:xfrm>
          <a:prstGeom prst="rect">
            <a:avLst/>
          </a:prstGeom>
        </p:spPr>
        <p:txBody>
          <a:bodyPr/>
          <a:lstStyle>
            <a:lvl1pPr marL="0" indent="0">
              <a:lnSpc>
                <a:spcPts val="3599"/>
              </a:lnSpc>
              <a:spcBef>
                <a:spcPts val="0"/>
              </a:spcBef>
              <a:buNone/>
              <a:defRPr sz="2400">
                <a:solidFill>
                  <a:schemeClr val="bg1"/>
                </a:solidFill>
              </a:defRPr>
            </a:lvl1pPr>
          </a:lstStyle>
          <a:p>
            <a:pPr lvl="0"/>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We’re part of your team, we know what matters to you and we build lasting partnerships.</a:t>
            </a:r>
            <a:endParaRPr lang="en-US"/>
          </a:p>
        </p:txBody>
      </p:sp>
    </p:spTree>
    <p:extLst>
      <p:ext uri="{BB962C8B-B14F-4D97-AF65-F5344CB8AC3E}">
        <p14:creationId xmlns:p14="http://schemas.microsoft.com/office/powerpoint/2010/main" val="29066596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35453F"/>
        </a:solidFill>
        <a:effectLst/>
      </p:bgPr>
    </p:bg>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99A2FBD2-6022-B793-62E0-8007FC22E6E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7" name="Picture Placeholder 25">
            <a:extLst>
              <a:ext uri="{FF2B5EF4-FFF2-40B4-BE49-F238E27FC236}">
                <a16:creationId xmlns:a16="http://schemas.microsoft.com/office/drawing/2014/main" id="{EE571465-1A57-0206-1E8A-737CDE5B7A6F}"/>
              </a:ext>
            </a:extLst>
          </p:cNvPr>
          <p:cNvSpPr>
            <a:spLocks noGrp="1"/>
          </p:cNvSpPr>
          <p:nvPr>
            <p:ph type="pic" sz="quarter" idx="11"/>
          </p:nvPr>
        </p:nvSpPr>
        <p:spPr>
          <a:xfrm>
            <a:off x="7626311" y="698500"/>
            <a:ext cx="5106396" cy="5461000"/>
          </a:xfrm>
          <a:prstGeom prst="roundRect">
            <a:avLst>
              <a:gd name="adj" fmla="val 3839"/>
            </a:avLst>
          </a:prstGeom>
        </p:spPr>
        <p:txBody>
          <a:bodyPr/>
          <a:lstStyle/>
          <a:p>
            <a:endParaRPr lang="en-US" dirty="0"/>
          </a:p>
        </p:txBody>
      </p:sp>
      <p:sp>
        <p:nvSpPr>
          <p:cNvPr id="10" name="Title 2">
            <a:extLst>
              <a:ext uri="{FF2B5EF4-FFF2-40B4-BE49-F238E27FC236}">
                <a16:creationId xmlns:a16="http://schemas.microsoft.com/office/drawing/2014/main" id="{63098C41-867A-5564-D202-9D8D57A82BF5}"/>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11" name="Text Placeholder 4">
            <a:extLst>
              <a:ext uri="{FF2B5EF4-FFF2-40B4-BE49-F238E27FC236}">
                <a16:creationId xmlns:a16="http://schemas.microsoft.com/office/drawing/2014/main" id="{6A01FADD-2321-0251-B178-5F131F7DD086}"/>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51ACA1"/>
                </a:solidFill>
                <a:latin typeface="Montserrat" pitchFamily="2" charset="77"/>
              </a:defRPr>
            </a:lvl1pPr>
          </a:lstStyle>
          <a:p>
            <a:pPr lvl="0"/>
            <a:r>
              <a:rPr lang="en-US"/>
              <a:t>Adaptable</a:t>
            </a:r>
          </a:p>
        </p:txBody>
      </p:sp>
      <p:sp>
        <p:nvSpPr>
          <p:cNvPr id="12" name="Text Placeholder 8">
            <a:extLst>
              <a:ext uri="{FF2B5EF4-FFF2-40B4-BE49-F238E27FC236}">
                <a16:creationId xmlns:a16="http://schemas.microsoft.com/office/drawing/2014/main" id="{C0463C11-8AA6-4456-8385-0DDB6CBA1076}"/>
              </a:ext>
            </a:extLst>
          </p:cNvPr>
          <p:cNvSpPr>
            <a:spLocks noGrp="1"/>
          </p:cNvSpPr>
          <p:nvPr>
            <p:ph type="body" sz="quarter" idx="14" hasCustomPrompt="1"/>
          </p:nvPr>
        </p:nvSpPr>
        <p:spPr>
          <a:xfrm>
            <a:off x="1097280" y="3728290"/>
            <a:ext cx="5558701" cy="1940144"/>
          </a:xfrm>
          <a:prstGeom prst="rect">
            <a:avLst/>
          </a:prstGeom>
        </p:spPr>
        <p:txBody>
          <a:bodyPr/>
          <a:lstStyle>
            <a:lvl1pPr marL="0" indent="0" algn="l">
              <a:lnSpc>
                <a:spcPts val="3599"/>
              </a:lnSpc>
              <a:spcBef>
                <a:spcPts val="0"/>
              </a:spcBef>
              <a:buNone/>
              <a:defRPr sz="2400">
                <a:solidFill>
                  <a:schemeClr val="bg1"/>
                </a:solidFill>
              </a:defRPr>
            </a:lvl1pPr>
          </a:lstStyle>
          <a:p>
            <a:pPr algn="l">
              <a:lnSpc>
                <a:spcPts val="7200"/>
              </a:lnSpc>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fit our services to each health system and can work alongside other vendors and integrate with existing software. </a:t>
            </a:r>
            <a:endParaRPr lang="en-US" sz="2400"/>
          </a:p>
        </p:txBody>
      </p:sp>
    </p:spTree>
    <p:extLst>
      <p:ext uri="{BB962C8B-B14F-4D97-AF65-F5344CB8AC3E}">
        <p14:creationId xmlns:p14="http://schemas.microsoft.com/office/powerpoint/2010/main" val="26961745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35EB940E-5B44-7457-4D10-360DDD92666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11" name="Picture Placeholder 25">
            <a:extLst>
              <a:ext uri="{FF2B5EF4-FFF2-40B4-BE49-F238E27FC236}">
                <a16:creationId xmlns:a16="http://schemas.microsoft.com/office/drawing/2014/main" id="{24AEC6ED-783E-EB1F-8B46-41A7B86F4F18}"/>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dirty="0"/>
          </a:p>
        </p:txBody>
      </p:sp>
      <p:sp>
        <p:nvSpPr>
          <p:cNvPr id="12" name="Picture Placeholder 25">
            <a:extLst>
              <a:ext uri="{FF2B5EF4-FFF2-40B4-BE49-F238E27FC236}">
                <a16:creationId xmlns:a16="http://schemas.microsoft.com/office/drawing/2014/main" id="{A4600457-3F88-EE2B-1A4B-2BA5537191E5}"/>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dirty="0"/>
          </a:p>
        </p:txBody>
      </p:sp>
      <p:sp>
        <p:nvSpPr>
          <p:cNvPr id="6" name="Title 2">
            <a:extLst>
              <a:ext uri="{FF2B5EF4-FFF2-40B4-BE49-F238E27FC236}">
                <a16:creationId xmlns:a16="http://schemas.microsoft.com/office/drawing/2014/main" id="{DDEE9D75-BA64-9940-F2DF-ACFAB77163DC}"/>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9" name="Text Placeholder 4">
            <a:extLst>
              <a:ext uri="{FF2B5EF4-FFF2-40B4-BE49-F238E27FC236}">
                <a16:creationId xmlns:a16="http://schemas.microsoft.com/office/drawing/2014/main" id="{48E651AD-EC1A-9FD6-746E-4182E4E62E39}"/>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B9D54D"/>
                </a:solidFill>
                <a:latin typeface="Montserrat" pitchFamily="2" charset="77"/>
              </a:defRPr>
            </a:lvl1pPr>
          </a:lstStyle>
          <a:p>
            <a:pPr lvl="0"/>
            <a:r>
              <a:rPr lang="en-US"/>
              <a:t>Holistic</a:t>
            </a:r>
          </a:p>
        </p:txBody>
      </p:sp>
      <p:sp>
        <p:nvSpPr>
          <p:cNvPr id="14" name="Text Placeholder 13">
            <a:extLst>
              <a:ext uri="{FF2B5EF4-FFF2-40B4-BE49-F238E27FC236}">
                <a16:creationId xmlns:a16="http://schemas.microsoft.com/office/drawing/2014/main" id="{BCEE2317-4826-B69C-0440-3B34E344495F}"/>
              </a:ext>
            </a:extLst>
          </p:cNvPr>
          <p:cNvSpPr>
            <a:spLocks noGrp="1"/>
          </p:cNvSpPr>
          <p:nvPr>
            <p:ph type="body" sz="quarter" idx="15" hasCustomPrompt="1"/>
          </p:nvPr>
        </p:nvSpPr>
        <p:spPr>
          <a:xfrm>
            <a:off x="1134286" y="3810000"/>
            <a:ext cx="5092831" cy="2152651"/>
          </a:xfrm>
          <a:prstGeom prst="rect">
            <a:avLst/>
          </a:prstGeom>
        </p:spPr>
        <p:txBody>
          <a:bodyPr/>
          <a:lstStyle>
            <a:lvl1pPr marL="0" indent="0">
              <a:lnSpc>
                <a:spcPts val="3599"/>
              </a:lnSpc>
              <a:spcBef>
                <a:spcPts val="0"/>
              </a:spcBef>
              <a:buNone/>
              <a:defRPr sz="2400">
                <a:solidFill>
                  <a:schemeClr val="bg1"/>
                </a:solidFill>
                <a:latin typeface="Montserrat" pitchFamily="2" charset="77"/>
              </a:defRPr>
            </a:lvl1pPr>
          </a:lstStyle>
          <a:p>
            <a:pPr marL="0" marR="0" lvl="0" indent="0" algn="l" defTabSz="457109" rtl="0" eaLnBrk="1" fontAlgn="auto" latinLnBrk="0" hangingPunct="1">
              <a:lnSpc>
                <a:spcPts val="3599"/>
              </a:lnSpc>
              <a:spcBef>
                <a:spcPts val="0"/>
              </a:spcBef>
              <a:spcAft>
                <a:spcPts val="0"/>
              </a:spcAft>
              <a:buClrTx/>
              <a:buSzTx/>
              <a:buFont typeface="Arial" pitchFamily="34" charset="0"/>
              <a:buNone/>
              <a:tabLst/>
              <a:defRPr/>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look beyond the obvious, providing whole-house workforce solutions and anticipating challenges before they happen. 
</a:t>
            </a:r>
            <a:endParaRPr lang="en-US" sz="2400"/>
          </a:p>
          <a:p>
            <a:pPr lvl="0"/>
            <a:endParaRPr lang="en-US"/>
          </a:p>
        </p:txBody>
      </p:sp>
    </p:spTree>
    <p:extLst>
      <p:ext uri="{BB962C8B-B14F-4D97-AF65-F5344CB8AC3E}">
        <p14:creationId xmlns:p14="http://schemas.microsoft.com/office/powerpoint/2010/main" val="375311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675ED72-5A5A-1FEC-79EC-40137E69A5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1937" cy="6858000"/>
          </a:xfrm>
          <a:prstGeom prst="rect">
            <a:avLst/>
          </a:prstGeom>
        </p:spPr>
      </p:pic>
      <p:sp>
        <p:nvSpPr>
          <p:cNvPr id="8" name="Picture Placeholder 25">
            <a:extLst>
              <a:ext uri="{FF2B5EF4-FFF2-40B4-BE49-F238E27FC236}">
                <a16:creationId xmlns:a16="http://schemas.microsoft.com/office/drawing/2014/main" id="{B0BE5850-6B90-AED2-9660-36A65A7A835C}"/>
              </a:ext>
            </a:extLst>
          </p:cNvPr>
          <p:cNvSpPr>
            <a:spLocks noGrp="1"/>
          </p:cNvSpPr>
          <p:nvPr>
            <p:ph type="pic" sz="quarter" idx="11"/>
          </p:nvPr>
        </p:nvSpPr>
        <p:spPr>
          <a:xfrm>
            <a:off x="7626311" y="698500"/>
            <a:ext cx="5106396" cy="5461000"/>
          </a:xfrm>
          <a:prstGeom prst="roundRect">
            <a:avLst>
              <a:gd name="adj" fmla="val 3839"/>
            </a:avLst>
          </a:prstGeom>
        </p:spPr>
        <p:txBody>
          <a:bodyPr/>
          <a:lstStyle/>
          <a:p>
            <a:endParaRPr lang="en-US" dirty="0"/>
          </a:p>
        </p:txBody>
      </p:sp>
      <p:sp>
        <p:nvSpPr>
          <p:cNvPr id="10" name="Title 2">
            <a:extLst>
              <a:ext uri="{FF2B5EF4-FFF2-40B4-BE49-F238E27FC236}">
                <a16:creationId xmlns:a16="http://schemas.microsoft.com/office/drawing/2014/main" id="{4ADEB408-ED59-BB0E-0337-2B9A56002D59}"/>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11" name="Text Placeholder 4">
            <a:extLst>
              <a:ext uri="{FF2B5EF4-FFF2-40B4-BE49-F238E27FC236}">
                <a16:creationId xmlns:a16="http://schemas.microsoft.com/office/drawing/2014/main" id="{6B4F8E07-69C8-5141-3283-C64FFB90767D}"/>
              </a:ext>
            </a:extLst>
          </p:cNvPr>
          <p:cNvSpPr>
            <a:spLocks noGrp="1"/>
          </p:cNvSpPr>
          <p:nvPr>
            <p:ph type="body" sz="quarter" idx="13" hasCustomPrompt="1"/>
          </p:nvPr>
        </p:nvSpPr>
        <p:spPr>
          <a:xfrm>
            <a:off x="1097280" y="2836333"/>
            <a:ext cx="3876170" cy="592667"/>
          </a:xfrm>
          <a:prstGeom prst="rect">
            <a:avLst/>
          </a:prstGeom>
        </p:spPr>
        <p:txBody>
          <a:bodyPr/>
          <a:lstStyle>
            <a:lvl1pPr marL="0" indent="0">
              <a:buNone/>
              <a:defRPr sz="3599" b="1">
                <a:solidFill>
                  <a:srgbClr val="51ACA1"/>
                </a:solidFill>
                <a:latin typeface="Montserrat" pitchFamily="2" charset="77"/>
              </a:defRPr>
            </a:lvl1pPr>
          </a:lstStyle>
          <a:p>
            <a:pPr lvl="0"/>
            <a:r>
              <a:rPr lang="en-US"/>
              <a:t>Data-Driven</a:t>
            </a:r>
          </a:p>
        </p:txBody>
      </p:sp>
      <p:sp>
        <p:nvSpPr>
          <p:cNvPr id="12" name="Text Placeholder 13">
            <a:extLst>
              <a:ext uri="{FF2B5EF4-FFF2-40B4-BE49-F238E27FC236}">
                <a16:creationId xmlns:a16="http://schemas.microsoft.com/office/drawing/2014/main" id="{B3F1C35F-D07D-7030-52BF-74DCF9AAA995}"/>
              </a:ext>
            </a:extLst>
          </p:cNvPr>
          <p:cNvSpPr>
            <a:spLocks noGrp="1"/>
          </p:cNvSpPr>
          <p:nvPr>
            <p:ph type="body" sz="quarter" idx="15" hasCustomPrompt="1"/>
          </p:nvPr>
        </p:nvSpPr>
        <p:spPr>
          <a:xfrm>
            <a:off x="1134286" y="3810000"/>
            <a:ext cx="5092831" cy="2152651"/>
          </a:xfrm>
          <a:prstGeom prst="rect">
            <a:avLst/>
          </a:prstGeom>
        </p:spPr>
        <p:txBody>
          <a:bodyPr/>
          <a:lstStyle>
            <a:lvl1pPr marL="0" indent="0" algn="l">
              <a:lnSpc>
                <a:spcPts val="3599"/>
              </a:lnSpc>
              <a:spcBef>
                <a:spcPts val="0"/>
              </a:spcBef>
              <a:buNone/>
              <a:defRPr sz="2400">
                <a:solidFill>
                  <a:schemeClr val="bg1"/>
                </a:solidFill>
                <a:latin typeface="Montserrat" pitchFamily="2" charset="77"/>
              </a:defRPr>
            </a:lvl1pPr>
          </a:lstStyle>
          <a:p>
            <a:pPr algn="l">
              <a:lnSpc>
                <a:spcPts val="7200"/>
              </a:lnSpc>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use data to help guide decision making and transparency. </a:t>
            </a:r>
            <a:endParaRPr lang="en-US" sz="2400"/>
          </a:p>
        </p:txBody>
      </p:sp>
    </p:spTree>
    <p:extLst>
      <p:ext uri="{BB962C8B-B14F-4D97-AF65-F5344CB8AC3E}">
        <p14:creationId xmlns:p14="http://schemas.microsoft.com/office/powerpoint/2010/main" val="4277919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1" name="Image 0" descr="preencoded.png">
            <a:extLst>
              <a:ext uri="{FF2B5EF4-FFF2-40B4-BE49-F238E27FC236}">
                <a16:creationId xmlns:a16="http://schemas.microsoft.com/office/drawing/2014/main" id="{942D165C-E682-36AE-0512-1F85E3815C9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80891" y="0"/>
            <a:ext cx="10211046" cy="6858000"/>
          </a:xfrm>
          <a:prstGeom prst="rect">
            <a:avLst/>
          </a:prstGeom>
        </p:spPr>
      </p:pic>
      <p:pic>
        <p:nvPicPr>
          <p:cNvPr id="12" name="Image 1" descr="preencoded.png">
            <a:extLst>
              <a:ext uri="{FF2B5EF4-FFF2-40B4-BE49-F238E27FC236}">
                <a16:creationId xmlns:a16="http://schemas.microsoft.com/office/drawing/2014/main" id="{0FEEACE7-65AD-6F26-F7EA-673EE0D3001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8529488" cy="6858000"/>
          </a:xfrm>
          <a:prstGeom prst="rect">
            <a:avLst/>
          </a:prstGeom>
        </p:spPr>
      </p:pic>
      <p:pic>
        <p:nvPicPr>
          <p:cNvPr id="13" name="Image 2" descr="preencoded.png">
            <a:extLst>
              <a:ext uri="{FF2B5EF4-FFF2-40B4-BE49-F238E27FC236}">
                <a16:creationId xmlns:a16="http://schemas.microsoft.com/office/drawing/2014/main" id="{267390B5-1919-25AC-4889-C316700B793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174741"/>
            <a:ext cx="4050974" cy="5683260"/>
          </a:xfrm>
          <a:prstGeom prst="rect">
            <a:avLst/>
          </a:prstGeom>
        </p:spPr>
      </p:pic>
      <p:sp>
        <p:nvSpPr>
          <p:cNvPr id="14" name="Title 1">
            <a:extLst>
              <a:ext uri="{FF2B5EF4-FFF2-40B4-BE49-F238E27FC236}">
                <a16:creationId xmlns:a16="http://schemas.microsoft.com/office/drawing/2014/main" id="{7BD8CF3C-6C37-54BC-97C1-48C67E5A63D3}"/>
              </a:ext>
            </a:extLst>
          </p:cNvPr>
          <p:cNvSpPr txBox="1">
            <a:spLocks/>
          </p:cNvSpPr>
          <p:nvPr userDrawn="1"/>
        </p:nvSpPr>
        <p:spPr>
          <a:xfrm>
            <a:off x="8757842" y="3173656"/>
            <a:ext cx="2514313" cy="712897"/>
          </a:xfrm>
          <a:prstGeom prst="rect">
            <a:avLst/>
          </a:prstGeom>
        </p:spPr>
        <p:txBody>
          <a:bodyPr vert="horz" lIns="91428" tIns="45714" rIns="91428" bIns="45714"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217">
              <a:defRPr/>
            </a:pPr>
            <a:r>
              <a:rPr lang="en-US" sz="2000" dirty="0">
                <a:solidFill>
                  <a:srgbClr val="F15E22"/>
                </a:solidFill>
                <a:highlight>
                  <a:srgbClr val="FFFF00"/>
                </a:highlight>
                <a:latin typeface="Aya Sans" panose="020B0503030202060203" pitchFamily="34" charset="77"/>
                <a:cs typeface="Arial" panose="020B0604020202020204" pitchFamily="34" charset="0"/>
              </a:rPr>
              <a:t>Image here</a:t>
            </a:r>
          </a:p>
        </p:txBody>
      </p:sp>
      <p:pic>
        <p:nvPicPr>
          <p:cNvPr id="16" name="Picture 15">
            <a:extLst>
              <a:ext uri="{FF2B5EF4-FFF2-40B4-BE49-F238E27FC236}">
                <a16:creationId xmlns:a16="http://schemas.microsoft.com/office/drawing/2014/main" id="{97133EF9-DD1E-AF76-A901-B9B55F79BD5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6310236" y="592666"/>
            <a:ext cx="5577140" cy="6265334"/>
          </a:xfrm>
          <a:prstGeom prst="rect">
            <a:avLst/>
          </a:prstGeom>
        </p:spPr>
      </p:pic>
      <p:sp>
        <p:nvSpPr>
          <p:cNvPr id="20" name="Picture Placeholder 19">
            <a:extLst>
              <a:ext uri="{FF2B5EF4-FFF2-40B4-BE49-F238E27FC236}">
                <a16:creationId xmlns:a16="http://schemas.microsoft.com/office/drawing/2014/main" id="{DF24EF69-7490-3D50-1629-F57F47FAF871}"/>
              </a:ext>
            </a:extLst>
          </p:cNvPr>
          <p:cNvSpPr>
            <a:spLocks noGrp="1"/>
          </p:cNvSpPr>
          <p:nvPr>
            <p:ph type="pic" sz="quarter" idx="10"/>
          </p:nvPr>
        </p:nvSpPr>
        <p:spPr>
          <a:xfrm>
            <a:off x="7431232" y="1520456"/>
            <a:ext cx="2973711" cy="3914414"/>
          </a:xfrm>
          <a:prstGeom prst="rect">
            <a:avLst/>
          </a:prstGeom>
        </p:spPr>
        <p:txBody>
          <a:bodyPr/>
          <a:lstStyle/>
          <a:p>
            <a:endParaRPr lang="en-US" dirty="0"/>
          </a:p>
        </p:txBody>
      </p:sp>
      <p:sp>
        <p:nvSpPr>
          <p:cNvPr id="2" name="Title 4">
            <a:extLst>
              <a:ext uri="{FF2B5EF4-FFF2-40B4-BE49-F238E27FC236}">
                <a16:creationId xmlns:a16="http://schemas.microsoft.com/office/drawing/2014/main" id="{6F7DFC5B-6623-CA92-48CF-586BF1BAF53D}"/>
              </a:ext>
            </a:extLst>
          </p:cNvPr>
          <p:cNvSpPr>
            <a:spLocks noGrp="1"/>
          </p:cNvSpPr>
          <p:nvPr>
            <p:ph type="title" hasCustomPrompt="1"/>
          </p:nvPr>
        </p:nvSpPr>
        <p:spPr>
          <a:xfrm>
            <a:off x="1214873" y="1108580"/>
            <a:ext cx="5500322"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522E4364-2CB8-F1AD-A61A-A7C0E8F00A24}"/>
              </a:ext>
            </a:extLst>
          </p:cNvPr>
          <p:cNvSpPr>
            <a:spLocks noGrp="1"/>
          </p:cNvSpPr>
          <p:nvPr>
            <p:ph type="body" sz="quarter" idx="19" hasCustomPrompt="1"/>
          </p:nvPr>
        </p:nvSpPr>
        <p:spPr>
          <a:xfrm>
            <a:off x="1217211" y="1755924"/>
            <a:ext cx="5509495"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7" name="Text Placeholder 6">
            <a:extLst>
              <a:ext uri="{FF2B5EF4-FFF2-40B4-BE49-F238E27FC236}">
                <a16:creationId xmlns:a16="http://schemas.microsoft.com/office/drawing/2014/main" id="{826EA669-DCDD-A883-43F9-02D0D9913822}"/>
              </a:ext>
            </a:extLst>
          </p:cNvPr>
          <p:cNvSpPr>
            <a:spLocks noGrp="1"/>
          </p:cNvSpPr>
          <p:nvPr>
            <p:ph type="body" sz="quarter" idx="20" hasCustomPrompt="1"/>
          </p:nvPr>
        </p:nvSpPr>
        <p:spPr>
          <a:xfrm>
            <a:off x="1621431" y="2241859"/>
            <a:ext cx="5093421" cy="4451550"/>
          </a:xfrm>
          <a:prstGeom prst="rect">
            <a:avLst/>
          </a:prstGeom>
        </p:spPr>
        <p:txBody>
          <a:bodyPr/>
          <a:lstStyle>
            <a:lvl1pPr marL="228554" indent="-228554">
              <a:buFont typeface="Arial" panose="020B0604020202020204" pitchFamily="34" charset="0"/>
              <a:buChar char="•"/>
              <a:defRPr>
                <a:latin typeface="Montserrat" pitchFamily="2" charset="77"/>
              </a:defRPr>
            </a:lvl1pPr>
            <a:lvl2pPr>
              <a:spcBef>
                <a:spcPts val="0"/>
              </a:spcBef>
              <a:defRPr/>
            </a:lvl2pPr>
          </a:lstStyle>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Launched HubSpot CRM and added over 40K contacts on 8/23/2019</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81 contracts signed/executed since we started tracking in HubSpot</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44 MSP’s executed in past 24 months </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18 MSP wins at verbal award/contracting currently</a:t>
            </a:r>
          </a:p>
          <a:p>
            <a:pPr marL="285693" lvl="1" indent="-285693" defTabSz="914217">
              <a:lnSpc>
                <a:spcPct val="150000"/>
              </a:lnSpc>
              <a:spcAft>
                <a:spcPts val="600"/>
              </a:spcAft>
              <a:buFont typeface="Arial" panose="020B0604020202020204" pitchFamily="34" charset="0"/>
              <a:buChar char="•"/>
              <a:defRPr/>
            </a:pPr>
            <a:r>
              <a:rPr lang="en-US" sz="1600" spc="30">
                <a:solidFill>
                  <a:srgbClr val="000000"/>
                </a:solidFill>
                <a:latin typeface="Montserrat" pitchFamily="2" charset="77"/>
                <a:cs typeface="Plus Jakarta Sans Light" pitchFamily="2" charset="77"/>
              </a:rPr>
              <a:t>42 direct/strategic clients at verbal award/contracting </a:t>
            </a:r>
          </a:p>
          <a:p>
            <a:pPr lvl="0"/>
            <a:endParaRPr lang="en-US"/>
          </a:p>
        </p:txBody>
      </p:sp>
    </p:spTree>
    <p:extLst>
      <p:ext uri="{BB962C8B-B14F-4D97-AF65-F5344CB8AC3E}">
        <p14:creationId xmlns:p14="http://schemas.microsoft.com/office/powerpoint/2010/main" val="4242746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60D4A2-1547-2F45-C37A-1AE8CF9322C8}"/>
              </a:ext>
            </a:extLst>
          </p:cNvPr>
          <p:cNvSpPr/>
          <p:nvPr userDrawn="1"/>
        </p:nvSpPr>
        <p:spPr>
          <a:xfrm>
            <a:off x="6211599" y="0"/>
            <a:ext cx="5979607" cy="6858000"/>
          </a:xfrm>
          <a:prstGeom prst="rect">
            <a:avLst/>
          </a:prstGeom>
          <a:solidFill>
            <a:srgbClr val="35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endParaRPr lang="en-US" sz="1800" dirty="0">
              <a:solidFill>
                <a:srgbClr val="FFFFFF"/>
              </a:solidFill>
              <a:latin typeface="Calibri" panose="020F0502020204030204"/>
            </a:endParaRPr>
          </a:p>
        </p:txBody>
      </p:sp>
      <p:graphicFrame>
        <p:nvGraphicFramePr>
          <p:cNvPr id="5" name="Table 3">
            <a:extLst>
              <a:ext uri="{FF2B5EF4-FFF2-40B4-BE49-F238E27FC236}">
                <a16:creationId xmlns:a16="http://schemas.microsoft.com/office/drawing/2014/main" id="{3211F80A-1D20-BD27-391A-0F3EA67FEC36}"/>
              </a:ext>
            </a:extLst>
          </p:cNvPr>
          <p:cNvGraphicFramePr>
            <a:graphicFrameLocks noGrp="1"/>
          </p:cNvGraphicFramePr>
          <p:nvPr userDrawn="1"/>
        </p:nvGraphicFramePr>
        <p:xfrm>
          <a:off x="725911" y="2659117"/>
          <a:ext cx="5979607" cy="2889894"/>
        </p:xfrm>
        <a:graphic>
          <a:graphicData uri="http://schemas.openxmlformats.org/drawingml/2006/table">
            <a:tbl>
              <a:tblPr firstRow="1" bandRow="1">
                <a:tableStyleId>{5C22544A-7EE6-4342-B048-85BDC9FD1C3A}</a:tableStyleId>
              </a:tblPr>
              <a:tblGrid>
                <a:gridCol w="996601">
                  <a:extLst>
                    <a:ext uri="{9D8B030D-6E8A-4147-A177-3AD203B41FA5}">
                      <a16:colId xmlns:a16="http://schemas.microsoft.com/office/drawing/2014/main" val="3030787789"/>
                    </a:ext>
                  </a:extLst>
                </a:gridCol>
                <a:gridCol w="996601">
                  <a:extLst>
                    <a:ext uri="{9D8B030D-6E8A-4147-A177-3AD203B41FA5}">
                      <a16:colId xmlns:a16="http://schemas.microsoft.com/office/drawing/2014/main" val="1156402917"/>
                    </a:ext>
                  </a:extLst>
                </a:gridCol>
                <a:gridCol w="996601">
                  <a:extLst>
                    <a:ext uri="{9D8B030D-6E8A-4147-A177-3AD203B41FA5}">
                      <a16:colId xmlns:a16="http://schemas.microsoft.com/office/drawing/2014/main" val="1671961236"/>
                    </a:ext>
                  </a:extLst>
                </a:gridCol>
                <a:gridCol w="996601">
                  <a:extLst>
                    <a:ext uri="{9D8B030D-6E8A-4147-A177-3AD203B41FA5}">
                      <a16:colId xmlns:a16="http://schemas.microsoft.com/office/drawing/2014/main" val="973488760"/>
                    </a:ext>
                  </a:extLst>
                </a:gridCol>
                <a:gridCol w="996601">
                  <a:extLst>
                    <a:ext uri="{9D8B030D-6E8A-4147-A177-3AD203B41FA5}">
                      <a16:colId xmlns:a16="http://schemas.microsoft.com/office/drawing/2014/main" val="2110236311"/>
                    </a:ext>
                  </a:extLst>
                </a:gridCol>
                <a:gridCol w="996601">
                  <a:extLst>
                    <a:ext uri="{9D8B030D-6E8A-4147-A177-3AD203B41FA5}">
                      <a16:colId xmlns:a16="http://schemas.microsoft.com/office/drawing/2014/main" val="1720879055"/>
                    </a:ext>
                  </a:extLst>
                </a:gridCol>
              </a:tblGrid>
              <a:tr h="511606">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1200" b="1" i="0" spc="50" baseline="0" dirty="0">
                          <a:latin typeface="Plus Jakarta Sans SemiBold" pitchFamily="2" charset="77"/>
                          <a:cs typeface="Plus Jakarta Sans SemiBold" pitchFamily="2" charset="77"/>
                        </a:rPr>
                        <a:t>HEADER</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44395719"/>
                  </a:ext>
                </a:extLst>
              </a:tr>
              <a:tr h="594572">
                <a:tc>
                  <a:txBody>
                    <a:bodyPr/>
                    <a:lstStyle/>
                    <a:p>
                      <a:pPr algn="l"/>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extLst>
                  <a:ext uri="{0D108BD9-81ED-4DB2-BD59-A6C34878D82A}">
                    <a16:rowId xmlns:a16="http://schemas.microsoft.com/office/drawing/2014/main" val="1721106478"/>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57307527"/>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spc="30" baseline="0" dirty="0">
                          <a:solidFill>
                            <a:srgbClr val="034A59"/>
                          </a:solidFill>
                          <a:latin typeface="Plus Jakarta Sans Medium" pitchFamily="2" charset="77"/>
                          <a:cs typeface="Plus Jakarta Sans Medium"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FAFA"/>
                    </a:solidFill>
                  </a:tcPr>
                </a:tc>
                <a:extLst>
                  <a:ext uri="{0D108BD9-81ED-4DB2-BD59-A6C34878D82A}">
                    <a16:rowId xmlns:a16="http://schemas.microsoft.com/office/drawing/2014/main" val="3817701283"/>
                  </a:ext>
                </a:extLst>
              </a:tr>
              <a:tr h="5945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spc="30" baseline="0" dirty="0">
                          <a:solidFill>
                            <a:srgbClr val="034A59"/>
                          </a:solidFill>
                          <a:latin typeface="Plus Jakarta Sans SemiBold" pitchFamily="2" charset="77"/>
                          <a:cs typeface="Plus Jakarta Sans SemiBold" pitchFamily="2" charset="77"/>
                        </a:rPr>
                        <a:t>data</a:t>
                      </a:r>
                    </a:p>
                  </a:txBody>
                  <a:tcPr marL="137142" marR="137142" marT="137160" marB="13716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49009813"/>
                  </a:ext>
                </a:extLst>
              </a:tr>
            </a:tbl>
          </a:graphicData>
        </a:graphic>
      </p:graphicFrame>
      <p:sp>
        <p:nvSpPr>
          <p:cNvPr id="2" name="Title 4">
            <a:extLst>
              <a:ext uri="{FF2B5EF4-FFF2-40B4-BE49-F238E27FC236}">
                <a16:creationId xmlns:a16="http://schemas.microsoft.com/office/drawing/2014/main" id="{BBFFAAEC-08BE-3B08-4897-DABF97145A69}"/>
              </a:ext>
            </a:extLst>
          </p:cNvPr>
          <p:cNvSpPr>
            <a:spLocks noGrp="1"/>
          </p:cNvSpPr>
          <p:nvPr>
            <p:ph type="title" hasCustomPrompt="1"/>
          </p:nvPr>
        </p:nvSpPr>
        <p:spPr>
          <a:xfrm>
            <a:off x="725911" y="962389"/>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7" name="Text Placeholder 34">
            <a:extLst>
              <a:ext uri="{FF2B5EF4-FFF2-40B4-BE49-F238E27FC236}">
                <a16:creationId xmlns:a16="http://schemas.microsoft.com/office/drawing/2014/main" id="{5EF74152-AE3D-501B-A17E-5BB69F5BED12}"/>
              </a:ext>
            </a:extLst>
          </p:cNvPr>
          <p:cNvSpPr>
            <a:spLocks noGrp="1"/>
          </p:cNvSpPr>
          <p:nvPr>
            <p:ph type="body" sz="quarter" idx="19" hasCustomPrompt="1"/>
          </p:nvPr>
        </p:nvSpPr>
        <p:spPr>
          <a:xfrm>
            <a:off x="728250" y="1609733"/>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0" name="Text Placeholder 9">
            <a:extLst>
              <a:ext uri="{FF2B5EF4-FFF2-40B4-BE49-F238E27FC236}">
                <a16:creationId xmlns:a16="http://schemas.microsoft.com/office/drawing/2014/main" id="{68477906-BAFF-A2CC-5474-FA434FEC4F51}"/>
              </a:ext>
            </a:extLst>
          </p:cNvPr>
          <p:cNvSpPr>
            <a:spLocks noGrp="1"/>
          </p:cNvSpPr>
          <p:nvPr>
            <p:ph type="body" sz="quarter" idx="20" hasCustomPrompt="1"/>
          </p:nvPr>
        </p:nvSpPr>
        <p:spPr>
          <a:xfrm>
            <a:off x="7127366" y="1666207"/>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12" name="Text Placeholder 11">
            <a:extLst>
              <a:ext uri="{FF2B5EF4-FFF2-40B4-BE49-F238E27FC236}">
                <a16:creationId xmlns:a16="http://schemas.microsoft.com/office/drawing/2014/main" id="{53A2849B-6A09-4C92-E7A3-3D7F2E31446D}"/>
              </a:ext>
            </a:extLst>
          </p:cNvPr>
          <p:cNvSpPr>
            <a:spLocks noGrp="1"/>
          </p:cNvSpPr>
          <p:nvPr>
            <p:ph type="body" sz="quarter" idx="21" hasCustomPrompt="1"/>
          </p:nvPr>
        </p:nvSpPr>
        <p:spPr>
          <a:xfrm>
            <a:off x="7127035" y="1966152"/>
            <a:ext cx="4493476" cy="4167981"/>
          </a:xfrm>
          <a:prstGeom prst="rect">
            <a:avLst/>
          </a:prstGeom>
        </p:spPr>
        <p:txBody>
          <a:bodyPr/>
          <a:lstStyle>
            <a:lvl1pPr>
              <a:defRPr sz="1400">
                <a:latin typeface="Montserrat" pitchFamily="2" charset="77"/>
              </a:defRPr>
            </a:lvl1pPr>
          </a:lstStyle>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Advanced Compliance Metrics: </a:t>
            </a:r>
            <a:r>
              <a:rPr lang="en-US" sz="1400" spc="30">
                <a:solidFill>
                  <a:schemeClr val="bg1"/>
                </a:solidFill>
                <a:latin typeface="Montserrat" pitchFamily="2" charset="77"/>
                <a:cs typeface="Plus Jakarta Sans Light" pitchFamily="2" charset="77"/>
              </a:rPr>
              <a:t>Allows comparison of compliance readiness for nurses at multiple hospitals.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Dynamic Reporting:  </a:t>
            </a:r>
            <a:r>
              <a:rPr lang="en-US" sz="1400" spc="30">
                <a:solidFill>
                  <a:schemeClr val="bg1"/>
                </a:solidFill>
                <a:latin typeface="Montserrat" pitchFamily="2" charset="77"/>
                <a:cs typeface="Plus Jakarta Sans Light" pitchFamily="2" charset="77"/>
              </a:rPr>
              <a:t>“Out of the box” reporting as well as ability to configure custom dashboards.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Mobile Quick Tasks: </a:t>
            </a:r>
            <a:r>
              <a:rPr lang="en-US" sz="1400" spc="30">
                <a:solidFill>
                  <a:schemeClr val="bg1"/>
                </a:solidFill>
                <a:latin typeface="Montserrat" pitchFamily="2" charset="77"/>
                <a:cs typeface="Plus Jakarta Sans Light" pitchFamily="2" charset="77"/>
              </a:rPr>
              <a:t>Timecard and job approval functionality via mobile devices.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Vendor Management: </a:t>
            </a:r>
            <a:r>
              <a:rPr lang="en-US" sz="1400" spc="30">
                <a:solidFill>
                  <a:schemeClr val="bg1"/>
                </a:solidFill>
                <a:latin typeface="Montserrat" pitchFamily="2" charset="77"/>
                <a:cs typeface="Plus Jakarta Sans Light" pitchFamily="2" charset="77"/>
              </a:rPr>
              <a:t>Sophisticated support including tiering and release schedules.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2"/>
                </a:solidFill>
                <a:latin typeface="Montserrat" pitchFamily="2" charset="77"/>
                <a:cs typeface="Plus Jakarta Sans SemiBold" pitchFamily="2" charset="77"/>
              </a:rPr>
              <a:t>Notifications and Reminders: </a:t>
            </a:r>
            <a:r>
              <a:rPr lang="en-US" sz="1400" spc="30">
                <a:solidFill>
                  <a:schemeClr val="bg1"/>
                </a:solidFill>
                <a:latin typeface="Montserrat" pitchFamily="2" charset="77"/>
                <a:cs typeface="Plus Jakarta Sans Light" pitchFamily="2" charset="77"/>
              </a:rPr>
              <a:t>Flexibility to set at task and/or user level.</a:t>
            </a:r>
          </a:p>
          <a:p>
            <a:pPr lvl="0"/>
            <a:endParaRPr lang="en-US"/>
          </a:p>
        </p:txBody>
      </p:sp>
    </p:spTree>
    <p:extLst>
      <p:ext uri="{BB962C8B-B14F-4D97-AF65-F5344CB8AC3E}">
        <p14:creationId xmlns:p14="http://schemas.microsoft.com/office/powerpoint/2010/main" val="1222007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1F8B3B7-F618-C385-B61C-710F5988CF02}"/>
              </a:ext>
            </a:extLst>
          </p:cNvPr>
          <p:cNvGraphicFramePr/>
          <p:nvPr userDrawn="1"/>
        </p:nvGraphicFramePr>
        <p:xfrm>
          <a:off x="539573" y="2318204"/>
          <a:ext cx="5794469" cy="3448163"/>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a:extLst>
              <a:ext uri="{FF2B5EF4-FFF2-40B4-BE49-F238E27FC236}">
                <a16:creationId xmlns:a16="http://schemas.microsoft.com/office/drawing/2014/main" id="{3CD9027A-AF2D-157B-2E60-E4F77C415F6F}"/>
              </a:ext>
            </a:extLst>
          </p:cNvPr>
          <p:cNvCxnSpPr>
            <a:cxnSpLocks/>
          </p:cNvCxnSpPr>
          <p:nvPr userDrawn="1"/>
        </p:nvCxnSpPr>
        <p:spPr>
          <a:xfrm>
            <a:off x="6705519" y="2147228"/>
            <a:ext cx="0" cy="389367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431B6B69-A806-0960-75FF-5490ECD7094D}"/>
              </a:ext>
            </a:extLst>
          </p:cNvPr>
          <p:cNvSpPr>
            <a:spLocks noGrp="1"/>
          </p:cNvSpPr>
          <p:nvPr>
            <p:ph type="title" hasCustomPrompt="1"/>
          </p:nvPr>
        </p:nvSpPr>
        <p:spPr>
          <a:xfrm>
            <a:off x="636167" y="943593"/>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9" name="Text Placeholder 34">
            <a:extLst>
              <a:ext uri="{FF2B5EF4-FFF2-40B4-BE49-F238E27FC236}">
                <a16:creationId xmlns:a16="http://schemas.microsoft.com/office/drawing/2014/main" id="{D5E88FAD-A3C4-BFAF-C9C6-37B58AFDE40E}"/>
              </a:ext>
            </a:extLst>
          </p:cNvPr>
          <p:cNvSpPr>
            <a:spLocks noGrp="1"/>
          </p:cNvSpPr>
          <p:nvPr>
            <p:ph type="body" sz="quarter" idx="19" hasCustomPrompt="1"/>
          </p:nvPr>
        </p:nvSpPr>
        <p:spPr>
          <a:xfrm>
            <a:off x="638505" y="1590937"/>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0" name="Text Placeholder 9">
            <a:extLst>
              <a:ext uri="{FF2B5EF4-FFF2-40B4-BE49-F238E27FC236}">
                <a16:creationId xmlns:a16="http://schemas.microsoft.com/office/drawing/2014/main" id="{08F15A75-5467-8D29-C7E5-542C084792BE}"/>
              </a:ext>
            </a:extLst>
          </p:cNvPr>
          <p:cNvSpPr>
            <a:spLocks noGrp="1"/>
          </p:cNvSpPr>
          <p:nvPr>
            <p:ph type="body" sz="quarter" idx="20" hasCustomPrompt="1"/>
          </p:nvPr>
        </p:nvSpPr>
        <p:spPr>
          <a:xfrm>
            <a:off x="7123941" y="1675351"/>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solidFill>
                  <a:srgbClr val="35453F"/>
                </a:solidFill>
              </a:defRPr>
            </a:lvl2pPr>
          </a:lstStyle>
          <a:p>
            <a:pPr marL="0" lvl="1">
              <a:lnSpc>
                <a:spcPts val="1800"/>
              </a:lnSpc>
              <a:spcBef>
                <a:spcPct val="0"/>
              </a:spcBef>
              <a:spcAft>
                <a:spcPts val="600"/>
              </a:spcAft>
              <a:defRPr/>
            </a:pPr>
            <a:r>
              <a:rPr lang="en-US" sz="1800" kern="0" spc="270">
                <a:solidFill>
                  <a:schemeClr val="accent5"/>
                </a:solidFill>
                <a:latin typeface="Montserrat-SemiBold" pitchFamily="34" charset="0"/>
              </a:rPr>
              <a:t>HEADER HERE</a:t>
            </a:r>
          </a:p>
        </p:txBody>
      </p:sp>
      <p:sp>
        <p:nvSpPr>
          <p:cNvPr id="11" name="Text Placeholder 11">
            <a:extLst>
              <a:ext uri="{FF2B5EF4-FFF2-40B4-BE49-F238E27FC236}">
                <a16:creationId xmlns:a16="http://schemas.microsoft.com/office/drawing/2014/main" id="{7AB83481-9365-8D1F-4E16-9DBD29CDAAA2}"/>
              </a:ext>
            </a:extLst>
          </p:cNvPr>
          <p:cNvSpPr>
            <a:spLocks noGrp="1"/>
          </p:cNvSpPr>
          <p:nvPr>
            <p:ph type="body" sz="quarter" idx="21" hasCustomPrompt="1"/>
          </p:nvPr>
        </p:nvSpPr>
        <p:spPr>
          <a:xfrm>
            <a:off x="7123610" y="1975296"/>
            <a:ext cx="4493476" cy="4167981"/>
          </a:xfrm>
          <a:prstGeom prst="rect">
            <a:avLst/>
          </a:prstGeom>
        </p:spPr>
        <p:txBody>
          <a:bodyPr/>
          <a:lstStyle>
            <a:lvl1pPr>
              <a:defRPr sz="1400">
                <a:latin typeface="Montserrat" pitchFamily="2" charset="77"/>
              </a:defRPr>
            </a:lvl1pPr>
          </a:lstStyle>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Advanced Compliance Metrics: </a:t>
            </a:r>
            <a:r>
              <a:rPr lang="en-US" sz="1400" spc="30">
                <a:solidFill>
                  <a:schemeClr val="tx1"/>
                </a:solidFill>
                <a:latin typeface="Montserrat" pitchFamily="2" charset="77"/>
                <a:cs typeface="Plus Jakarta Sans Light" pitchFamily="2" charset="77"/>
              </a:rPr>
              <a:t>Allows comparison of compliance readiness for nurses at multiple hospitals.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Dynamic Reporting:  </a:t>
            </a:r>
            <a:r>
              <a:rPr lang="en-US" sz="1400" spc="30">
                <a:solidFill>
                  <a:schemeClr val="tx1"/>
                </a:solidFill>
                <a:latin typeface="Montserrat" pitchFamily="2" charset="77"/>
                <a:cs typeface="Plus Jakarta Sans Light" pitchFamily="2" charset="77"/>
              </a:rPr>
              <a:t>“Out of the box” reporting as well as ability to configure custom dashboards.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Mobile Quick Tasks: </a:t>
            </a:r>
            <a:r>
              <a:rPr lang="en-US" sz="1400" spc="30">
                <a:solidFill>
                  <a:schemeClr val="tx1"/>
                </a:solidFill>
                <a:latin typeface="Montserrat" pitchFamily="2" charset="77"/>
                <a:cs typeface="Plus Jakarta Sans Light" pitchFamily="2" charset="77"/>
              </a:rPr>
              <a:t>Timecard and job approval functionality via mobile devices.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Vendor Management: </a:t>
            </a:r>
            <a:r>
              <a:rPr lang="en-US" sz="1400" spc="30">
                <a:solidFill>
                  <a:schemeClr val="tx1"/>
                </a:solidFill>
                <a:latin typeface="Montserrat" pitchFamily="2" charset="77"/>
                <a:cs typeface="Plus Jakarta Sans Light" pitchFamily="2" charset="77"/>
              </a:rPr>
              <a:t>Sophisticated support including tiering and release schedules.</a:t>
            </a:r>
          </a:p>
          <a:p>
            <a:pPr marL="285693" lvl="1" indent="-285693" defTabSz="914217">
              <a:lnSpc>
                <a:spcPct val="125000"/>
              </a:lnSpc>
              <a:spcBef>
                <a:spcPct val="0"/>
              </a:spcBef>
              <a:spcAft>
                <a:spcPts val="600"/>
              </a:spcAft>
              <a:buFont typeface="Arial" panose="020B0604020202020204" pitchFamily="34" charset="0"/>
              <a:buChar char="•"/>
              <a:defRPr/>
            </a:pPr>
            <a:r>
              <a:rPr lang="en-US" sz="1400" b="1" spc="30">
                <a:solidFill>
                  <a:schemeClr val="accent3"/>
                </a:solidFill>
                <a:latin typeface="Montserrat" pitchFamily="2" charset="77"/>
                <a:cs typeface="Plus Jakarta Sans SemiBold" pitchFamily="2" charset="77"/>
              </a:rPr>
              <a:t>Notifications and Reminders: </a:t>
            </a:r>
            <a:r>
              <a:rPr lang="en-US" sz="1400" spc="30">
                <a:solidFill>
                  <a:schemeClr val="tx1"/>
                </a:solidFill>
                <a:latin typeface="Montserrat" pitchFamily="2" charset="77"/>
                <a:cs typeface="Plus Jakarta Sans Light" pitchFamily="2" charset="77"/>
              </a:rPr>
              <a:t>Flexibility to set at task and/or user level.</a:t>
            </a:r>
          </a:p>
          <a:p>
            <a:pPr lvl="0"/>
            <a:endParaRPr lang="en-US"/>
          </a:p>
        </p:txBody>
      </p:sp>
    </p:spTree>
    <p:extLst>
      <p:ext uri="{BB962C8B-B14F-4D97-AF65-F5344CB8AC3E}">
        <p14:creationId xmlns:p14="http://schemas.microsoft.com/office/powerpoint/2010/main" val="20138949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35453F"/>
        </a:solidFill>
        <a:effectLst/>
      </p:bgPr>
    </p:bg>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832799C1-4315-16DE-B589-7D1C1D2F773D}"/>
              </a:ext>
            </a:extLst>
          </p:cNvPr>
          <p:cNvSpPr/>
          <p:nvPr userDrawn="1"/>
        </p:nvSpPr>
        <p:spPr>
          <a:xfrm>
            <a:off x="6932285" y="-579792"/>
            <a:ext cx="8233441" cy="13751634"/>
          </a:xfrm>
          <a:prstGeom prst="rect">
            <a:avLst/>
          </a:prstGeom>
          <a:noFill/>
          <a:ln/>
        </p:spPr>
        <p:txBody>
          <a:bodyPr wrap="square" lIns="0" tIns="0" rIns="0" bIns="0" rtlCol="0" anchor="ctr"/>
          <a:lstStyle/>
          <a:p>
            <a:pPr algn="l">
              <a:lnSpc>
                <a:spcPts val="0"/>
              </a:lnSpc>
            </a:pPr>
            <a:r>
              <a:rPr lang="en-US" sz="55289" kern="0" spc="2764" dirty="0">
                <a:ln w="25400">
                  <a:solidFill>
                    <a:srgbClr val="52ACA1"/>
                  </a:solidFill>
                </a:ln>
                <a:solidFill>
                  <a:srgbClr val="35453F"/>
                </a:solidFill>
                <a:latin typeface="Montserrat-Regular" pitchFamily="34" charset="0"/>
                <a:ea typeface="Montserrat-Regular" pitchFamily="34" charset="-122"/>
                <a:cs typeface="Montserrat-Regular" pitchFamily="34" charset="-120"/>
              </a:rPr>
              <a:t>Q</a:t>
            </a:r>
            <a:endParaRPr lang="en-US" sz="55280" dirty="0">
              <a:solidFill>
                <a:srgbClr val="35453F"/>
              </a:solidFill>
            </a:endParaRPr>
          </a:p>
        </p:txBody>
      </p:sp>
      <p:sp>
        <p:nvSpPr>
          <p:cNvPr id="8" name="Text Placeholder 7">
            <a:extLst>
              <a:ext uri="{FF2B5EF4-FFF2-40B4-BE49-F238E27FC236}">
                <a16:creationId xmlns:a16="http://schemas.microsoft.com/office/drawing/2014/main" id="{679B9648-BC9E-942F-E738-B3B7BC9550A2}"/>
              </a:ext>
            </a:extLst>
          </p:cNvPr>
          <p:cNvSpPr>
            <a:spLocks noGrp="1"/>
          </p:cNvSpPr>
          <p:nvPr>
            <p:ph type="body" sz="quarter" idx="10" hasCustomPrompt="1"/>
          </p:nvPr>
        </p:nvSpPr>
        <p:spPr>
          <a:xfrm>
            <a:off x="1223430" y="1985143"/>
            <a:ext cx="5404734" cy="2385690"/>
          </a:xfrm>
          <a:prstGeom prst="rect">
            <a:avLst/>
          </a:prstGeom>
        </p:spPr>
        <p:txBody>
          <a:bodyPr/>
          <a:lstStyle>
            <a:lvl1pPr marL="0" indent="0">
              <a:lnSpc>
                <a:spcPts val="3079"/>
              </a:lnSpc>
              <a:spcBef>
                <a:spcPts val="0"/>
              </a:spcBef>
              <a:buNone/>
              <a:defRPr sz="1800">
                <a:solidFill>
                  <a:schemeClr val="bg1"/>
                </a:solidFill>
                <a:latin typeface="Montserrat" pitchFamily="2" charset="77"/>
              </a:defRPr>
            </a:lvl1pPr>
          </a:lstStyle>
          <a:p>
            <a:pPr marL="0" marR="0" lvl="0" indent="0" algn="l" defTabSz="457109" rtl="0" eaLnBrk="1" fontAlgn="auto" latinLnBrk="0" hangingPunct="1">
              <a:lnSpc>
                <a:spcPts val="3079"/>
              </a:lnSpc>
              <a:spcBef>
                <a:spcPts val="0"/>
              </a:spcBef>
              <a:spcAft>
                <a:spcPts val="0"/>
              </a:spcAft>
              <a:buClrTx/>
              <a:buSzTx/>
              <a:buFont typeface="Arial" pitchFamily="34" charset="0"/>
              <a:buNone/>
              <a:tabLst/>
              <a:defRPr/>
            </a:pPr>
            <a:r>
              <a:rPr lang="en-US" sz="1800">
                <a:solidFill>
                  <a:schemeClr val="bg1"/>
                </a:solidFill>
                <a:latin typeface="Montserrat" pitchFamily="2" charset="77"/>
                <a:cs typeface="Plus Jakarta Sans SemiBold" pitchFamily="2" charset="77"/>
              </a:rPr>
              <a:t>“Lorem ipsum dolor sit </a:t>
            </a:r>
            <a:r>
              <a:rPr lang="en-US" sz="1800" err="1">
                <a:solidFill>
                  <a:schemeClr val="bg1"/>
                </a:solidFill>
                <a:latin typeface="Montserrat" pitchFamily="2" charset="77"/>
                <a:cs typeface="Plus Jakarta Sans SemiBold" pitchFamily="2" charset="77"/>
              </a:rPr>
              <a:t>amet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consectetur</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adipiscing</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elit</a:t>
            </a:r>
            <a:r>
              <a:rPr lang="en-US" sz="1800">
                <a:solidFill>
                  <a:schemeClr val="bg1"/>
                </a:solidFill>
                <a:latin typeface="Montserrat" pitchFamily="2" charset="77"/>
                <a:cs typeface="Plus Jakarta Sans SemiBold" pitchFamily="2" charset="77"/>
              </a:rPr>
              <a:t>, sed do </a:t>
            </a:r>
            <a:r>
              <a:rPr lang="en-US" sz="1800" err="1">
                <a:solidFill>
                  <a:schemeClr val="bg1"/>
                </a:solidFill>
                <a:latin typeface="Montserrat" pitchFamily="2" charset="77"/>
                <a:cs typeface="Plus Jakarta Sans SemiBold" pitchFamily="2" charset="77"/>
              </a:rPr>
              <a:t>eiusmod</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tempor</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incididunt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ut</a:t>
            </a:r>
            <a:r>
              <a:rPr lang="en-US" sz="1800">
                <a:solidFill>
                  <a:schemeClr val="bg1"/>
                </a:solidFill>
                <a:latin typeface="Montserrat" pitchFamily="2" charset="77"/>
                <a:cs typeface="Plus Jakarta Sans SemiBold" pitchFamily="2" charset="77"/>
              </a:rPr>
              <a:t> labore et dolore magna </a:t>
            </a:r>
            <a:r>
              <a:rPr lang="en-US" sz="1800" err="1">
                <a:solidFill>
                  <a:schemeClr val="bg1"/>
                </a:solidFill>
                <a:latin typeface="Montserrat" pitchFamily="2" charset="77"/>
                <a:cs typeface="Plus Jakarta Sans SemiBold" pitchFamily="2" charset="77"/>
              </a:rPr>
              <a:t>aliqua</a:t>
            </a:r>
            <a:r>
              <a:rPr lang="en-US" sz="1800">
                <a:solidFill>
                  <a:schemeClr val="bg1"/>
                </a:solidFill>
                <a:latin typeface="Montserrat" pitchFamily="2" charset="77"/>
                <a:cs typeface="Plus Jakarta Sans SemiBold" pitchFamily="2" charset="77"/>
              </a:rPr>
              <a:t>. Ut </a:t>
            </a:r>
            <a:r>
              <a:rPr lang="en-US" sz="1800" err="1">
                <a:solidFill>
                  <a:schemeClr val="bg1"/>
                </a:solidFill>
                <a:latin typeface="Montserrat" pitchFamily="2" charset="77"/>
                <a:cs typeface="Plus Jakarta Sans SemiBold" pitchFamily="2" charset="77"/>
              </a:rPr>
              <a:t>enim</a:t>
            </a:r>
            <a:r>
              <a:rPr lang="en-US" sz="1800">
                <a:solidFill>
                  <a:schemeClr val="bg1"/>
                </a:solidFill>
                <a:latin typeface="Montserrat" pitchFamily="2" charset="77"/>
                <a:cs typeface="Plus Jakarta Sans SemiBold" pitchFamily="2" charset="77"/>
              </a:rPr>
              <a:t> ad minim </a:t>
            </a:r>
            <a:r>
              <a:rPr lang="en-US" sz="1800" err="1">
                <a:solidFill>
                  <a:schemeClr val="bg1"/>
                </a:solidFill>
                <a:latin typeface="Montserrat" pitchFamily="2" charset="77"/>
                <a:cs typeface="Plus Jakarta Sans SemiBold" pitchFamily="2" charset="77"/>
              </a:rPr>
              <a:t>veniam</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quis</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nostrud</a:t>
            </a:r>
            <a:r>
              <a:rPr lang="en-US" sz="1800">
                <a:solidFill>
                  <a:schemeClr val="bg1"/>
                </a:solidFill>
                <a:latin typeface="Montserrat" pitchFamily="2" charset="77"/>
                <a:cs typeface="Plus Jakarta Sans SemiBold" pitchFamily="2" charset="77"/>
              </a:rPr>
              <a:t> exercitation </a:t>
            </a:r>
            <a:r>
              <a:rPr lang="en-US" sz="1800" err="1">
                <a:solidFill>
                  <a:schemeClr val="bg1"/>
                </a:solidFill>
                <a:latin typeface="Montserrat" pitchFamily="2" charset="77"/>
                <a:cs typeface="Plus Jakarta Sans SemiBold" pitchFamily="2" charset="77"/>
              </a:rPr>
              <a:t>ullamco</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laboris</a:t>
            </a:r>
            <a:r>
              <a:rPr lang="en-US" sz="1800">
                <a:solidFill>
                  <a:schemeClr val="bg1"/>
                </a:solidFill>
                <a:latin typeface="Montserrat" pitchFamily="2" charset="77"/>
                <a:cs typeface="Plus Jakarta Sans SemiBold" pitchFamily="2" charset="77"/>
              </a:rPr>
              <a:t> nisi </a:t>
            </a:r>
            <a:r>
              <a:rPr lang="en-US" sz="1800" err="1">
                <a:solidFill>
                  <a:schemeClr val="bg1"/>
                </a:solidFill>
                <a:latin typeface="Montserrat" pitchFamily="2" charset="77"/>
                <a:cs typeface="Plus Jakarta Sans SemiBold" pitchFamily="2" charset="77"/>
              </a:rPr>
              <a:t>ut</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aliquip</a:t>
            </a:r>
            <a:r>
              <a:rPr lang="en-US" sz="1800">
                <a:solidFill>
                  <a:schemeClr val="bg1"/>
                </a:solidFill>
                <a:latin typeface="Montserrat" pitchFamily="2" charset="77"/>
                <a:cs typeface="Plus Jakarta Sans SemiBold" pitchFamily="2" charset="77"/>
              </a:rPr>
              <a:t> ex </a:t>
            </a:r>
            <a:r>
              <a:rPr lang="en-US" sz="1800" err="1">
                <a:solidFill>
                  <a:schemeClr val="bg1"/>
                </a:solidFill>
                <a:latin typeface="Montserrat" pitchFamily="2" charset="77"/>
                <a:cs typeface="Plus Jakarta Sans SemiBold" pitchFamily="2" charset="77"/>
              </a:rPr>
              <a:t>ea</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commodo</a:t>
            </a:r>
            <a:r>
              <a:rPr lang="en-US" sz="1800">
                <a:solidFill>
                  <a:schemeClr val="bg1"/>
                </a:solidFill>
                <a:latin typeface="Montserrat" pitchFamily="2" charset="77"/>
                <a:cs typeface="Plus Jakarta Sans SemiBold" pitchFamily="2" charset="77"/>
              </a:rPr>
              <a:t> </a:t>
            </a:r>
            <a:r>
              <a:rPr lang="en-US" sz="1800" err="1">
                <a:solidFill>
                  <a:schemeClr val="bg1"/>
                </a:solidFill>
                <a:latin typeface="Montserrat" pitchFamily="2" charset="77"/>
                <a:cs typeface="Plus Jakarta Sans SemiBold" pitchFamily="2" charset="77"/>
              </a:rPr>
              <a:t>consequat</a:t>
            </a:r>
            <a:r>
              <a:rPr lang="en-US" sz="1800">
                <a:solidFill>
                  <a:schemeClr val="bg1"/>
                </a:solidFill>
                <a:latin typeface="Montserrat" pitchFamily="2" charset="77"/>
                <a:cs typeface="Plus Jakarta Sans SemiBold" pitchFamily="2" charset="77"/>
              </a:rPr>
              <a:t>.”</a:t>
            </a:r>
          </a:p>
          <a:p>
            <a:pPr lvl="0"/>
            <a:endParaRPr lang="en-US"/>
          </a:p>
        </p:txBody>
      </p:sp>
      <p:sp>
        <p:nvSpPr>
          <p:cNvPr id="10" name="Text Placeholder 9">
            <a:extLst>
              <a:ext uri="{FF2B5EF4-FFF2-40B4-BE49-F238E27FC236}">
                <a16:creationId xmlns:a16="http://schemas.microsoft.com/office/drawing/2014/main" id="{57C79FA1-4C8F-1901-9604-7D25C67D74FA}"/>
              </a:ext>
            </a:extLst>
          </p:cNvPr>
          <p:cNvSpPr>
            <a:spLocks noGrp="1"/>
          </p:cNvSpPr>
          <p:nvPr>
            <p:ph type="body" sz="quarter" idx="11" hasCustomPrompt="1"/>
          </p:nvPr>
        </p:nvSpPr>
        <p:spPr>
          <a:xfrm>
            <a:off x="1223430" y="4627614"/>
            <a:ext cx="4317113" cy="639331"/>
          </a:xfrm>
          <a:prstGeom prst="rect">
            <a:avLst/>
          </a:prstGeom>
        </p:spPr>
        <p:txBody>
          <a:bodyPr/>
          <a:lstStyle>
            <a:lvl1pPr marL="0" indent="0">
              <a:lnSpc>
                <a:spcPts val="2080"/>
              </a:lnSpc>
              <a:spcBef>
                <a:spcPts val="0"/>
              </a:spcBef>
              <a:buNone/>
              <a:defRPr>
                <a:solidFill>
                  <a:schemeClr val="bg1"/>
                </a:solidFill>
                <a:latin typeface="Montserrat" pitchFamily="2" charset="77"/>
              </a:defRPr>
            </a:lvl1pPr>
          </a:lstStyle>
          <a:p>
            <a:pPr marL="0" marR="0" lvl="0" indent="0" algn="l" defTabSz="457109" rtl="0" eaLnBrk="1" fontAlgn="auto" latinLnBrk="0" hangingPunct="1">
              <a:lnSpc>
                <a:spcPts val="2080"/>
              </a:lnSpc>
              <a:spcBef>
                <a:spcPts val="0"/>
              </a:spcBef>
              <a:spcAft>
                <a:spcPts val="0"/>
              </a:spcAft>
              <a:buClrTx/>
              <a:buSzTx/>
              <a:buFont typeface="Arial" pitchFamily="34" charset="0"/>
              <a:buNone/>
              <a:tabLst/>
              <a:defRPr/>
            </a:pPr>
            <a:r>
              <a:rPr lang="en-US" sz="1600">
                <a:solidFill>
                  <a:schemeClr val="bg1"/>
                </a:solidFill>
                <a:latin typeface="Montserrat" pitchFamily="2" charset="77"/>
                <a:cs typeface="Plus Jakarta Sans Medium" pitchFamily="2" charset="77"/>
              </a:rPr>
              <a:t>Name</a:t>
            </a:r>
            <a:br>
              <a:rPr lang="en-US" sz="1600" b="1">
                <a:solidFill>
                  <a:schemeClr val="bg1"/>
                </a:solidFill>
                <a:latin typeface="Montserrat" pitchFamily="2" charset="77"/>
              </a:rPr>
            </a:br>
            <a:r>
              <a:rPr lang="en-US" sz="1600">
                <a:solidFill>
                  <a:schemeClr val="bg1"/>
                </a:solidFill>
                <a:latin typeface="Montserrat" pitchFamily="2" charset="77"/>
                <a:cs typeface="Plus Jakarta Sans Medium" pitchFamily="2" charset="77"/>
              </a:rPr>
              <a:t>Affiliation/Position</a:t>
            </a:r>
          </a:p>
          <a:p>
            <a:pPr lvl="0"/>
            <a:endParaRPr lang="en-US"/>
          </a:p>
        </p:txBody>
      </p:sp>
    </p:spTree>
    <p:extLst>
      <p:ext uri="{BB962C8B-B14F-4D97-AF65-F5344CB8AC3E}">
        <p14:creationId xmlns:p14="http://schemas.microsoft.com/office/powerpoint/2010/main" val="41234802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D9E8F07-7DCC-81DC-3392-EA832DA0E6FD}"/>
              </a:ext>
            </a:extLst>
          </p:cNvPr>
          <p:cNvSpPr/>
          <p:nvPr userDrawn="1"/>
        </p:nvSpPr>
        <p:spPr>
          <a:xfrm>
            <a:off x="5875310" y="1282262"/>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sp>
        <p:nvSpPr>
          <p:cNvPr id="5" name="Oval 4">
            <a:extLst>
              <a:ext uri="{FF2B5EF4-FFF2-40B4-BE49-F238E27FC236}">
                <a16:creationId xmlns:a16="http://schemas.microsoft.com/office/drawing/2014/main" id="{0FC5B34F-5451-A298-3B1A-EA04373F673A}"/>
              </a:ext>
            </a:extLst>
          </p:cNvPr>
          <p:cNvSpPr/>
          <p:nvPr userDrawn="1"/>
        </p:nvSpPr>
        <p:spPr>
          <a:xfrm>
            <a:off x="5875310" y="2937642"/>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sp>
        <p:nvSpPr>
          <p:cNvPr id="6" name="Oval 5">
            <a:extLst>
              <a:ext uri="{FF2B5EF4-FFF2-40B4-BE49-F238E27FC236}">
                <a16:creationId xmlns:a16="http://schemas.microsoft.com/office/drawing/2014/main" id="{FB34685A-7D94-CADC-D32D-9883DA4F83BB}"/>
              </a:ext>
            </a:extLst>
          </p:cNvPr>
          <p:cNvSpPr/>
          <p:nvPr userDrawn="1"/>
        </p:nvSpPr>
        <p:spPr>
          <a:xfrm>
            <a:off x="5875310" y="4593021"/>
            <a:ext cx="1029880" cy="1030014"/>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pic>
        <p:nvPicPr>
          <p:cNvPr id="11" name="Picture 10">
            <a:extLst>
              <a:ext uri="{FF2B5EF4-FFF2-40B4-BE49-F238E27FC236}">
                <a16:creationId xmlns:a16="http://schemas.microsoft.com/office/drawing/2014/main" id="{131AEB89-1BBA-B837-807D-A151E09ABF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167515" y="1578194"/>
            <a:ext cx="457140" cy="438150"/>
          </a:xfrm>
          <a:prstGeom prst="rect">
            <a:avLst/>
          </a:prstGeom>
        </p:spPr>
      </p:pic>
      <p:pic>
        <p:nvPicPr>
          <p:cNvPr id="12" name="Picture 11">
            <a:extLst>
              <a:ext uri="{FF2B5EF4-FFF2-40B4-BE49-F238E27FC236}">
                <a16:creationId xmlns:a16="http://schemas.microsoft.com/office/drawing/2014/main" id="{4C9A13D0-A658-B300-1ABE-01F4A7BCDF4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167515" y="3228975"/>
            <a:ext cx="457140" cy="400050"/>
          </a:xfrm>
          <a:prstGeom prst="rect">
            <a:avLst/>
          </a:prstGeom>
        </p:spPr>
      </p:pic>
      <p:pic>
        <p:nvPicPr>
          <p:cNvPr id="13" name="Picture 12">
            <a:extLst>
              <a:ext uri="{FF2B5EF4-FFF2-40B4-BE49-F238E27FC236}">
                <a16:creationId xmlns:a16="http://schemas.microsoft.com/office/drawing/2014/main" id="{CFA488DF-9B7B-05DE-08FC-1D5A7145A0D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218823" y="4879428"/>
            <a:ext cx="342855" cy="457200"/>
          </a:xfrm>
          <a:prstGeom prst="rect">
            <a:avLst/>
          </a:prstGeom>
        </p:spPr>
      </p:pic>
      <p:sp>
        <p:nvSpPr>
          <p:cNvPr id="2" name="Title 4">
            <a:extLst>
              <a:ext uri="{FF2B5EF4-FFF2-40B4-BE49-F238E27FC236}">
                <a16:creationId xmlns:a16="http://schemas.microsoft.com/office/drawing/2014/main" id="{E82EEDB4-36F3-1ABA-4AE5-1A3F1BE9DF31}"/>
              </a:ext>
            </a:extLst>
          </p:cNvPr>
          <p:cNvSpPr>
            <a:spLocks noGrp="1"/>
          </p:cNvSpPr>
          <p:nvPr>
            <p:ph type="title" hasCustomPrompt="1"/>
          </p:nvPr>
        </p:nvSpPr>
        <p:spPr>
          <a:xfrm>
            <a:off x="801810" y="1708346"/>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14" name="Text Placeholder 34">
            <a:extLst>
              <a:ext uri="{FF2B5EF4-FFF2-40B4-BE49-F238E27FC236}">
                <a16:creationId xmlns:a16="http://schemas.microsoft.com/office/drawing/2014/main" id="{77412837-3586-1F50-70D0-9A48A4AC5425}"/>
              </a:ext>
            </a:extLst>
          </p:cNvPr>
          <p:cNvSpPr>
            <a:spLocks noGrp="1"/>
          </p:cNvSpPr>
          <p:nvPr>
            <p:ph type="body" sz="quarter" idx="19" hasCustomPrompt="1"/>
          </p:nvPr>
        </p:nvSpPr>
        <p:spPr>
          <a:xfrm>
            <a:off x="804148" y="2355690"/>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6" name="Text Placeholder 15">
            <a:extLst>
              <a:ext uri="{FF2B5EF4-FFF2-40B4-BE49-F238E27FC236}">
                <a16:creationId xmlns:a16="http://schemas.microsoft.com/office/drawing/2014/main" id="{C12AEBF6-6A51-543B-9E9E-96211D5FCB5C}"/>
              </a:ext>
            </a:extLst>
          </p:cNvPr>
          <p:cNvSpPr>
            <a:spLocks noGrp="1"/>
          </p:cNvSpPr>
          <p:nvPr>
            <p:ph type="body" sz="quarter" idx="20" hasCustomPrompt="1"/>
          </p:nvPr>
        </p:nvSpPr>
        <p:spPr>
          <a:xfrm>
            <a:off x="801810" y="2953407"/>
            <a:ext cx="3907004" cy="1925638"/>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Ut </a:t>
            </a:r>
            <a:r>
              <a:rPr lang="en-US" sz="1400" spc="30" err="1">
                <a:solidFill>
                  <a:srgbClr val="000000"/>
                </a:solidFill>
                <a:latin typeface="Montserrat" pitchFamily="2" charset="77"/>
                <a:cs typeface="Plus Jakarta Sans Light" pitchFamily="2" charset="77"/>
              </a:rPr>
              <a:t>enim</a:t>
            </a:r>
            <a:r>
              <a:rPr lang="en-US" sz="1400" spc="30">
                <a:solidFill>
                  <a:srgbClr val="000000"/>
                </a:solidFill>
                <a:latin typeface="Montserrat" pitchFamily="2" charset="77"/>
                <a:cs typeface="Plus Jakarta Sans Light" pitchFamily="2" charset="77"/>
              </a:rPr>
              <a:t> ad minim </a:t>
            </a:r>
            <a:r>
              <a:rPr lang="en-US" sz="1400" spc="30" err="1">
                <a:solidFill>
                  <a:srgbClr val="000000"/>
                </a:solidFill>
                <a:latin typeface="Montserrat" pitchFamily="2" charset="77"/>
                <a:cs typeface="Plus Jakarta Sans Light" pitchFamily="2" charset="77"/>
              </a:rPr>
              <a:t>veniam</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quis</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nostrud</a:t>
            </a:r>
            <a:r>
              <a:rPr lang="en-US" sz="1400" spc="30">
                <a:solidFill>
                  <a:srgbClr val="000000"/>
                </a:solidFill>
                <a:latin typeface="Montserrat" pitchFamily="2" charset="77"/>
                <a:cs typeface="Plus Jakarta Sans Light" pitchFamily="2" charset="77"/>
              </a:rPr>
              <a:t> exercitation </a:t>
            </a:r>
            <a:r>
              <a:rPr lang="en-US" sz="1400" spc="30" err="1">
                <a:solidFill>
                  <a:srgbClr val="000000"/>
                </a:solidFill>
                <a:latin typeface="Montserrat" pitchFamily="2" charset="77"/>
                <a:cs typeface="Plus Jakarta Sans Light" pitchFamily="2" charset="77"/>
              </a:rPr>
              <a:t>ullamco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laboris</a:t>
            </a:r>
            <a:r>
              <a:rPr lang="en-US" sz="1400" spc="30">
                <a:solidFill>
                  <a:srgbClr val="000000"/>
                </a:solidFill>
                <a:latin typeface="Montserrat" pitchFamily="2" charset="77"/>
                <a:cs typeface="Plus Jakarta Sans Light" pitchFamily="2" charset="77"/>
              </a:rPr>
              <a:t> nisi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aliquip</a:t>
            </a:r>
            <a:r>
              <a:rPr lang="en-US" sz="1400" spc="30">
                <a:solidFill>
                  <a:srgbClr val="000000"/>
                </a:solidFill>
                <a:latin typeface="Montserrat" pitchFamily="2" charset="77"/>
                <a:cs typeface="Plus Jakarta Sans Light" pitchFamily="2" charset="77"/>
              </a:rPr>
              <a:t> ex </a:t>
            </a:r>
            <a:r>
              <a:rPr lang="en-US" sz="1400" spc="30" err="1">
                <a:solidFill>
                  <a:srgbClr val="000000"/>
                </a:solidFill>
                <a:latin typeface="Montserrat" pitchFamily="2" charset="77"/>
                <a:cs typeface="Plus Jakarta Sans Light" pitchFamily="2" charset="77"/>
              </a:rPr>
              <a:t>ea</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commodo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consequat</a:t>
            </a:r>
            <a:r>
              <a:rPr lang="en-US" sz="1400" spc="30">
                <a:solidFill>
                  <a:srgbClr val="000000"/>
                </a:solidFill>
                <a:latin typeface="Montserrat" pitchFamily="2" charset="77"/>
                <a:cs typeface="Plus Jakarta Sans Light" pitchFamily="2" charset="77"/>
              </a:rPr>
              <a:t>. </a:t>
            </a:r>
          </a:p>
          <a:p>
            <a:pPr lvl="0"/>
            <a:endParaRPr lang="en-US"/>
          </a:p>
        </p:txBody>
      </p:sp>
      <p:sp>
        <p:nvSpPr>
          <p:cNvPr id="17" name="Text Placeholder 15">
            <a:extLst>
              <a:ext uri="{FF2B5EF4-FFF2-40B4-BE49-F238E27FC236}">
                <a16:creationId xmlns:a16="http://schemas.microsoft.com/office/drawing/2014/main" id="{5D233045-77CD-6AAA-9984-BE1D334A17B2}"/>
              </a:ext>
            </a:extLst>
          </p:cNvPr>
          <p:cNvSpPr>
            <a:spLocks noGrp="1"/>
          </p:cNvSpPr>
          <p:nvPr>
            <p:ph type="body" sz="quarter" idx="21" hasCustomPrompt="1"/>
          </p:nvPr>
        </p:nvSpPr>
        <p:spPr>
          <a:xfrm>
            <a:off x="7241477" y="1276701"/>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
        <p:nvSpPr>
          <p:cNvPr id="18" name="Text Placeholder 15">
            <a:extLst>
              <a:ext uri="{FF2B5EF4-FFF2-40B4-BE49-F238E27FC236}">
                <a16:creationId xmlns:a16="http://schemas.microsoft.com/office/drawing/2014/main" id="{BFFA26B0-5B33-9989-F781-6BFAF96DAF11}"/>
              </a:ext>
            </a:extLst>
          </p:cNvPr>
          <p:cNvSpPr>
            <a:spLocks noGrp="1"/>
          </p:cNvSpPr>
          <p:nvPr>
            <p:ph type="body" sz="quarter" idx="22" hasCustomPrompt="1"/>
          </p:nvPr>
        </p:nvSpPr>
        <p:spPr>
          <a:xfrm>
            <a:off x="7241477" y="2959197"/>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
        <p:nvSpPr>
          <p:cNvPr id="20" name="Text Placeholder 15">
            <a:extLst>
              <a:ext uri="{FF2B5EF4-FFF2-40B4-BE49-F238E27FC236}">
                <a16:creationId xmlns:a16="http://schemas.microsoft.com/office/drawing/2014/main" id="{34598F83-D0B1-9229-A642-37C788E36E84}"/>
              </a:ext>
            </a:extLst>
          </p:cNvPr>
          <p:cNvSpPr>
            <a:spLocks noGrp="1"/>
          </p:cNvSpPr>
          <p:nvPr>
            <p:ph type="body" sz="quarter" idx="23" hasCustomPrompt="1"/>
          </p:nvPr>
        </p:nvSpPr>
        <p:spPr>
          <a:xfrm>
            <a:off x="7241477" y="4632549"/>
            <a:ext cx="3907004" cy="1466499"/>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a:t>
            </a:r>
            <a:endParaRPr lang="en-US"/>
          </a:p>
        </p:txBody>
      </p:sp>
    </p:spTree>
    <p:extLst>
      <p:ext uri="{BB962C8B-B14F-4D97-AF65-F5344CB8AC3E}">
        <p14:creationId xmlns:p14="http://schemas.microsoft.com/office/powerpoint/2010/main" val="34288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1AA68-4791-EB1B-B2C2-39A640B69D76}"/>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3" name="Footer Placeholder 2">
            <a:extLst>
              <a:ext uri="{FF2B5EF4-FFF2-40B4-BE49-F238E27FC236}">
                <a16:creationId xmlns:a16="http://schemas.microsoft.com/office/drawing/2014/main" id="{75E1E3CC-A818-68DB-26D4-0D58D66EE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446185-CEAA-F2B9-E1FD-237D2FDF3487}"/>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9421863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B500D4-B446-5411-CEF6-B2EFA7BC6612}"/>
              </a:ext>
            </a:extLst>
          </p:cNvPr>
          <p:cNvSpPr/>
          <p:nvPr userDrawn="1"/>
        </p:nvSpPr>
        <p:spPr>
          <a:xfrm>
            <a:off x="6266204" y="0"/>
            <a:ext cx="591743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60C7D9ED-7817-7A1D-4478-3FB9BFAA478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67779" y="1332669"/>
            <a:ext cx="457140" cy="457200"/>
          </a:xfrm>
          <a:prstGeom prst="rect">
            <a:avLst/>
          </a:prstGeom>
        </p:spPr>
      </p:pic>
      <p:pic>
        <p:nvPicPr>
          <p:cNvPr id="9" name="Picture 8" descr="Icon&#10;&#10;Description automatically generated">
            <a:extLst>
              <a:ext uri="{FF2B5EF4-FFF2-40B4-BE49-F238E27FC236}">
                <a16:creationId xmlns:a16="http://schemas.microsoft.com/office/drawing/2014/main" id="{09D22C15-5469-0645-F747-70D978466F9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767779" y="3667655"/>
            <a:ext cx="457140" cy="457200"/>
          </a:xfrm>
          <a:prstGeom prst="rect">
            <a:avLst/>
          </a:prstGeom>
        </p:spPr>
      </p:pic>
      <p:sp>
        <p:nvSpPr>
          <p:cNvPr id="11" name="Picture Placeholder 25">
            <a:extLst>
              <a:ext uri="{FF2B5EF4-FFF2-40B4-BE49-F238E27FC236}">
                <a16:creationId xmlns:a16="http://schemas.microsoft.com/office/drawing/2014/main" id="{0D34256A-4C9A-ADAC-4A7A-FEED30071544}"/>
              </a:ext>
            </a:extLst>
          </p:cNvPr>
          <p:cNvSpPr>
            <a:spLocks noGrp="1"/>
          </p:cNvSpPr>
          <p:nvPr>
            <p:ph type="pic" sz="quarter" idx="11"/>
          </p:nvPr>
        </p:nvSpPr>
        <p:spPr>
          <a:xfrm>
            <a:off x="4199642" y="1788523"/>
            <a:ext cx="4103703" cy="3693115"/>
          </a:xfrm>
          <a:prstGeom prst="roundRect">
            <a:avLst>
              <a:gd name="adj" fmla="val 3839"/>
            </a:avLst>
          </a:prstGeom>
        </p:spPr>
        <p:txBody>
          <a:bodyPr/>
          <a:lstStyle/>
          <a:p>
            <a:endParaRPr lang="en-US" dirty="0"/>
          </a:p>
        </p:txBody>
      </p:sp>
      <p:sp>
        <p:nvSpPr>
          <p:cNvPr id="2" name="Title 4">
            <a:extLst>
              <a:ext uri="{FF2B5EF4-FFF2-40B4-BE49-F238E27FC236}">
                <a16:creationId xmlns:a16="http://schemas.microsoft.com/office/drawing/2014/main" id="{91055663-BB8A-807C-425D-2B19B325BC83}"/>
              </a:ext>
            </a:extLst>
          </p:cNvPr>
          <p:cNvSpPr>
            <a:spLocks noGrp="1"/>
          </p:cNvSpPr>
          <p:nvPr>
            <p:ph type="title" hasCustomPrompt="1"/>
          </p:nvPr>
        </p:nvSpPr>
        <p:spPr>
          <a:xfrm>
            <a:off x="801810" y="1788524"/>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4" name="Text Placeholder 34">
            <a:extLst>
              <a:ext uri="{FF2B5EF4-FFF2-40B4-BE49-F238E27FC236}">
                <a16:creationId xmlns:a16="http://schemas.microsoft.com/office/drawing/2014/main" id="{365164A5-6DE6-5466-ABDE-9B803407560B}"/>
              </a:ext>
            </a:extLst>
          </p:cNvPr>
          <p:cNvSpPr>
            <a:spLocks noGrp="1"/>
          </p:cNvSpPr>
          <p:nvPr>
            <p:ph type="body" sz="quarter" idx="19" hasCustomPrompt="1"/>
          </p:nvPr>
        </p:nvSpPr>
        <p:spPr>
          <a:xfrm>
            <a:off x="804148" y="2435868"/>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2" name="Text Placeholder 15">
            <a:extLst>
              <a:ext uri="{FF2B5EF4-FFF2-40B4-BE49-F238E27FC236}">
                <a16:creationId xmlns:a16="http://schemas.microsoft.com/office/drawing/2014/main" id="{B8111B5C-CCDB-7446-B1AF-BC238DC83710}"/>
              </a:ext>
            </a:extLst>
          </p:cNvPr>
          <p:cNvSpPr>
            <a:spLocks noGrp="1"/>
          </p:cNvSpPr>
          <p:nvPr>
            <p:ph type="body" sz="quarter" idx="20" hasCustomPrompt="1"/>
          </p:nvPr>
        </p:nvSpPr>
        <p:spPr>
          <a:xfrm>
            <a:off x="801810" y="3103283"/>
            <a:ext cx="3157027" cy="2794598"/>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 Ut </a:t>
            </a:r>
            <a:r>
              <a:rPr lang="en-US" sz="1400" spc="30" err="1">
                <a:solidFill>
                  <a:srgbClr val="000000"/>
                </a:solidFill>
                <a:latin typeface="Montserrat" pitchFamily="2" charset="77"/>
                <a:cs typeface="Plus Jakarta Sans Light" pitchFamily="2" charset="77"/>
              </a:rPr>
              <a:t>enim</a:t>
            </a:r>
            <a:r>
              <a:rPr lang="en-US" sz="1400" spc="30">
                <a:solidFill>
                  <a:srgbClr val="000000"/>
                </a:solidFill>
                <a:latin typeface="Montserrat" pitchFamily="2" charset="77"/>
                <a:cs typeface="Plus Jakarta Sans Light" pitchFamily="2" charset="77"/>
              </a:rPr>
              <a:t> ad minim </a:t>
            </a:r>
            <a:r>
              <a:rPr lang="en-US" sz="1400" spc="30" err="1">
                <a:solidFill>
                  <a:srgbClr val="000000"/>
                </a:solidFill>
                <a:latin typeface="Montserrat" pitchFamily="2" charset="77"/>
                <a:cs typeface="Plus Jakarta Sans Light" pitchFamily="2" charset="77"/>
              </a:rPr>
              <a:t>veniam</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quis</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nostrud</a:t>
            </a:r>
            <a:r>
              <a:rPr lang="en-US" sz="1400" spc="30">
                <a:solidFill>
                  <a:srgbClr val="000000"/>
                </a:solidFill>
                <a:latin typeface="Montserrat" pitchFamily="2" charset="77"/>
                <a:cs typeface="Plus Jakarta Sans Light" pitchFamily="2" charset="77"/>
              </a:rPr>
              <a:t> exercitation </a:t>
            </a:r>
            <a:r>
              <a:rPr lang="en-US" sz="1400" spc="30" err="1">
                <a:solidFill>
                  <a:srgbClr val="000000"/>
                </a:solidFill>
                <a:latin typeface="Montserrat" pitchFamily="2" charset="77"/>
                <a:cs typeface="Plus Jakarta Sans Light" pitchFamily="2" charset="77"/>
              </a:rPr>
              <a:t>ullamco</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laboris</a:t>
            </a:r>
            <a:r>
              <a:rPr lang="en-US" sz="1400" spc="30">
                <a:solidFill>
                  <a:srgbClr val="000000"/>
                </a:solidFill>
                <a:latin typeface="Montserrat" pitchFamily="2" charset="77"/>
                <a:cs typeface="Plus Jakarta Sans Light" pitchFamily="2" charset="77"/>
              </a:rPr>
              <a:t> nisi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aliquip</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consequat</a:t>
            </a:r>
            <a:r>
              <a:rPr lang="en-US" sz="1400" spc="30">
                <a:solidFill>
                  <a:srgbClr val="000000"/>
                </a:solidFill>
                <a:latin typeface="Montserrat" pitchFamily="2" charset="77"/>
                <a:cs typeface="Plus Jakarta Sans Light" pitchFamily="2" charset="77"/>
              </a:rPr>
              <a:t>. </a:t>
            </a:r>
          </a:p>
          <a:p>
            <a:pPr lvl="0"/>
            <a:endParaRPr lang="en-US"/>
          </a:p>
        </p:txBody>
      </p:sp>
      <p:sp>
        <p:nvSpPr>
          <p:cNvPr id="13" name="Text Placeholder 9">
            <a:extLst>
              <a:ext uri="{FF2B5EF4-FFF2-40B4-BE49-F238E27FC236}">
                <a16:creationId xmlns:a16="http://schemas.microsoft.com/office/drawing/2014/main" id="{546FA650-56CD-943B-21F8-5962AED8B5F8}"/>
              </a:ext>
            </a:extLst>
          </p:cNvPr>
          <p:cNvSpPr>
            <a:spLocks noGrp="1"/>
          </p:cNvSpPr>
          <p:nvPr>
            <p:ph type="body" sz="quarter" idx="21" hasCustomPrompt="1"/>
          </p:nvPr>
        </p:nvSpPr>
        <p:spPr>
          <a:xfrm>
            <a:off x="8767779" y="1900119"/>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16" name="Text Placeholder 15">
            <a:extLst>
              <a:ext uri="{FF2B5EF4-FFF2-40B4-BE49-F238E27FC236}">
                <a16:creationId xmlns:a16="http://schemas.microsoft.com/office/drawing/2014/main" id="{6612DC7E-5B5A-A4D1-0B24-B2771871F4C6}"/>
              </a:ext>
            </a:extLst>
          </p:cNvPr>
          <p:cNvSpPr>
            <a:spLocks noGrp="1"/>
          </p:cNvSpPr>
          <p:nvPr>
            <p:ph type="body" sz="quarter" idx="22" hasCustomPrompt="1"/>
          </p:nvPr>
        </p:nvSpPr>
        <p:spPr>
          <a:xfrm>
            <a:off x="8767780" y="2144784"/>
            <a:ext cx="2759485" cy="1406525"/>
          </a:xfrm>
          <a:prstGeom prst="rect">
            <a:avLst/>
          </a:prstGeom>
        </p:spPr>
        <p:txBody>
          <a:bodyPr/>
          <a:lstStyle>
            <a:lvl1pPr marL="0" indent="0">
              <a:lnSpc>
                <a:spcPts val="2280"/>
              </a:lnSpc>
              <a:spcBef>
                <a:spcPts val="0"/>
              </a:spcBef>
              <a:buNone/>
              <a:defRPr sz="1200">
                <a:solidFill>
                  <a:schemeClr val="bg1"/>
                </a:solidFill>
                <a:latin typeface="Montserrat" pitchFamily="2" charset="77"/>
              </a:defRPr>
            </a:lvl1pPr>
          </a:lstStyle>
          <a:p>
            <a:pPr lvl="0"/>
            <a:r>
              <a:rPr lang="en-US" sz="1200" spc="30">
                <a:solidFill>
                  <a:schemeClr val="bg1"/>
                </a:solidFill>
                <a:latin typeface="Montserrat" pitchFamily="2" charset="77"/>
                <a:cs typeface="Plus Jakarta Sans Light" pitchFamily="2" charset="77"/>
              </a:rPr>
              <a:t>Lorem ipsum dolor sit </a:t>
            </a:r>
            <a:r>
              <a:rPr lang="en-US" sz="1200" spc="30" err="1">
                <a:solidFill>
                  <a:schemeClr val="bg1"/>
                </a:solidFill>
                <a:latin typeface="Montserrat" pitchFamily="2" charset="77"/>
                <a:cs typeface="Plus Jakarta Sans Light" pitchFamily="2" charset="77"/>
              </a:rPr>
              <a:t>amet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consectetur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adipiscing</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elit</a:t>
            </a:r>
            <a:r>
              <a:rPr lang="en-US" sz="1200" spc="30">
                <a:solidFill>
                  <a:schemeClr val="bg1"/>
                </a:solidFill>
                <a:latin typeface="Montserrat" pitchFamily="2" charset="77"/>
                <a:cs typeface="Plus Jakarta Sans Light" pitchFamily="2" charset="77"/>
              </a:rPr>
              <a:t>, sed do </a:t>
            </a:r>
            <a:r>
              <a:rPr lang="en-US" sz="1200" spc="30" err="1">
                <a:solidFill>
                  <a:schemeClr val="bg1"/>
                </a:solidFill>
                <a:latin typeface="Montserrat" pitchFamily="2" charset="77"/>
                <a:cs typeface="Plus Jakarta Sans Light" pitchFamily="2" charset="77"/>
              </a:rPr>
              <a:t>eiusmod</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tempor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incididunt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ut</a:t>
            </a:r>
            <a:r>
              <a:rPr lang="en-US" sz="1200" spc="30">
                <a:solidFill>
                  <a:schemeClr val="bg1"/>
                </a:solidFill>
                <a:latin typeface="Montserrat" pitchFamily="2" charset="77"/>
                <a:cs typeface="Plus Jakarta Sans Light" pitchFamily="2" charset="77"/>
              </a:rPr>
              <a:t> labore et dolore magna </a:t>
            </a:r>
            <a:r>
              <a:rPr lang="en-US" sz="1200" spc="30" err="1">
                <a:solidFill>
                  <a:schemeClr val="bg1"/>
                </a:solidFill>
                <a:latin typeface="Montserrat" pitchFamily="2" charset="77"/>
                <a:cs typeface="Plus Jakarta Sans Light" pitchFamily="2" charset="77"/>
              </a:rPr>
              <a:t>aliqua</a:t>
            </a:r>
            <a:r>
              <a:rPr lang="en-US" sz="1200" spc="30">
                <a:solidFill>
                  <a:schemeClr val="bg1"/>
                </a:solidFill>
                <a:latin typeface="Montserrat" pitchFamily="2" charset="77"/>
                <a:cs typeface="Plus Jakarta Sans Light" pitchFamily="2" charset="77"/>
              </a:rPr>
              <a:t>.</a:t>
            </a:r>
            <a:endParaRPr lang="en-US"/>
          </a:p>
        </p:txBody>
      </p:sp>
      <p:sp>
        <p:nvSpPr>
          <p:cNvPr id="19" name="Text Placeholder 9">
            <a:extLst>
              <a:ext uri="{FF2B5EF4-FFF2-40B4-BE49-F238E27FC236}">
                <a16:creationId xmlns:a16="http://schemas.microsoft.com/office/drawing/2014/main" id="{7A5F1880-0A4F-60EE-C1F8-F8D640EB72E2}"/>
              </a:ext>
            </a:extLst>
          </p:cNvPr>
          <p:cNvSpPr>
            <a:spLocks noGrp="1"/>
          </p:cNvSpPr>
          <p:nvPr>
            <p:ph type="body" sz="quarter" idx="23" hasCustomPrompt="1"/>
          </p:nvPr>
        </p:nvSpPr>
        <p:spPr>
          <a:xfrm>
            <a:off x="8767779" y="4240983"/>
            <a:ext cx="4788070" cy="241746"/>
          </a:xfrm>
          <a:prstGeom prst="rect">
            <a:avLst/>
          </a:prstGeom>
        </p:spPr>
        <p:txBody>
          <a:bodyPr/>
          <a:lstStyle>
            <a:lvl1pPr marL="0" indent="0">
              <a:buNone/>
              <a:defRPr sz="1800">
                <a:solidFill>
                  <a:schemeClr val="bg1"/>
                </a:solidFill>
                <a:latin typeface="Montserrat" pitchFamily="2" charset="77"/>
              </a:defRPr>
            </a:lvl1pPr>
            <a:lvl2pPr marL="0" indent="0">
              <a:buNone/>
              <a:defRPr/>
            </a:lvl2pPr>
          </a:lstStyle>
          <a:p>
            <a:pPr marL="0" lvl="1">
              <a:lnSpc>
                <a:spcPts val="1800"/>
              </a:lnSpc>
              <a:spcBef>
                <a:spcPct val="0"/>
              </a:spcBef>
              <a:spcAft>
                <a:spcPts val="600"/>
              </a:spcAft>
              <a:defRPr/>
            </a:pPr>
            <a:r>
              <a:rPr lang="en-US" sz="1800" kern="0" spc="270">
                <a:solidFill>
                  <a:srgbClr val="FFFFFF">
                    <a:alpha val="100000"/>
                  </a:srgbClr>
                </a:solidFill>
                <a:latin typeface="Montserrat-SemiBold" pitchFamily="34" charset="0"/>
              </a:rPr>
              <a:t>HEADER HERE</a:t>
            </a:r>
          </a:p>
        </p:txBody>
      </p:sp>
      <p:sp>
        <p:nvSpPr>
          <p:cNvPr id="20" name="Text Placeholder 15">
            <a:extLst>
              <a:ext uri="{FF2B5EF4-FFF2-40B4-BE49-F238E27FC236}">
                <a16:creationId xmlns:a16="http://schemas.microsoft.com/office/drawing/2014/main" id="{825B9145-4E79-DA36-3A49-85207DD06E39}"/>
              </a:ext>
            </a:extLst>
          </p:cNvPr>
          <p:cNvSpPr>
            <a:spLocks noGrp="1"/>
          </p:cNvSpPr>
          <p:nvPr>
            <p:ph type="body" sz="quarter" idx="24" hasCustomPrompt="1"/>
          </p:nvPr>
        </p:nvSpPr>
        <p:spPr>
          <a:xfrm>
            <a:off x="8767780" y="4485648"/>
            <a:ext cx="2759485" cy="1406525"/>
          </a:xfrm>
          <a:prstGeom prst="rect">
            <a:avLst/>
          </a:prstGeom>
        </p:spPr>
        <p:txBody>
          <a:bodyPr/>
          <a:lstStyle>
            <a:lvl1pPr marL="0" indent="0">
              <a:lnSpc>
                <a:spcPts val="2280"/>
              </a:lnSpc>
              <a:spcBef>
                <a:spcPts val="0"/>
              </a:spcBef>
              <a:buNone/>
              <a:defRPr sz="1200">
                <a:solidFill>
                  <a:schemeClr val="bg1"/>
                </a:solidFill>
                <a:latin typeface="Montserrat" pitchFamily="2" charset="77"/>
              </a:defRPr>
            </a:lvl1pPr>
          </a:lstStyle>
          <a:p>
            <a:pPr lvl="0"/>
            <a:r>
              <a:rPr lang="en-US" sz="1200" spc="30">
                <a:solidFill>
                  <a:schemeClr val="bg1"/>
                </a:solidFill>
                <a:latin typeface="Montserrat" pitchFamily="2" charset="77"/>
                <a:cs typeface="Plus Jakarta Sans Light" pitchFamily="2" charset="77"/>
              </a:rPr>
              <a:t>Lorem ipsum dolor sit </a:t>
            </a:r>
            <a:r>
              <a:rPr lang="en-US" sz="1200" spc="30" err="1">
                <a:solidFill>
                  <a:schemeClr val="bg1"/>
                </a:solidFill>
                <a:latin typeface="Montserrat" pitchFamily="2" charset="77"/>
                <a:cs typeface="Plus Jakarta Sans Light" pitchFamily="2" charset="77"/>
              </a:rPr>
              <a:t>amet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consectetur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adipiscing</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elit</a:t>
            </a:r>
            <a:r>
              <a:rPr lang="en-US" sz="1200" spc="30">
                <a:solidFill>
                  <a:schemeClr val="bg1"/>
                </a:solidFill>
                <a:latin typeface="Montserrat" pitchFamily="2" charset="77"/>
                <a:cs typeface="Plus Jakarta Sans Light" pitchFamily="2" charset="77"/>
              </a:rPr>
              <a:t>, sed do </a:t>
            </a:r>
            <a:r>
              <a:rPr lang="en-US" sz="1200" spc="30" err="1">
                <a:solidFill>
                  <a:schemeClr val="bg1"/>
                </a:solidFill>
                <a:latin typeface="Montserrat" pitchFamily="2" charset="77"/>
                <a:cs typeface="Plus Jakarta Sans Light" pitchFamily="2" charset="77"/>
              </a:rPr>
              <a:t>eiusmod</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tempor</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incididunt</a:t>
            </a:r>
            <a:r>
              <a:rPr lang="en-US" sz="1200" spc="30">
                <a:solidFill>
                  <a:schemeClr val="bg1"/>
                </a:solidFill>
                <a:latin typeface="Montserrat" pitchFamily="2" charset="77"/>
                <a:cs typeface="Plus Jakarta Sans Light" pitchFamily="2" charset="77"/>
              </a:rPr>
              <a:t> </a:t>
            </a:r>
            <a:r>
              <a:rPr lang="en-US" sz="1200" spc="30" err="1">
                <a:solidFill>
                  <a:schemeClr val="bg1"/>
                </a:solidFill>
                <a:latin typeface="Montserrat" pitchFamily="2" charset="77"/>
                <a:cs typeface="Plus Jakarta Sans Light" pitchFamily="2" charset="77"/>
              </a:rPr>
              <a:t>ut</a:t>
            </a:r>
            <a:r>
              <a:rPr lang="en-US" sz="1200" spc="30">
                <a:solidFill>
                  <a:schemeClr val="bg1"/>
                </a:solidFill>
                <a:latin typeface="Montserrat" pitchFamily="2" charset="77"/>
                <a:cs typeface="Plus Jakarta Sans Light" pitchFamily="2" charset="77"/>
              </a:rPr>
              <a:t> labore et dolore magna </a:t>
            </a:r>
            <a:r>
              <a:rPr lang="en-US" sz="1200" spc="30" err="1">
                <a:solidFill>
                  <a:schemeClr val="bg1"/>
                </a:solidFill>
                <a:latin typeface="Montserrat" pitchFamily="2" charset="77"/>
                <a:cs typeface="Plus Jakarta Sans Light" pitchFamily="2" charset="77"/>
              </a:rPr>
              <a:t>aliqua</a:t>
            </a:r>
            <a:r>
              <a:rPr lang="en-US" sz="1200" spc="30">
                <a:solidFill>
                  <a:schemeClr val="bg1"/>
                </a:solidFill>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32809728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823905-B013-37F7-62BD-D4930AFF7E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2135818"/>
            <a:ext cx="333911" cy="320040"/>
          </a:xfrm>
          <a:prstGeom prst="rect">
            <a:avLst/>
          </a:prstGeom>
        </p:spPr>
      </p:pic>
      <p:pic>
        <p:nvPicPr>
          <p:cNvPr id="7" name="Picture 6">
            <a:extLst>
              <a:ext uri="{FF2B5EF4-FFF2-40B4-BE49-F238E27FC236}">
                <a16:creationId xmlns:a16="http://schemas.microsoft.com/office/drawing/2014/main" id="{1B12957B-22FA-FD64-D943-E0E8097D76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4416464"/>
            <a:ext cx="333911" cy="320040"/>
          </a:xfrm>
          <a:prstGeom prst="rect">
            <a:avLst/>
          </a:prstGeom>
        </p:spPr>
      </p:pic>
      <p:pic>
        <p:nvPicPr>
          <p:cNvPr id="9" name="Picture 8">
            <a:extLst>
              <a:ext uri="{FF2B5EF4-FFF2-40B4-BE49-F238E27FC236}">
                <a16:creationId xmlns:a16="http://schemas.microsoft.com/office/drawing/2014/main" id="{A89D24CA-F714-021F-B1A3-86F08AFF6F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66297" y="2135818"/>
            <a:ext cx="333911" cy="320040"/>
          </a:xfrm>
          <a:prstGeom prst="rect">
            <a:avLst/>
          </a:prstGeom>
        </p:spPr>
      </p:pic>
      <p:pic>
        <p:nvPicPr>
          <p:cNvPr id="11" name="Picture 10">
            <a:extLst>
              <a:ext uri="{FF2B5EF4-FFF2-40B4-BE49-F238E27FC236}">
                <a16:creationId xmlns:a16="http://schemas.microsoft.com/office/drawing/2014/main" id="{240EAD27-0002-C482-0243-FA341CBA708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166297" y="4416464"/>
            <a:ext cx="333911" cy="320040"/>
          </a:xfrm>
          <a:prstGeom prst="rect">
            <a:avLst/>
          </a:prstGeom>
        </p:spPr>
      </p:pic>
      <p:sp>
        <p:nvSpPr>
          <p:cNvPr id="14" name="Picture Placeholder 18">
            <a:extLst>
              <a:ext uri="{FF2B5EF4-FFF2-40B4-BE49-F238E27FC236}">
                <a16:creationId xmlns:a16="http://schemas.microsoft.com/office/drawing/2014/main" id="{78F8E0DB-C8D3-FED7-60D2-F573668F569E}"/>
              </a:ext>
            </a:extLst>
          </p:cNvPr>
          <p:cNvSpPr>
            <a:spLocks noGrp="1"/>
          </p:cNvSpPr>
          <p:nvPr>
            <p:ph type="pic" sz="quarter" idx="10"/>
          </p:nvPr>
        </p:nvSpPr>
        <p:spPr>
          <a:xfrm>
            <a:off x="0" y="0"/>
            <a:ext cx="3610096" cy="6858000"/>
          </a:xfrm>
          <a:prstGeom prst="rect">
            <a:avLst/>
          </a:prstGeom>
        </p:spPr>
        <p:txBody>
          <a:bodyPr/>
          <a:lstStyle/>
          <a:p>
            <a:endParaRPr lang="en-US" dirty="0"/>
          </a:p>
        </p:txBody>
      </p:sp>
      <p:sp>
        <p:nvSpPr>
          <p:cNvPr id="2" name="Title 4">
            <a:extLst>
              <a:ext uri="{FF2B5EF4-FFF2-40B4-BE49-F238E27FC236}">
                <a16:creationId xmlns:a16="http://schemas.microsoft.com/office/drawing/2014/main" id="{E4EA5309-6678-70FC-C6E8-E8503C1F502A}"/>
              </a:ext>
            </a:extLst>
          </p:cNvPr>
          <p:cNvSpPr>
            <a:spLocks noGrp="1"/>
          </p:cNvSpPr>
          <p:nvPr>
            <p:ph type="title" hasCustomPrompt="1"/>
          </p:nvPr>
        </p:nvSpPr>
        <p:spPr>
          <a:xfrm>
            <a:off x="4215297" y="756997"/>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F20806A4-723F-8263-22B3-3F519A60BF9A}"/>
              </a:ext>
            </a:extLst>
          </p:cNvPr>
          <p:cNvSpPr>
            <a:spLocks noGrp="1"/>
          </p:cNvSpPr>
          <p:nvPr>
            <p:ph type="body" sz="quarter" idx="19" hasCustomPrompt="1"/>
          </p:nvPr>
        </p:nvSpPr>
        <p:spPr>
          <a:xfrm>
            <a:off x="4217635" y="1404341"/>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5" name="Text Placeholder 14">
            <a:extLst>
              <a:ext uri="{FF2B5EF4-FFF2-40B4-BE49-F238E27FC236}">
                <a16:creationId xmlns:a16="http://schemas.microsoft.com/office/drawing/2014/main" id="{EEF8583B-B46D-0B71-0308-A41B84CC08B8}"/>
              </a:ext>
            </a:extLst>
          </p:cNvPr>
          <p:cNvSpPr>
            <a:spLocks noGrp="1"/>
          </p:cNvSpPr>
          <p:nvPr>
            <p:ph type="body" sz="quarter" idx="20" hasCustomPrompt="1"/>
          </p:nvPr>
        </p:nvSpPr>
        <p:spPr>
          <a:xfrm>
            <a:off x="4153682" y="2558177"/>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B9FF202C-54AE-DA2B-F407-72997D13BFDC}"/>
              </a:ext>
            </a:extLst>
          </p:cNvPr>
          <p:cNvSpPr>
            <a:spLocks noGrp="1"/>
          </p:cNvSpPr>
          <p:nvPr>
            <p:ph type="body" sz="quarter" idx="21" hasCustomPrompt="1"/>
          </p:nvPr>
        </p:nvSpPr>
        <p:spPr>
          <a:xfrm>
            <a:off x="4153682" y="2817808"/>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8" name="Text Placeholder 14">
            <a:extLst>
              <a:ext uri="{FF2B5EF4-FFF2-40B4-BE49-F238E27FC236}">
                <a16:creationId xmlns:a16="http://schemas.microsoft.com/office/drawing/2014/main" id="{506AF7AD-3C88-9ED2-D058-45168F8E828D}"/>
              </a:ext>
            </a:extLst>
          </p:cNvPr>
          <p:cNvSpPr>
            <a:spLocks noGrp="1"/>
          </p:cNvSpPr>
          <p:nvPr>
            <p:ph type="body" sz="quarter" idx="22" hasCustomPrompt="1"/>
          </p:nvPr>
        </p:nvSpPr>
        <p:spPr>
          <a:xfrm>
            <a:off x="8103375" y="2558177"/>
            <a:ext cx="3162683"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9" name="Text Placeholder 16">
            <a:extLst>
              <a:ext uri="{FF2B5EF4-FFF2-40B4-BE49-F238E27FC236}">
                <a16:creationId xmlns:a16="http://schemas.microsoft.com/office/drawing/2014/main" id="{F5DF08B2-3D4D-1D9B-9E8C-DA068F710631}"/>
              </a:ext>
            </a:extLst>
          </p:cNvPr>
          <p:cNvSpPr>
            <a:spLocks noGrp="1"/>
          </p:cNvSpPr>
          <p:nvPr>
            <p:ph type="body" sz="quarter" idx="23" hasCustomPrompt="1"/>
          </p:nvPr>
        </p:nvSpPr>
        <p:spPr>
          <a:xfrm>
            <a:off x="8103375" y="2817808"/>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0" name="Text Placeholder 14">
            <a:extLst>
              <a:ext uri="{FF2B5EF4-FFF2-40B4-BE49-F238E27FC236}">
                <a16:creationId xmlns:a16="http://schemas.microsoft.com/office/drawing/2014/main" id="{F544B40D-0EFC-7A6D-FCF9-EAAA2CCDF767}"/>
              </a:ext>
            </a:extLst>
          </p:cNvPr>
          <p:cNvSpPr>
            <a:spLocks noGrp="1"/>
          </p:cNvSpPr>
          <p:nvPr>
            <p:ph type="body" sz="quarter" idx="24" hasCustomPrompt="1"/>
          </p:nvPr>
        </p:nvSpPr>
        <p:spPr>
          <a:xfrm>
            <a:off x="8103375" y="4835033"/>
            <a:ext cx="3162683"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1" name="Text Placeholder 16">
            <a:extLst>
              <a:ext uri="{FF2B5EF4-FFF2-40B4-BE49-F238E27FC236}">
                <a16:creationId xmlns:a16="http://schemas.microsoft.com/office/drawing/2014/main" id="{91F47CD5-D067-D39C-1BF2-33B37E0391A6}"/>
              </a:ext>
            </a:extLst>
          </p:cNvPr>
          <p:cNvSpPr>
            <a:spLocks noGrp="1"/>
          </p:cNvSpPr>
          <p:nvPr>
            <p:ph type="body" sz="quarter" idx="25" hasCustomPrompt="1"/>
          </p:nvPr>
        </p:nvSpPr>
        <p:spPr>
          <a:xfrm>
            <a:off x="8103375" y="509466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2" name="Text Placeholder 14">
            <a:extLst>
              <a:ext uri="{FF2B5EF4-FFF2-40B4-BE49-F238E27FC236}">
                <a16:creationId xmlns:a16="http://schemas.microsoft.com/office/drawing/2014/main" id="{98032802-4B99-8B30-BA7A-25262EB80A54}"/>
              </a:ext>
            </a:extLst>
          </p:cNvPr>
          <p:cNvSpPr>
            <a:spLocks noGrp="1"/>
          </p:cNvSpPr>
          <p:nvPr>
            <p:ph type="body" sz="quarter" idx="26" hasCustomPrompt="1"/>
          </p:nvPr>
        </p:nvSpPr>
        <p:spPr>
          <a:xfrm>
            <a:off x="4153682" y="483503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3" name="Text Placeholder 16">
            <a:extLst>
              <a:ext uri="{FF2B5EF4-FFF2-40B4-BE49-F238E27FC236}">
                <a16:creationId xmlns:a16="http://schemas.microsoft.com/office/drawing/2014/main" id="{1ADF1948-397A-EEF8-C460-1636BBF2011F}"/>
              </a:ext>
            </a:extLst>
          </p:cNvPr>
          <p:cNvSpPr>
            <a:spLocks noGrp="1"/>
          </p:cNvSpPr>
          <p:nvPr>
            <p:ph type="body" sz="quarter" idx="27" hasCustomPrompt="1"/>
          </p:nvPr>
        </p:nvSpPr>
        <p:spPr>
          <a:xfrm>
            <a:off x="4153682" y="509466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960077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7432F4-F985-240C-394A-687E8924C2B7}"/>
              </a:ext>
            </a:extLst>
          </p:cNvPr>
          <p:cNvSpPr/>
          <p:nvPr userDrawn="1"/>
        </p:nvSpPr>
        <p:spPr>
          <a:xfrm>
            <a:off x="794" y="0"/>
            <a:ext cx="371983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pic>
        <p:nvPicPr>
          <p:cNvPr id="6" name="Picture 5">
            <a:extLst>
              <a:ext uri="{FF2B5EF4-FFF2-40B4-BE49-F238E27FC236}">
                <a16:creationId xmlns:a16="http://schemas.microsoft.com/office/drawing/2014/main" id="{C3CAA5DE-4D94-375F-6187-C341350504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529547"/>
            <a:ext cx="333911" cy="320040"/>
          </a:xfrm>
          <a:prstGeom prst="rect">
            <a:avLst/>
          </a:prstGeom>
        </p:spPr>
      </p:pic>
      <p:pic>
        <p:nvPicPr>
          <p:cNvPr id="8" name="Picture 7">
            <a:extLst>
              <a:ext uri="{FF2B5EF4-FFF2-40B4-BE49-F238E27FC236}">
                <a16:creationId xmlns:a16="http://schemas.microsoft.com/office/drawing/2014/main" id="{267C678E-340E-2902-11BB-C9A15EAFEA4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2" y="529547"/>
            <a:ext cx="333911" cy="320040"/>
          </a:xfrm>
          <a:prstGeom prst="rect">
            <a:avLst/>
          </a:prstGeom>
        </p:spPr>
      </p:pic>
      <p:pic>
        <p:nvPicPr>
          <p:cNvPr id="10" name="Picture 9">
            <a:extLst>
              <a:ext uri="{FF2B5EF4-FFF2-40B4-BE49-F238E27FC236}">
                <a16:creationId xmlns:a16="http://schemas.microsoft.com/office/drawing/2014/main" id="{96B0B763-FF21-DCFF-532F-FDF2D7D939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2603275"/>
            <a:ext cx="333911" cy="320040"/>
          </a:xfrm>
          <a:prstGeom prst="rect">
            <a:avLst/>
          </a:prstGeom>
        </p:spPr>
      </p:pic>
      <p:pic>
        <p:nvPicPr>
          <p:cNvPr id="12" name="Picture 11">
            <a:extLst>
              <a:ext uri="{FF2B5EF4-FFF2-40B4-BE49-F238E27FC236}">
                <a16:creationId xmlns:a16="http://schemas.microsoft.com/office/drawing/2014/main" id="{8360387F-5BA9-FE31-A688-1EB006A27DF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2" y="2603275"/>
            <a:ext cx="333911" cy="320040"/>
          </a:xfrm>
          <a:prstGeom prst="rect">
            <a:avLst/>
          </a:prstGeom>
        </p:spPr>
      </p:pic>
      <p:pic>
        <p:nvPicPr>
          <p:cNvPr id="14" name="Picture 13">
            <a:extLst>
              <a:ext uri="{FF2B5EF4-FFF2-40B4-BE49-F238E27FC236}">
                <a16:creationId xmlns:a16="http://schemas.microsoft.com/office/drawing/2014/main" id="{4FF7BD4A-299D-3481-7804-4A2C175DE6C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15296" y="4595361"/>
            <a:ext cx="333911" cy="320040"/>
          </a:xfrm>
          <a:prstGeom prst="rect">
            <a:avLst/>
          </a:prstGeom>
        </p:spPr>
      </p:pic>
      <p:pic>
        <p:nvPicPr>
          <p:cNvPr id="16" name="Picture 15">
            <a:extLst>
              <a:ext uri="{FF2B5EF4-FFF2-40B4-BE49-F238E27FC236}">
                <a16:creationId xmlns:a16="http://schemas.microsoft.com/office/drawing/2014/main" id="{E33B614F-7BBA-017A-B201-74B382537B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0582" y="4595361"/>
            <a:ext cx="333911" cy="320040"/>
          </a:xfrm>
          <a:prstGeom prst="rect">
            <a:avLst/>
          </a:prstGeom>
        </p:spPr>
      </p:pic>
      <p:sp>
        <p:nvSpPr>
          <p:cNvPr id="2" name="Text Placeholder 14">
            <a:extLst>
              <a:ext uri="{FF2B5EF4-FFF2-40B4-BE49-F238E27FC236}">
                <a16:creationId xmlns:a16="http://schemas.microsoft.com/office/drawing/2014/main" id="{86C33A7B-1AA3-388D-6916-6232AF4F80EA}"/>
              </a:ext>
            </a:extLst>
          </p:cNvPr>
          <p:cNvSpPr>
            <a:spLocks noGrp="1"/>
          </p:cNvSpPr>
          <p:nvPr>
            <p:ph type="body" sz="quarter" idx="20" hasCustomPrompt="1"/>
          </p:nvPr>
        </p:nvSpPr>
        <p:spPr>
          <a:xfrm>
            <a:off x="4153682" y="94348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91AFEA49-4918-016D-05F7-C19B6FCAC565}"/>
              </a:ext>
            </a:extLst>
          </p:cNvPr>
          <p:cNvSpPr>
            <a:spLocks noGrp="1"/>
          </p:cNvSpPr>
          <p:nvPr>
            <p:ph type="body" sz="quarter" idx="21" hasCustomPrompt="1"/>
          </p:nvPr>
        </p:nvSpPr>
        <p:spPr>
          <a:xfrm>
            <a:off x="4153682" y="120311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B46C900A-D477-8CE6-541D-622CED8276B1}"/>
              </a:ext>
            </a:extLst>
          </p:cNvPr>
          <p:cNvSpPr>
            <a:spLocks noGrp="1"/>
          </p:cNvSpPr>
          <p:nvPr>
            <p:ph type="body" sz="quarter" idx="22" hasCustomPrompt="1"/>
          </p:nvPr>
        </p:nvSpPr>
        <p:spPr>
          <a:xfrm>
            <a:off x="4153682" y="30229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6">
            <a:extLst>
              <a:ext uri="{FF2B5EF4-FFF2-40B4-BE49-F238E27FC236}">
                <a16:creationId xmlns:a16="http://schemas.microsoft.com/office/drawing/2014/main" id="{16369C46-2F53-7F84-487F-40285799A04C}"/>
              </a:ext>
            </a:extLst>
          </p:cNvPr>
          <p:cNvSpPr>
            <a:spLocks noGrp="1"/>
          </p:cNvSpPr>
          <p:nvPr>
            <p:ph type="body" sz="quarter" idx="23" hasCustomPrompt="1"/>
          </p:nvPr>
        </p:nvSpPr>
        <p:spPr>
          <a:xfrm>
            <a:off x="4153682"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F41DEED2-EF81-0E5F-AB6F-BB850DB7A237}"/>
              </a:ext>
            </a:extLst>
          </p:cNvPr>
          <p:cNvSpPr>
            <a:spLocks noGrp="1"/>
          </p:cNvSpPr>
          <p:nvPr>
            <p:ph type="body" sz="quarter" idx="24" hasCustomPrompt="1"/>
          </p:nvPr>
        </p:nvSpPr>
        <p:spPr>
          <a:xfrm>
            <a:off x="4153682" y="5019360"/>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6">
            <a:extLst>
              <a:ext uri="{FF2B5EF4-FFF2-40B4-BE49-F238E27FC236}">
                <a16:creationId xmlns:a16="http://schemas.microsoft.com/office/drawing/2014/main" id="{2714313A-B06D-A7EE-E102-BFF6DA6E0EE1}"/>
              </a:ext>
            </a:extLst>
          </p:cNvPr>
          <p:cNvSpPr>
            <a:spLocks noGrp="1"/>
          </p:cNvSpPr>
          <p:nvPr>
            <p:ph type="body" sz="quarter" idx="25" hasCustomPrompt="1"/>
          </p:nvPr>
        </p:nvSpPr>
        <p:spPr>
          <a:xfrm>
            <a:off x="4153682" y="5278991"/>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3" name="Text Placeholder 14">
            <a:extLst>
              <a:ext uri="{FF2B5EF4-FFF2-40B4-BE49-F238E27FC236}">
                <a16:creationId xmlns:a16="http://schemas.microsoft.com/office/drawing/2014/main" id="{46CD1D2C-E9E4-0716-57EC-00B957720CCA}"/>
              </a:ext>
            </a:extLst>
          </p:cNvPr>
          <p:cNvSpPr>
            <a:spLocks noGrp="1"/>
          </p:cNvSpPr>
          <p:nvPr>
            <p:ph type="body" sz="quarter" idx="26" hasCustomPrompt="1"/>
          </p:nvPr>
        </p:nvSpPr>
        <p:spPr>
          <a:xfrm>
            <a:off x="8218967" y="30229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4" name="Text Placeholder 16">
            <a:extLst>
              <a:ext uri="{FF2B5EF4-FFF2-40B4-BE49-F238E27FC236}">
                <a16:creationId xmlns:a16="http://schemas.microsoft.com/office/drawing/2014/main" id="{8006A0F0-D9D3-61BA-341C-0D880ACFBF74}"/>
              </a:ext>
            </a:extLst>
          </p:cNvPr>
          <p:cNvSpPr>
            <a:spLocks noGrp="1"/>
          </p:cNvSpPr>
          <p:nvPr>
            <p:ph type="body" sz="quarter" idx="27" hasCustomPrompt="1"/>
          </p:nvPr>
        </p:nvSpPr>
        <p:spPr>
          <a:xfrm>
            <a:off x="8218967"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5" name="Text Placeholder 14">
            <a:extLst>
              <a:ext uri="{FF2B5EF4-FFF2-40B4-BE49-F238E27FC236}">
                <a16:creationId xmlns:a16="http://schemas.microsoft.com/office/drawing/2014/main" id="{C7F1E91A-4D9A-1D78-0A90-B2E09679F5D6}"/>
              </a:ext>
            </a:extLst>
          </p:cNvPr>
          <p:cNvSpPr>
            <a:spLocks noGrp="1"/>
          </p:cNvSpPr>
          <p:nvPr>
            <p:ph type="body" sz="quarter" idx="28" hasCustomPrompt="1"/>
          </p:nvPr>
        </p:nvSpPr>
        <p:spPr>
          <a:xfrm>
            <a:off x="8218967" y="94723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6" name="Text Placeholder 16">
            <a:extLst>
              <a:ext uri="{FF2B5EF4-FFF2-40B4-BE49-F238E27FC236}">
                <a16:creationId xmlns:a16="http://schemas.microsoft.com/office/drawing/2014/main" id="{C5E740BF-0770-3F66-8DD5-FE348CA1873F}"/>
              </a:ext>
            </a:extLst>
          </p:cNvPr>
          <p:cNvSpPr>
            <a:spLocks noGrp="1"/>
          </p:cNvSpPr>
          <p:nvPr>
            <p:ph type="body" sz="quarter" idx="29" hasCustomPrompt="1"/>
          </p:nvPr>
        </p:nvSpPr>
        <p:spPr>
          <a:xfrm>
            <a:off x="8218967" y="120686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7" name="Text Placeholder 14">
            <a:extLst>
              <a:ext uri="{FF2B5EF4-FFF2-40B4-BE49-F238E27FC236}">
                <a16:creationId xmlns:a16="http://schemas.microsoft.com/office/drawing/2014/main" id="{2E876F05-CF5A-34B7-C121-8FA88EAA0B1A}"/>
              </a:ext>
            </a:extLst>
          </p:cNvPr>
          <p:cNvSpPr>
            <a:spLocks noGrp="1"/>
          </p:cNvSpPr>
          <p:nvPr>
            <p:ph type="body" sz="quarter" idx="30" hasCustomPrompt="1"/>
          </p:nvPr>
        </p:nvSpPr>
        <p:spPr>
          <a:xfrm>
            <a:off x="8218967" y="501631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8" name="Text Placeholder 16">
            <a:extLst>
              <a:ext uri="{FF2B5EF4-FFF2-40B4-BE49-F238E27FC236}">
                <a16:creationId xmlns:a16="http://schemas.microsoft.com/office/drawing/2014/main" id="{679E984F-1570-E698-7498-A3D55436058F}"/>
              </a:ext>
            </a:extLst>
          </p:cNvPr>
          <p:cNvSpPr>
            <a:spLocks noGrp="1"/>
          </p:cNvSpPr>
          <p:nvPr>
            <p:ph type="body" sz="quarter" idx="31" hasCustomPrompt="1"/>
          </p:nvPr>
        </p:nvSpPr>
        <p:spPr>
          <a:xfrm>
            <a:off x="8218967" y="527594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30" name="Text Placeholder 29">
            <a:extLst>
              <a:ext uri="{FF2B5EF4-FFF2-40B4-BE49-F238E27FC236}">
                <a16:creationId xmlns:a16="http://schemas.microsoft.com/office/drawing/2014/main" id="{1F397495-D15F-F202-F270-1E7C5DCFB759}"/>
              </a:ext>
            </a:extLst>
          </p:cNvPr>
          <p:cNvSpPr>
            <a:spLocks noGrp="1"/>
          </p:cNvSpPr>
          <p:nvPr>
            <p:ph type="body" sz="quarter" idx="32" hasCustomPrompt="1"/>
          </p:nvPr>
        </p:nvSpPr>
        <p:spPr>
          <a:xfrm>
            <a:off x="551825" y="1041824"/>
            <a:ext cx="2708700" cy="4892632"/>
          </a:xfrm>
          <a:prstGeom prst="rect">
            <a:avLst/>
          </a:prstGeom>
        </p:spPr>
        <p:txBody>
          <a:bodyPr/>
          <a:lstStyle>
            <a:lvl1pPr marL="0" indent="0">
              <a:lnSpc>
                <a:spcPts val="3079"/>
              </a:lnSpc>
              <a:spcBef>
                <a:spcPts val="0"/>
              </a:spcBef>
              <a:buNone/>
              <a:defRPr sz="1800">
                <a:solidFill>
                  <a:schemeClr val="bg1"/>
                </a:solidFill>
                <a:latin typeface="Montserrat" pitchFamily="2" charset="77"/>
              </a:defRPr>
            </a:lvl1pPr>
          </a:lstStyle>
          <a:p>
            <a:pPr marL="0" marR="0" lvl="0" indent="0" algn="l" defTabSz="457109" rtl="0" eaLnBrk="1" fontAlgn="auto" latinLnBrk="0" hangingPunct="1">
              <a:lnSpc>
                <a:spcPts val="3079"/>
              </a:lnSpc>
              <a:spcBef>
                <a:spcPts val="0"/>
              </a:spcBef>
              <a:spcAft>
                <a:spcPts val="0"/>
              </a:spcAft>
              <a:buClrTx/>
              <a:buSzTx/>
              <a:buFont typeface="Arial" pitchFamily="34" charset="0"/>
              <a:buNone/>
              <a:tabLst/>
              <a:defRPr/>
            </a:pPr>
            <a:r>
              <a:rPr lang="en-US" sz="1800" dirty="0">
                <a:solidFill>
                  <a:schemeClr val="bg1"/>
                </a:solidFill>
                <a:latin typeface="Montserrat Medium" pitchFamily="2" charset="77"/>
                <a:cs typeface="Plus Jakarta Sans SemiBold" pitchFamily="2" charset="77"/>
              </a:rPr>
              <a:t>“Lorem ipsum dolor sit </a:t>
            </a:r>
            <a:r>
              <a:rPr lang="en-US" sz="1800" dirty="0" err="1">
                <a:solidFill>
                  <a:schemeClr val="bg1"/>
                </a:solidFill>
                <a:latin typeface="Montserrat Medium" pitchFamily="2" charset="77"/>
                <a:cs typeface="Plus Jakarta Sans SemiBold" pitchFamily="2" charset="77"/>
              </a:rPr>
              <a:t>amet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consectetur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adipiscing</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elit</a:t>
            </a:r>
            <a:r>
              <a:rPr lang="en-US" sz="1800" dirty="0">
                <a:solidFill>
                  <a:schemeClr val="bg1"/>
                </a:solidFill>
                <a:latin typeface="Montserrat Medium" pitchFamily="2" charset="77"/>
                <a:cs typeface="Plus Jakarta Sans SemiBold" pitchFamily="2" charset="77"/>
              </a:rPr>
              <a:t>, sed do </a:t>
            </a:r>
            <a:r>
              <a:rPr lang="en-US" sz="1800" dirty="0" err="1">
                <a:solidFill>
                  <a:schemeClr val="bg1"/>
                </a:solidFill>
                <a:latin typeface="Montserrat Medium" pitchFamily="2" charset="77"/>
                <a:cs typeface="Plus Jakarta Sans SemiBold" pitchFamily="2" charset="77"/>
              </a:rPr>
              <a:t>eiusmod</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tempor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incididunt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labore et dolore magna </a:t>
            </a:r>
            <a:r>
              <a:rPr lang="en-US" sz="1800" dirty="0" err="1">
                <a:solidFill>
                  <a:schemeClr val="bg1"/>
                </a:solidFill>
                <a:latin typeface="Montserrat Medium" pitchFamily="2" charset="77"/>
                <a:cs typeface="Plus Jakarta Sans SemiBold" pitchFamily="2" charset="77"/>
              </a:rPr>
              <a:t>aliqua</a:t>
            </a:r>
            <a:r>
              <a:rPr lang="en-US" sz="1800" dirty="0">
                <a:solidFill>
                  <a:schemeClr val="bg1"/>
                </a:solidFill>
                <a:latin typeface="Montserrat Medium" pitchFamily="2" charset="77"/>
                <a:cs typeface="Plus Jakarta Sans SemiBold" pitchFamily="2" charset="77"/>
              </a:rPr>
              <a:t>. Ut </a:t>
            </a:r>
            <a:r>
              <a:rPr lang="en-US" sz="1800" dirty="0" err="1">
                <a:solidFill>
                  <a:schemeClr val="bg1"/>
                </a:solidFill>
                <a:latin typeface="Montserrat Medium" pitchFamily="2" charset="77"/>
                <a:cs typeface="Plus Jakarta Sans SemiBold" pitchFamily="2" charset="77"/>
              </a:rPr>
              <a:t>enim</a:t>
            </a:r>
            <a:r>
              <a:rPr lang="en-US" sz="1800" dirty="0">
                <a:solidFill>
                  <a:schemeClr val="bg1"/>
                </a:solidFill>
                <a:latin typeface="Montserrat Medium" pitchFamily="2" charset="77"/>
                <a:cs typeface="Plus Jakarta Sans SemiBold" pitchFamily="2" charset="77"/>
              </a:rPr>
              <a:t> ad minim </a:t>
            </a:r>
            <a:r>
              <a:rPr lang="en-US" sz="1800" dirty="0" err="1">
                <a:solidFill>
                  <a:schemeClr val="bg1"/>
                </a:solidFill>
                <a:latin typeface="Montserrat Medium" pitchFamily="2" charset="77"/>
                <a:cs typeface="Plus Jakarta Sans SemiBold" pitchFamily="2" charset="77"/>
              </a:rPr>
              <a:t>veniam</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quis</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nostrud</a:t>
            </a:r>
            <a:r>
              <a:rPr lang="en-US" sz="1800" dirty="0">
                <a:solidFill>
                  <a:schemeClr val="bg1"/>
                </a:solidFill>
                <a:latin typeface="Montserrat Medium" pitchFamily="2" charset="77"/>
                <a:cs typeface="Plus Jakarta Sans SemiBold" pitchFamily="2" charset="77"/>
              </a:rPr>
              <a:t> exercitation </a:t>
            </a:r>
            <a:r>
              <a:rPr lang="en-US" sz="1800" dirty="0" err="1">
                <a:solidFill>
                  <a:schemeClr val="bg1"/>
                </a:solidFill>
                <a:latin typeface="Montserrat Medium" pitchFamily="2" charset="77"/>
                <a:cs typeface="Plus Jakarta Sans SemiBold" pitchFamily="2" charset="77"/>
              </a:rPr>
              <a:t>ullamco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laboris</a:t>
            </a:r>
            <a:r>
              <a:rPr lang="en-US" sz="1800" dirty="0">
                <a:solidFill>
                  <a:schemeClr val="bg1"/>
                </a:solidFill>
                <a:latin typeface="Montserrat Medium" pitchFamily="2" charset="77"/>
                <a:cs typeface="Plus Jakarta Sans SemiBold" pitchFamily="2" charset="77"/>
              </a:rPr>
              <a:t> nisi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aliquip</a:t>
            </a:r>
            <a:r>
              <a:rPr lang="en-US" sz="1800" dirty="0">
                <a:solidFill>
                  <a:schemeClr val="bg1"/>
                </a:solidFill>
                <a:latin typeface="Montserrat Medium" pitchFamily="2" charset="77"/>
                <a:cs typeface="Plus Jakarta Sans SemiBold" pitchFamily="2" charset="77"/>
              </a:rPr>
              <a:t> ex </a:t>
            </a:r>
            <a:r>
              <a:rPr lang="en-US" sz="1800" dirty="0" err="1">
                <a:solidFill>
                  <a:schemeClr val="bg1"/>
                </a:solidFill>
                <a:latin typeface="Montserrat Medium" pitchFamily="2" charset="77"/>
                <a:cs typeface="Plus Jakarta Sans SemiBold" pitchFamily="2" charset="77"/>
              </a:rPr>
              <a:t>ea</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commodo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consequat</a:t>
            </a:r>
            <a:r>
              <a:rPr lang="en-US" sz="1800" dirty="0">
                <a:solidFill>
                  <a:schemeClr val="bg1"/>
                </a:solidFill>
                <a:latin typeface="Montserrat Medium" pitchFamily="2" charset="77"/>
                <a:cs typeface="Plus Jakarta Sans SemiBold" pitchFamily="2" charset="77"/>
              </a:rPr>
              <a:t>.”</a:t>
            </a:r>
          </a:p>
        </p:txBody>
      </p:sp>
    </p:spTree>
    <p:extLst>
      <p:ext uri="{BB962C8B-B14F-4D97-AF65-F5344CB8AC3E}">
        <p14:creationId xmlns:p14="http://schemas.microsoft.com/office/powerpoint/2010/main" val="2801753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6C33A7B-1AA3-388D-6916-6232AF4F80EA}"/>
              </a:ext>
            </a:extLst>
          </p:cNvPr>
          <p:cNvSpPr>
            <a:spLocks noGrp="1"/>
          </p:cNvSpPr>
          <p:nvPr>
            <p:ph type="body" sz="quarter" idx="20" hasCustomPrompt="1"/>
          </p:nvPr>
        </p:nvSpPr>
        <p:spPr>
          <a:xfrm>
            <a:off x="4153682" y="94348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7" name="Text Placeholder 16">
            <a:extLst>
              <a:ext uri="{FF2B5EF4-FFF2-40B4-BE49-F238E27FC236}">
                <a16:creationId xmlns:a16="http://schemas.microsoft.com/office/drawing/2014/main" id="{91AFEA49-4918-016D-05F7-C19B6FCAC565}"/>
              </a:ext>
            </a:extLst>
          </p:cNvPr>
          <p:cNvSpPr>
            <a:spLocks noGrp="1"/>
          </p:cNvSpPr>
          <p:nvPr>
            <p:ph type="body" sz="quarter" idx="21" hasCustomPrompt="1"/>
          </p:nvPr>
        </p:nvSpPr>
        <p:spPr>
          <a:xfrm>
            <a:off x="4153682" y="120311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B46C900A-D477-8CE6-541D-622CED8276B1}"/>
              </a:ext>
            </a:extLst>
          </p:cNvPr>
          <p:cNvSpPr>
            <a:spLocks noGrp="1"/>
          </p:cNvSpPr>
          <p:nvPr>
            <p:ph type="body" sz="quarter" idx="22" hasCustomPrompt="1"/>
          </p:nvPr>
        </p:nvSpPr>
        <p:spPr>
          <a:xfrm>
            <a:off x="4153682" y="30229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6">
            <a:extLst>
              <a:ext uri="{FF2B5EF4-FFF2-40B4-BE49-F238E27FC236}">
                <a16:creationId xmlns:a16="http://schemas.microsoft.com/office/drawing/2014/main" id="{16369C46-2F53-7F84-487F-40285799A04C}"/>
              </a:ext>
            </a:extLst>
          </p:cNvPr>
          <p:cNvSpPr>
            <a:spLocks noGrp="1"/>
          </p:cNvSpPr>
          <p:nvPr>
            <p:ph type="body" sz="quarter" idx="23" hasCustomPrompt="1"/>
          </p:nvPr>
        </p:nvSpPr>
        <p:spPr>
          <a:xfrm>
            <a:off x="4153682"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F41DEED2-EF81-0E5F-AB6F-BB850DB7A237}"/>
              </a:ext>
            </a:extLst>
          </p:cNvPr>
          <p:cNvSpPr>
            <a:spLocks noGrp="1"/>
          </p:cNvSpPr>
          <p:nvPr>
            <p:ph type="body" sz="quarter" idx="24" hasCustomPrompt="1"/>
          </p:nvPr>
        </p:nvSpPr>
        <p:spPr>
          <a:xfrm>
            <a:off x="4153682" y="5019360"/>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6">
            <a:extLst>
              <a:ext uri="{FF2B5EF4-FFF2-40B4-BE49-F238E27FC236}">
                <a16:creationId xmlns:a16="http://schemas.microsoft.com/office/drawing/2014/main" id="{2714313A-B06D-A7EE-E102-BFF6DA6E0EE1}"/>
              </a:ext>
            </a:extLst>
          </p:cNvPr>
          <p:cNvSpPr>
            <a:spLocks noGrp="1"/>
          </p:cNvSpPr>
          <p:nvPr>
            <p:ph type="body" sz="quarter" idx="25" hasCustomPrompt="1"/>
          </p:nvPr>
        </p:nvSpPr>
        <p:spPr>
          <a:xfrm>
            <a:off x="4153682" y="5278991"/>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3" name="Text Placeholder 14">
            <a:extLst>
              <a:ext uri="{FF2B5EF4-FFF2-40B4-BE49-F238E27FC236}">
                <a16:creationId xmlns:a16="http://schemas.microsoft.com/office/drawing/2014/main" id="{46CD1D2C-E9E4-0716-57EC-00B957720CCA}"/>
              </a:ext>
            </a:extLst>
          </p:cNvPr>
          <p:cNvSpPr>
            <a:spLocks noGrp="1"/>
          </p:cNvSpPr>
          <p:nvPr>
            <p:ph type="body" sz="quarter" idx="26" hasCustomPrompt="1"/>
          </p:nvPr>
        </p:nvSpPr>
        <p:spPr>
          <a:xfrm>
            <a:off x="8218967" y="302292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4" name="Text Placeholder 16">
            <a:extLst>
              <a:ext uri="{FF2B5EF4-FFF2-40B4-BE49-F238E27FC236}">
                <a16:creationId xmlns:a16="http://schemas.microsoft.com/office/drawing/2014/main" id="{8006A0F0-D9D3-61BA-341C-0D880ACFBF74}"/>
              </a:ext>
            </a:extLst>
          </p:cNvPr>
          <p:cNvSpPr>
            <a:spLocks noGrp="1"/>
          </p:cNvSpPr>
          <p:nvPr>
            <p:ph type="body" sz="quarter" idx="27" hasCustomPrompt="1"/>
          </p:nvPr>
        </p:nvSpPr>
        <p:spPr>
          <a:xfrm>
            <a:off x="8218967" y="3282554"/>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5" name="Text Placeholder 14">
            <a:extLst>
              <a:ext uri="{FF2B5EF4-FFF2-40B4-BE49-F238E27FC236}">
                <a16:creationId xmlns:a16="http://schemas.microsoft.com/office/drawing/2014/main" id="{C7F1E91A-4D9A-1D78-0A90-B2E09679F5D6}"/>
              </a:ext>
            </a:extLst>
          </p:cNvPr>
          <p:cNvSpPr>
            <a:spLocks noGrp="1"/>
          </p:cNvSpPr>
          <p:nvPr>
            <p:ph type="body" sz="quarter" idx="28" hasCustomPrompt="1"/>
          </p:nvPr>
        </p:nvSpPr>
        <p:spPr>
          <a:xfrm>
            <a:off x="8218967" y="94723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6" name="Text Placeholder 16">
            <a:extLst>
              <a:ext uri="{FF2B5EF4-FFF2-40B4-BE49-F238E27FC236}">
                <a16:creationId xmlns:a16="http://schemas.microsoft.com/office/drawing/2014/main" id="{C5E740BF-0770-3F66-8DD5-FE348CA1873F}"/>
              </a:ext>
            </a:extLst>
          </p:cNvPr>
          <p:cNvSpPr>
            <a:spLocks noGrp="1"/>
          </p:cNvSpPr>
          <p:nvPr>
            <p:ph type="body" sz="quarter" idx="29" hasCustomPrompt="1"/>
          </p:nvPr>
        </p:nvSpPr>
        <p:spPr>
          <a:xfrm>
            <a:off x="8218967" y="120686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7" name="Text Placeholder 14">
            <a:extLst>
              <a:ext uri="{FF2B5EF4-FFF2-40B4-BE49-F238E27FC236}">
                <a16:creationId xmlns:a16="http://schemas.microsoft.com/office/drawing/2014/main" id="{2E876F05-CF5A-34B7-C121-8FA88EAA0B1A}"/>
              </a:ext>
            </a:extLst>
          </p:cNvPr>
          <p:cNvSpPr>
            <a:spLocks noGrp="1"/>
          </p:cNvSpPr>
          <p:nvPr>
            <p:ph type="body" sz="quarter" idx="30" hasCustomPrompt="1"/>
          </p:nvPr>
        </p:nvSpPr>
        <p:spPr>
          <a:xfrm>
            <a:off x="8218967" y="501631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8" name="Text Placeholder 16">
            <a:extLst>
              <a:ext uri="{FF2B5EF4-FFF2-40B4-BE49-F238E27FC236}">
                <a16:creationId xmlns:a16="http://schemas.microsoft.com/office/drawing/2014/main" id="{679E984F-1570-E698-7498-A3D55436058F}"/>
              </a:ext>
            </a:extLst>
          </p:cNvPr>
          <p:cNvSpPr>
            <a:spLocks noGrp="1"/>
          </p:cNvSpPr>
          <p:nvPr>
            <p:ph type="body" sz="quarter" idx="31" hasCustomPrompt="1"/>
          </p:nvPr>
        </p:nvSpPr>
        <p:spPr>
          <a:xfrm>
            <a:off x="8218967" y="5275946"/>
            <a:ext cx="3162682"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30" name="Text Placeholder 29">
            <a:extLst>
              <a:ext uri="{FF2B5EF4-FFF2-40B4-BE49-F238E27FC236}">
                <a16:creationId xmlns:a16="http://schemas.microsoft.com/office/drawing/2014/main" id="{1F397495-D15F-F202-F270-1E7C5DCFB759}"/>
              </a:ext>
            </a:extLst>
          </p:cNvPr>
          <p:cNvSpPr>
            <a:spLocks noGrp="1"/>
          </p:cNvSpPr>
          <p:nvPr>
            <p:ph type="body" sz="quarter" idx="32" hasCustomPrompt="1"/>
          </p:nvPr>
        </p:nvSpPr>
        <p:spPr>
          <a:xfrm>
            <a:off x="551825" y="1041824"/>
            <a:ext cx="2708700" cy="4892632"/>
          </a:xfrm>
          <a:prstGeom prst="rect">
            <a:avLst/>
          </a:prstGeom>
        </p:spPr>
        <p:txBody>
          <a:bodyPr/>
          <a:lstStyle>
            <a:lvl1pPr marL="0" indent="0">
              <a:lnSpc>
                <a:spcPts val="3079"/>
              </a:lnSpc>
              <a:spcBef>
                <a:spcPts val="0"/>
              </a:spcBef>
              <a:buNone/>
              <a:defRPr sz="1800">
                <a:solidFill>
                  <a:schemeClr val="bg1"/>
                </a:solidFill>
                <a:latin typeface="Montserrat" pitchFamily="2" charset="77"/>
              </a:defRPr>
            </a:lvl1pPr>
          </a:lstStyle>
          <a:p>
            <a:pPr marL="0" marR="0" lvl="0" indent="0" algn="l" defTabSz="457109" rtl="0" eaLnBrk="1" fontAlgn="auto" latinLnBrk="0" hangingPunct="1">
              <a:lnSpc>
                <a:spcPts val="3079"/>
              </a:lnSpc>
              <a:spcBef>
                <a:spcPts val="0"/>
              </a:spcBef>
              <a:spcAft>
                <a:spcPts val="0"/>
              </a:spcAft>
              <a:buClrTx/>
              <a:buSzTx/>
              <a:buFont typeface="Arial" pitchFamily="34" charset="0"/>
              <a:buNone/>
              <a:tabLst/>
              <a:defRPr/>
            </a:pPr>
            <a:r>
              <a:rPr lang="en-US" sz="1800" dirty="0">
                <a:solidFill>
                  <a:schemeClr val="bg1"/>
                </a:solidFill>
                <a:latin typeface="Montserrat Medium" pitchFamily="2" charset="77"/>
                <a:cs typeface="Plus Jakarta Sans SemiBold" pitchFamily="2" charset="77"/>
              </a:rPr>
              <a:t>“Lorem ipsum dolor sit </a:t>
            </a:r>
            <a:r>
              <a:rPr lang="en-US" sz="1800" dirty="0" err="1">
                <a:solidFill>
                  <a:schemeClr val="bg1"/>
                </a:solidFill>
                <a:latin typeface="Montserrat Medium" pitchFamily="2" charset="77"/>
                <a:cs typeface="Plus Jakarta Sans SemiBold" pitchFamily="2" charset="77"/>
              </a:rPr>
              <a:t>amet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consectetur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adipiscing</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elit</a:t>
            </a:r>
            <a:r>
              <a:rPr lang="en-US" sz="1800" dirty="0">
                <a:solidFill>
                  <a:schemeClr val="bg1"/>
                </a:solidFill>
                <a:latin typeface="Montserrat Medium" pitchFamily="2" charset="77"/>
                <a:cs typeface="Plus Jakarta Sans SemiBold" pitchFamily="2" charset="77"/>
              </a:rPr>
              <a:t>, sed do </a:t>
            </a:r>
            <a:r>
              <a:rPr lang="en-US" sz="1800" dirty="0" err="1">
                <a:solidFill>
                  <a:schemeClr val="bg1"/>
                </a:solidFill>
                <a:latin typeface="Montserrat Medium" pitchFamily="2" charset="77"/>
                <a:cs typeface="Plus Jakarta Sans SemiBold" pitchFamily="2" charset="77"/>
              </a:rPr>
              <a:t>eiusmod</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tempor</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incididunt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labore et dolore magna </a:t>
            </a:r>
            <a:r>
              <a:rPr lang="en-US" sz="1800" dirty="0" err="1">
                <a:solidFill>
                  <a:schemeClr val="bg1"/>
                </a:solidFill>
                <a:latin typeface="Montserrat Medium" pitchFamily="2" charset="77"/>
                <a:cs typeface="Plus Jakarta Sans SemiBold" pitchFamily="2" charset="77"/>
              </a:rPr>
              <a:t>aliqua</a:t>
            </a:r>
            <a:r>
              <a:rPr lang="en-US" sz="1800" dirty="0">
                <a:solidFill>
                  <a:schemeClr val="bg1"/>
                </a:solidFill>
                <a:latin typeface="Montserrat Medium" pitchFamily="2" charset="77"/>
                <a:cs typeface="Plus Jakarta Sans SemiBold" pitchFamily="2" charset="77"/>
              </a:rPr>
              <a:t>. Ut </a:t>
            </a:r>
            <a:r>
              <a:rPr lang="en-US" sz="1800" dirty="0" err="1">
                <a:solidFill>
                  <a:schemeClr val="bg1"/>
                </a:solidFill>
                <a:latin typeface="Montserrat Medium" pitchFamily="2" charset="77"/>
                <a:cs typeface="Plus Jakarta Sans SemiBold" pitchFamily="2" charset="77"/>
              </a:rPr>
              <a:t>enim</a:t>
            </a:r>
            <a:r>
              <a:rPr lang="en-US" sz="1800" dirty="0">
                <a:solidFill>
                  <a:schemeClr val="bg1"/>
                </a:solidFill>
                <a:latin typeface="Montserrat Medium" pitchFamily="2" charset="77"/>
                <a:cs typeface="Plus Jakarta Sans SemiBold" pitchFamily="2" charset="77"/>
              </a:rPr>
              <a:t> ad minim </a:t>
            </a:r>
            <a:r>
              <a:rPr lang="en-US" sz="1800" dirty="0" err="1">
                <a:solidFill>
                  <a:schemeClr val="bg1"/>
                </a:solidFill>
                <a:latin typeface="Montserrat Medium" pitchFamily="2" charset="77"/>
                <a:cs typeface="Plus Jakarta Sans SemiBold" pitchFamily="2" charset="77"/>
              </a:rPr>
              <a:t>veniam</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quis</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nostrud</a:t>
            </a:r>
            <a:r>
              <a:rPr lang="en-US" sz="1800" dirty="0">
                <a:solidFill>
                  <a:schemeClr val="bg1"/>
                </a:solidFill>
                <a:latin typeface="Montserrat Medium" pitchFamily="2" charset="77"/>
                <a:cs typeface="Plus Jakarta Sans SemiBold" pitchFamily="2" charset="77"/>
              </a:rPr>
              <a:t> exercitation </a:t>
            </a:r>
            <a:r>
              <a:rPr lang="en-US" sz="1800" dirty="0" err="1">
                <a:solidFill>
                  <a:schemeClr val="bg1"/>
                </a:solidFill>
                <a:latin typeface="Montserrat Medium" pitchFamily="2" charset="77"/>
                <a:cs typeface="Plus Jakarta Sans SemiBold" pitchFamily="2" charset="77"/>
              </a:rPr>
              <a:t>ullamco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laboris</a:t>
            </a:r>
            <a:r>
              <a:rPr lang="en-US" sz="1800" dirty="0">
                <a:solidFill>
                  <a:schemeClr val="bg1"/>
                </a:solidFill>
                <a:latin typeface="Montserrat Medium" pitchFamily="2" charset="77"/>
                <a:cs typeface="Plus Jakarta Sans SemiBold" pitchFamily="2" charset="77"/>
              </a:rPr>
              <a:t> nisi </a:t>
            </a:r>
            <a:r>
              <a:rPr lang="en-US" sz="1800" dirty="0" err="1">
                <a:solidFill>
                  <a:schemeClr val="bg1"/>
                </a:solidFill>
                <a:latin typeface="Montserrat Medium" pitchFamily="2" charset="77"/>
                <a:cs typeface="Plus Jakarta Sans SemiBold" pitchFamily="2" charset="77"/>
              </a:rPr>
              <a:t>ut</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aliquip</a:t>
            </a:r>
            <a:r>
              <a:rPr lang="en-US" sz="1800" dirty="0">
                <a:solidFill>
                  <a:schemeClr val="bg1"/>
                </a:solidFill>
                <a:latin typeface="Montserrat Medium" pitchFamily="2" charset="77"/>
                <a:cs typeface="Plus Jakarta Sans SemiBold" pitchFamily="2" charset="77"/>
              </a:rPr>
              <a:t> ex </a:t>
            </a:r>
            <a:r>
              <a:rPr lang="en-US" sz="1800" dirty="0" err="1">
                <a:solidFill>
                  <a:schemeClr val="bg1"/>
                </a:solidFill>
                <a:latin typeface="Montserrat Medium" pitchFamily="2" charset="77"/>
                <a:cs typeface="Plus Jakarta Sans SemiBold" pitchFamily="2" charset="77"/>
              </a:rPr>
              <a:t>ea</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commodo</a:t>
            </a:r>
            <a:r>
              <a:rPr lang="en-US" sz="1800" dirty="0">
                <a:solidFill>
                  <a:schemeClr val="bg1"/>
                </a:solidFill>
                <a:latin typeface="Montserrat Medium" pitchFamily="2" charset="77"/>
                <a:cs typeface="Plus Jakarta Sans SemiBold" pitchFamily="2" charset="77"/>
              </a:rPr>
              <a:t> </a:t>
            </a:r>
            <a:r>
              <a:rPr lang="en-US" sz="1800" dirty="0" err="1">
                <a:solidFill>
                  <a:schemeClr val="bg1"/>
                </a:solidFill>
                <a:latin typeface="Montserrat Medium" pitchFamily="2" charset="77"/>
                <a:cs typeface="Plus Jakarta Sans SemiBold" pitchFamily="2" charset="77"/>
              </a:rPr>
              <a:t>consequat</a:t>
            </a:r>
            <a:r>
              <a:rPr lang="en-US" sz="1800" dirty="0">
                <a:solidFill>
                  <a:schemeClr val="bg1"/>
                </a:solidFill>
                <a:latin typeface="Montserrat Medium" pitchFamily="2" charset="77"/>
                <a:cs typeface="Plus Jakarta Sans SemiBold" pitchFamily="2" charset="77"/>
              </a:rPr>
              <a:t>.”</a:t>
            </a:r>
          </a:p>
        </p:txBody>
      </p:sp>
    </p:spTree>
    <p:extLst>
      <p:ext uri="{BB962C8B-B14F-4D97-AF65-F5344CB8AC3E}">
        <p14:creationId xmlns:p14="http://schemas.microsoft.com/office/powerpoint/2010/main" val="947963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7B31B-75F4-B6C7-B712-3472F20699D2}"/>
              </a:ext>
            </a:extLst>
          </p:cNvPr>
          <p:cNvSpPr/>
          <p:nvPr userDrawn="1"/>
        </p:nvSpPr>
        <p:spPr>
          <a:xfrm>
            <a:off x="0" y="0"/>
            <a:ext cx="517548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E5F2FC"/>
              </a:solidFill>
              <a:latin typeface="Calibri" panose="020F0502020204030204"/>
            </a:endParaRPr>
          </a:p>
        </p:txBody>
      </p:sp>
      <p:pic>
        <p:nvPicPr>
          <p:cNvPr id="5" name="Picture 4">
            <a:extLst>
              <a:ext uri="{FF2B5EF4-FFF2-40B4-BE49-F238E27FC236}">
                <a16:creationId xmlns:a16="http://schemas.microsoft.com/office/drawing/2014/main" id="{0B0A8FA8-ABA1-C4D0-CF68-1F0634BA861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5" y="731914"/>
            <a:ext cx="333911" cy="320040"/>
          </a:xfrm>
          <a:prstGeom prst="rect">
            <a:avLst/>
          </a:prstGeom>
        </p:spPr>
      </p:pic>
      <p:pic>
        <p:nvPicPr>
          <p:cNvPr id="7" name="Picture 6">
            <a:extLst>
              <a:ext uri="{FF2B5EF4-FFF2-40B4-BE49-F238E27FC236}">
                <a16:creationId xmlns:a16="http://schemas.microsoft.com/office/drawing/2014/main" id="{888C642E-2855-04FA-81D7-5999AFF8547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5" y="2663637"/>
            <a:ext cx="333911" cy="320040"/>
          </a:xfrm>
          <a:prstGeom prst="rect">
            <a:avLst/>
          </a:prstGeom>
        </p:spPr>
      </p:pic>
      <p:pic>
        <p:nvPicPr>
          <p:cNvPr id="9" name="Picture 8">
            <a:extLst>
              <a:ext uri="{FF2B5EF4-FFF2-40B4-BE49-F238E27FC236}">
                <a16:creationId xmlns:a16="http://schemas.microsoft.com/office/drawing/2014/main" id="{EFCEC4E8-3C21-8A8D-955A-A491F4030BE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84825" y="4595361"/>
            <a:ext cx="333911" cy="320040"/>
          </a:xfrm>
          <a:prstGeom prst="rect">
            <a:avLst/>
          </a:prstGeom>
        </p:spPr>
      </p:pic>
      <p:sp>
        <p:nvSpPr>
          <p:cNvPr id="12" name="Picture Placeholder 25">
            <a:extLst>
              <a:ext uri="{FF2B5EF4-FFF2-40B4-BE49-F238E27FC236}">
                <a16:creationId xmlns:a16="http://schemas.microsoft.com/office/drawing/2014/main" id="{2D8DB771-3C4E-6375-AD48-083C46B2F2AF}"/>
              </a:ext>
            </a:extLst>
          </p:cNvPr>
          <p:cNvSpPr>
            <a:spLocks noGrp="1"/>
          </p:cNvSpPr>
          <p:nvPr>
            <p:ph type="pic" sz="quarter" idx="11"/>
          </p:nvPr>
        </p:nvSpPr>
        <p:spPr>
          <a:xfrm>
            <a:off x="3787735" y="1378948"/>
            <a:ext cx="2755088" cy="3864565"/>
          </a:xfrm>
          <a:prstGeom prst="roundRect">
            <a:avLst>
              <a:gd name="adj" fmla="val 3839"/>
            </a:avLst>
          </a:prstGeom>
        </p:spPr>
        <p:txBody>
          <a:bodyPr/>
          <a:lstStyle/>
          <a:p>
            <a:endParaRPr lang="en-US" dirty="0"/>
          </a:p>
        </p:txBody>
      </p:sp>
      <p:sp>
        <p:nvSpPr>
          <p:cNvPr id="2" name="Text Placeholder 14">
            <a:extLst>
              <a:ext uri="{FF2B5EF4-FFF2-40B4-BE49-F238E27FC236}">
                <a16:creationId xmlns:a16="http://schemas.microsoft.com/office/drawing/2014/main" id="{2451995F-E521-B98C-B33D-9F67CF99F315}"/>
              </a:ext>
            </a:extLst>
          </p:cNvPr>
          <p:cNvSpPr>
            <a:spLocks noGrp="1"/>
          </p:cNvSpPr>
          <p:nvPr>
            <p:ph type="body" sz="quarter" idx="20" hasCustomPrompt="1"/>
          </p:nvPr>
        </p:nvSpPr>
        <p:spPr>
          <a:xfrm>
            <a:off x="7423210" y="1151775"/>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1" name="Text Placeholder 16">
            <a:extLst>
              <a:ext uri="{FF2B5EF4-FFF2-40B4-BE49-F238E27FC236}">
                <a16:creationId xmlns:a16="http://schemas.microsoft.com/office/drawing/2014/main" id="{41D61F55-B02F-9F6A-6159-B9600AE4B7F3}"/>
              </a:ext>
            </a:extLst>
          </p:cNvPr>
          <p:cNvSpPr>
            <a:spLocks noGrp="1"/>
          </p:cNvSpPr>
          <p:nvPr>
            <p:ph type="body" sz="quarter" idx="21" hasCustomPrompt="1"/>
          </p:nvPr>
        </p:nvSpPr>
        <p:spPr>
          <a:xfrm>
            <a:off x="7423209" y="1411406"/>
            <a:ext cx="4021629" cy="897717"/>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5" name="Text Placeholder 14">
            <a:extLst>
              <a:ext uri="{FF2B5EF4-FFF2-40B4-BE49-F238E27FC236}">
                <a16:creationId xmlns:a16="http://schemas.microsoft.com/office/drawing/2014/main" id="{279AF6C2-F7E7-085B-A432-69373FC43B3D}"/>
              </a:ext>
            </a:extLst>
          </p:cNvPr>
          <p:cNvSpPr>
            <a:spLocks noGrp="1"/>
          </p:cNvSpPr>
          <p:nvPr>
            <p:ph type="body" sz="quarter" idx="22" hasCustomPrompt="1"/>
          </p:nvPr>
        </p:nvSpPr>
        <p:spPr>
          <a:xfrm>
            <a:off x="7423209" y="3086073"/>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6" name="Text Placeholder 16">
            <a:extLst>
              <a:ext uri="{FF2B5EF4-FFF2-40B4-BE49-F238E27FC236}">
                <a16:creationId xmlns:a16="http://schemas.microsoft.com/office/drawing/2014/main" id="{739C6464-EA7E-B291-91FD-27D0B7E56539}"/>
              </a:ext>
            </a:extLst>
          </p:cNvPr>
          <p:cNvSpPr>
            <a:spLocks noGrp="1"/>
          </p:cNvSpPr>
          <p:nvPr>
            <p:ph type="body" sz="quarter" idx="23" hasCustomPrompt="1"/>
          </p:nvPr>
        </p:nvSpPr>
        <p:spPr>
          <a:xfrm>
            <a:off x="7423209" y="3345704"/>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7" name="Text Placeholder 14">
            <a:extLst>
              <a:ext uri="{FF2B5EF4-FFF2-40B4-BE49-F238E27FC236}">
                <a16:creationId xmlns:a16="http://schemas.microsoft.com/office/drawing/2014/main" id="{7F42DA01-4DAF-92AF-0DF6-2F60B306E29B}"/>
              </a:ext>
            </a:extLst>
          </p:cNvPr>
          <p:cNvSpPr>
            <a:spLocks noGrp="1"/>
          </p:cNvSpPr>
          <p:nvPr>
            <p:ph type="body" sz="quarter" idx="24" hasCustomPrompt="1"/>
          </p:nvPr>
        </p:nvSpPr>
        <p:spPr>
          <a:xfrm>
            <a:off x="7423209" y="5014222"/>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8" name="Text Placeholder 16">
            <a:extLst>
              <a:ext uri="{FF2B5EF4-FFF2-40B4-BE49-F238E27FC236}">
                <a16:creationId xmlns:a16="http://schemas.microsoft.com/office/drawing/2014/main" id="{6BC91420-B938-681C-D0A9-DBCA5A02E10C}"/>
              </a:ext>
            </a:extLst>
          </p:cNvPr>
          <p:cNvSpPr>
            <a:spLocks noGrp="1"/>
          </p:cNvSpPr>
          <p:nvPr>
            <p:ph type="body" sz="quarter" idx="25" hasCustomPrompt="1"/>
          </p:nvPr>
        </p:nvSpPr>
        <p:spPr>
          <a:xfrm>
            <a:off x="7423209" y="5273853"/>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20" name="Text Placeholder 19">
            <a:extLst>
              <a:ext uri="{FF2B5EF4-FFF2-40B4-BE49-F238E27FC236}">
                <a16:creationId xmlns:a16="http://schemas.microsoft.com/office/drawing/2014/main" id="{C891FB52-9A83-5171-A837-AFC936FA33C9}"/>
              </a:ext>
            </a:extLst>
          </p:cNvPr>
          <p:cNvSpPr>
            <a:spLocks noGrp="1"/>
          </p:cNvSpPr>
          <p:nvPr>
            <p:ph type="body" sz="quarter" idx="26" hasCustomPrompt="1"/>
          </p:nvPr>
        </p:nvSpPr>
        <p:spPr>
          <a:xfrm>
            <a:off x="596806" y="2840579"/>
            <a:ext cx="2934905" cy="536385"/>
          </a:xfrm>
          <a:prstGeom prst="rect">
            <a:avLst/>
          </a:prstGeom>
        </p:spPr>
        <p:txBody>
          <a:bodyPr/>
          <a:lstStyle>
            <a:lvl1pPr marL="0" indent="0">
              <a:buNone/>
              <a:defRPr sz="3199" b="1">
                <a:solidFill>
                  <a:srgbClr val="B9D54D"/>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3199" b="1">
                <a:solidFill>
                  <a:schemeClr val="accent2"/>
                </a:solidFill>
                <a:latin typeface="Montserrat SemiBold" pitchFamily="2" charset="77"/>
              </a:rPr>
              <a:t>Title Here </a:t>
            </a:r>
          </a:p>
        </p:txBody>
      </p:sp>
      <p:sp>
        <p:nvSpPr>
          <p:cNvPr id="23" name="Text Placeholder 22">
            <a:extLst>
              <a:ext uri="{FF2B5EF4-FFF2-40B4-BE49-F238E27FC236}">
                <a16:creationId xmlns:a16="http://schemas.microsoft.com/office/drawing/2014/main" id="{327FEA2D-E203-4877-B8C2-900988FE579F}"/>
              </a:ext>
            </a:extLst>
          </p:cNvPr>
          <p:cNvSpPr>
            <a:spLocks noGrp="1"/>
          </p:cNvSpPr>
          <p:nvPr>
            <p:ph type="body" sz="quarter" idx="27" hasCustomPrompt="1"/>
          </p:nvPr>
        </p:nvSpPr>
        <p:spPr>
          <a:xfrm>
            <a:off x="596806" y="3480037"/>
            <a:ext cx="3099190" cy="242157"/>
          </a:xfrm>
          <a:prstGeom prst="rect">
            <a:avLst/>
          </a:prstGeom>
        </p:spPr>
        <p:txBody>
          <a:bodyPr/>
          <a:lstStyle>
            <a:lvl1pPr marL="0" indent="0">
              <a:buNone/>
              <a:defRPr sz="1400">
                <a:solidFill>
                  <a:schemeClr val="bg1"/>
                </a:solidFill>
                <a:latin typeface="Montserrat" pitchFamily="2" charset="77"/>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kern="0" spc="60">
                <a:solidFill>
                  <a:schemeClr val="bg1"/>
                </a:solidFill>
                <a:latin typeface="Montserrat-SemiBold" pitchFamily="34" charset="0"/>
              </a:rPr>
              <a:t>SUBTITLE HERE</a:t>
            </a:r>
          </a:p>
          <a:p>
            <a:pPr lvl="0"/>
            <a:endParaRPr lang="en-US"/>
          </a:p>
        </p:txBody>
      </p:sp>
    </p:spTree>
    <p:extLst>
      <p:ext uri="{BB962C8B-B14F-4D97-AF65-F5344CB8AC3E}">
        <p14:creationId xmlns:p14="http://schemas.microsoft.com/office/powerpoint/2010/main" val="4225110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612C1A-79E0-A0BD-AB9E-D264FA07AC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3" y="731914"/>
            <a:ext cx="333911" cy="320040"/>
          </a:xfrm>
          <a:prstGeom prst="rect">
            <a:avLst/>
          </a:prstGeom>
        </p:spPr>
      </p:pic>
      <p:pic>
        <p:nvPicPr>
          <p:cNvPr id="6" name="Picture 5">
            <a:extLst>
              <a:ext uri="{FF2B5EF4-FFF2-40B4-BE49-F238E27FC236}">
                <a16:creationId xmlns:a16="http://schemas.microsoft.com/office/drawing/2014/main" id="{C0293EB4-2770-7AEA-0DA6-66D0683D7E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3" y="2663637"/>
            <a:ext cx="333911" cy="320040"/>
          </a:xfrm>
          <a:prstGeom prst="rect">
            <a:avLst/>
          </a:prstGeom>
        </p:spPr>
      </p:pic>
      <p:pic>
        <p:nvPicPr>
          <p:cNvPr id="8" name="Picture 7">
            <a:extLst>
              <a:ext uri="{FF2B5EF4-FFF2-40B4-BE49-F238E27FC236}">
                <a16:creationId xmlns:a16="http://schemas.microsoft.com/office/drawing/2014/main" id="{99E9521E-0A9C-F61F-C63F-927548BA994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0573" y="4595361"/>
            <a:ext cx="333911" cy="320040"/>
          </a:xfrm>
          <a:prstGeom prst="rect">
            <a:avLst/>
          </a:prstGeom>
        </p:spPr>
      </p:pic>
      <p:sp>
        <p:nvSpPr>
          <p:cNvPr id="10" name="Picture Placeholder 25">
            <a:extLst>
              <a:ext uri="{FF2B5EF4-FFF2-40B4-BE49-F238E27FC236}">
                <a16:creationId xmlns:a16="http://schemas.microsoft.com/office/drawing/2014/main" id="{1BBC2CFE-4F35-2035-03D8-A73F400DDB7A}"/>
              </a:ext>
            </a:extLst>
          </p:cNvPr>
          <p:cNvSpPr>
            <a:spLocks noGrp="1"/>
          </p:cNvSpPr>
          <p:nvPr>
            <p:ph type="pic" sz="quarter" idx="11"/>
          </p:nvPr>
        </p:nvSpPr>
        <p:spPr>
          <a:xfrm>
            <a:off x="6553691" y="942975"/>
            <a:ext cx="4560537" cy="6472238"/>
          </a:xfrm>
          <a:prstGeom prst="roundRect">
            <a:avLst>
              <a:gd name="adj" fmla="val 3839"/>
            </a:avLst>
          </a:prstGeom>
        </p:spPr>
        <p:txBody>
          <a:bodyPr/>
          <a:lstStyle/>
          <a:p>
            <a:endParaRPr lang="en-US" dirty="0"/>
          </a:p>
        </p:txBody>
      </p:sp>
      <p:sp>
        <p:nvSpPr>
          <p:cNvPr id="2" name="Text Placeholder 14">
            <a:extLst>
              <a:ext uri="{FF2B5EF4-FFF2-40B4-BE49-F238E27FC236}">
                <a16:creationId xmlns:a16="http://schemas.microsoft.com/office/drawing/2014/main" id="{61DAB827-ABFF-6220-3A02-AFCBD7CE5CA0}"/>
              </a:ext>
            </a:extLst>
          </p:cNvPr>
          <p:cNvSpPr>
            <a:spLocks noGrp="1"/>
          </p:cNvSpPr>
          <p:nvPr>
            <p:ph type="body" sz="quarter" idx="20" hasCustomPrompt="1"/>
          </p:nvPr>
        </p:nvSpPr>
        <p:spPr>
          <a:xfrm>
            <a:off x="913463" y="1160919"/>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9" name="Text Placeholder 16">
            <a:extLst>
              <a:ext uri="{FF2B5EF4-FFF2-40B4-BE49-F238E27FC236}">
                <a16:creationId xmlns:a16="http://schemas.microsoft.com/office/drawing/2014/main" id="{555CCCE5-227E-C52D-6DC3-FAAEA48D3A76}"/>
              </a:ext>
            </a:extLst>
          </p:cNvPr>
          <p:cNvSpPr>
            <a:spLocks noGrp="1"/>
          </p:cNvSpPr>
          <p:nvPr>
            <p:ph type="body" sz="quarter" idx="21" hasCustomPrompt="1"/>
          </p:nvPr>
        </p:nvSpPr>
        <p:spPr>
          <a:xfrm>
            <a:off x="913462" y="1420550"/>
            <a:ext cx="4021629" cy="897717"/>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1" name="Text Placeholder 14">
            <a:extLst>
              <a:ext uri="{FF2B5EF4-FFF2-40B4-BE49-F238E27FC236}">
                <a16:creationId xmlns:a16="http://schemas.microsoft.com/office/drawing/2014/main" id="{A6305FC7-7279-E998-4E01-2BE08A7703F0}"/>
              </a:ext>
            </a:extLst>
          </p:cNvPr>
          <p:cNvSpPr>
            <a:spLocks noGrp="1"/>
          </p:cNvSpPr>
          <p:nvPr>
            <p:ph type="body" sz="quarter" idx="22" hasCustomPrompt="1"/>
          </p:nvPr>
        </p:nvSpPr>
        <p:spPr>
          <a:xfrm>
            <a:off x="913462" y="3095217"/>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2" name="Text Placeholder 16">
            <a:extLst>
              <a:ext uri="{FF2B5EF4-FFF2-40B4-BE49-F238E27FC236}">
                <a16:creationId xmlns:a16="http://schemas.microsoft.com/office/drawing/2014/main" id="{682F24B9-D50C-D5D2-DA36-17FCCE71B019}"/>
              </a:ext>
            </a:extLst>
          </p:cNvPr>
          <p:cNvSpPr>
            <a:spLocks noGrp="1"/>
          </p:cNvSpPr>
          <p:nvPr>
            <p:ph type="body" sz="quarter" idx="23" hasCustomPrompt="1"/>
          </p:nvPr>
        </p:nvSpPr>
        <p:spPr>
          <a:xfrm>
            <a:off x="913462" y="3354848"/>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
        <p:nvSpPr>
          <p:cNvPr id="13" name="Text Placeholder 14">
            <a:extLst>
              <a:ext uri="{FF2B5EF4-FFF2-40B4-BE49-F238E27FC236}">
                <a16:creationId xmlns:a16="http://schemas.microsoft.com/office/drawing/2014/main" id="{2489A1DC-1B40-CDFF-8EB0-EEF1611F491D}"/>
              </a:ext>
            </a:extLst>
          </p:cNvPr>
          <p:cNvSpPr>
            <a:spLocks noGrp="1"/>
          </p:cNvSpPr>
          <p:nvPr>
            <p:ph type="body" sz="quarter" idx="24" hasCustomPrompt="1"/>
          </p:nvPr>
        </p:nvSpPr>
        <p:spPr>
          <a:xfrm>
            <a:off x="913462" y="5023366"/>
            <a:ext cx="3162682" cy="324639"/>
          </a:xfrm>
          <a:prstGeom prst="rect">
            <a:avLst/>
          </a:prstGeom>
        </p:spPr>
        <p:txBody>
          <a:bodyPr/>
          <a:lstStyle>
            <a:lvl1pPr marL="0" indent="0">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4" name="Text Placeholder 16">
            <a:extLst>
              <a:ext uri="{FF2B5EF4-FFF2-40B4-BE49-F238E27FC236}">
                <a16:creationId xmlns:a16="http://schemas.microsoft.com/office/drawing/2014/main" id="{8EE6685D-F0EF-D070-CDAA-F93760F4815D}"/>
              </a:ext>
            </a:extLst>
          </p:cNvPr>
          <p:cNvSpPr>
            <a:spLocks noGrp="1"/>
          </p:cNvSpPr>
          <p:nvPr>
            <p:ph type="body" sz="quarter" idx="25" hasCustomPrompt="1"/>
          </p:nvPr>
        </p:nvSpPr>
        <p:spPr>
          <a:xfrm>
            <a:off x="913462" y="5282997"/>
            <a:ext cx="4021628" cy="1037384"/>
          </a:xfrm>
          <a:prstGeom prst="rect">
            <a:avLst/>
          </a:prstGeom>
        </p:spPr>
        <p:txBody>
          <a:bodyPr/>
          <a:lstStyle>
            <a:lvl1pPr marL="0" indent="0">
              <a:lnSpc>
                <a:spcPts val="2300"/>
              </a:lnSpc>
              <a:spcBef>
                <a:spcPts val="0"/>
              </a:spcBef>
              <a:buNone/>
              <a:defRPr sz="1000">
                <a:latin typeface="Montserrat" pitchFamily="2" charset="77"/>
              </a:defRPr>
            </a:lvl1pPr>
          </a:lstStyle>
          <a:p>
            <a:pPr marL="0" marR="0" lvl="0" indent="0" algn="l" defTabSz="457109" rtl="0" eaLnBrk="1" fontAlgn="auto" latinLnBrk="0" hangingPunct="1">
              <a:lnSpc>
                <a:spcPts val="2300"/>
              </a:lnSpc>
              <a:spcBef>
                <a:spcPts val="0"/>
              </a:spcBef>
              <a:spcAft>
                <a:spcPts val="0"/>
              </a:spcAft>
              <a:buClrTx/>
              <a:buSzTx/>
              <a:buFont typeface="Arial" pitchFamily="34" charset="0"/>
              <a:buNone/>
              <a:tabLst/>
              <a:defRPr/>
            </a:pPr>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2979974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594365F-7BB2-F650-FEBE-989187FEC82D}"/>
              </a:ext>
            </a:extLst>
          </p:cNvPr>
          <p:cNvSpPr/>
          <p:nvPr userDrawn="1"/>
        </p:nvSpPr>
        <p:spPr>
          <a:xfrm>
            <a:off x="4573173" y="3407505"/>
            <a:ext cx="2786147" cy="27865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sp>
        <p:nvSpPr>
          <p:cNvPr id="5" name="Oval 4">
            <a:extLst>
              <a:ext uri="{FF2B5EF4-FFF2-40B4-BE49-F238E27FC236}">
                <a16:creationId xmlns:a16="http://schemas.microsoft.com/office/drawing/2014/main" id="{1126560C-8FCB-E444-006A-90B7D1DA5B6B}"/>
              </a:ext>
            </a:extLst>
          </p:cNvPr>
          <p:cNvSpPr/>
          <p:nvPr userDrawn="1"/>
        </p:nvSpPr>
        <p:spPr>
          <a:xfrm>
            <a:off x="6428644" y="1830314"/>
            <a:ext cx="2786147" cy="2786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chemeClr val="accent4"/>
              </a:solidFill>
              <a:latin typeface="Calibri" panose="020F0502020204030204"/>
            </a:endParaRPr>
          </a:p>
        </p:txBody>
      </p:sp>
      <p:sp>
        <p:nvSpPr>
          <p:cNvPr id="6" name="Oval 5">
            <a:extLst>
              <a:ext uri="{FF2B5EF4-FFF2-40B4-BE49-F238E27FC236}">
                <a16:creationId xmlns:a16="http://schemas.microsoft.com/office/drawing/2014/main" id="{74144C19-754F-980D-A9B7-3537065BD487}"/>
              </a:ext>
            </a:extLst>
          </p:cNvPr>
          <p:cNvSpPr/>
          <p:nvPr userDrawn="1"/>
        </p:nvSpPr>
        <p:spPr>
          <a:xfrm>
            <a:off x="8284113" y="3407504"/>
            <a:ext cx="2786147" cy="27865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dirty="0">
              <a:solidFill>
                <a:srgbClr val="FFFFFF"/>
              </a:solidFill>
              <a:latin typeface="Calibri" panose="020F0502020204030204"/>
            </a:endParaRPr>
          </a:p>
        </p:txBody>
      </p:sp>
      <p:sp>
        <p:nvSpPr>
          <p:cNvPr id="7" name="Text Placeholder 1">
            <a:extLst>
              <a:ext uri="{FF2B5EF4-FFF2-40B4-BE49-F238E27FC236}">
                <a16:creationId xmlns:a16="http://schemas.microsoft.com/office/drawing/2014/main" id="{0F625923-3E77-72D6-B782-F49CCFE2487B}"/>
              </a:ext>
            </a:extLst>
          </p:cNvPr>
          <p:cNvSpPr txBox="1">
            <a:spLocks/>
          </p:cNvSpPr>
          <p:nvPr userDrawn="1"/>
        </p:nvSpPr>
        <p:spPr>
          <a:xfrm>
            <a:off x="4990054" y="4437969"/>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71">
              <a:lnSpc>
                <a:spcPts val="2500"/>
              </a:lnSpc>
              <a:spcBef>
                <a:spcPts val="0"/>
              </a:spcBef>
              <a:buNone/>
              <a:defRPr/>
            </a:pPr>
            <a:r>
              <a:rPr lang="en-US" sz="2000" b="1" dirty="0">
                <a:solidFill>
                  <a:srgbClr val="FFFFFF"/>
                </a:solidFill>
                <a:latin typeface="Montserrat SemiBold" pitchFamily="2" charset="77"/>
                <a:ea typeface="PMingLiU" panose="02020500000000000000" pitchFamily="18" charset="-120"/>
                <a:cs typeface="Plus Jakarta Sans Medium" pitchFamily="2" charset="77"/>
              </a:rPr>
              <a:t>Title here</a:t>
            </a:r>
            <a:br>
              <a:rPr lang="en-US" sz="4399" b="1" spc="100" dirty="0">
                <a:solidFill>
                  <a:srgbClr val="FFFFFF"/>
                </a:solidFill>
                <a:latin typeface="Montserrat" pitchFamily="2" charset="77"/>
                <a:ea typeface="Franklin Gothic Demi" charset="0"/>
                <a:cs typeface="Arial Black" panose="020B0604020202020204" pitchFamily="34" charset="0"/>
              </a:rPr>
            </a:br>
            <a:r>
              <a:rPr lang="en-US" sz="1600" spc="30" dirty="0">
                <a:solidFill>
                  <a:srgbClr val="FFFFFF"/>
                </a:solidFill>
                <a:latin typeface="Montserrat" pitchFamily="2" charset="77"/>
                <a:cs typeface="Plus Jakarta Sans Medium" pitchFamily="2" charset="77"/>
              </a:rPr>
              <a:t>Body copy here</a:t>
            </a:r>
          </a:p>
        </p:txBody>
      </p:sp>
      <p:sp>
        <p:nvSpPr>
          <p:cNvPr id="8" name="Text Placeholder 1">
            <a:extLst>
              <a:ext uri="{FF2B5EF4-FFF2-40B4-BE49-F238E27FC236}">
                <a16:creationId xmlns:a16="http://schemas.microsoft.com/office/drawing/2014/main" id="{3BC61C12-4781-BB30-9B95-6E8E07128569}"/>
              </a:ext>
            </a:extLst>
          </p:cNvPr>
          <p:cNvSpPr txBox="1">
            <a:spLocks/>
          </p:cNvSpPr>
          <p:nvPr userDrawn="1"/>
        </p:nvSpPr>
        <p:spPr>
          <a:xfrm>
            <a:off x="6831325" y="2865271"/>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71">
              <a:lnSpc>
                <a:spcPts val="2500"/>
              </a:lnSpc>
              <a:spcBef>
                <a:spcPts val="0"/>
              </a:spcBef>
              <a:buNone/>
              <a:defRPr/>
            </a:pPr>
            <a:r>
              <a:rPr lang="en-US" sz="2000" b="1" dirty="0">
                <a:solidFill>
                  <a:srgbClr val="FFFFFF"/>
                </a:solidFill>
                <a:latin typeface="Montserrat SemiBold" pitchFamily="2" charset="77"/>
                <a:ea typeface="PMingLiU" panose="02020500000000000000" pitchFamily="18" charset="-120"/>
                <a:cs typeface="Plus Jakarta Sans Medium" pitchFamily="2" charset="77"/>
              </a:rPr>
              <a:t>Title here</a:t>
            </a:r>
            <a:br>
              <a:rPr lang="en-US" sz="4399" b="1" spc="100" dirty="0">
                <a:solidFill>
                  <a:srgbClr val="FFFFFF"/>
                </a:solidFill>
                <a:latin typeface="Montserrat" pitchFamily="2" charset="77"/>
                <a:ea typeface="Franklin Gothic Demi" charset="0"/>
                <a:cs typeface="Arial Black" panose="020B0604020202020204" pitchFamily="34" charset="0"/>
              </a:rPr>
            </a:br>
            <a:r>
              <a:rPr lang="en-US" sz="1600" spc="30" dirty="0">
                <a:solidFill>
                  <a:srgbClr val="FFFFFF"/>
                </a:solidFill>
                <a:latin typeface="Montserrat" pitchFamily="2" charset="77"/>
                <a:ea typeface="Franklin Gothic Demi" charset="0"/>
                <a:cs typeface="Plus Jakarta Sans Medium" pitchFamily="2" charset="77"/>
              </a:rPr>
              <a:t>Body copy here</a:t>
            </a:r>
            <a:endParaRPr lang="en-US" sz="4399" spc="30" dirty="0">
              <a:solidFill>
                <a:srgbClr val="FFFFFF"/>
              </a:solidFill>
              <a:latin typeface="Montserrat" pitchFamily="2" charset="77"/>
              <a:ea typeface="Franklin Gothic Demi" charset="0"/>
              <a:cs typeface="Plus Jakarta Sans Medium" pitchFamily="2" charset="77"/>
            </a:endParaRPr>
          </a:p>
        </p:txBody>
      </p:sp>
      <p:sp>
        <p:nvSpPr>
          <p:cNvPr id="9" name="Text Placeholder 1">
            <a:extLst>
              <a:ext uri="{FF2B5EF4-FFF2-40B4-BE49-F238E27FC236}">
                <a16:creationId xmlns:a16="http://schemas.microsoft.com/office/drawing/2014/main" id="{EFFA78A5-C242-85AF-144B-C4C2385E5EC5}"/>
              </a:ext>
            </a:extLst>
          </p:cNvPr>
          <p:cNvSpPr txBox="1">
            <a:spLocks/>
          </p:cNvSpPr>
          <p:nvPr userDrawn="1"/>
        </p:nvSpPr>
        <p:spPr>
          <a:xfrm>
            <a:off x="8720742" y="4427460"/>
            <a:ext cx="1980785" cy="725580"/>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171">
              <a:lnSpc>
                <a:spcPts val="2500"/>
              </a:lnSpc>
              <a:spcBef>
                <a:spcPts val="0"/>
              </a:spcBef>
              <a:buNone/>
              <a:defRPr/>
            </a:pPr>
            <a:r>
              <a:rPr lang="en-US" sz="2000" b="1" dirty="0">
                <a:solidFill>
                  <a:srgbClr val="FFFFFF"/>
                </a:solidFill>
                <a:latin typeface="Montserrat SemiBold" pitchFamily="2" charset="77"/>
                <a:ea typeface="PMingLiU" panose="02020500000000000000" pitchFamily="18" charset="-120"/>
                <a:cs typeface="Plus Jakarta Sans Medium" pitchFamily="2" charset="77"/>
              </a:rPr>
              <a:t>Title here</a:t>
            </a:r>
            <a:br>
              <a:rPr lang="en-US" sz="4399" b="1" spc="100" dirty="0">
                <a:solidFill>
                  <a:srgbClr val="FFFFFF"/>
                </a:solidFill>
                <a:latin typeface="Aya Sans" panose="020B0503030202060203" pitchFamily="34" charset="77"/>
                <a:ea typeface="Franklin Gothic Demi" charset="0"/>
                <a:cs typeface="Arial Black" panose="020B0604020202020204" pitchFamily="34" charset="0"/>
              </a:rPr>
            </a:br>
            <a:r>
              <a:rPr lang="en-US" sz="1600" spc="30" dirty="0">
                <a:solidFill>
                  <a:srgbClr val="FFFFFF"/>
                </a:solidFill>
                <a:latin typeface="Plus Jakarta Sans Medium" pitchFamily="2" charset="77"/>
                <a:cs typeface="Plus Jakarta Sans Medium" pitchFamily="2" charset="77"/>
              </a:rPr>
              <a:t>Body copy here</a:t>
            </a:r>
          </a:p>
        </p:txBody>
      </p:sp>
      <p:grpSp>
        <p:nvGrpSpPr>
          <p:cNvPr id="10" name="Group 9">
            <a:extLst>
              <a:ext uri="{FF2B5EF4-FFF2-40B4-BE49-F238E27FC236}">
                <a16:creationId xmlns:a16="http://schemas.microsoft.com/office/drawing/2014/main" id="{AD783965-4456-64A8-F7DC-F49763997FDB}"/>
              </a:ext>
            </a:extLst>
          </p:cNvPr>
          <p:cNvGrpSpPr/>
          <p:nvPr userDrawn="1"/>
        </p:nvGrpSpPr>
        <p:grpSpPr>
          <a:xfrm rot="842567">
            <a:off x="5652168" y="2573580"/>
            <a:ext cx="824916" cy="1097003"/>
            <a:chOff x="6045649" y="2573579"/>
            <a:chExt cx="825023" cy="1097003"/>
          </a:xfrm>
        </p:grpSpPr>
        <p:sp>
          <p:nvSpPr>
            <p:cNvPr id="11" name="Arc 10">
              <a:extLst>
                <a:ext uri="{FF2B5EF4-FFF2-40B4-BE49-F238E27FC236}">
                  <a16:creationId xmlns:a16="http://schemas.microsoft.com/office/drawing/2014/main" id="{9EF914F7-BE0D-7ACE-C188-E7D0D7C4BADA}"/>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8BA09A4D-9B49-580B-EAB6-457C9F54B2B7}"/>
                    </a:ext>
                  </a:extLst>
                </p14:cNvPr>
                <p14:cNvContentPartPr/>
                <p14:nvPr/>
              </p14:nvContentPartPr>
              <p14:xfrm>
                <a:off x="6408875" y="2573579"/>
                <a:ext cx="59400" cy="69480"/>
              </p14:xfrm>
            </p:contentPart>
          </mc:Choice>
          <mc:Fallback xmlns="">
            <p:pic>
              <p:nvPicPr>
                <p:cNvPr id="12" name="Ink 11">
                  <a:extLst>
                    <a:ext uri="{FF2B5EF4-FFF2-40B4-BE49-F238E27FC236}">
                      <a16:creationId xmlns:a16="http://schemas.microsoft.com/office/drawing/2014/main" id="{8BA09A4D-9B49-580B-EAB6-457C9F54B2B7}"/>
                    </a:ext>
                  </a:extLst>
                </p:cNvPr>
                <p:cNvPicPr/>
                <p:nvPr/>
              </p:nvPicPr>
              <p:blipFill>
                <a:blip r:embed="rId3"/>
                <a:stretch>
                  <a:fillRect/>
                </a:stretch>
              </p:blipFill>
              <p:spPr>
                <a:xfrm>
                  <a:off x="6401653" y="2566323"/>
                  <a:ext cx="73483" cy="8363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FA7B05AD-3EC5-E17A-49E4-B6184970E8D6}"/>
                    </a:ext>
                  </a:extLst>
                </p14:cNvPr>
                <p14:cNvContentPartPr/>
                <p14:nvPr/>
              </p14:nvContentPartPr>
              <p14:xfrm>
                <a:off x="6418639" y="2643858"/>
                <a:ext cx="50760" cy="86400"/>
              </p14:xfrm>
            </p:contentPart>
          </mc:Choice>
          <mc:Fallback xmlns="">
            <p:pic>
              <p:nvPicPr>
                <p:cNvPr id="13" name="Ink 12">
                  <a:extLst>
                    <a:ext uri="{FF2B5EF4-FFF2-40B4-BE49-F238E27FC236}">
                      <a16:creationId xmlns:a16="http://schemas.microsoft.com/office/drawing/2014/main" id="{FA7B05AD-3EC5-E17A-49E4-B6184970E8D6}"/>
                    </a:ext>
                  </a:extLst>
                </p:cNvPr>
                <p:cNvPicPr/>
                <p:nvPr/>
              </p:nvPicPr>
              <p:blipFill>
                <a:blip r:embed="rId5"/>
                <a:stretch>
                  <a:fillRect/>
                </a:stretch>
              </p:blipFill>
              <p:spPr>
                <a:xfrm>
                  <a:off x="6411413" y="2636643"/>
                  <a:ext cx="64850" cy="100469"/>
                </a:xfrm>
                <a:prstGeom prst="rect">
                  <a:avLst/>
                </a:prstGeom>
              </p:spPr>
            </p:pic>
          </mc:Fallback>
        </mc:AlternateContent>
      </p:grpSp>
      <p:grpSp>
        <p:nvGrpSpPr>
          <p:cNvPr id="14" name="Group 13">
            <a:extLst>
              <a:ext uri="{FF2B5EF4-FFF2-40B4-BE49-F238E27FC236}">
                <a16:creationId xmlns:a16="http://schemas.microsoft.com/office/drawing/2014/main" id="{50D23E5C-3189-9163-16B2-0C76F3E4173F}"/>
              </a:ext>
            </a:extLst>
          </p:cNvPr>
          <p:cNvGrpSpPr/>
          <p:nvPr userDrawn="1"/>
        </p:nvGrpSpPr>
        <p:grpSpPr>
          <a:xfrm rot="5400000">
            <a:off x="9034605" y="2483003"/>
            <a:ext cx="825023" cy="1096860"/>
            <a:chOff x="6045649" y="2573579"/>
            <a:chExt cx="825023" cy="1097003"/>
          </a:xfrm>
        </p:grpSpPr>
        <p:sp>
          <p:nvSpPr>
            <p:cNvPr id="15" name="Arc 14">
              <a:extLst>
                <a:ext uri="{FF2B5EF4-FFF2-40B4-BE49-F238E27FC236}">
                  <a16:creationId xmlns:a16="http://schemas.microsoft.com/office/drawing/2014/main" id="{AE4C7BF4-C701-E791-A3B7-681F606B5A37}"/>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742E8EFE-C0A6-FD9B-D062-DA73595B3649}"/>
                    </a:ext>
                  </a:extLst>
                </p14:cNvPr>
                <p14:cNvContentPartPr/>
                <p14:nvPr/>
              </p14:nvContentPartPr>
              <p14:xfrm>
                <a:off x="6408875" y="2573579"/>
                <a:ext cx="59400" cy="69480"/>
              </p14:xfrm>
            </p:contentPart>
          </mc:Choice>
          <mc:Fallback xmlns="">
            <p:pic>
              <p:nvPicPr>
                <p:cNvPr id="16" name="Ink 15">
                  <a:extLst>
                    <a:ext uri="{FF2B5EF4-FFF2-40B4-BE49-F238E27FC236}">
                      <a16:creationId xmlns:a16="http://schemas.microsoft.com/office/drawing/2014/main" id="{742E8EFE-C0A6-FD9B-D062-DA73595B3649}"/>
                    </a:ext>
                  </a:extLst>
                </p:cNvPr>
                <p:cNvPicPr/>
                <p:nvPr/>
              </p:nvPicPr>
              <p:blipFill>
                <a:blip r:embed="rId3"/>
                <a:stretch>
                  <a:fillRect/>
                </a:stretch>
              </p:blipFill>
              <p:spPr>
                <a:xfrm>
                  <a:off x="6401653" y="2566323"/>
                  <a:ext cx="73483" cy="8363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91B51B60-786B-7CA2-47C4-A726A8D2E4C5}"/>
                    </a:ext>
                  </a:extLst>
                </p14:cNvPr>
                <p14:cNvContentPartPr/>
                <p14:nvPr/>
              </p14:nvContentPartPr>
              <p14:xfrm>
                <a:off x="6418639" y="2643858"/>
                <a:ext cx="50760" cy="86400"/>
              </p14:xfrm>
            </p:contentPart>
          </mc:Choice>
          <mc:Fallback xmlns="">
            <p:pic>
              <p:nvPicPr>
                <p:cNvPr id="17" name="Ink 16">
                  <a:extLst>
                    <a:ext uri="{FF2B5EF4-FFF2-40B4-BE49-F238E27FC236}">
                      <a16:creationId xmlns:a16="http://schemas.microsoft.com/office/drawing/2014/main" id="{91B51B60-786B-7CA2-47C4-A726A8D2E4C5}"/>
                    </a:ext>
                  </a:extLst>
                </p:cNvPr>
                <p:cNvPicPr/>
                <p:nvPr/>
              </p:nvPicPr>
              <p:blipFill>
                <a:blip r:embed="rId5"/>
                <a:stretch>
                  <a:fillRect/>
                </a:stretch>
              </p:blipFill>
              <p:spPr>
                <a:xfrm>
                  <a:off x="6411413" y="2636643"/>
                  <a:ext cx="64850" cy="100469"/>
                </a:xfrm>
                <a:prstGeom prst="rect">
                  <a:avLst/>
                </a:prstGeom>
              </p:spPr>
            </p:pic>
          </mc:Fallback>
        </mc:AlternateContent>
      </p:grpSp>
      <p:sp>
        <p:nvSpPr>
          <p:cNvPr id="2" name="Title 4">
            <a:extLst>
              <a:ext uri="{FF2B5EF4-FFF2-40B4-BE49-F238E27FC236}">
                <a16:creationId xmlns:a16="http://schemas.microsoft.com/office/drawing/2014/main" id="{248C3AC8-67CA-BA4F-970B-DF649CBA4E29}"/>
              </a:ext>
            </a:extLst>
          </p:cNvPr>
          <p:cNvSpPr>
            <a:spLocks noGrp="1"/>
          </p:cNvSpPr>
          <p:nvPr>
            <p:ph type="title" hasCustomPrompt="1"/>
          </p:nvPr>
        </p:nvSpPr>
        <p:spPr>
          <a:xfrm>
            <a:off x="792667" y="874853"/>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19" name="Text Placeholder 34">
            <a:extLst>
              <a:ext uri="{FF2B5EF4-FFF2-40B4-BE49-F238E27FC236}">
                <a16:creationId xmlns:a16="http://schemas.microsoft.com/office/drawing/2014/main" id="{2D7755AE-E4DF-E4A4-E84A-47912F1A01F2}"/>
              </a:ext>
            </a:extLst>
          </p:cNvPr>
          <p:cNvSpPr>
            <a:spLocks noGrp="1"/>
          </p:cNvSpPr>
          <p:nvPr>
            <p:ph type="body" sz="quarter" idx="19" hasCustomPrompt="1"/>
          </p:nvPr>
        </p:nvSpPr>
        <p:spPr>
          <a:xfrm>
            <a:off x="795005" y="1522197"/>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20" name="Text Placeholder 15">
            <a:extLst>
              <a:ext uri="{FF2B5EF4-FFF2-40B4-BE49-F238E27FC236}">
                <a16:creationId xmlns:a16="http://schemas.microsoft.com/office/drawing/2014/main" id="{975AB0DD-282B-2E63-AE0B-4F3E8A195D38}"/>
              </a:ext>
            </a:extLst>
          </p:cNvPr>
          <p:cNvSpPr>
            <a:spLocks noGrp="1"/>
          </p:cNvSpPr>
          <p:nvPr>
            <p:ph type="body" sz="quarter" idx="20" hasCustomPrompt="1"/>
          </p:nvPr>
        </p:nvSpPr>
        <p:spPr>
          <a:xfrm>
            <a:off x="801809" y="2244766"/>
            <a:ext cx="3530684" cy="1346086"/>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606016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5D148-3446-0031-4D56-99AFCD8B13F5}"/>
              </a:ext>
            </a:extLst>
          </p:cNvPr>
          <p:cNvSpPr txBox="1"/>
          <p:nvPr userDrawn="1"/>
        </p:nvSpPr>
        <p:spPr>
          <a:xfrm>
            <a:off x="2575015" y="1476789"/>
            <a:ext cx="7041970" cy="652871"/>
          </a:xfrm>
          <a:prstGeom prst="rect">
            <a:avLst/>
          </a:prstGeom>
          <a:noFill/>
        </p:spPr>
        <p:txBody>
          <a:bodyPr wrap="square" rtlCol="0">
            <a:spAutoFit/>
          </a:bodyPr>
          <a:lstStyle/>
          <a:p>
            <a:pPr algn="ctr" defTabSz="914217">
              <a:lnSpc>
                <a:spcPts val="2280"/>
              </a:lnSpc>
              <a:defRPr/>
            </a:pPr>
            <a:r>
              <a:rPr lang="en-US" sz="1400" spc="30" dirty="0">
                <a:solidFill>
                  <a:srgbClr val="000000"/>
                </a:solidFill>
                <a:latin typeface="Montserrat" pitchFamily="2" charset="77"/>
                <a:cs typeface="Plus Jakarta Sans Light" pitchFamily="2" charset="77"/>
              </a:rPr>
              <a:t>Lorem ipsum dolor sit amet, consectetur adipiscing elit, sed do eiusmod tempor incididunt ut labore et dolore magna aliqua. </a:t>
            </a:r>
          </a:p>
        </p:txBody>
      </p:sp>
      <p:sp>
        <p:nvSpPr>
          <p:cNvPr id="5" name="Oval 4">
            <a:extLst>
              <a:ext uri="{FF2B5EF4-FFF2-40B4-BE49-F238E27FC236}">
                <a16:creationId xmlns:a16="http://schemas.microsoft.com/office/drawing/2014/main" id="{AC104EBC-6B54-CDFB-B66C-2C914B758E28}"/>
              </a:ext>
            </a:extLst>
          </p:cNvPr>
          <p:cNvSpPr/>
          <p:nvPr userDrawn="1"/>
        </p:nvSpPr>
        <p:spPr>
          <a:xfrm>
            <a:off x="4281353" y="5060734"/>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dirty="0">
                <a:solidFill>
                  <a:schemeClr val="bg1"/>
                </a:solidFill>
                <a:latin typeface="Plus Jakarta Sans ExtraBold" pitchFamily="2" charset="77"/>
                <a:cs typeface="Plus Jakarta Sans ExtraBold" pitchFamily="2" charset="77"/>
              </a:rPr>
              <a:t>4</a:t>
            </a:r>
          </a:p>
        </p:txBody>
      </p:sp>
      <p:sp>
        <p:nvSpPr>
          <p:cNvPr id="6" name="Oval 5">
            <a:extLst>
              <a:ext uri="{FF2B5EF4-FFF2-40B4-BE49-F238E27FC236}">
                <a16:creationId xmlns:a16="http://schemas.microsoft.com/office/drawing/2014/main" id="{825C1C97-82C1-38CF-4FB5-BFD3F9293C17}"/>
              </a:ext>
            </a:extLst>
          </p:cNvPr>
          <p:cNvSpPr/>
          <p:nvPr userDrawn="1"/>
        </p:nvSpPr>
        <p:spPr>
          <a:xfrm>
            <a:off x="7017553" y="5057695"/>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dirty="0">
                <a:solidFill>
                  <a:schemeClr val="bg1"/>
                </a:solidFill>
                <a:latin typeface="Plus Jakarta Sans ExtraBold" pitchFamily="2" charset="77"/>
                <a:cs typeface="Plus Jakarta Sans ExtraBold" pitchFamily="2" charset="77"/>
              </a:rPr>
              <a:t>3</a:t>
            </a:r>
          </a:p>
        </p:txBody>
      </p:sp>
      <p:sp>
        <p:nvSpPr>
          <p:cNvPr id="7" name="Oval 6">
            <a:extLst>
              <a:ext uri="{FF2B5EF4-FFF2-40B4-BE49-F238E27FC236}">
                <a16:creationId xmlns:a16="http://schemas.microsoft.com/office/drawing/2014/main" id="{8952BAE7-45D6-0B1F-42FC-6ADD85D08D59}"/>
              </a:ext>
            </a:extLst>
          </p:cNvPr>
          <p:cNvSpPr/>
          <p:nvPr userDrawn="1"/>
        </p:nvSpPr>
        <p:spPr>
          <a:xfrm>
            <a:off x="4471930" y="2749049"/>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dirty="0">
                <a:solidFill>
                  <a:schemeClr val="bg1"/>
                </a:solidFill>
                <a:latin typeface="Plus Jakarta Sans ExtraBold" pitchFamily="2" charset="77"/>
                <a:cs typeface="Plus Jakarta Sans ExtraBold" pitchFamily="2" charset="77"/>
              </a:rPr>
              <a:t>1</a:t>
            </a:r>
          </a:p>
        </p:txBody>
      </p:sp>
      <p:sp>
        <p:nvSpPr>
          <p:cNvPr id="8" name="Oval 7">
            <a:extLst>
              <a:ext uri="{FF2B5EF4-FFF2-40B4-BE49-F238E27FC236}">
                <a16:creationId xmlns:a16="http://schemas.microsoft.com/office/drawing/2014/main" id="{7465C5A4-B112-DB1E-DAF6-BE8953400CC6}"/>
              </a:ext>
            </a:extLst>
          </p:cNvPr>
          <p:cNvSpPr/>
          <p:nvPr userDrawn="1"/>
        </p:nvSpPr>
        <p:spPr>
          <a:xfrm>
            <a:off x="6955886" y="2699926"/>
            <a:ext cx="91428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r>
              <a:rPr lang="en-US" sz="3599" b="1" dirty="0">
                <a:solidFill>
                  <a:schemeClr val="bg1"/>
                </a:solidFill>
                <a:latin typeface="Plus Jakarta Sans ExtraBold" pitchFamily="2" charset="77"/>
                <a:cs typeface="Plus Jakarta Sans ExtraBold" pitchFamily="2" charset="77"/>
              </a:rPr>
              <a:t>2</a:t>
            </a:r>
          </a:p>
        </p:txBody>
      </p:sp>
      <p:grpSp>
        <p:nvGrpSpPr>
          <p:cNvPr id="9" name="Group 8">
            <a:extLst>
              <a:ext uri="{FF2B5EF4-FFF2-40B4-BE49-F238E27FC236}">
                <a16:creationId xmlns:a16="http://schemas.microsoft.com/office/drawing/2014/main" id="{166A669A-21F8-A0F8-E066-2EB4D4C9F3D5}"/>
              </a:ext>
            </a:extLst>
          </p:cNvPr>
          <p:cNvGrpSpPr/>
          <p:nvPr userDrawn="1"/>
        </p:nvGrpSpPr>
        <p:grpSpPr>
          <a:xfrm rot="3401484">
            <a:off x="5231773" y="2447422"/>
            <a:ext cx="1494413" cy="1986807"/>
            <a:chOff x="6045649" y="2573579"/>
            <a:chExt cx="825023" cy="1097003"/>
          </a:xfrm>
        </p:grpSpPr>
        <p:sp>
          <p:nvSpPr>
            <p:cNvPr id="10" name="Arc 9">
              <a:extLst>
                <a:ext uri="{FF2B5EF4-FFF2-40B4-BE49-F238E27FC236}">
                  <a16:creationId xmlns:a16="http://schemas.microsoft.com/office/drawing/2014/main" id="{DB019FD3-1525-C666-8EBB-BA13D19184B0}"/>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0D13D718-5074-7502-C92B-9AB1D9BC7220}"/>
                    </a:ext>
                  </a:extLst>
                </p14:cNvPr>
                <p14:cNvContentPartPr/>
                <p14:nvPr/>
              </p14:nvContentPartPr>
              <p14:xfrm>
                <a:off x="6408875" y="2573579"/>
                <a:ext cx="59400" cy="69480"/>
              </p14:xfrm>
            </p:contentPart>
          </mc:Choice>
          <mc:Fallback xmlns="">
            <p:pic>
              <p:nvPicPr>
                <p:cNvPr id="11" name="Ink 10">
                  <a:extLst>
                    <a:ext uri="{FF2B5EF4-FFF2-40B4-BE49-F238E27FC236}">
                      <a16:creationId xmlns:a16="http://schemas.microsoft.com/office/drawing/2014/main" id="{0D13D718-5074-7502-C92B-9AB1D9BC7220}"/>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052DEF3B-9F1D-1DC5-602F-44CBFC65F03E}"/>
                    </a:ext>
                  </a:extLst>
                </p14:cNvPr>
                <p14:cNvContentPartPr/>
                <p14:nvPr/>
              </p14:nvContentPartPr>
              <p14:xfrm>
                <a:off x="6418639" y="2643858"/>
                <a:ext cx="50760" cy="86400"/>
              </p14:xfrm>
            </p:contentPart>
          </mc:Choice>
          <mc:Fallback xmlns="">
            <p:pic>
              <p:nvPicPr>
                <p:cNvPr id="12" name="Ink 11">
                  <a:extLst>
                    <a:ext uri="{FF2B5EF4-FFF2-40B4-BE49-F238E27FC236}">
                      <a16:creationId xmlns:a16="http://schemas.microsoft.com/office/drawing/2014/main" id="{052DEF3B-9F1D-1DC5-602F-44CBFC65F03E}"/>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13" name="Group 12">
            <a:extLst>
              <a:ext uri="{FF2B5EF4-FFF2-40B4-BE49-F238E27FC236}">
                <a16:creationId xmlns:a16="http://schemas.microsoft.com/office/drawing/2014/main" id="{D7248F5B-E688-D324-49C0-0B80EACAA660}"/>
              </a:ext>
            </a:extLst>
          </p:cNvPr>
          <p:cNvGrpSpPr/>
          <p:nvPr userDrawn="1"/>
        </p:nvGrpSpPr>
        <p:grpSpPr>
          <a:xfrm rot="8040560">
            <a:off x="6493295" y="3301764"/>
            <a:ext cx="1494413" cy="1986807"/>
            <a:chOff x="6045649" y="2573579"/>
            <a:chExt cx="825023" cy="1097003"/>
          </a:xfrm>
        </p:grpSpPr>
        <p:sp>
          <p:nvSpPr>
            <p:cNvPr id="14" name="Arc 13">
              <a:extLst>
                <a:ext uri="{FF2B5EF4-FFF2-40B4-BE49-F238E27FC236}">
                  <a16:creationId xmlns:a16="http://schemas.microsoft.com/office/drawing/2014/main" id="{C39AB488-8C91-CAC1-BC53-9A758E30BEC3}"/>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61F27197-3726-DABC-3165-48ED507281F6}"/>
                    </a:ext>
                  </a:extLst>
                </p14:cNvPr>
                <p14:cNvContentPartPr/>
                <p14:nvPr/>
              </p14:nvContentPartPr>
              <p14:xfrm>
                <a:off x="6408875" y="2573579"/>
                <a:ext cx="59400" cy="69480"/>
              </p14:xfrm>
            </p:contentPart>
          </mc:Choice>
          <mc:Fallback xmlns="">
            <p:pic>
              <p:nvPicPr>
                <p:cNvPr id="15" name="Ink 14">
                  <a:extLst>
                    <a:ext uri="{FF2B5EF4-FFF2-40B4-BE49-F238E27FC236}">
                      <a16:creationId xmlns:a16="http://schemas.microsoft.com/office/drawing/2014/main" id="{61F27197-3726-DABC-3165-48ED507281F6}"/>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2B518CC-AF81-8808-00C3-DB93B7BEECAE}"/>
                    </a:ext>
                  </a:extLst>
                </p14:cNvPr>
                <p14:cNvContentPartPr/>
                <p14:nvPr/>
              </p14:nvContentPartPr>
              <p14:xfrm>
                <a:off x="6418639" y="2643858"/>
                <a:ext cx="50760" cy="86400"/>
              </p14:xfrm>
            </p:contentPart>
          </mc:Choice>
          <mc:Fallback xmlns="">
            <p:pic>
              <p:nvPicPr>
                <p:cNvPr id="16" name="Ink 15">
                  <a:extLst>
                    <a:ext uri="{FF2B5EF4-FFF2-40B4-BE49-F238E27FC236}">
                      <a16:creationId xmlns:a16="http://schemas.microsoft.com/office/drawing/2014/main" id="{22B518CC-AF81-8808-00C3-DB93B7BEECAE}"/>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17" name="Group 16">
            <a:extLst>
              <a:ext uri="{FF2B5EF4-FFF2-40B4-BE49-F238E27FC236}">
                <a16:creationId xmlns:a16="http://schemas.microsoft.com/office/drawing/2014/main" id="{997D8C08-E651-B00B-8B09-93FB9FEA1E52}"/>
              </a:ext>
            </a:extLst>
          </p:cNvPr>
          <p:cNvGrpSpPr/>
          <p:nvPr userDrawn="1"/>
        </p:nvGrpSpPr>
        <p:grpSpPr>
          <a:xfrm rot="14400000">
            <a:off x="5525811" y="4284822"/>
            <a:ext cx="1494413" cy="1986807"/>
            <a:chOff x="6045649" y="2573579"/>
            <a:chExt cx="825023" cy="1097003"/>
          </a:xfrm>
        </p:grpSpPr>
        <p:sp>
          <p:nvSpPr>
            <p:cNvPr id="18" name="Arc 17">
              <a:extLst>
                <a:ext uri="{FF2B5EF4-FFF2-40B4-BE49-F238E27FC236}">
                  <a16:creationId xmlns:a16="http://schemas.microsoft.com/office/drawing/2014/main" id="{C2176B39-87EB-D37C-156D-B637B0A77965}"/>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8">
              <p14:nvContentPartPr>
                <p14:cNvPr id="19" name="Ink 18">
                  <a:extLst>
                    <a:ext uri="{FF2B5EF4-FFF2-40B4-BE49-F238E27FC236}">
                      <a16:creationId xmlns:a16="http://schemas.microsoft.com/office/drawing/2014/main" id="{E49D2548-59D9-E052-2F29-8435C8DBE44A}"/>
                    </a:ext>
                  </a:extLst>
                </p14:cNvPr>
                <p14:cNvContentPartPr/>
                <p14:nvPr/>
              </p14:nvContentPartPr>
              <p14:xfrm>
                <a:off x="6408875" y="2573579"/>
                <a:ext cx="59400" cy="69480"/>
              </p14:xfrm>
            </p:contentPart>
          </mc:Choice>
          <mc:Fallback xmlns="">
            <p:pic>
              <p:nvPicPr>
                <p:cNvPr id="19" name="Ink 18">
                  <a:extLst>
                    <a:ext uri="{FF2B5EF4-FFF2-40B4-BE49-F238E27FC236}">
                      <a16:creationId xmlns:a16="http://schemas.microsoft.com/office/drawing/2014/main" id="{E49D2548-59D9-E052-2F29-8435C8DBE44A}"/>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 name="Ink 19">
                  <a:extLst>
                    <a:ext uri="{FF2B5EF4-FFF2-40B4-BE49-F238E27FC236}">
                      <a16:creationId xmlns:a16="http://schemas.microsoft.com/office/drawing/2014/main" id="{40DF7034-ACE8-1153-3F0C-E38A9B13E2DA}"/>
                    </a:ext>
                  </a:extLst>
                </p14:cNvPr>
                <p14:cNvContentPartPr/>
                <p14:nvPr/>
              </p14:nvContentPartPr>
              <p14:xfrm>
                <a:off x="6418639" y="2643858"/>
                <a:ext cx="50760" cy="86400"/>
              </p14:xfrm>
            </p:contentPart>
          </mc:Choice>
          <mc:Fallback xmlns="">
            <p:pic>
              <p:nvPicPr>
                <p:cNvPr id="20" name="Ink 19">
                  <a:extLst>
                    <a:ext uri="{FF2B5EF4-FFF2-40B4-BE49-F238E27FC236}">
                      <a16:creationId xmlns:a16="http://schemas.microsoft.com/office/drawing/2014/main" id="{40DF7034-ACE8-1153-3F0C-E38A9B13E2DA}"/>
                    </a:ext>
                  </a:extLst>
                </p:cNvPr>
                <p:cNvPicPr/>
                <p:nvPr/>
              </p:nvPicPr>
              <p:blipFill>
                <a:blip r:embed="rId5"/>
                <a:stretch>
                  <a:fillRect/>
                </a:stretch>
              </p:blipFill>
              <p:spPr>
                <a:xfrm>
                  <a:off x="6414634" y="2639863"/>
                  <a:ext cx="58569" cy="94191"/>
                </a:xfrm>
                <a:prstGeom prst="rect">
                  <a:avLst/>
                </a:prstGeom>
              </p:spPr>
            </p:pic>
          </mc:Fallback>
        </mc:AlternateContent>
      </p:grpSp>
      <p:grpSp>
        <p:nvGrpSpPr>
          <p:cNvPr id="21" name="Group 20">
            <a:extLst>
              <a:ext uri="{FF2B5EF4-FFF2-40B4-BE49-F238E27FC236}">
                <a16:creationId xmlns:a16="http://schemas.microsoft.com/office/drawing/2014/main" id="{A64822F5-5D1C-A3A1-4BD9-769E11DBB247}"/>
              </a:ext>
            </a:extLst>
          </p:cNvPr>
          <p:cNvGrpSpPr/>
          <p:nvPr userDrawn="1"/>
        </p:nvGrpSpPr>
        <p:grpSpPr>
          <a:xfrm rot="19800000">
            <a:off x="4227879" y="3530582"/>
            <a:ext cx="1494218" cy="1987066"/>
            <a:chOff x="6045649" y="2573579"/>
            <a:chExt cx="825023" cy="1097003"/>
          </a:xfrm>
        </p:grpSpPr>
        <p:sp>
          <p:nvSpPr>
            <p:cNvPr id="22" name="Arc 21">
              <a:extLst>
                <a:ext uri="{FF2B5EF4-FFF2-40B4-BE49-F238E27FC236}">
                  <a16:creationId xmlns:a16="http://schemas.microsoft.com/office/drawing/2014/main" id="{DDCCAF80-54F6-A003-0B99-403F9F708D57}"/>
                </a:ext>
              </a:extLst>
            </p:cNvPr>
            <p:cNvSpPr/>
            <p:nvPr/>
          </p:nvSpPr>
          <p:spPr>
            <a:xfrm flipH="1">
              <a:off x="6045649" y="2640889"/>
              <a:ext cx="825023" cy="1029693"/>
            </a:xfrm>
            <a:prstGeom prst="arc">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17">
                <a:defRPr/>
              </a:pPr>
              <a:endParaRPr lang="en-US" sz="1800" dirty="0">
                <a:solidFill>
                  <a:srgbClr val="000000"/>
                </a:solidFill>
                <a:latin typeface="Calibri" panose="020F0502020204030204"/>
              </a:endParaRPr>
            </a:p>
          </p:txBody>
        </p:sp>
        <mc:AlternateContent xmlns:mc="http://schemas.openxmlformats.org/markup-compatibility/2006" xmlns:p14="http://schemas.microsoft.com/office/powerpoint/2010/main">
          <mc:Choice Requires="p14">
            <p:contentPart p14:bwMode="auto" r:id="rId10">
              <p14:nvContentPartPr>
                <p14:cNvPr id="23" name="Ink 22">
                  <a:extLst>
                    <a:ext uri="{FF2B5EF4-FFF2-40B4-BE49-F238E27FC236}">
                      <a16:creationId xmlns:a16="http://schemas.microsoft.com/office/drawing/2014/main" id="{613524F5-F6F9-0EEB-B3E9-1F554BE18301}"/>
                    </a:ext>
                  </a:extLst>
                </p14:cNvPr>
                <p14:cNvContentPartPr/>
                <p14:nvPr/>
              </p14:nvContentPartPr>
              <p14:xfrm>
                <a:off x="6408875" y="2573579"/>
                <a:ext cx="59400" cy="69480"/>
              </p14:xfrm>
            </p:contentPart>
          </mc:Choice>
          <mc:Fallback xmlns="">
            <p:pic>
              <p:nvPicPr>
                <p:cNvPr id="23" name="Ink 22">
                  <a:extLst>
                    <a:ext uri="{FF2B5EF4-FFF2-40B4-BE49-F238E27FC236}">
                      <a16:creationId xmlns:a16="http://schemas.microsoft.com/office/drawing/2014/main" id="{613524F5-F6F9-0EEB-B3E9-1F554BE18301}"/>
                    </a:ext>
                  </a:extLst>
                </p:cNvPr>
                <p:cNvPicPr/>
                <p:nvPr/>
              </p:nvPicPr>
              <p:blipFill>
                <a:blip r:embed="rId3"/>
                <a:stretch>
                  <a:fillRect/>
                </a:stretch>
              </p:blipFill>
              <p:spPr>
                <a:xfrm>
                  <a:off x="6404882" y="2569592"/>
                  <a:ext cx="67187" cy="7725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4" name="Ink 23">
                  <a:extLst>
                    <a:ext uri="{FF2B5EF4-FFF2-40B4-BE49-F238E27FC236}">
                      <a16:creationId xmlns:a16="http://schemas.microsoft.com/office/drawing/2014/main" id="{32C8D5AB-02FA-E7FC-5AF8-2BE54DB0FEE5}"/>
                    </a:ext>
                  </a:extLst>
                </p14:cNvPr>
                <p14:cNvContentPartPr/>
                <p14:nvPr/>
              </p14:nvContentPartPr>
              <p14:xfrm>
                <a:off x="6418639" y="2643858"/>
                <a:ext cx="50760" cy="86400"/>
              </p14:xfrm>
            </p:contentPart>
          </mc:Choice>
          <mc:Fallback xmlns="">
            <p:pic>
              <p:nvPicPr>
                <p:cNvPr id="24" name="Ink 23">
                  <a:extLst>
                    <a:ext uri="{FF2B5EF4-FFF2-40B4-BE49-F238E27FC236}">
                      <a16:creationId xmlns:a16="http://schemas.microsoft.com/office/drawing/2014/main" id="{32C8D5AB-02FA-E7FC-5AF8-2BE54DB0FEE5}"/>
                    </a:ext>
                  </a:extLst>
                </p:cNvPr>
                <p:cNvPicPr/>
                <p:nvPr/>
              </p:nvPicPr>
              <p:blipFill>
                <a:blip r:embed="rId5"/>
                <a:stretch>
                  <a:fillRect/>
                </a:stretch>
              </p:blipFill>
              <p:spPr>
                <a:xfrm>
                  <a:off x="6414634" y="2639863"/>
                  <a:ext cx="58569" cy="94191"/>
                </a:xfrm>
                <a:prstGeom prst="rect">
                  <a:avLst/>
                </a:prstGeom>
              </p:spPr>
            </p:pic>
          </mc:Fallback>
        </mc:AlternateContent>
      </p:grpSp>
      <p:sp>
        <p:nvSpPr>
          <p:cNvPr id="2" name="Title 4">
            <a:extLst>
              <a:ext uri="{FF2B5EF4-FFF2-40B4-BE49-F238E27FC236}">
                <a16:creationId xmlns:a16="http://schemas.microsoft.com/office/drawing/2014/main" id="{BFE3664D-11E1-B55B-F38C-29F8BFD82EF6}"/>
              </a:ext>
            </a:extLst>
          </p:cNvPr>
          <p:cNvSpPr>
            <a:spLocks noGrp="1"/>
          </p:cNvSpPr>
          <p:nvPr>
            <p:ph type="title" hasCustomPrompt="1"/>
          </p:nvPr>
        </p:nvSpPr>
        <p:spPr>
          <a:xfrm>
            <a:off x="3749551" y="407403"/>
            <a:ext cx="4778060" cy="567525"/>
          </a:xfrm>
          <a:prstGeom prst="rect">
            <a:avLst/>
          </a:prstGeom>
        </p:spPr>
        <p:txBody>
          <a:bodyPr/>
          <a:lstStyle>
            <a:lvl1pPr marL="0" indent="0" algn="ctr"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29" name="Text Placeholder 34">
            <a:extLst>
              <a:ext uri="{FF2B5EF4-FFF2-40B4-BE49-F238E27FC236}">
                <a16:creationId xmlns:a16="http://schemas.microsoft.com/office/drawing/2014/main" id="{EC8B3798-CD64-4656-A025-1563BF70E863}"/>
              </a:ext>
            </a:extLst>
          </p:cNvPr>
          <p:cNvSpPr>
            <a:spLocks noGrp="1"/>
          </p:cNvSpPr>
          <p:nvPr>
            <p:ph type="body" sz="quarter" idx="19" hasCustomPrompt="1"/>
          </p:nvPr>
        </p:nvSpPr>
        <p:spPr>
          <a:xfrm>
            <a:off x="4537194" y="1053894"/>
            <a:ext cx="4786028" cy="265605"/>
          </a:xfrm>
          <a:prstGeom prst="rect">
            <a:avLst/>
          </a:prstGeom>
        </p:spPr>
        <p:txBody>
          <a:bodyPr/>
          <a:lstStyle>
            <a:lvl1pPr marL="0" indent="0" algn="ctr">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31" name="Text Placeholder 14">
            <a:extLst>
              <a:ext uri="{FF2B5EF4-FFF2-40B4-BE49-F238E27FC236}">
                <a16:creationId xmlns:a16="http://schemas.microsoft.com/office/drawing/2014/main" id="{5E342600-E76D-CFA5-8686-C54918A1F75F}"/>
              </a:ext>
            </a:extLst>
          </p:cNvPr>
          <p:cNvSpPr>
            <a:spLocks noGrp="1"/>
          </p:cNvSpPr>
          <p:nvPr>
            <p:ph type="body" sz="quarter" idx="20" hasCustomPrompt="1"/>
          </p:nvPr>
        </p:nvSpPr>
        <p:spPr>
          <a:xfrm>
            <a:off x="792686" y="2737816"/>
            <a:ext cx="3162682" cy="324639"/>
          </a:xfrm>
          <a:prstGeom prst="rect">
            <a:avLst/>
          </a:prstGeom>
        </p:spPr>
        <p:txBody>
          <a:bodyPr/>
          <a:lstStyle>
            <a:lvl1pPr marL="0" indent="0" algn="r">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35" name="Text Placeholder 34">
            <a:extLst>
              <a:ext uri="{FF2B5EF4-FFF2-40B4-BE49-F238E27FC236}">
                <a16:creationId xmlns:a16="http://schemas.microsoft.com/office/drawing/2014/main" id="{7D7EB58D-91AD-DEB4-5D9F-47C5199B4B01}"/>
              </a:ext>
            </a:extLst>
          </p:cNvPr>
          <p:cNvSpPr>
            <a:spLocks noGrp="1"/>
          </p:cNvSpPr>
          <p:nvPr>
            <p:ph type="body" sz="quarter" idx="21" hasCustomPrompt="1"/>
          </p:nvPr>
        </p:nvSpPr>
        <p:spPr>
          <a:xfrm>
            <a:off x="832565" y="3007381"/>
            <a:ext cx="3122804" cy="1331913"/>
          </a:xfrm>
          <a:prstGeom prst="rect">
            <a:avLst/>
          </a:prstGeom>
        </p:spPr>
        <p:txBody>
          <a:bodyPr/>
          <a:lstStyle>
            <a:lvl1pPr marL="0" indent="0" algn="r">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36" name="Text Placeholder 14">
            <a:extLst>
              <a:ext uri="{FF2B5EF4-FFF2-40B4-BE49-F238E27FC236}">
                <a16:creationId xmlns:a16="http://schemas.microsoft.com/office/drawing/2014/main" id="{E84181EF-B332-A1C4-5A91-BAC889A19A10}"/>
              </a:ext>
            </a:extLst>
          </p:cNvPr>
          <p:cNvSpPr>
            <a:spLocks noGrp="1"/>
          </p:cNvSpPr>
          <p:nvPr>
            <p:ph type="body" sz="quarter" idx="22" hasCustomPrompt="1"/>
          </p:nvPr>
        </p:nvSpPr>
        <p:spPr>
          <a:xfrm>
            <a:off x="792686" y="4874729"/>
            <a:ext cx="3162682" cy="324639"/>
          </a:xfrm>
          <a:prstGeom prst="rect">
            <a:avLst/>
          </a:prstGeom>
        </p:spPr>
        <p:txBody>
          <a:bodyPr/>
          <a:lstStyle>
            <a:lvl1pPr marL="0" indent="0" algn="r">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37" name="Text Placeholder 34">
            <a:extLst>
              <a:ext uri="{FF2B5EF4-FFF2-40B4-BE49-F238E27FC236}">
                <a16:creationId xmlns:a16="http://schemas.microsoft.com/office/drawing/2014/main" id="{139808F3-CA92-4397-5F16-AAEF0896CFF4}"/>
              </a:ext>
            </a:extLst>
          </p:cNvPr>
          <p:cNvSpPr>
            <a:spLocks noGrp="1"/>
          </p:cNvSpPr>
          <p:nvPr>
            <p:ph type="body" sz="quarter" idx="23" hasCustomPrompt="1"/>
          </p:nvPr>
        </p:nvSpPr>
        <p:spPr>
          <a:xfrm>
            <a:off x="832565" y="5144294"/>
            <a:ext cx="3122804" cy="1331913"/>
          </a:xfrm>
          <a:prstGeom prst="rect">
            <a:avLst/>
          </a:prstGeom>
        </p:spPr>
        <p:txBody>
          <a:bodyPr/>
          <a:lstStyle>
            <a:lvl1pPr marL="0" indent="0" algn="r">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40" name="Text Placeholder 14">
            <a:extLst>
              <a:ext uri="{FF2B5EF4-FFF2-40B4-BE49-F238E27FC236}">
                <a16:creationId xmlns:a16="http://schemas.microsoft.com/office/drawing/2014/main" id="{45E8FB00-A1DD-3814-9AAB-9ED6C1B0E4C5}"/>
              </a:ext>
            </a:extLst>
          </p:cNvPr>
          <p:cNvSpPr>
            <a:spLocks noGrp="1"/>
          </p:cNvSpPr>
          <p:nvPr>
            <p:ph type="body" sz="quarter" idx="24" hasCustomPrompt="1"/>
          </p:nvPr>
        </p:nvSpPr>
        <p:spPr>
          <a:xfrm>
            <a:off x="8395131" y="2737816"/>
            <a:ext cx="3162682" cy="324639"/>
          </a:xfrm>
          <a:prstGeom prst="rect">
            <a:avLst/>
          </a:prstGeom>
        </p:spPr>
        <p:txBody>
          <a:bodyPr/>
          <a:lstStyle>
            <a:lvl1pPr marL="0" indent="0" algn="l">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41" name="Text Placeholder 34">
            <a:extLst>
              <a:ext uri="{FF2B5EF4-FFF2-40B4-BE49-F238E27FC236}">
                <a16:creationId xmlns:a16="http://schemas.microsoft.com/office/drawing/2014/main" id="{BED9CF8A-8703-6741-E6E9-8D9A2BE83811}"/>
              </a:ext>
            </a:extLst>
          </p:cNvPr>
          <p:cNvSpPr>
            <a:spLocks noGrp="1"/>
          </p:cNvSpPr>
          <p:nvPr>
            <p:ph type="body" sz="quarter" idx="25" hasCustomPrompt="1"/>
          </p:nvPr>
        </p:nvSpPr>
        <p:spPr>
          <a:xfrm>
            <a:off x="8435010" y="3007381"/>
            <a:ext cx="3122804" cy="1331913"/>
          </a:xfrm>
          <a:prstGeom prst="rect">
            <a:avLst/>
          </a:prstGeom>
        </p:spPr>
        <p:txBody>
          <a:bodyPr/>
          <a:lstStyle>
            <a:lvl1pPr marL="0" indent="0" algn="l">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
        <p:nvSpPr>
          <p:cNvPr id="42" name="Text Placeholder 14">
            <a:extLst>
              <a:ext uri="{FF2B5EF4-FFF2-40B4-BE49-F238E27FC236}">
                <a16:creationId xmlns:a16="http://schemas.microsoft.com/office/drawing/2014/main" id="{F0DD3B41-9BB3-1104-021D-121EC9FD5DB4}"/>
              </a:ext>
            </a:extLst>
          </p:cNvPr>
          <p:cNvSpPr>
            <a:spLocks noGrp="1"/>
          </p:cNvSpPr>
          <p:nvPr>
            <p:ph type="body" sz="quarter" idx="26" hasCustomPrompt="1"/>
          </p:nvPr>
        </p:nvSpPr>
        <p:spPr>
          <a:xfrm>
            <a:off x="8395131" y="4874729"/>
            <a:ext cx="3162682" cy="324639"/>
          </a:xfrm>
          <a:prstGeom prst="rect">
            <a:avLst/>
          </a:prstGeom>
        </p:spPr>
        <p:txBody>
          <a:bodyPr/>
          <a:lstStyle>
            <a:lvl1pPr marL="0" indent="0" algn="l">
              <a:buNone/>
              <a:defRPr>
                <a:latin typeface="Montserrat" pitchFamily="2" charset="77"/>
              </a:defRPr>
            </a:lvl1pPr>
          </a:lstStyle>
          <a:p>
            <a:pPr lvl="0"/>
            <a:r>
              <a:rPr lang="en-US" sz="1600">
                <a:solidFill>
                  <a:schemeClr val="accent3"/>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43" name="Text Placeholder 34">
            <a:extLst>
              <a:ext uri="{FF2B5EF4-FFF2-40B4-BE49-F238E27FC236}">
                <a16:creationId xmlns:a16="http://schemas.microsoft.com/office/drawing/2014/main" id="{907C48DF-0261-BDC7-2E28-5FAC392A92B6}"/>
              </a:ext>
            </a:extLst>
          </p:cNvPr>
          <p:cNvSpPr>
            <a:spLocks noGrp="1"/>
          </p:cNvSpPr>
          <p:nvPr>
            <p:ph type="body" sz="quarter" idx="27" hasCustomPrompt="1"/>
          </p:nvPr>
        </p:nvSpPr>
        <p:spPr>
          <a:xfrm>
            <a:off x="8435010" y="5144294"/>
            <a:ext cx="3122804" cy="1331913"/>
          </a:xfrm>
          <a:prstGeom prst="rect">
            <a:avLst/>
          </a:prstGeom>
        </p:spPr>
        <p:txBody>
          <a:bodyPr/>
          <a:lstStyle>
            <a:lvl1pPr marL="0" indent="0" algn="l">
              <a:lnSpc>
                <a:spcPts val="2300"/>
              </a:lnSpc>
              <a:spcBef>
                <a:spcPts val="0"/>
              </a:spcBef>
              <a:buNone/>
              <a:defRPr sz="1000">
                <a:latin typeface="Montserrat" pitchFamily="2" charset="77"/>
              </a:defRPr>
            </a:lvl1pPr>
          </a:lstStyle>
          <a:p>
            <a:pPr lvl="0"/>
            <a:r>
              <a:rPr lang="en-US" sz="1000" spc="30">
                <a:latin typeface="Montserrat" pitchFamily="2" charset="77"/>
                <a:cs typeface="Plus Jakarta Sans Light" pitchFamily="2" charset="77"/>
              </a:rPr>
              <a:t>Lorem ipsum dolor sit </a:t>
            </a:r>
            <a:r>
              <a:rPr lang="en-US" sz="1000" spc="30" err="1">
                <a:latin typeface="Montserrat" pitchFamily="2" charset="77"/>
                <a:cs typeface="Plus Jakarta Sans Light" pitchFamily="2" charset="77"/>
              </a:rPr>
              <a:t>amet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consectetur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adipiscing</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elit</a:t>
            </a:r>
            <a:r>
              <a:rPr lang="en-US" sz="1000" spc="30">
                <a:latin typeface="Montserrat" pitchFamily="2" charset="77"/>
                <a:cs typeface="Plus Jakarta Sans Light" pitchFamily="2" charset="77"/>
              </a:rPr>
              <a:t>, sed do </a:t>
            </a:r>
            <a:r>
              <a:rPr lang="en-US" sz="1000" spc="30" err="1">
                <a:latin typeface="Montserrat" pitchFamily="2" charset="77"/>
                <a:cs typeface="Plus Jakarta Sans Light" pitchFamily="2" charset="77"/>
              </a:rPr>
              <a:t>eiusmod</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tempor</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incididunt</a:t>
            </a:r>
            <a:r>
              <a:rPr lang="en-US" sz="1000" spc="30">
                <a:latin typeface="Montserrat" pitchFamily="2" charset="77"/>
                <a:cs typeface="Plus Jakarta Sans Light" pitchFamily="2" charset="77"/>
              </a:rPr>
              <a:t> </a:t>
            </a:r>
            <a:r>
              <a:rPr lang="en-US" sz="1000" spc="30" err="1">
                <a:latin typeface="Montserrat" pitchFamily="2" charset="77"/>
                <a:cs typeface="Plus Jakarta Sans Light" pitchFamily="2" charset="77"/>
              </a:rPr>
              <a:t>ut</a:t>
            </a:r>
            <a:r>
              <a:rPr lang="en-US" sz="1000" spc="30">
                <a:latin typeface="Montserrat" pitchFamily="2" charset="77"/>
                <a:cs typeface="Plus Jakarta Sans Light" pitchFamily="2" charset="77"/>
              </a:rPr>
              <a:t> magna </a:t>
            </a:r>
            <a:r>
              <a:rPr lang="en-US" sz="1000" spc="30" err="1">
                <a:latin typeface="Montserrat" pitchFamily="2" charset="77"/>
                <a:cs typeface="Plus Jakarta Sans Light" pitchFamily="2" charset="77"/>
              </a:rPr>
              <a:t>aliqua</a:t>
            </a:r>
            <a:r>
              <a:rPr lang="en-US" sz="1000" spc="30">
                <a:latin typeface="Montserrat" pitchFamily="2" charset="77"/>
                <a:cs typeface="Plus Jakarta Sans Light" pitchFamily="2" charset="77"/>
              </a:rPr>
              <a:t>.</a:t>
            </a:r>
            <a:endParaRPr lang="en-US"/>
          </a:p>
        </p:txBody>
      </p:sp>
    </p:spTree>
    <p:extLst>
      <p:ext uri="{BB962C8B-B14F-4D97-AF65-F5344CB8AC3E}">
        <p14:creationId xmlns:p14="http://schemas.microsoft.com/office/powerpoint/2010/main" val="25158732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05CB87F-7883-D4BB-3A05-A4871BC5470A}"/>
              </a:ext>
            </a:extLst>
          </p:cNvPr>
          <p:cNvCxnSpPr>
            <a:cxnSpLocks/>
          </p:cNvCxnSpPr>
          <p:nvPr userDrawn="1"/>
        </p:nvCxnSpPr>
        <p:spPr>
          <a:xfrm>
            <a:off x="8064585" y="1260389"/>
            <a:ext cx="0" cy="45549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833CA8-A373-3D9C-FBDE-D69CFD794A1C}"/>
              </a:ext>
            </a:extLst>
          </p:cNvPr>
          <p:cNvCxnSpPr>
            <a:cxnSpLocks/>
          </p:cNvCxnSpPr>
          <p:nvPr userDrawn="1"/>
        </p:nvCxnSpPr>
        <p:spPr>
          <a:xfrm flipH="1" flipV="1">
            <a:off x="5015722" y="3595539"/>
            <a:ext cx="6152864" cy="1263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71BC7E8-8813-5C37-54A5-ED98A1FA4B3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372297" y="1597878"/>
            <a:ext cx="457140" cy="400050"/>
          </a:xfrm>
          <a:prstGeom prst="rect">
            <a:avLst/>
          </a:prstGeom>
        </p:spPr>
      </p:pic>
      <p:pic>
        <p:nvPicPr>
          <p:cNvPr id="12" name="Picture 11">
            <a:extLst>
              <a:ext uri="{FF2B5EF4-FFF2-40B4-BE49-F238E27FC236}">
                <a16:creationId xmlns:a16="http://schemas.microsoft.com/office/drawing/2014/main" id="{2A0BAFCF-8D61-5BAD-583B-B29679642B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840187" y="1559778"/>
            <a:ext cx="457140" cy="438150"/>
          </a:xfrm>
          <a:prstGeom prst="rect">
            <a:avLst/>
          </a:prstGeom>
        </p:spPr>
      </p:pic>
      <p:pic>
        <p:nvPicPr>
          <p:cNvPr id="13" name="Picture 12">
            <a:extLst>
              <a:ext uri="{FF2B5EF4-FFF2-40B4-BE49-F238E27FC236}">
                <a16:creationId xmlns:a16="http://schemas.microsoft.com/office/drawing/2014/main" id="{CA56B64F-926A-037D-D8DE-8702B327C8F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372297" y="4142998"/>
            <a:ext cx="457140" cy="457200"/>
          </a:xfrm>
          <a:prstGeom prst="rect">
            <a:avLst/>
          </a:prstGeom>
        </p:spPr>
      </p:pic>
      <p:pic>
        <p:nvPicPr>
          <p:cNvPr id="14" name="Picture 13">
            <a:extLst>
              <a:ext uri="{FF2B5EF4-FFF2-40B4-BE49-F238E27FC236}">
                <a16:creationId xmlns:a16="http://schemas.microsoft.com/office/drawing/2014/main" id="{CAE4922F-998E-053C-550C-F80D84D428FF}"/>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840187" y="4142998"/>
            <a:ext cx="342855" cy="457200"/>
          </a:xfrm>
          <a:prstGeom prst="rect">
            <a:avLst/>
          </a:prstGeom>
        </p:spPr>
      </p:pic>
      <p:sp>
        <p:nvSpPr>
          <p:cNvPr id="2" name="Title 4">
            <a:extLst>
              <a:ext uri="{FF2B5EF4-FFF2-40B4-BE49-F238E27FC236}">
                <a16:creationId xmlns:a16="http://schemas.microsoft.com/office/drawing/2014/main" id="{7239B2F7-F52D-6B23-3236-3A7631A21B46}"/>
              </a:ext>
            </a:extLst>
          </p:cNvPr>
          <p:cNvSpPr>
            <a:spLocks noGrp="1"/>
          </p:cNvSpPr>
          <p:nvPr>
            <p:ph type="title" hasCustomPrompt="1"/>
          </p:nvPr>
        </p:nvSpPr>
        <p:spPr>
          <a:xfrm>
            <a:off x="801810" y="973929"/>
            <a:ext cx="4778060" cy="567525"/>
          </a:xfrm>
          <a:prstGeom prst="rect">
            <a:avLst/>
          </a:prstGeom>
        </p:spPr>
        <p:txBody>
          <a:bodyPr/>
          <a:lstStyle>
            <a:lvl1pPr marL="0" indent="0" algn="l" defTabSz="457109">
              <a:lnSpc>
                <a:spcPct val="100000"/>
              </a:lnSpc>
              <a:spcBef>
                <a:spcPts val="0"/>
              </a:spcBef>
              <a:spcAft>
                <a:spcPts val="1200"/>
              </a:spcAft>
              <a:buNone/>
              <a:defRPr sz="3299"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9" b="1">
                <a:solidFill>
                  <a:schemeClr val="accent5"/>
                </a:solidFill>
                <a:latin typeface="Montserrat SemiBold" pitchFamily="2" charset="77"/>
              </a:rPr>
              <a:t>Title Here</a:t>
            </a:r>
            <a:br>
              <a:rPr lang="en-US" sz="3299" b="1">
                <a:solidFill>
                  <a:schemeClr val="accent5"/>
                </a:solidFill>
                <a:latin typeface="Montserrat SemiBold" pitchFamily="2" charset="77"/>
              </a:rPr>
            </a:br>
            <a:endParaRPr lang="en-US" sz="3299" b="1">
              <a:solidFill>
                <a:schemeClr val="accent5"/>
              </a:solidFill>
              <a:latin typeface="Montserrat SemiBold" pitchFamily="2" charset="77"/>
            </a:endParaRPr>
          </a:p>
        </p:txBody>
      </p:sp>
      <p:sp>
        <p:nvSpPr>
          <p:cNvPr id="15" name="Text Placeholder 34">
            <a:extLst>
              <a:ext uri="{FF2B5EF4-FFF2-40B4-BE49-F238E27FC236}">
                <a16:creationId xmlns:a16="http://schemas.microsoft.com/office/drawing/2014/main" id="{46ECD6AE-928B-A643-CB8C-AE7CE4DE7C7E}"/>
              </a:ext>
            </a:extLst>
          </p:cNvPr>
          <p:cNvSpPr>
            <a:spLocks noGrp="1"/>
          </p:cNvSpPr>
          <p:nvPr>
            <p:ph type="body" sz="quarter" idx="19" hasCustomPrompt="1"/>
          </p:nvPr>
        </p:nvSpPr>
        <p:spPr>
          <a:xfrm>
            <a:off x="804148" y="1710752"/>
            <a:ext cx="4786028" cy="265605"/>
          </a:xfrm>
          <a:prstGeom prst="rect">
            <a:avLst/>
          </a:prstGeom>
        </p:spPr>
        <p:txBody>
          <a:bodyPr/>
          <a:lstStyle>
            <a:lvl1pPr marL="0" indent="0">
              <a:buNone/>
              <a:defRPr sz="1400" b="1">
                <a:latin typeface="Montserrat" pitchFamily="2" charset="77"/>
              </a:defRPr>
            </a:lvl1pPr>
          </a:lstStyle>
          <a:p>
            <a:pPr marL="0" marR="0" lvl="0" indent="0" algn="l" defTabSz="457109"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6" name="Text Placeholder 15">
            <a:extLst>
              <a:ext uri="{FF2B5EF4-FFF2-40B4-BE49-F238E27FC236}">
                <a16:creationId xmlns:a16="http://schemas.microsoft.com/office/drawing/2014/main" id="{AF5A08B0-37C4-70EF-5517-A73BBB09E655}"/>
              </a:ext>
            </a:extLst>
          </p:cNvPr>
          <p:cNvSpPr>
            <a:spLocks noGrp="1"/>
          </p:cNvSpPr>
          <p:nvPr>
            <p:ph type="body" sz="quarter" idx="20" hasCustomPrompt="1"/>
          </p:nvPr>
        </p:nvSpPr>
        <p:spPr>
          <a:xfrm>
            <a:off x="801809" y="2244766"/>
            <a:ext cx="3530684" cy="1346086"/>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Lorem ipsum dolor sit </a:t>
            </a:r>
            <a:r>
              <a:rPr lang="en-US" sz="1400" spc="30" err="1">
                <a:solidFill>
                  <a:srgbClr val="000000"/>
                </a:solidFill>
                <a:latin typeface="Montserrat" pitchFamily="2" charset="77"/>
                <a:cs typeface="Plus Jakarta Sans Light" pitchFamily="2" charset="77"/>
              </a:rPr>
              <a:t>amet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consectetur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adipiscing</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elit</a:t>
            </a:r>
            <a:r>
              <a:rPr lang="en-US" sz="1400" spc="30">
                <a:solidFill>
                  <a:srgbClr val="000000"/>
                </a:solidFill>
                <a:latin typeface="Montserrat" pitchFamily="2" charset="77"/>
                <a:cs typeface="Plus Jakarta Sans Light" pitchFamily="2" charset="77"/>
              </a:rPr>
              <a:t>, sed do </a:t>
            </a:r>
            <a:r>
              <a:rPr lang="en-US" sz="1400" spc="30" err="1">
                <a:solidFill>
                  <a:srgbClr val="000000"/>
                </a:solidFill>
                <a:latin typeface="Montserrat" pitchFamily="2" charset="77"/>
                <a:cs typeface="Plus Jakarta Sans Light" pitchFamily="2" charset="77"/>
              </a:rPr>
              <a:t>eiusmod</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tempor</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incididunt</a:t>
            </a:r>
            <a:r>
              <a:rPr lang="en-US" sz="1400" spc="30">
                <a:solidFill>
                  <a:srgbClr val="000000"/>
                </a:solidFill>
                <a:latin typeface="Montserrat" pitchFamily="2" charset="77"/>
                <a:cs typeface="Plus Jakarta Sans Light" pitchFamily="2" charset="77"/>
              </a:rPr>
              <a:t> </a:t>
            </a:r>
            <a:r>
              <a:rPr lang="en-US" sz="1400" spc="30" err="1">
                <a:solidFill>
                  <a:srgbClr val="000000"/>
                </a:solidFill>
                <a:latin typeface="Montserrat" pitchFamily="2" charset="77"/>
                <a:cs typeface="Plus Jakarta Sans Light" pitchFamily="2" charset="77"/>
              </a:rPr>
              <a:t>ut</a:t>
            </a:r>
            <a:r>
              <a:rPr lang="en-US" sz="1400" spc="30">
                <a:solidFill>
                  <a:srgbClr val="000000"/>
                </a:solidFill>
                <a:latin typeface="Montserrat" pitchFamily="2" charset="77"/>
                <a:cs typeface="Plus Jakarta Sans Light" pitchFamily="2" charset="77"/>
              </a:rPr>
              <a:t> labore et dolore magna </a:t>
            </a:r>
            <a:r>
              <a:rPr lang="en-US" sz="1400" spc="30" err="1">
                <a:solidFill>
                  <a:srgbClr val="000000"/>
                </a:solidFill>
                <a:latin typeface="Montserrat" pitchFamily="2" charset="77"/>
                <a:cs typeface="Plus Jakarta Sans Light" pitchFamily="2" charset="77"/>
              </a:rPr>
              <a:t>aliqua</a:t>
            </a:r>
            <a:r>
              <a:rPr lang="en-US" sz="1400" spc="30">
                <a:solidFill>
                  <a:srgbClr val="000000"/>
                </a:solidFill>
                <a:latin typeface="Montserrat" pitchFamily="2" charset="77"/>
                <a:cs typeface="Plus Jakarta Sans Light" pitchFamily="2" charset="77"/>
              </a:rPr>
              <a:t>.</a:t>
            </a:r>
            <a:endParaRPr lang="en-US"/>
          </a:p>
        </p:txBody>
      </p:sp>
      <p:sp>
        <p:nvSpPr>
          <p:cNvPr id="19" name="Text Placeholder 18">
            <a:extLst>
              <a:ext uri="{FF2B5EF4-FFF2-40B4-BE49-F238E27FC236}">
                <a16:creationId xmlns:a16="http://schemas.microsoft.com/office/drawing/2014/main" id="{D8572CE1-F45D-BECB-5BFC-E711641D9E12}"/>
              </a:ext>
            </a:extLst>
          </p:cNvPr>
          <p:cNvSpPr>
            <a:spLocks noGrp="1"/>
          </p:cNvSpPr>
          <p:nvPr>
            <p:ph type="body" sz="quarter" idx="21" hasCustomPrompt="1"/>
          </p:nvPr>
        </p:nvSpPr>
        <p:spPr>
          <a:xfrm>
            <a:off x="5372297" y="2186274"/>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0" name="Text Placeholder 18">
            <a:extLst>
              <a:ext uri="{FF2B5EF4-FFF2-40B4-BE49-F238E27FC236}">
                <a16:creationId xmlns:a16="http://schemas.microsoft.com/office/drawing/2014/main" id="{CF1596B3-E0F2-8D8E-4E9F-2D9ECD13F151}"/>
              </a:ext>
            </a:extLst>
          </p:cNvPr>
          <p:cNvSpPr>
            <a:spLocks noGrp="1"/>
          </p:cNvSpPr>
          <p:nvPr>
            <p:ph type="body" sz="quarter" idx="22" hasCustomPrompt="1"/>
          </p:nvPr>
        </p:nvSpPr>
        <p:spPr>
          <a:xfrm>
            <a:off x="5372297" y="4740630"/>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1" name="Text Placeholder 18">
            <a:extLst>
              <a:ext uri="{FF2B5EF4-FFF2-40B4-BE49-F238E27FC236}">
                <a16:creationId xmlns:a16="http://schemas.microsoft.com/office/drawing/2014/main" id="{A761CBEF-98C8-7874-7B77-901336D24E40}"/>
              </a:ext>
            </a:extLst>
          </p:cNvPr>
          <p:cNvSpPr>
            <a:spLocks noGrp="1"/>
          </p:cNvSpPr>
          <p:nvPr>
            <p:ph type="body" sz="quarter" idx="23" hasCustomPrompt="1"/>
          </p:nvPr>
        </p:nvSpPr>
        <p:spPr>
          <a:xfrm>
            <a:off x="8840602" y="4740630"/>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2" name="Text Placeholder 18">
            <a:extLst>
              <a:ext uri="{FF2B5EF4-FFF2-40B4-BE49-F238E27FC236}">
                <a16:creationId xmlns:a16="http://schemas.microsoft.com/office/drawing/2014/main" id="{E3587496-444E-72CA-EA0C-7947ED10DD42}"/>
              </a:ext>
            </a:extLst>
          </p:cNvPr>
          <p:cNvSpPr>
            <a:spLocks noGrp="1"/>
          </p:cNvSpPr>
          <p:nvPr>
            <p:ph type="body" sz="quarter" idx="24" hasCustomPrompt="1"/>
          </p:nvPr>
        </p:nvSpPr>
        <p:spPr>
          <a:xfrm>
            <a:off x="8840602" y="2186274"/>
            <a:ext cx="2242052" cy="362744"/>
          </a:xfrm>
          <a:prstGeom prst="rect">
            <a:avLst/>
          </a:prstGeom>
        </p:spPr>
        <p:txBody>
          <a:bodyPr/>
          <a:lstStyle>
            <a:lvl1pPr marL="0" indent="0">
              <a:buNone/>
              <a:defRPr sz="1800" b="1">
                <a:solidFill>
                  <a:srgbClr val="51ACA1"/>
                </a:solidFill>
                <a:latin typeface="Montserrat" pitchFamily="2" charset="77"/>
              </a:defRPr>
            </a:lvl1pPr>
          </a:lstStyle>
          <a:p>
            <a:pPr lvl="0"/>
            <a:r>
              <a:rPr lang="en-US" sz="1800" b="1">
                <a:solidFill>
                  <a:schemeClr val="accent3"/>
                </a:solidFill>
                <a:latin typeface="Montserrat SemiBold" pitchFamily="2" charset="77"/>
                <a:ea typeface="PMingLiU" panose="02020500000000000000" pitchFamily="18" charset="-120"/>
                <a:cs typeface="Plus Jakarta Sans Medium" pitchFamily="2" charset="77"/>
              </a:rPr>
              <a:t>Title here</a:t>
            </a:r>
            <a:endParaRPr lang="en-US"/>
          </a:p>
        </p:txBody>
      </p:sp>
      <p:sp>
        <p:nvSpPr>
          <p:cNvPr id="23" name="Text Placeholder 15">
            <a:extLst>
              <a:ext uri="{FF2B5EF4-FFF2-40B4-BE49-F238E27FC236}">
                <a16:creationId xmlns:a16="http://schemas.microsoft.com/office/drawing/2014/main" id="{B291FE7F-85C5-4E0E-6903-50EC67843A97}"/>
              </a:ext>
            </a:extLst>
          </p:cNvPr>
          <p:cNvSpPr>
            <a:spLocks noGrp="1"/>
          </p:cNvSpPr>
          <p:nvPr>
            <p:ph type="body" sz="quarter" idx="25" hasCustomPrompt="1"/>
          </p:nvPr>
        </p:nvSpPr>
        <p:spPr>
          <a:xfrm>
            <a:off x="5375954" y="2512399"/>
            <a:ext cx="2328399" cy="102342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4" name="Text Placeholder 15">
            <a:extLst>
              <a:ext uri="{FF2B5EF4-FFF2-40B4-BE49-F238E27FC236}">
                <a16:creationId xmlns:a16="http://schemas.microsoft.com/office/drawing/2014/main" id="{7E8ADBA4-B541-49EE-0B25-DD53DD71AA78}"/>
              </a:ext>
            </a:extLst>
          </p:cNvPr>
          <p:cNvSpPr>
            <a:spLocks noGrp="1"/>
          </p:cNvSpPr>
          <p:nvPr>
            <p:ph type="body" sz="quarter" idx="26" hasCustomPrompt="1"/>
          </p:nvPr>
        </p:nvSpPr>
        <p:spPr>
          <a:xfrm>
            <a:off x="8844259" y="2512399"/>
            <a:ext cx="2328399" cy="102342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5" name="Text Placeholder 15">
            <a:extLst>
              <a:ext uri="{FF2B5EF4-FFF2-40B4-BE49-F238E27FC236}">
                <a16:creationId xmlns:a16="http://schemas.microsoft.com/office/drawing/2014/main" id="{48118D5B-38DE-CC6D-83DD-7177CEA7F2A4}"/>
              </a:ext>
            </a:extLst>
          </p:cNvPr>
          <p:cNvSpPr>
            <a:spLocks noGrp="1"/>
          </p:cNvSpPr>
          <p:nvPr>
            <p:ph type="body" sz="quarter" idx="27" hasCustomPrompt="1"/>
          </p:nvPr>
        </p:nvSpPr>
        <p:spPr>
          <a:xfrm>
            <a:off x="5375954" y="5046877"/>
            <a:ext cx="2328399" cy="116238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
        <p:nvSpPr>
          <p:cNvPr id="26" name="Text Placeholder 15">
            <a:extLst>
              <a:ext uri="{FF2B5EF4-FFF2-40B4-BE49-F238E27FC236}">
                <a16:creationId xmlns:a16="http://schemas.microsoft.com/office/drawing/2014/main" id="{824FCD54-142F-9128-0892-A7EB8E650010}"/>
              </a:ext>
            </a:extLst>
          </p:cNvPr>
          <p:cNvSpPr>
            <a:spLocks noGrp="1"/>
          </p:cNvSpPr>
          <p:nvPr>
            <p:ph type="body" sz="quarter" idx="28" hasCustomPrompt="1"/>
          </p:nvPr>
        </p:nvSpPr>
        <p:spPr>
          <a:xfrm>
            <a:off x="8844259" y="5046877"/>
            <a:ext cx="2328399" cy="1162385"/>
          </a:xfrm>
          <a:prstGeom prst="rect">
            <a:avLst/>
          </a:prstGeom>
        </p:spPr>
        <p:txBody>
          <a:bodyPr/>
          <a:lstStyle>
            <a:lvl1pPr marL="0" indent="0">
              <a:lnSpc>
                <a:spcPts val="2280"/>
              </a:lnSpc>
              <a:spcBef>
                <a:spcPts val="0"/>
              </a:spcBef>
              <a:buNone/>
              <a:defRPr sz="1400">
                <a:latin typeface="Montserrat" pitchFamily="2" charset="77"/>
              </a:defRPr>
            </a:lvl1pPr>
          </a:lstStyle>
          <a:p>
            <a:pPr marL="0" marR="0" lvl="0" indent="0" algn="l" defTabSz="457109" rtl="0" eaLnBrk="1" fontAlgn="auto" latinLnBrk="0" hangingPunct="1">
              <a:lnSpc>
                <a:spcPts val="2280"/>
              </a:lnSpc>
              <a:spcBef>
                <a:spcPts val="0"/>
              </a:spcBef>
              <a:spcAft>
                <a:spcPts val="0"/>
              </a:spcAft>
              <a:buClrTx/>
              <a:buSzTx/>
              <a:buFont typeface="Arial" pitchFamily="34" charset="0"/>
              <a:buNone/>
              <a:tabLst/>
              <a:defRPr/>
            </a:pPr>
            <a:r>
              <a:rPr lang="en-US" sz="1400" spc="30">
                <a:solidFill>
                  <a:srgbClr val="000000"/>
                </a:solidFill>
                <a:latin typeface="Montserrat" pitchFamily="2" charset="77"/>
                <a:cs typeface="Plus Jakarta Sans Light" pitchFamily="2" charset="77"/>
              </a:rPr>
              <a:t>Body copy here</a:t>
            </a:r>
          </a:p>
        </p:txBody>
      </p:sp>
    </p:spTree>
    <p:extLst>
      <p:ext uri="{BB962C8B-B14F-4D97-AF65-F5344CB8AC3E}">
        <p14:creationId xmlns:p14="http://schemas.microsoft.com/office/powerpoint/2010/main" val="1810787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C08A9DDC-7E9A-DFF5-0176-746CF759EBB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8A52029A-D0C2-7A69-568D-A8DB0A4A923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0DB08B9D-5994-BBFA-43F2-66A515801C8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749A62E2-73F7-5586-0353-8C09BBCF6ECF}"/>
              </a:ext>
            </a:extLst>
          </p:cNvPr>
          <p:cNvSpPr/>
          <p:nvPr userDrawn="1"/>
        </p:nvSpPr>
        <p:spPr>
          <a:xfrm>
            <a:off x="114299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C982D7D0-1889-26E6-2C79-F731C3913135}"/>
              </a:ext>
            </a:extLst>
          </p:cNvPr>
          <p:cNvSpPr/>
          <p:nvPr userDrawn="1"/>
        </p:nvSpPr>
        <p:spPr>
          <a:xfrm>
            <a:off x="3689330"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E0FD483A-975D-CE75-1FA3-72A7CF399B3F}"/>
              </a:ext>
            </a:extLst>
          </p:cNvPr>
          <p:cNvSpPr/>
          <p:nvPr userDrawn="1"/>
        </p:nvSpPr>
        <p:spPr>
          <a:xfrm>
            <a:off x="6235667"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9" name="Shape 3">
            <a:extLst>
              <a:ext uri="{FF2B5EF4-FFF2-40B4-BE49-F238E27FC236}">
                <a16:creationId xmlns:a16="http://schemas.microsoft.com/office/drawing/2014/main" id="{E009A843-A462-1CE0-06B3-0413FD74AC02}"/>
              </a:ext>
            </a:extLst>
          </p:cNvPr>
          <p:cNvSpPr/>
          <p:nvPr userDrawn="1"/>
        </p:nvSpPr>
        <p:spPr>
          <a:xfrm>
            <a:off x="878200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21" name="Text Placeholder 20">
            <a:extLst>
              <a:ext uri="{FF2B5EF4-FFF2-40B4-BE49-F238E27FC236}">
                <a16:creationId xmlns:a16="http://schemas.microsoft.com/office/drawing/2014/main" id="{B366E69E-0ED4-C87F-C524-C4A08C88D239}"/>
              </a:ext>
            </a:extLst>
          </p:cNvPr>
          <p:cNvSpPr>
            <a:spLocks noGrp="1"/>
          </p:cNvSpPr>
          <p:nvPr>
            <p:ph type="body" sz="quarter" idx="10" hasCustomPrompt="1"/>
          </p:nvPr>
        </p:nvSpPr>
        <p:spPr>
          <a:xfrm>
            <a:off x="1387499" y="2901122"/>
            <a:ext cx="1789601"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2" name="Text Placeholder 20">
            <a:extLst>
              <a:ext uri="{FF2B5EF4-FFF2-40B4-BE49-F238E27FC236}">
                <a16:creationId xmlns:a16="http://schemas.microsoft.com/office/drawing/2014/main" id="{FBA8FD77-869B-5F10-CD1F-4967597FB264}"/>
              </a:ext>
            </a:extLst>
          </p:cNvPr>
          <p:cNvSpPr>
            <a:spLocks noGrp="1"/>
          </p:cNvSpPr>
          <p:nvPr>
            <p:ph type="body" sz="quarter" idx="11" hasCustomPrompt="1"/>
          </p:nvPr>
        </p:nvSpPr>
        <p:spPr>
          <a:xfrm>
            <a:off x="3940819"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make it easy through our platform, our mobile app and dedicated team of experts.</a:t>
            </a:r>
            <a:endParaRPr lang="en-US"/>
          </a:p>
        </p:txBody>
      </p:sp>
      <p:sp>
        <p:nvSpPr>
          <p:cNvPr id="23" name="Text Placeholder 20">
            <a:extLst>
              <a:ext uri="{FF2B5EF4-FFF2-40B4-BE49-F238E27FC236}">
                <a16:creationId xmlns:a16="http://schemas.microsoft.com/office/drawing/2014/main" id="{22574E8A-FEF1-252F-E605-E05E0E75EBCB}"/>
              </a:ext>
            </a:extLst>
          </p:cNvPr>
          <p:cNvSpPr>
            <a:spLocks noGrp="1"/>
          </p:cNvSpPr>
          <p:nvPr>
            <p:ph type="body" sz="quarter" idx="12" hasCustomPrompt="1"/>
          </p:nvPr>
        </p:nvSpPr>
        <p:spPr>
          <a:xfrm>
            <a:off x="6444822"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7" name="Text Placeholder 20">
            <a:extLst>
              <a:ext uri="{FF2B5EF4-FFF2-40B4-BE49-F238E27FC236}">
                <a16:creationId xmlns:a16="http://schemas.microsoft.com/office/drawing/2014/main" id="{3635797A-AEE1-3CAF-A1B3-B42172954F89}"/>
              </a:ext>
            </a:extLst>
          </p:cNvPr>
          <p:cNvSpPr>
            <a:spLocks noGrp="1"/>
          </p:cNvSpPr>
          <p:nvPr>
            <p:ph type="body" sz="quarter" idx="13" hasCustomPrompt="1"/>
          </p:nvPr>
        </p:nvSpPr>
        <p:spPr>
          <a:xfrm>
            <a:off x="9015915" y="2901122"/>
            <a:ext cx="1818602" cy="2191578"/>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our technology, our team and partnerships, constantly improving and driving innovation. </a:t>
            </a:r>
            <a:endParaRPr lang="en-US" sz="1400"/>
          </a:p>
        </p:txBody>
      </p:sp>
      <p:sp>
        <p:nvSpPr>
          <p:cNvPr id="29" name="Text Placeholder 28">
            <a:extLst>
              <a:ext uri="{FF2B5EF4-FFF2-40B4-BE49-F238E27FC236}">
                <a16:creationId xmlns:a16="http://schemas.microsoft.com/office/drawing/2014/main" id="{D2E46C9E-9850-B322-1A0D-E66DCAED07D1}"/>
              </a:ext>
            </a:extLst>
          </p:cNvPr>
          <p:cNvSpPr>
            <a:spLocks noGrp="1"/>
          </p:cNvSpPr>
          <p:nvPr>
            <p:ph type="body" sz="quarter" idx="14" hasCustomPrompt="1"/>
          </p:nvPr>
        </p:nvSpPr>
        <p:spPr>
          <a:xfrm>
            <a:off x="1373561"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Agility</a:t>
            </a:r>
            <a:endParaRPr lang="en-US" sz="1800"/>
          </a:p>
        </p:txBody>
      </p:sp>
      <p:sp>
        <p:nvSpPr>
          <p:cNvPr id="30" name="Text Placeholder 28">
            <a:extLst>
              <a:ext uri="{FF2B5EF4-FFF2-40B4-BE49-F238E27FC236}">
                <a16:creationId xmlns:a16="http://schemas.microsoft.com/office/drawing/2014/main" id="{BFB75172-7BD1-BE88-46F8-BF1A573D485D}"/>
              </a:ext>
            </a:extLst>
          </p:cNvPr>
          <p:cNvSpPr>
            <a:spLocks noGrp="1"/>
          </p:cNvSpPr>
          <p:nvPr>
            <p:ph type="body" sz="quarter" idx="15" hasCustomPrompt="1"/>
          </p:nvPr>
        </p:nvSpPr>
        <p:spPr>
          <a:xfrm>
            <a:off x="3927585"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Ease</a:t>
            </a:r>
            <a:endParaRPr lang="en-US" sz="1800"/>
          </a:p>
        </p:txBody>
      </p:sp>
      <p:sp>
        <p:nvSpPr>
          <p:cNvPr id="31" name="Text Placeholder 28">
            <a:extLst>
              <a:ext uri="{FF2B5EF4-FFF2-40B4-BE49-F238E27FC236}">
                <a16:creationId xmlns:a16="http://schemas.microsoft.com/office/drawing/2014/main" id="{AA90CDEC-6F8B-AB34-13C5-D7617EE55A8B}"/>
              </a:ext>
            </a:extLst>
          </p:cNvPr>
          <p:cNvSpPr>
            <a:spLocks noGrp="1"/>
          </p:cNvSpPr>
          <p:nvPr>
            <p:ph type="body" sz="quarter" idx="16" hasCustomPrompt="1"/>
          </p:nvPr>
        </p:nvSpPr>
        <p:spPr>
          <a:xfrm>
            <a:off x="6441858"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Quality</a:t>
            </a:r>
          </a:p>
        </p:txBody>
      </p:sp>
      <p:sp>
        <p:nvSpPr>
          <p:cNvPr id="34" name="Text Placeholder 28">
            <a:extLst>
              <a:ext uri="{FF2B5EF4-FFF2-40B4-BE49-F238E27FC236}">
                <a16:creationId xmlns:a16="http://schemas.microsoft.com/office/drawing/2014/main" id="{A44C8BBF-F5D5-4916-803A-BF59AA825C02}"/>
              </a:ext>
            </a:extLst>
          </p:cNvPr>
          <p:cNvSpPr>
            <a:spLocks noGrp="1"/>
          </p:cNvSpPr>
          <p:nvPr>
            <p:ph type="body" sz="quarter" idx="17" hasCustomPrompt="1"/>
          </p:nvPr>
        </p:nvSpPr>
        <p:spPr>
          <a:xfrm>
            <a:off x="9006539" y="2365789"/>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Technology</a:t>
            </a:r>
          </a:p>
        </p:txBody>
      </p:sp>
      <p:sp>
        <p:nvSpPr>
          <p:cNvPr id="35" name="Title 10">
            <a:extLst>
              <a:ext uri="{FF2B5EF4-FFF2-40B4-BE49-F238E27FC236}">
                <a16:creationId xmlns:a16="http://schemas.microsoft.com/office/drawing/2014/main" id="{62C8A5A3-BEF9-31CA-1554-85AC290C9E62}"/>
              </a:ext>
            </a:extLst>
          </p:cNvPr>
          <p:cNvSpPr>
            <a:spLocks noGrp="1"/>
          </p:cNvSpPr>
          <p:nvPr>
            <p:ph type="title" hasCustomPrompt="1"/>
          </p:nvPr>
        </p:nvSpPr>
        <p:spPr>
          <a:xfrm>
            <a:off x="1094015" y="972188"/>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VALUE PROPOSITIONS</a:t>
            </a:r>
            <a:endParaRPr lang="en-US" sz="1800">
              <a:solidFill>
                <a:schemeClr val="accent5"/>
              </a:solidFill>
            </a:endParaRPr>
          </a:p>
        </p:txBody>
      </p:sp>
    </p:spTree>
    <p:extLst>
      <p:ext uri="{BB962C8B-B14F-4D97-AF65-F5344CB8AC3E}">
        <p14:creationId xmlns:p14="http://schemas.microsoft.com/office/powerpoint/2010/main" val="412115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7DF3-2328-8C24-193C-D97470479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978337-EB9C-EF82-23BE-9661B9E914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7CF8E9-84A5-9A70-9F97-6E4C498B3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79EDA-3461-A272-48DA-C1D51D5B5B05}"/>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6" name="Footer Placeholder 5">
            <a:extLst>
              <a:ext uri="{FF2B5EF4-FFF2-40B4-BE49-F238E27FC236}">
                <a16:creationId xmlns:a16="http://schemas.microsoft.com/office/drawing/2014/main" id="{A8AD4E46-AD73-1500-FACC-364952023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DB136-B676-4F0C-1C85-C5676ED5322D}"/>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41624527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16C63F02-78E3-E098-0FCE-F7BA946B57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1DE57F4F-D8A8-5936-6771-59EE7358334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F4FA460B-3253-D8CB-F751-D67F2AE9A488}"/>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8910C11A-4CC2-896A-D75A-15CB81D745D2}"/>
              </a:ext>
            </a:extLst>
          </p:cNvPr>
          <p:cNvSpPr/>
          <p:nvPr userDrawn="1"/>
        </p:nvSpPr>
        <p:spPr>
          <a:xfrm>
            <a:off x="1142994"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A89138BC-F022-2667-8813-64D44F61466D}"/>
              </a:ext>
            </a:extLst>
          </p:cNvPr>
          <p:cNvSpPr/>
          <p:nvPr userDrawn="1"/>
        </p:nvSpPr>
        <p:spPr>
          <a:xfrm>
            <a:off x="4540226"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F4D13A72-2247-F1CB-BCB4-3BB683E4597B}"/>
              </a:ext>
            </a:extLst>
          </p:cNvPr>
          <p:cNvSpPr/>
          <p:nvPr userDrawn="1"/>
        </p:nvSpPr>
        <p:spPr>
          <a:xfrm>
            <a:off x="7937458"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2" name="Title 10">
            <a:extLst>
              <a:ext uri="{FF2B5EF4-FFF2-40B4-BE49-F238E27FC236}">
                <a16:creationId xmlns:a16="http://schemas.microsoft.com/office/drawing/2014/main" id="{E4FB1FCE-5248-57E6-51C5-62364B90F41F}"/>
              </a:ext>
            </a:extLst>
          </p:cNvPr>
          <p:cNvSpPr>
            <a:spLocks noGrp="1"/>
          </p:cNvSpPr>
          <p:nvPr>
            <p:ph type="title" hasCustomPrompt="1"/>
          </p:nvPr>
        </p:nvSpPr>
        <p:spPr>
          <a:xfrm>
            <a:off x="1094015" y="972188"/>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VALUE PROPOSITIONS</a:t>
            </a:r>
            <a:endParaRPr lang="en-US" sz="1800">
              <a:solidFill>
                <a:schemeClr val="accent5"/>
              </a:solidFill>
            </a:endParaRPr>
          </a:p>
        </p:txBody>
      </p:sp>
      <p:sp>
        <p:nvSpPr>
          <p:cNvPr id="25" name="Text Placeholder 20">
            <a:extLst>
              <a:ext uri="{FF2B5EF4-FFF2-40B4-BE49-F238E27FC236}">
                <a16:creationId xmlns:a16="http://schemas.microsoft.com/office/drawing/2014/main" id="{F7494066-844E-A0AE-3C70-1ACDED1C47E4}"/>
              </a:ext>
            </a:extLst>
          </p:cNvPr>
          <p:cNvSpPr>
            <a:spLocks noGrp="1"/>
          </p:cNvSpPr>
          <p:nvPr>
            <p:ph type="body" sz="quarter" idx="10" hasCustomPrompt="1"/>
          </p:nvPr>
        </p:nvSpPr>
        <p:spPr>
          <a:xfrm>
            <a:off x="1387499" y="2901122"/>
            <a:ext cx="2760237"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We’re backed by more than 240 partners including the largest agency in the country, ensuring fulfillment for every job and a 90 percent on-time start rate.</a:t>
            </a:r>
            <a:endParaRPr lang="en-US"/>
          </a:p>
        </p:txBody>
      </p:sp>
      <p:sp>
        <p:nvSpPr>
          <p:cNvPr id="26" name="Text Placeholder 20">
            <a:extLst>
              <a:ext uri="{FF2B5EF4-FFF2-40B4-BE49-F238E27FC236}">
                <a16:creationId xmlns:a16="http://schemas.microsoft.com/office/drawing/2014/main" id="{5D0A723E-AB25-E0BF-6C1A-2C7CDC0D032C}"/>
              </a:ext>
            </a:extLst>
          </p:cNvPr>
          <p:cNvSpPr>
            <a:spLocks noGrp="1"/>
          </p:cNvSpPr>
          <p:nvPr>
            <p:ph type="body" sz="quarter" idx="11" hasCustomPrompt="1"/>
          </p:nvPr>
        </p:nvSpPr>
        <p:spPr>
          <a:xfrm>
            <a:off x="4797328" y="2901122"/>
            <a:ext cx="2531134"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consistently deploy programs at 6 to 12 percent less than the national average.
</a:t>
            </a:r>
            <a:endParaRPr lang="en-US" sz="1400"/>
          </a:p>
        </p:txBody>
      </p:sp>
      <p:sp>
        <p:nvSpPr>
          <p:cNvPr id="28" name="Text Placeholder 28">
            <a:extLst>
              <a:ext uri="{FF2B5EF4-FFF2-40B4-BE49-F238E27FC236}">
                <a16:creationId xmlns:a16="http://schemas.microsoft.com/office/drawing/2014/main" id="{74241494-541A-2EB7-118A-ABFBBE53CA63}"/>
              </a:ext>
            </a:extLst>
          </p:cNvPr>
          <p:cNvSpPr>
            <a:spLocks noGrp="1"/>
          </p:cNvSpPr>
          <p:nvPr>
            <p:ph type="body" sz="quarter" idx="14" hasCustomPrompt="1"/>
          </p:nvPr>
        </p:nvSpPr>
        <p:spPr>
          <a:xfrm>
            <a:off x="1388594"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Fulfillment</a:t>
            </a:r>
            <a:endParaRPr lang="en-US" sz="1800"/>
          </a:p>
        </p:txBody>
      </p:sp>
      <p:sp>
        <p:nvSpPr>
          <p:cNvPr id="29" name="Text Placeholder 28">
            <a:extLst>
              <a:ext uri="{FF2B5EF4-FFF2-40B4-BE49-F238E27FC236}">
                <a16:creationId xmlns:a16="http://schemas.microsoft.com/office/drawing/2014/main" id="{21D5757C-B942-1072-96B5-4A696F5A687F}"/>
              </a:ext>
            </a:extLst>
          </p:cNvPr>
          <p:cNvSpPr>
            <a:spLocks noGrp="1"/>
          </p:cNvSpPr>
          <p:nvPr>
            <p:ph type="body" sz="quarter" idx="15" hasCustomPrompt="1"/>
          </p:nvPr>
        </p:nvSpPr>
        <p:spPr>
          <a:xfrm>
            <a:off x="479403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Cost Savings</a:t>
            </a:r>
            <a:endParaRPr lang="en-US" sz="1800"/>
          </a:p>
        </p:txBody>
      </p:sp>
      <p:sp>
        <p:nvSpPr>
          <p:cNvPr id="31" name="Text Placeholder 20">
            <a:extLst>
              <a:ext uri="{FF2B5EF4-FFF2-40B4-BE49-F238E27FC236}">
                <a16:creationId xmlns:a16="http://schemas.microsoft.com/office/drawing/2014/main" id="{C9F2DBDD-A2B6-64D3-862D-88B35729288E}"/>
              </a:ext>
            </a:extLst>
          </p:cNvPr>
          <p:cNvSpPr>
            <a:spLocks noGrp="1"/>
          </p:cNvSpPr>
          <p:nvPr>
            <p:ph type="body" sz="quarter" idx="16" hasCustomPrompt="1"/>
          </p:nvPr>
        </p:nvSpPr>
        <p:spPr>
          <a:xfrm>
            <a:off x="8143632" y="2900141"/>
            <a:ext cx="2694291"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the health of the communities we serve through our state association partnerships</a:t>
            </a:r>
            <a:endParaRPr lang="en-US" sz="1400"/>
          </a:p>
        </p:txBody>
      </p:sp>
      <p:sp>
        <p:nvSpPr>
          <p:cNvPr id="32" name="Text Placeholder 28">
            <a:extLst>
              <a:ext uri="{FF2B5EF4-FFF2-40B4-BE49-F238E27FC236}">
                <a16:creationId xmlns:a16="http://schemas.microsoft.com/office/drawing/2014/main" id="{69EEB426-76D0-0FB0-C98F-AA57F7A4CBF8}"/>
              </a:ext>
            </a:extLst>
          </p:cNvPr>
          <p:cNvSpPr>
            <a:spLocks noGrp="1"/>
          </p:cNvSpPr>
          <p:nvPr>
            <p:ph type="body" sz="quarter" idx="17" hasCustomPrompt="1"/>
          </p:nvPr>
        </p:nvSpPr>
        <p:spPr>
          <a:xfrm>
            <a:off x="8145107" y="2405746"/>
            <a:ext cx="1803539" cy="457200"/>
          </a:xfrm>
          <a:prstGeom prst="rect">
            <a:avLst/>
          </a:prstGeom>
        </p:spPr>
        <p:txBody>
          <a:bodyPr/>
          <a:lstStyle>
            <a:lvl1pPr marL="0" indent="0" algn="l">
              <a:lnSpc>
                <a:spcPts val="1800"/>
              </a:lnSpc>
              <a:buNone/>
              <a:defRPr sz="1800">
                <a:solidFill>
                  <a:schemeClr val="bg1"/>
                </a:solidFill>
                <a:latin typeface=""/>
              </a:defRPr>
            </a:lvl1pPr>
          </a:lstStyle>
          <a:p>
            <a:pPr algn="l">
              <a:lnSpc>
                <a:spcPts val="3600"/>
              </a:lnSpc>
            </a:pPr>
            <a:r>
              <a:rPr lang="en-US" sz="1800">
                <a:solidFill>
                  <a:srgbClr val="FFFFFF">
                    <a:alpha val="100000"/>
                  </a:srgbClr>
                </a:solidFill>
                <a:latin typeface="Abril Text-Regular" pitchFamily="34" charset="0"/>
                <a:ea typeface="Abril Text-Regular" pitchFamily="34" charset="-122"/>
                <a:cs typeface="Abril Text-Regular" pitchFamily="34" charset="-120"/>
              </a:rPr>
              <a:t>Community</a:t>
            </a:r>
            <a:endParaRPr lang="en-US" sz="1800"/>
          </a:p>
        </p:txBody>
      </p:sp>
    </p:spTree>
    <p:extLst>
      <p:ext uri="{BB962C8B-B14F-4D97-AF65-F5344CB8AC3E}">
        <p14:creationId xmlns:p14="http://schemas.microsoft.com/office/powerpoint/2010/main" val="19546200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BD1BDE23-C8CF-F0B8-2523-3A084A607B0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BD92D86D-5919-7A40-6191-C16B324890F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4B96C502-8EF4-D582-AF68-7561DFCFE5E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D5E7CDC3-5FB6-EDC6-FC7E-97237E4AB0F2}"/>
              </a:ext>
            </a:extLst>
          </p:cNvPr>
          <p:cNvSpPr/>
          <p:nvPr userDrawn="1"/>
        </p:nvSpPr>
        <p:spPr>
          <a:xfrm>
            <a:off x="114299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4340FA1D-A47D-3D86-F46B-998F6E5F5910}"/>
              </a:ext>
            </a:extLst>
          </p:cNvPr>
          <p:cNvSpPr/>
          <p:nvPr userDrawn="1"/>
        </p:nvSpPr>
        <p:spPr>
          <a:xfrm>
            <a:off x="3689330"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CE6C0225-3028-BCDC-49F6-A6AFABE369B3}"/>
              </a:ext>
            </a:extLst>
          </p:cNvPr>
          <p:cNvSpPr/>
          <p:nvPr userDrawn="1"/>
        </p:nvSpPr>
        <p:spPr>
          <a:xfrm>
            <a:off x="6235667"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9" name="Shape 3">
            <a:extLst>
              <a:ext uri="{FF2B5EF4-FFF2-40B4-BE49-F238E27FC236}">
                <a16:creationId xmlns:a16="http://schemas.microsoft.com/office/drawing/2014/main" id="{BE646D4F-9CC6-F1FC-DA6C-BCC95EAB4F6B}"/>
              </a:ext>
            </a:extLst>
          </p:cNvPr>
          <p:cNvSpPr/>
          <p:nvPr userDrawn="1"/>
        </p:nvSpPr>
        <p:spPr>
          <a:xfrm>
            <a:off x="8782004" y="1816100"/>
            <a:ext cx="2222489" cy="3810000"/>
          </a:xfrm>
          <a:prstGeom prst="roundRect">
            <a:avLst>
              <a:gd name="adj" fmla="val 8639"/>
            </a:avLst>
          </a:prstGeom>
          <a:solidFill>
            <a:srgbClr val="35453F">
              <a:alpha val="100000"/>
            </a:srgbClr>
          </a:solidFill>
          <a:ln w="63500">
            <a:solidFill>
              <a:srgbClr val="FFFFFF"/>
            </a:solidFill>
            <a:prstDash val="solid"/>
          </a:ln>
        </p:spPr>
      </p:sp>
      <p:sp>
        <p:nvSpPr>
          <p:cNvPr id="2" name="Text Placeholder 20">
            <a:extLst>
              <a:ext uri="{FF2B5EF4-FFF2-40B4-BE49-F238E27FC236}">
                <a16:creationId xmlns:a16="http://schemas.microsoft.com/office/drawing/2014/main" id="{60337AAF-80E7-016E-E868-BF52EF15D5AB}"/>
              </a:ext>
            </a:extLst>
          </p:cNvPr>
          <p:cNvSpPr>
            <a:spLocks noGrp="1"/>
          </p:cNvSpPr>
          <p:nvPr>
            <p:ph type="body" sz="quarter" idx="10" hasCustomPrompt="1"/>
          </p:nvPr>
        </p:nvSpPr>
        <p:spPr>
          <a:xfrm>
            <a:off x="1387499" y="2901122"/>
            <a:ext cx="1789601"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19" name="Text Placeholder 20">
            <a:extLst>
              <a:ext uri="{FF2B5EF4-FFF2-40B4-BE49-F238E27FC236}">
                <a16:creationId xmlns:a16="http://schemas.microsoft.com/office/drawing/2014/main" id="{2106306F-0552-0E08-980F-183564888C8A}"/>
              </a:ext>
            </a:extLst>
          </p:cNvPr>
          <p:cNvSpPr>
            <a:spLocks noGrp="1"/>
          </p:cNvSpPr>
          <p:nvPr>
            <p:ph type="body" sz="quarter" idx="11" hasCustomPrompt="1"/>
          </p:nvPr>
        </p:nvSpPr>
        <p:spPr>
          <a:xfrm>
            <a:off x="3940819"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make it easy through our platform, our mobile app and dedicated team of experts.</a:t>
            </a:r>
            <a:endParaRPr lang="en-US"/>
          </a:p>
        </p:txBody>
      </p:sp>
      <p:sp>
        <p:nvSpPr>
          <p:cNvPr id="20" name="Text Placeholder 20">
            <a:extLst>
              <a:ext uri="{FF2B5EF4-FFF2-40B4-BE49-F238E27FC236}">
                <a16:creationId xmlns:a16="http://schemas.microsoft.com/office/drawing/2014/main" id="{5DC98A0A-1D8B-B9E5-CC4A-19CFFD965DF9}"/>
              </a:ext>
            </a:extLst>
          </p:cNvPr>
          <p:cNvSpPr>
            <a:spLocks noGrp="1"/>
          </p:cNvSpPr>
          <p:nvPr>
            <p:ph type="body" sz="quarter" idx="12" hasCustomPrompt="1"/>
          </p:nvPr>
        </p:nvSpPr>
        <p:spPr>
          <a:xfrm>
            <a:off x="6444822" y="2901122"/>
            <a:ext cx="1818602"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build programs to your needs and implement changes at your speed</a:t>
            </a:r>
            <a:endParaRPr lang="en-US"/>
          </a:p>
        </p:txBody>
      </p:sp>
      <p:sp>
        <p:nvSpPr>
          <p:cNvPr id="21" name="Text Placeholder 20">
            <a:extLst>
              <a:ext uri="{FF2B5EF4-FFF2-40B4-BE49-F238E27FC236}">
                <a16:creationId xmlns:a16="http://schemas.microsoft.com/office/drawing/2014/main" id="{B2AFD351-8EA5-BEF9-56CA-B54E519D4B5A}"/>
              </a:ext>
            </a:extLst>
          </p:cNvPr>
          <p:cNvSpPr>
            <a:spLocks noGrp="1"/>
          </p:cNvSpPr>
          <p:nvPr>
            <p:ph type="body" sz="quarter" idx="13" hasCustomPrompt="1"/>
          </p:nvPr>
        </p:nvSpPr>
        <p:spPr>
          <a:xfrm>
            <a:off x="9015915" y="2901122"/>
            <a:ext cx="1818602" cy="2515704"/>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our technology, our team and partnerships, constantly improving and driving innovation. </a:t>
            </a:r>
            <a:endParaRPr lang="en-US" sz="1400"/>
          </a:p>
        </p:txBody>
      </p:sp>
      <p:sp>
        <p:nvSpPr>
          <p:cNvPr id="22" name="Text Placeholder 28">
            <a:extLst>
              <a:ext uri="{FF2B5EF4-FFF2-40B4-BE49-F238E27FC236}">
                <a16:creationId xmlns:a16="http://schemas.microsoft.com/office/drawing/2014/main" id="{288DB05D-68C2-3BF9-DA1D-07473F5310BC}"/>
              </a:ext>
            </a:extLst>
          </p:cNvPr>
          <p:cNvSpPr>
            <a:spLocks noGrp="1"/>
          </p:cNvSpPr>
          <p:nvPr>
            <p:ph type="body" sz="quarter" idx="14" hasCustomPrompt="1"/>
          </p:nvPr>
        </p:nvSpPr>
        <p:spPr>
          <a:xfrm>
            <a:off x="1373561"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Agility</a:t>
            </a:r>
            <a:endParaRPr lang="en-US" sz="1800"/>
          </a:p>
        </p:txBody>
      </p:sp>
      <p:sp>
        <p:nvSpPr>
          <p:cNvPr id="23" name="Text Placeholder 28">
            <a:extLst>
              <a:ext uri="{FF2B5EF4-FFF2-40B4-BE49-F238E27FC236}">
                <a16:creationId xmlns:a16="http://schemas.microsoft.com/office/drawing/2014/main" id="{AC585DB9-729C-A288-6FD9-EFFE19AB372A}"/>
              </a:ext>
            </a:extLst>
          </p:cNvPr>
          <p:cNvSpPr>
            <a:spLocks noGrp="1"/>
          </p:cNvSpPr>
          <p:nvPr>
            <p:ph type="body" sz="quarter" idx="15" hasCustomPrompt="1"/>
          </p:nvPr>
        </p:nvSpPr>
        <p:spPr>
          <a:xfrm>
            <a:off x="3927585"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Ease</a:t>
            </a:r>
            <a:endParaRPr lang="en-US" sz="1800"/>
          </a:p>
        </p:txBody>
      </p:sp>
      <p:sp>
        <p:nvSpPr>
          <p:cNvPr id="24" name="Text Placeholder 28">
            <a:extLst>
              <a:ext uri="{FF2B5EF4-FFF2-40B4-BE49-F238E27FC236}">
                <a16:creationId xmlns:a16="http://schemas.microsoft.com/office/drawing/2014/main" id="{048DB066-4EB8-39C1-8897-966F14E35340}"/>
              </a:ext>
            </a:extLst>
          </p:cNvPr>
          <p:cNvSpPr>
            <a:spLocks noGrp="1"/>
          </p:cNvSpPr>
          <p:nvPr>
            <p:ph type="body" sz="quarter" idx="16" hasCustomPrompt="1"/>
          </p:nvPr>
        </p:nvSpPr>
        <p:spPr>
          <a:xfrm>
            <a:off x="6441858"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Quality</a:t>
            </a:r>
          </a:p>
        </p:txBody>
      </p:sp>
      <p:sp>
        <p:nvSpPr>
          <p:cNvPr id="25" name="Text Placeholder 28">
            <a:extLst>
              <a:ext uri="{FF2B5EF4-FFF2-40B4-BE49-F238E27FC236}">
                <a16:creationId xmlns:a16="http://schemas.microsoft.com/office/drawing/2014/main" id="{4F8927C2-7CB9-5C9B-E402-5933678CA7DB}"/>
              </a:ext>
            </a:extLst>
          </p:cNvPr>
          <p:cNvSpPr>
            <a:spLocks noGrp="1"/>
          </p:cNvSpPr>
          <p:nvPr>
            <p:ph type="body" sz="quarter" idx="17" hasCustomPrompt="1"/>
          </p:nvPr>
        </p:nvSpPr>
        <p:spPr>
          <a:xfrm>
            <a:off x="9006539" y="2365789"/>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Technology</a:t>
            </a:r>
          </a:p>
        </p:txBody>
      </p:sp>
      <p:sp>
        <p:nvSpPr>
          <p:cNvPr id="27" name="Text Placeholder 9">
            <a:extLst>
              <a:ext uri="{FF2B5EF4-FFF2-40B4-BE49-F238E27FC236}">
                <a16:creationId xmlns:a16="http://schemas.microsoft.com/office/drawing/2014/main" id="{7032D97A-E70F-E9BB-1BAA-4174B04FDBD7}"/>
              </a:ext>
            </a:extLst>
          </p:cNvPr>
          <p:cNvSpPr>
            <a:spLocks noGrp="1"/>
          </p:cNvSpPr>
          <p:nvPr>
            <p:ph type="body" sz="quarter" idx="21" hasCustomPrompt="1"/>
          </p:nvPr>
        </p:nvSpPr>
        <p:spPr>
          <a:xfrm>
            <a:off x="1093936" y="970276"/>
            <a:ext cx="4788070" cy="241746"/>
          </a:xfrm>
          <a:prstGeom prst="rect">
            <a:avLst/>
          </a:prstGeom>
        </p:spPr>
        <p:txBody>
          <a:bodyPr/>
          <a:lstStyle>
            <a:lvl1pPr marL="0" indent="0" algn="l">
              <a:lnSpc>
                <a:spcPts val="1800"/>
              </a:lnSpc>
              <a:buNone/>
              <a:defRPr sz="1800">
                <a:solidFill>
                  <a:schemeClr val="bg1"/>
                </a:solidFill>
                <a:latin typeface="Montserrat" pitchFamily="2" charset="77"/>
              </a:defRPr>
            </a:lvl1pPr>
            <a:lvl2pPr marL="0" indent="0">
              <a:buNone/>
              <a:defRPr/>
            </a:lvl2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VALUE PROPOSITIONS</a:t>
            </a:r>
            <a:endParaRPr lang="en-US" sz="1800"/>
          </a:p>
        </p:txBody>
      </p:sp>
    </p:spTree>
    <p:extLst>
      <p:ext uri="{BB962C8B-B14F-4D97-AF65-F5344CB8AC3E}">
        <p14:creationId xmlns:p14="http://schemas.microsoft.com/office/powerpoint/2010/main" val="9132999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731293C-63D1-81E0-DD17-0A3D1E7E139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4" name="Image 1" descr="preencoded.png">
            <a:extLst>
              <a:ext uri="{FF2B5EF4-FFF2-40B4-BE49-F238E27FC236}">
                <a16:creationId xmlns:a16="http://schemas.microsoft.com/office/drawing/2014/main" id="{576D1849-0333-41CE-6443-ED1640D993E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26999" y="0"/>
            <a:ext cx="11353741" cy="6858000"/>
          </a:xfrm>
          <a:prstGeom prst="rect">
            <a:avLst/>
          </a:prstGeom>
        </p:spPr>
      </p:pic>
      <p:pic>
        <p:nvPicPr>
          <p:cNvPr id="5" name="Image 2" descr="preencoded.png">
            <a:extLst>
              <a:ext uri="{FF2B5EF4-FFF2-40B4-BE49-F238E27FC236}">
                <a16:creationId xmlns:a16="http://schemas.microsoft.com/office/drawing/2014/main" id="{12B40F9B-E2E7-F107-E440-5D05572AB0D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079974" y="0"/>
            <a:ext cx="7111963" cy="6858000"/>
          </a:xfrm>
          <a:prstGeom prst="rect">
            <a:avLst/>
          </a:prstGeom>
        </p:spPr>
      </p:pic>
      <p:sp>
        <p:nvSpPr>
          <p:cNvPr id="6" name="Shape 0">
            <a:extLst>
              <a:ext uri="{FF2B5EF4-FFF2-40B4-BE49-F238E27FC236}">
                <a16:creationId xmlns:a16="http://schemas.microsoft.com/office/drawing/2014/main" id="{5CC34BF2-F834-8FC1-6A78-1E5467CD7559}"/>
              </a:ext>
            </a:extLst>
          </p:cNvPr>
          <p:cNvSpPr/>
          <p:nvPr userDrawn="1"/>
        </p:nvSpPr>
        <p:spPr>
          <a:xfrm>
            <a:off x="1142994"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7" name="Shape 1">
            <a:extLst>
              <a:ext uri="{FF2B5EF4-FFF2-40B4-BE49-F238E27FC236}">
                <a16:creationId xmlns:a16="http://schemas.microsoft.com/office/drawing/2014/main" id="{EFB2EB97-4DD4-E957-DFD6-2D6AC299B2CC}"/>
              </a:ext>
            </a:extLst>
          </p:cNvPr>
          <p:cNvSpPr/>
          <p:nvPr userDrawn="1"/>
        </p:nvSpPr>
        <p:spPr>
          <a:xfrm>
            <a:off x="4540226"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8" name="Shape 2">
            <a:extLst>
              <a:ext uri="{FF2B5EF4-FFF2-40B4-BE49-F238E27FC236}">
                <a16:creationId xmlns:a16="http://schemas.microsoft.com/office/drawing/2014/main" id="{D492453C-7E3A-A7BB-7C34-B31B0DF9014F}"/>
              </a:ext>
            </a:extLst>
          </p:cNvPr>
          <p:cNvSpPr/>
          <p:nvPr userDrawn="1"/>
        </p:nvSpPr>
        <p:spPr>
          <a:xfrm>
            <a:off x="7937458" y="1816100"/>
            <a:ext cx="3111484" cy="3810000"/>
          </a:xfrm>
          <a:prstGeom prst="roundRect">
            <a:avLst>
              <a:gd name="adj" fmla="val 6171"/>
            </a:avLst>
          </a:prstGeom>
          <a:solidFill>
            <a:srgbClr val="35453F">
              <a:alpha val="100000"/>
            </a:srgbClr>
          </a:solidFill>
          <a:ln w="63500">
            <a:solidFill>
              <a:srgbClr val="FFFFFF"/>
            </a:solidFill>
            <a:prstDash val="solid"/>
          </a:ln>
        </p:spPr>
      </p:sp>
      <p:sp>
        <p:nvSpPr>
          <p:cNvPr id="2" name="Text Placeholder 20">
            <a:extLst>
              <a:ext uri="{FF2B5EF4-FFF2-40B4-BE49-F238E27FC236}">
                <a16:creationId xmlns:a16="http://schemas.microsoft.com/office/drawing/2014/main" id="{7B46C0F8-DCDA-DA3D-E432-E570703E755B}"/>
              </a:ext>
            </a:extLst>
          </p:cNvPr>
          <p:cNvSpPr>
            <a:spLocks noGrp="1"/>
          </p:cNvSpPr>
          <p:nvPr>
            <p:ph type="body" sz="quarter" idx="10" hasCustomPrompt="1"/>
          </p:nvPr>
        </p:nvSpPr>
        <p:spPr>
          <a:xfrm>
            <a:off x="1387499" y="2901122"/>
            <a:ext cx="2760237" cy="2025650"/>
          </a:xfrm>
          <a:prstGeom prst="rect">
            <a:avLst/>
          </a:prstGeom>
        </p:spPr>
        <p:txBody>
          <a:bodyPr/>
          <a:lstStyle>
            <a:lvl1pPr marL="0" indent="0">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lvl="0"/>
            <a:r>
              <a:rPr lang="en-US" sz="1400" kern="0" spc="70">
                <a:solidFill>
                  <a:srgbClr val="FFFFFF">
                    <a:alpha val="100000"/>
                  </a:srgbClr>
                </a:solidFill>
                <a:latin typeface="Montserrat-Regular" pitchFamily="34" charset="0"/>
                <a:ea typeface="Montserrat-Regular" pitchFamily="34" charset="-122"/>
                <a:cs typeface="Montserrat-Regular" pitchFamily="34" charset="-120"/>
              </a:rPr>
              <a:t>We’re backed by more than 240 partners including the largest agency in the country, ensuring fulfillment for every job and a 90 percent on-time start rate.</a:t>
            </a:r>
            <a:endParaRPr lang="en-US"/>
          </a:p>
        </p:txBody>
      </p:sp>
      <p:sp>
        <p:nvSpPr>
          <p:cNvPr id="16" name="Text Placeholder 20">
            <a:extLst>
              <a:ext uri="{FF2B5EF4-FFF2-40B4-BE49-F238E27FC236}">
                <a16:creationId xmlns:a16="http://schemas.microsoft.com/office/drawing/2014/main" id="{447F953F-68CD-96DF-D9A5-58C11012015B}"/>
              </a:ext>
            </a:extLst>
          </p:cNvPr>
          <p:cNvSpPr>
            <a:spLocks noGrp="1"/>
          </p:cNvSpPr>
          <p:nvPr>
            <p:ph type="body" sz="quarter" idx="11" hasCustomPrompt="1"/>
          </p:nvPr>
        </p:nvSpPr>
        <p:spPr>
          <a:xfrm>
            <a:off x="4797328" y="2901122"/>
            <a:ext cx="2531134"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consistently deploy programs at 6 to 12 percent less than the national average.
</a:t>
            </a:r>
            <a:endParaRPr lang="en-US" sz="1400"/>
          </a:p>
        </p:txBody>
      </p:sp>
      <p:sp>
        <p:nvSpPr>
          <p:cNvPr id="17" name="Text Placeholder 28">
            <a:extLst>
              <a:ext uri="{FF2B5EF4-FFF2-40B4-BE49-F238E27FC236}">
                <a16:creationId xmlns:a16="http://schemas.microsoft.com/office/drawing/2014/main" id="{3988BE9E-BBB5-E7CF-E516-310F063B3DF7}"/>
              </a:ext>
            </a:extLst>
          </p:cNvPr>
          <p:cNvSpPr>
            <a:spLocks noGrp="1"/>
          </p:cNvSpPr>
          <p:nvPr>
            <p:ph type="body" sz="quarter" idx="14" hasCustomPrompt="1"/>
          </p:nvPr>
        </p:nvSpPr>
        <p:spPr>
          <a:xfrm>
            <a:off x="1388594"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Fulfillment</a:t>
            </a:r>
            <a:endParaRPr lang="en-US" sz="1800"/>
          </a:p>
        </p:txBody>
      </p:sp>
      <p:sp>
        <p:nvSpPr>
          <p:cNvPr id="18" name="Text Placeholder 28">
            <a:extLst>
              <a:ext uri="{FF2B5EF4-FFF2-40B4-BE49-F238E27FC236}">
                <a16:creationId xmlns:a16="http://schemas.microsoft.com/office/drawing/2014/main" id="{B6CB2EEC-AAF2-6BC8-6A68-84D7F29F45A9}"/>
              </a:ext>
            </a:extLst>
          </p:cNvPr>
          <p:cNvSpPr>
            <a:spLocks noGrp="1"/>
          </p:cNvSpPr>
          <p:nvPr>
            <p:ph type="body" sz="quarter" idx="15" hasCustomPrompt="1"/>
          </p:nvPr>
        </p:nvSpPr>
        <p:spPr>
          <a:xfrm>
            <a:off x="4794032" y="2363771"/>
            <a:ext cx="1803539" cy="457200"/>
          </a:xfrm>
          <a:prstGeom prst="rect">
            <a:avLst/>
          </a:prstGeom>
        </p:spPr>
        <p:txBody>
          <a:bodyPr/>
          <a:lstStyle>
            <a:lvl1pPr marL="0" indent="0">
              <a:buNone/>
              <a:defRPr sz="1800">
                <a:solidFill>
                  <a:schemeClr val="bg1"/>
                </a:solidFill>
                <a:latin typeface=""/>
              </a:defRPr>
            </a:lvl1pPr>
          </a:lstStyle>
          <a:p>
            <a:pPr marL="0" marR="0" lvl="0" indent="0" algn="l" defTabSz="457109"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FFFFFF">
                    <a:alpha val="100000"/>
                  </a:srgbClr>
                </a:solidFill>
                <a:latin typeface="Abril Text-Regular" pitchFamily="34" charset="0"/>
                <a:ea typeface="Abril Text-Regular" pitchFamily="34" charset="-122"/>
                <a:cs typeface="Abril Text-Regular" pitchFamily="34" charset="-120"/>
              </a:rPr>
              <a:t>Cost Savings</a:t>
            </a:r>
            <a:endParaRPr lang="en-US" sz="1800"/>
          </a:p>
        </p:txBody>
      </p:sp>
      <p:sp>
        <p:nvSpPr>
          <p:cNvPr id="19" name="Text Placeholder 20">
            <a:extLst>
              <a:ext uri="{FF2B5EF4-FFF2-40B4-BE49-F238E27FC236}">
                <a16:creationId xmlns:a16="http://schemas.microsoft.com/office/drawing/2014/main" id="{64E2F4FA-2EFA-49D6-F075-764734129DDD}"/>
              </a:ext>
            </a:extLst>
          </p:cNvPr>
          <p:cNvSpPr>
            <a:spLocks noGrp="1"/>
          </p:cNvSpPr>
          <p:nvPr>
            <p:ph type="body" sz="quarter" idx="16" hasCustomPrompt="1"/>
          </p:nvPr>
        </p:nvSpPr>
        <p:spPr>
          <a:xfrm>
            <a:off x="8143632" y="2900141"/>
            <a:ext cx="2694291" cy="2025650"/>
          </a:xfrm>
          <a:prstGeom prst="rect">
            <a:avLst/>
          </a:prstGeom>
        </p:spPr>
        <p:txBody>
          <a:bodyPr/>
          <a:lstStyle>
            <a:lvl1pPr marL="0" indent="0" algn="l">
              <a:lnSpc>
                <a:spcPts val="2100"/>
              </a:lnSpc>
              <a:spcBef>
                <a:spcPts val="0"/>
              </a:spcBef>
              <a:buNone/>
              <a:defRPr sz="1400">
                <a:solidFill>
                  <a:schemeClr val="bg1"/>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4200"/>
              </a:lnSpc>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We invest in the health of the communities we serve through our state association partnerships</a:t>
            </a:r>
            <a:endParaRPr lang="en-US" sz="1400"/>
          </a:p>
        </p:txBody>
      </p:sp>
      <p:sp>
        <p:nvSpPr>
          <p:cNvPr id="20" name="Text Placeholder 28">
            <a:extLst>
              <a:ext uri="{FF2B5EF4-FFF2-40B4-BE49-F238E27FC236}">
                <a16:creationId xmlns:a16="http://schemas.microsoft.com/office/drawing/2014/main" id="{91666BAE-1759-100B-D346-F33A2B3431A3}"/>
              </a:ext>
            </a:extLst>
          </p:cNvPr>
          <p:cNvSpPr>
            <a:spLocks noGrp="1"/>
          </p:cNvSpPr>
          <p:nvPr>
            <p:ph type="body" sz="quarter" idx="17" hasCustomPrompt="1"/>
          </p:nvPr>
        </p:nvSpPr>
        <p:spPr>
          <a:xfrm>
            <a:off x="8145107" y="2405746"/>
            <a:ext cx="1803539" cy="457200"/>
          </a:xfrm>
          <a:prstGeom prst="rect">
            <a:avLst/>
          </a:prstGeom>
        </p:spPr>
        <p:txBody>
          <a:bodyPr/>
          <a:lstStyle>
            <a:lvl1pPr marL="0" indent="0" algn="l">
              <a:lnSpc>
                <a:spcPts val="1800"/>
              </a:lnSpc>
              <a:buNone/>
              <a:defRPr sz="1800">
                <a:solidFill>
                  <a:schemeClr val="bg1"/>
                </a:solidFill>
                <a:latin typeface=""/>
              </a:defRPr>
            </a:lvl1pPr>
          </a:lstStyle>
          <a:p>
            <a:pPr algn="l">
              <a:lnSpc>
                <a:spcPts val="3600"/>
              </a:lnSpc>
            </a:pPr>
            <a:r>
              <a:rPr lang="en-US" sz="1800">
                <a:solidFill>
                  <a:srgbClr val="FFFFFF">
                    <a:alpha val="100000"/>
                  </a:srgbClr>
                </a:solidFill>
                <a:latin typeface="Abril Text-Regular" pitchFamily="34" charset="0"/>
                <a:ea typeface="Abril Text-Regular" pitchFamily="34" charset="-122"/>
                <a:cs typeface="Abril Text-Regular" pitchFamily="34" charset="-120"/>
              </a:rPr>
              <a:t>Community</a:t>
            </a:r>
            <a:endParaRPr lang="en-US" sz="1800"/>
          </a:p>
        </p:txBody>
      </p:sp>
      <p:sp>
        <p:nvSpPr>
          <p:cNvPr id="21" name="Text Placeholder 9">
            <a:extLst>
              <a:ext uri="{FF2B5EF4-FFF2-40B4-BE49-F238E27FC236}">
                <a16:creationId xmlns:a16="http://schemas.microsoft.com/office/drawing/2014/main" id="{5F81E477-5565-03E4-F509-E586A479F181}"/>
              </a:ext>
            </a:extLst>
          </p:cNvPr>
          <p:cNvSpPr>
            <a:spLocks noGrp="1"/>
          </p:cNvSpPr>
          <p:nvPr>
            <p:ph type="body" sz="quarter" idx="21" hasCustomPrompt="1"/>
          </p:nvPr>
        </p:nvSpPr>
        <p:spPr>
          <a:xfrm>
            <a:off x="1093936" y="970276"/>
            <a:ext cx="4788070" cy="241746"/>
          </a:xfrm>
          <a:prstGeom prst="rect">
            <a:avLst/>
          </a:prstGeom>
        </p:spPr>
        <p:txBody>
          <a:bodyPr/>
          <a:lstStyle>
            <a:lvl1pPr marL="0" indent="0" algn="l">
              <a:lnSpc>
                <a:spcPts val="1800"/>
              </a:lnSpc>
              <a:buNone/>
              <a:defRPr sz="1800">
                <a:solidFill>
                  <a:schemeClr val="bg1"/>
                </a:solidFill>
                <a:latin typeface="Montserrat" pitchFamily="2" charset="77"/>
              </a:defRPr>
            </a:lvl1pPr>
            <a:lvl2pPr marL="0" indent="0">
              <a:buNone/>
              <a:defRPr/>
            </a:lvl2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VALUE PROPOSITIONS</a:t>
            </a:r>
            <a:endParaRPr lang="en-US" sz="1800"/>
          </a:p>
        </p:txBody>
      </p:sp>
    </p:spTree>
    <p:extLst>
      <p:ext uri="{BB962C8B-B14F-4D97-AF65-F5344CB8AC3E}">
        <p14:creationId xmlns:p14="http://schemas.microsoft.com/office/powerpoint/2010/main" val="6108477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35453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9471C7-09AD-1C24-9C9E-91B32DDC5AB2}"/>
              </a:ext>
            </a:extLst>
          </p:cNvPr>
          <p:cNvSpPr>
            <a:spLocks noGrp="1"/>
          </p:cNvSpPr>
          <p:nvPr>
            <p:ph type="body" sz="quarter" idx="10" hasCustomPrompt="1"/>
          </p:nvPr>
        </p:nvSpPr>
        <p:spPr>
          <a:xfrm>
            <a:off x="1236113" y="3031815"/>
            <a:ext cx="4004741" cy="1096963"/>
          </a:xfrm>
          <a:prstGeom prst="rect">
            <a:avLst/>
          </a:prstGeom>
        </p:spPr>
        <p:txBody>
          <a:bodyPr/>
          <a:lstStyle>
            <a:lvl1pPr marL="0" indent="0" algn="ctr">
              <a:lnSpc>
                <a:spcPts val="6399"/>
              </a:lnSpc>
              <a:buNone/>
              <a:defRPr sz="4099">
                <a:solidFill>
                  <a:srgbClr val="B9D54D"/>
                </a:solidFill>
                <a:latin typeface="Montserrat" panose="00000500000000000000" pitchFamily="50" charset="0"/>
              </a:defRPr>
            </a:lvl1pPr>
          </a:lstStyle>
          <a:p>
            <a:pPr algn="ctr">
              <a:lnSpc>
                <a:spcPts val="12800"/>
              </a:lnSpc>
            </a:pPr>
            <a:r>
              <a:rPr lang="en-US" sz="4099" dirty="0">
                <a:solidFill>
                  <a:srgbClr val="B9D54D">
                    <a:alpha val="100000"/>
                  </a:srgbClr>
                </a:solidFill>
                <a:latin typeface="Abril Text-Regular" pitchFamily="34" charset="0"/>
                <a:ea typeface="Abril Text-Regular" pitchFamily="34" charset="-122"/>
                <a:cs typeface="Abril Text-Regular" pitchFamily="34" charset="-120"/>
              </a:rPr>
              <a:t>Title Slide</a:t>
            </a:r>
            <a:endParaRPr lang="en-US" sz="4099" dirty="0"/>
          </a:p>
        </p:txBody>
      </p:sp>
      <p:sp>
        <p:nvSpPr>
          <p:cNvPr id="6" name="Picture Placeholder 18">
            <a:extLst>
              <a:ext uri="{FF2B5EF4-FFF2-40B4-BE49-F238E27FC236}">
                <a16:creationId xmlns:a16="http://schemas.microsoft.com/office/drawing/2014/main" id="{EDA7F52D-D522-6062-2364-01BE32999B19}"/>
              </a:ext>
            </a:extLst>
          </p:cNvPr>
          <p:cNvSpPr>
            <a:spLocks noGrp="1"/>
          </p:cNvSpPr>
          <p:nvPr>
            <p:ph type="pic" sz="quarter" idx="11"/>
          </p:nvPr>
        </p:nvSpPr>
        <p:spPr>
          <a:xfrm>
            <a:off x="6476967" y="0"/>
            <a:ext cx="5714970" cy="6858000"/>
          </a:xfrm>
          <a:prstGeom prst="rect">
            <a:avLst/>
          </a:prstGeom>
        </p:spPr>
        <p:txBody>
          <a:bodyPr/>
          <a:lstStyle/>
          <a:p>
            <a:endParaRPr lang="en-US" dirty="0"/>
          </a:p>
        </p:txBody>
      </p:sp>
    </p:spTree>
    <p:extLst>
      <p:ext uri="{BB962C8B-B14F-4D97-AF65-F5344CB8AC3E}">
        <p14:creationId xmlns:p14="http://schemas.microsoft.com/office/powerpoint/2010/main" val="42633676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losing slide 1">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AE262AF6-20BC-2256-07DF-4BC8D01F42B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859604" y="3184525"/>
            <a:ext cx="2467725" cy="396252"/>
          </a:xfrm>
          <a:prstGeom prst="rect">
            <a:avLst/>
          </a:prstGeom>
        </p:spPr>
      </p:pic>
    </p:spTree>
    <p:extLst>
      <p:ext uri="{BB962C8B-B14F-4D97-AF65-F5344CB8AC3E}">
        <p14:creationId xmlns:p14="http://schemas.microsoft.com/office/powerpoint/2010/main" val="12415107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176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1">
    <p:bg>
      <p:bgPr>
        <a:solidFill>
          <a:srgbClr val="35453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3EFA5-311B-DAE6-425D-53CAC8CD24A1}"/>
              </a:ext>
            </a:extLst>
          </p:cNvPr>
          <p:cNvSpPr>
            <a:spLocks noGrp="1"/>
          </p:cNvSpPr>
          <p:nvPr>
            <p:ph type="title" hasCustomPrompt="1"/>
          </p:nvPr>
        </p:nvSpPr>
        <p:spPr>
          <a:xfrm>
            <a:off x="917156" y="3144203"/>
            <a:ext cx="3591092" cy="610235"/>
          </a:xfrm>
          <a:prstGeom prst="rect">
            <a:avLst/>
          </a:prstGeom>
        </p:spPr>
        <p:txBody>
          <a:bodyPr/>
          <a:lstStyle>
            <a:lvl1pPr>
              <a:defRPr sz="4098" b="1">
                <a:solidFill>
                  <a:schemeClr val="bg1"/>
                </a:solidFill>
                <a:latin typeface="Montserrat" pitchFamily="2" charset="77"/>
              </a:defRPr>
            </a:lvl1pPr>
          </a:lstStyle>
          <a:p>
            <a:r>
              <a:rPr lang="en-US"/>
              <a:t>Title Here</a:t>
            </a:r>
          </a:p>
        </p:txBody>
      </p:sp>
      <p:pic>
        <p:nvPicPr>
          <p:cNvPr id="9" name="Image 1">
            <a:extLst>
              <a:ext uri="{FF2B5EF4-FFF2-40B4-BE49-F238E27FC236}">
                <a16:creationId xmlns:a16="http://schemas.microsoft.com/office/drawing/2014/main" id="{469DFC8F-9539-5260-62EA-6220C22EAA4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1833509" y="2546154"/>
            <a:ext cx="1717755" cy="385627"/>
          </a:xfrm>
          <a:prstGeom prst="rect">
            <a:avLst/>
          </a:prstGeom>
        </p:spPr>
      </p:pic>
      <p:sp>
        <p:nvSpPr>
          <p:cNvPr id="14" name="Picture Placeholder 13">
            <a:extLst>
              <a:ext uri="{FF2B5EF4-FFF2-40B4-BE49-F238E27FC236}">
                <a16:creationId xmlns:a16="http://schemas.microsoft.com/office/drawing/2014/main" id="{5685888A-3DA3-CE8A-8D23-8011720AB8C0}"/>
              </a:ext>
            </a:extLst>
          </p:cNvPr>
          <p:cNvSpPr>
            <a:spLocks noGrp="1"/>
          </p:cNvSpPr>
          <p:nvPr>
            <p:ph type="pic" sz="quarter" idx="10"/>
          </p:nvPr>
        </p:nvSpPr>
        <p:spPr>
          <a:xfrm>
            <a:off x="5384894" y="0"/>
            <a:ext cx="6807107" cy="6858000"/>
          </a:xfrm>
          <a:prstGeom prst="rect">
            <a:avLst/>
          </a:prstGeom>
          <a:noFill/>
        </p:spPr>
        <p:txBody>
          <a:bodyPr/>
          <a:lstStyle>
            <a:lvl1pPr marL="0" indent="0">
              <a:buNone/>
              <a:defRPr/>
            </a:lvl1pPr>
          </a:lstStyle>
          <a:p>
            <a:endParaRPr lang="en-US" dirty="0"/>
          </a:p>
        </p:txBody>
      </p:sp>
      <p:sp>
        <p:nvSpPr>
          <p:cNvPr id="16" name="Text Placeholder 15">
            <a:extLst>
              <a:ext uri="{FF2B5EF4-FFF2-40B4-BE49-F238E27FC236}">
                <a16:creationId xmlns:a16="http://schemas.microsoft.com/office/drawing/2014/main" id="{82AAEB7C-F54B-7CCF-256B-0ED634F6DC2D}"/>
              </a:ext>
            </a:extLst>
          </p:cNvPr>
          <p:cNvSpPr>
            <a:spLocks noGrp="1"/>
          </p:cNvSpPr>
          <p:nvPr>
            <p:ph type="body" sz="quarter" idx="12" hasCustomPrompt="1"/>
          </p:nvPr>
        </p:nvSpPr>
        <p:spPr>
          <a:xfrm>
            <a:off x="0" y="5761582"/>
            <a:ext cx="5384893" cy="467519"/>
          </a:xfrm>
          <a:prstGeom prst="rect">
            <a:avLst/>
          </a:prstGeom>
        </p:spPr>
        <p:txBody>
          <a:bodyPr/>
          <a:lstStyle>
            <a:lvl1pPr marL="0" indent="0" algn="ctr">
              <a:buNone/>
              <a:defRPr sz="1400">
                <a:solidFill>
                  <a:schemeClr val="bg1"/>
                </a:solidFill>
                <a:latin typeface="Montserrat" pitchFamily="2" charset="77"/>
              </a:defRPr>
            </a:lvl1pPr>
            <a:lvl2pPr marL="228508" indent="0" algn="ctr">
              <a:buNone/>
              <a:defRPr/>
            </a:lvl2pPr>
            <a:lvl3pPr marL="457018" indent="0" algn="ctr">
              <a:buNone/>
              <a:defRPr/>
            </a:lvl3pPr>
            <a:lvl4pPr marL="685526" indent="0" algn="ctr">
              <a:buNone/>
              <a:defRPr/>
            </a:lvl4pPr>
            <a:lvl5pPr marL="914034" indent="0" algn="ctr">
              <a:buNone/>
              <a:defRPr/>
            </a:lvl5pPr>
          </a:lstStyle>
          <a:p>
            <a:pPr lvl="0"/>
            <a:r>
              <a:rPr lang="en-US"/>
              <a:t>Date</a:t>
            </a:r>
          </a:p>
        </p:txBody>
      </p:sp>
      <p:sp>
        <p:nvSpPr>
          <p:cNvPr id="17" name="Text Placeholder 15">
            <a:extLst>
              <a:ext uri="{FF2B5EF4-FFF2-40B4-BE49-F238E27FC236}">
                <a16:creationId xmlns:a16="http://schemas.microsoft.com/office/drawing/2014/main" id="{B418709B-26CD-B8E1-C794-1F3AB8B47FB7}"/>
              </a:ext>
            </a:extLst>
          </p:cNvPr>
          <p:cNvSpPr>
            <a:spLocks noGrp="1"/>
          </p:cNvSpPr>
          <p:nvPr>
            <p:ph type="body" sz="quarter" idx="13" hasCustomPrompt="1"/>
          </p:nvPr>
        </p:nvSpPr>
        <p:spPr>
          <a:xfrm>
            <a:off x="-121" y="4011717"/>
            <a:ext cx="5384893" cy="467519"/>
          </a:xfrm>
          <a:prstGeom prst="rect">
            <a:avLst/>
          </a:prstGeom>
        </p:spPr>
        <p:txBody>
          <a:bodyPr/>
          <a:lstStyle>
            <a:lvl1pPr marL="0" indent="0" algn="ctr">
              <a:buNone/>
              <a:defRPr sz="1400" b="1">
                <a:solidFill>
                  <a:schemeClr val="bg1"/>
                </a:solidFill>
                <a:latin typeface="Montserrat" pitchFamily="2" charset="77"/>
              </a:defRPr>
            </a:lvl1pPr>
            <a:lvl2pPr marL="228508" indent="0" algn="ctr">
              <a:buNone/>
              <a:defRPr/>
            </a:lvl2pPr>
            <a:lvl3pPr marL="457018" indent="0" algn="ctr">
              <a:buNone/>
              <a:defRPr/>
            </a:lvl3pPr>
            <a:lvl4pPr marL="685526" indent="0" algn="ctr">
              <a:buNone/>
              <a:defRPr/>
            </a:lvl4pPr>
            <a:lvl5pPr marL="914034" indent="0" algn="ctr">
              <a:buNone/>
              <a:defRPr/>
            </a:lvl5pPr>
          </a:lstStyle>
          <a:p>
            <a:pPr lvl="0"/>
            <a:r>
              <a:rPr lang="en-US"/>
              <a:t>SUBTITLE HERE</a:t>
            </a:r>
          </a:p>
        </p:txBody>
      </p:sp>
    </p:spTree>
    <p:extLst>
      <p:ext uri="{BB962C8B-B14F-4D97-AF65-F5344CB8AC3E}">
        <p14:creationId xmlns:p14="http://schemas.microsoft.com/office/powerpoint/2010/main" val="31674725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Agenda">
    <p:bg>
      <p:bgPr>
        <a:solidFill>
          <a:schemeClr val="bg1"/>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BDD722E0-B17A-7291-4362-38CA480C331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7232612" cy="6858000"/>
          </a:xfrm>
          <a:prstGeom prst="rect">
            <a:avLst/>
          </a:prstGeom>
        </p:spPr>
      </p:pic>
      <p:pic>
        <p:nvPicPr>
          <p:cNvPr id="3" name="Image 1" descr="preencoded.png">
            <a:extLst>
              <a:ext uri="{FF2B5EF4-FFF2-40B4-BE49-F238E27FC236}">
                <a16:creationId xmlns:a16="http://schemas.microsoft.com/office/drawing/2014/main" id="{3F1525B3-5956-C650-E3C1-047D26D24F1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56046" y="0"/>
            <a:ext cx="8635955" cy="6858000"/>
          </a:xfrm>
          <a:prstGeom prst="rect">
            <a:avLst/>
          </a:prstGeom>
        </p:spPr>
      </p:pic>
      <p:cxnSp>
        <p:nvCxnSpPr>
          <p:cNvPr id="7" name="Straight Connector 6">
            <a:extLst>
              <a:ext uri="{FF2B5EF4-FFF2-40B4-BE49-F238E27FC236}">
                <a16:creationId xmlns:a16="http://schemas.microsoft.com/office/drawing/2014/main" id="{1A6EDA63-98C4-4EE0-CB2C-615F08411D8A}"/>
              </a:ext>
            </a:extLst>
          </p:cNvPr>
          <p:cNvCxnSpPr>
            <a:cxnSpLocks/>
          </p:cNvCxnSpPr>
          <p:nvPr/>
        </p:nvCxnSpPr>
        <p:spPr>
          <a:xfrm flipH="1">
            <a:off x="6802040" y="2550289"/>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5">
            <a:extLst>
              <a:ext uri="{FF2B5EF4-FFF2-40B4-BE49-F238E27FC236}">
                <a16:creationId xmlns:a16="http://schemas.microsoft.com/office/drawing/2014/main" id="{6C2223C0-74CF-6C92-028F-2A123D082B74}"/>
              </a:ext>
            </a:extLst>
          </p:cNvPr>
          <p:cNvSpPr>
            <a:spLocks noGrp="1"/>
          </p:cNvSpPr>
          <p:nvPr>
            <p:ph type="pic" sz="quarter" idx="11"/>
          </p:nvPr>
        </p:nvSpPr>
        <p:spPr>
          <a:xfrm>
            <a:off x="-443695" y="719591"/>
            <a:ext cx="5626584" cy="5456136"/>
          </a:xfrm>
          <a:prstGeom prst="roundRect">
            <a:avLst>
              <a:gd name="adj" fmla="val 3839"/>
            </a:avLst>
          </a:prstGeom>
        </p:spPr>
        <p:txBody>
          <a:bodyPr/>
          <a:lstStyle/>
          <a:p>
            <a:endParaRPr lang="en-US" dirty="0"/>
          </a:p>
        </p:txBody>
      </p:sp>
      <p:sp>
        <p:nvSpPr>
          <p:cNvPr id="17" name="Title 4">
            <a:extLst>
              <a:ext uri="{FF2B5EF4-FFF2-40B4-BE49-F238E27FC236}">
                <a16:creationId xmlns:a16="http://schemas.microsoft.com/office/drawing/2014/main" id="{040FA691-D6BA-4418-3DA3-27D7CF14C427}"/>
              </a:ext>
            </a:extLst>
          </p:cNvPr>
          <p:cNvSpPr>
            <a:spLocks noGrp="1"/>
          </p:cNvSpPr>
          <p:nvPr>
            <p:ph type="title" hasCustomPrompt="1"/>
          </p:nvPr>
        </p:nvSpPr>
        <p:spPr>
          <a:xfrm>
            <a:off x="6682499" y="793947"/>
            <a:ext cx="2056373" cy="567525"/>
          </a:xfrm>
          <a:prstGeom prst="rect">
            <a:avLst/>
          </a:prstGeom>
        </p:spPr>
        <p:txBody>
          <a:bodyPr/>
          <a:lstStyle>
            <a:lvl1pPr algn="l">
              <a:defRPr sz="3298" b="1">
                <a:solidFill>
                  <a:srgbClr val="51ACA1"/>
                </a:solidFill>
                <a:latin typeface="Montserrat" pitchFamily="2" charset="77"/>
              </a:defRPr>
            </a:lvl1pPr>
          </a:lstStyle>
          <a:p>
            <a:r>
              <a:rPr lang="en-US"/>
              <a:t>Agenda</a:t>
            </a:r>
          </a:p>
        </p:txBody>
      </p:sp>
      <p:sp>
        <p:nvSpPr>
          <p:cNvPr id="21" name="Text Placeholder 20">
            <a:extLst>
              <a:ext uri="{FF2B5EF4-FFF2-40B4-BE49-F238E27FC236}">
                <a16:creationId xmlns:a16="http://schemas.microsoft.com/office/drawing/2014/main" id="{3842068A-4889-D7FA-5101-D94A0D54CA43}"/>
              </a:ext>
            </a:extLst>
          </p:cNvPr>
          <p:cNvSpPr>
            <a:spLocks noGrp="1"/>
          </p:cNvSpPr>
          <p:nvPr>
            <p:ph type="body" sz="quarter" idx="12" hasCustomPrompt="1"/>
          </p:nvPr>
        </p:nvSpPr>
        <p:spPr>
          <a:xfrm>
            <a:off x="6711298" y="2694652"/>
            <a:ext cx="2140465" cy="419894"/>
          </a:xfrm>
          <a:prstGeom prst="rect">
            <a:avLst/>
          </a:prstGeom>
        </p:spPr>
        <p:txBody>
          <a:bodyPr/>
          <a:lstStyle>
            <a:lvl1pPr marL="0" indent="0">
              <a:buNone/>
              <a:defRPr sz="1800">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28" name="Text Placeholder 27">
            <a:extLst>
              <a:ext uri="{FF2B5EF4-FFF2-40B4-BE49-F238E27FC236}">
                <a16:creationId xmlns:a16="http://schemas.microsoft.com/office/drawing/2014/main" id="{80514246-B6B3-D842-0705-3742BDCB94D8}"/>
              </a:ext>
            </a:extLst>
          </p:cNvPr>
          <p:cNvSpPr>
            <a:spLocks noGrp="1"/>
          </p:cNvSpPr>
          <p:nvPr>
            <p:ph type="body" sz="quarter" idx="13" hasCustomPrompt="1"/>
          </p:nvPr>
        </p:nvSpPr>
        <p:spPr>
          <a:xfrm>
            <a:off x="6711069" y="1809170"/>
            <a:ext cx="1070630" cy="611029"/>
          </a:xfrm>
          <a:prstGeom prst="rect">
            <a:avLst/>
          </a:prstGeom>
        </p:spPr>
        <p:txBody>
          <a:bodyPr/>
          <a:lstStyle>
            <a:lvl1pPr marL="0" indent="0">
              <a:buNone/>
              <a:defRPr sz="4398" b="1">
                <a:solidFill>
                  <a:srgbClr val="B9D54D"/>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01</a:t>
            </a:r>
            <a:endParaRPr lang="en-US"/>
          </a:p>
        </p:txBody>
      </p:sp>
      <p:cxnSp>
        <p:nvCxnSpPr>
          <p:cNvPr id="4" name="Straight Connector 3">
            <a:extLst>
              <a:ext uri="{FF2B5EF4-FFF2-40B4-BE49-F238E27FC236}">
                <a16:creationId xmlns:a16="http://schemas.microsoft.com/office/drawing/2014/main" id="{31346114-C4DA-9C0B-AA4A-6378DB3C40C7}"/>
              </a:ext>
            </a:extLst>
          </p:cNvPr>
          <p:cNvCxnSpPr>
            <a:cxnSpLocks/>
          </p:cNvCxnSpPr>
          <p:nvPr userDrawn="1"/>
        </p:nvCxnSpPr>
        <p:spPr>
          <a:xfrm flipH="1">
            <a:off x="6802210" y="4143345"/>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20">
            <a:extLst>
              <a:ext uri="{FF2B5EF4-FFF2-40B4-BE49-F238E27FC236}">
                <a16:creationId xmlns:a16="http://schemas.microsoft.com/office/drawing/2014/main" id="{38B07959-D69E-EAF7-59A3-1EDF877A2507}"/>
              </a:ext>
            </a:extLst>
          </p:cNvPr>
          <p:cNvSpPr>
            <a:spLocks noGrp="1"/>
          </p:cNvSpPr>
          <p:nvPr>
            <p:ph type="body" sz="quarter" idx="14" hasCustomPrompt="1"/>
          </p:nvPr>
        </p:nvSpPr>
        <p:spPr>
          <a:xfrm>
            <a:off x="6711468" y="4287708"/>
            <a:ext cx="2140465" cy="419894"/>
          </a:xfrm>
          <a:prstGeom prst="rect">
            <a:avLst/>
          </a:prstGeom>
        </p:spPr>
        <p:txBody>
          <a:bodyPr/>
          <a:lstStyle>
            <a:lvl1pPr marL="0" indent="0">
              <a:buNone/>
              <a:defRPr sz="1800">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8" name="Text Placeholder 27">
            <a:extLst>
              <a:ext uri="{FF2B5EF4-FFF2-40B4-BE49-F238E27FC236}">
                <a16:creationId xmlns:a16="http://schemas.microsoft.com/office/drawing/2014/main" id="{8D731A8E-AF30-CF52-5AAA-F38A0B7C7850}"/>
              </a:ext>
            </a:extLst>
          </p:cNvPr>
          <p:cNvSpPr>
            <a:spLocks noGrp="1"/>
          </p:cNvSpPr>
          <p:nvPr>
            <p:ph type="body" sz="quarter" idx="15" hasCustomPrompt="1"/>
          </p:nvPr>
        </p:nvSpPr>
        <p:spPr>
          <a:xfrm>
            <a:off x="6711239" y="3402227"/>
            <a:ext cx="1070630" cy="611029"/>
          </a:xfrm>
          <a:prstGeom prst="rect">
            <a:avLst/>
          </a:prstGeom>
        </p:spPr>
        <p:txBody>
          <a:bodyPr/>
          <a:lstStyle>
            <a:lvl1pPr marL="0" indent="0">
              <a:buNone/>
              <a:defRPr sz="4398" b="1">
                <a:solidFill>
                  <a:srgbClr val="B9D54D"/>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02</a:t>
            </a:r>
            <a:endParaRPr lang="en-US"/>
          </a:p>
        </p:txBody>
      </p:sp>
      <p:cxnSp>
        <p:nvCxnSpPr>
          <p:cNvPr id="18" name="Straight Connector 17">
            <a:extLst>
              <a:ext uri="{FF2B5EF4-FFF2-40B4-BE49-F238E27FC236}">
                <a16:creationId xmlns:a16="http://schemas.microsoft.com/office/drawing/2014/main" id="{B7C70397-7B50-0BAC-64A7-01F36C8EC041}"/>
              </a:ext>
            </a:extLst>
          </p:cNvPr>
          <p:cNvCxnSpPr>
            <a:cxnSpLocks/>
          </p:cNvCxnSpPr>
          <p:nvPr userDrawn="1"/>
        </p:nvCxnSpPr>
        <p:spPr>
          <a:xfrm flipH="1">
            <a:off x="6802210" y="5707826"/>
            <a:ext cx="31806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20">
            <a:extLst>
              <a:ext uri="{FF2B5EF4-FFF2-40B4-BE49-F238E27FC236}">
                <a16:creationId xmlns:a16="http://schemas.microsoft.com/office/drawing/2014/main" id="{83B34C4D-22B9-0DAE-C446-20F6A659AECC}"/>
              </a:ext>
            </a:extLst>
          </p:cNvPr>
          <p:cNvSpPr>
            <a:spLocks noGrp="1"/>
          </p:cNvSpPr>
          <p:nvPr>
            <p:ph type="body" sz="quarter" idx="16" hasCustomPrompt="1"/>
          </p:nvPr>
        </p:nvSpPr>
        <p:spPr>
          <a:xfrm>
            <a:off x="6711468" y="5852189"/>
            <a:ext cx="2140465" cy="419894"/>
          </a:xfrm>
          <a:prstGeom prst="rect">
            <a:avLst/>
          </a:prstGeom>
        </p:spPr>
        <p:txBody>
          <a:bodyPr/>
          <a:lstStyle>
            <a:lvl1pPr marL="0" indent="0">
              <a:buNone/>
              <a:defRPr sz="1800">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err="1">
                <a:solidFill>
                  <a:srgbClr val="034A59"/>
                </a:solidFill>
                <a:latin typeface="Montserrat" pitchFamily="2" charset="77"/>
                <a:cs typeface="Plus Jakarta Sans Medium" pitchFamily="2" charset="77"/>
              </a:rPr>
              <a:t>Qualivis</a:t>
            </a:r>
            <a:r>
              <a:rPr lang="en-US" sz="1800">
                <a:solidFill>
                  <a:srgbClr val="034A59"/>
                </a:solidFill>
                <a:latin typeface="Montserrat" pitchFamily="2" charset="77"/>
                <a:cs typeface="Plus Jakarta Sans Medium" pitchFamily="2" charset="77"/>
              </a:rPr>
              <a:t> Overview</a:t>
            </a:r>
          </a:p>
        </p:txBody>
      </p:sp>
      <p:sp>
        <p:nvSpPr>
          <p:cNvPr id="22" name="Text Placeholder 27">
            <a:extLst>
              <a:ext uri="{FF2B5EF4-FFF2-40B4-BE49-F238E27FC236}">
                <a16:creationId xmlns:a16="http://schemas.microsoft.com/office/drawing/2014/main" id="{D4419A24-BF3F-7AB2-93FC-F464604F272A}"/>
              </a:ext>
            </a:extLst>
          </p:cNvPr>
          <p:cNvSpPr>
            <a:spLocks noGrp="1"/>
          </p:cNvSpPr>
          <p:nvPr>
            <p:ph type="body" sz="quarter" idx="17" hasCustomPrompt="1"/>
          </p:nvPr>
        </p:nvSpPr>
        <p:spPr>
          <a:xfrm>
            <a:off x="6711239" y="4966708"/>
            <a:ext cx="1070630" cy="611029"/>
          </a:xfrm>
          <a:prstGeom prst="rect">
            <a:avLst/>
          </a:prstGeom>
        </p:spPr>
        <p:txBody>
          <a:bodyPr/>
          <a:lstStyle>
            <a:lvl1pPr marL="0" indent="0">
              <a:buNone/>
              <a:defRPr sz="4398" b="1">
                <a:solidFill>
                  <a:srgbClr val="B9D54D"/>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03</a:t>
            </a:r>
            <a:endParaRPr lang="en-US"/>
          </a:p>
        </p:txBody>
      </p:sp>
    </p:spTree>
    <p:extLst>
      <p:ext uri="{BB962C8B-B14F-4D97-AF65-F5344CB8AC3E}">
        <p14:creationId xmlns:p14="http://schemas.microsoft.com/office/powerpoint/2010/main" val="22475344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CD1F2348-4ED8-8AFD-FD42-DAAF30B64F8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80891" y="0"/>
            <a:ext cx="10211046" cy="6858000"/>
          </a:xfrm>
          <a:prstGeom prst="rect">
            <a:avLst/>
          </a:prstGeom>
        </p:spPr>
      </p:pic>
      <p:pic>
        <p:nvPicPr>
          <p:cNvPr id="4" name="Image 1" descr="preencoded.png">
            <a:extLst>
              <a:ext uri="{FF2B5EF4-FFF2-40B4-BE49-F238E27FC236}">
                <a16:creationId xmlns:a16="http://schemas.microsoft.com/office/drawing/2014/main" id="{A592CE67-A07B-EAD2-032A-F06284B0790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8529488" cy="6858000"/>
          </a:xfrm>
          <a:prstGeom prst="rect">
            <a:avLst/>
          </a:prstGeom>
        </p:spPr>
      </p:pic>
      <p:pic>
        <p:nvPicPr>
          <p:cNvPr id="5" name="Image 2" descr="preencoded.png">
            <a:extLst>
              <a:ext uri="{FF2B5EF4-FFF2-40B4-BE49-F238E27FC236}">
                <a16:creationId xmlns:a16="http://schemas.microsoft.com/office/drawing/2014/main" id="{EC5BB744-C536-FE60-A877-C4319D1F342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1174741"/>
            <a:ext cx="4050974" cy="5683260"/>
          </a:xfrm>
          <a:prstGeom prst="rect">
            <a:avLst/>
          </a:prstGeom>
        </p:spPr>
      </p:pic>
      <p:sp>
        <p:nvSpPr>
          <p:cNvPr id="21" name="Picture Placeholder 25">
            <a:extLst>
              <a:ext uri="{FF2B5EF4-FFF2-40B4-BE49-F238E27FC236}">
                <a16:creationId xmlns:a16="http://schemas.microsoft.com/office/drawing/2014/main" id="{5E977C86-2CCE-9E35-6771-27B854FD5C26}"/>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dirty="0"/>
          </a:p>
        </p:txBody>
      </p:sp>
      <p:sp>
        <p:nvSpPr>
          <p:cNvPr id="22" name="Picture Placeholder 25">
            <a:extLst>
              <a:ext uri="{FF2B5EF4-FFF2-40B4-BE49-F238E27FC236}">
                <a16:creationId xmlns:a16="http://schemas.microsoft.com/office/drawing/2014/main" id="{CEFD8A54-9CCA-3AD8-B762-5812AE82CFD6}"/>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dirty="0"/>
          </a:p>
        </p:txBody>
      </p:sp>
      <p:cxnSp>
        <p:nvCxnSpPr>
          <p:cNvPr id="2" name="Straight Connector 1">
            <a:extLst>
              <a:ext uri="{FF2B5EF4-FFF2-40B4-BE49-F238E27FC236}">
                <a16:creationId xmlns:a16="http://schemas.microsoft.com/office/drawing/2014/main" id="{22E75DD0-4FDE-82F5-06B9-AFD07F6B0DE1}"/>
              </a:ext>
            </a:extLst>
          </p:cNvPr>
          <p:cNvCxnSpPr>
            <a:cxnSpLocks/>
          </p:cNvCxnSpPr>
          <p:nvPr userDrawn="1"/>
        </p:nvCxnSpPr>
        <p:spPr>
          <a:xfrm flipH="1">
            <a:off x="1034235"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19" name="Title 4">
            <a:extLst>
              <a:ext uri="{FF2B5EF4-FFF2-40B4-BE49-F238E27FC236}">
                <a16:creationId xmlns:a16="http://schemas.microsoft.com/office/drawing/2014/main" id="{4AF2B52E-2423-D176-94D9-17A7EA512F35}"/>
              </a:ext>
            </a:extLst>
          </p:cNvPr>
          <p:cNvSpPr>
            <a:spLocks noGrp="1"/>
          </p:cNvSpPr>
          <p:nvPr>
            <p:ph type="title" hasCustomPrompt="1"/>
          </p:nvPr>
        </p:nvSpPr>
        <p:spPr>
          <a:xfrm>
            <a:off x="952801" y="2016004"/>
            <a:ext cx="5500322" cy="567525"/>
          </a:xfrm>
          <a:prstGeom prst="rect">
            <a:avLst/>
          </a:prstGeom>
        </p:spPr>
        <p:txBody>
          <a:bodyPr/>
          <a:lstStyle>
            <a:lvl1pPr marL="0" indent="0" algn="l" defTabSz="457109">
              <a:lnSpc>
                <a:spcPct val="100000"/>
              </a:lnSpc>
              <a:spcBef>
                <a:spcPts val="0"/>
              </a:spcBef>
              <a:spcAft>
                <a:spcPts val="1200"/>
              </a:spcAft>
              <a:buNone/>
              <a:defRPr sz="3298" b="1">
                <a:solidFill>
                  <a:srgbClr val="34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20" name="Text Placeholder 20">
            <a:extLst>
              <a:ext uri="{FF2B5EF4-FFF2-40B4-BE49-F238E27FC236}">
                <a16:creationId xmlns:a16="http://schemas.microsoft.com/office/drawing/2014/main" id="{7C9EB32C-F0A4-5C14-70F7-5EDF9B97ECDA}"/>
              </a:ext>
            </a:extLst>
          </p:cNvPr>
          <p:cNvSpPr>
            <a:spLocks noGrp="1"/>
          </p:cNvSpPr>
          <p:nvPr>
            <p:ph type="body" sz="quarter" idx="13" hasCustomPrompt="1"/>
          </p:nvPr>
        </p:nvSpPr>
        <p:spPr>
          <a:xfrm>
            <a:off x="943493" y="4253190"/>
            <a:ext cx="141590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#1</a:t>
            </a:r>
          </a:p>
        </p:txBody>
      </p:sp>
      <p:sp>
        <p:nvSpPr>
          <p:cNvPr id="23" name="Text Placeholder 27">
            <a:extLst>
              <a:ext uri="{FF2B5EF4-FFF2-40B4-BE49-F238E27FC236}">
                <a16:creationId xmlns:a16="http://schemas.microsoft.com/office/drawing/2014/main" id="{8A01815D-8952-D79B-C072-086D36BFC6B0}"/>
              </a:ext>
            </a:extLst>
          </p:cNvPr>
          <p:cNvSpPr>
            <a:spLocks noGrp="1"/>
          </p:cNvSpPr>
          <p:nvPr>
            <p:ph type="body" sz="quarter" idx="14" hasCustomPrompt="1"/>
          </p:nvPr>
        </p:nvSpPr>
        <p:spPr>
          <a:xfrm>
            <a:off x="943265" y="3367708"/>
            <a:ext cx="1416128" cy="611029"/>
          </a:xfrm>
          <a:prstGeom prst="rect">
            <a:avLst/>
          </a:prstGeom>
        </p:spPr>
        <p:txBody>
          <a:bodyPr/>
          <a:lstStyle>
            <a:lvl1pPr marL="0" indent="0">
              <a:buNone/>
              <a:defRPr sz="3998" b="1">
                <a:solidFill>
                  <a:srgbClr val="51ACA1"/>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01%</a:t>
            </a:r>
            <a:endParaRPr lang="en-US"/>
          </a:p>
        </p:txBody>
      </p:sp>
      <p:cxnSp>
        <p:nvCxnSpPr>
          <p:cNvPr id="24" name="Straight Connector 23">
            <a:extLst>
              <a:ext uri="{FF2B5EF4-FFF2-40B4-BE49-F238E27FC236}">
                <a16:creationId xmlns:a16="http://schemas.microsoft.com/office/drawing/2014/main" id="{FA1240A3-ECD0-D643-1789-DE9B3834135A}"/>
              </a:ext>
            </a:extLst>
          </p:cNvPr>
          <p:cNvCxnSpPr>
            <a:cxnSpLocks/>
          </p:cNvCxnSpPr>
          <p:nvPr userDrawn="1"/>
        </p:nvCxnSpPr>
        <p:spPr>
          <a:xfrm flipH="1">
            <a:off x="2933962"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5" name="Text Placeholder 20">
            <a:extLst>
              <a:ext uri="{FF2B5EF4-FFF2-40B4-BE49-F238E27FC236}">
                <a16:creationId xmlns:a16="http://schemas.microsoft.com/office/drawing/2014/main" id="{56582D77-899D-9AF9-43C0-12B899DFA4DA}"/>
              </a:ext>
            </a:extLst>
          </p:cNvPr>
          <p:cNvSpPr>
            <a:spLocks noGrp="1"/>
          </p:cNvSpPr>
          <p:nvPr>
            <p:ph type="body" sz="quarter" idx="15" hasCustomPrompt="1"/>
          </p:nvPr>
        </p:nvSpPr>
        <p:spPr>
          <a:xfrm>
            <a:off x="2843220" y="425319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#2</a:t>
            </a:r>
          </a:p>
        </p:txBody>
      </p:sp>
      <p:sp>
        <p:nvSpPr>
          <p:cNvPr id="26" name="Text Placeholder 27">
            <a:extLst>
              <a:ext uri="{FF2B5EF4-FFF2-40B4-BE49-F238E27FC236}">
                <a16:creationId xmlns:a16="http://schemas.microsoft.com/office/drawing/2014/main" id="{62F91771-9E56-8961-F4BC-AD7BF8757379}"/>
              </a:ext>
            </a:extLst>
          </p:cNvPr>
          <p:cNvSpPr>
            <a:spLocks noGrp="1"/>
          </p:cNvSpPr>
          <p:nvPr>
            <p:ph type="body" sz="quarter" idx="16" hasCustomPrompt="1"/>
          </p:nvPr>
        </p:nvSpPr>
        <p:spPr>
          <a:xfrm>
            <a:off x="2842992" y="3367708"/>
            <a:ext cx="1415958" cy="611029"/>
          </a:xfrm>
          <a:prstGeom prst="rect">
            <a:avLst/>
          </a:prstGeom>
        </p:spPr>
        <p:txBody>
          <a:bodyPr/>
          <a:lstStyle>
            <a:lvl1pPr marL="0" indent="0">
              <a:buNone/>
              <a:defRPr sz="3998" b="1">
                <a:solidFill>
                  <a:srgbClr val="51ACA1"/>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02%</a:t>
            </a:r>
            <a:endParaRPr lang="en-US"/>
          </a:p>
        </p:txBody>
      </p:sp>
      <p:cxnSp>
        <p:nvCxnSpPr>
          <p:cNvPr id="27" name="Straight Connector 26">
            <a:extLst>
              <a:ext uri="{FF2B5EF4-FFF2-40B4-BE49-F238E27FC236}">
                <a16:creationId xmlns:a16="http://schemas.microsoft.com/office/drawing/2014/main" id="{068ADD53-E67D-4252-5A20-16B0E9D4184C}"/>
              </a:ext>
            </a:extLst>
          </p:cNvPr>
          <p:cNvCxnSpPr>
            <a:cxnSpLocks/>
          </p:cNvCxnSpPr>
          <p:nvPr userDrawn="1"/>
        </p:nvCxnSpPr>
        <p:spPr>
          <a:xfrm flipH="1">
            <a:off x="4824705" y="410882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8" name="Text Placeholder 20">
            <a:extLst>
              <a:ext uri="{FF2B5EF4-FFF2-40B4-BE49-F238E27FC236}">
                <a16:creationId xmlns:a16="http://schemas.microsoft.com/office/drawing/2014/main" id="{80644185-9A16-CAF8-AB7A-4EE6775FBBDC}"/>
              </a:ext>
            </a:extLst>
          </p:cNvPr>
          <p:cNvSpPr>
            <a:spLocks noGrp="1"/>
          </p:cNvSpPr>
          <p:nvPr>
            <p:ph type="body" sz="quarter" idx="17" hasCustomPrompt="1"/>
          </p:nvPr>
        </p:nvSpPr>
        <p:spPr>
          <a:xfrm>
            <a:off x="4733963" y="4253190"/>
            <a:ext cx="1415731" cy="419894"/>
          </a:xfrm>
          <a:prstGeom prst="rect">
            <a:avLst/>
          </a:prstGeom>
        </p:spPr>
        <p:txBody>
          <a:bodyPr/>
          <a:lstStyle>
            <a:lvl1pPr marL="0" indent="0">
              <a:buNone/>
              <a:defRPr sz="1800">
                <a:solidFill>
                  <a:srgbClr val="35453F"/>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#3</a:t>
            </a:r>
          </a:p>
        </p:txBody>
      </p:sp>
      <p:sp>
        <p:nvSpPr>
          <p:cNvPr id="29" name="Text Placeholder 27">
            <a:extLst>
              <a:ext uri="{FF2B5EF4-FFF2-40B4-BE49-F238E27FC236}">
                <a16:creationId xmlns:a16="http://schemas.microsoft.com/office/drawing/2014/main" id="{B9BEC2E4-AF94-A03F-337E-9B0099C6B9CE}"/>
              </a:ext>
            </a:extLst>
          </p:cNvPr>
          <p:cNvSpPr>
            <a:spLocks noGrp="1"/>
          </p:cNvSpPr>
          <p:nvPr>
            <p:ph type="body" sz="quarter" idx="18" hasCustomPrompt="1"/>
          </p:nvPr>
        </p:nvSpPr>
        <p:spPr>
          <a:xfrm>
            <a:off x="4733735" y="3367708"/>
            <a:ext cx="1415958" cy="611029"/>
          </a:xfrm>
          <a:prstGeom prst="rect">
            <a:avLst/>
          </a:prstGeom>
        </p:spPr>
        <p:txBody>
          <a:bodyPr/>
          <a:lstStyle>
            <a:lvl1pPr marL="0" indent="0">
              <a:buNone/>
              <a:defRPr sz="3998" b="1">
                <a:solidFill>
                  <a:srgbClr val="51ACA1"/>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03%</a:t>
            </a:r>
            <a:endParaRPr lang="en-US"/>
          </a:p>
        </p:txBody>
      </p:sp>
      <p:sp>
        <p:nvSpPr>
          <p:cNvPr id="35" name="Text Placeholder 34">
            <a:extLst>
              <a:ext uri="{FF2B5EF4-FFF2-40B4-BE49-F238E27FC236}">
                <a16:creationId xmlns:a16="http://schemas.microsoft.com/office/drawing/2014/main" id="{76AA3D40-0332-D286-CCFB-1EC78C8755B3}"/>
              </a:ext>
            </a:extLst>
          </p:cNvPr>
          <p:cNvSpPr>
            <a:spLocks noGrp="1"/>
          </p:cNvSpPr>
          <p:nvPr>
            <p:ph type="body" sz="quarter" idx="19" hasCustomPrompt="1"/>
          </p:nvPr>
        </p:nvSpPr>
        <p:spPr>
          <a:xfrm>
            <a:off x="952802" y="2704711"/>
            <a:ext cx="5509495"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Tree>
    <p:extLst>
      <p:ext uri="{BB962C8B-B14F-4D97-AF65-F5344CB8AC3E}">
        <p14:creationId xmlns:p14="http://schemas.microsoft.com/office/powerpoint/2010/main" val="24735880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9641976-6D55-279C-5AC4-14191966EC8A}"/>
              </a:ext>
            </a:extLst>
          </p:cNvPr>
          <p:cNvSpPr>
            <a:spLocks noGrp="1"/>
          </p:cNvSpPr>
          <p:nvPr>
            <p:ph type="pic" sz="quarter" idx="10"/>
          </p:nvPr>
        </p:nvSpPr>
        <p:spPr>
          <a:xfrm>
            <a:off x="1" y="0"/>
            <a:ext cx="12191207" cy="4669632"/>
          </a:xfrm>
          <a:prstGeom prst="rect">
            <a:avLst/>
          </a:prstGeom>
        </p:spPr>
        <p:txBody>
          <a:bodyPr/>
          <a:lstStyle/>
          <a:p>
            <a:endParaRPr lang="en-US" dirty="0"/>
          </a:p>
        </p:txBody>
      </p:sp>
      <p:sp>
        <p:nvSpPr>
          <p:cNvPr id="5" name="Rectangle 4">
            <a:extLst>
              <a:ext uri="{FF2B5EF4-FFF2-40B4-BE49-F238E27FC236}">
                <a16:creationId xmlns:a16="http://schemas.microsoft.com/office/drawing/2014/main" id="{F7C1EA4D-6CBA-9163-0B6A-4E4EB09964E0}"/>
              </a:ext>
            </a:extLst>
          </p:cNvPr>
          <p:cNvSpPr/>
          <p:nvPr userDrawn="1"/>
        </p:nvSpPr>
        <p:spPr>
          <a:xfrm>
            <a:off x="6841574" y="4669973"/>
            <a:ext cx="5349632" cy="21880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sz="1800" dirty="0">
              <a:solidFill>
                <a:srgbClr val="FFFFFF"/>
              </a:solidFill>
              <a:latin typeface="Montserrat" pitchFamily="2" charset="77"/>
              <a:cs typeface="Plus Jakarta Sans Medium" pitchFamily="2" charset="77"/>
            </a:endParaRPr>
          </a:p>
        </p:txBody>
      </p:sp>
      <p:sp>
        <p:nvSpPr>
          <p:cNvPr id="2" name="Title 4">
            <a:extLst>
              <a:ext uri="{FF2B5EF4-FFF2-40B4-BE49-F238E27FC236}">
                <a16:creationId xmlns:a16="http://schemas.microsoft.com/office/drawing/2014/main" id="{2292E899-48E0-5E1D-F46F-1028D258EB43}"/>
              </a:ext>
            </a:extLst>
          </p:cNvPr>
          <p:cNvSpPr>
            <a:spLocks noGrp="1"/>
          </p:cNvSpPr>
          <p:nvPr>
            <p:ph type="title" hasCustomPrompt="1"/>
          </p:nvPr>
        </p:nvSpPr>
        <p:spPr>
          <a:xfrm>
            <a:off x="571565" y="1901801"/>
            <a:ext cx="5500322" cy="567525"/>
          </a:xfrm>
          <a:prstGeom prst="rect">
            <a:avLst/>
          </a:prstGeom>
        </p:spPr>
        <p:txBody>
          <a:bodyPr/>
          <a:lstStyle>
            <a:lvl1pPr marL="0" indent="0" algn="l" defTabSz="457109">
              <a:lnSpc>
                <a:spcPct val="100000"/>
              </a:lnSpc>
              <a:spcBef>
                <a:spcPts val="0"/>
              </a:spcBef>
              <a:spcAft>
                <a:spcPts val="1200"/>
              </a:spcAft>
              <a:buNone/>
              <a:defRPr sz="3298" b="1">
                <a:solidFill>
                  <a:srgbClr val="35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3" name="Text Placeholder 34">
            <a:extLst>
              <a:ext uri="{FF2B5EF4-FFF2-40B4-BE49-F238E27FC236}">
                <a16:creationId xmlns:a16="http://schemas.microsoft.com/office/drawing/2014/main" id="{55CB3E9F-BF24-E899-243E-D25754EB9FA4}"/>
              </a:ext>
            </a:extLst>
          </p:cNvPr>
          <p:cNvSpPr>
            <a:spLocks noGrp="1"/>
          </p:cNvSpPr>
          <p:nvPr>
            <p:ph type="body" sz="quarter" idx="19" hasCustomPrompt="1"/>
          </p:nvPr>
        </p:nvSpPr>
        <p:spPr>
          <a:xfrm>
            <a:off x="562394" y="2647145"/>
            <a:ext cx="5509495"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cxnSp>
        <p:nvCxnSpPr>
          <p:cNvPr id="18" name="Straight Connector 17">
            <a:extLst>
              <a:ext uri="{FF2B5EF4-FFF2-40B4-BE49-F238E27FC236}">
                <a16:creationId xmlns:a16="http://schemas.microsoft.com/office/drawing/2014/main" id="{98E5E16D-24AE-62DC-3E51-CFA74F9036EB}"/>
              </a:ext>
            </a:extLst>
          </p:cNvPr>
          <p:cNvCxnSpPr>
            <a:cxnSpLocks/>
          </p:cNvCxnSpPr>
          <p:nvPr userDrawn="1"/>
        </p:nvCxnSpPr>
        <p:spPr>
          <a:xfrm flipH="1">
            <a:off x="1033140"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0" name="Text Placeholder 20">
            <a:extLst>
              <a:ext uri="{FF2B5EF4-FFF2-40B4-BE49-F238E27FC236}">
                <a16:creationId xmlns:a16="http://schemas.microsoft.com/office/drawing/2014/main" id="{6E01D733-CA5A-CD82-FA3B-D995486D6701}"/>
              </a:ext>
            </a:extLst>
          </p:cNvPr>
          <p:cNvSpPr>
            <a:spLocks noGrp="1"/>
          </p:cNvSpPr>
          <p:nvPr>
            <p:ph type="body" sz="quarter" idx="13" hasCustomPrompt="1"/>
          </p:nvPr>
        </p:nvSpPr>
        <p:spPr>
          <a:xfrm>
            <a:off x="942398" y="6047380"/>
            <a:ext cx="141590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#1</a:t>
            </a:r>
          </a:p>
        </p:txBody>
      </p:sp>
      <p:sp>
        <p:nvSpPr>
          <p:cNvPr id="21" name="Text Placeholder 27">
            <a:extLst>
              <a:ext uri="{FF2B5EF4-FFF2-40B4-BE49-F238E27FC236}">
                <a16:creationId xmlns:a16="http://schemas.microsoft.com/office/drawing/2014/main" id="{596885EB-1B7D-D2D6-367D-69E013AF3591}"/>
              </a:ext>
            </a:extLst>
          </p:cNvPr>
          <p:cNvSpPr>
            <a:spLocks noGrp="1"/>
          </p:cNvSpPr>
          <p:nvPr>
            <p:ph type="body" sz="quarter" idx="14" hasCustomPrompt="1"/>
          </p:nvPr>
        </p:nvSpPr>
        <p:spPr>
          <a:xfrm>
            <a:off x="942170" y="5161899"/>
            <a:ext cx="1416128" cy="611029"/>
          </a:xfrm>
          <a:prstGeom prst="rect">
            <a:avLst/>
          </a:prstGeom>
        </p:spPr>
        <p:txBody>
          <a:bodyPr/>
          <a:lstStyle>
            <a:lvl1pPr marL="0" indent="0">
              <a:buNone/>
              <a:defRPr sz="3998" b="1">
                <a:solidFill>
                  <a:srgbClr val="51ACA1"/>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01%</a:t>
            </a:r>
            <a:endParaRPr lang="en-US"/>
          </a:p>
        </p:txBody>
      </p:sp>
      <p:cxnSp>
        <p:nvCxnSpPr>
          <p:cNvPr id="22" name="Straight Connector 21">
            <a:extLst>
              <a:ext uri="{FF2B5EF4-FFF2-40B4-BE49-F238E27FC236}">
                <a16:creationId xmlns:a16="http://schemas.microsoft.com/office/drawing/2014/main" id="{42A1B21A-D3AD-0809-9777-648CA840B400}"/>
              </a:ext>
            </a:extLst>
          </p:cNvPr>
          <p:cNvCxnSpPr>
            <a:cxnSpLocks/>
          </p:cNvCxnSpPr>
          <p:nvPr userDrawn="1"/>
        </p:nvCxnSpPr>
        <p:spPr>
          <a:xfrm flipH="1">
            <a:off x="2932867"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3" name="Text Placeholder 20">
            <a:extLst>
              <a:ext uri="{FF2B5EF4-FFF2-40B4-BE49-F238E27FC236}">
                <a16:creationId xmlns:a16="http://schemas.microsoft.com/office/drawing/2014/main" id="{56D9FBDF-717A-8FD2-193F-8B7F6562EB51}"/>
              </a:ext>
            </a:extLst>
          </p:cNvPr>
          <p:cNvSpPr>
            <a:spLocks noGrp="1"/>
          </p:cNvSpPr>
          <p:nvPr>
            <p:ph type="body" sz="quarter" idx="15" hasCustomPrompt="1"/>
          </p:nvPr>
        </p:nvSpPr>
        <p:spPr>
          <a:xfrm>
            <a:off x="2842125" y="604738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#2</a:t>
            </a:r>
          </a:p>
        </p:txBody>
      </p:sp>
      <p:sp>
        <p:nvSpPr>
          <p:cNvPr id="24" name="Text Placeholder 27">
            <a:extLst>
              <a:ext uri="{FF2B5EF4-FFF2-40B4-BE49-F238E27FC236}">
                <a16:creationId xmlns:a16="http://schemas.microsoft.com/office/drawing/2014/main" id="{58D10314-1B3D-C872-DE25-BE2FA195B9E1}"/>
              </a:ext>
            </a:extLst>
          </p:cNvPr>
          <p:cNvSpPr>
            <a:spLocks noGrp="1"/>
          </p:cNvSpPr>
          <p:nvPr>
            <p:ph type="body" sz="quarter" idx="16" hasCustomPrompt="1"/>
          </p:nvPr>
        </p:nvSpPr>
        <p:spPr>
          <a:xfrm>
            <a:off x="2841897" y="5161899"/>
            <a:ext cx="1415958" cy="611029"/>
          </a:xfrm>
          <a:prstGeom prst="rect">
            <a:avLst/>
          </a:prstGeom>
        </p:spPr>
        <p:txBody>
          <a:bodyPr/>
          <a:lstStyle>
            <a:lvl1pPr marL="0" indent="0">
              <a:buNone/>
              <a:defRPr sz="3998" b="1">
                <a:solidFill>
                  <a:srgbClr val="51ACA1"/>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02%</a:t>
            </a:r>
            <a:endParaRPr lang="en-US"/>
          </a:p>
        </p:txBody>
      </p:sp>
      <p:cxnSp>
        <p:nvCxnSpPr>
          <p:cNvPr id="25" name="Straight Connector 24">
            <a:extLst>
              <a:ext uri="{FF2B5EF4-FFF2-40B4-BE49-F238E27FC236}">
                <a16:creationId xmlns:a16="http://schemas.microsoft.com/office/drawing/2014/main" id="{BB507592-49D6-F857-8EA4-3A88ADF6BE67}"/>
              </a:ext>
            </a:extLst>
          </p:cNvPr>
          <p:cNvCxnSpPr>
            <a:cxnSpLocks/>
          </p:cNvCxnSpPr>
          <p:nvPr userDrawn="1"/>
        </p:nvCxnSpPr>
        <p:spPr>
          <a:xfrm flipH="1">
            <a:off x="4823610" y="5903017"/>
            <a:ext cx="318067" cy="0"/>
          </a:xfrm>
          <a:prstGeom prst="line">
            <a:avLst/>
          </a:prstGeom>
          <a:ln w="28575">
            <a:solidFill>
              <a:srgbClr val="51ACA1"/>
            </a:solidFill>
          </a:ln>
        </p:spPr>
        <p:style>
          <a:lnRef idx="1">
            <a:schemeClr val="accent1"/>
          </a:lnRef>
          <a:fillRef idx="0">
            <a:schemeClr val="accent1"/>
          </a:fillRef>
          <a:effectRef idx="0">
            <a:schemeClr val="accent1"/>
          </a:effectRef>
          <a:fontRef idx="minor">
            <a:schemeClr val="tx1"/>
          </a:fontRef>
        </p:style>
      </p:cxnSp>
      <p:sp>
        <p:nvSpPr>
          <p:cNvPr id="26" name="Text Placeholder 20">
            <a:extLst>
              <a:ext uri="{FF2B5EF4-FFF2-40B4-BE49-F238E27FC236}">
                <a16:creationId xmlns:a16="http://schemas.microsoft.com/office/drawing/2014/main" id="{AD0DAB17-6474-80AB-BAA3-AA9A7FE4CC76}"/>
              </a:ext>
            </a:extLst>
          </p:cNvPr>
          <p:cNvSpPr>
            <a:spLocks noGrp="1"/>
          </p:cNvSpPr>
          <p:nvPr>
            <p:ph type="body" sz="quarter" idx="17" hasCustomPrompt="1"/>
          </p:nvPr>
        </p:nvSpPr>
        <p:spPr>
          <a:xfrm>
            <a:off x="4732868" y="6047380"/>
            <a:ext cx="1415731" cy="419894"/>
          </a:xfrm>
          <a:prstGeom prst="rect">
            <a:avLst/>
          </a:prstGeom>
        </p:spPr>
        <p:txBody>
          <a:bodyPr/>
          <a:lstStyle>
            <a:lvl1pPr marL="0" indent="0">
              <a:buNone/>
              <a:defRPr sz="1800">
                <a:solidFill>
                  <a:srgbClr val="34453F"/>
                </a:solidFill>
                <a:latin typeface="Montserrat" pitchFamily="2" charset="77"/>
              </a:defRPr>
            </a:lvl1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1800">
                <a:solidFill>
                  <a:srgbClr val="034A59"/>
                </a:solidFill>
                <a:latin typeface="Montserrat" pitchFamily="2" charset="77"/>
                <a:cs typeface="Plus Jakarta Sans Medium" pitchFamily="2" charset="77"/>
              </a:rPr>
              <a:t>Stat #3</a:t>
            </a:r>
          </a:p>
        </p:txBody>
      </p:sp>
      <p:sp>
        <p:nvSpPr>
          <p:cNvPr id="27" name="Text Placeholder 27">
            <a:extLst>
              <a:ext uri="{FF2B5EF4-FFF2-40B4-BE49-F238E27FC236}">
                <a16:creationId xmlns:a16="http://schemas.microsoft.com/office/drawing/2014/main" id="{09EBB976-36F7-3593-A71F-59FF0BE9F35F}"/>
              </a:ext>
            </a:extLst>
          </p:cNvPr>
          <p:cNvSpPr>
            <a:spLocks noGrp="1"/>
          </p:cNvSpPr>
          <p:nvPr>
            <p:ph type="body" sz="quarter" idx="18" hasCustomPrompt="1"/>
          </p:nvPr>
        </p:nvSpPr>
        <p:spPr>
          <a:xfrm>
            <a:off x="4732640" y="5161899"/>
            <a:ext cx="1415958" cy="611029"/>
          </a:xfrm>
          <a:prstGeom prst="rect">
            <a:avLst/>
          </a:prstGeom>
        </p:spPr>
        <p:txBody>
          <a:bodyPr/>
          <a:lstStyle>
            <a:lvl1pPr marL="0" indent="0">
              <a:buNone/>
              <a:defRPr sz="3998" b="1">
                <a:solidFill>
                  <a:srgbClr val="51ACA1"/>
                </a:solidFill>
                <a:latin typeface="Montserrat" pitchFamily="2" charset="77"/>
              </a:defRPr>
            </a:lvl1pPr>
            <a:lvl2pPr>
              <a:defRPr sz="4398">
                <a:latin typeface="Montserrat" pitchFamily="2" charset="77"/>
              </a:defRPr>
            </a:lvl2pPr>
            <a:lvl3pPr>
              <a:defRPr sz="4398">
                <a:latin typeface="Montserrat" pitchFamily="2" charset="77"/>
              </a:defRPr>
            </a:lvl3pPr>
            <a:lvl4pPr>
              <a:defRPr sz="4398">
                <a:latin typeface="Montserrat" pitchFamily="2" charset="77"/>
              </a:defRPr>
            </a:lvl4pPr>
            <a:lvl5pPr>
              <a:defRPr sz="4398">
                <a:latin typeface="Montserrat" pitchFamily="2" charset="77"/>
              </a:defRPr>
            </a:lvl5pPr>
          </a:lstStyle>
          <a:p>
            <a:pPr lvl="0"/>
            <a:r>
              <a:rPr lang="en-US" b="1"/>
              <a:t>03%</a:t>
            </a:r>
            <a:endParaRPr lang="en-US"/>
          </a:p>
        </p:txBody>
      </p:sp>
      <p:sp>
        <p:nvSpPr>
          <p:cNvPr id="32" name="Text Placeholder 20">
            <a:extLst>
              <a:ext uri="{FF2B5EF4-FFF2-40B4-BE49-F238E27FC236}">
                <a16:creationId xmlns:a16="http://schemas.microsoft.com/office/drawing/2014/main" id="{F46A57CF-FAC9-78F6-21AF-D787738E3450}"/>
              </a:ext>
            </a:extLst>
          </p:cNvPr>
          <p:cNvSpPr>
            <a:spLocks noGrp="1"/>
          </p:cNvSpPr>
          <p:nvPr>
            <p:ph type="body" sz="quarter" idx="20" hasCustomPrompt="1"/>
          </p:nvPr>
        </p:nvSpPr>
        <p:spPr>
          <a:xfrm>
            <a:off x="7815402" y="5554039"/>
            <a:ext cx="3401976" cy="419894"/>
          </a:xfrm>
          <a:prstGeom prst="rect">
            <a:avLst/>
          </a:prstGeom>
        </p:spPr>
        <p:txBody>
          <a:bodyPr/>
          <a:lstStyle>
            <a:lvl1pPr marL="0" indent="0" algn="ctr" defTabSz="914217">
              <a:buNone/>
              <a:defRPr sz="1800">
                <a:solidFill>
                  <a:srgbClr val="35453F"/>
                </a:solidFill>
                <a:latin typeface="Montserrat" pitchFamily="2" charset="77"/>
              </a:defRPr>
            </a:lvl1pPr>
          </a:lstStyle>
          <a:p>
            <a:pPr algn="ctr" defTabSz="1828800">
              <a:defRPr/>
            </a:pPr>
            <a:r>
              <a:rPr lang="en-US" sz="1800">
                <a:solidFill>
                  <a:srgbClr val="FFFFFF"/>
                </a:solidFill>
                <a:latin typeface="Montserrat" pitchFamily="2" charset="77"/>
                <a:cs typeface="Plus Jakarta Sans Medium" pitchFamily="2" charset="77"/>
              </a:rPr>
              <a:t>Fact | Call Out | Quote</a:t>
            </a:r>
          </a:p>
        </p:txBody>
      </p:sp>
    </p:spTree>
    <p:extLst>
      <p:ext uri="{BB962C8B-B14F-4D97-AF65-F5344CB8AC3E}">
        <p14:creationId xmlns:p14="http://schemas.microsoft.com/office/powerpoint/2010/main" val="264231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D179-5492-1195-D228-A95C35B30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E8C14F-747E-57C0-AFC4-F6EFA220D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8A41C9-DA12-5D56-279C-3DAB5881F7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E7F8F7-C843-967E-A6FA-20CA697152F8}"/>
              </a:ext>
            </a:extLst>
          </p:cNvPr>
          <p:cNvSpPr>
            <a:spLocks noGrp="1"/>
          </p:cNvSpPr>
          <p:nvPr>
            <p:ph type="dt" sz="half" idx="10"/>
          </p:nvPr>
        </p:nvSpPr>
        <p:spPr/>
        <p:txBody>
          <a:bodyPr/>
          <a:lstStyle/>
          <a:p>
            <a:fld id="{B09B1872-889E-4A94-AEF0-FF9FD74D4798}" type="datetimeFigureOut">
              <a:rPr lang="en-US" smtClean="0"/>
              <a:t>9/26/2023</a:t>
            </a:fld>
            <a:endParaRPr lang="en-US"/>
          </a:p>
        </p:txBody>
      </p:sp>
      <p:sp>
        <p:nvSpPr>
          <p:cNvPr id="6" name="Footer Placeholder 5">
            <a:extLst>
              <a:ext uri="{FF2B5EF4-FFF2-40B4-BE49-F238E27FC236}">
                <a16:creationId xmlns:a16="http://schemas.microsoft.com/office/drawing/2014/main" id="{49A4A868-3722-E1DB-3522-46943C9F9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4EBC59-3A90-FD6E-8420-D00722624820}"/>
              </a:ext>
            </a:extLst>
          </p:cNvPr>
          <p:cNvSpPr>
            <a:spLocks noGrp="1"/>
          </p:cNvSpPr>
          <p:nvPr>
            <p:ph type="sldNum" sz="quarter" idx="12"/>
          </p:nvPr>
        </p:nvSpPr>
        <p:spPr/>
        <p:txBody>
          <a:bodyPr/>
          <a:lstStyle/>
          <a:p>
            <a:fld id="{368B5983-8776-47DD-92EC-2CECE81E0866}" type="slidenum">
              <a:rPr lang="en-US" smtClean="0"/>
              <a:t>‹#›</a:t>
            </a:fld>
            <a:endParaRPr lang="en-US"/>
          </a:p>
        </p:txBody>
      </p:sp>
    </p:spTree>
    <p:extLst>
      <p:ext uri="{BB962C8B-B14F-4D97-AF65-F5344CB8AC3E}">
        <p14:creationId xmlns:p14="http://schemas.microsoft.com/office/powerpoint/2010/main" val="30014053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D97D5AA8-118F-69CB-311F-9584AEEAF39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7964" y="679450"/>
            <a:ext cx="4571976" cy="5499100"/>
          </a:xfrm>
          <a:prstGeom prst="roundRect">
            <a:avLst>
              <a:gd name="adj" fmla="val 4668"/>
            </a:avLst>
          </a:prstGeom>
        </p:spPr>
      </p:pic>
      <p:pic>
        <p:nvPicPr>
          <p:cNvPr id="4" name="Image 1" descr="preencoded.png">
            <a:extLst>
              <a:ext uri="{FF2B5EF4-FFF2-40B4-BE49-F238E27FC236}">
                <a16:creationId xmlns:a16="http://schemas.microsoft.com/office/drawing/2014/main" id="{AFD6F697-A498-7704-FE37-80F3AEB1DB3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857965" y="679450"/>
            <a:ext cx="4571976" cy="5499100"/>
          </a:xfrm>
          <a:prstGeom prst="roundRect">
            <a:avLst>
              <a:gd name="adj" fmla="val 4269"/>
            </a:avLst>
          </a:prstGeom>
        </p:spPr>
      </p:pic>
      <p:sp>
        <p:nvSpPr>
          <p:cNvPr id="7" name="Picture Placeholder 25">
            <a:extLst>
              <a:ext uri="{FF2B5EF4-FFF2-40B4-BE49-F238E27FC236}">
                <a16:creationId xmlns:a16="http://schemas.microsoft.com/office/drawing/2014/main" id="{9126141E-D06C-9CF7-8C04-52BDACE2CD2F}"/>
              </a:ext>
            </a:extLst>
          </p:cNvPr>
          <p:cNvSpPr>
            <a:spLocks noGrp="1"/>
          </p:cNvSpPr>
          <p:nvPr>
            <p:ph type="pic" sz="quarter" idx="11"/>
          </p:nvPr>
        </p:nvSpPr>
        <p:spPr>
          <a:xfrm>
            <a:off x="4443742" y="2073276"/>
            <a:ext cx="2890471" cy="2740025"/>
          </a:xfrm>
          <a:prstGeom prst="roundRect">
            <a:avLst>
              <a:gd name="adj" fmla="val 7274"/>
            </a:avLst>
          </a:prstGeom>
        </p:spPr>
        <p:txBody>
          <a:bodyPr/>
          <a:lstStyle/>
          <a:p>
            <a:endParaRPr lang="en-US" dirty="0"/>
          </a:p>
        </p:txBody>
      </p:sp>
      <p:sp>
        <p:nvSpPr>
          <p:cNvPr id="2" name="Title 4">
            <a:extLst>
              <a:ext uri="{FF2B5EF4-FFF2-40B4-BE49-F238E27FC236}">
                <a16:creationId xmlns:a16="http://schemas.microsoft.com/office/drawing/2014/main" id="{409294B0-5861-650D-EB2C-FAA739DB19E3}"/>
              </a:ext>
            </a:extLst>
          </p:cNvPr>
          <p:cNvSpPr>
            <a:spLocks noGrp="1"/>
          </p:cNvSpPr>
          <p:nvPr>
            <p:ph type="title" hasCustomPrompt="1"/>
          </p:nvPr>
        </p:nvSpPr>
        <p:spPr>
          <a:xfrm>
            <a:off x="851777" y="2225387"/>
            <a:ext cx="3591964" cy="2123330"/>
          </a:xfrm>
          <a:prstGeom prst="rect">
            <a:avLst/>
          </a:prstGeom>
        </p:spPr>
        <p:txBody>
          <a:bodyPr/>
          <a:lstStyle>
            <a:lvl1pPr marL="0" indent="0" algn="l" defTabSz="457109">
              <a:lnSpc>
                <a:spcPct val="100000"/>
              </a:lnSpc>
              <a:spcBef>
                <a:spcPts val="0"/>
              </a:spcBef>
              <a:spcAft>
                <a:spcPts val="1200"/>
              </a:spcAft>
              <a:buNone/>
              <a:defRPr sz="3298" b="1">
                <a:solidFill>
                  <a:srgbClr val="34453F"/>
                </a:solidFill>
                <a:latin typeface="Montserrat" pitchFamily="2" charset="77"/>
              </a:defRPr>
            </a:lvl1pPr>
          </a:lstStyle>
          <a:p>
            <a:pPr marL="0" indent="0" defTabSz="914400">
              <a:lnSpc>
                <a:spcPct val="100000"/>
              </a:lnSpc>
              <a:spcBef>
                <a:spcPts val="0"/>
              </a:spcBef>
              <a:spcAft>
                <a:spcPts val="2400"/>
              </a:spcAft>
              <a:buNone/>
              <a:defRPr/>
            </a:pPr>
            <a:r>
              <a:rPr lang="en-US" sz="3298" b="1">
                <a:solidFill>
                  <a:schemeClr val="accent5"/>
                </a:solidFill>
                <a:latin typeface="Montserrat SemiBold" pitchFamily="2" charset="77"/>
              </a:rPr>
              <a:t>Title Here to</a:t>
            </a:r>
            <a:br>
              <a:rPr lang="en-US" sz="3298" b="1">
                <a:solidFill>
                  <a:schemeClr val="accent5"/>
                </a:solidFill>
                <a:latin typeface="Montserrat SemiBold" pitchFamily="2" charset="77"/>
              </a:rPr>
            </a:br>
            <a:r>
              <a:rPr lang="en-US" sz="3298" b="1">
                <a:solidFill>
                  <a:schemeClr val="accent5"/>
                </a:solidFill>
                <a:latin typeface="Montserrat SemiBold" pitchFamily="2" charset="77"/>
              </a:rPr>
              <a:t>create your </a:t>
            </a:r>
            <a:br>
              <a:rPr lang="en-US" sz="3298" b="1">
                <a:solidFill>
                  <a:schemeClr val="accent5"/>
                </a:solidFill>
                <a:latin typeface="Montserrat SemiBold" pitchFamily="2" charset="77"/>
              </a:rPr>
            </a:br>
            <a:r>
              <a:rPr lang="en-US" sz="3298" b="1">
                <a:solidFill>
                  <a:schemeClr val="accent5"/>
                </a:solidFill>
                <a:latin typeface="Montserrat SemiBold" pitchFamily="2" charset="77"/>
              </a:rPr>
              <a:t>amazing </a:t>
            </a:r>
            <a:br>
              <a:rPr lang="en-US" sz="3298" b="1">
                <a:solidFill>
                  <a:schemeClr val="accent5"/>
                </a:solidFill>
                <a:latin typeface="Montserrat SemiBold" pitchFamily="2" charset="77"/>
              </a:rPr>
            </a:br>
            <a:r>
              <a:rPr lang="en-US" sz="3298" b="1">
                <a:solidFill>
                  <a:schemeClr val="accent5"/>
                </a:solidFill>
                <a:latin typeface="Montserrat SemiBold" pitchFamily="2" charset="77"/>
              </a:rPr>
              <a:t>presentation</a:t>
            </a:r>
            <a:br>
              <a:rPr lang="en-US" sz="3298" b="1">
                <a:solidFill>
                  <a:schemeClr val="accent5"/>
                </a:solidFill>
                <a:latin typeface="Montserrat SemiBold" pitchFamily="2" charset="77"/>
              </a:rPr>
            </a:br>
            <a:endParaRPr lang="en-US" sz="3298" b="1">
              <a:solidFill>
                <a:schemeClr val="accent5"/>
              </a:solidFill>
              <a:latin typeface="Montserrat SemiBold" pitchFamily="2" charset="77"/>
            </a:endParaRPr>
          </a:p>
        </p:txBody>
      </p:sp>
      <p:sp>
        <p:nvSpPr>
          <p:cNvPr id="8" name="Text Placeholder 34">
            <a:extLst>
              <a:ext uri="{FF2B5EF4-FFF2-40B4-BE49-F238E27FC236}">
                <a16:creationId xmlns:a16="http://schemas.microsoft.com/office/drawing/2014/main" id="{0DF770B8-144D-C876-9B29-735DB7AB548F}"/>
              </a:ext>
            </a:extLst>
          </p:cNvPr>
          <p:cNvSpPr>
            <a:spLocks noGrp="1"/>
          </p:cNvSpPr>
          <p:nvPr>
            <p:ph type="body" sz="quarter" idx="19" hasCustomPrompt="1"/>
          </p:nvPr>
        </p:nvSpPr>
        <p:spPr>
          <a:xfrm>
            <a:off x="851777" y="4396603"/>
            <a:ext cx="3591964" cy="265605"/>
          </a:xfrm>
          <a:prstGeom prst="rect">
            <a:avLst/>
          </a:prstGeom>
        </p:spPr>
        <p:txBody>
          <a:bodyPr/>
          <a:lstStyle>
            <a:lvl1pPr marL="0" indent="0">
              <a:buNone/>
              <a:defRPr sz="1400" b="1">
                <a:latin typeface="Montserrat" pitchFamily="2" charset="77"/>
              </a:defRPr>
            </a:lvl1pPr>
          </a:lstStyle>
          <a:p>
            <a:pPr marL="0" marR="0" lvl="0" indent="0" algn="l" defTabSz="457018" rtl="0" eaLnBrk="1" fontAlgn="auto" latinLnBrk="0" hangingPunct="1">
              <a:lnSpc>
                <a:spcPts val="1800"/>
              </a:lnSpc>
              <a:spcBef>
                <a:spcPts val="0"/>
              </a:spcBef>
              <a:spcAft>
                <a:spcPts val="1200"/>
              </a:spcAft>
              <a:buClrTx/>
              <a:buSzTx/>
              <a:buFontTx/>
              <a:buNone/>
              <a:tabLst/>
              <a:defRPr/>
            </a:pPr>
            <a:r>
              <a:rPr kumimoji="0" lang="en-US" sz="1400" b="0" i="0" u="none" strike="noStrike" kern="0" cap="none" spc="60" normalizeH="0" baseline="0" noProof="0">
                <a:ln>
                  <a:noFill/>
                </a:ln>
                <a:solidFill>
                  <a:srgbClr val="34453F"/>
                </a:solidFill>
                <a:effectLst/>
                <a:uLnTx/>
                <a:uFillTx/>
                <a:latin typeface="Montserrat-SemiBold" pitchFamily="34" charset="0"/>
                <a:ea typeface="+mn-ea"/>
                <a:cs typeface="+mn-cs"/>
              </a:rPr>
              <a:t>SUBTITLE HERE IF NECESSARY</a:t>
            </a:r>
            <a:endParaRPr lang="en-US" sz="1400">
              <a:solidFill>
                <a:schemeClr val="accent5"/>
              </a:solidFill>
              <a:latin typeface="Montserrat SemiBold" pitchFamily="2" charset="77"/>
            </a:endParaRPr>
          </a:p>
        </p:txBody>
      </p:sp>
      <p:sp>
        <p:nvSpPr>
          <p:cNvPr id="17" name="Text Placeholder 16">
            <a:extLst>
              <a:ext uri="{FF2B5EF4-FFF2-40B4-BE49-F238E27FC236}">
                <a16:creationId xmlns:a16="http://schemas.microsoft.com/office/drawing/2014/main" id="{ACEFCF66-613A-8ED4-B587-73F163F4EFC8}"/>
              </a:ext>
            </a:extLst>
          </p:cNvPr>
          <p:cNvSpPr>
            <a:spLocks noGrp="1"/>
          </p:cNvSpPr>
          <p:nvPr>
            <p:ph type="body" sz="quarter" idx="20" hasCustomPrompt="1"/>
          </p:nvPr>
        </p:nvSpPr>
        <p:spPr>
          <a:xfrm>
            <a:off x="7748260" y="679450"/>
            <a:ext cx="4341927" cy="5499100"/>
          </a:xfrm>
          <a:prstGeom prst="rect">
            <a:avLst/>
          </a:prstGeom>
        </p:spPr>
        <p:txBody>
          <a:bodyPr lIns="0" tIns="0" rIns="0" bIns="0" anchor="ctr" anchorCtr="0">
            <a:noAutofit/>
          </a:bodyPr>
          <a:lstStyle>
            <a:lvl1pPr marL="0" indent="0">
              <a:lnSpc>
                <a:spcPct val="200000"/>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We fit our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s</a:t>
            </a:r>
            <a:r>
              <a:rPr lang="en-US" sz="2400" kern="0" spc="120">
                <a:solidFill>
                  <a:srgbClr val="000000"/>
                </a:solidFill>
                <a:latin typeface="Montserrat-Regular" pitchFamily="34" charset="0"/>
                <a:ea typeface="Montserrat-Regular" pitchFamily="34" charset="-122"/>
                <a:cs typeface="Montserrat-Regular" pitchFamily="34" charset="-120"/>
              </a:rPr>
              <a:t>ervic</a:t>
            </a:r>
            <a:r>
              <a:rPr lang="en-US" sz="2400" kern="0" spc="120">
                <a:latin typeface="Montserrat-Regular" pitchFamily="34" charset="0"/>
                <a:ea typeface="Montserrat-Regular" pitchFamily="34" charset="-122"/>
                <a:cs typeface="Montserrat-Regular" pitchFamily="34" charset="-120"/>
              </a:rPr>
              <a:t>es to each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health system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and can work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alongside other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vendors and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integrate with </a:t>
            </a:r>
          </a:p>
          <a:p>
            <a:pPr marL="0" marR="0" lvl="0" indent="0" algn="l" defTabSz="457018" rtl="0" eaLnBrk="1" fontAlgn="auto" latinLnBrk="0" hangingPunct="1">
              <a:lnSpc>
                <a:spcPct val="100000"/>
              </a:lnSpc>
              <a:spcBef>
                <a:spcPct val="20000"/>
              </a:spcBef>
              <a:spcAft>
                <a:spcPts val="0"/>
              </a:spcAft>
              <a:buClrTx/>
              <a:buSzTx/>
              <a:buFont typeface="Arial" pitchFamily="34" charset="0"/>
              <a:buNone/>
              <a:tabLst/>
              <a:defRPr/>
            </a:pPr>
            <a:r>
              <a:rPr lang="en-US" sz="2400" kern="0" spc="120">
                <a:latin typeface="Montserrat-Regular" pitchFamily="34" charset="0"/>
                <a:ea typeface="Montserrat-Regular" pitchFamily="34" charset="-122"/>
                <a:cs typeface="Montserrat-Regular" pitchFamily="34" charset="-120"/>
              </a:rPr>
              <a:t>existing software. </a:t>
            </a:r>
            <a:endParaRPr lang="en-US" sz="2400"/>
          </a:p>
        </p:txBody>
      </p:sp>
    </p:spTree>
    <p:extLst>
      <p:ext uri="{BB962C8B-B14F-4D97-AF65-F5344CB8AC3E}">
        <p14:creationId xmlns:p14="http://schemas.microsoft.com/office/powerpoint/2010/main" val="39904708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Picture Placeholder 18">
            <a:extLst>
              <a:ext uri="{FF2B5EF4-FFF2-40B4-BE49-F238E27FC236}">
                <a16:creationId xmlns:a16="http://schemas.microsoft.com/office/drawing/2014/main" id="{05701BF2-E65B-8F17-FC98-15373C2C3E87}"/>
              </a:ext>
            </a:extLst>
          </p:cNvPr>
          <p:cNvSpPr>
            <a:spLocks noGrp="1"/>
          </p:cNvSpPr>
          <p:nvPr>
            <p:ph type="pic" sz="quarter" idx="10"/>
          </p:nvPr>
        </p:nvSpPr>
        <p:spPr>
          <a:xfrm>
            <a:off x="8151441" y="0"/>
            <a:ext cx="4039767" cy="6858000"/>
          </a:xfrm>
          <a:prstGeom prst="rect">
            <a:avLst/>
          </a:prstGeom>
        </p:spPr>
        <p:txBody>
          <a:bodyPr/>
          <a:lstStyle/>
          <a:p>
            <a:endParaRPr lang="en-US" dirty="0"/>
          </a:p>
        </p:txBody>
      </p:sp>
      <p:sp>
        <p:nvSpPr>
          <p:cNvPr id="11" name="Title 10">
            <a:extLst>
              <a:ext uri="{FF2B5EF4-FFF2-40B4-BE49-F238E27FC236}">
                <a16:creationId xmlns:a16="http://schemas.microsoft.com/office/drawing/2014/main" id="{EB28049D-3B03-E77E-D766-692FB92E1518}"/>
              </a:ext>
            </a:extLst>
          </p:cNvPr>
          <p:cNvSpPr>
            <a:spLocks noGrp="1"/>
          </p:cNvSpPr>
          <p:nvPr>
            <p:ph type="title" hasCustomPrompt="1"/>
          </p:nvPr>
        </p:nvSpPr>
        <p:spPr>
          <a:xfrm>
            <a:off x="1094015" y="1202872"/>
            <a:ext cx="6531088"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13" name="Text Placeholder 12">
            <a:extLst>
              <a:ext uri="{FF2B5EF4-FFF2-40B4-BE49-F238E27FC236}">
                <a16:creationId xmlns:a16="http://schemas.microsoft.com/office/drawing/2014/main" id="{88C98B20-8981-C519-0AA4-2D6878AB9501}"/>
              </a:ext>
            </a:extLst>
          </p:cNvPr>
          <p:cNvSpPr>
            <a:spLocks noGrp="1"/>
          </p:cNvSpPr>
          <p:nvPr>
            <p:ph type="body" sz="quarter" idx="11" hasCustomPrompt="1"/>
          </p:nvPr>
        </p:nvSpPr>
        <p:spPr>
          <a:xfrm>
            <a:off x="1094015" y="2088323"/>
            <a:ext cx="6634886" cy="4100206"/>
          </a:xfrm>
          <a:prstGeom prst="rect">
            <a:avLst/>
          </a:prstGeom>
        </p:spPr>
        <p:txBody>
          <a:bodyPr/>
          <a:lstStyle>
            <a:lvl1pPr marL="285693" indent="-285693" defTabSz="914217">
              <a:lnSpc>
                <a:spcPct val="125000"/>
              </a:lnSpc>
              <a:spcAft>
                <a:spcPts val="600"/>
              </a:spcAft>
              <a:buFont typeface="Arial" panose="020B0604020202020204" pitchFamily="34" charset="0"/>
              <a:buChar char="•"/>
              <a:defRPr sz="1400"/>
            </a:lvl1pPr>
          </a:lstStyle>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Brand police.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You have a whole team here to help you. Please don’t make your own marketing collateral, videos, graphics, etc.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Check the intranet daily for updates and read the emails we send.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Follow us on social media. Read our website. Read our blog and our nurse stories.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Be cautious of what you write, text, leave as a voicemail.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If we haven’t shared something on our company social media or website, then you should not share it on yours.</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Overall, we’re here to help you and want you to be successful. </a:t>
            </a:r>
          </a:p>
          <a:p>
            <a:pPr marL="571500" indent="-571500" defTabSz="1828800">
              <a:lnSpc>
                <a:spcPct val="125000"/>
              </a:lnSpc>
              <a:spcAft>
                <a:spcPts val="1200"/>
              </a:spcAft>
              <a:buFont typeface="Arial" panose="020B0604020202020204" pitchFamily="34" charset="0"/>
              <a:buChar char="•"/>
              <a:defRPr/>
            </a:pPr>
            <a:r>
              <a:rPr lang="en-US" sz="1400" spc="30">
                <a:solidFill>
                  <a:srgbClr val="000000"/>
                </a:solidFill>
                <a:latin typeface="Montserrat" pitchFamily="2" charset="77"/>
                <a:cs typeface="Plus Jakarta Sans Light" pitchFamily="2" charset="77"/>
              </a:rPr>
              <a:t>You can email </a:t>
            </a:r>
            <a:r>
              <a:rPr lang="en-US" sz="1400" spc="30">
                <a:solidFill>
                  <a:schemeClr val="accent3"/>
                </a:solidFill>
                <a:latin typeface="Montserrat" pitchFamily="2" charset="77"/>
                <a:cs typeface="Plus Jakarta Sans Medium" pitchFamily="2" charset="77"/>
                <a:hlinkClick r:id="rId2">
                  <a:extLst>
                    <a:ext uri="{A12FA001-AC4F-418D-AE19-62706E023703}">
                      <ahyp:hlinkClr xmlns:ahyp="http://schemas.microsoft.com/office/drawing/2018/hyperlinkcolor" val="tx"/>
                    </a:ext>
                  </a:extLst>
                </a:hlinkClick>
              </a:rPr>
              <a:t>marketing@ayahealthcare.com </a:t>
            </a:r>
            <a:r>
              <a:rPr lang="en-US" sz="1400" spc="30">
                <a:solidFill>
                  <a:srgbClr val="000000"/>
                </a:solidFill>
                <a:latin typeface="Montserrat" pitchFamily="2" charset="77"/>
                <a:cs typeface="Plus Jakarta Sans Light" pitchFamily="2" charset="77"/>
              </a:rPr>
              <a:t>any time with questions, ideas, etc. </a:t>
            </a:r>
          </a:p>
          <a:p>
            <a:pPr lvl="0"/>
            <a:endParaRPr lang="en-US"/>
          </a:p>
        </p:txBody>
      </p:sp>
    </p:spTree>
    <p:extLst>
      <p:ext uri="{BB962C8B-B14F-4D97-AF65-F5344CB8AC3E}">
        <p14:creationId xmlns:p14="http://schemas.microsoft.com/office/powerpoint/2010/main" val="720691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35453F"/>
        </a:solidFill>
        <a:effectLst/>
      </p:bgPr>
    </p:bg>
    <p:spTree>
      <p:nvGrpSpPr>
        <p:cNvPr id="1" name=""/>
        <p:cNvGrpSpPr/>
        <p:nvPr/>
      </p:nvGrpSpPr>
      <p:grpSpPr>
        <a:xfrm>
          <a:off x="0" y="0"/>
          <a:ext cx="0" cy="0"/>
          <a:chOff x="0" y="0"/>
          <a:chExt cx="0" cy="0"/>
        </a:xfrm>
      </p:grpSpPr>
      <p:sp>
        <p:nvSpPr>
          <p:cNvPr id="7" name="Picture Placeholder 18">
            <a:extLst>
              <a:ext uri="{FF2B5EF4-FFF2-40B4-BE49-F238E27FC236}">
                <a16:creationId xmlns:a16="http://schemas.microsoft.com/office/drawing/2014/main" id="{DEF9F483-130A-1FD8-16E5-862FB150D76C}"/>
              </a:ext>
            </a:extLst>
          </p:cNvPr>
          <p:cNvSpPr>
            <a:spLocks noGrp="1"/>
          </p:cNvSpPr>
          <p:nvPr>
            <p:ph type="pic" sz="quarter" idx="10"/>
          </p:nvPr>
        </p:nvSpPr>
        <p:spPr>
          <a:xfrm>
            <a:off x="8838424" y="0"/>
            <a:ext cx="3352782" cy="6858000"/>
          </a:xfrm>
          <a:prstGeom prst="rect">
            <a:avLst/>
          </a:prstGeom>
        </p:spPr>
        <p:txBody>
          <a:bodyPr/>
          <a:lstStyle/>
          <a:p>
            <a:endParaRPr lang="en-US" dirty="0"/>
          </a:p>
        </p:txBody>
      </p:sp>
      <p:sp>
        <p:nvSpPr>
          <p:cNvPr id="3" name="Title 2">
            <a:extLst>
              <a:ext uri="{FF2B5EF4-FFF2-40B4-BE49-F238E27FC236}">
                <a16:creationId xmlns:a16="http://schemas.microsoft.com/office/drawing/2014/main" id="{1AFCCEE4-8567-5F22-1684-EDF01E1354DC}"/>
              </a:ext>
            </a:extLst>
          </p:cNvPr>
          <p:cNvSpPr>
            <a:spLocks noGrp="1"/>
          </p:cNvSpPr>
          <p:nvPr>
            <p:ph type="title" hasCustomPrompt="1"/>
          </p:nvPr>
        </p:nvSpPr>
        <p:spPr>
          <a:xfrm>
            <a:off x="1094015" y="1206198"/>
            <a:ext cx="691541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9" name="Text Placeholder 8">
            <a:extLst>
              <a:ext uri="{FF2B5EF4-FFF2-40B4-BE49-F238E27FC236}">
                <a16:creationId xmlns:a16="http://schemas.microsoft.com/office/drawing/2014/main" id="{F8FD2D73-5F3E-E7E8-4352-87A839E144C7}"/>
              </a:ext>
            </a:extLst>
          </p:cNvPr>
          <p:cNvSpPr>
            <a:spLocks noGrp="1"/>
          </p:cNvSpPr>
          <p:nvPr>
            <p:ph type="body" sz="quarter" idx="11" hasCustomPrompt="1"/>
          </p:nvPr>
        </p:nvSpPr>
        <p:spPr>
          <a:xfrm>
            <a:off x="1093589" y="1929174"/>
            <a:ext cx="6915837" cy="4389985"/>
          </a:xfrm>
          <a:prstGeom prst="rect">
            <a:avLst/>
          </a:prstGeom>
        </p:spPr>
        <p:txBody>
          <a:bodyPr/>
          <a:lstStyle>
            <a:lvl1pPr marL="0" indent="0" algn="l">
              <a:lnSpc>
                <a:spcPts val="2899"/>
              </a:lnSpc>
              <a:spcAft>
                <a:spcPts val="2150"/>
              </a:spcAft>
              <a:buNone/>
              <a:defRPr sz="1400">
                <a:solidFill>
                  <a:schemeClr val="bg1"/>
                </a:solidFill>
                <a:latin typeface="Montserrat" pitchFamily="2" charset="77"/>
              </a:defRPr>
            </a:lvl1pPr>
          </a:lstStyle>
          <a:p>
            <a:pPr algn="l">
              <a:lnSpc>
                <a:spcPts val="5800"/>
              </a:lnSpc>
              <a:spcAft>
                <a:spcPts val="4300"/>
              </a:spcAft>
            </a:pPr>
            <a:r>
              <a:rPr lang="en-US" sz="1400" kern="0" spc="70" err="1">
                <a:solidFill>
                  <a:srgbClr val="FFFFFF">
                    <a:alpha val="100000"/>
                  </a:srgbClr>
                </a:solidFill>
                <a:latin typeface="Montserrat-Regular" pitchFamily="34" charset="0"/>
                <a:ea typeface="Montserrat-Regular" pitchFamily="34" charset="-122"/>
                <a:cs typeface="Montserrat-Regular" pitchFamily="34" charset="-120"/>
              </a:rPr>
              <a:t>Qualivis</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is the only vendor-accountable managed service provider created by hospitals for hospitals. Partnering with more than 240 vetted agencies, we offer workforce solutions to simplify healthcare staffing and build a stronger, more sustainable workforce. </a:t>
            </a:r>
          </a:p>
          <a:p>
            <a:pPr algn="l">
              <a:lnSpc>
                <a:spcPts val="5800"/>
              </a:lnSpc>
              <a:spcAft>
                <a:spcPts val="4300"/>
              </a:spcAft>
            </a:pPr>
            <a:r>
              <a:rPr lang="en-US" sz="1400" kern="0" spc="70">
                <a:solidFill>
                  <a:srgbClr val="FFFFFF">
                    <a:alpha val="100000"/>
                  </a:srgbClr>
                </a:solidFill>
                <a:latin typeface="Montserrat-Regular" pitchFamily="34" charset="0"/>
                <a:ea typeface="Montserrat-Regular" pitchFamily="34" charset="-122"/>
                <a:cs typeface="Montserrat-Regular" pitchFamily="34" charset="-120"/>
              </a:rPr>
              <a:t>Through our consultative approach, we create individual programs unique to each healthcare facility. Our technology platform and mobile app provide 24/7 visibility and data analytics to drive decision making. </a:t>
            </a:r>
            <a:r>
              <a:rPr lang="en-US" sz="1400" kern="0" spc="70" err="1">
                <a:solidFill>
                  <a:srgbClr val="FFFFFF">
                    <a:alpha val="100000"/>
                  </a:srgbClr>
                </a:solidFill>
                <a:latin typeface="Montserrat-Regular" pitchFamily="34" charset="0"/>
                <a:ea typeface="Montserrat-Regular" pitchFamily="34" charset="-122"/>
                <a:cs typeface="Montserrat-Regular" pitchFamily="34" charset="-120"/>
              </a:rPr>
              <a:t>Qualivis</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is endorsed by 27 state hospital and healthcare associations who rely on our dynamic market data and insights to educate and guide their members.  </a:t>
            </a:r>
            <a:endParaRPr lang="en-US" sz="1400"/>
          </a:p>
          <a:p>
            <a:pPr lvl="0"/>
            <a:endParaRPr lang="en-US"/>
          </a:p>
        </p:txBody>
      </p:sp>
    </p:spTree>
    <p:extLst>
      <p:ext uri="{BB962C8B-B14F-4D97-AF65-F5344CB8AC3E}">
        <p14:creationId xmlns:p14="http://schemas.microsoft.com/office/powerpoint/2010/main" val="32885540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Picture Placeholder 25">
            <a:extLst>
              <a:ext uri="{FF2B5EF4-FFF2-40B4-BE49-F238E27FC236}">
                <a16:creationId xmlns:a16="http://schemas.microsoft.com/office/drawing/2014/main" id="{D55050EB-56A8-3B1F-8B4F-682C69C6E1D8}"/>
              </a:ext>
            </a:extLst>
          </p:cNvPr>
          <p:cNvSpPr>
            <a:spLocks noGrp="1"/>
          </p:cNvSpPr>
          <p:nvPr>
            <p:ph type="pic" sz="quarter" idx="11"/>
          </p:nvPr>
        </p:nvSpPr>
        <p:spPr>
          <a:xfrm>
            <a:off x="7029414" y="1104900"/>
            <a:ext cx="5703293" cy="4724400"/>
          </a:xfrm>
          <a:prstGeom prst="roundRect">
            <a:avLst>
              <a:gd name="adj" fmla="val 3839"/>
            </a:avLst>
          </a:prstGeom>
        </p:spPr>
        <p:txBody>
          <a:bodyPr/>
          <a:lstStyle/>
          <a:p>
            <a:endParaRPr lang="en-US" dirty="0"/>
          </a:p>
        </p:txBody>
      </p:sp>
      <p:sp>
        <p:nvSpPr>
          <p:cNvPr id="2" name="Title 10">
            <a:extLst>
              <a:ext uri="{FF2B5EF4-FFF2-40B4-BE49-F238E27FC236}">
                <a16:creationId xmlns:a16="http://schemas.microsoft.com/office/drawing/2014/main" id="{85478FD1-F17A-4E71-68D5-24D909169D61}"/>
              </a:ext>
            </a:extLst>
          </p:cNvPr>
          <p:cNvSpPr>
            <a:spLocks noGrp="1"/>
          </p:cNvSpPr>
          <p:nvPr>
            <p:ph type="title" hasCustomPrompt="1"/>
          </p:nvPr>
        </p:nvSpPr>
        <p:spPr>
          <a:xfrm>
            <a:off x="1094015" y="1202872"/>
            <a:ext cx="5224202"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4" name="Text Placeholder 16">
            <a:extLst>
              <a:ext uri="{FF2B5EF4-FFF2-40B4-BE49-F238E27FC236}">
                <a16:creationId xmlns:a16="http://schemas.microsoft.com/office/drawing/2014/main" id="{EBB6095A-60AB-F561-2F4B-27032A467850}"/>
              </a:ext>
            </a:extLst>
          </p:cNvPr>
          <p:cNvSpPr>
            <a:spLocks noGrp="1"/>
          </p:cNvSpPr>
          <p:nvPr>
            <p:ph type="body" sz="quarter" idx="20" hasCustomPrompt="1"/>
          </p:nvPr>
        </p:nvSpPr>
        <p:spPr>
          <a:xfrm>
            <a:off x="1117594" y="1295400"/>
            <a:ext cx="5317974" cy="5499100"/>
          </a:xfrm>
          <a:prstGeom prst="rect">
            <a:avLst/>
          </a:prstGeom>
        </p:spPr>
        <p:txBody>
          <a:bodyPr lIns="0" tIns="0" rIns="0" bIns="0" anchor="ctr" anchorCtr="0">
            <a:noAutofit/>
          </a:bodyPr>
          <a:lstStyle>
            <a:lvl1pPr marL="0" indent="0" algn="l">
              <a:lnSpc>
                <a:spcPts val="3899"/>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7800"/>
              </a:lnSpc>
            </a:pPr>
            <a:r>
              <a:rPr lang="en-US" sz="2400" kern="0" spc="120" err="1">
                <a:solidFill>
                  <a:srgbClr val="000000">
                    <a:alpha val="100000"/>
                  </a:srgbClr>
                </a:solidFill>
                <a:latin typeface="Montserrat-Regular" pitchFamily="34" charset="0"/>
                <a:ea typeface="Montserrat-Regular" pitchFamily="34" charset="-122"/>
                <a:cs typeface="Montserrat-Regular" pitchFamily="34" charset="-120"/>
              </a:rPr>
              <a:t>Qualivis</a:t>
            </a:r>
            <a:r>
              <a:rPr lang="en-US" sz="2400" kern="0" spc="120">
                <a:solidFill>
                  <a:srgbClr val="000000">
                    <a:alpha val="100000"/>
                  </a:srgbClr>
                </a:solidFill>
                <a:latin typeface="Montserrat-Regular" pitchFamily="34" charset="0"/>
                <a:ea typeface="Montserrat-Regular" pitchFamily="34" charset="-122"/>
                <a:cs typeface="Montserrat-Regular" pitchFamily="34" charset="-120"/>
              </a:rPr>
              <a:t> is the only vendor-accountable managed service provider created by hospitals for hospitals. We simplify staffing so that health systems can build a better workplace. </a:t>
            </a:r>
            <a:endParaRPr lang="en-US" sz="2400"/>
          </a:p>
        </p:txBody>
      </p:sp>
    </p:spTree>
    <p:extLst>
      <p:ext uri="{BB962C8B-B14F-4D97-AF65-F5344CB8AC3E}">
        <p14:creationId xmlns:p14="http://schemas.microsoft.com/office/powerpoint/2010/main" val="42240342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0DB88387-14DB-29A7-679A-487D1CF7264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735198" y="679450"/>
            <a:ext cx="4571976" cy="5499100"/>
          </a:xfrm>
          <a:prstGeom prst="roundRect">
            <a:avLst>
              <a:gd name="adj" fmla="val 3469"/>
            </a:avLst>
          </a:prstGeom>
        </p:spPr>
      </p:pic>
      <p:pic>
        <p:nvPicPr>
          <p:cNvPr id="4" name="Image 1" descr="preencoded.png">
            <a:extLst>
              <a:ext uri="{FF2B5EF4-FFF2-40B4-BE49-F238E27FC236}">
                <a16:creationId xmlns:a16="http://schemas.microsoft.com/office/drawing/2014/main" id="{BDD2DD14-784D-CE74-8CB6-D39AAFE971B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48479" y="679450"/>
            <a:ext cx="4571976" cy="5499100"/>
          </a:xfrm>
          <a:prstGeom prst="roundRect">
            <a:avLst>
              <a:gd name="adj" fmla="val 4668"/>
            </a:avLst>
          </a:prstGeom>
        </p:spPr>
      </p:pic>
      <p:sp>
        <p:nvSpPr>
          <p:cNvPr id="2" name="Title 10">
            <a:extLst>
              <a:ext uri="{FF2B5EF4-FFF2-40B4-BE49-F238E27FC236}">
                <a16:creationId xmlns:a16="http://schemas.microsoft.com/office/drawing/2014/main" id="{FE27B430-2979-D0BC-2C4C-7DC12B62C511}"/>
              </a:ext>
            </a:extLst>
          </p:cNvPr>
          <p:cNvSpPr>
            <a:spLocks noGrp="1"/>
          </p:cNvSpPr>
          <p:nvPr>
            <p:ph type="title" hasCustomPrompt="1"/>
          </p:nvPr>
        </p:nvSpPr>
        <p:spPr>
          <a:xfrm>
            <a:off x="1094015" y="1202872"/>
            <a:ext cx="5224202" cy="457200"/>
          </a:xfrm>
          <a:prstGeom prst="rect">
            <a:avLst/>
          </a:prstGeom>
        </p:spPr>
        <p:txBody>
          <a:bodyPr/>
          <a:lstStyle>
            <a:lvl1pPr algn="l">
              <a:lnSpc>
                <a:spcPts val="1800"/>
              </a:lnSpc>
              <a:defRPr sz="1800">
                <a:latin typeface="Montserrat" pitchFamily="2" charset="77"/>
              </a:defRPr>
            </a:lvl1pPr>
          </a:lstStyle>
          <a:p>
            <a:pPr algn="l">
              <a:lnSpc>
                <a:spcPts val="3600"/>
              </a:lnSpc>
            </a:pPr>
            <a:r>
              <a:rPr lang="en-US" sz="1800" kern="0" spc="270">
                <a:solidFill>
                  <a:schemeClr val="accent5"/>
                </a:solidFill>
                <a:latin typeface="Montserrat-SemiBold" pitchFamily="34" charset="0"/>
                <a:ea typeface="Montserrat-SemiBold" pitchFamily="34" charset="-122"/>
                <a:cs typeface="Montserrat-SemiBold" pitchFamily="34" charset="-120"/>
              </a:rPr>
              <a:t>TITLE HERE</a:t>
            </a:r>
            <a:endParaRPr lang="en-US" sz="1800">
              <a:solidFill>
                <a:schemeClr val="accent5"/>
              </a:solidFill>
            </a:endParaRPr>
          </a:p>
        </p:txBody>
      </p:sp>
      <p:sp>
        <p:nvSpPr>
          <p:cNvPr id="11" name="Text Placeholder 16">
            <a:extLst>
              <a:ext uri="{FF2B5EF4-FFF2-40B4-BE49-F238E27FC236}">
                <a16:creationId xmlns:a16="http://schemas.microsoft.com/office/drawing/2014/main" id="{E5922938-4541-1D77-9C72-B2A5852E0A6C}"/>
              </a:ext>
            </a:extLst>
          </p:cNvPr>
          <p:cNvSpPr>
            <a:spLocks noGrp="1"/>
          </p:cNvSpPr>
          <p:nvPr>
            <p:ph type="body" sz="quarter" idx="20" hasCustomPrompt="1"/>
          </p:nvPr>
        </p:nvSpPr>
        <p:spPr>
          <a:xfrm>
            <a:off x="1142994" y="2044699"/>
            <a:ext cx="4571976" cy="2976034"/>
          </a:xfrm>
          <a:prstGeom prst="rect">
            <a:avLst/>
          </a:prstGeom>
        </p:spPr>
        <p:txBody>
          <a:bodyPr lIns="0" tIns="0" rIns="0" bIns="0" anchor="ctr" anchorCtr="0">
            <a:noAutofit/>
          </a:bodyPr>
          <a:lstStyle>
            <a:lvl1pPr marL="0" indent="0" algn="l">
              <a:lnSpc>
                <a:spcPts val="3899"/>
              </a:lnSpc>
              <a:buNone/>
              <a:defRPr sz="2400">
                <a:solidFill>
                  <a:srgbClr val="000000"/>
                </a:solidFill>
                <a:latin typeface="Montserrat" pitchFamily="2" charset="77"/>
              </a:defRPr>
            </a:lvl1pPr>
            <a:lvl2pPr>
              <a:defRPr>
                <a:latin typeface="Montserrat" pitchFamily="2" charset="77"/>
              </a:defRPr>
            </a:lvl2pPr>
            <a:lvl3pPr>
              <a:defRPr>
                <a:latin typeface="Montserrat" pitchFamily="2" charset="77"/>
              </a:defRPr>
            </a:lvl3pPr>
            <a:lvl4pPr>
              <a:defRPr>
                <a:latin typeface="Montserrat" pitchFamily="2" charset="77"/>
              </a:defRPr>
            </a:lvl4pPr>
            <a:lvl5pPr>
              <a:defRPr>
                <a:latin typeface="Montserrat" pitchFamily="2" charset="77"/>
              </a:defRPr>
            </a:lvl5pPr>
          </a:lstStyle>
          <a:p>
            <a:pPr algn="l">
              <a:lnSpc>
                <a:spcPts val="7800"/>
              </a:lnSpc>
            </a:pPr>
            <a:r>
              <a:rPr lang="en-US" sz="2400" kern="0" spc="120">
                <a:solidFill>
                  <a:srgbClr val="35453F">
                    <a:alpha val="100000"/>
                  </a:srgbClr>
                </a:solidFill>
                <a:latin typeface="Montserrat-Regular" pitchFamily="34" charset="0"/>
                <a:ea typeface="Montserrat-Regular" pitchFamily="34" charset="-122"/>
                <a:cs typeface="Montserrat-Regular" pitchFamily="34" charset="-120"/>
              </a:rPr>
              <a:t>Visually we should be aiming to reflect the brand voice in a meaningful way</a:t>
            </a:r>
            <a:endParaRPr lang="en-US" sz="2400"/>
          </a:p>
        </p:txBody>
      </p:sp>
      <p:sp>
        <p:nvSpPr>
          <p:cNvPr id="17" name="Text Placeholder 16">
            <a:extLst>
              <a:ext uri="{FF2B5EF4-FFF2-40B4-BE49-F238E27FC236}">
                <a16:creationId xmlns:a16="http://schemas.microsoft.com/office/drawing/2014/main" id="{548DF2BB-6464-79E5-BCA1-D38A3C71E7F1}"/>
              </a:ext>
            </a:extLst>
          </p:cNvPr>
          <p:cNvSpPr>
            <a:spLocks noGrp="1"/>
          </p:cNvSpPr>
          <p:nvPr>
            <p:ph type="body" sz="quarter" idx="21" hasCustomPrompt="1"/>
          </p:nvPr>
        </p:nvSpPr>
        <p:spPr>
          <a:xfrm>
            <a:off x="7788056" y="1981541"/>
            <a:ext cx="5126957" cy="549389"/>
          </a:xfrm>
          <a:prstGeom prst="rect">
            <a:avLst/>
          </a:prstGeom>
        </p:spPr>
        <p:txBody>
          <a:bodyPr/>
          <a:lstStyle>
            <a:lvl1pPr marL="0" indent="0">
              <a:buNone/>
              <a:defRPr sz="3198" b="1">
                <a:solidFill>
                  <a:srgbClr val="35453F"/>
                </a:solidFill>
                <a:latin typeface="Montserrat" pitchFamily="2" charset="77"/>
              </a:defRPr>
            </a:lvl1pPr>
          </a:lstStyle>
          <a:p>
            <a:pPr lvl="0"/>
            <a:r>
              <a:rPr lang="en-US"/>
              <a:t>Reassuring</a:t>
            </a:r>
          </a:p>
        </p:txBody>
      </p:sp>
      <p:sp>
        <p:nvSpPr>
          <p:cNvPr id="18" name="Text Placeholder 16">
            <a:extLst>
              <a:ext uri="{FF2B5EF4-FFF2-40B4-BE49-F238E27FC236}">
                <a16:creationId xmlns:a16="http://schemas.microsoft.com/office/drawing/2014/main" id="{79EEB2D0-B1E6-0C16-E10B-FC042CA1727C}"/>
              </a:ext>
            </a:extLst>
          </p:cNvPr>
          <p:cNvSpPr>
            <a:spLocks noGrp="1"/>
          </p:cNvSpPr>
          <p:nvPr>
            <p:ph type="body" sz="quarter" idx="22" hasCustomPrompt="1"/>
          </p:nvPr>
        </p:nvSpPr>
        <p:spPr>
          <a:xfrm>
            <a:off x="7755403" y="3124541"/>
            <a:ext cx="5126957" cy="549389"/>
          </a:xfrm>
          <a:prstGeom prst="rect">
            <a:avLst/>
          </a:prstGeom>
        </p:spPr>
        <p:txBody>
          <a:bodyPr/>
          <a:lstStyle>
            <a:lvl1pPr marL="0" indent="0">
              <a:buNone/>
              <a:defRPr sz="3198" b="1">
                <a:solidFill>
                  <a:srgbClr val="35453F"/>
                </a:solidFill>
                <a:latin typeface="Montserrat" pitchFamily="2" charset="77"/>
              </a:defRPr>
            </a:lvl1pPr>
          </a:lstStyle>
          <a:p>
            <a:pPr lvl="0"/>
            <a:r>
              <a:rPr lang="en-US"/>
              <a:t>Competent</a:t>
            </a:r>
          </a:p>
        </p:txBody>
      </p:sp>
      <p:sp>
        <p:nvSpPr>
          <p:cNvPr id="19" name="Text Placeholder 16">
            <a:extLst>
              <a:ext uri="{FF2B5EF4-FFF2-40B4-BE49-F238E27FC236}">
                <a16:creationId xmlns:a16="http://schemas.microsoft.com/office/drawing/2014/main" id="{359967B2-35A7-D3E2-CDE8-223D2774F7DF}"/>
              </a:ext>
            </a:extLst>
          </p:cNvPr>
          <p:cNvSpPr>
            <a:spLocks noGrp="1"/>
          </p:cNvSpPr>
          <p:nvPr>
            <p:ph type="body" sz="quarter" idx="23" hasCustomPrompt="1"/>
          </p:nvPr>
        </p:nvSpPr>
        <p:spPr>
          <a:xfrm>
            <a:off x="7951320" y="4268013"/>
            <a:ext cx="5126957" cy="549389"/>
          </a:xfrm>
          <a:prstGeom prst="rect">
            <a:avLst/>
          </a:prstGeom>
        </p:spPr>
        <p:txBody>
          <a:bodyPr/>
          <a:lstStyle>
            <a:lvl1pPr marL="0" indent="0">
              <a:buNone/>
              <a:defRPr sz="3198" b="1">
                <a:solidFill>
                  <a:srgbClr val="35453F"/>
                </a:solidFill>
                <a:latin typeface="Montserrat" pitchFamily="2" charset="77"/>
              </a:defRPr>
            </a:lvl1pPr>
          </a:lstStyle>
          <a:p>
            <a:pPr lvl="0"/>
            <a:r>
              <a:rPr lang="en-US"/>
              <a:t>Relatable</a:t>
            </a:r>
          </a:p>
        </p:txBody>
      </p:sp>
    </p:spTree>
    <p:extLst>
      <p:ext uri="{BB962C8B-B14F-4D97-AF65-F5344CB8AC3E}">
        <p14:creationId xmlns:p14="http://schemas.microsoft.com/office/powerpoint/2010/main" val="3379529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rgbClr val="35453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6FEEC3-A4F8-18D1-2394-0050B1E5912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8" y="1475576"/>
            <a:ext cx="333911" cy="320040"/>
          </a:xfrm>
          <a:prstGeom prst="rect">
            <a:avLst/>
          </a:prstGeom>
        </p:spPr>
      </p:pic>
      <p:pic>
        <p:nvPicPr>
          <p:cNvPr id="10" name="Picture 9">
            <a:extLst>
              <a:ext uri="{FF2B5EF4-FFF2-40B4-BE49-F238E27FC236}">
                <a16:creationId xmlns:a16="http://schemas.microsoft.com/office/drawing/2014/main" id="{E5A05905-31CC-83DA-8D07-C85867A790F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8" y="3108960"/>
            <a:ext cx="333911" cy="320040"/>
          </a:xfrm>
          <a:prstGeom prst="rect">
            <a:avLst/>
          </a:prstGeom>
        </p:spPr>
      </p:pic>
      <p:pic>
        <p:nvPicPr>
          <p:cNvPr id="12" name="Picture 11">
            <a:extLst>
              <a:ext uri="{FF2B5EF4-FFF2-40B4-BE49-F238E27FC236}">
                <a16:creationId xmlns:a16="http://schemas.microsoft.com/office/drawing/2014/main" id="{A683C839-56F6-C71A-D6C2-48A2A91990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91808" y="4742345"/>
            <a:ext cx="333911" cy="320040"/>
          </a:xfrm>
          <a:prstGeom prst="rect">
            <a:avLst/>
          </a:prstGeom>
        </p:spPr>
      </p:pic>
      <p:sp>
        <p:nvSpPr>
          <p:cNvPr id="2" name="Picture Placeholder 25">
            <a:extLst>
              <a:ext uri="{FF2B5EF4-FFF2-40B4-BE49-F238E27FC236}">
                <a16:creationId xmlns:a16="http://schemas.microsoft.com/office/drawing/2014/main" id="{BADFE2AE-D6C6-98AD-AF6A-41D171042B59}"/>
              </a:ext>
            </a:extLst>
          </p:cNvPr>
          <p:cNvSpPr>
            <a:spLocks noGrp="1"/>
          </p:cNvSpPr>
          <p:nvPr>
            <p:ph type="pic" sz="quarter" idx="12"/>
          </p:nvPr>
        </p:nvSpPr>
        <p:spPr>
          <a:xfrm>
            <a:off x="6261068" y="866822"/>
            <a:ext cx="5079974" cy="5104786"/>
          </a:xfrm>
          <a:prstGeom prst="roundRect">
            <a:avLst>
              <a:gd name="adj" fmla="val 3839"/>
            </a:avLst>
          </a:prstGeom>
        </p:spPr>
        <p:txBody>
          <a:bodyPr/>
          <a:lstStyle/>
          <a:p>
            <a:endParaRPr lang="en-US" dirty="0"/>
          </a:p>
        </p:txBody>
      </p:sp>
      <p:sp>
        <p:nvSpPr>
          <p:cNvPr id="13" name="Shape 0">
            <a:extLst>
              <a:ext uri="{FF2B5EF4-FFF2-40B4-BE49-F238E27FC236}">
                <a16:creationId xmlns:a16="http://schemas.microsoft.com/office/drawing/2014/main" id="{649F7814-DE6B-0536-0210-70AA4EB6CE19}"/>
              </a:ext>
            </a:extLst>
          </p:cNvPr>
          <p:cNvSpPr/>
          <p:nvPr userDrawn="1"/>
        </p:nvSpPr>
        <p:spPr>
          <a:xfrm>
            <a:off x="6261068" y="866822"/>
            <a:ext cx="5079974" cy="5102178"/>
          </a:xfrm>
          <a:prstGeom prst="roundRect">
            <a:avLst>
              <a:gd name="adj" fmla="val 3780"/>
            </a:avLst>
          </a:prstGeom>
          <a:solidFill>
            <a:srgbClr val="B9D54D">
              <a:alpha val="50000"/>
            </a:srgbClr>
          </a:solidFill>
          <a:ln/>
        </p:spPr>
      </p:sp>
      <p:sp>
        <p:nvSpPr>
          <p:cNvPr id="14" name="Picture Placeholder 25">
            <a:extLst>
              <a:ext uri="{FF2B5EF4-FFF2-40B4-BE49-F238E27FC236}">
                <a16:creationId xmlns:a16="http://schemas.microsoft.com/office/drawing/2014/main" id="{B49D4930-A0B4-CDE5-33F8-EEE8B95F3C66}"/>
              </a:ext>
            </a:extLst>
          </p:cNvPr>
          <p:cNvSpPr>
            <a:spLocks noGrp="1"/>
          </p:cNvSpPr>
          <p:nvPr>
            <p:ph type="pic" sz="quarter" idx="11"/>
          </p:nvPr>
        </p:nvSpPr>
        <p:spPr>
          <a:xfrm>
            <a:off x="6623015" y="482976"/>
            <a:ext cx="5079974" cy="5104786"/>
          </a:xfrm>
          <a:prstGeom prst="roundRect">
            <a:avLst>
              <a:gd name="adj" fmla="val 3839"/>
            </a:avLst>
          </a:prstGeom>
        </p:spPr>
        <p:txBody>
          <a:bodyPr/>
          <a:lstStyle/>
          <a:p>
            <a:endParaRPr lang="en-US" dirty="0"/>
          </a:p>
        </p:txBody>
      </p:sp>
      <p:sp>
        <p:nvSpPr>
          <p:cNvPr id="3" name="Title 2">
            <a:extLst>
              <a:ext uri="{FF2B5EF4-FFF2-40B4-BE49-F238E27FC236}">
                <a16:creationId xmlns:a16="http://schemas.microsoft.com/office/drawing/2014/main" id="{EE5DDF5D-E5FA-675B-B870-756411DBA964}"/>
              </a:ext>
            </a:extLst>
          </p:cNvPr>
          <p:cNvSpPr>
            <a:spLocks noGrp="1"/>
          </p:cNvSpPr>
          <p:nvPr>
            <p:ph type="title" hasCustomPrompt="1"/>
          </p:nvPr>
        </p:nvSpPr>
        <p:spPr>
          <a:xfrm>
            <a:off x="1091807" y="907620"/>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15" name="Text Placeholder 14">
            <a:extLst>
              <a:ext uri="{FF2B5EF4-FFF2-40B4-BE49-F238E27FC236}">
                <a16:creationId xmlns:a16="http://schemas.microsoft.com/office/drawing/2014/main" id="{9E5AAA5D-6D97-FB55-DE4D-A10A0B6ED9B5}"/>
              </a:ext>
            </a:extLst>
          </p:cNvPr>
          <p:cNvSpPr>
            <a:spLocks noGrp="1"/>
          </p:cNvSpPr>
          <p:nvPr>
            <p:ph type="body" sz="quarter" idx="13" hasCustomPrompt="1"/>
          </p:nvPr>
        </p:nvSpPr>
        <p:spPr>
          <a:xfrm>
            <a:off x="1045925" y="1906371"/>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8" name="Text Placeholder 17">
            <a:extLst>
              <a:ext uri="{FF2B5EF4-FFF2-40B4-BE49-F238E27FC236}">
                <a16:creationId xmlns:a16="http://schemas.microsoft.com/office/drawing/2014/main" id="{BB74B058-D3EB-9A32-6DC0-BA5B4D4E78A0}"/>
              </a:ext>
            </a:extLst>
          </p:cNvPr>
          <p:cNvSpPr>
            <a:spLocks noGrp="1"/>
          </p:cNvSpPr>
          <p:nvPr>
            <p:ph type="body" sz="quarter" idx="15" hasCustomPrompt="1"/>
          </p:nvPr>
        </p:nvSpPr>
        <p:spPr>
          <a:xfrm>
            <a:off x="1045925" y="2142460"/>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018"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9" name="Text Placeholder 14">
            <a:extLst>
              <a:ext uri="{FF2B5EF4-FFF2-40B4-BE49-F238E27FC236}">
                <a16:creationId xmlns:a16="http://schemas.microsoft.com/office/drawing/2014/main" id="{9C8359FA-CF75-CC74-A745-338E8368F420}"/>
              </a:ext>
            </a:extLst>
          </p:cNvPr>
          <p:cNvSpPr>
            <a:spLocks noGrp="1"/>
          </p:cNvSpPr>
          <p:nvPr>
            <p:ph type="body" sz="quarter" idx="16" hasCustomPrompt="1"/>
          </p:nvPr>
        </p:nvSpPr>
        <p:spPr>
          <a:xfrm>
            <a:off x="1045925" y="3543147"/>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0" name="Text Placeholder 17">
            <a:extLst>
              <a:ext uri="{FF2B5EF4-FFF2-40B4-BE49-F238E27FC236}">
                <a16:creationId xmlns:a16="http://schemas.microsoft.com/office/drawing/2014/main" id="{6794F390-D234-40A4-84F2-8A713AD5F10D}"/>
              </a:ext>
            </a:extLst>
          </p:cNvPr>
          <p:cNvSpPr>
            <a:spLocks noGrp="1"/>
          </p:cNvSpPr>
          <p:nvPr>
            <p:ph type="body" sz="quarter" idx="17" hasCustomPrompt="1"/>
          </p:nvPr>
        </p:nvSpPr>
        <p:spPr>
          <a:xfrm>
            <a:off x="1045925" y="3779235"/>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018"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21" name="Text Placeholder 14">
            <a:extLst>
              <a:ext uri="{FF2B5EF4-FFF2-40B4-BE49-F238E27FC236}">
                <a16:creationId xmlns:a16="http://schemas.microsoft.com/office/drawing/2014/main" id="{D13C37FB-8E12-C1BD-F761-A611E43CF4A2}"/>
              </a:ext>
            </a:extLst>
          </p:cNvPr>
          <p:cNvSpPr>
            <a:spLocks noGrp="1"/>
          </p:cNvSpPr>
          <p:nvPr>
            <p:ph type="body" sz="quarter" idx="18" hasCustomPrompt="1"/>
          </p:nvPr>
        </p:nvSpPr>
        <p:spPr>
          <a:xfrm>
            <a:off x="1045925" y="5170779"/>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22" name="Text Placeholder 17">
            <a:extLst>
              <a:ext uri="{FF2B5EF4-FFF2-40B4-BE49-F238E27FC236}">
                <a16:creationId xmlns:a16="http://schemas.microsoft.com/office/drawing/2014/main" id="{8FB8AFF0-E47D-B3F4-10C3-DB4B412C2F41}"/>
              </a:ext>
            </a:extLst>
          </p:cNvPr>
          <p:cNvSpPr>
            <a:spLocks noGrp="1"/>
          </p:cNvSpPr>
          <p:nvPr>
            <p:ph type="body" sz="quarter" idx="19" hasCustomPrompt="1"/>
          </p:nvPr>
        </p:nvSpPr>
        <p:spPr>
          <a:xfrm>
            <a:off x="1045925" y="5406868"/>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018"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Tree>
    <p:extLst>
      <p:ext uri="{BB962C8B-B14F-4D97-AF65-F5344CB8AC3E}">
        <p14:creationId xmlns:p14="http://schemas.microsoft.com/office/powerpoint/2010/main" val="29725291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35453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B3FD40-1182-F160-79AD-D3DA0D5933D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1" y="1272006"/>
            <a:ext cx="333911" cy="320040"/>
          </a:xfrm>
          <a:prstGeom prst="rect">
            <a:avLst/>
          </a:prstGeom>
        </p:spPr>
      </p:pic>
      <p:pic>
        <p:nvPicPr>
          <p:cNvPr id="7" name="Picture 6">
            <a:extLst>
              <a:ext uri="{FF2B5EF4-FFF2-40B4-BE49-F238E27FC236}">
                <a16:creationId xmlns:a16="http://schemas.microsoft.com/office/drawing/2014/main" id="{84A30A26-0C8C-8A5B-C61F-E581C69566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1" y="2905390"/>
            <a:ext cx="333911" cy="320040"/>
          </a:xfrm>
          <a:prstGeom prst="rect">
            <a:avLst/>
          </a:prstGeom>
        </p:spPr>
      </p:pic>
      <p:pic>
        <p:nvPicPr>
          <p:cNvPr id="9" name="Picture 8">
            <a:extLst>
              <a:ext uri="{FF2B5EF4-FFF2-40B4-BE49-F238E27FC236}">
                <a16:creationId xmlns:a16="http://schemas.microsoft.com/office/drawing/2014/main" id="{03B133D4-3A33-13A3-D03E-D00E6F6B350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08711" y="4538775"/>
            <a:ext cx="333911" cy="320040"/>
          </a:xfrm>
          <a:prstGeom prst="rect">
            <a:avLst/>
          </a:prstGeom>
        </p:spPr>
      </p:pic>
      <p:sp>
        <p:nvSpPr>
          <p:cNvPr id="2" name="Title 2">
            <a:extLst>
              <a:ext uri="{FF2B5EF4-FFF2-40B4-BE49-F238E27FC236}">
                <a16:creationId xmlns:a16="http://schemas.microsoft.com/office/drawing/2014/main" id="{418C5B6F-959E-FCD8-DDD1-7C02ECCC367D}"/>
              </a:ext>
            </a:extLst>
          </p:cNvPr>
          <p:cNvSpPr>
            <a:spLocks noGrp="1"/>
          </p:cNvSpPr>
          <p:nvPr>
            <p:ph type="title" hasCustomPrompt="1"/>
          </p:nvPr>
        </p:nvSpPr>
        <p:spPr>
          <a:xfrm>
            <a:off x="1091807" y="1363446"/>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TITLE HERE</a:t>
            </a:r>
            <a:endParaRPr lang="en-US" sz="1800"/>
          </a:p>
        </p:txBody>
      </p:sp>
      <p:sp>
        <p:nvSpPr>
          <p:cNvPr id="11" name="Text Placeholder 14">
            <a:extLst>
              <a:ext uri="{FF2B5EF4-FFF2-40B4-BE49-F238E27FC236}">
                <a16:creationId xmlns:a16="http://schemas.microsoft.com/office/drawing/2014/main" id="{77521755-AB95-F627-EB02-AEC99ECC83A2}"/>
              </a:ext>
            </a:extLst>
          </p:cNvPr>
          <p:cNvSpPr>
            <a:spLocks noGrp="1"/>
          </p:cNvSpPr>
          <p:nvPr>
            <p:ph type="body" sz="quarter" idx="13" hasCustomPrompt="1"/>
          </p:nvPr>
        </p:nvSpPr>
        <p:spPr>
          <a:xfrm>
            <a:off x="7171942" y="1693458"/>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2" name="Text Placeholder 17">
            <a:extLst>
              <a:ext uri="{FF2B5EF4-FFF2-40B4-BE49-F238E27FC236}">
                <a16:creationId xmlns:a16="http://schemas.microsoft.com/office/drawing/2014/main" id="{32EA6B6A-AD3F-73AF-69B6-755A64CD3F30}"/>
              </a:ext>
            </a:extLst>
          </p:cNvPr>
          <p:cNvSpPr>
            <a:spLocks noGrp="1"/>
          </p:cNvSpPr>
          <p:nvPr>
            <p:ph type="body" sz="quarter" idx="15" hasCustomPrompt="1"/>
          </p:nvPr>
        </p:nvSpPr>
        <p:spPr>
          <a:xfrm>
            <a:off x="7171942" y="1929547"/>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018"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3" name="Text Placeholder 14">
            <a:extLst>
              <a:ext uri="{FF2B5EF4-FFF2-40B4-BE49-F238E27FC236}">
                <a16:creationId xmlns:a16="http://schemas.microsoft.com/office/drawing/2014/main" id="{84F80F61-94B5-A68F-EF33-C2D6FA8A03F7}"/>
              </a:ext>
            </a:extLst>
          </p:cNvPr>
          <p:cNvSpPr>
            <a:spLocks noGrp="1"/>
          </p:cNvSpPr>
          <p:nvPr>
            <p:ph type="body" sz="quarter" idx="16" hasCustomPrompt="1"/>
          </p:nvPr>
        </p:nvSpPr>
        <p:spPr>
          <a:xfrm>
            <a:off x="7171942" y="3330234"/>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4" name="Text Placeholder 17">
            <a:extLst>
              <a:ext uri="{FF2B5EF4-FFF2-40B4-BE49-F238E27FC236}">
                <a16:creationId xmlns:a16="http://schemas.microsoft.com/office/drawing/2014/main" id="{B2E38946-C53A-4BCF-B415-DFFEE13002D9}"/>
              </a:ext>
            </a:extLst>
          </p:cNvPr>
          <p:cNvSpPr>
            <a:spLocks noGrp="1"/>
          </p:cNvSpPr>
          <p:nvPr>
            <p:ph type="body" sz="quarter" idx="17" hasCustomPrompt="1"/>
          </p:nvPr>
        </p:nvSpPr>
        <p:spPr>
          <a:xfrm>
            <a:off x="7171942" y="3566321"/>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018"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5" name="Text Placeholder 14">
            <a:extLst>
              <a:ext uri="{FF2B5EF4-FFF2-40B4-BE49-F238E27FC236}">
                <a16:creationId xmlns:a16="http://schemas.microsoft.com/office/drawing/2014/main" id="{36459AC9-7DF0-6573-FAF9-DF15ADB02317}"/>
              </a:ext>
            </a:extLst>
          </p:cNvPr>
          <p:cNvSpPr>
            <a:spLocks noGrp="1"/>
          </p:cNvSpPr>
          <p:nvPr>
            <p:ph type="body" sz="quarter" idx="18" hasCustomPrompt="1"/>
          </p:nvPr>
        </p:nvSpPr>
        <p:spPr>
          <a:xfrm>
            <a:off x="7171942" y="4957866"/>
            <a:ext cx="3799187" cy="254376"/>
          </a:xfrm>
          <a:prstGeom prst="rect">
            <a:avLst/>
          </a:prstGeom>
        </p:spPr>
        <p:txBody>
          <a:bodyPr/>
          <a:lstStyle>
            <a:lvl1pPr marL="0" indent="0">
              <a:buNone/>
              <a:defRPr>
                <a:latin typeface="Montserrat" pitchFamily="2" charset="77"/>
              </a:defRPr>
            </a:lvl1pPr>
          </a:lstStyle>
          <a:p>
            <a:pPr lvl="0"/>
            <a:r>
              <a:rPr lang="en-US" sz="1600">
                <a:solidFill>
                  <a:schemeClr val="accent4"/>
                </a:solidFill>
                <a:latin typeface="Montserrat Medium" pitchFamily="2" charset="77"/>
                <a:ea typeface="PMingLiU" panose="02020500000000000000" pitchFamily="18" charset="-120"/>
                <a:cs typeface="Plus Jakarta Sans Medium" pitchFamily="2" charset="77"/>
              </a:rPr>
              <a:t>Title here</a:t>
            </a:r>
            <a:endParaRPr lang="en-US"/>
          </a:p>
        </p:txBody>
      </p:sp>
      <p:sp>
        <p:nvSpPr>
          <p:cNvPr id="16" name="Text Placeholder 17">
            <a:extLst>
              <a:ext uri="{FF2B5EF4-FFF2-40B4-BE49-F238E27FC236}">
                <a16:creationId xmlns:a16="http://schemas.microsoft.com/office/drawing/2014/main" id="{253076E8-61B3-7124-094F-476F91F23D1F}"/>
              </a:ext>
            </a:extLst>
          </p:cNvPr>
          <p:cNvSpPr>
            <a:spLocks noGrp="1"/>
          </p:cNvSpPr>
          <p:nvPr>
            <p:ph type="body" sz="quarter" idx="19" hasCustomPrompt="1"/>
          </p:nvPr>
        </p:nvSpPr>
        <p:spPr>
          <a:xfrm>
            <a:off x="7171942" y="5193955"/>
            <a:ext cx="3983313" cy="650213"/>
          </a:xfrm>
          <a:prstGeom prst="rect">
            <a:avLst/>
          </a:prstGeom>
        </p:spPr>
        <p:txBody>
          <a:bodyPr/>
          <a:lstStyle>
            <a:lvl1pPr marL="0" indent="0">
              <a:lnSpc>
                <a:spcPct val="200000"/>
              </a:lnSpc>
              <a:buNone/>
              <a:defRPr sz="1000">
                <a:latin typeface="Montserrat" pitchFamily="2" charset="77"/>
              </a:defRPr>
            </a:lvl1pPr>
          </a:lstStyle>
          <a:p>
            <a:pPr marL="0" marR="0" lvl="0" indent="0" algn="l" defTabSz="457018" rtl="0" eaLnBrk="1" fontAlgn="auto" latinLnBrk="0" hangingPunct="1">
              <a:lnSpc>
                <a:spcPct val="200000"/>
              </a:lnSpc>
              <a:spcBef>
                <a:spcPct val="20000"/>
              </a:spcBef>
              <a:spcAft>
                <a:spcPts val="0"/>
              </a:spcAft>
              <a:buClrTx/>
              <a:buSzTx/>
              <a:buFont typeface="Arial" pitchFamily="34" charset="0"/>
              <a:buNone/>
              <a:tabLst/>
              <a:defRPr/>
            </a:pPr>
            <a:r>
              <a:rPr lang="en-US" sz="1000" spc="30">
                <a:solidFill>
                  <a:schemeClr val="bg1"/>
                </a:solidFill>
                <a:latin typeface="Montserrat" pitchFamily="2" charset="77"/>
                <a:cs typeface="Plus Jakarta Sans Light" pitchFamily="2" charset="77"/>
              </a:rPr>
              <a:t>Lorem ipsum dolor sit </a:t>
            </a:r>
            <a:r>
              <a:rPr lang="en-US" sz="1000" spc="30" err="1">
                <a:solidFill>
                  <a:schemeClr val="bg1"/>
                </a:solidFill>
                <a:latin typeface="Montserrat" pitchFamily="2" charset="77"/>
                <a:cs typeface="Plus Jakarta Sans Light" pitchFamily="2" charset="77"/>
              </a:rPr>
              <a:t>amet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consectetur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adipiscing</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elit</a:t>
            </a:r>
            <a:r>
              <a:rPr lang="en-US" sz="1000" spc="30">
                <a:solidFill>
                  <a:schemeClr val="bg1"/>
                </a:solidFill>
                <a:latin typeface="Montserrat" pitchFamily="2" charset="77"/>
                <a:cs typeface="Plus Jakarta Sans Light" pitchFamily="2" charset="77"/>
              </a:rPr>
              <a:t>, sed do </a:t>
            </a:r>
            <a:r>
              <a:rPr lang="en-US" sz="1000" spc="30" err="1">
                <a:solidFill>
                  <a:schemeClr val="bg1"/>
                </a:solidFill>
                <a:latin typeface="Montserrat" pitchFamily="2" charset="77"/>
                <a:cs typeface="Plus Jakarta Sans Light" pitchFamily="2" charset="77"/>
              </a:rPr>
              <a:t>eiusmod</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tempor</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incididunt</a:t>
            </a:r>
            <a:r>
              <a:rPr lang="en-US" sz="1000" spc="30">
                <a:solidFill>
                  <a:schemeClr val="bg1"/>
                </a:solidFill>
                <a:latin typeface="Montserrat" pitchFamily="2" charset="77"/>
                <a:cs typeface="Plus Jakarta Sans Light" pitchFamily="2" charset="77"/>
              </a:rPr>
              <a:t> </a:t>
            </a:r>
            <a:r>
              <a:rPr lang="en-US" sz="1000" spc="30" err="1">
                <a:solidFill>
                  <a:schemeClr val="bg1"/>
                </a:solidFill>
                <a:latin typeface="Montserrat" pitchFamily="2" charset="77"/>
                <a:cs typeface="Plus Jakarta Sans Light" pitchFamily="2" charset="77"/>
              </a:rPr>
              <a:t>ut</a:t>
            </a:r>
            <a:r>
              <a:rPr lang="en-US" sz="1000" spc="30">
                <a:solidFill>
                  <a:schemeClr val="bg1"/>
                </a:solidFill>
                <a:latin typeface="Montserrat" pitchFamily="2" charset="77"/>
                <a:cs typeface="Plus Jakarta Sans Light" pitchFamily="2" charset="77"/>
              </a:rPr>
              <a:t> magna </a:t>
            </a:r>
            <a:r>
              <a:rPr lang="en-US" sz="1000" spc="30" err="1">
                <a:solidFill>
                  <a:schemeClr val="bg1"/>
                </a:solidFill>
                <a:latin typeface="Montserrat" pitchFamily="2" charset="77"/>
                <a:cs typeface="Plus Jakarta Sans Light" pitchFamily="2" charset="77"/>
              </a:rPr>
              <a:t>aliqua</a:t>
            </a:r>
            <a:r>
              <a:rPr lang="en-US" sz="1000" spc="30">
                <a:solidFill>
                  <a:schemeClr val="bg1"/>
                </a:solidFill>
                <a:latin typeface="Montserrat" pitchFamily="2" charset="77"/>
                <a:cs typeface="Plus Jakarta Sans Light" pitchFamily="2" charset="77"/>
              </a:rPr>
              <a:t>. </a:t>
            </a:r>
          </a:p>
          <a:p>
            <a:pPr lvl="0"/>
            <a:endParaRPr lang="en-US"/>
          </a:p>
        </p:txBody>
      </p:sp>
      <p:sp>
        <p:nvSpPr>
          <p:cNvPr id="18" name="Text Placeholder 17">
            <a:extLst>
              <a:ext uri="{FF2B5EF4-FFF2-40B4-BE49-F238E27FC236}">
                <a16:creationId xmlns:a16="http://schemas.microsoft.com/office/drawing/2014/main" id="{B3147196-AE41-B46E-FD74-D8E096D64FE3}"/>
              </a:ext>
            </a:extLst>
          </p:cNvPr>
          <p:cNvSpPr>
            <a:spLocks noGrp="1"/>
          </p:cNvSpPr>
          <p:nvPr>
            <p:ph type="body" sz="quarter" idx="20" hasCustomPrompt="1"/>
          </p:nvPr>
        </p:nvSpPr>
        <p:spPr>
          <a:xfrm>
            <a:off x="1093168" y="2075387"/>
            <a:ext cx="5003942" cy="3768780"/>
          </a:xfrm>
          <a:prstGeom prst="rect">
            <a:avLst/>
          </a:prstGeom>
        </p:spPr>
        <p:txBody>
          <a:bodyPr/>
          <a:lstStyle>
            <a:lvl1pPr marL="0" indent="0" algn="l">
              <a:lnSpc>
                <a:spcPts val="2899"/>
              </a:lnSpc>
              <a:spcAft>
                <a:spcPts val="2150"/>
              </a:spcAft>
              <a:buNone/>
              <a:defRPr sz="1400">
                <a:latin typeface="Montserrat" pitchFamily="2" charset="77"/>
              </a:defRPr>
            </a:lvl1pPr>
          </a:lstStyle>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Color Treatment</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we'll use more saturated, vibrant photo treatments to better reflect the brand personality.​</a:t>
            </a:r>
            <a:endParaRPr lang="en-US" sz="1400"/>
          </a:p>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Framing</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Select treatments will have rounded edges to create a distinct, ownable look.  ​</a:t>
            </a:r>
            <a:endParaRPr lang="en-US" sz="1400"/>
          </a:p>
          <a:p>
            <a:pPr algn="l">
              <a:lnSpc>
                <a:spcPts val="5800"/>
              </a:lnSpc>
              <a:spcAft>
                <a:spcPts val="4300"/>
              </a:spcAft>
            </a:pPr>
            <a:r>
              <a:rPr lang="en-US" sz="1400" kern="0" spc="70">
                <a:solidFill>
                  <a:srgbClr val="B9D54D">
                    <a:alpha val="100000"/>
                  </a:srgbClr>
                </a:solidFill>
                <a:latin typeface="Montserrat-SemiBold" pitchFamily="34" charset="0"/>
                <a:ea typeface="Montserrat-SemiBold" pitchFamily="34" charset="-122"/>
                <a:cs typeface="Montserrat-SemiBold" pitchFamily="34" charset="-120"/>
              </a:rPr>
              <a:t>Highlighting</a:t>
            </a:r>
            <a:r>
              <a:rPr lang="en-US" sz="1400" kern="0" spc="70">
                <a:solidFill>
                  <a:srgbClr val="FFFFFF">
                    <a:alpha val="100000"/>
                  </a:srgbClr>
                </a:solidFill>
                <a:latin typeface="Montserrat-Regular" pitchFamily="34" charset="0"/>
                <a:ea typeface="Montserrat-Regular" pitchFamily="34" charset="-122"/>
                <a:cs typeface="Montserrat-Regular" pitchFamily="34" charset="-120"/>
              </a:rPr>
              <a:t> – Select treatments will have an off-center highlighted/colored border as another ownable element.​</a:t>
            </a:r>
            <a:endParaRPr lang="en-US" sz="1400"/>
          </a:p>
          <a:p>
            <a:pPr lvl="0"/>
            <a:endParaRPr lang="en-US"/>
          </a:p>
        </p:txBody>
      </p:sp>
    </p:spTree>
    <p:extLst>
      <p:ext uri="{BB962C8B-B14F-4D97-AF65-F5344CB8AC3E}">
        <p14:creationId xmlns:p14="http://schemas.microsoft.com/office/powerpoint/2010/main" val="42606026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35453F"/>
        </a:solidFill>
        <a:effectLst/>
      </p:bgPr>
    </p:bg>
    <p:spTree>
      <p:nvGrpSpPr>
        <p:cNvPr id="1" name=""/>
        <p:cNvGrpSpPr/>
        <p:nvPr/>
      </p:nvGrpSpPr>
      <p:grpSpPr>
        <a:xfrm>
          <a:off x="0" y="0"/>
          <a:ext cx="0" cy="0"/>
          <a:chOff x="0" y="0"/>
          <a:chExt cx="0" cy="0"/>
        </a:xfrm>
      </p:grpSpPr>
      <p:pic>
        <p:nvPicPr>
          <p:cNvPr id="12" name="Image 0" descr="preencoded.png">
            <a:extLst>
              <a:ext uri="{FF2B5EF4-FFF2-40B4-BE49-F238E27FC236}">
                <a16:creationId xmlns:a16="http://schemas.microsoft.com/office/drawing/2014/main" id="{CAA5415A-6C8C-BB13-9468-1D2799A4807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91937" cy="6858000"/>
          </a:xfrm>
          <a:prstGeom prst="rect">
            <a:avLst/>
          </a:prstGeom>
        </p:spPr>
      </p:pic>
      <p:sp>
        <p:nvSpPr>
          <p:cNvPr id="10" name="Picture Placeholder 25">
            <a:extLst>
              <a:ext uri="{FF2B5EF4-FFF2-40B4-BE49-F238E27FC236}">
                <a16:creationId xmlns:a16="http://schemas.microsoft.com/office/drawing/2014/main" id="{8236D1D3-DABF-4399-FBC3-C45D906BE3BE}"/>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dirty="0"/>
          </a:p>
        </p:txBody>
      </p:sp>
      <p:sp>
        <p:nvSpPr>
          <p:cNvPr id="11" name="Picture Placeholder 25">
            <a:extLst>
              <a:ext uri="{FF2B5EF4-FFF2-40B4-BE49-F238E27FC236}">
                <a16:creationId xmlns:a16="http://schemas.microsoft.com/office/drawing/2014/main" id="{EDBF1CC0-4997-B0CD-BA5C-DF380DDAAD95}"/>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dirty="0"/>
          </a:p>
        </p:txBody>
      </p:sp>
      <p:sp>
        <p:nvSpPr>
          <p:cNvPr id="2" name="Title 2">
            <a:extLst>
              <a:ext uri="{FF2B5EF4-FFF2-40B4-BE49-F238E27FC236}">
                <a16:creationId xmlns:a16="http://schemas.microsoft.com/office/drawing/2014/main" id="{551307E5-12A0-707A-859D-81B89D6F79E1}"/>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5" name="Text Placeholder 4">
            <a:extLst>
              <a:ext uri="{FF2B5EF4-FFF2-40B4-BE49-F238E27FC236}">
                <a16:creationId xmlns:a16="http://schemas.microsoft.com/office/drawing/2014/main" id="{890A9C6B-AF35-9DA7-AA9B-422AB94797BD}"/>
              </a:ext>
            </a:extLst>
          </p:cNvPr>
          <p:cNvSpPr>
            <a:spLocks noGrp="1"/>
          </p:cNvSpPr>
          <p:nvPr>
            <p:ph type="body" sz="quarter" idx="13" hasCustomPrompt="1"/>
          </p:nvPr>
        </p:nvSpPr>
        <p:spPr>
          <a:xfrm>
            <a:off x="1097280" y="2836334"/>
            <a:ext cx="3876170" cy="592667"/>
          </a:xfrm>
          <a:prstGeom prst="rect">
            <a:avLst/>
          </a:prstGeom>
        </p:spPr>
        <p:txBody>
          <a:bodyPr/>
          <a:lstStyle>
            <a:lvl1pPr marL="0" indent="0">
              <a:buNone/>
              <a:defRPr sz="3598" b="1">
                <a:solidFill>
                  <a:srgbClr val="B9D54D"/>
                </a:solidFill>
                <a:latin typeface="Montserrat" pitchFamily="2" charset="77"/>
              </a:defRPr>
            </a:lvl1pPr>
          </a:lstStyle>
          <a:p>
            <a:pPr lvl="0"/>
            <a:r>
              <a:rPr lang="en-US"/>
              <a:t>Relational</a:t>
            </a:r>
          </a:p>
        </p:txBody>
      </p:sp>
      <p:sp>
        <p:nvSpPr>
          <p:cNvPr id="9" name="Text Placeholder 8">
            <a:extLst>
              <a:ext uri="{FF2B5EF4-FFF2-40B4-BE49-F238E27FC236}">
                <a16:creationId xmlns:a16="http://schemas.microsoft.com/office/drawing/2014/main" id="{029F3911-B2B2-B4BF-3D8D-623D2DE3131F}"/>
              </a:ext>
            </a:extLst>
          </p:cNvPr>
          <p:cNvSpPr>
            <a:spLocks noGrp="1"/>
          </p:cNvSpPr>
          <p:nvPr>
            <p:ph type="body" sz="quarter" idx="14" hasCustomPrompt="1"/>
          </p:nvPr>
        </p:nvSpPr>
        <p:spPr>
          <a:xfrm>
            <a:off x="1097281" y="3728290"/>
            <a:ext cx="5558701" cy="1940144"/>
          </a:xfrm>
          <a:prstGeom prst="rect">
            <a:avLst/>
          </a:prstGeom>
        </p:spPr>
        <p:txBody>
          <a:bodyPr/>
          <a:lstStyle>
            <a:lvl1pPr marL="0" indent="0">
              <a:lnSpc>
                <a:spcPts val="3598"/>
              </a:lnSpc>
              <a:spcBef>
                <a:spcPts val="0"/>
              </a:spcBef>
              <a:buNone/>
              <a:defRPr sz="2400">
                <a:solidFill>
                  <a:schemeClr val="bg1"/>
                </a:solidFill>
              </a:defRPr>
            </a:lvl1pPr>
          </a:lstStyle>
          <a:p>
            <a:pPr lvl="0"/>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We’re part of your team, we know what matters to you and we build lasting partnerships.</a:t>
            </a:r>
            <a:endParaRPr lang="en-US"/>
          </a:p>
        </p:txBody>
      </p:sp>
    </p:spTree>
    <p:extLst>
      <p:ext uri="{BB962C8B-B14F-4D97-AF65-F5344CB8AC3E}">
        <p14:creationId xmlns:p14="http://schemas.microsoft.com/office/powerpoint/2010/main" val="600560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35453F"/>
        </a:solidFill>
        <a:effectLst/>
      </p:bgPr>
    </p:bg>
    <p:spTree>
      <p:nvGrpSpPr>
        <p:cNvPr id="1" name=""/>
        <p:cNvGrpSpPr/>
        <p:nvPr/>
      </p:nvGrpSpPr>
      <p:grpSpPr>
        <a:xfrm>
          <a:off x="0" y="0"/>
          <a:ext cx="0" cy="0"/>
          <a:chOff x="0" y="0"/>
          <a:chExt cx="0" cy="0"/>
        </a:xfrm>
      </p:grpSpPr>
      <p:pic>
        <p:nvPicPr>
          <p:cNvPr id="8" name="Image 0" descr="preencoded.png">
            <a:extLst>
              <a:ext uri="{FF2B5EF4-FFF2-40B4-BE49-F238E27FC236}">
                <a16:creationId xmlns:a16="http://schemas.microsoft.com/office/drawing/2014/main" id="{99A2FBD2-6022-B793-62E0-8007FC22E6E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91937" cy="6858000"/>
          </a:xfrm>
          <a:prstGeom prst="rect">
            <a:avLst/>
          </a:prstGeom>
        </p:spPr>
      </p:pic>
      <p:sp>
        <p:nvSpPr>
          <p:cNvPr id="7" name="Picture Placeholder 25">
            <a:extLst>
              <a:ext uri="{FF2B5EF4-FFF2-40B4-BE49-F238E27FC236}">
                <a16:creationId xmlns:a16="http://schemas.microsoft.com/office/drawing/2014/main" id="{EE571465-1A57-0206-1E8A-737CDE5B7A6F}"/>
              </a:ext>
            </a:extLst>
          </p:cNvPr>
          <p:cNvSpPr>
            <a:spLocks noGrp="1"/>
          </p:cNvSpPr>
          <p:nvPr>
            <p:ph type="pic" sz="quarter" idx="11"/>
          </p:nvPr>
        </p:nvSpPr>
        <p:spPr>
          <a:xfrm>
            <a:off x="7626311" y="698500"/>
            <a:ext cx="5106396" cy="5461000"/>
          </a:xfrm>
          <a:prstGeom prst="roundRect">
            <a:avLst>
              <a:gd name="adj" fmla="val 3839"/>
            </a:avLst>
          </a:prstGeom>
        </p:spPr>
        <p:txBody>
          <a:bodyPr/>
          <a:lstStyle/>
          <a:p>
            <a:endParaRPr lang="en-US" dirty="0"/>
          </a:p>
        </p:txBody>
      </p:sp>
      <p:sp>
        <p:nvSpPr>
          <p:cNvPr id="10" name="Title 2">
            <a:extLst>
              <a:ext uri="{FF2B5EF4-FFF2-40B4-BE49-F238E27FC236}">
                <a16:creationId xmlns:a16="http://schemas.microsoft.com/office/drawing/2014/main" id="{63098C41-867A-5564-D202-9D8D57A82BF5}"/>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11" name="Text Placeholder 4">
            <a:extLst>
              <a:ext uri="{FF2B5EF4-FFF2-40B4-BE49-F238E27FC236}">
                <a16:creationId xmlns:a16="http://schemas.microsoft.com/office/drawing/2014/main" id="{6A01FADD-2321-0251-B178-5F131F7DD086}"/>
              </a:ext>
            </a:extLst>
          </p:cNvPr>
          <p:cNvSpPr>
            <a:spLocks noGrp="1"/>
          </p:cNvSpPr>
          <p:nvPr>
            <p:ph type="body" sz="quarter" idx="13" hasCustomPrompt="1"/>
          </p:nvPr>
        </p:nvSpPr>
        <p:spPr>
          <a:xfrm>
            <a:off x="1097280" y="2836334"/>
            <a:ext cx="3876170" cy="592667"/>
          </a:xfrm>
          <a:prstGeom prst="rect">
            <a:avLst/>
          </a:prstGeom>
        </p:spPr>
        <p:txBody>
          <a:bodyPr/>
          <a:lstStyle>
            <a:lvl1pPr marL="0" indent="0">
              <a:buNone/>
              <a:defRPr sz="3598" b="1">
                <a:solidFill>
                  <a:srgbClr val="51ACA1"/>
                </a:solidFill>
                <a:latin typeface="Montserrat" pitchFamily="2" charset="77"/>
              </a:defRPr>
            </a:lvl1pPr>
          </a:lstStyle>
          <a:p>
            <a:pPr lvl="0"/>
            <a:r>
              <a:rPr lang="en-US"/>
              <a:t>Adaptable</a:t>
            </a:r>
          </a:p>
        </p:txBody>
      </p:sp>
      <p:sp>
        <p:nvSpPr>
          <p:cNvPr id="12" name="Text Placeholder 8">
            <a:extLst>
              <a:ext uri="{FF2B5EF4-FFF2-40B4-BE49-F238E27FC236}">
                <a16:creationId xmlns:a16="http://schemas.microsoft.com/office/drawing/2014/main" id="{C0463C11-8AA6-4456-8385-0DDB6CBA1076}"/>
              </a:ext>
            </a:extLst>
          </p:cNvPr>
          <p:cNvSpPr>
            <a:spLocks noGrp="1"/>
          </p:cNvSpPr>
          <p:nvPr>
            <p:ph type="body" sz="quarter" idx="14" hasCustomPrompt="1"/>
          </p:nvPr>
        </p:nvSpPr>
        <p:spPr>
          <a:xfrm>
            <a:off x="1097281" y="3728290"/>
            <a:ext cx="5558701" cy="1940144"/>
          </a:xfrm>
          <a:prstGeom prst="rect">
            <a:avLst/>
          </a:prstGeom>
        </p:spPr>
        <p:txBody>
          <a:bodyPr/>
          <a:lstStyle>
            <a:lvl1pPr marL="0" indent="0" algn="l">
              <a:lnSpc>
                <a:spcPts val="3599"/>
              </a:lnSpc>
              <a:spcBef>
                <a:spcPts val="0"/>
              </a:spcBef>
              <a:buNone/>
              <a:defRPr sz="2400">
                <a:solidFill>
                  <a:schemeClr val="bg1"/>
                </a:solidFill>
              </a:defRPr>
            </a:lvl1pPr>
          </a:lstStyle>
          <a:p>
            <a:pPr algn="l">
              <a:lnSpc>
                <a:spcPts val="7200"/>
              </a:lnSpc>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fit our services to each health system and can work alongside other vendors and integrate with existing software. </a:t>
            </a:r>
            <a:endParaRPr lang="en-US" sz="2400"/>
          </a:p>
        </p:txBody>
      </p:sp>
    </p:spTree>
    <p:extLst>
      <p:ext uri="{BB962C8B-B14F-4D97-AF65-F5344CB8AC3E}">
        <p14:creationId xmlns:p14="http://schemas.microsoft.com/office/powerpoint/2010/main" val="2261040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35453F"/>
        </a:solidFill>
        <a:effectLst/>
      </p:bgPr>
    </p:bg>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35EB940E-5B44-7457-4D10-360DDD92666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 y="0"/>
            <a:ext cx="12191937" cy="6858000"/>
          </a:xfrm>
          <a:prstGeom prst="rect">
            <a:avLst/>
          </a:prstGeom>
        </p:spPr>
      </p:pic>
      <p:sp>
        <p:nvSpPr>
          <p:cNvPr id="11" name="Picture Placeholder 25">
            <a:extLst>
              <a:ext uri="{FF2B5EF4-FFF2-40B4-BE49-F238E27FC236}">
                <a16:creationId xmlns:a16="http://schemas.microsoft.com/office/drawing/2014/main" id="{24AEC6ED-783E-EB1F-8B46-41A7B86F4F18}"/>
              </a:ext>
            </a:extLst>
          </p:cNvPr>
          <p:cNvSpPr>
            <a:spLocks noGrp="1"/>
          </p:cNvSpPr>
          <p:nvPr>
            <p:ph type="pic" sz="quarter" idx="11"/>
          </p:nvPr>
        </p:nvSpPr>
        <p:spPr>
          <a:xfrm>
            <a:off x="7630848" y="857251"/>
            <a:ext cx="3711932" cy="2476500"/>
          </a:xfrm>
          <a:prstGeom prst="roundRect">
            <a:avLst>
              <a:gd name="adj" fmla="val 3839"/>
            </a:avLst>
          </a:prstGeom>
        </p:spPr>
        <p:txBody>
          <a:bodyPr/>
          <a:lstStyle/>
          <a:p>
            <a:endParaRPr lang="en-US" dirty="0"/>
          </a:p>
        </p:txBody>
      </p:sp>
      <p:sp>
        <p:nvSpPr>
          <p:cNvPr id="12" name="Picture Placeholder 25">
            <a:extLst>
              <a:ext uri="{FF2B5EF4-FFF2-40B4-BE49-F238E27FC236}">
                <a16:creationId xmlns:a16="http://schemas.microsoft.com/office/drawing/2014/main" id="{A4600457-3F88-EE2B-1A4B-2BA5537191E5}"/>
              </a:ext>
            </a:extLst>
          </p:cNvPr>
          <p:cNvSpPr>
            <a:spLocks noGrp="1"/>
          </p:cNvSpPr>
          <p:nvPr>
            <p:ph type="pic" sz="quarter" idx="12"/>
          </p:nvPr>
        </p:nvSpPr>
        <p:spPr>
          <a:xfrm>
            <a:off x="7630848" y="3573557"/>
            <a:ext cx="3711932" cy="2476500"/>
          </a:xfrm>
          <a:prstGeom prst="roundRect">
            <a:avLst>
              <a:gd name="adj" fmla="val 3839"/>
            </a:avLst>
          </a:prstGeom>
        </p:spPr>
        <p:txBody>
          <a:bodyPr/>
          <a:lstStyle/>
          <a:p>
            <a:endParaRPr lang="en-US" dirty="0"/>
          </a:p>
        </p:txBody>
      </p:sp>
      <p:sp>
        <p:nvSpPr>
          <p:cNvPr id="6" name="Title 2">
            <a:extLst>
              <a:ext uri="{FF2B5EF4-FFF2-40B4-BE49-F238E27FC236}">
                <a16:creationId xmlns:a16="http://schemas.microsoft.com/office/drawing/2014/main" id="{DDEE9D75-BA64-9940-F2DF-ACFAB77163DC}"/>
              </a:ext>
            </a:extLst>
          </p:cNvPr>
          <p:cNvSpPr>
            <a:spLocks noGrp="1"/>
          </p:cNvSpPr>
          <p:nvPr>
            <p:ph type="title" hasCustomPrompt="1"/>
          </p:nvPr>
        </p:nvSpPr>
        <p:spPr>
          <a:xfrm>
            <a:off x="1097280" y="1189567"/>
            <a:ext cx="4344900" cy="457200"/>
          </a:xfrm>
          <a:prstGeom prst="rect">
            <a:avLst/>
          </a:prstGeom>
        </p:spPr>
        <p:txBody>
          <a:bodyPr/>
          <a:lstStyle>
            <a:lvl1pPr algn="l">
              <a:lnSpc>
                <a:spcPts val="1800"/>
              </a:lnSpc>
              <a:defRPr sz="1800">
                <a:solidFill>
                  <a:schemeClr val="bg1"/>
                </a:solidFill>
              </a:defRPr>
            </a:lvl1pPr>
          </a:lstStyle>
          <a:p>
            <a:pPr algn="l">
              <a:lnSpc>
                <a:spcPts val="3600"/>
              </a:lnSpc>
            </a:pPr>
            <a:r>
              <a:rPr lang="en-US" sz="1800" kern="0" spc="270">
                <a:solidFill>
                  <a:srgbClr val="FFFFFF">
                    <a:alpha val="100000"/>
                  </a:srgbClr>
                </a:solidFill>
                <a:latin typeface="Montserrat-SemiBold" pitchFamily="34" charset="0"/>
                <a:ea typeface="Montserrat-SemiBold" pitchFamily="34" charset="-122"/>
                <a:cs typeface="Montserrat-SemiBold" pitchFamily="34" charset="-120"/>
              </a:rPr>
              <a:t>BRAND ATTRIBUTE</a:t>
            </a:r>
            <a:endParaRPr lang="en-US" sz="1800"/>
          </a:p>
        </p:txBody>
      </p:sp>
      <p:sp>
        <p:nvSpPr>
          <p:cNvPr id="9" name="Text Placeholder 4">
            <a:extLst>
              <a:ext uri="{FF2B5EF4-FFF2-40B4-BE49-F238E27FC236}">
                <a16:creationId xmlns:a16="http://schemas.microsoft.com/office/drawing/2014/main" id="{48E651AD-EC1A-9FD6-746E-4182E4E62E39}"/>
              </a:ext>
            </a:extLst>
          </p:cNvPr>
          <p:cNvSpPr>
            <a:spLocks noGrp="1"/>
          </p:cNvSpPr>
          <p:nvPr>
            <p:ph type="body" sz="quarter" idx="13" hasCustomPrompt="1"/>
          </p:nvPr>
        </p:nvSpPr>
        <p:spPr>
          <a:xfrm>
            <a:off x="1097280" y="2836334"/>
            <a:ext cx="3876170" cy="592667"/>
          </a:xfrm>
          <a:prstGeom prst="rect">
            <a:avLst/>
          </a:prstGeom>
        </p:spPr>
        <p:txBody>
          <a:bodyPr/>
          <a:lstStyle>
            <a:lvl1pPr marL="0" indent="0">
              <a:buNone/>
              <a:defRPr sz="3598" b="1">
                <a:solidFill>
                  <a:srgbClr val="B9D54D"/>
                </a:solidFill>
                <a:latin typeface="Montserrat" pitchFamily="2" charset="77"/>
              </a:defRPr>
            </a:lvl1pPr>
          </a:lstStyle>
          <a:p>
            <a:pPr lvl="0"/>
            <a:r>
              <a:rPr lang="en-US"/>
              <a:t>Holistic</a:t>
            </a:r>
          </a:p>
        </p:txBody>
      </p:sp>
      <p:sp>
        <p:nvSpPr>
          <p:cNvPr id="14" name="Text Placeholder 13">
            <a:extLst>
              <a:ext uri="{FF2B5EF4-FFF2-40B4-BE49-F238E27FC236}">
                <a16:creationId xmlns:a16="http://schemas.microsoft.com/office/drawing/2014/main" id="{BCEE2317-4826-B69C-0440-3B34E344495F}"/>
              </a:ext>
            </a:extLst>
          </p:cNvPr>
          <p:cNvSpPr>
            <a:spLocks noGrp="1"/>
          </p:cNvSpPr>
          <p:nvPr>
            <p:ph type="body" sz="quarter" idx="15" hasCustomPrompt="1"/>
          </p:nvPr>
        </p:nvSpPr>
        <p:spPr>
          <a:xfrm>
            <a:off x="1134287" y="3810001"/>
            <a:ext cx="5092831" cy="2152651"/>
          </a:xfrm>
          <a:prstGeom prst="rect">
            <a:avLst/>
          </a:prstGeom>
        </p:spPr>
        <p:txBody>
          <a:bodyPr/>
          <a:lstStyle>
            <a:lvl1pPr marL="0" indent="0">
              <a:lnSpc>
                <a:spcPts val="3598"/>
              </a:lnSpc>
              <a:spcBef>
                <a:spcPts val="0"/>
              </a:spcBef>
              <a:buNone/>
              <a:defRPr sz="2400">
                <a:solidFill>
                  <a:schemeClr val="bg1"/>
                </a:solidFill>
                <a:latin typeface="Montserrat" pitchFamily="2" charset="77"/>
              </a:defRPr>
            </a:lvl1pPr>
          </a:lstStyle>
          <a:p>
            <a:pPr marL="0" marR="0" lvl="0" indent="0" algn="l" defTabSz="457018" rtl="0" eaLnBrk="1" fontAlgn="auto" latinLnBrk="0" hangingPunct="1">
              <a:lnSpc>
                <a:spcPts val="3598"/>
              </a:lnSpc>
              <a:spcBef>
                <a:spcPts val="0"/>
              </a:spcBef>
              <a:spcAft>
                <a:spcPts val="0"/>
              </a:spcAft>
              <a:buClrTx/>
              <a:buSzTx/>
              <a:buFont typeface="Arial" pitchFamily="34" charset="0"/>
              <a:buNone/>
              <a:tabLst/>
              <a:defRPr/>
            </a:pPr>
            <a:r>
              <a:rPr lang="en-US" sz="2400" kern="0" spc="120">
                <a:solidFill>
                  <a:srgbClr val="FFFFFF">
                    <a:alpha val="100000"/>
                  </a:srgbClr>
                </a:solidFill>
                <a:latin typeface="Montserrat-Regular" pitchFamily="34" charset="0"/>
                <a:ea typeface="Montserrat-Regular" pitchFamily="34" charset="-122"/>
                <a:cs typeface="Montserrat-Regular" pitchFamily="34" charset="-120"/>
              </a:rPr>
              <a:t>We look beyond the obvious, providing whole-house workforce solutions and anticipating challenges before they happen. 
</a:t>
            </a:r>
            <a:endParaRPr lang="en-US" sz="2400"/>
          </a:p>
          <a:p>
            <a:pPr lvl="0"/>
            <a:endParaRPr lang="en-US"/>
          </a:p>
        </p:txBody>
      </p:sp>
    </p:spTree>
    <p:extLst>
      <p:ext uri="{BB962C8B-B14F-4D97-AF65-F5344CB8AC3E}">
        <p14:creationId xmlns:p14="http://schemas.microsoft.com/office/powerpoint/2010/main" val="380633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theme" Target="../theme/theme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theme" Target="../theme/theme5.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8" Type="http://schemas.openxmlformats.org/officeDocument/2006/relationships/slideLayout" Target="../slideLayouts/slideLayout93.xml"/><Relationship Id="rId3"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6363D-0C69-FC58-523E-293A03F46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10CC18-9B0E-5B16-C27E-7870133D65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1B1BA-6C65-7B97-D398-AD9107F365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9B1872-889E-4A94-AEF0-FF9FD74D4798}" type="datetimeFigureOut">
              <a:rPr lang="en-US" smtClean="0"/>
              <a:t>9/26/2023</a:t>
            </a:fld>
            <a:endParaRPr lang="en-US"/>
          </a:p>
        </p:txBody>
      </p:sp>
      <p:sp>
        <p:nvSpPr>
          <p:cNvPr id="5" name="Footer Placeholder 4">
            <a:extLst>
              <a:ext uri="{FF2B5EF4-FFF2-40B4-BE49-F238E27FC236}">
                <a16:creationId xmlns:a16="http://schemas.microsoft.com/office/drawing/2014/main" id="{7F297EF1-219A-9848-AF2A-7B8A2FEBE9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33D11F-7808-536E-0C9C-2DEA36DBD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B5983-8776-47DD-92EC-2CECE81E0866}" type="slidenum">
              <a:rPr lang="en-US" smtClean="0"/>
              <a:t>‹#›</a:t>
            </a:fld>
            <a:endParaRPr lang="en-US"/>
          </a:p>
        </p:txBody>
      </p:sp>
    </p:spTree>
    <p:extLst>
      <p:ext uri="{BB962C8B-B14F-4D97-AF65-F5344CB8AC3E}">
        <p14:creationId xmlns:p14="http://schemas.microsoft.com/office/powerpoint/2010/main" val="59278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81269"/>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457109" rtl="0" eaLnBrk="1" latinLnBrk="0" hangingPunct="1">
        <a:spcBef>
          <a:spcPct val="0"/>
        </a:spcBef>
        <a:buNone/>
        <a:defRPr sz="2200" kern="1200">
          <a:solidFill>
            <a:schemeClr val="tx1"/>
          </a:solidFill>
          <a:latin typeface="+mj-lt"/>
          <a:ea typeface="+mj-ea"/>
          <a:cs typeface="+mj-cs"/>
        </a:defRPr>
      </a:lvl1pPr>
    </p:titleStyle>
    <p:bodyStyle>
      <a:lvl1pPr marL="171416" indent="-171416" algn="l" defTabSz="45710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01" indent="-142846" algn="l" defTabSz="457109"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386" indent="-114277" algn="l" defTabSz="45710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9940"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494"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049"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603"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157"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2711"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7469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2" r:id="rId28"/>
    <p:sldLayoutId id="2147483793" r:id="rId29"/>
    <p:sldLayoutId id="2147483794" r:id="rId30"/>
    <p:sldLayoutId id="2147483795" r:id="rId31"/>
    <p:sldLayoutId id="2147483796" r:id="rId32"/>
    <p:sldLayoutId id="2147483797" r:id="rId33"/>
    <p:sldLayoutId id="2147483798" r:id="rId34"/>
    <p:sldLayoutId id="2147483799" r:id="rId35"/>
    <p:sldLayoutId id="2147483887" r:id="rId36"/>
  </p:sldLayoutIdLst>
  <p:hf sldNum="0" hdr="0" ftr="0" dt="0"/>
  <p:txStyles>
    <p:titleStyle>
      <a:lvl1pPr algn="ctr" defTabSz="457109" rtl="0" eaLnBrk="1" latinLnBrk="0" hangingPunct="1">
        <a:spcBef>
          <a:spcPct val="0"/>
        </a:spcBef>
        <a:buNone/>
        <a:defRPr sz="2200" kern="1200">
          <a:solidFill>
            <a:schemeClr val="tx1"/>
          </a:solidFill>
          <a:latin typeface="+mj-lt"/>
          <a:ea typeface="+mj-ea"/>
          <a:cs typeface="+mj-cs"/>
        </a:defRPr>
      </a:lvl1pPr>
    </p:titleStyle>
    <p:bodyStyle>
      <a:lvl1pPr marL="171416" indent="-171416" algn="l" defTabSz="45710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01" indent="-142846" algn="l" defTabSz="457109"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386" indent="-114277" algn="l" defTabSz="45710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9940"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494"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049"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603"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157"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2711"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79214"/>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 id="2147483841" r:id="rId28"/>
    <p:sldLayoutId id="2147483842" r:id="rId29"/>
    <p:sldLayoutId id="2147483843" r:id="rId30"/>
    <p:sldLayoutId id="2147483844" r:id="rId31"/>
    <p:sldLayoutId id="2147483845" r:id="rId32"/>
    <p:sldLayoutId id="2147483846" r:id="rId33"/>
    <p:sldLayoutId id="2147483847" r:id="rId34"/>
    <p:sldLayoutId id="2147483848" r:id="rId35"/>
    <p:sldLayoutId id="2147483849" r:id="rId36"/>
  </p:sldLayoutIdLst>
  <p:hf sldNum="0" hdr="0" ftr="0" dt="0"/>
  <p:txStyles>
    <p:titleStyle>
      <a:lvl1pPr algn="ctr" defTabSz="457109" rtl="0" eaLnBrk="1" latinLnBrk="0" hangingPunct="1">
        <a:spcBef>
          <a:spcPct val="0"/>
        </a:spcBef>
        <a:buNone/>
        <a:defRPr sz="2200" kern="1200">
          <a:solidFill>
            <a:schemeClr val="tx1"/>
          </a:solidFill>
          <a:latin typeface="+mj-lt"/>
          <a:ea typeface="+mj-ea"/>
          <a:cs typeface="+mj-cs"/>
        </a:defRPr>
      </a:lvl1pPr>
    </p:titleStyle>
    <p:bodyStyle>
      <a:lvl1pPr marL="171416" indent="-171416" algn="l" defTabSz="45710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01" indent="-142846" algn="l" defTabSz="457109"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386" indent="-114277" algn="l" defTabSz="45710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9940"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494"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049"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603"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157"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2711"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109" rtl="0" eaLnBrk="1" latinLnBrk="0" hangingPunct="1">
        <a:defRPr sz="900" kern="1200">
          <a:solidFill>
            <a:schemeClr val="tx1"/>
          </a:solidFill>
          <a:latin typeface="+mn-lt"/>
          <a:ea typeface="+mn-ea"/>
          <a:cs typeface="+mn-cs"/>
        </a:defRPr>
      </a:lvl1pPr>
      <a:lvl2pPr marL="228554" algn="l" defTabSz="457109" rtl="0" eaLnBrk="1" latinLnBrk="0" hangingPunct="1">
        <a:defRPr sz="900" kern="1200">
          <a:solidFill>
            <a:schemeClr val="tx1"/>
          </a:solidFill>
          <a:latin typeface="+mn-lt"/>
          <a:ea typeface="+mn-ea"/>
          <a:cs typeface="+mn-cs"/>
        </a:defRPr>
      </a:lvl2pPr>
      <a:lvl3pPr marL="457109" algn="l" defTabSz="457109" rtl="0" eaLnBrk="1" latinLnBrk="0" hangingPunct="1">
        <a:defRPr sz="900" kern="1200">
          <a:solidFill>
            <a:schemeClr val="tx1"/>
          </a:solidFill>
          <a:latin typeface="+mn-lt"/>
          <a:ea typeface="+mn-ea"/>
          <a:cs typeface="+mn-cs"/>
        </a:defRPr>
      </a:lvl3pPr>
      <a:lvl4pPr marL="685663" algn="l" defTabSz="457109" rtl="0" eaLnBrk="1" latinLnBrk="0" hangingPunct="1">
        <a:defRPr sz="900" kern="1200">
          <a:solidFill>
            <a:schemeClr val="tx1"/>
          </a:solidFill>
          <a:latin typeface="+mn-lt"/>
          <a:ea typeface="+mn-ea"/>
          <a:cs typeface="+mn-cs"/>
        </a:defRPr>
      </a:lvl4pPr>
      <a:lvl5pPr marL="914217" algn="l" defTabSz="457109" rtl="0" eaLnBrk="1" latinLnBrk="0" hangingPunct="1">
        <a:defRPr sz="900" kern="1200">
          <a:solidFill>
            <a:schemeClr val="tx1"/>
          </a:solidFill>
          <a:latin typeface="+mn-lt"/>
          <a:ea typeface="+mn-ea"/>
          <a:cs typeface="+mn-cs"/>
        </a:defRPr>
      </a:lvl5pPr>
      <a:lvl6pPr marL="1142771" algn="l" defTabSz="457109" rtl="0" eaLnBrk="1" latinLnBrk="0" hangingPunct="1">
        <a:defRPr sz="900" kern="1200">
          <a:solidFill>
            <a:schemeClr val="tx1"/>
          </a:solidFill>
          <a:latin typeface="+mn-lt"/>
          <a:ea typeface="+mn-ea"/>
          <a:cs typeface="+mn-cs"/>
        </a:defRPr>
      </a:lvl6pPr>
      <a:lvl7pPr marL="1371326" algn="l" defTabSz="457109" rtl="0" eaLnBrk="1" latinLnBrk="0" hangingPunct="1">
        <a:defRPr sz="900" kern="1200">
          <a:solidFill>
            <a:schemeClr val="tx1"/>
          </a:solidFill>
          <a:latin typeface="+mn-lt"/>
          <a:ea typeface="+mn-ea"/>
          <a:cs typeface="+mn-cs"/>
        </a:defRPr>
      </a:lvl7pPr>
      <a:lvl8pPr marL="1599880" algn="l" defTabSz="457109" rtl="0" eaLnBrk="1" latinLnBrk="0" hangingPunct="1">
        <a:defRPr sz="900" kern="1200">
          <a:solidFill>
            <a:schemeClr val="tx1"/>
          </a:solidFill>
          <a:latin typeface="+mn-lt"/>
          <a:ea typeface="+mn-ea"/>
          <a:cs typeface="+mn-cs"/>
        </a:defRPr>
      </a:lvl8pPr>
      <a:lvl9pPr marL="1828434" algn="l" defTabSz="457109"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66011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 id="2147483885" r:id="rId35"/>
    <p:sldLayoutId id="2147483886" r:id="rId36"/>
  </p:sldLayoutIdLst>
  <p:hf sldNum="0" hdr="0" ftr="0" dt="0"/>
  <p:txStyles>
    <p:titleStyle>
      <a:lvl1pPr algn="ctr" defTabSz="457018" rtl="0" eaLnBrk="1" latinLnBrk="0" hangingPunct="1">
        <a:spcBef>
          <a:spcPct val="0"/>
        </a:spcBef>
        <a:buNone/>
        <a:defRPr sz="2200" kern="1200">
          <a:solidFill>
            <a:schemeClr val="tx1"/>
          </a:solidFill>
          <a:latin typeface="+mj-lt"/>
          <a:ea typeface="+mj-ea"/>
          <a:cs typeface="+mj-cs"/>
        </a:defRPr>
      </a:lvl1pPr>
    </p:titleStyle>
    <p:bodyStyle>
      <a:lvl1pPr marL="171382" indent="-171382" algn="l" defTabSz="457018"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327" indent="-142817" algn="l" defTabSz="457018"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272" indent="-114254" algn="l" defTabSz="457018"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9780" indent="-114254" algn="l" defTabSz="457018"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288" indent="-114254" algn="l" defTabSz="457018"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6798" indent="-114254" algn="l" defTabSz="457018"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306" indent="-114254" algn="l" defTabSz="457018"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3814" indent="-114254" algn="l" defTabSz="457018"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2322" indent="-114254" algn="l" defTabSz="457018"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018" rtl="0" eaLnBrk="1" latinLnBrk="0" hangingPunct="1">
        <a:defRPr sz="900" kern="1200">
          <a:solidFill>
            <a:schemeClr val="tx1"/>
          </a:solidFill>
          <a:latin typeface="+mn-lt"/>
          <a:ea typeface="+mn-ea"/>
          <a:cs typeface="+mn-cs"/>
        </a:defRPr>
      </a:lvl1pPr>
      <a:lvl2pPr marL="228508" algn="l" defTabSz="457018" rtl="0" eaLnBrk="1" latinLnBrk="0" hangingPunct="1">
        <a:defRPr sz="900" kern="1200">
          <a:solidFill>
            <a:schemeClr val="tx1"/>
          </a:solidFill>
          <a:latin typeface="+mn-lt"/>
          <a:ea typeface="+mn-ea"/>
          <a:cs typeface="+mn-cs"/>
        </a:defRPr>
      </a:lvl2pPr>
      <a:lvl3pPr marL="457018" algn="l" defTabSz="457018" rtl="0" eaLnBrk="1" latinLnBrk="0" hangingPunct="1">
        <a:defRPr sz="900" kern="1200">
          <a:solidFill>
            <a:schemeClr val="tx1"/>
          </a:solidFill>
          <a:latin typeface="+mn-lt"/>
          <a:ea typeface="+mn-ea"/>
          <a:cs typeface="+mn-cs"/>
        </a:defRPr>
      </a:lvl3pPr>
      <a:lvl4pPr marL="685526" algn="l" defTabSz="457018" rtl="0" eaLnBrk="1" latinLnBrk="0" hangingPunct="1">
        <a:defRPr sz="900" kern="1200">
          <a:solidFill>
            <a:schemeClr val="tx1"/>
          </a:solidFill>
          <a:latin typeface="+mn-lt"/>
          <a:ea typeface="+mn-ea"/>
          <a:cs typeface="+mn-cs"/>
        </a:defRPr>
      </a:lvl4pPr>
      <a:lvl5pPr marL="914034" algn="l" defTabSz="457018" rtl="0" eaLnBrk="1" latinLnBrk="0" hangingPunct="1">
        <a:defRPr sz="900" kern="1200">
          <a:solidFill>
            <a:schemeClr val="tx1"/>
          </a:solidFill>
          <a:latin typeface="+mn-lt"/>
          <a:ea typeface="+mn-ea"/>
          <a:cs typeface="+mn-cs"/>
        </a:defRPr>
      </a:lvl5pPr>
      <a:lvl6pPr marL="1142542" algn="l" defTabSz="457018" rtl="0" eaLnBrk="1" latinLnBrk="0" hangingPunct="1">
        <a:defRPr sz="900" kern="1200">
          <a:solidFill>
            <a:schemeClr val="tx1"/>
          </a:solidFill>
          <a:latin typeface="+mn-lt"/>
          <a:ea typeface="+mn-ea"/>
          <a:cs typeface="+mn-cs"/>
        </a:defRPr>
      </a:lvl6pPr>
      <a:lvl7pPr marL="1371052" algn="l" defTabSz="457018" rtl="0" eaLnBrk="1" latinLnBrk="0" hangingPunct="1">
        <a:defRPr sz="900" kern="1200">
          <a:solidFill>
            <a:schemeClr val="tx1"/>
          </a:solidFill>
          <a:latin typeface="+mn-lt"/>
          <a:ea typeface="+mn-ea"/>
          <a:cs typeface="+mn-cs"/>
        </a:defRPr>
      </a:lvl7pPr>
      <a:lvl8pPr marL="1599560" algn="l" defTabSz="457018" rtl="0" eaLnBrk="1" latinLnBrk="0" hangingPunct="1">
        <a:defRPr sz="900" kern="1200">
          <a:solidFill>
            <a:schemeClr val="tx1"/>
          </a:solidFill>
          <a:latin typeface="+mn-lt"/>
          <a:ea typeface="+mn-ea"/>
          <a:cs typeface="+mn-cs"/>
        </a:defRPr>
      </a:lvl8pPr>
      <a:lvl9pPr marL="1828068" algn="l" defTabSz="457018"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8.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3.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4.png"/><Relationship Id="rId7" Type="http://schemas.openxmlformats.org/officeDocument/2006/relationships/diagramLayout" Target="../diagrams/layout1.xml"/><Relationship Id="rId2" Type="http://schemas.openxmlformats.org/officeDocument/2006/relationships/notesSlide" Target="../notesSlides/notesSlide14.xml"/><Relationship Id="rId1" Type="http://schemas.openxmlformats.org/officeDocument/2006/relationships/slideLayout" Target="../slideLayouts/slideLayout48.xml"/><Relationship Id="rId6" Type="http://schemas.openxmlformats.org/officeDocument/2006/relationships/diagramData" Target="../diagrams/data1.xml"/><Relationship Id="rId5" Type="http://schemas.openxmlformats.org/officeDocument/2006/relationships/image" Target="../media/image26.png"/><Relationship Id="rId10" Type="http://schemas.microsoft.com/office/2007/relationships/diagramDrawing" Target="../diagrams/drawing1.xml"/><Relationship Id="rId4" Type="http://schemas.openxmlformats.org/officeDocument/2006/relationships/image" Target="../media/image25.png"/><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8.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chart" Target="../charts/chart6.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8.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8.xml"/><Relationship Id="rId6" Type="http://schemas.openxmlformats.org/officeDocument/2006/relationships/image" Target="../media/image47.jpe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9.xml"/><Relationship Id="rId6" Type="http://schemas.openxmlformats.org/officeDocument/2006/relationships/image" Target="../media/image50.jpe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chart" Target="../charts/chart7.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4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0.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chart" Target="../charts/chart9.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9.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7.jpeg"/><Relationship Id="rId7"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48.xml"/><Relationship Id="rId6" Type="http://schemas.openxmlformats.org/officeDocument/2006/relationships/slide" Target="slide10.xml"/><Relationship Id="rId5" Type="http://schemas.openxmlformats.org/officeDocument/2006/relationships/image" Target="../media/image59.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hyperlink" Target="mailto:cristal.mackay@qualivis.com"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8.xml"/><Relationship Id="rId6" Type="http://schemas.openxmlformats.org/officeDocument/2006/relationships/chart" Target="../charts/chart5.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3" name="Image 1"/>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833508" y="2546267"/>
            <a:ext cx="1717755" cy="385577"/>
          </a:xfrm>
          <a:prstGeom prst="rect">
            <a:avLst/>
          </a:prstGeom>
        </p:spPr>
      </p:pic>
      <p:sp>
        <p:nvSpPr>
          <p:cNvPr id="5" name="Text 0">
            <a:extLst>
              <a:ext uri="{FF2B5EF4-FFF2-40B4-BE49-F238E27FC236}">
                <a16:creationId xmlns:a16="http://schemas.microsoft.com/office/drawing/2014/main" id="{E0A81F24-6227-33FB-9765-060517181372}"/>
              </a:ext>
            </a:extLst>
          </p:cNvPr>
          <p:cNvSpPr/>
          <p:nvPr/>
        </p:nvSpPr>
        <p:spPr>
          <a:xfrm>
            <a:off x="750591" y="3478704"/>
            <a:ext cx="3883588" cy="1000744"/>
          </a:xfrm>
          <a:prstGeom prst="rect">
            <a:avLst/>
          </a:prstGeom>
          <a:noFill/>
          <a:ln/>
        </p:spPr>
        <p:txBody>
          <a:bodyPr wrap="square" lIns="0" tIns="0" rIns="0" bIns="0" rtlCol="0" anchor="ctr"/>
          <a:lstStyle/>
          <a:p>
            <a:pPr algn="ctr" defTabSz="457109">
              <a:lnSpc>
                <a:spcPct val="130000"/>
              </a:lnSpc>
            </a:pPr>
            <a:r>
              <a:rPr lang="en-US" sz="2200" b="1" dirty="0">
                <a:solidFill>
                  <a:srgbClr val="FFFFFF"/>
                </a:solidFill>
                <a:latin typeface="Montserrat SemiBold" pitchFamily="2" charset="77"/>
                <a:ea typeface="Abril Text-Regular" pitchFamily="34" charset="-122"/>
                <a:cs typeface="Abril Text-Regular"/>
              </a:rPr>
              <a:t>The Three Rs to Reduce Contingent Labor</a:t>
            </a:r>
          </a:p>
        </p:txBody>
      </p:sp>
      <p:sp>
        <p:nvSpPr>
          <p:cNvPr id="6" name="Text 1">
            <a:extLst>
              <a:ext uri="{FF2B5EF4-FFF2-40B4-BE49-F238E27FC236}">
                <a16:creationId xmlns:a16="http://schemas.microsoft.com/office/drawing/2014/main" id="{E7DCD505-B333-B443-87F2-8CD046CA7F1A}"/>
              </a:ext>
            </a:extLst>
          </p:cNvPr>
          <p:cNvSpPr/>
          <p:nvPr/>
        </p:nvSpPr>
        <p:spPr>
          <a:xfrm>
            <a:off x="1" y="5471676"/>
            <a:ext cx="5384772" cy="393649"/>
          </a:xfrm>
          <a:prstGeom prst="rect">
            <a:avLst/>
          </a:prstGeom>
          <a:noFill/>
          <a:ln/>
        </p:spPr>
        <p:txBody>
          <a:bodyPr wrap="square" lIns="0" tIns="0" rIns="0" bIns="0" rtlCol="0" anchor="ctr"/>
          <a:lstStyle/>
          <a:p>
            <a:pPr algn="ctr" defTabSz="457109">
              <a:lnSpc>
                <a:spcPts val="2899"/>
              </a:lnSpc>
              <a:spcAft>
                <a:spcPts val="2150"/>
              </a:spcAft>
            </a:pPr>
            <a:r>
              <a:rPr lang="en-US" sz="1200" kern="0" dirty="0">
                <a:solidFill>
                  <a:srgbClr val="FFFFFF">
                    <a:alpha val="100000"/>
                  </a:srgbClr>
                </a:solidFill>
                <a:latin typeface="Montserrat-Regular" pitchFamily="34" charset="0"/>
              </a:rPr>
              <a:t>August 2023</a:t>
            </a:r>
            <a:endParaRPr lang="en-US" sz="1200" dirty="0">
              <a:solidFill>
                <a:srgbClr val="000000"/>
              </a:solidFill>
              <a:latin typeface="Calibri" panose="020F0502020204030204"/>
            </a:endParaRPr>
          </a:p>
        </p:txBody>
      </p:sp>
      <p:pic>
        <p:nvPicPr>
          <p:cNvPr id="4" name="Picture 3" descr="A picture containing indoor, person, ceiling, floor&#10;&#10;Description automatically generated">
            <a:extLst>
              <a:ext uri="{FF2B5EF4-FFF2-40B4-BE49-F238E27FC236}">
                <a16:creationId xmlns:a16="http://schemas.microsoft.com/office/drawing/2014/main" id="{F42F3EA8-D1B6-9AFB-C89A-D4C1C7DF7AB0}"/>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384772" y="447"/>
            <a:ext cx="6806279" cy="6857107"/>
          </a:xfrm>
          <a:prstGeom prst="rect">
            <a:avLst/>
          </a:prstGeom>
        </p:spPr>
      </p:pic>
    </p:spTree>
    <p:extLst>
      <p:ext uri="{BB962C8B-B14F-4D97-AF65-F5344CB8AC3E}">
        <p14:creationId xmlns:p14="http://schemas.microsoft.com/office/powerpoint/2010/main" val="387183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sp>
        <p:nvSpPr>
          <p:cNvPr id="2" name="Text 0"/>
          <p:cNvSpPr/>
          <p:nvPr/>
        </p:nvSpPr>
        <p:spPr>
          <a:xfrm>
            <a:off x="1002760" y="2773226"/>
            <a:ext cx="4497672" cy="1311548"/>
          </a:xfrm>
          <a:prstGeom prst="rect">
            <a:avLst/>
          </a:prstGeom>
          <a:noFill/>
          <a:ln/>
        </p:spPr>
        <p:txBody>
          <a:bodyPr wrap="square" lIns="0" tIns="0" rIns="0" bIns="0" rtlCol="0" anchor="ctr"/>
          <a:lstStyle/>
          <a:p>
            <a:pPr algn="ctr" defTabSz="457109">
              <a:lnSpc>
                <a:spcPct val="130000"/>
              </a:lnSpc>
            </a:pPr>
            <a:r>
              <a:rPr lang="en-US" sz="2999" b="1" dirty="0">
                <a:solidFill>
                  <a:srgbClr val="B9D54D">
                    <a:alpha val="100000"/>
                  </a:srgbClr>
                </a:solidFill>
                <a:latin typeface="Montserrat" panose="00000500000000000000" pitchFamily="50" charset="0"/>
                <a:ea typeface="Abril Text-Regular" pitchFamily="34" charset="-122"/>
                <a:cs typeface="Abril Text-Regular" pitchFamily="34" charset="-120"/>
              </a:rPr>
              <a:t>Is your value proposition valued?</a:t>
            </a:r>
          </a:p>
        </p:txBody>
      </p:sp>
      <p:pic>
        <p:nvPicPr>
          <p:cNvPr id="4" name="Image 0">
            <a:extLst>
              <a:ext uri="{FF2B5EF4-FFF2-40B4-BE49-F238E27FC236}">
                <a16:creationId xmlns:a16="http://schemas.microsoft.com/office/drawing/2014/main" id="{C80715BC-4C6E-BA52-88ED-D0BC174AB4F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94650" y="447"/>
            <a:ext cx="5597350" cy="6857107"/>
          </a:xfrm>
          <a:prstGeom prst="rect">
            <a:avLst/>
          </a:prstGeom>
        </p:spPr>
      </p:pic>
    </p:spTree>
    <p:extLst>
      <p:ext uri="{BB962C8B-B14F-4D97-AF65-F5344CB8AC3E}">
        <p14:creationId xmlns:p14="http://schemas.microsoft.com/office/powerpoint/2010/main" val="56285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7232612" cy="6857107"/>
          </a:xfrm>
          <a:prstGeom prst="rect">
            <a:avLst/>
          </a:prstGeom>
        </p:spPr>
      </p:pic>
      <p:pic>
        <p:nvPicPr>
          <p:cNvPr id="3" name="Image 1" descr="preencoded.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000" y="447"/>
            <a:ext cx="11353741" cy="6857107"/>
          </a:xfrm>
          <a:prstGeom prst="rect">
            <a:avLst/>
          </a:prstGeom>
        </p:spPr>
      </p:pic>
      <p:pic>
        <p:nvPicPr>
          <p:cNvPr id="4" name="Image 2" descr="preencoded.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80037" y="447"/>
            <a:ext cx="7111963" cy="6857107"/>
          </a:xfrm>
          <a:prstGeom prst="rect">
            <a:avLst/>
          </a:prstGeom>
        </p:spPr>
      </p:pic>
      <p:sp>
        <p:nvSpPr>
          <p:cNvPr id="5" name="Shape 0"/>
          <p:cNvSpPr/>
          <p:nvPr/>
        </p:nvSpPr>
        <p:spPr>
          <a:xfrm>
            <a:off x="1005168" y="2197259"/>
            <a:ext cx="3333515" cy="4004757"/>
          </a:xfrm>
          <a:prstGeom prst="roundRect">
            <a:avLst>
              <a:gd name="adj" fmla="val 6171"/>
            </a:avLst>
          </a:prstGeom>
          <a:solidFill>
            <a:srgbClr val="35453F">
              <a:alpha val="100000"/>
            </a:srgbClr>
          </a:solidFill>
          <a:ln w="63500">
            <a:solidFill>
              <a:srgbClr val="FFFFFF"/>
            </a:solidFill>
            <a:prstDash val="solid"/>
          </a:ln>
        </p:spPr>
      </p:sp>
      <p:sp>
        <p:nvSpPr>
          <p:cNvPr id="8" name="Text 3"/>
          <p:cNvSpPr/>
          <p:nvPr/>
        </p:nvSpPr>
        <p:spPr>
          <a:xfrm>
            <a:off x="1549333" y="3146686"/>
            <a:ext cx="2631003" cy="2192581"/>
          </a:xfrm>
          <a:prstGeom prst="rect">
            <a:avLst/>
          </a:prstGeom>
          <a:noFill/>
          <a:ln/>
        </p:spPr>
        <p:txBody>
          <a:bodyPr wrap="square" lIns="0" tIns="0" rIns="0" bIns="0" rtlCol="0" anchor="t"/>
          <a:lstStyle/>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Salary level</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Health insurance</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Retirement plan</a:t>
            </a:r>
          </a:p>
        </p:txBody>
      </p:sp>
      <p:sp>
        <p:nvSpPr>
          <p:cNvPr id="11" name="Text 6"/>
          <p:cNvSpPr/>
          <p:nvPr/>
        </p:nvSpPr>
        <p:spPr>
          <a:xfrm>
            <a:off x="1549333" y="2689545"/>
            <a:ext cx="2266938" cy="457140"/>
          </a:xfrm>
          <a:prstGeom prst="rect">
            <a:avLst/>
          </a:prstGeom>
          <a:noFill/>
          <a:ln/>
        </p:spPr>
        <p:txBody>
          <a:bodyPr wrap="square" lIns="0" tIns="0" rIns="0" bIns="0" rtlCol="0" anchor="ctr"/>
          <a:lstStyle/>
          <a:p>
            <a:pPr defTabSz="457109">
              <a:lnSpc>
                <a:spcPts val="1800"/>
              </a:lnSpc>
            </a:pPr>
            <a:r>
              <a:rPr lang="en-US" b="1" dirty="0">
                <a:solidFill>
                  <a:srgbClr val="B9D54D"/>
                </a:solidFill>
                <a:latin typeface="Montserrat" panose="00000500000000000000" pitchFamily="50" charset="0"/>
                <a:ea typeface="Abril Text-Regular" pitchFamily="34" charset="-122"/>
                <a:cs typeface="Abril Text-Regular" pitchFamily="34" charset="-120"/>
              </a:rPr>
              <a:t>Baby Boomers </a:t>
            </a:r>
          </a:p>
        </p:txBody>
      </p:sp>
      <p:grpSp>
        <p:nvGrpSpPr>
          <p:cNvPr id="16" name="Group 15">
            <a:extLst>
              <a:ext uri="{FF2B5EF4-FFF2-40B4-BE49-F238E27FC236}">
                <a16:creationId xmlns:a16="http://schemas.microsoft.com/office/drawing/2014/main" id="{43C4AF3B-AF70-8434-5358-71766C6E6C94}"/>
              </a:ext>
            </a:extLst>
          </p:cNvPr>
          <p:cNvGrpSpPr/>
          <p:nvPr/>
        </p:nvGrpSpPr>
        <p:grpSpPr>
          <a:xfrm>
            <a:off x="4540226" y="2197259"/>
            <a:ext cx="3333515" cy="4004757"/>
            <a:chOff x="4540226" y="2197259"/>
            <a:chExt cx="3333515" cy="4004757"/>
          </a:xfrm>
        </p:grpSpPr>
        <p:sp>
          <p:nvSpPr>
            <p:cNvPr id="6" name="Shape 1"/>
            <p:cNvSpPr/>
            <p:nvPr/>
          </p:nvSpPr>
          <p:spPr>
            <a:xfrm>
              <a:off x="4540226" y="2197259"/>
              <a:ext cx="3333515" cy="4004757"/>
            </a:xfrm>
            <a:prstGeom prst="roundRect">
              <a:avLst>
                <a:gd name="adj" fmla="val 6171"/>
              </a:avLst>
            </a:prstGeom>
            <a:solidFill>
              <a:srgbClr val="35453F">
                <a:alpha val="100000"/>
              </a:srgbClr>
            </a:solidFill>
            <a:ln w="63500">
              <a:solidFill>
                <a:srgbClr val="FFFFFF"/>
              </a:solidFill>
              <a:prstDash val="solid"/>
            </a:ln>
          </p:spPr>
        </p:sp>
        <p:sp>
          <p:nvSpPr>
            <p:cNvPr id="9" name="Text 4"/>
            <p:cNvSpPr/>
            <p:nvPr/>
          </p:nvSpPr>
          <p:spPr>
            <a:xfrm>
              <a:off x="5118291" y="3146685"/>
              <a:ext cx="2599253" cy="2192581"/>
            </a:xfrm>
            <a:prstGeom prst="rect">
              <a:avLst/>
            </a:prstGeom>
            <a:noFill/>
            <a:ln/>
          </p:spPr>
          <p:txBody>
            <a:bodyPr wrap="square" lIns="0" tIns="0" rIns="0" bIns="0" rtlCol="0" anchor="t"/>
            <a:lstStyle/>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Salary level</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401K plan with            matching benefits</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Job security</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Advancement within           the company</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Opportunities for           work-life balance</a:t>
              </a:r>
            </a:p>
          </p:txBody>
        </p:sp>
        <p:sp>
          <p:nvSpPr>
            <p:cNvPr id="12" name="Text 7"/>
            <p:cNvSpPr/>
            <p:nvPr/>
          </p:nvSpPr>
          <p:spPr>
            <a:xfrm>
              <a:off x="5118290" y="2689545"/>
              <a:ext cx="2254239" cy="457141"/>
            </a:xfrm>
            <a:prstGeom prst="rect">
              <a:avLst/>
            </a:prstGeom>
            <a:noFill/>
            <a:ln/>
          </p:spPr>
          <p:txBody>
            <a:bodyPr wrap="square" lIns="0" tIns="0" rIns="0" bIns="0" rtlCol="0" anchor="ctr"/>
            <a:lstStyle/>
            <a:p>
              <a:pPr defTabSz="457109">
                <a:lnSpc>
                  <a:spcPts val="1800"/>
                </a:lnSpc>
              </a:pPr>
              <a:r>
                <a:rPr lang="en-US" b="1" dirty="0">
                  <a:solidFill>
                    <a:srgbClr val="B9D54D"/>
                  </a:solidFill>
                  <a:latin typeface="Montserrat" panose="00000500000000000000" pitchFamily="50" charset="0"/>
                  <a:ea typeface="Abril Text-Regular" pitchFamily="34" charset="-122"/>
                  <a:cs typeface="Abril Text-Regular" pitchFamily="34" charset="-120"/>
                </a:rPr>
                <a:t>Gen Xers</a:t>
              </a:r>
            </a:p>
          </p:txBody>
        </p:sp>
      </p:grpSp>
      <p:grpSp>
        <p:nvGrpSpPr>
          <p:cNvPr id="17" name="Group 16">
            <a:extLst>
              <a:ext uri="{FF2B5EF4-FFF2-40B4-BE49-F238E27FC236}">
                <a16:creationId xmlns:a16="http://schemas.microsoft.com/office/drawing/2014/main" id="{2F12546A-1A12-4121-4085-2A30E0AA9DF6}"/>
              </a:ext>
            </a:extLst>
          </p:cNvPr>
          <p:cNvGrpSpPr/>
          <p:nvPr/>
        </p:nvGrpSpPr>
        <p:grpSpPr>
          <a:xfrm>
            <a:off x="8096482" y="2197259"/>
            <a:ext cx="3556261" cy="4004757"/>
            <a:chOff x="8096482" y="2197259"/>
            <a:chExt cx="3556261" cy="4004757"/>
          </a:xfrm>
        </p:grpSpPr>
        <p:sp>
          <p:nvSpPr>
            <p:cNvPr id="7" name="Shape 2"/>
            <p:cNvSpPr/>
            <p:nvPr/>
          </p:nvSpPr>
          <p:spPr>
            <a:xfrm>
              <a:off x="8096482" y="2197259"/>
              <a:ext cx="3333515" cy="4004757"/>
            </a:xfrm>
            <a:prstGeom prst="roundRect">
              <a:avLst>
                <a:gd name="adj" fmla="val 6171"/>
              </a:avLst>
            </a:prstGeom>
            <a:solidFill>
              <a:srgbClr val="35453F">
                <a:alpha val="100000"/>
              </a:srgbClr>
            </a:solidFill>
            <a:ln w="63500">
              <a:solidFill>
                <a:srgbClr val="FFFFFF"/>
              </a:solidFill>
              <a:prstDash val="solid"/>
            </a:ln>
          </p:spPr>
        </p:sp>
        <p:sp>
          <p:nvSpPr>
            <p:cNvPr id="10" name="Text 5"/>
            <p:cNvSpPr/>
            <p:nvPr/>
          </p:nvSpPr>
          <p:spPr>
            <a:xfrm>
              <a:off x="8509510" y="3146685"/>
              <a:ext cx="2582560" cy="1936498"/>
            </a:xfrm>
            <a:prstGeom prst="rect">
              <a:avLst/>
            </a:prstGeom>
            <a:noFill/>
            <a:ln/>
          </p:spPr>
          <p:txBody>
            <a:bodyPr wrap="square" lIns="0" tIns="0" rIns="0" bIns="0" rtlCol="0" anchor="t"/>
            <a:lstStyle/>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Benefits choices</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Paid time off</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Ability to work remotely</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Control over their schedules</a:t>
              </a:r>
            </a:p>
            <a:p>
              <a:pPr marL="228554" indent="-228554" defTabSz="457109">
                <a:lnSpc>
                  <a:spcPts val="2100"/>
                </a:lnSpc>
                <a:spcAft>
                  <a:spcPts val="600"/>
                </a:spcAft>
                <a:buFont typeface="Arial" panose="020B0604020202020204" pitchFamily="34" charset="0"/>
                <a:buChar char="•"/>
              </a:pPr>
              <a:r>
                <a:rPr lang="en-US" sz="1400" kern="0" spc="70" dirty="0">
                  <a:solidFill>
                    <a:srgbClr val="FFFFFF">
                      <a:alpha val="100000"/>
                    </a:srgbClr>
                  </a:solidFill>
                  <a:latin typeface="Montserrat-Regular" pitchFamily="34" charset="0"/>
                  <a:ea typeface="Montserrat-Regular" pitchFamily="34" charset="-122"/>
                  <a:cs typeface="Montserrat-Regular" pitchFamily="34" charset="-120"/>
                </a:rPr>
                <a:t>A great deal of flexibility</a:t>
              </a:r>
            </a:p>
          </p:txBody>
        </p:sp>
        <p:sp>
          <p:nvSpPr>
            <p:cNvPr id="13" name="Text 8"/>
            <p:cNvSpPr/>
            <p:nvPr/>
          </p:nvSpPr>
          <p:spPr>
            <a:xfrm>
              <a:off x="8509509" y="2689545"/>
              <a:ext cx="3143234" cy="457141"/>
            </a:xfrm>
            <a:prstGeom prst="rect">
              <a:avLst/>
            </a:prstGeom>
            <a:noFill/>
            <a:ln/>
          </p:spPr>
          <p:txBody>
            <a:bodyPr wrap="square" lIns="0" tIns="0" rIns="0" bIns="0" rtlCol="0" anchor="ctr"/>
            <a:lstStyle/>
            <a:p>
              <a:pPr defTabSz="457109">
                <a:lnSpc>
                  <a:spcPts val="1800"/>
                </a:lnSpc>
              </a:pPr>
              <a:r>
                <a:rPr lang="en-US" b="1" dirty="0">
                  <a:solidFill>
                    <a:srgbClr val="B9D54D"/>
                  </a:solidFill>
                  <a:latin typeface="Montserrat" panose="00000500000000000000" pitchFamily="50" charset="0"/>
                  <a:ea typeface="Abril Text-Regular" pitchFamily="34" charset="-122"/>
                  <a:cs typeface="Abril Text-Regular" pitchFamily="34" charset="-120"/>
                </a:rPr>
                <a:t>Millennials </a:t>
              </a:r>
            </a:p>
          </p:txBody>
        </p:sp>
      </p:grpSp>
      <p:sp>
        <p:nvSpPr>
          <p:cNvPr id="14" name="Text 9"/>
          <p:cNvSpPr/>
          <p:nvPr/>
        </p:nvSpPr>
        <p:spPr>
          <a:xfrm>
            <a:off x="1928212" y="682982"/>
            <a:ext cx="8335577" cy="453966"/>
          </a:xfrm>
          <a:prstGeom prst="rect">
            <a:avLst/>
          </a:prstGeom>
          <a:noFill/>
          <a:ln/>
        </p:spPr>
        <p:txBody>
          <a:bodyPr wrap="square" lIns="0" tIns="0" rIns="0" bIns="0" rtlCol="0" anchor="ctr"/>
          <a:lstStyle/>
          <a:p>
            <a:pPr algn="ctr" defTabSz="457109">
              <a:lnSpc>
                <a:spcPts val="1800"/>
              </a:lnSpc>
            </a:pPr>
            <a:r>
              <a:rPr lang="en-US" sz="2699" kern="0" dirty="0">
                <a:solidFill>
                  <a:srgbClr val="34453F"/>
                </a:solidFill>
                <a:latin typeface="Montserrat-SemiBold" pitchFamily="34" charset="0"/>
                <a:ea typeface="Montserrat-SemiBold" pitchFamily="34" charset="-122"/>
                <a:cs typeface="Montserrat-SemiBold" pitchFamily="34" charset="-120"/>
              </a:rPr>
              <a:t>What candidates’ value differs by generation</a:t>
            </a:r>
          </a:p>
        </p:txBody>
      </p:sp>
      <p:sp>
        <p:nvSpPr>
          <p:cNvPr id="15" name="Text 9">
            <a:extLst>
              <a:ext uri="{FF2B5EF4-FFF2-40B4-BE49-F238E27FC236}">
                <a16:creationId xmlns:a16="http://schemas.microsoft.com/office/drawing/2014/main" id="{CDFC16E7-0C75-20DE-1C50-FD609A612659}"/>
              </a:ext>
            </a:extLst>
          </p:cNvPr>
          <p:cNvSpPr/>
          <p:nvPr/>
        </p:nvSpPr>
        <p:spPr>
          <a:xfrm>
            <a:off x="1928180" y="1440121"/>
            <a:ext cx="8335577" cy="453966"/>
          </a:xfrm>
          <a:prstGeom prst="rect">
            <a:avLst/>
          </a:prstGeom>
          <a:noFill/>
          <a:ln/>
        </p:spPr>
        <p:txBody>
          <a:bodyPr wrap="square" lIns="0" tIns="0" rIns="0" bIns="0" rtlCol="0" anchor="ctr"/>
          <a:lstStyle/>
          <a:p>
            <a:pPr algn="ctr" defTabSz="457109"/>
            <a:r>
              <a:rPr lang="en-US" kern="0" dirty="0">
                <a:solidFill>
                  <a:srgbClr val="51ACA1"/>
                </a:solidFill>
                <a:latin typeface="Montserrat" panose="00000500000000000000" pitchFamily="50" charset="0"/>
                <a:ea typeface="Montserrat-SemiBold" pitchFamily="34" charset="-122"/>
                <a:cs typeface="Montserrat-SemiBold" pitchFamily="34" charset="-120"/>
              </a:rPr>
              <a:t>57% of job candidates report benefits and perks are among</a:t>
            </a:r>
          </a:p>
          <a:p>
            <a:pPr algn="ctr" defTabSz="457109"/>
            <a:r>
              <a:rPr lang="en-US" kern="0" dirty="0">
                <a:solidFill>
                  <a:srgbClr val="51ACA1"/>
                </a:solidFill>
                <a:latin typeface="Montserrat" panose="00000500000000000000" pitchFamily="50" charset="0"/>
                <a:ea typeface="Montserrat-SemiBold" pitchFamily="34" charset="-122"/>
                <a:cs typeface="Montserrat-SemiBold" pitchFamily="34" charset="-120"/>
              </a:rPr>
              <a:t>Their top considerations before accepting a job</a:t>
            </a:r>
          </a:p>
        </p:txBody>
      </p:sp>
    </p:spTree>
    <p:extLst>
      <p:ext uri="{BB962C8B-B14F-4D97-AF65-F5344CB8AC3E}">
        <p14:creationId xmlns:p14="http://schemas.microsoft.com/office/powerpoint/2010/main" val="381730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D96730-BE96-47B2-6C53-C20413A86A59}"/>
              </a:ext>
            </a:extLst>
          </p:cNvPr>
          <p:cNvSpPr/>
          <p:nvPr/>
        </p:nvSpPr>
        <p:spPr>
          <a:xfrm>
            <a:off x="794" y="0"/>
            <a:ext cx="371983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018D4091-855B-7954-B1B4-1C5A48092856}"/>
              </a:ext>
            </a:extLst>
          </p:cNvPr>
          <p:cNvSpPr>
            <a:spLocks noGrp="1"/>
          </p:cNvSpPr>
          <p:nvPr>
            <p:ph type="body" sz="quarter" idx="20"/>
          </p:nvPr>
        </p:nvSpPr>
        <p:spPr>
          <a:xfrm>
            <a:off x="4153682" y="1221283"/>
            <a:ext cx="3162682" cy="324639"/>
          </a:xfrm>
        </p:spPr>
        <p:txBody>
          <a:bodyPr/>
          <a:lstStyle/>
          <a:p>
            <a:r>
              <a:rPr lang="en-US" dirty="0">
                <a:latin typeface="Montserrat SemiBold" panose="00000700000000000000" pitchFamily="2" charset="0"/>
              </a:rPr>
              <a:t>Scheduling</a:t>
            </a:r>
          </a:p>
        </p:txBody>
      </p:sp>
      <p:sp>
        <p:nvSpPr>
          <p:cNvPr id="3" name="Text Placeholder 2">
            <a:extLst>
              <a:ext uri="{FF2B5EF4-FFF2-40B4-BE49-F238E27FC236}">
                <a16:creationId xmlns:a16="http://schemas.microsoft.com/office/drawing/2014/main" id="{BDA83F7C-0AD9-7F4A-0A97-C735A6A5D3B4}"/>
              </a:ext>
            </a:extLst>
          </p:cNvPr>
          <p:cNvSpPr>
            <a:spLocks noGrp="1"/>
          </p:cNvSpPr>
          <p:nvPr>
            <p:ph type="body" sz="quarter" idx="21"/>
          </p:nvPr>
        </p:nvSpPr>
        <p:spPr>
          <a:xfrm>
            <a:off x="4153682" y="1480914"/>
            <a:ext cx="3162682" cy="1037384"/>
          </a:xfrm>
        </p:spPr>
        <p:txBody>
          <a:bodyPr/>
          <a:lstStyle/>
          <a:p>
            <a:r>
              <a:rPr lang="en-US" sz="1400" dirty="0"/>
              <a:t>Set own hours, shifts or opt for compressed workweek</a:t>
            </a:r>
          </a:p>
        </p:txBody>
      </p:sp>
      <p:sp>
        <p:nvSpPr>
          <p:cNvPr id="4" name="Text Placeholder 3">
            <a:extLst>
              <a:ext uri="{FF2B5EF4-FFF2-40B4-BE49-F238E27FC236}">
                <a16:creationId xmlns:a16="http://schemas.microsoft.com/office/drawing/2014/main" id="{AA0238FA-4DC5-B175-9DC0-FE925350B934}"/>
              </a:ext>
            </a:extLst>
          </p:cNvPr>
          <p:cNvSpPr>
            <a:spLocks noGrp="1"/>
          </p:cNvSpPr>
          <p:nvPr>
            <p:ph type="body" sz="quarter" idx="22"/>
          </p:nvPr>
        </p:nvSpPr>
        <p:spPr>
          <a:xfrm>
            <a:off x="4153682" y="3161823"/>
            <a:ext cx="3162682" cy="324639"/>
          </a:xfrm>
        </p:spPr>
        <p:txBody>
          <a:bodyPr/>
          <a:lstStyle/>
          <a:p>
            <a:r>
              <a:rPr lang="en-US" dirty="0">
                <a:latin typeface="Montserrat SemiBold" panose="00000700000000000000" pitchFamily="2" charset="0"/>
              </a:rPr>
              <a:t>Location</a:t>
            </a:r>
          </a:p>
        </p:txBody>
      </p:sp>
      <p:sp>
        <p:nvSpPr>
          <p:cNvPr id="5" name="Text Placeholder 4">
            <a:extLst>
              <a:ext uri="{FF2B5EF4-FFF2-40B4-BE49-F238E27FC236}">
                <a16:creationId xmlns:a16="http://schemas.microsoft.com/office/drawing/2014/main" id="{07FE4062-E83F-86E7-90C7-CC95E8A10367}"/>
              </a:ext>
            </a:extLst>
          </p:cNvPr>
          <p:cNvSpPr>
            <a:spLocks noGrp="1"/>
          </p:cNvSpPr>
          <p:nvPr>
            <p:ph type="body" sz="quarter" idx="23"/>
          </p:nvPr>
        </p:nvSpPr>
        <p:spPr>
          <a:xfrm>
            <a:off x="4153682" y="3421454"/>
            <a:ext cx="3162682" cy="1037384"/>
          </a:xfrm>
        </p:spPr>
        <p:txBody>
          <a:bodyPr/>
          <a:lstStyle/>
          <a:p>
            <a:r>
              <a:rPr lang="en-US" sz="1400" dirty="0"/>
              <a:t>Work from home, office or other locations</a:t>
            </a:r>
          </a:p>
        </p:txBody>
      </p:sp>
      <p:sp>
        <p:nvSpPr>
          <p:cNvPr id="6" name="Text Placeholder 5">
            <a:extLst>
              <a:ext uri="{FF2B5EF4-FFF2-40B4-BE49-F238E27FC236}">
                <a16:creationId xmlns:a16="http://schemas.microsoft.com/office/drawing/2014/main" id="{7CC7BFD7-D884-7D90-D0C9-501FE94403B9}"/>
              </a:ext>
            </a:extLst>
          </p:cNvPr>
          <p:cNvSpPr>
            <a:spLocks noGrp="1"/>
          </p:cNvSpPr>
          <p:nvPr>
            <p:ph type="body" sz="quarter" idx="24"/>
          </p:nvPr>
        </p:nvSpPr>
        <p:spPr>
          <a:xfrm>
            <a:off x="4153682" y="4903610"/>
            <a:ext cx="3162682" cy="324639"/>
          </a:xfrm>
        </p:spPr>
        <p:txBody>
          <a:bodyPr/>
          <a:lstStyle/>
          <a:p>
            <a:r>
              <a:rPr lang="en-US" dirty="0">
                <a:latin typeface="Montserrat SemiBold" panose="00000700000000000000" pitchFamily="2" charset="0"/>
              </a:rPr>
              <a:t>Job Sharing</a:t>
            </a:r>
          </a:p>
        </p:txBody>
      </p:sp>
      <p:sp>
        <p:nvSpPr>
          <p:cNvPr id="7" name="Text Placeholder 6">
            <a:extLst>
              <a:ext uri="{FF2B5EF4-FFF2-40B4-BE49-F238E27FC236}">
                <a16:creationId xmlns:a16="http://schemas.microsoft.com/office/drawing/2014/main" id="{1D2D4374-20F8-7CDD-E99B-78BF6BF13B7A}"/>
              </a:ext>
            </a:extLst>
          </p:cNvPr>
          <p:cNvSpPr>
            <a:spLocks noGrp="1"/>
          </p:cNvSpPr>
          <p:nvPr>
            <p:ph type="body" sz="quarter" idx="25"/>
          </p:nvPr>
        </p:nvSpPr>
        <p:spPr>
          <a:xfrm>
            <a:off x="4153682" y="5163241"/>
            <a:ext cx="3162682" cy="1037384"/>
          </a:xfrm>
        </p:spPr>
        <p:txBody>
          <a:bodyPr/>
          <a:lstStyle/>
          <a:p>
            <a:r>
              <a:rPr lang="en-US" sz="1400" dirty="0"/>
              <a:t>Two part-time employees share a single full-time role</a:t>
            </a:r>
          </a:p>
        </p:txBody>
      </p:sp>
      <p:sp>
        <p:nvSpPr>
          <p:cNvPr id="8" name="Text Placeholder 7">
            <a:extLst>
              <a:ext uri="{FF2B5EF4-FFF2-40B4-BE49-F238E27FC236}">
                <a16:creationId xmlns:a16="http://schemas.microsoft.com/office/drawing/2014/main" id="{33884732-F2D9-3526-5329-CCE916B0A73A}"/>
              </a:ext>
            </a:extLst>
          </p:cNvPr>
          <p:cNvSpPr>
            <a:spLocks noGrp="1"/>
          </p:cNvSpPr>
          <p:nvPr>
            <p:ph type="body" sz="quarter" idx="26"/>
          </p:nvPr>
        </p:nvSpPr>
        <p:spPr>
          <a:xfrm>
            <a:off x="8218967" y="3161823"/>
            <a:ext cx="3162682" cy="324639"/>
          </a:xfrm>
        </p:spPr>
        <p:txBody>
          <a:bodyPr/>
          <a:lstStyle/>
          <a:p>
            <a:r>
              <a:rPr lang="en-US" dirty="0">
                <a:latin typeface="Montserrat SemiBold" panose="00000700000000000000" pitchFamily="2" charset="0"/>
              </a:rPr>
              <a:t>Flexible PTO</a:t>
            </a:r>
          </a:p>
        </p:txBody>
      </p:sp>
      <p:sp>
        <p:nvSpPr>
          <p:cNvPr id="9" name="Text Placeholder 8">
            <a:extLst>
              <a:ext uri="{FF2B5EF4-FFF2-40B4-BE49-F238E27FC236}">
                <a16:creationId xmlns:a16="http://schemas.microsoft.com/office/drawing/2014/main" id="{243C8688-DBCE-992A-4C32-88DC9DBF615D}"/>
              </a:ext>
            </a:extLst>
          </p:cNvPr>
          <p:cNvSpPr>
            <a:spLocks noGrp="1"/>
          </p:cNvSpPr>
          <p:nvPr>
            <p:ph type="body" sz="quarter" idx="27"/>
          </p:nvPr>
        </p:nvSpPr>
        <p:spPr>
          <a:xfrm>
            <a:off x="8218967" y="3421454"/>
            <a:ext cx="3162682" cy="1037384"/>
          </a:xfrm>
        </p:spPr>
        <p:txBody>
          <a:bodyPr/>
          <a:lstStyle/>
          <a:p>
            <a:r>
              <a:rPr lang="en-US" sz="1400" dirty="0"/>
              <a:t>Staff can take time off when needed</a:t>
            </a:r>
          </a:p>
        </p:txBody>
      </p:sp>
      <p:sp>
        <p:nvSpPr>
          <p:cNvPr id="10" name="Text Placeholder 9">
            <a:extLst>
              <a:ext uri="{FF2B5EF4-FFF2-40B4-BE49-F238E27FC236}">
                <a16:creationId xmlns:a16="http://schemas.microsoft.com/office/drawing/2014/main" id="{8A883385-8F73-76AB-C2B0-A87100073190}"/>
              </a:ext>
            </a:extLst>
          </p:cNvPr>
          <p:cNvSpPr>
            <a:spLocks noGrp="1"/>
          </p:cNvSpPr>
          <p:nvPr>
            <p:ph type="body" sz="quarter" idx="28"/>
          </p:nvPr>
        </p:nvSpPr>
        <p:spPr>
          <a:xfrm>
            <a:off x="8218967" y="1225035"/>
            <a:ext cx="3162682" cy="324639"/>
          </a:xfrm>
        </p:spPr>
        <p:txBody>
          <a:bodyPr/>
          <a:lstStyle/>
          <a:p>
            <a:r>
              <a:rPr lang="en-US" dirty="0">
                <a:latin typeface="Montserrat SemiBold" panose="00000700000000000000" pitchFamily="2" charset="0"/>
              </a:rPr>
              <a:t>Hours</a:t>
            </a:r>
          </a:p>
        </p:txBody>
      </p:sp>
      <p:sp>
        <p:nvSpPr>
          <p:cNvPr id="11" name="Text Placeholder 10">
            <a:extLst>
              <a:ext uri="{FF2B5EF4-FFF2-40B4-BE49-F238E27FC236}">
                <a16:creationId xmlns:a16="http://schemas.microsoft.com/office/drawing/2014/main" id="{B55B7A33-E7DB-4AD1-8D9F-AEA77A8CDFBB}"/>
              </a:ext>
            </a:extLst>
          </p:cNvPr>
          <p:cNvSpPr>
            <a:spLocks noGrp="1"/>
          </p:cNvSpPr>
          <p:nvPr>
            <p:ph type="body" sz="quarter" idx="29"/>
          </p:nvPr>
        </p:nvSpPr>
        <p:spPr>
          <a:xfrm>
            <a:off x="8218967" y="1484666"/>
            <a:ext cx="3162682" cy="1037384"/>
          </a:xfrm>
        </p:spPr>
        <p:txBody>
          <a:bodyPr/>
          <a:lstStyle/>
          <a:p>
            <a:r>
              <a:rPr lang="en-US" sz="1400" dirty="0"/>
              <a:t>Ability to switch to part-time or cut hours when needed</a:t>
            </a:r>
          </a:p>
        </p:txBody>
      </p:sp>
      <p:sp>
        <p:nvSpPr>
          <p:cNvPr id="12" name="Text Placeholder 11">
            <a:extLst>
              <a:ext uri="{FF2B5EF4-FFF2-40B4-BE49-F238E27FC236}">
                <a16:creationId xmlns:a16="http://schemas.microsoft.com/office/drawing/2014/main" id="{E612F3A1-A14C-6E58-3BE7-CF607784AA82}"/>
              </a:ext>
            </a:extLst>
          </p:cNvPr>
          <p:cNvSpPr>
            <a:spLocks noGrp="1"/>
          </p:cNvSpPr>
          <p:nvPr>
            <p:ph type="body" sz="quarter" idx="30"/>
          </p:nvPr>
        </p:nvSpPr>
        <p:spPr>
          <a:xfrm>
            <a:off x="8218967" y="4900565"/>
            <a:ext cx="3162682" cy="324639"/>
          </a:xfrm>
        </p:spPr>
        <p:txBody>
          <a:bodyPr/>
          <a:lstStyle/>
          <a:p>
            <a:r>
              <a:rPr lang="en-US" dirty="0">
                <a:latin typeface="Montserrat SemiBold" panose="00000700000000000000" pitchFamily="2" charset="0"/>
              </a:rPr>
              <a:t>Job Rotation</a:t>
            </a:r>
          </a:p>
        </p:txBody>
      </p:sp>
      <p:sp>
        <p:nvSpPr>
          <p:cNvPr id="13" name="Text Placeholder 12">
            <a:extLst>
              <a:ext uri="{FF2B5EF4-FFF2-40B4-BE49-F238E27FC236}">
                <a16:creationId xmlns:a16="http://schemas.microsoft.com/office/drawing/2014/main" id="{F203D78B-705A-8CBA-A817-73E3505677A0}"/>
              </a:ext>
            </a:extLst>
          </p:cNvPr>
          <p:cNvSpPr>
            <a:spLocks noGrp="1"/>
          </p:cNvSpPr>
          <p:nvPr>
            <p:ph type="body" sz="quarter" idx="31"/>
          </p:nvPr>
        </p:nvSpPr>
        <p:spPr>
          <a:xfrm>
            <a:off x="8218967" y="5160196"/>
            <a:ext cx="3162682" cy="1037384"/>
          </a:xfrm>
        </p:spPr>
        <p:txBody>
          <a:bodyPr/>
          <a:lstStyle/>
          <a:p>
            <a:r>
              <a:rPr lang="en-US" sz="1400" dirty="0"/>
              <a:t>Temporary assignment to a different department / role for new experience </a:t>
            </a:r>
          </a:p>
        </p:txBody>
      </p:sp>
      <p:sp>
        <p:nvSpPr>
          <p:cNvPr id="15" name="Text 0">
            <a:extLst>
              <a:ext uri="{FF2B5EF4-FFF2-40B4-BE49-F238E27FC236}">
                <a16:creationId xmlns:a16="http://schemas.microsoft.com/office/drawing/2014/main" id="{1E31858D-6CF5-74EA-B3DE-F601AC2DE4E5}"/>
              </a:ext>
            </a:extLst>
          </p:cNvPr>
          <p:cNvSpPr/>
          <p:nvPr/>
        </p:nvSpPr>
        <p:spPr>
          <a:xfrm>
            <a:off x="9488138" y="6513959"/>
            <a:ext cx="2181297" cy="227322"/>
          </a:xfrm>
          <a:prstGeom prst="rect">
            <a:avLst/>
          </a:prstGeom>
          <a:noFill/>
          <a:ln/>
        </p:spPr>
        <p:txBody>
          <a:bodyPr wrap="square" lIns="0" tIns="0" rIns="0" bIns="0" rtlCol="0" anchor="ctr"/>
          <a:lstStyle/>
          <a:p>
            <a:pPr marL="0" marR="0" lvl="0" indent="0" algn="l" defTabSz="457109" rtl="0" eaLnBrk="1" fontAlgn="auto" latinLnBrk="0" hangingPunct="1">
              <a:lnSpc>
                <a:spcPts val="18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E7E6E6">
                    <a:lumMod val="25000"/>
                  </a:srgbClr>
                </a:solidFill>
                <a:effectLst/>
                <a:uLnTx/>
                <a:uFillTx/>
                <a:latin typeface="Montserrat" panose="00000500000000000000" pitchFamily="50" charset="0"/>
                <a:ea typeface="+mn-ea"/>
                <a:cs typeface="+mn-cs"/>
              </a:rPr>
              <a:t>Source: Great Place To Work</a:t>
            </a:r>
            <a:endParaRPr kumimoji="0" lang="en-US" sz="1000" b="0" i="0" u="none" strike="noStrike" kern="1200" cap="none" spc="0" normalizeH="0" baseline="0" noProof="0" dirty="0">
              <a:ln>
                <a:noFill/>
              </a:ln>
              <a:solidFill>
                <a:srgbClr val="E7E6E6">
                  <a:lumMod val="25000"/>
                </a:srgbClr>
              </a:solidFill>
              <a:effectLst/>
              <a:uLnTx/>
              <a:uFillTx/>
              <a:latin typeface="Montserrat" panose="00000500000000000000" pitchFamily="50" charset="0"/>
              <a:ea typeface="+mn-ea"/>
              <a:cs typeface="+mn-cs"/>
            </a:endParaRPr>
          </a:p>
        </p:txBody>
      </p:sp>
      <p:sp>
        <p:nvSpPr>
          <p:cNvPr id="14" name="Text Placeholder 13">
            <a:extLst>
              <a:ext uri="{FF2B5EF4-FFF2-40B4-BE49-F238E27FC236}">
                <a16:creationId xmlns:a16="http://schemas.microsoft.com/office/drawing/2014/main" id="{B753B984-9000-9012-5F21-CD0C0E6CFF46}"/>
              </a:ext>
            </a:extLst>
          </p:cNvPr>
          <p:cNvSpPr>
            <a:spLocks noGrp="1"/>
          </p:cNvSpPr>
          <p:nvPr>
            <p:ph type="body" sz="quarter" idx="32"/>
          </p:nvPr>
        </p:nvSpPr>
        <p:spPr>
          <a:xfrm>
            <a:off x="506362" y="2774288"/>
            <a:ext cx="2708700" cy="1146547"/>
          </a:xfrm>
        </p:spPr>
        <p:txBody>
          <a:bodyPr/>
          <a:lstStyle/>
          <a:p>
            <a:pPr algn="ctr"/>
            <a:r>
              <a:rPr lang="en-US" sz="2000" b="1" dirty="0">
                <a:solidFill>
                  <a:schemeClr val="accent2"/>
                </a:solidFill>
                <a:latin typeface="Montserrat SemiBold" pitchFamily="2" charset="77"/>
              </a:rPr>
              <a:t>The definition of “flexibility” is… flexible</a:t>
            </a:r>
          </a:p>
        </p:txBody>
      </p:sp>
      <p:pic>
        <p:nvPicPr>
          <p:cNvPr id="35" name="Picture 34" descr="Logo, icon&#10;&#10;Description automatically generated">
            <a:extLst>
              <a:ext uri="{FF2B5EF4-FFF2-40B4-BE49-F238E27FC236}">
                <a16:creationId xmlns:a16="http://schemas.microsoft.com/office/drawing/2014/main" id="{61051A30-C1A2-B929-EF40-E9B86A85D06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218967" y="604203"/>
            <a:ext cx="666857" cy="666857"/>
          </a:xfrm>
          <a:prstGeom prst="rect">
            <a:avLst/>
          </a:prstGeom>
        </p:spPr>
      </p:pic>
      <p:pic>
        <p:nvPicPr>
          <p:cNvPr id="36" name="Picture 35" descr="Icon&#10;&#10;Description automatically generated">
            <a:extLst>
              <a:ext uri="{FF2B5EF4-FFF2-40B4-BE49-F238E27FC236}">
                <a16:creationId xmlns:a16="http://schemas.microsoft.com/office/drawing/2014/main" id="{5BC67552-29E1-46D1-7420-560B73F64F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53682" y="578106"/>
            <a:ext cx="666857" cy="666857"/>
          </a:xfrm>
          <a:prstGeom prst="rect">
            <a:avLst/>
          </a:prstGeom>
        </p:spPr>
      </p:pic>
      <p:pic>
        <p:nvPicPr>
          <p:cNvPr id="37" name="Picture 36">
            <a:extLst>
              <a:ext uri="{FF2B5EF4-FFF2-40B4-BE49-F238E27FC236}">
                <a16:creationId xmlns:a16="http://schemas.microsoft.com/office/drawing/2014/main" id="{28651818-5018-20F5-8B67-82B305C3EDD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53682" y="2509007"/>
            <a:ext cx="666857" cy="666857"/>
          </a:xfrm>
          <a:prstGeom prst="rect">
            <a:avLst/>
          </a:prstGeom>
        </p:spPr>
      </p:pic>
      <p:pic>
        <p:nvPicPr>
          <p:cNvPr id="38" name="Picture 37">
            <a:extLst>
              <a:ext uri="{FF2B5EF4-FFF2-40B4-BE49-F238E27FC236}">
                <a16:creationId xmlns:a16="http://schemas.microsoft.com/office/drawing/2014/main" id="{AEA44C4E-A933-3967-2E1F-ADBEFB9520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53682" y="4299072"/>
            <a:ext cx="666857" cy="666857"/>
          </a:xfrm>
          <a:prstGeom prst="rect">
            <a:avLst/>
          </a:prstGeom>
        </p:spPr>
      </p:pic>
      <p:pic>
        <p:nvPicPr>
          <p:cNvPr id="39" name="Picture 38">
            <a:extLst>
              <a:ext uri="{FF2B5EF4-FFF2-40B4-BE49-F238E27FC236}">
                <a16:creationId xmlns:a16="http://schemas.microsoft.com/office/drawing/2014/main" id="{22462D26-7459-9EC3-5C23-342F8C48214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296857" y="4379296"/>
            <a:ext cx="511073" cy="417602"/>
          </a:xfrm>
          <a:prstGeom prst="rect">
            <a:avLst/>
          </a:prstGeom>
        </p:spPr>
      </p:pic>
      <p:pic>
        <p:nvPicPr>
          <p:cNvPr id="40" name="Picture 39" descr="Icon&#10;&#10;Description automatically generated">
            <a:extLst>
              <a:ext uri="{FF2B5EF4-FFF2-40B4-BE49-F238E27FC236}">
                <a16:creationId xmlns:a16="http://schemas.microsoft.com/office/drawing/2014/main" id="{36478EE9-4FEB-E271-656F-E8BAED358F8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18966" y="2509006"/>
            <a:ext cx="666857" cy="666857"/>
          </a:xfrm>
          <a:prstGeom prst="rect">
            <a:avLst/>
          </a:prstGeom>
        </p:spPr>
      </p:pic>
    </p:spTree>
    <p:extLst>
      <p:ext uri="{BB962C8B-B14F-4D97-AF65-F5344CB8AC3E}">
        <p14:creationId xmlns:p14="http://schemas.microsoft.com/office/powerpoint/2010/main" val="342600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7" grpId="0" build="p"/>
      <p:bldP spid="8" grpId="0" build="p"/>
      <p:bldP spid="9" grpId="0" build="p"/>
      <p:bldP spid="10" grpId="0" build="p"/>
      <p:bldP spid="11" grpId="0" build="p"/>
      <p:bldP spid="12"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12191937" cy="6857107"/>
          </a:xfrm>
          <a:prstGeom prst="rect">
            <a:avLst/>
          </a:prstGeom>
        </p:spPr>
      </p:pic>
      <p:pic>
        <p:nvPicPr>
          <p:cNvPr id="3" name="Image 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626311" y="698856"/>
            <a:ext cx="5435572" cy="5460289"/>
          </a:xfrm>
          <a:prstGeom prst="roundRect">
            <a:avLst>
              <a:gd name="adj" fmla="val 5687"/>
            </a:avLst>
          </a:prstGeom>
        </p:spPr>
      </p:pic>
      <p:sp>
        <p:nvSpPr>
          <p:cNvPr id="4" name="Text 0"/>
          <p:cNvSpPr/>
          <p:nvPr/>
        </p:nvSpPr>
        <p:spPr>
          <a:xfrm>
            <a:off x="808197" y="1193158"/>
            <a:ext cx="5793966" cy="724335"/>
          </a:xfrm>
          <a:prstGeom prst="rect">
            <a:avLst/>
          </a:prstGeom>
          <a:noFill/>
          <a:ln/>
        </p:spPr>
        <p:txBody>
          <a:bodyPr wrap="square" lIns="0" tIns="0" rIns="0" bIns="0" rtlCol="0" anchor="ctr"/>
          <a:lstStyle/>
          <a:p>
            <a:pPr defTabSz="457109">
              <a:lnSpc>
                <a:spcPct val="130000"/>
              </a:lnSpc>
            </a:pPr>
            <a:r>
              <a:rPr lang="en-US" sz="1400" kern="0" dirty="0">
                <a:solidFill>
                  <a:srgbClr val="FFFFFF">
                    <a:alpha val="100000"/>
                  </a:srgbClr>
                </a:solidFill>
                <a:latin typeface="Montserrat" panose="00000500000000000000" pitchFamily="50" charset="0"/>
                <a:ea typeface="Montserrat-SemiBold" pitchFamily="34" charset="-122"/>
                <a:cs typeface="Montserrat-SemiBold" pitchFamily="34" charset="-120"/>
              </a:rPr>
              <a:t>To meet the diverse values of a multi-generational workforce, offer menu-style options to supplement core benefits.</a:t>
            </a:r>
          </a:p>
        </p:txBody>
      </p:sp>
      <p:sp>
        <p:nvSpPr>
          <p:cNvPr id="5" name="Text 1"/>
          <p:cNvSpPr/>
          <p:nvPr/>
        </p:nvSpPr>
        <p:spPr>
          <a:xfrm>
            <a:off x="1080757" y="2142175"/>
            <a:ext cx="5435572" cy="3481301"/>
          </a:xfrm>
          <a:prstGeom prst="rect">
            <a:avLst/>
          </a:prstGeom>
          <a:noFill/>
          <a:ln/>
        </p:spPr>
        <p:txBody>
          <a:bodyPr wrap="square" lIns="0" tIns="0" rIns="0" bIns="0" rtlCol="0" anchor="t"/>
          <a:lstStyle/>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Student loan assistance</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Sabbaticals for long-term employees</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Phone / internet expense assistance</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Mindfulness app subscriptions</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Virtual hangouts for remote employees</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Home office improvement stipends</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Childcare reimbursement</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Pet care insurance</a:t>
            </a:r>
          </a:p>
          <a:p>
            <a:pPr marL="285636" indent="-285636" defTabSz="457018">
              <a:lnSpc>
                <a:spcPct val="150000"/>
              </a:lnSpc>
              <a:spcAft>
                <a:spcPts val="600"/>
              </a:spcAft>
              <a:buClr>
                <a:srgbClr val="93DCD9"/>
              </a:buClr>
              <a:buFont typeface="Wingdings" panose="05000000000000000000" pitchFamily="2" charset="2"/>
              <a:buChar char="q"/>
              <a:defRPr/>
            </a:pPr>
            <a:r>
              <a:rPr lang="en-US" sz="1200" dirty="0">
                <a:solidFill>
                  <a:srgbClr val="FFFFFF"/>
                </a:solidFill>
                <a:latin typeface="Montserrat" panose="00000500000000000000" pitchFamily="50" charset="0"/>
                <a:ea typeface="Abril Text-SemiBold" pitchFamily="34" charset="-122"/>
                <a:cs typeface="Abril Text-SemiBold" pitchFamily="34" charset="-120"/>
              </a:rPr>
              <a:t>Healthy lifestyles programs</a:t>
            </a:r>
          </a:p>
        </p:txBody>
      </p:sp>
      <p:sp>
        <p:nvSpPr>
          <p:cNvPr id="6" name="Text 2"/>
          <p:cNvSpPr/>
          <p:nvPr/>
        </p:nvSpPr>
        <p:spPr>
          <a:xfrm>
            <a:off x="808197" y="378816"/>
            <a:ext cx="6901652" cy="935445"/>
          </a:xfrm>
          <a:prstGeom prst="rect">
            <a:avLst/>
          </a:prstGeom>
          <a:noFill/>
          <a:ln/>
        </p:spPr>
        <p:txBody>
          <a:bodyPr wrap="square" lIns="0" tIns="0" rIns="0" bIns="0" rtlCol="0" anchor="ctr"/>
          <a:lstStyle/>
          <a:p>
            <a:pPr defTabSz="457109"/>
            <a:r>
              <a:rPr lang="en-US" sz="2999" b="1" dirty="0">
                <a:solidFill>
                  <a:srgbClr val="93DCD9"/>
                </a:solidFill>
                <a:latin typeface="Montserrat SemiBold" pitchFamily="2" charset="77"/>
              </a:rPr>
              <a:t>Polish your value proposition</a:t>
            </a:r>
          </a:p>
        </p:txBody>
      </p:sp>
      <p:sp>
        <p:nvSpPr>
          <p:cNvPr id="7" name="TextBox 6">
            <a:extLst>
              <a:ext uri="{FF2B5EF4-FFF2-40B4-BE49-F238E27FC236}">
                <a16:creationId xmlns:a16="http://schemas.microsoft.com/office/drawing/2014/main" id="{494B836D-8EC9-8F82-07DA-99083EC367D2}"/>
              </a:ext>
            </a:extLst>
          </p:cNvPr>
          <p:cNvSpPr txBox="1"/>
          <p:nvPr/>
        </p:nvSpPr>
        <p:spPr>
          <a:xfrm>
            <a:off x="639282" y="5355180"/>
            <a:ext cx="5626220" cy="1225464"/>
          </a:xfrm>
          <a:prstGeom prst="rect">
            <a:avLst/>
          </a:prstGeom>
          <a:noFill/>
        </p:spPr>
        <p:txBody>
          <a:bodyPr wrap="square">
            <a:spAutoFit/>
          </a:bodyPr>
          <a:lstStyle/>
          <a:p>
            <a:pPr defTabSz="914218">
              <a:lnSpc>
                <a:spcPct val="150000"/>
              </a:lnSpc>
              <a:spcAft>
                <a:spcPts val="1200"/>
              </a:spcAft>
              <a:buClr>
                <a:schemeClr val="accent4"/>
              </a:buClr>
              <a:defRPr/>
            </a:pPr>
            <a:r>
              <a:rPr lang="en-US" sz="1600" b="1" dirty="0">
                <a:solidFill>
                  <a:srgbClr val="BFEA6A"/>
                </a:solidFill>
                <a:latin typeface="Montserrat" panose="00000500000000000000" pitchFamily="50" charset="0"/>
                <a:ea typeface="Abril Text-SemiBold" pitchFamily="34" charset="-122"/>
                <a:cs typeface="Abril Text-SemiBold" pitchFamily="34" charset="-120"/>
              </a:rPr>
              <a:t>Tax-efficient compensation</a:t>
            </a:r>
          </a:p>
          <a:p>
            <a:pPr defTabSz="914218">
              <a:lnSpc>
                <a:spcPct val="150000"/>
              </a:lnSpc>
              <a:spcAft>
                <a:spcPts val="1200"/>
              </a:spcAft>
              <a:buClr>
                <a:schemeClr val="accent4"/>
              </a:buClr>
              <a:defRPr/>
            </a:pPr>
            <a:r>
              <a:rPr lang="en-US" sz="1400" dirty="0">
                <a:solidFill>
                  <a:srgbClr val="FFFFFF"/>
                </a:solidFill>
                <a:latin typeface="Montserrat" panose="00000500000000000000" pitchFamily="50" charset="0"/>
                <a:ea typeface="Abril Text-SemiBold" pitchFamily="34" charset="-122"/>
                <a:cs typeface="Abril Text-SemiBold" pitchFamily="34" charset="-120"/>
              </a:rPr>
              <a:t>Offer more in the form of non-taxable supplemental benefits while investing less than a comparable pay increase </a:t>
            </a:r>
          </a:p>
        </p:txBody>
      </p:sp>
    </p:spTree>
    <p:extLst>
      <p:ext uri="{BB962C8B-B14F-4D97-AF65-F5344CB8AC3E}">
        <p14:creationId xmlns:p14="http://schemas.microsoft.com/office/powerpoint/2010/main" val="8802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sp>
        <p:nvSpPr>
          <p:cNvPr id="2" name="Text 0"/>
          <p:cNvSpPr/>
          <p:nvPr/>
        </p:nvSpPr>
        <p:spPr>
          <a:xfrm>
            <a:off x="1676004" y="2773226"/>
            <a:ext cx="3020076" cy="1311548"/>
          </a:xfrm>
          <a:prstGeom prst="rect">
            <a:avLst/>
          </a:prstGeom>
          <a:noFill/>
          <a:ln/>
        </p:spPr>
        <p:txBody>
          <a:bodyPr wrap="square" lIns="0" tIns="0" rIns="0" bIns="0" rtlCol="0" anchor="ctr"/>
          <a:lstStyle/>
          <a:p>
            <a:pPr algn="ctr" defTabSz="457109">
              <a:lnSpc>
                <a:spcPct val="130000"/>
              </a:lnSpc>
            </a:pPr>
            <a:r>
              <a:rPr lang="en-US" sz="2999" b="1" dirty="0">
                <a:solidFill>
                  <a:srgbClr val="B9D54D">
                    <a:alpha val="100000"/>
                  </a:srgbClr>
                </a:solidFill>
                <a:latin typeface="Montserrat" panose="00000500000000000000" pitchFamily="50" charset="0"/>
                <a:ea typeface="Abril Text-Regular" pitchFamily="34" charset="-122"/>
                <a:cs typeface="Abril Text-Regular" pitchFamily="34" charset="-120"/>
              </a:rPr>
              <a:t>Recruit better &amp; faster</a:t>
            </a:r>
          </a:p>
        </p:txBody>
      </p:sp>
      <p:pic>
        <p:nvPicPr>
          <p:cNvPr id="4" name="Image 0">
            <a:extLst>
              <a:ext uri="{FF2B5EF4-FFF2-40B4-BE49-F238E27FC236}">
                <a16:creationId xmlns:a16="http://schemas.microsoft.com/office/drawing/2014/main" id="{6FC6F115-673E-8567-7D4B-DBAC72DE44E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94650" y="447"/>
            <a:ext cx="5597350" cy="6857107"/>
          </a:xfrm>
          <a:prstGeom prst="rect">
            <a:avLst/>
          </a:prstGeom>
        </p:spPr>
      </p:pic>
    </p:spTree>
    <p:extLst>
      <p:ext uri="{BB962C8B-B14F-4D97-AF65-F5344CB8AC3E}">
        <p14:creationId xmlns:p14="http://schemas.microsoft.com/office/powerpoint/2010/main" val="14887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69B1A0-1EAA-30FD-463C-D78749DB93C1}"/>
              </a:ext>
            </a:extLst>
          </p:cNvPr>
          <p:cNvGrpSpPr/>
          <p:nvPr/>
        </p:nvGrpSpPr>
        <p:grpSpPr>
          <a:xfrm>
            <a:off x="0" y="447"/>
            <a:ext cx="12192000" cy="6857107"/>
            <a:chOff x="0" y="0"/>
            <a:chExt cx="24387175" cy="13716000"/>
          </a:xfrm>
        </p:grpSpPr>
        <p:pic>
          <p:nvPicPr>
            <p:cNvPr id="8" name="Image 0" descr="preencoded.png">
              <a:extLst>
                <a:ext uri="{FF2B5EF4-FFF2-40B4-BE49-F238E27FC236}">
                  <a16:creationId xmlns:a16="http://schemas.microsoft.com/office/drawing/2014/main" id="{905B81F6-64E3-829C-FBF2-E6B954C90A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4467108" cy="13716000"/>
            </a:xfrm>
            <a:prstGeom prst="rect">
              <a:avLst/>
            </a:prstGeom>
          </p:spPr>
        </p:pic>
        <p:pic>
          <p:nvPicPr>
            <p:cNvPr id="9" name="Image 1" descr="preencoded.png">
              <a:extLst>
                <a:ext uri="{FF2B5EF4-FFF2-40B4-BE49-F238E27FC236}">
                  <a16:creationId xmlns:a16="http://schemas.microsoft.com/office/drawing/2014/main" id="{52543F42-C2D7-127C-1F23-4F41965667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032" y="0"/>
              <a:ext cx="22710438" cy="13716000"/>
            </a:xfrm>
            <a:prstGeom prst="rect">
              <a:avLst/>
            </a:prstGeom>
          </p:spPr>
        </p:pic>
        <p:pic>
          <p:nvPicPr>
            <p:cNvPr id="10" name="Image 2" descr="preencoded.png">
              <a:extLst>
                <a:ext uri="{FF2B5EF4-FFF2-40B4-BE49-F238E27FC236}">
                  <a16:creationId xmlns:a16="http://schemas.microsoft.com/office/drawing/2014/main" id="{DF104684-C3B0-C91C-545F-007FCB9AA3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61397" y="0"/>
              <a:ext cx="14225778" cy="13716000"/>
            </a:xfrm>
            <a:prstGeom prst="rect">
              <a:avLst/>
            </a:prstGeom>
          </p:spPr>
        </p:pic>
      </p:grpSp>
      <p:sp>
        <p:nvSpPr>
          <p:cNvPr id="5" name="Text Placeholder 1">
            <a:extLst>
              <a:ext uri="{FF2B5EF4-FFF2-40B4-BE49-F238E27FC236}">
                <a16:creationId xmlns:a16="http://schemas.microsoft.com/office/drawing/2014/main" id="{007F7504-525D-89E6-806E-F9BAF7795BB4}"/>
              </a:ext>
            </a:extLst>
          </p:cNvPr>
          <p:cNvSpPr txBox="1">
            <a:spLocks/>
          </p:cNvSpPr>
          <p:nvPr/>
        </p:nvSpPr>
        <p:spPr>
          <a:xfrm>
            <a:off x="830654" y="902100"/>
            <a:ext cx="4249383"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0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699" b="1" i="0" u="none" strike="noStrike" kern="1200" cap="none" spc="0" normalizeH="0" baseline="0" noProof="0" dirty="0">
                <a:ln>
                  <a:noFill/>
                </a:ln>
                <a:solidFill>
                  <a:srgbClr val="34453F"/>
                </a:solidFill>
                <a:effectLst/>
                <a:uLnTx/>
                <a:uFillTx/>
                <a:latin typeface="Montserrat SemiBold" pitchFamily="2" charset="77"/>
                <a:ea typeface="+mn-ea"/>
                <a:cs typeface="+mn-cs"/>
              </a:rPr>
              <a:t>Filling your recruitment funnel</a:t>
            </a:r>
            <a:endParaRPr kumimoji="0" lang="en-US" sz="1000" b="0" i="0" u="none" strike="noStrike" kern="0" cap="none" spc="60" normalizeH="0" baseline="0" noProof="0" dirty="0">
              <a:ln>
                <a:noFill/>
              </a:ln>
              <a:solidFill>
                <a:srgbClr val="34453F"/>
              </a:solidFill>
              <a:effectLst/>
              <a:uLnTx/>
              <a:uFillTx/>
              <a:latin typeface="Montserrat-SemiBold" pitchFamily="34" charset="0"/>
              <a:ea typeface="+mn-ea"/>
              <a:cs typeface="+mn-cs"/>
            </a:endParaRPr>
          </a:p>
        </p:txBody>
      </p:sp>
      <p:sp>
        <p:nvSpPr>
          <p:cNvPr id="2" name="Text 2">
            <a:extLst>
              <a:ext uri="{FF2B5EF4-FFF2-40B4-BE49-F238E27FC236}">
                <a16:creationId xmlns:a16="http://schemas.microsoft.com/office/drawing/2014/main" id="{35DB74B1-ED0E-4CF3-62ED-0D63FDB242C3}"/>
              </a:ext>
            </a:extLst>
          </p:cNvPr>
          <p:cNvSpPr/>
          <p:nvPr/>
        </p:nvSpPr>
        <p:spPr>
          <a:xfrm>
            <a:off x="1097628" y="2161665"/>
            <a:ext cx="5110132" cy="2878851"/>
          </a:xfrm>
          <a:prstGeom prst="rect">
            <a:avLst/>
          </a:prstGeom>
          <a:noFill/>
          <a:ln/>
        </p:spPr>
        <p:txBody>
          <a:bodyPr wrap="square" lIns="0" tIns="0" rIns="0" bIns="0" rtlCol="0" anchor="t"/>
          <a:lstStyle/>
          <a:p>
            <a:pPr marL="228554" marR="0" lvl="0" indent="-228554" algn="l" defTabSz="457109" rtl="0" eaLnBrk="1" fontAlgn="auto" latinLnBrk="0" hangingPunct="1">
              <a:lnSpc>
                <a:spcPct val="130000"/>
              </a:lnSpc>
              <a:spcBef>
                <a:spcPts val="6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Widen your candidate pool</a:t>
            </a:r>
          </a:p>
          <a:p>
            <a:pPr marL="685754" marR="0" lvl="1" indent="-228554" algn="l" defTabSz="45710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Friends &amp; family referrals</a:t>
            </a:r>
          </a:p>
          <a:p>
            <a:pPr marL="685754" marR="0" lvl="1" indent="-228554" algn="l" defTabSz="45710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Veterans</a:t>
            </a:r>
          </a:p>
          <a:p>
            <a:pPr marL="685754" marR="0" lvl="1" indent="-228554" algn="l" defTabSz="45710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People with mental or physical health challenges</a:t>
            </a:r>
          </a:p>
          <a:p>
            <a:pPr marL="685754" marR="0" lvl="1" indent="-228554" algn="l" defTabSz="45710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Convert travelers</a:t>
            </a:r>
          </a:p>
          <a:p>
            <a:pPr marL="228554" marR="0" lvl="0" indent="-228554" algn="l" defTabSz="457109" rtl="0" eaLnBrk="1" fontAlgn="auto" latinLnBrk="0" hangingPunct="1">
              <a:lnSpc>
                <a:spcPct val="130000"/>
              </a:lnSpc>
              <a:spcBef>
                <a:spcPts val="6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Advertise in different, non-traditional venues</a:t>
            </a:r>
          </a:p>
          <a:p>
            <a:pPr marL="228554" marR="0" lvl="0" indent="-228554" algn="l" defTabSz="457109" rtl="0" eaLnBrk="1" fontAlgn="auto" latinLnBrk="0" hangingPunct="1">
              <a:lnSpc>
                <a:spcPct val="130000"/>
              </a:lnSpc>
              <a:spcBef>
                <a:spcPts val="600"/>
              </a:spcBef>
              <a:spcAft>
                <a:spcPts val="6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lumMod val="85000"/>
                    <a:lumOff val="15000"/>
                  </a:srgbClr>
                </a:solidFill>
                <a:effectLst/>
                <a:uLnTx/>
                <a:uFillTx/>
                <a:latin typeface="Montserrat" panose="00000500000000000000" pitchFamily="50" charset="0"/>
                <a:ea typeface="Montserrat-Regular" pitchFamily="34" charset="-122"/>
                <a:cs typeface="Montserrat-Regular" pitchFamily="34" charset="-120"/>
              </a:rPr>
              <a:t>Emphasize career pathways and opportunities for advancement</a:t>
            </a:r>
          </a:p>
        </p:txBody>
      </p:sp>
      <p:graphicFrame>
        <p:nvGraphicFramePr>
          <p:cNvPr id="6" name="Diagram 5">
            <a:extLst>
              <a:ext uri="{FF2B5EF4-FFF2-40B4-BE49-F238E27FC236}">
                <a16:creationId xmlns:a16="http://schemas.microsoft.com/office/drawing/2014/main" id="{B9CDD378-F38E-647B-4DA0-12472437739D}"/>
              </a:ext>
            </a:extLst>
          </p:cNvPr>
          <p:cNvGraphicFramePr/>
          <p:nvPr/>
        </p:nvGraphicFramePr>
        <p:xfrm>
          <a:off x="5221099" y="746901"/>
          <a:ext cx="6628537" cy="54186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261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left)">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left)">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7CADDBD7-DB6F-0008-B442-C3F7BFF234B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 y="893"/>
            <a:ext cx="12191937" cy="6857107"/>
          </a:xfrm>
          <a:prstGeom prst="rect">
            <a:avLst/>
          </a:prstGeom>
        </p:spPr>
      </p:pic>
      <p:sp>
        <p:nvSpPr>
          <p:cNvPr id="7" name="Text Placeholder 1">
            <a:extLst>
              <a:ext uri="{FF2B5EF4-FFF2-40B4-BE49-F238E27FC236}">
                <a16:creationId xmlns:a16="http://schemas.microsoft.com/office/drawing/2014/main" id="{F27A08B2-9E5D-376C-E55D-24FC2029CAE8}"/>
              </a:ext>
            </a:extLst>
          </p:cNvPr>
          <p:cNvSpPr txBox="1">
            <a:spLocks/>
          </p:cNvSpPr>
          <p:nvPr/>
        </p:nvSpPr>
        <p:spPr>
          <a:xfrm>
            <a:off x="810265" y="1953194"/>
            <a:ext cx="6608744" cy="3717765"/>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964" marR="0" lvl="0" indent="-179964" algn="l" defTabSz="914171" rtl="0" eaLnBrk="1" fontAlgn="auto" latinLnBrk="0" hangingPunct="1">
              <a:lnSpc>
                <a:spcPct val="100000"/>
              </a:lnSpc>
              <a:spcBef>
                <a:spcPts val="0"/>
              </a:spcBef>
              <a:spcAft>
                <a:spcPts val="1500"/>
              </a:spcAft>
              <a:buClrTx/>
              <a:buSzTx/>
              <a:buFont typeface="Arial" panose="020B0604020202020204" pitchFamily="34" charset="0"/>
              <a:buChar char="•"/>
              <a:tabLst/>
              <a:defRPr/>
            </a:pPr>
            <a:r>
              <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rPr>
              <a:t>Decrease complexity &amp; length of applications - 5 minutes to complete or less! </a:t>
            </a:r>
          </a:p>
          <a:p>
            <a:pPr marL="228543" marR="0" lvl="1" indent="0" algn="l" defTabSz="914171" rtl="0" eaLnBrk="1" fontAlgn="auto" latinLnBrk="0" hangingPunct="1">
              <a:lnSpc>
                <a:spcPct val="100000"/>
              </a:lnSpc>
              <a:spcBef>
                <a:spcPts val="0"/>
              </a:spcBef>
              <a:spcAft>
                <a:spcPts val="900"/>
              </a:spcAft>
              <a:buClrTx/>
              <a:buSzTx/>
              <a:buFont typeface="Arial" panose="020B0604020202020204" pitchFamily="34" charset="0"/>
              <a:buNone/>
              <a:tabLst/>
              <a:defRPr/>
            </a:pPr>
            <a:endPar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endParaRPr>
          </a:p>
          <a:p>
            <a:pPr marL="179964" marR="0" lvl="0" indent="-179964" algn="l" defTabSz="914171"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rPr>
              <a:t>No no’s</a:t>
            </a:r>
          </a:p>
          <a:p>
            <a:pPr marL="514293" marR="0" lvl="1" indent="-285750" algn="l" defTabSz="914171"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rPr>
              <a:t>Re-entering work histories</a:t>
            </a:r>
          </a:p>
          <a:p>
            <a:pPr marL="514293" marR="0" lvl="1" indent="-285750" algn="l" defTabSz="914171"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rPr>
              <a:t>Multiple logins</a:t>
            </a:r>
          </a:p>
          <a:p>
            <a:pPr marL="514293" marR="0" lvl="1" indent="-285750" algn="l" defTabSz="914171" rtl="0" eaLnBrk="1" fontAlgn="auto" latinLnBrk="0" hangingPunct="1">
              <a:lnSpc>
                <a:spcPct val="100000"/>
              </a:lnSpc>
              <a:spcBef>
                <a:spcPts val="0"/>
              </a:spcBef>
              <a:spcAft>
                <a:spcPts val="900"/>
              </a:spcAft>
              <a:buClrTx/>
              <a:buSzTx/>
              <a:buFont typeface="Wingdings" panose="05000000000000000000" pitchFamily="2" charset="2"/>
              <a:buChar char="ü"/>
              <a:tabLst/>
              <a:defRPr/>
            </a:pPr>
            <a:r>
              <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rPr>
              <a:t>References up front</a:t>
            </a:r>
          </a:p>
          <a:p>
            <a:pPr marL="514293" marR="0" lvl="1" indent="-285750" algn="l" defTabSz="914171" rtl="0" eaLnBrk="1" fontAlgn="auto" latinLnBrk="0" hangingPunct="1">
              <a:lnSpc>
                <a:spcPct val="100000"/>
              </a:lnSpc>
              <a:spcBef>
                <a:spcPts val="0"/>
              </a:spcBef>
              <a:spcAft>
                <a:spcPts val="900"/>
              </a:spcAft>
              <a:buClrTx/>
              <a:buSzTx/>
              <a:buFont typeface="Wingdings" panose="05000000000000000000" pitchFamily="2" charset="2"/>
              <a:buChar char="ü"/>
              <a:tabLst/>
              <a:defRPr/>
            </a:pPr>
            <a:endPar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endParaRPr>
          </a:p>
          <a:p>
            <a:pPr marL="179964" marR="0" lvl="0" indent="-179964" algn="l" defTabSz="914171" rtl="0" eaLnBrk="1" fontAlgn="auto" latinLnBrk="0" hangingPunct="1">
              <a:lnSpc>
                <a:spcPct val="100000"/>
              </a:lnSpc>
              <a:spcBef>
                <a:spcPts val="0"/>
              </a:spcBef>
              <a:spcAft>
                <a:spcPts val="900"/>
              </a:spcAft>
              <a:buClrTx/>
              <a:buSzTx/>
              <a:buFont typeface="Arial" panose="020B0604020202020204" pitchFamily="34" charset="0"/>
              <a:buChar char="•"/>
              <a:tabLst/>
              <a:defRPr/>
            </a:pPr>
            <a:r>
              <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rPr>
              <a:t>Best Practice – focus on people, not paperwork</a:t>
            </a:r>
          </a:p>
          <a:p>
            <a:pPr marL="179964" marR="0" lvl="0" indent="-179964" algn="l" defTabSz="914171" rtl="0" eaLnBrk="1" fontAlgn="auto" latinLnBrk="0" hangingPunct="1">
              <a:lnSpc>
                <a:spcPct val="100000"/>
              </a:lnSpc>
              <a:spcBef>
                <a:spcPts val="0"/>
              </a:spcBef>
              <a:spcAft>
                <a:spcPts val="1500"/>
              </a:spcAft>
              <a:buClrTx/>
              <a:buSzTx/>
              <a:buFont typeface="Arial" panose="020B0604020202020204" pitchFamily="34" charset="0"/>
              <a:buChar char="•"/>
              <a:tabLst/>
              <a:defRPr/>
            </a:pPr>
            <a:endParaRPr kumimoji="0" lang="en-US" sz="2000" b="0" i="0" u="none" strike="noStrike" kern="1200" cap="none" spc="30" normalizeH="0" baseline="0" noProof="0" dirty="0">
              <a:ln>
                <a:noFill/>
              </a:ln>
              <a:solidFill>
                <a:srgbClr val="FFFFFF"/>
              </a:solidFill>
              <a:effectLst/>
              <a:uLnTx/>
              <a:uFillTx/>
              <a:latin typeface="Montserrat" pitchFamily="2" charset="77"/>
              <a:ea typeface="+mn-ea"/>
              <a:cs typeface="Plus Jakarta Sans Light" pitchFamily="2" charset="77"/>
            </a:endParaRPr>
          </a:p>
        </p:txBody>
      </p:sp>
      <p:sp>
        <p:nvSpPr>
          <p:cNvPr id="13" name="Text Placeholder 1">
            <a:extLst>
              <a:ext uri="{FF2B5EF4-FFF2-40B4-BE49-F238E27FC236}">
                <a16:creationId xmlns:a16="http://schemas.microsoft.com/office/drawing/2014/main" id="{B57EC72A-EC78-8051-F6E8-C2FC1A66EFCC}"/>
              </a:ext>
            </a:extLst>
          </p:cNvPr>
          <p:cNvSpPr txBox="1">
            <a:spLocks/>
          </p:cNvSpPr>
          <p:nvPr/>
        </p:nvSpPr>
        <p:spPr>
          <a:xfrm>
            <a:off x="810265" y="1188979"/>
            <a:ext cx="7123028"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0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300" b="1" i="0" u="none" strike="noStrike" kern="1200" cap="none" spc="0" normalizeH="0" baseline="0" noProof="0" dirty="0">
                <a:ln>
                  <a:noFill/>
                </a:ln>
                <a:solidFill>
                  <a:srgbClr val="B9D54D"/>
                </a:solidFill>
                <a:effectLst/>
                <a:uLnTx/>
                <a:uFillTx/>
                <a:latin typeface="Montserrat SemiBold" pitchFamily="2" charset="77"/>
                <a:ea typeface="+mn-ea"/>
                <a:cs typeface="+mn-cs"/>
              </a:rPr>
              <a:t>MAKE APPLYING TO YOUR JOBS EASY</a:t>
            </a:r>
            <a:endParaRPr kumimoji="0" lang="en-US" sz="2300" b="0" i="0" u="none" strike="noStrike" kern="0" cap="none" spc="60" normalizeH="0" baseline="0" noProof="0" dirty="0">
              <a:ln>
                <a:noFill/>
              </a:ln>
              <a:solidFill>
                <a:srgbClr val="B9D54D"/>
              </a:solidFill>
              <a:effectLst/>
              <a:uLnTx/>
              <a:uFillTx/>
              <a:latin typeface="Montserrat-SemiBold" pitchFamily="34" charset="0"/>
              <a:ea typeface="+mn-ea"/>
              <a:cs typeface="+mn-cs"/>
            </a:endParaRPr>
          </a:p>
        </p:txBody>
      </p:sp>
      <p:pic>
        <p:nvPicPr>
          <p:cNvPr id="8" name="Picture 7" descr="A person holding a phone&#10;&#10;Description automatically generated">
            <a:extLst>
              <a:ext uri="{FF2B5EF4-FFF2-40B4-BE49-F238E27FC236}">
                <a16:creationId xmlns:a16="http://schemas.microsoft.com/office/drawing/2014/main" id="{437392A5-205C-69F7-5A73-CEAD728F5A8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700986" y="1953194"/>
            <a:ext cx="3680749" cy="3715827"/>
          </a:xfrm>
          <a:prstGeom prst="roundRect">
            <a:avLst>
              <a:gd name="adj" fmla="val 8602"/>
            </a:avLst>
          </a:prstGeom>
        </p:spPr>
      </p:pic>
      <p:sp>
        <p:nvSpPr>
          <p:cNvPr id="3" name="TextBox 2">
            <a:extLst>
              <a:ext uri="{FF2B5EF4-FFF2-40B4-BE49-F238E27FC236}">
                <a16:creationId xmlns:a16="http://schemas.microsoft.com/office/drawing/2014/main" id="{74DAB964-73E0-B94B-23E0-D5D33CEAB855}"/>
              </a:ext>
            </a:extLst>
          </p:cNvPr>
          <p:cNvSpPr txBox="1"/>
          <p:nvPr/>
        </p:nvSpPr>
        <p:spPr>
          <a:xfrm>
            <a:off x="7388529" y="5791359"/>
            <a:ext cx="4835829" cy="584775"/>
          </a:xfrm>
          <a:prstGeom prst="rect">
            <a:avLst/>
          </a:prstGeom>
          <a:noFill/>
        </p:spPr>
        <p:txBody>
          <a:bodyPr wrap="square">
            <a:spAutoFit/>
          </a:body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1ACA1"/>
                </a:solidFill>
                <a:effectLst/>
                <a:uLnTx/>
                <a:uFillTx/>
                <a:latin typeface="Montserrat SemiBold" panose="00000700000000000000" pitchFamily="50" charset="0"/>
                <a:ea typeface="+mn-ea"/>
                <a:cs typeface="+mn-cs"/>
              </a:rPr>
              <a:t>80 to 92% of candidates who click apply never complete the application!</a:t>
            </a:r>
          </a:p>
        </p:txBody>
      </p:sp>
    </p:spTree>
    <p:extLst>
      <p:ext uri="{BB962C8B-B14F-4D97-AF65-F5344CB8AC3E}">
        <p14:creationId xmlns:p14="http://schemas.microsoft.com/office/powerpoint/2010/main" val="29175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left)">
                                      <p:cBhvr>
                                        <p:cTn id="15" dur="500"/>
                                        <p:tgtEl>
                                          <p:spTgt spid="7">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wipe(left)">
                                      <p:cBhvr>
                                        <p:cTn id="18" dur="500"/>
                                        <p:tgtEl>
                                          <p:spTgt spid="7">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wipe(left)">
                                      <p:cBhvr>
                                        <p:cTn id="21" dur="500"/>
                                        <p:tgtEl>
                                          <p:spTgt spid="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7" end="7"/>
                                            </p:txEl>
                                          </p:spTgt>
                                        </p:tgtEl>
                                        <p:attrNameLst>
                                          <p:attrName>style.visibility</p:attrName>
                                        </p:attrNameLst>
                                      </p:cBhvr>
                                      <p:to>
                                        <p:strVal val="visible"/>
                                      </p:to>
                                    </p:set>
                                    <p:animEffect transition="in" filter="wipe(left)">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Graphic 110">
            <a:extLst>
              <a:ext uri="{FF2B5EF4-FFF2-40B4-BE49-F238E27FC236}">
                <a16:creationId xmlns:a16="http://schemas.microsoft.com/office/drawing/2014/main" id="{BCE1F0B2-7117-9277-BF54-B1D06911DB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861" y="4463546"/>
            <a:ext cx="10542550" cy="2369250"/>
          </a:xfrm>
          <a:prstGeom prst="rect">
            <a:avLst/>
          </a:prstGeom>
        </p:spPr>
      </p:pic>
      <p:cxnSp>
        <p:nvCxnSpPr>
          <p:cNvPr id="109" name="Straight Connector 108">
            <a:extLst>
              <a:ext uri="{FF2B5EF4-FFF2-40B4-BE49-F238E27FC236}">
                <a16:creationId xmlns:a16="http://schemas.microsoft.com/office/drawing/2014/main" id="{2D3DF106-98F8-70B9-7E53-4AFE63F99AB2}"/>
              </a:ext>
            </a:extLst>
          </p:cNvPr>
          <p:cNvCxnSpPr>
            <a:cxnSpLocks/>
          </p:cNvCxnSpPr>
          <p:nvPr/>
        </p:nvCxnSpPr>
        <p:spPr>
          <a:xfrm>
            <a:off x="3053358" y="1345766"/>
            <a:ext cx="0" cy="4289606"/>
          </a:xfrm>
          <a:prstGeom prst="line">
            <a:avLst/>
          </a:prstGeom>
        </p:spPr>
        <p:style>
          <a:lnRef idx="1">
            <a:schemeClr val="accent3"/>
          </a:lnRef>
          <a:fillRef idx="0">
            <a:schemeClr val="accent3"/>
          </a:fillRef>
          <a:effectRef idx="0">
            <a:schemeClr val="accent3"/>
          </a:effectRef>
          <a:fontRef idx="minor">
            <a:schemeClr val="tx1"/>
          </a:fontRef>
        </p:style>
      </p:cxnSp>
      <p:cxnSp>
        <p:nvCxnSpPr>
          <p:cNvPr id="110" name="Straight Connector 109">
            <a:extLst>
              <a:ext uri="{FF2B5EF4-FFF2-40B4-BE49-F238E27FC236}">
                <a16:creationId xmlns:a16="http://schemas.microsoft.com/office/drawing/2014/main" id="{BBF4DD2A-2C43-9970-9906-D41E5D962A1B}"/>
              </a:ext>
            </a:extLst>
          </p:cNvPr>
          <p:cNvCxnSpPr>
            <a:cxnSpLocks/>
          </p:cNvCxnSpPr>
          <p:nvPr/>
        </p:nvCxnSpPr>
        <p:spPr>
          <a:xfrm flipV="1">
            <a:off x="721576" y="3633382"/>
            <a:ext cx="2331782" cy="23144"/>
          </a:xfrm>
          <a:prstGeom prst="line">
            <a:avLst/>
          </a:prstGeom>
        </p:spPr>
        <p:style>
          <a:lnRef idx="1">
            <a:schemeClr val="accent3"/>
          </a:lnRef>
          <a:fillRef idx="0">
            <a:schemeClr val="accent3"/>
          </a:fillRef>
          <a:effectRef idx="0">
            <a:schemeClr val="accent3"/>
          </a:effectRef>
          <a:fontRef idx="minor">
            <a:schemeClr val="tx1"/>
          </a:fontRef>
        </p:style>
      </p:cxnSp>
      <p:sp>
        <p:nvSpPr>
          <p:cNvPr id="214" name="Title 1">
            <a:extLst>
              <a:ext uri="{FF2B5EF4-FFF2-40B4-BE49-F238E27FC236}">
                <a16:creationId xmlns:a16="http://schemas.microsoft.com/office/drawing/2014/main" id="{2995ADAA-328B-F376-4F83-E3AFF9B50FCE}"/>
              </a:ext>
            </a:extLst>
          </p:cNvPr>
          <p:cNvSpPr txBox="1">
            <a:spLocks/>
          </p:cNvSpPr>
          <p:nvPr/>
        </p:nvSpPr>
        <p:spPr>
          <a:xfrm>
            <a:off x="1901553" y="393430"/>
            <a:ext cx="8388894" cy="703812"/>
          </a:xfrm>
          <a:prstGeom prst="rect">
            <a:avLst/>
          </a:prstGeom>
        </p:spPr>
        <p:txBody>
          <a:bodyPr vert="horz" lIns="91404" tIns="45702" rIns="91404" bIns="45702" rtlCol="0" anchor="t">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3851" rtl="0" eaLnBrk="1" fontAlgn="auto" latinLnBrk="0" hangingPunct="1">
              <a:lnSpc>
                <a:spcPct val="100000"/>
              </a:lnSpc>
              <a:spcBef>
                <a:spcPct val="0"/>
              </a:spcBef>
              <a:spcAft>
                <a:spcPts val="0"/>
              </a:spcAft>
              <a:buClrTx/>
              <a:buSzTx/>
              <a:buFontTx/>
              <a:buNone/>
              <a:tabLst/>
              <a:defRPr/>
            </a:pPr>
            <a:r>
              <a:rPr lang="en-US" sz="3197" dirty="0">
                <a:solidFill>
                  <a:srgbClr val="35453F"/>
                </a:solidFill>
                <a:latin typeface="Montserrat SemiBold" pitchFamily="2" charset="77"/>
                <a:cs typeface="Gautami" panose="020B0502040204020203" pitchFamily="34" charset="0"/>
              </a:rPr>
              <a:t>How does your state rank in terms </a:t>
            </a:r>
            <a:r>
              <a:rPr kumimoji="0" lang="en-US" sz="3197" b="0" i="0" u="none" strike="noStrike" kern="1200" cap="none" spc="0" normalizeH="0" baseline="0" noProof="0" dirty="0">
                <a:ln>
                  <a:noFill/>
                </a:ln>
                <a:solidFill>
                  <a:srgbClr val="35453F"/>
                </a:solidFill>
                <a:effectLst/>
                <a:uLnTx/>
                <a:uFillTx/>
                <a:latin typeface="Montserrat SemiBold" pitchFamily="2" charset="77"/>
                <a:ea typeface="+mj-ea"/>
                <a:cs typeface="Gautami" panose="020B0502040204020203" pitchFamily="34" charset="0"/>
              </a:rPr>
              <a:t>of employed RNs per population? </a:t>
            </a:r>
            <a:r>
              <a:rPr kumimoji="0" lang="en-US" sz="2100" b="0" i="0" u="none" strike="noStrike" kern="1200" cap="none" spc="0" normalizeH="0" baseline="0" noProof="0" dirty="0">
                <a:ln>
                  <a:noFill/>
                </a:ln>
                <a:solidFill>
                  <a:srgbClr val="35453F"/>
                </a:solidFill>
                <a:effectLst/>
                <a:uLnTx/>
                <a:uFillTx/>
                <a:latin typeface="Montserrat SemiBold" pitchFamily="2" charset="77"/>
                <a:ea typeface="+mj-ea"/>
                <a:cs typeface="Gautami" panose="020B0502040204020203" pitchFamily="34" charset="0"/>
              </a:rPr>
              <a:t>(in 1000s)</a:t>
            </a:r>
            <a:endParaRPr kumimoji="0" lang="en-US" sz="3197" b="0" i="0" u="none" strike="noStrike" kern="1200" cap="none" spc="0" normalizeH="0" baseline="0" noProof="0" dirty="0">
              <a:ln>
                <a:noFill/>
              </a:ln>
              <a:solidFill>
                <a:srgbClr val="35453F"/>
              </a:solidFill>
              <a:effectLst/>
              <a:uLnTx/>
              <a:uFillTx/>
              <a:latin typeface="Montserrat SemiBold" pitchFamily="2" charset="77"/>
              <a:ea typeface="+mj-ea"/>
              <a:cs typeface="Gautami" panose="020B0502040204020203" pitchFamily="34" charset="0"/>
            </a:endParaRPr>
          </a:p>
        </p:txBody>
      </p:sp>
      <p:sp>
        <p:nvSpPr>
          <p:cNvPr id="215" name="Rectangle 214">
            <a:extLst>
              <a:ext uri="{FF2B5EF4-FFF2-40B4-BE49-F238E27FC236}">
                <a16:creationId xmlns:a16="http://schemas.microsoft.com/office/drawing/2014/main" id="{0E6ADCD7-EBBA-4C19-9D38-B4023D5FBCEA}"/>
              </a:ext>
            </a:extLst>
          </p:cNvPr>
          <p:cNvSpPr>
            <a:spLocks noChangeArrowheads="1"/>
          </p:cNvSpPr>
          <p:nvPr/>
        </p:nvSpPr>
        <p:spPr bwMode="auto">
          <a:xfrm>
            <a:off x="10651053" y="6469153"/>
            <a:ext cx="260248" cy="274212"/>
          </a:xfrm>
          <a:prstGeom prst="rect">
            <a:avLst/>
          </a:prstGeom>
          <a:solidFill>
            <a:srgbClr val="48B7AA"/>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Montserrat" panose="00000500000000000000" pitchFamily="50" charset="0"/>
              <a:ea typeface="+mn-ea"/>
              <a:cs typeface="+mn-cs"/>
            </a:endParaRPr>
          </a:p>
        </p:txBody>
      </p:sp>
      <p:sp>
        <p:nvSpPr>
          <p:cNvPr id="216" name="Rectangle 215">
            <a:extLst>
              <a:ext uri="{FF2B5EF4-FFF2-40B4-BE49-F238E27FC236}">
                <a16:creationId xmlns:a16="http://schemas.microsoft.com/office/drawing/2014/main" id="{FE73A6E3-8F02-6FC4-5C4E-FA34FEDF416C}"/>
              </a:ext>
            </a:extLst>
          </p:cNvPr>
          <p:cNvSpPr>
            <a:spLocks noChangeArrowheads="1"/>
          </p:cNvSpPr>
          <p:nvPr/>
        </p:nvSpPr>
        <p:spPr bwMode="auto">
          <a:xfrm>
            <a:off x="10651053" y="6168263"/>
            <a:ext cx="260248" cy="274212"/>
          </a:xfrm>
          <a:prstGeom prst="rect">
            <a:avLst/>
          </a:prstGeom>
          <a:solidFill>
            <a:srgbClr val="B5F0EE"/>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Montserrat" panose="00000500000000000000" pitchFamily="50" charset="0"/>
              <a:ea typeface="+mn-ea"/>
              <a:cs typeface="+mn-cs"/>
            </a:endParaRPr>
          </a:p>
        </p:txBody>
      </p:sp>
      <p:sp>
        <p:nvSpPr>
          <p:cNvPr id="217" name="Rectangle 216">
            <a:extLst>
              <a:ext uri="{FF2B5EF4-FFF2-40B4-BE49-F238E27FC236}">
                <a16:creationId xmlns:a16="http://schemas.microsoft.com/office/drawing/2014/main" id="{12534F62-DD4C-D1AF-A5BD-49CCA320D6A5}"/>
              </a:ext>
            </a:extLst>
          </p:cNvPr>
          <p:cNvSpPr>
            <a:spLocks noChangeArrowheads="1"/>
          </p:cNvSpPr>
          <p:nvPr/>
        </p:nvSpPr>
        <p:spPr bwMode="auto">
          <a:xfrm>
            <a:off x="10651053" y="5591007"/>
            <a:ext cx="260248" cy="274212"/>
          </a:xfrm>
          <a:prstGeom prst="rect">
            <a:avLst/>
          </a:prstGeom>
          <a:solidFill>
            <a:srgbClr val="537065"/>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Montserrat" panose="00000500000000000000" pitchFamily="50" charset="0"/>
              <a:ea typeface="+mn-ea"/>
              <a:cs typeface="+mn-cs"/>
            </a:endParaRPr>
          </a:p>
        </p:txBody>
      </p:sp>
      <p:sp>
        <p:nvSpPr>
          <p:cNvPr id="218" name="TextBox 217">
            <a:extLst>
              <a:ext uri="{FF2B5EF4-FFF2-40B4-BE49-F238E27FC236}">
                <a16:creationId xmlns:a16="http://schemas.microsoft.com/office/drawing/2014/main" id="{AE068BBA-517D-32EB-6F37-B9DC590B7992}"/>
              </a:ext>
            </a:extLst>
          </p:cNvPr>
          <p:cNvSpPr txBox="1"/>
          <p:nvPr/>
        </p:nvSpPr>
        <p:spPr>
          <a:xfrm>
            <a:off x="10884169" y="5640378"/>
            <a:ext cx="1582090" cy="215444"/>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Upper Quartile</a:t>
            </a:r>
          </a:p>
        </p:txBody>
      </p:sp>
      <p:sp>
        <p:nvSpPr>
          <p:cNvPr id="219" name="TextBox 218">
            <a:extLst>
              <a:ext uri="{FF2B5EF4-FFF2-40B4-BE49-F238E27FC236}">
                <a16:creationId xmlns:a16="http://schemas.microsoft.com/office/drawing/2014/main" id="{050FF377-3902-14C2-AAA9-37201F9EFCFD}"/>
              </a:ext>
            </a:extLst>
          </p:cNvPr>
          <p:cNvSpPr txBox="1"/>
          <p:nvPr/>
        </p:nvSpPr>
        <p:spPr>
          <a:xfrm>
            <a:off x="10884170" y="5937511"/>
            <a:ext cx="2049544" cy="215444"/>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Upper Median Quartile</a:t>
            </a:r>
          </a:p>
        </p:txBody>
      </p:sp>
      <p:sp>
        <p:nvSpPr>
          <p:cNvPr id="220" name="TextBox 219">
            <a:extLst>
              <a:ext uri="{FF2B5EF4-FFF2-40B4-BE49-F238E27FC236}">
                <a16:creationId xmlns:a16="http://schemas.microsoft.com/office/drawing/2014/main" id="{C34570D2-BE16-F359-44E1-B5324E9230AE}"/>
              </a:ext>
            </a:extLst>
          </p:cNvPr>
          <p:cNvSpPr txBox="1"/>
          <p:nvPr/>
        </p:nvSpPr>
        <p:spPr>
          <a:xfrm>
            <a:off x="10884170" y="6226109"/>
            <a:ext cx="2049544" cy="215444"/>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Lower Median Quartile</a:t>
            </a:r>
          </a:p>
        </p:txBody>
      </p:sp>
      <p:sp>
        <p:nvSpPr>
          <p:cNvPr id="221" name="TextBox 220">
            <a:extLst>
              <a:ext uri="{FF2B5EF4-FFF2-40B4-BE49-F238E27FC236}">
                <a16:creationId xmlns:a16="http://schemas.microsoft.com/office/drawing/2014/main" id="{12ECD0B7-2581-0455-6CCE-65BAFE54805A}"/>
              </a:ext>
            </a:extLst>
          </p:cNvPr>
          <p:cNvSpPr txBox="1"/>
          <p:nvPr/>
        </p:nvSpPr>
        <p:spPr>
          <a:xfrm>
            <a:off x="10884170" y="6499109"/>
            <a:ext cx="2049544" cy="215444"/>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Bottom Quartile</a:t>
            </a:r>
          </a:p>
        </p:txBody>
      </p:sp>
      <p:sp>
        <p:nvSpPr>
          <p:cNvPr id="222" name="Rectangle 221">
            <a:extLst>
              <a:ext uri="{FF2B5EF4-FFF2-40B4-BE49-F238E27FC236}">
                <a16:creationId xmlns:a16="http://schemas.microsoft.com/office/drawing/2014/main" id="{83ECD7C2-1DAD-971A-AFFA-FE981A859C9C}"/>
              </a:ext>
            </a:extLst>
          </p:cNvPr>
          <p:cNvSpPr>
            <a:spLocks noChangeArrowheads="1"/>
          </p:cNvSpPr>
          <p:nvPr/>
        </p:nvSpPr>
        <p:spPr bwMode="auto">
          <a:xfrm>
            <a:off x="10651053" y="5878011"/>
            <a:ext cx="260248" cy="274212"/>
          </a:xfrm>
          <a:prstGeom prst="rect">
            <a:avLst/>
          </a:prstGeom>
          <a:solidFill>
            <a:srgbClr val="BFEA6A"/>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Montserrat" panose="00000500000000000000" pitchFamily="50" charset="0"/>
              <a:ea typeface="+mn-ea"/>
              <a:cs typeface="+mn-cs"/>
            </a:endParaRPr>
          </a:p>
        </p:txBody>
      </p:sp>
      <p:sp>
        <p:nvSpPr>
          <p:cNvPr id="225" name="TextBox 224">
            <a:extLst>
              <a:ext uri="{FF2B5EF4-FFF2-40B4-BE49-F238E27FC236}">
                <a16:creationId xmlns:a16="http://schemas.microsoft.com/office/drawing/2014/main" id="{C849297B-0D22-D7D3-C2E2-2824BD7BC0AC}"/>
              </a:ext>
            </a:extLst>
          </p:cNvPr>
          <p:cNvSpPr txBox="1"/>
          <p:nvPr/>
        </p:nvSpPr>
        <p:spPr>
          <a:xfrm>
            <a:off x="151502" y="6574326"/>
            <a:ext cx="6887636" cy="230832"/>
          </a:xfrm>
          <a:prstGeom prst="rect">
            <a:avLst/>
          </a:prstGeom>
          <a:noFill/>
        </p:spPr>
        <p:txBody>
          <a:bodyPr wrap="square" rtlCol="0">
            <a:spAutoFit/>
          </a:bodyPr>
          <a:lstStyle/>
          <a:p>
            <a:pPr marL="0" marR="0" lvl="0" indent="0" algn="l" defTabSz="45692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Data Sources:  US Census Bureau &amp; Bureau of Labor Statistics</a:t>
            </a:r>
          </a:p>
        </p:txBody>
      </p:sp>
      <p:grpSp>
        <p:nvGrpSpPr>
          <p:cNvPr id="106" name="Group 105">
            <a:extLst>
              <a:ext uri="{FF2B5EF4-FFF2-40B4-BE49-F238E27FC236}">
                <a16:creationId xmlns:a16="http://schemas.microsoft.com/office/drawing/2014/main" id="{DBE7A6C0-732F-F8D5-9B4A-14559F512C80}"/>
              </a:ext>
            </a:extLst>
          </p:cNvPr>
          <p:cNvGrpSpPr/>
          <p:nvPr/>
        </p:nvGrpSpPr>
        <p:grpSpPr>
          <a:xfrm>
            <a:off x="3424985" y="1409002"/>
            <a:ext cx="7589520" cy="5212080"/>
            <a:chOff x="2502280" y="1039446"/>
            <a:chExt cx="7187440" cy="4779108"/>
          </a:xfrm>
        </p:grpSpPr>
        <p:sp>
          <p:nvSpPr>
            <p:cNvPr id="2" name="usmap52">
              <a:extLst>
                <a:ext uri="{FF2B5EF4-FFF2-40B4-BE49-F238E27FC236}">
                  <a16:creationId xmlns:a16="http://schemas.microsoft.com/office/drawing/2014/main" id="{00000000-0008-0000-0000-00006E000000}"/>
                </a:ext>
              </a:extLst>
            </p:cNvPr>
            <p:cNvSpPr/>
            <p:nvPr/>
          </p:nvSpPr>
          <p:spPr>
            <a:xfrm>
              <a:off x="2995180" y="1039446"/>
              <a:ext cx="893185" cy="725607"/>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7F7F7F"/>
                </a:solidFill>
                <a:effectLst/>
                <a:uLnTx/>
                <a:uFillTx/>
                <a:latin typeface="Calibri" panose="020F0502020204030204" pitchFamily="34" charset="0"/>
                <a:ea typeface="Source Sans Pro"/>
                <a:cs typeface="Calibri" panose="020F0502020204030204" pitchFamily="34" charset="0"/>
                <a:sym typeface="Source Sans Pro"/>
              </a:endParaRPr>
            </a:p>
          </p:txBody>
        </p:sp>
        <p:sp>
          <p:nvSpPr>
            <p:cNvPr id="3" name="usmap101">
              <a:extLst>
                <a:ext uri="{FF2B5EF4-FFF2-40B4-BE49-F238E27FC236}">
                  <a16:creationId xmlns:a16="http://schemas.microsoft.com/office/drawing/2014/main" id="{00000000-0008-0000-0000-00006F000000}"/>
                </a:ext>
              </a:extLst>
            </p:cNvPr>
            <p:cNvSpPr/>
            <p:nvPr/>
          </p:nvSpPr>
          <p:spPr>
            <a:xfrm>
              <a:off x="4324355" y="3481371"/>
              <a:ext cx="938005" cy="983267"/>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 name="usmap67">
              <a:extLst>
                <a:ext uri="{FF2B5EF4-FFF2-40B4-BE49-F238E27FC236}">
                  <a16:creationId xmlns:a16="http://schemas.microsoft.com/office/drawing/2014/main" id="{00000000-0008-0000-0000-000071000000}"/>
                </a:ext>
              </a:extLst>
            </p:cNvPr>
            <p:cNvSpPr/>
            <p:nvPr/>
          </p:nvSpPr>
          <p:spPr>
            <a:xfrm>
              <a:off x="4675191" y="3667433"/>
              <a:ext cx="1850733" cy="1895676"/>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5" name="usmap57">
              <a:extLst>
                <a:ext uri="{FF2B5EF4-FFF2-40B4-BE49-F238E27FC236}">
                  <a16:creationId xmlns:a16="http://schemas.microsoft.com/office/drawing/2014/main" id="{00000000-0008-0000-0000-000072000000}"/>
                </a:ext>
              </a:extLst>
            </p:cNvPr>
            <p:cNvSpPr/>
            <p:nvPr/>
          </p:nvSpPr>
          <p:spPr>
            <a:xfrm>
              <a:off x="3566047" y="3356644"/>
              <a:ext cx="896839" cy="1096929"/>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6" name="usmap54">
              <a:extLst>
                <a:ext uri="{FF2B5EF4-FFF2-40B4-BE49-F238E27FC236}">
                  <a16:creationId xmlns:a16="http://schemas.microsoft.com/office/drawing/2014/main" id="{00000000-0008-0000-0000-000073000000}"/>
                </a:ext>
              </a:extLst>
            </p:cNvPr>
            <p:cNvSpPr/>
            <p:nvPr/>
          </p:nvSpPr>
          <p:spPr>
            <a:xfrm>
              <a:off x="2656982" y="2187320"/>
              <a:ext cx="1051678" cy="1881564"/>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7" name="usmap66">
              <a:extLst>
                <a:ext uri="{FF2B5EF4-FFF2-40B4-BE49-F238E27FC236}">
                  <a16:creationId xmlns:a16="http://schemas.microsoft.com/office/drawing/2014/main" id="{00000000-0008-0000-0000-000074000000}"/>
                </a:ext>
              </a:extLst>
            </p:cNvPr>
            <p:cNvSpPr/>
            <p:nvPr/>
          </p:nvSpPr>
          <p:spPr>
            <a:xfrm>
              <a:off x="5246061" y="3572042"/>
              <a:ext cx="1149473" cy="645334"/>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8" name="usmap65">
              <a:extLst>
                <a:ext uri="{FF2B5EF4-FFF2-40B4-BE49-F238E27FC236}">
                  <a16:creationId xmlns:a16="http://schemas.microsoft.com/office/drawing/2014/main" id="{00000000-0008-0000-0000-000075000000}"/>
                </a:ext>
              </a:extLst>
            </p:cNvPr>
            <p:cNvSpPr/>
            <p:nvPr/>
          </p:nvSpPr>
          <p:spPr>
            <a:xfrm>
              <a:off x="5392749" y="3055753"/>
              <a:ext cx="974260" cy="558187"/>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9" name="usmap64">
              <a:extLst>
                <a:ext uri="{FF2B5EF4-FFF2-40B4-BE49-F238E27FC236}">
                  <a16:creationId xmlns:a16="http://schemas.microsoft.com/office/drawing/2014/main" id="{00000000-0008-0000-0000-000076000000}"/>
                </a:ext>
              </a:extLst>
            </p:cNvPr>
            <p:cNvSpPr/>
            <p:nvPr/>
          </p:nvSpPr>
          <p:spPr>
            <a:xfrm>
              <a:off x="5184529" y="2530247"/>
              <a:ext cx="1088765" cy="566564"/>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0" name="usmap63">
              <a:extLst>
                <a:ext uri="{FF2B5EF4-FFF2-40B4-BE49-F238E27FC236}">
                  <a16:creationId xmlns:a16="http://schemas.microsoft.com/office/drawing/2014/main" id="{00000000-0008-0000-0000-000077000000}"/>
                </a:ext>
              </a:extLst>
            </p:cNvPr>
            <p:cNvSpPr/>
            <p:nvPr/>
          </p:nvSpPr>
          <p:spPr>
            <a:xfrm>
              <a:off x="5221195" y="2016507"/>
              <a:ext cx="933935" cy="641983"/>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1" name="usmap60">
              <a:extLst>
                <a:ext uri="{FF2B5EF4-FFF2-40B4-BE49-F238E27FC236}">
                  <a16:creationId xmlns:a16="http://schemas.microsoft.com/office/drawing/2014/main" id="{00000000-0008-0000-0000-000078000000}"/>
                </a:ext>
              </a:extLst>
            </p:cNvPr>
            <p:cNvSpPr/>
            <p:nvPr/>
          </p:nvSpPr>
          <p:spPr>
            <a:xfrm>
              <a:off x="4316205" y="2062593"/>
              <a:ext cx="942079" cy="798717"/>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2" name="usmap62">
              <a:extLst>
                <a:ext uri="{FF2B5EF4-FFF2-40B4-BE49-F238E27FC236}">
                  <a16:creationId xmlns:a16="http://schemas.microsoft.com/office/drawing/2014/main" id="{00000000-0008-0000-0000-000079000000}"/>
                </a:ext>
              </a:extLst>
            </p:cNvPr>
            <p:cNvSpPr/>
            <p:nvPr/>
          </p:nvSpPr>
          <p:spPr>
            <a:xfrm>
              <a:off x="5270510" y="1487652"/>
              <a:ext cx="872395" cy="579139"/>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3" name="usmap73">
              <a:extLst>
                <a:ext uri="{FF2B5EF4-FFF2-40B4-BE49-F238E27FC236}">
                  <a16:creationId xmlns:a16="http://schemas.microsoft.com/office/drawing/2014/main" id="{00000000-0008-0000-0000-00007A000000}"/>
                </a:ext>
              </a:extLst>
            </p:cNvPr>
            <p:cNvSpPr/>
            <p:nvPr/>
          </p:nvSpPr>
          <p:spPr>
            <a:xfrm>
              <a:off x="4462893" y="2790086"/>
              <a:ext cx="978749" cy="790333"/>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4" name="usmap61">
              <a:extLst>
                <a:ext uri="{FF2B5EF4-FFF2-40B4-BE49-F238E27FC236}">
                  <a16:creationId xmlns:a16="http://schemas.microsoft.com/office/drawing/2014/main" id="{00000000-0008-0000-0000-00007B000000}"/>
                </a:ext>
              </a:extLst>
            </p:cNvPr>
            <p:cNvSpPr/>
            <p:nvPr/>
          </p:nvSpPr>
          <p:spPr>
            <a:xfrm>
              <a:off x="3814607" y="2513490"/>
              <a:ext cx="754643" cy="967882"/>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5" name="usmap56">
              <a:extLst>
                <a:ext uri="{FF2B5EF4-FFF2-40B4-BE49-F238E27FC236}">
                  <a16:creationId xmlns:a16="http://schemas.microsoft.com/office/drawing/2014/main" id="{00000000-0008-0000-0000-00007C000000}"/>
                </a:ext>
              </a:extLst>
            </p:cNvPr>
            <p:cNvSpPr/>
            <p:nvPr/>
          </p:nvSpPr>
          <p:spPr>
            <a:xfrm>
              <a:off x="3113346" y="2335809"/>
              <a:ext cx="864660" cy="1344193"/>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6" name="usmap53">
              <a:extLst>
                <a:ext uri="{FF2B5EF4-FFF2-40B4-BE49-F238E27FC236}">
                  <a16:creationId xmlns:a16="http://schemas.microsoft.com/office/drawing/2014/main" id="{00000000-0008-0000-0000-00007D000000}"/>
                </a:ext>
              </a:extLst>
            </p:cNvPr>
            <p:cNvSpPr/>
            <p:nvPr/>
          </p:nvSpPr>
          <p:spPr>
            <a:xfrm>
              <a:off x="2750701" y="1485087"/>
              <a:ext cx="1067979" cy="934500"/>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7" name="usmap55">
              <a:extLst>
                <a:ext uri="{FF2B5EF4-FFF2-40B4-BE49-F238E27FC236}">
                  <a16:creationId xmlns:a16="http://schemas.microsoft.com/office/drawing/2014/main" id="{00000000-0008-0000-0000-00007E000000}"/>
                </a:ext>
              </a:extLst>
            </p:cNvPr>
            <p:cNvSpPr/>
            <p:nvPr/>
          </p:nvSpPr>
          <p:spPr>
            <a:xfrm>
              <a:off x="3623094" y="1200471"/>
              <a:ext cx="790902" cy="1378412"/>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8" name="usmap59">
              <a:extLst>
                <a:ext uri="{FF2B5EF4-FFF2-40B4-BE49-F238E27FC236}">
                  <a16:creationId xmlns:a16="http://schemas.microsoft.com/office/drawing/2014/main" id="{00000000-0008-0000-0000-00007F000000}"/>
                </a:ext>
              </a:extLst>
            </p:cNvPr>
            <p:cNvSpPr/>
            <p:nvPr/>
          </p:nvSpPr>
          <p:spPr>
            <a:xfrm>
              <a:off x="3961709" y="1272264"/>
              <a:ext cx="1357693" cy="910867"/>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9" name="usmap85">
              <a:extLst>
                <a:ext uri="{FF2B5EF4-FFF2-40B4-BE49-F238E27FC236}">
                  <a16:creationId xmlns:a16="http://schemas.microsoft.com/office/drawing/2014/main" id="{00000000-0008-0000-0000-000080000000}"/>
                </a:ext>
              </a:extLst>
            </p:cNvPr>
            <p:cNvSpPr/>
            <p:nvPr/>
          </p:nvSpPr>
          <p:spPr>
            <a:xfrm>
              <a:off x="9119078" y="1388739"/>
              <a:ext cx="481228" cy="790198"/>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0" name="usmap89">
              <a:extLst>
                <a:ext uri="{FF2B5EF4-FFF2-40B4-BE49-F238E27FC236}">
                  <a16:creationId xmlns:a16="http://schemas.microsoft.com/office/drawing/2014/main" id="{00000000-0008-0000-0000-000081000000}"/>
                </a:ext>
              </a:extLst>
            </p:cNvPr>
            <p:cNvSpPr/>
            <p:nvPr/>
          </p:nvSpPr>
          <p:spPr>
            <a:xfrm>
              <a:off x="8197788" y="1922624"/>
              <a:ext cx="990559" cy="752626"/>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1" name="usmap88">
              <a:extLst>
                <a:ext uri="{FF2B5EF4-FFF2-40B4-BE49-F238E27FC236}">
                  <a16:creationId xmlns:a16="http://schemas.microsoft.com/office/drawing/2014/main" id="{00000000-0008-0000-0000-000082000000}"/>
                </a:ext>
              </a:extLst>
            </p:cNvPr>
            <p:cNvSpPr/>
            <p:nvPr/>
          </p:nvSpPr>
          <p:spPr>
            <a:xfrm>
              <a:off x="8866447" y="1872346"/>
              <a:ext cx="228182" cy="426594"/>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2" name="usmap87">
              <a:extLst>
                <a:ext uri="{FF2B5EF4-FFF2-40B4-BE49-F238E27FC236}">
                  <a16:creationId xmlns:a16="http://schemas.microsoft.com/office/drawing/2014/main" id="{00000000-0008-0000-0000-000083000000}"/>
                </a:ext>
              </a:extLst>
            </p:cNvPr>
            <p:cNvSpPr/>
            <p:nvPr/>
          </p:nvSpPr>
          <p:spPr>
            <a:xfrm>
              <a:off x="9045734" y="1823576"/>
              <a:ext cx="203734" cy="462790"/>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3" name="usmap74">
              <a:extLst>
                <a:ext uri="{FF2B5EF4-FFF2-40B4-BE49-F238E27FC236}">
                  <a16:creationId xmlns:a16="http://schemas.microsoft.com/office/drawing/2014/main" id="{00000000-0008-0000-0000-000084000000}"/>
                </a:ext>
              </a:extLst>
            </p:cNvPr>
            <p:cNvSpPr/>
            <p:nvPr/>
          </p:nvSpPr>
          <p:spPr>
            <a:xfrm>
              <a:off x="8968316" y="2394330"/>
              <a:ext cx="228182" cy="209691"/>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4" name="usmap90">
              <a:extLst>
                <a:ext uri="{FF2B5EF4-FFF2-40B4-BE49-F238E27FC236}">
                  <a16:creationId xmlns:a16="http://schemas.microsoft.com/office/drawing/2014/main" id="{00000000-0008-0000-0000-000085000000}"/>
                </a:ext>
              </a:extLst>
            </p:cNvPr>
            <p:cNvSpPr/>
            <p:nvPr/>
          </p:nvSpPr>
          <p:spPr>
            <a:xfrm>
              <a:off x="9172052" y="2373379"/>
              <a:ext cx="97793" cy="131726"/>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5" name="usmap86">
              <a:extLst>
                <a:ext uri="{FF2B5EF4-FFF2-40B4-BE49-F238E27FC236}">
                  <a16:creationId xmlns:a16="http://schemas.microsoft.com/office/drawing/2014/main" id="{00000000-0008-0000-0000-000086000000}"/>
                </a:ext>
              </a:extLst>
            </p:cNvPr>
            <p:cNvSpPr/>
            <p:nvPr/>
          </p:nvSpPr>
          <p:spPr>
            <a:xfrm>
              <a:off x="8968316" y="2215140"/>
              <a:ext cx="448627" cy="232151"/>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6" name="usmap75">
              <a:extLst>
                <a:ext uri="{FF2B5EF4-FFF2-40B4-BE49-F238E27FC236}">
                  <a16:creationId xmlns:a16="http://schemas.microsoft.com/office/drawing/2014/main" id="{00000000-0008-0000-0000-000087000000}"/>
                </a:ext>
              </a:extLst>
            </p:cNvPr>
            <p:cNvSpPr/>
            <p:nvPr/>
          </p:nvSpPr>
          <p:spPr>
            <a:xfrm>
              <a:off x="8797181" y="2591454"/>
              <a:ext cx="171133" cy="397261"/>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7" name="usmap76">
              <a:extLst>
                <a:ext uri="{FF2B5EF4-FFF2-40B4-BE49-F238E27FC236}">
                  <a16:creationId xmlns:a16="http://schemas.microsoft.com/office/drawing/2014/main" id="{00000000-0008-0000-0000-000088000000}"/>
                </a:ext>
              </a:extLst>
            </p:cNvPr>
            <p:cNvSpPr/>
            <p:nvPr/>
          </p:nvSpPr>
          <p:spPr>
            <a:xfrm>
              <a:off x="8764583" y="2865502"/>
              <a:ext cx="134460" cy="235364"/>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8" name="usmap91">
              <a:extLst>
                <a:ext uri="{FF2B5EF4-FFF2-40B4-BE49-F238E27FC236}">
                  <a16:creationId xmlns:a16="http://schemas.microsoft.com/office/drawing/2014/main" id="{00000000-0008-0000-0000-000089000000}"/>
                </a:ext>
              </a:extLst>
            </p:cNvPr>
            <p:cNvSpPr/>
            <p:nvPr/>
          </p:nvSpPr>
          <p:spPr>
            <a:xfrm>
              <a:off x="8108146" y="2484997"/>
              <a:ext cx="770529" cy="516284"/>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9" name="usmap78">
              <a:extLst>
                <a:ext uri="{FF2B5EF4-FFF2-40B4-BE49-F238E27FC236}">
                  <a16:creationId xmlns:a16="http://schemas.microsoft.com/office/drawing/2014/main" id="{00000000-0008-0000-0000-00008A000000}"/>
                </a:ext>
              </a:extLst>
            </p:cNvPr>
            <p:cNvSpPr/>
            <p:nvPr/>
          </p:nvSpPr>
          <p:spPr>
            <a:xfrm>
              <a:off x="7386513" y="4552627"/>
              <a:ext cx="1190216" cy="981290"/>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0" name="usmap84">
              <a:extLst>
                <a:ext uri="{FF2B5EF4-FFF2-40B4-BE49-F238E27FC236}">
                  <a16:creationId xmlns:a16="http://schemas.microsoft.com/office/drawing/2014/main" id="{00000000-0008-0000-0000-00008B000000}"/>
                </a:ext>
              </a:extLst>
            </p:cNvPr>
            <p:cNvSpPr/>
            <p:nvPr/>
          </p:nvSpPr>
          <p:spPr>
            <a:xfrm>
              <a:off x="6456657" y="4299526"/>
              <a:ext cx="746082" cy="697022"/>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1" name="usmap72">
              <a:extLst>
                <a:ext uri="{FF2B5EF4-FFF2-40B4-BE49-F238E27FC236}">
                  <a16:creationId xmlns:a16="http://schemas.microsoft.com/office/drawing/2014/main" id="{00000000-0008-0000-0000-00008C000000}"/>
                </a:ext>
              </a:extLst>
            </p:cNvPr>
            <p:cNvSpPr/>
            <p:nvPr/>
          </p:nvSpPr>
          <p:spPr>
            <a:xfrm>
              <a:off x="6367011" y="3696765"/>
              <a:ext cx="668659" cy="615333"/>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2" name="usmap100">
              <a:extLst>
                <a:ext uri="{FF2B5EF4-FFF2-40B4-BE49-F238E27FC236}">
                  <a16:creationId xmlns:a16="http://schemas.microsoft.com/office/drawing/2014/main" id="{00000000-0008-0000-0000-00008D000000}"/>
                </a:ext>
              </a:extLst>
            </p:cNvPr>
            <p:cNvSpPr/>
            <p:nvPr/>
          </p:nvSpPr>
          <p:spPr>
            <a:xfrm>
              <a:off x="6966408" y="3563662"/>
              <a:ext cx="1133587" cy="380497"/>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3" name="usmap95">
              <a:extLst>
                <a:ext uri="{FF2B5EF4-FFF2-40B4-BE49-F238E27FC236}">
                  <a16:creationId xmlns:a16="http://schemas.microsoft.com/office/drawing/2014/main" id="{00000000-0008-0000-0000-00008E000000}"/>
                </a:ext>
              </a:extLst>
            </p:cNvPr>
            <p:cNvSpPr/>
            <p:nvPr/>
          </p:nvSpPr>
          <p:spPr>
            <a:xfrm>
              <a:off x="7769534" y="3436256"/>
              <a:ext cx="1133588" cy="516284"/>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4" name="usmap79">
              <a:extLst>
                <a:ext uri="{FF2B5EF4-FFF2-40B4-BE49-F238E27FC236}">
                  <a16:creationId xmlns:a16="http://schemas.microsoft.com/office/drawing/2014/main" id="{00000000-0008-0000-0000-00008F000000}"/>
                </a:ext>
              </a:extLst>
            </p:cNvPr>
            <p:cNvSpPr/>
            <p:nvPr/>
          </p:nvSpPr>
          <p:spPr>
            <a:xfrm>
              <a:off x="7606546" y="3866066"/>
              <a:ext cx="697182" cy="783499"/>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9F9EA2"/>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5" name="usmap93">
              <a:extLst>
                <a:ext uri="{FF2B5EF4-FFF2-40B4-BE49-F238E27FC236}">
                  <a16:creationId xmlns:a16="http://schemas.microsoft.com/office/drawing/2014/main" id="{00000000-0008-0000-0000-000090000000}"/>
                </a:ext>
              </a:extLst>
            </p:cNvPr>
            <p:cNvSpPr/>
            <p:nvPr/>
          </p:nvSpPr>
          <p:spPr>
            <a:xfrm>
              <a:off x="7834726" y="3001284"/>
              <a:ext cx="1019500" cy="587514"/>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6" name="usmap102">
              <a:extLst>
                <a:ext uri="{FF2B5EF4-FFF2-40B4-BE49-F238E27FC236}">
                  <a16:creationId xmlns:a16="http://schemas.microsoft.com/office/drawing/2014/main" id="{00000000-0008-0000-0000-000091000000}"/>
                </a:ext>
              </a:extLst>
            </p:cNvPr>
            <p:cNvSpPr/>
            <p:nvPr/>
          </p:nvSpPr>
          <p:spPr>
            <a:xfrm>
              <a:off x="7935464" y="3793420"/>
              <a:ext cx="656439" cy="524665"/>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7" name="usmap71">
              <a:extLst>
                <a:ext uri="{FF2B5EF4-FFF2-40B4-BE49-F238E27FC236}">
                  <a16:creationId xmlns:a16="http://schemas.microsoft.com/office/drawing/2014/main" id="{00000000-0008-0000-0000-000092000000}"/>
                </a:ext>
              </a:extLst>
            </p:cNvPr>
            <p:cNvSpPr/>
            <p:nvPr/>
          </p:nvSpPr>
          <p:spPr>
            <a:xfrm>
              <a:off x="7247559" y="3893884"/>
              <a:ext cx="517896" cy="863104"/>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8" name="usmap97">
              <a:extLst>
                <a:ext uri="{FF2B5EF4-FFF2-40B4-BE49-F238E27FC236}">
                  <a16:creationId xmlns:a16="http://schemas.microsoft.com/office/drawing/2014/main" id="{00000000-0008-0000-0000-000093000000}"/>
                </a:ext>
              </a:extLst>
            </p:cNvPr>
            <p:cNvSpPr/>
            <p:nvPr/>
          </p:nvSpPr>
          <p:spPr>
            <a:xfrm>
              <a:off x="6799341" y="3923211"/>
              <a:ext cx="472664" cy="874835"/>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39" name="usmap92">
              <a:extLst>
                <a:ext uri="{FF2B5EF4-FFF2-40B4-BE49-F238E27FC236}">
                  <a16:creationId xmlns:a16="http://schemas.microsoft.com/office/drawing/2014/main" id="{00000000-0008-0000-0000-000094000000}"/>
                </a:ext>
              </a:extLst>
            </p:cNvPr>
            <p:cNvSpPr/>
            <p:nvPr/>
          </p:nvSpPr>
          <p:spPr>
            <a:xfrm>
              <a:off x="8299654" y="2893990"/>
              <a:ext cx="591244" cy="437519"/>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0" name="usmap94">
              <a:extLst>
                <a:ext uri="{FF2B5EF4-FFF2-40B4-BE49-F238E27FC236}">
                  <a16:creationId xmlns:a16="http://schemas.microsoft.com/office/drawing/2014/main" id="{00000000-0008-0000-0000-000095000000}"/>
                </a:ext>
              </a:extLst>
            </p:cNvPr>
            <p:cNvSpPr/>
            <p:nvPr/>
          </p:nvSpPr>
          <p:spPr>
            <a:xfrm>
              <a:off x="7936593" y="2836175"/>
              <a:ext cx="607543" cy="624381"/>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1" name="usmap83">
              <a:extLst>
                <a:ext uri="{FF2B5EF4-FFF2-40B4-BE49-F238E27FC236}">
                  <a16:creationId xmlns:a16="http://schemas.microsoft.com/office/drawing/2014/main" id="{00000000-0008-0000-0000-000096000000}"/>
                </a:ext>
              </a:extLst>
            </p:cNvPr>
            <p:cNvSpPr/>
            <p:nvPr/>
          </p:nvSpPr>
          <p:spPr>
            <a:xfrm>
              <a:off x="7047899" y="3166398"/>
              <a:ext cx="970599" cy="521984"/>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2" name="usmap70">
              <a:extLst>
                <a:ext uri="{FF2B5EF4-FFF2-40B4-BE49-F238E27FC236}">
                  <a16:creationId xmlns:a16="http://schemas.microsoft.com/office/drawing/2014/main" id="{00000000-0008-0000-0000-000097000000}"/>
                </a:ext>
              </a:extLst>
            </p:cNvPr>
            <p:cNvSpPr/>
            <p:nvPr/>
          </p:nvSpPr>
          <p:spPr>
            <a:xfrm>
              <a:off x="6224399" y="2984526"/>
              <a:ext cx="880543" cy="790334"/>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3" name="usmap68">
              <a:extLst>
                <a:ext uri="{FF2B5EF4-FFF2-40B4-BE49-F238E27FC236}">
                  <a16:creationId xmlns:a16="http://schemas.microsoft.com/office/drawing/2014/main" id="{00000000-0008-0000-0000-000098000000}"/>
                </a:ext>
              </a:extLst>
            </p:cNvPr>
            <p:cNvSpPr/>
            <p:nvPr/>
          </p:nvSpPr>
          <p:spPr>
            <a:xfrm>
              <a:off x="6069561" y="1466702"/>
              <a:ext cx="852023" cy="1022484"/>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4" name="usmap98">
              <a:extLst>
                <a:ext uri="{FF2B5EF4-FFF2-40B4-BE49-F238E27FC236}">
                  <a16:creationId xmlns:a16="http://schemas.microsoft.com/office/drawing/2014/main" id="{00000000-0008-0000-0000-000099000000}"/>
                </a:ext>
              </a:extLst>
            </p:cNvPr>
            <p:cNvSpPr/>
            <p:nvPr/>
          </p:nvSpPr>
          <p:spPr>
            <a:xfrm>
              <a:off x="6852311" y="1773430"/>
              <a:ext cx="994634" cy="967883"/>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5" name="usmap99">
              <a:extLst>
                <a:ext uri="{FF2B5EF4-FFF2-40B4-BE49-F238E27FC236}">
                  <a16:creationId xmlns:a16="http://schemas.microsoft.com/office/drawing/2014/main" id="{00000000-0008-0000-0000-00009A000000}"/>
                </a:ext>
              </a:extLst>
            </p:cNvPr>
            <p:cNvSpPr/>
            <p:nvPr/>
          </p:nvSpPr>
          <p:spPr>
            <a:xfrm>
              <a:off x="6566671" y="1880724"/>
              <a:ext cx="697182" cy="765199"/>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6" name="usmap96">
              <a:extLst>
                <a:ext uri="{FF2B5EF4-FFF2-40B4-BE49-F238E27FC236}">
                  <a16:creationId xmlns:a16="http://schemas.microsoft.com/office/drawing/2014/main" id="{00000000-0008-0000-0000-00009B000000}"/>
                </a:ext>
              </a:extLst>
            </p:cNvPr>
            <p:cNvSpPr/>
            <p:nvPr/>
          </p:nvSpPr>
          <p:spPr>
            <a:xfrm>
              <a:off x="7590247" y="2604021"/>
              <a:ext cx="558646" cy="666282"/>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7" name="usmap82">
              <a:extLst>
                <a:ext uri="{FF2B5EF4-FFF2-40B4-BE49-F238E27FC236}">
                  <a16:creationId xmlns:a16="http://schemas.microsoft.com/office/drawing/2014/main" id="{00000000-0008-0000-0000-00009C000000}"/>
                </a:ext>
              </a:extLst>
            </p:cNvPr>
            <p:cNvSpPr/>
            <p:nvPr/>
          </p:nvSpPr>
          <p:spPr>
            <a:xfrm>
              <a:off x="7227186" y="2724556"/>
              <a:ext cx="411956" cy="727621"/>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8" name="usmap81">
              <a:extLst>
                <a:ext uri="{FF2B5EF4-FFF2-40B4-BE49-F238E27FC236}">
                  <a16:creationId xmlns:a16="http://schemas.microsoft.com/office/drawing/2014/main" id="{00000000-0008-0000-0000-00009D000000}"/>
                </a:ext>
              </a:extLst>
            </p:cNvPr>
            <p:cNvSpPr/>
            <p:nvPr/>
          </p:nvSpPr>
          <p:spPr>
            <a:xfrm>
              <a:off x="6766748" y="2624972"/>
              <a:ext cx="530122" cy="955448"/>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rgbClr val="BFEA6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49" name="usmap69">
              <a:extLst>
                <a:ext uri="{FF2B5EF4-FFF2-40B4-BE49-F238E27FC236}">
                  <a16:creationId xmlns:a16="http://schemas.microsoft.com/office/drawing/2014/main" id="{00000000-0008-0000-0000-00009E000000}"/>
                </a:ext>
              </a:extLst>
            </p:cNvPr>
            <p:cNvSpPr/>
            <p:nvPr/>
          </p:nvSpPr>
          <p:spPr>
            <a:xfrm>
              <a:off x="6118459" y="2413769"/>
              <a:ext cx="803125" cy="608464"/>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50" name="ustext54">
              <a:extLst>
                <a:ext uri="{FF2B5EF4-FFF2-40B4-BE49-F238E27FC236}">
                  <a16:creationId xmlns:a16="http://schemas.microsoft.com/office/drawing/2014/main" id="{00000000-0008-0000-0000-0000A1000000}"/>
                </a:ext>
              </a:extLst>
            </p:cNvPr>
            <p:cNvSpPr txBox="1"/>
            <p:nvPr/>
          </p:nvSpPr>
          <p:spPr>
            <a:xfrm>
              <a:off x="2857175" y="3130921"/>
              <a:ext cx="451149"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CA 8.34</a:t>
              </a:r>
            </a:p>
          </p:txBody>
        </p:sp>
        <p:sp>
          <p:nvSpPr>
            <p:cNvPr id="51" name="ustext100">
              <a:extLst>
                <a:ext uri="{FF2B5EF4-FFF2-40B4-BE49-F238E27FC236}">
                  <a16:creationId xmlns:a16="http://schemas.microsoft.com/office/drawing/2014/main" id="{00000000-0008-0000-0000-0000A2000000}"/>
                </a:ext>
              </a:extLst>
            </p:cNvPr>
            <p:cNvSpPr txBox="1"/>
            <p:nvPr/>
          </p:nvSpPr>
          <p:spPr>
            <a:xfrm>
              <a:off x="7197090" y="3686378"/>
              <a:ext cx="440763"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TN 8.63</a:t>
              </a:r>
            </a:p>
          </p:txBody>
        </p:sp>
        <p:sp>
          <p:nvSpPr>
            <p:cNvPr id="52" name="ustext83">
              <a:extLst>
                <a:ext uri="{FF2B5EF4-FFF2-40B4-BE49-F238E27FC236}">
                  <a16:creationId xmlns:a16="http://schemas.microsoft.com/office/drawing/2014/main" id="{00000000-0008-0000-0000-0000A3000000}"/>
                </a:ext>
              </a:extLst>
            </p:cNvPr>
            <p:cNvSpPr txBox="1"/>
            <p:nvPr/>
          </p:nvSpPr>
          <p:spPr>
            <a:xfrm>
              <a:off x="7403716" y="3376125"/>
              <a:ext cx="436146"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KY 9.97</a:t>
              </a:r>
            </a:p>
          </p:txBody>
        </p:sp>
        <p:sp>
          <p:nvSpPr>
            <p:cNvPr id="53" name="ustext65">
              <a:extLst>
                <a:ext uri="{FF2B5EF4-FFF2-40B4-BE49-F238E27FC236}">
                  <a16:creationId xmlns:a16="http://schemas.microsoft.com/office/drawing/2014/main" id="{00000000-0008-0000-0000-0000A4000000}"/>
                </a:ext>
              </a:extLst>
            </p:cNvPr>
            <p:cNvSpPr txBox="1"/>
            <p:nvPr/>
          </p:nvSpPr>
          <p:spPr>
            <a:xfrm>
              <a:off x="5582065" y="3246294"/>
              <a:ext cx="474041"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KS 10.39</a:t>
              </a:r>
            </a:p>
          </p:txBody>
        </p:sp>
        <p:sp>
          <p:nvSpPr>
            <p:cNvPr id="54" name="ustext69">
              <a:extLst>
                <a:ext uri="{FF2B5EF4-FFF2-40B4-BE49-F238E27FC236}">
                  <a16:creationId xmlns:a16="http://schemas.microsoft.com/office/drawing/2014/main" id="{00000000-0008-0000-0000-0000A5000000}"/>
                </a:ext>
              </a:extLst>
            </p:cNvPr>
            <p:cNvSpPr txBox="1"/>
            <p:nvPr/>
          </p:nvSpPr>
          <p:spPr>
            <a:xfrm>
              <a:off x="6248153" y="2664689"/>
              <a:ext cx="452496"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IA 10.64</a:t>
              </a:r>
            </a:p>
          </p:txBody>
        </p:sp>
        <p:sp>
          <p:nvSpPr>
            <p:cNvPr id="55" name="ustext82">
              <a:extLst>
                <a:ext uri="{FF2B5EF4-FFF2-40B4-BE49-F238E27FC236}">
                  <a16:creationId xmlns:a16="http://schemas.microsoft.com/office/drawing/2014/main" id="{00000000-0008-0000-0000-0000A6000000}"/>
                </a:ext>
              </a:extLst>
            </p:cNvPr>
            <p:cNvSpPr txBox="1"/>
            <p:nvPr/>
          </p:nvSpPr>
          <p:spPr>
            <a:xfrm>
              <a:off x="7206983" y="2961719"/>
              <a:ext cx="41748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IN 9.86</a:t>
              </a:r>
            </a:p>
          </p:txBody>
        </p:sp>
        <p:sp>
          <p:nvSpPr>
            <p:cNvPr id="57" name="ustext81">
              <a:extLst>
                <a:ext uri="{FF2B5EF4-FFF2-40B4-BE49-F238E27FC236}">
                  <a16:creationId xmlns:a16="http://schemas.microsoft.com/office/drawing/2014/main" id="{00000000-0008-0000-0000-0000A7000000}"/>
                </a:ext>
              </a:extLst>
            </p:cNvPr>
            <p:cNvSpPr txBox="1"/>
            <p:nvPr/>
          </p:nvSpPr>
          <p:spPr>
            <a:xfrm>
              <a:off x="6832227" y="2978424"/>
              <a:ext cx="432811"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IL 10.28</a:t>
              </a:r>
            </a:p>
          </p:txBody>
        </p:sp>
        <p:sp>
          <p:nvSpPr>
            <p:cNvPr id="58" name="ustext55">
              <a:extLst>
                <a:ext uri="{FF2B5EF4-FFF2-40B4-BE49-F238E27FC236}">
                  <a16:creationId xmlns:a16="http://schemas.microsoft.com/office/drawing/2014/main" id="{00000000-0008-0000-0000-0000A8000000}"/>
                </a:ext>
              </a:extLst>
            </p:cNvPr>
            <p:cNvSpPr txBox="1"/>
            <p:nvPr/>
          </p:nvSpPr>
          <p:spPr>
            <a:xfrm>
              <a:off x="3760563" y="2114199"/>
              <a:ext cx="41921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ID 7.06</a:t>
              </a:r>
            </a:p>
          </p:txBody>
        </p:sp>
        <p:sp>
          <p:nvSpPr>
            <p:cNvPr id="59" name="ustext79">
              <a:extLst>
                <a:ext uri="{FF2B5EF4-FFF2-40B4-BE49-F238E27FC236}">
                  <a16:creationId xmlns:a16="http://schemas.microsoft.com/office/drawing/2014/main" id="{00000000-0008-0000-0000-0000AA000000}"/>
                </a:ext>
              </a:extLst>
            </p:cNvPr>
            <p:cNvSpPr txBox="1"/>
            <p:nvPr/>
          </p:nvSpPr>
          <p:spPr>
            <a:xfrm>
              <a:off x="7755912" y="4219772"/>
              <a:ext cx="388441"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GA 7.6</a:t>
              </a:r>
            </a:p>
          </p:txBody>
        </p:sp>
        <p:sp>
          <p:nvSpPr>
            <p:cNvPr id="60" name="ustext78">
              <a:extLst>
                <a:ext uri="{FF2B5EF4-FFF2-40B4-BE49-F238E27FC236}">
                  <a16:creationId xmlns:a16="http://schemas.microsoft.com/office/drawing/2014/main" id="{00000000-0008-0000-0000-0000AB000000}"/>
                </a:ext>
              </a:extLst>
            </p:cNvPr>
            <p:cNvSpPr txBox="1"/>
            <p:nvPr/>
          </p:nvSpPr>
          <p:spPr>
            <a:xfrm>
              <a:off x="8044530" y="4853176"/>
              <a:ext cx="434479"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FL 8.88</a:t>
              </a:r>
            </a:p>
          </p:txBody>
        </p:sp>
        <p:sp>
          <p:nvSpPr>
            <p:cNvPr id="61" name="ustext76">
              <a:extLst>
                <a:ext uri="{FF2B5EF4-FFF2-40B4-BE49-F238E27FC236}">
                  <a16:creationId xmlns:a16="http://schemas.microsoft.com/office/drawing/2014/main" id="{00000000-0008-0000-0000-0000AC000000}"/>
                </a:ext>
              </a:extLst>
            </p:cNvPr>
            <p:cNvSpPr txBox="1"/>
            <p:nvPr/>
          </p:nvSpPr>
          <p:spPr>
            <a:xfrm>
              <a:off x="8916874" y="2988012"/>
              <a:ext cx="463974"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DE 11.28</a:t>
              </a:r>
            </a:p>
          </p:txBody>
        </p:sp>
        <p:sp>
          <p:nvSpPr>
            <p:cNvPr id="62" name="ustext74">
              <a:extLst>
                <a:ext uri="{FF2B5EF4-FFF2-40B4-BE49-F238E27FC236}">
                  <a16:creationId xmlns:a16="http://schemas.microsoft.com/office/drawing/2014/main" id="{00000000-0008-0000-0000-0000AD000000}"/>
                </a:ext>
              </a:extLst>
            </p:cNvPr>
            <p:cNvSpPr txBox="1"/>
            <p:nvPr/>
          </p:nvSpPr>
          <p:spPr>
            <a:xfrm>
              <a:off x="8909405" y="2515875"/>
              <a:ext cx="438070"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CT 9.46</a:t>
              </a:r>
            </a:p>
          </p:txBody>
        </p:sp>
        <p:sp>
          <p:nvSpPr>
            <p:cNvPr id="63" name="ustext73">
              <a:extLst>
                <a:ext uri="{FF2B5EF4-FFF2-40B4-BE49-F238E27FC236}">
                  <a16:creationId xmlns:a16="http://schemas.microsoft.com/office/drawing/2014/main" id="{00000000-0008-0000-0000-0000AE000000}"/>
                </a:ext>
              </a:extLst>
            </p:cNvPr>
            <p:cNvSpPr txBox="1"/>
            <p:nvPr/>
          </p:nvSpPr>
          <p:spPr>
            <a:xfrm>
              <a:off x="4686242" y="3148797"/>
              <a:ext cx="460832"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CO 8.97</a:t>
              </a:r>
            </a:p>
          </p:txBody>
        </p:sp>
        <p:sp>
          <p:nvSpPr>
            <p:cNvPr id="64" name="ustext72">
              <a:extLst>
                <a:ext uri="{FF2B5EF4-FFF2-40B4-BE49-F238E27FC236}">
                  <a16:creationId xmlns:a16="http://schemas.microsoft.com/office/drawing/2014/main" id="{00000000-0008-0000-0000-0000AF000000}"/>
                </a:ext>
              </a:extLst>
            </p:cNvPr>
            <p:cNvSpPr txBox="1"/>
            <p:nvPr/>
          </p:nvSpPr>
          <p:spPr>
            <a:xfrm>
              <a:off x="6409189" y="3899799"/>
              <a:ext cx="438839"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AR 9.35</a:t>
              </a:r>
            </a:p>
          </p:txBody>
        </p:sp>
        <p:sp>
          <p:nvSpPr>
            <p:cNvPr id="65" name="ustext57">
              <a:extLst>
                <a:ext uri="{FF2B5EF4-FFF2-40B4-BE49-F238E27FC236}">
                  <a16:creationId xmlns:a16="http://schemas.microsoft.com/office/drawing/2014/main" id="{00000000-0008-0000-0000-0000B0000000}"/>
                </a:ext>
              </a:extLst>
            </p:cNvPr>
            <p:cNvSpPr txBox="1"/>
            <p:nvPr/>
          </p:nvSpPr>
          <p:spPr>
            <a:xfrm>
              <a:off x="3802276" y="3725031"/>
              <a:ext cx="412998"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AZ 7.61</a:t>
              </a:r>
            </a:p>
          </p:txBody>
        </p:sp>
        <p:sp>
          <p:nvSpPr>
            <p:cNvPr id="66" name="ustext71">
              <a:extLst>
                <a:ext uri="{FF2B5EF4-FFF2-40B4-BE49-F238E27FC236}">
                  <a16:creationId xmlns:a16="http://schemas.microsoft.com/office/drawing/2014/main" id="{00000000-0008-0000-0000-0000B2000000}"/>
                </a:ext>
              </a:extLst>
            </p:cNvPr>
            <p:cNvSpPr txBox="1"/>
            <p:nvPr/>
          </p:nvSpPr>
          <p:spPr>
            <a:xfrm>
              <a:off x="7272071" y="4213214"/>
              <a:ext cx="427361"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AL 9.73</a:t>
              </a:r>
            </a:p>
          </p:txBody>
        </p:sp>
        <p:sp>
          <p:nvSpPr>
            <p:cNvPr id="67" name="ustext62">
              <a:extLst>
                <a:ext uri="{FF2B5EF4-FFF2-40B4-BE49-F238E27FC236}">
                  <a16:creationId xmlns:a16="http://schemas.microsoft.com/office/drawing/2014/main" id="{00000000-0008-0000-0000-0000B3000000}"/>
                </a:ext>
              </a:extLst>
            </p:cNvPr>
            <p:cNvSpPr txBox="1"/>
            <p:nvPr/>
          </p:nvSpPr>
          <p:spPr>
            <a:xfrm>
              <a:off x="5473260" y="1750854"/>
              <a:ext cx="443904"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ND 14.5</a:t>
              </a:r>
            </a:p>
          </p:txBody>
        </p:sp>
        <p:sp>
          <p:nvSpPr>
            <p:cNvPr id="68" name="ustext95">
              <a:extLst>
                <a:ext uri="{FF2B5EF4-FFF2-40B4-BE49-F238E27FC236}">
                  <a16:creationId xmlns:a16="http://schemas.microsoft.com/office/drawing/2014/main" id="{00000000-0008-0000-0000-0000B4000000}"/>
                </a:ext>
              </a:extLst>
            </p:cNvPr>
            <p:cNvSpPr txBox="1"/>
            <p:nvPr/>
          </p:nvSpPr>
          <p:spPr>
            <a:xfrm>
              <a:off x="8093942" y="3581962"/>
              <a:ext cx="450829"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NC 9.75</a:t>
              </a:r>
            </a:p>
          </p:txBody>
        </p:sp>
        <p:sp>
          <p:nvSpPr>
            <p:cNvPr id="69" name="ustext89">
              <a:extLst>
                <a:ext uri="{FF2B5EF4-FFF2-40B4-BE49-F238E27FC236}">
                  <a16:creationId xmlns:a16="http://schemas.microsoft.com/office/drawing/2014/main" id="{00000000-0008-0000-0000-0000B5000000}"/>
                </a:ext>
              </a:extLst>
            </p:cNvPr>
            <p:cNvSpPr txBox="1"/>
            <p:nvPr/>
          </p:nvSpPr>
          <p:spPr>
            <a:xfrm>
              <a:off x="8505545" y="2226202"/>
              <a:ext cx="451662"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NY 9.68</a:t>
              </a:r>
            </a:p>
          </p:txBody>
        </p:sp>
        <p:sp>
          <p:nvSpPr>
            <p:cNvPr id="70" name="ustext101">
              <a:extLst>
                <a:ext uri="{FF2B5EF4-FFF2-40B4-BE49-F238E27FC236}">
                  <a16:creationId xmlns:a16="http://schemas.microsoft.com/office/drawing/2014/main" id="{00000000-0008-0000-0000-0000B6000000}"/>
                </a:ext>
              </a:extLst>
            </p:cNvPr>
            <p:cNvSpPr txBox="1"/>
            <p:nvPr/>
          </p:nvSpPr>
          <p:spPr>
            <a:xfrm>
              <a:off x="4551600" y="3836320"/>
              <a:ext cx="470450"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NM 7.53</a:t>
              </a:r>
            </a:p>
          </p:txBody>
        </p:sp>
        <p:sp>
          <p:nvSpPr>
            <p:cNvPr id="71" name="ustext75">
              <a:extLst>
                <a:ext uri="{FF2B5EF4-FFF2-40B4-BE49-F238E27FC236}">
                  <a16:creationId xmlns:a16="http://schemas.microsoft.com/office/drawing/2014/main" id="{00000000-0008-0000-0000-0000B7000000}"/>
                </a:ext>
              </a:extLst>
            </p:cNvPr>
            <p:cNvSpPr txBox="1"/>
            <p:nvPr/>
          </p:nvSpPr>
          <p:spPr>
            <a:xfrm>
              <a:off x="8795947" y="2724459"/>
              <a:ext cx="443326"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NJ 8.46</a:t>
              </a:r>
            </a:p>
          </p:txBody>
        </p:sp>
        <p:sp>
          <p:nvSpPr>
            <p:cNvPr id="72" name="ustext87">
              <a:extLst>
                <a:ext uri="{FF2B5EF4-FFF2-40B4-BE49-F238E27FC236}">
                  <a16:creationId xmlns:a16="http://schemas.microsoft.com/office/drawing/2014/main" id="{00000000-0008-0000-0000-0000B8000000}"/>
                </a:ext>
              </a:extLst>
            </p:cNvPr>
            <p:cNvSpPr txBox="1"/>
            <p:nvPr/>
          </p:nvSpPr>
          <p:spPr>
            <a:xfrm>
              <a:off x="8906074" y="2030037"/>
              <a:ext cx="46993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NH 9.68</a:t>
              </a:r>
            </a:p>
          </p:txBody>
        </p:sp>
        <p:sp>
          <p:nvSpPr>
            <p:cNvPr id="74" name="ustext56">
              <a:extLst>
                <a:ext uri="{FF2B5EF4-FFF2-40B4-BE49-F238E27FC236}">
                  <a16:creationId xmlns:a16="http://schemas.microsoft.com/office/drawing/2014/main" id="{00000000-0008-0000-0000-0000B9000000}"/>
                </a:ext>
              </a:extLst>
            </p:cNvPr>
            <p:cNvSpPr txBox="1"/>
            <p:nvPr/>
          </p:nvSpPr>
          <p:spPr>
            <a:xfrm>
              <a:off x="3292762" y="2773711"/>
              <a:ext cx="454100"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NV 7.54</a:t>
              </a:r>
            </a:p>
          </p:txBody>
        </p:sp>
        <p:sp>
          <p:nvSpPr>
            <p:cNvPr id="75" name="ustext64">
              <a:extLst>
                <a:ext uri="{FF2B5EF4-FFF2-40B4-BE49-F238E27FC236}">
                  <a16:creationId xmlns:a16="http://schemas.microsoft.com/office/drawing/2014/main" id="{00000000-0008-0000-0000-0000BA000000}"/>
                </a:ext>
              </a:extLst>
            </p:cNvPr>
            <p:cNvSpPr txBox="1"/>
            <p:nvPr/>
          </p:nvSpPr>
          <p:spPr>
            <a:xfrm>
              <a:off x="5525527" y="2746195"/>
              <a:ext cx="406778"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NE 10.1</a:t>
              </a:r>
            </a:p>
          </p:txBody>
        </p:sp>
        <p:sp>
          <p:nvSpPr>
            <p:cNvPr id="76" name="ustext59">
              <a:extLst>
                <a:ext uri="{FF2B5EF4-FFF2-40B4-BE49-F238E27FC236}">
                  <a16:creationId xmlns:a16="http://schemas.microsoft.com/office/drawing/2014/main" id="{00000000-0008-0000-0000-0000BB000000}"/>
                </a:ext>
              </a:extLst>
            </p:cNvPr>
            <p:cNvSpPr txBox="1"/>
            <p:nvPr/>
          </p:nvSpPr>
          <p:spPr>
            <a:xfrm>
              <a:off x="4365661" y="1634387"/>
              <a:ext cx="45576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MT 8.92</a:t>
              </a:r>
            </a:p>
          </p:txBody>
        </p:sp>
        <p:sp>
          <p:nvSpPr>
            <p:cNvPr id="77" name="ustext70">
              <a:extLst>
                <a:ext uri="{FF2B5EF4-FFF2-40B4-BE49-F238E27FC236}">
                  <a16:creationId xmlns:a16="http://schemas.microsoft.com/office/drawing/2014/main" id="{00000000-0008-0000-0000-0000BC000000}"/>
                </a:ext>
              </a:extLst>
            </p:cNvPr>
            <p:cNvSpPr txBox="1"/>
            <p:nvPr/>
          </p:nvSpPr>
          <p:spPr>
            <a:xfrm>
              <a:off x="6387715" y="3305575"/>
              <a:ext cx="438711"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MO 11.4</a:t>
              </a:r>
            </a:p>
          </p:txBody>
        </p:sp>
        <p:sp>
          <p:nvSpPr>
            <p:cNvPr id="78" name="ustext97">
              <a:extLst>
                <a:ext uri="{FF2B5EF4-FFF2-40B4-BE49-F238E27FC236}">
                  <a16:creationId xmlns:a16="http://schemas.microsoft.com/office/drawing/2014/main" id="{00000000-0008-0000-0000-0000BD000000}"/>
                </a:ext>
              </a:extLst>
            </p:cNvPr>
            <p:cNvSpPr txBox="1"/>
            <p:nvPr/>
          </p:nvSpPr>
          <p:spPr>
            <a:xfrm>
              <a:off x="6805015" y="4248054"/>
              <a:ext cx="461152"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MS 9.99</a:t>
              </a:r>
            </a:p>
          </p:txBody>
        </p:sp>
        <p:sp>
          <p:nvSpPr>
            <p:cNvPr id="79" name="ustext68">
              <a:extLst>
                <a:ext uri="{FF2B5EF4-FFF2-40B4-BE49-F238E27FC236}">
                  <a16:creationId xmlns:a16="http://schemas.microsoft.com/office/drawing/2014/main" id="{00000000-0008-0000-0000-0000BE000000}"/>
                </a:ext>
              </a:extLst>
            </p:cNvPr>
            <p:cNvSpPr txBox="1"/>
            <p:nvPr/>
          </p:nvSpPr>
          <p:spPr>
            <a:xfrm>
              <a:off x="6123140" y="1990343"/>
              <a:ext cx="475195" cy="162160"/>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MN 11.16</a:t>
              </a:r>
            </a:p>
          </p:txBody>
        </p:sp>
        <p:sp>
          <p:nvSpPr>
            <p:cNvPr id="80" name="ustext98">
              <a:extLst>
                <a:ext uri="{FF2B5EF4-FFF2-40B4-BE49-F238E27FC236}">
                  <a16:creationId xmlns:a16="http://schemas.microsoft.com/office/drawing/2014/main" id="{00000000-0008-0000-0000-0000BF000000}"/>
                </a:ext>
              </a:extLst>
            </p:cNvPr>
            <p:cNvSpPr txBox="1"/>
            <p:nvPr/>
          </p:nvSpPr>
          <p:spPr>
            <a:xfrm>
              <a:off x="7360871" y="2423669"/>
              <a:ext cx="434799" cy="162160"/>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MI 10.11</a:t>
              </a:r>
            </a:p>
          </p:txBody>
        </p:sp>
        <p:sp>
          <p:nvSpPr>
            <p:cNvPr id="81" name="ustext86">
              <a:extLst>
                <a:ext uri="{FF2B5EF4-FFF2-40B4-BE49-F238E27FC236}">
                  <a16:creationId xmlns:a16="http://schemas.microsoft.com/office/drawing/2014/main" id="{00000000-0008-0000-0000-0000C0000000}"/>
                </a:ext>
              </a:extLst>
            </p:cNvPr>
            <p:cNvSpPr txBox="1"/>
            <p:nvPr/>
          </p:nvSpPr>
          <p:spPr>
            <a:xfrm>
              <a:off x="9119038" y="2186913"/>
              <a:ext cx="512448"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MA 13.48</a:t>
              </a:r>
            </a:p>
          </p:txBody>
        </p:sp>
        <p:sp>
          <p:nvSpPr>
            <p:cNvPr id="82" name="ustext92">
              <a:extLst>
                <a:ext uri="{FF2B5EF4-FFF2-40B4-BE49-F238E27FC236}">
                  <a16:creationId xmlns:a16="http://schemas.microsoft.com/office/drawing/2014/main" id="{00000000-0008-0000-0000-0000C1000000}"/>
                </a:ext>
              </a:extLst>
            </p:cNvPr>
            <p:cNvSpPr txBox="1"/>
            <p:nvPr/>
          </p:nvSpPr>
          <p:spPr>
            <a:xfrm>
              <a:off x="8458042" y="3000258"/>
              <a:ext cx="494302"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MD 8.08</a:t>
              </a:r>
            </a:p>
          </p:txBody>
        </p:sp>
        <p:sp>
          <p:nvSpPr>
            <p:cNvPr id="83" name="ustext85">
              <a:extLst>
                <a:ext uri="{FF2B5EF4-FFF2-40B4-BE49-F238E27FC236}">
                  <a16:creationId xmlns:a16="http://schemas.microsoft.com/office/drawing/2014/main" id="{00000000-0008-0000-0000-0000C2000000}"/>
                </a:ext>
              </a:extLst>
            </p:cNvPr>
            <p:cNvSpPr txBox="1"/>
            <p:nvPr/>
          </p:nvSpPr>
          <p:spPr>
            <a:xfrm>
              <a:off x="9079067" y="1647771"/>
              <a:ext cx="500458"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ME 10.55</a:t>
              </a:r>
            </a:p>
          </p:txBody>
        </p:sp>
        <p:sp>
          <p:nvSpPr>
            <p:cNvPr id="84" name="ustext84">
              <a:extLst>
                <a:ext uri="{FF2B5EF4-FFF2-40B4-BE49-F238E27FC236}">
                  <a16:creationId xmlns:a16="http://schemas.microsoft.com/office/drawing/2014/main" id="{00000000-0008-0000-0000-0000C3000000}"/>
                </a:ext>
              </a:extLst>
            </p:cNvPr>
            <p:cNvSpPr txBox="1"/>
            <p:nvPr/>
          </p:nvSpPr>
          <p:spPr>
            <a:xfrm>
              <a:off x="6446446" y="4413842"/>
              <a:ext cx="435056"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LA 9.54</a:t>
              </a:r>
            </a:p>
          </p:txBody>
        </p:sp>
        <p:sp>
          <p:nvSpPr>
            <p:cNvPr id="85" name="ustext63">
              <a:extLst>
                <a:ext uri="{FF2B5EF4-FFF2-40B4-BE49-F238E27FC236}">
                  <a16:creationId xmlns:a16="http://schemas.microsoft.com/office/drawing/2014/main" id="{00000000-0008-0000-0000-0000C4000000}"/>
                </a:ext>
              </a:extLst>
            </p:cNvPr>
            <p:cNvSpPr txBox="1"/>
            <p:nvPr/>
          </p:nvSpPr>
          <p:spPr>
            <a:xfrm>
              <a:off x="5456655" y="2197578"/>
              <a:ext cx="48160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SD 15.78</a:t>
              </a:r>
            </a:p>
          </p:txBody>
        </p:sp>
        <p:sp>
          <p:nvSpPr>
            <p:cNvPr id="86" name="ustext88">
              <a:extLst>
                <a:ext uri="{FF2B5EF4-FFF2-40B4-BE49-F238E27FC236}">
                  <a16:creationId xmlns:a16="http://schemas.microsoft.com/office/drawing/2014/main" id="{00000000-0008-0000-0000-0000C5000000}"/>
                </a:ext>
              </a:extLst>
            </p:cNvPr>
            <p:cNvSpPr txBox="1"/>
            <p:nvPr/>
          </p:nvSpPr>
          <p:spPr>
            <a:xfrm>
              <a:off x="8642108" y="1783413"/>
              <a:ext cx="445636"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VT 10.71</a:t>
              </a:r>
            </a:p>
          </p:txBody>
        </p:sp>
        <p:sp>
          <p:nvSpPr>
            <p:cNvPr id="87" name="ustext93">
              <a:extLst>
                <a:ext uri="{FF2B5EF4-FFF2-40B4-BE49-F238E27FC236}">
                  <a16:creationId xmlns:a16="http://schemas.microsoft.com/office/drawing/2014/main" id="{00000000-0008-0000-0000-0000C6000000}"/>
                </a:ext>
              </a:extLst>
            </p:cNvPr>
            <p:cNvSpPr txBox="1"/>
            <p:nvPr/>
          </p:nvSpPr>
          <p:spPr>
            <a:xfrm>
              <a:off x="8337208" y="3268489"/>
              <a:ext cx="301622"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VA 8</a:t>
              </a:r>
            </a:p>
          </p:txBody>
        </p:sp>
        <p:sp>
          <p:nvSpPr>
            <p:cNvPr id="88" name="ustext52">
              <a:extLst>
                <a:ext uri="{FF2B5EF4-FFF2-40B4-BE49-F238E27FC236}">
                  <a16:creationId xmlns:a16="http://schemas.microsoft.com/office/drawing/2014/main" id="{00000000-0008-0000-0000-0000C7000000}"/>
                </a:ext>
              </a:extLst>
            </p:cNvPr>
            <p:cNvSpPr txBox="1"/>
            <p:nvPr/>
          </p:nvSpPr>
          <p:spPr>
            <a:xfrm>
              <a:off x="3233571" y="1360198"/>
              <a:ext cx="49141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WA 8.34</a:t>
              </a:r>
            </a:p>
          </p:txBody>
        </p:sp>
        <p:sp>
          <p:nvSpPr>
            <p:cNvPr id="89" name="ustext94">
              <a:extLst>
                <a:ext uri="{FF2B5EF4-FFF2-40B4-BE49-F238E27FC236}">
                  <a16:creationId xmlns:a16="http://schemas.microsoft.com/office/drawing/2014/main" id="{00000000-0008-0000-0000-0000C8000000}"/>
                </a:ext>
              </a:extLst>
            </p:cNvPr>
            <p:cNvSpPr txBox="1"/>
            <p:nvPr/>
          </p:nvSpPr>
          <p:spPr>
            <a:xfrm>
              <a:off x="7875212" y="3122063"/>
              <a:ext cx="500394"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WV 11.89</a:t>
              </a:r>
            </a:p>
          </p:txBody>
        </p:sp>
        <p:sp>
          <p:nvSpPr>
            <p:cNvPr id="90" name="ustext99">
              <a:extLst>
                <a:ext uri="{FF2B5EF4-FFF2-40B4-BE49-F238E27FC236}">
                  <a16:creationId xmlns:a16="http://schemas.microsoft.com/office/drawing/2014/main" id="{00000000-0008-0000-0000-0000C9000000}"/>
                </a:ext>
              </a:extLst>
            </p:cNvPr>
            <p:cNvSpPr txBox="1"/>
            <p:nvPr/>
          </p:nvSpPr>
          <p:spPr>
            <a:xfrm>
              <a:off x="6626281" y="2146504"/>
              <a:ext cx="480901"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WI 10.37</a:t>
              </a:r>
            </a:p>
          </p:txBody>
        </p:sp>
        <p:sp>
          <p:nvSpPr>
            <p:cNvPr id="91" name="ustext60">
              <a:extLst>
                <a:ext uri="{FF2B5EF4-FFF2-40B4-BE49-F238E27FC236}">
                  <a16:creationId xmlns:a16="http://schemas.microsoft.com/office/drawing/2014/main" id="{00000000-0008-0000-0000-0000CA000000}"/>
                </a:ext>
              </a:extLst>
            </p:cNvPr>
            <p:cNvSpPr txBox="1"/>
            <p:nvPr/>
          </p:nvSpPr>
          <p:spPr>
            <a:xfrm>
              <a:off x="4548566" y="2368863"/>
              <a:ext cx="476029"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WY 8.72</a:t>
              </a:r>
            </a:p>
          </p:txBody>
        </p:sp>
        <p:sp>
          <p:nvSpPr>
            <p:cNvPr id="92" name="ustext61">
              <a:extLst>
                <a:ext uri="{FF2B5EF4-FFF2-40B4-BE49-F238E27FC236}">
                  <a16:creationId xmlns:a16="http://schemas.microsoft.com/office/drawing/2014/main" id="{00000000-0008-0000-0000-0000CB000000}"/>
                </a:ext>
              </a:extLst>
            </p:cNvPr>
            <p:cNvSpPr txBox="1"/>
            <p:nvPr/>
          </p:nvSpPr>
          <p:spPr>
            <a:xfrm>
              <a:off x="3944856" y="2975494"/>
              <a:ext cx="433773"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UT 6.75</a:t>
              </a:r>
            </a:p>
          </p:txBody>
        </p:sp>
        <p:sp>
          <p:nvSpPr>
            <p:cNvPr id="93" name="ustext67">
              <a:extLst>
                <a:ext uri="{FF2B5EF4-FFF2-40B4-BE49-F238E27FC236}">
                  <a16:creationId xmlns:a16="http://schemas.microsoft.com/office/drawing/2014/main" id="{00000000-0008-0000-0000-0000CC000000}"/>
                </a:ext>
              </a:extLst>
            </p:cNvPr>
            <p:cNvSpPr txBox="1"/>
            <p:nvPr/>
          </p:nvSpPr>
          <p:spPr>
            <a:xfrm>
              <a:off x="5456725" y="4436614"/>
              <a:ext cx="424220"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TX 7.69</a:t>
              </a:r>
            </a:p>
          </p:txBody>
        </p:sp>
        <p:sp>
          <p:nvSpPr>
            <p:cNvPr id="94" name="ustext102">
              <a:extLst>
                <a:ext uri="{FF2B5EF4-FFF2-40B4-BE49-F238E27FC236}">
                  <a16:creationId xmlns:a16="http://schemas.microsoft.com/office/drawing/2014/main" id="{00000000-0008-0000-0000-0000CD000000}"/>
                </a:ext>
              </a:extLst>
            </p:cNvPr>
            <p:cNvSpPr txBox="1"/>
            <p:nvPr/>
          </p:nvSpPr>
          <p:spPr>
            <a:xfrm>
              <a:off x="8032059" y="3915235"/>
              <a:ext cx="430695"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SC 8.33</a:t>
              </a:r>
            </a:p>
          </p:txBody>
        </p:sp>
        <p:sp>
          <p:nvSpPr>
            <p:cNvPr id="95" name="ustext90">
              <a:extLst>
                <a:ext uri="{FF2B5EF4-FFF2-40B4-BE49-F238E27FC236}">
                  <a16:creationId xmlns:a16="http://schemas.microsoft.com/office/drawing/2014/main" id="{00000000-0008-0000-0000-0000CE000000}"/>
                </a:ext>
              </a:extLst>
            </p:cNvPr>
            <p:cNvSpPr txBox="1"/>
            <p:nvPr/>
          </p:nvSpPr>
          <p:spPr>
            <a:xfrm>
              <a:off x="9250753" y="2414748"/>
              <a:ext cx="438967"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RI 10.23</a:t>
              </a:r>
            </a:p>
          </p:txBody>
        </p:sp>
        <p:sp>
          <p:nvSpPr>
            <p:cNvPr id="96" name="ustext91">
              <a:extLst>
                <a:ext uri="{FF2B5EF4-FFF2-40B4-BE49-F238E27FC236}">
                  <a16:creationId xmlns:a16="http://schemas.microsoft.com/office/drawing/2014/main" id="{00000000-0008-0000-0000-0000CF000000}"/>
                </a:ext>
              </a:extLst>
            </p:cNvPr>
            <p:cNvSpPr txBox="1"/>
            <p:nvPr/>
          </p:nvSpPr>
          <p:spPr>
            <a:xfrm>
              <a:off x="8239935" y="2638947"/>
              <a:ext cx="495200"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PA 10.64</a:t>
              </a:r>
            </a:p>
          </p:txBody>
        </p:sp>
        <p:sp>
          <p:nvSpPr>
            <p:cNvPr id="97" name="ustext53">
              <a:extLst>
                <a:ext uri="{FF2B5EF4-FFF2-40B4-BE49-F238E27FC236}">
                  <a16:creationId xmlns:a16="http://schemas.microsoft.com/office/drawing/2014/main" id="{00000000-0008-0000-0000-0000D0000000}"/>
                </a:ext>
              </a:extLst>
            </p:cNvPr>
            <p:cNvSpPr txBox="1"/>
            <p:nvPr/>
          </p:nvSpPr>
          <p:spPr>
            <a:xfrm>
              <a:off x="3035321" y="1894502"/>
              <a:ext cx="462178"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OR 8.82</a:t>
              </a:r>
            </a:p>
          </p:txBody>
        </p:sp>
        <p:sp>
          <p:nvSpPr>
            <p:cNvPr id="98" name="ustext66">
              <a:extLst>
                <a:ext uri="{FF2B5EF4-FFF2-40B4-BE49-F238E27FC236}">
                  <a16:creationId xmlns:a16="http://schemas.microsoft.com/office/drawing/2014/main" id="{00000000-0008-0000-0000-0000D1000000}"/>
                </a:ext>
              </a:extLst>
            </p:cNvPr>
            <p:cNvSpPr txBox="1"/>
            <p:nvPr/>
          </p:nvSpPr>
          <p:spPr>
            <a:xfrm>
              <a:off x="5707426" y="3751017"/>
              <a:ext cx="458074"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OK 7.54</a:t>
              </a:r>
            </a:p>
          </p:txBody>
        </p:sp>
        <p:sp>
          <p:nvSpPr>
            <p:cNvPr id="99" name="ustext96">
              <a:extLst>
                <a:ext uri="{FF2B5EF4-FFF2-40B4-BE49-F238E27FC236}">
                  <a16:creationId xmlns:a16="http://schemas.microsoft.com/office/drawing/2014/main" id="{00000000-0008-0000-0000-0000D2000000}"/>
                </a:ext>
              </a:extLst>
            </p:cNvPr>
            <p:cNvSpPr txBox="1"/>
            <p:nvPr/>
          </p:nvSpPr>
          <p:spPr>
            <a:xfrm>
              <a:off x="7625079" y="2854064"/>
              <a:ext cx="486673"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OH 11.09</a:t>
              </a:r>
            </a:p>
          </p:txBody>
        </p:sp>
        <p:sp>
          <p:nvSpPr>
            <p:cNvPr id="100" name="usmap77">
              <a:extLst>
                <a:ext uri="{FF2B5EF4-FFF2-40B4-BE49-F238E27FC236}">
                  <a16:creationId xmlns:a16="http://schemas.microsoft.com/office/drawing/2014/main" id="{00000000-0008-0000-0000-0000D3000000}"/>
                </a:ext>
              </a:extLst>
            </p:cNvPr>
            <p:cNvSpPr/>
            <p:nvPr/>
          </p:nvSpPr>
          <p:spPr>
            <a:xfrm flipH="1">
              <a:off x="8598846" y="3195593"/>
              <a:ext cx="191847" cy="135915"/>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rgbClr val="537065"/>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01" name="ustext77">
              <a:extLst>
                <a:ext uri="{FF2B5EF4-FFF2-40B4-BE49-F238E27FC236}">
                  <a16:creationId xmlns:a16="http://schemas.microsoft.com/office/drawing/2014/main" id="{00000000-0008-0000-0000-0000D4000000}"/>
                </a:ext>
              </a:extLst>
            </p:cNvPr>
            <p:cNvSpPr txBox="1"/>
            <p:nvPr/>
          </p:nvSpPr>
          <p:spPr>
            <a:xfrm>
              <a:off x="8767156" y="3292150"/>
              <a:ext cx="489236"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DC 17.59</a:t>
              </a:r>
            </a:p>
          </p:txBody>
        </p:sp>
        <p:sp>
          <p:nvSpPr>
            <p:cNvPr id="102" name="Rectangle 101">
              <a:extLst>
                <a:ext uri="{FF2B5EF4-FFF2-40B4-BE49-F238E27FC236}">
                  <a16:creationId xmlns:a16="http://schemas.microsoft.com/office/drawing/2014/main" id="{00000000-0008-0000-0000-0000C0250000}"/>
                </a:ext>
              </a:extLst>
            </p:cNvPr>
            <p:cNvSpPr>
              <a:spLocks noChangeArrowheads="1"/>
            </p:cNvSpPr>
            <p:nvPr/>
          </p:nvSpPr>
          <p:spPr bwMode="auto">
            <a:xfrm>
              <a:off x="2502280" y="5812109"/>
              <a:ext cx="6350" cy="644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00000000-0008-0000-0000-0000C1250000}"/>
                </a:ext>
              </a:extLst>
            </p:cNvPr>
            <p:cNvSpPr>
              <a:spLocks noChangeArrowheads="1"/>
            </p:cNvSpPr>
            <p:nvPr/>
          </p:nvSpPr>
          <p:spPr bwMode="auto">
            <a:xfrm>
              <a:off x="2762630" y="5812109"/>
              <a:ext cx="6350" cy="644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4" name="Line 1478">
              <a:extLst>
                <a:ext uri="{FF2B5EF4-FFF2-40B4-BE49-F238E27FC236}">
                  <a16:creationId xmlns:a16="http://schemas.microsoft.com/office/drawing/2014/main" id="{00000000-0008-0000-0000-0000C6250000}"/>
                </a:ext>
              </a:extLst>
            </p:cNvPr>
            <p:cNvSpPr>
              <a:spLocks noChangeShapeType="1"/>
            </p:cNvSpPr>
            <p:nvPr/>
          </p:nvSpPr>
          <p:spPr bwMode="auto">
            <a:xfrm>
              <a:off x="2762630" y="5812109"/>
              <a:ext cx="0"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00000000-0008-0000-0000-0000C7250000}"/>
                </a:ext>
              </a:extLst>
            </p:cNvPr>
            <p:cNvSpPr>
              <a:spLocks noChangeArrowheads="1"/>
            </p:cNvSpPr>
            <p:nvPr/>
          </p:nvSpPr>
          <p:spPr bwMode="auto">
            <a:xfrm>
              <a:off x="2762630" y="5812109"/>
              <a:ext cx="6350" cy="644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grpSp>
      <p:sp>
        <p:nvSpPr>
          <p:cNvPr id="107" name="usmap58">
            <a:extLst>
              <a:ext uri="{FF2B5EF4-FFF2-40B4-BE49-F238E27FC236}">
                <a16:creationId xmlns:a16="http://schemas.microsoft.com/office/drawing/2014/main" id="{00000000-0008-0000-0000-00009F000000}"/>
              </a:ext>
            </a:extLst>
          </p:cNvPr>
          <p:cNvSpPr/>
          <p:nvPr/>
        </p:nvSpPr>
        <p:spPr>
          <a:xfrm>
            <a:off x="915472" y="1667478"/>
            <a:ext cx="1786194" cy="1449644"/>
          </a:xfrm>
          <a:custGeom>
            <a:avLst/>
            <a:gdLst/>
            <a:ahLst/>
            <a:cxnLst/>
            <a:rect l="0" t="0" r="0" b="0"/>
            <a:pathLst>
              <a:path w="120000" h="120000" extrusionOk="0">
                <a:moveTo>
                  <a:pt x="47091" y="96637"/>
                </a:moveTo>
                <a:lnTo>
                  <a:pt x="47916" y="97699"/>
                </a:lnTo>
                <a:lnTo>
                  <a:pt x="49567" y="99115"/>
                </a:lnTo>
                <a:lnTo>
                  <a:pt x="48466" y="99469"/>
                </a:lnTo>
                <a:lnTo>
                  <a:pt x="47916" y="99469"/>
                </a:lnTo>
                <a:lnTo>
                  <a:pt x="46816" y="100531"/>
                </a:lnTo>
                <a:lnTo>
                  <a:pt x="46816" y="100884"/>
                </a:lnTo>
                <a:lnTo>
                  <a:pt x="46816" y="101946"/>
                </a:lnTo>
                <a:lnTo>
                  <a:pt x="47366" y="101946"/>
                </a:lnTo>
                <a:lnTo>
                  <a:pt x="48466" y="103716"/>
                </a:lnTo>
                <a:lnTo>
                  <a:pt x="48466" y="104424"/>
                </a:lnTo>
                <a:lnTo>
                  <a:pt x="47641" y="104778"/>
                </a:lnTo>
                <a:lnTo>
                  <a:pt x="47091" y="104778"/>
                </a:lnTo>
                <a:lnTo>
                  <a:pt x="46540" y="105132"/>
                </a:lnTo>
                <a:lnTo>
                  <a:pt x="46265" y="105132"/>
                </a:lnTo>
                <a:lnTo>
                  <a:pt x="45440" y="105840"/>
                </a:lnTo>
                <a:lnTo>
                  <a:pt x="45440" y="106902"/>
                </a:lnTo>
                <a:lnTo>
                  <a:pt x="45440" y="107256"/>
                </a:lnTo>
                <a:lnTo>
                  <a:pt x="44890" y="108318"/>
                </a:lnTo>
                <a:lnTo>
                  <a:pt x="44064" y="106548"/>
                </a:lnTo>
                <a:lnTo>
                  <a:pt x="44064" y="106902"/>
                </a:lnTo>
                <a:lnTo>
                  <a:pt x="43789" y="107610"/>
                </a:lnTo>
                <a:lnTo>
                  <a:pt x="42964" y="108672"/>
                </a:lnTo>
                <a:lnTo>
                  <a:pt x="42413" y="110088"/>
                </a:lnTo>
                <a:lnTo>
                  <a:pt x="42413" y="110442"/>
                </a:lnTo>
                <a:lnTo>
                  <a:pt x="42413" y="111858"/>
                </a:lnTo>
                <a:lnTo>
                  <a:pt x="39937" y="111858"/>
                </a:lnTo>
                <a:lnTo>
                  <a:pt x="41863" y="111150"/>
                </a:lnTo>
                <a:lnTo>
                  <a:pt x="42138" y="110442"/>
                </a:lnTo>
                <a:lnTo>
                  <a:pt x="42413" y="109734"/>
                </a:lnTo>
                <a:lnTo>
                  <a:pt x="42138" y="108672"/>
                </a:lnTo>
                <a:lnTo>
                  <a:pt x="41588" y="108318"/>
                </a:lnTo>
                <a:lnTo>
                  <a:pt x="41313" y="108318"/>
                </a:lnTo>
                <a:lnTo>
                  <a:pt x="40763" y="107610"/>
                </a:lnTo>
                <a:lnTo>
                  <a:pt x="40763" y="107256"/>
                </a:lnTo>
                <a:lnTo>
                  <a:pt x="40488" y="105132"/>
                </a:lnTo>
                <a:lnTo>
                  <a:pt x="41038" y="104424"/>
                </a:lnTo>
                <a:lnTo>
                  <a:pt x="41313" y="103716"/>
                </a:lnTo>
                <a:lnTo>
                  <a:pt x="42138" y="103008"/>
                </a:lnTo>
                <a:lnTo>
                  <a:pt x="42413" y="103362"/>
                </a:lnTo>
                <a:lnTo>
                  <a:pt x="43239" y="104424"/>
                </a:lnTo>
                <a:lnTo>
                  <a:pt x="43789" y="105840"/>
                </a:lnTo>
                <a:lnTo>
                  <a:pt x="43789" y="104424"/>
                </a:lnTo>
                <a:lnTo>
                  <a:pt x="43514" y="103008"/>
                </a:lnTo>
                <a:lnTo>
                  <a:pt x="42964" y="101946"/>
                </a:lnTo>
                <a:lnTo>
                  <a:pt x="43789" y="101592"/>
                </a:lnTo>
                <a:lnTo>
                  <a:pt x="44890" y="102300"/>
                </a:lnTo>
                <a:lnTo>
                  <a:pt x="45440" y="102300"/>
                </a:lnTo>
                <a:lnTo>
                  <a:pt x="45440" y="101592"/>
                </a:lnTo>
                <a:lnTo>
                  <a:pt x="45440" y="101238"/>
                </a:lnTo>
                <a:lnTo>
                  <a:pt x="45440" y="100531"/>
                </a:lnTo>
                <a:lnTo>
                  <a:pt x="45440" y="99469"/>
                </a:lnTo>
                <a:lnTo>
                  <a:pt x="45165" y="98761"/>
                </a:lnTo>
                <a:lnTo>
                  <a:pt x="46265" y="97699"/>
                </a:lnTo>
                <a:close/>
                <a:moveTo>
                  <a:pt x="8573" y="75044"/>
                </a:moveTo>
                <a:lnTo>
                  <a:pt x="9123" y="75044"/>
                </a:lnTo>
                <a:lnTo>
                  <a:pt x="9948" y="77168"/>
                </a:lnTo>
                <a:lnTo>
                  <a:pt x="9948" y="78230"/>
                </a:lnTo>
                <a:lnTo>
                  <a:pt x="9398" y="79291"/>
                </a:lnTo>
                <a:lnTo>
                  <a:pt x="8848" y="79291"/>
                </a:lnTo>
                <a:lnTo>
                  <a:pt x="8022" y="79291"/>
                </a:lnTo>
                <a:lnTo>
                  <a:pt x="6922" y="78230"/>
                </a:lnTo>
                <a:lnTo>
                  <a:pt x="5546" y="76814"/>
                </a:lnTo>
                <a:lnTo>
                  <a:pt x="6922" y="75752"/>
                </a:lnTo>
                <a:lnTo>
                  <a:pt x="7747" y="75752"/>
                </a:lnTo>
                <a:close/>
                <a:moveTo>
                  <a:pt x="692" y="44955"/>
                </a:moveTo>
                <a:cubicBezTo>
                  <a:pt x="692" y="44955"/>
                  <a:pt x="692" y="44955"/>
                  <a:pt x="922" y="46162"/>
                </a:cubicBezTo>
                <a:cubicBezTo>
                  <a:pt x="922" y="46162"/>
                  <a:pt x="922" y="46162"/>
                  <a:pt x="1384" y="46765"/>
                </a:cubicBezTo>
                <a:cubicBezTo>
                  <a:pt x="1384" y="46765"/>
                  <a:pt x="1384" y="46765"/>
                  <a:pt x="2538" y="47066"/>
                </a:cubicBezTo>
                <a:cubicBezTo>
                  <a:pt x="2538" y="47066"/>
                  <a:pt x="2538" y="47066"/>
                  <a:pt x="3691" y="47066"/>
                </a:cubicBezTo>
                <a:cubicBezTo>
                  <a:pt x="3691" y="47066"/>
                  <a:pt x="3691" y="47066"/>
                  <a:pt x="4384" y="47669"/>
                </a:cubicBezTo>
                <a:cubicBezTo>
                  <a:pt x="4384" y="47669"/>
                  <a:pt x="4384" y="47669"/>
                  <a:pt x="4384" y="48574"/>
                </a:cubicBezTo>
                <a:cubicBezTo>
                  <a:pt x="4384" y="48574"/>
                  <a:pt x="4384" y="48574"/>
                  <a:pt x="4845" y="49177"/>
                </a:cubicBezTo>
                <a:cubicBezTo>
                  <a:pt x="4845" y="49177"/>
                  <a:pt x="4845" y="49177"/>
                  <a:pt x="5768" y="50383"/>
                </a:cubicBezTo>
                <a:cubicBezTo>
                  <a:pt x="5768" y="50383"/>
                  <a:pt x="5768" y="50383"/>
                  <a:pt x="6922" y="52494"/>
                </a:cubicBezTo>
                <a:cubicBezTo>
                  <a:pt x="6922" y="52494"/>
                  <a:pt x="6922" y="52494"/>
                  <a:pt x="6230" y="52494"/>
                </a:cubicBezTo>
                <a:cubicBezTo>
                  <a:pt x="6230" y="52494"/>
                  <a:pt x="6230" y="52494"/>
                  <a:pt x="4845" y="52494"/>
                </a:cubicBezTo>
                <a:lnTo>
                  <a:pt x="4614" y="53097"/>
                </a:lnTo>
                <a:cubicBezTo>
                  <a:pt x="4614" y="53097"/>
                  <a:pt x="4614" y="53097"/>
                  <a:pt x="3691" y="51891"/>
                </a:cubicBezTo>
                <a:cubicBezTo>
                  <a:pt x="3691" y="51891"/>
                  <a:pt x="3691" y="51891"/>
                  <a:pt x="3230" y="50082"/>
                </a:cubicBezTo>
                <a:cubicBezTo>
                  <a:pt x="3230" y="50082"/>
                  <a:pt x="3230" y="50082"/>
                  <a:pt x="2999" y="49479"/>
                </a:cubicBezTo>
                <a:cubicBezTo>
                  <a:pt x="2999" y="49479"/>
                  <a:pt x="2999" y="49479"/>
                  <a:pt x="2538" y="48875"/>
                </a:cubicBezTo>
                <a:cubicBezTo>
                  <a:pt x="2538" y="48875"/>
                  <a:pt x="2538" y="48875"/>
                  <a:pt x="2307" y="48875"/>
                </a:cubicBezTo>
                <a:cubicBezTo>
                  <a:pt x="2307" y="48875"/>
                  <a:pt x="2307" y="48875"/>
                  <a:pt x="2076" y="48875"/>
                </a:cubicBezTo>
                <a:cubicBezTo>
                  <a:pt x="2076" y="48875"/>
                  <a:pt x="1615" y="48875"/>
                  <a:pt x="1615" y="48875"/>
                </a:cubicBezTo>
                <a:cubicBezTo>
                  <a:pt x="1384" y="48574"/>
                  <a:pt x="1384" y="48875"/>
                  <a:pt x="1384" y="48875"/>
                </a:cubicBezTo>
                <a:cubicBezTo>
                  <a:pt x="1384" y="48875"/>
                  <a:pt x="1384" y="48875"/>
                  <a:pt x="692" y="48875"/>
                </a:cubicBezTo>
                <a:cubicBezTo>
                  <a:pt x="-230" y="48574"/>
                  <a:pt x="461" y="48574"/>
                  <a:pt x="461" y="48574"/>
                </a:cubicBezTo>
                <a:cubicBezTo>
                  <a:pt x="230" y="48272"/>
                  <a:pt x="230" y="48272"/>
                  <a:pt x="230" y="47971"/>
                </a:cubicBezTo>
                <a:cubicBezTo>
                  <a:pt x="230" y="47971"/>
                  <a:pt x="0" y="47368"/>
                  <a:pt x="0" y="47066"/>
                </a:cubicBezTo>
                <a:cubicBezTo>
                  <a:pt x="0" y="47066"/>
                  <a:pt x="0" y="46162"/>
                  <a:pt x="0" y="46162"/>
                </a:cubicBezTo>
                <a:cubicBezTo>
                  <a:pt x="0" y="46162"/>
                  <a:pt x="0" y="46162"/>
                  <a:pt x="692" y="44955"/>
                </a:cubicBezTo>
                <a:close/>
                <a:moveTo>
                  <a:pt x="43147" y="0"/>
                </a:moveTo>
                <a:cubicBezTo>
                  <a:pt x="43147" y="0"/>
                  <a:pt x="43147" y="0"/>
                  <a:pt x="44079" y="1197"/>
                </a:cubicBezTo>
                <a:cubicBezTo>
                  <a:pt x="44079" y="1197"/>
                  <a:pt x="44079" y="1197"/>
                  <a:pt x="44545" y="2094"/>
                </a:cubicBezTo>
                <a:cubicBezTo>
                  <a:pt x="44545" y="2094"/>
                  <a:pt x="44545" y="2094"/>
                  <a:pt x="44079" y="2094"/>
                </a:cubicBezTo>
                <a:cubicBezTo>
                  <a:pt x="44079" y="2094"/>
                  <a:pt x="44079" y="2094"/>
                  <a:pt x="44079" y="2992"/>
                </a:cubicBezTo>
                <a:cubicBezTo>
                  <a:pt x="44079" y="2992"/>
                  <a:pt x="44079" y="2992"/>
                  <a:pt x="44777" y="3591"/>
                </a:cubicBezTo>
                <a:cubicBezTo>
                  <a:pt x="44777" y="3591"/>
                  <a:pt x="44777" y="3591"/>
                  <a:pt x="45709" y="3591"/>
                </a:cubicBezTo>
                <a:cubicBezTo>
                  <a:pt x="45709" y="3591"/>
                  <a:pt x="45709" y="3591"/>
                  <a:pt x="45709" y="2693"/>
                </a:cubicBezTo>
                <a:cubicBezTo>
                  <a:pt x="45709" y="2693"/>
                  <a:pt x="45709" y="2693"/>
                  <a:pt x="46175" y="2094"/>
                </a:cubicBezTo>
                <a:cubicBezTo>
                  <a:pt x="46175" y="2094"/>
                  <a:pt x="46175" y="2094"/>
                  <a:pt x="46640" y="2693"/>
                </a:cubicBezTo>
                <a:cubicBezTo>
                  <a:pt x="46640" y="2693"/>
                  <a:pt x="46640" y="2693"/>
                  <a:pt x="47339" y="3890"/>
                </a:cubicBezTo>
                <a:cubicBezTo>
                  <a:pt x="47339" y="3890"/>
                  <a:pt x="47339" y="3890"/>
                  <a:pt x="48736" y="3591"/>
                </a:cubicBezTo>
                <a:cubicBezTo>
                  <a:pt x="48736" y="3591"/>
                  <a:pt x="48736" y="3591"/>
                  <a:pt x="50600" y="4189"/>
                </a:cubicBezTo>
                <a:cubicBezTo>
                  <a:pt x="50600" y="4189"/>
                  <a:pt x="50600" y="4189"/>
                  <a:pt x="50600" y="5087"/>
                </a:cubicBezTo>
                <a:cubicBezTo>
                  <a:pt x="50600" y="5087"/>
                  <a:pt x="50600" y="5087"/>
                  <a:pt x="51065" y="6284"/>
                </a:cubicBezTo>
                <a:cubicBezTo>
                  <a:pt x="51065" y="6284"/>
                  <a:pt x="51065" y="6284"/>
                  <a:pt x="52230" y="7481"/>
                </a:cubicBezTo>
                <a:cubicBezTo>
                  <a:pt x="52230" y="7481"/>
                  <a:pt x="52230" y="7481"/>
                  <a:pt x="54791" y="7481"/>
                </a:cubicBezTo>
                <a:cubicBezTo>
                  <a:pt x="54791" y="7481"/>
                  <a:pt x="54791" y="7481"/>
                  <a:pt x="55490" y="7481"/>
                </a:cubicBezTo>
                <a:cubicBezTo>
                  <a:pt x="55490" y="7481"/>
                  <a:pt x="55490" y="7481"/>
                  <a:pt x="56189" y="6882"/>
                </a:cubicBezTo>
                <a:cubicBezTo>
                  <a:pt x="56189" y="6882"/>
                  <a:pt x="56189" y="6882"/>
                  <a:pt x="57120" y="6882"/>
                </a:cubicBezTo>
                <a:cubicBezTo>
                  <a:pt x="57120" y="6882"/>
                  <a:pt x="57120" y="6882"/>
                  <a:pt x="58285" y="7780"/>
                </a:cubicBezTo>
                <a:cubicBezTo>
                  <a:pt x="58285" y="7780"/>
                  <a:pt x="58285" y="7780"/>
                  <a:pt x="58518" y="8678"/>
                </a:cubicBezTo>
                <a:cubicBezTo>
                  <a:pt x="58518" y="8678"/>
                  <a:pt x="58518" y="8678"/>
                  <a:pt x="58518" y="9575"/>
                </a:cubicBezTo>
                <a:cubicBezTo>
                  <a:pt x="58518" y="9575"/>
                  <a:pt x="58518" y="9575"/>
                  <a:pt x="58518" y="9725"/>
                </a:cubicBezTo>
                <a:lnTo>
                  <a:pt x="58518" y="10174"/>
                </a:lnTo>
                <a:cubicBezTo>
                  <a:pt x="58518" y="10174"/>
                  <a:pt x="58518" y="10174"/>
                  <a:pt x="59682" y="9276"/>
                </a:cubicBezTo>
                <a:cubicBezTo>
                  <a:pt x="59682" y="9276"/>
                  <a:pt x="59682" y="9276"/>
                  <a:pt x="61079" y="8678"/>
                </a:cubicBezTo>
                <a:cubicBezTo>
                  <a:pt x="61079" y="8678"/>
                  <a:pt x="61079" y="8678"/>
                  <a:pt x="62011" y="8678"/>
                </a:cubicBezTo>
                <a:cubicBezTo>
                  <a:pt x="62011" y="8678"/>
                  <a:pt x="62011" y="8678"/>
                  <a:pt x="63874" y="9575"/>
                </a:cubicBezTo>
                <a:cubicBezTo>
                  <a:pt x="63874" y="9575"/>
                  <a:pt x="63874" y="9575"/>
                  <a:pt x="65504" y="10174"/>
                </a:cubicBezTo>
                <a:cubicBezTo>
                  <a:pt x="65504" y="10174"/>
                  <a:pt x="65504" y="10174"/>
                  <a:pt x="67367" y="9575"/>
                </a:cubicBezTo>
                <a:cubicBezTo>
                  <a:pt x="67367" y="9575"/>
                  <a:pt x="67367" y="9575"/>
                  <a:pt x="68299" y="8678"/>
                </a:cubicBezTo>
                <a:cubicBezTo>
                  <a:pt x="68299" y="8678"/>
                  <a:pt x="68299" y="8678"/>
                  <a:pt x="69230" y="8678"/>
                </a:cubicBezTo>
                <a:cubicBezTo>
                  <a:pt x="69230" y="8678"/>
                  <a:pt x="69230" y="8678"/>
                  <a:pt x="69696" y="8678"/>
                </a:cubicBezTo>
                <a:cubicBezTo>
                  <a:pt x="69696" y="8678"/>
                  <a:pt x="69696" y="8678"/>
                  <a:pt x="70861" y="10174"/>
                </a:cubicBezTo>
                <a:cubicBezTo>
                  <a:pt x="70861" y="10174"/>
                  <a:pt x="70861" y="10174"/>
                  <a:pt x="72025" y="11371"/>
                </a:cubicBezTo>
                <a:cubicBezTo>
                  <a:pt x="72025" y="11371"/>
                  <a:pt x="72025" y="11371"/>
                  <a:pt x="74121" y="11670"/>
                </a:cubicBezTo>
                <a:lnTo>
                  <a:pt x="75053" y="22144"/>
                </a:lnTo>
                <a:cubicBezTo>
                  <a:pt x="75053" y="22144"/>
                  <a:pt x="75053" y="22144"/>
                  <a:pt x="77847" y="48478"/>
                </a:cubicBezTo>
                <a:cubicBezTo>
                  <a:pt x="77847" y="48478"/>
                  <a:pt x="77847" y="48478"/>
                  <a:pt x="81108" y="80199"/>
                </a:cubicBezTo>
                <a:cubicBezTo>
                  <a:pt x="81108" y="80199"/>
                  <a:pt x="81108" y="80199"/>
                  <a:pt x="81806" y="81995"/>
                </a:cubicBezTo>
                <a:cubicBezTo>
                  <a:pt x="81806" y="81995"/>
                  <a:pt x="81806" y="81995"/>
                  <a:pt x="84135" y="81995"/>
                </a:cubicBezTo>
                <a:cubicBezTo>
                  <a:pt x="84135" y="81995"/>
                  <a:pt x="84135" y="81995"/>
                  <a:pt x="84601" y="80199"/>
                </a:cubicBezTo>
                <a:cubicBezTo>
                  <a:pt x="84601" y="80199"/>
                  <a:pt x="84601" y="80199"/>
                  <a:pt x="86464" y="80199"/>
                </a:cubicBezTo>
                <a:cubicBezTo>
                  <a:pt x="86464" y="80199"/>
                  <a:pt x="86464" y="80199"/>
                  <a:pt x="86464" y="81097"/>
                </a:cubicBezTo>
                <a:cubicBezTo>
                  <a:pt x="86464" y="81097"/>
                  <a:pt x="86464" y="81097"/>
                  <a:pt x="87163" y="82294"/>
                </a:cubicBezTo>
                <a:cubicBezTo>
                  <a:pt x="87163" y="82294"/>
                  <a:pt x="87163" y="82294"/>
                  <a:pt x="90190" y="84987"/>
                </a:cubicBezTo>
                <a:cubicBezTo>
                  <a:pt x="90190" y="84987"/>
                  <a:pt x="90190" y="84987"/>
                  <a:pt x="92752" y="88578"/>
                </a:cubicBezTo>
                <a:cubicBezTo>
                  <a:pt x="92752" y="88578"/>
                  <a:pt x="92752" y="88578"/>
                  <a:pt x="94149" y="87082"/>
                </a:cubicBezTo>
                <a:cubicBezTo>
                  <a:pt x="94149" y="87082"/>
                  <a:pt x="94149" y="87082"/>
                  <a:pt x="95081" y="84089"/>
                </a:cubicBezTo>
                <a:cubicBezTo>
                  <a:pt x="95081" y="84089"/>
                  <a:pt x="95081" y="84089"/>
                  <a:pt x="96245" y="82593"/>
                </a:cubicBezTo>
                <a:cubicBezTo>
                  <a:pt x="96245" y="82593"/>
                  <a:pt x="96245" y="82593"/>
                  <a:pt x="97410" y="81695"/>
                </a:cubicBezTo>
                <a:cubicBezTo>
                  <a:pt x="97410" y="81695"/>
                  <a:pt x="97410" y="81695"/>
                  <a:pt x="99506" y="82892"/>
                </a:cubicBezTo>
                <a:cubicBezTo>
                  <a:pt x="99506" y="82892"/>
                  <a:pt x="99506" y="82892"/>
                  <a:pt x="102067" y="85286"/>
                </a:cubicBezTo>
                <a:cubicBezTo>
                  <a:pt x="102067" y="85286"/>
                  <a:pt x="102067" y="85286"/>
                  <a:pt x="104629" y="88578"/>
                </a:cubicBezTo>
                <a:cubicBezTo>
                  <a:pt x="104629" y="88578"/>
                  <a:pt x="104629" y="88578"/>
                  <a:pt x="106492" y="91271"/>
                </a:cubicBezTo>
                <a:cubicBezTo>
                  <a:pt x="106492" y="91271"/>
                  <a:pt x="106492" y="91271"/>
                  <a:pt x="110218" y="96059"/>
                </a:cubicBezTo>
                <a:cubicBezTo>
                  <a:pt x="110218" y="96059"/>
                  <a:pt x="110218" y="96059"/>
                  <a:pt x="112547" y="100249"/>
                </a:cubicBezTo>
                <a:cubicBezTo>
                  <a:pt x="112547" y="100249"/>
                  <a:pt x="112547" y="100249"/>
                  <a:pt x="113944" y="100548"/>
                </a:cubicBezTo>
                <a:cubicBezTo>
                  <a:pt x="113944" y="100548"/>
                  <a:pt x="113944" y="100548"/>
                  <a:pt x="115575" y="100847"/>
                </a:cubicBezTo>
                <a:cubicBezTo>
                  <a:pt x="115575" y="100847"/>
                  <a:pt x="115575" y="100847"/>
                  <a:pt x="118369" y="102044"/>
                </a:cubicBezTo>
                <a:cubicBezTo>
                  <a:pt x="118369" y="102044"/>
                  <a:pt x="118369" y="102044"/>
                  <a:pt x="119534" y="102942"/>
                </a:cubicBezTo>
                <a:cubicBezTo>
                  <a:pt x="119534" y="102942"/>
                  <a:pt x="119534" y="102942"/>
                  <a:pt x="119534" y="104139"/>
                </a:cubicBezTo>
                <a:cubicBezTo>
                  <a:pt x="119534" y="104139"/>
                  <a:pt x="119534" y="104139"/>
                  <a:pt x="120000" y="106833"/>
                </a:cubicBezTo>
                <a:cubicBezTo>
                  <a:pt x="120000" y="106833"/>
                  <a:pt x="120000" y="106833"/>
                  <a:pt x="120000" y="108029"/>
                </a:cubicBezTo>
                <a:cubicBezTo>
                  <a:pt x="120000" y="108029"/>
                  <a:pt x="120000" y="108029"/>
                  <a:pt x="120000" y="109226"/>
                </a:cubicBezTo>
                <a:cubicBezTo>
                  <a:pt x="120000" y="109226"/>
                  <a:pt x="120000" y="109226"/>
                  <a:pt x="120000" y="111920"/>
                </a:cubicBezTo>
                <a:cubicBezTo>
                  <a:pt x="120000" y="111920"/>
                  <a:pt x="120000" y="111920"/>
                  <a:pt x="119068" y="112817"/>
                </a:cubicBezTo>
                <a:cubicBezTo>
                  <a:pt x="119068" y="112817"/>
                  <a:pt x="119068" y="112817"/>
                  <a:pt x="118369" y="111620"/>
                </a:cubicBezTo>
                <a:cubicBezTo>
                  <a:pt x="118369" y="111620"/>
                  <a:pt x="118369" y="111620"/>
                  <a:pt x="117671" y="110124"/>
                </a:cubicBezTo>
                <a:cubicBezTo>
                  <a:pt x="117671" y="110124"/>
                  <a:pt x="117671" y="110124"/>
                  <a:pt x="116972" y="110723"/>
                </a:cubicBezTo>
                <a:cubicBezTo>
                  <a:pt x="116972" y="110723"/>
                  <a:pt x="116972" y="110723"/>
                  <a:pt x="117671" y="112219"/>
                </a:cubicBezTo>
                <a:cubicBezTo>
                  <a:pt x="117671" y="112219"/>
                  <a:pt x="117671" y="112219"/>
                  <a:pt x="117205" y="112518"/>
                </a:cubicBezTo>
                <a:cubicBezTo>
                  <a:pt x="117205" y="112518"/>
                  <a:pt x="117205" y="112518"/>
                  <a:pt x="116506" y="111920"/>
                </a:cubicBezTo>
                <a:cubicBezTo>
                  <a:pt x="116506" y="111920"/>
                  <a:pt x="116506" y="111920"/>
                  <a:pt x="115109" y="111321"/>
                </a:cubicBezTo>
                <a:cubicBezTo>
                  <a:pt x="115109" y="111321"/>
                  <a:pt x="115109" y="111321"/>
                  <a:pt x="115109" y="110124"/>
                </a:cubicBezTo>
                <a:cubicBezTo>
                  <a:pt x="115109" y="110124"/>
                  <a:pt x="115109" y="110124"/>
                  <a:pt x="114643" y="108628"/>
                </a:cubicBezTo>
                <a:cubicBezTo>
                  <a:pt x="114643" y="108628"/>
                  <a:pt x="114643" y="108628"/>
                  <a:pt x="113944" y="108029"/>
                </a:cubicBezTo>
                <a:cubicBezTo>
                  <a:pt x="113944" y="108029"/>
                  <a:pt x="113944" y="108029"/>
                  <a:pt x="113479" y="106833"/>
                </a:cubicBezTo>
                <a:cubicBezTo>
                  <a:pt x="113479" y="106833"/>
                  <a:pt x="113479" y="106833"/>
                  <a:pt x="111616" y="105037"/>
                </a:cubicBezTo>
                <a:cubicBezTo>
                  <a:pt x="111616" y="105037"/>
                  <a:pt x="111616" y="105037"/>
                  <a:pt x="109985" y="105336"/>
                </a:cubicBezTo>
                <a:cubicBezTo>
                  <a:pt x="109985" y="105336"/>
                  <a:pt x="109985" y="105336"/>
                  <a:pt x="110451" y="106234"/>
                </a:cubicBezTo>
                <a:cubicBezTo>
                  <a:pt x="110451" y="106234"/>
                  <a:pt x="110451" y="106234"/>
                  <a:pt x="110917" y="106833"/>
                </a:cubicBezTo>
                <a:cubicBezTo>
                  <a:pt x="110917" y="106833"/>
                  <a:pt x="110917" y="106833"/>
                  <a:pt x="112547" y="108029"/>
                </a:cubicBezTo>
                <a:cubicBezTo>
                  <a:pt x="112547" y="108029"/>
                  <a:pt x="112547" y="108029"/>
                  <a:pt x="113479" y="109226"/>
                </a:cubicBezTo>
                <a:cubicBezTo>
                  <a:pt x="113479" y="109226"/>
                  <a:pt x="113479" y="109226"/>
                  <a:pt x="113479" y="110124"/>
                </a:cubicBezTo>
                <a:cubicBezTo>
                  <a:pt x="113479" y="110124"/>
                  <a:pt x="113479" y="110124"/>
                  <a:pt x="114177" y="111022"/>
                </a:cubicBezTo>
                <a:cubicBezTo>
                  <a:pt x="114177" y="111022"/>
                  <a:pt x="114177" y="111022"/>
                  <a:pt x="114643" y="111920"/>
                </a:cubicBezTo>
                <a:cubicBezTo>
                  <a:pt x="114643" y="111920"/>
                  <a:pt x="114643" y="111920"/>
                  <a:pt x="115109" y="114015"/>
                </a:cubicBezTo>
                <a:cubicBezTo>
                  <a:pt x="115109" y="114015"/>
                  <a:pt x="115109" y="114015"/>
                  <a:pt x="115109" y="114613"/>
                </a:cubicBezTo>
                <a:cubicBezTo>
                  <a:pt x="115109" y="114613"/>
                  <a:pt x="115109" y="114613"/>
                  <a:pt x="114410" y="114912"/>
                </a:cubicBezTo>
                <a:cubicBezTo>
                  <a:pt x="114410" y="114912"/>
                  <a:pt x="114410" y="114912"/>
                  <a:pt x="113944" y="113416"/>
                </a:cubicBezTo>
                <a:cubicBezTo>
                  <a:pt x="113944" y="113416"/>
                  <a:pt x="113944" y="113416"/>
                  <a:pt x="113944" y="114912"/>
                </a:cubicBezTo>
                <a:cubicBezTo>
                  <a:pt x="113944" y="114912"/>
                  <a:pt x="113944" y="114912"/>
                  <a:pt x="113479" y="116109"/>
                </a:cubicBezTo>
                <a:cubicBezTo>
                  <a:pt x="113479" y="116109"/>
                  <a:pt x="113479" y="116109"/>
                  <a:pt x="112780" y="115810"/>
                </a:cubicBezTo>
                <a:cubicBezTo>
                  <a:pt x="112780" y="115810"/>
                  <a:pt x="112780" y="115810"/>
                  <a:pt x="111616" y="114314"/>
                </a:cubicBezTo>
                <a:cubicBezTo>
                  <a:pt x="111616" y="114314"/>
                  <a:pt x="111616" y="114314"/>
                  <a:pt x="110451" y="112518"/>
                </a:cubicBezTo>
                <a:cubicBezTo>
                  <a:pt x="110451" y="112518"/>
                  <a:pt x="110451" y="112518"/>
                  <a:pt x="109520" y="113117"/>
                </a:cubicBezTo>
                <a:cubicBezTo>
                  <a:pt x="109520" y="113117"/>
                  <a:pt x="109520" y="113117"/>
                  <a:pt x="108821" y="113117"/>
                </a:cubicBezTo>
                <a:cubicBezTo>
                  <a:pt x="108821" y="113117"/>
                  <a:pt x="108821" y="113117"/>
                  <a:pt x="109287" y="111321"/>
                </a:cubicBezTo>
                <a:cubicBezTo>
                  <a:pt x="109287" y="111321"/>
                  <a:pt x="109287" y="111321"/>
                  <a:pt x="110451" y="111022"/>
                </a:cubicBezTo>
                <a:cubicBezTo>
                  <a:pt x="110451" y="111022"/>
                  <a:pt x="110451" y="111022"/>
                  <a:pt x="109985" y="109226"/>
                </a:cubicBezTo>
                <a:cubicBezTo>
                  <a:pt x="109985" y="109226"/>
                  <a:pt x="109985" y="109226"/>
                  <a:pt x="108588" y="110124"/>
                </a:cubicBezTo>
                <a:cubicBezTo>
                  <a:pt x="108588" y="110124"/>
                  <a:pt x="108588" y="110124"/>
                  <a:pt x="109054" y="108329"/>
                </a:cubicBezTo>
                <a:cubicBezTo>
                  <a:pt x="109054" y="108329"/>
                  <a:pt x="109054" y="108329"/>
                  <a:pt x="108355" y="107132"/>
                </a:cubicBezTo>
                <a:cubicBezTo>
                  <a:pt x="108355" y="107132"/>
                  <a:pt x="108355" y="107132"/>
                  <a:pt x="108122" y="106234"/>
                </a:cubicBezTo>
                <a:cubicBezTo>
                  <a:pt x="108122" y="106234"/>
                  <a:pt x="108122" y="106234"/>
                  <a:pt x="108122" y="105336"/>
                </a:cubicBezTo>
                <a:cubicBezTo>
                  <a:pt x="108122" y="105336"/>
                  <a:pt x="108122" y="105336"/>
                  <a:pt x="109054" y="103541"/>
                </a:cubicBezTo>
                <a:cubicBezTo>
                  <a:pt x="109054" y="103541"/>
                  <a:pt x="109054" y="103541"/>
                  <a:pt x="107889" y="103541"/>
                </a:cubicBezTo>
                <a:cubicBezTo>
                  <a:pt x="107889" y="103541"/>
                  <a:pt x="107889" y="103541"/>
                  <a:pt x="107424" y="104139"/>
                </a:cubicBezTo>
                <a:cubicBezTo>
                  <a:pt x="107424" y="104139"/>
                  <a:pt x="107424" y="104139"/>
                  <a:pt x="107424" y="104738"/>
                </a:cubicBezTo>
                <a:cubicBezTo>
                  <a:pt x="107424" y="104738"/>
                  <a:pt x="107424" y="104738"/>
                  <a:pt x="107424" y="106533"/>
                </a:cubicBezTo>
                <a:cubicBezTo>
                  <a:pt x="107424" y="106533"/>
                  <a:pt x="107424" y="106533"/>
                  <a:pt x="106725" y="107132"/>
                </a:cubicBezTo>
                <a:cubicBezTo>
                  <a:pt x="106725" y="107132"/>
                  <a:pt x="106725" y="107132"/>
                  <a:pt x="106259" y="107730"/>
                </a:cubicBezTo>
                <a:cubicBezTo>
                  <a:pt x="106259" y="107730"/>
                  <a:pt x="106259" y="107132"/>
                  <a:pt x="106259" y="106833"/>
                </a:cubicBezTo>
                <a:cubicBezTo>
                  <a:pt x="106259" y="106533"/>
                  <a:pt x="106026" y="105635"/>
                  <a:pt x="106026" y="105635"/>
                </a:cubicBezTo>
                <a:cubicBezTo>
                  <a:pt x="106026" y="105635"/>
                  <a:pt x="105794" y="104738"/>
                  <a:pt x="105794" y="104139"/>
                </a:cubicBezTo>
                <a:cubicBezTo>
                  <a:pt x="105794" y="103840"/>
                  <a:pt x="105561" y="103241"/>
                  <a:pt x="105561" y="103241"/>
                </a:cubicBezTo>
                <a:cubicBezTo>
                  <a:pt x="105561" y="103241"/>
                  <a:pt x="105328" y="102643"/>
                  <a:pt x="105328" y="102344"/>
                </a:cubicBezTo>
                <a:cubicBezTo>
                  <a:pt x="105328" y="101745"/>
                  <a:pt x="105328" y="101446"/>
                  <a:pt x="105328" y="101446"/>
                </a:cubicBezTo>
                <a:cubicBezTo>
                  <a:pt x="105328" y="101446"/>
                  <a:pt x="105561" y="100847"/>
                  <a:pt x="106026" y="100847"/>
                </a:cubicBezTo>
                <a:cubicBezTo>
                  <a:pt x="106259" y="100548"/>
                  <a:pt x="106492" y="99950"/>
                  <a:pt x="106492" y="99950"/>
                </a:cubicBezTo>
                <a:cubicBezTo>
                  <a:pt x="106492" y="99950"/>
                  <a:pt x="106492" y="99950"/>
                  <a:pt x="107424" y="98753"/>
                </a:cubicBezTo>
                <a:cubicBezTo>
                  <a:pt x="107424" y="98753"/>
                  <a:pt x="107424" y="98753"/>
                  <a:pt x="106492" y="96658"/>
                </a:cubicBezTo>
                <a:cubicBezTo>
                  <a:pt x="106492" y="96658"/>
                  <a:pt x="106492" y="96658"/>
                  <a:pt x="106026" y="96957"/>
                </a:cubicBezTo>
                <a:cubicBezTo>
                  <a:pt x="106026" y="96957"/>
                  <a:pt x="106026" y="96957"/>
                  <a:pt x="105561" y="98453"/>
                </a:cubicBezTo>
                <a:cubicBezTo>
                  <a:pt x="105561" y="98453"/>
                  <a:pt x="105561" y="98453"/>
                  <a:pt x="104629" y="99950"/>
                </a:cubicBezTo>
                <a:cubicBezTo>
                  <a:pt x="104629" y="99950"/>
                  <a:pt x="104629" y="99950"/>
                  <a:pt x="103930" y="100548"/>
                </a:cubicBezTo>
                <a:cubicBezTo>
                  <a:pt x="103930" y="100548"/>
                  <a:pt x="103930" y="100548"/>
                  <a:pt x="103697" y="101147"/>
                </a:cubicBezTo>
                <a:cubicBezTo>
                  <a:pt x="103697" y="101147"/>
                  <a:pt x="103697" y="101147"/>
                  <a:pt x="104163" y="103541"/>
                </a:cubicBezTo>
                <a:cubicBezTo>
                  <a:pt x="104163" y="103541"/>
                  <a:pt x="104163" y="103541"/>
                  <a:pt x="105095" y="106833"/>
                </a:cubicBezTo>
                <a:cubicBezTo>
                  <a:pt x="105095" y="106833"/>
                  <a:pt x="105095" y="106833"/>
                  <a:pt x="104163" y="106533"/>
                </a:cubicBezTo>
                <a:cubicBezTo>
                  <a:pt x="104163" y="106533"/>
                  <a:pt x="104163" y="106533"/>
                  <a:pt x="102766" y="102942"/>
                </a:cubicBezTo>
                <a:cubicBezTo>
                  <a:pt x="102766" y="102942"/>
                  <a:pt x="102766" y="102942"/>
                  <a:pt x="101136" y="99950"/>
                </a:cubicBezTo>
                <a:cubicBezTo>
                  <a:pt x="101136" y="99950"/>
                  <a:pt x="101136" y="99950"/>
                  <a:pt x="100670" y="101745"/>
                </a:cubicBezTo>
                <a:cubicBezTo>
                  <a:pt x="100670" y="101745"/>
                  <a:pt x="100670" y="101745"/>
                  <a:pt x="100204" y="101446"/>
                </a:cubicBezTo>
                <a:cubicBezTo>
                  <a:pt x="100204" y="101446"/>
                  <a:pt x="100204" y="101446"/>
                  <a:pt x="99506" y="99351"/>
                </a:cubicBezTo>
                <a:cubicBezTo>
                  <a:pt x="99506" y="99351"/>
                  <a:pt x="99506" y="99351"/>
                  <a:pt x="98574" y="98453"/>
                </a:cubicBezTo>
                <a:cubicBezTo>
                  <a:pt x="98574" y="98453"/>
                  <a:pt x="98574" y="98453"/>
                  <a:pt x="96245" y="95162"/>
                </a:cubicBezTo>
                <a:cubicBezTo>
                  <a:pt x="96245" y="95162"/>
                  <a:pt x="96245" y="95162"/>
                  <a:pt x="96245" y="93067"/>
                </a:cubicBezTo>
                <a:cubicBezTo>
                  <a:pt x="96245" y="93067"/>
                  <a:pt x="96245" y="93067"/>
                  <a:pt x="95779" y="94264"/>
                </a:cubicBezTo>
                <a:cubicBezTo>
                  <a:pt x="95779" y="94264"/>
                  <a:pt x="95779" y="94264"/>
                  <a:pt x="94615" y="93665"/>
                </a:cubicBezTo>
                <a:cubicBezTo>
                  <a:pt x="94615" y="93665"/>
                  <a:pt x="94615" y="93665"/>
                  <a:pt x="92053" y="90673"/>
                </a:cubicBezTo>
                <a:cubicBezTo>
                  <a:pt x="92053" y="90673"/>
                  <a:pt x="92053" y="90673"/>
                  <a:pt x="90423" y="88279"/>
                </a:cubicBezTo>
                <a:cubicBezTo>
                  <a:pt x="90423" y="88279"/>
                  <a:pt x="90423" y="88279"/>
                  <a:pt x="89492" y="88578"/>
                </a:cubicBezTo>
                <a:cubicBezTo>
                  <a:pt x="89492" y="88578"/>
                  <a:pt x="89492" y="88578"/>
                  <a:pt x="87395" y="87980"/>
                </a:cubicBezTo>
                <a:cubicBezTo>
                  <a:pt x="87395" y="87980"/>
                  <a:pt x="87395" y="87980"/>
                  <a:pt x="85998" y="86184"/>
                </a:cubicBezTo>
                <a:cubicBezTo>
                  <a:pt x="85998" y="86184"/>
                  <a:pt x="85998" y="86184"/>
                  <a:pt x="85998" y="84089"/>
                </a:cubicBezTo>
                <a:cubicBezTo>
                  <a:pt x="85998" y="84089"/>
                  <a:pt x="85998" y="84089"/>
                  <a:pt x="85299" y="84688"/>
                </a:cubicBezTo>
                <a:cubicBezTo>
                  <a:pt x="85299" y="84688"/>
                  <a:pt x="85299" y="84688"/>
                  <a:pt x="82505" y="84688"/>
                </a:cubicBezTo>
                <a:cubicBezTo>
                  <a:pt x="82505" y="84688"/>
                  <a:pt x="82505" y="84688"/>
                  <a:pt x="81108" y="84389"/>
                </a:cubicBezTo>
                <a:cubicBezTo>
                  <a:pt x="81108" y="84389"/>
                  <a:pt x="81108" y="84389"/>
                  <a:pt x="79477" y="83790"/>
                </a:cubicBezTo>
                <a:cubicBezTo>
                  <a:pt x="79477" y="83790"/>
                  <a:pt x="79477" y="83790"/>
                  <a:pt x="76450" y="83491"/>
                </a:cubicBezTo>
                <a:cubicBezTo>
                  <a:pt x="76450" y="83491"/>
                  <a:pt x="76450" y="83491"/>
                  <a:pt x="73422" y="84389"/>
                </a:cubicBezTo>
                <a:cubicBezTo>
                  <a:pt x="73422" y="84389"/>
                  <a:pt x="73422" y="84389"/>
                  <a:pt x="71326" y="84987"/>
                </a:cubicBezTo>
                <a:cubicBezTo>
                  <a:pt x="71326" y="84987"/>
                  <a:pt x="71326" y="84987"/>
                  <a:pt x="71792" y="82593"/>
                </a:cubicBezTo>
                <a:cubicBezTo>
                  <a:pt x="71792" y="82593"/>
                  <a:pt x="71792" y="82593"/>
                  <a:pt x="71093" y="83191"/>
                </a:cubicBezTo>
                <a:cubicBezTo>
                  <a:pt x="71093" y="83191"/>
                  <a:pt x="71093" y="83191"/>
                  <a:pt x="69929" y="82294"/>
                </a:cubicBezTo>
                <a:cubicBezTo>
                  <a:pt x="69929" y="82294"/>
                  <a:pt x="69929" y="82294"/>
                  <a:pt x="68997" y="81695"/>
                </a:cubicBezTo>
                <a:cubicBezTo>
                  <a:pt x="68997" y="81695"/>
                  <a:pt x="68997" y="81695"/>
                  <a:pt x="68066" y="81695"/>
                </a:cubicBezTo>
                <a:cubicBezTo>
                  <a:pt x="68066" y="81695"/>
                  <a:pt x="68066" y="81695"/>
                  <a:pt x="67367" y="81695"/>
                </a:cubicBezTo>
                <a:cubicBezTo>
                  <a:pt x="67367" y="81695"/>
                  <a:pt x="67367" y="81695"/>
                  <a:pt x="66203" y="82593"/>
                </a:cubicBezTo>
                <a:cubicBezTo>
                  <a:pt x="66203" y="82593"/>
                  <a:pt x="66203" y="82593"/>
                  <a:pt x="65271" y="83191"/>
                </a:cubicBezTo>
                <a:cubicBezTo>
                  <a:pt x="65271" y="83191"/>
                  <a:pt x="65271" y="83191"/>
                  <a:pt x="64340" y="84688"/>
                </a:cubicBezTo>
                <a:cubicBezTo>
                  <a:pt x="64340" y="84688"/>
                  <a:pt x="64340" y="84688"/>
                  <a:pt x="63874" y="85286"/>
                </a:cubicBezTo>
                <a:cubicBezTo>
                  <a:pt x="63874" y="85286"/>
                  <a:pt x="63874" y="85286"/>
                  <a:pt x="62710" y="84987"/>
                </a:cubicBezTo>
                <a:cubicBezTo>
                  <a:pt x="62710" y="84987"/>
                  <a:pt x="62710" y="84987"/>
                  <a:pt x="63874" y="83790"/>
                </a:cubicBezTo>
                <a:cubicBezTo>
                  <a:pt x="63874" y="83790"/>
                  <a:pt x="63874" y="83790"/>
                  <a:pt x="65271" y="81995"/>
                </a:cubicBezTo>
                <a:cubicBezTo>
                  <a:pt x="65271" y="81995"/>
                  <a:pt x="65271" y="81995"/>
                  <a:pt x="66203" y="80798"/>
                </a:cubicBezTo>
                <a:cubicBezTo>
                  <a:pt x="66203" y="80798"/>
                  <a:pt x="66203" y="80798"/>
                  <a:pt x="66902" y="79600"/>
                </a:cubicBezTo>
                <a:cubicBezTo>
                  <a:pt x="66902" y="79600"/>
                  <a:pt x="66902" y="79600"/>
                  <a:pt x="66436" y="79600"/>
                </a:cubicBezTo>
                <a:cubicBezTo>
                  <a:pt x="66436" y="79600"/>
                  <a:pt x="66436" y="79600"/>
                  <a:pt x="65504" y="79002"/>
                </a:cubicBezTo>
                <a:cubicBezTo>
                  <a:pt x="65504" y="79002"/>
                  <a:pt x="65504" y="79002"/>
                  <a:pt x="65504" y="76907"/>
                </a:cubicBezTo>
                <a:cubicBezTo>
                  <a:pt x="65504" y="76907"/>
                  <a:pt x="65504" y="76907"/>
                  <a:pt x="64573" y="77805"/>
                </a:cubicBezTo>
                <a:cubicBezTo>
                  <a:pt x="64573" y="77805"/>
                  <a:pt x="64573" y="77805"/>
                  <a:pt x="64340" y="78104"/>
                </a:cubicBezTo>
                <a:cubicBezTo>
                  <a:pt x="64340" y="78104"/>
                  <a:pt x="64340" y="78104"/>
                  <a:pt x="62710" y="78104"/>
                </a:cubicBezTo>
                <a:cubicBezTo>
                  <a:pt x="62710" y="78104"/>
                  <a:pt x="62710" y="78104"/>
                  <a:pt x="61312" y="77805"/>
                </a:cubicBezTo>
                <a:cubicBezTo>
                  <a:pt x="61312" y="77805"/>
                  <a:pt x="61312" y="77805"/>
                  <a:pt x="60614" y="78703"/>
                </a:cubicBezTo>
                <a:cubicBezTo>
                  <a:pt x="60614" y="78703"/>
                  <a:pt x="60614" y="78703"/>
                  <a:pt x="60148" y="80498"/>
                </a:cubicBezTo>
                <a:cubicBezTo>
                  <a:pt x="60148" y="80498"/>
                  <a:pt x="60148" y="80498"/>
                  <a:pt x="61079" y="81995"/>
                </a:cubicBezTo>
                <a:cubicBezTo>
                  <a:pt x="61079" y="81995"/>
                  <a:pt x="61079" y="81995"/>
                  <a:pt x="60614" y="84389"/>
                </a:cubicBezTo>
                <a:cubicBezTo>
                  <a:pt x="60614" y="84389"/>
                  <a:pt x="60614" y="84389"/>
                  <a:pt x="59449" y="85885"/>
                </a:cubicBezTo>
                <a:cubicBezTo>
                  <a:pt x="59449" y="85885"/>
                  <a:pt x="59449" y="85885"/>
                  <a:pt x="58285" y="85885"/>
                </a:cubicBezTo>
                <a:cubicBezTo>
                  <a:pt x="58285" y="85885"/>
                  <a:pt x="58285" y="85885"/>
                  <a:pt x="56888" y="85885"/>
                </a:cubicBezTo>
                <a:cubicBezTo>
                  <a:pt x="56888" y="85885"/>
                  <a:pt x="56888" y="85885"/>
                  <a:pt x="56422" y="87980"/>
                </a:cubicBezTo>
                <a:cubicBezTo>
                  <a:pt x="56422" y="87980"/>
                  <a:pt x="56422" y="87980"/>
                  <a:pt x="54559" y="88877"/>
                </a:cubicBezTo>
                <a:cubicBezTo>
                  <a:pt x="54559" y="88877"/>
                  <a:pt x="54559" y="88877"/>
                  <a:pt x="54326" y="89476"/>
                </a:cubicBezTo>
                <a:cubicBezTo>
                  <a:pt x="54326" y="89476"/>
                  <a:pt x="54326" y="89476"/>
                  <a:pt x="52695" y="90972"/>
                </a:cubicBezTo>
                <a:cubicBezTo>
                  <a:pt x="52695" y="90972"/>
                  <a:pt x="52695" y="90972"/>
                  <a:pt x="51065" y="91571"/>
                </a:cubicBezTo>
                <a:cubicBezTo>
                  <a:pt x="51065" y="91571"/>
                  <a:pt x="51065" y="91571"/>
                  <a:pt x="50134" y="91870"/>
                </a:cubicBezTo>
                <a:cubicBezTo>
                  <a:pt x="50134" y="91870"/>
                  <a:pt x="50134" y="91870"/>
                  <a:pt x="49668" y="90972"/>
                </a:cubicBezTo>
                <a:cubicBezTo>
                  <a:pt x="49668" y="90972"/>
                  <a:pt x="49668" y="90972"/>
                  <a:pt x="49435" y="90374"/>
                </a:cubicBezTo>
                <a:cubicBezTo>
                  <a:pt x="49435" y="90374"/>
                  <a:pt x="49435" y="90374"/>
                  <a:pt x="50600" y="89775"/>
                </a:cubicBezTo>
                <a:cubicBezTo>
                  <a:pt x="50600" y="89775"/>
                  <a:pt x="50600" y="89775"/>
                  <a:pt x="51531" y="88279"/>
                </a:cubicBezTo>
                <a:cubicBezTo>
                  <a:pt x="51531" y="88279"/>
                  <a:pt x="51531" y="88279"/>
                  <a:pt x="50367" y="88279"/>
                </a:cubicBezTo>
                <a:cubicBezTo>
                  <a:pt x="50367" y="88279"/>
                  <a:pt x="50367" y="88279"/>
                  <a:pt x="49901" y="87381"/>
                </a:cubicBezTo>
                <a:cubicBezTo>
                  <a:pt x="49901" y="87381"/>
                  <a:pt x="49901" y="87381"/>
                  <a:pt x="51065" y="85286"/>
                </a:cubicBezTo>
                <a:cubicBezTo>
                  <a:pt x="51065" y="85286"/>
                  <a:pt x="51065" y="85286"/>
                  <a:pt x="51531" y="83191"/>
                </a:cubicBezTo>
                <a:cubicBezTo>
                  <a:pt x="51531" y="83191"/>
                  <a:pt x="51531" y="83191"/>
                  <a:pt x="52230" y="80199"/>
                </a:cubicBezTo>
                <a:cubicBezTo>
                  <a:pt x="52230" y="80199"/>
                  <a:pt x="52230" y="80199"/>
                  <a:pt x="53394" y="78404"/>
                </a:cubicBezTo>
                <a:cubicBezTo>
                  <a:pt x="53394" y="78404"/>
                  <a:pt x="53394" y="78404"/>
                  <a:pt x="57586" y="79002"/>
                </a:cubicBezTo>
                <a:cubicBezTo>
                  <a:pt x="57586" y="79002"/>
                  <a:pt x="57586" y="79002"/>
                  <a:pt x="56888" y="77805"/>
                </a:cubicBezTo>
                <a:cubicBezTo>
                  <a:pt x="56888" y="77805"/>
                  <a:pt x="56888" y="77805"/>
                  <a:pt x="55723" y="77506"/>
                </a:cubicBezTo>
                <a:cubicBezTo>
                  <a:pt x="55723" y="77506"/>
                  <a:pt x="55723" y="77506"/>
                  <a:pt x="53627" y="76309"/>
                </a:cubicBezTo>
                <a:cubicBezTo>
                  <a:pt x="53627" y="76309"/>
                  <a:pt x="53627" y="76309"/>
                  <a:pt x="51997" y="77207"/>
                </a:cubicBezTo>
                <a:cubicBezTo>
                  <a:pt x="51997" y="77207"/>
                  <a:pt x="51997" y="77207"/>
                  <a:pt x="50600" y="78703"/>
                </a:cubicBezTo>
                <a:cubicBezTo>
                  <a:pt x="50600" y="78703"/>
                  <a:pt x="50600" y="78703"/>
                  <a:pt x="49202" y="80199"/>
                </a:cubicBezTo>
                <a:cubicBezTo>
                  <a:pt x="49202" y="80199"/>
                  <a:pt x="49202" y="80199"/>
                  <a:pt x="48504" y="81995"/>
                </a:cubicBezTo>
                <a:cubicBezTo>
                  <a:pt x="48504" y="81995"/>
                  <a:pt x="48504" y="81995"/>
                  <a:pt x="48271" y="83491"/>
                </a:cubicBezTo>
                <a:cubicBezTo>
                  <a:pt x="48271" y="83491"/>
                  <a:pt x="48271" y="83491"/>
                  <a:pt x="47339" y="83491"/>
                </a:cubicBezTo>
                <a:cubicBezTo>
                  <a:pt x="47339" y="83491"/>
                  <a:pt x="47339" y="83491"/>
                  <a:pt x="47339" y="84089"/>
                </a:cubicBezTo>
                <a:cubicBezTo>
                  <a:pt x="47339" y="84089"/>
                  <a:pt x="47339" y="84089"/>
                  <a:pt x="47805" y="85286"/>
                </a:cubicBezTo>
                <a:cubicBezTo>
                  <a:pt x="47805" y="85286"/>
                  <a:pt x="47805" y="85286"/>
                  <a:pt x="47572" y="86184"/>
                </a:cubicBezTo>
                <a:cubicBezTo>
                  <a:pt x="47572" y="86184"/>
                  <a:pt x="47572" y="86184"/>
                  <a:pt x="46873" y="87082"/>
                </a:cubicBezTo>
                <a:cubicBezTo>
                  <a:pt x="46873" y="87082"/>
                  <a:pt x="46873" y="87082"/>
                  <a:pt x="45243" y="88279"/>
                </a:cubicBezTo>
                <a:cubicBezTo>
                  <a:pt x="45243" y="88279"/>
                  <a:pt x="45243" y="88279"/>
                  <a:pt x="44312" y="89177"/>
                </a:cubicBezTo>
                <a:cubicBezTo>
                  <a:pt x="44312" y="89177"/>
                  <a:pt x="44312" y="89177"/>
                  <a:pt x="43147" y="90673"/>
                </a:cubicBezTo>
                <a:cubicBezTo>
                  <a:pt x="43147" y="90673"/>
                  <a:pt x="43147" y="90673"/>
                  <a:pt x="42914" y="92169"/>
                </a:cubicBezTo>
                <a:cubicBezTo>
                  <a:pt x="42914" y="92169"/>
                  <a:pt x="42914" y="92169"/>
                  <a:pt x="44545" y="92768"/>
                </a:cubicBezTo>
                <a:cubicBezTo>
                  <a:pt x="44545" y="92768"/>
                  <a:pt x="44545" y="92768"/>
                  <a:pt x="44777" y="94862"/>
                </a:cubicBezTo>
                <a:cubicBezTo>
                  <a:pt x="44777" y="94862"/>
                  <a:pt x="44777" y="94862"/>
                  <a:pt x="44079" y="96059"/>
                </a:cubicBezTo>
                <a:cubicBezTo>
                  <a:pt x="44079" y="96059"/>
                  <a:pt x="44079" y="96059"/>
                  <a:pt x="42914" y="96957"/>
                </a:cubicBezTo>
                <a:cubicBezTo>
                  <a:pt x="42914" y="96957"/>
                  <a:pt x="42914" y="96957"/>
                  <a:pt x="41517" y="99351"/>
                </a:cubicBezTo>
                <a:cubicBezTo>
                  <a:pt x="41517" y="99351"/>
                  <a:pt x="41517" y="99351"/>
                  <a:pt x="39421" y="101147"/>
                </a:cubicBezTo>
                <a:cubicBezTo>
                  <a:pt x="39421" y="101147"/>
                  <a:pt x="39421" y="101147"/>
                  <a:pt x="35229" y="103840"/>
                </a:cubicBezTo>
                <a:cubicBezTo>
                  <a:pt x="35229" y="103840"/>
                  <a:pt x="35229" y="103840"/>
                  <a:pt x="34996" y="106234"/>
                </a:cubicBezTo>
                <a:cubicBezTo>
                  <a:pt x="34996" y="106234"/>
                  <a:pt x="34996" y="106234"/>
                  <a:pt x="33366" y="107132"/>
                </a:cubicBezTo>
                <a:cubicBezTo>
                  <a:pt x="33366" y="107132"/>
                  <a:pt x="33366" y="107132"/>
                  <a:pt x="31736" y="108329"/>
                </a:cubicBezTo>
                <a:cubicBezTo>
                  <a:pt x="31736" y="108329"/>
                  <a:pt x="31736" y="108329"/>
                  <a:pt x="29640" y="109226"/>
                </a:cubicBezTo>
                <a:cubicBezTo>
                  <a:pt x="29640" y="109226"/>
                  <a:pt x="29640" y="109226"/>
                  <a:pt x="28941" y="109825"/>
                </a:cubicBezTo>
                <a:cubicBezTo>
                  <a:pt x="28941" y="109825"/>
                  <a:pt x="28941" y="109825"/>
                  <a:pt x="28010" y="110723"/>
                </a:cubicBezTo>
                <a:cubicBezTo>
                  <a:pt x="28010" y="110723"/>
                  <a:pt x="28010" y="110723"/>
                  <a:pt x="27311" y="111620"/>
                </a:cubicBezTo>
                <a:cubicBezTo>
                  <a:pt x="27311" y="111620"/>
                  <a:pt x="27311" y="111620"/>
                  <a:pt x="26845" y="113416"/>
                </a:cubicBezTo>
                <a:cubicBezTo>
                  <a:pt x="26845" y="113416"/>
                  <a:pt x="26845" y="113416"/>
                  <a:pt x="25681" y="113715"/>
                </a:cubicBezTo>
                <a:cubicBezTo>
                  <a:pt x="25681" y="113715"/>
                  <a:pt x="25681" y="113715"/>
                  <a:pt x="24050" y="114314"/>
                </a:cubicBezTo>
                <a:cubicBezTo>
                  <a:pt x="24050" y="114314"/>
                  <a:pt x="24050" y="114314"/>
                  <a:pt x="22886" y="114314"/>
                </a:cubicBezTo>
                <a:cubicBezTo>
                  <a:pt x="22886" y="114314"/>
                  <a:pt x="22886" y="114314"/>
                  <a:pt x="21722" y="114912"/>
                </a:cubicBezTo>
                <a:cubicBezTo>
                  <a:pt x="21722" y="114912"/>
                  <a:pt x="21722" y="114912"/>
                  <a:pt x="20091" y="116109"/>
                </a:cubicBezTo>
                <a:cubicBezTo>
                  <a:pt x="20091" y="116109"/>
                  <a:pt x="20091" y="116109"/>
                  <a:pt x="20557" y="117606"/>
                </a:cubicBezTo>
                <a:cubicBezTo>
                  <a:pt x="20557" y="117606"/>
                  <a:pt x="20557" y="117606"/>
                  <a:pt x="20091" y="117905"/>
                </a:cubicBezTo>
                <a:cubicBezTo>
                  <a:pt x="20091" y="117905"/>
                  <a:pt x="20091" y="117905"/>
                  <a:pt x="18927" y="117007"/>
                </a:cubicBezTo>
                <a:cubicBezTo>
                  <a:pt x="18927" y="117007"/>
                  <a:pt x="18927" y="117007"/>
                  <a:pt x="17763" y="116408"/>
                </a:cubicBezTo>
                <a:cubicBezTo>
                  <a:pt x="17763" y="116408"/>
                  <a:pt x="17763" y="116408"/>
                  <a:pt x="16831" y="114613"/>
                </a:cubicBezTo>
                <a:cubicBezTo>
                  <a:pt x="16831" y="114613"/>
                  <a:pt x="16831" y="114613"/>
                  <a:pt x="16598" y="115211"/>
                </a:cubicBezTo>
                <a:cubicBezTo>
                  <a:pt x="16598" y="115211"/>
                  <a:pt x="16598" y="115211"/>
                  <a:pt x="16598" y="117606"/>
                </a:cubicBezTo>
                <a:cubicBezTo>
                  <a:pt x="16598" y="117606"/>
                  <a:pt x="16598" y="117606"/>
                  <a:pt x="15201" y="117606"/>
                </a:cubicBezTo>
                <a:cubicBezTo>
                  <a:pt x="15201" y="117606"/>
                  <a:pt x="15201" y="117606"/>
                  <a:pt x="15201" y="118503"/>
                </a:cubicBezTo>
                <a:cubicBezTo>
                  <a:pt x="15201" y="118503"/>
                  <a:pt x="15201" y="118503"/>
                  <a:pt x="13804" y="118503"/>
                </a:cubicBezTo>
                <a:cubicBezTo>
                  <a:pt x="13804" y="118503"/>
                  <a:pt x="13804" y="118503"/>
                  <a:pt x="13804" y="118204"/>
                </a:cubicBezTo>
                <a:cubicBezTo>
                  <a:pt x="13804" y="117905"/>
                  <a:pt x="13105" y="117905"/>
                  <a:pt x="13105" y="117905"/>
                </a:cubicBezTo>
                <a:cubicBezTo>
                  <a:pt x="13105" y="117905"/>
                  <a:pt x="13105" y="117905"/>
                  <a:pt x="12173" y="117905"/>
                </a:cubicBezTo>
                <a:cubicBezTo>
                  <a:pt x="12173" y="117905"/>
                  <a:pt x="12173" y="117905"/>
                  <a:pt x="11009" y="118204"/>
                </a:cubicBezTo>
                <a:cubicBezTo>
                  <a:pt x="11009" y="118204"/>
                  <a:pt x="11009" y="118204"/>
                  <a:pt x="9612" y="120000"/>
                </a:cubicBezTo>
                <a:cubicBezTo>
                  <a:pt x="9612" y="120000"/>
                  <a:pt x="9612" y="120000"/>
                  <a:pt x="7050" y="120000"/>
                </a:cubicBezTo>
                <a:cubicBezTo>
                  <a:pt x="7050" y="120000"/>
                  <a:pt x="7050" y="120000"/>
                  <a:pt x="4721" y="120000"/>
                </a:cubicBezTo>
                <a:cubicBezTo>
                  <a:pt x="4721" y="120000"/>
                  <a:pt x="4721" y="120000"/>
                  <a:pt x="4721" y="118802"/>
                </a:cubicBezTo>
                <a:cubicBezTo>
                  <a:pt x="4721" y="118802"/>
                  <a:pt x="4721" y="118802"/>
                  <a:pt x="6351" y="116408"/>
                </a:cubicBezTo>
                <a:cubicBezTo>
                  <a:pt x="6351" y="116408"/>
                  <a:pt x="6351" y="116408"/>
                  <a:pt x="9146" y="116408"/>
                </a:cubicBezTo>
                <a:cubicBezTo>
                  <a:pt x="9146" y="116408"/>
                  <a:pt x="9146" y="116408"/>
                  <a:pt x="10310" y="116408"/>
                </a:cubicBezTo>
                <a:cubicBezTo>
                  <a:pt x="10310" y="116408"/>
                  <a:pt x="10310" y="116408"/>
                  <a:pt x="11475" y="115511"/>
                </a:cubicBezTo>
                <a:cubicBezTo>
                  <a:pt x="11475" y="115511"/>
                  <a:pt x="11475" y="115511"/>
                  <a:pt x="13105" y="114912"/>
                </a:cubicBezTo>
                <a:cubicBezTo>
                  <a:pt x="13105" y="114912"/>
                  <a:pt x="13105" y="114912"/>
                  <a:pt x="13804" y="114314"/>
                </a:cubicBezTo>
                <a:cubicBezTo>
                  <a:pt x="13804" y="114314"/>
                  <a:pt x="13804" y="114314"/>
                  <a:pt x="14502" y="112817"/>
                </a:cubicBezTo>
                <a:cubicBezTo>
                  <a:pt x="14502" y="112817"/>
                  <a:pt x="14502" y="112817"/>
                  <a:pt x="15900" y="111920"/>
                </a:cubicBezTo>
                <a:cubicBezTo>
                  <a:pt x="15900" y="111920"/>
                  <a:pt x="15900" y="111920"/>
                  <a:pt x="17995" y="111620"/>
                </a:cubicBezTo>
                <a:cubicBezTo>
                  <a:pt x="17995" y="111620"/>
                  <a:pt x="17995" y="111620"/>
                  <a:pt x="19160" y="111620"/>
                </a:cubicBezTo>
                <a:cubicBezTo>
                  <a:pt x="19160" y="111620"/>
                  <a:pt x="19160" y="111620"/>
                  <a:pt x="20091" y="112817"/>
                </a:cubicBezTo>
                <a:cubicBezTo>
                  <a:pt x="20091" y="112817"/>
                  <a:pt x="20091" y="112817"/>
                  <a:pt x="21023" y="111920"/>
                </a:cubicBezTo>
                <a:cubicBezTo>
                  <a:pt x="21023" y="111920"/>
                  <a:pt x="21023" y="111920"/>
                  <a:pt x="21955" y="110124"/>
                </a:cubicBezTo>
                <a:cubicBezTo>
                  <a:pt x="21955" y="110124"/>
                  <a:pt x="21955" y="110124"/>
                  <a:pt x="23119" y="108628"/>
                </a:cubicBezTo>
                <a:cubicBezTo>
                  <a:pt x="23119" y="108628"/>
                  <a:pt x="23119" y="108628"/>
                  <a:pt x="24283" y="107730"/>
                </a:cubicBezTo>
                <a:cubicBezTo>
                  <a:pt x="24283" y="107730"/>
                  <a:pt x="24283" y="107730"/>
                  <a:pt x="26612" y="107132"/>
                </a:cubicBezTo>
                <a:cubicBezTo>
                  <a:pt x="26612" y="107132"/>
                  <a:pt x="26612" y="107132"/>
                  <a:pt x="27544" y="105935"/>
                </a:cubicBezTo>
                <a:cubicBezTo>
                  <a:pt x="27544" y="105935"/>
                  <a:pt x="27544" y="105935"/>
                  <a:pt x="28708" y="104438"/>
                </a:cubicBezTo>
                <a:cubicBezTo>
                  <a:pt x="28708" y="104438"/>
                  <a:pt x="28708" y="104438"/>
                  <a:pt x="30106" y="102942"/>
                </a:cubicBezTo>
                <a:cubicBezTo>
                  <a:pt x="30106" y="102942"/>
                  <a:pt x="30106" y="102942"/>
                  <a:pt x="31270" y="102044"/>
                </a:cubicBezTo>
                <a:cubicBezTo>
                  <a:pt x="31270" y="102044"/>
                  <a:pt x="31270" y="102044"/>
                  <a:pt x="31736" y="100249"/>
                </a:cubicBezTo>
                <a:cubicBezTo>
                  <a:pt x="31736" y="100249"/>
                  <a:pt x="31736" y="100249"/>
                  <a:pt x="31969" y="97556"/>
                </a:cubicBezTo>
                <a:cubicBezTo>
                  <a:pt x="31969" y="97556"/>
                  <a:pt x="31969" y="97556"/>
                  <a:pt x="32434" y="95760"/>
                </a:cubicBezTo>
                <a:cubicBezTo>
                  <a:pt x="32434" y="95760"/>
                  <a:pt x="32434" y="95760"/>
                  <a:pt x="32667" y="95162"/>
                </a:cubicBezTo>
                <a:cubicBezTo>
                  <a:pt x="32667" y="95162"/>
                  <a:pt x="32667" y="95162"/>
                  <a:pt x="33832" y="93067"/>
                </a:cubicBezTo>
                <a:cubicBezTo>
                  <a:pt x="33832" y="93067"/>
                  <a:pt x="33832" y="93067"/>
                  <a:pt x="33133" y="93067"/>
                </a:cubicBezTo>
                <a:cubicBezTo>
                  <a:pt x="33133" y="93067"/>
                  <a:pt x="33133" y="93067"/>
                  <a:pt x="31969" y="93366"/>
                </a:cubicBezTo>
                <a:cubicBezTo>
                  <a:pt x="31969" y="93366"/>
                  <a:pt x="31969" y="93366"/>
                  <a:pt x="31270" y="93366"/>
                </a:cubicBezTo>
                <a:cubicBezTo>
                  <a:pt x="31270" y="93366"/>
                  <a:pt x="31270" y="93366"/>
                  <a:pt x="30106" y="93067"/>
                </a:cubicBezTo>
                <a:cubicBezTo>
                  <a:pt x="30106" y="93067"/>
                  <a:pt x="30106" y="93067"/>
                  <a:pt x="29640" y="92468"/>
                </a:cubicBezTo>
                <a:cubicBezTo>
                  <a:pt x="29640" y="92468"/>
                  <a:pt x="29640" y="92468"/>
                  <a:pt x="30804" y="90972"/>
                </a:cubicBezTo>
                <a:cubicBezTo>
                  <a:pt x="30804" y="90972"/>
                  <a:pt x="30804" y="90972"/>
                  <a:pt x="29640" y="91271"/>
                </a:cubicBezTo>
                <a:cubicBezTo>
                  <a:pt x="29640" y="91271"/>
                  <a:pt x="29640" y="91271"/>
                  <a:pt x="28941" y="92169"/>
                </a:cubicBezTo>
                <a:cubicBezTo>
                  <a:pt x="28941" y="92169"/>
                  <a:pt x="28941" y="92169"/>
                  <a:pt x="28475" y="94264"/>
                </a:cubicBezTo>
                <a:cubicBezTo>
                  <a:pt x="28475" y="94264"/>
                  <a:pt x="28475" y="94264"/>
                  <a:pt x="27777" y="95162"/>
                </a:cubicBezTo>
                <a:cubicBezTo>
                  <a:pt x="27777" y="95162"/>
                  <a:pt x="27777" y="95162"/>
                  <a:pt x="27544" y="94264"/>
                </a:cubicBezTo>
                <a:cubicBezTo>
                  <a:pt x="27544" y="94264"/>
                  <a:pt x="27544" y="94264"/>
                  <a:pt x="26845" y="93067"/>
                </a:cubicBezTo>
                <a:cubicBezTo>
                  <a:pt x="26845" y="93067"/>
                  <a:pt x="26845" y="93067"/>
                  <a:pt x="25681" y="91571"/>
                </a:cubicBezTo>
                <a:cubicBezTo>
                  <a:pt x="25681" y="91571"/>
                  <a:pt x="25681" y="91571"/>
                  <a:pt x="23818" y="90074"/>
                </a:cubicBezTo>
                <a:cubicBezTo>
                  <a:pt x="23818" y="90074"/>
                  <a:pt x="23818" y="90074"/>
                  <a:pt x="23352" y="90074"/>
                </a:cubicBezTo>
                <a:cubicBezTo>
                  <a:pt x="23352" y="90074"/>
                  <a:pt x="23352" y="90074"/>
                  <a:pt x="21722" y="91571"/>
                </a:cubicBezTo>
                <a:cubicBezTo>
                  <a:pt x="21722" y="91571"/>
                  <a:pt x="21722" y="91571"/>
                  <a:pt x="20790" y="91571"/>
                </a:cubicBezTo>
                <a:cubicBezTo>
                  <a:pt x="20790" y="91571"/>
                  <a:pt x="20790" y="91571"/>
                  <a:pt x="19393" y="91571"/>
                </a:cubicBezTo>
                <a:cubicBezTo>
                  <a:pt x="19393" y="91571"/>
                  <a:pt x="19393" y="91571"/>
                  <a:pt x="19626" y="87680"/>
                </a:cubicBezTo>
                <a:cubicBezTo>
                  <a:pt x="19626" y="87680"/>
                  <a:pt x="19626" y="87680"/>
                  <a:pt x="19859" y="86483"/>
                </a:cubicBezTo>
                <a:cubicBezTo>
                  <a:pt x="19859" y="86483"/>
                  <a:pt x="19859" y="86483"/>
                  <a:pt x="20557" y="85286"/>
                </a:cubicBezTo>
                <a:cubicBezTo>
                  <a:pt x="20557" y="85286"/>
                  <a:pt x="20557" y="85286"/>
                  <a:pt x="20557" y="83790"/>
                </a:cubicBezTo>
                <a:cubicBezTo>
                  <a:pt x="20557" y="83790"/>
                  <a:pt x="20557" y="83790"/>
                  <a:pt x="20324" y="81396"/>
                </a:cubicBezTo>
                <a:cubicBezTo>
                  <a:pt x="20324" y="81396"/>
                  <a:pt x="20324" y="81396"/>
                  <a:pt x="19859" y="79002"/>
                </a:cubicBezTo>
                <a:cubicBezTo>
                  <a:pt x="19859" y="79002"/>
                  <a:pt x="19859" y="79002"/>
                  <a:pt x="19393" y="79600"/>
                </a:cubicBezTo>
                <a:cubicBezTo>
                  <a:pt x="19393" y="79600"/>
                  <a:pt x="19393" y="79600"/>
                  <a:pt x="18461" y="80798"/>
                </a:cubicBezTo>
                <a:cubicBezTo>
                  <a:pt x="18461" y="80798"/>
                  <a:pt x="18461" y="80798"/>
                  <a:pt x="17763" y="81396"/>
                </a:cubicBezTo>
                <a:cubicBezTo>
                  <a:pt x="17763" y="81396"/>
                  <a:pt x="17763" y="81396"/>
                  <a:pt x="17064" y="81396"/>
                </a:cubicBezTo>
                <a:cubicBezTo>
                  <a:pt x="17064" y="81396"/>
                  <a:pt x="17064" y="81396"/>
                  <a:pt x="16365" y="80498"/>
                </a:cubicBezTo>
                <a:cubicBezTo>
                  <a:pt x="16365" y="80498"/>
                  <a:pt x="16365" y="80498"/>
                  <a:pt x="15900" y="80498"/>
                </a:cubicBezTo>
                <a:cubicBezTo>
                  <a:pt x="15900" y="80498"/>
                  <a:pt x="15900" y="80498"/>
                  <a:pt x="14968" y="79900"/>
                </a:cubicBezTo>
                <a:cubicBezTo>
                  <a:pt x="14968" y="79900"/>
                  <a:pt x="14968" y="79900"/>
                  <a:pt x="14269" y="79002"/>
                </a:cubicBezTo>
                <a:cubicBezTo>
                  <a:pt x="14269" y="79002"/>
                  <a:pt x="14269" y="79002"/>
                  <a:pt x="13571" y="78404"/>
                </a:cubicBezTo>
                <a:cubicBezTo>
                  <a:pt x="13571" y="78404"/>
                  <a:pt x="13571" y="78404"/>
                  <a:pt x="12872" y="77506"/>
                </a:cubicBezTo>
                <a:cubicBezTo>
                  <a:pt x="12872" y="77506"/>
                  <a:pt x="12872" y="77506"/>
                  <a:pt x="12639" y="76608"/>
                </a:cubicBezTo>
                <a:cubicBezTo>
                  <a:pt x="12639" y="76608"/>
                  <a:pt x="12639" y="76608"/>
                  <a:pt x="12406" y="74513"/>
                </a:cubicBezTo>
                <a:cubicBezTo>
                  <a:pt x="12406" y="74513"/>
                  <a:pt x="12406" y="74513"/>
                  <a:pt x="13338" y="73616"/>
                </a:cubicBezTo>
                <a:cubicBezTo>
                  <a:pt x="13338" y="73616"/>
                  <a:pt x="13338" y="73616"/>
                  <a:pt x="14269" y="73616"/>
                </a:cubicBezTo>
                <a:cubicBezTo>
                  <a:pt x="14269" y="73616"/>
                  <a:pt x="14269" y="73616"/>
                  <a:pt x="15434" y="73616"/>
                </a:cubicBezTo>
                <a:cubicBezTo>
                  <a:pt x="15434" y="73616"/>
                  <a:pt x="15434" y="73616"/>
                  <a:pt x="16598" y="74513"/>
                </a:cubicBezTo>
                <a:cubicBezTo>
                  <a:pt x="16598" y="74513"/>
                  <a:pt x="16598" y="74513"/>
                  <a:pt x="17064" y="73017"/>
                </a:cubicBezTo>
                <a:cubicBezTo>
                  <a:pt x="17064" y="73017"/>
                  <a:pt x="17064" y="73017"/>
                  <a:pt x="16365" y="72119"/>
                </a:cubicBezTo>
                <a:cubicBezTo>
                  <a:pt x="16365" y="72119"/>
                  <a:pt x="16365" y="72119"/>
                  <a:pt x="16132" y="72119"/>
                </a:cubicBezTo>
                <a:cubicBezTo>
                  <a:pt x="16132" y="72119"/>
                  <a:pt x="16132" y="72119"/>
                  <a:pt x="14968" y="72119"/>
                </a:cubicBezTo>
                <a:cubicBezTo>
                  <a:pt x="14968" y="72119"/>
                  <a:pt x="14968" y="72119"/>
                  <a:pt x="14269" y="72119"/>
                </a:cubicBezTo>
                <a:cubicBezTo>
                  <a:pt x="14269" y="72119"/>
                  <a:pt x="14269" y="72119"/>
                  <a:pt x="12872" y="70922"/>
                </a:cubicBezTo>
                <a:cubicBezTo>
                  <a:pt x="12872" y="70922"/>
                  <a:pt x="12872" y="70922"/>
                  <a:pt x="12406" y="69725"/>
                </a:cubicBezTo>
                <a:cubicBezTo>
                  <a:pt x="12406" y="69725"/>
                  <a:pt x="12406" y="69725"/>
                  <a:pt x="11941" y="68229"/>
                </a:cubicBezTo>
                <a:cubicBezTo>
                  <a:pt x="11941" y="68229"/>
                  <a:pt x="11941" y="68229"/>
                  <a:pt x="11475" y="66733"/>
                </a:cubicBezTo>
                <a:cubicBezTo>
                  <a:pt x="11475" y="66733"/>
                  <a:pt x="11475" y="66733"/>
                  <a:pt x="11475" y="66134"/>
                </a:cubicBezTo>
                <a:cubicBezTo>
                  <a:pt x="11475" y="66134"/>
                  <a:pt x="11475" y="66134"/>
                  <a:pt x="11941" y="65536"/>
                </a:cubicBezTo>
                <a:cubicBezTo>
                  <a:pt x="11941" y="65536"/>
                  <a:pt x="11941" y="65536"/>
                  <a:pt x="12639" y="64039"/>
                </a:cubicBezTo>
                <a:cubicBezTo>
                  <a:pt x="12639" y="64039"/>
                  <a:pt x="12639" y="64039"/>
                  <a:pt x="13804" y="62244"/>
                </a:cubicBezTo>
                <a:cubicBezTo>
                  <a:pt x="13804" y="62244"/>
                  <a:pt x="13804" y="62244"/>
                  <a:pt x="15201" y="61047"/>
                </a:cubicBezTo>
                <a:cubicBezTo>
                  <a:pt x="15201" y="61047"/>
                  <a:pt x="15201" y="61047"/>
                  <a:pt x="16132" y="59551"/>
                </a:cubicBezTo>
                <a:cubicBezTo>
                  <a:pt x="16132" y="59551"/>
                  <a:pt x="16132" y="59551"/>
                  <a:pt x="16365" y="58054"/>
                </a:cubicBezTo>
                <a:cubicBezTo>
                  <a:pt x="16365" y="58054"/>
                  <a:pt x="16365" y="58054"/>
                  <a:pt x="17530" y="56558"/>
                </a:cubicBezTo>
                <a:cubicBezTo>
                  <a:pt x="17530" y="56558"/>
                  <a:pt x="17530" y="56558"/>
                  <a:pt x="18461" y="56259"/>
                </a:cubicBezTo>
                <a:cubicBezTo>
                  <a:pt x="18461" y="56259"/>
                  <a:pt x="18461" y="56259"/>
                  <a:pt x="19160" y="56857"/>
                </a:cubicBezTo>
                <a:cubicBezTo>
                  <a:pt x="19160" y="56857"/>
                  <a:pt x="19160" y="56857"/>
                  <a:pt x="19859" y="58054"/>
                </a:cubicBezTo>
                <a:cubicBezTo>
                  <a:pt x="19859" y="58054"/>
                  <a:pt x="19859" y="58054"/>
                  <a:pt x="20324" y="58054"/>
                </a:cubicBezTo>
                <a:cubicBezTo>
                  <a:pt x="20324" y="58054"/>
                  <a:pt x="20324" y="58054"/>
                  <a:pt x="21256" y="58054"/>
                </a:cubicBezTo>
                <a:cubicBezTo>
                  <a:pt x="21256" y="58054"/>
                  <a:pt x="21256" y="58054"/>
                  <a:pt x="21722" y="58054"/>
                </a:cubicBezTo>
                <a:cubicBezTo>
                  <a:pt x="21722" y="58054"/>
                  <a:pt x="21722" y="58054"/>
                  <a:pt x="22420" y="56857"/>
                </a:cubicBezTo>
                <a:cubicBezTo>
                  <a:pt x="22420" y="56857"/>
                  <a:pt x="22420" y="56857"/>
                  <a:pt x="23119" y="56857"/>
                </a:cubicBezTo>
                <a:cubicBezTo>
                  <a:pt x="23119" y="56857"/>
                  <a:pt x="23119" y="56857"/>
                  <a:pt x="23352" y="56259"/>
                </a:cubicBezTo>
                <a:cubicBezTo>
                  <a:pt x="23352" y="56259"/>
                  <a:pt x="23352" y="56259"/>
                  <a:pt x="23818" y="55361"/>
                </a:cubicBezTo>
                <a:cubicBezTo>
                  <a:pt x="23818" y="55361"/>
                  <a:pt x="23818" y="55361"/>
                  <a:pt x="24050" y="56259"/>
                </a:cubicBezTo>
                <a:cubicBezTo>
                  <a:pt x="24050" y="56259"/>
                  <a:pt x="24050" y="56259"/>
                  <a:pt x="24749" y="56259"/>
                </a:cubicBezTo>
                <a:cubicBezTo>
                  <a:pt x="24749" y="56259"/>
                  <a:pt x="24749" y="56259"/>
                  <a:pt x="25215" y="56259"/>
                </a:cubicBezTo>
                <a:cubicBezTo>
                  <a:pt x="25215" y="56259"/>
                  <a:pt x="25215" y="56259"/>
                  <a:pt x="26147" y="56259"/>
                </a:cubicBezTo>
                <a:cubicBezTo>
                  <a:pt x="26147" y="56259"/>
                  <a:pt x="26147" y="56259"/>
                  <a:pt x="26845" y="55361"/>
                </a:cubicBezTo>
                <a:cubicBezTo>
                  <a:pt x="26845" y="55361"/>
                  <a:pt x="26845" y="55361"/>
                  <a:pt x="27544" y="55361"/>
                </a:cubicBezTo>
                <a:cubicBezTo>
                  <a:pt x="27544" y="55361"/>
                  <a:pt x="27544" y="55361"/>
                  <a:pt x="27777" y="53266"/>
                </a:cubicBezTo>
                <a:cubicBezTo>
                  <a:pt x="27777" y="53266"/>
                  <a:pt x="27777" y="53266"/>
                  <a:pt x="27311" y="51770"/>
                </a:cubicBezTo>
                <a:cubicBezTo>
                  <a:pt x="27311" y="51770"/>
                  <a:pt x="27311" y="51770"/>
                  <a:pt x="26845" y="49376"/>
                </a:cubicBezTo>
                <a:cubicBezTo>
                  <a:pt x="26845" y="49376"/>
                  <a:pt x="26845" y="49376"/>
                  <a:pt x="27777" y="49376"/>
                </a:cubicBezTo>
                <a:cubicBezTo>
                  <a:pt x="27777" y="49376"/>
                  <a:pt x="27777" y="49376"/>
                  <a:pt x="28708" y="48179"/>
                </a:cubicBezTo>
                <a:cubicBezTo>
                  <a:pt x="28708" y="48179"/>
                  <a:pt x="28708" y="48179"/>
                  <a:pt x="28475" y="46383"/>
                </a:cubicBezTo>
                <a:cubicBezTo>
                  <a:pt x="28475" y="46383"/>
                  <a:pt x="28475" y="46383"/>
                  <a:pt x="27078" y="46084"/>
                </a:cubicBezTo>
                <a:cubicBezTo>
                  <a:pt x="27078" y="46084"/>
                  <a:pt x="27078" y="46084"/>
                  <a:pt x="26379" y="46084"/>
                </a:cubicBezTo>
                <a:cubicBezTo>
                  <a:pt x="26379" y="46084"/>
                  <a:pt x="26379" y="46084"/>
                  <a:pt x="25681" y="46383"/>
                </a:cubicBezTo>
                <a:cubicBezTo>
                  <a:pt x="25681" y="46383"/>
                  <a:pt x="25681" y="46383"/>
                  <a:pt x="24982" y="46982"/>
                </a:cubicBezTo>
                <a:cubicBezTo>
                  <a:pt x="24982" y="46982"/>
                  <a:pt x="24982" y="46982"/>
                  <a:pt x="24516" y="48179"/>
                </a:cubicBezTo>
                <a:cubicBezTo>
                  <a:pt x="24516" y="48179"/>
                  <a:pt x="24516" y="48179"/>
                  <a:pt x="23818" y="48179"/>
                </a:cubicBezTo>
                <a:cubicBezTo>
                  <a:pt x="23818" y="48179"/>
                  <a:pt x="23818" y="48179"/>
                  <a:pt x="23119" y="46383"/>
                </a:cubicBezTo>
                <a:cubicBezTo>
                  <a:pt x="23119" y="46383"/>
                  <a:pt x="23119" y="46383"/>
                  <a:pt x="21256" y="46383"/>
                </a:cubicBezTo>
                <a:cubicBezTo>
                  <a:pt x="21256" y="46383"/>
                  <a:pt x="21256" y="46383"/>
                  <a:pt x="19160" y="46383"/>
                </a:cubicBezTo>
                <a:cubicBezTo>
                  <a:pt x="19160" y="46383"/>
                  <a:pt x="19160" y="46383"/>
                  <a:pt x="17530" y="45785"/>
                </a:cubicBezTo>
                <a:cubicBezTo>
                  <a:pt x="17530" y="45785"/>
                  <a:pt x="17530" y="45785"/>
                  <a:pt x="15900" y="44887"/>
                </a:cubicBezTo>
                <a:cubicBezTo>
                  <a:pt x="15900" y="44887"/>
                  <a:pt x="15900" y="44887"/>
                  <a:pt x="14968" y="43391"/>
                </a:cubicBezTo>
                <a:cubicBezTo>
                  <a:pt x="14968" y="43391"/>
                  <a:pt x="14968" y="43391"/>
                  <a:pt x="14735" y="40399"/>
                </a:cubicBezTo>
                <a:cubicBezTo>
                  <a:pt x="14735" y="40399"/>
                  <a:pt x="14735" y="40399"/>
                  <a:pt x="15900" y="39800"/>
                </a:cubicBezTo>
                <a:cubicBezTo>
                  <a:pt x="15900" y="39800"/>
                  <a:pt x="15900" y="39800"/>
                  <a:pt x="16598" y="39201"/>
                </a:cubicBezTo>
                <a:cubicBezTo>
                  <a:pt x="16598" y="39201"/>
                  <a:pt x="16598" y="39201"/>
                  <a:pt x="14968" y="38304"/>
                </a:cubicBezTo>
                <a:cubicBezTo>
                  <a:pt x="14968" y="38304"/>
                  <a:pt x="14968" y="38304"/>
                  <a:pt x="14036" y="37406"/>
                </a:cubicBezTo>
                <a:cubicBezTo>
                  <a:pt x="14036" y="37406"/>
                  <a:pt x="14036" y="37406"/>
                  <a:pt x="12872" y="36209"/>
                </a:cubicBezTo>
                <a:cubicBezTo>
                  <a:pt x="12872" y="36209"/>
                  <a:pt x="12872" y="36209"/>
                  <a:pt x="12639" y="35610"/>
                </a:cubicBezTo>
                <a:cubicBezTo>
                  <a:pt x="12639" y="35610"/>
                  <a:pt x="12639" y="35610"/>
                  <a:pt x="13571" y="34713"/>
                </a:cubicBezTo>
                <a:cubicBezTo>
                  <a:pt x="13571" y="34713"/>
                  <a:pt x="13571" y="34713"/>
                  <a:pt x="14269" y="34713"/>
                </a:cubicBezTo>
                <a:cubicBezTo>
                  <a:pt x="14269" y="34713"/>
                  <a:pt x="14269" y="34713"/>
                  <a:pt x="15667" y="34413"/>
                </a:cubicBezTo>
                <a:cubicBezTo>
                  <a:pt x="15667" y="34413"/>
                  <a:pt x="15667" y="34413"/>
                  <a:pt x="17530" y="32917"/>
                </a:cubicBezTo>
                <a:cubicBezTo>
                  <a:pt x="17530" y="32917"/>
                  <a:pt x="17530" y="32917"/>
                  <a:pt x="17763" y="33516"/>
                </a:cubicBezTo>
                <a:cubicBezTo>
                  <a:pt x="17763" y="33516"/>
                  <a:pt x="17763" y="33516"/>
                  <a:pt x="18927" y="32917"/>
                </a:cubicBezTo>
                <a:cubicBezTo>
                  <a:pt x="18927" y="32917"/>
                  <a:pt x="18927" y="32917"/>
                  <a:pt x="18927" y="32618"/>
                </a:cubicBezTo>
                <a:cubicBezTo>
                  <a:pt x="18927" y="32618"/>
                  <a:pt x="18927" y="32618"/>
                  <a:pt x="19626" y="32319"/>
                </a:cubicBezTo>
                <a:cubicBezTo>
                  <a:pt x="19626" y="32319"/>
                  <a:pt x="19626" y="32319"/>
                  <a:pt x="21023" y="32019"/>
                </a:cubicBezTo>
                <a:cubicBezTo>
                  <a:pt x="21023" y="32019"/>
                  <a:pt x="21023" y="32019"/>
                  <a:pt x="22653" y="32019"/>
                </a:cubicBezTo>
                <a:cubicBezTo>
                  <a:pt x="22653" y="32019"/>
                  <a:pt x="22653" y="32019"/>
                  <a:pt x="23352" y="32618"/>
                </a:cubicBezTo>
                <a:cubicBezTo>
                  <a:pt x="23352" y="32618"/>
                  <a:pt x="23352" y="32618"/>
                  <a:pt x="22886" y="34114"/>
                </a:cubicBezTo>
                <a:cubicBezTo>
                  <a:pt x="22886" y="34114"/>
                  <a:pt x="22886" y="34114"/>
                  <a:pt x="22886" y="34713"/>
                </a:cubicBezTo>
                <a:cubicBezTo>
                  <a:pt x="22886" y="34713"/>
                  <a:pt x="22886" y="34713"/>
                  <a:pt x="23585" y="35311"/>
                </a:cubicBezTo>
                <a:cubicBezTo>
                  <a:pt x="23585" y="35311"/>
                  <a:pt x="23585" y="35311"/>
                  <a:pt x="24283" y="36209"/>
                </a:cubicBezTo>
                <a:cubicBezTo>
                  <a:pt x="24283" y="36209"/>
                  <a:pt x="24283" y="36209"/>
                  <a:pt x="25681" y="36209"/>
                </a:cubicBezTo>
                <a:cubicBezTo>
                  <a:pt x="25681" y="36209"/>
                  <a:pt x="25681" y="36209"/>
                  <a:pt x="27544" y="36808"/>
                </a:cubicBezTo>
                <a:cubicBezTo>
                  <a:pt x="27544" y="36808"/>
                  <a:pt x="27544" y="36808"/>
                  <a:pt x="28941" y="35910"/>
                </a:cubicBezTo>
                <a:cubicBezTo>
                  <a:pt x="28941" y="35910"/>
                  <a:pt x="28941" y="35910"/>
                  <a:pt x="29873" y="34713"/>
                </a:cubicBezTo>
                <a:cubicBezTo>
                  <a:pt x="29873" y="34713"/>
                  <a:pt x="29873" y="34713"/>
                  <a:pt x="31037" y="33815"/>
                </a:cubicBezTo>
                <a:cubicBezTo>
                  <a:pt x="31037" y="33815"/>
                  <a:pt x="30106" y="33216"/>
                  <a:pt x="29873" y="33216"/>
                </a:cubicBezTo>
                <a:cubicBezTo>
                  <a:pt x="29407" y="33216"/>
                  <a:pt x="28941" y="32618"/>
                  <a:pt x="28941" y="32618"/>
                </a:cubicBezTo>
                <a:cubicBezTo>
                  <a:pt x="28941" y="32618"/>
                  <a:pt x="28941" y="32618"/>
                  <a:pt x="28243" y="32019"/>
                </a:cubicBezTo>
                <a:cubicBezTo>
                  <a:pt x="28243" y="32019"/>
                  <a:pt x="28243" y="32019"/>
                  <a:pt x="28243" y="30822"/>
                </a:cubicBezTo>
                <a:cubicBezTo>
                  <a:pt x="28243" y="30822"/>
                  <a:pt x="28243" y="30822"/>
                  <a:pt x="28010" y="29326"/>
                </a:cubicBezTo>
                <a:cubicBezTo>
                  <a:pt x="28010" y="29326"/>
                  <a:pt x="28010" y="29326"/>
                  <a:pt x="24516" y="28129"/>
                </a:cubicBezTo>
                <a:cubicBezTo>
                  <a:pt x="24516" y="28129"/>
                  <a:pt x="24516" y="28129"/>
                  <a:pt x="24516" y="23640"/>
                </a:cubicBezTo>
                <a:cubicBezTo>
                  <a:pt x="24516" y="23640"/>
                  <a:pt x="24516" y="23640"/>
                  <a:pt x="22886" y="21546"/>
                </a:cubicBezTo>
                <a:cubicBezTo>
                  <a:pt x="22886" y="21546"/>
                  <a:pt x="22886" y="21546"/>
                  <a:pt x="19626" y="17057"/>
                </a:cubicBezTo>
                <a:cubicBezTo>
                  <a:pt x="19626" y="17057"/>
                  <a:pt x="19626" y="17057"/>
                  <a:pt x="20091" y="17057"/>
                </a:cubicBezTo>
                <a:cubicBezTo>
                  <a:pt x="20091" y="17057"/>
                  <a:pt x="20091" y="17057"/>
                  <a:pt x="20091" y="16159"/>
                </a:cubicBezTo>
                <a:cubicBezTo>
                  <a:pt x="20091" y="16159"/>
                  <a:pt x="20091" y="16159"/>
                  <a:pt x="21256" y="16159"/>
                </a:cubicBezTo>
                <a:cubicBezTo>
                  <a:pt x="21256" y="16159"/>
                  <a:pt x="21256" y="16159"/>
                  <a:pt x="21256" y="14962"/>
                </a:cubicBezTo>
                <a:cubicBezTo>
                  <a:pt x="21256" y="14962"/>
                  <a:pt x="21256" y="14962"/>
                  <a:pt x="21489" y="13466"/>
                </a:cubicBezTo>
                <a:cubicBezTo>
                  <a:pt x="21489" y="13466"/>
                  <a:pt x="21489" y="13466"/>
                  <a:pt x="22187" y="13466"/>
                </a:cubicBezTo>
                <a:cubicBezTo>
                  <a:pt x="22187" y="13466"/>
                  <a:pt x="22187" y="13466"/>
                  <a:pt x="22886" y="14064"/>
                </a:cubicBezTo>
                <a:cubicBezTo>
                  <a:pt x="22886" y="14064"/>
                  <a:pt x="22886" y="14064"/>
                  <a:pt x="24050" y="14064"/>
                </a:cubicBezTo>
                <a:cubicBezTo>
                  <a:pt x="24050" y="14064"/>
                  <a:pt x="24050" y="14064"/>
                  <a:pt x="24516" y="14064"/>
                </a:cubicBezTo>
                <a:cubicBezTo>
                  <a:pt x="24516" y="14064"/>
                  <a:pt x="24516" y="14064"/>
                  <a:pt x="25681" y="14064"/>
                </a:cubicBezTo>
                <a:cubicBezTo>
                  <a:pt x="25681" y="14064"/>
                  <a:pt x="25681" y="14064"/>
                  <a:pt x="27777" y="13166"/>
                </a:cubicBezTo>
                <a:cubicBezTo>
                  <a:pt x="27777" y="13166"/>
                  <a:pt x="27777" y="13166"/>
                  <a:pt x="28475" y="12269"/>
                </a:cubicBezTo>
                <a:cubicBezTo>
                  <a:pt x="28475" y="12269"/>
                  <a:pt x="28475" y="12269"/>
                  <a:pt x="29174" y="10773"/>
                </a:cubicBezTo>
                <a:cubicBezTo>
                  <a:pt x="29174" y="10773"/>
                  <a:pt x="29174" y="10773"/>
                  <a:pt x="29174" y="8379"/>
                </a:cubicBezTo>
                <a:cubicBezTo>
                  <a:pt x="29174" y="8379"/>
                  <a:pt x="29174" y="8379"/>
                  <a:pt x="29873" y="8379"/>
                </a:cubicBezTo>
                <a:cubicBezTo>
                  <a:pt x="29873" y="8379"/>
                  <a:pt x="29873" y="8379"/>
                  <a:pt x="30571" y="7481"/>
                </a:cubicBezTo>
                <a:cubicBezTo>
                  <a:pt x="30571" y="7481"/>
                  <a:pt x="30571" y="7481"/>
                  <a:pt x="31969" y="5984"/>
                </a:cubicBezTo>
                <a:cubicBezTo>
                  <a:pt x="31969" y="5984"/>
                  <a:pt x="31969" y="5984"/>
                  <a:pt x="34530" y="5386"/>
                </a:cubicBezTo>
                <a:cubicBezTo>
                  <a:pt x="34530" y="5386"/>
                  <a:pt x="34530" y="5386"/>
                  <a:pt x="35462" y="3890"/>
                </a:cubicBezTo>
                <a:cubicBezTo>
                  <a:pt x="35462" y="3890"/>
                  <a:pt x="35462" y="3890"/>
                  <a:pt x="36393" y="3291"/>
                </a:cubicBezTo>
                <a:cubicBezTo>
                  <a:pt x="36393" y="3291"/>
                  <a:pt x="36393" y="3291"/>
                  <a:pt x="37092" y="2393"/>
                </a:cubicBezTo>
                <a:cubicBezTo>
                  <a:pt x="37092" y="2393"/>
                  <a:pt x="37092" y="2393"/>
                  <a:pt x="40818" y="2693"/>
                </a:cubicBezTo>
                <a:cubicBezTo>
                  <a:pt x="40818" y="2693"/>
                  <a:pt x="40818" y="2693"/>
                  <a:pt x="41284" y="1197"/>
                </a:cubicBezTo>
                <a:cubicBezTo>
                  <a:pt x="41284" y="1197"/>
                  <a:pt x="41284" y="1197"/>
                  <a:pt x="43147" y="0"/>
                </a:cubicBezTo>
                <a:close/>
              </a:path>
            </a:pathLst>
          </a:custGeom>
          <a:solidFill>
            <a:srgbClr val="B5F0EE"/>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108" name="ustext58">
            <a:extLst>
              <a:ext uri="{FF2B5EF4-FFF2-40B4-BE49-F238E27FC236}">
                <a16:creationId xmlns:a16="http://schemas.microsoft.com/office/drawing/2014/main" id="{00000000-0008-0000-0000-0000B1000000}"/>
              </a:ext>
            </a:extLst>
          </p:cNvPr>
          <p:cNvSpPr txBox="1"/>
          <p:nvPr/>
        </p:nvSpPr>
        <p:spPr>
          <a:xfrm>
            <a:off x="1515296" y="2165033"/>
            <a:ext cx="419154" cy="162032"/>
          </a:xfrm>
          <a:prstGeom prst="rect">
            <a:avLst/>
          </a:prstGeom>
          <a:solidFill>
            <a:srgbClr val="FFFFFF">
              <a:alpha val="70000"/>
            </a:srgbClr>
          </a:solidFill>
          <a:ln w="9525" cmpd="sng">
            <a:solidFill>
              <a:sysClr val="window" lastClr="FFFFFF">
                <a:shade val="50000"/>
              </a:sysClr>
            </a:solidFill>
          </a:ln>
          <a:effectLst/>
        </p:spPr>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ontserrat" panose="00000500000000000000" pitchFamily="2" charset="0"/>
                <a:ea typeface="+mn-ea"/>
                <a:cs typeface="+mn-cs"/>
              </a:rPr>
              <a:t>AK 9.17</a:t>
            </a:r>
          </a:p>
        </p:txBody>
      </p:sp>
      <p:grpSp>
        <p:nvGrpSpPr>
          <p:cNvPr id="213" name="Group 212">
            <a:extLst>
              <a:ext uri="{FF2B5EF4-FFF2-40B4-BE49-F238E27FC236}">
                <a16:creationId xmlns:a16="http://schemas.microsoft.com/office/drawing/2014/main" id="{873E0178-680D-2DBD-4F2C-84F1DFF20415}"/>
              </a:ext>
            </a:extLst>
          </p:cNvPr>
          <p:cNvGrpSpPr/>
          <p:nvPr/>
        </p:nvGrpSpPr>
        <p:grpSpPr>
          <a:xfrm>
            <a:off x="881811" y="4189452"/>
            <a:ext cx="1645920" cy="1371600"/>
            <a:chOff x="1099592" y="4322351"/>
            <a:chExt cx="1094032" cy="714921"/>
          </a:xfrm>
        </p:grpSpPr>
        <p:sp>
          <p:nvSpPr>
            <p:cNvPr id="175" name="usmap80">
              <a:extLst>
                <a:ext uri="{FF2B5EF4-FFF2-40B4-BE49-F238E27FC236}">
                  <a16:creationId xmlns:a16="http://schemas.microsoft.com/office/drawing/2014/main" id="{00000000-0008-0000-0000-0000A0000000}"/>
                </a:ext>
              </a:extLst>
            </p:cNvPr>
            <p:cNvSpPr/>
            <p:nvPr/>
          </p:nvSpPr>
          <p:spPr>
            <a:xfrm>
              <a:off x="1099592" y="4322351"/>
              <a:ext cx="1094032" cy="714921"/>
            </a:xfrm>
            <a:custGeom>
              <a:avLst/>
              <a:gdLst/>
              <a:ahLst/>
              <a:cxnLst/>
              <a:rect l="0" t="0" r="0" b="0"/>
              <a:pathLst>
                <a:path w="120000" h="120000" extrusionOk="0">
                  <a:moveTo>
                    <a:pt x="95419" y="71716"/>
                  </a:moveTo>
                  <a:cubicBezTo>
                    <a:pt x="96188" y="71716"/>
                    <a:pt x="96188" y="71716"/>
                    <a:pt x="96188" y="71716"/>
                  </a:cubicBezTo>
                  <a:cubicBezTo>
                    <a:pt x="97724" y="71716"/>
                    <a:pt x="97724" y="71716"/>
                    <a:pt x="97724" y="71716"/>
                  </a:cubicBezTo>
                  <a:cubicBezTo>
                    <a:pt x="100028" y="74100"/>
                    <a:pt x="100028" y="74100"/>
                    <a:pt x="100028" y="74100"/>
                  </a:cubicBezTo>
                  <a:cubicBezTo>
                    <a:pt x="101948" y="77080"/>
                    <a:pt x="101948" y="77080"/>
                    <a:pt x="101948" y="77080"/>
                  </a:cubicBezTo>
                  <a:cubicBezTo>
                    <a:pt x="101948" y="77080"/>
                    <a:pt x="103101" y="77677"/>
                    <a:pt x="103485" y="77677"/>
                  </a:cubicBezTo>
                  <a:cubicBezTo>
                    <a:pt x="103869" y="77677"/>
                    <a:pt x="104253" y="77677"/>
                    <a:pt x="104637" y="77677"/>
                  </a:cubicBezTo>
                  <a:cubicBezTo>
                    <a:pt x="105021" y="77677"/>
                    <a:pt x="106557" y="77677"/>
                    <a:pt x="106557" y="77677"/>
                  </a:cubicBezTo>
                  <a:cubicBezTo>
                    <a:pt x="110398" y="80061"/>
                    <a:pt x="110398" y="80061"/>
                    <a:pt x="110398" y="80061"/>
                  </a:cubicBezTo>
                  <a:cubicBezTo>
                    <a:pt x="112702" y="83042"/>
                    <a:pt x="112702" y="83042"/>
                    <a:pt x="112702" y="83042"/>
                  </a:cubicBezTo>
                  <a:cubicBezTo>
                    <a:pt x="112702" y="85426"/>
                    <a:pt x="112702" y="85426"/>
                    <a:pt x="112702" y="85426"/>
                  </a:cubicBezTo>
                  <a:cubicBezTo>
                    <a:pt x="113470" y="90791"/>
                    <a:pt x="113470" y="90791"/>
                    <a:pt x="113470" y="90791"/>
                  </a:cubicBezTo>
                  <a:cubicBezTo>
                    <a:pt x="114623" y="90791"/>
                    <a:pt x="114623" y="90791"/>
                    <a:pt x="114623" y="90791"/>
                  </a:cubicBezTo>
                  <a:cubicBezTo>
                    <a:pt x="115391" y="90791"/>
                    <a:pt x="115391" y="90791"/>
                    <a:pt x="115391" y="90791"/>
                  </a:cubicBezTo>
                  <a:cubicBezTo>
                    <a:pt x="115391" y="94367"/>
                    <a:pt x="115391" y="94367"/>
                    <a:pt x="115391" y="94367"/>
                  </a:cubicBezTo>
                  <a:cubicBezTo>
                    <a:pt x="116543" y="94367"/>
                    <a:pt x="116543" y="94367"/>
                    <a:pt x="116543" y="94367"/>
                  </a:cubicBezTo>
                  <a:cubicBezTo>
                    <a:pt x="118079" y="96752"/>
                    <a:pt x="118079" y="96752"/>
                    <a:pt x="118079" y="96752"/>
                  </a:cubicBezTo>
                  <a:cubicBezTo>
                    <a:pt x="120000" y="96752"/>
                    <a:pt x="120000" y="96752"/>
                    <a:pt x="120000" y="96752"/>
                  </a:cubicBezTo>
                  <a:cubicBezTo>
                    <a:pt x="118079" y="100924"/>
                    <a:pt x="118079" y="100924"/>
                    <a:pt x="118079" y="100924"/>
                  </a:cubicBezTo>
                  <a:cubicBezTo>
                    <a:pt x="116543" y="102117"/>
                    <a:pt x="116543" y="102117"/>
                    <a:pt x="116543" y="102117"/>
                  </a:cubicBezTo>
                  <a:cubicBezTo>
                    <a:pt x="114623" y="107482"/>
                    <a:pt x="114623" y="107482"/>
                    <a:pt x="114623" y="107482"/>
                  </a:cubicBezTo>
                  <a:cubicBezTo>
                    <a:pt x="112318" y="108674"/>
                    <a:pt x="112318" y="108674"/>
                    <a:pt x="112318" y="108674"/>
                  </a:cubicBezTo>
                  <a:cubicBezTo>
                    <a:pt x="107709" y="108674"/>
                    <a:pt x="107709" y="108674"/>
                    <a:pt x="107709" y="108674"/>
                  </a:cubicBezTo>
                  <a:cubicBezTo>
                    <a:pt x="106941" y="110462"/>
                    <a:pt x="106941" y="110462"/>
                    <a:pt x="106941" y="110462"/>
                  </a:cubicBezTo>
                  <a:cubicBezTo>
                    <a:pt x="103869" y="110462"/>
                    <a:pt x="103869" y="110462"/>
                    <a:pt x="103869" y="110462"/>
                  </a:cubicBezTo>
                  <a:cubicBezTo>
                    <a:pt x="103101" y="114635"/>
                    <a:pt x="103101" y="114635"/>
                    <a:pt x="103101" y="114635"/>
                  </a:cubicBezTo>
                  <a:cubicBezTo>
                    <a:pt x="102717" y="117615"/>
                    <a:pt x="102717" y="117615"/>
                    <a:pt x="102717" y="117615"/>
                  </a:cubicBezTo>
                  <a:cubicBezTo>
                    <a:pt x="101948" y="118808"/>
                    <a:pt x="101948" y="118808"/>
                    <a:pt x="101948" y="118808"/>
                  </a:cubicBezTo>
                  <a:cubicBezTo>
                    <a:pt x="101180" y="120000"/>
                    <a:pt x="101180" y="120000"/>
                    <a:pt x="101180" y="120000"/>
                  </a:cubicBezTo>
                  <a:cubicBezTo>
                    <a:pt x="100028" y="120000"/>
                    <a:pt x="100028" y="120000"/>
                    <a:pt x="100028" y="120000"/>
                  </a:cubicBezTo>
                  <a:cubicBezTo>
                    <a:pt x="98876" y="117019"/>
                    <a:pt x="98876" y="117019"/>
                    <a:pt x="98876" y="117019"/>
                  </a:cubicBezTo>
                  <a:cubicBezTo>
                    <a:pt x="96188" y="115231"/>
                    <a:pt x="96188" y="115231"/>
                    <a:pt x="96188" y="115231"/>
                  </a:cubicBezTo>
                  <a:cubicBezTo>
                    <a:pt x="94651" y="112846"/>
                    <a:pt x="94651" y="112846"/>
                    <a:pt x="94651" y="112846"/>
                  </a:cubicBezTo>
                  <a:cubicBezTo>
                    <a:pt x="94651" y="111654"/>
                    <a:pt x="94651" y="111654"/>
                    <a:pt x="94651" y="111654"/>
                  </a:cubicBezTo>
                  <a:cubicBezTo>
                    <a:pt x="94651" y="109866"/>
                    <a:pt x="94651" y="109866"/>
                    <a:pt x="94651" y="109866"/>
                  </a:cubicBezTo>
                  <a:cubicBezTo>
                    <a:pt x="94651" y="107482"/>
                    <a:pt x="94651" y="107482"/>
                    <a:pt x="94651" y="107482"/>
                  </a:cubicBezTo>
                  <a:cubicBezTo>
                    <a:pt x="94651" y="106289"/>
                    <a:pt x="94651" y="106289"/>
                    <a:pt x="94651" y="106289"/>
                  </a:cubicBezTo>
                  <a:cubicBezTo>
                    <a:pt x="94651" y="101521"/>
                    <a:pt x="94651" y="101521"/>
                    <a:pt x="94651" y="101521"/>
                  </a:cubicBezTo>
                  <a:cubicBezTo>
                    <a:pt x="94651" y="100328"/>
                    <a:pt x="94651" y="100328"/>
                    <a:pt x="94651" y="100328"/>
                  </a:cubicBezTo>
                  <a:cubicBezTo>
                    <a:pt x="94651" y="97348"/>
                    <a:pt x="94651" y="97348"/>
                    <a:pt x="94651" y="97348"/>
                  </a:cubicBezTo>
                  <a:cubicBezTo>
                    <a:pt x="92731" y="93175"/>
                    <a:pt x="92731" y="93175"/>
                    <a:pt x="92731" y="93175"/>
                  </a:cubicBezTo>
                  <a:cubicBezTo>
                    <a:pt x="91579" y="91387"/>
                    <a:pt x="91579" y="91387"/>
                    <a:pt x="91579" y="91387"/>
                  </a:cubicBezTo>
                  <a:cubicBezTo>
                    <a:pt x="91579" y="89598"/>
                    <a:pt x="91579" y="89598"/>
                    <a:pt x="91579" y="89598"/>
                  </a:cubicBezTo>
                  <a:cubicBezTo>
                    <a:pt x="91579" y="88406"/>
                    <a:pt x="91579" y="88406"/>
                    <a:pt x="91579" y="88406"/>
                  </a:cubicBezTo>
                  <a:cubicBezTo>
                    <a:pt x="92731" y="86022"/>
                    <a:pt x="92731" y="86022"/>
                    <a:pt x="92731" y="86022"/>
                  </a:cubicBezTo>
                  <a:cubicBezTo>
                    <a:pt x="94651" y="85426"/>
                    <a:pt x="94651" y="85426"/>
                    <a:pt x="94651" y="85426"/>
                  </a:cubicBezTo>
                  <a:cubicBezTo>
                    <a:pt x="96188" y="83042"/>
                    <a:pt x="96188" y="83042"/>
                    <a:pt x="96188" y="83042"/>
                  </a:cubicBezTo>
                  <a:lnTo>
                    <a:pt x="96188" y="80061"/>
                  </a:lnTo>
                  <a:cubicBezTo>
                    <a:pt x="95419" y="74696"/>
                    <a:pt x="95419" y="74696"/>
                    <a:pt x="95419" y="74696"/>
                  </a:cubicBezTo>
                  <a:cubicBezTo>
                    <a:pt x="95419" y="73504"/>
                    <a:pt x="95419" y="73504"/>
                    <a:pt x="95419" y="73504"/>
                  </a:cubicBezTo>
                  <a:cubicBezTo>
                    <a:pt x="95419" y="71716"/>
                    <a:pt x="95419" y="71716"/>
                    <a:pt x="95419" y="71716"/>
                  </a:cubicBezTo>
                  <a:close/>
                  <a:moveTo>
                    <a:pt x="70375" y="46863"/>
                  </a:moveTo>
                  <a:lnTo>
                    <a:pt x="71729" y="46863"/>
                  </a:lnTo>
                  <a:lnTo>
                    <a:pt x="72631" y="46863"/>
                  </a:lnTo>
                  <a:lnTo>
                    <a:pt x="73533" y="48283"/>
                  </a:lnTo>
                  <a:lnTo>
                    <a:pt x="74435" y="50413"/>
                  </a:lnTo>
                  <a:lnTo>
                    <a:pt x="74435" y="52544"/>
                  </a:lnTo>
                  <a:lnTo>
                    <a:pt x="72631" y="53964"/>
                  </a:lnTo>
                  <a:lnTo>
                    <a:pt x="71729" y="52544"/>
                  </a:lnTo>
                  <a:lnTo>
                    <a:pt x="71729" y="50413"/>
                  </a:lnTo>
                  <a:lnTo>
                    <a:pt x="70375" y="48993"/>
                  </a:lnTo>
                  <a:lnTo>
                    <a:pt x="70375" y="48283"/>
                  </a:lnTo>
                  <a:close/>
                  <a:moveTo>
                    <a:pt x="78947" y="43313"/>
                  </a:moveTo>
                  <a:lnTo>
                    <a:pt x="80300" y="43313"/>
                  </a:lnTo>
                  <a:lnTo>
                    <a:pt x="81654" y="45443"/>
                  </a:lnTo>
                  <a:lnTo>
                    <a:pt x="82556" y="46863"/>
                  </a:lnTo>
                  <a:lnTo>
                    <a:pt x="84361" y="48283"/>
                  </a:lnTo>
                  <a:lnTo>
                    <a:pt x="84361" y="46863"/>
                  </a:lnTo>
                  <a:lnTo>
                    <a:pt x="86616" y="46863"/>
                  </a:lnTo>
                  <a:lnTo>
                    <a:pt x="87969" y="46863"/>
                  </a:lnTo>
                  <a:lnTo>
                    <a:pt x="89774" y="48994"/>
                  </a:lnTo>
                  <a:lnTo>
                    <a:pt x="92932" y="52544"/>
                  </a:lnTo>
                  <a:lnTo>
                    <a:pt x="92932" y="56094"/>
                  </a:lnTo>
                  <a:lnTo>
                    <a:pt x="91578" y="58224"/>
                  </a:lnTo>
                  <a:lnTo>
                    <a:pt x="90225" y="58224"/>
                  </a:lnTo>
                  <a:lnTo>
                    <a:pt x="88872" y="58224"/>
                  </a:lnTo>
                  <a:lnTo>
                    <a:pt x="88872" y="58934"/>
                  </a:lnTo>
                  <a:lnTo>
                    <a:pt x="85714" y="58934"/>
                  </a:lnTo>
                  <a:lnTo>
                    <a:pt x="84361" y="58934"/>
                  </a:lnTo>
                  <a:lnTo>
                    <a:pt x="83909" y="58934"/>
                  </a:lnTo>
                  <a:lnTo>
                    <a:pt x="83007" y="56804"/>
                  </a:lnTo>
                  <a:lnTo>
                    <a:pt x="82556" y="53964"/>
                  </a:lnTo>
                  <a:lnTo>
                    <a:pt x="83007" y="51124"/>
                  </a:lnTo>
                  <a:lnTo>
                    <a:pt x="80751" y="51124"/>
                  </a:lnTo>
                  <a:lnTo>
                    <a:pt x="78947" y="50413"/>
                  </a:lnTo>
                  <a:lnTo>
                    <a:pt x="78947" y="48283"/>
                  </a:lnTo>
                  <a:lnTo>
                    <a:pt x="78947" y="46863"/>
                  </a:lnTo>
                  <a:lnTo>
                    <a:pt x="78947" y="44733"/>
                  </a:lnTo>
                  <a:close/>
                  <a:moveTo>
                    <a:pt x="65864" y="37633"/>
                  </a:moveTo>
                  <a:lnTo>
                    <a:pt x="66766" y="37633"/>
                  </a:lnTo>
                  <a:lnTo>
                    <a:pt x="69473" y="37633"/>
                  </a:lnTo>
                  <a:lnTo>
                    <a:pt x="71728" y="37633"/>
                  </a:lnTo>
                  <a:lnTo>
                    <a:pt x="72179" y="40473"/>
                  </a:lnTo>
                  <a:lnTo>
                    <a:pt x="77142" y="40473"/>
                  </a:lnTo>
                  <a:lnTo>
                    <a:pt x="74886" y="42603"/>
                  </a:lnTo>
                  <a:lnTo>
                    <a:pt x="74435" y="43313"/>
                  </a:lnTo>
                  <a:lnTo>
                    <a:pt x="74435" y="41893"/>
                  </a:lnTo>
                  <a:lnTo>
                    <a:pt x="73082" y="41893"/>
                  </a:lnTo>
                  <a:lnTo>
                    <a:pt x="72179" y="41893"/>
                  </a:lnTo>
                  <a:lnTo>
                    <a:pt x="70826" y="41893"/>
                  </a:lnTo>
                  <a:lnTo>
                    <a:pt x="69924" y="41893"/>
                  </a:lnTo>
                  <a:lnTo>
                    <a:pt x="69022" y="41893"/>
                  </a:lnTo>
                  <a:lnTo>
                    <a:pt x="67668" y="41893"/>
                  </a:lnTo>
                  <a:lnTo>
                    <a:pt x="65864" y="41183"/>
                  </a:lnTo>
                  <a:lnTo>
                    <a:pt x="65864" y="40473"/>
                  </a:lnTo>
                  <a:lnTo>
                    <a:pt x="65864" y="39053"/>
                  </a:lnTo>
                  <a:close/>
                  <a:moveTo>
                    <a:pt x="47819" y="20591"/>
                  </a:moveTo>
                  <a:lnTo>
                    <a:pt x="49623" y="20591"/>
                  </a:lnTo>
                  <a:lnTo>
                    <a:pt x="50526" y="20591"/>
                  </a:lnTo>
                  <a:lnTo>
                    <a:pt x="51428" y="21301"/>
                  </a:lnTo>
                  <a:lnTo>
                    <a:pt x="51879" y="22721"/>
                  </a:lnTo>
                  <a:lnTo>
                    <a:pt x="53232" y="26272"/>
                  </a:lnTo>
                  <a:lnTo>
                    <a:pt x="54586" y="26272"/>
                  </a:lnTo>
                  <a:lnTo>
                    <a:pt x="55488" y="29822"/>
                  </a:lnTo>
                  <a:lnTo>
                    <a:pt x="55488" y="32662"/>
                  </a:lnTo>
                  <a:lnTo>
                    <a:pt x="55488" y="34793"/>
                  </a:lnTo>
                  <a:lnTo>
                    <a:pt x="54135" y="34793"/>
                  </a:lnTo>
                  <a:lnTo>
                    <a:pt x="52781" y="32662"/>
                  </a:lnTo>
                  <a:lnTo>
                    <a:pt x="51879" y="31242"/>
                  </a:lnTo>
                  <a:lnTo>
                    <a:pt x="49623" y="32662"/>
                  </a:lnTo>
                  <a:lnTo>
                    <a:pt x="47819" y="33372"/>
                  </a:lnTo>
                  <a:lnTo>
                    <a:pt x="46466" y="31952"/>
                  </a:lnTo>
                  <a:lnTo>
                    <a:pt x="45563" y="29822"/>
                  </a:lnTo>
                  <a:lnTo>
                    <a:pt x="43308" y="27692"/>
                  </a:lnTo>
                  <a:lnTo>
                    <a:pt x="43308" y="25562"/>
                  </a:lnTo>
                  <a:lnTo>
                    <a:pt x="43308" y="22721"/>
                  </a:lnTo>
                  <a:lnTo>
                    <a:pt x="44661" y="22721"/>
                  </a:lnTo>
                  <a:lnTo>
                    <a:pt x="46014" y="22721"/>
                  </a:lnTo>
                  <a:lnTo>
                    <a:pt x="46014" y="21301"/>
                  </a:lnTo>
                  <a:close/>
                  <a:moveTo>
                    <a:pt x="3157" y="6390"/>
                  </a:moveTo>
                  <a:lnTo>
                    <a:pt x="3157" y="8520"/>
                  </a:lnTo>
                  <a:lnTo>
                    <a:pt x="3157" y="9941"/>
                  </a:lnTo>
                  <a:lnTo>
                    <a:pt x="2255" y="11361"/>
                  </a:lnTo>
                  <a:lnTo>
                    <a:pt x="1804" y="12781"/>
                  </a:lnTo>
                  <a:lnTo>
                    <a:pt x="1804" y="15621"/>
                  </a:lnTo>
                  <a:lnTo>
                    <a:pt x="0" y="14201"/>
                  </a:lnTo>
                  <a:lnTo>
                    <a:pt x="0" y="12781"/>
                  </a:lnTo>
                  <a:lnTo>
                    <a:pt x="0" y="11361"/>
                  </a:lnTo>
                  <a:lnTo>
                    <a:pt x="1804" y="8520"/>
                  </a:lnTo>
                  <a:close/>
                  <a:moveTo>
                    <a:pt x="14887" y="0"/>
                  </a:moveTo>
                  <a:lnTo>
                    <a:pt x="16240" y="0"/>
                  </a:lnTo>
                  <a:lnTo>
                    <a:pt x="19849" y="0"/>
                  </a:lnTo>
                  <a:lnTo>
                    <a:pt x="21202" y="0"/>
                  </a:lnTo>
                  <a:lnTo>
                    <a:pt x="22556" y="3550"/>
                  </a:lnTo>
                  <a:lnTo>
                    <a:pt x="22556" y="4260"/>
                  </a:lnTo>
                  <a:lnTo>
                    <a:pt x="22556" y="6390"/>
                  </a:lnTo>
                  <a:lnTo>
                    <a:pt x="22105" y="8520"/>
                  </a:lnTo>
                  <a:lnTo>
                    <a:pt x="22105" y="9230"/>
                  </a:lnTo>
                  <a:lnTo>
                    <a:pt x="20751" y="11360"/>
                  </a:lnTo>
                  <a:lnTo>
                    <a:pt x="19849" y="11360"/>
                  </a:lnTo>
                  <a:lnTo>
                    <a:pt x="18496" y="11360"/>
                  </a:lnTo>
                  <a:lnTo>
                    <a:pt x="17593" y="11360"/>
                  </a:lnTo>
                  <a:lnTo>
                    <a:pt x="15338" y="9230"/>
                  </a:lnTo>
                  <a:lnTo>
                    <a:pt x="14887" y="9230"/>
                  </a:lnTo>
                  <a:lnTo>
                    <a:pt x="12631" y="6390"/>
                  </a:lnTo>
                  <a:lnTo>
                    <a:pt x="12631" y="2840"/>
                  </a:lnTo>
                  <a:lnTo>
                    <a:pt x="12631" y="1420"/>
                  </a:lnTo>
                  <a:close/>
                </a:path>
              </a:pathLst>
            </a:custGeom>
            <a:solidFill>
              <a:srgbClr val="48B7AA"/>
            </a:solidFill>
            <a:ln w="3175" cap="flat" cmpd="sng">
              <a:solidFill>
                <a:srgbClr val="FFFFFF"/>
              </a:solidFill>
              <a:prstDash val="solid"/>
              <a:miter/>
              <a:headEnd type="none" w="med" len="med"/>
              <a:tailEnd type="none" w="med" len="med"/>
            </a:ln>
          </p:spPr>
          <p:txBody>
            <a:bodyPr wrap="square" lIns="45713" tIns="22850" rIns="45713" bIns="2285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dirty="0">
                <a:ln>
                  <a:noFill/>
                </a:ln>
                <a:solidFill>
                  <a:srgbClr val="7F7F7F"/>
                </a:solidFill>
                <a:effectLst/>
                <a:uLnTx/>
                <a:uFillTx/>
                <a:latin typeface="Montserrat" panose="00000500000000000000" pitchFamily="2" charset="0"/>
                <a:ea typeface="Source Sans Pro"/>
                <a:cs typeface="Calibri" panose="020F0502020204030204" pitchFamily="34" charset="0"/>
                <a:sym typeface="Source Sans Pro"/>
              </a:endParaRPr>
            </a:p>
          </p:txBody>
        </p:sp>
        <p:sp>
          <p:nvSpPr>
            <p:cNvPr id="212" name="ustext80">
              <a:extLst>
                <a:ext uri="{FF2B5EF4-FFF2-40B4-BE49-F238E27FC236}">
                  <a16:creationId xmlns:a16="http://schemas.microsoft.com/office/drawing/2014/main" id="{00000000-0008-0000-0000-0000A9000000}"/>
                </a:ext>
              </a:extLst>
            </p:cNvPr>
            <p:cNvSpPr txBox="1"/>
            <p:nvPr/>
          </p:nvSpPr>
          <p:spPr>
            <a:xfrm>
              <a:off x="1712791" y="4638332"/>
              <a:ext cx="392095" cy="162032"/>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50" tIns="18288" rIns="31750" bIns="18288"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HI 8.19</a:t>
              </a:r>
            </a:p>
          </p:txBody>
        </p:sp>
      </p:grpSp>
    </p:spTree>
    <p:extLst>
      <p:ext uri="{BB962C8B-B14F-4D97-AF65-F5344CB8AC3E}">
        <p14:creationId xmlns:p14="http://schemas.microsoft.com/office/powerpoint/2010/main" val="3916884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8CA3C-FDCA-04DD-CA49-9CC6DE461EB7}"/>
              </a:ext>
            </a:extLst>
          </p:cNvPr>
          <p:cNvSpPr txBox="1">
            <a:spLocks/>
          </p:cNvSpPr>
          <p:nvPr/>
        </p:nvSpPr>
        <p:spPr>
          <a:xfrm>
            <a:off x="668510" y="452808"/>
            <a:ext cx="10854981" cy="46668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699" b="1" i="0" u="none" strike="noStrike" kern="1200" cap="none" spc="0" normalizeH="0" baseline="0" noProof="0" dirty="0">
                <a:ln>
                  <a:noFill/>
                </a:ln>
                <a:solidFill>
                  <a:srgbClr val="34453F"/>
                </a:solidFill>
                <a:effectLst/>
                <a:uLnTx/>
                <a:uFillTx/>
                <a:latin typeface="Montserrat SemiBold" pitchFamily="2" charset="77"/>
                <a:ea typeface="+mn-ea"/>
                <a:cs typeface="+mn-cs"/>
              </a:rPr>
              <a:t>Where Americans moved in 2022</a:t>
            </a:r>
            <a:endParaRPr kumimoji="0" lang="en-US" sz="1000" b="0" i="0" u="none" strike="noStrike" kern="0" cap="none" spc="60" normalizeH="0" baseline="0" noProof="0" dirty="0">
              <a:ln>
                <a:noFill/>
              </a:ln>
              <a:solidFill>
                <a:srgbClr val="34453F"/>
              </a:solidFill>
              <a:effectLst/>
              <a:uLnTx/>
              <a:uFillTx/>
              <a:latin typeface="Montserrat-SemiBold" pitchFamily="34" charset="0"/>
              <a:ea typeface="+mn-ea"/>
              <a:cs typeface="+mn-cs"/>
            </a:endParaRPr>
          </a:p>
        </p:txBody>
      </p:sp>
      <p:sp>
        <p:nvSpPr>
          <p:cNvPr id="3" name="TextBox 2">
            <a:extLst>
              <a:ext uri="{FF2B5EF4-FFF2-40B4-BE49-F238E27FC236}">
                <a16:creationId xmlns:a16="http://schemas.microsoft.com/office/drawing/2014/main" id="{F1F6E7E4-B7D9-821D-02D5-C18E79B3B170}"/>
              </a:ext>
            </a:extLst>
          </p:cNvPr>
          <p:cNvSpPr txBox="1"/>
          <p:nvPr/>
        </p:nvSpPr>
        <p:spPr>
          <a:xfrm>
            <a:off x="450547" y="6517302"/>
            <a:ext cx="6889430" cy="169271"/>
          </a:xfrm>
          <a:prstGeom prst="rect">
            <a:avLst/>
          </a:prstGeom>
          <a:noFill/>
        </p:spPr>
        <p:txBody>
          <a:bodyPr wrap="square" lIns="45714" tIns="22857" rIns="45714" bIns="22857" rtlCol="0" anchor="t">
            <a:spAutoFit/>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25000"/>
                  </a:srgbClr>
                </a:solidFill>
                <a:effectLst/>
                <a:uLnTx/>
                <a:uFillTx/>
                <a:latin typeface="Montserrat"/>
                <a:ea typeface="+mn-ea"/>
                <a:cs typeface="+mn-cs"/>
              </a:rPr>
              <a:t>Data Source:  United Van Lines 2022 Movers Study</a:t>
            </a:r>
          </a:p>
        </p:txBody>
      </p:sp>
      <p:grpSp>
        <p:nvGrpSpPr>
          <p:cNvPr id="118" name="Group 117">
            <a:extLst>
              <a:ext uri="{FF2B5EF4-FFF2-40B4-BE49-F238E27FC236}">
                <a16:creationId xmlns:a16="http://schemas.microsoft.com/office/drawing/2014/main" id="{0888EC59-CFFF-8252-C92F-FAFA033DF036}"/>
              </a:ext>
            </a:extLst>
          </p:cNvPr>
          <p:cNvGrpSpPr/>
          <p:nvPr/>
        </p:nvGrpSpPr>
        <p:grpSpPr>
          <a:xfrm>
            <a:off x="9704851" y="4129995"/>
            <a:ext cx="1511507" cy="274212"/>
            <a:chOff x="20297690" y="8260172"/>
            <a:chExt cx="3023407" cy="548496"/>
          </a:xfrm>
        </p:grpSpPr>
        <p:sp>
          <p:nvSpPr>
            <p:cNvPr id="5" name="Rectangle 4">
              <a:extLst>
                <a:ext uri="{FF2B5EF4-FFF2-40B4-BE49-F238E27FC236}">
                  <a16:creationId xmlns:a16="http://schemas.microsoft.com/office/drawing/2014/main" id="{2FCE708E-5D69-736F-5EB5-DDB0FA541A71}"/>
                </a:ext>
              </a:extLst>
            </p:cNvPr>
            <p:cNvSpPr>
              <a:spLocks noChangeArrowheads="1"/>
            </p:cNvSpPr>
            <p:nvPr/>
          </p:nvSpPr>
          <p:spPr bwMode="auto">
            <a:xfrm>
              <a:off x="20297690" y="8260172"/>
              <a:ext cx="520564" cy="548496"/>
            </a:xfrm>
            <a:prstGeom prst="rect">
              <a:avLst/>
            </a:prstGeom>
            <a:solidFill>
              <a:srgbClr val="537065"/>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Montserrat" panose="00000500000000000000" pitchFamily="50" charset="0"/>
                <a:ea typeface="+mn-ea"/>
                <a:cs typeface="+mn-cs"/>
              </a:endParaRPr>
            </a:p>
          </p:txBody>
        </p:sp>
        <p:sp>
          <p:nvSpPr>
            <p:cNvPr id="6" name="TextBox 5">
              <a:extLst>
                <a:ext uri="{FF2B5EF4-FFF2-40B4-BE49-F238E27FC236}">
                  <a16:creationId xmlns:a16="http://schemas.microsoft.com/office/drawing/2014/main" id="{BBD333DC-990B-6826-22CE-57FD85B14982}"/>
                </a:ext>
              </a:extLst>
            </p:cNvPr>
            <p:cNvSpPr txBox="1"/>
            <p:nvPr/>
          </p:nvSpPr>
          <p:spPr>
            <a:xfrm>
              <a:off x="21035098" y="8358927"/>
              <a:ext cx="2285999" cy="430945"/>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High Inbound</a:t>
              </a:r>
            </a:p>
          </p:txBody>
        </p:sp>
      </p:grpSp>
      <p:grpSp>
        <p:nvGrpSpPr>
          <p:cNvPr id="121" name="Group 120">
            <a:extLst>
              <a:ext uri="{FF2B5EF4-FFF2-40B4-BE49-F238E27FC236}">
                <a16:creationId xmlns:a16="http://schemas.microsoft.com/office/drawing/2014/main" id="{76CA9292-A6D7-97EC-30B1-E0AEFE80F2C3}"/>
              </a:ext>
            </a:extLst>
          </p:cNvPr>
          <p:cNvGrpSpPr/>
          <p:nvPr/>
        </p:nvGrpSpPr>
        <p:grpSpPr>
          <a:xfrm>
            <a:off x="9704851" y="5293904"/>
            <a:ext cx="1511507" cy="396400"/>
            <a:chOff x="20297690" y="10588292"/>
            <a:chExt cx="3023407" cy="792904"/>
          </a:xfrm>
        </p:grpSpPr>
        <p:sp>
          <p:nvSpPr>
            <p:cNvPr id="8" name="Rectangle 7">
              <a:extLst>
                <a:ext uri="{FF2B5EF4-FFF2-40B4-BE49-F238E27FC236}">
                  <a16:creationId xmlns:a16="http://schemas.microsoft.com/office/drawing/2014/main" id="{C4DD3390-823F-16F0-DC20-57088C96CB2D}"/>
                </a:ext>
              </a:extLst>
            </p:cNvPr>
            <p:cNvSpPr>
              <a:spLocks noChangeArrowheads="1"/>
            </p:cNvSpPr>
            <p:nvPr/>
          </p:nvSpPr>
          <p:spPr bwMode="auto">
            <a:xfrm>
              <a:off x="20297690" y="10588292"/>
              <a:ext cx="520564" cy="548496"/>
            </a:xfrm>
            <a:prstGeom prst="rect">
              <a:avLst/>
            </a:prstGeom>
            <a:solidFill>
              <a:srgbClr val="B5F0EE"/>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Montserrat" panose="00000500000000000000" pitchFamily="50" charset="0"/>
                <a:ea typeface="+mn-ea"/>
                <a:cs typeface="+mn-cs"/>
              </a:endParaRPr>
            </a:p>
          </p:txBody>
        </p:sp>
        <p:sp>
          <p:nvSpPr>
            <p:cNvPr id="9" name="TextBox 8">
              <a:extLst>
                <a:ext uri="{FF2B5EF4-FFF2-40B4-BE49-F238E27FC236}">
                  <a16:creationId xmlns:a16="http://schemas.microsoft.com/office/drawing/2014/main" id="{DCC2FB0D-0C04-8B0B-867D-7F94B25884B2}"/>
                </a:ext>
              </a:extLst>
            </p:cNvPr>
            <p:cNvSpPr txBox="1"/>
            <p:nvPr/>
          </p:nvSpPr>
          <p:spPr>
            <a:xfrm>
              <a:off x="21035098" y="10703999"/>
              <a:ext cx="2285999" cy="677197"/>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Medium Outbound</a:t>
              </a:r>
            </a:p>
          </p:txBody>
        </p:sp>
      </p:grpSp>
      <p:grpSp>
        <p:nvGrpSpPr>
          <p:cNvPr id="122" name="Group 121">
            <a:extLst>
              <a:ext uri="{FF2B5EF4-FFF2-40B4-BE49-F238E27FC236}">
                <a16:creationId xmlns:a16="http://schemas.microsoft.com/office/drawing/2014/main" id="{F2E043F8-E582-7FD7-DFA2-68A98D8443D3}"/>
              </a:ext>
            </a:extLst>
          </p:cNvPr>
          <p:cNvGrpSpPr/>
          <p:nvPr/>
        </p:nvGrpSpPr>
        <p:grpSpPr>
          <a:xfrm>
            <a:off x="9704851" y="5710121"/>
            <a:ext cx="1511507" cy="274212"/>
            <a:chOff x="20297690" y="11420835"/>
            <a:chExt cx="3023407" cy="548496"/>
          </a:xfrm>
        </p:grpSpPr>
        <p:sp>
          <p:nvSpPr>
            <p:cNvPr id="11" name="Rectangle 10">
              <a:extLst>
                <a:ext uri="{FF2B5EF4-FFF2-40B4-BE49-F238E27FC236}">
                  <a16:creationId xmlns:a16="http://schemas.microsoft.com/office/drawing/2014/main" id="{5553A9E1-0148-B853-17B9-3C78C687FCE2}"/>
                </a:ext>
              </a:extLst>
            </p:cNvPr>
            <p:cNvSpPr>
              <a:spLocks noChangeArrowheads="1"/>
            </p:cNvSpPr>
            <p:nvPr/>
          </p:nvSpPr>
          <p:spPr bwMode="auto">
            <a:xfrm>
              <a:off x="20297690" y="11420835"/>
              <a:ext cx="520564" cy="548496"/>
            </a:xfrm>
            <a:prstGeom prst="rect">
              <a:avLst/>
            </a:prstGeom>
            <a:solidFill>
              <a:srgbClr val="48B7AA"/>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Montserrat" panose="00000500000000000000" pitchFamily="50" charset="0"/>
                <a:ea typeface="+mn-ea"/>
                <a:cs typeface="+mn-cs"/>
              </a:endParaRPr>
            </a:p>
          </p:txBody>
        </p:sp>
        <p:sp>
          <p:nvSpPr>
            <p:cNvPr id="12" name="TextBox 11">
              <a:extLst>
                <a:ext uri="{FF2B5EF4-FFF2-40B4-BE49-F238E27FC236}">
                  <a16:creationId xmlns:a16="http://schemas.microsoft.com/office/drawing/2014/main" id="{E3CF2F99-A276-8A43-29D2-BDB4699E0466}"/>
                </a:ext>
              </a:extLst>
            </p:cNvPr>
            <p:cNvSpPr txBox="1"/>
            <p:nvPr/>
          </p:nvSpPr>
          <p:spPr>
            <a:xfrm>
              <a:off x="21035098" y="11480755"/>
              <a:ext cx="2285999" cy="430945"/>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High Outbound</a:t>
              </a:r>
            </a:p>
          </p:txBody>
        </p:sp>
      </p:grpSp>
      <p:grpSp>
        <p:nvGrpSpPr>
          <p:cNvPr id="119" name="Group 118">
            <a:extLst>
              <a:ext uri="{FF2B5EF4-FFF2-40B4-BE49-F238E27FC236}">
                <a16:creationId xmlns:a16="http://schemas.microsoft.com/office/drawing/2014/main" id="{E3E3A8CD-9C7B-787D-78D1-7DDA2A1CB31B}"/>
              </a:ext>
            </a:extLst>
          </p:cNvPr>
          <p:cNvGrpSpPr/>
          <p:nvPr/>
        </p:nvGrpSpPr>
        <p:grpSpPr>
          <a:xfrm>
            <a:off x="9704851" y="4525413"/>
            <a:ext cx="1511507" cy="274944"/>
            <a:chOff x="20297690" y="9051126"/>
            <a:chExt cx="3023407" cy="549961"/>
          </a:xfrm>
        </p:grpSpPr>
        <p:sp>
          <p:nvSpPr>
            <p:cNvPr id="14" name="TextBox 13">
              <a:extLst>
                <a:ext uri="{FF2B5EF4-FFF2-40B4-BE49-F238E27FC236}">
                  <a16:creationId xmlns:a16="http://schemas.microsoft.com/office/drawing/2014/main" id="{7DD84000-7D1A-61E1-66CF-60ED919EBB77}"/>
                </a:ext>
              </a:extLst>
            </p:cNvPr>
            <p:cNvSpPr txBox="1"/>
            <p:nvPr/>
          </p:nvSpPr>
          <p:spPr>
            <a:xfrm>
              <a:off x="21035098" y="9170142"/>
              <a:ext cx="2285999" cy="430945"/>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Medium Inbound</a:t>
              </a:r>
            </a:p>
          </p:txBody>
        </p:sp>
        <p:sp>
          <p:nvSpPr>
            <p:cNvPr id="15" name="Rectangle 14">
              <a:extLst>
                <a:ext uri="{FF2B5EF4-FFF2-40B4-BE49-F238E27FC236}">
                  <a16:creationId xmlns:a16="http://schemas.microsoft.com/office/drawing/2014/main" id="{938769AB-925E-3015-4717-97D3FE58D748}"/>
                </a:ext>
              </a:extLst>
            </p:cNvPr>
            <p:cNvSpPr>
              <a:spLocks noChangeArrowheads="1"/>
            </p:cNvSpPr>
            <p:nvPr/>
          </p:nvSpPr>
          <p:spPr bwMode="auto">
            <a:xfrm>
              <a:off x="20297690" y="9051126"/>
              <a:ext cx="520564" cy="548496"/>
            </a:xfrm>
            <a:prstGeom prst="rect">
              <a:avLst/>
            </a:prstGeom>
            <a:solidFill>
              <a:srgbClr val="BFEA6A"/>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Montserrat" panose="00000500000000000000" pitchFamily="50" charset="0"/>
                <a:ea typeface="+mn-ea"/>
                <a:cs typeface="+mn-cs"/>
              </a:endParaRPr>
            </a:p>
          </p:txBody>
        </p:sp>
      </p:grpSp>
      <p:grpSp>
        <p:nvGrpSpPr>
          <p:cNvPr id="120" name="Group 119">
            <a:extLst>
              <a:ext uri="{FF2B5EF4-FFF2-40B4-BE49-F238E27FC236}">
                <a16:creationId xmlns:a16="http://schemas.microsoft.com/office/drawing/2014/main" id="{F29D1E9F-6C87-272E-C63F-E4E6EADE714A}"/>
              </a:ext>
            </a:extLst>
          </p:cNvPr>
          <p:cNvGrpSpPr/>
          <p:nvPr/>
        </p:nvGrpSpPr>
        <p:grpSpPr>
          <a:xfrm>
            <a:off x="9704849" y="4909820"/>
            <a:ext cx="1511508" cy="274944"/>
            <a:chOff x="20297687" y="9820039"/>
            <a:chExt cx="3023410" cy="549961"/>
          </a:xfrm>
        </p:grpSpPr>
        <p:sp>
          <p:nvSpPr>
            <p:cNvPr id="17" name="TextBox 16">
              <a:extLst>
                <a:ext uri="{FF2B5EF4-FFF2-40B4-BE49-F238E27FC236}">
                  <a16:creationId xmlns:a16="http://schemas.microsoft.com/office/drawing/2014/main" id="{B55ACAB3-41BF-52BE-5ABD-044E08EB5239}"/>
                </a:ext>
              </a:extLst>
            </p:cNvPr>
            <p:cNvSpPr txBox="1"/>
            <p:nvPr/>
          </p:nvSpPr>
          <p:spPr>
            <a:xfrm>
              <a:off x="21035097" y="9939055"/>
              <a:ext cx="2286000" cy="430945"/>
            </a:xfrm>
            <a:prstGeom prst="rect">
              <a:avLst/>
            </a:prstGeom>
            <a:noFill/>
          </p:spPr>
          <p:txBody>
            <a:bodyPr wrap="square" rtlCol="0">
              <a:spAutoFit/>
            </a:bodyPr>
            <a:lstStyle/>
            <a:p>
              <a:pPr marL="0" marR="0" lvl="0" indent="0" algn="l" defTabSz="91385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Balanced</a:t>
              </a:r>
            </a:p>
          </p:txBody>
        </p:sp>
        <p:sp>
          <p:nvSpPr>
            <p:cNvPr id="18" name="Rectangle 17">
              <a:extLst>
                <a:ext uri="{FF2B5EF4-FFF2-40B4-BE49-F238E27FC236}">
                  <a16:creationId xmlns:a16="http://schemas.microsoft.com/office/drawing/2014/main" id="{661FA3A8-0C88-F3B0-5ACF-4CB9668AB331}"/>
                </a:ext>
              </a:extLst>
            </p:cNvPr>
            <p:cNvSpPr>
              <a:spLocks noChangeArrowheads="1"/>
            </p:cNvSpPr>
            <p:nvPr/>
          </p:nvSpPr>
          <p:spPr bwMode="auto">
            <a:xfrm>
              <a:off x="20297687" y="9820039"/>
              <a:ext cx="520564" cy="548496"/>
            </a:xfrm>
            <a:prstGeom prst="rect">
              <a:avLst/>
            </a:prstGeom>
            <a:solidFill>
              <a:srgbClr val="D9D9D9"/>
            </a:solidFill>
            <a:ln>
              <a:noFill/>
            </a:ln>
          </p:spPr>
          <p:txBody>
            <a:bodyPr/>
            <a:lstStyle/>
            <a:p>
              <a:pPr marL="0" marR="0" lvl="0" indent="0" algn="l" defTabSz="913851"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ysClr val="windowText" lastClr="000000"/>
                </a:solidFill>
                <a:effectLst/>
                <a:uLnTx/>
                <a:uFillTx/>
                <a:latin typeface="Montserrat" panose="00000500000000000000" pitchFamily="50" charset="0"/>
                <a:ea typeface="+mn-ea"/>
                <a:cs typeface="+mn-cs"/>
              </a:endParaRPr>
            </a:p>
          </p:txBody>
        </p:sp>
      </p:grpSp>
      <p:grpSp>
        <p:nvGrpSpPr>
          <p:cNvPr id="19" name="Group 18">
            <a:extLst>
              <a:ext uri="{FF2B5EF4-FFF2-40B4-BE49-F238E27FC236}">
                <a16:creationId xmlns:a16="http://schemas.microsoft.com/office/drawing/2014/main" id="{89B574C1-EFBB-A7BE-95C2-EBEC8EDA15FF}"/>
              </a:ext>
            </a:extLst>
          </p:cNvPr>
          <p:cNvGrpSpPr/>
          <p:nvPr/>
        </p:nvGrpSpPr>
        <p:grpSpPr>
          <a:xfrm>
            <a:off x="1708157" y="1113572"/>
            <a:ext cx="7908530" cy="5074259"/>
            <a:chOff x="4141378" y="2947514"/>
            <a:chExt cx="15292954" cy="9606135"/>
          </a:xfrm>
        </p:grpSpPr>
        <p:sp>
          <p:nvSpPr>
            <p:cNvPr id="20" name="usmap99">
              <a:extLst>
                <a:ext uri="{FF2B5EF4-FFF2-40B4-BE49-F238E27FC236}">
                  <a16:creationId xmlns:a16="http://schemas.microsoft.com/office/drawing/2014/main" id="{35B9E704-B1DE-620B-51F3-6E59A8FD0AC8}"/>
                </a:ext>
              </a:extLst>
            </p:cNvPr>
            <p:cNvSpPr/>
            <p:nvPr/>
          </p:nvSpPr>
          <p:spPr>
            <a:xfrm>
              <a:off x="4875664" y="2947514"/>
              <a:ext cx="1912858" cy="1562039"/>
            </a:xfrm>
            <a:custGeom>
              <a:avLst/>
              <a:gdLst/>
              <a:ahLst/>
              <a:cxnLst/>
              <a:rect l="0" t="0" r="0" b="0"/>
              <a:pathLst>
                <a:path w="120000" h="120000" extrusionOk="0">
                  <a:moveTo>
                    <a:pt x="120000" y="29684"/>
                  </a:moveTo>
                  <a:cubicBezTo>
                    <a:pt x="120000" y="29684"/>
                    <a:pt x="108793" y="101684"/>
                    <a:pt x="106459" y="105473"/>
                  </a:cubicBezTo>
                  <a:cubicBezTo>
                    <a:pt x="104591" y="109894"/>
                    <a:pt x="106926" y="108631"/>
                    <a:pt x="106926" y="113052"/>
                  </a:cubicBezTo>
                  <a:cubicBezTo>
                    <a:pt x="106926" y="116842"/>
                    <a:pt x="105992" y="120000"/>
                    <a:pt x="105992" y="120000"/>
                  </a:cubicBezTo>
                  <a:cubicBezTo>
                    <a:pt x="75175" y="109263"/>
                    <a:pt x="75175" y="109263"/>
                    <a:pt x="75175" y="109263"/>
                  </a:cubicBezTo>
                  <a:cubicBezTo>
                    <a:pt x="70038" y="108631"/>
                    <a:pt x="70038" y="108631"/>
                    <a:pt x="70038" y="108631"/>
                  </a:cubicBezTo>
                  <a:cubicBezTo>
                    <a:pt x="68171" y="109263"/>
                    <a:pt x="68171" y="109263"/>
                    <a:pt x="68171" y="109263"/>
                  </a:cubicBezTo>
                  <a:cubicBezTo>
                    <a:pt x="65836" y="108631"/>
                    <a:pt x="65836" y="108631"/>
                    <a:pt x="65836" y="108631"/>
                  </a:cubicBezTo>
                  <a:cubicBezTo>
                    <a:pt x="63968" y="109263"/>
                    <a:pt x="63968" y="109263"/>
                    <a:pt x="63968" y="109263"/>
                  </a:cubicBezTo>
                  <a:cubicBezTo>
                    <a:pt x="50428" y="109894"/>
                    <a:pt x="50428" y="109894"/>
                    <a:pt x="50428" y="109894"/>
                  </a:cubicBezTo>
                  <a:cubicBezTo>
                    <a:pt x="49027" y="108631"/>
                    <a:pt x="49027" y="108631"/>
                    <a:pt x="49027" y="108631"/>
                  </a:cubicBezTo>
                  <a:cubicBezTo>
                    <a:pt x="47626" y="109263"/>
                    <a:pt x="47626" y="109263"/>
                    <a:pt x="47626" y="109263"/>
                  </a:cubicBezTo>
                  <a:cubicBezTo>
                    <a:pt x="46225" y="109894"/>
                    <a:pt x="46225" y="109894"/>
                    <a:pt x="46225" y="109894"/>
                  </a:cubicBezTo>
                  <a:cubicBezTo>
                    <a:pt x="45291" y="109894"/>
                    <a:pt x="45291" y="109894"/>
                    <a:pt x="45291" y="109894"/>
                  </a:cubicBezTo>
                  <a:cubicBezTo>
                    <a:pt x="43891" y="109263"/>
                    <a:pt x="43891" y="109263"/>
                    <a:pt x="43891" y="109263"/>
                  </a:cubicBezTo>
                  <a:cubicBezTo>
                    <a:pt x="43891" y="108631"/>
                    <a:pt x="43891" y="108631"/>
                    <a:pt x="43891" y="108631"/>
                  </a:cubicBezTo>
                  <a:cubicBezTo>
                    <a:pt x="41556" y="108631"/>
                    <a:pt x="41556" y="108631"/>
                    <a:pt x="41556" y="108631"/>
                  </a:cubicBezTo>
                  <a:cubicBezTo>
                    <a:pt x="40155" y="108000"/>
                    <a:pt x="40155" y="108000"/>
                    <a:pt x="40155" y="108000"/>
                  </a:cubicBezTo>
                  <a:cubicBezTo>
                    <a:pt x="39688" y="106736"/>
                    <a:pt x="39688" y="106736"/>
                    <a:pt x="39688" y="106736"/>
                  </a:cubicBezTo>
                  <a:cubicBezTo>
                    <a:pt x="39688" y="106105"/>
                    <a:pt x="39688" y="106105"/>
                    <a:pt x="39688" y="106105"/>
                  </a:cubicBezTo>
                  <a:cubicBezTo>
                    <a:pt x="37821" y="105473"/>
                    <a:pt x="37821" y="105473"/>
                    <a:pt x="37821" y="105473"/>
                  </a:cubicBezTo>
                  <a:cubicBezTo>
                    <a:pt x="34085" y="104210"/>
                    <a:pt x="34085" y="104210"/>
                    <a:pt x="34085" y="104210"/>
                  </a:cubicBezTo>
                  <a:cubicBezTo>
                    <a:pt x="31750" y="102947"/>
                    <a:pt x="31750" y="102947"/>
                    <a:pt x="31750" y="102947"/>
                  </a:cubicBezTo>
                  <a:cubicBezTo>
                    <a:pt x="30817" y="102315"/>
                    <a:pt x="30817" y="102315"/>
                    <a:pt x="30817" y="102315"/>
                  </a:cubicBezTo>
                  <a:cubicBezTo>
                    <a:pt x="28015" y="102947"/>
                    <a:pt x="28015" y="102947"/>
                    <a:pt x="28015" y="102947"/>
                  </a:cubicBezTo>
                  <a:cubicBezTo>
                    <a:pt x="23813" y="104210"/>
                    <a:pt x="23813" y="104210"/>
                    <a:pt x="23813" y="104210"/>
                  </a:cubicBezTo>
                  <a:cubicBezTo>
                    <a:pt x="18677" y="102315"/>
                    <a:pt x="18677" y="102315"/>
                    <a:pt x="18677" y="102315"/>
                  </a:cubicBezTo>
                  <a:cubicBezTo>
                    <a:pt x="15408" y="98526"/>
                    <a:pt x="15408" y="98526"/>
                    <a:pt x="15408" y="98526"/>
                  </a:cubicBezTo>
                  <a:cubicBezTo>
                    <a:pt x="15408" y="98526"/>
                    <a:pt x="16809" y="94105"/>
                    <a:pt x="16342" y="88421"/>
                  </a:cubicBezTo>
                  <a:cubicBezTo>
                    <a:pt x="15875" y="82105"/>
                    <a:pt x="13540" y="80842"/>
                    <a:pt x="13540" y="80842"/>
                  </a:cubicBezTo>
                  <a:cubicBezTo>
                    <a:pt x="11206" y="80842"/>
                    <a:pt x="11206" y="80842"/>
                    <a:pt x="11206" y="80842"/>
                  </a:cubicBezTo>
                  <a:cubicBezTo>
                    <a:pt x="9338" y="79578"/>
                    <a:pt x="9338" y="79578"/>
                    <a:pt x="9338" y="79578"/>
                  </a:cubicBezTo>
                  <a:cubicBezTo>
                    <a:pt x="9338" y="79578"/>
                    <a:pt x="9338" y="75789"/>
                    <a:pt x="7003" y="75789"/>
                  </a:cubicBezTo>
                  <a:cubicBezTo>
                    <a:pt x="4669" y="75789"/>
                    <a:pt x="4669" y="75789"/>
                    <a:pt x="4669" y="75789"/>
                  </a:cubicBezTo>
                  <a:cubicBezTo>
                    <a:pt x="1867" y="75157"/>
                    <a:pt x="1867" y="75157"/>
                    <a:pt x="1867" y="75157"/>
                  </a:cubicBezTo>
                  <a:cubicBezTo>
                    <a:pt x="0" y="73263"/>
                    <a:pt x="0" y="73263"/>
                    <a:pt x="0" y="73263"/>
                  </a:cubicBezTo>
                  <a:cubicBezTo>
                    <a:pt x="466" y="68842"/>
                    <a:pt x="466" y="68842"/>
                    <a:pt x="466" y="68842"/>
                  </a:cubicBezTo>
                  <a:cubicBezTo>
                    <a:pt x="1400" y="65052"/>
                    <a:pt x="1400" y="65052"/>
                    <a:pt x="1400" y="65052"/>
                  </a:cubicBezTo>
                  <a:cubicBezTo>
                    <a:pt x="1867" y="64421"/>
                    <a:pt x="1867" y="64421"/>
                    <a:pt x="1867" y="64421"/>
                  </a:cubicBezTo>
                  <a:cubicBezTo>
                    <a:pt x="2334" y="66315"/>
                    <a:pt x="2334" y="66315"/>
                    <a:pt x="2334" y="66315"/>
                  </a:cubicBezTo>
                  <a:cubicBezTo>
                    <a:pt x="2801" y="66947"/>
                    <a:pt x="2801" y="66947"/>
                    <a:pt x="2801" y="66947"/>
                  </a:cubicBezTo>
                  <a:cubicBezTo>
                    <a:pt x="3268" y="66315"/>
                    <a:pt x="3268" y="66315"/>
                    <a:pt x="3268" y="66315"/>
                  </a:cubicBezTo>
                  <a:cubicBezTo>
                    <a:pt x="3268" y="63789"/>
                    <a:pt x="3268" y="63789"/>
                    <a:pt x="3268" y="63789"/>
                  </a:cubicBezTo>
                  <a:cubicBezTo>
                    <a:pt x="5136" y="62526"/>
                    <a:pt x="5136" y="62526"/>
                    <a:pt x="5136" y="62526"/>
                  </a:cubicBezTo>
                  <a:cubicBezTo>
                    <a:pt x="5136" y="61894"/>
                    <a:pt x="5136" y="61894"/>
                    <a:pt x="5136" y="61894"/>
                  </a:cubicBezTo>
                  <a:cubicBezTo>
                    <a:pt x="4202" y="60631"/>
                    <a:pt x="4202" y="60631"/>
                    <a:pt x="4202" y="60631"/>
                  </a:cubicBezTo>
                  <a:cubicBezTo>
                    <a:pt x="3735" y="60000"/>
                    <a:pt x="3735" y="60000"/>
                    <a:pt x="3735" y="60000"/>
                  </a:cubicBezTo>
                  <a:cubicBezTo>
                    <a:pt x="3268" y="55578"/>
                    <a:pt x="3268" y="55578"/>
                    <a:pt x="3268" y="55578"/>
                  </a:cubicBezTo>
                  <a:cubicBezTo>
                    <a:pt x="6536" y="54947"/>
                    <a:pt x="6536" y="54947"/>
                    <a:pt x="6536" y="54947"/>
                  </a:cubicBezTo>
                  <a:cubicBezTo>
                    <a:pt x="7470" y="53684"/>
                    <a:pt x="7470" y="53684"/>
                    <a:pt x="7470" y="53684"/>
                  </a:cubicBezTo>
                  <a:cubicBezTo>
                    <a:pt x="4669" y="50526"/>
                    <a:pt x="4669" y="50526"/>
                    <a:pt x="4669" y="50526"/>
                  </a:cubicBezTo>
                  <a:cubicBezTo>
                    <a:pt x="3735" y="49263"/>
                    <a:pt x="3735" y="49263"/>
                    <a:pt x="3735" y="49263"/>
                  </a:cubicBezTo>
                  <a:cubicBezTo>
                    <a:pt x="2801" y="40421"/>
                    <a:pt x="2801" y="40421"/>
                    <a:pt x="2801" y="40421"/>
                  </a:cubicBezTo>
                  <a:cubicBezTo>
                    <a:pt x="2801" y="37894"/>
                    <a:pt x="2801" y="37894"/>
                    <a:pt x="2801" y="37894"/>
                  </a:cubicBezTo>
                  <a:cubicBezTo>
                    <a:pt x="3735" y="37263"/>
                    <a:pt x="3735" y="37263"/>
                    <a:pt x="3735" y="37263"/>
                  </a:cubicBezTo>
                  <a:cubicBezTo>
                    <a:pt x="3735" y="25894"/>
                    <a:pt x="3735" y="25894"/>
                    <a:pt x="3735" y="25894"/>
                  </a:cubicBezTo>
                  <a:cubicBezTo>
                    <a:pt x="1400" y="23368"/>
                    <a:pt x="1400" y="23368"/>
                    <a:pt x="1400" y="23368"/>
                  </a:cubicBezTo>
                  <a:cubicBezTo>
                    <a:pt x="1400" y="14526"/>
                    <a:pt x="1400" y="14526"/>
                    <a:pt x="1400" y="14526"/>
                  </a:cubicBezTo>
                  <a:cubicBezTo>
                    <a:pt x="3735" y="10736"/>
                    <a:pt x="3735" y="10736"/>
                    <a:pt x="3735" y="10736"/>
                  </a:cubicBezTo>
                  <a:cubicBezTo>
                    <a:pt x="4669" y="6315"/>
                    <a:pt x="4669" y="6315"/>
                    <a:pt x="4669" y="6315"/>
                  </a:cubicBezTo>
                  <a:cubicBezTo>
                    <a:pt x="9805" y="13263"/>
                    <a:pt x="9805" y="13263"/>
                    <a:pt x="9805" y="13263"/>
                  </a:cubicBezTo>
                  <a:cubicBezTo>
                    <a:pt x="15408" y="18947"/>
                    <a:pt x="15408" y="18947"/>
                    <a:pt x="15408" y="18947"/>
                  </a:cubicBezTo>
                  <a:cubicBezTo>
                    <a:pt x="19610" y="21473"/>
                    <a:pt x="19610" y="21473"/>
                    <a:pt x="19610" y="21473"/>
                  </a:cubicBezTo>
                  <a:cubicBezTo>
                    <a:pt x="22879" y="22736"/>
                    <a:pt x="22879" y="22736"/>
                    <a:pt x="22879" y="22736"/>
                  </a:cubicBezTo>
                  <a:cubicBezTo>
                    <a:pt x="24280" y="22736"/>
                    <a:pt x="24280" y="22736"/>
                    <a:pt x="24280" y="22736"/>
                  </a:cubicBezTo>
                  <a:cubicBezTo>
                    <a:pt x="25680" y="22736"/>
                    <a:pt x="25680" y="22736"/>
                    <a:pt x="25680" y="22736"/>
                  </a:cubicBezTo>
                  <a:cubicBezTo>
                    <a:pt x="26614" y="27157"/>
                    <a:pt x="26614" y="27157"/>
                    <a:pt x="26614" y="27157"/>
                  </a:cubicBezTo>
                  <a:cubicBezTo>
                    <a:pt x="30350" y="26526"/>
                    <a:pt x="30350" y="26526"/>
                    <a:pt x="30350" y="26526"/>
                  </a:cubicBezTo>
                  <a:cubicBezTo>
                    <a:pt x="30817" y="32842"/>
                    <a:pt x="30817" y="32842"/>
                    <a:pt x="30817" y="32842"/>
                  </a:cubicBezTo>
                  <a:cubicBezTo>
                    <a:pt x="29416" y="35368"/>
                    <a:pt x="29416" y="35368"/>
                    <a:pt x="29416" y="35368"/>
                  </a:cubicBezTo>
                  <a:cubicBezTo>
                    <a:pt x="25214" y="38526"/>
                    <a:pt x="25214" y="38526"/>
                    <a:pt x="25214" y="38526"/>
                  </a:cubicBezTo>
                  <a:cubicBezTo>
                    <a:pt x="22412" y="43578"/>
                    <a:pt x="22412" y="43578"/>
                    <a:pt x="22412" y="43578"/>
                  </a:cubicBezTo>
                  <a:cubicBezTo>
                    <a:pt x="21478" y="46105"/>
                    <a:pt x="21478" y="46105"/>
                    <a:pt x="21478" y="46105"/>
                  </a:cubicBezTo>
                  <a:cubicBezTo>
                    <a:pt x="22412" y="46736"/>
                    <a:pt x="22412" y="46736"/>
                    <a:pt x="22412" y="46736"/>
                  </a:cubicBezTo>
                  <a:cubicBezTo>
                    <a:pt x="24280" y="44210"/>
                    <a:pt x="24280" y="44210"/>
                    <a:pt x="24280" y="44210"/>
                  </a:cubicBezTo>
                  <a:cubicBezTo>
                    <a:pt x="25680" y="41684"/>
                    <a:pt x="25680" y="41684"/>
                    <a:pt x="25680" y="41684"/>
                  </a:cubicBezTo>
                  <a:cubicBezTo>
                    <a:pt x="29883" y="37894"/>
                    <a:pt x="29883" y="37894"/>
                    <a:pt x="29883" y="37894"/>
                  </a:cubicBezTo>
                  <a:cubicBezTo>
                    <a:pt x="32684" y="36000"/>
                    <a:pt x="32684" y="36000"/>
                    <a:pt x="32684" y="36000"/>
                  </a:cubicBezTo>
                  <a:cubicBezTo>
                    <a:pt x="32217" y="38526"/>
                    <a:pt x="32217" y="38526"/>
                    <a:pt x="32217" y="38526"/>
                  </a:cubicBezTo>
                  <a:cubicBezTo>
                    <a:pt x="30817" y="40421"/>
                    <a:pt x="30817" y="40421"/>
                    <a:pt x="30817" y="40421"/>
                  </a:cubicBezTo>
                  <a:cubicBezTo>
                    <a:pt x="28949" y="46736"/>
                    <a:pt x="28949" y="46736"/>
                    <a:pt x="28949" y="46736"/>
                  </a:cubicBezTo>
                  <a:cubicBezTo>
                    <a:pt x="24280" y="50526"/>
                    <a:pt x="24280" y="50526"/>
                    <a:pt x="24280" y="50526"/>
                  </a:cubicBezTo>
                  <a:cubicBezTo>
                    <a:pt x="21478" y="54315"/>
                    <a:pt x="21478" y="54315"/>
                    <a:pt x="21478" y="54315"/>
                  </a:cubicBezTo>
                  <a:cubicBezTo>
                    <a:pt x="21478" y="57473"/>
                    <a:pt x="21478" y="57473"/>
                    <a:pt x="21478" y="57473"/>
                  </a:cubicBezTo>
                  <a:cubicBezTo>
                    <a:pt x="23346" y="58105"/>
                    <a:pt x="23346" y="58105"/>
                    <a:pt x="23346" y="58105"/>
                  </a:cubicBezTo>
                  <a:cubicBezTo>
                    <a:pt x="25680" y="54947"/>
                    <a:pt x="25680" y="54947"/>
                    <a:pt x="25680" y="54947"/>
                  </a:cubicBezTo>
                  <a:cubicBezTo>
                    <a:pt x="28015" y="52421"/>
                    <a:pt x="28015" y="52421"/>
                    <a:pt x="28015" y="52421"/>
                  </a:cubicBezTo>
                  <a:cubicBezTo>
                    <a:pt x="30350" y="51789"/>
                    <a:pt x="30350" y="51789"/>
                    <a:pt x="30350" y="51789"/>
                  </a:cubicBezTo>
                  <a:cubicBezTo>
                    <a:pt x="32217" y="49263"/>
                    <a:pt x="32217" y="49263"/>
                    <a:pt x="32217" y="49263"/>
                  </a:cubicBezTo>
                  <a:cubicBezTo>
                    <a:pt x="33151" y="42947"/>
                    <a:pt x="33151" y="42947"/>
                    <a:pt x="33151" y="42947"/>
                  </a:cubicBezTo>
                  <a:cubicBezTo>
                    <a:pt x="35019" y="37894"/>
                    <a:pt x="35019" y="37894"/>
                    <a:pt x="35019" y="37894"/>
                  </a:cubicBezTo>
                  <a:cubicBezTo>
                    <a:pt x="37354" y="34105"/>
                    <a:pt x="37354" y="34105"/>
                    <a:pt x="37354" y="34105"/>
                  </a:cubicBezTo>
                  <a:cubicBezTo>
                    <a:pt x="37821" y="31578"/>
                    <a:pt x="37821" y="31578"/>
                    <a:pt x="37821" y="31578"/>
                  </a:cubicBezTo>
                  <a:cubicBezTo>
                    <a:pt x="36420" y="26526"/>
                    <a:pt x="36420" y="26526"/>
                    <a:pt x="36420" y="26526"/>
                  </a:cubicBezTo>
                  <a:cubicBezTo>
                    <a:pt x="36420" y="21473"/>
                    <a:pt x="36420" y="21473"/>
                    <a:pt x="36420" y="21473"/>
                  </a:cubicBezTo>
                  <a:cubicBezTo>
                    <a:pt x="35019" y="22105"/>
                    <a:pt x="35019" y="22105"/>
                    <a:pt x="35019" y="22105"/>
                  </a:cubicBezTo>
                  <a:cubicBezTo>
                    <a:pt x="34085" y="24000"/>
                    <a:pt x="34085" y="24000"/>
                    <a:pt x="34085" y="24000"/>
                  </a:cubicBezTo>
                  <a:cubicBezTo>
                    <a:pt x="34552" y="29052"/>
                    <a:pt x="34552" y="29052"/>
                    <a:pt x="34552" y="29052"/>
                  </a:cubicBezTo>
                  <a:cubicBezTo>
                    <a:pt x="35486" y="32842"/>
                    <a:pt x="35486" y="32842"/>
                    <a:pt x="35486" y="32842"/>
                  </a:cubicBezTo>
                  <a:cubicBezTo>
                    <a:pt x="35486" y="34105"/>
                    <a:pt x="35486" y="34105"/>
                    <a:pt x="35486" y="34105"/>
                  </a:cubicBezTo>
                  <a:cubicBezTo>
                    <a:pt x="34552" y="33473"/>
                    <a:pt x="34552" y="33473"/>
                    <a:pt x="34552" y="33473"/>
                  </a:cubicBezTo>
                  <a:cubicBezTo>
                    <a:pt x="33618" y="32210"/>
                    <a:pt x="33618" y="32210"/>
                    <a:pt x="33618" y="32210"/>
                  </a:cubicBezTo>
                  <a:cubicBezTo>
                    <a:pt x="32684" y="29052"/>
                    <a:pt x="32684" y="29052"/>
                    <a:pt x="32684" y="29052"/>
                  </a:cubicBezTo>
                  <a:cubicBezTo>
                    <a:pt x="31750" y="25894"/>
                    <a:pt x="31750" y="25894"/>
                    <a:pt x="31750" y="25894"/>
                  </a:cubicBezTo>
                  <a:cubicBezTo>
                    <a:pt x="31750" y="23368"/>
                    <a:pt x="31750" y="23368"/>
                    <a:pt x="31750" y="23368"/>
                  </a:cubicBezTo>
                  <a:cubicBezTo>
                    <a:pt x="34085" y="20210"/>
                    <a:pt x="34085" y="20210"/>
                    <a:pt x="34085" y="20210"/>
                  </a:cubicBezTo>
                  <a:cubicBezTo>
                    <a:pt x="35019" y="17684"/>
                    <a:pt x="35019" y="17684"/>
                    <a:pt x="35019" y="17684"/>
                  </a:cubicBezTo>
                  <a:cubicBezTo>
                    <a:pt x="34552" y="15157"/>
                    <a:pt x="34552" y="15157"/>
                    <a:pt x="34552" y="15157"/>
                  </a:cubicBezTo>
                  <a:cubicBezTo>
                    <a:pt x="36887" y="18315"/>
                    <a:pt x="36887" y="18315"/>
                    <a:pt x="36887" y="18315"/>
                  </a:cubicBezTo>
                  <a:cubicBezTo>
                    <a:pt x="37354" y="18947"/>
                    <a:pt x="37354" y="18947"/>
                    <a:pt x="37354" y="18947"/>
                  </a:cubicBezTo>
                  <a:cubicBezTo>
                    <a:pt x="37821" y="15157"/>
                    <a:pt x="37821" y="15157"/>
                    <a:pt x="37821" y="15157"/>
                  </a:cubicBezTo>
                  <a:cubicBezTo>
                    <a:pt x="36887" y="9473"/>
                    <a:pt x="36887" y="9473"/>
                    <a:pt x="36887" y="9473"/>
                  </a:cubicBezTo>
                  <a:cubicBezTo>
                    <a:pt x="37354" y="7578"/>
                    <a:pt x="37354" y="7578"/>
                    <a:pt x="37354" y="7578"/>
                  </a:cubicBezTo>
                  <a:cubicBezTo>
                    <a:pt x="35953" y="6947"/>
                    <a:pt x="35953" y="6947"/>
                    <a:pt x="35953" y="6947"/>
                  </a:cubicBezTo>
                  <a:cubicBezTo>
                    <a:pt x="35486" y="0"/>
                    <a:pt x="35486" y="0"/>
                    <a:pt x="35486" y="0"/>
                  </a:cubicBezTo>
                  <a:cubicBezTo>
                    <a:pt x="35486" y="0"/>
                    <a:pt x="62101" y="10105"/>
                    <a:pt x="67704" y="12000"/>
                  </a:cubicBezTo>
                  <a:cubicBezTo>
                    <a:pt x="72840" y="13894"/>
                    <a:pt x="107392" y="26526"/>
                    <a:pt x="109727" y="27157"/>
                  </a:cubicBezTo>
                  <a:cubicBezTo>
                    <a:pt x="112062" y="28421"/>
                    <a:pt x="114863" y="28421"/>
                    <a:pt x="114863" y="28421"/>
                  </a:cubicBezTo>
                  <a:lnTo>
                    <a:pt x="120000" y="29684"/>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1" name="usmap84">
              <a:extLst>
                <a:ext uri="{FF2B5EF4-FFF2-40B4-BE49-F238E27FC236}">
                  <a16:creationId xmlns:a16="http://schemas.microsoft.com/office/drawing/2014/main" id="{4011CEA1-9BDA-DC27-E81D-EEE9AD632B01}"/>
                </a:ext>
              </a:extLst>
            </p:cNvPr>
            <p:cNvSpPr/>
            <p:nvPr/>
          </p:nvSpPr>
          <p:spPr>
            <a:xfrm>
              <a:off x="7745915" y="8160567"/>
              <a:ext cx="2084033" cy="2093686"/>
            </a:xfrm>
            <a:custGeom>
              <a:avLst/>
              <a:gdLst/>
              <a:ahLst/>
              <a:cxnLst/>
              <a:rect l="0" t="0" r="0" b="0"/>
              <a:pathLst>
                <a:path w="120000" h="120000" extrusionOk="0">
                  <a:moveTo>
                    <a:pt x="17894" y="0"/>
                  </a:moveTo>
                  <a:lnTo>
                    <a:pt x="119999" y="11794"/>
                  </a:lnTo>
                  <a:lnTo>
                    <a:pt x="119473" y="22564"/>
                  </a:lnTo>
                  <a:lnTo>
                    <a:pt x="117894" y="22564"/>
                  </a:lnTo>
                  <a:lnTo>
                    <a:pt x="110526" y="115897"/>
                  </a:lnTo>
                  <a:lnTo>
                    <a:pt x="47894" y="110256"/>
                  </a:lnTo>
                  <a:lnTo>
                    <a:pt x="47368" y="114871"/>
                  </a:lnTo>
                  <a:lnTo>
                    <a:pt x="16842" y="111794"/>
                  </a:lnTo>
                  <a:lnTo>
                    <a:pt x="15263" y="120000"/>
                  </a:lnTo>
                  <a:lnTo>
                    <a:pt x="0" y="117948"/>
                  </a:lnTo>
                  <a:lnTo>
                    <a:pt x="17894" y="0"/>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2" name="usmap95">
              <a:extLst>
                <a:ext uri="{FF2B5EF4-FFF2-40B4-BE49-F238E27FC236}">
                  <a16:creationId xmlns:a16="http://schemas.microsoft.com/office/drawing/2014/main" id="{FBCB69AA-9177-B122-952E-C4EA709EE5A4}"/>
                </a:ext>
              </a:extLst>
            </p:cNvPr>
            <p:cNvSpPr/>
            <p:nvPr/>
          </p:nvSpPr>
          <p:spPr>
            <a:xfrm>
              <a:off x="8526848" y="8488461"/>
              <a:ext cx="4094176" cy="4065188"/>
            </a:xfrm>
            <a:custGeom>
              <a:avLst/>
              <a:gdLst/>
              <a:ahLst/>
              <a:cxnLst/>
              <a:rect l="0" t="0" r="0" b="0"/>
              <a:pathLst>
                <a:path w="120000" h="120000" extrusionOk="0">
                  <a:moveTo>
                    <a:pt x="118407" y="68071"/>
                  </a:moveTo>
                  <a:lnTo>
                    <a:pt x="118938" y="65919"/>
                  </a:lnTo>
                  <a:lnTo>
                    <a:pt x="120000" y="64573"/>
                  </a:lnTo>
                  <a:lnTo>
                    <a:pt x="119469" y="62959"/>
                  </a:lnTo>
                  <a:lnTo>
                    <a:pt x="118938" y="60807"/>
                  </a:lnTo>
                  <a:lnTo>
                    <a:pt x="118672" y="59999"/>
                  </a:lnTo>
                  <a:lnTo>
                    <a:pt x="118672" y="58385"/>
                  </a:lnTo>
                  <a:lnTo>
                    <a:pt x="118407" y="57847"/>
                  </a:lnTo>
                  <a:lnTo>
                    <a:pt x="117345" y="55426"/>
                  </a:lnTo>
                  <a:lnTo>
                    <a:pt x="117345" y="54887"/>
                  </a:lnTo>
                  <a:lnTo>
                    <a:pt x="115486" y="53273"/>
                  </a:lnTo>
                  <a:lnTo>
                    <a:pt x="115486" y="35246"/>
                  </a:lnTo>
                  <a:lnTo>
                    <a:pt x="112831" y="34977"/>
                  </a:lnTo>
                  <a:lnTo>
                    <a:pt x="112300" y="35515"/>
                  </a:lnTo>
                  <a:lnTo>
                    <a:pt x="111504" y="35246"/>
                  </a:lnTo>
                  <a:lnTo>
                    <a:pt x="110707" y="34439"/>
                  </a:lnTo>
                  <a:lnTo>
                    <a:pt x="109646" y="33901"/>
                  </a:lnTo>
                  <a:lnTo>
                    <a:pt x="108318" y="33901"/>
                  </a:lnTo>
                  <a:lnTo>
                    <a:pt x="106725" y="32825"/>
                  </a:lnTo>
                  <a:lnTo>
                    <a:pt x="105663" y="31479"/>
                  </a:lnTo>
                  <a:lnTo>
                    <a:pt x="104336" y="31210"/>
                  </a:lnTo>
                  <a:lnTo>
                    <a:pt x="102212" y="31748"/>
                  </a:lnTo>
                  <a:lnTo>
                    <a:pt x="101681" y="31479"/>
                  </a:lnTo>
                  <a:lnTo>
                    <a:pt x="100353" y="31210"/>
                  </a:lnTo>
                  <a:lnTo>
                    <a:pt x="99292" y="32017"/>
                  </a:lnTo>
                  <a:lnTo>
                    <a:pt x="98761" y="32286"/>
                  </a:lnTo>
                  <a:lnTo>
                    <a:pt x="97964" y="31748"/>
                  </a:lnTo>
                  <a:lnTo>
                    <a:pt x="96902" y="31748"/>
                  </a:lnTo>
                  <a:lnTo>
                    <a:pt x="96371" y="32556"/>
                  </a:lnTo>
                  <a:lnTo>
                    <a:pt x="95044" y="33363"/>
                  </a:lnTo>
                  <a:lnTo>
                    <a:pt x="93982" y="33632"/>
                  </a:lnTo>
                  <a:lnTo>
                    <a:pt x="93451" y="32825"/>
                  </a:lnTo>
                  <a:lnTo>
                    <a:pt x="92654" y="32017"/>
                  </a:lnTo>
                  <a:lnTo>
                    <a:pt x="90530" y="32286"/>
                  </a:lnTo>
                  <a:lnTo>
                    <a:pt x="89203" y="31479"/>
                  </a:lnTo>
                  <a:lnTo>
                    <a:pt x="88141" y="31748"/>
                  </a:lnTo>
                  <a:lnTo>
                    <a:pt x="87610" y="32825"/>
                  </a:lnTo>
                  <a:lnTo>
                    <a:pt x="87079" y="33094"/>
                  </a:lnTo>
                  <a:lnTo>
                    <a:pt x="86814" y="31748"/>
                  </a:lnTo>
                  <a:lnTo>
                    <a:pt x="86283" y="31210"/>
                  </a:lnTo>
                  <a:lnTo>
                    <a:pt x="84690" y="32286"/>
                  </a:lnTo>
                  <a:lnTo>
                    <a:pt x="84424" y="31210"/>
                  </a:lnTo>
                  <a:lnTo>
                    <a:pt x="82831" y="30134"/>
                  </a:lnTo>
                  <a:lnTo>
                    <a:pt x="82300" y="30134"/>
                  </a:lnTo>
                  <a:lnTo>
                    <a:pt x="81769" y="30941"/>
                  </a:lnTo>
                  <a:lnTo>
                    <a:pt x="80973" y="31479"/>
                  </a:lnTo>
                  <a:lnTo>
                    <a:pt x="80176" y="31210"/>
                  </a:lnTo>
                  <a:lnTo>
                    <a:pt x="79911" y="29865"/>
                  </a:lnTo>
                  <a:lnTo>
                    <a:pt x="79115" y="29865"/>
                  </a:lnTo>
                  <a:lnTo>
                    <a:pt x="78318" y="28251"/>
                  </a:lnTo>
                  <a:lnTo>
                    <a:pt x="76194" y="28251"/>
                  </a:lnTo>
                  <a:lnTo>
                    <a:pt x="75398" y="28789"/>
                  </a:lnTo>
                  <a:lnTo>
                    <a:pt x="74601" y="27982"/>
                  </a:lnTo>
                  <a:lnTo>
                    <a:pt x="74336" y="27982"/>
                  </a:lnTo>
                  <a:lnTo>
                    <a:pt x="73008" y="28251"/>
                  </a:lnTo>
                  <a:lnTo>
                    <a:pt x="71415" y="27174"/>
                  </a:lnTo>
                  <a:lnTo>
                    <a:pt x="69292" y="27174"/>
                  </a:lnTo>
                  <a:lnTo>
                    <a:pt x="68761" y="25291"/>
                  </a:lnTo>
                  <a:lnTo>
                    <a:pt x="67699" y="24753"/>
                  </a:lnTo>
                  <a:lnTo>
                    <a:pt x="67168" y="25022"/>
                  </a:lnTo>
                  <a:lnTo>
                    <a:pt x="66371" y="24753"/>
                  </a:lnTo>
                  <a:lnTo>
                    <a:pt x="65575" y="25022"/>
                  </a:lnTo>
                  <a:lnTo>
                    <a:pt x="64778" y="25022"/>
                  </a:lnTo>
                  <a:lnTo>
                    <a:pt x="64247" y="24215"/>
                  </a:lnTo>
                  <a:lnTo>
                    <a:pt x="62389" y="22331"/>
                  </a:lnTo>
                  <a:lnTo>
                    <a:pt x="63451" y="1614"/>
                  </a:lnTo>
                  <a:lnTo>
                    <a:pt x="36902" y="0"/>
                  </a:lnTo>
                  <a:lnTo>
                    <a:pt x="33185" y="48968"/>
                  </a:lnTo>
                  <a:lnTo>
                    <a:pt x="1592" y="46008"/>
                  </a:lnTo>
                  <a:lnTo>
                    <a:pt x="1327" y="48430"/>
                  </a:lnTo>
                  <a:lnTo>
                    <a:pt x="0" y="48430"/>
                  </a:lnTo>
                  <a:lnTo>
                    <a:pt x="530" y="49237"/>
                  </a:lnTo>
                  <a:lnTo>
                    <a:pt x="1858" y="50044"/>
                  </a:lnTo>
                  <a:lnTo>
                    <a:pt x="2654" y="51121"/>
                  </a:lnTo>
                  <a:lnTo>
                    <a:pt x="2920" y="51928"/>
                  </a:lnTo>
                  <a:lnTo>
                    <a:pt x="3451" y="53004"/>
                  </a:lnTo>
                  <a:lnTo>
                    <a:pt x="3982" y="53273"/>
                  </a:lnTo>
                  <a:lnTo>
                    <a:pt x="4778" y="53811"/>
                  </a:lnTo>
                  <a:lnTo>
                    <a:pt x="5575" y="54349"/>
                  </a:lnTo>
                  <a:lnTo>
                    <a:pt x="5840" y="55156"/>
                  </a:lnTo>
                  <a:lnTo>
                    <a:pt x="6902" y="56502"/>
                  </a:lnTo>
                  <a:lnTo>
                    <a:pt x="7964" y="57309"/>
                  </a:lnTo>
                  <a:lnTo>
                    <a:pt x="10088" y="60269"/>
                  </a:lnTo>
                  <a:lnTo>
                    <a:pt x="10884" y="60269"/>
                  </a:lnTo>
                  <a:lnTo>
                    <a:pt x="11681" y="61076"/>
                  </a:lnTo>
                  <a:lnTo>
                    <a:pt x="12743" y="61883"/>
                  </a:lnTo>
                  <a:lnTo>
                    <a:pt x="14070" y="62959"/>
                  </a:lnTo>
                  <a:lnTo>
                    <a:pt x="14601" y="64035"/>
                  </a:lnTo>
                  <a:lnTo>
                    <a:pt x="14601" y="65919"/>
                  </a:lnTo>
                  <a:lnTo>
                    <a:pt x="15663" y="67533"/>
                  </a:lnTo>
                  <a:lnTo>
                    <a:pt x="15929" y="68609"/>
                  </a:lnTo>
                  <a:lnTo>
                    <a:pt x="15663" y="69686"/>
                  </a:lnTo>
                  <a:lnTo>
                    <a:pt x="15663" y="71031"/>
                  </a:lnTo>
                  <a:lnTo>
                    <a:pt x="15929" y="72645"/>
                  </a:lnTo>
                  <a:lnTo>
                    <a:pt x="17256" y="73991"/>
                  </a:lnTo>
                  <a:lnTo>
                    <a:pt x="17522" y="74798"/>
                  </a:lnTo>
                  <a:lnTo>
                    <a:pt x="17787" y="75067"/>
                  </a:lnTo>
                  <a:lnTo>
                    <a:pt x="18318" y="75605"/>
                  </a:lnTo>
                  <a:lnTo>
                    <a:pt x="18849" y="76143"/>
                  </a:lnTo>
                  <a:lnTo>
                    <a:pt x="19646" y="76950"/>
                  </a:lnTo>
                  <a:lnTo>
                    <a:pt x="20707" y="77757"/>
                  </a:lnTo>
                  <a:lnTo>
                    <a:pt x="21504" y="78565"/>
                  </a:lnTo>
                  <a:lnTo>
                    <a:pt x="22300" y="78834"/>
                  </a:lnTo>
                  <a:lnTo>
                    <a:pt x="23362" y="79641"/>
                  </a:lnTo>
                  <a:lnTo>
                    <a:pt x="24955" y="80448"/>
                  </a:lnTo>
                  <a:lnTo>
                    <a:pt x="26814" y="81793"/>
                  </a:lnTo>
                  <a:lnTo>
                    <a:pt x="27610" y="82062"/>
                  </a:lnTo>
                  <a:lnTo>
                    <a:pt x="28938" y="82600"/>
                  </a:lnTo>
                  <a:lnTo>
                    <a:pt x="30000" y="82600"/>
                  </a:lnTo>
                  <a:lnTo>
                    <a:pt x="30530" y="81524"/>
                  </a:lnTo>
                  <a:lnTo>
                    <a:pt x="31327" y="80717"/>
                  </a:lnTo>
                  <a:lnTo>
                    <a:pt x="31858" y="80179"/>
                  </a:lnTo>
                  <a:lnTo>
                    <a:pt x="32654" y="79910"/>
                  </a:lnTo>
                  <a:lnTo>
                    <a:pt x="32654" y="78565"/>
                  </a:lnTo>
                  <a:lnTo>
                    <a:pt x="33185" y="77488"/>
                  </a:lnTo>
                  <a:lnTo>
                    <a:pt x="33716" y="76143"/>
                  </a:lnTo>
                  <a:lnTo>
                    <a:pt x="35044" y="74529"/>
                  </a:lnTo>
                  <a:lnTo>
                    <a:pt x="36902" y="74260"/>
                  </a:lnTo>
                  <a:lnTo>
                    <a:pt x="37964" y="73991"/>
                  </a:lnTo>
                  <a:lnTo>
                    <a:pt x="39292" y="73991"/>
                  </a:lnTo>
                  <a:lnTo>
                    <a:pt x="40619" y="74529"/>
                  </a:lnTo>
                  <a:lnTo>
                    <a:pt x="42212" y="74798"/>
                  </a:lnTo>
                  <a:lnTo>
                    <a:pt x="43008" y="74798"/>
                  </a:lnTo>
                  <a:lnTo>
                    <a:pt x="45132" y="75067"/>
                  </a:lnTo>
                  <a:lnTo>
                    <a:pt x="45929" y="75605"/>
                  </a:lnTo>
                  <a:lnTo>
                    <a:pt x="46725" y="77219"/>
                  </a:lnTo>
                  <a:lnTo>
                    <a:pt x="47256" y="77219"/>
                  </a:lnTo>
                  <a:lnTo>
                    <a:pt x="48584" y="78565"/>
                  </a:lnTo>
                  <a:lnTo>
                    <a:pt x="49646" y="79103"/>
                  </a:lnTo>
                  <a:lnTo>
                    <a:pt x="50442" y="80717"/>
                  </a:lnTo>
                  <a:lnTo>
                    <a:pt x="52035" y="82869"/>
                  </a:lnTo>
                  <a:lnTo>
                    <a:pt x="53097" y="86098"/>
                  </a:lnTo>
                  <a:lnTo>
                    <a:pt x="53893" y="87174"/>
                  </a:lnTo>
                  <a:lnTo>
                    <a:pt x="54955" y="89327"/>
                  </a:lnTo>
                  <a:lnTo>
                    <a:pt x="54955" y="90134"/>
                  </a:lnTo>
                  <a:lnTo>
                    <a:pt x="55752" y="92286"/>
                  </a:lnTo>
                  <a:lnTo>
                    <a:pt x="57876" y="94170"/>
                  </a:lnTo>
                  <a:lnTo>
                    <a:pt x="58407" y="96322"/>
                  </a:lnTo>
                  <a:lnTo>
                    <a:pt x="61061" y="99551"/>
                  </a:lnTo>
                  <a:lnTo>
                    <a:pt x="62389" y="100089"/>
                  </a:lnTo>
                  <a:lnTo>
                    <a:pt x="62123" y="102511"/>
                  </a:lnTo>
                  <a:lnTo>
                    <a:pt x="61592" y="103049"/>
                  </a:lnTo>
                  <a:lnTo>
                    <a:pt x="62123" y="103587"/>
                  </a:lnTo>
                  <a:lnTo>
                    <a:pt x="62920" y="104394"/>
                  </a:lnTo>
                  <a:lnTo>
                    <a:pt x="62920" y="106008"/>
                  </a:lnTo>
                  <a:lnTo>
                    <a:pt x="64513" y="108968"/>
                  </a:lnTo>
                  <a:lnTo>
                    <a:pt x="65309" y="110582"/>
                  </a:lnTo>
                  <a:lnTo>
                    <a:pt x="66106" y="111928"/>
                  </a:lnTo>
                  <a:lnTo>
                    <a:pt x="66637" y="113273"/>
                  </a:lnTo>
                  <a:lnTo>
                    <a:pt x="68761" y="113542"/>
                  </a:lnTo>
                  <a:lnTo>
                    <a:pt x="70088" y="114887"/>
                  </a:lnTo>
                  <a:lnTo>
                    <a:pt x="72477" y="114887"/>
                  </a:lnTo>
                  <a:lnTo>
                    <a:pt x="74336" y="116771"/>
                  </a:lnTo>
                  <a:lnTo>
                    <a:pt x="75398" y="116771"/>
                  </a:lnTo>
                  <a:lnTo>
                    <a:pt x="75929" y="117578"/>
                  </a:lnTo>
                  <a:lnTo>
                    <a:pt x="77256" y="117847"/>
                  </a:lnTo>
                  <a:lnTo>
                    <a:pt x="77522" y="117309"/>
                  </a:lnTo>
                  <a:lnTo>
                    <a:pt x="80176" y="117847"/>
                  </a:lnTo>
                  <a:lnTo>
                    <a:pt x="80176" y="118116"/>
                  </a:lnTo>
                  <a:lnTo>
                    <a:pt x="80973" y="118923"/>
                  </a:lnTo>
                  <a:lnTo>
                    <a:pt x="82300" y="119999"/>
                  </a:lnTo>
                  <a:lnTo>
                    <a:pt x="83097" y="119461"/>
                  </a:lnTo>
                  <a:lnTo>
                    <a:pt x="83362" y="118923"/>
                  </a:lnTo>
                  <a:lnTo>
                    <a:pt x="85221" y="118654"/>
                  </a:lnTo>
                  <a:lnTo>
                    <a:pt x="84690" y="117309"/>
                  </a:lnTo>
                  <a:lnTo>
                    <a:pt x="84690" y="116502"/>
                  </a:lnTo>
                  <a:lnTo>
                    <a:pt x="84424" y="115426"/>
                  </a:lnTo>
                  <a:lnTo>
                    <a:pt x="84159" y="114349"/>
                  </a:lnTo>
                  <a:lnTo>
                    <a:pt x="83362" y="113811"/>
                  </a:lnTo>
                  <a:lnTo>
                    <a:pt x="82831" y="112197"/>
                  </a:lnTo>
                  <a:lnTo>
                    <a:pt x="82566" y="110582"/>
                  </a:lnTo>
                  <a:lnTo>
                    <a:pt x="81769" y="108699"/>
                  </a:lnTo>
                  <a:lnTo>
                    <a:pt x="81769" y="107085"/>
                  </a:lnTo>
                  <a:lnTo>
                    <a:pt x="82566" y="104663"/>
                  </a:lnTo>
                  <a:lnTo>
                    <a:pt x="83362" y="102242"/>
                  </a:lnTo>
                  <a:lnTo>
                    <a:pt x="84424" y="99551"/>
                  </a:lnTo>
                  <a:lnTo>
                    <a:pt x="84159" y="99013"/>
                  </a:lnTo>
                  <a:lnTo>
                    <a:pt x="83362" y="98475"/>
                  </a:lnTo>
                  <a:lnTo>
                    <a:pt x="82566" y="97668"/>
                  </a:lnTo>
                  <a:lnTo>
                    <a:pt x="82566" y="97130"/>
                  </a:lnTo>
                  <a:lnTo>
                    <a:pt x="83097" y="97399"/>
                  </a:lnTo>
                  <a:lnTo>
                    <a:pt x="85486" y="97130"/>
                  </a:lnTo>
                  <a:lnTo>
                    <a:pt x="85752" y="97130"/>
                  </a:lnTo>
                  <a:lnTo>
                    <a:pt x="86548" y="95515"/>
                  </a:lnTo>
                  <a:lnTo>
                    <a:pt x="85752" y="95515"/>
                  </a:lnTo>
                  <a:lnTo>
                    <a:pt x="85486" y="94977"/>
                  </a:lnTo>
                  <a:lnTo>
                    <a:pt x="85486" y="94439"/>
                  </a:lnTo>
                  <a:lnTo>
                    <a:pt x="86017" y="94170"/>
                  </a:lnTo>
                  <a:lnTo>
                    <a:pt x="87079" y="94170"/>
                  </a:lnTo>
                  <a:lnTo>
                    <a:pt x="88407" y="94170"/>
                  </a:lnTo>
                  <a:lnTo>
                    <a:pt x="88938" y="94439"/>
                  </a:lnTo>
                  <a:lnTo>
                    <a:pt x="89734" y="94170"/>
                  </a:lnTo>
                  <a:lnTo>
                    <a:pt x="91061" y="93094"/>
                  </a:lnTo>
                  <a:lnTo>
                    <a:pt x="90530" y="93094"/>
                  </a:lnTo>
                  <a:lnTo>
                    <a:pt x="89469" y="93901"/>
                  </a:lnTo>
                  <a:lnTo>
                    <a:pt x="89203" y="92825"/>
                  </a:lnTo>
                  <a:lnTo>
                    <a:pt x="89734" y="91210"/>
                  </a:lnTo>
                  <a:lnTo>
                    <a:pt x="90265" y="91748"/>
                  </a:lnTo>
                  <a:lnTo>
                    <a:pt x="90796" y="92017"/>
                  </a:lnTo>
                  <a:lnTo>
                    <a:pt x="92123" y="92017"/>
                  </a:lnTo>
                  <a:lnTo>
                    <a:pt x="92654" y="91479"/>
                  </a:lnTo>
                  <a:lnTo>
                    <a:pt x="92389" y="90403"/>
                  </a:lnTo>
                  <a:lnTo>
                    <a:pt x="91592" y="89327"/>
                  </a:lnTo>
                  <a:lnTo>
                    <a:pt x="91858" y="89058"/>
                  </a:lnTo>
                  <a:lnTo>
                    <a:pt x="92654" y="89058"/>
                  </a:lnTo>
                  <a:lnTo>
                    <a:pt x="93451" y="88520"/>
                  </a:lnTo>
                  <a:lnTo>
                    <a:pt x="93982" y="89058"/>
                  </a:lnTo>
                  <a:lnTo>
                    <a:pt x="94778" y="88520"/>
                  </a:lnTo>
                  <a:lnTo>
                    <a:pt x="95044" y="89058"/>
                  </a:lnTo>
                  <a:lnTo>
                    <a:pt x="95840" y="89596"/>
                  </a:lnTo>
                  <a:lnTo>
                    <a:pt x="96637" y="89058"/>
                  </a:lnTo>
                  <a:lnTo>
                    <a:pt x="97433" y="88520"/>
                  </a:lnTo>
                  <a:lnTo>
                    <a:pt x="99292" y="87982"/>
                  </a:lnTo>
                  <a:lnTo>
                    <a:pt x="101150" y="87713"/>
                  </a:lnTo>
                  <a:lnTo>
                    <a:pt x="104070" y="86098"/>
                  </a:lnTo>
                  <a:lnTo>
                    <a:pt x="104867" y="84484"/>
                  </a:lnTo>
                  <a:lnTo>
                    <a:pt x="105132" y="83139"/>
                  </a:lnTo>
                  <a:lnTo>
                    <a:pt x="105929" y="82600"/>
                  </a:lnTo>
                  <a:lnTo>
                    <a:pt x="106725" y="82331"/>
                  </a:lnTo>
                  <a:lnTo>
                    <a:pt x="106991" y="82062"/>
                  </a:lnTo>
                  <a:lnTo>
                    <a:pt x="107787" y="81524"/>
                  </a:lnTo>
                  <a:lnTo>
                    <a:pt x="107522" y="80717"/>
                  </a:lnTo>
                  <a:lnTo>
                    <a:pt x="107256" y="79910"/>
                  </a:lnTo>
                  <a:lnTo>
                    <a:pt x="106991" y="79641"/>
                  </a:lnTo>
                  <a:lnTo>
                    <a:pt x="106725" y="79103"/>
                  </a:lnTo>
                  <a:lnTo>
                    <a:pt x="106991" y="78295"/>
                  </a:lnTo>
                  <a:lnTo>
                    <a:pt x="108053" y="77488"/>
                  </a:lnTo>
                  <a:lnTo>
                    <a:pt x="108849" y="76950"/>
                  </a:lnTo>
                  <a:lnTo>
                    <a:pt x="109380" y="76950"/>
                  </a:lnTo>
                  <a:lnTo>
                    <a:pt x="109380" y="77757"/>
                  </a:lnTo>
                  <a:lnTo>
                    <a:pt x="109380" y="78834"/>
                  </a:lnTo>
                  <a:lnTo>
                    <a:pt x="109380" y="80448"/>
                  </a:lnTo>
                  <a:lnTo>
                    <a:pt x="109646" y="80717"/>
                  </a:lnTo>
                  <a:lnTo>
                    <a:pt x="111238" y="79372"/>
                  </a:lnTo>
                  <a:lnTo>
                    <a:pt x="112566" y="79103"/>
                  </a:lnTo>
                  <a:lnTo>
                    <a:pt x="116548" y="77488"/>
                  </a:lnTo>
                  <a:lnTo>
                    <a:pt x="117079" y="77219"/>
                  </a:lnTo>
                  <a:lnTo>
                    <a:pt x="117876" y="75874"/>
                  </a:lnTo>
                  <a:lnTo>
                    <a:pt x="118672" y="73183"/>
                  </a:lnTo>
                  <a:lnTo>
                    <a:pt x="118672" y="72107"/>
                  </a:lnTo>
                  <a:lnTo>
                    <a:pt x="117876" y="70224"/>
                  </a:lnTo>
                  <a:lnTo>
                    <a:pt x="118407" y="68878"/>
                  </a:lnTo>
                  <a:lnTo>
                    <a:pt x="118407" y="68071"/>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3" name="usmap55">
              <a:extLst>
                <a:ext uri="{FF2B5EF4-FFF2-40B4-BE49-F238E27FC236}">
                  <a16:creationId xmlns:a16="http://schemas.microsoft.com/office/drawing/2014/main" id="{43B2C846-B264-CCFE-5DA3-577F3FDDE699}"/>
                </a:ext>
              </a:extLst>
            </p:cNvPr>
            <p:cNvSpPr/>
            <p:nvPr/>
          </p:nvSpPr>
          <p:spPr>
            <a:xfrm>
              <a:off x="6068613" y="7899774"/>
              <a:ext cx="1987383" cy="2329446"/>
            </a:xfrm>
            <a:custGeom>
              <a:avLst/>
              <a:gdLst/>
              <a:ahLst/>
              <a:cxnLst/>
              <a:rect l="0" t="0" r="0" b="0"/>
              <a:pathLst>
                <a:path w="120000" h="120000" extrusionOk="0">
                  <a:moveTo>
                    <a:pt x="33822" y="0"/>
                  </a:moveTo>
                  <a:cubicBezTo>
                    <a:pt x="33822" y="0"/>
                    <a:pt x="31969" y="7500"/>
                    <a:pt x="31505" y="9868"/>
                  </a:cubicBezTo>
                  <a:cubicBezTo>
                    <a:pt x="30579" y="11447"/>
                    <a:pt x="28725" y="16973"/>
                    <a:pt x="28725" y="16973"/>
                  </a:cubicBezTo>
                  <a:cubicBezTo>
                    <a:pt x="27335" y="17763"/>
                    <a:pt x="27335" y="17763"/>
                    <a:pt x="27335" y="17763"/>
                  </a:cubicBezTo>
                  <a:cubicBezTo>
                    <a:pt x="25945" y="16973"/>
                    <a:pt x="25945" y="16973"/>
                    <a:pt x="25945" y="16973"/>
                  </a:cubicBezTo>
                  <a:cubicBezTo>
                    <a:pt x="23629" y="15394"/>
                    <a:pt x="23629" y="15394"/>
                    <a:pt x="23629" y="15394"/>
                  </a:cubicBezTo>
                  <a:cubicBezTo>
                    <a:pt x="21776" y="16184"/>
                    <a:pt x="21776" y="16184"/>
                    <a:pt x="21776" y="16184"/>
                  </a:cubicBezTo>
                  <a:cubicBezTo>
                    <a:pt x="20849" y="14605"/>
                    <a:pt x="20849" y="14605"/>
                    <a:pt x="20849" y="14605"/>
                  </a:cubicBezTo>
                  <a:cubicBezTo>
                    <a:pt x="17606" y="15394"/>
                    <a:pt x="17606" y="15394"/>
                    <a:pt x="17606" y="15394"/>
                  </a:cubicBezTo>
                  <a:cubicBezTo>
                    <a:pt x="16216" y="16578"/>
                    <a:pt x="16216" y="16578"/>
                    <a:pt x="16216" y="16578"/>
                  </a:cubicBezTo>
                  <a:cubicBezTo>
                    <a:pt x="16216" y="20921"/>
                    <a:pt x="16216" y="20921"/>
                    <a:pt x="16216" y="20921"/>
                  </a:cubicBezTo>
                  <a:cubicBezTo>
                    <a:pt x="16216" y="26447"/>
                    <a:pt x="16216" y="26447"/>
                    <a:pt x="16216" y="26447"/>
                  </a:cubicBezTo>
                  <a:cubicBezTo>
                    <a:pt x="16216" y="31578"/>
                    <a:pt x="16216" y="31578"/>
                    <a:pt x="16216" y="31578"/>
                  </a:cubicBezTo>
                  <a:cubicBezTo>
                    <a:pt x="15752" y="33157"/>
                    <a:pt x="15752" y="33157"/>
                    <a:pt x="15752" y="33157"/>
                  </a:cubicBezTo>
                  <a:cubicBezTo>
                    <a:pt x="14362" y="35131"/>
                    <a:pt x="14362" y="35131"/>
                    <a:pt x="14362" y="35131"/>
                  </a:cubicBezTo>
                  <a:cubicBezTo>
                    <a:pt x="13899" y="37105"/>
                    <a:pt x="13899" y="37105"/>
                    <a:pt x="13899" y="37105"/>
                  </a:cubicBezTo>
                  <a:cubicBezTo>
                    <a:pt x="13899" y="39868"/>
                    <a:pt x="13899" y="39868"/>
                    <a:pt x="13899" y="39868"/>
                  </a:cubicBezTo>
                  <a:cubicBezTo>
                    <a:pt x="15752" y="43421"/>
                    <a:pt x="15752" y="43421"/>
                    <a:pt x="15752" y="43421"/>
                  </a:cubicBezTo>
                  <a:cubicBezTo>
                    <a:pt x="16216" y="46973"/>
                    <a:pt x="16216" y="46973"/>
                    <a:pt x="16216" y="46973"/>
                  </a:cubicBezTo>
                  <a:cubicBezTo>
                    <a:pt x="17142" y="48157"/>
                    <a:pt x="17142" y="48157"/>
                    <a:pt x="17142" y="48157"/>
                  </a:cubicBezTo>
                  <a:cubicBezTo>
                    <a:pt x="19459" y="50526"/>
                    <a:pt x="19459" y="50526"/>
                    <a:pt x="19459" y="50526"/>
                  </a:cubicBezTo>
                  <a:cubicBezTo>
                    <a:pt x="18069" y="51315"/>
                    <a:pt x="18069" y="51315"/>
                    <a:pt x="18069" y="51315"/>
                  </a:cubicBezTo>
                  <a:cubicBezTo>
                    <a:pt x="15752" y="52894"/>
                    <a:pt x="15752" y="52894"/>
                    <a:pt x="15752" y="52894"/>
                  </a:cubicBezTo>
                  <a:cubicBezTo>
                    <a:pt x="11119" y="55657"/>
                    <a:pt x="11119" y="55657"/>
                    <a:pt x="11119" y="55657"/>
                  </a:cubicBezTo>
                  <a:cubicBezTo>
                    <a:pt x="9729" y="60789"/>
                    <a:pt x="9729" y="60789"/>
                    <a:pt x="9729" y="60789"/>
                  </a:cubicBezTo>
                  <a:cubicBezTo>
                    <a:pt x="7876" y="63947"/>
                    <a:pt x="7876" y="63947"/>
                    <a:pt x="7876" y="63947"/>
                  </a:cubicBezTo>
                  <a:cubicBezTo>
                    <a:pt x="6023" y="65526"/>
                    <a:pt x="6023" y="65526"/>
                    <a:pt x="6023" y="65526"/>
                  </a:cubicBezTo>
                  <a:cubicBezTo>
                    <a:pt x="5096" y="65921"/>
                    <a:pt x="5096" y="65921"/>
                    <a:pt x="5096" y="65921"/>
                  </a:cubicBezTo>
                  <a:cubicBezTo>
                    <a:pt x="4169" y="67500"/>
                    <a:pt x="4169" y="67500"/>
                    <a:pt x="4169" y="67500"/>
                  </a:cubicBezTo>
                  <a:cubicBezTo>
                    <a:pt x="4633" y="70263"/>
                    <a:pt x="4633" y="70263"/>
                    <a:pt x="4633" y="70263"/>
                  </a:cubicBezTo>
                  <a:cubicBezTo>
                    <a:pt x="4169" y="72236"/>
                    <a:pt x="4169" y="72236"/>
                    <a:pt x="4169" y="72236"/>
                  </a:cubicBezTo>
                  <a:cubicBezTo>
                    <a:pt x="6949" y="74210"/>
                    <a:pt x="6949" y="74210"/>
                    <a:pt x="6949" y="74210"/>
                  </a:cubicBezTo>
                  <a:cubicBezTo>
                    <a:pt x="6023" y="75789"/>
                    <a:pt x="6023" y="75789"/>
                    <a:pt x="6023" y="75789"/>
                  </a:cubicBezTo>
                  <a:cubicBezTo>
                    <a:pt x="2316" y="77368"/>
                    <a:pt x="2316" y="77368"/>
                    <a:pt x="2316" y="77368"/>
                  </a:cubicBezTo>
                  <a:cubicBezTo>
                    <a:pt x="1389" y="78947"/>
                    <a:pt x="1389" y="78947"/>
                    <a:pt x="1389" y="78947"/>
                  </a:cubicBezTo>
                  <a:cubicBezTo>
                    <a:pt x="0" y="81315"/>
                    <a:pt x="0" y="81315"/>
                    <a:pt x="0" y="81315"/>
                  </a:cubicBezTo>
                  <a:cubicBezTo>
                    <a:pt x="64401" y="114868"/>
                    <a:pt x="64401" y="114868"/>
                    <a:pt x="64401" y="114868"/>
                  </a:cubicBezTo>
                  <a:cubicBezTo>
                    <a:pt x="84324" y="118026"/>
                    <a:pt x="84324" y="118026"/>
                    <a:pt x="84324" y="118026"/>
                  </a:cubicBezTo>
                  <a:cubicBezTo>
                    <a:pt x="101003" y="120000"/>
                    <a:pt x="101003" y="120000"/>
                    <a:pt x="101003" y="120000"/>
                  </a:cubicBezTo>
                  <a:cubicBezTo>
                    <a:pt x="101467" y="120000"/>
                    <a:pt x="101467" y="120000"/>
                    <a:pt x="101467" y="120000"/>
                  </a:cubicBezTo>
                  <a:cubicBezTo>
                    <a:pt x="120000" y="13026"/>
                    <a:pt x="120000" y="13026"/>
                    <a:pt x="120000" y="13026"/>
                  </a:cubicBezTo>
                  <a:lnTo>
                    <a:pt x="33822" y="0"/>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4" name="usmap56">
              <a:extLst>
                <a:ext uri="{FF2B5EF4-FFF2-40B4-BE49-F238E27FC236}">
                  <a16:creationId xmlns:a16="http://schemas.microsoft.com/office/drawing/2014/main" id="{61245891-47BA-0BAD-E510-E767A21597A6}"/>
                </a:ext>
              </a:extLst>
            </p:cNvPr>
            <p:cNvSpPr/>
            <p:nvPr/>
          </p:nvSpPr>
          <p:spPr>
            <a:xfrm>
              <a:off x="4141378" y="5402252"/>
              <a:ext cx="2248766" cy="4000784"/>
            </a:xfrm>
            <a:custGeom>
              <a:avLst/>
              <a:gdLst/>
              <a:ahLst/>
              <a:cxnLst/>
              <a:rect l="0" t="0" r="0" b="0"/>
              <a:pathLst>
                <a:path w="120000" h="120000" extrusionOk="0">
                  <a:moveTo>
                    <a:pt x="108793" y="118921"/>
                  </a:moveTo>
                  <a:lnTo>
                    <a:pt x="109260" y="118112"/>
                  </a:lnTo>
                  <a:lnTo>
                    <a:pt x="106926" y="116764"/>
                  </a:lnTo>
                  <a:lnTo>
                    <a:pt x="107392" y="115685"/>
                  </a:lnTo>
                  <a:lnTo>
                    <a:pt x="106926" y="114067"/>
                  </a:lnTo>
                  <a:lnTo>
                    <a:pt x="107859" y="113258"/>
                  </a:lnTo>
                  <a:lnTo>
                    <a:pt x="108793" y="112988"/>
                  </a:lnTo>
                  <a:lnTo>
                    <a:pt x="110194" y="112179"/>
                  </a:lnTo>
                  <a:lnTo>
                    <a:pt x="111595" y="110292"/>
                  </a:lnTo>
                  <a:lnTo>
                    <a:pt x="112996" y="107325"/>
                  </a:lnTo>
                  <a:lnTo>
                    <a:pt x="116731" y="105707"/>
                  </a:lnTo>
                  <a:lnTo>
                    <a:pt x="119066" y="104629"/>
                  </a:lnTo>
                  <a:lnTo>
                    <a:pt x="120000" y="104359"/>
                  </a:lnTo>
                  <a:lnTo>
                    <a:pt x="118132" y="103011"/>
                  </a:lnTo>
                  <a:lnTo>
                    <a:pt x="117198" y="102202"/>
                  </a:lnTo>
                  <a:lnTo>
                    <a:pt x="116731" y="100314"/>
                  </a:lnTo>
                  <a:lnTo>
                    <a:pt x="115330" y="98157"/>
                  </a:lnTo>
                  <a:lnTo>
                    <a:pt x="115330" y="96539"/>
                  </a:lnTo>
                  <a:lnTo>
                    <a:pt x="115797" y="95460"/>
                  </a:lnTo>
                  <a:lnTo>
                    <a:pt x="115797" y="95191"/>
                  </a:lnTo>
                  <a:lnTo>
                    <a:pt x="55097" y="42606"/>
                  </a:lnTo>
                  <a:lnTo>
                    <a:pt x="53696" y="42067"/>
                  </a:lnTo>
                  <a:lnTo>
                    <a:pt x="53229" y="41797"/>
                  </a:lnTo>
                  <a:lnTo>
                    <a:pt x="52762" y="41258"/>
                  </a:lnTo>
                  <a:lnTo>
                    <a:pt x="52295" y="40449"/>
                  </a:lnTo>
                  <a:lnTo>
                    <a:pt x="52762" y="39640"/>
                  </a:lnTo>
                  <a:lnTo>
                    <a:pt x="54630" y="39370"/>
                  </a:lnTo>
                  <a:lnTo>
                    <a:pt x="55564" y="39101"/>
                  </a:lnTo>
                  <a:lnTo>
                    <a:pt x="69105" y="9438"/>
                  </a:lnTo>
                  <a:lnTo>
                    <a:pt x="12140" y="0"/>
                  </a:lnTo>
                  <a:lnTo>
                    <a:pt x="11673" y="1078"/>
                  </a:lnTo>
                  <a:lnTo>
                    <a:pt x="10739" y="1348"/>
                  </a:lnTo>
                  <a:lnTo>
                    <a:pt x="10739" y="2426"/>
                  </a:lnTo>
                  <a:lnTo>
                    <a:pt x="10739" y="3235"/>
                  </a:lnTo>
                  <a:lnTo>
                    <a:pt x="10739" y="5662"/>
                  </a:lnTo>
                  <a:lnTo>
                    <a:pt x="10272" y="6741"/>
                  </a:lnTo>
                  <a:lnTo>
                    <a:pt x="8871" y="8089"/>
                  </a:lnTo>
                  <a:lnTo>
                    <a:pt x="7937" y="8898"/>
                  </a:lnTo>
                  <a:lnTo>
                    <a:pt x="7937" y="9168"/>
                  </a:lnTo>
                  <a:lnTo>
                    <a:pt x="7937" y="10786"/>
                  </a:lnTo>
                  <a:lnTo>
                    <a:pt x="6070" y="12134"/>
                  </a:lnTo>
                  <a:lnTo>
                    <a:pt x="3268" y="13483"/>
                  </a:lnTo>
                  <a:lnTo>
                    <a:pt x="933" y="14831"/>
                  </a:lnTo>
                  <a:lnTo>
                    <a:pt x="466" y="15370"/>
                  </a:lnTo>
                  <a:lnTo>
                    <a:pt x="0" y="16719"/>
                  </a:lnTo>
                  <a:lnTo>
                    <a:pt x="0" y="17797"/>
                  </a:lnTo>
                  <a:lnTo>
                    <a:pt x="466" y="19146"/>
                  </a:lnTo>
                  <a:lnTo>
                    <a:pt x="1400" y="20224"/>
                  </a:lnTo>
                  <a:lnTo>
                    <a:pt x="3268" y="21842"/>
                  </a:lnTo>
                  <a:lnTo>
                    <a:pt x="3735" y="22921"/>
                  </a:lnTo>
                  <a:lnTo>
                    <a:pt x="4202" y="24269"/>
                  </a:lnTo>
                  <a:lnTo>
                    <a:pt x="4202" y="26426"/>
                  </a:lnTo>
                  <a:lnTo>
                    <a:pt x="2801" y="28044"/>
                  </a:lnTo>
                  <a:lnTo>
                    <a:pt x="2334" y="29662"/>
                  </a:lnTo>
                  <a:lnTo>
                    <a:pt x="2334" y="31550"/>
                  </a:lnTo>
                  <a:lnTo>
                    <a:pt x="1867" y="32359"/>
                  </a:lnTo>
                  <a:lnTo>
                    <a:pt x="933" y="32898"/>
                  </a:lnTo>
                  <a:lnTo>
                    <a:pt x="1400" y="33977"/>
                  </a:lnTo>
                  <a:lnTo>
                    <a:pt x="3268" y="35865"/>
                  </a:lnTo>
                  <a:lnTo>
                    <a:pt x="5136" y="39101"/>
                  </a:lnTo>
                  <a:lnTo>
                    <a:pt x="7003" y="41258"/>
                  </a:lnTo>
                  <a:lnTo>
                    <a:pt x="7937" y="42067"/>
                  </a:lnTo>
                  <a:lnTo>
                    <a:pt x="7937" y="43415"/>
                  </a:lnTo>
                  <a:lnTo>
                    <a:pt x="7470" y="44224"/>
                  </a:lnTo>
                  <a:lnTo>
                    <a:pt x="6536" y="44764"/>
                  </a:lnTo>
                  <a:lnTo>
                    <a:pt x="6536" y="45573"/>
                  </a:lnTo>
                  <a:lnTo>
                    <a:pt x="8404" y="45573"/>
                  </a:lnTo>
                  <a:lnTo>
                    <a:pt x="9338" y="46382"/>
                  </a:lnTo>
                  <a:lnTo>
                    <a:pt x="10739" y="47460"/>
                  </a:lnTo>
                  <a:lnTo>
                    <a:pt x="11206" y="48000"/>
                  </a:lnTo>
                  <a:lnTo>
                    <a:pt x="12607" y="48269"/>
                  </a:lnTo>
                  <a:lnTo>
                    <a:pt x="13540" y="47191"/>
                  </a:lnTo>
                  <a:lnTo>
                    <a:pt x="13540" y="45842"/>
                  </a:lnTo>
                  <a:lnTo>
                    <a:pt x="15875" y="45573"/>
                  </a:lnTo>
                  <a:lnTo>
                    <a:pt x="17276" y="46382"/>
                  </a:lnTo>
                  <a:lnTo>
                    <a:pt x="20544" y="46382"/>
                  </a:lnTo>
                  <a:lnTo>
                    <a:pt x="22412" y="47460"/>
                  </a:lnTo>
                  <a:lnTo>
                    <a:pt x="23813" y="47730"/>
                  </a:lnTo>
                  <a:lnTo>
                    <a:pt x="24747" y="48000"/>
                  </a:lnTo>
                  <a:lnTo>
                    <a:pt x="23813" y="48539"/>
                  </a:lnTo>
                  <a:lnTo>
                    <a:pt x="22879" y="48269"/>
                  </a:lnTo>
                  <a:lnTo>
                    <a:pt x="21011" y="47730"/>
                  </a:lnTo>
                  <a:lnTo>
                    <a:pt x="20544" y="47730"/>
                  </a:lnTo>
                  <a:lnTo>
                    <a:pt x="18677" y="47460"/>
                  </a:lnTo>
                  <a:lnTo>
                    <a:pt x="17743" y="47191"/>
                  </a:lnTo>
                  <a:lnTo>
                    <a:pt x="16342" y="46921"/>
                  </a:lnTo>
                  <a:lnTo>
                    <a:pt x="15408" y="47191"/>
                  </a:lnTo>
                  <a:lnTo>
                    <a:pt x="15408" y="47730"/>
                  </a:lnTo>
                  <a:lnTo>
                    <a:pt x="15408" y="49617"/>
                  </a:lnTo>
                  <a:lnTo>
                    <a:pt x="16342" y="50426"/>
                  </a:lnTo>
                  <a:lnTo>
                    <a:pt x="15875" y="52314"/>
                  </a:lnTo>
                  <a:lnTo>
                    <a:pt x="15408" y="52314"/>
                  </a:lnTo>
                  <a:lnTo>
                    <a:pt x="14007" y="51775"/>
                  </a:lnTo>
                  <a:lnTo>
                    <a:pt x="13540" y="51235"/>
                  </a:lnTo>
                  <a:lnTo>
                    <a:pt x="13540" y="50157"/>
                  </a:lnTo>
                  <a:lnTo>
                    <a:pt x="13540" y="49887"/>
                  </a:lnTo>
                  <a:lnTo>
                    <a:pt x="13073" y="49617"/>
                  </a:lnTo>
                  <a:lnTo>
                    <a:pt x="11673" y="49348"/>
                  </a:lnTo>
                  <a:lnTo>
                    <a:pt x="11206" y="50426"/>
                  </a:lnTo>
                  <a:lnTo>
                    <a:pt x="10739" y="50966"/>
                  </a:lnTo>
                  <a:lnTo>
                    <a:pt x="10739" y="52584"/>
                  </a:lnTo>
                  <a:lnTo>
                    <a:pt x="10739" y="55011"/>
                  </a:lnTo>
                  <a:lnTo>
                    <a:pt x="10739" y="56359"/>
                  </a:lnTo>
                  <a:lnTo>
                    <a:pt x="12140" y="57707"/>
                  </a:lnTo>
                  <a:lnTo>
                    <a:pt x="14007" y="58516"/>
                  </a:lnTo>
                  <a:lnTo>
                    <a:pt x="15875" y="59325"/>
                  </a:lnTo>
                  <a:lnTo>
                    <a:pt x="16342" y="60674"/>
                  </a:lnTo>
                  <a:lnTo>
                    <a:pt x="16342" y="61752"/>
                  </a:lnTo>
                  <a:lnTo>
                    <a:pt x="15875" y="62831"/>
                  </a:lnTo>
                  <a:lnTo>
                    <a:pt x="14474" y="63101"/>
                  </a:lnTo>
                  <a:lnTo>
                    <a:pt x="13073" y="63101"/>
                  </a:lnTo>
                  <a:lnTo>
                    <a:pt x="13073" y="65797"/>
                  </a:lnTo>
                  <a:lnTo>
                    <a:pt x="13540" y="66606"/>
                  </a:lnTo>
                  <a:lnTo>
                    <a:pt x="15875" y="68764"/>
                  </a:lnTo>
                  <a:lnTo>
                    <a:pt x="16342" y="70382"/>
                  </a:lnTo>
                  <a:lnTo>
                    <a:pt x="18677" y="72269"/>
                  </a:lnTo>
                  <a:lnTo>
                    <a:pt x="19610" y="74157"/>
                  </a:lnTo>
                  <a:lnTo>
                    <a:pt x="21011" y="75505"/>
                  </a:lnTo>
                  <a:lnTo>
                    <a:pt x="22412" y="77393"/>
                  </a:lnTo>
                  <a:lnTo>
                    <a:pt x="23346" y="77662"/>
                  </a:lnTo>
                  <a:lnTo>
                    <a:pt x="23346" y="79011"/>
                  </a:lnTo>
                  <a:lnTo>
                    <a:pt x="23346" y="79820"/>
                  </a:lnTo>
                  <a:lnTo>
                    <a:pt x="23346" y="80359"/>
                  </a:lnTo>
                  <a:lnTo>
                    <a:pt x="24280" y="80898"/>
                  </a:lnTo>
                  <a:lnTo>
                    <a:pt x="24747" y="81707"/>
                  </a:lnTo>
                  <a:lnTo>
                    <a:pt x="24747" y="82786"/>
                  </a:lnTo>
                  <a:lnTo>
                    <a:pt x="24280" y="85213"/>
                  </a:lnTo>
                  <a:lnTo>
                    <a:pt x="23813" y="86831"/>
                  </a:lnTo>
                  <a:lnTo>
                    <a:pt x="23346" y="88179"/>
                  </a:lnTo>
                  <a:lnTo>
                    <a:pt x="27548" y="89528"/>
                  </a:lnTo>
                  <a:lnTo>
                    <a:pt x="31284" y="90337"/>
                  </a:lnTo>
                  <a:lnTo>
                    <a:pt x="34085" y="91415"/>
                  </a:lnTo>
                  <a:lnTo>
                    <a:pt x="38287" y="92224"/>
                  </a:lnTo>
                  <a:lnTo>
                    <a:pt x="39688" y="93033"/>
                  </a:lnTo>
                  <a:lnTo>
                    <a:pt x="42490" y="95730"/>
                  </a:lnTo>
                  <a:lnTo>
                    <a:pt x="46225" y="97617"/>
                  </a:lnTo>
                  <a:lnTo>
                    <a:pt x="51828" y="98426"/>
                  </a:lnTo>
                  <a:lnTo>
                    <a:pt x="52295" y="100853"/>
                  </a:lnTo>
                  <a:lnTo>
                    <a:pt x="53229" y="101932"/>
                  </a:lnTo>
                  <a:lnTo>
                    <a:pt x="56498" y="102471"/>
                  </a:lnTo>
                  <a:lnTo>
                    <a:pt x="59766" y="104629"/>
                  </a:lnTo>
                  <a:lnTo>
                    <a:pt x="63501" y="107865"/>
                  </a:lnTo>
                  <a:lnTo>
                    <a:pt x="65369" y="109213"/>
                  </a:lnTo>
                  <a:lnTo>
                    <a:pt x="66770" y="111640"/>
                  </a:lnTo>
                  <a:lnTo>
                    <a:pt x="65369" y="113797"/>
                  </a:lnTo>
                  <a:lnTo>
                    <a:pt x="65369" y="115146"/>
                  </a:lnTo>
                  <a:lnTo>
                    <a:pt x="66770" y="117033"/>
                  </a:lnTo>
                  <a:lnTo>
                    <a:pt x="68638" y="117303"/>
                  </a:lnTo>
                  <a:lnTo>
                    <a:pt x="105058" y="120000"/>
                  </a:lnTo>
                  <a:lnTo>
                    <a:pt x="105525" y="119730"/>
                  </a:lnTo>
                  <a:lnTo>
                    <a:pt x="108793" y="118921"/>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5" name="usmap88">
              <a:extLst>
                <a:ext uri="{FF2B5EF4-FFF2-40B4-BE49-F238E27FC236}">
                  <a16:creationId xmlns:a16="http://schemas.microsoft.com/office/drawing/2014/main" id="{57203C59-04C4-290D-6672-61CC77629CAF}"/>
                </a:ext>
              </a:extLst>
            </p:cNvPr>
            <p:cNvSpPr/>
            <p:nvPr/>
          </p:nvSpPr>
          <p:spPr>
            <a:xfrm>
              <a:off x="9794157" y="8338965"/>
              <a:ext cx="2542144" cy="1363975"/>
            </a:xfrm>
            <a:custGeom>
              <a:avLst/>
              <a:gdLst/>
              <a:ahLst/>
              <a:cxnLst/>
              <a:rect l="0" t="0" r="0" b="0"/>
              <a:pathLst>
                <a:path w="120000" h="120000" extrusionOk="0">
                  <a:moveTo>
                    <a:pt x="0" y="16853"/>
                  </a:moveTo>
                  <a:cubicBezTo>
                    <a:pt x="0" y="18876"/>
                    <a:pt x="0" y="18876"/>
                    <a:pt x="0" y="18876"/>
                  </a:cubicBezTo>
                  <a:cubicBezTo>
                    <a:pt x="0" y="16853"/>
                    <a:pt x="0" y="16853"/>
                    <a:pt x="0" y="16853"/>
                  </a:cubicBezTo>
                  <a:cubicBezTo>
                    <a:pt x="42650" y="21573"/>
                    <a:pt x="42650" y="21573"/>
                    <a:pt x="42650" y="21573"/>
                  </a:cubicBezTo>
                  <a:cubicBezTo>
                    <a:pt x="40843" y="82921"/>
                    <a:pt x="40843" y="82921"/>
                    <a:pt x="40843" y="82921"/>
                  </a:cubicBezTo>
                  <a:cubicBezTo>
                    <a:pt x="43734" y="88314"/>
                    <a:pt x="43734" y="88314"/>
                    <a:pt x="43734" y="88314"/>
                  </a:cubicBezTo>
                  <a:cubicBezTo>
                    <a:pt x="44819" y="90337"/>
                    <a:pt x="44819" y="90337"/>
                    <a:pt x="44819" y="90337"/>
                  </a:cubicBezTo>
                  <a:cubicBezTo>
                    <a:pt x="45903" y="90337"/>
                    <a:pt x="45903" y="90337"/>
                    <a:pt x="45903" y="90337"/>
                  </a:cubicBezTo>
                  <a:cubicBezTo>
                    <a:pt x="47349" y="89662"/>
                    <a:pt x="47349" y="89662"/>
                    <a:pt x="47349" y="89662"/>
                  </a:cubicBezTo>
                  <a:cubicBezTo>
                    <a:pt x="48433" y="90337"/>
                    <a:pt x="48433" y="90337"/>
                    <a:pt x="48433" y="90337"/>
                  </a:cubicBezTo>
                  <a:cubicBezTo>
                    <a:pt x="49518" y="89662"/>
                    <a:pt x="49518" y="89662"/>
                    <a:pt x="49518" y="89662"/>
                  </a:cubicBezTo>
                  <a:cubicBezTo>
                    <a:pt x="50963" y="91011"/>
                    <a:pt x="50963" y="91011"/>
                    <a:pt x="50963" y="91011"/>
                  </a:cubicBezTo>
                  <a:cubicBezTo>
                    <a:pt x="52048" y="97078"/>
                    <a:pt x="52048" y="97078"/>
                    <a:pt x="52048" y="97078"/>
                  </a:cubicBezTo>
                  <a:cubicBezTo>
                    <a:pt x="55301" y="97078"/>
                    <a:pt x="55301" y="97078"/>
                    <a:pt x="55301" y="97078"/>
                  </a:cubicBezTo>
                  <a:cubicBezTo>
                    <a:pt x="57831" y="99775"/>
                    <a:pt x="57831" y="99775"/>
                    <a:pt x="57831" y="99775"/>
                  </a:cubicBezTo>
                  <a:cubicBezTo>
                    <a:pt x="59999" y="99101"/>
                    <a:pt x="59999" y="99101"/>
                    <a:pt x="59999" y="99101"/>
                  </a:cubicBezTo>
                  <a:cubicBezTo>
                    <a:pt x="60361" y="99101"/>
                    <a:pt x="60361" y="99101"/>
                    <a:pt x="60361" y="99101"/>
                  </a:cubicBezTo>
                  <a:cubicBezTo>
                    <a:pt x="61807" y="101797"/>
                    <a:pt x="61807" y="101797"/>
                    <a:pt x="61807" y="101797"/>
                  </a:cubicBezTo>
                  <a:cubicBezTo>
                    <a:pt x="63253" y="99775"/>
                    <a:pt x="63253" y="99775"/>
                    <a:pt x="63253" y="99775"/>
                  </a:cubicBezTo>
                  <a:cubicBezTo>
                    <a:pt x="66506" y="100449"/>
                    <a:pt x="66506" y="100449"/>
                    <a:pt x="66506" y="100449"/>
                  </a:cubicBezTo>
                  <a:cubicBezTo>
                    <a:pt x="67951" y="105168"/>
                    <a:pt x="67951" y="105168"/>
                    <a:pt x="67951" y="105168"/>
                  </a:cubicBezTo>
                  <a:cubicBezTo>
                    <a:pt x="69036" y="105168"/>
                    <a:pt x="69036" y="105168"/>
                    <a:pt x="69036" y="105168"/>
                  </a:cubicBezTo>
                  <a:cubicBezTo>
                    <a:pt x="69397" y="109213"/>
                    <a:pt x="69397" y="109213"/>
                    <a:pt x="69397" y="109213"/>
                  </a:cubicBezTo>
                  <a:cubicBezTo>
                    <a:pt x="70843" y="109887"/>
                    <a:pt x="70843" y="109887"/>
                    <a:pt x="70843" y="109887"/>
                  </a:cubicBezTo>
                  <a:cubicBezTo>
                    <a:pt x="72289" y="107865"/>
                    <a:pt x="72289" y="107865"/>
                    <a:pt x="72289" y="107865"/>
                  </a:cubicBezTo>
                  <a:cubicBezTo>
                    <a:pt x="73012" y="105842"/>
                    <a:pt x="73012" y="105842"/>
                    <a:pt x="73012" y="105842"/>
                  </a:cubicBezTo>
                  <a:cubicBezTo>
                    <a:pt x="73734" y="105842"/>
                    <a:pt x="73734" y="105842"/>
                    <a:pt x="73734" y="105842"/>
                  </a:cubicBezTo>
                  <a:cubicBezTo>
                    <a:pt x="76265" y="109213"/>
                    <a:pt x="76265" y="109213"/>
                    <a:pt x="76265" y="109213"/>
                  </a:cubicBezTo>
                  <a:cubicBezTo>
                    <a:pt x="76987" y="111910"/>
                    <a:pt x="76987" y="111910"/>
                    <a:pt x="76987" y="111910"/>
                  </a:cubicBezTo>
                  <a:cubicBezTo>
                    <a:pt x="79518" y="109213"/>
                    <a:pt x="79518" y="109213"/>
                    <a:pt x="79518" y="109213"/>
                  </a:cubicBezTo>
                  <a:cubicBezTo>
                    <a:pt x="80240" y="110561"/>
                    <a:pt x="80240" y="110561"/>
                    <a:pt x="80240" y="110561"/>
                  </a:cubicBezTo>
                  <a:cubicBezTo>
                    <a:pt x="80602" y="114606"/>
                    <a:pt x="80602" y="114606"/>
                    <a:pt x="80602" y="114606"/>
                  </a:cubicBezTo>
                  <a:cubicBezTo>
                    <a:pt x="81325" y="113932"/>
                    <a:pt x="81325" y="113932"/>
                    <a:pt x="81325" y="113932"/>
                  </a:cubicBezTo>
                  <a:cubicBezTo>
                    <a:pt x="82409" y="110561"/>
                    <a:pt x="82409" y="110561"/>
                    <a:pt x="82409" y="110561"/>
                  </a:cubicBezTo>
                  <a:cubicBezTo>
                    <a:pt x="84216" y="109887"/>
                    <a:pt x="84216" y="109887"/>
                    <a:pt x="84216" y="109887"/>
                  </a:cubicBezTo>
                  <a:cubicBezTo>
                    <a:pt x="86385" y="111910"/>
                    <a:pt x="86385" y="111910"/>
                    <a:pt x="86385" y="111910"/>
                  </a:cubicBezTo>
                  <a:cubicBezTo>
                    <a:pt x="89638" y="111235"/>
                    <a:pt x="89638" y="111235"/>
                    <a:pt x="89638" y="111235"/>
                  </a:cubicBezTo>
                  <a:cubicBezTo>
                    <a:pt x="91084" y="113932"/>
                    <a:pt x="91084" y="113932"/>
                    <a:pt x="91084" y="113932"/>
                  </a:cubicBezTo>
                  <a:cubicBezTo>
                    <a:pt x="91807" y="115955"/>
                    <a:pt x="91807" y="115955"/>
                    <a:pt x="91807" y="115955"/>
                  </a:cubicBezTo>
                  <a:cubicBezTo>
                    <a:pt x="93614" y="115280"/>
                    <a:pt x="93614" y="115280"/>
                    <a:pt x="93614" y="115280"/>
                  </a:cubicBezTo>
                  <a:cubicBezTo>
                    <a:pt x="95421" y="112584"/>
                    <a:pt x="95421" y="112584"/>
                    <a:pt x="95421" y="112584"/>
                  </a:cubicBezTo>
                  <a:cubicBezTo>
                    <a:pt x="96506" y="110561"/>
                    <a:pt x="96506" y="110561"/>
                    <a:pt x="96506" y="110561"/>
                  </a:cubicBezTo>
                  <a:cubicBezTo>
                    <a:pt x="97951" y="110561"/>
                    <a:pt x="97951" y="110561"/>
                    <a:pt x="97951" y="110561"/>
                  </a:cubicBezTo>
                  <a:cubicBezTo>
                    <a:pt x="99397" y="111910"/>
                    <a:pt x="99397" y="111910"/>
                    <a:pt x="99397" y="111910"/>
                  </a:cubicBezTo>
                  <a:cubicBezTo>
                    <a:pt x="100481" y="111235"/>
                    <a:pt x="100481" y="111235"/>
                    <a:pt x="100481" y="111235"/>
                  </a:cubicBezTo>
                  <a:cubicBezTo>
                    <a:pt x="101927" y="109213"/>
                    <a:pt x="101927" y="109213"/>
                    <a:pt x="101927" y="109213"/>
                  </a:cubicBezTo>
                  <a:cubicBezTo>
                    <a:pt x="104096" y="109887"/>
                    <a:pt x="104096" y="109887"/>
                    <a:pt x="104096" y="109887"/>
                  </a:cubicBezTo>
                  <a:cubicBezTo>
                    <a:pt x="105180" y="110561"/>
                    <a:pt x="105180" y="110561"/>
                    <a:pt x="105180" y="110561"/>
                  </a:cubicBezTo>
                  <a:cubicBezTo>
                    <a:pt x="108433" y="108539"/>
                    <a:pt x="108433" y="108539"/>
                    <a:pt x="108433" y="108539"/>
                  </a:cubicBezTo>
                  <a:cubicBezTo>
                    <a:pt x="110602" y="109887"/>
                    <a:pt x="110602" y="109887"/>
                    <a:pt x="110602" y="109887"/>
                  </a:cubicBezTo>
                  <a:cubicBezTo>
                    <a:pt x="112409" y="113258"/>
                    <a:pt x="112409" y="113258"/>
                    <a:pt x="112409" y="113258"/>
                  </a:cubicBezTo>
                  <a:cubicBezTo>
                    <a:pt x="114939" y="116629"/>
                    <a:pt x="114939" y="116629"/>
                    <a:pt x="114939" y="116629"/>
                  </a:cubicBezTo>
                  <a:cubicBezTo>
                    <a:pt x="117108" y="116629"/>
                    <a:pt x="117108" y="116629"/>
                    <a:pt x="117108" y="116629"/>
                  </a:cubicBezTo>
                  <a:cubicBezTo>
                    <a:pt x="118554" y="118651"/>
                    <a:pt x="118554" y="118651"/>
                    <a:pt x="118554" y="118651"/>
                  </a:cubicBezTo>
                  <a:cubicBezTo>
                    <a:pt x="119638" y="120000"/>
                    <a:pt x="119638" y="120000"/>
                    <a:pt x="119638" y="120000"/>
                  </a:cubicBezTo>
                  <a:cubicBezTo>
                    <a:pt x="119999" y="59325"/>
                    <a:pt x="119999" y="59325"/>
                    <a:pt x="119999" y="59325"/>
                  </a:cubicBezTo>
                  <a:cubicBezTo>
                    <a:pt x="117108" y="24943"/>
                    <a:pt x="117108" y="24943"/>
                    <a:pt x="117108" y="24943"/>
                  </a:cubicBezTo>
                  <a:cubicBezTo>
                    <a:pt x="117108" y="8089"/>
                    <a:pt x="117108" y="8089"/>
                    <a:pt x="117108" y="8089"/>
                  </a:cubicBezTo>
                  <a:cubicBezTo>
                    <a:pt x="117108" y="8089"/>
                    <a:pt x="76265" y="6741"/>
                    <a:pt x="63253" y="6067"/>
                  </a:cubicBezTo>
                  <a:cubicBezTo>
                    <a:pt x="47349" y="4719"/>
                    <a:pt x="1445" y="0"/>
                    <a:pt x="1445" y="0"/>
                  </a:cubicBezTo>
                  <a:cubicBezTo>
                    <a:pt x="1084" y="16853"/>
                    <a:pt x="1084" y="16853"/>
                    <a:pt x="1084" y="16853"/>
                  </a:cubicBezTo>
                  <a:lnTo>
                    <a:pt x="0" y="1685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6" name="usmap68">
              <a:extLst>
                <a:ext uri="{FF2B5EF4-FFF2-40B4-BE49-F238E27FC236}">
                  <a16:creationId xmlns:a16="http://schemas.microsoft.com/office/drawing/2014/main" id="{C3880044-A33D-85AC-0265-9B6A04F7048A}"/>
                </a:ext>
              </a:extLst>
            </p:cNvPr>
            <p:cNvSpPr/>
            <p:nvPr/>
          </p:nvSpPr>
          <p:spPr>
            <a:xfrm>
              <a:off x="10113157" y="7219304"/>
              <a:ext cx="2191569" cy="1201309"/>
            </a:xfrm>
            <a:custGeom>
              <a:avLst/>
              <a:gdLst/>
              <a:ahLst/>
              <a:cxnLst/>
              <a:rect l="0" t="0" r="0" b="0"/>
              <a:pathLst>
                <a:path w="120000" h="120000" extrusionOk="0">
                  <a:moveTo>
                    <a:pt x="120000" y="120000"/>
                  </a:moveTo>
                  <a:cubicBezTo>
                    <a:pt x="120000" y="40000"/>
                    <a:pt x="120000" y="40000"/>
                    <a:pt x="120000" y="40000"/>
                  </a:cubicBezTo>
                  <a:cubicBezTo>
                    <a:pt x="117446" y="37692"/>
                    <a:pt x="117446" y="37692"/>
                    <a:pt x="117446" y="37692"/>
                  </a:cubicBezTo>
                  <a:cubicBezTo>
                    <a:pt x="116170" y="36153"/>
                    <a:pt x="116170" y="36153"/>
                    <a:pt x="116170" y="36153"/>
                  </a:cubicBezTo>
                  <a:cubicBezTo>
                    <a:pt x="115319" y="31538"/>
                    <a:pt x="115319" y="31538"/>
                    <a:pt x="115319" y="31538"/>
                  </a:cubicBezTo>
                  <a:cubicBezTo>
                    <a:pt x="112765" y="26923"/>
                    <a:pt x="112765" y="26923"/>
                    <a:pt x="112765" y="26923"/>
                  </a:cubicBezTo>
                  <a:cubicBezTo>
                    <a:pt x="114042" y="23076"/>
                    <a:pt x="114042" y="23076"/>
                    <a:pt x="114042" y="23076"/>
                  </a:cubicBezTo>
                  <a:cubicBezTo>
                    <a:pt x="115319" y="18461"/>
                    <a:pt x="115319" y="18461"/>
                    <a:pt x="115319" y="18461"/>
                  </a:cubicBezTo>
                  <a:cubicBezTo>
                    <a:pt x="115319" y="14615"/>
                    <a:pt x="115319" y="14615"/>
                    <a:pt x="115319" y="14615"/>
                  </a:cubicBezTo>
                  <a:cubicBezTo>
                    <a:pt x="114468" y="14615"/>
                    <a:pt x="114468" y="14615"/>
                    <a:pt x="114468" y="14615"/>
                  </a:cubicBezTo>
                  <a:cubicBezTo>
                    <a:pt x="110638" y="14615"/>
                    <a:pt x="110638" y="14615"/>
                    <a:pt x="110638" y="14615"/>
                  </a:cubicBezTo>
                  <a:cubicBezTo>
                    <a:pt x="109787" y="11538"/>
                    <a:pt x="109787" y="11538"/>
                    <a:pt x="109787" y="11538"/>
                  </a:cubicBezTo>
                  <a:cubicBezTo>
                    <a:pt x="108085" y="6923"/>
                    <a:pt x="108085" y="6923"/>
                    <a:pt x="108085" y="6923"/>
                  </a:cubicBezTo>
                  <a:cubicBezTo>
                    <a:pt x="108085" y="6923"/>
                    <a:pt x="79574" y="5384"/>
                    <a:pt x="70212" y="4615"/>
                  </a:cubicBezTo>
                  <a:cubicBezTo>
                    <a:pt x="53617" y="3846"/>
                    <a:pt x="4255" y="0"/>
                    <a:pt x="4255" y="0"/>
                  </a:cubicBezTo>
                  <a:cubicBezTo>
                    <a:pt x="0" y="112307"/>
                    <a:pt x="0" y="112307"/>
                    <a:pt x="0" y="112307"/>
                  </a:cubicBezTo>
                  <a:cubicBezTo>
                    <a:pt x="17446" y="113846"/>
                    <a:pt x="44255" y="116153"/>
                    <a:pt x="56595" y="117692"/>
                  </a:cubicBezTo>
                  <a:cubicBezTo>
                    <a:pt x="71914" y="118461"/>
                    <a:pt x="120000" y="120000"/>
                    <a:pt x="120000" y="120000"/>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7" name="usmap81">
              <a:extLst>
                <a:ext uri="{FF2B5EF4-FFF2-40B4-BE49-F238E27FC236}">
                  <a16:creationId xmlns:a16="http://schemas.microsoft.com/office/drawing/2014/main" id="{8BFD806E-A2F1-0670-3A1D-E0C03C893B7F}"/>
                </a:ext>
              </a:extLst>
            </p:cNvPr>
            <p:cNvSpPr/>
            <p:nvPr/>
          </p:nvSpPr>
          <p:spPr>
            <a:xfrm>
              <a:off x="9652785" y="6137464"/>
              <a:ext cx="2415088" cy="1204835"/>
            </a:xfrm>
            <a:custGeom>
              <a:avLst/>
              <a:gdLst/>
              <a:ahLst/>
              <a:cxnLst/>
              <a:rect l="0" t="0" r="0" b="0"/>
              <a:pathLst>
                <a:path w="120000" h="120000" extrusionOk="0">
                  <a:moveTo>
                    <a:pt x="120000" y="120000"/>
                  </a:moveTo>
                  <a:cubicBezTo>
                    <a:pt x="120000" y="120000"/>
                    <a:pt x="120000" y="120000"/>
                    <a:pt x="120000" y="120000"/>
                  </a:cubicBezTo>
                  <a:cubicBezTo>
                    <a:pt x="120000" y="120000"/>
                    <a:pt x="120000" y="120000"/>
                    <a:pt x="120000" y="120000"/>
                  </a:cubicBezTo>
                  <a:cubicBezTo>
                    <a:pt x="119233" y="116962"/>
                    <a:pt x="119233" y="116962"/>
                    <a:pt x="119233" y="116962"/>
                  </a:cubicBezTo>
                  <a:cubicBezTo>
                    <a:pt x="118849" y="112405"/>
                    <a:pt x="118849" y="112405"/>
                    <a:pt x="118849" y="112405"/>
                  </a:cubicBezTo>
                  <a:cubicBezTo>
                    <a:pt x="118849" y="112405"/>
                    <a:pt x="116932" y="111645"/>
                    <a:pt x="116549" y="110886"/>
                  </a:cubicBezTo>
                  <a:cubicBezTo>
                    <a:pt x="116166" y="110126"/>
                    <a:pt x="116549" y="110126"/>
                    <a:pt x="116549" y="110126"/>
                  </a:cubicBezTo>
                  <a:cubicBezTo>
                    <a:pt x="115782" y="107848"/>
                    <a:pt x="115782" y="107848"/>
                    <a:pt x="115782" y="107848"/>
                  </a:cubicBezTo>
                  <a:cubicBezTo>
                    <a:pt x="116549" y="106329"/>
                    <a:pt x="116549" y="106329"/>
                    <a:pt x="116549" y="106329"/>
                  </a:cubicBezTo>
                  <a:cubicBezTo>
                    <a:pt x="116166" y="102531"/>
                    <a:pt x="116166" y="102531"/>
                    <a:pt x="116166" y="102531"/>
                  </a:cubicBezTo>
                  <a:cubicBezTo>
                    <a:pt x="115015" y="101012"/>
                    <a:pt x="115015" y="101012"/>
                    <a:pt x="115015" y="101012"/>
                  </a:cubicBezTo>
                  <a:cubicBezTo>
                    <a:pt x="114632" y="98734"/>
                    <a:pt x="114632" y="98734"/>
                    <a:pt x="114632" y="98734"/>
                  </a:cubicBezTo>
                  <a:cubicBezTo>
                    <a:pt x="113865" y="93417"/>
                    <a:pt x="113865" y="93417"/>
                    <a:pt x="113865" y="93417"/>
                  </a:cubicBezTo>
                  <a:cubicBezTo>
                    <a:pt x="113865" y="85822"/>
                    <a:pt x="113865" y="85822"/>
                    <a:pt x="113865" y="85822"/>
                  </a:cubicBezTo>
                  <a:cubicBezTo>
                    <a:pt x="113482" y="84303"/>
                    <a:pt x="113482" y="84303"/>
                    <a:pt x="113482" y="84303"/>
                  </a:cubicBezTo>
                  <a:cubicBezTo>
                    <a:pt x="112715" y="82025"/>
                    <a:pt x="112715" y="82025"/>
                    <a:pt x="112715" y="82025"/>
                  </a:cubicBezTo>
                  <a:cubicBezTo>
                    <a:pt x="113099" y="78987"/>
                    <a:pt x="113099" y="78987"/>
                    <a:pt x="113099" y="78987"/>
                  </a:cubicBezTo>
                  <a:cubicBezTo>
                    <a:pt x="113099" y="71392"/>
                    <a:pt x="113099" y="71392"/>
                    <a:pt x="113099" y="71392"/>
                  </a:cubicBezTo>
                  <a:cubicBezTo>
                    <a:pt x="112332" y="66075"/>
                    <a:pt x="112332" y="66075"/>
                    <a:pt x="112332" y="66075"/>
                  </a:cubicBezTo>
                  <a:cubicBezTo>
                    <a:pt x="111565" y="64556"/>
                    <a:pt x="111565" y="64556"/>
                    <a:pt x="111565" y="64556"/>
                  </a:cubicBezTo>
                  <a:cubicBezTo>
                    <a:pt x="110798" y="64556"/>
                    <a:pt x="110798" y="64556"/>
                    <a:pt x="110798" y="64556"/>
                  </a:cubicBezTo>
                  <a:cubicBezTo>
                    <a:pt x="110415" y="63037"/>
                    <a:pt x="110415" y="63037"/>
                    <a:pt x="110415" y="63037"/>
                  </a:cubicBezTo>
                  <a:cubicBezTo>
                    <a:pt x="110031" y="59240"/>
                    <a:pt x="110031" y="59240"/>
                    <a:pt x="110031" y="59240"/>
                  </a:cubicBezTo>
                  <a:cubicBezTo>
                    <a:pt x="109648" y="56202"/>
                    <a:pt x="109648" y="56202"/>
                    <a:pt x="109648" y="56202"/>
                  </a:cubicBezTo>
                  <a:cubicBezTo>
                    <a:pt x="110798" y="55443"/>
                    <a:pt x="110798" y="55443"/>
                    <a:pt x="110798" y="55443"/>
                  </a:cubicBezTo>
                  <a:cubicBezTo>
                    <a:pt x="110798" y="54683"/>
                    <a:pt x="110798" y="54683"/>
                    <a:pt x="110798" y="54683"/>
                  </a:cubicBezTo>
                  <a:cubicBezTo>
                    <a:pt x="110415" y="53924"/>
                    <a:pt x="110415" y="53924"/>
                    <a:pt x="110415" y="53924"/>
                  </a:cubicBezTo>
                  <a:cubicBezTo>
                    <a:pt x="110031" y="51645"/>
                    <a:pt x="110031" y="51645"/>
                    <a:pt x="110031" y="51645"/>
                  </a:cubicBezTo>
                  <a:cubicBezTo>
                    <a:pt x="109265" y="49367"/>
                    <a:pt x="109265" y="49367"/>
                    <a:pt x="109265" y="49367"/>
                  </a:cubicBezTo>
                  <a:cubicBezTo>
                    <a:pt x="108498" y="45569"/>
                    <a:pt x="108498" y="45569"/>
                    <a:pt x="108498" y="45569"/>
                  </a:cubicBezTo>
                  <a:cubicBezTo>
                    <a:pt x="107731" y="41012"/>
                    <a:pt x="107731" y="41012"/>
                    <a:pt x="107731" y="41012"/>
                  </a:cubicBezTo>
                  <a:cubicBezTo>
                    <a:pt x="106581" y="37215"/>
                    <a:pt x="106581" y="37215"/>
                    <a:pt x="106581" y="37215"/>
                  </a:cubicBezTo>
                  <a:cubicBezTo>
                    <a:pt x="105431" y="30379"/>
                    <a:pt x="105431" y="30379"/>
                    <a:pt x="105431" y="30379"/>
                  </a:cubicBezTo>
                  <a:cubicBezTo>
                    <a:pt x="104281" y="27341"/>
                    <a:pt x="104281" y="27341"/>
                    <a:pt x="104281" y="27341"/>
                  </a:cubicBezTo>
                  <a:cubicBezTo>
                    <a:pt x="103897" y="26582"/>
                    <a:pt x="103897" y="26582"/>
                    <a:pt x="103897" y="26582"/>
                  </a:cubicBezTo>
                  <a:cubicBezTo>
                    <a:pt x="102364" y="24303"/>
                    <a:pt x="102364" y="24303"/>
                    <a:pt x="102364" y="24303"/>
                  </a:cubicBezTo>
                  <a:cubicBezTo>
                    <a:pt x="99680" y="20506"/>
                    <a:pt x="99680" y="20506"/>
                    <a:pt x="99680" y="20506"/>
                  </a:cubicBezTo>
                  <a:cubicBezTo>
                    <a:pt x="97763" y="18987"/>
                    <a:pt x="97763" y="18987"/>
                    <a:pt x="97763" y="18987"/>
                  </a:cubicBezTo>
                  <a:cubicBezTo>
                    <a:pt x="95846" y="17468"/>
                    <a:pt x="95846" y="17468"/>
                    <a:pt x="95846" y="17468"/>
                  </a:cubicBezTo>
                  <a:cubicBezTo>
                    <a:pt x="94313" y="14430"/>
                    <a:pt x="94313" y="14430"/>
                    <a:pt x="94313" y="14430"/>
                  </a:cubicBezTo>
                  <a:cubicBezTo>
                    <a:pt x="91629" y="13670"/>
                    <a:pt x="91629" y="13670"/>
                    <a:pt x="91629" y="13670"/>
                  </a:cubicBezTo>
                  <a:cubicBezTo>
                    <a:pt x="88178" y="14430"/>
                    <a:pt x="88178" y="14430"/>
                    <a:pt x="88178" y="14430"/>
                  </a:cubicBezTo>
                  <a:cubicBezTo>
                    <a:pt x="87028" y="14430"/>
                    <a:pt x="87028" y="14430"/>
                    <a:pt x="87028" y="14430"/>
                  </a:cubicBezTo>
                  <a:cubicBezTo>
                    <a:pt x="85878" y="15189"/>
                    <a:pt x="85878" y="15189"/>
                    <a:pt x="85878" y="15189"/>
                  </a:cubicBezTo>
                  <a:cubicBezTo>
                    <a:pt x="85111" y="16708"/>
                    <a:pt x="85111" y="16708"/>
                    <a:pt x="85111" y="16708"/>
                  </a:cubicBezTo>
                  <a:cubicBezTo>
                    <a:pt x="83961" y="15949"/>
                    <a:pt x="83961" y="15949"/>
                    <a:pt x="83961" y="15949"/>
                  </a:cubicBezTo>
                  <a:cubicBezTo>
                    <a:pt x="82811" y="14430"/>
                    <a:pt x="82811" y="14430"/>
                    <a:pt x="82811" y="14430"/>
                  </a:cubicBezTo>
                  <a:cubicBezTo>
                    <a:pt x="80511" y="12151"/>
                    <a:pt x="80511" y="12151"/>
                    <a:pt x="80511" y="12151"/>
                  </a:cubicBezTo>
                  <a:cubicBezTo>
                    <a:pt x="77444" y="9113"/>
                    <a:pt x="77444" y="9113"/>
                    <a:pt x="77444" y="9113"/>
                  </a:cubicBezTo>
                  <a:cubicBezTo>
                    <a:pt x="3833" y="0"/>
                    <a:pt x="3833" y="0"/>
                    <a:pt x="3833" y="0"/>
                  </a:cubicBezTo>
                  <a:cubicBezTo>
                    <a:pt x="0" y="72151"/>
                    <a:pt x="0" y="72151"/>
                    <a:pt x="0" y="72151"/>
                  </a:cubicBezTo>
                  <a:cubicBezTo>
                    <a:pt x="27987" y="77468"/>
                    <a:pt x="27987" y="77468"/>
                    <a:pt x="27987" y="77468"/>
                  </a:cubicBezTo>
                  <a:cubicBezTo>
                    <a:pt x="26453" y="113164"/>
                    <a:pt x="26453" y="113164"/>
                    <a:pt x="26453" y="113164"/>
                  </a:cubicBezTo>
                  <a:cubicBezTo>
                    <a:pt x="26453" y="113164"/>
                    <a:pt x="26453" y="113164"/>
                    <a:pt x="26453" y="113164"/>
                  </a:cubicBezTo>
                  <a:cubicBezTo>
                    <a:pt x="28753" y="113164"/>
                    <a:pt x="71309" y="116962"/>
                    <a:pt x="85878" y="117721"/>
                  </a:cubicBezTo>
                  <a:cubicBezTo>
                    <a:pt x="94313" y="118481"/>
                    <a:pt x="120000" y="120000"/>
                    <a:pt x="120000" y="120000"/>
                  </a:cubicBez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8" name="usmap93">
              <a:extLst>
                <a:ext uri="{FF2B5EF4-FFF2-40B4-BE49-F238E27FC236}">
                  <a16:creationId xmlns:a16="http://schemas.microsoft.com/office/drawing/2014/main" id="{52277E80-9220-CE4A-C3AB-3B3C1AA927B2}"/>
                </a:ext>
              </a:extLst>
            </p:cNvPr>
            <p:cNvSpPr/>
            <p:nvPr/>
          </p:nvSpPr>
          <p:spPr>
            <a:xfrm>
              <a:off x="9733300" y="5048625"/>
              <a:ext cx="2069220" cy="1371184"/>
            </a:xfrm>
            <a:custGeom>
              <a:avLst/>
              <a:gdLst/>
              <a:ahLst/>
              <a:cxnLst/>
              <a:rect l="0" t="0" r="0" b="0"/>
              <a:pathLst>
                <a:path w="120000" h="120000" extrusionOk="0">
                  <a:moveTo>
                    <a:pt x="89219" y="105333"/>
                  </a:moveTo>
                  <a:cubicBezTo>
                    <a:pt x="91895" y="107333"/>
                    <a:pt x="91895" y="107333"/>
                    <a:pt x="91895" y="107333"/>
                  </a:cubicBezTo>
                  <a:cubicBezTo>
                    <a:pt x="93234" y="108666"/>
                    <a:pt x="93234" y="108666"/>
                    <a:pt x="93234" y="108666"/>
                  </a:cubicBezTo>
                  <a:cubicBezTo>
                    <a:pt x="94572" y="109333"/>
                    <a:pt x="94572" y="109333"/>
                    <a:pt x="94572" y="109333"/>
                  </a:cubicBezTo>
                  <a:cubicBezTo>
                    <a:pt x="95464" y="108000"/>
                    <a:pt x="95464" y="108000"/>
                    <a:pt x="95464" y="108000"/>
                  </a:cubicBezTo>
                  <a:cubicBezTo>
                    <a:pt x="96802" y="107333"/>
                    <a:pt x="96802" y="107333"/>
                    <a:pt x="96802" y="107333"/>
                  </a:cubicBezTo>
                  <a:cubicBezTo>
                    <a:pt x="98141" y="107333"/>
                    <a:pt x="98141" y="107333"/>
                    <a:pt x="98141" y="107333"/>
                  </a:cubicBezTo>
                  <a:cubicBezTo>
                    <a:pt x="102156" y="106666"/>
                    <a:pt x="102156" y="106666"/>
                    <a:pt x="102156" y="106666"/>
                  </a:cubicBezTo>
                  <a:cubicBezTo>
                    <a:pt x="105278" y="107333"/>
                    <a:pt x="105278" y="107333"/>
                    <a:pt x="105278" y="107333"/>
                  </a:cubicBezTo>
                  <a:cubicBezTo>
                    <a:pt x="107063" y="110000"/>
                    <a:pt x="107063" y="110000"/>
                    <a:pt x="107063" y="110000"/>
                  </a:cubicBezTo>
                  <a:cubicBezTo>
                    <a:pt x="109293" y="111333"/>
                    <a:pt x="109293" y="111333"/>
                    <a:pt x="109293" y="111333"/>
                  </a:cubicBezTo>
                  <a:cubicBezTo>
                    <a:pt x="111524" y="112666"/>
                    <a:pt x="111524" y="112666"/>
                    <a:pt x="111524" y="112666"/>
                  </a:cubicBezTo>
                  <a:cubicBezTo>
                    <a:pt x="114646" y="116000"/>
                    <a:pt x="114646" y="116000"/>
                    <a:pt x="114646" y="116000"/>
                  </a:cubicBezTo>
                  <a:cubicBezTo>
                    <a:pt x="116431" y="118000"/>
                    <a:pt x="116431" y="118000"/>
                    <a:pt x="116431" y="118000"/>
                  </a:cubicBezTo>
                  <a:cubicBezTo>
                    <a:pt x="116877" y="118666"/>
                    <a:pt x="116877" y="118666"/>
                    <a:pt x="116877" y="118666"/>
                  </a:cubicBezTo>
                  <a:cubicBezTo>
                    <a:pt x="117323" y="120000"/>
                    <a:pt x="117323" y="120000"/>
                    <a:pt x="117323" y="120000"/>
                  </a:cubicBezTo>
                  <a:cubicBezTo>
                    <a:pt x="117323" y="120000"/>
                    <a:pt x="117323" y="120000"/>
                    <a:pt x="117323" y="120000"/>
                  </a:cubicBezTo>
                  <a:cubicBezTo>
                    <a:pt x="117323" y="118000"/>
                    <a:pt x="117323" y="118000"/>
                    <a:pt x="117323" y="118000"/>
                  </a:cubicBezTo>
                  <a:cubicBezTo>
                    <a:pt x="117323" y="115333"/>
                    <a:pt x="117323" y="115333"/>
                    <a:pt x="117323" y="115333"/>
                  </a:cubicBezTo>
                  <a:cubicBezTo>
                    <a:pt x="115539" y="113333"/>
                    <a:pt x="115539" y="113333"/>
                    <a:pt x="115539" y="113333"/>
                  </a:cubicBezTo>
                  <a:cubicBezTo>
                    <a:pt x="115539" y="111333"/>
                    <a:pt x="115539" y="111333"/>
                    <a:pt x="115539" y="111333"/>
                  </a:cubicBezTo>
                  <a:cubicBezTo>
                    <a:pt x="115985" y="109333"/>
                    <a:pt x="115985" y="109333"/>
                    <a:pt x="115985" y="109333"/>
                  </a:cubicBezTo>
                  <a:cubicBezTo>
                    <a:pt x="117323" y="108666"/>
                    <a:pt x="117323" y="108666"/>
                    <a:pt x="117323" y="108666"/>
                  </a:cubicBezTo>
                  <a:cubicBezTo>
                    <a:pt x="117323" y="104000"/>
                    <a:pt x="117323" y="104000"/>
                    <a:pt x="117323" y="104000"/>
                  </a:cubicBezTo>
                  <a:cubicBezTo>
                    <a:pt x="117769" y="102000"/>
                    <a:pt x="117769" y="102000"/>
                    <a:pt x="117769" y="102000"/>
                  </a:cubicBezTo>
                  <a:cubicBezTo>
                    <a:pt x="118661" y="101333"/>
                    <a:pt x="118661" y="101333"/>
                    <a:pt x="118661" y="101333"/>
                  </a:cubicBezTo>
                  <a:cubicBezTo>
                    <a:pt x="118661" y="98666"/>
                    <a:pt x="118661" y="98666"/>
                    <a:pt x="118661" y="98666"/>
                  </a:cubicBezTo>
                  <a:cubicBezTo>
                    <a:pt x="117769" y="95333"/>
                    <a:pt x="117769" y="95333"/>
                    <a:pt x="117769" y="95333"/>
                  </a:cubicBezTo>
                  <a:cubicBezTo>
                    <a:pt x="116877" y="94666"/>
                    <a:pt x="116877" y="94666"/>
                    <a:pt x="116877" y="94666"/>
                  </a:cubicBezTo>
                  <a:cubicBezTo>
                    <a:pt x="117323" y="91333"/>
                    <a:pt x="117323" y="91333"/>
                    <a:pt x="117323" y="91333"/>
                  </a:cubicBezTo>
                  <a:cubicBezTo>
                    <a:pt x="117323" y="89333"/>
                    <a:pt x="117323" y="89333"/>
                    <a:pt x="117323" y="89333"/>
                  </a:cubicBezTo>
                  <a:cubicBezTo>
                    <a:pt x="118661" y="89333"/>
                    <a:pt x="118661" y="89333"/>
                    <a:pt x="118661" y="89333"/>
                  </a:cubicBezTo>
                  <a:cubicBezTo>
                    <a:pt x="120000" y="31333"/>
                    <a:pt x="120000" y="31333"/>
                    <a:pt x="120000" y="31333"/>
                  </a:cubicBezTo>
                  <a:cubicBezTo>
                    <a:pt x="118661" y="29333"/>
                    <a:pt x="118661" y="29333"/>
                    <a:pt x="118661" y="29333"/>
                  </a:cubicBezTo>
                  <a:cubicBezTo>
                    <a:pt x="117769" y="27333"/>
                    <a:pt x="117769" y="27333"/>
                    <a:pt x="117769" y="27333"/>
                  </a:cubicBezTo>
                  <a:cubicBezTo>
                    <a:pt x="115539" y="26000"/>
                    <a:pt x="115539" y="26000"/>
                    <a:pt x="115539" y="26000"/>
                  </a:cubicBezTo>
                  <a:cubicBezTo>
                    <a:pt x="115092" y="24000"/>
                    <a:pt x="115092" y="24000"/>
                    <a:pt x="115092" y="24000"/>
                  </a:cubicBezTo>
                  <a:cubicBezTo>
                    <a:pt x="113754" y="22000"/>
                    <a:pt x="113754" y="22000"/>
                    <a:pt x="113754" y="22000"/>
                  </a:cubicBezTo>
                  <a:cubicBezTo>
                    <a:pt x="113308" y="20666"/>
                    <a:pt x="113308" y="20666"/>
                    <a:pt x="113308" y="20666"/>
                  </a:cubicBezTo>
                  <a:cubicBezTo>
                    <a:pt x="113308" y="19333"/>
                    <a:pt x="113308" y="19333"/>
                    <a:pt x="113308" y="19333"/>
                  </a:cubicBezTo>
                  <a:cubicBezTo>
                    <a:pt x="113308" y="18000"/>
                    <a:pt x="113308" y="18000"/>
                    <a:pt x="113308" y="18000"/>
                  </a:cubicBezTo>
                  <a:cubicBezTo>
                    <a:pt x="114646" y="16000"/>
                    <a:pt x="114646" y="16000"/>
                    <a:pt x="114646" y="16000"/>
                  </a:cubicBezTo>
                  <a:cubicBezTo>
                    <a:pt x="115985" y="14000"/>
                    <a:pt x="115985" y="14000"/>
                    <a:pt x="115985" y="14000"/>
                  </a:cubicBezTo>
                  <a:cubicBezTo>
                    <a:pt x="117769" y="11333"/>
                    <a:pt x="117769" y="11333"/>
                    <a:pt x="117769" y="11333"/>
                  </a:cubicBezTo>
                  <a:cubicBezTo>
                    <a:pt x="117323" y="10000"/>
                    <a:pt x="117323" y="10000"/>
                    <a:pt x="117323" y="10000"/>
                  </a:cubicBezTo>
                  <a:cubicBezTo>
                    <a:pt x="117323" y="9333"/>
                    <a:pt x="117323" y="9333"/>
                    <a:pt x="117323" y="9333"/>
                  </a:cubicBezTo>
                  <a:cubicBezTo>
                    <a:pt x="117323" y="9333"/>
                    <a:pt x="74498" y="6666"/>
                    <a:pt x="60669" y="5333"/>
                  </a:cubicBezTo>
                  <a:cubicBezTo>
                    <a:pt x="46840" y="4000"/>
                    <a:pt x="6245" y="0"/>
                    <a:pt x="6245" y="0"/>
                  </a:cubicBezTo>
                  <a:cubicBezTo>
                    <a:pt x="0" y="94666"/>
                    <a:pt x="0" y="94666"/>
                    <a:pt x="0" y="94666"/>
                  </a:cubicBezTo>
                  <a:cubicBezTo>
                    <a:pt x="85650" y="102666"/>
                    <a:pt x="85650" y="102666"/>
                    <a:pt x="85650" y="102666"/>
                  </a:cubicBezTo>
                  <a:lnTo>
                    <a:pt x="89219" y="105333"/>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29" name="usmap102">
              <a:extLst>
                <a:ext uri="{FF2B5EF4-FFF2-40B4-BE49-F238E27FC236}">
                  <a16:creationId xmlns:a16="http://schemas.microsoft.com/office/drawing/2014/main" id="{093D98F1-5301-203B-E733-5752A611BB68}"/>
                </a:ext>
              </a:extLst>
            </p:cNvPr>
            <p:cNvSpPr/>
            <p:nvPr/>
          </p:nvSpPr>
          <p:spPr>
            <a:xfrm>
              <a:off x="7728019" y="5150559"/>
              <a:ext cx="2092979" cy="1701528"/>
            </a:xfrm>
            <a:custGeom>
              <a:avLst/>
              <a:gdLst/>
              <a:ahLst/>
              <a:cxnLst/>
              <a:rect l="0" t="0" r="0" b="0"/>
              <a:pathLst>
                <a:path w="120000" h="120000" extrusionOk="0">
                  <a:moveTo>
                    <a:pt x="119999" y="17142"/>
                  </a:moveTo>
                  <a:lnTo>
                    <a:pt x="119475" y="17142"/>
                  </a:lnTo>
                  <a:lnTo>
                    <a:pt x="14672" y="0"/>
                  </a:lnTo>
                  <a:lnTo>
                    <a:pt x="12576" y="14603"/>
                  </a:lnTo>
                  <a:lnTo>
                    <a:pt x="3668" y="77460"/>
                  </a:lnTo>
                  <a:lnTo>
                    <a:pt x="0" y="102857"/>
                  </a:lnTo>
                  <a:lnTo>
                    <a:pt x="31965" y="109206"/>
                  </a:lnTo>
                  <a:lnTo>
                    <a:pt x="111091" y="120000"/>
                  </a:lnTo>
                  <a:lnTo>
                    <a:pt x="115283" y="69206"/>
                  </a:lnTo>
                  <a:lnTo>
                    <a:pt x="119999" y="17142"/>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0" name="usmap80">
              <a:extLst>
                <a:ext uri="{FF2B5EF4-FFF2-40B4-BE49-F238E27FC236}">
                  <a16:creationId xmlns:a16="http://schemas.microsoft.com/office/drawing/2014/main" id="{BBDB87FB-1526-06A2-8E7E-98FECAF23C2C}"/>
                </a:ext>
              </a:extLst>
            </p:cNvPr>
            <p:cNvSpPr/>
            <p:nvPr/>
          </p:nvSpPr>
          <p:spPr>
            <a:xfrm>
              <a:off x="9847845" y="3927330"/>
              <a:ext cx="1927830" cy="1232447"/>
            </a:xfrm>
            <a:custGeom>
              <a:avLst/>
              <a:gdLst/>
              <a:ahLst/>
              <a:cxnLst/>
              <a:rect l="0" t="0" r="0" b="0"/>
              <a:pathLst>
                <a:path w="120000" h="120000" extrusionOk="0">
                  <a:moveTo>
                    <a:pt x="119043" y="119259"/>
                  </a:moveTo>
                  <a:cubicBezTo>
                    <a:pt x="119043" y="120000"/>
                    <a:pt x="119043" y="120000"/>
                    <a:pt x="119043" y="120000"/>
                  </a:cubicBezTo>
                  <a:cubicBezTo>
                    <a:pt x="119043" y="120000"/>
                    <a:pt x="119043" y="120000"/>
                    <a:pt x="119043" y="120000"/>
                  </a:cubicBezTo>
                  <a:cubicBezTo>
                    <a:pt x="120000" y="118518"/>
                    <a:pt x="120000" y="118518"/>
                    <a:pt x="120000" y="118518"/>
                  </a:cubicBezTo>
                  <a:cubicBezTo>
                    <a:pt x="120000" y="114814"/>
                    <a:pt x="120000" y="114814"/>
                    <a:pt x="120000" y="114814"/>
                  </a:cubicBezTo>
                  <a:cubicBezTo>
                    <a:pt x="120000" y="111111"/>
                    <a:pt x="120000" y="111111"/>
                    <a:pt x="120000" y="111111"/>
                  </a:cubicBezTo>
                  <a:cubicBezTo>
                    <a:pt x="119521" y="106666"/>
                    <a:pt x="119521" y="106666"/>
                    <a:pt x="119521" y="106666"/>
                  </a:cubicBezTo>
                  <a:cubicBezTo>
                    <a:pt x="118565" y="104444"/>
                    <a:pt x="118565" y="104444"/>
                    <a:pt x="118565" y="104444"/>
                  </a:cubicBezTo>
                  <a:cubicBezTo>
                    <a:pt x="117131" y="102222"/>
                    <a:pt x="117131" y="102222"/>
                    <a:pt x="117131" y="102222"/>
                  </a:cubicBezTo>
                  <a:cubicBezTo>
                    <a:pt x="117131" y="97037"/>
                    <a:pt x="117131" y="97037"/>
                    <a:pt x="117131" y="97037"/>
                  </a:cubicBezTo>
                  <a:cubicBezTo>
                    <a:pt x="116653" y="95555"/>
                    <a:pt x="116653" y="95555"/>
                    <a:pt x="116653" y="95555"/>
                  </a:cubicBezTo>
                  <a:cubicBezTo>
                    <a:pt x="115697" y="93333"/>
                    <a:pt x="115697" y="93333"/>
                    <a:pt x="115697" y="93333"/>
                  </a:cubicBezTo>
                  <a:cubicBezTo>
                    <a:pt x="115697" y="86666"/>
                    <a:pt x="115697" y="86666"/>
                    <a:pt x="115697" y="86666"/>
                  </a:cubicBezTo>
                  <a:cubicBezTo>
                    <a:pt x="115697" y="76296"/>
                    <a:pt x="115697" y="76296"/>
                    <a:pt x="115697" y="76296"/>
                  </a:cubicBezTo>
                  <a:cubicBezTo>
                    <a:pt x="115219" y="63703"/>
                    <a:pt x="115219" y="63703"/>
                    <a:pt x="115219" y="63703"/>
                  </a:cubicBezTo>
                  <a:cubicBezTo>
                    <a:pt x="115219" y="57037"/>
                    <a:pt x="115219" y="57037"/>
                    <a:pt x="115219" y="57037"/>
                  </a:cubicBezTo>
                  <a:cubicBezTo>
                    <a:pt x="113306" y="51851"/>
                    <a:pt x="113306" y="51851"/>
                    <a:pt x="113306" y="51851"/>
                  </a:cubicBezTo>
                  <a:cubicBezTo>
                    <a:pt x="111872" y="44444"/>
                    <a:pt x="111872" y="44444"/>
                    <a:pt x="111872" y="44444"/>
                  </a:cubicBezTo>
                  <a:cubicBezTo>
                    <a:pt x="110916" y="40000"/>
                    <a:pt x="110916" y="40000"/>
                    <a:pt x="110916" y="40000"/>
                  </a:cubicBezTo>
                  <a:cubicBezTo>
                    <a:pt x="111872" y="34814"/>
                    <a:pt x="111872" y="34814"/>
                    <a:pt x="111872" y="34814"/>
                  </a:cubicBezTo>
                  <a:cubicBezTo>
                    <a:pt x="111394" y="30370"/>
                    <a:pt x="111394" y="30370"/>
                    <a:pt x="111394" y="30370"/>
                  </a:cubicBezTo>
                  <a:cubicBezTo>
                    <a:pt x="110916" y="28888"/>
                    <a:pt x="110916" y="28888"/>
                    <a:pt x="110916" y="28888"/>
                  </a:cubicBezTo>
                  <a:cubicBezTo>
                    <a:pt x="110916" y="25185"/>
                    <a:pt x="110916" y="25185"/>
                    <a:pt x="110916" y="25185"/>
                  </a:cubicBezTo>
                  <a:cubicBezTo>
                    <a:pt x="110916" y="24444"/>
                    <a:pt x="110916" y="24444"/>
                    <a:pt x="110916" y="24444"/>
                  </a:cubicBezTo>
                  <a:cubicBezTo>
                    <a:pt x="111872" y="22962"/>
                    <a:pt x="111872" y="22962"/>
                    <a:pt x="111872" y="22962"/>
                  </a:cubicBezTo>
                  <a:cubicBezTo>
                    <a:pt x="112350" y="21481"/>
                    <a:pt x="112350" y="21481"/>
                    <a:pt x="112350" y="21481"/>
                  </a:cubicBezTo>
                  <a:cubicBezTo>
                    <a:pt x="112350" y="18518"/>
                    <a:pt x="112350" y="18518"/>
                    <a:pt x="112350" y="18518"/>
                  </a:cubicBezTo>
                  <a:cubicBezTo>
                    <a:pt x="110916" y="16296"/>
                    <a:pt x="110916" y="16296"/>
                    <a:pt x="110916" y="16296"/>
                  </a:cubicBezTo>
                  <a:cubicBezTo>
                    <a:pt x="110916" y="15555"/>
                    <a:pt x="110916" y="15555"/>
                    <a:pt x="110916" y="15555"/>
                  </a:cubicBezTo>
                  <a:cubicBezTo>
                    <a:pt x="110438" y="13333"/>
                    <a:pt x="110438" y="13333"/>
                    <a:pt x="110438" y="13333"/>
                  </a:cubicBezTo>
                  <a:cubicBezTo>
                    <a:pt x="109960" y="9629"/>
                    <a:pt x="109960" y="9629"/>
                    <a:pt x="109960" y="9629"/>
                  </a:cubicBezTo>
                  <a:cubicBezTo>
                    <a:pt x="109960" y="9629"/>
                    <a:pt x="62151" y="6666"/>
                    <a:pt x="46374" y="5185"/>
                  </a:cubicBezTo>
                  <a:cubicBezTo>
                    <a:pt x="36334" y="4444"/>
                    <a:pt x="6693" y="0"/>
                    <a:pt x="6693" y="0"/>
                  </a:cubicBezTo>
                  <a:cubicBezTo>
                    <a:pt x="0" y="108888"/>
                    <a:pt x="0" y="108888"/>
                    <a:pt x="0" y="108888"/>
                  </a:cubicBezTo>
                  <a:cubicBezTo>
                    <a:pt x="0" y="108888"/>
                    <a:pt x="43505" y="113333"/>
                    <a:pt x="58326" y="114814"/>
                  </a:cubicBezTo>
                  <a:cubicBezTo>
                    <a:pt x="73147" y="116296"/>
                    <a:pt x="119043" y="119259"/>
                    <a:pt x="119043" y="119259"/>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1" name="usmap96">
              <a:extLst>
                <a:ext uri="{FF2B5EF4-FFF2-40B4-BE49-F238E27FC236}">
                  <a16:creationId xmlns:a16="http://schemas.microsoft.com/office/drawing/2014/main" id="{7EE50FC3-6412-0EFB-4F32-24A6283A4EA2}"/>
                </a:ext>
              </a:extLst>
            </p:cNvPr>
            <p:cNvSpPr/>
            <p:nvPr/>
          </p:nvSpPr>
          <p:spPr>
            <a:xfrm>
              <a:off x="6620304" y="6100667"/>
              <a:ext cx="1675509" cy="2059902"/>
            </a:xfrm>
            <a:custGeom>
              <a:avLst/>
              <a:gdLst/>
              <a:ahLst/>
              <a:cxnLst/>
              <a:rect l="0" t="0" r="0" b="0"/>
              <a:pathLst>
                <a:path w="120000" h="120000" extrusionOk="0">
                  <a:moveTo>
                    <a:pt x="120000" y="35109"/>
                  </a:moveTo>
                  <a:lnTo>
                    <a:pt x="80000" y="29868"/>
                  </a:lnTo>
                  <a:lnTo>
                    <a:pt x="84590" y="8908"/>
                  </a:lnTo>
                  <a:lnTo>
                    <a:pt x="25573" y="0"/>
                  </a:lnTo>
                  <a:lnTo>
                    <a:pt x="0" y="105327"/>
                  </a:lnTo>
                  <a:lnTo>
                    <a:pt x="103606" y="119999"/>
                  </a:lnTo>
                  <a:lnTo>
                    <a:pt x="120000" y="35109"/>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2" name="usmap85">
              <a:extLst>
                <a:ext uri="{FF2B5EF4-FFF2-40B4-BE49-F238E27FC236}">
                  <a16:creationId xmlns:a16="http://schemas.microsoft.com/office/drawing/2014/main" id="{25EF5ADC-D510-D3CF-41BA-AFA9E04E274E}"/>
                </a:ext>
              </a:extLst>
            </p:cNvPr>
            <p:cNvSpPr/>
            <p:nvPr/>
          </p:nvSpPr>
          <p:spPr>
            <a:xfrm>
              <a:off x="5135145" y="5715228"/>
              <a:ext cx="1850220" cy="2860052"/>
            </a:xfrm>
            <a:custGeom>
              <a:avLst/>
              <a:gdLst/>
              <a:ahLst/>
              <a:cxnLst/>
              <a:rect l="0" t="0" r="0" b="0"/>
              <a:pathLst>
                <a:path w="120000" h="120000" extrusionOk="0">
                  <a:moveTo>
                    <a:pt x="2419" y="41920"/>
                  </a:moveTo>
                  <a:cubicBezTo>
                    <a:pt x="483" y="42240"/>
                    <a:pt x="483" y="42240"/>
                    <a:pt x="483" y="42240"/>
                  </a:cubicBezTo>
                  <a:cubicBezTo>
                    <a:pt x="0" y="43200"/>
                    <a:pt x="0" y="43200"/>
                    <a:pt x="0" y="43200"/>
                  </a:cubicBezTo>
                  <a:cubicBezTo>
                    <a:pt x="483" y="44480"/>
                    <a:pt x="483" y="44480"/>
                    <a:pt x="483" y="44480"/>
                  </a:cubicBezTo>
                  <a:cubicBezTo>
                    <a:pt x="967" y="45440"/>
                    <a:pt x="967" y="45440"/>
                    <a:pt x="967" y="45440"/>
                  </a:cubicBezTo>
                  <a:cubicBezTo>
                    <a:pt x="1451" y="45760"/>
                    <a:pt x="1451" y="45760"/>
                    <a:pt x="1451" y="45760"/>
                  </a:cubicBezTo>
                  <a:cubicBezTo>
                    <a:pt x="3387" y="46400"/>
                    <a:pt x="3387" y="46400"/>
                    <a:pt x="3387" y="46400"/>
                  </a:cubicBezTo>
                  <a:cubicBezTo>
                    <a:pt x="77419" y="120000"/>
                    <a:pt x="77419" y="120000"/>
                    <a:pt x="77419" y="120000"/>
                  </a:cubicBezTo>
                  <a:cubicBezTo>
                    <a:pt x="78870" y="118720"/>
                    <a:pt x="78870" y="118720"/>
                    <a:pt x="78870" y="118720"/>
                  </a:cubicBezTo>
                  <a:cubicBezTo>
                    <a:pt x="79354" y="117440"/>
                    <a:pt x="79354" y="117440"/>
                    <a:pt x="79354" y="117440"/>
                  </a:cubicBezTo>
                  <a:cubicBezTo>
                    <a:pt x="79354" y="113280"/>
                    <a:pt x="79354" y="113280"/>
                    <a:pt x="79354" y="113280"/>
                  </a:cubicBezTo>
                  <a:cubicBezTo>
                    <a:pt x="79354" y="108800"/>
                    <a:pt x="79354" y="108800"/>
                    <a:pt x="79354" y="108800"/>
                  </a:cubicBezTo>
                  <a:cubicBezTo>
                    <a:pt x="79354" y="105280"/>
                    <a:pt x="79354" y="105280"/>
                    <a:pt x="79354" y="105280"/>
                  </a:cubicBezTo>
                  <a:cubicBezTo>
                    <a:pt x="80806" y="104320"/>
                    <a:pt x="80806" y="104320"/>
                    <a:pt x="80806" y="104320"/>
                  </a:cubicBezTo>
                  <a:cubicBezTo>
                    <a:pt x="84193" y="103680"/>
                    <a:pt x="84193" y="103680"/>
                    <a:pt x="84193" y="103680"/>
                  </a:cubicBezTo>
                  <a:cubicBezTo>
                    <a:pt x="85161" y="104960"/>
                    <a:pt x="85161" y="104960"/>
                    <a:pt x="85161" y="104960"/>
                  </a:cubicBezTo>
                  <a:cubicBezTo>
                    <a:pt x="87096" y="104320"/>
                    <a:pt x="87096" y="104320"/>
                    <a:pt x="87096" y="104320"/>
                  </a:cubicBezTo>
                  <a:cubicBezTo>
                    <a:pt x="89516" y="105600"/>
                    <a:pt x="89516" y="105600"/>
                    <a:pt x="89516" y="105600"/>
                  </a:cubicBezTo>
                  <a:cubicBezTo>
                    <a:pt x="90967" y="106240"/>
                    <a:pt x="90967" y="106240"/>
                    <a:pt x="90967" y="106240"/>
                  </a:cubicBezTo>
                  <a:cubicBezTo>
                    <a:pt x="92419" y="105600"/>
                    <a:pt x="92419" y="105600"/>
                    <a:pt x="92419" y="105600"/>
                  </a:cubicBezTo>
                  <a:cubicBezTo>
                    <a:pt x="92419" y="105600"/>
                    <a:pt x="94354" y="101120"/>
                    <a:pt x="95322" y="99840"/>
                  </a:cubicBezTo>
                  <a:cubicBezTo>
                    <a:pt x="95806" y="97920"/>
                    <a:pt x="97741" y="91840"/>
                    <a:pt x="97741" y="91840"/>
                  </a:cubicBezTo>
                  <a:cubicBezTo>
                    <a:pt x="120000" y="15680"/>
                    <a:pt x="120000" y="15680"/>
                    <a:pt x="120000" y="15680"/>
                  </a:cubicBezTo>
                  <a:cubicBezTo>
                    <a:pt x="120000" y="15680"/>
                    <a:pt x="78870" y="9920"/>
                    <a:pt x="64838" y="7680"/>
                  </a:cubicBezTo>
                  <a:cubicBezTo>
                    <a:pt x="53709" y="6080"/>
                    <a:pt x="20322" y="0"/>
                    <a:pt x="20322" y="0"/>
                  </a:cubicBezTo>
                  <a:cubicBezTo>
                    <a:pt x="3870" y="41600"/>
                    <a:pt x="3870" y="41600"/>
                    <a:pt x="3870" y="41600"/>
                  </a:cubicBezTo>
                  <a:lnTo>
                    <a:pt x="2419" y="4192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3" name="usmap89">
              <a:extLst>
                <a:ext uri="{FF2B5EF4-FFF2-40B4-BE49-F238E27FC236}">
                  <a16:creationId xmlns:a16="http://schemas.microsoft.com/office/drawing/2014/main" id="{AE813041-311C-96EA-1BF7-57ABE42ADDF0}"/>
                </a:ext>
              </a:extLst>
            </p:cNvPr>
            <p:cNvSpPr/>
            <p:nvPr/>
          </p:nvSpPr>
          <p:spPr>
            <a:xfrm>
              <a:off x="4338810" y="3921698"/>
              <a:ext cx="2290438" cy="1985865"/>
            </a:xfrm>
            <a:custGeom>
              <a:avLst/>
              <a:gdLst/>
              <a:ahLst/>
              <a:cxnLst/>
              <a:rect l="0" t="0" r="0" b="0"/>
              <a:pathLst>
                <a:path w="120000" h="120000" extrusionOk="0">
                  <a:moveTo>
                    <a:pt x="97792" y="120000"/>
                  </a:moveTo>
                  <a:cubicBezTo>
                    <a:pt x="104805" y="83678"/>
                    <a:pt x="104805" y="83678"/>
                    <a:pt x="104805" y="83678"/>
                  </a:cubicBezTo>
                  <a:cubicBezTo>
                    <a:pt x="104805" y="81379"/>
                    <a:pt x="104805" y="81379"/>
                    <a:pt x="104805" y="81379"/>
                  </a:cubicBezTo>
                  <a:cubicBezTo>
                    <a:pt x="105194" y="80459"/>
                    <a:pt x="105194" y="80459"/>
                    <a:pt x="105194" y="80459"/>
                  </a:cubicBezTo>
                  <a:cubicBezTo>
                    <a:pt x="107142" y="79540"/>
                    <a:pt x="107142" y="79540"/>
                    <a:pt x="107142" y="79540"/>
                  </a:cubicBezTo>
                  <a:cubicBezTo>
                    <a:pt x="107142" y="78620"/>
                    <a:pt x="107142" y="78620"/>
                    <a:pt x="107142" y="78620"/>
                  </a:cubicBezTo>
                  <a:cubicBezTo>
                    <a:pt x="107532" y="76781"/>
                    <a:pt x="107532" y="76781"/>
                    <a:pt x="107532" y="76781"/>
                  </a:cubicBezTo>
                  <a:cubicBezTo>
                    <a:pt x="107532" y="73103"/>
                    <a:pt x="107532" y="73103"/>
                    <a:pt x="107532" y="73103"/>
                  </a:cubicBezTo>
                  <a:cubicBezTo>
                    <a:pt x="107922" y="72183"/>
                    <a:pt x="107922" y="72183"/>
                    <a:pt x="107922" y="72183"/>
                  </a:cubicBezTo>
                  <a:cubicBezTo>
                    <a:pt x="106753" y="70804"/>
                    <a:pt x="106753" y="70804"/>
                    <a:pt x="106753" y="70804"/>
                  </a:cubicBezTo>
                  <a:cubicBezTo>
                    <a:pt x="106363" y="70804"/>
                    <a:pt x="106363" y="70804"/>
                    <a:pt x="106363" y="70804"/>
                  </a:cubicBezTo>
                  <a:cubicBezTo>
                    <a:pt x="105584" y="70344"/>
                    <a:pt x="105584" y="70344"/>
                    <a:pt x="105584" y="70344"/>
                  </a:cubicBezTo>
                  <a:cubicBezTo>
                    <a:pt x="104805" y="68965"/>
                    <a:pt x="104805" y="68965"/>
                    <a:pt x="104805" y="68965"/>
                  </a:cubicBezTo>
                  <a:cubicBezTo>
                    <a:pt x="105194" y="66666"/>
                    <a:pt x="105194" y="66666"/>
                    <a:pt x="105194" y="66666"/>
                  </a:cubicBezTo>
                  <a:cubicBezTo>
                    <a:pt x="105584" y="65287"/>
                    <a:pt x="105584" y="65287"/>
                    <a:pt x="105584" y="65287"/>
                  </a:cubicBezTo>
                  <a:cubicBezTo>
                    <a:pt x="107922" y="62988"/>
                    <a:pt x="107922" y="62988"/>
                    <a:pt x="107922" y="62988"/>
                  </a:cubicBezTo>
                  <a:cubicBezTo>
                    <a:pt x="111038" y="59310"/>
                    <a:pt x="111038" y="59310"/>
                    <a:pt x="111038" y="59310"/>
                  </a:cubicBezTo>
                  <a:cubicBezTo>
                    <a:pt x="112207" y="57471"/>
                    <a:pt x="112207" y="57471"/>
                    <a:pt x="112207" y="57471"/>
                  </a:cubicBezTo>
                  <a:cubicBezTo>
                    <a:pt x="112597" y="55632"/>
                    <a:pt x="112597" y="55632"/>
                    <a:pt x="112597" y="55632"/>
                  </a:cubicBezTo>
                  <a:cubicBezTo>
                    <a:pt x="113376" y="55172"/>
                    <a:pt x="113376" y="55172"/>
                    <a:pt x="113376" y="55172"/>
                  </a:cubicBezTo>
                  <a:cubicBezTo>
                    <a:pt x="114155" y="52873"/>
                    <a:pt x="114155" y="52873"/>
                    <a:pt x="114155" y="52873"/>
                  </a:cubicBezTo>
                  <a:cubicBezTo>
                    <a:pt x="115714" y="51034"/>
                    <a:pt x="115714" y="51034"/>
                    <a:pt x="115714" y="51034"/>
                  </a:cubicBezTo>
                  <a:cubicBezTo>
                    <a:pt x="116883" y="49195"/>
                    <a:pt x="116883" y="49195"/>
                    <a:pt x="116883" y="49195"/>
                  </a:cubicBezTo>
                  <a:cubicBezTo>
                    <a:pt x="118441" y="47816"/>
                    <a:pt x="118441" y="47816"/>
                    <a:pt x="118441" y="47816"/>
                  </a:cubicBezTo>
                  <a:cubicBezTo>
                    <a:pt x="118831" y="45517"/>
                    <a:pt x="118831" y="45517"/>
                    <a:pt x="118831" y="45517"/>
                  </a:cubicBezTo>
                  <a:cubicBezTo>
                    <a:pt x="120000" y="45057"/>
                    <a:pt x="120000" y="45057"/>
                    <a:pt x="120000" y="45057"/>
                  </a:cubicBezTo>
                  <a:cubicBezTo>
                    <a:pt x="120000" y="43218"/>
                    <a:pt x="120000" y="43218"/>
                    <a:pt x="120000" y="43218"/>
                  </a:cubicBezTo>
                  <a:cubicBezTo>
                    <a:pt x="119610" y="41379"/>
                    <a:pt x="119610" y="41379"/>
                    <a:pt x="119610" y="41379"/>
                  </a:cubicBezTo>
                  <a:cubicBezTo>
                    <a:pt x="118831" y="40000"/>
                    <a:pt x="118831" y="40000"/>
                    <a:pt x="118831" y="40000"/>
                  </a:cubicBezTo>
                  <a:cubicBezTo>
                    <a:pt x="116883" y="38160"/>
                    <a:pt x="116883" y="38160"/>
                    <a:pt x="116883" y="38160"/>
                  </a:cubicBezTo>
                  <a:cubicBezTo>
                    <a:pt x="115714" y="35862"/>
                    <a:pt x="115714" y="35862"/>
                    <a:pt x="115714" y="35862"/>
                  </a:cubicBezTo>
                  <a:cubicBezTo>
                    <a:pt x="115714" y="34022"/>
                    <a:pt x="115714" y="34022"/>
                    <a:pt x="115714" y="34022"/>
                  </a:cubicBezTo>
                  <a:cubicBezTo>
                    <a:pt x="90000" y="26206"/>
                    <a:pt x="90000" y="26206"/>
                    <a:pt x="90000" y="26206"/>
                  </a:cubicBezTo>
                  <a:cubicBezTo>
                    <a:pt x="85714" y="25747"/>
                    <a:pt x="85714" y="25747"/>
                    <a:pt x="85714" y="25747"/>
                  </a:cubicBezTo>
                  <a:cubicBezTo>
                    <a:pt x="84155" y="26206"/>
                    <a:pt x="84155" y="26206"/>
                    <a:pt x="84155" y="26206"/>
                  </a:cubicBezTo>
                  <a:cubicBezTo>
                    <a:pt x="82207" y="25747"/>
                    <a:pt x="82207" y="25747"/>
                    <a:pt x="82207" y="25747"/>
                  </a:cubicBezTo>
                  <a:cubicBezTo>
                    <a:pt x="80649" y="26206"/>
                    <a:pt x="80649" y="26206"/>
                    <a:pt x="80649" y="26206"/>
                  </a:cubicBezTo>
                  <a:cubicBezTo>
                    <a:pt x="69350" y="26666"/>
                    <a:pt x="69350" y="26666"/>
                    <a:pt x="69350" y="26666"/>
                  </a:cubicBezTo>
                  <a:cubicBezTo>
                    <a:pt x="68181" y="25747"/>
                    <a:pt x="68181" y="25747"/>
                    <a:pt x="68181" y="25747"/>
                  </a:cubicBezTo>
                  <a:cubicBezTo>
                    <a:pt x="67012" y="26206"/>
                    <a:pt x="67012" y="26206"/>
                    <a:pt x="67012" y="26206"/>
                  </a:cubicBezTo>
                  <a:cubicBezTo>
                    <a:pt x="65844" y="26666"/>
                    <a:pt x="65844" y="26666"/>
                    <a:pt x="65844" y="26666"/>
                  </a:cubicBezTo>
                  <a:cubicBezTo>
                    <a:pt x="65064" y="26666"/>
                    <a:pt x="65064" y="26666"/>
                    <a:pt x="65064" y="26666"/>
                  </a:cubicBezTo>
                  <a:cubicBezTo>
                    <a:pt x="63896" y="26206"/>
                    <a:pt x="63896" y="26206"/>
                    <a:pt x="63896" y="26206"/>
                  </a:cubicBezTo>
                  <a:cubicBezTo>
                    <a:pt x="63896" y="25747"/>
                    <a:pt x="63896" y="25747"/>
                    <a:pt x="63896" y="25747"/>
                  </a:cubicBezTo>
                  <a:cubicBezTo>
                    <a:pt x="61948" y="25747"/>
                    <a:pt x="61948" y="25747"/>
                    <a:pt x="61948" y="25747"/>
                  </a:cubicBezTo>
                  <a:cubicBezTo>
                    <a:pt x="60779" y="25287"/>
                    <a:pt x="60779" y="25287"/>
                    <a:pt x="60779" y="25287"/>
                  </a:cubicBezTo>
                  <a:cubicBezTo>
                    <a:pt x="60389" y="24367"/>
                    <a:pt x="60389" y="24367"/>
                    <a:pt x="60389" y="24367"/>
                  </a:cubicBezTo>
                  <a:cubicBezTo>
                    <a:pt x="60389" y="23908"/>
                    <a:pt x="60389" y="23908"/>
                    <a:pt x="60389" y="23908"/>
                  </a:cubicBezTo>
                  <a:cubicBezTo>
                    <a:pt x="58831" y="23448"/>
                    <a:pt x="58831" y="23448"/>
                    <a:pt x="58831" y="23448"/>
                  </a:cubicBezTo>
                  <a:cubicBezTo>
                    <a:pt x="55714" y="22528"/>
                    <a:pt x="55714" y="22528"/>
                    <a:pt x="55714" y="22528"/>
                  </a:cubicBezTo>
                  <a:cubicBezTo>
                    <a:pt x="53766" y="21609"/>
                    <a:pt x="53766" y="21609"/>
                    <a:pt x="53766" y="21609"/>
                  </a:cubicBezTo>
                  <a:cubicBezTo>
                    <a:pt x="52987" y="21149"/>
                    <a:pt x="52987" y="21149"/>
                    <a:pt x="52987" y="21149"/>
                  </a:cubicBezTo>
                  <a:cubicBezTo>
                    <a:pt x="50649" y="21609"/>
                    <a:pt x="50649" y="21609"/>
                    <a:pt x="50649" y="21609"/>
                  </a:cubicBezTo>
                  <a:cubicBezTo>
                    <a:pt x="47142" y="22528"/>
                    <a:pt x="47142" y="22528"/>
                    <a:pt x="47142" y="22528"/>
                  </a:cubicBezTo>
                  <a:cubicBezTo>
                    <a:pt x="42857" y="21149"/>
                    <a:pt x="42857" y="21149"/>
                    <a:pt x="42857" y="21149"/>
                  </a:cubicBezTo>
                  <a:cubicBezTo>
                    <a:pt x="40129" y="18390"/>
                    <a:pt x="40129" y="18390"/>
                    <a:pt x="40129" y="18390"/>
                  </a:cubicBezTo>
                  <a:cubicBezTo>
                    <a:pt x="40129" y="18390"/>
                    <a:pt x="41298" y="15172"/>
                    <a:pt x="40909" y="11034"/>
                  </a:cubicBezTo>
                  <a:cubicBezTo>
                    <a:pt x="40519" y="6436"/>
                    <a:pt x="38571" y="5517"/>
                    <a:pt x="38571" y="5517"/>
                  </a:cubicBezTo>
                  <a:cubicBezTo>
                    <a:pt x="36623" y="5517"/>
                    <a:pt x="36623" y="5517"/>
                    <a:pt x="36623" y="5517"/>
                  </a:cubicBezTo>
                  <a:cubicBezTo>
                    <a:pt x="35064" y="4597"/>
                    <a:pt x="35064" y="4597"/>
                    <a:pt x="35064" y="4597"/>
                  </a:cubicBezTo>
                  <a:cubicBezTo>
                    <a:pt x="35064" y="4597"/>
                    <a:pt x="35064" y="1839"/>
                    <a:pt x="33116" y="1839"/>
                  </a:cubicBezTo>
                  <a:cubicBezTo>
                    <a:pt x="31168" y="1839"/>
                    <a:pt x="31168" y="1839"/>
                    <a:pt x="31168" y="1839"/>
                  </a:cubicBezTo>
                  <a:cubicBezTo>
                    <a:pt x="28831" y="1379"/>
                    <a:pt x="28831" y="1379"/>
                    <a:pt x="28831" y="1379"/>
                  </a:cubicBezTo>
                  <a:cubicBezTo>
                    <a:pt x="27272" y="0"/>
                    <a:pt x="27272" y="0"/>
                    <a:pt x="27272" y="0"/>
                  </a:cubicBezTo>
                  <a:cubicBezTo>
                    <a:pt x="27272" y="3218"/>
                    <a:pt x="27272" y="3218"/>
                    <a:pt x="27272" y="3218"/>
                  </a:cubicBezTo>
                  <a:cubicBezTo>
                    <a:pt x="26493" y="5977"/>
                    <a:pt x="26493" y="5977"/>
                    <a:pt x="26493" y="5977"/>
                  </a:cubicBezTo>
                  <a:cubicBezTo>
                    <a:pt x="24545" y="10114"/>
                    <a:pt x="24545" y="10114"/>
                    <a:pt x="24545" y="10114"/>
                  </a:cubicBezTo>
                  <a:cubicBezTo>
                    <a:pt x="24935" y="12873"/>
                    <a:pt x="24935" y="12873"/>
                    <a:pt x="24935" y="12873"/>
                  </a:cubicBezTo>
                  <a:cubicBezTo>
                    <a:pt x="24545" y="15172"/>
                    <a:pt x="24545" y="15172"/>
                    <a:pt x="24545" y="15172"/>
                  </a:cubicBezTo>
                  <a:cubicBezTo>
                    <a:pt x="23376" y="17471"/>
                    <a:pt x="23376" y="17471"/>
                    <a:pt x="23376" y="17471"/>
                  </a:cubicBezTo>
                  <a:cubicBezTo>
                    <a:pt x="22597" y="19770"/>
                    <a:pt x="22597" y="19770"/>
                    <a:pt x="22597" y="19770"/>
                  </a:cubicBezTo>
                  <a:cubicBezTo>
                    <a:pt x="21428" y="22988"/>
                    <a:pt x="21428" y="22988"/>
                    <a:pt x="21428" y="22988"/>
                  </a:cubicBezTo>
                  <a:cubicBezTo>
                    <a:pt x="20649" y="25287"/>
                    <a:pt x="20649" y="25287"/>
                    <a:pt x="20649" y="25287"/>
                  </a:cubicBezTo>
                  <a:cubicBezTo>
                    <a:pt x="18311" y="30804"/>
                    <a:pt x="18311" y="30804"/>
                    <a:pt x="18311" y="30804"/>
                  </a:cubicBezTo>
                  <a:cubicBezTo>
                    <a:pt x="15584" y="39080"/>
                    <a:pt x="15584" y="39080"/>
                    <a:pt x="15584" y="39080"/>
                  </a:cubicBezTo>
                  <a:cubicBezTo>
                    <a:pt x="13636" y="45057"/>
                    <a:pt x="13636" y="45057"/>
                    <a:pt x="13636" y="45057"/>
                  </a:cubicBezTo>
                  <a:cubicBezTo>
                    <a:pt x="11688" y="51034"/>
                    <a:pt x="11688" y="51034"/>
                    <a:pt x="11688" y="51034"/>
                  </a:cubicBezTo>
                  <a:cubicBezTo>
                    <a:pt x="9350" y="55172"/>
                    <a:pt x="9350" y="55172"/>
                    <a:pt x="9350" y="55172"/>
                  </a:cubicBezTo>
                  <a:cubicBezTo>
                    <a:pt x="8571" y="57011"/>
                    <a:pt x="8571" y="57011"/>
                    <a:pt x="8571" y="57011"/>
                  </a:cubicBezTo>
                  <a:cubicBezTo>
                    <a:pt x="7012" y="59770"/>
                    <a:pt x="7012" y="59770"/>
                    <a:pt x="7012" y="59770"/>
                  </a:cubicBezTo>
                  <a:cubicBezTo>
                    <a:pt x="5844" y="61149"/>
                    <a:pt x="5844" y="61149"/>
                    <a:pt x="5844" y="61149"/>
                  </a:cubicBezTo>
                  <a:cubicBezTo>
                    <a:pt x="5454" y="62528"/>
                    <a:pt x="5454" y="62528"/>
                    <a:pt x="5454" y="62528"/>
                  </a:cubicBezTo>
                  <a:cubicBezTo>
                    <a:pt x="4285" y="64827"/>
                    <a:pt x="4285" y="64827"/>
                    <a:pt x="4285" y="64827"/>
                  </a:cubicBezTo>
                  <a:cubicBezTo>
                    <a:pt x="1948" y="68045"/>
                    <a:pt x="1948" y="68045"/>
                    <a:pt x="1948" y="68045"/>
                  </a:cubicBezTo>
                  <a:cubicBezTo>
                    <a:pt x="1168" y="69885"/>
                    <a:pt x="1168" y="69885"/>
                    <a:pt x="1168" y="69885"/>
                  </a:cubicBezTo>
                  <a:cubicBezTo>
                    <a:pt x="1948" y="73563"/>
                    <a:pt x="1948" y="73563"/>
                    <a:pt x="1948" y="73563"/>
                  </a:cubicBezTo>
                  <a:cubicBezTo>
                    <a:pt x="1948" y="74482"/>
                    <a:pt x="1948" y="74482"/>
                    <a:pt x="1948" y="74482"/>
                  </a:cubicBezTo>
                  <a:cubicBezTo>
                    <a:pt x="1948" y="75402"/>
                    <a:pt x="1948" y="75402"/>
                    <a:pt x="1948" y="75402"/>
                  </a:cubicBezTo>
                  <a:cubicBezTo>
                    <a:pt x="1558" y="75862"/>
                    <a:pt x="1558" y="75862"/>
                    <a:pt x="1558" y="75862"/>
                  </a:cubicBezTo>
                  <a:cubicBezTo>
                    <a:pt x="1168" y="77701"/>
                    <a:pt x="1168" y="77701"/>
                    <a:pt x="1168" y="77701"/>
                  </a:cubicBezTo>
                  <a:cubicBezTo>
                    <a:pt x="389" y="78160"/>
                    <a:pt x="389" y="78160"/>
                    <a:pt x="389" y="78160"/>
                  </a:cubicBezTo>
                  <a:cubicBezTo>
                    <a:pt x="389" y="80000"/>
                    <a:pt x="389" y="80000"/>
                    <a:pt x="389" y="80000"/>
                  </a:cubicBezTo>
                  <a:cubicBezTo>
                    <a:pt x="0" y="83678"/>
                    <a:pt x="0" y="83678"/>
                    <a:pt x="0" y="83678"/>
                  </a:cubicBezTo>
                  <a:cubicBezTo>
                    <a:pt x="0" y="85977"/>
                    <a:pt x="0" y="85977"/>
                    <a:pt x="0" y="85977"/>
                  </a:cubicBezTo>
                  <a:cubicBezTo>
                    <a:pt x="779" y="87356"/>
                    <a:pt x="779" y="87356"/>
                    <a:pt x="779" y="87356"/>
                  </a:cubicBezTo>
                  <a:cubicBezTo>
                    <a:pt x="1168" y="88735"/>
                    <a:pt x="1168" y="88735"/>
                    <a:pt x="1168" y="88735"/>
                  </a:cubicBezTo>
                  <a:cubicBezTo>
                    <a:pt x="57272" y="107586"/>
                    <a:pt x="57272" y="107586"/>
                    <a:pt x="57272" y="107586"/>
                  </a:cubicBezTo>
                  <a:cubicBezTo>
                    <a:pt x="57272" y="107586"/>
                    <a:pt x="84155" y="116321"/>
                    <a:pt x="93116" y="118620"/>
                  </a:cubicBezTo>
                  <a:cubicBezTo>
                    <a:pt x="94285" y="119080"/>
                    <a:pt x="95844" y="119540"/>
                    <a:pt x="97792" y="120000"/>
                  </a:cubicBez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4" name="usmap65">
              <a:extLst>
                <a:ext uri="{FF2B5EF4-FFF2-40B4-BE49-F238E27FC236}">
                  <a16:creationId xmlns:a16="http://schemas.microsoft.com/office/drawing/2014/main" id="{EA0C49CD-0CCB-3314-9A3C-F08F4C2C9FF6}"/>
                </a:ext>
              </a:extLst>
            </p:cNvPr>
            <p:cNvSpPr/>
            <p:nvPr/>
          </p:nvSpPr>
          <p:spPr>
            <a:xfrm>
              <a:off x="6193883" y="3309068"/>
              <a:ext cx="1754755" cy="2935196"/>
            </a:xfrm>
            <a:custGeom>
              <a:avLst/>
              <a:gdLst/>
              <a:ahLst/>
              <a:cxnLst/>
              <a:rect l="0" t="0" r="0" b="0"/>
              <a:pathLst>
                <a:path w="120000" h="120000" extrusionOk="0">
                  <a:moveTo>
                    <a:pt x="25263" y="42466"/>
                  </a:moveTo>
                  <a:cubicBezTo>
                    <a:pt x="25263" y="44396"/>
                    <a:pt x="24210" y="46005"/>
                    <a:pt x="24210" y="46005"/>
                  </a:cubicBezTo>
                  <a:cubicBezTo>
                    <a:pt x="24210" y="47292"/>
                    <a:pt x="24210" y="47292"/>
                    <a:pt x="24210" y="47292"/>
                  </a:cubicBezTo>
                  <a:cubicBezTo>
                    <a:pt x="25789" y="48900"/>
                    <a:pt x="25789" y="48900"/>
                    <a:pt x="25789" y="48900"/>
                  </a:cubicBezTo>
                  <a:cubicBezTo>
                    <a:pt x="28421" y="50187"/>
                    <a:pt x="28421" y="50187"/>
                    <a:pt x="28421" y="50187"/>
                  </a:cubicBezTo>
                  <a:cubicBezTo>
                    <a:pt x="29473" y="51152"/>
                    <a:pt x="29473" y="51152"/>
                    <a:pt x="29473" y="51152"/>
                  </a:cubicBezTo>
                  <a:cubicBezTo>
                    <a:pt x="29999" y="52439"/>
                    <a:pt x="29999" y="52439"/>
                    <a:pt x="29999" y="52439"/>
                  </a:cubicBezTo>
                  <a:cubicBezTo>
                    <a:pt x="29999" y="53726"/>
                    <a:pt x="29999" y="53726"/>
                    <a:pt x="29999" y="53726"/>
                  </a:cubicBezTo>
                  <a:cubicBezTo>
                    <a:pt x="28421" y="54048"/>
                    <a:pt x="28421" y="54048"/>
                    <a:pt x="28421" y="54048"/>
                  </a:cubicBezTo>
                  <a:cubicBezTo>
                    <a:pt x="27894" y="55656"/>
                    <a:pt x="27894" y="55656"/>
                    <a:pt x="27894" y="55656"/>
                  </a:cubicBezTo>
                  <a:cubicBezTo>
                    <a:pt x="25789" y="56621"/>
                    <a:pt x="25789" y="56621"/>
                    <a:pt x="25789" y="56621"/>
                  </a:cubicBezTo>
                  <a:cubicBezTo>
                    <a:pt x="24210" y="57908"/>
                    <a:pt x="24210" y="57908"/>
                    <a:pt x="24210" y="57908"/>
                  </a:cubicBezTo>
                  <a:cubicBezTo>
                    <a:pt x="22105" y="59195"/>
                    <a:pt x="22105" y="59195"/>
                    <a:pt x="22105" y="59195"/>
                  </a:cubicBezTo>
                  <a:cubicBezTo>
                    <a:pt x="21052" y="60804"/>
                    <a:pt x="21052" y="60804"/>
                    <a:pt x="21052" y="60804"/>
                  </a:cubicBezTo>
                  <a:cubicBezTo>
                    <a:pt x="20000" y="61126"/>
                    <a:pt x="20000" y="61126"/>
                    <a:pt x="20000" y="61126"/>
                  </a:cubicBezTo>
                  <a:cubicBezTo>
                    <a:pt x="19473" y="62412"/>
                    <a:pt x="19473" y="62412"/>
                    <a:pt x="19473" y="62412"/>
                  </a:cubicBezTo>
                  <a:cubicBezTo>
                    <a:pt x="17894" y="63699"/>
                    <a:pt x="17894" y="63699"/>
                    <a:pt x="17894" y="63699"/>
                  </a:cubicBezTo>
                  <a:cubicBezTo>
                    <a:pt x="13684" y="66273"/>
                    <a:pt x="13684" y="66273"/>
                    <a:pt x="13684" y="66273"/>
                  </a:cubicBezTo>
                  <a:cubicBezTo>
                    <a:pt x="10526" y="67882"/>
                    <a:pt x="10526" y="67882"/>
                    <a:pt x="10526" y="67882"/>
                  </a:cubicBezTo>
                  <a:cubicBezTo>
                    <a:pt x="10000" y="68847"/>
                    <a:pt x="10000" y="68847"/>
                    <a:pt x="10000" y="68847"/>
                  </a:cubicBezTo>
                  <a:cubicBezTo>
                    <a:pt x="9473" y="70455"/>
                    <a:pt x="9473" y="70455"/>
                    <a:pt x="9473" y="70455"/>
                  </a:cubicBezTo>
                  <a:cubicBezTo>
                    <a:pt x="10526" y="71420"/>
                    <a:pt x="10526" y="71420"/>
                    <a:pt x="10526" y="71420"/>
                  </a:cubicBezTo>
                  <a:cubicBezTo>
                    <a:pt x="11578" y="71742"/>
                    <a:pt x="11578" y="71742"/>
                    <a:pt x="11578" y="71742"/>
                  </a:cubicBezTo>
                  <a:cubicBezTo>
                    <a:pt x="12105" y="71742"/>
                    <a:pt x="12105" y="71742"/>
                    <a:pt x="12105" y="71742"/>
                  </a:cubicBezTo>
                  <a:cubicBezTo>
                    <a:pt x="13684" y="72707"/>
                    <a:pt x="13684" y="72707"/>
                    <a:pt x="13684" y="72707"/>
                  </a:cubicBezTo>
                  <a:cubicBezTo>
                    <a:pt x="13157" y="73351"/>
                    <a:pt x="13157" y="73351"/>
                    <a:pt x="13157" y="73351"/>
                  </a:cubicBezTo>
                  <a:cubicBezTo>
                    <a:pt x="13157" y="75924"/>
                    <a:pt x="13157" y="75924"/>
                    <a:pt x="13157" y="75924"/>
                  </a:cubicBezTo>
                  <a:cubicBezTo>
                    <a:pt x="12631" y="77211"/>
                    <a:pt x="12631" y="77211"/>
                    <a:pt x="12631" y="77211"/>
                  </a:cubicBezTo>
                  <a:cubicBezTo>
                    <a:pt x="12631" y="77855"/>
                    <a:pt x="12631" y="77855"/>
                    <a:pt x="12631" y="77855"/>
                  </a:cubicBezTo>
                  <a:cubicBezTo>
                    <a:pt x="10000" y="78498"/>
                    <a:pt x="10000" y="78498"/>
                    <a:pt x="10000" y="78498"/>
                  </a:cubicBezTo>
                  <a:cubicBezTo>
                    <a:pt x="9473" y="79142"/>
                    <a:pt x="9473" y="79142"/>
                    <a:pt x="9473" y="79142"/>
                  </a:cubicBezTo>
                  <a:cubicBezTo>
                    <a:pt x="9473" y="80750"/>
                    <a:pt x="9473" y="80750"/>
                    <a:pt x="9473" y="80750"/>
                  </a:cubicBezTo>
                  <a:cubicBezTo>
                    <a:pt x="0" y="106166"/>
                    <a:pt x="0" y="106166"/>
                    <a:pt x="0" y="106166"/>
                  </a:cubicBezTo>
                  <a:cubicBezTo>
                    <a:pt x="18421" y="108739"/>
                    <a:pt x="53684" y="113243"/>
                    <a:pt x="53684" y="113243"/>
                  </a:cubicBezTo>
                  <a:cubicBezTo>
                    <a:pt x="109473" y="119999"/>
                    <a:pt x="109473" y="119999"/>
                    <a:pt x="109473" y="119999"/>
                  </a:cubicBezTo>
                  <a:cubicBezTo>
                    <a:pt x="119999" y="82359"/>
                    <a:pt x="119999" y="82359"/>
                    <a:pt x="119999" y="82359"/>
                  </a:cubicBezTo>
                  <a:cubicBezTo>
                    <a:pt x="118947" y="81715"/>
                    <a:pt x="118947" y="81715"/>
                    <a:pt x="118947" y="81715"/>
                  </a:cubicBezTo>
                  <a:cubicBezTo>
                    <a:pt x="117894" y="81072"/>
                    <a:pt x="117894" y="81072"/>
                    <a:pt x="117894" y="81072"/>
                  </a:cubicBezTo>
                  <a:cubicBezTo>
                    <a:pt x="117894" y="80750"/>
                    <a:pt x="117894" y="80750"/>
                    <a:pt x="117894" y="80750"/>
                  </a:cubicBezTo>
                  <a:cubicBezTo>
                    <a:pt x="117368" y="79463"/>
                    <a:pt x="117368" y="79463"/>
                    <a:pt x="117368" y="79463"/>
                  </a:cubicBezTo>
                  <a:cubicBezTo>
                    <a:pt x="116315" y="78498"/>
                    <a:pt x="116315" y="78498"/>
                    <a:pt x="116315" y="78498"/>
                  </a:cubicBezTo>
                  <a:cubicBezTo>
                    <a:pt x="114736" y="77533"/>
                    <a:pt x="114736" y="77533"/>
                    <a:pt x="114736" y="77533"/>
                  </a:cubicBezTo>
                  <a:cubicBezTo>
                    <a:pt x="112631" y="77533"/>
                    <a:pt x="112631" y="77533"/>
                    <a:pt x="112631" y="77533"/>
                  </a:cubicBezTo>
                  <a:cubicBezTo>
                    <a:pt x="112105" y="79142"/>
                    <a:pt x="112105" y="79142"/>
                    <a:pt x="112105" y="79142"/>
                  </a:cubicBezTo>
                  <a:cubicBezTo>
                    <a:pt x="111578" y="80107"/>
                    <a:pt x="111578" y="80107"/>
                    <a:pt x="111578" y="80107"/>
                  </a:cubicBezTo>
                  <a:cubicBezTo>
                    <a:pt x="106315" y="79785"/>
                    <a:pt x="106315" y="79785"/>
                    <a:pt x="106315" y="79785"/>
                  </a:cubicBezTo>
                  <a:cubicBezTo>
                    <a:pt x="103684" y="79142"/>
                    <a:pt x="103684" y="79142"/>
                    <a:pt x="103684" y="79142"/>
                  </a:cubicBezTo>
                  <a:cubicBezTo>
                    <a:pt x="99473" y="78820"/>
                    <a:pt x="99473" y="78820"/>
                    <a:pt x="99473" y="78820"/>
                  </a:cubicBezTo>
                  <a:cubicBezTo>
                    <a:pt x="97368" y="78820"/>
                    <a:pt x="97368" y="78820"/>
                    <a:pt x="97368" y="78820"/>
                  </a:cubicBezTo>
                  <a:cubicBezTo>
                    <a:pt x="96842" y="79463"/>
                    <a:pt x="96842" y="79463"/>
                    <a:pt x="96842" y="79463"/>
                  </a:cubicBezTo>
                  <a:cubicBezTo>
                    <a:pt x="96842" y="80107"/>
                    <a:pt x="96842" y="80107"/>
                    <a:pt x="96842" y="80107"/>
                  </a:cubicBezTo>
                  <a:cubicBezTo>
                    <a:pt x="94210" y="79463"/>
                    <a:pt x="94210" y="79463"/>
                    <a:pt x="94210" y="79463"/>
                  </a:cubicBezTo>
                  <a:cubicBezTo>
                    <a:pt x="91578" y="78498"/>
                    <a:pt x="91578" y="78498"/>
                    <a:pt x="91578" y="78498"/>
                  </a:cubicBezTo>
                  <a:cubicBezTo>
                    <a:pt x="89999" y="78498"/>
                    <a:pt x="89999" y="78498"/>
                    <a:pt x="89999" y="78498"/>
                  </a:cubicBezTo>
                  <a:cubicBezTo>
                    <a:pt x="88947" y="78498"/>
                    <a:pt x="88947" y="78498"/>
                    <a:pt x="88947" y="78498"/>
                  </a:cubicBezTo>
                  <a:cubicBezTo>
                    <a:pt x="88421" y="79463"/>
                    <a:pt x="88421" y="79463"/>
                    <a:pt x="88421" y="79463"/>
                  </a:cubicBezTo>
                  <a:cubicBezTo>
                    <a:pt x="88421" y="80107"/>
                    <a:pt x="88421" y="80107"/>
                    <a:pt x="88421" y="80107"/>
                  </a:cubicBezTo>
                  <a:cubicBezTo>
                    <a:pt x="86315" y="80107"/>
                    <a:pt x="86315" y="80107"/>
                    <a:pt x="86315" y="80107"/>
                  </a:cubicBezTo>
                  <a:cubicBezTo>
                    <a:pt x="85263" y="78820"/>
                    <a:pt x="85263" y="78820"/>
                    <a:pt x="85263" y="78820"/>
                  </a:cubicBezTo>
                  <a:cubicBezTo>
                    <a:pt x="85263" y="77855"/>
                    <a:pt x="85263" y="77855"/>
                    <a:pt x="85263" y="77855"/>
                  </a:cubicBezTo>
                  <a:cubicBezTo>
                    <a:pt x="85263" y="76568"/>
                    <a:pt x="85263" y="76568"/>
                    <a:pt x="85263" y="76568"/>
                  </a:cubicBezTo>
                  <a:cubicBezTo>
                    <a:pt x="84210" y="74638"/>
                    <a:pt x="84210" y="74638"/>
                    <a:pt x="84210" y="74638"/>
                  </a:cubicBezTo>
                  <a:cubicBezTo>
                    <a:pt x="84210" y="72707"/>
                    <a:pt x="84210" y="72707"/>
                    <a:pt x="84210" y="72707"/>
                  </a:cubicBezTo>
                  <a:cubicBezTo>
                    <a:pt x="82105" y="72707"/>
                    <a:pt x="82105" y="72707"/>
                    <a:pt x="82105" y="72707"/>
                  </a:cubicBezTo>
                  <a:cubicBezTo>
                    <a:pt x="79473" y="71742"/>
                    <a:pt x="79473" y="71742"/>
                    <a:pt x="79473" y="71742"/>
                  </a:cubicBezTo>
                  <a:cubicBezTo>
                    <a:pt x="78421" y="70777"/>
                    <a:pt x="78421" y="70777"/>
                    <a:pt x="78421" y="70777"/>
                  </a:cubicBezTo>
                  <a:cubicBezTo>
                    <a:pt x="78421" y="70134"/>
                    <a:pt x="78421" y="70134"/>
                    <a:pt x="78421" y="70134"/>
                  </a:cubicBezTo>
                  <a:cubicBezTo>
                    <a:pt x="78421" y="68525"/>
                    <a:pt x="78421" y="68525"/>
                    <a:pt x="78421" y="68525"/>
                  </a:cubicBezTo>
                  <a:cubicBezTo>
                    <a:pt x="78421" y="66916"/>
                    <a:pt x="78421" y="66916"/>
                    <a:pt x="78421" y="66916"/>
                  </a:cubicBezTo>
                  <a:cubicBezTo>
                    <a:pt x="76315" y="65630"/>
                    <a:pt x="76315" y="65630"/>
                    <a:pt x="76315" y="65630"/>
                  </a:cubicBezTo>
                  <a:cubicBezTo>
                    <a:pt x="76315" y="64664"/>
                    <a:pt x="76315" y="64664"/>
                    <a:pt x="76315" y="64664"/>
                  </a:cubicBezTo>
                  <a:cubicBezTo>
                    <a:pt x="76315" y="62734"/>
                    <a:pt x="76315" y="62734"/>
                    <a:pt x="76315" y="62734"/>
                  </a:cubicBezTo>
                  <a:cubicBezTo>
                    <a:pt x="75789" y="60160"/>
                    <a:pt x="75789" y="60160"/>
                    <a:pt x="75789" y="60160"/>
                  </a:cubicBezTo>
                  <a:cubicBezTo>
                    <a:pt x="74736" y="58873"/>
                    <a:pt x="74736" y="58873"/>
                    <a:pt x="74736" y="58873"/>
                  </a:cubicBezTo>
                  <a:cubicBezTo>
                    <a:pt x="74210" y="57587"/>
                    <a:pt x="74210" y="57587"/>
                    <a:pt x="74210" y="57587"/>
                  </a:cubicBezTo>
                  <a:cubicBezTo>
                    <a:pt x="73157" y="57587"/>
                    <a:pt x="73157" y="57587"/>
                    <a:pt x="73157" y="57587"/>
                  </a:cubicBezTo>
                  <a:cubicBezTo>
                    <a:pt x="71052" y="58552"/>
                    <a:pt x="71052" y="58552"/>
                    <a:pt x="71052" y="58552"/>
                  </a:cubicBezTo>
                  <a:cubicBezTo>
                    <a:pt x="70000" y="58552"/>
                    <a:pt x="70000" y="58552"/>
                    <a:pt x="70000" y="58552"/>
                  </a:cubicBezTo>
                  <a:cubicBezTo>
                    <a:pt x="68421" y="58873"/>
                    <a:pt x="68421" y="58873"/>
                    <a:pt x="68421" y="58873"/>
                  </a:cubicBezTo>
                  <a:cubicBezTo>
                    <a:pt x="66842" y="59839"/>
                    <a:pt x="66842" y="59839"/>
                    <a:pt x="66842" y="59839"/>
                  </a:cubicBezTo>
                  <a:cubicBezTo>
                    <a:pt x="65789" y="59839"/>
                    <a:pt x="65789" y="59839"/>
                    <a:pt x="65789" y="59839"/>
                  </a:cubicBezTo>
                  <a:cubicBezTo>
                    <a:pt x="65789" y="58873"/>
                    <a:pt x="65789" y="58873"/>
                    <a:pt x="65789" y="58873"/>
                  </a:cubicBezTo>
                  <a:cubicBezTo>
                    <a:pt x="63684" y="58230"/>
                    <a:pt x="63684" y="58230"/>
                    <a:pt x="63684" y="58230"/>
                  </a:cubicBezTo>
                  <a:cubicBezTo>
                    <a:pt x="62631" y="57587"/>
                    <a:pt x="62631" y="57587"/>
                    <a:pt x="62631" y="57587"/>
                  </a:cubicBezTo>
                  <a:cubicBezTo>
                    <a:pt x="64210" y="55335"/>
                    <a:pt x="64210" y="55335"/>
                    <a:pt x="64210" y="55335"/>
                  </a:cubicBezTo>
                  <a:cubicBezTo>
                    <a:pt x="65789" y="54048"/>
                    <a:pt x="65789" y="54048"/>
                    <a:pt x="65789" y="54048"/>
                  </a:cubicBezTo>
                  <a:cubicBezTo>
                    <a:pt x="67368" y="54048"/>
                    <a:pt x="67368" y="54048"/>
                    <a:pt x="67368" y="54048"/>
                  </a:cubicBezTo>
                  <a:cubicBezTo>
                    <a:pt x="67894" y="53404"/>
                    <a:pt x="67894" y="53404"/>
                    <a:pt x="67894" y="53404"/>
                  </a:cubicBezTo>
                  <a:cubicBezTo>
                    <a:pt x="66842" y="51474"/>
                    <a:pt x="66842" y="51474"/>
                    <a:pt x="66842" y="51474"/>
                  </a:cubicBezTo>
                  <a:cubicBezTo>
                    <a:pt x="67368" y="49544"/>
                    <a:pt x="67368" y="49544"/>
                    <a:pt x="67368" y="49544"/>
                  </a:cubicBezTo>
                  <a:cubicBezTo>
                    <a:pt x="68947" y="47292"/>
                    <a:pt x="68947" y="47292"/>
                    <a:pt x="68947" y="47292"/>
                  </a:cubicBezTo>
                  <a:cubicBezTo>
                    <a:pt x="70526" y="45361"/>
                    <a:pt x="70526" y="45361"/>
                    <a:pt x="70526" y="45361"/>
                  </a:cubicBezTo>
                  <a:cubicBezTo>
                    <a:pt x="72105" y="43431"/>
                    <a:pt x="72105" y="43431"/>
                    <a:pt x="72105" y="43431"/>
                  </a:cubicBezTo>
                  <a:cubicBezTo>
                    <a:pt x="72105" y="42144"/>
                    <a:pt x="72105" y="42144"/>
                    <a:pt x="72105" y="42144"/>
                  </a:cubicBezTo>
                  <a:cubicBezTo>
                    <a:pt x="67368" y="41501"/>
                    <a:pt x="67368" y="41501"/>
                    <a:pt x="67368" y="41501"/>
                  </a:cubicBezTo>
                  <a:cubicBezTo>
                    <a:pt x="67368" y="41179"/>
                    <a:pt x="67368" y="41179"/>
                    <a:pt x="67368" y="41179"/>
                  </a:cubicBezTo>
                  <a:cubicBezTo>
                    <a:pt x="65789" y="39892"/>
                    <a:pt x="65789" y="39892"/>
                    <a:pt x="65789" y="39892"/>
                  </a:cubicBezTo>
                  <a:cubicBezTo>
                    <a:pt x="64736" y="37962"/>
                    <a:pt x="64736" y="37962"/>
                    <a:pt x="64736" y="37962"/>
                  </a:cubicBezTo>
                  <a:cubicBezTo>
                    <a:pt x="64210" y="35710"/>
                    <a:pt x="64210" y="35710"/>
                    <a:pt x="64210" y="35710"/>
                  </a:cubicBezTo>
                  <a:cubicBezTo>
                    <a:pt x="62631" y="34101"/>
                    <a:pt x="62631" y="34101"/>
                    <a:pt x="62631" y="34101"/>
                  </a:cubicBezTo>
                  <a:cubicBezTo>
                    <a:pt x="59999" y="32493"/>
                    <a:pt x="59999" y="32493"/>
                    <a:pt x="59999" y="32493"/>
                  </a:cubicBezTo>
                  <a:cubicBezTo>
                    <a:pt x="57368" y="29919"/>
                    <a:pt x="57368" y="29919"/>
                    <a:pt x="57368" y="29919"/>
                  </a:cubicBezTo>
                  <a:cubicBezTo>
                    <a:pt x="56842" y="28310"/>
                    <a:pt x="56842" y="28310"/>
                    <a:pt x="56842" y="28310"/>
                  </a:cubicBezTo>
                  <a:cubicBezTo>
                    <a:pt x="54736" y="26380"/>
                    <a:pt x="54736" y="26380"/>
                    <a:pt x="54736" y="26380"/>
                  </a:cubicBezTo>
                  <a:cubicBezTo>
                    <a:pt x="54736" y="25415"/>
                    <a:pt x="54736" y="25415"/>
                    <a:pt x="54736" y="25415"/>
                  </a:cubicBezTo>
                  <a:cubicBezTo>
                    <a:pt x="53157" y="24450"/>
                    <a:pt x="53157" y="24450"/>
                    <a:pt x="53157" y="24450"/>
                  </a:cubicBezTo>
                  <a:cubicBezTo>
                    <a:pt x="53157" y="23163"/>
                    <a:pt x="53157" y="23163"/>
                    <a:pt x="53157" y="23163"/>
                  </a:cubicBezTo>
                  <a:cubicBezTo>
                    <a:pt x="53157" y="22198"/>
                    <a:pt x="53157" y="22198"/>
                    <a:pt x="53157" y="22198"/>
                  </a:cubicBezTo>
                  <a:cubicBezTo>
                    <a:pt x="52105" y="20589"/>
                    <a:pt x="52105" y="20589"/>
                    <a:pt x="52105" y="20589"/>
                  </a:cubicBezTo>
                  <a:cubicBezTo>
                    <a:pt x="51052" y="19946"/>
                    <a:pt x="51052" y="19946"/>
                    <a:pt x="51052" y="19946"/>
                  </a:cubicBezTo>
                  <a:cubicBezTo>
                    <a:pt x="51052" y="18981"/>
                    <a:pt x="51052" y="18981"/>
                    <a:pt x="51052" y="18981"/>
                  </a:cubicBezTo>
                  <a:cubicBezTo>
                    <a:pt x="51578" y="15442"/>
                    <a:pt x="51578" y="15442"/>
                    <a:pt x="51578" y="15442"/>
                  </a:cubicBezTo>
                  <a:cubicBezTo>
                    <a:pt x="53157" y="11581"/>
                    <a:pt x="53157" y="11581"/>
                    <a:pt x="53157" y="11581"/>
                  </a:cubicBezTo>
                  <a:cubicBezTo>
                    <a:pt x="54736" y="8042"/>
                    <a:pt x="54736" y="8042"/>
                    <a:pt x="54736" y="8042"/>
                  </a:cubicBezTo>
                  <a:cubicBezTo>
                    <a:pt x="55789" y="5790"/>
                    <a:pt x="55789" y="5790"/>
                    <a:pt x="55789" y="5790"/>
                  </a:cubicBezTo>
                  <a:cubicBezTo>
                    <a:pt x="56842" y="2573"/>
                    <a:pt x="56842" y="2573"/>
                    <a:pt x="56842" y="2573"/>
                  </a:cubicBezTo>
                  <a:cubicBezTo>
                    <a:pt x="40000" y="0"/>
                    <a:pt x="40000" y="0"/>
                    <a:pt x="40000" y="0"/>
                  </a:cubicBezTo>
                  <a:cubicBezTo>
                    <a:pt x="40000" y="0"/>
                    <a:pt x="27368" y="36675"/>
                    <a:pt x="24736" y="38605"/>
                  </a:cubicBezTo>
                  <a:cubicBezTo>
                    <a:pt x="22631" y="40857"/>
                    <a:pt x="25263" y="40214"/>
                    <a:pt x="25263" y="42466"/>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5" name="usmap78">
              <a:extLst>
                <a:ext uri="{FF2B5EF4-FFF2-40B4-BE49-F238E27FC236}">
                  <a16:creationId xmlns:a16="http://schemas.microsoft.com/office/drawing/2014/main" id="{CC23B3BE-5D30-CF85-AE4C-AC5AAE4263D1}"/>
                </a:ext>
              </a:extLst>
            </p:cNvPr>
            <p:cNvSpPr/>
            <p:nvPr/>
          </p:nvSpPr>
          <p:spPr>
            <a:xfrm>
              <a:off x="6949578" y="3467455"/>
              <a:ext cx="3005630" cy="1933965"/>
            </a:xfrm>
            <a:custGeom>
              <a:avLst/>
              <a:gdLst/>
              <a:ahLst/>
              <a:cxnLst/>
              <a:rect l="0" t="0" r="0" b="0"/>
              <a:pathLst>
                <a:path w="120000" h="120000" extrusionOk="0">
                  <a:moveTo>
                    <a:pt x="120000" y="28571"/>
                  </a:moveTo>
                  <a:cubicBezTo>
                    <a:pt x="120000" y="28571"/>
                    <a:pt x="74578" y="20000"/>
                    <a:pt x="56470" y="15714"/>
                  </a:cubicBezTo>
                  <a:cubicBezTo>
                    <a:pt x="34373" y="10476"/>
                    <a:pt x="3375" y="0"/>
                    <a:pt x="3375" y="0"/>
                  </a:cubicBezTo>
                  <a:cubicBezTo>
                    <a:pt x="2762" y="4761"/>
                    <a:pt x="2762" y="4761"/>
                    <a:pt x="2762" y="4761"/>
                  </a:cubicBezTo>
                  <a:cubicBezTo>
                    <a:pt x="2148" y="8095"/>
                    <a:pt x="2148" y="8095"/>
                    <a:pt x="2148" y="8095"/>
                  </a:cubicBezTo>
                  <a:cubicBezTo>
                    <a:pt x="1227" y="13333"/>
                    <a:pt x="1227" y="13333"/>
                    <a:pt x="1227" y="13333"/>
                  </a:cubicBezTo>
                  <a:cubicBezTo>
                    <a:pt x="306" y="19047"/>
                    <a:pt x="306" y="19047"/>
                    <a:pt x="306" y="19047"/>
                  </a:cubicBezTo>
                  <a:cubicBezTo>
                    <a:pt x="0" y="24285"/>
                    <a:pt x="0" y="24285"/>
                    <a:pt x="0" y="24285"/>
                  </a:cubicBezTo>
                  <a:cubicBezTo>
                    <a:pt x="0" y="25714"/>
                    <a:pt x="0" y="25714"/>
                    <a:pt x="0" y="25714"/>
                  </a:cubicBezTo>
                  <a:cubicBezTo>
                    <a:pt x="613" y="26666"/>
                    <a:pt x="613" y="26666"/>
                    <a:pt x="613" y="26666"/>
                  </a:cubicBezTo>
                  <a:cubicBezTo>
                    <a:pt x="1227" y="29047"/>
                    <a:pt x="1227" y="29047"/>
                    <a:pt x="1227" y="29047"/>
                  </a:cubicBezTo>
                  <a:cubicBezTo>
                    <a:pt x="1227" y="30476"/>
                    <a:pt x="1227" y="30476"/>
                    <a:pt x="1227" y="30476"/>
                  </a:cubicBezTo>
                  <a:cubicBezTo>
                    <a:pt x="1227" y="32380"/>
                    <a:pt x="1227" y="32380"/>
                    <a:pt x="1227" y="32380"/>
                  </a:cubicBezTo>
                  <a:cubicBezTo>
                    <a:pt x="2148" y="33809"/>
                    <a:pt x="2148" y="33809"/>
                    <a:pt x="2148" y="33809"/>
                  </a:cubicBezTo>
                  <a:cubicBezTo>
                    <a:pt x="2148" y="35238"/>
                    <a:pt x="2148" y="35238"/>
                    <a:pt x="2148" y="35238"/>
                  </a:cubicBezTo>
                  <a:cubicBezTo>
                    <a:pt x="3375" y="38095"/>
                    <a:pt x="3375" y="38095"/>
                    <a:pt x="3375" y="38095"/>
                  </a:cubicBezTo>
                  <a:cubicBezTo>
                    <a:pt x="3682" y="40476"/>
                    <a:pt x="3682" y="40476"/>
                    <a:pt x="3682" y="40476"/>
                  </a:cubicBezTo>
                  <a:cubicBezTo>
                    <a:pt x="5217" y="44285"/>
                    <a:pt x="5217" y="44285"/>
                    <a:pt x="5217" y="44285"/>
                  </a:cubicBezTo>
                  <a:cubicBezTo>
                    <a:pt x="6751" y="46666"/>
                    <a:pt x="6751" y="46666"/>
                    <a:pt x="6751" y="46666"/>
                  </a:cubicBezTo>
                  <a:cubicBezTo>
                    <a:pt x="7672" y="49047"/>
                    <a:pt x="7672" y="49047"/>
                    <a:pt x="7672" y="49047"/>
                  </a:cubicBezTo>
                  <a:cubicBezTo>
                    <a:pt x="7979" y="52380"/>
                    <a:pt x="7979" y="52380"/>
                    <a:pt x="7979" y="52380"/>
                  </a:cubicBezTo>
                  <a:cubicBezTo>
                    <a:pt x="8593" y="55238"/>
                    <a:pt x="8593" y="55238"/>
                    <a:pt x="8593" y="55238"/>
                  </a:cubicBezTo>
                  <a:cubicBezTo>
                    <a:pt x="9514" y="57142"/>
                    <a:pt x="9514" y="57142"/>
                    <a:pt x="9514" y="57142"/>
                  </a:cubicBezTo>
                  <a:cubicBezTo>
                    <a:pt x="9514" y="57619"/>
                    <a:pt x="9514" y="57619"/>
                    <a:pt x="9514" y="57619"/>
                  </a:cubicBezTo>
                  <a:cubicBezTo>
                    <a:pt x="12276" y="58571"/>
                    <a:pt x="12276" y="58571"/>
                    <a:pt x="12276" y="58571"/>
                  </a:cubicBezTo>
                  <a:cubicBezTo>
                    <a:pt x="12276" y="60476"/>
                    <a:pt x="12276" y="60476"/>
                    <a:pt x="12276" y="60476"/>
                  </a:cubicBezTo>
                  <a:cubicBezTo>
                    <a:pt x="11355" y="63333"/>
                    <a:pt x="11355" y="63333"/>
                    <a:pt x="11355" y="63333"/>
                  </a:cubicBezTo>
                  <a:cubicBezTo>
                    <a:pt x="10434" y="66190"/>
                    <a:pt x="10434" y="66190"/>
                    <a:pt x="10434" y="66190"/>
                  </a:cubicBezTo>
                  <a:cubicBezTo>
                    <a:pt x="9514" y="69523"/>
                    <a:pt x="9514" y="69523"/>
                    <a:pt x="9514" y="69523"/>
                  </a:cubicBezTo>
                  <a:cubicBezTo>
                    <a:pt x="9207" y="72380"/>
                    <a:pt x="9207" y="72380"/>
                    <a:pt x="9207" y="72380"/>
                  </a:cubicBezTo>
                  <a:cubicBezTo>
                    <a:pt x="9820" y="75238"/>
                    <a:pt x="9820" y="75238"/>
                    <a:pt x="9820" y="75238"/>
                  </a:cubicBezTo>
                  <a:cubicBezTo>
                    <a:pt x="9514" y="76190"/>
                    <a:pt x="9514" y="76190"/>
                    <a:pt x="9514" y="76190"/>
                  </a:cubicBezTo>
                  <a:cubicBezTo>
                    <a:pt x="8593" y="76190"/>
                    <a:pt x="8593" y="76190"/>
                    <a:pt x="8593" y="76190"/>
                  </a:cubicBezTo>
                  <a:cubicBezTo>
                    <a:pt x="7672" y="78095"/>
                    <a:pt x="7672" y="78095"/>
                    <a:pt x="7672" y="78095"/>
                  </a:cubicBezTo>
                  <a:cubicBezTo>
                    <a:pt x="6751" y="81428"/>
                    <a:pt x="6751" y="81428"/>
                    <a:pt x="6751" y="81428"/>
                  </a:cubicBezTo>
                  <a:cubicBezTo>
                    <a:pt x="7365" y="82380"/>
                    <a:pt x="7365" y="82380"/>
                    <a:pt x="7365" y="82380"/>
                  </a:cubicBezTo>
                  <a:cubicBezTo>
                    <a:pt x="8593" y="83333"/>
                    <a:pt x="8593" y="83333"/>
                    <a:pt x="8593" y="83333"/>
                  </a:cubicBezTo>
                  <a:cubicBezTo>
                    <a:pt x="8593" y="84761"/>
                    <a:pt x="8593" y="84761"/>
                    <a:pt x="8593" y="84761"/>
                  </a:cubicBezTo>
                  <a:cubicBezTo>
                    <a:pt x="9207" y="84761"/>
                    <a:pt x="9207" y="84761"/>
                    <a:pt x="9207" y="84761"/>
                  </a:cubicBezTo>
                  <a:cubicBezTo>
                    <a:pt x="10127" y="83333"/>
                    <a:pt x="10127" y="83333"/>
                    <a:pt x="10127" y="83333"/>
                  </a:cubicBezTo>
                  <a:cubicBezTo>
                    <a:pt x="11048" y="82857"/>
                    <a:pt x="11048" y="82857"/>
                    <a:pt x="11048" y="82857"/>
                  </a:cubicBezTo>
                  <a:cubicBezTo>
                    <a:pt x="11662" y="82857"/>
                    <a:pt x="11662" y="82857"/>
                    <a:pt x="11662" y="82857"/>
                  </a:cubicBezTo>
                  <a:cubicBezTo>
                    <a:pt x="12890" y="81428"/>
                    <a:pt x="12890" y="81428"/>
                    <a:pt x="12890" y="81428"/>
                  </a:cubicBezTo>
                  <a:cubicBezTo>
                    <a:pt x="13503" y="81428"/>
                    <a:pt x="13503" y="81428"/>
                    <a:pt x="13503" y="81428"/>
                  </a:cubicBezTo>
                  <a:cubicBezTo>
                    <a:pt x="13810" y="83333"/>
                    <a:pt x="13810" y="83333"/>
                    <a:pt x="13810" y="83333"/>
                  </a:cubicBezTo>
                  <a:cubicBezTo>
                    <a:pt x="14424" y="85238"/>
                    <a:pt x="14424" y="85238"/>
                    <a:pt x="14424" y="85238"/>
                  </a:cubicBezTo>
                  <a:cubicBezTo>
                    <a:pt x="14731" y="89047"/>
                    <a:pt x="14731" y="89047"/>
                    <a:pt x="14731" y="89047"/>
                  </a:cubicBezTo>
                  <a:cubicBezTo>
                    <a:pt x="14731" y="91904"/>
                    <a:pt x="14731" y="91904"/>
                    <a:pt x="14731" y="91904"/>
                  </a:cubicBezTo>
                  <a:cubicBezTo>
                    <a:pt x="14731" y="93333"/>
                    <a:pt x="14731" y="93333"/>
                    <a:pt x="14731" y="93333"/>
                  </a:cubicBezTo>
                  <a:cubicBezTo>
                    <a:pt x="15959" y="95238"/>
                    <a:pt x="15959" y="95238"/>
                    <a:pt x="15959" y="95238"/>
                  </a:cubicBezTo>
                  <a:cubicBezTo>
                    <a:pt x="15959" y="97619"/>
                    <a:pt x="15959" y="97619"/>
                    <a:pt x="15959" y="97619"/>
                  </a:cubicBezTo>
                  <a:cubicBezTo>
                    <a:pt x="15959" y="100000"/>
                    <a:pt x="15959" y="100000"/>
                    <a:pt x="15959" y="100000"/>
                  </a:cubicBezTo>
                  <a:cubicBezTo>
                    <a:pt x="15959" y="100952"/>
                    <a:pt x="15959" y="100952"/>
                    <a:pt x="15959" y="100952"/>
                  </a:cubicBezTo>
                  <a:cubicBezTo>
                    <a:pt x="16572" y="102380"/>
                    <a:pt x="16572" y="102380"/>
                    <a:pt x="16572" y="102380"/>
                  </a:cubicBezTo>
                  <a:cubicBezTo>
                    <a:pt x="18107" y="103809"/>
                    <a:pt x="18107" y="103809"/>
                    <a:pt x="18107" y="103809"/>
                  </a:cubicBezTo>
                  <a:cubicBezTo>
                    <a:pt x="19335" y="103809"/>
                    <a:pt x="19335" y="103809"/>
                    <a:pt x="19335" y="103809"/>
                  </a:cubicBezTo>
                  <a:cubicBezTo>
                    <a:pt x="19335" y="106666"/>
                    <a:pt x="19335" y="106666"/>
                    <a:pt x="19335" y="106666"/>
                  </a:cubicBezTo>
                  <a:cubicBezTo>
                    <a:pt x="19948" y="109523"/>
                    <a:pt x="19948" y="109523"/>
                    <a:pt x="19948" y="109523"/>
                  </a:cubicBezTo>
                  <a:cubicBezTo>
                    <a:pt x="19948" y="111428"/>
                    <a:pt x="19948" y="111428"/>
                    <a:pt x="19948" y="111428"/>
                  </a:cubicBezTo>
                  <a:cubicBezTo>
                    <a:pt x="19948" y="112857"/>
                    <a:pt x="19948" y="112857"/>
                    <a:pt x="19948" y="112857"/>
                  </a:cubicBezTo>
                  <a:cubicBezTo>
                    <a:pt x="20562" y="114761"/>
                    <a:pt x="20562" y="114761"/>
                    <a:pt x="20562" y="114761"/>
                  </a:cubicBezTo>
                  <a:cubicBezTo>
                    <a:pt x="21790" y="114761"/>
                    <a:pt x="21790" y="114761"/>
                    <a:pt x="21790" y="114761"/>
                  </a:cubicBezTo>
                  <a:cubicBezTo>
                    <a:pt x="21790" y="113809"/>
                    <a:pt x="21790" y="113809"/>
                    <a:pt x="21790" y="113809"/>
                  </a:cubicBezTo>
                  <a:cubicBezTo>
                    <a:pt x="22097" y="112380"/>
                    <a:pt x="22097" y="112380"/>
                    <a:pt x="22097" y="112380"/>
                  </a:cubicBezTo>
                  <a:cubicBezTo>
                    <a:pt x="22710" y="112380"/>
                    <a:pt x="22710" y="112380"/>
                    <a:pt x="22710" y="112380"/>
                  </a:cubicBezTo>
                  <a:cubicBezTo>
                    <a:pt x="23631" y="112380"/>
                    <a:pt x="23631" y="112380"/>
                    <a:pt x="23631" y="112380"/>
                  </a:cubicBezTo>
                  <a:cubicBezTo>
                    <a:pt x="25166" y="113809"/>
                    <a:pt x="25166" y="113809"/>
                    <a:pt x="25166" y="113809"/>
                  </a:cubicBezTo>
                  <a:cubicBezTo>
                    <a:pt x="26700" y="114761"/>
                    <a:pt x="26700" y="114761"/>
                    <a:pt x="26700" y="114761"/>
                  </a:cubicBezTo>
                  <a:cubicBezTo>
                    <a:pt x="26700" y="113809"/>
                    <a:pt x="26700" y="113809"/>
                    <a:pt x="26700" y="113809"/>
                  </a:cubicBezTo>
                  <a:cubicBezTo>
                    <a:pt x="27007" y="112857"/>
                    <a:pt x="27007" y="112857"/>
                    <a:pt x="27007" y="112857"/>
                  </a:cubicBezTo>
                  <a:cubicBezTo>
                    <a:pt x="28235" y="112857"/>
                    <a:pt x="28235" y="112857"/>
                    <a:pt x="28235" y="112857"/>
                  </a:cubicBezTo>
                  <a:cubicBezTo>
                    <a:pt x="30690" y="113333"/>
                    <a:pt x="30690" y="113333"/>
                    <a:pt x="30690" y="113333"/>
                  </a:cubicBezTo>
                  <a:cubicBezTo>
                    <a:pt x="32225" y="114285"/>
                    <a:pt x="32225" y="114285"/>
                    <a:pt x="32225" y="114285"/>
                  </a:cubicBezTo>
                  <a:cubicBezTo>
                    <a:pt x="35294" y="114761"/>
                    <a:pt x="35294" y="114761"/>
                    <a:pt x="35294" y="114761"/>
                  </a:cubicBezTo>
                  <a:cubicBezTo>
                    <a:pt x="35601" y="113333"/>
                    <a:pt x="35601" y="113333"/>
                    <a:pt x="35601" y="113333"/>
                  </a:cubicBezTo>
                  <a:cubicBezTo>
                    <a:pt x="35907" y="110952"/>
                    <a:pt x="35907" y="110952"/>
                    <a:pt x="35907" y="110952"/>
                  </a:cubicBezTo>
                  <a:cubicBezTo>
                    <a:pt x="37135" y="110952"/>
                    <a:pt x="37135" y="110952"/>
                    <a:pt x="37135" y="110952"/>
                  </a:cubicBezTo>
                  <a:cubicBezTo>
                    <a:pt x="38056" y="112380"/>
                    <a:pt x="38056" y="112380"/>
                    <a:pt x="38056" y="112380"/>
                  </a:cubicBezTo>
                  <a:cubicBezTo>
                    <a:pt x="38670" y="113809"/>
                    <a:pt x="38670" y="113809"/>
                    <a:pt x="38670" y="113809"/>
                  </a:cubicBezTo>
                  <a:cubicBezTo>
                    <a:pt x="38976" y="115714"/>
                    <a:pt x="38976" y="115714"/>
                    <a:pt x="38976" y="115714"/>
                  </a:cubicBezTo>
                  <a:cubicBezTo>
                    <a:pt x="38976" y="116190"/>
                    <a:pt x="38976" y="116190"/>
                    <a:pt x="38976" y="116190"/>
                  </a:cubicBezTo>
                  <a:cubicBezTo>
                    <a:pt x="39590" y="117142"/>
                    <a:pt x="39590" y="117142"/>
                    <a:pt x="39590" y="117142"/>
                  </a:cubicBezTo>
                  <a:cubicBezTo>
                    <a:pt x="40204" y="118095"/>
                    <a:pt x="40204" y="118095"/>
                    <a:pt x="40204" y="118095"/>
                  </a:cubicBezTo>
                  <a:cubicBezTo>
                    <a:pt x="41739" y="105238"/>
                    <a:pt x="41739" y="105238"/>
                    <a:pt x="41739" y="105238"/>
                  </a:cubicBezTo>
                  <a:cubicBezTo>
                    <a:pt x="114168" y="120000"/>
                    <a:pt x="114168" y="120000"/>
                    <a:pt x="114168" y="120000"/>
                  </a:cubicBezTo>
                  <a:cubicBezTo>
                    <a:pt x="114475" y="120000"/>
                    <a:pt x="114475" y="120000"/>
                    <a:pt x="114475" y="120000"/>
                  </a:cubicBezTo>
                  <a:cubicBezTo>
                    <a:pt x="115703" y="98571"/>
                    <a:pt x="115703" y="98571"/>
                    <a:pt x="115703" y="98571"/>
                  </a:cubicBezTo>
                  <a:lnTo>
                    <a:pt x="120000" y="28571"/>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6" name="usmap73">
              <a:extLst>
                <a:ext uri="{FF2B5EF4-FFF2-40B4-BE49-F238E27FC236}">
                  <a16:creationId xmlns:a16="http://schemas.microsoft.com/office/drawing/2014/main" id="{0FD32969-A56F-CB52-21DD-1C4C17A0DE2E}"/>
                </a:ext>
              </a:extLst>
            </p:cNvPr>
            <p:cNvSpPr/>
            <p:nvPr/>
          </p:nvSpPr>
          <p:spPr>
            <a:xfrm>
              <a:off x="18365472" y="3709393"/>
              <a:ext cx="1068860" cy="1682817"/>
            </a:xfrm>
            <a:custGeom>
              <a:avLst/>
              <a:gdLst/>
              <a:ahLst/>
              <a:cxnLst/>
              <a:rect l="0" t="0" r="0" b="0"/>
              <a:pathLst>
                <a:path w="120000" h="120000" extrusionOk="0">
                  <a:moveTo>
                    <a:pt x="33846" y="120000"/>
                  </a:moveTo>
                  <a:lnTo>
                    <a:pt x="33846" y="118716"/>
                  </a:lnTo>
                  <a:lnTo>
                    <a:pt x="34871" y="116791"/>
                  </a:lnTo>
                  <a:lnTo>
                    <a:pt x="34871" y="116149"/>
                  </a:lnTo>
                  <a:lnTo>
                    <a:pt x="34871" y="114224"/>
                  </a:lnTo>
                  <a:lnTo>
                    <a:pt x="34871" y="112941"/>
                  </a:lnTo>
                  <a:lnTo>
                    <a:pt x="35897" y="111657"/>
                  </a:lnTo>
                  <a:lnTo>
                    <a:pt x="37948" y="111657"/>
                  </a:lnTo>
                  <a:lnTo>
                    <a:pt x="37948" y="109732"/>
                  </a:lnTo>
                  <a:lnTo>
                    <a:pt x="38974" y="108449"/>
                  </a:lnTo>
                  <a:lnTo>
                    <a:pt x="38974" y="106524"/>
                  </a:lnTo>
                  <a:lnTo>
                    <a:pt x="41025" y="106524"/>
                  </a:lnTo>
                  <a:lnTo>
                    <a:pt x="42051" y="106524"/>
                  </a:lnTo>
                  <a:lnTo>
                    <a:pt x="45128" y="106524"/>
                  </a:lnTo>
                  <a:lnTo>
                    <a:pt x="45128" y="103315"/>
                  </a:lnTo>
                  <a:lnTo>
                    <a:pt x="42051" y="103315"/>
                  </a:lnTo>
                  <a:lnTo>
                    <a:pt x="41025" y="103315"/>
                  </a:lnTo>
                  <a:lnTo>
                    <a:pt x="41025" y="102032"/>
                  </a:lnTo>
                  <a:lnTo>
                    <a:pt x="41025" y="101390"/>
                  </a:lnTo>
                  <a:lnTo>
                    <a:pt x="43076" y="100106"/>
                  </a:lnTo>
                  <a:lnTo>
                    <a:pt x="43076" y="99465"/>
                  </a:lnTo>
                  <a:lnTo>
                    <a:pt x="45128" y="98181"/>
                  </a:lnTo>
                  <a:lnTo>
                    <a:pt x="46153" y="98823"/>
                  </a:lnTo>
                  <a:lnTo>
                    <a:pt x="46153" y="99465"/>
                  </a:lnTo>
                  <a:lnTo>
                    <a:pt x="48205" y="98823"/>
                  </a:lnTo>
                  <a:lnTo>
                    <a:pt x="49230" y="98181"/>
                  </a:lnTo>
                  <a:lnTo>
                    <a:pt x="49230" y="96256"/>
                  </a:lnTo>
                  <a:lnTo>
                    <a:pt x="51282" y="97540"/>
                  </a:lnTo>
                  <a:lnTo>
                    <a:pt x="52307" y="98181"/>
                  </a:lnTo>
                  <a:lnTo>
                    <a:pt x="53333" y="98181"/>
                  </a:lnTo>
                  <a:lnTo>
                    <a:pt x="53333" y="96256"/>
                  </a:lnTo>
                  <a:lnTo>
                    <a:pt x="53333" y="95614"/>
                  </a:lnTo>
                  <a:lnTo>
                    <a:pt x="52307" y="95614"/>
                  </a:lnTo>
                  <a:lnTo>
                    <a:pt x="51282" y="94331"/>
                  </a:lnTo>
                  <a:lnTo>
                    <a:pt x="55384" y="94331"/>
                  </a:lnTo>
                  <a:lnTo>
                    <a:pt x="57435" y="94973"/>
                  </a:lnTo>
                  <a:lnTo>
                    <a:pt x="60512" y="94331"/>
                  </a:lnTo>
                  <a:lnTo>
                    <a:pt x="61538" y="92406"/>
                  </a:lnTo>
                  <a:lnTo>
                    <a:pt x="60512" y="89197"/>
                  </a:lnTo>
                  <a:lnTo>
                    <a:pt x="62564" y="89197"/>
                  </a:lnTo>
                  <a:lnTo>
                    <a:pt x="65641" y="91122"/>
                  </a:lnTo>
                  <a:lnTo>
                    <a:pt x="68717" y="90481"/>
                  </a:lnTo>
                  <a:lnTo>
                    <a:pt x="69743" y="89197"/>
                  </a:lnTo>
                  <a:lnTo>
                    <a:pt x="70769" y="86631"/>
                  </a:lnTo>
                  <a:lnTo>
                    <a:pt x="69743" y="84705"/>
                  </a:lnTo>
                  <a:lnTo>
                    <a:pt x="70769" y="82139"/>
                  </a:lnTo>
                  <a:lnTo>
                    <a:pt x="70769" y="80855"/>
                  </a:lnTo>
                  <a:lnTo>
                    <a:pt x="69743" y="78930"/>
                  </a:lnTo>
                  <a:lnTo>
                    <a:pt x="69743" y="77647"/>
                  </a:lnTo>
                  <a:lnTo>
                    <a:pt x="70769" y="75721"/>
                  </a:lnTo>
                  <a:lnTo>
                    <a:pt x="70769" y="74438"/>
                  </a:lnTo>
                  <a:lnTo>
                    <a:pt x="74871" y="77005"/>
                  </a:lnTo>
                  <a:lnTo>
                    <a:pt x="75897" y="78288"/>
                  </a:lnTo>
                  <a:lnTo>
                    <a:pt x="81025" y="78288"/>
                  </a:lnTo>
                  <a:lnTo>
                    <a:pt x="81025" y="77005"/>
                  </a:lnTo>
                  <a:lnTo>
                    <a:pt x="81025" y="74438"/>
                  </a:lnTo>
                  <a:lnTo>
                    <a:pt x="83076" y="73796"/>
                  </a:lnTo>
                  <a:lnTo>
                    <a:pt x="86153" y="74438"/>
                  </a:lnTo>
                  <a:lnTo>
                    <a:pt x="86153" y="75721"/>
                  </a:lnTo>
                  <a:lnTo>
                    <a:pt x="86153" y="78288"/>
                  </a:lnTo>
                  <a:lnTo>
                    <a:pt x="89230" y="77647"/>
                  </a:lnTo>
                  <a:lnTo>
                    <a:pt x="92307" y="75721"/>
                  </a:lnTo>
                  <a:lnTo>
                    <a:pt x="90256" y="74438"/>
                  </a:lnTo>
                  <a:lnTo>
                    <a:pt x="88205" y="73155"/>
                  </a:lnTo>
                  <a:lnTo>
                    <a:pt x="88205" y="71871"/>
                  </a:lnTo>
                  <a:lnTo>
                    <a:pt x="89230" y="71229"/>
                  </a:lnTo>
                  <a:lnTo>
                    <a:pt x="92307" y="73155"/>
                  </a:lnTo>
                  <a:lnTo>
                    <a:pt x="95384" y="74438"/>
                  </a:lnTo>
                  <a:lnTo>
                    <a:pt x="97435" y="73796"/>
                  </a:lnTo>
                  <a:lnTo>
                    <a:pt x="96410" y="71229"/>
                  </a:lnTo>
                  <a:lnTo>
                    <a:pt x="97435" y="71229"/>
                  </a:lnTo>
                  <a:lnTo>
                    <a:pt x="99487" y="71229"/>
                  </a:lnTo>
                  <a:lnTo>
                    <a:pt x="99487" y="67379"/>
                  </a:lnTo>
                  <a:lnTo>
                    <a:pt x="103589" y="67379"/>
                  </a:lnTo>
                  <a:lnTo>
                    <a:pt x="105641" y="67379"/>
                  </a:lnTo>
                  <a:lnTo>
                    <a:pt x="106666" y="66737"/>
                  </a:lnTo>
                  <a:lnTo>
                    <a:pt x="106666" y="64812"/>
                  </a:lnTo>
                  <a:lnTo>
                    <a:pt x="108717" y="64812"/>
                  </a:lnTo>
                  <a:lnTo>
                    <a:pt x="109743" y="64171"/>
                  </a:lnTo>
                  <a:lnTo>
                    <a:pt x="112820" y="62245"/>
                  </a:lnTo>
                  <a:lnTo>
                    <a:pt x="116923" y="62245"/>
                  </a:lnTo>
                  <a:lnTo>
                    <a:pt x="118974" y="60962"/>
                  </a:lnTo>
                  <a:lnTo>
                    <a:pt x="120000" y="57112"/>
                  </a:lnTo>
                  <a:lnTo>
                    <a:pt x="118974" y="56470"/>
                  </a:lnTo>
                  <a:lnTo>
                    <a:pt x="117948" y="56470"/>
                  </a:lnTo>
                  <a:lnTo>
                    <a:pt x="115897" y="56470"/>
                  </a:lnTo>
                  <a:lnTo>
                    <a:pt x="114871" y="55187"/>
                  </a:lnTo>
                  <a:lnTo>
                    <a:pt x="116923" y="53903"/>
                  </a:lnTo>
                  <a:lnTo>
                    <a:pt x="116923" y="53262"/>
                  </a:lnTo>
                  <a:lnTo>
                    <a:pt x="114871" y="52620"/>
                  </a:lnTo>
                  <a:lnTo>
                    <a:pt x="112820" y="49411"/>
                  </a:lnTo>
                  <a:lnTo>
                    <a:pt x="108717" y="49411"/>
                  </a:lnTo>
                  <a:lnTo>
                    <a:pt x="106666" y="49411"/>
                  </a:lnTo>
                  <a:lnTo>
                    <a:pt x="104615" y="46844"/>
                  </a:lnTo>
                  <a:lnTo>
                    <a:pt x="103589" y="43636"/>
                  </a:lnTo>
                  <a:lnTo>
                    <a:pt x="103589" y="41069"/>
                  </a:lnTo>
                  <a:lnTo>
                    <a:pt x="102564" y="39144"/>
                  </a:lnTo>
                  <a:lnTo>
                    <a:pt x="99487" y="39786"/>
                  </a:lnTo>
                  <a:lnTo>
                    <a:pt x="97435" y="40427"/>
                  </a:lnTo>
                  <a:lnTo>
                    <a:pt x="93333" y="40427"/>
                  </a:lnTo>
                  <a:lnTo>
                    <a:pt x="89230" y="39144"/>
                  </a:lnTo>
                  <a:lnTo>
                    <a:pt x="86153" y="35935"/>
                  </a:lnTo>
                  <a:lnTo>
                    <a:pt x="85128" y="31443"/>
                  </a:lnTo>
                  <a:lnTo>
                    <a:pt x="81025" y="25668"/>
                  </a:lnTo>
                  <a:lnTo>
                    <a:pt x="78974" y="19893"/>
                  </a:lnTo>
                  <a:lnTo>
                    <a:pt x="76923" y="16684"/>
                  </a:lnTo>
                  <a:lnTo>
                    <a:pt x="74871" y="11550"/>
                  </a:lnTo>
                  <a:lnTo>
                    <a:pt x="72820" y="7058"/>
                  </a:lnTo>
                  <a:lnTo>
                    <a:pt x="70769" y="5133"/>
                  </a:lnTo>
                  <a:lnTo>
                    <a:pt x="57435" y="0"/>
                  </a:lnTo>
                  <a:lnTo>
                    <a:pt x="54358" y="1925"/>
                  </a:lnTo>
                  <a:lnTo>
                    <a:pt x="51282" y="4491"/>
                  </a:lnTo>
                  <a:lnTo>
                    <a:pt x="46153" y="7058"/>
                  </a:lnTo>
                  <a:lnTo>
                    <a:pt x="43076" y="7058"/>
                  </a:lnTo>
                  <a:lnTo>
                    <a:pt x="40000" y="5775"/>
                  </a:lnTo>
                  <a:lnTo>
                    <a:pt x="34871" y="3850"/>
                  </a:lnTo>
                  <a:lnTo>
                    <a:pt x="30769" y="3208"/>
                  </a:lnTo>
                  <a:lnTo>
                    <a:pt x="29743" y="3208"/>
                  </a:lnTo>
                  <a:lnTo>
                    <a:pt x="27692" y="4491"/>
                  </a:lnTo>
                  <a:lnTo>
                    <a:pt x="22564" y="14117"/>
                  </a:lnTo>
                  <a:lnTo>
                    <a:pt x="20512" y="21176"/>
                  </a:lnTo>
                  <a:lnTo>
                    <a:pt x="15384" y="28877"/>
                  </a:lnTo>
                  <a:lnTo>
                    <a:pt x="13333" y="34652"/>
                  </a:lnTo>
                  <a:lnTo>
                    <a:pt x="12307" y="41069"/>
                  </a:lnTo>
                  <a:lnTo>
                    <a:pt x="13333" y="44278"/>
                  </a:lnTo>
                  <a:lnTo>
                    <a:pt x="15384" y="45561"/>
                  </a:lnTo>
                  <a:lnTo>
                    <a:pt x="14358" y="46844"/>
                  </a:lnTo>
                  <a:lnTo>
                    <a:pt x="12307" y="48770"/>
                  </a:lnTo>
                  <a:lnTo>
                    <a:pt x="12307" y="52620"/>
                  </a:lnTo>
                  <a:lnTo>
                    <a:pt x="10256" y="55828"/>
                  </a:lnTo>
                  <a:lnTo>
                    <a:pt x="10256" y="60320"/>
                  </a:lnTo>
                  <a:lnTo>
                    <a:pt x="7179" y="60962"/>
                  </a:lnTo>
                  <a:lnTo>
                    <a:pt x="7179" y="64171"/>
                  </a:lnTo>
                  <a:lnTo>
                    <a:pt x="1025" y="64171"/>
                  </a:lnTo>
                  <a:lnTo>
                    <a:pt x="0" y="66096"/>
                  </a:lnTo>
                  <a:lnTo>
                    <a:pt x="23589" y="114224"/>
                  </a:lnTo>
                  <a:lnTo>
                    <a:pt x="33846" y="120000"/>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7" name="usmap98">
              <a:extLst>
                <a:ext uri="{FF2B5EF4-FFF2-40B4-BE49-F238E27FC236}">
                  <a16:creationId xmlns:a16="http://schemas.microsoft.com/office/drawing/2014/main" id="{35F24D14-CAF0-2507-A798-D385EBBA72DB}"/>
                </a:ext>
              </a:extLst>
            </p:cNvPr>
            <p:cNvSpPr/>
            <p:nvPr/>
          </p:nvSpPr>
          <p:spPr>
            <a:xfrm>
              <a:off x="17810718" y="4745892"/>
              <a:ext cx="501067" cy="910571"/>
            </a:xfrm>
            <a:custGeom>
              <a:avLst/>
              <a:gdLst/>
              <a:ahLst/>
              <a:cxnLst/>
              <a:rect l="0" t="0" r="0" b="0"/>
              <a:pathLst>
                <a:path w="120000" h="120000" extrusionOk="0">
                  <a:moveTo>
                    <a:pt x="0" y="27326"/>
                  </a:moveTo>
                  <a:lnTo>
                    <a:pt x="4285" y="33267"/>
                  </a:lnTo>
                  <a:lnTo>
                    <a:pt x="10714" y="41584"/>
                  </a:lnTo>
                  <a:lnTo>
                    <a:pt x="17142" y="42772"/>
                  </a:lnTo>
                  <a:lnTo>
                    <a:pt x="23571" y="52277"/>
                  </a:lnTo>
                  <a:lnTo>
                    <a:pt x="17142" y="54653"/>
                  </a:lnTo>
                  <a:lnTo>
                    <a:pt x="14999" y="62970"/>
                  </a:lnTo>
                  <a:lnTo>
                    <a:pt x="23571" y="71287"/>
                  </a:lnTo>
                  <a:lnTo>
                    <a:pt x="29999" y="80792"/>
                  </a:lnTo>
                  <a:lnTo>
                    <a:pt x="38571" y="84356"/>
                  </a:lnTo>
                  <a:lnTo>
                    <a:pt x="40714" y="97425"/>
                  </a:lnTo>
                  <a:lnTo>
                    <a:pt x="44999" y="108118"/>
                  </a:lnTo>
                  <a:lnTo>
                    <a:pt x="53571" y="118811"/>
                  </a:lnTo>
                  <a:lnTo>
                    <a:pt x="53571" y="120000"/>
                  </a:lnTo>
                  <a:lnTo>
                    <a:pt x="100714" y="116435"/>
                  </a:lnTo>
                  <a:lnTo>
                    <a:pt x="96428" y="108118"/>
                  </a:lnTo>
                  <a:lnTo>
                    <a:pt x="98571" y="97425"/>
                  </a:lnTo>
                  <a:lnTo>
                    <a:pt x="96428" y="84356"/>
                  </a:lnTo>
                  <a:lnTo>
                    <a:pt x="94285" y="71287"/>
                  </a:lnTo>
                  <a:lnTo>
                    <a:pt x="100714" y="53465"/>
                  </a:lnTo>
                  <a:lnTo>
                    <a:pt x="100714" y="38019"/>
                  </a:lnTo>
                  <a:lnTo>
                    <a:pt x="119999" y="29702"/>
                  </a:lnTo>
                  <a:lnTo>
                    <a:pt x="119999" y="24950"/>
                  </a:lnTo>
                  <a:lnTo>
                    <a:pt x="113571" y="20198"/>
                  </a:lnTo>
                  <a:lnTo>
                    <a:pt x="113571" y="14257"/>
                  </a:lnTo>
                  <a:lnTo>
                    <a:pt x="113571" y="4752"/>
                  </a:lnTo>
                  <a:lnTo>
                    <a:pt x="107142" y="0"/>
                  </a:lnTo>
                  <a:lnTo>
                    <a:pt x="92142" y="2376"/>
                  </a:lnTo>
                  <a:lnTo>
                    <a:pt x="77142" y="4752"/>
                  </a:lnTo>
                  <a:lnTo>
                    <a:pt x="47142" y="7128"/>
                  </a:lnTo>
                  <a:lnTo>
                    <a:pt x="32142" y="9504"/>
                  </a:lnTo>
                  <a:lnTo>
                    <a:pt x="10714" y="14257"/>
                  </a:lnTo>
                  <a:lnTo>
                    <a:pt x="0" y="14257"/>
                  </a:lnTo>
                  <a:lnTo>
                    <a:pt x="0" y="20198"/>
                  </a:lnTo>
                  <a:lnTo>
                    <a:pt x="0" y="27326"/>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8" name="usmap82">
              <a:extLst>
                <a:ext uri="{FF2B5EF4-FFF2-40B4-BE49-F238E27FC236}">
                  <a16:creationId xmlns:a16="http://schemas.microsoft.com/office/drawing/2014/main" id="{7990A874-83D8-53A8-8823-A93DE9AC8625}"/>
                </a:ext>
              </a:extLst>
            </p:cNvPr>
            <p:cNvSpPr/>
            <p:nvPr/>
          </p:nvSpPr>
          <p:spPr>
            <a:xfrm>
              <a:off x="18204415" y="4638065"/>
              <a:ext cx="447381" cy="990787"/>
            </a:xfrm>
            <a:custGeom>
              <a:avLst/>
              <a:gdLst/>
              <a:ahLst/>
              <a:cxnLst/>
              <a:rect l="0" t="0" r="0" b="0"/>
              <a:pathLst>
                <a:path w="120000" h="120000" extrusionOk="0">
                  <a:moveTo>
                    <a:pt x="43200" y="0"/>
                  </a:moveTo>
                  <a:lnTo>
                    <a:pt x="33600" y="1081"/>
                  </a:lnTo>
                  <a:lnTo>
                    <a:pt x="21600" y="1081"/>
                  </a:lnTo>
                  <a:lnTo>
                    <a:pt x="21600" y="6486"/>
                  </a:lnTo>
                  <a:lnTo>
                    <a:pt x="19200" y="9729"/>
                  </a:lnTo>
                  <a:lnTo>
                    <a:pt x="14400" y="14054"/>
                  </a:lnTo>
                  <a:lnTo>
                    <a:pt x="21600" y="18378"/>
                  </a:lnTo>
                  <a:lnTo>
                    <a:pt x="21600" y="27027"/>
                  </a:lnTo>
                  <a:lnTo>
                    <a:pt x="21600" y="32432"/>
                  </a:lnTo>
                  <a:lnTo>
                    <a:pt x="28800" y="36756"/>
                  </a:lnTo>
                  <a:lnTo>
                    <a:pt x="28800" y="41081"/>
                  </a:lnTo>
                  <a:lnTo>
                    <a:pt x="7200" y="48648"/>
                  </a:lnTo>
                  <a:lnTo>
                    <a:pt x="7200" y="62702"/>
                  </a:lnTo>
                  <a:lnTo>
                    <a:pt x="0" y="78918"/>
                  </a:lnTo>
                  <a:lnTo>
                    <a:pt x="2400" y="90810"/>
                  </a:lnTo>
                  <a:lnTo>
                    <a:pt x="4800" y="102702"/>
                  </a:lnTo>
                  <a:lnTo>
                    <a:pt x="2400" y="112432"/>
                  </a:lnTo>
                  <a:lnTo>
                    <a:pt x="7200" y="120000"/>
                  </a:lnTo>
                  <a:lnTo>
                    <a:pt x="96000" y="110270"/>
                  </a:lnTo>
                  <a:lnTo>
                    <a:pt x="98400" y="104864"/>
                  </a:lnTo>
                  <a:lnTo>
                    <a:pt x="117600" y="101621"/>
                  </a:lnTo>
                  <a:lnTo>
                    <a:pt x="115200" y="98378"/>
                  </a:lnTo>
                  <a:lnTo>
                    <a:pt x="120000" y="89729"/>
                  </a:lnTo>
                  <a:lnTo>
                    <a:pt x="120000" y="89729"/>
                  </a:lnTo>
                  <a:lnTo>
                    <a:pt x="98400" y="81081"/>
                  </a:lnTo>
                  <a:lnTo>
                    <a:pt x="43200" y="0"/>
                  </a:lnTo>
                  <a:close/>
                </a:path>
              </a:pathLst>
            </a:custGeom>
            <a:solidFill>
              <a:srgbClr val="BFEA6A"/>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39" name="usmap58">
              <a:extLst>
                <a:ext uri="{FF2B5EF4-FFF2-40B4-BE49-F238E27FC236}">
                  <a16:creationId xmlns:a16="http://schemas.microsoft.com/office/drawing/2014/main" id="{653B19DE-2A36-4C41-0EA7-9811270EB4A4}"/>
                </a:ext>
              </a:extLst>
            </p:cNvPr>
            <p:cNvSpPr/>
            <p:nvPr/>
          </p:nvSpPr>
          <p:spPr>
            <a:xfrm>
              <a:off x="18034413" y="5852101"/>
              <a:ext cx="501067" cy="447364"/>
            </a:xfrm>
            <a:custGeom>
              <a:avLst/>
              <a:gdLst/>
              <a:ahLst/>
              <a:cxnLst/>
              <a:rect l="0" t="0" r="0" b="0"/>
              <a:pathLst>
                <a:path w="120000" h="120000" extrusionOk="0">
                  <a:moveTo>
                    <a:pt x="8571" y="68235"/>
                  </a:moveTo>
                  <a:lnTo>
                    <a:pt x="8571" y="84705"/>
                  </a:lnTo>
                  <a:lnTo>
                    <a:pt x="17142" y="98823"/>
                  </a:lnTo>
                  <a:lnTo>
                    <a:pt x="8571" y="112941"/>
                  </a:lnTo>
                  <a:lnTo>
                    <a:pt x="10714" y="120000"/>
                  </a:lnTo>
                  <a:lnTo>
                    <a:pt x="19285" y="117647"/>
                  </a:lnTo>
                  <a:lnTo>
                    <a:pt x="27857" y="105882"/>
                  </a:lnTo>
                  <a:lnTo>
                    <a:pt x="32142" y="103529"/>
                  </a:lnTo>
                  <a:lnTo>
                    <a:pt x="42857" y="91764"/>
                  </a:lnTo>
                  <a:lnTo>
                    <a:pt x="53571" y="84705"/>
                  </a:lnTo>
                  <a:lnTo>
                    <a:pt x="70714" y="84705"/>
                  </a:lnTo>
                  <a:lnTo>
                    <a:pt x="79285" y="80000"/>
                  </a:lnTo>
                  <a:lnTo>
                    <a:pt x="83571" y="75294"/>
                  </a:lnTo>
                  <a:lnTo>
                    <a:pt x="94285" y="70588"/>
                  </a:lnTo>
                  <a:lnTo>
                    <a:pt x="104999" y="65882"/>
                  </a:lnTo>
                  <a:lnTo>
                    <a:pt x="117857" y="65882"/>
                  </a:lnTo>
                  <a:lnTo>
                    <a:pt x="119999" y="61176"/>
                  </a:lnTo>
                  <a:lnTo>
                    <a:pt x="107142" y="0"/>
                  </a:lnTo>
                  <a:lnTo>
                    <a:pt x="51428" y="11764"/>
                  </a:lnTo>
                  <a:lnTo>
                    <a:pt x="0" y="21176"/>
                  </a:lnTo>
                  <a:lnTo>
                    <a:pt x="0" y="23529"/>
                  </a:lnTo>
                  <a:lnTo>
                    <a:pt x="8571" y="68235"/>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0" name="usmap91">
              <a:extLst>
                <a:ext uri="{FF2B5EF4-FFF2-40B4-BE49-F238E27FC236}">
                  <a16:creationId xmlns:a16="http://schemas.microsoft.com/office/drawing/2014/main" id="{6B53E59B-CBCF-3EF3-B174-F3154BBEA1F2}"/>
                </a:ext>
              </a:extLst>
            </p:cNvPr>
            <p:cNvSpPr/>
            <p:nvPr/>
          </p:nvSpPr>
          <p:spPr>
            <a:xfrm>
              <a:off x="18481798" y="5806094"/>
              <a:ext cx="214744" cy="276160"/>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1" name="usmap83">
              <a:extLst>
                <a:ext uri="{FF2B5EF4-FFF2-40B4-BE49-F238E27FC236}">
                  <a16:creationId xmlns:a16="http://schemas.microsoft.com/office/drawing/2014/main" id="{8E35F324-9804-5C41-F2C3-293149645288}"/>
                </a:ext>
              </a:extLst>
            </p:cNvPr>
            <p:cNvSpPr/>
            <p:nvPr/>
          </p:nvSpPr>
          <p:spPr>
            <a:xfrm>
              <a:off x="17658616" y="6271869"/>
              <a:ext cx="375792" cy="846158"/>
            </a:xfrm>
            <a:custGeom>
              <a:avLst/>
              <a:gdLst/>
              <a:ahLst/>
              <a:cxnLst/>
              <a:rect l="0" t="0" r="0" b="0"/>
              <a:pathLst>
                <a:path w="120000" h="120000" extrusionOk="0">
                  <a:moveTo>
                    <a:pt x="102857" y="16595"/>
                  </a:moveTo>
                  <a:lnTo>
                    <a:pt x="102857" y="11489"/>
                  </a:lnTo>
                  <a:lnTo>
                    <a:pt x="97142" y="8936"/>
                  </a:lnTo>
                  <a:lnTo>
                    <a:pt x="60000" y="3829"/>
                  </a:lnTo>
                  <a:lnTo>
                    <a:pt x="25714" y="0"/>
                  </a:lnTo>
                  <a:lnTo>
                    <a:pt x="22857" y="3829"/>
                  </a:lnTo>
                  <a:lnTo>
                    <a:pt x="17142" y="8936"/>
                  </a:lnTo>
                  <a:lnTo>
                    <a:pt x="8571" y="11489"/>
                  </a:lnTo>
                  <a:lnTo>
                    <a:pt x="5714" y="17872"/>
                  </a:lnTo>
                  <a:lnTo>
                    <a:pt x="8571" y="25531"/>
                  </a:lnTo>
                  <a:lnTo>
                    <a:pt x="8571" y="31914"/>
                  </a:lnTo>
                  <a:lnTo>
                    <a:pt x="5714" y="38297"/>
                  </a:lnTo>
                  <a:lnTo>
                    <a:pt x="14285" y="40851"/>
                  </a:lnTo>
                  <a:lnTo>
                    <a:pt x="25714" y="43404"/>
                  </a:lnTo>
                  <a:lnTo>
                    <a:pt x="31428" y="48510"/>
                  </a:lnTo>
                  <a:lnTo>
                    <a:pt x="42857" y="53617"/>
                  </a:lnTo>
                  <a:lnTo>
                    <a:pt x="57142" y="58723"/>
                  </a:lnTo>
                  <a:lnTo>
                    <a:pt x="57142" y="60000"/>
                  </a:lnTo>
                  <a:lnTo>
                    <a:pt x="51428" y="67659"/>
                  </a:lnTo>
                  <a:lnTo>
                    <a:pt x="28571" y="74042"/>
                  </a:lnTo>
                  <a:lnTo>
                    <a:pt x="8571" y="81702"/>
                  </a:lnTo>
                  <a:lnTo>
                    <a:pt x="5714" y="85531"/>
                  </a:lnTo>
                  <a:lnTo>
                    <a:pt x="0" y="91914"/>
                  </a:lnTo>
                  <a:lnTo>
                    <a:pt x="2857" y="95744"/>
                  </a:lnTo>
                  <a:lnTo>
                    <a:pt x="8571" y="100851"/>
                  </a:lnTo>
                  <a:lnTo>
                    <a:pt x="22857" y="105957"/>
                  </a:lnTo>
                  <a:lnTo>
                    <a:pt x="34285" y="108510"/>
                  </a:lnTo>
                  <a:lnTo>
                    <a:pt x="42857" y="109787"/>
                  </a:lnTo>
                  <a:lnTo>
                    <a:pt x="57142" y="109787"/>
                  </a:lnTo>
                  <a:lnTo>
                    <a:pt x="68571" y="109787"/>
                  </a:lnTo>
                  <a:lnTo>
                    <a:pt x="71428" y="109787"/>
                  </a:lnTo>
                  <a:lnTo>
                    <a:pt x="68571" y="114893"/>
                  </a:lnTo>
                  <a:lnTo>
                    <a:pt x="68571" y="118723"/>
                  </a:lnTo>
                  <a:lnTo>
                    <a:pt x="71428" y="120000"/>
                  </a:lnTo>
                  <a:lnTo>
                    <a:pt x="74285" y="120000"/>
                  </a:lnTo>
                  <a:lnTo>
                    <a:pt x="77142" y="111063"/>
                  </a:lnTo>
                  <a:lnTo>
                    <a:pt x="80000" y="109787"/>
                  </a:lnTo>
                  <a:lnTo>
                    <a:pt x="88571" y="104680"/>
                  </a:lnTo>
                  <a:lnTo>
                    <a:pt x="102857" y="99574"/>
                  </a:lnTo>
                  <a:lnTo>
                    <a:pt x="102857" y="88085"/>
                  </a:lnTo>
                  <a:lnTo>
                    <a:pt x="102857" y="82978"/>
                  </a:lnTo>
                  <a:lnTo>
                    <a:pt x="114285" y="77872"/>
                  </a:lnTo>
                  <a:lnTo>
                    <a:pt x="117142" y="67659"/>
                  </a:lnTo>
                  <a:lnTo>
                    <a:pt x="120000" y="61276"/>
                  </a:lnTo>
                  <a:lnTo>
                    <a:pt x="120000" y="51063"/>
                  </a:lnTo>
                  <a:lnTo>
                    <a:pt x="120000" y="45957"/>
                  </a:lnTo>
                  <a:lnTo>
                    <a:pt x="114285" y="38297"/>
                  </a:lnTo>
                  <a:lnTo>
                    <a:pt x="102857" y="38297"/>
                  </a:lnTo>
                  <a:lnTo>
                    <a:pt x="97142" y="38297"/>
                  </a:lnTo>
                  <a:lnTo>
                    <a:pt x="100000" y="31914"/>
                  </a:lnTo>
                  <a:lnTo>
                    <a:pt x="105714" y="25531"/>
                  </a:lnTo>
                  <a:lnTo>
                    <a:pt x="111428" y="22978"/>
                  </a:lnTo>
                  <a:lnTo>
                    <a:pt x="108571" y="21702"/>
                  </a:lnTo>
                  <a:lnTo>
                    <a:pt x="102857" y="16595"/>
                  </a:lnTo>
                  <a:close/>
                </a:path>
              </a:pathLst>
            </a:custGeom>
            <a:solidFill>
              <a:srgbClr val="52ACA1"/>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2" name="usmap60">
              <a:extLst>
                <a:ext uri="{FF2B5EF4-FFF2-40B4-BE49-F238E27FC236}">
                  <a16:creationId xmlns:a16="http://schemas.microsoft.com/office/drawing/2014/main" id="{8319662A-CAD3-0E86-EB41-4991CA6D9DD3}"/>
                </a:ext>
              </a:extLst>
            </p:cNvPr>
            <p:cNvSpPr/>
            <p:nvPr/>
          </p:nvSpPr>
          <p:spPr>
            <a:xfrm>
              <a:off x="17587034" y="6861292"/>
              <a:ext cx="295262" cy="489911"/>
            </a:xfrm>
            <a:custGeom>
              <a:avLst/>
              <a:gdLst/>
              <a:ahLst/>
              <a:cxnLst/>
              <a:rect l="0" t="0" r="0" b="0"/>
              <a:pathLst>
                <a:path w="120000" h="120000" extrusionOk="0">
                  <a:moveTo>
                    <a:pt x="32727" y="22222"/>
                  </a:moveTo>
                  <a:lnTo>
                    <a:pt x="29090" y="15555"/>
                  </a:lnTo>
                  <a:lnTo>
                    <a:pt x="36363" y="4444"/>
                  </a:lnTo>
                  <a:lnTo>
                    <a:pt x="40000" y="2222"/>
                  </a:lnTo>
                  <a:lnTo>
                    <a:pt x="32727" y="0"/>
                  </a:lnTo>
                  <a:lnTo>
                    <a:pt x="21818" y="0"/>
                  </a:lnTo>
                  <a:lnTo>
                    <a:pt x="18181" y="0"/>
                  </a:lnTo>
                  <a:lnTo>
                    <a:pt x="7272" y="4444"/>
                  </a:lnTo>
                  <a:lnTo>
                    <a:pt x="0" y="11111"/>
                  </a:lnTo>
                  <a:lnTo>
                    <a:pt x="43636" y="120000"/>
                  </a:lnTo>
                  <a:lnTo>
                    <a:pt x="120000" y="113333"/>
                  </a:lnTo>
                  <a:lnTo>
                    <a:pt x="116363" y="95555"/>
                  </a:lnTo>
                  <a:lnTo>
                    <a:pt x="105454" y="88888"/>
                  </a:lnTo>
                  <a:lnTo>
                    <a:pt x="101818" y="84444"/>
                  </a:lnTo>
                  <a:lnTo>
                    <a:pt x="94545" y="82222"/>
                  </a:lnTo>
                  <a:lnTo>
                    <a:pt x="83636" y="75555"/>
                  </a:lnTo>
                  <a:lnTo>
                    <a:pt x="72727" y="71111"/>
                  </a:lnTo>
                  <a:lnTo>
                    <a:pt x="65454" y="62222"/>
                  </a:lnTo>
                  <a:lnTo>
                    <a:pt x="58181" y="53333"/>
                  </a:lnTo>
                  <a:lnTo>
                    <a:pt x="50909" y="44444"/>
                  </a:lnTo>
                  <a:lnTo>
                    <a:pt x="58181" y="37777"/>
                  </a:lnTo>
                  <a:lnTo>
                    <a:pt x="40000" y="31111"/>
                  </a:lnTo>
                  <a:lnTo>
                    <a:pt x="32727" y="22222"/>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3" name="usmap90">
              <a:extLst>
                <a:ext uri="{FF2B5EF4-FFF2-40B4-BE49-F238E27FC236}">
                  <a16:creationId xmlns:a16="http://schemas.microsoft.com/office/drawing/2014/main" id="{F01C139C-300D-97E4-B7C9-AD37A5ACDE67}"/>
                </a:ext>
              </a:extLst>
            </p:cNvPr>
            <p:cNvSpPr/>
            <p:nvPr/>
          </p:nvSpPr>
          <p:spPr>
            <a:xfrm>
              <a:off x="16128199" y="6051931"/>
              <a:ext cx="1704141" cy="1093690"/>
            </a:xfrm>
            <a:custGeom>
              <a:avLst/>
              <a:gdLst/>
              <a:ahLst/>
              <a:cxnLst/>
              <a:rect l="0" t="0" r="0" b="0"/>
              <a:pathLst>
                <a:path w="120000" h="120000" extrusionOk="0">
                  <a:moveTo>
                    <a:pt x="105319" y="88524"/>
                  </a:moveTo>
                  <a:lnTo>
                    <a:pt x="105957" y="88524"/>
                  </a:lnTo>
                  <a:lnTo>
                    <a:pt x="107872" y="88524"/>
                  </a:lnTo>
                  <a:lnTo>
                    <a:pt x="109148" y="89508"/>
                  </a:lnTo>
                  <a:lnTo>
                    <a:pt x="109148" y="87540"/>
                  </a:lnTo>
                  <a:lnTo>
                    <a:pt x="113617" y="81639"/>
                  </a:lnTo>
                  <a:lnTo>
                    <a:pt x="118723" y="76721"/>
                  </a:lnTo>
                  <a:lnTo>
                    <a:pt x="120000" y="70819"/>
                  </a:lnTo>
                  <a:lnTo>
                    <a:pt x="120000" y="69836"/>
                  </a:lnTo>
                  <a:lnTo>
                    <a:pt x="116808" y="65901"/>
                  </a:lnTo>
                  <a:lnTo>
                    <a:pt x="114255" y="61967"/>
                  </a:lnTo>
                  <a:lnTo>
                    <a:pt x="112978" y="58032"/>
                  </a:lnTo>
                  <a:lnTo>
                    <a:pt x="110425" y="56065"/>
                  </a:lnTo>
                  <a:lnTo>
                    <a:pt x="108510" y="54098"/>
                  </a:lnTo>
                  <a:lnTo>
                    <a:pt x="109148" y="49180"/>
                  </a:lnTo>
                  <a:lnTo>
                    <a:pt x="109148" y="44262"/>
                  </a:lnTo>
                  <a:lnTo>
                    <a:pt x="108510" y="38360"/>
                  </a:lnTo>
                  <a:lnTo>
                    <a:pt x="109148" y="33442"/>
                  </a:lnTo>
                  <a:lnTo>
                    <a:pt x="111063" y="31475"/>
                  </a:lnTo>
                  <a:lnTo>
                    <a:pt x="112340" y="27540"/>
                  </a:lnTo>
                  <a:lnTo>
                    <a:pt x="112978" y="24590"/>
                  </a:lnTo>
                  <a:lnTo>
                    <a:pt x="114255" y="19672"/>
                  </a:lnTo>
                  <a:lnTo>
                    <a:pt x="112340" y="17704"/>
                  </a:lnTo>
                  <a:lnTo>
                    <a:pt x="110425" y="17704"/>
                  </a:lnTo>
                  <a:lnTo>
                    <a:pt x="108510" y="16721"/>
                  </a:lnTo>
                  <a:lnTo>
                    <a:pt x="105957" y="9836"/>
                  </a:lnTo>
                  <a:lnTo>
                    <a:pt x="103404" y="4918"/>
                  </a:lnTo>
                  <a:lnTo>
                    <a:pt x="98297" y="0"/>
                  </a:lnTo>
                  <a:lnTo>
                    <a:pt x="15319" y="22622"/>
                  </a:lnTo>
                  <a:lnTo>
                    <a:pt x="14042" y="12786"/>
                  </a:lnTo>
                  <a:lnTo>
                    <a:pt x="10212" y="16721"/>
                  </a:lnTo>
                  <a:lnTo>
                    <a:pt x="7021" y="20655"/>
                  </a:lnTo>
                  <a:lnTo>
                    <a:pt x="3829" y="23606"/>
                  </a:lnTo>
                  <a:lnTo>
                    <a:pt x="0" y="27540"/>
                  </a:lnTo>
                  <a:lnTo>
                    <a:pt x="10212" y="120000"/>
                  </a:lnTo>
                  <a:lnTo>
                    <a:pt x="102127" y="93442"/>
                  </a:lnTo>
                  <a:lnTo>
                    <a:pt x="103404" y="90491"/>
                  </a:lnTo>
                  <a:lnTo>
                    <a:pt x="105319" y="88524"/>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4" name="usmap61">
              <a:extLst>
                <a:ext uri="{FF2B5EF4-FFF2-40B4-BE49-F238E27FC236}">
                  <a16:creationId xmlns:a16="http://schemas.microsoft.com/office/drawing/2014/main" id="{3C94C288-D83C-785B-85B2-195946C714FF}"/>
                </a:ext>
              </a:extLst>
            </p:cNvPr>
            <p:cNvSpPr/>
            <p:nvPr/>
          </p:nvSpPr>
          <p:spPr>
            <a:xfrm>
              <a:off x="14530784" y="10447469"/>
              <a:ext cx="2631609" cy="2053725"/>
            </a:xfrm>
            <a:custGeom>
              <a:avLst/>
              <a:gdLst/>
              <a:ahLst/>
              <a:cxnLst/>
              <a:rect l="0" t="0" r="0" b="0"/>
              <a:pathLst>
                <a:path w="120000" h="120000" extrusionOk="0">
                  <a:moveTo>
                    <a:pt x="80000" y="0"/>
                  </a:moveTo>
                  <a:lnTo>
                    <a:pt x="80000" y="0"/>
                  </a:lnTo>
                  <a:lnTo>
                    <a:pt x="82474" y="0"/>
                  </a:lnTo>
                  <a:lnTo>
                    <a:pt x="86185" y="1052"/>
                  </a:lnTo>
                  <a:lnTo>
                    <a:pt x="86597" y="3684"/>
                  </a:lnTo>
                  <a:lnTo>
                    <a:pt x="87010" y="5263"/>
                  </a:lnTo>
                  <a:lnTo>
                    <a:pt x="88659" y="6315"/>
                  </a:lnTo>
                  <a:lnTo>
                    <a:pt x="89896" y="8947"/>
                  </a:lnTo>
                  <a:lnTo>
                    <a:pt x="91958" y="15789"/>
                  </a:lnTo>
                  <a:lnTo>
                    <a:pt x="94432" y="21052"/>
                  </a:lnTo>
                  <a:lnTo>
                    <a:pt x="97731" y="28947"/>
                  </a:lnTo>
                  <a:lnTo>
                    <a:pt x="99381" y="32631"/>
                  </a:lnTo>
                  <a:lnTo>
                    <a:pt x="103505" y="40526"/>
                  </a:lnTo>
                  <a:lnTo>
                    <a:pt x="105567" y="42631"/>
                  </a:lnTo>
                  <a:lnTo>
                    <a:pt x="106804" y="44210"/>
                  </a:lnTo>
                  <a:lnTo>
                    <a:pt x="106804" y="45789"/>
                  </a:lnTo>
                  <a:lnTo>
                    <a:pt x="106804" y="50526"/>
                  </a:lnTo>
                  <a:lnTo>
                    <a:pt x="105567" y="45263"/>
                  </a:lnTo>
                  <a:lnTo>
                    <a:pt x="105154" y="50526"/>
                  </a:lnTo>
                  <a:lnTo>
                    <a:pt x="107628" y="55789"/>
                  </a:lnTo>
                  <a:lnTo>
                    <a:pt x="110515" y="61052"/>
                  </a:lnTo>
                  <a:lnTo>
                    <a:pt x="113402" y="67894"/>
                  </a:lnTo>
                  <a:lnTo>
                    <a:pt x="115463" y="72105"/>
                  </a:lnTo>
                  <a:lnTo>
                    <a:pt x="117938" y="75789"/>
                  </a:lnTo>
                  <a:lnTo>
                    <a:pt x="119175" y="80526"/>
                  </a:lnTo>
                  <a:lnTo>
                    <a:pt x="120000" y="88421"/>
                  </a:lnTo>
                  <a:lnTo>
                    <a:pt x="120000" y="92631"/>
                  </a:lnTo>
                  <a:lnTo>
                    <a:pt x="120000" y="97368"/>
                  </a:lnTo>
                  <a:lnTo>
                    <a:pt x="120000" y="101578"/>
                  </a:lnTo>
                  <a:lnTo>
                    <a:pt x="118762" y="103157"/>
                  </a:lnTo>
                  <a:lnTo>
                    <a:pt x="117938" y="105263"/>
                  </a:lnTo>
                  <a:lnTo>
                    <a:pt x="117938" y="107894"/>
                  </a:lnTo>
                  <a:lnTo>
                    <a:pt x="118350" y="111052"/>
                  </a:lnTo>
                  <a:lnTo>
                    <a:pt x="117938" y="114736"/>
                  </a:lnTo>
                  <a:lnTo>
                    <a:pt x="116701" y="118421"/>
                  </a:lnTo>
                  <a:lnTo>
                    <a:pt x="115463" y="119473"/>
                  </a:lnTo>
                  <a:lnTo>
                    <a:pt x="114226" y="119999"/>
                  </a:lnTo>
                  <a:lnTo>
                    <a:pt x="115051" y="117894"/>
                  </a:lnTo>
                  <a:lnTo>
                    <a:pt x="115876" y="116842"/>
                  </a:lnTo>
                  <a:lnTo>
                    <a:pt x="115876" y="114210"/>
                  </a:lnTo>
                  <a:lnTo>
                    <a:pt x="115463" y="114210"/>
                  </a:lnTo>
                  <a:lnTo>
                    <a:pt x="112989" y="116315"/>
                  </a:lnTo>
                  <a:lnTo>
                    <a:pt x="111340" y="116842"/>
                  </a:lnTo>
                  <a:lnTo>
                    <a:pt x="110103" y="116315"/>
                  </a:lnTo>
                  <a:lnTo>
                    <a:pt x="108865" y="116842"/>
                  </a:lnTo>
                  <a:lnTo>
                    <a:pt x="107628" y="117894"/>
                  </a:lnTo>
                  <a:lnTo>
                    <a:pt x="106804" y="117368"/>
                  </a:lnTo>
                  <a:lnTo>
                    <a:pt x="105154" y="116842"/>
                  </a:lnTo>
                  <a:lnTo>
                    <a:pt x="104329" y="115263"/>
                  </a:lnTo>
                  <a:lnTo>
                    <a:pt x="104742" y="114210"/>
                  </a:lnTo>
                  <a:lnTo>
                    <a:pt x="105154" y="114210"/>
                  </a:lnTo>
                  <a:lnTo>
                    <a:pt x="108041" y="114736"/>
                  </a:lnTo>
                  <a:lnTo>
                    <a:pt x="108865" y="114210"/>
                  </a:lnTo>
                  <a:lnTo>
                    <a:pt x="108453" y="113684"/>
                  </a:lnTo>
                  <a:lnTo>
                    <a:pt x="107216" y="112631"/>
                  </a:lnTo>
                  <a:lnTo>
                    <a:pt x="105567" y="113157"/>
                  </a:lnTo>
                  <a:lnTo>
                    <a:pt x="104329" y="111578"/>
                  </a:lnTo>
                  <a:lnTo>
                    <a:pt x="103092" y="108947"/>
                  </a:lnTo>
                  <a:lnTo>
                    <a:pt x="101443" y="106842"/>
                  </a:lnTo>
                  <a:lnTo>
                    <a:pt x="101030" y="105263"/>
                  </a:lnTo>
                  <a:lnTo>
                    <a:pt x="99793" y="103157"/>
                  </a:lnTo>
                  <a:lnTo>
                    <a:pt x="97731" y="102631"/>
                  </a:lnTo>
                  <a:lnTo>
                    <a:pt x="96082" y="101578"/>
                  </a:lnTo>
                  <a:lnTo>
                    <a:pt x="94432" y="101052"/>
                  </a:lnTo>
                  <a:lnTo>
                    <a:pt x="92783" y="95263"/>
                  </a:lnTo>
                  <a:lnTo>
                    <a:pt x="91958" y="93157"/>
                  </a:lnTo>
                  <a:lnTo>
                    <a:pt x="90721" y="91578"/>
                  </a:lnTo>
                  <a:lnTo>
                    <a:pt x="90309" y="90526"/>
                  </a:lnTo>
                  <a:lnTo>
                    <a:pt x="89072" y="88947"/>
                  </a:lnTo>
                  <a:lnTo>
                    <a:pt x="87835" y="87894"/>
                  </a:lnTo>
                  <a:lnTo>
                    <a:pt x="88247" y="85789"/>
                  </a:lnTo>
                  <a:lnTo>
                    <a:pt x="88659" y="84736"/>
                  </a:lnTo>
                  <a:lnTo>
                    <a:pt x="87422" y="81578"/>
                  </a:lnTo>
                  <a:lnTo>
                    <a:pt x="86185" y="82105"/>
                  </a:lnTo>
                  <a:lnTo>
                    <a:pt x="86185" y="83157"/>
                  </a:lnTo>
                  <a:lnTo>
                    <a:pt x="86185" y="85789"/>
                  </a:lnTo>
                  <a:lnTo>
                    <a:pt x="85360" y="85789"/>
                  </a:lnTo>
                  <a:lnTo>
                    <a:pt x="84536" y="84736"/>
                  </a:lnTo>
                  <a:lnTo>
                    <a:pt x="83298" y="83157"/>
                  </a:lnTo>
                  <a:lnTo>
                    <a:pt x="81237" y="78947"/>
                  </a:lnTo>
                  <a:lnTo>
                    <a:pt x="80000" y="77368"/>
                  </a:lnTo>
                  <a:lnTo>
                    <a:pt x="79587" y="76842"/>
                  </a:lnTo>
                  <a:lnTo>
                    <a:pt x="80000" y="75789"/>
                  </a:lnTo>
                  <a:lnTo>
                    <a:pt x="79175" y="73684"/>
                  </a:lnTo>
                  <a:lnTo>
                    <a:pt x="77938" y="73157"/>
                  </a:lnTo>
                  <a:lnTo>
                    <a:pt x="79175" y="70000"/>
                  </a:lnTo>
                  <a:lnTo>
                    <a:pt x="80000" y="68421"/>
                  </a:lnTo>
                  <a:lnTo>
                    <a:pt x="80412" y="66842"/>
                  </a:lnTo>
                  <a:lnTo>
                    <a:pt x="80824" y="65263"/>
                  </a:lnTo>
                  <a:lnTo>
                    <a:pt x="80000" y="63684"/>
                  </a:lnTo>
                  <a:lnTo>
                    <a:pt x="79587" y="65789"/>
                  </a:lnTo>
                  <a:lnTo>
                    <a:pt x="78762" y="65263"/>
                  </a:lnTo>
                  <a:lnTo>
                    <a:pt x="78762" y="64210"/>
                  </a:lnTo>
                  <a:lnTo>
                    <a:pt x="77525" y="62105"/>
                  </a:lnTo>
                  <a:lnTo>
                    <a:pt x="77113" y="62105"/>
                  </a:lnTo>
                  <a:lnTo>
                    <a:pt x="77113" y="62631"/>
                  </a:lnTo>
                  <a:lnTo>
                    <a:pt x="77525" y="63684"/>
                  </a:lnTo>
                  <a:lnTo>
                    <a:pt x="77938" y="65263"/>
                  </a:lnTo>
                  <a:lnTo>
                    <a:pt x="77938" y="66842"/>
                  </a:lnTo>
                  <a:lnTo>
                    <a:pt x="77938" y="67368"/>
                  </a:lnTo>
                  <a:lnTo>
                    <a:pt x="77113" y="68421"/>
                  </a:lnTo>
                  <a:lnTo>
                    <a:pt x="76701" y="67894"/>
                  </a:lnTo>
                  <a:lnTo>
                    <a:pt x="75876" y="66842"/>
                  </a:lnTo>
                  <a:lnTo>
                    <a:pt x="74639" y="64210"/>
                  </a:lnTo>
                  <a:lnTo>
                    <a:pt x="74226" y="63157"/>
                  </a:lnTo>
                  <a:lnTo>
                    <a:pt x="74226" y="61052"/>
                  </a:lnTo>
                  <a:lnTo>
                    <a:pt x="74226" y="57894"/>
                  </a:lnTo>
                  <a:lnTo>
                    <a:pt x="75051" y="55789"/>
                  </a:lnTo>
                  <a:lnTo>
                    <a:pt x="75463" y="51578"/>
                  </a:lnTo>
                  <a:lnTo>
                    <a:pt x="75463" y="48947"/>
                  </a:lnTo>
                  <a:lnTo>
                    <a:pt x="75051" y="45263"/>
                  </a:lnTo>
                  <a:lnTo>
                    <a:pt x="74226" y="41578"/>
                  </a:lnTo>
                  <a:lnTo>
                    <a:pt x="72989" y="40526"/>
                  </a:lnTo>
                  <a:lnTo>
                    <a:pt x="71752" y="37894"/>
                  </a:lnTo>
                  <a:lnTo>
                    <a:pt x="69278" y="37368"/>
                  </a:lnTo>
                  <a:lnTo>
                    <a:pt x="68041" y="37368"/>
                  </a:lnTo>
                  <a:lnTo>
                    <a:pt x="67216" y="35263"/>
                  </a:lnTo>
                  <a:lnTo>
                    <a:pt x="65979" y="34736"/>
                  </a:lnTo>
                  <a:lnTo>
                    <a:pt x="64329" y="32105"/>
                  </a:lnTo>
                  <a:lnTo>
                    <a:pt x="62680" y="31578"/>
                  </a:lnTo>
                  <a:lnTo>
                    <a:pt x="62268" y="28947"/>
                  </a:lnTo>
                  <a:lnTo>
                    <a:pt x="61443" y="27894"/>
                  </a:lnTo>
                  <a:lnTo>
                    <a:pt x="58969" y="25263"/>
                  </a:lnTo>
                  <a:lnTo>
                    <a:pt x="56907" y="23157"/>
                  </a:lnTo>
                  <a:lnTo>
                    <a:pt x="55257" y="22105"/>
                  </a:lnTo>
                  <a:lnTo>
                    <a:pt x="53608" y="20526"/>
                  </a:lnTo>
                  <a:lnTo>
                    <a:pt x="52371" y="20000"/>
                  </a:lnTo>
                  <a:lnTo>
                    <a:pt x="50309" y="20000"/>
                  </a:lnTo>
                  <a:lnTo>
                    <a:pt x="48247" y="20526"/>
                  </a:lnTo>
                  <a:lnTo>
                    <a:pt x="47835" y="22105"/>
                  </a:lnTo>
                  <a:lnTo>
                    <a:pt x="48247" y="23684"/>
                  </a:lnTo>
                  <a:lnTo>
                    <a:pt x="47835" y="24736"/>
                  </a:lnTo>
                  <a:lnTo>
                    <a:pt x="47010" y="24736"/>
                  </a:lnTo>
                  <a:lnTo>
                    <a:pt x="46185" y="23684"/>
                  </a:lnTo>
                  <a:lnTo>
                    <a:pt x="44123" y="25789"/>
                  </a:lnTo>
                  <a:lnTo>
                    <a:pt x="41649" y="28421"/>
                  </a:lnTo>
                  <a:lnTo>
                    <a:pt x="38762" y="29473"/>
                  </a:lnTo>
                  <a:lnTo>
                    <a:pt x="34226" y="31052"/>
                  </a:lnTo>
                  <a:lnTo>
                    <a:pt x="34226" y="27894"/>
                  </a:lnTo>
                  <a:lnTo>
                    <a:pt x="32989" y="26315"/>
                  </a:lnTo>
                  <a:lnTo>
                    <a:pt x="31752" y="25789"/>
                  </a:lnTo>
                  <a:lnTo>
                    <a:pt x="29690" y="24210"/>
                  </a:lnTo>
                  <a:lnTo>
                    <a:pt x="31340" y="23157"/>
                  </a:lnTo>
                  <a:lnTo>
                    <a:pt x="31752" y="22631"/>
                  </a:lnTo>
                  <a:lnTo>
                    <a:pt x="28865" y="22105"/>
                  </a:lnTo>
                  <a:lnTo>
                    <a:pt x="28865" y="20526"/>
                  </a:lnTo>
                  <a:lnTo>
                    <a:pt x="29690" y="20526"/>
                  </a:lnTo>
                  <a:lnTo>
                    <a:pt x="30103" y="19473"/>
                  </a:lnTo>
                  <a:lnTo>
                    <a:pt x="30103" y="18421"/>
                  </a:lnTo>
                  <a:lnTo>
                    <a:pt x="29690" y="18421"/>
                  </a:lnTo>
                  <a:lnTo>
                    <a:pt x="28865" y="18947"/>
                  </a:lnTo>
                  <a:lnTo>
                    <a:pt x="28865" y="19473"/>
                  </a:lnTo>
                  <a:lnTo>
                    <a:pt x="28453" y="20000"/>
                  </a:lnTo>
                  <a:lnTo>
                    <a:pt x="27628" y="18947"/>
                  </a:lnTo>
                  <a:lnTo>
                    <a:pt x="25567" y="18947"/>
                  </a:lnTo>
                  <a:lnTo>
                    <a:pt x="26391" y="20526"/>
                  </a:lnTo>
                  <a:lnTo>
                    <a:pt x="26804" y="20526"/>
                  </a:lnTo>
                  <a:lnTo>
                    <a:pt x="27216" y="22631"/>
                  </a:lnTo>
                  <a:lnTo>
                    <a:pt x="26804" y="22631"/>
                  </a:lnTo>
                  <a:lnTo>
                    <a:pt x="25154" y="21578"/>
                  </a:lnTo>
                  <a:lnTo>
                    <a:pt x="23505" y="20000"/>
                  </a:lnTo>
                  <a:lnTo>
                    <a:pt x="21855" y="19473"/>
                  </a:lnTo>
                  <a:lnTo>
                    <a:pt x="18144" y="19473"/>
                  </a:lnTo>
                  <a:lnTo>
                    <a:pt x="16907" y="18421"/>
                  </a:lnTo>
                  <a:lnTo>
                    <a:pt x="16082" y="17368"/>
                  </a:lnTo>
                  <a:lnTo>
                    <a:pt x="14845" y="17368"/>
                  </a:lnTo>
                  <a:lnTo>
                    <a:pt x="10721" y="18421"/>
                  </a:lnTo>
                  <a:lnTo>
                    <a:pt x="7835" y="18421"/>
                  </a:lnTo>
                  <a:lnTo>
                    <a:pt x="5773" y="20000"/>
                  </a:lnTo>
                  <a:lnTo>
                    <a:pt x="4536" y="20526"/>
                  </a:lnTo>
                  <a:lnTo>
                    <a:pt x="2886" y="16842"/>
                  </a:lnTo>
                  <a:lnTo>
                    <a:pt x="2474" y="14210"/>
                  </a:lnTo>
                  <a:lnTo>
                    <a:pt x="824" y="11578"/>
                  </a:lnTo>
                  <a:lnTo>
                    <a:pt x="0" y="10526"/>
                  </a:lnTo>
                  <a:lnTo>
                    <a:pt x="0" y="8947"/>
                  </a:lnTo>
                  <a:lnTo>
                    <a:pt x="1237" y="8421"/>
                  </a:lnTo>
                  <a:lnTo>
                    <a:pt x="4123" y="7368"/>
                  </a:lnTo>
                  <a:lnTo>
                    <a:pt x="7422" y="6315"/>
                  </a:lnTo>
                  <a:lnTo>
                    <a:pt x="38350" y="3157"/>
                  </a:lnTo>
                  <a:lnTo>
                    <a:pt x="40412" y="8421"/>
                  </a:lnTo>
                  <a:lnTo>
                    <a:pt x="77938" y="5789"/>
                  </a:lnTo>
                  <a:lnTo>
                    <a:pt x="78350" y="10000"/>
                  </a:lnTo>
                  <a:lnTo>
                    <a:pt x="81237" y="10000"/>
                  </a:lnTo>
                  <a:lnTo>
                    <a:pt x="80000" y="0"/>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5" name="usmap54">
              <a:extLst>
                <a:ext uri="{FF2B5EF4-FFF2-40B4-BE49-F238E27FC236}">
                  <a16:creationId xmlns:a16="http://schemas.microsoft.com/office/drawing/2014/main" id="{6BC080AA-273E-6818-5774-196E8456EAD2}"/>
                </a:ext>
              </a:extLst>
            </p:cNvPr>
            <p:cNvSpPr/>
            <p:nvPr/>
          </p:nvSpPr>
          <p:spPr>
            <a:xfrm>
              <a:off x="12273667" y="8620456"/>
              <a:ext cx="1480446" cy="1311928"/>
            </a:xfrm>
            <a:custGeom>
              <a:avLst/>
              <a:gdLst/>
              <a:ahLst/>
              <a:cxnLst/>
              <a:rect l="0" t="0" r="0" b="0"/>
              <a:pathLst>
                <a:path w="120000" h="120000" extrusionOk="0">
                  <a:moveTo>
                    <a:pt x="4417" y="100408"/>
                  </a:moveTo>
                  <a:lnTo>
                    <a:pt x="2944" y="98775"/>
                  </a:lnTo>
                  <a:lnTo>
                    <a:pt x="5153" y="101224"/>
                  </a:lnTo>
                  <a:lnTo>
                    <a:pt x="7361" y="102040"/>
                  </a:lnTo>
                  <a:lnTo>
                    <a:pt x="8834" y="100408"/>
                  </a:lnTo>
                  <a:lnTo>
                    <a:pt x="16196" y="101224"/>
                  </a:lnTo>
                  <a:lnTo>
                    <a:pt x="16196" y="120000"/>
                  </a:lnTo>
                  <a:lnTo>
                    <a:pt x="85398" y="117551"/>
                  </a:lnTo>
                  <a:lnTo>
                    <a:pt x="86134" y="117551"/>
                  </a:lnTo>
                  <a:lnTo>
                    <a:pt x="87607" y="113469"/>
                  </a:lnTo>
                  <a:lnTo>
                    <a:pt x="88343" y="111020"/>
                  </a:lnTo>
                  <a:lnTo>
                    <a:pt x="87607" y="108571"/>
                  </a:lnTo>
                  <a:lnTo>
                    <a:pt x="87607" y="103673"/>
                  </a:lnTo>
                  <a:lnTo>
                    <a:pt x="87607" y="102040"/>
                  </a:lnTo>
                  <a:lnTo>
                    <a:pt x="86134" y="99591"/>
                  </a:lnTo>
                  <a:lnTo>
                    <a:pt x="85398" y="98775"/>
                  </a:lnTo>
                  <a:lnTo>
                    <a:pt x="85398" y="97142"/>
                  </a:lnTo>
                  <a:lnTo>
                    <a:pt x="86134" y="95510"/>
                  </a:lnTo>
                  <a:lnTo>
                    <a:pt x="85398" y="94693"/>
                  </a:lnTo>
                  <a:lnTo>
                    <a:pt x="86871" y="92244"/>
                  </a:lnTo>
                  <a:lnTo>
                    <a:pt x="89079" y="88979"/>
                  </a:lnTo>
                  <a:lnTo>
                    <a:pt x="89815" y="88979"/>
                  </a:lnTo>
                  <a:lnTo>
                    <a:pt x="89079" y="87346"/>
                  </a:lnTo>
                  <a:lnTo>
                    <a:pt x="90552" y="84081"/>
                  </a:lnTo>
                  <a:lnTo>
                    <a:pt x="92024" y="81632"/>
                  </a:lnTo>
                  <a:lnTo>
                    <a:pt x="90552" y="80816"/>
                  </a:lnTo>
                  <a:lnTo>
                    <a:pt x="91288" y="77551"/>
                  </a:lnTo>
                  <a:lnTo>
                    <a:pt x="93496" y="75102"/>
                  </a:lnTo>
                  <a:lnTo>
                    <a:pt x="97177" y="70204"/>
                  </a:lnTo>
                  <a:lnTo>
                    <a:pt x="99386" y="66122"/>
                  </a:lnTo>
                  <a:lnTo>
                    <a:pt x="99386" y="62857"/>
                  </a:lnTo>
                  <a:lnTo>
                    <a:pt x="100858" y="58775"/>
                  </a:lnTo>
                  <a:lnTo>
                    <a:pt x="101595" y="58775"/>
                  </a:lnTo>
                  <a:lnTo>
                    <a:pt x="103067" y="57142"/>
                  </a:lnTo>
                  <a:lnTo>
                    <a:pt x="103803" y="54693"/>
                  </a:lnTo>
                  <a:lnTo>
                    <a:pt x="105276" y="53061"/>
                  </a:lnTo>
                  <a:lnTo>
                    <a:pt x="108220" y="51428"/>
                  </a:lnTo>
                  <a:lnTo>
                    <a:pt x="107484" y="48979"/>
                  </a:lnTo>
                  <a:lnTo>
                    <a:pt x="108957" y="47346"/>
                  </a:lnTo>
                  <a:lnTo>
                    <a:pt x="110429" y="44081"/>
                  </a:lnTo>
                  <a:lnTo>
                    <a:pt x="110429" y="39183"/>
                  </a:lnTo>
                  <a:lnTo>
                    <a:pt x="110429" y="35102"/>
                  </a:lnTo>
                  <a:lnTo>
                    <a:pt x="112638" y="31836"/>
                  </a:lnTo>
                  <a:lnTo>
                    <a:pt x="114846" y="30204"/>
                  </a:lnTo>
                  <a:lnTo>
                    <a:pt x="114846" y="28571"/>
                  </a:lnTo>
                  <a:lnTo>
                    <a:pt x="115582" y="26938"/>
                  </a:lnTo>
                  <a:lnTo>
                    <a:pt x="115582" y="23673"/>
                  </a:lnTo>
                  <a:lnTo>
                    <a:pt x="117791" y="22857"/>
                  </a:lnTo>
                  <a:lnTo>
                    <a:pt x="118527" y="21224"/>
                  </a:lnTo>
                  <a:lnTo>
                    <a:pt x="119263" y="19591"/>
                  </a:lnTo>
                  <a:lnTo>
                    <a:pt x="120000" y="17959"/>
                  </a:lnTo>
                  <a:lnTo>
                    <a:pt x="120000" y="15510"/>
                  </a:lnTo>
                  <a:lnTo>
                    <a:pt x="101595" y="16326"/>
                  </a:lnTo>
                  <a:lnTo>
                    <a:pt x="108957" y="4081"/>
                  </a:lnTo>
                  <a:lnTo>
                    <a:pt x="108220" y="0"/>
                  </a:lnTo>
                  <a:lnTo>
                    <a:pt x="0" y="3265"/>
                  </a:lnTo>
                  <a:lnTo>
                    <a:pt x="5153" y="38367"/>
                  </a:lnTo>
                  <a:lnTo>
                    <a:pt x="4417" y="100408"/>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6" name="usmap94">
              <a:extLst>
                <a:ext uri="{FF2B5EF4-FFF2-40B4-BE49-F238E27FC236}">
                  <a16:creationId xmlns:a16="http://schemas.microsoft.com/office/drawing/2014/main" id="{F0345990-A991-D281-1117-2167829A1302}"/>
                </a:ext>
              </a:extLst>
            </p:cNvPr>
            <p:cNvSpPr/>
            <p:nvPr/>
          </p:nvSpPr>
          <p:spPr>
            <a:xfrm>
              <a:off x="13602020" y="8341270"/>
              <a:ext cx="2513509" cy="809346"/>
            </a:xfrm>
            <a:custGeom>
              <a:avLst/>
              <a:gdLst/>
              <a:ahLst/>
              <a:cxnLst/>
              <a:rect l="0" t="0" r="0" b="0"/>
              <a:pathLst>
                <a:path w="120000" h="120000" extrusionOk="0">
                  <a:moveTo>
                    <a:pt x="71042" y="15700"/>
                  </a:moveTo>
                  <a:cubicBezTo>
                    <a:pt x="30552" y="23551"/>
                    <a:pt x="30552" y="23551"/>
                    <a:pt x="30552" y="23551"/>
                  </a:cubicBezTo>
                  <a:cubicBezTo>
                    <a:pt x="31288" y="34766"/>
                    <a:pt x="31288" y="34766"/>
                    <a:pt x="31288" y="34766"/>
                  </a:cubicBezTo>
                  <a:cubicBezTo>
                    <a:pt x="9570" y="35887"/>
                    <a:pt x="9570" y="35887"/>
                    <a:pt x="9570" y="35887"/>
                  </a:cubicBezTo>
                  <a:cubicBezTo>
                    <a:pt x="8834" y="37009"/>
                    <a:pt x="8834" y="37009"/>
                    <a:pt x="8834" y="37009"/>
                  </a:cubicBezTo>
                  <a:cubicBezTo>
                    <a:pt x="8834" y="40373"/>
                    <a:pt x="8834" y="40373"/>
                    <a:pt x="8834" y="40373"/>
                  </a:cubicBezTo>
                  <a:cubicBezTo>
                    <a:pt x="8834" y="43738"/>
                    <a:pt x="8834" y="43738"/>
                    <a:pt x="8834" y="43738"/>
                  </a:cubicBezTo>
                  <a:cubicBezTo>
                    <a:pt x="8466" y="47102"/>
                    <a:pt x="8466" y="47102"/>
                    <a:pt x="8466" y="47102"/>
                  </a:cubicBezTo>
                  <a:cubicBezTo>
                    <a:pt x="7730" y="48224"/>
                    <a:pt x="7730" y="48224"/>
                    <a:pt x="7730" y="48224"/>
                  </a:cubicBezTo>
                  <a:cubicBezTo>
                    <a:pt x="7361" y="50467"/>
                    <a:pt x="7361" y="50467"/>
                    <a:pt x="7361" y="50467"/>
                  </a:cubicBezTo>
                  <a:cubicBezTo>
                    <a:pt x="7730" y="51588"/>
                    <a:pt x="7730" y="51588"/>
                    <a:pt x="7730" y="51588"/>
                  </a:cubicBezTo>
                  <a:cubicBezTo>
                    <a:pt x="7730" y="51588"/>
                    <a:pt x="8466" y="54953"/>
                    <a:pt x="8466" y="56074"/>
                  </a:cubicBezTo>
                  <a:cubicBezTo>
                    <a:pt x="8834" y="57196"/>
                    <a:pt x="8098" y="58317"/>
                    <a:pt x="8098" y="58317"/>
                  </a:cubicBezTo>
                  <a:cubicBezTo>
                    <a:pt x="7361" y="61682"/>
                    <a:pt x="7361" y="61682"/>
                    <a:pt x="7361" y="61682"/>
                  </a:cubicBezTo>
                  <a:cubicBezTo>
                    <a:pt x="6993" y="65046"/>
                    <a:pt x="6993" y="65046"/>
                    <a:pt x="6993" y="65046"/>
                  </a:cubicBezTo>
                  <a:cubicBezTo>
                    <a:pt x="7361" y="65046"/>
                    <a:pt x="7361" y="65046"/>
                    <a:pt x="7361" y="65046"/>
                  </a:cubicBezTo>
                  <a:cubicBezTo>
                    <a:pt x="7361" y="69532"/>
                    <a:pt x="7361" y="69532"/>
                    <a:pt x="7361" y="69532"/>
                  </a:cubicBezTo>
                  <a:cubicBezTo>
                    <a:pt x="6993" y="71775"/>
                    <a:pt x="6993" y="71775"/>
                    <a:pt x="6993" y="71775"/>
                  </a:cubicBezTo>
                  <a:cubicBezTo>
                    <a:pt x="6625" y="74018"/>
                    <a:pt x="6625" y="74018"/>
                    <a:pt x="6625" y="74018"/>
                  </a:cubicBezTo>
                  <a:cubicBezTo>
                    <a:pt x="5889" y="77383"/>
                    <a:pt x="5889" y="77383"/>
                    <a:pt x="5889" y="77383"/>
                  </a:cubicBezTo>
                  <a:cubicBezTo>
                    <a:pt x="4785" y="78504"/>
                    <a:pt x="4785" y="78504"/>
                    <a:pt x="4785" y="78504"/>
                  </a:cubicBezTo>
                  <a:cubicBezTo>
                    <a:pt x="4785" y="84112"/>
                    <a:pt x="4785" y="84112"/>
                    <a:pt x="4785" y="84112"/>
                  </a:cubicBezTo>
                  <a:cubicBezTo>
                    <a:pt x="4417" y="86355"/>
                    <a:pt x="4417" y="86355"/>
                    <a:pt x="4417" y="86355"/>
                  </a:cubicBezTo>
                  <a:cubicBezTo>
                    <a:pt x="4417" y="88598"/>
                    <a:pt x="4417" y="88598"/>
                    <a:pt x="4417" y="88598"/>
                  </a:cubicBezTo>
                  <a:cubicBezTo>
                    <a:pt x="2944" y="91962"/>
                    <a:pt x="2944" y="91962"/>
                    <a:pt x="2944" y="91962"/>
                  </a:cubicBezTo>
                  <a:cubicBezTo>
                    <a:pt x="1840" y="97570"/>
                    <a:pt x="1840" y="97570"/>
                    <a:pt x="1840" y="97570"/>
                  </a:cubicBezTo>
                  <a:cubicBezTo>
                    <a:pt x="1840" y="103177"/>
                    <a:pt x="1840" y="103177"/>
                    <a:pt x="1840" y="103177"/>
                  </a:cubicBezTo>
                  <a:cubicBezTo>
                    <a:pt x="1840" y="111028"/>
                    <a:pt x="1840" y="111028"/>
                    <a:pt x="1840" y="111028"/>
                  </a:cubicBezTo>
                  <a:cubicBezTo>
                    <a:pt x="736" y="116635"/>
                    <a:pt x="736" y="116635"/>
                    <a:pt x="736" y="116635"/>
                  </a:cubicBezTo>
                  <a:cubicBezTo>
                    <a:pt x="0" y="120000"/>
                    <a:pt x="0" y="120000"/>
                    <a:pt x="0" y="120000"/>
                  </a:cubicBezTo>
                  <a:cubicBezTo>
                    <a:pt x="0" y="120000"/>
                    <a:pt x="0" y="120000"/>
                    <a:pt x="0" y="120000"/>
                  </a:cubicBezTo>
                  <a:cubicBezTo>
                    <a:pt x="85398" y="99813"/>
                    <a:pt x="85398" y="99813"/>
                    <a:pt x="85398" y="99813"/>
                  </a:cubicBezTo>
                  <a:cubicBezTo>
                    <a:pt x="85398" y="99813"/>
                    <a:pt x="85398" y="99813"/>
                    <a:pt x="85398" y="99813"/>
                  </a:cubicBezTo>
                  <a:cubicBezTo>
                    <a:pt x="85398" y="98691"/>
                    <a:pt x="85398" y="98691"/>
                    <a:pt x="85398" y="98691"/>
                  </a:cubicBezTo>
                  <a:cubicBezTo>
                    <a:pt x="85766" y="91962"/>
                    <a:pt x="85766" y="91962"/>
                    <a:pt x="85766" y="91962"/>
                  </a:cubicBezTo>
                  <a:cubicBezTo>
                    <a:pt x="85766" y="88598"/>
                    <a:pt x="85766" y="88598"/>
                    <a:pt x="85766" y="88598"/>
                  </a:cubicBezTo>
                  <a:cubicBezTo>
                    <a:pt x="87239" y="84112"/>
                    <a:pt x="87239" y="84112"/>
                    <a:pt x="87239" y="84112"/>
                  </a:cubicBezTo>
                  <a:cubicBezTo>
                    <a:pt x="88343" y="84112"/>
                    <a:pt x="88343" y="84112"/>
                    <a:pt x="88343" y="84112"/>
                  </a:cubicBezTo>
                  <a:cubicBezTo>
                    <a:pt x="89815" y="80747"/>
                    <a:pt x="89815" y="80747"/>
                    <a:pt x="89815" y="80747"/>
                  </a:cubicBezTo>
                  <a:cubicBezTo>
                    <a:pt x="89447" y="76261"/>
                    <a:pt x="89447" y="76261"/>
                    <a:pt x="89447" y="76261"/>
                  </a:cubicBezTo>
                  <a:cubicBezTo>
                    <a:pt x="90552" y="71775"/>
                    <a:pt x="90552" y="71775"/>
                    <a:pt x="90552" y="71775"/>
                  </a:cubicBezTo>
                  <a:cubicBezTo>
                    <a:pt x="103067" y="49345"/>
                    <a:pt x="103067" y="49345"/>
                    <a:pt x="103067" y="49345"/>
                  </a:cubicBezTo>
                  <a:cubicBezTo>
                    <a:pt x="104907" y="45981"/>
                    <a:pt x="104907" y="45981"/>
                    <a:pt x="104907" y="45981"/>
                  </a:cubicBezTo>
                  <a:cubicBezTo>
                    <a:pt x="105644" y="41495"/>
                    <a:pt x="105644" y="41495"/>
                    <a:pt x="105644" y="41495"/>
                  </a:cubicBezTo>
                  <a:cubicBezTo>
                    <a:pt x="107116" y="34766"/>
                    <a:pt x="107116" y="34766"/>
                    <a:pt x="107116" y="34766"/>
                  </a:cubicBezTo>
                  <a:cubicBezTo>
                    <a:pt x="108220" y="34766"/>
                    <a:pt x="108220" y="34766"/>
                    <a:pt x="108220" y="34766"/>
                  </a:cubicBezTo>
                  <a:cubicBezTo>
                    <a:pt x="109325" y="39252"/>
                    <a:pt x="109325" y="39252"/>
                    <a:pt x="109325" y="39252"/>
                  </a:cubicBezTo>
                  <a:cubicBezTo>
                    <a:pt x="110797" y="34766"/>
                    <a:pt x="110797" y="34766"/>
                    <a:pt x="110797" y="34766"/>
                  </a:cubicBezTo>
                  <a:cubicBezTo>
                    <a:pt x="112638" y="28037"/>
                    <a:pt x="112638" y="28037"/>
                    <a:pt x="112638" y="28037"/>
                  </a:cubicBezTo>
                  <a:cubicBezTo>
                    <a:pt x="116687" y="25794"/>
                    <a:pt x="116687" y="25794"/>
                    <a:pt x="116687" y="25794"/>
                  </a:cubicBezTo>
                  <a:cubicBezTo>
                    <a:pt x="117055" y="21308"/>
                    <a:pt x="117055" y="21308"/>
                    <a:pt x="117055" y="21308"/>
                  </a:cubicBezTo>
                  <a:cubicBezTo>
                    <a:pt x="118159" y="15700"/>
                    <a:pt x="118159" y="15700"/>
                    <a:pt x="118159" y="15700"/>
                  </a:cubicBezTo>
                  <a:cubicBezTo>
                    <a:pt x="119631" y="13457"/>
                    <a:pt x="119631" y="13457"/>
                    <a:pt x="119631" y="13457"/>
                  </a:cubicBezTo>
                  <a:cubicBezTo>
                    <a:pt x="120000" y="13457"/>
                    <a:pt x="120000" y="13457"/>
                    <a:pt x="120000" y="13457"/>
                  </a:cubicBezTo>
                  <a:cubicBezTo>
                    <a:pt x="120000" y="0"/>
                    <a:pt x="120000" y="0"/>
                    <a:pt x="120000" y="0"/>
                  </a:cubicBezTo>
                  <a:lnTo>
                    <a:pt x="71042" y="15700"/>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7" name="usmap79">
              <a:extLst>
                <a:ext uri="{FF2B5EF4-FFF2-40B4-BE49-F238E27FC236}">
                  <a16:creationId xmlns:a16="http://schemas.microsoft.com/office/drawing/2014/main" id="{D4F4E5C2-575A-D6CC-4B3F-1D45EE9C3C9C}"/>
                </a:ext>
              </a:extLst>
            </p:cNvPr>
            <p:cNvSpPr/>
            <p:nvPr/>
          </p:nvSpPr>
          <p:spPr>
            <a:xfrm>
              <a:off x="15393114" y="8074909"/>
              <a:ext cx="2513513" cy="1094425"/>
            </a:xfrm>
            <a:custGeom>
              <a:avLst/>
              <a:gdLst/>
              <a:ahLst/>
              <a:cxnLst/>
              <a:rect l="0" t="0" r="0" b="0"/>
              <a:pathLst>
                <a:path w="120000" h="120000" extrusionOk="0">
                  <a:moveTo>
                    <a:pt x="119263" y="28333"/>
                  </a:moveTo>
                  <a:cubicBezTo>
                    <a:pt x="118527" y="25833"/>
                    <a:pt x="118527" y="25833"/>
                    <a:pt x="118527" y="25833"/>
                  </a:cubicBezTo>
                  <a:cubicBezTo>
                    <a:pt x="117791" y="23333"/>
                    <a:pt x="117791" y="23333"/>
                    <a:pt x="117791" y="23333"/>
                  </a:cubicBezTo>
                  <a:cubicBezTo>
                    <a:pt x="116687" y="23333"/>
                    <a:pt x="116687" y="23333"/>
                    <a:pt x="116687" y="23333"/>
                  </a:cubicBezTo>
                  <a:cubicBezTo>
                    <a:pt x="116319" y="24166"/>
                    <a:pt x="116319" y="24166"/>
                    <a:pt x="116319" y="24166"/>
                  </a:cubicBezTo>
                  <a:cubicBezTo>
                    <a:pt x="115950" y="31666"/>
                    <a:pt x="115950" y="31666"/>
                    <a:pt x="115950" y="31666"/>
                  </a:cubicBezTo>
                  <a:cubicBezTo>
                    <a:pt x="115950" y="33333"/>
                    <a:pt x="115950" y="33333"/>
                    <a:pt x="115950" y="33333"/>
                  </a:cubicBezTo>
                  <a:cubicBezTo>
                    <a:pt x="114846" y="31666"/>
                    <a:pt x="114846" y="31666"/>
                    <a:pt x="114846" y="31666"/>
                  </a:cubicBezTo>
                  <a:cubicBezTo>
                    <a:pt x="114478" y="26666"/>
                    <a:pt x="114478" y="26666"/>
                    <a:pt x="114478" y="26666"/>
                  </a:cubicBezTo>
                  <a:cubicBezTo>
                    <a:pt x="113742" y="23333"/>
                    <a:pt x="113742" y="23333"/>
                    <a:pt x="113742" y="23333"/>
                  </a:cubicBezTo>
                  <a:cubicBezTo>
                    <a:pt x="112638" y="22500"/>
                    <a:pt x="112638" y="22500"/>
                    <a:pt x="112638" y="22500"/>
                  </a:cubicBezTo>
                  <a:cubicBezTo>
                    <a:pt x="110429" y="25000"/>
                    <a:pt x="110429" y="25000"/>
                    <a:pt x="110429" y="25000"/>
                  </a:cubicBezTo>
                  <a:cubicBezTo>
                    <a:pt x="109693" y="25000"/>
                    <a:pt x="109693" y="25000"/>
                    <a:pt x="109693" y="25000"/>
                  </a:cubicBezTo>
                  <a:cubicBezTo>
                    <a:pt x="107484" y="26666"/>
                    <a:pt x="107484" y="26666"/>
                    <a:pt x="107484" y="26666"/>
                  </a:cubicBezTo>
                  <a:cubicBezTo>
                    <a:pt x="106380" y="29166"/>
                    <a:pt x="106380" y="29166"/>
                    <a:pt x="106380" y="29166"/>
                  </a:cubicBezTo>
                  <a:cubicBezTo>
                    <a:pt x="105276" y="32500"/>
                    <a:pt x="105276" y="32500"/>
                    <a:pt x="105276" y="32500"/>
                  </a:cubicBezTo>
                  <a:cubicBezTo>
                    <a:pt x="104907" y="30833"/>
                    <a:pt x="104907" y="30833"/>
                    <a:pt x="104907" y="30833"/>
                  </a:cubicBezTo>
                  <a:cubicBezTo>
                    <a:pt x="104907" y="26666"/>
                    <a:pt x="104907" y="26666"/>
                    <a:pt x="104907" y="26666"/>
                  </a:cubicBezTo>
                  <a:cubicBezTo>
                    <a:pt x="104907" y="25000"/>
                    <a:pt x="104907" y="25000"/>
                    <a:pt x="104907" y="25000"/>
                  </a:cubicBezTo>
                  <a:cubicBezTo>
                    <a:pt x="104171" y="22500"/>
                    <a:pt x="104171" y="22500"/>
                    <a:pt x="104171" y="22500"/>
                  </a:cubicBezTo>
                  <a:cubicBezTo>
                    <a:pt x="103803" y="20833"/>
                    <a:pt x="103803" y="20833"/>
                    <a:pt x="103803" y="20833"/>
                  </a:cubicBezTo>
                  <a:cubicBezTo>
                    <a:pt x="103435" y="19166"/>
                    <a:pt x="103435" y="19166"/>
                    <a:pt x="103435" y="19166"/>
                  </a:cubicBezTo>
                  <a:cubicBezTo>
                    <a:pt x="103435" y="16666"/>
                    <a:pt x="103435" y="16666"/>
                    <a:pt x="103435" y="16666"/>
                  </a:cubicBezTo>
                  <a:cubicBezTo>
                    <a:pt x="103435" y="15000"/>
                    <a:pt x="103435" y="15000"/>
                    <a:pt x="103435" y="15000"/>
                  </a:cubicBezTo>
                  <a:cubicBezTo>
                    <a:pt x="104171" y="13333"/>
                    <a:pt x="104171" y="13333"/>
                    <a:pt x="104171" y="13333"/>
                  </a:cubicBezTo>
                  <a:cubicBezTo>
                    <a:pt x="104171" y="13333"/>
                    <a:pt x="104171" y="13333"/>
                    <a:pt x="104171" y="13333"/>
                  </a:cubicBezTo>
                  <a:cubicBezTo>
                    <a:pt x="104539" y="16666"/>
                    <a:pt x="104539" y="16666"/>
                    <a:pt x="104539" y="16666"/>
                  </a:cubicBezTo>
                  <a:cubicBezTo>
                    <a:pt x="104907" y="21666"/>
                    <a:pt x="104907" y="21666"/>
                    <a:pt x="104907" y="21666"/>
                  </a:cubicBezTo>
                  <a:cubicBezTo>
                    <a:pt x="105644" y="25833"/>
                    <a:pt x="105644" y="25833"/>
                    <a:pt x="105644" y="25833"/>
                  </a:cubicBezTo>
                  <a:cubicBezTo>
                    <a:pt x="106748" y="24166"/>
                    <a:pt x="106748" y="24166"/>
                    <a:pt x="106748" y="24166"/>
                  </a:cubicBezTo>
                  <a:cubicBezTo>
                    <a:pt x="107116" y="23333"/>
                    <a:pt x="107116" y="23333"/>
                    <a:pt x="107116" y="23333"/>
                  </a:cubicBezTo>
                  <a:cubicBezTo>
                    <a:pt x="108220" y="21666"/>
                    <a:pt x="108220" y="21666"/>
                    <a:pt x="108220" y="21666"/>
                  </a:cubicBezTo>
                  <a:cubicBezTo>
                    <a:pt x="108588" y="21666"/>
                    <a:pt x="108588" y="21666"/>
                    <a:pt x="108588" y="21666"/>
                  </a:cubicBezTo>
                  <a:cubicBezTo>
                    <a:pt x="110061" y="20000"/>
                    <a:pt x="110061" y="20000"/>
                    <a:pt x="110061" y="20000"/>
                  </a:cubicBezTo>
                  <a:cubicBezTo>
                    <a:pt x="110429" y="18333"/>
                    <a:pt x="110429" y="18333"/>
                    <a:pt x="110429" y="18333"/>
                  </a:cubicBezTo>
                  <a:cubicBezTo>
                    <a:pt x="112269" y="18333"/>
                    <a:pt x="112269" y="18333"/>
                    <a:pt x="112269" y="18333"/>
                  </a:cubicBezTo>
                  <a:cubicBezTo>
                    <a:pt x="112638" y="15833"/>
                    <a:pt x="112638" y="15833"/>
                    <a:pt x="112638" y="15833"/>
                  </a:cubicBezTo>
                  <a:cubicBezTo>
                    <a:pt x="113006" y="15000"/>
                    <a:pt x="113006" y="15000"/>
                    <a:pt x="113006" y="15000"/>
                  </a:cubicBezTo>
                  <a:cubicBezTo>
                    <a:pt x="113006" y="15000"/>
                    <a:pt x="112638" y="14166"/>
                    <a:pt x="112638" y="13333"/>
                  </a:cubicBezTo>
                  <a:cubicBezTo>
                    <a:pt x="112269" y="13333"/>
                    <a:pt x="112269" y="13333"/>
                    <a:pt x="112269" y="13333"/>
                  </a:cubicBezTo>
                  <a:cubicBezTo>
                    <a:pt x="111533" y="10833"/>
                    <a:pt x="111533" y="10833"/>
                    <a:pt x="111533" y="10833"/>
                  </a:cubicBezTo>
                  <a:cubicBezTo>
                    <a:pt x="111533" y="10000"/>
                    <a:pt x="111533" y="10000"/>
                    <a:pt x="111533" y="10000"/>
                  </a:cubicBezTo>
                  <a:cubicBezTo>
                    <a:pt x="111901" y="10000"/>
                    <a:pt x="111901" y="10000"/>
                    <a:pt x="111901" y="10000"/>
                  </a:cubicBezTo>
                  <a:cubicBezTo>
                    <a:pt x="113742" y="11666"/>
                    <a:pt x="113742" y="11666"/>
                    <a:pt x="113742" y="11666"/>
                  </a:cubicBezTo>
                  <a:cubicBezTo>
                    <a:pt x="114846" y="11666"/>
                    <a:pt x="114846" y="11666"/>
                    <a:pt x="114846" y="11666"/>
                  </a:cubicBezTo>
                  <a:cubicBezTo>
                    <a:pt x="114846" y="9166"/>
                    <a:pt x="114846" y="9166"/>
                    <a:pt x="114846" y="9166"/>
                  </a:cubicBezTo>
                  <a:cubicBezTo>
                    <a:pt x="113742" y="5833"/>
                    <a:pt x="113742" y="5833"/>
                    <a:pt x="113742" y="5833"/>
                  </a:cubicBezTo>
                  <a:cubicBezTo>
                    <a:pt x="113374" y="3333"/>
                    <a:pt x="113374" y="3333"/>
                    <a:pt x="113374" y="3333"/>
                  </a:cubicBezTo>
                  <a:cubicBezTo>
                    <a:pt x="112269" y="0"/>
                    <a:pt x="112269" y="0"/>
                    <a:pt x="112269" y="0"/>
                  </a:cubicBezTo>
                  <a:cubicBezTo>
                    <a:pt x="80245" y="15000"/>
                    <a:pt x="80245" y="15000"/>
                    <a:pt x="80245" y="15000"/>
                  </a:cubicBezTo>
                  <a:cubicBezTo>
                    <a:pt x="57055" y="23333"/>
                    <a:pt x="57055" y="23333"/>
                    <a:pt x="57055" y="23333"/>
                  </a:cubicBezTo>
                  <a:cubicBezTo>
                    <a:pt x="34601" y="29166"/>
                    <a:pt x="34601" y="29166"/>
                    <a:pt x="34601" y="29166"/>
                  </a:cubicBezTo>
                  <a:cubicBezTo>
                    <a:pt x="34601" y="39166"/>
                    <a:pt x="34601" y="39166"/>
                    <a:pt x="34601" y="39166"/>
                  </a:cubicBezTo>
                  <a:cubicBezTo>
                    <a:pt x="34233" y="39166"/>
                    <a:pt x="34233" y="39166"/>
                    <a:pt x="34233" y="39166"/>
                  </a:cubicBezTo>
                  <a:cubicBezTo>
                    <a:pt x="32760" y="40833"/>
                    <a:pt x="32760" y="40833"/>
                    <a:pt x="32760" y="40833"/>
                  </a:cubicBezTo>
                  <a:cubicBezTo>
                    <a:pt x="31656" y="45000"/>
                    <a:pt x="31656" y="45000"/>
                    <a:pt x="31656" y="45000"/>
                  </a:cubicBezTo>
                  <a:cubicBezTo>
                    <a:pt x="31288" y="48333"/>
                    <a:pt x="31288" y="48333"/>
                    <a:pt x="31288" y="48333"/>
                  </a:cubicBezTo>
                  <a:cubicBezTo>
                    <a:pt x="27239" y="50000"/>
                    <a:pt x="27239" y="50000"/>
                    <a:pt x="27239" y="50000"/>
                  </a:cubicBezTo>
                  <a:cubicBezTo>
                    <a:pt x="25398" y="55000"/>
                    <a:pt x="25398" y="55000"/>
                    <a:pt x="25398" y="55000"/>
                  </a:cubicBezTo>
                  <a:cubicBezTo>
                    <a:pt x="23926" y="58333"/>
                    <a:pt x="23926" y="58333"/>
                    <a:pt x="23926" y="58333"/>
                  </a:cubicBezTo>
                  <a:cubicBezTo>
                    <a:pt x="22822" y="55000"/>
                    <a:pt x="22822" y="55000"/>
                    <a:pt x="22822" y="55000"/>
                  </a:cubicBezTo>
                  <a:cubicBezTo>
                    <a:pt x="21717" y="55000"/>
                    <a:pt x="21717" y="55000"/>
                    <a:pt x="21717" y="55000"/>
                  </a:cubicBezTo>
                  <a:cubicBezTo>
                    <a:pt x="20245" y="60000"/>
                    <a:pt x="20245" y="60000"/>
                    <a:pt x="20245" y="60000"/>
                  </a:cubicBezTo>
                  <a:cubicBezTo>
                    <a:pt x="19509" y="63333"/>
                    <a:pt x="19509" y="63333"/>
                    <a:pt x="19509" y="63333"/>
                  </a:cubicBezTo>
                  <a:cubicBezTo>
                    <a:pt x="17668" y="65833"/>
                    <a:pt x="17668" y="65833"/>
                    <a:pt x="17668" y="65833"/>
                  </a:cubicBezTo>
                  <a:cubicBezTo>
                    <a:pt x="5153" y="82500"/>
                    <a:pt x="5153" y="82500"/>
                    <a:pt x="5153" y="82500"/>
                  </a:cubicBezTo>
                  <a:cubicBezTo>
                    <a:pt x="4049" y="85833"/>
                    <a:pt x="4049" y="85833"/>
                    <a:pt x="4049" y="85833"/>
                  </a:cubicBezTo>
                  <a:cubicBezTo>
                    <a:pt x="4417" y="89166"/>
                    <a:pt x="4417" y="89166"/>
                    <a:pt x="4417" y="89166"/>
                  </a:cubicBezTo>
                  <a:cubicBezTo>
                    <a:pt x="2944" y="91666"/>
                    <a:pt x="2944" y="91666"/>
                    <a:pt x="2944" y="91666"/>
                  </a:cubicBezTo>
                  <a:cubicBezTo>
                    <a:pt x="1840" y="91666"/>
                    <a:pt x="1840" y="91666"/>
                    <a:pt x="1840" y="91666"/>
                  </a:cubicBezTo>
                  <a:cubicBezTo>
                    <a:pt x="368" y="95000"/>
                    <a:pt x="368" y="95000"/>
                    <a:pt x="368" y="95000"/>
                  </a:cubicBezTo>
                  <a:cubicBezTo>
                    <a:pt x="368" y="97500"/>
                    <a:pt x="368" y="97500"/>
                    <a:pt x="368" y="97500"/>
                  </a:cubicBezTo>
                  <a:cubicBezTo>
                    <a:pt x="0" y="102500"/>
                    <a:pt x="0" y="102500"/>
                    <a:pt x="0" y="102500"/>
                  </a:cubicBezTo>
                  <a:cubicBezTo>
                    <a:pt x="0" y="103333"/>
                    <a:pt x="0" y="103333"/>
                    <a:pt x="0" y="103333"/>
                  </a:cubicBezTo>
                  <a:cubicBezTo>
                    <a:pt x="0" y="103333"/>
                    <a:pt x="0" y="103333"/>
                    <a:pt x="0" y="103333"/>
                  </a:cubicBezTo>
                  <a:cubicBezTo>
                    <a:pt x="20613" y="98333"/>
                    <a:pt x="20613" y="98333"/>
                    <a:pt x="20613" y="98333"/>
                  </a:cubicBezTo>
                  <a:cubicBezTo>
                    <a:pt x="26871" y="87500"/>
                    <a:pt x="26871" y="87500"/>
                    <a:pt x="26871" y="87500"/>
                  </a:cubicBezTo>
                  <a:cubicBezTo>
                    <a:pt x="30552" y="86666"/>
                    <a:pt x="30552" y="86666"/>
                    <a:pt x="30552" y="86666"/>
                  </a:cubicBezTo>
                  <a:cubicBezTo>
                    <a:pt x="33128" y="86666"/>
                    <a:pt x="33128" y="86666"/>
                    <a:pt x="33128" y="86666"/>
                  </a:cubicBezTo>
                  <a:cubicBezTo>
                    <a:pt x="37546" y="88333"/>
                    <a:pt x="37546" y="88333"/>
                    <a:pt x="37546" y="88333"/>
                  </a:cubicBezTo>
                  <a:cubicBezTo>
                    <a:pt x="39754" y="87500"/>
                    <a:pt x="39754" y="87500"/>
                    <a:pt x="39754" y="87500"/>
                  </a:cubicBezTo>
                  <a:cubicBezTo>
                    <a:pt x="40858" y="86666"/>
                    <a:pt x="40858" y="86666"/>
                    <a:pt x="40858" y="86666"/>
                  </a:cubicBezTo>
                  <a:cubicBezTo>
                    <a:pt x="42699" y="84166"/>
                    <a:pt x="42699" y="84166"/>
                    <a:pt x="42699" y="84166"/>
                  </a:cubicBezTo>
                  <a:cubicBezTo>
                    <a:pt x="45276" y="83333"/>
                    <a:pt x="45276" y="83333"/>
                    <a:pt x="45276" y="83333"/>
                  </a:cubicBezTo>
                  <a:cubicBezTo>
                    <a:pt x="48588" y="84166"/>
                    <a:pt x="48588" y="84166"/>
                    <a:pt x="48588" y="84166"/>
                  </a:cubicBezTo>
                  <a:cubicBezTo>
                    <a:pt x="50797" y="86666"/>
                    <a:pt x="50797" y="86666"/>
                    <a:pt x="50797" y="86666"/>
                  </a:cubicBezTo>
                  <a:cubicBezTo>
                    <a:pt x="52269" y="95000"/>
                    <a:pt x="52269" y="95000"/>
                    <a:pt x="52269" y="95000"/>
                  </a:cubicBezTo>
                  <a:cubicBezTo>
                    <a:pt x="66993" y="88333"/>
                    <a:pt x="66993" y="88333"/>
                    <a:pt x="66993" y="88333"/>
                  </a:cubicBezTo>
                  <a:cubicBezTo>
                    <a:pt x="86134" y="120000"/>
                    <a:pt x="86134" y="120000"/>
                    <a:pt x="86134" y="120000"/>
                  </a:cubicBezTo>
                  <a:cubicBezTo>
                    <a:pt x="89447" y="116666"/>
                    <a:pt x="89447" y="116666"/>
                    <a:pt x="89447" y="116666"/>
                  </a:cubicBezTo>
                  <a:cubicBezTo>
                    <a:pt x="90184" y="116666"/>
                    <a:pt x="90184" y="116666"/>
                    <a:pt x="90184" y="116666"/>
                  </a:cubicBezTo>
                  <a:cubicBezTo>
                    <a:pt x="93496" y="115833"/>
                    <a:pt x="93496" y="115833"/>
                    <a:pt x="93496" y="115833"/>
                  </a:cubicBezTo>
                  <a:cubicBezTo>
                    <a:pt x="94233" y="113333"/>
                    <a:pt x="94233" y="113333"/>
                    <a:pt x="94233" y="113333"/>
                  </a:cubicBezTo>
                  <a:cubicBezTo>
                    <a:pt x="95337" y="110833"/>
                    <a:pt x="95337" y="110833"/>
                    <a:pt x="95337" y="110833"/>
                  </a:cubicBezTo>
                  <a:cubicBezTo>
                    <a:pt x="95705" y="103333"/>
                    <a:pt x="95705" y="103333"/>
                    <a:pt x="95705" y="103333"/>
                  </a:cubicBezTo>
                  <a:cubicBezTo>
                    <a:pt x="96809" y="97500"/>
                    <a:pt x="96809" y="97500"/>
                    <a:pt x="96809" y="97500"/>
                  </a:cubicBezTo>
                  <a:cubicBezTo>
                    <a:pt x="98282" y="92500"/>
                    <a:pt x="98282" y="92500"/>
                    <a:pt x="98282" y="92500"/>
                  </a:cubicBezTo>
                  <a:cubicBezTo>
                    <a:pt x="99754" y="90000"/>
                    <a:pt x="99754" y="90000"/>
                    <a:pt x="99754" y="90000"/>
                  </a:cubicBezTo>
                  <a:cubicBezTo>
                    <a:pt x="99754" y="88333"/>
                    <a:pt x="99754" y="88333"/>
                    <a:pt x="99754" y="88333"/>
                  </a:cubicBezTo>
                  <a:cubicBezTo>
                    <a:pt x="99386" y="85833"/>
                    <a:pt x="99386" y="85833"/>
                    <a:pt x="99386" y="85833"/>
                  </a:cubicBezTo>
                  <a:cubicBezTo>
                    <a:pt x="99018" y="84166"/>
                    <a:pt x="99018" y="84166"/>
                    <a:pt x="99018" y="84166"/>
                  </a:cubicBezTo>
                  <a:cubicBezTo>
                    <a:pt x="99386" y="83333"/>
                    <a:pt x="99386" y="83333"/>
                    <a:pt x="99386" y="83333"/>
                  </a:cubicBezTo>
                  <a:cubicBezTo>
                    <a:pt x="99386" y="81666"/>
                    <a:pt x="99386" y="81666"/>
                    <a:pt x="99386" y="81666"/>
                  </a:cubicBezTo>
                  <a:cubicBezTo>
                    <a:pt x="99754" y="80833"/>
                    <a:pt x="99754" y="80833"/>
                    <a:pt x="99754" y="80833"/>
                  </a:cubicBezTo>
                  <a:cubicBezTo>
                    <a:pt x="100122" y="80833"/>
                    <a:pt x="100122" y="80833"/>
                    <a:pt x="100122" y="80833"/>
                  </a:cubicBezTo>
                  <a:cubicBezTo>
                    <a:pt x="100490" y="81666"/>
                    <a:pt x="100490" y="81666"/>
                    <a:pt x="100490" y="81666"/>
                  </a:cubicBezTo>
                  <a:cubicBezTo>
                    <a:pt x="100858" y="85000"/>
                    <a:pt x="100858" y="85000"/>
                    <a:pt x="100858" y="85000"/>
                  </a:cubicBezTo>
                  <a:cubicBezTo>
                    <a:pt x="102331" y="83333"/>
                    <a:pt x="102331" y="83333"/>
                    <a:pt x="102331" y="83333"/>
                  </a:cubicBezTo>
                  <a:cubicBezTo>
                    <a:pt x="103435" y="82500"/>
                    <a:pt x="103435" y="82500"/>
                    <a:pt x="103435" y="82500"/>
                  </a:cubicBezTo>
                  <a:cubicBezTo>
                    <a:pt x="103435" y="80833"/>
                    <a:pt x="103435" y="80833"/>
                    <a:pt x="103435" y="80833"/>
                  </a:cubicBezTo>
                  <a:cubicBezTo>
                    <a:pt x="103435" y="79166"/>
                    <a:pt x="103435" y="79166"/>
                    <a:pt x="103435" y="79166"/>
                  </a:cubicBezTo>
                  <a:cubicBezTo>
                    <a:pt x="104171" y="78333"/>
                    <a:pt x="104171" y="78333"/>
                    <a:pt x="104171" y="78333"/>
                  </a:cubicBezTo>
                  <a:cubicBezTo>
                    <a:pt x="104171" y="77500"/>
                    <a:pt x="104171" y="77500"/>
                    <a:pt x="104171" y="77500"/>
                  </a:cubicBezTo>
                  <a:cubicBezTo>
                    <a:pt x="104907" y="79166"/>
                    <a:pt x="104907" y="79166"/>
                    <a:pt x="104907" y="79166"/>
                  </a:cubicBezTo>
                  <a:cubicBezTo>
                    <a:pt x="106748" y="77500"/>
                    <a:pt x="106748" y="77500"/>
                    <a:pt x="106748" y="77500"/>
                  </a:cubicBezTo>
                  <a:cubicBezTo>
                    <a:pt x="108220" y="75833"/>
                    <a:pt x="108220" y="75833"/>
                    <a:pt x="108220" y="75833"/>
                  </a:cubicBezTo>
                  <a:cubicBezTo>
                    <a:pt x="108957" y="75833"/>
                    <a:pt x="108957" y="75833"/>
                    <a:pt x="108957" y="75833"/>
                  </a:cubicBezTo>
                  <a:cubicBezTo>
                    <a:pt x="110061" y="74166"/>
                    <a:pt x="110061" y="74166"/>
                    <a:pt x="110061" y="74166"/>
                  </a:cubicBezTo>
                  <a:cubicBezTo>
                    <a:pt x="110797" y="73333"/>
                    <a:pt x="110797" y="73333"/>
                    <a:pt x="110797" y="73333"/>
                  </a:cubicBezTo>
                  <a:cubicBezTo>
                    <a:pt x="110797" y="72500"/>
                    <a:pt x="110797" y="72500"/>
                    <a:pt x="110797" y="72500"/>
                  </a:cubicBezTo>
                  <a:cubicBezTo>
                    <a:pt x="112269" y="75000"/>
                    <a:pt x="112269" y="75000"/>
                    <a:pt x="112269" y="75000"/>
                  </a:cubicBezTo>
                  <a:cubicBezTo>
                    <a:pt x="113006" y="71666"/>
                    <a:pt x="113006" y="71666"/>
                    <a:pt x="113006" y="71666"/>
                  </a:cubicBezTo>
                  <a:cubicBezTo>
                    <a:pt x="113374" y="67500"/>
                    <a:pt x="113374" y="67500"/>
                    <a:pt x="113374" y="67500"/>
                  </a:cubicBezTo>
                  <a:cubicBezTo>
                    <a:pt x="113742" y="65833"/>
                    <a:pt x="113742" y="65833"/>
                    <a:pt x="113742" y="65833"/>
                  </a:cubicBezTo>
                  <a:cubicBezTo>
                    <a:pt x="114110" y="64166"/>
                    <a:pt x="114110" y="64166"/>
                    <a:pt x="114110" y="64166"/>
                  </a:cubicBezTo>
                  <a:cubicBezTo>
                    <a:pt x="114110" y="64166"/>
                    <a:pt x="113742" y="61666"/>
                    <a:pt x="113374" y="62500"/>
                  </a:cubicBezTo>
                  <a:cubicBezTo>
                    <a:pt x="113006" y="62500"/>
                    <a:pt x="111901" y="63333"/>
                    <a:pt x="111901" y="63333"/>
                  </a:cubicBezTo>
                  <a:cubicBezTo>
                    <a:pt x="111533" y="65000"/>
                    <a:pt x="111533" y="65000"/>
                    <a:pt x="111533" y="65000"/>
                  </a:cubicBezTo>
                  <a:cubicBezTo>
                    <a:pt x="110797" y="65000"/>
                    <a:pt x="110797" y="65000"/>
                    <a:pt x="110797" y="65000"/>
                  </a:cubicBezTo>
                  <a:cubicBezTo>
                    <a:pt x="110061" y="66666"/>
                    <a:pt x="110061" y="66666"/>
                    <a:pt x="110061" y="66666"/>
                  </a:cubicBezTo>
                  <a:cubicBezTo>
                    <a:pt x="108220" y="69166"/>
                    <a:pt x="108220" y="69166"/>
                    <a:pt x="108220" y="69166"/>
                  </a:cubicBezTo>
                  <a:cubicBezTo>
                    <a:pt x="107116" y="69166"/>
                    <a:pt x="107116" y="69166"/>
                    <a:pt x="107116" y="69166"/>
                  </a:cubicBezTo>
                  <a:cubicBezTo>
                    <a:pt x="104171" y="67500"/>
                    <a:pt x="104171" y="67500"/>
                    <a:pt x="104171" y="67500"/>
                  </a:cubicBezTo>
                  <a:cubicBezTo>
                    <a:pt x="104171" y="65833"/>
                    <a:pt x="104171" y="65833"/>
                    <a:pt x="104171" y="65833"/>
                  </a:cubicBezTo>
                  <a:cubicBezTo>
                    <a:pt x="104171" y="64166"/>
                    <a:pt x="104171" y="64166"/>
                    <a:pt x="104171" y="64166"/>
                  </a:cubicBezTo>
                  <a:cubicBezTo>
                    <a:pt x="104539" y="63333"/>
                    <a:pt x="104539" y="63333"/>
                    <a:pt x="104539" y="63333"/>
                  </a:cubicBezTo>
                  <a:cubicBezTo>
                    <a:pt x="105276" y="63333"/>
                    <a:pt x="105276" y="63333"/>
                    <a:pt x="105276" y="63333"/>
                  </a:cubicBezTo>
                  <a:cubicBezTo>
                    <a:pt x="106012" y="64166"/>
                    <a:pt x="106012" y="64166"/>
                    <a:pt x="106012" y="64166"/>
                  </a:cubicBezTo>
                  <a:cubicBezTo>
                    <a:pt x="107852" y="64166"/>
                    <a:pt x="107852" y="64166"/>
                    <a:pt x="107852" y="64166"/>
                  </a:cubicBezTo>
                  <a:cubicBezTo>
                    <a:pt x="108957" y="62500"/>
                    <a:pt x="108957" y="62500"/>
                    <a:pt x="108957" y="62500"/>
                  </a:cubicBezTo>
                  <a:cubicBezTo>
                    <a:pt x="108957" y="60833"/>
                    <a:pt x="108957" y="60833"/>
                    <a:pt x="108957" y="60833"/>
                  </a:cubicBezTo>
                  <a:cubicBezTo>
                    <a:pt x="108588" y="59166"/>
                    <a:pt x="108588" y="59166"/>
                    <a:pt x="108588" y="59166"/>
                  </a:cubicBezTo>
                  <a:cubicBezTo>
                    <a:pt x="108957" y="56666"/>
                    <a:pt x="108957" y="56666"/>
                    <a:pt x="108957" y="56666"/>
                  </a:cubicBezTo>
                  <a:cubicBezTo>
                    <a:pt x="109325" y="56666"/>
                    <a:pt x="109325" y="56666"/>
                    <a:pt x="109325" y="56666"/>
                  </a:cubicBezTo>
                  <a:cubicBezTo>
                    <a:pt x="110061" y="55000"/>
                    <a:pt x="110061" y="55000"/>
                    <a:pt x="110061" y="55000"/>
                  </a:cubicBezTo>
                  <a:cubicBezTo>
                    <a:pt x="110061" y="53333"/>
                    <a:pt x="110061" y="53333"/>
                    <a:pt x="110061" y="53333"/>
                  </a:cubicBezTo>
                  <a:cubicBezTo>
                    <a:pt x="108957" y="53333"/>
                    <a:pt x="108957" y="53333"/>
                    <a:pt x="108957" y="53333"/>
                  </a:cubicBezTo>
                  <a:cubicBezTo>
                    <a:pt x="106748" y="50833"/>
                    <a:pt x="106748" y="50833"/>
                    <a:pt x="106748" y="50833"/>
                  </a:cubicBezTo>
                  <a:cubicBezTo>
                    <a:pt x="104171" y="50000"/>
                    <a:pt x="104171" y="50000"/>
                    <a:pt x="104171" y="50000"/>
                  </a:cubicBezTo>
                  <a:cubicBezTo>
                    <a:pt x="103067" y="48333"/>
                    <a:pt x="103067" y="48333"/>
                    <a:pt x="103067" y="48333"/>
                  </a:cubicBezTo>
                  <a:cubicBezTo>
                    <a:pt x="103067" y="47500"/>
                    <a:pt x="103067" y="47500"/>
                    <a:pt x="103067" y="47500"/>
                  </a:cubicBezTo>
                  <a:cubicBezTo>
                    <a:pt x="104539" y="47500"/>
                    <a:pt x="104539" y="47500"/>
                    <a:pt x="104539" y="47500"/>
                  </a:cubicBezTo>
                  <a:cubicBezTo>
                    <a:pt x="106748" y="47500"/>
                    <a:pt x="106748" y="47500"/>
                    <a:pt x="106748" y="47500"/>
                  </a:cubicBezTo>
                  <a:cubicBezTo>
                    <a:pt x="108220" y="49166"/>
                    <a:pt x="108220" y="49166"/>
                    <a:pt x="108220" y="49166"/>
                  </a:cubicBezTo>
                  <a:cubicBezTo>
                    <a:pt x="108588" y="47500"/>
                    <a:pt x="108588" y="47500"/>
                    <a:pt x="108588" y="47500"/>
                  </a:cubicBezTo>
                  <a:cubicBezTo>
                    <a:pt x="108220" y="45833"/>
                    <a:pt x="108220" y="45833"/>
                    <a:pt x="108220" y="45833"/>
                  </a:cubicBezTo>
                  <a:cubicBezTo>
                    <a:pt x="107852" y="45000"/>
                    <a:pt x="107852" y="45000"/>
                    <a:pt x="107852" y="45000"/>
                  </a:cubicBezTo>
                  <a:cubicBezTo>
                    <a:pt x="107484" y="43333"/>
                    <a:pt x="107484" y="43333"/>
                    <a:pt x="107484" y="43333"/>
                  </a:cubicBezTo>
                  <a:cubicBezTo>
                    <a:pt x="108220" y="42500"/>
                    <a:pt x="108220" y="42500"/>
                    <a:pt x="108220" y="42500"/>
                  </a:cubicBezTo>
                  <a:cubicBezTo>
                    <a:pt x="109325" y="42500"/>
                    <a:pt x="109325" y="42500"/>
                    <a:pt x="109325" y="42500"/>
                  </a:cubicBezTo>
                  <a:cubicBezTo>
                    <a:pt x="109693" y="46666"/>
                    <a:pt x="109693" y="46666"/>
                    <a:pt x="109693" y="46666"/>
                  </a:cubicBezTo>
                  <a:cubicBezTo>
                    <a:pt x="110429" y="48333"/>
                    <a:pt x="110429" y="48333"/>
                    <a:pt x="110429" y="48333"/>
                  </a:cubicBezTo>
                  <a:cubicBezTo>
                    <a:pt x="111533" y="48333"/>
                    <a:pt x="111533" y="48333"/>
                    <a:pt x="111533" y="48333"/>
                  </a:cubicBezTo>
                  <a:cubicBezTo>
                    <a:pt x="111901" y="47500"/>
                    <a:pt x="111901" y="47500"/>
                    <a:pt x="111901" y="47500"/>
                  </a:cubicBezTo>
                  <a:cubicBezTo>
                    <a:pt x="112638" y="48333"/>
                    <a:pt x="112638" y="48333"/>
                    <a:pt x="112638" y="48333"/>
                  </a:cubicBezTo>
                  <a:cubicBezTo>
                    <a:pt x="114110" y="48333"/>
                    <a:pt x="114110" y="48333"/>
                    <a:pt x="114110" y="48333"/>
                  </a:cubicBezTo>
                  <a:cubicBezTo>
                    <a:pt x="116319" y="48333"/>
                    <a:pt x="116319" y="48333"/>
                    <a:pt x="116319" y="48333"/>
                  </a:cubicBezTo>
                  <a:cubicBezTo>
                    <a:pt x="116687" y="47500"/>
                    <a:pt x="116687" y="47500"/>
                    <a:pt x="116687" y="47500"/>
                  </a:cubicBezTo>
                  <a:cubicBezTo>
                    <a:pt x="116687" y="44166"/>
                    <a:pt x="116687" y="44166"/>
                    <a:pt x="116687" y="44166"/>
                  </a:cubicBezTo>
                  <a:cubicBezTo>
                    <a:pt x="117055" y="42500"/>
                    <a:pt x="117055" y="42500"/>
                    <a:pt x="117055" y="42500"/>
                  </a:cubicBezTo>
                  <a:cubicBezTo>
                    <a:pt x="117423" y="40000"/>
                    <a:pt x="117423" y="40000"/>
                    <a:pt x="117423" y="40000"/>
                  </a:cubicBezTo>
                  <a:cubicBezTo>
                    <a:pt x="117423" y="38333"/>
                    <a:pt x="117423" y="38333"/>
                    <a:pt x="117423" y="38333"/>
                  </a:cubicBezTo>
                  <a:cubicBezTo>
                    <a:pt x="117791" y="35000"/>
                    <a:pt x="117791" y="35000"/>
                    <a:pt x="117791" y="35000"/>
                  </a:cubicBezTo>
                  <a:cubicBezTo>
                    <a:pt x="118527" y="35000"/>
                    <a:pt x="118527" y="35000"/>
                    <a:pt x="118527" y="35000"/>
                  </a:cubicBezTo>
                  <a:cubicBezTo>
                    <a:pt x="118895" y="36666"/>
                    <a:pt x="118895" y="36666"/>
                    <a:pt x="118895" y="36666"/>
                  </a:cubicBezTo>
                  <a:cubicBezTo>
                    <a:pt x="119631" y="35000"/>
                    <a:pt x="119631" y="35000"/>
                    <a:pt x="119631" y="35000"/>
                  </a:cubicBezTo>
                  <a:cubicBezTo>
                    <a:pt x="119631" y="32500"/>
                    <a:pt x="119631" y="32500"/>
                    <a:pt x="119631" y="32500"/>
                  </a:cubicBezTo>
                  <a:cubicBezTo>
                    <a:pt x="120000" y="30833"/>
                    <a:pt x="120000" y="30833"/>
                    <a:pt x="120000" y="30833"/>
                  </a:cubicBezTo>
                  <a:lnTo>
                    <a:pt x="119263" y="28333"/>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8" name="usmap62">
              <a:extLst>
                <a:ext uri="{FF2B5EF4-FFF2-40B4-BE49-F238E27FC236}">
                  <a16:creationId xmlns:a16="http://schemas.microsoft.com/office/drawing/2014/main" id="{1EE91609-AE14-0DA1-9E4B-9E28EF836731}"/>
                </a:ext>
              </a:extLst>
            </p:cNvPr>
            <p:cNvSpPr/>
            <p:nvPr/>
          </p:nvSpPr>
          <p:spPr>
            <a:xfrm>
              <a:off x="15014603" y="8968672"/>
              <a:ext cx="1543076" cy="1645587"/>
            </a:xfrm>
            <a:custGeom>
              <a:avLst/>
              <a:gdLst/>
              <a:ahLst/>
              <a:cxnLst/>
              <a:rect l="0" t="0" r="0" b="0"/>
              <a:pathLst>
                <a:path w="120000" h="120000" extrusionOk="0">
                  <a:moveTo>
                    <a:pt x="118208" y="71111"/>
                  </a:moveTo>
                  <a:cubicBezTo>
                    <a:pt x="117014" y="70555"/>
                    <a:pt x="117014" y="70555"/>
                    <a:pt x="117014" y="70555"/>
                  </a:cubicBezTo>
                  <a:cubicBezTo>
                    <a:pt x="116417" y="68888"/>
                    <a:pt x="116417" y="68888"/>
                    <a:pt x="116417" y="68888"/>
                  </a:cubicBezTo>
                  <a:cubicBezTo>
                    <a:pt x="116417" y="66666"/>
                    <a:pt x="116417" y="66666"/>
                    <a:pt x="116417" y="66666"/>
                  </a:cubicBezTo>
                  <a:cubicBezTo>
                    <a:pt x="116417" y="66111"/>
                    <a:pt x="116417" y="66111"/>
                    <a:pt x="116417" y="66111"/>
                  </a:cubicBezTo>
                  <a:cubicBezTo>
                    <a:pt x="114029" y="63888"/>
                    <a:pt x="114029" y="63888"/>
                    <a:pt x="114029" y="63888"/>
                  </a:cubicBezTo>
                  <a:cubicBezTo>
                    <a:pt x="113432" y="62222"/>
                    <a:pt x="113432" y="62222"/>
                    <a:pt x="113432" y="62222"/>
                  </a:cubicBezTo>
                  <a:cubicBezTo>
                    <a:pt x="113432" y="61111"/>
                    <a:pt x="113432" y="61111"/>
                    <a:pt x="113432" y="61111"/>
                  </a:cubicBezTo>
                  <a:cubicBezTo>
                    <a:pt x="113432" y="60555"/>
                    <a:pt x="113432" y="60555"/>
                    <a:pt x="113432" y="60555"/>
                  </a:cubicBezTo>
                  <a:cubicBezTo>
                    <a:pt x="111641" y="59444"/>
                    <a:pt x="111641" y="59444"/>
                    <a:pt x="111641" y="59444"/>
                  </a:cubicBezTo>
                  <a:cubicBezTo>
                    <a:pt x="109850" y="58888"/>
                    <a:pt x="109850" y="58888"/>
                    <a:pt x="109850" y="58888"/>
                  </a:cubicBezTo>
                  <a:cubicBezTo>
                    <a:pt x="109253" y="58888"/>
                    <a:pt x="109253" y="58888"/>
                    <a:pt x="109253" y="58888"/>
                  </a:cubicBezTo>
                  <a:cubicBezTo>
                    <a:pt x="108656" y="57777"/>
                    <a:pt x="108656" y="57777"/>
                    <a:pt x="108656" y="57777"/>
                  </a:cubicBezTo>
                  <a:cubicBezTo>
                    <a:pt x="108059" y="56111"/>
                    <a:pt x="108059" y="56111"/>
                    <a:pt x="108059" y="56111"/>
                  </a:cubicBezTo>
                  <a:cubicBezTo>
                    <a:pt x="108059" y="55000"/>
                    <a:pt x="108059" y="55000"/>
                    <a:pt x="108059" y="55000"/>
                  </a:cubicBezTo>
                  <a:cubicBezTo>
                    <a:pt x="106865" y="53333"/>
                    <a:pt x="106865" y="53333"/>
                    <a:pt x="106865" y="53333"/>
                  </a:cubicBezTo>
                  <a:cubicBezTo>
                    <a:pt x="105074" y="50555"/>
                    <a:pt x="105074" y="50555"/>
                    <a:pt x="105074" y="50555"/>
                  </a:cubicBezTo>
                  <a:cubicBezTo>
                    <a:pt x="103880" y="49444"/>
                    <a:pt x="103880" y="49444"/>
                    <a:pt x="103880" y="49444"/>
                  </a:cubicBezTo>
                  <a:cubicBezTo>
                    <a:pt x="102089" y="48333"/>
                    <a:pt x="102089" y="48333"/>
                    <a:pt x="102089" y="48333"/>
                  </a:cubicBezTo>
                  <a:cubicBezTo>
                    <a:pt x="100298" y="46666"/>
                    <a:pt x="100298" y="46666"/>
                    <a:pt x="100298" y="46666"/>
                  </a:cubicBezTo>
                  <a:cubicBezTo>
                    <a:pt x="98507" y="45000"/>
                    <a:pt x="98507" y="45000"/>
                    <a:pt x="98507" y="45000"/>
                  </a:cubicBezTo>
                  <a:cubicBezTo>
                    <a:pt x="94328" y="43333"/>
                    <a:pt x="94328" y="43333"/>
                    <a:pt x="94328" y="43333"/>
                  </a:cubicBezTo>
                  <a:cubicBezTo>
                    <a:pt x="91343" y="39444"/>
                    <a:pt x="91343" y="39444"/>
                    <a:pt x="91343" y="39444"/>
                  </a:cubicBezTo>
                  <a:cubicBezTo>
                    <a:pt x="87761" y="35000"/>
                    <a:pt x="87761" y="35000"/>
                    <a:pt x="87761" y="35000"/>
                  </a:cubicBezTo>
                  <a:cubicBezTo>
                    <a:pt x="84776" y="32777"/>
                    <a:pt x="84776" y="32777"/>
                    <a:pt x="84776" y="32777"/>
                  </a:cubicBezTo>
                  <a:cubicBezTo>
                    <a:pt x="75223" y="25555"/>
                    <a:pt x="75223" y="25555"/>
                    <a:pt x="75223" y="25555"/>
                  </a:cubicBezTo>
                  <a:cubicBezTo>
                    <a:pt x="72238" y="22222"/>
                    <a:pt x="72238" y="22222"/>
                    <a:pt x="72238" y="22222"/>
                  </a:cubicBezTo>
                  <a:cubicBezTo>
                    <a:pt x="69253" y="19444"/>
                    <a:pt x="69253" y="19444"/>
                    <a:pt x="69253" y="19444"/>
                  </a:cubicBezTo>
                  <a:cubicBezTo>
                    <a:pt x="68059" y="17222"/>
                    <a:pt x="68059" y="17222"/>
                    <a:pt x="68059" y="17222"/>
                  </a:cubicBezTo>
                  <a:cubicBezTo>
                    <a:pt x="66268" y="15000"/>
                    <a:pt x="66268" y="15000"/>
                    <a:pt x="66268" y="15000"/>
                  </a:cubicBezTo>
                  <a:cubicBezTo>
                    <a:pt x="64477" y="13333"/>
                    <a:pt x="64477" y="13333"/>
                    <a:pt x="64477" y="13333"/>
                  </a:cubicBezTo>
                  <a:cubicBezTo>
                    <a:pt x="57313" y="10555"/>
                    <a:pt x="57313" y="10555"/>
                    <a:pt x="57313" y="10555"/>
                  </a:cubicBezTo>
                  <a:cubicBezTo>
                    <a:pt x="56119" y="8888"/>
                    <a:pt x="56119" y="8888"/>
                    <a:pt x="56119" y="8888"/>
                  </a:cubicBezTo>
                  <a:cubicBezTo>
                    <a:pt x="54925" y="7777"/>
                    <a:pt x="54925" y="7777"/>
                    <a:pt x="54925" y="7777"/>
                  </a:cubicBezTo>
                  <a:cubicBezTo>
                    <a:pt x="54925" y="6111"/>
                    <a:pt x="54925" y="6111"/>
                    <a:pt x="54925" y="6111"/>
                  </a:cubicBezTo>
                  <a:cubicBezTo>
                    <a:pt x="57910" y="4444"/>
                    <a:pt x="57910" y="4444"/>
                    <a:pt x="57910" y="4444"/>
                  </a:cubicBezTo>
                  <a:cubicBezTo>
                    <a:pt x="60298" y="2777"/>
                    <a:pt x="60298" y="2777"/>
                    <a:pt x="60298" y="2777"/>
                  </a:cubicBezTo>
                  <a:cubicBezTo>
                    <a:pt x="61492" y="2222"/>
                    <a:pt x="61492" y="2222"/>
                    <a:pt x="61492" y="2222"/>
                  </a:cubicBezTo>
                  <a:cubicBezTo>
                    <a:pt x="61492" y="1111"/>
                    <a:pt x="61492" y="1111"/>
                    <a:pt x="61492" y="1111"/>
                  </a:cubicBezTo>
                  <a:cubicBezTo>
                    <a:pt x="62089" y="0"/>
                    <a:pt x="62089" y="0"/>
                    <a:pt x="62089" y="0"/>
                  </a:cubicBezTo>
                  <a:cubicBezTo>
                    <a:pt x="62089" y="0"/>
                    <a:pt x="62089" y="0"/>
                    <a:pt x="62089" y="0"/>
                  </a:cubicBezTo>
                  <a:cubicBezTo>
                    <a:pt x="28656" y="3333"/>
                    <a:pt x="28656" y="3333"/>
                    <a:pt x="28656" y="3333"/>
                  </a:cubicBezTo>
                  <a:cubicBezTo>
                    <a:pt x="28656" y="3333"/>
                    <a:pt x="28656" y="3333"/>
                    <a:pt x="28656" y="3333"/>
                  </a:cubicBezTo>
                  <a:cubicBezTo>
                    <a:pt x="0" y="5555"/>
                    <a:pt x="0" y="5555"/>
                    <a:pt x="0" y="5555"/>
                  </a:cubicBezTo>
                  <a:cubicBezTo>
                    <a:pt x="1791" y="13333"/>
                    <a:pt x="1791" y="13333"/>
                    <a:pt x="1791" y="13333"/>
                  </a:cubicBezTo>
                  <a:cubicBezTo>
                    <a:pt x="6567" y="32222"/>
                    <a:pt x="6567" y="32222"/>
                    <a:pt x="6567" y="32222"/>
                  </a:cubicBezTo>
                  <a:cubicBezTo>
                    <a:pt x="13731" y="54444"/>
                    <a:pt x="13731" y="54444"/>
                    <a:pt x="13731" y="54444"/>
                  </a:cubicBezTo>
                  <a:cubicBezTo>
                    <a:pt x="14925" y="59444"/>
                    <a:pt x="14925" y="59444"/>
                    <a:pt x="14925" y="59444"/>
                  </a:cubicBezTo>
                  <a:cubicBezTo>
                    <a:pt x="19701" y="67777"/>
                    <a:pt x="19701" y="67777"/>
                    <a:pt x="19701" y="67777"/>
                  </a:cubicBezTo>
                  <a:cubicBezTo>
                    <a:pt x="22686" y="71111"/>
                    <a:pt x="22686" y="71111"/>
                    <a:pt x="22686" y="71111"/>
                  </a:cubicBezTo>
                  <a:cubicBezTo>
                    <a:pt x="22686" y="73333"/>
                    <a:pt x="22686" y="73333"/>
                    <a:pt x="22686" y="73333"/>
                  </a:cubicBezTo>
                  <a:cubicBezTo>
                    <a:pt x="23283" y="76111"/>
                    <a:pt x="23283" y="76111"/>
                    <a:pt x="23283" y="76111"/>
                  </a:cubicBezTo>
                  <a:cubicBezTo>
                    <a:pt x="25074" y="77222"/>
                    <a:pt x="25074" y="77222"/>
                    <a:pt x="25074" y="77222"/>
                  </a:cubicBezTo>
                  <a:cubicBezTo>
                    <a:pt x="23880" y="80000"/>
                    <a:pt x="23880" y="80000"/>
                    <a:pt x="23880" y="80000"/>
                  </a:cubicBezTo>
                  <a:cubicBezTo>
                    <a:pt x="20895" y="81666"/>
                    <a:pt x="20895" y="81666"/>
                    <a:pt x="20895" y="81666"/>
                  </a:cubicBezTo>
                  <a:cubicBezTo>
                    <a:pt x="23283" y="83333"/>
                    <a:pt x="23283" y="83333"/>
                    <a:pt x="23283" y="83333"/>
                  </a:cubicBezTo>
                  <a:cubicBezTo>
                    <a:pt x="22686" y="86111"/>
                    <a:pt x="22686" y="86111"/>
                    <a:pt x="22686" y="86111"/>
                  </a:cubicBezTo>
                  <a:cubicBezTo>
                    <a:pt x="20895" y="87222"/>
                    <a:pt x="20895" y="87222"/>
                    <a:pt x="20895" y="87222"/>
                  </a:cubicBezTo>
                  <a:cubicBezTo>
                    <a:pt x="20895" y="90555"/>
                    <a:pt x="20895" y="90555"/>
                    <a:pt x="20895" y="90555"/>
                  </a:cubicBezTo>
                  <a:cubicBezTo>
                    <a:pt x="22089" y="95555"/>
                    <a:pt x="22089" y="95555"/>
                    <a:pt x="22089" y="95555"/>
                  </a:cubicBezTo>
                  <a:cubicBezTo>
                    <a:pt x="23283" y="97777"/>
                    <a:pt x="23283" y="97777"/>
                    <a:pt x="23283" y="97777"/>
                  </a:cubicBezTo>
                  <a:cubicBezTo>
                    <a:pt x="23880" y="101111"/>
                    <a:pt x="23880" y="101111"/>
                    <a:pt x="23880" y="101111"/>
                  </a:cubicBezTo>
                  <a:cubicBezTo>
                    <a:pt x="22686" y="102222"/>
                    <a:pt x="22686" y="102222"/>
                    <a:pt x="22686" y="102222"/>
                  </a:cubicBezTo>
                  <a:cubicBezTo>
                    <a:pt x="22089" y="103333"/>
                    <a:pt x="22089" y="103333"/>
                    <a:pt x="22089" y="103333"/>
                  </a:cubicBezTo>
                  <a:cubicBezTo>
                    <a:pt x="23283" y="105555"/>
                    <a:pt x="23283" y="105555"/>
                    <a:pt x="23283" y="105555"/>
                  </a:cubicBezTo>
                  <a:cubicBezTo>
                    <a:pt x="24477" y="107222"/>
                    <a:pt x="24477" y="107222"/>
                    <a:pt x="24477" y="107222"/>
                  </a:cubicBezTo>
                  <a:cubicBezTo>
                    <a:pt x="26865" y="110555"/>
                    <a:pt x="26865" y="110555"/>
                    <a:pt x="26865" y="110555"/>
                  </a:cubicBezTo>
                  <a:cubicBezTo>
                    <a:pt x="27462" y="111666"/>
                    <a:pt x="27462" y="111666"/>
                    <a:pt x="27462" y="111666"/>
                  </a:cubicBezTo>
                  <a:cubicBezTo>
                    <a:pt x="31044" y="118333"/>
                    <a:pt x="31044" y="118333"/>
                    <a:pt x="31044" y="118333"/>
                  </a:cubicBezTo>
                  <a:cubicBezTo>
                    <a:pt x="95522" y="115000"/>
                    <a:pt x="95522" y="115000"/>
                    <a:pt x="95522" y="115000"/>
                  </a:cubicBezTo>
                  <a:cubicBezTo>
                    <a:pt x="96119" y="120000"/>
                    <a:pt x="96119" y="120000"/>
                    <a:pt x="96119" y="120000"/>
                  </a:cubicBezTo>
                  <a:cubicBezTo>
                    <a:pt x="100895" y="120000"/>
                    <a:pt x="100895" y="120000"/>
                    <a:pt x="100895" y="120000"/>
                  </a:cubicBezTo>
                  <a:cubicBezTo>
                    <a:pt x="99104" y="107222"/>
                    <a:pt x="99104" y="107222"/>
                    <a:pt x="99104" y="107222"/>
                  </a:cubicBezTo>
                  <a:cubicBezTo>
                    <a:pt x="99104" y="107222"/>
                    <a:pt x="99104" y="107222"/>
                    <a:pt x="99104" y="107222"/>
                  </a:cubicBezTo>
                  <a:cubicBezTo>
                    <a:pt x="103283" y="107777"/>
                    <a:pt x="103283" y="107777"/>
                    <a:pt x="103283" y="107777"/>
                  </a:cubicBezTo>
                  <a:cubicBezTo>
                    <a:pt x="109253" y="108888"/>
                    <a:pt x="109253" y="108888"/>
                    <a:pt x="109253" y="108888"/>
                  </a:cubicBezTo>
                  <a:cubicBezTo>
                    <a:pt x="109850" y="107222"/>
                    <a:pt x="109850" y="107222"/>
                    <a:pt x="109850" y="107222"/>
                  </a:cubicBezTo>
                  <a:cubicBezTo>
                    <a:pt x="109850" y="107222"/>
                    <a:pt x="110447" y="105000"/>
                    <a:pt x="110447" y="105000"/>
                  </a:cubicBezTo>
                  <a:cubicBezTo>
                    <a:pt x="110447" y="104444"/>
                    <a:pt x="109850" y="104444"/>
                    <a:pt x="109850" y="104444"/>
                  </a:cubicBezTo>
                  <a:cubicBezTo>
                    <a:pt x="109850" y="104444"/>
                    <a:pt x="109253" y="103888"/>
                    <a:pt x="108656" y="103888"/>
                  </a:cubicBezTo>
                  <a:cubicBezTo>
                    <a:pt x="108059" y="103333"/>
                    <a:pt x="108059" y="102777"/>
                    <a:pt x="107462" y="102222"/>
                  </a:cubicBezTo>
                  <a:cubicBezTo>
                    <a:pt x="106865" y="101666"/>
                    <a:pt x="107462" y="101666"/>
                    <a:pt x="107462" y="101666"/>
                  </a:cubicBezTo>
                  <a:cubicBezTo>
                    <a:pt x="108656" y="101666"/>
                    <a:pt x="108656" y="101666"/>
                    <a:pt x="108656" y="101666"/>
                  </a:cubicBezTo>
                  <a:cubicBezTo>
                    <a:pt x="110447" y="101666"/>
                    <a:pt x="110447" y="101666"/>
                    <a:pt x="110447" y="101666"/>
                  </a:cubicBezTo>
                  <a:cubicBezTo>
                    <a:pt x="110447" y="101666"/>
                    <a:pt x="109850" y="100555"/>
                    <a:pt x="109850" y="99444"/>
                  </a:cubicBezTo>
                  <a:cubicBezTo>
                    <a:pt x="109253" y="98333"/>
                    <a:pt x="109253" y="98333"/>
                    <a:pt x="109253" y="98333"/>
                  </a:cubicBezTo>
                  <a:cubicBezTo>
                    <a:pt x="111044" y="97777"/>
                    <a:pt x="111044" y="97777"/>
                    <a:pt x="111044" y="97777"/>
                  </a:cubicBezTo>
                  <a:cubicBezTo>
                    <a:pt x="112238" y="96666"/>
                    <a:pt x="112238" y="96666"/>
                    <a:pt x="112238" y="96666"/>
                  </a:cubicBezTo>
                  <a:cubicBezTo>
                    <a:pt x="113432" y="93888"/>
                    <a:pt x="113432" y="93888"/>
                    <a:pt x="113432" y="93888"/>
                  </a:cubicBezTo>
                  <a:cubicBezTo>
                    <a:pt x="111641" y="93333"/>
                    <a:pt x="111641" y="93333"/>
                    <a:pt x="111641" y="93333"/>
                  </a:cubicBezTo>
                  <a:cubicBezTo>
                    <a:pt x="111641" y="93333"/>
                    <a:pt x="111641" y="92777"/>
                    <a:pt x="111641" y="92777"/>
                  </a:cubicBezTo>
                  <a:cubicBezTo>
                    <a:pt x="111641" y="92222"/>
                    <a:pt x="112238" y="92222"/>
                    <a:pt x="112238" y="91666"/>
                  </a:cubicBezTo>
                  <a:cubicBezTo>
                    <a:pt x="112238" y="91666"/>
                    <a:pt x="112835" y="91111"/>
                    <a:pt x="112835" y="91111"/>
                  </a:cubicBezTo>
                  <a:cubicBezTo>
                    <a:pt x="112835" y="89444"/>
                    <a:pt x="112835" y="89444"/>
                    <a:pt x="112835" y="89444"/>
                  </a:cubicBezTo>
                  <a:cubicBezTo>
                    <a:pt x="112835" y="85555"/>
                    <a:pt x="112835" y="85555"/>
                    <a:pt x="112835" y="85555"/>
                  </a:cubicBezTo>
                  <a:cubicBezTo>
                    <a:pt x="112835" y="83888"/>
                    <a:pt x="112835" y="83888"/>
                    <a:pt x="112835" y="83888"/>
                  </a:cubicBezTo>
                  <a:cubicBezTo>
                    <a:pt x="112835" y="83888"/>
                    <a:pt x="114029" y="83888"/>
                    <a:pt x="114626" y="83888"/>
                  </a:cubicBezTo>
                  <a:cubicBezTo>
                    <a:pt x="114626" y="83888"/>
                    <a:pt x="115820" y="84444"/>
                    <a:pt x="115820" y="84444"/>
                  </a:cubicBezTo>
                  <a:cubicBezTo>
                    <a:pt x="115820" y="84444"/>
                    <a:pt x="116417" y="83888"/>
                    <a:pt x="116417" y="83333"/>
                  </a:cubicBezTo>
                  <a:cubicBezTo>
                    <a:pt x="116417" y="83333"/>
                    <a:pt x="116417" y="83333"/>
                    <a:pt x="115223" y="82777"/>
                  </a:cubicBezTo>
                  <a:cubicBezTo>
                    <a:pt x="114626" y="82222"/>
                    <a:pt x="113432" y="81666"/>
                    <a:pt x="113432" y="81666"/>
                  </a:cubicBezTo>
                  <a:cubicBezTo>
                    <a:pt x="113432" y="81111"/>
                    <a:pt x="112835" y="80000"/>
                    <a:pt x="112835" y="80000"/>
                  </a:cubicBezTo>
                  <a:cubicBezTo>
                    <a:pt x="114029" y="80000"/>
                    <a:pt x="114029" y="80000"/>
                    <a:pt x="114029" y="80000"/>
                  </a:cubicBezTo>
                  <a:cubicBezTo>
                    <a:pt x="117014" y="80000"/>
                    <a:pt x="117014" y="80000"/>
                    <a:pt x="117014" y="80000"/>
                  </a:cubicBezTo>
                  <a:cubicBezTo>
                    <a:pt x="117611" y="78333"/>
                    <a:pt x="117611" y="78333"/>
                    <a:pt x="117611" y="78333"/>
                  </a:cubicBezTo>
                  <a:cubicBezTo>
                    <a:pt x="117611" y="78333"/>
                    <a:pt x="115223" y="78333"/>
                    <a:pt x="115223" y="78333"/>
                  </a:cubicBezTo>
                  <a:cubicBezTo>
                    <a:pt x="115223" y="78333"/>
                    <a:pt x="114029" y="77222"/>
                    <a:pt x="114029" y="77222"/>
                  </a:cubicBezTo>
                  <a:cubicBezTo>
                    <a:pt x="114626" y="76111"/>
                    <a:pt x="114626" y="76111"/>
                    <a:pt x="114626" y="76111"/>
                  </a:cubicBezTo>
                  <a:cubicBezTo>
                    <a:pt x="115223" y="76666"/>
                    <a:pt x="115223" y="76666"/>
                    <a:pt x="115223" y="76666"/>
                  </a:cubicBezTo>
                  <a:cubicBezTo>
                    <a:pt x="117611" y="76666"/>
                    <a:pt x="117611" y="76666"/>
                    <a:pt x="117611" y="76666"/>
                  </a:cubicBezTo>
                  <a:cubicBezTo>
                    <a:pt x="118805" y="76111"/>
                    <a:pt x="118805" y="76111"/>
                    <a:pt x="118805" y="76111"/>
                  </a:cubicBezTo>
                  <a:cubicBezTo>
                    <a:pt x="118805" y="74444"/>
                    <a:pt x="118805" y="74444"/>
                    <a:pt x="118805" y="74444"/>
                  </a:cubicBezTo>
                  <a:cubicBezTo>
                    <a:pt x="118805" y="73333"/>
                    <a:pt x="118805" y="73333"/>
                    <a:pt x="118805" y="73333"/>
                  </a:cubicBezTo>
                  <a:cubicBezTo>
                    <a:pt x="120000" y="72222"/>
                    <a:pt x="120000" y="72222"/>
                    <a:pt x="120000" y="72222"/>
                  </a:cubicBezTo>
                  <a:cubicBezTo>
                    <a:pt x="119402" y="71666"/>
                    <a:pt x="119402" y="71666"/>
                    <a:pt x="119402" y="71666"/>
                  </a:cubicBezTo>
                  <a:lnTo>
                    <a:pt x="118208" y="71111"/>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9F9EA2"/>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49" name="usmap97">
              <a:extLst>
                <a:ext uri="{FF2B5EF4-FFF2-40B4-BE49-F238E27FC236}">
                  <a16:creationId xmlns:a16="http://schemas.microsoft.com/office/drawing/2014/main" id="{79B7945E-CC9E-E74E-2BD1-36D4BB507584}"/>
                </a:ext>
              </a:extLst>
            </p:cNvPr>
            <p:cNvSpPr/>
            <p:nvPr/>
          </p:nvSpPr>
          <p:spPr>
            <a:xfrm>
              <a:off x="15520895" y="7145627"/>
              <a:ext cx="2262987" cy="1250840"/>
            </a:xfrm>
            <a:custGeom>
              <a:avLst/>
              <a:gdLst/>
              <a:ahLst/>
              <a:cxnLst/>
              <a:rect l="0" t="0" r="0" b="0"/>
              <a:pathLst>
                <a:path w="120000" h="120000" extrusionOk="0">
                  <a:moveTo>
                    <a:pt x="56129" y="109640"/>
                  </a:moveTo>
                  <a:lnTo>
                    <a:pt x="81774" y="101870"/>
                  </a:lnTo>
                  <a:lnTo>
                    <a:pt x="117580" y="88920"/>
                  </a:lnTo>
                  <a:lnTo>
                    <a:pt x="120000" y="87194"/>
                  </a:lnTo>
                  <a:lnTo>
                    <a:pt x="120000" y="84604"/>
                  </a:lnTo>
                  <a:lnTo>
                    <a:pt x="119032" y="80287"/>
                  </a:lnTo>
                  <a:lnTo>
                    <a:pt x="117580" y="76834"/>
                  </a:lnTo>
                  <a:lnTo>
                    <a:pt x="115645" y="74244"/>
                  </a:lnTo>
                  <a:lnTo>
                    <a:pt x="114677" y="74244"/>
                  </a:lnTo>
                  <a:lnTo>
                    <a:pt x="112258" y="71654"/>
                  </a:lnTo>
                  <a:lnTo>
                    <a:pt x="111774" y="69064"/>
                  </a:lnTo>
                  <a:lnTo>
                    <a:pt x="110322" y="67338"/>
                  </a:lnTo>
                  <a:lnTo>
                    <a:pt x="109354" y="63884"/>
                  </a:lnTo>
                  <a:lnTo>
                    <a:pt x="108387" y="62158"/>
                  </a:lnTo>
                  <a:lnTo>
                    <a:pt x="108387" y="60431"/>
                  </a:lnTo>
                  <a:lnTo>
                    <a:pt x="109354" y="58705"/>
                  </a:lnTo>
                  <a:lnTo>
                    <a:pt x="111290" y="60431"/>
                  </a:lnTo>
                  <a:lnTo>
                    <a:pt x="110322" y="57841"/>
                  </a:lnTo>
                  <a:lnTo>
                    <a:pt x="109354" y="55251"/>
                  </a:lnTo>
                  <a:lnTo>
                    <a:pt x="108387" y="54388"/>
                  </a:lnTo>
                  <a:lnTo>
                    <a:pt x="104032" y="51798"/>
                  </a:lnTo>
                  <a:lnTo>
                    <a:pt x="102096" y="46618"/>
                  </a:lnTo>
                  <a:lnTo>
                    <a:pt x="102096" y="45755"/>
                  </a:lnTo>
                  <a:lnTo>
                    <a:pt x="104032" y="47482"/>
                  </a:lnTo>
                  <a:lnTo>
                    <a:pt x="106451" y="48345"/>
                  </a:lnTo>
                  <a:lnTo>
                    <a:pt x="106935" y="50935"/>
                  </a:lnTo>
                  <a:lnTo>
                    <a:pt x="109838" y="51798"/>
                  </a:lnTo>
                  <a:lnTo>
                    <a:pt x="108870" y="48345"/>
                  </a:lnTo>
                  <a:lnTo>
                    <a:pt x="108870" y="44028"/>
                  </a:lnTo>
                  <a:lnTo>
                    <a:pt x="108870" y="41438"/>
                  </a:lnTo>
                  <a:lnTo>
                    <a:pt x="106935" y="42302"/>
                  </a:lnTo>
                  <a:lnTo>
                    <a:pt x="104032" y="38848"/>
                  </a:lnTo>
                  <a:lnTo>
                    <a:pt x="102580" y="35395"/>
                  </a:lnTo>
                  <a:lnTo>
                    <a:pt x="102096" y="35395"/>
                  </a:lnTo>
                  <a:lnTo>
                    <a:pt x="101612" y="37122"/>
                  </a:lnTo>
                  <a:lnTo>
                    <a:pt x="100161" y="37122"/>
                  </a:lnTo>
                  <a:lnTo>
                    <a:pt x="98225" y="33669"/>
                  </a:lnTo>
                  <a:lnTo>
                    <a:pt x="96290" y="31942"/>
                  </a:lnTo>
                  <a:lnTo>
                    <a:pt x="94354" y="31079"/>
                  </a:lnTo>
                  <a:lnTo>
                    <a:pt x="93387" y="31942"/>
                  </a:lnTo>
                  <a:lnTo>
                    <a:pt x="91935" y="32805"/>
                  </a:lnTo>
                  <a:lnTo>
                    <a:pt x="90967" y="31079"/>
                  </a:lnTo>
                  <a:lnTo>
                    <a:pt x="90967" y="21582"/>
                  </a:lnTo>
                  <a:lnTo>
                    <a:pt x="92419" y="20719"/>
                  </a:lnTo>
                  <a:lnTo>
                    <a:pt x="93387" y="18129"/>
                  </a:lnTo>
                  <a:lnTo>
                    <a:pt x="92903" y="14676"/>
                  </a:lnTo>
                  <a:lnTo>
                    <a:pt x="90967" y="12086"/>
                  </a:lnTo>
                  <a:lnTo>
                    <a:pt x="88548" y="8633"/>
                  </a:lnTo>
                  <a:lnTo>
                    <a:pt x="83709" y="3453"/>
                  </a:lnTo>
                  <a:lnTo>
                    <a:pt x="82741" y="4316"/>
                  </a:lnTo>
                  <a:lnTo>
                    <a:pt x="81290" y="6906"/>
                  </a:lnTo>
                  <a:lnTo>
                    <a:pt x="80322" y="6906"/>
                  </a:lnTo>
                  <a:lnTo>
                    <a:pt x="77419" y="4316"/>
                  </a:lnTo>
                  <a:lnTo>
                    <a:pt x="73064" y="0"/>
                  </a:lnTo>
                  <a:lnTo>
                    <a:pt x="73064" y="6906"/>
                  </a:lnTo>
                  <a:lnTo>
                    <a:pt x="72096" y="12949"/>
                  </a:lnTo>
                  <a:lnTo>
                    <a:pt x="71129" y="15539"/>
                  </a:lnTo>
                  <a:lnTo>
                    <a:pt x="69677" y="18129"/>
                  </a:lnTo>
                  <a:lnTo>
                    <a:pt x="67258" y="25899"/>
                  </a:lnTo>
                  <a:lnTo>
                    <a:pt x="66774" y="24172"/>
                  </a:lnTo>
                  <a:lnTo>
                    <a:pt x="65322" y="24172"/>
                  </a:lnTo>
                  <a:lnTo>
                    <a:pt x="64838" y="24172"/>
                  </a:lnTo>
                  <a:lnTo>
                    <a:pt x="64354" y="27625"/>
                  </a:lnTo>
                  <a:lnTo>
                    <a:pt x="63387" y="31079"/>
                  </a:lnTo>
                  <a:lnTo>
                    <a:pt x="61935" y="37985"/>
                  </a:lnTo>
                  <a:lnTo>
                    <a:pt x="61451" y="39712"/>
                  </a:lnTo>
                  <a:lnTo>
                    <a:pt x="60483" y="38848"/>
                  </a:lnTo>
                  <a:lnTo>
                    <a:pt x="58064" y="37122"/>
                  </a:lnTo>
                  <a:lnTo>
                    <a:pt x="56129" y="35395"/>
                  </a:lnTo>
                  <a:lnTo>
                    <a:pt x="55645" y="41438"/>
                  </a:lnTo>
                  <a:lnTo>
                    <a:pt x="54193" y="51798"/>
                  </a:lnTo>
                  <a:lnTo>
                    <a:pt x="52741" y="58705"/>
                  </a:lnTo>
                  <a:lnTo>
                    <a:pt x="50322" y="63021"/>
                  </a:lnTo>
                  <a:lnTo>
                    <a:pt x="49838" y="67338"/>
                  </a:lnTo>
                  <a:lnTo>
                    <a:pt x="50322" y="74244"/>
                  </a:lnTo>
                  <a:lnTo>
                    <a:pt x="48387" y="76834"/>
                  </a:lnTo>
                  <a:lnTo>
                    <a:pt x="43064" y="82014"/>
                  </a:lnTo>
                  <a:lnTo>
                    <a:pt x="39677" y="87194"/>
                  </a:lnTo>
                  <a:lnTo>
                    <a:pt x="35322" y="88920"/>
                  </a:lnTo>
                  <a:lnTo>
                    <a:pt x="33387" y="86330"/>
                  </a:lnTo>
                  <a:lnTo>
                    <a:pt x="30483" y="92374"/>
                  </a:lnTo>
                  <a:lnTo>
                    <a:pt x="29516" y="92374"/>
                  </a:lnTo>
                  <a:lnTo>
                    <a:pt x="27096" y="90647"/>
                  </a:lnTo>
                  <a:lnTo>
                    <a:pt x="24193" y="86330"/>
                  </a:lnTo>
                  <a:lnTo>
                    <a:pt x="23709" y="83741"/>
                  </a:lnTo>
                  <a:lnTo>
                    <a:pt x="22258" y="83741"/>
                  </a:lnTo>
                  <a:lnTo>
                    <a:pt x="21774" y="85467"/>
                  </a:lnTo>
                  <a:lnTo>
                    <a:pt x="20806" y="88920"/>
                  </a:lnTo>
                  <a:lnTo>
                    <a:pt x="18870" y="94100"/>
                  </a:lnTo>
                  <a:lnTo>
                    <a:pt x="13548" y="97553"/>
                  </a:lnTo>
                  <a:lnTo>
                    <a:pt x="12096" y="101870"/>
                  </a:lnTo>
                  <a:lnTo>
                    <a:pt x="10645" y="109640"/>
                  </a:lnTo>
                  <a:lnTo>
                    <a:pt x="8709" y="110503"/>
                  </a:lnTo>
                  <a:lnTo>
                    <a:pt x="7258" y="112230"/>
                  </a:lnTo>
                  <a:lnTo>
                    <a:pt x="4838" y="114820"/>
                  </a:lnTo>
                  <a:lnTo>
                    <a:pt x="2903" y="117410"/>
                  </a:lnTo>
                  <a:lnTo>
                    <a:pt x="0" y="120000"/>
                  </a:lnTo>
                  <a:lnTo>
                    <a:pt x="30967" y="114820"/>
                  </a:lnTo>
                  <a:lnTo>
                    <a:pt x="56129" y="109640"/>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0" name="usmap92">
              <a:extLst>
                <a:ext uri="{FF2B5EF4-FFF2-40B4-BE49-F238E27FC236}">
                  <a16:creationId xmlns:a16="http://schemas.microsoft.com/office/drawing/2014/main" id="{73C71097-8282-AF57-145A-3B4CFED3E14F}"/>
                </a:ext>
              </a:extLst>
            </p:cNvPr>
            <p:cNvSpPr/>
            <p:nvPr/>
          </p:nvSpPr>
          <p:spPr>
            <a:xfrm>
              <a:off x="15740139" y="8822878"/>
              <a:ext cx="1453608" cy="1157593"/>
            </a:xfrm>
            <a:custGeom>
              <a:avLst/>
              <a:gdLst/>
              <a:ahLst/>
              <a:cxnLst/>
              <a:rect l="0" t="0" r="0" b="0"/>
              <a:pathLst>
                <a:path w="120000" h="120000" extrusionOk="0">
                  <a:moveTo>
                    <a:pt x="62222" y="11428"/>
                  </a:moveTo>
                  <a:cubicBezTo>
                    <a:pt x="59682" y="3265"/>
                    <a:pt x="59682" y="3265"/>
                    <a:pt x="59682" y="3265"/>
                  </a:cubicBezTo>
                  <a:cubicBezTo>
                    <a:pt x="55873" y="816"/>
                    <a:pt x="55873" y="816"/>
                    <a:pt x="55873" y="816"/>
                  </a:cubicBezTo>
                  <a:cubicBezTo>
                    <a:pt x="50158" y="0"/>
                    <a:pt x="50158" y="0"/>
                    <a:pt x="50158" y="0"/>
                  </a:cubicBezTo>
                  <a:cubicBezTo>
                    <a:pt x="45714" y="816"/>
                    <a:pt x="45714" y="816"/>
                    <a:pt x="45714" y="816"/>
                  </a:cubicBezTo>
                  <a:cubicBezTo>
                    <a:pt x="42539" y="3265"/>
                    <a:pt x="42539" y="3265"/>
                    <a:pt x="42539" y="3265"/>
                  </a:cubicBezTo>
                  <a:cubicBezTo>
                    <a:pt x="40634" y="4081"/>
                    <a:pt x="40634" y="4081"/>
                    <a:pt x="40634" y="4081"/>
                  </a:cubicBezTo>
                  <a:cubicBezTo>
                    <a:pt x="36825" y="4897"/>
                    <a:pt x="36825" y="4897"/>
                    <a:pt x="36825" y="4897"/>
                  </a:cubicBezTo>
                  <a:cubicBezTo>
                    <a:pt x="29206" y="3265"/>
                    <a:pt x="29206" y="3265"/>
                    <a:pt x="29206" y="3265"/>
                  </a:cubicBezTo>
                  <a:cubicBezTo>
                    <a:pt x="24761" y="3265"/>
                    <a:pt x="24761" y="3265"/>
                    <a:pt x="24761" y="3265"/>
                  </a:cubicBezTo>
                  <a:cubicBezTo>
                    <a:pt x="19682" y="4081"/>
                    <a:pt x="19682" y="4081"/>
                    <a:pt x="19682" y="4081"/>
                  </a:cubicBezTo>
                  <a:cubicBezTo>
                    <a:pt x="16507" y="5714"/>
                    <a:pt x="16507" y="5714"/>
                    <a:pt x="16507" y="5714"/>
                  </a:cubicBezTo>
                  <a:cubicBezTo>
                    <a:pt x="7619" y="14693"/>
                    <a:pt x="7619" y="14693"/>
                    <a:pt x="7619" y="14693"/>
                  </a:cubicBezTo>
                  <a:cubicBezTo>
                    <a:pt x="7619" y="14693"/>
                    <a:pt x="7619" y="14693"/>
                    <a:pt x="7619" y="14693"/>
                  </a:cubicBezTo>
                  <a:cubicBezTo>
                    <a:pt x="6984" y="16326"/>
                    <a:pt x="6984" y="16326"/>
                    <a:pt x="6984" y="16326"/>
                  </a:cubicBezTo>
                  <a:cubicBezTo>
                    <a:pt x="6984" y="17959"/>
                    <a:pt x="6984" y="17959"/>
                    <a:pt x="6984" y="17959"/>
                  </a:cubicBezTo>
                  <a:cubicBezTo>
                    <a:pt x="5714" y="18775"/>
                    <a:pt x="5714" y="18775"/>
                    <a:pt x="5714" y="18775"/>
                  </a:cubicBezTo>
                  <a:cubicBezTo>
                    <a:pt x="3174" y="21224"/>
                    <a:pt x="3174" y="21224"/>
                    <a:pt x="3174" y="21224"/>
                  </a:cubicBezTo>
                  <a:cubicBezTo>
                    <a:pt x="0" y="23673"/>
                    <a:pt x="0" y="23673"/>
                    <a:pt x="0" y="23673"/>
                  </a:cubicBezTo>
                  <a:cubicBezTo>
                    <a:pt x="0" y="26122"/>
                    <a:pt x="0" y="26122"/>
                    <a:pt x="0" y="26122"/>
                  </a:cubicBezTo>
                  <a:cubicBezTo>
                    <a:pt x="1269" y="27755"/>
                    <a:pt x="1269" y="27755"/>
                    <a:pt x="1269" y="27755"/>
                  </a:cubicBezTo>
                  <a:cubicBezTo>
                    <a:pt x="2539" y="30204"/>
                    <a:pt x="2539" y="30204"/>
                    <a:pt x="2539" y="30204"/>
                  </a:cubicBezTo>
                  <a:cubicBezTo>
                    <a:pt x="10158" y="34285"/>
                    <a:pt x="10158" y="34285"/>
                    <a:pt x="10158" y="34285"/>
                  </a:cubicBezTo>
                  <a:cubicBezTo>
                    <a:pt x="12063" y="36734"/>
                    <a:pt x="12063" y="36734"/>
                    <a:pt x="12063" y="36734"/>
                  </a:cubicBezTo>
                  <a:cubicBezTo>
                    <a:pt x="13968" y="40000"/>
                    <a:pt x="13968" y="40000"/>
                    <a:pt x="13968" y="40000"/>
                  </a:cubicBezTo>
                  <a:cubicBezTo>
                    <a:pt x="15238" y="43265"/>
                    <a:pt x="15238" y="43265"/>
                    <a:pt x="15238" y="43265"/>
                  </a:cubicBezTo>
                  <a:cubicBezTo>
                    <a:pt x="18412" y="47346"/>
                    <a:pt x="18412" y="47346"/>
                    <a:pt x="18412" y="47346"/>
                  </a:cubicBezTo>
                  <a:cubicBezTo>
                    <a:pt x="21587" y="52244"/>
                    <a:pt x="21587" y="52244"/>
                    <a:pt x="21587" y="52244"/>
                  </a:cubicBezTo>
                  <a:cubicBezTo>
                    <a:pt x="31746" y="62857"/>
                    <a:pt x="31746" y="62857"/>
                    <a:pt x="31746" y="62857"/>
                  </a:cubicBezTo>
                  <a:cubicBezTo>
                    <a:pt x="34920" y="66122"/>
                    <a:pt x="34920" y="66122"/>
                    <a:pt x="34920" y="66122"/>
                  </a:cubicBezTo>
                  <a:cubicBezTo>
                    <a:pt x="38730" y="72653"/>
                    <a:pt x="38730" y="72653"/>
                    <a:pt x="38730" y="72653"/>
                  </a:cubicBezTo>
                  <a:cubicBezTo>
                    <a:pt x="41904" y="78367"/>
                    <a:pt x="41904" y="78367"/>
                    <a:pt x="41904" y="78367"/>
                  </a:cubicBezTo>
                  <a:cubicBezTo>
                    <a:pt x="46349" y="80816"/>
                    <a:pt x="46349" y="80816"/>
                    <a:pt x="46349" y="80816"/>
                  </a:cubicBezTo>
                  <a:cubicBezTo>
                    <a:pt x="48253" y="83265"/>
                    <a:pt x="48253" y="83265"/>
                    <a:pt x="48253" y="83265"/>
                  </a:cubicBezTo>
                  <a:cubicBezTo>
                    <a:pt x="50158" y="85714"/>
                    <a:pt x="50158" y="85714"/>
                    <a:pt x="50158" y="85714"/>
                  </a:cubicBezTo>
                  <a:cubicBezTo>
                    <a:pt x="52063" y="87346"/>
                    <a:pt x="52063" y="87346"/>
                    <a:pt x="52063" y="87346"/>
                  </a:cubicBezTo>
                  <a:cubicBezTo>
                    <a:pt x="53333" y="88979"/>
                    <a:pt x="53333" y="88979"/>
                    <a:pt x="53333" y="88979"/>
                  </a:cubicBezTo>
                  <a:cubicBezTo>
                    <a:pt x="55238" y="93061"/>
                    <a:pt x="55238" y="93061"/>
                    <a:pt x="55238" y="93061"/>
                  </a:cubicBezTo>
                  <a:cubicBezTo>
                    <a:pt x="56507" y="95510"/>
                    <a:pt x="56507" y="95510"/>
                    <a:pt x="56507" y="95510"/>
                  </a:cubicBezTo>
                  <a:cubicBezTo>
                    <a:pt x="56507" y="97142"/>
                    <a:pt x="56507" y="97142"/>
                    <a:pt x="56507" y="97142"/>
                  </a:cubicBezTo>
                  <a:cubicBezTo>
                    <a:pt x="57142" y="99591"/>
                    <a:pt x="57142" y="99591"/>
                    <a:pt x="57142" y="99591"/>
                  </a:cubicBezTo>
                  <a:cubicBezTo>
                    <a:pt x="57777" y="101224"/>
                    <a:pt x="57777" y="101224"/>
                    <a:pt x="57777" y="101224"/>
                  </a:cubicBezTo>
                  <a:cubicBezTo>
                    <a:pt x="58412" y="101224"/>
                    <a:pt x="58412" y="101224"/>
                    <a:pt x="58412" y="101224"/>
                  </a:cubicBezTo>
                  <a:cubicBezTo>
                    <a:pt x="60317" y="102040"/>
                    <a:pt x="60317" y="102040"/>
                    <a:pt x="60317" y="102040"/>
                  </a:cubicBezTo>
                  <a:cubicBezTo>
                    <a:pt x="62222" y="103673"/>
                    <a:pt x="62222" y="103673"/>
                    <a:pt x="62222" y="103673"/>
                  </a:cubicBezTo>
                  <a:cubicBezTo>
                    <a:pt x="62222" y="104489"/>
                    <a:pt x="62222" y="104489"/>
                    <a:pt x="62222" y="104489"/>
                  </a:cubicBezTo>
                  <a:cubicBezTo>
                    <a:pt x="62222" y="106122"/>
                    <a:pt x="62222" y="106122"/>
                    <a:pt x="62222" y="106122"/>
                  </a:cubicBezTo>
                  <a:cubicBezTo>
                    <a:pt x="62857" y="108571"/>
                    <a:pt x="62857" y="108571"/>
                    <a:pt x="62857" y="108571"/>
                  </a:cubicBezTo>
                  <a:cubicBezTo>
                    <a:pt x="65396" y="111836"/>
                    <a:pt x="65396" y="111836"/>
                    <a:pt x="65396" y="111836"/>
                  </a:cubicBezTo>
                  <a:cubicBezTo>
                    <a:pt x="65396" y="112653"/>
                    <a:pt x="65396" y="112653"/>
                    <a:pt x="65396" y="112653"/>
                  </a:cubicBezTo>
                  <a:cubicBezTo>
                    <a:pt x="65396" y="115918"/>
                    <a:pt x="65396" y="115918"/>
                    <a:pt x="65396" y="115918"/>
                  </a:cubicBezTo>
                  <a:cubicBezTo>
                    <a:pt x="66031" y="118367"/>
                    <a:pt x="66031" y="118367"/>
                    <a:pt x="66031" y="118367"/>
                  </a:cubicBezTo>
                  <a:cubicBezTo>
                    <a:pt x="67301" y="119183"/>
                    <a:pt x="67301" y="119183"/>
                    <a:pt x="67301" y="119183"/>
                  </a:cubicBezTo>
                  <a:cubicBezTo>
                    <a:pt x="68571" y="120000"/>
                    <a:pt x="68571" y="120000"/>
                    <a:pt x="68571" y="120000"/>
                  </a:cubicBezTo>
                  <a:cubicBezTo>
                    <a:pt x="68571" y="115102"/>
                    <a:pt x="68571" y="115102"/>
                    <a:pt x="68571" y="115102"/>
                  </a:cubicBezTo>
                  <a:cubicBezTo>
                    <a:pt x="69841" y="114285"/>
                    <a:pt x="69841" y="114285"/>
                    <a:pt x="69841" y="114285"/>
                  </a:cubicBezTo>
                  <a:cubicBezTo>
                    <a:pt x="73015" y="114285"/>
                    <a:pt x="73015" y="114285"/>
                    <a:pt x="73015" y="114285"/>
                  </a:cubicBezTo>
                  <a:cubicBezTo>
                    <a:pt x="73650" y="114285"/>
                    <a:pt x="73650" y="114285"/>
                    <a:pt x="73650" y="114285"/>
                  </a:cubicBezTo>
                  <a:cubicBezTo>
                    <a:pt x="73650" y="114285"/>
                    <a:pt x="74920" y="113469"/>
                    <a:pt x="74920" y="113469"/>
                  </a:cubicBezTo>
                  <a:cubicBezTo>
                    <a:pt x="74920" y="112653"/>
                    <a:pt x="74285" y="111836"/>
                    <a:pt x="74285" y="111836"/>
                  </a:cubicBezTo>
                  <a:cubicBezTo>
                    <a:pt x="73650" y="111836"/>
                    <a:pt x="73650" y="111836"/>
                    <a:pt x="73650" y="111836"/>
                  </a:cubicBezTo>
                  <a:cubicBezTo>
                    <a:pt x="73650" y="111836"/>
                    <a:pt x="71111" y="111020"/>
                    <a:pt x="71111" y="111020"/>
                  </a:cubicBezTo>
                  <a:cubicBezTo>
                    <a:pt x="70476" y="111020"/>
                    <a:pt x="69841" y="109387"/>
                    <a:pt x="69841" y="109387"/>
                  </a:cubicBezTo>
                  <a:cubicBezTo>
                    <a:pt x="69841" y="108571"/>
                    <a:pt x="69841" y="108571"/>
                    <a:pt x="69841" y="108571"/>
                  </a:cubicBezTo>
                  <a:cubicBezTo>
                    <a:pt x="70476" y="105306"/>
                    <a:pt x="70476" y="105306"/>
                    <a:pt x="70476" y="105306"/>
                  </a:cubicBezTo>
                  <a:cubicBezTo>
                    <a:pt x="73015" y="107755"/>
                    <a:pt x="73015" y="107755"/>
                    <a:pt x="73015" y="107755"/>
                  </a:cubicBezTo>
                  <a:cubicBezTo>
                    <a:pt x="73650" y="108571"/>
                    <a:pt x="73650" y="108571"/>
                    <a:pt x="73650" y="108571"/>
                  </a:cubicBezTo>
                  <a:cubicBezTo>
                    <a:pt x="75555" y="110204"/>
                    <a:pt x="75555" y="110204"/>
                    <a:pt x="75555" y="110204"/>
                  </a:cubicBezTo>
                  <a:cubicBezTo>
                    <a:pt x="78095" y="109387"/>
                    <a:pt x="78095" y="109387"/>
                    <a:pt x="78095" y="109387"/>
                  </a:cubicBezTo>
                  <a:cubicBezTo>
                    <a:pt x="78730" y="104489"/>
                    <a:pt x="78730" y="104489"/>
                    <a:pt x="78730" y="104489"/>
                  </a:cubicBezTo>
                  <a:cubicBezTo>
                    <a:pt x="78730" y="103673"/>
                    <a:pt x="78730" y="103673"/>
                    <a:pt x="78730" y="103673"/>
                  </a:cubicBezTo>
                  <a:cubicBezTo>
                    <a:pt x="78095" y="100408"/>
                    <a:pt x="78095" y="100408"/>
                    <a:pt x="78095" y="100408"/>
                  </a:cubicBezTo>
                  <a:cubicBezTo>
                    <a:pt x="80000" y="100408"/>
                    <a:pt x="80000" y="100408"/>
                    <a:pt x="80000" y="100408"/>
                  </a:cubicBezTo>
                  <a:cubicBezTo>
                    <a:pt x="82539" y="100408"/>
                    <a:pt x="82539" y="100408"/>
                    <a:pt x="82539" y="100408"/>
                  </a:cubicBezTo>
                  <a:cubicBezTo>
                    <a:pt x="85714" y="97959"/>
                    <a:pt x="85714" y="97959"/>
                    <a:pt x="85714" y="97959"/>
                  </a:cubicBezTo>
                  <a:cubicBezTo>
                    <a:pt x="85714" y="97142"/>
                    <a:pt x="85714" y="97142"/>
                    <a:pt x="85714" y="97142"/>
                  </a:cubicBezTo>
                  <a:cubicBezTo>
                    <a:pt x="84444" y="96326"/>
                    <a:pt x="84444" y="96326"/>
                    <a:pt x="84444" y="96326"/>
                  </a:cubicBezTo>
                  <a:cubicBezTo>
                    <a:pt x="83174" y="96326"/>
                    <a:pt x="83174" y="96326"/>
                    <a:pt x="83174" y="96326"/>
                  </a:cubicBezTo>
                  <a:cubicBezTo>
                    <a:pt x="81904" y="95510"/>
                    <a:pt x="81904" y="95510"/>
                    <a:pt x="81904" y="95510"/>
                  </a:cubicBezTo>
                  <a:cubicBezTo>
                    <a:pt x="81904" y="93877"/>
                    <a:pt x="81904" y="93877"/>
                    <a:pt x="81904" y="93877"/>
                  </a:cubicBezTo>
                  <a:cubicBezTo>
                    <a:pt x="83809" y="93061"/>
                    <a:pt x="83809" y="93061"/>
                    <a:pt x="83809" y="93061"/>
                  </a:cubicBezTo>
                  <a:cubicBezTo>
                    <a:pt x="84444" y="93877"/>
                    <a:pt x="84444" y="93877"/>
                    <a:pt x="84444" y="93877"/>
                  </a:cubicBezTo>
                  <a:cubicBezTo>
                    <a:pt x="86349" y="95510"/>
                    <a:pt x="86349" y="95510"/>
                    <a:pt x="86349" y="95510"/>
                  </a:cubicBezTo>
                  <a:cubicBezTo>
                    <a:pt x="87619" y="95510"/>
                    <a:pt x="87619" y="95510"/>
                    <a:pt x="87619" y="95510"/>
                  </a:cubicBezTo>
                  <a:cubicBezTo>
                    <a:pt x="90158" y="93061"/>
                    <a:pt x="90158" y="93061"/>
                    <a:pt x="90158" y="93061"/>
                  </a:cubicBezTo>
                  <a:cubicBezTo>
                    <a:pt x="92063" y="89795"/>
                    <a:pt x="92063" y="89795"/>
                    <a:pt x="92063" y="89795"/>
                  </a:cubicBezTo>
                  <a:cubicBezTo>
                    <a:pt x="91428" y="87346"/>
                    <a:pt x="91428" y="87346"/>
                    <a:pt x="91428" y="87346"/>
                  </a:cubicBezTo>
                  <a:cubicBezTo>
                    <a:pt x="89523" y="85714"/>
                    <a:pt x="89523" y="85714"/>
                    <a:pt x="89523" y="85714"/>
                  </a:cubicBezTo>
                  <a:cubicBezTo>
                    <a:pt x="89523" y="84897"/>
                    <a:pt x="89523" y="84897"/>
                    <a:pt x="89523" y="84897"/>
                  </a:cubicBezTo>
                  <a:cubicBezTo>
                    <a:pt x="90793" y="84081"/>
                    <a:pt x="90793" y="84081"/>
                    <a:pt x="90793" y="84081"/>
                  </a:cubicBezTo>
                  <a:cubicBezTo>
                    <a:pt x="93333" y="85714"/>
                    <a:pt x="93333" y="85714"/>
                    <a:pt x="93333" y="85714"/>
                  </a:cubicBezTo>
                  <a:cubicBezTo>
                    <a:pt x="94603" y="84081"/>
                    <a:pt x="94603" y="84081"/>
                    <a:pt x="94603" y="84081"/>
                  </a:cubicBezTo>
                  <a:cubicBezTo>
                    <a:pt x="95873" y="81632"/>
                    <a:pt x="95873" y="81632"/>
                    <a:pt x="95873" y="81632"/>
                  </a:cubicBezTo>
                  <a:cubicBezTo>
                    <a:pt x="98412" y="75918"/>
                    <a:pt x="98412" y="75918"/>
                    <a:pt x="98412" y="75918"/>
                  </a:cubicBezTo>
                  <a:cubicBezTo>
                    <a:pt x="100952" y="73469"/>
                    <a:pt x="100952" y="73469"/>
                    <a:pt x="100952" y="73469"/>
                  </a:cubicBezTo>
                  <a:cubicBezTo>
                    <a:pt x="104126" y="72653"/>
                    <a:pt x="104126" y="72653"/>
                    <a:pt x="104126" y="72653"/>
                  </a:cubicBezTo>
                  <a:cubicBezTo>
                    <a:pt x="106031" y="68571"/>
                    <a:pt x="106031" y="68571"/>
                    <a:pt x="106031" y="68571"/>
                  </a:cubicBezTo>
                  <a:cubicBezTo>
                    <a:pt x="107301" y="66122"/>
                    <a:pt x="107301" y="66122"/>
                    <a:pt x="107301" y="66122"/>
                  </a:cubicBezTo>
                  <a:cubicBezTo>
                    <a:pt x="106031" y="64489"/>
                    <a:pt x="106031" y="64489"/>
                    <a:pt x="106031" y="64489"/>
                  </a:cubicBezTo>
                  <a:cubicBezTo>
                    <a:pt x="104761" y="61224"/>
                    <a:pt x="104761" y="61224"/>
                    <a:pt x="104761" y="61224"/>
                  </a:cubicBezTo>
                  <a:cubicBezTo>
                    <a:pt x="106031" y="61224"/>
                    <a:pt x="106031" y="61224"/>
                    <a:pt x="106031" y="61224"/>
                  </a:cubicBezTo>
                  <a:cubicBezTo>
                    <a:pt x="107301" y="61224"/>
                    <a:pt x="107301" y="61224"/>
                    <a:pt x="107301" y="61224"/>
                  </a:cubicBezTo>
                  <a:cubicBezTo>
                    <a:pt x="107301" y="58775"/>
                    <a:pt x="107301" y="58775"/>
                    <a:pt x="107301" y="58775"/>
                  </a:cubicBezTo>
                  <a:cubicBezTo>
                    <a:pt x="107936" y="57142"/>
                    <a:pt x="107936" y="57142"/>
                    <a:pt x="107936" y="57142"/>
                  </a:cubicBezTo>
                  <a:cubicBezTo>
                    <a:pt x="109841" y="53877"/>
                    <a:pt x="109841" y="53877"/>
                    <a:pt x="109841" y="53877"/>
                  </a:cubicBezTo>
                  <a:cubicBezTo>
                    <a:pt x="111111" y="48979"/>
                    <a:pt x="111111" y="48979"/>
                    <a:pt x="111111" y="48979"/>
                  </a:cubicBezTo>
                  <a:cubicBezTo>
                    <a:pt x="112380" y="45714"/>
                    <a:pt x="112380" y="45714"/>
                    <a:pt x="112380" y="45714"/>
                  </a:cubicBezTo>
                  <a:cubicBezTo>
                    <a:pt x="113015" y="44081"/>
                    <a:pt x="113015" y="44081"/>
                    <a:pt x="113015" y="44081"/>
                  </a:cubicBezTo>
                  <a:cubicBezTo>
                    <a:pt x="114285" y="42448"/>
                    <a:pt x="114285" y="42448"/>
                    <a:pt x="114285" y="42448"/>
                  </a:cubicBezTo>
                  <a:cubicBezTo>
                    <a:pt x="118730" y="37551"/>
                    <a:pt x="118730" y="37551"/>
                    <a:pt x="118730" y="37551"/>
                  </a:cubicBezTo>
                  <a:cubicBezTo>
                    <a:pt x="120000" y="35918"/>
                    <a:pt x="120000" y="35918"/>
                    <a:pt x="120000" y="35918"/>
                  </a:cubicBezTo>
                  <a:cubicBezTo>
                    <a:pt x="87619" y="4897"/>
                    <a:pt x="87619" y="4897"/>
                    <a:pt x="87619" y="4897"/>
                  </a:cubicBezTo>
                  <a:lnTo>
                    <a:pt x="62222" y="11428"/>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1" name="usmap77">
              <a:extLst>
                <a:ext uri="{FF2B5EF4-FFF2-40B4-BE49-F238E27FC236}">
                  <a16:creationId xmlns:a16="http://schemas.microsoft.com/office/drawing/2014/main" id="{EEF2FB6D-00A6-5A15-F193-AE191F2868A0}"/>
                </a:ext>
              </a:extLst>
            </p:cNvPr>
            <p:cNvSpPr/>
            <p:nvPr/>
          </p:nvSpPr>
          <p:spPr>
            <a:xfrm>
              <a:off x="13229278" y="9104616"/>
              <a:ext cx="1043805" cy="1833056"/>
            </a:xfrm>
            <a:custGeom>
              <a:avLst/>
              <a:gdLst/>
              <a:ahLst/>
              <a:cxnLst/>
              <a:rect l="0" t="0" r="0" b="0"/>
              <a:pathLst>
                <a:path w="120000" h="120000" extrusionOk="0">
                  <a:moveTo>
                    <a:pt x="113793" y="87487"/>
                  </a:moveTo>
                  <a:lnTo>
                    <a:pt x="113793" y="58522"/>
                  </a:lnTo>
                  <a:lnTo>
                    <a:pt x="114827" y="4137"/>
                  </a:lnTo>
                  <a:lnTo>
                    <a:pt x="114827" y="0"/>
                  </a:lnTo>
                  <a:lnTo>
                    <a:pt x="42413" y="2955"/>
                  </a:lnTo>
                  <a:lnTo>
                    <a:pt x="42413" y="2955"/>
                  </a:lnTo>
                  <a:lnTo>
                    <a:pt x="43448" y="4729"/>
                  </a:lnTo>
                  <a:lnTo>
                    <a:pt x="39310" y="5911"/>
                  </a:lnTo>
                  <a:lnTo>
                    <a:pt x="37241" y="7093"/>
                  </a:lnTo>
                  <a:lnTo>
                    <a:pt x="36206" y="8866"/>
                  </a:lnTo>
                  <a:lnTo>
                    <a:pt x="34137" y="10049"/>
                  </a:lnTo>
                  <a:lnTo>
                    <a:pt x="33103" y="10049"/>
                  </a:lnTo>
                  <a:lnTo>
                    <a:pt x="31034" y="13004"/>
                  </a:lnTo>
                  <a:lnTo>
                    <a:pt x="31034" y="15369"/>
                  </a:lnTo>
                  <a:lnTo>
                    <a:pt x="27931" y="18325"/>
                  </a:lnTo>
                  <a:lnTo>
                    <a:pt x="22758" y="21871"/>
                  </a:lnTo>
                  <a:lnTo>
                    <a:pt x="19655" y="23645"/>
                  </a:lnTo>
                  <a:lnTo>
                    <a:pt x="18620" y="26009"/>
                  </a:lnTo>
                  <a:lnTo>
                    <a:pt x="20689" y="26600"/>
                  </a:lnTo>
                  <a:lnTo>
                    <a:pt x="18620" y="28374"/>
                  </a:lnTo>
                  <a:lnTo>
                    <a:pt x="16551" y="30738"/>
                  </a:lnTo>
                  <a:lnTo>
                    <a:pt x="17586" y="31921"/>
                  </a:lnTo>
                  <a:lnTo>
                    <a:pt x="16551" y="31921"/>
                  </a:lnTo>
                  <a:lnTo>
                    <a:pt x="13448" y="34285"/>
                  </a:lnTo>
                  <a:lnTo>
                    <a:pt x="11379" y="36059"/>
                  </a:lnTo>
                  <a:lnTo>
                    <a:pt x="12413" y="36650"/>
                  </a:lnTo>
                  <a:lnTo>
                    <a:pt x="11379" y="37832"/>
                  </a:lnTo>
                  <a:lnTo>
                    <a:pt x="11379" y="39014"/>
                  </a:lnTo>
                  <a:lnTo>
                    <a:pt x="12413" y="39605"/>
                  </a:lnTo>
                  <a:lnTo>
                    <a:pt x="14482" y="41379"/>
                  </a:lnTo>
                  <a:lnTo>
                    <a:pt x="14482" y="42561"/>
                  </a:lnTo>
                  <a:lnTo>
                    <a:pt x="14482" y="46108"/>
                  </a:lnTo>
                  <a:lnTo>
                    <a:pt x="15517" y="47881"/>
                  </a:lnTo>
                  <a:lnTo>
                    <a:pt x="14482" y="49655"/>
                  </a:lnTo>
                  <a:lnTo>
                    <a:pt x="12413" y="52610"/>
                  </a:lnTo>
                  <a:lnTo>
                    <a:pt x="11379" y="52610"/>
                  </a:lnTo>
                  <a:lnTo>
                    <a:pt x="14482" y="53793"/>
                  </a:lnTo>
                  <a:lnTo>
                    <a:pt x="15517" y="55566"/>
                  </a:lnTo>
                  <a:lnTo>
                    <a:pt x="15517" y="56748"/>
                  </a:lnTo>
                  <a:lnTo>
                    <a:pt x="11379" y="57931"/>
                  </a:lnTo>
                  <a:lnTo>
                    <a:pt x="14482" y="59113"/>
                  </a:lnTo>
                  <a:lnTo>
                    <a:pt x="15517" y="60295"/>
                  </a:lnTo>
                  <a:lnTo>
                    <a:pt x="15517" y="60886"/>
                  </a:lnTo>
                  <a:lnTo>
                    <a:pt x="16551" y="63842"/>
                  </a:lnTo>
                  <a:lnTo>
                    <a:pt x="16551" y="65024"/>
                  </a:lnTo>
                  <a:lnTo>
                    <a:pt x="19655" y="66206"/>
                  </a:lnTo>
                  <a:lnTo>
                    <a:pt x="20689" y="67980"/>
                  </a:lnTo>
                  <a:lnTo>
                    <a:pt x="19655" y="72709"/>
                  </a:lnTo>
                  <a:lnTo>
                    <a:pt x="16551" y="74482"/>
                  </a:lnTo>
                  <a:lnTo>
                    <a:pt x="15517" y="74482"/>
                  </a:lnTo>
                  <a:lnTo>
                    <a:pt x="15517" y="76847"/>
                  </a:lnTo>
                  <a:lnTo>
                    <a:pt x="14482" y="78029"/>
                  </a:lnTo>
                  <a:lnTo>
                    <a:pt x="10344" y="81576"/>
                  </a:lnTo>
                  <a:lnTo>
                    <a:pt x="8275" y="82758"/>
                  </a:lnTo>
                  <a:lnTo>
                    <a:pt x="7241" y="86896"/>
                  </a:lnTo>
                  <a:lnTo>
                    <a:pt x="6206" y="88078"/>
                  </a:lnTo>
                  <a:lnTo>
                    <a:pt x="5172" y="88669"/>
                  </a:lnTo>
                  <a:lnTo>
                    <a:pt x="4137" y="90443"/>
                  </a:lnTo>
                  <a:lnTo>
                    <a:pt x="4137" y="91625"/>
                  </a:lnTo>
                  <a:lnTo>
                    <a:pt x="4137" y="94581"/>
                  </a:lnTo>
                  <a:lnTo>
                    <a:pt x="1034" y="95763"/>
                  </a:lnTo>
                  <a:lnTo>
                    <a:pt x="0" y="96945"/>
                  </a:lnTo>
                  <a:lnTo>
                    <a:pt x="0" y="98719"/>
                  </a:lnTo>
                  <a:lnTo>
                    <a:pt x="1034" y="101083"/>
                  </a:lnTo>
                  <a:lnTo>
                    <a:pt x="68275" y="99310"/>
                  </a:lnTo>
                  <a:lnTo>
                    <a:pt x="67241" y="108768"/>
                  </a:lnTo>
                  <a:lnTo>
                    <a:pt x="69310" y="111133"/>
                  </a:lnTo>
                  <a:lnTo>
                    <a:pt x="72413" y="113497"/>
                  </a:lnTo>
                  <a:lnTo>
                    <a:pt x="73448" y="117635"/>
                  </a:lnTo>
                  <a:lnTo>
                    <a:pt x="73448" y="120000"/>
                  </a:lnTo>
                  <a:lnTo>
                    <a:pt x="73448" y="120000"/>
                  </a:lnTo>
                  <a:lnTo>
                    <a:pt x="74482" y="120000"/>
                  </a:lnTo>
                  <a:lnTo>
                    <a:pt x="79655" y="118226"/>
                  </a:lnTo>
                  <a:lnTo>
                    <a:pt x="81724" y="117635"/>
                  </a:lnTo>
                  <a:lnTo>
                    <a:pt x="84827" y="116453"/>
                  </a:lnTo>
                  <a:lnTo>
                    <a:pt x="84827" y="114088"/>
                  </a:lnTo>
                  <a:lnTo>
                    <a:pt x="88965" y="114088"/>
                  </a:lnTo>
                  <a:lnTo>
                    <a:pt x="92068" y="114088"/>
                  </a:lnTo>
                  <a:lnTo>
                    <a:pt x="96206" y="113497"/>
                  </a:lnTo>
                  <a:lnTo>
                    <a:pt x="101379" y="112315"/>
                  </a:lnTo>
                  <a:lnTo>
                    <a:pt x="105517" y="112315"/>
                  </a:lnTo>
                  <a:lnTo>
                    <a:pt x="107586" y="112315"/>
                  </a:lnTo>
                  <a:lnTo>
                    <a:pt x="110689" y="112315"/>
                  </a:lnTo>
                  <a:lnTo>
                    <a:pt x="112758" y="112315"/>
                  </a:lnTo>
                  <a:lnTo>
                    <a:pt x="116896" y="113497"/>
                  </a:lnTo>
                  <a:lnTo>
                    <a:pt x="118965" y="112315"/>
                  </a:lnTo>
                  <a:lnTo>
                    <a:pt x="120000" y="111724"/>
                  </a:lnTo>
                  <a:lnTo>
                    <a:pt x="120000" y="111724"/>
                  </a:lnTo>
                  <a:lnTo>
                    <a:pt x="120000" y="111724"/>
                  </a:lnTo>
                  <a:lnTo>
                    <a:pt x="113793" y="87487"/>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2" name="usmap75">
              <a:extLst>
                <a:ext uri="{FF2B5EF4-FFF2-40B4-BE49-F238E27FC236}">
                  <a16:creationId xmlns:a16="http://schemas.microsoft.com/office/drawing/2014/main" id="{2920B805-2B9C-3621-2B76-C8F18D11B18F}"/>
                </a:ext>
              </a:extLst>
            </p:cNvPr>
            <p:cNvSpPr/>
            <p:nvPr/>
          </p:nvSpPr>
          <p:spPr>
            <a:xfrm>
              <a:off x="11614618" y="3881326"/>
              <a:ext cx="1888973" cy="2179803"/>
            </a:xfrm>
            <a:custGeom>
              <a:avLst/>
              <a:gdLst/>
              <a:ahLst/>
              <a:cxnLst/>
              <a:rect l="0" t="0" r="0" b="0"/>
              <a:pathLst>
                <a:path w="120000" h="120000" extrusionOk="0">
                  <a:moveTo>
                    <a:pt x="73846" y="69917"/>
                  </a:moveTo>
                  <a:lnTo>
                    <a:pt x="80192" y="66942"/>
                  </a:lnTo>
                  <a:lnTo>
                    <a:pt x="80192" y="55041"/>
                  </a:lnTo>
                  <a:lnTo>
                    <a:pt x="83076" y="53057"/>
                  </a:lnTo>
                  <a:lnTo>
                    <a:pt x="92884" y="45123"/>
                  </a:lnTo>
                  <a:lnTo>
                    <a:pt x="97500" y="39669"/>
                  </a:lnTo>
                  <a:lnTo>
                    <a:pt x="106730" y="34214"/>
                  </a:lnTo>
                  <a:lnTo>
                    <a:pt x="120000" y="27272"/>
                  </a:lnTo>
                  <a:lnTo>
                    <a:pt x="115384" y="26280"/>
                  </a:lnTo>
                  <a:lnTo>
                    <a:pt x="105576" y="25785"/>
                  </a:lnTo>
                  <a:lnTo>
                    <a:pt x="97500" y="24297"/>
                  </a:lnTo>
                  <a:lnTo>
                    <a:pt x="95769" y="25785"/>
                  </a:lnTo>
                  <a:lnTo>
                    <a:pt x="93461" y="27272"/>
                  </a:lnTo>
                  <a:lnTo>
                    <a:pt x="88846" y="27272"/>
                  </a:lnTo>
                  <a:lnTo>
                    <a:pt x="87115" y="25289"/>
                  </a:lnTo>
                  <a:lnTo>
                    <a:pt x="84807" y="23801"/>
                  </a:lnTo>
                  <a:lnTo>
                    <a:pt x="78461" y="22314"/>
                  </a:lnTo>
                  <a:lnTo>
                    <a:pt x="76730" y="22314"/>
                  </a:lnTo>
                  <a:lnTo>
                    <a:pt x="74423" y="21322"/>
                  </a:lnTo>
                  <a:lnTo>
                    <a:pt x="73846" y="20826"/>
                  </a:lnTo>
                  <a:lnTo>
                    <a:pt x="68653" y="20330"/>
                  </a:lnTo>
                  <a:lnTo>
                    <a:pt x="65769" y="17851"/>
                  </a:lnTo>
                  <a:lnTo>
                    <a:pt x="69230" y="19338"/>
                  </a:lnTo>
                  <a:lnTo>
                    <a:pt x="70961" y="17851"/>
                  </a:lnTo>
                  <a:lnTo>
                    <a:pt x="68653" y="17355"/>
                  </a:lnTo>
                  <a:lnTo>
                    <a:pt x="65769" y="17355"/>
                  </a:lnTo>
                  <a:lnTo>
                    <a:pt x="62884" y="17355"/>
                  </a:lnTo>
                  <a:lnTo>
                    <a:pt x="60576" y="17355"/>
                  </a:lnTo>
                  <a:lnTo>
                    <a:pt x="57692" y="17355"/>
                  </a:lnTo>
                  <a:lnTo>
                    <a:pt x="55961" y="19338"/>
                  </a:lnTo>
                  <a:lnTo>
                    <a:pt x="53653" y="19338"/>
                  </a:lnTo>
                  <a:lnTo>
                    <a:pt x="50192" y="16859"/>
                  </a:lnTo>
                  <a:lnTo>
                    <a:pt x="48461" y="16859"/>
                  </a:lnTo>
                  <a:lnTo>
                    <a:pt x="46153" y="16859"/>
                  </a:lnTo>
                  <a:lnTo>
                    <a:pt x="42115" y="15867"/>
                  </a:lnTo>
                  <a:lnTo>
                    <a:pt x="39230" y="11900"/>
                  </a:lnTo>
                  <a:lnTo>
                    <a:pt x="39230" y="11900"/>
                  </a:lnTo>
                  <a:lnTo>
                    <a:pt x="38076" y="9917"/>
                  </a:lnTo>
                  <a:lnTo>
                    <a:pt x="35769" y="9917"/>
                  </a:lnTo>
                  <a:lnTo>
                    <a:pt x="33461" y="9917"/>
                  </a:lnTo>
                  <a:lnTo>
                    <a:pt x="31730" y="9917"/>
                  </a:lnTo>
                  <a:lnTo>
                    <a:pt x="31153" y="7933"/>
                  </a:lnTo>
                  <a:lnTo>
                    <a:pt x="32884" y="5950"/>
                  </a:lnTo>
                  <a:lnTo>
                    <a:pt x="33461" y="3966"/>
                  </a:lnTo>
                  <a:lnTo>
                    <a:pt x="35769" y="2479"/>
                  </a:lnTo>
                  <a:lnTo>
                    <a:pt x="34615" y="991"/>
                  </a:lnTo>
                  <a:lnTo>
                    <a:pt x="34615" y="991"/>
                  </a:lnTo>
                  <a:lnTo>
                    <a:pt x="32307" y="0"/>
                  </a:lnTo>
                  <a:lnTo>
                    <a:pt x="32307" y="4958"/>
                  </a:lnTo>
                  <a:lnTo>
                    <a:pt x="31153" y="5950"/>
                  </a:lnTo>
                  <a:lnTo>
                    <a:pt x="30000" y="7933"/>
                  </a:lnTo>
                  <a:lnTo>
                    <a:pt x="0" y="7933"/>
                  </a:lnTo>
                  <a:lnTo>
                    <a:pt x="576" y="9917"/>
                  </a:lnTo>
                  <a:lnTo>
                    <a:pt x="576" y="11404"/>
                  </a:lnTo>
                  <a:lnTo>
                    <a:pt x="576" y="11900"/>
                  </a:lnTo>
                  <a:lnTo>
                    <a:pt x="2307" y="12892"/>
                  </a:lnTo>
                  <a:lnTo>
                    <a:pt x="2307" y="14876"/>
                  </a:lnTo>
                  <a:lnTo>
                    <a:pt x="1730" y="15371"/>
                  </a:lnTo>
                  <a:lnTo>
                    <a:pt x="576" y="16363"/>
                  </a:lnTo>
                  <a:lnTo>
                    <a:pt x="576" y="16859"/>
                  </a:lnTo>
                  <a:lnTo>
                    <a:pt x="576" y="18842"/>
                  </a:lnTo>
                  <a:lnTo>
                    <a:pt x="1153" y="19834"/>
                  </a:lnTo>
                  <a:lnTo>
                    <a:pt x="1730" y="22314"/>
                  </a:lnTo>
                  <a:lnTo>
                    <a:pt x="576" y="25289"/>
                  </a:lnTo>
                  <a:lnTo>
                    <a:pt x="1730" y="27768"/>
                  </a:lnTo>
                  <a:lnTo>
                    <a:pt x="3461" y="31735"/>
                  </a:lnTo>
                  <a:lnTo>
                    <a:pt x="5192" y="34710"/>
                  </a:lnTo>
                  <a:lnTo>
                    <a:pt x="5192" y="38677"/>
                  </a:lnTo>
                  <a:lnTo>
                    <a:pt x="5769" y="45619"/>
                  </a:lnTo>
                  <a:lnTo>
                    <a:pt x="5769" y="51570"/>
                  </a:lnTo>
                  <a:lnTo>
                    <a:pt x="5769" y="55537"/>
                  </a:lnTo>
                  <a:lnTo>
                    <a:pt x="6923" y="56528"/>
                  </a:lnTo>
                  <a:lnTo>
                    <a:pt x="6923" y="57520"/>
                  </a:lnTo>
                  <a:lnTo>
                    <a:pt x="6923" y="60495"/>
                  </a:lnTo>
                  <a:lnTo>
                    <a:pt x="8653" y="61487"/>
                  </a:lnTo>
                  <a:lnTo>
                    <a:pt x="9807" y="62975"/>
                  </a:lnTo>
                  <a:lnTo>
                    <a:pt x="10384" y="65454"/>
                  </a:lnTo>
                  <a:lnTo>
                    <a:pt x="10384" y="67438"/>
                  </a:lnTo>
                  <a:lnTo>
                    <a:pt x="10384" y="69917"/>
                  </a:lnTo>
                  <a:lnTo>
                    <a:pt x="9230" y="70413"/>
                  </a:lnTo>
                  <a:lnTo>
                    <a:pt x="9230" y="70413"/>
                  </a:lnTo>
                  <a:lnTo>
                    <a:pt x="9807" y="71404"/>
                  </a:lnTo>
                  <a:lnTo>
                    <a:pt x="7500" y="72892"/>
                  </a:lnTo>
                  <a:lnTo>
                    <a:pt x="6346" y="74380"/>
                  </a:lnTo>
                  <a:lnTo>
                    <a:pt x="4615" y="75371"/>
                  </a:lnTo>
                  <a:lnTo>
                    <a:pt x="4615" y="76363"/>
                  </a:lnTo>
                  <a:lnTo>
                    <a:pt x="4615" y="77355"/>
                  </a:lnTo>
                  <a:lnTo>
                    <a:pt x="5192" y="78347"/>
                  </a:lnTo>
                  <a:lnTo>
                    <a:pt x="6923" y="79338"/>
                  </a:lnTo>
                  <a:lnTo>
                    <a:pt x="6923" y="80826"/>
                  </a:lnTo>
                  <a:lnTo>
                    <a:pt x="9807" y="81322"/>
                  </a:lnTo>
                  <a:lnTo>
                    <a:pt x="10384" y="82809"/>
                  </a:lnTo>
                  <a:lnTo>
                    <a:pt x="12115" y="83801"/>
                  </a:lnTo>
                  <a:lnTo>
                    <a:pt x="10384" y="120000"/>
                  </a:lnTo>
                  <a:lnTo>
                    <a:pt x="99230" y="118512"/>
                  </a:lnTo>
                  <a:lnTo>
                    <a:pt x="99807" y="115537"/>
                  </a:lnTo>
                  <a:lnTo>
                    <a:pt x="99230" y="112561"/>
                  </a:lnTo>
                  <a:lnTo>
                    <a:pt x="95769" y="109090"/>
                  </a:lnTo>
                  <a:lnTo>
                    <a:pt x="92307" y="107107"/>
                  </a:lnTo>
                  <a:lnTo>
                    <a:pt x="90576" y="105619"/>
                  </a:lnTo>
                  <a:lnTo>
                    <a:pt x="86538" y="101157"/>
                  </a:lnTo>
                  <a:lnTo>
                    <a:pt x="79615" y="97685"/>
                  </a:lnTo>
                  <a:lnTo>
                    <a:pt x="75000" y="95702"/>
                  </a:lnTo>
                  <a:lnTo>
                    <a:pt x="72115" y="93719"/>
                  </a:lnTo>
                  <a:lnTo>
                    <a:pt x="72692" y="86280"/>
                  </a:lnTo>
                  <a:lnTo>
                    <a:pt x="73846" y="78842"/>
                  </a:lnTo>
                  <a:lnTo>
                    <a:pt x="72692" y="78842"/>
                  </a:lnTo>
                  <a:lnTo>
                    <a:pt x="70384" y="76363"/>
                  </a:lnTo>
                  <a:lnTo>
                    <a:pt x="72692" y="71900"/>
                  </a:lnTo>
                  <a:lnTo>
                    <a:pt x="73846" y="6991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3" name="usmap100">
              <a:extLst>
                <a:ext uri="{FF2B5EF4-FFF2-40B4-BE49-F238E27FC236}">
                  <a16:creationId xmlns:a16="http://schemas.microsoft.com/office/drawing/2014/main" id="{269DA70C-5C10-B93D-BAC3-E70687EB6ED8}"/>
                </a:ext>
              </a:extLst>
            </p:cNvPr>
            <p:cNvSpPr/>
            <p:nvPr/>
          </p:nvSpPr>
          <p:spPr>
            <a:xfrm>
              <a:off x="12712102" y="4764290"/>
              <a:ext cx="1543080" cy="1627923"/>
            </a:xfrm>
            <a:custGeom>
              <a:avLst/>
              <a:gdLst/>
              <a:ahLst/>
              <a:cxnLst/>
              <a:rect l="0" t="0" r="0" b="0"/>
              <a:pathLst>
                <a:path w="120000" h="120000" extrusionOk="0">
                  <a:moveTo>
                    <a:pt x="106268" y="38873"/>
                  </a:moveTo>
                  <a:cubicBezTo>
                    <a:pt x="105671" y="38309"/>
                    <a:pt x="105671" y="38309"/>
                    <a:pt x="105671" y="38309"/>
                  </a:cubicBezTo>
                  <a:cubicBezTo>
                    <a:pt x="104477" y="36619"/>
                    <a:pt x="104477" y="36619"/>
                    <a:pt x="104477" y="36619"/>
                  </a:cubicBezTo>
                  <a:cubicBezTo>
                    <a:pt x="105074" y="34929"/>
                    <a:pt x="105074" y="34929"/>
                    <a:pt x="105074" y="34929"/>
                  </a:cubicBezTo>
                  <a:cubicBezTo>
                    <a:pt x="104477" y="31549"/>
                    <a:pt x="104477" y="31549"/>
                    <a:pt x="104477" y="31549"/>
                  </a:cubicBezTo>
                  <a:cubicBezTo>
                    <a:pt x="102686" y="29859"/>
                    <a:pt x="102686" y="29859"/>
                    <a:pt x="102686" y="29859"/>
                  </a:cubicBezTo>
                  <a:cubicBezTo>
                    <a:pt x="99104" y="27605"/>
                    <a:pt x="99104" y="27605"/>
                    <a:pt x="99104" y="27605"/>
                  </a:cubicBezTo>
                  <a:cubicBezTo>
                    <a:pt x="97910" y="25352"/>
                    <a:pt x="97910" y="25352"/>
                    <a:pt x="97910" y="25352"/>
                  </a:cubicBezTo>
                  <a:cubicBezTo>
                    <a:pt x="93731" y="24788"/>
                    <a:pt x="93731" y="24788"/>
                    <a:pt x="93731" y="24788"/>
                  </a:cubicBezTo>
                  <a:cubicBezTo>
                    <a:pt x="88358" y="24788"/>
                    <a:pt x="88358" y="24788"/>
                    <a:pt x="88358" y="24788"/>
                  </a:cubicBezTo>
                  <a:cubicBezTo>
                    <a:pt x="87164" y="23661"/>
                    <a:pt x="87164" y="23661"/>
                    <a:pt x="87164" y="23661"/>
                  </a:cubicBezTo>
                  <a:cubicBezTo>
                    <a:pt x="83582" y="23661"/>
                    <a:pt x="83582" y="23661"/>
                    <a:pt x="83582" y="23661"/>
                  </a:cubicBezTo>
                  <a:cubicBezTo>
                    <a:pt x="78805" y="23098"/>
                    <a:pt x="78805" y="23098"/>
                    <a:pt x="78805" y="23098"/>
                  </a:cubicBezTo>
                  <a:cubicBezTo>
                    <a:pt x="78208" y="21971"/>
                    <a:pt x="78208" y="21971"/>
                    <a:pt x="78208" y="21971"/>
                  </a:cubicBezTo>
                  <a:cubicBezTo>
                    <a:pt x="74626" y="20281"/>
                    <a:pt x="74626" y="20281"/>
                    <a:pt x="74626" y="20281"/>
                  </a:cubicBezTo>
                  <a:cubicBezTo>
                    <a:pt x="70447" y="19718"/>
                    <a:pt x="70447" y="19718"/>
                    <a:pt x="70447" y="19718"/>
                  </a:cubicBezTo>
                  <a:cubicBezTo>
                    <a:pt x="66268" y="18591"/>
                    <a:pt x="66268" y="18591"/>
                    <a:pt x="66268" y="18591"/>
                  </a:cubicBezTo>
                  <a:cubicBezTo>
                    <a:pt x="61492" y="16901"/>
                    <a:pt x="61492" y="16901"/>
                    <a:pt x="61492" y="16901"/>
                  </a:cubicBezTo>
                  <a:cubicBezTo>
                    <a:pt x="58507" y="15211"/>
                    <a:pt x="58507" y="15211"/>
                    <a:pt x="58507" y="15211"/>
                  </a:cubicBezTo>
                  <a:cubicBezTo>
                    <a:pt x="56119" y="15211"/>
                    <a:pt x="56119" y="15211"/>
                    <a:pt x="56119" y="15211"/>
                  </a:cubicBezTo>
                  <a:cubicBezTo>
                    <a:pt x="55522" y="15211"/>
                    <a:pt x="55522" y="15211"/>
                    <a:pt x="55522" y="15211"/>
                  </a:cubicBezTo>
                  <a:cubicBezTo>
                    <a:pt x="54328" y="14084"/>
                    <a:pt x="54328" y="14084"/>
                    <a:pt x="54328" y="14084"/>
                  </a:cubicBezTo>
                  <a:cubicBezTo>
                    <a:pt x="53134" y="12394"/>
                    <a:pt x="53134" y="12394"/>
                    <a:pt x="53134" y="12394"/>
                  </a:cubicBezTo>
                  <a:cubicBezTo>
                    <a:pt x="48955" y="11267"/>
                    <a:pt x="48955" y="11267"/>
                    <a:pt x="48955" y="11267"/>
                  </a:cubicBezTo>
                  <a:cubicBezTo>
                    <a:pt x="48955" y="11267"/>
                    <a:pt x="48955" y="11267"/>
                    <a:pt x="48955" y="11267"/>
                  </a:cubicBezTo>
                  <a:cubicBezTo>
                    <a:pt x="48358" y="11267"/>
                    <a:pt x="48358" y="11267"/>
                    <a:pt x="48358" y="11267"/>
                  </a:cubicBezTo>
                  <a:cubicBezTo>
                    <a:pt x="46567" y="10140"/>
                    <a:pt x="46567" y="10140"/>
                    <a:pt x="46567" y="10140"/>
                  </a:cubicBezTo>
                  <a:cubicBezTo>
                    <a:pt x="44776" y="9014"/>
                    <a:pt x="44776" y="9014"/>
                    <a:pt x="44776" y="9014"/>
                  </a:cubicBezTo>
                  <a:cubicBezTo>
                    <a:pt x="42985" y="8450"/>
                    <a:pt x="42985" y="8450"/>
                    <a:pt x="42985" y="8450"/>
                  </a:cubicBezTo>
                  <a:cubicBezTo>
                    <a:pt x="41791" y="9577"/>
                    <a:pt x="41791" y="9577"/>
                    <a:pt x="41791" y="9577"/>
                  </a:cubicBezTo>
                  <a:cubicBezTo>
                    <a:pt x="40000" y="10140"/>
                    <a:pt x="40000" y="10140"/>
                    <a:pt x="40000" y="10140"/>
                  </a:cubicBezTo>
                  <a:cubicBezTo>
                    <a:pt x="39402" y="9577"/>
                    <a:pt x="39402" y="9577"/>
                    <a:pt x="39402" y="9577"/>
                  </a:cubicBezTo>
                  <a:cubicBezTo>
                    <a:pt x="40000" y="8450"/>
                    <a:pt x="40000" y="8450"/>
                    <a:pt x="40000" y="8450"/>
                  </a:cubicBezTo>
                  <a:cubicBezTo>
                    <a:pt x="40597" y="5070"/>
                    <a:pt x="40597" y="5070"/>
                    <a:pt x="40597" y="5070"/>
                  </a:cubicBezTo>
                  <a:cubicBezTo>
                    <a:pt x="41194" y="3943"/>
                    <a:pt x="41194" y="3943"/>
                    <a:pt x="41194" y="3943"/>
                  </a:cubicBezTo>
                  <a:cubicBezTo>
                    <a:pt x="41791" y="1126"/>
                    <a:pt x="41791" y="1126"/>
                    <a:pt x="41791" y="1126"/>
                  </a:cubicBezTo>
                  <a:cubicBezTo>
                    <a:pt x="40000" y="0"/>
                    <a:pt x="40000" y="0"/>
                    <a:pt x="40000" y="0"/>
                  </a:cubicBezTo>
                  <a:cubicBezTo>
                    <a:pt x="38805" y="563"/>
                    <a:pt x="38805" y="563"/>
                    <a:pt x="38805" y="563"/>
                  </a:cubicBezTo>
                  <a:cubicBezTo>
                    <a:pt x="36417" y="1690"/>
                    <a:pt x="36417" y="1690"/>
                    <a:pt x="36417" y="1690"/>
                  </a:cubicBezTo>
                  <a:cubicBezTo>
                    <a:pt x="34029" y="2253"/>
                    <a:pt x="34029" y="2253"/>
                    <a:pt x="34029" y="2253"/>
                  </a:cubicBezTo>
                  <a:cubicBezTo>
                    <a:pt x="31044" y="3380"/>
                    <a:pt x="31044" y="3380"/>
                    <a:pt x="31044" y="3380"/>
                  </a:cubicBezTo>
                  <a:cubicBezTo>
                    <a:pt x="28059" y="5070"/>
                    <a:pt x="28059" y="5070"/>
                    <a:pt x="28059" y="5070"/>
                  </a:cubicBezTo>
                  <a:cubicBezTo>
                    <a:pt x="23283" y="7323"/>
                    <a:pt x="23283" y="7323"/>
                    <a:pt x="23283" y="7323"/>
                  </a:cubicBezTo>
                  <a:cubicBezTo>
                    <a:pt x="22089" y="9014"/>
                    <a:pt x="22089" y="9014"/>
                    <a:pt x="22089" y="9014"/>
                  </a:cubicBezTo>
                  <a:cubicBezTo>
                    <a:pt x="19701" y="9014"/>
                    <a:pt x="19701" y="9014"/>
                    <a:pt x="19701" y="9014"/>
                  </a:cubicBezTo>
                  <a:cubicBezTo>
                    <a:pt x="16716" y="7887"/>
                    <a:pt x="16716" y="7887"/>
                    <a:pt x="16716" y="7887"/>
                  </a:cubicBezTo>
                  <a:cubicBezTo>
                    <a:pt x="14925" y="6197"/>
                    <a:pt x="14925" y="6197"/>
                    <a:pt x="14925" y="6197"/>
                  </a:cubicBezTo>
                  <a:cubicBezTo>
                    <a:pt x="12537" y="8450"/>
                    <a:pt x="12537" y="8450"/>
                    <a:pt x="12537" y="8450"/>
                  </a:cubicBezTo>
                  <a:cubicBezTo>
                    <a:pt x="11940" y="24225"/>
                    <a:pt x="11940" y="24225"/>
                    <a:pt x="11940" y="24225"/>
                  </a:cubicBezTo>
                  <a:cubicBezTo>
                    <a:pt x="4179" y="28732"/>
                    <a:pt x="4179" y="28732"/>
                    <a:pt x="4179" y="28732"/>
                  </a:cubicBezTo>
                  <a:cubicBezTo>
                    <a:pt x="2985" y="30985"/>
                    <a:pt x="2985" y="30985"/>
                    <a:pt x="2985" y="30985"/>
                  </a:cubicBezTo>
                  <a:cubicBezTo>
                    <a:pt x="0" y="37183"/>
                    <a:pt x="0" y="37183"/>
                    <a:pt x="0" y="37183"/>
                  </a:cubicBezTo>
                  <a:cubicBezTo>
                    <a:pt x="2985" y="40563"/>
                    <a:pt x="2985" y="40563"/>
                    <a:pt x="2985" y="40563"/>
                  </a:cubicBezTo>
                  <a:cubicBezTo>
                    <a:pt x="4179" y="40563"/>
                    <a:pt x="4179" y="40563"/>
                    <a:pt x="4179" y="40563"/>
                  </a:cubicBezTo>
                  <a:cubicBezTo>
                    <a:pt x="2985" y="50140"/>
                    <a:pt x="2985" y="50140"/>
                    <a:pt x="2985" y="50140"/>
                  </a:cubicBezTo>
                  <a:cubicBezTo>
                    <a:pt x="2388" y="60281"/>
                    <a:pt x="2388" y="60281"/>
                    <a:pt x="2388" y="60281"/>
                  </a:cubicBezTo>
                  <a:cubicBezTo>
                    <a:pt x="5970" y="63098"/>
                    <a:pt x="5970" y="63098"/>
                    <a:pt x="5970" y="63098"/>
                  </a:cubicBezTo>
                  <a:cubicBezTo>
                    <a:pt x="11343" y="65915"/>
                    <a:pt x="11343" y="65915"/>
                    <a:pt x="11343" y="65915"/>
                  </a:cubicBezTo>
                  <a:cubicBezTo>
                    <a:pt x="19701" y="70422"/>
                    <a:pt x="19701" y="70422"/>
                    <a:pt x="19701" y="70422"/>
                  </a:cubicBezTo>
                  <a:cubicBezTo>
                    <a:pt x="25074" y="76056"/>
                    <a:pt x="25074" y="76056"/>
                    <a:pt x="25074" y="76056"/>
                  </a:cubicBezTo>
                  <a:cubicBezTo>
                    <a:pt x="26865" y="78309"/>
                    <a:pt x="26865" y="78309"/>
                    <a:pt x="26865" y="78309"/>
                  </a:cubicBezTo>
                  <a:cubicBezTo>
                    <a:pt x="31044" y="81126"/>
                    <a:pt x="31044" y="81126"/>
                    <a:pt x="31044" y="81126"/>
                  </a:cubicBezTo>
                  <a:cubicBezTo>
                    <a:pt x="35820" y="85633"/>
                    <a:pt x="35820" y="85633"/>
                    <a:pt x="35820" y="85633"/>
                  </a:cubicBezTo>
                  <a:cubicBezTo>
                    <a:pt x="36417" y="89577"/>
                    <a:pt x="36417" y="89577"/>
                    <a:pt x="36417" y="89577"/>
                  </a:cubicBezTo>
                  <a:cubicBezTo>
                    <a:pt x="35820" y="93521"/>
                    <a:pt x="35820" y="93521"/>
                    <a:pt x="35820" y="93521"/>
                  </a:cubicBezTo>
                  <a:cubicBezTo>
                    <a:pt x="37611" y="97464"/>
                    <a:pt x="37611" y="97464"/>
                    <a:pt x="37611" y="97464"/>
                  </a:cubicBezTo>
                  <a:cubicBezTo>
                    <a:pt x="38805" y="99154"/>
                    <a:pt x="38805" y="99154"/>
                    <a:pt x="38805" y="99154"/>
                  </a:cubicBezTo>
                  <a:cubicBezTo>
                    <a:pt x="38805" y="103098"/>
                    <a:pt x="38805" y="103098"/>
                    <a:pt x="38805" y="103098"/>
                  </a:cubicBezTo>
                  <a:cubicBezTo>
                    <a:pt x="38805" y="105352"/>
                    <a:pt x="38805" y="105352"/>
                    <a:pt x="38805" y="105352"/>
                  </a:cubicBezTo>
                  <a:cubicBezTo>
                    <a:pt x="38805" y="108732"/>
                    <a:pt x="38805" y="108732"/>
                    <a:pt x="38805" y="108732"/>
                  </a:cubicBezTo>
                  <a:cubicBezTo>
                    <a:pt x="40000" y="111549"/>
                    <a:pt x="40000" y="111549"/>
                    <a:pt x="40000" y="111549"/>
                  </a:cubicBezTo>
                  <a:cubicBezTo>
                    <a:pt x="40000" y="114366"/>
                    <a:pt x="40000" y="114366"/>
                    <a:pt x="40000" y="114366"/>
                  </a:cubicBezTo>
                  <a:cubicBezTo>
                    <a:pt x="42985" y="114366"/>
                    <a:pt x="42985" y="114366"/>
                    <a:pt x="42985" y="114366"/>
                  </a:cubicBezTo>
                  <a:cubicBezTo>
                    <a:pt x="42985" y="114366"/>
                    <a:pt x="45373" y="116619"/>
                    <a:pt x="45970" y="116619"/>
                  </a:cubicBezTo>
                  <a:cubicBezTo>
                    <a:pt x="46567" y="116619"/>
                    <a:pt x="48955" y="117746"/>
                    <a:pt x="48955" y="117746"/>
                  </a:cubicBezTo>
                  <a:cubicBezTo>
                    <a:pt x="50746" y="119999"/>
                    <a:pt x="50746" y="119999"/>
                    <a:pt x="50746" y="119999"/>
                  </a:cubicBezTo>
                  <a:cubicBezTo>
                    <a:pt x="109850" y="116619"/>
                    <a:pt x="109850" y="116619"/>
                    <a:pt x="109850" y="116619"/>
                  </a:cubicBezTo>
                  <a:cubicBezTo>
                    <a:pt x="109850" y="109859"/>
                    <a:pt x="109850" y="109859"/>
                    <a:pt x="109850" y="109859"/>
                  </a:cubicBezTo>
                  <a:cubicBezTo>
                    <a:pt x="109850" y="107605"/>
                    <a:pt x="109850" y="107605"/>
                    <a:pt x="109850" y="107605"/>
                  </a:cubicBezTo>
                  <a:cubicBezTo>
                    <a:pt x="106865" y="100845"/>
                    <a:pt x="106865" y="100845"/>
                    <a:pt x="106865" y="100845"/>
                  </a:cubicBezTo>
                  <a:cubicBezTo>
                    <a:pt x="106268" y="96901"/>
                    <a:pt x="106268" y="96901"/>
                    <a:pt x="106268" y="96901"/>
                  </a:cubicBezTo>
                  <a:cubicBezTo>
                    <a:pt x="106865" y="92394"/>
                    <a:pt x="106865" y="92394"/>
                    <a:pt x="106865" y="92394"/>
                  </a:cubicBezTo>
                  <a:cubicBezTo>
                    <a:pt x="108059" y="89014"/>
                    <a:pt x="108059" y="89014"/>
                    <a:pt x="108059" y="89014"/>
                  </a:cubicBezTo>
                  <a:cubicBezTo>
                    <a:pt x="108656" y="87323"/>
                    <a:pt x="108656" y="87323"/>
                    <a:pt x="108656" y="87323"/>
                  </a:cubicBezTo>
                  <a:cubicBezTo>
                    <a:pt x="109850" y="85633"/>
                    <a:pt x="109850" y="85633"/>
                    <a:pt x="109850" y="85633"/>
                  </a:cubicBezTo>
                  <a:cubicBezTo>
                    <a:pt x="108656" y="82816"/>
                    <a:pt x="108656" y="82816"/>
                    <a:pt x="108656" y="82816"/>
                  </a:cubicBezTo>
                  <a:cubicBezTo>
                    <a:pt x="108656" y="78873"/>
                    <a:pt x="108656" y="78873"/>
                    <a:pt x="108656" y="78873"/>
                  </a:cubicBezTo>
                  <a:cubicBezTo>
                    <a:pt x="108656" y="76619"/>
                    <a:pt x="108656" y="76619"/>
                    <a:pt x="108656" y="76619"/>
                  </a:cubicBezTo>
                  <a:cubicBezTo>
                    <a:pt x="109850" y="74929"/>
                    <a:pt x="109850" y="74929"/>
                    <a:pt x="109850" y="74929"/>
                  </a:cubicBezTo>
                  <a:cubicBezTo>
                    <a:pt x="109850" y="73802"/>
                    <a:pt x="109850" y="73802"/>
                    <a:pt x="109850" y="73802"/>
                  </a:cubicBezTo>
                  <a:cubicBezTo>
                    <a:pt x="112238" y="71549"/>
                    <a:pt x="112238" y="71549"/>
                    <a:pt x="112238" y="71549"/>
                  </a:cubicBezTo>
                  <a:cubicBezTo>
                    <a:pt x="112238" y="70422"/>
                    <a:pt x="112238" y="70422"/>
                    <a:pt x="112238" y="70422"/>
                  </a:cubicBezTo>
                  <a:cubicBezTo>
                    <a:pt x="111044" y="68169"/>
                    <a:pt x="111044" y="68169"/>
                    <a:pt x="111044" y="68169"/>
                  </a:cubicBezTo>
                  <a:cubicBezTo>
                    <a:pt x="111044" y="66478"/>
                    <a:pt x="111044" y="66478"/>
                    <a:pt x="111044" y="66478"/>
                  </a:cubicBezTo>
                  <a:cubicBezTo>
                    <a:pt x="111641" y="61971"/>
                    <a:pt x="111641" y="61971"/>
                    <a:pt x="111641" y="61971"/>
                  </a:cubicBezTo>
                  <a:cubicBezTo>
                    <a:pt x="112238" y="59154"/>
                    <a:pt x="112238" y="59154"/>
                    <a:pt x="112238" y="59154"/>
                  </a:cubicBezTo>
                  <a:cubicBezTo>
                    <a:pt x="114029" y="55774"/>
                    <a:pt x="114029" y="55774"/>
                    <a:pt x="114029" y="55774"/>
                  </a:cubicBezTo>
                  <a:cubicBezTo>
                    <a:pt x="117014" y="50140"/>
                    <a:pt x="117014" y="50140"/>
                    <a:pt x="117014" y="50140"/>
                  </a:cubicBezTo>
                  <a:cubicBezTo>
                    <a:pt x="117611" y="47887"/>
                    <a:pt x="117611" y="47887"/>
                    <a:pt x="117611" y="47887"/>
                  </a:cubicBezTo>
                  <a:cubicBezTo>
                    <a:pt x="117611" y="46197"/>
                    <a:pt x="117611" y="46197"/>
                    <a:pt x="117611" y="46197"/>
                  </a:cubicBezTo>
                  <a:cubicBezTo>
                    <a:pt x="120000" y="45633"/>
                    <a:pt x="120000" y="45633"/>
                    <a:pt x="120000" y="45633"/>
                  </a:cubicBezTo>
                  <a:cubicBezTo>
                    <a:pt x="120000" y="44507"/>
                    <a:pt x="120000" y="44507"/>
                    <a:pt x="120000" y="44507"/>
                  </a:cubicBezTo>
                  <a:cubicBezTo>
                    <a:pt x="120000" y="43380"/>
                    <a:pt x="120000" y="43380"/>
                    <a:pt x="120000" y="43380"/>
                  </a:cubicBezTo>
                  <a:cubicBezTo>
                    <a:pt x="120000" y="42253"/>
                    <a:pt x="120000" y="42253"/>
                    <a:pt x="120000" y="42253"/>
                  </a:cubicBezTo>
                  <a:cubicBezTo>
                    <a:pt x="120000" y="41126"/>
                    <a:pt x="120000" y="41126"/>
                    <a:pt x="120000" y="41126"/>
                  </a:cubicBezTo>
                  <a:cubicBezTo>
                    <a:pt x="120000" y="40000"/>
                    <a:pt x="120000" y="40000"/>
                    <a:pt x="120000" y="40000"/>
                  </a:cubicBezTo>
                  <a:cubicBezTo>
                    <a:pt x="117611" y="42253"/>
                    <a:pt x="117611" y="42253"/>
                    <a:pt x="117611" y="42253"/>
                  </a:cubicBezTo>
                  <a:cubicBezTo>
                    <a:pt x="115820" y="44507"/>
                    <a:pt x="115820" y="44507"/>
                    <a:pt x="115820" y="44507"/>
                  </a:cubicBezTo>
                  <a:cubicBezTo>
                    <a:pt x="115223" y="47323"/>
                    <a:pt x="115223" y="47323"/>
                    <a:pt x="115223" y="47323"/>
                  </a:cubicBezTo>
                  <a:cubicBezTo>
                    <a:pt x="113432" y="50704"/>
                    <a:pt x="113432" y="50704"/>
                    <a:pt x="113432" y="50704"/>
                  </a:cubicBezTo>
                  <a:cubicBezTo>
                    <a:pt x="111641" y="51830"/>
                    <a:pt x="111641" y="51830"/>
                    <a:pt x="111641" y="51830"/>
                  </a:cubicBezTo>
                  <a:cubicBezTo>
                    <a:pt x="108059" y="53521"/>
                    <a:pt x="108059" y="53521"/>
                    <a:pt x="108059" y="53521"/>
                  </a:cubicBezTo>
                  <a:cubicBezTo>
                    <a:pt x="106268" y="55774"/>
                    <a:pt x="106268" y="55774"/>
                    <a:pt x="106268" y="55774"/>
                  </a:cubicBezTo>
                  <a:cubicBezTo>
                    <a:pt x="105671" y="56901"/>
                    <a:pt x="105671" y="56901"/>
                    <a:pt x="105671" y="56901"/>
                  </a:cubicBezTo>
                  <a:cubicBezTo>
                    <a:pt x="104477" y="59154"/>
                    <a:pt x="104477" y="59154"/>
                    <a:pt x="104477" y="59154"/>
                  </a:cubicBezTo>
                  <a:cubicBezTo>
                    <a:pt x="102089" y="61971"/>
                    <a:pt x="102089" y="61971"/>
                    <a:pt x="102089" y="61971"/>
                  </a:cubicBezTo>
                  <a:cubicBezTo>
                    <a:pt x="100298" y="60281"/>
                    <a:pt x="100298" y="60281"/>
                    <a:pt x="100298" y="60281"/>
                  </a:cubicBezTo>
                  <a:cubicBezTo>
                    <a:pt x="102089" y="58028"/>
                    <a:pt x="102089" y="58028"/>
                    <a:pt x="102089" y="58028"/>
                  </a:cubicBezTo>
                  <a:cubicBezTo>
                    <a:pt x="103283" y="54084"/>
                    <a:pt x="103283" y="54084"/>
                    <a:pt x="103283" y="54084"/>
                  </a:cubicBezTo>
                  <a:cubicBezTo>
                    <a:pt x="103880" y="52394"/>
                    <a:pt x="103880" y="52394"/>
                    <a:pt x="103880" y="52394"/>
                  </a:cubicBezTo>
                  <a:cubicBezTo>
                    <a:pt x="104477" y="51267"/>
                    <a:pt x="104477" y="51267"/>
                    <a:pt x="104477" y="51267"/>
                  </a:cubicBezTo>
                  <a:cubicBezTo>
                    <a:pt x="105671" y="50140"/>
                    <a:pt x="105671" y="50140"/>
                    <a:pt x="105671" y="50140"/>
                  </a:cubicBezTo>
                  <a:cubicBezTo>
                    <a:pt x="106865" y="49014"/>
                    <a:pt x="106865" y="49014"/>
                    <a:pt x="106865" y="49014"/>
                  </a:cubicBezTo>
                  <a:cubicBezTo>
                    <a:pt x="107462" y="47887"/>
                    <a:pt x="107462" y="47887"/>
                    <a:pt x="107462" y="47887"/>
                  </a:cubicBezTo>
                  <a:cubicBezTo>
                    <a:pt x="106865" y="45070"/>
                    <a:pt x="106865" y="45070"/>
                    <a:pt x="106865" y="45070"/>
                  </a:cubicBezTo>
                  <a:cubicBezTo>
                    <a:pt x="107462" y="43943"/>
                    <a:pt x="107462" y="43943"/>
                    <a:pt x="107462" y="43943"/>
                  </a:cubicBezTo>
                  <a:cubicBezTo>
                    <a:pt x="106865" y="42816"/>
                    <a:pt x="106865" y="42816"/>
                    <a:pt x="106865" y="42816"/>
                  </a:cubicBezTo>
                  <a:lnTo>
                    <a:pt x="106268" y="38873"/>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4" name="usmap57">
              <a:extLst>
                <a:ext uri="{FF2B5EF4-FFF2-40B4-BE49-F238E27FC236}">
                  <a16:creationId xmlns:a16="http://schemas.microsoft.com/office/drawing/2014/main" id="{4E7273E2-59F3-F078-E7D0-47ECDAF2FAF0}"/>
                </a:ext>
              </a:extLst>
            </p:cNvPr>
            <p:cNvSpPr/>
            <p:nvPr/>
          </p:nvSpPr>
          <p:spPr>
            <a:xfrm>
              <a:off x="8056011" y="6694952"/>
              <a:ext cx="2167625" cy="1683115"/>
            </a:xfrm>
            <a:custGeom>
              <a:avLst/>
              <a:gdLst/>
              <a:ahLst/>
              <a:cxnLst/>
              <a:rect l="0" t="0" r="0" b="0"/>
              <a:pathLst>
                <a:path w="120000" h="120000" extrusionOk="0">
                  <a:moveTo>
                    <a:pt x="114021" y="120000"/>
                  </a:moveTo>
                  <a:cubicBezTo>
                    <a:pt x="118291" y="40723"/>
                    <a:pt x="118291" y="40723"/>
                    <a:pt x="118291" y="40723"/>
                  </a:cubicBezTo>
                  <a:cubicBezTo>
                    <a:pt x="118291" y="40723"/>
                    <a:pt x="118291" y="40723"/>
                    <a:pt x="118291" y="40723"/>
                  </a:cubicBezTo>
                  <a:cubicBezTo>
                    <a:pt x="118291" y="40723"/>
                    <a:pt x="118291" y="40723"/>
                    <a:pt x="118291" y="40723"/>
                  </a:cubicBezTo>
                  <a:cubicBezTo>
                    <a:pt x="120000" y="15203"/>
                    <a:pt x="120000" y="15203"/>
                    <a:pt x="120000" y="15203"/>
                  </a:cubicBezTo>
                  <a:cubicBezTo>
                    <a:pt x="88825" y="11402"/>
                    <a:pt x="88825" y="11402"/>
                    <a:pt x="88825" y="11402"/>
                  </a:cubicBezTo>
                  <a:cubicBezTo>
                    <a:pt x="12811" y="0"/>
                    <a:pt x="12811" y="0"/>
                    <a:pt x="12811" y="0"/>
                  </a:cubicBezTo>
                  <a:cubicBezTo>
                    <a:pt x="0" y="104253"/>
                    <a:pt x="0" y="104253"/>
                    <a:pt x="0" y="104253"/>
                  </a:cubicBezTo>
                  <a:cubicBezTo>
                    <a:pt x="97793" y="118914"/>
                    <a:pt x="97793" y="118914"/>
                    <a:pt x="97793" y="118914"/>
                  </a:cubicBezTo>
                  <a:cubicBezTo>
                    <a:pt x="97793" y="118914"/>
                    <a:pt x="104626" y="119457"/>
                    <a:pt x="114021" y="120000"/>
                  </a:cubicBez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5" name="usmap86">
              <a:extLst>
                <a:ext uri="{FF2B5EF4-FFF2-40B4-BE49-F238E27FC236}">
                  <a16:creationId xmlns:a16="http://schemas.microsoft.com/office/drawing/2014/main" id="{C6AF6466-B809-88C7-7901-6B02886F461B}"/>
                </a:ext>
              </a:extLst>
            </p:cNvPr>
            <p:cNvSpPr/>
            <p:nvPr/>
          </p:nvSpPr>
          <p:spPr>
            <a:xfrm>
              <a:off x="16330274" y="4856299"/>
              <a:ext cx="2187307" cy="1600314"/>
            </a:xfrm>
            <a:custGeom>
              <a:avLst/>
              <a:gdLst/>
              <a:ahLst/>
              <a:cxnLst/>
              <a:rect l="0" t="0" r="0" b="0"/>
              <a:pathLst>
                <a:path w="120000" h="120000" extrusionOk="0">
                  <a:moveTo>
                    <a:pt x="0" y="98426"/>
                  </a:moveTo>
                  <a:lnTo>
                    <a:pt x="4958" y="91685"/>
                  </a:lnTo>
                  <a:lnTo>
                    <a:pt x="5950" y="89662"/>
                  </a:lnTo>
                  <a:lnTo>
                    <a:pt x="7933" y="86966"/>
                  </a:lnTo>
                  <a:lnTo>
                    <a:pt x="8925" y="85617"/>
                  </a:lnTo>
                  <a:lnTo>
                    <a:pt x="10909" y="83595"/>
                  </a:lnTo>
                  <a:lnTo>
                    <a:pt x="10909" y="81573"/>
                  </a:lnTo>
                  <a:lnTo>
                    <a:pt x="10909" y="80224"/>
                  </a:lnTo>
                  <a:lnTo>
                    <a:pt x="8429" y="73483"/>
                  </a:lnTo>
                  <a:lnTo>
                    <a:pt x="6942" y="68764"/>
                  </a:lnTo>
                  <a:lnTo>
                    <a:pt x="8925" y="66741"/>
                  </a:lnTo>
                  <a:lnTo>
                    <a:pt x="15371" y="64719"/>
                  </a:lnTo>
                  <a:lnTo>
                    <a:pt x="18842" y="64719"/>
                  </a:lnTo>
                  <a:lnTo>
                    <a:pt x="23305" y="64719"/>
                  </a:lnTo>
                  <a:lnTo>
                    <a:pt x="26280" y="64719"/>
                  </a:lnTo>
                  <a:lnTo>
                    <a:pt x="27768" y="64719"/>
                  </a:lnTo>
                  <a:lnTo>
                    <a:pt x="31239" y="62696"/>
                  </a:lnTo>
                  <a:lnTo>
                    <a:pt x="33223" y="62696"/>
                  </a:lnTo>
                  <a:lnTo>
                    <a:pt x="38181" y="60674"/>
                  </a:lnTo>
                  <a:lnTo>
                    <a:pt x="41157" y="55955"/>
                  </a:lnTo>
                  <a:lnTo>
                    <a:pt x="44132" y="53932"/>
                  </a:lnTo>
                  <a:lnTo>
                    <a:pt x="46115" y="51910"/>
                  </a:lnTo>
                  <a:lnTo>
                    <a:pt x="46115" y="50561"/>
                  </a:lnTo>
                  <a:lnTo>
                    <a:pt x="46115" y="47865"/>
                  </a:lnTo>
                  <a:lnTo>
                    <a:pt x="44132" y="44494"/>
                  </a:lnTo>
                  <a:lnTo>
                    <a:pt x="46115" y="42471"/>
                  </a:lnTo>
                  <a:lnTo>
                    <a:pt x="46611" y="39775"/>
                  </a:lnTo>
                  <a:lnTo>
                    <a:pt x="44132" y="41123"/>
                  </a:lnTo>
                  <a:lnTo>
                    <a:pt x="43140" y="39775"/>
                  </a:lnTo>
                  <a:lnTo>
                    <a:pt x="42148" y="37078"/>
                  </a:lnTo>
                  <a:lnTo>
                    <a:pt x="44628" y="34382"/>
                  </a:lnTo>
                  <a:lnTo>
                    <a:pt x="48595" y="29662"/>
                  </a:lnTo>
                  <a:lnTo>
                    <a:pt x="50082" y="25617"/>
                  </a:lnTo>
                  <a:lnTo>
                    <a:pt x="50578" y="22247"/>
                  </a:lnTo>
                  <a:lnTo>
                    <a:pt x="54545" y="15505"/>
                  </a:lnTo>
                  <a:lnTo>
                    <a:pt x="57520" y="10112"/>
                  </a:lnTo>
                  <a:lnTo>
                    <a:pt x="60991" y="6741"/>
                  </a:lnTo>
                  <a:lnTo>
                    <a:pt x="64462" y="5393"/>
                  </a:lnTo>
                  <a:lnTo>
                    <a:pt x="69917" y="3370"/>
                  </a:lnTo>
                  <a:lnTo>
                    <a:pt x="72892" y="1348"/>
                  </a:lnTo>
                  <a:lnTo>
                    <a:pt x="80826" y="0"/>
                  </a:lnTo>
                  <a:lnTo>
                    <a:pt x="80826" y="3370"/>
                  </a:lnTo>
                  <a:lnTo>
                    <a:pt x="80826" y="7415"/>
                  </a:lnTo>
                  <a:lnTo>
                    <a:pt x="81818" y="10786"/>
                  </a:lnTo>
                  <a:lnTo>
                    <a:pt x="83305" y="15505"/>
                  </a:lnTo>
                  <a:lnTo>
                    <a:pt x="84793" y="16179"/>
                  </a:lnTo>
                  <a:lnTo>
                    <a:pt x="86280" y="21573"/>
                  </a:lnTo>
                  <a:lnTo>
                    <a:pt x="84793" y="22921"/>
                  </a:lnTo>
                  <a:lnTo>
                    <a:pt x="84297" y="27640"/>
                  </a:lnTo>
                  <a:lnTo>
                    <a:pt x="86280" y="32359"/>
                  </a:lnTo>
                  <a:lnTo>
                    <a:pt x="87768" y="37752"/>
                  </a:lnTo>
                  <a:lnTo>
                    <a:pt x="89752" y="39775"/>
                  </a:lnTo>
                  <a:lnTo>
                    <a:pt x="90247" y="47191"/>
                  </a:lnTo>
                  <a:lnTo>
                    <a:pt x="91239" y="53258"/>
                  </a:lnTo>
                  <a:lnTo>
                    <a:pt x="93223" y="59325"/>
                  </a:lnTo>
                  <a:lnTo>
                    <a:pt x="93223" y="60000"/>
                  </a:lnTo>
                  <a:lnTo>
                    <a:pt x="93223" y="68764"/>
                  </a:lnTo>
                  <a:lnTo>
                    <a:pt x="93223" y="80898"/>
                  </a:lnTo>
                  <a:lnTo>
                    <a:pt x="95206" y="93707"/>
                  </a:lnTo>
                  <a:lnTo>
                    <a:pt x="95206" y="98426"/>
                  </a:lnTo>
                  <a:lnTo>
                    <a:pt x="97190" y="102471"/>
                  </a:lnTo>
                  <a:lnTo>
                    <a:pt x="95206" y="106516"/>
                  </a:lnTo>
                  <a:lnTo>
                    <a:pt x="95702" y="108539"/>
                  </a:lnTo>
                  <a:lnTo>
                    <a:pt x="92231" y="115280"/>
                  </a:lnTo>
                  <a:lnTo>
                    <a:pt x="95702" y="113258"/>
                  </a:lnTo>
                  <a:lnTo>
                    <a:pt x="98181" y="111910"/>
                  </a:lnTo>
                  <a:lnTo>
                    <a:pt x="101157" y="109213"/>
                  </a:lnTo>
                  <a:lnTo>
                    <a:pt x="102148" y="107865"/>
                  </a:lnTo>
                  <a:lnTo>
                    <a:pt x="105123" y="107191"/>
                  </a:lnTo>
                  <a:lnTo>
                    <a:pt x="107603" y="106516"/>
                  </a:lnTo>
                  <a:lnTo>
                    <a:pt x="108595" y="105168"/>
                  </a:lnTo>
                  <a:lnTo>
                    <a:pt x="111570" y="103146"/>
                  </a:lnTo>
                  <a:lnTo>
                    <a:pt x="114049" y="99101"/>
                  </a:lnTo>
                  <a:lnTo>
                    <a:pt x="111570" y="105842"/>
                  </a:lnTo>
                  <a:lnTo>
                    <a:pt x="114049" y="104494"/>
                  </a:lnTo>
                  <a:lnTo>
                    <a:pt x="115537" y="101797"/>
                  </a:lnTo>
                  <a:lnTo>
                    <a:pt x="117024" y="101123"/>
                  </a:lnTo>
                  <a:lnTo>
                    <a:pt x="119008" y="100449"/>
                  </a:lnTo>
                  <a:lnTo>
                    <a:pt x="120000" y="100449"/>
                  </a:lnTo>
                  <a:lnTo>
                    <a:pt x="115537" y="105842"/>
                  </a:lnTo>
                  <a:lnTo>
                    <a:pt x="111570" y="109887"/>
                  </a:lnTo>
                  <a:lnTo>
                    <a:pt x="108595" y="111910"/>
                  </a:lnTo>
                  <a:lnTo>
                    <a:pt x="106115" y="115280"/>
                  </a:lnTo>
                  <a:lnTo>
                    <a:pt x="102148" y="116629"/>
                  </a:lnTo>
                  <a:lnTo>
                    <a:pt x="97685" y="118651"/>
                  </a:lnTo>
                  <a:lnTo>
                    <a:pt x="93719" y="120000"/>
                  </a:lnTo>
                  <a:lnTo>
                    <a:pt x="91239" y="117977"/>
                  </a:lnTo>
                  <a:lnTo>
                    <a:pt x="90247" y="115280"/>
                  </a:lnTo>
                  <a:lnTo>
                    <a:pt x="90247" y="112584"/>
                  </a:lnTo>
                  <a:lnTo>
                    <a:pt x="89256" y="111235"/>
                  </a:lnTo>
                  <a:lnTo>
                    <a:pt x="82809" y="108539"/>
                  </a:lnTo>
                  <a:lnTo>
                    <a:pt x="76859" y="106516"/>
                  </a:lnTo>
                  <a:lnTo>
                    <a:pt x="77851" y="103146"/>
                  </a:lnTo>
                  <a:lnTo>
                    <a:pt x="76363" y="101797"/>
                  </a:lnTo>
                  <a:lnTo>
                    <a:pt x="74876" y="101797"/>
                  </a:lnTo>
                  <a:lnTo>
                    <a:pt x="73388" y="101123"/>
                  </a:lnTo>
                  <a:lnTo>
                    <a:pt x="71404" y="96404"/>
                  </a:lnTo>
                  <a:lnTo>
                    <a:pt x="69421" y="93033"/>
                  </a:lnTo>
                  <a:lnTo>
                    <a:pt x="65454" y="89662"/>
                  </a:lnTo>
                  <a:lnTo>
                    <a:pt x="991" y="105168"/>
                  </a:lnTo>
                  <a:lnTo>
                    <a:pt x="0" y="98426"/>
                  </a:lnTo>
                  <a:close/>
                </a:path>
              </a:pathLst>
            </a:custGeom>
            <a:solidFill>
              <a:srgbClr val="52ACA1"/>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6" name="usmap71">
              <a:extLst>
                <a:ext uri="{FF2B5EF4-FFF2-40B4-BE49-F238E27FC236}">
                  <a16:creationId xmlns:a16="http://schemas.microsoft.com/office/drawing/2014/main" id="{744689EA-04ED-7CD9-E323-1D190BDE40E6}"/>
                </a:ext>
              </a:extLst>
            </p:cNvPr>
            <p:cNvSpPr/>
            <p:nvPr/>
          </p:nvSpPr>
          <p:spPr>
            <a:xfrm>
              <a:off x="18034413" y="5450793"/>
              <a:ext cx="997272" cy="518340"/>
            </a:xfrm>
            <a:custGeom>
              <a:avLst/>
              <a:gdLst/>
              <a:ahLst/>
              <a:cxnLst/>
              <a:rect l="0" t="0" r="0" b="0"/>
              <a:pathLst>
                <a:path w="120000" h="120000" extrusionOk="0">
                  <a:moveTo>
                    <a:pt x="117798" y="76363"/>
                  </a:moveTo>
                  <a:lnTo>
                    <a:pt x="115596" y="69818"/>
                  </a:lnTo>
                  <a:lnTo>
                    <a:pt x="114495" y="67636"/>
                  </a:lnTo>
                  <a:lnTo>
                    <a:pt x="111192" y="63272"/>
                  </a:lnTo>
                  <a:lnTo>
                    <a:pt x="107889" y="58909"/>
                  </a:lnTo>
                  <a:lnTo>
                    <a:pt x="106788" y="54545"/>
                  </a:lnTo>
                  <a:lnTo>
                    <a:pt x="105688" y="58909"/>
                  </a:lnTo>
                  <a:lnTo>
                    <a:pt x="106788" y="63272"/>
                  </a:lnTo>
                  <a:lnTo>
                    <a:pt x="110091" y="69818"/>
                  </a:lnTo>
                  <a:lnTo>
                    <a:pt x="112293" y="76363"/>
                  </a:lnTo>
                  <a:lnTo>
                    <a:pt x="108990" y="78545"/>
                  </a:lnTo>
                  <a:lnTo>
                    <a:pt x="104587" y="78545"/>
                  </a:lnTo>
                  <a:lnTo>
                    <a:pt x="97981" y="85090"/>
                  </a:lnTo>
                  <a:lnTo>
                    <a:pt x="96880" y="80727"/>
                  </a:lnTo>
                  <a:lnTo>
                    <a:pt x="95779" y="78545"/>
                  </a:lnTo>
                  <a:lnTo>
                    <a:pt x="93577" y="76363"/>
                  </a:lnTo>
                  <a:lnTo>
                    <a:pt x="90275" y="72000"/>
                  </a:lnTo>
                  <a:lnTo>
                    <a:pt x="89174" y="69818"/>
                  </a:lnTo>
                  <a:lnTo>
                    <a:pt x="90275" y="65454"/>
                  </a:lnTo>
                  <a:lnTo>
                    <a:pt x="89174" y="58909"/>
                  </a:lnTo>
                  <a:lnTo>
                    <a:pt x="84770" y="52363"/>
                  </a:lnTo>
                  <a:lnTo>
                    <a:pt x="80366" y="48000"/>
                  </a:lnTo>
                  <a:lnTo>
                    <a:pt x="78165" y="48000"/>
                  </a:lnTo>
                  <a:lnTo>
                    <a:pt x="75963" y="48000"/>
                  </a:lnTo>
                  <a:lnTo>
                    <a:pt x="74862" y="43636"/>
                  </a:lnTo>
                  <a:lnTo>
                    <a:pt x="74862" y="34909"/>
                  </a:lnTo>
                  <a:lnTo>
                    <a:pt x="77064" y="30545"/>
                  </a:lnTo>
                  <a:lnTo>
                    <a:pt x="78165" y="28363"/>
                  </a:lnTo>
                  <a:lnTo>
                    <a:pt x="80366" y="24000"/>
                  </a:lnTo>
                  <a:lnTo>
                    <a:pt x="84770" y="19636"/>
                  </a:lnTo>
                  <a:lnTo>
                    <a:pt x="84770" y="17454"/>
                  </a:lnTo>
                  <a:lnTo>
                    <a:pt x="83669" y="13090"/>
                  </a:lnTo>
                  <a:lnTo>
                    <a:pt x="80366" y="13090"/>
                  </a:lnTo>
                  <a:lnTo>
                    <a:pt x="78165" y="13090"/>
                  </a:lnTo>
                  <a:lnTo>
                    <a:pt x="77064" y="6545"/>
                  </a:lnTo>
                  <a:lnTo>
                    <a:pt x="74862" y="0"/>
                  </a:lnTo>
                  <a:lnTo>
                    <a:pt x="66055" y="6545"/>
                  </a:lnTo>
                  <a:lnTo>
                    <a:pt x="64954" y="17454"/>
                  </a:lnTo>
                  <a:lnTo>
                    <a:pt x="24220" y="37090"/>
                  </a:lnTo>
                  <a:lnTo>
                    <a:pt x="0" y="43636"/>
                  </a:lnTo>
                  <a:lnTo>
                    <a:pt x="0" y="72000"/>
                  </a:lnTo>
                  <a:lnTo>
                    <a:pt x="0" y="109090"/>
                  </a:lnTo>
                  <a:lnTo>
                    <a:pt x="26422" y="100363"/>
                  </a:lnTo>
                  <a:lnTo>
                    <a:pt x="55045" y="89454"/>
                  </a:lnTo>
                  <a:lnTo>
                    <a:pt x="66055" y="78545"/>
                  </a:lnTo>
                  <a:lnTo>
                    <a:pt x="69357" y="89454"/>
                  </a:lnTo>
                  <a:lnTo>
                    <a:pt x="72660" y="93818"/>
                  </a:lnTo>
                  <a:lnTo>
                    <a:pt x="72660" y="100363"/>
                  </a:lnTo>
                  <a:lnTo>
                    <a:pt x="74862" y="102545"/>
                  </a:lnTo>
                  <a:lnTo>
                    <a:pt x="78165" y="104727"/>
                  </a:lnTo>
                  <a:lnTo>
                    <a:pt x="78165" y="106909"/>
                  </a:lnTo>
                  <a:lnTo>
                    <a:pt x="80366" y="111272"/>
                  </a:lnTo>
                  <a:lnTo>
                    <a:pt x="81467" y="120000"/>
                  </a:lnTo>
                  <a:lnTo>
                    <a:pt x="81467" y="120000"/>
                  </a:lnTo>
                  <a:lnTo>
                    <a:pt x="83669" y="120000"/>
                  </a:lnTo>
                  <a:lnTo>
                    <a:pt x="84770" y="120000"/>
                  </a:lnTo>
                  <a:lnTo>
                    <a:pt x="86972" y="115636"/>
                  </a:lnTo>
                  <a:lnTo>
                    <a:pt x="86972" y="106909"/>
                  </a:lnTo>
                  <a:lnTo>
                    <a:pt x="90275" y="102545"/>
                  </a:lnTo>
                  <a:lnTo>
                    <a:pt x="90275" y="98181"/>
                  </a:lnTo>
                  <a:lnTo>
                    <a:pt x="93577" y="93818"/>
                  </a:lnTo>
                  <a:lnTo>
                    <a:pt x="94678" y="100363"/>
                  </a:lnTo>
                  <a:lnTo>
                    <a:pt x="95779" y="106909"/>
                  </a:lnTo>
                  <a:lnTo>
                    <a:pt x="95779" y="111272"/>
                  </a:lnTo>
                  <a:lnTo>
                    <a:pt x="99082" y="106909"/>
                  </a:lnTo>
                  <a:lnTo>
                    <a:pt x="101284" y="102545"/>
                  </a:lnTo>
                  <a:lnTo>
                    <a:pt x="101284" y="98181"/>
                  </a:lnTo>
                  <a:lnTo>
                    <a:pt x="103486" y="98181"/>
                  </a:lnTo>
                  <a:lnTo>
                    <a:pt x="106788" y="93818"/>
                  </a:lnTo>
                  <a:lnTo>
                    <a:pt x="111192" y="93818"/>
                  </a:lnTo>
                  <a:lnTo>
                    <a:pt x="113394" y="89454"/>
                  </a:lnTo>
                  <a:lnTo>
                    <a:pt x="116697" y="87272"/>
                  </a:lnTo>
                  <a:lnTo>
                    <a:pt x="118899" y="82909"/>
                  </a:lnTo>
                  <a:lnTo>
                    <a:pt x="120000" y="78545"/>
                  </a:lnTo>
                  <a:lnTo>
                    <a:pt x="117798" y="76363"/>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7" name="usmap70">
              <a:extLst>
                <a:ext uri="{FF2B5EF4-FFF2-40B4-BE49-F238E27FC236}">
                  <a16:creationId xmlns:a16="http://schemas.microsoft.com/office/drawing/2014/main" id="{5AC2C6F6-43D3-5FEF-D471-CDAB0937EC09}"/>
                </a:ext>
              </a:extLst>
            </p:cNvPr>
            <p:cNvSpPr/>
            <p:nvPr/>
          </p:nvSpPr>
          <p:spPr>
            <a:xfrm>
              <a:off x="12470522" y="9904777"/>
              <a:ext cx="1650460" cy="1455692"/>
            </a:xfrm>
            <a:custGeom>
              <a:avLst/>
              <a:gdLst/>
              <a:ahLst/>
              <a:cxnLst/>
              <a:rect l="0" t="0" r="0" b="0"/>
              <a:pathLst>
                <a:path w="120000" h="120000" extrusionOk="0">
                  <a:moveTo>
                    <a:pt x="119340" y="111055"/>
                  </a:moveTo>
                  <a:lnTo>
                    <a:pt x="118021" y="111055"/>
                  </a:lnTo>
                  <a:lnTo>
                    <a:pt x="116043" y="109565"/>
                  </a:lnTo>
                  <a:lnTo>
                    <a:pt x="115384" y="109565"/>
                  </a:lnTo>
                  <a:lnTo>
                    <a:pt x="114065" y="109565"/>
                  </a:lnTo>
                  <a:lnTo>
                    <a:pt x="112747" y="108819"/>
                  </a:lnTo>
                  <a:lnTo>
                    <a:pt x="109450" y="106583"/>
                  </a:lnTo>
                  <a:lnTo>
                    <a:pt x="108791" y="106583"/>
                  </a:lnTo>
                  <a:lnTo>
                    <a:pt x="105494" y="103602"/>
                  </a:lnTo>
                  <a:lnTo>
                    <a:pt x="104175" y="102111"/>
                  </a:lnTo>
                  <a:lnTo>
                    <a:pt x="102197" y="101366"/>
                  </a:lnTo>
                  <a:lnTo>
                    <a:pt x="100219" y="99875"/>
                  </a:lnTo>
                  <a:lnTo>
                    <a:pt x="98901" y="98385"/>
                  </a:lnTo>
                  <a:lnTo>
                    <a:pt x="100879" y="98385"/>
                  </a:lnTo>
                  <a:lnTo>
                    <a:pt x="102197" y="96894"/>
                  </a:lnTo>
                  <a:lnTo>
                    <a:pt x="105494" y="96894"/>
                  </a:lnTo>
                  <a:lnTo>
                    <a:pt x="106153" y="95403"/>
                  </a:lnTo>
                  <a:lnTo>
                    <a:pt x="109450" y="95403"/>
                  </a:lnTo>
                  <a:lnTo>
                    <a:pt x="110769" y="93913"/>
                  </a:lnTo>
                  <a:lnTo>
                    <a:pt x="108791" y="90186"/>
                  </a:lnTo>
                  <a:lnTo>
                    <a:pt x="106813" y="87950"/>
                  </a:lnTo>
                  <a:lnTo>
                    <a:pt x="106153" y="87950"/>
                  </a:lnTo>
                  <a:lnTo>
                    <a:pt x="99560" y="90186"/>
                  </a:lnTo>
                  <a:lnTo>
                    <a:pt x="97582" y="90931"/>
                  </a:lnTo>
                  <a:lnTo>
                    <a:pt x="95604" y="90931"/>
                  </a:lnTo>
                  <a:lnTo>
                    <a:pt x="95604" y="90186"/>
                  </a:lnTo>
                  <a:lnTo>
                    <a:pt x="97582" y="88695"/>
                  </a:lnTo>
                  <a:lnTo>
                    <a:pt x="99560" y="87950"/>
                  </a:lnTo>
                  <a:lnTo>
                    <a:pt x="101538" y="86459"/>
                  </a:lnTo>
                  <a:lnTo>
                    <a:pt x="101538" y="84968"/>
                  </a:lnTo>
                  <a:lnTo>
                    <a:pt x="101538" y="81987"/>
                  </a:lnTo>
                  <a:lnTo>
                    <a:pt x="100879" y="76770"/>
                  </a:lnTo>
                  <a:lnTo>
                    <a:pt x="98901" y="73788"/>
                  </a:lnTo>
                  <a:lnTo>
                    <a:pt x="97582" y="70807"/>
                  </a:lnTo>
                  <a:lnTo>
                    <a:pt x="98241" y="58881"/>
                  </a:lnTo>
                  <a:lnTo>
                    <a:pt x="55384" y="61118"/>
                  </a:lnTo>
                  <a:lnTo>
                    <a:pt x="54725" y="58136"/>
                  </a:lnTo>
                  <a:lnTo>
                    <a:pt x="54725" y="55900"/>
                  </a:lnTo>
                  <a:lnTo>
                    <a:pt x="55384" y="54409"/>
                  </a:lnTo>
                  <a:lnTo>
                    <a:pt x="57362" y="52919"/>
                  </a:lnTo>
                  <a:lnTo>
                    <a:pt x="57362" y="49192"/>
                  </a:lnTo>
                  <a:lnTo>
                    <a:pt x="57362" y="47701"/>
                  </a:lnTo>
                  <a:lnTo>
                    <a:pt x="58021" y="45465"/>
                  </a:lnTo>
                  <a:lnTo>
                    <a:pt x="58681" y="44720"/>
                  </a:lnTo>
                  <a:lnTo>
                    <a:pt x="59340" y="43229"/>
                  </a:lnTo>
                  <a:lnTo>
                    <a:pt x="60000" y="38012"/>
                  </a:lnTo>
                  <a:lnTo>
                    <a:pt x="61318" y="36521"/>
                  </a:lnTo>
                  <a:lnTo>
                    <a:pt x="63956" y="32049"/>
                  </a:lnTo>
                  <a:lnTo>
                    <a:pt x="64615" y="30559"/>
                  </a:lnTo>
                  <a:lnTo>
                    <a:pt x="64615" y="27577"/>
                  </a:lnTo>
                  <a:lnTo>
                    <a:pt x="65274" y="27577"/>
                  </a:lnTo>
                  <a:lnTo>
                    <a:pt x="67252" y="25341"/>
                  </a:lnTo>
                  <a:lnTo>
                    <a:pt x="67912" y="19378"/>
                  </a:lnTo>
                  <a:lnTo>
                    <a:pt x="67252" y="17142"/>
                  </a:lnTo>
                  <a:lnTo>
                    <a:pt x="65274" y="15652"/>
                  </a:lnTo>
                  <a:lnTo>
                    <a:pt x="65274" y="14161"/>
                  </a:lnTo>
                  <a:lnTo>
                    <a:pt x="64615" y="10434"/>
                  </a:lnTo>
                  <a:lnTo>
                    <a:pt x="64615" y="9689"/>
                  </a:lnTo>
                  <a:lnTo>
                    <a:pt x="63956" y="8198"/>
                  </a:lnTo>
                  <a:lnTo>
                    <a:pt x="61978" y="6708"/>
                  </a:lnTo>
                  <a:lnTo>
                    <a:pt x="64615" y="5217"/>
                  </a:lnTo>
                  <a:lnTo>
                    <a:pt x="64615" y="3726"/>
                  </a:lnTo>
                  <a:lnTo>
                    <a:pt x="63956" y="1490"/>
                  </a:lnTo>
                  <a:lnTo>
                    <a:pt x="61978" y="0"/>
                  </a:lnTo>
                  <a:lnTo>
                    <a:pt x="0" y="2236"/>
                  </a:lnTo>
                  <a:lnTo>
                    <a:pt x="0" y="35031"/>
                  </a:lnTo>
                  <a:lnTo>
                    <a:pt x="4615" y="39503"/>
                  </a:lnTo>
                  <a:lnTo>
                    <a:pt x="4615" y="40993"/>
                  </a:lnTo>
                  <a:lnTo>
                    <a:pt x="7252" y="47701"/>
                  </a:lnTo>
                  <a:lnTo>
                    <a:pt x="7912" y="49192"/>
                  </a:lnTo>
                  <a:lnTo>
                    <a:pt x="7912" y="53664"/>
                  </a:lnTo>
                  <a:lnTo>
                    <a:pt x="8571" y="55900"/>
                  </a:lnTo>
                  <a:lnTo>
                    <a:pt x="9890" y="61863"/>
                  </a:lnTo>
                  <a:lnTo>
                    <a:pt x="11208" y="66335"/>
                  </a:lnTo>
                  <a:lnTo>
                    <a:pt x="8571" y="70062"/>
                  </a:lnTo>
                  <a:lnTo>
                    <a:pt x="7252" y="76024"/>
                  </a:lnTo>
                  <a:lnTo>
                    <a:pt x="7252" y="78260"/>
                  </a:lnTo>
                  <a:lnTo>
                    <a:pt x="5934" y="81987"/>
                  </a:lnTo>
                  <a:lnTo>
                    <a:pt x="7912" y="87204"/>
                  </a:lnTo>
                  <a:lnTo>
                    <a:pt x="7912" y="90186"/>
                  </a:lnTo>
                  <a:lnTo>
                    <a:pt x="5934" y="97639"/>
                  </a:lnTo>
                  <a:lnTo>
                    <a:pt x="3956" y="101366"/>
                  </a:lnTo>
                  <a:lnTo>
                    <a:pt x="6593" y="101366"/>
                  </a:lnTo>
                  <a:lnTo>
                    <a:pt x="9890" y="101366"/>
                  </a:lnTo>
                  <a:lnTo>
                    <a:pt x="11868" y="99875"/>
                  </a:lnTo>
                  <a:lnTo>
                    <a:pt x="14505" y="99875"/>
                  </a:lnTo>
                  <a:lnTo>
                    <a:pt x="16483" y="99875"/>
                  </a:lnTo>
                  <a:lnTo>
                    <a:pt x="22417" y="101366"/>
                  </a:lnTo>
                  <a:lnTo>
                    <a:pt x="25714" y="102111"/>
                  </a:lnTo>
                  <a:lnTo>
                    <a:pt x="29010" y="103602"/>
                  </a:lnTo>
                  <a:lnTo>
                    <a:pt x="33626" y="105838"/>
                  </a:lnTo>
                  <a:lnTo>
                    <a:pt x="42197" y="105838"/>
                  </a:lnTo>
                  <a:lnTo>
                    <a:pt x="47472" y="105838"/>
                  </a:lnTo>
                  <a:lnTo>
                    <a:pt x="52087" y="105838"/>
                  </a:lnTo>
                  <a:lnTo>
                    <a:pt x="52747" y="105093"/>
                  </a:lnTo>
                  <a:lnTo>
                    <a:pt x="51428" y="102857"/>
                  </a:lnTo>
                  <a:lnTo>
                    <a:pt x="48131" y="102857"/>
                  </a:lnTo>
                  <a:lnTo>
                    <a:pt x="47472" y="102857"/>
                  </a:lnTo>
                  <a:lnTo>
                    <a:pt x="46153" y="102111"/>
                  </a:lnTo>
                  <a:lnTo>
                    <a:pt x="46813" y="99875"/>
                  </a:lnTo>
                  <a:lnTo>
                    <a:pt x="47472" y="98385"/>
                  </a:lnTo>
                  <a:lnTo>
                    <a:pt x="50769" y="98385"/>
                  </a:lnTo>
                  <a:lnTo>
                    <a:pt x="55384" y="100621"/>
                  </a:lnTo>
                  <a:lnTo>
                    <a:pt x="60000" y="105093"/>
                  </a:lnTo>
                  <a:lnTo>
                    <a:pt x="63956" y="105838"/>
                  </a:lnTo>
                  <a:lnTo>
                    <a:pt x="66593" y="104347"/>
                  </a:lnTo>
                  <a:lnTo>
                    <a:pt x="65934" y="107329"/>
                  </a:lnTo>
                  <a:lnTo>
                    <a:pt x="64615" y="111801"/>
                  </a:lnTo>
                  <a:lnTo>
                    <a:pt x="65934" y="114037"/>
                  </a:lnTo>
                  <a:lnTo>
                    <a:pt x="69890" y="115527"/>
                  </a:lnTo>
                  <a:lnTo>
                    <a:pt x="73186" y="115527"/>
                  </a:lnTo>
                  <a:lnTo>
                    <a:pt x="75824" y="117763"/>
                  </a:lnTo>
                  <a:lnTo>
                    <a:pt x="78461" y="117763"/>
                  </a:lnTo>
                  <a:lnTo>
                    <a:pt x="79780" y="114782"/>
                  </a:lnTo>
                  <a:lnTo>
                    <a:pt x="82417" y="111801"/>
                  </a:lnTo>
                  <a:lnTo>
                    <a:pt x="84395" y="111055"/>
                  </a:lnTo>
                  <a:lnTo>
                    <a:pt x="87032" y="111801"/>
                  </a:lnTo>
                  <a:lnTo>
                    <a:pt x="89670" y="115527"/>
                  </a:lnTo>
                  <a:lnTo>
                    <a:pt x="92307" y="115527"/>
                  </a:lnTo>
                  <a:lnTo>
                    <a:pt x="93626" y="114037"/>
                  </a:lnTo>
                  <a:lnTo>
                    <a:pt x="92307" y="108074"/>
                  </a:lnTo>
                  <a:lnTo>
                    <a:pt x="92307" y="106583"/>
                  </a:lnTo>
                  <a:lnTo>
                    <a:pt x="93626" y="105093"/>
                  </a:lnTo>
                  <a:lnTo>
                    <a:pt x="96263" y="105093"/>
                  </a:lnTo>
                  <a:lnTo>
                    <a:pt x="98901" y="106583"/>
                  </a:lnTo>
                  <a:lnTo>
                    <a:pt x="98901" y="109565"/>
                  </a:lnTo>
                  <a:lnTo>
                    <a:pt x="104175" y="110310"/>
                  </a:lnTo>
                  <a:lnTo>
                    <a:pt x="108791" y="112546"/>
                  </a:lnTo>
                  <a:lnTo>
                    <a:pt x="110769" y="114782"/>
                  </a:lnTo>
                  <a:lnTo>
                    <a:pt x="109450" y="117018"/>
                  </a:lnTo>
                  <a:lnTo>
                    <a:pt x="108791" y="120000"/>
                  </a:lnTo>
                  <a:lnTo>
                    <a:pt x="111428" y="120000"/>
                  </a:lnTo>
                  <a:lnTo>
                    <a:pt x="112747" y="117763"/>
                  </a:lnTo>
                  <a:lnTo>
                    <a:pt x="114065" y="116273"/>
                  </a:lnTo>
                  <a:lnTo>
                    <a:pt x="116043" y="117763"/>
                  </a:lnTo>
                  <a:lnTo>
                    <a:pt x="116043" y="119254"/>
                  </a:lnTo>
                  <a:lnTo>
                    <a:pt x="117362" y="117018"/>
                  </a:lnTo>
                  <a:lnTo>
                    <a:pt x="119340" y="114782"/>
                  </a:lnTo>
                  <a:lnTo>
                    <a:pt x="120000" y="114037"/>
                  </a:lnTo>
                  <a:lnTo>
                    <a:pt x="119340" y="111055"/>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8" name="usmap53">
              <a:extLst>
                <a:ext uri="{FF2B5EF4-FFF2-40B4-BE49-F238E27FC236}">
                  <a16:creationId xmlns:a16="http://schemas.microsoft.com/office/drawing/2014/main" id="{D49164C8-DF8F-2B17-8937-F16B70D94614}"/>
                </a:ext>
              </a:extLst>
            </p:cNvPr>
            <p:cNvSpPr/>
            <p:nvPr/>
          </p:nvSpPr>
          <p:spPr>
            <a:xfrm>
              <a:off x="14219403" y="9040218"/>
              <a:ext cx="1149380" cy="1821126"/>
            </a:xfrm>
            <a:custGeom>
              <a:avLst/>
              <a:gdLst/>
              <a:ahLst/>
              <a:cxnLst/>
              <a:rect l="0" t="0" r="0" b="0"/>
              <a:pathLst>
                <a:path w="120000" h="120000" extrusionOk="0">
                  <a:moveTo>
                    <a:pt x="38095" y="111683"/>
                  </a:moveTo>
                  <a:lnTo>
                    <a:pt x="37142" y="108712"/>
                  </a:lnTo>
                  <a:lnTo>
                    <a:pt x="33333" y="105742"/>
                  </a:lnTo>
                  <a:lnTo>
                    <a:pt x="31428" y="104554"/>
                  </a:lnTo>
                  <a:lnTo>
                    <a:pt x="31428" y="102772"/>
                  </a:lnTo>
                  <a:lnTo>
                    <a:pt x="34285" y="102178"/>
                  </a:lnTo>
                  <a:lnTo>
                    <a:pt x="40952" y="100990"/>
                  </a:lnTo>
                  <a:lnTo>
                    <a:pt x="48571" y="99801"/>
                  </a:lnTo>
                  <a:lnTo>
                    <a:pt x="120000" y="96237"/>
                  </a:lnTo>
                  <a:lnTo>
                    <a:pt x="119047" y="95643"/>
                  </a:lnTo>
                  <a:lnTo>
                    <a:pt x="115238" y="92673"/>
                  </a:lnTo>
                  <a:lnTo>
                    <a:pt x="114285" y="90891"/>
                  </a:lnTo>
                  <a:lnTo>
                    <a:pt x="112380" y="89108"/>
                  </a:lnTo>
                  <a:lnTo>
                    <a:pt x="113333" y="87920"/>
                  </a:lnTo>
                  <a:lnTo>
                    <a:pt x="115238" y="86732"/>
                  </a:lnTo>
                  <a:lnTo>
                    <a:pt x="114285" y="83762"/>
                  </a:lnTo>
                  <a:lnTo>
                    <a:pt x="112380" y="81980"/>
                  </a:lnTo>
                  <a:lnTo>
                    <a:pt x="110476" y="77227"/>
                  </a:lnTo>
                  <a:lnTo>
                    <a:pt x="110476" y="74257"/>
                  </a:lnTo>
                  <a:lnTo>
                    <a:pt x="113333" y="73069"/>
                  </a:lnTo>
                  <a:lnTo>
                    <a:pt x="114285" y="70693"/>
                  </a:lnTo>
                  <a:lnTo>
                    <a:pt x="110476" y="69504"/>
                  </a:lnTo>
                  <a:lnTo>
                    <a:pt x="115238" y="67722"/>
                  </a:lnTo>
                  <a:lnTo>
                    <a:pt x="116190" y="65346"/>
                  </a:lnTo>
                  <a:lnTo>
                    <a:pt x="114285" y="64158"/>
                  </a:lnTo>
                  <a:lnTo>
                    <a:pt x="113333" y="61782"/>
                  </a:lnTo>
                  <a:lnTo>
                    <a:pt x="113333" y="59405"/>
                  </a:lnTo>
                  <a:lnTo>
                    <a:pt x="109523" y="56435"/>
                  </a:lnTo>
                  <a:lnTo>
                    <a:pt x="102857" y="49306"/>
                  </a:lnTo>
                  <a:lnTo>
                    <a:pt x="100952" y="44554"/>
                  </a:lnTo>
                  <a:lnTo>
                    <a:pt x="91428" y="24356"/>
                  </a:lnTo>
                  <a:lnTo>
                    <a:pt x="84761" y="7128"/>
                  </a:lnTo>
                  <a:lnTo>
                    <a:pt x="82857" y="0"/>
                  </a:lnTo>
                  <a:lnTo>
                    <a:pt x="89523" y="0"/>
                  </a:lnTo>
                  <a:lnTo>
                    <a:pt x="89523" y="0"/>
                  </a:lnTo>
                  <a:lnTo>
                    <a:pt x="952" y="4158"/>
                  </a:lnTo>
                  <a:lnTo>
                    <a:pt x="952" y="8316"/>
                  </a:lnTo>
                  <a:lnTo>
                    <a:pt x="0" y="62970"/>
                  </a:lnTo>
                  <a:lnTo>
                    <a:pt x="0" y="92079"/>
                  </a:lnTo>
                  <a:lnTo>
                    <a:pt x="5714" y="116435"/>
                  </a:lnTo>
                  <a:lnTo>
                    <a:pt x="7619" y="116435"/>
                  </a:lnTo>
                  <a:lnTo>
                    <a:pt x="10476" y="117029"/>
                  </a:lnTo>
                  <a:lnTo>
                    <a:pt x="14285" y="117623"/>
                  </a:lnTo>
                  <a:lnTo>
                    <a:pt x="15238" y="115841"/>
                  </a:lnTo>
                  <a:lnTo>
                    <a:pt x="14285" y="113465"/>
                  </a:lnTo>
                  <a:lnTo>
                    <a:pt x="15238" y="111089"/>
                  </a:lnTo>
                  <a:lnTo>
                    <a:pt x="17142" y="109900"/>
                  </a:lnTo>
                  <a:lnTo>
                    <a:pt x="20000" y="109306"/>
                  </a:lnTo>
                  <a:lnTo>
                    <a:pt x="20952" y="110495"/>
                  </a:lnTo>
                  <a:lnTo>
                    <a:pt x="20952" y="112277"/>
                  </a:lnTo>
                  <a:lnTo>
                    <a:pt x="20000" y="113465"/>
                  </a:lnTo>
                  <a:lnTo>
                    <a:pt x="20952" y="114653"/>
                  </a:lnTo>
                  <a:lnTo>
                    <a:pt x="21904" y="115247"/>
                  </a:lnTo>
                  <a:lnTo>
                    <a:pt x="23809" y="115841"/>
                  </a:lnTo>
                  <a:lnTo>
                    <a:pt x="25714" y="117029"/>
                  </a:lnTo>
                  <a:lnTo>
                    <a:pt x="25714" y="118217"/>
                  </a:lnTo>
                  <a:lnTo>
                    <a:pt x="25714" y="118811"/>
                  </a:lnTo>
                  <a:lnTo>
                    <a:pt x="23809" y="120000"/>
                  </a:lnTo>
                  <a:lnTo>
                    <a:pt x="25714" y="119405"/>
                  </a:lnTo>
                  <a:lnTo>
                    <a:pt x="29523" y="118811"/>
                  </a:lnTo>
                  <a:lnTo>
                    <a:pt x="34285" y="118217"/>
                  </a:lnTo>
                  <a:lnTo>
                    <a:pt x="36190" y="117029"/>
                  </a:lnTo>
                  <a:lnTo>
                    <a:pt x="37142" y="117029"/>
                  </a:lnTo>
                  <a:lnTo>
                    <a:pt x="40952" y="116435"/>
                  </a:lnTo>
                  <a:lnTo>
                    <a:pt x="41904" y="115841"/>
                  </a:lnTo>
                  <a:lnTo>
                    <a:pt x="41904" y="115841"/>
                  </a:lnTo>
                  <a:lnTo>
                    <a:pt x="38095" y="111683"/>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59" name="usmap72">
              <a:extLst>
                <a:ext uri="{FF2B5EF4-FFF2-40B4-BE49-F238E27FC236}">
                  <a16:creationId xmlns:a16="http://schemas.microsoft.com/office/drawing/2014/main" id="{F1EC729E-2A49-EEF7-AC6B-ACBF6B3B90FA}"/>
                </a:ext>
              </a:extLst>
            </p:cNvPr>
            <p:cNvSpPr/>
            <p:nvPr/>
          </p:nvSpPr>
          <p:spPr>
            <a:xfrm>
              <a:off x="16553963" y="6910020"/>
              <a:ext cx="1310448" cy="934561"/>
            </a:xfrm>
            <a:custGeom>
              <a:avLst/>
              <a:gdLst/>
              <a:ahLst/>
              <a:cxnLst/>
              <a:rect l="0" t="0" r="0" b="0"/>
              <a:pathLst>
                <a:path w="120000" h="120000" extrusionOk="0">
                  <a:moveTo>
                    <a:pt x="94588" y="0"/>
                  </a:moveTo>
                  <a:cubicBezTo>
                    <a:pt x="0" y="23414"/>
                    <a:pt x="0" y="23414"/>
                    <a:pt x="0" y="23414"/>
                  </a:cubicBezTo>
                  <a:cubicBezTo>
                    <a:pt x="0" y="23414"/>
                    <a:pt x="0" y="23414"/>
                    <a:pt x="0" y="23414"/>
                  </a:cubicBezTo>
                  <a:cubicBezTo>
                    <a:pt x="2117" y="42926"/>
                    <a:pt x="2117" y="42926"/>
                    <a:pt x="2117" y="42926"/>
                  </a:cubicBezTo>
                  <a:cubicBezTo>
                    <a:pt x="4941" y="42926"/>
                    <a:pt x="4941" y="42926"/>
                    <a:pt x="4941" y="42926"/>
                  </a:cubicBezTo>
                  <a:cubicBezTo>
                    <a:pt x="11294" y="32195"/>
                    <a:pt x="11294" y="32195"/>
                    <a:pt x="11294" y="32195"/>
                  </a:cubicBezTo>
                  <a:cubicBezTo>
                    <a:pt x="15529" y="32195"/>
                    <a:pt x="15529" y="32195"/>
                    <a:pt x="15529" y="32195"/>
                  </a:cubicBezTo>
                  <a:cubicBezTo>
                    <a:pt x="19764" y="24390"/>
                    <a:pt x="19764" y="24390"/>
                    <a:pt x="19764" y="24390"/>
                  </a:cubicBezTo>
                  <a:cubicBezTo>
                    <a:pt x="21176" y="24390"/>
                    <a:pt x="21176" y="24390"/>
                    <a:pt x="21176" y="24390"/>
                  </a:cubicBezTo>
                  <a:cubicBezTo>
                    <a:pt x="21882" y="26341"/>
                    <a:pt x="21882" y="26341"/>
                    <a:pt x="21882" y="26341"/>
                  </a:cubicBezTo>
                  <a:cubicBezTo>
                    <a:pt x="26823" y="21463"/>
                    <a:pt x="26823" y="21463"/>
                    <a:pt x="26823" y="21463"/>
                  </a:cubicBezTo>
                  <a:cubicBezTo>
                    <a:pt x="28941" y="21463"/>
                    <a:pt x="28941" y="21463"/>
                    <a:pt x="28941" y="21463"/>
                  </a:cubicBezTo>
                  <a:cubicBezTo>
                    <a:pt x="34588" y="17560"/>
                    <a:pt x="34588" y="17560"/>
                    <a:pt x="34588" y="17560"/>
                  </a:cubicBezTo>
                  <a:cubicBezTo>
                    <a:pt x="44470" y="21463"/>
                    <a:pt x="44470" y="21463"/>
                    <a:pt x="44470" y="21463"/>
                  </a:cubicBezTo>
                  <a:cubicBezTo>
                    <a:pt x="47294" y="27317"/>
                    <a:pt x="47294" y="27317"/>
                    <a:pt x="47294" y="27317"/>
                  </a:cubicBezTo>
                  <a:cubicBezTo>
                    <a:pt x="49411" y="35121"/>
                    <a:pt x="49411" y="35121"/>
                    <a:pt x="49411" y="35121"/>
                  </a:cubicBezTo>
                  <a:cubicBezTo>
                    <a:pt x="50117" y="35121"/>
                    <a:pt x="50117" y="35121"/>
                    <a:pt x="50117" y="35121"/>
                  </a:cubicBezTo>
                  <a:cubicBezTo>
                    <a:pt x="58588" y="41951"/>
                    <a:pt x="58588" y="41951"/>
                    <a:pt x="58588" y="41951"/>
                  </a:cubicBezTo>
                  <a:cubicBezTo>
                    <a:pt x="62117" y="46829"/>
                    <a:pt x="62117" y="46829"/>
                    <a:pt x="62117" y="46829"/>
                  </a:cubicBezTo>
                  <a:cubicBezTo>
                    <a:pt x="65647" y="49756"/>
                    <a:pt x="65647" y="49756"/>
                    <a:pt x="65647" y="49756"/>
                  </a:cubicBezTo>
                  <a:cubicBezTo>
                    <a:pt x="66352" y="54634"/>
                    <a:pt x="66352" y="54634"/>
                    <a:pt x="66352" y="54634"/>
                  </a:cubicBezTo>
                  <a:cubicBezTo>
                    <a:pt x="64941" y="58536"/>
                    <a:pt x="64941" y="58536"/>
                    <a:pt x="64941" y="58536"/>
                  </a:cubicBezTo>
                  <a:cubicBezTo>
                    <a:pt x="62117" y="59512"/>
                    <a:pt x="62117" y="59512"/>
                    <a:pt x="62117" y="59512"/>
                  </a:cubicBezTo>
                  <a:cubicBezTo>
                    <a:pt x="62823" y="72195"/>
                    <a:pt x="62823" y="72195"/>
                    <a:pt x="62823" y="72195"/>
                  </a:cubicBezTo>
                  <a:cubicBezTo>
                    <a:pt x="64235" y="74146"/>
                    <a:pt x="64235" y="74146"/>
                    <a:pt x="64235" y="74146"/>
                  </a:cubicBezTo>
                  <a:cubicBezTo>
                    <a:pt x="66352" y="73170"/>
                    <a:pt x="66352" y="73170"/>
                    <a:pt x="66352" y="73170"/>
                  </a:cubicBezTo>
                  <a:cubicBezTo>
                    <a:pt x="68470" y="72195"/>
                    <a:pt x="68470" y="72195"/>
                    <a:pt x="68470" y="72195"/>
                  </a:cubicBezTo>
                  <a:cubicBezTo>
                    <a:pt x="71294" y="73170"/>
                    <a:pt x="71294" y="73170"/>
                    <a:pt x="71294" y="73170"/>
                  </a:cubicBezTo>
                  <a:cubicBezTo>
                    <a:pt x="72000" y="74146"/>
                    <a:pt x="72000" y="74146"/>
                    <a:pt x="72000" y="74146"/>
                  </a:cubicBezTo>
                  <a:cubicBezTo>
                    <a:pt x="74823" y="73170"/>
                    <a:pt x="74823" y="73170"/>
                    <a:pt x="74823" y="73170"/>
                  </a:cubicBezTo>
                  <a:cubicBezTo>
                    <a:pt x="84000" y="74146"/>
                    <a:pt x="84000" y="74146"/>
                    <a:pt x="84000" y="74146"/>
                  </a:cubicBezTo>
                  <a:cubicBezTo>
                    <a:pt x="86117" y="76097"/>
                    <a:pt x="86117" y="76097"/>
                    <a:pt x="86117" y="76097"/>
                  </a:cubicBezTo>
                  <a:cubicBezTo>
                    <a:pt x="88941" y="78048"/>
                    <a:pt x="88941" y="78048"/>
                    <a:pt x="88941" y="78048"/>
                  </a:cubicBezTo>
                  <a:cubicBezTo>
                    <a:pt x="91058" y="77073"/>
                    <a:pt x="91058" y="77073"/>
                    <a:pt x="91058" y="77073"/>
                  </a:cubicBezTo>
                  <a:cubicBezTo>
                    <a:pt x="89647" y="73170"/>
                    <a:pt x="89647" y="73170"/>
                    <a:pt x="89647" y="73170"/>
                  </a:cubicBezTo>
                  <a:cubicBezTo>
                    <a:pt x="87529" y="70243"/>
                    <a:pt x="87529" y="70243"/>
                    <a:pt x="87529" y="70243"/>
                  </a:cubicBezTo>
                  <a:cubicBezTo>
                    <a:pt x="87529" y="67317"/>
                    <a:pt x="87529" y="67317"/>
                    <a:pt x="87529" y="67317"/>
                  </a:cubicBezTo>
                  <a:cubicBezTo>
                    <a:pt x="87529" y="66341"/>
                    <a:pt x="87529" y="66341"/>
                    <a:pt x="87529" y="66341"/>
                  </a:cubicBezTo>
                  <a:cubicBezTo>
                    <a:pt x="83294" y="58536"/>
                    <a:pt x="83294" y="58536"/>
                    <a:pt x="83294" y="58536"/>
                  </a:cubicBezTo>
                  <a:cubicBezTo>
                    <a:pt x="81882" y="55609"/>
                    <a:pt x="81882" y="55609"/>
                    <a:pt x="81882" y="55609"/>
                  </a:cubicBezTo>
                  <a:cubicBezTo>
                    <a:pt x="81882" y="48780"/>
                    <a:pt x="81882" y="48780"/>
                    <a:pt x="81882" y="48780"/>
                  </a:cubicBezTo>
                  <a:cubicBezTo>
                    <a:pt x="81176" y="41951"/>
                    <a:pt x="81176" y="41951"/>
                    <a:pt x="81176" y="41951"/>
                  </a:cubicBezTo>
                  <a:cubicBezTo>
                    <a:pt x="81882" y="35121"/>
                    <a:pt x="81882" y="35121"/>
                    <a:pt x="81882" y="35121"/>
                  </a:cubicBezTo>
                  <a:cubicBezTo>
                    <a:pt x="79764" y="30243"/>
                    <a:pt x="79764" y="30243"/>
                    <a:pt x="79764" y="30243"/>
                  </a:cubicBezTo>
                  <a:cubicBezTo>
                    <a:pt x="78352" y="27317"/>
                    <a:pt x="78352" y="27317"/>
                    <a:pt x="78352" y="27317"/>
                  </a:cubicBezTo>
                  <a:cubicBezTo>
                    <a:pt x="81176" y="27317"/>
                    <a:pt x="81176" y="27317"/>
                    <a:pt x="81176" y="27317"/>
                  </a:cubicBezTo>
                  <a:cubicBezTo>
                    <a:pt x="83294" y="21463"/>
                    <a:pt x="83294" y="21463"/>
                    <a:pt x="83294" y="21463"/>
                  </a:cubicBezTo>
                  <a:cubicBezTo>
                    <a:pt x="87529" y="17560"/>
                    <a:pt x="87529" y="17560"/>
                    <a:pt x="87529" y="17560"/>
                  </a:cubicBezTo>
                  <a:cubicBezTo>
                    <a:pt x="89647" y="11707"/>
                    <a:pt x="89647" y="11707"/>
                    <a:pt x="89647" y="11707"/>
                  </a:cubicBezTo>
                  <a:cubicBezTo>
                    <a:pt x="91058" y="12682"/>
                    <a:pt x="91058" y="12682"/>
                    <a:pt x="91058" y="12682"/>
                  </a:cubicBezTo>
                  <a:cubicBezTo>
                    <a:pt x="90352" y="19512"/>
                    <a:pt x="90352" y="19512"/>
                    <a:pt x="90352" y="19512"/>
                  </a:cubicBezTo>
                  <a:cubicBezTo>
                    <a:pt x="88235" y="20487"/>
                    <a:pt x="88235" y="20487"/>
                    <a:pt x="88235" y="20487"/>
                  </a:cubicBezTo>
                  <a:cubicBezTo>
                    <a:pt x="86823" y="26341"/>
                    <a:pt x="86823" y="26341"/>
                    <a:pt x="86823" y="26341"/>
                  </a:cubicBezTo>
                  <a:cubicBezTo>
                    <a:pt x="86823" y="30243"/>
                    <a:pt x="86823" y="30243"/>
                    <a:pt x="86823" y="30243"/>
                  </a:cubicBezTo>
                  <a:cubicBezTo>
                    <a:pt x="89647" y="30243"/>
                    <a:pt x="89647" y="30243"/>
                    <a:pt x="89647" y="30243"/>
                  </a:cubicBezTo>
                  <a:cubicBezTo>
                    <a:pt x="86117" y="35121"/>
                    <a:pt x="86117" y="35121"/>
                    <a:pt x="86117" y="35121"/>
                  </a:cubicBezTo>
                  <a:cubicBezTo>
                    <a:pt x="84705" y="38048"/>
                    <a:pt x="84705" y="38048"/>
                    <a:pt x="84705" y="38048"/>
                  </a:cubicBezTo>
                  <a:cubicBezTo>
                    <a:pt x="88941" y="40000"/>
                    <a:pt x="88941" y="40000"/>
                    <a:pt x="88941" y="40000"/>
                  </a:cubicBezTo>
                  <a:cubicBezTo>
                    <a:pt x="90352" y="40975"/>
                    <a:pt x="90352" y="40975"/>
                    <a:pt x="90352" y="40975"/>
                  </a:cubicBezTo>
                  <a:cubicBezTo>
                    <a:pt x="92470" y="44878"/>
                    <a:pt x="92470" y="44878"/>
                    <a:pt x="92470" y="44878"/>
                  </a:cubicBezTo>
                  <a:cubicBezTo>
                    <a:pt x="91764" y="45853"/>
                    <a:pt x="91764" y="45853"/>
                    <a:pt x="91764" y="45853"/>
                  </a:cubicBezTo>
                  <a:cubicBezTo>
                    <a:pt x="94588" y="49756"/>
                    <a:pt x="94588" y="49756"/>
                    <a:pt x="94588" y="49756"/>
                  </a:cubicBezTo>
                  <a:cubicBezTo>
                    <a:pt x="94588" y="51707"/>
                    <a:pt x="94588" y="51707"/>
                    <a:pt x="94588" y="51707"/>
                  </a:cubicBezTo>
                  <a:cubicBezTo>
                    <a:pt x="91764" y="55609"/>
                    <a:pt x="91764" y="55609"/>
                    <a:pt x="91764" y="55609"/>
                  </a:cubicBezTo>
                  <a:cubicBezTo>
                    <a:pt x="89647" y="55609"/>
                    <a:pt x="89647" y="55609"/>
                    <a:pt x="89647" y="55609"/>
                  </a:cubicBezTo>
                  <a:cubicBezTo>
                    <a:pt x="90352" y="59512"/>
                    <a:pt x="90352" y="59512"/>
                    <a:pt x="90352" y="59512"/>
                  </a:cubicBezTo>
                  <a:cubicBezTo>
                    <a:pt x="89647" y="61463"/>
                    <a:pt x="89647" y="61463"/>
                    <a:pt x="89647" y="61463"/>
                  </a:cubicBezTo>
                  <a:cubicBezTo>
                    <a:pt x="91058" y="63414"/>
                    <a:pt x="91058" y="63414"/>
                    <a:pt x="91058" y="63414"/>
                  </a:cubicBezTo>
                  <a:cubicBezTo>
                    <a:pt x="93882" y="64390"/>
                    <a:pt x="93882" y="64390"/>
                    <a:pt x="93882" y="64390"/>
                  </a:cubicBezTo>
                  <a:cubicBezTo>
                    <a:pt x="98117" y="64390"/>
                    <a:pt x="98117" y="64390"/>
                    <a:pt x="98117" y="64390"/>
                  </a:cubicBezTo>
                  <a:cubicBezTo>
                    <a:pt x="100941" y="67317"/>
                    <a:pt x="100941" y="67317"/>
                    <a:pt x="100941" y="67317"/>
                  </a:cubicBezTo>
                  <a:cubicBezTo>
                    <a:pt x="103058" y="73170"/>
                    <a:pt x="103058" y="73170"/>
                    <a:pt x="103058" y="73170"/>
                  </a:cubicBezTo>
                  <a:cubicBezTo>
                    <a:pt x="104470" y="78048"/>
                    <a:pt x="104470" y="78048"/>
                    <a:pt x="104470" y="78048"/>
                  </a:cubicBezTo>
                  <a:cubicBezTo>
                    <a:pt x="103764" y="79024"/>
                    <a:pt x="103764" y="79024"/>
                    <a:pt x="103764" y="79024"/>
                  </a:cubicBezTo>
                  <a:cubicBezTo>
                    <a:pt x="105882" y="81951"/>
                    <a:pt x="105882" y="81951"/>
                    <a:pt x="105882" y="81951"/>
                  </a:cubicBezTo>
                  <a:cubicBezTo>
                    <a:pt x="107294" y="86829"/>
                    <a:pt x="107294" y="86829"/>
                    <a:pt x="107294" y="86829"/>
                  </a:cubicBezTo>
                  <a:cubicBezTo>
                    <a:pt x="105176" y="95609"/>
                    <a:pt x="105176" y="95609"/>
                    <a:pt x="105176" y="95609"/>
                  </a:cubicBezTo>
                  <a:cubicBezTo>
                    <a:pt x="104470" y="101463"/>
                    <a:pt x="104470" y="101463"/>
                    <a:pt x="104470" y="101463"/>
                  </a:cubicBezTo>
                  <a:cubicBezTo>
                    <a:pt x="104470" y="111219"/>
                    <a:pt x="104470" y="111219"/>
                    <a:pt x="104470" y="111219"/>
                  </a:cubicBezTo>
                  <a:cubicBezTo>
                    <a:pt x="105176" y="117073"/>
                    <a:pt x="105176" y="117073"/>
                    <a:pt x="105176" y="117073"/>
                  </a:cubicBezTo>
                  <a:cubicBezTo>
                    <a:pt x="106588" y="120000"/>
                    <a:pt x="106588" y="120000"/>
                    <a:pt x="106588" y="120000"/>
                  </a:cubicBezTo>
                  <a:cubicBezTo>
                    <a:pt x="108000" y="113170"/>
                    <a:pt x="108000" y="113170"/>
                    <a:pt x="108000" y="113170"/>
                  </a:cubicBezTo>
                  <a:cubicBezTo>
                    <a:pt x="108705" y="102439"/>
                    <a:pt x="108705" y="102439"/>
                    <a:pt x="108705" y="102439"/>
                  </a:cubicBezTo>
                  <a:cubicBezTo>
                    <a:pt x="110823" y="99512"/>
                    <a:pt x="110823" y="99512"/>
                    <a:pt x="110823" y="99512"/>
                  </a:cubicBezTo>
                  <a:cubicBezTo>
                    <a:pt x="110823" y="96585"/>
                    <a:pt x="110823" y="96585"/>
                    <a:pt x="110823" y="96585"/>
                  </a:cubicBezTo>
                  <a:cubicBezTo>
                    <a:pt x="110823" y="94634"/>
                    <a:pt x="110823" y="94634"/>
                    <a:pt x="110823" y="94634"/>
                  </a:cubicBezTo>
                  <a:cubicBezTo>
                    <a:pt x="112941" y="92682"/>
                    <a:pt x="112941" y="92682"/>
                    <a:pt x="112941" y="92682"/>
                  </a:cubicBezTo>
                  <a:cubicBezTo>
                    <a:pt x="115058" y="88780"/>
                    <a:pt x="115058" y="88780"/>
                    <a:pt x="115058" y="88780"/>
                  </a:cubicBezTo>
                  <a:cubicBezTo>
                    <a:pt x="115058" y="80000"/>
                    <a:pt x="115058" y="80000"/>
                    <a:pt x="115058" y="80000"/>
                  </a:cubicBezTo>
                  <a:cubicBezTo>
                    <a:pt x="115058" y="77073"/>
                    <a:pt x="115058" y="77073"/>
                    <a:pt x="115058" y="77073"/>
                  </a:cubicBezTo>
                  <a:cubicBezTo>
                    <a:pt x="115058" y="73170"/>
                    <a:pt x="115058" y="73170"/>
                    <a:pt x="115058" y="73170"/>
                  </a:cubicBezTo>
                  <a:cubicBezTo>
                    <a:pt x="117882" y="69268"/>
                    <a:pt x="117882" y="69268"/>
                    <a:pt x="117882" y="69268"/>
                  </a:cubicBezTo>
                  <a:cubicBezTo>
                    <a:pt x="118588" y="72195"/>
                    <a:pt x="118588" y="72195"/>
                    <a:pt x="118588" y="72195"/>
                  </a:cubicBezTo>
                  <a:cubicBezTo>
                    <a:pt x="117882" y="75121"/>
                    <a:pt x="117882" y="75121"/>
                    <a:pt x="117882" y="75121"/>
                  </a:cubicBezTo>
                  <a:cubicBezTo>
                    <a:pt x="117882" y="75121"/>
                    <a:pt x="116470" y="78048"/>
                    <a:pt x="116470" y="78048"/>
                  </a:cubicBezTo>
                  <a:cubicBezTo>
                    <a:pt x="117176" y="79024"/>
                    <a:pt x="118588" y="80000"/>
                    <a:pt x="118588" y="80000"/>
                  </a:cubicBezTo>
                  <a:cubicBezTo>
                    <a:pt x="120000" y="75121"/>
                    <a:pt x="120000" y="75121"/>
                    <a:pt x="120000" y="75121"/>
                  </a:cubicBezTo>
                  <a:cubicBezTo>
                    <a:pt x="120000" y="66341"/>
                    <a:pt x="120000" y="66341"/>
                    <a:pt x="120000" y="66341"/>
                  </a:cubicBezTo>
                  <a:cubicBezTo>
                    <a:pt x="119294" y="52682"/>
                    <a:pt x="119294" y="52682"/>
                    <a:pt x="119294" y="52682"/>
                  </a:cubicBezTo>
                  <a:cubicBezTo>
                    <a:pt x="119294" y="52682"/>
                    <a:pt x="119294" y="52682"/>
                    <a:pt x="119294" y="52682"/>
                  </a:cubicBezTo>
                  <a:cubicBezTo>
                    <a:pt x="104470" y="55609"/>
                    <a:pt x="104470" y="55609"/>
                    <a:pt x="104470" y="55609"/>
                  </a:cubicBezTo>
                  <a:lnTo>
                    <a:pt x="94588" y="0"/>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0" name="usmap101">
              <a:extLst>
                <a:ext uri="{FF2B5EF4-FFF2-40B4-BE49-F238E27FC236}">
                  <a16:creationId xmlns:a16="http://schemas.microsoft.com/office/drawing/2014/main" id="{0766D3D8-72A7-7A3F-03B7-07C11C87037A}"/>
                </a:ext>
              </a:extLst>
            </p:cNvPr>
            <p:cNvSpPr/>
            <p:nvPr/>
          </p:nvSpPr>
          <p:spPr>
            <a:xfrm>
              <a:off x="15744586" y="6796160"/>
              <a:ext cx="1346237" cy="1318700"/>
            </a:xfrm>
            <a:custGeom>
              <a:avLst/>
              <a:gdLst/>
              <a:ahLst/>
              <a:cxnLst/>
              <a:rect l="0" t="0" r="0" b="0"/>
              <a:pathLst>
                <a:path w="120000" h="120000" extrusionOk="0">
                  <a:moveTo>
                    <a:pt x="17027" y="111780"/>
                  </a:moveTo>
                  <a:lnTo>
                    <a:pt x="19459" y="111780"/>
                  </a:lnTo>
                  <a:lnTo>
                    <a:pt x="20270" y="114246"/>
                  </a:lnTo>
                  <a:lnTo>
                    <a:pt x="25135" y="118356"/>
                  </a:lnTo>
                  <a:lnTo>
                    <a:pt x="29189" y="119999"/>
                  </a:lnTo>
                  <a:lnTo>
                    <a:pt x="30810" y="119999"/>
                  </a:lnTo>
                  <a:lnTo>
                    <a:pt x="35675" y="114246"/>
                  </a:lnTo>
                  <a:lnTo>
                    <a:pt x="38918" y="116712"/>
                  </a:lnTo>
                  <a:lnTo>
                    <a:pt x="46216" y="115068"/>
                  </a:lnTo>
                  <a:lnTo>
                    <a:pt x="51891" y="110136"/>
                  </a:lnTo>
                  <a:lnTo>
                    <a:pt x="60810" y="105205"/>
                  </a:lnTo>
                  <a:lnTo>
                    <a:pt x="64054" y="102739"/>
                  </a:lnTo>
                  <a:lnTo>
                    <a:pt x="63243" y="96164"/>
                  </a:lnTo>
                  <a:lnTo>
                    <a:pt x="64054" y="92054"/>
                  </a:lnTo>
                  <a:lnTo>
                    <a:pt x="68108" y="87945"/>
                  </a:lnTo>
                  <a:lnTo>
                    <a:pt x="70540" y="81369"/>
                  </a:lnTo>
                  <a:lnTo>
                    <a:pt x="72972" y="71506"/>
                  </a:lnTo>
                  <a:lnTo>
                    <a:pt x="73783" y="65753"/>
                  </a:lnTo>
                  <a:lnTo>
                    <a:pt x="77027" y="67397"/>
                  </a:lnTo>
                  <a:lnTo>
                    <a:pt x="81081" y="69041"/>
                  </a:lnTo>
                  <a:lnTo>
                    <a:pt x="82702" y="69863"/>
                  </a:lnTo>
                  <a:lnTo>
                    <a:pt x="83513" y="68219"/>
                  </a:lnTo>
                  <a:lnTo>
                    <a:pt x="85945" y="61643"/>
                  </a:lnTo>
                  <a:lnTo>
                    <a:pt x="87567" y="58356"/>
                  </a:lnTo>
                  <a:lnTo>
                    <a:pt x="88378" y="55068"/>
                  </a:lnTo>
                  <a:lnTo>
                    <a:pt x="89189" y="55068"/>
                  </a:lnTo>
                  <a:lnTo>
                    <a:pt x="91621" y="55068"/>
                  </a:lnTo>
                  <a:lnTo>
                    <a:pt x="92432" y="56712"/>
                  </a:lnTo>
                  <a:lnTo>
                    <a:pt x="96486" y="49315"/>
                  </a:lnTo>
                  <a:lnTo>
                    <a:pt x="98918" y="46849"/>
                  </a:lnTo>
                  <a:lnTo>
                    <a:pt x="100540" y="44383"/>
                  </a:lnTo>
                  <a:lnTo>
                    <a:pt x="102162" y="38630"/>
                  </a:lnTo>
                  <a:lnTo>
                    <a:pt x="102162" y="32054"/>
                  </a:lnTo>
                  <a:lnTo>
                    <a:pt x="109459" y="36164"/>
                  </a:lnTo>
                  <a:lnTo>
                    <a:pt x="114324" y="38630"/>
                  </a:lnTo>
                  <a:lnTo>
                    <a:pt x="115945" y="38630"/>
                  </a:lnTo>
                  <a:lnTo>
                    <a:pt x="118378" y="36164"/>
                  </a:lnTo>
                  <a:lnTo>
                    <a:pt x="120000" y="35342"/>
                  </a:lnTo>
                  <a:lnTo>
                    <a:pt x="119189" y="35342"/>
                  </a:lnTo>
                  <a:lnTo>
                    <a:pt x="117567" y="29589"/>
                  </a:lnTo>
                  <a:lnTo>
                    <a:pt x="114324" y="25479"/>
                  </a:lnTo>
                  <a:lnTo>
                    <a:pt x="105405" y="23013"/>
                  </a:lnTo>
                  <a:lnTo>
                    <a:pt x="99729" y="25479"/>
                  </a:lnTo>
                  <a:lnTo>
                    <a:pt x="97297" y="25479"/>
                  </a:lnTo>
                  <a:lnTo>
                    <a:pt x="92432" y="28767"/>
                  </a:lnTo>
                  <a:lnTo>
                    <a:pt x="91621" y="27945"/>
                  </a:lnTo>
                  <a:lnTo>
                    <a:pt x="90810" y="27945"/>
                  </a:lnTo>
                  <a:lnTo>
                    <a:pt x="86756" y="32876"/>
                  </a:lnTo>
                  <a:lnTo>
                    <a:pt x="82702" y="32876"/>
                  </a:lnTo>
                  <a:lnTo>
                    <a:pt x="76216" y="41095"/>
                  </a:lnTo>
                  <a:lnTo>
                    <a:pt x="73783" y="41095"/>
                  </a:lnTo>
                  <a:lnTo>
                    <a:pt x="71351" y="27123"/>
                  </a:lnTo>
                  <a:lnTo>
                    <a:pt x="46216" y="32054"/>
                  </a:lnTo>
                  <a:lnTo>
                    <a:pt x="41351" y="0"/>
                  </a:lnTo>
                  <a:lnTo>
                    <a:pt x="38918" y="0"/>
                  </a:lnTo>
                  <a:lnTo>
                    <a:pt x="38108" y="2465"/>
                  </a:lnTo>
                  <a:lnTo>
                    <a:pt x="38918" y="4931"/>
                  </a:lnTo>
                  <a:lnTo>
                    <a:pt x="38918" y="5753"/>
                  </a:lnTo>
                  <a:lnTo>
                    <a:pt x="38918" y="12328"/>
                  </a:lnTo>
                  <a:lnTo>
                    <a:pt x="38918" y="15616"/>
                  </a:lnTo>
                  <a:lnTo>
                    <a:pt x="38108" y="18082"/>
                  </a:lnTo>
                  <a:lnTo>
                    <a:pt x="38108" y="23013"/>
                  </a:lnTo>
                  <a:lnTo>
                    <a:pt x="37297" y="29589"/>
                  </a:lnTo>
                  <a:lnTo>
                    <a:pt x="37297" y="32054"/>
                  </a:lnTo>
                  <a:lnTo>
                    <a:pt x="35675" y="36164"/>
                  </a:lnTo>
                  <a:lnTo>
                    <a:pt x="29189" y="41917"/>
                  </a:lnTo>
                  <a:lnTo>
                    <a:pt x="26756" y="45205"/>
                  </a:lnTo>
                  <a:lnTo>
                    <a:pt x="22702" y="45205"/>
                  </a:lnTo>
                  <a:lnTo>
                    <a:pt x="19459" y="50136"/>
                  </a:lnTo>
                  <a:lnTo>
                    <a:pt x="17027" y="53424"/>
                  </a:lnTo>
                  <a:lnTo>
                    <a:pt x="16216" y="61643"/>
                  </a:lnTo>
                  <a:lnTo>
                    <a:pt x="15405" y="62465"/>
                  </a:lnTo>
                  <a:lnTo>
                    <a:pt x="12162" y="59999"/>
                  </a:lnTo>
                  <a:lnTo>
                    <a:pt x="9729" y="62465"/>
                  </a:lnTo>
                  <a:lnTo>
                    <a:pt x="7297" y="71506"/>
                  </a:lnTo>
                  <a:lnTo>
                    <a:pt x="7297" y="74794"/>
                  </a:lnTo>
                  <a:lnTo>
                    <a:pt x="5675" y="77260"/>
                  </a:lnTo>
                  <a:lnTo>
                    <a:pt x="2432" y="80547"/>
                  </a:lnTo>
                  <a:lnTo>
                    <a:pt x="0" y="83013"/>
                  </a:lnTo>
                  <a:lnTo>
                    <a:pt x="2432" y="93698"/>
                  </a:lnTo>
                  <a:lnTo>
                    <a:pt x="4054" y="98630"/>
                  </a:lnTo>
                  <a:lnTo>
                    <a:pt x="8108" y="104383"/>
                  </a:lnTo>
                  <a:lnTo>
                    <a:pt x="12162" y="108493"/>
                  </a:lnTo>
                  <a:lnTo>
                    <a:pt x="15405" y="113424"/>
                  </a:lnTo>
                  <a:lnTo>
                    <a:pt x="16216" y="113424"/>
                  </a:lnTo>
                  <a:lnTo>
                    <a:pt x="17027" y="111780"/>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1" name="usmap69">
              <a:extLst>
                <a:ext uri="{FF2B5EF4-FFF2-40B4-BE49-F238E27FC236}">
                  <a16:creationId xmlns:a16="http://schemas.microsoft.com/office/drawing/2014/main" id="{3A1C22D2-23A9-2E9A-C6DB-3331BA5C624E}"/>
                </a:ext>
              </a:extLst>
            </p:cNvPr>
            <p:cNvSpPr/>
            <p:nvPr/>
          </p:nvSpPr>
          <p:spPr>
            <a:xfrm>
              <a:off x="13780968" y="7495106"/>
              <a:ext cx="2149726" cy="1106942"/>
            </a:xfrm>
            <a:custGeom>
              <a:avLst/>
              <a:gdLst/>
              <a:ahLst/>
              <a:cxnLst/>
              <a:rect l="0" t="0" r="0" b="0"/>
              <a:pathLst>
                <a:path w="120000" h="120000" extrusionOk="0">
                  <a:moveTo>
                    <a:pt x="102711" y="92459"/>
                  </a:moveTo>
                  <a:lnTo>
                    <a:pt x="105254" y="89508"/>
                  </a:lnTo>
                  <a:lnTo>
                    <a:pt x="106779" y="87540"/>
                  </a:lnTo>
                  <a:lnTo>
                    <a:pt x="108813" y="86557"/>
                  </a:lnTo>
                  <a:lnTo>
                    <a:pt x="110338" y="77704"/>
                  </a:lnTo>
                  <a:lnTo>
                    <a:pt x="111864" y="72786"/>
                  </a:lnTo>
                  <a:lnTo>
                    <a:pt x="117457" y="68852"/>
                  </a:lnTo>
                  <a:lnTo>
                    <a:pt x="119491" y="62950"/>
                  </a:lnTo>
                  <a:lnTo>
                    <a:pt x="120000" y="59016"/>
                  </a:lnTo>
                  <a:lnTo>
                    <a:pt x="117966" y="53114"/>
                  </a:lnTo>
                  <a:lnTo>
                    <a:pt x="115423" y="48196"/>
                  </a:lnTo>
                  <a:lnTo>
                    <a:pt x="112881" y="41311"/>
                  </a:lnTo>
                  <a:lnTo>
                    <a:pt x="111864" y="35409"/>
                  </a:lnTo>
                  <a:lnTo>
                    <a:pt x="110338" y="22622"/>
                  </a:lnTo>
                  <a:lnTo>
                    <a:pt x="110847" y="21639"/>
                  </a:lnTo>
                  <a:lnTo>
                    <a:pt x="109322" y="21639"/>
                  </a:lnTo>
                  <a:lnTo>
                    <a:pt x="107288" y="17704"/>
                  </a:lnTo>
                  <a:lnTo>
                    <a:pt x="105254" y="12786"/>
                  </a:lnTo>
                  <a:lnTo>
                    <a:pt x="103728" y="9836"/>
                  </a:lnTo>
                  <a:lnTo>
                    <a:pt x="103220" y="10819"/>
                  </a:lnTo>
                  <a:lnTo>
                    <a:pt x="102203" y="11803"/>
                  </a:lnTo>
                  <a:lnTo>
                    <a:pt x="101186" y="14754"/>
                  </a:lnTo>
                  <a:lnTo>
                    <a:pt x="100677" y="15737"/>
                  </a:lnTo>
                  <a:lnTo>
                    <a:pt x="97627" y="16721"/>
                  </a:lnTo>
                  <a:lnTo>
                    <a:pt x="95084" y="14754"/>
                  </a:lnTo>
                  <a:lnTo>
                    <a:pt x="93559" y="12786"/>
                  </a:lnTo>
                  <a:lnTo>
                    <a:pt x="93050" y="13770"/>
                  </a:lnTo>
                  <a:lnTo>
                    <a:pt x="92033" y="15737"/>
                  </a:lnTo>
                  <a:lnTo>
                    <a:pt x="92033" y="16721"/>
                  </a:lnTo>
                  <a:lnTo>
                    <a:pt x="90508" y="17704"/>
                  </a:lnTo>
                  <a:lnTo>
                    <a:pt x="89491" y="15737"/>
                  </a:lnTo>
                  <a:lnTo>
                    <a:pt x="88474" y="14754"/>
                  </a:lnTo>
                  <a:lnTo>
                    <a:pt x="86949" y="13770"/>
                  </a:lnTo>
                  <a:lnTo>
                    <a:pt x="84406" y="12786"/>
                  </a:lnTo>
                  <a:lnTo>
                    <a:pt x="83898" y="10819"/>
                  </a:lnTo>
                  <a:lnTo>
                    <a:pt x="82881" y="6885"/>
                  </a:lnTo>
                  <a:lnTo>
                    <a:pt x="80847" y="3934"/>
                  </a:lnTo>
                  <a:lnTo>
                    <a:pt x="78305" y="0"/>
                  </a:lnTo>
                  <a:lnTo>
                    <a:pt x="77796" y="983"/>
                  </a:lnTo>
                  <a:lnTo>
                    <a:pt x="75254" y="2950"/>
                  </a:lnTo>
                  <a:lnTo>
                    <a:pt x="72711" y="983"/>
                  </a:lnTo>
                  <a:lnTo>
                    <a:pt x="71694" y="1967"/>
                  </a:lnTo>
                  <a:lnTo>
                    <a:pt x="72203" y="5901"/>
                  </a:lnTo>
                  <a:lnTo>
                    <a:pt x="73220" y="6885"/>
                  </a:lnTo>
                  <a:lnTo>
                    <a:pt x="72711" y="8852"/>
                  </a:lnTo>
                  <a:lnTo>
                    <a:pt x="73220" y="14754"/>
                  </a:lnTo>
                  <a:lnTo>
                    <a:pt x="72203" y="16721"/>
                  </a:lnTo>
                  <a:lnTo>
                    <a:pt x="70169" y="16721"/>
                  </a:lnTo>
                  <a:lnTo>
                    <a:pt x="68135" y="18688"/>
                  </a:lnTo>
                  <a:lnTo>
                    <a:pt x="64067" y="19672"/>
                  </a:lnTo>
                  <a:lnTo>
                    <a:pt x="63559" y="20655"/>
                  </a:lnTo>
                  <a:lnTo>
                    <a:pt x="63559" y="22622"/>
                  </a:lnTo>
                  <a:lnTo>
                    <a:pt x="63050" y="24590"/>
                  </a:lnTo>
                  <a:lnTo>
                    <a:pt x="63050" y="28524"/>
                  </a:lnTo>
                  <a:lnTo>
                    <a:pt x="62033" y="32459"/>
                  </a:lnTo>
                  <a:lnTo>
                    <a:pt x="61016" y="36393"/>
                  </a:lnTo>
                  <a:lnTo>
                    <a:pt x="60000" y="38360"/>
                  </a:lnTo>
                  <a:lnTo>
                    <a:pt x="58474" y="38360"/>
                  </a:lnTo>
                  <a:lnTo>
                    <a:pt x="56949" y="43278"/>
                  </a:lnTo>
                  <a:lnTo>
                    <a:pt x="56949" y="46229"/>
                  </a:lnTo>
                  <a:lnTo>
                    <a:pt x="55932" y="50163"/>
                  </a:lnTo>
                  <a:lnTo>
                    <a:pt x="52881" y="51147"/>
                  </a:lnTo>
                  <a:lnTo>
                    <a:pt x="52372" y="50163"/>
                  </a:lnTo>
                  <a:lnTo>
                    <a:pt x="50847" y="47213"/>
                  </a:lnTo>
                  <a:lnTo>
                    <a:pt x="50338" y="43278"/>
                  </a:lnTo>
                  <a:lnTo>
                    <a:pt x="49322" y="43278"/>
                  </a:lnTo>
                  <a:lnTo>
                    <a:pt x="48813" y="47213"/>
                  </a:lnTo>
                  <a:lnTo>
                    <a:pt x="47288" y="50163"/>
                  </a:lnTo>
                  <a:lnTo>
                    <a:pt x="47288" y="54098"/>
                  </a:lnTo>
                  <a:lnTo>
                    <a:pt x="46779" y="57049"/>
                  </a:lnTo>
                  <a:lnTo>
                    <a:pt x="44745" y="56065"/>
                  </a:lnTo>
                  <a:lnTo>
                    <a:pt x="43728" y="54098"/>
                  </a:lnTo>
                  <a:lnTo>
                    <a:pt x="41694" y="54098"/>
                  </a:lnTo>
                  <a:lnTo>
                    <a:pt x="40677" y="55081"/>
                  </a:lnTo>
                  <a:lnTo>
                    <a:pt x="38644" y="56065"/>
                  </a:lnTo>
                  <a:lnTo>
                    <a:pt x="38644" y="60000"/>
                  </a:lnTo>
                  <a:lnTo>
                    <a:pt x="38135" y="60983"/>
                  </a:lnTo>
                  <a:lnTo>
                    <a:pt x="36101" y="59016"/>
                  </a:lnTo>
                  <a:lnTo>
                    <a:pt x="34576" y="56065"/>
                  </a:lnTo>
                  <a:lnTo>
                    <a:pt x="32033" y="56065"/>
                  </a:lnTo>
                  <a:lnTo>
                    <a:pt x="30508" y="56065"/>
                  </a:lnTo>
                  <a:lnTo>
                    <a:pt x="28983" y="60000"/>
                  </a:lnTo>
                  <a:lnTo>
                    <a:pt x="24915" y="60000"/>
                  </a:lnTo>
                  <a:lnTo>
                    <a:pt x="24915" y="64918"/>
                  </a:lnTo>
                  <a:lnTo>
                    <a:pt x="23389" y="64918"/>
                  </a:lnTo>
                  <a:lnTo>
                    <a:pt x="21864" y="65901"/>
                  </a:lnTo>
                  <a:lnTo>
                    <a:pt x="21864" y="69836"/>
                  </a:lnTo>
                  <a:lnTo>
                    <a:pt x="21864" y="70819"/>
                  </a:lnTo>
                  <a:lnTo>
                    <a:pt x="21864" y="73770"/>
                  </a:lnTo>
                  <a:lnTo>
                    <a:pt x="22372" y="76721"/>
                  </a:lnTo>
                  <a:lnTo>
                    <a:pt x="21355" y="77704"/>
                  </a:lnTo>
                  <a:lnTo>
                    <a:pt x="18305" y="79672"/>
                  </a:lnTo>
                  <a:lnTo>
                    <a:pt x="16779" y="81639"/>
                  </a:lnTo>
                  <a:lnTo>
                    <a:pt x="16779" y="86557"/>
                  </a:lnTo>
                  <a:lnTo>
                    <a:pt x="17796" y="91475"/>
                  </a:lnTo>
                  <a:lnTo>
                    <a:pt x="16779" y="92459"/>
                  </a:lnTo>
                  <a:lnTo>
                    <a:pt x="15254" y="92459"/>
                  </a:lnTo>
                  <a:lnTo>
                    <a:pt x="13728" y="92459"/>
                  </a:lnTo>
                  <a:lnTo>
                    <a:pt x="11694" y="89508"/>
                  </a:lnTo>
                  <a:lnTo>
                    <a:pt x="9661" y="87540"/>
                  </a:lnTo>
                  <a:lnTo>
                    <a:pt x="8644" y="88524"/>
                  </a:lnTo>
                  <a:lnTo>
                    <a:pt x="7118" y="91475"/>
                  </a:lnTo>
                  <a:lnTo>
                    <a:pt x="5593" y="92459"/>
                  </a:lnTo>
                  <a:lnTo>
                    <a:pt x="5084" y="95409"/>
                  </a:lnTo>
                  <a:lnTo>
                    <a:pt x="5084" y="98360"/>
                  </a:lnTo>
                  <a:lnTo>
                    <a:pt x="7118" y="100327"/>
                  </a:lnTo>
                  <a:lnTo>
                    <a:pt x="7118" y="102295"/>
                  </a:lnTo>
                  <a:lnTo>
                    <a:pt x="7118" y="105245"/>
                  </a:lnTo>
                  <a:lnTo>
                    <a:pt x="7118" y="110163"/>
                  </a:lnTo>
                  <a:lnTo>
                    <a:pt x="6101" y="113114"/>
                  </a:lnTo>
                  <a:lnTo>
                    <a:pt x="5084" y="114098"/>
                  </a:lnTo>
                  <a:lnTo>
                    <a:pt x="3559" y="114098"/>
                  </a:lnTo>
                  <a:lnTo>
                    <a:pt x="2542" y="115081"/>
                  </a:lnTo>
                  <a:lnTo>
                    <a:pt x="2542" y="115081"/>
                  </a:lnTo>
                  <a:lnTo>
                    <a:pt x="2033" y="115081"/>
                  </a:lnTo>
                  <a:lnTo>
                    <a:pt x="0" y="115081"/>
                  </a:lnTo>
                  <a:lnTo>
                    <a:pt x="0" y="116065"/>
                  </a:lnTo>
                  <a:lnTo>
                    <a:pt x="0" y="119016"/>
                  </a:lnTo>
                  <a:lnTo>
                    <a:pt x="0" y="120000"/>
                  </a:lnTo>
                  <a:lnTo>
                    <a:pt x="1016" y="119016"/>
                  </a:lnTo>
                  <a:lnTo>
                    <a:pt x="26440" y="118032"/>
                  </a:lnTo>
                  <a:lnTo>
                    <a:pt x="25423" y="109180"/>
                  </a:lnTo>
                  <a:lnTo>
                    <a:pt x="72711" y="103278"/>
                  </a:lnTo>
                  <a:lnTo>
                    <a:pt x="97627" y="98360"/>
                  </a:lnTo>
                  <a:lnTo>
                    <a:pt x="100677" y="95409"/>
                  </a:lnTo>
                  <a:lnTo>
                    <a:pt x="102711" y="92459"/>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2" name="usmap76">
              <a:extLst>
                <a:ext uri="{FF2B5EF4-FFF2-40B4-BE49-F238E27FC236}">
                  <a16:creationId xmlns:a16="http://schemas.microsoft.com/office/drawing/2014/main" id="{E9655ADE-EE49-E1EA-54C7-118A317B555E}"/>
                </a:ext>
              </a:extLst>
            </p:cNvPr>
            <p:cNvSpPr/>
            <p:nvPr/>
          </p:nvSpPr>
          <p:spPr>
            <a:xfrm>
              <a:off x="11954629" y="7108828"/>
              <a:ext cx="1951600" cy="1683118"/>
            </a:xfrm>
            <a:custGeom>
              <a:avLst/>
              <a:gdLst/>
              <a:ahLst/>
              <a:cxnLst/>
              <a:rect l="0" t="0" r="0" b="0"/>
              <a:pathLst>
                <a:path w="120000" h="120000" extrusionOk="0">
                  <a:moveTo>
                    <a:pt x="112440" y="104796"/>
                  </a:moveTo>
                  <a:cubicBezTo>
                    <a:pt x="112440" y="103167"/>
                    <a:pt x="112440" y="103167"/>
                    <a:pt x="112440" y="103167"/>
                  </a:cubicBezTo>
                  <a:cubicBezTo>
                    <a:pt x="112440" y="102624"/>
                    <a:pt x="112440" y="102624"/>
                    <a:pt x="112440" y="102624"/>
                  </a:cubicBezTo>
                  <a:cubicBezTo>
                    <a:pt x="114330" y="102624"/>
                    <a:pt x="114330" y="102624"/>
                    <a:pt x="114330" y="102624"/>
                  </a:cubicBezTo>
                  <a:cubicBezTo>
                    <a:pt x="114803" y="102624"/>
                    <a:pt x="114803" y="102624"/>
                    <a:pt x="114803" y="102624"/>
                  </a:cubicBezTo>
                  <a:cubicBezTo>
                    <a:pt x="115275" y="102081"/>
                    <a:pt x="115275" y="102081"/>
                    <a:pt x="115275" y="102081"/>
                  </a:cubicBezTo>
                  <a:cubicBezTo>
                    <a:pt x="116220" y="101538"/>
                    <a:pt x="116220" y="101538"/>
                    <a:pt x="116220" y="101538"/>
                  </a:cubicBezTo>
                  <a:cubicBezTo>
                    <a:pt x="117637" y="101538"/>
                    <a:pt x="117637" y="101538"/>
                    <a:pt x="117637" y="101538"/>
                  </a:cubicBezTo>
                  <a:cubicBezTo>
                    <a:pt x="119055" y="100995"/>
                    <a:pt x="119055" y="100995"/>
                    <a:pt x="119055" y="100995"/>
                  </a:cubicBezTo>
                  <a:cubicBezTo>
                    <a:pt x="120000" y="99366"/>
                    <a:pt x="120000" y="99366"/>
                    <a:pt x="120000" y="99366"/>
                  </a:cubicBezTo>
                  <a:cubicBezTo>
                    <a:pt x="120000" y="96108"/>
                    <a:pt x="120000" y="96108"/>
                    <a:pt x="120000" y="96108"/>
                  </a:cubicBezTo>
                  <a:cubicBezTo>
                    <a:pt x="120000" y="93936"/>
                    <a:pt x="120000" y="93936"/>
                    <a:pt x="120000" y="93936"/>
                  </a:cubicBezTo>
                  <a:cubicBezTo>
                    <a:pt x="120000" y="92850"/>
                    <a:pt x="120000" y="92850"/>
                    <a:pt x="120000" y="92850"/>
                  </a:cubicBezTo>
                  <a:cubicBezTo>
                    <a:pt x="118110" y="91221"/>
                    <a:pt x="118110" y="91221"/>
                    <a:pt x="118110" y="91221"/>
                  </a:cubicBezTo>
                  <a:cubicBezTo>
                    <a:pt x="118110" y="89592"/>
                    <a:pt x="118110" y="89592"/>
                    <a:pt x="118110" y="89592"/>
                  </a:cubicBezTo>
                  <a:cubicBezTo>
                    <a:pt x="118582" y="87420"/>
                    <a:pt x="118582" y="87420"/>
                    <a:pt x="118582" y="87420"/>
                  </a:cubicBezTo>
                  <a:cubicBezTo>
                    <a:pt x="116220" y="87420"/>
                    <a:pt x="116220" y="87420"/>
                    <a:pt x="116220" y="87420"/>
                  </a:cubicBezTo>
                  <a:cubicBezTo>
                    <a:pt x="114803" y="90135"/>
                    <a:pt x="114803" y="90135"/>
                    <a:pt x="114803" y="90135"/>
                  </a:cubicBezTo>
                  <a:cubicBezTo>
                    <a:pt x="114803" y="87420"/>
                    <a:pt x="114803" y="87420"/>
                    <a:pt x="114803" y="87420"/>
                  </a:cubicBezTo>
                  <a:cubicBezTo>
                    <a:pt x="112440" y="84705"/>
                    <a:pt x="112440" y="84705"/>
                    <a:pt x="112440" y="84705"/>
                  </a:cubicBezTo>
                  <a:cubicBezTo>
                    <a:pt x="112913" y="82533"/>
                    <a:pt x="112913" y="82533"/>
                    <a:pt x="112913" y="82533"/>
                  </a:cubicBezTo>
                  <a:cubicBezTo>
                    <a:pt x="113385" y="79276"/>
                    <a:pt x="113385" y="79276"/>
                    <a:pt x="113385" y="79276"/>
                  </a:cubicBezTo>
                  <a:cubicBezTo>
                    <a:pt x="111496" y="73303"/>
                    <a:pt x="111496" y="73303"/>
                    <a:pt x="111496" y="73303"/>
                  </a:cubicBezTo>
                  <a:cubicBezTo>
                    <a:pt x="109606" y="71131"/>
                    <a:pt x="109606" y="71131"/>
                    <a:pt x="109606" y="71131"/>
                  </a:cubicBezTo>
                  <a:cubicBezTo>
                    <a:pt x="103464" y="66244"/>
                    <a:pt x="103464" y="66244"/>
                    <a:pt x="103464" y="66244"/>
                  </a:cubicBezTo>
                  <a:cubicBezTo>
                    <a:pt x="102047" y="67330"/>
                    <a:pt x="102047" y="67330"/>
                    <a:pt x="102047" y="67330"/>
                  </a:cubicBezTo>
                  <a:cubicBezTo>
                    <a:pt x="98267" y="64072"/>
                    <a:pt x="98267" y="64072"/>
                    <a:pt x="98267" y="64072"/>
                  </a:cubicBezTo>
                  <a:cubicBezTo>
                    <a:pt x="95433" y="60814"/>
                    <a:pt x="95433" y="60814"/>
                    <a:pt x="95433" y="60814"/>
                  </a:cubicBezTo>
                  <a:cubicBezTo>
                    <a:pt x="95433" y="57556"/>
                    <a:pt x="95433" y="57556"/>
                    <a:pt x="95433" y="57556"/>
                  </a:cubicBezTo>
                  <a:cubicBezTo>
                    <a:pt x="96377" y="54298"/>
                    <a:pt x="96377" y="54298"/>
                    <a:pt x="96377" y="54298"/>
                  </a:cubicBezTo>
                  <a:cubicBezTo>
                    <a:pt x="96850" y="52126"/>
                    <a:pt x="96850" y="52126"/>
                    <a:pt x="96850" y="52126"/>
                  </a:cubicBezTo>
                  <a:cubicBezTo>
                    <a:pt x="97322" y="49411"/>
                    <a:pt x="97322" y="49411"/>
                    <a:pt x="97322" y="49411"/>
                  </a:cubicBezTo>
                  <a:cubicBezTo>
                    <a:pt x="98740" y="45610"/>
                    <a:pt x="98740" y="45610"/>
                    <a:pt x="98740" y="45610"/>
                  </a:cubicBezTo>
                  <a:cubicBezTo>
                    <a:pt x="97322" y="43438"/>
                    <a:pt x="97322" y="43438"/>
                    <a:pt x="97322" y="43438"/>
                  </a:cubicBezTo>
                  <a:cubicBezTo>
                    <a:pt x="95433" y="41266"/>
                    <a:pt x="95433" y="41266"/>
                    <a:pt x="95433" y="41266"/>
                  </a:cubicBezTo>
                  <a:cubicBezTo>
                    <a:pt x="92598" y="41266"/>
                    <a:pt x="92598" y="41266"/>
                    <a:pt x="92598" y="41266"/>
                  </a:cubicBezTo>
                  <a:cubicBezTo>
                    <a:pt x="91181" y="42352"/>
                    <a:pt x="91181" y="42352"/>
                    <a:pt x="91181" y="42352"/>
                  </a:cubicBezTo>
                  <a:cubicBezTo>
                    <a:pt x="90236" y="43981"/>
                    <a:pt x="90236" y="43981"/>
                    <a:pt x="90236" y="43981"/>
                  </a:cubicBezTo>
                  <a:cubicBezTo>
                    <a:pt x="87874" y="41266"/>
                    <a:pt x="87874" y="41266"/>
                    <a:pt x="87874" y="41266"/>
                  </a:cubicBezTo>
                  <a:cubicBezTo>
                    <a:pt x="87874" y="36380"/>
                    <a:pt x="87874" y="36380"/>
                    <a:pt x="87874" y="36380"/>
                  </a:cubicBezTo>
                  <a:cubicBezTo>
                    <a:pt x="85511" y="32579"/>
                    <a:pt x="85511" y="32579"/>
                    <a:pt x="85511" y="32579"/>
                  </a:cubicBezTo>
                  <a:cubicBezTo>
                    <a:pt x="77007" y="24434"/>
                    <a:pt x="77007" y="24434"/>
                    <a:pt x="77007" y="24434"/>
                  </a:cubicBezTo>
                  <a:cubicBezTo>
                    <a:pt x="73700" y="17918"/>
                    <a:pt x="73700" y="17918"/>
                    <a:pt x="73700" y="17918"/>
                  </a:cubicBezTo>
                  <a:cubicBezTo>
                    <a:pt x="73700" y="11945"/>
                    <a:pt x="73700" y="11945"/>
                    <a:pt x="73700" y="11945"/>
                  </a:cubicBezTo>
                  <a:cubicBezTo>
                    <a:pt x="73700" y="5972"/>
                    <a:pt x="73700" y="5972"/>
                    <a:pt x="73700" y="5972"/>
                  </a:cubicBezTo>
                  <a:cubicBezTo>
                    <a:pt x="74645" y="5429"/>
                    <a:pt x="74645" y="5429"/>
                    <a:pt x="74645" y="5429"/>
                  </a:cubicBezTo>
                  <a:cubicBezTo>
                    <a:pt x="68976" y="0"/>
                    <a:pt x="68976" y="0"/>
                    <a:pt x="68976" y="0"/>
                  </a:cubicBezTo>
                  <a:cubicBezTo>
                    <a:pt x="0" y="1085"/>
                    <a:pt x="0" y="1085"/>
                    <a:pt x="0" y="1085"/>
                  </a:cubicBezTo>
                  <a:cubicBezTo>
                    <a:pt x="472" y="2171"/>
                    <a:pt x="472" y="2171"/>
                    <a:pt x="472" y="2171"/>
                  </a:cubicBezTo>
                  <a:cubicBezTo>
                    <a:pt x="1889" y="3257"/>
                    <a:pt x="1889" y="3257"/>
                    <a:pt x="1889" y="3257"/>
                  </a:cubicBezTo>
                  <a:cubicBezTo>
                    <a:pt x="2362" y="5972"/>
                    <a:pt x="2362" y="5972"/>
                    <a:pt x="2362" y="5972"/>
                  </a:cubicBezTo>
                  <a:cubicBezTo>
                    <a:pt x="1417" y="7058"/>
                    <a:pt x="1417" y="7058"/>
                    <a:pt x="1417" y="7058"/>
                  </a:cubicBezTo>
                  <a:cubicBezTo>
                    <a:pt x="2362" y="8687"/>
                    <a:pt x="2362" y="8687"/>
                    <a:pt x="2362" y="8687"/>
                  </a:cubicBezTo>
                  <a:cubicBezTo>
                    <a:pt x="2362" y="8687"/>
                    <a:pt x="1889" y="8687"/>
                    <a:pt x="2362" y="9230"/>
                  </a:cubicBezTo>
                  <a:cubicBezTo>
                    <a:pt x="2834" y="9773"/>
                    <a:pt x="5196" y="10316"/>
                    <a:pt x="5196" y="10316"/>
                  </a:cubicBezTo>
                  <a:cubicBezTo>
                    <a:pt x="5669" y="13574"/>
                    <a:pt x="5669" y="13574"/>
                    <a:pt x="5669" y="13574"/>
                  </a:cubicBezTo>
                  <a:cubicBezTo>
                    <a:pt x="6614" y="15746"/>
                    <a:pt x="6614" y="15746"/>
                    <a:pt x="6614" y="15746"/>
                  </a:cubicBezTo>
                  <a:cubicBezTo>
                    <a:pt x="6614" y="15746"/>
                    <a:pt x="6614" y="15746"/>
                    <a:pt x="6614" y="15746"/>
                  </a:cubicBezTo>
                  <a:cubicBezTo>
                    <a:pt x="8503" y="19004"/>
                    <a:pt x="8503" y="19004"/>
                    <a:pt x="8503" y="19004"/>
                  </a:cubicBezTo>
                  <a:cubicBezTo>
                    <a:pt x="9448" y="21176"/>
                    <a:pt x="9448" y="21176"/>
                    <a:pt x="9448" y="21176"/>
                  </a:cubicBezTo>
                  <a:cubicBezTo>
                    <a:pt x="13700" y="21176"/>
                    <a:pt x="13700" y="21176"/>
                    <a:pt x="13700" y="21176"/>
                  </a:cubicBezTo>
                  <a:cubicBezTo>
                    <a:pt x="14645" y="21176"/>
                    <a:pt x="14645" y="21176"/>
                    <a:pt x="14645" y="21176"/>
                  </a:cubicBezTo>
                  <a:cubicBezTo>
                    <a:pt x="14645" y="23891"/>
                    <a:pt x="14645" y="23891"/>
                    <a:pt x="14645" y="23891"/>
                  </a:cubicBezTo>
                  <a:cubicBezTo>
                    <a:pt x="13228" y="27149"/>
                    <a:pt x="13228" y="27149"/>
                    <a:pt x="13228" y="27149"/>
                  </a:cubicBezTo>
                  <a:cubicBezTo>
                    <a:pt x="11811" y="29864"/>
                    <a:pt x="11811" y="29864"/>
                    <a:pt x="11811" y="29864"/>
                  </a:cubicBezTo>
                  <a:cubicBezTo>
                    <a:pt x="14645" y="33122"/>
                    <a:pt x="14645" y="33122"/>
                    <a:pt x="14645" y="33122"/>
                  </a:cubicBezTo>
                  <a:cubicBezTo>
                    <a:pt x="15590" y="36380"/>
                    <a:pt x="15590" y="36380"/>
                    <a:pt x="15590" y="36380"/>
                  </a:cubicBezTo>
                  <a:cubicBezTo>
                    <a:pt x="17007" y="37466"/>
                    <a:pt x="17007" y="37466"/>
                    <a:pt x="17007" y="37466"/>
                  </a:cubicBezTo>
                  <a:cubicBezTo>
                    <a:pt x="19842" y="39095"/>
                    <a:pt x="19842" y="39095"/>
                    <a:pt x="19842" y="39095"/>
                  </a:cubicBezTo>
                  <a:cubicBezTo>
                    <a:pt x="19842" y="95565"/>
                    <a:pt x="19842" y="95565"/>
                    <a:pt x="19842" y="95565"/>
                  </a:cubicBezTo>
                  <a:cubicBezTo>
                    <a:pt x="19842" y="109140"/>
                    <a:pt x="19842" y="109140"/>
                    <a:pt x="19842" y="109140"/>
                  </a:cubicBezTo>
                  <a:cubicBezTo>
                    <a:pt x="101574" y="106968"/>
                    <a:pt x="101574" y="106968"/>
                    <a:pt x="101574" y="106968"/>
                  </a:cubicBezTo>
                  <a:cubicBezTo>
                    <a:pt x="102047" y="110226"/>
                    <a:pt x="102047" y="110226"/>
                    <a:pt x="102047" y="110226"/>
                  </a:cubicBezTo>
                  <a:cubicBezTo>
                    <a:pt x="96850" y="120000"/>
                    <a:pt x="96850" y="120000"/>
                    <a:pt x="96850" y="120000"/>
                  </a:cubicBezTo>
                  <a:cubicBezTo>
                    <a:pt x="110078" y="118914"/>
                    <a:pt x="110078" y="118914"/>
                    <a:pt x="110078" y="118914"/>
                  </a:cubicBezTo>
                  <a:cubicBezTo>
                    <a:pt x="110551" y="117285"/>
                    <a:pt x="110551" y="117285"/>
                    <a:pt x="110551" y="117285"/>
                  </a:cubicBezTo>
                  <a:cubicBezTo>
                    <a:pt x="111496" y="115656"/>
                    <a:pt x="111496" y="115656"/>
                    <a:pt x="111496" y="115656"/>
                  </a:cubicBezTo>
                  <a:cubicBezTo>
                    <a:pt x="111496" y="115656"/>
                    <a:pt x="112440" y="115113"/>
                    <a:pt x="111968" y="114570"/>
                  </a:cubicBezTo>
                  <a:cubicBezTo>
                    <a:pt x="111968" y="114027"/>
                    <a:pt x="111023" y="112398"/>
                    <a:pt x="111023" y="112398"/>
                  </a:cubicBezTo>
                  <a:cubicBezTo>
                    <a:pt x="110551" y="111855"/>
                    <a:pt x="110551" y="111855"/>
                    <a:pt x="110551" y="111855"/>
                  </a:cubicBezTo>
                  <a:cubicBezTo>
                    <a:pt x="111023" y="110769"/>
                    <a:pt x="111023" y="110769"/>
                    <a:pt x="111023" y="110769"/>
                  </a:cubicBezTo>
                  <a:cubicBezTo>
                    <a:pt x="111968" y="110226"/>
                    <a:pt x="111968" y="110226"/>
                    <a:pt x="111968" y="110226"/>
                  </a:cubicBezTo>
                  <a:cubicBezTo>
                    <a:pt x="112440" y="108597"/>
                    <a:pt x="112440" y="108597"/>
                    <a:pt x="112440" y="108597"/>
                  </a:cubicBezTo>
                  <a:cubicBezTo>
                    <a:pt x="112440" y="106968"/>
                    <a:pt x="112440" y="106968"/>
                    <a:pt x="112440" y="106968"/>
                  </a:cubicBezTo>
                  <a:cubicBezTo>
                    <a:pt x="112440" y="105339"/>
                    <a:pt x="112440" y="105339"/>
                    <a:pt x="112440" y="105339"/>
                  </a:cubicBezTo>
                  <a:lnTo>
                    <a:pt x="112440" y="104796"/>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3" name="usmap74">
              <a:extLst>
                <a:ext uri="{FF2B5EF4-FFF2-40B4-BE49-F238E27FC236}">
                  <a16:creationId xmlns:a16="http://schemas.microsoft.com/office/drawing/2014/main" id="{F029085A-52ED-CAEC-C3FC-ED3A677DD98E}"/>
                </a:ext>
              </a:extLst>
            </p:cNvPr>
            <p:cNvSpPr/>
            <p:nvPr/>
          </p:nvSpPr>
          <p:spPr>
            <a:xfrm>
              <a:off x="13351474" y="4527949"/>
              <a:ext cx="2196253" cy="2059902"/>
            </a:xfrm>
            <a:custGeom>
              <a:avLst/>
              <a:gdLst/>
              <a:ahLst/>
              <a:cxnLst/>
              <a:rect l="0" t="0" r="0" b="0"/>
              <a:pathLst>
                <a:path w="120000" h="120000" extrusionOk="0">
                  <a:moveTo>
                    <a:pt x="0" y="22666"/>
                  </a:moveTo>
                  <a:cubicBezTo>
                    <a:pt x="836" y="21777"/>
                    <a:pt x="836" y="21777"/>
                    <a:pt x="836" y="21777"/>
                  </a:cubicBezTo>
                  <a:cubicBezTo>
                    <a:pt x="2508" y="21777"/>
                    <a:pt x="2508" y="21777"/>
                    <a:pt x="2508" y="21777"/>
                  </a:cubicBezTo>
                  <a:cubicBezTo>
                    <a:pt x="4599" y="20444"/>
                    <a:pt x="4599" y="20444"/>
                    <a:pt x="4599" y="20444"/>
                  </a:cubicBezTo>
                  <a:cubicBezTo>
                    <a:pt x="5017" y="19555"/>
                    <a:pt x="5017" y="19555"/>
                    <a:pt x="5017" y="19555"/>
                  </a:cubicBezTo>
                  <a:cubicBezTo>
                    <a:pt x="5853" y="17777"/>
                    <a:pt x="5853" y="17777"/>
                    <a:pt x="5853" y="17777"/>
                  </a:cubicBezTo>
                  <a:cubicBezTo>
                    <a:pt x="7108" y="16444"/>
                    <a:pt x="7108" y="16444"/>
                    <a:pt x="7108" y="16444"/>
                  </a:cubicBezTo>
                  <a:cubicBezTo>
                    <a:pt x="8362" y="16000"/>
                    <a:pt x="8362" y="16000"/>
                    <a:pt x="8362" y="16000"/>
                  </a:cubicBezTo>
                  <a:cubicBezTo>
                    <a:pt x="9616" y="16000"/>
                    <a:pt x="9616" y="16000"/>
                    <a:pt x="9616" y="16000"/>
                  </a:cubicBezTo>
                  <a:cubicBezTo>
                    <a:pt x="12125" y="16000"/>
                    <a:pt x="12125" y="16000"/>
                    <a:pt x="12125" y="16000"/>
                  </a:cubicBezTo>
                  <a:cubicBezTo>
                    <a:pt x="13379" y="15111"/>
                    <a:pt x="13379" y="15111"/>
                    <a:pt x="13379" y="15111"/>
                  </a:cubicBezTo>
                  <a:cubicBezTo>
                    <a:pt x="17560" y="12000"/>
                    <a:pt x="17560" y="12000"/>
                    <a:pt x="17560" y="12000"/>
                  </a:cubicBezTo>
                  <a:cubicBezTo>
                    <a:pt x="18815" y="11555"/>
                    <a:pt x="18815" y="11555"/>
                    <a:pt x="18815" y="11555"/>
                  </a:cubicBezTo>
                  <a:cubicBezTo>
                    <a:pt x="20487" y="9777"/>
                    <a:pt x="20487" y="9777"/>
                    <a:pt x="20487" y="9777"/>
                  </a:cubicBezTo>
                  <a:cubicBezTo>
                    <a:pt x="21742" y="7555"/>
                    <a:pt x="21742" y="7555"/>
                    <a:pt x="21742" y="7555"/>
                  </a:cubicBezTo>
                  <a:cubicBezTo>
                    <a:pt x="23414" y="6222"/>
                    <a:pt x="23414" y="6222"/>
                    <a:pt x="23414" y="6222"/>
                  </a:cubicBezTo>
                  <a:cubicBezTo>
                    <a:pt x="25505" y="4000"/>
                    <a:pt x="25505" y="4000"/>
                    <a:pt x="25505" y="4000"/>
                  </a:cubicBezTo>
                  <a:cubicBezTo>
                    <a:pt x="27177" y="1777"/>
                    <a:pt x="27177" y="1777"/>
                    <a:pt x="27177" y="1777"/>
                  </a:cubicBezTo>
                  <a:cubicBezTo>
                    <a:pt x="29268" y="444"/>
                    <a:pt x="29268" y="444"/>
                    <a:pt x="29268" y="444"/>
                  </a:cubicBezTo>
                  <a:cubicBezTo>
                    <a:pt x="32195" y="0"/>
                    <a:pt x="32195" y="0"/>
                    <a:pt x="32195" y="0"/>
                  </a:cubicBezTo>
                  <a:cubicBezTo>
                    <a:pt x="33449" y="0"/>
                    <a:pt x="33449" y="0"/>
                    <a:pt x="33449" y="0"/>
                  </a:cubicBezTo>
                  <a:cubicBezTo>
                    <a:pt x="35540" y="888"/>
                    <a:pt x="35540" y="888"/>
                    <a:pt x="35540" y="888"/>
                  </a:cubicBezTo>
                  <a:cubicBezTo>
                    <a:pt x="34703" y="1333"/>
                    <a:pt x="34703" y="1333"/>
                    <a:pt x="34703" y="1333"/>
                  </a:cubicBezTo>
                  <a:cubicBezTo>
                    <a:pt x="33031" y="2222"/>
                    <a:pt x="33031" y="2222"/>
                    <a:pt x="33031" y="2222"/>
                  </a:cubicBezTo>
                  <a:cubicBezTo>
                    <a:pt x="31358" y="2666"/>
                    <a:pt x="31358" y="2666"/>
                    <a:pt x="31358" y="2666"/>
                  </a:cubicBezTo>
                  <a:cubicBezTo>
                    <a:pt x="31777" y="3555"/>
                    <a:pt x="31777" y="3555"/>
                    <a:pt x="31777" y="3555"/>
                  </a:cubicBezTo>
                  <a:cubicBezTo>
                    <a:pt x="29268" y="6222"/>
                    <a:pt x="29268" y="6222"/>
                    <a:pt x="29268" y="6222"/>
                  </a:cubicBezTo>
                  <a:cubicBezTo>
                    <a:pt x="29268" y="6222"/>
                    <a:pt x="28432" y="6222"/>
                    <a:pt x="28432" y="6666"/>
                  </a:cubicBezTo>
                  <a:cubicBezTo>
                    <a:pt x="28432" y="7111"/>
                    <a:pt x="27177" y="10222"/>
                    <a:pt x="27177" y="10222"/>
                  </a:cubicBezTo>
                  <a:cubicBezTo>
                    <a:pt x="27177" y="8444"/>
                    <a:pt x="27177" y="8444"/>
                    <a:pt x="27177" y="8444"/>
                  </a:cubicBezTo>
                  <a:cubicBezTo>
                    <a:pt x="26341" y="7555"/>
                    <a:pt x="26341" y="7555"/>
                    <a:pt x="26341" y="7555"/>
                  </a:cubicBezTo>
                  <a:cubicBezTo>
                    <a:pt x="25923" y="12000"/>
                    <a:pt x="25923" y="12000"/>
                    <a:pt x="25923" y="12000"/>
                  </a:cubicBezTo>
                  <a:cubicBezTo>
                    <a:pt x="25923" y="14666"/>
                    <a:pt x="25923" y="14666"/>
                    <a:pt x="25923" y="14666"/>
                  </a:cubicBezTo>
                  <a:cubicBezTo>
                    <a:pt x="27177" y="13777"/>
                    <a:pt x="27177" y="13777"/>
                    <a:pt x="27177" y="13777"/>
                  </a:cubicBezTo>
                  <a:cubicBezTo>
                    <a:pt x="28013" y="12888"/>
                    <a:pt x="28013" y="12888"/>
                    <a:pt x="28013" y="12888"/>
                  </a:cubicBezTo>
                  <a:cubicBezTo>
                    <a:pt x="28432" y="12888"/>
                    <a:pt x="28432" y="12888"/>
                    <a:pt x="28432" y="12888"/>
                  </a:cubicBezTo>
                  <a:cubicBezTo>
                    <a:pt x="28850" y="13777"/>
                    <a:pt x="28850" y="13777"/>
                    <a:pt x="28850" y="13777"/>
                  </a:cubicBezTo>
                  <a:cubicBezTo>
                    <a:pt x="30104" y="13777"/>
                    <a:pt x="30104" y="13777"/>
                    <a:pt x="30104" y="13777"/>
                  </a:cubicBezTo>
                  <a:cubicBezTo>
                    <a:pt x="30940" y="13333"/>
                    <a:pt x="30940" y="13333"/>
                    <a:pt x="30940" y="13333"/>
                  </a:cubicBezTo>
                  <a:cubicBezTo>
                    <a:pt x="32195" y="12444"/>
                    <a:pt x="32195" y="12444"/>
                    <a:pt x="32195" y="12444"/>
                  </a:cubicBezTo>
                  <a:cubicBezTo>
                    <a:pt x="34285" y="12888"/>
                    <a:pt x="34285" y="12888"/>
                    <a:pt x="34285" y="12888"/>
                  </a:cubicBezTo>
                  <a:cubicBezTo>
                    <a:pt x="38466" y="15111"/>
                    <a:pt x="38466" y="15111"/>
                    <a:pt x="38466" y="15111"/>
                  </a:cubicBezTo>
                  <a:cubicBezTo>
                    <a:pt x="40975" y="18222"/>
                    <a:pt x="40975" y="18222"/>
                    <a:pt x="40975" y="18222"/>
                  </a:cubicBezTo>
                  <a:cubicBezTo>
                    <a:pt x="42648" y="19555"/>
                    <a:pt x="42648" y="19555"/>
                    <a:pt x="42648" y="19555"/>
                  </a:cubicBezTo>
                  <a:cubicBezTo>
                    <a:pt x="46411" y="20000"/>
                    <a:pt x="46411" y="20000"/>
                    <a:pt x="46411" y="20000"/>
                  </a:cubicBezTo>
                  <a:cubicBezTo>
                    <a:pt x="47665" y="19555"/>
                    <a:pt x="47665" y="19555"/>
                    <a:pt x="47665" y="19555"/>
                  </a:cubicBezTo>
                  <a:cubicBezTo>
                    <a:pt x="50592" y="20444"/>
                    <a:pt x="50592" y="20444"/>
                    <a:pt x="50592" y="20444"/>
                  </a:cubicBezTo>
                  <a:cubicBezTo>
                    <a:pt x="53101" y="21333"/>
                    <a:pt x="53101" y="21333"/>
                    <a:pt x="53101" y="21333"/>
                  </a:cubicBezTo>
                  <a:cubicBezTo>
                    <a:pt x="54355" y="19555"/>
                    <a:pt x="54355" y="19555"/>
                    <a:pt x="54355" y="19555"/>
                  </a:cubicBezTo>
                  <a:cubicBezTo>
                    <a:pt x="56445" y="17333"/>
                    <a:pt x="56445" y="17333"/>
                    <a:pt x="56445" y="17333"/>
                  </a:cubicBezTo>
                  <a:cubicBezTo>
                    <a:pt x="58118" y="15555"/>
                    <a:pt x="58118" y="15555"/>
                    <a:pt x="58118" y="15555"/>
                  </a:cubicBezTo>
                  <a:cubicBezTo>
                    <a:pt x="61881" y="14666"/>
                    <a:pt x="61881" y="14666"/>
                    <a:pt x="61881" y="14666"/>
                  </a:cubicBezTo>
                  <a:cubicBezTo>
                    <a:pt x="64390" y="13777"/>
                    <a:pt x="64390" y="13777"/>
                    <a:pt x="64390" y="13777"/>
                  </a:cubicBezTo>
                  <a:cubicBezTo>
                    <a:pt x="66898" y="13777"/>
                    <a:pt x="66898" y="13777"/>
                    <a:pt x="66898" y="13777"/>
                  </a:cubicBezTo>
                  <a:cubicBezTo>
                    <a:pt x="70662" y="12444"/>
                    <a:pt x="70662" y="12444"/>
                    <a:pt x="70662" y="12444"/>
                  </a:cubicBezTo>
                  <a:cubicBezTo>
                    <a:pt x="73170" y="11555"/>
                    <a:pt x="73170" y="11555"/>
                    <a:pt x="73170" y="11555"/>
                  </a:cubicBezTo>
                  <a:cubicBezTo>
                    <a:pt x="74425" y="12444"/>
                    <a:pt x="74425" y="12444"/>
                    <a:pt x="74425" y="12444"/>
                  </a:cubicBezTo>
                  <a:cubicBezTo>
                    <a:pt x="75261" y="16000"/>
                    <a:pt x="75261" y="16000"/>
                    <a:pt x="75261" y="16000"/>
                  </a:cubicBezTo>
                  <a:cubicBezTo>
                    <a:pt x="79860" y="16888"/>
                    <a:pt x="79860" y="16888"/>
                    <a:pt x="79860" y="16888"/>
                  </a:cubicBezTo>
                  <a:cubicBezTo>
                    <a:pt x="82787" y="16888"/>
                    <a:pt x="82787" y="16888"/>
                    <a:pt x="82787" y="16888"/>
                  </a:cubicBezTo>
                  <a:cubicBezTo>
                    <a:pt x="84878" y="17333"/>
                    <a:pt x="84878" y="17333"/>
                    <a:pt x="84878" y="17333"/>
                  </a:cubicBezTo>
                  <a:cubicBezTo>
                    <a:pt x="86550" y="19555"/>
                    <a:pt x="86550" y="19555"/>
                    <a:pt x="86550" y="19555"/>
                  </a:cubicBezTo>
                  <a:cubicBezTo>
                    <a:pt x="89059" y="22666"/>
                    <a:pt x="89059" y="22666"/>
                    <a:pt x="89059" y="22666"/>
                  </a:cubicBezTo>
                  <a:cubicBezTo>
                    <a:pt x="89895" y="23555"/>
                    <a:pt x="89895" y="23555"/>
                    <a:pt x="89895" y="23555"/>
                  </a:cubicBezTo>
                  <a:cubicBezTo>
                    <a:pt x="89895" y="23555"/>
                    <a:pt x="90313" y="24000"/>
                    <a:pt x="90731" y="24444"/>
                  </a:cubicBezTo>
                  <a:cubicBezTo>
                    <a:pt x="91149" y="24888"/>
                    <a:pt x="91567" y="25777"/>
                    <a:pt x="91567" y="25777"/>
                  </a:cubicBezTo>
                  <a:cubicBezTo>
                    <a:pt x="93658" y="26222"/>
                    <a:pt x="93658" y="26222"/>
                    <a:pt x="93658" y="26222"/>
                  </a:cubicBezTo>
                  <a:cubicBezTo>
                    <a:pt x="93658" y="26222"/>
                    <a:pt x="94494" y="25333"/>
                    <a:pt x="94494" y="25333"/>
                  </a:cubicBezTo>
                  <a:cubicBezTo>
                    <a:pt x="94494" y="24888"/>
                    <a:pt x="96167" y="24000"/>
                    <a:pt x="96167" y="24000"/>
                  </a:cubicBezTo>
                  <a:cubicBezTo>
                    <a:pt x="97003" y="24888"/>
                    <a:pt x="97003" y="24888"/>
                    <a:pt x="97003" y="24888"/>
                  </a:cubicBezTo>
                  <a:cubicBezTo>
                    <a:pt x="97003" y="24888"/>
                    <a:pt x="97839" y="25333"/>
                    <a:pt x="97003" y="25777"/>
                  </a:cubicBezTo>
                  <a:cubicBezTo>
                    <a:pt x="96585" y="25777"/>
                    <a:pt x="96167" y="26666"/>
                    <a:pt x="95749" y="26666"/>
                  </a:cubicBezTo>
                  <a:cubicBezTo>
                    <a:pt x="94912" y="26666"/>
                    <a:pt x="94076" y="26666"/>
                    <a:pt x="94076" y="26666"/>
                  </a:cubicBezTo>
                  <a:cubicBezTo>
                    <a:pt x="92404" y="26666"/>
                    <a:pt x="92404" y="26666"/>
                    <a:pt x="92404" y="26666"/>
                  </a:cubicBezTo>
                  <a:cubicBezTo>
                    <a:pt x="91567" y="27555"/>
                    <a:pt x="91567" y="27555"/>
                    <a:pt x="91567" y="27555"/>
                  </a:cubicBezTo>
                  <a:cubicBezTo>
                    <a:pt x="86968" y="27555"/>
                    <a:pt x="86968" y="27555"/>
                    <a:pt x="86968" y="27555"/>
                  </a:cubicBezTo>
                  <a:cubicBezTo>
                    <a:pt x="85714" y="28000"/>
                    <a:pt x="85714" y="28000"/>
                    <a:pt x="85714" y="28000"/>
                  </a:cubicBezTo>
                  <a:cubicBezTo>
                    <a:pt x="84041" y="27111"/>
                    <a:pt x="84041" y="27111"/>
                    <a:pt x="84041" y="27111"/>
                  </a:cubicBezTo>
                  <a:cubicBezTo>
                    <a:pt x="82369" y="26222"/>
                    <a:pt x="82369" y="26222"/>
                    <a:pt x="82369" y="26222"/>
                  </a:cubicBezTo>
                  <a:cubicBezTo>
                    <a:pt x="80696" y="28444"/>
                    <a:pt x="80696" y="28444"/>
                    <a:pt x="80696" y="28444"/>
                  </a:cubicBezTo>
                  <a:cubicBezTo>
                    <a:pt x="81114" y="29777"/>
                    <a:pt x="81114" y="29777"/>
                    <a:pt x="81114" y="29777"/>
                  </a:cubicBezTo>
                  <a:cubicBezTo>
                    <a:pt x="81114" y="30666"/>
                    <a:pt x="81114" y="30666"/>
                    <a:pt x="81114" y="30666"/>
                  </a:cubicBezTo>
                  <a:cubicBezTo>
                    <a:pt x="81114" y="30666"/>
                    <a:pt x="81114" y="31555"/>
                    <a:pt x="81533" y="31555"/>
                  </a:cubicBezTo>
                  <a:cubicBezTo>
                    <a:pt x="81533" y="31555"/>
                    <a:pt x="81951" y="32000"/>
                    <a:pt x="81951" y="32000"/>
                  </a:cubicBezTo>
                  <a:cubicBezTo>
                    <a:pt x="84041" y="32888"/>
                    <a:pt x="84041" y="32888"/>
                    <a:pt x="84041" y="32888"/>
                  </a:cubicBezTo>
                  <a:cubicBezTo>
                    <a:pt x="84878" y="32000"/>
                    <a:pt x="84878" y="32000"/>
                    <a:pt x="84878" y="32000"/>
                  </a:cubicBezTo>
                  <a:cubicBezTo>
                    <a:pt x="84878" y="32000"/>
                    <a:pt x="83623" y="31111"/>
                    <a:pt x="84041" y="31111"/>
                  </a:cubicBezTo>
                  <a:cubicBezTo>
                    <a:pt x="84459" y="31111"/>
                    <a:pt x="86132" y="32000"/>
                    <a:pt x="86132" y="32000"/>
                  </a:cubicBezTo>
                  <a:cubicBezTo>
                    <a:pt x="86132" y="32000"/>
                    <a:pt x="85714" y="32888"/>
                    <a:pt x="85714" y="32888"/>
                  </a:cubicBezTo>
                  <a:cubicBezTo>
                    <a:pt x="85296" y="33333"/>
                    <a:pt x="85296" y="33333"/>
                    <a:pt x="85296" y="33333"/>
                  </a:cubicBezTo>
                  <a:cubicBezTo>
                    <a:pt x="85714" y="33777"/>
                    <a:pt x="87804" y="34222"/>
                    <a:pt x="87804" y="34222"/>
                  </a:cubicBezTo>
                  <a:cubicBezTo>
                    <a:pt x="88222" y="34222"/>
                    <a:pt x="89477" y="35111"/>
                    <a:pt x="89477" y="35111"/>
                  </a:cubicBezTo>
                  <a:cubicBezTo>
                    <a:pt x="91567" y="36444"/>
                    <a:pt x="91567" y="36444"/>
                    <a:pt x="91567" y="36444"/>
                  </a:cubicBezTo>
                  <a:cubicBezTo>
                    <a:pt x="94494" y="37777"/>
                    <a:pt x="94494" y="37777"/>
                    <a:pt x="94494" y="37777"/>
                  </a:cubicBezTo>
                  <a:cubicBezTo>
                    <a:pt x="97839" y="39111"/>
                    <a:pt x="97839" y="39111"/>
                    <a:pt x="97839" y="39111"/>
                  </a:cubicBezTo>
                  <a:cubicBezTo>
                    <a:pt x="101184" y="42666"/>
                    <a:pt x="101184" y="42666"/>
                    <a:pt x="101184" y="42666"/>
                  </a:cubicBezTo>
                  <a:cubicBezTo>
                    <a:pt x="102857" y="44888"/>
                    <a:pt x="102857" y="44888"/>
                    <a:pt x="102857" y="44888"/>
                  </a:cubicBezTo>
                  <a:cubicBezTo>
                    <a:pt x="102020" y="45777"/>
                    <a:pt x="102020" y="45777"/>
                    <a:pt x="102020" y="45777"/>
                  </a:cubicBezTo>
                  <a:cubicBezTo>
                    <a:pt x="102020" y="45777"/>
                    <a:pt x="101602" y="45777"/>
                    <a:pt x="101602" y="46222"/>
                  </a:cubicBezTo>
                  <a:cubicBezTo>
                    <a:pt x="102020" y="46666"/>
                    <a:pt x="102857" y="48444"/>
                    <a:pt x="102857" y="48444"/>
                  </a:cubicBezTo>
                  <a:cubicBezTo>
                    <a:pt x="102439" y="48888"/>
                    <a:pt x="103275" y="50222"/>
                    <a:pt x="103275" y="50222"/>
                  </a:cubicBezTo>
                  <a:cubicBezTo>
                    <a:pt x="104111" y="55111"/>
                    <a:pt x="104111" y="55111"/>
                    <a:pt x="104111" y="55111"/>
                  </a:cubicBezTo>
                  <a:cubicBezTo>
                    <a:pt x="104529" y="57777"/>
                    <a:pt x="104529" y="57777"/>
                    <a:pt x="104529" y="57777"/>
                  </a:cubicBezTo>
                  <a:cubicBezTo>
                    <a:pt x="104111" y="60444"/>
                    <a:pt x="104111" y="60444"/>
                    <a:pt x="104111" y="60444"/>
                  </a:cubicBezTo>
                  <a:cubicBezTo>
                    <a:pt x="102439" y="62666"/>
                    <a:pt x="102439" y="62666"/>
                    <a:pt x="102439" y="62666"/>
                  </a:cubicBezTo>
                  <a:cubicBezTo>
                    <a:pt x="101184" y="65333"/>
                    <a:pt x="101184" y="65333"/>
                    <a:pt x="101184" y="65333"/>
                  </a:cubicBezTo>
                  <a:cubicBezTo>
                    <a:pt x="101184" y="65333"/>
                    <a:pt x="100348" y="67111"/>
                    <a:pt x="99930" y="67555"/>
                  </a:cubicBezTo>
                  <a:cubicBezTo>
                    <a:pt x="99930" y="67555"/>
                    <a:pt x="98257" y="68888"/>
                    <a:pt x="98257" y="69333"/>
                  </a:cubicBezTo>
                  <a:cubicBezTo>
                    <a:pt x="98257" y="69333"/>
                    <a:pt x="97421" y="71111"/>
                    <a:pt x="97421" y="71111"/>
                  </a:cubicBezTo>
                  <a:cubicBezTo>
                    <a:pt x="97421" y="74666"/>
                    <a:pt x="97421" y="74666"/>
                    <a:pt x="97421" y="74666"/>
                  </a:cubicBezTo>
                  <a:cubicBezTo>
                    <a:pt x="98257" y="75555"/>
                    <a:pt x="98257" y="75555"/>
                    <a:pt x="98257" y="75555"/>
                  </a:cubicBezTo>
                  <a:cubicBezTo>
                    <a:pt x="100348" y="76444"/>
                    <a:pt x="100348" y="76444"/>
                    <a:pt x="100348" y="76444"/>
                  </a:cubicBezTo>
                  <a:cubicBezTo>
                    <a:pt x="101184" y="75555"/>
                    <a:pt x="101184" y="75555"/>
                    <a:pt x="101184" y="75555"/>
                  </a:cubicBezTo>
                  <a:cubicBezTo>
                    <a:pt x="101184" y="75555"/>
                    <a:pt x="102020" y="75111"/>
                    <a:pt x="102020" y="74666"/>
                  </a:cubicBezTo>
                  <a:cubicBezTo>
                    <a:pt x="102439" y="74666"/>
                    <a:pt x="102857" y="73777"/>
                    <a:pt x="102857" y="73777"/>
                  </a:cubicBezTo>
                  <a:cubicBezTo>
                    <a:pt x="102857" y="73777"/>
                    <a:pt x="104111" y="72888"/>
                    <a:pt x="104111" y="72888"/>
                  </a:cubicBezTo>
                  <a:cubicBezTo>
                    <a:pt x="104111" y="72888"/>
                    <a:pt x="104111" y="71555"/>
                    <a:pt x="104111" y="71555"/>
                  </a:cubicBezTo>
                  <a:cubicBezTo>
                    <a:pt x="104111" y="71555"/>
                    <a:pt x="104529" y="69777"/>
                    <a:pt x="104529" y="69777"/>
                  </a:cubicBezTo>
                  <a:cubicBezTo>
                    <a:pt x="104529" y="69777"/>
                    <a:pt x="105365" y="69333"/>
                    <a:pt x="105365" y="69333"/>
                  </a:cubicBezTo>
                  <a:cubicBezTo>
                    <a:pt x="105365" y="68888"/>
                    <a:pt x="106620" y="68000"/>
                    <a:pt x="106620" y="68000"/>
                  </a:cubicBezTo>
                  <a:cubicBezTo>
                    <a:pt x="106620" y="68000"/>
                    <a:pt x="108292" y="66666"/>
                    <a:pt x="108292" y="66666"/>
                  </a:cubicBezTo>
                  <a:cubicBezTo>
                    <a:pt x="108710" y="66666"/>
                    <a:pt x="109547" y="65333"/>
                    <a:pt x="109547" y="65333"/>
                  </a:cubicBezTo>
                  <a:cubicBezTo>
                    <a:pt x="110801" y="65333"/>
                    <a:pt x="110801" y="65333"/>
                    <a:pt x="110801" y="65333"/>
                  </a:cubicBezTo>
                  <a:cubicBezTo>
                    <a:pt x="112473" y="65777"/>
                    <a:pt x="112473" y="65777"/>
                    <a:pt x="112473" y="65777"/>
                  </a:cubicBezTo>
                  <a:cubicBezTo>
                    <a:pt x="114982" y="68444"/>
                    <a:pt x="114982" y="68444"/>
                    <a:pt x="114982" y="68444"/>
                  </a:cubicBezTo>
                  <a:cubicBezTo>
                    <a:pt x="116655" y="72000"/>
                    <a:pt x="116655" y="72000"/>
                    <a:pt x="116655" y="72000"/>
                  </a:cubicBezTo>
                  <a:cubicBezTo>
                    <a:pt x="118327" y="81777"/>
                    <a:pt x="118327" y="81777"/>
                    <a:pt x="118327" y="81777"/>
                  </a:cubicBezTo>
                  <a:cubicBezTo>
                    <a:pt x="119581" y="84000"/>
                    <a:pt x="119581" y="84000"/>
                    <a:pt x="119581" y="84000"/>
                  </a:cubicBezTo>
                  <a:cubicBezTo>
                    <a:pt x="119581" y="85777"/>
                    <a:pt x="119581" y="85777"/>
                    <a:pt x="119581" y="85777"/>
                  </a:cubicBezTo>
                  <a:cubicBezTo>
                    <a:pt x="119581" y="85777"/>
                    <a:pt x="120000" y="87111"/>
                    <a:pt x="120000" y="87555"/>
                  </a:cubicBezTo>
                  <a:cubicBezTo>
                    <a:pt x="120000" y="88000"/>
                    <a:pt x="120000" y="94666"/>
                    <a:pt x="120000" y="94666"/>
                  </a:cubicBezTo>
                  <a:cubicBezTo>
                    <a:pt x="117073" y="94666"/>
                    <a:pt x="117073" y="94666"/>
                    <a:pt x="117073" y="94666"/>
                  </a:cubicBezTo>
                  <a:cubicBezTo>
                    <a:pt x="116236" y="94666"/>
                    <a:pt x="116236" y="94666"/>
                    <a:pt x="116236" y="94666"/>
                  </a:cubicBezTo>
                  <a:cubicBezTo>
                    <a:pt x="116236" y="96000"/>
                    <a:pt x="116236" y="96000"/>
                    <a:pt x="116236" y="96000"/>
                  </a:cubicBezTo>
                  <a:cubicBezTo>
                    <a:pt x="114982" y="97777"/>
                    <a:pt x="114982" y="97777"/>
                    <a:pt x="114982" y="97777"/>
                  </a:cubicBezTo>
                  <a:cubicBezTo>
                    <a:pt x="114564" y="100000"/>
                    <a:pt x="114564" y="100000"/>
                    <a:pt x="114564" y="100000"/>
                  </a:cubicBezTo>
                  <a:cubicBezTo>
                    <a:pt x="113728" y="101777"/>
                    <a:pt x="113728" y="101777"/>
                    <a:pt x="113728" y="101777"/>
                  </a:cubicBezTo>
                  <a:cubicBezTo>
                    <a:pt x="112473" y="103555"/>
                    <a:pt x="112473" y="103555"/>
                    <a:pt x="112473" y="103555"/>
                  </a:cubicBezTo>
                  <a:cubicBezTo>
                    <a:pt x="111219" y="108000"/>
                    <a:pt x="111219" y="108000"/>
                    <a:pt x="111219" y="108000"/>
                  </a:cubicBezTo>
                  <a:cubicBezTo>
                    <a:pt x="111219" y="110666"/>
                    <a:pt x="111219" y="110666"/>
                    <a:pt x="111219" y="110666"/>
                  </a:cubicBezTo>
                  <a:cubicBezTo>
                    <a:pt x="109547" y="112888"/>
                    <a:pt x="109547" y="112888"/>
                    <a:pt x="109547" y="112888"/>
                  </a:cubicBezTo>
                  <a:cubicBezTo>
                    <a:pt x="108292" y="115111"/>
                    <a:pt x="108292" y="115111"/>
                    <a:pt x="108292" y="115111"/>
                  </a:cubicBezTo>
                  <a:cubicBezTo>
                    <a:pt x="89059" y="118666"/>
                    <a:pt x="89059" y="118666"/>
                    <a:pt x="89059" y="118666"/>
                  </a:cubicBezTo>
                  <a:cubicBezTo>
                    <a:pt x="88641" y="117777"/>
                    <a:pt x="88641" y="117777"/>
                    <a:pt x="88641" y="117777"/>
                  </a:cubicBezTo>
                  <a:cubicBezTo>
                    <a:pt x="58954" y="120000"/>
                    <a:pt x="58954" y="120000"/>
                    <a:pt x="58954" y="120000"/>
                  </a:cubicBezTo>
                  <a:cubicBezTo>
                    <a:pt x="61045" y="117777"/>
                    <a:pt x="61045" y="117777"/>
                    <a:pt x="61045" y="117777"/>
                  </a:cubicBezTo>
                  <a:cubicBezTo>
                    <a:pt x="61881" y="116000"/>
                    <a:pt x="61881" y="116000"/>
                    <a:pt x="61881" y="116000"/>
                  </a:cubicBezTo>
                  <a:cubicBezTo>
                    <a:pt x="63554" y="112888"/>
                    <a:pt x="63554" y="112888"/>
                    <a:pt x="63554" y="112888"/>
                  </a:cubicBezTo>
                  <a:cubicBezTo>
                    <a:pt x="65226" y="108888"/>
                    <a:pt x="65226" y="108888"/>
                    <a:pt x="65226" y="108888"/>
                  </a:cubicBezTo>
                  <a:cubicBezTo>
                    <a:pt x="66062" y="104444"/>
                    <a:pt x="66062" y="104444"/>
                    <a:pt x="66062" y="104444"/>
                  </a:cubicBezTo>
                  <a:cubicBezTo>
                    <a:pt x="65644" y="96444"/>
                    <a:pt x="65644" y="96444"/>
                    <a:pt x="65644" y="96444"/>
                  </a:cubicBezTo>
                  <a:cubicBezTo>
                    <a:pt x="65644" y="92888"/>
                    <a:pt x="65644" y="92888"/>
                    <a:pt x="65644" y="92888"/>
                  </a:cubicBezTo>
                  <a:cubicBezTo>
                    <a:pt x="63972" y="90222"/>
                    <a:pt x="63972" y="90222"/>
                    <a:pt x="63972" y="90222"/>
                  </a:cubicBezTo>
                  <a:cubicBezTo>
                    <a:pt x="62299" y="86666"/>
                    <a:pt x="62299" y="86666"/>
                    <a:pt x="62299" y="86666"/>
                  </a:cubicBezTo>
                  <a:cubicBezTo>
                    <a:pt x="60627" y="84888"/>
                    <a:pt x="60627" y="84888"/>
                    <a:pt x="60627" y="84888"/>
                  </a:cubicBezTo>
                  <a:cubicBezTo>
                    <a:pt x="59372" y="81777"/>
                    <a:pt x="59372" y="81777"/>
                    <a:pt x="59372" y="81777"/>
                  </a:cubicBezTo>
                  <a:cubicBezTo>
                    <a:pt x="60209" y="79555"/>
                    <a:pt x="60209" y="79555"/>
                    <a:pt x="60209" y="79555"/>
                  </a:cubicBezTo>
                  <a:cubicBezTo>
                    <a:pt x="61045" y="78666"/>
                    <a:pt x="61045" y="78666"/>
                    <a:pt x="61045" y="78666"/>
                  </a:cubicBezTo>
                  <a:cubicBezTo>
                    <a:pt x="61045" y="76888"/>
                    <a:pt x="61045" y="76888"/>
                    <a:pt x="61045" y="76888"/>
                  </a:cubicBezTo>
                  <a:cubicBezTo>
                    <a:pt x="60209" y="73333"/>
                    <a:pt x="60209" y="73333"/>
                    <a:pt x="60209" y="73333"/>
                  </a:cubicBezTo>
                  <a:cubicBezTo>
                    <a:pt x="58954" y="72000"/>
                    <a:pt x="58954" y="72000"/>
                    <a:pt x="58954" y="72000"/>
                  </a:cubicBezTo>
                  <a:cubicBezTo>
                    <a:pt x="60209" y="71111"/>
                    <a:pt x="60209" y="71111"/>
                    <a:pt x="60209" y="71111"/>
                  </a:cubicBezTo>
                  <a:cubicBezTo>
                    <a:pt x="60627" y="68888"/>
                    <a:pt x="60627" y="68888"/>
                    <a:pt x="60627" y="68888"/>
                  </a:cubicBezTo>
                  <a:cubicBezTo>
                    <a:pt x="61045" y="66666"/>
                    <a:pt x="61045" y="66666"/>
                    <a:pt x="61045" y="66666"/>
                  </a:cubicBezTo>
                  <a:cubicBezTo>
                    <a:pt x="61881" y="65333"/>
                    <a:pt x="61881" y="65333"/>
                    <a:pt x="61881" y="65333"/>
                  </a:cubicBezTo>
                  <a:cubicBezTo>
                    <a:pt x="61881" y="61777"/>
                    <a:pt x="61881" y="61777"/>
                    <a:pt x="61881" y="61777"/>
                  </a:cubicBezTo>
                  <a:cubicBezTo>
                    <a:pt x="61463" y="60000"/>
                    <a:pt x="61463" y="60000"/>
                    <a:pt x="61463" y="60000"/>
                  </a:cubicBezTo>
                  <a:cubicBezTo>
                    <a:pt x="61881" y="57777"/>
                    <a:pt x="61881" y="57777"/>
                    <a:pt x="61881" y="57777"/>
                  </a:cubicBezTo>
                  <a:cubicBezTo>
                    <a:pt x="63135" y="56000"/>
                    <a:pt x="63135" y="56000"/>
                    <a:pt x="63135" y="56000"/>
                  </a:cubicBezTo>
                  <a:cubicBezTo>
                    <a:pt x="63972" y="54222"/>
                    <a:pt x="63972" y="54222"/>
                    <a:pt x="63972" y="54222"/>
                  </a:cubicBezTo>
                  <a:cubicBezTo>
                    <a:pt x="63972" y="52000"/>
                    <a:pt x="63972" y="52000"/>
                    <a:pt x="63972" y="52000"/>
                  </a:cubicBezTo>
                  <a:cubicBezTo>
                    <a:pt x="65644" y="51555"/>
                    <a:pt x="65644" y="51555"/>
                    <a:pt x="65644" y="51555"/>
                  </a:cubicBezTo>
                  <a:cubicBezTo>
                    <a:pt x="68153" y="51555"/>
                    <a:pt x="68153" y="51555"/>
                    <a:pt x="68153" y="51555"/>
                  </a:cubicBezTo>
                  <a:cubicBezTo>
                    <a:pt x="68989" y="48000"/>
                    <a:pt x="68989" y="48000"/>
                    <a:pt x="68989" y="48000"/>
                  </a:cubicBezTo>
                  <a:cubicBezTo>
                    <a:pt x="69407" y="47111"/>
                    <a:pt x="69407" y="47111"/>
                    <a:pt x="69407" y="47111"/>
                  </a:cubicBezTo>
                  <a:cubicBezTo>
                    <a:pt x="70243" y="46666"/>
                    <a:pt x="70243" y="46666"/>
                    <a:pt x="70243" y="46666"/>
                  </a:cubicBezTo>
                  <a:cubicBezTo>
                    <a:pt x="71498" y="50666"/>
                    <a:pt x="71498" y="50666"/>
                    <a:pt x="71498" y="50666"/>
                  </a:cubicBezTo>
                  <a:cubicBezTo>
                    <a:pt x="69825" y="52888"/>
                    <a:pt x="69825" y="52888"/>
                    <a:pt x="69825" y="52888"/>
                  </a:cubicBezTo>
                  <a:cubicBezTo>
                    <a:pt x="69825" y="53777"/>
                    <a:pt x="69825" y="53777"/>
                    <a:pt x="69825" y="53777"/>
                  </a:cubicBezTo>
                  <a:cubicBezTo>
                    <a:pt x="69825" y="53777"/>
                    <a:pt x="70243" y="54222"/>
                    <a:pt x="70662" y="54222"/>
                  </a:cubicBezTo>
                  <a:cubicBezTo>
                    <a:pt x="71080" y="54222"/>
                    <a:pt x="71080" y="54222"/>
                    <a:pt x="71080" y="54222"/>
                  </a:cubicBezTo>
                  <a:cubicBezTo>
                    <a:pt x="71080" y="54222"/>
                    <a:pt x="71916" y="53777"/>
                    <a:pt x="71916" y="53777"/>
                  </a:cubicBezTo>
                  <a:cubicBezTo>
                    <a:pt x="71916" y="53333"/>
                    <a:pt x="72334" y="52000"/>
                    <a:pt x="72334" y="52000"/>
                  </a:cubicBezTo>
                  <a:cubicBezTo>
                    <a:pt x="72752" y="51555"/>
                    <a:pt x="72752" y="51555"/>
                    <a:pt x="72752" y="51555"/>
                  </a:cubicBezTo>
                  <a:cubicBezTo>
                    <a:pt x="73170" y="49333"/>
                    <a:pt x="73170" y="49333"/>
                    <a:pt x="73170" y="49333"/>
                  </a:cubicBezTo>
                  <a:cubicBezTo>
                    <a:pt x="73170" y="48000"/>
                    <a:pt x="73170" y="48000"/>
                    <a:pt x="73170" y="48000"/>
                  </a:cubicBezTo>
                  <a:cubicBezTo>
                    <a:pt x="73170" y="46222"/>
                    <a:pt x="73170" y="46222"/>
                    <a:pt x="73170" y="46222"/>
                  </a:cubicBezTo>
                  <a:cubicBezTo>
                    <a:pt x="73170" y="44444"/>
                    <a:pt x="73170" y="44444"/>
                    <a:pt x="73170" y="44444"/>
                  </a:cubicBezTo>
                  <a:cubicBezTo>
                    <a:pt x="74425" y="42666"/>
                    <a:pt x="74425" y="42666"/>
                    <a:pt x="74425" y="42666"/>
                  </a:cubicBezTo>
                  <a:cubicBezTo>
                    <a:pt x="75261" y="41777"/>
                    <a:pt x="75261" y="41777"/>
                    <a:pt x="75261" y="41777"/>
                  </a:cubicBezTo>
                  <a:cubicBezTo>
                    <a:pt x="77351" y="41333"/>
                    <a:pt x="77351" y="41333"/>
                    <a:pt x="77351" y="41333"/>
                  </a:cubicBezTo>
                  <a:cubicBezTo>
                    <a:pt x="78188" y="40444"/>
                    <a:pt x="78188" y="40444"/>
                    <a:pt x="78188" y="40444"/>
                  </a:cubicBezTo>
                  <a:cubicBezTo>
                    <a:pt x="76515" y="38666"/>
                    <a:pt x="76515" y="38666"/>
                    <a:pt x="76515" y="38666"/>
                  </a:cubicBezTo>
                  <a:cubicBezTo>
                    <a:pt x="76097" y="37333"/>
                    <a:pt x="76097" y="37333"/>
                    <a:pt x="76097" y="37333"/>
                  </a:cubicBezTo>
                  <a:cubicBezTo>
                    <a:pt x="76933" y="36000"/>
                    <a:pt x="76933" y="36000"/>
                    <a:pt x="76933" y="36000"/>
                  </a:cubicBezTo>
                  <a:cubicBezTo>
                    <a:pt x="77770" y="34666"/>
                    <a:pt x="77770" y="34666"/>
                    <a:pt x="77770" y="34666"/>
                  </a:cubicBezTo>
                  <a:cubicBezTo>
                    <a:pt x="78188" y="34222"/>
                    <a:pt x="78188" y="34222"/>
                    <a:pt x="78188" y="34222"/>
                  </a:cubicBezTo>
                  <a:cubicBezTo>
                    <a:pt x="78188" y="33333"/>
                    <a:pt x="78188" y="33333"/>
                    <a:pt x="78188" y="33333"/>
                  </a:cubicBezTo>
                  <a:cubicBezTo>
                    <a:pt x="78606" y="32888"/>
                    <a:pt x="78606" y="32888"/>
                    <a:pt x="78606" y="32888"/>
                  </a:cubicBezTo>
                  <a:cubicBezTo>
                    <a:pt x="78606" y="32888"/>
                    <a:pt x="78606" y="32888"/>
                    <a:pt x="79024" y="32888"/>
                  </a:cubicBezTo>
                  <a:cubicBezTo>
                    <a:pt x="79024" y="32888"/>
                    <a:pt x="80696" y="32444"/>
                    <a:pt x="80696" y="32444"/>
                  </a:cubicBezTo>
                  <a:cubicBezTo>
                    <a:pt x="81533" y="32444"/>
                    <a:pt x="81533" y="32444"/>
                    <a:pt x="81533" y="32444"/>
                  </a:cubicBezTo>
                  <a:cubicBezTo>
                    <a:pt x="80696" y="31111"/>
                    <a:pt x="80696" y="31111"/>
                    <a:pt x="80696" y="31111"/>
                  </a:cubicBezTo>
                  <a:cubicBezTo>
                    <a:pt x="79024" y="29777"/>
                    <a:pt x="79024" y="29777"/>
                    <a:pt x="79024" y="29777"/>
                  </a:cubicBezTo>
                  <a:cubicBezTo>
                    <a:pt x="78188" y="28888"/>
                    <a:pt x="78188" y="28888"/>
                    <a:pt x="78188" y="28888"/>
                  </a:cubicBezTo>
                  <a:cubicBezTo>
                    <a:pt x="76933" y="28000"/>
                    <a:pt x="76933" y="28000"/>
                    <a:pt x="76933" y="28000"/>
                  </a:cubicBezTo>
                  <a:cubicBezTo>
                    <a:pt x="74843" y="27111"/>
                    <a:pt x="74843" y="27111"/>
                    <a:pt x="74843" y="27111"/>
                  </a:cubicBezTo>
                  <a:cubicBezTo>
                    <a:pt x="71080" y="26666"/>
                    <a:pt x="71080" y="26666"/>
                    <a:pt x="71080" y="26666"/>
                  </a:cubicBezTo>
                  <a:cubicBezTo>
                    <a:pt x="68153" y="28444"/>
                    <a:pt x="68153" y="28444"/>
                    <a:pt x="68153" y="28444"/>
                  </a:cubicBezTo>
                  <a:cubicBezTo>
                    <a:pt x="66480" y="30222"/>
                    <a:pt x="66480" y="30222"/>
                    <a:pt x="66480" y="30222"/>
                  </a:cubicBezTo>
                  <a:cubicBezTo>
                    <a:pt x="63554" y="30666"/>
                    <a:pt x="63554" y="30666"/>
                    <a:pt x="63554" y="30666"/>
                  </a:cubicBezTo>
                  <a:cubicBezTo>
                    <a:pt x="60209" y="30666"/>
                    <a:pt x="60209" y="30666"/>
                    <a:pt x="60209" y="30666"/>
                  </a:cubicBezTo>
                  <a:cubicBezTo>
                    <a:pt x="58536" y="32000"/>
                    <a:pt x="58536" y="32000"/>
                    <a:pt x="58536" y="32000"/>
                  </a:cubicBezTo>
                  <a:cubicBezTo>
                    <a:pt x="56445" y="36000"/>
                    <a:pt x="56445" y="36000"/>
                    <a:pt x="56445" y="36000"/>
                  </a:cubicBezTo>
                  <a:cubicBezTo>
                    <a:pt x="53937" y="37777"/>
                    <a:pt x="53937" y="37777"/>
                    <a:pt x="53937" y="37777"/>
                  </a:cubicBezTo>
                  <a:cubicBezTo>
                    <a:pt x="53519" y="37333"/>
                    <a:pt x="53519" y="37333"/>
                    <a:pt x="53519" y="37333"/>
                  </a:cubicBezTo>
                  <a:cubicBezTo>
                    <a:pt x="54355" y="35555"/>
                    <a:pt x="54355" y="35555"/>
                    <a:pt x="54355" y="35555"/>
                  </a:cubicBezTo>
                  <a:cubicBezTo>
                    <a:pt x="55609" y="34222"/>
                    <a:pt x="55609" y="34222"/>
                    <a:pt x="55609" y="34222"/>
                  </a:cubicBezTo>
                  <a:cubicBezTo>
                    <a:pt x="54773" y="32888"/>
                    <a:pt x="54773" y="32888"/>
                    <a:pt x="54773" y="32888"/>
                  </a:cubicBezTo>
                  <a:cubicBezTo>
                    <a:pt x="53101" y="33777"/>
                    <a:pt x="53101" y="33777"/>
                    <a:pt x="53101" y="33777"/>
                  </a:cubicBezTo>
                  <a:cubicBezTo>
                    <a:pt x="52264" y="34222"/>
                    <a:pt x="52264" y="34222"/>
                    <a:pt x="52264" y="34222"/>
                  </a:cubicBezTo>
                  <a:cubicBezTo>
                    <a:pt x="51428" y="36000"/>
                    <a:pt x="51428" y="36000"/>
                    <a:pt x="51428" y="36000"/>
                  </a:cubicBezTo>
                  <a:cubicBezTo>
                    <a:pt x="50592" y="36444"/>
                    <a:pt x="50592" y="36444"/>
                    <a:pt x="50592" y="36444"/>
                  </a:cubicBezTo>
                  <a:cubicBezTo>
                    <a:pt x="50174" y="36444"/>
                    <a:pt x="50174" y="36444"/>
                    <a:pt x="50174" y="36444"/>
                  </a:cubicBezTo>
                  <a:cubicBezTo>
                    <a:pt x="49337" y="33333"/>
                    <a:pt x="49337" y="33333"/>
                    <a:pt x="49337" y="33333"/>
                  </a:cubicBezTo>
                  <a:cubicBezTo>
                    <a:pt x="48919" y="33333"/>
                    <a:pt x="48919" y="33333"/>
                    <a:pt x="48919" y="33333"/>
                  </a:cubicBezTo>
                  <a:cubicBezTo>
                    <a:pt x="48083" y="36000"/>
                    <a:pt x="48083" y="36000"/>
                    <a:pt x="48083" y="36000"/>
                  </a:cubicBezTo>
                  <a:cubicBezTo>
                    <a:pt x="47665" y="37777"/>
                    <a:pt x="47665" y="37777"/>
                    <a:pt x="47665" y="37777"/>
                  </a:cubicBezTo>
                  <a:cubicBezTo>
                    <a:pt x="45993" y="40000"/>
                    <a:pt x="45993" y="40000"/>
                    <a:pt x="45993" y="40000"/>
                  </a:cubicBezTo>
                  <a:cubicBezTo>
                    <a:pt x="44738" y="44888"/>
                    <a:pt x="44738" y="44888"/>
                    <a:pt x="44738" y="44888"/>
                  </a:cubicBezTo>
                  <a:cubicBezTo>
                    <a:pt x="43902" y="47555"/>
                    <a:pt x="43902" y="47555"/>
                    <a:pt x="43902" y="47555"/>
                  </a:cubicBezTo>
                  <a:cubicBezTo>
                    <a:pt x="41393" y="49777"/>
                    <a:pt x="41393" y="49777"/>
                    <a:pt x="41393" y="49777"/>
                  </a:cubicBezTo>
                  <a:cubicBezTo>
                    <a:pt x="40557" y="48000"/>
                    <a:pt x="40557" y="48000"/>
                    <a:pt x="40557" y="48000"/>
                  </a:cubicBezTo>
                  <a:cubicBezTo>
                    <a:pt x="40139" y="44888"/>
                    <a:pt x="40139" y="44888"/>
                    <a:pt x="40139" y="44888"/>
                  </a:cubicBezTo>
                  <a:cubicBezTo>
                    <a:pt x="39721" y="44444"/>
                    <a:pt x="39721" y="44444"/>
                    <a:pt x="39721" y="44444"/>
                  </a:cubicBezTo>
                  <a:cubicBezTo>
                    <a:pt x="38885" y="43111"/>
                    <a:pt x="38885" y="43111"/>
                    <a:pt x="38885" y="43111"/>
                  </a:cubicBezTo>
                  <a:cubicBezTo>
                    <a:pt x="39303" y="41777"/>
                    <a:pt x="39303" y="41777"/>
                    <a:pt x="39303" y="41777"/>
                  </a:cubicBezTo>
                  <a:cubicBezTo>
                    <a:pt x="38885" y="39111"/>
                    <a:pt x="38885" y="39111"/>
                    <a:pt x="38885" y="39111"/>
                  </a:cubicBezTo>
                  <a:cubicBezTo>
                    <a:pt x="37630" y="37777"/>
                    <a:pt x="37630" y="37777"/>
                    <a:pt x="37630" y="37777"/>
                  </a:cubicBezTo>
                  <a:cubicBezTo>
                    <a:pt x="35121" y="36000"/>
                    <a:pt x="35121" y="36000"/>
                    <a:pt x="35121" y="36000"/>
                  </a:cubicBezTo>
                  <a:cubicBezTo>
                    <a:pt x="34285" y="34222"/>
                    <a:pt x="34285" y="34222"/>
                    <a:pt x="34285" y="34222"/>
                  </a:cubicBezTo>
                  <a:cubicBezTo>
                    <a:pt x="31358" y="33777"/>
                    <a:pt x="31358" y="33777"/>
                    <a:pt x="31358" y="33777"/>
                  </a:cubicBezTo>
                  <a:cubicBezTo>
                    <a:pt x="27595" y="33777"/>
                    <a:pt x="27595" y="33777"/>
                    <a:pt x="27595" y="33777"/>
                  </a:cubicBezTo>
                  <a:cubicBezTo>
                    <a:pt x="26759" y="32888"/>
                    <a:pt x="26759" y="32888"/>
                    <a:pt x="26759" y="32888"/>
                  </a:cubicBezTo>
                  <a:cubicBezTo>
                    <a:pt x="24250" y="32888"/>
                    <a:pt x="24250" y="32888"/>
                    <a:pt x="24250" y="32888"/>
                  </a:cubicBezTo>
                  <a:cubicBezTo>
                    <a:pt x="20905" y="32444"/>
                    <a:pt x="20905" y="32444"/>
                    <a:pt x="20905" y="32444"/>
                  </a:cubicBezTo>
                  <a:cubicBezTo>
                    <a:pt x="20487" y="31555"/>
                    <a:pt x="20487" y="31555"/>
                    <a:pt x="20487" y="31555"/>
                  </a:cubicBezTo>
                  <a:cubicBezTo>
                    <a:pt x="17979" y="30222"/>
                    <a:pt x="17979" y="30222"/>
                    <a:pt x="17979" y="30222"/>
                  </a:cubicBezTo>
                  <a:cubicBezTo>
                    <a:pt x="15052" y="29777"/>
                    <a:pt x="15052" y="29777"/>
                    <a:pt x="15052" y="29777"/>
                  </a:cubicBezTo>
                  <a:cubicBezTo>
                    <a:pt x="12125" y="28888"/>
                    <a:pt x="12125" y="28888"/>
                    <a:pt x="12125" y="28888"/>
                  </a:cubicBezTo>
                  <a:cubicBezTo>
                    <a:pt x="8780" y="27555"/>
                    <a:pt x="8780" y="27555"/>
                    <a:pt x="8780" y="27555"/>
                  </a:cubicBezTo>
                  <a:cubicBezTo>
                    <a:pt x="6689" y="26222"/>
                    <a:pt x="6689" y="26222"/>
                    <a:pt x="6689" y="26222"/>
                  </a:cubicBezTo>
                  <a:cubicBezTo>
                    <a:pt x="5017" y="26222"/>
                    <a:pt x="5017" y="26222"/>
                    <a:pt x="5017" y="26222"/>
                  </a:cubicBezTo>
                  <a:cubicBezTo>
                    <a:pt x="4599" y="26222"/>
                    <a:pt x="4599" y="26222"/>
                    <a:pt x="4599" y="26222"/>
                  </a:cubicBezTo>
                  <a:cubicBezTo>
                    <a:pt x="3763" y="25333"/>
                    <a:pt x="3763" y="25333"/>
                    <a:pt x="3763" y="25333"/>
                  </a:cubicBezTo>
                  <a:cubicBezTo>
                    <a:pt x="2926" y="24000"/>
                    <a:pt x="2926" y="24000"/>
                    <a:pt x="2926" y="24000"/>
                  </a:cubicBezTo>
                  <a:cubicBezTo>
                    <a:pt x="0" y="23111"/>
                    <a:pt x="0" y="23111"/>
                    <a:pt x="0" y="23111"/>
                  </a:cubicBezTo>
                  <a:lnTo>
                    <a:pt x="0" y="22666"/>
                  </a:lnTo>
                  <a:close/>
                </a:path>
              </a:pathLst>
            </a:custGeom>
            <a:solidFill>
              <a:srgbClr val="52ACA1"/>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4" name="usmap87">
              <a:extLst>
                <a:ext uri="{FF2B5EF4-FFF2-40B4-BE49-F238E27FC236}">
                  <a16:creationId xmlns:a16="http://schemas.microsoft.com/office/drawing/2014/main" id="{0DE25614-60C7-27AB-0610-C3788A2FE9B3}"/>
                </a:ext>
              </a:extLst>
            </p:cNvPr>
            <p:cNvSpPr/>
            <p:nvPr/>
          </p:nvSpPr>
          <p:spPr>
            <a:xfrm>
              <a:off x="14984042" y="6299465"/>
              <a:ext cx="1238863" cy="1410713"/>
            </a:xfrm>
            <a:custGeom>
              <a:avLst/>
              <a:gdLst/>
              <a:ahLst/>
              <a:cxnLst/>
              <a:rect l="0" t="0" r="0" b="0"/>
              <a:pathLst>
                <a:path w="120000" h="120000" extrusionOk="0">
                  <a:moveTo>
                    <a:pt x="106764" y="3846"/>
                  </a:moveTo>
                  <a:lnTo>
                    <a:pt x="100588" y="6153"/>
                  </a:lnTo>
                  <a:lnTo>
                    <a:pt x="95294" y="10000"/>
                  </a:lnTo>
                  <a:lnTo>
                    <a:pt x="89117" y="13076"/>
                  </a:lnTo>
                  <a:lnTo>
                    <a:pt x="84705" y="16153"/>
                  </a:lnTo>
                  <a:lnTo>
                    <a:pt x="82058" y="16923"/>
                  </a:lnTo>
                  <a:lnTo>
                    <a:pt x="80294" y="18461"/>
                  </a:lnTo>
                  <a:lnTo>
                    <a:pt x="77647" y="20769"/>
                  </a:lnTo>
                  <a:lnTo>
                    <a:pt x="75000" y="20769"/>
                  </a:lnTo>
                  <a:lnTo>
                    <a:pt x="72352" y="20769"/>
                  </a:lnTo>
                  <a:lnTo>
                    <a:pt x="68823" y="22307"/>
                  </a:lnTo>
                  <a:lnTo>
                    <a:pt x="65294" y="25384"/>
                  </a:lnTo>
                  <a:lnTo>
                    <a:pt x="62647" y="25384"/>
                  </a:lnTo>
                  <a:lnTo>
                    <a:pt x="60882" y="25384"/>
                  </a:lnTo>
                  <a:lnTo>
                    <a:pt x="60000" y="25384"/>
                  </a:lnTo>
                  <a:lnTo>
                    <a:pt x="57352" y="23846"/>
                  </a:lnTo>
                  <a:lnTo>
                    <a:pt x="54705" y="21538"/>
                  </a:lnTo>
                  <a:lnTo>
                    <a:pt x="52941" y="22307"/>
                  </a:lnTo>
                  <a:lnTo>
                    <a:pt x="49411" y="21538"/>
                  </a:lnTo>
                  <a:lnTo>
                    <a:pt x="48529" y="20769"/>
                  </a:lnTo>
                  <a:lnTo>
                    <a:pt x="45000" y="18461"/>
                  </a:lnTo>
                  <a:lnTo>
                    <a:pt x="41470" y="17692"/>
                  </a:lnTo>
                  <a:lnTo>
                    <a:pt x="34411" y="16923"/>
                  </a:lnTo>
                  <a:lnTo>
                    <a:pt x="0" y="21538"/>
                  </a:lnTo>
                  <a:lnTo>
                    <a:pt x="9705" y="103076"/>
                  </a:lnTo>
                  <a:lnTo>
                    <a:pt x="14117" y="104615"/>
                  </a:lnTo>
                  <a:lnTo>
                    <a:pt x="18529" y="103076"/>
                  </a:lnTo>
                  <a:lnTo>
                    <a:pt x="19411" y="102307"/>
                  </a:lnTo>
                  <a:lnTo>
                    <a:pt x="23823" y="105384"/>
                  </a:lnTo>
                  <a:lnTo>
                    <a:pt x="27352" y="107692"/>
                  </a:lnTo>
                  <a:lnTo>
                    <a:pt x="29117" y="110769"/>
                  </a:lnTo>
                  <a:lnTo>
                    <a:pt x="30000" y="112307"/>
                  </a:lnTo>
                  <a:lnTo>
                    <a:pt x="34411" y="113076"/>
                  </a:lnTo>
                  <a:lnTo>
                    <a:pt x="37058" y="113846"/>
                  </a:lnTo>
                  <a:lnTo>
                    <a:pt x="38823" y="114615"/>
                  </a:lnTo>
                  <a:lnTo>
                    <a:pt x="40588" y="116153"/>
                  </a:lnTo>
                  <a:lnTo>
                    <a:pt x="43235" y="115384"/>
                  </a:lnTo>
                  <a:lnTo>
                    <a:pt x="43235" y="114615"/>
                  </a:lnTo>
                  <a:lnTo>
                    <a:pt x="45000" y="113076"/>
                  </a:lnTo>
                  <a:lnTo>
                    <a:pt x="45882" y="112307"/>
                  </a:lnTo>
                  <a:lnTo>
                    <a:pt x="48529" y="113846"/>
                  </a:lnTo>
                  <a:lnTo>
                    <a:pt x="52941" y="115384"/>
                  </a:lnTo>
                  <a:lnTo>
                    <a:pt x="58235" y="114615"/>
                  </a:lnTo>
                  <a:lnTo>
                    <a:pt x="59117" y="113846"/>
                  </a:lnTo>
                  <a:lnTo>
                    <a:pt x="60882" y="111538"/>
                  </a:lnTo>
                  <a:lnTo>
                    <a:pt x="62647" y="110769"/>
                  </a:lnTo>
                  <a:lnTo>
                    <a:pt x="63529" y="110000"/>
                  </a:lnTo>
                  <a:lnTo>
                    <a:pt x="66176" y="112307"/>
                  </a:lnTo>
                  <a:lnTo>
                    <a:pt x="69705" y="116153"/>
                  </a:lnTo>
                  <a:lnTo>
                    <a:pt x="73235" y="119230"/>
                  </a:lnTo>
                  <a:lnTo>
                    <a:pt x="75882" y="119230"/>
                  </a:lnTo>
                  <a:lnTo>
                    <a:pt x="75000" y="120000"/>
                  </a:lnTo>
                  <a:lnTo>
                    <a:pt x="77647" y="117692"/>
                  </a:lnTo>
                  <a:lnTo>
                    <a:pt x="81176" y="114615"/>
                  </a:lnTo>
                  <a:lnTo>
                    <a:pt x="82941" y="112307"/>
                  </a:lnTo>
                  <a:lnTo>
                    <a:pt x="82941" y="109230"/>
                  </a:lnTo>
                  <a:lnTo>
                    <a:pt x="85588" y="100769"/>
                  </a:lnTo>
                  <a:lnTo>
                    <a:pt x="88235" y="98461"/>
                  </a:lnTo>
                  <a:lnTo>
                    <a:pt x="91764" y="100769"/>
                  </a:lnTo>
                  <a:lnTo>
                    <a:pt x="92647" y="100000"/>
                  </a:lnTo>
                  <a:lnTo>
                    <a:pt x="93529" y="92307"/>
                  </a:lnTo>
                  <a:lnTo>
                    <a:pt x="96176" y="89230"/>
                  </a:lnTo>
                  <a:lnTo>
                    <a:pt x="99705" y="84615"/>
                  </a:lnTo>
                  <a:lnTo>
                    <a:pt x="104117" y="84615"/>
                  </a:lnTo>
                  <a:lnTo>
                    <a:pt x="106764" y="81538"/>
                  </a:lnTo>
                  <a:lnTo>
                    <a:pt x="113823" y="76153"/>
                  </a:lnTo>
                  <a:lnTo>
                    <a:pt x="115588" y="72307"/>
                  </a:lnTo>
                  <a:lnTo>
                    <a:pt x="115588" y="70000"/>
                  </a:lnTo>
                  <a:lnTo>
                    <a:pt x="116470" y="63846"/>
                  </a:lnTo>
                  <a:lnTo>
                    <a:pt x="116470" y="59230"/>
                  </a:lnTo>
                  <a:lnTo>
                    <a:pt x="117352" y="56923"/>
                  </a:lnTo>
                  <a:lnTo>
                    <a:pt x="117352" y="53846"/>
                  </a:lnTo>
                  <a:lnTo>
                    <a:pt x="117352" y="47692"/>
                  </a:lnTo>
                  <a:lnTo>
                    <a:pt x="117352" y="46923"/>
                  </a:lnTo>
                  <a:lnTo>
                    <a:pt x="116470" y="44615"/>
                  </a:lnTo>
                  <a:lnTo>
                    <a:pt x="117352" y="42307"/>
                  </a:lnTo>
                  <a:lnTo>
                    <a:pt x="120000" y="42307"/>
                  </a:lnTo>
                  <a:lnTo>
                    <a:pt x="111176" y="0"/>
                  </a:lnTo>
                  <a:lnTo>
                    <a:pt x="106764" y="3846"/>
                  </a:lnTo>
                  <a:close/>
                </a:path>
              </a:pathLst>
            </a:custGeom>
            <a:solidFill>
              <a:srgbClr val="94DC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5" name="usmap67">
              <a:extLst>
                <a:ext uri="{FF2B5EF4-FFF2-40B4-BE49-F238E27FC236}">
                  <a16:creationId xmlns:a16="http://schemas.microsoft.com/office/drawing/2014/main" id="{ACB7A010-E1C5-E671-7818-2F1AEECAF1D3}"/>
                </a:ext>
              </a:extLst>
            </p:cNvPr>
            <p:cNvSpPr/>
            <p:nvPr/>
          </p:nvSpPr>
          <p:spPr>
            <a:xfrm>
              <a:off x="14174665" y="6551055"/>
              <a:ext cx="916746" cy="1544670"/>
            </a:xfrm>
            <a:custGeom>
              <a:avLst/>
              <a:gdLst/>
              <a:ahLst/>
              <a:cxnLst/>
              <a:rect l="0" t="0" r="0" b="0"/>
              <a:pathLst>
                <a:path w="120000" h="120000" extrusionOk="0">
                  <a:moveTo>
                    <a:pt x="6000" y="120000"/>
                  </a:moveTo>
                  <a:lnTo>
                    <a:pt x="6000" y="116511"/>
                  </a:lnTo>
                  <a:lnTo>
                    <a:pt x="15600" y="116511"/>
                  </a:lnTo>
                  <a:lnTo>
                    <a:pt x="19200" y="113720"/>
                  </a:lnTo>
                  <a:lnTo>
                    <a:pt x="22800" y="113720"/>
                  </a:lnTo>
                  <a:lnTo>
                    <a:pt x="28800" y="113720"/>
                  </a:lnTo>
                  <a:lnTo>
                    <a:pt x="32400" y="115813"/>
                  </a:lnTo>
                  <a:lnTo>
                    <a:pt x="37200" y="117209"/>
                  </a:lnTo>
                  <a:lnTo>
                    <a:pt x="38400" y="116511"/>
                  </a:lnTo>
                  <a:lnTo>
                    <a:pt x="38400" y="113720"/>
                  </a:lnTo>
                  <a:lnTo>
                    <a:pt x="43200" y="113023"/>
                  </a:lnTo>
                  <a:lnTo>
                    <a:pt x="45600" y="112325"/>
                  </a:lnTo>
                  <a:lnTo>
                    <a:pt x="50400" y="112325"/>
                  </a:lnTo>
                  <a:lnTo>
                    <a:pt x="52800" y="113720"/>
                  </a:lnTo>
                  <a:lnTo>
                    <a:pt x="57600" y="114418"/>
                  </a:lnTo>
                  <a:lnTo>
                    <a:pt x="58800" y="112325"/>
                  </a:lnTo>
                  <a:lnTo>
                    <a:pt x="58800" y="109534"/>
                  </a:lnTo>
                  <a:lnTo>
                    <a:pt x="62400" y="107441"/>
                  </a:lnTo>
                  <a:lnTo>
                    <a:pt x="63600" y="104651"/>
                  </a:lnTo>
                  <a:lnTo>
                    <a:pt x="66000" y="104651"/>
                  </a:lnTo>
                  <a:lnTo>
                    <a:pt x="67200" y="107441"/>
                  </a:lnTo>
                  <a:lnTo>
                    <a:pt x="70800" y="109534"/>
                  </a:lnTo>
                  <a:lnTo>
                    <a:pt x="72000" y="110232"/>
                  </a:lnTo>
                  <a:lnTo>
                    <a:pt x="79200" y="109534"/>
                  </a:lnTo>
                  <a:lnTo>
                    <a:pt x="81600" y="106744"/>
                  </a:lnTo>
                  <a:lnTo>
                    <a:pt x="81600" y="104651"/>
                  </a:lnTo>
                  <a:lnTo>
                    <a:pt x="85200" y="101162"/>
                  </a:lnTo>
                  <a:lnTo>
                    <a:pt x="88800" y="101162"/>
                  </a:lnTo>
                  <a:lnTo>
                    <a:pt x="91200" y="99767"/>
                  </a:lnTo>
                  <a:lnTo>
                    <a:pt x="93600" y="96976"/>
                  </a:lnTo>
                  <a:lnTo>
                    <a:pt x="96000" y="94186"/>
                  </a:lnTo>
                  <a:lnTo>
                    <a:pt x="96000" y="91395"/>
                  </a:lnTo>
                  <a:lnTo>
                    <a:pt x="97200" y="90000"/>
                  </a:lnTo>
                  <a:lnTo>
                    <a:pt x="97200" y="88604"/>
                  </a:lnTo>
                  <a:lnTo>
                    <a:pt x="98400" y="87906"/>
                  </a:lnTo>
                  <a:lnTo>
                    <a:pt x="108000" y="87209"/>
                  </a:lnTo>
                  <a:lnTo>
                    <a:pt x="112800" y="85813"/>
                  </a:lnTo>
                  <a:lnTo>
                    <a:pt x="117600" y="85813"/>
                  </a:lnTo>
                  <a:lnTo>
                    <a:pt x="120000" y="84418"/>
                  </a:lnTo>
                  <a:lnTo>
                    <a:pt x="118800" y="80232"/>
                  </a:lnTo>
                  <a:lnTo>
                    <a:pt x="120000" y="78837"/>
                  </a:lnTo>
                  <a:lnTo>
                    <a:pt x="117600" y="78139"/>
                  </a:lnTo>
                  <a:lnTo>
                    <a:pt x="116400" y="75348"/>
                  </a:lnTo>
                  <a:lnTo>
                    <a:pt x="118800" y="74651"/>
                  </a:lnTo>
                  <a:lnTo>
                    <a:pt x="105600" y="697"/>
                  </a:lnTo>
                  <a:lnTo>
                    <a:pt x="105600" y="0"/>
                  </a:lnTo>
                  <a:lnTo>
                    <a:pt x="32400" y="2790"/>
                  </a:lnTo>
                  <a:lnTo>
                    <a:pt x="32400" y="3488"/>
                  </a:lnTo>
                  <a:lnTo>
                    <a:pt x="24000" y="6279"/>
                  </a:lnTo>
                  <a:lnTo>
                    <a:pt x="19200" y="8372"/>
                  </a:lnTo>
                  <a:lnTo>
                    <a:pt x="15600" y="9069"/>
                  </a:lnTo>
                  <a:lnTo>
                    <a:pt x="9600" y="8372"/>
                  </a:lnTo>
                  <a:lnTo>
                    <a:pt x="13200" y="71860"/>
                  </a:lnTo>
                  <a:lnTo>
                    <a:pt x="12000" y="73953"/>
                  </a:lnTo>
                  <a:lnTo>
                    <a:pt x="12000" y="76046"/>
                  </a:lnTo>
                  <a:lnTo>
                    <a:pt x="12000" y="78837"/>
                  </a:lnTo>
                  <a:lnTo>
                    <a:pt x="13200" y="81627"/>
                  </a:lnTo>
                  <a:lnTo>
                    <a:pt x="18000" y="86511"/>
                  </a:lnTo>
                  <a:lnTo>
                    <a:pt x="19200" y="90697"/>
                  </a:lnTo>
                  <a:lnTo>
                    <a:pt x="19200" y="93488"/>
                  </a:lnTo>
                  <a:lnTo>
                    <a:pt x="15600" y="94883"/>
                  </a:lnTo>
                  <a:lnTo>
                    <a:pt x="13200" y="97674"/>
                  </a:lnTo>
                  <a:lnTo>
                    <a:pt x="12000" y="101162"/>
                  </a:lnTo>
                  <a:lnTo>
                    <a:pt x="9600" y="102558"/>
                  </a:lnTo>
                  <a:lnTo>
                    <a:pt x="6000" y="104651"/>
                  </a:lnTo>
                  <a:lnTo>
                    <a:pt x="4800" y="108837"/>
                  </a:lnTo>
                  <a:lnTo>
                    <a:pt x="2400" y="109534"/>
                  </a:lnTo>
                  <a:lnTo>
                    <a:pt x="0" y="112325"/>
                  </a:lnTo>
                  <a:lnTo>
                    <a:pt x="0" y="116511"/>
                  </a:lnTo>
                  <a:lnTo>
                    <a:pt x="1200" y="119302"/>
                  </a:lnTo>
                  <a:lnTo>
                    <a:pt x="2400" y="120000"/>
                  </a:lnTo>
                  <a:lnTo>
                    <a:pt x="2400" y="120000"/>
                  </a:lnTo>
                  <a:lnTo>
                    <a:pt x="6000" y="120000"/>
                  </a:lnTo>
                  <a:close/>
                </a:path>
              </a:pathLst>
            </a:custGeom>
            <a:solidFill>
              <a:srgbClr val="D9D9D9"/>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6" name="usmap66">
              <a:extLst>
                <a:ext uri="{FF2B5EF4-FFF2-40B4-BE49-F238E27FC236}">
                  <a16:creationId xmlns:a16="http://schemas.microsoft.com/office/drawing/2014/main" id="{982CCB76-84F8-2DEC-AA5D-B6264BBB754A}"/>
                </a:ext>
              </a:extLst>
            </p:cNvPr>
            <p:cNvSpPr/>
            <p:nvPr/>
          </p:nvSpPr>
          <p:spPr>
            <a:xfrm>
              <a:off x="13157707" y="6345471"/>
              <a:ext cx="1176229" cy="2032598"/>
            </a:xfrm>
            <a:custGeom>
              <a:avLst/>
              <a:gdLst/>
              <a:ahLst/>
              <a:cxnLst/>
              <a:rect l="0" t="0" r="0" b="0"/>
              <a:pathLst>
                <a:path w="120000" h="120000" extrusionOk="0">
                  <a:moveTo>
                    <a:pt x="80000" y="115752"/>
                  </a:moveTo>
                  <a:lnTo>
                    <a:pt x="81860" y="115221"/>
                  </a:lnTo>
                  <a:lnTo>
                    <a:pt x="85581" y="116283"/>
                  </a:lnTo>
                  <a:lnTo>
                    <a:pt x="89302" y="117876"/>
                  </a:lnTo>
                  <a:lnTo>
                    <a:pt x="92093" y="117876"/>
                  </a:lnTo>
                  <a:lnTo>
                    <a:pt x="94883" y="117876"/>
                  </a:lnTo>
                  <a:lnTo>
                    <a:pt x="96744" y="117345"/>
                  </a:lnTo>
                  <a:lnTo>
                    <a:pt x="94883" y="114690"/>
                  </a:lnTo>
                  <a:lnTo>
                    <a:pt x="94883" y="112035"/>
                  </a:lnTo>
                  <a:lnTo>
                    <a:pt x="97674" y="110973"/>
                  </a:lnTo>
                  <a:lnTo>
                    <a:pt x="103255" y="109911"/>
                  </a:lnTo>
                  <a:lnTo>
                    <a:pt x="105116" y="109380"/>
                  </a:lnTo>
                  <a:lnTo>
                    <a:pt x="104186" y="107787"/>
                  </a:lnTo>
                  <a:lnTo>
                    <a:pt x="104186" y="106194"/>
                  </a:lnTo>
                  <a:lnTo>
                    <a:pt x="104186" y="105663"/>
                  </a:lnTo>
                  <a:lnTo>
                    <a:pt x="104186" y="103539"/>
                  </a:lnTo>
                  <a:lnTo>
                    <a:pt x="106976" y="103008"/>
                  </a:lnTo>
                  <a:lnTo>
                    <a:pt x="106976" y="103008"/>
                  </a:lnTo>
                  <a:lnTo>
                    <a:pt x="106046" y="102477"/>
                  </a:lnTo>
                  <a:lnTo>
                    <a:pt x="105116" y="100353"/>
                  </a:lnTo>
                  <a:lnTo>
                    <a:pt x="105116" y="97168"/>
                  </a:lnTo>
                  <a:lnTo>
                    <a:pt x="106976" y="95044"/>
                  </a:lnTo>
                  <a:lnTo>
                    <a:pt x="108837" y="94513"/>
                  </a:lnTo>
                  <a:lnTo>
                    <a:pt x="109767" y="91327"/>
                  </a:lnTo>
                  <a:lnTo>
                    <a:pt x="112558" y="89734"/>
                  </a:lnTo>
                  <a:lnTo>
                    <a:pt x="114418" y="88672"/>
                  </a:lnTo>
                  <a:lnTo>
                    <a:pt x="115348" y="86017"/>
                  </a:lnTo>
                  <a:lnTo>
                    <a:pt x="117209" y="83893"/>
                  </a:lnTo>
                  <a:lnTo>
                    <a:pt x="120000" y="82831"/>
                  </a:lnTo>
                  <a:lnTo>
                    <a:pt x="120000" y="80707"/>
                  </a:lnTo>
                  <a:lnTo>
                    <a:pt x="119069" y="77522"/>
                  </a:lnTo>
                  <a:lnTo>
                    <a:pt x="115348" y="73805"/>
                  </a:lnTo>
                  <a:lnTo>
                    <a:pt x="114418" y="71681"/>
                  </a:lnTo>
                  <a:lnTo>
                    <a:pt x="114418" y="69557"/>
                  </a:lnTo>
                  <a:lnTo>
                    <a:pt x="114418" y="67964"/>
                  </a:lnTo>
                  <a:lnTo>
                    <a:pt x="115348" y="66371"/>
                  </a:lnTo>
                  <a:lnTo>
                    <a:pt x="112558" y="18053"/>
                  </a:lnTo>
                  <a:lnTo>
                    <a:pt x="113488" y="18053"/>
                  </a:lnTo>
                  <a:lnTo>
                    <a:pt x="109767" y="16460"/>
                  </a:lnTo>
                  <a:lnTo>
                    <a:pt x="107906" y="13805"/>
                  </a:lnTo>
                  <a:lnTo>
                    <a:pt x="106046" y="12212"/>
                  </a:lnTo>
                  <a:lnTo>
                    <a:pt x="105116" y="9026"/>
                  </a:lnTo>
                  <a:lnTo>
                    <a:pt x="101395" y="6902"/>
                  </a:lnTo>
                  <a:lnTo>
                    <a:pt x="99534" y="1592"/>
                  </a:lnTo>
                  <a:lnTo>
                    <a:pt x="99534" y="0"/>
                  </a:lnTo>
                  <a:lnTo>
                    <a:pt x="22325" y="2654"/>
                  </a:lnTo>
                  <a:lnTo>
                    <a:pt x="20465" y="1592"/>
                  </a:lnTo>
                  <a:lnTo>
                    <a:pt x="20465" y="1592"/>
                  </a:lnTo>
                  <a:lnTo>
                    <a:pt x="19534" y="3185"/>
                  </a:lnTo>
                  <a:lnTo>
                    <a:pt x="19534" y="4247"/>
                  </a:lnTo>
                  <a:lnTo>
                    <a:pt x="22325" y="5840"/>
                  </a:lnTo>
                  <a:lnTo>
                    <a:pt x="26046" y="7433"/>
                  </a:lnTo>
                  <a:lnTo>
                    <a:pt x="30697" y="9557"/>
                  </a:lnTo>
                  <a:lnTo>
                    <a:pt x="35348" y="12212"/>
                  </a:lnTo>
                  <a:lnTo>
                    <a:pt x="35348" y="13805"/>
                  </a:lnTo>
                  <a:lnTo>
                    <a:pt x="33488" y="16991"/>
                  </a:lnTo>
                  <a:lnTo>
                    <a:pt x="31627" y="18584"/>
                  </a:lnTo>
                  <a:lnTo>
                    <a:pt x="28837" y="22831"/>
                  </a:lnTo>
                  <a:lnTo>
                    <a:pt x="26976" y="23893"/>
                  </a:lnTo>
                  <a:lnTo>
                    <a:pt x="25116" y="24955"/>
                  </a:lnTo>
                  <a:lnTo>
                    <a:pt x="19534" y="26548"/>
                  </a:lnTo>
                  <a:lnTo>
                    <a:pt x="13953" y="26548"/>
                  </a:lnTo>
                  <a:lnTo>
                    <a:pt x="11162" y="27079"/>
                  </a:lnTo>
                  <a:lnTo>
                    <a:pt x="11162" y="29203"/>
                  </a:lnTo>
                  <a:lnTo>
                    <a:pt x="11162" y="30796"/>
                  </a:lnTo>
                  <a:lnTo>
                    <a:pt x="13953" y="34513"/>
                  </a:lnTo>
                  <a:lnTo>
                    <a:pt x="15813" y="35575"/>
                  </a:lnTo>
                  <a:lnTo>
                    <a:pt x="12093" y="37168"/>
                  </a:lnTo>
                  <a:lnTo>
                    <a:pt x="12093" y="40884"/>
                  </a:lnTo>
                  <a:lnTo>
                    <a:pt x="10232" y="40884"/>
                  </a:lnTo>
                  <a:lnTo>
                    <a:pt x="7441" y="42477"/>
                  </a:lnTo>
                  <a:lnTo>
                    <a:pt x="1860" y="45663"/>
                  </a:lnTo>
                  <a:lnTo>
                    <a:pt x="2790" y="48849"/>
                  </a:lnTo>
                  <a:lnTo>
                    <a:pt x="0" y="50442"/>
                  </a:lnTo>
                  <a:lnTo>
                    <a:pt x="0" y="55221"/>
                  </a:lnTo>
                  <a:lnTo>
                    <a:pt x="0" y="60000"/>
                  </a:lnTo>
                  <a:lnTo>
                    <a:pt x="5581" y="65309"/>
                  </a:lnTo>
                  <a:lnTo>
                    <a:pt x="19534" y="72212"/>
                  </a:lnTo>
                  <a:lnTo>
                    <a:pt x="23255" y="75398"/>
                  </a:lnTo>
                  <a:lnTo>
                    <a:pt x="23255" y="79646"/>
                  </a:lnTo>
                  <a:lnTo>
                    <a:pt x="27906" y="81769"/>
                  </a:lnTo>
                  <a:lnTo>
                    <a:pt x="28837" y="80176"/>
                  </a:lnTo>
                  <a:lnTo>
                    <a:pt x="31627" y="79646"/>
                  </a:lnTo>
                  <a:lnTo>
                    <a:pt x="36279" y="79646"/>
                  </a:lnTo>
                  <a:lnTo>
                    <a:pt x="39069" y="81238"/>
                  </a:lnTo>
                  <a:lnTo>
                    <a:pt x="41860" y="82831"/>
                  </a:lnTo>
                  <a:lnTo>
                    <a:pt x="39069" y="86017"/>
                  </a:lnTo>
                  <a:lnTo>
                    <a:pt x="38139" y="88672"/>
                  </a:lnTo>
                  <a:lnTo>
                    <a:pt x="38139" y="90265"/>
                  </a:lnTo>
                  <a:lnTo>
                    <a:pt x="36279" y="92920"/>
                  </a:lnTo>
                  <a:lnTo>
                    <a:pt x="36279" y="95575"/>
                  </a:lnTo>
                  <a:lnTo>
                    <a:pt x="40930" y="98230"/>
                  </a:lnTo>
                  <a:lnTo>
                    <a:pt x="47441" y="100884"/>
                  </a:lnTo>
                  <a:lnTo>
                    <a:pt x="49302" y="100353"/>
                  </a:lnTo>
                  <a:lnTo>
                    <a:pt x="59534" y="104070"/>
                  </a:lnTo>
                  <a:lnTo>
                    <a:pt x="63255" y="106194"/>
                  </a:lnTo>
                  <a:lnTo>
                    <a:pt x="66046" y="110973"/>
                  </a:lnTo>
                  <a:lnTo>
                    <a:pt x="65116" y="113628"/>
                  </a:lnTo>
                  <a:lnTo>
                    <a:pt x="64186" y="115221"/>
                  </a:lnTo>
                  <a:lnTo>
                    <a:pt x="68837" y="117876"/>
                  </a:lnTo>
                  <a:lnTo>
                    <a:pt x="68837" y="120000"/>
                  </a:lnTo>
                  <a:lnTo>
                    <a:pt x="70697" y="117876"/>
                  </a:lnTo>
                  <a:lnTo>
                    <a:pt x="74418" y="117876"/>
                  </a:lnTo>
                  <a:lnTo>
                    <a:pt x="77209" y="117345"/>
                  </a:lnTo>
                  <a:lnTo>
                    <a:pt x="80000" y="115752"/>
                  </a:lnTo>
                  <a:close/>
                </a:path>
              </a:pathLst>
            </a:custGeom>
            <a:solidFill>
              <a:srgbClr val="52ACA1"/>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7" name="usmap64">
              <a:extLst>
                <a:ext uri="{FF2B5EF4-FFF2-40B4-BE49-F238E27FC236}">
                  <a16:creationId xmlns:a16="http://schemas.microsoft.com/office/drawing/2014/main" id="{DDA36053-4159-4BB9-CF40-D8EE5B3DDA7A}"/>
                </a:ext>
              </a:extLst>
            </p:cNvPr>
            <p:cNvSpPr/>
            <p:nvPr/>
          </p:nvSpPr>
          <p:spPr>
            <a:xfrm>
              <a:off x="11721994" y="5894787"/>
              <a:ext cx="1781597" cy="1296842"/>
            </a:xfrm>
            <a:custGeom>
              <a:avLst/>
              <a:gdLst/>
              <a:ahLst/>
              <a:cxnLst/>
              <a:rect l="0" t="0" r="0" b="0"/>
              <a:pathLst>
                <a:path w="120000" h="120000" extrusionOk="0">
                  <a:moveTo>
                    <a:pt x="98181" y="113647"/>
                  </a:moveTo>
                  <a:cubicBezTo>
                    <a:pt x="101818" y="108705"/>
                    <a:pt x="101818" y="108705"/>
                    <a:pt x="101818" y="108705"/>
                  </a:cubicBezTo>
                  <a:cubicBezTo>
                    <a:pt x="103376" y="105882"/>
                    <a:pt x="103376" y="105882"/>
                    <a:pt x="103376" y="105882"/>
                  </a:cubicBezTo>
                  <a:cubicBezTo>
                    <a:pt x="104415" y="105882"/>
                    <a:pt x="104415" y="105882"/>
                    <a:pt x="104415" y="105882"/>
                  </a:cubicBezTo>
                  <a:cubicBezTo>
                    <a:pt x="104935" y="100235"/>
                    <a:pt x="104935" y="100235"/>
                    <a:pt x="104935" y="100235"/>
                  </a:cubicBezTo>
                  <a:cubicBezTo>
                    <a:pt x="107012" y="98117"/>
                    <a:pt x="107012" y="98117"/>
                    <a:pt x="107012" y="98117"/>
                  </a:cubicBezTo>
                  <a:cubicBezTo>
                    <a:pt x="105974" y="96000"/>
                    <a:pt x="105974" y="96000"/>
                    <a:pt x="105974" y="96000"/>
                  </a:cubicBezTo>
                  <a:cubicBezTo>
                    <a:pt x="103896" y="90352"/>
                    <a:pt x="103896" y="90352"/>
                    <a:pt x="103896" y="90352"/>
                  </a:cubicBezTo>
                  <a:cubicBezTo>
                    <a:pt x="103896" y="87529"/>
                    <a:pt x="103896" y="87529"/>
                    <a:pt x="103896" y="87529"/>
                  </a:cubicBezTo>
                  <a:cubicBezTo>
                    <a:pt x="103896" y="84705"/>
                    <a:pt x="103896" y="84705"/>
                    <a:pt x="103896" y="84705"/>
                  </a:cubicBezTo>
                  <a:cubicBezTo>
                    <a:pt x="105974" y="83294"/>
                    <a:pt x="105974" y="83294"/>
                    <a:pt x="105974" y="83294"/>
                  </a:cubicBezTo>
                  <a:cubicBezTo>
                    <a:pt x="109610" y="83294"/>
                    <a:pt x="109610" y="83294"/>
                    <a:pt x="109610" y="83294"/>
                  </a:cubicBezTo>
                  <a:cubicBezTo>
                    <a:pt x="113246" y="81176"/>
                    <a:pt x="113246" y="81176"/>
                    <a:pt x="113246" y="81176"/>
                  </a:cubicBezTo>
                  <a:cubicBezTo>
                    <a:pt x="114285" y="79764"/>
                    <a:pt x="114285" y="79764"/>
                    <a:pt x="114285" y="79764"/>
                  </a:cubicBezTo>
                  <a:cubicBezTo>
                    <a:pt x="115844" y="77647"/>
                    <a:pt x="115844" y="77647"/>
                    <a:pt x="115844" y="77647"/>
                  </a:cubicBezTo>
                  <a:cubicBezTo>
                    <a:pt x="117402" y="71294"/>
                    <a:pt x="117402" y="71294"/>
                    <a:pt x="117402" y="71294"/>
                  </a:cubicBezTo>
                  <a:cubicBezTo>
                    <a:pt x="118961" y="68470"/>
                    <a:pt x="118961" y="68470"/>
                    <a:pt x="118961" y="68470"/>
                  </a:cubicBezTo>
                  <a:cubicBezTo>
                    <a:pt x="119999" y="63529"/>
                    <a:pt x="119999" y="63529"/>
                    <a:pt x="119999" y="63529"/>
                  </a:cubicBezTo>
                  <a:cubicBezTo>
                    <a:pt x="119999" y="61411"/>
                    <a:pt x="119999" y="61411"/>
                    <a:pt x="119999" y="61411"/>
                  </a:cubicBezTo>
                  <a:cubicBezTo>
                    <a:pt x="116883" y="57176"/>
                    <a:pt x="116883" y="57176"/>
                    <a:pt x="116883" y="57176"/>
                  </a:cubicBezTo>
                  <a:cubicBezTo>
                    <a:pt x="113766" y="53647"/>
                    <a:pt x="113766" y="53647"/>
                    <a:pt x="113766" y="53647"/>
                  </a:cubicBezTo>
                  <a:cubicBezTo>
                    <a:pt x="111688" y="50823"/>
                    <a:pt x="111688" y="50823"/>
                    <a:pt x="111688" y="50823"/>
                  </a:cubicBezTo>
                  <a:cubicBezTo>
                    <a:pt x="109610" y="48705"/>
                    <a:pt x="109610" y="48705"/>
                    <a:pt x="109610" y="48705"/>
                  </a:cubicBezTo>
                  <a:cubicBezTo>
                    <a:pt x="109610" y="46588"/>
                    <a:pt x="109610" y="46588"/>
                    <a:pt x="109610" y="46588"/>
                  </a:cubicBezTo>
                  <a:cubicBezTo>
                    <a:pt x="110129" y="44470"/>
                    <a:pt x="110129" y="44470"/>
                    <a:pt x="110129" y="44470"/>
                  </a:cubicBezTo>
                  <a:cubicBezTo>
                    <a:pt x="111168" y="45882"/>
                    <a:pt x="111168" y="45882"/>
                    <a:pt x="111168" y="45882"/>
                  </a:cubicBezTo>
                  <a:cubicBezTo>
                    <a:pt x="109610" y="43058"/>
                    <a:pt x="109610" y="43058"/>
                    <a:pt x="109610" y="43058"/>
                  </a:cubicBezTo>
                  <a:cubicBezTo>
                    <a:pt x="109610" y="43058"/>
                    <a:pt x="107532" y="41647"/>
                    <a:pt x="107012" y="41647"/>
                  </a:cubicBezTo>
                  <a:cubicBezTo>
                    <a:pt x="106493" y="41647"/>
                    <a:pt x="104415" y="38823"/>
                    <a:pt x="104415" y="38823"/>
                  </a:cubicBezTo>
                  <a:cubicBezTo>
                    <a:pt x="101818" y="38823"/>
                    <a:pt x="101818" y="38823"/>
                    <a:pt x="101818" y="38823"/>
                  </a:cubicBezTo>
                  <a:cubicBezTo>
                    <a:pt x="101818" y="35294"/>
                    <a:pt x="101818" y="35294"/>
                    <a:pt x="101818" y="35294"/>
                  </a:cubicBezTo>
                  <a:cubicBezTo>
                    <a:pt x="100779" y="31764"/>
                    <a:pt x="100779" y="31764"/>
                    <a:pt x="100779" y="31764"/>
                  </a:cubicBezTo>
                  <a:cubicBezTo>
                    <a:pt x="100779" y="27529"/>
                    <a:pt x="100779" y="27529"/>
                    <a:pt x="100779" y="27529"/>
                  </a:cubicBezTo>
                  <a:cubicBezTo>
                    <a:pt x="100779" y="24705"/>
                    <a:pt x="100779" y="24705"/>
                    <a:pt x="100779" y="24705"/>
                  </a:cubicBezTo>
                  <a:cubicBezTo>
                    <a:pt x="100779" y="19764"/>
                    <a:pt x="100779" y="19764"/>
                    <a:pt x="100779" y="19764"/>
                  </a:cubicBezTo>
                  <a:cubicBezTo>
                    <a:pt x="99740" y="17647"/>
                    <a:pt x="99740" y="17647"/>
                    <a:pt x="99740" y="17647"/>
                  </a:cubicBezTo>
                  <a:cubicBezTo>
                    <a:pt x="98181" y="12705"/>
                    <a:pt x="98181" y="12705"/>
                    <a:pt x="98181" y="12705"/>
                  </a:cubicBezTo>
                  <a:cubicBezTo>
                    <a:pt x="3636" y="15529"/>
                    <a:pt x="3636" y="15529"/>
                    <a:pt x="3636" y="15529"/>
                  </a:cubicBezTo>
                  <a:cubicBezTo>
                    <a:pt x="4155" y="0"/>
                    <a:pt x="4155" y="0"/>
                    <a:pt x="4155" y="0"/>
                  </a:cubicBezTo>
                  <a:cubicBezTo>
                    <a:pt x="4155" y="0"/>
                    <a:pt x="4155" y="0"/>
                    <a:pt x="4155" y="0"/>
                  </a:cubicBezTo>
                  <a:cubicBezTo>
                    <a:pt x="3636" y="16235"/>
                    <a:pt x="3636" y="16235"/>
                    <a:pt x="3636" y="16235"/>
                  </a:cubicBezTo>
                  <a:cubicBezTo>
                    <a:pt x="2077" y="16235"/>
                    <a:pt x="2077" y="16235"/>
                    <a:pt x="2077" y="16235"/>
                  </a:cubicBezTo>
                  <a:cubicBezTo>
                    <a:pt x="2077" y="18352"/>
                    <a:pt x="2077" y="18352"/>
                    <a:pt x="2077" y="18352"/>
                  </a:cubicBezTo>
                  <a:cubicBezTo>
                    <a:pt x="1558" y="21882"/>
                    <a:pt x="1558" y="21882"/>
                    <a:pt x="1558" y="21882"/>
                  </a:cubicBezTo>
                  <a:cubicBezTo>
                    <a:pt x="2597" y="22588"/>
                    <a:pt x="2597" y="22588"/>
                    <a:pt x="2597" y="22588"/>
                  </a:cubicBezTo>
                  <a:cubicBezTo>
                    <a:pt x="3636" y="26117"/>
                    <a:pt x="3636" y="26117"/>
                    <a:pt x="3636" y="26117"/>
                  </a:cubicBezTo>
                  <a:cubicBezTo>
                    <a:pt x="3636" y="28941"/>
                    <a:pt x="3636" y="28941"/>
                    <a:pt x="3636" y="28941"/>
                  </a:cubicBezTo>
                  <a:cubicBezTo>
                    <a:pt x="2597" y="29647"/>
                    <a:pt x="2597" y="29647"/>
                    <a:pt x="2597" y="29647"/>
                  </a:cubicBezTo>
                  <a:cubicBezTo>
                    <a:pt x="2077" y="31764"/>
                    <a:pt x="2077" y="31764"/>
                    <a:pt x="2077" y="31764"/>
                  </a:cubicBezTo>
                  <a:cubicBezTo>
                    <a:pt x="2077" y="36705"/>
                    <a:pt x="2077" y="36705"/>
                    <a:pt x="2077" y="36705"/>
                  </a:cubicBezTo>
                  <a:cubicBezTo>
                    <a:pt x="519" y="37411"/>
                    <a:pt x="519" y="37411"/>
                    <a:pt x="519" y="37411"/>
                  </a:cubicBezTo>
                  <a:cubicBezTo>
                    <a:pt x="0" y="39529"/>
                    <a:pt x="0" y="39529"/>
                    <a:pt x="0" y="39529"/>
                  </a:cubicBezTo>
                  <a:cubicBezTo>
                    <a:pt x="0" y="41647"/>
                    <a:pt x="0" y="41647"/>
                    <a:pt x="0" y="41647"/>
                  </a:cubicBezTo>
                  <a:cubicBezTo>
                    <a:pt x="2077" y="43764"/>
                    <a:pt x="2077" y="43764"/>
                    <a:pt x="2077" y="43764"/>
                  </a:cubicBezTo>
                  <a:cubicBezTo>
                    <a:pt x="2077" y="46588"/>
                    <a:pt x="2077" y="46588"/>
                    <a:pt x="2077" y="46588"/>
                  </a:cubicBezTo>
                  <a:cubicBezTo>
                    <a:pt x="2077" y="48705"/>
                    <a:pt x="2077" y="48705"/>
                    <a:pt x="2077" y="48705"/>
                  </a:cubicBezTo>
                  <a:cubicBezTo>
                    <a:pt x="1558" y="47294"/>
                    <a:pt x="1558" y="47294"/>
                    <a:pt x="1558" y="47294"/>
                  </a:cubicBezTo>
                  <a:cubicBezTo>
                    <a:pt x="3116" y="50117"/>
                    <a:pt x="3116" y="50117"/>
                    <a:pt x="3116" y="50117"/>
                  </a:cubicBezTo>
                  <a:cubicBezTo>
                    <a:pt x="4675" y="56470"/>
                    <a:pt x="4675" y="56470"/>
                    <a:pt x="4675" y="56470"/>
                  </a:cubicBezTo>
                  <a:cubicBezTo>
                    <a:pt x="6233" y="60000"/>
                    <a:pt x="6233" y="60000"/>
                    <a:pt x="6233" y="60000"/>
                  </a:cubicBezTo>
                  <a:cubicBezTo>
                    <a:pt x="7272" y="64235"/>
                    <a:pt x="7272" y="64235"/>
                    <a:pt x="7272" y="64235"/>
                  </a:cubicBezTo>
                  <a:cubicBezTo>
                    <a:pt x="8311" y="67764"/>
                    <a:pt x="8311" y="67764"/>
                    <a:pt x="8311" y="67764"/>
                  </a:cubicBezTo>
                  <a:cubicBezTo>
                    <a:pt x="9350" y="69882"/>
                    <a:pt x="9350" y="69882"/>
                    <a:pt x="9350" y="69882"/>
                  </a:cubicBezTo>
                  <a:cubicBezTo>
                    <a:pt x="9870" y="72000"/>
                    <a:pt x="9870" y="72000"/>
                    <a:pt x="9870" y="72000"/>
                  </a:cubicBezTo>
                  <a:cubicBezTo>
                    <a:pt x="10389" y="72705"/>
                    <a:pt x="10389" y="72705"/>
                    <a:pt x="10389" y="72705"/>
                  </a:cubicBezTo>
                  <a:cubicBezTo>
                    <a:pt x="10389" y="73411"/>
                    <a:pt x="10389" y="73411"/>
                    <a:pt x="10389" y="73411"/>
                  </a:cubicBezTo>
                  <a:cubicBezTo>
                    <a:pt x="8831" y="74117"/>
                    <a:pt x="8831" y="74117"/>
                    <a:pt x="8831" y="74117"/>
                  </a:cubicBezTo>
                  <a:cubicBezTo>
                    <a:pt x="9350" y="76941"/>
                    <a:pt x="9350" y="76941"/>
                    <a:pt x="9350" y="76941"/>
                  </a:cubicBezTo>
                  <a:cubicBezTo>
                    <a:pt x="9870" y="80470"/>
                    <a:pt x="9870" y="80470"/>
                    <a:pt x="9870" y="80470"/>
                  </a:cubicBezTo>
                  <a:cubicBezTo>
                    <a:pt x="10389" y="81882"/>
                    <a:pt x="10389" y="81882"/>
                    <a:pt x="10389" y="81882"/>
                  </a:cubicBezTo>
                  <a:cubicBezTo>
                    <a:pt x="11428" y="81882"/>
                    <a:pt x="11428" y="81882"/>
                    <a:pt x="11428" y="81882"/>
                  </a:cubicBezTo>
                  <a:cubicBezTo>
                    <a:pt x="12467" y="83294"/>
                    <a:pt x="12467" y="83294"/>
                    <a:pt x="12467" y="83294"/>
                  </a:cubicBezTo>
                  <a:cubicBezTo>
                    <a:pt x="13506" y="88235"/>
                    <a:pt x="13506" y="88235"/>
                    <a:pt x="13506" y="88235"/>
                  </a:cubicBezTo>
                  <a:cubicBezTo>
                    <a:pt x="13506" y="95294"/>
                    <a:pt x="13506" y="95294"/>
                    <a:pt x="13506" y="95294"/>
                  </a:cubicBezTo>
                  <a:cubicBezTo>
                    <a:pt x="12987" y="98117"/>
                    <a:pt x="12987" y="98117"/>
                    <a:pt x="12987" y="98117"/>
                  </a:cubicBezTo>
                  <a:cubicBezTo>
                    <a:pt x="14025" y="100235"/>
                    <a:pt x="14025" y="100235"/>
                    <a:pt x="14025" y="100235"/>
                  </a:cubicBezTo>
                  <a:cubicBezTo>
                    <a:pt x="14545" y="101647"/>
                    <a:pt x="14545" y="101647"/>
                    <a:pt x="14545" y="101647"/>
                  </a:cubicBezTo>
                  <a:cubicBezTo>
                    <a:pt x="14545" y="108705"/>
                    <a:pt x="14545" y="108705"/>
                    <a:pt x="14545" y="108705"/>
                  </a:cubicBezTo>
                  <a:cubicBezTo>
                    <a:pt x="15584" y="113647"/>
                    <a:pt x="15584" y="113647"/>
                    <a:pt x="15584" y="113647"/>
                  </a:cubicBezTo>
                  <a:cubicBezTo>
                    <a:pt x="15584" y="114352"/>
                    <a:pt x="15584" y="114352"/>
                    <a:pt x="15584" y="114352"/>
                  </a:cubicBezTo>
                  <a:cubicBezTo>
                    <a:pt x="91428" y="112941"/>
                    <a:pt x="91428" y="112941"/>
                    <a:pt x="91428" y="112941"/>
                  </a:cubicBezTo>
                  <a:cubicBezTo>
                    <a:pt x="97662" y="120000"/>
                    <a:pt x="97662" y="120000"/>
                    <a:pt x="97662" y="120000"/>
                  </a:cubicBezTo>
                  <a:cubicBezTo>
                    <a:pt x="98701" y="118588"/>
                    <a:pt x="98701" y="118588"/>
                    <a:pt x="98701" y="118588"/>
                  </a:cubicBezTo>
                  <a:lnTo>
                    <a:pt x="98181" y="113647"/>
                  </a:ln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68" name="ustext56">
              <a:extLst>
                <a:ext uri="{FF2B5EF4-FFF2-40B4-BE49-F238E27FC236}">
                  <a16:creationId xmlns:a16="http://schemas.microsoft.com/office/drawing/2014/main" id="{FC8640E9-647E-ADE1-5589-E81FD0842D27}"/>
                </a:ext>
              </a:extLst>
            </p:cNvPr>
            <p:cNvSpPr txBox="1"/>
            <p:nvPr/>
          </p:nvSpPr>
          <p:spPr>
            <a:xfrm>
              <a:off x="4887256" y="7468571"/>
              <a:ext cx="37815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CA </a:t>
              </a:r>
            </a:p>
          </p:txBody>
        </p:sp>
        <p:sp>
          <p:nvSpPr>
            <p:cNvPr id="69" name="ustext94">
              <a:extLst>
                <a:ext uri="{FF2B5EF4-FFF2-40B4-BE49-F238E27FC236}">
                  <a16:creationId xmlns:a16="http://schemas.microsoft.com/office/drawing/2014/main" id="{0A4DDD4E-B611-BE37-F9DF-E7A12AC56FB5}"/>
                </a:ext>
              </a:extLst>
            </p:cNvPr>
            <p:cNvSpPr txBox="1"/>
            <p:nvPr/>
          </p:nvSpPr>
          <p:spPr>
            <a:xfrm>
              <a:off x="14416934" y="8644835"/>
              <a:ext cx="331662"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TN</a:t>
              </a:r>
            </a:p>
          </p:txBody>
        </p:sp>
        <p:sp>
          <p:nvSpPr>
            <p:cNvPr id="70" name="ustext68">
              <a:extLst>
                <a:ext uri="{FF2B5EF4-FFF2-40B4-BE49-F238E27FC236}">
                  <a16:creationId xmlns:a16="http://schemas.microsoft.com/office/drawing/2014/main" id="{B0C65A80-93A1-7E57-E337-BDAF20BA4FD4}"/>
                </a:ext>
              </a:extLst>
            </p:cNvPr>
            <p:cNvSpPr txBox="1"/>
            <p:nvPr/>
          </p:nvSpPr>
          <p:spPr>
            <a:xfrm>
              <a:off x="10877020" y="7718106"/>
              <a:ext cx="362659"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KS </a:t>
              </a:r>
            </a:p>
          </p:txBody>
        </p:sp>
        <p:sp>
          <p:nvSpPr>
            <p:cNvPr id="71" name="ustext64">
              <a:extLst>
                <a:ext uri="{FF2B5EF4-FFF2-40B4-BE49-F238E27FC236}">
                  <a16:creationId xmlns:a16="http://schemas.microsoft.com/office/drawing/2014/main" id="{41E52F11-F201-85DC-2C6F-CB0ACBBAFD81}"/>
                </a:ext>
              </a:extLst>
            </p:cNvPr>
            <p:cNvSpPr txBox="1"/>
            <p:nvPr/>
          </p:nvSpPr>
          <p:spPr>
            <a:xfrm>
              <a:off x="12357151" y="6488975"/>
              <a:ext cx="313063"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IA </a:t>
              </a:r>
            </a:p>
          </p:txBody>
        </p:sp>
        <p:sp>
          <p:nvSpPr>
            <p:cNvPr id="72" name="ustext67">
              <a:extLst>
                <a:ext uri="{FF2B5EF4-FFF2-40B4-BE49-F238E27FC236}">
                  <a16:creationId xmlns:a16="http://schemas.microsoft.com/office/drawing/2014/main" id="{6C8CDA77-7FF4-B018-7B53-6AD150EB4832}"/>
                </a:ext>
              </a:extLst>
            </p:cNvPr>
            <p:cNvSpPr txBox="1"/>
            <p:nvPr/>
          </p:nvSpPr>
          <p:spPr>
            <a:xfrm>
              <a:off x="14483816" y="7114300"/>
              <a:ext cx="3285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IN </a:t>
              </a:r>
            </a:p>
          </p:txBody>
        </p:sp>
        <p:sp>
          <p:nvSpPr>
            <p:cNvPr id="73" name="ustext66">
              <a:extLst>
                <a:ext uri="{FF2B5EF4-FFF2-40B4-BE49-F238E27FC236}">
                  <a16:creationId xmlns:a16="http://schemas.microsoft.com/office/drawing/2014/main" id="{DC76FF5B-A7B6-71E7-20A6-775250DA86BE}"/>
                </a:ext>
              </a:extLst>
            </p:cNvPr>
            <p:cNvSpPr txBox="1"/>
            <p:nvPr/>
          </p:nvSpPr>
          <p:spPr>
            <a:xfrm>
              <a:off x="13635359" y="7150981"/>
              <a:ext cx="294464"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IL </a:t>
              </a:r>
            </a:p>
          </p:txBody>
        </p:sp>
        <p:sp>
          <p:nvSpPr>
            <p:cNvPr id="74" name="ustext65">
              <a:extLst>
                <a:ext uri="{FF2B5EF4-FFF2-40B4-BE49-F238E27FC236}">
                  <a16:creationId xmlns:a16="http://schemas.microsoft.com/office/drawing/2014/main" id="{0B8F7946-A4F8-2D63-9212-3417961050EC}"/>
                </a:ext>
              </a:extLst>
            </p:cNvPr>
            <p:cNvSpPr txBox="1"/>
            <p:nvPr/>
          </p:nvSpPr>
          <p:spPr>
            <a:xfrm>
              <a:off x="6819020" y="5322164"/>
              <a:ext cx="291365"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ID</a:t>
              </a:r>
            </a:p>
          </p:txBody>
        </p:sp>
        <p:sp>
          <p:nvSpPr>
            <p:cNvPr id="75" name="ustext62">
              <a:extLst>
                <a:ext uri="{FF2B5EF4-FFF2-40B4-BE49-F238E27FC236}">
                  <a16:creationId xmlns:a16="http://schemas.microsoft.com/office/drawing/2014/main" id="{EB1E46CE-9345-9BCA-0EB6-C0F5435BDBBE}"/>
                </a:ext>
              </a:extLst>
            </p:cNvPr>
            <p:cNvSpPr txBox="1"/>
            <p:nvPr/>
          </p:nvSpPr>
          <p:spPr>
            <a:xfrm>
              <a:off x="15614834" y="9784463"/>
              <a:ext cx="344061"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GA</a:t>
              </a:r>
            </a:p>
          </p:txBody>
        </p:sp>
        <p:sp>
          <p:nvSpPr>
            <p:cNvPr id="76" name="ustext61">
              <a:extLst>
                <a:ext uri="{FF2B5EF4-FFF2-40B4-BE49-F238E27FC236}">
                  <a16:creationId xmlns:a16="http://schemas.microsoft.com/office/drawing/2014/main" id="{7CCD3DA8-FE69-3838-B380-883C8F33A05D}"/>
                </a:ext>
              </a:extLst>
            </p:cNvPr>
            <p:cNvSpPr txBox="1"/>
            <p:nvPr/>
          </p:nvSpPr>
          <p:spPr>
            <a:xfrm>
              <a:off x="16298740" y="11114286"/>
              <a:ext cx="344061"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FL </a:t>
              </a:r>
            </a:p>
          </p:txBody>
        </p:sp>
        <p:sp>
          <p:nvSpPr>
            <p:cNvPr id="77" name="ustext60">
              <a:extLst>
                <a:ext uri="{FF2B5EF4-FFF2-40B4-BE49-F238E27FC236}">
                  <a16:creationId xmlns:a16="http://schemas.microsoft.com/office/drawing/2014/main" id="{37A8CC34-317B-FD57-52DA-215FEC13F909}"/>
                </a:ext>
              </a:extLst>
            </p:cNvPr>
            <p:cNvSpPr txBox="1"/>
            <p:nvPr/>
          </p:nvSpPr>
          <p:spPr>
            <a:xfrm>
              <a:off x="18257300" y="7172036"/>
              <a:ext cx="347159"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DE</a:t>
              </a:r>
            </a:p>
          </p:txBody>
        </p:sp>
        <p:sp>
          <p:nvSpPr>
            <p:cNvPr id="78" name="ustext58">
              <a:extLst>
                <a:ext uri="{FF2B5EF4-FFF2-40B4-BE49-F238E27FC236}">
                  <a16:creationId xmlns:a16="http://schemas.microsoft.com/office/drawing/2014/main" id="{0C7323E7-16B4-B224-2405-889DBF233F46}"/>
                </a:ext>
              </a:extLst>
            </p:cNvPr>
            <p:cNvSpPr txBox="1"/>
            <p:nvPr/>
          </p:nvSpPr>
          <p:spPr>
            <a:xfrm>
              <a:off x="18226399" y="6161458"/>
              <a:ext cx="319263"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CT</a:t>
              </a:r>
            </a:p>
          </p:txBody>
        </p:sp>
        <p:sp>
          <p:nvSpPr>
            <p:cNvPr id="79" name="ustext57">
              <a:extLst>
                <a:ext uri="{FF2B5EF4-FFF2-40B4-BE49-F238E27FC236}">
                  <a16:creationId xmlns:a16="http://schemas.microsoft.com/office/drawing/2014/main" id="{4FA89216-ECDB-2431-BBFE-9F32591F3C6C}"/>
                </a:ext>
              </a:extLst>
            </p:cNvPr>
            <p:cNvSpPr txBox="1"/>
            <p:nvPr/>
          </p:nvSpPr>
          <p:spPr>
            <a:xfrm>
              <a:off x="8880462" y="7512009"/>
              <a:ext cx="3564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CO</a:t>
              </a:r>
            </a:p>
          </p:txBody>
        </p:sp>
        <p:sp>
          <p:nvSpPr>
            <p:cNvPr id="80" name="ustext54">
              <a:extLst>
                <a:ext uri="{FF2B5EF4-FFF2-40B4-BE49-F238E27FC236}">
                  <a16:creationId xmlns:a16="http://schemas.microsoft.com/office/drawing/2014/main" id="{ED644DD1-FC58-1871-8CF9-9AC2BAB1A1BF}"/>
                </a:ext>
              </a:extLst>
            </p:cNvPr>
            <p:cNvSpPr txBox="1"/>
            <p:nvPr/>
          </p:nvSpPr>
          <p:spPr>
            <a:xfrm>
              <a:off x="12675003" y="9112941"/>
              <a:ext cx="337861"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AR</a:t>
              </a:r>
            </a:p>
          </p:txBody>
        </p:sp>
        <p:sp>
          <p:nvSpPr>
            <p:cNvPr id="81" name="ustext55">
              <a:extLst>
                <a:ext uri="{FF2B5EF4-FFF2-40B4-BE49-F238E27FC236}">
                  <a16:creationId xmlns:a16="http://schemas.microsoft.com/office/drawing/2014/main" id="{15BF1599-E5F9-7CFF-24F6-C3EEC7B5784D}"/>
                </a:ext>
              </a:extLst>
            </p:cNvPr>
            <p:cNvSpPr txBox="1"/>
            <p:nvPr/>
          </p:nvSpPr>
          <p:spPr>
            <a:xfrm>
              <a:off x="6843248" y="8729711"/>
              <a:ext cx="54244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ontserrat" panose="00000500000000000000" pitchFamily="50" charset="0"/>
                  <a:ea typeface="+mn-ea"/>
                  <a:cs typeface="+mn-cs"/>
                </a:rPr>
                <a:t>AZ 1%</a:t>
              </a:r>
            </a:p>
          </p:txBody>
        </p:sp>
        <p:sp>
          <p:nvSpPr>
            <p:cNvPr id="82" name="ustext53">
              <a:extLst>
                <a:ext uri="{FF2B5EF4-FFF2-40B4-BE49-F238E27FC236}">
                  <a16:creationId xmlns:a16="http://schemas.microsoft.com/office/drawing/2014/main" id="{B6E0522F-0523-24B3-8A54-BF80816B6DBB}"/>
                </a:ext>
              </a:extLst>
            </p:cNvPr>
            <p:cNvSpPr txBox="1"/>
            <p:nvPr/>
          </p:nvSpPr>
          <p:spPr>
            <a:xfrm>
              <a:off x="14578849" y="9761695"/>
              <a:ext cx="3564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AL </a:t>
              </a:r>
            </a:p>
          </p:txBody>
        </p:sp>
        <p:sp>
          <p:nvSpPr>
            <p:cNvPr id="83" name="ustext80">
              <a:extLst>
                <a:ext uri="{FF2B5EF4-FFF2-40B4-BE49-F238E27FC236}">
                  <a16:creationId xmlns:a16="http://schemas.microsoft.com/office/drawing/2014/main" id="{3A11B486-C515-A884-A493-3521B3BB4F36}"/>
                </a:ext>
              </a:extLst>
            </p:cNvPr>
            <p:cNvSpPr txBox="1"/>
            <p:nvPr/>
          </p:nvSpPr>
          <p:spPr>
            <a:xfrm>
              <a:off x="10575879" y="4533928"/>
              <a:ext cx="40915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ND </a:t>
              </a:r>
            </a:p>
          </p:txBody>
        </p:sp>
        <p:sp>
          <p:nvSpPr>
            <p:cNvPr id="84" name="ustext86">
              <a:extLst>
                <a:ext uri="{FF2B5EF4-FFF2-40B4-BE49-F238E27FC236}">
                  <a16:creationId xmlns:a16="http://schemas.microsoft.com/office/drawing/2014/main" id="{E5C30CFC-C6AD-DEE5-8F76-F1843B0F5BA4}"/>
                </a:ext>
              </a:extLst>
            </p:cNvPr>
            <p:cNvSpPr txBox="1"/>
            <p:nvPr/>
          </p:nvSpPr>
          <p:spPr>
            <a:xfrm>
              <a:off x="17312911" y="5561313"/>
              <a:ext cx="37815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NY </a:t>
              </a:r>
            </a:p>
          </p:txBody>
        </p:sp>
        <p:sp>
          <p:nvSpPr>
            <p:cNvPr id="85" name="ustext84">
              <a:extLst>
                <a:ext uri="{FF2B5EF4-FFF2-40B4-BE49-F238E27FC236}">
                  <a16:creationId xmlns:a16="http://schemas.microsoft.com/office/drawing/2014/main" id="{C3F37824-0643-7E31-4FA5-EBE90D080AB2}"/>
                </a:ext>
              </a:extLst>
            </p:cNvPr>
            <p:cNvSpPr txBox="1"/>
            <p:nvPr/>
          </p:nvSpPr>
          <p:spPr>
            <a:xfrm>
              <a:off x="8584043" y="8960263"/>
              <a:ext cx="3874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NM</a:t>
              </a:r>
            </a:p>
          </p:txBody>
        </p:sp>
        <p:sp>
          <p:nvSpPr>
            <p:cNvPr id="86" name="ustext83">
              <a:extLst>
                <a:ext uri="{FF2B5EF4-FFF2-40B4-BE49-F238E27FC236}">
                  <a16:creationId xmlns:a16="http://schemas.microsoft.com/office/drawing/2014/main" id="{4CF76706-1DF1-8844-E43E-12CE51467AA0}"/>
                </a:ext>
              </a:extLst>
            </p:cNvPr>
            <p:cNvSpPr txBox="1"/>
            <p:nvPr/>
          </p:nvSpPr>
          <p:spPr>
            <a:xfrm>
              <a:off x="17958698" y="6606394"/>
              <a:ext cx="3595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NJ </a:t>
              </a:r>
            </a:p>
          </p:txBody>
        </p:sp>
        <p:sp>
          <p:nvSpPr>
            <p:cNvPr id="87" name="ustext82">
              <a:extLst>
                <a:ext uri="{FF2B5EF4-FFF2-40B4-BE49-F238E27FC236}">
                  <a16:creationId xmlns:a16="http://schemas.microsoft.com/office/drawing/2014/main" id="{FC2F534C-5F86-9E83-FC7A-20BBF45120E3}"/>
                </a:ext>
              </a:extLst>
            </p:cNvPr>
            <p:cNvSpPr txBox="1"/>
            <p:nvPr/>
          </p:nvSpPr>
          <p:spPr>
            <a:xfrm>
              <a:off x="18210682" y="5133889"/>
              <a:ext cx="40605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NH </a:t>
              </a:r>
            </a:p>
          </p:txBody>
        </p:sp>
        <p:sp>
          <p:nvSpPr>
            <p:cNvPr id="88" name="ustext85">
              <a:extLst>
                <a:ext uri="{FF2B5EF4-FFF2-40B4-BE49-F238E27FC236}">
                  <a16:creationId xmlns:a16="http://schemas.microsoft.com/office/drawing/2014/main" id="{46613AAB-2757-427A-E4D4-4D4978A4729E}"/>
                </a:ext>
              </a:extLst>
            </p:cNvPr>
            <p:cNvSpPr txBox="1"/>
            <p:nvPr/>
          </p:nvSpPr>
          <p:spPr>
            <a:xfrm>
              <a:off x="5791959" y="6714547"/>
              <a:ext cx="3502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NV</a:t>
              </a:r>
            </a:p>
          </p:txBody>
        </p:sp>
        <p:sp>
          <p:nvSpPr>
            <p:cNvPr id="89" name="ustext81">
              <a:extLst>
                <a:ext uri="{FF2B5EF4-FFF2-40B4-BE49-F238E27FC236}">
                  <a16:creationId xmlns:a16="http://schemas.microsoft.com/office/drawing/2014/main" id="{8F91D853-F0D1-5031-3DD1-E4CD8EB2E15C}"/>
                </a:ext>
              </a:extLst>
            </p:cNvPr>
            <p:cNvSpPr txBox="1"/>
            <p:nvPr/>
          </p:nvSpPr>
          <p:spPr>
            <a:xfrm>
              <a:off x="10662285" y="6654125"/>
              <a:ext cx="384358"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NE </a:t>
              </a:r>
            </a:p>
          </p:txBody>
        </p:sp>
        <p:sp>
          <p:nvSpPr>
            <p:cNvPr id="90" name="ustext78">
              <a:extLst>
                <a:ext uri="{FF2B5EF4-FFF2-40B4-BE49-F238E27FC236}">
                  <a16:creationId xmlns:a16="http://schemas.microsoft.com/office/drawing/2014/main" id="{9E3B0A79-F519-E89A-A866-94CF84B47DE5}"/>
                </a:ext>
              </a:extLst>
            </p:cNvPr>
            <p:cNvSpPr txBox="1"/>
            <p:nvPr/>
          </p:nvSpPr>
          <p:spPr>
            <a:xfrm>
              <a:off x="8166232" y="4280544"/>
              <a:ext cx="353358"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MT</a:t>
              </a:r>
            </a:p>
          </p:txBody>
        </p:sp>
        <p:sp>
          <p:nvSpPr>
            <p:cNvPr id="91" name="ustext76">
              <a:extLst>
                <a:ext uri="{FF2B5EF4-FFF2-40B4-BE49-F238E27FC236}">
                  <a16:creationId xmlns:a16="http://schemas.microsoft.com/office/drawing/2014/main" id="{C51AF94C-832F-0D97-111F-777E332BA2D1}"/>
                </a:ext>
              </a:extLst>
            </p:cNvPr>
            <p:cNvSpPr txBox="1"/>
            <p:nvPr/>
          </p:nvSpPr>
          <p:spPr>
            <a:xfrm>
              <a:off x="12601357" y="7851552"/>
              <a:ext cx="3905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MO</a:t>
              </a:r>
            </a:p>
          </p:txBody>
        </p:sp>
        <p:sp>
          <p:nvSpPr>
            <p:cNvPr id="92" name="ustext77">
              <a:extLst>
                <a:ext uri="{FF2B5EF4-FFF2-40B4-BE49-F238E27FC236}">
                  <a16:creationId xmlns:a16="http://schemas.microsoft.com/office/drawing/2014/main" id="{B1898518-8E1E-490B-E58E-974D0252263B}"/>
                </a:ext>
              </a:extLst>
            </p:cNvPr>
            <p:cNvSpPr txBox="1"/>
            <p:nvPr/>
          </p:nvSpPr>
          <p:spPr>
            <a:xfrm>
              <a:off x="13582528" y="9854934"/>
              <a:ext cx="3595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MS</a:t>
              </a:r>
            </a:p>
          </p:txBody>
        </p:sp>
        <p:sp>
          <p:nvSpPr>
            <p:cNvPr id="93" name="ustext75">
              <a:extLst>
                <a:ext uri="{FF2B5EF4-FFF2-40B4-BE49-F238E27FC236}">
                  <a16:creationId xmlns:a16="http://schemas.microsoft.com/office/drawing/2014/main" id="{4C13B7B1-F138-9791-88C8-E16AD52B8090}"/>
                </a:ext>
              </a:extLst>
            </p:cNvPr>
            <p:cNvSpPr txBox="1"/>
            <p:nvPr/>
          </p:nvSpPr>
          <p:spPr>
            <a:xfrm>
              <a:off x="12064475" y="5038499"/>
              <a:ext cx="3874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MN</a:t>
              </a:r>
            </a:p>
          </p:txBody>
        </p:sp>
        <p:sp>
          <p:nvSpPr>
            <p:cNvPr id="94" name="ustext74">
              <a:extLst>
                <a:ext uri="{FF2B5EF4-FFF2-40B4-BE49-F238E27FC236}">
                  <a16:creationId xmlns:a16="http://schemas.microsoft.com/office/drawing/2014/main" id="{C5F03E09-2572-0AD2-7B3E-97D9115BE40D}"/>
                </a:ext>
              </a:extLst>
            </p:cNvPr>
            <p:cNvSpPr txBox="1"/>
            <p:nvPr/>
          </p:nvSpPr>
          <p:spPr>
            <a:xfrm>
              <a:off x="14796884" y="5986165"/>
              <a:ext cx="309963"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MI</a:t>
              </a:r>
            </a:p>
          </p:txBody>
        </p:sp>
        <p:sp>
          <p:nvSpPr>
            <p:cNvPr id="95" name="ustext71">
              <a:extLst>
                <a:ext uri="{FF2B5EF4-FFF2-40B4-BE49-F238E27FC236}">
                  <a16:creationId xmlns:a16="http://schemas.microsoft.com/office/drawing/2014/main" id="{31B713C5-2602-8A09-F091-A6B3F4F455A7}"/>
                </a:ext>
              </a:extLst>
            </p:cNvPr>
            <p:cNvSpPr txBox="1"/>
            <p:nvPr/>
          </p:nvSpPr>
          <p:spPr>
            <a:xfrm>
              <a:off x="18717725" y="5461094"/>
              <a:ext cx="41225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MA </a:t>
              </a:r>
            </a:p>
          </p:txBody>
        </p:sp>
        <p:sp>
          <p:nvSpPr>
            <p:cNvPr id="96" name="ustext72">
              <a:extLst>
                <a:ext uri="{FF2B5EF4-FFF2-40B4-BE49-F238E27FC236}">
                  <a16:creationId xmlns:a16="http://schemas.microsoft.com/office/drawing/2014/main" id="{DCEC3A83-D0CF-8CC7-677B-E116A67C7C5E}"/>
                </a:ext>
              </a:extLst>
            </p:cNvPr>
            <p:cNvSpPr txBox="1"/>
            <p:nvPr/>
          </p:nvSpPr>
          <p:spPr>
            <a:xfrm>
              <a:off x="17253405" y="7207294"/>
              <a:ext cx="3905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MD</a:t>
              </a:r>
            </a:p>
          </p:txBody>
        </p:sp>
        <p:sp>
          <p:nvSpPr>
            <p:cNvPr id="97" name="ustext73">
              <a:extLst>
                <a:ext uri="{FF2B5EF4-FFF2-40B4-BE49-F238E27FC236}">
                  <a16:creationId xmlns:a16="http://schemas.microsoft.com/office/drawing/2014/main" id="{1B7201E6-D9B4-ECC1-66A4-3D747D1207C9}"/>
                </a:ext>
              </a:extLst>
            </p:cNvPr>
            <p:cNvSpPr txBox="1"/>
            <p:nvPr/>
          </p:nvSpPr>
          <p:spPr>
            <a:xfrm>
              <a:off x="18624069" y="4321394"/>
              <a:ext cx="40605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ME </a:t>
              </a:r>
            </a:p>
          </p:txBody>
        </p:sp>
        <p:sp>
          <p:nvSpPr>
            <p:cNvPr id="98" name="ustext70">
              <a:extLst>
                <a:ext uri="{FF2B5EF4-FFF2-40B4-BE49-F238E27FC236}">
                  <a16:creationId xmlns:a16="http://schemas.microsoft.com/office/drawing/2014/main" id="{430BB568-1E30-00B8-1182-C5817F14C046}"/>
                </a:ext>
              </a:extLst>
            </p:cNvPr>
            <p:cNvSpPr txBox="1"/>
            <p:nvPr/>
          </p:nvSpPr>
          <p:spPr>
            <a:xfrm>
              <a:off x="12743357" y="10193343"/>
              <a:ext cx="3564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LA </a:t>
              </a:r>
            </a:p>
          </p:txBody>
        </p:sp>
        <p:sp>
          <p:nvSpPr>
            <p:cNvPr id="99" name="ustext93">
              <a:extLst>
                <a:ext uri="{FF2B5EF4-FFF2-40B4-BE49-F238E27FC236}">
                  <a16:creationId xmlns:a16="http://schemas.microsoft.com/office/drawing/2014/main" id="{01905D39-3D02-F163-DBA9-0C019EF0F3BA}"/>
                </a:ext>
              </a:extLst>
            </p:cNvPr>
            <p:cNvSpPr txBox="1"/>
            <p:nvPr/>
          </p:nvSpPr>
          <p:spPr>
            <a:xfrm>
              <a:off x="10603127" y="5488697"/>
              <a:ext cx="381258"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SD </a:t>
              </a:r>
            </a:p>
          </p:txBody>
        </p:sp>
        <p:sp>
          <p:nvSpPr>
            <p:cNvPr id="100" name="ustext98">
              <a:extLst>
                <a:ext uri="{FF2B5EF4-FFF2-40B4-BE49-F238E27FC236}">
                  <a16:creationId xmlns:a16="http://schemas.microsoft.com/office/drawing/2014/main" id="{1F8490C2-B28D-2D75-3D17-69C777AFA6BE}"/>
                </a:ext>
              </a:extLst>
            </p:cNvPr>
            <p:cNvSpPr txBox="1"/>
            <p:nvPr/>
          </p:nvSpPr>
          <p:spPr>
            <a:xfrm>
              <a:off x="17884680" y="4938279"/>
              <a:ext cx="316163"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VT</a:t>
              </a:r>
            </a:p>
          </p:txBody>
        </p:sp>
        <p:sp>
          <p:nvSpPr>
            <p:cNvPr id="101" name="ustext97">
              <a:extLst>
                <a:ext uri="{FF2B5EF4-FFF2-40B4-BE49-F238E27FC236}">
                  <a16:creationId xmlns:a16="http://schemas.microsoft.com/office/drawing/2014/main" id="{0387C342-4EE2-B8EC-78D7-348D74C0EB5E}"/>
                </a:ext>
              </a:extLst>
            </p:cNvPr>
            <p:cNvSpPr txBox="1"/>
            <p:nvPr/>
          </p:nvSpPr>
          <p:spPr>
            <a:xfrm>
              <a:off x="16780067" y="7761746"/>
              <a:ext cx="375058"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VA </a:t>
              </a:r>
            </a:p>
          </p:txBody>
        </p:sp>
        <p:sp>
          <p:nvSpPr>
            <p:cNvPr id="102" name="ustext99">
              <a:extLst>
                <a:ext uri="{FF2B5EF4-FFF2-40B4-BE49-F238E27FC236}">
                  <a16:creationId xmlns:a16="http://schemas.microsoft.com/office/drawing/2014/main" id="{31D1ACA4-73DE-5D64-AFB7-741E6C366173}"/>
                </a:ext>
              </a:extLst>
            </p:cNvPr>
            <p:cNvSpPr txBox="1"/>
            <p:nvPr/>
          </p:nvSpPr>
          <p:spPr>
            <a:xfrm>
              <a:off x="5661109" y="3718830"/>
              <a:ext cx="433954"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WA </a:t>
              </a:r>
            </a:p>
          </p:txBody>
        </p:sp>
        <p:sp>
          <p:nvSpPr>
            <p:cNvPr id="103" name="ustext101">
              <a:extLst>
                <a:ext uri="{FF2B5EF4-FFF2-40B4-BE49-F238E27FC236}">
                  <a16:creationId xmlns:a16="http://schemas.microsoft.com/office/drawing/2014/main" id="{E42A8895-6EBC-8F87-ADC1-000CC7FDCA9A}"/>
                </a:ext>
              </a:extLst>
            </p:cNvPr>
            <p:cNvSpPr txBox="1"/>
            <p:nvPr/>
          </p:nvSpPr>
          <p:spPr>
            <a:xfrm>
              <a:off x="16021797" y="7453303"/>
              <a:ext cx="3936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WV</a:t>
              </a:r>
            </a:p>
          </p:txBody>
        </p:sp>
        <p:sp>
          <p:nvSpPr>
            <p:cNvPr id="104" name="ustext100">
              <a:extLst>
                <a:ext uri="{FF2B5EF4-FFF2-40B4-BE49-F238E27FC236}">
                  <a16:creationId xmlns:a16="http://schemas.microsoft.com/office/drawing/2014/main" id="{426950D9-C441-187C-C3F7-CE04C810E2CF}"/>
                </a:ext>
              </a:extLst>
            </p:cNvPr>
            <p:cNvSpPr txBox="1"/>
            <p:nvPr/>
          </p:nvSpPr>
          <p:spPr>
            <a:xfrm>
              <a:off x="13191290" y="5372360"/>
              <a:ext cx="3719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WI </a:t>
              </a:r>
            </a:p>
          </p:txBody>
        </p:sp>
        <p:sp>
          <p:nvSpPr>
            <p:cNvPr id="105" name="ustext102">
              <a:extLst>
                <a:ext uri="{FF2B5EF4-FFF2-40B4-BE49-F238E27FC236}">
                  <a16:creationId xmlns:a16="http://schemas.microsoft.com/office/drawing/2014/main" id="{E605FE39-0C51-AD32-5BF1-5FAEC881F1BD}"/>
                </a:ext>
              </a:extLst>
            </p:cNvPr>
            <p:cNvSpPr txBox="1"/>
            <p:nvPr/>
          </p:nvSpPr>
          <p:spPr>
            <a:xfrm>
              <a:off x="8562275" y="5851730"/>
              <a:ext cx="421553"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WY </a:t>
              </a:r>
            </a:p>
          </p:txBody>
        </p:sp>
        <p:sp>
          <p:nvSpPr>
            <p:cNvPr id="106" name="ustext96">
              <a:extLst>
                <a:ext uri="{FF2B5EF4-FFF2-40B4-BE49-F238E27FC236}">
                  <a16:creationId xmlns:a16="http://schemas.microsoft.com/office/drawing/2014/main" id="{4DCFFAF1-1B2A-A66C-51BE-F85021185C0F}"/>
                </a:ext>
              </a:extLst>
            </p:cNvPr>
            <p:cNvSpPr txBox="1"/>
            <p:nvPr/>
          </p:nvSpPr>
          <p:spPr>
            <a:xfrm>
              <a:off x="7092815" y="7136181"/>
              <a:ext cx="592042"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Montserrat" panose="00000500000000000000" pitchFamily="50" charset="0"/>
                  <a:ea typeface="+mn-ea"/>
                  <a:cs typeface="+mn-cs"/>
                </a:rPr>
                <a:t>UT 0%</a:t>
              </a:r>
            </a:p>
          </p:txBody>
        </p:sp>
        <p:sp>
          <p:nvSpPr>
            <p:cNvPr id="107" name="ustext95">
              <a:extLst>
                <a:ext uri="{FF2B5EF4-FFF2-40B4-BE49-F238E27FC236}">
                  <a16:creationId xmlns:a16="http://schemas.microsoft.com/office/drawing/2014/main" id="{1054E403-2C32-B692-9B0C-16267CE534F0}"/>
                </a:ext>
              </a:extLst>
            </p:cNvPr>
            <p:cNvSpPr txBox="1"/>
            <p:nvPr/>
          </p:nvSpPr>
          <p:spPr>
            <a:xfrm>
              <a:off x="10569113" y="10247533"/>
              <a:ext cx="306863"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TX</a:t>
              </a:r>
            </a:p>
          </p:txBody>
        </p:sp>
        <p:sp>
          <p:nvSpPr>
            <p:cNvPr id="108" name="ustext92">
              <a:extLst>
                <a:ext uri="{FF2B5EF4-FFF2-40B4-BE49-F238E27FC236}">
                  <a16:creationId xmlns:a16="http://schemas.microsoft.com/office/drawing/2014/main" id="{C4CB7E10-0692-2F80-35D3-A765580A10CF}"/>
                </a:ext>
              </a:extLst>
            </p:cNvPr>
            <p:cNvSpPr txBox="1"/>
            <p:nvPr/>
          </p:nvSpPr>
          <p:spPr>
            <a:xfrm>
              <a:off x="16285720" y="9134289"/>
              <a:ext cx="325462"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SC</a:t>
              </a:r>
            </a:p>
          </p:txBody>
        </p:sp>
        <p:sp>
          <p:nvSpPr>
            <p:cNvPr id="109" name="ustext91">
              <a:extLst>
                <a:ext uri="{FF2B5EF4-FFF2-40B4-BE49-F238E27FC236}">
                  <a16:creationId xmlns:a16="http://schemas.microsoft.com/office/drawing/2014/main" id="{014E4CD1-DF2C-66FB-094D-1FB225F01FBF}"/>
                </a:ext>
              </a:extLst>
            </p:cNvPr>
            <p:cNvSpPr txBox="1"/>
            <p:nvPr/>
          </p:nvSpPr>
          <p:spPr>
            <a:xfrm>
              <a:off x="19063944" y="5952491"/>
              <a:ext cx="275866"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RI</a:t>
              </a:r>
            </a:p>
          </p:txBody>
        </p:sp>
        <p:sp>
          <p:nvSpPr>
            <p:cNvPr id="110" name="ustext90">
              <a:extLst>
                <a:ext uri="{FF2B5EF4-FFF2-40B4-BE49-F238E27FC236}">
                  <a16:creationId xmlns:a16="http://schemas.microsoft.com/office/drawing/2014/main" id="{DE5B5E3C-EBE0-5599-4590-B0EECBD5536B}"/>
                </a:ext>
              </a:extLst>
            </p:cNvPr>
            <p:cNvSpPr txBox="1"/>
            <p:nvPr/>
          </p:nvSpPr>
          <p:spPr>
            <a:xfrm>
              <a:off x="16794974" y="6416804"/>
              <a:ext cx="334761"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PA</a:t>
              </a:r>
            </a:p>
          </p:txBody>
        </p:sp>
        <p:sp>
          <p:nvSpPr>
            <p:cNvPr id="111" name="ustext89">
              <a:extLst>
                <a:ext uri="{FF2B5EF4-FFF2-40B4-BE49-F238E27FC236}">
                  <a16:creationId xmlns:a16="http://schemas.microsoft.com/office/drawing/2014/main" id="{4B609CB0-6B97-191A-78CD-3BD32B52CCA8}"/>
                </a:ext>
              </a:extLst>
            </p:cNvPr>
            <p:cNvSpPr txBox="1"/>
            <p:nvPr/>
          </p:nvSpPr>
          <p:spPr>
            <a:xfrm>
              <a:off x="5288849" y="4850098"/>
              <a:ext cx="3564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OR</a:t>
              </a:r>
            </a:p>
          </p:txBody>
        </p:sp>
        <p:sp>
          <p:nvSpPr>
            <p:cNvPr id="112" name="ustext88">
              <a:extLst>
                <a:ext uri="{FF2B5EF4-FFF2-40B4-BE49-F238E27FC236}">
                  <a16:creationId xmlns:a16="http://schemas.microsoft.com/office/drawing/2014/main" id="{F3352103-F83E-6A3D-6A6D-44961DC07254}"/>
                </a:ext>
              </a:extLst>
            </p:cNvPr>
            <p:cNvSpPr txBox="1"/>
            <p:nvPr/>
          </p:nvSpPr>
          <p:spPr>
            <a:xfrm>
              <a:off x="11119276" y="8795142"/>
              <a:ext cx="393657"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OK </a:t>
              </a:r>
            </a:p>
          </p:txBody>
        </p:sp>
        <p:sp>
          <p:nvSpPr>
            <p:cNvPr id="113" name="ustext87">
              <a:extLst>
                <a:ext uri="{FF2B5EF4-FFF2-40B4-BE49-F238E27FC236}">
                  <a16:creationId xmlns:a16="http://schemas.microsoft.com/office/drawing/2014/main" id="{F40ADBC1-193D-0D63-2742-A6E955B81AEB}"/>
                </a:ext>
              </a:extLst>
            </p:cNvPr>
            <p:cNvSpPr txBox="1"/>
            <p:nvPr/>
          </p:nvSpPr>
          <p:spPr>
            <a:xfrm>
              <a:off x="15410447" y="6891729"/>
              <a:ext cx="368859"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OH</a:t>
              </a:r>
            </a:p>
          </p:txBody>
        </p:sp>
        <p:sp>
          <p:nvSpPr>
            <p:cNvPr id="114" name="usmap59">
              <a:extLst>
                <a:ext uri="{FF2B5EF4-FFF2-40B4-BE49-F238E27FC236}">
                  <a16:creationId xmlns:a16="http://schemas.microsoft.com/office/drawing/2014/main" id="{B8578A85-FA4D-7886-7A03-1DC5CA8331EE}"/>
                </a:ext>
              </a:extLst>
            </p:cNvPr>
            <p:cNvSpPr/>
            <p:nvPr/>
          </p:nvSpPr>
          <p:spPr>
            <a:xfrm flipH="1">
              <a:off x="17210960" y="7559215"/>
              <a:ext cx="433409" cy="285363"/>
            </a:xfrm>
            <a:custGeom>
              <a:avLst/>
              <a:gdLst/>
              <a:ahLst/>
              <a:cxnLst/>
              <a:rect l="0" t="0" r="0" b="0"/>
              <a:pathLst>
                <a:path w="120000" h="120000" extrusionOk="0">
                  <a:moveTo>
                    <a:pt x="115000" y="58064"/>
                  </a:moveTo>
                  <a:lnTo>
                    <a:pt x="105000" y="50322"/>
                  </a:lnTo>
                  <a:lnTo>
                    <a:pt x="105000" y="46451"/>
                  </a:lnTo>
                  <a:lnTo>
                    <a:pt x="90000" y="42580"/>
                  </a:lnTo>
                  <a:lnTo>
                    <a:pt x="80000" y="38709"/>
                  </a:lnTo>
                  <a:lnTo>
                    <a:pt x="80000" y="27096"/>
                  </a:lnTo>
                  <a:lnTo>
                    <a:pt x="65000" y="19354"/>
                  </a:lnTo>
                  <a:lnTo>
                    <a:pt x="50000" y="0"/>
                  </a:lnTo>
                  <a:lnTo>
                    <a:pt x="0" y="19354"/>
                  </a:lnTo>
                  <a:lnTo>
                    <a:pt x="30000" y="120000"/>
                  </a:lnTo>
                  <a:lnTo>
                    <a:pt x="40000" y="112258"/>
                  </a:lnTo>
                  <a:lnTo>
                    <a:pt x="50000" y="108387"/>
                  </a:lnTo>
                  <a:lnTo>
                    <a:pt x="70000" y="100645"/>
                  </a:lnTo>
                  <a:lnTo>
                    <a:pt x="70000" y="89032"/>
                  </a:lnTo>
                  <a:lnTo>
                    <a:pt x="70000" y="85161"/>
                  </a:lnTo>
                  <a:lnTo>
                    <a:pt x="70000" y="77419"/>
                  </a:lnTo>
                  <a:lnTo>
                    <a:pt x="70000" y="65806"/>
                  </a:lnTo>
                  <a:lnTo>
                    <a:pt x="70000" y="58064"/>
                  </a:lnTo>
                  <a:lnTo>
                    <a:pt x="70000" y="54193"/>
                  </a:lnTo>
                  <a:lnTo>
                    <a:pt x="75000" y="50322"/>
                  </a:lnTo>
                  <a:lnTo>
                    <a:pt x="80000" y="50322"/>
                  </a:lnTo>
                  <a:lnTo>
                    <a:pt x="95000" y="54193"/>
                  </a:lnTo>
                  <a:lnTo>
                    <a:pt x="95000" y="61935"/>
                  </a:lnTo>
                  <a:lnTo>
                    <a:pt x="105000" y="77419"/>
                  </a:lnTo>
                  <a:lnTo>
                    <a:pt x="105000" y="81290"/>
                  </a:lnTo>
                  <a:lnTo>
                    <a:pt x="110000" y="85161"/>
                  </a:lnTo>
                  <a:lnTo>
                    <a:pt x="120000" y="81290"/>
                  </a:lnTo>
                  <a:lnTo>
                    <a:pt x="120000" y="77419"/>
                  </a:lnTo>
                  <a:lnTo>
                    <a:pt x="120000" y="73548"/>
                  </a:lnTo>
                  <a:lnTo>
                    <a:pt x="115000" y="58064"/>
                  </a:lnTo>
                  <a:close/>
                </a:path>
              </a:pathLst>
            </a:custGeom>
            <a:solidFill>
              <a:srgbClr val="42564F"/>
            </a:solidFill>
            <a:ln w="3175" cap="flat" cmpd="sng">
              <a:solidFill>
                <a:srgbClr val="FFFFFF"/>
              </a:solidFill>
              <a:prstDash val="solid"/>
              <a:miter/>
              <a:headEnd type="none" w="med" len="med"/>
              <a:tailEnd type="none" w="med" len="med"/>
            </a:ln>
          </p:spPr>
          <p:txBody>
            <a:bodyPr wrap="square" lIns="45707" tIns="22847" rIns="45707" bIns="22847"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109"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7F7F7F"/>
                </a:solidFill>
                <a:effectLst/>
                <a:uLnTx/>
                <a:uFillTx/>
                <a:latin typeface="Montserrat" panose="00000500000000000000" pitchFamily="50" charset="0"/>
                <a:ea typeface="Source Sans Pro"/>
                <a:cs typeface="Calibri" panose="020F0502020204030204" pitchFamily="34" charset="0"/>
                <a:sym typeface="Source Sans Pro"/>
              </a:endParaRPr>
            </a:p>
          </p:txBody>
        </p:sp>
        <p:sp>
          <p:nvSpPr>
            <p:cNvPr id="115" name="ustext59">
              <a:extLst>
                <a:ext uri="{FF2B5EF4-FFF2-40B4-BE49-F238E27FC236}">
                  <a16:creationId xmlns:a16="http://schemas.microsoft.com/office/drawing/2014/main" id="{F57365BE-2630-0411-B793-98E52E0543DA}"/>
                </a:ext>
              </a:extLst>
            </p:cNvPr>
            <p:cNvSpPr txBox="1"/>
            <p:nvPr/>
          </p:nvSpPr>
          <p:spPr>
            <a:xfrm>
              <a:off x="17458622" y="7730489"/>
              <a:ext cx="3564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DC</a:t>
              </a:r>
            </a:p>
          </p:txBody>
        </p:sp>
        <p:sp>
          <p:nvSpPr>
            <p:cNvPr id="116" name="ustext92">
              <a:extLst>
                <a:ext uri="{FF2B5EF4-FFF2-40B4-BE49-F238E27FC236}">
                  <a16:creationId xmlns:a16="http://schemas.microsoft.com/office/drawing/2014/main" id="{35AC3658-8DAF-AB59-052E-8785E79C0D46}"/>
                </a:ext>
              </a:extLst>
            </p:cNvPr>
            <p:cNvSpPr txBox="1"/>
            <p:nvPr/>
          </p:nvSpPr>
          <p:spPr>
            <a:xfrm>
              <a:off x="16665451" y="8437977"/>
              <a:ext cx="353358"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NC</a:t>
              </a:r>
            </a:p>
          </p:txBody>
        </p:sp>
        <p:sp>
          <p:nvSpPr>
            <p:cNvPr id="117" name="ustext101">
              <a:extLst>
                <a:ext uri="{FF2B5EF4-FFF2-40B4-BE49-F238E27FC236}">
                  <a16:creationId xmlns:a16="http://schemas.microsoft.com/office/drawing/2014/main" id="{C745B56B-5373-E4D0-980E-3E73319DF371}"/>
                </a:ext>
              </a:extLst>
            </p:cNvPr>
            <p:cNvSpPr txBox="1"/>
            <p:nvPr/>
          </p:nvSpPr>
          <p:spPr>
            <a:xfrm>
              <a:off x="14944004" y="7921924"/>
              <a:ext cx="322360" cy="244707"/>
            </a:xfrm>
            <a:prstGeom prst="rect">
              <a:avLst/>
            </a:prstGeom>
            <a:solidFill>
              <a:srgbClr val="FFFFFF">
                <a:alpha val="70000"/>
              </a:srgb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none" lIns="31746" tIns="18286" rIns="31746" bIns="18286"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Montserrat" panose="00000500000000000000" pitchFamily="50" charset="0"/>
                  <a:ea typeface="+mn-ea"/>
                  <a:cs typeface="+mn-cs"/>
                </a:rPr>
                <a:t>KY</a:t>
              </a:r>
            </a:p>
          </p:txBody>
        </p:sp>
      </p:grpSp>
    </p:spTree>
    <p:extLst>
      <p:ext uri="{BB962C8B-B14F-4D97-AF65-F5344CB8AC3E}">
        <p14:creationId xmlns:p14="http://schemas.microsoft.com/office/powerpoint/2010/main" val="4017166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69B1A0-1EAA-30FD-463C-D78749DB93C1}"/>
              </a:ext>
            </a:extLst>
          </p:cNvPr>
          <p:cNvGrpSpPr>
            <a:grpSpLocks noGrp="1" noUngrp="1" noRot="1" noMove="1" noResize="1"/>
          </p:cNvGrpSpPr>
          <p:nvPr/>
        </p:nvGrpSpPr>
        <p:grpSpPr>
          <a:xfrm>
            <a:off x="0" y="447"/>
            <a:ext cx="12192000" cy="6857107"/>
            <a:chOff x="0" y="0"/>
            <a:chExt cx="24387175" cy="13716000"/>
          </a:xfrm>
        </p:grpSpPr>
        <p:pic>
          <p:nvPicPr>
            <p:cNvPr id="8" name="Image 0" descr="preencoded.png">
              <a:extLst>
                <a:ext uri="{FF2B5EF4-FFF2-40B4-BE49-F238E27FC236}">
                  <a16:creationId xmlns:a16="http://schemas.microsoft.com/office/drawing/2014/main" id="{905B81F6-64E3-829C-FBF2-E6B954C90A04}"/>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val="0"/>
                </a:ext>
              </a:extLst>
            </a:blip>
            <a:stretch>
              <a:fillRect/>
            </a:stretch>
          </p:blipFill>
          <p:spPr>
            <a:xfrm>
              <a:off x="0" y="0"/>
              <a:ext cx="14467108" cy="13716000"/>
            </a:xfrm>
            <a:prstGeom prst="rect">
              <a:avLst/>
            </a:prstGeom>
          </p:spPr>
        </p:pic>
        <p:pic>
          <p:nvPicPr>
            <p:cNvPr id="9" name="Image 1" descr="preencoded.png">
              <a:extLst>
                <a:ext uri="{FF2B5EF4-FFF2-40B4-BE49-F238E27FC236}">
                  <a16:creationId xmlns:a16="http://schemas.microsoft.com/office/drawing/2014/main" id="{52543F42-C2D7-127C-1F23-4F41965667B0}"/>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val="0"/>
                </a:ext>
              </a:extLst>
            </a:blip>
            <a:stretch>
              <a:fillRect/>
            </a:stretch>
          </p:blipFill>
          <p:spPr>
            <a:xfrm>
              <a:off x="254032" y="0"/>
              <a:ext cx="22710438" cy="13716000"/>
            </a:xfrm>
            <a:prstGeom prst="rect">
              <a:avLst/>
            </a:prstGeom>
          </p:spPr>
        </p:pic>
        <p:pic>
          <p:nvPicPr>
            <p:cNvPr id="10" name="Image 2" descr="preencoded.png">
              <a:extLst>
                <a:ext uri="{FF2B5EF4-FFF2-40B4-BE49-F238E27FC236}">
                  <a16:creationId xmlns:a16="http://schemas.microsoft.com/office/drawing/2014/main" id="{DF104684-C3B0-C91C-545F-007FCB9AA3F4}"/>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val="0"/>
                </a:ext>
              </a:extLst>
            </a:blip>
            <a:stretch>
              <a:fillRect/>
            </a:stretch>
          </p:blipFill>
          <p:spPr>
            <a:xfrm>
              <a:off x="10161397" y="0"/>
              <a:ext cx="14225778" cy="13716000"/>
            </a:xfrm>
            <a:prstGeom prst="rect">
              <a:avLst/>
            </a:prstGeom>
          </p:spPr>
        </p:pic>
      </p:grpSp>
      <p:sp>
        <p:nvSpPr>
          <p:cNvPr id="5" name="Text Placeholder 1">
            <a:extLst>
              <a:ext uri="{FF2B5EF4-FFF2-40B4-BE49-F238E27FC236}">
                <a16:creationId xmlns:a16="http://schemas.microsoft.com/office/drawing/2014/main" id="{007F7504-525D-89E6-806E-F9BAF7795BB4}"/>
              </a:ext>
            </a:extLst>
          </p:cNvPr>
          <p:cNvSpPr txBox="1">
            <a:spLocks/>
          </p:cNvSpPr>
          <p:nvPr/>
        </p:nvSpPr>
        <p:spPr>
          <a:xfrm>
            <a:off x="1069056" y="672690"/>
            <a:ext cx="10053888"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0"/>
              </a:spcBef>
              <a:spcAft>
                <a:spcPts val="1200"/>
              </a:spcAft>
              <a:buNone/>
              <a:defRPr/>
            </a:pPr>
            <a:r>
              <a:rPr lang="en-US" sz="2699" b="1" dirty="0">
                <a:solidFill>
                  <a:srgbClr val="34453F"/>
                </a:solidFill>
                <a:latin typeface="Montserrat SemiBold" pitchFamily="2" charset="77"/>
              </a:rPr>
              <a:t>Matching your recruitment strategy and value proposition to moving job seekers</a:t>
            </a:r>
          </a:p>
        </p:txBody>
      </p:sp>
      <p:sp>
        <p:nvSpPr>
          <p:cNvPr id="2" name="Rectangle: Rounded Corners 1">
            <a:extLst>
              <a:ext uri="{FF2B5EF4-FFF2-40B4-BE49-F238E27FC236}">
                <a16:creationId xmlns:a16="http://schemas.microsoft.com/office/drawing/2014/main" id="{02D93F39-575D-3C0F-15FE-4F5DCC6958B7}"/>
              </a:ext>
            </a:extLst>
          </p:cNvPr>
          <p:cNvSpPr/>
          <p:nvPr/>
        </p:nvSpPr>
        <p:spPr>
          <a:xfrm rot="5400000">
            <a:off x="1231722" y="2126465"/>
            <a:ext cx="4077290" cy="3880720"/>
          </a:xfrm>
          <a:prstGeom prst="roundRect">
            <a:avLst>
              <a:gd name="adj" fmla="val 8713"/>
            </a:avLst>
          </a:prstGeom>
          <a:solidFill>
            <a:srgbClr val="35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200">
              <a:solidFill>
                <a:srgbClr val="35453F"/>
              </a:solidFill>
              <a:latin typeface="Montserrat" panose="00000500000000000000" pitchFamily="50" charset="0"/>
            </a:endParaRPr>
          </a:p>
        </p:txBody>
      </p:sp>
      <p:sp>
        <p:nvSpPr>
          <p:cNvPr id="12" name="Title 1">
            <a:extLst>
              <a:ext uri="{FF2B5EF4-FFF2-40B4-BE49-F238E27FC236}">
                <a16:creationId xmlns:a16="http://schemas.microsoft.com/office/drawing/2014/main" id="{AC517590-3E56-1817-152B-79C98C3DE435}"/>
              </a:ext>
            </a:extLst>
          </p:cNvPr>
          <p:cNvSpPr txBox="1">
            <a:spLocks/>
          </p:cNvSpPr>
          <p:nvPr/>
        </p:nvSpPr>
        <p:spPr>
          <a:xfrm>
            <a:off x="1882189" y="2983383"/>
            <a:ext cx="4133413" cy="737369"/>
          </a:xfrm>
          <a:prstGeom prst="rect">
            <a:avLst/>
          </a:prstGeom>
        </p:spPr>
        <p:txBody>
          <a:bodyPr vert="horz" lIns="91428" tIns="45714" rIns="91428" bIns="45714"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693" indent="-285693" algn="l" defTabSz="914217">
              <a:lnSpc>
                <a:spcPts val="2400"/>
              </a:lnSpc>
              <a:buFont typeface="Wingdings" pitchFamily="2" charset="2"/>
              <a:buChar char="ü"/>
              <a:defRPr/>
            </a:pPr>
            <a:r>
              <a:rPr lang="en-US" sz="1200" dirty="0">
                <a:solidFill>
                  <a:srgbClr val="FFFFFF"/>
                </a:solidFill>
                <a:latin typeface="Montserrat" panose="00000500000000000000" pitchFamily="50" charset="0"/>
                <a:ea typeface="Source Sans Pro Black" panose="020B0803030403020204" pitchFamily="34" charset="0"/>
                <a:cs typeface="Gautami" panose="020B0502040204020203" pitchFamily="34" charset="0"/>
              </a:rPr>
              <a:t>Affordability</a:t>
            </a:r>
          </a:p>
        </p:txBody>
      </p:sp>
      <p:sp>
        <p:nvSpPr>
          <p:cNvPr id="17" name="TextBox 16">
            <a:extLst>
              <a:ext uri="{FF2B5EF4-FFF2-40B4-BE49-F238E27FC236}">
                <a16:creationId xmlns:a16="http://schemas.microsoft.com/office/drawing/2014/main" id="{BBD3A53F-1552-3EF9-2FF9-FBB47E5B82EF}"/>
              </a:ext>
            </a:extLst>
          </p:cNvPr>
          <p:cNvSpPr txBox="1"/>
          <p:nvPr/>
        </p:nvSpPr>
        <p:spPr>
          <a:xfrm>
            <a:off x="1882189" y="4992638"/>
            <a:ext cx="1819729" cy="361189"/>
          </a:xfrm>
          <a:prstGeom prst="rect">
            <a:avLst/>
          </a:prstGeom>
          <a:noFill/>
        </p:spPr>
        <p:txBody>
          <a:bodyPr wrap="none" rtlCol="0">
            <a:spAutoFit/>
          </a:bodyPr>
          <a:lstStyle/>
          <a:p>
            <a:pPr marL="285693" indent="-285693" defTabSz="914217">
              <a:lnSpc>
                <a:spcPts val="2400"/>
              </a:lnSpc>
              <a:spcBef>
                <a:spcPct val="0"/>
              </a:spcBef>
              <a:buFont typeface="Wingdings" pitchFamily="2" charset="2"/>
              <a:buChar char="ü"/>
              <a:defRPr/>
            </a:pPr>
            <a:r>
              <a:rPr lang="en-US" sz="1200">
                <a:solidFill>
                  <a:srgbClr val="FFFFFF"/>
                </a:solidFill>
                <a:latin typeface="Montserrat" panose="00000500000000000000" pitchFamily="50" charset="0"/>
                <a:ea typeface="Source Sans Pro Black" panose="020B0803030403020204" pitchFamily="34" charset="0"/>
                <a:cs typeface="Gautami" panose="020B0502040204020203" pitchFamily="34" charset="0"/>
              </a:rPr>
              <a:t>More living space</a:t>
            </a:r>
          </a:p>
        </p:txBody>
      </p:sp>
      <p:sp>
        <p:nvSpPr>
          <p:cNvPr id="18" name="TextBox 17">
            <a:extLst>
              <a:ext uri="{FF2B5EF4-FFF2-40B4-BE49-F238E27FC236}">
                <a16:creationId xmlns:a16="http://schemas.microsoft.com/office/drawing/2014/main" id="{AFC55CF6-CA08-C915-D527-54FCC09F7EBA}"/>
              </a:ext>
            </a:extLst>
          </p:cNvPr>
          <p:cNvSpPr txBox="1"/>
          <p:nvPr/>
        </p:nvSpPr>
        <p:spPr>
          <a:xfrm>
            <a:off x="1882189" y="4351686"/>
            <a:ext cx="2620485" cy="361189"/>
          </a:xfrm>
          <a:prstGeom prst="rect">
            <a:avLst/>
          </a:prstGeom>
          <a:noFill/>
        </p:spPr>
        <p:txBody>
          <a:bodyPr wrap="square" rtlCol="0">
            <a:spAutoFit/>
          </a:bodyPr>
          <a:lstStyle/>
          <a:p>
            <a:pPr marL="285693" indent="-285693" defTabSz="914217">
              <a:lnSpc>
                <a:spcPts val="2400"/>
              </a:lnSpc>
              <a:spcBef>
                <a:spcPct val="0"/>
              </a:spcBef>
              <a:buFont typeface="Wingdings" pitchFamily="2" charset="2"/>
              <a:buChar char="ü"/>
              <a:defRPr/>
            </a:pPr>
            <a:r>
              <a:rPr lang="en-US" sz="1200">
                <a:solidFill>
                  <a:srgbClr val="FFFFFF"/>
                </a:solidFill>
                <a:latin typeface="Montserrat" panose="00000500000000000000" pitchFamily="50" charset="0"/>
                <a:ea typeface="Source Sans Pro Black" panose="020B0803030403020204" pitchFamily="34" charset="0"/>
                <a:cs typeface="Gautami" panose="020B0502040204020203" pitchFamily="34" charset="0"/>
              </a:rPr>
              <a:t>Proximity to family &amp; friends</a:t>
            </a:r>
          </a:p>
        </p:txBody>
      </p:sp>
      <p:sp>
        <p:nvSpPr>
          <p:cNvPr id="19" name="TextBox 18">
            <a:extLst>
              <a:ext uri="{FF2B5EF4-FFF2-40B4-BE49-F238E27FC236}">
                <a16:creationId xmlns:a16="http://schemas.microsoft.com/office/drawing/2014/main" id="{E6A1EC8A-6388-4970-11F1-71A7D790235A}"/>
              </a:ext>
            </a:extLst>
          </p:cNvPr>
          <p:cNvSpPr txBox="1"/>
          <p:nvPr/>
        </p:nvSpPr>
        <p:spPr>
          <a:xfrm>
            <a:off x="1905794" y="3685967"/>
            <a:ext cx="2492990" cy="361189"/>
          </a:xfrm>
          <a:prstGeom prst="rect">
            <a:avLst/>
          </a:prstGeom>
          <a:noFill/>
        </p:spPr>
        <p:txBody>
          <a:bodyPr wrap="none" rtlCol="0">
            <a:spAutoFit/>
          </a:bodyPr>
          <a:lstStyle/>
          <a:p>
            <a:pPr marL="285693" indent="-285693" defTabSz="914217">
              <a:lnSpc>
                <a:spcPts val="2400"/>
              </a:lnSpc>
              <a:spcBef>
                <a:spcPct val="0"/>
              </a:spcBef>
              <a:buFont typeface="Wingdings" pitchFamily="2" charset="2"/>
              <a:buChar char="ü"/>
              <a:defRPr/>
            </a:pPr>
            <a:r>
              <a:rPr lang="en-US" sz="1200" dirty="0">
                <a:solidFill>
                  <a:srgbClr val="FFFFFF"/>
                </a:solidFill>
                <a:latin typeface="Montserrat" panose="00000500000000000000" pitchFamily="50" charset="0"/>
                <a:ea typeface="Source Sans Pro Black" panose="020B0803030403020204" pitchFamily="34" charset="0"/>
                <a:cs typeface="Gautami" panose="020B0502040204020203" pitchFamily="34" charset="0"/>
              </a:rPr>
              <a:t>Ability to work from home</a:t>
            </a:r>
          </a:p>
        </p:txBody>
      </p:sp>
      <p:sp>
        <p:nvSpPr>
          <p:cNvPr id="20" name="TextBox 19">
            <a:extLst>
              <a:ext uri="{FF2B5EF4-FFF2-40B4-BE49-F238E27FC236}">
                <a16:creationId xmlns:a16="http://schemas.microsoft.com/office/drawing/2014/main" id="{BE82853E-42D4-9606-EBFE-CD3C4484F91D}"/>
              </a:ext>
            </a:extLst>
          </p:cNvPr>
          <p:cNvSpPr txBox="1"/>
          <p:nvPr/>
        </p:nvSpPr>
        <p:spPr>
          <a:xfrm>
            <a:off x="1330007" y="2426799"/>
            <a:ext cx="3880720" cy="369332"/>
          </a:xfrm>
          <a:prstGeom prst="rect">
            <a:avLst/>
          </a:prstGeom>
          <a:noFill/>
        </p:spPr>
        <p:txBody>
          <a:bodyPr wrap="square">
            <a:spAutoFit/>
          </a:bodyPr>
          <a:lstStyle/>
          <a:p>
            <a:pPr algn="ctr" defTabSz="914217">
              <a:defRPr/>
            </a:pPr>
            <a:r>
              <a:rPr lang="en-US" b="1">
                <a:solidFill>
                  <a:srgbClr val="93DCD8"/>
                </a:solidFill>
                <a:latin typeface="Montserrat" pitchFamily="2" charset="77"/>
                <a:ea typeface="Source Sans Pro Black" panose="020B0803030403020204" pitchFamily="34" charset="0"/>
                <a:cs typeface="Gautami" panose="020B0502040204020203" pitchFamily="34" charset="0"/>
              </a:rPr>
              <a:t>WHAT THEY SEEK</a:t>
            </a:r>
          </a:p>
        </p:txBody>
      </p:sp>
      <p:grpSp>
        <p:nvGrpSpPr>
          <p:cNvPr id="6" name="Group 5">
            <a:extLst>
              <a:ext uri="{FF2B5EF4-FFF2-40B4-BE49-F238E27FC236}">
                <a16:creationId xmlns:a16="http://schemas.microsoft.com/office/drawing/2014/main" id="{99EDF3E6-794F-2372-12A4-5BD2EC76DB4D}"/>
              </a:ext>
            </a:extLst>
          </p:cNvPr>
          <p:cNvGrpSpPr/>
          <p:nvPr/>
        </p:nvGrpSpPr>
        <p:grpSpPr>
          <a:xfrm>
            <a:off x="4694527" y="2028182"/>
            <a:ext cx="6167465" cy="4077289"/>
            <a:chOff x="9390276" y="3499334"/>
            <a:chExt cx="12336537" cy="8155640"/>
          </a:xfrm>
        </p:grpSpPr>
        <p:sp>
          <p:nvSpPr>
            <p:cNvPr id="3" name="Rectangle: Rounded Corners 2">
              <a:extLst>
                <a:ext uri="{FF2B5EF4-FFF2-40B4-BE49-F238E27FC236}">
                  <a16:creationId xmlns:a16="http://schemas.microsoft.com/office/drawing/2014/main" id="{AD552661-8236-46F0-BA7A-80573592936E}"/>
                </a:ext>
              </a:extLst>
            </p:cNvPr>
            <p:cNvSpPr/>
            <p:nvPr/>
          </p:nvSpPr>
          <p:spPr>
            <a:xfrm rot="5400000">
              <a:off x="12236374" y="2164535"/>
              <a:ext cx="8155640" cy="10825238"/>
            </a:xfrm>
            <a:prstGeom prst="roundRect">
              <a:avLst>
                <a:gd name="adj" fmla="val 7657"/>
              </a:avLst>
            </a:prstGeom>
            <a:solidFill>
              <a:srgbClr val="354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200">
                <a:solidFill>
                  <a:srgbClr val="35453F"/>
                </a:solidFill>
                <a:latin typeface="Montserrat" panose="00000500000000000000" pitchFamily="50" charset="0"/>
              </a:endParaRPr>
            </a:p>
          </p:txBody>
        </p:sp>
        <p:sp>
          <p:nvSpPr>
            <p:cNvPr id="13" name="Arrow: Left-Right 12">
              <a:extLst>
                <a:ext uri="{FF2B5EF4-FFF2-40B4-BE49-F238E27FC236}">
                  <a16:creationId xmlns:a16="http://schemas.microsoft.com/office/drawing/2014/main" id="{BD565067-4732-BB88-F168-8691632BDFDB}"/>
                </a:ext>
              </a:extLst>
            </p:cNvPr>
            <p:cNvSpPr/>
            <p:nvPr/>
          </p:nvSpPr>
          <p:spPr>
            <a:xfrm>
              <a:off x="9390276" y="5519026"/>
              <a:ext cx="2519664" cy="514350"/>
            </a:xfrm>
            <a:prstGeom prst="leftRightArrow">
              <a:avLst>
                <a:gd name="adj1" fmla="val 55644"/>
                <a:gd name="adj2" fmla="val 66931"/>
              </a:avLst>
            </a:prstGeom>
            <a:gradFill flip="none" rotWithShape="1">
              <a:gsLst>
                <a:gs pos="0">
                  <a:srgbClr val="3D827A"/>
                </a:gs>
                <a:gs pos="100000">
                  <a:srgbClr val="BEE7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200">
                <a:solidFill>
                  <a:srgbClr val="35453F"/>
                </a:solidFill>
                <a:latin typeface="Montserrat" panose="00000500000000000000" pitchFamily="50" charset="0"/>
              </a:endParaRPr>
            </a:p>
          </p:txBody>
        </p:sp>
        <p:sp>
          <p:nvSpPr>
            <p:cNvPr id="21" name="TextBox 20">
              <a:extLst>
                <a:ext uri="{FF2B5EF4-FFF2-40B4-BE49-F238E27FC236}">
                  <a16:creationId xmlns:a16="http://schemas.microsoft.com/office/drawing/2014/main" id="{A8CB916F-0520-A2D9-410A-99F2B1525E2B}"/>
                </a:ext>
              </a:extLst>
            </p:cNvPr>
            <p:cNvSpPr txBox="1"/>
            <p:nvPr/>
          </p:nvSpPr>
          <p:spPr>
            <a:xfrm>
              <a:off x="10901575" y="4259281"/>
              <a:ext cx="10825238" cy="738760"/>
            </a:xfrm>
            <a:prstGeom prst="rect">
              <a:avLst/>
            </a:prstGeom>
            <a:noFill/>
          </p:spPr>
          <p:txBody>
            <a:bodyPr wrap="square">
              <a:spAutoFit/>
            </a:bodyPr>
            <a:lstStyle/>
            <a:p>
              <a:pPr algn="ctr" defTabSz="914217">
                <a:defRPr/>
              </a:pPr>
              <a:r>
                <a:rPr lang="en-US" b="1">
                  <a:solidFill>
                    <a:srgbClr val="BEE766"/>
                  </a:solidFill>
                  <a:latin typeface="Montserrat" pitchFamily="2" charset="77"/>
                  <a:ea typeface="Source Sans Pro Black" panose="020B0803030403020204" pitchFamily="34" charset="0"/>
                  <a:cs typeface="Gautami" panose="020B0502040204020203" pitchFamily="34" charset="0"/>
                </a:rPr>
                <a:t>STRATEGIC RECRUITMENT</a:t>
              </a:r>
            </a:p>
          </p:txBody>
        </p:sp>
        <p:sp>
          <p:nvSpPr>
            <p:cNvPr id="22" name="Arrow: Left-Right 21">
              <a:extLst>
                <a:ext uri="{FF2B5EF4-FFF2-40B4-BE49-F238E27FC236}">
                  <a16:creationId xmlns:a16="http://schemas.microsoft.com/office/drawing/2014/main" id="{F261BD89-1F86-B359-4FB8-58DCE52FA84D}"/>
                </a:ext>
              </a:extLst>
            </p:cNvPr>
            <p:cNvSpPr/>
            <p:nvPr/>
          </p:nvSpPr>
          <p:spPr>
            <a:xfrm>
              <a:off x="9390277" y="6940035"/>
              <a:ext cx="2519664" cy="514350"/>
            </a:xfrm>
            <a:prstGeom prst="leftRightArrow">
              <a:avLst>
                <a:gd name="adj1" fmla="val 55644"/>
                <a:gd name="adj2" fmla="val 66931"/>
              </a:avLst>
            </a:prstGeom>
            <a:gradFill flip="none" rotWithShape="1">
              <a:gsLst>
                <a:gs pos="0">
                  <a:srgbClr val="3D827A"/>
                </a:gs>
                <a:gs pos="100000">
                  <a:srgbClr val="BEE7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200">
                <a:solidFill>
                  <a:srgbClr val="35453F"/>
                </a:solidFill>
                <a:latin typeface="Montserrat" panose="00000500000000000000" pitchFamily="50" charset="0"/>
              </a:endParaRPr>
            </a:p>
          </p:txBody>
        </p:sp>
        <p:sp>
          <p:nvSpPr>
            <p:cNvPr id="23" name="Arrow: Left-Right 22">
              <a:extLst>
                <a:ext uri="{FF2B5EF4-FFF2-40B4-BE49-F238E27FC236}">
                  <a16:creationId xmlns:a16="http://schemas.microsoft.com/office/drawing/2014/main" id="{2EA4588B-6A7C-7FEF-BD02-1FBC6ADB6963}"/>
                </a:ext>
              </a:extLst>
            </p:cNvPr>
            <p:cNvSpPr/>
            <p:nvPr/>
          </p:nvSpPr>
          <p:spPr>
            <a:xfrm>
              <a:off x="9390276" y="8274872"/>
              <a:ext cx="2519664" cy="514350"/>
            </a:xfrm>
            <a:prstGeom prst="leftRightArrow">
              <a:avLst>
                <a:gd name="adj1" fmla="val 55644"/>
                <a:gd name="adj2" fmla="val 66931"/>
              </a:avLst>
            </a:prstGeom>
            <a:gradFill flip="none" rotWithShape="1">
              <a:gsLst>
                <a:gs pos="0">
                  <a:srgbClr val="3D827A"/>
                </a:gs>
                <a:gs pos="100000">
                  <a:srgbClr val="BEE7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200">
                <a:solidFill>
                  <a:srgbClr val="35453F"/>
                </a:solidFill>
                <a:latin typeface="Montserrat" panose="00000500000000000000" pitchFamily="50" charset="0"/>
              </a:endParaRPr>
            </a:p>
          </p:txBody>
        </p:sp>
        <p:sp>
          <p:nvSpPr>
            <p:cNvPr id="24" name="Arrow: Left-Right 23">
              <a:extLst>
                <a:ext uri="{FF2B5EF4-FFF2-40B4-BE49-F238E27FC236}">
                  <a16:creationId xmlns:a16="http://schemas.microsoft.com/office/drawing/2014/main" id="{01A290CA-BD27-8106-B627-750C9A1981AB}"/>
                </a:ext>
              </a:extLst>
            </p:cNvPr>
            <p:cNvSpPr/>
            <p:nvPr/>
          </p:nvSpPr>
          <p:spPr>
            <a:xfrm>
              <a:off x="9390276" y="9613486"/>
              <a:ext cx="2519664" cy="514350"/>
            </a:xfrm>
            <a:prstGeom prst="leftRightArrow">
              <a:avLst>
                <a:gd name="adj1" fmla="val 55644"/>
                <a:gd name="adj2" fmla="val 66931"/>
              </a:avLst>
            </a:prstGeom>
            <a:gradFill flip="none" rotWithShape="1">
              <a:gsLst>
                <a:gs pos="0">
                  <a:srgbClr val="3D827A"/>
                </a:gs>
                <a:gs pos="100000">
                  <a:srgbClr val="BEE7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200">
                <a:solidFill>
                  <a:srgbClr val="35453F"/>
                </a:solidFill>
                <a:latin typeface="Montserrat" panose="00000500000000000000" pitchFamily="50" charset="0"/>
              </a:endParaRPr>
            </a:p>
          </p:txBody>
        </p:sp>
      </p:grpSp>
      <p:sp>
        <p:nvSpPr>
          <p:cNvPr id="4" name="Title 1">
            <a:extLst>
              <a:ext uri="{FF2B5EF4-FFF2-40B4-BE49-F238E27FC236}">
                <a16:creationId xmlns:a16="http://schemas.microsoft.com/office/drawing/2014/main" id="{2853C7D1-4A99-A720-0FA3-BB49B973E74E}"/>
              </a:ext>
            </a:extLst>
          </p:cNvPr>
          <p:cNvSpPr txBox="1">
            <a:spLocks/>
          </p:cNvSpPr>
          <p:nvPr/>
        </p:nvSpPr>
        <p:spPr>
          <a:xfrm>
            <a:off x="6065253" y="2983383"/>
            <a:ext cx="3944136" cy="796837"/>
          </a:xfrm>
          <a:prstGeom prst="rect">
            <a:avLst/>
          </a:prstGeom>
        </p:spPr>
        <p:txBody>
          <a:bodyPr vert="horz" lIns="91428" tIns="45714" rIns="91428" bIns="45714"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693" indent="-285693" algn="l" defTabSz="914217">
              <a:lnSpc>
                <a:spcPct val="150000"/>
              </a:lnSpc>
              <a:buFont typeface="Wingdings" pitchFamily="2" charset="2"/>
              <a:buChar char="ü"/>
              <a:defRPr/>
            </a:pPr>
            <a:r>
              <a:rPr lang="en-US" sz="1200" dirty="0">
                <a:solidFill>
                  <a:srgbClr val="FFFFFF"/>
                </a:solidFill>
                <a:latin typeface="Montserrat" panose="00000500000000000000" pitchFamily="50" charset="0"/>
                <a:ea typeface="Source Sans Pro Black"/>
                <a:cs typeface="Gautami"/>
              </a:rPr>
              <a:t>Tout your cost-of-living advantages &amp; offer relocation packages</a:t>
            </a:r>
            <a:endParaRPr lang="en-US" sz="1200" dirty="0">
              <a:solidFill>
                <a:srgbClr val="FFFFFF"/>
              </a:solidFill>
              <a:latin typeface="Montserrat" panose="00000500000000000000" pitchFamily="50" charset="0"/>
              <a:ea typeface="Source Sans Pro Black" panose="020B0803030403020204" pitchFamily="34" charset="0"/>
              <a:cs typeface="Gautami" panose="020B0502040204020203" pitchFamily="34" charset="0"/>
            </a:endParaRPr>
          </a:p>
        </p:txBody>
      </p:sp>
      <p:sp>
        <p:nvSpPr>
          <p:cNvPr id="15" name="TextBox 14">
            <a:extLst>
              <a:ext uri="{FF2B5EF4-FFF2-40B4-BE49-F238E27FC236}">
                <a16:creationId xmlns:a16="http://schemas.microsoft.com/office/drawing/2014/main" id="{666EDCC4-66DD-D064-5DBC-AB62C804BD1C}"/>
              </a:ext>
            </a:extLst>
          </p:cNvPr>
          <p:cNvSpPr txBox="1"/>
          <p:nvPr/>
        </p:nvSpPr>
        <p:spPr>
          <a:xfrm>
            <a:off x="6102271" y="4374766"/>
            <a:ext cx="3747482" cy="338106"/>
          </a:xfrm>
          <a:prstGeom prst="rect">
            <a:avLst/>
          </a:prstGeom>
          <a:noFill/>
        </p:spPr>
        <p:txBody>
          <a:bodyPr wrap="square" rtlCol="0">
            <a:spAutoFit/>
          </a:bodyPr>
          <a:lstStyle/>
          <a:p>
            <a:pPr marL="285693" indent="-285693" defTabSz="914217">
              <a:lnSpc>
                <a:spcPct val="150000"/>
              </a:lnSpc>
              <a:spcBef>
                <a:spcPct val="0"/>
              </a:spcBef>
              <a:buFont typeface="Wingdings" pitchFamily="2" charset="2"/>
              <a:buChar char="ü"/>
              <a:defRPr/>
            </a:pPr>
            <a:r>
              <a:rPr lang="en-US" sz="1200">
                <a:solidFill>
                  <a:srgbClr val="FFFFFF"/>
                </a:solidFill>
                <a:latin typeface="Montserrat" panose="00000500000000000000" pitchFamily="50" charset="0"/>
                <a:ea typeface="Source Sans Pro Black"/>
                <a:cs typeface="Gautami"/>
              </a:rPr>
              <a:t>Solicit referrals from current employees</a:t>
            </a:r>
          </a:p>
        </p:txBody>
      </p:sp>
      <p:sp>
        <p:nvSpPr>
          <p:cNvPr id="14" name="TextBox 13">
            <a:extLst>
              <a:ext uri="{FF2B5EF4-FFF2-40B4-BE49-F238E27FC236}">
                <a16:creationId xmlns:a16="http://schemas.microsoft.com/office/drawing/2014/main" id="{527BD8FD-42F2-768B-D1FC-B9E87F0E42A3}"/>
              </a:ext>
            </a:extLst>
          </p:cNvPr>
          <p:cNvSpPr txBox="1"/>
          <p:nvPr/>
        </p:nvSpPr>
        <p:spPr>
          <a:xfrm>
            <a:off x="6065253" y="4995757"/>
            <a:ext cx="4355782" cy="383838"/>
          </a:xfrm>
          <a:prstGeom prst="rect">
            <a:avLst/>
          </a:prstGeom>
        </p:spPr>
        <p:txBody>
          <a:bodyPr vert="horz" wrap="square" lIns="91428" tIns="45714" rIns="91428" bIns="45714" rtlCol="0" anchor="t">
            <a:noAutofit/>
          </a:bodyPr>
          <a:lstStyle>
            <a:defPPr>
              <a:defRPr lang="en-US"/>
            </a:defPPr>
            <a:lvl1pPr marL="285750" marR="0" lvl="0" indent="-285750" fontAlgn="auto">
              <a:lnSpc>
                <a:spcPts val="2400"/>
              </a:lnSpc>
              <a:spcBef>
                <a:spcPct val="0"/>
              </a:spcBef>
              <a:spcAft>
                <a:spcPts val="0"/>
              </a:spcAft>
              <a:buClrTx/>
              <a:buSzTx/>
              <a:buFont typeface="Wingdings" pitchFamily="2" charset="2"/>
              <a:buChar char="ü"/>
              <a:tabLst/>
              <a:defRPr kumimoji="0" b="0" i="0" u="none" strike="noStrike" cap="none" spc="0" normalizeH="0" baseline="0">
                <a:ln>
                  <a:noFill/>
                </a:ln>
                <a:solidFill>
                  <a:srgbClr val="FFFFFF"/>
                </a:solidFill>
                <a:effectLst/>
                <a:uLnTx/>
                <a:uFillTx/>
                <a:latin typeface="Source Sans Pro" panose="020B0503030403020204" pitchFamily="34" charset="0"/>
                <a:ea typeface="Source Sans Pro Black"/>
                <a:cs typeface="Gautami"/>
              </a:defRPr>
            </a:lvl1pPr>
          </a:lstStyle>
          <a:p>
            <a:pPr marL="285693" indent="-285693" defTabSz="914217">
              <a:lnSpc>
                <a:spcPct val="150000"/>
              </a:lnSpc>
            </a:pPr>
            <a:r>
              <a:rPr lang="en-US" sz="1200" dirty="0">
                <a:latin typeface="Montserrat" panose="00000500000000000000" pitchFamily="50" charset="0"/>
              </a:rPr>
              <a:t>Flaunt it if you’ve got it!  Highlight less dense communities in your service area while recruiting</a:t>
            </a:r>
          </a:p>
        </p:txBody>
      </p:sp>
      <p:sp>
        <p:nvSpPr>
          <p:cNvPr id="16" name="TextBox 15">
            <a:extLst>
              <a:ext uri="{FF2B5EF4-FFF2-40B4-BE49-F238E27FC236}">
                <a16:creationId xmlns:a16="http://schemas.microsoft.com/office/drawing/2014/main" id="{94387554-44F3-CBD5-923A-EFFE8E384410}"/>
              </a:ext>
            </a:extLst>
          </p:cNvPr>
          <p:cNvSpPr txBox="1"/>
          <p:nvPr/>
        </p:nvSpPr>
        <p:spPr>
          <a:xfrm>
            <a:off x="6102272" y="3697507"/>
            <a:ext cx="3652227" cy="338106"/>
          </a:xfrm>
          <a:prstGeom prst="rect">
            <a:avLst/>
          </a:prstGeom>
          <a:noFill/>
        </p:spPr>
        <p:txBody>
          <a:bodyPr wrap="square" rtlCol="0">
            <a:spAutoFit/>
          </a:bodyPr>
          <a:lstStyle/>
          <a:p>
            <a:pPr marL="285693" indent="-285693" defTabSz="914217">
              <a:lnSpc>
                <a:spcPct val="150000"/>
              </a:lnSpc>
              <a:spcBef>
                <a:spcPct val="0"/>
              </a:spcBef>
              <a:buFont typeface="Wingdings" pitchFamily="2" charset="2"/>
              <a:buChar char="ü"/>
              <a:defRPr/>
            </a:pPr>
            <a:r>
              <a:rPr lang="en-US" sz="1200">
                <a:solidFill>
                  <a:srgbClr val="FFFFFF"/>
                </a:solidFill>
                <a:latin typeface="Montserrat" panose="00000500000000000000" pitchFamily="50" charset="0"/>
                <a:ea typeface="Source Sans Pro Black"/>
                <a:cs typeface="Gautami"/>
              </a:rPr>
              <a:t>Offer remote / hybrid work opportunities</a:t>
            </a:r>
          </a:p>
        </p:txBody>
      </p:sp>
    </p:spTree>
    <p:extLst>
      <p:ext uri="{BB962C8B-B14F-4D97-AF65-F5344CB8AC3E}">
        <p14:creationId xmlns:p14="http://schemas.microsoft.com/office/powerpoint/2010/main" val="33272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sp>
        <p:nvSpPr>
          <p:cNvPr id="2" name="Text 0"/>
          <p:cNvSpPr/>
          <p:nvPr/>
        </p:nvSpPr>
        <p:spPr>
          <a:xfrm>
            <a:off x="1" y="2935881"/>
            <a:ext cx="6476966" cy="986238"/>
          </a:xfrm>
          <a:prstGeom prst="rect">
            <a:avLst/>
          </a:prstGeom>
          <a:noFill/>
          <a:ln/>
        </p:spPr>
        <p:txBody>
          <a:bodyPr wrap="square" lIns="0" tIns="0" rIns="0" bIns="0" rtlCol="0" anchor="ctr"/>
          <a:lstStyle/>
          <a:p>
            <a:pPr algn="ctr" defTabSz="457109">
              <a:lnSpc>
                <a:spcPts val="6399"/>
              </a:lnSpc>
            </a:pPr>
            <a:r>
              <a:rPr lang="en-US" sz="2999" b="1" dirty="0">
                <a:solidFill>
                  <a:srgbClr val="B9D54D">
                    <a:alpha val="100000"/>
                  </a:srgbClr>
                </a:solidFill>
                <a:latin typeface="Montserrat" panose="00000500000000000000" pitchFamily="50" charset="0"/>
                <a:ea typeface="Abril Text-Regular" pitchFamily="34" charset="-122"/>
                <a:cs typeface="Abril Text-Regular" pitchFamily="34" charset="-120"/>
              </a:rPr>
              <a:t>The Challenge</a:t>
            </a:r>
            <a:endParaRPr lang="en-US" sz="2999" b="1" dirty="0">
              <a:solidFill>
                <a:srgbClr val="000000"/>
              </a:solidFill>
              <a:latin typeface="Montserrat" panose="00000500000000000000" pitchFamily="50" charset="0"/>
            </a:endParaRPr>
          </a:p>
        </p:txBody>
      </p:sp>
      <p:pic>
        <p:nvPicPr>
          <p:cNvPr id="3" name="Image 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594650" y="447"/>
            <a:ext cx="5597350" cy="6857107"/>
          </a:xfrm>
          <a:prstGeom prst="rect">
            <a:avLst/>
          </a:prstGeom>
        </p:spPr>
      </p:pic>
    </p:spTree>
    <p:extLst>
      <p:ext uri="{BB962C8B-B14F-4D97-AF65-F5344CB8AC3E}">
        <p14:creationId xmlns:p14="http://schemas.microsoft.com/office/powerpoint/2010/main" val="349719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sp>
        <p:nvSpPr>
          <p:cNvPr id="2" name="Text 2">
            <a:extLst>
              <a:ext uri="{FF2B5EF4-FFF2-40B4-BE49-F238E27FC236}">
                <a16:creationId xmlns:a16="http://schemas.microsoft.com/office/drawing/2014/main" id="{A37DA3A7-2825-6CF6-5495-C863993D5AE9}"/>
              </a:ext>
            </a:extLst>
          </p:cNvPr>
          <p:cNvSpPr/>
          <p:nvPr/>
        </p:nvSpPr>
        <p:spPr>
          <a:xfrm>
            <a:off x="6932286" y="-579270"/>
            <a:ext cx="8233441" cy="13749844"/>
          </a:xfrm>
          <a:prstGeom prst="rect">
            <a:avLst/>
          </a:prstGeom>
          <a:noFill/>
          <a:ln/>
        </p:spPr>
        <p:txBody>
          <a:bodyPr wrap="square" lIns="0" tIns="0" rIns="0" bIns="0" rtlCol="0" anchor="ctr"/>
          <a:lstStyle/>
          <a:p>
            <a:pPr defTabSz="457109">
              <a:lnSpc>
                <a:spcPts val="0"/>
              </a:lnSpc>
            </a:pPr>
            <a:r>
              <a:rPr lang="en-US" sz="55289" kern="0" spc="2764">
                <a:ln w="25400">
                  <a:solidFill>
                    <a:srgbClr val="52ACA1"/>
                  </a:solidFill>
                </a:ln>
                <a:solidFill>
                  <a:srgbClr val="35453F"/>
                </a:solidFill>
                <a:latin typeface="Montserrat-Regular" pitchFamily="34" charset="0"/>
                <a:ea typeface="Montserrat-Regular" pitchFamily="34" charset="-122"/>
                <a:cs typeface="Montserrat-Regular" pitchFamily="34" charset="-120"/>
              </a:rPr>
              <a:t>Q</a:t>
            </a:r>
            <a:endParaRPr lang="en-US" sz="55280">
              <a:solidFill>
                <a:srgbClr val="35453F"/>
              </a:solidFill>
              <a:latin typeface="Calibri" panose="020F0502020204030204"/>
            </a:endParaRPr>
          </a:p>
        </p:txBody>
      </p:sp>
      <p:sp>
        <p:nvSpPr>
          <p:cNvPr id="7" name="Text 1">
            <a:extLst>
              <a:ext uri="{FF2B5EF4-FFF2-40B4-BE49-F238E27FC236}">
                <a16:creationId xmlns:a16="http://schemas.microsoft.com/office/drawing/2014/main" id="{43FD2AE0-30AF-6309-1D0C-C79E32CF84E8}"/>
              </a:ext>
            </a:extLst>
          </p:cNvPr>
          <p:cNvSpPr/>
          <p:nvPr/>
        </p:nvSpPr>
        <p:spPr>
          <a:xfrm>
            <a:off x="1002336" y="2704179"/>
            <a:ext cx="4803349" cy="2939991"/>
          </a:xfrm>
          <a:prstGeom prst="rect">
            <a:avLst/>
          </a:prstGeom>
          <a:noFill/>
          <a:ln/>
        </p:spPr>
        <p:txBody>
          <a:bodyPr wrap="square" lIns="0" tIns="0" rIns="0" bIns="0" rtlCol="0" anchor="t"/>
          <a:lstStyle/>
          <a:p>
            <a:pPr defTabSz="457109">
              <a:lnSpc>
                <a:spcPct val="130000"/>
              </a:lnSpc>
            </a:pPr>
            <a:r>
              <a:rPr lang="en-US" sz="2200" kern="0" dirty="0">
                <a:solidFill>
                  <a:srgbClr val="FFFFFF">
                    <a:alpha val="100000"/>
                  </a:srgbClr>
                </a:solidFill>
                <a:latin typeface="Montserrat-Regular" pitchFamily="34" charset="0"/>
                <a:ea typeface="Montserrat-Regular" pitchFamily="34" charset="-122"/>
                <a:cs typeface="Montserrat-Regular" pitchFamily="34" charset="-120"/>
              </a:rPr>
              <a:t>“Train people well enough so they can leave, treat them well enough so they don't want to.”</a:t>
            </a:r>
          </a:p>
          <a:p>
            <a:pPr defTabSz="457109">
              <a:lnSpc>
                <a:spcPct val="130000"/>
              </a:lnSpc>
            </a:pPr>
            <a:r>
              <a:rPr lang="en-US" sz="2200" kern="0" dirty="0">
                <a:solidFill>
                  <a:srgbClr val="FFFFFF">
                    <a:alpha val="100000"/>
                  </a:srgbClr>
                </a:solidFill>
                <a:latin typeface="Montserrat-Regular" pitchFamily="34" charset="0"/>
                <a:ea typeface="Montserrat-Regular" pitchFamily="34" charset="-122"/>
                <a:cs typeface="Montserrat-Regular" pitchFamily="34" charset="-120"/>
              </a:rPr>
              <a:t>  </a:t>
            </a:r>
          </a:p>
          <a:p>
            <a:pPr defTabSz="457109">
              <a:lnSpc>
                <a:spcPct val="130000"/>
              </a:lnSpc>
            </a:pPr>
            <a:r>
              <a:rPr lang="en-US" sz="2200" kern="0" dirty="0">
                <a:solidFill>
                  <a:srgbClr val="FFFFFF">
                    <a:alpha val="100000"/>
                  </a:srgbClr>
                </a:solidFill>
                <a:latin typeface="Montserrat-Regular" pitchFamily="34" charset="0"/>
                <a:ea typeface="Montserrat-Regular" pitchFamily="34" charset="-122"/>
                <a:cs typeface="Montserrat-Regular" pitchFamily="34" charset="-120"/>
              </a:rPr>
              <a:t>Richard Branson</a:t>
            </a:r>
          </a:p>
        </p:txBody>
      </p:sp>
      <p:sp>
        <p:nvSpPr>
          <p:cNvPr id="8" name="Text 2">
            <a:extLst>
              <a:ext uri="{FF2B5EF4-FFF2-40B4-BE49-F238E27FC236}">
                <a16:creationId xmlns:a16="http://schemas.microsoft.com/office/drawing/2014/main" id="{DC67CA23-2624-5973-B498-3A665919F88E}"/>
              </a:ext>
            </a:extLst>
          </p:cNvPr>
          <p:cNvSpPr/>
          <p:nvPr/>
        </p:nvSpPr>
        <p:spPr>
          <a:xfrm>
            <a:off x="1002336" y="1542970"/>
            <a:ext cx="4413021" cy="716806"/>
          </a:xfrm>
          <a:prstGeom prst="rect">
            <a:avLst/>
          </a:prstGeom>
          <a:noFill/>
          <a:ln/>
        </p:spPr>
        <p:txBody>
          <a:bodyPr wrap="square" lIns="0" tIns="0" rIns="0" bIns="0" rtlCol="0" anchor="ctr"/>
          <a:lstStyle/>
          <a:p>
            <a:pPr defTabSz="457109"/>
            <a:r>
              <a:rPr lang="en-US" sz="3999" b="1" dirty="0">
                <a:solidFill>
                  <a:srgbClr val="93DCD9"/>
                </a:solidFill>
                <a:latin typeface="Montserrat SemiBold" pitchFamily="2" charset="77"/>
              </a:rPr>
              <a:t>Retention</a:t>
            </a:r>
          </a:p>
        </p:txBody>
      </p:sp>
    </p:spTree>
    <p:extLst>
      <p:ext uri="{BB962C8B-B14F-4D97-AF65-F5344CB8AC3E}">
        <p14:creationId xmlns:p14="http://schemas.microsoft.com/office/powerpoint/2010/main" val="50728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6C545D1C-3B8F-B58B-3865-34B688777597}"/>
              </a:ext>
            </a:extLst>
          </p:cNvPr>
          <p:cNvGraphicFramePr>
            <a:graphicFrameLocks noGrp="1"/>
          </p:cNvGraphicFramePr>
          <p:nvPr>
            <p:extLst>
              <p:ext uri="{D42A27DB-BD31-4B8C-83A1-F6EECF244321}">
                <p14:modId xmlns:p14="http://schemas.microsoft.com/office/powerpoint/2010/main" val="3614187959"/>
              </p:ext>
            </p:extLst>
          </p:nvPr>
        </p:nvGraphicFramePr>
        <p:xfrm>
          <a:off x="5364563" y="1186556"/>
          <a:ext cx="6143688" cy="4669080"/>
        </p:xfrm>
        <a:graphic>
          <a:graphicData uri="http://schemas.openxmlformats.org/drawingml/2006/table">
            <a:tbl>
              <a:tblPr firstRow="1" bandRow="1">
                <a:tableStyleId>{5A111915-BE36-4E01-A7E5-04B1672EAD32}</a:tableStyleId>
              </a:tblPr>
              <a:tblGrid>
                <a:gridCol w="3071844">
                  <a:extLst>
                    <a:ext uri="{9D8B030D-6E8A-4147-A177-3AD203B41FA5}">
                      <a16:colId xmlns:a16="http://schemas.microsoft.com/office/drawing/2014/main" val="1826893578"/>
                    </a:ext>
                  </a:extLst>
                </a:gridCol>
                <a:gridCol w="3071844">
                  <a:extLst>
                    <a:ext uri="{9D8B030D-6E8A-4147-A177-3AD203B41FA5}">
                      <a16:colId xmlns:a16="http://schemas.microsoft.com/office/drawing/2014/main" val="266965191"/>
                    </a:ext>
                  </a:extLst>
                </a:gridCol>
              </a:tblGrid>
              <a:tr h="554541">
                <a:tc>
                  <a:txBody>
                    <a:bodyPr/>
                    <a:lstStyle/>
                    <a:p>
                      <a:pPr algn="ctr"/>
                      <a:r>
                        <a:rPr lang="en-US" sz="2400" dirty="0">
                          <a:latin typeface="Montserrat" panose="00000500000000000000" pitchFamily="50" charset="0"/>
                        </a:rPr>
                        <a:t>  Don’t </a:t>
                      </a:r>
                    </a:p>
                  </a:txBody>
                  <a:tcPr marL="45714" marR="45714" marT="22857" marB="2285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tc>
                  <a:txBody>
                    <a:bodyPr/>
                    <a:lstStyle/>
                    <a:p>
                      <a:pPr algn="ctr"/>
                      <a:r>
                        <a:rPr lang="en-US" sz="2400" dirty="0">
                          <a:latin typeface="Montserrat" panose="00000500000000000000" pitchFamily="50" charset="0"/>
                        </a:rPr>
                        <a:t>  Do</a:t>
                      </a:r>
                    </a:p>
                  </a:txBody>
                  <a:tcPr marL="45714" marR="45714" marT="22857" marB="22857"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extLst>
                  <a:ext uri="{0D108BD9-81ED-4DB2-BD59-A6C34878D82A}">
                    <a16:rowId xmlns:a16="http://schemas.microsoft.com/office/drawing/2014/main" val="2841025402"/>
                  </a:ext>
                </a:extLst>
              </a:tr>
              <a:tr h="914119">
                <a:tc rowSpan="2">
                  <a:txBody>
                    <a:bodyPr/>
                    <a:lstStyle/>
                    <a:p>
                      <a:pPr marL="228554" marR="0" lvl="1" indent="0" algn="l" defTabSz="914400" rtl="0" eaLnBrk="1" fontAlgn="auto" latinLnBrk="0" hangingPunct="1">
                        <a:lnSpc>
                          <a:spcPct val="130000"/>
                        </a:lnSpc>
                        <a:spcBef>
                          <a:spcPts val="0"/>
                        </a:spcBef>
                        <a:spcAft>
                          <a:spcPts val="0"/>
                        </a:spcAft>
                        <a:buClrTx/>
                        <a:buSzTx/>
                        <a:buFontTx/>
                        <a:buNone/>
                        <a:tabLst/>
                        <a:defRPr/>
                      </a:pPr>
                      <a:r>
                        <a:rPr lang="en-US" sz="1400" dirty="0">
                          <a:solidFill>
                            <a:schemeClr val="accent5"/>
                          </a:solidFill>
                          <a:latin typeface="Montserrat" panose="00000500000000000000" pitchFamily="50" charset="0"/>
                        </a:rPr>
                        <a:t>Why have you decided to leave this company?</a:t>
                      </a:r>
                    </a:p>
                  </a:txBody>
                  <a:tcPr marL="45714" marR="45714" marT="22857" marB="22857"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a:lnSpc>
                          <a:spcPct val="130000"/>
                        </a:lnSpc>
                      </a:pPr>
                      <a:r>
                        <a:rPr lang="en-US" sz="1400" dirty="0">
                          <a:solidFill>
                            <a:schemeClr val="accent5"/>
                          </a:solidFill>
                          <a:latin typeface="Montserrat" panose="00000500000000000000" pitchFamily="50" charset="0"/>
                        </a:rPr>
                        <a:t>What caused you to start looking for a new job?</a:t>
                      </a:r>
                    </a:p>
                  </a:txBody>
                  <a:tcPr marT="22857" marB="22857"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1807600143"/>
                  </a:ext>
                </a:extLst>
              </a:tr>
              <a:tr h="1038378">
                <a:tc vMerge="1">
                  <a:txBody>
                    <a:bodyPr/>
                    <a:lstStyle/>
                    <a:p>
                      <a:pPr>
                        <a:lnSpc>
                          <a:spcPct val="130000"/>
                        </a:lnSpc>
                      </a:pPr>
                      <a:endParaRPr lang="en-US" sz="2800" dirty="0">
                        <a:solidFill>
                          <a:schemeClr val="accent5"/>
                        </a:solidFill>
                        <a:latin typeface="Montserrat" panose="00000500000000000000" pitchFamily="50" charset="0"/>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schemeClr>
                    </a:solidFill>
                  </a:tcPr>
                </a:tc>
                <a:tc>
                  <a:txBody>
                    <a:bodyPr/>
                    <a:lstStyle/>
                    <a:p>
                      <a:pPr>
                        <a:lnSpc>
                          <a:spcPct val="130000"/>
                        </a:lnSpc>
                      </a:pPr>
                      <a:r>
                        <a:rPr lang="en-US" sz="1400" dirty="0">
                          <a:solidFill>
                            <a:schemeClr val="accent5"/>
                          </a:solidFill>
                          <a:latin typeface="Montserrat" panose="00000500000000000000" pitchFamily="50" charset="0"/>
                        </a:rPr>
                        <a:t>What does your new company offer that encouraged you to accept the offer?</a:t>
                      </a:r>
                    </a:p>
                  </a:txBody>
                  <a:tcPr marT="22857" marB="22857"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60437928"/>
                  </a:ext>
                </a:extLst>
              </a:tr>
              <a:tr h="1080729">
                <a:tc rowSpan="2">
                  <a:txBody>
                    <a:bodyPr/>
                    <a:lstStyle/>
                    <a:p>
                      <a:pPr lvl="1">
                        <a:lnSpc>
                          <a:spcPct val="130000"/>
                        </a:lnSpc>
                      </a:pPr>
                      <a:r>
                        <a:rPr lang="en-US" sz="1400" dirty="0">
                          <a:solidFill>
                            <a:schemeClr val="accent5"/>
                          </a:solidFill>
                          <a:latin typeface="Montserrat" panose="00000500000000000000" pitchFamily="50" charset="0"/>
                        </a:rPr>
                        <a:t>How was your relationship with your manager?</a:t>
                      </a:r>
                    </a:p>
                  </a:txBody>
                  <a:tcPr marL="45714" marR="45714" marT="22857" marB="22857"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tc>
                  <a:txBody>
                    <a:bodyPr/>
                    <a:lstStyle/>
                    <a:p>
                      <a:pPr>
                        <a:lnSpc>
                          <a:spcPct val="130000"/>
                        </a:lnSpc>
                      </a:pPr>
                      <a:r>
                        <a:rPr lang="en-US" sz="1400" dirty="0">
                          <a:solidFill>
                            <a:schemeClr val="accent5"/>
                          </a:solidFill>
                          <a:latin typeface="Montserrat" panose="00000500000000000000" pitchFamily="50" charset="0"/>
                        </a:rPr>
                        <a:t>How would you describe your manager’s leadership style in 3 words?</a:t>
                      </a:r>
                    </a:p>
                  </a:txBody>
                  <a:tcPr marT="22857" marB="22857"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47794766"/>
                  </a:ext>
                </a:extLst>
              </a:tr>
              <a:tr h="1081313">
                <a:tc vMerge="1">
                  <a:txBody>
                    <a:bodyPr/>
                    <a:lstStyle/>
                    <a:p>
                      <a:pPr>
                        <a:lnSpc>
                          <a:spcPct val="130000"/>
                        </a:lnSpc>
                      </a:pPr>
                      <a:endParaRPr lang="en-US" sz="2800" dirty="0">
                        <a:solidFill>
                          <a:schemeClr val="accent5"/>
                        </a:solidFill>
                        <a:latin typeface="Montserrat" panose="00000500000000000000" pitchFamily="50" charset="0"/>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schemeClr>
                    </a:solidFill>
                  </a:tcPr>
                </a:tc>
                <a:tc>
                  <a:txBody>
                    <a:bodyPr/>
                    <a:lstStyle/>
                    <a:p>
                      <a:pPr>
                        <a:lnSpc>
                          <a:spcPct val="130000"/>
                        </a:lnSpc>
                      </a:pPr>
                      <a:r>
                        <a:rPr lang="en-US" sz="1400" dirty="0">
                          <a:solidFill>
                            <a:schemeClr val="accent5"/>
                          </a:solidFill>
                          <a:latin typeface="Montserrat" panose="00000500000000000000" pitchFamily="50" charset="0"/>
                        </a:rPr>
                        <a:t>What 2 or 3 things could your supervisor do to improve his/her management skills?</a:t>
                      </a:r>
                    </a:p>
                  </a:txBody>
                  <a:tcPr marT="22857" marB="22857"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6764718"/>
                  </a:ext>
                </a:extLst>
              </a:tr>
            </a:tbl>
          </a:graphicData>
        </a:graphic>
      </p:graphicFrame>
      <p:sp>
        <p:nvSpPr>
          <p:cNvPr id="2" name="Rectangle 1">
            <a:extLst>
              <a:ext uri="{FF2B5EF4-FFF2-40B4-BE49-F238E27FC236}">
                <a16:creationId xmlns:a16="http://schemas.microsoft.com/office/drawing/2014/main" id="{4894BB08-32FD-DBBD-2F5B-55DF64C8B034}"/>
              </a:ext>
            </a:extLst>
          </p:cNvPr>
          <p:cNvSpPr/>
          <p:nvPr/>
        </p:nvSpPr>
        <p:spPr>
          <a:xfrm>
            <a:off x="0" y="447"/>
            <a:ext cx="4962052" cy="6857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endParaRPr lang="en-US" sz="900">
              <a:solidFill>
                <a:srgbClr val="FFFFFF"/>
              </a:solidFill>
              <a:latin typeface="Calibri" panose="020F0502020204030204"/>
            </a:endParaRPr>
          </a:p>
        </p:txBody>
      </p:sp>
      <p:sp>
        <p:nvSpPr>
          <p:cNvPr id="3" name="Freeform 3">
            <a:extLst>
              <a:ext uri="{FF2B5EF4-FFF2-40B4-BE49-F238E27FC236}">
                <a16:creationId xmlns:a16="http://schemas.microsoft.com/office/drawing/2014/main" id="{37BB9181-AA9F-8466-5DAB-E552F3877648}"/>
              </a:ext>
            </a:extLst>
          </p:cNvPr>
          <p:cNvSpPr/>
          <p:nvPr/>
        </p:nvSpPr>
        <p:spPr>
          <a:xfrm>
            <a:off x="523474" y="1374630"/>
            <a:ext cx="4172625" cy="1408242"/>
          </a:xfrm>
          <a:custGeom>
            <a:avLst/>
            <a:gdLst>
              <a:gd name="connsiteX0" fmla="*/ 0 w 6391275"/>
              <a:gd name="connsiteY0" fmla="*/ 0 h 3105900"/>
              <a:gd name="connsiteX1" fmla="*/ 6391275 w 6391275"/>
              <a:gd name="connsiteY1" fmla="*/ 0 h 3105900"/>
              <a:gd name="connsiteX2" fmla="*/ 6391275 w 6391275"/>
              <a:gd name="connsiteY2" fmla="*/ 3105900 h 3105900"/>
              <a:gd name="connsiteX3" fmla="*/ 0 w 6391275"/>
              <a:gd name="connsiteY3" fmla="*/ 3105900 h 3105900"/>
              <a:gd name="connsiteX4" fmla="*/ 0 w 6391275"/>
              <a:gd name="connsiteY4" fmla="*/ 0 h 310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3105900">
                <a:moveTo>
                  <a:pt x="0" y="0"/>
                </a:moveTo>
                <a:lnTo>
                  <a:pt x="6391275" y="0"/>
                </a:lnTo>
                <a:lnTo>
                  <a:pt x="6391275" y="3105900"/>
                </a:lnTo>
                <a:lnTo>
                  <a:pt x="0" y="3105900"/>
                </a:lnTo>
                <a:lnTo>
                  <a:pt x="0" y="0"/>
                </a:lnTo>
                <a:close/>
              </a:path>
            </a:pathLst>
          </a:custGeom>
          <a:noFill/>
          <a:ln>
            <a:noFill/>
          </a:ln>
        </p:spPr>
        <p:style>
          <a:lnRef idx="2">
            <a:schemeClr val="accent2">
              <a:hueOff val="26723"/>
              <a:satOff val="-75726"/>
              <a:lumOff val="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lvl="1" defTabSz="457109">
              <a:lnSpc>
                <a:spcPct val="130000"/>
              </a:lnSpc>
              <a:spcBef>
                <a:spcPct val="0"/>
              </a:spcBef>
              <a:spcAft>
                <a:spcPts val="600"/>
              </a:spcAft>
              <a:defRPr/>
            </a:pPr>
            <a:r>
              <a:rPr lang="en-US" sz="2699" b="1" kern="0" dirty="0">
                <a:solidFill>
                  <a:srgbClr val="B9D54D"/>
                </a:solidFill>
                <a:latin typeface="Montserrat SemiBold" pitchFamily="2" charset="77"/>
              </a:rPr>
              <a:t>If we can’t measure it, we can’t fix it</a:t>
            </a:r>
          </a:p>
        </p:txBody>
      </p:sp>
      <p:sp>
        <p:nvSpPr>
          <p:cNvPr id="4" name="Text 1">
            <a:extLst>
              <a:ext uri="{FF2B5EF4-FFF2-40B4-BE49-F238E27FC236}">
                <a16:creationId xmlns:a16="http://schemas.microsoft.com/office/drawing/2014/main" id="{599177AA-A73A-97DE-F54E-0E2134A49AED}"/>
              </a:ext>
            </a:extLst>
          </p:cNvPr>
          <p:cNvSpPr/>
          <p:nvPr/>
        </p:nvSpPr>
        <p:spPr>
          <a:xfrm>
            <a:off x="523473" y="2990664"/>
            <a:ext cx="3872063" cy="2585163"/>
          </a:xfrm>
          <a:prstGeom prst="rect">
            <a:avLst/>
          </a:prstGeom>
          <a:noFill/>
          <a:ln/>
        </p:spPr>
        <p:txBody>
          <a:bodyPr wrap="square" lIns="0" tIns="0" rIns="0" bIns="0" rtlCol="0" anchor="t"/>
          <a:lstStyle/>
          <a:p>
            <a:pPr marL="342831" indent="-342831" defTabSz="457109">
              <a:lnSpc>
                <a:spcPct val="130000"/>
              </a:lnSpc>
              <a:spcBef>
                <a:spcPts val="600"/>
              </a:spcBef>
              <a:spcAft>
                <a:spcPts val="600"/>
              </a:spcAft>
              <a:buFont typeface="Arial" panose="020B0604020202020204" pitchFamily="34" charset="0"/>
              <a:buChar char="•"/>
            </a:pPr>
            <a:r>
              <a:rPr lang="en-US" sz="1600" kern="0" dirty="0">
                <a:solidFill>
                  <a:srgbClr val="FFFFFF">
                    <a:alpha val="100000"/>
                  </a:srgbClr>
                </a:solidFill>
                <a:latin typeface="Montserrat-Regular" pitchFamily="34" charset="0"/>
                <a:ea typeface="Montserrat-Regular" pitchFamily="34" charset="-122"/>
                <a:cs typeface="Montserrat-Regular" pitchFamily="34" charset="-120"/>
              </a:rPr>
              <a:t>Employee engagement is higher when leadership shows they are committed to understanding and improving turnover</a:t>
            </a:r>
          </a:p>
          <a:p>
            <a:pPr marL="342831" indent="-342831" defTabSz="457109">
              <a:lnSpc>
                <a:spcPct val="130000"/>
              </a:lnSpc>
              <a:spcBef>
                <a:spcPts val="600"/>
              </a:spcBef>
              <a:spcAft>
                <a:spcPts val="600"/>
              </a:spcAft>
              <a:buFont typeface="Arial" panose="020B0604020202020204" pitchFamily="34" charset="0"/>
              <a:buChar char="•"/>
            </a:pPr>
            <a:r>
              <a:rPr lang="en-US" sz="1600" kern="0" dirty="0">
                <a:solidFill>
                  <a:srgbClr val="FFFFFF">
                    <a:alpha val="100000"/>
                  </a:srgbClr>
                </a:solidFill>
                <a:latin typeface="Montserrat-Regular" pitchFamily="34" charset="0"/>
                <a:ea typeface="Montserrat-Regular" pitchFamily="34" charset="-122"/>
                <a:cs typeface="Montserrat-Regular" pitchFamily="34" charset="-120"/>
              </a:rPr>
              <a:t>Talent exit surveys are vital – get help doing them well!</a:t>
            </a:r>
          </a:p>
        </p:txBody>
      </p:sp>
      <p:sp>
        <p:nvSpPr>
          <p:cNvPr id="11" name="Freeform: Shape 10">
            <a:extLst>
              <a:ext uri="{FF2B5EF4-FFF2-40B4-BE49-F238E27FC236}">
                <a16:creationId xmlns:a16="http://schemas.microsoft.com/office/drawing/2014/main" id="{7B6D0F7A-4FFF-3836-8638-D490CCEA2BA5}"/>
              </a:ext>
            </a:extLst>
          </p:cNvPr>
          <p:cNvSpPr/>
          <p:nvPr/>
        </p:nvSpPr>
        <p:spPr>
          <a:xfrm>
            <a:off x="9481087" y="1318846"/>
            <a:ext cx="264407" cy="264407"/>
          </a:xfrm>
          <a:custGeom>
            <a:avLst/>
            <a:gdLst>
              <a:gd name="connsiteX0" fmla="*/ 462773 w 528883"/>
              <a:gd name="connsiteY0" fmla="*/ 528883 h 528883"/>
              <a:gd name="connsiteX1" fmla="*/ 66110 w 528883"/>
              <a:gd name="connsiteY1" fmla="*/ 528883 h 528883"/>
              <a:gd name="connsiteX2" fmla="*/ 0 w 528883"/>
              <a:gd name="connsiteY2" fmla="*/ 462773 h 528883"/>
              <a:gd name="connsiteX3" fmla="*/ 0 w 528883"/>
              <a:gd name="connsiteY3" fmla="*/ 66110 h 528883"/>
              <a:gd name="connsiteX4" fmla="*/ 66110 w 528883"/>
              <a:gd name="connsiteY4" fmla="*/ 0 h 528883"/>
              <a:gd name="connsiteX5" fmla="*/ 209937 w 528883"/>
              <a:gd name="connsiteY5" fmla="*/ 0 h 528883"/>
              <a:gd name="connsiteX6" fmla="*/ 236381 w 528883"/>
              <a:gd name="connsiteY6" fmla="*/ 26444 h 528883"/>
              <a:gd name="connsiteX7" fmla="*/ 209937 w 528883"/>
              <a:gd name="connsiteY7" fmla="*/ 52888 h 528883"/>
              <a:gd name="connsiteX8" fmla="*/ 66110 w 528883"/>
              <a:gd name="connsiteY8" fmla="*/ 52888 h 528883"/>
              <a:gd name="connsiteX9" fmla="*/ 52888 w 528883"/>
              <a:gd name="connsiteY9" fmla="*/ 66110 h 528883"/>
              <a:gd name="connsiteX10" fmla="*/ 52888 w 528883"/>
              <a:gd name="connsiteY10" fmla="*/ 462773 h 528883"/>
              <a:gd name="connsiteX11" fmla="*/ 66110 w 528883"/>
              <a:gd name="connsiteY11" fmla="*/ 475995 h 528883"/>
              <a:gd name="connsiteX12" fmla="*/ 462773 w 528883"/>
              <a:gd name="connsiteY12" fmla="*/ 475995 h 528883"/>
              <a:gd name="connsiteX13" fmla="*/ 475995 w 528883"/>
              <a:gd name="connsiteY13" fmla="*/ 462773 h 528883"/>
              <a:gd name="connsiteX14" fmla="*/ 475995 w 528883"/>
              <a:gd name="connsiteY14" fmla="*/ 344729 h 528883"/>
              <a:gd name="connsiteX15" fmla="*/ 502439 w 528883"/>
              <a:gd name="connsiteY15" fmla="*/ 318285 h 528883"/>
              <a:gd name="connsiteX16" fmla="*/ 528883 w 528883"/>
              <a:gd name="connsiteY16" fmla="*/ 344729 h 528883"/>
              <a:gd name="connsiteX17" fmla="*/ 528883 w 528883"/>
              <a:gd name="connsiteY17" fmla="*/ 462773 h 528883"/>
              <a:gd name="connsiteX18" fmla="*/ 462773 w 528883"/>
              <a:gd name="connsiteY18" fmla="*/ 528883 h 52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8883" h="528883">
                <a:moveTo>
                  <a:pt x="462773" y="528883"/>
                </a:moveTo>
                <a:lnTo>
                  <a:pt x="66110" y="528883"/>
                </a:lnTo>
                <a:cubicBezTo>
                  <a:pt x="29676" y="528883"/>
                  <a:pt x="0" y="499207"/>
                  <a:pt x="0" y="462773"/>
                </a:cubicBezTo>
                <a:lnTo>
                  <a:pt x="0" y="66110"/>
                </a:lnTo>
                <a:cubicBezTo>
                  <a:pt x="0" y="29676"/>
                  <a:pt x="29676" y="0"/>
                  <a:pt x="66110" y="0"/>
                </a:cubicBezTo>
                <a:lnTo>
                  <a:pt x="209937" y="0"/>
                </a:lnTo>
                <a:cubicBezTo>
                  <a:pt x="224555" y="0"/>
                  <a:pt x="236381" y="11826"/>
                  <a:pt x="236381" y="26444"/>
                </a:cubicBezTo>
                <a:cubicBezTo>
                  <a:pt x="236381" y="41062"/>
                  <a:pt x="224555" y="52888"/>
                  <a:pt x="209937" y="52888"/>
                </a:cubicBezTo>
                <a:lnTo>
                  <a:pt x="66110" y="52888"/>
                </a:lnTo>
                <a:cubicBezTo>
                  <a:pt x="58838" y="52888"/>
                  <a:pt x="52888" y="58838"/>
                  <a:pt x="52888" y="66110"/>
                </a:cubicBezTo>
                <a:lnTo>
                  <a:pt x="52888" y="462773"/>
                </a:lnTo>
                <a:cubicBezTo>
                  <a:pt x="52888" y="470045"/>
                  <a:pt x="58838" y="475995"/>
                  <a:pt x="66110" y="475995"/>
                </a:cubicBezTo>
                <a:lnTo>
                  <a:pt x="462773" y="475995"/>
                </a:lnTo>
                <a:cubicBezTo>
                  <a:pt x="470045" y="475995"/>
                  <a:pt x="475995" y="470045"/>
                  <a:pt x="475995" y="462773"/>
                </a:cubicBezTo>
                <a:lnTo>
                  <a:pt x="475995" y="344729"/>
                </a:lnTo>
                <a:cubicBezTo>
                  <a:pt x="475995" y="330111"/>
                  <a:pt x="487821" y="318285"/>
                  <a:pt x="502439" y="318285"/>
                </a:cubicBezTo>
                <a:cubicBezTo>
                  <a:pt x="517057" y="318285"/>
                  <a:pt x="528883" y="330111"/>
                  <a:pt x="528883" y="344729"/>
                </a:cubicBezTo>
                <a:lnTo>
                  <a:pt x="528883" y="462773"/>
                </a:lnTo>
                <a:cubicBezTo>
                  <a:pt x="528883" y="499207"/>
                  <a:pt x="499207" y="528883"/>
                  <a:pt x="462773" y="528883"/>
                </a:cubicBezTo>
                <a:close/>
              </a:path>
            </a:pathLst>
          </a:custGeom>
          <a:solidFill>
            <a:srgbClr val="BFEA6A"/>
          </a:solidFill>
          <a:ln w="7276" cap="flat">
            <a:noFill/>
            <a:prstDash val="solid"/>
            <a:miter/>
          </a:ln>
        </p:spPr>
        <p:txBody>
          <a:bodyPr rtlCol="0" anchor="ctr"/>
          <a:lstStyle/>
          <a:p>
            <a:pPr defTabSz="457109"/>
            <a:endParaRPr lang="en-US" sz="900">
              <a:solidFill>
                <a:srgbClr val="000000"/>
              </a:solidFill>
              <a:latin typeface="Calibri" panose="020F0502020204030204"/>
            </a:endParaRPr>
          </a:p>
        </p:txBody>
      </p:sp>
      <p:sp>
        <p:nvSpPr>
          <p:cNvPr id="12" name="Freeform: Shape 11">
            <a:extLst>
              <a:ext uri="{FF2B5EF4-FFF2-40B4-BE49-F238E27FC236}">
                <a16:creationId xmlns:a16="http://schemas.microsoft.com/office/drawing/2014/main" id="{116E2AA8-97CA-9F43-BAF7-80DE09504E45}"/>
              </a:ext>
            </a:extLst>
          </p:cNvPr>
          <p:cNvSpPr/>
          <p:nvPr/>
        </p:nvSpPr>
        <p:spPr>
          <a:xfrm>
            <a:off x="9542423" y="1349482"/>
            <a:ext cx="203061" cy="144203"/>
          </a:xfrm>
          <a:custGeom>
            <a:avLst/>
            <a:gdLst>
              <a:gd name="connsiteX0" fmla="*/ 144249 w 406174"/>
              <a:gd name="connsiteY0" fmla="*/ 288443 h 288443"/>
              <a:gd name="connsiteX1" fmla="*/ 144249 w 406174"/>
              <a:gd name="connsiteY1" fmla="*/ 288443 h 288443"/>
              <a:gd name="connsiteX2" fmla="*/ 125518 w 406174"/>
              <a:gd name="connsiteY2" fmla="*/ 280730 h 288443"/>
              <a:gd name="connsiteX3" fmla="*/ 7768 w 406174"/>
              <a:gd name="connsiteY3" fmla="*/ 162980 h 288443"/>
              <a:gd name="connsiteX4" fmla="*/ 7768 w 406174"/>
              <a:gd name="connsiteY4" fmla="*/ 125591 h 288443"/>
              <a:gd name="connsiteX5" fmla="*/ 45157 w 406174"/>
              <a:gd name="connsiteY5" fmla="*/ 125591 h 288443"/>
              <a:gd name="connsiteX6" fmla="*/ 144176 w 406174"/>
              <a:gd name="connsiteY6" fmla="*/ 224610 h 288443"/>
              <a:gd name="connsiteX7" fmla="*/ 361018 w 406174"/>
              <a:gd name="connsiteY7" fmla="*/ 7768 h 288443"/>
              <a:gd name="connsiteX8" fmla="*/ 398407 w 406174"/>
              <a:gd name="connsiteY8" fmla="*/ 7768 h 288443"/>
              <a:gd name="connsiteX9" fmla="*/ 398407 w 406174"/>
              <a:gd name="connsiteY9" fmla="*/ 45157 h 288443"/>
              <a:gd name="connsiteX10" fmla="*/ 162907 w 406174"/>
              <a:gd name="connsiteY10" fmla="*/ 280657 h 288443"/>
              <a:gd name="connsiteX11" fmla="*/ 144176 w 406174"/>
              <a:gd name="connsiteY11" fmla="*/ 288370 h 28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74" h="288443">
                <a:moveTo>
                  <a:pt x="144249" y="288443"/>
                </a:moveTo>
                <a:lnTo>
                  <a:pt x="144249" y="288443"/>
                </a:lnTo>
                <a:cubicBezTo>
                  <a:pt x="137271" y="288443"/>
                  <a:pt x="130513" y="285652"/>
                  <a:pt x="125518" y="280730"/>
                </a:cubicBezTo>
                <a:lnTo>
                  <a:pt x="7768" y="162980"/>
                </a:lnTo>
                <a:cubicBezTo>
                  <a:pt x="-2589" y="152623"/>
                  <a:pt x="-2589" y="135875"/>
                  <a:pt x="7768" y="125591"/>
                </a:cubicBezTo>
                <a:cubicBezTo>
                  <a:pt x="18125" y="115234"/>
                  <a:pt x="34800" y="115234"/>
                  <a:pt x="45157" y="125591"/>
                </a:cubicBezTo>
                <a:lnTo>
                  <a:pt x="144176" y="224610"/>
                </a:lnTo>
                <a:lnTo>
                  <a:pt x="361018" y="7768"/>
                </a:lnTo>
                <a:cubicBezTo>
                  <a:pt x="371375" y="-2589"/>
                  <a:pt x="388050" y="-2589"/>
                  <a:pt x="398407" y="7768"/>
                </a:cubicBezTo>
                <a:cubicBezTo>
                  <a:pt x="408764" y="18125"/>
                  <a:pt x="408764" y="34873"/>
                  <a:pt x="398407" y="45157"/>
                </a:cubicBezTo>
                <a:lnTo>
                  <a:pt x="162907" y="280657"/>
                </a:lnTo>
                <a:cubicBezTo>
                  <a:pt x="157912" y="285578"/>
                  <a:pt x="151227" y="288370"/>
                  <a:pt x="144176" y="288370"/>
                </a:cubicBezTo>
                <a:close/>
              </a:path>
            </a:pathLst>
          </a:custGeom>
          <a:solidFill>
            <a:srgbClr val="52ACA1"/>
          </a:solidFill>
          <a:ln w="7276" cap="flat">
            <a:noFill/>
            <a:prstDash val="solid"/>
            <a:miter/>
          </a:ln>
        </p:spPr>
        <p:txBody>
          <a:bodyPr rtlCol="0" anchor="ctr"/>
          <a:lstStyle/>
          <a:p>
            <a:pPr defTabSz="457109"/>
            <a:endParaRPr lang="en-US" sz="900">
              <a:solidFill>
                <a:srgbClr val="000000"/>
              </a:solidFill>
              <a:latin typeface="Calibri" panose="020F0502020204030204"/>
            </a:endParaRPr>
          </a:p>
        </p:txBody>
      </p:sp>
      <p:sp>
        <p:nvSpPr>
          <p:cNvPr id="6" name="Freeform: Shape 5">
            <a:extLst>
              <a:ext uri="{FF2B5EF4-FFF2-40B4-BE49-F238E27FC236}">
                <a16:creationId xmlns:a16="http://schemas.microsoft.com/office/drawing/2014/main" id="{BA2381E0-944B-3EFF-4EA3-A43FC9B2B3BE}"/>
              </a:ext>
            </a:extLst>
          </p:cNvPr>
          <p:cNvSpPr/>
          <p:nvPr/>
        </p:nvSpPr>
        <p:spPr>
          <a:xfrm>
            <a:off x="6201494" y="1332035"/>
            <a:ext cx="268801" cy="268801"/>
          </a:xfrm>
          <a:custGeom>
            <a:avLst/>
            <a:gdLst>
              <a:gd name="connsiteX0" fmla="*/ 473226 w 537672"/>
              <a:gd name="connsiteY0" fmla="*/ 0 h 537672"/>
              <a:gd name="connsiteX1" fmla="*/ 67209 w 537672"/>
              <a:gd name="connsiteY1" fmla="*/ 0 h 537672"/>
              <a:gd name="connsiteX2" fmla="*/ 0 w 537672"/>
              <a:gd name="connsiteY2" fmla="*/ 67209 h 537672"/>
              <a:gd name="connsiteX3" fmla="*/ 0 w 537672"/>
              <a:gd name="connsiteY3" fmla="*/ 470463 h 537672"/>
              <a:gd name="connsiteX4" fmla="*/ 67209 w 537672"/>
              <a:gd name="connsiteY4" fmla="*/ 537672 h 537672"/>
              <a:gd name="connsiteX5" fmla="*/ 470463 w 537672"/>
              <a:gd name="connsiteY5" fmla="*/ 537672 h 537672"/>
              <a:gd name="connsiteX6" fmla="*/ 537672 w 537672"/>
              <a:gd name="connsiteY6" fmla="*/ 470463 h 537672"/>
              <a:gd name="connsiteX7" fmla="*/ 537672 w 537672"/>
              <a:gd name="connsiteY7" fmla="*/ 64446 h 537672"/>
              <a:gd name="connsiteX8" fmla="*/ 473226 w 537672"/>
              <a:gd name="connsiteY8" fmla="*/ 0 h 537672"/>
              <a:gd name="connsiteX9" fmla="*/ 470463 w 537672"/>
              <a:gd name="connsiteY9" fmla="*/ 483905 h 537672"/>
              <a:gd name="connsiteX10" fmla="*/ 67209 w 537672"/>
              <a:gd name="connsiteY10" fmla="*/ 483905 h 537672"/>
              <a:gd name="connsiteX11" fmla="*/ 53767 w 537672"/>
              <a:gd name="connsiteY11" fmla="*/ 470463 h 537672"/>
              <a:gd name="connsiteX12" fmla="*/ 53767 w 537672"/>
              <a:gd name="connsiteY12" fmla="*/ 67209 h 537672"/>
              <a:gd name="connsiteX13" fmla="*/ 67209 w 537672"/>
              <a:gd name="connsiteY13" fmla="*/ 53767 h 537672"/>
              <a:gd name="connsiteX14" fmla="*/ 470687 w 537672"/>
              <a:gd name="connsiteY14" fmla="*/ 53767 h 537672"/>
              <a:gd name="connsiteX15" fmla="*/ 483905 w 537672"/>
              <a:gd name="connsiteY15" fmla="*/ 66985 h 537672"/>
              <a:gd name="connsiteX16" fmla="*/ 483905 w 537672"/>
              <a:gd name="connsiteY16" fmla="*/ 470463 h 537672"/>
              <a:gd name="connsiteX17" fmla="*/ 470463 w 537672"/>
              <a:gd name="connsiteY17" fmla="*/ 483905 h 53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7672" h="537672">
                <a:moveTo>
                  <a:pt x="473226" y="0"/>
                </a:moveTo>
                <a:lnTo>
                  <a:pt x="67209" y="0"/>
                </a:lnTo>
                <a:cubicBezTo>
                  <a:pt x="30095" y="0"/>
                  <a:pt x="0" y="30095"/>
                  <a:pt x="0" y="67209"/>
                </a:cubicBezTo>
                <a:lnTo>
                  <a:pt x="0" y="470463"/>
                </a:lnTo>
                <a:cubicBezTo>
                  <a:pt x="0" y="507577"/>
                  <a:pt x="30095" y="537672"/>
                  <a:pt x="67209" y="537672"/>
                </a:cubicBezTo>
                <a:lnTo>
                  <a:pt x="470463" y="537672"/>
                </a:lnTo>
                <a:cubicBezTo>
                  <a:pt x="507577" y="537672"/>
                  <a:pt x="537672" y="507577"/>
                  <a:pt x="537672" y="470463"/>
                </a:cubicBezTo>
                <a:lnTo>
                  <a:pt x="537672" y="64446"/>
                </a:lnTo>
                <a:cubicBezTo>
                  <a:pt x="537672" y="28900"/>
                  <a:pt x="508847" y="0"/>
                  <a:pt x="473226" y="0"/>
                </a:cubicBezTo>
                <a:close/>
                <a:moveTo>
                  <a:pt x="470463" y="483905"/>
                </a:moveTo>
                <a:lnTo>
                  <a:pt x="67209" y="483905"/>
                </a:lnTo>
                <a:cubicBezTo>
                  <a:pt x="59816" y="483905"/>
                  <a:pt x="53767" y="477856"/>
                  <a:pt x="53767" y="470463"/>
                </a:cubicBezTo>
                <a:lnTo>
                  <a:pt x="53767" y="67209"/>
                </a:lnTo>
                <a:cubicBezTo>
                  <a:pt x="53767" y="59816"/>
                  <a:pt x="59816" y="53767"/>
                  <a:pt x="67209" y="53767"/>
                </a:cubicBezTo>
                <a:lnTo>
                  <a:pt x="470687" y="53767"/>
                </a:lnTo>
                <a:cubicBezTo>
                  <a:pt x="478005" y="53767"/>
                  <a:pt x="483905" y="59667"/>
                  <a:pt x="483905" y="66985"/>
                </a:cubicBezTo>
                <a:lnTo>
                  <a:pt x="483905" y="470463"/>
                </a:lnTo>
                <a:cubicBezTo>
                  <a:pt x="483905" y="477856"/>
                  <a:pt x="477856" y="483905"/>
                  <a:pt x="470463" y="483905"/>
                </a:cubicBezTo>
                <a:close/>
              </a:path>
            </a:pathLst>
          </a:custGeom>
          <a:solidFill>
            <a:srgbClr val="BFEA6A"/>
          </a:solidFill>
          <a:ln w="7408" cap="flat">
            <a:noFill/>
            <a:prstDash val="solid"/>
            <a:miter/>
          </a:ln>
        </p:spPr>
        <p:txBody>
          <a:bodyPr rtlCol="0" anchor="ctr"/>
          <a:lstStyle/>
          <a:p>
            <a:pPr defTabSz="457109"/>
            <a:endParaRPr lang="en-US" sz="900">
              <a:solidFill>
                <a:srgbClr val="000000"/>
              </a:solidFill>
              <a:latin typeface="Calibri" panose="020F0502020204030204"/>
            </a:endParaRPr>
          </a:p>
        </p:txBody>
      </p:sp>
      <p:grpSp>
        <p:nvGrpSpPr>
          <p:cNvPr id="13" name="Group 12">
            <a:extLst>
              <a:ext uri="{FF2B5EF4-FFF2-40B4-BE49-F238E27FC236}">
                <a16:creationId xmlns:a16="http://schemas.microsoft.com/office/drawing/2014/main" id="{7EAAFFDA-9CAF-49D3-2649-7AD5DDD4D9B3}"/>
              </a:ext>
            </a:extLst>
          </p:cNvPr>
          <p:cNvGrpSpPr/>
          <p:nvPr/>
        </p:nvGrpSpPr>
        <p:grpSpPr>
          <a:xfrm>
            <a:off x="6257727" y="1388296"/>
            <a:ext cx="156334" cy="156278"/>
            <a:chOff x="12517084" y="2776060"/>
            <a:chExt cx="312708" cy="312596"/>
          </a:xfrm>
        </p:grpSpPr>
        <p:sp>
          <p:nvSpPr>
            <p:cNvPr id="8" name="Freeform: Shape 7">
              <a:extLst>
                <a:ext uri="{FF2B5EF4-FFF2-40B4-BE49-F238E27FC236}">
                  <a16:creationId xmlns:a16="http://schemas.microsoft.com/office/drawing/2014/main" id="{64D236E0-2771-19BF-9085-7A318C652CB9}"/>
                </a:ext>
              </a:extLst>
            </p:cNvPr>
            <p:cNvSpPr/>
            <p:nvPr/>
          </p:nvSpPr>
          <p:spPr>
            <a:xfrm>
              <a:off x="12517084" y="2776060"/>
              <a:ext cx="312633" cy="312596"/>
            </a:xfrm>
            <a:custGeom>
              <a:avLst/>
              <a:gdLst>
                <a:gd name="connsiteX0" fmla="*/ 285769 w 312633"/>
                <a:gd name="connsiteY0" fmla="*/ 312597 h 312596"/>
                <a:gd name="connsiteX1" fmla="*/ 266726 w 312633"/>
                <a:gd name="connsiteY1" fmla="*/ 304755 h 312596"/>
                <a:gd name="connsiteX2" fmla="*/ 7897 w 312633"/>
                <a:gd name="connsiteY2" fmla="*/ 45851 h 312596"/>
                <a:gd name="connsiteX3" fmla="*/ 7897 w 312633"/>
                <a:gd name="connsiteY3" fmla="*/ 7841 h 312596"/>
                <a:gd name="connsiteX4" fmla="*/ 45907 w 312633"/>
                <a:gd name="connsiteY4" fmla="*/ 7841 h 312596"/>
                <a:gd name="connsiteX5" fmla="*/ 304737 w 312633"/>
                <a:gd name="connsiteY5" fmla="*/ 266670 h 312596"/>
                <a:gd name="connsiteX6" fmla="*/ 304737 w 312633"/>
                <a:gd name="connsiteY6" fmla="*/ 304681 h 312596"/>
                <a:gd name="connsiteX7" fmla="*/ 285694 w 312633"/>
                <a:gd name="connsiteY7" fmla="*/ 312522 h 3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633" h="312596">
                  <a:moveTo>
                    <a:pt x="285769" y="312597"/>
                  </a:moveTo>
                  <a:cubicBezTo>
                    <a:pt x="278899" y="312597"/>
                    <a:pt x="272028" y="309983"/>
                    <a:pt x="266726" y="304755"/>
                  </a:cubicBezTo>
                  <a:lnTo>
                    <a:pt x="7897" y="45851"/>
                  </a:lnTo>
                  <a:cubicBezTo>
                    <a:pt x="-2632" y="35322"/>
                    <a:pt x="-2632" y="18296"/>
                    <a:pt x="7897" y="7841"/>
                  </a:cubicBezTo>
                  <a:cubicBezTo>
                    <a:pt x="18426" y="-2614"/>
                    <a:pt x="35453" y="-2614"/>
                    <a:pt x="45907" y="7841"/>
                  </a:cubicBezTo>
                  <a:lnTo>
                    <a:pt x="304737" y="266670"/>
                  </a:lnTo>
                  <a:cubicBezTo>
                    <a:pt x="315266" y="277200"/>
                    <a:pt x="315266" y="294226"/>
                    <a:pt x="304737" y="304681"/>
                  </a:cubicBezTo>
                  <a:cubicBezTo>
                    <a:pt x="299509" y="309908"/>
                    <a:pt x="292639" y="312522"/>
                    <a:pt x="285694" y="312522"/>
                  </a:cubicBezTo>
                  <a:close/>
                </a:path>
              </a:pathLst>
            </a:custGeom>
            <a:solidFill>
              <a:srgbClr val="52ACA1"/>
            </a:solidFill>
            <a:ln w="7408" cap="flat">
              <a:noFill/>
              <a:prstDash val="solid"/>
              <a:miter/>
            </a:ln>
          </p:spPr>
          <p:txBody>
            <a:bodyPr rtlCol="0" anchor="ctr"/>
            <a:lstStyle/>
            <a:p>
              <a:pPr defTabSz="457109"/>
              <a:endParaRPr lang="en-US" sz="900">
                <a:solidFill>
                  <a:srgbClr val="000000"/>
                </a:solidFill>
                <a:latin typeface="Calibri" panose="020F0502020204030204"/>
              </a:endParaRPr>
            </a:p>
          </p:txBody>
        </p:sp>
        <p:sp>
          <p:nvSpPr>
            <p:cNvPr id="9" name="Freeform: Shape 8">
              <a:extLst>
                <a:ext uri="{FF2B5EF4-FFF2-40B4-BE49-F238E27FC236}">
                  <a16:creationId xmlns:a16="http://schemas.microsoft.com/office/drawing/2014/main" id="{6B4EFC91-38F5-DC6C-B12A-6001837A3217}"/>
                </a:ext>
              </a:extLst>
            </p:cNvPr>
            <p:cNvSpPr/>
            <p:nvPr/>
          </p:nvSpPr>
          <p:spPr>
            <a:xfrm>
              <a:off x="12517084" y="2776060"/>
              <a:ext cx="312708" cy="312596"/>
            </a:xfrm>
            <a:custGeom>
              <a:avLst/>
              <a:gdLst>
                <a:gd name="connsiteX0" fmla="*/ 26940 w 312708"/>
                <a:gd name="connsiteY0" fmla="*/ 312597 h 312596"/>
                <a:gd name="connsiteX1" fmla="*/ 7897 w 312708"/>
                <a:gd name="connsiteY1" fmla="*/ 304755 h 312596"/>
                <a:gd name="connsiteX2" fmla="*/ 7897 w 312708"/>
                <a:gd name="connsiteY2" fmla="*/ 266745 h 312596"/>
                <a:gd name="connsiteX3" fmla="*/ 266801 w 312708"/>
                <a:gd name="connsiteY3" fmla="*/ 7841 h 312596"/>
                <a:gd name="connsiteX4" fmla="*/ 304812 w 312708"/>
                <a:gd name="connsiteY4" fmla="*/ 7841 h 312596"/>
                <a:gd name="connsiteX5" fmla="*/ 304812 w 312708"/>
                <a:gd name="connsiteY5" fmla="*/ 45851 h 312596"/>
                <a:gd name="connsiteX6" fmla="*/ 45907 w 312708"/>
                <a:gd name="connsiteY6" fmla="*/ 304755 h 312596"/>
                <a:gd name="connsiteX7" fmla="*/ 26865 w 312708"/>
                <a:gd name="connsiteY7" fmla="*/ 312597 h 31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2708" h="312596">
                  <a:moveTo>
                    <a:pt x="26940" y="312597"/>
                  </a:moveTo>
                  <a:cubicBezTo>
                    <a:pt x="20069" y="312597"/>
                    <a:pt x="13199" y="309983"/>
                    <a:pt x="7897" y="304755"/>
                  </a:cubicBezTo>
                  <a:cubicBezTo>
                    <a:pt x="-2632" y="294226"/>
                    <a:pt x="-2632" y="277200"/>
                    <a:pt x="7897" y="266745"/>
                  </a:cubicBezTo>
                  <a:lnTo>
                    <a:pt x="266801" y="7841"/>
                  </a:lnTo>
                  <a:cubicBezTo>
                    <a:pt x="277330" y="-2614"/>
                    <a:pt x="294357" y="-2614"/>
                    <a:pt x="304812" y="7841"/>
                  </a:cubicBezTo>
                  <a:cubicBezTo>
                    <a:pt x="315341" y="18370"/>
                    <a:pt x="315341" y="35397"/>
                    <a:pt x="304812" y="45851"/>
                  </a:cubicBezTo>
                  <a:lnTo>
                    <a:pt x="45907" y="304755"/>
                  </a:lnTo>
                  <a:cubicBezTo>
                    <a:pt x="40680" y="309983"/>
                    <a:pt x="33810" y="312597"/>
                    <a:pt x="26865" y="312597"/>
                  </a:cubicBezTo>
                  <a:close/>
                </a:path>
              </a:pathLst>
            </a:custGeom>
            <a:solidFill>
              <a:srgbClr val="52ACA1"/>
            </a:solidFill>
            <a:ln w="7408" cap="flat">
              <a:noFill/>
              <a:prstDash val="solid"/>
              <a:miter/>
            </a:ln>
          </p:spPr>
          <p:txBody>
            <a:bodyPr rtlCol="0" anchor="ctr"/>
            <a:lstStyle/>
            <a:p>
              <a:pPr defTabSz="457109"/>
              <a:endParaRPr lang="en-US" sz="900">
                <a:solidFill>
                  <a:srgbClr val="000000"/>
                </a:solidFill>
                <a:latin typeface="Calibri" panose="020F0502020204030204"/>
              </a:endParaRPr>
            </a:p>
          </p:txBody>
        </p:sp>
      </p:grpSp>
    </p:spTree>
    <p:extLst>
      <p:ext uri="{BB962C8B-B14F-4D97-AF65-F5344CB8AC3E}">
        <p14:creationId xmlns:p14="http://schemas.microsoft.com/office/powerpoint/2010/main" val="34680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69B1A0-1EAA-30FD-463C-D78749DB93C1}"/>
              </a:ext>
            </a:extLst>
          </p:cNvPr>
          <p:cNvGrpSpPr/>
          <p:nvPr/>
        </p:nvGrpSpPr>
        <p:grpSpPr>
          <a:xfrm>
            <a:off x="0" y="447"/>
            <a:ext cx="12192000" cy="6857107"/>
            <a:chOff x="0" y="0"/>
            <a:chExt cx="24387175" cy="13716000"/>
          </a:xfrm>
        </p:grpSpPr>
        <p:pic>
          <p:nvPicPr>
            <p:cNvPr id="8" name="Image 0" descr="preencoded.png">
              <a:extLst>
                <a:ext uri="{FF2B5EF4-FFF2-40B4-BE49-F238E27FC236}">
                  <a16:creationId xmlns:a16="http://schemas.microsoft.com/office/drawing/2014/main" id="{905B81F6-64E3-829C-FBF2-E6B954C90A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4467108" cy="13716000"/>
            </a:xfrm>
            <a:prstGeom prst="rect">
              <a:avLst/>
            </a:prstGeom>
          </p:spPr>
        </p:pic>
        <p:pic>
          <p:nvPicPr>
            <p:cNvPr id="9" name="Image 1" descr="preencoded.png">
              <a:extLst>
                <a:ext uri="{FF2B5EF4-FFF2-40B4-BE49-F238E27FC236}">
                  <a16:creationId xmlns:a16="http://schemas.microsoft.com/office/drawing/2014/main" id="{52543F42-C2D7-127C-1F23-4F41965667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032" y="0"/>
              <a:ext cx="22710438" cy="13716000"/>
            </a:xfrm>
            <a:prstGeom prst="rect">
              <a:avLst/>
            </a:prstGeom>
          </p:spPr>
        </p:pic>
        <p:pic>
          <p:nvPicPr>
            <p:cNvPr id="10" name="Image 2" descr="preencoded.png">
              <a:extLst>
                <a:ext uri="{FF2B5EF4-FFF2-40B4-BE49-F238E27FC236}">
                  <a16:creationId xmlns:a16="http://schemas.microsoft.com/office/drawing/2014/main" id="{DF104684-C3B0-C91C-545F-007FCB9AA3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61397" y="0"/>
              <a:ext cx="14225778" cy="13716000"/>
            </a:xfrm>
            <a:prstGeom prst="rect">
              <a:avLst/>
            </a:prstGeom>
          </p:spPr>
        </p:pic>
      </p:grpSp>
      <p:sp>
        <p:nvSpPr>
          <p:cNvPr id="5" name="Text Placeholder 1">
            <a:extLst>
              <a:ext uri="{FF2B5EF4-FFF2-40B4-BE49-F238E27FC236}">
                <a16:creationId xmlns:a16="http://schemas.microsoft.com/office/drawing/2014/main" id="{007F7504-525D-89E6-806E-F9BAF7795BB4}"/>
              </a:ext>
            </a:extLst>
          </p:cNvPr>
          <p:cNvSpPr txBox="1">
            <a:spLocks/>
          </p:cNvSpPr>
          <p:nvPr/>
        </p:nvSpPr>
        <p:spPr>
          <a:xfrm>
            <a:off x="1069056" y="565897"/>
            <a:ext cx="10053888"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0"/>
              </a:spcBef>
              <a:spcAft>
                <a:spcPts val="1200"/>
              </a:spcAft>
              <a:buNone/>
              <a:defRPr/>
            </a:pPr>
            <a:r>
              <a:rPr lang="en-US" sz="2699" b="1" dirty="0">
                <a:solidFill>
                  <a:srgbClr val="34453F"/>
                </a:solidFill>
                <a:latin typeface="Montserrat SemiBold" pitchFamily="2" charset="77"/>
              </a:rPr>
              <a:t>Why people left their previous job</a:t>
            </a:r>
            <a:endParaRPr lang="en-US" sz="1000" kern="0" spc="60" dirty="0">
              <a:solidFill>
                <a:srgbClr val="34453F"/>
              </a:solidFill>
              <a:latin typeface="Montserrat-SemiBold" pitchFamily="34" charset="0"/>
            </a:endParaRPr>
          </a:p>
        </p:txBody>
      </p:sp>
      <p:sp>
        <p:nvSpPr>
          <p:cNvPr id="2" name="Title 1">
            <a:extLst>
              <a:ext uri="{FF2B5EF4-FFF2-40B4-BE49-F238E27FC236}">
                <a16:creationId xmlns:a16="http://schemas.microsoft.com/office/drawing/2014/main" id="{F6D48B97-6D99-8F02-C5B8-76429AB5D0D6}"/>
              </a:ext>
            </a:extLst>
          </p:cNvPr>
          <p:cNvSpPr txBox="1">
            <a:spLocks/>
          </p:cNvSpPr>
          <p:nvPr/>
        </p:nvSpPr>
        <p:spPr>
          <a:xfrm>
            <a:off x="2853976" y="1265319"/>
            <a:ext cx="6484049" cy="331814"/>
          </a:xfrm>
          <a:prstGeom prst="rect">
            <a:avLst/>
          </a:prstGeom>
        </p:spPr>
        <p:txBody>
          <a:bodyPr vert="horz" lIns="45714" tIns="22857" rIns="45714" bIns="22857"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600" dirty="0">
                <a:solidFill>
                  <a:srgbClr val="35453F"/>
                </a:solidFill>
                <a:latin typeface="Montserrat" panose="00000500000000000000" pitchFamily="50" charset="0"/>
              </a:rPr>
              <a:t>Top reasons for quitting previous job</a:t>
            </a:r>
          </a:p>
        </p:txBody>
      </p:sp>
      <p:graphicFrame>
        <p:nvGraphicFramePr>
          <p:cNvPr id="4" name="Chart 3">
            <a:extLst>
              <a:ext uri="{FF2B5EF4-FFF2-40B4-BE49-F238E27FC236}">
                <a16:creationId xmlns:a16="http://schemas.microsoft.com/office/drawing/2014/main" id="{B9E01FB8-4B46-76AF-FC2E-2D480EA52AAC}"/>
              </a:ext>
            </a:extLst>
          </p:cNvPr>
          <p:cNvGraphicFramePr/>
          <p:nvPr>
            <p:extLst>
              <p:ext uri="{D42A27DB-BD31-4B8C-83A1-F6EECF244321}">
                <p14:modId xmlns:p14="http://schemas.microsoft.com/office/powerpoint/2010/main" val="416857817"/>
              </p:ext>
            </p:extLst>
          </p:nvPr>
        </p:nvGraphicFramePr>
        <p:xfrm>
          <a:off x="675621" y="1690915"/>
          <a:ext cx="10840759" cy="4281484"/>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F8086E32-37EE-CB28-F410-C7E76FB4F612}"/>
              </a:ext>
            </a:extLst>
          </p:cNvPr>
          <p:cNvSpPr txBox="1"/>
          <p:nvPr/>
        </p:nvSpPr>
        <p:spPr>
          <a:xfrm>
            <a:off x="453624" y="6321804"/>
            <a:ext cx="9513829" cy="215444"/>
          </a:xfrm>
          <a:prstGeom prst="rect">
            <a:avLst/>
          </a:prstGeom>
          <a:noFill/>
        </p:spPr>
        <p:txBody>
          <a:bodyPr wrap="square">
            <a:spAutoFit/>
          </a:bodyPr>
          <a:lstStyle/>
          <a:p>
            <a:pPr defTabSz="914217"/>
            <a:r>
              <a:rPr lang="en-US" sz="800" dirty="0">
                <a:solidFill>
                  <a:srgbClr val="E7E6E6">
                    <a:lumMod val="25000"/>
                  </a:srgbClr>
                </a:solidFill>
                <a:latin typeface="Montserrat" panose="00000500000000000000" pitchFamily="50" charset="0"/>
              </a:rPr>
              <a:t>Source: Subset of respondents from McKinsey’s 2022 Great Attrition, Great Attraction 2.0 global survey (n = 13,382)</a:t>
            </a:r>
          </a:p>
        </p:txBody>
      </p:sp>
    </p:spTree>
    <p:extLst>
      <p:ext uri="{BB962C8B-B14F-4D97-AF65-F5344CB8AC3E}">
        <p14:creationId xmlns:p14="http://schemas.microsoft.com/office/powerpoint/2010/main" val="261770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12191937" cy="6857107"/>
          </a:xfrm>
          <a:prstGeom prst="rect">
            <a:avLst/>
          </a:prstGeom>
        </p:spPr>
      </p:pic>
      <p:pic>
        <p:nvPicPr>
          <p:cNvPr id="8" name="Image 1">
            <a:extLst>
              <a:ext uri="{FF2B5EF4-FFF2-40B4-BE49-F238E27FC236}">
                <a16:creationId xmlns:a16="http://schemas.microsoft.com/office/drawing/2014/main" id="{85A7365F-2FCB-10F2-F940-91090A2A392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r="-1599"/>
          <a:stretch/>
        </p:blipFill>
        <p:spPr>
          <a:xfrm>
            <a:off x="7626311" y="698856"/>
            <a:ext cx="5435572" cy="5460289"/>
          </a:xfrm>
          <a:prstGeom prst="roundRect">
            <a:avLst>
              <a:gd name="adj" fmla="val 5687"/>
            </a:avLst>
          </a:prstGeom>
        </p:spPr>
      </p:pic>
      <p:sp>
        <p:nvSpPr>
          <p:cNvPr id="10" name="Text 2">
            <a:extLst>
              <a:ext uri="{FF2B5EF4-FFF2-40B4-BE49-F238E27FC236}">
                <a16:creationId xmlns:a16="http://schemas.microsoft.com/office/drawing/2014/main" id="{E0B3134B-FDFD-C513-E725-3B11284D0EE0}"/>
              </a:ext>
            </a:extLst>
          </p:cNvPr>
          <p:cNvSpPr/>
          <p:nvPr/>
        </p:nvSpPr>
        <p:spPr>
          <a:xfrm>
            <a:off x="894674" y="1003616"/>
            <a:ext cx="5353675" cy="892628"/>
          </a:xfrm>
          <a:prstGeom prst="rect">
            <a:avLst/>
          </a:prstGeom>
          <a:noFill/>
          <a:ln/>
        </p:spPr>
        <p:txBody>
          <a:bodyPr wrap="square" lIns="0" tIns="0" rIns="0" bIns="0" rtlCol="0" anchor="ctr"/>
          <a:lstStyle/>
          <a:p>
            <a:pPr defTabSz="457109"/>
            <a:r>
              <a:rPr lang="en-US" sz="2699" b="1">
                <a:solidFill>
                  <a:srgbClr val="B9D54D"/>
                </a:solidFill>
                <a:latin typeface="Montserrat SemiBold" pitchFamily="2" charset="77"/>
              </a:rPr>
              <a:t>Provide career development &amp; advancement</a:t>
            </a:r>
          </a:p>
        </p:txBody>
      </p:sp>
      <p:sp>
        <p:nvSpPr>
          <p:cNvPr id="4" name="TextBox 3">
            <a:extLst>
              <a:ext uri="{FF2B5EF4-FFF2-40B4-BE49-F238E27FC236}">
                <a16:creationId xmlns:a16="http://schemas.microsoft.com/office/drawing/2014/main" id="{BC5CA567-655C-0A37-777D-C9CE73389861}"/>
              </a:ext>
            </a:extLst>
          </p:cNvPr>
          <p:cNvSpPr txBox="1"/>
          <p:nvPr/>
        </p:nvSpPr>
        <p:spPr>
          <a:xfrm>
            <a:off x="894674" y="2289893"/>
            <a:ext cx="4876725" cy="3046988"/>
          </a:xfrm>
          <a:prstGeom prst="rect">
            <a:avLst/>
          </a:prstGeom>
          <a:noFill/>
        </p:spPr>
        <p:txBody>
          <a:bodyPr wrap="square">
            <a:spAutoFit/>
          </a:bodyPr>
          <a:lstStyle/>
          <a:p>
            <a:pPr defTabSz="457109"/>
            <a:r>
              <a:rPr lang="en-US" sz="1600" dirty="0">
                <a:solidFill>
                  <a:srgbClr val="FFFFFF"/>
                </a:solidFill>
                <a:latin typeface="Montserrat" panose="00000500000000000000" pitchFamily="2" charset="0"/>
              </a:rPr>
              <a:t>If you have limited opportunities for growth,  get creative about lifelong learning opportunities  </a:t>
            </a:r>
          </a:p>
          <a:p>
            <a:pPr defTabSz="457109"/>
            <a:endParaRPr lang="en-US" sz="1600" dirty="0">
              <a:solidFill>
                <a:srgbClr val="FFFFFF"/>
              </a:solidFill>
              <a:latin typeface="Montserrat" panose="00000500000000000000" pitchFamily="2" charset="0"/>
            </a:endParaRPr>
          </a:p>
          <a:p>
            <a:pPr defTabSz="457109"/>
            <a:r>
              <a:rPr lang="en-US" sz="1600" dirty="0">
                <a:solidFill>
                  <a:srgbClr val="FFFFFF"/>
                </a:solidFill>
                <a:latin typeface="Montserrat" panose="00000500000000000000" pitchFamily="2" charset="0"/>
              </a:rPr>
              <a:t>Offer variety in day-to-day activities where possible (new locations, etc.)</a:t>
            </a:r>
          </a:p>
          <a:p>
            <a:pPr defTabSz="457109"/>
            <a:endParaRPr lang="en-US" sz="1600" dirty="0">
              <a:solidFill>
                <a:srgbClr val="FFFFFF"/>
              </a:solidFill>
              <a:latin typeface="Montserrat" panose="00000500000000000000" pitchFamily="2" charset="0"/>
            </a:endParaRPr>
          </a:p>
          <a:p>
            <a:pPr defTabSz="457109"/>
            <a:r>
              <a:rPr lang="en-US" sz="1600" dirty="0">
                <a:solidFill>
                  <a:srgbClr val="FFFFFF"/>
                </a:solidFill>
                <a:latin typeface="Montserrat" panose="00000500000000000000" pitchFamily="2" charset="0"/>
              </a:rPr>
              <a:t>Provide opportunities to volunteer, mentor and give back to community</a:t>
            </a:r>
          </a:p>
          <a:p>
            <a:pPr defTabSz="457109"/>
            <a:endParaRPr lang="en-US" sz="1600" dirty="0">
              <a:solidFill>
                <a:srgbClr val="FFFFFF"/>
              </a:solidFill>
              <a:latin typeface="Montserrat" panose="00000500000000000000" pitchFamily="2" charset="0"/>
            </a:endParaRPr>
          </a:p>
          <a:p>
            <a:pPr defTabSz="457109"/>
            <a:r>
              <a:rPr lang="en-US" sz="1600" dirty="0">
                <a:solidFill>
                  <a:srgbClr val="FFFFFF"/>
                </a:solidFill>
                <a:latin typeface="Montserrat" panose="00000500000000000000" pitchFamily="2" charset="0"/>
              </a:rPr>
              <a:t>Upskill your staff (phlebotomy, additional certifications, etc.)</a:t>
            </a:r>
          </a:p>
        </p:txBody>
      </p:sp>
    </p:spTree>
    <p:extLst>
      <p:ext uri="{BB962C8B-B14F-4D97-AF65-F5344CB8AC3E}">
        <p14:creationId xmlns:p14="http://schemas.microsoft.com/office/powerpoint/2010/main" val="42672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E19A943-FED5-95ED-4833-5884B49B491D}"/>
              </a:ext>
            </a:extLst>
          </p:cNvPr>
          <p:cNvSpPr/>
          <p:nvPr/>
        </p:nvSpPr>
        <p:spPr>
          <a:xfrm>
            <a:off x="6096000" y="5129"/>
            <a:ext cx="6105242" cy="6847743"/>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 name="Group 6">
            <a:extLst>
              <a:ext uri="{FF2B5EF4-FFF2-40B4-BE49-F238E27FC236}">
                <a16:creationId xmlns:a16="http://schemas.microsoft.com/office/drawing/2014/main" id="{6569B1A0-1EAA-30FD-463C-D78749DB93C1}"/>
              </a:ext>
            </a:extLst>
          </p:cNvPr>
          <p:cNvGrpSpPr/>
          <p:nvPr/>
        </p:nvGrpSpPr>
        <p:grpSpPr>
          <a:xfrm>
            <a:off x="794" y="447"/>
            <a:ext cx="12190413" cy="6856662"/>
            <a:chOff x="0" y="-895"/>
            <a:chExt cx="24387175" cy="13716895"/>
          </a:xfrm>
        </p:grpSpPr>
        <p:pic>
          <p:nvPicPr>
            <p:cNvPr id="8" name="Image 0" descr="preencoded.png">
              <a:extLst>
                <a:ext uri="{FF2B5EF4-FFF2-40B4-BE49-F238E27FC236}">
                  <a16:creationId xmlns:a16="http://schemas.microsoft.com/office/drawing/2014/main" id="{905B81F6-64E3-829C-FBF2-E6B954C90A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4467108" cy="13716000"/>
            </a:xfrm>
            <a:prstGeom prst="rect">
              <a:avLst/>
            </a:prstGeom>
          </p:spPr>
        </p:pic>
        <p:pic>
          <p:nvPicPr>
            <p:cNvPr id="9" name="Image 1" descr="preencoded.png">
              <a:extLst>
                <a:ext uri="{FF2B5EF4-FFF2-40B4-BE49-F238E27FC236}">
                  <a16:creationId xmlns:a16="http://schemas.microsoft.com/office/drawing/2014/main" id="{52543F42-C2D7-127C-1F23-4F41965667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032" y="0"/>
              <a:ext cx="22710438" cy="13716000"/>
            </a:xfrm>
            <a:prstGeom prst="rect">
              <a:avLst/>
            </a:prstGeom>
          </p:spPr>
        </p:pic>
        <p:pic>
          <p:nvPicPr>
            <p:cNvPr id="10" name="Image 2" descr="preencoded.png">
              <a:extLst>
                <a:ext uri="{FF2B5EF4-FFF2-40B4-BE49-F238E27FC236}">
                  <a16:creationId xmlns:a16="http://schemas.microsoft.com/office/drawing/2014/main" id="{DF104684-C3B0-C91C-545F-007FCB9AA3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61397" y="-895"/>
              <a:ext cx="14225778" cy="13716000"/>
            </a:xfrm>
            <a:prstGeom prst="rect">
              <a:avLst/>
            </a:prstGeom>
          </p:spPr>
        </p:pic>
      </p:grpSp>
      <p:sp>
        <p:nvSpPr>
          <p:cNvPr id="5" name="Text Placeholder 1">
            <a:extLst>
              <a:ext uri="{FF2B5EF4-FFF2-40B4-BE49-F238E27FC236}">
                <a16:creationId xmlns:a16="http://schemas.microsoft.com/office/drawing/2014/main" id="{007F7504-525D-89E6-806E-F9BAF7795BB4}"/>
              </a:ext>
            </a:extLst>
          </p:cNvPr>
          <p:cNvSpPr txBox="1">
            <a:spLocks/>
          </p:cNvSpPr>
          <p:nvPr/>
        </p:nvSpPr>
        <p:spPr>
          <a:xfrm>
            <a:off x="848979" y="1298942"/>
            <a:ext cx="4552931" cy="981875"/>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018">
              <a:lnSpc>
                <a:spcPct val="100000"/>
              </a:lnSpc>
              <a:spcBef>
                <a:spcPts val="0"/>
              </a:spcBef>
              <a:spcAft>
                <a:spcPts val="1200"/>
              </a:spcAft>
              <a:buNone/>
              <a:defRPr/>
            </a:pPr>
            <a:r>
              <a:rPr lang="en-US" sz="3199" b="1">
                <a:solidFill>
                  <a:srgbClr val="34453F"/>
                </a:solidFill>
                <a:latin typeface="Montserrat SemiBold" pitchFamily="2" charset="77"/>
              </a:rPr>
              <a:t>Compensation Strategies</a:t>
            </a:r>
          </a:p>
        </p:txBody>
      </p:sp>
      <p:sp>
        <p:nvSpPr>
          <p:cNvPr id="13" name="Text 1">
            <a:extLst>
              <a:ext uri="{FF2B5EF4-FFF2-40B4-BE49-F238E27FC236}">
                <a16:creationId xmlns:a16="http://schemas.microsoft.com/office/drawing/2014/main" id="{6B8B7D93-E8C4-112C-F3B4-3C8B37FFA3C4}"/>
              </a:ext>
            </a:extLst>
          </p:cNvPr>
          <p:cNvSpPr/>
          <p:nvPr/>
        </p:nvSpPr>
        <p:spPr>
          <a:xfrm>
            <a:off x="933624" y="2637310"/>
            <a:ext cx="4794139" cy="2259877"/>
          </a:xfrm>
          <a:prstGeom prst="rect">
            <a:avLst/>
          </a:prstGeom>
          <a:noFill/>
          <a:ln/>
        </p:spPr>
        <p:txBody>
          <a:bodyPr wrap="square" lIns="0" tIns="0" rIns="0" bIns="0" rtlCol="0" anchor="t"/>
          <a:lstStyle/>
          <a:p>
            <a:pPr marL="228554" indent="-228554" defTabSz="457018">
              <a:lnSpc>
                <a:spcPct val="140000"/>
              </a:lnSpc>
              <a:spcBef>
                <a:spcPts val="300"/>
              </a:spcBef>
              <a:spcAft>
                <a:spcPts val="300"/>
              </a:spcAft>
              <a:buFont typeface="Wingdings" panose="05000000000000000000" pitchFamily="2" charset="2"/>
              <a:buChar char="v"/>
              <a:defRPr/>
            </a:pPr>
            <a:r>
              <a:rPr lang="en-US" sz="1600" kern="0">
                <a:solidFill>
                  <a:srgbClr val="34453F"/>
                </a:solidFill>
                <a:latin typeface="Montserrat" panose="00000500000000000000" pitchFamily="50" charset="0"/>
                <a:ea typeface="Montserrat-Regular" pitchFamily="34" charset="-122"/>
                <a:cs typeface="Montserrat-Regular" pitchFamily="34" charset="-120"/>
              </a:rPr>
              <a:t>Keep up with the market to the extent possible.</a:t>
            </a:r>
          </a:p>
          <a:p>
            <a:pPr marL="228554" indent="-228554" defTabSz="457018">
              <a:lnSpc>
                <a:spcPct val="140000"/>
              </a:lnSpc>
              <a:spcBef>
                <a:spcPts val="300"/>
              </a:spcBef>
              <a:spcAft>
                <a:spcPts val="300"/>
              </a:spcAft>
              <a:buFont typeface="Wingdings" panose="05000000000000000000" pitchFamily="2" charset="2"/>
              <a:buChar char="v"/>
              <a:defRPr/>
            </a:pPr>
            <a:r>
              <a:rPr lang="en-US" sz="1600" kern="0">
                <a:solidFill>
                  <a:srgbClr val="34453F"/>
                </a:solidFill>
                <a:latin typeface="Montserrat" panose="00000500000000000000" pitchFamily="50" charset="0"/>
                <a:ea typeface="Montserrat-Regular" pitchFamily="34" charset="-122"/>
                <a:cs typeface="Montserrat-Regular" pitchFamily="34" charset="-120"/>
              </a:rPr>
              <a:t>Move new staff quickly to the salary midpoint to retain them.</a:t>
            </a:r>
          </a:p>
          <a:p>
            <a:pPr marL="228554" indent="-228554" defTabSz="457018">
              <a:lnSpc>
                <a:spcPct val="140000"/>
              </a:lnSpc>
              <a:spcBef>
                <a:spcPts val="300"/>
              </a:spcBef>
              <a:spcAft>
                <a:spcPts val="300"/>
              </a:spcAft>
              <a:buFont typeface="Wingdings" panose="05000000000000000000" pitchFamily="2" charset="2"/>
              <a:buChar char="v"/>
              <a:defRPr/>
            </a:pPr>
            <a:r>
              <a:rPr lang="en-US" sz="1600" kern="0">
                <a:solidFill>
                  <a:srgbClr val="34453F"/>
                </a:solidFill>
                <a:latin typeface="Montserrat" panose="00000500000000000000" pitchFamily="50" charset="0"/>
                <a:ea typeface="Montserrat-Regular" pitchFamily="34" charset="-122"/>
                <a:cs typeface="Montserrat-Regular" pitchFamily="34" charset="-120"/>
              </a:rPr>
              <a:t>Issue an annual total compensation statement &amp; quantify the full picture of compensation to employees who may not realize the true measure of what they’re being compensated.</a:t>
            </a:r>
          </a:p>
        </p:txBody>
      </p:sp>
      <p:grpSp>
        <p:nvGrpSpPr>
          <p:cNvPr id="6" name="Group 5">
            <a:extLst>
              <a:ext uri="{FF2B5EF4-FFF2-40B4-BE49-F238E27FC236}">
                <a16:creationId xmlns:a16="http://schemas.microsoft.com/office/drawing/2014/main" id="{CFD45B0A-7FBB-B4F9-4033-B3B57501060F}"/>
              </a:ext>
            </a:extLst>
          </p:cNvPr>
          <p:cNvGrpSpPr/>
          <p:nvPr/>
        </p:nvGrpSpPr>
        <p:grpSpPr>
          <a:xfrm>
            <a:off x="6474457" y="172374"/>
            <a:ext cx="5410289" cy="6559216"/>
            <a:chOff x="13240529" y="9365"/>
            <a:chExt cx="10821987" cy="13120140"/>
          </a:xfrm>
        </p:grpSpPr>
        <p:pic>
          <p:nvPicPr>
            <p:cNvPr id="2" name="Picture 1">
              <a:extLst>
                <a:ext uri="{FF2B5EF4-FFF2-40B4-BE49-F238E27FC236}">
                  <a16:creationId xmlns:a16="http://schemas.microsoft.com/office/drawing/2014/main" id="{D6C3C73E-1061-25DE-F1E7-13688A5E6323}"/>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p:blipFill>
          <p:spPr>
            <a:xfrm>
              <a:off x="13240529" y="9365"/>
              <a:ext cx="10821987" cy="12984480"/>
            </a:xfrm>
            <a:prstGeom prst="rect">
              <a:avLst/>
            </a:prstGeom>
          </p:spPr>
        </p:pic>
        <p:sp>
          <p:nvSpPr>
            <p:cNvPr id="4" name="TextBox 3">
              <a:extLst>
                <a:ext uri="{FF2B5EF4-FFF2-40B4-BE49-F238E27FC236}">
                  <a16:creationId xmlns:a16="http://schemas.microsoft.com/office/drawing/2014/main" id="{9F68D347-497B-0A69-4C61-E1C54FB113BD}"/>
                </a:ext>
              </a:extLst>
            </p:cNvPr>
            <p:cNvSpPr txBox="1"/>
            <p:nvPr/>
          </p:nvSpPr>
          <p:spPr>
            <a:xfrm>
              <a:off x="14866325" y="12667781"/>
              <a:ext cx="7697228" cy="461724"/>
            </a:xfrm>
            <a:prstGeom prst="rect">
              <a:avLst/>
            </a:prstGeom>
            <a:noFill/>
          </p:spPr>
          <p:txBody>
            <a:bodyPr wrap="square" rtlCol="0">
              <a:spAutoFit/>
            </a:bodyPr>
            <a:lstStyle/>
            <a:p>
              <a:pPr algn="ctr" defTabSz="913851">
                <a:defRPr/>
              </a:pPr>
              <a:r>
                <a:rPr lang="en-US" sz="900">
                  <a:solidFill>
                    <a:srgbClr val="35453F"/>
                  </a:solidFill>
                  <a:latin typeface="Montserrat" panose="00000500000000000000" pitchFamily="50" charset="0"/>
                </a:rPr>
                <a:t>Sample compensation statement from Genesis HR Solutions</a:t>
              </a:r>
            </a:p>
          </p:txBody>
        </p:sp>
      </p:grpSp>
    </p:spTree>
    <p:extLst>
      <p:ext uri="{BB962C8B-B14F-4D97-AF65-F5344CB8AC3E}">
        <p14:creationId xmlns:p14="http://schemas.microsoft.com/office/powerpoint/2010/main" val="2371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par>
                          <p:cTn id="13" fill="hold">
                            <p:stCondLst>
                              <p:cond delay="500"/>
                            </p:stCondLst>
                            <p:childTnLst>
                              <p:par>
                                <p:cTn id="14" presetID="1" presetClass="entr" presetSubtype="0" fill="hold" nodeType="afterEffect">
                                  <p:stCondLst>
                                    <p:cond delay="20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15" name="Image 0" descr="preencoded.png">
            <a:extLst>
              <a:ext uri="{FF2B5EF4-FFF2-40B4-BE49-F238E27FC236}">
                <a16:creationId xmlns:a16="http://schemas.microsoft.com/office/drawing/2014/main" id="{B799077E-EB65-146C-4F22-DCCBF36A0A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7232612" cy="6857107"/>
          </a:xfrm>
          <a:prstGeom prst="rect">
            <a:avLst/>
          </a:prstGeom>
        </p:spPr>
      </p:pic>
      <p:pic>
        <p:nvPicPr>
          <p:cNvPr id="16" name="Image 1" descr="preencoded.png">
            <a:extLst>
              <a:ext uri="{FF2B5EF4-FFF2-40B4-BE49-F238E27FC236}">
                <a16:creationId xmlns:a16="http://schemas.microsoft.com/office/drawing/2014/main" id="{84776A54-430E-DBBD-4E1E-FA7F7FFB3A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000" y="447"/>
            <a:ext cx="11353741" cy="6857107"/>
          </a:xfrm>
          <a:prstGeom prst="rect">
            <a:avLst/>
          </a:prstGeom>
        </p:spPr>
      </p:pic>
      <p:pic>
        <p:nvPicPr>
          <p:cNvPr id="17" name="Image 2" descr="preencoded.png">
            <a:extLst>
              <a:ext uri="{FF2B5EF4-FFF2-40B4-BE49-F238E27FC236}">
                <a16:creationId xmlns:a16="http://schemas.microsoft.com/office/drawing/2014/main" id="{494930C0-E29E-E5D1-A180-28EE55BE5C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79974" y="447"/>
            <a:ext cx="7111963" cy="6857107"/>
          </a:xfrm>
          <a:prstGeom prst="rect">
            <a:avLst/>
          </a:prstGeom>
        </p:spPr>
      </p:pic>
      <p:grpSp>
        <p:nvGrpSpPr>
          <p:cNvPr id="4" name="Group 3">
            <a:extLst>
              <a:ext uri="{FF2B5EF4-FFF2-40B4-BE49-F238E27FC236}">
                <a16:creationId xmlns:a16="http://schemas.microsoft.com/office/drawing/2014/main" id="{ABC5DFFD-01BD-C8D0-A33D-F4F05A236737}"/>
              </a:ext>
            </a:extLst>
          </p:cNvPr>
          <p:cNvGrpSpPr/>
          <p:nvPr/>
        </p:nvGrpSpPr>
        <p:grpSpPr>
          <a:xfrm>
            <a:off x="2990922" y="1927421"/>
            <a:ext cx="3048644" cy="3164005"/>
            <a:chOff x="5982622" y="3854450"/>
            <a:chExt cx="6098081" cy="6328833"/>
          </a:xfrm>
        </p:grpSpPr>
        <p:sp>
          <p:nvSpPr>
            <p:cNvPr id="5" name="Shape 0"/>
            <p:cNvSpPr/>
            <p:nvPr/>
          </p:nvSpPr>
          <p:spPr>
            <a:xfrm>
              <a:off x="5982622" y="3854450"/>
              <a:ext cx="5819776" cy="6007100"/>
            </a:xfrm>
            <a:prstGeom prst="roundRect">
              <a:avLst>
                <a:gd name="adj" fmla="val 6171"/>
              </a:avLst>
            </a:prstGeom>
            <a:solidFill>
              <a:srgbClr val="35453F">
                <a:alpha val="100000"/>
              </a:srgbClr>
            </a:solidFill>
            <a:ln w="63500">
              <a:solidFill>
                <a:srgbClr val="FFFFFF"/>
              </a:solidFill>
              <a:prstDash val="solid"/>
            </a:ln>
          </p:spPr>
        </p:sp>
        <p:sp>
          <p:nvSpPr>
            <p:cNvPr id="8" name="Text 3"/>
            <p:cNvSpPr/>
            <p:nvPr/>
          </p:nvSpPr>
          <p:spPr>
            <a:xfrm>
              <a:off x="6720634" y="5797550"/>
              <a:ext cx="5360069" cy="4385733"/>
            </a:xfrm>
            <a:prstGeom prst="rect">
              <a:avLst/>
            </a:prstGeom>
            <a:noFill/>
            <a:ln/>
          </p:spPr>
          <p:txBody>
            <a:bodyPr wrap="square" lIns="0" tIns="0" rIns="0" bIns="0" rtlCol="0" anchor="t"/>
            <a:lstStyle/>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Tangible</a:t>
              </a:r>
            </a:p>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Consumed</a:t>
              </a:r>
            </a:p>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Have economic value</a:t>
              </a:r>
            </a:p>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Expected</a:t>
              </a:r>
            </a:p>
            <a:p>
              <a:pPr defTabSz="457109">
                <a:lnSpc>
                  <a:spcPts val="2100"/>
                </a:lnSpc>
                <a:spcAft>
                  <a:spcPts val="600"/>
                </a:spcAft>
                <a:defRPr/>
              </a:pPr>
              <a:endParaRPr lang="en-US" sz="1600" kern="0" spc="70">
                <a:solidFill>
                  <a:srgbClr val="FFFFFF">
                    <a:alpha val="100000"/>
                  </a:srgbClr>
                </a:solidFill>
                <a:latin typeface="Montserrat-Regular" pitchFamily="34" charset="0"/>
                <a:ea typeface="Montserrat-Regular" pitchFamily="34" charset="-122"/>
                <a:cs typeface="Montserrat-Regular" pitchFamily="34" charset="-120"/>
              </a:endParaRPr>
            </a:p>
          </p:txBody>
        </p:sp>
        <p:sp>
          <p:nvSpPr>
            <p:cNvPr id="11" name="Text 6"/>
            <p:cNvSpPr/>
            <p:nvPr/>
          </p:nvSpPr>
          <p:spPr>
            <a:xfrm>
              <a:off x="6714822" y="4591050"/>
              <a:ext cx="4534467" cy="914400"/>
            </a:xfrm>
            <a:prstGeom prst="rect">
              <a:avLst/>
            </a:prstGeom>
            <a:noFill/>
            <a:ln/>
          </p:spPr>
          <p:txBody>
            <a:bodyPr wrap="square" lIns="0" tIns="0" rIns="0" bIns="0" rtlCol="0" anchor="ctr"/>
            <a:lstStyle/>
            <a:p>
              <a:pPr defTabSz="457109">
                <a:lnSpc>
                  <a:spcPts val="1800"/>
                </a:lnSpc>
                <a:defRPr/>
              </a:pPr>
              <a:r>
                <a:rPr lang="en-US" sz="2000">
                  <a:solidFill>
                    <a:srgbClr val="94DCD9"/>
                  </a:solidFill>
                  <a:latin typeface="Montserrat SemiBold" panose="00000700000000000000" pitchFamily="50" charset="0"/>
                  <a:ea typeface="Abril Text-Regular" pitchFamily="34" charset="-122"/>
                  <a:cs typeface="Abril Text-Regular" pitchFamily="34" charset="-120"/>
                </a:rPr>
                <a:t>Rewards</a:t>
              </a:r>
              <a:endParaRPr lang="en-US">
                <a:solidFill>
                  <a:srgbClr val="94DCD9"/>
                </a:solidFill>
                <a:latin typeface="Montserrat SemiBold" panose="00000700000000000000" pitchFamily="50" charset="0"/>
              </a:endParaRPr>
            </a:p>
          </p:txBody>
        </p:sp>
      </p:grpSp>
      <p:grpSp>
        <p:nvGrpSpPr>
          <p:cNvPr id="3" name="Group 2">
            <a:extLst>
              <a:ext uri="{FF2B5EF4-FFF2-40B4-BE49-F238E27FC236}">
                <a16:creationId xmlns:a16="http://schemas.microsoft.com/office/drawing/2014/main" id="{9D4A5914-D170-AEBB-1960-CFB2994612B9}"/>
              </a:ext>
            </a:extLst>
          </p:cNvPr>
          <p:cNvGrpSpPr/>
          <p:nvPr/>
        </p:nvGrpSpPr>
        <p:grpSpPr>
          <a:xfrm>
            <a:off x="6235740" y="1927421"/>
            <a:ext cx="2997055" cy="3003159"/>
            <a:chOff x="12473103" y="3854450"/>
            <a:chExt cx="5994891" cy="6007100"/>
          </a:xfrm>
        </p:grpSpPr>
        <p:sp>
          <p:nvSpPr>
            <p:cNvPr id="6" name="Shape 1"/>
            <p:cNvSpPr/>
            <p:nvPr/>
          </p:nvSpPr>
          <p:spPr>
            <a:xfrm>
              <a:off x="12473103" y="3854450"/>
              <a:ext cx="5819776" cy="6007100"/>
            </a:xfrm>
            <a:prstGeom prst="roundRect">
              <a:avLst>
                <a:gd name="adj" fmla="val 6171"/>
              </a:avLst>
            </a:prstGeom>
            <a:solidFill>
              <a:srgbClr val="35453F">
                <a:alpha val="100000"/>
              </a:srgbClr>
            </a:solidFill>
            <a:ln w="63500">
              <a:solidFill>
                <a:srgbClr val="FFFFFF"/>
              </a:solidFill>
              <a:prstDash val="solid"/>
            </a:ln>
          </p:spPr>
        </p:sp>
        <p:sp>
          <p:nvSpPr>
            <p:cNvPr id="9" name="Text 4"/>
            <p:cNvSpPr/>
            <p:nvPr/>
          </p:nvSpPr>
          <p:spPr>
            <a:xfrm>
              <a:off x="13268811" y="5797550"/>
              <a:ext cx="5199183" cy="2252133"/>
            </a:xfrm>
            <a:prstGeom prst="rect">
              <a:avLst/>
            </a:prstGeom>
            <a:noFill/>
            <a:ln/>
          </p:spPr>
          <p:txBody>
            <a:bodyPr wrap="square" lIns="0" tIns="0" rIns="0" bIns="0" rtlCol="0" anchor="t"/>
            <a:lstStyle/>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Intangible</a:t>
              </a:r>
            </a:p>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Experienced</a:t>
              </a:r>
            </a:p>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Holds emotional value</a:t>
              </a:r>
            </a:p>
            <a:p>
              <a:pPr defTabSz="457109">
                <a:lnSpc>
                  <a:spcPts val="2100"/>
                </a:lnSpc>
                <a:spcAft>
                  <a:spcPts val="600"/>
                </a:spcAft>
                <a:defRPr/>
              </a:pPr>
              <a:r>
                <a:rPr lang="en-US" sz="1600" kern="0" spc="70">
                  <a:solidFill>
                    <a:srgbClr val="FFFFFF">
                      <a:alpha val="100000"/>
                    </a:srgbClr>
                  </a:solidFill>
                  <a:latin typeface="Montserrat-Regular" pitchFamily="34" charset="0"/>
                  <a:ea typeface="Montserrat-Regular" pitchFamily="34" charset="-122"/>
                  <a:cs typeface="Montserrat-Regular" pitchFamily="34" charset="-120"/>
                </a:rPr>
                <a:t>Surprise</a:t>
              </a:r>
            </a:p>
          </p:txBody>
        </p:sp>
        <p:sp>
          <p:nvSpPr>
            <p:cNvPr id="12" name="Text 7"/>
            <p:cNvSpPr/>
            <p:nvPr/>
          </p:nvSpPr>
          <p:spPr>
            <a:xfrm>
              <a:off x="13268811" y="4591050"/>
              <a:ext cx="4937198" cy="914400"/>
            </a:xfrm>
            <a:prstGeom prst="rect">
              <a:avLst/>
            </a:prstGeom>
            <a:noFill/>
            <a:ln/>
          </p:spPr>
          <p:txBody>
            <a:bodyPr wrap="square" lIns="0" tIns="0" rIns="0" bIns="0" rtlCol="0" anchor="ctr"/>
            <a:lstStyle/>
            <a:p>
              <a:pPr defTabSz="457109">
                <a:lnSpc>
                  <a:spcPts val="1800"/>
                </a:lnSpc>
                <a:defRPr/>
              </a:pPr>
              <a:r>
                <a:rPr lang="en-US" sz="2000">
                  <a:solidFill>
                    <a:srgbClr val="BFEA6A"/>
                  </a:solidFill>
                  <a:latin typeface="Montserrat SemiBold" panose="00000700000000000000" pitchFamily="50" charset="0"/>
                  <a:ea typeface="Abril Text-Regular" pitchFamily="34" charset="-122"/>
                  <a:cs typeface="Abril Text-Regular" pitchFamily="34" charset="-120"/>
                </a:rPr>
                <a:t>Recognition</a:t>
              </a:r>
              <a:endParaRPr lang="en-US">
                <a:solidFill>
                  <a:srgbClr val="BFEA6A"/>
                </a:solidFill>
                <a:latin typeface="Montserrat SemiBold" panose="00000700000000000000" pitchFamily="50" charset="0"/>
              </a:endParaRPr>
            </a:p>
          </p:txBody>
        </p:sp>
      </p:grpSp>
      <p:sp>
        <p:nvSpPr>
          <p:cNvPr id="14" name="Text 9"/>
          <p:cNvSpPr/>
          <p:nvPr/>
        </p:nvSpPr>
        <p:spPr>
          <a:xfrm>
            <a:off x="2703516" y="418488"/>
            <a:ext cx="6784969" cy="1225892"/>
          </a:xfrm>
          <a:prstGeom prst="rect">
            <a:avLst/>
          </a:prstGeom>
          <a:noFill/>
          <a:ln/>
        </p:spPr>
        <p:txBody>
          <a:bodyPr wrap="square" lIns="0" tIns="0" rIns="0" bIns="0" rtlCol="0" anchor="ctr"/>
          <a:lstStyle/>
          <a:p>
            <a:pPr algn="ctr" defTabSz="457109">
              <a:defRPr/>
            </a:pPr>
            <a:r>
              <a:rPr lang="en-US" sz="3199" kern="0">
                <a:solidFill>
                  <a:srgbClr val="FFFFFF"/>
                </a:solidFill>
                <a:latin typeface="Montserrat SemiBold" panose="00000700000000000000" pitchFamily="50" charset="0"/>
                <a:ea typeface="Montserrat-SemiBold" pitchFamily="34" charset="-122"/>
                <a:cs typeface="Montserrat-SemiBold" pitchFamily="34" charset="-120"/>
              </a:rPr>
              <a:t>Reward &amp; Recognition</a:t>
            </a:r>
            <a:endParaRPr lang="en-US" sz="3199">
              <a:solidFill>
                <a:srgbClr val="FFFFFF"/>
              </a:solidFill>
              <a:latin typeface="Montserrat SemiBold" panose="00000700000000000000" pitchFamily="50" charset="0"/>
            </a:endParaRPr>
          </a:p>
        </p:txBody>
      </p:sp>
      <p:sp>
        <p:nvSpPr>
          <p:cNvPr id="2" name="TextBox 1">
            <a:extLst>
              <a:ext uri="{FF2B5EF4-FFF2-40B4-BE49-F238E27FC236}">
                <a16:creationId xmlns:a16="http://schemas.microsoft.com/office/drawing/2014/main" id="{DF7AE5F6-5C9A-6C36-148F-1DE8199C81ED}"/>
              </a:ext>
            </a:extLst>
          </p:cNvPr>
          <p:cNvSpPr txBox="1"/>
          <p:nvPr/>
        </p:nvSpPr>
        <p:spPr>
          <a:xfrm>
            <a:off x="3513157" y="5370442"/>
            <a:ext cx="5165687" cy="923330"/>
          </a:xfrm>
          <a:prstGeom prst="rect">
            <a:avLst/>
          </a:prstGeom>
          <a:noFill/>
        </p:spPr>
        <p:txBody>
          <a:bodyPr wrap="square">
            <a:spAutoFit/>
          </a:bodyPr>
          <a:lstStyle/>
          <a:p>
            <a:pPr algn="ctr" defTabSz="457109"/>
            <a:r>
              <a:rPr lang="en-US" i="1">
                <a:solidFill>
                  <a:srgbClr val="FFFFFF"/>
                </a:solidFill>
                <a:latin typeface="Montserrat" panose="00000500000000000000" pitchFamily="2" charset="0"/>
              </a:rPr>
              <a:t>The present-day workforce is more concerned about how their workplace treats them rather than how much it pays.</a:t>
            </a:r>
          </a:p>
        </p:txBody>
      </p:sp>
    </p:spTree>
    <p:extLst>
      <p:ext uri="{BB962C8B-B14F-4D97-AF65-F5344CB8AC3E}">
        <p14:creationId xmlns:p14="http://schemas.microsoft.com/office/powerpoint/2010/main" val="174690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7232612" cy="6857107"/>
          </a:xfrm>
          <a:prstGeom prst="rect">
            <a:avLst/>
          </a:prstGeom>
        </p:spPr>
      </p:pic>
      <p:pic>
        <p:nvPicPr>
          <p:cNvPr id="3" name="Image 1" descr="preencoded.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000" y="447"/>
            <a:ext cx="11353741" cy="6857107"/>
          </a:xfrm>
          <a:prstGeom prst="rect">
            <a:avLst/>
          </a:prstGeom>
        </p:spPr>
      </p:pic>
      <p:pic>
        <p:nvPicPr>
          <p:cNvPr id="4" name="Image 2" descr="preencoded.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79974" y="447"/>
            <a:ext cx="7111963" cy="6857107"/>
          </a:xfrm>
          <a:prstGeom prst="rect">
            <a:avLst/>
          </a:prstGeom>
        </p:spPr>
      </p:pic>
      <p:sp>
        <p:nvSpPr>
          <p:cNvPr id="5" name="Shape 0"/>
          <p:cNvSpPr/>
          <p:nvPr/>
        </p:nvSpPr>
        <p:spPr>
          <a:xfrm>
            <a:off x="497305" y="1292435"/>
            <a:ext cx="2686945" cy="5303520"/>
          </a:xfrm>
          <a:prstGeom prst="roundRect">
            <a:avLst>
              <a:gd name="adj" fmla="val 8639"/>
            </a:avLst>
          </a:prstGeom>
          <a:solidFill>
            <a:srgbClr val="35453F">
              <a:alpha val="100000"/>
            </a:srgbClr>
          </a:solidFill>
          <a:ln w="31750">
            <a:solidFill>
              <a:srgbClr val="FFFFFF"/>
            </a:solidFill>
            <a:prstDash val="solid"/>
          </a:ln>
        </p:spPr>
      </p:sp>
      <p:sp>
        <p:nvSpPr>
          <p:cNvPr id="9" name="Text 4"/>
          <p:cNvSpPr/>
          <p:nvPr/>
        </p:nvSpPr>
        <p:spPr>
          <a:xfrm>
            <a:off x="714374" y="2541347"/>
            <a:ext cx="2377440" cy="1309862"/>
          </a:xfrm>
          <a:prstGeom prst="rect">
            <a:avLst/>
          </a:prstGeom>
          <a:noFill/>
          <a:ln/>
        </p:spPr>
        <p:txBody>
          <a:bodyPr wrap="square" lIns="0" tIns="0" rIns="0" bIns="0" rtlCol="0" anchor="t"/>
          <a:lstStyle/>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ea typeface="Montserrat-Regular" pitchFamily="34" charset="-122"/>
                <a:cs typeface="Montserrat-Regular" pitchFamily="34" charset="-120"/>
              </a:rPr>
              <a:t>Mutual respect</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ea typeface="Montserrat-Regular" pitchFamily="34" charset="-122"/>
                <a:cs typeface="Montserrat-Regular" pitchFamily="34" charset="-120"/>
              </a:rPr>
              <a:t>Hands-on education</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ea typeface="Montserrat-Regular" pitchFamily="34" charset="-122"/>
                <a:cs typeface="Montserrat-Regular" pitchFamily="34" charset="-120"/>
              </a:rPr>
              <a:t>Predictable schedule</a:t>
            </a:r>
          </a:p>
          <a:p>
            <a:pPr marL="285750" indent="-285750" defTabSz="457109">
              <a:lnSpc>
                <a:spcPts val="2100"/>
              </a:lnSpc>
              <a:buFont typeface="Wingdings" panose="05000000000000000000" pitchFamily="2" charset="2"/>
              <a:buChar char="§"/>
            </a:pPr>
            <a:endParaRPr lang="en-US" sz="1300" kern="0" spc="70" dirty="0">
              <a:solidFill>
                <a:srgbClr val="FFFFFF">
                  <a:alpha val="100000"/>
                </a:srgbClr>
              </a:solidFill>
              <a:latin typeface="Montserrat-Regular" pitchFamily="34" charset="0"/>
              <a:ea typeface="Montserrat-Regular" pitchFamily="34" charset="-122"/>
              <a:cs typeface="Montserrat-Regular" pitchFamily="34" charset="-120"/>
            </a:endParaRPr>
          </a:p>
        </p:txBody>
      </p:sp>
      <p:sp>
        <p:nvSpPr>
          <p:cNvPr id="13" name="Text 8"/>
          <p:cNvSpPr/>
          <p:nvPr/>
        </p:nvSpPr>
        <p:spPr>
          <a:xfrm>
            <a:off x="785732" y="1527821"/>
            <a:ext cx="2099610" cy="457140"/>
          </a:xfrm>
          <a:prstGeom prst="rect">
            <a:avLst/>
          </a:prstGeom>
          <a:noFill/>
          <a:ln/>
        </p:spPr>
        <p:txBody>
          <a:bodyPr wrap="square" lIns="0" tIns="0" rIns="0" bIns="0" rtlCol="0" anchor="ctr"/>
          <a:lstStyle/>
          <a:p>
            <a:pPr defTabSz="457109">
              <a:lnSpc>
                <a:spcPts val="1800"/>
              </a:lnSpc>
            </a:pPr>
            <a:r>
              <a:rPr lang="en-US" sz="1600" dirty="0">
                <a:solidFill>
                  <a:schemeClr val="bg1"/>
                </a:solidFill>
                <a:latin typeface="Montserrat Medium" pitchFamily="2" charset="77"/>
                <a:cs typeface="Abril Text-Regular" pitchFamily="34" charset="-120"/>
              </a:rPr>
              <a:t>Baby Boomers</a:t>
            </a:r>
            <a:endParaRPr lang="en-US" sz="1600" dirty="0">
              <a:solidFill>
                <a:schemeClr val="bg1"/>
              </a:solidFill>
              <a:latin typeface="Montserrat Medium" pitchFamily="2" charset="77"/>
            </a:endParaRPr>
          </a:p>
        </p:txBody>
      </p:sp>
      <p:sp>
        <p:nvSpPr>
          <p:cNvPr id="22" name="TextBox 21">
            <a:extLst>
              <a:ext uri="{FF2B5EF4-FFF2-40B4-BE49-F238E27FC236}">
                <a16:creationId xmlns:a16="http://schemas.microsoft.com/office/drawing/2014/main" id="{9A92CE42-8AED-B741-0AD5-0433ADAD0249}"/>
              </a:ext>
            </a:extLst>
          </p:cNvPr>
          <p:cNvSpPr txBox="1"/>
          <p:nvPr/>
        </p:nvSpPr>
        <p:spPr>
          <a:xfrm>
            <a:off x="714374" y="4494160"/>
            <a:ext cx="2377440" cy="875624"/>
          </a:xfrm>
          <a:prstGeom prst="rect">
            <a:avLst/>
          </a:prstGeom>
          <a:noFill/>
        </p:spPr>
        <p:txBody>
          <a:bodyPr wrap="square">
            <a:spAutoFit/>
          </a:bodyPr>
          <a:lstStyle/>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Gossipy environment</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Entitlement</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Technology</a:t>
            </a:r>
            <a:endParaRPr kumimoji="0" lang="en-US" sz="13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7" name="Picture 36" descr="Icon&#10;&#10;Description automatically generated">
            <a:extLst>
              <a:ext uri="{FF2B5EF4-FFF2-40B4-BE49-F238E27FC236}">
                <a16:creationId xmlns:a16="http://schemas.microsoft.com/office/drawing/2014/main" id="{1FA10574-3C63-ED3B-5AF8-1F6E3385E1F4}"/>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9441" y="2062582"/>
            <a:ext cx="462569" cy="462569"/>
          </a:xfrm>
          <a:prstGeom prst="rect">
            <a:avLst/>
          </a:prstGeom>
        </p:spPr>
      </p:pic>
      <p:pic>
        <p:nvPicPr>
          <p:cNvPr id="38" name="Picture 37" descr="Icon&#10;&#10;Description automatically generated">
            <a:extLst>
              <a:ext uri="{FF2B5EF4-FFF2-40B4-BE49-F238E27FC236}">
                <a16:creationId xmlns:a16="http://schemas.microsoft.com/office/drawing/2014/main" id="{FB31C687-861D-3305-23F1-52357F8C52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V="1">
            <a:off x="719441" y="4013178"/>
            <a:ext cx="462569" cy="462569"/>
          </a:xfrm>
          <a:prstGeom prst="rect">
            <a:avLst/>
          </a:prstGeom>
        </p:spPr>
      </p:pic>
      <p:grpSp>
        <p:nvGrpSpPr>
          <p:cNvPr id="10" name="Group 9">
            <a:extLst>
              <a:ext uri="{FF2B5EF4-FFF2-40B4-BE49-F238E27FC236}">
                <a16:creationId xmlns:a16="http://schemas.microsoft.com/office/drawing/2014/main" id="{43F314DE-1A9A-F09F-0B8D-EDAF98B65644}"/>
              </a:ext>
            </a:extLst>
          </p:cNvPr>
          <p:cNvGrpSpPr/>
          <p:nvPr/>
        </p:nvGrpSpPr>
        <p:grpSpPr>
          <a:xfrm>
            <a:off x="9078828" y="1292435"/>
            <a:ext cx="2696131" cy="5303520"/>
            <a:chOff x="9078828" y="1292435"/>
            <a:chExt cx="2696131" cy="5303520"/>
          </a:xfrm>
        </p:grpSpPr>
        <p:sp>
          <p:nvSpPr>
            <p:cNvPr id="8" name="Shape 3"/>
            <p:cNvSpPr/>
            <p:nvPr/>
          </p:nvSpPr>
          <p:spPr>
            <a:xfrm>
              <a:off x="9078828" y="1292435"/>
              <a:ext cx="2696131" cy="5303520"/>
            </a:xfrm>
            <a:prstGeom prst="roundRect">
              <a:avLst>
                <a:gd name="adj" fmla="val 8639"/>
              </a:avLst>
            </a:prstGeom>
            <a:solidFill>
              <a:srgbClr val="35453F">
                <a:alpha val="100000"/>
              </a:srgbClr>
            </a:solidFill>
            <a:ln w="31750">
              <a:solidFill>
                <a:srgbClr val="FFFFFF"/>
              </a:solidFill>
              <a:prstDash val="solid"/>
            </a:ln>
          </p:spPr>
        </p:sp>
        <p:sp>
          <p:nvSpPr>
            <p:cNvPr id="16" name="Text 11"/>
            <p:cNvSpPr/>
            <p:nvPr/>
          </p:nvSpPr>
          <p:spPr>
            <a:xfrm>
              <a:off x="9428482" y="1527821"/>
              <a:ext cx="1969477" cy="457140"/>
            </a:xfrm>
            <a:prstGeom prst="rect">
              <a:avLst/>
            </a:prstGeom>
            <a:noFill/>
            <a:ln/>
          </p:spPr>
          <p:txBody>
            <a:bodyPr wrap="square" lIns="0" tIns="0" rIns="0" bIns="0" rtlCol="0" anchor="ctr"/>
            <a:lstStyle/>
            <a:p>
              <a:pPr defTabSz="457109">
                <a:lnSpc>
                  <a:spcPts val="1800"/>
                </a:lnSpc>
              </a:pPr>
              <a:r>
                <a:rPr lang="en-US" sz="1600" dirty="0">
                  <a:solidFill>
                    <a:schemeClr val="bg1"/>
                  </a:solidFill>
                  <a:latin typeface="Montserrat Medium" pitchFamily="2" charset="77"/>
                  <a:ea typeface="Abril Text-Regular" pitchFamily="34" charset="-122"/>
                  <a:cs typeface="Abril Text-Regular" pitchFamily="34" charset="-120"/>
                </a:rPr>
                <a:t>Generation Z</a:t>
              </a:r>
              <a:endParaRPr lang="en-US" sz="1600" dirty="0">
                <a:solidFill>
                  <a:schemeClr val="bg1"/>
                </a:solidFill>
                <a:latin typeface="Montserrat Medium" pitchFamily="2" charset="77"/>
              </a:endParaRPr>
            </a:p>
          </p:txBody>
        </p:sp>
        <p:sp>
          <p:nvSpPr>
            <p:cNvPr id="20" name="Text 4">
              <a:extLst>
                <a:ext uri="{FF2B5EF4-FFF2-40B4-BE49-F238E27FC236}">
                  <a16:creationId xmlns:a16="http://schemas.microsoft.com/office/drawing/2014/main" id="{883D0270-5AD7-89B6-3495-B0A1AEBD1148}"/>
                </a:ext>
              </a:extLst>
            </p:cNvPr>
            <p:cNvSpPr/>
            <p:nvPr/>
          </p:nvSpPr>
          <p:spPr>
            <a:xfrm>
              <a:off x="9203253" y="2541347"/>
              <a:ext cx="2377440" cy="1143133"/>
            </a:xfrm>
            <a:prstGeom prst="rect">
              <a:avLst/>
            </a:prstGeom>
            <a:noFill/>
          </p:spPr>
          <p:txBody>
            <a:bodyPr wrap="square">
              <a:spAutoFit/>
            </a:bodyPr>
            <a:lstStyle/>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rPr>
                <a:t>Practical experience with orientation</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rPr>
                <a:t>Internal competition</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rPr>
                <a:t>Work-life balance</a:t>
              </a:r>
            </a:p>
          </p:txBody>
        </p:sp>
        <p:sp>
          <p:nvSpPr>
            <p:cNvPr id="30" name="TextBox 29">
              <a:extLst>
                <a:ext uri="{FF2B5EF4-FFF2-40B4-BE49-F238E27FC236}">
                  <a16:creationId xmlns:a16="http://schemas.microsoft.com/office/drawing/2014/main" id="{79773C13-9E22-4C79-6D50-A660A8088930}"/>
                </a:ext>
              </a:extLst>
            </p:cNvPr>
            <p:cNvSpPr txBox="1"/>
            <p:nvPr/>
          </p:nvSpPr>
          <p:spPr>
            <a:xfrm>
              <a:off x="9203253" y="4494160"/>
              <a:ext cx="2468880" cy="1683538"/>
            </a:xfrm>
            <a:prstGeom prst="rect">
              <a:avLst/>
            </a:prstGeom>
            <a:noFill/>
          </p:spPr>
          <p:txBody>
            <a:bodyPr wrap="square">
              <a:spAutoFit/>
            </a:bodyPr>
            <a:lstStyle/>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n-ea"/>
                  <a:cs typeface="+mn-cs"/>
                </a:rPr>
                <a:t>No straightforward, consistent feedback</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n-ea"/>
                  <a:cs typeface="+mn-cs"/>
                </a:rPr>
                <a:t>Lack of opportunity for internal growth</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n-ea"/>
                  <a:cs typeface="+mn-cs"/>
                </a:rPr>
                <a:t>Unfair or unethical manager</a:t>
              </a:r>
              <a:endParaRPr kumimoji="0" lang="en-US" sz="13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9" name="Picture 38" descr="Icon&#10;&#10;Description automatically generated">
              <a:extLst>
                <a:ext uri="{FF2B5EF4-FFF2-40B4-BE49-F238E27FC236}">
                  <a16:creationId xmlns:a16="http://schemas.microsoft.com/office/drawing/2014/main" id="{9AAEFDC4-95DC-8987-7253-5ADA87B9482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27078" y="2062582"/>
              <a:ext cx="462569" cy="462569"/>
            </a:xfrm>
            <a:prstGeom prst="rect">
              <a:avLst/>
            </a:prstGeom>
          </p:spPr>
        </p:pic>
        <p:pic>
          <p:nvPicPr>
            <p:cNvPr id="42" name="Picture 41" descr="Icon&#10;&#10;Description automatically generated">
              <a:extLst>
                <a:ext uri="{FF2B5EF4-FFF2-40B4-BE49-F238E27FC236}">
                  <a16:creationId xmlns:a16="http://schemas.microsoft.com/office/drawing/2014/main" id="{D4194DB3-0E01-65F3-8878-10A7D1275E4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V="1">
              <a:off x="9327078" y="4013178"/>
              <a:ext cx="462569" cy="462569"/>
            </a:xfrm>
            <a:prstGeom prst="rect">
              <a:avLst/>
            </a:prstGeom>
          </p:spPr>
        </p:pic>
      </p:grpSp>
      <p:grpSp>
        <p:nvGrpSpPr>
          <p:cNvPr id="11" name="Group 10">
            <a:extLst>
              <a:ext uri="{FF2B5EF4-FFF2-40B4-BE49-F238E27FC236}">
                <a16:creationId xmlns:a16="http://schemas.microsoft.com/office/drawing/2014/main" id="{D5158969-16C2-07A0-31F1-3BF2C857C32C}"/>
              </a:ext>
            </a:extLst>
          </p:cNvPr>
          <p:cNvGrpSpPr/>
          <p:nvPr/>
        </p:nvGrpSpPr>
        <p:grpSpPr>
          <a:xfrm>
            <a:off x="6218166" y="1292435"/>
            <a:ext cx="2696131" cy="5303520"/>
            <a:chOff x="6218166" y="1292435"/>
            <a:chExt cx="2696131" cy="5303520"/>
          </a:xfrm>
        </p:grpSpPr>
        <p:sp>
          <p:nvSpPr>
            <p:cNvPr id="7" name="Shape 2"/>
            <p:cNvSpPr/>
            <p:nvPr/>
          </p:nvSpPr>
          <p:spPr>
            <a:xfrm>
              <a:off x="6218166" y="1292435"/>
              <a:ext cx="2696131" cy="5303520"/>
            </a:xfrm>
            <a:prstGeom prst="roundRect">
              <a:avLst>
                <a:gd name="adj" fmla="val 8639"/>
              </a:avLst>
            </a:prstGeom>
            <a:solidFill>
              <a:srgbClr val="35453F">
                <a:alpha val="100000"/>
              </a:srgbClr>
            </a:solidFill>
            <a:ln w="31750">
              <a:solidFill>
                <a:srgbClr val="FFFFFF"/>
              </a:solidFill>
              <a:prstDash val="solid"/>
            </a:ln>
          </p:spPr>
        </p:sp>
        <p:sp>
          <p:nvSpPr>
            <p:cNvPr id="15" name="Text 10"/>
            <p:cNvSpPr/>
            <p:nvPr/>
          </p:nvSpPr>
          <p:spPr>
            <a:xfrm>
              <a:off x="6521417" y="1527821"/>
              <a:ext cx="1828800" cy="457140"/>
            </a:xfrm>
            <a:prstGeom prst="rect">
              <a:avLst/>
            </a:prstGeom>
            <a:noFill/>
            <a:ln/>
          </p:spPr>
          <p:txBody>
            <a:bodyPr wrap="square" lIns="0" tIns="0" rIns="0" bIns="0" rtlCol="0" anchor="ctr"/>
            <a:lstStyle/>
            <a:p>
              <a:pPr defTabSz="457109">
                <a:lnSpc>
                  <a:spcPts val="1800"/>
                </a:lnSpc>
              </a:pPr>
              <a:r>
                <a:rPr lang="en-US" sz="1600" dirty="0">
                  <a:solidFill>
                    <a:schemeClr val="bg1"/>
                  </a:solidFill>
                  <a:latin typeface="Montserrat Medium" pitchFamily="2" charset="77"/>
                  <a:ea typeface="Abril Text-Regular" pitchFamily="34" charset="-122"/>
                  <a:cs typeface="Abril Text-Regular" pitchFamily="34" charset="-120"/>
                </a:rPr>
                <a:t>Millennials</a:t>
              </a:r>
              <a:endParaRPr lang="en-US" sz="1600" dirty="0">
                <a:solidFill>
                  <a:schemeClr val="bg1"/>
                </a:solidFill>
                <a:latin typeface="Montserrat Medium" pitchFamily="2" charset="77"/>
              </a:endParaRPr>
            </a:p>
          </p:txBody>
        </p:sp>
        <p:sp>
          <p:nvSpPr>
            <p:cNvPr id="19" name="Text 4">
              <a:extLst>
                <a:ext uri="{FF2B5EF4-FFF2-40B4-BE49-F238E27FC236}">
                  <a16:creationId xmlns:a16="http://schemas.microsoft.com/office/drawing/2014/main" id="{7B2671FA-EADB-D0E6-07C8-2624FA0851F8}"/>
                </a:ext>
              </a:extLst>
            </p:cNvPr>
            <p:cNvSpPr/>
            <p:nvPr/>
          </p:nvSpPr>
          <p:spPr>
            <a:xfrm>
              <a:off x="6362663" y="2541347"/>
              <a:ext cx="2396326" cy="1412694"/>
            </a:xfrm>
            <a:prstGeom prst="rect">
              <a:avLst/>
            </a:prstGeom>
            <a:noFill/>
          </p:spPr>
          <p:txBody>
            <a:bodyPr wrap="square">
              <a:spAutoFit/>
            </a:bodyPr>
            <a:lstStyle/>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rPr>
                <a:t>Recognition &amp; praise</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rPr>
                <a:t>Clear goals &amp; structure</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rPr>
                <a:t>Direct supervision &amp; mentorship</a:t>
              </a:r>
            </a:p>
          </p:txBody>
        </p:sp>
        <p:sp>
          <p:nvSpPr>
            <p:cNvPr id="28" name="TextBox 27">
              <a:extLst>
                <a:ext uri="{FF2B5EF4-FFF2-40B4-BE49-F238E27FC236}">
                  <a16:creationId xmlns:a16="http://schemas.microsoft.com/office/drawing/2014/main" id="{4E7A7CA3-6311-B3F8-A304-C2A77654F957}"/>
                </a:ext>
              </a:extLst>
            </p:cNvPr>
            <p:cNvSpPr txBox="1"/>
            <p:nvPr/>
          </p:nvSpPr>
          <p:spPr>
            <a:xfrm>
              <a:off x="6362663" y="4494160"/>
              <a:ext cx="2364242" cy="1953483"/>
            </a:xfrm>
            <a:prstGeom prst="rect">
              <a:avLst/>
            </a:prstGeom>
            <a:noFill/>
          </p:spPr>
          <p:txBody>
            <a:bodyPr wrap="square">
              <a:spAutoFit/>
            </a:bodyPr>
            <a:lstStyle/>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Hearing “how we do things here”</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n-ea"/>
                  <a:cs typeface="+mn-cs"/>
                </a:rPr>
                <a:t>Expectation working all the time is good</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n-ea"/>
                  <a:cs typeface="+mn-cs"/>
                </a:rPr>
                <a:t>Disparaging comments re them &amp; generation</a:t>
              </a:r>
              <a:endParaRPr kumimoji="0" lang="en-US" sz="13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0" name="Picture 39" descr="Icon&#10;&#10;Description automatically generated">
              <a:extLst>
                <a:ext uri="{FF2B5EF4-FFF2-40B4-BE49-F238E27FC236}">
                  <a16:creationId xmlns:a16="http://schemas.microsoft.com/office/drawing/2014/main" id="{9718E65D-DB4B-C07C-71CD-28876074D9A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48692" y="2062582"/>
              <a:ext cx="462569" cy="462569"/>
            </a:xfrm>
            <a:prstGeom prst="rect">
              <a:avLst/>
            </a:prstGeom>
          </p:spPr>
        </p:pic>
        <p:pic>
          <p:nvPicPr>
            <p:cNvPr id="43" name="Picture 42" descr="Icon&#10;&#10;Description automatically generated">
              <a:extLst>
                <a:ext uri="{FF2B5EF4-FFF2-40B4-BE49-F238E27FC236}">
                  <a16:creationId xmlns:a16="http://schemas.microsoft.com/office/drawing/2014/main" id="{26E40423-D0D9-1D72-3796-E4BC55CA38E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V="1">
              <a:off x="6348692" y="4013178"/>
              <a:ext cx="462569" cy="462569"/>
            </a:xfrm>
            <a:prstGeom prst="rect">
              <a:avLst/>
            </a:prstGeom>
          </p:spPr>
        </p:pic>
      </p:grpSp>
      <p:grpSp>
        <p:nvGrpSpPr>
          <p:cNvPr id="12" name="Group 11">
            <a:extLst>
              <a:ext uri="{FF2B5EF4-FFF2-40B4-BE49-F238E27FC236}">
                <a16:creationId xmlns:a16="http://schemas.microsoft.com/office/drawing/2014/main" id="{32C53080-B0CD-877A-BEC2-6E2FAB8D456A}"/>
              </a:ext>
            </a:extLst>
          </p:cNvPr>
          <p:cNvGrpSpPr/>
          <p:nvPr/>
        </p:nvGrpSpPr>
        <p:grpSpPr>
          <a:xfrm>
            <a:off x="3357504" y="1292435"/>
            <a:ext cx="2696131" cy="5303520"/>
            <a:chOff x="3357504" y="1292435"/>
            <a:chExt cx="2696131" cy="5303520"/>
          </a:xfrm>
        </p:grpSpPr>
        <p:sp>
          <p:nvSpPr>
            <p:cNvPr id="6" name="Shape 1"/>
            <p:cNvSpPr/>
            <p:nvPr/>
          </p:nvSpPr>
          <p:spPr>
            <a:xfrm>
              <a:off x="3357504" y="1292435"/>
              <a:ext cx="2696131" cy="5303520"/>
            </a:xfrm>
            <a:prstGeom prst="roundRect">
              <a:avLst>
                <a:gd name="adj" fmla="val 8639"/>
              </a:avLst>
            </a:prstGeom>
            <a:solidFill>
              <a:srgbClr val="35453F">
                <a:alpha val="100000"/>
              </a:srgbClr>
            </a:solidFill>
            <a:ln w="31750">
              <a:solidFill>
                <a:srgbClr val="FFFFFF"/>
              </a:solidFill>
              <a:prstDash val="solid"/>
            </a:ln>
          </p:spPr>
        </p:sp>
        <p:sp>
          <p:nvSpPr>
            <p:cNvPr id="14" name="Text 9"/>
            <p:cNvSpPr/>
            <p:nvPr/>
          </p:nvSpPr>
          <p:spPr>
            <a:xfrm>
              <a:off x="3705205" y="1527821"/>
              <a:ext cx="1828800" cy="457140"/>
            </a:xfrm>
            <a:prstGeom prst="rect">
              <a:avLst/>
            </a:prstGeom>
            <a:noFill/>
            <a:ln/>
          </p:spPr>
          <p:txBody>
            <a:bodyPr wrap="square" lIns="0" tIns="0" rIns="0" bIns="0" rtlCol="0" anchor="ctr"/>
            <a:lstStyle/>
            <a:p>
              <a:pPr defTabSz="457109">
                <a:lnSpc>
                  <a:spcPts val="1800"/>
                </a:lnSpc>
              </a:pPr>
              <a:r>
                <a:rPr lang="en-US" sz="1600" dirty="0">
                  <a:solidFill>
                    <a:schemeClr val="bg1"/>
                  </a:solidFill>
                  <a:latin typeface="Montserrat Medium" pitchFamily="2" charset="77"/>
                  <a:ea typeface="Abril Text-Regular" pitchFamily="34" charset="-122"/>
                  <a:cs typeface="Abril Text-Regular" pitchFamily="34" charset="-120"/>
                </a:rPr>
                <a:t>Generation X</a:t>
              </a:r>
              <a:endParaRPr lang="en-US" sz="1600" dirty="0">
                <a:solidFill>
                  <a:schemeClr val="bg1"/>
                </a:solidFill>
                <a:latin typeface="Montserrat Medium" pitchFamily="2" charset="77"/>
              </a:endParaRPr>
            </a:p>
          </p:txBody>
        </p:sp>
        <p:sp>
          <p:nvSpPr>
            <p:cNvPr id="18" name="Text 4">
              <a:extLst>
                <a:ext uri="{FF2B5EF4-FFF2-40B4-BE49-F238E27FC236}">
                  <a16:creationId xmlns:a16="http://schemas.microsoft.com/office/drawing/2014/main" id="{6A88A257-C58C-D5A2-725C-A296FD5444AB}"/>
                </a:ext>
              </a:extLst>
            </p:cNvPr>
            <p:cNvSpPr/>
            <p:nvPr/>
          </p:nvSpPr>
          <p:spPr>
            <a:xfrm>
              <a:off x="3561053" y="2541347"/>
              <a:ext cx="2198063" cy="1561353"/>
            </a:xfrm>
            <a:prstGeom prst="rect">
              <a:avLst/>
            </a:prstGeom>
            <a:noFill/>
            <a:ln/>
          </p:spPr>
          <p:txBody>
            <a:bodyPr wrap="square" lIns="0" tIns="0" rIns="0" bIns="0" rtlCol="0" anchor="t"/>
            <a:lstStyle/>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ea typeface="Montserrat-Regular" pitchFamily="34" charset="-122"/>
                  <a:cs typeface="Montserrat-Regular" pitchFamily="34" charset="-120"/>
                </a:rPr>
                <a:t>Independent decision-making</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ea typeface="Montserrat-Regular" pitchFamily="34" charset="-122"/>
                  <a:cs typeface="Montserrat-Regular" pitchFamily="34" charset="-120"/>
                </a:rPr>
                <a:t>Flexible schedule</a:t>
              </a:r>
            </a:p>
            <a:p>
              <a:pPr marL="285750" indent="-285750" defTabSz="457109">
                <a:lnSpc>
                  <a:spcPts val="2100"/>
                </a:lnSpc>
                <a:buFont typeface="Wingdings" panose="05000000000000000000" pitchFamily="2" charset="2"/>
                <a:buChar char="§"/>
              </a:pPr>
              <a:r>
                <a:rPr lang="en-US" sz="1300" kern="0" spc="70" dirty="0">
                  <a:solidFill>
                    <a:srgbClr val="FFFFFF">
                      <a:alpha val="100000"/>
                    </a:srgbClr>
                  </a:solidFill>
                  <a:latin typeface="Montserrat-Regular" pitchFamily="34" charset="0"/>
                  <a:ea typeface="Montserrat-Regular" pitchFamily="34" charset="-122"/>
                  <a:cs typeface="Montserrat-Regular" pitchFamily="34" charset="-120"/>
                </a:rPr>
                <a:t>Career advancement training</a:t>
              </a:r>
            </a:p>
          </p:txBody>
        </p:sp>
        <p:sp>
          <p:nvSpPr>
            <p:cNvPr id="24" name="TextBox 23">
              <a:extLst>
                <a:ext uri="{FF2B5EF4-FFF2-40B4-BE49-F238E27FC236}">
                  <a16:creationId xmlns:a16="http://schemas.microsoft.com/office/drawing/2014/main" id="{44DF3CF7-22E4-1E80-381C-535FA917AA07}"/>
                </a:ext>
              </a:extLst>
            </p:cNvPr>
            <p:cNvSpPr txBox="1"/>
            <p:nvPr/>
          </p:nvSpPr>
          <p:spPr>
            <a:xfrm>
              <a:off x="3561053" y="4494160"/>
              <a:ext cx="2377440" cy="875624"/>
            </a:xfrm>
            <a:prstGeom prst="rect">
              <a:avLst/>
            </a:prstGeom>
            <a:noFill/>
          </p:spPr>
          <p:txBody>
            <a:bodyPr wrap="square">
              <a:spAutoFit/>
            </a:bodyPr>
            <a:lstStyle/>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Lack of feedback</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Feeling “dumped on”</a:t>
              </a:r>
            </a:p>
            <a:p>
              <a:pPr marL="285750" marR="0" lvl="0" indent="-285750" algn="l" defTabSz="457109" rtl="0" eaLnBrk="1" fontAlgn="auto" latinLnBrk="0" hangingPunct="1">
                <a:lnSpc>
                  <a:spcPts val="2100"/>
                </a:lnSpc>
                <a:spcBef>
                  <a:spcPts val="0"/>
                </a:spcBef>
                <a:spcAft>
                  <a:spcPts val="0"/>
                </a:spcAft>
                <a:buClrTx/>
                <a:buSzTx/>
                <a:buFont typeface="Wingdings" panose="05000000000000000000" pitchFamily="2" charset="2"/>
                <a:buChar char="§"/>
                <a:tabLst/>
                <a:defRPr/>
              </a:pPr>
              <a:r>
                <a:rPr kumimoji="0" lang="en-US" sz="1300" b="0" i="0" u="none" strike="noStrike" kern="0" cap="none" spc="70" normalizeH="0" baseline="0" noProof="0" dirty="0">
                  <a:ln>
                    <a:noFill/>
                  </a:ln>
                  <a:solidFill>
                    <a:srgbClr val="FFFFFF">
                      <a:alpha val="100000"/>
                    </a:srgbClr>
                  </a:solidFill>
                  <a:effectLst/>
                  <a:uLnTx/>
                  <a:uFillTx/>
                  <a:latin typeface="Montserrat-Regular" pitchFamily="34" charset="0"/>
                  <a:ea typeface="Montserrat-Regular" pitchFamily="34" charset="-122"/>
                  <a:cs typeface="Montserrat-Regular" pitchFamily="34" charset="-120"/>
                </a:rPr>
                <a:t>Micromanagement</a:t>
              </a:r>
              <a:endParaRPr kumimoji="0" lang="en-US" sz="13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41" name="Picture 40" descr="Icon&#10;&#10;Description automatically generated">
              <a:extLst>
                <a:ext uri="{FF2B5EF4-FFF2-40B4-BE49-F238E27FC236}">
                  <a16:creationId xmlns:a16="http://schemas.microsoft.com/office/drawing/2014/main" id="{41A7F31B-5C5A-2C40-1983-AE7714F38F2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17857" y="2062582"/>
              <a:ext cx="462569" cy="462569"/>
            </a:xfrm>
            <a:prstGeom prst="rect">
              <a:avLst/>
            </a:prstGeom>
          </p:spPr>
        </p:pic>
        <p:pic>
          <p:nvPicPr>
            <p:cNvPr id="44" name="Picture 43" descr="Icon&#10;&#10;Description automatically generated">
              <a:extLst>
                <a:ext uri="{FF2B5EF4-FFF2-40B4-BE49-F238E27FC236}">
                  <a16:creationId xmlns:a16="http://schemas.microsoft.com/office/drawing/2014/main" id="{EA4DEB1E-DCCA-07E4-DB4E-2804F9049CD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V="1">
              <a:off x="3517857" y="4013178"/>
              <a:ext cx="462569" cy="462569"/>
            </a:xfrm>
            <a:prstGeom prst="rect">
              <a:avLst/>
            </a:prstGeom>
          </p:spPr>
        </p:pic>
      </p:grpSp>
      <p:sp>
        <p:nvSpPr>
          <p:cNvPr id="49" name="Text Placeholder 1">
            <a:extLst>
              <a:ext uri="{FF2B5EF4-FFF2-40B4-BE49-F238E27FC236}">
                <a16:creationId xmlns:a16="http://schemas.microsoft.com/office/drawing/2014/main" id="{5D036446-85F9-18F3-457B-1F2B11C538E0}"/>
              </a:ext>
            </a:extLst>
          </p:cNvPr>
          <p:cNvSpPr txBox="1">
            <a:spLocks/>
          </p:cNvSpPr>
          <p:nvPr/>
        </p:nvSpPr>
        <p:spPr>
          <a:xfrm>
            <a:off x="463471" y="471244"/>
            <a:ext cx="9280604" cy="49128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09">
              <a:lnSpc>
                <a:spcPct val="100000"/>
              </a:lnSpc>
              <a:spcBef>
                <a:spcPts val="0"/>
              </a:spcBef>
              <a:spcAft>
                <a:spcPts val="1200"/>
              </a:spcAft>
              <a:buNone/>
              <a:defRPr/>
            </a:pPr>
            <a:r>
              <a:rPr lang="en-US" sz="2700" b="1" dirty="0">
                <a:solidFill>
                  <a:srgbClr val="B9D54D"/>
                </a:solidFill>
                <a:latin typeface="Montserrat SemiBold" pitchFamily="2" charset="77"/>
              </a:rPr>
              <a:t>Money isn’t the only motivator</a:t>
            </a:r>
            <a:endParaRPr lang="en-US" sz="2700" kern="0" spc="60" dirty="0">
              <a:solidFill>
                <a:srgbClr val="B9D54D"/>
              </a:solidFill>
              <a:latin typeface="Montserrat-SemiBold" pitchFamily="34" charset="0"/>
            </a:endParaRPr>
          </a:p>
        </p:txBody>
      </p:sp>
    </p:spTree>
    <p:extLst>
      <p:ext uri="{BB962C8B-B14F-4D97-AF65-F5344CB8AC3E}">
        <p14:creationId xmlns:p14="http://schemas.microsoft.com/office/powerpoint/2010/main" val="35509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12191937" cy="6857107"/>
          </a:xfrm>
          <a:prstGeom prst="rect">
            <a:avLst/>
          </a:prstGeom>
        </p:spPr>
      </p:pic>
      <p:pic>
        <p:nvPicPr>
          <p:cNvPr id="8" name="Image 1">
            <a:extLst>
              <a:ext uri="{FF2B5EF4-FFF2-40B4-BE49-F238E27FC236}">
                <a16:creationId xmlns:a16="http://schemas.microsoft.com/office/drawing/2014/main" id="{85A7365F-2FCB-10F2-F940-91090A2A392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626311" y="698856"/>
            <a:ext cx="5435572" cy="5460289"/>
          </a:xfrm>
          <a:prstGeom prst="roundRect">
            <a:avLst>
              <a:gd name="adj" fmla="val 5687"/>
            </a:avLst>
          </a:prstGeom>
        </p:spPr>
      </p:pic>
      <p:sp>
        <p:nvSpPr>
          <p:cNvPr id="10" name="Text 2">
            <a:extLst>
              <a:ext uri="{FF2B5EF4-FFF2-40B4-BE49-F238E27FC236}">
                <a16:creationId xmlns:a16="http://schemas.microsoft.com/office/drawing/2014/main" id="{E0B3134B-FDFD-C513-E725-3B11284D0EE0}"/>
              </a:ext>
            </a:extLst>
          </p:cNvPr>
          <p:cNvSpPr/>
          <p:nvPr/>
        </p:nvSpPr>
        <p:spPr>
          <a:xfrm>
            <a:off x="1002336" y="1103412"/>
            <a:ext cx="5230599" cy="716806"/>
          </a:xfrm>
          <a:prstGeom prst="rect">
            <a:avLst/>
          </a:prstGeom>
          <a:noFill/>
          <a:ln/>
        </p:spPr>
        <p:txBody>
          <a:bodyPr wrap="square" lIns="0" tIns="0" rIns="0" bIns="0" rtlCol="0" anchor="ctr"/>
          <a:lstStyle/>
          <a:p>
            <a:pPr defTabSz="457109">
              <a:defRPr/>
            </a:pPr>
            <a:r>
              <a:rPr lang="en-US" sz="2699" b="1">
                <a:solidFill>
                  <a:srgbClr val="B9D54D"/>
                </a:solidFill>
                <a:latin typeface="Montserrat SemiBold" pitchFamily="2" charset="77"/>
              </a:rPr>
              <a:t>Best practices in recognition</a:t>
            </a:r>
          </a:p>
        </p:txBody>
      </p:sp>
      <p:sp>
        <p:nvSpPr>
          <p:cNvPr id="3" name="Text 4">
            <a:extLst>
              <a:ext uri="{FF2B5EF4-FFF2-40B4-BE49-F238E27FC236}">
                <a16:creationId xmlns:a16="http://schemas.microsoft.com/office/drawing/2014/main" id="{236AD130-876A-0CCE-AD40-74FD1D4A6388}"/>
              </a:ext>
            </a:extLst>
          </p:cNvPr>
          <p:cNvSpPr/>
          <p:nvPr/>
        </p:nvSpPr>
        <p:spPr>
          <a:xfrm>
            <a:off x="1400839" y="1978674"/>
            <a:ext cx="6225472" cy="3540668"/>
          </a:xfrm>
          <a:prstGeom prst="rect">
            <a:avLst/>
          </a:prstGeom>
          <a:noFill/>
          <a:ln/>
        </p:spPr>
        <p:txBody>
          <a:bodyPr wrap="square" lIns="0" tIns="0" rIns="0" bIns="0" rtlCol="0" anchor="t"/>
          <a:lstStyle/>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Timely &amp; creative</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A verbal or handwritten thank you</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Peer-to-peer as well as managerial</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“Social” recognition</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Welcome suggestions</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Give them chances to “try it their way”</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Be aware of birthdays &amp; work anniversaries</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Prime parking</a:t>
            </a:r>
          </a:p>
          <a:p>
            <a:pPr marL="228554" indent="-228554" defTabSz="457109">
              <a:spcAft>
                <a:spcPts val="900"/>
              </a:spcAft>
              <a:buClr>
                <a:srgbClr val="BFEA6A"/>
              </a:buClr>
              <a:buFont typeface="Arial" panose="020B0604020202020204" pitchFamily="34" charset="0"/>
              <a:buChar char="•"/>
              <a:defRPr/>
            </a:pPr>
            <a:r>
              <a:rPr lang="en-US" sz="1600" kern="0" dirty="0">
                <a:solidFill>
                  <a:srgbClr val="FFFFFF"/>
                </a:solidFill>
                <a:latin typeface="Montserrat-Regular" pitchFamily="34" charset="0"/>
                <a:ea typeface="Montserrat-Regular" pitchFamily="34" charset="-122"/>
                <a:cs typeface="Montserrat-Regular" pitchFamily="34" charset="-120"/>
              </a:rPr>
              <a:t>Recognize punctuality</a:t>
            </a:r>
          </a:p>
          <a:p>
            <a:pPr marL="228554" indent="-228554" defTabSz="457109">
              <a:spcAft>
                <a:spcPts val="600"/>
              </a:spcAft>
              <a:buFont typeface="Arial" panose="020B0604020202020204" pitchFamily="34" charset="0"/>
              <a:buChar char="•"/>
              <a:defRPr/>
            </a:pPr>
            <a:endParaRPr lang="en-US" sz="1600" kern="0" dirty="0">
              <a:solidFill>
                <a:srgbClr val="FFFFFF"/>
              </a:solidFill>
              <a:latin typeface="Montserrat-Regular" pitchFamily="34" charset="0"/>
              <a:ea typeface="Montserrat-Regular" pitchFamily="34" charset="-122"/>
              <a:cs typeface="Montserrat-Regular" pitchFamily="34" charset="-120"/>
            </a:endParaRPr>
          </a:p>
        </p:txBody>
      </p:sp>
    </p:spTree>
    <p:extLst>
      <p:ext uri="{BB962C8B-B14F-4D97-AF65-F5344CB8AC3E}">
        <p14:creationId xmlns:p14="http://schemas.microsoft.com/office/powerpoint/2010/main" val="30317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0" descr="preencoded.png">
            <a:extLst>
              <a:ext uri="{FF2B5EF4-FFF2-40B4-BE49-F238E27FC236}">
                <a16:creationId xmlns:a16="http://schemas.microsoft.com/office/drawing/2014/main" id="{B799077E-EB65-146C-4F22-DCCBF36A0A0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7232612" cy="6857107"/>
          </a:xfrm>
          <a:prstGeom prst="rect">
            <a:avLst/>
          </a:prstGeom>
        </p:spPr>
      </p:pic>
      <p:pic>
        <p:nvPicPr>
          <p:cNvPr id="16" name="Image 1" descr="preencoded.png">
            <a:extLst>
              <a:ext uri="{FF2B5EF4-FFF2-40B4-BE49-F238E27FC236}">
                <a16:creationId xmlns:a16="http://schemas.microsoft.com/office/drawing/2014/main" id="{84776A54-430E-DBBD-4E1E-FA7F7FFB3A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7000" y="447"/>
            <a:ext cx="11353741" cy="6857107"/>
          </a:xfrm>
          <a:prstGeom prst="rect">
            <a:avLst/>
          </a:prstGeom>
        </p:spPr>
      </p:pic>
      <p:pic>
        <p:nvPicPr>
          <p:cNvPr id="17" name="Image 2" descr="preencoded.png">
            <a:extLst>
              <a:ext uri="{FF2B5EF4-FFF2-40B4-BE49-F238E27FC236}">
                <a16:creationId xmlns:a16="http://schemas.microsoft.com/office/drawing/2014/main" id="{494930C0-E29E-E5D1-A180-28EE55BE5C2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79974" y="447"/>
            <a:ext cx="7111963" cy="6857107"/>
          </a:xfrm>
          <a:prstGeom prst="rect">
            <a:avLst/>
          </a:prstGeom>
        </p:spPr>
      </p:pic>
      <p:sp>
        <p:nvSpPr>
          <p:cNvPr id="3" name="Shape 0">
            <a:extLst>
              <a:ext uri="{FF2B5EF4-FFF2-40B4-BE49-F238E27FC236}">
                <a16:creationId xmlns:a16="http://schemas.microsoft.com/office/drawing/2014/main" id="{66D5EF85-B7A6-045F-D812-A8E8DA6D5F84}"/>
              </a:ext>
            </a:extLst>
          </p:cNvPr>
          <p:cNvSpPr/>
          <p:nvPr/>
        </p:nvSpPr>
        <p:spPr>
          <a:xfrm>
            <a:off x="5839970" y="358786"/>
            <a:ext cx="5914075" cy="6125682"/>
          </a:xfrm>
          <a:prstGeom prst="roundRect">
            <a:avLst>
              <a:gd name="adj" fmla="val 6171"/>
            </a:avLst>
          </a:prstGeom>
          <a:solidFill>
            <a:srgbClr val="35453F">
              <a:alpha val="100000"/>
            </a:srgbClr>
          </a:solidFill>
          <a:ln w="63500">
            <a:solidFill>
              <a:srgbClr val="FFFFFF"/>
            </a:solidFill>
            <a:prstDash val="solid"/>
          </a:ln>
        </p:spPr>
        <p:txBody>
          <a:bodyPr/>
          <a:lstStyle/>
          <a:p>
            <a:endParaRPr lang="en-PH" sz="900"/>
          </a:p>
        </p:txBody>
      </p:sp>
      <p:sp>
        <p:nvSpPr>
          <p:cNvPr id="8" name="Text 3"/>
          <p:cNvSpPr/>
          <p:nvPr/>
        </p:nvSpPr>
        <p:spPr>
          <a:xfrm>
            <a:off x="6096000" y="891870"/>
            <a:ext cx="5658045" cy="4230701"/>
          </a:xfrm>
          <a:prstGeom prst="rect">
            <a:avLst/>
          </a:prstGeom>
          <a:noFill/>
          <a:ln/>
        </p:spPr>
        <p:txBody>
          <a:bodyPr wrap="square" lIns="0" tIns="0" rIns="0" bIns="0" rtlCol="0" anchor="t"/>
          <a:lstStyle/>
          <a:p>
            <a:pPr defTabSz="457109">
              <a:lnSpc>
                <a:spcPct val="150000"/>
              </a:lnSpc>
              <a:defRPr/>
            </a:pPr>
            <a:r>
              <a:rPr lang="en-US" sz="1600">
                <a:solidFill>
                  <a:schemeClr val="bg1"/>
                </a:solidFill>
                <a:latin typeface="Montserrat SemiBold" panose="00000700000000000000" pitchFamily="50" charset="0"/>
              </a:rPr>
              <a:t>Manage the workload  </a:t>
            </a:r>
          </a:p>
          <a:p>
            <a:pPr marL="457109" lvl="1" indent="-228554">
              <a:lnSpc>
                <a:spcPct val="150000"/>
              </a:lnSpc>
              <a:buClr>
                <a:srgbClr val="BFEA6A"/>
              </a:buClr>
              <a:buFont typeface="Arial" panose="020B0604020202020204" pitchFamily="34" charset="0"/>
              <a:buChar char="•"/>
              <a:defRPr/>
            </a:pPr>
            <a:r>
              <a:rPr lang="en-US" sz="1600">
                <a:solidFill>
                  <a:schemeClr val="bg1"/>
                </a:solidFill>
                <a:latin typeface="Montserrat" panose="00000500000000000000" pitchFamily="50" charset="0"/>
              </a:rPr>
              <a:t>Bring in temp help to cover vacancies.</a:t>
            </a:r>
          </a:p>
          <a:p>
            <a:pPr defTabSz="457109">
              <a:lnSpc>
                <a:spcPct val="150000"/>
              </a:lnSpc>
              <a:defRPr/>
            </a:pPr>
            <a:endParaRPr lang="en-US" sz="1600">
              <a:solidFill>
                <a:schemeClr val="bg1"/>
              </a:solidFill>
              <a:latin typeface="Montserrat" panose="00000500000000000000" pitchFamily="50" charset="0"/>
            </a:endParaRPr>
          </a:p>
          <a:p>
            <a:pPr defTabSz="457109">
              <a:lnSpc>
                <a:spcPct val="150000"/>
              </a:lnSpc>
              <a:defRPr/>
            </a:pPr>
            <a:r>
              <a:rPr lang="en-US" sz="1600">
                <a:solidFill>
                  <a:schemeClr val="bg1"/>
                </a:solidFill>
                <a:latin typeface="Montserrat SemiBold" panose="00000700000000000000" pitchFamily="50" charset="0"/>
              </a:rPr>
              <a:t>Embrace technology and streamline</a:t>
            </a:r>
          </a:p>
          <a:p>
            <a:pPr marL="457109" lvl="1" indent="-228554">
              <a:lnSpc>
                <a:spcPct val="150000"/>
              </a:lnSpc>
              <a:buClr>
                <a:srgbClr val="BFEA6A"/>
              </a:buClr>
              <a:buFont typeface="Arial" panose="020B0604020202020204" pitchFamily="34" charset="0"/>
              <a:buChar char="•"/>
              <a:defRPr/>
            </a:pPr>
            <a:r>
              <a:rPr lang="en-US" sz="1600">
                <a:solidFill>
                  <a:schemeClr val="bg1"/>
                </a:solidFill>
                <a:latin typeface="Montserrat" panose="00000500000000000000" pitchFamily="50" charset="0"/>
              </a:rPr>
              <a:t>Technology-driven solutions like digital check-in and self-scheduling offer more staffing flexibility and improve the patient experience.</a:t>
            </a:r>
          </a:p>
          <a:p>
            <a:pPr marL="457109" lvl="1" indent="-228554">
              <a:lnSpc>
                <a:spcPct val="150000"/>
              </a:lnSpc>
              <a:buClr>
                <a:srgbClr val="BFEA6A"/>
              </a:buClr>
              <a:buFont typeface="Arial" panose="020B0604020202020204" pitchFamily="34" charset="0"/>
              <a:buChar char="•"/>
              <a:defRPr/>
            </a:pPr>
            <a:r>
              <a:rPr lang="en-US" sz="1600">
                <a:solidFill>
                  <a:schemeClr val="bg1"/>
                </a:solidFill>
                <a:latin typeface="Montserrat" panose="00000500000000000000" pitchFamily="50" charset="0"/>
              </a:rPr>
              <a:t>Given the changes in workflow, have we reviewed &amp; updated job descriptions?  </a:t>
            </a:r>
          </a:p>
          <a:p>
            <a:pPr defTabSz="457109">
              <a:lnSpc>
                <a:spcPct val="150000"/>
              </a:lnSpc>
              <a:defRPr/>
            </a:pPr>
            <a:endParaRPr lang="en-US" sz="1600">
              <a:solidFill>
                <a:schemeClr val="bg1"/>
              </a:solidFill>
              <a:latin typeface="Montserrat" panose="00000500000000000000" pitchFamily="50" charset="0"/>
            </a:endParaRPr>
          </a:p>
          <a:p>
            <a:pPr defTabSz="457109">
              <a:lnSpc>
                <a:spcPct val="150000"/>
              </a:lnSpc>
              <a:defRPr/>
            </a:pPr>
            <a:r>
              <a:rPr lang="en-US" sz="1600">
                <a:solidFill>
                  <a:schemeClr val="bg1"/>
                </a:solidFill>
                <a:latin typeface="Montserrat SemiBold" panose="00000700000000000000" pitchFamily="50" charset="0"/>
              </a:rPr>
              <a:t>Is remote work a possibility for any job functions?</a:t>
            </a:r>
          </a:p>
          <a:p>
            <a:pPr defTabSz="457109">
              <a:lnSpc>
                <a:spcPct val="150000"/>
              </a:lnSpc>
              <a:defRPr/>
            </a:pPr>
            <a:endParaRPr lang="en-US" sz="1600">
              <a:solidFill>
                <a:schemeClr val="bg1"/>
              </a:solidFill>
              <a:latin typeface="Montserrat" panose="00000500000000000000" pitchFamily="50" charset="0"/>
            </a:endParaRPr>
          </a:p>
          <a:p>
            <a:pPr defTabSz="457109">
              <a:lnSpc>
                <a:spcPct val="150000"/>
              </a:lnSpc>
              <a:defRPr/>
            </a:pPr>
            <a:r>
              <a:rPr lang="en-US" sz="1600">
                <a:solidFill>
                  <a:schemeClr val="bg1"/>
                </a:solidFill>
                <a:latin typeface="Montserrat SemiBold" panose="00000700000000000000" pitchFamily="50" charset="0"/>
              </a:rPr>
              <a:t>Lots of demand for flexibility – opportunities for job sharing?  Shorter work weeks? Etc.</a:t>
            </a:r>
          </a:p>
          <a:p>
            <a:pPr defTabSz="457109">
              <a:lnSpc>
                <a:spcPct val="150000"/>
              </a:lnSpc>
              <a:defRPr/>
            </a:pPr>
            <a:endParaRPr lang="en-US" sz="1600">
              <a:solidFill>
                <a:schemeClr val="bg1"/>
              </a:solidFill>
              <a:latin typeface="Montserrat" panose="00000500000000000000" pitchFamily="50" charset="0"/>
            </a:endParaRPr>
          </a:p>
          <a:p>
            <a:pPr defTabSz="457109">
              <a:lnSpc>
                <a:spcPct val="150000"/>
              </a:lnSpc>
              <a:defRPr/>
            </a:pPr>
            <a:endParaRPr lang="en-US" sz="1600">
              <a:solidFill>
                <a:schemeClr val="bg1"/>
              </a:solidFill>
              <a:latin typeface="Montserrat" panose="00000500000000000000" pitchFamily="50" charset="0"/>
            </a:endParaRPr>
          </a:p>
        </p:txBody>
      </p:sp>
      <p:grpSp>
        <p:nvGrpSpPr>
          <p:cNvPr id="30" name="Group 29">
            <a:extLst>
              <a:ext uri="{FF2B5EF4-FFF2-40B4-BE49-F238E27FC236}">
                <a16:creationId xmlns:a16="http://schemas.microsoft.com/office/drawing/2014/main" id="{287EF569-150D-D705-8215-F3FD6EE2C295}"/>
              </a:ext>
            </a:extLst>
          </p:cNvPr>
          <p:cNvGrpSpPr/>
          <p:nvPr/>
        </p:nvGrpSpPr>
        <p:grpSpPr>
          <a:xfrm>
            <a:off x="1417278" y="466184"/>
            <a:ext cx="3164676" cy="6154927"/>
            <a:chOff x="3258668" y="931596"/>
            <a:chExt cx="6330176" cy="12311456"/>
          </a:xfrm>
        </p:grpSpPr>
        <p:pic>
          <p:nvPicPr>
            <p:cNvPr id="4" name="Image 1">
              <a:extLst>
                <a:ext uri="{FF2B5EF4-FFF2-40B4-BE49-F238E27FC236}">
                  <a16:creationId xmlns:a16="http://schemas.microsoft.com/office/drawing/2014/main" id="{603F1E64-D8B8-B537-3E9B-49AAD3C1166E}"/>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258668" y="5137873"/>
              <a:ext cx="6330176" cy="4221426"/>
            </a:xfrm>
            <a:prstGeom prst="roundRect">
              <a:avLst>
                <a:gd name="adj" fmla="val 6411"/>
              </a:avLst>
            </a:prstGeom>
          </p:spPr>
        </p:pic>
        <p:sp>
          <p:nvSpPr>
            <p:cNvPr id="9" name="Freeform: Shape 8">
              <a:extLst>
                <a:ext uri="{FF2B5EF4-FFF2-40B4-BE49-F238E27FC236}">
                  <a16:creationId xmlns:a16="http://schemas.microsoft.com/office/drawing/2014/main" id="{9109A4CE-94C6-06A3-256D-FA4B573C66BE}"/>
                </a:ext>
              </a:extLst>
            </p:cNvPr>
            <p:cNvSpPr/>
            <p:nvPr/>
          </p:nvSpPr>
          <p:spPr>
            <a:xfrm>
              <a:off x="4178019" y="931596"/>
              <a:ext cx="4491474" cy="4491474"/>
            </a:xfrm>
            <a:custGeom>
              <a:avLst/>
              <a:gdLst>
                <a:gd name="connsiteX0" fmla="*/ 0 w 4491474"/>
                <a:gd name="connsiteY0" fmla="*/ 2245737 h 4491474"/>
                <a:gd name="connsiteX1" fmla="*/ 2245737 w 4491474"/>
                <a:gd name="connsiteY1" fmla="*/ 0 h 4491474"/>
                <a:gd name="connsiteX2" fmla="*/ 4491474 w 4491474"/>
                <a:gd name="connsiteY2" fmla="*/ 2245737 h 4491474"/>
                <a:gd name="connsiteX3" fmla="*/ 2245737 w 4491474"/>
                <a:gd name="connsiteY3" fmla="*/ 4491474 h 4491474"/>
                <a:gd name="connsiteX4" fmla="*/ 0 w 4491474"/>
                <a:gd name="connsiteY4" fmla="*/ 2245737 h 449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474" h="4491474">
                  <a:moveTo>
                    <a:pt x="0" y="2245737"/>
                  </a:moveTo>
                  <a:cubicBezTo>
                    <a:pt x="0" y="1005451"/>
                    <a:pt x="1005451" y="0"/>
                    <a:pt x="2245737" y="0"/>
                  </a:cubicBezTo>
                  <a:cubicBezTo>
                    <a:pt x="3486023" y="0"/>
                    <a:pt x="4491474" y="1005451"/>
                    <a:pt x="4491474" y="2245737"/>
                  </a:cubicBezTo>
                  <a:cubicBezTo>
                    <a:pt x="4491474" y="3486023"/>
                    <a:pt x="3486023" y="4491474"/>
                    <a:pt x="2245737" y="4491474"/>
                  </a:cubicBezTo>
                  <a:cubicBezTo>
                    <a:pt x="1005451" y="4491474"/>
                    <a:pt x="0" y="3486023"/>
                    <a:pt x="0" y="2245737"/>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59314" tIns="359314" rIns="359314" bIns="359314" numCol="1" spcCol="1270" anchor="ctr" anchorCtr="0">
              <a:noAutofit/>
            </a:bodyPr>
            <a:lstStyle/>
            <a:p>
              <a:pPr algn="ctr" defTabSz="1066587">
                <a:lnSpc>
                  <a:spcPct val="90000"/>
                </a:lnSpc>
                <a:spcBef>
                  <a:spcPct val="0"/>
                </a:spcBef>
                <a:spcAft>
                  <a:spcPct val="35000"/>
                </a:spcAft>
              </a:pPr>
              <a:r>
                <a:rPr lang="en-US" sz="2400">
                  <a:latin typeface="Montserrat" panose="00000500000000000000" pitchFamily="2" charset="0"/>
                </a:rPr>
                <a:t>Staff shortages</a:t>
              </a:r>
            </a:p>
          </p:txBody>
        </p:sp>
        <p:sp>
          <p:nvSpPr>
            <p:cNvPr id="11" name="Freeform: Shape 10">
              <a:extLst>
                <a:ext uri="{FF2B5EF4-FFF2-40B4-BE49-F238E27FC236}">
                  <a16:creationId xmlns:a16="http://schemas.microsoft.com/office/drawing/2014/main" id="{75227287-FE42-B692-F2EB-F4AE6E943C88}"/>
                </a:ext>
              </a:extLst>
            </p:cNvPr>
            <p:cNvSpPr/>
            <p:nvPr/>
          </p:nvSpPr>
          <p:spPr>
            <a:xfrm>
              <a:off x="4178019" y="8751578"/>
              <a:ext cx="4491474" cy="4491474"/>
            </a:xfrm>
            <a:custGeom>
              <a:avLst/>
              <a:gdLst>
                <a:gd name="connsiteX0" fmla="*/ 0 w 4491474"/>
                <a:gd name="connsiteY0" fmla="*/ 2245737 h 4491474"/>
                <a:gd name="connsiteX1" fmla="*/ 2245737 w 4491474"/>
                <a:gd name="connsiteY1" fmla="*/ 0 h 4491474"/>
                <a:gd name="connsiteX2" fmla="*/ 4491474 w 4491474"/>
                <a:gd name="connsiteY2" fmla="*/ 2245737 h 4491474"/>
                <a:gd name="connsiteX3" fmla="*/ 2245737 w 4491474"/>
                <a:gd name="connsiteY3" fmla="*/ 4491474 h 4491474"/>
                <a:gd name="connsiteX4" fmla="*/ 0 w 4491474"/>
                <a:gd name="connsiteY4" fmla="*/ 2245737 h 449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1474" h="4491474">
                  <a:moveTo>
                    <a:pt x="0" y="2245737"/>
                  </a:moveTo>
                  <a:cubicBezTo>
                    <a:pt x="0" y="1005451"/>
                    <a:pt x="1005451" y="0"/>
                    <a:pt x="2245737" y="0"/>
                  </a:cubicBezTo>
                  <a:cubicBezTo>
                    <a:pt x="3486023" y="0"/>
                    <a:pt x="4491474" y="1005451"/>
                    <a:pt x="4491474" y="2245737"/>
                  </a:cubicBezTo>
                  <a:cubicBezTo>
                    <a:pt x="4491474" y="3486023"/>
                    <a:pt x="3486023" y="4491474"/>
                    <a:pt x="2245737" y="4491474"/>
                  </a:cubicBezTo>
                  <a:cubicBezTo>
                    <a:pt x="1005451" y="4491474"/>
                    <a:pt x="0" y="3486023"/>
                    <a:pt x="0" y="2245737"/>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59314" tIns="359314" rIns="359314" bIns="359314" numCol="1" spcCol="1270" anchor="ctr" anchorCtr="0">
              <a:noAutofit/>
            </a:bodyPr>
            <a:lstStyle/>
            <a:p>
              <a:pPr algn="ctr" defTabSz="1066587">
                <a:lnSpc>
                  <a:spcPct val="90000"/>
                </a:lnSpc>
                <a:spcBef>
                  <a:spcPct val="0"/>
                </a:spcBef>
                <a:spcAft>
                  <a:spcPct val="35000"/>
                </a:spcAft>
              </a:pPr>
              <a:r>
                <a:rPr lang="en-US" sz="2400">
                  <a:latin typeface="Montserrat" panose="00000500000000000000" pitchFamily="2" charset="0"/>
                </a:rPr>
                <a:t>Burnout</a:t>
              </a:r>
            </a:p>
          </p:txBody>
        </p:sp>
      </p:grpSp>
      <p:sp>
        <p:nvSpPr>
          <p:cNvPr id="31" name="Arrow: Curved Left 30">
            <a:extLst>
              <a:ext uri="{FF2B5EF4-FFF2-40B4-BE49-F238E27FC236}">
                <a16:creationId xmlns:a16="http://schemas.microsoft.com/office/drawing/2014/main" id="{A9D5D019-858E-7099-4EE0-F606FFCF3460}"/>
              </a:ext>
            </a:extLst>
          </p:cNvPr>
          <p:cNvSpPr/>
          <p:nvPr/>
        </p:nvSpPr>
        <p:spPr>
          <a:xfrm>
            <a:off x="4244986" y="1472216"/>
            <a:ext cx="1417251" cy="453795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
        <p:nvSpPr>
          <p:cNvPr id="32" name="Arrow: Curved Left 31">
            <a:extLst>
              <a:ext uri="{FF2B5EF4-FFF2-40B4-BE49-F238E27FC236}">
                <a16:creationId xmlns:a16="http://schemas.microsoft.com/office/drawing/2014/main" id="{50FD5AD8-948D-AE6F-32B6-A420B4042494}"/>
              </a:ext>
            </a:extLst>
          </p:cNvPr>
          <p:cNvSpPr/>
          <p:nvPr/>
        </p:nvSpPr>
        <p:spPr>
          <a:xfrm rot="10800000">
            <a:off x="326197" y="1472216"/>
            <a:ext cx="1417251" cy="4537956"/>
          </a:xfrm>
          <a:prstGeom prst="curvedLeftArrow">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endParaRPr>
          </a:p>
        </p:txBody>
      </p:sp>
    </p:spTree>
    <p:extLst>
      <p:ext uri="{BB962C8B-B14F-4D97-AF65-F5344CB8AC3E}">
        <p14:creationId xmlns:p14="http://schemas.microsoft.com/office/powerpoint/2010/main" val="5174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wipe(left)">
                                      <p:cBhvr>
                                        <p:cTn id="15" dur="500"/>
                                        <p:tgtEl>
                                          <p:spTgt spid="8">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wipe(left)">
                                      <p:cBhvr>
                                        <p:cTn id="18" dur="500"/>
                                        <p:tgtEl>
                                          <p:spTgt spid="8">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wipe(left)">
                                      <p:cBhvr>
                                        <p:cTn id="21" dur="500"/>
                                        <p:tgtEl>
                                          <p:spTgt spid="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wipe(left)">
                                      <p:cBhvr>
                                        <p:cTn id="26" dur="500"/>
                                        <p:tgtEl>
                                          <p:spTgt spid="8">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wipe(left)">
                                      <p:cBhvr>
                                        <p:cTn id="3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69B1A0-1EAA-30FD-463C-D78749DB93C1}"/>
              </a:ext>
            </a:extLst>
          </p:cNvPr>
          <p:cNvGrpSpPr/>
          <p:nvPr/>
        </p:nvGrpSpPr>
        <p:grpSpPr>
          <a:xfrm>
            <a:off x="0" y="447"/>
            <a:ext cx="12192000" cy="6857107"/>
            <a:chOff x="0" y="0"/>
            <a:chExt cx="24387175" cy="13716000"/>
          </a:xfrm>
        </p:grpSpPr>
        <p:pic>
          <p:nvPicPr>
            <p:cNvPr id="8" name="Image 0" descr="preencoded.png">
              <a:extLst>
                <a:ext uri="{FF2B5EF4-FFF2-40B4-BE49-F238E27FC236}">
                  <a16:creationId xmlns:a16="http://schemas.microsoft.com/office/drawing/2014/main" id="{905B81F6-64E3-829C-FBF2-E6B954C90A0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4467108" cy="13716000"/>
            </a:xfrm>
            <a:prstGeom prst="rect">
              <a:avLst/>
            </a:prstGeom>
          </p:spPr>
        </p:pic>
        <p:pic>
          <p:nvPicPr>
            <p:cNvPr id="9" name="Image 1" descr="preencoded.png">
              <a:extLst>
                <a:ext uri="{FF2B5EF4-FFF2-40B4-BE49-F238E27FC236}">
                  <a16:creationId xmlns:a16="http://schemas.microsoft.com/office/drawing/2014/main" id="{52543F42-C2D7-127C-1F23-4F41965667B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032" y="0"/>
              <a:ext cx="22710438" cy="13716000"/>
            </a:xfrm>
            <a:prstGeom prst="rect">
              <a:avLst/>
            </a:prstGeom>
          </p:spPr>
        </p:pic>
        <p:pic>
          <p:nvPicPr>
            <p:cNvPr id="10" name="Image 2" descr="preencoded.png">
              <a:extLst>
                <a:ext uri="{FF2B5EF4-FFF2-40B4-BE49-F238E27FC236}">
                  <a16:creationId xmlns:a16="http://schemas.microsoft.com/office/drawing/2014/main" id="{DF104684-C3B0-C91C-545F-007FCB9AA3F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61397" y="0"/>
              <a:ext cx="14225778" cy="13716000"/>
            </a:xfrm>
            <a:prstGeom prst="rect">
              <a:avLst/>
            </a:prstGeom>
          </p:spPr>
        </p:pic>
      </p:grpSp>
      <p:sp>
        <p:nvSpPr>
          <p:cNvPr id="5" name="Text Placeholder 1">
            <a:extLst>
              <a:ext uri="{FF2B5EF4-FFF2-40B4-BE49-F238E27FC236}">
                <a16:creationId xmlns:a16="http://schemas.microsoft.com/office/drawing/2014/main" id="{007F7504-525D-89E6-806E-F9BAF7795BB4}"/>
              </a:ext>
            </a:extLst>
          </p:cNvPr>
          <p:cNvSpPr txBox="1">
            <a:spLocks/>
          </p:cNvSpPr>
          <p:nvPr/>
        </p:nvSpPr>
        <p:spPr>
          <a:xfrm>
            <a:off x="1069056" y="565897"/>
            <a:ext cx="10053888"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0"/>
              </a:spcBef>
              <a:spcAft>
                <a:spcPts val="1200"/>
              </a:spcAft>
              <a:buNone/>
              <a:defRPr/>
            </a:pPr>
            <a:r>
              <a:rPr lang="en-US" sz="2699" b="1" dirty="0">
                <a:solidFill>
                  <a:srgbClr val="34453F"/>
                </a:solidFill>
                <a:latin typeface="Montserrat SemiBold" pitchFamily="2" charset="77"/>
              </a:rPr>
              <a:t>Retaining vulnerable age groups</a:t>
            </a:r>
          </a:p>
        </p:txBody>
      </p:sp>
      <p:graphicFrame>
        <p:nvGraphicFramePr>
          <p:cNvPr id="3" name="Chart 2">
            <a:extLst>
              <a:ext uri="{FF2B5EF4-FFF2-40B4-BE49-F238E27FC236}">
                <a16:creationId xmlns:a16="http://schemas.microsoft.com/office/drawing/2014/main" id="{9B3333D0-4BA7-D47F-203D-2742355AAF5E}"/>
              </a:ext>
            </a:extLst>
          </p:cNvPr>
          <p:cNvGraphicFramePr/>
          <p:nvPr>
            <p:extLst>
              <p:ext uri="{D42A27DB-BD31-4B8C-83A1-F6EECF244321}">
                <p14:modId xmlns:p14="http://schemas.microsoft.com/office/powerpoint/2010/main" val="4282445978"/>
              </p:ext>
            </p:extLst>
          </p:nvPr>
        </p:nvGraphicFramePr>
        <p:xfrm>
          <a:off x="651027" y="1545874"/>
          <a:ext cx="5482654" cy="4499454"/>
        </p:xfrm>
        <a:graphic>
          <a:graphicData uri="http://schemas.openxmlformats.org/drawingml/2006/chart">
            <c:chart xmlns:c="http://schemas.openxmlformats.org/drawingml/2006/chart" xmlns:r="http://schemas.openxmlformats.org/officeDocument/2006/relationships" r:id="rId6"/>
          </a:graphicData>
        </a:graphic>
      </p:graphicFrame>
      <p:cxnSp>
        <p:nvCxnSpPr>
          <p:cNvPr id="12" name="Straight Connector 11">
            <a:extLst>
              <a:ext uri="{FF2B5EF4-FFF2-40B4-BE49-F238E27FC236}">
                <a16:creationId xmlns:a16="http://schemas.microsoft.com/office/drawing/2014/main" id="{E626F58A-AD6E-A05D-CF1B-1AC008F99AB7}"/>
              </a:ext>
            </a:extLst>
          </p:cNvPr>
          <p:cNvCxnSpPr/>
          <p:nvPr/>
        </p:nvCxnSpPr>
        <p:spPr>
          <a:xfrm>
            <a:off x="6514252" y="1459780"/>
            <a:ext cx="0" cy="47560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1">
            <a:extLst>
              <a:ext uri="{FF2B5EF4-FFF2-40B4-BE49-F238E27FC236}">
                <a16:creationId xmlns:a16="http://schemas.microsoft.com/office/drawing/2014/main" id="{6B8B7D93-E8C4-112C-F3B4-3C8B37FFA3C4}"/>
              </a:ext>
            </a:extLst>
          </p:cNvPr>
          <p:cNvSpPr/>
          <p:nvPr/>
        </p:nvSpPr>
        <p:spPr>
          <a:xfrm>
            <a:off x="6810738" y="1545874"/>
            <a:ext cx="4794763" cy="2260171"/>
          </a:xfrm>
          <a:prstGeom prst="rect">
            <a:avLst/>
          </a:prstGeom>
          <a:noFill/>
          <a:ln/>
        </p:spPr>
        <p:txBody>
          <a:bodyPr wrap="square" lIns="0" tIns="0" rIns="0" bIns="0" rtlCol="0" anchor="t"/>
          <a:lstStyle/>
          <a:p>
            <a:pPr defTabSz="457109">
              <a:lnSpc>
                <a:spcPct val="140000"/>
              </a:lnSpc>
              <a:spcBef>
                <a:spcPts val="300"/>
              </a:spcBef>
              <a:spcAft>
                <a:spcPts val="300"/>
              </a:spcAft>
            </a:pPr>
            <a:r>
              <a:rPr lang="en-US" sz="1200" b="1" kern="0" dirty="0">
                <a:solidFill>
                  <a:srgbClr val="34453F"/>
                </a:solidFill>
                <a:latin typeface="Montserrat" panose="00000500000000000000" pitchFamily="50" charset="0"/>
                <a:ea typeface="Montserrat-Regular" pitchFamily="34" charset="-122"/>
                <a:cs typeface="Montserrat-Regular" pitchFamily="34" charset="-120"/>
              </a:rPr>
              <a:t>Highly experienced (aka older) staff</a:t>
            </a:r>
          </a:p>
          <a:p>
            <a:pPr marL="399970" lvl="1" indent="-171416" defTabSz="457109">
              <a:lnSpc>
                <a:spcPct val="140000"/>
              </a:lnSpc>
              <a:spcBef>
                <a:spcPts val="300"/>
              </a:spcBef>
              <a:spcAft>
                <a:spcPts val="300"/>
              </a:spcAft>
              <a:buFont typeface="Arial" panose="020B0604020202020204" pitchFamily="34" charset="0"/>
              <a:buChar char="•"/>
            </a:pPr>
            <a:r>
              <a:rPr lang="en-US" sz="1200" kern="0" dirty="0">
                <a:solidFill>
                  <a:srgbClr val="34453F"/>
                </a:solidFill>
                <a:latin typeface="Montserrat" panose="00000500000000000000" pitchFamily="50" charset="0"/>
                <a:ea typeface="Montserrat-Regular" pitchFamily="34" charset="-122"/>
                <a:cs typeface="Montserrat-Regular" pitchFamily="34" charset="-120"/>
              </a:rPr>
              <a:t>Offer flexible / shorter shifts / job sharing / seasonal work</a:t>
            </a:r>
          </a:p>
          <a:p>
            <a:pPr marL="399970" lvl="1" indent="-171416" defTabSz="457109">
              <a:lnSpc>
                <a:spcPct val="140000"/>
              </a:lnSpc>
              <a:spcBef>
                <a:spcPts val="300"/>
              </a:spcBef>
              <a:spcAft>
                <a:spcPts val="300"/>
              </a:spcAft>
              <a:buFont typeface="Arial" panose="020B0604020202020204" pitchFamily="34" charset="0"/>
              <a:buChar char="•"/>
            </a:pPr>
            <a:r>
              <a:rPr lang="en-US" sz="1200" kern="0" dirty="0">
                <a:solidFill>
                  <a:srgbClr val="34453F"/>
                </a:solidFill>
                <a:latin typeface="Montserrat" panose="00000500000000000000" pitchFamily="50" charset="0"/>
                <a:ea typeface="Montserrat-Regular" pitchFamily="34" charset="-122"/>
                <a:cs typeface="Montserrat-Regular" pitchFamily="34" charset="-120"/>
              </a:rPr>
              <a:t>Focus on ergonomics</a:t>
            </a:r>
          </a:p>
          <a:p>
            <a:pPr marL="399970" lvl="1" indent="-171416" defTabSz="457109">
              <a:lnSpc>
                <a:spcPct val="140000"/>
              </a:lnSpc>
              <a:spcBef>
                <a:spcPts val="300"/>
              </a:spcBef>
              <a:spcAft>
                <a:spcPts val="300"/>
              </a:spcAft>
              <a:buFont typeface="Arial" panose="020B0604020202020204" pitchFamily="34" charset="0"/>
              <a:buChar char="•"/>
            </a:pPr>
            <a:r>
              <a:rPr lang="en-US" sz="1200" kern="0" dirty="0">
                <a:solidFill>
                  <a:srgbClr val="34453F"/>
                </a:solidFill>
                <a:latin typeface="Montserrat" panose="00000500000000000000" pitchFamily="50" charset="0"/>
                <a:ea typeface="Montserrat-Regular" pitchFamily="34" charset="-122"/>
                <a:cs typeface="Montserrat-Regular" pitchFamily="34" charset="-120"/>
              </a:rPr>
              <a:t>Provide career paths that capitalize on experience and are less physically rigorous</a:t>
            </a:r>
          </a:p>
          <a:p>
            <a:pPr marL="399970" lvl="1" indent="-171416" defTabSz="457109">
              <a:lnSpc>
                <a:spcPct val="140000"/>
              </a:lnSpc>
              <a:spcBef>
                <a:spcPts val="300"/>
              </a:spcBef>
              <a:spcAft>
                <a:spcPts val="300"/>
              </a:spcAft>
              <a:buFont typeface="Arial" panose="020B0604020202020204" pitchFamily="34" charset="0"/>
              <a:buChar char="•"/>
            </a:pPr>
            <a:r>
              <a:rPr lang="en-US" sz="1200" kern="0" dirty="0">
                <a:solidFill>
                  <a:srgbClr val="34453F"/>
                </a:solidFill>
                <a:latin typeface="Montserrat" panose="00000500000000000000" pitchFamily="50" charset="0"/>
                <a:ea typeface="Montserrat-Regular" pitchFamily="34" charset="-122"/>
                <a:cs typeface="Montserrat-Regular" pitchFamily="34" charset="-120"/>
              </a:rPr>
              <a:t>Keep their specific needs in mind (i.e., retaining social security benefits)</a:t>
            </a:r>
          </a:p>
        </p:txBody>
      </p:sp>
      <p:sp>
        <p:nvSpPr>
          <p:cNvPr id="11" name="TextBox 10">
            <a:extLst>
              <a:ext uri="{FF2B5EF4-FFF2-40B4-BE49-F238E27FC236}">
                <a16:creationId xmlns:a16="http://schemas.microsoft.com/office/drawing/2014/main" id="{BE0E8119-A929-57BD-1A90-75BE96581547}"/>
              </a:ext>
            </a:extLst>
          </p:cNvPr>
          <p:cNvSpPr txBox="1"/>
          <p:nvPr/>
        </p:nvSpPr>
        <p:spPr>
          <a:xfrm>
            <a:off x="6810738" y="3578740"/>
            <a:ext cx="5050567" cy="2260171"/>
          </a:xfrm>
          <a:prstGeom prst="rect">
            <a:avLst/>
          </a:prstGeom>
          <a:noFill/>
        </p:spPr>
        <p:txBody>
          <a:bodyPr wrap="square">
            <a:spAutoFit/>
          </a:bodyPr>
          <a:lstStyle/>
          <a:p>
            <a:pPr marL="0" marR="0" lvl="0" indent="0" algn="l" defTabSz="457109" rtl="0" eaLnBrk="1" fontAlgn="auto" latinLnBrk="0" hangingPunct="1">
              <a:lnSpc>
                <a:spcPct val="140000"/>
              </a:lnSpc>
              <a:spcBef>
                <a:spcPts val="300"/>
              </a:spcBef>
              <a:spcAft>
                <a:spcPts val="300"/>
              </a:spcAft>
              <a:buClrTx/>
              <a:buSzTx/>
              <a:buFontTx/>
              <a:buNone/>
              <a:tabLst/>
              <a:defRPr/>
            </a:pPr>
            <a:endParaRPr kumimoji="0" lang="en-US" sz="1200" b="0" i="0" u="none" strike="noStrike" kern="0" cap="none" spc="0" normalizeH="0" baseline="0" noProof="0" dirty="0">
              <a:ln>
                <a:noFill/>
              </a:ln>
              <a:solidFill>
                <a:srgbClr val="34453F"/>
              </a:solidFill>
              <a:effectLst/>
              <a:uLnTx/>
              <a:uFillTx/>
              <a:latin typeface="Montserrat" panose="00000500000000000000" pitchFamily="50" charset="0"/>
              <a:ea typeface="Montserrat-Regular" pitchFamily="34" charset="-122"/>
              <a:cs typeface="Montserrat-Regular" pitchFamily="34" charset="-120"/>
            </a:endParaRPr>
          </a:p>
          <a:p>
            <a:pPr marL="0" marR="0" lvl="0" indent="0" algn="l" defTabSz="457109" rtl="0" eaLnBrk="1" fontAlgn="auto" latinLnBrk="0" hangingPunct="1">
              <a:lnSpc>
                <a:spcPct val="140000"/>
              </a:lnSpc>
              <a:spcBef>
                <a:spcPts val="300"/>
              </a:spcBef>
              <a:spcAft>
                <a:spcPts val="300"/>
              </a:spcAft>
              <a:buClrTx/>
              <a:buSzTx/>
              <a:buFontTx/>
              <a:buNone/>
              <a:tabLst/>
              <a:defRPr/>
            </a:pPr>
            <a:r>
              <a:rPr kumimoji="0" lang="en-US" sz="1200" b="1" i="0" u="none" strike="noStrike" kern="0" cap="none" spc="0" normalizeH="0" baseline="0" noProof="0" dirty="0">
                <a:ln>
                  <a:noFill/>
                </a:ln>
                <a:solidFill>
                  <a:srgbClr val="34453F"/>
                </a:solidFill>
                <a:effectLst/>
                <a:uLnTx/>
                <a:uFillTx/>
                <a:latin typeface="Montserrat" panose="00000500000000000000" pitchFamily="50" charset="0"/>
                <a:ea typeface="Montserrat-Regular" pitchFamily="34" charset="-122"/>
                <a:cs typeface="Montserrat-Regular" pitchFamily="34" charset="-120"/>
              </a:rPr>
              <a:t>Maternity age staff</a:t>
            </a:r>
          </a:p>
          <a:p>
            <a:pPr marL="399970" marR="0" lvl="1" indent="-171416" algn="l" defTabSz="457109" rtl="0" eaLnBrk="1" fontAlgn="auto" latinLnBrk="0" hangingPunct="1">
              <a:lnSpc>
                <a:spcPct val="140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4453F"/>
                </a:solidFill>
                <a:effectLst/>
                <a:uLnTx/>
                <a:uFillTx/>
                <a:latin typeface="Montserrat" panose="00000500000000000000" pitchFamily="50" charset="0"/>
                <a:ea typeface="Montserrat-Regular" pitchFamily="34" charset="-122"/>
                <a:cs typeface="Montserrat-Regular" pitchFamily="34" charset="-120"/>
              </a:rPr>
              <a:t>Identify work-at-home opportunities</a:t>
            </a:r>
          </a:p>
          <a:p>
            <a:pPr marL="399970" marR="0" lvl="1" indent="-171416" algn="l" defTabSz="457109" rtl="0" eaLnBrk="1" fontAlgn="auto" latinLnBrk="0" hangingPunct="1">
              <a:lnSpc>
                <a:spcPct val="140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4453F"/>
                </a:solidFill>
                <a:effectLst/>
                <a:uLnTx/>
                <a:uFillTx/>
                <a:latin typeface="Montserrat" panose="00000500000000000000" pitchFamily="50" charset="0"/>
                <a:ea typeface="Montserrat-Regular" pitchFamily="34" charset="-122"/>
                <a:cs typeface="Montserrat-Regular" pitchFamily="34" charset="-120"/>
              </a:rPr>
              <a:t>Offer per-diem status / job sharing</a:t>
            </a:r>
          </a:p>
          <a:p>
            <a:pPr marL="399970" marR="0" lvl="1" indent="-171416" algn="l" defTabSz="457109" rtl="0" eaLnBrk="1" fontAlgn="auto" latinLnBrk="0" hangingPunct="1">
              <a:lnSpc>
                <a:spcPct val="140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4453F"/>
                </a:solidFill>
                <a:effectLst/>
                <a:uLnTx/>
                <a:uFillTx/>
                <a:latin typeface="Montserrat" panose="00000500000000000000" pitchFamily="50" charset="0"/>
                <a:ea typeface="Montserrat-Regular" pitchFamily="34" charset="-122"/>
                <a:cs typeface="Montserrat-Regular" pitchFamily="34" charset="-120"/>
              </a:rPr>
              <a:t>Implement parent-friendly scheduling policies (consistent schedules, shifts around school breaks, etc.)</a:t>
            </a:r>
          </a:p>
          <a:p>
            <a:pPr marL="399970" marR="0" lvl="1" indent="-171416" algn="l" defTabSz="457109" rtl="0" eaLnBrk="1" fontAlgn="auto" latinLnBrk="0" hangingPunct="1">
              <a:lnSpc>
                <a:spcPct val="140000"/>
              </a:lnSpc>
              <a:spcBef>
                <a:spcPts val="300"/>
              </a:spcBef>
              <a:spcAft>
                <a:spcPts val="30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34453F"/>
                </a:solidFill>
                <a:effectLst/>
                <a:uLnTx/>
                <a:uFillTx/>
                <a:latin typeface="Montserrat" panose="00000500000000000000" pitchFamily="50" charset="0"/>
                <a:ea typeface="Montserrat-Regular" pitchFamily="34" charset="-122"/>
                <a:cs typeface="Montserrat-Regular" pitchFamily="34" charset="-120"/>
              </a:rPr>
              <a:t>Don’t add to their stress by calling them in on days off</a:t>
            </a:r>
          </a:p>
        </p:txBody>
      </p:sp>
    </p:spTree>
    <p:extLst>
      <p:ext uri="{BB962C8B-B14F-4D97-AF65-F5344CB8AC3E}">
        <p14:creationId xmlns:p14="http://schemas.microsoft.com/office/powerpoint/2010/main" val="220492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7E04B8-5FDE-744E-FE5C-DF316854E92C}"/>
              </a:ext>
            </a:extLst>
          </p:cNvPr>
          <p:cNvSpPr>
            <a:spLocks noGrp="1" noRot="1" noMove="1" noResize="1" noEditPoints="1" noAdjustHandles="1" noChangeArrowheads="1" noChangeShapeType="1"/>
          </p:cNvSpPr>
          <p:nvPr/>
        </p:nvSpPr>
        <p:spPr>
          <a:xfrm>
            <a:off x="0" y="447"/>
            <a:ext cx="3964815" cy="6857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Freeform 3">
            <a:extLst>
              <a:ext uri="{FF2B5EF4-FFF2-40B4-BE49-F238E27FC236}">
                <a16:creationId xmlns:a16="http://schemas.microsoft.com/office/drawing/2014/main" id="{320120B1-C3C5-2E24-1BE7-88CEA2FEA529}"/>
              </a:ext>
            </a:extLst>
          </p:cNvPr>
          <p:cNvSpPr/>
          <p:nvPr/>
        </p:nvSpPr>
        <p:spPr>
          <a:xfrm>
            <a:off x="438215" y="1466046"/>
            <a:ext cx="3368358" cy="1489741"/>
          </a:xfrm>
          <a:custGeom>
            <a:avLst/>
            <a:gdLst>
              <a:gd name="connsiteX0" fmla="*/ 0 w 6391275"/>
              <a:gd name="connsiteY0" fmla="*/ 0 h 3105900"/>
              <a:gd name="connsiteX1" fmla="*/ 6391275 w 6391275"/>
              <a:gd name="connsiteY1" fmla="*/ 0 h 3105900"/>
              <a:gd name="connsiteX2" fmla="*/ 6391275 w 6391275"/>
              <a:gd name="connsiteY2" fmla="*/ 3105900 h 3105900"/>
              <a:gd name="connsiteX3" fmla="*/ 0 w 6391275"/>
              <a:gd name="connsiteY3" fmla="*/ 3105900 h 3105900"/>
              <a:gd name="connsiteX4" fmla="*/ 0 w 6391275"/>
              <a:gd name="connsiteY4" fmla="*/ 0 h 310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3105900">
                <a:moveTo>
                  <a:pt x="0" y="0"/>
                </a:moveTo>
                <a:lnTo>
                  <a:pt x="6391275" y="0"/>
                </a:lnTo>
                <a:lnTo>
                  <a:pt x="6391275" y="3105900"/>
                </a:lnTo>
                <a:lnTo>
                  <a:pt x="0" y="3105900"/>
                </a:lnTo>
                <a:lnTo>
                  <a:pt x="0" y="0"/>
                </a:lnTo>
                <a:close/>
              </a:path>
            </a:pathLst>
          </a:custGeom>
          <a:noFill/>
          <a:ln>
            <a:noFill/>
          </a:ln>
        </p:spPr>
        <p:style>
          <a:lnRef idx="2">
            <a:schemeClr val="accent2">
              <a:hueOff val="26723"/>
              <a:satOff val="-75726"/>
              <a:lumOff val="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marR="0" lvl="1" indent="0" algn="l" defTabSz="457109" rtl="0" eaLnBrk="1" fontAlgn="auto" latinLnBrk="0" hangingPunct="1">
              <a:lnSpc>
                <a:spcPct val="130000"/>
              </a:lnSpc>
              <a:spcBef>
                <a:spcPct val="0"/>
              </a:spcBef>
              <a:spcAft>
                <a:spcPts val="600"/>
              </a:spcAft>
              <a:buClrTx/>
              <a:buSzTx/>
              <a:buFontTx/>
              <a:buNone/>
              <a:tabLst/>
              <a:defRPr/>
            </a:pPr>
            <a:r>
              <a:rPr kumimoji="0" lang="en-US" sz="2400"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rPr>
              <a:t>Fewer people </a:t>
            </a:r>
            <a:r>
              <a:rPr lang="en-US" sz="2400" b="1" kern="0" dirty="0">
                <a:solidFill>
                  <a:srgbClr val="B9D54D"/>
                </a:solidFill>
                <a:latin typeface="Montserrat" panose="00000500000000000000" pitchFamily="50" charset="0"/>
              </a:rPr>
              <a:t>a</a:t>
            </a:r>
            <a:r>
              <a:rPr kumimoji="0" lang="en-US" sz="2400"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rPr>
              <a:t>re </a:t>
            </a:r>
            <a:r>
              <a:rPr lang="en-US" sz="2400" b="1" kern="0" dirty="0">
                <a:solidFill>
                  <a:srgbClr val="B9D54D"/>
                </a:solidFill>
                <a:latin typeface="Montserrat" panose="00000500000000000000" pitchFamily="50" charset="0"/>
              </a:rPr>
              <a:t>p</a:t>
            </a:r>
            <a:r>
              <a:rPr kumimoji="0" lang="en-US" sz="2400" b="1" i="0" u="none" strike="noStrike" kern="0" cap="none" spc="0" normalizeH="0" baseline="0" noProof="0" dirty="0" err="1">
                <a:ln>
                  <a:noFill/>
                </a:ln>
                <a:solidFill>
                  <a:srgbClr val="B9D54D"/>
                </a:solidFill>
                <a:effectLst/>
                <a:uLnTx/>
                <a:uFillTx/>
                <a:latin typeface="Montserrat" panose="00000500000000000000" pitchFamily="50" charset="0"/>
                <a:ea typeface="+mn-ea"/>
                <a:cs typeface="+mn-cs"/>
              </a:rPr>
              <a:t>articipating</a:t>
            </a:r>
            <a:r>
              <a:rPr kumimoji="0" lang="en-US" sz="2400"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rPr>
              <a:t> In the </a:t>
            </a:r>
            <a:r>
              <a:rPr lang="en-US" sz="2400" b="1" kern="0" dirty="0">
                <a:solidFill>
                  <a:srgbClr val="B9D54D"/>
                </a:solidFill>
                <a:latin typeface="Montserrat" panose="00000500000000000000" pitchFamily="50" charset="0"/>
              </a:rPr>
              <a:t>l</a:t>
            </a:r>
            <a:r>
              <a:rPr kumimoji="0" lang="en-US" sz="2400" b="1" i="0" u="none" strike="noStrike" kern="0" cap="none" spc="0" normalizeH="0" baseline="0" noProof="0" dirty="0" err="1">
                <a:ln>
                  <a:noFill/>
                </a:ln>
                <a:solidFill>
                  <a:srgbClr val="B9D54D"/>
                </a:solidFill>
                <a:effectLst/>
                <a:uLnTx/>
                <a:uFillTx/>
                <a:latin typeface="Montserrat" panose="00000500000000000000" pitchFamily="50" charset="0"/>
                <a:ea typeface="+mn-ea"/>
                <a:cs typeface="+mn-cs"/>
              </a:rPr>
              <a:t>abor</a:t>
            </a:r>
            <a:r>
              <a:rPr kumimoji="0" lang="en-US" sz="2400"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rPr>
              <a:t> </a:t>
            </a:r>
            <a:r>
              <a:rPr lang="en-US" sz="2400" b="1" kern="0" dirty="0">
                <a:solidFill>
                  <a:srgbClr val="B9D54D"/>
                </a:solidFill>
                <a:latin typeface="Montserrat" panose="00000500000000000000" pitchFamily="50" charset="0"/>
              </a:rPr>
              <a:t>w</a:t>
            </a:r>
            <a:r>
              <a:rPr kumimoji="0" lang="en-US" sz="2400" b="1" i="0" u="none" strike="noStrike" kern="0" cap="none" spc="0" normalizeH="0" baseline="0" noProof="0" dirty="0" err="1">
                <a:ln>
                  <a:noFill/>
                </a:ln>
                <a:solidFill>
                  <a:srgbClr val="B9D54D"/>
                </a:solidFill>
                <a:effectLst/>
                <a:uLnTx/>
                <a:uFillTx/>
                <a:latin typeface="Montserrat" panose="00000500000000000000" pitchFamily="50" charset="0"/>
                <a:ea typeface="+mn-ea"/>
                <a:cs typeface="+mn-cs"/>
              </a:rPr>
              <a:t>orkforce</a:t>
            </a:r>
            <a:endParaRPr kumimoji="0" lang="en-US" sz="2400"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endParaRPr>
          </a:p>
        </p:txBody>
      </p:sp>
      <p:graphicFrame>
        <p:nvGraphicFramePr>
          <p:cNvPr id="3" name="Content Placeholder 5">
            <a:extLst>
              <a:ext uri="{FF2B5EF4-FFF2-40B4-BE49-F238E27FC236}">
                <a16:creationId xmlns:a16="http://schemas.microsoft.com/office/drawing/2014/main" id="{046FE1A3-215C-C9B7-81C3-0AF342F4FA72}"/>
              </a:ext>
            </a:extLst>
          </p:cNvPr>
          <p:cNvGraphicFramePr>
            <a:graphicFrameLocks/>
          </p:cNvGraphicFramePr>
          <p:nvPr>
            <p:extLst>
              <p:ext uri="{D42A27DB-BD31-4B8C-83A1-F6EECF244321}">
                <p14:modId xmlns:p14="http://schemas.microsoft.com/office/powerpoint/2010/main" val="241513339"/>
              </p:ext>
            </p:extLst>
          </p:nvPr>
        </p:nvGraphicFramePr>
        <p:xfrm>
          <a:off x="4355775" y="1019890"/>
          <a:ext cx="739801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3">
            <a:extLst>
              <a:ext uri="{FF2B5EF4-FFF2-40B4-BE49-F238E27FC236}">
                <a16:creationId xmlns:a16="http://schemas.microsoft.com/office/drawing/2014/main" id="{40574F6D-A591-DD6A-7217-27916652625C}"/>
              </a:ext>
            </a:extLst>
          </p:cNvPr>
          <p:cNvSpPr/>
          <p:nvPr/>
        </p:nvSpPr>
        <p:spPr>
          <a:xfrm>
            <a:off x="438215" y="3531476"/>
            <a:ext cx="2902427" cy="1631909"/>
          </a:xfrm>
          <a:custGeom>
            <a:avLst/>
            <a:gdLst>
              <a:gd name="connsiteX0" fmla="*/ 0 w 6391275"/>
              <a:gd name="connsiteY0" fmla="*/ 0 h 3105900"/>
              <a:gd name="connsiteX1" fmla="*/ 6391275 w 6391275"/>
              <a:gd name="connsiteY1" fmla="*/ 0 h 3105900"/>
              <a:gd name="connsiteX2" fmla="*/ 6391275 w 6391275"/>
              <a:gd name="connsiteY2" fmla="*/ 3105900 h 3105900"/>
              <a:gd name="connsiteX3" fmla="*/ 0 w 6391275"/>
              <a:gd name="connsiteY3" fmla="*/ 3105900 h 3105900"/>
              <a:gd name="connsiteX4" fmla="*/ 0 w 6391275"/>
              <a:gd name="connsiteY4" fmla="*/ 0 h 310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3105900">
                <a:moveTo>
                  <a:pt x="0" y="0"/>
                </a:moveTo>
                <a:lnTo>
                  <a:pt x="6391275" y="0"/>
                </a:lnTo>
                <a:lnTo>
                  <a:pt x="6391275" y="3105900"/>
                </a:lnTo>
                <a:lnTo>
                  <a:pt x="0" y="3105900"/>
                </a:lnTo>
                <a:lnTo>
                  <a:pt x="0" y="0"/>
                </a:lnTo>
                <a:close/>
              </a:path>
            </a:pathLst>
          </a:custGeom>
          <a:noFill/>
          <a:ln>
            <a:noFill/>
          </a:ln>
        </p:spPr>
        <p:style>
          <a:lnRef idx="2">
            <a:schemeClr val="accent2">
              <a:hueOff val="26723"/>
              <a:satOff val="-75726"/>
              <a:lumOff val="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marR="0" lvl="1" indent="0" algn="l" defTabSz="457109" rtl="0" eaLnBrk="1" fontAlgn="auto" latinLnBrk="0" hangingPunct="1">
              <a:lnSpc>
                <a:spcPct val="130000"/>
              </a:lnSpc>
              <a:spcBef>
                <a:spcPct val="0"/>
              </a:spcBef>
              <a:spcAft>
                <a:spcPts val="60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Montserrat" panose="00000500000000000000" pitchFamily="50" charset="0"/>
                <a:ea typeface="+mn-ea"/>
                <a:cs typeface="+mn-cs"/>
              </a:rPr>
              <a:t>An additional 2.5 million workers would need to be in the labor force for the participation rate to reach its pre-pandemic level.</a:t>
            </a:r>
          </a:p>
        </p:txBody>
      </p:sp>
      <p:cxnSp>
        <p:nvCxnSpPr>
          <p:cNvPr id="10" name="Straight Connector 9">
            <a:extLst>
              <a:ext uri="{FF2B5EF4-FFF2-40B4-BE49-F238E27FC236}">
                <a16:creationId xmlns:a16="http://schemas.microsoft.com/office/drawing/2014/main" id="{FA78CA19-3DDD-07D3-6764-404F768B17AF}"/>
              </a:ext>
            </a:extLst>
          </p:cNvPr>
          <p:cNvCxnSpPr/>
          <p:nvPr/>
        </p:nvCxnSpPr>
        <p:spPr>
          <a:xfrm>
            <a:off x="438215" y="3231199"/>
            <a:ext cx="678263"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FFD0E5-A02E-73F7-5161-1DDA67B3E641}"/>
              </a:ext>
            </a:extLst>
          </p:cNvPr>
          <p:cNvSpPr txBox="1"/>
          <p:nvPr/>
        </p:nvSpPr>
        <p:spPr>
          <a:xfrm>
            <a:off x="10005453" y="6609006"/>
            <a:ext cx="2185754" cy="215444"/>
          </a:xfrm>
          <a:prstGeom prst="rect">
            <a:avLst/>
          </a:prstGeom>
          <a:noFill/>
        </p:spPr>
        <p:txBody>
          <a:bodyPr wrap="square" rtlCol="0">
            <a:sp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7E6E6">
                    <a:lumMod val="25000"/>
                  </a:srgbClr>
                </a:solidFill>
                <a:effectLst/>
                <a:uLnTx/>
                <a:uFillTx/>
                <a:latin typeface="Montserrat" panose="00000500000000000000" pitchFamily="50" charset="0"/>
                <a:ea typeface="+mn-ea"/>
                <a:cs typeface="+mn-cs"/>
              </a:rPr>
              <a:t>Source:  Bureau of Labor Statistics</a:t>
            </a:r>
          </a:p>
        </p:txBody>
      </p:sp>
    </p:spTree>
    <p:extLst>
      <p:ext uri="{BB962C8B-B14F-4D97-AF65-F5344CB8AC3E}">
        <p14:creationId xmlns:p14="http://schemas.microsoft.com/office/powerpoint/2010/main" val="23627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0" descr="preencoded.png">
            <a:extLst>
              <a:ext uri="{FF2B5EF4-FFF2-40B4-BE49-F238E27FC236}">
                <a16:creationId xmlns:a16="http://schemas.microsoft.com/office/drawing/2014/main" id="{09B220A7-B196-ED14-F6B7-9523A458CBB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47"/>
            <a:ext cx="7232612" cy="6857107"/>
          </a:xfrm>
          <a:prstGeom prst="rect">
            <a:avLst/>
          </a:prstGeom>
        </p:spPr>
      </p:pic>
      <p:pic>
        <p:nvPicPr>
          <p:cNvPr id="16" name="Image 1" descr="preencoded.png">
            <a:extLst>
              <a:ext uri="{FF2B5EF4-FFF2-40B4-BE49-F238E27FC236}">
                <a16:creationId xmlns:a16="http://schemas.microsoft.com/office/drawing/2014/main" id="{A578B361-972F-5D3D-7D98-B6AF94250BA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56045" y="447"/>
            <a:ext cx="8635955" cy="6857107"/>
          </a:xfrm>
          <a:prstGeom prst="rect">
            <a:avLst/>
          </a:prstGeom>
        </p:spPr>
      </p:pic>
      <p:sp>
        <p:nvSpPr>
          <p:cNvPr id="4" name="TextBox 3">
            <a:extLst>
              <a:ext uri="{FF2B5EF4-FFF2-40B4-BE49-F238E27FC236}">
                <a16:creationId xmlns:a16="http://schemas.microsoft.com/office/drawing/2014/main" id="{210A65DC-508F-C969-4CE8-E45F26B85E8A}"/>
              </a:ext>
            </a:extLst>
          </p:cNvPr>
          <p:cNvSpPr txBox="1"/>
          <p:nvPr/>
        </p:nvSpPr>
        <p:spPr>
          <a:xfrm>
            <a:off x="193570" y="748650"/>
            <a:ext cx="5793627" cy="1107739"/>
          </a:xfrm>
          <a:prstGeom prst="rect">
            <a:avLst/>
          </a:prstGeom>
          <a:noFill/>
        </p:spPr>
        <p:txBody>
          <a:bodyPr wrap="square" rtlCol="0">
            <a:spAutoFit/>
          </a:bodyPr>
          <a:lstStyle/>
          <a:p>
            <a:pPr algn="ctr" defTabSz="457109">
              <a:defRPr/>
            </a:pPr>
            <a:r>
              <a:rPr lang="en-US" sz="3299" b="1">
                <a:solidFill>
                  <a:srgbClr val="51ACA1"/>
                </a:solidFill>
                <a:latin typeface="Montserrat SemiBold" pitchFamily="2" charset="77"/>
              </a:rPr>
              <a:t>“Non - Sticky” </a:t>
            </a:r>
          </a:p>
          <a:p>
            <a:pPr algn="ctr" defTabSz="457109">
              <a:defRPr/>
            </a:pPr>
            <a:r>
              <a:rPr lang="en-US" sz="3299" b="1">
                <a:solidFill>
                  <a:srgbClr val="51ACA1"/>
                </a:solidFill>
                <a:latin typeface="Montserrat SemiBold" pitchFamily="2" charset="77"/>
              </a:rPr>
              <a:t>Benefit Offerings</a:t>
            </a:r>
          </a:p>
        </p:txBody>
      </p:sp>
      <p:sp>
        <p:nvSpPr>
          <p:cNvPr id="8" name="Rectangle: Rounded Corners 7">
            <a:extLst>
              <a:ext uri="{FF2B5EF4-FFF2-40B4-BE49-F238E27FC236}">
                <a16:creationId xmlns:a16="http://schemas.microsoft.com/office/drawing/2014/main" id="{10672C2B-E5F2-7A29-0CE6-868A618BAB32}"/>
              </a:ext>
            </a:extLst>
          </p:cNvPr>
          <p:cNvSpPr/>
          <p:nvPr/>
        </p:nvSpPr>
        <p:spPr>
          <a:xfrm>
            <a:off x="1136414" y="2149852"/>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Free Food / Snacks</a:t>
            </a:r>
          </a:p>
        </p:txBody>
      </p:sp>
      <p:sp>
        <p:nvSpPr>
          <p:cNvPr id="9" name="Rectangle: Rounded Corners 8">
            <a:extLst>
              <a:ext uri="{FF2B5EF4-FFF2-40B4-BE49-F238E27FC236}">
                <a16:creationId xmlns:a16="http://schemas.microsoft.com/office/drawing/2014/main" id="{E45955A1-8A07-B5BB-41DC-E65A7F753AAE}"/>
              </a:ext>
            </a:extLst>
          </p:cNvPr>
          <p:cNvSpPr/>
          <p:nvPr/>
        </p:nvSpPr>
        <p:spPr>
          <a:xfrm>
            <a:off x="1136414" y="3104256"/>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Sign-on Bonuses</a:t>
            </a:r>
          </a:p>
        </p:txBody>
      </p:sp>
      <p:sp>
        <p:nvSpPr>
          <p:cNvPr id="10" name="Rectangle: Rounded Corners 9">
            <a:extLst>
              <a:ext uri="{FF2B5EF4-FFF2-40B4-BE49-F238E27FC236}">
                <a16:creationId xmlns:a16="http://schemas.microsoft.com/office/drawing/2014/main" id="{6B23045A-5682-51C5-51BA-F6796F365977}"/>
              </a:ext>
            </a:extLst>
          </p:cNvPr>
          <p:cNvSpPr/>
          <p:nvPr/>
        </p:nvSpPr>
        <p:spPr>
          <a:xfrm>
            <a:off x="1136414" y="4058660"/>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On-Site Amenities </a:t>
            </a:r>
          </a:p>
          <a:p>
            <a:pPr algn="ctr" defTabSz="457109"/>
            <a:r>
              <a:rPr lang="en-US" sz="1600" b="1">
                <a:solidFill>
                  <a:srgbClr val="34453F"/>
                </a:solidFill>
                <a:latin typeface="Montserrat" panose="00000500000000000000" pitchFamily="50" charset="0"/>
              </a:rPr>
              <a:t>(gym, shower, nap-pods, etc.)</a:t>
            </a:r>
          </a:p>
        </p:txBody>
      </p:sp>
      <p:sp>
        <p:nvSpPr>
          <p:cNvPr id="13" name="Rectangle: Rounded Corners 12">
            <a:extLst>
              <a:ext uri="{FF2B5EF4-FFF2-40B4-BE49-F238E27FC236}">
                <a16:creationId xmlns:a16="http://schemas.microsoft.com/office/drawing/2014/main" id="{FB33EF98-F661-21D2-C915-9AF826EF2655}"/>
              </a:ext>
            </a:extLst>
          </p:cNvPr>
          <p:cNvSpPr/>
          <p:nvPr/>
        </p:nvSpPr>
        <p:spPr>
          <a:xfrm>
            <a:off x="1136414" y="5013064"/>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Mandatory “Fun” Activities</a:t>
            </a:r>
          </a:p>
        </p:txBody>
      </p:sp>
      <p:cxnSp>
        <p:nvCxnSpPr>
          <p:cNvPr id="15" name="Straight Connector 14">
            <a:extLst>
              <a:ext uri="{FF2B5EF4-FFF2-40B4-BE49-F238E27FC236}">
                <a16:creationId xmlns:a16="http://schemas.microsoft.com/office/drawing/2014/main" id="{384168AA-E72D-35E5-564C-A8CCDA16E008}"/>
              </a:ext>
            </a:extLst>
          </p:cNvPr>
          <p:cNvCxnSpPr/>
          <p:nvPr/>
        </p:nvCxnSpPr>
        <p:spPr>
          <a:xfrm>
            <a:off x="6037236" y="1270960"/>
            <a:ext cx="0" cy="47560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7A07AED-CBC7-EF15-1CC7-6EBDC5E421AC}"/>
              </a:ext>
            </a:extLst>
          </p:cNvPr>
          <p:cNvSpPr txBox="1"/>
          <p:nvPr/>
        </p:nvSpPr>
        <p:spPr>
          <a:xfrm>
            <a:off x="6124950" y="748650"/>
            <a:ext cx="5793627" cy="1107739"/>
          </a:xfrm>
          <a:prstGeom prst="rect">
            <a:avLst/>
          </a:prstGeom>
          <a:noFill/>
        </p:spPr>
        <p:txBody>
          <a:bodyPr wrap="square" rtlCol="0">
            <a:spAutoFit/>
          </a:bodyPr>
          <a:lstStyle/>
          <a:p>
            <a:pPr algn="ctr" defTabSz="457109">
              <a:defRPr/>
            </a:pPr>
            <a:r>
              <a:rPr lang="en-US" sz="3299" b="1">
                <a:solidFill>
                  <a:srgbClr val="51ACA1"/>
                </a:solidFill>
                <a:latin typeface="Montserrat SemiBold" pitchFamily="2" charset="77"/>
              </a:rPr>
              <a:t>“Sticky” </a:t>
            </a:r>
          </a:p>
          <a:p>
            <a:pPr algn="ctr" defTabSz="457109">
              <a:defRPr/>
            </a:pPr>
            <a:r>
              <a:rPr lang="en-US" sz="3299" b="1">
                <a:solidFill>
                  <a:srgbClr val="51ACA1"/>
                </a:solidFill>
                <a:latin typeface="Montserrat SemiBold" pitchFamily="2" charset="77"/>
              </a:rPr>
              <a:t>Benefit Offerings</a:t>
            </a:r>
          </a:p>
        </p:txBody>
      </p:sp>
      <p:sp>
        <p:nvSpPr>
          <p:cNvPr id="2" name="Rectangle: Rounded Corners 1">
            <a:extLst>
              <a:ext uri="{FF2B5EF4-FFF2-40B4-BE49-F238E27FC236}">
                <a16:creationId xmlns:a16="http://schemas.microsoft.com/office/drawing/2014/main" id="{5833EAA3-E981-296D-FB22-10EA798B48C0}"/>
              </a:ext>
            </a:extLst>
          </p:cNvPr>
          <p:cNvSpPr/>
          <p:nvPr/>
        </p:nvSpPr>
        <p:spPr>
          <a:xfrm>
            <a:off x="7067793" y="2149852"/>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Transportation Subsidies</a:t>
            </a:r>
          </a:p>
        </p:txBody>
      </p:sp>
      <p:sp>
        <p:nvSpPr>
          <p:cNvPr id="3" name="Rectangle: Rounded Corners 2">
            <a:extLst>
              <a:ext uri="{FF2B5EF4-FFF2-40B4-BE49-F238E27FC236}">
                <a16:creationId xmlns:a16="http://schemas.microsoft.com/office/drawing/2014/main" id="{25DED743-4D0C-A15D-CDDE-06DDA12445A1}"/>
              </a:ext>
            </a:extLst>
          </p:cNvPr>
          <p:cNvSpPr/>
          <p:nvPr/>
        </p:nvSpPr>
        <p:spPr>
          <a:xfrm>
            <a:off x="7067793" y="3104256"/>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Housing Assistance</a:t>
            </a:r>
          </a:p>
        </p:txBody>
      </p:sp>
      <p:sp>
        <p:nvSpPr>
          <p:cNvPr id="7" name="Rectangle: Rounded Corners 6">
            <a:extLst>
              <a:ext uri="{FF2B5EF4-FFF2-40B4-BE49-F238E27FC236}">
                <a16:creationId xmlns:a16="http://schemas.microsoft.com/office/drawing/2014/main" id="{102680A7-AD45-A532-FB65-1DE898B380D9}"/>
              </a:ext>
            </a:extLst>
          </p:cNvPr>
          <p:cNvSpPr/>
          <p:nvPr/>
        </p:nvSpPr>
        <p:spPr>
          <a:xfrm>
            <a:off x="7067793" y="5013064"/>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Apprenticeship &amp; Career Paths</a:t>
            </a:r>
          </a:p>
        </p:txBody>
      </p:sp>
      <p:sp>
        <p:nvSpPr>
          <p:cNvPr id="18" name="Rectangle: Rounded Corners 17">
            <a:extLst>
              <a:ext uri="{FF2B5EF4-FFF2-40B4-BE49-F238E27FC236}">
                <a16:creationId xmlns:a16="http://schemas.microsoft.com/office/drawing/2014/main" id="{57B5934C-B484-4542-2F11-9BD0C80A133A}"/>
              </a:ext>
            </a:extLst>
          </p:cNvPr>
          <p:cNvSpPr/>
          <p:nvPr/>
        </p:nvSpPr>
        <p:spPr>
          <a:xfrm>
            <a:off x="7067793" y="4058660"/>
            <a:ext cx="3907939" cy="852743"/>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r>
              <a:rPr lang="en-US" sz="1600" b="1">
                <a:solidFill>
                  <a:srgbClr val="34453F"/>
                </a:solidFill>
                <a:latin typeface="Montserrat" panose="00000500000000000000" pitchFamily="50" charset="0"/>
              </a:rPr>
              <a:t>Childcare</a:t>
            </a:r>
          </a:p>
        </p:txBody>
      </p:sp>
    </p:spTree>
    <p:extLst>
      <p:ext uri="{BB962C8B-B14F-4D97-AF65-F5344CB8AC3E}">
        <p14:creationId xmlns:p14="http://schemas.microsoft.com/office/powerpoint/2010/main" val="74216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2" grpId="0" animBg="1"/>
      <p:bldP spid="3" grpId="0" animBg="1"/>
      <p:bldP spid="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pic>
        <p:nvPicPr>
          <p:cNvPr id="2" name="Image 1" descr="preencoded.png">
            <a:extLst>
              <a:ext uri="{FF2B5EF4-FFF2-40B4-BE49-F238E27FC236}">
                <a16:creationId xmlns:a16="http://schemas.microsoft.com/office/drawing/2014/main" id="{F9B311F6-23DB-F57A-F0FD-4B3DA60D3A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62141" y="447"/>
            <a:ext cx="10229796" cy="6857107"/>
          </a:xfrm>
          <a:prstGeom prst="rect">
            <a:avLst/>
          </a:prstGeom>
        </p:spPr>
      </p:pic>
      <p:pic>
        <p:nvPicPr>
          <p:cNvPr id="3" name="Image 2" descr="preencoded.png">
            <a:extLst>
              <a:ext uri="{FF2B5EF4-FFF2-40B4-BE49-F238E27FC236}">
                <a16:creationId xmlns:a16="http://schemas.microsoft.com/office/drawing/2014/main" id="{66355628-5BB9-280A-F505-97B9DB6CDC6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47"/>
            <a:ext cx="9067753" cy="6857107"/>
          </a:xfrm>
          <a:prstGeom prst="rect">
            <a:avLst/>
          </a:prstGeom>
        </p:spPr>
      </p:pic>
      <p:pic>
        <p:nvPicPr>
          <p:cNvPr id="5" name="Image 3" descr="preencoded.png">
            <a:extLst>
              <a:ext uri="{FF2B5EF4-FFF2-40B4-BE49-F238E27FC236}">
                <a16:creationId xmlns:a16="http://schemas.microsoft.com/office/drawing/2014/main" id="{B9A36BAD-C33E-A670-510D-53F068D7407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447"/>
            <a:ext cx="4114779" cy="6857107"/>
          </a:xfrm>
          <a:prstGeom prst="rect">
            <a:avLst/>
          </a:prstGeom>
        </p:spPr>
      </p:pic>
      <p:sp>
        <p:nvSpPr>
          <p:cNvPr id="6" name="Title 5">
            <a:extLst>
              <a:ext uri="{FF2B5EF4-FFF2-40B4-BE49-F238E27FC236}">
                <a16:creationId xmlns:a16="http://schemas.microsoft.com/office/drawing/2014/main" id="{EF8E7BC9-497D-3EAB-C9BA-CDA69EDDF796}"/>
              </a:ext>
            </a:extLst>
          </p:cNvPr>
          <p:cNvSpPr txBox="1">
            <a:spLocks/>
          </p:cNvSpPr>
          <p:nvPr/>
        </p:nvSpPr>
        <p:spPr>
          <a:xfrm>
            <a:off x="2470141" y="3180599"/>
            <a:ext cx="7251718" cy="496861"/>
          </a:xfrm>
          <a:prstGeom prst="rect">
            <a:avLst/>
          </a:prstGeom>
          <a:noFill/>
        </p:spPr>
        <p:txBody>
          <a:bodyPr wrap="square" lIns="45714" tIns="22857" rIns="45714" bIns="22857" anchor="t">
            <a:spAutoFit/>
          </a:bodyPr>
          <a:lstStyle>
            <a:lvl1pPr marR="0" lvl="0" indent="0" algn="ctr" defTabSz="1828708" fontAlgn="auto">
              <a:lnSpc>
                <a:spcPts val="7000"/>
              </a:lnSpc>
              <a:spcBef>
                <a:spcPts val="0"/>
              </a:spcBef>
              <a:spcAft>
                <a:spcPts val="4200"/>
              </a:spcAft>
              <a:buClrTx/>
              <a:buSzTx/>
              <a:buFontTx/>
              <a:buNone/>
              <a:tabLst/>
              <a:defRPr sz="7200">
                <a:gradFill>
                  <a:gsLst>
                    <a:gs pos="36000">
                      <a:srgbClr val="94DCD9"/>
                    </a:gs>
                    <a:gs pos="100000">
                      <a:srgbClr val="99B72B"/>
                    </a:gs>
                  </a:gsLst>
                  <a:lin ang="10800000" scaled="1"/>
                </a:gradFill>
                <a:latin typeface="Montserrat SemiBold" panose="00000700000000000000" pitchFamily="50" charset="0"/>
                <a:cs typeface="Plus Jakarta Sans Light" pitchFamily="2" charset="77"/>
              </a:defRPr>
            </a:lvl1pPr>
          </a:lstStyle>
          <a:p>
            <a:pPr marL="0" marR="0" lvl="0" indent="0" algn="ctr" defTabSz="914171" rtl="0" eaLnBrk="1" fontAlgn="auto" latinLnBrk="0" hangingPunct="1">
              <a:lnSpc>
                <a:spcPts val="3499"/>
              </a:lnSpc>
              <a:spcBef>
                <a:spcPts val="0"/>
              </a:spcBef>
              <a:spcAft>
                <a:spcPts val="2100"/>
              </a:spcAft>
              <a:buClrTx/>
              <a:buSzTx/>
              <a:buFontTx/>
              <a:buNone/>
              <a:tabLst/>
              <a:defRPr/>
            </a:pPr>
            <a:r>
              <a:rPr kumimoji="0" lang="en-US" sz="3599" b="0" i="0" u="none" strike="noStrike" kern="1200" cap="none" spc="0" normalizeH="0" baseline="0" noProof="0" dirty="0">
                <a:ln>
                  <a:noFill/>
                </a:ln>
                <a:gradFill>
                  <a:gsLst>
                    <a:gs pos="36000">
                      <a:srgbClr val="94DCD9"/>
                    </a:gs>
                    <a:gs pos="100000">
                      <a:srgbClr val="99B72B"/>
                    </a:gs>
                  </a:gsLst>
                  <a:lin ang="10800000" scaled="1"/>
                </a:gradFill>
                <a:effectLst/>
                <a:uLnTx/>
                <a:uFillTx/>
                <a:latin typeface="Montserrat SemiBold"/>
                <a:ea typeface="+mn-ea"/>
              </a:rPr>
              <a:t>Use the “right” resource</a:t>
            </a:r>
            <a:endParaRPr kumimoji="0" lang="en-US" sz="3599" b="0" i="0" u="none" strike="noStrike" kern="1200" cap="none" spc="0" normalizeH="0" baseline="0" noProof="0" dirty="0">
              <a:ln>
                <a:noFill/>
              </a:ln>
              <a:gradFill>
                <a:gsLst>
                  <a:gs pos="36000">
                    <a:srgbClr val="94DCD9"/>
                  </a:gs>
                  <a:gs pos="100000">
                    <a:srgbClr val="99B72B"/>
                  </a:gs>
                </a:gsLst>
                <a:lin ang="10800000" scaled="1"/>
              </a:gradFill>
              <a:effectLst/>
              <a:uLnTx/>
              <a:uFillTx/>
              <a:latin typeface="Montserrat SemiBold" panose="00000700000000000000" pitchFamily="50" charset="0"/>
              <a:ea typeface="+mn-ea"/>
            </a:endParaRPr>
          </a:p>
        </p:txBody>
      </p:sp>
    </p:spTree>
    <p:extLst>
      <p:ext uri="{BB962C8B-B14F-4D97-AF65-F5344CB8AC3E}">
        <p14:creationId xmlns:p14="http://schemas.microsoft.com/office/powerpoint/2010/main" val="3010470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59917D-5C9F-C170-6937-C4326612BCBF}"/>
              </a:ext>
            </a:extLst>
          </p:cNvPr>
          <p:cNvSpPr/>
          <p:nvPr/>
        </p:nvSpPr>
        <p:spPr>
          <a:xfrm>
            <a:off x="0" y="447"/>
            <a:ext cx="4114800" cy="6857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Freeform 3">
            <a:extLst>
              <a:ext uri="{FF2B5EF4-FFF2-40B4-BE49-F238E27FC236}">
                <a16:creationId xmlns:a16="http://schemas.microsoft.com/office/drawing/2014/main" id="{FD1F194F-9C39-4B72-3C78-129BFA06278A}"/>
              </a:ext>
            </a:extLst>
          </p:cNvPr>
          <p:cNvSpPr/>
          <p:nvPr/>
        </p:nvSpPr>
        <p:spPr>
          <a:xfrm>
            <a:off x="249599" y="2039254"/>
            <a:ext cx="3615603" cy="2118685"/>
          </a:xfrm>
          <a:custGeom>
            <a:avLst/>
            <a:gdLst>
              <a:gd name="connsiteX0" fmla="*/ 0 w 6391275"/>
              <a:gd name="connsiteY0" fmla="*/ 0 h 3105900"/>
              <a:gd name="connsiteX1" fmla="*/ 6391275 w 6391275"/>
              <a:gd name="connsiteY1" fmla="*/ 0 h 3105900"/>
              <a:gd name="connsiteX2" fmla="*/ 6391275 w 6391275"/>
              <a:gd name="connsiteY2" fmla="*/ 3105900 h 3105900"/>
              <a:gd name="connsiteX3" fmla="*/ 0 w 6391275"/>
              <a:gd name="connsiteY3" fmla="*/ 3105900 h 3105900"/>
              <a:gd name="connsiteX4" fmla="*/ 0 w 6391275"/>
              <a:gd name="connsiteY4" fmla="*/ 0 h 310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3105900">
                <a:moveTo>
                  <a:pt x="0" y="0"/>
                </a:moveTo>
                <a:lnTo>
                  <a:pt x="6391275" y="0"/>
                </a:lnTo>
                <a:lnTo>
                  <a:pt x="6391275" y="3105900"/>
                </a:lnTo>
                <a:lnTo>
                  <a:pt x="0" y="3105900"/>
                </a:lnTo>
                <a:lnTo>
                  <a:pt x="0" y="0"/>
                </a:lnTo>
                <a:close/>
              </a:path>
            </a:pathLst>
          </a:custGeom>
          <a:noFill/>
          <a:ln>
            <a:noFill/>
          </a:ln>
        </p:spPr>
        <p:style>
          <a:lnRef idx="2">
            <a:schemeClr val="accent2">
              <a:hueOff val="26723"/>
              <a:satOff val="-75726"/>
              <a:lumOff val="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marR="0" lvl="1" indent="0" algn="ctr" defTabSz="457109" rtl="0" eaLnBrk="1" fontAlgn="auto" latinLnBrk="0" hangingPunct="1">
              <a:lnSpc>
                <a:spcPct val="130000"/>
              </a:lnSpc>
              <a:spcBef>
                <a:spcPct val="0"/>
              </a:spcBef>
              <a:spcAft>
                <a:spcPts val="600"/>
              </a:spcAft>
              <a:buClrTx/>
              <a:buSzTx/>
              <a:buFontTx/>
              <a:buNone/>
              <a:tabLst/>
              <a:defRPr/>
            </a:pPr>
            <a:r>
              <a:rPr kumimoji="0" lang="en-US" sz="2699"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rPr>
              <a:t>Staff </a:t>
            </a:r>
          </a:p>
          <a:p>
            <a:pPr marL="0" marR="0" lvl="1" indent="0" algn="ctr" defTabSz="457109" rtl="0" eaLnBrk="1" fontAlgn="auto" latinLnBrk="0" hangingPunct="1">
              <a:lnSpc>
                <a:spcPct val="130000"/>
              </a:lnSpc>
              <a:spcBef>
                <a:spcPct val="0"/>
              </a:spcBef>
              <a:spcAft>
                <a:spcPts val="600"/>
              </a:spcAft>
              <a:buClrTx/>
              <a:buSzTx/>
              <a:buFontTx/>
              <a:buNone/>
              <a:tabLst/>
              <a:defRPr/>
            </a:pPr>
            <a:r>
              <a:rPr lang="en-US" sz="2699" b="1" kern="0" dirty="0">
                <a:solidFill>
                  <a:srgbClr val="B9D54D"/>
                </a:solidFill>
                <a:latin typeface="Montserrat" panose="00000500000000000000" pitchFamily="50" charset="0"/>
              </a:rPr>
              <a:t>r</a:t>
            </a:r>
            <a:r>
              <a:rPr kumimoji="0" lang="en-US" sz="2699" b="1" i="0" u="none" strike="noStrike" kern="0" cap="none" spc="0" normalizeH="0" baseline="0" noProof="0" dirty="0" err="1">
                <a:ln>
                  <a:noFill/>
                </a:ln>
                <a:solidFill>
                  <a:srgbClr val="B9D54D"/>
                </a:solidFill>
                <a:effectLst/>
                <a:uLnTx/>
                <a:uFillTx/>
                <a:latin typeface="Montserrat" panose="00000500000000000000" pitchFamily="50" charset="0"/>
                <a:ea typeface="+mn-ea"/>
                <a:cs typeface="+mn-cs"/>
              </a:rPr>
              <a:t>esourcing</a:t>
            </a:r>
            <a:endParaRPr kumimoji="0" lang="en-US" sz="2699" b="1" i="0" u="none" strike="noStrike" kern="0" cap="none" spc="0" normalizeH="0" baseline="0" noProof="0" dirty="0">
              <a:ln>
                <a:noFill/>
              </a:ln>
              <a:solidFill>
                <a:srgbClr val="B9D54D"/>
              </a:solidFill>
              <a:effectLst/>
              <a:uLnTx/>
              <a:uFillTx/>
              <a:latin typeface="Montserrat" panose="00000500000000000000" pitchFamily="50" charset="0"/>
              <a:ea typeface="+mn-ea"/>
              <a:cs typeface="+mn-cs"/>
            </a:endParaRPr>
          </a:p>
        </p:txBody>
      </p:sp>
      <p:sp>
        <p:nvSpPr>
          <p:cNvPr id="11" name="Freeform: Shape 10">
            <a:extLst>
              <a:ext uri="{FF2B5EF4-FFF2-40B4-BE49-F238E27FC236}">
                <a16:creationId xmlns:a16="http://schemas.microsoft.com/office/drawing/2014/main" id="{424EF706-1F14-DEEE-01A8-940D27F39B80}"/>
              </a:ext>
            </a:extLst>
          </p:cNvPr>
          <p:cNvSpPr/>
          <p:nvPr/>
        </p:nvSpPr>
        <p:spPr>
          <a:xfrm>
            <a:off x="4346135" y="1004638"/>
            <a:ext cx="1352020" cy="2103120"/>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065" tIns="688076" rIns="12065" bIns="68807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75 – 80%</a:t>
            </a:r>
          </a:p>
        </p:txBody>
      </p:sp>
      <p:sp>
        <p:nvSpPr>
          <p:cNvPr id="12" name="Freeform: Shape 11">
            <a:extLst>
              <a:ext uri="{FF2B5EF4-FFF2-40B4-BE49-F238E27FC236}">
                <a16:creationId xmlns:a16="http://schemas.microsoft.com/office/drawing/2014/main" id="{0B124640-2234-4847-925E-D7E5461B546D}"/>
              </a:ext>
            </a:extLst>
          </p:cNvPr>
          <p:cNvSpPr/>
          <p:nvPr/>
        </p:nvSpPr>
        <p:spPr>
          <a:xfrm>
            <a:off x="5698154" y="1004641"/>
            <a:ext cx="6126480" cy="1255447"/>
          </a:xfrm>
          <a:custGeom>
            <a:avLst/>
            <a:gdLst>
              <a:gd name="connsiteX0" fmla="*/ 209245 w 1255447"/>
              <a:gd name="connsiteY0" fmla="*/ 0 h 6146059"/>
              <a:gd name="connsiteX1" fmla="*/ 1046202 w 1255447"/>
              <a:gd name="connsiteY1" fmla="*/ 0 h 6146059"/>
              <a:gd name="connsiteX2" fmla="*/ 1255447 w 1255447"/>
              <a:gd name="connsiteY2" fmla="*/ 209245 h 6146059"/>
              <a:gd name="connsiteX3" fmla="*/ 1255447 w 1255447"/>
              <a:gd name="connsiteY3" fmla="*/ 6146059 h 6146059"/>
              <a:gd name="connsiteX4" fmla="*/ 1255447 w 1255447"/>
              <a:gd name="connsiteY4" fmla="*/ 6146059 h 6146059"/>
              <a:gd name="connsiteX5" fmla="*/ 0 w 1255447"/>
              <a:gd name="connsiteY5" fmla="*/ 6146059 h 6146059"/>
              <a:gd name="connsiteX6" fmla="*/ 0 w 1255447"/>
              <a:gd name="connsiteY6" fmla="*/ 6146059 h 6146059"/>
              <a:gd name="connsiteX7" fmla="*/ 0 w 1255447"/>
              <a:gd name="connsiteY7" fmla="*/ 209245 h 6146059"/>
              <a:gd name="connsiteX8" fmla="*/ 209245 w 1255447"/>
              <a:gd name="connsiteY8" fmla="*/ 0 h 614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146059">
                <a:moveTo>
                  <a:pt x="1255447" y="1024364"/>
                </a:moveTo>
                <a:lnTo>
                  <a:pt x="1255447" y="5121695"/>
                </a:lnTo>
                <a:cubicBezTo>
                  <a:pt x="1255447" y="5687435"/>
                  <a:pt x="1236311" y="6146057"/>
                  <a:pt x="1212705" y="6146057"/>
                </a:cubicBezTo>
                <a:lnTo>
                  <a:pt x="0" y="6146057"/>
                </a:lnTo>
                <a:lnTo>
                  <a:pt x="0" y="6146057"/>
                </a:lnTo>
                <a:lnTo>
                  <a:pt x="0" y="2"/>
                </a:lnTo>
                <a:lnTo>
                  <a:pt x="0" y="2"/>
                </a:lnTo>
                <a:lnTo>
                  <a:pt x="1212705" y="2"/>
                </a:lnTo>
                <a:cubicBezTo>
                  <a:pt x="1236311" y="2"/>
                  <a:pt x="1255447" y="458624"/>
                  <a:pt x="1255447" y="1024364"/>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6526" rIns="76526" bIns="76526" numCol="1" spcCol="1270" anchor="ctr"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Internal core perm staff on regular pay</a:t>
            </a:r>
          </a:p>
        </p:txBody>
      </p:sp>
      <p:sp>
        <p:nvSpPr>
          <p:cNvPr id="7" name="TextBox 6">
            <a:extLst>
              <a:ext uri="{FF2B5EF4-FFF2-40B4-BE49-F238E27FC236}">
                <a16:creationId xmlns:a16="http://schemas.microsoft.com/office/drawing/2014/main" id="{257396EA-6254-04BF-024F-4872AA3BDAAB}"/>
              </a:ext>
            </a:extLst>
          </p:cNvPr>
          <p:cNvSpPr txBox="1"/>
          <p:nvPr/>
        </p:nvSpPr>
        <p:spPr>
          <a:xfrm>
            <a:off x="5702300" y="685800"/>
            <a:ext cx="37604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ontserrat SemiBold" panose="00000700000000000000" pitchFamily="2" charset="0"/>
                <a:ea typeface="+mn-ea"/>
                <a:cs typeface="+mn-cs"/>
              </a:rPr>
              <a:t>TYPICAL CENSUS DEMAND</a:t>
            </a:r>
          </a:p>
        </p:txBody>
      </p:sp>
      <p:grpSp>
        <p:nvGrpSpPr>
          <p:cNvPr id="17" name="Group 16">
            <a:extLst>
              <a:ext uri="{FF2B5EF4-FFF2-40B4-BE49-F238E27FC236}">
                <a16:creationId xmlns:a16="http://schemas.microsoft.com/office/drawing/2014/main" id="{F307F040-6DF4-FA11-52A0-E68FA37A024B}"/>
              </a:ext>
            </a:extLst>
          </p:cNvPr>
          <p:cNvGrpSpPr/>
          <p:nvPr/>
        </p:nvGrpSpPr>
        <p:grpSpPr>
          <a:xfrm>
            <a:off x="4346135" y="2438400"/>
            <a:ext cx="7478499" cy="2409878"/>
            <a:chOff x="4494725" y="2438400"/>
            <a:chExt cx="7478499" cy="2409878"/>
          </a:xfrm>
        </p:grpSpPr>
        <p:sp>
          <p:nvSpPr>
            <p:cNvPr id="13" name="Freeform: Shape 12">
              <a:extLst>
                <a:ext uri="{FF2B5EF4-FFF2-40B4-BE49-F238E27FC236}">
                  <a16:creationId xmlns:a16="http://schemas.microsoft.com/office/drawing/2014/main" id="{C2C01883-F582-03A4-B582-717472E2440F}"/>
                </a:ext>
              </a:extLst>
            </p:cNvPr>
            <p:cNvSpPr/>
            <p:nvPr/>
          </p:nvSpPr>
          <p:spPr>
            <a:xfrm>
              <a:off x="4494725" y="2745158"/>
              <a:ext cx="1352020" cy="2103120"/>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065" tIns="688075" rIns="12065" bIns="68807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10 - 20%</a:t>
              </a:r>
            </a:p>
          </p:txBody>
        </p:sp>
        <p:sp>
          <p:nvSpPr>
            <p:cNvPr id="14" name="Freeform: Shape 13">
              <a:extLst>
                <a:ext uri="{FF2B5EF4-FFF2-40B4-BE49-F238E27FC236}">
                  <a16:creationId xmlns:a16="http://schemas.microsoft.com/office/drawing/2014/main" id="{5AB24B93-6908-5F9A-588B-ED7630A4C598}"/>
                </a:ext>
              </a:extLst>
            </p:cNvPr>
            <p:cNvSpPr/>
            <p:nvPr/>
          </p:nvSpPr>
          <p:spPr>
            <a:xfrm>
              <a:off x="5846744" y="2745159"/>
              <a:ext cx="6126480" cy="1255447"/>
            </a:xfrm>
            <a:custGeom>
              <a:avLst/>
              <a:gdLst>
                <a:gd name="connsiteX0" fmla="*/ 209245 w 1255447"/>
                <a:gd name="connsiteY0" fmla="*/ 0 h 6146059"/>
                <a:gd name="connsiteX1" fmla="*/ 1046202 w 1255447"/>
                <a:gd name="connsiteY1" fmla="*/ 0 h 6146059"/>
                <a:gd name="connsiteX2" fmla="*/ 1255447 w 1255447"/>
                <a:gd name="connsiteY2" fmla="*/ 209245 h 6146059"/>
                <a:gd name="connsiteX3" fmla="*/ 1255447 w 1255447"/>
                <a:gd name="connsiteY3" fmla="*/ 6146059 h 6146059"/>
                <a:gd name="connsiteX4" fmla="*/ 1255447 w 1255447"/>
                <a:gd name="connsiteY4" fmla="*/ 6146059 h 6146059"/>
                <a:gd name="connsiteX5" fmla="*/ 0 w 1255447"/>
                <a:gd name="connsiteY5" fmla="*/ 6146059 h 6146059"/>
                <a:gd name="connsiteX6" fmla="*/ 0 w 1255447"/>
                <a:gd name="connsiteY6" fmla="*/ 6146059 h 6146059"/>
                <a:gd name="connsiteX7" fmla="*/ 0 w 1255447"/>
                <a:gd name="connsiteY7" fmla="*/ 209245 h 6146059"/>
                <a:gd name="connsiteX8" fmla="*/ 209245 w 1255447"/>
                <a:gd name="connsiteY8" fmla="*/ 0 h 614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146059">
                  <a:moveTo>
                    <a:pt x="1255447" y="1024364"/>
                  </a:moveTo>
                  <a:lnTo>
                    <a:pt x="1255447" y="5121695"/>
                  </a:lnTo>
                  <a:cubicBezTo>
                    <a:pt x="1255447" y="5687435"/>
                    <a:pt x="1236311" y="6146057"/>
                    <a:pt x="1212705" y="6146057"/>
                  </a:cubicBezTo>
                  <a:lnTo>
                    <a:pt x="0" y="6146057"/>
                  </a:lnTo>
                  <a:lnTo>
                    <a:pt x="0" y="6146057"/>
                  </a:lnTo>
                  <a:lnTo>
                    <a:pt x="0" y="2"/>
                  </a:lnTo>
                  <a:lnTo>
                    <a:pt x="0" y="2"/>
                  </a:lnTo>
                  <a:lnTo>
                    <a:pt x="1212705" y="2"/>
                  </a:lnTo>
                  <a:cubicBezTo>
                    <a:pt x="1236311" y="2"/>
                    <a:pt x="1255447" y="458624"/>
                    <a:pt x="1255447" y="1024364"/>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6526" rIns="76526" bIns="76526" numCol="1" spcCol="1270" anchor="ctr"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Internal float pool on regular pay </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Internal part-time / per diem on regular pay</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Internal core perm staff on overtime</a:t>
              </a:r>
            </a:p>
          </p:txBody>
        </p:sp>
        <p:sp>
          <p:nvSpPr>
            <p:cNvPr id="8" name="TextBox 7">
              <a:extLst>
                <a:ext uri="{FF2B5EF4-FFF2-40B4-BE49-F238E27FC236}">
                  <a16:creationId xmlns:a16="http://schemas.microsoft.com/office/drawing/2014/main" id="{41BE81DA-D1FA-687F-F210-05955E5983EF}"/>
                </a:ext>
              </a:extLst>
            </p:cNvPr>
            <p:cNvSpPr txBox="1"/>
            <p:nvPr/>
          </p:nvSpPr>
          <p:spPr>
            <a:xfrm>
              <a:off x="5850890" y="2438400"/>
              <a:ext cx="57734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srgbClr val="000000"/>
                  </a:solidFill>
                  <a:effectLst/>
                  <a:uLnTx/>
                  <a:uFillTx/>
                  <a:latin typeface="Montserrat SemiBold" panose="00000700000000000000" pitchFamily="2" charset="0"/>
                  <a:ea typeface="+mn-ea"/>
                  <a:cs typeface="+mn-cs"/>
                </a:rPr>
                <a:t>Spikes in Daily Demand / Sick Call Offs</a:t>
              </a:r>
            </a:p>
          </p:txBody>
        </p:sp>
      </p:grpSp>
      <p:grpSp>
        <p:nvGrpSpPr>
          <p:cNvPr id="18" name="Group 17">
            <a:extLst>
              <a:ext uri="{FF2B5EF4-FFF2-40B4-BE49-F238E27FC236}">
                <a16:creationId xmlns:a16="http://schemas.microsoft.com/office/drawing/2014/main" id="{CFCEDC95-7533-03A7-D356-42CCD18FE061}"/>
              </a:ext>
            </a:extLst>
          </p:cNvPr>
          <p:cNvGrpSpPr/>
          <p:nvPr/>
        </p:nvGrpSpPr>
        <p:grpSpPr>
          <a:xfrm>
            <a:off x="4346135" y="4190948"/>
            <a:ext cx="7868725" cy="2397847"/>
            <a:chOff x="4494725" y="4190948"/>
            <a:chExt cx="7868725" cy="2397847"/>
          </a:xfrm>
        </p:grpSpPr>
        <p:sp>
          <p:nvSpPr>
            <p:cNvPr id="15" name="Freeform: Shape 14">
              <a:extLst>
                <a:ext uri="{FF2B5EF4-FFF2-40B4-BE49-F238E27FC236}">
                  <a16:creationId xmlns:a16="http://schemas.microsoft.com/office/drawing/2014/main" id="{871F6016-A81F-7CF4-044B-BDEB8DF658FD}"/>
                </a:ext>
              </a:extLst>
            </p:cNvPr>
            <p:cNvSpPr/>
            <p:nvPr/>
          </p:nvSpPr>
          <p:spPr>
            <a:xfrm>
              <a:off x="4494725" y="4485675"/>
              <a:ext cx="1352020" cy="2103120"/>
            </a:xfrm>
            <a:custGeom>
              <a:avLst/>
              <a:gdLst>
                <a:gd name="connsiteX0" fmla="*/ 0 w 1931458"/>
                <a:gd name="connsiteY0" fmla="*/ 0 h 1352020"/>
                <a:gd name="connsiteX1" fmla="*/ 1255448 w 1931458"/>
                <a:gd name="connsiteY1" fmla="*/ 0 h 1352020"/>
                <a:gd name="connsiteX2" fmla="*/ 1931458 w 1931458"/>
                <a:gd name="connsiteY2" fmla="*/ 676010 h 1352020"/>
                <a:gd name="connsiteX3" fmla="*/ 1255448 w 1931458"/>
                <a:gd name="connsiteY3" fmla="*/ 1352020 h 1352020"/>
                <a:gd name="connsiteX4" fmla="*/ 0 w 1931458"/>
                <a:gd name="connsiteY4" fmla="*/ 1352020 h 1352020"/>
                <a:gd name="connsiteX5" fmla="*/ 676010 w 1931458"/>
                <a:gd name="connsiteY5" fmla="*/ 676010 h 1352020"/>
                <a:gd name="connsiteX6" fmla="*/ 0 w 1931458"/>
                <a:gd name="connsiteY6" fmla="*/ 0 h 13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458" h="1352020">
                  <a:moveTo>
                    <a:pt x="1931457" y="0"/>
                  </a:moveTo>
                  <a:lnTo>
                    <a:pt x="1931457" y="878813"/>
                  </a:lnTo>
                  <a:lnTo>
                    <a:pt x="965729" y="1352020"/>
                  </a:lnTo>
                  <a:lnTo>
                    <a:pt x="1" y="878813"/>
                  </a:lnTo>
                  <a:lnTo>
                    <a:pt x="1" y="0"/>
                  </a:lnTo>
                  <a:lnTo>
                    <a:pt x="965729" y="473207"/>
                  </a:lnTo>
                  <a:lnTo>
                    <a:pt x="1931457"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2065" tIns="688075" rIns="12065" bIns="688075" numCol="1" spcCol="1270" anchor="ctr" anchorCtr="0">
              <a:noAutofit/>
            </a:bodyPr>
            <a:lstStyle/>
            <a:p>
              <a:pPr marL="0" marR="0" lvl="0" indent="0" algn="ctr" defTabSz="844550" rtl="0" eaLnBrk="1" fontAlgn="auto" latinLnBrk="0" hangingPunct="1">
                <a:lnSpc>
                  <a:spcPct val="90000"/>
                </a:lnSpc>
                <a:spcBef>
                  <a:spcPct val="0"/>
                </a:spcBef>
                <a:spcAft>
                  <a:spcPct val="3500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5 – 10% as needed</a:t>
              </a:r>
            </a:p>
          </p:txBody>
        </p:sp>
        <p:sp>
          <p:nvSpPr>
            <p:cNvPr id="16" name="Freeform: Shape 15">
              <a:extLst>
                <a:ext uri="{FF2B5EF4-FFF2-40B4-BE49-F238E27FC236}">
                  <a16:creationId xmlns:a16="http://schemas.microsoft.com/office/drawing/2014/main" id="{FB4BFD35-1BDE-A5C5-765B-A881FA52D1CE}"/>
                </a:ext>
              </a:extLst>
            </p:cNvPr>
            <p:cNvSpPr/>
            <p:nvPr/>
          </p:nvSpPr>
          <p:spPr>
            <a:xfrm>
              <a:off x="5846744" y="4485676"/>
              <a:ext cx="6126480" cy="1255447"/>
            </a:xfrm>
            <a:custGeom>
              <a:avLst/>
              <a:gdLst>
                <a:gd name="connsiteX0" fmla="*/ 209245 w 1255447"/>
                <a:gd name="connsiteY0" fmla="*/ 0 h 6146059"/>
                <a:gd name="connsiteX1" fmla="*/ 1046202 w 1255447"/>
                <a:gd name="connsiteY1" fmla="*/ 0 h 6146059"/>
                <a:gd name="connsiteX2" fmla="*/ 1255447 w 1255447"/>
                <a:gd name="connsiteY2" fmla="*/ 209245 h 6146059"/>
                <a:gd name="connsiteX3" fmla="*/ 1255447 w 1255447"/>
                <a:gd name="connsiteY3" fmla="*/ 6146059 h 6146059"/>
                <a:gd name="connsiteX4" fmla="*/ 1255447 w 1255447"/>
                <a:gd name="connsiteY4" fmla="*/ 6146059 h 6146059"/>
                <a:gd name="connsiteX5" fmla="*/ 0 w 1255447"/>
                <a:gd name="connsiteY5" fmla="*/ 6146059 h 6146059"/>
                <a:gd name="connsiteX6" fmla="*/ 0 w 1255447"/>
                <a:gd name="connsiteY6" fmla="*/ 6146059 h 6146059"/>
                <a:gd name="connsiteX7" fmla="*/ 0 w 1255447"/>
                <a:gd name="connsiteY7" fmla="*/ 209245 h 6146059"/>
                <a:gd name="connsiteX8" fmla="*/ 209245 w 1255447"/>
                <a:gd name="connsiteY8" fmla="*/ 0 h 614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5447" h="6146059">
                  <a:moveTo>
                    <a:pt x="1255447" y="1024364"/>
                  </a:moveTo>
                  <a:lnTo>
                    <a:pt x="1255447" y="5121695"/>
                  </a:lnTo>
                  <a:cubicBezTo>
                    <a:pt x="1255447" y="5687435"/>
                    <a:pt x="1236311" y="6146057"/>
                    <a:pt x="1212705" y="6146057"/>
                  </a:cubicBezTo>
                  <a:lnTo>
                    <a:pt x="0" y="6146057"/>
                  </a:lnTo>
                  <a:lnTo>
                    <a:pt x="0" y="6146057"/>
                  </a:lnTo>
                  <a:lnTo>
                    <a:pt x="0" y="2"/>
                  </a:lnTo>
                  <a:lnTo>
                    <a:pt x="0" y="2"/>
                  </a:lnTo>
                  <a:lnTo>
                    <a:pt x="1212705" y="2"/>
                  </a:lnTo>
                  <a:cubicBezTo>
                    <a:pt x="1236311" y="2"/>
                    <a:pt x="1255447" y="458624"/>
                    <a:pt x="1255447" y="1024364"/>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6526" rIns="76526" bIns="76526" numCol="1" spcCol="1270" anchor="ctr" anchorCtr="0">
              <a:noAutofit/>
            </a:bodyPr>
            <a:lstStyle/>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External ad hoc daily registry </a:t>
              </a:r>
            </a:p>
            <a:p>
              <a:pPr marL="228600" marR="0" lvl="1" indent="-228600" algn="l" defTabSz="1066800" rtl="0" eaLnBrk="1" fontAlgn="auto" latinLnBrk="0" hangingPunct="1">
                <a:lnSpc>
                  <a:spcPct val="90000"/>
                </a:lnSpc>
                <a:spcBef>
                  <a:spcPct val="0"/>
                </a:spcBef>
                <a:spcAft>
                  <a:spcPct val="15000"/>
                </a:spcAft>
                <a:buClrTx/>
                <a:buSzTx/>
                <a:buFontTx/>
                <a:buChar char="•"/>
                <a:tabLst/>
                <a:defRPr/>
              </a:pPr>
              <a:r>
                <a:rPr kumimoji="0" lang="en-US" sz="2000" b="0" i="0" u="none" strike="noStrike" kern="1200" cap="none" spc="0" normalizeH="0" baseline="0" noProof="0" dirty="0">
                  <a:ln>
                    <a:noFill/>
                  </a:ln>
                  <a:solidFill>
                    <a:srgbClr val="000000">
                      <a:hueOff val="0"/>
                      <a:satOff val="0"/>
                      <a:lumOff val="0"/>
                      <a:alphaOff val="0"/>
                    </a:srgbClr>
                  </a:solidFill>
                  <a:effectLst/>
                  <a:uLnTx/>
                  <a:uFillTx/>
                  <a:latin typeface="Montserrat" panose="00000500000000000000" pitchFamily="2" charset="0"/>
                  <a:ea typeface="+mn-ea"/>
                  <a:cs typeface="+mn-cs"/>
                </a:rPr>
                <a:t>External travelers</a:t>
              </a:r>
            </a:p>
          </p:txBody>
        </p:sp>
        <p:sp>
          <p:nvSpPr>
            <p:cNvPr id="9" name="TextBox 8">
              <a:extLst>
                <a:ext uri="{FF2B5EF4-FFF2-40B4-BE49-F238E27FC236}">
                  <a16:creationId xmlns:a16="http://schemas.microsoft.com/office/drawing/2014/main" id="{C10C499D-663F-0DA2-DFAC-DA18DFEAC3DD}"/>
                </a:ext>
              </a:extLst>
            </p:cNvPr>
            <p:cNvSpPr txBox="1"/>
            <p:nvPr/>
          </p:nvSpPr>
          <p:spPr>
            <a:xfrm>
              <a:off x="5850890" y="4190948"/>
              <a:ext cx="6512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0" normalizeH="0" baseline="0" noProof="0" dirty="0">
                  <a:ln>
                    <a:noFill/>
                  </a:ln>
                  <a:solidFill>
                    <a:srgbClr val="000000"/>
                  </a:solidFill>
                  <a:effectLst/>
                  <a:uLnTx/>
                  <a:uFillTx/>
                  <a:latin typeface="Montserrat SemiBold" panose="00000700000000000000" pitchFamily="2" charset="0"/>
                  <a:ea typeface="+mn-ea"/>
                  <a:cs typeface="+mn-cs"/>
                </a:rPr>
                <a:t>Seasonal Census / Leave Coverage</a:t>
              </a:r>
            </a:p>
          </p:txBody>
        </p:sp>
      </p:grpSp>
    </p:spTree>
    <p:extLst>
      <p:ext uri="{BB962C8B-B14F-4D97-AF65-F5344CB8AC3E}">
        <p14:creationId xmlns:p14="http://schemas.microsoft.com/office/powerpoint/2010/main" val="32314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92A452B-9FD3-3C4B-5485-08CF79191339}"/>
              </a:ext>
            </a:extLst>
          </p:cNvPr>
          <p:cNvGrpSpPr/>
          <p:nvPr/>
        </p:nvGrpSpPr>
        <p:grpSpPr>
          <a:xfrm>
            <a:off x="0" y="447"/>
            <a:ext cx="12191937" cy="6857107"/>
            <a:chOff x="0" y="447"/>
            <a:chExt cx="12191937" cy="6857107"/>
          </a:xfrm>
        </p:grpSpPr>
        <p:pic>
          <p:nvPicPr>
            <p:cNvPr id="3" name="Image 0" descr="preencoded.png">
              <a:extLst>
                <a:ext uri="{FF2B5EF4-FFF2-40B4-BE49-F238E27FC236}">
                  <a16:creationId xmlns:a16="http://schemas.microsoft.com/office/drawing/2014/main" id="{57C1CBD8-C8D2-973C-97B6-B0F75182EC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0891" y="447"/>
              <a:ext cx="10211046" cy="6857107"/>
            </a:xfrm>
            <a:prstGeom prst="rect">
              <a:avLst/>
            </a:prstGeom>
          </p:spPr>
        </p:pic>
        <p:pic>
          <p:nvPicPr>
            <p:cNvPr id="4" name="Image 1" descr="preencoded.png">
              <a:extLst>
                <a:ext uri="{FF2B5EF4-FFF2-40B4-BE49-F238E27FC236}">
                  <a16:creationId xmlns:a16="http://schemas.microsoft.com/office/drawing/2014/main" id="{D5EC1C96-0828-B3D4-D0F5-BBD8148E6FB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47"/>
              <a:ext cx="8529488" cy="6857107"/>
            </a:xfrm>
            <a:prstGeom prst="rect">
              <a:avLst/>
            </a:prstGeom>
          </p:spPr>
        </p:pic>
      </p:grpSp>
      <p:pic>
        <p:nvPicPr>
          <p:cNvPr id="8" name="Image 2" descr="preencoded.png">
            <a:extLst>
              <a:ext uri="{FF2B5EF4-FFF2-40B4-BE49-F238E27FC236}">
                <a16:creationId xmlns:a16="http://schemas.microsoft.com/office/drawing/2014/main" id="{6A4EAB23-8933-4914-77D4-3ECC16AD3BD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175034"/>
            <a:ext cx="4050974" cy="5682520"/>
          </a:xfrm>
          <a:prstGeom prst="rect">
            <a:avLst/>
          </a:prstGeom>
        </p:spPr>
      </p:pic>
      <p:sp>
        <p:nvSpPr>
          <p:cNvPr id="2" name="Text Placeholder 1">
            <a:extLst>
              <a:ext uri="{FF2B5EF4-FFF2-40B4-BE49-F238E27FC236}">
                <a16:creationId xmlns:a16="http://schemas.microsoft.com/office/drawing/2014/main" id="{B9D60D24-655E-63D6-80A3-F8682385BCE5}"/>
              </a:ext>
            </a:extLst>
          </p:cNvPr>
          <p:cNvSpPr txBox="1">
            <a:spLocks/>
          </p:cNvSpPr>
          <p:nvPr/>
        </p:nvSpPr>
        <p:spPr>
          <a:xfrm>
            <a:off x="745902" y="354756"/>
            <a:ext cx="10700196"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3199" b="1" i="0" u="none" strike="noStrike" kern="1200" cap="none" spc="0" normalizeH="0" baseline="0" noProof="0" dirty="0">
                <a:ln>
                  <a:noFill/>
                </a:ln>
                <a:solidFill>
                  <a:srgbClr val="34453F"/>
                </a:solidFill>
                <a:effectLst/>
                <a:uLnTx/>
                <a:uFillTx/>
                <a:latin typeface="Montserrat SemiBold" pitchFamily="2" charset="77"/>
                <a:ea typeface="+mn-ea"/>
                <a:cs typeface="+mn-cs"/>
              </a:rPr>
              <a:t>How do we staff to cover vacancies?</a:t>
            </a:r>
          </a:p>
        </p:txBody>
      </p:sp>
      <p:sp>
        <p:nvSpPr>
          <p:cNvPr id="6" name="TextBox 5">
            <a:extLst>
              <a:ext uri="{FF2B5EF4-FFF2-40B4-BE49-F238E27FC236}">
                <a16:creationId xmlns:a16="http://schemas.microsoft.com/office/drawing/2014/main" id="{9AFCBC96-2A76-2DEC-17E0-8701702EFE43}"/>
              </a:ext>
            </a:extLst>
          </p:cNvPr>
          <p:cNvSpPr txBox="1"/>
          <p:nvPr/>
        </p:nvSpPr>
        <p:spPr>
          <a:xfrm>
            <a:off x="369988" y="6575282"/>
            <a:ext cx="6888533" cy="230832"/>
          </a:xfrm>
          <a:prstGeom prst="rect">
            <a:avLst/>
          </a:prstGeom>
          <a:noFill/>
        </p:spPr>
        <p:txBody>
          <a:bodyPr wrap="square" rtlCol="0">
            <a:sp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5453F"/>
                </a:solidFill>
                <a:effectLst/>
                <a:uLnTx/>
                <a:uFillTx/>
                <a:latin typeface="Montserrat" panose="00000500000000000000" pitchFamily="50" charset="0"/>
                <a:ea typeface="+mn-ea"/>
                <a:cs typeface="+mn-cs"/>
              </a:rPr>
              <a:t>Source:   Advisory Board / National Healthcare Retention Report</a:t>
            </a:r>
          </a:p>
        </p:txBody>
      </p:sp>
      <p:graphicFrame>
        <p:nvGraphicFramePr>
          <p:cNvPr id="18" name="Chart 17">
            <a:extLst>
              <a:ext uri="{FF2B5EF4-FFF2-40B4-BE49-F238E27FC236}">
                <a16:creationId xmlns:a16="http://schemas.microsoft.com/office/drawing/2014/main" id="{039D2C1E-AC48-C50F-BE55-B870A04C0731}"/>
              </a:ext>
            </a:extLst>
          </p:cNvPr>
          <p:cNvGraphicFramePr/>
          <p:nvPr/>
        </p:nvGraphicFramePr>
        <p:xfrm>
          <a:off x="2032000" y="1466156"/>
          <a:ext cx="8128000" cy="484320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057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left)">
                                      <p:cBhvr>
                                        <p:cTn id="7" dur="500"/>
                                        <p:tgtEl>
                                          <p:spTgt spid="18">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left)">
                                      <p:cBhvr>
                                        <p:cTn id="12" dur="500"/>
                                        <p:tgtEl>
                                          <p:spTgt spid="18">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graphicEl>
                                              <a:chart seriesIdx="2" categoryIdx="-4" bldStep="series"/>
                                            </p:graphicEl>
                                          </p:spTgt>
                                        </p:tgtEl>
                                        <p:attrNameLst>
                                          <p:attrName>style.visibility</p:attrName>
                                        </p:attrNameLst>
                                      </p:cBhvr>
                                      <p:to>
                                        <p:strVal val="visible"/>
                                      </p:to>
                                    </p:set>
                                    <p:animEffect transition="in" filter="wipe(left)">
                                      <p:cBhvr>
                                        <p:cTn id="17" dur="500"/>
                                        <p:tgtEl>
                                          <p:spTgt spid="18">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series" animBg="0"/>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92A452B-9FD3-3C4B-5485-08CF79191339}"/>
              </a:ext>
            </a:extLst>
          </p:cNvPr>
          <p:cNvGrpSpPr/>
          <p:nvPr/>
        </p:nvGrpSpPr>
        <p:grpSpPr>
          <a:xfrm>
            <a:off x="0" y="447"/>
            <a:ext cx="12191937" cy="6857107"/>
            <a:chOff x="0" y="447"/>
            <a:chExt cx="12191937" cy="6857107"/>
          </a:xfrm>
        </p:grpSpPr>
        <p:pic>
          <p:nvPicPr>
            <p:cNvPr id="3" name="Image 0" descr="preencoded.png">
              <a:extLst>
                <a:ext uri="{FF2B5EF4-FFF2-40B4-BE49-F238E27FC236}">
                  <a16:creationId xmlns:a16="http://schemas.microsoft.com/office/drawing/2014/main" id="{57C1CBD8-C8D2-973C-97B6-B0F75182EC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0891" y="447"/>
              <a:ext cx="10211046" cy="6857107"/>
            </a:xfrm>
            <a:prstGeom prst="rect">
              <a:avLst/>
            </a:prstGeom>
          </p:spPr>
        </p:pic>
        <p:pic>
          <p:nvPicPr>
            <p:cNvPr id="4" name="Image 1" descr="preencoded.png">
              <a:extLst>
                <a:ext uri="{FF2B5EF4-FFF2-40B4-BE49-F238E27FC236}">
                  <a16:creationId xmlns:a16="http://schemas.microsoft.com/office/drawing/2014/main" id="{D5EC1C96-0828-B3D4-D0F5-BBD8148E6FB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47"/>
              <a:ext cx="8529488" cy="6857107"/>
            </a:xfrm>
            <a:prstGeom prst="rect">
              <a:avLst/>
            </a:prstGeom>
          </p:spPr>
        </p:pic>
      </p:grpSp>
      <p:pic>
        <p:nvPicPr>
          <p:cNvPr id="8" name="Image 2" descr="preencoded.png">
            <a:extLst>
              <a:ext uri="{FF2B5EF4-FFF2-40B4-BE49-F238E27FC236}">
                <a16:creationId xmlns:a16="http://schemas.microsoft.com/office/drawing/2014/main" id="{6A4EAB23-8933-4914-77D4-3ECC16AD3BD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175034"/>
            <a:ext cx="4050974" cy="5682520"/>
          </a:xfrm>
          <a:prstGeom prst="rect">
            <a:avLst/>
          </a:prstGeom>
        </p:spPr>
      </p:pic>
      <p:sp>
        <p:nvSpPr>
          <p:cNvPr id="2" name="Text Placeholder 1">
            <a:extLst>
              <a:ext uri="{FF2B5EF4-FFF2-40B4-BE49-F238E27FC236}">
                <a16:creationId xmlns:a16="http://schemas.microsoft.com/office/drawing/2014/main" id="{B9D60D24-655E-63D6-80A3-F8682385BCE5}"/>
              </a:ext>
            </a:extLst>
          </p:cNvPr>
          <p:cNvSpPr txBox="1">
            <a:spLocks/>
          </p:cNvSpPr>
          <p:nvPr/>
        </p:nvSpPr>
        <p:spPr>
          <a:xfrm>
            <a:off x="745902" y="280325"/>
            <a:ext cx="10700196" cy="757092"/>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109"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3199" b="1" i="0" u="none" strike="noStrike" kern="1200" cap="none" spc="0" normalizeH="0" baseline="0" noProof="0" dirty="0">
                <a:ln>
                  <a:noFill/>
                </a:ln>
                <a:solidFill>
                  <a:srgbClr val="34453F"/>
                </a:solidFill>
                <a:effectLst/>
                <a:uLnTx/>
                <a:uFillTx/>
                <a:latin typeface="Montserrat SemiBold" pitchFamily="2" charset="77"/>
                <a:ea typeface="+mn-ea"/>
                <a:cs typeface="+mn-cs"/>
              </a:rPr>
              <a:t>Selecting the most cost-effective resource</a:t>
            </a:r>
          </a:p>
        </p:txBody>
      </p:sp>
      <p:graphicFrame>
        <p:nvGraphicFramePr>
          <p:cNvPr id="10" name="Chart 9">
            <a:extLst>
              <a:ext uri="{FF2B5EF4-FFF2-40B4-BE49-F238E27FC236}">
                <a16:creationId xmlns:a16="http://schemas.microsoft.com/office/drawing/2014/main" id="{3CCD1C5B-1374-87A8-EA9D-4E88D8F55506}"/>
              </a:ext>
            </a:extLst>
          </p:cNvPr>
          <p:cNvGraphicFramePr/>
          <p:nvPr>
            <p:extLst>
              <p:ext uri="{D42A27DB-BD31-4B8C-83A1-F6EECF244321}">
                <p14:modId xmlns:p14="http://schemas.microsoft.com/office/powerpoint/2010/main" val="3702087448"/>
              </p:ext>
            </p:extLst>
          </p:nvPr>
        </p:nvGraphicFramePr>
        <p:xfrm>
          <a:off x="346898" y="1111848"/>
          <a:ext cx="7408152" cy="5418667"/>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 4">
            <a:extLst>
              <a:ext uri="{FF2B5EF4-FFF2-40B4-BE49-F238E27FC236}">
                <a16:creationId xmlns:a16="http://schemas.microsoft.com/office/drawing/2014/main" id="{D8CCE025-0FB4-66AA-CE96-92608459F05E}"/>
              </a:ext>
            </a:extLst>
          </p:cNvPr>
          <p:cNvGrpSpPr/>
          <p:nvPr/>
        </p:nvGrpSpPr>
        <p:grpSpPr>
          <a:xfrm>
            <a:off x="8055651" y="1111848"/>
            <a:ext cx="3806825" cy="5423574"/>
            <a:chOff x="8055651" y="1111848"/>
            <a:chExt cx="3806825" cy="5423574"/>
          </a:xfrm>
        </p:grpSpPr>
        <p:graphicFrame>
          <p:nvGraphicFramePr>
            <p:cNvPr id="14" name="Chart 13">
              <a:extLst>
                <a:ext uri="{FF2B5EF4-FFF2-40B4-BE49-F238E27FC236}">
                  <a16:creationId xmlns:a16="http://schemas.microsoft.com/office/drawing/2014/main" id="{02C9709E-2935-97CC-02E8-62A57C2E2837}"/>
                </a:ext>
              </a:extLst>
            </p:cNvPr>
            <p:cNvGraphicFramePr/>
            <p:nvPr/>
          </p:nvGraphicFramePr>
          <p:xfrm>
            <a:off x="8055651" y="1111848"/>
            <a:ext cx="3806825" cy="3814233"/>
          </p:xfrm>
          <a:graphic>
            <a:graphicData uri="http://schemas.openxmlformats.org/drawingml/2006/chart">
              <c:chart xmlns:c="http://schemas.openxmlformats.org/drawingml/2006/chart" xmlns:r="http://schemas.openxmlformats.org/officeDocument/2006/relationships" r:id="rId7"/>
            </a:graphicData>
          </a:graphic>
        </p:graphicFrame>
        <p:sp>
          <p:nvSpPr>
            <p:cNvPr id="15" name="TextBox 14">
              <a:extLst>
                <a:ext uri="{FF2B5EF4-FFF2-40B4-BE49-F238E27FC236}">
                  <a16:creationId xmlns:a16="http://schemas.microsoft.com/office/drawing/2014/main" id="{0A9F6F4C-081F-D413-893B-CCEC14986827}"/>
                </a:ext>
              </a:extLst>
            </p:cNvPr>
            <p:cNvSpPr txBox="1"/>
            <p:nvPr/>
          </p:nvSpPr>
          <p:spPr>
            <a:xfrm>
              <a:off x="8251325" y="5673648"/>
              <a:ext cx="341547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65000"/>
                      <a:lumOff val="35000"/>
                    </a:srgbClr>
                  </a:solidFill>
                  <a:effectLst/>
                  <a:uLnTx/>
                  <a:uFillTx/>
                  <a:latin typeface="Montserrat SemiBold" panose="00000700000000000000" pitchFamily="2" charset="0"/>
                  <a:ea typeface="+mn-ea"/>
                  <a:cs typeface="+mn-cs"/>
                </a:rPr>
                <a:t>average benefit &amp; regulatory load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ontserrat" panose="00000500000000000000" pitchFamily="2" charset="0"/>
                  <a:ea typeface="+mn-ea"/>
                  <a:cs typeface="+mn-cs"/>
                </a:rPr>
                <a:t>(per 2023 Bureau of Labor Statistics)</a:t>
              </a:r>
            </a:p>
          </p:txBody>
        </p:sp>
        <p:sp>
          <p:nvSpPr>
            <p:cNvPr id="16" name="TextBox 15">
              <a:extLst>
                <a:ext uri="{FF2B5EF4-FFF2-40B4-BE49-F238E27FC236}">
                  <a16:creationId xmlns:a16="http://schemas.microsoft.com/office/drawing/2014/main" id="{0641CA52-A7C7-10F4-568C-BBB0A1CD1F55}"/>
                </a:ext>
              </a:extLst>
            </p:cNvPr>
            <p:cNvSpPr txBox="1"/>
            <p:nvPr/>
          </p:nvSpPr>
          <p:spPr>
            <a:xfrm>
              <a:off x="9163997" y="5038394"/>
              <a:ext cx="1590132" cy="707758"/>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51ACA1"/>
                  </a:solidFill>
                  <a:effectLst/>
                  <a:uLnTx/>
                  <a:uFillTx/>
                  <a:latin typeface="Montserrat" pitchFamily="2" charset="77"/>
                  <a:ea typeface="+mn-ea"/>
                  <a:cs typeface="Plus Jakarta Sans ExtraBold" pitchFamily="2" charset="77"/>
                </a:rPr>
                <a:t>31%</a:t>
              </a:r>
            </a:p>
          </p:txBody>
        </p:sp>
      </p:grpSp>
      <p:sp>
        <p:nvSpPr>
          <p:cNvPr id="6" name="TextBox 5">
            <a:extLst>
              <a:ext uri="{FF2B5EF4-FFF2-40B4-BE49-F238E27FC236}">
                <a16:creationId xmlns:a16="http://schemas.microsoft.com/office/drawing/2014/main" id="{9AFCBC96-2A76-2DEC-17E0-8701702EFE43}"/>
              </a:ext>
            </a:extLst>
          </p:cNvPr>
          <p:cNvSpPr txBox="1"/>
          <p:nvPr/>
        </p:nvSpPr>
        <p:spPr>
          <a:xfrm>
            <a:off x="369988" y="6575282"/>
            <a:ext cx="6888533" cy="230832"/>
          </a:xfrm>
          <a:prstGeom prst="rect">
            <a:avLst/>
          </a:prstGeom>
          <a:noFill/>
        </p:spPr>
        <p:txBody>
          <a:bodyPr wrap="square" rtlCol="0">
            <a:spAutoFit/>
          </a:body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5453F"/>
                </a:solidFill>
                <a:effectLst/>
                <a:uLnTx/>
                <a:uFillTx/>
                <a:latin typeface="Montserrat" panose="00000500000000000000" pitchFamily="50" charset="0"/>
                <a:ea typeface="+mn-ea"/>
                <a:cs typeface="+mn-cs"/>
              </a:rPr>
              <a:t>Sources: Indeed.&amp; Aya Healthcare Analytics</a:t>
            </a:r>
          </a:p>
        </p:txBody>
      </p:sp>
      <p:sp>
        <p:nvSpPr>
          <p:cNvPr id="7" name="Title 1">
            <a:extLst>
              <a:ext uri="{FF2B5EF4-FFF2-40B4-BE49-F238E27FC236}">
                <a16:creationId xmlns:a16="http://schemas.microsoft.com/office/drawing/2014/main" id="{4818D1C6-D63E-6FA5-62BA-0D753F800D68}"/>
              </a:ext>
            </a:extLst>
          </p:cNvPr>
          <p:cNvSpPr txBox="1">
            <a:spLocks/>
          </p:cNvSpPr>
          <p:nvPr/>
        </p:nvSpPr>
        <p:spPr>
          <a:xfrm>
            <a:off x="2630594" y="811627"/>
            <a:ext cx="6484049" cy="331814"/>
          </a:xfrm>
          <a:prstGeom prst="rect">
            <a:avLst/>
          </a:prstGeom>
        </p:spPr>
        <p:txBody>
          <a:bodyPr vert="horz" lIns="45714" tIns="22857" rIns="45714" bIns="22857" rtlCol="0" anchor="ctr">
            <a:norm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600" dirty="0">
                <a:solidFill>
                  <a:srgbClr val="35453F"/>
                </a:solidFill>
                <a:latin typeface="Montserrat" panose="00000500000000000000" pitchFamily="50" charset="0"/>
              </a:rPr>
              <a:t>Average RN with 5-9 years of experience</a:t>
            </a:r>
          </a:p>
        </p:txBody>
      </p:sp>
    </p:spTree>
    <p:extLst>
      <p:ext uri="{BB962C8B-B14F-4D97-AF65-F5344CB8AC3E}">
        <p14:creationId xmlns:p14="http://schemas.microsoft.com/office/powerpoint/2010/main" val="78321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7" dur="500"/>
                                        <p:tgtEl>
                                          <p:spTgt spid="10">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down)">
                                      <p:cBhvr>
                                        <p:cTn id="12" dur="500"/>
                                        <p:tgtEl>
                                          <p:spTgt spid="10">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down)">
                                      <p:cBhvr>
                                        <p:cTn id="17" dur="500"/>
                                        <p:tgtEl>
                                          <p:spTgt spid="10">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down)">
                                      <p:cBhvr>
                                        <p:cTn id="22" dur="500"/>
                                        <p:tgtEl>
                                          <p:spTgt spid="10">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animBg="0"/>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5C19999-7220-5DCA-213C-0E93CEFA6321}"/>
              </a:ext>
            </a:extLst>
          </p:cNvPr>
          <p:cNvGrpSpPr/>
          <p:nvPr/>
        </p:nvGrpSpPr>
        <p:grpSpPr>
          <a:xfrm>
            <a:off x="0" y="447"/>
            <a:ext cx="12191937" cy="6857107"/>
            <a:chOff x="0" y="447"/>
            <a:chExt cx="12191937" cy="6857107"/>
          </a:xfrm>
        </p:grpSpPr>
        <p:pic>
          <p:nvPicPr>
            <p:cNvPr id="12" name="Image 0" descr="preencoded.png">
              <a:extLst>
                <a:ext uri="{FF2B5EF4-FFF2-40B4-BE49-F238E27FC236}">
                  <a16:creationId xmlns:a16="http://schemas.microsoft.com/office/drawing/2014/main" id="{D5717EEA-B6BC-BBF4-4EE2-5C8E0E26D4F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80891" y="447"/>
              <a:ext cx="10211046" cy="6857107"/>
            </a:xfrm>
            <a:prstGeom prst="rect">
              <a:avLst/>
            </a:prstGeom>
          </p:spPr>
        </p:pic>
        <p:pic>
          <p:nvPicPr>
            <p:cNvPr id="13" name="Image 1" descr="preencoded.png">
              <a:extLst>
                <a:ext uri="{FF2B5EF4-FFF2-40B4-BE49-F238E27FC236}">
                  <a16:creationId xmlns:a16="http://schemas.microsoft.com/office/drawing/2014/main" id="{32F76AFE-9F7E-D7E5-0AC0-6E5C936755A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447"/>
              <a:ext cx="8529488" cy="6857107"/>
            </a:xfrm>
            <a:prstGeom prst="rect">
              <a:avLst/>
            </a:prstGeom>
          </p:spPr>
        </p:pic>
      </p:grpSp>
      <p:graphicFrame>
        <p:nvGraphicFramePr>
          <p:cNvPr id="6" name="Chart 5">
            <a:extLst>
              <a:ext uri="{FF2B5EF4-FFF2-40B4-BE49-F238E27FC236}">
                <a16:creationId xmlns:a16="http://schemas.microsoft.com/office/drawing/2014/main" id="{3EA74BDF-A2E5-F616-C14C-FEEE5D2C7495}"/>
              </a:ext>
            </a:extLst>
          </p:cNvPr>
          <p:cNvGraphicFramePr>
            <a:graphicFrameLocks noGrp="1"/>
          </p:cNvGraphicFramePr>
          <p:nvPr>
            <p:extLst>
              <p:ext uri="{D42A27DB-BD31-4B8C-83A1-F6EECF244321}">
                <p14:modId xmlns:p14="http://schemas.microsoft.com/office/powerpoint/2010/main" val="3185940932"/>
              </p:ext>
            </p:extLst>
          </p:nvPr>
        </p:nvGraphicFramePr>
        <p:xfrm>
          <a:off x="971844" y="1768488"/>
          <a:ext cx="10011376" cy="4886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Chart 1">
            <a:extLst>
              <a:ext uri="{FF2B5EF4-FFF2-40B4-BE49-F238E27FC236}">
                <a16:creationId xmlns:a16="http://schemas.microsoft.com/office/drawing/2014/main" id="{24A809C4-45DB-470E-B0A5-C79BCF9BBC6D}"/>
              </a:ext>
            </a:extLst>
          </p:cNvPr>
          <p:cNvGraphicFramePr>
            <a:graphicFrameLocks noGrp="1"/>
          </p:cNvGraphicFramePr>
          <p:nvPr>
            <p:extLst>
              <p:ext uri="{D42A27DB-BD31-4B8C-83A1-F6EECF244321}">
                <p14:modId xmlns:p14="http://schemas.microsoft.com/office/powerpoint/2010/main" val="2643418859"/>
              </p:ext>
            </p:extLst>
          </p:nvPr>
        </p:nvGraphicFramePr>
        <p:xfrm>
          <a:off x="1502537" y="920627"/>
          <a:ext cx="9601200" cy="5112194"/>
        </p:xfrm>
        <a:graphic>
          <a:graphicData uri="http://schemas.openxmlformats.org/drawingml/2006/chart">
            <c:chart xmlns:c="http://schemas.openxmlformats.org/drawingml/2006/chart" xmlns:r="http://schemas.openxmlformats.org/officeDocument/2006/relationships" r:id="rId6"/>
          </a:graphicData>
        </a:graphic>
      </p:graphicFrame>
      <p:sp>
        <p:nvSpPr>
          <p:cNvPr id="3" name="Title 1">
            <a:extLst>
              <a:ext uri="{FF2B5EF4-FFF2-40B4-BE49-F238E27FC236}">
                <a16:creationId xmlns:a16="http://schemas.microsoft.com/office/drawing/2014/main" id="{C0454571-590C-4DCF-A7EA-B81EBCE34368}"/>
              </a:ext>
            </a:extLst>
          </p:cNvPr>
          <p:cNvSpPr txBox="1">
            <a:spLocks/>
          </p:cNvSpPr>
          <p:nvPr/>
        </p:nvSpPr>
        <p:spPr>
          <a:xfrm>
            <a:off x="1356948" y="481155"/>
            <a:ext cx="9478105" cy="584647"/>
          </a:xfrm>
          <a:prstGeom prst="rect">
            <a:avLst/>
          </a:prstGeom>
          <a:noFill/>
        </p:spPr>
        <p:txBody>
          <a:bodyPr wrap="square" rtlCol="0">
            <a:spAutoFit/>
          </a:bodyPr>
          <a:lstStyle>
            <a:lvl1pPr marR="0" lvl="0" indent="0" algn="ctr" fontAlgn="auto">
              <a:lnSpc>
                <a:spcPct val="100000"/>
              </a:lnSpc>
              <a:spcBef>
                <a:spcPts val="0"/>
              </a:spcBef>
              <a:spcAft>
                <a:spcPts val="0"/>
              </a:spcAft>
              <a:buClrTx/>
              <a:buSzTx/>
              <a:buFontTx/>
              <a:buNone/>
              <a:tabLst/>
              <a:defRPr kumimoji="1" sz="6400" b="1" i="0" u="none" strike="noStrike" cap="none" spc="0" normalizeH="0" baseline="0">
                <a:ln>
                  <a:noFill/>
                </a:ln>
                <a:solidFill>
                  <a:srgbClr val="35453F"/>
                </a:solidFill>
                <a:effectLst/>
                <a:uLnTx/>
                <a:uFillTx/>
                <a:latin typeface="Montserrat SemiBold" panose="00000700000000000000" pitchFamily="50" charset="0"/>
                <a:ea typeface="Arial Black" charset="0"/>
                <a:cs typeface="Arial" panose="020B0604020202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1" lang="en-US" sz="3199" b="1" i="0" u="none" strike="noStrike" kern="1200" cap="none" spc="0" normalizeH="0" baseline="0" noProof="0" dirty="0">
                <a:ln>
                  <a:noFill/>
                </a:ln>
                <a:solidFill>
                  <a:srgbClr val="35453F"/>
                </a:solidFill>
                <a:effectLst/>
                <a:uLnTx/>
                <a:uFillTx/>
                <a:latin typeface="Montserrat SemiBold" panose="00000700000000000000" pitchFamily="50" charset="0"/>
                <a:cs typeface="Arial" panose="020B0604020202020204" pitchFamily="34" charset="0"/>
              </a:rPr>
              <a:t>Impact of traveler demand on rates</a:t>
            </a:r>
          </a:p>
        </p:txBody>
      </p:sp>
      <p:grpSp>
        <p:nvGrpSpPr>
          <p:cNvPr id="9" name="Group 8">
            <a:extLst>
              <a:ext uri="{FF2B5EF4-FFF2-40B4-BE49-F238E27FC236}">
                <a16:creationId xmlns:a16="http://schemas.microsoft.com/office/drawing/2014/main" id="{28650159-B585-3B67-FB44-9585F9F546B7}"/>
              </a:ext>
            </a:extLst>
          </p:cNvPr>
          <p:cNvGrpSpPr/>
          <p:nvPr/>
        </p:nvGrpSpPr>
        <p:grpSpPr>
          <a:xfrm>
            <a:off x="3286125" y="6339050"/>
            <a:ext cx="1979295" cy="246221"/>
            <a:chOff x="2828925" y="6190703"/>
            <a:chExt cx="1979295" cy="246221"/>
          </a:xfrm>
        </p:grpSpPr>
        <p:sp>
          <p:nvSpPr>
            <p:cNvPr id="4" name="Rectangle 3">
              <a:extLst>
                <a:ext uri="{FF2B5EF4-FFF2-40B4-BE49-F238E27FC236}">
                  <a16:creationId xmlns:a16="http://schemas.microsoft.com/office/drawing/2014/main" id="{726031A7-C29D-6A96-584B-5A0F6CF223B3}"/>
                </a:ext>
              </a:extLst>
            </p:cNvPr>
            <p:cNvSpPr/>
            <p:nvPr/>
          </p:nvSpPr>
          <p:spPr>
            <a:xfrm>
              <a:off x="2828925" y="6268093"/>
              <a:ext cx="91440" cy="91440"/>
            </a:xfrm>
            <a:prstGeom prst="rect">
              <a:avLst/>
            </a:prstGeom>
            <a:solidFill>
              <a:srgbClr val="48B7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4D4ED86-1614-B536-E9CE-9207BAABA98F}"/>
                </a:ext>
              </a:extLst>
            </p:cNvPr>
            <p:cNvSpPr txBox="1"/>
            <p:nvPr/>
          </p:nvSpPr>
          <p:spPr>
            <a:xfrm>
              <a:off x="2922270" y="6190703"/>
              <a:ext cx="18859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Increase in Travel Rates</a:t>
              </a:r>
            </a:p>
          </p:txBody>
        </p:sp>
      </p:grpSp>
      <p:grpSp>
        <p:nvGrpSpPr>
          <p:cNvPr id="10" name="Group 9">
            <a:extLst>
              <a:ext uri="{FF2B5EF4-FFF2-40B4-BE49-F238E27FC236}">
                <a16:creationId xmlns:a16="http://schemas.microsoft.com/office/drawing/2014/main" id="{B26122AE-DC01-7DF0-E28A-39B32AF0B8A7}"/>
              </a:ext>
            </a:extLst>
          </p:cNvPr>
          <p:cNvGrpSpPr/>
          <p:nvPr/>
        </p:nvGrpSpPr>
        <p:grpSpPr>
          <a:xfrm>
            <a:off x="5334000" y="6339050"/>
            <a:ext cx="1943100" cy="246221"/>
            <a:chOff x="4762500" y="6160375"/>
            <a:chExt cx="1943100" cy="246221"/>
          </a:xfrm>
        </p:grpSpPr>
        <p:sp>
          <p:nvSpPr>
            <p:cNvPr id="5" name="Rectangle 4">
              <a:extLst>
                <a:ext uri="{FF2B5EF4-FFF2-40B4-BE49-F238E27FC236}">
                  <a16:creationId xmlns:a16="http://schemas.microsoft.com/office/drawing/2014/main" id="{EBAF5F8D-9E23-2C83-5DD8-7EDA734FF191}"/>
                </a:ext>
              </a:extLst>
            </p:cNvPr>
            <p:cNvSpPr/>
            <p:nvPr/>
          </p:nvSpPr>
          <p:spPr>
            <a:xfrm>
              <a:off x="4762500" y="6237765"/>
              <a:ext cx="91440" cy="91440"/>
            </a:xfrm>
            <a:prstGeom prst="rect">
              <a:avLst/>
            </a:prstGeom>
            <a:solidFill>
              <a:srgbClr val="BFE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1D2A085-42F0-64FC-DB27-8B07C5498D3B}"/>
                </a:ext>
              </a:extLst>
            </p:cNvPr>
            <p:cNvSpPr txBox="1"/>
            <p:nvPr/>
          </p:nvSpPr>
          <p:spPr>
            <a:xfrm>
              <a:off x="4819650" y="6160375"/>
              <a:ext cx="188595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Decrease in Travel Rates</a:t>
              </a:r>
            </a:p>
          </p:txBody>
        </p:sp>
      </p:grpSp>
    </p:spTree>
    <p:extLst>
      <p:ext uri="{BB962C8B-B14F-4D97-AF65-F5344CB8AC3E}">
        <p14:creationId xmlns:p14="http://schemas.microsoft.com/office/powerpoint/2010/main" val="94587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5FD96730-BE96-47B2-6C53-C20413A86A59}"/>
              </a:ext>
            </a:extLst>
          </p:cNvPr>
          <p:cNvSpPr/>
          <p:nvPr/>
        </p:nvSpPr>
        <p:spPr>
          <a:xfrm>
            <a:off x="1588" y="447"/>
            <a:ext cx="3719353" cy="68571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34">
              <a:defRPr/>
            </a:pPr>
            <a:endParaRPr lang="en-US" dirty="0">
              <a:solidFill>
                <a:srgbClr val="FFFFFF"/>
              </a:solidFill>
              <a:latin typeface="Calibri" panose="020F0502020204030204"/>
            </a:endParaRPr>
          </a:p>
        </p:txBody>
      </p:sp>
      <p:sp>
        <p:nvSpPr>
          <p:cNvPr id="14" name="Text Placeholder 13">
            <a:extLst>
              <a:ext uri="{FF2B5EF4-FFF2-40B4-BE49-F238E27FC236}">
                <a16:creationId xmlns:a16="http://schemas.microsoft.com/office/drawing/2014/main" id="{B753B984-9000-9012-5F21-CD0C0E6CFF46}"/>
              </a:ext>
            </a:extLst>
          </p:cNvPr>
          <p:cNvSpPr>
            <a:spLocks noGrp="1"/>
          </p:cNvSpPr>
          <p:nvPr>
            <p:ph type="body" sz="quarter" idx="32"/>
          </p:nvPr>
        </p:nvSpPr>
        <p:spPr>
          <a:xfrm>
            <a:off x="134885" y="1859974"/>
            <a:ext cx="2464508" cy="1146398"/>
          </a:xfrm>
        </p:spPr>
        <p:txBody>
          <a:bodyPr/>
          <a:lstStyle/>
          <a:p>
            <a:pPr algn="ctr"/>
            <a:r>
              <a:rPr lang="en-US" sz="2000" b="1" dirty="0">
                <a:solidFill>
                  <a:schemeClr val="accent2"/>
                </a:solidFill>
                <a:latin typeface="Montserrat SemiBold" pitchFamily="2" charset="77"/>
              </a:rPr>
              <a:t>Lotus Analytics provides market &amp; bill rate transparency</a:t>
            </a:r>
          </a:p>
        </p:txBody>
      </p:sp>
      <p:pic>
        <p:nvPicPr>
          <p:cNvPr id="48" name="Picture 47">
            <a:extLst>
              <a:ext uri="{FF2B5EF4-FFF2-40B4-BE49-F238E27FC236}">
                <a16:creationId xmlns:a16="http://schemas.microsoft.com/office/drawing/2014/main" id="{7635CA7B-D9C8-CF31-AD99-74649AD4208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00609" y="137160"/>
            <a:ext cx="5940280" cy="6583680"/>
          </a:xfrm>
          <a:prstGeom prst="rect">
            <a:avLst/>
          </a:prstGeom>
        </p:spPr>
      </p:pic>
      <p:pic>
        <p:nvPicPr>
          <p:cNvPr id="49" name="Picture 48">
            <a:extLst>
              <a:ext uri="{FF2B5EF4-FFF2-40B4-BE49-F238E27FC236}">
                <a16:creationId xmlns:a16="http://schemas.microsoft.com/office/drawing/2014/main" id="{2C717BD2-477C-77B9-E5E5-F945E9C97E52}"/>
              </a:ext>
            </a:extLst>
          </p:cNvPr>
          <p:cNvPicPr>
            <a:picLocks/>
          </p:cNvPicPr>
          <p:nvPr/>
        </p:nvPicPr>
        <p:blipFill rotWithShape="1">
          <a:blip r:embed="rId3" cstate="email">
            <a:extLst>
              <a:ext uri="{28A0092B-C50C-407E-A947-70E740481C1C}">
                <a14:useLocalDpi xmlns:a14="http://schemas.microsoft.com/office/drawing/2010/main" val="0"/>
              </a:ext>
            </a:extLst>
          </a:blip>
          <a:srcRect/>
          <a:stretch/>
        </p:blipFill>
        <p:spPr>
          <a:xfrm>
            <a:off x="8504480" y="3484434"/>
            <a:ext cx="3657600" cy="3291840"/>
          </a:xfrm>
          <a:prstGeom prst="rect">
            <a:avLst/>
          </a:prstGeom>
          <a:ln>
            <a:solidFill>
              <a:schemeClr val="bg1">
                <a:lumMod val="65000"/>
              </a:schemeClr>
            </a:solidFill>
          </a:ln>
        </p:spPr>
      </p:pic>
      <p:sp>
        <p:nvSpPr>
          <p:cNvPr id="51" name="Rectangle 50">
            <a:extLst>
              <a:ext uri="{FF2B5EF4-FFF2-40B4-BE49-F238E27FC236}">
                <a16:creationId xmlns:a16="http://schemas.microsoft.com/office/drawing/2014/main" id="{5A6C26A6-517B-937A-30D3-7ED140560A8B}"/>
              </a:ext>
            </a:extLst>
          </p:cNvPr>
          <p:cNvSpPr/>
          <p:nvPr/>
        </p:nvSpPr>
        <p:spPr>
          <a:xfrm>
            <a:off x="8209280" y="467360"/>
            <a:ext cx="585609" cy="467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5DDF5D6C-06F7-3E3F-7987-72B6518C472F}"/>
              </a:ext>
            </a:extLst>
          </p:cNvPr>
          <p:cNvPicPr>
            <a:picLocks/>
          </p:cNvPicPr>
          <p:nvPr/>
        </p:nvPicPr>
        <p:blipFill>
          <a:blip r:embed="rId4" cstate="email">
            <a:extLst>
              <a:ext uri="{28A0092B-C50C-407E-A947-70E740481C1C}">
                <a14:useLocalDpi xmlns:a14="http://schemas.microsoft.com/office/drawing/2010/main" val="0"/>
              </a:ext>
            </a:extLst>
          </a:blip>
          <a:stretch>
            <a:fillRect/>
          </a:stretch>
        </p:blipFill>
        <p:spPr>
          <a:xfrm>
            <a:off x="8504480" y="112454"/>
            <a:ext cx="3657600" cy="3291840"/>
          </a:xfrm>
          <a:prstGeom prst="rect">
            <a:avLst/>
          </a:prstGeom>
          <a:ln>
            <a:solidFill>
              <a:schemeClr val="bg1">
                <a:lumMod val="65000"/>
              </a:schemeClr>
            </a:solidFill>
          </a:ln>
        </p:spPr>
      </p:pic>
    </p:spTree>
    <p:extLst>
      <p:ext uri="{BB962C8B-B14F-4D97-AF65-F5344CB8AC3E}">
        <p14:creationId xmlns:p14="http://schemas.microsoft.com/office/powerpoint/2010/main" val="2433538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D6493-F692-0E9D-3F72-E028B86B501F}"/>
              </a:ext>
            </a:extLst>
          </p:cNvPr>
          <p:cNvSpPr>
            <a:spLocks noGrp="1"/>
          </p:cNvSpPr>
          <p:nvPr>
            <p:ph idx="4294967295"/>
          </p:nvPr>
        </p:nvSpPr>
        <p:spPr>
          <a:xfrm>
            <a:off x="6096000" y="1959011"/>
            <a:ext cx="5413513" cy="3258032"/>
          </a:xfrm>
          <a:prstGeom prst="rect">
            <a:avLst/>
          </a:prstGeom>
        </p:spPr>
        <p:txBody>
          <a:bodyPr/>
          <a:lstStyle/>
          <a:p>
            <a:pPr>
              <a:lnSpc>
                <a:spcPts val="3080"/>
              </a:lnSpc>
            </a:pPr>
            <a:r>
              <a:rPr lang="en-US" sz="2000" dirty="0">
                <a:latin typeface="Montserrat" pitchFamily="2" charset="77"/>
              </a:rPr>
              <a:t>When comparing rates, take terms into consideration </a:t>
            </a:r>
          </a:p>
          <a:p>
            <a:pPr>
              <a:lnSpc>
                <a:spcPts val="3080"/>
              </a:lnSpc>
            </a:pPr>
            <a:r>
              <a:rPr lang="en-US" sz="2000" dirty="0">
                <a:latin typeface="Montserrat" pitchFamily="2" charset="77"/>
              </a:rPr>
              <a:t>Overtime bill rates and when applied</a:t>
            </a:r>
          </a:p>
          <a:p>
            <a:pPr>
              <a:lnSpc>
                <a:spcPts val="3080"/>
              </a:lnSpc>
            </a:pPr>
            <a:r>
              <a:rPr lang="en-US" sz="2000" dirty="0">
                <a:latin typeface="Montserrat" pitchFamily="2" charset="77"/>
              </a:rPr>
              <a:t>Call off penalties</a:t>
            </a:r>
          </a:p>
          <a:p>
            <a:pPr>
              <a:lnSpc>
                <a:spcPts val="3080"/>
              </a:lnSpc>
            </a:pPr>
            <a:r>
              <a:rPr lang="en-US" sz="2000" dirty="0">
                <a:latin typeface="Montserrat" pitchFamily="2" charset="77"/>
              </a:rPr>
              <a:t>Conversion fees</a:t>
            </a:r>
          </a:p>
          <a:p>
            <a:pPr>
              <a:lnSpc>
                <a:spcPts val="3080"/>
              </a:lnSpc>
            </a:pPr>
            <a:r>
              <a:rPr lang="en-US" sz="2000" dirty="0">
                <a:latin typeface="Montserrat" pitchFamily="2" charset="77"/>
              </a:rPr>
              <a:t>Ask if you can post your perm jobs on their website</a:t>
            </a:r>
          </a:p>
          <a:p>
            <a:pPr>
              <a:lnSpc>
                <a:spcPts val="3080"/>
              </a:lnSpc>
            </a:pPr>
            <a:endParaRPr lang="en-US" sz="2000" dirty="0">
              <a:latin typeface="Montserrat" pitchFamily="2" charset="77"/>
            </a:endParaRPr>
          </a:p>
        </p:txBody>
      </p:sp>
      <p:sp>
        <p:nvSpPr>
          <p:cNvPr id="4" name="Rectangle 3">
            <a:extLst>
              <a:ext uri="{FF2B5EF4-FFF2-40B4-BE49-F238E27FC236}">
                <a16:creationId xmlns:a16="http://schemas.microsoft.com/office/drawing/2014/main" id="{C093ABAB-7843-BBE2-6370-038FAB00BA47}"/>
              </a:ext>
            </a:extLst>
          </p:cNvPr>
          <p:cNvSpPr/>
          <p:nvPr/>
        </p:nvSpPr>
        <p:spPr>
          <a:xfrm>
            <a:off x="794" y="0"/>
            <a:ext cx="532658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defRPr/>
            </a:pPr>
            <a:endParaRPr lang="en-US" sz="1800">
              <a:solidFill>
                <a:srgbClr val="FFFFFF"/>
              </a:solidFill>
              <a:latin typeface="Calibri" panose="020F0502020204030204"/>
            </a:endParaRPr>
          </a:p>
        </p:txBody>
      </p:sp>
      <p:sp>
        <p:nvSpPr>
          <p:cNvPr id="5" name="Text Placeholder 13">
            <a:extLst>
              <a:ext uri="{FF2B5EF4-FFF2-40B4-BE49-F238E27FC236}">
                <a16:creationId xmlns:a16="http://schemas.microsoft.com/office/drawing/2014/main" id="{808B0E7D-0C1F-C3C6-17CD-1B046DD1B8FF}"/>
              </a:ext>
            </a:extLst>
          </p:cNvPr>
          <p:cNvSpPr txBox="1">
            <a:spLocks/>
          </p:cNvSpPr>
          <p:nvPr/>
        </p:nvSpPr>
        <p:spPr>
          <a:xfrm>
            <a:off x="685266" y="2774288"/>
            <a:ext cx="4184909" cy="1146547"/>
          </a:xfrm>
          <a:prstGeom prst="rect">
            <a:avLst/>
          </a:prstGeom>
        </p:spPr>
        <p:txBody>
          <a:bodyPr/>
          <a:lstStyle>
            <a:lvl1pPr marL="171416" indent="-171416" algn="l" defTabSz="457109"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01" indent="-142846" algn="l" defTabSz="457109"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386" indent="-114277" algn="l" defTabSz="457109"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9940"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494"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049"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603"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157"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2711" indent="-114277" algn="l" defTabSz="457109"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lgn="ctr">
              <a:lnSpc>
                <a:spcPts val="3800"/>
              </a:lnSpc>
              <a:buNone/>
            </a:pPr>
            <a:r>
              <a:rPr lang="en-US" sz="2800" b="1" dirty="0">
                <a:solidFill>
                  <a:schemeClr val="accent2"/>
                </a:solidFill>
                <a:latin typeface="Montserrat SemiBold" pitchFamily="2" charset="77"/>
              </a:rPr>
              <a:t>Tips on negotiating with your contingent labor suppliers</a:t>
            </a:r>
          </a:p>
        </p:txBody>
      </p:sp>
    </p:spTree>
    <p:extLst>
      <p:ext uri="{BB962C8B-B14F-4D97-AF65-F5344CB8AC3E}">
        <p14:creationId xmlns:p14="http://schemas.microsoft.com/office/powerpoint/2010/main" val="190629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at a table&#10;&#10;Description automatically generated with medium confidence">
            <a:extLst>
              <a:ext uri="{FF2B5EF4-FFF2-40B4-BE49-F238E27FC236}">
                <a16:creationId xmlns:a16="http://schemas.microsoft.com/office/drawing/2014/main" id="{2C4B0FE2-5A8F-9982-D834-F6EFC6065FE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12485"/>
          <a:stretch/>
        </p:blipFill>
        <p:spPr>
          <a:xfrm>
            <a:off x="6476966" y="-2450"/>
            <a:ext cx="6428522" cy="6860004"/>
          </a:xfrm>
          <a:prstGeom prst="rect">
            <a:avLst/>
          </a:prstGeom>
        </p:spPr>
      </p:pic>
      <p:grpSp>
        <p:nvGrpSpPr>
          <p:cNvPr id="8" name="Group 7">
            <a:extLst>
              <a:ext uri="{FF2B5EF4-FFF2-40B4-BE49-F238E27FC236}">
                <a16:creationId xmlns:a16="http://schemas.microsoft.com/office/drawing/2014/main" id="{B188EB86-8567-C7D6-B700-DF761E2D907A}"/>
              </a:ext>
            </a:extLst>
          </p:cNvPr>
          <p:cNvGrpSpPr/>
          <p:nvPr/>
        </p:nvGrpSpPr>
        <p:grpSpPr>
          <a:xfrm flipV="1">
            <a:off x="1" y="447"/>
            <a:ext cx="6476965" cy="6857107"/>
            <a:chOff x="13717714" y="1358900"/>
            <a:chExt cx="9376856" cy="10998200"/>
          </a:xfrm>
        </p:grpSpPr>
        <p:pic>
          <p:nvPicPr>
            <p:cNvPr id="9" name="Image 0" descr="preencoded.png">
              <a:extLst>
                <a:ext uri="{FF2B5EF4-FFF2-40B4-BE49-F238E27FC236}">
                  <a16:creationId xmlns:a16="http://schemas.microsoft.com/office/drawing/2014/main" id="{11B1DF0A-32B6-7063-91D5-CAAA1B09A536}"/>
                </a:ext>
              </a:extLst>
            </p:cNvPr>
            <p:cNvPicPr>
              <a:picLocks noChangeAspect="1"/>
            </p:cNvPicPr>
            <p:nvPr/>
          </p:nvPicPr>
          <p:blipFill>
            <a:blip r:embed="rId4" cstate="email">
              <a:alphaModFix amt="32000"/>
              <a:extLst>
                <a:ext uri="{28A0092B-C50C-407E-A947-70E740481C1C}">
                  <a14:useLocalDpi xmlns:a14="http://schemas.microsoft.com/office/drawing/2010/main" val="0"/>
                </a:ext>
              </a:extLst>
            </a:blip>
            <a:stretch>
              <a:fillRect/>
            </a:stretch>
          </p:blipFill>
          <p:spPr>
            <a:xfrm>
              <a:off x="13717714" y="1358900"/>
              <a:ext cx="9145143" cy="10998200"/>
            </a:xfrm>
            <a:prstGeom prst="rect">
              <a:avLst/>
            </a:prstGeom>
          </p:spPr>
        </p:pic>
        <p:pic>
          <p:nvPicPr>
            <p:cNvPr id="10" name="Image 1" descr="preencoded.png">
              <a:extLst>
                <a:ext uri="{FF2B5EF4-FFF2-40B4-BE49-F238E27FC236}">
                  <a16:creationId xmlns:a16="http://schemas.microsoft.com/office/drawing/2014/main" id="{2002A3F3-3E5C-469A-811A-2546A988B785}"/>
                </a:ext>
              </a:extLst>
            </p:cNvPr>
            <p:cNvPicPr>
              <a:picLocks noChangeAspect="1"/>
            </p:cNvPicPr>
            <p:nvPr/>
          </p:nvPicPr>
          <p:blipFill>
            <a:blip r:embed="rId5" cstate="email">
              <a:alphaModFix amt="52000"/>
              <a:extLst>
                <a:ext uri="{28A0092B-C50C-407E-A947-70E740481C1C}">
                  <a14:useLocalDpi xmlns:a14="http://schemas.microsoft.com/office/drawing/2010/main" val="0"/>
                </a:ext>
              </a:extLst>
            </a:blip>
            <a:stretch>
              <a:fillRect/>
            </a:stretch>
          </p:blipFill>
          <p:spPr>
            <a:xfrm>
              <a:off x="13883450" y="1358900"/>
              <a:ext cx="9211120" cy="10998200"/>
            </a:xfrm>
            <a:prstGeom prst="rect">
              <a:avLst/>
            </a:prstGeom>
          </p:spPr>
        </p:pic>
      </p:grpSp>
      <p:sp>
        <p:nvSpPr>
          <p:cNvPr id="2" name="Text 0"/>
          <p:cNvSpPr/>
          <p:nvPr/>
        </p:nvSpPr>
        <p:spPr>
          <a:xfrm>
            <a:off x="1111925" y="2934432"/>
            <a:ext cx="4198012" cy="986238"/>
          </a:xfrm>
          <a:prstGeom prst="rect">
            <a:avLst/>
          </a:prstGeom>
          <a:noFill/>
          <a:ln/>
        </p:spPr>
        <p:txBody>
          <a:bodyPr wrap="square" lIns="0" tIns="0" rIns="0" bIns="0" rtlCol="0" anchor="ctr"/>
          <a:lstStyle/>
          <a:p>
            <a:pPr algn="ctr" defTabSz="457109">
              <a:defRPr/>
            </a:pPr>
            <a:r>
              <a:rPr lang="en-US" sz="3599" dirty="0">
                <a:solidFill>
                  <a:schemeClr val="accent6"/>
                </a:solidFill>
                <a:latin typeface="Montserrat SemiBold" panose="00000700000000000000" pitchFamily="50" charset="0"/>
                <a:ea typeface="Abril Text-Regular" pitchFamily="34" charset="-122"/>
                <a:cs typeface="Abril Text-Regular" pitchFamily="34" charset="-120"/>
              </a:rPr>
              <a:t>What is your call to action?</a:t>
            </a:r>
            <a:endParaRPr lang="en-US" sz="3599" dirty="0">
              <a:solidFill>
                <a:schemeClr val="accent6"/>
              </a:solidFill>
              <a:latin typeface="Montserrat SemiBold" panose="00000700000000000000" pitchFamily="50" charset="0"/>
            </a:endParaRPr>
          </a:p>
        </p:txBody>
      </p:sp>
      <p:pic>
        <p:nvPicPr>
          <p:cNvPr id="5" name="Graphic 4">
            <a:hlinkClick r:id="rId6" action="ppaction://hlinksldjump"/>
            <a:extLst>
              <a:ext uri="{FF2B5EF4-FFF2-40B4-BE49-F238E27FC236}">
                <a16:creationId xmlns:a16="http://schemas.microsoft.com/office/drawing/2014/main" id="{F66E806E-3FD4-5B34-226B-0EF0B51837D2}"/>
              </a:ext>
            </a:extLst>
          </p:cNvPr>
          <p:cNvPicPr>
            <a:picLocks noChangeAspect="1"/>
          </p:cNvPicPr>
          <p:nvPr/>
        </p:nvPicPr>
        <p:blipFill rotWithShape="1">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r="78322"/>
          <a:stretch/>
        </p:blipFill>
        <p:spPr>
          <a:xfrm>
            <a:off x="11461990" y="6127611"/>
            <a:ext cx="372368" cy="386035"/>
          </a:xfrm>
          <a:prstGeom prst="rect">
            <a:avLst/>
          </a:prstGeom>
        </p:spPr>
      </p:pic>
    </p:spTree>
    <p:extLst>
      <p:ext uri="{BB962C8B-B14F-4D97-AF65-F5344CB8AC3E}">
        <p14:creationId xmlns:p14="http://schemas.microsoft.com/office/powerpoint/2010/main" val="2961657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5453F"/>
        </a:solidFill>
        <a:effectLst/>
      </p:bgPr>
    </p:bg>
    <p:spTree>
      <p:nvGrpSpPr>
        <p:cNvPr id="1" name=""/>
        <p:cNvGrpSpPr/>
        <p:nvPr/>
      </p:nvGrpSpPr>
      <p:grpSpPr>
        <a:xfrm>
          <a:off x="0" y="0"/>
          <a:ext cx="0" cy="0"/>
          <a:chOff x="0" y="0"/>
          <a:chExt cx="0" cy="0"/>
        </a:xfrm>
      </p:grpSpPr>
      <p:sp>
        <p:nvSpPr>
          <p:cNvPr id="4" name="Text 2"/>
          <p:cNvSpPr/>
          <p:nvPr/>
        </p:nvSpPr>
        <p:spPr>
          <a:xfrm>
            <a:off x="6932286" y="-579270"/>
            <a:ext cx="8233441" cy="13749844"/>
          </a:xfrm>
          <a:prstGeom prst="rect">
            <a:avLst/>
          </a:prstGeom>
          <a:noFill/>
          <a:ln/>
        </p:spPr>
        <p:txBody>
          <a:bodyPr wrap="square" lIns="0" tIns="0" rIns="0" bIns="0" rtlCol="0" anchor="ctr"/>
          <a:lstStyle/>
          <a:p>
            <a:pPr defTabSz="457109">
              <a:lnSpc>
                <a:spcPts val="0"/>
              </a:lnSpc>
            </a:pPr>
            <a:r>
              <a:rPr lang="en-US" sz="55289" kern="0" spc="2764">
                <a:ln w="25400">
                  <a:solidFill>
                    <a:srgbClr val="52ACA1"/>
                  </a:solidFill>
                </a:ln>
                <a:solidFill>
                  <a:srgbClr val="35453F"/>
                </a:solidFill>
                <a:latin typeface="Montserrat-Regular" pitchFamily="34" charset="0"/>
                <a:ea typeface="Montserrat-Regular" pitchFamily="34" charset="-122"/>
                <a:cs typeface="Montserrat-Regular" pitchFamily="34" charset="-120"/>
              </a:rPr>
              <a:t>Q</a:t>
            </a:r>
            <a:endParaRPr lang="en-US" sz="55280">
              <a:solidFill>
                <a:srgbClr val="35453F"/>
              </a:solidFill>
              <a:latin typeface="Calibri" panose="020F0502020204030204"/>
            </a:endParaRPr>
          </a:p>
        </p:txBody>
      </p:sp>
      <p:sp>
        <p:nvSpPr>
          <p:cNvPr id="5" name="TextBox 4">
            <a:extLst>
              <a:ext uri="{FF2B5EF4-FFF2-40B4-BE49-F238E27FC236}">
                <a16:creationId xmlns:a16="http://schemas.microsoft.com/office/drawing/2014/main" id="{65D9C59D-00A8-C1EC-1C5B-2EDD33587732}"/>
              </a:ext>
            </a:extLst>
          </p:cNvPr>
          <p:cNvSpPr txBox="1"/>
          <p:nvPr/>
        </p:nvSpPr>
        <p:spPr>
          <a:xfrm>
            <a:off x="1223431" y="4590246"/>
            <a:ext cx="3907004" cy="907935"/>
          </a:xfrm>
          <a:prstGeom prst="rect">
            <a:avLst/>
          </a:prstGeom>
          <a:noFill/>
        </p:spPr>
        <p:txBody>
          <a:bodyPr wrap="square" lIns="45714" tIns="22857" rIns="45714" bIns="22857" rtlCol="0" anchor="t">
            <a:spAutoFit/>
          </a:bodyPr>
          <a:lstStyle/>
          <a:p>
            <a:pPr defTabSz="914217">
              <a:lnSpc>
                <a:spcPts val="2280"/>
              </a:lnSpc>
              <a:defRPr/>
            </a:pPr>
            <a:r>
              <a:rPr lang="en-US" sz="1600" dirty="0">
                <a:solidFill>
                  <a:srgbClr val="FFFFFF"/>
                </a:solidFill>
                <a:latin typeface="Montserrat"/>
              </a:rPr>
              <a:t>Cristal Mackay</a:t>
            </a:r>
            <a:br>
              <a:rPr lang="en-US" sz="1600" b="1" dirty="0">
                <a:solidFill>
                  <a:srgbClr val="000000"/>
                </a:solidFill>
                <a:latin typeface="Montserrat" pitchFamily="2" charset="77"/>
              </a:rPr>
            </a:br>
            <a:r>
              <a:rPr lang="en-US" sz="1600" dirty="0">
                <a:solidFill>
                  <a:srgbClr val="FFFFFF"/>
                </a:solidFill>
                <a:latin typeface="Montserrat"/>
                <a:hlinkClick r:id="rId3"/>
              </a:rPr>
              <a:t>cristal.mackay@qualivis.com</a:t>
            </a:r>
            <a:endParaRPr lang="en-US" sz="1600" dirty="0">
              <a:solidFill>
                <a:srgbClr val="FFFFFF"/>
              </a:solidFill>
              <a:latin typeface="Montserrat"/>
            </a:endParaRPr>
          </a:p>
          <a:p>
            <a:pPr defTabSz="914217">
              <a:lnSpc>
                <a:spcPts val="2280"/>
              </a:lnSpc>
              <a:defRPr/>
            </a:pPr>
            <a:endParaRPr lang="en-US" sz="1600" dirty="0">
              <a:solidFill>
                <a:srgbClr val="FFFFFF"/>
              </a:solidFill>
              <a:latin typeface="Montserrat"/>
            </a:endParaRPr>
          </a:p>
        </p:txBody>
      </p:sp>
      <p:sp>
        <p:nvSpPr>
          <p:cNvPr id="6" name="TextBox 5">
            <a:extLst>
              <a:ext uri="{FF2B5EF4-FFF2-40B4-BE49-F238E27FC236}">
                <a16:creationId xmlns:a16="http://schemas.microsoft.com/office/drawing/2014/main" id="{2804CB3F-60F2-09EC-B49F-C8AFA79DAE15}"/>
              </a:ext>
            </a:extLst>
          </p:cNvPr>
          <p:cNvSpPr txBox="1"/>
          <p:nvPr/>
        </p:nvSpPr>
        <p:spPr>
          <a:xfrm>
            <a:off x="1194122" y="3058944"/>
            <a:ext cx="4874690" cy="812011"/>
          </a:xfrm>
          <a:prstGeom prst="rect">
            <a:avLst/>
          </a:prstGeom>
          <a:noFill/>
        </p:spPr>
        <p:txBody>
          <a:bodyPr wrap="square" lIns="45714" tIns="22857" rIns="45714" bIns="22857" rtlCol="0" anchor="t">
            <a:spAutoFit/>
          </a:bodyPr>
          <a:lstStyle/>
          <a:p>
            <a:pPr defTabSz="914217">
              <a:lnSpc>
                <a:spcPts val="3079"/>
              </a:lnSpc>
              <a:defRPr/>
            </a:pPr>
            <a:r>
              <a:rPr lang="en-US" sz="2400">
                <a:solidFill>
                  <a:srgbClr val="FFFFFF"/>
                </a:solidFill>
                <a:latin typeface="Montserrat-SemiBold"/>
                <a:cs typeface="Plus Jakarta Sans SemiBold" pitchFamily="2" charset="77"/>
              </a:rPr>
              <a:t>Let's re-imagine recruitment and retention together.</a:t>
            </a:r>
          </a:p>
        </p:txBody>
      </p:sp>
    </p:spTree>
    <p:extLst>
      <p:ext uri="{BB962C8B-B14F-4D97-AF65-F5344CB8AC3E}">
        <p14:creationId xmlns:p14="http://schemas.microsoft.com/office/powerpoint/2010/main" val="11091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7E04B8-5FDE-744E-FE5C-DF316854E92C}"/>
              </a:ext>
            </a:extLst>
          </p:cNvPr>
          <p:cNvSpPr>
            <a:spLocks noGrp="1" noRot="1" noMove="1" noResize="1" noEditPoints="1" noAdjustHandles="1" noChangeArrowheads="1" noChangeShapeType="1"/>
          </p:cNvSpPr>
          <p:nvPr/>
        </p:nvSpPr>
        <p:spPr>
          <a:xfrm>
            <a:off x="794" y="894"/>
            <a:ext cx="3964299" cy="68562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18">
              <a:defRPr/>
            </a:pPr>
            <a:endParaRPr lang="en-US" sz="900">
              <a:solidFill>
                <a:srgbClr val="FFFFFF"/>
              </a:solidFill>
              <a:latin typeface="Calibri" panose="020F0502020204030204"/>
            </a:endParaRPr>
          </a:p>
        </p:txBody>
      </p:sp>
      <p:sp>
        <p:nvSpPr>
          <p:cNvPr id="4" name="Freeform 3">
            <a:extLst>
              <a:ext uri="{FF2B5EF4-FFF2-40B4-BE49-F238E27FC236}">
                <a16:creationId xmlns:a16="http://schemas.microsoft.com/office/drawing/2014/main" id="{320120B1-C3C5-2E24-1BE7-88CEA2FEA529}"/>
              </a:ext>
            </a:extLst>
          </p:cNvPr>
          <p:cNvSpPr/>
          <p:nvPr/>
        </p:nvSpPr>
        <p:spPr>
          <a:xfrm>
            <a:off x="543713" y="871286"/>
            <a:ext cx="3037221" cy="1489547"/>
          </a:xfrm>
          <a:custGeom>
            <a:avLst/>
            <a:gdLst>
              <a:gd name="connsiteX0" fmla="*/ 0 w 6391275"/>
              <a:gd name="connsiteY0" fmla="*/ 0 h 3105900"/>
              <a:gd name="connsiteX1" fmla="*/ 6391275 w 6391275"/>
              <a:gd name="connsiteY1" fmla="*/ 0 h 3105900"/>
              <a:gd name="connsiteX2" fmla="*/ 6391275 w 6391275"/>
              <a:gd name="connsiteY2" fmla="*/ 3105900 h 3105900"/>
              <a:gd name="connsiteX3" fmla="*/ 0 w 6391275"/>
              <a:gd name="connsiteY3" fmla="*/ 3105900 h 3105900"/>
              <a:gd name="connsiteX4" fmla="*/ 0 w 6391275"/>
              <a:gd name="connsiteY4" fmla="*/ 0 h 310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3105900">
                <a:moveTo>
                  <a:pt x="0" y="0"/>
                </a:moveTo>
                <a:lnTo>
                  <a:pt x="6391275" y="0"/>
                </a:lnTo>
                <a:lnTo>
                  <a:pt x="6391275" y="3105900"/>
                </a:lnTo>
                <a:lnTo>
                  <a:pt x="0" y="3105900"/>
                </a:lnTo>
                <a:lnTo>
                  <a:pt x="0" y="0"/>
                </a:lnTo>
                <a:close/>
              </a:path>
            </a:pathLst>
          </a:custGeom>
          <a:noFill/>
          <a:ln>
            <a:noFill/>
          </a:ln>
        </p:spPr>
        <p:style>
          <a:lnRef idx="2">
            <a:schemeClr val="accent2">
              <a:hueOff val="26723"/>
              <a:satOff val="-75726"/>
              <a:lumOff val="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lvl="1" defTabSz="457018">
              <a:lnSpc>
                <a:spcPct val="130000"/>
              </a:lnSpc>
              <a:spcBef>
                <a:spcPct val="0"/>
              </a:spcBef>
              <a:spcAft>
                <a:spcPts val="600"/>
              </a:spcAft>
              <a:defRPr/>
            </a:pPr>
            <a:r>
              <a:rPr lang="en-US" sz="2200" b="1" kern="0" dirty="0">
                <a:solidFill>
                  <a:srgbClr val="B9D54D"/>
                </a:solidFill>
                <a:latin typeface="Montserrat SemiBold" panose="00000700000000000000" pitchFamily="50" charset="0"/>
              </a:rPr>
              <a:t>How does your state compare to the national average?</a:t>
            </a:r>
          </a:p>
        </p:txBody>
      </p:sp>
      <p:cxnSp>
        <p:nvCxnSpPr>
          <p:cNvPr id="10" name="Straight Connector 9">
            <a:extLst>
              <a:ext uri="{FF2B5EF4-FFF2-40B4-BE49-F238E27FC236}">
                <a16:creationId xmlns:a16="http://schemas.microsoft.com/office/drawing/2014/main" id="{FA78CA19-3DDD-07D3-6764-404F768B17AF}"/>
              </a:ext>
            </a:extLst>
          </p:cNvPr>
          <p:cNvCxnSpPr/>
          <p:nvPr/>
        </p:nvCxnSpPr>
        <p:spPr>
          <a:xfrm>
            <a:off x="543713" y="2419695"/>
            <a:ext cx="678175"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FFD0E5-A02E-73F7-5161-1DDA67B3E641}"/>
              </a:ext>
            </a:extLst>
          </p:cNvPr>
          <p:cNvSpPr txBox="1"/>
          <p:nvPr/>
        </p:nvSpPr>
        <p:spPr>
          <a:xfrm>
            <a:off x="10006531" y="6446689"/>
            <a:ext cx="2185469" cy="215444"/>
          </a:xfrm>
          <a:prstGeom prst="rect">
            <a:avLst/>
          </a:prstGeom>
          <a:noFill/>
        </p:spPr>
        <p:txBody>
          <a:bodyPr wrap="square" rtlCol="0">
            <a:spAutoFit/>
          </a:bodyPr>
          <a:lstStyle/>
          <a:p>
            <a:pPr defTabSz="913851">
              <a:defRPr/>
            </a:pPr>
            <a:r>
              <a:rPr lang="en-US" sz="800">
                <a:solidFill>
                  <a:srgbClr val="E7E6E6">
                    <a:lumMod val="25000"/>
                  </a:srgbClr>
                </a:solidFill>
                <a:latin typeface="Montserrat" panose="00000500000000000000" pitchFamily="50" charset="0"/>
              </a:rPr>
              <a:t>Source:  Bureau of Labor Statistics</a:t>
            </a:r>
          </a:p>
        </p:txBody>
      </p:sp>
      <p:pic>
        <p:nvPicPr>
          <p:cNvPr id="2" name="Picture 1">
            <a:extLst>
              <a:ext uri="{FF2B5EF4-FFF2-40B4-BE49-F238E27FC236}">
                <a16:creationId xmlns:a16="http://schemas.microsoft.com/office/drawing/2014/main" id="{AE639035-73DE-4714-6213-4F611762D1A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77500" y="1154333"/>
            <a:ext cx="7698961" cy="4754261"/>
          </a:xfrm>
          <a:prstGeom prst="rect">
            <a:avLst/>
          </a:prstGeom>
        </p:spPr>
      </p:pic>
      <p:sp>
        <p:nvSpPr>
          <p:cNvPr id="3" name="TextBox 2">
            <a:extLst>
              <a:ext uri="{FF2B5EF4-FFF2-40B4-BE49-F238E27FC236}">
                <a16:creationId xmlns:a16="http://schemas.microsoft.com/office/drawing/2014/main" id="{52CCAB9E-B7B6-E84E-5CE6-D7F8F33EB8F9}"/>
              </a:ext>
            </a:extLst>
          </p:cNvPr>
          <p:cNvSpPr txBox="1"/>
          <p:nvPr/>
        </p:nvSpPr>
        <p:spPr>
          <a:xfrm>
            <a:off x="543712" y="2769560"/>
            <a:ext cx="2896717" cy="1477328"/>
          </a:xfrm>
          <a:prstGeom prst="rect">
            <a:avLst/>
          </a:prstGeom>
          <a:noFill/>
        </p:spPr>
        <p:txBody>
          <a:bodyPr wrap="square" rtlCol="0">
            <a:spAutoFit/>
          </a:bodyPr>
          <a:lstStyle/>
          <a:p>
            <a:r>
              <a:rPr lang="en-US" dirty="0">
                <a:solidFill>
                  <a:schemeClr val="bg1"/>
                </a:solidFill>
                <a:latin typeface="Montserrat" panose="00000500000000000000" pitchFamily="2" charset="0"/>
              </a:rPr>
              <a:t>Kentucky: 	57.7%</a:t>
            </a:r>
          </a:p>
          <a:p>
            <a:r>
              <a:rPr lang="en-US" dirty="0">
                <a:solidFill>
                  <a:schemeClr val="bg1"/>
                </a:solidFill>
                <a:latin typeface="Montserrat" panose="00000500000000000000" pitchFamily="2" charset="0"/>
              </a:rPr>
              <a:t>Ohio: 		62.1%</a:t>
            </a:r>
          </a:p>
          <a:p>
            <a:r>
              <a:rPr lang="en-US" dirty="0">
                <a:solidFill>
                  <a:schemeClr val="bg1"/>
                </a:solidFill>
                <a:latin typeface="Montserrat" panose="00000500000000000000" pitchFamily="2" charset="0"/>
              </a:rPr>
              <a:t>Indiana: 	63.6%</a:t>
            </a:r>
          </a:p>
          <a:p>
            <a:endParaRPr lang="en-US" dirty="0">
              <a:solidFill>
                <a:schemeClr val="bg1"/>
              </a:solidFill>
              <a:latin typeface="Montserrat" panose="00000500000000000000" pitchFamily="2" charset="0"/>
            </a:endParaRPr>
          </a:p>
          <a:p>
            <a:r>
              <a:rPr lang="en-US" dirty="0">
                <a:solidFill>
                  <a:schemeClr val="bg1"/>
                </a:solidFill>
                <a:latin typeface="Montserrat" panose="00000500000000000000" pitchFamily="2" charset="0"/>
              </a:rPr>
              <a:t>National:	62.8%</a:t>
            </a:r>
          </a:p>
        </p:txBody>
      </p:sp>
    </p:spTree>
    <p:extLst>
      <p:ext uri="{BB962C8B-B14F-4D97-AF65-F5344CB8AC3E}">
        <p14:creationId xmlns:p14="http://schemas.microsoft.com/office/powerpoint/2010/main" val="1362024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7C2E8D4-0270-921F-F535-523688A776DE}"/>
              </a:ext>
            </a:extLst>
          </p:cNvPr>
          <p:cNvGrpSpPr/>
          <p:nvPr/>
        </p:nvGrpSpPr>
        <p:grpSpPr>
          <a:xfrm>
            <a:off x="0" y="447"/>
            <a:ext cx="12192000" cy="6857107"/>
            <a:chOff x="0" y="0"/>
            <a:chExt cx="24387175" cy="13716000"/>
          </a:xfrm>
        </p:grpSpPr>
        <p:pic>
          <p:nvPicPr>
            <p:cNvPr id="6" name="Image 0" descr="preencoded.png">
              <a:extLst>
                <a:ext uri="{FF2B5EF4-FFF2-40B4-BE49-F238E27FC236}">
                  <a16:creationId xmlns:a16="http://schemas.microsoft.com/office/drawing/2014/main" id="{EEF2A2D6-9A93-D019-7314-4BFD303D04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4467108" cy="13716000"/>
            </a:xfrm>
            <a:prstGeom prst="rect">
              <a:avLst/>
            </a:prstGeom>
          </p:spPr>
        </p:pic>
        <p:pic>
          <p:nvPicPr>
            <p:cNvPr id="7" name="Image 1" descr="preencoded.png">
              <a:extLst>
                <a:ext uri="{FF2B5EF4-FFF2-40B4-BE49-F238E27FC236}">
                  <a16:creationId xmlns:a16="http://schemas.microsoft.com/office/drawing/2014/main" id="{3D72B54D-B5BA-3B86-209B-177061B8134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032" y="0"/>
              <a:ext cx="22710438" cy="13716000"/>
            </a:xfrm>
            <a:prstGeom prst="rect">
              <a:avLst/>
            </a:prstGeom>
          </p:spPr>
        </p:pic>
        <p:pic>
          <p:nvPicPr>
            <p:cNvPr id="8" name="Image 2" descr="preencoded.png">
              <a:extLst>
                <a:ext uri="{FF2B5EF4-FFF2-40B4-BE49-F238E27FC236}">
                  <a16:creationId xmlns:a16="http://schemas.microsoft.com/office/drawing/2014/main" id="{CD78323E-DFA4-502C-618B-1228E851205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161397" y="0"/>
              <a:ext cx="14225778" cy="13716000"/>
            </a:xfrm>
            <a:prstGeom prst="rect">
              <a:avLst/>
            </a:prstGeom>
          </p:spPr>
        </p:pic>
      </p:grpSp>
      <p:sp>
        <p:nvSpPr>
          <p:cNvPr id="2" name="Text Placeholder 1">
            <a:extLst>
              <a:ext uri="{FF2B5EF4-FFF2-40B4-BE49-F238E27FC236}">
                <a16:creationId xmlns:a16="http://schemas.microsoft.com/office/drawing/2014/main" id="{0F0A431D-FC84-1728-094D-4622DFDE1B20}"/>
              </a:ext>
            </a:extLst>
          </p:cNvPr>
          <p:cNvSpPr txBox="1">
            <a:spLocks/>
          </p:cNvSpPr>
          <p:nvPr/>
        </p:nvSpPr>
        <p:spPr>
          <a:xfrm>
            <a:off x="1028359" y="580840"/>
            <a:ext cx="10135282" cy="445533"/>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109">
              <a:lnSpc>
                <a:spcPct val="100000"/>
              </a:lnSpc>
              <a:spcBef>
                <a:spcPts val="0"/>
              </a:spcBef>
              <a:spcAft>
                <a:spcPts val="1200"/>
              </a:spcAft>
              <a:buNone/>
              <a:defRPr/>
            </a:pPr>
            <a:r>
              <a:rPr lang="en-US" sz="2699" b="1" dirty="0">
                <a:solidFill>
                  <a:srgbClr val="34453F"/>
                </a:solidFill>
                <a:latin typeface="Montserrat SemiBold" pitchFamily="2" charset="77"/>
              </a:rPr>
              <a:t>That drought has been felt in the healthcare industry</a:t>
            </a:r>
          </a:p>
        </p:txBody>
      </p:sp>
      <p:graphicFrame>
        <p:nvGraphicFramePr>
          <p:cNvPr id="3" name="Content Placeholder 7">
            <a:extLst>
              <a:ext uri="{FF2B5EF4-FFF2-40B4-BE49-F238E27FC236}">
                <a16:creationId xmlns:a16="http://schemas.microsoft.com/office/drawing/2014/main" id="{48414437-DB31-A56D-00A7-B05FFD5FBE54}"/>
              </a:ext>
            </a:extLst>
          </p:cNvPr>
          <p:cNvGraphicFramePr>
            <a:graphicFrameLocks/>
          </p:cNvGraphicFramePr>
          <p:nvPr>
            <p:extLst>
              <p:ext uri="{D42A27DB-BD31-4B8C-83A1-F6EECF244321}">
                <p14:modId xmlns:p14="http://schemas.microsoft.com/office/powerpoint/2010/main" val="4086920720"/>
              </p:ext>
            </p:extLst>
          </p:nvPr>
        </p:nvGraphicFramePr>
        <p:xfrm>
          <a:off x="1012420" y="1295678"/>
          <a:ext cx="10167160" cy="4970052"/>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8685AF0C-A5CB-9FD5-9DF5-90CD26C38EE6}"/>
              </a:ext>
            </a:extLst>
          </p:cNvPr>
          <p:cNvSpPr txBox="1"/>
          <p:nvPr/>
        </p:nvSpPr>
        <p:spPr>
          <a:xfrm>
            <a:off x="622337" y="6439401"/>
            <a:ext cx="4244188" cy="246221"/>
          </a:xfrm>
          <a:prstGeom prst="rect">
            <a:avLst/>
          </a:prstGeom>
          <a:noFill/>
        </p:spPr>
        <p:txBody>
          <a:bodyPr wrap="square" rtlCol="0">
            <a:spAutoFit/>
          </a:bodyPr>
          <a:lstStyle/>
          <a:p>
            <a:pPr defTabSz="914217"/>
            <a:r>
              <a:rPr lang="en-US" sz="1000">
                <a:solidFill>
                  <a:srgbClr val="E7E6E6">
                    <a:lumMod val="25000"/>
                  </a:srgbClr>
                </a:solidFill>
                <a:latin typeface="Montserrat" panose="00000500000000000000" pitchFamily="50" charset="0"/>
              </a:rPr>
              <a:t>Source:  Liquid Compass</a:t>
            </a:r>
          </a:p>
        </p:txBody>
      </p:sp>
    </p:spTree>
    <p:extLst>
      <p:ext uri="{BB962C8B-B14F-4D97-AF65-F5344CB8AC3E}">
        <p14:creationId xmlns:p14="http://schemas.microsoft.com/office/powerpoint/2010/main" val="424175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C127A2-56C7-F097-8004-A19DC7910478}"/>
              </a:ext>
            </a:extLst>
          </p:cNvPr>
          <p:cNvSpPr/>
          <p:nvPr/>
        </p:nvSpPr>
        <p:spPr>
          <a:xfrm>
            <a:off x="0" y="447"/>
            <a:ext cx="4863906" cy="68571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9"/>
            <a:endParaRPr lang="en-US" sz="900">
              <a:solidFill>
                <a:srgbClr val="FFFFFF"/>
              </a:solidFill>
              <a:latin typeface="Calibri" panose="020F0502020204030204"/>
            </a:endParaRPr>
          </a:p>
        </p:txBody>
      </p:sp>
      <p:sp>
        <p:nvSpPr>
          <p:cNvPr id="3" name="Freeform 3">
            <a:extLst>
              <a:ext uri="{FF2B5EF4-FFF2-40B4-BE49-F238E27FC236}">
                <a16:creationId xmlns:a16="http://schemas.microsoft.com/office/drawing/2014/main" id="{2A7EECD1-4687-726C-2AE7-B3D7CBE48EE7}"/>
              </a:ext>
            </a:extLst>
          </p:cNvPr>
          <p:cNvSpPr/>
          <p:nvPr/>
        </p:nvSpPr>
        <p:spPr>
          <a:xfrm>
            <a:off x="678504" y="2382154"/>
            <a:ext cx="3615603" cy="2118685"/>
          </a:xfrm>
          <a:custGeom>
            <a:avLst/>
            <a:gdLst>
              <a:gd name="connsiteX0" fmla="*/ 0 w 6391275"/>
              <a:gd name="connsiteY0" fmla="*/ 0 h 3105900"/>
              <a:gd name="connsiteX1" fmla="*/ 6391275 w 6391275"/>
              <a:gd name="connsiteY1" fmla="*/ 0 h 3105900"/>
              <a:gd name="connsiteX2" fmla="*/ 6391275 w 6391275"/>
              <a:gd name="connsiteY2" fmla="*/ 3105900 h 3105900"/>
              <a:gd name="connsiteX3" fmla="*/ 0 w 6391275"/>
              <a:gd name="connsiteY3" fmla="*/ 3105900 h 3105900"/>
              <a:gd name="connsiteX4" fmla="*/ 0 w 6391275"/>
              <a:gd name="connsiteY4" fmla="*/ 0 h 310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275" h="3105900">
                <a:moveTo>
                  <a:pt x="0" y="0"/>
                </a:moveTo>
                <a:lnTo>
                  <a:pt x="6391275" y="0"/>
                </a:lnTo>
                <a:lnTo>
                  <a:pt x="6391275" y="3105900"/>
                </a:lnTo>
                <a:lnTo>
                  <a:pt x="0" y="3105900"/>
                </a:lnTo>
                <a:lnTo>
                  <a:pt x="0" y="0"/>
                </a:lnTo>
                <a:close/>
              </a:path>
            </a:pathLst>
          </a:custGeom>
          <a:noFill/>
          <a:ln>
            <a:noFill/>
          </a:ln>
        </p:spPr>
        <p:style>
          <a:lnRef idx="2">
            <a:schemeClr val="accent2">
              <a:hueOff val="26723"/>
              <a:satOff val="-75726"/>
              <a:lumOff val="470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t" anchorCtr="0">
            <a:noAutofit/>
          </a:bodyPr>
          <a:lstStyle/>
          <a:p>
            <a:pPr marL="0" lvl="1" defTabSz="457109">
              <a:lnSpc>
                <a:spcPct val="130000"/>
              </a:lnSpc>
              <a:spcBef>
                <a:spcPct val="0"/>
              </a:spcBef>
              <a:spcAft>
                <a:spcPts val="600"/>
              </a:spcAft>
              <a:defRPr/>
            </a:pPr>
            <a:r>
              <a:rPr lang="en-US" sz="2699" b="1" kern="0" dirty="0">
                <a:solidFill>
                  <a:srgbClr val="B9D54D"/>
                </a:solidFill>
                <a:latin typeface="Montserrat" panose="00000500000000000000" pitchFamily="50" charset="0"/>
              </a:rPr>
              <a:t>Length of time people are staying in a role is decreasing</a:t>
            </a:r>
          </a:p>
        </p:txBody>
      </p:sp>
      <p:sp>
        <p:nvSpPr>
          <p:cNvPr id="4" name="TextBox 3">
            <a:extLst>
              <a:ext uri="{FF2B5EF4-FFF2-40B4-BE49-F238E27FC236}">
                <a16:creationId xmlns:a16="http://schemas.microsoft.com/office/drawing/2014/main" id="{D44833B5-E940-24A2-C2C9-20AB5A0A0E4A}"/>
              </a:ext>
            </a:extLst>
          </p:cNvPr>
          <p:cNvSpPr txBox="1"/>
          <p:nvPr/>
        </p:nvSpPr>
        <p:spPr>
          <a:xfrm>
            <a:off x="5201428" y="1229894"/>
            <a:ext cx="5300035" cy="769441"/>
          </a:xfrm>
          <a:prstGeom prst="rect">
            <a:avLst/>
          </a:prstGeom>
          <a:noFill/>
        </p:spPr>
        <p:txBody>
          <a:bodyPr wrap="square">
            <a:spAutoFit/>
          </a:bodyPr>
          <a:lstStyle/>
          <a:p>
            <a:pPr defTabSz="457018"/>
            <a:r>
              <a:rPr lang="en-US" sz="2200" dirty="0">
                <a:solidFill>
                  <a:srgbClr val="35453F"/>
                </a:solidFill>
                <a:latin typeface="Montserrat SemiBold" panose="00000700000000000000" pitchFamily="50" charset="0"/>
              </a:rPr>
              <a:t>AVERAGE LENGTH OF TIME SPENT IN A ROLE, BY GENERATION.</a:t>
            </a:r>
          </a:p>
        </p:txBody>
      </p:sp>
      <p:grpSp>
        <p:nvGrpSpPr>
          <p:cNvPr id="5" name="Group 4">
            <a:extLst>
              <a:ext uri="{FF2B5EF4-FFF2-40B4-BE49-F238E27FC236}">
                <a16:creationId xmlns:a16="http://schemas.microsoft.com/office/drawing/2014/main" id="{96C34426-252E-E2DA-BB9A-28F08FAC9D7A}"/>
              </a:ext>
            </a:extLst>
          </p:cNvPr>
          <p:cNvGrpSpPr/>
          <p:nvPr/>
        </p:nvGrpSpPr>
        <p:grpSpPr>
          <a:xfrm>
            <a:off x="5201429" y="2328133"/>
            <a:ext cx="7167758" cy="777038"/>
            <a:chOff x="11978747" y="4959104"/>
            <a:chExt cx="11638956" cy="1119073"/>
          </a:xfrm>
        </p:grpSpPr>
        <p:sp>
          <p:nvSpPr>
            <p:cNvPr id="6" name="Rectangle 5">
              <a:extLst>
                <a:ext uri="{FF2B5EF4-FFF2-40B4-BE49-F238E27FC236}">
                  <a16:creationId xmlns:a16="http://schemas.microsoft.com/office/drawing/2014/main" id="{D8C5FA36-3EBB-8BE0-FDA0-4228E26BDF7F}"/>
                </a:ext>
              </a:extLst>
            </p:cNvPr>
            <p:cNvSpPr/>
            <p:nvPr/>
          </p:nvSpPr>
          <p:spPr>
            <a:xfrm>
              <a:off x="11978747" y="4959104"/>
              <a:ext cx="10627776" cy="1072136"/>
            </a:xfrm>
            <a:prstGeom prst="rect">
              <a:avLst/>
            </a:prstGeom>
            <a:solidFill>
              <a:srgbClr val="459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18"/>
              <a:endParaRPr lang="en-PH" sz="1400">
                <a:solidFill>
                  <a:prstClr val="white"/>
                </a:solidFill>
                <a:latin typeface="Calibri" panose="020F0502020204030204"/>
              </a:endParaRPr>
            </a:p>
          </p:txBody>
        </p:sp>
        <p:sp>
          <p:nvSpPr>
            <p:cNvPr id="7" name="Title 1">
              <a:extLst>
                <a:ext uri="{FF2B5EF4-FFF2-40B4-BE49-F238E27FC236}">
                  <a16:creationId xmlns:a16="http://schemas.microsoft.com/office/drawing/2014/main" id="{4B7D613B-7F04-6EF4-3B4E-77FC10A92C29}"/>
                </a:ext>
              </a:extLst>
            </p:cNvPr>
            <p:cNvSpPr txBox="1">
              <a:spLocks/>
            </p:cNvSpPr>
            <p:nvPr/>
          </p:nvSpPr>
          <p:spPr>
            <a:xfrm>
              <a:off x="12277958" y="5065972"/>
              <a:ext cx="3749041" cy="534089"/>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800" dirty="0">
                  <a:solidFill>
                    <a:prstClr val="white"/>
                  </a:solidFill>
                  <a:latin typeface="Montserrat SemiBold" panose="00000700000000000000" pitchFamily="50" charset="0"/>
                </a:rPr>
                <a:t>BABY BOOMERS</a:t>
              </a:r>
            </a:p>
          </p:txBody>
        </p:sp>
        <p:sp>
          <p:nvSpPr>
            <p:cNvPr id="8" name="Title 1">
              <a:extLst>
                <a:ext uri="{FF2B5EF4-FFF2-40B4-BE49-F238E27FC236}">
                  <a16:creationId xmlns:a16="http://schemas.microsoft.com/office/drawing/2014/main" id="{051DEE3C-25DB-EB6B-5AA2-E7A097726D4F}"/>
                </a:ext>
              </a:extLst>
            </p:cNvPr>
            <p:cNvSpPr txBox="1">
              <a:spLocks/>
            </p:cNvSpPr>
            <p:nvPr/>
          </p:nvSpPr>
          <p:spPr>
            <a:xfrm>
              <a:off x="12316260" y="5366657"/>
              <a:ext cx="3405191" cy="711520"/>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400" dirty="0">
                  <a:solidFill>
                    <a:prstClr val="white"/>
                  </a:solidFill>
                  <a:latin typeface="Montserrat Medium" panose="00000600000000000000" pitchFamily="50" charset="0"/>
                </a:rPr>
                <a:t>57-75 years old</a:t>
              </a:r>
            </a:p>
          </p:txBody>
        </p:sp>
        <p:sp>
          <p:nvSpPr>
            <p:cNvPr id="9" name="Title 1">
              <a:extLst>
                <a:ext uri="{FF2B5EF4-FFF2-40B4-BE49-F238E27FC236}">
                  <a16:creationId xmlns:a16="http://schemas.microsoft.com/office/drawing/2014/main" id="{6793E342-B390-AF97-3C55-643ACA5502EE}"/>
                </a:ext>
              </a:extLst>
            </p:cNvPr>
            <p:cNvSpPr txBox="1">
              <a:spLocks/>
            </p:cNvSpPr>
            <p:nvPr/>
          </p:nvSpPr>
          <p:spPr>
            <a:xfrm>
              <a:off x="19519307" y="5227261"/>
              <a:ext cx="4098396" cy="534089"/>
            </a:xfrm>
            <a:prstGeom prst="rect">
              <a:avLst/>
            </a:prstGeom>
          </p:spPr>
          <p:txBody>
            <a:bodyPr vert="horz" lIns="45708" tIns="22854" rIns="45708" bIns="22854" rtlCol="0" anchor="ctr">
              <a:normAutofit fontScale="97500"/>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200" dirty="0">
                  <a:solidFill>
                    <a:prstClr val="white"/>
                  </a:solidFill>
                  <a:latin typeface="Montserrat SemiBold" panose="00000700000000000000" pitchFamily="50" charset="0"/>
                </a:rPr>
                <a:t>8 YEARS, 3 MONTHS</a:t>
              </a:r>
            </a:p>
          </p:txBody>
        </p:sp>
      </p:grpSp>
      <p:grpSp>
        <p:nvGrpSpPr>
          <p:cNvPr id="10" name="Group 9">
            <a:extLst>
              <a:ext uri="{FF2B5EF4-FFF2-40B4-BE49-F238E27FC236}">
                <a16:creationId xmlns:a16="http://schemas.microsoft.com/office/drawing/2014/main" id="{974B13B5-2955-0888-7420-338B007508C6}"/>
              </a:ext>
            </a:extLst>
          </p:cNvPr>
          <p:cNvGrpSpPr/>
          <p:nvPr/>
        </p:nvGrpSpPr>
        <p:grpSpPr>
          <a:xfrm>
            <a:off x="5201428" y="3211496"/>
            <a:ext cx="5905777" cy="819556"/>
            <a:chOff x="11977595" y="6194089"/>
            <a:chExt cx="9411426" cy="1145822"/>
          </a:xfrm>
        </p:grpSpPr>
        <p:sp>
          <p:nvSpPr>
            <p:cNvPr id="11" name="Rectangle 10">
              <a:extLst>
                <a:ext uri="{FF2B5EF4-FFF2-40B4-BE49-F238E27FC236}">
                  <a16:creationId xmlns:a16="http://schemas.microsoft.com/office/drawing/2014/main" id="{F58D0FED-4AB9-BF59-244C-C38D82363B17}"/>
                </a:ext>
              </a:extLst>
            </p:cNvPr>
            <p:cNvSpPr/>
            <p:nvPr/>
          </p:nvSpPr>
          <p:spPr>
            <a:xfrm>
              <a:off x="11977595" y="6194089"/>
              <a:ext cx="8446120" cy="1072136"/>
            </a:xfrm>
            <a:prstGeom prst="rect">
              <a:avLst/>
            </a:prstGeom>
            <a:solidFill>
              <a:srgbClr val="52A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18"/>
              <a:endParaRPr lang="en-PH" sz="1400">
                <a:solidFill>
                  <a:prstClr val="white"/>
                </a:solidFill>
                <a:latin typeface="Calibri" panose="020F0502020204030204"/>
              </a:endParaRPr>
            </a:p>
          </p:txBody>
        </p:sp>
        <p:sp>
          <p:nvSpPr>
            <p:cNvPr id="12" name="Title 1">
              <a:extLst>
                <a:ext uri="{FF2B5EF4-FFF2-40B4-BE49-F238E27FC236}">
                  <a16:creationId xmlns:a16="http://schemas.microsoft.com/office/drawing/2014/main" id="{F6C1A071-68A0-EFE7-0977-6F0DC58E3F81}"/>
                </a:ext>
              </a:extLst>
            </p:cNvPr>
            <p:cNvSpPr txBox="1">
              <a:spLocks/>
            </p:cNvSpPr>
            <p:nvPr/>
          </p:nvSpPr>
          <p:spPr>
            <a:xfrm>
              <a:off x="12316261" y="6417116"/>
              <a:ext cx="6648232" cy="422516"/>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800">
                  <a:solidFill>
                    <a:prstClr val="white"/>
                  </a:solidFill>
                  <a:latin typeface="Montserrat SemiBold" panose="00000700000000000000" pitchFamily="50" charset="0"/>
                </a:rPr>
                <a:t>GEN X</a:t>
              </a:r>
            </a:p>
          </p:txBody>
        </p:sp>
        <p:sp>
          <p:nvSpPr>
            <p:cNvPr id="13" name="Title 1">
              <a:extLst>
                <a:ext uri="{FF2B5EF4-FFF2-40B4-BE49-F238E27FC236}">
                  <a16:creationId xmlns:a16="http://schemas.microsoft.com/office/drawing/2014/main" id="{426D282A-638C-5843-FA4D-94BF93CEE619}"/>
                </a:ext>
              </a:extLst>
            </p:cNvPr>
            <p:cNvSpPr txBox="1">
              <a:spLocks/>
            </p:cNvSpPr>
            <p:nvPr/>
          </p:nvSpPr>
          <p:spPr>
            <a:xfrm>
              <a:off x="12316261" y="6628391"/>
              <a:ext cx="3258398" cy="711520"/>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400" dirty="0">
                  <a:solidFill>
                    <a:prstClr val="white"/>
                  </a:solidFill>
                  <a:latin typeface="Montserrat Medium" panose="00000600000000000000" pitchFamily="50" charset="0"/>
                </a:rPr>
                <a:t>41-56 years old</a:t>
              </a:r>
            </a:p>
          </p:txBody>
        </p:sp>
        <p:sp>
          <p:nvSpPr>
            <p:cNvPr id="14" name="Title 1">
              <a:extLst>
                <a:ext uri="{FF2B5EF4-FFF2-40B4-BE49-F238E27FC236}">
                  <a16:creationId xmlns:a16="http://schemas.microsoft.com/office/drawing/2014/main" id="{C7C7A99D-0907-845E-26BC-C3EB2E120E46}"/>
                </a:ext>
              </a:extLst>
            </p:cNvPr>
            <p:cNvSpPr txBox="1">
              <a:spLocks/>
            </p:cNvSpPr>
            <p:nvPr/>
          </p:nvSpPr>
          <p:spPr>
            <a:xfrm>
              <a:off x="17331260" y="6524240"/>
              <a:ext cx="4057761" cy="422516"/>
            </a:xfrm>
            <a:prstGeom prst="rect">
              <a:avLst/>
            </a:prstGeom>
          </p:spPr>
          <p:txBody>
            <a:bodyPr vert="horz" lIns="45708" tIns="22854" rIns="45708" bIns="22854" rtlCol="0" anchor="ctr">
              <a:normAutofit fontScale="97500"/>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200" dirty="0">
                  <a:solidFill>
                    <a:prstClr val="white"/>
                  </a:solidFill>
                  <a:latin typeface="Montserrat SemiBold" panose="00000700000000000000" pitchFamily="50" charset="0"/>
                </a:rPr>
                <a:t>5 YEARS, 2 MONTHS</a:t>
              </a:r>
            </a:p>
          </p:txBody>
        </p:sp>
      </p:grpSp>
      <p:grpSp>
        <p:nvGrpSpPr>
          <p:cNvPr id="15" name="Group 14">
            <a:extLst>
              <a:ext uri="{FF2B5EF4-FFF2-40B4-BE49-F238E27FC236}">
                <a16:creationId xmlns:a16="http://schemas.microsoft.com/office/drawing/2014/main" id="{50BC2E80-8DC3-5871-8773-F77AB81E19D5}"/>
              </a:ext>
            </a:extLst>
          </p:cNvPr>
          <p:cNvGrpSpPr/>
          <p:nvPr/>
        </p:nvGrpSpPr>
        <p:grpSpPr>
          <a:xfrm>
            <a:off x="5201429" y="4129464"/>
            <a:ext cx="4502630" cy="777039"/>
            <a:chOff x="11977592" y="7446531"/>
            <a:chExt cx="7277705" cy="1086378"/>
          </a:xfrm>
        </p:grpSpPr>
        <p:sp>
          <p:nvSpPr>
            <p:cNvPr id="16" name="Rectangle 15">
              <a:extLst>
                <a:ext uri="{FF2B5EF4-FFF2-40B4-BE49-F238E27FC236}">
                  <a16:creationId xmlns:a16="http://schemas.microsoft.com/office/drawing/2014/main" id="{123ED987-45AD-153E-88D2-BCB6F92529B9}"/>
                </a:ext>
              </a:extLst>
            </p:cNvPr>
            <p:cNvSpPr/>
            <p:nvPr/>
          </p:nvSpPr>
          <p:spPr>
            <a:xfrm>
              <a:off x="11977592" y="7446531"/>
              <a:ext cx="6732159" cy="10721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18"/>
              <a:endParaRPr lang="en-PH" sz="1400">
                <a:solidFill>
                  <a:prstClr val="white"/>
                </a:solidFill>
                <a:latin typeface="Calibri" panose="020F0502020204030204"/>
              </a:endParaRPr>
            </a:p>
          </p:txBody>
        </p:sp>
        <p:sp>
          <p:nvSpPr>
            <p:cNvPr id="17" name="Title 1">
              <a:extLst>
                <a:ext uri="{FF2B5EF4-FFF2-40B4-BE49-F238E27FC236}">
                  <a16:creationId xmlns:a16="http://schemas.microsoft.com/office/drawing/2014/main" id="{D4BA497B-0151-F26E-5F02-AC1B616B72CD}"/>
                </a:ext>
              </a:extLst>
            </p:cNvPr>
            <p:cNvSpPr txBox="1">
              <a:spLocks/>
            </p:cNvSpPr>
            <p:nvPr/>
          </p:nvSpPr>
          <p:spPr>
            <a:xfrm>
              <a:off x="12316261" y="7595251"/>
              <a:ext cx="3547534" cy="422516"/>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800" dirty="0">
                  <a:solidFill>
                    <a:prstClr val="white"/>
                  </a:solidFill>
                  <a:latin typeface="Montserrat SemiBold" panose="00000700000000000000" pitchFamily="50" charset="0"/>
                </a:rPr>
                <a:t>MILLENNIALS</a:t>
              </a:r>
            </a:p>
          </p:txBody>
        </p:sp>
        <p:sp>
          <p:nvSpPr>
            <p:cNvPr id="18" name="Title 1">
              <a:extLst>
                <a:ext uri="{FF2B5EF4-FFF2-40B4-BE49-F238E27FC236}">
                  <a16:creationId xmlns:a16="http://schemas.microsoft.com/office/drawing/2014/main" id="{6BE0D588-AD02-F48D-5B69-03882C10392B}"/>
                </a:ext>
              </a:extLst>
            </p:cNvPr>
            <p:cNvSpPr txBox="1">
              <a:spLocks/>
            </p:cNvSpPr>
            <p:nvPr/>
          </p:nvSpPr>
          <p:spPr>
            <a:xfrm>
              <a:off x="12316261" y="7821389"/>
              <a:ext cx="2910670" cy="711520"/>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400" dirty="0">
                  <a:solidFill>
                    <a:prstClr val="white"/>
                  </a:solidFill>
                  <a:latin typeface="Montserrat Medium" panose="00000600000000000000" pitchFamily="50" charset="0"/>
                </a:rPr>
                <a:t>25-40 years old</a:t>
              </a:r>
            </a:p>
          </p:txBody>
        </p:sp>
        <p:sp>
          <p:nvSpPr>
            <p:cNvPr id="19" name="Title 1">
              <a:extLst>
                <a:ext uri="{FF2B5EF4-FFF2-40B4-BE49-F238E27FC236}">
                  <a16:creationId xmlns:a16="http://schemas.microsoft.com/office/drawing/2014/main" id="{2D506F9F-CBC0-3517-D50B-CB1EDDB120BB}"/>
                </a:ext>
              </a:extLst>
            </p:cNvPr>
            <p:cNvSpPr txBox="1">
              <a:spLocks/>
            </p:cNvSpPr>
            <p:nvPr/>
          </p:nvSpPr>
          <p:spPr>
            <a:xfrm>
              <a:off x="15480649" y="7662007"/>
              <a:ext cx="3774648" cy="711520"/>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200" dirty="0">
                  <a:solidFill>
                    <a:prstClr val="white"/>
                  </a:solidFill>
                  <a:latin typeface="Montserrat SemiBold" panose="00000700000000000000" pitchFamily="50" charset="0"/>
                </a:rPr>
                <a:t>2 YEARS, 9 MONTHS</a:t>
              </a:r>
            </a:p>
          </p:txBody>
        </p:sp>
      </p:grpSp>
      <p:grpSp>
        <p:nvGrpSpPr>
          <p:cNvPr id="20" name="Group 19">
            <a:extLst>
              <a:ext uri="{FF2B5EF4-FFF2-40B4-BE49-F238E27FC236}">
                <a16:creationId xmlns:a16="http://schemas.microsoft.com/office/drawing/2014/main" id="{ECB5105D-B97D-D9FC-5788-7DE92C7851D7}"/>
              </a:ext>
            </a:extLst>
          </p:cNvPr>
          <p:cNvGrpSpPr/>
          <p:nvPr/>
        </p:nvGrpSpPr>
        <p:grpSpPr>
          <a:xfrm>
            <a:off x="5201429" y="5058063"/>
            <a:ext cx="4004242" cy="777038"/>
            <a:chOff x="11977594" y="8698977"/>
            <a:chExt cx="6428149" cy="1085559"/>
          </a:xfrm>
        </p:grpSpPr>
        <p:sp>
          <p:nvSpPr>
            <p:cNvPr id="21" name="Rectangle 20">
              <a:extLst>
                <a:ext uri="{FF2B5EF4-FFF2-40B4-BE49-F238E27FC236}">
                  <a16:creationId xmlns:a16="http://schemas.microsoft.com/office/drawing/2014/main" id="{1CCFD045-4417-0C94-8A0C-BCAC8998823D}"/>
                </a:ext>
              </a:extLst>
            </p:cNvPr>
            <p:cNvSpPr/>
            <p:nvPr/>
          </p:nvSpPr>
          <p:spPr>
            <a:xfrm>
              <a:off x="11977594" y="8698977"/>
              <a:ext cx="5886311" cy="1072136"/>
            </a:xfrm>
            <a:prstGeom prst="rect">
              <a:avLst/>
            </a:prstGeom>
            <a:solidFill>
              <a:srgbClr val="8D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18"/>
              <a:endParaRPr lang="en-PH" sz="1400">
                <a:solidFill>
                  <a:prstClr val="white"/>
                </a:solidFill>
                <a:latin typeface="Calibri" panose="020F0502020204030204"/>
              </a:endParaRPr>
            </a:p>
          </p:txBody>
        </p:sp>
        <p:sp>
          <p:nvSpPr>
            <p:cNvPr id="22" name="Title 1">
              <a:extLst>
                <a:ext uri="{FF2B5EF4-FFF2-40B4-BE49-F238E27FC236}">
                  <a16:creationId xmlns:a16="http://schemas.microsoft.com/office/drawing/2014/main" id="{5CB957CF-CE26-2CC1-FB6E-9ADF6C9AAC49}"/>
                </a:ext>
              </a:extLst>
            </p:cNvPr>
            <p:cNvSpPr txBox="1">
              <a:spLocks/>
            </p:cNvSpPr>
            <p:nvPr/>
          </p:nvSpPr>
          <p:spPr>
            <a:xfrm>
              <a:off x="12316261" y="8921187"/>
              <a:ext cx="2186365" cy="422516"/>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800" dirty="0">
                  <a:solidFill>
                    <a:prstClr val="white"/>
                  </a:solidFill>
                  <a:latin typeface="Montserrat SemiBold" panose="00000700000000000000" pitchFamily="50" charset="0"/>
                </a:rPr>
                <a:t>GEN Z</a:t>
              </a:r>
            </a:p>
          </p:txBody>
        </p:sp>
        <p:sp>
          <p:nvSpPr>
            <p:cNvPr id="23" name="Title 1">
              <a:extLst>
                <a:ext uri="{FF2B5EF4-FFF2-40B4-BE49-F238E27FC236}">
                  <a16:creationId xmlns:a16="http://schemas.microsoft.com/office/drawing/2014/main" id="{A9F7154C-7937-29A8-15C0-FE267989F5AD}"/>
                </a:ext>
              </a:extLst>
            </p:cNvPr>
            <p:cNvSpPr txBox="1">
              <a:spLocks/>
            </p:cNvSpPr>
            <p:nvPr/>
          </p:nvSpPr>
          <p:spPr>
            <a:xfrm>
              <a:off x="12316261" y="9073016"/>
              <a:ext cx="2534508" cy="711520"/>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400" dirty="0">
                  <a:solidFill>
                    <a:prstClr val="white"/>
                  </a:solidFill>
                  <a:latin typeface="Montserrat Medium" panose="00000600000000000000" pitchFamily="50" charset="0"/>
                </a:rPr>
                <a:t>6-24 years old</a:t>
              </a:r>
            </a:p>
          </p:txBody>
        </p:sp>
        <p:sp>
          <p:nvSpPr>
            <p:cNvPr id="24" name="Title 1">
              <a:extLst>
                <a:ext uri="{FF2B5EF4-FFF2-40B4-BE49-F238E27FC236}">
                  <a16:creationId xmlns:a16="http://schemas.microsoft.com/office/drawing/2014/main" id="{A66E4989-D598-E473-B456-D1B2287151FC}"/>
                </a:ext>
              </a:extLst>
            </p:cNvPr>
            <p:cNvSpPr txBox="1">
              <a:spLocks/>
            </p:cNvSpPr>
            <p:nvPr/>
          </p:nvSpPr>
          <p:spPr>
            <a:xfrm>
              <a:off x="14748382" y="8957686"/>
              <a:ext cx="3657361" cy="554718"/>
            </a:xfrm>
            <a:prstGeom prst="rect">
              <a:avLst/>
            </a:prstGeom>
          </p:spPr>
          <p:txBody>
            <a:bodyPr vert="horz" lIns="45708" tIns="22854" rIns="45708" bIns="22854" rtlCol="0" anchor="ctr">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defTabSz="914034">
                <a:lnSpc>
                  <a:spcPct val="100000"/>
                </a:lnSpc>
              </a:pPr>
              <a:r>
                <a:rPr lang="en-US" sz="1200" dirty="0">
                  <a:solidFill>
                    <a:prstClr val="white"/>
                  </a:solidFill>
                  <a:latin typeface="Montserrat SemiBold" panose="00000700000000000000" pitchFamily="50" charset="0"/>
                </a:rPr>
                <a:t>2 YEARS, 3 MONTHS</a:t>
              </a:r>
            </a:p>
          </p:txBody>
        </p:sp>
      </p:grpSp>
    </p:spTree>
    <p:extLst>
      <p:ext uri="{BB962C8B-B14F-4D97-AF65-F5344CB8AC3E}">
        <p14:creationId xmlns:p14="http://schemas.microsoft.com/office/powerpoint/2010/main" val="306452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BAAEE9-F31F-2E6F-7075-EA829EC0573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9074" y="-3243"/>
            <a:ext cx="12210280" cy="4673053"/>
          </a:xfrm>
          <a:prstGeom prst="roundRect">
            <a:avLst>
              <a:gd name="adj" fmla="val 0"/>
            </a:avLst>
          </a:prstGeom>
        </p:spPr>
      </p:pic>
      <p:sp>
        <p:nvSpPr>
          <p:cNvPr id="2" name="Text Placeholder 1">
            <a:extLst>
              <a:ext uri="{FF2B5EF4-FFF2-40B4-BE49-F238E27FC236}">
                <a16:creationId xmlns:a16="http://schemas.microsoft.com/office/drawing/2014/main" id="{8224BC6F-3B71-FD0D-7271-DAD46335A84A}"/>
              </a:ext>
            </a:extLst>
          </p:cNvPr>
          <p:cNvSpPr txBox="1">
            <a:spLocks/>
          </p:cNvSpPr>
          <p:nvPr/>
        </p:nvSpPr>
        <p:spPr>
          <a:xfrm>
            <a:off x="380383" y="521841"/>
            <a:ext cx="8239742" cy="1076919"/>
          </a:xfrm>
          <a:prstGeom prst="rect">
            <a:avLst/>
          </a:prstGeom>
        </p:spPr>
        <p:txBody>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109" rtl="0" eaLnBrk="1" fontAlgn="auto" latinLnBrk="0" hangingPunct="1">
              <a:lnSpc>
                <a:spcPts val="3300"/>
              </a:lnSpc>
              <a:spcBef>
                <a:spcPts val="0"/>
              </a:spcBef>
              <a:spcAft>
                <a:spcPts val="0"/>
              </a:spcAft>
              <a:buClrTx/>
              <a:buSzTx/>
              <a:buFont typeface="Arial" panose="020B0604020202020204" pitchFamily="34" charset="0"/>
              <a:buNone/>
              <a:tabLst/>
              <a:defRPr/>
            </a:pPr>
            <a:r>
              <a:rPr kumimoji="0" lang="en-US" sz="3299" b="1" i="0" u="none" strike="noStrike" kern="1200" cap="none" spc="0" normalizeH="0" baseline="0" noProof="0" dirty="0">
                <a:ln>
                  <a:noFill/>
                </a:ln>
                <a:solidFill>
                  <a:srgbClr val="34453F"/>
                </a:solidFill>
                <a:effectLst/>
                <a:uLnTx/>
                <a:uFillTx/>
                <a:latin typeface="Montserrat SemiBold" pitchFamily="2" charset="77"/>
                <a:ea typeface="+mn-ea"/>
                <a:cs typeface="+mn-cs"/>
              </a:rPr>
              <a:t>Impact of clinical workforce shortages</a:t>
            </a:r>
            <a:endParaRPr kumimoji="0" lang="en-US" sz="1400" b="0" i="0" u="none" strike="noStrike" kern="0" cap="none" spc="60" normalizeH="0" baseline="0" noProof="0" dirty="0">
              <a:ln>
                <a:noFill/>
              </a:ln>
              <a:solidFill>
                <a:srgbClr val="34453F"/>
              </a:solidFill>
              <a:effectLst/>
              <a:uLnTx/>
              <a:uFillTx/>
              <a:latin typeface="Montserrat-SemiBold" pitchFamily="34" charset="0"/>
              <a:ea typeface="+mn-ea"/>
              <a:cs typeface="+mn-cs"/>
            </a:endParaRPr>
          </a:p>
        </p:txBody>
      </p:sp>
      <p:sp>
        <p:nvSpPr>
          <p:cNvPr id="28" name="Rectangle 27">
            <a:extLst>
              <a:ext uri="{FF2B5EF4-FFF2-40B4-BE49-F238E27FC236}">
                <a16:creationId xmlns:a16="http://schemas.microsoft.com/office/drawing/2014/main" id="{212D1C7D-9691-110B-F9A4-DA6002ABA215}"/>
              </a:ext>
            </a:extLst>
          </p:cNvPr>
          <p:cNvSpPr/>
          <p:nvPr/>
        </p:nvSpPr>
        <p:spPr>
          <a:xfrm>
            <a:off x="6841575" y="4669810"/>
            <a:ext cx="5349632" cy="21877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pitchFamily="2" charset="77"/>
              <a:ea typeface="+mn-ea"/>
              <a:cs typeface="Plus Jakarta Sans Medium" pitchFamily="2" charset="77"/>
            </a:endParaRPr>
          </a:p>
        </p:txBody>
      </p:sp>
      <p:sp>
        <p:nvSpPr>
          <p:cNvPr id="6" name="TextBox 5">
            <a:extLst>
              <a:ext uri="{FF2B5EF4-FFF2-40B4-BE49-F238E27FC236}">
                <a16:creationId xmlns:a16="http://schemas.microsoft.com/office/drawing/2014/main" id="{1AF2CE48-FA13-4702-3FC2-E65559388087}"/>
              </a:ext>
            </a:extLst>
          </p:cNvPr>
          <p:cNvSpPr txBox="1"/>
          <p:nvPr/>
        </p:nvSpPr>
        <p:spPr>
          <a:xfrm>
            <a:off x="626305" y="5742740"/>
            <a:ext cx="2468880" cy="830997"/>
          </a:xfrm>
          <a:prstGeom prst="rect">
            <a:avLst/>
          </a:prstGeom>
          <a:noFill/>
        </p:spPr>
        <p:txBody>
          <a:bodyPr wrap="squar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4453F"/>
                </a:solidFill>
                <a:effectLst/>
                <a:uLnTx/>
                <a:uFillTx/>
                <a:latin typeface="Montserrat" pitchFamily="2" charset="77"/>
                <a:ea typeface="+mn-ea"/>
                <a:cs typeface="Plus Jakarta Sans Medium" pitchFamily="2" charset="77"/>
              </a:rPr>
              <a:t>Increase in labor expense per adjusted discharge</a:t>
            </a:r>
          </a:p>
        </p:txBody>
      </p:sp>
      <p:sp>
        <p:nvSpPr>
          <p:cNvPr id="7" name="TextBox 6">
            <a:extLst>
              <a:ext uri="{FF2B5EF4-FFF2-40B4-BE49-F238E27FC236}">
                <a16:creationId xmlns:a16="http://schemas.microsoft.com/office/drawing/2014/main" id="{0323087F-5B19-25DE-F357-FDAB96132A88}"/>
              </a:ext>
            </a:extLst>
          </p:cNvPr>
          <p:cNvSpPr txBox="1"/>
          <p:nvPr/>
        </p:nvSpPr>
        <p:spPr>
          <a:xfrm>
            <a:off x="660478" y="4850259"/>
            <a:ext cx="2400534" cy="707758"/>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51ACA1"/>
                </a:solidFill>
                <a:effectLst/>
                <a:uLnTx/>
                <a:uFillTx/>
                <a:latin typeface="Montserrat" pitchFamily="2" charset="77"/>
                <a:ea typeface="+mn-ea"/>
                <a:cs typeface="Plus Jakarta Sans ExtraBold" pitchFamily="2" charset="77"/>
              </a:rPr>
              <a:t>+ $1,485</a:t>
            </a:r>
          </a:p>
        </p:txBody>
      </p:sp>
      <p:cxnSp>
        <p:nvCxnSpPr>
          <p:cNvPr id="8" name="Straight Connector 7">
            <a:extLst>
              <a:ext uri="{FF2B5EF4-FFF2-40B4-BE49-F238E27FC236}">
                <a16:creationId xmlns:a16="http://schemas.microsoft.com/office/drawing/2014/main" id="{681A6F56-F028-509B-CBF4-D1F30A7066BD}"/>
              </a:ext>
            </a:extLst>
          </p:cNvPr>
          <p:cNvCxnSpPr>
            <a:cxnSpLocks/>
          </p:cNvCxnSpPr>
          <p:nvPr/>
        </p:nvCxnSpPr>
        <p:spPr>
          <a:xfrm>
            <a:off x="900625" y="5596642"/>
            <a:ext cx="19202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ADA31E-FD9B-0504-D7D6-75908F53DDEC}"/>
              </a:ext>
            </a:extLst>
          </p:cNvPr>
          <p:cNvSpPr txBox="1"/>
          <p:nvPr/>
        </p:nvSpPr>
        <p:spPr>
          <a:xfrm>
            <a:off x="3676854" y="5742740"/>
            <a:ext cx="2468880" cy="830997"/>
          </a:xfrm>
          <a:prstGeom prst="rect">
            <a:avLst/>
          </a:prstGeom>
          <a:noFill/>
        </p:spPr>
        <p:txBody>
          <a:bodyPr wrap="square" rtlCol="0">
            <a:spAutoFit/>
          </a:bodyPr>
          <a:lstStyle>
            <a:defPPr>
              <a:defRPr lang="en-US"/>
            </a:defPPr>
            <a:lvl1pPr algn="ctr" defTabSz="914217">
              <a:defRPr sz="1600">
                <a:solidFill>
                  <a:srgbClr val="34453F"/>
                </a:solidFill>
                <a:latin typeface="Montserrat" pitchFamily="2" charset="77"/>
                <a:cs typeface="Plus Jakarta Sans Medium"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4453F"/>
                </a:solidFill>
                <a:effectLst/>
                <a:uLnTx/>
                <a:uFillTx/>
                <a:latin typeface="Montserrat" pitchFamily="2" charset="77"/>
                <a:ea typeface="+mn-ea"/>
              </a:rPr>
              <a:t>Increase in total labor expenses made up by contingent labor </a:t>
            </a:r>
          </a:p>
        </p:txBody>
      </p:sp>
      <p:sp>
        <p:nvSpPr>
          <p:cNvPr id="11" name="TextBox 10">
            <a:extLst>
              <a:ext uri="{FF2B5EF4-FFF2-40B4-BE49-F238E27FC236}">
                <a16:creationId xmlns:a16="http://schemas.microsoft.com/office/drawing/2014/main" id="{3C9E307F-8CD1-EE6A-0F32-6E4D89543B3D}"/>
              </a:ext>
            </a:extLst>
          </p:cNvPr>
          <p:cNvSpPr txBox="1"/>
          <p:nvPr/>
        </p:nvSpPr>
        <p:spPr>
          <a:xfrm>
            <a:off x="4116228" y="4850259"/>
            <a:ext cx="1590132" cy="707758"/>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51ACA1"/>
                </a:solidFill>
                <a:effectLst/>
                <a:uLnTx/>
                <a:uFillTx/>
                <a:latin typeface="Montserrat" pitchFamily="2" charset="77"/>
                <a:ea typeface="+mn-ea"/>
                <a:cs typeface="Plus Jakarta Sans ExtraBold" pitchFamily="2" charset="77"/>
              </a:rPr>
              <a:t>+ 9%</a:t>
            </a:r>
          </a:p>
        </p:txBody>
      </p:sp>
      <p:cxnSp>
        <p:nvCxnSpPr>
          <p:cNvPr id="12" name="Straight Connector 11">
            <a:extLst>
              <a:ext uri="{FF2B5EF4-FFF2-40B4-BE49-F238E27FC236}">
                <a16:creationId xmlns:a16="http://schemas.microsoft.com/office/drawing/2014/main" id="{4C1CC3DC-972E-C9A9-D57C-780C2213C1EA}"/>
              </a:ext>
            </a:extLst>
          </p:cNvPr>
          <p:cNvCxnSpPr>
            <a:cxnSpLocks/>
          </p:cNvCxnSpPr>
          <p:nvPr/>
        </p:nvCxnSpPr>
        <p:spPr>
          <a:xfrm flipH="1">
            <a:off x="3951174" y="5596642"/>
            <a:ext cx="192024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109C6C-B5D1-DBE9-34CE-C41D0529F662}"/>
              </a:ext>
            </a:extLst>
          </p:cNvPr>
          <p:cNvSpPr txBox="1"/>
          <p:nvPr/>
        </p:nvSpPr>
        <p:spPr>
          <a:xfrm>
            <a:off x="7921193" y="5742740"/>
            <a:ext cx="3461621" cy="830997"/>
          </a:xfrm>
          <a:prstGeom prst="rect">
            <a:avLst/>
          </a:prstGeom>
          <a:noFill/>
        </p:spPr>
        <p:txBody>
          <a:bodyPr wrap="square" rtlCol="0">
            <a:spAutoFit/>
          </a:bodyPr>
          <a:lstStyle>
            <a:defPPr>
              <a:defRPr lang="en-US"/>
            </a:defPPr>
            <a:lvl1pPr algn="ctr" defTabSz="914217">
              <a:defRPr sz="1600">
                <a:solidFill>
                  <a:srgbClr val="34453F"/>
                </a:solidFill>
                <a:latin typeface="Montserrat" pitchFamily="2" charset="77"/>
                <a:cs typeface="Plus Jakarta Sans Medium" pitchFamily="2" charset="77"/>
              </a:defRPr>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4453F"/>
                </a:solidFill>
                <a:effectLst/>
                <a:uLnTx/>
                <a:uFillTx/>
                <a:latin typeface="Montserrat" pitchFamily="2" charset="77"/>
                <a:ea typeface="+mn-ea"/>
              </a:rPr>
              <a:t>RN openings projected each year through 2031 due to retirements &amp; workforce exits</a:t>
            </a:r>
          </a:p>
        </p:txBody>
      </p:sp>
      <p:sp>
        <p:nvSpPr>
          <p:cNvPr id="5" name="TextBox 4">
            <a:extLst>
              <a:ext uri="{FF2B5EF4-FFF2-40B4-BE49-F238E27FC236}">
                <a16:creationId xmlns:a16="http://schemas.microsoft.com/office/drawing/2014/main" id="{6FFA594B-06F4-DB14-778E-B115255777E1}"/>
              </a:ext>
            </a:extLst>
          </p:cNvPr>
          <p:cNvSpPr txBox="1"/>
          <p:nvPr/>
        </p:nvSpPr>
        <p:spPr>
          <a:xfrm>
            <a:off x="8371989" y="4850259"/>
            <a:ext cx="2560028" cy="707758"/>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3999" b="1" i="0" u="none" strike="noStrike" kern="1200" cap="none" spc="0" normalizeH="0" baseline="0" noProof="0" dirty="0">
                <a:ln>
                  <a:noFill/>
                </a:ln>
                <a:solidFill>
                  <a:srgbClr val="FFFFFF"/>
                </a:solidFill>
                <a:effectLst/>
                <a:uLnTx/>
                <a:uFillTx/>
                <a:latin typeface="Montserrat" pitchFamily="2" charset="77"/>
                <a:ea typeface="+mn-ea"/>
                <a:cs typeface="Plus Jakarta Sans ExtraBold" pitchFamily="2" charset="77"/>
              </a:rPr>
              <a:t>200,000</a:t>
            </a:r>
          </a:p>
        </p:txBody>
      </p:sp>
      <p:cxnSp>
        <p:nvCxnSpPr>
          <p:cNvPr id="9" name="Straight Connector 8">
            <a:extLst>
              <a:ext uri="{FF2B5EF4-FFF2-40B4-BE49-F238E27FC236}">
                <a16:creationId xmlns:a16="http://schemas.microsoft.com/office/drawing/2014/main" id="{BE618FF3-154F-3AC2-DB36-EC32E7F66503}"/>
              </a:ext>
            </a:extLst>
          </p:cNvPr>
          <p:cNvCxnSpPr>
            <a:cxnSpLocks/>
          </p:cNvCxnSpPr>
          <p:nvPr/>
        </p:nvCxnSpPr>
        <p:spPr>
          <a:xfrm flipH="1">
            <a:off x="8305817" y="5596642"/>
            <a:ext cx="26923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13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0" descr="preencoded.png">
            <a:extLst>
              <a:ext uri="{FF2B5EF4-FFF2-40B4-BE49-F238E27FC236}">
                <a16:creationId xmlns:a16="http://schemas.microsoft.com/office/drawing/2014/main" id="{7760F592-7E1B-994B-2EB7-AA88FB4F9FE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3660" y="0"/>
            <a:ext cx="10212376" cy="6858000"/>
          </a:xfrm>
          <a:prstGeom prst="rect">
            <a:avLst/>
          </a:prstGeom>
        </p:spPr>
      </p:pic>
      <p:pic>
        <p:nvPicPr>
          <p:cNvPr id="16" name="Image 1" descr="preencoded.png">
            <a:extLst>
              <a:ext uri="{FF2B5EF4-FFF2-40B4-BE49-F238E27FC236}">
                <a16:creationId xmlns:a16="http://schemas.microsoft.com/office/drawing/2014/main" id="{F983F4FC-B6A5-81EE-B205-3F3449259CC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8530599" cy="6858000"/>
          </a:xfrm>
          <a:prstGeom prst="rect">
            <a:avLst/>
          </a:prstGeom>
        </p:spPr>
      </p:pic>
      <p:sp>
        <p:nvSpPr>
          <p:cNvPr id="2" name="Title 1">
            <a:extLst>
              <a:ext uri="{FF2B5EF4-FFF2-40B4-BE49-F238E27FC236}">
                <a16:creationId xmlns:a16="http://schemas.microsoft.com/office/drawing/2014/main" id="{7A9638B2-4BD4-D941-6CCC-99AF44B42E10}"/>
              </a:ext>
            </a:extLst>
          </p:cNvPr>
          <p:cNvSpPr>
            <a:spLocks noGrp="1"/>
          </p:cNvSpPr>
          <p:nvPr>
            <p:ph type="title"/>
          </p:nvPr>
        </p:nvSpPr>
        <p:spPr>
          <a:xfrm>
            <a:off x="233544" y="2644362"/>
            <a:ext cx="6063084" cy="1569276"/>
          </a:xfrm>
          <a:noFill/>
        </p:spPr>
        <p:txBody>
          <a:bodyPr wrap="square" rtlCol="0">
            <a:spAutoFit/>
          </a:bodyPr>
          <a:lstStyle/>
          <a:p>
            <a:pPr algn="ctr" defTabSz="457109">
              <a:lnSpc>
                <a:spcPct val="100000"/>
              </a:lnSpc>
              <a:spcBef>
                <a:spcPts val="0"/>
              </a:spcBef>
            </a:pPr>
            <a:r>
              <a:rPr kumimoji="1" lang="en-US" sz="3199" b="1" dirty="0">
                <a:solidFill>
                  <a:srgbClr val="51ACA1"/>
                </a:solidFill>
                <a:latin typeface="Montserrat SemiBold" panose="00000700000000000000" pitchFamily="50" charset="0"/>
                <a:cs typeface="Arial" panose="020B0604020202020204" pitchFamily="34" charset="0"/>
              </a:rPr>
              <a:t>Do you truly have </a:t>
            </a:r>
            <a:br>
              <a:rPr kumimoji="1" lang="en-US" sz="3199" b="1" dirty="0">
                <a:solidFill>
                  <a:srgbClr val="51ACA1"/>
                </a:solidFill>
                <a:latin typeface="Montserrat SemiBold" panose="00000700000000000000" pitchFamily="50" charset="0"/>
                <a:cs typeface="Arial" panose="020B0604020202020204" pitchFamily="34" charset="0"/>
              </a:rPr>
            </a:br>
            <a:r>
              <a:rPr kumimoji="1" lang="en-US" sz="3199" b="1" dirty="0">
                <a:solidFill>
                  <a:srgbClr val="51ACA1"/>
                </a:solidFill>
                <a:latin typeface="Montserrat SemiBold" panose="00000700000000000000" pitchFamily="50" charset="0"/>
                <a:cs typeface="Arial" panose="020B0604020202020204" pitchFamily="34" charset="0"/>
              </a:rPr>
              <a:t>as many people </a:t>
            </a:r>
            <a:br>
              <a:rPr kumimoji="1" lang="en-US" sz="3199" b="1" dirty="0">
                <a:solidFill>
                  <a:srgbClr val="51ACA1"/>
                </a:solidFill>
                <a:latin typeface="Montserrat SemiBold" panose="00000700000000000000" pitchFamily="50" charset="0"/>
                <a:cs typeface="Arial" panose="020B0604020202020204" pitchFamily="34" charset="0"/>
              </a:rPr>
            </a:br>
            <a:r>
              <a:rPr kumimoji="1" lang="en-US" sz="3199" b="1" dirty="0">
                <a:solidFill>
                  <a:srgbClr val="51ACA1"/>
                </a:solidFill>
                <a:latin typeface="Montserrat SemiBold" panose="00000700000000000000" pitchFamily="50" charset="0"/>
                <a:cs typeface="Arial" panose="020B0604020202020204" pitchFamily="34" charset="0"/>
              </a:rPr>
              <a:t>as you think? </a:t>
            </a:r>
          </a:p>
        </p:txBody>
      </p:sp>
      <p:pic>
        <p:nvPicPr>
          <p:cNvPr id="14" name="Picture 13" descr="A person in blue scrubs using a tablet&#10;&#10;Description automatically generated">
            <a:extLst>
              <a:ext uri="{FF2B5EF4-FFF2-40B4-BE49-F238E27FC236}">
                <a16:creationId xmlns:a16="http://schemas.microsoft.com/office/drawing/2014/main" id="{70E521A3-1CF1-F664-4E48-AC4B5515B00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69580" y="464545"/>
            <a:ext cx="9622420" cy="6408645"/>
          </a:xfrm>
          <a:prstGeom prst="rect">
            <a:avLst/>
          </a:prstGeom>
        </p:spPr>
      </p:pic>
    </p:spTree>
    <p:extLst>
      <p:ext uri="{BB962C8B-B14F-4D97-AF65-F5344CB8AC3E}">
        <p14:creationId xmlns:p14="http://schemas.microsoft.com/office/powerpoint/2010/main" val="244524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6FF09E-29DA-BC24-C04D-D4CC99386207}"/>
              </a:ext>
            </a:extLst>
          </p:cNvPr>
          <p:cNvGrpSpPr/>
          <p:nvPr/>
        </p:nvGrpSpPr>
        <p:grpSpPr>
          <a:xfrm>
            <a:off x="794" y="894"/>
            <a:ext cx="12190350" cy="6856214"/>
            <a:chOff x="0" y="0"/>
            <a:chExt cx="24387048" cy="13716000"/>
          </a:xfrm>
        </p:grpSpPr>
        <p:pic>
          <p:nvPicPr>
            <p:cNvPr id="4" name="Image 0" descr="preencoded.png">
              <a:extLst>
                <a:ext uri="{FF2B5EF4-FFF2-40B4-BE49-F238E27FC236}">
                  <a16:creationId xmlns:a16="http://schemas.microsoft.com/office/drawing/2014/main" id="{E8D0083A-85E0-5F72-D3F7-105EB260F26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62297" y="0"/>
              <a:ext cx="20424751" cy="13716000"/>
            </a:xfrm>
            <a:prstGeom prst="rect">
              <a:avLst/>
            </a:prstGeom>
          </p:spPr>
        </p:pic>
        <p:pic>
          <p:nvPicPr>
            <p:cNvPr id="5" name="Image 1" descr="preencoded.png">
              <a:extLst>
                <a:ext uri="{FF2B5EF4-FFF2-40B4-BE49-F238E27FC236}">
                  <a16:creationId xmlns:a16="http://schemas.microsoft.com/office/drawing/2014/main" id="{0D6F551F-22D3-BBB3-788D-F3321BBB375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17061198" cy="13716000"/>
            </a:xfrm>
            <a:prstGeom prst="rect">
              <a:avLst/>
            </a:prstGeom>
          </p:spPr>
        </p:pic>
        <p:pic>
          <p:nvPicPr>
            <p:cNvPr id="6" name="Image 2" descr="preencoded.png">
              <a:extLst>
                <a:ext uri="{FF2B5EF4-FFF2-40B4-BE49-F238E27FC236}">
                  <a16:creationId xmlns:a16="http://schemas.microsoft.com/office/drawing/2014/main" id="{BD286E3E-68A5-BAE9-BD7D-076F88D9088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2349481"/>
              <a:ext cx="8103002" cy="11366519"/>
            </a:xfrm>
            <a:prstGeom prst="rect">
              <a:avLst/>
            </a:prstGeom>
          </p:spPr>
        </p:pic>
      </p:grpSp>
      <p:pic>
        <p:nvPicPr>
          <p:cNvPr id="3" name="Picture 2">
            <a:extLst>
              <a:ext uri="{FF2B5EF4-FFF2-40B4-BE49-F238E27FC236}">
                <a16:creationId xmlns:a16="http://schemas.microsoft.com/office/drawing/2014/main" id="{4ACC12BA-C147-2E47-7C2D-D6A2F31FE93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21371" y="1175328"/>
            <a:ext cx="5401963" cy="4815463"/>
          </a:xfrm>
          <a:prstGeom prst="rect">
            <a:avLst/>
          </a:prstGeom>
        </p:spPr>
      </p:pic>
      <p:sp>
        <p:nvSpPr>
          <p:cNvPr id="2" name="Title 5">
            <a:extLst>
              <a:ext uri="{FF2B5EF4-FFF2-40B4-BE49-F238E27FC236}">
                <a16:creationId xmlns:a16="http://schemas.microsoft.com/office/drawing/2014/main" id="{97A0226F-9A0B-A2C7-15CE-ADCDE1373A0A}"/>
              </a:ext>
            </a:extLst>
          </p:cNvPr>
          <p:cNvSpPr txBox="1">
            <a:spLocks/>
          </p:cNvSpPr>
          <p:nvPr/>
        </p:nvSpPr>
        <p:spPr>
          <a:xfrm>
            <a:off x="7086285" y="1767975"/>
            <a:ext cx="4114574" cy="3579301"/>
          </a:xfrm>
          <a:prstGeom prst="rect">
            <a:avLst/>
          </a:prstGeom>
          <a:noFill/>
        </p:spPr>
        <p:txBody>
          <a:bodyPr wrap="square" lIns="45708" tIns="22854" rIns="45708" bIns="22854" anchor="t">
            <a:spAutoFit/>
          </a:bodyPr>
          <a:lstStyle>
            <a:lvl1pPr marR="0" lvl="0" indent="0" algn="ctr" defTabSz="1828708" fontAlgn="auto">
              <a:lnSpc>
                <a:spcPts val="7000"/>
              </a:lnSpc>
              <a:spcBef>
                <a:spcPts val="0"/>
              </a:spcBef>
              <a:spcAft>
                <a:spcPts val="4200"/>
              </a:spcAft>
              <a:buClrTx/>
              <a:buSzTx/>
              <a:buFontTx/>
              <a:buNone/>
              <a:tabLst/>
              <a:defRPr sz="7200">
                <a:gradFill>
                  <a:gsLst>
                    <a:gs pos="36000">
                      <a:srgbClr val="94DCD9"/>
                    </a:gs>
                    <a:gs pos="100000">
                      <a:srgbClr val="99B72B"/>
                    </a:gs>
                  </a:gsLst>
                  <a:lin ang="10800000" scaled="1"/>
                </a:gradFill>
                <a:latin typeface="Montserrat SemiBold" panose="00000700000000000000" pitchFamily="50" charset="0"/>
                <a:cs typeface="Plus Jakarta Sans Light" pitchFamily="2" charset="77"/>
              </a:defRPr>
            </a:lvl1pPr>
          </a:lstStyle>
          <a:p>
            <a:pPr defTabSz="913988">
              <a:lnSpc>
                <a:spcPct val="130000"/>
              </a:lnSpc>
              <a:spcAft>
                <a:spcPts val="2100"/>
              </a:spcAft>
            </a:pPr>
            <a:r>
              <a:rPr lang="en-US" sz="3598" dirty="0">
                <a:solidFill>
                  <a:srgbClr val="51ACA1"/>
                </a:solidFill>
                <a:latin typeface="Montserrat SemiBold"/>
              </a:rPr>
              <a:t>Proficiency in recruiting and retaining talent is more critical than ever.</a:t>
            </a:r>
            <a:endParaRPr lang="en-US" sz="3598" dirty="0">
              <a:solidFill>
                <a:srgbClr val="51ACA1"/>
              </a:solidFill>
            </a:endParaRPr>
          </a:p>
        </p:txBody>
      </p:sp>
    </p:spTree>
    <p:extLst>
      <p:ext uri="{BB962C8B-B14F-4D97-AF65-F5344CB8AC3E}">
        <p14:creationId xmlns:p14="http://schemas.microsoft.com/office/powerpoint/2010/main" val="3256720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BFEA69"/>
      </a:accent1>
      <a:accent2>
        <a:srgbClr val="B9D54D"/>
      </a:accent2>
      <a:accent3>
        <a:srgbClr val="51ACA1"/>
      </a:accent3>
      <a:accent4>
        <a:srgbClr val="93DCD9"/>
      </a:accent4>
      <a:accent5>
        <a:srgbClr val="34453F"/>
      </a:accent5>
      <a:accent6>
        <a:srgbClr val="34453F"/>
      </a:accent6>
      <a:hlink>
        <a:srgbClr val="B9D54D"/>
      </a:hlink>
      <a:folHlink>
        <a:srgbClr val="B9D5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Custom 1">
      <a:dk1>
        <a:srgbClr val="000000"/>
      </a:dk1>
      <a:lt1>
        <a:srgbClr val="FFFFFF"/>
      </a:lt1>
      <a:dk2>
        <a:srgbClr val="44546A"/>
      </a:dk2>
      <a:lt2>
        <a:srgbClr val="E7E6E6"/>
      </a:lt2>
      <a:accent1>
        <a:srgbClr val="BFEA69"/>
      </a:accent1>
      <a:accent2>
        <a:srgbClr val="B9D54D"/>
      </a:accent2>
      <a:accent3>
        <a:srgbClr val="51ACA1"/>
      </a:accent3>
      <a:accent4>
        <a:srgbClr val="93DCD9"/>
      </a:accent4>
      <a:accent5>
        <a:srgbClr val="34453F"/>
      </a:accent5>
      <a:accent6>
        <a:srgbClr val="34453F"/>
      </a:accent6>
      <a:hlink>
        <a:srgbClr val="B9D54D"/>
      </a:hlink>
      <a:folHlink>
        <a:srgbClr val="B9D5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livis_Refresh_PPT_Master" id="{E43287F7-81E3-2944-A70F-CE595F7DFA37}" vid="{2F7B9207-642E-C84B-A37D-6E3DF0513D19}"/>
    </a:ext>
  </a:extLst>
</a:theme>
</file>

<file path=ppt/theme/theme4.xml><?xml version="1.0" encoding="utf-8"?>
<a:theme xmlns:a="http://schemas.openxmlformats.org/drawingml/2006/main" name="6_Office Theme">
  <a:themeElements>
    <a:clrScheme name="Custom 1">
      <a:dk1>
        <a:srgbClr val="000000"/>
      </a:dk1>
      <a:lt1>
        <a:srgbClr val="FFFFFF"/>
      </a:lt1>
      <a:dk2>
        <a:srgbClr val="44546A"/>
      </a:dk2>
      <a:lt2>
        <a:srgbClr val="E7E6E6"/>
      </a:lt2>
      <a:accent1>
        <a:srgbClr val="BFEA69"/>
      </a:accent1>
      <a:accent2>
        <a:srgbClr val="B9D54D"/>
      </a:accent2>
      <a:accent3>
        <a:srgbClr val="51ACA1"/>
      </a:accent3>
      <a:accent4>
        <a:srgbClr val="93DCD9"/>
      </a:accent4>
      <a:accent5>
        <a:srgbClr val="34453F"/>
      </a:accent5>
      <a:accent6>
        <a:srgbClr val="34453F"/>
      </a:accent6>
      <a:hlink>
        <a:srgbClr val="B9D54D"/>
      </a:hlink>
      <a:folHlink>
        <a:srgbClr val="B9D5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livis_Refresh_PPT_Master" id="{E43287F7-81E3-2944-A70F-CE595F7DFA37}" vid="{2F7B9207-642E-C84B-A37D-6E3DF0513D19}"/>
    </a:ext>
  </a:extLst>
</a:theme>
</file>

<file path=ppt/theme/theme5.xml><?xml version="1.0" encoding="utf-8"?>
<a:theme xmlns:a="http://schemas.openxmlformats.org/drawingml/2006/main" name="4_Office Theme">
  <a:themeElements>
    <a:clrScheme name="Custom 1">
      <a:dk1>
        <a:srgbClr val="000000"/>
      </a:dk1>
      <a:lt1>
        <a:srgbClr val="FFFFFF"/>
      </a:lt1>
      <a:dk2>
        <a:srgbClr val="44546A"/>
      </a:dk2>
      <a:lt2>
        <a:srgbClr val="E7E6E6"/>
      </a:lt2>
      <a:accent1>
        <a:srgbClr val="BFEA69"/>
      </a:accent1>
      <a:accent2>
        <a:srgbClr val="B9D54D"/>
      </a:accent2>
      <a:accent3>
        <a:srgbClr val="51ACA1"/>
      </a:accent3>
      <a:accent4>
        <a:srgbClr val="93DCD9"/>
      </a:accent4>
      <a:accent5>
        <a:srgbClr val="34453F"/>
      </a:accent5>
      <a:accent6>
        <a:srgbClr val="34453F"/>
      </a:accent6>
      <a:hlink>
        <a:srgbClr val="B9D54D"/>
      </a:hlink>
      <a:folHlink>
        <a:srgbClr val="B9D5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livis_Refresh_PPT_Master" id="{E43287F7-81E3-2944-A70F-CE595F7DFA37}" vid="{2F7B9207-642E-C84B-A37D-6E3DF0513D1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2023 Qualivis">
    <a:dk1>
      <a:srgbClr val="000000"/>
    </a:dk1>
    <a:lt1>
      <a:srgbClr val="FFFFFF"/>
    </a:lt1>
    <a:dk2>
      <a:srgbClr val="44546A"/>
    </a:dk2>
    <a:lt2>
      <a:srgbClr val="E7E6E6"/>
    </a:lt2>
    <a:accent1>
      <a:srgbClr val="BFEA69"/>
    </a:accent1>
    <a:accent2>
      <a:srgbClr val="B9D54D"/>
    </a:accent2>
    <a:accent3>
      <a:srgbClr val="51ACA1"/>
    </a:accent3>
    <a:accent4>
      <a:srgbClr val="93DCD9"/>
    </a:accent4>
    <a:accent5>
      <a:srgbClr val="34453F"/>
    </a:accent5>
    <a:accent6>
      <a:srgbClr val="34453F"/>
    </a:accent6>
    <a:hlink>
      <a:srgbClr val="B9D54D"/>
    </a:hlink>
    <a:folHlink>
      <a:srgbClr val="B9D5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23 Qualivis">
    <a:dk1>
      <a:srgbClr val="000000"/>
    </a:dk1>
    <a:lt1>
      <a:srgbClr val="FFFFFF"/>
    </a:lt1>
    <a:dk2>
      <a:srgbClr val="44546A"/>
    </a:dk2>
    <a:lt2>
      <a:srgbClr val="E7E6E6"/>
    </a:lt2>
    <a:accent1>
      <a:srgbClr val="BFEA69"/>
    </a:accent1>
    <a:accent2>
      <a:srgbClr val="B9D54D"/>
    </a:accent2>
    <a:accent3>
      <a:srgbClr val="51ACA1"/>
    </a:accent3>
    <a:accent4>
      <a:srgbClr val="93DCD9"/>
    </a:accent4>
    <a:accent5>
      <a:srgbClr val="34453F"/>
    </a:accent5>
    <a:accent6>
      <a:srgbClr val="34453F"/>
    </a:accent6>
    <a:hlink>
      <a:srgbClr val="B9D54D"/>
    </a:hlink>
    <a:folHlink>
      <a:srgbClr val="B9D54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17751EF3F642499C0FD0B286F3F6DA" ma:contentTypeVersion="19" ma:contentTypeDescription="Create a new document." ma:contentTypeScope="" ma:versionID="03293b6c825b57c87d105bfed7414bd5">
  <xsd:schema xmlns:xsd="http://www.w3.org/2001/XMLSchema" xmlns:xs="http://www.w3.org/2001/XMLSchema" xmlns:p="http://schemas.microsoft.com/office/2006/metadata/properties" xmlns:ns1="http://schemas.microsoft.com/sharepoint/v3" xmlns:ns2="51efbaff-0204-4ea9-b782-1475a31fded2" xmlns:ns3="407dd242-bbf6-4503-85e0-dfd34283c9eb" targetNamespace="http://schemas.microsoft.com/office/2006/metadata/properties" ma:root="true" ma:fieldsID="9c5ac89e2ecc099454494d436141eb4a" ns1:_="" ns2:_="" ns3:_="">
    <xsd:import namespace="http://schemas.microsoft.com/sharepoint/v3"/>
    <xsd:import namespace="51efbaff-0204-4ea9-b782-1475a31fded2"/>
    <xsd:import namespace="407dd242-bbf6-4503-85e0-dfd34283c9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efbaff-0204-4ea9-b782-1475a31fde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b587dae-97ad-4809-8d4e-eb72d4d308d7}" ma:internalName="TaxCatchAll" ma:showField="CatchAllData" ma:web="51efbaff-0204-4ea9-b782-1475a31fde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7dd242-bbf6-4503-85e0-dfd34283c9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4b3629e-20aa-442c-aac2-3c677591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51efbaff-0204-4ea9-b782-1475a31fded2" xsi:nil="true"/>
    <_ip_UnifiedCompliancePolicyProperties xmlns="http://schemas.microsoft.com/sharepoint/v3" xsi:nil="true"/>
    <lcf76f155ced4ddcb4097134ff3c332f xmlns="407dd242-bbf6-4503-85e0-dfd34283c9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614D52-AE06-46A7-8CD9-AF29EC4B0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1efbaff-0204-4ea9-b782-1475a31fded2"/>
    <ds:schemaRef ds:uri="407dd242-bbf6-4503-85e0-dfd34283c9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28C465-8D8E-4BE9-A0F1-27B5C00564BB}">
  <ds:schemaRefs>
    <ds:schemaRef ds:uri="http://schemas.microsoft.com/sharepoint/v3/contenttype/forms"/>
  </ds:schemaRefs>
</ds:datastoreItem>
</file>

<file path=customXml/itemProps3.xml><?xml version="1.0" encoding="utf-8"?>
<ds:datastoreItem xmlns:ds="http://schemas.openxmlformats.org/officeDocument/2006/customXml" ds:itemID="{8540A160-6541-48DD-8D0B-9095ADA4DB62}">
  <ds:schemaRefs>
    <ds:schemaRef ds:uri="http://schemas.microsoft.com/office/2006/metadata/properties"/>
    <ds:schemaRef ds:uri="http://schemas.microsoft.com/office/infopath/2007/PartnerControls"/>
    <ds:schemaRef ds:uri="http://schemas.microsoft.com/sharepoint/v3"/>
    <ds:schemaRef ds:uri="51efbaff-0204-4ea9-b782-1475a31fded2"/>
    <ds:schemaRef ds:uri="407dd242-bbf6-4503-85e0-dfd34283c9eb"/>
  </ds:schemaRefs>
</ds:datastoreItem>
</file>

<file path=docProps/app.xml><?xml version="1.0" encoding="utf-8"?>
<Properties xmlns="http://schemas.openxmlformats.org/officeDocument/2006/extended-properties" xmlns:vt="http://schemas.openxmlformats.org/officeDocument/2006/docPropsVTypes">
  <TotalTime>13069</TotalTime>
  <Words>2492</Words>
  <Application>Microsoft Office PowerPoint</Application>
  <PresentationFormat>Widescreen</PresentationFormat>
  <Paragraphs>466</Paragraphs>
  <Slides>39</Slides>
  <Notes>36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39</vt:i4>
      </vt:variant>
    </vt:vector>
  </HeadingPairs>
  <TitlesOfParts>
    <vt:vector size="58" baseType="lpstr">
      <vt:lpstr>Abril Text-Regular</vt:lpstr>
      <vt:lpstr>Arial</vt:lpstr>
      <vt:lpstr>Aya Sans</vt:lpstr>
      <vt:lpstr>Calibri</vt:lpstr>
      <vt:lpstr>Calibri Light</vt:lpstr>
      <vt:lpstr>Montserrat</vt:lpstr>
      <vt:lpstr>Montserrat Medium</vt:lpstr>
      <vt:lpstr>Montserrat SemiBold</vt:lpstr>
      <vt:lpstr>Montserrat-Regular</vt:lpstr>
      <vt:lpstr>Montserrat-SemiBold</vt:lpstr>
      <vt:lpstr>Plus Jakarta Sans ExtraBold</vt:lpstr>
      <vt:lpstr>Plus Jakarta Sans Medium</vt:lpstr>
      <vt:lpstr>Plus Jakarta Sans SemiBold</vt:lpstr>
      <vt:lpstr>Wingdings</vt:lpstr>
      <vt:lpstr>Office Theme</vt:lpstr>
      <vt:lpstr>1_Office Theme</vt:lpstr>
      <vt:lpstr>5_Office Theme</vt:lpstr>
      <vt:lpstr>6_Office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truly have  as many people  as you think?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Cristal Mackay</dc:creator>
  <cp:lastModifiedBy>Vicki Virgin</cp:lastModifiedBy>
  <cp:revision>14</cp:revision>
  <dcterms:created xsi:type="dcterms:W3CDTF">2023-05-31T22:32:28Z</dcterms:created>
  <dcterms:modified xsi:type="dcterms:W3CDTF">2023-09-26T16:51:08Z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0x0101009717751EF3F642499C0FD0B286F3F6DA</vt:lpwstr>
  </property>
</Properties>
</file>