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35"/>
  </p:notesMasterIdLst>
  <p:sldIdLst>
    <p:sldId id="480" r:id="rId5"/>
    <p:sldId id="271" r:id="rId6"/>
    <p:sldId id="272" r:id="rId7"/>
    <p:sldId id="324" r:id="rId8"/>
    <p:sldId id="327" r:id="rId9"/>
    <p:sldId id="481" r:id="rId10"/>
    <p:sldId id="273" r:id="rId11"/>
    <p:sldId id="457" r:id="rId12"/>
    <p:sldId id="456" r:id="rId13"/>
    <p:sldId id="463" r:id="rId14"/>
    <p:sldId id="474" r:id="rId15"/>
    <p:sldId id="469" r:id="rId16"/>
    <p:sldId id="432" r:id="rId17"/>
    <p:sldId id="444" r:id="rId18"/>
    <p:sldId id="468" r:id="rId19"/>
    <p:sldId id="476" r:id="rId20"/>
    <p:sldId id="433" r:id="rId21"/>
    <p:sldId id="428" r:id="rId22"/>
    <p:sldId id="368" r:id="rId23"/>
    <p:sldId id="477" r:id="rId24"/>
    <p:sldId id="447" r:id="rId25"/>
    <p:sldId id="472" r:id="rId26"/>
    <p:sldId id="440" r:id="rId27"/>
    <p:sldId id="448" r:id="rId28"/>
    <p:sldId id="360" r:id="rId29"/>
    <p:sldId id="449" r:id="rId30"/>
    <p:sldId id="478" r:id="rId31"/>
    <p:sldId id="479" r:id="rId32"/>
    <p:sldId id="387" r:id="rId33"/>
    <p:sldId id="382" r:id="rId34"/>
  </p:sldIdLst>
  <p:sldSz cx="12192000" cy="6858000"/>
  <p:notesSz cx="6858000" cy="9144000"/>
  <p:embeddedFontLst>
    <p:embeddedFont>
      <p:font typeface="Algerian" panose="04020705040A02060702" pitchFamily="82" charset="0"/>
      <p:regular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Roboto" panose="02000000000000000000" pitchFamily="2" charset="0"/>
      <p:regular r:id="rId43"/>
      <p:bold r:id="rId44"/>
      <p:italic r:id="rId45"/>
      <p:boldItalic r:id="rId46"/>
    </p:embeddedFont>
    <p:embeddedFont>
      <p:font typeface="Roboto Condensed" panose="02000000000000000000" pitchFamily="2"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474747"/>
    <a:srgbClr val="57FFFF"/>
    <a:srgbClr val="8DFF8C"/>
    <a:srgbClr val="8FFFFF"/>
    <a:srgbClr val="00FFFF"/>
    <a:srgbClr val="FFFF66"/>
    <a:srgbClr val="FFCC66"/>
    <a:srgbClr val="002E6D"/>
    <a:srgbClr val="93218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2588" autoAdjust="0"/>
  </p:normalViewPr>
  <p:slideViewPr>
    <p:cSldViewPr snapToGrid="0">
      <p:cViewPr varScale="1">
        <p:scale>
          <a:sx n="102" d="100"/>
          <a:sy n="102" d="100"/>
        </p:scale>
        <p:origin x="852"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4B073-1F24-584D-B9DA-E7EB9DDFD779}" type="datetimeFigureOut">
              <a:rPr lang="en-US" smtClean="0"/>
              <a:t>9/26/2023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92915-D6E6-3E4B-A08E-44949A26FA21}" type="slidenum">
              <a:rPr lang="en-US" smtClean="0"/>
              <a:t>‹#›</a:t>
            </a:fld>
            <a:endParaRPr lang="en-US" dirty="0"/>
          </a:p>
        </p:txBody>
      </p:sp>
    </p:spTree>
    <p:extLst>
      <p:ext uri="{BB962C8B-B14F-4D97-AF65-F5344CB8AC3E}">
        <p14:creationId xmlns:p14="http://schemas.microsoft.com/office/powerpoint/2010/main" val="68617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Ladies &amp; Gentleman, welcome to flight…., you have the pleasure of flying with me, Stacie </a:t>
            </a:r>
            <a:r>
              <a:rPr lang="en-US" sz="1600" dirty="0" err="1"/>
              <a:t>johnson</a:t>
            </a:r>
            <a:r>
              <a:rPr lang="en-US" sz="1600" dirty="0"/>
              <a:t> out of Naples, FL and co-crew, Pippa Tooley out of Charlotte, NC.  If you’re on this flight, you should have your passport handy, because no journey is complete w/o your passport.  During your flight today, you’ll be utilizing your passport to capture what we like to call ‘stamps of knowledge.  So, when you hear us say ‘STAMP IT IN YOUR PASSPORT’ we mean write it down!</a:t>
            </a:r>
          </a:p>
          <a:p>
            <a:endParaRPr lang="en-US" dirty="0"/>
          </a:p>
        </p:txBody>
      </p:sp>
      <p:sp>
        <p:nvSpPr>
          <p:cNvPr id="4" name="Slide Number Placeholder 3"/>
          <p:cNvSpPr>
            <a:spLocks noGrp="1"/>
          </p:cNvSpPr>
          <p:nvPr>
            <p:ph type="sldNum" sz="quarter" idx="5"/>
          </p:nvPr>
        </p:nvSpPr>
        <p:spPr/>
        <p:txBody>
          <a:bodyPr/>
          <a:lstStyle/>
          <a:p>
            <a:fld id="{7D392915-D6E6-3E4B-A08E-44949A26FA21}" type="slidenum">
              <a:rPr lang="en-US" smtClean="0"/>
              <a:t>2</a:t>
            </a:fld>
            <a:endParaRPr lang="en-US" dirty="0"/>
          </a:p>
        </p:txBody>
      </p:sp>
    </p:spTree>
    <p:extLst>
      <p:ext uri="{BB962C8B-B14F-4D97-AF65-F5344CB8AC3E}">
        <p14:creationId xmlns:p14="http://schemas.microsoft.com/office/powerpoint/2010/main" val="448964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buFont typeface="Wingdings" panose="05000000000000000000" pitchFamily="2" charset="2"/>
              <a:buChar char="q"/>
              <a:defRPr/>
            </a:pPr>
            <a:r>
              <a:rPr lang="en-US" altLang="en-US" sz="1200" dirty="0">
                <a:latin typeface="Arial" panose="020B0604020202020204" pitchFamily="34" charset="0"/>
                <a:cs typeface="Arial" panose="020B0604020202020204" pitchFamily="34" charset="0"/>
              </a:rPr>
              <a:t>One of the most important relationship you will have will be between you and your customer. </a:t>
            </a:r>
          </a:p>
          <a:p>
            <a:pPr eaLnBrk="1" hangingPunct="1">
              <a:lnSpc>
                <a:spcPct val="80000"/>
              </a:lnSpc>
              <a:buFont typeface="Wingdings" panose="05000000000000000000" pitchFamily="2" charset="2"/>
              <a:buChar char="q"/>
              <a:defRPr/>
            </a:pPr>
            <a:endParaRPr lang="en-US" altLang="en-US" sz="12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defRPr/>
            </a:pPr>
            <a:r>
              <a:rPr lang="en-US" altLang="en-US" sz="1200" b="1" dirty="0">
                <a:effectLst>
                  <a:outerShdw blurRad="38100" dist="38100" dir="2700000" algn="tl">
                    <a:srgbClr val="C0C0C0"/>
                  </a:outerShdw>
                </a:effectLst>
                <a:latin typeface="Arial" panose="020B0604020202020204" pitchFamily="34" charset="0"/>
                <a:cs typeface="Arial" panose="020B0604020202020204" pitchFamily="34" charset="0"/>
              </a:rPr>
              <a:t>Customer service means doing ordinary things extraordinarily well!</a:t>
            </a:r>
            <a:r>
              <a:rPr lang="en-US" altLang="en-US" sz="1200" dirty="0">
                <a:latin typeface="Arial" panose="020B0604020202020204" pitchFamily="34" charset="0"/>
                <a:cs typeface="Arial" panose="020B0604020202020204" pitchFamily="34" charset="0"/>
              </a:rPr>
              <a:t> </a:t>
            </a:r>
          </a:p>
          <a:p>
            <a:pPr eaLnBrk="1" hangingPunct="1">
              <a:lnSpc>
                <a:spcPct val="80000"/>
              </a:lnSpc>
              <a:buFont typeface="Wingdings" panose="05000000000000000000" pitchFamily="2" charset="2"/>
              <a:buChar char="q"/>
              <a:defRPr/>
            </a:pPr>
            <a:endParaRPr lang="en-US" altLang="en-US" sz="1200" dirty="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q"/>
              <a:defRPr/>
            </a:pPr>
            <a:r>
              <a:rPr lang="en-US" altLang="en-US" sz="1200" dirty="0">
                <a:latin typeface="Arial" panose="020B0604020202020204" pitchFamily="34" charset="0"/>
                <a:cs typeface="Arial" panose="020B0604020202020204" pitchFamily="34" charset="0"/>
              </a:rPr>
              <a:t>Add value and integrity to every interaction. Your words have power and a far-reaching impact!</a:t>
            </a:r>
          </a:p>
        </p:txBody>
      </p:sp>
      <p:sp>
        <p:nvSpPr>
          <p:cNvPr id="4" name="Slide Number Placeholder 3"/>
          <p:cNvSpPr>
            <a:spLocks noGrp="1"/>
          </p:cNvSpPr>
          <p:nvPr>
            <p:ph type="sldNum" sz="quarter" idx="5"/>
          </p:nvPr>
        </p:nvSpPr>
        <p:spPr/>
        <p:txBody>
          <a:bodyPr/>
          <a:lstStyle/>
          <a:p>
            <a:fld id="{7D392915-D6E6-3E4B-A08E-44949A26FA21}" type="slidenum">
              <a:rPr lang="en-US" smtClean="0"/>
              <a:t>17</a:t>
            </a:fld>
            <a:endParaRPr lang="en-US" dirty="0"/>
          </a:p>
        </p:txBody>
      </p:sp>
    </p:spTree>
    <p:extLst>
      <p:ext uri="{BB962C8B-B14F-4D97-AF65-F5344CB8AC3E}">
        <p14:creationId xmlns:p14="http://schemas.microsoft.com/office/powerpoint/2010/main" val="239607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E6D"/>
                </a:solidFill>
                <a:effectLst/>
                <a:uLnTx/>
                <a:uFillTx/>
                <a:latin typeface="Arial" charset="0"/>
                <a:cs typeface="Arial" charset="0"/>
              </a:rPr>
              <a:t>Who has heard of this term before?</a:t>
            </a:r>
            <a:endParaRPr lang="en-US" dirty="0"/>
          </a:p>
          <a:p>
            <a:r>
              <a:rPr lang="en-US" dirty="0"/>
              <a:t>Examples</a:t>
            </a:r>
          </a:p>
          <a:p>
            <a:r>
              <a:rPr lang="en-US" dirty="0"/>
              <a:t>Opportunities missed when you are not observing your surroundings.</a:t>
            </a:r>
          </a:p>
        </p:txBody>
      </p:sp>
      <p:sp>
        <p:nvSpPr>
          <p:cNvPr id="4" name="Slide Number Placeholder 3"/>
          <p:cNvSpPr>
            <a:spLocks noGrp="1"/>
          </p:cNvSpPr>
          <p:nvPr>
            <p:ph type="sldNum" sz="quarter" idx="5"/>
          </p:nvPr>
        </p:nvSpPr>
        <p:spPr/>
        <p:txBody>
          <a:bodyPr/>
          <a:lstStyle/>
          <a:p>
            <a:fld id="{7D392915-D6E6-3E4B-A08E-44949A26FA21}" type="slidenum">
              <a:rPr lang="en-US" smtClean="0"/>
              <a:t>18</a:t>
            </a:fld>
            <a:endParaRPr lang="en-US" dirty="0"/>
          </a:p>
        </p:txBody>
      </p:sp>
    </p:spTree>
    <p:extLst>
      <p:ext uri="{BB962C8B-B14F-4D97-AF65-F5344CB8AC3E}">
        <p14:creationId xmlns:p14="http://schemas.microsoft.com/office/powerpoint/2010/main" val="336010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dirty="0">
                <a:latin typeface="Algerian" panose="04020705040A02060702" pitchFamily="82" charset="0"/>
              </a:rPr>
              <a:t>Remember, any technique you choose to use should be appropriate for the situation.</a:t>
            </a:r>
          </a:p>
        </p:txBody>
      </p:sp>
      <p:sp>
        <p:nvSpPr>
          <p:cNvPr id="4" name="Slide Number Placeholder 3"/>
          <p:cNvSpPr>
            <a:spLocks noGrp="1"/>
          </p:cNvSpPr>
          <p:nvPr>
            <p:ph type="sldNum" sz="quarter" idx="5"/>
          </p:nvPr>
        </p:nvSpPr>
        <p:spPr/>
        <p:txBody>
          <a:bodyPr/>
          <a:lstStyle/>
          <a:p>
            <a:fld id="{7D392915-D6E6-3E4B-A08E-44949A26FA21}" type="slidenum">
              <a:rPr lang="en-US" smtClean="0"/>
              <a:t>19</a:t>
            </a:fld>
            <a:endParaRPr lang="en-US" dirty="0"/>
          </a:p>
        </p:txBody>
      </p:sp>
    </p:spTree>
    <p:extLst>
      <p:ext uri="{BB962C8B-B14F-4D97-AF65-F5344CB8AC3E}">
        <p14:creationId xmlns:p14="http://schemas.microsoft.com/office/powerpoint/2010/main" val="2572665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AutoNum type="arabicPeriod"/>
              <a:defRPr/>
            </a:pPr>
            <a:r>
              <a:rPr lang="en-US" altLang="en-US" sz="2000" b="1" dirty="0">
                <a:solidFill>
                  <a:schemeClr val="hlink"/>
                </a:solidFill>
                <a:effectLst>
                  <a:outerShdw blurRad="38100" dist="38100" dir="2700000" algn="tl">
                    <a:srgbClr val="C0C0C0"/>
                  </a:outerShdw>
                </a:effectLst>
                <a:latin typeface="Arial" panose="020B0604020202020204" pitchFamily="34" charset="0"/>
                <a:cs typeface="Arial" panose="020B0604020202020204" pitchFamily="34" charset="0"/>
              </a:rPr>
              <a:t>Use positive language.</a:t>
            </a:r>
          </a:p>
          <a:p>
            <a:pPr lvl="1" eaLnBrk="1" hangingPunct="1">
              <a:buFontTx/>
              <a:buChar char="•"/>
              <a:defRPr/>
            </a:pPr>
            <a:r>
              <a:rPr lang="en-US" altLang="en-US" sz="2000" dirty="0">
                <a:solidFill>
                  <a:schemeClr val="tx2"/>
                </a:solidFill>
                <a:latin typeface="Arial" panose="020B0604020202020204" pitchFamily="34" charset="0"/>
                <a:cs typeface="Arial" panose="020B0604020202020204" pitchFamily="34" charset="0"/>
              </a:rPr>
              <a:t>Instead of saying, “I </a:t>
            </a:r>
            <a:r>
              <a:rPr lang="en-US" altLang="en-US" sz="2000" b="1" dirty="0">
                <a:solidFill>
                  <a:schemeClr val="folHlink"/>
                </a:solidFill>
                <a:effectLst>
                  <a:outerShdw blurRad="38100" dist="38100" dir="2700000" algn="tl">
                    <a:srgbClr val="C0C0C0"/>
                  </a:outerShdw>
                </a:effectLst>
                <a:latin typeface="Arial" panose="020B0604020202020204" pitchFamily="34" charset="0"/>
                <a:cs typeface="Arial" panose="020B0604020202020204" pitchFamily="34" charset="0"/>
              </a:rPr>
              <a:t>can’t</a:t>
            </a:r>
            <a:r>
              <a:rPr lang="en-US" altLang="en-US" sz="2000" dirty="0">
                <a:solidFill>
                  <a:schemeClr val="tx2"/>
                </a:solidFill>
                <a:latin typeface="Arial" panose="020B0604020202020204" pitchFamily="34" charset="0"/>
                <a:cs typeface="Arial" panose="020B0604020202020204" pitchFamily="34" charset="0"/>
              </a:rPr>
              <a:t> tell you how long the wait time will be.”</a:t>
            </a:r>
          </a:p>
          <a:p>
            <a:pPr lvl="1" eaLnBrk="1" hangingPunct="1">
              <a:buFontTx/>
              <a:buChar char="•"/>
              <a:defRPr/>
            </a:pPr>
            <a:r>
              <a:rPr lang="en-US" altLang="en-US" sz="2000" dirty="0">
                <a:solidFill>
                  <a:schemeClr val="tx2"/>
                </a:solidFill>
                <a:latin typeface="Arial" panose="020B0604020202020204" pitchFamily="34" charset="0"/>
                <a:cs typeface="Arial" panose="020B0604020202020204" pitchFamily="34" charset="0"/>
              </a:rPr>
              <a:t>Try saying, “I </a:t>
            </a:r>
            <a:r>
              <a:rPr lang="en-US" altLang="en-US" sz="2000" b="1" dirty="0">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rPr>
              <a:t>can</a:t>
            </a:r>
            <a:r>
              <a:rPr lang="en-US" altLang="en-US" sz="2000" dirty="0">
                <a:solidFill>
                  <a:schemeClr val="tx2"/>
                </a:solidFill>
                <a:latin typeface="Arial" panose="020B0604020202020204" pitchFamily="34" charset="0"/>
                <a:cs typeface="Arial" panose="020B0604020202020204" pitchFamily="34" charset="0"/>
              </a:rPr>
              <a:t> assure you we’re making every effort to minimize your wait. I’ll </a:t>
            </a:r>
            <a:r>
              <a:rPr lang="en-US" altLang="en-US" sz="2000" b="1" dirty="0">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rPr>
              <a:t>be happy to</a:t>
            </a:r>
            <a:r>
              <a:rPr lang="en-US" altLang="en-US" sz="2000" dirty="0">
                <a:solidFill>
                  <a:schemeClr val="tx2"/>
                </a:solidFill>
                <a:latin typeface="Arial" panose="020B0604020202020204" pitchFamily="34" charset="0"/>
                <a:cs typeface="Arial" panose="020B0604020202020204" pitchFamily="34" charset="0"/>
              </a:rPr>
              <a:t> make a phone call/check with the nurse for a status update.”</a:t>
            </a:r>
          </a:p>
          <a:p>
            <a:pPr eaLnBrk="1" hangingPunct="1">
              <a:buFontTx/>
              <a:buAutoNum type="arabicPeriod"/>
              <a:defRPr/>
            </a:pPr>
            <a:r>
              <a:rPr lang="en-US" altLang="en-US" sz="2000" b="1" dirty="0">
                <a:solidFill>
                  <a:schemeClr val="hlink"/>
                </a:solidFill>
                <a:effectLst>
                  <a:outerShdw blurRad="38100" dist="38100" dir="2700000" algn="tl">
                    <a:srgbClr val="C0C0C0"/>
                  </a:outerShdw>
                </a:effectLst>
                <a:latin typeface="Arial" panose="020B0604020202020204" pitchFamily="34" charset="0"/>
                <a:cs typeface="Arial" panose="020B0604020202020204" pitchFamily="34" charset="0"/>
              </a:rPr>
              <a:t>Focus on solutions, not problems.</a:t>
            </a:r>
          </a:p>
          <a:p>
            <a:pPr marL="0" indent="0" eaLnBrk="1" hangingPunct="1">
              <a:defRPr/>
            </a:pPr>
            <a:endParaRPr lang="en-US" altLang="en-US" sz="2000" b="1" dirty="0">
              <a:solidFill>
                <a:schemeClr val="hlink"/>
              </a:solidFill>
              <a:effectLst>
                <a:outerShdw blurRad="38100" dist="38100" dir="2700000" algn="tl">
                  <a:srgbClr val="C0C0C0"/>
                </a:outerShdw>
              </a:effectLst>
              <a:latin typeface="Arial" panose="020B0604020202020204" pitchFamily="34" charset="0"/>
              <a:cs typeface="Arial" panose="020B0604020202020204" pitchFamily="34" charset="0"/>
            </a:endParaRPr>
          </a:p>
          <a:p>
            <a:pPr marL="457200" indent="-457200" eaLnBrk="1" hangingPunct="1">
              <a:buFont typeface="+mj-lt"/>
              <a:buAutoNum type="arabicPeriod" startAt="3"/>
              <a:defRPr/>
            </a:pPr>
            <a:r>
              <a:rPr lang="en-US" altLang="en-US" sz="2000" b="1" dirty="0">
                <a:solidFill>
                  <a:schemeClr val="hlink"/>
                </a:solidFill>
                <a:effectLst>
                  <a:outerShdw blurRad="38100" dist="38100" dir="2700000" algn="tl">
                    <a:srgbClr val="C0C0C0"/>
                  </a:outerShdw>
                </a:effectLst>
                <a:latin typeface="Arial" panose="020B0604020202020204" pitchFamily="34" charset="0"/>
                <a:cs typeface="Arial" panose="020B0604020202020204" pitchFamily="34" charset="0"/>
              </a:rPr>
              <a:t>Look for ways to meet service opportunities, not job</a:t>
            </a:r>
            <a:r>
              <a:rPr lang="en-US" altLang="en-US" dirty="0">
                <a:latin typeface="Arial" panose="020B0604020202020204" pitchFamily="34" charset="0"/>
                <a:cs typeface="Arial" panose="020B0604020202020204" pitchFamily="34" charset="0"/>
              </a:rPr>
              <a:t> </a:t>
            </a:r>
            <a:r>
              <a:rPr lang="en-US" altLang="en-US" sz="2000" b="1" dirty="0">
                <a:solidFill>
                  <a:schemeClr val="hlink"/>
                </a:solidFill>
                <a:effectLst>
                  <a:outerShdw blurRad="38100" dist="38100" dir="2700000" algn="tl">
                    <a:srgbClr val="C0C0C0"/>
                  </a:outerShdw>
                </a:effectLst>
                <a:latin typeface="Arial" panose="020B0604020202020204" pitchFamily="34" charset="0"/>
                <a:cs typeface="Arial" panose="020B0604020202020204" pitchFamily="34" charset="0"/>
              </a:rPr>
              <a:t>requirements.</a:t>
            </a:r>
          </a:p>
          <a:p>
            <a:endParaRPr lang="en-US" dirty="0"/>
          </a:p>
        </p:txBody>
      </p:sp>
      <p:sp>
        <p:nvSpPr>
          <p:cNvPr id="4" name="Slide Number Placeholder 3"/>
          <p:cNvSpPr>
            <a:spLocks noGrp="1"/>
          </p:cNvSpPr>
          <p:nvPr>
            <p:ph type="sldNum" sz="quarter" idx="5"/>
          </p:nvPr>
        </p:nvSpPr>
        <p:spPr/>
        <p:txBody>
          <a:bodyPr/>
          <a:lstStyle/>
          <a:p>
            <a:fld id="{7D392915-D6E6-3E4B-A08E-44949A26FA21}" type="slidenum">
              <a:rPr lang="en-US" smtClean="0"/>
              <a:t>21</a:t>
            </a:fld>
            <a:endParaRPr lang="en-US" dirty="0"/>
          </a:p>
        </p:txBody>
      </p:sp>
    </p:spTree>
    <p:extLst>
      <p:ext uri="{BB962C8B-B14F-4D97-AF65-F5344CB8AC3E}">
        <p14:creationId xmlns:p14="http://schemas.microsoft.com/office/powerpoint/2010/main" val="1196648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92915-D6E6-3E4B-A08E-44949A26FA21}" type="slidenum">
              <a:rPr lang="en-US" smtClean="0"/>
              <a:t>22</a:t>
            </a:fld>
            <a:endParaRPr lang="en-US" dirty="0"/>
          </a:p>
        </p:txBody>
      </p:sp>
    </p:spTree>
    <p:extLst>
      <p:ext uri="{BB962C8B-B14F-4D97-AF65-F5344CB8AC3E}">
        <p14:creationId xmlns:p14="http://schemas.microsoft.com/office/powerpoint/2010/main" val="925466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0" lvl="5" indent="-342900">
              <a:lnSpc>
                <a:spcPct val="100000"/>
              </a:lnSpc>
              <a:buFont typeface="Wingdings" panose="05000000000000000000" pitchFamily="2" charset="2"/>
              <a:buChar char="Ø"/>
              <a:defRPr/>
            </a:pPr>
            <a:r>
              <a:rPr kumimoji="0" lang="en-US" sz="1200" b="0" i="1" u="none" strike="noStrike" kern="1200" cap="none" spc="0" normalizeH="0" baseline="0" noProof="0" dirty="0">
                <a:ln>
                  <a:noFill/>
                </a:ln>
                <a:solidFill>
                  <a:srgbClr val="002E6D"/>
                </a:solidFill>
                <a:effectLst/>
                <a:uLnTx/>
                <a:uFillTx/>
                <a:latin typeface="Arial" panose="020B0604020202020204" pitchFamily="34" charset="0"/>
                <a:cs typeface="Arial" panose="020B0604020202020204" pitchFamily="34" charset="0"/>
              </a:rPr>
              <a:t>“Wow, I didn’t know I owed anything today.”           “$300”                “I don’t remember being asked the last time I was here.”</a:t>
            </a:r>
          </a:p>
          <a:p>
            <a:pPr marL="2857500" lvl="5" indent="-342900">
              <a:lnSpc>
                <a:spcPct val="150000"/>
              </a:lnSpc>
              <a:buFont typeface="Wingdings" panose="05000000000000000000" pitchFamily="2" charset="2"/>
              <a:buChar char="Ø"/>
            </a:pPr>
            <a:r>
              <a:rPr lang="en-US" sz="1200" i="1" dirty="0">
                <a:solidFill>
                  <a:srgbClr val="002060"/>
                </a:solidFill>
                <a:latin typeface="Arial" panose="020B0604020202020204" pitchFamily="34" charset="0"/>
                <a:cs typeface="Arial" panose="020B0604020202020204" pitchFamily="34" charset="0"/>
              </a:rPr>
              <a:t>Why didn’t y’all ask me for payment the last time I was here?    I never have to pay at the other location, is this new?  Why didn’t anyone explain this to me the last time I was here?</a:t>
            </a:r>
          </a:p>
          <a:p>
            <a:pPr marL="2857500" lvl="5" indent="-342900">
              <a:lnSpc>
                <a:spcPct val="150000"/>
              </a:lnSpc>
              <a:buFont typeface="Wingdings" panose="05000000000000000000" pitchFamily="2" charset="2"/>
              <a:buChar char="Ø"/>
            </a:pPr>
            <a:r>
              <a:rPr lang="en-US" sz="1200" i="1" dirty="0">
                <a:solidFill>
                  <a:srgbClr val="002060"/>
                </a:solidFill>
                <a:latin typeface="Arial" panose="020B0604020202020204" pitchFamily="34" charset="0"/>
                <a:cs typeface="Arial" panose="020B0604020202020204" pitchFamily="34" charset="0"/>
              </a:rPr>
              <a:t>APOLOGY</a:t>
            </a:r>
          </a:p>
          <a:p>
            <a:pPr marL="2857500" lvl="5" indent="-342900">
              <a:lnSpc>
                <a:spcPct val="100000"/>
              </a:lnSpc>
              <a:buFont typeface="Wingdings" panose="05000000000000000000" pitchFamily="2" charset="2"/>
              <a:buChar char="Ø"/>
              <a:defRPr/>
            </a:pPr>
            <a:endParaRPr lang="en-US" dirty="0"/>
          </a:p>
        </p:txBody>
      </p:sp>
      <p:sp>
        <p:nvSpPr>
          <p:cNvPr id="4" name="Slide Number Placeholder 3"/>
          <p:cNvSpPr>
            <a:spLocks noGrp="1"/>
          </p:cNvSpPr>
          <p:nvPr>
            <p:ph type="sldNum" sz="quarter" idx="5"/>
          </p:nvPr>
        </p:nvSpPr>
        <p:spPr/>
        <p:txBody>
          <a:bodyPr/>
          <a:lstStyle/>
          <a:p>
            <a:fld id="{7D392915-D6E6-3E4B-A08E-44949A26FA21}" type="slidenum">
              <a:rPr lang="en-US" smtClean="0"/>
              <a:t>23</a:t>
            </a:fld>
            <a:endParaRPr lang="en-US" dirty="0"/>
          </a:p>
        </p:txBody>
      </p:sp>
    </p:spTree>
    <p:extLst>
      <p:ext uri="{BB962C8B-B14F-4D97-AF65-F5344CB8AC3E}">
        <p14:creationId xmlns:p14="http://schemas.microsoft.com/office/powerpoint/2010/main" val="1753160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Break into groups</a:t>
            </a:r>
          </a:p>
          <a:p>
            <a:pPr marL="228600" indent="-228600">
              <a:buAutoNum type="arabicPeriod"/>
            </a:pPr>
            <a:r>
              <a:rPr lang="en-US" dirty="0"/>
              <a:t>Select a Scribe and Presenter</a:t>
            </a:r>
          </a:p>
          <a:p>
            <a:pPr marL="228600" indent="-228600">
              <a:buAutoNum type="arabicPeriod"/>
            </a:pPr>
            <a:r>
              <a:rPr lang="en-US" dirty="0"/>
              <a:t>List your POS Collection opportunities</a:t>
            </a:r>
          </a:p>
          <a:p>
            <a:pPr marL="228600" indent="-228600">
              <a:buAutoNum type="arabicPeriod"/>
            </a:pPr>
            <a:r>
              <a:rPr lang="en-US" dirty="0"/>
              <a:t>Return from group breakouts</a:t>
            </a:r>
          </a:p>
          <a:p>
            <a:pPr marL="228600" indent="-228600">
              <a:buAutoNum type="arabicPeriod"/>
            </a:pPr>
            <a:r>
              <a:rPr lang="en-US" dirty="0"/>
              <a:t>Presenter to share their group’s top two opportunities</a:t>
            </a:r>
          </a:p>
        </p:txBody>
      </p:sp>
      <p:sp>
        <p:nvSpPr>
          <p:cNvPr id="4" name="Slide Number Placeholder 3"/>
          <p:cNvSpPr>
            <a:spLocks noGrp="1"/>
          </p:cNvSpPr>
          <p:nvPr>
            <p:ph type="sldNum" sz="quarter" idx="5"/>
          </p:nvPr>
        </p:nvSpPr>
        <p:spPr/>
        <p:txBody>
          <a:bodyPr/>
          <a:lstStyle/>
          <a:p>
            <a:fld id="{7D392915-D6E6-3E4B-A08E-44949A26FA21}" type="slidenum">
              <a:rPr lang="en-US" smtClean="0"/>
              <a:t>25</a:t>
            </a:fld>
            <a:endParaRPr lang="en-US" dirty="0"/>
          </a:p>
        </p:txBody>
      </p:sp>
    </p:spTree>
    <p:extLst>
      <p:ext uri="{BB962C8B-B14F-4D97-AF65-F5344CB8AC3E}">
        <p14:creationId xmlns:p14="http://schemas.microsoft.com/office/powerpoint/2010/main" val="783531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92915-D6E6-3E4B-A08E-44949A26FA21}" type="slidenum">
              <a:rPr lang="en-US" smtClean="0"/>
              <a:t>26</a:t>
            </a:fld>
            <a:endParaRPr lang="en-US" dirty="0"/>
          </a:p>
        </p:txBody>
      </p:sp>
    </p:spTree>
    <p:extLst>
      <p:ext uri="{BB962C8B-B14F-4D97-AF65-F5344CB8AC3E}">
        <p14:creationId xmlns:p14="http://schemas.microsoft.com/office/powerpoint/2010/main" val="3384643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92915-D6E6-3E4B-A08E-44949A26FA21}" type="slidenum">
              <a:rPr lang="en-US" smtClean="0"/>
              <a:t>27</a:t>
            </a:fld>
            <a:endParaRPr lang="en-US" dirty="0"/>
          </a:p>
        </p:txBody>
      </p:sp>
    </p:spTree>
    <p:extLst>
      <p:ext uri="{BB962C8B-B14F-4D97-AF65-F5344CB8AC3E}">
        <p14:creationId xmlns:p14="http://schemas.microsoft.com/office/powerpoint/2010/main" val="224030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92915-D6E6-3E4B-A08E-44949A26FA21}" type="slidenum">
              <a:rPr lang="en-US" smtClean="0"/>
              <a:t>3</a:t>
            </a:fld>
            <a:endParaRPr lang="en-US" dirty="0"/>
          </a:p>
        </p:txBody>
      </p:sp>
    </p:spTree>
    <p:extLst>
      <p:ext uri="{BB962C8B-B14F-4D97-AF65-F5344CB8AC3E}">
        <p14:creationId xmlns:p14="http://schemas.microsoft.com/office/powerpoint/2010/main" val="178812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228600">
              <a:buFont typeface="Arial" panose="020B0604020202020204" pitchFamily="34" charset="0"/>
              <a:buChar char="•"/>
            </a:pPr>
            <a:r>
              <a:rPr kumimoji="0" lang="en-US" sz="2800" i="0" u="none" strike="noStrike"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 C. E. It!	</a:t>
            </a:r>
            <a:r>
              <a:rPr lang="en-US" sz="2800" dirty="0">
                <a:solidFill>
                  <a:schemeClr val="tx1"/>
                </a:solidFill>
                <a:latin typeface="Arial" panose="020B0604020202020204" pitchFamily="34" charset="0"/>
                <a:ea typeface="+mn-ea"/>
                <a:cs typeface="Arial" panose="020B0604020202020204" pitchFamily="34" charset="0"/>
              </a:rPr>
              <a:t>“The Ask”:  </a:t>
            </a:r>
            <a:r>
              <a:rPr kumimoji="0" lang="en-US" sz="2800" i="0" u="none" strike="noStrike"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Overcoming, </a:t>
            </a:r>
            <a:r>
              <a:rPr lang="en-US" sz="2800" dirty="0">
                <a:solidFill>
                  <a:schemeClr val="tx1"/>
                </a:solidFill>
                <a:latin typeface="Arial" panose="020B0604020202020204" pitchFamily="34" charset="0"/>
                <a:cs typeface="Arial" panose="020B0604020202020204" pitchFamily="34" charset="0"/>
              </a:rPr>
              <a:t>Preparing &amp; </a:t>
            </a:r>
            <a:r>
              <a:rPr kumimoji="0" lang="en-US" sz="2800" i="0" u="none" strike="noStrike"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Implementing	</a:t>
            </a:r>
            <a:r>
              <a:rPr lang="en-US" sz="2800" dirty="0">
                <a:solidFill>
                  <a:schemeClr val="tx1"/>
                </a:solidFill>
                <a:latin typeface="Arial" panose="020B0604020202020204" pitchFamily="34" charset="0"/>
                <a:ea typeface="+mn-ea"/>
                <a:cs typeface="Arial" panose="020B0604020202020204" pitchFamily="34" charset="0"/>
              </a:rPr>
              <a:t>In-Flight Activities</a:t>
            </a:r>
          </a:p>
          <a:p>
            <a:endParaRPr lang="en-US" dirty="0"/>
          </a:p>
        </p:txBody>
      </p:sp>
      <p:sp>
        <p:nvSpPr>
          <p:cNvPr id="4" name="Slide Number Placeholder 3"/>
          <p:cNvSpPr>
            <a:spLocks noGrp="1"/>
          </p:cNvSpPr>
          <p:nvPr>
            <p:ph type="sldNum" sz="quarter" idx="5"/>
          </p:nvPr>
        </p:nvSpPr>
        <p:spPr/>
        <p:txBody>
          <a:bodyPr/>
          <a:lstStyle/>
          <a:p>
            <a:fld id="{7D392915-D6E6-3E4B-A08E-44949A26FA21}" type="slidenum">
              <a:rPr lang="en-US" smtClean="0"/>
              <a:t>4</a:t>
            </a:fld>
            <a:endParaRPr lang="en-US" dirty="0"/>
          </a:p>
        </p:txBody>
      </p:sp>
    </p:spTree>
    <p:extLst>
      <p:ext uri="{BB962C8B-B14F-4D97-AF65-F5344CB8AC3E}">
        <p14:creationId xmlns:p14="http://schemas.microsoft.com/office/powerpoint/2010/main" val="416897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Break into groups</a:t>
            </a:r>
          </a:p>
          <a:p>
            <a:pPr marL="228600" indent="-228600">
              <a:buAutoNum type="arabicPeriod"/>
            </a:pPr>
            <a:r>
              <a:rPr lang="en-US" dirty="0"/>
              <a:t>Select a Scribe and Presenter</a:t>
            </a:r>
          </a:p>
          <a:p>
            <a:pPr marL="228600" indent="-228600">
              <a:buAutoNum type="arabicPeriod"/>
            </a:pPr>
            <a:r>
              <a:rPr lang="en-US" dirty="0"/>
              <a:t>List your POS Collection challenges</a:t>
            </a:r>
          </a:p>
          <a:p>
            <a:pPr marL="228600" indent="-228600">
              <a:buAutoNum type="arabicPeriod"/>
            </a:pPr>
            <a:r>
              <a:rPr lang="en-US" dirty="0"/>
              <a:t>Return from group breakouts</a:t>
            </a:r>
          </a:p>
          <a:p>
            <a:pPr marL="228600" indent="-228600">
              <a:buAutoNum type="arabicPeriod"/>
            </a:pPr>
            <a:r>
              <a:rPr lang="en-US" dirty="0"/>
              <a:t>Presenter to share their group’s top two challenges</a:t>
            </a:r>
          </a:p>
        </p:txBody>
      </p:sp>
      <p:sp>
        <p:nvSpPr>
          <p:cNvPr id="4" name="Slide Number Placeholder 3"/>
          <p:cNvSpPr>
            <a:spLocks noGrp="1"/>
          </p:cNvSpPr>
          <p:nvPr>
            <p:ph type="sldNum" sz="quarter" idx="5"/>
          </p:nvPr>
        </p:nvSpPr>
        <p:spPr/>
        <p:txBody>
          <a:bodyPr/>
          <a:lstStyle/>
          <a:p>
            <a:fld id="{7D392915-D6E6-3E4B-A08E-44949A26FA21}" type="slidenum">
              <a:rPr lang="en-US" smtClean="0"/>
              <a:t>5</a:t>
            </a:fld>
            <a:endParaRPr lang="en-US" dirty="0"/>
          </a:p>
        </p:txBody>
      </p:sp>
    </p:spTree>
    <p:extLst>
      <p:ext uri="{BB962C8B-B14F-4D97-AF65-F5344CB8AC3E}">
        <p14:creationId xmlns:p14="http://schemas.microsoft.com/office/powerpoint/2010/main" val="246498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92915-D6E6-3E4B-A08E-44949A26FA21}" type="slidenum">
              <a:rPr lang="en-US" smtClean="0"/>
              <a:t>10</a:t>
            </a:fld>
            <a:endParaRPr lang="en-US" dirty="0"/>
          </a:p>
        </p:txBody>
      </p:sp>
    </p:spTree>
    <p:extLst>
      <p:ext uri="{BB962C8B-B14F-4D97-AF65-F5344CB8AC3E}">
        <p14:creationId xmlns:p14="http://schemas.microsoft.com/office/powerpoint/2010/main" val="50025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you ask</a:t>
            </a:r>
          </a:p>
          <a:p>
            <a:r>
              <a:rPr lang="en-US" dirty="0"/>
              <a:t>When you ask</a:t>
            </a:r>
          </a:p>
          <a:p>
            <a:r>
              <a:rPr lang="en-US" dirty="0"/>
              <a:t>Your Setting</a:t>
            </a:r>
          </a:p>
          <a:p>
            <a:r>
              <a:rPr lang="en-US" dirty="0"/>
              <a:t>The environment when asking</a:t>
            </a:r>
          </a:p>
          <a:p>
            <a:r>
              <a:rPr lang="en-US" dirty="0"/>
              <a:t>Are others around during that conversation</a:t>
            </a:r>
          </a:p>
          <a:p>
            <a:r>
              <a:rPr lang="en-US" dirty="0"/>
              <a:t>Do you know what to ask for?  competence</a:t>
            </a:r>
          </a:p>
          <a:p>
            <a:endParaRPr lang="en-US" dirty="0"/>
          </a:p>
          <a:p>
            <a:r>
              <a:rPr lang="en-US" dirty="0"/>
              <a:t>Navigate difficult POS collection conversations with patients.</a:t>
            </a:r>
          </a:p>
          <a:p>
            <a:r>
              <a:rPr lang="en-US" dirty="0"/>
              <a:t>Not so black and white</a:t>
            </a:r>
          </a:p>
          <a:p>
            <a:r>
              <a:rPr lang="en-US" dirty="0"/>
              <a:t>You want your collectors to have some gray area to bring their personality, uniqueness and individuality</a:t>
            </a:r>
          </a:p>
          <a:p>
            <a:r>
              <a:rPr lang="en-US" dirty="0"/>
              <a:t>Adjust to any given situation</a:t>
            </a:r>
          </a:p>
          <a:p>
            <a:endParaRPr lang="en-US" dirty="0"/>
          </a:p>
          <a:p>
            <a:r>
              <a:rPr lang="en-US" dirty="0"/>
              <a:t>Add black and white circle with gray cross-section that’s where the personality, uniqueness and individuality lives</a:t>
            </a:r>
          </a:p>
          <a:p>
            <a:endParaRPr lang="en-US" dirty="0"/>
          </a:p>
        </p:txBody>
      </p:sp>
      <p:sp>
        <p:nvSpPr>
          <p:cNvPr id="4" name="Slide Number Placeholder 3"/>
          <p:cNvSpPr>
            <a:spLocks noGrp="1"/>
          </p:cNvSpPr>
          <p:nvPr>
            <p:ph type="sldNum" sz="quarter" idx="5"/>
          </p:nvPr>
        </p:nvSpPr>
        <p:spPr/>
        <p:txBody>
          <a:bodyPr/>
          <a:lstStyle/>
          <a:p>
            <a:fld id="{7D392915-D6E6-3E4B-A08E-44949A26FA21}" type="slidenum">
              <a:rPr lang="en-US" smtClean="0"/>
              <a:t>12</a:t>
            </a:fld>
            <a:endParaRPr lang="en-US" dirty="0"/>
          </a:p>
        </p:txBody>
      </p:sp>
    </p:spTree>
    <p:extLst>
      <p:ext uri="{BB962C8B-B14F-4D97-AF65-F5344CB8AC3E}">
        <p14:creationId xmlns:p14="http://schemas.microsoft.com/office/powerpoint/2010/main" val="3073708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rgbClr val="002060"/>
                </a:solidFill>
                <a:latin typeface="Arial" panose="020B0604020202020204" pitchFamily="34" charset="0"/>
                <a:cs typeface="Arial" panose="020B0604020202020204" pitchFamily="34" charset="0"/>
              </a:rPr>
              <a:t>Remember the </a:t>
            </a:r>
            <a:r>
              <a:rPr lang="en-US" sz="1200" b="1" i="1" dirty="0">
                <a:solidFill>
                  <a:srgbClr val="002060"/>
                </a:solidFill>
                <a:latin typeface="Arial" panose="020B0604020202020204" pitchFamily="34" charset="0"/>
                <a:cs typeface="Arial" panose="020B0604020202020204" pitchFamily="34" charset="0"/>
              </a:rPr>
              <a:t>Golden Rule:</a:t>
            </a:r>
            <a:r>
              <a:rPr lang="en-US" sz="1200" i="1" dirty="0">
                <a:solidFill>
                  <a:srgbClr val="002060"/>
                </a:solidFill>
                <a:latin typeface="Arial" panose="020B0604020202020204" pitchFamily="34" charset="0"/>
                <a:cs typeface="Arial" panose="020B0604020202020204" pitchFamily="34" charset="0"/>
              </a:rPr>
              <a:t>  Treat others as you would like to be treated</a:t>
            </a:r>
          </a:p>
          <a:p>
            <a:r>
              <a:rPr lang="en-US" sz="1200" i="1" dirty="0">
                <a:solidFill>
                  <a:srgbClr val="002060"/>
                </a:solidFill>
                <a:latin typeface="Arial" panose="020B0604020202020204" pitchFamily="34" charset="0"/>
                <a:cs typeface="Arial" panose="020B0604020202020204" pitchFamily="34" charset="0"/>
              </a:rPr>
              <a:t>Critical – don’t criticize - $50 might not seem like much to us but to someone struggling that could be the difference between food or a tank of gas.</a:t>
            </a:r>
            <a:endParaRPr lang="en-US" dirty="0"/>
          </a:p>
        </p:txBody>
      </p:sp>
      <p:sp>
        <p:nvSpPr>
          <p:cNvPr id="4" name="Slide Number Placeholder 3"/>
          <p:cNvSpPr>
            <a:spLocks noGrp="1"/>
          </p:cNvSpPr>
          <p:nvPr>
            <p:ph type="sldNum" sz="quarter" idx="5"/>
          </p:nvPr>
        </p:nvSpPr>
        <p:spPr/>
        <p:txBody>
          <a:bodyPr/>
          <a:lstStyle/>
          <a:p>
            <a:fld id="{7D392915-D6E6-3E4B-A08E-44949A26FA21}" type="slidenum">
              <a:rPr lang="en-US" smtClean="0"/>
              <a:t>13</a:t>
            </a:fld>
            <a:endParaRPr lang="en-US" dirty="0"/>
          </a:p>
        </p:txBody>
      </p:sp>
    </p:spTree>
    <p:extLst>
      <p:ext uri="{BB962C8B-B14F-4D97-AF65-F5344CB8AC3E}">
        <p14:creationId xmlns:p14="http://schemas.microsoft.com/office/powerpoint/2010/main" val="414198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Roboto Condensed" panose="02000000000000000000" pitchFamily="2" charset="0"/>
              </a:rPr>
              <a:t>As leaders you’re often looking at your kpi and determining where you are falling short so that you can correct the shortfall but often the KPI may not be where the focus should be on.  </a:t>
            </a:r>
            <a:r>
              <a:rPr lang="en-US" dirty="0">
                <a:solidFill>
                  <a:srgbClr val="222222"/>
                </a:solidFill>
                <a:latin typeface="Roboto Condensed" panose="02000000000000000000" pitchFamily="2" charset="0"/>
              </a:rPr>
              <a:t>Add an example.  If you’re seeing your bad debt is growing, you might think it’s because people aren’t paying and focusing on increasing your POS on the front end when introspect it is that colleagues are not communicating other payment options such as your payment plans because maybe they don’t understand, know about them or aren’t comfortable discussing them with patients.  We could miss an opportunity where a patient wasn’t able to pay the full amount and opted not to pay anything because we didn’t offer the payment plan option.  This could be due to their lack of knowledge, or understating of the payment option resources.</a:t>
            </a:r>
            <a:endParaRPr lang="en-US" b="0" i="0" dirty="0">
              <a:solidFill>
                <a:srgbClr val="222222"/>
              </a:solidFill>
              <a:effectLst/>
              <a:latin typeface="Roboto Condensed"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7D392915-D6E6-3E4B-A08E-44949A26FA21}" type="slidenum">
              <a:rPr lang="en-US" smtClean="0"/>
              <a:t>14</a:t>
            </a:fld>
            <a:endParaRPr lang="en-US" dirty="0"/>
          </a:p>
        </p:txBody>
      </p:sp>
    </p:spTree>
    <p:extLst>
      <p:ext uri="{BB962C8B-B14F-4D97-AF65-F5344CB8AC3E}">
        <p14:creationId xmlns:p14="http://schemas.microsoft.com/office/powerpoint/2010/main" val="2635684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392915-D6E6-3E4B-A08E-44949A26FA21}" type="slidenum">
              <a:rPr lang="en-US" smtClean="0"/>
              <a:t>15</a:t>
            </a:fld>
            <a:endParaRPr lang="en-US" dirty="0"/>
          </a:p>
        </p:txBody>
      </p:sp>
    </p:spTree>
    <p:extLst>
      <p:ext uri="{BB962C8B-B14F-4D97-AF65-F5344CB8AC3E}">
        <p14:creationId xmlns:p14="http://schemas.microsoft.com/office/powerpoint/2010/main" val="439817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picture containing sky, water, outdoor, scene&#10;&#10;Description automatically generated">
            <a:extLst>
              <a:ext uri="{FF2B5EF4-FFF2-40B4-BE49-F238E27FC236}">
                <a16:creationId xmlns:a16="http://schemas.microsoft.com/office/drawing/2014/main" id="{A22B82D6-D5C6-DC42-89C2-8E6E9841F8E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3" y="0"/>
            <a:ext cx="12193446" cy="6858000"/>
          </a:xfrm>
          <a:prstGeom prst="rect">
            <a:avLst/>
          </a:prstGeom>
        </p:spPr>
      </p:pic>
      <p:sp>
        <p:nvSpPr>
          <p:cNvPr id="9" name="Text Placeholder 15">
            <a:extLst>
              <a:ext uri="{FF2B5EF4-FFF2-40B4-BE49-F238E27FC236}">
                <a16:creationId xmlns:a16="http://schemas.microsoft.com/office/drawing/2014/main" id="{F3BF3CD2-5C6C-8643-AD97-416DEB82D492}"/>
              </a:ext>
            </a:extLst>
          </p:cNvPr>
          <p:cNvSpPr>
            <a:spLocks noGrp="1"/>
          </p:cNvSpPr>
          <p:nvPr>
            <p:ph type="body" sz="quarter" idx="10" hasCustomPrompt="1"/>
          </p:nvPr>
        </p:nvSpPr>
        <p:spPr>
          <a:xfrm>
            <a:off x="516417" y="533401"/>
            <a:ext cx="11561975" cy="3390900"/>
          </a:xfrm>
        </p:spPr>
        <p:txBody>
          <a:bodyPr anchor="b">
            <a:normAutofit/>
          </a:bodyPr>
          <a:lstStyle>
            <a:lvl1pPr marL="0" indent="0">
              <a:lnSpc>
                <a:spcPts val="6000"/>
              </a:lnSpc>
              <a:spcBef>
                <a:spcPts val="0"/>
              </a:spcBef>
              <a:buNone/>
              <a:defRPr sz="4000" b="1" i="0" baseline="0">
                <a:solidFill>
                  <a:schemeClr val="bg1"/>
                </a:solidFill>
                <a:latin typeface="Arial" charset="0"/>
                <a:ea typeface="Arial" charset="0"/>
                <a:cs typeface="Arial" charset="0"/>
              </a:defRPr>
            </a:lvl1pPr>
          </a:lstStyle>
          <a:p>
            <a:pPr lvl="0"/>
            <a:r>
              <a:rPr lang="en-US" dirty="0"/>
              <a:t>Wheels Up! A Journey Through POS Collections!</a:t>
            </a:r>
          </a:p>
        </p:txBody>
      </p:sp>
      <p:sp>
        <p:nvSpPr>
          <p:cNvPr id="11" name="Text Placeholder 6">
            <a:extLst>
              <a:ext uri="{FF2B5EF4-FFF2-40B4-BE49-F238E27FC236}">
                <a16:creationId xmlns:a16="http://schemas.microsoft.com/office/drawing/2014/main" id="{337EBA1A-46C3-2740-9AA2-EC8C3E5DF9EA}"/>
              </a:ext>
            </a:extLst>
          </p:cNvPr>
          <p:cNvSpPr>
            <a:spLocks noGrp="1"/>
          </p:cNvSpPr>
          <p:nvPr>
            <p:ph type="body" sz="quarter" idx="12" hasCustomPrompt="1"/>
          </p:nvPr>
        </p:nvSpPr>
        <p:spPr>
          <a:xfrm>
            <a:off x="516417" y="6246731"/>
            <a:ext cx="7507815" cy="370199"/>
          </a:xfrm>
        </p:spPr>
        <p:txBody>
          <a:bodyPr>
            <a:normAutofit/>
          </a:bodyPr>
          <a:lstStyle>
            <a:lvl1pPr marL="0" indent="0">
              <a:buFontTx/>
              <a:buNone/>
              <a:defRPr sz="1800" b="0" i="1" baseline="0">
                <a:solidFill>
                  <a:schemeClr val="bg1"/>
                </a:solidFill>
                <a:latin typeface="arial" charset="0"/>
              </a:defRPr>
            </a:lvl1pPr>
          </a:lstStyle>
          <a:p>
            <a:r>
              <a:rPr lang="en-US" dirty="0"/>
              <a:t>Created by Stacie Johnson &amp; Pippa Tooley</a:t>
            </a:r>
          </a:p>
        </p:txBody>
      </p:sp>
    </p:spTree>
    <p:extLst>
      <p:ext uri="{BB962C8B-B14F-4D97-AF65-F5344CB8AC3E}">
        <p14:creationId xmlns:p14="http://schemas.microsoft.com/office/powerpoint/2010/main" val="186892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965DC9C-51E8-7540-8469-A6E2AD3CFB89}"/>
              </a:ext>
            </a:extLst>
          </p:cNvPr>
          <p:cNvSpPr>
            <a:spLocks noGrp="1"/>
          </p:cNvSpPr>
          <p:nvPr>
            <p:ph type="body" sz="quarter" idx="10"/>
          </p:nvPr>
        </p:nvSpPr>
        <p:spPr>
          <a:xfrm>
            <a:off x="322263" y="2667000"/>
            <a:ext cx="5583237" cy="3390900"/>
          </a:xfrm>
        </p:spPr>
        <p:txBody>
          <a:bodyPr/>
          <a:lstStyle>
            <a:lvl1pPr marL="0" indent="0">
              <a:buNone/>
              <a:defRPr sz="2400" b="0" baseline="0">
                <a:solidFill>
                  <a:srgbClr val="444545"/>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8" name="Text Placeholder 2">
            <a:extLst>
              <a:ext uri="{FF2B5EF4-FFF2-40B4-BE49-F238E27FC236}">
                <a16:creationId xmlns:a16="http://schemas.microsoft.com/office/drawing/2014/main" id="{7C2716F2-D7CD-694A-B216-A4B6BD7F87CF}"/>
              </a:ext>
            </a:extLst>
          </p:cNvPr>
          <p:cNvSpPr>
            <a:spLocks noGrp="1"/>
          </p:cNvSpPr>
          <p:nvPr>
            <p:ph type="body" sz="quarter" idx="11"/>
          </p:nvPr>
        </p:nvSpPr>
        <p:spPr>
          <a:xfrm>
            <a:off x="6189663" y="2667000"/>
            <a:ext cx="5583237" cy="3390900"/>
          </a:xfrm>
        </p:spPr>
        <p:txBody>
          <a:bodyPr/>
          <a:lstStyle>
            <a:lvl1pPr marL="0" indent="0">
              <a:buNone/>
              <a:defRPr sz="2400" b="0" baseline="0">
                <a:solidFill>
                  <a:srgbClr val="444545"/>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0" name="Title 1">
            <a:extLst>
              <a:ext uri="{FF2B5EF4-FFF2-40B4-BE49-F238E27FC236}">
                <a16:creationId xmlns:a16="http://schemas.microsoft.com/office/drawing/2014/main" id="{3B98CD69-CD55-134E-9D19-28DE1E015D3B}"/>
              </a:ext>
            </a:extLst>
          </p:cNvPr>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1" name="Subtitle 2">
            <a:extLst>
              <a:ext uri="{FF2B5EF4-FFF2-40B4-BE49-F238E27FC236}">
                <a16:creationId xmlns:a16="http://schemas.microsoft.com/office/drawing/2014/main" id="{9CDADA61-66D7-1040-93CC-60D7381A4886}"/>
              </a:ext>
            </a:extLst>
          </p:cNvPr>
          <p:cNvSpPr>
            <a:spLocks noGrp="1"/>
          </p:cNvSpPr>
          <p:nvPr>
            <p:ph type="subTitle" idx="1"/>
          </p:nvPr>
        </p:nvSpPr>
        <p:spPr>
          <a:xfrm>
            <a:off x="322580" y="1573372"/>
            <a:ext cx="11450319" cy="769778"/>
          </a:xfrm>
        </p:spPr>
        <p:txBody>
          <a:bodyPr/>
          <a:lstStyle>
            <a:lvl1pPr marL="0" indent="0" algn="l">
              <a:lnSpc>
                <a:spcPct val="140000"/>
              </a:lnSpc>
              <a:buNone/>
              <a:defRPr sz="2400" b="1" baseline="0">
                <a:solidFill>
                  <a:srgbClr val="002E6D"/>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Box 12">
            <a:extLst>
              <a:ext uri="{FF2B5EF4-FFF2-40B4-BE49-F238E27FC236}">
                <a16:creationId xmlns:a16="http://schemas.microsoft.com/office/drawing/2014/main" id="{B76604CE-26B4-BF47-A875-F7A8EF137919}"/>
              </a:ext>
            </a:extLst>
          </p:cNvPr>
          <p:cNvSpPr txBox="1"/>
          <p:nvPr userDrawn="1"/>
        </p:nvSpPr>
        <p:spPr>
          <a:xfrm>
            <a:off x="4818490" y="6463486"/>
            <a:ext cx="6679096" cy="246221"/>
          </a:xfrm>
          <a:prstGeom prst="rect">
            <a:avLst/>
          </a:prstGeom>
          <a:noFill/>
        </p:spPr>
        <p:txBody>
          <a:bodyPr wrap="square" rtlCol="0">
            <a:spAutoFit/>
          </a:bodyPr>
          <a:lstStyle/>
          <a:p>
            <a:pPr algn="r"/>
            <a:r>
              <a:rPr lang="en-US" sz="1000" baseline="0" dirty="0">
                <a:solidFill>
                  <a:srgbClr val="444545"/>
                </a:solidFill>
                <a:latin typeface="arial" charset="0"/>
              </a:rPr>
              <a:t>Wheels Up! A Journey Through POS Collections</a:t>
            </a:r>
          </a:p>
        </p:txBody>
      </p:sp>
    </p:spTree>
    <p:extLst>
      <p:ext uri="{BB962C8B-B14F-4D97-AF65-F5344CB8AC3E}">
        <p14:creationId xmlns:p14="http://schemas.microsoft.com/office/powerpoint/2010/main" val="273239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D5A0A6-EF2C-5E4F-9644-082F7D1497EC}"/>
              </a:ext>
            </a:extLst>
          </p:cNvPr>
          <p:cNvSpPr>
            <a:spLocks noGrp="1"/>
          </p:cNvSpPr>
          <p:nvPr>
            <p:ph type="ctrTitle"/>
          </p:nvPr>
        </p:nvSpPr>
        <p:spPr>
          <a:xfrm>
            <a:off x="309282"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8" name="Subtitle 2">
            <a:extLst>
              <a:ext uri="{FF2B5EF4-FFF2-40B4-BE49-F238E27FC236}">
                <a16:creationId xmlns:a16="http://schemas.microsoft.com/office/drawing/2014/main" id="{6210F5AD-CB6F-7E40-A3FD-55A9D8104C33}"/>
              </a:ext>
            </a:extLst>
          </p:cNvPr>
          <p:cNvSpPr>
            <a:spLocks noGrp="1"/>
          </p:cNvSpPr>
          <p:nvPr>
            <p:ph type="subTitle" idx="1"/>
          </p:nvPr>
        </p:nvSpPr>
        <p:spPr>
          <a:xfrm>
            <a:off x="322582" y="1573372"/>
            <a:ext cx="11450319" cy="769779"/>
          </a:xfrm>
        </p:spPr>
        <p:txBody>
          <a:bodyPr/>
          <a:lstStyle>
            <a:lvl1pPr marL="0" indent="0" algn="l">
              <a:lnSpc>
                <a:spcPct val="140000"/>
              </a:lnSpc>
              <a:buNone/>
              <a:defRPr sz="2400" b="1" baseline="0">
                <a:solidFill>
                  <a:srgbClr val="002E6D"/>
                </a:solidFill>
                <a:latin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596FF70D-46C0-C84F-B419-5F4426B819A8}"/>
              </a:ext>
            </a:extLst>
          </p:cNvPr>
          <p:cNvSpPr>
            <a:spLocks noGrp="1"/>
          </p:cNvSpPr>
          <p:nvPr>
            <p:ph type="body" sz="quarter" idx="10"/>
          </p:nvPr>
        </p:nvSpPr>
        <p:spPr>
          <a:xfrm>
            <a:off x="322264" y="2667001"/>
            <a:ext cx="11450635" cy="3390900"/>
          </a:xfrm>
        </p:spPr>
        <p:txBody>
          <a:bodyPr/>
          <a:lstStyle>
            <a:lvl1pPr marL="0" indent="0">
              <a:buNone/>
              <a:defRPr sz="2400" b="1" baseline="0">
                <a:solidFill>
                  <a:srgbClr val="444545"/>
                </a:solidFill>
                <a:latin typeface="Arial" charset="0"/>
                <a:ea typeface="Arial" charset="0"/>
                <a:cs typeface="Arial" charset="0"/>
              </a:defRPr>
            </a:lvl1pPr>
            <a:lvl2pPr marL="457189" indent="0">
              <a:buNone/>
              <a:defRPr baseline="0">
                <a:solidFill>
                  <a:schemeClr val="tx1">
                    <a:lumMod val="50000"/>
                    <a:lumOff val="50000"/>
                  </a:schemeClr>
                </a:solidFill>
              </a:defRPr>
            </a:lvl2pPr>
            <a:lvl3pPr marL="914377" indent="0">
              <a:buNone/>
              <a:defRPr baseline="0">
                <a:solidFill>
                  <a:schemeClr val="tx1">
                    <a:lumMod val="50000"/>
                    <a:lumOff val="50000"/>
                  </a:schemeClr>
                </a:solidFill>
              </a:defRPr>
            </a:lvl3pPr>
            <a:lvl4pPr marL="1371566" indent="0">
              <a:buNone/>
              <a:defRPr baseline="0">
                <a:solidFill>
                  <a:schemeClr val="tx1">
                    <a:lumMod val="50000"/>
                    <a:lumOff val="50000"/>
                  </a:schemeClr>
                </a:solidFill>
              </a:defRPr>
            </a:lvl4pPr>
            <a:lvl5pPr marL="1828754" indent="0">
              <a:buNone/>
              <a:defRPr baseline="0">
                <a:solidFill>
                  <a:schemeClr val="tx1">
                    <a:lumMod val="50000"/>
                    <a:lumOff val="50000"/>
                  </a:schemeClr>
                </a:solidFill>
              </a:defRPr>
            </a:lvl5pPr>
          </a:lstStyle>
          <a:p>
            <a:pPr lvl="0"/>
            <a:r>
              <a:rPr lang="en-US"/>
              <a:t>Click to edit Master text styles</a:t>
            </a:r>
          </a:p>
        </p:txBody>
      </p:sp>
      <p:sp>
        <p:nvSpPr>
          <p:cNvPr id="10" name="TextBox 9">
            <a:extLst>
              <a:ext uri="{FF2B5EF4-FFF2-40B4-BE49-F238E27FC236}">
                <a16:creationId xmlns:a16="http://schemas.microsoft.com/office/drawing/2014/main" id="{5394FB9B-48BA-C147-959E-4F234BCD2968}"/>
              </a:ext>
            </a:extLst>
          </p:cNvPr>
          <p:cNvSpPr txBox="1"/>
          <p:nvPr userDrawn="1"/>
        </p:nvSpPr>
        <p:spPr>
          <a:xfrm>
            <a:off x="11565287"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dirty="0">
              <a:solidFill>
                <a:srgbClr val="444545"/>
              </a:solidFill>
              <a:latin typeface="arial" charset="0"/>
            </a:endParaRPr>
          </a:p>
        </p:txBody>
      </p:sp>
      <p:sp>
        <p:nvSpPr>
          <p:cNvPr id="11" name="TextBox 10">
            <a:extLst>
              <a:ext uri="{FF2B5EF4-FFF2-40B4-BE49-F238E27FC236}">
                <a16:creationId xmlns:a16="http://schemas.microsoft.com/office/drawing/2014/main" id="{77FCD22E-F121-E543-9396-C12064318E36}"/>
              </a:ext>
            </a:extLst>
          </p:cNvPr>
          <p:cNvSpPr txBox="1"/>
          <p:nvPr userDrawn="1"/>
        </p:nvSpPr>
        <p:spPr>
          <a:xfrm>
            <a:off x="4818490" y="6463486"/>
            <a:ext cx="6679096" cy="246221"/>
          </a:xfrm>
          <a:prstGeom prst="rect">
            <a:avLst/>
          </a:prstGeom>
          <a:noFill/>
        </p:spPr>
        <p:txBody>
          <a:bodyPr wrap="square" rtlCol="0">
            <a:spAutoFit/>
          </a:bodyPr>
          <a:lstStyle/>
          <a:p>
            <a:pPr algn="r"/>
            <a:r>
              <a:rPr lang="en-US" sz="1000" baseline="0" dirty="0">
                <a:solidFill>
                  <a:srgbClr val="444545"/>
                </a:solidFill>
                <a:latin typeface="arial" charset="0"/>
              </a:rPr>
              <a:t>Wheels Up! A Journey Through POS Collections</a:t>
            </a:r>
          </a:p>
        </p:txBody>
      </p:sp>
    </p:spTree>
    <p:extLst>
      <p:ext uri="{BB962C8B-B14F-4D97-AF65-F5344CB8AC3E}">
        <p14:creationId xmlns:p14="http://schemas.microsoft.com/office/powerpoint/2010/main" val="70109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965DC9C-51E8-7540-8469-A6E2AD3CFB89}"/>
              </a:ext>
            </a:extLst>
          </p:cNvPr>
          <p:cNvSpPr>
            <a:spLocks noGrp="1"/>
          </p:cNvSpPr>
          <p:nvPr>
            <p:ph type="body" sz="quarter" idx="10"/>
          </p:nvPr>
        </p:nvSpPr>
        <p:spPr>
          <a:xfrm>
            <a:off x="322263" y="2667000"/>
            <a:ext cx="5583237" cy="3390900"/>
          </a:xfrm>
        </p:spPr>
        <p:txBody>
          <a:bodyPr/>
          <a:lstStyle>
            <a:lvl1pPr marL="0" indent="0">
              <a:buNone/>
              <a:defRPr sz="2400" b="0" baseline="0">
                <a:solidFill>
                  <a:srgbClr val="444545"/>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8" name="Text Placeholder 2">
            <a:extLst>
              <a:ext uri="{FF2B5EF4-FFF2-40B4-BE49-F238E27FC236}">
                <a16:creationId xmlns:a16="http://schemas.microsoft.com/office/drawing/2014/main" id="{7C2716F2-D7CD-694A-B216-A4B6BD7F87CF}"/>
              </a:ext>
            </a:extLst>
          </p:cNvPr>
          <p:cNvSpPr>
            <a:spLocks noGrp="1"/>
          </p:cNvSpPr>
          <p:nvPr>
            <p:ph type="body" sz="quarter" idx="11"/>
          </p:nvPr>
        </p:nvSpPr>
        <p:spPr>
          <a:xfrm>
            <a:off x="6189663" y="2667000"/>
            <a:ext cx="5583237" cy="3390900"/>
          </a:xfrm>
        </p:spPr>
        <p:txBody>
          <a:bodyPr/>
          <a:lstStyle>
            <a:lvl1pPr marL="0" indent="0">
              <a:buNone/>
              <a:defRPr sz="2400" b="0" baseline="0">
                <a:solidFill>
                  <a:srgbClr val="444545"/>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0" name="Title 1">
            <a:extLst>
              <a:ext uri="{FF2B5EF4-FFF2-40B4-BE49-F238E27FC236}">
                <a16:creationId xmlns:a16="http://schemas.microsoft.com/office/drawing/2014/main" id="{3B98CD69-CD55-134E-9D19-28DE1E015D3B}"/>
              </a:ext>
            </a:extLst>
          </p:cNvPr>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1" name="Subtitle 2">
            <a:extLst>
              <a:ext uri="{FF2B5EF4-FFF2-40B4-BE49-F238E27FC236}">
                <a16:creationId xmlns:a16="http://schemas.microsoft.com/office/drawing/2014/main" id="{9CDADA61-66D7-1040-93CC-60D7381A4886}"/>
              </a:ext>
            </a:extLst>
          </p:cNvPr>
          <p:cNvSpPr>
            <a:spLocks noGrp="1"/>
          </p:cNvSpPr>
          <p:nvPr>
            <p:ph type="subTitle" idx="1"/>
          </p:nvPr>
        </p:nvSpPr>
        <p:spPr>
          <a:xfrm>
            <a:off x="322580" y="1573372"/>
            <a:ext cx="11450319" cy="769778"/>
          </a:xfrm>
        </p:spPr>
        <p:txBody>
          <a:bodyPr/>
          <a:lstStyle>
            <a:lvl1pPr marL="0" indent="0" algn="l">
              <a:lnSpc>
                <a:spcPct val="140000"/>
              </a:lnSpc>
              <a:buNone/>
              <a:defRPr sz="2400" b="1" baseline="0">
                <a:solidFill>
                  <a:srgbClr val="002E6D"/>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Box 12">
            <a:extLst>
              <a:ext uri="{FF2B5EF4-FFF2-40B4-BE49-F238E27FC236}">
                <a16:creationId xmlns:a16="http://schemas.microsoft.com/office/drawing/2014/main" id="{B76604CE-26B4-BF47-A875-F7A8EF137919}"/>
              </a:ext>
            </a:extLst>
          </p:cNvPr>
          <p:cNvSpPr txBox="1"/>
          <p:nvPr userDrawn="1"/>
        </p:nvSpPr>
        <p:spPr>
          <a:xfrm>
            <a:off x="4818490" y="6463486"/>
            <a:ext cx="6679096" cy="246221"/>
          </a:xfrm>
          <a:prstGeom prst="rect">
            <a:avLst/>
          </a:prstGeom>
          <a:noFill/>
        </p:spPr>
        <p:txBody>
          <a:bodyPr wrap="square" rtlCol="0">
            <a:spAutoFit/>
          </a:bodyPr>
          <a:lstStyle/>
          <a:p>
            <a:pPr algn="r"/>
            <a:r>
              <a:rPr lang="en-US" sz="1000" baseline="0" dirty="0">
                <a:solidFill>
                  <a:srgbClr val="444545"/>
                </a:solidFill>
                <a:latin typeface="arial" charset="0"/>
              </a:rPr>
              <a:t>Wheels Up! A Journey Through POS Collections</a:t>
            </a:r>
          </a:p>
        </p:txBody>
      </p:sp>
    </p:spTree>
    <p:extLst>
      <p:ext uri="{BB962C8B-B14F-4D97-AF65-F5344CB8AC3E}">
        <p14:creationId xmlns:p14="http://schemas.microsoft.com/office/powerpoint/2010/main" val="294528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6A2ADBE-65AE-BE45-95C7-A779ADB78D66}"/>
              </a:ext>
            </a:extLst>
          </p:cNvPr>
          <p:cNvSpPr>
            <a:spLocks noGrp="1"/>
          </p:cNvSpPr>
          <p:nvPr>
            <p:ph type="body" sz="quarter" idx="10"/>
          </p:nvPr>
        </p:nvSpPr>
        <p:spPr>
          <a:xfrm>
            <a:off x="313950" y="1600200"/>
            <a:ext cx="11450635" cy="3390900"/>
          </a:xfrm>
        </p:spPr>
        <p:txBody>
          <a:bodyPr/>
          <a:lstStyle>
            <a:lvl1pPr marL="0" indent="0">
              <a:buNone/>
              <a:defRPr sz="2400" b="0" baseline="0">
                <a:solidFill>
                  <a:srgbClr val="002E6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0" name="Title 1">
            <a:extLst>
              <a:ext uri="{FF2B5EF4-FFF2-40B4-BE49-F238E27FC236}">
                <a16:creationId xmlns:a16="http://schemas.microsoft.com/office/drawing/2014/main" id="{AF614181-3751-1444-84F6-13A5CBD5A6B3}"/>
              </a:ext>
            </a:extLst>
          </p:cNvPr>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1" name="TextBox 10">
            <a:extLst>
              <a:ext uri="{FF2B5EF4-FFF2-40B4-BE49-F238E27FC236}">
                <a16:creationId xmlns:a16="http://schemas.microsoft.com/office/drawing/2014/main" id="{39BAA850-1FB9-3646-AE0D-4C90B8C93B63}"/>
              </a:ext>
            </a:extLst>
          </p:cNvPr>
          <p:cNvSpPr txBox="1"/>
          <p:nvPr userDrawn="1"/>
        </p:nvSpPr>
        <p:spPr>
          <a:xfrm>
            <a:off x="11565286"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dirty="0">
              <a:solidFill>
                <a:srgbClr val="444545"/>
              </a:solidFill>
              <a:latin typeface="arial" charset="0"/>
            </a:endParaRPr>
          </a:p>
        </p:txBody>
      </p:sp>
      <p:sp>
        <p:nvSpPr>
          <p:cNvPr id="9" name="TextBox 8">
            <a:extLst>
              <a:ext uri="{FF2B5EF4-FFF2-40B4-BE49-F238E27FC236}">
                <a16:creationId xmlns:a16="http://schemas.microsoft.com/office/drawing/2014/main" id="{790EF7D1-41E6-1645-8E1A-CAB02D1EF8D0}"/>
              </a:ext>
            </a:extLst>
          </p:cNvPr>
          <p:cNvSpPr txBox="1"/>
          <p:nvPr userDrawn="1"/>
        </p:nvSpPr>
        <p:spPr>
          <a:xfrm>
            <a:off x="4818490" y="6463486"/>
            <a:ext cx="6679096" cy="246221"/>
          </a:xfrm>
          <a:prstGeom prst="rect">
            <a:avLst/>
          </a:prstGeom>
          <a:noFill/>
        </p:spPr>
        <p:txBody>
          <a:bodyPr wrap="square" rtlCol="0">
            <a:spAutoFit/>
          </a:bodyPr>
          <a:lstStyle/>
          <a:p>
            <a:pPr algn="r"/>
            <a:r>
              <a:rPr lang="en-US" sz="1000" baseline="0" dirty="0">
                <a:solidFill>
                  <a:srgbClr val="444545"/>
                </a:solidFill>
                <a:latin typeface="arial" charset="0"/>
              </a:rPr>
              <a:t>Wheels Up! A Journey Through POS Collections</a:t>
            </a:r>
          </a:p>
        </p:txBody>
      </p:sp>
    </p:spTree>
    <p:extLst>
      <p:ext uri="{BB962C8B-B14F-4D97-AF65-F5344CB8AC3E}">
        <p14:creationId xmlns:p14="http://schemas.microsoft.com/office/powerpoint/2010/main" val="900565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7A9557-3111-FD4A-A039-176166ED3CC7}"/>
              </a:ext>
            </a:extLst>
          </p:cNvPr>
          <p:cNvSpPr/>
          <p:nvPr userDrawn="1"/>
        </p:nvSpPr>
        <p:spPr>
          <a:xfrm>
            <a:off x="154074" y="157038"/>
            <a:ext cx="11883852" cy="6543923"/>
          </a:xfrm>
          <a:prstGeom prst="rect">
            <a:avLst/>
          </a:prstGeom>
          <a:solidFill>
            <a:srgbClr val="002E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5">
            <a:extLst>
              <a:ext uri="{FF2B5EF4-FFF2-40B4-BE49-F238E27FC236}">
                <a16:creationId xmlns:a16="http://schemas.microsoft.com/office/drawing/2014/main" id="{7104188F-52FC-674A-B1D8-1A33E4064E4B}"/>
              </a:ext>
            </a:extLst>
          </p:cNvPr>
          <p:cNvSpPr>
            <a:spLocks noGrp="1"/>
          </p:cNvSpPr>
          <p:nvPr>
            <p:ph type="body" sz="quarter" idx="10" hasCustomPrompt="1"/>
          </p:nvPr>
        </p:nvSpPr>
        <p:spPr>
          <a:xfrm>
            <a:off x="304799" y="533400"/>
            <a:ext cx="11590352" cy="3390900"/>
          </a:xfrm>
        </p:spPr>
        <p:txBody>
          <a:bodyPr anchor="b">
            <a:normAutofit/>
          </a:bodyPr>
          <a:lstStyle>
            <a:lvl1pPr marL="0" indent="0">
              <a:lnSpc>
                <a:spcPts val="7000"/>
              </a:lnSpc>
              <a:spcBef>
                <a:spcPts val="0"/>
              </a:spcBef>
              <a:buNone/>
              <a:defRPr sz="5400" b="0" i="0" baseline="0">
                <a:solidFill>
                  <a:schemeClr val="bg1"/>
                </a:solidFill>
                <a:latin typeface="Arial" charset="0"/>
                <a:ea typeface="Arial" charset="0"/>
                <a:cs typeface="Arial" charset="0"/>
              </a:defRPr>
            </a:lvl1pPr>
          </a:lstStyle>
          <a:p>
            <a:pPr lvl="0"/>
            <a:r>
              <a:rPr lang="en-US" dirty="0"/>
              <a:t>Click to edit Section title</a:t>
            </a:r>
          </a:p>
        </p:txBody>
      </p:sp>
    </p:spTree>
    <p:extLst>
      <p:ext uri="{BB962C8B-B14F-4D97-AF65-F5344CB8AC3E}">
        <p14:creationId xmlns:p14="http://schemas.microsoft.com/office/powerpoint/2010/main" val="87966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descr="A picture containing sky, water, outdoor, scene&#10;&#10;Description automatically generated">
            <a:extLst>
              <a:ext uri="{FF2B5EF4-FFF2-40B4-BE49-F238E27FC236}">
                <a16:creationId xmlns:a16="http://schemas.microsoft.com/office/drawing/2014/main" id="{A22B82D6-D5C6-DC42-89C2-8E6E9841F8E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3" y="0"/>
            <a:ext cx="12193446" cy="6858000"/>
          </a:xfrm>
          <a:prstGeom prst="rect">
            <a:avLst/>
          </a:prstGeom>
        </p:spPr>
      </p:pic>
      <p:sp>
        <p:nvSpPr>
          <p:cNvPr id="9" name="Text Placeholder 15">
            <a:extLst>
              <a:ext uri="{FF2B5EF4-FFF2-40B4-BE49-F238E27FC236}">
                <a16:creationId xmlns:a16="http://schemas.microsoft.com/office/drawing/2014/main" id="{F3BF3CD2-5C6C-8643-AD97-416DEB82D492}"/>
              </a:ext>
            </a:extLst>
          </p:cNvPr>
          <p:cNvSpPr>
            <a:spLocks noGrp="1"/>
          </p:cNvSpPr>
          <p:nvPr>
            <p:ph type="body" sz="quarter" idx="10" hasCustomPrompt="1"/>
          </p:nvPr>
        </p:nvSpPr>
        <p:spPr>
          <a:xfrm>
            <a:off x="516417" y="533401"/>
            <a:ext cx="11561975" cy="3390900"/>
          </a:xfrm>
        </p:spPr>
        <p:txBody>
          <a:bodyPr anchor="b">
            <a:normAutofit/>
          </a:bodyPr>
          <a:lstStyle>
            <a:lvl1pPr marL="0" indent="0">
              <a:lnSpc>
                <a:spcPts val="6000"/>
              </a:lnSpc>
              <a:spcBef>
                <a:spcPts val="0"/>
              </a:spcBef>
              <a:buNone/>
              <a:defRPr sz="4000" b="1" i="0" baseline="0">
                <a:solidFill>
                  <a:schemeClr val="bg1"/>
                </a:solidFill>
                <a:latin typeface="Arial" charset="0"/>
                <a:ea typeface="Arial" charset="0"/>
                <a:cs typeface="Arial" charset="0"/>
              </a:defRPr>
            </a:lvl1pPr>
          </a:lstStyle>
          <a:p>
            <a:pPr lvl="0"/>
            <a:r>
              <a:rPr lang="en-US" dirty="0"/>
              <a:t>Wheels Up! A Journey Through POS Collections!</a:t>
            </a:r>
          </a:p>
        </p:txBody>
      </p:sp>
      <p:sp>
        <p:nvSpPr>
          <p:cNvPr id="11" name="Text Placeholder 6">
            <a:extLst>
              <a:ext uri="{FF2B5EF4-FFF2-40B4-BE49-F238E27FC236}">
                <a16:creationId xmlns:a16="http://schemas.microsoft.com/office/drawing/2014/main" id="{337EBA1A-46C3-2740-9AA2-EC8C3E5DF9EA}"/>
              </a:ext>
            </a:extLst>
          </p:cNvPr>
          <p:cNvSpPr>
            <a:spLocks noGrp="1"/>
          </p:cNvSpPr>
          <p:nvPr>
            <p:ph type="body" sz="quarter" idx="12" hasCustomPrompt="1"/>
          </p:nvPr>
        </p:nvSpPr>
        <p:spPr>
          <a:xfrm>
            <a:off x="516417" y="6246731"/>
            <a:ext cx="7507815" cy="370199"/>
          </a:xfrm>
        </p:spPr>
        <p:txBody>
          <a:bodyPr>
            <a:normAutofit/>
          </a:bodyPr>
          <a:lstStyle>
            <a:lvl1pPr marL="0" indent="0">
              <a:buFontTx/>
              <a:buNone/>
              <a:defRPr sz="1800" b="0" i="1" baseline="0">
                <a:solidFill>
                  <a:schemeClr val="bg1"/>
                </a:solidFill>
                <a:latin typeface="arial" charset="0"/>
              </a:defRPr>
            </a:lvl1pPr>
          </a:lstStyle>
          <a:p>
            <a:r>
              <a:rPr lang="en-US" dirty="0"/>
              <a:t>Created by Stacie Johnson &amp; Pippa Tooley</a:t>
            </a:r>
          </a:p>
        </p:txBody>
      </p:sp>
    </p:spTree>
    <p:extLst>
      <p:ext uri="{BB962C8B-B14F-4D97-AF65-F5344CB8AC3E}">
        <p14:creationId xmlns:p14="http://schemas.microsoft.com/office/powerpoint/2010/main" val="422391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7A9557-3111-FD4A-A039-176166ED3CC7}"/>
              </a:ext>
            </a:extLst>
          </p:cNvPr>
          <p:cNvSpPr/>
          <p:nvPr userDrawn="1"/>
        </p:nvSpPr>
        <p:spPr>
          <a:xfrm>
            <a:off x="154074" y="157038"/>
            <a:ext cx="11883852" cy="6543923"/>
          </a:xfrm>
          <a:prstGeom prst="rect">
            <a:avLst/>
          </a:prstGeom>
          <a:solidFill>
            <a:srgbClr val="002E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5">
            <a:extLst>
              <a:ext uri="{FF2B5EF4-FFF2-40B4-BE49-F238E27FC236}">
                <a16:creationId xmlns:a16="http://schemas.microsoft.com/office/drawing/2014/main" id="{7104188F-52FC-674A-B1D8-1A33E4064E4B}"/>
              </a:ext>
            </a:extLst>
          </p:cNvPr>
          <p:cNvSpPr>
            <a:spLocks noGrp="1"/>
          </p:cNvSpPr>
          <p:nvPr>
            <p:ph type="body" sz="quarter" idx="10" hasCustomPrompt="1"/>
          </p:nvPr>
        </p:nvSpPr>
        <p:spPr>
          <a:xfrm>
            <a:off x="304799" y="533400"/>
            <a:ext cx="11590352" cy="3390900"/>
          </a:xfrm>
        </p:spPr>
        <p:txBody>
          <a:bodyPr anchor="b">
            <a:normAutofit/>
          </a:bodyPr>
          <a:lstStyle>
            <a:lvl1pPr marL="0" indent="0">
              <a:lnSpc>
                <a:spcPts val="7000"/>
              </a:lnSpc>
              <a:spcBef>
                <a:spcPts val="0"/>
              </a:spcBef>
              <a:buNone/>
              <a:defRPr sz="5400" b="0" i="0" baseline="0">
                <a:solidFill>
                  <a:schemeClr val="bg1"/>
                </a:solidFill>
                <a:latin typeface="Arial" charset="0"/>
                <a:ea typeface="Arial" charset="0"/>
                <a:cs typeface="Arial" charset="0"/>
              </a:defRPr>
            </a:lvl1pPr>
          </a:lstStyle>
          <a:p>
            <a:pPr lvl="0"/>
            <a:r>
              <a:rPr lang="en-US" dirty="0"/>
              <a:t>Click to edit Section title</a:t>
            </a:r>
          </a:p>
        </p:txBody>
      </p:sp>
    </p:spTree>
    <p:extLst>
      <p:ext uri="{BB962C8B-B14F-4D97-AF65-F5344CB8AC3E}">
        <p14:creationId xmlns:p14="http://schemas.microsoft.com/office/powerpoint/2010/main" val="117511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D5A0A6-EF2C-5E4F-9644-082F7D1497EC}"/>
              </a:ext>
            </a:extLst>
          </p:cNvPr>
          <p:cNvSpPr>
            <a:spLocks noGrp="1"/>
          </p:cNvSpPr>
          <p:nvPr>
            <p:ph type="ctrTitle"/>
          </p:nvPr>
        </p:nvSpPr>
        <p:spPr>
          <a:xfrm>
            <a:off x="309282"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8" name="Subtitle 2">
            <a:extLst>
              <a:ext uri="{FF2B5EF4-FFF2-40B4-BE49-F238E27FC236}">
                <a16:creationId xmlns:a16="http://schemas.microsoft.com/office/drawing/2014/main" id="{6210F5AD-CB6F-7E40-A3FD-55A9D8104C33}"/>
              </a:ext>
            </a:extLst>
          </p:cNvPr>
          <p:cNvSpPr>
            <a:spLocks noGrp="1"/>
          </p:cNvSpPr>
          <p:nvPr>
            <p:ph type="subTitle" idx="1"/>
          </p:nvPr>
        </p:nvSpPr>
        <p:spPr>
          <a:xfrm>
            <a:off x="322582" y="1573372"/>
            <a:ext cx="11450319" cy="769779"/>
          </a:xfrm>
        </p:spPr>
        <p:txBody>
          <a:bodyPr/>
          <a:lstStyle>
            <a:lvl1pPr marL="0" indent="0" algn="l">
              <a:lnSpc>
                <a:spcPct val="140000"/>
              </a:lnSpc>
              <a:buNone/>
              <a:defRPr sz="2400" b="1" baseline="0">
                <a:solidFill>
                  <a:srgbClr val="002E6D"/>
                </a:solidFill>
                <a:latin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596FF70D-46C0-C84F-B419-5F4426B819A8}"/>
              </a:ext>
            </a:extLst>
          </p:cNvPr>
          <p:cNvSpPr>
            <a:spLocks noGrp="1"/>
          </p:cNvSpPr>
          <p:nvPr>
            <p:ph type="body" sz="quarter" idx="10"/>
          </p:nvPr>
        </p:nvSpPr>
        <p:spPr>
          <a:xfrm>
            <a:off x="322264" y="2667001"/>
            <a:ext cx="11450635" cy="3390900"/>
          </a:xfrm>
        </p:spPr>
        <p:txBody>
          <a:bodyPr/>
          <a:lstStyle>
            <a:lvl1pPr marL="0" indent="0">
              <a:buNone/>
              <a:defRPr sz="2400" b="1" baseline="0">
                <a:solidFill>
                  <a:srgbClr val="444545"/>
                </a:solidFill>
                <a:latin typeface="Arial" charset="0"/>
                <a:ea typeface="Arial" charset="0"/>
                <a:cs typeface="Arial" charset="0"/>
              </a:defRPr>
            </a:lvl1pPr>
            <a:lvl2pPr marL="457189" indent="0">
              <a:buNone/>
              <a:defRPr baseline="0">
                <a:solidFill>
                  <a:schemeClr val="tx1">
                    <a:lumMod val="50000"/>
                    <a:lumOff val="50000"/>
                  </a:schemeClr>
                </a:solidFill>
              </a:defRPr>
            </a:lvl2pPr>
            <a:lvl3pPr marL="914377" indent="0">
              <a:buNone/>
              <a:defRPr baseline="0">
                <a:solidFill>
                  <a:schemeClr val="tx1">
                    <a:lumMod val="50000"/>
                    <a:lumOff val="50000"/>
                  </a:schemeClr>
                </a:solidFill>
              </a:defRPr>
            </a:lvl3pPr>
            <a:lvl4pPr marL="1371566" indent="0">
              <a:buNone/>
              <a:defRPr baseline="0">
                <a:solidFill>
                  <a:schemeClr val="tx1">
                    <a:lumMod val="50000"/>
                    <a:lumOff val="50000"/>
                  </a:schemeClr>
                </a:solidFill>
              </a:defRPr>
            </a:lvl4pPr>
            <a:lvl5pPr marL="1828754" indent="0">
              <a:buNone/>
              <a:defRPr baseline="0">
                <a:solidFill>
                  <a:schemeClr val="tx1">
                    <a:lumMod val="50000"/>
                    <a:lumOff val="50000"/>
                  </a:schemeClr>
                </a:solidFill>
              </a:defRPr>
            </a:lvl5pPr>
          </a:lstStyle>
          <a:p>
            <a:pPr lvl="0"/>
            <a:r>
              <a:rPr lang="en-US"/>
              <a:t>Click to edit Master text styles</a:t>
            </a:r>
          </a:p>
        </p:txBody>
      </p:sp>
      <p:sp>
        <p:nvSpPr>
          <p:cNvPr id="10" name="TextBox 9">
            <a:extLst>
              <a:ext uri="{FF2B5EF4-FFF2-40B4-BE49-F238E27FC236}">
                <a16:creationId xmlns:a16="http://schemas.microsoft.com/office/drawing/2014/main" id="{5394FB9B-48BA-C147-959E-4F234BCD2968}"/>
              </a:ext>
            </a:extLst>
          </p:cNvPr>
          <p:cNvSpPr txBox="1"/>
          <p:nvPr userDrawn="1"/>
        </p:nvSpPr>
        <p:spPr>
          <a:xfrm>
            <a:off x="11565287"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dirty="0">
              <a:solidFill>
                <a:srgbClr val="444545"/>
              </a:solidFill>
              <a:latin typeface="arial" charset="0"/>
            </a:endParaRPr>
          </a:p>
        </p:txBody>
      </p:sp>
      <p:sp>
        <p:nvSpPr>
          <p:cNvPr id="11" name="TextBox 10">
            <a:extLst>
              <a:ext uri="{FF2B5EF4-FFF2-40B4-BE49-F238E27FC236}">
                <a16:creationId xmlns:a16="http://schemas.microsoft.com/office/drawing/2014/main" id="{77FCD22E-F121-E543-9396-C12064318E36}"/>
              </a:ext>
            </a:extLst>
          </p:cNvPr>
          <p:cNvSpPr txBox="1"/>
          <p:nvPr userDrawn="1"/>
        </p:nvSpPr>
        <p:spPr>
          <a:xfrm>
            <a:off x="4818490" y="6463486"/>
            <a:ext cx="6679096" cy="246221"/>
          </a:xfrm>
          <a:prstGeom prst="rect">
            <a:avLst/>
          </a:prstGeom>
          <a:noFill/>
        </p:spPr>
        <p:txBody>
          <a:bodyPr wrap="square" rtlCol="0">
            <a:spAutoFit/>
          </a:bodyPr>
          <a:lstStyle/>
          <a:p>
            <a:pPr algn="r"/>
            <a:r>
              <a:rPr lang="en-US" sz="1000" baseline="0" dirty="0">
                <a:solidFill>
                  <a:srgbClr val="444545"/>
                </a:solidFill>
                <a:latin typeface="arial" charset="0"/>
              </a:rPr>
              <a:t>Wheels Up! A Journey Through POS Collections</a:t>
            </a:r>
          </a:p>
        </p:txBody>
      </p:sp>
    </p:spTree>
    <p:extLst>
      <p:ext uri="{BB962C8B-B14F-4D97-AF65-F5344CB8AC3E}">
        <p14:creationId xmlns:p14="http://schemas.microsoft.com/office/powerpoint/2010/main" val="230161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96A2ADBE-65AE-BE45-95C7-A779ADB78D66}"/>
              </a:ext>
            </a:extLst>
          </p:cNvPr>
          <p:cNvSpPr>
            <a:spLocks noGrp="1"/>
          </p:cNvSpPr>
          <p:nvPr>
            <p:ph type="body" sz="quarter" idx="10"/>
          </p:nvPr>
        </p:nvSpPr>
        <p:spPr>
          <a:xfrm>
            <a:off x="313950" y="1600200"/>
            <a:ext cx="11450635" cy="3390900"/>
          </a:xfrm>
        </p:spPr>
        <p:txBody>
          <a:bodyPr/>
          <a:lstStyle>
            <a:lvl1pPr marL="0" indent="0">
              <a:buNone/>
              <a:defRPr sz="2400" b="0" baseline="0">
                <a:solidFill>
                  <a:srgbClr val="002E6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0" name="Title 1">
            <a:extLst>
              <a:ext uri="{FF2B5EF4-FFF2-40B4-BE49-F238E27FC236}">
                <a16:creationId xmlns:a16="http://schemas.microsoft.com/office/drawing/2014/main" id="{AF614181-3751-1444-84F6-13A5CBD5A6B3}"/>
              </a:ext>
            </a:extLst>
          </p:cNvPr>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1" name="TextBox 10">
            <a:extLst>
              <a:ext uri="{FF2B5EF4-FFF2-40B4-BE49-F238E27FC236}">
                <a16:creationId xmlns:a16="http://schemas.microsoft.com/office/drawing/2014/main" id="{39BAA850-1FB9-3646-AE0D-4C90B8C93B63}"/>
              </a:ext>
            </a:extLst>
          </p:cNvPr>
          <p:cNvSpPr txBox="1"/>
          <p:nvPr userDrawn="1"/>
        </p:nvSpPr>
        <p:spPr>
          <a:xfrm>
            <a:off x="11565286"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dirty="0">
              <a:solidFill>
                <a:srgbClr val="444545"/>
              </a:solidFill>
              <a:latin typeface="arial" charset="0"/>
            </a:endParaRPr>
          </a:p>
        </p:txBody>
      </p:sp>
      <p:sp>
        <p:nvSpPr>
          <p:cNvPr id="9" name="TextBox 8">
            <a:extLst>
              <a:ext uri="{FF2B5EF4-FFF2-40B4-BE49-F238E27FC236}">
                <a16:creationId xmlns:a16="http://schemas.microsoft.com/office/drawing/2014/main" id="{790EF7D1-41E6-1645-8E1A-CAB02D1EF8D0}"/>
              </a:ext>
            </a:extLst>
          </p:cNvPr>
          <p:cNvSpPr txBox="1"/>
          <p:nvPr userDrawn="1"/>
        </p:nvSpPr>
        <p:spPr>
          <a:xfrm>
            <a:off x="4818490" y="6463486"/>
            <a:ext cx="6679096" cy="246221"/>
          </a:xfrm>
          <a:prstGeom prst="rect">
            <a:avLst/>
          </a:prstGeom>
          <a:noFill/>
        </p:spPr>
        <p:txBody>
          <a:bodyPr wrap="square" rtlCol="0">
            <a:spAutoFit/>
          </a:bodyPr>
          <a:lstStyle/>
          <a:p>
            <a:pPr algn="r"/>
            <a:r>
              <a:rPr lang="en-US" sz="1000" baseline="0" dirty="0">
                <a:solidFill>
                  <a:srgbClr val="444545"/>
                </a:solidFill>
                <a:latin typeface="arial" charset="0"/>
              </a:rPr>
              <a:t>Wheels Up! A Journey Through POS Collections</a:t>
            </a:r>
          </a:p>
        </p:txBody>
      </p:sp>
    </p:spTree>
    <p:extLst>
      <p:ext uri="{BB962C8B-B14F-4D97-AF65-F5344CB8AC3E}">
        <p14:creationId xmlns:p14="http://schemas.microsoft.com/office/powerpoint/2010/main" val="322102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84D52-14E0-A247-BDB1-6378A3F078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Wheels Up! A Journey Through POS Collections!</a:t>
            </a:r>
          </a:p>
        </p:txBody>
      </p:sp>
      <p:sp>
        <p:nvSpPr>
          <p:cNvPr id="3" name="Text Placeholder 2">
            <a:extLst>
              <a:ext uri="{FF2B5EF4-FFF2-40B4-BE49-F238E27FC236}">
                <a16:creationId xmlns:a16="http://schemas.microsoft.com/office/drawing/2014/main" id="{B32E7BE9-7D77-3B47-A7A0-99D9F9D8C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2F6552A-1EDC-8E4A-9749-60CC504390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B03C9B3F-79A3-6545-84B3-82A8A5F9A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DD0078-2FD2-EC45-AD07-8125FC8D1363}"/>
              </a:ext>
            </a:extLst>
          </p:cNvPr>
          <p:cNvSpPr>
            <a:spLocks noGrp="1"/>
          </p:cNvSpPr>
          <p:nvPr>
            <p:ph type="sldNum" sz="quarter" idx="4"/>
          </p:nvPr>
        </p:nvSpPr>
        <p:spPr>
          <a:xfrm>
            <a:off x="8503920" y="6356350"/>
            <a:ext cx="28498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defRPr/>
            </a:pPr>
            <a:r>
              <a:rPr lang="en-US" sz="1100" dirty="0">
                <a:solidFill>
                  <a:prstClr val="black"/>
                </a:solidFill>
              </a:rPr>
              <a:t>Wheels Up! A Journey Through POS Collections</a:t>
            </a:r>
          </a:p>
          <a:p>
            <a:fld id="{06FF4F34-531C-E043-B08B-8C355FE64912}" type="slidenum">
              <a:rPr lang="en-US" smtClean="0"/>
              <a:pPr/>
              <a:t>‹#›</a:t>
            </a:fld>
            <a:endParaRPr lang="en-US" dirty="0"/>
          </a:p>
        </p:txBody>
      </p:sp>
    </p:spTree>
    <p:extLst>
      <p:ext uri="{BB962C8B-B14F-4D97-AF65-F5344CB8AC3E}">
        <p14:creationId xmlns:p14="http://schemas.microsoft.com/office/powerpoint/2010/main" val="1523186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00" r:id="rId6"/>
    <p:sldLayoutId id="2147483701" r:id="rId7"/>
    <p:sldLayoutId id="2147483702" r:id="rId8"/>
    <p:sldLayoutId id="2147483703" r:id="rId9"/>
    <p:sldLayoutId id="2147483704" r:id="rId10"/>
  </p:sldLayoutIdLst>
  <p:hf sldNum="0" hdr="0"/>
  <p:txStyles>
    <p:titleStyle>
      <a:lvl1pPr algn="l" defTabSz="914400"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mail-stamp-template-postmark-307328/"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11" Type="http://schemas.openxmlformats.org/officeDocument/2006/relationships/image" Target="../media/image15.png"/><Relationship Id="rId5" Type="http://schemas.openxmlformats.org/officeDocument/2006/relationships/hyperlink" Target="https://esheninger.blogspot.com/2019/04/the-point-of-lesson.html" TargetMode="Externa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hyperlink" Target="https://pixabay.com/en/toolbox-tools-red-kit-box-29058/" TargetMode="External"/><Relationship Id="rId9" Type="http://schemas.openxmlformats.org/officeDocument/2006/relationships/image" Target="../media/image13.pn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flickr.com/photos/59632563@N04/666421200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pixabay.com/en/keys-ring-keyring-security-unlock-24282/"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mail-stamp-template-postmark-307328/"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flickr.com/photos/andrewhurley/625440922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pngall.com/time-png/download/1375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www.publicdomainpictures.net/en/view-image.php?image=263603&amp;picture=high-flying-plan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mail-stamp-template-postmark-307328/"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pixabay.com/vectors/stop-bord-learn-boarding-bus-stop-2545121/" TargetMode="External"/><Relationship Id="rId5" Type="http://schemas.openxmlformats.org/officeDocument/2006/relationships/image" Target="../media/image28.png"/><Relationship Id="rId4" Type="http://schemas.openxmlformats.org/officeDocument/2006/relationships/hyperlink" Target="https://www.peoplematters.in/article/watercooler/when-and-how-to-say-no-without-burning-the-bridges-16297"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lapelimaniatica.blogspot.com/2017/02/and-oscar-goes-topart-1.html?spref=pi" TargetMode="External"/><Relationship Id="rId2" Type="http://schemas.openxmlformats.org/officeDocument/2006/relationships/image" Target="../media/image29.jpg"/><Relationship Id="rId1" Type="http://schemas.openxmlformats.org/officeDocument/2006/relationships/slideLayout" Target="../slideLayouts/slideLayout4.xml"/><Relationship Id="rId5" Type="http://schemas.openxmlformats.org/officeDocument/2006/relationships/hyperlink" Target="https://betterhumans.coach.me/10-years-of-upgraded-new-year-s-resolutions-a9c68607bc38" TargetMode="Externa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mom2momflorida.wordpress.com/2011/06/29/in-action-action/"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en/mail-stamp-template-postmark-307328/" TargetMode="External"/><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hyperlink" Target="mailto:Pippa.Tooley@trinity-health.org" TargetMode="External"/><Relationship Id="rId4" Type="http://schemas.openxmlformats.org/officeDocument/2006/relationships/hyperlink" Target="mailto:Stacie.Johnson001@trinity-health.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flickr.com/photos/psd/2086641" TargetMode="External"/><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etherforce.energy/product/subscription-balanci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leadershipfreak.wordpress.com/2012/05/16/how-to-face-the-challenges-of-leadershi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elephant-cartoon-baby-elephant-2063065/"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puzzle-cooperation-together-1020431/" TargetMode="External"/><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hyperlink" Target="https://pixabay.com/en/mail-stamp-template-postmark-307328/"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a:extLst>
              <a:ext uri="{FF2B5EF4-FFF2-40B4-BE49-F238E27FC236}">
                <a16:creationId xmlns:a16="http://schemas.microsoft.com/office/drawing/2014/main" id="{2C9A9E28-8BFD-23AD-BC93-C84A7CAF615D}"/>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3" y="1"/>
            <a:ext cx="12188952" cy="6857997"/>
          </a:xfrm>
          <a:prstGeom prst="rect">
            <a:avLst/>
          </a:prstGeom>
        </p:spPr>
      </p:pic>
      <p:sp>
        <p:nvSpPr>
          <p:cNvPr id="14" name="Text Box 2">
            <a:extLst>
              <a:ext uri="{FF2B5EF4-FFF2-40B4-BE49-F238E27FC236}">
                <a16:creationId xmlns:a16="http://schemas.microsoft.com/office/drawing/2014/main" id="{E14A49A2-A567-78DD-1F92-18A6D89CE39B}"/>
              </a:ext>
            </a:extLst>
          </p:cNvPr>
          <p:cNvSpPr txBox="1">
            <a:spLocks noChangeArrowheads="1"/>
          </p:cNvSpPr>
          <p:nvPr/>
        </p:nvSpPr>
        <p:spPr bwMode="auto">
          <a:xfrm>
            <a:off x="758757" y="3426694"/>
            <a:ext cx="10973845" cy="642035"/>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3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Wheels Up! A Journey Through POS Collections</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2">
            <a:extLst>
              <a:ext uri="{FF2B5EF4-FFF2-40B4-BE49-F238E27FC236}">
                <a16:creationId xmlns:a16="http://schemas.microsoft.com/office/drawing/2014/main" id="{E51DD72F-D33B-B89E-8F99-B4876212C1D8}"/>
              </a:ext>
            </a:extLst>
          </p:cNvPr>
          <p:cNvSpPr txBox="1">
            <a:spLocks noChangeArrowheads="1"/>
          </p:cNvSpPr>
          <p:nvPr/>
        </p:nvSpPr>
        <p:spPr bwMode="auto">
          <a:xfrm>
            <a:off x="173152" y="6064851"/>
            <a:ext cx="3902738" cy="671915"/>
          </a:xfrm>
          <a:prstGeom prst="rect">
            <a:avLst/>
          </a:prstGeom>
          <a:noFill/>
          <a:ln w="19050">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b="1"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Presenters: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Pippa Tooley &amp; Stacie Johnson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213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4C7ED0-02B0-F7D4-8923-3BFF468A9B97}"/>
              </a:ext>
            </a:extLst>
          </p:cNvPr>
          <p:cNvGrpSpPr/>
          <p:nvPr/>
        </p:nvGrpSpPr>
        <p:grpSpPr>
          <a:xfrm>
            <a:off x="466537" y="953890"/>
            <a:ext cx="11725463" cy="1200329"/>
            <a:chOff x="233268" y="477235"/>
            <a:chExt cx="11725463" cy="1200329"/>
          </a:xfrm>
        </p:grpSpPr>
        <p:sp>
          <p:nvSpPr>
            <p:cNvPr id="3" name="TextBox 2">
              <a:extLst>
                <a:ext uri="{FF2B5EF4-FFF2-40B4-BE49-F238E27FC236}">
                  <a16:creationId xmlns:a16="http://schemas.microsoft.com/office/drawing/2014/main" id="{B84C007F-D69E-F6D6-ABB1-34404FE2C0FF}"/>
                </a:ext>
              </a:extLst>
            </p:cNvPr>
            <p:cNvSpPr txBox="1"/>
            <p:nvPr/>
          </p:nvSpPr>
          <p:spPr>
            <a:xfrm>
              <a:off x="1534018" y="815790"/>
              <a:ext cx="10424713" cy="523220"/>
            </a:xfrm>
            <a:prstGeom prst="rect">
              <a:avLst/>
            </a:prstGeom>
            <a:noFill/>
          </p:spPr>
          <p:txBody>
            <a:bodyPr wrap="none" rtlCol="0">
              <a:spAutoFit/>
            </a:bodyPr>
            <a:lstStyle/>
            <a:p>
              <a:r>
                <a:rPr lang="en-US" sz="2800" dirty="0">
                  <a:solidFill>
                    <a:srgbClr val="00B050"/>
                  </a:solidFill>
                </a:rPr>
                <a:t>Remove the AAA (Awkwardness, Anxiousness, and Apprehensiveness)</a:t>
              </a:r>
            </a:p>
          </p:txBody>
        </p:sp>
        <p:sp>
          <p:nvSpPr>
            <p:cNvPr id="4" name="TextBox 3">
              <a:extLst>
                <a:ext uri="{FF2B5EF4-FFF2-40B4-BE49-F238E27FC236}">
                  <a16:creationId xmlns:a16="http://schemas.microsoft.com/office/drawing/2014/main" id="{8E965F92-195C-3C16-756D-06679E3EDE22}"/>
                </a:ext>
              </a:extLst>
            </p:cNvPr>
            <p:cNvSpPr txBox="1"/>
            <p:nvPr/>
          </p:nvSpPr>
          <p:spPr>
            <a:xfrm>
              <a:off x="233268" y="477235"/>
              <a:ext cx="914400" cy="12003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00B050"/>
                  </a:solidFill>
                  <a:effectLst/>
                  <a:uLnTx/>
                  <a:uFillTx/>
                  <a:latin typeface="Arial" charset="0"/>
                  <a:cs typeface="Arial" charset="0"/>
                </a:rPr>
                <a:t>A</a:t>
              </a:r>
            </a:p>
          </p:txBody>
        </p:sp>
      </p:grpSp>
      <p:grpSp>
        <p:nvGrpSpPr>
          <p:cNvPr id="6" name="Group 5">
            <a:extLst>
              <a:ext uri="{FF2B5EF4-FFF2-40B4-BE49-F238E27FC236}">
                <a16:creationId xmlns:a16="http://schemas.microsoft.com/office/drawing/2014/main" id="{1E8EF50A-ADED-475B-384A-27171287B88C}"/>
              </a:ext>
            </a:extLst>
          </p:cNvPr>
          <p:cNvGrpSpPr/>
          <p:nvPr/>
        </p:nvGrpSpPr>
        <p:grpSpPr>
          <a:xfrm>
            <a:off x="466537" y="2599945"/>
            <a:ext cx="10287314" cy="1200329"/>
            <a:chOff x="233268" y="2828835"/>
            <a:chExt cx="10287314" cy="1200329"/>
          </a:xfrm>
        </p:grpSpPr>
        <p:sp>
          <p:nvSpPr>
            <p:cNvPr id="7" name="TextBox 6">
              <a:extLst>
                <a:ext uri="{FF2B5EF4-FFF2-40B4-BE49-F238E27FC236}">
                  <a16:creationId xmlns:a16="http://schemas.microsoft.com/office/drawing/2014/main" id="{F81399B8-75E5-2C36-E7E9-6DD5F4AF1483}"/>
                </a:ext>
              </a:extLst>
            </p:cNvPr>
            <p:cNvSpPr txBox="1"/>
            <p:nvPr/>
          </p:nvSpPr>
          <p:spPr>
            <a:xfrm>
              <a:off x="1534019" y="3167390"/>
              <a:ext cx="8986563" cy="523220"/>
            </a:xfrm>
            <a:prstGeom prst="rect">
              <a:avLst/>
            </a:prstGeom>
            <a:noFill/>
          </p:spPr>
          <p:txBody>
            <a:bodyPr wrap="none" rtlCol="0">
              <a:spAutoFit/>
            </a:bodyPr>
            <a:lstStyle/>
            <a:p>
              <a:r>
                <a:rPr lang="en-US" sz="2800" dirty="0">
                  <a:solidFill>
                    <a:srgbClr val="FFFF00"/>
                  </a:solidFill>
                </a:rPr>
                <a:t>Develop the CCC (Competency, Confidence, and Consistency)</a:t>
              </a:r>
            </a:p>
          </p:txBody>
        </p:sp>
        <p:sp>
          <p:nvSpPr>
            <p:cNvPr id="8" name="TextBox 7">
              <a:extLst>
                <a:ext uri="{FF2B5EF4-FFF2-40B4-BE49-F238E27FC236}">
                  <a16:creationId xmlns:a16="http://schemas.microsoft.com/office/drawing/2014/main" id="{9DC20BD6-E80C-71FC-9A41-E4033976D8CE}"/>
                </a:ext>
              </a:extLst>
            </p:cNvPr>
            <p:cNvSpPr txBox="1"/>
            <p:nvPr/>
          </p:nvSpPr>
          <p:spPr>
            <a:xfrm>
              <a:off x="233268" y="2828835"/>
              <a:ext cx="914400" cy="12003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FFFF00"/>
                  </a:solidFill>
                  <a:effectLst/>
                  <a:uLnTx/>
                  <a:uFillTx/>
                  <a:latin typeface="Arial" charset="0"/>
                  <a:cs typeface="Arial" charset="0"/>
                </a:rPr>
                <a:t>C</a:t>
              </a:r>
            </a:p>
          </p:txBody>
        </p:sp>
      </p:grpSp>
      <p:grpSp>
        <p:nvGrpSpPr>
          <p:cNvPr id="9" name="Group 8">
            <a:extLst>
              <a:ext uri="{FF2B5EF4-FFF2-40B4-BE49-F238E27FC236}">
                <a16:creationId xmlns:a16="http://schemas.microsoft.com/office/drawing/2014/main" id="{83CF6D9B-C506-B33C-5AFD-1F9C68C09B12}"/>
              </a:ext>
            </a:extLst>
          </p:cNvPr>
          <p:cNvGrpSpPr/>
          <p:nvPr/>
        </p:nvGrpSpPr>
        <p:grpSpPr>
          <a:xfrm>
            <a:off x="466537" y="4283835"/>
            <a:ext cx="9992874" cy="1200329"/>
            <a:chOff x="233268" y="5180436"/>
            <a:chExt cx="9992874" cy="1200329"/>
          </a:xfrm>
        </p:grpSpPr>
        <p:sp>
          <p:nvSpPr>
            <p:cNvPr id="10" name="TextBox 9">
              <a:extLst>
                <a:ext uri="{FF2B5EF4-FFF2-40B4-BE49-F238E27FC236}">
                  <a16:creationId xmlns:a16="http://schemas.microsoft.com/office/drawing/2014/main" id="{096921E3-37E6-DC8B-FFF1-7C7FE62FAABF}"/>
                </a:ext>
              </a:extLst>
            </p:cNvPr>
            <p:cNvSpPr txBox="1"/>
            <p:nvPr/>
          </p:nvSpPr>
          <p:spPr>
            <a:xfrm>
              <a:off x="1534019" y="5432614"/>
              <a:ext cx="8692123" cy="523220"/>
            </a:xfrm>
            <a:prstGeom prst="rect">
              <a:avLst/>
            </a:prstGeom>
            <a:noFill/>
          </p:spPr>
          <p:txBody>
            <a:bodyPr wrap="none" rtlCol="0">
              <a:spAutoFit/>
            </a:bodyPr>
            <a:lstStyle/>
            <a:p>
              <a:r>
                <a:rPr lang="en-US" sz="2800" dirty="0">
                  <a:solidFill>
                    <a:schemeClr val="accent2">
                      <a:lumMod val="75000"/>
                    </a:schemeClr>
                  </a:solidFill>
                </a:rPr>
                <a:t>Explore the EEE (Excellence, Experience, and Expectations)</a:t>
              </a:r>
            </a:p>
          </p:txBody>
        </p:sp>
        <p:sp>
          <p:nvSpPr>
            <p:cNvPr id="11" name="TextBox 10">
              <a:extLst>
                <a:ext uri="{FF2B5EF4-FFF2-40B4-BE49-F238E27FC236}">
                  <a16:creationId xmlns:a16="http://schemas.microsoft.com/office/drawing/2014/main" id="{82868C0F-7490-652D-99A1-4F2B6D5B2DAE}"/>
                </a:ext>
              </a:extLst>
            </p:cNvPr>
            <p:cNvSpPr txBox="1"/>
            <p:nvPr/>
          </p:nvSpPr>
          <p:spPr>
            <a:xfrm>
              <a:off x="233268" y="5180436"/>
              <a:ext cx="914400" cy="12003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ED7D31">
                      <a:lumMod val="75000"/>
                    </a:srgbClr>
                  </a:solidFill>
                  <a:effectLst/>
                  <a:uLnTx/>
                  <a:uFillTx/>
                  <a:latin typeface="Arial" charset="0"/>
                  <a:cs typeface="Arial" charset="0"/>
                </a:rPr>
                <a:t>E</a:t>
              </a:r>
            </a:p>
          </p:txBody>
        </p:sp>
      </p:grpSp>
    </p:spTree>
    <p:extLst>
      <p:ext uri="{BB962C8B-B14F-4D97-AF65-F5344CB8AC3E}">
        <p14:creationId xmlns:p14="http://schemas.microsoft.com/office/powerpoint/2010/main" val="18990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6" presetClass="exit" presetSubtype="32" fill="hold" nodeType="withEffect">
                                  <p:stCondLst>
                                    <p:cond delay="0"/>
                                  </p:stCondLst>
                                  <p:childTnLst>
                                    <p:animEffect transition="out" filter="circle(out)">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par>
                          <p:cTn id="11" fill="hold">
                            <p:stCondLst>
                              <p:cond delay="2000"/>
                            </p:stCondLst>
                            <p:childTnLst>
                              <p:par>
                                <p:cTn id="12" presetID="26" presetClass="emph" presetSubtype="0" repeatCount="5000" fill="hold" nodeType="afterEffect">
                                  <p:stCondLst>
                                    <p:cond delay="0"/>
                                  </p:stCondLst>
                                  <p:childTnLst>
                                    <p:animEffect transition="out" filter="fade">
                                      <p:cBhvr>
                                        <p:cTn id="13" dur="500" tmFilter="0, 0; .2, .5; .8, .5; 1, 0"/>
                                        <p:tgtEl>
                                          <p:spTgt spid="6"/>
                                        </p:tgtEl>
                                      </p:cBhvr>
                                    </p:animEffect>
                                    <p:animScale>
                                      <p:cBhvr>
                                        <p:cTn id="14"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Isosceles Triangle 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10;&#10;Description automatically generated">
            <a:extLst>
              <a:ext uri="{FF2B5EF4-FFF2-40B4-BE49-F238E27FC236}">
                <a16:creationId xmlns:a16="http://schemas.microsoft.com/office/drawing/2014/main" id="{759D83E9-4700-0351-C41C-F67BB1DA4363}"/>
              </a:ext>
            </a:extLst>
          </p:cNvPr>
          <p:cNvPicPr>
            <a:picLocks noChangeAspect="1"/>
          </p:cNvPicPr>
          <p:nvPr/>
        </p:nvPicPr>
        <p:blipFill>
          <a:blip r:embed="rId2" cstate="email">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V="1">
            <a:off x="1107714" y="1996558"/>
            <a:ext cx="3775785" cy="2330367"/>
          </a:xfrm>
          <a:prstGeom prst="rect">
            <a:avLst/>
          </a:prstGeom>
        </p:spPr>
      </p:pic>
      <p:sp>
        <p:nvSpPr>
          <p:cNvPr id="15" name="TextBox 14">
            <a:extLst>
              <a:ext uri="{FF2B5EF4-FFF2-40B4-BE49-F238E27FC236}">
                <a16:creationId xmlns:a16="http://schemas.microsoft.com/office/drawing/2014/main" id="{A6F21FBF-A01C-0C61-F549-8E2C23AC7A0B}"/>
              </a:ext>
            </a:extLst>
          </p:cNvPr>
          <p:cNvSpPr txBox="1"/>
          <p:nvPr/>
        </p:nvSpPr>
        <p:spPr>
          <a:xfrm>
            <a:off x="3046379" y="2672376"/>
            <a:ext cx="6099242" cy="97872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srgbClr val="002E6D"/>
                </a:solidFill>
                <a:effectLst/>
                <a:uLnTx/>
                <a:uFillTx/>
                <a:latin typeface="Arial" charset="0"/>
                <a:cs typeface="Arial" charset="0"/>
              </a:rPr>
              <a:t>Stamp that in your passport!</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2E6D"/>
                </a:solidFill>
                <a:effectLst/>
                <a:uLnTx/>
                <a:uFillTx/>
                <a:latin typeface="Arial" charset="0"/>
                <a:cs typeface="Arial" charset="0"/>
              </a:rPr>
              <a:t>Work Your Plan</a:t>
            </a:r>
          </a:p>
        </p:txBody>
      </p:sp>
    </p:spTree>
    <p:extLst>
      <p:ext uri="{BB962C8B-B14F-4D97-AF65-F5344CB8AC3E}">
        <p14:creationId xmlns:p14="http://schemas.microsoft.com/office/powerpoint/2010/main" val="1774373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icon&#10;&#10;Description automatically generated">
            <a:extLst>
              <a:ext uri="{FF2B5EF4-FFF2-40B4-BE49-F238E27FC236}">
                <a16:creationId xmlns:a16="http://schemas.microsoft.com/office/drawing/2014/main" id="{A3BD7EE5-2B76-B60B-9C77-7B255BF4AAD9}"/>
              </a:ext>
            </a:extLst>
          </p:cNvPr>
          <p:cNvPicPr>
            <a:picLocks noChangeAspect="1"/>
          </p:cNvPicPr>
          <p:nvPr/>
        </p:nvPicPr>
        <p:blipFill>
          <a:blip r:embed="rId3" cstate="email">
            <a:alphaModFix amt="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45436" y="2837897"/>
            <a:ext cx="2595923" cy="2581581"/>
          </a:xfrm>
          <a:prstGeom prst="rect">
            <a:avLst/>
          </a:prstGeom>
        </p:spPr>
      </p:pic>
      <p:sp>
        <p:nvSpPr>
          <p:cNvPr id="16" name="TextBox 15">
            <a:extLst>
              <a:ext uri="{FF2B5EF4-FFF2-40B4-BE49-F238E27FC236}">
                <a16:creationId xmlns:a16="http://schemas.microsoft.com/office/drawing/2014/main" id="{CCC652BA-CF39-7718-F886-C6ABA2D95FE0}"/>
              </a:ext>
            </a:extLst>
          </p:cNvPr>
          <p:cNvSpPr txBox="1"/>
          <p:nvPr/>
        </p:nvSpPr>
        <p:spPr>
          <a:xfrm>
            <a:off x="616449" y="6858000"/>
            <a:ext cx="10959101" cy="230832"/>
          </a:xfrm>
          <a:prstGeom prst="rect">
            <a:avLst/>
          </a:prstGeom>
          <a:noFill/>
        </p:spPr>
        <p:txBody>
          <a:bodyPr wrap="square" rtlCol="0">
            <a:spAutoFit/>
          </a:bodyPr>
          <a:lstStyle/>
          <a:p>
            <a:r>
              <a:rPr lang="en-US" sz="900">
                <a:hlinkClick r:id="rId5" tooltip="https://esheninger.blogspot.com/2019/04/the-point-of-lesson.html"/>
              </a:rPr>
              <a:t>This Photo</a:t>
            </a:r>
            <a:r>
              <a:rPr lang="en-US" sz="900"/>
              <a:t> by Unknown Author is licensed under </a:t>
            </a:r>
            <a:r>
              <a:rPr lang="en-US" sz="900">
                <a:hlinkClick r:id="rId6" tooltip="https://creativecommons.org/licenses/by/3.0/"/>
              </a:rPr>
              <a:t>CC BY</a:t>
            </a:r>
            <a:endParaRPr lang="en-US" sz="900"/>
          </a:p>
        </p:txBody>
      </p:sp>
      <p:grpSp>
        <p:nvGrpSpPr>
          <p:cNvPr id="49" name="Group 48">
            <a:extLst>
              <a:ext uri="{FF2B5EF4-FFF2-40B4-BE49-F238E27FC236}">
                <a16:creationId xmlns:a16="http://schemas.microsoft.com/office/drawing/2014/main" id="{4BB87125-F43B-3DF5-3C4D-D496D2776040}"/>
              </a:ext>
            </a:extLst>
          </p:cNvPr>
          <p:cNvGrpSpPr/>
          <p:nvPr/>
        </p:nvGrpSpPr>
        <p:grpSpPr>
          <a:xfrm>
            <a:off x="582992" y="781154"/>
            <a:ext cx="10777485" cy="5421593"/>
            <a:chOff x="2189527" y="987596"/>
            <a:chExt cx="8740071" cy="5419478"/>
          </a:xfrm>
        </p:grpSpPr>
        <p:pic>
          <p:nvPicPr>
            <p:cNvPr id="14" name="Picture 13" descr="A silhouette of a person's head with colorful bubbles&#10;&#10;Description automatically generated">
              <a:extLst>
                <a:ext uri="{FF2B5EF4-FFF2-40B4-BE49-F238E27FC236}">
                  <a16:creationId xmlns:a16="http://schemas.microsoft.com/office/drawing/2014/main" id="{F3975B50-B56C-A0A0-DAAC-B0D67CE65A95}"/>
                </a:ext>
              </a:extLst>
            </p:cNvPr>
            <p:cNvPicPr>
              <a:picLocks noChangeAspect="1"/>
            </p:cNvPicPr>
            <p:nvPr/>
          </p:nvPicPr>
          <p:blipFill>
            <a:blip r:embed="rId7"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14520" y="987596"/>
              <a:ext cx="8715078" cy="5419478"/>
            </a:xfrm>
            <a:prstGeom prst="rect">
              <a:avLst/>
            </a:prstGeom>
          </p:spPr>
        </p:pic>
        <p:sp>
          <p:nvSpPr>
            <p:cNvPr id="18" name="TextBox 17">
              <a:extLst>
                <a:ext uri="{FF2B5EF4-FFF2-40B4-BE49-F238E27FC236}">
                  <a16:creationId xmlns:a16="http://schemas.microsoft.com/office/drawing/2014/main" id="{E13FF5CD-B628-667F-80F2-6C882287A036}"/>
                </a:ext>
              </a:extLst>
            </p:cNvPr>
            <p:cNvSpPr txBox="1"/>
            <p:nvPr/>
          </p:nvSpPr>
          <p:spPr>
            <a:xfrm>
              <a:off x="3959941" y="2040745"/>
              <a:ext cx="2333337" cy="347543"/>
            </a:xfrm>
            <a:prstGeom prst="rect">
              <a:avLst/>
            </a:prstGeom>
            <a:solidFill>
              <a:srgbClr val="FFFF66"/>
            </a:solidFill>
          </p:spPr>
          <p:txBody>
            <a:bodyPr wrap="square" rtlCol="0">
              <a:spAutoFit/>
            </a:bodyPr>
            <a:lstStyle/>
            <a:p>
              <a:endParaRPr lang="en-US" sz="3200" b="1" dirty="0">
                <a:highlight>
                  <a:srgbClr val="FFFF00"/>
                </a:highlight>
              </a:endParaRPr>
            </a:p>
          </p:txBody>
        </p:sp>
        <p:sp>
          <p:nvSpPr>
            <p:cNvPr id="20" name="TextBox 19">
              <a:extLst>
                <a:ext uri="{FF2B5EF4-FFF2-40B4-BE49-F238E27FC236}">
                  <a16:creationId xmlns:a16="http://schemas.microsoft.com/office/drawing/2014/main" id="{55E95DF8-E2E8-0D61-EBC0-9D78D31AD930}"/>
                </a:ext>
              </a:extLst>
            </p:cNvPr>
            <p:cNvSpPr txBox="1"/>
            <p:nvPr/>
          </p:nvSpPr>
          <p:spPr>
            <a:xfrm>
              <a:off x="4181994" y="1959137"/>
              <a:ext cx="1956359" cy="510758"/>
            </a:xfrm>
            <a:prstGeom prst="rect">
              <a:avLst/>
            </a:prstGeom>
            <a:noFill/>
          </p:spPr>
          <p:txBody>
            <a:bodyPr wrap="none" rtlCol="0">
              <a:spAutoFit/>
            </a:bodyPr>
            <a:lstStyle/>
            <a:p>
              <a:r>
                <a:rPr lang="en-US" sz="3600" b="1" dirty="0"/>
                <a:t>EDUCATION</a:t>
              </a:r>
            </a:p>
          </p:txBody>
        </p:sp>
        <p:sp>
          <p:nvSpPr>
            <p:cNvPr id="22" name="TextBox 21">
              <a:extLst>
                <a:ext uri="{FF2B5EF4-FFF2-40B4-BE49-F238E27FC236}">
                  <a16:creationId xmlns:a16="http://schemas.microsoft.com/office/drawing/2014/main" id="{21EECE6F-A58F-5D42-BBA2-06B281B4C214}"/>
                </a:ext>
              </a:extLst>
            </p:cNvPr>
            <p:cNvSpPr txBox="1"/>
            <p:nvPr/>
          </p:nvSpPr>
          <p:spPr>
            <a:xfrm>
              <a:off x="8187753" y="2426151"/>
              <a:ext cx="2131007" cy="306440"/>
            </a:xfrm>
            <a:prstGeom prst="rect">
              <a:avLst/>
            </a:prstGeom>
            <a:solidFill>
              <a:srgbClr val="57FFFF"/>
            </a:solidFill>
          </p:spPr>
          <p:txBody>
            <a:bodyPr wrap="square" rtlCol="0">
              <a:spAutoFit/>
            </a:bodyPr>
            <a:lstStyle/>
            <a:p>
              <a:endParaRPr lang="en-US" dirty="0"/>
            </a:p>
          </p:txBody>
        </p:sp>
        <p:sp>
          <p:nvSpPr>
            <p:cNvPr id="24" name="TextBox 23">
              <a:extLst>
                <a:ext uri="{FF2B5EF4-FFF2-40B4-BE49-F238E27FC236}">
                  <a16:creationId xmlns:a16="http://schemas.microsoft.com/office/drawing/2014/main" id="{55C5A423-8C26-EDB1-F26D-85EAF9833A0F}"/>
                </a:ext>
              </a:extLst>
            </p:cNvPr>
            <p:cNvSpPr txBox="1"/>
            <p:nvPr/>
          </p:nvSpPr>
          <p:spPr>
            <a:xfrm>
              <a:off x="8572823" y="2302739"/>
              <a:ext cx="1145352" cy="510758"/>
            </a:xfrm>
            <a:prstGeom prst="rect">
              <a:avLst/>
            </a:prstGeom>
            <a:noFill/>
          </p:spPr>
          <p:txBody>
            <a:bodyPr wrap="none" rtlCol="0">
              <a:spAutoFit/>
            </a:bodyPr>
            <a:lstStyle/>
            <a:p>
              <a:r>
                <a:rPr lang="en-US" sz="3600" b="1" dirty="0"/>
                <a:t>TOOLS</a:t>
              </a:r>
            </a:p>
          </p:txBody>
        </p:sp>
        <p:sp>
          <p:nvSpPr>
            <p:cNvPr id="35" name="Oval 34">
              <a:extLst>
                <a:ext uri="{FF2B5EF4-FFF2-40B4-BE49-F238E27FC236}">
                  <a16:creationId xmlns:a16="http://schemas.microsoft.com/office/drawing/2014/main" id="{AD12F048-F650-170E-F559-B2034591241A}"/>
                </a:ext>
              </a:extLst>
            </p:cNvPr>
            <p:cNvSpPr/>
            <p:nvPr/>
          </p:nvSpPr>
          <p:spPr>
            <a:xfrm>
              <a:off x="2362895" y="3515355"/>
              <a:ext cx="2270059" cy="429151"/>
            </a:xfrm>
            <a:prstGeom prst="ellipse">
              <a:avLst/>
            </a:prstGeom>
            <a:solidFill>
              <a:srgbClr val="8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32AB2B-8D22-194C-CED7-FF6771C0B338}"/>
                </a:ext>
              </a:extLst>
            </p:cNvPr>
            <p:cNvSpPr txBox="1"/>
            <p:nvPr/>
          </p:nvSpPr>
          <p:spPr>
            <a:xfrm>
              <a:off x="2189527" y="3433748"/>
              <a:ext cx="2064372" cy="510758"/>
            </a:xfrm>
            <a:prstGeom prst="rect">
              <a:avLst/>
            </a:prstGeom>
            <a:noFill/>
          </p:spPr>
          <p:txBody>
            <a:bodyPr wrap="square" rtlCol="0">
              <a:spAutoFit/>
            </a:bodyPr>
            <a:lstStyle/>
            <a:p>
              <a:pPr algn="r"/>
              <a:r>
                <a:rPr lang="en-US" sz="3600" b="1" dirty="0"/>
                <a:t>PRACTICE</a:t>
              </a:r>
            </a:p>
          </p:txBody>
        </p:sp>
        <p:sp>
          <p:nvSpPr>
            <p:cNvPr id="37" name="Oval 36">
              <a:extLst>
                <a:ext uri="{FF2B5EF4-FFF2-40B4-BE49-F238E27FC236}">
                  <a16:creationId xmlns:a16="http://schemas.microsoft.com/office/drawing/2014/main" id="{11B8F1BC-0059-2A87-D4C2-2CC65F506631}"/>
                </a:ext>
              </a:extLst>
            </p:cNvPr>
            <p:cNvSpPr/>
            <p:nvPr/>
          </p:nvSpPr>
          <p:spPr>
            <a:xfrm>
              <a:off x="4101860" y="3800967"/>
              <a:ext cx="354062" cy="95693"/>
            </a:xfrm>
            <a:prstGeom prst="ellipse">
              <a:avLst/>
            </a:prstGeom>
            <a:solidFill>
              <a:srgbClr val="8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22E1D5D-6DA4-171D-3EF0-A2FC1A5A3954}"/>
                </a:ext>
              </a:extLst>
            </p:cNvPr>
            <p:cNvSpPr/>
            <p:nvPr/>
          </p:nvSpPr>
          <p:spPr>
            <a:xfrm>
              <a:off x="2438283" y="3611956"/>
              <a:ext cx="71904" cy="117974"/>
            </a:xfrm>
            <a:prstGeom prst="ellipse">
              <a:avLst/>
            </a:prstGeom>
            <a:solidFill>
              <a:srgbClr val="8DF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CBC25A6C-5472-1324-D99C-812249F978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6650" y="3944506"/>
              <a:ext cx="3563879" cy="1613940"/>
            </a:xfrm>
            <a:prstGeom prst="rect">
              <a:avLst/>
            </a:prstGeom>
          </p:spPr>
        </p:pic>
      </p:grpSp>
      <p:sp>
        <p:nvSpPr>
          <p:cNvPr id="57" name="TextBox 56">
            <a:extLst>
              <a:ext uri="{FF2B5EF4-FFF2-40B4-BE49-F238E27FC236}">
                <a16:creationId xmlns:a16="http://schemas.microsoft.com/office/drawing/2014/main" id="{B7E9068D-40B9-1C1E-B89A-A88241D95D6B}"/>
              </a:ext>
            </a:extLst>
          </p:cNvPr>
          <p:cNvSpPr txBox="1"/>
          <p:nvPr/>
        </p:nvSpPr>
        <p:spPr>
          <a:xfrm>
            <a:off x="4668632" y="3643488"/>
            <a:ext cx="3740148" cy="1569660"/>
          </a:xfrm>
          <a:prstGeom prst="rect">
            <a:avLst/>
          </a:prstGeom>
          <a:solidFill>
            <a:srgbClr val="FFFF00"/>
          </a:solidFill>
          <a:ln w="12700">
            <a:solidFill>
              <a:schemeClr val="tx1"/>
            </a:solidFill>
          </a:ln>
        </p:spPr>
        <p:txBody>
          <a:bodyPr wrap="square" rtlCol="0">
            <a:spAutoFit/>
          </a:bodyPr>
          <a:lstStyle/>
          <a:p>
            <a:pPr algn="ctr"/>
            <a:r>
              <a:rPr lang="en-US" sz="3200" dirty="0"/>
              <a:t>Training, Elearnings, Job Aides &amp; OJT</a:t>
            </a:r>
          </a:p>
          <a:p>
            <a:pPr algn="ctr"/>
            <a:r>
              <a:rPr lang="en-US" sz="3200" dirty="0"/>
              <a:t>Continuing Education</a:t>
            </a:r>
            <a:endParaRPr lang="en-US" sz="2800" dirty="0"/>
          </a:p>
        </p:txBody>
      </p:sp>
      <p:grpSp>
        <p:nvGrpSpPr>
          <p:cNvPr id="15" name="Group 14">
            <a:extLst>
              <a:ext uri="{FF2B5EF4-FFF2-40B4-BE49-F238E27FC236}">
                <a16:creationId xmlns:a16="http://schemas.microsoft.com/office/drawing/2014/main" id="{7C5CACB0-ABD8-5AE2-61BD-5CC47700316D}"/>
              </a:ext>
            </a:extLst>
          </p:cNvPr>
          <p:cNvGrpSpPr/>
          <p:nvPr/>
        </p:nvGrpSpPr>
        <p:grpSpPr>
          <a:xfrm>
            <a:off x="741832" y="1694743"/>
            <a:ext cx="10358029" cy="2411578"/>
            <a:chOff x="741832" y="1694743"/>
            <a:chExt cx="10358029" cy="2411578"/>
          </a:xfrm>
        </p:grpSpPr>
        <p:grpSp>
          <p:nvGrpSpPr>
            <p:cNvPr id="2" name="Group 1">
              <a:extLst>
                <a:ext uri="{FF2B5EF4-FFF2-40B4-BE49-F238E27FC236}">
                  <a16:creationId xmlns:a16="http://schemas.microsoft.com/office/drawing/2014/main" id="{3ADB838B-7096-F484-F613-6EEEE2D543CB}"/>
                </a:ext>
              </a:extLst>
            </p:cNvPr>
            <p:cNvGrpSpPr/>
            <p:nvPr/>
          </p:nvGrpSpPr>
          <p:grpSpPr>
            <a:xfrm>
              <a:off x="741832" y="2910805"/>
              <a:ext cx="3474548" cy="1195516"/>
              <a:chOff x="1762879" y="1249121"/>
              <a:chExt cx="4432918" cy="1854950"/>
            </a:xfrm>
          </p:grpSpPr>
          <p:pic>
            <p:nvPicPr>
              <p:cNvPr id="4" name="Picture 3">
                <a:extLst>
                  <a:ext uri="{FF2B5EF4-FFF2-40B4-BE49-F238E27FC236}">
                    <a16:creationId xmlns:a16="http://schemas.microsoft.com/office/drawing/2014/main" id="{FE8A1363-9769-1E5A-481D-C71290B4A13B}"/>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762879" y="1249121"/>
                <a:ext cx="4432918" cy="1729948"/>
              </a:xfrm>
              <a:prstGeom prst="rect">
                <a:avLst/>
              </a:prstGeom>
            </p:spPr>
          </p:pic>
          <p:pic>
            <p:nvPicPr>
              <p:cNvPr id="6" name="Picture 5">
                <a:extLst>
                  <a:ext uri="{FF2B5EF4-FFF2-40B4-BE49-F238E27FC236}">
                    <a16:creationId xmlns:a16="http://schemas.microsoft.com/office/drawing/2014/main" id="{BA748C49-81D1-2A2B-4C82-5D6B38FE45FC}"/>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flipH="1">
                <a:off x="5760639" y="2934250"/>
                <a:ext cx="435158" cy="169821"/>
              </a:xfrm>
              <a:prstGeom prst="rect">
                <a:avLst/>
              </a:prstGeom>
            </p:spPr>
          </p:pic>
        </p:grpSp>
        <p:grpSp>
          <p:nvGrpSpPr>
            <p:cNvPr id="7" name="Group 6">
              <a:extLst>
                <a:ext uri="{FF2B5EF4-FFF2-40B4-BE49-F238E27FC236}">
                  <a16:creationId xmlns:a16="http://schemas.microsoft.com/office/drawing/2014/main" id="{13579F43-69DB-ECD8-D157-9F1EFDBD2266}"/>
                </a:ext>
              </a:extLst>
            </p:cNvPr>
            <p:cNvGrpSpPr/>
            <p:nvPr/>
          </p:nvGrpSpPr>
          <p:grpSpPr>
            <a:xfrm>
              <a:off x="6705201" y="1694743"/>
              <a:ext cx="4394660" cy="1996610"/>
              <a:chOff x="1762879" y="1249121"/>
              <a:chExt cx="4432918" cy="1854950"/>
            </a:xfrm>
          </p:grpSpPr>
          <p:pic>
            <p:nvPicPr>
              <p:cNvPr id="8" name="Picture 7">
                <a:extLst>
                  <a:ext uri="{FF2B5EF4-FFF2-40B4-BE49-F238E27FC236}">
                    <a16:creationId xmlns:a16="http://schemas.microsoft.com/office/drawing/2014/main" id="{5BC4B694-1915-9420-E675-18A5BB6417C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2879" y="1249121"/>
                <a:ext cx="4432918" cy="1729948"/>
              </a:xfrm>
              <a:prstGeom prst="rect">
                <a:avLst/>
              </a:prstGeom>
            </p:spPr>
          </p:pic>
          <p:pic>
            <p:nvPicPr>
              <p:cNvPr id="9" name="Picture 8">
                <a:extLst>
                  <a:ext uri="{FF2B5EF4-FFF2-40B4-BE49-F238E27FC236}">
                    <a16:creationId xmlns:a16="http://schemas.microsoft.com/office/drawing/2014/main" id="{86CCE28A-8573-C0D1-D9A4-C76A9E0AA823}"/>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flipH="1">
                <a:off x="5760639" y="2934250"/>
                <a:ext cx="435158" cy="169821"/>
              </a:xfrm>
              <a:prstGeom prst="rect">
                <a:avLst/>
              </a:prstGeom>
            </p:spPr>
          </p:pic>
        </p:grpSp>
        <p:grpSp>
          <p:nvGrpSpPr>
            <p:cNvPr id="10" name="Group 9">
              <a:extLst>
                <a:ext uri="{FF2B5EF4-FFF2-40B4-BE49-F238E27FC236}">
                  <a16:creationId xmlns:a16="http://schemas.microsoft.com/office/drawing/2014/main" id="{18F999DD-4BA8-D733-69D7-2528A60A3EF9}"/>
                </a:ext>
              </a:extLst>
            </p:cNvPr>
            <p:cNvGrpSpPr/>
            <p:nvPr/>
          </p:nvGrpSpPr>
          <p:grpSpPr>
            <a:xfrm>
              <a:off x="4204742" y="3050937"/>
              <a:ext cx="256042" cy="317456"/>
              <a:chOff x="1762879" y="1249121"/>
              <a:chExt cx="4432918" cy="1854950"/>
            </a:xfrm>
          </p:grpSpPr>
          <p:pic>
            <p:nvPicPr>
              <p:cNvPr id="11" name="Picture 10">
                <a:extLst>
                  <a:ext uri="{FF2B5EF4-FFF2-40B4-BE49-F238E27FC236}">
                    <a16:creationId xmlns:a16="http://schemas.microsoft.com/office/drawing/2014/main" id="{B7CF5F57-DF37-D7F3-212D-AAFE4004E4B6}"/>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1762879" y="1249121"/>
                <a:ext cx="4432918" cy="1729948"/>
              </a:xfrm>
              <a:prstGeom prst="rect">
                <a:avLst/>
              </a:prstGeom>
            </p:spPr>
          </p:pic>
          <p:pic>
            <p:nvPicPr>
              <p:cNvPr id="13" name="Picture 12">
                <a:extLst>
                  <a:ext uri="{FF2B5EF4-FFF2-40B4-BE49-F238E27FC236}">
                    <a16:creationId xmlns:a16="http://schemas.microsoft.com/office/drawing/2014/main" id="{9CA16956-1894-AEA2-2E1D-9B514583CD16}"/>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flipH="1">
                <a:off x="5760639" y="2934250"/>
                <a:ext cx="435158" cy="169821"/>
              </a:xfrm>
              <a:prstGeom prst="rect">
                <a:avLst/>
              </a:prstGeom>
            </p:spPr>
          </p:pic>
        </p:grpSp>
      </p:grpSp>
      <p:grpSp>
        <p:nvGrpSpPr>
          <p:cNvPr id="23" name="Group 22">
            <a:extLst>
              <a:ext uri="{FF2B5EF4-FFF2-40B4-BE49-F238E27FC236}">
                <a16:creationId xmlns:a16="http://schemas.microsoft.com/office/drawing/2014/main" id="{56F53395-5E67-AD12-7BF2-1A1B1D108143}"/>
              </a:ext>
            </a:extLst>
          </p:cNvPr>
          <p:cNvGrpSpPr/>
          <p:nvPr/>
        </p:nvGrpSpPr>
        <p:grpSpPr>
          <a:xfrm>
            <a:off x="1930406" y="930225"/>
            <a:ext cx="4906431" cy="2120712"/>
            <a:chOff x="1930406" y="930225"/>
            <a:chExt cx="4906431" cy="2120712"/>
          </a:xfrm>
        </p:grpSpPr>
        <p:pic>
          <p:nvPicPr>
            <p:cNvPr id="19" name="Picture 18">
              <a:extLst>
                <a:ext uri="{FF2B5EF4-FFF2-40B4-BE49-F238E27FC236}">
                  <a16:creationId xmlns:a16="http://schemas.microsoft.com/office/drawing/2014/main" id="{E2DEAE35-7F6E-F084-38E2-9F173B78865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30406" y="930225"/>
              <a:ext cx="4776123" cy="2010146"/>
            </a:xfrm>
            <a:prstGeom prst="rect">
              <a:avLst/>
            </a:prstGeom>
          </p:spPr>
        </p:pic>
        <p:pic>
          <p:nvPicPr>
            <p:cNvPr id="21" name="Picture 20">
              <a:extLst>
                <a:ext uri="{FF2B5EF4-FFF2-40B4-BE49-F238E27FC236}">
                  <a16:creationId xmlns:a16="http://schemas.microsoft.com/office/drawing/2014/main" id="{2E4C418E-2B0B-B7C8-4137-7D3EEEF5DB09}"/>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5975444" y="2688399"/>
              <a:ext cx="861393" cy="362538"/>
            </a:xfrm>
            <a:prstGeom prst="rect">
              <a:avLst/>
            </a:prstGeom>
          </p:spPr>
        </p:pic>
      </p:grpSp>
      <p:sp>
        <p:nvSpPr>
          <p:cNvPr id="25" name="TextBox 24">
            <a:extLst>
              <a:ext uri="{FF2B5EF4-FFF2-40B4-BE49-F238E27FC236}">
                <a16:creationId xmlns:a16="http://schemas.microsoft.com/office/drawing/2014/main" id="{4E75D5F1-5F73-7DC0-E794-6FC9CE6C408C}"/>
              </a:ext>
            </a:extLst>
          </p:cNvPr>
          <p:cNvSpPr txBox="1"/>
          <p:nvPr/>
        </p:nvSpPr>
        <p:spPr>
          <a:xfrm>
            <a:off x="654909" y="1491086"/>
            <a:ext cx="4239663" cy="1569660"/>
          </a:xfrm>
          <a:prstGeom prst="rect">
            <a:avLst/>
          </a:prstGeom>
          <a:solidFill>
            <a:srgbClr val="8DFF8C"/>
          </a:solidFill>
          <a:ln w="12700">
            <a:solidFill>
              <a:schemeClr val="tx1"/>
            </a:solidFill>
          </a:ln>
        </p:spPr>
        <p:txBody>
          <a:bodyPr wrap="square" rtlCol="0">
            <a:spAutoFit/>
          </a:bodyPr>
          <a:lstStyle/>
          <a:p>
            <a:pPr algn="ctr"/>
            <a:r>
              <a:rPr lang="en-US" sz="3200" dirty="0"/>
              <a:t>Scripting</a:t>
            </a:r>
          </a:p>
          <a:p>
            <a:pPr algn="ctr"/>
            <a:r>
              <a:rPr lang="en-US" sz="3200" dirty="0"/>
              <a:t>Role Play</a:t>
            </a:r>
          </a:p>
          <a:p>
            <a:pPr algn="ctr"/>
            <a:r>
              <a:rPr lang="en-US" sz="3200" dirty="0"/>
              <a:t>Constructive Feedback</a:t>
            </a:r>
            <a:endParaRPr lang="en-US" sz="2800" dirty="0"/>
          </a:p>
        </p:txBody>
      </p:sp>
      <p:pic>
        <p:nvPicPr>
          <p:cNvPr id="26" name="Picture 25">
            <a:extLst>
              <a:ext uri="{FF2B5EF4-FFF2-40B4-BE49-F238E27FC236}">
                <a16:creationId xmlns:a16="http://schemas.microsoft.com/office/drawing/2014/main" id="{492448D7-8EC3-BDFA-EFA8-796FAE85580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4204" y="4460540"/>
            <a:ext cx="3684976" cy="1036399"/>
          </a:xfrm>
          <a:prstGeom prst="rect">
            <a:avLst/>
          </a:prstGeom>
        </p:spPr>
      </p:pic>
      <p:pic>
        <p:nvPicPr>
          <p:cNvPr id="27" name="Picture 26">
            <a:extLst>
              <a:ext uri="{FF2B5EF4-FFF2-40B4-BE49-F238E27FC236}">
                <a16:creationId xmlns:a16="http://schemas.microsoft.com/office/drawing/2014/main" id="{CB4CC897-316F-8445-8862-67B58DDF8FF1}"/>
              </a:ext>
            </a:extLst>
          </p:cNvPr>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6548627" y="1488413"/>
            <a:ext cx="3918761" cy="1702880"/>
          </a:xfrm>
          <a:prstGeom prst="rect">
            <a:avLst/>
          </a:prstGeom>
        </p:spPr>
      </p:pic>
      <p:sp>
        <p:nvSpPr>
          <p:cNvPr id="28" name="TextBox 27">
            <a:extLst>
              <a:ext uri="{FF2B5EF4-FFF2-40B4-BE49-F238E27FC236}">
                <a16:creationId xmlns:a16="http://schemas.microsoft.com/office/drawing/2014/main" id="{C74AF58C-ABDF-A084-4368-B6B6B627D587}"/>
              </a:ext>
            </a:extLst>
          </p:cNvPr>
          <p:cNvSpPr txBox="1"/>
          <p:nvPr/>
        </p:nvSpPr>
        <p:spPr>
          <a:xfrm>
            <a:off x="7246652" y="2980462"/>
            <a:ext cx="2684529" cy="2062103"/>
          </a:xfrm>
          <a:prstGeom prst="rect">
            <a:avLst/>
          </a:prstGeom>
          <a:solidFill>
            <a:srgbClr val="57FFFF"/>
          </a:solidFill>
          <a:ln w="12700">
            <a:solidFill>
              <a:schemeClr val="tx1"/>
            </a:solidFill>
          </a:ln>
        </p:spPr>
        <p:txBody>
          <a:bodyPr wrap="square" rtlCol="0">
            <a:spAutoFit/>
          </a:bodyPr>
          <a:lstStyle/>
          <a:p>
            <a:pPr algn="ctr"/>
            <a:r>
              <a:rPr lang="en-US" sz="3200" dirty="0"/>
              <a:t>Policies  Procedures</a:t>
            </a:r>
          </a:p>
          <a:p>
            <a:pPr algn="ctr"/>
            <a:r>
              <a:rPr lang="en-US" sz="3200" dirty="0"/>
              <a:t>Systems</a:t>
            </a:r>
          </a:p>
          <a:p>
            <a:pPr algn="ctr"/>
            <a:r>
              <a:rPr lang="en-US" sz="3200" dirty="0"/>
              <a:t>Verifications</a:t>
            </a:r>
          </a:p>
        </p:txBody>
      </p:sp>
      <p:sp>
        <p:nvSpPr>
          <p:cNvPr id="3" name="Title 2">
            <a:extLst>
              <a:ext uri="{FF2B5EF4-FFF2-40B4-BE49-F238E27FC236}">
                <a16:creationId xmlns:a16="http://schemas.microsoft.com/office/drawing/2014/main" id="{BD0A0C91-602F-AEDD-CB3A-B801D5A45D95}"/>
              </a:ext>
            </a:extLst>
          </p:cNvPr>
          <p:cNvSpPr>
            <a:spLocks noGrp="1"/>
          </p:cNvSpPr>
          <p:nvPr>
            <p:ph type="ctrTitle"/>
          </p:nvPr>
        </p:nvSpPr>
        <p:spPr>
          <a:xfrm>
            <a:off x="364191" y="156520"/>
            <a:ext cx="11463617" cy="829235"/>
          </a:xfrm>
        </p:spPr>
        <p:txBody>
          <a:bodyPr/>
          <a:lstStyle/>
          <a:p>
            <a:r>
              <a:rPr lang="en-US" dirty="0"/>
              <a:t>Do They Have What They Need?</a:t>
            </a:r>
          </a:p>
        </p:txBody>
      </p:sp>
    </p:spTree>
    <p:extLst>
      <p:ext uri="{BB962C8B-B14F-4D97-AF65-F5344CB8AC3E}">
        <p14:creationId xmlns:p14="http://schemas.microsoft.com/office/powerpoint/2010/main" val="68538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circle(in)">
                                      <p:cBhvr>
                                        <p:cTn id="11" dur="20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circle(in)">
                                      <p:cBhvr>
                                        <p:cTn id="16" dur="2000"/>
                                        <p:tgtEl>
                                          <p:spTgt spid="23"/>
                                        </p:tgtEl>
                                      </p:cBhvr>
                                    </p:animEffect>
                                  </p:childTnLst>
                                </p:cTn>
                              </p:par>
                              <p:par>
                                <p:cTn id="17" presetID="6" presetClass="exit" presetSubtype="32" fill="hold" grpId="1" nodeType="withEffect">
                                  <p:stCondLst>
                                    <p:cond delay="0"/>
                                  </p:stCondLst>
                                  <p:childTnLst>
                                    <p:animEffect transition="out" filter="circle(out)">
                                      <p:cBhvr>
                                        <p:cTn id="18" dur="2000"/>
                                        <p:tgtEl>
                                          <p:spTgt spid="57"/>
                                        </p:tgtEl>
                                      </p:cBhvr>
                                    </p:animEffect>
                                    <p:set>
                                      <p:cBhvr>
                                        <p:cTn id="19" dur="1" fill="hold">
                                          <p:stCondLst>
                                            <p:cond delay="1999"/>
                                          </p:stCondLst>
                                        </p:cTn>
                                        <p:tgtEl>
                                          <p:spTgt spid="5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in)">
                                      <p:cBhvr>
                                        <p:cTn id="24" dur="2000"/>
                                        <p:tgtEl>
                                          <p:spTgt spid="2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nodeType="clickEffect">
                                  <p:stCondLst>
                                    <p:cond delay="0"/>
                                  </p:stCondLst>
                                  <p:childTnLst>
                                    <p:animEffect transition="out" filter="circle(out)">
                                      <p:cBhvr>
                                        <p:cTn id="31" dur="2000"/>
                                        <p:tgtEl>
                                          <p:spTgt spid="27"/>
                                        </p:tgtEl>
                                      </p:cBhvr>
                                    </p:animEffect>
                                    <p:set>
                                      <p:cBhvr>
                                        <p:cTn id="32" dur="1" fill="hold">
                                          <p:stCondLst>
                                            <p:cond delay="1999"/>
                                          </p:stCondLst>
                                        </p:cTn>
                                        <p:tgtEl>
                                          <p:spTgt spid="27"/>
                                        </p:tgtEl>
                                        <p:attrNameLst>
                                          <p:attrName>style.visibility</p:attrName>
                                        </p:attrNameLst>
                                      </p:cBhvr>
                                      <p:to>
                                        <p:strVal val="hidden"/>
                                      </p:to>
                                    </p:set>
                                  </p:childTnLst>
                                </p:cTn>
                              </p:par>
                              <p:par>
                                <p:cTn id="33" presetID="6" presetClass="exit" presetSubtype="32" fill="hold" grpId="1" nodeType="withEffect">
                                  <p:stCondLst>
                                    <p:cond delay="0"/>
                                  </p:stCondLst>
                                  <p:childTnLst>
                                    <p:animEffect transition="out" filter="circle(out)">
                                      <p:cBhvr>
                                        <p:cTn id="34" dur="2000"/>
                                        <p:tgtEl>
                                          <p:spTgt spid="28"/>
                                        </p:tgtEl>
                                      </p:cBhvr>
                                    </p:animEffect>
                                    <p:set>
                                      <p:cBhvr>
                                        <p:cTn id="35" dur="1" fill="hold">
                                          <p:stCondLst>
                                            <p:cond delay="1999"/>
                                          </p:stCondLst>
                                        </p:cTn>
                                        <p:tgtEl>
                                          <p:spTgt spid="2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circle(in)">
                                      <p:cBhvr>
                                        <p:cTn id="40" dur="2000"/>
                                        <p:tgtEl>
                                          <p:spTgt spid="25"/>
                                        </p:tgtEl>
                                      </p:cBhvr>
                                    </p:animEffect>
                                  </p:childTnLst>
                                </p:cTn>
                              </p:par>
                              <p:par>
                                <p:cTn id="41" presetID="6" presetClass="entr" presetSubtype="16"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circle(in)">
                                      <p:cBhvr>
                                        <p:cTn id="43" dur="20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xit" presetSubtype="32" fill="hold" grpId="1" nodeType="clickEffect">
                                  <p:stCondLst>
                                    <p:cond delay="0"/>
                                  </p:stCondLst>
                                  <p:childTnLst>
                                    <p:animEffect transition="out" filter="circle(out)">
                                      <p:cBhvr>
                                        <p:cTn id="47" dur="2000"/>
                                        <p:tgtEl>
                                          <p:spTgt spid="25"/>
                                        </p:tgtEl>
                                      </p:cBhvr>
                                    </p:animEffect>
                                    <p:set>
                                      <p:cBhvr>
                                        <p:cTn id="48" dur="1" fill="hold">
                                          <p:stCondLst>
                                            <p:cond delay="1999"/>
                                          </p:stCondLst>
                                        </p:cTn>
                                        <p:tgtEl>
                                          <p:spTgt spid="25"/>
                                        </p:tgtEl>
                                        <p:attrNameLst>
                                          <p:attrName>style.visibility</p:attrName>
                                        </p:attrNameLst>
                                      </p:cBhvr>
                                      <p:to>
                                        <p:strVal val="hidden"/>
                                      </p:to>
                                    </p:set>
                                  </p:childTnLst>
                                </p:cTn>
                              </p:par>
                              <p:par>
                                <p:cTn id="49" presetID="6" presetClass="exit" presetSubtype="32" fill="hold" nodeType="withEffect">
                                  <p:stCondLst>
                                    <p:cond delay="0"/>
                                  </p:stCondLst>
                                  <p:childTnLst>
                                    <p:animEffect transition="out" filter="circle(out)">
                                      <p:cBhvr>
                                        <p:cTn id="50" dur="2000"/>
                                        <p:tgtEl>
                                          <p:spTgt spid="26"/>
                                        </p:tgtEl>
                                      </p:cBhvr>
                                    </p:animEffect>
                                    <p:set>
                                      <p:cBhvr>
                                        <p:cTn id="51" dur="1" fill="hold">
                                          <p:stCondLst>
                                            <p:cond delay="1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25" grpId="0" animBg="1"/>
      <p:bldP spid="25" grpId="1" animBg="1"/>
      <p:bldP spid="28" grpId="0" animBg="1"/>
      <p:bldP spid="2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088BBE00-CF40-4F02-BD39-A5521E86A370}"/>
              </a:ext>
            </a:extLst>
          </p:cNvPr>
          <p:cNvPicPr>
            <a:picLocks noChangeAspect="1"/>
          </p:cNvPicPr>
          <p:nvPr/>
        </p:nvPicPr>
        <p:blipFill>
          <a:blip r:embed="rId3" cstate="email">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53158" y="1527244"/>
            <a:ext cx="4774982" cy="4140808"/>
          </a:xfrm>
          <a:prstGeom prst="rect">
            <a:avLst/>
          </a:prstGeom>
        </p:spPr>
      </p:pic>
      <p:sp>
        <p:nvSpPr>
          <p:cNvPr id="2" name="Text Placeholder 1">
            <a:extLst>
              <a:ext uri="{FF2B5EF4-FFF2-40B4-BE49-F238E27FC236}">
                <a16:creationId xmlns:a16="http://schemas.microsoft.com/office/drawing/2014/main" id="{1C8F7265-A365-4ECC-A460-B4EB652520E8}"/>
              </a:ext>
            </a:extLst>
          </p:cNvPr>
          <p:cNvSpPr>
            <a:spLocks noGrp="1"/>
          </p:cNvSpPr>
          <p:nvPr>
            <p:ph type="body" sz="quarter" idx="10"/>
          </p:nvPr>
        </p:nvSpPr>
        <p:spPr>
          <a:xfrm>
            <a:off x="210531" y="886628"/>
            <a:ext cx="11393865" cy="6146470"/>
          </a:xfrm>
        </p:spPr>
        <p:txBody>
          <a:bodyPr>
            <a:normAutofit/>
          </a:bodyPr>
          <a:lstStyle/>
          <a:p>
            <a:r>
              <a:rPr lang="en-US" sz="2800" dirty="0">
                <a:solidFill>
                  <a:srgbClr val="002060"/>
                </a:solidFill>
                <a:latin typeface="Arial" panose="020B0604020202020204" pitchFamily="34" charset="0"/>
                <a:cs typeface="Arial" panose="020B0604020202020204" pitchFamily="34" charset="0"/>
              </a:rPr>
              <a:t>During the financial conversation, </a:t>
            </a:r>
            <a:r>
              <a:rPr lang="en-US" sz="2800" b="1" dirty="0">
                <a:solidFill>
                  <a:srgbClr val="002060"/>
                </a:solidFill>
                <a:latin typeface="Arial" panose="020B0604020202020204" pitchFamily="34" charset="0"/>
                <a:cs typeface="Arial" panose="020B0604020202020204" pitchFamily="34" charset="0"/>
              </a:rPr>
              <a:t>collectors</a:t>
            </a:r>
            <a:r>
              <a:rPr lang="en-US" sz="2800" dirty="0">
                <a:solidFill>
                  <a:srgbClr val="002060"/>
                </a:solidFill>
                <a:latin typeface="Arial" panose="020B0604020202020204" pitchFamily="34" charset="0"/>
                <a:cs typeface="Arial" panose="020B0604020202020204" pitchFamily="34" charset="0"/>
              </a:rPr>
              <a:t> should strive to:</a:t>
            </a:r>
            <a:endParaRPr lang="en-US" sz="100" dirty="0">
              <a:solidFill>
                <a:srgbClr val="002060"/>
              </a:solidFill>
              <a:latin typeface="Arial" panose="020B0604020202020204" pitchFamily="34" charset="0"/>
              <a:cs typeface="Arial" panose="020B0604020202020204" pitchFamily="34" charset="0"/>
            </a:endParaRPr>
          </a:p>
          <a:p>
            <a:pPr marL="1257300" lvl="2" indent="-342900">
              <a:lnSpc>
                <a:spcPct val="120000"/>
              </a:lnSpc>
              <a:buFont typeface="Arial" panose="020B0604020202020204" pitchFamily="34" charset="0"/>
              <a:buChar char="•"/>
            </a:pPr>
            <a:r>
              <a:rPr lang="en-US" sz="2600" b="1" dirty="0">
                <a:solidFill>
                  <a:srgbClr val="002060"/>
                </a:solidFill>
                <a:latin typeface="Arial" panose="020B0604020202020204" pitchFamily="34" charset="0"/>
                <a:cs typeface="Arial" panose="020B0604020202020204" pitchFamily="34" charset="0"/>
              </a:rPr>
              <a:t>Actively</a:t>
            </a:r>
            <a:r>
              <a:rPr lang="en-US" sz="2600" dirty="0">
                <a:solidFill>
                  <a:srgbClr val="002060"/>
                </a:solidFill>
                <a:latin typeface="Arial" panose="020B0604020202020204" pitchFamily="34" charset="0"/>
                <a:cs typeface="Arial" panose="020B0604020202020204" pitchFamily="34" charset="0"/>
              </a:rPr>
              <a:t> listen </a:t>
            </a:r>
          </a:p>
          <a:p>
            <a:pPr marL="1257300" lvl="2" indent="-342900">
              <a:lnSpc>
                <a:spcPct val="120000"/>
              </a:lnSpc>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Be </a:t>
            </a:r>
            <a:r>
              <a:rPr lang="en-US" sz="2600" b="1" dirty="0">
                <a:solidFill>
                  <a:srgbClr val="002060"/>
                </a:solidFill>
                <a:latin typeface="Arial" panose="020B0604020202020204" pitchFamily="34" charset="0"/>
                <a:cs typeface="Arial" panose="020B0604020202020204" pitchFamily="34" charset="0"/>
              </a:rPr>
              <a:t>empathetic</a:t>
            </a:r>
          </a:p>
          <a:p>
            <a:pPr marL="1257300" lvl="2" indent="-342900">
              <a:lnSpc>
                <a:spcPct val="120000"/>
              </a:lnSpc>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Remain </a:t>
            </a:r>
            <a:r>
              <a:rPr lang="en-US" sz="2600" b="1" dirty="0">
                <a:solidFill>
                  <a:srgbClr val="002060"/>
                </a:solidFill>
                <a:latin typeface="Arial" panose="020B0604020202020204" pitchFamily="34" charset="0"/>
                <a:cs typeface="Arial" panose="020B0604020202020204" pitchFamily="34" charset="0"/>
              </a:rPr>
              <a:t>goal-oriented</a:t>
            </a:r>
          </a:p>
          <a:p>
            <a:pPr marL="1257300" lvl="2" indent="-342900">
              <a:lnSpc>
                <a:spcPct val="120000"/>
              </a:lnSpc>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Always </a:t>
            </a:r>
            <a:r>
              <a:rPr lang="en-US" sz="2600" b="1" dirty="0">
                <a:solidFill>
                  <a:srgbClr val="002060"/>
                </a:solidFill>
                <a:latin typeface="Arial" panose="020B0604020202020204" pitchFamily="34" charset="0"/>
                <a:cs typeface="Arial" panose="020B0604020202020204" pitchFamily="34" charset="0"/>
              </a:rPr>
              <a:t>be kind </a:t>
            </a:r>
            <a:r>
              <a:rPr lang="en-US" sz="2600" dirty="0">
                <a:solidFill>
                  <a:srgbClr val="002060"/>
                </a:solidFill>
                <a:latin typeface="Arial" panose="020B0604020202020204" pitchFamily="34" charset="0"/>
                <a:cs typeface="Arial" panose="020B0604020202020204" pitchFamily="34" charset="0"/>
              </a:rPr>
              <a:t>and </a:t>
            </a:r>
            <a:r>
              <a:rPr lang="en-US" sz="2600" b="1" dirty="0">
                <a:solidFill>
                  <a:srgbClr val="002060"/>
                </a:solidFill>
                <a:latin typeface="Arial" panose="020B0604020202020204" pitchFamily="34" charset="0"/>
                <a:cs typeface="Arial" panose="020B0604020202020204" pitchFamily="34" charset="0"/>
              </a:rPr>
              <a:t>never critical</a:t>
            </a:r>
            <a:endParaRPr lang="en-US" sz="700" b="1" dirty="0">
              <a:solidFill>
                <a:srgbClr val="002060"/>
              </a:solidFill>
              <a:latin typeface="Arial" panose="020B0604020202020204" pitchFamily="34" charset="0"/>
              <a:cs typeface="Arial" panose="020B0604020202020204" pitchFamily="34" charset="0"/>
            </a:endParaRPr>
          </a:p>
          <a:p>
            <a:pPr marL="1257300" lvl="2" indent="-342900">
              <a:lnSpc>
                <a:spcPct val="120000"/>
              </a:lnSpc>
              <a:buFont typeface="Arial" panose="020B0604020202020204" pitchFamily="34" charset="0"/>
              <a:buChar char="•"/>
            </a:pPr>
            <a:endParaRPr lang="en-US" sz="800" dirty="0">
              <a:solidFill>
                <a:srgbClr val="002060"/>
              </a:solidFill>
              <a:latin typeface="Roboto" panose="02000000000000000000" pitchFamily="2" charset="0"/>
            </a:endParaRPr>
          </a:p>
          <a:p>
            <a:r>
              <a:rPr lang="en-US" sz="2800" b="1" dirty="0">
                <a:solidFill>
                  <a:srgbClr val="002060"/>
                </a:solidFill>
                <a:latin typeface="Arial" panose="020B0604020202020204" pitchFamily="34" charset="0"/>
                <a:cs typeface="Arial" panose="020B0604020202020204" pitchFamily="34" charset="0"/>
              </a:rPr>
              <a:t>Leaders </a:t>
            </a:r>
            <a:r>
              <a:rPr lang="en-US" sz="2800" dirty="0">
                <a:solidFill>
                  <a:srgbClr val="002060"/>
                </a:solidFill>
                <a:latin typeface="Arial" panose="020B0604020202020204" pitchFamily="34" charset="0"/>
                <a:cs typeface="Arial" panose="020B0604020202020204" pitchFamily="34" charset="0"/>
              </a:rPr>
              <a:t>while working </a:t>
            </a:r>
            <a:r>
              <a:rPr lang="en-US" sz="2800" u="sng" dirty="0">
                <a:solidFill>
                  <a:srgbClr val="002060"/>
                </a:solidFill>
                <a:latin typeface="Arial" panose="020B0604020202020204" pitchFamily="34" charset="0"/>
                <a:cs typeface="Arial" panose="020B0604020202020204" pitchFamily="34" charset="0"/>
              </a:rPr>
              <a:t>with</a:t>
            </a:r>
            <a:r>
              <a:rPr lang="en-US" sz="2800" dirty="0">
                <a:solidFill>
                  <a:srgbClr val="002060"/>
                </a:solidFill>
                <a:latin typeface="Arial" panose="020B0604020202020204" pitchFamily="34" charset="0"/>
                <a:cs typeface="Arial" panose="020B0604020202020204" pitchFamily="34" charset="0"/>
              </a:rPr>
              <a:t> your colleagues, you should strive to: </a:t>
            </a:r>
          </a:p>
          <a:p>
            <a:pPr marL="1371600" lvl="2" indent="-457200">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Create an environment that </a:t>
            </a:r>
            <a:r>
              <a:rPr lang="en-US" sz="2600" b="1" dirty="0">
                <a:solidFill>
                  <a:srgbClr val="002060"/>
                </a:solidFill>
                <a:latin typeface="Arial" panose="020B0604020202020204" pitchFamily="34" charset="0"/>
                <a:cs typeface="Arial" panose="020B0604020202020204" pitchFamily="34" charset="0"/>
              </a:rPr>
              <a:t>encourages</a:t>
            </a:r>
            <a:r>
              <a:rPr lang="en-US" sz="2600" dirty="0">
                <a:solidFill>
                  <a:srgbClr val="002060"/>
                </a:solidFill>
                <a:latin typeface="Arial" panose="020B0604020202020204" pitchFamily="34" charset="0"/>
                <a:cs typeface="Arial" panose="020B0604020202020204" pitchFamily="34" charset="0"/>
              </a:rPr>
              <a:t> conversation around POS collections.</a:t>
            </a:r>
          </a:p>
          <a:p>
            <a:pPr marL="1828800" lvl="3" indent="-45720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Wins and Fails</a:t>
            </a:r>
          </a:p>
          <a:p>
            <a:pPr lvl="2"/>
            <a:endParaRPr lang="en-US" sz="1000" dirty="0">
              <a:solidFill>
                <a:srgbClr val="002060"/>
              </a:solidFill>
              <a:latin typeface="Arial" panose="020B0604020202020204" pitchFamily="34" charset="0"/>
              <a:cs typeface="Arial" panose="020B0604020202020204" pitchFamily="34" charset="0"/>
            </a:endParaRPr>
          </a:p>
          <a:p>
            <a:pPr marL="1371600" lvl="2" indent="-457200">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Allow collectors to </a:t>
            </a:r>
            <a:r>
              <a:rPr lang="en-US" sz="2600" b="1" dirty="0">
                <a:solidFill>
                  <a:srgbClr val="002060"/>
                </a:solidFill>
                <a:latin typeface="Arial" panose="020B0604020202020204" pitchFamily="34" charset="0"/>
                <a:cs typeface="Arial" panose="020B0604020202020204" pitchFamily="34" charset="0"/>
              </a:rPr>
              <a:t>ask questions and offer suggestions</a:t>
            </a:r>
            <a:r>
              <a:rPr lang="en-US" sz="2600" dirty="0">
                <a:solidFill>
                  <a:srgbClr val="002060"/>
                </a:solidFill>
                <a:latin typeface="Arial" panose="020B0604020202020204" pitchFamily="34" charset="0"/>
                <a:cs typeface="Arial" panose="020B0604020202020204" pitchFamily="34" charset="0"/>
              </a:rPr>
              <a:t> for improvements, i.e., cash box.</a:t>
            </a:r>
          </a:p>
          <a:p>
            <a:pPr lvl="2"/>
            <a:endParaRPr lang="en-US" sz="1400" dirty="0">
              <a:solidFill>
                <a:srgbClr val="002060"/>
              </a:solidFill>
              <a:latin typeface="Arial" panose="020B0604020202020204" pitchFamily="34" charset="0"/>
              <a:cs typeface="Arial" panose="020B0604020202020204" pitchFamily="34" charset="0"/>
            </a:endParaRPr>
          </a:p>
          <a:p>
            <a:pPr lvl="1"/>
            <a:endParaRPr lang="en-US" sz="100" dirty="0">
              <a:solidFill>
                <a:srgbClr val="002060"/>
              </a:solidFill>
              <a:highlight>
                <a:srgbClr val="FFFF00"/>
              </a:highlight>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47EE6EC-E43E-47AC-84F1-27C7934872BC}"/>
              </a:ext>
            </a:extLst>
          </p:cNvPr>
          <p:cNvSpPr>
            <a:spLocks noGrp="1"/>
          </p:cNvSpPr>
          <p:nvPr>
            <p:ph type="ctrTitle"/>
          </p:nvPr>
        </p:nvSpPr>
        <p:spPr>
          <a:xfrm>
            <a:off x="210531" y="0"/>
            <a:ext cx="11463617" cy="641023"/>
          </a:xfrm>
        </p:spPr>
        <p:txBody>
          <a:bodyPr/>
          <a:lstStyle/>
          <a:p>
            <a:r>
              <a:rPr lang="en-US" dirty="0"/>
              <a:t>Confidently Show Up!</a:t>
            </a:r>
          </a:p>
        </p:txBody>
      </p:sp>
    </p:spTree>
    <p:extLst>
      <p:ext uri="{BB962C8B-B14F-4D97-AF65-F5344CB8AC3E}">
        <p14:creationId xmlns:p14="http://schemas.microsoft.com/office/powerpoint/2010/main" val="291405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BC178D2-55C6-4449-B410-7C3546E0271C}"/>
              </a:ext>
            </a:extLst>
          </p:cNvPr>
          <p:cNvSpPr>
            <a:spLocks noGrp="1"/>
          </p:cNvSpPr>
          <p:nvPr>
            <p:ph type="body" sz="quarter" idx="10"/>
          </p:nvPr>
        </p:nvSpPr>
        <p:spPr>
          <a:xfrm>
            <a:off x="343097" y="715194"/>
            <a:ext cx="11505805" cy="6024556"/>
          </a:xfrm>
        </p:spPr>
        <p:txBody>
          <a:bodyPr>
            <a:normAutofit fontScale="92500" lnSpcReduction="20000"/>
          </a:bodyPr>
          <a:lstStyle/>
          <a:p>
            <a:pPr marL="800100" lvl="1" indent="-342900">
              <a:lnSpc>
                <a:spcPct val="120000"/>
              </a:lnSpc>
              <a:buFont typeface="Arial" panose="020B0604020202020204" pitchFamily="34" charset="0"/>
              <a:buChar char="•"/>
            </a:pPr>
            <a:r>
              <a:rPr lang="en-US" sz="2800" b="1" dirty="0">
                <a:solidFill>
                  <a:srgbClr val="002E6D"/>
                </a:solidFill>
                <a:latin typeface="Arial" panose="020B0604020202020204" pitchFamily="34" charset="0"/>
                <a:cs typeface="Arial" panose="020B0604020202020204" pitchFamily="34" charset="0"/>
              </a:rPr>
              <a:t>Builds trust!</a:t>
            </a:r>
          </a:p>
          <a:p>
            <a:pPr marL="800100" lvl="1" indent="-342900">
              <a:lnSpc>
                <a:spcPct val="120000"/>
              </a:lnSpc>
              <a:buFont typeface="Arial" panose="020B0604020202020204" pitchFamily="34" charset="0"/>
              <a:buChar char="•"/>
            </a:pPr>
            <a:r>
              <a:rPr lang="en-US" sz="2800" dirty="0">
                <a:solidFill>
                  <a:srgbClr val="002E6D"/>
                </a:solidFill>
                <a:latin typeface="Arial" panose="020B0604020202020204" pitchFamily="34" charset="0"/>
                <a:cs typeface="Arial" panose="020B0604020202020204" pitchFamily="34" charset="0"/>
              </a:rPr>
              <a:t>Is vital to </a:t>
            </a:r>
            <a:r>
              <a:rPr lang="en-US" sz="2800" b="1" dirty="0">
                <a:solidFill>
                  <a:srgbClr val="002E6D"/>
                </a:solidFill>
                <a:latin typeface="Arial" panose="020B0604020202020204" pitchFamily="34" charset="0"/>
                <a:cs typeface="Arial" panose="020B0604020202020204" pitchFamily="34" charset="0"/>
              </a:rPr>
              <a:t>repeatable outcomes</a:t>
            </a:r>
            <a:r>
              <a:rPr lang="en-US" sz="2800" dirty="0">
                <a:solidFill>
                  <a:srgbClr val="002E6D"/>
                </a:solidFill>
                <a:latin typeface="Arial" panose="020B0604020202020204" pitchFamily="34" charset="0"/>
                <a:cs typeface="Arial" panose="020B0604020202020204" pitchFamily="34" charset="0"/>
              </a:rPr>
              <a:t>!  </a:t>
            </a:r>
          </a:p>
          <a:p>
            <a:pPr marL="800100" lvl="1" indent="-342900">
              <a:lnSpc>
                <a:spcPct val="120000"/>
              </a:lnSpc>
              <a:buFont typeface="Arial" panose="020B0604020202020204" pitchFamily="34" charset="0"/>
              <a:buChar char="•"/>
            </a:pPr>
            <a:r>
              <a:rPr lang="en-US" sz="2800" dirty="0">
                <a:solidFill>
                  <a:srgbClr val="002E6D"/>
                </a:solidFill>
                <a:latin typeface="Arial" panose="020B0604020202020204" pitchFamily="34" charset="0"/>
                <a:cs typeface="Arial" panose="020B0604020202020204" pitchFamily="34" charset="0"/>
              </a:rPr>
              <a:t>Ensures that </a:t>
            </a:r>
            <a:r>
              <a:rPr lang="en-US" sz="2800" b="1" dirty="0">
                <a:solidFill>
                  <a:srgbClr val="002E6D"/>
                </a:solidFill>
                <a:latin typeface="Arial" panose="020B0604020202020204" pitchFamily="34" charset="0"/>
                <a:cs typeface="Arial" panose="020B0604020202020204" pitchFamily="34" charset="0"/>
              </a:rPr>
              <a:t>everyone understands</a:t>
            </a:r>
            <a:r>
              <a:rPr lang="en-US" sz="2800" dirty="0">
                <a:solidFill>
                  <a:srgbClr val="002E6D"/>
                </a:solidFill>
                <a:latin typeface="Arial" panose="020B0604020202020204" pitchFamily="34" charset="0"/>
                <a:cs typeface="Arial" panose="020B0604020202020204" pitchFamily="34" charset="0"/>
              </a:rPr>
              <a:t> that when an: </a:t>
            </a:r>
          </a:p>
          <a:p>
            <a:pPr lvl="1" algn="ctr">
              <a:lnSpc>
                <a:spcPct val="110000"/>
              </a:lnSpc>
            </a:pPr>
            <a:r>
              <a:rPr lang="en-US" sz="2600" b="1" dirty="0">
                <a:solidFill>
                  <a:srgbClr val="C00000"/>
                </a:solidFill>
                <a:latin typeface="Arial" panose="020B0604020202020204" pitchFamily="34" charset="0"/>
                <a:cs typeface="Arial" panose="020B0604020202020204" pitchFamily="34" charset="0"/>
              </a:rPr>
              <a:t>Event A occurs, </a:t>
            </a:r>
            <a:r>
              <a:rPr lang="en-US" sz="2600" b="1" dirty="0">
                <a:solidFill>
                  <a:srgbClr val="00B050"/>
                </a:solidFill>
                <a:latin typeface="Arial" panose="020B0604020202020204" pitchFamily="34" charset="0"/>
                <a:cs typeface="Arial" panose="020B0604020202020204" pitchFamily="34" charset="0"/>
              </a:rPr>
              <a:t>Event B will follow</a:t>
            </a:r>
            <a:r>
              <a:rPr lang="en-US" sz="2600" dirty="0">
                <a:solidFill>
                  <a:srgbClr val="00B050"/>
                </a:solidFill>
                <a:latin typeface="Arial" panose="020B0604020202020204" pitchFamily="34" charset="0"/>
                <a:cs typeface="Arial" panose="020B0604020202020204" pitchFamily="34" charset="0"/>
              </a:rPr>
              <a:t> </a:t>
            </a:r>
            <a:endParaRPr lang="en-US" sz="2600" i="1" dirty="0">
              <a:solidFill>
                <a:srgbClr val="00B050"/>
              </a:solidFill>
              <a:latin typeface="Arial" panose="020B0604020202020204" pitchFamily="34" charset="0"/>
              <a:cs typeface="Arial" panose="020B0604020202020204" pitchFamily="34" charset="0"/>
            </a:endParaRPr>
          </a:p>
          <a:p>
            <a:pPr lvl="1"/>
            <a:endParaRPr lang="en-US" sz="100" i="1" dirty="0">
              <a:solidFill>
                <a:srgbClr val="002E6D"/>
              </a:solidFill>
              <a:latin typeface="Arial" panose="020B0604020202020204" pitchFamily="34" charset="0"/>
              <a:cs typeface="Arial" panose="020B0604020202020204" pitchFamily="34" charset="0"/>
            </a:endParaRPr>
          </a:p>
          <a:p>
            <a:r>
              <a:rPr lang="en-US" sz="2600" i="1" dirty="0">
                <a:latin typeface="Arial" panose="020B0604020202020204" pitchFamily="34" charset="0"/>
                <a:cs typeface="Arial" panose="020B0604020202020204" pitchFamily="34" charset="0"/>
              </a:rPr>
              <a:t>For example:  </a:t>
            </a:r>
          </a:p>
          <a:p>
            <a:pPr lvl="1"/>
            <a:r>
              <a:rPr lang="en-US" sz="2600" b="1" dirty="0">
                <a:solidFill>
                  <a:srgbClr val="C00000"/>
                </a:solidFill>
                <a:latin typeface="Arial" panose="020B0604020202020204" pitchFamily="34" charset="0"/>
                <a:cs typeface="Arial" panose="020B0604020202020204" pitchFamily="34" charset="0"/>
              </a:rPr>
              <a:t>Event A:</a:t>
            </a:r>
            <a:r>
              <a:rPr lang="en-US" sz="2600" dirty="0">
                <a:solidFill>
                  <a:srgbClr val="C00000"/>
                </a:solidFill>
                <a:latin typeface="Arial" panose="020B0604020202020204" pitchFamily="34" charset="0"/>
                <a:cs typeface="Arial" panose="020B0604020202020204" pitchFamily="34" charset="0"/>
              </a:rPr>
              <a:t>  Patient Smith is seen in the Emergency Room (ER) and has BCBS insurance which has a verified copay due at the time of service of $150. </a:t>
            </a:r>
          </a:p>
          <a:p>
            <a:pPr lvl="1"/>
            <a:endParaRPr lang="en-US" sz="500" dirty="0">
              <a:solidFill>
                <a:srgbClr val="00B050"/>
              </a:solidFill>
              <a:latin typeface="Arial" panose="020B0604020202020204" pitchFamily="34" charset="0"/>
              <a:cs typeface="Arial" panose="020B0604020202020204" pitchFamily="34" charset="0"/>
            </a:endParaRPr>
          </a:p>
          <a:p>
            <a:pPr lvl="1"/>
            <a:r>
              <a:rPr lang="en-US" sz="2600" b="1" dirty="0">
                <a:solidFill>
                  <a:srgbClr val="00B050"/>
                </a:solidFill>
                <a:latin typeface="Arial" panose="020B0604020202020204" pitchFamily="34" charset="0"/>
                <a:cs typeface="Arial" panose="020B0604020202020204" pitchFamily="34" charset="0"/>
              </a:rPr>
              <a:t>Event B:</a:t>
            </a:r>
            <a:r>
              <a:rPr lang="en-US" sz="2600" dirty="0">
                <a:solidFill>
                  <a:srgbClr val="00B050"/>
                </a:solidFill>
                <a:latin typeface="Arial" panose="020B0604020202020204" pitchFamily="34" charset="0"/>
                <a:cs typeface="Arial" panose="020B0604020202020204" pitchFamily="34" charset="0"/>
              </a:rPr>
              <a:t>  The collector will ask Patient Smith for their ER copay due of $150 during their visit.  </a:t>
            </a:r>
          </a:p>
          <a:p>
            <a:pPr lvl="1"/>
            <a:endParaRPr lang="en-US" sz="600" dirty="0">
              <a:solidFill>
                <a:srgbClr val="002E6D"/>
              </a:solidFill>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The confusion occurs when </a:t>
            </a:r>
            <a:r>
              <a:rPr lang="en-US" sz="2600" b="1" dirty="0">
                <a:solidFill>
                  <a:srgbClr val="C00000"/>
                </a:solidFill>
                <a:latin typeface="Arial" panose="020B0604020202020204" pitchFamily="34" charset="0"/>
                <a:cs typeface="Arial" panose="020B0604020202020204" pitchFamily="34" charset="0"/>
              </a:rPr>
              <a:t>Event A</a:t>
            </a:r>
            <a:r>
              <a:rPr lang="en-US" sz="2600" dirty="0">
                <a:latin typeface="Arial" panose="020B0604020202020204" pitchFamily="34" charset="0"/>
                <a:cs typeface="Arial" panose="020B0604020202020204" pitchFamily="34" charset="0"/>
              </a:rPr>
              <a:t> happens, but </a:t>
            </a:r>
            <a:r>
              <a:rPr lang="en-US" sz="2600" b="1" dirty="0">
                <a:solidFill>
                  <a:srgbClr val="00B050"/>
                </a:solidFill>
                <a:latin typeface="Arial" panose="020B0604020202020204" pitchFamily="34" charset="0"/>
                <a:cs typeface="Arial" panose="020B0604020202020204" pitchFamily="34" charset="0"/>
              </a:rPr>
              <a:t>Event B</a:t>
            </a:r>
            <a:r>
              <a:rPr lang="en-US" sz="2600" dirty="0">
                <a:latin typeface="Arial" panose="020B0604020202020204" pitchFamily="34" charset="0"/>
                <a:cs typeface="Arial" panose="020B0604020202020204" pitchFamily="34" charset="0"/>
              </a:rPr>
              <a:t> does not.  If there is a </a:t>
            </a:r>
            <a:r>
              <a:rPr lang="en-US" sz="2600" b="1" u="sng" dirty="0">
                <a:latin typeface="Arial" panose="020B0604020202020204" pitchFamily="34" charset="0"/>
                <a:cs typeface="Arial" panose="020B0604020202020204" pitchFamily="34" charset="0"/>
              </a:rPr>
              <a:t>valid reason</a:t>
            </a:r>
            <a:r>
              <a:rPr lang="en-US" sz="2600" dirty="0">
                <a:latin typeface="Arial" panose="020B0604020202020204" pitchFamily="34" charset="0"/>
                <a:cs typeface="Arial" panose="020B0604020202020204" pitchFamily="34" charset="0"/>
              </a:rPr>
              <a:t> why </a:t>
            </a:r>
            <a:r>
              <a:rPr lang="en-US" sz="2600" b="1" dirty="0">
                <a:solidFill>
                  <a:srgbClr val="00B050"/>
                </a:solidFill>
                <a:latin typeface="Arial" panose="020B0604020202020204" pitchFamily="34" charset="0"/>
                <a:cs typeface="Arial" panose="020B0604020202020204" pitchFamily="34" charset="0"/>
              </a:rPr>
              <a:t>Event B</a:t>
            </a:r>
            <a:r>
              <a:rPr lang="en-US" sz="2600" dirty="0">
                <a:latin typeface="Arial" panose="020B0604020202020204" pitchFamily="34" charset="0"/>
                <a:cs typeface="Arial" panose="020B0604020202020204" pitchFamily="34" charset="0"/>
              </a:rPr>
              <a:t> cannot happen, i.e., system down, unable to verify information, card machine down, etc., it should be explained </a:t>
            </a:r>
            <a:r>
              <a:rPr lang="en-US" sz="2600" b="1" dirty="0">
                <a:latin typeface="Arial" panose="020B0604020202020204" pitchFamily="34" charset="0"/>
                <a:cs typeface="Arial" panose="020B0604020202020204" pitchFamily="34" charset="0"/>
              </a:rPr>
              <a:t>clearly</a:t>
            </a:r>
            <a:r>
              <a:rPr lang="en-US" sz="2600" dirty="0">
                <a:latin typeface="Arial" panose="020B0604020202020204" pitchFamily="34" charset="0"/>
                <a:cs typeface="Arial" panose="020B0604020202020204" pitchFamily="34" charset="0"/>
              </a:rPr>
              <a:t> and </a:t>
            </a:r>
            <a:r>
              <a:rPr lang="en-US" sz="2600" b="1" dirty="0">
                <a:latin typeface="Arial" panose="020B0604020202020204" pitchFamily="34" charset="0"/>
                <a:cs typeface="Arial" panose="020B0604020202020204" pitchFamily="34" charset="0"/>
              </a:rPr>
              <a:t>concisely</a:t>
            </a:r>
            <a:r>
              <a:rPr lang="en-US" sz="2600" dirty="0">
                <a:latin typeface="Arial" panose="020B0604020202020204" pitchFamily="34" charset="0"/>
                <a:cs typeface="Arial" panose="020B0604020202020204" pitchFamily="34" charset="0"/>
              </a:rPr>
              <a:t> to the patient.</a:t>
            </a:r>
          </a:p>
          <a:p>
            <a:endParaRPr lang="en-US" sz="5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Consistency can </a:t>
            </a:r>
            <a:r>
              <a:rPr lang="en-US" sz="2600" b="1" dirty="0">
                <a:latin typeface="Arial" panose="020B0604020202020204" pitchFamily="34" charset="0"/>
                <a:cs typeface="Arial" panose="020B0604020202020204" pitchFamily="34" charset="0"/>
              </a:rPr>
              <a:t>eliminate the confusion</a:t>
            </a:r>
            <a:r>
              <a:rPr lang="en-US" sz="26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increase opportunities for collection,</a:t>
            </a:r>
            <a:r>
              <a:rPr lang="en-US" sz="2600" dirty="0">
                <a:latin typeface="Arial" panose="020B0604020202020204" pitchFamily="34" charset="0"/>
                <a:cs typeface="Arial" panose="020B0604020202020204" pitchFamily="34" charset="0"/>
              </a:rPr>
              <a:t> and </a:t>
            </a:r>
            <a:r>
              <a:rPr lang="en-US" sz="2600" b="1" dirty="0">
                <a:latin typeface="Arial" panose="020B0604020202020204" pitchFamily="34" charset="0"/>
                <a:cs typeface="Arial" panose="020B0604020202020204" pitchFamily="34" charset="0"/>
              </a:rPr>
              <a:t>result in a more productive </a:t>
            </a:r>
            <a:r>
              <a:rPr lang="en-US" sz="2600" dirty="0">
                <a:latin typeface="Arial" panose="020B0604020202020204" pitchFamily="34" charset="0"/>
                <a:cs typeface="Arial" panose="020B0604020202020204" pitchFamily="34" charset="0"/>
              </a:rPr>
              <a:t>and</a:t>
            </a:r>
            <a:r>
              <a:rPr lang="en-US" sz="2600" b="1" dirty="0">
                <a:latin typeface="Arial" panose="020B0604020202020204" pitchFamily="34" charset="0"/>
                <a:cs typeface="Arial" panose="020B0604020202020204" pitchFamily="34" charset="0"/>
              </a:rPr>
              <a:t> less stressful </a:t>
            </a:r>
            <a:r>
              <a:rPr lang="en-US" sz="2600" dirty="0">
                <a:latin typeface="Arial" panose="020B0604020202020204" pitchFamily="34" charset="0"/>
                <a:cs typeface="Arial" panose="020B0604020202020204" pitchFamily="34" charset="0"/>
              </a:rPr>
              <a:t>financial conversation.</a:t>
            </a:r>
          </a:p>
          <a:p>
            <a:endParaRPr lang="en-US" dirty="0">
              <a:latin typeface="+mn-lt"/>
            </a:endParaRPr>
          </a:p>
          <a:p>
            <a:endParaRPr lang="en-US" sz="100" dirty="0">
              <a:latin typeface="+mn-lt"/>
            </a:endParaRPr>
          </a:p>
          <a:p>
            <a:endParaRPr lang="en-US" dirty="0"/>
          </a:p>
          <a:p>
            <a:endParaRPr lang="en-US" dirty="0">
              <a:solidFill>
                <a:srgbClr val="001D58"/>
              </a:solidFill>
            </a:endParaRPr>
          </a:p>
          <a:p>
            <a:pPr marL="1257300" lvl="2" indent="-342900">
              <a:buFont typeface="Arial" panose="020B0604020202020204" pitchFamily="34" charset="0"/>
              <a:buChar char="•"/>
            </a:pPr>
            <a:endParaRPr lang="en-US" dirty="0">
              <a:solidFill>
                <a:srgbClr val="001D58"/>
              </a:solidFill>
            </a:endParaRPr>
          </a:p>
        </p:txBody>
      </p:sp>
      <p:sp>
        <p:nvSpPr>
          <p:cNvPr id="5" name="Title 4">
            <a:extLst>
              <a:ext uri="{FF2B5EF4-FFF2-40B4-BE49-F238E27FC236}">
                <a16:creationId xmlns:a16="http://schemas.microsoft.com/office/drawing/2014/main" id="{6D4B9AF3-A73A-4F4A-83F4-02D6F031700E}"/>
              </a:ext>
            </a:extLst>
          </p:cNvPr>
          <p:cNvSpPr>
            <a:spLocks noGrp="1"/>
          </p:cNvSpPr>
          <p:nvPr>
            <p:ph type="ctrTitle"/>
          </p:nvPr>
        </p:nvSpPr>
        <p:spPr>
          <a:xfrm>
            <a:off x="240228" y="118250"/>
            <a:ext cx="11408706" cy="829235"/>
          </a:xfrm>
        </p:spPr>
        <p:txBody>
          <a:bodyPr/>
          <a:lstStyle/>
          <a:p>
            <a:r>
              <a:rPr lang="en-US" dirty="0"/>
              <a:t>Consistency is Key!</a:t>
            </a:r>
          </a:p>
        </p:txBody>
      </p:sp>
      <p:pic>
        <p:nvPicPr>
          <p:cNvPr id="8" name="Picture 7" descr="A black and white image of a key&#10;&#10;Description automatically generated">
            <a:extLst>
              <a:ext uri="{FF2B5EF4-FFF2-40B4-BE49-F238E27FC236}">
                <a16:creationId xmlns:a16="http://schemas.microsoft.com/office/drawing/2014/main" id="{BB2DBFB9-E0A7-BA1A-B9CB-7610D4F17627}"/>
              </a:ext>
            </a:extLst>
          </p:cNvPr>
          <p:cNvPicPr>
            <a:picLocks noChangeAspect="1"/>
          </p:cNvPicPr>
          <p:nvPr/>
        </p:nvPicPr>
        <p:blipFill>
          <a:blip r:embed="rId3" cstate="email">
            <a:alphaModFix amt="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5400000">
            <a:off x="8518498" y="466475"/>
            <a:ext cx="4209649" cy="3276699"/>
          </a:xfrm>
          <a:prstGeom prst="rect">
            <a:avLst/>
          </a:prstGeom>
        </p:spPr>
      </p:pic>
    </p:spTree>
    <p:extLst>
      <p:ext uri="{BB962C8B-B14F-4D97-AF65-F5344CB8AC3E}">
        <p14:creationId xmlns:p14="http://schemas.microsoft.com/office/powerpoint/2010/main" val="302462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4C7ED0-02B0-F7D4-8923-3BFF468A9B97}"/>
              </a:ext>
            </a:extLst>
          </p:cNvPr>
          <p:cNvGrpSpPr/>
          <p:nvPr/>
        </p:nvGrpSpPr>
        <p:grpSpPr>
          <a:xfrm>
            <a:off x="466537" y="953890"/>
            <a:ext cx="11725463" cy="1200329"/>
            <a:chOff x="233268" y="477235"/>
            <a:chExt cx="11725463" cy="1200329"/>
          </a:xfrm>
        </p:grpSpPr>
        <p:sp>
          <p:nvSpPr>
            <p:cNvPr id="3" name="TextBox 2">
              <a:extLst>
                <a:ext uri="{FF2B5EF4-FFF2-40B4-BE49-F238E27FC236}">
                  <a16:creationId xmlns:a16="http://schemas.microsoft.com/office/drawing/2014/main" id="{B84C007F-D69E-F6D6-ABB1-34404FE2C0FF}"/>
                </a:ext>
              </a:extLst>
            </p:cNvPr>
            <p:cNvSpPr txBox="1"/>
            <p:nvPr/>
          </p:nvSpPr>
          <p:spPr>
            <a:xfrm>
              <a:off x="1534018" y="815790"/>
              <a:ext cx="10424713" cy="523220"/>
            </a:xfrm>
            <a:prstGeom prst="rect">
              <a:avLst/>
            </a:prstGeom>
            <a:noFill/>
          </p:spPr>
          <p:txBody>
            <a:bodyPr wrap="none" rtlCol="0">
              <a:spAutoFit/>
            </a:bodyPr>
            <a:lstStyle/>
            <a:p>
              <a:r>
                <a:rPr lang="en-US" sz="2800" dirty="0">
                  <a:solidFill>
                    <a:srgbClr val="00B050"/>
                  </a:solidFill>
                </a:rPr>
                <a:t>Remove the AAA (Awkwardness, Anxiousness, and Apprehensiveness)</a:t>
              </a:r>
            </a:p>
          </p:txBody>
        </p:sp>
        <p:sp>
          <p:nvSpPr>
            <p:cNvPr id="4" name="TextBox 3">
              <a:extLst>
                <a:ext uri="{FF2B5EF4-FFF2-40B4-BE49-F238E27FC236}">
                  <a16:creationId xmlns:a16="http://schemas.microsoft.com/office/drawing/2014/main" id="{8E965F92-195C-3C16-756D-06679E3EDE22}"/>
                </a:ext>
              </a:extLst>
            </p:cNvPr>
            <p:cNvSpPr txBox="1"/>
            <p:nvPr/>
          </p:nvSpPr>
          <p:spPr>
            <a:xfrm>
              <a:off x="233268" y="477235"/>
              <a:ext cx="914400" cy="12003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00B050"/>
                  </a:solidFill>
                  <a:effectLst/>
                  <a:uLnTx/>
                  <a:uFillTx/>
                  <a:latin typeface="Arial" charset="0"/>
                  <a:cs typeface="Arial" charset="0"/>
                </a:rPr>
                <a:t>A</a:t>
              </a:r>
            </a:p>
          </p:txBody>
        </p:sp>
      </p:grpSp>
      <p:grpSp>
        <p:nvGrpSpPr>
          <p:cNvPr id="6" name="Group 5">
            <a:extLst>
              <a:ext uri="{FF2B5EF4-FFF2-40B4-BE49-F238E27FC236}">
                <a16:creationId xmlns:a16="http://schemas.microsoft.com/office/drawing/2014/main" id="{1E8EF50A-ADED-475B-384A-27171287B88C}"/>
              </a:ext>
            </a:extLst>
          </p:cNvPr>
          <p:cNvGrpSpPr/>
          <p:nvPr/>
        </p:nvGrpSpPr>
        <p:grpSpPr>
          <a:xfrm>
            <a:off x="466537" y="2599945"/>
            <a:ext cx="10287314" cy="1200329"/>
            <a:chOff x="233268" y="2828835"/>
            <a:chExt cx="10287314" cy="1200329"/>
          </a:xfrm>
        </p:grpSpPr>
        <p:sp>
          <p:nvSpPr>
            <p:cNvPr id="7" name="TextBox 6">
              <a:extLst>
                <a:ext uri="{FF2B5EF4-FFF2-40B4-BE49-F238E27FC236}">
                  <a16:creationId xmlns:a16="http://schemas.microsoft.com/office/drawing/2014/main" id="{F81399B8-75E5-2C36-E7E9-6DD5F4AF1483}"/>
                </a:ext>
              </a:extLst>
            </p:cNvPr>
            <p:cNvSpPr txBox="1"/>
            <p:nvPr/>
          </p:nvSpPr>
          <p:spPr>
            <a:xfrm>
              <a:off x="1534019" y="3167390"/>
              <a:ext cx="8986563" cy="523220"/>
            </a:xfrm>
            <a:prstGeom prst="rect">
              <a:avLst/>
            </a:prstGeom>
            <a:noFill/>
          </p:spPr>
          <p:txBody>
            <a:bodyPr wrap="none" rtlCol="0">
              <a:spAutoFit/>
            </a:bodyPr>
            <a:lstStyle/>
            <a:p>
              <a:r>
                <a:rPr lang="en-US" sz="2800" dirty="0">
                  <a:solidFill>
                    <a:srgbClr val="FFFF00"/>
                  </a:solidFill>
                </a:rPr>
                <a:t>Develop the CCC (Competency, Confidence, and Consistency)</a:t>
              </a:r>
            </a:p>
          </p:txBody>
        </p:sp>
        <p:sp>
          <p:nvSpPr>
            <p:cNvPr id="8" name="TextBox 7">
              <a:extLst>
                <a:ext uri="{FF2B5EF4-FFF2-40B4-BE49-F238E27FC236}">
                  <a16:creationId xmlns:a16="http://schemas.microsoft.com/office/drawing/2014/main" id="{9DC20BD6-E80C-71FC-9A41-E4033976D8CE}"/>
                </a:ext>
              </a:extLst>
            </p:cNvPr>
            <p:cNvSpPr txBox="1"/>
            <p:nvPr/>
          </p:nvSpPr>
          <p:spPr>
            <a:xfrm>
              <a:off x="233268" y="2828835"/>
              <a:ext cx="914400" cy="12003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FFFF00"/>
                  </a:solidFill>
                  <a:effectLst/>
                  <a:uLnTx/>
                  <a:uFillTx/>
                  <a:latin typeface="Arial" charset="0"/>
                  <a:cs typeface="Arial" charset="0"/>
                </a:rPr>
                <a:t>C</a:t>
              </a:r>
            </a:p>
          </p:txBody>
        </p:sp>
      </p:grpSp>
      <p:grpSp>
        <p:nvGrpSpPr>
          <p:cNvPr id="9" name="Group 8">
            <a:extLst>
              <a:ext uri="{FF2B5EF4-FFF2-40B4-BE49-F238E27FC236}">
                <a16:creationId xmlns:a16="http://schemas.microsoft.com/office/drawing/2014/main" id="{83CF6D9B-C506-B33C-5AFD-1F9C68C09B12}"/>
              </a:ext>
            </a:extLst>
          </p:cNvPr>
          <p:cNvGrpSpPr/>
          <p:nvPr/>
        </p:nvGrpSpPr>
        <p:grpSpPr>
          <a:xfrm>
            <a:off x="466537" y="4283835"/>
            <a:ext cx="9992874" cy="1200329"/>
            <a:chOff x="233268" y="5180436"/>
            <a:chExt cx="9992874" cy="1200329"/>
          </a:xfrm>
        </p:grpSpPr>
        <p:sp>
          <p:nvSpPr>
            <p:cNvPr id="10" name="TextBox 9">
              <a:extLst>
                <a:ext uri="{FF2B5EF4-FFF2-40B4-BE49-F238E27FC236}">
                  <a16:creationId xmlns:a16="http://schemas.microsoft.com/office/drawing/2014/main" id="{096921E3-37E6-DC8B-FFF1-7C7FE62FAABF}"/>
                </a:ext>
              </a:extLst>
            </p:cNvPr>
            <p:cNvSpPr txBox="1"/>
            <p:nvPr/>
          </p:nvSpPr>
          <p:spPr>
            <a:xfrm>
              <a:off x="1534019" y="5432614"/>
              <a:ext cx="8692123" cy="523220"/>
            </a:xfrm>
            <a:prstGeom prst="rect">
              <a:avLst/>
            </a:prstGeom>
            <a:noFill/>
          </p:spPr>
          <p:txBody>
            <a:bodyPr wrap="none" rtlCol="0">
              <a:spAutoFit/>
            </a:bodyPr>
            <a:lstStyle/>
            <a:p>
              <a:r>
                <a:rPr lang="en-US" sz="2800" dirty="0">
                  <a:solidFill>
                    <a:schemeClr val="accent2">
                      <a:lumMod val="75000"/>
                    </a:schemeClr>
                  </a:solidFill>
                </a:rPr>
                <a:t>Explore the EEE (Excellence, Experience, and Expectations)</a:t>
              </a:r>
            </a:p>
          </p:txBody>
        </p:sp>
        <p:sp>
          <p:nvSpPr>
            <p:cNvPr id="11" name="TextBox 10">
              <a:extLst>
                <a:ext uri="{FF2B5EF4-FFF2-40B4-BE49-F238E27FC236}">
                  <a16:creationId xmlns:a16="http://schemas.microsoft.com/office/drawing/2014/main" id="{82868C0F-7490-652D-99A1-4F2B6D5B2DAE}"/>
                </a:ext>
              </a:extLst>
            </p:cNvPr>
            <p:cNvSpPr txBox="1"/>
            <p:nvPr/>
          </p:nvSpPr>
          <p:spPr>
            <a:xfrm>
              <a:off x="233268" y="5180436"/>
              <a:ext cx="914400" cy="12003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ED7D31">
                      <a:lumMod val="75000"/>
                    </a:srgbClr>
                  </a:solidFill>
                  <a:effectLst/>
                  <a:uLnTx/>
                  <a:uFillTx/>
                  <a:latin typeface="Arial" charset="0"/>
                  <a:cs typeface="Arial" charset="0"/>
                </a:rPr>
                <a:t>E</a:t>
              </a:r>
            </a:p>
          </p:txBody>
        </p:sp>
      </p:grpSp>
    </p:spTree>
    <p:extLst>
      <p:ext uri="{BB962C8B-B14F-4D97-AF65-F5344CB8AC3E}">
        <p14:creationId xmlns:p14="http://schemas.microsoft.com/office/powerpoint/2010/main" val="361308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6" presetClass="exit" presetSubtype="32" fill="hold" nodeType="withEffect">
                                  <p:stCondLst>
                                    <p:cond delay="0"/>
                                  </p:stCondLst>
                                  <p:childTnLst>
                                    <p:animEffect transition="out" filter="circle(out)">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par>
                                <p:cTn id="11" presetID="42" presetClass="path" presetSubtype="0" accel="50000" decel="50000" fill="hold" nodeType="withEffect">
                                  <p:stCondLst>
                                    <p:cond delay="0"/>
                                  </p:stCondLst>
                                  <p:childTnLst>
                                    <p:animMotion origin="layout" path="M 3.125E-6 2.96296E-6 L 0.00963 -0.24954 " pathEditMode="relative" rAng="0" ptsTypes="AA">
                                      <p:cBhvr>
                                        <p:cTn id="12" dur="2000" fill="hold"/>
                                        <p:tgtEl>
                                          <p:spTgt spid="9"/>
                                        </p:tgtEl>
                                        <p:attrNameLst>
                                          <p:attrName>ppt_x</p:attrName>
                                          <p:attrName>ppt_y</p:attrName>
                                        </p:attrNameLst>
                                      </p:cBhvr>
                                      <p:rCtr x="482" y="-124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Isosceles Triangle 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a:extLst>
              <a:ext uri="{FF2B5EF4-FFF2-40B4-BE49-F238E27FC236}">
                <a16:creationId xmlns:a16="http://schemas.microsoft.com/office/drawing/2014/main" id="{A597BBD1-A6A7-ADBA-092D-3B7870B54781}"/>
              </a:ext>
            </a:extLst>
          </p:cNvPr>
          <p:cNvPicPr>
            <a:picLocks noChangeAspect="1"/>
          </p:cNvPicPr>
          <p:nvPr/>
        </p:nvPicPr>
        <p:blipFill>
          <a:blip r:embed="rId2" cstate="email">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V="1">
            <a:off x="729592" y="2072212"/>
            <a:ext cx="3775785" cy="2330367"/>
          </a:xfrm>
          <a:prstGeom prst="rect">
            <a:avLst/>
          </a:prstGeom>
        </p:spPr>
      </p:pic>
      <p:sp>
        <p:nvSpPr>
          <p:cNvPr id="5" name="TextBox 4">
            <a:extLst>
              <a:ext uri="{FF2B5EF4-FFF2-40B4-BE49-F238E27FC236}">
                <a16:creationId xmlns:a16="http://schemas.microsoft.com/office/drawing/2014/main" id="{5B73BA8F-506B-4CDE-0C6F-9FD4917AB1C6}"/>
              </a:ext>
            </a:extLst>
          </p:cNvPr>
          <p:cNvSpPr txBox="1"/>
          <p:nvPr/>
        </p:nvSpPr>
        <p:spPr>
          <a:xfrm>
            <a:off x="2704289" y="2607014"/>
            <a:ext cx="6974732" cy="1089529"/>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0" i="1" u="none" strike="noStrike" kern="1200" cap="none" spc="0" normalizeH="0" baseline="0" noProof="0" dirty="0">
                <a:ln>
                  <a:noFill/>
                </a:ln>
                <a:solidFill>
                  <a:srgbClr val="002E6D"/>
                </a:solidFill>
                <a:effectLst/>
                <a:uLnTx/>
                <a:uFillTx/>
                <a:latin typeface="Arial" charset="0"/>
                <a:cs typeface="Arial" charset="0"/>
              </a:rPr>
              <a:t>Stamp that in your passport!</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02E6D"/>
                </a:solidFill>
                <a:effectLst/>
                <a:uLnTx/>
                <a:uFillTx/>
                <a:latin typeface="Arial" charset="0"/>
                <a:cs typeface="Arial" charset="0"/>
              </a:rPr>
              <a:t>Make </a:t>
            </a:r>
            <a:r>
              <a:rPr lang="en-US" sz="3600" b="1" dirty="0">
                <a:solidFill>
                  <a:srgbClr val="002E6D"/>
                </a:solidFill>
                <a:latin typeface="Arial" charset="0"/>
                <a:cs typeface="Arial" charset="0"/>
              </a:rPr>
              <a:t>t</a:t>
            </a:r>
            <a:r>
              <a:rPr kumimoji="0" lang="en-US" sz="3600" b="1" i="0" u="none" strike="noStrike" kern="1200" cap="none" spc="0" normalizeH="0" baseline="0" noProof="0" dirty="0">
                <a:ln>
                  <a:noFill/>
                </a:ln>
                <a:solidFill>
                  <a:srgbClr val="002E6D"/>
                </a:solidFill>
                <a:effectLst/>
                <a:uLnTx/>
                <a:uFillTx/>
                <a:latin typeface="Arial" charset="0"/>
                <a:cs typeface="Arial" charset="0"/>
              </a:rPr>
              <a:t>he Connection</a:t>
            </a:r>
          </a:p>
        </p:txBody>
      </p:sp>
    </p:spTree>
    <p:extLst>
      <p:ext uri="{BB962C8B-B14F-4D97-AF65-F5344CB8AC3E}">
        <p14:creationId xmlns:p14="http://schemas.microsoft.com/office/powerpoint/2010/main" val="235766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C76BB0-ACDD-402D-B9B1-6DCC6B5C8247}"/>
              </a:ext>
            </a:extLst>
          </p:cNvPr>
          <p:cNvSpPr>
            <a:spLocks noGrp="1"/>
          </p:cNvSpPr>
          <p:nvPr>
            <p:ph type="body" sz="quarter" idx="10"/>
          </p:nvPr>
        </p:nvSpPr>
        <p:spPr>
          <a:xfrm>
            <a:off x="307928" y="846306"/>
            <a:ext cx="10752421" cy="6219919"/>
          </a:xfrm>
        </p:spPr>
        <p:txBody>
          <a:bodyPr>
            <a:normAutofit/>
          </a:bodyPr>
          <a:lstStyle/>
          <a:p>
            <a:r>
              <a:rPr lang="en-US" sz="2800" dirty="0">
                <a:latin typeface="Arial" panose="020B0604020202020204" pitchFamily="34" charset="0"/>
                <a:cs typeface="Arial" panose="020B0604020202020204" pitchFamily="34" charset="0"/>
              </a:rPr>
              <a:t>Excellent Customer Service:</a:t>
            </a:r>
            <a:endParaRPr lang="en-US" sz="500" dirty="0">
              <a:latin typeface="Arial" panose="020B0604020202020204" pitchFamily="34" charset="0"/>
              <a:cs typeface="Arial" panose="020B0604020202020204" pitchFamily="34" charset="0"/>
            </a:endParaRPr>
          </a:p>
          <a:p>
            <a:pPr marL="914400" lvl="1" indent="-457200">
              <a:lnSpc>
                <a:spcPct val="200000"/>
              </a:lnSpc>
              <a:spcBef>
                <a:spcPts val="0"/>
              </a:spcBef>
              <a:buFont typeface="+mj-lt"/>
              <a:buAutoNum type="arabicPeriod"/>
            </a:pPr>
            <a:r>
              <a:rPr lang="en-US" sz="2600" dirty="0">
                <a:solidFill>
                  <a:srgbClr val="002E6D"/>
                </a:solidFill>
                <a:latin typeface="Arial" panose="020B0604020202020204" pitchFamily="34" charset="0"/>
                <a:cs typeface="Arial" panose="020B0604020202020204" pitchFamily="34" charset="0"/>
              </a:rPr>
              <a:t>Is the </a:t>
            </a:r>
            <a:r>
              <a:rPr lang="en-US" sz="2600" b="1" dirty="0">
                <a:solidFill>
                  <a:srgbClr val="002E6D"/>
                </a:solidFill>
                <a:latin typeface="Arial" panose="020B0604020202020204" pitchFamily="34" charset="0"/>
                <a:cs typeface="Arial" panose="020B0604020202020204" pitchFamily="34" charset="0"/>
              </a:rPr>
              <a:t>foundation</a:t>
            </a:r>
            <a:r>
              <a:rPr lang="en-US" sz="2600" dirty="0">
                <a:solidFill>
                  <a:srgbClr val="002E6D"/>
                </a:solidFill>
                <a:latin typeface="Arial" panose="020B0604020202020204" pitchFamily="34" charset="0"/>
                <a:cs typeface="Arial" panose="020B0604020202020204" pitchFamily="34" charset="0"/>
              </a:rPr>
              <a:t> of successful organizations.</a:t>
            </a:r>
          </a:p>
          <a:p>
            <a:pPr marL="914400" lvl="1" indent="-457200">
              <a:lnSpc>
                <a:spcPct val="200000"/>
              </a:lnSpc>
              <a:spcBef>
                <a:spcPts val="0"/>
              </a:spcBef>
              <a:buFont typeface="+mj-lt"/>
              <a:buAutoNum type="arabicPeriod"/>
            </a:pPr>
            <a:r>
              <a:rPr lang="en-US" sz="2600" dirty="0">
                <a:solidFill>
                  <a:srgbClr val="002E6D"/>
                </a:solidFill>
                <a:latin typeface="Arial" panose="020B0604020202020204" pitchFamily="34" charset="0"/>
                <a:cs typeface="Arial" panose="020B0604020202020204" pitchFamily="34" charset="0"/>
              </a:rPr>
              <a:t>Drives customers to continually </a:t>
            </a:r>
            <a:r>
              <a:rPr lang="en-US" sz="2600" b="1" dirty="0">
                <a:solidFill>
                  <a:srgbClr val="002E6D"/>
                </a:solidFill>
                <a:latin typeface="Arial" panose="020B0604020202020204" pitchFamily="34" charset="0"/>
                <a:cs typeface="Arial" panose="020B0604020202020204" pitchFamily="34" charset="0"/>
              </a:rPr>
              <a:t>return</a:t>
            </a:r>
            <a:r>
              <a:rPr lang="en-US" sz="2600" dirty="0">
                <a:solidFill>
                  <a:srgbClr val="002E6D"/>
                </a:solidFill>
                <a:latin typeface="Arial" panose="020B0604020202020204" pitchFamily="34" charset="0"/>
                <a:cs typeface="Arial" panose="020B0604020202020204" pitchFamily="34" charset="0"/>
              </a:rPr>
              <a:t> to a particular business. </a:t>
            </a:r>
          </a:p>
          <a:p>
            <a:pPr marL="914400" lvl="1" indent="-457200">
              <a:lnSpc>
                <a:spcPct val="200000"/>
              </a:lnSpc>
              <a:spcBef>
                <a:spcPts val="0"/>
              </a:spcBef>
              <a:buFont typeface="+mj-lt"/>
              <a:buAutoNum type="arabicPeriod"/>
            </a:pPr>
            <a:r>
              <a:rPr lang="en-US" sz="2600" dirty="0">
                <a:solidFill>
                  <a:srgbClr val="002E6D"/>
                </a:solidFill>
                <a:latin typeface="Arial" panose="020B0604020202020204" pitchFamily="34" charset="0"/>
                <a:cs typeface="Arial" panose="020B0604020202020204" pitchFamily="34" charset="0"/>
              </a:rPr>
              <a:t>Will </a:t>
            </a:r>
            <a:r>
              <a:rPr lang="en-US" sz="2600" b="1" dirty="0">
                <a:solidFill>
                  <a:srgbClr val="002E6D"/>
                </a:solidFill>
                <a:latin typeface="Arial" panose="020B0604020202020204" pitchFamily="34" charset="0"/>
                <a:cs typeface="Arial" panose="020B0604020202020204" pitchFamily="34" charset="0"/>
              </a:rPr>
              <a:t>enhance</a:t>
            </a:r>
            <a:r>
              <a:rPr lang="en-US" sz="2600" dirty="0">
                <a:solidFill>
                  <a:srgbClr val="002E6D"/>
                </a:solidFill>
                <a:latin typeface="Arial" panose="020B0604020202020204" pitchFamily="34" charset="0"/>
                <a:cs typeface="Arial" panose="020B0604020202020204" pitchFamily="34" charset="0"/>
              </a:rPr>
              <a:t> the customer’s overall experience.</a:t>
            </a:r>
          </a:p>
          <a:p>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Your team can </a:t>
            </a:r>
            <a:r>
              <a:rPr lang="en-US" b="1" dirty="0">
                <a:latin typeface="Arial" panose="020B0604020202020204" pitchFamily="34" charset="0"/>
                <a:cs typeface="Arial" panose="020B0604020202020204" pitchFamily="34" charset="0"/>
              </a:rPr>
              <a:t>set the tone</a:t>
            </a:r>
            <a:r>
              <a:rPr lang="en-US" dirty="0">
                <a:latin typeface="Arial" panose="020B0604020202020204" pitchFamily="34" charset="0"/>
                <a:cs typeface="Arial" panose="020B0604020202020204" pitchFamily="34" charset="0"/>
              </a:rPr>
              <a:t> for an excellent experience throughout the entire customer’s visit, and ultimately the financial conversation. </a:t>
            </a:r>
          </a:p>
          <a:p>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times, we can be </a:t>
            </a:r>
            <a:r>
              <a:rPr lang="en-US" b="1" dirty="0">
                <a:latin typeface="Arial" panose="020B0604020202020204" pitchFamily="34" charset="0"/>
                <a:cs typeface="Arial" panose="020B0604020202020204" pitchFamily="34" charset="0"/>
              </a:rPr>
              <a:t>so focused </a:t>
            </a:r>
            <a:r>
              <a:rPr lang="en-US" dirty="0">
                <a:latin typeface="Arial" panose="020B0604020202020204" pitchFamily="34" charset="0"/>
                <a:cs typeface="Arial" panose="020B0604020202020204" pitchFamily="34" charset="0"/>
              </a:rPr>
              <a:t>on getting the technical pieces right, that we forget about ensuring an </a:t>
            </a:r>
            <a:r>
              <a:rPr lang="en-US" b="1" dirty="0">
                <a:latin typeface="Arial" panose="020B0604020202020204" pitchFamily="34" charset="0"/>
                <a:cs typeface="Arial" panose="020B0604020202020204" pitchFamily="34" charset="0"/>
              </a:rPr>
              <a:t>excellent customer experience </a:t>
            </a:r>
            <a:r>
              <a:rPr lang="en-US" dirty="0">
                <a:latin typeface="Arial" panose="020B0604020202020204" pitchFamily="34" charset="0"/>
                <a:cs typeface="Arial" panose="020B0604020202020204" pitchFamily="34" charset="0"/>
              </a:rPr>
              <a:t>throughout the entire visit.</a:t>
            </a:r>
          </a:p>
          <a:p>
            <a:endParaRPr lang="en-US" sz="1200" dirty="0"/>
          </a:p>
          <a:p>
            <a:endParaRPr lang="en-US" dirty="0"/>
          </a:p>
          <a:p>
            <a:endParaRPr lang="en-US" dirty="0"/>
          </a:p>
        </p:txBody>
      </p:sp>
      <p:sp>
        <p:nvSpPr>
          <p:cNvPr id="3" name="Title 2">
            <a:extLst>
              <a:ext uri="{FF2B5EF4-FFF2-40B4-BE49-F238E27FC236}">
                <a16:creationId xmlns:a16="http://schemas.microsoft.com/office/drawing/2014/main" id="{ECF59EE9-8C03-4393-9251-B79EA2EBB563}"/>
              </a:ext>
            </a:extLst>
          </p:cNvPr>
          <p:cNvSpPr>
            <a:spLocks noGrp="1"/>
          </p:cNvSpPr>
          <p:nvPr>
            <p:ph type="ctrTitle"/>
          </p:nvPr>
        </p:nvSpPr>
        <p:spPr>
          <a:xfrm>
            <a:off x="307928" y="0"/>
            <a:ext cx="11463617" cy="638081"/>
          </a:xfrm>
        </p:spPr>
        <p:txBody>
          <a:bodyPr/>
          <a:lstStyle/>
          <a:p>
            <a:r>
              <a:rPr lang="en-US" dirty="0"/>
              <a:t>Focus On Excellence!</a:t>
            </a:r>
          </a:p>
        </p:txBody>
      </p:sp>
    </p:spTree>
    <p:extLst>
      <p:ext uri="{BB962C8B-B14F-4D97-AF65-F5344CB8AC3E}">
        <p14:creationId xmlns:p14="http://schemas.microsoft.com/office/powerpoint/2010/main" val="833736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2A1248-0258-45DC-9625-ECABA7AEDB51}"/>
              </a:ext>
            </a:extLst>
          </p:cNvPr>
          <p:cNvSpPr>
            <a:spLocks noGrp="1"/>
          </p:cNvSpPr>
          <p:nvPr>
            <p:ph type="body" sz="quarter" idx="10"/>
          </p:nvPr>
        </p:nvSpPr>
        <p:spPr>
          <a:xfrm>
            <a:off x="360736" y="739944"/>
            <a:ext cx="11704379" cy="6195877"/>
          </a:xfrm>
        </p:spPr>
        <p:txBody>
          <a:bodyPr>
            <a:normAutofit/>
          </a:bodyPr>
          <a:lstStyle/>
          <a:p>
            <a:pPr lvl="0">
              <a:lnSpc>
                <a:spcPct val="110000"/>
              </a:lnSpc>
              <a:defRPr/>
            </a:pPr>
            <a:r>
              <a:rPr kumimoji="0" lang="en-US" sz="2600" b="0" i="0" u="none" strike="noStrike" kern="1200" cap="none" spc="0" normalizeH="0" baseline="0" noProof="0" dirty="0">
                <a:ln>
                  <a:noFill/>
                </a:ln>
                <a:solidFill>
                  <a:srgbClr val="002E6D"/>
                </a:solidFill>
                <a:effectLst/>
                <a:uLnTx/>
                <a:uFillTx/>
              </a:rPr>
              <a:t>What is </a:t>
            </a:r>
            <a:r>
              <a:rPr lang="en-US" sz="2600" b="1" baseline="30000" dirty="0">
                <a:solidFill>
                  <a:srgbClr val="FF0000"/>
                </a:solidFill>
                <a:latin typeface="Arial" panose="020B0604020202020204" pitchFamily="34" charset="0"/>
                <a:cs typeface="Arial" panose="020B0604020202020204" pitchFamily="34" charset="0"/>
              </a:rPr>
              <a:t>2 </a:t>
            </a:r>
            <a:r>
              <a:rPr kumimoji="0" lang="en-US" sz="2600" b="1" i="0" u="none" strike="noStrike" kern="1200" cap="none" spc="0" normalizeH="0" baseline="0" noProof="0" dirty="0">
                <a:ln>
                  <a:noFill/>
                </a:ln>
                <a:solidFill>
                  <a:srgbClr val="002E6D"/>
                </a:solidFill>
                <a:effectLst/>
                <a:uLnTx/>
                <a:uFillTx/>
              </a:rPr>
              <a:t>A.I.D.E.T.</a:t>
            </a:r>
            <a:r>
              <a:rPr kumimoji="0" lang="en-US" sz="2600" b="0" i="0" u="none" strike="noStrike" kern="1200" cap="none" spc="0" normalizeH="0" baseline="0" noProof="0" dirty="0">
                <a:ln>
                  <a:noFill/>
                </a:ln>
                <a:solidFill>
                  <a:srgbClr val="002E6D"/>
                </a:solidFill>
                <a:effectLst/>
                <a:uLnTx/>
                <a:uFillTx/>
              </a:rPr>
              <a:t>?  </a:t>
            </a:r>
            <a:r>
              <a:rPr kumimoji="0" lang="en-US" sz="2600" b="1" i="0" u="none" strike="noStrike" kern="1200" cap="none" spc="0" normalizeH="0" baseline="0" noProof="0" dirty="0">
                <a:ln>
                  <a:noFill/>
                </a:ln>
                <a:solidFill>
                  <a:srgbClr val="002E6D"/>
                </a:solidFill>
                <a:effectLst/>
                <a:uLnTx/>
                <a:uFillTx/>
              </a:rPr>
              <a:t>AIDET</a:t>
            </a:r>
            <a:r>
              <a:rPr kumimoji="0" lang="en-US" sz="2600" b="0" i="0" u="none" strike="noStrike" kern="1200" cap="none" spc="0" normalizeH="0" baseline="0" noProof="0" dirty="0">
                <a:ln>
                  <a:noFill/>
                </a:ln>
                <a:solidFill>
                  <a:srgbClr val="002E6D"/>
                </a:solidFill>
                <a:effectLst/>
                <a:uLnTx/>
                <a:uFillTx/>
              </a:rPr>
              <a:t> is an acronym that </a:t>
            </a:r>
            <a:r>
              <a:rPr kumimoji="0" lang="en-US" sz="2600" i="0" u="none" strike="noStrike" kern="1200" cap="none" spc="0" normalizeH="0" baseline="0" noProof="0" dirty="0">
                <a:ln>
                  <a:noFill/>
                </a:ln>
                <a:solidFill>
                  <a:srgbClr val="002E6D"/>
                </a:solidFill>
                <a:effectLst/>
                <a:uLnTx/>
                <a:uFillTx/>
              </a:rPr>
              <a:t>helps collectors navigate </a:t>
            </a:r>
            <a:r>
              <a:rPr kumimoji="0" lang="en-US" sz="2600" b="0" i="0" u="none" strike="noStrike" kern="1200" cap="none" spc="0" normalizeH="0" baseline="0" noProof="0" dirty="0">
                <a:ln>
                  <a:noFill/>
                </a:ln>
                <a:solidFill>
                  <a:srgbClr val="002E6D"/>
                </a:solidFill>
                <a:effectLst/>
                <a:uLnTx/>
                <a:uFillTx/>
              </a:rPr>
              <a:t>the financial conversation with their customers.  It reminds </a:t>
            </a:r>
            <a:r>
              <a:rPr lang="en-US" sz="2600" dirty="0"/>
              <a:t>them</a:t>
            </a:r>
            <a:r>
              <a:rPr kumimoji="0" lang="en-US" sz="2600" b="0" i="0" u="none" strike="noStrike" kern="1200" cap="none" spc="0" normalizeH="0" baseline="0" noProof="0" dirty="0">
                <a:ln>
                  <a:noFill/>
                </a:ln>
                <a:solidFill>
                  <a:srgbClr val="002E6D"/>
                </a:solidFill>
                <a:effectLst/>
                <a:uLnTx/>
                <a:uFillTx/>
              </a:rPr>
              <a:t> to </a:t>
            </a:r>
            <a:r>
              <a:rPr kumimoji="0" lang="en-US" sz="2600" b="1" i="0" u="none" strike="noStrike" kern="1200" cap="none" spc="0" normalizeH="0" baseline="0" noProof="0" dirty="0">
                <a:ln>
                  <a:noFill/>
                </a:ln>
                <a:solidFill>
                  <a:srgbClr val="002E6D"/>
                </a:solidFill>
                <a:effectLst/>
                <a:uLnTx/>
                <a:uFillTx/>
              </a:rPr>
              <a:t>begin </a:t>
            </a:r>
            <a:r>
              <a:rPr kumimoji="0" lang="en-US" sz="2600" i="0" u="none" strike="noStrike" kern="1200" cap="none" spc="0" normalizeH="0" baseline="0" noProof="0" dirty="0">
                <a:ln>
                  <a:noFill/>
                </a:ln>
                <a:solidFill>
                  <a:srgbClr val="002E6D"/>
                </a:solidFill>
                <a:effectLst/>
                <a:uLnTx/>
                <a:uFillTx/>
              </a:rPr>
              <a:t>and</a:t>
            </a:r>
            <a:r>
              <a:rPr kumimoji="0" lang="en-US" sz="2600" b="1" i="0" u="none" strike="noStrike" kern="1200" cap="none" spc="0" normalizeH="0" baseline="0" noProof="0" dirty="0">
                <a:ln>
                  <a:noFill/>
                </a:ln>
                <a:solidFill>
                  <a:srgbClr val="002E6D"/>
                </a:solidFill>
                <a:effectLst/>
                <a:uLnTx/>
                <a:uFillTx/>
              </a:rPr>
              <a:t> end </a:t>
            </a:r>
            <a:r>
              <a:rPr kumimoji="0" lang="en-US" sz="2600" b="0" i="0" u="none" strike="noStrike" kern="1200" cap="none" spc="0" normalizeH="0" baseline="0" noProof="0" dirty="0">
                <a:ln>
                  <a:noFill/>
                </a:ln>
                <a:solidFill>
                  <a:srgbClr val="002E6D"/>
                </a:solidFill>
                <a:effectLst/>
                <a:uLnTx/>
                <a:uFillTx/>
              </a:rPr>
              <a:t>with </a:t>
            </a:r>
            <a:r>
              <a:rPr kumimoji="0" lang="en-US" sz="2600" i="0" u="none" strike="noStrike" kern="1200" cap="none" spc="0" normalizeH="0" baseline="0" noProof="0" dirty="0">
                <a:ln>
                  <a:noFill/>
                </a:ln>
                <a:solidFill>
                  <a:srgbClr val="002E6D"/>
                </a:solidFill>
                <a:effectLst/>
                <a:uLnTx/>
                <a:uFillTx/>
              </a:rPr>
              <a:t>excellent customer service: </a:t>
            </a:r>
            <a:endParaRPr lang="en-US" sz="2600" dirty="0"/>
          </a:p>
          <a:p>
            <a:pPr lvl="1">
              <a:lnSpc>
                <a:spcPct val="160000"/>
              </a:lnSpc>
            </a:pPr>
            <a:r>
              <a:rPr lang="en-US" sz="3500" b="1" dirty="0">
                <a:solidFill>
                  <a:srgbClr val="002E6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sz="2800" dirty="0">
                <a:solidFill>
                  <a:srgbClr val="002E6D"/>
                </a:solidFill>
                <a:latin typeface="Arial" panose="020B0604020202020204" pitchFamily="34" charset="0"/>
                <a:cs typeface="Arial" panose="020B0604020202020204" pitchFamily="34" charset="0"/>
              </a:rPr>
              <a:t> = Acknowledge</a:t>
            </a:r>
          </a:p>
          <a:p>
            <a:pPr lvl="1">
              <a:lnSpc>
                <a:spcPct val="160000"/>
              </a:lnSpc>
            </a:pPr>
            <a:r>
              <a:rPr lang="en-US" sz="2800" b="1" dirty="0">
                <a:solidFill>
                  <a:srgbClr val="002E6D"/>
                </a:solidFill>
                <a:latin typeface="Arial" panose="020B0604020202020204" pitchFamily="34" charset="0"/>
                <a:cs typeface="Arial" panose="020B0604020202020204" pitchFamily="34" charset="0"/>
              </a:rPr>
              <a:t> </a:t>
            </a:r>
            <a:r>
              <a:rPr lang="en-US" sz="3500" b="1" dirty="0">
                <a:solidFill>
                  <a:srgbClr val="002E6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2600" dirty="0">
                <a:solidFill>
                  <a:srgbClr val="002E6D"/>
                </a:solidFill>
                <a:latin typeface="Arial" panose="020B0604020202020204" pitchFamily="34" charset="0"/>
                <a:cs typeface="Arial" panose="020B0604020202020204" pitchFamily="34" charset="0"/>
              </a:rPr>
              <a:t> </a:t>
            </a:r>
            <a:r>
              <a:rPr lang="en-US" sz="2200" dirty="0">
                <a:solidFill>
                  <a:srgbClr val="002E6D"/>
                </a:solidFill>
                <a:latin typeface="Arial" panose="020B0604020202020204" pitchFamily="34" charset="0"/>
                <a:cs typeface="Arial" panose="020B0604020202020204" pitchFamily="34" charset="0"/>
              </a:rPr>
              <a:t>= </a:t>
            </a:r>
            <a:r>
              <a:rPr lang="en-US" sz="2800" dirty="0">
                <a:solidFill>
                  <a:srgbClr val="002E6D"/>
                </a:solidFill>
                <a:latin typeface="Arial" panose="020B0604020202020204" pitchFamily="34" charset="0"/>
                <a:cs typeface="Arial" panose="020B0604020202020204" pitchFamily="34" charset="0"/>
              </a:rPr>
              <a:t>Introduce</a:t>
            </a:r>
            <a:endParaRPr lang="en-US" sz="2200" dirty="0">
              <a:solidFill>
                <a:srgbClr val="002E6D"/>
              </a:solidFill>
              <a:latin typeface="Arial" panose="020B0604020202020204" pitchFamily="34" charset="0"/>
              <a:cs typeface="Arial" panose="020B0604020202020204" pitchFamily="34" charset="0"/>
            </a:endParaRPr>
          </a:p>
          <a:p>
            <a:pPr lvl="1">
              <a:lnSpc>
                <a:spcPct val="160000"/>
              </a:lnSpc>
            </a:pPr>
            <a:r>
              <a:rPr lang="en-US" sz="3500" b="1" dirty="0">
                <a:solidFill>
                  <a:srgbClr val="002E6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lang="en-US" sz="2200" dirty="0">
                <a:solidFill>
                  <a:srgbClr val="002E6D"/>
                </a:solidFill>
                <a:latin typeface="Arial" panose="020B0604020202020204" pitchFamily="34" charset="0"/>
                <a:cs typeface="Arial" panose="020B0604020202020204" pitchFamily="34" charset="0"/>
              </a:rPr>
              <a:t> = </a:t>
            </a:r>
            <a:r>
              <a:rPr lang="en-US" sz="2800" dirty="0">
                <a:solidFill>
                  <a:srgbClr val="002E6D"/>
                </a:solidFill>
                <a:latin typeface="Arial" panose="020B0604020202020204" pitchFamily="34" charset="0"/>
                <a:cs typeface="Arial" panose="020B0604020202020204" pitchFamily="34" charset="0"/>
              </a:rPr>
              <a:t>Duration</a:t>
            </a:r>
            <a:endParaRPr lang="en-US" sz="2200" dirty="0">
              <a:solidFill>
                <a:srgbClr val="002E6D"/>
              </a:solidFill>
              <a:latin typeface="Arial" panose="020B0604020202020204" pitchFamily="34" charset="0"/>
              <a:cs typeface="Arial" panose="020B0604020202020204" pitchFamily="34" charset="0"/>
            </a:endParaRPr>
          </a:p>
          <a:p>
            <a:pPr lvl="1">
              <a:lnSpc>
                <a:spcPct val="160000"/>
              </a:lnSpc>
            </a:pPr>
            <a:r>
              <a:rPr lang="en-US" sz="3500" b="1" dirty="0">
                <a:solidFill>
                  <a:srgbClr val="002E6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n-US" sz="2200" dirty="0">
                <a:solidFill>
                  <a:srgbClr val="002E6D"/>
                </a:solidFill>
                <a:latin typeface="Arial" panose="020B0604020202020204" pitchFamily="34" charset="0"/>
                <a:cs typeface="Arial" panose="020B0604020202020204" pitchFamily="34" charset="0"/>
              </a:rPr>
              <a:t> = </a:t>
            </a:r>
            <a:r>
              <a:rPr lang="en-US" sz="2800" dirty="0">
                <a:solidFill>
                  <a:srgbClr val="002E6D"/>
                </a:solidFill>
                <a:latin typeface="Arial" panose="020B0604020202020204" pitchFamily="34" charset="0"/>
                <a:cs typeface="Arial" panose="020B0604020202020204" pitchFamily="34" charset="0"/>
              </a:rPr>
              <a:t>Explanation</a:t>
            </a:r>
            <a:endParaRPr lang="en-US" sz="2200" dirty="0">
              <a:solidFill>
                <a:srgbClr val="002E6D"/>
              </a:solidFill>
              <a:latin typeface="Arial" panose="020B0604020202020204" pitchFamily="34" charset="0"/>
              <a:cs typeface="Arial" panose="020B0604020202020204" pitchFamily="34" charset="0"/>
            </a:endParaRPr>
          </a:p>
          <a:p>
            <a:pPr lvl="1">
              <a:lnSpc>
                <a:spcPct val="160000"/>
              </a:lnSpc>
            </a:pPr>
            <a:r>
              <a:rPr lang="en-US" sz="3500" b="1" dirty="0">
                <a:solidFill>
                  <a:srgbClr val="002E6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r>
              <a:rPr lang="en-US" sz="2200" b="1" dirty="0">
                <a:solidFill>
                  <a:srgbClr val="002E6D"/>
                </a:solidFill>
                <a:latin typeface="Arial" panose="020B0604020202020204" pitchFamily="34" charset="0"/>
                <a:cs typeface="Arial" panose="020B0604020202020204" pitchFamily="34" charset="0"/>
              </a:rPr>
              <a:t> </a:t>
            </a:r>
            <a:r>
              <a:rPr lang="en-US" sz="2200" dirty="0">
                <a:solidFill>
                  <a:srgbClr val="002E6D"/>
                </a:solidFill>
                <a:latin typeface="Arial" panose="020B0604020202020204" pitchFamily="34" charset="0"/>
                <a:cs typeface="Arial" panose="020B0604020202020204" pitchFamily="34" charset="0"/>
              </a:rPr>
              <a:t>= </a:t>
            </a:r>
            <a:r>
              <a:rPr lang="en-US" sz="2800" dirty="0">
                <a:solidFill>
                  <a:srgbClr val="002E6D"/>
                </a:solidFill>
                <a:latin typeface="Arial" panose="020B0604020202020204" pitchFamily="34" charset="0"/>
                <a:cs typeface="Arial" panose="020B0604020202020204" pitchFamily="34" charset="0"/>
              </a:rPr>
              <a:t>Thank You</a:t>
            </a:r>
            <a:r>
              <a:rPr lang="en-US" sz="2200" dirty="0"/>
              <a:t>	</a:t>
            </a:r>
            <a:endParaRPr lang="en-US" sz="4000" dirty="0"/>
          </a:p>
        </p:txBody>
      </p:sp>
      <p:sp>
        <p:nvSpPr>
          <p:cNvPr id="3" name="Title 2">
            <a:extLst>
              <a:ext uri="{FF2B5EF4-FFF2-40B4-BE49-F238E27FC236}">
                <a16:creationId xmlns:a16="http://schemas.microsoft.com/office/drawing/2014/main" id="{4DDB71F1-5D0F-4CFF-9EE1-49E915F84E01}"/>
              </a:ext>
            </a:extLst>
          </p:cNvPr>
          <p:cNvSpPr>
            <a:spLocks noGrp="1"/>
          </p:cNvSpPr>
          <p:nvPr>
            <p:ph type="ctrTitle"/>
          </p:nvPr>
        </p:nvSpPr>
        <p:spPr>
          <a:xfrm>
            <a:off x="260643" y="97919"/>
            <a:ext cx="11463617" cy="829235"/>
          </a:xfrm>
        </p:spPr>
        <p:txBody>
          <a:bodyPr/>
          <a:lstStyle/>
          <a:p>
            <a:r>
              <a:rPr lang="en-US" dirty="0"/>
              <a:t>A.I.D.E.T.  </a:t>
            </a:r>
          </a:p>
        </p:txBody>
      </p:sp>
      <p:pic>
        <p:nvPicPr>
          <p:cNvPr id="5" name="Picture 4" descr="A start line painted on the road">
            <a:extLst>
              <a:ext uri="{FF2B5EF4-FFF2-40B4-BE49-F238E27FC236}">
                <a16:creationId xmlns:a16="http://schemas.microsoft.com/office/drawing/2014/main" id="{CCB904CB-905B-D093-C047-17E5A824DD4D}"/>
              </a:ext>
            </a:extLst>
          </p:cNvPr>
          <p:cNvPicPr>
            <a:picLocks noChangeAspect="1"/>
          </p:cNvPicPr>
          <p:nvPr/>
        </p:nvPicPr>
        <p:blipFill>
          <a:blip r:embed="rId3" cstate="email">
            <a:alphaModFix amt="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37369" y="2110041"/>
            <a:ext cx="7188741" cy="4764386"/>
          </a:xfrm>
          <a:prstGeom prst="rect">
            <a:avLst/>
          </a:prstGeom>
        </p:spPr>
      </p:pic>
    </p:spTree>
    <p:extLst>
      <p:ext uri="{BB962C8B-B14F-4D97-AF65-F5344CB8AC3E}">
        <p14:creationId xmlns:p14="http://schemas.microsoft.com/office/powerpoint/2010/main" val="287155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additive="base">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2A1248-0258-45DC-9625-ECABA7AEDB51}"/>
              </a:ext>
            </a:extLst>
          </p:cNvPr>
          <p:cNvSpPr>
            <a:spLocks noGrp="1"/>
          </p:cNvSpPr>
          <p:nvPr>
            <p:ph type="body" sz="quarter" idx="10"/>
          </p:nvPr>
        </p:nvSpPr>
        <p:spPr>
          <a:xfrm>
            <a:off x="309281" y="694526"/>
            <a:ext cx="11101264" cy="6021212"/>
          </a:xfrm>
        </p:spPr>
        <p:txBody>
          <a:bodyPr>
            <a:normAutofit/>
          </a:bodyPr>
          <a:lstStyle/>
          <a:p>
            <a:pPr lvl="0">
              <a:defRPr/>
            </a:pPr>
            <a:r>
              <a:rPr lang="en-US" sz="2600" dirty="0"/>
              <a:t>We want you to </a:t>
            </a:r>
            <a:r>
              <a:rPr lang="en-US" sz="2600" b="1" dirty="0"/>
              <a:t>“Take Two!”</a:t>
            </a:r>
            <a:endParaRPr lang="en-US" sz="2600" dirty="0"/>
          </a:p>
          <a:p>
            <a:pPr lvl="2">
              <a:lnSpc>
                <a:spcPct val="110000"/>
              </a:lnSpc>
              <a:defRPr/>
            </a:pPr>
            <a:endParaRPr lang="en-US" sz="200" dirty="0">
              <a:solidFill>
                <a:srgbClr val="002E6D"/>
              </a:solidFill>
              <a:latin typeface="Arial" panose="020B0604020202020204" pitchFamily="34" charset="0"/>
              <a:cs typeface="Arial" panose="020B0604020202020204" pitchFamily="34" charset="0"/>
            </a:endParaRPr>
          </a:p>
          <a:p>
            <a:pPr marL="914400" lvl="1" indent="-457200">
              <a:lnSpc>
                <a:spcPct val="110000"/>
              </a:lnSpc>
              <a:buFont typeface="+mj-lt"/>
              <a:buAutoNum type="arabicPeriod"/>
              <a:defRPr/>
            </a:pPr>
            <a:r>
              <a:rPr lang="en-US" sz="2800" b="1" dirty="0">
                <a:solidFill>
                  <a:srgbClr val="002E6D"/>
                </a:solidFill>
                <a:latin typeface="Arial" panose="020B0604020202020204" pitchFamily="34" charset="0"/>
                <a:cs typeface="Arial" panose="020B0604020202020204" pitchFamily="34" charset="0"/>
              </a:rPr>
              <a:t>Take time</a:t>
            </a:r>
            <a:r>
              <a:rPr lang="en-US" sz="2800" dirty="0">
                <a:solidFill>
                  <a:srgbClr val="002E6D"/>
                </a:solidFill>
                <a:latin typeface="Arial" panose="020B0604020202020204" pitchFamily="34" charset="0"/>
                <a:cs typeface="Arial" panose="020B0604020202020204" pitchFamily="34" charset="0"/>
              </a:rPr>
              <a:t> </a:t>
            </a:r>
          </a:p>
          <a:p>
            <a:pPr marL="1371600" lvl="2" indent="-457200">
              <a:lnSpc>
                <a:spcPct val="110000"/>
              </a:lnSpc>
              <a:buFont typeface="Wingdings" panose="05000000000000000000" pitchFamily="2" charset="2"/>
              <a:buChar char="ü"/>
              <a:defRPr/>
            </a:pPr>
            <a:r>
              <a:rPr lang="en-US" sz="2600" dirty="0">
                <a:solidFill>
                  <a:srgbClr val="002E6D"/>
                </a:solidFill>
                <a:latin typeface="Arial" panose="020B0604020202020204" pitchFamily="34" charset="0"/>
                <a:cs typeface="Arial" panose="020B0604020202020204" pitchFamily="34" charset="0"/>
              </a:rPr>
              <a:t>It’s not about the </a:t>
            </a:r>
            <a:r>
              <a:rPr lang="en-US" sz="2600" b="1" dirty="0">
                <a:solidFill>
                  <a:srgbClr val="002E6D"/>
                </a:solidFill>
                <a:latin typeface="Arial" panose="020B0604020202020204" pitchFamily="34" charset="0"/>
                <a:cs typeface="Arial" panose="020B0604020202020204" pitchFamily="34" charset="0"/>
              </a:rPr>
              <a:t>clock</a:t>
            </a:r>
            <a:r>
              <a:rPr lang="en-US" sz="2600" dirty="0">
                <a:solidFill>
                  <a:srgbClr val="002E6D"/>
                </a:solidFill>
                <a:latin typeface="Arial" panose="020B0604020202020204" pitchFamily="34" charset="0"/>
                <a:cs typeface="Arial" panose="020B0604020202020204" pitchFamily="34" charset="0"/>
              </a:rPr>
              <a:t>!</a:t>
            </a:r>
          </a:p>
          <a:p>
            <a:pPr marL="1371600" lvl="2" indent="-457200">
              <a:lnSpc>
                <a:spcPct val="110000"/>
              </a:lnSpc>
              <a:buFont typeface="Wingdings" panose="05000000000000000000" pitchFamily="2" charset="2"/>
              <a:buChar char="ü"/>
              <a:defRPr/>
            </a:pPr>
            <a:endParaRPr lang="en-US" sz="300" b="1" dirty="0">
              <a:solidFill>
                <a:srgbClr val="002E6D"/>
              </a:solidFill>
              <a:latin typeface="Arial" panose="020B0604020202020204" pitchFamily="34" charset="0"/>
              <a:cs typeface="Arial" panose="020B0604020202020204" pitchFamily="34" charset="0"/>
            </a:endParaRPr>
          </a:p>
          <a:p>
            <a:pPr marL="1371600" lvl="2" indent="-457200">
              <a:lnSpc>
                <a:spcPct val="110000"/>
              </a:lnSpc>
              <a:buFont typeface="Wingdings" panose="05000000000000000000" pitchFamily="2" charset="2"/>
              <a:buChar char="ü"/>
              <a:defRPr/>
            </a:pPr>
            <a:r>
              <a:rPr lang="en-US" sz="2600" b="1" dirty="0">
                <a:solidFill>
                  <a:srgbClr val="002E6D"/>
                </a:solidFill>
                <a:latin typeface="Arial" panose="020B0604020202020204" pitchFamily="34" charset="0"/>
                <a:cs typeface="Arial" panose="020B0604020202020204" pitchFamily="34" charset="0"/>
              </a:rPr>
              <a:t>Engage</a:t>
            </a:r>
            <a:r>
              <a:rPr lang="en-US" sz="2600" dirty="0">
                <a:solidFill>
                  <a:srgbClr val="002E6D"/>
                </a:solidFill>
                <a:latin typeface="Arial" panose="020B0604020202020204" pitchFamily="34" charset="0"/>
                <a:cs typeface="Arial" panose="020B0604020202020204" pitchFamily="34" charset="0"/>
              </a:rPr>
              <a:t> with your customer.</a:t>
            </a:r>
          </a:p>
          <a:p>
            <a:pPr marL="1371600" lvl="2" indent="-457200">
              <a:lnSpc>
                <a:spcPct val="110000"/>
              </a:lnSpc>
              <a:buFont typeface="Wingdings" panose="05000000000000000000" pitchFamily="2" charset="2"/>
              <a:buChar char="ü"/>
              <a:defRPr/>
            </a:pPr>
            <a:endParaRPr lang="en-US" sz="300" dirty="0">
              <a:solidFill>
                <a:srgbClr val="002E6D"/>
              </a:solidFill>
              <a:latin typeface="Arial" panose="020B0604020202020204" pitchFamily="34" charset="0"/>
              <a:cs typeface="Arial" panose="020B0604020202020204" pitchFamily="34" charset="0"/>
            </a:endParaRPr>
          </a:p>
          <a:p>
            <a:pPr marL="1371600" lvl="2" indent="-457200">
              <a:lnSpc>
                <a:spcPct val="110000"/>
              </a:lnSpc>
              <a:buFont typeface="Wingdings" panose="05000000000000000000" pitchFamily="2" charset="2"/>
              <a:buChar char="ü"/>
              <a:defRPr/>
            </a:pPr>
            <a:r>
              <a:rPr lang="en-US" sz="2600" dirty="0">
                <a:solidFill>
                  <a:srgbClr val="002E6D"/>
                </a:solidFill>
                <a:latin typeface="Arial" panose="020B0604020202020204" pitchFamily="34" charset="0"/>
                <a:cs typeface="Arial" panose="020B0604020202020204" pitchFamily="34" charset="0"/>
              </a:rPr>
              <a:t>Look for opportunities to </a:t>
            </a:r>
            <a:r>
              <a:rPr lang="en-US" sz="2600" b="1" dirty="0">
                <a:solidFill>
                  <a:srgbClr val="002E6D"/>
                </a:solidFill>
                <a:latin typeface="Arial" panose="020B0604020202020204" pitchFamily="34" charset="0"/>
                <a:cs typeface="Arial" panose="020B0604020202020204" pitchFamily="34" charset="0"/>
              </a:rPr>
              <a:t>lighten</a:t>
            </a:r>
            <a:r>
              <a:rPr lang="en-US" sz="2600" dirty="0">
                <a:solidFill>
                  <a:srgbClr val="002E6D"/>
                </a:solidFill>
                <a:latin typeface="Arial" panose="020B0604020202020204" pitchFamily="34" charset="0"/>
                <a:cs typeface="Arial" panose="020B0604020202020204" pitchFamily="34" charset="0"/>
              </a:rPr>
              <a:t> the moment (when appropriate).</a:t>
            </a:r>
          </a:p>
          <a:p>
            <a:pPr marL="1371600" lvl="2" indent="-457200">
              <a:lnSpc>
                <a:spcPct val="100000"/>
              </a:lnSpc>
              <a:buFont typeface="Wingdings" panose="05000000000000000000" pitchFamily="2" charset="2"/>
              <a:buChar char="ü"/>
              <a:defRPr/>
            </a:pPr>
            <a:endParaRPr lang="en-US" sz="1000" dirty="0">
              <a:solidFill>
                <a:srgbClr val="002E6D"/>
              </a:solidFill>
              <a:latin typeface="Arial" panose="020B0604020202020204" pitchFamily="34" charset="0"/>
              <a:cs typeface="Arial" panose="020B0604020202020204" pitchFamily="34" charset="0"/>
            </a:endParaRPr>
          </a:p>
          <a:p>
            <a:pPr marL="914400" lvl="1" indent="-457200">
              <a:lnSpc>
                <a:spcPct val="110000"/>
              </a:lnSpc>
              <a:buFont typeface="+mj-lt"/>
              <a:buAutoNum type="arabicPeriod"/>
              <a:defRPr/>
            </a:pPr>
            <a:r>
              <a:rPr lang="en-US" sz="2800" b="1" dirty="0">
                <a:solidFill>
                  <a:srgbClr val="002E6D"/>
                </a:solidFill>
                <a:latin typeface="Arial" panose="020B0604020202020204" pitchFamily="34" charset="0"/>
                <a:cs typeface="Arial" panose="020B0604020202020204" pitchFamily="34" charset="0"/>
              </a:rPr>
              <a:t>Take action</a:t>
            </a:r>
          </a:p>
          <a:p>
            <a:pPr marL="1371600" lvl="2" indent="-457200">
              <a:lnSpc>
                <a:spcPct val="100000"/>
              </a:lnSpc>
              <a:buFont typeface="Wingdings" panose="05000000000000000000" pitchFamily="2" charset="2"/>
              <a:buChar char="ü"/>
              <a:defRPr/>
            </a:pPr>
            <a:r>
              <a:rPr lang="en-US" sz="2600" dirty="0">
                <a:solidFill>
                  <a:srgbClr val="002E6D"/>
                </a:solidFill>
                <a:latin typeface="Arial" panose="020B0604020202020204" pitchFamily="34" charset="0"/>
                <a:cs typeface="Arial" panose="020B0604020202020204" pitchFamily="34" charset="0"/>
              </a:rPr>
              <a:t>Be </a:t>
            </a:r>
            <a:r>
              <a:rPr lang="en-US" sz="2600" b="1" dirty="0">
                <a:solidFill>
                  <a:srgbClr val="002E6D"/>
                </a:solidFill>
                <a:latin typeface="Arial" panose="020B0604020202020204" pitchFamily="34" charset="0"/>
                <a:cs typeface="Arial" panose="020B0604020202020204" pitchFamily="34" charset="0"/>
              </a:rPr>
              <a:t>intentional</a:t>
            </a:r>
            <a:r>
              <a:rPr lang="en-US" sz="2600" dirty="0">
                <a:solidFill>
                  <a:srgbClr val="002E6D"/>
                </a:solidFill>
                <a:latin typeface="Arial" panose="020B0604020202020204" pitchFamily="34" charset="0"/>
                <a:cs typeface="Arial" panose="020B0604020202020204" pitchFamily="34" charset="0"/>
              </a:rPr>
              <a:t> about connecting with your customer.</a:t>
            </a:r>
          </a:p>
          <a:p>
            <a:pPr marL="1371600" lvl="2" indent="-457200">
              <a:lnSpc>
                <a:spcPct val="100000"/>
              </a:lnSpc>
              <a:buFont typeface="Wingdings" panose="05000000000000000000" pitchFamily="2" charset="2"/>
              <a:buChar char="ü"/>
              <a:defRPr/>
            </a:pPr>
            <a:endParaRPr lang="en-US" sz="500" dirty="0">
              <a:solidFill>
                <a:srgbClr val="002E6D"/>
              </a:solidFill>
              <a:latin typeface="Arial" panose="020B0604020202020204" pitchFamily="34" charset="0"/>
              <a:cs typeface="Arial" panose="020B0604020202020204" pitchFamily="34" charset="0"/>
            </a:endParaRPr>
          </a:p>
          <a:p>
            <a:pPr marL="1371600" lvl="2" indent="-457200">
              <a:lnSpc>
                <a:spcPct val="100000"/>
              </a:lnSpc>
              <a:buFont typeface="Wingdings" panose="05000000000000000000" pitchFamily="2" charset="2"/>
              <a:buChar char="ü"/>
              <a:defRPr/>
            </a:pPr>
            <a:r>
              <a:rPr lang="en-US" sz="2600" dirty="0">
                <a:solidFill>
                  <a:srgbClr val="002E6D"/>
                </a:solidFill>
                <a:latin typeface="Arial" panose="020B0604020202020204" pitchFamily="34" charset="0"/>
                <a:cs typeface="Arial" panose="020B0604020202020204" pitchFamily="34" charset="0"/>
              </a:rPr>
              <a:t>Find </a:t>
            </a:r>
            <a:r>
              <a:rPr lang="en-US" sz="2600" b="1" dirty="0">
                <a:solidFill>
                  <a:srgbClr val="002E6D"/>
                </a:solidFill>
                <a:latin typeface="Arial" panose="020B0604020202020204" pitchFamily="34" charset="0"/>
                <a:cs typeface="Arial" panose="020B0604020202020204" pitchFamily="34" charset="0"/>
              </a:rPr>
              <a:t>common ground </a:t>
            </a:r>
            <a:r>
              <a:rPr lang="en-US" sz="2600" dirty="0">
                <a:solidFill>
                  <a:srgbClr val="002E6D"/>
                </a:solidFill>
                <a:latin typeface="Arial" panose="020B0604020202020204" pitchFamily="34" charset="0"/>
                <a:cs typeface="Arial" panose="020B0604020202020204" pitchFamily="34" charset="0"/>
              </a:rPr>
              <a:t>such as weather, sports, kids, etc..</a:t>
            </a:r>
          </a:p>
          <a:p>
            <a:pPr marL="1371600" lvl="2" indent="-457200">
              <a:lnSpc>
                <a:spcPct val="100000"/>
              </a:lnSpc>
              <a:buFont typeface="Wingdings" panose="05000000000000000000" pitchFamily="2" charset="2"/>
              <a:buChar char="ü"/>
              <a:defRPr/>
            </a:pPr>
            <a:endParaRPr lang="en-US" sz="600" b="1" dirty="0">
              <a:solidFill>
                <a:srgbClr val="002E6D"/>
              </a:solidFill>
              <a:latin typeface="Arial" panose="020B0604020202020204" pitchFamily="34" charset="0"/>
              <a:cs typeface="Arial" panose="020B0604020202020204" pitchFamily="34" charset="0"/>
            </a:endParaRPr>
          </a:p>
          <a:p>
            <a:pPr marL="1371600" lvl="2" indent="-457200">
              <a:lnSpc>
                <a:spcPct val="100000"/>
              </a:lnSpc>
              <a:buFont typeface="Wingdings" panose="05000000000000000000" pitchFamily="2" charset="2"/>
              <a:buChar char="ü"/>
              <a:defRPr/>
            </a:pPr>
            <a:r>
              <a:rPr lang="en-US" sz="2600" b="1" dirty="0">
                <a:solidFill>
                  <a:srgbClr val="002E6D"/>
                </a:solidFill>
                <a:latin typeface="Arial" panose="020B0604020202020204" pitchFamily="34" charset="0"/>
                <a:cs typeface="Arial" panose="020B0604020202020204" pitchFamily="34" charset="0"/>
              </a:rPr>
              <a:t>NEVER</a:t>
            </a:r>
            <a:r>
              <a:rPr lang="en-US" sz="2600" dirty="0">
                <a:solidFill>
                  <a:srgbClr val="002E6D"/>
                </a:solidFill>
                <a:latin typeface="Arial" panose="020B0604020202020204" pitchFamily="34" charset="0"/>
                <a:cs typeface="Arial" panose="020B0604020202020204" pitchFamily="34" charset="0"/>
              </a:rPr>
              <a:t> discuss </a:t>
            </a:r>
            <a:r>
              <a:rPr lang="en-US" sz="2600" b="1" dirty="0">
                <a:solidFill>
                  <a:srgbClr val="002E6D"/>
                </a:solidFill>
                <a:latin typeface="Arial" panose="020B0604020202020204" pitchFamily="34" charset="0"/>
                <a:cs typeface="Arial" panose="020B0604020202020204" pitchFamily="34" charset="0"/>
              </a:rPr>
              <a:t>controversial</a:t>
            </a:r>
            <a:r>
              <a:rPr lang="en-US" sz="2600" dirty="0">
                <a:solidFill>
                  <a:srgbClr val="002E6D"/>
                </a:solidFill>
                <a:latin typeface="Arial" panose="020B0604020202020204" pitchFamily="34" charset="0"/>
                <a:cs typeface="Arial" panose="020B0604020202020204" pitchFamily="34" charset="0"/>
              </a:rPr>
              <a:t> topics such as politics or religion that can potentially </a:t>
            </a:r>
            <a:r>
              <a:rPr lang="en-US" sz="2600" b="1" dirty="0">
                <a:solidFill>
                  <a:srgbClr val="002E6D"/>
                </a:solidFill>
                <a:latin typeface="Arial" panose="020B0604020202020204" pitchFamily="34" charset="0"/>
                <a:cs typeface="Arial" panose="020B0604020202020204" pitchFamily="34" charset="0"/>
              </a:rPr>
              <a:t>offend</a:t>
            </a:r>
            <a:r>
              <a:rPr lang="en-US" sz="2600" dirty="0">
                <a:solidFill>
                  <a:srgbClr val="002E6D"/>
                </a:solidFill>
                <a:latin typeface="Arial" panose="020B0604020202020204" pitchFamily="34" charset="0"/>
                <a:cs typeface="Arial" panose="020B0604020202020204" pitchFamily="34" charset="0"/>
              </a:rPr>
              <a:t> your customer.</a:t>
            </a:r>
          </a:p>
          <a:p>
            <a:pPr marL="1371600" lvl="2" indent="-457200">
              <a:lnSpc>
                <a:spcPct val="100000"/>
              </a:lnSpc>
              <a:buFont typeface="Wingdings" panose="05000000000000000000" pitchFamily="2" charset="2"/>
              <a:buChar char="ü"/>
              <a:defRPr/>
            </a:pPr>
            <a:endParaRPr lang="en-US" sz="1600" dirty="0"/>
          </a:p>
        </p:txBody>
      </p:sp>
      <p:sp>
        <p:nvSpPr>
          <p:cNvPr id="3" name="Title 2">
            <a:extLst>
              <a:ext uri="{FF2B5EF4-FFF2-40B4-BE49-F238E27FC236}">
                <a16:creationId xmlns:a16="http://schemas.microsoft.com/office/drawing/2014/main" id="{4DDB71F1-5D0F-4CFF-9EE1-49E915F84E01}"/>
              </a:ext>
            </a:extLst>
          </p:cNvPr>
          <p:cNvSpPr>
            <a:spLocks noGrp="1"/>
          </p:cNvSpPr>
          <p:nvPr>
            <p:ph type="ctrTitle"/>
          </p:nvPr>
        </p:nvSpPr>
        <p:spPr>
          <a:xfrm>
            <a:off x="309281" y="68736"/>
            <a:ext cx="11463617" cy="829235"/>
          </a:xfrm>
        </p:spPr>
        <p:txBody>
          <a:bodyPr/>
          <a:lstStyle/>
          <a:p>
            <a:r>
              <a:rPr lang="en-US" dirty="0"/>
              <a:t>“Take Two!”  </a:t>
            </a:r>
          </a:p>
        </p:txBody>
      </p:sp>
      <p:pic>
        <p:nvPicPr>
          <p:cNvPr id="9" name="Picture 8" descr="A picture containing text&#10;&#10;Description automatically generated">
            <a:extLst>
              <a:ext uri="{FF2B5EF4-FFF2-40B4-BE49-F238E27FC236}">
                <a16:creationId xmlns:a16="http://schemas.microsoft.com/office/drawing/2014/main" id="{F2ADBE25-975F-426D-A5F3-DF59C76824C7}"/>
              </a:ext>
            </a:extLst>
          </p:cNvPr>
          <p:cNvPicPr>
            <a:picLocks noChangeAspect="1"/>
          </p:cNvPicPr>
          <p:nvPr/>
        </p:nvPicPr>
        <p:blipFill>
          <a:blip r:embed="rId3" cstate="email">
            <a:alphaModFix amt="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320316">
            <a:off x="6806820" y="642993"/>
            <a:ext cx="5527141" cy="5828259"/>
          </a:xfrm>
          <a:prstGeom prst="rect">
            <a:avLst/>
          </a:prstGeom>
        </p:spPr>
      </p:pic>
    </p:spTree>
    <p:extLst>
      <p:ext uri="{BB962C8B-B14F-4D97-AF65-F5344CB8AC3E}">
        <p14:creationId xmlns:p14="http://schemas.microsoft.com/office/powerpoint/2010/main" val="297541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smoke, plane">
            <a:extLst>
              <a:ext uri="{FF2B5EF4-FFF2-40B4-BE49-F238E27FC236}">
                <a16:creationId xmlns:a16="http://schemas.microsoft.com/office/drawing/2014/main" id="{68DBCD6A-6CD5-343B-3729-36FF9117B4A2}"/>
              </a:ext>
            </a:extLst>
          </p:cNvPr>
          <p:cNvPicPr>
            <a:picLocks noChangeAspect="1"/>
          </p:cNvPicPr>
          <p:nvPr/>
        </p:nvPicPr>
        <p:blipFill>
          <a:blip r:embed="rId3" cstate="email">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1925" y="158151"/>
            <a:ext cx="11868150" cy="6556974"/>
          </a:xfrm>
          <a:prstGeom prst="rect">
            <a:avLst/>
          </a:prstGeom>
          <a:effectLst/>
        </p:spPr>
      </p:pic>
      <p:sp>
        <p:nvSpPr>
          <p:cNvPr id="5" name="Text Placeholder 4">
            <a:extLst>
              <a:ext uri="{FF2B5EF4-FFF2-40B4-BE49-F238E27FC236}">
                <a16:creationId xmlns:a16="http://schemas.microsoft.com/office/drawing/2014/main" id="{0C991582-DAF6-40E1-9AF0-8FD9FE324947}"/>
              </a:ext>
            </a:extLst>
          </p:cNvPr>
          <p:cNvSpPr>
            <a:spLocks noGrp="1"/>
          </p:cNvSpPr>
          <p:nvPr>
            <p:ph type="body" sz="quarter" idx="10"/>
          </p:nvPr>
        </p:nvSpPr>
        <p:spPr/>
        <p:txBody>
          <a:bodyPr>
            <a:normAutofit/>
          </a:bodyPr>
          <a:lstStyle/>
          <a:p>
            <a:pPr algn="ctr"/>
            <a:r>
              <a:rPr lang="en-US" sz="6600" dirty="0"/>
              <a:t>Departure</a:t>
            </a:r>
          </a:p>
        </p:txBody>
      </p:sp>
    </p:spTree>
    <p:extLst>
      <p:ext uri="{BB962C8B-B14F-4D97-AF65-F5344CB8AC3E}">
        <p14:creationId xmlns:p14="http://schemas.microsoft.com/office/powerpoint/2010/main" val="360595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Isosceles Triangle 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742BCD8-9098-D6ED-05AE-9F40E498AFA1}"/>
              </a:ext>
            </a:extLst>
          </p:cNvPr>
          <p:cNvSpPr txBox="1"/>
          <p:nvPr/>
        </p:nvSpPr>
        <p:spPr>
          <a:xfrm>
            <a:off x="3219856" y="2643168"/>
            <a:ext cx="6391072" cy="1852815"/>
          </a:xfrm>
          <a:prstGeom prst="rect">
            <a:avLst/>
          </a:prstGeom>
          <a:noFill/>
        </p:spPr>
        <p:txBody>
          <a:bodyPr wrap="square" rtlCol="0">
            <a:spAutoFit/>
          </a:bodyPr>
          <a:lstStyle/>
          <a:p>
            <a:pPr algn="ctr"/>
            <a:r>
              <a:rPr kumimoji="0" lang="en-US" sz="3600" b="0" i="1" u="none" strike="noStrike" kern="1200" cap="none" spc="0" normalizeH="0" baseline="0" noProof="0" dirty="0">
                <a:ln>
                  <a:noFill/>
                </a:ln>
                <a:solidFill>
                  <a:srgbClr val="002E6D"/>
                </a:solidFill>
                <a:effectLst/>
                <a:uLnTx/>
                <a:uFillTx/>
                <a:latin typeface="Arial" charset="0"/>
                <a:cs typeface="Arial" charset="0"/>
              </a:rPr>
              <a:t>Stamp that in your passport!</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3600" b="1" dirty="0">
                <a:solidFill>
                  <a:srgbClr val="002E6D"/>
                </a:solidFill>
                <a:latin typeface="Arial" charset="0"/>
                <a:cs typeface="Arial" charset="0"/>
              </a:rPr>
              <a:t>Frame “The Ask”</a:t>
            </a:r>
            <a:endParaRPr kumimoji="0" lang="en-US" sz="3600" b="1" i="0" u="none" strike="noStrike" kern="1200" cap="none" spc="0" normalizeH="0" baseline="0" noProof="0" dirty="0">
              <a:ln>
                <a:noFill/>
              </a:ln>
              <a:solidFill>
                <a:srgbClr val="002E6D"/>
              </a:solidFill>
              <a:effectLst/>
              <a:uLnTx/>
              <a:uFillTx/>
              <a:latin typeface="Arial" charset="0"/>
              <a:cs typeface="Arial" charset="0"/>
            </a:endParaRPr>
          </a:p>
          <a:p>
            <a:endParaRPr lang="en-US" sz="2800" b="1" i="1" dirty="0">
              <a:latin typeface="Arial" panose="020B0604020202020204" pitchFamily="34" charset="0"/>
              <a:cs typeface="Arial" panose="020B0604020202020204" pitchFamily="34" charset="0"/>
            </a:endParaRPr>
          </a:p>
          <a:p>
            <a:endParaRPr lang="en-US" dirty="0"/>
          </a:p>
        </p:txBody>
      </p:sp>
      <p:pic>
        <p:nvPicPr>
          <p:cNvPr id="3" name="Picture 2" descr="Shape&#10;&#10;Description automatically generated">
            <a:extLst>
              <a:ext uri="{FF2B5EF4-FFF2-40B4-BE49-F238E27FC236}">
                <a16:creationId xmlns:a16="http://schemas.microsoft.com/office/drawing/2014/main" id="{A597BBD1-A6A7-ADBA-092D-3B7870B54781}"/>
              </a:ext>
            </a:extLst>
          </p:cNvPr>
          <p:cNvPicPr>
            <a:picLocks noChangeAspect="1"/>
          </p:cNvPicPr>
          <p:nvPr/>
        </p:nvPicPr>
        <p:blipFill>
          <a:blip r:embed="rId2" cstate="email">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V="1">
            <a:off x="1020165" y="2088739"/>
            <a:ext cx="3775785" cy="2330367"/>
          </a:xfrm>
          <a:prstGeom prst="rect">
            <a:avLst/>
          </a:prstGeom>
        </p:spPr>
      </p:pic>
    </p:spTree>
    <p:extLst>
      <p:ext uri="{BB962C8B-B14F-4D97-AF65-F5344CB8AC3E}">
        <p14:creationId xmlns:p14="http://schemas.microsoft.com/office/powerpoint/2010/main" val="1101374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44F26-B129-4ACD-AC12-E35844894202}"/>
              </a:ext>
            </a:extLst>
          </p:cNvPr>
          <p:cNvSpPr>
            <a:spLocks noGrp="1"/>
          </p:cNvSpPr>
          <p:nvPr>
            <p:ph type="body" sz="quarter" idx="10"/>
          </p:nvPr>
        </p:nvSpPr>
        <p:spPr>
          <a:xfrm>
            <a:off x="229107" y="905360"/>
            <a:ext cx="11450635" cy="5939695"/>
          </a:xfrm>
        </p:spPr>
        <p:txBody>
          <a:bodyPr>
            <a:normAutofit/>
          </a:bodyPr>
          <a:lstStyle/>
          <a:p>
            <a:pPr marL="800100" lvl="1" indent="-342900">
              <a:buFont typeface="Wingdings" panose="05000000000000000000" pitchFamily="2" charset="2"/>
              <a:buChar char="ü"/>
              <a:defRPr/>
            </a:pPr>
            <a:r>
              <a:rPr lang="en-US" sz="2600" dirty="0">
                <a:solidFill>
                  <a:srgbClr val="002060"/>
                </a:solidFill>
                <a:latin typeface="Arial" panose="020B0604020202020204" pitchFamily="34" charset="0"/>
                <a:cs typeface="Arial" panose="020B0604020202020204" pitchFamily="34" charset="0"/>
              </a:rPr>
              <a:t>When it’s time to </a:t>
            </a:r>
            <a:r>
              <a:rPr lang="en-US" sz="2600" b="1" dirty="0">
                <a:solidFill>
                  <a:srgbClr val="002060"/>
                </a:solidFill>
                <a:latin typeface="Arial" panose="020B0604020202020204" pitchFamily="34" charset="0"/>
                <a:cs typeface="Arial" panose="020B0604020202020204" pitchFamily="34" charset="0"/>
              </a:rPr>
              <a:t>perform</a:t>
            </a:r>
            <a:r>
              <a:rPr lang="en-US" sz="2600" dirty="0">
                <a:solidFill>
                  <a:srgbClr val="002060"/>
                </a:solidFill>
                <a:latin typeface="Arial" panose="020B0604020202020204" pitchFamily="34" charset="0"/>
                <a:cs typeface="Arial" panose="020B0604020202020204" pitchFamily="34" charset="0"/>
              </a:rPr>
              <a:t> “The Ask”, it matters how we </a:t>
            </a:r>
            <a:r>
              <a:rPr lang="en-US" sz="2600" b="1" dirty="0">
                <a:solidFill>
                  <a:srgbClr val="002060"/>
                </a:solidFill>
                <a:latin typeface="Arial" panose="020B0604020202020204" pitchFamily="34" charset="0"/>
                <a:cs typeface="Arial" panose="020B0604020202020204" pitchFamily="34" charset="0"/>
              </a:rPr>
              <a:t>frame it!</a:t>
            </a:r>
          </a:p>
          <a:p>
            <a:pPr marL="800100" lvl="1" indent="-342900">
              <a:buFont typeface="Wingdings" panose="05000000000000000000" pitchFamily="2" charset="2"/>
              <a:buChar char="ü"/>
              <a:defRPr/>
            </a:pPr>
            <a:endParaRPr lang="en-US" sz="1400" dirty="0">
              <a:solidFill>
                <a:srgbClr val="00206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r>
              <a:rPr lang="en-US" sz="2600" b="1" dirty="0">
                <a:solidFill>
                  <a:srgbClr val="002060"/>
                </a:solidFill>
                <a:latin typeface="Arial" panose="020B0604020202020204" pitchFamily="34" charset="0"/>
                <a:cs typeface="Arial" panose="020B0604020202020204" pitchFamily="34" charset="0"/>
              </a:rPr>
              <a:t>Stay</a:t>
            </a:r>
            <a:r>
              <a:rPr lang="en-US" sz="2600" dirty="0">
                <a:solidFill>
                  <a:srgbClr val="002060"/>
                </a:solidFill>
                <a:latin typeface="Arial" panose="020B0604020202020204" pitchFamily="34" charset="0"/>
                <a:cs typeface="Arial" panose="020B0604020202020204" pitchFamily="34" charset="0"/>
              </a:rPr>
              <a:t> </a:t>
            </a:r>
            <a:r>
              <a:rPr lang="en-US" sz="2600" b="1" dirty="0">
                <a:solidFill>
                  <a:srgbClr val="002060"/>
                </a:solidFill>
                <a:latin typeface="Arial" panose="020B0604020202020204" pitchFamily="34" charset="0"/>
                <a:cs typeface="Arial" panose="020B0604020202020204" pitchFamily="34" charset="0"/>
              </a:rPr>
              <a:t>away </a:t>
            </a:r>
            <a:r>
              <a:rPr lang="en-US" sz="2600" dirty="0">
                <a:solidFill>
                  <a:srgbClr val="002060"/>
                </a:solidFill>
                <a:latin typeface="Arial" panose="020B0604020202020204" pitchFamily="34" charset="0"/>
                <a:cs typeface="Arial" panose="020B0604020202020204" pitchFamily="34" charset="0"/>
              </a:rPr>
              <a:t>from </a:t>
            </a:r>
            <a:r>
              <a:rPr lang="en-US" sz="2600" b="1" dirty="0">
                <a:solidFill>
                  <a:srgbClr val="002060"/>
                </a:solidFill>
                <a:latin typeface="Arial" panose="020B0604020202020204" pitchFamily="34" charset="0"/>
                <a:cs typeface="Arial" panose="020B0604020202020204" pitchFamily="34" charset="0"/>
              </a:rPr>
              <a:t>closed-ended questions </a:t>
            </a:r>
            <a:r>
              <a:rPr lang="en-US" sz="2600" dirty="0">
                <a:solidFill>
                  <a:srgbClr val="002060"/>
                </a:solidFill>
                <a:latin typeface="Arial" panose="020B0604020202020204" pitchFamily="34" charset="0"/>
                <a:cs typeface="Arial" panose="020B0604020202020204" pitchFamily="34" charset="0"/>
              </a:rPr>
              <a:t>that can greatly reduce our chances of collecting the customer’s portion due at the time of service. </a:t>
            </a:r>
          </a:p>
          <a:p>
            <a:pPr lvl="1">
              <a:defRPr/>
            </a:pPr>
            <a:endParaRPr lang="en-US" sz="2200" dirty="0">
              <a:solidFill>
                <a:srgbClr val="00206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r>
              <a:rPr lang="en-US" sz="2600" b="1" dirty="0">
                <a:solidFill>
                  <a:srgbClr val="002060"/>
                </a:solidFill>
                <a:latin typeface="Arial" panose="020B0604020202020204" pitchFamily="34" charset="0"/>
                <a:cs typeface="Arial" panose="020B0604020202020204" pitchFamily="34" charset="0"/>
              </a:rPr>
              <a:t>Closed-ended questions</a:t>
            </a:r>
            <a:r>
              <a:rPr lang="en-US" sz="2600" dirty="0">
                <a:solidFill>
                  <a:srgbClr val="002060"/>
                </a:solidFill>
                <a:latin typeface="Arial" panose="020B0604020202020204" pitchFamily="34" charset="0"/>
                <a:cs typeface="Arial" panose="020B0604020202020204" pitchFamily="34" charset="0"/>
              </a:rPr>
              <a:t> such as:</a:t>
            </a:r>
          </a:p>
          <a:p>
            <a:pPr marL="342900" indent="-342900">
              <a:buFont typeface="Arial" panose="020B0604020202020204" pitchFamily="34" charset="0"/>
              <a:buChar char="•"/>
            </a:pPr>
            <a:endParaRPr lang="en-US" sz="100" dirty="0">
              <a:solidFill>
                <a:srgbClr val="002060"/>
              </a:solidFill>
              <a:latin typeface="Arial" panose="020B0604020202020204" pitchFamily="34" charset="0"/>
              <a:cs typeface="Arial" panose="020B0604020202020204" pitchFamily="34" charset="0"/>
            </a:endParaRPr>
          </a:p>
          <a:p>
            <a:pPr marL="1714500" lvl="3" indent="-342900">
              <a:lnSpc>
                <a:spcPct val="150000"/>
              </a:lnSpc>
              <a:buFont typeface="Wingdings" panose="05000000000000000000" pitchFamily="2" charset="2"/>
              <a:buChar char="Ø"/>
            </a:pPr>
            <a:r>
              <a:rPr lang="en-US" sz="2400" i="1" dirty="0">
                <a:solidFill>
                  <a:srgbClr val="002060"/>
                </a:solidFill>
                <a:latin typeface="Arial" panose="020B0604020202020204" pitchFamily="34" charset="0"/>
                <a:cs typeface="Arial" panose="020B0604020202020204" pitchFamily="34" charset="0"/>
              </a:rPr>
              <a:t>Can you?</a:t>
            </a:r>
          </a:p>
          <a:p>
            <a:pPr marL="1714500" lvl="3" indent="-342900">
              <a:lnSpc>
                <a:spcPct val="150000"/>
              </a:lnSpc>
              <a:buFont typeface="Wingdings" panose="05000000000000000000" pitchFamily="2" charset="2"/>
              <a:buChar char="Ø"/>
            </a:pPr>
            <a:r>
              <a:rPr lang="en-US" sz="2400" i="1" dirty="0">
                <a:solidFill>
                  <a:srgbClr val="002060"/>
                </a:solidFill>
                <a:latin typeface="Arial" panose="020B0604020202020204" pitchFamily="34" charset="0"/>
                <a:cs typeface="Arial" panose="020B0604020202020204" pitchFamily="34" charset="0"/>
              </a:rPr>
              <a:t>Will you?</a:t>
            </a:r>
          </a:p>
          <a:p>
            <a:pPr marL="1714500" lvl="3" indent="-342900">
              <a:lnSpc>
                <a:spcPct val="150000"/>
              </a:lnSpc>
              <a:buFont typeface="Wingdings" panose="05000000000000000000" pitchFamily="2" charset="2"/>
              <a:buChar char="Ø"/>
            </a:pPr>
            <a:r>
              <a:rPr lang="en-US" sz="2400" i="1" dirty="0">
                <a:solidFill>
                  <a:srgbClr val="002060"/>
                </a:solidFill>
                <a:latin typeface="Arial" panose="020B0604020202020204" pitchFamily="34" charset="0"/>
                <a:cs typeface="Arial" panose="020B0604020202020204" pitchFamily="34" charset="0"/>
              </a:rPr>
              <a:t>Do you want to?</a:t>
            </a:r>
          </a:p>
          <a:p>
            <a:pPr marL="800100" lvl="1" indent="-342900">
              <a:lnSpc>
                <a:spcPct val="110000"/>
              </a:lnSpc>
              <a:buFont typeface="Arial" panose="020B0604020202020204" pitchFamily="34" charset="0"/>
              <a:buChar char="•"/>
            </a:pPr>
            <a:endParaRPr lang="en-US" sz="2800" dirty="0">
              <a:solidFill>
                <a:srgbClr val="002060"/>
              </a:solidFill>
              <a:latin typeface="Arial" panose="020B0604020202020204" pitchFamily="34" charset="0"/>
              <a:cs typeface="Arial" panose="020B0604020202020204" pitchFamily="34" charset="0"/>
            </a:endParaRPr>
          </a:p>
          <a:p>
            <a:pPr marL="800100" lvl="1" indent="-342900">
              <a:lnSpc>
                <a:spcPct val="110000"/>
              </a:lnSpc>
              <a:spcBef>
                <a:spcPts val="0"/>
              </a:spcBef>
              <a:buFont typeface="Wingdings" panose="05000000000000000000" pitchFamily="2" charset="2"/>
              <a:buChar char="ü"/>
            </a:pPr>
            <a:r>
              <a:rPr lang="en-US" sz="2600" dirty="0">
                <a:solidFill>
                  <a:srgbClr val="002060"/>
                </a:solidFill>
                <a:latin typeface="Arial" panose="020B0604020202020204" pitchFamily="34" charset="0"/>
                <a:cs typeface="Arial" panose="020B0604020202020204" pitchFamily="34" charset="0"/>
              </a:rPr>
              <a:t>Closed-ended questions         collectors</a:t>
            </a:r>
            <a:r>
              <a:rPr lang="en-US" sz="2600" b="1" dirty="0">
                <a:solidFill>
                  <a:srgbClr val="002060"/>
                </a:solidFill>
                <a:latin typeface="Arial" panose="020B0604020202020204" pitchFamily="34" charset="0"/>
                <a:cs typeface="Arial" panose="020B0604020202020204" pitchFamily="34" charset="0"/>
              </a:rPr>
              <a:t> </a:t>
            </a:r>
            <a:r>
              <a:rPr lang="en-US" sz="2600" dirty="0">
                <a:solidFill>
                  <a:srgbClr val="002060"/>
                </a:solidFill>
                <a:latin typeface="Arial" panose="020B0604020202020204" pitchFamily="34" charset="0"/>
                <a:cs typeface="Arial" panose="020B0604020202020204" pitchFamily="34" charset="0"/>
              </a:rPr>
              <a:t>from continuing the financial discussion! </a:t>
            </a:r>
          </a:p>
        </p:txBody>
      </p:sp>
      <p:sp>
        <p:nvSpPr>
          <p:cNvPr id="3" name="Title 2">
            <a:extLst>
              <a:ext uri="{FF2B5EF4-FFF2-40B4-BE49-F238E27FC236}">
                <a16:creationId xmlns:a16="http://schemas.microsoft.com/office/drawing/2014/main" id="{47B1C3D1-E68F-4C2B-A33A-D3B04CF2A83D}"/>
              </a:ext>
            </a:extLst>
          </p:cNvPr>
          <p:cNvSpPr>
            <a:spLocks noGrp="1"/>
          </p:cNvSpPr>
          <p:nvPr>
            <p:ph type="ctrTitle"/>
          </p:nvPr>
        </p:nvSpPr>
        <p:spPr>
          <a:xfrm>
            <a:off x="155300" y="200772"/>
            <a:ext cx="11881399" cy="829235"/>
          </a:xfrm>
        </p:spPr>
        <p:txBody>
          <a:bodyPr>
            <a:noAutofit/>
          </a:bodyPr>
          <a:lstStyle/>
          <a:p>
            <a:r>
              <a:rPr lang="en-US" sz="3200" dirty="0"/>
              <a:t>Just Say No!</a:t>
            </a:r>
          </a:p>
        </p:txBody>
      </p:sp>
      <p:pic>
        <p:nvPicPr>
          <p:cNvPr id="5" name="Picture 4" descr="A picture containing text, clipart&#10;&#10;Description automatically generated">
            <a:extLst>
              <a:ext uri="{FF2B5EF4-FFF2-40B4-BE49-F238E27FC236}">
                <a16:creationId xmlns:a16="http://schemas.microsoft.com/office/drawing/2014/main" id="{F21D4EF7-B42E-0011-33AD-54E6732527B0}"/>
              </a:ext>
            </a:extLst>
          </p:cNvPr>
          <p:cNvPicPr>
            <a:picLocks noChangeAspect="1"/>
          </p:cNvPicPr>
          <p:nvPr/>
        </p:nvPicPr>
        <p:blipFill>
          <a:blip r:embed="rId3" cstate="email">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19356" y="3429000"/>
            <a:ext cx="3063711" cy="1723336"/>
          </a:xfrm>
          <a:prstGeom prst="rect">
            <a:avLst/>
          </a:prstGeom>
        </p:spPr>
      </p:pic>
      <p:pic>
        <p:nvPicPr>
          <p:cNvPr id="9" name="Picture 8" descr="A red sign with white text&#10;&#10;Description automatically generated with medium confidence">
            <a:extLst>
              <a:ext uri="{FF2B5EF4-FFF2-40B4-BE49-F238E27FC236}">
                <a16:creationId xmlns:a16="http://schemas.microsoft.com/office/drawing/2014/main" id="{9488CEEF-CDE3-3600-A9A2-EDBD880437CB}"/>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19356" y="5454177"/>
            <a:ext cx="756884" cy="756884"/>
          </a:xfrm>
          <a:prstGeom prst="rect">
            <a:avLst/>
          </a:prstGeom>
        </p:spPr>
      </p:pic>
    </p:spTree>
    <p:extLst>
      <p:ext uri="{BB962C8B-B14F-4D97-AF65-F5344CB8AC3E}">
        <p14:creationId xmlns:p14="http://schemas.microsoft.com/office/powerpoint/2010/main" val="26088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A44F26-B129-4ACD-AC12-E35844894202}"/>
              </a:ext>
            </a:extLst>
          </p:cNvPr>
          <p:cNvSpPr>
            <a:spLocks noGrp="1"/>
          </p:cNvSpPr>
          <p:nvPr>
            <p:ph type="body" sz="quarter" idx="10"/>
          </p:nvPr>
        </p:nvSpPr>
        <p:spPr>
          <a:xfrm>
            <a:off x="72797" y="763070"/>
            <a:ext cx="11464207" cy="6361606"/>
          </a:xfrm>
        </p:spPr>
        <p:txBody>
          <a:bodyPr>
            <a:normAutofit/>
          </a:bodyPr>
          <a:lstStyle/>
          <a:p>
            <a:pPr marL="800100" lvl="1" indent="-342900">
              <a:buFont typeface="Wingdings" panose="05000000000000000000" pitchFamily="2" charset="2"/>
              <a:buChar char="ü"/>
              <a:defRPr/>
            </a:pPr>
            <a:r>
              <a:rPr lang="en-US" sz="2600" b="1" dirty="0">
                <a:solidFill>
                  <a:srgbClr val="002060"/>
                </a:solidFill>
                <a:latin typeface="Arial" panose="020B0604020202020204" pitchFamily="34" charset="0"/>
                <a:cs typeface="Arial" panose="020B0604020202020204" pitchFamily="34" charset="0"/>
              </a:rPr>
              <a:t>Framing “the Ask” </a:t>
            </a:r>
            <a:r>
              <a:rPr lang="en-US" sz="2600" dirty="0">
                <a:solidFill>
                  <a:srgbClr val="002060"/>
                </a:solidFill>
                <a:latin typeface="Arial" panose="020B0604020202020204" pitchFamily="34" charset="0"/>
                <a:cs typeface="Arial" panose="020B0604020202020204" pitchFamily="34" charset="0"/>
              </a:rPr>
              <a:t>with open-ended questions, such as:</a:t>
            </a:r>
          </a:p>
          <a:p>
            <a:pPr marL="1714500" lvl="3" indent="-342900">
              <a:lnSpc>
                <a:spcPct val="110000"/>
              </a:lnSpc>
              <a:buFont typeface="Wingdings" panose="05000000000000000000" pitchFamily="2" charset="2"/>
              <a:buChar char="Ø"/>
              <a:defRPr/>
            </a:pPr>
            <a:r>
              <a:rPr lang="en-US" sz="2400" i="1" dirty="0">
                <a:solidFill>
                  <a:srgbClr val="002060"/>
                </a:solidFill>
                <a:latin typeface="Arial" panose="020B0604020202020204" pitchFamily="34" charset="0"/>
                <a:cs typeface="Arial" panose="020B0604020202020204" pitchFamily="34" charset="0"/>
              </a:rPr>
              <a:t>How would you like to?   </a:t>
            </a:r>
            <a:r>
              <a:rPr lang="en-US" sz="2400" b="1" i="1" dirty="0">
                <a:solidFill>
                  <a:srgbClr val="002060"/>
                </a:solidFill>
                <a:latin typeface="Arial" panose="020B0604020202020204" pitchFamily="34" charset="0"/>
                <a:cs typeface="Arial" panose="020B0604020202020204" pitchFamily="34" charset="0"/>
              </a:rPr>
              <a:t>I’ll be collecting.  </a:t>
            </a:r>
            <a:r>
              <a:rPr lang="en-US" sz="2400" i="1" dirty="0">
                <a:solidFill>
                  <a:srgbClr val="002060"/>
                </a:solidFill>
                <a:latin typeface="Arial" panose="020B0604020202020204" pitchFamily="34" charset="0"/>
                <a:cs typeface="Arial" panose="020B0604020202020204" pitchFamily="34" charset="0"/>
              </a:rPr>
              <a:t>The amount due today is.</a:t>
            </a:r>
          </a:p>
          <a:p>
            <a:pPr lvl="4">
              <a:lnSpc>
                <a:spcPct val="110000"/>
              </a:lnSpc>
            </a:pPr>
            <a:endParaRPr lang="en-US" sz="200" i="1" dirty="0">
              <a:solidFill>
                <a:srgbClr val="002060"/>
              </a:solidFill>
              <a:latin typeface="Arial" panose="020B0604020202020204" pitchFamily="34" charset="0"/>
              <a:cs typeface="Arial" panose="020B0604020202020204" pitchFamily="34" charset="0"/>
            </a:endParaRPr>
          </a:p>
          <a:p>
            <a:pPr marL="800100" lvl="1" indent="-342900">
              <a:lnSpc>
                <a:spcPct val="110000"/>
              </a:lnSpc>
              <a:buFont typeface="Wingdings" panose="05000000000000000000" pitchFamily="2" charset="2"/>
              <a:buChar char="ü"/>
            </a:pPr>
            <a:r>
              <a:rPr lang="en-US" sz="2600" dirty="0">
                <a:solidFill>
                  <a:srgbClr val="002060"/>
                </a:solidFill>
                <a:latin typeface="Arial" panose="020B0604020202020204" pitchFamily="34" charset="0"/>
                <a:cs typeface="Arial" panose="020B0604020202020204" pitchFamily="34" charset="0"/>
              </a:rPr>
              <a:t>We’re not asking </a:t>
            </a:r>
            <a:r>
              <a:rPr lang="en-US" sz="2600" b="1" dirty="0">
                <a:solidFill>
                  <a:srgbClr val="002060"/>
                </a:solidFill>
                <a:latin typeface="Arial" panose="020B0604020202020204" pitchFamily="34" charset="0"/>
                <a:cs typeface="Arial" panose="020B0604020202020204" pitchFamily="34" charset="0"/>
              </a:rPr>
              <a:t>IF</a:t>
            </a:r>
            <a:r>
              <a:rPr lang="en-US" sz="2600" dirty="0">
                <a:solidFill>
                  <a:srgbClr val="002060"/>
                </a:solidFill>
                <a:latin typeface="Arial" panose="020B0604020202020204" pitchFamily="34" charset="0"/>
                <a:cs typeface="Arial" panose="020B0604020202020204" pitchFamily="34" charset="0"/>
              </a:rPr>
              <a:t> they want to pay?  We know they’re going to pay, we’re </a:t>
            </a:r>
            <a:r>
              <a:rPr lang="en-US" sz="2600" b="1" dirty="0">
                <a:solidFill>
                  <a:srgbClr val="002060"/>
                </a:solidFill>
                <a:latin typeface="Arial" panose="020B0604020202020204" pitchFamily="34" charset="0"/>
                <a:cs typeface="Arial" panose="020B0604020202020204" pitchFamily="34" charset="0"/>
              </a:rPr>
              <a:t>setting that expectation </a:t>
            </a:r>
            <a:r>
              <a:rPr lang="en-US" sz="2600" dirty="0">
                <a:solidFill>
                  <a:srgbClr val="002060"/>
                </a:solidFill>
                <a:latin typeface="Arial" panose="020B0604020202020204" pitchFamily="34" charset="0"/>
                <a:cs typeface="Arial" panose="020B0604020202020204" pitchFamily="34" charset="0"/>
              </a:rPr>
              <a:t>with </a:t>
            </a:r>
            <a:r>
              <a:rPr lang="en-US" sz="2600" u="sng" dirty="0">
                <a:solidFill>
                  <a:srgbClr val="002060"/>
                </a:solidFill>
                <a:latin typeface="Arial" panose="020B0604020202020204" pitchFamily="34" charset="0"/>
                <a:cs typeface="Arial" panose="020B0604020202020204" pitchFamily="34" charset="0"/>
              </a:rPr>
              <a:t>how</a:t>
            </a:r>
            <a:r>
              <a:rPr lang="en-US" sz="2600" dirty="0">
                <a:solidFill>
                  <a:srgbClr val="002060"/>
                </a:solidFill>
                <a:latin typeface="Arial" panose="020B0604020202020204" pitchFamily="34" charset="0"/>
                <a:cs typeface="Arial" panose="020B0604020202020204" pitchFamily="34" charset="0"/>
              </a:rPr>
              <a:t> we frame “the Ask”.</a:t>
            </a:r>
          </a:p>
          <a:p>
            <a:pPr marL="800100" lvl="1" indent="-342900">
              <a:lnSpc>
                <a:spcPct val="110000"/>
              </a:lnSpc>
              <a:buFont typeface="Wingdings" panose="05000000000000000000" pitchFamily="2" charset="2"/>
              <a:buChar char="ü"/>
            </a:pPr>
            <a:endParaRPr lang="en-US" sz="200" dirty="0">
              <a:solidFill>
                <a:srgbClr val="002060"/>
              </a:solidFill>
              <a:latin typeface="Arial" panose="020B0604020202020204" pitchFamily="34" charset="0"/>
              <a:cs typeface="Arial" panose="020B0604020202020204" pitchFamily="34" charset="0"/>
            </a:endParaRPr>
          </a:p>
          <a:p>
            <a:pPr marL="800100" lvl="1" indent="-342900">
              <a:lnSpc>
                <a:spcPct val="110000"/>
              </a:lnSpc>
              <a:buFont typeface="Wingdings" panose="05000000000000000000" pitchFamily="2" charset="2"/>
              <a:buChar char="ü"/>
            </a:pPr>
            <a:r>
              <a:rPr lang="en-US" sz="2600" dirty="0">
                <a:solidFill>
                  <a:srgbClr val="002060"/>
                </a:solidFill>
                <a:latin typeface="Arial" panose="020B0604020202020204" pitchFamily="34" charset="0"/>
                <a:cs typeface="Arial" panose="020B0604020202020204" pitchFamily="34" charset="0"/>
              </a:rPr>
              <a:t>By </a:t>
            </a:r>
            <a:r>
              <a:rPr lang="en-US" sz="2600" b="1" dirty="0">
                <a:solidFill>
                  <a:srgbClr val="002060"/>
                </a:solidFill>
                <a:latin typeface="Arial" panose="020B0604020202020204" pitchFamily="34" charset="0"/>
                <a:cs typeface="Arial" panose="020B0604020202020204" pitchFamily="34" charset="0"/>
              </a:rPr>
              <a:t>not taking NO easily as the final answer</a:t>
            </a:r>
            <a:r>
              <a:rPr lang="en-US" sz="2600" dirty="0">
                <a:solidFill>
                  <a:srgbClr val="002060"/>
                </a:solidFill>
                <a:latin typeface="Arial" panose="020B0604020202020204" pitchFamily="34" charset="0"/>
                <a:cs typeface="Arial" panose="020B0604020202020204" pitchFamily="34" charset="0"/>
              </a:rPr>
              <a:t> and framing “the Ask” in an </a:t>
            </a:r>
            <a:r>
              <a:rPr lang="en-US" sz="2600" b="1" dirty="0">
                <a:solidFill>
                  <a:srgbClr val="002060"/>
                </a:solidFill>
                <a:latin typeface="Arial" panose="020B0604020202020204" pitchFamily="34" charset="0"/>
                <a:cs typeface="Arial" panose="020B0604020202020204" pitchFamily="34" charset="0"/>
              </a:rPr>
              <a:t>open-ended manner</a:t>
            </a:r>
            <a:r>
              <a:rPr lang="en-US" sz="2600" dirty="0">
                <a:solidFill>
                  <a:srgbClr val="002060"/>
                </a:solidFill>
                <a:latin typeface="Arial" panose="020B0604020202020204" pitchFamily="34" charset="0"/>
                <a:cs typeface="Arial" panose="020B0604020202020204" pitchFamily="34" charset="0"/>
              </a:rPr>
              <a:t>, it leaves room for the </a:t>
            </a:r>
            <a:r>
              <a:rPr lang="en-US" sz="2600" b="1" dirty="0">
                <a:solidFill>
                  <a:srgbClr val="002060"/>
                </a:solidFill>
                <a:latin typeface="Arial" panose="020B0604020202020204" pitchFamily="34" charset="0"/>
                <a:cs typeface="Arial" panose="020B0604020202020204" pitchFamily="34" charset="0"/>
              </a:rPr>
              <a:t>Follow-up Technique!</a:t>
            </a:r>
            <a:endParaRPr lang="en-US" sz="2600" dirty="0">
              <a:solidFill>
                <a:srgbClr val="002060"/>
              </a:solidFill>
              <a:latin typeface="Arial" panose="020B0604020202020204" pitchFamily="34" charset="0"/>
              <a:cs typeface="Arial" panose="020B0604020202020204" pitchFamily="34" charset="0"/>
            </a:endParaRPr>
          </a:p>
          <a:p>
            <a:pPr marL="800100" lvl="1" indent="-342900">
              <a:lnSpc>
                <a:spcPct val="110000"/>
              </a:lnSpc>
              <a:buFont typeface="Wingdings" panose="05000000000000000000" pitchFamily="2" charset="2"/>
              <a:buChar char="ü"/>
            </a:pPr>
            <a:endParaRPr lang="en-US" sz="200" dirty="0">
              <a:solidFill>
                <a:srgbClr val="002060"/>
              </a:solidFill>
              <a:latin typeface="Arial" panose="020B0604020202020204" pitchFamily="34" charset="0"/>
              <a:cs typeface="Arial" panose="020B0604020202020204" pitchFamily="34" charset="0"/>
            </a:endParaRPr>
          </a:p>
          <a:p>
            <a:pPr marL="800100" lvl="1" indent="-342900">
              <a:lnSpc>
                <a:spcPct val="110000"/>
              </a:lnSpc>
              <a:buFont typeface="Wingdings" panose="05000000000000000000" pitchFamily="2" charset="2"/>
              <a:buChar char="ü"/>
            </a:pPr>
            <a:r>
              <a:rPr lang="en-US" sz="2600" dirty="0">
                <a:solidFill>
                  <a:srgbClr val="002060"/>
                </a:solidFill>
                <a:latin typeface="Arial" panose="020B0604020202020204" pitchFamily="34" charset="0"/>
                <a:cs typeface="Arial" panose="020B0604020202020204" pitchFamily="34" charset="0"/>
              </a:rPr>
              <a:t>This technique</a:t>
            </a:r>
            <a:r>
              <a:rPr lang="en-US" sz="2600" b="1" dirty="0">
                <a:solidFill>
                  <a:srgbClr val="002060"/>
                </a:solidFill>
                <a:latin typeface="Arial" panose="020B0604020202020204" pitchFamily="34" charset="0"/>
                <a:cs typeface="Arial" panose="020B0604020202020204" pitchFamily="34" charset="0"/>
              </a:rPr>
              <a:t> </a:t>
            </a:r>
            <a:r>
              <a:rPr lang="en-US" sz="2600" dirty="0">
                <a:solidFill>
                  <a:srgbClr val="002060"/>
                </a:solidFill>
                <a:latin typeface="Arial" panose="020B0604020202020204" pitchFamily="34" charset="0"/>
                <a:cs typeface="Arial" panose="020B0604020202020204" pitchFamily="34" charset="0"/>
              </a:rPr>
              <a:t>allows us to </a:t>
            </a:r>
            <a:r>
              <a:rPr lang="en-US" sz="2600" b="1" dirty="0">
                <a:solidFill>
                  <a:srgbClr val="002060"/>
                </a:solidFill>
                <a:latin typeface="Arial" panose="020B0604020202020204" pitchFamily="34" charset="0"/>
                <a:cs typeface="Arial" panose="020B0604020202020204" pitchFamily="34" charset="0"/>
              </a:rPr>
              <a:t>continue</a:t>
            </a:r>
            <a:r>
              <a:rPr lang="en-US" sz="2600" dirty="0">
                <a:solidFill>
                  <a:srgbClr val="002060"/>
                </a:solidFill>
                <a:latin typeface="Arial" panose="020B0604020202020204" pitchFamily="34" charset="0"/>
                <a:cs typeface="Arial" panose="020B0604020202020204" pitchFamily="34" charset="0"/>
              </a:rPr>
              <a:t> the financial conversation by:</a:t>
            </a:r>
          </a:p>
          <a:p>
            <a:pPr marL="1257300" lvl="2" indent="-342900">
              <a:lnSpc>
                <a:spcPct val="110000"/>
              </a:lnSpc>
              <a:buFont typeface="Wingdings" panose="05000000000000000000" pitchFamily="2" charset="2"/>
              <a:buChar char="ü"/>
            </a:pPr>
            <a:r>
              <a:rPr lang="en-US" sz="2400" b="1" dirty="0">
                <a:solidFill>
                  <a:srgbClr val="002060"/>
                </a:solidFill>
                <a:latin typeface="Arial" panose="020B0604020202020204" pitchFamily="34" charset="0"/>
                <a:cs typeface="Arial" panose="020B0604020202020204" pitchFamily="34" charset="0"/>
              </a:rPr>
              <a:t>Actively listening </a:t>
            </a:r>
            <a:endParaRPr lang="en-US" sz="2400" dirty="0">
              <a:solidFill>
                <a:srgbClr val="002060"/>
              </a:solidFill>
              <a:latin typeface="Arial" panose="020B0604020202020204" pitchFamily="34" charset="0"/>
              <a:cs typeface="Arial" panose="020B0604020202020204" pitchFamily="34" charset="0"/>
            </a:endParaRPr>
          </a:p>
          <a:p>
            <a:pPr marL="1257300" lvl="2" indent="-342900">
              <a:lnSpc>
                <a:spcPct val="110000"/>
              </a:lnSpc>
              <a:buFont typeface="Wingdings" panose="05000000000000000000" pitchFamily="2" charset="2"/>
              <a:buChar char="ü"/>
            </a:pPr>
            <a:r>
              <a:rPr lang="en-US" sz="2400" b="1" dirty="0">
                <a:solidFill>
                  <a:srgbClr val="002060"/>
                </a:solidFill>
                <a:latin typeface="Arial" panose="020B0604020202020204" pitchFamily="34" charset="0"/>
                <a:cs typeface="Arial" panose="020B0604020202020204" pitchFamily="34" charset="0"/>
              </a:rPr>
              <a:t>Addressing the customer’s payment concerns</a:t>
            </a:r>
          </a:p>
          <a:p>
            <a:pPr marL="1257300" lvl="2" indent="-342900">
              <a:lnSpc>
                <a:spcPct val="110000"/>
              </a:lnSpc>
              <a:buFont typeface="Wingdings" panose="05000000000000000000" pitchFamily="2" charset="2"/>
              <a:buChar char="ü"/>
            </a:pPr>
            <a:r>
              <a:rPr lang="en-US" sz="2400" b="1" dirty="0">
                <a:solidFill>
                  <a:srgbClr val="002060"/>
                </a:solidFill>
                <a:latin typeface="Arial" panose="020B0604020202020204" pitchFamily="34" charset="0"/>
                <a:cs typeface="Arial" panose="020B0604020202020204" pitchFamily="34" charset="0"/>
              </a:rPr>
              <a:t>Utilizing your payment alternatives </a:t>
            </a:r>
            <a:r>
              <a:rPr lang="en-US" sz="2400" dirty="0">
                <a:solidFill>
                  <a:srgbClr val="002060"/>
                </a:solidFill>
                <a:latin typeface="Arial" panose="020B0604020202020204" pitchFamily="34" charset="0"/>
                <a:cs typeface="Arial" panose="020B0604020202020204" pitchFamily="34" charset="0"/>
              </a:rPr>
              <a:t>(</a:t>
            </a:r>
            <a:r>
              <a:rPr lang="en-US" sz="2400" i="1" dirty="0">
                <a:solidFill>
                  <a:srgbClr val="002060"/>
                </a:solidFill>
                <a:latin typeface="Arial" panose="020B0604020202020204" pitchFamily="34" charset="0"/>
                <a:cs typeface="Arial" panose="020B0604020202020204" pitchFamily="34" charset="0"/>
              </a:rPr>
              <a:t>partial payments, multiple payments, flex spending, etc.</a:t>
            </a:r>
            <a:r>
              <a:rPr lang="en-US" sz="2400" dirty="0">
                <a:solidFill>
                  <a:srgbClr val="002060"/>
                </a:solidFill>
                <a:latin typeface="Arial" panose="020B0604020202020204" pitchFamily="34" charset="0"/>
                <a:cs typeface="Arial" panose="020B0604020202020204" pitchFamily="34" charset="0"/>
              </a:rPr>
              <a:t>) to further </a:t>
            </a:r>
            <a:r>
              <a:rPr lang="en-US" sz="2400" b="1" dirty="0">
                <a:solidFill>
                  <a:srgbClr val="002060"/>
                </a:solidFill>
                <a:latin typeface="Arial" panose="020B0604020202020204" pitchFamily="34" charset="0"/>
                <a:cs typeface="Arial" panose="020B0604020202020204" pitchFamily="34" charset="0"/>
              </a:rPr>
              <a:t>increase </a:t>
            </a:r>
            <a:r>
              <a:rPr lang="en-US" sz="2400" dirty="0">
                <a:solidFill>
                  <a:srgbClr val="002060"/>
                </a:solidFill>
                <a:latin typeface="Arial" panose="020B0604020202020204" pitchFamily="34" charset="0"/>
                <a:cs typeface="Arial" panose="020B0604020202020204" pitchFamily="34" charset="0"/>
              </a:rPr>
              <a:t>the opportunities for collections </a:t>
            </a:r>
            <a:r>
              <a:rPr lang="en-US" sz="2400" b="1" dirty="0">
                <a:solidFill>
                  <a:srgbClr val="002060"/>
                </a:solidFill>
                <a:latin typeface="Arial" panose="020B0604020202020204" pitchFamily="34" charset="0"/>
                <a:cs typeface="Arial" panose="020B0604020202020204" pitchFamily="34" charset="0"/>
              </a:rPr>
              <a:t>at the time of service.</a:t>
            </a:r>
            <a:r>
              <a:rPr lang="en-US" sz="1800" i="1" dirty="0">
                <a:solidFill>
                  <a:srgbClr val="002060"/>
                </a:solidFill>
                <a:latin typeface="Arial" panose="020B0604020202020204" pitchFamily="34" charset="0"/>
                <a:cs typeface="Arial" panose="020B0604020202020204" pitchFamily="34" charset="0"/>
              </a:rPr>
              <a:t>              </a:t>
            </a:r>
          </a:p>
          <a:p>
            <a:pPr marL="914400" lvl="1" indent="-457200">
              <a:buFont typeface="Arial" panose="020B0604020202020204" pitchFamily="34" charset="0"/>
              <a:buChar char="•"/>
            </a:pPr>
            <a:endParaRPr lang="en-US" sz="2000" dirty="0">
              <a:solidFill>
                <a:srgbClr val="002060"/>
              </a:solidFill>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47B1C3D1-E68F-4C2B-A33A-D3B04CF2A83D}"/>
              </a:ext>
            </a:extLst>
          </p:cNvPr>
          <p:cNvSpPr>
            <a:spLocks noGrp="1"/>
          </p:cNvSpPr>
          <p:nvPr>
            <p:ph type="ctrTitle"/>
          </p:nvPr>
        </p:nvSpPr>
        <p:spPr>
          <a:xfrm>
            <a:off x="241153" y="72712"/>
            <a:ext cx="11878050" cy="690358"/>
          </a:xfrm>
        </p:spPr>
        <p:txBody>
          <a:bodyPr>
            <a:normAutofit/>
          </a:bodyPr>
          <a:lstStyle/>
          <a:p>
            <a:r>
              <a:rPr lang="en-US" dirty="0"/>
              <a:t>….But Don’t Take NO Too Easily</a:t>
            </a:r>
          </a:p>
        </p:txBody>
      </p:sp>
    </p:spTree>
    <p:extLst>
      <p:ext uri="{BB962C8B-B14F-4D97-AF65-F5344CB8AC3E}">
        <p14:creationId xmlns:p14="http://schemas.microsoft.com/office/powerpoint/2010/main" val="66711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circle(in)">
                                      <p:cBhvr>
                                        <p:cTn id="13" dur="20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circle(in)">
                                      <p:cBhvr>
                                        <p:cTn id="18" dur="20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circle(in)">
                                      <p:cBhvr>
                                        <p:cTn id="23" dur="2000"/>
                                        <p:tgtEl>
                                          <p:spTgt spid="2">
                                            <p:txEl>
                                              <p:pRg st="7" end="7"/>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circle(in)">
                                      <p:cBhvr>
                                        <p:cTn id="26" dur="2000"/>
                                        <p:tgtEl>
                                          <p:spTgt spid="2">
                                            <p:txEl>
                                              <p:pRg st="8" end="8"/>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circle(in)">
                                      <p:cBhvr>
                                        <p:cTn id="29" dur="2000"/>
                                        <p:tgtEl>
                                          <p:spTgt spid="2">
                                            <p:txEl>
                                              <p:pRg st="9" end="9"/>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circle(in)">
                                      <p:cBhvr>
                                        <p:cTn id="32"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16417B-C642-4E13-8835-364119F587D5}"/>
              </a:ext>
            </a:extLst>
          </p:cNvPr>
          <p:cNvSpPr>
            <a:spLocks noGrp="1"/>
          </p:cNvSpPr>
          <p:nvPr>
            <p:ph type="body" sz="quarter" idx="10"/>
          </p:nvPr>
        </p:nvSpPr>
        <p:spPr>
          <a:xfrm>
            <a:off x="-68729" y="580459"/>
            <a:ext cx="11520562" cy="6143134"/>
          </a:xfrm>
        </p:spPr>
        <p:txBody>
          <a:bodyPr>
            <a:normAutofit/>
          </a:bodyPr>
          <a:lstStyle/>
          <a:p>
            <a:pPr marL="800100" lvl="1" indent="-342900">
              <a:buFont typeface="Wingdings" panose="05000000000000000000" pitchFamily="2" charset="2"/>
              <a:buChar char="ü"/>
              <a:defRPr/>
            </a:pPr>
            <a:r>
              <a:rPr lang="en-US" sz="2600" dirty="0">
                <a:solidFill>
                  <a:srgbClr val="002E6D"/>
                </a:solidFill>
                <a:latin typeface="Arial" panose="020B0604020202020204" pitchFamily="34" charset="0"/>
                <a:cs typeface="Arial" panose="020B0604020202020204" pitchFamily="34" charset="0"/>
              </a:rPr>
              <a:t>Collectors must learn to stand in the </a:t>
            </a:r>
            <a:r>
              <a:rPr lang="en-US" sz="2600" b="1" dirty="0">
                <a:solidFill>
                  <a:srgbClr val="002E6D"/>
                </a:solidFill>
                <a:latin typeface="Arial" panose="020B0604020202020204" pitchFamily="34" charset="0"/>
                <a:cs typeface="Arial" panose="020B0604020202020204" pitchFamily="34" charset="0"/>
              </a:rPr>
              <a:t>“Uncomfortable Silence” </a:t>
            </a:r>
            <a:r>
              <a:rPr lang="en-US" sz="2600" dirty="0">
                <a:solidFill>
                  <a:srgbClr val="002E6D"/>
                </a:solidFill>
                <a:latin typeface="Arial" panose="020B0604020202020204" pitchFamily="34" charset="0"/>
                <a:cs typeface="Arial" panose="020B0604020202020204" pitchFamily="34" charset="0"/>
              </a:rPr>
              <a:t>while the customer: </a:t>
            </a:r>
            <a:endParaRPr lang="en-US" sz="2600" b="1" dirty="0">
              <a:solidFill>
                <a:srgbClr val="002E6D"/>
              </a:solidFill>
              <a:latin typeface="Arial" panose="020B0604020202020204" pitchFamily="34" charset="0"/>
              <a:cs typeface="Arial" panose="020B0604020202020204" pitchFamily="34" charset="0"/>
            </a:endParaRPr>
          </a:p>
          <a:p>
            <a:pPr marL="1828800" lvl="3" indent="-274320">
              <a:lnSpc>
                <a:spcPct val="100000"/>
              </a:lnSpc>
              <a:buFont typeface="+mj-lt"/>
              <a:buAutoNum type="arabicPeriod"/>
              <a:defRPr/>
            </a:pPr>
            <a:r>
              <a:rPr lang="en-US" sz="2400" dirty="0">
                <a:solidFill>
                  <a:srgbClr val="002E6D"/>
                </a:solidFill>
                <a:latin typeface="Arial" panose="020B0604020202020204" pitchFamily="34" charset="0"/>
                <a:cs typeface="Arial" panose="020B0604020202020204" pitchFamily="34" charset="0"/>
              </a:rPr>
              <a:t>Thinks through </a:t>
            </a:r>
            <a:r>
              <a:rPr lang="en-US" sz="2400" b="1" dirty="0">
                <a:solidFill>
                  <a:srgbClr val="002E6D"/>
                </a:solidFill>
                <a:latin typeface="Arial" panose="020B0604020202020204" pitchFamily="34" charset="0"/>
                <a:cs typeface="Arial" panose="020B0604020202020204" pitchFamily="34" charset="0"/>
              </a:rPr>
              <a:t>their options</a:t>
            </a:r>
          </a:p>
          <a:p>
            <a:pPr marL="1828800" lvl="3" indent="-274320">
              <a:lnSpc>
                <a:spcPct val="100000"/>
              </a:lnSpc>
              <a:buFont typeface="+mj-lt"/>
              <a:buAutoNum type="arabicPeriod"/>
              <a:defRPr/>
            </a:pPr>
            <a:r>
              <a:rPr lang="en-US" sz="2400" dirty="0">
                <a:solidFill>
                  <a:srgbClr val="002E6D"/>
                </a:solidFill>
                <a:latin typeface="Arial" panose="020B0604020202020204" pitchFamily="34" charset="0"/>
                <a:cs typeface="Arial" panose="020B0604020202020204" pitchFamily="34" charset="0"/>
              </a:rPr>
              <a:t>Determines </a:t>
            </a:r>
            <a:r>
              <a:rPr lang="en-US" sz="2400" b="1" dirty="0">
                <a:solidFill>
                  <a:srgbClr val="002E6D"/>
                </a:solidFill>
                <a:latin typeface="Arial" panose="020B0604020202020204" pitchFamily="34" charset="0"/>
                <a:cs typeface="Arial" panose="020B0604020202020204" pitchFamily="34" charset="0"/>
              </a:rPr>
              <a:t>what they can pay </a:t>
            </a:r>
            <a:r>
              <a:rPr lang="en-US" sz="2400" dirty="0">
                <a:solidFill>
                  <a:srgbClr val="002E6D"/>
                </a:solidFill>
                <a:latin typeface="Arial" panose="020B0604020202020204" pitchFamily="34" charset="0"/>
                <a:cs typeface="Arial" panose="020B0604020202020204" pitchFamily="34" charset="0"/>
              </a:rPr>
              <a:t>during that visit  </a:t>
            </a:r>
          </a:p>
          <a:p>
            <a:pPr marL="1554480" lvl="3">
              <a:lnSpc>
                <a:spcPct val="100000"/>
              </a:lnSpc>
              <a:defRPr/>
            </a:pPr>
            <a:endParaRPr lang="en-US" sz="5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pPr>
            <a:r>
              <a:rPr lang="en-US" sz="2600" b="1" dirty="0">
                <a:solidFill>
                  <a:srgbClr val="002E6D"/>
                </a:solidFill>
                <a:latin typeface="Arial" panose="020B0604020202020204" pitchFamily="34" charset="0"/>
                <a:cs typeface="Arial" panose="020B0604020202020204" pitchFamily="34" charset="0"/>
              </a:rPr>
              <a:t>Refrain </a:t>
            </a:r>
            <a:r>
              <a:rPr lang="en-US" sz="2600" dirty="0">
                <a:solidFill>
                  <a:srgbClr val="002E6D"/>
                </a:solidFill>
                <a:latin typeface="Arial" panose="020B0604020202020204" pitchFamily="34" charset="0"/>
                <a:cs typeface="Arial" panose="020B0604020202020204" pitchFamily="34" charset="0"/>
              </a:rPr>
              <a:t>from jumping in during that awkward, uncomfortable silence to ease the tension or fill the silence.</a:t>
            </a:r>
          </a:p>
          <a:p>
            <a:pPr marL="1257300" lvl="2" indent="-342900">
              <a:buFont typeface="Wingdings" panose="05000000000000000000" pitchFamily="2" charset="2"/>
              <a:buChar char="q"/>
            </a:pPr>
            <a:r>
              <a:rPr lang="en-US" sz="2400" dirty="0">
                <a:solidFill>
                  <a:srgbClr val="002E6D"/>
                </a:solidFill>
                <a:latin typeface="Arial" panose="020B0604020202020204" pitchFamily="34" charset="0"/>
                <a:cs typeface="Arial" panose="020B0604020202020204" pitchFamily="34" charset="0"/>
              </a:rPr>
              <a:t>This uneasiness usually results in offering </a:t>
            </a:r>
            <a:r>
              <a:rPr kumimoji="0" lang="en-US" sz="2400" u="none" strike="noStrike" kern="1200" cap="none" spc="0" normalizeH="0" baseline="0" noProof="0" dirty="0">
                <a:ln>
                  <a:noFill/>
                </a:ln>
                <a:solidFill>
                  <a:srgbClr val="002E6D"/>
                </a:solidFill>
                <a:effectLst/>
                <a:uLnTx/>
                <a:uFillTx/>
                <a:latin typeface="Arial" panose="020B0604020202020204" pitchFamily="34" charset="0"/>
                <a:cs typeface="Arial" panose="020B0604020202020204" pitchFamily="34" charset="0"/>
              </a:rPr>
              <a:t>non-payment options such as </a:t>
            </a:r>
            <a:r>
              <a:rPr kumimoji="0" lang="en-US" sz="2400" b="1" u="none" strike="noStrike" kern="1200" cap="none" spc="0" normalizeH="0" baseline="0" noProof="0" dirty="0">
                <a:ln>
                  <a:noFill/>
                </a:ln>
                <a:solidFill>
                  <a:srgbClr val="002E6D"/>
                </a:solidFill>
                <a:effectLst/>
                <a:uLnTx/>
                <a:uFillTx/>
                <a:latin typeface="Arial" panose="020B0604020202020204" pitchFamily="34" charset="0"/>
                <a:cs typeface="Arial" panose="020B0604020202020204" pitchFamily="34" charset="0"/>
              </a:rPr>
              <a:t>bill me, payment</a:t>
            </a:r>
            <a:r>
              <a:rPr kumimoji="0" lang="en-US" sz="2400" b="1" u="none" strike="noStrike" kern="1200" cap="none" spc="0" normalizeH="0" noProof="0" dirty="0">
                <a:ln>
                  <a:noFill/>
                </a:ln>
                <a:solidFill>
                  <a:srgbClr val="002E6D"/>
                </a:solidFill>
                <a:effectLst/>
                <a:uLnTx/>
                <a:uFillTx/>
                <a:latin typeface="Arial" panose="020B0604020202020204" pitchFamily="34" charset="0"/>
                <a:cs typeface="Arial" panose="020B0604020202020204" pitchFamily="34" charset="0"/>
              </a:rPr>
              <a:t> plan, </a:t>
            </a:r>
            <a:r>
              <a:rPr kumimoji="0" lang="en-US" sz="2400" u="none" strike="noStrike" kern="1200" cap="none" spc="0" normalizeH="0" noProof="0" dirty="0">
                <a:ln>
                  <a:noFill/>
                </a:ln>
                <a:solidFill>
                  <a:srgbClr val="002E6D"/>
                </a:solidFill>
                <a:effectLst/>
                <a:uLnTx/>
                <a:uFillTx/>
                <a:latin typeface="Arial" panose="020B0604020202020204" pitchFamily="34" charset="0"/>
                <a:cs typeface="Arial" panose="020B0604020202020204" pitchFamily="34" charset="0"/>
              </a:rPr>
              <a:t>etc..</a:t>
            </a:r>
            <a:endParaRPr kumimoji="0" lang="en-US" sz="2400" u="none" strike="noStrike" kern="1200" cap="none" spc="0" normalizeH="0" baseline="0" noProof="0" dirty="0">
              <a:ln>
                <a:noFill/>
              </a:ln>
              <a:solidFill>
                <a:srgbClr val="002E6D"/>
              </a:solidFill>
              <a:effectLst/>
              <a:uLnTx/>
              <a:uFillTx/>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q"/>
            </a:pPr>
            <a:endParaRPr kumimoji="0" lang="en-US" sz="500" b="1" u="none" strike="noStrike" kern="1200" cap="none" spc="0" normalizeH="0" baseline="0" noProof="0" dirty="0">
              <a:ln>
                <a:noFill/>
              </a:ln>
              <a:solidFill>
                <a:srgbClr val="002E6D"/>
              </a:solidFill>
              <a:effectLst/>
              <a:uLnTx/>
              <a:uFillTx/>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q"/>
            </a:pPr>
            <a:r>
              <a:rPr kumimoji="0" lang="en-US" sz="2400" i="0" u="none" strike="noStrike" kern="1200" cap="none" spc="0" normalizeH="0" baseline="0" noProof="0" dirty="0">
                <a:ln>
                  <a:noFill/>
                </a:ln>
                <a:solidFill>
                  <a:srgbClr val="002E6D"/>
                </a:solidFill>
                <a:effectLst/>
                <a:uLnTx/>
                <a:uFillTx/>
                <a:latin typeface="Arial" panose="020B0604020202020204" pitchFamily="34" charset="0"/>
                <a:cs typeface="Arial" panose="020B0604020202020204" pitchFamily="34" charset="0"/>
              </a:rPr>
              <a:t>Especially</a:t>
            </a:r>
            <a:r>
              <a:rPr kumimoji="0" lang="en-US" sz="2400" b="1" i="0" u="none" strike="noStrike" kern="1200" cap="none" spc="0" normalizeH="0" baseline="0" noProof="0" dirty="0">
                <a:ln>
                  <a:noFill/>
                </a:ln>
                <a:solidFill>
                  <a:srgbClr val="002E6D"/>
                </a:solidFill>
                <a:effectLst/>
                <a:uLnTx/>
                <a:uFillTx/>
                <a:latin typeface="Arial" panose="020B0604020202020204" pitchFamily="34" charset="0"/>
                <a:cs typeface="Arial" panose="020B0604020202020204" pitchFamily="34" charset="0"/>
              </a:rPr>
              <a:t> </a:t>
            </a:r>
            <a:r>
              <a:rPr lang="en-US" sz="2400" b="1" u="sng" dirty="0">
                <a:solidFill>
                  <a:srgbClr val="002E6D"/>
                </a:solidFill>
                <a:latin typeface="Arial" panose="020B0604020202020204" pitchFamily="34" charset="0"/>
                <a:cs typeface="Arial" panose="020B0604020202020204" pitchFamily="34" charset="0"/>
              </a:rPr>
              <a:t>before</a:t>
            </a:r>
            <a:r>
              <a:rPr lang="en-US" sz="2400" dirty="0">
                <a:solidFill>
                  <a:srgbClr val="002E6D"/>
                </a:solidFill>
                <a:latin typeface="Arial" panose="020B0604020202020204" pitchFamily="34" charset="0"/>
                <a:cs typeface="Arial" panose="020B0604020202020204" pitchFamily="34" charset="0"/>
              </a:rPr>
              <a:t> the customer has thought through their options and told us what they can do during the visit! </a:t>
            </a:r>
          </a:p>
          <a:p>
            <a:pPr lvl="1"/>
            <a:endParaRPr lang="en-US" sz="900" dirty="0">
              <a:solidFill>
                <a:srgbClr val="002E6D"/>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pPr>
            <a:r>
              <a:rPr lang="en-US" sz="2600" b="1" dirty="0">
                <a:solidFill>
                  <a:srgbClr val="002E6D"/>
                </a:solidFill>
                <a:latin typeface="Arial" panose="020B0604020202020204" pitchFamily="34" charset="0"/>
                <a:cs typeface="Arial" panose="020B0604020202020204" pitchFamily="34" charset="0"/>
              </a:rPr>
              <a:t>What do I do </a:t>
            </a:r>
            <a:r>
              <a:rPr lang="en-US" sz="2600" dirty="0">
                <a:solidFill>
                  <a:srgbClr val="002E6D"/>
                </a:solidFill>
                <a:latin typeface="Arial" panose="020B0604020202020204" pitchFamily="34" charset="0"/>
                <a:cs typeface="Arial" panose="020B0604020202020204" pitchFamily="34" charset="0"/>
              </a:rPr>
              <a:t>during the “Uncomfortable Silence”?</a:t>
            </a:r>
          </a:p>
          <a:p>
            <a:pPr marL="800100" lvl="1" indent="-342900">
              <a:buFont typeface="Wingdings" panose="05000000000000000000" pitchFamily="2" charset="2"/>
              <a:buChar char="ü"/>
            </a:pPr>
            <a:endParaRPr lang="en-US" sz="300" dirty="0">
              <a:solidFill>
                <a:srgbClr val="002E6D"/>
              </a:solidFill>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q"/>
            </a:pPr>
            <a:r>
              <a:rPr lang="en-US" sz="2400" b="1" u="sng" dirty="0">
                <a:solidFill>
                  <a:srgbClr val="002E6D"/>
                </a:solidFill>
                <a:latin typeface="Arial" panose="020B0604020202020204" pitchFamily="34" charset="0"/>
                <a:cs typeface="Arial" panose="020B0604020202020204" pitchFamily="34" charset="0"/>
              </a:rPr>
              <a:t>Silently acknowledge</a:t>
            </a:r>
            <a:r>
              <a:rPr lang="en-US" sz="2400" b="1" dirty="0">
                <a:solidFill>
                  <a:srgbClr val="002E6D"/>
                </a:solidFill>
                <a:latin typeface="Arial" panose="020B0604020202020204" pitchFamily="34" charset="0"/>
                <a:cs typeface="Arial" panose="020B0604020202020204" pitchFamily="34" charset="0"/>
              </a:rPr>
              <a:t> </a:t>
            </a:r>
            <a:r>
              <a:rPr lang="en-US" sz="2400" dirty="0">
                <a:solidFill>
                  <a:srgbClr val="002E6D"/>
                </a:solidFill>
                <a:latin typeface="Arial" panose="020B0604020202020204" pitchFamily="34" charset="0"/>
                <a:cs typeface="Arial" panose="020B0604020202020204" pitchFamily="34" charset="0"/>
              </a:rPr>
              <a:t>the customer while they think through their options.</a:t>
            </a:r>
          </a:p>
          <a:p>
            <a:pPr lvl="2"/>
            <a:endParaRPr lang="en-US" sz="500" dirty="0">
              <a:solidFill>
                <a:srgbClr val="002E6D"/>
              </a:solidFill>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q"/>
            </a:pPr>
            <a:r>
              <a:rPr kumimoji="0" lang="en-US" sz="2400" b="0" i="0" u="none" strike="noStrike" kern="1200" cap="none" spc="0" normalizeH="0" baseline="0" noProof="0" dirty="0">
                <a:ln>
                  <a:noFill/>
                </a:ln>
                <a:solidFill>
                  <a:srgbClr val="002E6D"/>
                </a:solidFill>
                <a:effectLst/>
                <a:uLnTx/>
                <a:uFillTx/>
                <a:latin typeface="Arial" panose="020B0604020202020204" pitchFamily="34" charset="0"/>
                <a:ea typeface="+mn-ea"/>
                <a:cs typeface="Arial" panose="020B0604020202020204" pitchFamily="34" charset="0"/>
              </a:rPr>
              <a:t>Answer any questions asked, </a:t>
            </a:r>
            <a:r>
              <a:rPr kumimoji="0" lang="en-US" sz="2400" b="1" i="0" u="sng" strike="noStrike" kern="1200" cap="none" spc="0" normalizeH="0" baseline="0" noProof="0" dirty="0">
                <a:ln>
                  <a:noFill/>
                </a:ln>
                <a:solidFill>
                  <a:srgbClr val="002E6D"/>
                </a:solidFill>
                <a:effectLst/>
                <a:uLnTx/>
                <a:uFillTx/>
                <a:latin typeface="Arial" panose="020B0604020202020204" pitchFamily="34" charset="0"/>
                <a:ea typeface="+mn-ea"/>
                <a:cs typeface="Arial" panose="020B0604020202020204" pitchFamily="34" charset="0"/>
              </a:rPr>
              <a:t>after</a:t>
            </a:r>
            <a:r>
              <a:rPr kumimoji="0" lang="en-US" sz="2400" b="1" i="0" u="none" strike="noStrike" kern="1200" cap="none" spc="0" normalizeH="0" baseline="0" noProof="0" dirty="0">
                <a:ln>
                  <a:noFill/>
                </a:ln>
                <a:solidFill>
                  <a:srgbClr val="002E6D"/>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002E6D"/>
                </a:solidFill>
                <a:effectLst/>
                <a:uLnTx/>
                <a:uFillTx/>
                <a:latin typeface="Arial" panose="020B0604020202020204" pitchFamily="34" charset="0"/>
                <a:ea typeface="+mn-ea"/>
                <a:cs typeface="Arial" panose="020B0604020202020204" pitchFamily="34" charset="0"/>
              </a:rPr>
              <a:t>the customer has interrupted the  uncomfortable silence with a question.</a:t>
            </a:r>
            <a:endParaRPr lang="en-US" sz="2400" dirty="0">
              <a:solidFill>
                <a:srgbClr val="002E6D"/>
              </a:solidFill>
              <a:latin typeface="Arial" panose="020B0604020202020204" pitchFamily="34" charset="0"/>
              <a:cs typeface="Arial" panose="020B0604020202020204" pitchFamily="34" charset="0"/>
            </a:endParaRPr>
          </a:p>
          <a:p>
            <a:pPr marL="1714500" lvl="3" indent="-342900">
              <a:buFont typeface="Wingdings" panose="05000000000000000000" pitchFamily="2" charset="2"/>
              <a:buChar char="ü"/>
            </a:pPr>
            <a:endParaRPr lang="en-US" sz="2200" dirty="0">
              <a:solidFill>
                <a:srgbClr val="002E6D"/>
              </a:solidFill>
              <a:latin typeface="Arial" panose="020B0604020202020204" pitchFamily="34" charset="0"/>
              <a:cs typeface="Arial" panose="020B0604020202020204" pitchFamily="34" charset="0"/>
            </a:endParaRPr>
          </a:p>
          <a:p>
            <a:endParaRPr lang="en-US" dirty="0">
              <a:solidFill>
                <a:srgbClr val="00206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F8BA581-9522-4F3C-9E1D-E4E6951465EA}"/>
              </a:ext>
            </a:extLst>
          </p:cNvPr>
          <p:cNvSpPr>
            <a:spLocks noGrp="1"/>
          </p:cNvSpPr>
          <p:nvPr>
            <p:ph type="ctrTitle"/>
          </p:nvPr>
        </p:nvSpPr>
        <p:spPr>
          <a:xfrm>
            <a:off x="193918" y="14475"/>
            <a:ext cx="11804162" cy="630814"/>
          </a:xfrm>
        </p:spPr>
        <p:txBody>
          <a:bodyPr>
            <a:normAutofit/>
          </a:bodyPr>
          <a:lstStyle/>
          <a:p>
            <a:r>
              <a:rPr lang="en-US" dirty="0"/>
              <a:t>Stop Talking!</a:t>
            </a:r>
          </a:p>
        </p:txBody>
      </p:sp>
    </p:spTree>
    <p:extLst>
      <p:ext uri="{BB962C8B-B14F-4D97-AF65-F5344CB8AC3E}">
        <p14:creationId xmlns:p14="http://schemas.microsoft.com/office/powerpoint/2010/main" val="387036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circle(in)">
                                      <p:cBhvr>
                                        <p:cTn id="18" dur="2000"/>
                                        <p:tgtEl>
                                          <p:spTgt spid="2">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circle(in)">
                                      <p:cBhvr>
                                        <p:cTn id="21" dur="2000"/>
                                        <p:tgtEl>
                                          <p:spTgt spid="2">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circle(in)">
                                      <p:cBhvr>
                                        <p:cTn id="24" dur="2000"/>
                                        <p:tgtEl>
                                          <p:spTgt spid="2">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circle(in)">
                                      <p:cBhvr>
                                        <p:cTn id="29" dur="2000"/>
                                        <p:tgtEl>
                                          <p:spTgt spid="2">
                                            <p:txEl>
                                              <p:pRg st="9" end="9"/>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circle(in)">
                                      <p:cBhvr>
                                        <p:cTn id="32" dur="2000"/>
                                        <p:tgtEl>
                                          <p:spTgt spid="2">
                                            <p:txEl>
                                              <p:pRg st="11" end="11"/>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animEffect transition="in" filter="circle(in)">
                                      <p:cBhvr>
                                        <p:cTn id="35" dur="2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golden trophy&#10;&#10;Description automatically generated">
            <a:extLst>
              <a:ext uri="{FF2B5EF4-FFF2-40B4-BE49-F238E27FC236}">
                <a16:creationId xmlns:a16="http://schemas.microsoft.com/office/drawing/2014/main" id="{5AF3A6C1-F1DF-13DC-3680-26255BF95FC7}"/>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72044" y="888065"/>
            <a:ext cx="3013854" cy="5463470"/>
          </a:xfrm>
          <a:prstGeom prst="rect">
            <a:avLst/>
          </a:prstGeom>
        </p:spPr>
      </p:pic>
      <p:sp>
        <p:nvSpPr>
          <p:cNvPr id="3" name="Title 2">
            <a:extLst>
              <a:ext uri="{FF2B5EF4-FFF2-40B4-BE49-F238E27FC236}">
                <a16:creationId xmlns:a16="http://schemas.microsoft.com/office/drawing/2014/main" id="{47B1C3D1-E68F-4C2B-A33A-D3B04CF2A83D}"/>
              </a:ext>
            </a:extLst>
          </p:cNvPr>
          <p:cNvSpPr>
            <a:spLocks noGrp="1"/>
          </p:cNvSpPr>
          <p:nvPr>
            <p:ph type="ctrTitle"/>
          </p:nvPr>
        </p:nvSpPr>
        <p:spPr>
          <a:xfrm>
            <a:off x="215107" y="173147"/>
            <a:ext cx="11761786" cy="829235"/>
          </a:xfrm>
        </p:spPr>
        <p:txBody>
          <a:bodyPr>
            <a:normAutofit/>
          </a:bodyPr>
          <a:lstStyle/>
          <a:p>
            <a:r>
              <a:rPr lang="en-US" sz="4000" dirty="0"/>
              <a:t>And The Winner Is…..</a:t>
            </a:r>
          </a:p>
        </p:txBody>
      </p:sp>
      <p:sp>
        <p:nvSpPr>
          <p:cNvPr id="7" name="TextBox 6">
            <a:extLst>
              <a:ext uri="{FF2B5EF4-FFF2-40B4-BE49-F238E27FC236}">
                <a16:creationId xmlns:a16="http://schemas.microsoft.com/office/drawing/2014/main" id="{D41D969C-7906-1FF4-EFC1-B8151AC4F24D}"/>
              </a:ext>
            </a:extLst>
          </p:cNvPr>
          <p:cNvSpPr txBox="1"/>
          <p:nvPr/>
        </p:nvSpPr>
        <p:spPr>
          <a:xfrm>
            <a:off x="524113" y="1085501"/>
            <a:ext cx="11389359" cy="150810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Our </a:t>
            </a:r>
            <a:r>
              <a:rPr lang="en-US" sz="2800" b="1" dirty="0">
                <a:latin typeface="Arial" panose="020B0604020202020204" pitchFamily="34" charset="0"/>
                <a:cs typeface="Arial" panose="020B0604020202020204" pitchFamily="34" charset="0"/>
              </a:rPr>
              <a:t>tried-and-true</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script</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IT WORKS!  </a:t>
            </a:r>
            <a:r>
              <a:rPr lang="en-US" sz="2800" dirty="0">
                <a:latin typeface="Arial" panose="020B0604020202020204" pitchFamily="34" charset="0"/>
                <a:cs typeface="Arial" panose="020B0604020202020204" pitchFamily="34" charset="0"/>
              </a:rPr>
              <a:t>This script can level up “The Ask”, and increase your collectors’ chances for collection.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DBFA3EA9-8C67-6004-39BE-60E98FA98525}"/>
              </a:ext>
            </a:extLst>
          </p:cNvPr>
          <p:cNvGrpSpPr/>
          <p:nvPr/>
        </p:nvGrpSpPr>
        <p:grpSpPr>
          <a:xfrm>
            <a:off x="524113" y="2676726"/>
            <a:ext cx="11143773" cy="3674809"/>
            <a:chOff x="524113" y="2676726"/>
            <a:chExt cx="11143773" cy="3674809"/>
          </a:xfrm>
        </p:grpSpPr>
        <p:sp>
          <p:nvSpPr>
            <p:cNvPr id="6" name="TextBox 5">
              <a:extLst>
                <a:ext uri="{FF2B5EF4-FFF2-40B4-BE49-F238E27FC236}">
                  <a16:creationId xmlns:a16="http://schemas.microsoft.com/office/drawing/2014/main" id="{438F2CDE-52CE-E83F-456A-DCD093C5A15E}"/>
                </a:ext>
              </a:extLst>
            </p:cNvPr>
            <p:cNvSpPr txBox="1"/>
            <p:nvPr/>
          </p:nvSpPr>
          <p:spPr>
            <a:xfrm>
              <a:off x="524113" y="2676726"/>
              <a:ext cx="11143773" cy="3293209"/>
            </a:xfrm>
            <a:prstGeom prst="rect">
              <a:avLst/>
            </a:prstGeom>
            <a:noFill/>
          </p:spPr>
          <p:txBody>
            <a:bodyPr wrap="square" rtlCol="0">
              <a:spAutoFit/>
            </a:bodyPr>
            <a:lstStyle/>
            <a:p>
              <a:pPr algn="ctr"/>
              <a:r>
                <a:rPr lang="en-US" sz="2800" b="1" dirty="0">
                  <a:solidFill>
                    <a:srgbClr val="FF0000"/>
                  </a:solidFill>
                  <a:latin typeface="Arial" panose="020B0604020202020204" pitchFamily="34" charset="0"/>
                  <a:cs typeface="Arial" panose="020B0604020202020204" pitchFamily="34" charset="0"/>
                </a:rPr>
                <a:t>Hello Mr./Mrs. Customer, based on our verification, your portion due today is $__________.</a:t>
              </a:r>
            </a:p>
            <a:p>
              <a:pPr algn="ctr"/>
              <a:endParaRPr lang="en-US" sz="2800" b="1" dirty="0">
                <a:solidFill>
                  <a:srgbClr val="FF0000"/>
                </a:solidFill>
                <a:latin typeface="Arial" panose="020B0604020202020204" pitchFamily="34" charset="0"/>
                <a:cs typeface="Arial" panose="020B0604020202020204" pitchFamily="34" charset="0"/>
              </a:endParaRPr>
            </a:p>
            <a:p>
              <a:pPr algn="ctr"/>
              <a:r>
                <a:rPr lang="en-US" sz="2800" b="1" dirty="0">
                  <a:solidFill>
                    <a:srgbClr val="FF0000"/>
                  </a:solidFill>
                  <a:latin typeface="Arial" panose="020B0604020202020204" pitchFamily="34" charset="0"/>
                  <a:cs typeface="Arial" panose="020B0604020202020204" pitchFamily="34" charset="0"/>
                </a:rPr>
                <a:t>You can use debit, credit, check or cash.</a:t>
              </a:r>
            </a:p>
            <a:p>
              <a:endParaRPr lang="en-US" dirty="0"/>
            </a:p>
            <a:p>
              <a:endParaRPr lang="en-US" dirty="0"/>
            </a:p>
            <a:p>
              <a:endParaRPr lang="en-US" dirty="0"/>
            </a:p>
            <a:p>
              <a:endParaRPr lang="en-US" dirty="0"/>
            </a:p>
            <a:p>
              <a:pPr algn="ctr"/>
              <a:r>
                <a:rPr lang="en-US" sz="2400" b="1" dirty="0">
                  <a:latin typeface="Arial" panose="020B0604020202020204" pitchFamily="34" charset="0"/>
                  <a:cs typeface="Arial" panose="020B0604020202020204" pitchFamily="34" charset="0"/>
                </a:rPr>
                <a:t>Stop talking!...and YES, it can get uncomfortable</a:t>
              </a:r>
              <a:r>
                <a:rPr lang="en-US" dirty="0">
                  <a:latin typeface="Arial" panose="020B0604020202020204" pitchFamily="34" charset="0"/>
                  <a:cs typeface="Arial" panose="020B0604020202020204" pitchFamily="34" charset="0"/>
                </a:rPr>
                <a:t>.</a:t>
              </a:r>
            </a:p>
          </p:txBody>
        </p:sp>
        <p:pic>
          <p:nvPicPr>
            <p:cNvPr id="4" name="Picture 3" descr="A picture containing clipart, vector graphics&#10;&#10;Description automatically generated">
              <a:extLst>
                <a:ext uri="{FF2B5EF4-FFF2-40B4-BE49-F238E27FC236}">
                  <a16:creationId xmlns:a16="http://schemas.microsoft.com/office/drawing/2014/main" id="{B5A3A862-0140-C434-4CE1-4D5473CF953E}"/>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22964" y="5041899"/>
              <a:ext cx="1084542" cy="1309636"/>
            </a:xfrm>
            <a:prstGeom prst="rect">
              <a:avLst/>
            </a:prstGeom>
          </p:spPr>
        </p:pic>
      </p:grpSp>
    </p:spTree>
    <p:extLst>
      <p:ext uri="{BB962C8B-B14F-4D97-AF65-F5344CB8AC3E}">
        <p14:creationId xmlns:p14="http://schemas.microsoft.com/office/powerpoint/2010/main" val="146010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299D61-9799-4463-8E14-1ABDF903CC78}"/>
              </a:ext>
            </a:extLst>
          </p:cNvPr>
          <p:cNvSpPr>
            <a:spLocks noGrp="1"/>
          </p:cNvSpPr>
          <p:nvPr>
            <p:ph type="ctrTitle"/>
          </p:nvPr>
        </p:nvSpPr>
        <p:spPr>
          <a:xfrm>
            <a:off x="890338" y="640080"/>
            <a:ext cx="3734014" cy="3566160"/>
          </a:xfrm>
        </p:spPr>
        <p:txBody>
          <a:bodyPr vert="horz" lIns="91440" tIns="45720" rIns="91440" bIns="45720" rtlCol="0" anchor="b">
            <a:normAutofit/>
          </a:bodyPr>
          <a:lstStyle/>
          <a:p>
            <a:r>
              <a:rPr lang="en-US" sz="5400" dirty="0">
                <a:solidFill>
                  <a:schemeClr val="tx1"/>
                </a:solidFill>
                <a:latin typeface="+mj-lt"/>
              </a:rPr>
              <a:t>ACTION</a:t>
            </a:r>
          </a:p>
        </p:txBody>
      </p:sp>
      <p:pic>
        <p:nvPicPr>
          <p:cNvPr id="3" name="Picture 2" descr="A picture containing text, clapperboard&#10;&#10;Description automatically generated">
            <a:extLst>
              <a:ext uri="{FF2B5EF4-FFF2-40B4-BE49-F238E27FC236}">
                <a16:creationId xmlns:a16="http://schemas.microsoft.com/office/drawing/2014/main" id="{CEB6B6DB-8F73-41DA-9E23-C3678DDD79AE}"/>
              </a:ext>
            </a:extLst>
          </p:cNvPr>
          <p:cNvPicPr>
            <a:picLocks noChangeAspect="1"/>
          </p:cNvPicPr>
          <p:nvPr/>
        </p:nvPicPr>
        <p:blipFill rotWithShape="1">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
          <a:stretch/>
        </p:blipFill>
        <p:spPr>
          <a:xfrm>
            <a:off x="5005634" y="10"/>
            <a:ext cx="7184844"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F4AB57C8-2C9B-4CA0-87D5-14DF9DE8DB8E}"/>
              </a:ext>
            </a:extLst>
          </p:cNvPr>
          <p:cNvSpPr txBox="1"/>
          <p:nvPr/>
        </p:nvSpPr>
        <p:spPr>
          <a:xfrm>
            <a:off x="10500518" y="3719669"/>
            <a:ext cx="923636" cy="830997"/>
          </a:xfrm>
          <a:prstGeom prst="rect">
            <a:avLst/>
          </a:prstGeom>
          <a:noFill/>
        </p:spPr>
        <p:txBody>
          <a:bodyPr wrap="square" rtlCol="0">
            <a:spAutoFit/>
          </a:bodyPr>
          <a:lstStyle/>
          <a:p>
            <a:pPr algn="ctr"/>
            <a:r>
              <a:rPr lang="en-US" sz="4800" b="1" dirty="0">
                <a:solidFill>
                  <a:schemeClr val="bg1"/>
                </a:solidFill>
              </a:rPr>
              <a:t>1</a:t>
            </a:r>
          </a:p>
        </p:txBody>
      </p:sp>
      <p:sp>
        <p:nvSpPr>
          <p:cNvPr id="27" name="TextBox 26">
            <a:extLst>
              <a:ext uri="{FF2B5EF4-FFF2-40B4-BE49-F238E27FC236}">
                <a16:creationId xmlns:a16="http://schemas.microsoft.com/office/drawing/2014/main" id="{451EBFED-E83A-4708-B3CD-6369FB176E6D}"/>
              </a:ext>
            </a:extLst>
          </p:cNvPr>
          <p:cNvSpPr txBox="1"/>
          <p:nvPr/>
        </p:nvSpPr>
        <p:spPr>
          <a:xfrm>
            <a:off x="7138150" y="3818500"/>
            <a:ext cx="3213213" cy="584775"/>
          </a:xfrm>
          <a:prstGeom prst="rect">
            <a:avLst/>
          </a:prstGeom>
          <a:noFill/>
        </p:spPr>
        <p:txBody>
          <a:bodyPr wrap="square" rtlCol="0">
            <a:spAutoFit/>
          </a:bodyPr>
          <a:lstStyle/>
          <a:p>
            <a:pPr algn="ctr"/>
            <a:r>
              <a:rPr lang="en-US" sz="3200" b="1" dirty="0">
                <a:solidFill>
                  <a:schemeClr val="bg1"/>
                </a:solidFill>
              </a:rPr>
              <a:t>“The Ask” </a:t>
            </a:r>
            <a:r>
              <a:rPr lang="en-US" sz="2000" b="1" i="1" dirty="0">
                <a:solidFill>
                  <a:schemeClr val="bg1"/>
                </a:solidFill>
              </a:rPr>
              <a:t>(after)</a:t>
            </a:r>
          </a:p>
        </p:txBody>
      </p:sp>
      <p:sp>
        <p:nvSpPr>
          <p:cNvPr id="2" name="Flowchart: Terminator 1">
            <a:extLst>
              <a:ext uri="{FF2B5EF4-FFF2-40B4-BE49-F238E27FC236}">
                <a16:creationId xmlns:a16="http://schemas.microsoft.com/office/drawing/2014/main" id="{E11F9D70-59C8-18C1-C91A-70C9561C8C2B}"/>
              </a:ext>
            </a:extLst>
          </p:cNvPr>
          <p:cNvSpPr/>
          <p:nvPr/>
        </p:nvSpPr>
        <p:spPr>
          <a:xfrm>
            <a:off x="7147399" y="3848037"/>
            <a:ext cx="2901314" cy="584775"/>
          </a:xfrm>
          <a:prstGeom prst="flowChartTerminator">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a:solidFill>
                  <a:schemeClr val="bg1"/>
                </a:solidFill>
              </a:rPr>
              <a:t>“The Ask”</a:t>
            </a:r>
          </a:p>
        </p:txBody>
      </p:sp>
    </p:spTree>
    <p:extLst>
      <p:ext uri="{BB962C8B-B14F-4D97-AF65-F5344CB8AC3E}">
        <p14:creationId xmlns:p14="http://schemas.microsoft.com/office/powerpoint/2010/main" val="4181348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930E82-4597-489F-AEA6-0106AF347313}"/>
              </a:ext>
            </a:extLst>
          </p:cNvPr>
          <p:cNvSpPr>
            <a:spLocks noGrp="1"/>
          </p:cNvSpPr>
          <p:nvPr>
            <p:ph type="ctrTitle"/>
          </p:nvPr>
        </p:nvSpPr>
        <p:spPr/>
        <p:txBody>
          <a:bodyPr/>
          <a:lstStyle/>
          <a:p>
            <a:r>
              <a:rPr lang="en-US" dirty="0"/>
              <a:t>Did We A.C.E. “The Ask”?</a:t>
            </a:r>
          </a:p>
        </p:txBody>
      </p:sp>
      <p:grpSp>
        <p:nvGrpSpPr>
          <p:cNvPr id="14" name="Group 13">
            <a:extLst>
              <a:ext uri="{FF2B5EF4-FFF2-40B4-BE49-F238E27FC236}">
                <a16:creationId xmlns:a16="http://schemas.microsoft.com/office/drawing/2014/main" id="{B605273B-CA81-DAAF-7FB7-534867695F8E}"/>
              </a:ext>
            </a:extLst>
          </p:cNvPr>
          <p:cNvGrpSpPr/>
          <p:nvPr/>
        </p:nvGrpSpPr>
        <p:grpSpPr>
          <a:xfrm>
            <a:off x="545934" y="1613082"/>
            <a:ext cx="3159808" cy="1619954"/>
            <a:chOff x="1121790" y="2922309"/>
            <a:chExt cx="2300140" cy="1461155"/>
          </a:xfrm>
        </p:grpSpPr>
        <p:sp>
          <p:nvSpPr>
            <p:cNvPr id="12" name="Thought Bubble: Cloud 11">
              <a:extLst>
                <a:ext uri="{FF2B5EF4-FFF2-40B4-BE49-F238E27FC236}">
                  <a16:creationId xmlns:a16="http://schemas.microsoft.com/office/drawing/2014/main" id="{ACFE06BF-ECAB-2838-BC6D-53E8F4618571}"/>
                </a:ext>
              </a:extLst>
            </p:cNvPr>
            <p:cNvSpPr/>
            <p:nvPr/>
          </p:nvSpPr>
          <p:spPr>
            <a:xfrm>
              <a:off x="1121790" y="2922309"/>
              <a:ext cx="2300140" cy="1461155"/>
            </a:xfrm>
            <a:prstGeom prst="cloudCallout">
              <a:avLst/>
            </a:prstGeom>
            <a:noFill/>
            <a:ln>
              <a:solidFill>
                <a:srgbClr val="002E6D"/>
              </a:solidFill>
            </a:ln>
            <a:effectLst>
              <a:glow rad="101600">
                <a:srgbClr val="002E6D">
                  <a:alpha val="60000"/>
                </a:srgb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2EE86FF-DA73-7442-A5BB-08B9FA4E2248}"/>
                </a:ext>
              </a:extLst>
            </p:cNvPr>
            <p:cNvSpPr txBox="1"/>
            <p:nvPr/>
          </p:nvSpPr>
          <p:spPr>
            <a:xfrm>
              <a:off x="1608895" y="3428187"/>
              <a:ext cx="1244338" cy="471930"/>
            </a:xfrm>
            <a:prstGeom prst="rect">
              <a:avLst/>
            </a:prstGeom>
            <a:noFill/>
          </p:spPr>
          <p:txBody>
            <a:bodyPr wrap="square" rtlCol="0">
              <a:spAutoFit/>
            </a:bodyPr>
            <a:lstStyle/>
            <a:p>
              <a:pPr algn="ctr"/>
              <a:r>
                <a:rPr lang="en-US" sz="2800" b="1" i="1" dirty="0">
                  <a:solidFill>
                    <a:srgbClr val="002E6D"/>
                  </a:solidFill>
                  <a:latin typeface="Arial" panose="020B0604020202020204" pitchFamily="34" charset="0"/>
                  <a:cs typeface="Arial" panose="020B0604020202020204" pitchFamily="34" charset="0"/>
                </a:rPr>
                <a:t>AIDET</a:t>
              </a:r>
            </a:p>
          </p:txBody>
        </p:sp>
      </p:grpSp>
      <p:grpSp>
        <p:nvGrpSpPr>
          <p:cNvPr id="15" name="Group 14">
            <a:extLst>
              <a:ext uri="{FF2B5EF4-FFF2-40B4-BE49-F238E27FC236}">
                <a16:creationId xmlns:a16="http://schemas.microsoft.com/office/drawing/2014/main" id="{F91E950F-84BB-1610-3E88-6FBFFAA4BDFF}"/>
              </a:ext>
            </a:extLst>
          </p:cNvPr>
          <p:cNvGrpSpPr/>
          <p:nvPr/>
        </p:nvGrpSpPr>
        <p:grpSpPr>
          <a:xfrm>
            <a:off x="4105086" y="1613082"/>
            <a:ext cx="3090353" cy="1948723"/>
            <a:chOff x="1121790" y="2922309"/>
            <a:chExt cx="2300140" cy="1461155"/>
          </a:xfrm>
        </p:grpSpPr>
        <p:sp>
          <p:nvSpPr>
            <p:cNvPr id="16" name="Thought Bubble: Cloud 15">
              <a:extLst>
                <a:ext uri="{FF2B5EF4-FFF2-40B4-BE49-F238E27FC236}">
                  <a16:creationId xmlns:a16="http://schemas.microsoft.com/office/drawing/2014/main" id="{48B50BE9-6A74-448C-5BB0-77F839375C45}"/>
                </a:ext>
              </a:extLst>
            </p:cNvPr>
            <p:cNvSpPr/>
            <p:nvPr/>
          </p:nvSpPr>
          <p:spPr>
            <a:xfrm>
              <a:off x="1121790" y="2922309"/>
              <a:ext cx="2300140" cy="1461155"/>
            </a:xfrm>
            <a:prstGeom prst="cloudCallout">
              <a:avLst/>
            </a:prstGeom>
            <a:noFill/>
            <a:ln>
              <a:solidFill>
                <a:srgbClr val="00B050"/>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77C8F4C-5C8D-2F1A-B893-647B9D4117A8}"/>
                </a:ext>
              </a:extLst>
            </p:cNvPr>
            <p:cNvSpPr txBox="1"/>
            <p:nvPr/>
          </p:nvSpPr>
          <p:spPr>
            <a:xfrm>
              <a:off x="1557780" y="3430140"/>
              <a:ext cx="1428160" cy="392311"/>
            </a:xfrm>
            <a:prstGeom prst="rect">
              <a:avLst/>
            </a:prstGeom>
            <a:noFill/>
            <a:ln>
              <a:noFill/>
            </a:ln>
          </p:spPr>
          <p:txBody>
            <a:bodyPr wrap="square" rtlCol="0">
              <a:spAutoFit/>
            </a:bodyPr>
            <a:lstStyle/>
            <a:p>
              <a:pPr algn="ctr"/>
              <a:r>
                <a:rPr lang="en-US" sz="2800" b="1" i="1" dirty="0">
                  <a:solidFill>
                    <a:srgbClr val="00B050"/>
                  </a:solidFill>
                  <a:latin typeface="Arial" panose="020B0604020202020204" pitchFamily="34" charset="0"/>
                  <a:cs typeface="Arial" panose="020B0604020202020204" pitchFamily="34" charset="0"/>
                </a:rPr>
                <a:t>Take Two!</a:t>
              </a:r>
            </a:p>
          </p:txBody>
        </p:sp>
      </p:grpSp>
      <p:grpSp>
        <p:nvGrpSpPr>
          <p:cNvPr id="18" name="Group 17">
            <a:extLst>
              <a:ext uri="{FF2B5EF4-FFF2-40B4-BE49-F238E27FC236}">
                <a16:creationId xmlns:a16="http://schemas.microsoft.com/office/drawing/2014/main" id="{6240F712-7A5E-3B5A-E1C7-0A90ED33362C}"/>
              </a:ext>
            </a:extLst>
          </p:cNvPr>
          <p:cNvGrpSpPr/>
          <p:nvPr/>
        </p:nvGrpSpPr>
        <p:grpSpPr>
          <a:xfrm>
            <a:off x="850964" y="4125564"/>
            <a:ext cx="4524537" cy="2045356"/>
            <a:chOff x="1121790" y="2922309"/>
            <a:chExt cx="2300140" cy="1461155"/>
          </a:xfrm>
        </p:grpSpPr>
        <p:sp>
          <p:nvSpPr>
            <p:cNvPr id="19" name="Thought Bubble: Cloud 18">
              <a:extLst>
                <a:ext uri="{FF2B5EF4-FFF2-40B4-BE49-F238E27FC236}">
                  <a16:creationId xmlns:a16="http://schemas.microsoft.com/office/drawing/2014/main" id="{1D9416E7-90E8-7C62-A262-74321B46D4E1}"/>
                </a:ext>
              </a:extLst>
            </p:cNvPr>
            <p:cNvSpPr/>
            <p:nvPr/>
          </p:nvSpPr>
          <p:spPr>
            <a:xfrm>
              <a:off x="1121790" y="2922309"/>
              <a:ext cx="2300140" cy="1461155"/>
            </a:xfrm>
            <a:prstGeom prst="cloudCallout">
              <a:avLst/>
            </a:prstGeom>
            <a:noFill/>
            <a:ln>
              <a:solidFill>
                <a:schemeClr val="accent2">
                  <a:lumMod val="75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24663DA-A7E7-4438-E2C7-E156CE853B06}"/>
                </a:ext>
              </a:extLst>
            </p:cNvPr>
            <p:cNvSpPr txBox="1"/>
            <p:nvPr/>
          </p:nvSpPr>
          <p:spPr>
            <a:xfrm>
              <a:off x="1466453" y="3345858"/>
              <a:ext cx="1542820" cy="681592"/>
            </a:xfrm>
            <a:prstGeom prst="rect">
              <a:avLst/>
            </a:prstGeom>
            <a:noFill/>
            <a:ln>
              <a:noFill/>
            </a:ln>
          </p:spPr>
          <p:txBody>
            <a:bodyPr wrap="square" rtlCol="0">
              <a:spAutoFit/>
            </a:bodyPr>
            <a:lstStyle/>
            <a:p>
              <a:pPr algn="ctr"/>
              <a:r>
                <a:rPr lang="en-US" sz="2800" b="1" i="1" dirty="0">
                  <a:solidFill>
                    <a:schemeClr val="accent2">
                      <a:lumMod val="75000"/>
                    </a:schemeClr>
                  </a:solidFill>
                  <a:latin typeface="Arial" panose="020B0604020202020204" pitchFamily="34" charset="0"/>
                  <a:cs typeface="Arial" panose="020B0604020202020204" pitchFamily="34" charset="0"/>
                </a:rPr>
                <a:t>Uncomfortable Silence</a:t>
              </a:r>
            </a:p>
          </p:txBody>
        </p:sp>
      </p:grpSp>
      <p:grpSp>
        <p:nvGrpSpPr>
          <p:cNvPr id="24" name="Group 23">
            <a:extLst>
              <a:ext uri="{FF2B5EF4-FFF2-40B4-BE49-F238E27FC236}">
                <a16:creationId xmlns:a16="http://schemas.microsoft.com/office/drawing/2014/main" id="{84FB368D-34DC-3604-0A0E-329195620AFA}"/>
              </a:ext>
            </a:extLst>
          </p:cNvPr>
          <p:cNvGrpSpPr/>
          <p:nvPr/>
        </p:nvGrpSpPr>
        <p:grpSpPr>
          <a:xfrm>
            <a:off x="6222233" y="4369370"/>
            <a:ext cx="4430755" cy="1948723"/>
            <a:chOff x="1121790" y="2922309"/>
            <a:chExt cx="2300140" cy="1461155"/>
          </a:xfrm>
        </p:grpSpPr>
        <p:sp>
          <p:nvSpPr>
            <p:cNvPr id="25" name="Thought Bubble: Cloud 24">
              <a:extLst>
                <a:ext uri="{FF2B5EF4-FFF2-40B4-BE49-F238E27FC236}">
                  <a16:creationId xmlns:a16="http://schemas.microsoft.com/office/drawing/2014/main" id="{E66AB3D1-0DF7-BEBF-520F-DF189DDA484D}"/>
                </a:ext>
              </a:extLst>
            </p:cNvPr>
            <p:cNvSpPr/>
            <p:nvPr/>
          </p:nvSpPr>
          <p:spPr>
            <a:xfrm>
              <a:off x="1121790" y="2922309"/>
              <a:ext cx="2300140" cy="1461155"/>
            </a:xfrm>
            <a:prstGeom prst="cloudCallout">
              <a:avLst/>
            </a:prstGeom>
            <a:noFill/>
            <a:ln>
              <a:solidFill>
                <a:srgbClr val="AA2CA4"/>
              </a:solidFill>
            </a:ln>
            <a:effectLst>
              <a:glow rad="101600">
                <a:srgbClr val="AA2CA4">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4A3952D1-CF70-1D81-3148-25B8A6AD7352}"/>
                </a:ext>
              </a:extLst>
            </p:cNvPr>
            <p:cNvSpPr txBox="1"/>
            <p:nvPr/>
          </p:nvSpPr>
          <p:spPr>
            <a:xfrm>
              <a:off x="1606370" y="3300874"/>
              <a:ext cx="1375996" cy="715391"/>
            </a:xfrm>
            <a:prstGeom prst="rect">
              <a:avLst/>
            </a:prstGeom>
            <a:noFill/>
            <a:ln>
              <a:noFill/>
            </a:ln>
          </p:spPr>
          <p:txBody>
            <a:bodyPr wrap="square" rtlCol="0">
              <a:spAutoFit/>
            </a:bodyPr>
            <a:lstStyle/>
            <a:p>
              <a:pPr algn="ctr"/>
              <a:r>
                <a:rPr lang="en-US" sz="2800" b="1" i="1" dirty="0">
                  <a:solidFill>
                    <a:srgbClr val="AA2CA4"/>
                  </a:solidFill>
                  <a:latin typeface="Arial" panose="020B0604020202020204" pitchFamily="34" charset="0"/>
                  <a:cs typeface="Arial" panose="020B0604020202020204" pitchFamily="34" charset="0"/>
                </a:rPr>
                <a:t>Tried &amp; True Script</a:t>
              </a:r>
            </a:p>
          </p:txBody>
        </p:sp>
      </p:grpSp>
      <p:grpSp>
        <p:nvGrpSpPr>
          <p:cNvPr id="27" name="Group 26">
            <a:extLst>
              <a:ext uri="{FF2B5EF4-FFF2-40B4-BE49-F238E27FC236}">
                <a16:creationId xmlns:a16="http://schemas.microsoft.com/office/drawing/2014/main" id="{759086E7-725E-257B-7A1D-980161369822}"/>
              </a:ext>
            </a:extLst>
          </p:cNvPr>
          <p:cNvGrpSpPr/>
          <p:nvPr/>
        </p:nvGrpSpPr>
        <p:grpSpPr>
          <a:xfrm>
            <a:off x="7597301" y="1214097"/>
            <a:ext cx="4253045" cy="2397868"/>
            <a:chOff x="1121790" y="2922309"/>
            <a:chExt cx="2300140" cy="1461155"/>
          </a:xfrm>
        </p:grpSpPr>
        <p:sp>
          <p:nvSpPr>
            <p:cNvPr id="28" name="Thought Bubble: Cloud 27">
              <a:extLst>
                <a:ext uri="{FF2B5EF4-FFF2-40B4-BE49-F238E27FC236}">
                  <a16:creationId xmlns:a16="http://schemas.microsoft.com/office/drawing/2014/main" id="{9B47BD90-57B4-6037-CDF3-DC77A4F9282A}"/>
                </a:ext>
              </a:extLst>
            </p:cNvPr>
            <p:cNvSpPr/>
            <p:nvPr/>
          </p:nvSpPr>
          <p:spPr>
            <a:xfrm>
              <a:off x="1121790" y="2922309"/>
              <a:ext cx="2300140" cy="1461155"/>
            </a:xfrm>
            <a:prstGeom prst="cloudCallout">
              <a:avLst/>
            </a:prstGeom>
            <a:noFill/>
            <a:ln>
              <a:solidFill>
                <a:srgbClr val="C00000"/>
              </a:solidFill>
            </a:ln>
            <a:effectLst>
              <a:glow rad="101600">
                <a:srgbClr val="C00000">
                  <a:alpha val="60000"/>
                </a:srgbClr>
              </a:glow>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FE3AAAB-A2AD-893A-EB55-2EF83D0CC9A9}"/>
                </a:ext>
              </a:extLst>
            </p:cNvPr>
            <p:cNvSpPr txBox="1"/>
            <p:nvPr/>
          </p:nvSpPr>
          <p:spPr>
            <a:xfrm>
              <a:off x="1337764" y="3405188"/>
              <a:ext cx="1802278" cy="581391"/>
            </a:xfrm>
            <a:prstGeom prst="rect">
              <a:avLst/>
            </a:prstGeom>
            <a:noFill/>
            <a:ln>
              <a:noFill/>
            </a:ln>
          </p:spPr>
          <p:txBody>
            <a:bodyPr wrap="square" rtlCol="0">
              <a:spAutoFit/>
            </a:bodyPr>
            <a:lstStyle/>
            <a:p>
              <a:pPr algn="ctr"/>
              <a:r>
                <a:rPr lang="en-US" sz="2800" b="1" i="1" dirty="0">
                  <a:solidFill>
                    <a:srgbClr val="C00000"/>
                  </a:solidFill>
                  <a:latin typeface="Arial" panose="020B0604020202020204" pitchFamily="34" charset="0"/>
                  <a:cs typeface="Arial" panose="020B0604020202020204" pitchFamily="34" charset="0"/>
                </a:rPr>
                <a:t>Focus on Excellence!</a:t>
              </a:r>
            </a:p>
          </p:txBody>
        </p:sp>
      </p:grpSp>
    </p:spTree>
    <p:extLst>
      <p:ext uri="{BB962C8B-B14F-4D97-AF65-F5344CB8AC3E}">
        <p14:creationId xmlns:p14="http://schemas.microsoft.com/office/powerpoint/2010/main" val="42282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80">
                                          <p:stCondLst>
                                            <p:cond delay="0"/>
                                          </p:stCondLst>
                                        </p:cTn>
                                        <p:tgtEl>
                                          <p:spTgt spid="24"/>
                                        </p:tgtEl>
                                      </p:cBhvr>
                                    </p:animEffect>
                                    <p:anim calcmode="lin" valueType="num">
                                      <p:cBhvr>
                                        <p:cTn id="2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3" dur="26">
                                          <p:stCondLst>
                                            <p:cond delay="650"/>
                                          </p:stCondLst>
                                        </p:cTn>
                                        <p:tgtEl>
                                          <p:spTgt spid="24"/>
                                        </p:tgtEl>
                                      </p:cBhvr>
                                      <p:to x="100000" y="60000"/>
                                    </p:animScale>
                                    <p:animScale>
                                      <p:cBhvr>
                                        <p:cTn id="34" dur="166" decel="50000">
                                          <p:stCondLst>
                                            <p:cond delay="676"/>
                                          </p:stCondLst>
                                        </p:cTn>
                                        <p:tgtEl>
                                          <p:spTgt spid="24"/>
                                        </p:tgtEl>
                                      </p:cBhvr>
                                      <p:to x="100000" y="100000"/>
                                    </p:animScale>
                                    <p:animScale>
                                      <p:cBhvr>
                                        <p:cTn id="35" dur="26">
                                          <p:stCondLst>
                                            <p:cond delay="1312"/>
                                          </p:stCondLst>
                                        </p:cTn>
                                        <p:tgtEl>
                                          <p:spTgt spid="24"/>
                                        </p:tgtEl>
                                      </p:cBhvr>
                                      <p:to x="100000" y="80000"/>
                                    </p:animScale>
                                    <p:animScale>
                                      <p:cBhvr>
                                        <p:cTn id="36" dur="166" decel="50000">
                                          <p:stCondLst>
                                            <p:cond delay="1338"/>
                                          </p:stCondLst>
                                        </p:cTn>
                                        <p:tgtEl>
                                          <p:spTgt spid="24"/>
                                        </p:tgtEl>
                                      </p:cBhvr>
                                      <p:to x="100000" y="100000"/>
                                    </p:animScale>
                                    <p:animScale>
                                      <p:cBhvr>
                                        <p:cTn id="37" dur="26">
                                          <p:stCondLst>
                                            <p:cond delay="1642"/>
                                          </p:stCondLst>
                                        </p:cTn>
                                        <p:tgtEl>
                                          <p:spTgt spid="24"/>
                                        </p:tgtEl>
                                      </p:cBhvr>
                                      <p:to x="100000" y="90000"/>
                                    </p:animScale>
                                    <p:animScale>
                                      <p:cBhvr>
                                        <p:cTn id="38" dur="166" decel="50000">
                                          <p:stCondLst>
                                            <p:cond delay="1668"/>
                                          </p:stCondLst>
                                        </p:cTn>
                                        <p:tgtEl>
                                          <p:spTgt spid="24"/>
                                        </p:tgtEl>
                                      </p:cBhvr>
                                      <p:to x="100000" y="100000"/>
                                    </p:animScale>
                                    <p:animScale>
                                      <p:cBhvr>
                                        <p:cTn id="39" dur="26">
                                          <p:stCondLst>
                                            <p:cond delay="1808"/>
                                          </p:stCondLst>
                                        </p:cTn>
                                        <p:tgtEl>
                                          <p:spTgt spid="24"/>
                                        </p:tgtEl>
                                      </p:cBhvr>
                                      <p:to x="100000" y="95000"/>
                                    </p:animScale>
                                    <p:animScale>
                                      <p:cBhvr>
                                        <p:cTn id="4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4C7ED0-02B0-F7D4-8923-3BFF468A9B97}"/>
              </a:ext>
            </a:extLst>
          </p:cNvPr>
          <p:cNvGrpSpPr/>
          <p:nvPr/>
        </p:nvGrpSpPr>
        <p:grpSpPr>
          <a:xfrm>
            <a:off x="466537" y="953890"/>
            <a:ext cx="11725463" cy="1200329"/>
            <a:chOff x="233268" y="477235"/>
            <a:chExt cx="11725463" cy="1200329"/>
          </a:xfrm>
        </p:grpSpPr>
        <p:sp>
          <p:nvSpPr>
            <p:cNvPr id="3" name="TextBox 2">
              <a:extLst>
                <a:ext uri="{FF2B5EF4-FFF2-40B4-BE49-F238E27FC236}">
                  <a16:creationId xmlns:a16="http://schemas.microsoft.com/office/drawing/2014/main" id="{B84C007F-D69E-F6D6-ABB1-34404FE2C0FF}"/>
                </a:ext>
              </a:extLst>
            </p:cNvPr>
            <p:cNvSpPr txBox="1"/>
            <p:nvPr/>
          </p:nvSpPr>
          <p:spPr>
            <a:xfrm>
              <a:off x="1534018" y="815790"/>
              <a:ext cx="10424713" cy="523220"/>
            </a:xfrm>
            <a:prstGeom prst="rect">
              <a:avLst/>
            </a:prstGeom>
            <a:noFill/>
          </p:spPr>
          <p:txBody>
            <a:bodyPr wrap="none" rtlCol="0">
              <a:spAutoFit/>
            </a:bodyPr>
            <a:lstStyle/>
            <a:p>
              <a:r>
                <a:rPr lang="en-US" sz="2800" dirty="0">
                  <a:solidFill>
                    <a:srgbClr val="00B050"/>
                  </a:solidFill>
                </a:rPr>
                <a:t>Remove the AAA (Awkwardness, Anxiousness, and Apprehensiveness)</a:t>
              </a:r>
            </a:p>
          </p:txBody>
        </p:sp>
        <p:sp>
          <p:nvSpPr>
            <p:cNvPr id="4" name="TextBox 3">
              <a:extLst>
                <a:ext uri="{FF2B5EF4-FFF2-40B4-BE49-F238E27FC236}">
                  <a16:creationId xmlns:a16="http://schemas.microsoft.com/office/drawing/2014/main" id="{8E965F92-195C-3C16-756D-06679E3EDE22}"/>
                </a:ext>
              </a:extLst>
            </p:cNvPr>
            <p:cNvSpPr txBox="1"/>
            <p:nvPr/>
          </p:nvSpPr>
          <p:spPr>
            <a:xfrm>
              <a:off x="233268" y="477235"/>
              <a:ext cx="914400" cy="12003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00B050"/>
                  </a:solidFill>
                  <a:effectLst/>
                  <a:uLnTx/>
                  <a:uFillTx/>
                  <a:latin typeface="Arial" charset="0"/>
                  <a:cs typeface="Arial" charset="0"/>
                </a:rPr>
                <a:t>A</a:t>
              </a:r>
            </a:p>
          </p:txBody>
        </p:sp>
      </p:grpSp>
      <p:grpSp>
        <p:nvGrpSpPr>
          <p:cNvPr id="6" name="Group 5">
            <a:extLst>
              <a:ext uri="{FF2B5EF4-FFF2-40B4-BE49-F238E27FC236}">
                <a16:creationId xmlns:a16="http://schemas.microsoft.com/office/drawing/2014/main" id="{1E8EF50A-ADED-475B-384A-27171287B88C}"/>
              </a:ext>
            </a:extLst>
          </p:cNvPr>
          <p:cNvGrpSpPr/>
          <p:nvPr/>
        </p:nvGrpSpPr>
        <p:grpSpPr>
          <a:xfrm>
            <a:off x="466537" y="2599945"/>
            <a:ext cx="10287314" cy="1200329"/>
            <a:chOff x="233268" y="2828835"/>
            <a:chExt cx="10287314" cy="1200329"/>
          </a:xfrm>
        </p:grpSpPr>
        <p:sp>
          <p:nvSpPr>
            <p:cNvPr id="7" name="TextBox 6">
              <a:extLst>
                <a:ext uri="{FF2B5EF4-FFF2-40B4-BE49-F238E27FC236}">
                  <a16:creationId xmlns:a16="http://schemas.microsoft.com/office/drawing/2014/main" id="{F81399B8-75E5-2C36-E7E9-6DD5F4AF1483}"/>
                </a:ext>
              </a:extLst>
            </p:cNvPr>
            <p:cNvSpPr txBox="1"/>
            <p:nvPr/>
          </p:nvSpPr>
          <p:spPr>
            <a:xfrm>
              <a:off x="1534019" y="3167390"/>
              <a:ext cx="8986563" cy="523220"/>
            </a:xfrm>
            <a:prstGeom prst="rect">
              <a:avLst/>
            </a:prstGeom>
            <a:noFill/>
          </p:spPr>
          <p:txBody>
            <a:bodyPr wrap="none" rtlCol="0">
              <a:spAutoFit/>
            </a:bodyPr>
            <a:lstStyle/>
            <a:p>
              <a:r>
                <a:rPr lang="en-US" sz="2800" dirty="0">
                  <a:solidFill>
                    <a:srgbClr val="FFFF00"/>
                  </a:solidFill>
                </a:rPr>
                <a:t>Develop the CCC (Competency, Confidence, and Consistency)</a:t>
              </a:r>
            </a:p>
          </p:txBody>
        </p:sp>
        <p:sp>
          <p:nvSpPr>
            <p:cNvPr id="8" name="TextBox 7">
              <a:extLst>
                <a:ext uri="{FF2B5EF4-FFF2-40B4-BE49-F238E27FC236}">
                  <a16:creationId xmlns:a16="http://schemas.microsoft.com/office/drawing/2014/main" id="{9DC20BD6-E80C-71FC-9A41-E4033976D8CE}"/>
                </a:ext>
              </a:extLst>
            </p:cNvPr>
            <p:cNvSpPr txBox="1"/>
            <p:nvPr/>
          </p:nvSpPr>
          <p:spPr>
            <a:xfrm>
              <a:off x="233268" y="2828835"/>
              <a:ext cx="914400" cy="12003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FFFF00"/>
                  </a:solidFill>
                  <a:effectLst/>
                  <a:uLnTx/>
                  <a:uFillTx/>
                  <a:latin typeface="Arial" charset="0"/>
                  <a:cs typeface="Arial" charset="0"/>
                </a:rPr>
                <a:t>C</a:t>
              </a:r>
            </a:p>
          </p:txBody>
        </p:sp>
      </p:grpSp>
      <p:grpSp>
        <p:nvGrpSpPr>
          <p:cNvPr id="9" name="Group 8">
            <a:extLst>
              <a:ext uri="{FF2B5EF4-FFF2-40B4-BE49-F238E27FC236}">
                <a16:creationId xmlns:a16="http://schemas.microsoft.com/office/drawing/2014/main" id="{83CF6D9B-C506-B33C-5AFD-1F9C68C09B12}"/>
              </a:ext>
            </a:extLst>
          </p:cNvPr>
          <p:cNvGrpSpPr/>
          <p:nvPr/>
        </p:nvGrpSpPr>
        <p:grpSpPr>
          <a:xfrm>
            <a:off x="466537" y="4283835"/>
            <a:ext cx="9992874" cy="1200329"/>
            <a:chOff x="233268" y="5180436"/>
            <a:chExt cx="9992874" cy="1200329"/>
          </a:xfrm>
        </p:grpSpPr>
        <p:sp>
          <p:nvSpPr>
            <p:cNvPr id="10" name="TextBox 9">
              <a:extLst>
                <a:ext uri="{FF2B5EF4-FFF2-40B4-BE49-F238E27FC236}">
                  <a16:creationId xmlns:a16="http://schemas.microsoft.com/office/drawing/2014/main" id="{096921E3-37E6-DC8B-FFF1-7C7FE62FAABF}"/>
                </a:ext>
              </a:extLst>
            </p:cNvPr>
            <p:cNvSpPr txBox="1"/>
            <p:nvPr/>
          </p:nvSpPr>
          <p:spPr>
            <a:xfrm>
              <a:off x="1534019" y="5432614"/>
              <a:ext cx="8692123" cy="523220"/>
            </a:xfrm>
            <a:prstGeom prst="rect">
              <a:avLst/>
            </a:prstGeom>
            <a:noFill/>
          </p:spPr>
          <p:txBody>
            <a:bodyPr wrap="none" rtlCol="0">
              <a:spAutoFit/>
            </a:bodyPr>
            <a:lstStyle/>
            <a:p>
              <a:r>
                <a:rPr lang="en-US" sz="2800" dirty="0">
                  <a:solidFill>
                    <a:schemeClr val="accent2">
                      <a:lumMod val="75000"/>
                    </a:schemeClr>
                  </a:solidFill>
                </a:rPr>
                <a:t>Explore the EEE (Excellence, Experience, and Expectations)</a:t>
              </a:r>
            </a:p>
          </p:txBody>
        </p:sp>
        <p:sp>
          <p:nvSpPr>
            <p:cNvPr id="11" name="TextBox 10">
              <a:extLst>
                <a:ext uri="{FF2B5EF4-FFF2-40B4-BE49-F238E27FC236}">
                  <a16:creationId xmlns:a16="http://schemas.microsoft.com/office/drawing/2014/main" id="{82868C0F-7490-652D-99A1-4F2B6D5B2DAE}"/>
                </a:ext>
              </a:extLst>
            </p:cNvPr>
            <p:cNvSpPr txBox="1"/>
            <p:nvPr/>
          </p:nvSpPr>
          <p:spPr>
            <a:xfrm>
              <a:off x="233268" y="5180436"/>
              <a:ext cx="914400" cy="12003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ED7D31">
                      <a:lumMod val="75000"/>
                    </a:srgbClr>
                  </a:solidFill>
                  <a:effectLst/>
                  <a:uLnTx/>
                  <a:uFillTx/>
                  <a:latin typeface="Arial" charset="0"/>
                  <a:cs typeface="Arial" charset="0"/>
                </a:rPr>
                <a:t>E</a:t>
              </a:r>
            </a:p>
          </p:txBody>
        </p:sp>
      </p:grpSp>
      <p:grpSp>
        <p:nvGrpSpPr>
          <p:cNvPr id="5" name="Group 4">
            <a:extLst>
              <a:ext uri="{FF2B5EF4-FFF2-40B4-BE49-F238E27FC236}">
                <a16:creationId xmlns:a16="http://schemas.microsoft.com/office/drawing/2014/main" id="{C42BC1B2-0454-DAEA-1980-85C452FD4E3A}"/>
              </a:ext>
            </a:extLst>
          </p:cNvPr>
          <p:cNvGrpSpPr/>
          <p:nvPr/>
        </p:nvGrpSpPr>
        <p:grpSpPr>
          <a:xfrm>
            <a:off x="6837680" y="-101600"/>
            <a:ext cx="4887783" cy="6614160"/>
            <a:chOff x="6946351" y="-1602352"/>
            <a:chExt cx="5245649" cy="8436785"/>
          </a:xfrm>
        </p:grpSpPr>
        <p:pic>
          <p:nvPicPr>
            <p:cNvPr id="12" name="Picture 11">
              <a:extLst>
                <a:ext uri="{FF2B5EF4-FFF2-40B4-BE49-F238E27FC236}">
                  <a16:creationId xmlns:a16="http://schemas.microsoft.com/office/drawing/2014/main" id="{7BF52500-9399-20E9-12B2-89DF67B1302B}"/>
                </a:ext>
              </a:extLst>
            </p:cNvPr>
            <p:cNvPicPr>
              <a:picLocks noChangeAspect="1"/>
            </p:cNvPicPr>
            <p:nvPr/>
          </p:nvPicPr>
          <p:blipFill>
            <a:blip r:embed="rId3" cstate="email">
              <a:alphaModFix amt="20000"/>
              <a:extLst>
                <a:ext uri="{28A0092B-C50C-407E-A947-70E740481C1C}">
                  <a14:useLocalDpi xmlns:a14="http://schemas.microsoft.com/office/drawing/2010/main" val="0"/>
                </a:ext>
              </a:extLst>
            </a:blip>
            <a:stretch>
              <a:fillRect/>
            </a:stretch>
          </p:blipFill>
          <p:spPr>
            <a:xfrm>
              <a:off x="8779329" y="3229642"/>
              <a:ext cx="3412671" cy="3604791"/>
            </a:xfrm>
            <a:prstGeom prst="rect">
              <a:avLst/>
            </a:prstGeom>
          </p:spPr>
        </p:pic>
        <p:grpSp>
          <p:nvGrpSpPr>
            <p:cNvPr id="13" name="Group 12">
              <a:extLst>
                <a:ext uri="{FF2B5EF4-FFF2-40B4-BE49-F238E27FC236}">
                  <a16:creationId xmlns:a16="http://schemas.microsoft.com/office/drawing/2014/main" id="{90D33A5E-4CD4-E725-09C8-8EE94B40A5B7}"/>
                </a:ext>
              </a:extLst>
            </p:cNvPr>
            <p:cNvGrpSpPr/>
            <p:nvPr/>
          </p:nvGrpSpPr>
          <p:grpSpPr>
            <a:xfrm>
              <a:off x="6946351" y="-1602352"/>
              <a:ext cx="4970687" cy="5455560"/>
              <a:chOff x="6107365" y="-1275556"/>
              <a:chExt cx="4970687" cy="5455560"/>
            </a:xfrm>
          </p:grpSpPr>
          <p:grpSp>
            <p:nvGrpSpPr>
              <p:cNvPr id="14" name="Group 13">
                <a:extLst>
                  <a:ext uri="{FF2B5EF4-FFF2-40B4-BE49-F238E27FC236}">
                    <a16:creationId xmlns:a16="http://schemas.microsoft.com/office/drawing/2014/main" id="{BA2F80E5-256B-0332-F427-756BDB01C4C6}"/>
                  </a:ext>
                </a:extLst>
              </p:cNvPr>
              <p:cNvGrpSpPr/>
              <p:nvPr/>
            </p:nvGrpSpPr>
            <p:grpSpPr>
              <a:xfrm>
                <a:off x="6107365" y="-1275556"/>
                <a:ext cx="4970687" cy="4691423"/>
                <a:chOff x="2260446" y="-3524575"/>
                <a:chExt cx="9587906" cy="8154142"/>
              </a:xfrm>
            </p:grpSpPr>
            <p:sp>
              <p:nvSpPr>
                <p:cNvPr id="18" name="Explosion: 8 Points 17">
                  <a:extLst>
                    <a:ext uri="{FF2B5EF4-FFF2-40B4-BE49-F238E27FC236}">
                      <a16:creationId xmlns:a16="http://schemas.microsoft.com/office/drawing/2014/main" id="{507BBB20-2E78-A059-FAC0-6FC5AB990F17}"/>
                    </a:ext>
                  </a:extLst>
                </p:cNvPr>
                <p:cNvSpPr/>
                <p:nvPr/>
              </p:nvSpPr>
              <p:spPr>
                <a:xfrm>
                  <a:off x="2260446" y="-3524575"/>
                  <a:ext cx="9587906" cy="8154142"/>
                </a:xfrm>
                <a:prstGeom prst="irregularSeal1">
                  <a:avLst/>
                </a:prstGeom>
                <a:solidFill>
                  <a:srgbClr val="FFFF99"/>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5AA71AD-6306-EAF6-4FB5-7C717BBDAD7D}"/>
                    </a:ext>
                  </a:extLst>
                </p:cNvPr>
                <p:cNvSpPr txBox="1"/>
                <p:nvPr/>
              </p:nvSpPr>
              <p:spPr>
                <a:xfrm>
                  <a:off x="3494937" y="528186"/>
                  <a:ext cx="7065101" cy="738536"/>
                </a:xfrm>
                <a:prstGeom prst="rect">
                  <a:avLst/>
                </a:prstGeom>
                <a:noFill/>
              </p:spPr>
              <p:txBody>
                <a:bodyPr wrap="square" rtlCol="0">
                  <a:spAutoFit/>
                </a:bodyPr>
                <a:lstStyle/>
                <a:p>
                  <a:pPr algn="ctr"/>
                  <a:r>
                    <a:rPr lang="en-US" b="1" i="1" dirty="0">
                      <a:solidFill>
                        <a:srgbClr val="002E6D"/>
                      </a:solidFill>
                      <a:latin typeface="Arial" panose="020B0604020202020204" pitchFamily="34" charset="0"/>
                      <a:cs typeface="Arial" panose="020B0604020202020204" pitchFamily="34" charset="0"/>
                    </a:rPr>
                    <a:t>IT’S OUT OF HERE!!!</a:t>
                  </a:r>
                </a:p>
              </p:txBody>
            </p:sp>
          </p:grpSp>
          <p:cxnSp>
            <p:nvCxnSpPr>
              <p:cNvPr id="15" name="Straight Connector 14">
                <a:extLst>
                  <a:ext uri="{FF2B5EF4-FFF2-40B4-BE49-F238E27FC236}">
                    <a16:creationId xmlns:a16="http://schemas.microsoft.com/office/drawing/2014/main" id="{56395833-66CC-B1A9-5EDF-BD3EE591B457}"/>
                  </a:ext>
                </a:extLst>
              </p:cNvPr>
              <p:cNvCxnSpPr>
                <a:cxnSpLocks/>
              </p:cNvCxnSpPr>
              <p:nvPr/>
            </p:nvCxnSpPr>
            <p:spPr>
              <a:xfrm>
                <a:off x="9336659" y="1885982"/>
                <a:ext cx="973605" cy="221224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0D7C25-DBB9-22D3-7B49-B4BC0120E536}"/>
                  </a:ext>
                </a:extLst>
              </p:cNvPr>
              <p:cNvCxnSpPr>
                <a:cxnSpLocks/>
              </p:cNvCxnSpPr>
              <p:nvPr/>
            </p:nvCxnSpPr>
            <p:spPr>
              <a:xfrm>
                <a:off x="8288141" y="2851409"/>
                <a:ext cx="2153766" cy="132859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295B84-38A3-8CA6-DF3A-BD4E6416A3F0}"/>
                  </a:ext>
                </a:extLst>
              </p:cNvPr>
              <p:cNvCxnSpPr>
                <a:cxnSpLocks/>
              </p:cNvCxnSpPr>
              <p:nvPr/>
            </p:nvCxnSpPr>
            <p:spPr>
              <a:xfrm>
                <a:off x="9144393" y="2464223"/>
                <a:ext cx="1243042" cy="171578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2882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Isosceles Triangle 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a:extLst>
              <a:ext uri="{FF2B5EF4-FFF2-40B4-BE49-F238E27FC236}">
                <a16:creationId xmlns:a16="http://schemas.microsoft.com/office/drawing/2014/main" id="{A597BBD1-A6A7-ADBA-092D-3B7870B54781}"/>
              </a:ext>
            </a:extLst>
          </p:cNvPr>
          <p:cNvPicPr>
            <a:picLocks noChangeAspect="1"/>
          </p:cNvPicPr>
          <p:nvPr/>
        </p:nvPicPr>
        <p:blipFill>
          <a:blip r:embed="rId2" cstate="email">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V="1">
            <a:off x="243191" y="2668835"/>
            <a:ext cx="4022599" cy="2482698"/>
          </a:xfrm>
          <a:prstGeom prst="rect">
            <a:avLst/>
          </a:prstGeom>
        </p:spPr>
      </p:pic>
      <p:sp>
        <p:nvSpPr>
          <p:cNvPr id="4" name="TextBox 3">
            <a:extLst>
              <a:ext uri="{FF2B5EF4-FFF2-40B4-BE49-F238E27FC236}">
                <a16:creationId xmlns:a16="http://schemas.microsoft.com/office/drawing/2014/main" id="{DF179F68-D3BD-C1AD-EBD3-5D2D9B5E7CF6}"/>
              </a:ext>
            </a:extLst>
          </p:cNvPr>
          <p:cNvSpPr txBox="1"/>
          <p:nvPr/>
        </p:nvSpPr>
        <p:spPr>
          <a:xfrm>
            <a:off x="1854150" y="2829700"/>
            <a:ext cx="10337850" cy="2257028"/>
          </a:xfrm>
          <a:prstGeom prst="rect">
            <a:avLst/>
          </a:prstGeom>
          <a:noFill/>
        </p:spPr>
        <p:txBody>
          <a:bodyPr wrap="square" rtlCol="0">
            <a:spAutoFit/>
          </a:bodyPr>
          <a:lstStyle/>
          <a:p>
            <a:pPr>
              <a:lnSpc>
                <a:spcPct val="150000"/>
              </a:lnSpc>
            </a:pPr>
            <a:r>
              <a:rPr lang="en-US" sz="2600" b="1" dirty="0">
                <a:solidFill>
                  <a:srgbClr val="0070C0"/>
                </a:solidFill>
                <a:latin typeface="Arial" panose="020B0604020202020204" pitchFamily="34" charset="0"/>
                <a:cs typeface="Arial" panose="020B0604020202020204" pitchFamily="34" charset="0"/>
              </a:rPr>
              <a:t>Stacie Johnson’s email:  </a:t>
            </a:r>
            <a:r>
              <a:rPr lang="en-US" sz="2600" b="1"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Stacie.Johnson001@trinity-health.org</a:t>
            </a:r>
            <a:endParaRPr lang="en-US" sz="2600" b="1" dirty="0">
              <a:solidFill>
                <a:srgbClr val="0070C0"/>
              </a:solidFill>
              <a:latin typeface="Arial" panose="020B0604020202020204" pitchFamily="34" charset="0"/>
              <a:cs typeface="Arial" panose="020B0604020202020204" pitchFamily="34" charset="0"/>
            </a:endParaRPr>
          </a:p>
          <a:p>
            <a:pPr>
              <a:lnSpc>
                <a:spcPct val="150000"/>
              </a:lnSpc>
            </a:pPr>
            <a:endParaRPr lang="en-US" sz="2400" b="1" dirty="0">
              <a:solidFill>
                <a:srgbClr val="0070C0"/>
              </a:solidFill>
              <a:highlight>
                <a:srgbClr val="FFFF00"/>
              </a:highlight>
              <a:latin typeface="Arial" panose="020B0604020202020204" pitchFamily="34" charset="0"/>
              <a:cs typeface="Arial" panose="020B0604020202020204" pitchFamily="34" charset="0"/>
            </a:endParaRPr>
          </a:p>
          <a:p>
            <a:pPr>
              <a:lnSpc>
                <a:spcPct val="150000"/>
              </a:lnSpc>
            </a:pPr>
            <a:r>
              <a:rPr lang="en-US" sz="2600" b="1" dirty="0">
                <a:solidFill>
                  <a:srgbClr val="FFC000"/>
                </a:solidFill>
                <a:latin typeface="Arial" panose="020B0604020202020204" pitchFamily="34" charset="0"/>
                <a:cs typeface="Arial" panose="020B0604020202020204" pitchFamily="34" charset="0"/>
              </a:rPr>
              <a:t>Pippa Tooley’s email:  </a:t>
            </a:r>
            <a:r>
              <a:rPr lang="en-US" sz="2600" b="1" dirty="0">
                <a:solidFill>
                  <a:srgbClr val="FFC0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Pippa.Tooley@trinity-health.org</a:t>
            </a:r>
            <a:endParaRPr lang="en-US" sz="2600" b="1" dirty="0">
              <a:solidFill>
                <a:srgbClr val="FFC000"/>
              </a:solidFill>
              <a:latin typeface="Arial" panose="020B0604020202020204" pitchFamily="34" charset="0"/>
              <a:cs typeface="Arial" panose="020B0604020202020204" pitchFamily="34" charset="0"/>
            </a:endParaRPr>
          </a:p>
          <a:p>
            <a:pPr>
              <a:lnSpc>
                <a:spcPct val="150000"/>
              </a:lnSpc>
            </a:pPr>
            <a:endParaRPr lang="en-US" b="1" dirty="0">
              <a:solidFill>
                <a:schemeClr val="accent4">
                  <a:lumMod val="40000"/>
                  <a:lumOff val="6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322446-4127-785F-B97D-6BA76F2EC894}"/>
              </a:ext>
            </a:extLst>
          </p:cNvPr>
          <p:cNvSpPr txBox="1"/>
          <p:nvPr/>
        </p:nvSpPr>
        <p:spPr>
          <a:xfrm>
            <a:off x="3669442" y="1862881"/>
            <a:ext cx="610108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E6D"/>
                </a:solidFill>
                <a:effectLst/>
                <a:uLnTx/>
                <a:uFillTx/>
                <a:latin typeface="Arial" charset="0"/>
                <a:ea typeface="+mn-ea"/>
                <a:cs typeface="Arial" charset="0"/>
              </a:rPr>
              <a:t>Stamp that in your passport!</a:t>
            </a:r>
          </a:p>
        </p:txBody>
      </p:sp>
    </p:spTree>
    <p:extLst>
      <p:ext uri="{BB962C8B-B14F-4D97-AF65-F5344CB8AC3E}">
        <p14:creationId xmlns:p14="http://schemas.microsoft.com/office/powerpoint/2010/main" val="3844410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DDCA8-9932-4376-BF68-273D85BCEF29}"/>
              </a:ext>
            </a:extLst>
          </p:cNvPr>
          <p:cNvPicPr>
            <a:picLocks noChangeAspect="1"/>
          </p:cNvPicPr>
          <p:nvPr/>
        </p:nvPicPr>
        <p:blipFill rotWithShape="1">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0"/>
            <a:ext cx="12191980" cy="6857989"/>
          </a:xfrm>
          <a:prstGeom prst="rect">
            <a:avLst/>
          </a:prstGeom>
        </p:spPr>
      </p:pic>
    </p:spTree>
    <p:extLst>
      <p:ext uri="{BB962C8B-B14F-4D97-AF65-F5344CB8AC3E}">
        <p14:creationId xmlns:p14="http://schemas.microsoft.com/office/powerpoint/2010/main" val="4217995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4708AB-618D-4979-838D-BD7111D99F26}"/>
              </a:ext>
            </a:extLst>
          </p:cNvPr>
          <p:cNvSpPr>
            <a:spLocks noGrp="1"/>
          </p:cNvSpPr>
          <p:nvPr>
            <p:ph type="body" sz="quarter" idx="10"/>
          </p:nvPr>
        </p:nvSpPr>
        <p:spPr>
          <a:xfrm>
            <a:off x="370682" y="2284335"/>
            <a:ext cx="11450635" cy="3390900"/>
          </a:xfrm>
        </p:spPr>
        <p:txBody>
          <a:bodyPr>
            <a:normAutofit/>
          </a:bodyPr>
          <a:lstStyle/>
          <a:p>
            <a:pPr algn="ctr"/>
            <a:r>
              <a:rPr lang="en-US" sz="3200" dirty="0"/>
              <a:t>To begin a new journey is never easy, but we have to start somewhere to reach a new destination.</a:t>
            </a:r>
          </a:p>
        </p:txBody>
      </p:sp>
      <p:pic>
        <p:nvPicPr>
          <p:cNvPr id="6" name="Picture 5" descr="A road with a sunset in the background&#10;&#10;Description automatically generated with low confidence">
            <a:extLst>
              <a:ext uri="{FF2B5EF4-FFF2-40B4-BE49-F238E27FC236}">
                <a16:creationId xmlns:a16="http://schemas.microsoft.com/office/drawing/2014/main" id="{5B7C61EA-B9D6-4E08-9900-76B74E76F4AF}"/>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1543F9-825E-4AF2-96DF-BE712B8D3703}"/>
              </a:ext>
            </a:extLst>
          </p:cNvPr>
          <p:cNvSpPr>
            <a:spLocks noGrp="1"/>
          </p:cNvSpPr>
          <p:nvPr>
            <p:ph type="ctrTitle"/>
          </p:nvPr>
        </p:nvSpPr>
        <p:spPr>
          <a:xfrm>
            <a:off x="137757" y="272335"/>
            <a:ext cx="11463617" cy="829235"/>
          </a:xfrm>
        </p:spPr>
        <p:txBody>
          <a:bodyPr>
            <a:normAutofit/>
          </a:bodyPr>
          <a:lstStyle/>
          <a:p>
            <a:r>
              <a:rPr lang="en-US" sz="4400" dirty="0"/>
              <a:t>Reflection</a:t>
            </a:r>
          </a:p>
        </p:txBody>
      </p:sp>
      <p:sp>
        <p:nvSpPr>
          <p:cNvPr id="3" name="Subtitle 2">
            <a:extLst>
              <a:ext uri="{FF2B5EF4-FFF2-40B4-BE49-F238E27FC236}">
                <a16:creationId xmlns:a16="http://schemas.microsoft.com/office/drawing/2014/main" id="{757BD849-7BAD-4A11-8CEF-73F2CA9613C1}"/>
              </a:ext>
            </a:extLst>
          </p:cNvPr>
          <p:cNvSpPr>
            <a:spLocks noGrp="1"/>
          </p:cNvSpPr>
          <p:nvPr>
            <p:ph type="subTitle" idx="1"/>
          </p:nvPr>
        </p:nvSpPr>
        <p:spPr>
          <a:xfrm>
            <a:off x="137757" y="1278655"/>
            <a:ext cx="11450319" cy="769779"/>
          </a:xfrm>
        </p:spPr>
        <p:txBody>
          <a:bodyPr/>
          <a:lstStyle/>
          <a:p>
            <a:r>
              <a:rPr lang="en-US" i="1" dirty="0"/>
              <a:t>By Debasish Mridha</a:t>
            </a:r>
          </a:p>
        </p:txBody>
      </p:sp>
    </p:spTree>
    <p:extLst>
      <p:ext uri="{BB962C8B-B14F-4D97-AF65-F5344CB8AC3E}">
        <p14:creationId xmlns:p14="http://schemas.microsoft.com/office/powerpoint/2010/main" val="480909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A33C82-E5C3-4C9A-B2B2-F7C837317EB0}"/>
              </a:ext>
            </a:extLst>
          </p:cNvPr>
          <p:cNvSpPr>
            <a:spLocks noGrp="1"/>
          </p:cNvSpPr>
          <p:nvPr>
            <p:ph type="body" sz="quarter" idx="10"/>
          </p:nvPr>
        </p:nvSpPr>
        <p:spPr>
          <a:xfrm>
            <a:off x="322263" y="1168893"/>
            <a:ext cx="11450635" cy="4734757"/>
          </a:xfrm>
        </p:spPr>
        <p:txBody>
          <a:bodyPr>
            <a:normAutofit/>
          </a:bodyPr>
          <a:lstStyle/>
          <a:p>
            <a:pPr algn="ctr"/>
            <a:endParaRPr lang="en-US" b="1" dirty="0">
              <a:effectLst/>
              <a:latin typeface="Times New Roman" panose="02020603050405020304" pitchFamily="18" charset="0"/>
            </a:endParaRPr>
          </a:p>
          <a:p>
            <a:r>
              <a:rPr lang="en-US" baseline="30000" dirty="0">
                <a:effectLst/>
                <a:latin typeface="Times New Roman" panose="02020603050405020304" pitchFamily="18" charset="0"/>
              </a:rPr>
              <a:t>1</a:t>
            </a:r>
            <a:r>
              <a:rPr lang="en-US" dirty="0">
                <a:effectLst/>
                <a:latin typeface="Times New Roman" panose="02020603050405020304" pitchFamily="18" charset="0"/>
              </a:rPr>
              <a:t>HFMA. “Survey: COVID-19 Profoundly Affecting Patient Collections and Financial Assistance Programs.” </a:t>
            </a:r>
            <a:r>
              <a:rPr lang="en-US" i="1" dirty="0">
                <a:effectLst/>
                <a:latin typeface="Times New Roman" panose="02020603050405020304" pitchFamily="18" charset="0"/>
              </a:rPr>
              <a:t>HFMA</a:t>
            </a:r>
            <a:r>
              <a:rPr lang="en-US" dirty="0">
                <a:effectLst/>
                <a:latin typeface="Times New Roman" panose="02020603050405020304" pitchFamily="18" charset="0"/>
              </a:rPr>
              <a:t>, 28 Oct. 2020, https://www.hfma.org/topics/hfm/2020/november/survey-covid-19-profoundly-affecting-patient-collections-and-financial-assistance-programs.html.</a:t>
            </a:r>
            <a:br>
              <a:rPr lang="en-US" dirty="0">
                <a:effectLst/>
                <a:latin typeface="Times New Roman" panose="02020603050405020304" pitchFamily="18" charset="0"/>
              </a:rPr>
            </a:br>
            <a:endParaRPr lang="en-US" dirty="0">
              <a:effectLst/>
              <a:latin typeface="Times New Roman" panose="02020603050405020304" pitchFamily="18" charset="0"/>
            </a:endParaRPr>
          </a:p>
          <a:p>
            <a:r>
              <a:rPr lang="en-US" baseline="30000" dirty="0">
                <a:effectLst/>
                <a:latin typeface="Times New Roman" panose="02020603050405020304" pitchFamily="18" charset="0"/>
              </a:rPr>
              <a:t>2</a:t>
            </a:r>
            <a:r>
              <a:rPr lang="en-US" dirty="0">
                <a:effectLst/>
                <a:latin typeface="Times New Roman" panose="02020603050405020304" pitchFamily="18" charset="0"/>
              </a:rPr>
              <a:t>Studer Group. “AIDET Patient Communication | Studer Group.” </a:t>
            </a:r>
            <a:r>
              <a:rPr lang="en-US" i="1" dirty="0">
                <a:effectLst/>
                <a:latin typeface="Times New Roman" panose="02020603050405020304" pitchFamily="18" charset="0"/>
              </a:rPr>
              <a:t>Healthcare - Huron</a:t>
            </a:r>
            <a:r>
              <a:rPr lang="en-US" dirty="0">
                <a:effectLst/>
                <a:latin typeface="Times New Roman" panose="02020603050405020304" pitchFamily="18" charset="0"/>
              </a:rPr>
              <a:t>, 1995, https://www.studergroup.com/aidet.</a:t>
            </a:r>
          </a:p>
          <a:p>
            <a:br>
              <a:rPr lang="en-US" dirty="0">
                <a:effectLst/>
                <a:latin typeface="Times New Roman" panose="02020603050405020304" pitchFamily="18" charset="0"/>
              </a:rPr>
            </a:br>
            <a:endParaRPr lang="en-US" dirty="0">
              <a:effectLst/>
              <a:latin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667C44C6-6C36-481D-80DE-4D15EA009508}"/>
              </a:ext>
            </a:extLst>
          </p:cNvPr>
          <p:cNvSpPr>
            <a:spLocks noGrp="1"/>
          </p:cNvSpPr>
          <p:nvPr>
            <p:ph type="ctrTitle"/>
          </p:nvPr>
        </p:nvSpPr>
        <p:spPr/>
        <p:txBody>
          <a:bodyPr/>
          <a:lstStyle/>
          <a:p>
            <a:r>
              <a:rPr lang="en-US" dirty="0"/>
              <a:t>References</a:t>
            </a:r>
          </a:p>
        </p:txBody>
      </p:sp>
    </p:spTree>
    <p:extLst>
      <p:ext uri="{BB962C8B-B14F-4D97-AF65-F5344CB8AC3E}">
        <p14:creationId xmlns:p14="http://schemas.microsoft.com/office/powerpoint/2010/main" val="2144078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04D2261-B8EE-403A-8635-C11EE68D62BB}"/>
              </a:ext>
            </a:extLst>
          </p:cNvPr>
          <p:cNvSpPr>
            <a:spLocks noGrp="1"/>
          </p:cNvSpPr>
          <p:nvPr>
            <p:ph type="body" sz="quarter" idx="10"/>
          </p:nvPr>
        </p:nvSpPr>
        <p:spPr>
          <a:xfrm>
            <a:off x="475130" y="0"/>
            <a:ext cx="6911789" cy="1016933"/>
          </a:xfrm>
        </p:spPr>
        <p:txBody>
          <a:bodyPr>
            <a:normAutofit/>
          </a:bodyPr>
          <a:lstStyle/>
          <a:p>
            <a:r>
              <a:rPr lang="en-US" sz="4800" dirty="0"/>
              <a:t>Flight Entertainment</a:t>
            </a:r>
          </a:p>
        </p:txBody>
      </p:sp>
      <p:sp>
        <p:nvSpPr>
          <p:cNvPr id="3" name="TextBox 2">
            <a:extLst>
              <a:ext uri="{FF2B5EF4-FFF2-40B4-BE49-F238E27FC236}">
                <a16:creationId xmlns:a16="http://schemas.microsoft.com/office/drawing/2014/main" id="{19335FD8-0BA3-95A1-A07C-F464F041B744}"/>
              </a:ext>
            </a:extLst>
          </p:cNvPr>
          <p:cNvSpPr txBox="1"/>
          <p:nvPr/>
        </p:nvSpPr>
        <p:spPr>
          <a:xfrm>
            <a:off x="1214433" y="1102578"/>
            <a:ext cx="8005481" cy="5755422"/>
          </a:xfrm>
          <a:prstGeom prst="rect">
            <a:avLst/>
          </a:prstGeom>
          <a:noFill/>
        </p:spPr>
        <p:txBody>
          <a:bodyPr wrap="square" rtlCol="0">
            <a:spAutoFit/>
          </a:bodyPr>
          <a:lstStyle/>
          <a:p>
            <a:pPr marL="114300"/>
            <a:endParaRPr kumimoji="0" lang="en-US" sz="4400" i="0" u="none" strike="noStrike"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571500" indent="-457200">
              <a:buFont typeface="Wingdings" panose="05000000000000000000" pitchFamily="2" charset="2"/>
              <a:buChar char="ü"/>
            </a:pPr>
            <a:r>
              <a:rPr kumimoji="0" lang="en-US" sz="3600" i="0" u="none" strike="noStrike"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POS Challenges</a:t>
            </a:r>
          </a:p>
          <a:p>
            <a:pPr marL="571500" indent="-457200">
              <a:buFont typeface="Wingdings" panose="05000000000000000000" pitchFamily="2" charset="2"/>
              <a:buChar char="ü"/>
            </a:pPr>
            <a:endParaRPr lang="en-US" sz="3200" dirty="0">
              <a:solidFill>
                <a:schemeClr val="bg1"/>
              </a:solidFill>
              <a:latin typeface="Arial" panose="020B0604020202020204" pitchFamily="34" charset="0"/>
              <a:ea typeface="+mn-ea"/>
              <a:cs typeface="Arial" panose="020B0604020202020204" pitchFamily="34" charset="0"/>
            </a:endParaRPr>
          </a:p>
          <a:p>
            <a:pPr marL="685800" indent="-571500">
              <a:buFont typeface="Wingdings" panose="05000000000000000000" pitchFamily="2" charset="2"/>
              <a:buChar char="ü"/>
            </a:pPr>
            <a:endParaRPr kumimoji="0" lang="en-US" sz="4000" i="0" u="none" strike="noStrike"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571500" indent="-457200">
              <a:buFont typeface="Wingdings" panose="05000000000000000000" pitchFamily="2" charset="2"/>
              <a:buChar char="ü"/>
            </a:pPr>
            <a:r>
              <a:rPr lang="en-US" sz="3600" dirty="0">
                <a:solidFill>
                  <a:schemeClr val="bg1"/>
                </a:solidFill>
                <a:latin typeface="Arial" panose="020B0604020202020204" pitchFamily="34" charset="0"/>
                <a:cs typeface="Arial" panose="020B0604020202020204" pitchFamily="34" charset="0"/>
              </a:rPr>
              <a:t>The Pandemic</a:t>
            </a:r>
          </a:p>
          <a:p>
            <a:pPr marL="571500" indent="-457200">
              <a:buFont typeface="Wingdings" panose="05000000000000000000" pitchFamily="2" charset="2"/>
              <a:buChar char="ü"/>
            </a:pPr>
            <a:endParaRPr lang="en-US" sz="3200" dirty="0">
              <a:solidFill>
                <a:schemeClr val="bg1"/>
              </a:solidFill>
              <a:latin typeface="Arial" panose="020B0604020202020204" pitchFamily="34" charset="0"/>
              <a:cs typeface="Arial" panose="020B0604020202020204" pitchFamily="34" charset="0"/>
            </a:endParaRPr>
          </a:p>
          <a:p>
            <a:pPr marL="800100" indent="-685800">
              <a:buFont typeface="Wingdings" panose="05000000000000000000" pitchFamily="2" charset="2"/>
              <a:buChar char="ü"/>
            </a:pPr>
            <a:endParaRPr lang="en-US" sz="4800" dirty="0">
              <a:solidFill>
                <a:schemeClr val="bg1"/>
              </a:solidFill>
              <a:latin typeface="Arial" panose="020B0604020202020204" pitchFamily="34" charset="0"/>
              <a:cs typeface="Arial" panose="020B0604020202020204" pitchFamily="34" charset="0"/>
            </a:endParaRPr>
          </a:p>
          <a:p>
            <a:pPr marL="571500" indent="-457200">
              <a:buFont typeface="Wingdings" panose="05000000000000000000" pitchFamily="2" charset="2"/>
              <a:buChar char="ü"/>
            </a:pPr>
            <a:r>
              <a:rPr kumimoji="0" lang="en-US" sz="360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A.C.E</a:t>
            </a:r>
            <a:r>
              <a:rPr lang="en-US" sz="3600" dirty="0">
                <a:solidFill>
                  <a:schemeClr val="bg1"/>
                </a:solidFill>
                <a:latin typeface="Arial" panose="020B0604020202020204" pitchFamily="34" charset="0"/>
                <a:cs typeface="Arial" panose="020B0604020202020204" pitchFamily="34" charset="0"/>
              </a:rPr>
              <a:t> “The Ask”</a:t>
            </a:r>
            <a:endParaRPr kumimoji="0" lang="en-US" sz="360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342900" indent="-2286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228600">
              <a:buFont typeface="Arial" panose="020B0604020202020204" pitchFamily="34" charset="0"/>
              <a:buChar char="•"/>
            </a:pPr>
            <a:endParaRPr kumimoji="0" lang="en-US" sz="3200" i="0" u="none" strike="noStrike"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732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yellow sign with black text&#10;&#10;Description automatically generated">
            <a:extLst>
              <a:ext uri="{FF2B5EF4-FFF2-40B4-BE49-F238E27FC236}">
                <a16:creationId xmlns:a16="http://schemas.microsoft.com/office/drawing/2014/main" id="{CE1CE0A3-73F3-BFE3-31D5-4F654AAF4DE9}"/>
              </a:ext>
            </a:extLst>
          </p:cNvPr>
          <p:cNvPicPr>
            <a:picLocks noChangeAspect="1"/>
          </p:cNvPicPr>
          <p:nvPr/>
        </p:nvPicPr>
        <p:blipFill rotWithShape="1">
          <a:blip r:embed="rId3" cstate="email">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3047" y="10"/>
            <a:ext cx="12191999" cy="6857990"/>
          </a:xfrm>
          <a:prstGeom prst="rect">
            <a:avLst/>
          </a:prstGeom>
        </p:spPr>
      </p:pic>
      <p:sp>
        <p:nvSpPr>
          <p:cNvPr id="14"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C299D61-9799-4463-8E14-1ABDF903CC78}"/>
              </a:ext>
            </a:extLst>
          </p:cNvPr>
          <p:cNvSpPr>
            <a:spLocks noGrp="1"/>
          </p:cNvSpPr>
          <p:nvPr>
            <p:ph type="ctrTitle"/>
          </p:nvPr>
        </p:nvSpPr>
        <p:spPr>
          <a:xfrm>
            <a:off x="4842449" y="4725869"/>
            <a:ext cx="7086098" cy="1287757"/>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6000" dirty="0">
                <a:solidFill>
                  <a:srgbClr val="FFFF99"/>
                </a:solidFill>
                <a:latin typeface="+mj-lt"/>
              </a:rPr>
              <a:t>Point of Service (POS)  </a:t>
            </a:r>
          </a:p>
        </p:txBody>
      </p:sp>
    </p:spTree>
    <p:extLst>
      <p:ext uri="{BB962C8B-B14F-4D97-AF65-F5344CB8AC3E}">
        <p14:creationId xmlns:p14="http://schemas.microsoft.com/office/powerpoint/2010/main" val="70349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artoon elephant with a surprised expression&#10;&#10;Description automatically generated with medium confidence">
            <a:extLst>
              <a:ext uri="{FF2B5EF4-FFF2-40B4-BE49-F238E27FC236}">
                <a16:creationId xmlns:a16="http://schemas.microsoft.com/office/drawing/2014/main" id="{E7343D1E-6D6E-5913-40CC-F2AF7542A675}"/>
              </a:ext>
            </a:extLst>
          </p:cNvPr>
          <p:cNvPicPr>
            <a:picLocks noChangeAspect="1"/>
          </p:cNvPicPr>
          <p:nvPr/>
        </p:nvPicPr>
        <p:blipFill>
          <a:blip r:embed="rId2" cstate="email">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4177" y="576577"/>
            <a:ext cx="6350552" cy="6245056"/>
          </a:xfrm>
          <a:prstGeom prst="rect">
            <a:avLst/>
          </a:prstGeom>
        </p:spPr>
      </p:pic>
      <p:sp>
        <p:nvSpPr>
          <p:cNvPr id="3" name="Title 2">
            <a:extLst>
              <a:ext uri="{FF2B5EF4-FFF2-40B4-BE49-F238E27FC236}">
                <a16:creationId xmlns:a16="http://schemas.microsoft.com/office/drawing/2014/main" id="{36354AED-8AFE-4698-8A39-C63AA876CA8E}"/>
              </a:ext>
            </a:extLst>
          </p:cNvPr>
          <p:cNvSpPr>
            <a:spLocks noGrp="1"/>
          </p:cNvSpPr>
          <p:nvPr>
            <p:ph type="ctrTitle"/>
          </p:nvPr>
        </p:nvSpPr>
        <p:spPr>
          <a:xfrm>
            <a:off x="-335073" y="199590"/>
            <a:ext cx="4561041" cy="509932"/>
          </a:xfrm>
        </p:spPr>
        <p:txBody>
          <a:bodyPr vert="horz" lIns="91440" tIns="45720" rIns="91440" bIns="45720" rtlCol="0" anchor="b">
            <a:noAutofit/>
          </a:bodyPr>
          <a:lstStyle/>
          <a:p>
            <a:pPr algn="ctr"/>
            <a:r>
              <a:rPr lang="en-US" sz="4000" dirty="0">
                <a:solidFill>
                  <a:schemeClr val="tx1"/>
                </a:solidFill>
                <a:latin typeface="Arial" panose="020B0604020202020204" pitchFamily="34" charset="0"/>
                <a:cs typeface="Arial" panose="020B0604020202020204" pitchFamily="34" charset="0"/>
              </a:rPr>
              <a:t>The Pandemic</a:t>
            </a:r>
          </a:p>
        </p:txBody>
      </p:sp>
      <p:sp>
        <p:nvSpPr>
          <p:cNvPr id="4" name="Text Placeholder 3">
            <a:extLst>
              <a:ext uri="{FF2B5EF4-FFF2-40B4-BE49-F238E27FC236}">
                <a16:creationId xmlns:a16="http://schemas.microsoft.com/office/drawing/2014/main" id="{B65EE1D8-36EC-4A3E-8564-0608286DACDE}"/>
              </a:ext>
            </a:extLst>
          </p:cNvPr>
          <p:cNvSpPr>
            <a:spLocks noGrp="1"/>
          </p:cNvSpPr>
          <p:nvPr>
            <p:ph type="body" sz="quarter" idx="10"/>
          </p:nvPr>
        </p:nvSpPr>
        <p:spPr>
          <a:xfrm>
            <a:off x="4105072" y="0"/>
            <a:ext cx="8086928" cy="6857999"/>
          </a:xfrm>
        </p:spPr>
        <p:txBody>
          <a:bodyPr vert="horz" lIns="91440" tIns="45720" rIns="91440" bIns="45720" rtlCol="0">
            <a:normAutofit/>
          </a:bodyPr>
          <a:lstStyle/>
          <a:p>
            <a:pPr marL="342900" indent="-274320">
              <a:buFont typeface="Arial" panose="020B0604020202020204" pitchFamily="34" charset="0"/>
              <a:buChar char="•"/>
            </a:pPr>
            <a:r>
              <a:rPr lang="en-US" sz="2600" dirty="0">
                <a:solidFill>
                  <a:schemeClr val="tx1"/>
                </a:solidFill>
                <a:latin typeface="Arial" panose="020B0604020202020204" pitchFamily="34" charset="0"/>
                <a:ea typeface="+mn-ea"/>
                <a:cs typeface="Arial" panose="020B0604020202020204" pitchFamily="34" charset="0"/>
              </a:rPr>
              <a:t>We can’t talk about POS collections in most industries without talking about </a:t>
            </a:r>
            <a:r>
              <a:rPr lang="en-US" sz="2600" b="1" dirty="0">
                <a:solidFill>
                  <a:schemeClr val="tx1"/>
                </a:solidFill>
                <a:latin typeface="Arial" panose="020B0604020202020204" pitchFamily="34" charset="0"/>
                <a:ea typeface="+mn-ea"/>
                <a:cs typeface="Arial" panose="020B0604020202020204" pitchFamily="34" charset="0"/>
              </a:rPr>
              <a:t>the</a:t>
            </a:r>
            <a:r>
              <a:rPr lang="en-US" sz="2600" b="1" i="1" dirty="0">
                <a:solidFill>
                  <a:schemeClr val="tx1"/>
                </a:solidFill>
                <a:latin typeface="Arial" panose="020B0604020202020204" pitchFamily="34" charset="0"/>
                <a:ea typeface="+mn-ea"/>
                <a:cs typeface="Arial" panose="020B0604020202020204" pitchFamily="34" charset="0"/>
              </a:rPr>
              <a:t> </a:t>
            </a:r>
            <a:r>
              <a:rPr lang="en-US" sz="2600" b="1" dirty="0">
                <a:solidFill>
                  <a:schemeClr val="tx1"/>
                </a:solidFill>
                <a:latin typeface="Arial" panose="020B0604020202020204" pitchFamily="34" charset="0"/>
                <a:ea typeface="+mn-ea"/>
                <a:cs typeface="Arial" panose="020B0604020202020204" pitchFamily="34" charset="0"/>
              </a:rPr>
              <a:t>Pandemic</a:t>
            </a:r>
            <a:r>
              <a:rPr lang="en-US" sz="2600" dirty="0">
                <a:solidFill>
                  <a:schemeClr val="tx1"/>
                </a:solidFill>
                <a:latin typeface="Arial" panose="020B0604020202020204" pitchFamily="34" charset="0"/>
                <a:ea typeface="+mn-ea"/>
                <a:cs typeface="Arial" panose="020B0604020202020204" pitchFamily="34" charset="0"/>
              </a:rPr>
              <a:t>.  </a:t>
            </a:r>
          </a:p>
          <a:p>
            <a:pPr marL="342900" indent="-274320">
              <a:buFont typeface="Arial" panose="020B0604020202020204" pitchFamily="34" charset="0"/>
              <a:buChar char="•"/>
            </a:pPr>
            <a:r>
              <a:rPr lang="en-US" sz="2600" dirty="0">
                <a:solidFill>
                  <a:schemeClr val="tx1"/>
                </a:solidFill>
                <a:latin typeface="Arial" panose="020B0604020202020204" pitchFamily="34" charset="0"/>
                <a:ea typeface="+mn-ea"/>
                <a:cs typeface="Arial" panose="020B0604020202020204" pitchFamily="34" charset="0"/>
              </a:rPr>
              <a:t>The pandemic has shaped our industries’ </a:t>
            </a:r>
            <a:r>
              <a:rPr lang="en-US" sz="2600" b="1" dirty="0">
                <a:solidFill>
                  <a:schemeClr val="tx1"/>
                </a:solidFill>
                <a:latin typeface="Arial" panose="020B0604020202020204" pitchFamily="34" charset="0"/>
                <a:ea typeface="+mn-ea"/>
                <a:cs typeface="Arial" panose="020B0604020202020204" pitchFamily="34" charset="0"/>
              </a:rPr>
              <a:t>“new normal”</a:t>
            </a:r>
            <a:r>
              <a:rPr lang="en-US" sz="2600" dirty="0">
                <a:solidFill>
                  <a:schemeClr val="tx1"/>
                </a:solidFill>
                <a:latin typeface="Arial" panose="020B0604020202020204" pitchFamily="34" charset="0"/>
                <a:ea typeface="+mn-ea"/>
                <a:cs typeface="Arial" panose="020B0604020202020204" pitchFamily="34" charset="0"/>
              </a:rPr>
              <a:t>, and impacted our approach to collections in some way.  </a:t>
            </a:r>
          </a:p>
          <a:p>
            <a:pPr marL="342900" indent="-274320">
              <a:buFont typeface="Arial" panose="020B0604020202020204" pitchFamily="34" charset="0"/>
              <a:buChar char="•"/>
            </a:pPr>
            <a:r>
              <a:rPr kumimoji="0" lang="en-US" b="1" i="0" u="none" strike="noStrike" kern="1200" cap="none" spc="0" normalizeH="0" baseline="30000" noProof="0" dirty="0">
                <a:ln>
                  <a:noFill/>
                </a:ln>
                <a:solidFill>
                  <a:srgbClr val="FF0000"/>
                </a:solidFill>
                <a:effectLst/>
                <a:uLnTx/>
                <a:uFillTx/>
                <a:latin typeface="Arial" panose="020B0604020202020204" pitchFamily="34" charset="0"/>
                <a:cs typeface="Arial" panose="020B0604020202020204" pitchFamily="34" charset="0"/>
              </a:rPr>
              <a:t>1</a:t>
            </a:r>
            <a:r>
              <a:rPr kumimoji="0" lang="en-US" sz="2000" b="1" i="0" u="none" strike="noStrike" kern="1200" cap="none" spc="0" normalizeH="0" baseline="30000" noProof="0" dirty="0">
                <a:ln>
                  <a:noFill/>
                </a:ln>
                <a:solidFill>
                  <a:srgbClr val="FF0000"/>
                </a:solidFill>
                <a:effectLst/>
                <a:uLnTx/>
                <a:uFillTx/>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ea typeface="+mn-ea"/>
                <a:cs typeface="Arial" panose="020B0604020202020204" pitchFamily="34" charset="0"/>
              </a:rPr>
              <a:t>In the healthcare industry:</a:t>
            </a:r>
          </a:p>
          <a:p>
            <a:pPr marL="800100" lvl="1" indent="-274320">
              <a:buFont typeface="Arial" panose="020B0604020202020204" pitchFamily="34" charset="0"/>
              <a:buChar char="•"/>
            </a:pPr>
            <a:r>
              <a:rPr kumimoji="0" lang="en-US" sz="2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Improve overall </a:t>
            </a:r>
            <a:r>
              <a:rPr kumimoji="0" lang="en-US" sz="2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collection efforts:</a:t>
            </a:r>
          </a:p>
          <a:p>
            <a:pPr marL="1257300" lvl="2" indent="-274320">
              <a:buFont typeface="Arial" panose="020B0604020202020204" pitchFamily="34" charset="0"/>
              <a:buChar cha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70%</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of healthcare providers have increased patient payment options</a:t>
            </a:r>
          </a:p>
          <a:p>
            <a:pPr marL="800100" lvl="1" indent="-274320">
              <a:buFont typeface="Arial" panose="020B0604020202020204" pitchFamily="34" charset="0"/>
              <a:buChar char="•"/>
            </a:pPr>
            <a:endParaRPr kumimoji="0" lang="en-US" sz="5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800100" lvl="1" indent="-274320">
              <a:buFont typeface="Arial" panose="020B0604020202020204" pitchFamily="34" charset="0"/>
              <a:buChar char="•"/>
            </a:pPr>
            <a:r>
              <a:rPr kumimoji="0" lang="en-US" sz="2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Minimize </a:t>
            </a:r>
            <a:r>
              <a:rPr kumimoji="0" lang="en-US" sz="26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negative impact </a:t>
            </a:r>
            <a:r>
              <a:rPr kumimoji="0" lang="en-US" sz="2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to customers: </a:t>
            </a:r>
          </a:p>
          <a:p>
            <a:pPr marL="1257300" lvl="2" indent="-274320">
              <a:buFont typeface="Arial" panose="020B0604020202020204" pitchFamily="34" charset="0"/>
              <a:buChar cha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74% have adjusted bad-debt placement timing.</a:t>
            </a:r>
          </a:p>
          <a:p>
            <a:pPr marL="1257300" lvl="2" indent="-274320">
              <a:buFont typeface="Arial" panose="020B0604020202020204" pitchFamily="34" charset="0"/>
              <a:buChar cha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61%</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have</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delayed credit reporting</a:t>
            </a:r>
          </a:p>
          <a:p>
            <a:pPr marL="800100" lvl="1" indent="-274320">
              <a:buFont typeface="Arial" panose="020B0604020202020204" pitchFamily="34" charset="0"/>
              <a:buChar char="•"/>
            </a:pPr>
            <a:endParaRPr kumimoji="0" lang="en-US" sz="500" b="0" i="0" u="none" strike="noStrike"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lvl="1" indent="-228600">
              <a:buFont typeface="Arial" panose="020B0604020202020204" pitchFamily="34" charset="0"/>
              <a:buChar char="•"/>
            </a:pPr>
            <a:r>
              <a:rPr lang="en-US" sz="2600" dirty="0">
                <a:solidFill>
                  <a:schemeClr val="tx1"/>
                </a:solidFill>
                <a:latin typeface="Arial" panose="020B0604020202020204" pitchFamily="34" charset="0"/>
                <a:ea typeface="+mn-ea"/>
                <a:cs typeface="Arial" panose="020B0604020202020204" pitchFamily="34" charset="0"/>
              </a:rPr>
              <a:t>By understanding our “new normal”, we’re able to </a:t>
            </a:r>
            <a:r>
              <a:rPr lang="en-US" sz="2600" b="1" dirty="0">
                <a:solidFill>
                  <a:schemeClr val="tx1"/>
                </a:solidFill>
                <a:latin typeface="Arial" panose="020B0604020202020204" pitchFamily="34" charset="0"/>
                <a:ea typeface="+mn-ea"/>
                <a:cs typeface="Arial" panose="020B0604020202020204" pitchFamily="34" charset="0"/>
              </a:rPr>
              <a:t>better adapt to </a:t>
            </a:r>
            <a:r>
              <a:rPr lang="en-US" sz="2600" dirty="0">
                <a:solidFill>
                  <a:schemeClr val="tx1"/>
                </a:solidFill>
                <a:latin typeface="Arial" panose="020B0604020202020204" pitchFamily="34" charset="0"/>
                <a:ea typeface="+mn-ea"/>
                <a:cs typeface="Arial" panose="020B0604020202020204" pitchFamily="34" charset="0"/>
              </a:rPr>
              <a:t>the changing landscape in our industries.</a:t>
            </a:r>
          </a:p>
        </p:txBody>
      </p:sp>
    </p:spTree>
    <p:extLst>
      <p:ext uri="{BB962C8B-B14F-4D97-AF65-F5344CB8AC3E}">
        <p14:creationId xmlns:p14="http://schemas.microsoft.com/office/powerpoint/2010/main" val="57003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7FFFCAB-AB0B-471F-8C2F-6C0964216C20}"/>
              </a:ext>
            </a:extLst>
          </p:cNvPr>
          <p:cNvSpPr>
            <a:spLocks noGrp="1"/>
          </p:cNvSpPr>
          <p:nvPr>
            <p:ph type="body" sz="quarter" idx="10"/>
          </p:nvPr>
        </p:nvSpPr>
        <p:spPr/>
        <p:txBody>
          <a:bodyPr>
            <a:normAutofit/>
          </a:bodyPr>
          <a:lstStyle/>
          <a:p>
            <a:pPr algn="ctr"/>
            <a:r>
              <a:rPr lang="en-US" sz="6600" dirty="0"/>
              <a:t>A.C.E. “THE ASK”</a:t>
            </a:r>
          </a:p>
        </p:txBody>
      </p:sp>
    </p:spTree>
    <p:extLst>
      <p:ext uri="{BB962C8B-B14F-4D97-AF65-F5344CB8AC3E}">
        <p14:creationId xmlns:p14="http://schemas.microsoft.com/office/powerpoint/2010/main" val="65349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4C7ED0-02B0-F7D4-8923-3BFF468A9B97}"/>
              </a:ext>
            </a:extLst>
          </p:cNvPr>
          <p:cNvGrpSpPr/>
          <p:nvPr/>
        </p:nvGrpSpPr>
        <p:grpSpPr>
          <a:xfrm>
            <a:off x="233268" y="1060894"/>
            <a:ext cx="11725464" cy="1200329"/>
            <a:chOff x="233268" y="477235"/>
            <a:chExt cx="11725464" cy="1200329"/>
          </a:xfrm>
        </p:grpSpPr>
        <p:sp>
          <p:nvSpPr>
            <p:cNvPr id="3" name="TextBox 2">
              <a:extLst>
                <a:ext uri="{FF2B5EF4-FFF2-40B4-BE49-F238E27FC236}">
                  <a16:creationId xmlns:a16="http://schemas.microsoft.com/office/drawing/2014/main" id="{B84C007F-D69E-F6D6-ABB1-34404FE2C0FF}"/>
                </a:ext>
              </a:extLst>
            </p:cNvPr>
            <p:cNvSpPr txBox="1"/>
            <p:nvPr/>
          </p:nvSpPr>
          <p:spPr>
            <a:xfrm>
              <a:off x="1534019" y="815789"/>
              <a:ext cx="10424713" cy="523220"/>
            </a:xfrm>
            <a:prstGeom prst="rect">
              <a:avLst/>
            </a:prstGeom>
            <a:noFill/>
          </p:spPr>
          <p:txBody>
            <a:bodyPr wrap="none" rtlCol="0">
              <a:spAutoFit/>
            </a:bodyPr>
            <a:lstStyle/>
            <a:p>
              <a:r>
                <a:rPr lang="en-US" sz="2800" dirty="0">
                  <a:solidFill>
                    <a:srgbClr val="00B050"/>
                  </a:solidFill>
                </a:rPr>
                <a:t>Remove the AAA (Awkwardness, Anxiousness, and Apprehensiveness)</a:t>
              </a:r>
            </a:p>
          </p:txBody>
        </p:sp>
        <p:sp>
          <p:nvSpPr>
            <p:cNvPr id="4" name="TextBox 3">
              <a:extLst>
                <a:ext uri="{FF2B5EF4-FFF2-40B4-BE49-F238E27FC236}">
                  <a16:creationId xmlns:a16="http://schemas.microsoft.com/office/drawing/2014/main" id="{8E965F92-195C-3C16-756D-06679E3EDE22}"/>
                </a:ext>
              </a:extLst>
            </p:cNvPr>
            <p:cNvSpPr txBox="1"/>
            <p:nvPr/>
          </p:nvSpPr>
          <p:spPr>
            <a:xfrm>
              <a:off x="233268" y="477235"/>
              <a:ext cx="914400" cy="12003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00B050"/>
                  </a:solidFill>
                  <a:effectLst/>
                  <a:uLnTx/>
                  <a:uFillTx/>
                  <a:latin typeface="Arial" charset="0"/>
                  <a:cs typeface="Arial" charset="0"/>
                </a:rPr>
                <a:t>A</a:t>
              </a:r>
            </a:p>
          </p:txBody>
        </p:sp>
      </p:grpSp>
      <p:grpSp>
        <p:nvGrpSpPr>
          <p:cNvPr id="6" name="Group 5">
            <a:extLst>
              <a:ext uri="{FF2B5EF4-FFF2-40B4-BE49-F238E27FC236}">
                <a16:creationId xmlns:a16="http://schemas.microsoft.com/office/drawing/2014/main" id="{1E8EF50A-ADED-475B-384A-27171287B88C}"/>
              </a:ext>
            </a:extLst>
          </p:cNvPr>
          <p:cNvGrpSpPr/>
          <p:nvPr/>
        </p:nvGrpSpPr>
        <p:grpSpPr>
          <a:xfrm>
            <a:off x="233268" y="2706949"/>
            <a:ext cx="10351498" cy="1200329"/>
            <a:chOff x="233268" y="2828835"/>
            <a:chExt cx="10351498" cy="1200329"/>
          </a:xfrm>
        </p:grpSpPr>
        <p:sp>
          <p:nvSpPr>
            <p:cNvPr id="7" name="TextBox 6">
              <a:extLst>
                <a:ext uri="{FF2B5EF4-FFF2-40B4-BE49-F238E27FC236}">
                  <a16:creationId xmlns:a16="http://schemas.microsoft.com/office/drawing/2014/main" id="{F81399B8-75E5-2C36-E7E9-6DD5F4AF1483}"/>
                </a:ext>
              </a:extLst>
            </p:cNvPr>
            <p:cNvSpPr txBox="1"/>
            <p:nvPr/>
          </p:nvSpPr>
          <p:spPr>
            <a:xfrm>
              <a:off x="1534019" y="3167390"/>
              <a:ext cx="9050747" cy="523220"/>
            </a:xfrm>
            <a:prstGeom prst="rect">
              <a:avLst/>
            </a:prstGeom>
            <a:noFill/>
          </p:spPr>
          <p:txBody>
            <a:bodyPr wrap="none" rtlCol="0">
              <a:spAutoFit/>
            </a:bodyPr>
            <a:lstStyle/>
            <a:p>
              <a:r>
                <a:rPr lang="en-US" sz="2800" dirty="0">
                  <a:solidFill>
                    <a:srgbClr val="FFFF00"/>
                  </a:solidFill>
                </a:rPr>
                <a:t>Develop the CCC (Competency, Confidence, and Consistency)</a:t>
              </a:r>
            </a:p>
          </p:txBody>
        </p:sp>
        <p:sp>
          <p:nvSpPr>
            <p:cNvPr id="8" name="TextBox 7">
              <a:extLst>
                <a:ext uri="{FF2B5EF4-FFF2-40B4-BE49-F238E27FC236}">
                  <a16:creationId xmlns:a16="http://schemas.microsoft.com/office/drawing/2014/main" id="{9DC20BD6-E80C-71FC-9A41-E4033976D8CE}"/>
                </a:ext>
              </a:extLst>
            </p:cNvPr>
            <p:cNvSpPr txBox="1"/>
            <p:nvPr/>
          </p:nvSpPr>
          <p:spPr>
            <a:xfrm>
              <a:off x="233268" y="2828835"/>
              <a:ext cx="914400" cy="12003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FFFF00"/>
                  </a:solidFill>
                  <a:effectLst/>
                  <a:uLnTx/>
                  <a:uFillTx/>
                  <a:latin typeface="Arial" charset="0"/>
                  <a:cs typeface="Arial" charset="0"/>
                </a:rPr>
                <a:t>C</a:t>
              </a:r>
            </a:p>
          </p:txBody>
        </p:sp>
      </p:grpSp>
      <p:grpSp>
        <p:nvGrpSpPr>
          <p:cNvPr id="9" name="Group 8">
            <a:extLst>
              <a:ext uri="{FF2B5EF4-FFF2-40B4-BE49-F238E27FC236}">
                <a16:creationId xmlns:a16="http://schemas.microsoft.com/office/drawing/2014/main" id="{83CF6D9B-C506-B33C-5AFD-1F9C68C09B12}"/>
              </a:ext>
            </a:extLst>
          </p:cNvPr>
          <p:cNvGrpSpPr/>
          <p:nvPr/>
        </p:nvGrpSpPr>
        <p:grpSpPr>
          <a:xfrm>
            <a:off x="233268" y="4390839"/>
            <a:ext cx="9992874" cy="1200329"/>
            <a:chOff x="233268" y="5180436"/>
            <a:chExt cx="9992874" cy="1200329"/>
          </a:xfrm>
        </p:grpSpPr>
        <p:sp>
          <p:nvSpPr>
            <p:cNvPr id="10" name="TextBox 9">
              <a:extLst>
                <a:ext uri="{FF2B5EF4-FFF2-40B4-BE49-F238E27FC236}">
                  <a16:creationId xmlns:a16="http://schemas.microsoft.com/office/drawing/2014/main" id="{096921E3-37E6-DC8B-FFF1-7C7FE62FAABF}"/>
                </a:ext>
              </a:extLst>
            </p:cNvPr>
            <p:cNvSpPr txBox="1"/>
            <p:nvPr/>
          </p:nvSpPr>
          <p:spPr>
            <a:xfrm>
              <a:off x="1534019" y="5432614"/>
              <a:ext cx="8692123" cy="523220"/>
            </a:xfrm>
            <a:prstGeom prst="rect">
              <a:avLst/>
            </a:prstGeom>
            <a:noFill/>
          </p:spPr>
          <p:txBody>
            <a:bodyPr wrap="none" rtlCol="0">
              <a:spAutoFit/>
            </a:bodyPr>
            <a:lstStyle/>
            <a:p>
              <a:r>
                <a:rPr lang="en-US" sz="2800" dirty="0">
                  <a:solidFill>
                    <a:schemeClr val="accent2">
                      <a:lumMod val="75000"/>
                    </a:schemeClr>
                  </a:solidFill>
                </a:rPr>
                <a:t>Explore the EEE (Excellence, Experience, and Expectations)</a:t>
              </a:r>
            </a:p>
          </p:txBody>
        </p:sp>
        <p:sp>
          <p:nvSpPr>
            <p:cNvPr id="11" name="TextBox 10">
              <a:extLst>
                <a:ext uri="{FF2B5EF4-FFF2-40B4-BE49-F238E27FC236}">
                  <a16:creationId xmlns:a16="http://schemas.microsoft.com/office/drawing/2014/main" id="{82868C0F-7490-652D-99A1-4F2B6D5B2DAE}"/>
                </a:ext>
              </a:extLst>
            </p:cNvPr>
            <p:cNvSpPr txBox="1"/>
            <p:nvPr/>
          </p:nvSpPr>
          <p:spPr>
            <a:xfrm>
              <a:off x="233268" y="5180436"/>
              <a:ext cx="914400" cy="12003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ED7D31">
                      <a:lumMod val="75000"/>
                    </a:srgbClr>
                  </a:solidFill>
                  <a:effectLst/>
                  <a:uLnTx/>
                  <a:uFillTx/>
                  <a:latin typeface="Arial" charset="0"/>
                  <a:cs typeface="Arial" charset="0"/>
                </a:rPr>
                <a:t>E</a:t>
              </a:r>
            </a:p>
          </p:txBody>
        </p:sp>
      </p:grpSp>
    </p:spTree>
    <p:extLst>
      <p:ext uri="{BB962C8B-B14F-4D97-AF65-F5344CB8AC3E}">
        <p14:creationId xmlns:p14="http://schemas.microsoft.com/office/powerpoint/2010/main" val="98398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6" presetClass="exit" presetSubtype="32" fill="hold" nodeType="withEffect">
                                  <p:stCondLst>
                                    <p:cond delay="0"/>
                                  </p:stCondLst>
                                  <p:childTnLst>
                                    <p:animEffect transition="out" filter="circle(out)">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par>
                                <p:cTn id="11" presetID="42" presetClass="path" presetSubtype="0" accel="50000" decel="50000" fill="hold" nodeType="withEffect">
                                  <p:stCondLst>
                                    <p:cond delay="0"/>
                                  </p:stCondLst>
                                  <p:childTnLst>
                                    <p:animMotion origin="layout" path="M 0 3.7037E-7 L 0 0.25 " pathEditMode="relative" rAng="0" ptsTypes="AA">
                                      <p:cBhvr>
                                        <p:cTn id="12" dur="2000" fill="hold"/>
                                        <p:tgtEl>
                                          <p:spTgt spid="2"/>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uple of people holding a puzzle piece">
            <a:extLst>
              <a:ext uri="{FF2B5EF4-FFF2-40B4-BE49-F238E27FC236}">
                <a16:creationId xmlns:a16="http://schemas.microsoft.com/office/drawing/2014/main" id="{7E6392F2-B115-DAAD-F6E4-A842C87EDB1A}"/>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10786" y="18854"/>
            <a:ext cx="8381214" cy="6839146"/>
          </a:xfrm>
          <a:prstGeom prst="rect">
            <a:avLst/>
          </a:prstGeom>
        </p:spPr>
      </p:pic>
      <p:sp>
        <p:nvSpPr>
          <p:cNvPr id="2" name="Text Placeholder 1">
            <a:extLst>
              <a:ext uri="{FF2B5EF4-FFF2-40B4-BE49-F238E27FC236}">
                <a16:creationId xmlns:a16="http://schemas.microsoft.com/office/drawing/2014/main" id="{1DFC39E7-58C4-43DE-2AEC-C7D93846AE2A}"/>
              </a:ext>
            </a:extLst>
          </p:cNvPr>
          <p:cNvSpPr>
            <a:spLocks noGrp="1"/>
          </p:cNvSpPr>
          <p:nvPr>
            <p:ph type="body" sz="quarter" idx="10"/>
          </p:nvPr>
        </p:nvSpPr>
        <p:spPr>
          <a:xfrm>
            <a:off x="-69742" y="0"/>
            <a:ext cx="11450635" cy="5966674"/>
          </a:xfrm>
        </p:spPr>
        <p:txBody>
          <a:bodyPr>
            <a:normAutofit/>
          </a:bodyPr>
          <a:lstStyle/>
          <a:p>
            <a:pPr marL="914400" lvl="1" indent="-457200">
              <a:lnSpc>
                <a:spcPct val="300000"/>
              </a:lnSpc>
              <a:buFont typeface="+mj-lt"/>
              <a:buAutoNum type="arabicParenR"/>
            </a:pPr>
            <a:r>
              <a:rPr lang="en-US" sz="2600" b="1" dirty="0">
                <a:solidFill>
                  <a:srgbClr val="00B050"/>
                </a:solidFill>
                <a:latin typeface="Arial" panose="020B0604020202020204" pitchFamily="34" charset="0"/>
                <a:cs typeface="Arial" panose="020B0604020202020204" pitchFamily="34" charset="0"/>
              </a:rPr>
              <a:t>Determine the starting point</a:t>
            </a:r>
          </a:p>
          <a:p>
            <a:pPr marL="914400" lvl="1" indent="-457200">
              <a:lnSpc>
                <a:spcPct val="300000"/>
              </a:lnSpc>
              <a:buFont typeface="+mj-lt"/>
              <a:buAutoNum type="arabicParenR"/>
            </a:pPr>
            <a:endParaRPr lang="en-US" sz="100" b="1" dirty="0">
              <a:solidFill>
                <a:srgbClr val="00B050"/>
              </a:solidFill>
              <a:latin typeface="Arial" panose="020B0604020202020204" pitchFamily="34" charset="0"/>
              <a:cs typeface="Arial" panose="020B0604020202020204" pitchFamily="34" charset="0"/>
            </a:endParaRPr>
          </a:p>
          <a:p>
            <a:pPr marL="914400" lvl="1" indent="-457200">
              <a:lnSpc>
                <a:spcPct val="300000"/>
              </a:lnSpc>
              <a:buFont typeface="+mj-lt"/>
              <a:buAutoNum type="arabicParenR"/>
            </a:pPr>
            <a:r>
              <a:rPr lang="en-US" sz="2600" b="1" dirty="0">
                <a:solidFill>
                  <a:srgbClr val="00B050"/>
                </a:solidFill>
                <a:latin typeface="Arial" panose="020B0604020202020204" pitchFamily="34" charset="0"/>
                <a:cs typeface="Arial" panose="020B0604020202020204" pitchFamily="34" charset="0"/>
              </a:rPr>
              <a:t>Map out the goals</a:t>
            </a:r>
          </a:p>
          <a:p>
            <a:pPr marL="914400" lvl="1" indent="-457200">
              <a:lnSpc>
                <a:spcPct val="300000"/>
              </a:lnSpc>
              <a:buFont typeface="+mj-lt"/>
              <a:buAutoNum type="arabicParenR"/>
            </a:pPr>
            <a:endParaRPr lang="en-US" sz="300" b="1" dirty="0">
              <a:solidFill>
                <a:srgbClr val="00B050"/>
              </a:solidFill>
              <a:latin typeface="Arial" panose="020B0604020202020204" pitchFamily="34" charset="0"/>
              <a:cs typeface="Arial" panose="020B0604020202020204" pitchFamily="34" charset="0"/>
            </a:endParaRPr>
          </a:p>
          <a:p>
            <a:pPr marL="914400" lvl="1" indent="-457200">
              <a:lnSpc>
                <a:spcPct val="300000"/>
              </a:lnSpc>
              <a:buFont typeface="+mj-lt"/>
              <a:buAutoNum type="arabicParenR" startAt="3"/>
            </a:pPr>
            <a:r>
              <a:rPr lang="en-US" sz="2600" b="1" dirty="0">
                <a:solidFill>
                  <a:srgbClr val="00B050"/>
                </a:solidFill>
                <a:latin typeface="Arial" panose="020B0604020202020204" pitchFamily="34" charset="0"/>
                <a:cs typeface="Arial" panose="020B0604020202020204" pitchFamily="34" charset="0"/>
              </a:rPr>
              <a:t>Break goals into manageable chunks</a:t>
            </a:r>
          </a:p>
          <a:p>
            <a:pPr marL="914400" lvl="1" indent="-457200">
              <a:lnSpc>
                <a:spcPct val="300000"/>
              </a:lnSpc>
              <a:buFont typeface="+mj-lt"/>
              <a:buAutoNum type="arabicParenR" startAt="3"/>
            </a:pPr>
            <a:endParaRPr lang="en-US" sz="100" b="1" dirty="0">
              <a:solidFill>
                <a:srgbClr val="00B050"/>
              </a:solidFill>
              <a:latin typeface="Arial" panose="020B0604020202020204" pitchFamily="34" charset="0"/>
              <a:cs typeface="Arial" panose="020B0604020202020204" pitchFamily="34" charset="0"/>
            </a:endParaRPr>
          </a:p>
          <a:p>
            <a:pPr marL="971550" lvl="1" indent="-514350">
              <a:lnSpc>
                <a:spcPct val="300000"/>
              </a:lnSpc>
              <a:buFont typeface="+mj-lt"/>
              <a:buAutoNum type="arabicParenR" startAt="4"/>
            </a:pPr>
            <a:r>
              <a:rPr lang="en-US" sz="2600" b="1" dirty="0">
                <a:solidFill>
                  <a:srgbClr val="00B050"/>
                </a:solidFill>
                <a:latin typeface="Arial" panose="020B0604020202020204" pitchFamily="34" charset="0"/>
                <a:cs typeface="Arial" panose="020B0604020202020204" pitchFamily="34" charset="0"/>
              </a:rPr>
              <a:t>Track and measure the goal</a:t>
            </a:r>
          </a:p>
          <a:p>
            <a:pPr lvl="2"/>
            <a:endParaRPr lang="en-US" sz="2200" b="1" dirty="0">
              <a:solidFill>
                <a:srgbClr val="001D58"/>
              </a:solidFill>
              <a:latin typeface="Arial" panose="020B0604020202020204" pitchFamily="34" charset="0"/>
              <a:cs typeface="Arial" panose="020B0604020202020204" pitchFamily="34" charset="0"/>
            </a:endParaRPr>
          </a:p>
          <a:p>
            <a:pPr marL="1371600" lvl="2" indent="-457200">
              <a:buFont typeface="Wingdings" panose="05000000000000000000" pitchFamily="2" charset="2"/>
              <a:buChar char="q"/>
            </a:pPr>
            <a:endParaRPr lang="en-US" sz="2200" b="1" dirty="0">
              <a:solidFill>
                <a:srgbClr val="001D58"/>
              </a:solidFill>
              <a:latin typeface="Arial" panose="020B0604020202020204" pitchFamily="34" charset="0"/>
              <a:cs typeface="Arial" panose="020B0604020202020204" pitchFamily="34" charset="0"/>
            </a:endParaRPr>
          </a:p>
          <a:p>
            <a:pPr marL="1371600" lvl="2" indent="-457200">
              <a:buFont typeface="Wingdings" panose="05000000000000000000" pitchFamily="2" charset="2"/>
              <a:buChar char="q"/>
            </a:pPr>
            <a:endParaRPr lang="en-US" sz="2200" dirty="0">
              <a:solidFill>
                <a:srgbClr val="001D58"/>
              </a:solidFill>
              <a:latin typeface="Arial" panose="020B0604020202020204" pitchFamily="34" charset="0"/>
              <a:cs typeface="Arial" panose="020B0604020202020204" pitchFamily="34" charset="0"/>
            </a:endParaRPr>
          </a:p>
          <a:p>
            <a:endParaRPr lang="en-US" dirty="0"/>
          </a:p>
        </p:txBody>
      </p:sp>
      <p:sp>
        <p:nvSpPr>
          <p:cNvPr id="8" name="Thought Bubble: Cloud 7">
            <a:extLst>
              <a:ext uri="{FF2B5EF4-FFF2-40B4-BE49-F238E27FC236}">
                <a16:creationId xmlns:a16="http://schemas.microsoft.com/office/drawing/2014/main" id="{33F1667F-24C2-311F-C56A-02BF6C400611}"/>
              </a:ext>
            </a:extLst>
          </p:cNvPr>
          <p:cNvSpPr/>
          <p:nvPr/>
        </p:nvSpPr>
        <p:spPr>
          <a:xfrm>
            <a:off x="5690015" y="229845"/>
            <a:ext cx="6136850" cy="3199155"/>
          </a:xfrm>
          <a:prstGeom prst="cloudCallou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27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Opportunity Thinking!  </a:t>
            </a:r>
          </a:p>
        </p:txBody>
      </p:sp>
      <p:grpSp>
        <p:nvGrpSpPr>
          <p:cNvPr id="11" name="Group 10">
            <a:extLst>
              <a:ext uri="{FF2B5EF4-FFF2-40B4-BE49-F238E27FC236}">
                <a16:creationId xmlns:a16="http://schemas.microsoft.com/office/drawing/2014/main" id="{E59310E0-8000-E6DC-C2C7-42C37770CAD9}"/>
              </a:ext>
            </a:extLst>
          </p:cNvPr>
          <p:cNvGrpSpPr/>
          <p:nvPr/>
        </p:nvGrpSpPr>
        <p:grpSpPr>
          <a:xfrm>
            <a:off x="2346392" y="5389026"/>
            <a:ext cx="6687246" cy="1450120"/>
            <a:chOff x="1855170" y="5203146"/>
            <a:chExt cx="6884613" cy="1711917"/>
          </a:xfrm>
        </p:grpSpPr>
        <p:sp>
          <p:nvSpPr>
            <p:cNvPr id="9" name="TextBox 8">
              <a:extLst>
                <a:ext uri="{FF2B5EF4-FFF2-40B4-BE49-F238E27FC236}">
                  <a16:creationId xmlns:a16="http://schemas.microsoft.com/office/drawing/2014/main" id="{B20DC525-27B9-ADA3-FFE4-163D3FDAF970}"/>
                </a:ext>
              </a:extLst>
            </p:cNvPr>
            <p:cNvSpPr txBox="1"/>
            <p:nvPr/>
          </p:nvSpPr>
          <p:spPr>
            <a:xfrm>
              <a:off x="3090473" y="5620046"/>
              <a:ext cx="5649310" cy="102462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1" u="none" strike="noStrike" kern="1200" cap="none" spc="0" normalizeH="0" baseline="0" noProof="0" dirty="0">
                  <a:ln>
                    <a:noFill/>
                  </a:ln>
                  <a:solidFill>
                    <a:srgbClr val="002E6D"/>
                  </a:solidFill>
                  <a:effectLst/>
                  <a:uLnTx/>
                  <a:uFillTx/>
                  <a:latin typeface="Arial" charset="0"/>
                  <a:cs typeface="Arial" charset="0"/>
                </a:rPr>
                <a:t>Stamp that in your passport!</a:t>
              </a:r>
              <a:endParaRPr kumimoji="0" lang="en-US" sz="2800" b="0" i="0" u="none" strike="noStrike" kern="1200" cap="none" spc="0" normalizeH="0" baseline="0" noProof="0" dirty="0">
                <a:ln>
                  <a:noFill/>
                </a:ln>
                <a:solidFill>
                  <a:srgbClr val="002E6D"/>
                </a:solidFill>
                <a:effectLst/>
                <a:uLnTx/>
                <a:uFillTx/>
                <a:latin typeface="Arial" charset="0"/>
                <a:cs typeface="Arial" charset="0"/>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2800" b="1" i="1" dirty="0">
                  <a:solidFill>
                    <a:srgbClr val="002E6D"/>
                  </a:solidFill>
                  <a:latin typeface="Arial" charset="0"/>
                  <a:cs typeface="Arial" charset="0"/>
                </a:rPr>
                <a:t>Plan Your Purpose</a:t>
              </a:r>
              <a:endParaRPr kumimoji="0" lang="en-US" sz="2800" b="1" i="1" u="none" strike="noStrike" kern="1200" cap="none" spc="0" normalizeH="0" baseline="0" noProof="0" dirty="0">
                <a:ln>
                  <a:noFill/>
                </a:ln>
                <a:solidFill>
                  <a:srgbClr val="002E6D"/>
                </a:solidFill>
                <a:effectLst/>
                <a:uLnTx/>
                <a:uFillTx/>
                <a:latin typeface="Arial" charset="0"/>
                <a:cs typeface="Arial" charset="0"/>
              </a:endParaRPr>
            </a:p>
          </p:txBody>
        </p:sp>
        <p:pic>
          <p:nvPicPr>
            <p:cNvPr id="10" name="Picture 9" descr="Shape&#10;&#10;Description automatically generated">
              <a:extLst>
                <a:ext uri="{FF2B5EF4-FFF2-40B4-BE49-F238E27FC236}">
                  <a16:creationId xmlns:a16="http://schemas.microsoft.com/office/drawing/2014/main" id="{9D7B4124-3B66-C3B8-2917-7CD86CA65D20}"/>
                </a:ext>
              </a:extLst>
            </p:cNvPr>
            <p:cNvPicPr>
              <a:picLocks noChangeAspect="1"/>
            </p:cNvPicPr>
            <p:nvPr/>
          </p:nvPicPr>
          <p:blipFill>
            <a:blip r:embed="rId4" cstate="email">
              <a:alphaModFix amt="20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V="1">
              <a:off x="1855170" y="5203146"/>
              <a:ext cx="2773739" cy="1711917"/>
            </a:xfrm>
            <a:prstGeom prst="rect">
              <a:avLst/>
            </a:prstGeom>
          </p:spPr>
        </p:pic>
      </p:grpSp>
    </p:spTree>
    <p:extLst>
      <p:ext uri="{BB962C8B-B14F-4D97-AF65-F5344CB8AC3E}">
        <p14:creationId xmlns:p14="http://schemas.microsoft.com/office/powerpoint/2010/main" val="153224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heel(1)">
                                      <p:cBhvr>
                                        <p:cTn id="15" dur="2000"/>
                                        <p:tgtEl>
                                          <p:spTgt spid="2">
                                            <p:txEl>
                                              <p:pRg st="0" end="0"/>
                                            </p:txEl>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heel(1)">
                                      <p:cBhvr>
                                        <p:cTn id="18" dur="2000"/>
                                        <p:tgtEl>
                                          <p:spTgt spid="2">
                                            <p:txEl>
                                              <p:pRg st="2" end="2"/>
                                            </p:txEl>
                                          </p:spTgt>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heel(1)">
                                      <p:cBhvr>
                                        <p:cTn id="21" dur="2000"/>
                                        <p:tgtEl>
                                          <p:spTgt spid="2">
                                            <p:txEl>
                                              <p:pRg st="4" end="4"/>
                                            </p:tx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wheel(1)">
                                      <p:cBhvr>
                                        <p:cTn id="24" dur="20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2F4B2000D6F94A8B573DE31E29ADC0" ma:contentTypeVersion="14" ma:contentTypeDescription="Create a new document." ma:contentTypeScope="" ma:versionID="f142f2b0b5950aa18c8fa88e1326d03c">
  <xsd:schema xmlns:xsd="http://www.w3.org/2001/XMLSchema" xmlns:xs="http://www.w3.org/2001/XMLSchema" xmlns:p="http://schemas.microsoft.com/office/2006/metadata/properties" xmlns:ns2="c714058f-4a6e-4e5a-8e7b-04766cc098e5" xmlns:ns3="5b4b86c5-475f-485b-ac30-381e64ef08ac" targetNamespace="http://schemas.microsoft.com/office/2006/metadata/properties" ma:root="true" ma:fieldsID="d615feeb2bc5ea1a16074d23ae0786f3" ns2:_="" ns3:_="">
    <xsd:import namespace="c714058f-4a6e-4e5a-8e7b-04766cc098e5"/>
    <xsd:import namespace="5b4b86c5-475f-485b-ac30-381e64ef08a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Date_Tim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4058f-4a6e-4e5a-8e7b-04766cc098e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4b86c5-475f-485b-ac30-381e64ef08a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_Time" ma:index="20" nillable="true" ma:displayName="Date_Time" ma:format="DateTime" ma:internalName="Date_Tim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_Time xmlns="5b4b86c5-475f-485b-ac30-381e64ef08ac" xsi:nil="true"/>
  </documentManagement>
</p:properties>
</file>

<file path=customXml/itemProps1.xml><?xml version="1.0" encoding="utf-8"?>
<ds:datastoreItem xmlns:ds="http://schemas.openxmlformats.org/officeDocument/2006/customXml" ds:itemID="{1FE43C79-255E-43C1-B334-2C75A7A977A4}">
  <ds:schemaRefs>
    <ds:schemaRef ds:uri="http://schemas.microsoft.com/sharepoint/v3/contenttype/forms"/>
  </ds:schemaRefs>
</ds:datastoreItem>
</file>

<file path=customXml/itemProps2.xml><?xml version="1.0" encoding="utf-8"?>
<ds:datastoreItem xmlns:ds="http://schemas.openxmlformats.org/officeDocument/2006/customXml" ds:itemID="{67B0F9D4-4469-49A8-88C2-696A1B7C5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14058f-4a6e-4e5a-8e7b-04766cc098e5"/>
    <ds:schemaRef ds:uri="5b4b86c5-475f-485b-ac30-381e64ef08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B2CDBE-2278-453D-AA95-BC1564694428}">
  <ds:schemaRefs>
    <ds:schemaRef ds:uri="http://purl.org/dc/dcmitype/"/>
    <ds:schemaRef ds:uri="http://www.w3.org/XML/1998/namespace"/>
    <ds:schemaRef ds:uri="http://purl.org/dc/elements/1.1/"/>
    <ds:schemaRef ds:uri="http://schemas.microsoft.com/office/2006/metadata/properties"/>
    <ds:schemaRef ds:uri="5b4b86c5-475f-485b-ac30-381e64ef08ac"/>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c714058f-4a6e-4e5a-8e7b-04766cc098e5"/>
  </ds:schemaRefs>
</ds:datastoreItem>
</file>

<file path=docProps/app.xml><?xml version="1.0" encoding="utf-8"?>
<Properties xmlns="http://schemas.openxmlformats.org/officeDocument/2006/extended-properties" xmlns:vt="http://schemas.openxmlformats.org/officeDocument/2006/docPropsVTypes">
  <Template/>
  <TotalTime>9409</TotalTime>
  <Words>2104</Words>
  <Application>Microsoft Office PowerPoint</Application>
  <PresentationFormat>Widescreen</PresentationFormat>
  <Paragraphs>280</Paragraphs>
  <Slides>30</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Roboto Condensed</vt:lpstr>
      <vt:lpstr>Calibri</vt:lpstr>
      <vt:lpstr>Arial</vt:lpstr>
      <vt:lpstr>Roboto</vt:lpstr>
      <vt:lpstr>Algerian</vt:lpstr>
      <vt:lpstr>Wingdings</vt:lpstr>
      <vt:lpstr>Arial</vt:lpstr>
      <vt:lpstr>Times New Roman</vt:lpstr>
      <vt:lpstr>Calibri Light</vt:lpstr>
      <vt:lpstr>Office Theme</vt:lpstr>
      <vt:lpstr>PowerPoint Presentation</vt:lpstr>
      <vt:lpstr>PowerPoint Presentation</vt:lpstr>
      <vt:lpstr>Reflection</vt:lpstr>
      <vt:lpstr>PowerPoint Presentation</vt:lpstr>
      <vt:lpstr>Point of Service (POS)  </vt:lpstr>
      <vt:lpstr>The Pandemic</vt:lpstr>
      <vt:lpstr>PowerPoint Presentation</vt:lpstr>
      <vt:lpstr>PowerPoint Presentation</vt:lpstr>
      <vt:lpstr>PowerPoint Presentation</vt:lpstr>
      <vt:lpstr>PowerPoint Presentation</vt:lpstr>
      <vt:lpstr>PowerPoint Presentation</vt:lpstr>
      <vt:lpstr>Do They Have What They Need?</vt:lpstr>
      <vt:lpstr>Confidently Show Up!</vt:lpstr>
      <vt:lpstr>Consistency is Key!</vt:lpstr>
      <vt:lpstr>PowerPoint Presentation</vt:lpstr>
      <vt:lpstr>PowerPoint Presentation</vt:lpstr>
      <vt:lpstr>Focus On Excellence!</vt:lpstr>
      <vt:lpstr>A.I.D.E.T.  </vt:lpstr>
      <vt:lpstr>“Take Two!”  </vt:lpstr>
      <vt:lpstr>PowerPoint Presentation</vt:lpstr>
      <vt:lpstr>Just Say No!</vt:lpstr>
      <vt:lpstr>….But Don’t Take NO Too Easily</vt:lpstr>
      <vt:lpstr>Stop Talking!</vt:lpstr>
      <vt:lpstr>And The Winner Is…..</vt:lpstr>
      <vt:lpstr>ACTION</vt:lpstr>
      <vt:lpstr>Did We A.C.E. “The Ask”?</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Chorvat</dc:creator>
  <cp:lastModifiedBy>Vicki Virgin</cp:lastModifiedBy>
  <cp:revision>207</cp:revision>
  <dcterms:created xsi:type="dcterms:W3CDTF">2020-12-18T17:26:25Z</dcterms:created>
  <dcterms:modified xsi:type="dcterms:W3CDTF">2023-09-26T17:14:23Z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0x010100E42F4B2000D6F94A8B573DE31E29ADC0</vt:lpwstr>
  </property>
</Properties>
</file>