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697" r:id="rId3"/>
    <p:sldMasterId id="2147483701" r:id="rId4"/>
  </p:sldMasterIdLst>
  <p:notesMasterIdLst>
    <p:notesMasterId r:id="rId51"/>
  </p:notesMasterIdLst>
  <p:sldIdLst>
    <p:sldId id="257" r:id="rId5"/>
    <p:sldId id="258" r:id="rId6"/>
    <p:sldId id="318" r:id="rId7"/>
    <p:sldId id="294" r:id="rId8"/>
    <p:sldId id="296" r:id="rId9"/>
    <p:sldId id="295" r:id="rId10"/>
    <p:sldId id="297" r:id="rId11"/>
    <p:sldId id="327" r:id="rId12"/>
    <p:sldId id="323" r:id="rId13"/>
    <p:sldId id="324" r:id="rId14"/>
    <p:sldId id="299" r:id="rId15"/>
    <p:sldId id="325" r:id="rId16"/>
    <p:sldId id="301" r:id="rId17"/>
    <p:sldId id="319" r:id="rId18"/>
    <p:sldId id="303" r:id="rId19"/>
    <p:sldId id="309" r:id="rId20"/>
    <p:sldId id="310" r:id="rId21"/>
    <p:sldId id="302" r:id="rId22"/>
    <p:sldId id="329" r:id="rId23"/>
    <p:sldId id="330" r:id="rId24"/>
    <p:sldId id="332" r:id="rId25"/>
    <p:sldId id="334" r:id="rId26"/>
    <p:sldId id="315" r:id="rId27"/>
    <p:sldId id="343" r:id="rId28"/>
    <p:sldId id="344" r:id="rId29"/>
    <p:sldId id="345" r:id="rId30"/>
    <p:sldId id="321" r:id="rId31"/>
    <p:sldId id="322" r:id="rId32"/>
    <p:sldId id="335" r:id="rId33"/>
    <p:sldId id="336" r:id="rId34"/>
    <p:sldId id="337" r:id="rId35"/>
    <p:sldId id="338" r:id="rId36"/>
    <p:sldId id="339" r:id="rId37"/>
    <p:sldId id="348" r:id="rId38"/>
    <p:sldId id="346" r:id="rId39"/>
    <p:sldId id="341" r:id="rId40"/>
    <p:sldId id="304" r:id="rId41"/>
    <p:sldId id="305" r:id="rId42"/>
    <p:sldId id="306" r:id="rId43"/>
    <p:sldId id="307" r:id="rId44"/>
    <p:sldId id="311" r:id="rId45"/>
    <p:sldId id="313" r:id="rId46"/>
    <p:sldId id="312" r:id="rId47"/>
    <p:sldId id="314" r:id="rId48"/>
    <p:sldId id="308" r:id="rId49"/>
    <p:sldId id="34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4559D-9DFB-4FEC-95FE-828BF5BDEB0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D7CC3-1E9B-48F5-B367-475C55E37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9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https://www.hhs.gov/about/news/2022/04/18/cms-proposes-policies-advance-health-equity-maternal-health-support-hospitals.html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91776-34C8-4A62-8312-27E0C0D4259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16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HEDIS OPERATIONS HEALTHCARE OUTCOMES &amp;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8271C-0459-ED4F-8B6A-64CF3A33F0C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64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HEDIS OPERATIONS HEALTHCARE OUTCOMES &amp;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8271C-0459-ED4F-8B6A-64CF3A33F0C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8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367D8-1F8A-4E8B-B0BB-B95B226E807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32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HEDIS OPERATIONS HEALTHCARE OUTCOMES &amp;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8271C-0459-ED4F-8B6A-64CF3A33F0C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5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367D8-1F8A-4E8B-B0BB-B95B226E807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9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91776-34C8-4A62-8312-27E0C0D4259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27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>
                <a:solidFill>
                  <a:srgbClr val="323A45"/>
                </a:solidFill>
                <a:effectLst/>
              </a:rPr>
              <a:t>This action is also consistent with the Administration’s goal of advancing health equity for all, including members of historically underserved and under-resourced communities</a:t>
            </a:r>
          </a:p>
          <a:p>
            <a:endParaRPr lang="en-US" b="0" i="1" dirty="0">
              <a:solidFill>
                <a:srgbClr val="323A45"/>
              </a:solidFill>
              <a:effectLst/>
            </a:endParaRPr>
          </a:p>
          <a:p>
            <a:r>
              <a:rPr lang="en-US" b="0" i="1" dirty="0">
                <a:solidFill>
                  <a:srgbClr val="323A45"/>
                </a:solidFill>
                <a:effectLst/>
              </a:rPr>
              <a:t>CMS plans to continue to analyze the effects of SDOH on severity of illness, complexity of services, and consumption of resources.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91776-34C8-4A62-8312-27E0C0D4259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3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HEDIS OPERATIONS HEALTHCARE OUTCOMES &amp;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8271C-0459-ED4F-8B6A-64CF3A33F0C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5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HEDIS OPERATIONS HEALTHCARE OUTCOMES &amp;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8271C-0459-ED4F-8B6A-64CF3A33F0C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7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HEDIS OPERATIONS HEALTHCARE OUTCOMES &amp;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8271C-0459-ED4F-8B6A-64CF3A33F0C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3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HEDIS OPERATIONS HEALTHCARE OUTCOMES &amp;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8271C-0459-ED4F-8B6A-64CF3A33F0C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01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HEDIS OPERATIONS HEALTHCARE OUTCOMES &amp;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8271C-0459-ED4F-8B6A-64CF3A33F0C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4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HEDIS OPERATIONS HEALTHCARE OUTCOMES &amp;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8271C-0459-ED4F-8B6A-64CF3A33F0C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9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57" y="488887"/>
            <a:ext cx="10972800" cy="827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57" y="1371599"/>
            <a:ext cx="10972800" cy="480060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1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48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57" y="1371599"/>
            <a:ext cx="10972800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5D4599-B2EF-4074-A7C2-82E17DAA67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2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9909" y="2411990"/>
            <a:ext cx="4552183" cy="741870"/>
          </a:xfrm>
        </p:spPr>
        <p:txBody>
          <a:bodyPr lIns="0" tIns="0" rIns="0" bIns="0"/>
          <a:lstStyle>
            <a:lvl1pPr>
              <a:defRPr sz="4821" b="1" i="0">
                <a:solidFill>
                  <a:schemeClr val="bg1"/>
                </a:solidFill>
                <a:latin typeface="Egyptian Slate Pro"/>
                <a:cs typeface="Egyptian Slate Pro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53184" y="2111420"/>
            <a:ext cx="4035760" cy="209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64" b="0" i="0">
                <a:solidFill>
                  <a:schemeClr val="bg1"/>
                </a:solidFill>
                <a:latin typeface="Slate Pro"/>
                <a:cs typeface="Slate Pro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32575" y="2111420"/>
            <a:ext cx="4035760" cy="209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64" b="0" i="0">
                <a:solidFill>
                  <a:schemeClr val="bg1"/>
                </a:solidFill>
                <a:latin typeface="Slate Pro"/>
                <a:cs typeface="Slate Pro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61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Whit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410177"/>
            <a:ext cx="6741588" cy="1674990"/>
          </a:xfrm>
        </p:spPr>
        <p:txBody>
          <a:bodyPr anchor="t"/>
          <a:lstStyle>
            <a:lvl1pPr algn="l">
              <a:defRPr sz="4800" b="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Mosaic_1Line_Purple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0201"/>
            <a:ext cx="10970748" cy="6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0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saic_1Line_Blue-01.png">
            <a:extLst>
              <a:ext uri="{FF2B5EF4-FFF2-40B4-BE49-F238E27FC236}">
                <a16:creationId xmlns:a16="http://schemas.microsoft.com/office/drawing/2014/main" id="{5513AAB8-185E-48D0-B90E-93EE122A3A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95" y="330200"/>
            <a:ext cx="10970748" cy="6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0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758F3-6311-4BBF-9C0A-1ADA7A27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498598"/>
          </a:xfrm>
        </p:spPr>
        <p:txBody>
          <a:bodyPr lIns="0" tIns="0" rIns="0" bIns="0" anchor="t">
            <a:spAutoFit/>
          </a:bodyPr>
          <a:lstStyle>
            <a:lvl1pPr algn="ctr"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6F3C5-5D77-43F9-92A6-DE0777BB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63187" y="6509710"/>
            <a:ext cx="1561696" cy="276999"/>
          </a:xfrm>
        </p:spPr>
        <p:txBody>
          <a:bodyPr>
            <a:sp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B2F141-1AB9-4751-90A0-65BD481D8563}"/>
              </a:ext>
            </a:extLst>
          </p:cNvPr>
          <p:cNvSpPr/>
          <p:nvPr userDrawn="1"/>
        </p:nvSpPr>
        <p:spPr>
          <a:xfrm>
            <a:off x="11824884" y="6511448"/>
            <a:ext cx="367116" cy="273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4255E-A54B-4118-B827-E0382D3A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589475"/>
            <a:ext cx="419100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fld id="{0FD50806-BABF-4915-9689-3B9956D1C7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09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66369" y="6558543"/>
            <a:ext cx="7866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rgbClr val="838383"/>
                </a:solidFill>
                <a:latin typeface="Times New Roman" panose="02020603050405020304" pitchFamily="18" charset="0"/>
              </a:rPr>
              <a:t>Confidential and proprietary information</a:t>
            </a:r>
            <a:r>
              <a:rPr lang="en-US" sz="700" baseline="0" dirty="0">
                <a:solidFill>
                  <a:srgbClr val="838383"/>
                </a:solidFill>
                <a:latin typeface="Times New Roman" panose="02020603050405020304" pitchFamily="18" charset="0"/>
              </a:rPr>
              <a:t> </a:t>
            </a:r>
            <a:r>
              <a:rPr lang="en-US" sz="700" dirty="0">
                <a:solidFill>
                  <a:srgbClr val="838383"/>
                </a:solidFill>
                <a:latin typeface="Times New Roman" panose="02020603050405020304" pitchFamily="18" charset="0"/>
              </a:rPr>
              <a:t> © 2021 Xtend Healthcare. All rights reserved</a:t>
            </a:r>
            <a:endParaRPr lang="en-US" sz="800" b="0" i="0" dirty="0">
              <a:solidFill>
                <a:srgbClr val="1F4C8A"/>
              </a:solidFill>
              <a:latin typeface="Times New Roman" panose="02020603050405020304" pitchFamily="18" charset="0"/>
              <a:ea typeface="Calibri Light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778000" y="914400"/>
            <a:ext cx="342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0" dirty="0">
                <a:solidFill>
                  <a:srgbClr val="086B6E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Revolutionize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778000" y="1612900"/>
            <a:ext cx="342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0" dirty="0">
                <a:solidFill>
                  <a:srgbClr val="086B6E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Extend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785700" y="2307389"/>
            <a:ext cx="342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0" dirty="0">
                <a:solidFill>
                  <a:srgbClr val="086B6E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Improve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113867" y="914400"/>
            <a:ext cx="450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>
                <a:solidFill>
                  <a:schemeClr val="accent3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your</a:t>
            </a:r>
            <a:r>
              <a:rPr lang="en-US" sz="2800" b="0" i="0" baseline="0" dirty="0">
                <a:solidFill>
                  <a:schemeClr val="accent3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revenue cycle</a:t>
            </a:r>
            <a:endParaRPr lang="en-US" sz="2800" b="0" i="0" dirty="0">
              <a:solidFill>
                <a:schemeClr val="accent3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113867" y="1612900"/>
            <a:ext cx="5672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>
                <a:solidFill>
                  <a:schemeClr val="accent3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your staff and IT assets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113867" y="2307389"/>
            <a:ext cx="450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>
                <a:solidFill>
                  <a:schemeClr val="accent3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your bottom 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10E1F2-25DC-43DF-B0DD-2252DFFDE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31" y="3746335"/>
            <a:ext cx="3486728" cy="11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59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215834"/>
            <a:ext cx="6681216" cy="1362441"/>
          </a:xfrm>
        </p:spPr>
        <p:txBody>
          <a:bodyPr/>
          <a:lstStyle>
            <a:lvl1pPr>
              <a:defRPr sz="3600" b="1">
                <a:solidFill>
                  <a:srgbClr val="0F3B5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4770299"/>
            <a:ext cx="6681216" cy="81985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6C0FE0-56F8-4D66-B45E-5BA5E82B58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46" y="756396"/>
            <a:ext cx="3486728" cy="1146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66468-D6F5-41EF-89D4-1E8354032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450" y="83952"/>
            <a:ext cx="3171430" cy="669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2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663" y="1371599"/>
            <a:ext cx="5181600" cy="4800600"/>
          </a:xfrm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371599"/>
            <a:ext cx="5181600" cy="4800600"/>
          </a:xfrm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30FA8C-D17F-2243-8DE9-DB5E465E2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57" y="488887"/>
            <a:ext cx="10972800" cy="827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67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57" y="484633"/>
            <a:ext cx="10972800" cy="601218"/>
          </a:xfrm>
        </p:spPr>
        <p:txBody>
          <a:bodyPr/>
          <a:lstStyle>
            <a:lvl1pPr>
              <a:defRPr sz="2800">
                <a:solidFill>
                  <a:srgbClr val="0F3B5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57" y="1170472"/>
            <a:ext cx="10972800" cy="452596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215834"/>
            <a:ext cx="6681216" cy="1362441"/>
          </a:xfrm>
        </p:spPr>
        <p:txBody>
          <a:bodyPr/>
          <a:lstStyle>
            <a:lvl1pPr>
              <a:defRPr sz="3600" b="1">
                <a:solidFill>
                  <a:srgbClr val="0F3B5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4770299"/>
            <a:ext cx="6681216" cy="81985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DC0F27-124D-4E4B-B450-D9D3D2BC5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182" y="756420"/>
            <a:ext cx="4016077" cy="990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32F599-7121-554F-8C1B-8D0056B1CE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0438" y="85241"/>
            <a:ext cx="4228573" cy="669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2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57" y="484633"/>
            <a:ext cx="10972800" cy="601218"/>
          </a:xfrm>
        </p:spPr>
        <p:txBody>
          <a:bodyPr/>
          <a:lstStyle>
            <a:lvl1pPr>
              <a:defRPr sz="2800">
                <a:solidFill>
                  <a:srgbClr val="0F3B5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57" y="1170472"/>
            <a:ext cx="10972800" cy="452596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9239"/>
            <a:ext cx="10515600" cy="39877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D8292-F267-124C-A418-5F6FCF86EDF9}" type="datetimeFigureOut">
              <a:rPr lang="en-US"/>
              <a:pPr>
                <a:defRPr/>
              </a:pPr>
              <a:t>9/30/2023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1253-091F-284F-82E1-6796A8DF4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5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DBF61-CCD5-ED43-9EC4-E8D0BD7DDEFF}" type="datetimeFigureOut">
              <a:rPr lang="en-US"/>
              <a:pPr>
                <a:defRPr/>
              </a:pPr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C069-0145-634F-8131-B229E2FDA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7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215834"/>
            <a:ext cx="6681216" cy="1362441"/>
          </a:xfrm>
        </p:spPr>
        <p:txBody>
          <a:bodyPr/>
          <a:lstStyle>
            <a:lvl1pPr>
              <a:defRPr sz="3600" b="1">
                <a:solidFill>
                  <a:srgbClr val="0F3B5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4770299"/>
            <a:ext cx="6681216" cy="81985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6C0FE0-56F8-4D66-B45E-5BA5E82B58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46" y="756396"/>
            <a:ext cx="3486728" cy="1146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66468-D6F5-41EF-89D4-1E8354032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450" y="83952"/>
            <a:ext cx="3171430" cy="669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57" y="484633"/>
            <a:ext cx="10972800" cy="601218"/>
          </a:xfrm>
        </p:spPr>
        <p:txBody>
          <a:bodyPr/>
          <a:lstStyle>
            <a:lvl1pPr>
              <a:defRPr sz="2800">
                <a:solidFill>
                  <a:srgbClr val="0F3B5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57" y="1170472"/>
            <a:ext cx="10972800" cy="452596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57" y="488887"/>
            <a:ext cx="10972800" cy="827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57" y="1371599"/>
            <a:ext cx="10972800" cy="480060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1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663" y="1371599"/>
            <a:ext cx="5181600" cy="4800600"/>
          </a:xfrm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371599"/>
            <a:ext cx="5181600" cy="4800600"/>
          </a:xfrm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30FA8C-D17F-2243-8DE9-DB5E465E2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57" y="488887"/>
            <a:ext cx="10972800" cy="827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6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410177"/>
            <a:ext cx="6741588" cy="1674990"/>
          </a:xfrm>
        </p:spPr>
        <p:txBody>
          <a:bodyPr anchor="t"/>
          <a:lstStyle>
            <a:lvl1pPr algn="l">
              <a:defRPr sz="4800" b="0" cap="none">
                <a:solidFill>
                  <a:srgbClr val="0F3B5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3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02169"/>
            <a:ext cx="10972800" cy="90653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80028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265500" y="6548398"/>
            <a:ext cx="696619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8EF3A903-7F25-E440-BA55-7115C69D9986}" type="slidenum">
              <a:rPr lang="en-US" sz="800" smtClean="0">
                <a:solidFill>
                  <a:srgbClr val="838383"/>
                </a:solidFill>
              </a:rPr>
              <a:t>‹#›</a:t>
            </a:fld>
            <a:endParaRPr lang="en-US" sz="800" dirty="0">
              <a:solidFill>
                <a:srgbClr val="83838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898" y="6581692"/>
            <a:ext cx="41767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dirty="0">
                <a:solidFill>
                  <a:srgbClr val="838383"/>
                </a:solidFill>
              </a:rPr>
              <a:t>Confidential and proprietary information</a:t>
            </a:r>
            <a:r>
              <a:rPr lang="en-US" sz="600" baseline="0" dirty="0">
                <a:solidFill>
                  <a:srgbClr val="838383"/>
                </a:solidFill>
              </a:rPr>
              <a:t> </a:t>
            </a:r>
            <a:r>
              <a:rPr lang="en-US" sz="600" dirty="0">
                <a:solidFill>
                  <a:srgbClr val="838383"/>
                </a:solidFill>
              </a:rPr>
              <a:t> © 2020 </a:t>
            </a:r>
            <a:r>
              <a:rPr lang="en-US" sz="600" dirty="0" err="1">
                <a:solidFill>
                  <a:srgbClr val="838383"/>
                </a:solidFill>
              </a:rPr>
              <a:t>Xtend</a:t>
            </a:r>
            <a:r>
              <a:rPr lang="en-US" sz="600" dirty="0">
                <a:solidFill>
                  <a:srgbClr val="838383"/>
                </a:solidFill>
              </a:rPr>
              <a:t> Healthcare.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9984" y="6347565"/>
            <a:ext cx="332233" cy="3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F3B57"/>
          </a:solidFill>
          <a:latin typeface="+mj-lt"/>
          <a:ea typeface="+mj-ea"/>
          <a:cs typeface="+mj-cs"/>
        </a:defRPr>
      </a:lvl1pPr>
    </p:titleStyle>
    <p:bodyStyle>
      <a:lvl1pPr marL="169863" indent="-169863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6075" indent="-176213" algn="l" defTabSz="457200" rtl="0" eaLnBrk="1" latinLnBrk="0" hangingPunct="1">
        <a:spcBef>
          <a:spcPts val="0"/>
        </a:spcBef>
        <a:spcAft>
          <a:spcPts val="0"/>
        </a:spcAft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6827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4213" indent="-169863" algn="l" defTabSz="457200" rtl="0" eaLnBrk="1" latinLnBrk="0" hangingPunct="1">
        <a:spcBef>
          <a:spcPts val="0"/>
        </a:spcBef>
        <a:spcAft>
          <a:spcPts val="0"/>
        </a:spcAft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0425" indent="-176213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02169"/>
            <a:ext cx="10972800" cy="90653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80028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65500" y="6548398"/>
            <a:ext cx="696619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8EF3A903-7F25-E440-BA55-7115C69D9986}" type="slidenum">
              <a:rPr lang="en-US" sz="800" smtClean="0">
                <a:solidFill>
                  <a:srgbClr val="838383"/>
                </a:solidFill>
                <a:latin typeface="Times New Roman" panose="02020603050405020304" pitchFamily="18" charset="0"/>
              </a:rPr>
              <a:t>‹#›</a:t>
            </a:fld>
            <a:endParaRPr lang="en-US" sz="800" dirty="0">
              <a:solidFill>
                <a:srgbClr val="838383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898" y="6581692"/>
            <a:ext cx="28889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" dirty="0">
                <a:solidFill>
                  <a:srgbClr val="838383"/>
                </a:solidFill>
                <a:latin typeface="Times New Roman" panose="02020603050405020304" pitchFamily="18" charset="0"/>
              </a:rPr>
              <a:t>Confidential and proprietary information</a:t>
            </a:r>
            <a:r>
              <a:rPr lang="en-US" sz="600" baseline="0" dirty="0">
                <a:solidFill>
                  <a:srgbClr val="838383"/>
                </a:solidFill>
                <a:latin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838383"/>
                </a:solidFill>
                <a:latin typeface="Times New Roman" panose="02020603050405020304" pitchFamily="18" charset="0"/>
              </a:rPr>
              <a:t> © 2021 Xtend Healthcare.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9984" y="6347565"/>
            <a:ext cx="332233" cy="353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09D6C8-0206-4BEF-A588-4CA8DEA68A5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0" r:id="rId2"/>
    <p:sldLayoutId id="2147483696" r:id="rId3"/>
    <p:sldLayoutId id="2147483674" r:id="rId4"/>
    <p:sldLayoutId id="2147483686" r:id="rId5"/>
    <p:sldLayoutId id="2147483655" r:id="rId6"/>
    <p:sldLayoutId id="2147483687" r:id="rId7"/>
    <p:sldLayoutId id="2147483688" r:id="rId8"/>
    <p:sldLayoutId id="2147483691" r:id="rId9"/>
    <p:sldLayoutId id="2147483692" r:id="rId10"/>
    <p:sldLayoutId id="214748369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F3B57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169863" indent="-169863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346075" indent="-176213" algn="l" defTabSz="457200" rtl="0" eaLnBrk="1" latinLnBrk="0" hangingPunct="1">
        <a:spcBef>
          <a:spcPts val="0"/>
        </a:spcBef>
        <a:spcAft>
          <a:spcPts val="0"/>
        </a:spcAft>
        <a:buFont typeface="Lucida Grande"/>
        <a:buChar char="-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514350" indent="-16827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684213" indent="-169863" algn="l" defTabSz="457200" rtl="0" eaLnBrk="1" latinLnBrk="0" hangingPunct="1">
        <a:spcBef>
          <a:spcPts val="0"/>
        </a:spcBef>
        <a:spcAft>
          <a:spcPts val="0"/>
        </a:spcAft>
        <a:buFont typeface="Lucida Grande"/>
        <a:buChar char="-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860425" indent="-176213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02169"/>
            <a:ext cx="10972800" cy="90653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80028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65500" y="6548398"/>
            <a:ext cx="696619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8EF3A903-7F25-E440-BA55-7115C69D9986}" type="slidenum">
              <a:rPr lang="en-US" sz="800" smtClean="0">
                <a:solidFill>
                  <a:srgbClr val="838383"/>
                </a:solidFill>
                <a:latin typeface="Times New Roman" panose="02020603050405020304" pitchFamily="18" charset="0"/>
              </a:rPr>
              <a:t>‹#›</a:t>
            </a:fld>
            <a:endParaRPr lang="en-US" sz="800" dirty="0">
              <a:solidFill>
                <a:srgbClr val="838383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898" y="6581692"/>
            <a:ext cx="30716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" dirty="0">
                <a:solidFill>
                  <a:srgbClr val="838383"/>
                </a:solidFill>
                <a:latin typeface="Times New Roman" panose="02020603050405020304" pitchFamily="18" charset="0"/>
              </a:rPr>
              <a:t>Confidential and proprietary information</a:t>
            </a:r>
            <a:r>
              <a:rPr lang="en-US" sz="600" baseline="0" dirty="0">
                <a:solidFill>
                  <a:srgbClr val="838383"/>
                </a:solidFill>
                <a:latin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838383"/>
                </a:solidFill>
                <a:latin typeface="Times New Roman" panose="02020603050405020304" pitchFamily="18" charset="0"/>
              </a:rPr>
              <a:t> © 2023 Xtend Healthcare, LLC.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9984" y="6347565"/>
            <a:ext cx="332233" cy="353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09D6C8-0206-4BEF-A588-4CA8DEA68A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8" y="333941"/>
            <a:ext cx="10970748" cy="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699" r:id="rId3"/>
    <p:sldLayoutId id="214748369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F3B57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169863" indent="-169863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346075" indent="-176213" algn="l" defTabSz="457200" rtl="0" eaLnBrk="1" latinLnBrk="0" hangingPunct="1">
        <a:spcBef>
          <a:spcPts val="0"/>
        </a:spcBef>
        <a:spcAft>
          <a:spcPts val="0"/>
        </a:spcAft>
        <a:buFont typeface="Lucida Grande"/>
        <a:buChar char="-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514350" indent="-16827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684213" indent="-169863" algn="l" defTabSz="457200" rtl="0" eaLnBrk="1" latinLnBrk="0" hangingPunct="1">
        <a:spcBef>
          <a:spcPts val="0"/>
        </a:spcBef>
        <a:spcAft>
          <a:spcPts val="0"/>
        </a:spcAft>
        <a:buFont typeface="Lucida Grande"/>
        <a:buChar char="-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860425" indent="-176213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02169"/>
            <a:ext cx="10972800" cy="90653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80028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65500" y="6548398"/>
            <a:ext cx="696619" cy="24622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8EF3A903-7F25-E440-BA55-7115C69D9986}" type="slidenum">
              <a:rPr lang="en-US" sz="800" smtClean="0">
                <a:solidFill>
                  <a:srgbClr val="838383"/>
                </a:solidFill>
                <a:latin typeface="Times New Roman" panose="02020603050405020304" pitchFamily="18" charset="0"/>
              </a:rPr>
              <a:t>‹#›</a:t>
            </a:fld>
            <a:endParaRPr lang="en-US" sz="800" dirty="0">
              <a:solidFill>
                <a:srgbClr val="838383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898" y="6581692"/>
            <a:ext cx="28889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" dirty="0">
                <a:solidFill>
                  <a:srgbClr val="838383"/>
                </a:solidFill>
                <a:latin typeface="Times New Roman" panose="02020603050405020304" pitchFamily="18" charset="0"/>
              </a:rPr>
              <a:t>Confidential and proprietary information</a:t>
            </a:r>
            <a:r>
              <a:rPr lang="en-US" sz="600" baseline="0" dirty="0">
                <a:solidFill>
                  <a:srgbClr val="838383"/>
                </a:solidFill>
                <a:latin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838383"/>
                </a:solidFill>
                <a:latin typeface="Times New Roman" panose="02020603050405020304" pitchFamily="18" charset="0"/>
              </a:rPr>
              <a:t> © 2021 Xtend Healthcare.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984" y="6347565"/>
            <a:ext cx="332233" cy="3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F3B57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169863" indent="-169863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346075" indent="-176213" algn="l" defTabSz="457200" rtl="0" eaLnBrk="1" latinLnBrk="0" hangingPunct="1">
        <a:spcBef>
          <a:spcPts val="0"/>
        </a:spcBef>
        <a:spcAft>
          <a:spcPts val="0"/>
        </a:spcAft>
        <a:buFont typeface="Lucida Grande"/>
        <a:buChar char="-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514350" indent="-16827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684213" indent="-169863" algn="l" defTabSz="457200" rtl="0" eaLnBrk="1" latinLnBrk="0" hangingPunct="1">
        <a:spcBef>
          <a:spcPts val="0"/>
        </a:spcBef>
        <a:spcAft>
          <a:spcPts val="0"/>
        </a:spcAft>
        <a:buFont typeface="Lucida Grande"/>
        <a:buChar char="-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860425" indent="-176213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corley@xtendhealthcare.ne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KGeorge@xtendhealthcare.ne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KGeorge@xtendhealthcare.ne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A01F20-A154-F24C-B7F8-907012CAD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2504" y="2514843"/>
            <a:ext cx="5141659" cy="1828315"/>
          </a:xfrm>
        </p:spPr>
        <p:txBody>
          <a:bodyPr/>
          <a:lstStyle/>
          <a:p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Value Based </a:t>
            </a:r>
            <a:b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Reimbursement Challenges in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66D2ED-CA47-4481-AC47-AEC25341D7E6}"/>
              </a:ext>
            </a:extLst>
          </p:cNvPr>
          <p:cNvSpPr txBox="1"/>
          <p:nvPr/>
        </p:nvSpPr>
        <p:spPr>
          <a:xfrm>
            <a:off x="2607922" y="4434173"/>
            <a:ext cx="53066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 Corley, MBA, ACPAR, CRCR, CPC</a:t>
            </a:r>
          </a:p>
          <a:p>
            <a:pPr eaLnBrk="1" hangingPunct="1"/>
            <a:r>
              <a:rPr lang="en-US" altLang="en-US" sz="2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Compliance Officer</a:t>
            </a:r>
          </a:p>
          <a:p>
            <a:pPr eaLnBrk="1" hangingPunct="1"/>
            <a:r>
              <a:rPr lang="en-US" altLang="en-US" sz="2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706 577-2256</a:t>
            </a:r>
          </a:p>
          <a:p>
            <a:pPr eaLnBrk="1" hangingPunct="1"/>
            <a:r>
              <a:rPr lang="en-US" altLang="en-US" sz="2200" b="1" dirty="0">
                <a:solidFill>
                  <a:srgbClr val="0F3B5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lcorley@xtendhealthcare.net</a:t>
            </a:r>
            <a:endParaRPr lang="en-US" altLang="en-US" sz="2200" b="1" dirty="0">
              <a:solidFill>
                <a:srgbClr val="0F3B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342" y="1652513"/>
            <a:ext cx="502920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2400" b="1" spc="22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sz="2400" b="1" spc="107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87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400" b="1" spc="93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6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sz="2400" b="1" spc="13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13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Adjustment?</a:t>
            </a:r>
            <a:endParaRPr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5055" y="430428"/>
            <a:ext cx="5601547" cy="44713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b="1" spc="127" dirty="0">
                <a:solidFill>
                  <a:schemeClr val="accent6"/>
                </a:solidFill>
              </a:rPr>
              <a:t>Risk</a:t>
            </a:r>
            <a:r>
              <a:rPr b="1" spc="60" dirty="0">
                <a:solidFill>
                  <a:schemeClr val="accent6"/>
                </a:solidFill>
              </a:rPr>
              <a:t> </a:t>
            </a:r>
            <a:r>
              <a:rPr b="1" spc="160" dirty="0">
                <a:solidFill>
                  <a:schemeClr val="accent6"/>
                </a:solidFill>
              </a:rPr>
              <a:t>Adjustment</a:t>
            </a:r>
            <a:r>
              <a:rPr b="1" spc="152" dirty="0">
                <a:solidFill>
                  <a:schemeClr val="accent6"/>
                </a:solidFill>
              </a:rPr>
              <a:t> </a:t>
            </a:r>
            <a:r>
              <a:rPr b="1" spc="160" dirty="0">
                <a:solidFill>
                  <a:schemeClr val="accent6"/>
                </a:solidFill>
              </a:rPr>
              <a:t>Overview</a:t>
            </a:r>
            <a:endParaRPr b="1" dirty="0">
              <a:solidFill>
                <a:schemeClr val="accent6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1312" y="2178890"/>
            <a:ext cx="3215630" cy="4291148"/>
            <a:chOff x="315434" y="1665723"/>
            <a:chExt cx="2459803" cy="1598693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434" y="1665723"/>
              <a:ext cx="2459803" cy="15986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8046" y="1698497"/>
              <a:ext cx="2359660" cy="1498600"/>
            </a:xfrm>
            <a:custGeom>
              <a:avLst/>
              <a:gdLst/>
              <a:ahLst/>
              <a:cxnLst/>
              <a:rect l="l" t="t" r="r" b="b"/>
              <a:pathLst>
                <a:path w="2359660" h="1498600">
                  <a:moveTo>
                    <a:pt x="2209292" y="0"/>
                  </a:moveTo>
                  <a:lnTo>
                    <a:pt x="149809" y="0"/>
                  </a:lnTo>
                  <a:lnTo>
                    <a:pt x="102456" y="7636"/>
                  </a:lnTo>
                  <a:lnTo>
                    <a:pt x="61332" y="28903"/>
                  </a:lnTo>
                  <a:lnTo>
                    <a:pt x="28903" y="61337"/>
                  </a:lnTo>
                  <a:lnTo>
                    <a:pt x="7637" y="102477"/>
                  </a:lnTo>
                  <a:lnTo>
                    <a:pt x="0" y="149860"/>
                  </a:lnTo>
                  <a:lnTo>
                    <a:pt x="0" y="1348232"/>
                  </a:lnTo>
                  <a:lnTo>
                    <a:pt x="7637" y="1395614"/>
                  </a:lnTo>
                  <a:lnTo>
                    <a:pt x="28903" y="1436754"/>
                  </a:lnTo>
                  <a:lnTo>
                    <a:pt x="61332" y="1469188"/>
                  </a:lnTo>
                  <a:lnTo>
                    <a:pt x="102456" y="1490455"/>
                  </a:lnTo>
                  <a:lnTo>
                    <a:pt x="149809" y="1498092"/>
                  </a:lnTo>
                  <a:lnTo>
                    <a:pt x="2209292" y="1498092"/>
                  </a:lnTo>
                  <a:lnTo>
                    <a:pt x="2256674" y="1490455"/>
                  </a:lnTo>
                  <a:lnTo>
                    <a:pt x="2297814" y="1469188"/>
                  </a:lnTo>
                  <a:lnTo>
                    <a:pt x="2330248" y="1436754"/>
                  </a:lnTo>
                  <a:lnTo>
                    <a:pt x="2351515" y="1395614"/>
                  </a:lnTo>
                  <a:lnTo>
                    <a:pt x="2359152" y="1348232"/>
                  </a:lnTo>
                  <a:lnTo>
                    <a:pt x="2359152" y="149860"/>
                  </a:lnTo>
                  <a:lnTo>
                    <a:pt x="2351515" y="102477"/>
                  </a:lnTo>
                  <a:lnTo>
                    <a:pt x="2330248" y="61337"/>
                  </a:lnTo>
                  <a:lnTo>
                    <a:pt x="2297814" y="28903"/>
                  </a:lnTo>
                  <a:lnTo>
                    <a:pt x="2256674" y="7636"/>
                  </a:lnTo>
                  <a:lnTo>
                    <a:pt x="22092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8046" y="1698497"/>
              <a:ext cx="2359660" cy="1498600"/>
            </a:xfrm>
            <a:custGeom>
              <a:avLst/>
              <a:gdLst/>
              <a:ahLst/>
              <a:cxnLst/>
              <a:rect l="l" t="t" r="r" b="b"/>
              <a:pathLst>
                <a:path w="2359660" h="1498600">
                  <a:moveTo>
                    <a:pt x="0" y="149860"/>
                  </a:moveTo>
                  <a:lnTo>
                    <a:pt x="7637" y="102477"/>
                  </a:lnTo>
                  <a:lnTo>
                    <a:pt x="28903" y="61337"/>
                  </a:lnTo>
                  <a:lnTo>
                    <a:pt x="61332" y="28903"/>
                  </a:lnTo>
                  <a:lnTo>
                    <a:pt x="102456" y="7636"/>
                  </a:lnTo>
                  <a:lnTo>
                    <a:pt x="149809" y="0"/>
                  </a:lnTo>
                  <a:lnTo>
                    <a:pt x="2209292" y="0"/>
                  </a:lnTo>
                  <a:lnTo>
                    <a:pt x="2256674" y="7636"/>
                  </a:lnTo>
                  <a:lnTo>
                    <a:pt x="2297814" y="28903"/>
                  </a:lnTo>
                  <a:lnTo>
                    <a:pt x="2330248" y="61337"/>
                  </a:lnTo>
                  <a:lnTo>
                    <a:pt x="2351515" y="102477"/>
                  </a:lnTo>
                  <a:lnTo>
                    <a:pt x="2359152" y="149860"/>
                  </a:lnTo>
                  <a:lnTo>
                    <a:pt x="2359152" y="1348232"/>
                  </a:lnTo>
                  <a:lnTo>
                    <a:pt x="2351515" y="1395614"/>
                  </a:lnTo>
                  <a:lnTo>
                    <a:pt x="2330248" y="1436754"/>
                  </a:lnTo>
                  <a:lnTo>
                    <a:pt x="2297814" y="1469188"/>
                  </a:lnTo>
                  <a:lnTo>
                    <a:pt x="2256674" y="1490455"/>
                  </a:lnTo>
                  <a:lnTo>
                    <a:pt x="2209292" y="1498092"/>
                  </a:lnTo>
                  <a:lnTo>
                    <a:pt x="149809" y="1498092"/>
                  </a:lnTo>
                  <a:lnTo>
                    <a:pt x="102456" y="1490455"/>
                  </a:lnTo>
                  <a:lnTo>
                    <a:pt x="61332" y="1469188"/>
                  </a:lnTo>
                  <a:lnTo>
                    <a:pt x="28903" y="1436754"/>
                  </a:lnTo>
                  <a:lnTo>
                    <a:pt x="7637" y="1395614"/>
                  </a:lnTo>
                  <a:lnTo>
                    <a:pt x="0" y="1348232"/>
                  </a:lnTo>
                  <a:lnTo>
                    <a:pt x="0" y="14986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2447" y="2725556"/>
            <a:ext cx="2730844" cy="250581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6933" marR="6773" indent="5080" algn="ctr">
              <a:lnSpc>
                <a:spcPct val="91300"/>
              </a:lnSpc>
              <a:spcBef>
                <a:spcPts val="312"/>
              </a:spcBef>
            </a:pPr>
            <a:r>
              <a:rPr sz="2200" b="1" spc="18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used by CMS to account for the overall health and expected medical costs of each individual enrolled.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088065" y="2178890"/>
            <a:ext cx="3393414" cy="4304190"/>
            <a:chOff x="3198842" y="1665723"/>
            <a:chExt cx="2459803" cy="1598693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8842" y="1665723"/>
              <a:ext cx="2459803" cy="159869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51453" y="1698497"/>
              <a:ext cx="2359660" cy="1498600"/>
            </a:xfrm>
            <a:custGeom>
              <a:avLst/>
              <a:gdLst/>
              <a:ahLst/>
              <a:cxnLst/>
              <a:rect l="l" t="t" r="r" b="b"/>
              <a:pathLst>
                <a:path w="2359660" h="1498600">
                  <a:moveTo>
                    <a:pt x="2209292" y="0"/>
                  </a:moveTo>
                  <a:lnTo>
                    <a:pt x="149860" y="0"/>
                  </a:lnTo>
                  <a:lnTo>
                    <a:pt x="102477" y="7636"/>
                  </a:lnTo>
                  <a:lnTo>
                    <a:pt x="61337" y="28903"/>
                  </a:lnTo>
                  <a:lnTo>
                    <a:pt x="28903" y="61337"/>
                  </a:lnTo>
                  <a:lnTo>
                    <a:pt x="7636" y="102477"/>
                  </a:lnTo>
                  <a:lnTo>
                    <a:pt x="0" y="149860"/>
                  </a:lnTo>
                  <a:lnTo>
                    <a:pt x="0" y="1348232"/>
                  </a:lnTo>
                  <a:lnTo>
                    <a:pt x="7636" y="1395614"/>
                  </a:lnTo>
                  <a:lnTo>
                    <a:pt x="28903" y="1436754"/>
                  </a:lnTo>
                  <a:lnTo>
                    <a:pt x="61337" y="1469188"/>
                  </a:lnTo>
                  <a:lnTo>
                    <a:pt x="102477" y="1490455"/>
                  </a:lnTo>
                  <a:lnTo>
                    <a:pt x="149860" y="1498092"/>
                  </a:lnTo>
                  <a:lnTo>
                    <a:pt x="2209292" y="1498092"/>
                  </a:lnTo>
                  <a:lnTo>
                    <a:pt x="2256674" y="1490455"/>
                  </a:lnTo>
                  <a:lnTo>
                    <a:pt x="2297814" y="1469188"/>
                  </a:lnTo>
                  <a:lnTo>
                    <a:pt x="2330248" y="1436754"/>
                  </a:lnTo>
                  <a:lnTo>
                    <a:pt x="2351515" y="1395614"/>
                  </a:lnTo>
                  <a:lnTo>
                    <a:pt x="2359152" y="1348232"/>
                  </a:lnTo>
                  <a:lnTo>
                    <a:pt x="2359152" y="149860"/>
                  </a:lnTo>
                  <a:lnTo>
                    <a:pt x="2351515" y="102477"/>
                  </a:lnTo>
                  <a:lnTo>
                    <a:pt x="2330248" y="61337"/>
                  </a:lnTo>
                  <a:lnTo>
                    <a:pt x="2297814" y="28903"/>
                  </a:lnTo>
                  <a:lnTo>
                    <a:pt x="2256674" y="7636"/>
                  </a:lnTo>
                  <a:lnTo>
                    <a:pt x="22092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251453" y="1698497"/>
              <a:ext cx="2359660" cy="1498600"/>
            </a:xfrm>
            <a:custGeom>
              <a:avLst/>
              <a:gdLst/>
              <a:ahLst/>
              <a:cxnLst/>
              <a:rect l="l" t="t" r="r" b="b"/>
              <a:pathLst>
                <a:path w="2359660" h="1498600">
                  <a:moveTo>
                    <a:pt x="0" y="149860"/>
                  </a:moveTo>
                  <a:lnTo>
                    <a:pt x="7636" y="102477"/>
                  </a:lnTo>
                  <a:lnTo>
                    <a:pt x="28903" y="61337"/>
                  </a:lnTo>
                  <a:lnTo>
                    <a:pt x="61337" y="28903"/>
                  </a:lnTo>
                  <a:lnTo>
                    <a:pt x="102477" y="7636"/>
                  </a:lnTo>
                  <a:lnTo>
                    <a:pt x="149860" y="0"/>
                  </a:lnTo>
                  <a:lnTo>
                    <a:pt x="2209292" y="0"/>
                  </a:lnTo>
                  <a:lnTo>
                    <a:pt x="2256674" y="7636"/>
                  </a:lnTo>
                  <a:lnTo>
                    <a:pt x="2297814" y="28903"/>
                  </a:lnTo>
                  <a:lnTo>
                    <a:pt x="2330248" y="61337"/>
                  </a:lnTo>
                  <a:lnTo>
                    <a:pt x="2351515" y="102477"/>
                  </a:lnTo>
                  <a:lnTo>
                    <a:pt x="2359152" y="149860"/>
                  </a:lnTo>
                  <a:lnTo>
                    <a:pt x="2359152" y="1348232"/>
                  </a:lnTo>
                  <a:lnTo>
                    <a:pt x="2351515" y="1395614"/>
                  </a:lnTo>
                  <a:lnTo>
                    <a:pt x="2330248" y="1436754"/>
                  </a:lnTo>
                  <a:lnTo>
                    <a:pt x="2297814" y="1469188"/>
                  </a:lnTo>
                  <a:lnTo>
                    <a:pt x="2256674" y="1490455"/>
                  </a:lnTo>
                  <a:lnTo>
                    <a:pt x="2209292" y="1498092"/>
                  </a:lnTo>
                  <a:lnTo>
                    <a:pt x="149860" y="1498092"/>
                  </a:lnTo>
                  <a:lnTo>
                    <a:pt x="102477" y="1490455"/>
                  </a:lnTo>
                  <a:lnTo>
                    <a:pt x="61337" y="1469188"/>
                  </a:lnTo>
                  <a:lnTo>
                    <a:pt x="28903" y="1436754"/>
                  </a:lnTo>
                  <a:lnTo>
                    <a:pt x="7636" y="1395614"/>
                  </a:lnTo>
                  <a:lnTo>
                    <a:pt x="0" y="1348232"/>
                  </a:lnTo>
                  <a:lnTo>
                    <a:pt x="0" y="14986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490355" y="1842031"/>
              <a:ext cx="2003834" cy="1333659"/>
            </a:xfrm>
            <a:custGeom>
              <a:avLst/>
              <a:gdLst/>
              <a:ahLst/>
              <a:cxnLst/>
              <a:rect l="l" t="t" r="r" b="b"/>
              <a:pathLst>
                <a:path w="2359660" h="1498600">
                  <a:moveTo>
                    <a:pt x="0" y="149860"/>
                  </a:moveTo>
                  <a:lnTo>
                    <a:pt x="7636" y="102477"/>
                  </a:lnTo>
                  <a:lnTo>
                    <a:pt x="28903" y="61337"/>
                  </a:lnTo>
                  <a:lnTo>
                    <a:pt x="61337" y="28903"/>
                  </a:lnTo>
                  <a:lnTo>
                    <a:pt x="102477" y="7636"/>
                  </a:lnTo>
                  <a:lnTo>
                    <a:pt x="149860" y="0"/>
                  </a:lnTo>
                  <a:lnTo>
                    <a:pt x="2209292" y="0"/>
                  </a:lnTo>
                  <a:lnTo>
                    <a:pt x="2256674" y="7636"/>
                  </a:lnTo>
                  <a:lnTo>
                    <a:pt x="2297814" y="28903"/>
                  </a:lnTo>
                  <a:lnTo>
                    <a:pt x="2330248" y="61337"/>
                  </a:lnTo>
                  <a:lnTo>
                    <a:pt x="2351515" y="102477"/>
                  </a:lnTo>
                  <a:lnTo>
                    <a:pt x="2359152" y="149860"/>
                  </a:lnTo>
                  <a:lnTo>
                    <a:pt x="2359152" y="1348232"/>
                  </a:lnTo>
                  <a:lnTo>
                    <a:pt x="2351515" y="1395614"/>
                  </a:lnTo>
                  <a:lnTo>
                    <a:pt x="2330248" y="1436754"/>
                  </a:lnTo>
                  <a:lnTo>
                    <a:pt x="2297814" y="1469188"/>
                  </a:lnTo>
                  <a:lnTo>
                    <a:pt x="2256674" y="1490455"/>
                  </a:lnTo>
                  <a:lnTo>
                    <a:pt x="2209292" y="1498092"/>
                  </a:lnTo>
                  <a:lnTo>
                    <a:pt x="149860" y="1498092"/>
                  </a:lnTo>
                  <a:lnTo>
                    <a:pt x="102477" y="1490455"/>
                  </a:lnTo>
                  <a:lnTo>
                    <a:pt x="61337" y="1469188"/>
                  </a:lnTo>
                  <a:lnTo>
                    <a:pt x="28903" y="1436754"/>
                  </a:lnTo>
                  <a:lnTo>
                    <a:pt x="7636" y="1395614"/>
                  </a:lnTo>
                  <a:lnTo>
                    <a:pt x="0" y="1348232"/>
                  </a:lnTo>
                  <a:lnTo>
                    <a:pt x="0" y="14986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57060" y="2725556"/>
            <a:ext cx="2466608" cy="250581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6933" marR="6773" indent="5080" algn="ctr">
              <a:lnSpc>
                <a:spcPct val="91300"/>
              </a:lnSpc>
              <a:spcBef>
                <a:spcPts val="312"/>
              </a:spcBef>
            </a:pPr>
            <a:r>
              <a:rPr sz="2200" b="1" spc="18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plans are paid on a capitated basis for medical care and separately for prescription drug benefits for each beneficiary.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7976192" y="2111494"/>
            <a:ext cx="3136302" cy="4358544"/>
            <a:chOff x="6082250" y="1665723"/>
            <a:chExt cx="2459803" cy="1598693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2250" y="1665723"/>
              <a:ext cx="2459803" cy="15986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134862" y="1698497"/>
              <a:ext cx="2359660" cy="1498600"/>
            </a:xfrm>
            <a:custGeom>
              <a:avLst/>
              <a:gdLst/>
              <a:ahLst/>
              <a:cxnLst/>
              <a:rect l="l" t="t" r="r" b="b"/>
              <a:pathLst>
                <a:path w="2359659" h="1498600">
                  <a:moveTo>
                    <a:pt x="2209292" y="0"/>
                  </a:moveTo>
                  <a:lnTo>
                    <a:pt x="149860" y="0"/>
                  </a:lnTo>
                  <a:lnTo>
                    <a:pt x="102477" y="7636"/>
                  </a:lnTo>
                  <a:lnTo>
                    <a:pt x="61337" y="28903"/>
                  </a:lnTo>
                  <a:lnTo>
                    <a:pt x="28903" y="61337"/>
                  </a:lnTo>
                  <a:lnTo>
                    <a:pt x="7636" y="102477"/>
                  </a:lnTo>
                  <a:lnTo>
                    <a:pt x="0" y="149860"/>
                  </a:lnTo>
                  <a:lnTo>
                    <a:pt x="0" y="1348232"/>
                  </a:lnTo>
                  <a:lnTo>
                    <a:pt x="7636" y="1395614"/>
                  </a:lnTo>
                  <a:lnTo>
                    <a:pt x="28903" y="1436754"/>
                  </a:lnTo>
                  <a:lnTo>
                    <a:pt x="61337" y="1469188"/>
                  </a:lnTo>
                  <a:lnTo>
                    <a:pt x="102477" y="1490455"/>
                  </a:lnTo>
                  <a:lnTo>
                    <a:pt x="149860" y="1498092"/>
                  </a:lnTo>
                  <a:lnTo>
                    <a:pt x="2209292" y="1498092"/>
                  </a:lnTo>
                  <a:lnTo>
                    <a:pt x="2256674" y="1490455"/>
                  </a:lnTo>
                  <a:lnTo>
                    <a:pt x="2297814" y="1469188"/>
                  </a:lnTo>
                  <a:lnTo>
                    <a:pt x="2330248" y="1436754"/>
                  </a:lnTo>
                  <a:lnTo>
                    <a:pt x="2351515" y="1395614"/>
                  </a:lnTo>
                  <a:lnTo>
                    <a:pt x="2359152" y="1348232"/>
                  </a:lnTo>
                  <a:lnTo>
                    <a:pt x="2359152" y="149860"/>
                  </a:lnTo>
                  <a:lnTo>
                    <a:pt x="2351515" y="102477"/>
                  </a:lnTo>
                  <a:lnTo>
                    <a:pt x="2330248" y="61337"/>
                  </a:lnTo>
                  <a:lnTo>
                    <a:pt x="2297814" y="28903"/>
                  </a:lnTo>
                  <a:lnTo>
                    <a:pt x="2256674" y="7636"/>
                  </a:lnTo>
                  <a:lnTo>
                    <a:pt x="22092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34862" y="1698497"/>
              <a:ext cx="2359660" cy="1498600"/>
            </a:xfrm>
            <a:custGeom>
              <a:avLst/>
              <a:gdLst/>
              <a:ahLst/>
              <a:cxnLst/>
              <a:rect l="l" t="t" r="r" b="b"/>
              <a:pathLst>
                <a:path w="2359659" h="1498600">
                  <a:moveTo>
                    <a:pt x="0" y="149860"/>
                  </a:moveTo>
                  <a:lnTo>
                    <a:pt x="7636" y="102477"/>
                  </a:lnTo>
                  <a:lnTo>
                    <a:pt x="28903" y="61337"/>
                  </a:lnTo>
                  <a:lnTo>
                    <a:pt x="61337" y="28903"/>
                  </a:lnTo>
                  <a:lnTo>
                    <a:pt x="102477" y="7636"/>
                  </a:lnTo>
                  <a:lnTo>
                    <a:pt x="149860" y="0"/>
                  </a:lnTo>
                  <a:lnTo>
                    <a:pt x="2209292" y="0"/>
                  </a:lnTo>
                  <a:lnTo>
                    <a:pt x="2256674" y="7636"/>
                  </a:lnTo>
                  <a:lnTo>
                    <a:pt x="2297814" y="28903"/>
                  </a:lnTo>
                  <a:lnTo>
                    <a:pt x="2330248" y="61337"/>
                  </a:lnTo>
                  <a:lnTo>
                    <a:pt x="2351515" y="102477"/>
                  </a:lnTo>
                  <a:lnTo>
                    <a:pt x="2359152" y="149860"/>
                  </a:lnTo>
                  <a:lnTo>
                    <a:pt x="2359152" y="1348232"/>
                  </a:lnTo>
                  <a:lnTo>
                    <a:pt x="2351515" y="1395614"/>
                  </a:lnTo>
                  <a:lnTo>
                    <a:pt x="2330248" y="1436754"/>
                  </a:lnTo>
                  <a:lnTo>
                    <a:pt x="2297814" y="1469188"/>
                  </a:lnTo>
                  <a:lnTo>
                    <a:pt x="2256674" y="1490455"/>
                  </a:lnTo>
                  <a:lnTo>
                    <a:pt x="2209292" y="1498092"/>
                  </a:lnTo>
                  <a:lnTo>
                    <a:pt x="149860" y="1498092"/>
                  </a:lnTo>
                  <a:lnTo>
                    <a:pt x="102477" y="1490455"/>
                  </a:lnTo>
                  <a:lnTo>
                    <a:pt x="61337" y="1469188"/>
                  </a:lnTo>
                  <a:lnTo>
                    <a:pt x="28903" y="1436754"/>
                  </a:lnTo>
                  <a:lnTo>
                    <a:pt x="7636" y="1395614"/>
                  </a:lnTo>
                  <a:lnTo>
                    <a:pt x="0" y="1348232"/>
                  </a:lnTo>
                  <a:lnTo>
                    <a:pt x="0" y="14986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378190" y="2528622"/>
            <a:ext cx="2332306" cy="343010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>
            <a:defPPr>
              <a:defRPr lang="en-US"/>
            </a:defPPr>
            <a:lvl1pPr marL="16933" marR="6773" indent="5080" algn="ctr">
              <a:lnSpc>
                <a:spcPct val="91300"/>
              </a:lnSpc>
              <a:spcBef>
                <a:spcPts val="312"/>
              </a:spcBef>
              <a:defRPr sz="2200" b="1" spc="18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dirty="0"/>
              <a:t>Payments reflect the specific characteristics of each enrolled beneficiary, including demographics, Medicaid eligibility, and health status.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668904" y="208209"/>
            <a:ext cx="11345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333" dirty="0">
                <a:latin typeface="Arial"/>
                <a:cs typeface="Arial"/>
              </a:rPr>
              <a:t>^</a:t>
            </a:r>
            <a:endParaRPr sz="1333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1435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2023 Hierarchical Condition Categories  </a:t>
            </a:r>
            <a:endParaRPr lang="en-US" b="1" i="1" dirty="0">
              <a:solidFill>
                <a:schemeClr val="accent6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156448"/>
            <a:ext cx="7987553" cy="5047128"/>
          </a:xfrm>
        </p:spPr>
        <p:txBody>
          <a:bodyPr/>
          <a:lstStyle/>
          <a:p>
            <a:pPr marL="169862" lvl="1" indent="0">
              <a:buClr>
                <a:srgbClr val="9E8858"/>
              </a:buClr>
              <a:buNone/>
            </a:pPr>
            <a:r>
              <a:rPr lang="en-US" sz="240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Risk Score Calculation:</a:t>
            </a:r>
          </a:p>
          <a:p>
            <a:pPr marL="0" indent="-6350">
              <a:buClr>
                <a:srgbClr val="9E8858"/>
              </a:buClr>
              <a:buNone/>
            </a:pPr>
            <a:endParaRPr lang="en-US" sz="1000" dirty="0">
              <a:solidFill>
                <a:schemeClr val="accent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9E8858"/>
              </a:buClr>
              <a:buNone/>
            </a:pP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6350">
              <a:buClr>
                <a:srgbClr val="9E8858"/>
              </a:buClr>
              <a:buNone/>
            </a:pPr>
            <a:endParaRPr lang="en-US" sz="1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862" lvl="1" indent="0">
              <a:buClr>
                <a:srgbClr val="9E8858"/>
              </a:buClr>
              <a:buNone/>
            </a:pPr>
            <a:endParaRPr lang="en-US" sz="2400" dirty="0">
              <a:solidFill>
                <a:srgbClr val="023D7E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63932752-C6D1-39A0-4164-30084763D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449" y="1904434"/>
            <a:ext cx="8760802" cy="384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3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488" y="430428"/>
            <a:ext cx="5952913" cy="497572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520"/>
              </a:spcBef>
            </a:pPr>
            <a:r>
              <a:rPr b="1" spc="127" dirty="0">
                <a:solidFill>
                  <a:schemeClr val="accent6"/>
                </a:solidFill>
                <a:cs typeface="Times New Roman" panose="02020603050405020304" pitchFamily="18" charset="0"/>
              </a:rPr>
              <a:t>Risk</a:t>
            </a:r>
            <a:r>
              <a:rPr b="1" spc="60" dirty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b="1" spc="160" dirty="0">
                <a:solidFill>
                  <a:schemeClr val="accent6"/>
                </a:solidFill>
                <a:cs typeface="Times New Roman" panose="02020603050405020304" pitchFamily="18" charset="0"/>
              </a:rPr>
              <a:t>Adjustment</a:t>
            </a:r>
            <a:r>
              <a:rPr b="1" spc="152" dirty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b="1" spc="160" dirty="0">
                <a:solidFill>
                  <a:schemeClr val="accent6"/>
                </a:solidFill>
                <a:cs typeface="Times New Roman" panose="02020603050405020304" pitchFamily="18" charset="0"/>
              </a:rPr>
              <a:t>Overview</a:t>
            </a:r>
            <a:endParaRPr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7650" y="1465151"/>
            <a:ext cx="3556000" cy="2375747"/>
            <a:chOff x="356587" y="1671810"/>
            <a:chExt cx="2667000" cy="17818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587" y="1671810"/>
              <a:ext cx="2443028" cy="158804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9194" y="1704594"/>
              <a:ext cx="2342515" cy="1487805"/>
            </a:xfrm>
            <a:custGeom>
              <a:avLst/>
              <a:gdLst/>
              <a:ahLst/>
              <a:cxnLst/>
              <a:rect l="l" t="t" r="r" b="b"/>
              <a:pathLst>
                <a:path w="2342515" h="1487805">
                  <a:moveTo>
                    <a:pt x="2193671" y="0"/>
                  </a:moveTo>
                  <a:lnTo>
                    <a:pt x="148742" y="0"/>
                  </a:lnTo>
                  <a:lnTo>
                    <a:pt x="101730" y="7578"/>
                  </a:lnTo>
                  <a:lnTo>
                    <a:pt x="60899" y="28683"/>
                  </a:lnTo>
                  <a:lnTo>
                    <a:pt x="28699" y="60871"/>
                  </a:lnTo>
                  <a:lnTo>
                    <a:pt x="7583" y="101697"/>
                  </a:lnTo>
                  <a:lnTo>
                    <a:pt x="0" y="148716"/>
                  </a:lnTo>
                  <a:lnTo>
                    <a:pt x="0" y="1338706"/>
                  </a:lnTo>
                  <a:lnTo>
                    <a:pt x="7583" y="1385726"/>
                  </a:lnTo>
                  <a:lnTo>
                    <a:pt x="28699" y="1426552"/>
                  </a:lnTo>
                  <a:lnTo>
                    <a:pt x="60899" y="1458740"/>
                  </a:lnTo>
                  <a:lnTo>
                    <a:pt x="101730" y="1479845"/>
                  </a:lnTo>
                  <a:lnTo>
                    <a:pt x="148742" y="1487423"/>
                  </a:lnTo>
                  <a:lnTo>
                    <a:pt x="2193671" y="1487423"/>
                  </a:lnTo>
                  <a:lnTo>
                    <a:pt x="2240690" y="1479845"/>
                  </a:lnTo>
                  <a:lnTo>
                    <a:pt x="2281516" y="1458740"/>
                  </a:lnTo>
                  <a:lnTo>
                    <a:pt x="2313704" y="1426552"/>
                  </a:lnTo>
                  <a:lnTo>
                    <a:pt x="2334809" y="1385726"/>
                  </a:lnTo>
                  <a:lnTo>
                    <a:pt x="2342388" y="1338706"/>
                  </a:lnTo>
                  <a:lnTo>
                    <a:pt x="2342388" y="148716"/>
                  </a:lnTo>
                  <a:lnTo>
                    <a:pt x="2334809" y="101697"/>
                  </a:lnTo>
                  <a:lnTo>
                    <a:pt x="2313704" y="60871"/>
                  </a:lnTo>
                  <a:lnTo>
                    <a:pt x="2281516" y="28683"/>
                  </a:lnTo>
                  <a:lnTo>
                    <a:pt x="2240690" y="7578"/>
                  </a:lnTo>
                  <a:lnTo>
                    <a:pt x="2193671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9194" y="1704594"/>
              <a:ext cx="2342515" cy="1487805"/>
            </a:xfrm>
            <a:custGeom>
              <a:avLst/>
              <a:gdLst/>
              <a:ahLst/>
              <a:cxnLst/>
              <a:rect l="l" t="t" r="r" b="b"/>
              <a:pathLst>
                <a:path w="2342515" h="1487805">
                  <a:moveTo>
                    <a:pt x="0" y="148716"/>
                  </a:moveTo>
                  <a:lnTo>
                    <a:pt x="7583" y="101697"/>
                  </a:lnTo>
                  <a:lnTo>
                    <a:pt x="28699" y="60871"/>
                  </a:lnTo>
                  <a:lnTo>
                    <a:pt x="60899" y="28683"/>
                  </a:lnTo>
                  <a:lnTo>
                    <a:pt x="101730" y="7578"/>
                  </a:lnTo>
                  <a:lnTo>
                    <a:pt x="148742" y="0"/>
                  </a:lnTo>
                  <a:lnTo>
                    <a:pt x="2193671" y="0"/>
                  </a:lnTo>
                  <a:lnTo>
                    <a:pt x="2240690" y="7578"/>
                  </a:lnTo>
                  <a:lnTo>
                    <a:pt x="2281516" y="28683"/>
                  </a:lnTo>
                  <a:lnTo>
                    <a:pt x="2313704" y="60871"/>
                  </a:lnTo>
                  <a:lnTo>
                    <a:pt x="2334809" y="101697"/>
                  </a:lnTo>
                  <a:lnTo>
                    <a:pt x="2342388" y="148716"/>
                  </a:lnTo>
                  <a:lnTo>
                    <a:pt x="2342388" y="1338706"/>
                  </a:lnTo>
                  <a:lnTo>
                    <a:pt x="2334809" y="1385726"/>
                  </a:lnTo>
                  <a:lnTo>
                    <a:pt x="2313704" y="1426552"/>
                  </a:lnTo>
                  <a:lnTo>
                    <a:pt x="2281516" y="1458740"/>
                  </a:lnTo>
                  <a:lnTo>
                    <a:pt x="2240690" y="1479845"/>
                  </a:lnTo>
                  <a:lnTo>
                    <a:pt x="2193671" y="1487423"/>
                  </a:lnTo>
                  <a:lnTo>
                    <a:pt x="148742" y="1487423"/>
                  </a:lnTo>
                  <a:lnTo>
                    <a:pt x="101730" y="1479845"/>
                  </a:lnTo>
                  <a:lnTo>
                    <a:pt x="60899" y="1458740"/>
                  </a:lnTo>
                  <a:lnTo>
                    <a:pt x="28699" y="1426552"/>
                  </a:lnTo>
                  <a:lnTo>
                    <a:pt x="7583" y="1385726"/>
                  </a:lnTo>
                  <a:lnTo>
                    <a:pt x="0" y="1338706"/>
                  </a:lnTo>
                  <a:lnTo>
                    <a:pt x="0" y="14871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8274" y="1953006"/>
              <a:ext cx="2342515" cy="1487805"/>
            </a:xfrm>
            <a:custGeom>
              <a:avLst/>
              <a:gdLst/>
              <a:ahLst/>
              <a:cxnLst/>
              <a:rect l="l" t="t" r="r" b="b"/>
              <a:pathLst>
                <a:path w="2342515" h="1487804">
                  <a:moveTo>
                    <a:pt x="2193671" y="0"/>
                  </a:moveTo>
                  <a:lnTo>
                    <a:pt x="148742" y="0"/>
                  </a:lnTo>
                  <a:lnTo>
                    <a:pt x="101730" y="7578"/>
                  </a:lnTo>
                  <a:lnTo>
                    <a:pt x="60899" y="28683"/>
                  </a:lnTo>
                  <a:lnTo>
                    <a:pt x="28699" y="60871"/>
                  </a:lnTo>
                  <a:lnTo>
                    <a:pt x="7583" y="101697"/>
                  </a:lnTo>
                  <a:lnTo>
                    <a:pt x="0" y="148717"/>
                  </a:lnTo>
                  <a:lnTo>
                    <a:pt x="0" y="1338707"/>
                  </a:lnTo>
                  <a:lnTo>
                    <a:pt x="7583" y="1385726"/>
                  </a:lnTo>
                  <a:lnTo>
                    <a:pt x="28699" y="1426552"/>
                  </a:lnTo>
                  <a:lnTo>
                    <a:pt x="60899" y="1458740"/>
                  </a:lnTo>
                  <a:lnTo>
                    <a:pt x="101730" y="1479845"/>
                  </a:lnTo>
                  <a:lnTo>
                    <a:pt x="148742" y="1487424"/>
                  </a:lnTo>
                  <a:lnTo>
                    <a:pt x="2193671" y="1487424"/>
                  </a:lnTo>
                  <a:lnTo>
                    <a:pt x="2240690" y="1479845"/>
                  </a:lnTo>
                  <a:lnTo>
                    <a:pt x="2281516" y="1458740"/>
                  </a:lnTo>
                  <a:lnTo>
                    <a:pt x="2313704" y="1426552"/>
                  </a:lnTo>
                  <a:lnTo>
                    <a:pt x="2334809" y="1385726"/>
                  </a:lnTo>
                  <a:lnTo>
                    <a:pt x="2342388" y="1338707"/>
                  </a:lnTo>
                  <a:lnTo>
                    <a:pt x="2342388" y="148717"/>
                  </a:lnTo>
                  <a:lnTo>
                    <a:pt x="2334809" y="101697"/>
                  </a:lnTo>
                  <a:lnTo>
                    <a:pt x="2313704" y="60871"/>
                  </a:lnTo>
                  <a:lnTo>
                    <a:pt x="2281516" y="28683"/>
                  </a:lnTo>
                  <a:lnTo>
                    <a:pt x="2240690" y="7578"/>
                  </a:lnTo>
                  <a:lnTo>
                    <a:pt x="219367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668274" y="1953006"/>
              <a:ext cx="2342515" cy="1487805"/>
            </a:xfrm>
            <a:custGeom>
              <a:avLst/>
              <a:gdLst/>
              <a:ahLst/>
              <a:cxnLst/>
              <a:rect l="l" t="t" r="r" b="b"/>
              <a:pathLst>
                <a:path w="2342515" h="1487804">
                  <a:moveTo>
                    <a:pt x="0" y="148717"/>
                  </a:moveTo>
                  <a:lnTo>
                    <a:pt x="7583" y="101697"/>
                  </a:lnTo>
                  <a:lnTo>
                    <a:pt x="28699" y="60871"/>
                  </a:lnTo>
                  <a:lnTo>
                    <a:pt x="60899" y="28683"/>
                  </a:lnTo>
                  <a:lnTo>
                    <a:pt x="101730" y="7578"/>
                  </a:lnTo>
                  <a:lnTo>
                    <a:pt x="148742" y="0"/>
                  </a:lnTo>
                  <a:lnTo>
                    <a:pt x="2193671" y="0"/>
                  </a:lnTo>
                  <a:lnTo>
                    <a:pt x="2240690" y="7578"/>
                  </a:lnTo>
                  <a:lnTo>
                    <a:pt x="2281516" y="28683"/>
                  </a:lnTo>
                  <a:lnTo>
                    <a:pt x="2313704" y="60871"/>
                  </a:lnTo>
                  <a:lnTo>
                    <a:pt x="2334809" y="101697"/>
                  </a:lnTo>
                  <a:lnTo>
                    <a:pt x="2342388" y="148717"/>
                  </a:lnTo>
                  <a:lnTo>
                    <a:pt x="2342388" y="1338707"/>
                  </a:lnTo>
                  <a:lnTo>
                    <a:pt x="2334809" y="1385726"/>
                  </a:lnTo>
                  <a:lnTo>
                    <a:pt x="2313704" y="1426552"/>
                  </a:lnTo>
                  <a:lnTo>
                    <a:pt x="2281516" y="1458740"/>
                  </a:lnTo>
                  <a:lnTo>
                    <a:pt x="2240690" y="1479845"/>
                  </a:lnTo>
                  <a:lnTo>
                    <a:pt x="2193671" y="1487424"/>
                  </a:lnTo>
                  <a:lnTo>
                    <a:pt x="148742" y="1487424"/>
                  </a:lnTo>
                  <a:lnTo>
                    <a:pt x="101730" y="1479845"/>
                  </a:lnTo>
                  <a:lnTo>
                    <a:pt x="60899" y="1458740"/>
                  </a:lnTo>
                  <a:lnTo>
                    <a:pt x="28699" y="1426552"/>
                  </a:lnTo>
                  <a:lnTo>
                    <a:pt x="7583" y="1385726"/>
                  </a:lnTo>
                  <a:lnTo>
                    <a:pt x="0" y="1338707"/>
                  </a:lnTo>
                  <a:lnTo>
                    <a:pt x="0" y="148717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54539" y="1917176"/>
            <a:ext cx="2706793" cy="1619139"/>
          </a:xfrm>
          <a:prstGeom prst="rect">
            <a:avLst/>
          </a:prstGeom>
        </p:spPr>
        <p:txBody>
          <a:bodyPr vert="horz" wrap="square" lIns="0" tIns="39792" rIns="0" bIns="0" rtlCol="0">
            <a:spAutoFit/>
          </a:bodyPr>
          <a:lstStyle/>
          <a:p>
            <a:pPr marL="16933" marR="6773" algn="ctr">
              <a:lnSpc>
                <a:spcPct val="91300"/>
              </a:lnSpc>
              <a:spcBef>
                <a:spcPts val="312"/>
              </a:spcBef>
            </a:pPr>
            <a:endParaRPr lang="en-US" sz="2200" b="1" spc="1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33" marR="6773" algn="ctr">
              <a:lnSpc>
                <a:spcPct val="91300"/>
              </a:lnSpc>
              <a:spcBef>
                <a:spcPts val="312"/>
              </a:spcBef>
            </a:pPr>
            <a:r>
              <a:rPr sz="2200" b="1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sz="2200" b="1" spc="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sz="2200" b="1" spc="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200" b="1" spc="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sz="2200" b="1" spc="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200" b="1" spc="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sz="2200" b="1" spc="1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200" b="1" spc="1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sz="2200" b="1" spc="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“score”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2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</a:t>
            </a:r>
            <a:r>
              <a:rPr sz="2200" b="1" spc="1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member.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76614" y="1972616"/>
            <a:ext cx="3558540" cy="2375747"/>
            <a:chOff x="3218659" y="1671810"/>
            <a:chExt cx="2668905" cy="178181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8659" y="1671810"/>
              <a:ext cx="2443028" cy="158804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71265" y="1704594"/>
              <a:ext cx="2342515" cy="1487805"/>
            </a:xfrm>
            <a:custGeom>
              <a:avLst/>
              <a:gdLst/>
              <a:ahLst/>
              <a:cxnLst/>
              <a:rect l="l" t="t" r="r" b="b"/>
              <a:pathLst>
                <a:path w="2342515" h="1487805">
                  <a:moveTo>
                    <a:pt x="2193671" y="0"/>
                  </a:moveTo>
                  <a:lnTo>
                    <a:pt x="148717" y="0"/>
                  </a:lnTo>
                  <a:lnTo>
                    <a:pt x="101697" y="7578"/>
                  </a:lnTo>
                  <a:lnTo>
                    <a:pt x="60871" y="28683"/>
                  </a:lnTo>
                  <a:lnTo>
                    <a:pt x="28683" y="60871"/>
                  </a:lnTo>
                  <a:lnTo>
                    <a:pt x="7578" y="101697"/>
                  </a:lnTo>
                  <a:lnTo>
                    <a:pt x="0" y="148716"/>
                  </a:lnTo>
                  <a:lnTo>
                    <a:pt x="0" y="1338706"/>
                  </a:lnTo>
                  <a:lnTo>
                    <a:pt x="7578" y="1385726"/>
                  </a:lnTo>
                  <a:lnTo>
                    <a:pt x="28683" y="1426552"/>
                  </a:lnTo>
                  <a:lnTo>
                    <a:pt x="60871" y="1458740"/>
                  </a:lnTo>
                  <a:lnTo>
                    <a:pt x="101697" y="1479845"/>
                  </a:lnTo>
                  <a:lnTo>
                    <a:pt x="148717" y="1487423"/>
                  </a:lnTo>
                  <a:lnTo>
                    <a:pt x="2193671" y="1487423"/>
                  </a:lnTo>
                  <a:lnTo>
                    <a:pt x="2240690" y="1479845"/>
                  </a:lnTo>
                  <a:lnTo>
                    <a:pt x="2281516" y="1458740"/>
                  </a:lnTo>
                  <a:lnTo>
                    <a:pt x="2313704" y="1426552"/>
                  </a:lnTo>
                  <a:lnTo>
                    <a:pt x="2334809" y="1385726"/>
                  </a:lnTo>
                  <a:lnTo>
                    <a:pt x="2342388" y="1338706"/>
                  </a:lnTo>
                  <a:lnTo>
                    <a:pt x="2342388" y="148716"/>
                  </a:lnTo>
                  <a:lnTo>
                    <a:pt x="2334809" y="101697"/>
                  </a:lnTo>
                  <a:lnTo>
                    <a:pt x="2313704" y="60871"/>
                  </a:lnTo>
                  <a:lnTo>
                    <a:pt x="2281516" y="28683"/>
                  </a:lnTo>
                  <a:lnTo>
                    <a:pt x="2240690" y="7578"/>
                  </a:lnTo>
                  <a:lnTo>
                    <a:pt x="2193671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71265" y="1704594"/>
              <a:ext cx="2342515" cy="1487805"/>
            </a:xfrm>
            <a:custGeom>
              <a:avLst/>
              <a:gdLst/>
              <a:ahLst/>
              <a:cxnLst/>
              <a:rect l="l" t="t" r="r" b="b"/>
              <a:pathLst>
                <a:path w="2342515" h="1487805">
                  <a:moveTo>
                    <a:pt x="0" y="148716"/>
                  </a:moveTo>
                  <a:lnTo>
                    <a:pt x="7578" y="101697"/>
                  </a:lnTo>
                  <a:lnTo>
                    <a:pt x="28683" y="60871"/>
                  </a:lnTo>
                  <a:lnTo>
                    <a:pt x="60871" y="28683"/>
                  </a:lnTo>
                  <a:lnTo>
                    <a:pt x="101697" y="7578"/>
                  </a:lnTo>
                  <a:lnTo>
                    <a:pt x="148717" y="0"/>
                  </a:lnTo>
                  <a:lnTo>
                    <a:pt x="2193671" y="0"/>
                  </a:lnTo>
                  <a:lnTo>
                    <a:pt x="2240690" y="7578"/>
                  </a:lnTo>
                  <a:lnTo>
                    <a:pt x="2281516" y="28683"/>
                  </a:lnTo>
                  <a:lnTo>
                    <a:pt x="2313704" y="60871"/>
                  </a:lnTo>
                  <a:lnTo>
                    <a:pt x="2334809" y="101697"/>
                  </a:lnTo>
                  <a:lnTo>
                    <a:pt x="2342388" y="148716"/>
                  </a:lnTo>
                  <a:lnTo>
                    <a:pt x="2342388" y="1338706"/>
                  </a:lnTo>
                  <a:lnTo>
                    <a:pt x="2334809" y="1385726"/>
                  </a:lnTo>
                  <a:lnTo>
                    <a:pt x="2313704" y="1426552"/>
                  </a:lnTo>
                  <a:lnTo>
                    <a:pt x="2281516" y="1458740"/>
                  </a:lnTo>
                  <a:lnTo>
                    <a:pt x="2240690" y="1479845"/>
                  </a:lnTo>
                  <a:lnTo>
                    <a:pt x="2193671" y="1487423"/>
                  </a:lnTo>
                  <a:lnTo>
                    <a:pt x="148717" y="1487423"/>
                  </a:lnTo>
                  <a:lnTo>
                    <a:pt x="101697" y="1479845"/>
                  </a:lnTo>
                  <a:lnTo>
                    <a:pt x="60871" y="1458740"/>
                  </a:lnTo>
                  <a:lnTo>
                    <a:pt x="28683" y="1426552"/>
                  </a:lnTo>
                  <a:lnTo>
                    <a:pt x="7578" y="1385726"/>
                  </a:lnTo>
                  <a:lnTo>
                    <a:pt x="0" y="1338706"/>
                  </a:lnTo>
                  <a:lnTo>
                    <a:pt x="0" y="14871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31869" y="1953006"/>
              <a:ext cx="2342515" cy="1487805"/>
            </a:xfrm>
            <a:custGeom>
              <a:avLst/>
              <a:gdLst/>
              <a:ahLst/>
              <a:cxnLst/>
              <a:rect l="l" t="t" r="r" b="b"/>
              <a:pathLst>
                <a:path w="2342515" h="1487804">
                  <a:moveTo>
                    <a:pt x="2193671" y="0"/>
                  </a:moveTo>
                  <a:lnTo>
                    <a:pt x="148717" y="0"/>
                  </a:lnTo>
                  <a:lnTo>
                    <a:pt x="101697" y="7578"/>
                  </a:lnTo>
                  <a:lnTo>
                    <a:pt x="60871" y="28683"/>
                  </a:lnTo>
                  <a:lnTo>
                    <a:pt x="28683" y="60871"/>
                  </a:lnTo>
                  <a:lnTo>
                    <a:pt x="7578" y="101697"/>
                  </a:lnTo>
                  <a:lnTo>
                    <a:pt x="0" y="148717"/>
                  </a:lnTo>
                  <a:lnTo>
                    <a:pt x="0" y="1338707"/>
                  </a:lnTo>
                  <a:lnTo>
                    <a:pt x="7578" y="1385726"/>
                  </a:lnTo>
                  <a:lnTo>
                    <a:pt x="28683" y="1426552"/>
                  </a:lnTo>
                  <a:lnTo>
                    <a:pt x="60871" y="1458740"/>
                  </a:lnTo>
                  <a:lnTo>
                    <a:pt x="101697" y="1479845"/>
                  </a:lnTo>
                  <a:lnTo>
                    <a:pt x="148717" y="1487424"/>
                  </a:lnTo>
                  <a:lnTo>
                    <a:pt x="2193671" y="1487424"/>
                  </a:lnTo>
                  <a:lnTo>
                    <a:pt x="2240690" y="1479845"/>
                  </a:lnTo>
                  <a:lnTo>
                    <a:pt x="2281516" y="1458740"/>
                  </a:lnTo>
                  <a:lnTo>
                    <a:pt x="2313704" y="1426552"/>
                  </a:lnTo>
                  <a:lnTo>
                    <a:pt x="2334809" y="1385726"/>
                  </a:lnTo>
                  <a:lnTo>
                    <a:pt x="2342388" y="1338707"/>
                  </a:lnTo>
                  <a:lnTo>
                    <a:pt x="2342388" y="148717"/>
                  </a:lnTo>
                  <a:lnTo>
                    <a:pt x="2334809" y="101697"/>
                  </a:lnTo>
                  <a:lnTo>
                    <a:pt x="2313704" y="60871"/>
                  </a:lnTo>
                  <a:lnTo>
                    <a:pt x="2281516" y="28683"/>
                  </a:lnTo>
                  <a:lnTo>
                    <a:pt x="2240690" y="7578"/>
                  </a:lnTo>
                  <a:lnTo>
                    <a:pt x="219367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31869" y="1953006"/>
              <a:ext cx="2342515" cy="1487805"/>
            </a:xfrm>
            <a:custGeom>
              <a:avLst/>
              <a:gdLst/>
              <a:ahLst/>
              <a:cxnLst/>
              <a:rect l="l" t="t" r="r" b="b"/>
              <a:pathLst>
                <a:path w="2342515" h="1487804">
                  <a:moveTo>
                    <a:pt x="0" y="148717"/>
                  </a:moveTo>
                  <a:lnTo>
                    <a:pt x="7578" y="101697"/>
                  </a:lnTo>
                  <a:lnTo>
                    <a:pt x="28683" y="60871"/>
                  </a:lnTo>
                  <a:lnTo>
                    <a:pt x="60871" y="28683"/>
                  </a:lnTo>
                  <a:lnTo>
                    <a:pt x="101697" y="7578"/>
                  </a:lnTo>
                  <a:lnTo>
                    <a:pt x="148717" y="0"/>
                  </a:lnTo>
                  <a:lnTo>
                    <a:pt x="2193671" y="0"/>
                  </a:lnTo>
                  <a:lnTo>
                    <a:pt x="2240690" y="7578"/>
                  </a:lnTo>
                  <a:lnTo>
                    <a:pt x="2281516" y="28683"/>
                  </a:lnTo>
                  <a:lnTo>
                    <a:pt x="2313704" y="60871"/>
                  </a:lnTo>
                  <a:lnTo>
                    <a:pt x="2334809" y="101697"/>
                  </a:lnTo>
                  <a:lnTo>
                    <a:pt x="2342388" y="148717"/>
                  </a:lnTo>
                  <a:lnTo>
                    <a:pt x="2342388" y="1338707"/>
                  </a:lnTo>
                  <a:lnTo>
                    <a:pt x="2334809" y="1385726"/>
                  </a:lnTo>
                  <a:lnTo>
                    <a:pt x="2313704" y="1426552"/>
                  </a:lnTo>
                  <a:lnTo>
                    <a:pt x="2281516" y="1458740"/>
                  </a:lnTo>
                  <a:lnTo>
                    <a:pt x="2240690" y="1479845"/>
                  </a:lnTo>
                  <a:lnTo>
                    <a:pt x="2193671" y="1487424"/>
                  </a:lnTo>
                  <a:lnTo>
                    <a:pt x="148717" y="1487424"/>
                  </a:lnTo>
                  <a:lnTo>
                    <a:pt x="101697" y="1479845"/>
                  </a:lnTo>
                  <a:lnTo>
                    <a:pt x="60871" y="1458740"/>
                  </a:lnTo>
                  <a:lnTo>
                    <a:pt x="28683" y="1426552"/>
                  </a:lnTo>
                  <a:lnTo>
                    <a:pt x="7578" y="1385726"/>
                  </a:lnTo>
                  <a:lnTo>
                    <a:pt x="0" y="1338707"/>
                  </a:lnTo>
                  <a:lnTo>
                    <a:pt x="0" y="148717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7352" y="2427843"/>
            <a:ext cx="2696633" cy="1888764"/>
          </a:xfrm>
          <a:prstGeom prst="rect">
            <a:avLst/>
          </a:prstGeom>
        </p:spPr>
        <p:txBody>
          <a:bodyPr vert="horz" wrap="square" lIns="0" tIns="39792" rIns="0" bIns="0" rtlCol="0">
            <a:spAutoFit/>
          </a:bodyPr>
          <a:lstStyle/>
          <a:p>
            <a:pPr marL="16086" marR="6773" indent="-1693" algn="ctr">
              <a:lnSpc>
                <a:spcPct val="91100"/>
              </a:lnSpc>
              <a:spcBef>
                <a:spcPts val="312"/>
              </a:spcBef>
            </a:pPr>
            <a:r>
              <a:rPr sz="2200" b="1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2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sz="2200" b="1" spc="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combines </a:t>
            </a:r>
            <a:r>
              <a:rPr sz="2200" b="1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sz="22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sz="2200" b="1" spc="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codes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sz="2200" b="1" spc="1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broader</a:t>
            </a:r>
            <a:r>
              <a:rPr sz="2200" b="1" spc="1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</a:t>
            </a:r>
            <a:r>
              <a:rPr sz="2200" b="1" spc="1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sz="2200" b="1" spc="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refined</a:t>
            </a:r>
            <a:r>
              <a:rPr sz="2200" b="1" spc="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sz="2200" b="1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HCCs.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88207" y="2492074"/>
            <a:ext cx="3556000" cy="2375747"/>
            <a:chOff x="6082255" y="1671810"/>
            <a:chExt cx="2667000" cy="178181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2255" y="1671810"/>
              <a:ext cx="2443028" cy="158804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134862" y="1704594"/>
              <a:ext cx="2342515" cy="1487805"/>
            </a:xfrm>
            <a:custGeom>
              <a:avLst/>
              <a:gdLst/>
              <a:ahLst/>
              <a:cxnLst/>
              <a:rect l="l" t="t" r="r" b="b"/>
              <a:pathLst>
                <a:path w="2342515" h="1487805">
                  <a:moveTo>
                    <a:pt x="2193671" y="0"/>
                  </a:moveTo>
                  <a:lnTo>
                    <a:pt x="148717" y="0"/>
                  </a:lnTo>
                  <a:lnTo>
                    <a:pt x="101697" y="7578"/>
                  </a:lnTo>
                  <a:lnTo>
                    <a:pt x="60871" y="28683"/>
                  </a:lnTo>
                  <a:lnTo>
                    <a:pt x="28683" y="60871"/>
                  </a:lnTo>
                  <a:lnTo>
                    <a:pt x="7578" y="101697"/>
                  </a:lnTo>
                  <a:lnTo>
                    <a:pt x="0" y="148716"/>
                  </a:lnTo>
                  <a:lnTo>
                    <a:pt x="0" y="1338706"/>
                  </a:lnTo>
                  <a:lnTo>
                    <a:pt x="7578" y="1385726"/>
                  </a:lnTo>
                  <a:lnTo>
                    <a:pt x="28683" y="1426552"/>
                  </a:lnTo>
                  <a:lnTo>
                    <a:pt x="60871" y="1458740"/>
                  </a:lnTo>
                  <a:lnTo>
                    <a:pt x="101697" y="1479845"/>
                  </a:lnTo>
                  <a:lnTo>
                    <a:pt x="148717" y="1487423"/>
                  </a:lnTo>
                  <a:lnTo>
                    <a:pt x="2193671" y="1487423"/>
                  </a:lnTo>
                  <a:lnTo>
                    <a:pt x="2240690" y="1479845"/>
                  </a:lnTo>
                  <a:lnTo>
                    <a:pt x="2281516" y="1458740"/>
                  </a:lnTo>
                  <a:lnTo>
                    <a:pt x="2313704" y="1426552"/>
                  </a:lnTo>
                  <a:lnTo>
                    <a:pt x="2334809" y="1385726"/>
                  </a:lnTo>
                  <a:lnTo>
                    <a:pt x="2342388" y="1338706"/>
                  </a:lnTo>
                  <a:lnTo>
                    <a:pt x="2342388" y="148716"/>
                  </a:lnTo>
                  <a:lnTo>
                    <a:pt x="2334809" y="101697"/>
                  </a:lnTo>
                  <a:lnTo>
                    <a:pt x="2313704" y="60871"/>
                  </a:lnTo>
                  <a:lnTo>
                    <a:pt x="2281516" y="28683"/>
                  </a:lnTo>
                  <a:lnTo>
                    <a:pt x="2240690" y="7578"/>
                  </a:lnTo>
                  <a:lnTo>
                    <a:pt x="2193671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34862" y="1704594"/>
              <a:ext cx="2342515" cy="1487805"/>
            </a:xfrm>
            <a:custGeom>
              <a:avLst/>
              <a:gdLst/>
              <a:ahLst/>
              <a:cxnLst/>
              <a:rect l="l" t="t" r="r" b="b"/>
              <a:pathLst>
                <a:path w="2342515" h="1487805">
                  <a:moveTo>
                    <a:pt x="0" y="148716"/>
                  </a:moveTo>
                  <a:lnTo>
                    <a:pt x="7578" y="101697"/>
                  </a:lnTo>
                  <a:lnTo>
                    <a:pt x="28683" y="60871"/>
                  </a:lnTo>
                  <a:lnTo>
                    <a:pt x="60871" y="28683"/>
                  </a:lnTo>
                  <a:lnTo>
                    <a:pt x="101697" y="7578"/>
                  </a:lnTo>
                  <a:lnTo>
                    <a:pt x="148717" y="0"/>
                  </a:lnTo>
                  <a:lnTo>
                    <a:pt x="2193671" y="0"/>
                  </a:lnTo>
                  <a:lnTo>
                    <a:pt x="2240690" y="7578"/>
                  </a:lnTo>
                  <a:lnTo>
                    <a:pt x="2281516" y="28683"/>
                  </a:lnTo>
                  <a:lnTo>
                    <a:pt x="2313704" y="60871"/>
                  </a:lnTo>
                  <a:lnTo>
                    <a:pt x="2334809" y="101697"/>
                  </a:lnTo>
                  <a:lnTo>
                    <a:pt x="2342388" y="148716"/>
                  </a:lnTo>
                  <a:lnTo>
                    <a:pt x="2342388" y="1338706"/>
                  </a:lnTo>
                  <a:lnTo>
                    <a:pt x="2334809" y="1385726"/>
                  </a:lnTo>
                  <a:lnTo>
                    <a:pt x="2313704" y="1426552"/>
                  </a:lnTo>
                  <a:lnTo>
                    <a:pt x="2281516" y="1458740"/>
                  </a:lnTo>
                  <a:lnTo>
                    <a:pt x="2240690" y="1479845"/>
                  </a:lnTo>
                  <a:lnTo>
                    <a:pt x="2193671" y="1487423"/>
                  </a:lnTo>
                  <a:lnTo>
                    <a:pt x="148717" y="1487423"/>
                  </a:lnTo>
                  <a:lnTo>
                    <a:pt x="101697" y="1479845"/>
                  </a:lnTo>
                  <a:lnTo>
                    <a:pt x="60871" y="1458740"/>
                  </a:lnTo>
                  <a:lnTo>
                    <a:pt x="28683" y="1426552"/>
                  </a:lnTo>
                  <a:lnTo>
                    <a:pt x="7578" y="1385726"/>
                  </a:lnTo>
                  <a:lnTo>
                    <a:pt x="0" y="1338706"/>
                  </a:lnTo>
                  <a:lnTo>
                    <a:pt x="0" y="14871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93942" y="1953006"/>
              <a:ext cx="2342515" cy="1487805"/>
            </a:xfrm>
            <a:custGeom>
              <a:avLst/>
              <a:gdLst/>
              <a:ahLst/>
              <a:cxnLst/>
              <a:rect l="l" t="t" r="r" b="b"/>
              <a:pathLst>
                <a:path w="2342515" h="1487804">
                  <a:moveTo>
                    <a:pt x="2193671" y="0"/>
                  </a:moveTo>
                  <a:lnTo>
                    <a:pt x="148717" y="0"/>
                  </a:lnTo>
                  <a:lnTo>
                    <a:pt x="101697" y="7578"/>
                  </a:lnTo>
                  <a:lnTo>
                    <a:pt x="60871" y="28683"/>
                  </a:lnTo>
                  <a:lnTo>
                    <a:pt x="28683" y="60871"/>
                  </a:lnTo>
                  <a:lnTo>
                    <a:pt x="7578" y="101697"/>
                  </a:lnTo>
                  <a:lnTo>
                    <a:pt x="0" y="148717"/>
                  </a:lnTo>
                  <a:lnTo>
                    <a:pt x="0" y="1338707"/>
                  </a:lnTo>
                  <a:lnTo>
                    <a:pt x="7578" y="1385726"/>
                  </a:lnTo>
                  <a:lnTo>
                    <a:pt x="28683" y="1426552"/>
                  </a:lnTo>
                  <a:lnTo>
                    <a:pt x="60871" y="1458740"/>
                  </a:lnTo>
                  <a:lnTo>
                    <a:pt x="101697" y="1479845"/>
                  </a:lnTo>
                  <a:lnTo>
                    <a:pt x="148717" y="1487424"/>
                  </a:lnTo>
                  <a:lnTo>
                    <a:pt x="2193671" y="1487424"/>
                  </a:lnTo>
                  <a:lnTo>
                    <a:pt x="2240690" y="1479845"/>
                  </a:lnTo>
                  <a:lnTo>
                    <a:pt x="2281516" y="1458740"/>
                  </a:lnTo>
                  <a:lnTo>
                    <a:pt x="2313704" y="1426552"/>
                  </a:lnTo>
                  <a:lnTo>
                    <a:pt x="2334809" y="1385726"/>
                  </a:lnTo>
                  <a:lnTo>
                    <a:pt x="2342388" y="1338707"/>
                  </a:lnTo>
                  <a:lnTo>
                    <a:pt x="2342388" y="148717"/>
                  </a:lnTo>
                  <a:lnTo>
                    <a:pt x="2334809" y="101697"/>
                  </a:lnTo>
                  <a:lnTo>
                    <a:pt x="2313704" y="60871"/>
                  </a:lnTo>
                  <a:lnTo>
                    <a:pt x="2281516" y="28683"/>
                  </a:lnTo>
                  <a:lnTo>
                    <a:pt x="2240690" y="7578"/>
                  </a:lnTo>
                  <a:lnTo>
                    <a:pt x="219367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93942" y="1953006"/>
              <a:ext cx="2342515" cy="1487805"/>
            </a:xfrm>
            <a:custGeom>
              <a:avLst/>
              <a:gdLst/>
              <a:ahLst/>
              <a:cxnLst/>
              <a:rect l="l" t="t" r="r" b="b"/>
              <a:pathLst>
                <a:path w="2342515" h="1487804">
                  <a:moveTo>
                    <a:pt x="0" y="148717"/>
                  </a:moveTo>
                  <a:lnTo>
                    <a:pt x="7578" y="101697"/>
                  </a:lnTo>
                  <a:lnTo>
                    <a:pt x="28683" y="60871"/>
                  </a:lnTo>
                  <a:lnTo>
                    <a:pt x="60871" y="28683"/>
                  </a:lnTo>
                  <a:lnTo>
                    <a:pt x="101697" y="7578"/>
                  </a:lnTo>
                  <a:lnTo>
                    <a:pt x="148717" y="0"/>
                  </a:lnTo>
                  <a:lnTo>
                    <a:pt x="2193671" y="0"/>
                  </a:lnTo>
                  <a:lnTo>
                    <a:pt x="2240690" y="7578"/>
                  </a:lnTo>
                  <a:lnTo>
                    <a:pt x="2281516" y="28683"/>
                  </a:lnTo>
                  <a:lnTo>
                    <a:pt x="2313704" y="60871"/>
                  </a:lnTo>
                  <a:lnTo>
                    <a:pt x="2334809" y="101697"/>
                  </a:lnTo>
                  <a:lnTo>
                    <a:pt x="2342388" y="148717"/>
                  </a:lnTo>
                  <a:lnTo>
                    <a:pt x="2342388" y="1338707"/>
                  </a:lnTo>
                  <a:lnTo>
                    <a:pt x="2334809" y="1385726"/>
                  </a:lnTo>
                  <a:lnTo>
                    <a:pt x="2313704" y="1426552"/>
                  </a:lnTo>
                  <a:lnTo>
                    <a:pt x="2281516" y="1458740"/>
                  </a:lnTo>
                  <a:lnTo>
                    <a:pt x="2240690" y="1479845"/>
                  </a:lnTo>
                  <a:lnTo>
                    <a:pt x="2193671" y="1487424"/>
                  </a:lnTo>
                  <a:lnTo>
                    <a:pt x="148717" y="1487424"/>
                  </a:lnTo>
                  <a:lnTo>
                    <a:pt x="101697" y="1479845"/>
                  </a:lnTo>
                  <a:lnTo>
                    <a:pt x="60871" y="1458740"/>
                  </a:lnTo>
                  <a:lnTo>
                    <a:pt x="28683" y="1426552"/>
                  </a:lnTo>
                  <a:lnTo>
                    <a:pt x="7578" y="1385726"/>
                  </a:lnTo>
                  <a:lnTo>
                    <a:pt x="0" y="1338707"/>
                  </a:lnTo>
                  <a:lnTo>
                    <a:pt x="0" y="148717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838860" y="2942504"/>
            <a:ext cx="2497667" cy="1888765"/>
          </a:xfrm>
          <a:prstGeom prst="rect">
            <a:avLst/>
          </a:prstGeom>
        </p:spPr>
        <p:txBody>
          <a:bodyPr vert="horz" wrap="square" lIns="0" tIns="39793" rIns="0" bIns="0" rtlCol="0">
            <a:spAutoFit/>
          </a:bodyPr>
          <a:lstStyle/>
          <a:p>
            <a:pPr marL="16933" marR="6773" indent="-1693" algn="ctr">
              <a:lnSpc>
                <a:spcPct val="91000"/>
              </a:lnSpc>
              <a:spcBef>
                <a:spcPts val="313"/>
              </a:spcBef>
            </a:pPr>
            <a:r>
              <a:rPr sz="2200" b="1" spc="1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HCCs,</a:t>
            </a:r>
            <a:r>
              <a:rPr sz="2200" b="1" spc="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sz="2200" b="1" spc="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sz="2200" b="1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sz="2200" b="1" spc="2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sz="2200" b="1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200" b="1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sz="22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200" b="1" spc="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 beneficiaries’</a:t>
            </a:r>
            <a:r>
              <a:rPr sz="2200" b="1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sz="2200" b="1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sz="2200" b="1" spc="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costs.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668904" y="208209"/>
            <a:ext cx="11345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333" dirty="0">
                <a:latin typeface="Arial"/>
                <a:cs typeface="Arial"/>
              </a:rPr>
              <a:t>^</a:t>
            </a:r>
            <a:endParaRPr sz="1333">
              <a:latin typeface="Arial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E93C2A-A68B-49C0-C768-24F5B9796280}"/>
              </a:ext>
            </a:extLst>
          </p:cNvPr>
          <p:cNvSpPr txBox="1"/>
          <p:nvPr/>
        </p:nvSpPr>
        <p:spPr>
          <a:xfrm>
            <a:off x="4858849" y="1108393"/>
            <a:ext cx="487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 Risk Adjustment Used?</a:t>
            </a:r>
          </a:p>
        </p:txBody>
      </p:sp>
    </p:spTree>
    <p:extLst>
      <p:ext uri="{BB962C8B-B14F-4D97-AF65-F5344CB8AC3E}">
        <p14:creationId xmlns:p14="http://schemas.microsoft.com/office/powerpoint/2010/main" val="807282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2023 Hierarchical Condition Categories  </a:t>
            </a:r>
            <a:endParaRPr lang="en-US" b="1" i="1" dirty="0">
              <a:solidFill>
                <a:schemeClr val="accent6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09599" y="1041150"/>
            <a:ext cx="10620375" cy="5414681"/>
          </a:xfrm>
        </p:spPr>
        <p:txBody>
          <a:bodyPr/>
          <a:lstStyle/>
          <a:p>
            <a:pPr marL="169862" lvl="1" indent="0">
              <a:buClr>
                <a:srgbClr val="9E8858"/>
              </a:buClr>
              <a:buNone/>
            </a:pPr>
            <a:r>
              <a:rPr lang="en-US" sz="24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 Examples of Chronic Conditions</a:t>
            </a:r>
            <a:endParaRPr lang="en-US" sz="2400" b="1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6350">
              <a:buClr>
                <a:srgbClr val="9E8858"/>
              </a:buClr>
              <a:buNone/>
            </a:pPr>
            <a:endParaRPr lang="en-US" sz="10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following HCCs reflect a few common chronic conditions found in the Medicare population, that MA Plans look for to be documented in a patient’s chart:</a:t>
            </a:r>
          </a:p>
          <a:p>
            <a:pPr marL="850900" lvl="3" indent="-342900">
              <a:buClr>
                <a:srgbClr val="9E8858"/>
              </a:buClr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Diabetes without complications – HCC 19</a:t>
            </a:r>
          </a:p>
          <a:p>
            <a:pPr marL="850900" lvl="3" indent="-342900">
              <a:buClr>
                <a:srgbClr val="9E8858"/>
              </a:buClr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Chronic Obstructive Pulmonary Disease – HCC 108</a:t>
            </a:r>
          </a:p>
          <a:p>
            <a:pPr marL="850900" lvl="3" indent="-342900">
              <a:buClr>
                <a:srgbClr val="9E8858"/>
              </a:buClr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Congestive Heart Failure – HCC 80</a:t>
            </a:r>
          </a:p>
          <a:p>
            <a:pPr marL="850900" lvl="3" indent="-342900">
              <a:buClr>
                <a:srgbClr val="9E8858"/>
              </a:buClr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Breast Cancer – HCC 10</a:t>
            </a:r>
          </a:p>
          <a:p>
            <a:pPr marL="850900" lvl="3" indent="-342900">
              <a:buClr>
                <a:srgbClr val="9E8858"/>
              </a:buClr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Ischemic Heart Disease – HCC 92</a:t>
            </a:r>
          </a:p>
          <a:p>
            <a:pPr marL="850900" lvl="3" indent="-342900">
              <a:buClr>
                <a:srgbClr val="9E8858"/>
              </a:buClr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Angina – HCC 83D</a:t>
            </a:r>
          </a:p>
          <a:p>
            <a:pPr marL="336550" indent="-342900">
              <a:buClr>
                <a:srgbClr val="9E8858"/>
              </a:buClr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iagnoses from the previous year are used to establish capitation payments to the MA plan. </a:t>
            </a:r>
          </a:p>
          <a:p>
            <a:pPr marL="336550" indent="-342900">
              <a:buClr>
                <a:srgbClr val="9E8858"/>
              </a:buClr>
            </a:pPr>
            <a:r>
              <a:rPr lang="en-US" sz="2400" b="1" dirty="0">
                <a:solidFill>
                  <a:schemeClr val="accent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HCCs must be captured every 12 months for CMS to reimburse. </a:t>
            </a:r>
          </a:p>
          <a:p>
            <a:pPr marL="336550" indent="-342900">
              <a:buClr>
                <a:srgbClr val="9E8858"/>
              </a:buClr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Health Status is re-determined every year.</a:t>
            </a:r>
          </a:p>
          <a:p>
            <a:pPr marL="336550" indent="-342900">
              <a:buClr>
                <a:srgbClr val="9E8858"/>
              </a:buClr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If the HCC codes are captured outside the 12 months (e.g. 12 months and 4 days), it will generate a 6-month revenue gap for that MA plan.</a:t>
            </a:r>
          </a:p>
        </p:txBody>
      </p:sp>
    </p:spTree>
    <p:extLst>
      <p:ext uri="{BB962C8B-B14F-4D97-AF65-F5344CB8AC3E}">
        <p14:creationId xmlns:p14="http://schemas.microsoft.com/office/powerpoint/2010/main" val="681686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2023 Hierarchical Condition Categories  </a:t>
            </a:r>
            <a:endParaRPr lang="en-US" b="1" i="1" dirty="0">
              <a:solidFill>
                <a:schemeClr val="accent6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809625" y="887629"/>
            <a:ext cx="10344150" cy="5568202"/>
          </a:xfrm>
        </p:spPr>
        <p:txBody>
          <a:bodyPr/>
          <a:lstStyle/>
          <a:p>
            <a:pPr marL="169862" lvl="1" indent="0">
              <a:buClr>
                <a:srgbClr val="9E8858"/>
              </a:buClr>
              <a:buNone/>
            </a:pPr>
            <a:r>
              <a:rPr lang="en-US" sz="240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HCC Importance – Impact to Reimbursement</a:t>
            </a:r>
          </a:p>
          <a:p>
            <a:pPr marL="0" indent="-6350">
              <a:buClr>
                <a:srgbClr val="9E8858"/>
              </a:buClr>
              <a:buNone/>
            </a:pPr>
            <a:endParaRPr lang="en-US" sz="1000" dirty="0">
              <a:solidFill>
                <a:schemeClr val="accent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Risk Adjustment Factor (RAF) scores are utilized to predict future healthcare costs for plan enrollees.</a:t>
            </a:r>
          </a:p>
          <a:p>
            <a:pPr marL="850900" lvl="3" indent="-342900">
              <a:buClr>
                <a:srgbClr val="9E8858"/>
              </a:buClr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Chronic conditions</a:t>
            </a:r>
          </a:p>
          <a:p>
            <a:pPr marL="850900" lvl="3" indent="-342900">
              <a:buClr>
                <a:srgbClr val="9E8858"/>
              </a:buClr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 marL="850900" lvl="3" indent="-342900">
              <a:buClr>
                <a:srgbClr val="9E8858"/>
              </a:buClr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</a:p>
          <a:p>
            <a:pPr marL="850900" lvl="3" indent="-342900">
              <a:buClr>
                <a:srgbClr val="9E8858"/>
              </a:buClr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Institutionalization status</a:t>
            </a:r>
          </a:p>
          <a:p>
            <a:pPr marL="850900" lvl="3" indent="-342900">
              <a:buClr>
                <a:srgbClr val="9E8858"/>
              </a:buClr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Medicaid status </a:t>
            </a:r>
          </a:p>
          <a:p>
            <a:pPr marL="850900" lvl="3" indent="-342900">
              <a:buClr>
                <a:srgbClr val="9E8858"/>
              </a:buClr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Current reason for Medicare eligibility</a:t>
            </a:r>
          </a:p>
          <a:p>
            <a:pPr marL="0" indent="0">
              <a:buClr>
                <a:srgbClr val="9E8858"/>
              </a:buClr>
              <a:buNone/>
            </a:pPr>
            <a:endParaRPr lang="en-US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Each HCC has an associated risk weight.</a:t>
            </a:r>
          </a:p>
          <a:p>
            <a:pPr marL="0" indent="0">
              <a:buClr>
                <a:srgbClr val="9E8858"/>
              </a:buClr>
              <a:buNone/>
            </a:pPr>
            <a:endParaRPr lang="en-US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b="1" dirty="0">
                <a:solidFill>
                  <a:schemeClr val="accent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HCCs allow for payment for only the most severe or complicated illness within a category.</a:t>
            </a:r>
          </a:p>
          <a:p>
            <a:pPr marL="0" indent="0">
              <a:buClr>
                <a:srgbClr val="9E8858"/>
              </a:buClr>
              <a:buNone/>
            </a:pPr>
            <a:endParaRPr lang="en-US" sz="1000" b="1" dirty="0">
              <a:solidFill>
                <a:schemeClr val="accent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CMS pays participating health plans a </a:t>
            </a:r>
            <a:r>
              <a:rPr lang="en-US" sz="2400" b="1" dirty="0">
                <a:solidFill>
                  <a:schemeClr val="accent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monthly capitation payment based on the assigned HCC.</a:t>
            </a:r>
            <a:endParaRPr lang="en-US" sz="2400" b="1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862" lvl="1" indent="0">
              <a:buClr>
                <a:srgbClr val="9E8858"/>
              </a:buClr>
              <a:buNone/>
            </a:pPr>
            <a:endParaRPr lang="en-US" sz="2400" dirty="0">
              <a:solidFill>
                <a:srgbClr val="023D7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44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2023 Hierarchical Condition Categories  </a:t>
            </a:r>
            <a:endParaRPr lang="en-US" b="1" i="1" dirty="0">
              <a:solidFill>
                <a:schemeClr val="accent6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041150"/>
            <a:ext cx="10318376" cy="5414681"/>
          </a:xfrm>
        </p:spPr>
        <p:txBody>
          <a:bodyPr/>
          <a:lstStyle/>
          <a:p>
            <a:pPr marL="169862" lvl="1" indent="0">
              <a:buClr>
                <a:srgbClr val="9E8858"/>
              </a:buClr>
              <a:buNone/>
            </a:pPr>
            <a:r>
              <a:rPr lang="en-US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Examples of Chronic Conditions – Acuity and Specificity</a:t>
            </a:r>
            <a:endParaRPr lang="en-US" sz="2400" b="1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6350">
              <a:buClr>
                <a:srgbClr val="9E8858"/>
              </a:buClr>
              <a:buNone/>
            </a:pPr>
            <a:endParaRPr lang="en-US" sz="10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0AABB-CA09-4F78-BEEC-A8432FC7B919}"/>
              </a:ext>
            </a:extLst>
          </p:cNvPr>
          <p:cNvSpPr txBox="1"/>
          <p:nvPr/>
        </p:nvSpPr>
        <p:spPr>
          <a:xfrm>
            <a:off x="1206313" y="1752600"/>
            <a:ext cx="912495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ICD-10-CM codes are used in risk adjustment, the documentation of acuity and specificity can be significant. 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some examples of the increased specificity needs that are important to include in the documentation for risk adjustment.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3FE85-4A99-0D96-6CBB-AD2E74D1B8F7}"/>
              </a:ext>
            </a:extLst>
          </p:cNvPr>
          <p:cNvSpPr txBox="1"/>
          <p:nvPr/>
        </p:nvSpPr>
        <p:spPr>
          <a:xfrm>
            <a:off x="1390207" y="3920049"/>
            <a:ext cx="8083402" cy="2475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569">
              <a:lnSpc>
                <a:spcPct val="100000"/>
              </a:lnSpc>
              <a:spcBef>
                <a:spcPts val="140"/>
              </a:spcBef>
            </a:pP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ICD-10 Guidelines:</a:t>
            </a:r>
          </a:p>
          <a:p>
            <a:pPr marL="184569">
              <a:lnSpc>
                <a:spcPct val="100000"/>
              </a:lnSpc>
              <a:spcBef>
                <a:spcPts val="140"/>
              </a:spcBef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569" marR="6773">
              <a:lnSpc>
                <a:spcPct val="99500"/>
              </a:lnSpc>
              <a:spcBef>
                <a:spcPts val="2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“Code all documented conditions that coexist at the time of the encounter/visit, and require or affect patient care, treatment or management. </a:t>
            </a:r>
          </a:p>
          <a:p>
            <a:pPr marL="184569" marR="6773">
              <a:lnSpc>
                <a:spcPct val="99500"/>
              </a:lnSpc>
              <a:spcBef>
                <a:spcPts val="2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code conditions that were previously treated and no longer exist.”</a:t>
            </a:r>
          </a:p>
        </p:txBody>
      </p:sp>
      <p:pic>
        <p:nvPicPr>
          <p:cNvPr id="6" name="Picture 5" descr="Doodle splash">
            <a:extLst>
              <a:ext uri="{FF2B5EF4-FFF2-40B4-BE49-F238E27FC236}">
                <a16:creationId xmlns:a16="http://schemas.microsoft.com/office/drawing/2014/main" id="{8CBBCA2E-DE77-B18C-77B7-B5F1C014B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73" y="3748490"/>
            <a:ext cx="2158410" cy="21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3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2023 Hierarchical Condition Categories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b="1" dirty="0">
                <a:solidFill>
                  <a:schemeClr val="accent6"/>
                </a:solidFill>
              </a:rPr>
              <a:t>   </a:t>
            </a:r>
            <a:r>
              <a:rPr lang="en-US" sz="2400" b="1" dirty="0">
                <a:solidFill>
                  <a:schemeClr val="accent6"/>
                </a:solidFill>
              </a:rPr>
              <a:t>The MEAT of HCCs  </a:t>
            </a:r>
            <a:endParaRPr lang="en-US" sz="2400" b="1" i="1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E0C316-89AD-466D-BCDF-25EF04F2E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395" y="1552574"/>
            <a:ext cx="10119480" cy="47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3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2023 Hierarchical Condition Categories – </a:t>
            </a:r>
            <a:r>
              <a:rPr lang="en-US" sz="2800" b="1" dirty="0">
                <a:solidFill>
                  <a:schemeClr val="accent6"/>
                </a:solidFill>
              </a:rPr>
              <a:t>The MEAT of HCCs 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b="1" dirty="0">
                <a:solidFill>
                  <a:schemeClr val="accent6"/>
                </a:solidFill>
              </a:rPr>
              <a:t>   </a:t>
            </a:r>
            <a:endParaRPr lang="en-US" sz="2400" b="1" i="1" dirty="0">
              <a:solidFill>
                <a:schemeClr val="accent6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E70E9C1-B57C-4A81-9A94-32005DE89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108675"/>
            <a:ext cx="9677364" cy="3638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239C9-0609-40CB-BAE0-879262463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747225"/>
            <a:ext cx="9632978" cy="129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68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2023 Hierarchical Condition Categories  </a:t>
            </a:r>
            <a:endParaRPr lang="en-US" b="1" i="1" dirty="0">
              <a:solidFill>
                <a:schemeClr val="accent6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004048"/>
            <a:ext cx="9538447" cy="5047128"/>
          </a:xfrm>
        </p:spPr>
        <p:txBody>
          <a:bodyPr/>
          <a:lstStyle/>
          <a:p>
            <a:pPr marL="169862" lvl="1" indent="0">
              <a:buClr>
                <a:srgbClr val="9E8858"/>
              </a:buClr>
              <a:buNone/>
            </a:pPr>
            <a:endParaRPr lang="en-US" sz="2400" b="1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6350">
              <a:buClr>
                <a:srgbClr val="9E8858"/>
              </a:buClr>
              <a:buNone/>
            </a:pPr>
            <a:endParaRPr lang="en-US" sz="10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862" lvl="1" indent="0">
              <a:buClr>
                <a:srgbClr val="9E8858"/>
              </a:buClr>
              <a:buNone/>
            </a:pPr>
            <a:endParaRPr lang="en-US" sz="2400" dirty="0">
              <a:solidFill>
                <a:srgbClr val="023D7E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E0B0B42-3605-47DE-95A2-507E46DCD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8064" y="1921425"/>
            <a:ext cx="6838950" cy="3932527"/>
          </a:xfrm>
        </p:spPr>
        <p:txBody>
          <a:bodyPr/>
          <a:lstStyle/>
          <a:p>
            <a:pPr algn="ctr"/>
            <a:r>
              <a:rPr lang="en-US" sz="3200" dirty="0"/>
              <a:t>&gt; 70,000+ ICD-10 Diagnosis Codes</a:t>
            </a:r>
          </a:p>
          <a:p>
            <a:pPr algn="ctr"/>
            <a:r>
              <a:rPr lang="en-US" sz="3200" dirty="0"/>
              <a:t>805 Disease Groups</a:t>
            </a:r>
          </a:p>
          <a:p>
            <a:pPr algn="ctr"/>
            <a:r>
              <a:rPr lang="en-US" sz="3200" dirty="0"/>
              <a:t>189 Condition Categories</a:t>
            </a:r>
          </a:p>
          <a:p>
            <a:pPr algn="ctr"/>
            <a:r>
              <a:rPr lang="en-US" sz="3200" dirty="0"/>
              <a:t>86 HCCs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78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9599" y="778094"/>
            <a:ext cx="8192801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36102">
              <a:lnSpc>
                <a:spcPct val="100000"/>
              </a:lnSpc>
              <a:spcBef>
                <a:spcPts val="133"/>
              </a:spcBef>
            </a:pPr>
            <a:r>
              <a:rPr b="1" dirty="0">
                <a:solidFill>
                  <a:schemeClr val="accent6"/>
                </a:solidFill>
                <a:ea typeface="+mn-ea"/>
                <a:cs typeface="Times New Roman" panose="02020603050405020304" pitchFamily="18" charset="0"/>
              </a:rPr>
              <a:t>Factors That Affect RAF Scores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2296" y="1526962"/>
            <a:ext cx="4668520" cy="255198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RAF Score May Indicate</a:t>
            </a:r>
          </a:p>
          <a:p>
            <a:pPr marL="541006" indent="-381837">
              <a:lnSpc>
                <a:spcPct val="100000"/>
              </a:lnSpc>
              <a:spcBef>
                <a:spcPts val="2013"/>
              </a:spcBef>
              <a:buFont typeface="Arial"/>
              <a:buChar char="•"/>
              <a:tabLst>
                <a:tab pos="541006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Healthier population</a:t>
            </a:r>
          </a:p>
          <a:p>
            <a:pPr marR="1000735" algn="ctr">
              <a:lnSpc>
                <a:spcPct val="10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541006" indent="-381837">
              <a:lnSpc>
                <a:spcPct val="100000"/>
              </a:lnSpc>
              <a:spcBef>
                <a:spcPts val="7"/>
              </a:spcBef>
              <a:buFont typeface="Arial"/>
              <a:buChar char="•"/>
              <a:tabLst>
                <a:tab pos="541006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Inadequate documentation</a:t>
            </a:r>
          </a:p>
          <a:p>
            <a:pPr marL="541006" indent="-381837">
              <a:lnSpc>
                <a:spcPct val="100000"/>
              </a:lnSpc>
              <a:buFont typeface="Arial"/>
              <a:buChar char="•"/>
              <a:tabLst>
                <a:tab pos="541006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Inaccurate ICD-10 coding</a:t>
            </a:r>
          </a:p>
          <a:p>
            <a:pPr marL="541006" indent="-381837">
              <a:lnSpc>
                <a:spcPct val="100000"/>
              </a:lnSpc>
              <a:buFont typeface="Arial"/>
              <a:buChar char="•"/>
              <a:tabLst>
                <a:tab pos="541006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not being seen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95929" y="2109247"/>
            <a:ext cx="4503420" cy="223309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8770" indent="-381837">
              <a:spcBef>
                <a:spcPts val="133"/>
              </a:spcBef>
              <a:buFont typeface="Arial"/>
              <a:buChar char="•"/>
              <a:tabLst>
                <a:tab pos="39877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with increased</a:t>
            </a:r>
          </a:p>
          <a:p>
            <a:pPr marL="398770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risks</a:t>
            </a:r>
          </a:p>
          <a:p>
            <a:pPr marR="51645" algn="ctr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398770" indent="-381837">
              <a:buFont typeface="Arial"/>
              <a:buChar char="•"/>
              <a:tabLst>
                <a:tab pos="39877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Undocumented diagnoses</a:t>
            </a:r>
          </a:p>
          <a:p>
            <a:pPr marL="398770" indent="-381837">
              <a:buFont typeface="Arial"/>
              <a:buChar char="•"/>
              <a:tabLst>
                <a:tab pos="39877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Overcoding via copy/paste in</a:t>
            </a:r>
          </a:p>
          <a:p>
            <a:pPr marL="398770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31185" y="1497872"/>
            <a:ext cx="4777739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RAF Score May Indicate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297" y="4323568"/>
            <a:ext cx="9754105" cy="182829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960481" y="6173130"/>
            <a:ext cx="1432560" cy="4004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2400" spc="247" dirty="0">
                <a:latin typeface="Calibri"/>
                <a:cs typeface="Calibri"/>
              </a:rPr>
              <a:t>LOW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127" dirty="0">
                <a:latin typeface="Calibri"/>
                <a:cs typeface="Calibri"/>
              </a:rPr>
              <a:t>RISK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1725" y="6151863"/>
            <a:ext cx="1982893" cy="4004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2400" spc="140" dirty="0">
                <a:latin typeface="Calibri"/>
                <a:cs typeface="Calibri"/>
              </a:rPr>
              <a:t>MEDIUM</a:t>
            </a:r>
            <a:r>
              <a:rPr sz="2400" spc="53" dirty="0">
                <a:latin typeface="Calibri"/>
                <a:cs typeface="Calibri"/>
              </a:rPr>
              <a:t> </a:t>
            </a:r>
            <a:r>
              <a:rPr sz="2400" spc="127" dirty="0">
                <a:latin typeface="Calibri"/>
                <a:cs typeface="Calibri"/>
              </a:rPr>
              <a:t>RISK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15035" y="6173130"/>
            <a:ext cx="1487593" cy="4004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2400" spc="200" dirty="0">
                <a:latin typeface="Calibri"/>
                <a:cs typeface="Calibri"/>
              </a:rPr>
              <a:t>HIGH</a:t>
            </a:r>
            <a:r>
              <a:rPr sz="2400" spc="33" dirty="0">
                <a:latin typeface="Calibri"/>
                <a:cs typeface="Calibri"/>
              </a:rPr>
              <a:t> </a:t>
            </a:r>
            <a:r>
              <a:rPr sz="2400" spc="127" dirty="0">
                <a:latin typeface="Calibri"/>
                <a:cs typeface="Calibri"/>
              </a:rPr>
              <a:t>RISK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68904" y="208209"/>
            <a:ext cx="11345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333" dirty="0">
                <a:latin typeface="Arial"/>
                <a:cs typeface="Arial"/>
              </a:rPr>
              <a:t>^</a:t>
            </a:r>
            <a:endParaRPr sz="1333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73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3762-81E2-1C79-14A5-AB305A15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431523"/>
            <a:ext cx="8229600" cy="827680"/>
          </a:xfrm>
        </p:spPr>
        <p:txBody>
          <a:bodyPr/>
          <a:lstStyle/>
          <a:p>
            <a:r>
              <a:rPr lang="en-US" sz="3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7F4186-968E-B17B-62BB-B33FAAF37297}"/>
              </a:ext>
            </a:extLst>
          </p:cNvPr>
          <p:cNvSpPr txBox="1"/>
          <p:nvPr/>
        </p:nvSpPr>
        <p:spPr>
          <a:xfrm>
            <a:off x="933450" y="1259203"/>
            <a:ext cx="959167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F3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close of the Public Health Emergency, 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value-based         payment methodologies are being utilized </a:t>
            </a:r>
            <a:r>
              <a:rPr lang="en-US" sz="2400" dirty="0">
                <a:solidFill>
                  <a:srgbClr val="0F3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Hawaii by traditional Medicare, Medicare Advantage Plans and/or Medicaid Care Management Organizations? 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0F3B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F3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commercial payors following CMS adoption of Hierarchical Condition Categories (HCCs) for reimbursement? 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0F3B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F3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And, what is the 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requirement for reporting HEDIS patient care measurements </a:t>
            </a:r>
            <a:r>
              <a:rPr lang="en-US" sz="2400" dirty="0">
                <a:solidFill>
                  <a:srgbClr val="0F3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Medicaid plans? 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0F3B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F3B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session brings together updates for ensuring payment optimization under 2023 state and federal Quality Review programs, as well as preparation for 2024.</a:t>
            </a:r>
          </a:p>
        </p:txBody>
      </p:sp>
    </p:spTree>
    <p:extLst>
      <p:ext uri="{BB962C8B-B14F-4D97-AF65-F5344CB8AC3E}">
        <p14:creationId xmlns:p14="http://schemas.microsoft.com/office/powerpoint/2010/main" val="2406167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957" y="484633"/>
            <a:ext cx="10972800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b="1" spc="167" dirty="0">
                <a:solidFill>
                  <a:schemeClr val="accent6"/>
                </a:solidFill>
              </a:rPr>
              <a:t>Risk</a:t>
            </a:r>
            <a:r>
              <a:rPr b="1" spc="33" dirty="0">
                <a:solidFill>
                  <a:schemeClr val="accent6"/>
                </a:solidFill>
              </a:rPr>
              <a:t> </a:t>
            </a:r>
            <a:r>
              <a:rPr b="1" spc="227" dirty="0">
                <a:solidFill>
                  <a:schemeClr val="accent6"/>
                </a:solidFill>
              </a:rPr>
              <a:t>Adjustment</a:t>
            </a:r>
            <a:r>
              <a:rPr b="1" spc="160" dirty="0">
                <a:solidFill>
                  <a:schemeClr val="accent6"/>
                </a:solidFill>
              </a:rPr>
              <a:t> </a:t>
            </a:r>
            <a:r>
              <a:rPr b="1" spc="293" dirty="0">
                <a:solidFill>
                  <a:schemeClr val="accent6"/>
                </a:solidFill>
              </a:rPr>
              <a:t>Example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036047"/>
              </p:ext>
            </p:extLst>
          </p:nvPr>
        </p:nvGraphicFramePr>
        <p:xfrm>
          <a:off x="330200" y="1154515"/>
          <a:ext cx="3759200" cy="4302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4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879">
                <a:tc gridSpan="2">
                  <a:txBody>
                    <a:bodyPr/>
                    <a:lstStyle/>
                    <a:p>
                      <a:pPr marL="1120775" marR="377825" indent="-7378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Few</a:t>
                      </a:r>
                      <a:r>
                        <a:rPr sz="19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Chronic</a:t>
                      </a:r>
                      <a:r>
                        <a:rPr sz="19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Conditions </a:t>
                      </a:r>
                      <a:r>
                        <a:rPr sz="1900" b="1" spc="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Coded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95" dirty="0">
                          <a:latin typeface="Calibri"/>
                          <a:cs typeface="Calibri"/>
                        </a:rPr>
                        <a:t>76</a:t>
                      </a:r>
                      <a:r>
                        <a:rPr sz="19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50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9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90" dirty="0">
                          <a:latin typeface="Calibri"/>
                          <a:cs typeface="Calibri"/>
                        </a:rPr>
                        <a:t>old</a:t>
                      </a:r>
                      <a:r>
                        <a:rPr sz="19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55" dirty="0">
                          <a:latin typeface="Calibri"/>
                          <a:cs typeface="Calibri"/>
                        </a:rPr>
                        <a:t>female</a:t>
                      </a:r>
                      <a:endParaRPr sz="1900" b="1" dirty="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50" dirty="0">
                          <a:latin typeface="Calibri"/>
                          <a:cs typeface="Calibri"/>
                        </a:rPr>
                        <a:t>.437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85" dirty="0">
                          <a:latin typeface="Calibri"/>
                          <a:cs typeface="Calibri"/>
                        </a:rPr>
                        <a:t>Medicaid</a:t>
                      </a:r>
                      <a:r>
                        <a:rPr sz="19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75" dirty="0">
                          <a:latin typeface="Calibri"/>
                          <a:cs typeface="Calibri"/>
                        </a:rPr>
                        <a:t>Eligible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50" dirty="0">
                          <a:latin typeface="Calibri"/>
                          <a:cs typeface="Calibri"/>
                        </a:rPr>
                        <a:t>.151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8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114" dirty="0">
                          <a:latin typeface="Calibri"/>
                          <a:cs typeface="Calibri"/>
                        </a:rPr>
                        <a:t>PVD</a:t>
                      </a:r>
                      <a:r>
                        <a:rPr sz="1900" b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10" dirty="0">
                          <a:latin typeface="Calibri"/>
                          <a:cs typeface="Calibri"/>
                        </a:rPr>
                        <a:t>(I73.9,</a:t>
                      </a:r>
                      <a:r>
                        <a:rPr sz="19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204" dirty="0">
                          <a:latin typeface="Calibri"/>
                          <a:cs typeface="Calibri"/>
                        </a:rPr>
                        <a:t>HCC</a:t>
                      </a:r>
                      <a:r>
                        <a:rPr sz="1900" b="1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50" dirty="0">
                          <a:latin typeface="Calibri"/>
                          <a:cs typeface="Calibri"/>
                        </a:rPr>
                        <a:t>108)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50" dirty="0">
                          <a:latin typeface="Calibri"/>
                          <a:cs typeface="Calibri"/>
                        </a:rPr>
                        <a:t>.298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8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114" dirty="0">
                          <a:latin typeface="Calibri"/>
                          <a:cs typeface="Calibri"/>
                        </a:rPr>
                        <a:t>DM</a:t>
                      </a:r>
                      <a:r>
                        <a:rPr sz="19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5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120" dirty="0">
                          <a:latin typeface="Calibri"/>
                          <a:cs typeface="Calibri"/>
                        </a:rPr>
                        <a:t>coded</a:t>
                      </a:r>
                      <a:r>
                        <a:rPr sz="19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60" dirty="0">
                          <a:latin typeface="Calibri"/>
                          <a:cs typeface="Calibri"/>
                        </a:rPr>
                        <a:t>(no</a:t>
                      </a:r>
                      <a:r>
                        <a:rPr sz="19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135" dirty="0">
                          <a:latin typeface="Calibri"/>
                          <a:cs typeface="Calibri"/>
                        </a:rPr>
                        <a:t>HCC)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dirty="0">
                          <a:latin typeface="Calibri"/>
                          <a:cs typeface="Calibri"/>
                        </a:rPr>
                        <a:t>0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8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180" dirty="0">
                          <a:latin typeface="Calibri"/>
                          <a:cs typeface="Calibri"/>
                        </a:rPr>
                        <a:t>CHF</a:t>
                      </a:r>
                      <a:r>
                        <a:rPr sz="1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5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9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120" dirty="0">
                          <a:latin typeface="Calibri"/>
                          <a:cs typeface="Calibri"/>
                        </a:rPr>
                        <a:t>coded</a:t>
                      </a:r>
                      <a:r>
                        <a:rPr sz="19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35" dirty="0">
                          <a:latin typeface="Calibri"/>
                          <a:cs typeface="Calibri"/>
                        </a:rPr>
                        <a:t>(no</a:t>
                      </a:r>
                      <a:endParaRPr sz="1900" b="1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900" b="1" spc="130" dirty="0">
                          <a:latin typeface="Calibri"/>
                          <a:cs typeface="Calibri"/>
                        </a:rPr>
                        <a:t>HCC)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dirty="0">
                          <a:latin typeface="Calibri"/>
                          <a:cs typeface="Calibri"/>
                        </a:rPr>
                        <a:t>0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8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900" b="1" spc="13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9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80" dirty="0">
                          <a:latin typeface="Calibri"/>
                          <a:cs typeface="Calibri"/>
                        </a:rPr>
                        <a:t>disease</a:t>
                      </a:r>
                      <a:r>
                        <a:rPr sz="1900" b="1" spc="35" dirty="0">
                          <a:latin typeface="Calibri"/>
                          <a:cs typeface="Calibri"/>
                        </a:rPr>
                        <a:t> interaction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900" b="1" dirty="0">
                          <a:latin typeface="Calibri"/>
                          <a:cs typeface="Calibri"/>
                        </a:rPr>
                        <a:t>0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8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900" b="1" spc="50" dirty="0">
                          <a:latin typeface="Calibri"/>
                          <a:cs typeface="Calibri"/>
                        </a:rPr>
                        <a:t>Raw</a:t>
                      </a:r>
                      <a:r>
                        <a:rPr sz="19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130" dirty="0">
                          <a:latin typeface="Calibri"/>
                          <a:cs typeface="Calibri"/>
                        </a:rPr>
                        <a:t>RAF</a:t>
                      </a:r>
                      <a:r>
                        <a:rPr sz="1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65" dirty="0">
                          <a:latin typeface="Calibri"/>
                          <a:cs typeface="Calibri"/>
                        </a:rPr>
                        <a:t>Score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900" b="1" spc="50" dirty="0">
                          <a:latin typeface="Calibri"/>
                          <a:cs typeface="Calibri"/>
                        </a:rPr>
                        <a:t>.886</a:t>
                      </a:r>
                      <a:endParaRPr sz="1900" b="1" dirty="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355981"/>
              </p:ext>
            </p:extLst>
          </p:nvPr>
        </p:nvGraphicFramePr>
        <p:xfrm>
          <a:off x="4241800" y="1168062"/>
          <a:ext cx="3759200" cy="4295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4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033">
                <a:tc gridSpan="2">
                  <a:txBody>
                    <a:bodyPr/>
                    <a:lstStyle/>
                    <a:p>
                      <a:pPr marL="1121410" marR="311785" indent="-8020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Some</a:t>
                      </a:r>
                      <a:r>
                        <a:rPr sz="19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Chronic</a:t>
                      </a:r>
                      <a:r>
                        <a:rPr sz="1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Conditions </a:t>
                      </a:r>
                      <a:r>
                        <a:rPr sz="1900" b="1" spc="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Coded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95" dirty="0">
                          <a:latin typeface="Calibri"/>
                          <a:cs typeface="Calibri"/>
                        </a:rPr>
                        <a:t>76</a:t>
                      </a:r>
                      <a:r>
                        <a:rPr sz="19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50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9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90" dirty="0">
                          <a:latin typeface="Calibri"/>
                          <a:cs typeface="Calibri"/>
                        </a:rPr>
                        <a:t>old</a:t>
                      </a:r>
                      <a:r>
                        <a:rPr sz="19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55" dirty="0">
                          <a:latin typeface="Calibri"/>
                          <a:cs typeface="Calibri"/>
                        </a:rPr>
                        <a:t>female</a:t>
                      </a:r>
                      <a:endParaRPr sz="1900" b="1" dirty="0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50" dirty="0">
                          <a:latin typeface="Calibri"/>
                          <a:cs typeface="Calibri"/>
                        </a:rPr>
                        <a:t>.437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8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85" dirty="0">
                          <a:latin typeface="Calibri"/>
                          <a:cs typeface="Calibri"/>
                        </a:rPr>
                        <a:t>Medicaid</a:t>
                      </a:r>
                      <a:r>
                        <a:rPr sz="19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75" dirty="0">
                          <a:latin typeface="Calibri"/>
                          <a:cs typeface="Calibri"/>
                        </a:rPr>
                        <a:t>Eligible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50" dirty="0">
                          <a:latin typeface="Calibri"/>
                          <a:cs typeface="Calibri"/>
                        </a:rPr>
                        <a:t>.151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114" dirty="0">
                          <a:latin typeface="Calibri"/>
                          <a:cs typeface="Calibri"/>
                        </a:rPr>
                        <a:t>PVD</a:t>
                      </a:r>
                      <a:r>
                        <a:rPr sz="1900" b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10" dirty="0">
                          <a:latin typeface="Calibri"/>
                          <a:cs typeface="Calibri"/>
                        </a:rPr>
                        <a:t>(I73.9,</a:t>
                      </a:r>
                      <a:r>
                        <a:rPr sz="19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204" dirty="0">
                          <a:latin typeface="Calibri"/>
                          <a:cs typeface="Calibri"/>
                        </a:rPr>
                        <a:t>HCC</a:t>
                      </a:r>
                      <a:r>
                        <a:rPr sz="1900" b="1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50" dirty="0">
                          <a:latin typeface="Calibri"/>
                          <a:cs typeface="Calibri"/>
                        </a:rPr>
                        <a:t>108)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50" dirty="0">
                          <a:latin typeface="Calibri"/>
                          <a:cs typeface="Calibri"/>
                        </a:rPr>
                        <a:t>.298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3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120" dirty="0">
                          <a:latin typeface="Calibri"/>
                          <a:cs typeface="Calibri"/>
                        </a:rPr>
                        <a:t>DM</a:t>
                      </a:r>
                      <a:r>
                        <a:rPr sz="19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60" dirty="0">
                          <a:latin typeface="Calibri"/>
                          <a:cs typeface="Calibri"/>
                        </a:rPr>
                        <a:t>(E11.9,</a:t>
                      </a:r>
                      <a:r>
                        <a:rPr sz="1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204" dirty="0">
                          <a:latin typeface="Calibri"/>
                          <a:cs typeface="Calibri"/>
                        </a:rPr>
                        <a:t>HCC</a:t>
                      </a:r>
                      <a:r>
                        <a:rPr sz="19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40" dirty="0">
                          <a:latin typeface="Calibri"/>
                          <a:cs typeface="Calibri"/>
                        </a:rPr>
                        <a:t>19)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50" dirty="0">
                          <a:latin typeface="Calibri"/>
                          <a:cs typeface="Calibri"/>
                        </a:rPr>
                        <a:t>.118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8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175" dirty="0">
                          <a:latin typeface="Calibri"/>
                          <a:cs typeface="Calibri"/>
                        </a:rPr>
                        <a:t>CHF</a:t>
                      </a:r>
                      <a:r>
                        <a:rPr sz="1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5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9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120" dirty="0">
                          <a:latin typeface="Calibri"/>
                          <a:cs typeface="Calibri"/>
                        </a:rPr>
                        <a:t>coded</a:t>
                      </a:r>
                      <a:r>
                        <a:rPr sz="1900" b="1" spc="35" dirty="0">
                          <a:latin typeface="Calibri"/>
                          <a:cs typeface="Calibri"/>
                        </a:rPr>
                        <a:t> (no</a:t>
                      </a:r>
                      <a:endParaRPr sz="1900" b="1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b="1" spc="135" dirty="0">
                          <a:latin typeface="Calibri"/>
                          <a:cs typeface="Calibri"/>
                        </a:rPr>
                        <a:t>HCC)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dirty="0">
                          <a:latin typeface="Calibri"/>
                          <a:cs typeface="Calibri"/>
                        </a:rPr>
                        <a:t>0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8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900" b="1" spc="13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9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80" dirty="0">
                          <a:latin typeface="Calibri"/>
                          <a:cs typeface="Calibri"/>
                        </a:rPr>
                        <a:t>disease</a:t>
                      </a:r>
                      <a:r>
                        <a:rPr sz="1900" b="1" spc="35" dirty="0">
                          <a:latin typeface="Calibri"/>
                          <a:cs typeface="Calibri"/>
                        </a:rPr>
                        <a:t> interaction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900" b="1" dirty="0">
                          <a:latin typeface="Calibri"/>
                          <a:cs typeface="Calibri"/>
                        </a:rPr>
                        <a:t>0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900" b="1" spc="50" dirty="0">
                          <a:latin typeface="Calibri"/>
                          <a:cs typeface="Calibri"/>
                        </a:rPr>
                        <a:t>Raw</a:t>
                      </a:r>
                      <a:r>
                        <a:rPr sz="19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130" dirty="0">
                          <a:latin typeface="Calibri"/>
                          <a:cs typeface="Calibri"/>
                        </a:rPr>
                        <a:t>RAF</a:t>
                      </a:r>
                      <a:r>
                        <a:rPr sz="1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65" dirty="0">
                          <a:latin typeface="Calibri"/>
                          <a:cs typeface="Calibri"/>
                        </a:rPr>
                        <a:t>Score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900" b="1" spc="65" dirty="0">
                          <a:latin typeface="Calibri"/>
                          <a:cs typeface="Calibri"/>
                        </a:rPr>
                        <a:t>1.004</a:t>
                      </a:r>
                      <a:endParaRPr sz="1900" b="1" dirty="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35229"/>
              </p:ext>
            </p:extLst>
          </p:nvPr>
        </p:nvGraphicFramePr>
        <p:xfrm>
          <a:off x="8153400" y="1154516"/>
          <a:ext cx="3758352" cy="42968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4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433">
                <a:tc gridSpan="2">
                  <a:txBody>
                    <a:bodyPr/>
                    <a:lstStyle/>
                    <a:p>
                      <a:pPr marL="1121410" marR="436880" indent="-6769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9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Chronic</a:t>
                      </a:r>
                      <a:r>
                        <a:rPr sz="19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Conditions </a:t>
                      </a:r>
                      <a:r>
                        <a:rPr sz="1900" b="1" spc="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Coded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95" dirty="0">
                          <a:latin typeface="Calibri"/>
                          <a:cs typeface="Calibri"/>
                        </a:rPr>
                        <a:t>76</a:t>
                      </a:r>
                      <a:r>
                        <a:rPr sz="19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55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9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95" dirty="0">
                          <a:latin typeface="Calibri"/>
                          <a:cs typeface="Calibri"/>
                        </a:rPr>
                        <a:t>old</a:t>
                      </a:r>
                      <a:r>
                        <a:rPr sz="1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50" dirty="0">
                          <a:latin typeface="Calibri"/>
                          <a:cs typeface="Calibri"/>
                        </a:rPr>
                        <a:t>female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50" dirty="0">
                          <a:latin typeface="Calibri"/>
                          <a:cs typeface="Calibri"/>
                        </a:rPr>
                        <a:t>.437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80" dirty="0">
                          <a:latin typeface="Calibri"/>
                          <a:cs typeface="Calibri"/>
                        </a:rPr>
                        <a:t>Medicaid</a:t>
                      </a:r>
                      <a:r>
                        <a:rPr sz="19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75" dirty="0">
                          <a:latin typeface="Calibri"/>
                          <a:cs typeface="Calibri"/>
                        </a:rPr>
                        <a:t>Eligible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50" dirty="0">
                          <a:latin typeface="Calibri"/>
                          <a:cs typeface="Calibri"/>
                        </a:rPr>
                        <a:t>.151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120" dirty="0">
                          <a:latin typeface="Calibri"/>
                          <a:cs typeface="Calibri"/>
                        </a:rPr>
                        <a:t>PVD</a:t>
                      </a:r>
                      <a:r>
                        <a:rPr sz="1900" b="1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10" dirty="0">
                          <a:latin typeface="Calibri"/>
                          <a:cs typeface="Calibri"/>
                        </a:rPr>
                        <a:t>(I73.9,</a:t>
                      </a:r>
                      <a:r>
                        <a:rPr sz="19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204" dirty="0">
                          <a:latin typeface="Calibri"/>
                          <a:cs typeface="Calibri"/>
                        </a:rPr>
                        <a:t>HCC</a:t>
                      </a:r>
                      <a:r>
                        <a:rPr sz="1900" b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50" dirty="0">
                          <a:latin typeface="Calibri"/>
                          <a:cs typeface="Calibri"/>
                        </a:rPr>
                        <a:t>108)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50" dirty="0">
                          <a:latin typeface="Calibri"/>
                          <a:cs typeface="Calibri"/>
                        </a:rPr>
                        <a:t>.298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76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114" dirty="0">
                          <a:latin typeface="Calibri"/>
                          <a:cs typeface="Calibri"/>
                        </a:rPr>
                        <a:t>DM</a:t>
                      </a:r>
                      <a:r>
                        <a:rPr sz="19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60" dirty="0">
                          <a:latin typeface="Calibri"/>
                          <a:cs typeface="Calibri"/>
                        </a:rPr>
                        <a:t>(E11.9,</a:t>
                      </a:r>
                      <a:r>
                        <a:rPr sz="19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204" dirty="0">
                          <a:latin typeface="Calibri"/>
                          <a:cs typeface="Calibri"/>
                        </a:rPr>
                        <a:t>HCC</a:t>
                      </a:r>
                      <a:r>
                        <a:rPr sz="19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35" dirty="0">
                          <a:latin typeface="Calibri"/>
                          <a:cs typeface="Calibri"/>
                        </a:rPr>
                        <a:t>19)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50" dirty="0">
                          <a:latin typeface="Calibri"/>
                          <a:cs typeface="Calibri"/>
                        </a:rPr>
                        <a:t>.118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43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180" dirty="0">
                          <a:latin typeface="Calibri"/>
                          <a:cs typeface="Calibri"/>
                        </a:rPr>
                        <a:t>CHF</a:t>
                      </a:r>
                      <a:r>
                        <a:rPr sz="1900" b="1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10" dirty="0">
                          <a:latin typeface="Calibri"/>
                          <a:cs typeface="Calibri"/>
                        </a:rPr>
                        <a:t>(I50.9,</a:t>
                      </a:r>
                      <a:r>
                        <a:rPr sz="19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204" dirty="0">
                          <a:latin typeface="Calibri"/>
                          <a:cs typeface="Calibri"/>
                        </a:rPr>
                        <a:t>HCC</a:t>
                      </a:r>
                      <a:r>
                        <a:rPr sz="1900" b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35" dirty="0">
                          <a:latin typeface="Calibri"/>
                          <a:cs typeface="Calibri"/>
                        </a:rPr>
                        <a:t>85)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900" b="1" spc="65" dirty="0">
                          <a:latin typeface="Calibri"/>
                          <a:cs typeface="Calibri"/>
                        </a:rPr>
                        <a:t>0.323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49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900" b="1" spc="20" dirty="0">
                          <a:latin typeface="Calibri"/>
                          <a:cs typeface="Calibri"/>
                        </a:rPr>
                        <a:t>Interaction</a:t>
                      </a:r>
                      <a:r>
                        <a:rPr sz="19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75" dirty="0">
                          <a:latin typeface="Calibri"/>
                          <a:cs typeface="Calibri"/>
                        </a:rPr>
                        <a:t>(DM</a:t>
                      </a:r>
                      <a:r>
                        <a:rPr sz="1900" b="1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235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900" b="1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110" dirty="0">
                          <a:latin typeface="Calibri"/>
                          <a:cs typeface="Calibri"/>
                        </a:rPr>
                        <a:t>CHF)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900" b="1" spc="65" dirty="0">
                          <a:latin typeface="Calibri"/>
                          <a:cs typeface="Calibri"/>
                        </a:rPr>
                        <a:t>0.182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900" b="1" spc="55" dirty="0">
                          <a:latin typeface="Calibri"/>
                          <a:cs typeface="Calibri"/>
                        </a:rPr>
                        <a:t>Raw</a:t>
                      </a:r>
                      <a:r>
                        <a:rPr sz="19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125" dirty="0">
                          <a:latin typeface="Calibri"/>
                          <a:cs typeface="Calibri"/>
                        </a:rPr>
                        <a:t>RAF</a:t>
                      </a:r>
                      <a:r>
                        <a:rPr sz="1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80" dirty="0">
                          <a:latin typeface="Calibri"/>
                          <a:cs typeface="Calibri"/>
                        </a:rPr>
                        <a:t>Score</a:t>
                      </a:r>
                      <a:endParaRPr sz="1900" b="1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900" b="1" spc="65" dirty="0">
                          <a:latin typeface="Calibri"/>
                          <a:cs typeface="Calibri"/>
                        </a:rPr>
                        <a:t>1.759</a:t>
                      </a:r>
                      <a:endParaRPr sz="1900" b="1" dirty="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71509" y="5506855"/>
            <a:ext cx="2989580" cy="39962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Little</a:t>
            </a:r>
            <a:r>
              <a:rPr sz="2400" spc="38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spc="113" dirty="0">
                <a:solidFill>
                  <a:srgbClr val="E36C09"/>
                </a:solidFill>
                <a:latin typeface="Calibri"/>
                <a:cs typeface="Calibri"/>
              </a:rPr>
              <a:t>Reimbursement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4314" y="5506855"/>
            <a:ext cx="3054773" cy="39962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2400" spc="100" dirty="0">
                <a:solidFill>
                  <a:srgbClr val="1F487C"/>
                </a:solidFill>
                <a:latin typeface="Calibri"/>
                <a:cs typeface="Calibri"/>
              </a:rPr>
              <a:t>More</a:t>
            </a:r>
            <a:r>
              <a:rPr sz="2400" spc="67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113" dirty="0">
                <a:solidFill>
                  <a:srgbClr val="1F487C"/>
                </a:solidFill>
                <a:latin typeface="Calibri"/>
                <a:cs typeface="Calibri"/>
              </a:rPr>
              <a:t>Reimbursement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39853" y="5506855"/>
            <a:ext cx="3942080" cy="39962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2400" b="1" spc="213" dirty="0">
                <a:solidFill>
                  <a:srgbClr val="4F6128"/>
                </a:solidFill>
                <a:latin typeface="Calibri"/>
                <a:cs typeface="Calibri"/>
              </a:rPr>
              <a:t>Maximum</a:t>
            </a:r>
            <a:r>
              <a:rPr sz="2400" b="1" spc="93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400" b="1" spc="167" dirty="0">
                <a:solidFill>
                  <a:srgbClr val="4F6128"/>
                </a:solidFill>
                <a:latin typeface="Calibri"/>
                <a:cs typeface="Calibri"/>
              </a:rPr>
              <a:t>Reimbursement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68904" y="208209"/>
            <a:ext cx="11345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333" dirty="0">
                <a:latin typeface="Arial"/>
                <a:cs typeface="Arial"/>
              </a:rPr>
              <a:t>^</a:t>
            </a:r>
            <a:endParaRPr sz="1333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277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1562" y="2589953"/>
            <a:ext cx="12192000" cy="4268047"/>
            <a:chOff x="0" y="1943074"/>
            <a:chExt cx="9144000" cy="3201035"/>
          </a:xfrm>
        </p:grpSpPr>
        <p:sp>
          <p:nvSpPr>
            <p:cNvPr id="3" name="object 3"/>
            <p:cNvSpPr/>
            <p:nvPr/>
          </p:nvSpPr>
          <p:spPr>
            <a:xfrm>
              <a:off x="2296667" y="4082795"/>
              <a:ext cx="541020" cy="541020"/>
            </a:xfrm>
            <a:custGeom>
              <a:avLst/>
              <a:gdLst/>
              <a:ahLst/>
              <a:cxnLst/>
              <a:rect l="l" t="t" r="r" b="b"/>
              <a:pathLst>
                <a:path w="541019" h="541020">
                  <a:moveTo>
                    <a:pt x="270510" y="0"/>
                  </a:moveTo>
                  <a:lnTo>
                    <a:pt x="0" y="541019"/>
                  </a:lnTo>
                  <a:lnTo>
                    <a:pt x="541020" y="54101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DBEDF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6667" y="4082795"/>
              <a:ext cx="541020" cy="541020"/>
            </a:xfrm>
            <a:custGeom>
              <a:avLst/>
              <a:gdLst/>
              <a:ahLst/>
              <a:cxnLst/>
              <a:rect l="l" t="t" r="r" b="b"/>
              <a:pathLst>
                <a:path w="541019" h="541020">
                  <a:moveTo>
                    <a:pt x="0" y="541019"/>
                  </a:moveTo>
                  <a:lnTo>
                    <a:pt x="270510" y="0"/>
                  </a:lnTo>
                  <a:lnTo>
                    <a:pt x="541020" y="541019"/>
                  </a:lnTo>
                  <a:lnTo>
                    <a:pt x="0" y="541019"/>
                  </a:lnTo>
                  <a:close/>
                </a:path>
              </a:pathLst>
            </a:custGeom>
            <a:ln w="9525">
              <a:solidFill>
                <a:srgbClr val="D7D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9368" y="3738372"/>
              <a:ext cx="3255010" cy="453390"/>
            </a:xfrm>
            <a:custGeom>
              <a:avLst/>
              <a:gdLst/>
              <a:ahLst/>
              <a:cxnLst/>
              <a:rect l="l" t="t" r="r" b="b"/>
              <a:pathLst>
                <a:path w="3255010" h="453389">
                  <a:moveTo>
                    <a:pt x="15836" y="0"/>
                  </a:moveTo>
                  <a:lnTo>
                    <a:pt x="0" y="226453"/>
                  </a:lnTo>
                  <a:lnTo>
                    <a:pt x="3238931" y="452945"/>
                  </a:lnTo>
                  <a:lnTo>
                    <a:pt x="3254679" y="226453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DBEDF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9368" y="3738372"/>
              <a:ext cx="3255010" cy="453390"/>
            </a:xfrm>
            <a:custGeom>
              <a:avLst/>
              <a:gdLst/>
              <a:ahLst/>
              <a:cxnLst/>
              <a:rect l="l" t="t" r="r" b="b"/>
              <a:pathLst>
                <a:path w="3255010" h="453389">
                  <a:moveTo>
                    <a:pt x="15836" y="0"/>
                  </a:moveTo>
                  <a:lnTo>
                    <a:pt x="3254679" y="226453"/>
                  </a:lnTo>
                  <a:lnTo>
                    <a:pt x="3238931" y="452945"/>
                  </a:lnTo>
                  <a:lnTo>
                    <a:pt x="0" y="226453"/>
                  </a:lnTo>
                  <a:lnTo>
                    <a:pt x="15836" y="0"/>
                  </a:lnTo>
                  <a:close/>
                </a:path>
              </a:pathLst>
            </a:custGeom>
            <a:ln w="9525">
              <a:solidFill>
                <a:srgbClr val="D0E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7688" y="3226308"/>
              <a:ext cx="1402080" cy="7589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0944" y="3243072"/>
              <a:ext cx="1315211" cy="7543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0360" y="3246247"/>
              <a:ext cx="1320292" cy="6783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7760" y="3376802"/>
              <a:ext cx="760603" cy="3887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84932" y="2577071"/>
              <a:ext cx="1400556" cy="7604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28188" y="2593835"/>
              <a:ext cx="1171968" cy="7528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27223" y="2597023"/>
              <a:ext cx="1320292" cy="67843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214624" y="2727578"/>
              <a:ext cx="736600" cy="382905"/>
            </a:xfrm>
            <a:custGeom>
              <a:avLst/>
              <a:gdLst/>
              <a:ahLst/>
              <a:cxnLst/>
              <a:rect l="l" t="t" r="r" b="b"/>
              <a:pathLst>
                <a:path w="736600" h="382905">
                  <a:moveTo>
                    <a:pt x="110109" y="7112"/>
                  </a:moveTo>
                  <a:lnTo>
                    <a:pt x="96393" y="6096"/>
                  </a:lnTo>
                  <a:lnTo>
                    <a:pt x="92202" y="64516"/>
                  </a:lnTo>
                  <a:lnTo>
                    <a:pt x="18923" y="59309"/>
                  </a:lnTo>
                  <a:lnTo>
                    <a:pt x="22987" y="1016"/>
                  </a:lnTo>
                  <a:lnTo>
                    <a:pt x="9398" y="0"/>
                  </a:lnTo>
                  <a:lnTo>
                    <a:pt x="0" y="134620"/>
                  </a:lnTo>
                  <a:lnTo>
                    <a:pt x="13589" y="135509"/>
                  </a:lnTo>
                  <a:lnTo>
                    <a:pt x="18034" y="71882"/>
                  </a:lnTo>
                  <a:lnTo>
                    <a:pt x="91440" y="76962"/>
                  </a:lnTo>
                  <a:lnTo>
                    <a:pt x="86995" y="140589"/>
                  </a:lnTo>
                  <a:lnTo>
                    <a:pt x="100711" y="141605"/>
                  </a:lnTo>
                  <a:lnTo>
                    <a:pt x="105575" y="71882"/>
                  </a:lnTo>
                  <a:lnTo>
                    <a:pt x="106095" y="64516"/>
                  </a:lnTo>
                  <a:lnTo>
                    <a:pt x="110109" y="7112"/>
                  </a:lnTo>
                  <a:close/>
                </a:path>
                <a:path w="736600" h="382905">
                  <a:moveTo>
                    <a:pt x="222885" y="242189"/>
                  </a:moveTo>
                  <a:lnTo>
                    <a:pt x="220853" y="238760"/>
                  </a:lnTo>
                  <a:lnTo>
                    <a:pt x="218186" y="235585"/>
                  </a:lnTo>
                  <a:lnTo>
                    <a:pt x="211709" y="229870"/>
                  </a:lnTo>
                  <a:lnTo>
                    <a:pt x="210210" y="228854"/>
                  </a:lnTo>
                  <a:lnTo>
                    <a:pt x="208153" y="227457"/>
                  </a:lnTo>
                  <a:lnTo>
                    <a:pt x="169113" y="217347"/>
                  </a:lnTo>
                  <a:lnTo>
                    <a:pt x="161950" y="217843"/>
                  </a:lnTo>
                  <a:lnTo>
                    <a:pt x="124968" y="234188"/>
                  </a:lnTo>
                  <a:lnTo>
                    <a:pt x="103847" y="268655"/>
                  </a:lnTo>
                  <a:lnTo>
                    <a:pt x="101333" y="292227"/>
                  </a:lnTo>
                  <a:lnTo>
                    <a:pt x="101727" y="298221"/>
                  </a:lnTo>
                  <a:lnTo>
                    <a:pt x="117602" y="335407"/>
                  </a:lnTo>
                  <a:lnTo>
                    <a:pt x="152107" y="356616"/>
                  </a:lnTo>
                  <a:lnTo>
                    <a:pt x="172720" y="359410"/>
                  </a:lnTo>
                  <a:lnTo>
                    <a:pt x="178435" y="359156"/>
                  </a:lnTo>
                  <a:lnTo>
                    <a:pt x="188849" y="357124"/>
                  </a:lnTo>
                  <a:lnTo>
                    <a:pt x="193675" y="355727"/>
                  </a:lnTo>
                  <a:lnTo>
                    <a:pt x="197993" y="353695"/>
                  </a:lnTo>
                  <a:lnTo>
                    <a:pt x="202438" y="351663"/>
                  </a:lnTo>
                  <a:lnTo>
                    <a:pt x="206375" y="349250"/>
                  </a:lnTo>
                  <a:lnTo>
                    <a:pt x="208394" y="347599"/>
                  </a:lnTo>
                  <a:lnTo>
                    <a:pt x="213233" y="343662"/>
                  </a:lnTo>
                  <a:lnTo>
                    <a:pt x="216154" y="340614"/>
                  </a:lnTo>
                  <a:lnTo>
                    <a:pt x="218694" y="337439"/>
                  </a:lnTo>
                  <a:lnTo>
                    <a:pt x="208534" y="329819"/>
                  </a:lnTo>
                  <a:lnTo>
                    <a:pt x="203454" y="336423"/>
                  </a:lnTo>
                  <a:lnTo>
                    <a:pt x="197231" y="341122"/>
                  </a:lnTo>
                  <a:lnTo>
                    <a:pt x="182753" y="346456"/>
                  </a:lnTo>
                  <a:lnTo>
                    <a:pt x="175387" y="347599"/>
                  </a:lnTo>
                  <a:lnTo>
                    <a:pt x="167640" y="346964"/>
                  </a:lnTo>
                  <a:lnTo>
                    <a:pt x="159004" y="346456"/>
                  </a:lnTo>
                  <a:lnTo>
                    <a:pt x="123571" y="320802"/>
                  </a:lnTo>
                  <a:lnTo>
                    <a:pt x="118237" y="307086"/>
                  </a:lnTo>
                  <a:lnTo>
                    <a:pt x="116078" y="299720"/>
                  </a:lnTo>
                  <a:lnTo>
                    <a:pt x="115316" y="292227"/>
                  </a:lnTo>
                  <a:lnTo>
                    <a:pt x="115824" y="284353"/>
                  </a:lnTo>
                  <a:lnTo>
                    <a:pt x="116459" y="276479"/>
                  </a:lnTo>
                  <a:lnTo>
                    <a:pt x="118237" y="269113"/>
                  </a:lnTo>
                  <a:lnTo>
                    <a:pt x="121285" y="262255"/>
                  </a:lnTo>
                  <a:lnTo>
                    <a:pt x="124206" y="255270"/>
                  </a:lnTo>
                  <a:lnTo>
                    <a:pt x="128397" y="249301"/>
                  </a:lnTo>
                  <a:lnTo>
                    <a:pt x="133604" y="244348"/>
                  </a:lnTo>
                  <a:lnTo>
                    <a:pt x="138811" y="239268"/>
                  </a:lnTo>
                  <a:lnTo>
                    <a:pt x="144907" y="235331"/>
                  </a:lnTo>
                  <a:lnTo>
                    <a:pt x="159131" y="229997"/>
                  </a:lnTo>
                  <a:lnTo>
                    <a:pt x="167132" y="228854"/>
                  </a:lnTo>
                  <a:lnTo>
                    <a:pt x="175768" y="229489"/>
                  </a:lnTo>
                  <a:lnTo>
                    <a:pt x="205740" y="242951"/>
                  </a:lnTo>
                  <a:lnTo>
                    <a:pt x="207899" y="245237"/>
                  </a:lnTo>
                  <a:lnTo>
                    <a:pt x="209677" y="247523"/>
                  </a:lnTo>
                  <a:lnTo>
                    <a:pt x="210947" y="249809"/>
                  </a:lnTo>
                  <a:lnTo>
                    <a:pt x="222885" y="242189"/>
                  </a:lnTo>
                  <a:close/>
                </a:path>
                <a:path w="736600" h="382905">
                  <a:moveTo>
                    <a:pt x="255651" y="35179"/>
                  </a:moveTo>
                  <a:lnTo>
                    <a:pt x="253619" y="31750"/>
                  </a:lnTo>
                  <a:lnTo>
                    <a:pt x="251079" y="28575"/>
                  </a:lnTo>
                  <a:lnTo>
                    <a:pt x="247777" y="25781"/>
                  </a:lnTo>
                  <a:lnTo>
                    <a:pt x="244602" y="22860"/>
                  </a:lnTo>
                  <a:lnTo>
                    <a:pt x="243243" y="21971"/>
                  </a:lnTo>
                  <a:lnTo>
                    <a:pt x="240919" y="20447"/>
                  </a:lnTo>
                  <a:lnTo>
                    <a:pt x="232791" y="16129"/>
                  </a:lnTo>
                  <a:lnTo>
                    <a:pt x="201904" y="10337"/>
                  </a:lnTo>
                  <a:lnTo>
                    <a:pt x="194767" y="10833"/>
                  </a:lnTo>
                  <a:lnTo>
                    <a:pt x="157861" y="27178"/>
                  </a:lnTo>
                  <a:lnTo>
                    <a:pt x="136626" y="61645"/>
                  </a:lnTo>
                  <a:lnTo>
                    <a:pt x="134162" y="85217"/>
                  </a:lnTo>
                  <a:lnTo>
                    <a:pt x="134556" y="91211"/>
                  </a:lnTo>
                  <a:lnTo>
                    <a:pt x="150495" y="128397"/>
                  </a:lnTo>
                  <a:lnTo>
                    <a:pt x="184924" y="149606"/>
                  </a:lnTo>
                  <a:lnTo>
                    <a:pt x="205486" y="152400"/>
                  </a:lnTo>
                  <a:lnTo>
                    <a:pt x="211201" y="152146"/>
                  </a:lnTo>
                  <a:lnTo>
                    <a:pt x="241160" y="140589"/>
                  </a:lnTo>
                  <a:lnTo>
                    <a:pt x="245999" y="136652"/>
                  </a:lnTo>
                  <a:lnTo>
                    <a:pt x="249047" y="133604"/>
                  </a:lnTo>
                  <a:lnTo>
                    <a:pt x="251587" y="130429"/>
                  </a:lnTo>
                  <a:lnTo>
                    <a:pt x="241300" y="122809"/>
                  </a:lnTo>
                  <a:lnTo>
                    <a:pt x="236220" y="129413"/>
                  </a:lnTo>
                  <a:lnTo>
                    <a:pt x="229997" y="134112"/>
                  </a:lnTo>
                  <a:lnTo>
                    <a:pt x="215646" y="139446"/>
                  </a:lnTo>
                  <a:lnTo>
                    <a:pt x="208153" y="140589"/>
                  </a:lnTo>
                  <a:lnTo>
                    <a:pt x="200406" y="139954"/>
                  </a:lnTo>
                  <a:lnTo>
                    <a:pt x="191770" y="139446"/>
                  </a:lnTo>
                  <a:lnTo>
                    <a:pt x="184150" y="137287"/>
                  </a:lnTo>
                  <a:lnTo>
                    <a:pt x="177546" y="133604"/>
                  </a:lnTo>
                  <a:lnTo>
                    <a:pt x="170815" y="129921"/>
                  </a:lnTo>
                  <a:lnTo>
                    <a:pt x="165227" y="125222"/>
                  </a:lnTo>
                  <a:lnTo>
                    <a:pt x="156337" y="113792"/>
                  </a:lnTo>
                  <a:lnTo>
                    <a:pt x="153035" y="107315"/>
                  </a:lnTo>
                  <a:lnTo>
                    <a:pt x="151003" y="100076"/>
                  </a:lnTo>
                  <a:lnTo>
                    <a:pt x="148844" y="92710"/>
                  </a:lnTo>
                  <a:lnTo>
                    <a:pt x="148082" y="85217"/>
                  </a:lnTo>
                  <a:lnTo>
                    <a:pt x="148717" y="77343"/>
                  </a:lnTo>
                  <a:lnTo>
                    <a:pt x="149225" y="69469"/>
                  </a:lnTo>
                  <a:lnTo>
                    <a:pt x="151003" y="62103"/>
                  </a:lnTo>
                  <a:lnTo>
                    <a:pt x="154051" y="55245"/>
                  </a:lnTo>
                  <a:lnTo>
                    <a:pt x="157099" y="48260"/>
                  </a:lnTo>
                  <a:lnTo>
                    <a:pt x="161163" y="42291"/>
                  </a:lnTo>
                  <a:lnTo>
                    <a:pt x="166370" y="37338"/>
                  </a:lnTo>
                  <a:lnTo>
                    <a:pt x="171577" y="32258"/>
                  </a:lnTo>
                  <a:lnTo>
                    <a:pt x="177800" y="28321"/>
                  </a:lnTo>
                  <a:lnTo>
                    <a:pt x="192024" y="22987"/>
                  </a:lnTo>
                  <a:lnTo>
                    <a:pt x="199898" y="21971"/>
                  </a:lnTo>
                  <a:lnTo>
                    <a:pt x="208661" y="22479"/>
                  </a:lnTo>
                  <a:lnTo>
                    <a:pt x="238506" y="35941"/>
                  </a:lnTo>
                  <a:lnTo>
                    <a:pt x="240792" y="38227"/>
                  </a:lnTo>
                  <a:lnTo>
                    <a:pt x="242443" y="40513"/>
                  </a:lnTo>
                  <a:lnTo>
                    <a:pt x="243713" y="42799"/>
                  </a:lnTo>
                  <a:lnTo>
                    <a:pt x="255651" y="35179"/>
                  </a:lnTo>
                  <a:close/>
                </a:path>
                <a:path w="736600" h="382905">
                  <a:moveTo>
                    <a:pt x="375475" y="292735"/>
                  </a:moveTo>
                  <a:lnTo>
                    <a:pt x="363016" y="255714"/>
                  </a:lnTo>
                  <a:lnTo>
                    <a:pt x="361467" y="253733"/>
                  </a:lnTo>
                  <a:lnTo>
                    <a:pt x="361467" y="292735"/>
                  </a:lnTo>
                  <a:lnTo>
                    <a:pt x="361454" y="294944"/>
                  </a:lnTo>
                  <a:lnTo>
                    <a:pt x="360934" y="301498"/>
                  </a:lnTo>
                  <a:lnTo>
                    <a:pt x="360426" y="309372"/>
                  </a:lnTo>
                  <a:lnTo>
                    <a:pt x="358648" y="316738"/>
                  </a:lnTo>
                  <a:lnTo>
                    <a:pt x="331978" y="350266"/>
                  </a:lnTo>
                  <a:lnTo>
                    <a:pt x="309880" y="356743"/>
                  </a:lnTo>
                  <a:lnTo>
                    <a:pt x="301244" y="356108"/>
                  </a:lnTo>
                  <a:lnTo>
                    <a:pt x="292608" y="355600"/>
                  </a:lnTo>
                  <a:lnTo>
                    <a:pt x="257175" y="330073"/>
                  </a:lnTo>
                  <a:lnTo>
                    <a:pt x="249135" y="302514"/>
                  </a:lnTo>
                  <a:lnTo>
                    <a:pt x="249148" y="300316"/>
                  </a:lnTo>
                  <a:lnTo>
                    <a:pt x="249745" y="292735"/>
                  </a:lnTo>
                  <a:lnTo>
                    <a:pt x="250190" y="285877"/>
                  </a:lnTo>
                  <a:lnTo>
                    <a:pt x="272542" y="248539"/>
                  </a:lnTo>
                  <a:lnTo>
                    <a:pt x="285877" y="242062"/>
                  </a:lnTo>
                  <a:lnTo>
                    <a:pt x="292989" y="239268"/>
                  </a:lnTo>
                  <a:lnTo>
                    <a:pt x="332486" y="245237"/>
                  </a:lnTo>
                  <a:lnTo>
                    <a:pt x="358775" y="278765"/>
                  </a:lnTo>
                  <a:lnTo>
                    <a:pt x="361467" y="292735"/>
                  </a:lnTo>
                  <a:lnTo>
                    <a:pt x="361467" y="253733"/>
                  </a:lnTo>
                  <a:lnTo>
                    <a:pt x="324650" y="229235"/>
                  </a:lnTo>
                  <a:lnTo>
                    <a:pt x="302920" y="226733"/>
                  </a:lnTo>
                  <a:lnTo>
                    <a:pt x="295783" y="227228"/>
                  </a:lnTo>
                  <a:lnTo>
                    <a:pt x="258826" y="243459"/>
                  </a:lnTo>
                  <a:lnTo>
                    <a:pt x="237591" y="278053"/>
                  </a:lnTo>
                  <a:lnTo>
                    <a:pt x="235115" y="301498"/>
                  </a:lnTo>
                  <a:lnTo>
                    <a:pt x="235521" y="307619"/>
                  </a:lnTo>
                  <a:lnTo>
                    <a:pt x="251714" y="344678"/>
                  </a:lnTo>
                  <a:lnTo>
                    <a:pt x="286067" y="365975"/>
                  </a:lnTo>
                  <a:lnTo>
                    <a:pt x="307759" y="368515"/>
                  </a:lnTo>
                  <a:lnTo>
                    <a:pt x="314934" y="368020"/>
                  </a:lnTo>
                  <a:lnTo>
                    <a:pt x="351917" y="351663"/>
                  </a:lnTo>
                  <a:lnTo>
                    <a:pt x="373126" y="317207"/>
                  </a:lnTo>
                  <a:lnTo>
                    <a:pt x="375462" y="300316"/>
                  </a:lnTo>
                  <a:lnTo>
                    <a:pt x="375475" y="292735"/>
                  </a:lnTo>
                  <a:close/>
                </a:path>
                <a:path w="736600" h="382905">
                  <a:moveTo>
                    <a:pt x="389509" y="44577"/>
                  </a:moveTo>
                  <a:lnTo>
                    <a:pt x="376859" y="31242"/>
                  </a:lnTo>
                  <a:lnTo>
                    <a:pt x="374650" y="29718"/>
                  </a:lnTo>
                  <a:lnTo>
                    <a:pt x="370586" y="27686"/>
                  </a:lnTo>
                  <a:lnTo>
                    <a:pt x="366649" y="25527"/>
                  </a:lnTo>
                  <a:lnTo>
                    <a:pt x="362204" y="23749"/>
                  </a:lnTo>
                  <a:lnTo>
                    <a:pt x="357505" y="22479"/>
                  </a:lnTo>
                  <a:lnTo>
                    <a:pt x="352806" y="21082"/>
                  </a:lnTo>
                  <a:lnTo>
                    <a:pt x="347980" y="20193"/>
                  </a:lnTo>
                  <a:lnTo>
                    <a:pt x="343027" y="19939"/>
                  </a:lnTo>
                  <a:lnTo>
                    <a:pt x="335686" y="19723"/>
                  </a:lnTo>
                  <a:lnTo>
                    <a:pt x="328561" y="20218"/>
                  </a:lnTo>
                  <a:lnTo>
                    <a:pt x="291592" y="36449"/>
                  </a:lnTo>
                  <a:lnTo>
                    <a:pt x="270383" y="71043"/>
                  </a:lnTo>
                  <a:lnTo>
                    <a:pt x="267868" y="93306"/>
                  </a:lnTo>
                  <a:lnTo>
                    <a:pt x="268351" y="100609"/>
                  </a:lnTo>
                  <a:lnTo>
                    <a:pt x="284226" y="137668"/>
                  </a:lnTo>
                  <a:lnTo>
                    <a:pt x="318655" y="158965"/>
                  </a:lnTo>
                  <a:lnTo>
                    <a:pt x="339344" y="161671"/>
                  </a:lnTo>
                  <a:lnTo>
                    <a:pt x="344932" y="161417"/>
                  </a:lnTo>
                  <a:lnTo>
                    <a:pt x="375170" y="149860"/>
                  </a:lnTo>
                  <a:lnTo>
                    <a:pt x="379857" y="146050"/>
                  </a:lnTo>
                  <a:lnTo>
                    <a:pt x="382778" y="143002"/>
                  </a:lnTo>
                  <a:lnTo>
                    <a:pt x="385318" y="139827"/>
                  </a:lnTo>
                  <a:lnTo>
                    <a:pt x="375158" y="132207"/>
                  </a:lnTo>
                  <a:lnTo>
                    <a:pt x="369951" y="138811"/>
                  </a:lnTo>
                  <a:lnTo>
                    <a:pt x="363855" y="143383"/>
                  </a:lnTo>
                  <a:lnTo>
                    <a:pt x="356616" y="146177"/>
                  </a:lnTo>
                  <a:lnTo>
                    <a:pt x="349377" y="148844"/>
                  </a:lnTo>
                  <a:lnTo>
                    <a:pt x="341884" y="149860"/>
                  </a:lnTo>
                  <a:lnTo>
                    <a:pt x="325628" y="148717"/>
                  </a:lnTo>
                  <a:lnTo>
                    <a:pt x="290195" y="123190"/>
                  </a:lnTo>
                  <a:lnTo>
                    <a:pt x="281940" y="94615"/>
                  </a:lnTo>
                  <a:lnTo>
                    <a:pt x="282956" y="78867"/>
                  </a:lnTo>
                  <a:lnTo>
                    <a:pt x="305308" y="41656"/>
                  </a:lnTo>
                  <a:lnTo>
                    <a:pt x="318643" y="35052"/>
                  </a:lnTo>
                  <a:lnTo>
                    <a:pt x="325755" y="32258"/>
                  </a:lnTo>
                  <a:lnTo>
                    <a:pt x="333756" y="31242"/>
                  </a:lnTo>
                  <a:lnTo>
                    <a:pt x="342392" y="31877"/>
                  </a:lnTo>
                  <a:lnTo>
                    <a:pt x="346710" y="32131"/>
                  </a:lnTo>
                  <a:lnTo>
                    <a:pt x="350774" y="33020"/>
                  </a:lnTo>
                  <a:lnTo>
                    <a:pt x="358140" y="35560"/>
                  </a:lnTo>
                  <a:lnTo>
                    <a:pt x="361442" y="37084"/>
                  </a:lnTo>
                  <a:lnTo>
                    <a:pt x="364490" y="38989"/>
                  </a:lnTo>
                  <a:lnTo>
                    <a:pt x="367538" y="40767"/>
                  </a:lnTo>
                  <a:lnTo>
                    <a:pt x="377571" y="52197"/>
                  </a:lnTo>
                  <a:lnTo>
                    <a:pt x="389509" y="44577"/>
                  </a:lnTo>
                  <a:close/>
                </a:path>
                <a:path w="736600" h="382905">
                  <a:moveTo>
                    <a:pt x="489712" y="272923"/>
                  </a:moveTo>
                  <a:lnTo>
                    <a:pt x="476123" y="248843"/>
                  </a:lnTo>
                  <a:lnTo>
                    <a:pt x="476123" y="269621"/>
                  </a:lnTo>
                  <a:lnTo>
                    <a:pt x="475424" y="278892"/>
                  </a:lnTo>
                  <a:lnTo>
                    <a:pt x="448564" y="300380"/>
                  </a:lnTo>
                  <a:lnTo>
                    <a:pt x="440944" y="300228"/>
                  </a:lnTo>
                  <a:lnTo>
                    <a:pt x="417830" y="298577"/>
                  </a:lnTo>
                  <a:lnTo>
                    <a:pt x="421132" y="249936"/>
                  </a:lnTo>
                  <a:lnTo>
                    <a:pt x="454787" y="252349"/>
                  </a:lnTo>
                  <a:lnTo>
                    <a:pt x="462661" y="254762"/>
                  </a:lnTo>
                  <a:lnTo>
                    <a:pt x="468122" y="259080"/>
                  </a:lnTo>
                  <a:lnTo>
                    <a:pt x="473710" y="263271"/>
                  </a:lnTo>
                  <a:lnTo>
                    <a:pt x="476123" y="269621"/>
                  </a:lnTo>
                  <a:lnTo>
                    <a:pt x="476123" y="248843"/>
                  </a:lnTo>
                  <a:lnTo>
                    <a:pt x="446278" y="239903"/>
                  </a:lnTo>
                  <a:lnTo>
                    <a:pt x="408305" y="237236"/>
                  </a:lnTo>
                  <a:lnTo>
                    <a:pt x="398907" y="371729"/>
                  </a:lnTo>
                  <a:lnTo>
                    <a:pt x="412623" y="372745"/>
                  </a:lnTo>
                  <a:lnTo>
                    <a:pt x="416941" y="310134"/>
                  </a:lnTo>
                  <a:lnTo>
                    <a:pt x="447802" y="312293"/>
                  </a:lnTo>
                  <a:lnTo>
                    <a:pt x="454025" y="312039"/>
                  </a:lnTo>
                  <a:lnTo>
                    <a:pt x="463651" y="310134"/>
                  </a:lnTo>
                  <a:lnTo>
                    <a:pt x="465582" y="309753"/>
                  </a:lnTo>
                  <a:lnTo>
                    <a:pt x="470535" y="307848"/>
                  </a:lnTo>
                  <a:lnTo>
                    <a:pt x="478917" y="302514"/>
                  </a:lnTo>
                  <a:lnTo>
                    <a:pt x="480898" y="300380"/>
                  </a:lnTo>
                  <a:lnTo>
                    <a:pt x="482219" y="298958"/>
                  </a:lnTo>
                  <a:lnTo>
                    <a:pt x="484759" y="294640"/>
                  </a:lnTo>
                  <a:lnTo>
                    <a:pt x="487299" y="290195"/>
                  </a:lnTo>
                  <a:lnTo>
                    <a:pt x="488823" y="284988"/>
                  </a:lnTo>
                  <a:lnTo>
                    <a:pt x="489204" y="278892"/>
                  </a:lnTo>
                  <a:lnTo>
                    <a:pt x="489712" y="272923"/>
                  </a:lnTo>
                  <a:close/>
                </a:path>
                <a:path w="736600" h="382905">
                  <a:moveTo>
                    <a:pt x="514096" y="35306"/>
                  </a:moveTo>
                  <a:lnTo>
                    <a:pt x="501904" y="34417"/>
                  </a:lnTo>
                  <a:lnTo>
                    <a:pt x="465709" y="60198"/>
                  </a:lnTo>
                  <a:lnTo>
                    <a:pt x="473456" y="70358"/>
                  </a:lnTo>
                  <a:lnTo>
                    <a:pt x="499237" y="51181"/>
                  </a:lnTo>
                  <a:lnTo>
                    <a:pt x="490982" y="168910"/>
                  </a:lnTo>
                  <a:lnTo>
                    <a:pt x="504698" y="169799"/>
                  </a:lnTo>
                  <a:lnTo>
                    <a:pt x="512978" y="51181"/>
                  </a:lnTo>
                  <a:lnTo>
                    <a:pt x="514096" y="35306"/>
                  </a:lnTo>
                  <a:close/>
                </a:path>
                <a:path w="736600" h="382905">
                  <a:moveTo>
                    <a:pt x="625094" y="43053"/>
                  </a:moveTo>
                  <a:lnTo>
                    <a:pt x="612902" y="42164"/>
                  </a:lnTo>
                  <a:lnTo>
                    <a:pt x="576707" y="67945"/>
                  </a:lnTo>
                  <a:lnTo>
                    <a:pt x="584454" y="78105"/>
                  </a:lnTo>
                  <a:lnTo>
                    <a:pt x="610235" y="59055"/>
                  </a:lnTo>
                  <a:lnTo>
                    <a:pt x="601980" y="176657"/>
                  </a:lnTo>
                  <a:lnTo>
                    <a:pt x="615696" y="177546"/>
                  </a:lnTo>
                  <a:lnTo>
                    <a:pt x="623963" y="59055"/>
                  </a:lnTo>
                  <a:lnTo>
                    <a:pt x="625094" y="43053"/>
                  </a:lnTo>
                  <a:close/>
                </a:path>
                <a:path w="736600" h="382905">
                  <a:moveTo>
                    <a:pt x="630085" y="312153"/>
                  </a:moveTo>
                  <a:lnTo>
                    <a:pt x="615950" y="274015"/>
                  </a:lnTo>
                  <a:lnTo>
                    <a:pt x="615950" y="312293"/>
                  </a:lnTo>
                  <a:lnTo>
                    <a:pt x="615442" y="319278"/>
                  </a:lnTo>
                  <a:lnTo>
                    <a:pt x="615061" y="326263"/>
                  </a:lnTo>
                  <a:lnTo>
                    <a:pt x="613283" y="332994"/>
                  </a:lnTo>
                  <a:lnTo>
                    <a:pt x="610362" y="339344"/>
                  </a:lnTo>
                  <a:lnTo>
                    <a:pt x="607441" y="345821"/>
                  </a:lnTo>
                  <a:lnTo>
                    <a:pt x="572427" y="368973"/>
                  </a:lnTo>
                  <a:lnTo>
                    <a:pt x="558952" y="370446"/>
                  </a:lnTo>
                  <a:lnTo>
                    <a:pt x="551561" y="370205"/>
                  </a:lnTo>
                  <a:lnTo>
                    <a:pt x="524383" y="368300"/>
                  </a:lnTo>
                  <a:lnTo>
                    <a:pt x="532130" y="258064"/>
                  </a:lnTo>
                  <a:lnTo>
                    <a:pt x="573481" y="262178"/>
                  </a:lnTo>
                  <a:lnTo>
                    <a:pt x="603250" y="280289"/>
                  </a:lnTo>
                  <a:lnTo>
                    <a:pt x="607949" y="285750"/>
                  </a:lnTo>
                  <a:lnTo>
                    <a:pt x="611251" y="291846"/>
                  </a:lnTo>
                  <a:lnTo>
                    <a:pt x="613156" y="298704"/>
                  </a:lnTo>
                  <a:lnTo>
                    <a:pt x="615188" y="305435"/>
                  </a:lnTo>
                  <a:lnTo>
                    <a:pt x="605790" y="263918"/>
                  </a:lnTo>
                  <a:lnTo>
                    <a:pt x="570204" y="248767"/>
                  </a:lnTo>
                  <a:lnTo>
                    <a:pt x="519303" y="244983"/>
                  </a:lnTo>
                  <a:lnTo>
                    <a:pt x="509905" y="379476"/>
                  </a:lnTo>
                  <a:lnTo>
                    <a:pt x="554609" y="382651"/>
                  </a:lnTo>
                  <a:lnTo>
                    <a:pt x="560844" y="382803"/>
                  </a:lnTo>
                  <a:lnTo>
                    <a:pt x="567156" y="382447"/>
                  </a:lnTo>
                  <a:lnTo>
                    <a:pt x="603631" y="369189"/>
                  </a:lnTo>
                  <a:lnTo>
                    <a:pt x="627253" y="336029"/>
                  </a:lnTo>
                  <a:lnTo>
                    <a:pt x="629920" y="320294"/>
                  </a:lnTo>
                  <a:lnTo>
                    <a:pt x="630085" y="312153"/>
                  </a:lnTo>
                  <a:close/>
                </a:path>
                <a:path w="736600" h="382905">
                  <a:moveTo>
                    <a:pt x="736092" y="50800"/>
                  </a:moveTo>
                  <a:lnTo>
                    <a:pt x="723900" y="49911"/>
                  </a:lnTo>
                  <a:lnTo>
                    <a:pt x="687705" y="75692"/>
                  </a:lnTo>
                  <a:lnTo>
                    <a:pt x="695452" y="85852"/>
                  </a:lnTo>
                  <a:lnTo>
                    <a:pt x="721233" y="66802"/>
                  </a:lnTo>
                  <a:lnTo>
                    <a:pt x="712978" y="184404"/>
                  </a:lnTo>
                  <a:lnTo>
                    <a:pt x="726567" y="185420"/>
                  </a:lnTo>
                  <a:lnTo>
                    <a:pt x="734949" y="66802"/>
                  </a:lnTo>
                  <a:lnTo>
                    <a:pt x="736092" y="50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30651" y="1943074"/>
              <a:ext cx="1402079" cy="7589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42844" y="2054339"/>
              <a:ext cx="1374647" cy="5699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74085" y="1962277"/>
              <a:ext cx="1320292" cy="67843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29533" y="2187829"/>
              <a:ext cx="1010285" cy="205104"/>
            </a:xfrm>
            <a:custGeom>
              <a:avLst/>
              <a:gdLst/>
              <a:ahLst/>
              <a:cxnLst/>
              <a:rect l="l" t="t" r="r" b="b"/>
              <a:pathLst>
                <a:path w="1010285" h="205105">
                  <a:moveTo>
                    <a:pt x="105583" y="71882"/>
                  </a:moveTo>
                  <a:lnTo>
                    <a:pt x="18161" y="71882"/>
                  </a:lnTo>
                  <a:lnTo>
                    <a:pt x="91440" y="76962"/>
                  </a:lnTo>
                  <a:lnTo>
                    <a:pt x="86995" y="140716"/>
                  </a:lnTo>
                  <a:lnTo>
                    <a:pt x="100711" y="141605"/>
                  </a:lnTo>
                  <a:lnTo>
                    <a:pt x="105583" y="71882"/>
                  </a:lnTo>
                  <a:close/>
                </a:path>
                <a:path w="1010285" h="205105">
                  <a:moveTo>
                    <a:pt x="9398" y="0"/>
                  </a:moveTo>
                  <a:lnTo>
                    <a:pt x="0" y="134620"/>
                  </a:lnTo>
                  <a:lnTo>
                    <a:pt x="13716" y="135509"/>
                  </a:lnTo>
                  <a:lnTo>
                    <a:pt x="18161" y="71882"/>
                  </a:lnTo>
                  <a:lnTo>
                    <a:pt x="105583" y="71882"/>
                  </a:lnTo>
                  <a:lnTo>
                    <a:pt x="106097" y="64516"/>
                  </a:lnTo>
                  <a:lnTo>
                    <a:pt x="92329" y="64516"/>
                  </a:lnTo>
                  <a:lnTo>
                    <a:pt x="19050" y="59309"/>
                  </a:lnTo>
                  <a:lnTo>
                    <a:pt x="23114" y="1016"/>
                  </a:lnTo>
                  <a:lnTo>
                    <a:pt x="9398" y="0"/>
                  </a:lnTo>
                  <a:close/>
                </a:path>
                <a:path w="1010285" h="205105">
                  <a:moveTo>
                    <a:pt x="96393" y="6096"/>
                  </a:moveTo>
                  <a:lnTo>
                    <a:pt x="92329" y="64516"/>
                  </a:lnTo>
                  <a:lnTo>
                    <a:pt x="106097" y="64516"/>
                  </a:lnTo>
                  <a:lnTo>
                    <a:pt x="110109" y="7112"/>
                  </a:lnTo>
                  <a:lnTo>
                    <a:pt x="96393" y="6096"/>
                  </a:lnTo>
                  <a:close/>
                </a:path>
                <a:path w="1010285" h="205105">
                  <a:moveTo>
                    <a:pt x="201963" y="10398"/>
                  </a:moveTo>
                  <a:lnTo>
                    <a:pt x="163101" y="23060"/>
                  </a:lnTo>
                  <a:lnTo>
                    <a:pt x="138848" y="54842"/>
                  </a:lnTo>
                  <a:lnTo>
                    <a:pt x="134147" y="83901"/>
                  </a:lnTo>
                  <a:lnTo>
                    <a:pt x="134620" y="91201"/>
                  </a:lnTo>
                  <a:lnTo>
                    <a:pt x="150495" y="128397"/>
                  </a:lnTo>
                  <a:lnTo>
                    <a:pt x="184927" y="149621"/>
                  </a:lnTo>
                  <a:lnTo>
                    <a:pt x="205613" y="152400"/>
                  </a:lnTo>
                  <a:lnTo>
                    <a:pt x="211201" y="152146"/>
                  </a:lnTo>
                  <a:lnTo>
                    <a:pt x="216535" y="151130"/>
                  </a:lnTo>
                  <a:lnTo>
                    <a:pt x="221742" y="150241"/>
                  </a:lnTo>
                  <a:lnTo>
                    <a:pt x="226568" y="148717"/>
                  </a:lnTo>
                  <a:lnTo>
                    <a:pt x="230886" y="146685"/>
                  </a:lnTo>
                  <a:lnTo>
                    <a:pt x="235331" y="144780"/>
                  </a:lnTo>
                  <a:lnTo>
                    <a:pt x="239268" y="142367"/>
                  </a:lnTo>
                  <a:lnTo>
                    <a:pt x="241450" y="140589"/>
                  </a:lnTo>
                  <a:lnTo>
                    <a:pt x="208153" y="140589"/>
                  </a:lnTo>
                  <a:lnTo>
                    <a:pt x="200533" y="139954"/>
                  </a:lnTo>
                  <a:lnTo>
                    <a:pt x="165354" y="125222"/>
                  </a:lnTo>
                  <a:lnTo>
                    <a:pt x="148209" y="85217"/>
                  </a:lnTo>
                  <a:lnTo>
                    <a:pt x="149225" y="69469"/>
                  </a:lnTo>
                  <a:lnTo>
                    <a:pt x="151003" y="62102"/>
                  </a:lnTo>
                  <a:lnTo>
                    <a:pt x="157099" y="48387"/>
                  </a:lnTo>
                  <a:lnTo>
                    <a:pt x="161290" y="42291"/>
                  </a:lnTo>
                  <a:lnTo>
                    <a:pt x="166497" y="37338"/>
                  </a:lnTo>
                  <a:lnTo>
                    <a:pt x="171704" y="32258"/>
                  </a:lnTo>
                  <a:lnTo>
                    <a:pt x="177800" y="28448"/>
                  </a:lnTo>
                  <a:lnTo>
                    <a:pt x="184912" y="25654"/>
                  </a:lnTo>
                  <a:lnTo>
                    <a:pt x="192024" y="22987"/>
                  </a:lnTo>
                  <a:lnTo>
                    <a:pt x="200025" y="21971"/>
                  </a:lnTo>
                  <a:lnTo>
                    <a:pt x="243245" y="21971"/>
                  </a:lnTo>
                  <a:lnTo>
                    <a:pt x="240919" y="20447"/>
                  </a:lnTo>
                  <a:lnTo>
                    <a:pt x="209296" y="10541"/>
                  </a:lnTo>
                  <a:lnTo>
                    <a:pt x="201963" y="10398"/>
                  </a:lnTo>
                  <a:close/>
                </a:path>
                <a:path w="1010285" h="205105">
                  <a:moveTo>
                    <a:pt x="241427" y="122809"/>
                  </a:moveTo>
                  <a:lnTo>
                    <a:pt x="236220" y="129413"/>
                  </a:lnTo>
                  <a:lnTo>
                    <a:pt x="230124" y="134112"/>
                  </a:lnTo>
                  <a:lnTo>
                    <a:pt x="215646" y="139446"/>
                  </a:lnTo>
                  <a:lnTo>
                    <a:pt x="208153" y="140589"/>
                  </a:lnTo>
                  <a:lnTo>
                    <a:pt x="241450" y="140589"/>
                  </a:lnTo>
                  <a:lnTo>
                    <a:pt x="242697" y="139573"/>
                  </a:lnTo>
                  <a:lnTo>
                    <a:pt x="246126" y="136652"/>
                  </a:lnTo>
                  <a:lnTo>
                    <a:pt x="249047" y="133731"/>
                  </a:lnTo>
                  <a:lnTo>
                    <a:pt x="251587" y="130429"/>
                  </a:lnTo>
                  <a:lnTo>
                    <a:pt x="241427" y="122809"/>
                  </a:lnTo>
                  <a:close/>
                </a:path>
                <a:path w="1010285" h="205105">
                  <a:moveTo>
                    <a:pt x="243245" y="21971"/>
                  </a:moveTo>
                  <a:lnTo>
                    <a:pt x="200025" y="21971"/>
                  </a:lnTo>
                  <a:lnTo>
                    <a:pt x="208661" y="22606"/>
                  </a:lnTo>
                  <a:lnTo>
                    <a:pt x="212979" y="22860"/>
                  </a:lnTo>
                  <a:lnTo>
                    <a:pt x="217043" y="23622"/>
                  </a:lnTo>
                  <a:lnTo>
                    <a:pt x="238633" y="35941"/>
                  </a:lnTo>
                  <a:lnTo>
                    <a:pt x="240792" y="38227"/>
                  </a:lnTo>
                  <a:lnTo>
                    <a:pt x="242570" y="40513"/>
                  </a:lnTo>
                  <a:lnTo>
                    <a:pt x="243840" y="42799"/>
                  </a:lnTo>
                  <a:lnTo>
                    <a:pt x="255778" y="35306"/>
                  </a:lnTo>
                  <a:lnTo>
                    <a:pt x="253746" y="31750"/>
                  </a:lnTo>
                  <a:lnTo>
                    <a:pt x="251079" y="28575"/>
                  </a:lnTo>
                  <a:lnTo>
                    <a:pt x="244602" y="22860"/>
                  </a:lnTo>
                  <a:lnTo>
                    <a:pt x="243245" y="21971"/>
                  </a:lnTo>
                  <a:close/>
                </a:path>
                <a:path w="1010285" h="205105">
                  <a:moveTo>
                    <a:pt x="335748" y="19724"/>
                  </a:moveTo>
                  <a:lnTo>
                    <a:pt x="296861" y="32384"/>
                  </a:lnTo>
                  <a:lnTo>
                    <a:pt x="272597" y="64240"/>
                  </a:lnTo>
                  <a:lnTo>
                    <a:pt x="268020" y="94615"/>
                  </a:lnTo>
                  <a:lnTo>
                    <a:pt x="268414" y="100599"/>
                  </a:lnTo>
                  <a:lnTo>
                    <a:pt x="284353" y="137668"/>
                  </a:lnTo>
                  <a:lnTo>
                    <a:pt x="318785" y="159004"/>
                  </a:lnTo>
                  <a:lnTo>
                    <a:pt x="339344" y="161798"/>
                  </a:lnTo>
                  <a:lnTo>
                    <a:pt x="345059" y="161544"/>
                  </a:lnTo>
                  <a:lnTo>
                    <a:pt x="375181" y="149860"/>
                  </a:lnTo>
                  <a:lnTo>
                    <a:pt x="342011" y="149860"/>
                  </a:lnTo>
                  <a:lnTo>
                    <a:pt x="325628" y="148717"/>
                  </a:lnTo>
                  <a:lnTo>
                    <a:pt x="318008" y="146685"/>
                  </a:lnTo>
                  <a:lnTo>
                    <a:pt x="311404" y="143002"/>
                  </a:lnTo>
                  <a:lnTo>
                    <a:pt x="304673" y="139319"/>
                  </a:lnTo>
                  <a:lnTo>
                    <a:pt x="299085" y="134620"/>
                  </a:lnTo>
                  <a:lnTo>
                    <a:pt x="290195" y="123189"/>
                  </a:lnTo>
                  <a:lnTo>
                    <a:pt x="286893" y="116713"/>
                  </a:lnTo>
                  <a:lnTo>
                    <a:pt x="284861" y="109347"/>
                  </a:lnTo>
                  <a:lnTo>
                    <a:pt x="282702" y="102107"/>
                  </a:lnTo>
                  <a:lnTo>
                    <a:pt x="281940" y="94615"/>
                  </a:lnTo>
                  <a:lnTo>
                    <a:pt x="282448" y="86741"/>
                  </a:lnTo>
                  <a:lnTo>
                    <a:pt x="283083" y="78867"/>
                  </a:lnTo>
                  <a:lnTo>
                    <a:pt x="284861" y="71501"/>
                  </a:lnTo>
                  <a:lnTo>
                    <a:pt x="287909" y="64643"/>
                  </a:lnTo>
                  <a:lnTo>
                    <a:pt x="290957" y="57658"/>
                  </a:lnTo>
                  <a:lnTo>
                    <a:pt x="325882" y="32384"/>
                  </a:lnTo>
                  <a:lnTo>
                    <a:pt x="333756" y="31242"/>
                  </a:lnTo>
                  <a:lnTo>
                    <a:pt x="376835" y="31242"/>
                  </a:lnTo>
                  <a:lnTo>
                    <a:pt x="374777" y="29845"/>
                  </a:lnTo>
                  <a:lnTo>
                    <a:pt x="343154" y="19938"/>
                  </a:lnTo>
                  <a:lnTo>
                    <a:pt x="335748" y="19724"/>
                  </a:lnTo>
                  <a:close/>
                </a:path>
                <a:path w="1010285" h="205105">
                  <a:moveTo>
                    <a:pt x="375158" y="132207"/>
                  </a:moveTo>
                  <a:lnTo>
                    <a:pt x="342011" y="149860"/>
                  </a:lnTo>
                  <a:lnTo>
                    <a:pt x="375181" y="149860"/>
                  </a:lnTo>
                  <a:lnTo>
                    <a:pt x="379857" y="146050"/>
                  </a:lnTo>
                  <a:lnTo>
                    <a:pt x="382905" y="143002"/>
                  </a:lnTo>
                  <a:lnTo>
                    <a:pt x="385318" y="139827"/>
                  </a:lnTo>
                  <a:lnTo>
                    <a:pt x="375158" y="132207"/>
                  </a:lnTo>
                  <a:close/>
                </a:path>
                <a:path w="1010285" h="205105">
                  <a:moveTo>
                    <a:pt x="376835" y="31242"/>
                  </a:moveTo>
                  <a:lnTo>
                    <a:pt x="333756" y="31242"/>
                  </a:lnTo>
                  <a:lnTo>
                    <a:pt x="342519" y="31876"/>
                  </a:lnTo>
                  <a:lnTo>
                    <a:pt x="346837" y="32258"/>
                  </a:lnTo>
                  <a:lnTo>
                    <a:pt x="377571" y="52197"/>
                  </a:lnTo>
                  <a:lnTo>
                    <a:pt x="389509" y="44577"/>
                  </a:lnTo>
                  <a:lnTo>
                    <a:pt x="387477" y="41148"/>
                  </a:lnTo>
                  <a:lnTo>
                    <a:pt x="384937" y="37973"/>
                  </a:lnTo>
                  <a:lnTo>
                    <a:pt x="381635" y="35052"/>
                  </a:lnTo>
                  <a:lnTo>
                    <a:pt x="378333" y="32258"/>
                  </a:lnTo>
                  <a:lnTo>
                    <a:pt x="376835" y="31242"/>
                  </a:lnTo>
                  <a:close/>
                </a:path>
                <a:path w="1010285" h="205105">
                  <a:moveTo>
                    <a:pt x="512978" y="51308"/>
                  </a:moveTo>
                  <a:lnTo>
                    <a:pt x="499364" y="51307"/>
                  </a:lnTo>
                  <a:lnTo>
                    <a:pt x="491109" y="168910"/>
                  </a:lnTo>
                  <a:lnTo>
                    <a:pt x="504698" y="169926"/>
                  </a:lnTo>
                  <a:lnTo>
                    <a:pt x="512978" y="51308"/>
                  </a:lnTo>
                  <a:close/>
                </a:path>
                <a:path w="1010285" h="205105">
                  <a:moveTo>
                    <a:pt x="502031" y="34417"/>
                  </a:moveTo>
                  <a:lnTo>
                    <a:pt x="465709" y="60198"/>
                  </a:lnTo>
                  <a:lnTo>
                    <a:pt x="473583" y="70358"/>
                  </a:lnTo>
                  <a:lnTo>
                    <a:pt x="499364" y="51308"/>
                  </a:lnTo>
                  <a:lnTo>
                    <a:pt x="512978" y="51308"/>
                  </a:lnTo>
                  <a:lnTo>
                    <a:pt x="514096" y="35306"/>
                  </a:lnTo>
                  <a:lnTo>
                    <a:pt x="502031" y="34417"/>
                  </a:lnTo>
                  <a:close/>
                </a:path>
                <a:path w="1010285" h="205105">
                  <a:moveTo>
                    <a:pt x="607314" y="38354"/>
                  </a:moveTo>
                  <a:lnTo>
                    <a:pt x="573659" y="61722"/>
                  </a:lnTo>
                  <a:lnTo>
                    <a:pt x="571754" y="73660"/>
                  </a:lnTo>
                  <a:lnTo>
                    <a:pt x="571758" y="77216"/>
                  </a:lnTo>
                  <a:lnTo>
                    <a:pt x="571881" y="78867"/>
                  </a:lnTo>
                  <a:lnTo>
                    <a:pt x="572770" y="82169"/>
                  </a:lnTo>
                  <a:lnTo>
                    <a:pt x="573532" y="85471"/>
                  </a:lnTo>
                  <a:lnTo>
                    <a:pt x="574675" y="88519"/>
                  </a:lnTo>
                  <a:lnTo>
                    <a:pt x="576326" y="91313"/>
                  </a:lnTo>
                  <a:lnTo>
                    <a:pt x="577850" y="94234"/>
                  </a:lnTo>
                  <a:lnTo>
                    <a:pt x="579755" y="96647"/>
                  </a:lnTo>
                  <a:lnTo>
                    <a:pt x="582168" y="98806"/>
                  </a:lnTo>
                  <a:lnTo>
                    <a:pt x="584454" y="100965"/>
                  </a:lnTo>
                  <a:lnTo>
                    <a:pt x="587121" y="102616"/>
                  </a:lnTo>
                  <a:lnTo>
                    <a:pt x="590042" y="103886"/>
                  </a:lnTo>
                  <a:lnTo>
                    <a:pt x="590042" y="104267"/>
                  </a:lnTo>
                  <a:lnTo>
                    <a:pt x="586359" y="105029"/>
                  </a:lnTo>
                  <a:lnTo>
                    <a:pt x="582803" y="106426"/>
                  </a:lnTo>
                  <a:lnTo>
                    <a:pt x="579628" y="108457"/>
                  </a:lnTo>
                  <a:lnTo>
                    <a:pt x="576326" y="110363"/>
                  </a:lnTo>
                  <a:lnTo>
                    <a:pt x="564265" y="127380"/>
                  </a:lnTo>
                  <a:lnTo>
                    <a:pt x="563372" y="129539"/>
                  </a:lnTo>
                  <a:lnTo>
                    <a:pt x="562483" y="133731"/>
                  </a:lnTo>
                  <a:lnTo>
                    <a:pt x="562102" y="138303"/>
                  </a:lnTo>
                  <a:lnTo>
                    <a:pt x="561721" y="144272"/>
                  </a:lnTo>
                  <a:lnTo>
                    <a:pt x="562483" y="149733"/>
                  </a:lnTo>
                  <a:lnTo>
                    <a:pt x="591439" y="178435"/>
                  </a:lnTo>
                  <a:lnTo>
                    <a:pt x="608203" y="180594"/>
                  </a:lnTo>
                  <a:lnTo>
                    <a:pt x="613791" y="179959"/>
                  </a:lnTo>
                  <a:lnTo>
                    <a:pt x="619125" y="178562"/>
                  </a:lnTo>
                  <a:lnTo>
                    <a:pt x="624586" y="177038"/>
                  </a:lnTo>
                  <a:lnTo>
                    <a:pt x="629285" y="174752"/>
                  </a:lnTo>
                  <a:lnTo>
                    <a:pt x="637317" y="168910"/>
                  </a:lnTo>
                  <a:lnTo>
                    <a:pt x="607822" y="168910"/>
                  </a:lnTo>
                  <a:lnTo>
                    <a:pt x="603377" y="168529"/>
                  </a:lnTo>
                  <a:lnTo>
                    <a:pt x="598932" y="168275"/>
                  </a:lnTo>
                  <a:lnTo>
                    <a:pt x="594995" y="167259"/>
                  </a:lnTo>
                  <a:lnTo>
                    <a:pt x="591439" y="165481"/>
                  </a:lnTo>
                  <a:lnTo>
                    <a:pt x="588010" y="163830"/>
                  </a:lnTo>
                  <a:lnTo>
                    <a:pt x="584962" y="161671"/>
                  </a:lnTo>
                  <a:lnTo>
                    <a:pt x="582549" y="158877"/>
                  </a:lnTo>
                  <a:lnTo>
                    <a:pt x="580136" y="156210"/>
                  </a:lnTo>
                  <a:lnTo>
                    <a:pt x="578358" y="153035"/>
                  </a:lnTo>
                  <a:lnTo>
                    <a:pt x="576072" y="145669"/>
                  </a:lnTo>
                  <a:lnTo>
                    <a:pt x="575564" y="141859"/>
                  </a:lnTo>
                  <a:lnTo>
                    <a:pt x="575818" y="137795"/>
                  </a:lnTo>
                  <a:lnTo>
                    <a:pt x="602869" y="111505"/>
                  </a:lnTo>
                  <a:lnTo>
                    <a:pt x="635271" y="111505"/>
                  </a:lnTo>
                  <a:lnTo>
                    <a:pt x="632587" y="109347"/>
                  </a:lnTo>
                  <a:lnTo>
                    <a:pt x="625475" y="106680"/>
                  </a:lnTo>
                  <a:lnTo>
                    <a:pt x="625475" y="106298"/>
                  </a:lnTo>
                  <a:lnTo>
                    <a:pt x="628650" y="105537"/>
                  </a:lnTo>
                  <a:lnTo>
                    <a:pt x="631444" y="104267"/>
                  </a:lnTo>
                  <a:lnTo>
                    <a:pt x="634111" y="102489"/>
                  </a:lnTo>
                  <a:lnTo>
                    <a:pt x="636651" y="100584"/>
                  </a:lnTo>
                  <a:lnTo>
                    <a:pt x="637457" y="99822"/>
                  </a:lnTo>
                  <a:lnTo>
                    <a:pt x="611632" y="99822"/>
                  </a:lnTo>
                  <a:lnTo>
                    <a:pt x="608203" y="99568"/>
                  </a:lnTo>
                  <a:lnTo>
                    <a:pt x="586486" y="83566"/>
                  </a:lnTo>
                  <a:lnTo>
                    <a:pt x="585343" y="80518"/>
                  </a:lnTo>
                  <a:lnTo>
                    <a:pt x="593598" y="56261"/>
                  </a:lnTo>
                  <a:lnTo>
                    <a:pt x="595884" y="54228"/>
                  </a:lnTo>
                  <a:lnTo>
                    <a:pt x="598678" y="52577"/>
                  </a:lnTo>
                  <a:lnTo>
                    <a:pt x="604774" y="50546"/>
                  </a:lnTo>
                  <a:lnTo>
                    <a:pt x="608076" y="50038"/>
                  </a:lnTo>
                  <a:lnTo>
                    <a:pt x="638062" y="50038"/>
                  </a:lnTo>
                  <a:lnTo>
                    <a:pt x="635127" y="46990"/>
                  </a:lnTo>
                  <a:lnTo>
                    <a:pt x="631317" y="44323"/>
                  </a:lnTo>
                  <a:lnTo>
                    <a:pt x="626745" y="42291"/>
                  </a:lnTo>
                  <a:lnTo>
                    <a:pt x="622300" y="40259"/>
                  </a:lnTo>
                  <a:lnTo>
                    <a:pt x="617474" y="39116"/>
                  </a:lnTo>
                  <a:lnTo>
                    <a:pt x="607314" y="38354"/>
                  </a:lnTo>
                  <a:close/>
                </a:path>
                <a:path w="1010285" h="205105">
                  <a:moveTo>
                    <a:pt x="635271" y="111505"/>
                  </a:moveTo>
                  <a:lnTo>
                    <a:pt x="602869" y="111505"/>
                  </a:lnTo>
                  <a:lnTo>
                    <a:pt x="607314" y="111760"/>
                  </a:lnTo>
                  <a:lnTo>
                    <a:pt x="611759" y="112141"/>
                  </a:lnTo>
                  <a:lnTo>
                    <a:pt x="615823" y="113030"/>
                  </a:lnTo>
                  <a:lnTo>
                    <a:pt x="619252" y="114680"/>
                  </a:lnTo>
                  <a:lnTo>
                    <a:pt x="622808" y="116332"/>
                  </a:lnTo>
                  <a:lnTo>
                    <a:pt x="625729" y="118491"/>
                  </a:lnTo>
                  <a:lnTo>
                    <a:pt x="628142" y="121285"/>
                  </a:lnTo>
                  <a:lnTo>
                    <a:pt x="630555" y="123952"/>
                  </a:lnTo>
                  <a:lnTo>
                    <a:pt x="632333" y="127127"/>
                  </a:lnTo>
                  <a:lnTo>
                    <a:pt x="633476" y="130555"/>
                  </a:lnTo>
                  <a:lnTo>
                    <a:pt x="634619" y="134112"/>
                  </a:lnTo>
                  <a:lnTo>
                    <a:pt x="635110" y="137795"/>
                  </a:lnTo>
                  <a:lnTo>
                    <a:pt x="635091" y="138303"/>
                  </a:lnTo>
                  <a:lnTo>
                    <a:pt x="634746" y="141986"/>
                  </a:lnTo>
                  <a:lnTo>
                    <a:pt x="634492" y="145923"/>
                  </a:lnTo>
                  <a:lnTo>
                    <a:pt x="607822" y="168910"/>
                  </a:lnTo>
                  <a:lnTo>
                    <a:pt x="637317" y="168910"/>
                  </a:lnTo>
                  <a:lnTo>
                    <a:pt x="637667" y="168656"/>
                  </a:lnTo>
                  <a:lnTo>
                    <a:pt x="641096" y="164846"/>
                  </a:lnTo>
                  <a:lnTo>
                    <a:pt x="644133" y="159512"/>
                  </a:lnTo>
                  <a:lnTo>
                    <a:pt x="646430" y="155575"/>
                  </a:lnTo>
                  <a:lnTo>
                    <a:pt x="647954" y="150368"/>
                  </a:lnTo>
                  <a:lnTo>
                    <a:pt x="648470" y="144272"/>
                  </a:lnTo>
                  <a:lnTo>
                    <a:pt x="649097" y="135255"/>
                  </a:lnTo>
                  <a:lnTo>
                    <a:pt x="647192" y="127380"/>
                  </a:lnTo>
                  <a:lnTo>
                    <a:pt x="642665" y="120650"/>
                  </a:lnTo>
                  <a:lnTo>
                    <a:pt x="638429" y="114046"/>
                  </a:lnTo>
                  <a:lnTo>
                    <a:pt x="635271" y="111505"/>
                  </a:lnTo>
                  <a:close/>
                </a:path>
                <a:path w="1010285" h="205105">
                  <a:moveTo>
                    <a:pt x="638062" y="50038"/>
                  </a:moveTo>
                  <a:lnTo>
                    <a:pt x="608076" y="50038"/>
                  </a:lnTo>
                  <a:lnTo>
                    <a:pt x="615188" y="50546"/>
                  </a:lnTo>
                  <a:lnTo>
                    <a:pt x="618363" y="51435"/>
                  </a:lnTo>
                  <a:lnTo>
                    <a:pt x="621284" y="52959"/>
                  </a:lnTo>
                  <a:lnTo>
                    <a:pt x="624205" y="54356"/>
                  </a:lnTo>
                  <a:lnTo>
                    <a:pt x="626745" y="56388"/>
                  </a:lnTo>
                  <a:lnTo>
                    <a:pt x="634873" y="73660"/>
                  </a:lnTo>
                  <a:lnTo>
                    <a:pt x="634365" y="80772"/>
                  </a:lnTo>
                  <a:lnTo>
                    <a:pt x="633476" y="83947"/>
                  </a:lnTo>
                  <a:lnTo>
                    <a:pt x="631952" y="86741"/>
                  </a:lnTo>
                  <a:lnTo>
                    <a:pt x="630555" y="89535"/>
                  </a:lnTo>
                  <a:lnTo>
                    <a:pt x="628523" y="91948"/>
                  </a:lnTo>
                  <a:lnTo>
                    <a:pt x="623697" y="96012"/>
                  </a:lnTo>
                  <a:lnTo>
                    <a:pt x="620903" y="97536"/>
                  </a:lnTo>
                  <a:lnTo>
                    <a:pt x="617855" y="98425"/>
                  </a:lnTo>
                  <a:lnTo>
                    <a:pt x="614807" y="99441"/>
                  </a:lnTo>
                  <a:lnTo>
                    <a:pt x="611632" y="99822"/>
                  </a:lnTo>
                  <a:lnTo>
                    <a:pt x="637457" y="99822"/>
                  </a:lnTo>
                  <a:lnTo>
                    <a:pt x="648335" y="71882"/>
                  </a:lnTo>
                  <a:lnTo>
                    <a:pt x="647700" y="66929"/>
                  </a:lnTo>
                  <a:lnTo>
                    <a:pt x="645922" y="62357"/>
                  </a:lnTo>
                  <a:lnTo>
                    <a:pt x="644271" y="57785"/>
                  </a:lnTo>
                  <a:lnTo>
                    <a:pt x="641731" y="53721"/>
                  </a:lnTo>
                  <a:lnTo>
                    <a:pt x="638062" y="50038"/>
                  </a:lnTo>
                  <a:close/>
                </a:path>
                <a:path w="1010285" h="205105">
                  <a:moveTo>
                    <a:pt x="733171" y="50673"/>
                  </a:moveTo>
                  <a:lnTo>
                    <a:pt x="723646" y="185166"/>
                  </a:lnTo>
                  <a:lnTo>
                    <a:pt x="768350" y="188341"/>
                  </a:lnTo>
                  <a:lnTo>
                    <a:pt x="774640" y="188481"/>
                  </a:lnTo>
                  <a:lnTo>
                    <a:pt x="780954" y="188134"/>
                  </a:lnTo>
                  <a:lnTo>
                    <a:pt x="815515" y="176081"/>
                  </a:lnTo>
                  <a:lnTo>
                    <a:pt x="772759" y="176081"/>
                  </a:lnTo>
                  <a:lnTo>
                    <a:pt x="765429" y="175895"/>
                  </a:lnTo>
                  <a:lnTo>
                    <a:pt x="738251" y="173990"/>
                  </a:lnTo>
                  <a:lnTo>
                    <a:pt x="745871" y="63753"/>
                  </a:lnTo>
                  <a:lnTo>
                    <a:pt x="810729" y="63753"/>
                  </a:lnTo>
                  <a:lnTo>
                    <a:pt x="808589" y="62501"/>
                  </a:lnTo>
                  <a:lnTo>
                    <a:pt x="777748" y="53721"/>
                  </a:lnTo>
                  <a:lnTo>
                    <a:pt x="733171" y="50673"/>
                  </a:lnTo>
                  <a:close/>
                </a:path>
                <a:path w="1010285" h="205105">
                  <a:moveTo>
                    <a:pt x="810729" y="63753"/>
                  </a:moveTo>
                  <a:lnTo>
                    <a:pt x="745871" y="63753"/>
                  </a:lnTo>
                  <a:lnTo>
                    <a:pt x="773049" y="65659"/>
                  </a:lnTo>
                  <a:lnTo>
                    <a:pt x="780405" y="66440"/>
                  </a:lnTo>
                  <a:lnTo>
                    <a:pt x="821690" y="91440"/>
                  </a:lnTo>
                  <a:lnTo>
                    <a:pt x="827024" y="104394"/>
                  </a:lnTo>
                  <a:lnTo>
                    <a:pt x="829056" y="111125"/>
                  </a:lnTo>
                  <a:lnTo>
                    <a:pt x="829818" y="117982"/>
                  </a:lnTo>
                  <a:lnTo>
                    <a:pt x="828802" y="131953"/>
                  </a:lnTo>
                  <a:lnTo>
                    <a:pt x="827024" y="138684"/>
                  </a:lnTo>
                  <a:lnTo>
                    <a:pt x="824103" y="145034"/>
                  </a:lnTo>
                  <a:lnTo>
                    <a:pt x="821182" y="151511"/>
                  </a:lnTo>
                  <a:lnTo>
                    <a:pt x="786181" y="174644"/>
                  </a:lnTo>
                  <a:lnTo>
                    <a:pt x="772759" y="176081"/>
                  </a:lnTo>
                  <a:lnTo>
                    <a:pt x="815515" y="176081"/>
                  </a:lnTo>
                  <a:lnTo>
                    <a:pt x="841025" y="141700"/>
                  </a:lnTo>
                  <a:lnTo>
                    <a:pt x="843952" y="117838"/>
                  </a:lnTo>
                  <a:lnTo>
                    <a:pt x="843295" y="110156"/>
                  </a:lnTo>
                  <a:lnTo>
                    <a:pt x="824484" y="73914"/>
                  </a:lnTo>
                  <a:lnTo>
                    <a:pt x="814228" y="65801"/>
                  </a:lnTo>
                  <a:lnTo>
                    <a:pt x="810729" y="63753"/>
                  </a:lnTo>
                  <a:close/>
                </a:path>
                <a:path w="1010285" h="205105">
                  <a:moveTo>
                    <a:pt x="1008996" y="86614"/>
                  </a:moveTo>
                  <a:lnTo>
                    <a:pt x="994791" y="86614"/>
                  </a:lnTo>
                  <a:lnTo>
                    <a:pt x="995299" y="86741"/>
                  </a:lnTo>
                  <a:lnTo>
                    <a:pt x="987044" y="203581"/>
                  </a:lnTo>
                  <a:lnTo>
                    <a:pt x="1000760" y="204597"/>
                  </a:lnTo>
                  <a:lnTo>
                    <a:pt x="1008996" y="86614"/>
                  </a:lnTo>
                  <a:close/>
                </a:path>
                <a:path w="1010285" h="205105">
                  <a:moveTo>
                    <a:pt x="904062" y="79375"/>
                  </a:moveTo>
                  <a:lnTo>
                    <a:pt x="890270" y="79375"/>
                  </a:lnTo>
                  <a:lnTo>
                    <a:pt x="930783" y="199644"/>
                  </a:lnTo>
                  <a:lnTo>
                    <a:pt x="938022" y="200152"/>
                  </a:lnTo>
                  <a:lnTo>
                    <a:pt x="949706" y="176784"/>
                  </a:lnTo>
                  <a:lnTo>
                    <a:pt x="936244" y="176784"/>
                  </a:lnTo>
                  <a:lnTo>
                    <a:pt x="904062" y="79375"/>
                  </a:lnTo>
                  <a:close/>
                </a:path>
                <a:path w="1010285" h="205105">
                  <a:moveTo>
                    <a:pt x="877570" y="60706"/>
                  </a:moveTo>
                  <a:lnTo>
                    <a:pt x="868172" y="195326"/>
                  </a:lnTo>
                  <a:lnTo>
                    <a:pt x="881761" y="196215"/>
                  </a:lnTo>
                  <a:lnTo>
                    <a:pt x="889889" y="79375"/>
                  </a:lnTo>
                  <a:lnTo>
                    <a:pt x="904062" y="79375"/>
                  </a:lnTo>
                  <a:lnTo>
                    <a:pt x="898398" y="62230"/>
                  </a:lnTo>
                  <a:lnTo>
                    <a:pt x="877570" y="60706"/>
                  </a:lnTo>
                  <a:close/>
                </a:path>
                <a:path w="1010285" h="205105">
                  <a:moveTo>
                    <a:pt x="989203" y="68580"/>
                  </a:moveTo>
                  <a:lnTo>
                    <a:pt x="936371" y="176784"/>
                  </a:lnTo>
                  <a:lnTo>
                    <a:pt x="949706" y="176784"/>
                  </a:lnTo>
                  <a:lnTo>
                    <a:pt x="994791" y="86614"/>
                  </a:lnTo>
                  <a:lnTo>
                    <a:pt x="1008996" y="86614"/>
                  </a:lnTo>
                  <a:lnTo>
                    <a:pt x="1010158" y="69977"/>
                  </a:lnTo>
                  <a:lnTo>
                    <a:pt x="989203" y="68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9932" y="3096742"/>
              <a:ext cx="1402080" cy="7589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2896" y="2979407"/>
              <a:ext cx="1293876" cy="10271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2972" y="3116326"/>
              <a:ext cx="1320304" cy="67843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68539" y="3119501"/>
              <a:ext cx="861504" cy="20459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00428" y="3353308"/>
              <a:ext cx="565150" cy="182245"/>
            </a:xfrm>
            <a:custGeom>
              <a:avLst/>
              <a:gdLst/>
              <a:ahLst/>
              <a:cxnLst/>
              <a:rect l="l" t="t" r="r" b="b"/>
              <a:pathLst>
                <a:path w="565150" h="182245">
                  <a:moveTo>
                    <a:pt x="10033" y="0"/>
                  </a:moveTo>
                  <a:lnTo>
                    <a:pt x="0" y="143129"/>
                  </a:lnTo>
                  <a:lnTo>
                    <a:pt x="14605" y="144145"/>
                  </a:lnTo>
                  <a:lnTo>
                    <a:pt x="19177" y="77597"/>
                  </a:lnTo>
                  <a:lnTo>
                    <a:pt x="68834" y="77597"/>
                  </a:lnTo>
                  <a:lnTo>
                    <a:pt x="70866" y="77216"/>
                  </a:lnTo>
                  <a:lnTo>
                    <a:pt x="76200" y="75184"/>
                  </a:lnTo>
                  <a:lnTo>
                    <a:pt x="80645" y="72263"/>
                  </a:lnTo>
                  <a:lnTo>
                    <a:pt x="85090" y="69469"/>
                  </a:lnTo>
                  <a:lnTo>
                    <a:pt x="87307" y="67175"/>
                  </a:lnTo>
                  <a:lnTo>
                    <a:pt x="52905" y="67175"/>
                  </a:lnTo>
                  <a:lnTo>
                    <a:pt x="44831" y="67056"/>
                  </a:lnTo>
                  <a:lnTo>
                    <a:pt x="20066" y="65278"/>
                  </a:lnTo>
                  <a:lnTo>
                    <a:pt x="23749" y="13589"/>
                  </a:lnTo>
                  <a:lnTo>
                    <a:pt x="83662" y="13589"/>
                  </a:lnTo>
                  <a:lnTo>
                    <a:pt x="80899" y="11176"/>
                  </a:lnTo>
                  <a:lnTo>
                    <a:pt x="75946" y="8509"/>
                  </a:lnTo>
                  <a:lnTo>
                    <a:pt x="70104" y="6477"/>
                  </a:lnTo>
                  <a:lnTo>
                    <a:pt x="64262" y="4572"/>
                  </a:lnTo>
                  <a:lnTo>
                    <a:pt x="57785" y="3302"/>
                  </a:lnTo>
                  <a:lnTo>
                    <a:pt x="10033" y="0"/>
                  </a:lnTo>
                  <a:close/>
                </a:path>
                <a:path w="565150" h="182245">
                  <a:moveTo>
                    <a:pt x="68834" y="77597"/>
                  </a:moveTo>
                  <a:lnTo>
                    <a:pt x="19177" y="77597"/>
                  </a:lnTo>
                  <a:lnTo>
                    <a:pt x="51943" y="79883"/>
                  </a:lnTo>
                  <a:lnTo>
                    <a:pt x="58674" y="79629"/>
                  </a:lnTo>
                  <a:lnTo>
                    <a:pt x="64770" y="78359"/>
                  </a:lnTo>
                  <a:lnTo>
                    <a:pt x="68834" y="77597"/>
                  </a:lnTo>
                  <a:close/>
                </a:path>
                <a:path w="565150" h="182245">
                  <a:moveTo>
                    <a:pt x="83662" y="13589"/>
                  </a:moveTo>
                  <a:lnTo>
                    <a:pt x="23749" y="13589"/>
                  </a:lnTo>
                  <a:lnTo>
                    <a:pt x="48387" y="15240"/>
                  </a:lnTo>
                  <a:lnTo>
                    <a:pt x="56195" y="16168"/>
                  </a:lnTo>
                  <a:lnTo>
                    <a:pt x="82169" y="34544"/>
                  </a:lnTo>
                  <a:lnTo>
                    <a:pt x="81457" y="44450"/>
                  </a:lnTo>
                  <a:lnTo>
                    <a:pt x="52905" y="67175"/>
                  </a:lnTo>
                  <a:lnTo>
                    <a:pt x="87307" y="67175"/>
                  </a:lnTo>
                  <a:lnTo>
                    <a:pt x="96139" y="44450"/>
                  </a:lnTo>
                  <a:lnTo>
                    <a:pt x="96647" y="37973"/>
                  </a:lnTo>
                  <a:lnTo>
                    <a:pt x="95885" y="32258"/>
                  </a:lnTo>
                  <a:lnTo>
                    <a:pt x="93853" y="27305"/>
                  </a:lnTo>
                  <a:lnTo>
                    <a:pt x="91948" y="22352"/>
                  </a:lnTo>
                  <a:lnTo>
                    <a:pt x="88900" y="18161"/>
                  </a:lnTo>
                  <a:lnTo>
                    <a:pt x="83662" y="13589"/>
                  </a:lnTo>
                  <a:close/>
                </a:path>
                <a:path w="565150" h="182245">
                  <a:moveTo>
                    <a:pt x="266977" y="35814"/>
                  </a:moveTo>
                  <a:lnTo>
                    <a:pt x="252349" y="35814"/>
                  </a:lnTo>
                  <a:lnTo>
                    <a:pt x="243713" y="160147"/>
                  </a:lnTo>
                  <a:lnTo>
                    <a:pt x="258191" y="161163"/>
                  </a:lnTo>
                  <a:lnTo>
                    <a:pt x="266977" y="35814"/>
                  </a:lnTo>
                  <a:close/>
                </a:path>
                <a:path w="565150" h="182245">
                  <a:moveTo>
                    <a:pt x="155336" y="27940"/>
                  </a:moveTo>
                  <a:lnTo>
                    <a:pt x="140716" y="27940"/>
                  </a:lnTo>
                  <a:lnTo>
                    <a:pt x="183769" y="155956"/>
                  </a:lnTo>
                  <a:lnTo>
                    <a:pt x="191516" y="156591"/>
                  </a:lnTo>
                  <a:lnTo>
                    <a:pt x="204012" y="131572"/>
                  </a:lnTo>
                  <a:lnTo>
                    <a:pt x="189484" y="131572"/>
                  </a:lnTo>
                  <a:lnTo>
                    <a:pt x="155336" y="27940"/>
                  </a:lnTo>
                  <a:close/>
                </a:path>
                <a:path w="565150" h="182245">
                  <a:moveTo>
                    <a:pt x="127127" y="8128"/>
                  </a:moveTo>
                  <a:lnTo>
                    <a:pt x="117094" y="151384"/>
                  </a:lnTo>
                  <a:lnTo>
                    <a:pt x="131572" y="152400"/>
                  </a:lnTo>
                  <a:lnTo>
                    <a:pt x="140335" y="27940"/>
                  </a:lnTo>
                  <a:lnTo>
                    <a:pt x="155336" y="27940"/>
                  </a:lnTo>
                  <a:lnTo>
                    <a:pt x="149352" y="9779"/>
                  </a:lnTo>
                  <a:lnTo>
                    <a:pt x="127127" y="8128"/>
                  </a:lnTo>
                  <a:close/>
                </a:path>
                <a:path w="565150" h="182245">
                  <a:moveTo>
                    <a:pt x="245999" y="16510"/>
                  </a:moveTo>
                  <a:lnTo>
                    <a:pt x="189738" y="131572"/>
                  </a:lnTo>
                  <a:lnTo>
                    <a:pt x="204012" y="131572"/>
                  </a:lnTo>
                  <a:lnTo>
                    <a:pt x="251841" y="35814"/>
                  </a:lnTo>
                  <a:lnTo>
                    <a:pt x="266977" y="35814"/>
                  </a:lnTo>
                  <a:lnTo>
                    <a:pt x="268224" y="18034"/>
                  </a:lnTo>
                  <a:lnTo>
                    <a:pt x="245999" y="16510"/>
                  </a:lnTo>
                  <a:close/>
                </a:path>
                <a:path w="565150" h="182245">
                  <a:moveTo>
                    <a:pt x="306578" y="20701"/>
                  </a:moveTo>
                  <a:lnTo>
                    <a:pt x="296545" y="163830"/>
                  </a:lnTo>
                  <a:lnTo>
                    <a:pt x="311023" y="164846"/>
                  </a:lnTo>
                  <a:lnTo>
                    <a:pt x="315722" y="98298"/>
                  </a:lnTo>
                  <a:lnTo>
                    <a:pt x="365379" y="98298"/>
                  </a:lnTo>
                  <a:lnTo>
                    <a:pt x="367411" y="97917"/>
                  </a:lnTo>
                  <a:lnTo>
                    <a:pt x="372618" y="95885"/>
                  </a:lnTo>
                  <a:lnTo>
                    <a:pt x="377063" y="92964"/>
                  </a:lnTo>
                  <a:lnTo>
                    <a:pt x="381635" y="90170"/>
                  </a:lnTo>
                  <a:lnTo>
                    <a:pt x="383774" y="87878"/>
                  </a:lnTo>
                  <a:lnTo>
                    <a:pt x="349343" y="87878"/>
                  </a:lnTo>
                  <a:lnTo>
                    <a:pt x="341249" y="87757"/>
                  </a:lnTo>
                  <a:lnTo>
                    <a:pt x="316484" y="85979"/>
                  </a:lnTo>
                  <a:lnTo>
                    <a:pt x="320167" y="34290"/>
                  </a:lnTo>
                  <a:lnTo>
                    <a:pt x="380080" y="34290"/>
                  </a:lnTo>
                  <a:lnTo>
                    <a:pt x="377317" y="31877"/>
                  </a:lnTo>
                  <a:lnTo>
                    <a:pt x="372364" y="29210"/>
                  </a:lnTo>
                  <a:lnTo>
                    <a:pt x="366649" y="27305"/>
                  </a:lnTo>
                  <a:lnTo>
                    <a:pt x="360807" y="25273"/>
                  </a:lnTo>
                  <a:lnTo>
                    <a:pt x="354203" y="24003"/>
                  </a:lnTo>
                  <a:lnTo>
                    <a:pt x="306578" y="20701"/>
                  </a:lnTo>
                  <a:close/>
                </a:path>
                <a:path w="565150" h="182245">
                  <a:moveTo>
                    <a:pt x="365379" y="98298"/>
                  </a:moveTo>
                  <a:lnTo>
                    <a:pt x="315722" y="98298"/>
                  </a:lnTo>
                  <a:lnTo>
                    <a:pt x="348488" y="100584"/>
                  </a:lnTo>
                  <a:lnTo>
                    <a:pt x="355219" y="100330"/>
                  </a:lnTo>
                  <a:lnTo>
                    <a:pt x="361315" y="99060"/>
                  </a:lnTo>
                  <a:lnTo>
                    <a:pt x="365379" y="98298"/>
                  </a:lnTo>
                  <a:close/>
                </a:path>
                <a:path w="565150" h="182245">
                  <a:moveTo>
                    <a:pt x="380080" y="34290"/>
                  </a:moveTo>
                  <a:lnTo>
                    <a:pt x="320167" y="34290"/>
                  </a:lnTo>
                  <a:lnTo>
                    <a:pt x="344805" y="35941"/>
                  </a:lnTo>
                  <a:lnTo>
                    <a:pt x="352613" y="36923"/>
                  </a:lnTo>
                  <a:lnTo>
                    <a:pt x="378587" y="55245"/>
                  </a:lnTo>
                  <a:lnTo>
                    <a:pt x="377891" y="65151"/>
                  </a:lnTo>
                  <a:lnTo>
                    <a:pt x="377444" y="72644"/>
                  </a:lnTo>
                  <a:lnTo>
                    <a:pt x="349343" y="87878"/>
                  </a:lnTo>
                  <a:lnTo>
                    <a:pt x="383774" y="87878"/>
                  </a:lnTo>
                  <a:lnTo>
                    <a:pt x="392557" y="65151"/>
                  </a:lnTo>
                  <a:lnTo>
                    <a:pt x="393065" y="58674"/>
                  </a:lnTo>
                  <a:lnTo>
                    <a:pt x="392303" y="52959"/>
                  </a:lnTo>
                  <a:lnTo>
                    <a:pt x="390398" y="48006"/>
                  </a:lnTo>
                  <a:lnTo>
                    <a:pt x="388366" y="43053"/>
                  </a:lnTo>
                  <a:lnTo>
                    <a:pt x="385318" y="38862"/>
                  </a:lnTo>
                  <a:lnTo>
                    <a:pt x="380080" y="34290"/>
                  </a:lnTo>
                  <a:close/>
                </a:path>
                <a:path w="565150" h="182245">
                  <a:moveTo>
                    <a:pt x="563396" y="56515"/>
                  </a:moveTo>
                  <a:lnTo>
                    <a:pt x="548894" y="56515"/>
                  </a:lnTo>
                  <a:lnTo>
                    <a:pt x="540131" y="180975"/>
                  </a:lnTo>
                  <a:lnTo>
                    <a:pt x="554609" y="181991"/>
                  </a:lnTo>
                  <a:lnTo>
                    <a:pt x="563396" y="56515"/>
                  </a:lnTo>
                  <a:close/>
                </a:path>
                <a:path w="565150" h="182245">
                  <a:moveTo>
                    <a:pt x="451773" y="48641"/>
                  </a:moveTo>
                  <a:lnTo>
                    <a:pt x="436753" y="48641"/>
                  </a:lnTo>
                  <a:lnTo>
                    <a:pt x="437134" y="48768"/>
                  </a:lnTo>
                  <a:lnTo>
                    <a:pt x="480187" y="176784"/>
                  </a:lnTo>
                  <a:lnTo>
                    <a:pt x="487934" y="177292"/>
                  </a:lnTo>
                  <a:lnTo>
                    <a:pt x="500393" y="152400"/>
                  </a:lnTo>
                  <a:lnTo>
                    <a:pt x="486156" y="152400"/>
                  </a:lnTo>
                  <a:lnTo>
                    <a:pt x="486029" y="152273"/>
                  </a:lnTo>
                  <a:lnTo>
                    <a:pt x="451773" y="48641"/>
                  </a:lnTo>
                  <a:close/>
                </a:path>
                <a:path w="565150" h="182245">
                  <a:moveTo>
                    <a:pt x="423545" y="28956"/>
                  </a:moveTo>
                  <a:lnTo>
                    <a:pt x="413639" y="172085"/>
                  </a:lnTo>
                  <a:lnTo>
                    <a:pt x="428117" y="173101"/>
                  </a:lnTo>
                  <a:lnTo>
                    <a:pt x="436753" y="48641"/>
                  </a:lnTo>
                  <a:lnTo>
                    <a:pt x="451773" y="48641"/>
                  </a:lnTo>
                  <a:lnTo>
                    <a:pt x="445770" y="30480"/>
                  </a:lnTo>
                  <a:lnTo>
                    <a:pt x="423545" y="28956"/>
                  </a:lnTo>
                  <a:close/>
                </a:path>
                <a:path w="565150" h="182245">
                  <a:moveTo>
                    <a:pt x="542417" y="37211"/>
                  </a:moveTo>
                  <a:lnTo>
                    <a:pt x="486156" y="152400"/>
                  </a:lnTo>
                  <a:lnTo>
                    <a:pt x="500393" y="152400"/>
                  </a:lnTo>
                  <a:lnTo>
                    <a:pt x="548386" y="56515"/>
                  </a:lnTo>
                  <a:lnTo>
                    <a:pt x="563396" y="56515"/>
                  </a:lnTo>
                  <a:lnTo>
                    <a:pt x="564642" y="38735"/>
                  </a:lnTo>
                  <a:lnTo>
                    <a:pt x="542417" y="372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89303" y="3567049"/>
              <a:ext cx="770509" cy="20713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423795" y="3277235"/>
              <a:ext cx="354330" cy="320675"/>
            </a:xfrm>
            <a:custGeom>
              <a:avLst/>
              <a:gdLst/>
              <a:ahLst/>
              <a:cxnLst/>
              <a:rect l="l" t="t" r="r" b="b"/>
              <a:pathLst>
                <a:path w="354330" h="320675">
                  <a:moveTo>
                    <a:pt x="284988" y="0"/>
                  </a:moveTo>
                  <a:lnTo>
                    <a:pt x="176911" y="90169"/>
                  </a:lnTo>
                  <a:lnTo>
                    <a:pt x="68834" y="0"/>
                  </a:lnTo>
                  <a:lnTo>
                    <a:pt x="0" y="82676"/>
                  </a:lnTo>
                  <a:lnTo>
                    <a:pt x="92964" y="160146"/>
                  </a:lnTo>
                  <a:lnTo>
                    <a:pt x="0" y="237616"/>
                  </a:lnTo>
                  <a:lnTo>
                    <a:pt x="68834" y="320293"/>
                  </a:lnTo>
                  <a:lnTo>
                    <a:pt x="176911" y="230123"/>
                  </a:lnTo>
                  <a:lnTo>
                    <a:pt x="284988" y="320293"/>
                  </a:lnTo>
                  <a:lnTo>
                    <a:pt x="353822" y="237616"/>
                  </a:lnTo>
                  <a:lnTo>
                    <a:pt x="260858" y="160146"/>
                  </a:lnTo>
                  <a:lnTo>
                    <a:pt x="353822" y="82676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23795" y="3277235"/>
              <a:ext cx="354330" cy="320675"/>
            </a:xfrm>
            <a:custGeom>
              <a:avLst/>
              <a:gdLst/>
              <a:ahLst/>
              <a:cxnLst/>
              <a:rect l="l" t="t" r="r" b="b"/>
              <a:pathLst>
                <a:path w="354330" h="320675">
                  <a:moveTo>
                    <a:pt x="0" y="82676"/>
                  </a:moveTo>
                  <a:lnTo>
                    <a:pt x="68834" y="0"/>
                  </a:lnTo>
                  <a:lnTo>
                    <a:pt x="176911" y="90169"/>
                  </a:lnTo>
                  <a:lnTo>
                    <a:pt x="284988" y="0"/>
                  </a:lnTo>
                  <a:lnTo>
                    <a:pt x="353822" y="82676"/>
                  </a:lnTo>
                  <a:lnTo>
                    <a:pt x="260858" y="160146"/>
                  </a:lnTo>
                  <a:lnTo>
                    <a:pt x="353822" y="237616"/>
                  </a:lnTo>
                  <a:lnTo>
                    <a:pt x="284988" y="320293"/>
                  </a:lnTo>
                  <a:lnTo>
                    <a:pt x="176911" y="230123"/>
                  </a:lnTo>
                  <a:lnTo>
                    <a:pt x="68834" y="320293"/>
                  </a:lnTo>
                  <a:lnTo>
                    <a:pt x="0" y="237616"/>
                  </a:lnTo>
                  <a:lnTo>
                    <a:pt x="92964" y="160146"/>
                  </a:lnTo>
                  <a:lnTo>
                    <a:pt x="0" y="8267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201834" y="5717102"/>
            <a:ext cx="5087446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b="1" dirty="0">
                <a:solidFill>
                  <a:schemeClr val="accent6"/>
                </a:solidFill>
                <a:ea typeface="+mn-ea"/>
                <a:cs typeface="Times New Roman" panose="02020603050405020304" pitchFamily="18" charset="0"/>
              </a:rPr>
              <a:t>Why Your Codes Matter</a:t>
            </a:r>
            <a:r>
              <a:rPr lang="en-US" b="1" dirty="0">
                <a:solidFill>
                  <a:schemeClr val="accent6"/>
                </a:solidFill>
                <a:ea typeface="+mn-ea"/>
                <a:cs typeface="Times New Roman" panose="02020603050405020304" pitchFamily="18" charset="0"/>
              </a:rPr>
              <a:t>!</a:t>
            </a:r>
            <a:endParaRPr b="1" dirty="0">
              <a:solidFill>
                <a:schemeClr val="accent6"/>
              </a:solidFill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190498" y="1160018"/>
            <a:ext cx="1963420" cy="1353820"/>
            <a:chOff x="892873" y="870013"/>
            <a:chExt cx="1472565" cy="1015365"/>
          </a:xfrm>
        </p:grpSpPr>
        <p:sp>
          <p:nvSpPr>
            <p:cNvPr id="29" name="object 29"/>
            <p:cNvSpPr/>
            <p:nvPr/>
          </p:nvSpPr>
          <p:spPr>
            <a:xfrm>
              <a:off x="897636" y="874775"/>
              <a:ext cx="1463040" cy="1005840"/>
            </a:xfrm>
            <a:custGeom>
              <a:avLst/>
              <a:gdLst/>
              <a:ahLst/>
              <a:cxnLst/>
              <a:rect l="l" t="t" r="r" b="b"/>
              <a:pathLst>
                <a:path w="1463039" h="1005839">
                  <a:moveTo>
                    <a:pt x="1362456" y="0"/>
                  </a:moveTo>
                  <a:lnTo>
                    <a:pt x="100584" y="0"/>
                  </a:lnTo>
                  <a:lnTo>
                    <a:pt x="61432" y="7911"/>
                  </a:lnTo>
                  <a:lnTo>
                    <a:pt x="29460" y="29479"/>
                  </a:lnTo>
                  <a:lnTo>
                    <a:pt x="7904" y="61454"/>
                  </a:lnTo>
                  <a:lnTo>
                    <a:pt x="0" y="100584"/>
                  </a:lnTo>
                  <a:lnTo>
                    <a:pt x="0" y="905256"/>
                  </a:lnTo>
                  <a:lnTo>
                    <a:pt x="7904" y="944385"/>
                  </a:lnTo>
                  <a:lnTo>
                    <a:pt x="29460" y="976360"/>
                  </a:lnTo>
                  <a:lnTo>
                    <a:pt x="61432" y="997928"/>
                  </a:lnTo>
                  <a:lnTo>
                    <a:pt x="100584" y="1005840"/>
                  </a:lnTo>
                  <a:lnTo>
                    <a:pt x="1362456" y="1005840"/>
                  </a:lnTo>
                  <a:lnTo>
                    <a:pt x="1401585" y="997928"/>
                  </a:lnTo>
                  <a:lnTo>
                    <a:pt x="1433560" y="976360"/>
                  </a:lnTo>
                  <a:lnTo>
                    <a:pt x="1455128" y="944385"/>
                  </a:lnTo>
                  <a:lnTo>
                    <a:pt x="1463040" y="905256"/>
                  </a:lnTo>
                  <a:lnTo>
                    <a:pt x="1463040" y="100584"/>
                  </a:lnTo>
                  <a:lnTo>
                    <a:pt x="1455128" y="61454"/>
                  </a:lnTo>
                  <a:lnTo>
                    <a:pt x="1433560" y="29479"/>
                  </a:lnTo>
                  <a:lnTo>
                    <a:pt x="1401585" y="7911"/>
                  </a:lnTo>
                  <a:lnTo>
                    <a:pt x="1362456" y="0"/>
                  </a:lnTo>
                  <a:close/>
                </a:path>
              </a:pathLst>
            </a:custGeom>
            <a:solidFill>
              <a:srgbClr val="E8D0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7636" y="874775"/>
              <a:ext cx="1463040" cy="1005840"/>
            </a:xfrm>
            <a:custGeom>
              <a:avLst/>
              <a:gdLst/>
              <a:ahLst/>
              <a:cxnLst/>
              <a:rect l="l" t="t" r="r" b="b"/>
              <a:pathLst>
                <a:path w="1463039" h="1005839">
                  <a:moveTo>
                    <a:pt x="0" y="100584"/>
                  </a:moveTo>
                  <a:lnTo>
                    <a:pt x="7904" y="61454"/>
                  </a:lnTo>
                  <a:lnTo>
                    <a:pt x="29460" y="29479"/>
                  </a:lnTo>
                  <a:lnTo>
                    <a:pt x="61432" y="7911"/>
                  </a:lnTo>
                  <a:lnTo>
                    <a:pt x="100584" y="0"/>
                  </a:lnTo>
                  <a:lnTo>
                    <a:pt x="1362456" y="0"/>
                  </a:lnTo>
                  <a:lnTo>
                    <a:pt x="1401585" y="7911"/>
                  </a:lnTo>
                  <a:lnTo>
                    <a:pt x="1433560" y="29479"/>
                  </a:lnTo>
                  <a:lnTo>
                    <a:pt x="1455128" y="61454"/>
                  </a:lnTo>
                  <a:lnTo>
                    <a:pt x="1463040" y="100584"/>
                  </a:lnTo>
                  <a:lnTo>
                    <a:pt x="1463040" y="905256"/>
                  </a:lnTo>
                  <a:lnTo>
                    <a:pt x="1455128" y="944385"/>
                  </a:lnTo>
                  <a:lnTo>
                    <a:pt x="1433560" y="976360"/>
                  </a:lnTo>
                  <a:lnTo>
                    <a:pt x="1401585" y="997928"/>
                  </a:lnTo>
                  <a:lnTo>
                    <a:pt x="1362456" y="1005840"/>
                  </a:lnTo>
                  <a:lnTo>
                    <a:pt x="100584" y="1005840"/>
                  </a:lnTo>
                  <a:lnTo>
                    <a:pt x="61432" y="997928"/>
                  </a:lnTo>
                  <a:lnTo>
                    <a:pt x="29460" y="976360"/>
                  </a:lnTo>
                  <a:lnTo>
                    <a:pt x="7904" y="944385"/>
                  </a:lnTo>
                  <a:lnTo>
                    <a:pt x="0" y="905256"/>
                  </a:lnTo>
                  <a:lnTo>
                    <a:pt x="0" y="100584"/>
                  </a:lnTo>
                  <a:close/>
                </a:path>
              </a:pathLst>
            </a:custGeom>
            <a:ln w="9525">
              <a:solidFill>
                <a:srgbClr val="E8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813898" y="1145710"/>
            <a:ext cx="880955" cy="36683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sz="2267" spc="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endParaRPr sz="2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33915" y="1461177"/>
            <a:ext cx="1474893" cy="1008380"/>
          </a:xfrm>
          <a:prstGeom prst="rect">
            <a:avLst/>
          </a:prstGeom>
        </p:spPr>
        <p:txBody>
          <a:bodyPr vert="horz" wrap="square" lIns="0" tIns="49107" rIns="0" bIns="0" rtlCol="0">
            <a:spAutoFit/>
          </a:bodyPr>
          <a:lstStyle/>
          <a:p>
            <a:pPr marL="16933" marR="6773" algn="ctr">
              <a:lnSpc>
                <a:spcPct val="90900"/>
              </a:lnSpc>
              <a:spcBef>
                <a:spcPts val="387"/>
              </a:spcBef>
            </a:pPr>
            <a:r>
              <a:rPr sz="2267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Medicare </a:t>
            </a:r>
            <a:r>
              <a:rPr sz="2267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</a:t>
            </a:r>
            <a:r>
              <a:rPr sz="2267" spc="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PMPM</a:t>
            </a:r>
            <a:endParaRPr sz="2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689858" y="1160018"/>
            <a:ext cx="1963420" cy="1353820"/>
            <a:chOff x="2767393" y="870013"/>
            <a:chExt cx="1472565" cy="1015365"/>
          </a:xfrm>
        </p:grpSpPr>
        <p:sp>
          <p:nvSpPr>
            <p:cNvPr id="34" name="object 34"/>
            <p:cNvSpPr/>
            <p:nvPr/>
          </p:nvSpPr>
          <p:spPr>
            <a:xfrm>
              <a:off x="2772155" y="874775"/>
              <a:ext cx="1463040" cy="1005840"/>
            </a:xfrm>
            <a:custGeom>
              <a:avLst/>
              <a:gdLst/>
              <a:ahLst/>
              <a:cxnLst/>
              <a:rect l="l" t="t" r="r" b="b"/>
              <a:pathLst>
                <a:path w="1463039" h="1005839">
                  <a:moveTo>
                    <a:pt x="1362456" y="0"/>
                  </a:moveTo>
                  <a:lnTo>
                    <a:pt x="100584" y="0"/>
                  </a:lnTo>
                  <a:lnTo>
                    <a:pt x="61454" y="7911"/>
                  </a:lnTo>
                  <a:lnTo>
                    <a:pt x="29479" y="29479"/>
                  </a:lnTo>
                  <a:lnTo>
                    <a:pt x="7911" y="61454"/>
                  </a:lnTo>
                  <a:lnTo>
                    <a:pt x="0" y="100584"/>
                  </a:lnTo>
                  <a:lnTo>
                    <a:pt x="0" y="905256"/>
                  </a:lnTo>
                  <a:lnTo>
                    <a:pt x="7911" y="944385"/>
                  </a:lnTo>
                  <a:lnTo>
                    <a:pt x="29479" y="976360"/>
                  </a:lnTo>
                  <a:lnTo>
                    <a:pt x="61454" y="997928"/>
                  </a:lnTo>
                  <a:lnTo>
                    <a:pt x="100584" y="1005840"/>
                  </a:lnTo>
                  <a:lnTo>
                    <a:pt x="1362456" y="1005840"/>
                  </a:lnTo>
                  <a:lnTo>
                    <a:pt x="1401585" y="997928"/>
                  </a:lnTo>
                  <a:lnTo>
                    <a:pt x="1433560" y="976360"/>
                  </a:lnTo>
                  <a:lnTo>
                    <a:pt x="1455128" y="944385"/>
                  </a:lnTo>
                  <a:lnTo>
                    <a:pt x="1463040" y="905256"/>
                  </a:lnTo>
                  <a:lnTo>
                    <a:pt x="1463040" y="100584"/>
                  </a:lnTo>
                  <a:lnTo>
                    <a:pt x="1455128" y="61454"/>
                  </a:lnTo>
                  <a:lnTo>
                    <a:pt x="1433560" y="29479"/>
                  </a:lnTo>
                  <a:lnTo>
                    <a:pt x="1401585" y="7911"/>
                  </a:lnTo>
                  <a:lnTo>
                    <a:pt x="1362456" y="0"/>
                  </a:lnTo>
                  <a:close/>
                </a:path>
              </a:pathLst>
            </a:custGeom>
            <a:solidFill>
              <a:srgbClr val="DBEDF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72155" y="874775"/>
              <a:ext cx="1463040" cy="1005840"/>
            </a:xfrm>
            <a:custGeom>
              <a:avLst/>
              <a:gdLst/>
              <a:ahLst/>
              <a:cxnLst/>
              <a:rect l="l" t="t" r="r" b="b"/>
              <a:pathLst>
                <a:path w="1463039" h="1005839">
                  <a:moveTo>
                    <a:pt x="0" y="100584"/>
                  </a:moveTo>
                  <a:lnTo>
                    <a:pt x="7911" y="61454"/>
                  </a:lnTo>
                  <a:lnTo>
                    <a:pt x="29479" y="29479"/>
                  </a:lnTo>
                  <a:lnTo>
                    <a:pt x="61454" y="7911"/>
                  </a:lnTo>
                  <a:lnTo>
                    <a:pt x="100584" y="0"/>
                  </a:lnTo>
                  <a:lnTo>
                    <a:pt x="1362456" y="0"/>
                  </a:lnTo>
                  <a:lnTo>
                    <a:pt x="1401585" y="7911"/>
                  </a:lnTo>
                  <a:lnTo>
                    <a:pt x="1433560" y="29479"/>
                  </a:lnTo>
                  <a:lnTo>
                    <a:pt x="1455128" y="61454"/>
                  </a:lnTo>
                  <a:lnTo>
                    <a:pt x="1463040" y="100584"/>
                  </a:lnTo>
                  <a:lnTo>
                    <a:pt x="1463040" y="905256"/>
                  </a:lnTo>
                  <a:lnTo>
                    <a:pt x="1455128" y="944385"/>
                  </a:lnTo>
                  <a:lnTo>
                    <a:pt x="1433560" y="976360"/>
                  </a:lnTo>
                  <a:lnTo>
                    <a:pt x="1401585" y="997928"/>
                  </a:lnTo>
                  <a:lnTo>
                    <a:pt x="1362456" y="1005840"/>
                  </a:lnTo>
                  <a:lnTo>
                    <a:pt x="100584" y="1005840"/>
                  </a:lnTo>
                  <a:lnTo>
                    <a:pt x="61454" y="997928"/>
                  </a:lnTo>
                  <a:lnTo>
                    <a:pt x="29479" y="976360"/>
                  </a:lnTo>
                  <a:lnTo>
                    <a:pt x="7911" y="944385"/>
                  </a:lnTo>
                  <a:lnTo>
                    <a:pt x="0" y="905256"/>
                  </a:lnTo>
                  <a:lnTo>
                    <a:pt x="0" y="100584"/>
                  </a:lnTo>
                  <a:close/>
                </a:path>
              </a:pathLst>
            </a:custGeom>
            <a:ln w="9525">
              <a:solidFill>
                <a:srgbClr val="DEE7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892972" y="1440011"/>
            <a:ext cx="1557867" cy="73321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927" algn="ctr">
              <a:lnSpc>
                <a:spcPts val="2753"/>
              </a:lnSpc>
              <a:spcBef>
                <a:spcPts val="133"/>
              </a:spcBef>
            </a:pPr>
            <a:r>
              <a:rPr sz="24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isk </a:t>
            </a:r>
            <a:r>
              <a:rPr sz="24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753"/>
              </a:lnSpc>
            </a:pPr>
            <a:r>
              <a:rPr sz="2400" spc="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01834" y="1513501"/>
            <a:ext cx="5253567" cy="113199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33"/>
              </a:spcBef>
            </a:pPr>
            <a:r>
              <a:rPr sz="2400" spc="1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Documented</a:t>
            </a:r>
            <a:r>
              <a:rPr sz="24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</a:t>
            </a:r>
            <a:r>
              <a:rPr sz="2400" spc="1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27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equitable</a:t>
            </a:r>
            <a:r>
              <a:rPr sz="2400" b="1" spc="4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4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r>
              <a:rPr sz="2400" b="1" spc="8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67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b="1" spc="8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07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sz="2400" b="1" spc="173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sz="2400" b="1" spc="6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73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sz="2400" b="1" spc="6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53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utilization</a:t>
            </a:r>
            <a:endParaRPr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01834" y="2977049"/>
            <a:ext cx="5371253" cy="186351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86357" algn="ctr">
              <a:lnSpc>
                <a:spcPct val="100000"/>
              </a:lnSpc>
              <a:spcBef>
                <a:spcPts val="133"/>
              </a:spcBef>
            </a:pPr>
            <a:r>
              <a:rPr sz="2400" spc="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33" marR="6773">
              <a:lnSpc>
                <a:spcPct val="100000"/>
              </a:lnSpc>
            </a:pPr>
            <a:r>
              <a:rPr sz="2400" spc="1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</a:t>
            </a:r>
            <a:r>
              <a:rPr sz="24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</a:t>
            </a:r>
            <a:r>
              <a:rPr sz="2400" spc="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unable to be </a:t>
            </a:r>
            <a:r>
              <a:rPr sz="2400" spc="2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coded</a:t>
            </a:r>
            <a:r>
              <a:rPr sz="2400" spc="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highest</a:t>
            </a:r>
            <a:r>
              <a:rPr sz="24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specificity</a:t>
            </a:r>
            <a:r>
              <a:rPr sz="2400" spc="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sz="2400" spc="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spc="147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  <a:r>
              <a:rPr sz="2400" b="1" spc="127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668904" y="208209"/>
            <a:ext cx="11345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333" dirty="0">
                <a:latin typeface="Arial"/>
                <a:cs typeface="Arial"/>
              </a:rPr>
              <a:t>^</a:t>
            </a:r>
            <a:endParaRPr sz="1333">
              <a:latin typeface="Arial"/>
              <a:cs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5EFFCB-BA13-A55B-65A9-192DA615DA3B}"/>
              </a:ext>
            </a:extLst>
          </p:cNvPr>
          <p:cNvSpPr txBox="1"/>
          <p:nvPr/>
        </p:nvSpPr>
        <p:spPr>
          <a:xfrm>
            <a:off x="534352" y="408678"/>
            <a:ext cx="8609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Hierarchical Condition Categories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07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7271" y="5431179"/>
            <a:ext cx="9262619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b="1" spc="173" dirty="0">
                <a:solidFill>
                  <a:schemeClr val="accent6"/>
                </a:solidFill>
              </a:rPr>
              <a:t>Performance</a:t>
            </a:r>
            <a:r>
              <a:rPr b="1" spc="207" dirty="0">
                <a:solidFill>
                  <a:schemeClr val="accent6"/>
                </a:solidFill>
              </a:rPr>
              <a:t> </a:t>
            </a:r>
            <a:r>
              <a:rPr b="1" spc="200" dirty="0">
                <a:solidFill>
                  <a:schemeClr val="accent6"/>
                </a:solidFill>
              </a:rPr>
              <a:t>Improvement</a:t>
            </a:r>
            <a:r>
              <a:rPr lang="en-US" b="1" spc="200" dirty="0">
                <a:solidFill>
                  <a:schemeClr val="accent6"/>
                </a:solidFill>
              </a:rPr>
              <a:t> Suggested by HMSA</a:t>
            </a:r>
            <a:endParaRPr b="1" spc="200" dirty="0">
              <a:solidFill>
                <a:schemeClr val="accent6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7271" y="1476248"/>
            <a:ext cx="3005667" cy="1641433"/>
          </a:xfrm>
          <a:prstGeom prst="rect">
            <a:avLst/>
          </a:prstGeom>
          <a:solidFill>
            <a:srgbClr val="9BBA58"/>
          </a:solidFill>
        </p:spPr>
        <p:txBody>
          <a:bodyPr vert="horz" wrap="square" lIns="0" tIns="127847" rIns="0" bIns="0" rtlCol="0">
            <a:spAutoFit/>
          </a:bodyPr>
          <a:lstStyle/>
          <a:p>
            <a:pPr marL="573179" marR="564713" indent="-847" algn="ctr">
              <a:lnSpc>
                <a:spcPct val="91200"/>
              </a:lnSpc>
              <a:spcBef>
                <a:spcPts val="1007"/>
              </a:spcBef>
            </a:pPr>
            <a:r>
              <a:rPr sz="3600" spc="193" dirty="0">
                <a:solidFill>
                  <a:srgbClr val="FFFFFF"/>
                </a:solidFill>
                <a:latin typeface="Calibri"/>
                <a:cs typeface="Calibri"/>
              </a:rPr>
              <a:t>Annual </a:t>
            </a:r>
            <a:r>
              <a:rPr sz="3600" spc="160" dirty="0">
                <a:solidFill>
                  <a:srgbClr val="FFFFFF"/>
                </a:solidFill>
                <a:latin typeface="Calibri"/>
                <a:cs typeface="Calibri"/>
              </a:rPr>
              <a:t>Wellness </a:t>
            </a:r>
            <a:r>
              <a:rPr sz="3600" spc="60" dirty="0">
                <a:solidFill>
                  <a:srgbClr val="FFFFFF"/>
                </a:solidFill>
                <a:latin typeface="Calibri"/>
                <a:cs typeface="Calibri"/>
              </a:rPr>
              <a:t>Visit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3336" y="1476248"/>
            <a:ext cx="3007360" cy="1390124"/>
          </a:xfrm>
          <a:prstGeom prst="rect">
            <a:avLst/>
          </a:prstGeom>
          <a:solidFill>
            <a:srgbClr val="5FB65B"/>
          </a:solidFill>
        </p:spPr>
        <p:txBody>
          <a:bodyPr vert="horz" wrap="square" lIns="0" tIns="386080" rIns="0" bIns="0" rtlCol="0">
            <a:spAutoFit/>
          </a:bodyPr>
          <a:lstStyle/>
          <a:p>
            <a:pPr marL="425863" marR="418243" indent="438562">
              <a:lnSpc>
                <a:spcPts val="3933"/>
              </a:lnSpc>
              <a:spcBef>
                <a:spcPts val="3040"/>
              </a:spcBef>
            </a:pPr>
            <a:r>
              <a:rPr sz="3600" spc="93" dirty="0">
                <a:solidFill>
                  <a:srgbClr val="FFFFFF"/>
                </a:solidFill>
                <a:latin typeface="Calibri"/>
                <a:cs typeface="Calibri"/>
              </a:rPr>
              <a:t>Utilize </a:t>
            </a:r>
            <a:r>
              <a:rPr sz="3600" spc="113" dirty="0">
                <a:solidFill>
                  <a:srgbClr val="FFFFFF"/>
                </a:solidFill>
                <a:latin typeface="Calibri"/>
                <a:cs typeface="Calibri"/>
              </a:rPr>
              <a:t>Telehealth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01431" y="1476248"/>
            <a:ext cx="3005667" cy="1390124"/>
          </a:xfrm>
          <a:prstGeom prst="rect">
            <a:avLst/>
          </a:prstGeom>
          <a:solidFill>
            <a:srgbClr val="5DB08E"/>
          </a:solidFill>
        </p:spPr>
        <p:txBody>
          <a:bodyPr vert="horz" wrap="square" lIns="0" tIns="386080" rIns="0" bIns="0" rtlCol="0">
            <a:spAutoFit/>
          </a:bodyPr>
          <a:lstStyle/>
          <a:p>
            <a:pPr marL="910144" marR="425016" indent="-480048">
              <a:lnSpc>
                <a:spcPts val="3933"/>
              </a:lnSpc>
              <a:spcBef>
                <a:spcPts val="3040"/>
              </a:spcBef>
            </a:pPr>
            <a:r>
              <a:rPr sz="3600" spc="380" dirty="0">
                <a:solidFill>
                  <a:srgbClr val="FFFFFF"/>
                </a:solidFill>
                <a:latin typeface="Calibri"/>
                <a:cs typeface="Calibri"/>
              </a:rPr>
              <a:t>Code</a:t>
            </a:r>
            <a:r>
              <a:rPr sz="3600" spc="1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147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3600" spc="413" dirty="0">
                <a:solidFill>
                  <a:srgbClr val="FFFFFF"/>
                </a:solidFill>
                <a:latin typeface="Calibri"/>
                <a:cs typeface="Calibri"/>
              </a:rPr>
              <a:t>HCCs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7271" y="3579368"/>
            <a:ext cx="3005667" cy="1390124"/>
          </a:xfrm>
          <a:prstGeom prst="rect">
            <a:avLst/>
          </a:prstGeom>
          <a:solidFill>
            <a:srgbClr val="5F9DAC"/>
          </a:solidFill>
        </p:spPr>
        <p:txBody>
          <a:bodyPr vert="horz" wrap="square" lIns="0" tIns="386080" rIns="0" bIns="0" rtlCol="0">
            <a:spAutoFit/>
          </a:bodyPr>
          <a:lstStyle/>
          <a:p>
            <a:pPr marL="387764" marR="336964" indent="-37252">
              <a:lnSpc>
                <a:spcPts val="3947"/>
              </a:lnSpc>
              <a:spcBef>
                <a:spcPts val="3040"/>
              </a:spcBef>
            </a:pPr>
            <a:r>
              <a:rPr sz="3600" spc="160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3600" spc="9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3" dirty="0">
                <a:solidFill>
                  <a:srgbClr val="FFFFFF"/>
                </a:solidFill>
                <a:latin typeface="Calibri"/>
                <a:cs typeface="Calibri"/>
              </a:rPr>
              <a:t>stratify </a:t>
            </a:r>
            <a:r>
              <a:rPr sz="3600" spc="167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3600" spc="9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207" dirty="0">
                <a:solidFill>
                  <a:srgbClr val="FFFFFF"/>
                </a:solidFill>
                <a:latin typeface="Calibri"/>
                <a:cs typeface="Calibri"/>
              </a:rPr>
              <a:t>panel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3336" y="3579368"/>
            <a:ext cx="3007360" cy="1384995"/>
          </a:xfrm>
          <a:prstGeom prst="rect">
            <a:avLst/>
          </a:prstGeom>
          <a:solidFill>
            <a:srgbClr val="616DA7"/>
          </a:solidFill>
        </p:spPr>
        <p:txBody>
          <a:bodyPr vert="horz" wrap="square" lIns="0" tIns="330200" rIns="0" bIns="0" rtlCol="0">
            <a:spAutoFit/>
          </a:bodyPr>
          <a:lstStyle/>
          <a:p>
            <a:pPr marL="389457">
              <a:lnSpc>
                <a:spcPts val="4133"/>
              </a:lnSpc>
              <a:spcBef>
                <a:spcPts val="2600"/>
              </a:spcBef>
            </a:pPr>
            <a:r>
              <a:rPr sz="3600" spc="427" dirty="0">
                <a:solidFill>
                  <a:srgbClr val="FFFFFF"/>
                </a:solidFill>
                <a:latin typeface="Calibri"/>
                <a:cs typeface="Calibri"/>
              </a:rPr>
              <a:t>≥3</a:t>
            </a:r>
            <a:r>
              <a:rPr sz="3600" spc="9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167" dirty="0">
                <a:solidFill>
                  <a:srgbClr val="FFFFFF"/>
                </a:solidFill>
                <a:latin typeface="Calibri"/>
                <a:cs typeface="Calibri"/>
              </a:rPr>
              <a:t>chronic</a:t>
            </a:r>
            <a:endParaRPr sz="3600">
              <a:latin typeface="Calibri"/>
              <a:cs typeface="Calibri"/>
            </a:endParaRPr>
          </a:p>
          <a:p>
            <a:pPr marL="408930">
              <a:lnSpc>
                <a:spcPts val="4133"/>
              </a:lnSpc>
            </a:pPr>
            <a:r>
              <a:rPr sz="3600" spc="167" dirty="0">
                <a:solidFill>
                  <a:srgbClr val="FFFFFF"/>
                </a:solidFill>
                <a:latin typeface="Calibri"/>
                <a:cs typeface="Calibri"/>
              </a:rPr>
              <a:t>conditions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01431" y="3579368"/>
            <a:ext cx="3005667" cy="1598857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282787" rIns="0" bIns="0" rtlCol="0">
            <a:spAutoFit/>
          </a:bodyPr>
          <a:lstStyle/>
          <a:p>
            <a:pPr marL="883051" marR="358978" indent="-558786">
              <a:lnSpc>
                <a:spcPct val="100000"/>
              </a:lnSpc>
              <a:spcBef>
                <a:spcPts val="2227"/>
              </a:spcBef>
            </a:pPr>
            <a:r>
              <a:rPr sz="4267" spc="287" dirty="0">
                <a:solidFill>
                  <a:srgbClr val="FFFFFF"/>
                </a:solidFill>
                <a:latin typeface="Calibri"/>
                <a:cs typeface="Calibri"/>
              </a:rPr>
              <a:t>Schedule </a:t>
            </a:r>
            <a:r>
              <a:rPr sz="4267" spc="93" dirty="0">
                <a:solidFill>
                  <a:srgbClr val="FFFFFF"/>
                </a:solidFill>
                <a:latin typeface="Calibri"/>
                <a:cs typeface="Calibri"/>
              </a:rPr>
              <a:t>visits</a:t>
            </a:r>
            <a:endParaRPr sz="4267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68904" y="208209"/>
            <a:ext cx="11345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333" dirty="0">
                <a:latin typeface="Arial"/>
                <a:cs typeface="Arial"/>
              </a:rPr>
              <a:t>^</a:t>
            </a:r>
            <a:endParaRPr sz="1333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278491-F4C3-41B9-ACE6-160B5070ED16}"/>
              </a:ext>
            </a:extLst>
          </p:cNvPr>
          <p:cNvSpPr txBox="1"/>
          <p:nvPr/>
        </p:nvSpPr>
        <p:spPr>
          <a:xfrm>
            <a:off x="568642" y="565752"/>
            <a:ext cx="7330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Hierarchical Condition Categories </a:t>
            </a:r>
            <a:endParaRPr lang="en-US" sz="2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83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2023 Social Determinants of Health  </a:t>
            </a:r>
            <a:endParaRPr lang="en-US" b="1" i="1" dirty="0">
              <a:solidFill>
                <a:schemeClr val="accent6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DDC5EB-7537-43B7-87D5-FACBCF844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268" y="1094271"/>
            <a:ext cx="9737342" cy="5361560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Social Determinants of Health (SDOH) topic area was 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to identify ways to create social and physical environments that promote good health for all.</a:t>
            </a:r>
          </a:p>
          <a:p>
            <a:pPr marL="0" indent="0">
              <a:buNone/>
            </a:pPr>
            <a:endParaRPr lang="en-US" sz="1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accomplish this, a “place-based” approach was utilized for Social Determinants of Health, categorizing all determinants into five key areas: </a:t>
            </a:r>
          </a:p>
          <a:p>
            <a:pPr marL="0" indent="0">
              <a:buNone/>
            </a:pPr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sz="24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Economic Stability  </a:t>
            </a:r>
          </a:p>
          <a:p>
            <a:pPr lvl="4"/>
            <a:r>
              <a:rPr lang="en-US" sz="24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Education Access and Quality</a:t>
            </a:r>
          </a:p>
          <a:p>
            <a:pPr lvl="4"/>
            <a:r>
              <a:rPr lang="en-US" sz="24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Healthcare Access and Quality  </a:t>
            </a:r>
          </a:p>
          <a:p>
            <a:pPr lvl="4"/>
            <a:r>
              <a:rPr lang="en-US" sz="24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Neighborhood and Built Environment</a:t>
            </a:r>
          </a:p>
          <a:p>
            <a:pPr lvl="4"/>
            <a:r>
              <a:rPr lang="en-US" sz="24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Social and Community context </a:t>
            </a:r>
          </a:p>
          <a:p>
            <a:pPr marL="0" indent="-6350">
              <a:buNone/>
            </a:pPr>
            <a:endParaRPr lang="en-US" sz="1000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SDOH conditions can now be coded in ICD-10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Now affect reimbursement!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141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211A-AF34-FCFC-C8A1-AAB5602C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57" y="444057"/>
            <a:ext cx="10972800" cy="601218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2024 Inpatient Final Payment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D6E9-2A4A-B2E6-5F84-6DC999ECB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957" y="1225505"/>
            <a:ext cx="10972800" cy="5188437"/>
          </a:xfrm>
        </p:spPr>
        <p:txBody>
          <a:bodyPr/>
          <a:lstStyle/>
          <a:p>
            <a:r>
              <a:rPr lang="en-US" sz="2400" b="1" dirty="0">
                <a:solidFill>
                  <a:schemeClr val="accent6"/>
                </a:solidFill>
              </a:rPr>
              <a:t>Three health equity-focused measures were added by CMS in 2023 under the Hospital Inpatient Quality Reporting (IQR) Program </a:t>
            </a:r>
          </a:p>
          <a:p>
            <a:pPr marL="0" indent="0">
              <a:buNone/>
            </a:pPr>
            <a:r>
              <a:rPr lang="en-US" sz="1000" dirty="0"/>
              <a:t>	</a:t>
            </a:r>
          </a:p>
          <a:p>
            <a:pPr lvl="2"/>
            <a:r>
              <a:rPr lang="en-US" sz="2400" b="1" dirty="0">
                <a:solidFill>
                  <a:schemeClr val="accent6"/>
                </a:solidFill>
              </a:rPr>
              <a:t>First measure: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/>
              <a:t>assesses a hospital’s commitment to establish a culture of equity by reviewing five areas including:</a:t>
            </a:r>
          </a:p>
          <a:p>
            <a:pPr lvl="4"/>
            <a:r>
              <a:rPr lang="en-US" sz="2400" dirty="0"/>
              <a:t>Data collection </a:t>
            </a:r>
          </a:p>
          <a:p>
            <a:pPr lvl="4"/>
            <a:r>
              <a:rPr lang="en-US" sz="2400" dirty="0"/>
              <a:t>Data analysis</a:t>
            </a:r>
          </a:p>
          <a:p>
            <a:pPr lvl="4"/>
            <a:r>
              <a:rPr lang="en-US" sz="2400" dirty="0"/>
              <a:t>Quality improvement</a:t>
            </a:r>
          </a:p>
          <a:p>
            <a:pPr lvl="4"/>
            <a:r>
              <a:rPr lang="en-US" sz="2400" dirty="0"/>
              <a:t>Strategic Planning</a:t>
            </a:r>
          </a:p>
          <a:p>
            <a:pPr lvl="4"/>
            <a:r>
              <a:rPr lang="en-US" sz="2400" dirty="0"/>
              <a:t>Leadership engagement </a:t>
            </a:r>
          </a:p>
          <a:p>
            <a:pPr marL="0" indent="0">
              <a:buNone/>
            </a:pPr>
            <a:endParaRPr lang="en-US" sz="1000" dirty="0"/>
          </a:p>
          <a:p>
            <a:pPr lvl="2"/>
            <a:r>
              <a:rPr lang="en-US" sz="2400" b="1" dirty="0">
                <a:solidFill>
                  <a:schemeClr val="accent6"/>
                </a:solidFill>
              </a:rPr>
              <a:t>Second and third measures: </a:t>
            </a:r>
            <a:r>
              <a:rPr lang="en-US" sz="2400" dirty="0"/>
              <a:t>focus on screening and identifying of patient-level, health-related social needs such as:</a:t>
            </a:r>
          </a:p>
          <a:p>
            <a:pPr lvl="4"/>
            <a:r>
              <a:rPr lang="en-US" sz="2400" dirty="0"/>
              <a:t>Housing instability</a:t>
            </a:r>
          </a:p>
          <a:p>
            <a:pPr lvl="4"/>
            <a:r>
              <a:rPr lang="en-US" sz="2400" dirty="0"/>
              <a:t>Food insecurity</a:t>
            </a:r>
          </a:p>
          <a:p>
            <a:pPr marL="346075" lvl="2" indent="0">
              <a:buNone/>
            </a:pPr>
            <a:endParaRPr lang="en-US" sz="2400" dirty="0"/>
          </a:p>
          <a:p>
            <a:pPr lvl="2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4906BC-7159-6601-A1D1-13F9FBEC1AD0}"/>
              </a:ext>
            </a:extLst>
          </p:cNvPr>
          <p:cNvSpPr/>
          <p:nvPr/>
        </p:nvSpPr>
        <p:spPr>
          <a:xfrm>
            <a:off x="6887632" y="529389"/>
            <a:ext cx="2533094" cy="648276"/>
          </a:xfrm>
          <a:prstGeom prst="rect">
            <a:avLst/>
          </a:prstGeom>
          <a:solidFill>
            <a:schemeClr val="accent6"/>
          </a:solidFill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</a:rPr>
              <a:t>Health Equity</a:t>
            </a:r>
          </a:p>
        </p:txBody>
      </p:sp>
    </p:spTree>
    <p:extLst>
      <p:ext uri="{BB962C8B-B14F-4D97-AF65-F5344CB8AC3E}">
        <p14:creationId xmlns:p14="http://schemas.microsoft.com/office/powerpoint/2010/main" val="1073070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A518-8062-99EA-A3FF-BAD93937B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2024 Inpatient Final Payment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F48-909C-214D-C4DF-C8957B3A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957" y="1170473"/>
            <a:ext cx="10972800" cy="2806058"/>
          </a:xfrm>
        </p:spPr>
        <p:txBody>
          <a:bodyPr/>
          <a:lstStyle/>
          <a:p>
            <a:r>
              <a:rPr lang="en-US" sz="2400" b="1" dirty="0"/>
              <a:t>Social Determinants of Health (SDOH) </a:t>
            </a:r>
            <a:r>
              <a:rPr lang="en-US" sz="2400" dirty="0"/>
              <a:t>are the conditions within environments where individuals are born, live, learn, work, play, worship and age that affect a wide range of health, functioning, and quality-of-life outcomes and risks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IPPS payment is made based on the use of hospital resources in the treatment of a patient’s severity of illness, complexity of service, and/or consumption of resources</a:t>
            </a:r>
          </a:p>
          <a:p>
            <a:pPr lvl="3"/>
            <a:r>
              <a:rPr lang="en-US" sz="2400" dirty="0"/>
              <a:t>Generally:</a:t>
            </a:r>
          </a:p>
          <a:p>
            <a:pPr lvl="4"/>
            <a:r>
              <a:rPr lang="en-US" sz="2400" dirty="0"/>
              <a:t>Higher severity level designation of a diagnosis code results in a higher payment to reflect the high resource use.</a:t>
            </a:r>
          </a:p>
          <a:p>
            <a:pPr lvl="2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F76BFB-B875-C57A-61B8-5B203FDB87A9}"/>
              </a:ext>
            </a:extLst>
          </p:cNvPr>
          <p:cNvSpPr/>
          <p:nvPr/>
        </p:nvSpPr>
        <p:spPr>
          <a:xfrm>
            <a:off x="9112102" y="552918"/>
            <a:ext cx="2468941" cy="499194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</a:rPr>
              <a:t>SDOH</a:t>
            </a:r>
          </a:p>
        </p:txBody>
      </p:sp>
      <p:pic>
        <p:nvPicPr>
          <p:cNvPr id="3074" name="Picture 2" descr="House Clipart Images - Free Download on Freepik">
            <a:extLst>
              <a:ext uri="{FF2B5EF4-FFF2-40B4-BE49-F238E27FC236}">
                <a16:creationId xmlns:a16="http://schemas.microsoft.com/office/drawing/2014/main" id="{DDE98EA4-BB0E-A211-CBE6-E2586CBD4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51" y="4342290"/>
            <a:ext cx="20669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hool Clipart Images - Free Download on Freepik">
            <a:extLst>
              <a:ext uri="{FF2B5EF4-FFF2-40B4-BE49-F238E27FC236}">
                <a16:creationId xmlns:a16="http://schemas.microsoft.com/office/drawing/2014/main" id="{0FE47FAE-358E-62F0-1776-E4C595216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60" y="4892189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layground Clip Art Images – Browse 10,990 Stock Photos, Vectors, and Video  | Adobe Stock">
            <a:extLst>
              <a:ext uri="{FF2B5EF4-FFF2-40B4-BE49-F238E27FC236}">
                <a16:creationId xmlns:a16="http://schemas.microsoft.com/office/drawing/2014/main" id="{7FFF9660-528C-A976-4C32-CEA005E9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169" y="4892189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093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A518-8062-99EA-A3FF-BAD93937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97" y="395226"/>
            <a:ext cx="10972800" cy="601218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2024 Inpatient Final Payment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F48-909C-214D-C4DF-C8957B3A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957" y="1170472"/>
            <a:ext cx="10972800" cy="2567137"/>
          </a:xfrm>
        </p:spPr>
        <p:txBody>
          <a:bodyPr/>
          <a:lstStyle/>
          <a:p>
            <a:r>
              <a:rPr lang="en-US" sz="2400" dirty="0"/>
              <a:t>After review, CMS finalized a </a:t>
            </a:r>
            <a:r>
              <a:rPr lang="en-US" sz="2400" b="1" dirty="0">
                <a:solidFill>
                  <a:schemeClr val="accent6"/>
                </a:solidFill>
              </a:rPr>
              <a:t>change to the severity designation of the three ICD-10-CM diagnosis codes to describe homelessness (unspecified, sheltered and unsheltered) </a:t>
            </a:r>
            <a:r>
              <a:rPr lang="en-US" sz="2400" dirty="0"/>
              <a:t>from non-complication or comorbidity (NonCC) to complication or comorbidity (CC)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The change was based on </a:t>
            </a:r>
            <a:r>
              <a:rPr lang="en-US" sz="2400" b="1" dirty="0">
                <a:solidFill>
                  <a:schemeClr val="accent6"/>
                </a:solidFill>
              </a:rPr>
              <a:t>the higher average resource costs of cases </a:t>
            </a:r>
            <a:r>
              <a:rPr lang="en-US" sz="2400" dirty="0"/>
              <a:t>with the diagnosis codes compared to similar cases without the codes.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F76BFB-B875-C57A-61B8-5B203FDB87A9}"/>
              </a:ext>
            </a:extLst>
          </p:cNvPr>
          <p:cNvSpPr/>
          <p:nvPr/>
        </p:nvSpPr>
        <p:spPr>
          <a:xfrm>
            <a:off x="9684327" y="552918"/>
            <a:ext cx="1896716" cy="383496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</a:rPr>
              <a:t>SDOH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A05D660-4A44-7AF5-9CB6-44B5467876CA}"/>
              </a:ext>
            </a:extLst>
          </p:cNvPr>
          <p:cNvSpPr/>
          <p:nvPr/>
        </p:nvSpPr>
        <p:spPr>
          <a:xfrm>
            <a:off x="886345" y="4149090"/>
            <a:ext cx="2597727" cy="1822110"/>
          </a:xfrm>
          <a:prstGeom prst="wedgeRoundRectCallout">
            <a:avLst/>
          </a:prstGeom>
          <a:solidFill>
            <a:schemeClr val="accent5"/>
          </a:solidFill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</a:rPr>
              <a:t>Z59.00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</a:rPr>
              <a:t>Homelessness unspecified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7400520-9B65-1332-922D-7C54B343757C}"/>
              </a:ext>
            </a:extLst>
          </p:cNvPr>
          <p:cNvSpPr/>
          <p:nvPr/>
        </p:nvSpPr>
        <p:spPr>
          <a:xfrm>
            <a:off x="4657899" y="4149090"/>
            <a:ext cx="2597727" cy="1822110"/>
          </a:xfrm>
          <a:prstGeom prst="wedgeRoundRectCallout">
            <a:avLst/>
          </a:prstGeom>
          <a:solidFill>
            <a:schemeClr val="accent5"/>
          </a:solidFill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</a:rPr>
              <a:t>Z59.01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</a:rPr>
              <a:t>Sheltered unspecified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9094D1E-56DA-3BC8-D418-582E7307B12B}"/>
              </a:ext>
            </a:extLst>
          </p:cNvPr>
          <p:cNvSpPr/>
          <p:nvPr/>
        </p:nvSpPr>
        <p:spPr>
          <a:xfrm>
            <a:off x="8429453" y="4149090"/>
            <a:ext cx="2597727" cy="1822110"/>
          </a:xfrm>
          <a:prstGeom prst="wedgeRoundRectCallout">
            <a:avLst/>
          </a:prstGeom>
          <a:solidFill>
            <a:schemeClr val="accent5"/>
          </a:solidFill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</a:rPr>
              <a:t>Z59.02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</a:rPr>
              <a:t>Unsheltered unspecified</a:t>
            </a:r>
          </a:p>
        </p:txBody>
      </p:sp>
    </p:spTree>
    <p:extLst>
      <p:ext uri="{BB962C8B-B14F-4D97-AF65-F5344CB8AC3E}">
        <p14:creationId xmlns:p14="http://schemas.microsoft.com/office/powerpoint/2010/main" val="2835735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5092"/>
            <a:ext cx="10972800" cy="58500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</a:rPr>
              <a:t>2024 Who, What, When, Why and How?  HEDIS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034669"/>
            <a:ext cx="10296525" cy="5398239"/>
          </a:xfrm>
        </p:spPr>
        <p:txBody>
          <a:bodyPr/>
          <a:lstStyle/>
          <a:p>
            <a:r>
              <a:rPr lang="en-US" sz="2400" b="1" dirty="0">
                <a:solidFill>
                  <a:schemeClr val="accent6"/>
                </a:solidFill>
              </a:rPr>
              <a:t>Healthcare Effectiveness Data and Information Set (HEDIS) 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sz="2400" dirty="0"/>
              <a:t>National Committee for Quality Assurance (NCQA) </a:t>
            </a:r>
            <a:endParaRPr lang="en-US" sz="2400" b="1" dirty="0"/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Quality measures are updated and must be reported annually.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b="1" i="1" kern="1200" dirty="0">
                <a:solidFill>
                  <a:schemeClr val="accent6"/>
                </a:solidFill>
                <a:effectLst/>
                <a:ea typeface="+mn-ea"/>
                <a:cs typeface="+mn-cs"/>
              </a:rPr>
              <a:t>It is a standardized set of performance measurements developed to evaluate consumer health care.</a:t>
            </a:r>
          </a:p>
          <a:p>
            <a:pPr marL="0" indent="0">
              <a:buNone/>
            </a:pPr>
            <a:endParaRPr lang="en-US" sz="1000" b="1" dirty="0">
              <a:solidFill>
                <a:schemeClr val="accent6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Providers must . . .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U</a:t>
            </a:r>
            <a:r>
              <a:rPr lang="en-US" sz="24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nderstand the HEDIS guidelines / required testing / reporting (by payor).</a:t>
            </a:r>
          </a:p>
          <a:p>
            <a:pPr lvl="2"/>
            <a:r>
              <a:rPr lang="en-US" sz="24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Next, </a:t>
            </a:r>
            <a:r>
              <a:rPr lang="en-US" sz="2400" b="1" kern="1200" dirty="0">
                <a:solidFill>
                  <a:schemeClr val="accent6"/>
                </a:solidFill>
                <a:effectLst/>
                <a:ea typeface="+mn-ea"/>
                <a:cs typeface="+mn-cs"/>
              </a:rPr>
              <a:t>follow clinical “best practice” using evidence-based clinical practice guidelines.   </a:t>
            </a:r>
          </a:p>
          <a:p>
            <a:pPr lvl="2"/>
            <a:r>
              <a:rPr lang="en-US" sz="24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Establish an individual patient review process to establish best clinical practice per guidelines based on medical condition and plan of care.</a:t>
            </a:r>
          </a:p>
          <a:p>
            <a:pPr lvl="2"/>
            <a:r>
              <a:rPr lang="en-US" sz="24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And finally, continue identifying and repeating best practice guidelines so that everyone in the office can begin to follow along.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47FC-67BA-2F4D-AF48-0CBE6AAF716B}" type="slidenum">
              <a:rPr lang="en-US" smtClean="0">
                <a:latin typeface="Times New Roman" panose="02020603050405020304" pitchFamily="18" charset="0"/>
              </a:rPr>
              <a:t>27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2267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5092"/>
            <a:ext cx="10972800" cy="58500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</a:rPr>
              <a:t>Who, What, When, Why and How?  HEDIS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034669"/>
            <a:ext cx="10296525" cy="5398239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Healthcare Effectiveness Data and Information Set (HEDIS) </a:t>
            </a:r>
          </a:p>
          <a:p>
            <a:pPr marL="0" indent="0">
              <a:buNone/>
            </a:pPr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Federal and State moving toward a quality-driven healthcare reimbursement policy based on quality performance measures.  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HEDIS more important in 2024 for both providers and health coverage plans.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accent6"/>
                </a:solidFill>
              </a:rPr>
              <a:t>Physician-specific scores are also used to measure a practice’s preventive care efforts.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Practice </a:t>
            </a:r>
            <a:r>
              <a:rPr lang="en-US" sz="24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HEDIS score determines rates for physician incentive programs that may pay an increased – for example, Pay For Performance or Quality Bonus Funds.</a:t>
            </a:r>
          </a:p>
          <a:p>
            <a:pPr lvl="2"/>
            <a:r>
              <a:rPr lang="en-US" sz="2400" b="1" kern="1200" dirty="0">
                <a:solidFill>
                  <a:schemeClr val="accent6"/>
                </a:solidFill>
                <a:effectLst/>
                <a:ea typeface="+mn-ea"/>
                <a:cs typeface="+mn-cs"/>
              </a:rPr>
              <a:t>Accurate and timely </a:t>
            </a:r>
            <a:r>
              <a:rPr lang="en-US" sz="2400" b="1" dirty="0">
                <a:solidFill>
                  <a:schemeClr val="accent6"/>
                </a:solidFill>
              </a:rPr>
              <a:t>claims / encounter data reduces the need for medical record review.</a:t>
            </a:r>
            <a:r>
              <a:rPr lang="en-US" sz="2400" b="1" kern="1200" dirty="0">
                <a:solidFill>
                  <a:schemeClr val="accent6"/>
                </a:solidFill>
                <a:effectLst/>
                <a:ea typeface="+mn-ea"/>
                <a:cs typeface="+mn-cs"/>
              </a:rPr>
              <a:t> </a:t>
            </a:r>
          </a:p>
          <a:p>
            <a:pPr lvl="4"/>
            <a:r>
              <a:rPr lang="en-US" sz="2400" dirty="0">
                <a:solidFill>
                  <a:schemeClr val="tx1"/>
                </a:solidFill>
              </a:rPr>
              <a:t>If services are not billed or not accurately billed, they are not included in the score for the practice.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47FC-67BA-2F4D-AF48-0CBE6AAF716B}" type="slidenum">
              <a:rPr lang="en-US" smtClean="0">
                <a:latin typeface="Times New Roman" panose="02020603050405020304" pitchFamily="18" charset="0"/>
              </a:rPr>
              <a:t>28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24044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57" y="424444"/>
            <a:ext cx="10972800" cy="82768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6"/>
                </a:solidFill>
              </a:rPr>
              <a:t>What?  Retrospective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957" y="1423932"/>
            <a:ext cx="4939238" cy="4595783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HEDIS is a look backwards at the year or years prior.</a:t>
            </a:r>
          </a:p>
          <a:p>
            <a:pPr marL="0" indent="0">
              <a:buNone/>
            </a:pPr>
            <a:endParaRPr lang="en-US" sz="1000" b="1" dirty="0">
              <a:solidFill>
                <a:schemeClr val="accent6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It is a review of the services and clinical care provided to patients. 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Some measures have only a one-year look-back period, while other measures the look-back period can extend up to ten years, like for colorectal cancer screening.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accent6"/>
                </a:solidFill>
              </a:rPr>
              <a:t>It is a review of the services and clinical care provided to insurance plan members. 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47FC-67BA-2F4D-AF48-0CBE6AAF716B}" type="slidenum">
              <a:rPr lang="en-US" smtClean="0">
                <a:latin typeface="Times New Roman" panose="02020603050405020304" pitchFamily="18" charset="0"/>
              </a:rPr>
              <a:t>29</a:t>
            </a:fld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2052" name="Picture 4" descr="C:\Users\shelleyk\AppData\Local\Microsoft\Windows\Temporary Internet Files\Content.IE5\9L4QR59T\signpost-Erland-Howden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6648"/>
            <a:ext cx="4038600" cy="431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987552" y="1936378"/>
            <a:ext cx="192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Future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39319" y="2635624"/>
            <a:ext cx="118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Past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4CC72-3FF6-30B2-A957-6BE341CCFA55}"/>
              </a:ext>
            </a:extLst>
          </p:cNvPr>
          <p:cNvSpPr txBox="1"/>
          <p:nvPr/>
        </p:nvSpPr>
        <p:spPr>
          <a:xfrm>
            <a:off x="8925562" y="3221708"/>
            <a:ext cx="2438400" cy="1238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i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oal is to be better than 75% of other Medicaid health plans in the nation. </a:t>
            </a:r>
            <a:endParaRPr lang="en-US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58366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Based Reimbursement Challenges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996958"/>
            <a:ext cx="9888071" cy="5299383"/>
          </a:xfrm>
        </p:spPr>
        <p:txBody>
          <a:bodyPr/>
          <a:lstStyle/>
          <a:p>
            <a:pPr marL="0" indent="0">
              <a:buClr>
                <a:srgbClr val="9E8858"/>
              </a:buClr>
              <a:buNone/>
            </a:pPr>
            <a:endParaRPr lang="en-US" sz="1000" dirty="0"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dirty="0"/>
              <a:t>Since 2013, Hawaii Med-Quest (Medicaid) has required its five contracted MCOs to </a:t>
            </a:r>
            <a:r>
              <a:rPr lang="en-US" sz="2400" b="1" dirty="0">
                <a:solidFill>
                  <a:schemeClr val="accent6"/>
                </a:solidFill>
              </a:rPr>
              <a:t>incorporate value-based purchasing requirements into their provider contracts. </a:t>
            </a:r>
          </a:p>
          <a:p>
            <a:pPr marL="0" indent="0">
              <a:buClr>
                <a:srgbClr val="9E8858"/>
              </a:buClr>
              <a:buNone/>
            </a:pPr>
            <a:endParaRPr lang="en-US" sz="1000" dirty="0"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dirty="0">
                <a:cs typeface="Times New Roman" panose="02020603050405020304" pitchFamily="18" charset="0"/>
              </a:rPr>
              <a:t>These reimbursement calculations are </a:t>
            </a:r>
            <a:r>
              <a:rPr lang="en-US" sz="24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also affecting commercial payors.</a:t>
            </a:r>
          </a:p>
          <a:p>
            <a:pPr marL="0" indent="0">
              <a:buClr>
                <a:srgbClr val="9E8858"/>
              </a:buClr>
              <a:buNone/>
            </a:pPr>
            <a:endParaRPr lang="en-US" sz="1000" dirty="0"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dirty="0"/>
              <a:t>The state MCO contracts increase the percentage of providers that must be covered by value-based payment contracts each year (now surpassing 80%) subject to only value-based payment. </a:t>
            </a:r>
          </a:p>
          <a:p>
            <a:pPr marL="0" indent="0">
              <a:buClr>
                <a:srgbClr val="9E8858"/>
              </a:buClr>
              <a:buNone/>
            </a:pPr>
            <a:r>
              <a:rPr lang="en-US" sz="2400" b="1" dirty="0">
                <a:solidFill>
                  <a:schemeClr val="accent6"/>
                </a:solidFill>
              </a:rPr>
              <a:t>			The plans are required to use the same quality measures.</a:t>
            </a:r>
            <a:endParaRPr lang="en-US" sz="2400" dirty="0"/>
          </a:p>
          <a:p>
            <a:pPr marL="0" indent="0">
              <a:buClr>
                <a:srgbClr val="9E8858"/>
              </a:buClr>
              <a:buNone/>
            </a:pPr>
            <a:endParaRPr lang="en-US" sz="1000" dirty="0"/>
          </a:p>
          <a:p>
            <a:pPr marL="336550" indent="-342900">
              <a:buClr>
                <a:srgbClr val="9E8858"/>
              </a:buClr>
            </a:pPr>
            <a:r>
              <a:rPr lang="en-US" sz="2400" dirty="0"/>
              <a:t>Fee-for-service Medicaid covers disability only.</a:t>
            </a:r>
          </a:p>
          <a:p>
            <a:pPr marL="0" indent="0">
              <a:buClr>
                <a:srgbClr val="9E8858"/>
              </a:buClr>
              <a:buNone/>
            </a:pPr>
            <a:endParaRPr lang="en-US" sz="1000" dirty="0"/>
          </a:p>
          <a:p>
            <a:pPr marL="336550" indent="-342900">
              <a:buClr>
                <a:srgbClr val="9E8858"/>
              </a:buClr>
            </a:pPr>
            <a:r>
              <a:rPr lang="en-US" sz="2400" dirty="0"/>
              <a:t>Finally, Hawaii is one of the 18 states/regions participating in the CPC+ program, a two-track primary care medical home model that seeks to reform care delivery and multi-payer payment.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Clr>
                <a:srgbClr val="9E8858"/>
              </a:buClr>
              <a:buNone/>
            </a:pPr>
            <a:endParaRPr lang="en-US" sz="1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66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2561"/>
            <a:ext cx="10972800" cy="52231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6"/>
                </a:solidFill>
              </a:rPr>
              <a:t>HEDIS Reporting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2925" y="1049867"/>
            <a:ext cx="10118651" cy="526520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HEDIS hybrid data is a combination of: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b="1" u="sng" dirty="0">
                <a:solidFill>
                  <a:schemeClr val="accent6"/>
                </a:solidFill>
              </a:rPr>
              <a:t>Administrative data</a:t>
            </a:r>
            <a:r>
              <a:rPr lang="en-US" sz="2400" b="1" dirty="0">
                <a:solidFill>
                  <a:schemeClr val="accent6"/>
                </a:solidFill>
              </a:rPr>
              <a:t>:  </a:t>
            </a:r>
            <a:r>
              <a:rPr lang="en-US" sz="2400" dirty="0">
                <a:solidFill>
                  <a:schemeClr val="tx1"/>
                </a:solidFill>
              </a:rPr>
              <a:t>	Data captured from Claims, Encounters, Pharmacy, and 								Labs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200" dirty="0">
                <a:solidFill>
                  <a:schemeClr val="tx1"/>
                </a:solidFill>
              </a:rPr>
              <a:t>Administrative data is captured from claims that have been submitted, 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	encounter data, prescription and lab information.  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	This type of data can be electronically captured by the payor.   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b="1" u="sng" dirty="0">
                <a:solidFill>
                  <a:schemeClr val="accent6"/>
                </a:solidFill>
              </a:rPr>
              <a:t>Medical Record review</a:t>
            </a:r>
            <a:r>
              <a:rPr lang="en-US" sz="2400" dirty="0">
                <a:solidFill>
                  <a:schemeClr val="accent6"/>
                </a:solidFill>
              </a:rPr>
              <a:t>:  </a:t>
            </a:r>
            <a:r>
              <a:rPr lang="en-US" sz="2400" dirty="0">
                <a:solidFill>
                  <a:schemeClr val="tx1"/>
                </a:solidFill>
              </a:rPr>
              <a:t>A validation audit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200" dirty="0">
                <a:solidFill>
                  <a:schemeClr val="tx1"/>
                </a:solidFill>
              </a:rPr>
              <a:t>For the second method, the payor conducts medical record reviews to verify 	that a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	service, test or screening was done and appropriately documented. 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HEDIS data may also be collected through a combination of surveys and patient rating requests. The data collected provides information regarding customer satisfaction, specific health care measures, and structural components that ensure quality of care.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30991"/>
      </p:ext>
    </p:extLst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57" y="440249"/>
            <a:ext cx="10972800" cy="59372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6"/>
                </a:solidFill>
              </a:rPr>
              <a:t>Physician’s General Role in HEDIS?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454" y="1191472"/>
            <a:ext cx="9106975" cy="4475056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>
                <a:solidFill>
                  <a:schemeClr val="accent6"/>
                </a:solidFill>
              </a:rPr>
              <a:t>Ensure preventive healthcare screening is done, at least annually, for each patient.</a:t>
            </a:r>
          </a:p>
          <a:p>
            <a:pPr marL="0" indent="0">
              <a:buNone/>
            </a:pPr>
            <a:endParaRPr lang="en-US" sz="1000" b="1" dirty="0">
              <a:solidFill>
                <a:schemeClr val="accent6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Ensure screening is completed within the </a:t>
            </a:r>
            <a:r>
              <a:rPr lang="en-US" sz="2600" b="1" dirty="0">
                <a:solidFill>
                  <a:schemeClr val="accent6"/>
                </a:solidFill>
              </a:rPr>
              <a:t>right time frame per payor’s coverage policy.</a:t>
            </a:r>
          </a:p>
          <a:p>
            <a:pPr marL="0" indent="0">
              <a:buNone/>
            </a:pPr>
            <a:endParaRPr lang="en-US" sz="1000" b="1" dirty="0">
              <a:solidFill>
                <a:schemeClr val="accent6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Ensure results for all screenings are documented in the Medical Record,  and any follow-up tests or services are completed to evaluate individual patient (plan member) medical status (condition).</a:t>
            </a:r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sz="2600" b="1" dirty="0">
                <a:solidFill>
                  <a:schemeClr val="accent6"/>
                </a:solidFill>
              </a:rPr>
              <a:t>Consider EHR template for a payor specific checklist of required measures.</a:t>
            </a:r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Ensure the date of service, date of birth, and member name are legible and correct on the claim per the Medical Record.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If records are requested, </a:t>
            </a:r>
            <a:r>
              <a:rPr lang="en-US" sz="2600" b="1" dirty="0">
                <a:solidFill>
                  <a:schemeClr val="accent6"/>
                </a:solidFill>
              </a:rPr>
              <a:t>ensure prompt and complete response.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47FC-67BA-2F4D-AF48-0CBE6AAF716B}" type="slidenum">
              <a:rPr lang="en-US" smtClean="0">
                <a:latin typeface="Times New Roman" panose="02020603050405020304" pitchFamily="18" charset="0"/>
              </a:rPr>
              <a:t>31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81201"/>
      </p:ext>
    </p:extLst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57" y="440249"/>
            <a:ext cx="10972800" cy="59372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6"/>
                </a:solidFill>
              </a:rPr>
              <a:t>Provider’s Role in HEDIS?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454" y="1191471"/>
            <a:ext cx="9106975" cy="5123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6"/>
                </a:solidFill>
              </a:rPr>
              <a:t>Improving health outcomes 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Identify and close care gaps for preventive screenings,                annual exams and vaccinations.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Complete timely submission of claims or encounter data.  </a:t>
            </a:r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sz="2600" b="1" dirty="0">
                <a:solidFill>
                  <a:schemeClr val="accent6"/>
                </a:solidFill>
              </a:rPr>
              <a:t>Share health education to influence patient behavior.</a:t>
            </a:r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Provide care coordination and timely access to care and services.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Meet the cultural and linguistic needs of each person.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Follow recommended clinical, preventive health guidelines, and best practices.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47FC-67BA-2F4D-AF48-0CBE6AAF716B}" type="slidenum">
              <a:rPr lang="en-US" smtClean="0">
                <a:latin typeface="Times New Roman" panose="02020603050405020304" pitchFamily="18" charset="0"/>
              </a:rPr>
              <a:t>32</a:t>
            </a:fld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5" name="Picture 4" descr="Healthcare colleagues meeting">
            <a:extLst>
              <a:ext uri="{FF2B5EF4-FFF2-40B4-BE49-F238E27FC236}">
                <a16:creationId xmlns:a16="http://schemas.microsoft.com/office/drawing/2014/main" id="{CBF47FA0-D8BF-DB39-F7D4-64DB303D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357" y="1191471"/>
            <a:ext cx="2819400" cy="16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88276"/>
      </p:ext>
    </p:extLst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57" y="440249"/>
            <a:ext cx="10972800" cy="59372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6"/>
                </a:solidFill>
              </a:rPr>
              <a:t>Provider’s Role in HEDIS?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454" y="1191471"/>
            <a:ext cx="9769671" cy="5123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6"/>
                </a:solidFill>
              </a:rPr>
              <a:t>Managed Care Accountability Set – 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Department of Health Services (DHS) oversees the HEDIS Program.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along with NCQA, and </a:t>
            </a:r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the Centers for Medicare and Medicaid Services (CMS)</a:t>
            </a:r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DHS sets the annual measures, known as the Managed Care Accountability Set (MCAs).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Providers must meet Minimum Performance Levels (MPLs) established by DHS. 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accent6"/>
                </a:solidFill>
              </a:rPr>
              <a:t>Plan may conduct Performance Improvement Projects (PIPs) to address performance areas below benchmarks.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47FC-67BA-2F4D-AF48-0CBE6AAF716B}" type="slidenum">
              <a:rPr lang="en-US" smtClean="0">
                <a:latin typeface="Times New Roman" panose="02020603050405020304" pitchFamily="18" charset="0"/>
              </a:rPr>
              <a:t>33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26870"/>
      </p:ext>
    </p:extLst>
  </p:cSld>
  <p:clrMapOvr>
    <a:masterClrMapping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57" y="440249"/>
            <a:ext cx="10972800" cy="593726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Based Reimbursement Challenges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454" y="1191471"/>
            <a:ext cx="9769671" cy="5123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/>
                </a:solidFill>
              </a:rPr>
              <a:t>Recommendations for improved payment under Value Based reimbursement:</a:t>
            </a:r>
          </a:p>
          <a:p>
            <a:pPr marL="0" indent="0">
              <a:buNone/>
            </a:pPr>
            <a:endParaRPr lang="en-US" sz="1000" b="1" dirty="0">
              <a:solidFill>
                <a:schemeClr val="accent6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Know your individual payors!  Plan and reporting requirements.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Train clinical (UR, CM and DCP) and revenue cycle (PAS, PFS, MRC) reps to evaluate monthly stats in required areas for success throughout the year.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Include physicians (providers) and office mgrs. in requirements.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Check quarterly for updates to quality indicators and the documentation to support the plan requirements have been met.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Review EMR templates to support quality reporting and services required to meet fulfilling annual and patient equity goals.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Remember patient education as a component of quality.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47FC-67BA-2F4D-AF48-0CBE6AAF716B}" type="slidenum">
              <a:rPr lang="en-US" smtClean="0">
                <a:latin typeface="Times New Roman" panose="02020603050405020304" pitchFamily="18" charset="0"/>
              </a:rPr>
              <a:t>34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09777"/>
      </p:ext>
    </p:extLst>
  </p:cSld>
  <p:clrMapOvr>
    <a:masterClrMapping/>
  </p:clrMapOvr>
  <p:transition spd="slow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0" y="3501089"/>
            <a:ext cx="4346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</a:rPr>
              <a:t>Linda Corley</a:t>
            </a:r>
          </a:p>
          <a:p>
            <a:r>
              <a:rPr lang="en-US" sz="1600" dirty="0">
                <a:latin typeface="Times New Roman" panose="02020603050405020304" pitchFamily="18" charset="0"/>
              </a:rPr>
              <a:t>Chief Compliance Officer</a:t>
            </a:r>
          </a:p>
          <a:p>
            <a:r>
              <a:rPr lang="en-US" sz="1600" dirty="0">
                <a:latin typeface="Times New Roman" panose="02020603050405020304" pitchFamily="18" charset="0"/>
              </a:rPr>
              <a:t>(706) 577-2256</a:t>
            </a:r>
            <a:br>
              <a:rPr lang="en-US" sz="1400" dirty="0">
                <a:latin typeface="Times New Roman" panose="02020603050405020304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LCorley</a:t>
            </a:r>
            <a:r>
              <a:rPr lang="en-US" sz="1400" u="sng" dirty="0">
                <a:solidFill>
                  <a:srgbClr val="0070C0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@xtendhealthcare.net</a:t>
            </a:r>
            <a:endParaRPr lang="en-US" sz="1400" u="sng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637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57" y="440249"/>
            <a:ext cx="10972800" cy="59372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6"/>
                </a:solidFill>
              </a:rPr>
              <a:t>APPENDIX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454" y="1191471"/>
            <a:ext cx="9769671" cy="5123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6"/>
                </a:solidFill>
              </a:rPr>
              <a:t>Slides follow with further documentation and coding requirements for HCCs – 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47FC-67BA-2F4D-AF48-0CBE6AAF716B}" type="slidenum">
              <a:rPr lang="en-US" smtClean="0">
                <a:latin typeface="Times New Roman" panose="02020603050405020304" pitchFamily="18" charset="0"/>
              </a:rPr>
              <a:t>36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57023"/>
      </p:ext>
    </p:extLst>
  </p:cSld>
  <p:clrMapOvr>
    <a:masterClrMapping/>
  </p:clrMapOvr>
  <p:transition spd="slow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2023 Hierarchical Condition Categories  </a:t>
            </a:r>
            <a:endParaRPr lang="en-US" b="1" i="1" dirty="0">
              <a:solidFill>
                <a:schemeClr val="accent6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855434"/>
            <a:ext cx="10318376" cy="5414681"/>
          </a:xfrm>
        </p:spPr>
        <p:txBody>
          <a:bodyPr/>
          <a:lstStyle/>
          <a:p>
            <a:pPr marL="169862" lvl="1" indent="0">
              <a:buClr>
                <a:srgbClr val="9E8858"/>
              </a:buClr>
              <a:buNone/>
            </a:pPr>
            <a:r>
              <a:rPr lang="en-US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 Examples of Chronic Conditions</a:t>
            </a:r>
            <a:endParaRPr lang="en-US" sz="2400" b="1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6350">
              <a:buClr>
                <a:srgbClr val="9E8858"/>
              </a:buClr>
              <a:buNone/>
            </a:pPr>
            <a:endParaRPr lang="en-US" sz="10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6350">
              <a:buClr>
                <a:srgbClr val="9E8858"/>
              </a:buClr>
              <a:buNone/>
            </a:pPr>
            <a:endParaRPr lang="en-US" sz="10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88C90A0-CAB5-4BCC-A0AA-A4E2CF578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425" y="1390650"/>
            <a:ext cx="10203058" cy="48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67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402169"/>
            <a:ext cx="10972800" cy="535091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2023 Hierarchical Condition Categories  </a:t>
            </a:r>
            <a:endParaRPr lang="en-US" b="1" i="1" dirty="0">
              <a:solidFill>
                <a:schemeClr val="accent6"/>
              </a:solidFill>
            </a:endParaRP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B080D194-25BC-45BF-BFC9-2220680F5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220" y="1422416"/>
            <a:ext cx="9538447" cy="50334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584777-6E9A-4D96-6D0C-575F7D65CF18}"/>
              </a:ext>
            </a:extLst>
          </p:cNvPr>
          <p:cNvSpPr txBox="1"/>
          <p:nvPr/>
        </p:nvSpPr>
        <p:spPr>
          <a:xfrm>
            <a:off x="6751320" y="822960"/>
            <a:ext cx="544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Physician Determination of RAF</a:t>
            </a:r>
          </a:p>
        </p:txBody>
      </p:sp>
    </p:spTree>
    <p:extLst>
      <p:ext uri="{BB962C8B-B14F-4D97-AF65-F5344CB8AC3E}">
        <p14:creationId xmlns:p14="http://schemas.microsoft.com/office/powerpoint/2010/main" val="4007636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2023 Hierarchical Condition Categories  </a:t>
            </a:r>
            <a:endParaRPr lang="en-US" b="1" i="1" dirty="0">
              <a:solidFill>
                <a:schemeClr val="accent6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041150"/>
            <a:ext cx="10318376" cy="5414681"/>
          </a:xfrm>
        </p:spPr>
        <p:txBody>
          <a:bodyPr/>
          <a:lstStyle/>
          <a:p>
            <a:pPr marL="169862" lvl="1" indent="0">
              <a:buClr>
                <a:srgbClr val="9E8858"/>
              </a:buClr>
              <a:buNone/>
            </a:pPr>
            <a:r>
              <a:rPr lang="en-US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 Medical Record Documentation Tips</a:t>
            </a:r>
            <a:endParaRPr lang="en-US" sz="2400" b="1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6350">
              <a:buClr>
                <a:srgbClr val="9E8858"/>
              </a:buClr>
              <a:buNone/>
            </a:pPr>
            <a:endParaRPr lang="en-US" sz="10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6350">
              <a:buClr>
                <a:srgbClr val="9E8858"/>
              </a:buClr>
              <a:buNone/>
            </a:pPr>
            <a:endParaRPr lang="en-US" sz="10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4EDD3D6-0AF0-426F-A62B-07C512EE1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282" y="1552576"/>
            <a:ext cx="10355436" cy="473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15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Based Reimbursement Challenges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156448"/>
            <a:ext cx="9888071" cy="5047128"/>
          </a:xfrm>
        </p:spPr>
        <p:txBody>
          <a:bodyPr/>
          <a:lstStyle/>
          <a:p>
            <a:pPr marL="336550" indent="-342900">
              <a:buClr>
                <a:srgbClr val="9E8858"/>
              </a:buClr>
            </a:pPr>
            <a:r>
              <a:rPr lang="en-US" sz="24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All Provider Quality Metrics </a:t>
            </a:r>
            <a:r>
              <a:rPr lang="en-US" sz="2400" b="1" dirty="0">
                <a:cs typeface="Times New Roman" panose="02020603050405020304" pitchFamily="18" charset="0"/>
              </a:rPr>
              <a:t>– </a:t>
            </a:r>
            <a:r>
              <a:rPr lang="en-US" sz="2400" dirty="0">
                <a:cs typeface="Times New Roman" panose="02020603050405020304" pitchFamily="18" charset="0"/>
              </a:rPr>
              <a:t>Addressing National Standards for Healthcare Services, Compliance and Optimum Reimbursement </a:t>
            </a:r>
            <a:r>
              <a:rPr lang="en-US" sz="2400" b="1" dirty="0">
                <a:cs typeface="Times New Roman" panose="02020603050405020304" pitchFamily="18" charset="0"/>
              </a:rPr>
              <a:t>. . .</a:t>
            </a:r>
          </a:p>
          <a:p>
            <a:pPr marL="0" indent="0">
              <a:buClr>
                <a:srgbClr val="9E8858"/>
              </a:buClr>
              <a:buNone/>
            </a:pPr>
            <a:endParaRPr lang="en-US" sz="1000" b="1" dirty="0">
              <a:cs typeface="Times New Roman" panose="02020603050405020304" pitchFamily="18" charset="0"/>
            </a:endParaRPr>
          </a:p>
          <a:p>
            <a:pPr marL="0" indent="0">
              <a:buClr>
                <a:srgbClr val="9E8858"/>
              </a:buClr>
              <a:buNone/>
            </a:pPr>
            <a:endParaRPr lang="en-US" sz="1000" dirty="0">
              <a:cs typeface="Times New Roman" panose="02020603050405020304" pitchFamily="18" charset="0"/>
            </a:endParaRPr>
          </a:p>
          <a:p>
            <a:pPr marL="0" indent="0">
              <a:buClr>
                <a:srgbClr val="9E8858"/>
              </a:buClr>
              <a:buNone/>
            </a:pPr>
            <a:r>
              <a:rPr lang="en-US" sz="2400" dirty="0"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Payor Percentages of Patient Plan Coverage for Hawaii</a:t>
            </a:r>
          </a:p>
          <a:p>
            <a:pPr marL="0" indent="0">
              <a:buClr>
                <a:srgbClr val="9E8858"/>
              </a:buClr>
              <a:buNone/>
            </a:pPr>
            <a:endParaRPr lang="en-US" sz="2400" dirty="0">
              <a:cs typeface="Times New Roman" panose="02020603050405020304" pitchFamily="18" charset="0"/>
            </a:endParaRPr>
          </a:p>
          <a:p>
            <a:pPr marL="690562" lvl="4" indent="0">
              <a:buClr>
                <a:srgbClr val="9E8858"/>
              </a:buClr>
              <a:buNone/>
            </a:pPr>
            <a:r>
              <a:rPr lang="en-US" sz="2400" dirty="0">
                <a:cs typeface="Times New Roman" panose="02020603050405020304" pitchFamily="18" charset="0"/>
              </a:rPr>
              <a:t>Employer (non-Medicare) 		52.6%</a:t>
            </a:r>
          </a:p>
          <a:p>
            <a:pPr marL="690562" lvl="4" indent="0">
              <a:buClr>
                <a:srgbClr val="9E8858"/>
              </a:buClr>
              <a:buNone/>
            </a:pPr>
            <a:r>
              <a:rPr lang="en-US" sz="2400" dirty="0">
                <a:cs typeface="Times New Roman" panose="02020603050405020304" pitchFamily="18" charset="0"/>
              </a:rPr>
              <a:t>Employer (Medicare) 			  7.0%</a:t>
            </a:r>
          </a:p>
          <a:p>
            <a:pPr marL="690562" lvl="4" indent="0">
              <a:buClr>
                <a:srgbClr val="9E8858"/>
              </a:buClr>
              <a:buNone/>
            </a:pPr>
            <a:r>
              <a:rPr lang="en-US" sz="2400" dirty="0">
                <a:cs typeface="Times New Roman" panose="02020603050405020304" pitchFamily="18" charset="0"/>
              </a:rPr>
              <a:t>Military (Active) 				  6.8%</a:t>
            </a:r>
          </a:p>
          <a:p>
            <a:pPr marL="690562" lvl="4" indent="0">
              <a:buClr>
                <a:srgbClr val="9E8858"/>
              </a:buClr>
              <a:buNone/>
            </a:pPr>
            <a:r>
              <a:rPr lang="en-US" sz="2400" dirty="0">
                <a:cs typeface="Times New Roman" panose="02020603050405020304" pitchFamily="18" charset="0"/>
              </a:rPr>
              <a:t>Military (Retired) 				  0.1%</a:t>
            </a:r>
          </a:p>
          <a:p>
            <a:pPr marL="690562" lvl="4" indent="0">
              <a:buClr>
                <a:srgbClr val="9E8858"/>
              </a:buClr>
              <a:buNone/>
            </a:pPr>
            <a:r>
              <a:rPr lang="en-US" sz="2400" dirty="0">
                <a:cs typeface="Times New Roman" panose="02020603050405020304" pitchFamily="18" charset="0"/>
              </a:rPr>
              <a:t>Direct Purchase					  3.2%</a:t>
            </a:r>
          </a:p>
          <a:p>
            <a:pPr marL="690562" lvl="4" indent="0">
              <a:buClr>
                <a:srgbClr val="9E8858"/>
              </a:buClr>
              <a:buNone/>
            </a:pPr>
            <a:r>
              <a:rPr lang="en-US" sz="2400" dirty="0">
                <a:cs typeface="Times New Roman" panose="02020603050405020304" pitchFamily="18" charset="0"/>
              </a:rPr>
              <a:t>Medicare						  5.6%</a:t>
            </a:r>
          </a:p>
          <a:p>
            <a:pPr marL="690562" lvl="4" indent="0">
              <a:buClr>
                <a:srgbClr val="9E8858"/>
              </a:buClr>
              <a:buNone/>
            </a:pPr>
            <a:r>
              <a:rPr lang="en-US" sz="2400" dirty="0">
                <a:cs typeface="Times New Roman" panose="02020603050405020304" pitchFamily="18" charset="0"/>
              </a:rPr>
              <a:t>Medicaid						14.2%</a:t>
            </a:r>
          </a:p>
          <a:p>
            <a:pPr marL="690562" lvl="4" indent="0">
              <a:buClr>
                <a:srgbClr val="9E8858"/>
              </a:buClr>
              <a:buNone/>
            </a:pPr>
            <a:r>
              <a:rPr lang="en-US" sz="2400" dirty="0">
                <a:cs typeface="Times New Roman" panose="02020603050405020304" pitchFamily="18" charset="0"/>
              </a:rPr>
              <a:t>Dual								  2.9% </a:t>
            </a:r>
          </a:p>
        </p:txBody>
      </p:sp>
    </p:spTree>
    <p:extLst>
      <p:ext uri="{BB962C8B-B14F-4D97-AF65-F5344CB8AC3E}">
        <p14:creationId xmlns:p14="http://schemas.microsoft.com/office/powerpoint/2010/main" val="8318393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2023 Hierarchical Condition Categories  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723900" y="887784"/>
            <a:ext cx="10318376" cy="5414681"/>
          </a:xfrm>
        </p:spPr>
        <p:txBody>
          <a:bodyPr/>
          <a:lstStyle/>
          <a:p>
            <a:pPr marL="169862" lvl="1" indent="0">
              <a:buClr>
                <a:srgbClr val="9E8858"/>
              </a:buClr>
              <a:buNone/>
            </a:pPr>
            <a:r>
              <a:rPr lang="en-US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Commonly Overlooked Diagnoses </a:t>
            </a:r>
            <a:endParaRPr lang="en-US" sz="2400" b="1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6350">
              <a:buClr>
                <a:srgbClr val="9E8858"/>
              </a:buClr>
              <a:buNone/>
            </a:pPr>
            <a:endParaRPr lang="en-US" sz="1000" dirty="0">
              <a:solidFill>
                <a:schemeClr val="accent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6350">
              <a:buClr>
                <a:srgbClr val="9E8858"/>
              </a:buClr>
              <a:buNone/>
            </a:pPr>
            <a:endParaRPr lang="en-US" sz="10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5491AAF-051C-428C-857D-5ACD11B68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449" y="1415726"/>
            <a:ext cx="8847860" cy="502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05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2023 Hierarchical Condition Categories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    </a:t>
            </a:r>
            <a:r>
              <a:rPr lang="en-US" b="1" dirty="0">
                <a:solidFill>
                  <a:schemeClr val="accent6"/>
                </a:solidFill>
              </a:rPr>
              <a:t>Current vs. “History of”</a:t>
            </a:r>
            <a:endParaRPr lang="en-US" sz="2400" b="1" i="1" dirty="0">
              <a:solidFill>
                <a:schemeClr val="accent6"/>
              </a:solidFill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9445B3C1-7BDA-4704-BD1B-31612E362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02325"/>
            <a:ext cx="9047018" cy="398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00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402169"/>
            <a:ext cx="10972800" cy="1209461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2023 Hierarchical Condition Categories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sz="2400" b="1" dirty="0">
                <a:solidFill>
                  <a:schemeClr val="accent6"/>
                </a:solidFill>
              </a:rPr>
              <a:t>   </a:t>
            </a:r>
            <a:br>
              <a:rPr lang="en-US" sz="2400" b="1" dirty="0">
                <a:solidFill>
                  <a:schemeClr val="accent6"/>
                </a:solidFill>
              </a:rPr>
            </a:br>
            <a:r>
              <a:rPr lang="en-US" sz="2400" b="1" dirty="0">
                <a:solidFill>
                  <a:schemeClr val="accent6"/>
                </a:solidFill>
              </a:rPr>
              <a:t>	Annual Wellness Visit – Required </a:t>
            </a:r>
            <a:endParaRPr lang="en-US" sz="2400" b="1" i="1" dirty="0">
              <a:solidFill>
                <a:schemeClr val="accent6"/>
              </a:solidFill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1B1E0E3F-0BEF-45E4-AD4D-303BF1005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575" y="1728794"/>
            <a:ext cx="7267248" cy="41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80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2023 Hierarchical Condition Categories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   </a:t>
            </a:r>
            <a:r>
              <a:rPr lang="en-US" b="1" dirty="0">
                <a:solidFill>
                  <a:schemeClr val="accent6"/>
                </a:solidFill>
              </a:rPr>
              <a:t>Specificity</a:t>
            </a:r>
            <a:endParaRPr lang="en-US" sz="2400" b="1" i="1" dirty="0">
              <a:solidFill>
                <a:schemeClr val="accent6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EE8A806-7DCE-473E-A428-BB6B40F58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10352"/>
            <a:ext cx="9144000" cy="422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94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2023 Hierarchical Condition Categories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   														</a:t>
            </a:r>
            <a:r>
              <a:rPr lang="en-US" sz="2400" b="1" dirty="0">
                <a:solidFill>
                  <a:schemeClr val="accent6"/>
                </a:solidFill>
              </a:rPr>
              <a:t>Annual Wellness Visit</a:t>
            </a:r>
            <a:endParaRPr lang="en-US" sz="2400" b="1" i="1" dirty="0">
              <a:solidFill>
                <a:schemeClr val="accent6"/>
              </a:solidFill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456816D-0ECD-49C4-A6B6-5CBB3B570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258" y="1755228"/>
            <a:ext cx="10095486" cy="455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557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2023 Hierarchical Condition Categories  </a:t>
            </a:r>
            <a:endParaRPr lang="en-US" b="1" i="1" dirty="0">
              <a:solidFill>
                <a:schemeClr val="accent6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041150"/>
            <a:ext cx="10318376" cy="5414681"/>
          </a:xfrm>
        </p:spPr>
        <p:txBody>
          <a:bodyPr/>
          <a:lstStyle/>
          <a:p>
            <a:pPr marL="169862" lvl="1" indent="0">
              <a:buClr>
                <a:srgbClr val="9E8858"/>
              </a:buClr>
              <a:buNone/>
            </a:pPr>
            <a:r>
              <a:rPr lang="en-US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Past Medical History</a:t>
            </a:r>
            <a:endParaRPr lang="en-US" sz="2400" b="1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6350">
              <a:buClr>
                <a:srgbClr val="9E8858"/>
              </a:buClr>
              <a:buNone/>
            </a:pPr>
            <a:endParaRPr lang="en-US" sz="10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Some conditions do not go away; however, </a:t>
            </a:r>
            <a:r>
              <a:rPr lang="en-US" sz="2400" b="1" dirty="0">
                <a:solidFill>
                  <a:schemeClr val="accent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coding from past medical history without current documented support for the condition is not acceptable.</a:t>
            </a:r>
          </a:p>
          <a:p>
            <a:pPr marL="336550" indent="-342900">
              <a:buClr>
                <a:srgbClr val="9E8858"/>
              </a:buClr>
            </a:pPr>
            <a:r>
              <a:rPr lang="en-US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Some EMR software “auto-populates” all conditions previously coded for that patient.</a:t>
            </a:r>
          </a:p>
          <a:p>
            <a:pPr marL="336550" indent="-342900">
              <a:buClr>
                <a:srgbClr val="9E8858"/>
              </a:buClr>
            </a:pPr>
            <a:r>
              <a:rPr lang="en-US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Beware of “copy and paste” without specific time documented medical condition updates:</a:t>
            </a:r>
          </a:p>
          <a:p>
            <a:pPr marL="1027112" lvl="4" indent="-342900">
              <a:buClr>
                <a:srgbClr val="9E8858"/>
              </a:buClr>
            </a:pPr>
            <a:r>
              <a:rPr lang="en-US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Why is this condition (still) a problem?</a:t>
            </a:r>
          </a:p>
          <a:p>
            <a:pPr marL="1027112" lvl="4" indent="-342900">
              <a:buClr>
                <a:srgbClr val="9E8858"/>
              </a:buClr>
            </a:pPr>
            <a:r>
              <a:rPr lang="en-US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Was it coded correctly?</a:t>
            </a:r>
          </a:p>
          <a:p>
            <a:pPr marL="1027112" lvl="4" indent="-342900">
              <a:buClr>
                <a:srgbClr val="9E8858"/>
              </a:buClr>
            </a:pPr>
            <a:r>
              <a:rPr lang="en-US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the condition still active?</a:t>
            </a:r>
          </a:p>
          <a:p>
            <a:pPr marL="1027112" lvl="4" indent="-342900">
              <a:buClr>
                <a:srgbClr val="9E8858"/>
              </a:buClr>
            </a:pPr>
            <a:r>
              <a:rPr lang="en-US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When did the condition las</a:t>
            </a:r>
            <a:r>
              <a:rPr lang="en-US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 occur?</a:t>
            </a:r>
            <a:endParaRPr lang="en-US" sz="24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99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0" y="3501089"/>
            <a:ext cx="4346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</a:rPr>
              <a:t>Linda Corley</a:t>
            </a:r>
          </a:p>
          <a:p>
            <a:r>
              <a:rPr lang="en-US" sz="1600" dirty="0">
                <a:latin typeface="Times New Roman" panose="02020603050405020304" pitchFamily="18" charset="0"/>
              </a:rPr>
              <a:t>Chief Compliance Officer</a:t>
            </a:r>
          </a:p>
          <a:p>
            <a:r>
              <a:rPr lang="en-US" sz="1600" dirty="0">
                <a:latin typeface="Times New Roman" panose="02020603050405020304" pitchFamily="18" charset="0"/>
              </a:rPr>
              <a:t>(706) 577-2256</a:t>
            </a:r>
            <a:br>
              <a:rPr lang="en-US" sz="1400" dirty="0">
                <a:latin typeface="Times New Roman" panose="02020603050405020304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LCorley</a:t>
            </a:r>
            <a:r>
              <a:rPr lang="en-US" sz="1400" u="sng" dirty="0">
                <a:solidFill>
                  <a:srgbClr val="0070C0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@xtendhealthcare.net</a:t>
            </a:r>
            <a:endParaRPr lang="en-US" sz="1400" u="sng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0081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2023 Hierarchical Condition Categories  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701040" y="1308700"/>
            <a:ext cx="9842205" cy="5047128"/>
          </a:xfrm>
        </p:spPr>
        <p:txBody>
          <a:bodyPr/>
          <a:lstStyle/>
          <a:p>
            <a:pPr marL="169862" lvl="1" indent="0">
              <a:buClr>
                <a:srgbClr val="9E8858"/>
              </a:buClr>
              <a:buNone/>
            </a:pPr>
            <a:r>
              <a:rPr lang="en-US" sz="240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Hawaii’s Utilization of HCC Payments</a:t>
            </a:r>
          </a:p>
          <a:p>
            <a:pPr marL="169862" lvl="1" indent="0">
              <a:buClr>
                <a:srgbClr val="9E8858"/>
              </a:buClr>
              <a:buNone/>
            </a:pPr>
            <a:endParaRPr lang="en-US" sz="10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Clr>
                <a:srgbClr val="9E8858"/>
              </a:buClr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CMS and the Hawaii Dept. of Health Services have agreed on payments for  each federal / state covered enrollee:  payments from</a:t>
            </a:r>
          </a:p>
          <a:p>
            <a:pPr marL="0" indent="0">
              <a:buClr>
                <a:srgbClr val="9E8858"/>
              </a:buClr>
              <a:buNone/>
            </a:pPr>
            <a:endParaRPr lang="en-US" sz="1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Clr>
                <a:srgbClr val="9E8858"/>
              </a:buClr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CMS reflecting coverage of </a:t>
            </a:r>
            <a:r>
              <a:rPr lang="en-US" sz="240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Medicare Parts A/B services, and Medicare Part D services, 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marL="169862" lvl="1" indent="0">
              <a:buClr>
                <a:srgbClr val="9E8858"/>
              </a:buClr>
              <a:buNone/>
            </a:pPr>
            <a:endParaRPr lang="en-US" sz="1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Clr>
                <a:srgbClr val="9E8858"/>
              </a:buClr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CMS reflecting coverage of </a:t>
            </a:r>
            <a:r>
              <a:rPr lang="en-US" sz="240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Medicare Part C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Advantage Plans, and</a:t>
            </a:r>
          </a:p>
          <a:p>
            <a:pPr marL="0" indent="0">
              <a:buClr>
                <a:srgbClr val="9E8858"/>
              </a:buClr>
              <a:buNone/>
            </a:pPr>
            <a:endParaRPr lang="en-US" sz="1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Clr>
                <a:srgbClr val="9E8858"/>
              </a:buClr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Hawaii reflecting coverage of </a:t>
            </a:r>
            <a:r>
              <a:rPr lang="en-US" sz="240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Medicaid</a:t>
            </a:r>
            <a:r>
              <a:rPr lang="en-US" sz="2400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service rate component will be:</a:t>
            </a:r>
          </a:p>
          <a:p>
            <a:pPr marL="514350" lvl="3" indent="0">
              <a:buClr>
                <a:srgbClr val="9E8858"/>
              </a:buClr>
              <a:buNone/>
            </a:pPr>
            <a:endParaRPr lang="en-US" sz="1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3" indent="0" algn="ctr">
              <a:buClr>
                <a:srgbClr val="9E8858"/>
              </a:buClr>
              <a:buNone/>
            </a:pPr>
            <a:r>
              <a:rPr lang="en-US" sz="2400" b="1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risk adjusted using the prevailing CMS HCC models.</a:t>
            </a:r>
          </a:p>
          <a:p>
            <a:pPr marL="0" indent="0">
              <a:buClr>
                <a:srgbClr val="9E8858"/>
              </a:buClr>
              <a:buNone/>
            </a:pPr>
            <a:endParaRPr lang="en-US" sz="1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Clr>
                <a:srgbClr val="9E8858"/>
              </a:buClr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Medicare Part D (Prescription Drug plans) payment will be risk adjusted using the Part D Rx HCC model. </a:t>
            </a:r>
            <a:endParaRPr lang="en-US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862" lvl="1" indent="0">
              <a:buClr>
                <a:srgbClr val="9E8858"/>
              </a:buClr>
              <a:buNone/>
            </a:pPr>
            <a:endParaRPr 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7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402169"/>
            <a:ext cx="10972800" cy="523661"/>
          </a:xfrm>
        </p:spPr>
        <p:txBody>
          <a:bodyPr/>
          <a:lstStyle/>
          <a:p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Based Reimbursement Challenges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89610" y="1095161"/>
            <a:ext cx="10557510" cy="5360670"/>
          </a:xfrm>
        </p:spPr>
        <p:txBody>
          <a:bodyPr/>
          <a:lstStyle/>
          <a:p>
            <a:pPr marL="169862" lvl="1" indent="0">
              <a:buClr>
                <a:srgbClr val="9E8858"/>
              </a:buClr>
              <a:buNone/>
            </a:pPr>
            <a:r>
              <a:rPr lang="en-US" sz="2400" b="1" dirty="0">
                <a:solidFill>
                  <a:schemeClr val="accent6"/>
                </a:solidFill>
              </a:rPr>
              <a:t>2023 Metrics – Hierarchical Condition Categories </a:t>
            </a:r>
            <a:endParaRPr lang="en-US" sz="2400" b="1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6350">
              <a:buClr>
                <a:srgbClr val="9E8858"/>
              </a:buClr>
              <a:buNone/>
            </a:pPr>
            <a:endParaRPr lang="en-US" sz="10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Hawaii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’s Utilization of HCC Payments – Medicare, Medicaid, Commercial Plans</a:t>
            </a:r>
          </a:p>
          <a:p>
            <a:pPr marL="0" indent="0">
              <a:buClr>
                <a:srgbClr val="9E8858"/>
              </a:buClr>
              <a:buNone/>
            </a:pPr>
            <a:endParaRPr lang="en-US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Why are these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CMS HCC methodologies so important?</a:t>
            </a:r>
          </a:p>
          <a:p>
            <a:pPr marL="1027112" lvl="4" indent="-342900">
              <a:buClr>
                <a:srgbClr val="9E8858"/>
              </a:buClr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Categorization of Patient medical needs based on severity of illness</a:t>
            </a:r>
          </a:p>
          <a:p>
            <a:pPr marL="1027112" lvl="4" indent="-342900">
              <a:buClr>
                <a:srgbClr val="9E8858"/>
              </a:buClr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Determination of Medicare Advantage Plan reimbursement </a:t>
            </a:r>
          </a:p>
          <a:p>
            <a:pPr marL="1027112" lvl="4" indent="-342900">
              <a:buClr>
                <a:srgbClr val="9E8858"/>
              </a:buClr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Medicaid Care Managed Plan reimbursement</a:t>
            </a:r>
          </a:p>
          <a:p>
            <a:pPr marL="0" indent="0">
              <a:buClr>
                <a:srgbClr val="9E8858"/>
              </a:buClr>
              <a:buNone/>
            </a:pPr>
            <a:endParaRPr lang="en-US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b="1" dirty="0">
                <a:solidFill>
                  <a:schemeClr val="accent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Risk Adjustment Factor (RAF)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is the mechanism by which government programs </a:t>
            </a:r>
            <a:r>
              <a:rPr lang="en-US" sz="2400" b="1" dirty="0">
                <a:solidFill>
                  <a:schemeClr val="accent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adjust the revenue to health plans based on the health status of the covered population(s).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9E8858"/>
              </a:buClr>
              <a:buNone/>
            </a:pPr>
            <a:endParaRPr lang="en-US" sz="1000" dirty="0"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b="1" dirty="0">
                <a:solidFill>
                  <a:schemeClr val="accent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MEAT definition and principles </a:t>
            </a:r>
            <a:r>
              <a:rPr lang="en-US" sz="2400" dirty="0">
                <a:solidFill>
                  <a:schemeClr val="accent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important to documentation.</a:t>
            </a:r>
          </a:p>
          <a:p>
            <a:pPr marL="0" indent="0">
              <a:buClr>
                <a:srgbClr val="9E8858"/>
              </a:buClr>
              <a:buNone/>
            </a:pPr>
            <a:endParaRPr lang="en-US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Utilize HCC tips for accurate categorization of patient’s medical condition and “optimum” reimbursement.</a:t>
            </a:r>
          </a:p>
          <a:p>
            <a:pPr marL="0" indent="-6350">
              <a:buClr>
                <a:srgbClr val="9E8858"/>
              </a:buClr>
              <a:buNone/>
            </a:pPr>
            <a:endParaRPr lang="en-US" sz="1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862" lvl="1" indent="0">
              <a:buClr>
                <a:srgbClr val="9E8858"/>
              </a:buClr>
              <a:buNone/>
            </a:pP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3" name="Picture 2" descr="Gold glitter star on white background">
            <a:extLst>
              <a:ext uri="{FF2B5EF4-FFF2-40B4-BE49-F238E27FC236}">
                <a16:creationId xmlns:a16="http://schemas.microsoft.com/office/drawing/2014/main" id="{4AB5B819-8F46-1114-BAF7-EB09AB0D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58" y="3083442"/>
            <a:ext cx="1107662" cy="110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0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2023 Hierarchical Condition Categories  </a:t>
            </a:r>
            <a:endParaRPr lang="en-US" b="1" i="1" dirty="0">
              <a:solidFill>
                <a:schemeClr val="accent6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156448"/>
            <a:ext cx="10318376" cy="5047128"/>
          </a:xfrm>
        </p:spPr>
        <p:txBody>
          <a:bodyPr/>
          <a:lstStyle/>
          <a:p>
            <a:pPr marL="169862" lvl="1" indent="0">
              <a:buClr>
                <a:srgbClr val="9E8858"/>
              </a:buClr>
              <a:buNone/>
            </a:pPr>
            <a:r>
              <a:rPr lang="en-US" sz="2400" b="1" dirty="0">
                <a:solidFill>
                  <a:schemeClr val="accent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is CMS’s Hierarchical Condition Categories?</a:t>
            </a:r>
            <a:endParaRPr lang="en-US" sz="2400" b="1" dirty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6350">
              <a:buClr>
                <a:srgbClr val="9E8858"/>
              </a:buClr>
              <a:buNone/>
            </a:pPr>
            <a:endParaRPr lang="en-US" sz="10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Medicare 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HCC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model introduced by the Centers for Medicare and Medicaid (CMS) in 2004.</a:t>
            </a:r>
          </a:p>
          <a:p>
            <a:pPr marL="0" indent="-6350">
              <a:buClr>
                <a:srgbClr val="9E8858"/>
              </a:buClr>
              <a:buNone/>
            </a:pPr>
            <a:endParaRPr lang="en-US" sz="1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goal is to pay Medicare Advantage (MA) and Prescription Drug Plans (PDPs) accurately and fairly </a:t>
            </a:r>
            <a:r>
              <a:rPr lang="en-US" sz="2400" b="1" dirty="0">
                <a:solidFill>
                  <a:schemeClr val="accent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by adjusting payment for enrollees based on their demographics and their health status.</a:t>
            </a:r>
          </a:p>
          <a:p>
            <a:pPr marL="0" indent="0">
              <a:buClr>
                <a:srgbClr val="9E8858"/>
              </a:buClr>
              <a:buNone/>
            </a:pPr>
            <a:endParaRPr lang="en-US" sz="1000" b="1" dirty="0">
              <a:solidFill>
                <a:schemeClr val="accent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Risk Adjustment payment model measures the disease burden that includes 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HCC categories, which are correlated to diagnosis codes.</a:t>
            </a:r>
          </a:p>
          <a:p>
            <a:pPr marL="0" indent="0">
              <a:buClr>
                <a:srgbClr val="9E8858"/>
              </a:buClr>
              <a:buNone/>
            </a:pPr>
            <a:endParaRPr lang="en-US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b="1" dirty="0">
                <a:solidFill>
                  <a:schemeClr val="accent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Accurate diagnosis code documentation (ICD-10 CM) and reporting now determines reimbursement.</a:t>
            </a:r>
          </a:p>
          <a:p>
            <a:pPr marL="0" indent="0">
              <a:buClr>
                <a:srgbClr val="9E8858"/>
              </a:buClr>
              <a:buNone/>
            </a:pPr>
            <a:endParaRPr lang="en-US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ICD-10 codes map to 1 of 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HCCs (mostly chronic but some are acute)</a:t>
            </a:r>
          </a:p>
          <a:p>
            <a:pPr marL="169862" lvl="1" indent="0">
              <a:buClr>
                <a:srgbClr val="9E8858"/>
              </a:buClr>
              <a:buNone/>
            </a:pPr>
            <a:endParaRPr lang="en-US" sz="2400" dirty="0">
              <a:solidFill>
                <a:srgbClr val="023D7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1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091" y="1150670"/>
            <a:ext cx="8508703" cy="507991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74121" marR="6773" indent="-458035">
              <a:lnSpc>
                <a:spcPts val="2880"/>
              </a:lnSpc>
              <a:spcBef>
                <a:spcPts val="500"/>
              </a:spcBef>
              <a:buFont typeface="Arial"/>
              <a:buChar char="•"/>
              <a:tabLst>
                <a:tab pos="474121" algn="l"/>
              </a:tabLst>
            </a:pPr>
            <a:r>
              <a:rPr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requires an encounter each calendar year 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diagnosis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an APRN, PA or physician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4121" marR="666310" indent="-458035">
              <a:lnSpc>
                <a:spcPts val="2880"/>
              </a:lnSpc>
              <a:spcBef>
                <a:spcPts val="1153"/>
              </a:spcBef>
              <a:buFont typeface="Arial"/>
              <a:buChar char="•"/>
              <a:tabLst>
                <a:tab pos="474121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must be accurate and support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. .  But n</a:t>
            </a:r>
            <a:r>
              <a:rPr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 all 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</a:t>
            </a:r>
            <a:r>
              <a:rPr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codes risk 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74121" indent="-457189">
              <a:lnSpc>
                <a:spcPct val="100000"/>
              </a:lnSpc>
              <a:spcBef>
                <a:spcPts val="793"/>
              </a:spcBef>
              <a:buFont typeface="Arial"/>
              <a:buChar char="•"/>
              <a:tabLst>
                <a:tab pos="474121" algn="l"/>
              </a:tabLst>
            </a:pP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NEUTRAL – Does not distinguish payment                based on a site of care.</a:t>
            </a:r>
          </a:p>
          <a:p>
            <a:pPr marL="474121" indent="-457189">
              <a:lnSpc>
                <a:spcPct val="100000"/>
              </a:lnSpc>
              <a:spcBef>
                <a:spcPts val="793"/>
              </a:spcBef>
              <a:buFont typeface="Arial"/>
              <a:buChar char="•"/>
              <a:tabLst>
                <a:tab pos="474121" algn="l"/>
              </a:tabLst>
            </a:pP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evaluation and testing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required for quality reporting of services provided on an annual basis.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4121" indent="-457189">
              <a:lnSpc>
                <a:spcPct val="100000"/>
              </a:lnSpc>
              <a:spcBef>
                <a:spcPts val="833"/>
              </a:spcBef>
              <a:buFont typeface="Arial"/>
              <a:buChar char="•"/>
              <a:tabLst>
                <a:tab pos="474121" algn="l"/>
              </a:tabLst>
            </a:pPr>
            <a:r>
              <a:rPr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HCC codes are additive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4121" indent="-457189">
              <a:lnSpc>
                <a:spcPts val="3040"/>
              </a:lnSpc>
              <a:spcBef>
                <a:spcPts val="833"/>
              </a:spcBef>
              <a:buFont typeface="Arial"/>
              <a:buChar char="•"/>
              <a:tabLst>
                <a:tab pos="474121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specific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isk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djustment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actor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enables identification 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stratification for patient management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68904" y="208209"/>
            <a:ext cx="113453" cy="2222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1333" dirty="0">
                <a:latin typeface="Arial"/>
                <a:cs typeface="Arial"/>
              </a:rPr>
              <a:t>^</a:t>
            </a:r>
            <a:endParaRPr sz="1333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AF3D0-F30E-FEF1-865E-AFF2260723C9}"/>
              </a:ext>
            </a:extLst>
          </p:cNvPr>
          <p:cNvSpPr txBox="1"/>
          <p:nvPr/>
        </p:nvSpPr>
        <p:spPr>
          <a:xfrm>
            <a:off x="571500" y="453288"/>
            <a:ext cx="596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HCC Model Complexities</a:t>
            </a:r>
          </a:p>
        </p:txBody>
      </p:sp>
      <p:pic>
        <p:nvPicPr>
          <p:cNvPr id="10" name="Picture 9" descr="Doctor talking to patient">
            <a:extLst>
              <a:ext uri="{FF2B5EF4-FFF2-40B4-BE49-F238E27FC236}">
                <a16:creationId xmlns:a16="http://schemas.microsoft.com/office/drawing/2014/main" id="{2C400033-7CC9-D94F-32D5-89824895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19" y="818117"/>
            <a:ext cx="3175590" cy="211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0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402169"/>
            <a:ext cx="10972800" cy="523661"/>
          </a:xfrm>
        </p:spPr>
        <p:txBody>
          <a:bodyPr/>
          <a:lstStyle/>
          <a:p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Based Reimbursement Challenges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89610" y="1095161"/>
            <a:ext cx="9791700" cy="5122759"/>
          </a:xfrm>
        </p:spPr>
        <p:txBody>
          <a:bodyPr/>
          <a:lstStyle/>
          <a:p>
            <a:pPr marL="169862" lvl="1" indent="0">
              <a:buClr>
                <a:srgbClr val="9E8858"/>
              </a:buClr>
              <a:buNone/>
            </a:pPr>
            <a:r>
              <a:rPr lang="en-US" sz="2400" b="1" dirty="0">
                <a:solidFill>
                  <a:schemeClr val="accent6"/>
                </a:solidFill>
              </a:rPr>
              <a:t>2023 Metrics – Hierarchical Condition Categories </a:t>
            </a:r>
            <a:endParaRPr lang="en-US" sz="2400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  <a:p>
            <a:pPr marL="169862" lvl="1" indent="0">
              <a:buClr>
                <a:srgbClr val="9E8858"/>
              </a:buClr>
              <a:buNone/>
            </a:pPr>
            <a:endParaRPr lang="en-US" sz="1000" dirty="0">
              <a:cs typeface="Times New Roman" panose="02020603050405020304" pitchFamily="18" charset="0"/>
            </a:endParaRPr>
          </a:p>
          <a:p>
            <a:pPr marL="169862" lvl="1" indent="0">
              <a:buClr>
                <a:srgbClr val="9E8858"/>
              </a:buClr>
              <a:buNone/>
            </a:pPr>
            <a:r>
              <a:rPr lang="en-US" sz="2400" dirty="0">
                <a:cs typeface="Times New Roman" panose="02020603050405020304" pitchFamily="18" charset="0"/>
              </a:rPr>
              <a:t>			</a:t>
            </a:r>
            <a:r>
              <a:rPr lang="en-US" sz="24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Risk Adjustment Factor</a:t>
            </a:r>
          </a:p>
          <a:p>
            <a:pPr marL="169862" lvl="1" indent="0">
              <a:buClr>
                <a:srgbClr val="9E8858"/>
              </a:buClr>
              <a:buNone/>
            </a:pPr>
            <a:endParaRPr lang="en-US" sz="1000" dirty="0">
              <a:cs typeface="Times New Roman" panose="02020603050405020304" pitchFamily="18" charset="0"/>
            </a:endParaRPr>
          </a:p>
          <a:p>
            <a:pPr marL="169862" lvl="1" indent="0">
              <a:buClr>
                <a:srgbClr val="9E8858"/>
              </a:buClr>
              <a:buNone/>
            </a:pPr>
            <a:r>
              <a:rPr lang="en-US" sz="2400" dirty="0">
                <a:cs typeface="Times New Roman" panose="02020603050405020304" pitchFamily="18" charset="0"/>
              </a:rPr>
              <a:t>			Risk Adjustment is the mechanism by which government programs 			</a:t>
            </a:r>
            <a:r>
              <a:rPr lang="en-US" sz="24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adjust the revenue to health plans based on the health status of 				the covered population(s).</a:t>
            </a:r>
          </a:p>
          <a:p>
            <a:pPr marL="0" indent="-6350">
              <a:buClr>
                <a:srgbClr val="9E8858"/>
              </a:buClr>
              <a:buNone/>
            </a:pPr>
            <a:endParaRPr lang="en-US" sz="1000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  <a:p>
            <a:pPr marL="336550" indent="-342900">
              <a:buClr>
                <a:srgbClr val="9E8858"/>
              </a:buClr>
            </a:pPr>
            <a:r>
              <a:rPr lang="en-US" sz="2400" dirty="0">
                <a:cs typeface="Times New Roman" panose="02020603050405020304" pitchFamily="18" charset="0"/>
              </a:rPr>
              <a:t>The HCC model assigns a </a:t>
            </a:r>
            <a:r>
              <a:rPr lang="en-US" sz="24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RAF </a:t>
            </a:r>
            <a:r>
              <a:rPr lang="en-US" sz="2400" dirty="0">
                <a:solidFill>
                  <a:schemeClr val="accent6"/>
                </a:solidFill>
                <a:cs typeface="Times New Roman" panose="02020603050405020304" pitchFamily="18" charset="0"/>
              </a:rPr>
              <a:t>t</a:t>
            </a:r>
            <a:r>
              <a:rPr lang="en-US" sz="2400" dirty="0">
                <a:cs typeface="Times New Roman" panose="02020603050405020304" pitchFamily="18" charset="0"/>
              </a:rPr>
              <a:t>o each patient as measurement of probable costs, which is then used to </a:t>
            </a:r>
            <a:r>
              <a:rPr lang="en-US" sz="24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adjust capitation payments for patients </a:t>
            </a:r>
            <a:r>
              <a:rPr lang="en-US" sz="2400" dirty="0">
                <a:cs typeface="Times New Roman" panose="02020603050405020304" pitchFamily="18" charset="0"/>
              </a:rPr>
              <a:t>enrolled in Medicare and Medicaid plans. </a:t>
            </a:r>
          </a:p>
          <a:p>
            <a:pPr marL="0" indent="0">
              <a:buClr>
                <a:srgbClr val="9E8858"/>
              </a:buClr>
              <a:buNone/>
            </a:pPr>
            <a:r>
              <a:rPr lang="en-US" sz="2400" dirty="0">
                <a:cs typeface="Times New Roman" panose="02020603050405020304" pitchFamily="18" charset="0"/>
              </a:rPr>
              <a:t>			All five of the Hawaii Medicaid plans utilize this methodology!</a:t>
            </a:r>
          </a:p>
          <a:p>
            <a:pPr marL="336550" indent="-342900">
              <a:buClr>
                <a:srgbClr val="9E8858"/>
              </a:buClr>
            </a:pPr>
            <a:endParaRPr lang="en-US" sz="2400" dirty="0">
              <a:cs typeface="Times New Roman" panose="02020603050405020304" pitchFamily="18" charset="0"/>
            </a:endParaRPr>
          </a:p>
          <a:p>
            <a:pPr marL="169862" lvl="1" indent="0">
              <a:buClr>
                <a:srgbClr val="9E8858"/>
              </a:buClr>
              <a:buNone/>
            </a:pPr>
            <a:r>
              <a:rPr lang="en-US" sz="24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RAF responsible for largest increase or decrease in individual patient payment for services!</a:t>
            </a:r>
          </a:p>
          <a:p>
            <a:pPr marL="169862" lvl="1" indent="0">
              <a:buClr>
                <a:srgbClr val="9E8858"/>
              </a:buClr>
              <a:buNone/>
            </a:pPr>
            <a:endParaRPr lang="en-US" sz="2400" dirty="0">
              <a:cs typeface="Times New Roman" panose="02020603050405020304" pitchFamily="18" charset="0"/>
            </a:endParaRPr>
          </a:p>
          <a:p>
            <a:pPr marL="169862" lvl="1" indent="0">
              <a:buClr>
                <a:srgbClr val="9E8858"/>
              </a:buClr>
              <a:buNone/>
            </a:pP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3" name="Picture 2" descr="Gold glitter star on white background">
            <a:extLst>
              <a:ext uri="{FF2B5EF4-FFF2-40B4-BE49-F238E27FC236}">
                <a16:creationId xmlns:a16="http://schemas.microsoft.com/office/drawing/2014/main" id="{DDE2B7C8-C14C-4F78-80D3-BBBDF3581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84" y="663999"/>
            <a:ext cx="1665768" cy="16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01522"/>
      </p:ext>
    </p:extLst>
  </p:cSld>
  <p:clrMapOvr>
    <a:masterClrMapping/>
  </p:clrMapOvr>
</p:sld>
</file>

<file path=ppt/theme/theme1.xml><?xml version="1.0" encoding="utf-8"?>
<a:theme xmlns:a="http://schemas.openxmlformats.org/drawingml/2006/main" name="Navient PPT Template Master_2.5.16">
  <a:themeElements>
    <a:clrScheme name="Custom 9">
      <a:dk1>
        <a:srgbClr val="414141"/>
      </a:dk1>
      <a:lt1>
        <a:sysClr val="window" lastClr="FFFFFF"/>
      </a:lt1>
      <a:dk2>
        <a:srgbClr val="470A68"/>
      </a:dk2>
      <a:lt2>
        <a:srgbClr val="BEBEBE"/>
      </a:lt2>
      <a:accent1>
        <a:srgbClr val="70B432"/>
      </a:accent1>
      <a:accent2>
        <a:srgbClr val="7E68A6"/>
      </a:accent2>
      <a:accent3>
        <a:srgbClr val="838383"/>
      </a:accent3>
      <a:accent4>
        <a:srgbClr val="0057B8"/>
      </a:accent4>
      <a:accent5>
        <a:srgbClr val="139DEC"/>
      </a:accent5>
      <a:accent6>
        <a:srgbClr val="007377"/>
      </a:accent6>
      <a:hlink>
        <a:srgbClr val="0057B8"/>
      </a:hlink>
      <a:folHlink>
        <a:srgbClr val="00AEE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" id="{01CB18A7-352E-0948-A4B6-C9965F26AE7F}" vid="{8FE059A6-3538-D345-9989-38A9036C4B64}"/>
    </a:ext>
  </a:extLst>
</a:theme>
</file>

<file path=ppt/theme/theme2.xml><?xml version="1.0" encoding="utf-8"?>
<a:theme xmlns:a="http://schemas.openxmlformats.org/drawingml/2006/main" name="Navient PPT Template Master_2.5.16">
  <a:themeElements>
    <a:clrScheme name="Custom 9">
      <a:dk1>
        <a:srgbClr val="414141"/>
      </a:dk1>
      <a:lt1>
        <a:sysClr val="window" lastClr="FFFFFF"/>
      </a:lt1>
      <a:dk2>
        <a:srgbClr val="470A68"/>
      </a:dk2>
      <a:lt2>
        <a:srgbClr val="BEBEBE"/>
      </a:lt2>
      <a:accent1>
        <a:srgbClr val="70B432"/>
      </a:accent1>
      <a:accent2>
        <a:srgbClr val="7E68A6"/>
      </a:accent2>
      <a:accent3>
        <a:srgbClr val="838383"/>
      </a:accent3>
      <a:accent4>
        <a:srgbClr val="0057B8"/>
      </a:accent4>
      <a:accent5>
        <a:srgbClr val="139DEC"/>
      </a:accent5>
      <a:accent6>
        <a:srgbClr val="007377"/>
      </a:accent6>
      <a:hlink>
        <a:srgbClr val="0057B8"/>
      </a:hlink>
      <a:folHlink>
        <a:srgbClr val="00AEE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" id="{01CB18A7-352E-0948-A4B6-C9965F26AE7F}" vid="{8FE059A6-3538-D345-9989-38A9036C4B64}"/>
    </a:ext>
  </a:extLst>
</a:theme>
</file>

<file path=ppt/theme/theme3.xml><?xml version="1.0" encoding="utf-8"?>
<a:theme xmlns:a="http://schemas.openxmlformats.org/drawingml/2006/main" name="Navient PPT Template Master_2.5.16">
  <a:themeElements>
    <a:clrScheme name="Custom 9">
      <a:dk1>
        <a:srgbClr val="414141"/>
      </a:dk1>
      <a:lt1>
        <a:sysClr val="window" lastClr="FFFFFF"/>
      </a:lt1>
      <a:dk2>
        <a:srgbClr val="470A68"/>
      </a:dk2>
      <a:lt2>
        <a:srgbClr val="BEBEBE"/>
      </a:lt2>
      <a:accent1>
        <a:srgbClr val="70B432"/>
      </a:accent1>
      <a:accent2>
        <a:srgbClr val="7E68A6"/>
      </a:accent2>
      <a:accent3>
        <a:srgbClr val="838383"/>
      </a:accent3>
      <a:accent4>
        <a:srgbClr val="0057B8"/>
      </a:accent4>
      <a:accent5>
        <a:srgbClr val="139DEC"/>
      </a:accent5>
      <a:accent6>
        <a:srgbClr val="007377"/>
      </a:accent6>
      <a:hlink>
        <a:srgbClr val="0057B8"/>
      </a:hlink>
      <a:folHlink>
        <a:srgbClr val="00AEE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" id="{01CB18A7-352E-0948-A4B6-C9965F26AE7F}" vid="{8FE059A6-3538-D345-9989-38A9036C4B64}"/>
    </a:ext>
  </a:extLst>
</a:theme>
</file>

<file path=ppt/theme/theme4.xml><?xml version="1.0" encoding="utf-8"?>
<a:theme xmlns:a="http://schemas.openxmlformats.org/drawingml/2006/main" name="Navient PPT Template Master_2.5.16">
  <a:themeElements>
    <a:clrScheme name="Custom 9">
      <a:dk1>
        <a:srgbClr val="414141"/>
      </a:dk1>
      <a:lt1>
        <a:sysClr val="window" lastClr="FFFFFF"/>
      </a:lt1>
      <a:dk2>
        <a:srgbClr val="470A68"/>
      </a:dk2>
      <a:lt2>
        <a:srgbClr val="BEBEBE"/>
      </a:lt2>
      <a:accent1>
        <a:srgbClr val="70B432"/>
      </a:accent1>
      <a:accent2>
        <a:srgbClr val="7E68A6"/>
      </a:accent2>
      <a:accent3>
        <a:srgbClr val="838383"/>
      </a:accent3>
      <a:accent4>
        <a:srgbClr val="0057B8"/>
      </a:accent4>
      <a:accent5>
        <a:srgbClr val="139DEC"/>
      </a:accent5>
      <a:accent6>
        <a:srgbClr val="007377"/>
      </a:accent6>
      <a:hlink>
        <a:srgbClr val="0057B8"/>
      </a:hlink>
      <a:folHlink>
        <a:srgbClr val="00AEE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XtendHealthcare-PPT-2020-standard" id="{1F8F77C0-BCA3-4AE3-8066-A7A80A5B1C84}" vid="{9CD3858B-2034-4F05-84B3-136B23BD905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7451</TotalTime>
  <Words>3248</Words>
  <Application>Microsoft Office PowerPoint</Application>
  <PresentationFormat>Widescreen</PresentationFormat>
  <Paragraphs>472</Paragraphs>
  <Slides>46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Calibri</vt:lpstr>
      <vt:lpstr>Egyptian Slate Pro</vt:lpstr>
      <vt:lpstr>Lucida Grande</vt:lpstr>
      <vt:lpstr>Slate Pro</vt:lpstr>
      <vt:lpstr>Symbol</vt:lpstr>
      <vt:lpstr>Times New Roman</vt:lpstr>
      <vt:lpstr>Navient PPT Template Master_2.5.16</vt:lpstr>
      <vt:lpstr>Navient PPT Template Master_2.5.16</vt:lpstr>
      <vt:lpstr>Navient PPT Template Master_2.5.16</vt:lpstr>
      <vt:lpstr>Navient PPT Template Master_2.5.16</vt:lpstr>
      <vt:lpstr>Meeting Value Based  Reimbursement Challenges in 2023</vt:lpstr>
      <vt:lpstr>Agenda</vt:lpstr>
      <vt:lpstr>Value Based Reimbursement Challenges</vt:lpstr>
      <vt:lpstr>Value Based Reimbursement Challenges</vt:lpstr>
      <vt:lpstr>2023 Hierarchical Condition Categories  </vt:lpstr>
      <vt:lpstr>Value Based Reimbursement Challenges</vt:lpstr>
      <vt:lpstr>2023 Hierarchical Condition Categories  </vt:lpstr>
      <vt:lpstr>PowerPoint Presentation</vt:lpstr>
      <vt:lpstr>Value Based Reimbursement Challenges</vt:lpstr>
      <vt:lpstr>Risk Adjustment Overview</vt:lpstr>
      <vt:lpstr>2023 Hierarchical Condition Categories  </vt:lpstr>
      <vt:lpstr>Risk Adjustment Overview</vt:lpstr>
      <vt:lpstr>2023 Hierarchical Condition Categories  </vt:lpstr>
      <vt:lpstr>2023 Hierarchical Condition Categories  </vt:lpstr>
      <vt:lpstr>2023 Hierarchical Condition Categories  </vt:lpstr>
      <vt:lpstr>2023 Hierarchical Condition Categories    The MEAT of HCCs  </vt:lpstr>
      <vt:lpstr>2023 Hierarchical Condition Categories – The MEAT of HCCs     </vt:lpstr>
      <vt:lpstr>2023 Hierarchical Condition Categories  </vt:lpstr>
      <vt:lpstr>Factors That Affect RAF Scores</vt:lpstr>
      <vt:lpstr>Risk Adjustment Example</vt:lpstr>
      <vt:lpstr>Why Your Codes Matter!</vt:lpstr>
      <vt:lpstr>Performance Improvement Suggested by HMSA</vt:lpstr>
      <vt:lpstr>2023 Social Determinants of Health  </vt:lpstr>
      <vt:lpstr>2024 Inpatient Final Payment Rule</vt:lpstr>
      <vt:lpstr>2024 Inpatient Final Payment Rule</vt:lpstr>
      <vt:lpstr>2024 Inpatient Final Payment Rule</vt:lpstr>
      <vt:lpstr>2024 Who, What, When, Why and How?  HEDIS</vt:lpstr>
      <vt:lpstr>Who, What, When, Why and How?  HEDIS</vt:lpstr>
      <vt:lpstr>What?  Retrospective Review</vt:lpstr>
      <vt:lpstr>HEDIS Reporting Data</vt:lpstr>
      <vt:lpstr>Physician’s General Role in HEDIS?</vt:lpstr>
      <vt:lpstr>Provider’s Role in HEDIS?</vt:lpstr>
      <vt:lpstr>Provider’s Role in HEDIS?</vt:lpstr>
      <vt:lpstr>Value Based Reimbursement Challenges</vt:lpstr>
      <vt:lpstr>PowerPoint Presentation</vt:lpstr>
      <vt:lpstr>APPENDIX</vt:lpstr>
      <vt:lpstr>2023 Hierarchical Condition Categories  </vt:lpstr>
      <vt:lpstr>2023 Hierarchical Condition Categories  </vt:lpstr>
      <vt:lpstr>2023 Hierarchical Condition Categories  </vt:lpstr>
      <vt:lpstr>2023 Hierarchical Condition Categories  </vt:lpstr>
      <vt:lpstr>2023 Hierarchical Condition Categories      Current vs. “History of”</vt:lpstr>
      <vt:lpstr>2023 Hierarchical Condition Categories       Annual Wellness Visit – Required </vt:lpstr>
      <vt:lpstr>2023 Hierarchical Condition Categories     Specificity</vt:lpstr>
      <vt:lpstr>2023 Hierarchical Condition Categories                   Annual Wellness Visit</vt:lpstr>
      <vt:lpstr>2023 Hierarchical Condition Categories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Corley</dc:creator>
  <cp:lastModifiedBy>Linda Corley</cp:lastModifiedBy>
  <cp:revision>25</cp:revision>
  <dcterms:created xsi:type="dcterms:W3CDTF">2023-08-28T14:39:41Z</dcterms:created>
  <dcterms:modified xsi:type="dcterms:W3CDTF">2023-10-05T21:58:14Z</dcterms:modified>
</cp:coreProperties>
</file>