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047" r:id="rId2"/>
    <p:sldId id="2048" r:id="rId3"/>
    <p:sldId id="2050" r:id="rId4"/>
    <p:sldId id="2038" r:id="rId5"/>
    <p:sldId id="2039" r:id="rId6"/>
    <p:sldId id="2040" r:id="rId7"/>
    <p:sldId id="2041" r:id="rId8"/>
    <p:sldId id="279" r:id="rId9"/>
    <p:sldId id="275" r:id="rId10"/>
    <p:sldId id="337" r:id="rId11"/>
    <p:sldId id="336" r:id="rId12"/>
    <p:sldId id="277" r:id="rId13"/>
    <p:sldId id="338" r:id="rId14"/>
    <p:sldId id="2031" r:id="rId15"/>
    <p:sldId id="2035" r:id="rId16"/>
    <p:sldId id="2053" r:id="rId17"/>
    <p:sldId id="758" r:id="rId18"/>
    <p:sldId id="701" r:id="rId19"/>
    <p:sldId id="763" r:id="rId20"/>
    <p:sldId id="766" r:id="rId21"/>
    <p:sldId id="768" r:id="rId22"/>
    <p:sldId id="767" r:id="rId23"/>
    <p:sldId id="2037" r:id="rId24"/>
    <p:sldId id="2042" r:id="rId25"/>
    <p:sldId id="2043" r:id="rId26"/>
    <p:sldId id="2045" r:id="rId27"/>
    <p:sldId id="205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29D"/>
    <a:srgbClr val="95D8EC"/>
    <a:srgbClr val="00B050"/>
    <a:srgbClr val="9D9EA0"/>
    <a:srgbClr val="FFFF00"/>
    <a:srgbClr val="0177AD"/>
    <a:srgbClr val="005A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7" autoAdjust="0"/>
    <p:restoredTop sz="69216" autoAdjust="0"/>
  </p:normalViewPr>
  <p:slideViewPr>
    <p:cSldViewPr snapToGrid="0" snapToObjects="1">
      <p:cViewPr varScale="1">
        <p:scale>
          <a:sx n="62" d="100"/>
          <a:sy n="62" d="100"/>
        </p:scale>
        <p:origin x="1272" y="66"/>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varScale="1">
        <p:scale>
          <a:sx n="156" d="100"/>
          <a:sy n="156" d="100"/>
        </p:scale>
        <p:origin x="442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F50B28-2B6B-4540-9F91-2D3CD009CD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09B9DD-18CE-A94D-8800-26E2FE4449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4D11A-8D27-C64C-8BCE-A1114E6F46B5}" type="datetimeFigureOut">
              <a:rPr lang="en-US" smtClean="0"/>
              <a:t>2/13/2024</a:t>
            </a:fld>
            <a:endParaRPr lang="en-US" dirty="0"/>
          </a:p>
        </p:txBody>
      </p:sp>
      <p:sp>
        <p:nvSpPr>
          <p:cNvPr id="4" name="Footer Placeholder 3">
            <a:extLst>
              <a:ext uri="{FF2B5EF4-FFF2-40B4-BE49-F238E27FC236}">
                <a16:creationId xmlns:a16="http://schemas.microsoft.com/office/drawing/2014/main" id="{70086B60-7F42-1040-9C83-830540A53F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848ADDB-BB65-984D-A187-5BFBB2114A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33F2E8-52CE-CF4B-B002-A2E752EE0441}" type="slidenum">
              <a:rPr lang="en-US" smtClean="0"/>
              <a:t>‹#›</a:t>
            </a:fld>
            <a:endParaRPr lang="en-US" dirty="0"/>
          </a:p>
        </p:txBody>
      </p:sp>
    </p:spTree>
    <p:extLst>
      <p:ext uri="{BB962C8B-B14F-4D97-AF65-F5344CB8AC3E}">
        <p14:creationId xmlns:p14="http://schemas.microsoft.com/office/powerpoint/2010/main" val="136487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A1A20-BAF2-4818-9005-42764E61A339}" type="datetimeFigureOut">
              <a:rPr lang="en-US" smtClean="0"/>
              <a:t>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6E4B8-2D00-4118-9BF4-115C35B68FBA}" type="slidenum">
              <a:rPr lang="en-US" smtClean="0"/>
              <a:t>‹#›</a:t>
            </a:fld>
            <a:endParaRPr lang="en-US" dirty="0"/>
          </a:p>
        </p:txBody>
      </p:sp>
    </p:spTree>
    <p:extLst>
      <p:ext uri="{BB962C8B-B14F-4D97-AF65-F5344CB8AC3E}">
        <p14:creationId xmlns:p14="http://schemas.microsoft.com/office/powerpoint/2010/main" val="226891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Indiana Pressler Memorial HFMA 2024 Annual Conference and Legislative Update</a:t>
            </a:r>
          </a:p>
          <a:p>
            <a:r>
              <a:rPr lang="en-US" sz="1200" b="0" i="0" kern="1200" dirty="0">
                <a:solidFill>
                  <a:schemeClr val="tx1"/>
                </a:solidFill>
                <a:effectLst/>
                <a:latin typeface="+mn-lt"/>
                <a:ea typeface="+mn-ea"/>
                <a:cs typeface="+mn-cs"/>
              </a:rPr>
              <a:t>Marriott Indianapolis North</a:t>
            </a:r>
          </a:p>
          <a:p>
            <a:r>
              <a:rPr lang="en-US" sz="1200" b="0" i="0" kern="1200" dirty="0">
                <a:solidFill>
                  <a:schemeClr val="tx1"/>
                </a:solidFill>
                <a:effectLst/>
                <a:latin typeface="+mn-lt"/>
                <a:ea typeface="+mn-ea"/>
                <a:cs typeface="+mn-cs"/>
              </a:rPr>
              <a:t>3645 River Crossing Pkwy</a:t>
            </a:r>
          </a:p>
          <a:p>
            <a:r>
              <a:rPr lang="en-US" sz="1200" b="0" i="0" kern="1200" dirty="0">
                <a:solidFill>
                  <a:schemeClr val="tx1"/>
                </a:solidFill>
                <a:effectLst/>
                <a:latin typeface="+mn-lt"/>
                <a:ea typeface="+mn-ea"/>
                <a:cs typeface="+mn-cs"/>
              </a:rPr>
              <a:t>Indianapolis, IN 46240</a:t>
            </a:r>
          </a:p>
          <a:p>
            <a:r>
              <a:rPr lang="en-US" sz="1200" b="0" i="0" kern="1200" dirty="0">
                <a:solidFill>
                  <a:schemeClr val="tx1"/>
                </a:solidFill>
                <a:effectLst/>
                <a:latin typeface="+mn-lt"/>
                <a:ea typeface="+mn-ea"/>
                <a:cs typeface="+mn-cs"/>
              </a:rPr>
              <a:t>February 15, 2024 – February 16, 2024</a:t>
            </a:r>
          </a:p>
          <a:p>
            <a:endParaRPr lang="en-US" dirty="0"/>
          </a:p>
        </p:txBody>
      </p:sp>
      <p:sp>
        <p:nvSpPr>
          <p:cNvPr id="4" name="Slide Number Placeholder 3"/>
          <p:cNvSpPr>
            <a:spLocks noGrp="1"/>
          </p:cNvSpPr>
          <p:nvPr>
            <p:ph type="sldNum" sz="quarter" idx="10"/>
          </p:nvPr>
        </p:nvSpPr>
        <p:spPr/>
        <p:txBody>
          <a:bodyPr/>
          <a:lstStyle/>
          <a:p>
            <a:fld id="{5B200ED7-18CB-3346-B413-24E08F0227DC}" type="slidenum">
              <a:rPr lang="en-US" smtClean="0"/>
              <a:t>1</a:t>
            </a:fld>
            <a:endParaRPr lang="en-US" dirty="0"/>
          </a:p>
        </p:txBody>
      </p:sp>
    </p:spTree>
    <p:extLst>
      <p:ext uri="{BB962C8B-B14F-4D97-AF65-F5344CB8AC3E}">
        <p14:creationId xmlns:p14="http://schemas.microsoft.com/office/powerpoint/2010/main" val="1492608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2023 report is the first time that we are seeing a shift in how the March of Dimes is analyzing the data by looking at drive times vs. just counties that are designated as a maternity care desert. Why?</a:t>
            </a:r>
          </a:p>
          <a:p>
            <a:endParaRPr lang="en-US" dirty="0"/>
          </a:p>
          <a:p>
            <a:r>
              <a:rPr lang="en-US" dirty="0"/>
              <a:t>A more valid approach to analyze this data. </a:t>
            </a:r>
          </a:p>
        </p:txBody>
      </p:sp>
      <p:sp>
        <p:nvSpPr>
          <p:cNvPr id="4" name="Slide Number Placeholder 3"/>
          <p:cNvSpPr>
            <a:spLocks noGrp="1"/>
          </p:cNvSpPr>
          <p:nvPr>
            <p:ph type="sldNum" sz="quarter" idx="5"/>
          </p:nvPr>
        </p:nvSpPr>
        <p:spPr/>
        <p:txBody>
          <a:bodyPr/>
          <a:lstStyle/>
          <a:p>
            <a:fld id="{D2B6E4B8-2D00-4118-9BF4-115C35B68FBA}" type="slidenum">
              <a:rPr lang="en-US" smtClean="0"/>
              <a:t>12</a:t>
            </a:fld>
            <a:endParaRPr lang="en-US" dirty="0"/>
          </a:p>
        </p:txBody>
      </p:sp>
    </p:spTree>
    <p:extLst>
      <p:ext uri="{BB962C8B-B14F-4D97-AF65-F5344CB8AC3E}">
        <p14:creationId xmlns:p14="http://schemas.microsoft.com/office/powerpoint/2010/main" val="267913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we look at drive times, Commonly used thresholds of 30- and 60-minute driving times were applied to measure the percent of birthing people with timely access to care. There is some literature out there that states a mother that has to drive further than 30 minutes is at an increased rate of poor outcomes, along with their infant. However, more research is needed on looking at other variables that may exist with those mothers, such as chronic health conditions.  let’s look at how we compare when we look at drive times. </a:t>
            </a:r>
          </a:p>
          <a:p>
            <a:endParaRPr lang="en-US" dirty="0"/>
          </a:p>
          <a:p>
            <a:r>
              <a:rPr lang="en-US" dirty="0"/>
              <a:t> This information can help identify areas where resources are needed to improve access to care. Overall, in the U.S. women travel 9.7 miles to their nearest birthing hospital. </a:t>
            </a:r>
          </a:p>
        </p:txBody>
      </p:sp>
      <p:sp>
        <p:nvSpPr>
          <p:cNvPr id="4" name="Slide Number Placeholder 3"/>
          <p:cNvSpPr>
            <a:spLocks noGrp="1"/>
          </p:cNvSpPr>
          <p:nvPr>
            <p:ph type="sldNum" sz="quarter" idx="5"/>
          </p:nvPr>
        </p:nvSpPr>
        <p:spPr/>
        <p:txBody>
          <a:bodyPr/>
          <a:lstStyle/>
          <a:p>
            <a:fld id="{D2B6E4B8-2D00-4118-9BF4-115C35B68FBA}" type="slidenum">
              <a:rPr lang="en-US" smtClean="0"/>
              <a:t>13</a:t>
            </a:fld>
            <a:endParaRPr lang="en-US" dirty="0"/>
          </a:p>
        </p:txBody>
      </p:sp>
    </p:spTree>
    <p:extLst>
      <p:ext uri="{BB962C8B-B14F-4D97-AF65-F5344CB8AC3E}">
        <p14:creationId xmlns:p14="http://schemas.microsoft.com/office/powerpoint/2010/main" val="296506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92 counties</a:t>
            </a:r>
          </a:p>
          <a:p>
            <a:r>
              <a:rPr lang="en-US" dirty="0"/>
              <a:t>In 2019, 42.5 percent of counties (1,337) had at least one hospital that provided obstetric services</a:t>
            </a:r>
          </a:p>
        </p:txBody>
      </p:sp>
      <p:sp>
        <p:nvSpPr>
          <p:cNvPr id="4" name="Slide Number Placeholder 3"/>
          <p:cNvSpPr>
            <a:spLocks noGrp="1"/>
          </p:cNvSpPr>
          <p:nvPr>
            <p:ph type="sldNum" sz="quarter" idx="5"/>
          </p:nvPr>
        </p:nvSpPr>
        <p:spPr/>
        <p:txBody>
          <a:bodyPr/>
          <a:lstStyle/>
          <a:p>
            <a:fld id="{D2B6E4B8-2D00-4118-9BF4-115C35B68FBA}" type="slidenum">
              <a:rPr lang="en-US" smtClean="0"/>
              <a:t>14</a:t>
            </a:fld>
            <a:endParaRPr lang="en-US" dirty="0"/>
          </a:p>
        </p:txBody>
      </p:sp>
    </p:spTree>
    <p:extLst>
      <p:ext uri="{BB962C8B-B14F-4D97-AF65-F5344CB8AC3E}">
        <p14:creationId xmlns:p14="http://schemas.microsoft.com/office/powerpoint/2010/main" val="99073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IHA has developed a Drive Time Analysis Map. On the left you can see those areas in white, where 16 counties have zipcodes that are outside of the 30 minute drive time. </a:t>
            </a:r>
          </a:p>
        </p:txBody>
      </p:sp>
      <p:sp>
        <p:nvSpPr>
          <p:cNvPr id="4" name="Slide Number Placeholder 3"/>
          <p:cNvSpPr>
            <a:spLocks noGrp="1"/>
          </p:cNvSpPr>
          <p:nvPr>
            <p:ph type="sldNum" sz="quarter" idx="5"/>
          </p:nvPr>
        </p:nvSpPr>
        <p:spPr/>
        <p:txBody>
          <a:bodyPr/>
          <a:lstStyle/>
          <a:p>
            <a:fld id="{D2B6E4B8-2D00-4118-9BF4-115C35B68FBA}" type="slidenum">
              <a:rPr lang="en-US" smtClean="0"/>
              <a:t>15</a:t>
            </a:fld>
            <a:endParaRPr lang="en-US" dirty="0"/>
          </a:p>
        </p:txBody>
      </p:sp>
    </p:spTree>
    <p:extLst>
      <p:ext uri="{BB962C8B-B14F-4D97-AF65-F5344CB8AC3E}">
        <p14:creationId xmlns:p14="http://schemas.microsoft.com/office/powerpoint/2010/main" val="404385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more currently at risk</a:t>
            </a:r>
          </a:p>
          <a:p>
            <a:endParaRPr lang="en-US" dirty="0"/>
          </a:p>
        </p:txBody>
      </p:sp>
      <p:sp>
        <p:nvSpPr>
          <p:cNvPr id="4" name="Slide Number Placeholder 3"/>
          <p:cNvSpPr>
            <a:spLocks noGrp="1"/>
          </p:cNvSpPr>
          <p:nvPr>
            <p:ph type="sldNum" sz="quarter" idx="10"/>
          </p:nvPr>
        </p:nvSpPr>
        <p:spPr/>
        <p:txBody>
          <a:bodyPr/>
          <a:lstStyle/>
          <a:p>
            <a:fld id="{D2B6E4B8-2D00-4118-9BF4-115C35B68FBA}" type="slidenum">
              <a:rPr lang="en-US" smtClean="0"/>
              <a:t>16</a:t>
            </a:fld>
            <a:endParaRPr lang="en-US" dirty="0"/>
          </a:p>
        </p:txBody>
      </p:sp>
    </p:spTree>
    <p:extLst>
      <p:ext uri="{BB962C8B-B14F-4D97-AF65-F5344CB8AC3E}">
        <p14:creationId xmlns:p14="http://schemas.microsoft.com/office/powerpoint/2010/main" val="2396940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17</a:t>
            </a:fld>
            <a:endParaRPr lang="en-US" dirty="0"/>
          </a:p>
        </p:txBody>
      </p:sp>
    </p:spTree>
    <p:extLst>
      <p:ext uri="{BB962C8B-B14F-4D97-AF65-F5344CB8AC3E}">
        <p14:creationId xmlns:p14="http://schemas.microsoft.com/office/powerpoint/2010/main" val="189881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18</a:t>
            </a:fld>
            <a:endParaRPr lang="en-US" dirty="0"/>
          </a:p>
        </p:txBody>
      </p:sp>
    </p:spTree>
    <p:extLst>
      <p:ext uri="{BB962C8B-B14F-4D97-AF65-F5344CB8AC3E}">
        <p14:creationId xmlns:p14="http://schemas.microsoft.com/office/powerpoint/2010/main" val="2694881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19</a:t>
            </a:fld>
            <a:endParaRPr lang="en-US" dirty="0"/>
          </a:p>
        </p:txBody>
      </p:sp>
    </p:spTree>
    <p:extLst>
      <p:ext uri="{BB962C8B-B14F-4D97-AF65-F5344CB8AC3E}">
        <p14:creationId xmlns:p14="http://schemas.microsoft.com/office/powerpoint/2010/main" val="326113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20</a:t>
            </a:fld>
            <a:endParaRPr lang="en-US" dirty="0"/>
          </a:p>
        </p:txBody>
      </p:sp>
    </p:spTree>
    <p:extLst>
      <p:ext uri="{BB962C8B-B14F-4D97-AF65-F5344CB8AC3E}">
        <p14:creationId xmlns:p14="http://schemas.microsoft.com/office/powerpoint/2010/main" val="3253075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21</a:t>
            </a:fld>
            <a:endParaRPr lang="en-US" dirty="0"/>
          </a:p>
        </p:txBody>
      </p:sp>
    </p:spTree>
    <p:extLst>
      <p:ext uri="{BB962C8B-B14F-4D97-AF65-F5344CB8AC3E}">
        <p14:creationId xmlns:p14="http://schemas.microsoft.com/office/powerpoint/2010/main" val="384365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731CD6-7082-7749-BD99-0B0117ADFF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683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22</a:t>
            </a:fld>
            <a:endParaRPr lang="en-US" dirty="0"/>
          </a:p>
        </p:txBody>
      </p:sp>
    </p:spTree>
    <p:extLst>
      <p:ext uri="{BB962C8B-B14F-4D97-AF65-F5344CB8AC3E}">
        <p14:creationId xmlns:p14="http://schemas.microsoft.com/office/powerpoint/2010/main" val="1100567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23</a:t>
            </a:fld>
            <a:endParaRPr lang="en-US" dirty="0"/>
          </a:p>
        </p:txBody>
      </p:sp>
    </p:spTree>
    <p:extLst>
      <p:ext uri="{BB962C8B-B14F-4D97-AF65-F5344CB8AC3E}">
        <p14:creationId xmlns:p14="http://schemas.microsoft.com/office/powerpoint/2010/main" val="2838785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Indiana Pressler Memorial HFMA 2024 Annual Conference and Legislative Update</a:t>
            </a:r>
          </a:p>
          <a:p>
            <a:r>
              <a:rPr lang="en-US" sz="1200" b="0" i="0" kern="1200" dirty="0">
                <a:solidFill>
                  <a:schemeClr val="tx1"/>
                </a:solidFill>
                <a:effectLst/>
                <a:latin typeface="+mn-lt"/>
                <a:ea typeface="+mn-ea"/>
                <a:cs typeface="+mn-cs"/>
              </a:rPr>
              <a:t>Marriott Indianapolis North</a:t>
            </a:r>
          </a:p>
          <a:p>
            <a:r>
              <a:rPr lang="en-US" sz="1200" b="0" i="0" kern="1200" dirty="0">
                <a:solidFill>
                  <a:schemeClr val="tx1"/>
                </a:solidFill>
                <a:effectLst/>
                <a:latin typeface="+mn-lt"/>
                <a:ea typeface="+mn-ea"/>
                <a:cs typeface="+mn-cs"/>
              </a:rPr>
              <a:t>3645 River Crossing Pkwy</a:t>
            </a:r>
          </a:p>
          <a:p>
            <a:r>
              <a:rPr lang="en-US" sz="1200" b="0" i="0" kern="1200" dirty="0">
                <a:solidFill>
                  <a:schemeClr val="tx1"/>
                </a:solidFill>
                <a:effectLst/>
                <a:latin typeface="+mn-lt"/>
                <a:ea typeface="+mn-ea"/>
                <a:cs typeface="+mn-cs"/>
              </a:rPr>
              <a:t>Indianapolis, IN 46240</a:t>
            </a:r>
          </a:p>
          <a:p>
            <a:r>
              <a:rPr lang="en-US" sz="1200" b="0" i="0" kern="1200" dirty="0">
                <a:solidFill>
                  <a:schemeClr val="tx1"/>
                </a:solidFill>
                <a:effectLst/>
                <a:latin typeface="+mn-lt"/>
                <a:ea typeface="+mn-ea"/>
                <a:cs typeface="+mn-cs"/>
              </a:rPr>
              <a:t>February 15, 2024 – February 16, 2024</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00ED7-18CB-3346-B413-24E08F022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89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E4B8-2D00-4118-9BF4-115C35B68FBA}" type="slidenum">
              <a:rPr lang="en-US" smtClean="0"/>
              <a:t>3</a:t>
            </a:fld>
            <a:endParaRPr lang="en-US" dirty="0"/>
          </a:p>
        </p:txBody>
      </p:sp>
    </p:spTree>
    <p:extLst>
      <p:ext uri="{BB962C8B-B14F-4D97-AF65-F5344CB8AC3E}">
        <p14:creationId xmlns:p14="http://schemas.microsoft.com/office/powerpoint/2010/main" val="96202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E4B8-2D00-4118-9BF4-115C35B68FBA}" type="slidenum">
              <a:rPr lang="en-US" smtClean="0"/>
              <a:t>5</a:t>
            </a:fld>
            <a:endParaRPr lang="en-US" dirty="0"/>
          </a:p>
        </p:txBody>
      </p:sp>
    </p:spTree>
    <p:extLst>
      <p:ext uri="{BB962C8B-B14F-4D97-AF65-F5344CB8AC3E}">
        <p14:creationId xmlns:p14="http://schemas.microsoft.com/office/powerpoint/2010/main" val="212247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Gothic"/>
              </a:rPr>
              <a:t>The primary cause of these overall losses is not low Medicaid or Medicare payments or losses on uninsured patients. As shown in the chart below, the biggest problem is private insurance companies (including Medicare Advantage plans as well as commercial health insurance) paying the hospitals less than what it costs to deliver services to patients. Conversely, the small rural maternity hospitals that avoid overall losses do so by receiving payments from private health plans that not only cover the costs of services (of all types) to the patients with private insurance but also offset the hospitals’ losses on services to uninsured and Medicaid patients. </a:t>
            </a:r>
            <a:endParaRPr lang="en-US" dirty="0"/>
          </a:p>
          <a:p>
            <a:endParaRPr lang="en-US" dirty="0"/>
          </a:p>
        </p:txBody>
      </p:sp>
      <p:sp>
        <p:nvSpPr>
          <p:cNvPr id="4" name="Slide Number Placeholder 3"/>
          <p:cNvSpPr>
            <a:spLocks noGrp="1"/>
          </p:cNvSpPr>
          <p:nvPr>
            <p:ph type="sldNum" sz="quarter" idx="5"/>
          </p:nvPr>
        </p:nvSpPr>
        <p:spPr/>
        <p:txBody>
          <a:bodyPr/>
          <a:lstStyle/>
          <a:p>
            <a:fld id="{D2B6E4B8-2D00-4118-9BF4-115C35B68FBA}" type="slidenum">
              <a:rPr lang="en-US" smtClean="0"/>
              <a:t>7</a:t>
            </a:fld>
            <a:endParaRPr lang="en-US" dirty="0"/>
          </a:p>
        </p:txBody>
      </p:sp>
    </p:spTree>
    <p:extLst>
      <p:ext uri="{BB962C8B-B14F-4D97-AF65-F5344CB8AC3E}">
        <p14:creationId xmlns:p14="http://schemas.microsoft.com/office/powerpoint/2010/main" val="296440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March of Dimes defines a maternity care desert as any county without a hospital or birth center offering obstetric care and without any obstetric providers. Obstetric providers included in the analysis of this report are obstetrician/gynecologists and certified nurse midwives/certified midwives (CNMs/CMs). It’s important to understand this definition and articulate it to the media and policy makers. Just because a county doesn’t have a hospital that provides inpatient OB services, does not make it an OB desert. We’ve talked about not even using the term maternity care desert, but again it is how we are benchmarked nationally within this report. </a:t>
            </a:r>
          </a:p>
        </p:txBody>
      </p:sp>
      <p:sp>
        <p:nvSpPr>
          <p:cNvPr id="4" name="Slide Number Placeholder 3"/>
          <p:cNvSpPr>
            <a:spLocks noGrp="1"/>
          </p:cNvSpPr>
          <p:nvPr>
            <p:ph type="sldNum" sz="quarter" idx="5"/>
          </p:nvPr>
        </p:nvSpPr>
        <p:spPr/>
        <p:txBody>
          <a:bodyPr/>
          <a:lstStyle/>
          <a:p>
            <a:fld id="{D2B6E4B8-2D00-4118-9BF4-115C35B68FBA}" type="slidenum">
              <a:rPr lang="en-US" smtClean="0"/>
              <a:t>8</a:t>
            </a:fld>
            <a:endParaRPr lang="en-US" dirty="0"/>
          </a:p>
        </p:txBody>
      </p:sp>
    </p:spTree>
    <p:extLst>
      <p:ext uri="{BB962C8B-B14F-4D97-AF65-F5344CB8AC3E}">
        <p14:creationId xmlns:p14="http://schemas.microsoft.com/office/powerpoint/2010/main" val="195964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The March of Dimes releases a report every 2 years looking at nationwide statistics using their definition of </a:t>
            </a:r>
            <a:r>
              <a:rPr lang="en-US" b="1" dirty="0"/>
              <a:t>maternity care deserts, </a:t>
            </a:r>
            <a:r>
              <a:rPr lang="en-US" b="0" i="0" dirty="0">
                <a:solidFill>
                  <a:srgbClr val="101010"/>
                </a:solidFill>
                <a:effectLst/>
                <a:latin typeface="-apple-system"/>
              </a:rPr>
              <a:t>a term we hear so often here in the media, perhaps we use it ourselves, we will talk about this definition here in just a second</a:t>
            </a:r>
            <a:r>
              <a:rPr lang="en-US" dirty="0"/>
              <a:t>. This report </a:t>
            </a:r>
            <a:r>
              <a:rPr lang="en-US" b="0" i="0" dirty="0">
                <a:solidFill>
                  <a:srgbClr val="101010"/>
                </a:solidFill>
                <a:effectLst/>
                <a:latin typeface="-apple-system"/>
              </a:rPr>
              <a:t>benchmarks us nationally and shows how we rank compared to other states as well. Some key findings in this report include …………….</a:t>
            </a:r>
            <a:endParaRPr lang="en-US" dirty="0"/>
          </a:p>
        </p:txBody>
      </p:sp>
      <p:sp>
        <p:nvSpPr>
          <p:cNvPr id="4" name="Slide Number Placeholder 3"/>
          <p:cNvSpPr>
            <a:spLocks noGrp="1"/>
          </p:cNvSpPr>
          <p:nvPr>
            <p:ph type="sldNum" sz="quarter" idx="5"/>
          </p:nvPr>
        </p:nvSpPr>
        <p:spPr/>
        <p:txBody>
          <a:bodyPr/>
          <a:lstStyle/>
          <a:p>
            <a:fld id="{D2B6E4B8-2D00-4118-9BF4-115C35B68FBA}" type="slidenum">
              <a:rPr lang="en-US" smtClean="0"/>
              <a:t>9</a:t>
            </a:fld>
            <a:endParaRPr lang="en-US" dirty="0"/>
          </a:p>
        </p:txBody>
      </p:sp>
    </p:spTree>
    <p:extLst>
      <p:ext uri="{BB962C8B-B14F-4D97-AF65-F5344CB8AC3E}">
        <p14:creationId xmlns:p14="http://schemas.microsoft.com/office/powerpoint/2010/main" val="246875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additional report that was released this year and specifically looks at Indiana and expands on the 2022 report. It also looks at additional barriers that impact access to care here in Indiana. </a:t>
            </a:r>
          </a:p>
        </p:txBody>
      </p:sp>
      <p:sp>
        <p:nvSpPr>
          <p:cNvPr id="4" name="Slide Number Placeholder 3"/>
          <p:cNvSpPr>
            <a:spLocks noGrp="1"/>
          </p:cNvSpPr>
          <p:nvPr>
            <p:ph type="sldNum" sz="quarter" idx="5"/>
          </p:nvPr>
        </p:nvSpPr>
        <p:spPr/>
        <p:txBody>
          <a:bodyPr/>
          <a:lstStyle/>
          <a:p>
            <a:fld id="{D2B6E4B8-2D00-4118-9BF4-115C35B68FBA}" type="slidenum">
              <a:rPr lang="en-US" smtClean="0"/>
              <a:t>10</a:t>
            </a:fld>
            <a:endParaRPr lang="en-US" dirty="0"/>
          </a:p>
        </p:txBody>
      </p:sp>
    </p:spTree>
    <p:extLst>
      <p:ext uri="{BB962C8B-B14F-4D97-AF65-F5344CB8AC3E}">
        <p14:creationId xmlns:p14="http://schemas.microsoft.com/office/powerpoint/2010/main" val="184252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just depicts where those counties are that are defined as a maternity care desert.</a:t>
            </a:r>
          </a:p>
        </p:txBody>
      </p:sp>
      <p:sp>
        <p:nvSpPr>
          <p:cNvPr id="4" name="Slide Number Placeholder 3"/>
          <p:cNvSpPr>
            <a:spLocks noGrp="1"/>
          </p:cNvSpPr>
          <p:nvPr>
            <p:ph type="sldNum" sz="quarter" idx="5"/>
          </p:nvPr>
        </p:nvSpPr>
        <p:spPr/>
        <p:txBody>
          <a:bodyPr/>
          <a:lstStyle/>
          <a:p>
            <a:fld id="{D2B6E4B8-2D00-4118-9BF4-115C35B68FBA}" type="slidenum">
              <a:rPr lang="en-US" smtClean="0"/>
              <a:t>11</a:t>
            </a:fld>
            <a:endParaRPr lang="en-US" dirty="0"/>
          </a:p>
        </p:txBody>
      </p:sp>
    </p:spTree>
    <p:extLst>
      <p:ext uri="{BB962C8B-B14F-4D97-AF65-F5344CB8AC3E}">
        <p14:creationId xmlns:p14="http://schemas.microsoft.com/office/powerpoint/2010/main" val="289077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15FDCD-1111-A147-819C-0216A55DA10B}"/>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A9CE82-0C7E-884B-87A5-DF818AEA93D8}"/>
              </a:ext>
            </a:extLst>
          </p:cNvPr>
          <p:cNvSpPr/>
          <p:nvPr userDrawn="1"/>
        </p:nvSpPr>
        <p:spPr>
          <a:xfrm>
            <a:off x="3727269" y="228600"/>
            <a:ext cx="8229599" cy="6400800"/>
          </a:xfrm>
          <a:prstGeom prst="rect">
            <a:avLst/>
          </a:prstGeom>
          <a:solidFill>
            <a:srgbClr val="0D62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88823" y="2054241"/>
            <a:ext cx="7192161" cy="1506065"/>
          </a:xfrm>
        </p:spPr>
        <p:txBody>
          <a:bodyPr>
            <a:noAutofit/>
          </a:bodyPr>
          <a:lstStyle>
            <a:lvl1pPr algn="l">
              <a:lnSpc>
                <a:spcPts val="4800"/>
              </a:lnSpc>
              <a:defRPr sz="4800" b="0" i="0" baseline="0">
                <a:solidFill>
                  <a:schemeClr val="bg1"/>
                </a:solidFill>
                <a:latin typeface="Whitney Medium" pitchFamily="2" charset="0"/>
                <a:cs typeface="Calibri Light"/>
              </a:defRPr>
            </a:lvl1pPr>
          </a:lstStyle>
          <a:p>
            <a:r>
              <a:rPr lang="en-US" dirty="0"/>
              <a:t>Click to edit Master title style</a:t>
            </a:r>
          </a:p>
        </p:txBody>
      </p:sp>
      <p:sp>
        <p:nvSpPr>
          <p:cNvPr id="6" name="Subtitle 2"/>
          <p:cNvSpPr>
            <a:spLocks noGrp="1"/>
          </p:cNvSpPr>
          <p:nvPr>
            <p:ph type="subTitle" idx="1"/>
          </p:nvPr>
        </p:nvSpPr>
        <p:spPr>
          <a:xfrm>
            <a:off x="4188823" y="3700405"/>
            <a:ext cx="7192162" cy="659063"/>
          </a:xfrm>
        </p:spPr>
        <p:txBody>
          <a:bodyPr>
            <a:normAutofit/>
          </a:bodyPr>
          <a:lstStyle>
            <a:lvl1pPr marL="0" indent="0" algn="l">
              <a:buNone/>
              <a:defRPr sz="1800" b="0" i="0">
                <a:solidFill>
                  <a:srgbClr val="95D8EC"/>
                </a:solidFill>
                <a:latin typeface="Whitney Book" pitchFamily="2" charset="0"/>
                <a:cs typeface="Calibri"/>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dirty="0"/>
              <a:t>Click to edit Master subtitle style</a:t>
            </a:r>
          </a:p>
        </p:txBody>
      </p:sp>
      <p:sp>
        <p:nvSpPr>
          <p:cNvPr id="9" name="Slide Number Placeholder 5"/>
          <p:cNvSpPr>
            <a:spLocks noGrp="1"/>
          </p:cNvSpPr>
          <p:nvPr>
            <p:ph type="sldNum" sz="quarter" idx="4"/>
          </p:nvPr>
        </p:nvSpPr>
        <p:spPr>
          <a:xfrm>
            <a:off x="11247534" y="6391186"/>
            <a:ext cx="571085" cy="365125"/>
          </a:xfrm>
          <a:prstGeom prst="rect">
            <a:avLst/>
          </a:prstGeom>
        </p:spPr>
        <p:txBody>
          <a:bodyPr vert="horz" lIns="91440" tIns="45720" rIns="91440" bIns="45720" rtlCol="0" anchor="ctr"/>
          <a:lstStyle>
            <a:lvl1pPr algn="r">
              <a:defRPr sz="1200" b="0" i="0">
                <a:solidFill>
                  <a:srgbClr val="002060"/>
                </a:solidFill>
                <a:latin typeface="Whitney Medium" pitchFamily="2" charset="0"/>
              </a:defRPr>
            </a:lvl1pPr>
          </a:lstStyle>
          <a:p>
            <a:fld id="{21123997-4C51-7B40-AA7B-028107A2DA1D}" type="slidenum">
              <a:rPr lang="en-US" smtClean="0"/>
              <a:pPr/>
              <a:t>‹#›</a:t>
            </a:fld>
            <a:endParaRPr lang="en-US" dirty="0"/>
          </a:p>
        </p:txBody>
      </p:sp>
    </p:spTree>
    <p:extLst>
      <p:ext uri="{BB962C8B-B14F-4D97-AF65-F5344CB8AC3E}">
        <p14:creationId xmlns:p14="http://schemas.microsoft.com/office/powerpoint/2010/main" val="149069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40" baseline="0"/>
            </a:lvl1pPr>
          </a:lstStyle>
          <a:p>
            <a:r>
              <a:rPr lang="en-US" dirty="0"/>
              <a:t>Click to edit Master title style</a:t>
            </a:r>
          </a:p>
        </p:txBody>
      </p:sp>
      <p:sp>
        <p:nvSpPr>
          <p:cNvPr id="3" name="Content Placeholder 2"/>
          <p:cNvSpPr>
            <a:spLocks noGrp="1"/>
          </p:cNvSpPr>
          <p:nvPr>
            <p:ph idx="1" hasCustomPrompt="1"/>
          </p:nvPr>
        </p:nvSpPr>
        <p:spPr/>
        <p:txBody>
          <a:bodyPr/>
          <a:lstStyle>
            <a:lvl1pPr>
              <a:spcBef>
                <a:spcPts val="0"/>
              </a:spcBef>
              <a:spcAft>
                <a:spcPts val="2400"/>
              </a:spcAft>
              <a:defRPr sz="2800" b="0" i="0" spc="-100" baseline="0">
                <a:solidFill>
                  <a:schemeClr val="tx1"/>
                </a:solidFill>
                <a:latin typeface="Whitney Light" pitchFamily="2" charset="0"/>
              </a:defRPr>
            </a:lvl1pPr>
            <a:lvl2pPr>
              <a:defRPr sz="2400" b="0" i="0" spc="-80" baseline="0">
                <a:solidFill>
                  <a:srgbClr val="0D629D"/>
                </a:solidFill>
                <a:latin typeface="Whitney Light" pitchFamily="2" charset="0"/>
              </a:defRPr>
            </a:lvl2pPr>
            <a:lvl3pPr>
              <a:defRPr sz="2000" b="0" i="0" spc="-60" baseline="0">
                <a:latin typeface="Whitney Light" pitchFamily="2" charset="0"/>
              </a:defRPr>
            </a:lvl3pPr>
            <a:lvl4pPr marL="1371496" indent="0">
              <a:buNone/>
              <a:defRPr b="0" i="0">
                <a:latin typeface="Whitney Light" pitchFamily="2" charset="0"/>
              </a:defRPr>
            </a:lvl4pPr>
            <a:lvl5pPr>
              <a:defRPr b="0" i="0">
                <a:latin typeface="Whitney Light"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21123997-4C51-7B40-AA7B-028107A2DA1D}" type="slidenum">
              <a:rPr lang="en-US" smtClean="0"/>
              <a:t>‹#›</a:t>
            </a:fld>
            <a:endParaRPr lang="en-US" dirty="0"/>
          </a:p>
        </p:txBody>
      </p:sp>
    </p:spTree>
    <p:extLst>
      <p:ext uri="{BB962C8B-B14F-4D97-AF65-F5344CB8AC3E}">
        <p14:creationId xmlns:p14="http://schemas.microsoft.com/office/powerpoint/2010/main" val="425874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4C260-5801-A94C-9978-C556D8F8B69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6327DFF-4986-2249-9B72-B622284D14A0}"/>
              </a:ext>
            </a:extLst>
          </p:cNvPr>
          <p:cNvSpPr>
            <a:spLocks noGrp="1"/>
          </p:cNvSpPr>
          <p:nvPr>
            <p:ph type="sldNum" sz="quarter" idx="10"/>
          </p:nvPr>
        </p:nvSpPr>
        <p:spPr/>
        <p:txBody>
          <a:bodyPr/>
          <a:lstStyle/>
          <a:p>
            <a:fld id="{21123997-4C51-7B40-AA7B-028107A2DA1D}" type="slidenum">
              <a:rPr lang="en-US" smtClean="0"/>
              <a:pPr/>
              <a:t>‹#›</a:t>
            </a:fld>
            <a:endParaRPr lang="en-US" dirty="0"/>
          </a:p>
        </p:txBody>
      </p:sp>
    </p:spTree>
    <p:extLst>
      <p:ext uri="{BB962C8B-B14F-4D97-AF65-F5344CB8AC3E}">
        <p14:creationId xmlns:p14="http://schemas.microsoft.com/office/powerpoint/2010/main" val="216213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97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247534" y="6391186"/>
            <a:ext cx="571085" cy="365125"/>
          </a:xfrm>
          <a:prstGeom prst="rect">
            <a:avLst/>
          </a:prstGeom>
        </p:spPr>
        <p:txBody>
          <a:bodyPr vert="horz" lIns="91440" tIns="45720" rIns="91440" bIns="45720" rtlCol="0" anchor="ctr"/>
          <a:lstStyle>
            <a:lvl1pPr algn="r">
              <a:defRPr sz="1200" b="0" i="0">
                <a:solidFill>
                  <a:srgbClr val="002060"/>
                </a:solidFill>
                <a:latin typeface="Whitney Medium" pitchFamily="2" charset="0"/>
              </a:defRPr>
            </a:lvl1pPr>
          </a:lstStyle>
          <a:p>
            <a:fld id="{21123997-4C51-7B40-AA7B-028107A2DA1D}" type="slidenum">
              <a:rPr lang="en-US" smtClean="0"/>
              <a:pPr/>
              <a:t>‹#›</a:t>
            </a:fld>
            <a:endParaRPr lang="en-US" dirty="0"/>
          </a:p>
        </p:txBody>
      </p:sp>
    </p:spTree>
    <p:extLst>
      <p:ext uri="{BB962C8B-B14F-4D97-AF65-F5344CB8AC3E}">
        <p14:creationId xmlns:p14="http://schemas.microsoft.com/office/powerpoint/2010/main" val="1225354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15" y="214265"/>
            <a:ext cx="9953325" cy="11103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7014" y="1835900"/>
            <a:ext cx="11431605" cy="45552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247534" y="6391186"/>
            <a:ext cx="571085" cy="365125"/>
          </a:xfrm>
          <a:prstGeom prst="rect">
            <a:avLst/>
          </a:prstGeom>
        </p:spPr>
        <p:txBody>
          <a:bodyPr vert="horz" lIns="91440" tIns="45720" rIns="91440" bIns="45720" rtlCol="0" anchor="ctr"/>
          <a:lstStyle>
            <a:lvl1pPr algn="r">
              <a:defRPr sz="1200" b="0" i="0">
                <a:solidFill>
                  <a:srgbClr val="002060"/>
                </a:solidFill>
                <a:latin typeface="Whitney Medium" pitchFamily="2" charset="0"/>
              </a:defRPr>
            </a:lvl1pPr>
          </a:lstStyle>
          <a:p>
            <a:fld id="{21123997-4C51-7B40-AA7B-028107A2DA1D}" type="slidenum">
              <a:rPr lang="en-US" smtClean="0"/>
              <a:pPr/>
              <a:t>‹#›</a:t>
            </a:fld>
            <a:endParaRPr lang="en-US" dirty="0"/>
          </a:p>
        </p:txBody>
      </p:sp>
      <p:sp>
        <p:nvSpPr>
          <p:cNvPr id="5" name="Rectangle 4">
            <a:extLst>
              <a:ext uri="{FF2B5EF4-FFF2-40B4-BE49-F238E27FC236}">
                <a16:creationId xmlns:a16="http://schemas.microsoft.com/office/drawing/2014/main" id="{1A441256-89F9-FF47-BF41-5C351E34CCFA}"/>
              </a:ext>
            </a:extLst>
          </p:cNvPr>
          <p:cNvSpPr/>
          <p:nvPr userDrawn="1"/>
        </p:nvSpPr>
        <p:spPr>
          <a:xfrm>
            <a:off x="1" y="1479299"/>
            <a:ext cx="9144000" cy="91440"/>
          </a:xfrm>
          <a:prstGeom prst="rect">
            <a:avLst/>
          </a:prstGeom>
          <a:solidFill>
            <a:srgbClr val="95D8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2DF4B8A-D442-AE45-A9C0-39AD00413E85}"/>
              </a:ext>
            </a:extLst>
          </p:cNvPr>
          <p:cNvSpPr/>
          <p:nvPr userDrawn="1"/>
        </p:nvSpPr>
        <p:spPr>
          <a:xfrm>
            <a:off x="9144001" y="1479299"/>
            <a:ext cx="3047998" cy="91440"/>
          </a:xfrm>
          <a:prstGeom prst="rect">
            <a:avLst/>
          </a:prstGeom>
          <a:solidFill>
            <a:srgbClr val="0177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7674779"/>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3" r:id="rId3"/>
    <p:sldLayoutId id="2147483664" r:id="rId4"/>
    <p:sldLayoutId id="2147483665" r:id="rId5"/>
  </p:sldLayoutIdLst>
  <p:hf hdr="0" ftr="0" dt="0"/>
  <p:txStyles>
    <p:titleStyle>
      <a:lvl1pPr algn="l" defTabSz="457167" rtl="0" eaLnBrk="1" latinLnBrk="0" hangingPunct="1">
        <a:spcBef>
          <a:spcPct val="0"/>
        </a:spcBef>
        <a:buNone/>
        <a:defRPr sz="4400" b="0" i="0" kern="1200" spc="-140" baseline="0">
          <a:solidFill>
            <a:schemeClr val="tx1"/>
          </a:solidFill>
          <a:latin typeface="Whitney Book" pitchFamily="2" charset="0"/>
          <a:ea typeface="+mj-ea"/>
          <a:cs typeface="Calibri Light"/>
        </a:defRPr>
      </a:lvl1pPr>
    </p:titleStyle>
    <p:bodyStyle>
      <a:lvl1pPr marL="228600" indent="-228600" algn="l" defTabSz="457167" rtl="0" eaLnBrk="1" latinLnBrk="0" hangingPunct="1">
        <a:spcBef>
          <a:spcPts val="0"/>
        </a:spcBef>
        <a:spcAft>
          <a:spcPts val="2400"/>
        </a:spcAft>
        <a:buClr>
          <a:srgbClr val="0D629D"/>
        </a:buClr>
        <a:buFont typeface="Arial"/>
        <a:buChar char="•"/>
        <a:defRPr sz="2800" b="0" i="0" kern="1200" spc="-100" baseline="0">
          <a:solidFill>
            <a:schemeClr val="tx1"/>
          </a:solidFill>
          <a:latin typeface="Whitney Light" pitchFamily="2" charset="0"/>
          <a:ea typeface="+mn-ea"/>
          <a:cs typeface="Calibri Light"/>
        </a:defRPr>
      </a:lvl1pPr>
      <a:lvl2pPr marL="731520" indent="-228600" algn="l" defTabSz="457167" rtl="0" eaLnBrk="1" latinLnBrk="0" hangingPunct="1">
        <a:spcBef>
          <a:spcPts val="0"/>
        </a:spcBef>
        <a:spcAft>
          <a:spcPts val="300"/>
        </a:spcAft>
        <a:buFont typeface="Arial"/>
        <a:buChar char="–"/>
        <a:defRPr sz="2400" b="0" i="0" kern="1200" spc="-80" baseline="0">
          <a:solidFill>
            <a:srgbClr val="0D629D"/>
          </a:solidFill>
          <a:latin typeface="Whitney Light" pitchFamily="2" charset="0"/>
          <a:ea typeface="+mn-ea"/>
          <a:cs typeface="Calibri"/>
        </a:defRPr>
      </a:lvl2pPr>
      <a:lvl3pPr marL="1142914" indent="-137160" algn="l" defTabSz="457167" rtl="0" eaLnBrk="1" latinLnBrk="0" hangingPunct="1">
        <a:spcBef>
          <a:spcPts val="0"/>
        </a:spcBef>
        <a:spcAft>
          <a:spcPts val="300"/>
        </a:spcAft>
        <a:buFont typeface="Arial"/>
        <a:buChar char="•"/>
        <a:defRPr sz="2000" b="0" i="0" kern="1200" spc="-60" baseline="0">
          <a:solidFill>
            <a:schemeClr val="tx1"/>
          </a:solidFill>
          <a:latin typeface="Whitney Light" pitchFamily="2" charset="0"/>
          <a:ea typeface="+mn-ea"/>
          <a:cs typeface="Calibri"/>
        </a:defRPr>
      </a:lvl3pPr>
      <a:lvl4pPr marL="1600080" indent="-228584" algn="l" defTabSz="457167" rtl="0" eaLnBrk="1" latinLnBrk="0" hangingPunct="1">
        <a:spcBef>
          <a:spcPct val="20000"/>
        </a:spcBef>
        <a:buFont typeface="Arial"/>
        <a:buChar char="–"/>
        <a:defRPr sz="2000" b="0" i="0" kern="1200">
          <a:solidFill>
            <a:schemeClr val="tx1"/>
          </a:solidFill>
          <a:latin typeface="+mn-lt"/>
          <a:ea typeface="+mn-ea"/>
          <a:cs typeface="+mn-cs"/>
        </a:defRPr>
      </a:lvl4pPr>
      <a:lvl5pPr marL="2057247" indent="-228584" algn="l" defTabSz="457167" rtl="0" eaLnBrk="1" latinLnBrk="0" hangingPunct="1">
        <a:spcBef>
          <a:spcPct val="20000"/>
        </a:spcBef>
        <a:buFont typeface="Arial"/>
        <a:buChar char="»"/>
        <a:defRPr sz="2000" b="0" i="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file:///C:\Users\bwaggoner\Downloads\Maternity-Care-Report-Indiana%20(3).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marchofdimes.org/sites/default/files/2022-10/2022_Maternity_Care_Repor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0945" r="6586"/>
          <a:stretch/>
        </p:blipFill>
        <p:spPr>
          <a:xfrm>
            <a:off x="0" y="0"/>
            <a:ext cx="12237156" cy="6858000"/>
          </a:xfrm>
          <a:prstGeom prst="rect">
            <a:avLst/>
          </a:prstGeom>
        </p:spPr>
      </p:pic>
      <p:sp>
        <p:nvSpPr>
          <p:cNvPr id="5" name="Rectangle 4"/>
          <p:cNvSpPr/>
          <p:nvPr/>
        </p:nvSpPr>
        <p:spPr>
          <a:xfrm>
            <a:off x="0" y="0"/>
            <a:ext cx="12237156" cy="6858000"/>
          </a:xfrm>
          <a:prstGeom prst="rect">
            <a:avLst/>
          </a:prstGeom>
          <a:solidFill>
            <a:srgbClr val="457ABD">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8622" y="767644"/>
            <a:ext cx="6705599" cy="2554545"/>
          </a:xfrm>
          <a:prstGeom prst="rect">
            <a:avLst/>
          </a:prstGeom>
          <a:noFill/>
        </p:spPr>
        <p:txBody>
          <a:bodyPr wrap="square" rtlCol="0">
            <a:spAutoFit/>
          </a:bodyPr>
          <a:lstStyle/>
          <a:p>
            <a:r>
              <a:rPr lang="en-US" sz="4000" b="1" dirty="0">
                <a:solidFill>
                  <a:schemeClr val="bg1"/>
                </a:solidFill>
                <a:latin typeface="Yu Gothic UI Semibold" panose="020B0700000000000000" pitchFamily="34" charset="-128"/>
                <a:ea typeface="Yu Gothic UI Semibold" panose="020B0700000000000000" pitchFamily="34" charset="-128"/>
              </a:rPr>
              <a:t>The Growing Closure of Labor and Delivery Services in Hospitals Around the State</a:t>
            </a:r>
            <a:endParaRPr lang="en-US" sz="2800" b="1" dirty="0">
              <a:solidFill>
                <a:schemeClr val="bg1"/>
              </a:solidFill>
              <a:latin typeface="Yu Gothic UI Semibold" panose="020B0700000000000000" pitchFamily="34" charset="-128"/>
              <a:ea typeface="Yu Gothic UI Semibold" panose="020B0700000000000000" pitchFamily="34" charset="-128"/>
            </a:endParaRPr>
          </a:p>
        </p:txBody>
      </p:sp>
      <p:sp>
        <p:nvSpPr>
          <p:cNvPr id="9" name="TextBox 8"/>
          <p:cNvSpPr txBox="1"/>
          <p:nvPr/>
        </p:nvSpPr>
        <p:spPr>
          <a:xfrm>
            <a:off x="688622" y="3850447"/>
            <a:ext cx="5884456" cy="3200876"/>
          </a:xfrm>
          <a:prstGeom prst="rect">
            <a:avLst/>
          </a:prstGeom>
          <a:noFill/>
        </p:spPr>
        <p:txBody>
          <a:bodyPr wrap="square" rtlCol="0">
            <a:spAutoFit/>
          </a:bodyPr>
          <a:lstStyle/>
          <a:p>
            <a:r>
              <a:rPr lang="en-US" sz="3200" dirty="0">
                <a:solidFill>
                  <a:schemeClr val="bg1"/>
                </a:solidFill>
              </a:rPr>
              <a:t>Indiana Pressler Memorial HFMA </a:t>
            </a:r>
          </a:p>
          <a:p>
            <a:r>
              <a:rPr lang="en-US" sz="3200" dirty="0">
                <a:solidFill>
                  <a:schemeClr val="bg1"/>
                </a:solidFill>
              </a:rPr>
              <a:t>2024 Annual Conference</a:t>
            </a:r>
          </a:p>
          <a:p>
            <a:endParaRPr lang="en-US" sz="2400" dirty="0">
              <a:solidFill>
                <a:schemeClr val="bg1"/>
              </a:solidFill>
            </a:endParaRPr>
          </a:p>
          <a:p>
            <a:r>
              <a:rPr lang="en-US" sz="2400" dirty="0">
                <a:solidFill>
                  <a:schemeClr val="bg1"/>
                </a:solidFill>
              </a:rPr>
              <a:t>February 15, 2024</a:t>
            </a:r>
          </a:p>
          <a:p>
            <a:endParaRPr lang="en-US" sz="2400" dirty="0">
              <a:solidFill>
                <a:schemeClr val="bg1"/>
              </a:solidFill>
            </a:endParaRPr>
          </a:p>
          <a:p>
            <a:r>
              <a:rPr lang="en-US" sz="2400" dirty="0">
                <a:solidFill>
                  <a:schemeClr val="bg1"/>
                </a:solidFill>
              </a:rPr>
              <a:t>ERIC D. FISH, MD, MBA, FACOG</a:t>
            </a:r>
          </a:p>
          <a:p>
            <a:r>
              <a:rPr lang="en-US" sz="2400" dirty="0">
                <a:solidFill>
                  <a:schemeClr val="bg1"/>
                </a:solidFill>
              </a:rPr>
              <a:t>PRESIDENT/CEO</a:t>
            </a:r>
          </a:p>
          <a:p>
            <a:endParaRPr lang="en-US" dirty="0"/>
          </a:p>
        </p:txBody>
      </p:sp>
      <p:sp>
        <p:nvSpPr>
          <p:cNvPr id="11" name="Rectangle 10"/>
          <p:cNvSpPr/>
          <p:nvPr/>
        </p:nvSpPr>
        <p:spPr>
          <a:xfrm>
            <a:off x="688622" y="3452815"/>
            <a:ext cx="6460323" cy="9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88622" y="525395"/>
            <a:ext cx="6460323" cy="9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486" y="6040380"/>
            <a:ext cx="3144741" cy="67073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8181" y="-1658825"/>
            <a:ext cx="3374143" cy="719329"/>
          </a:xfrm>
          <a:prstGeom prst="rect">
            <a:avLst/>
          </a:prstGeom>
        </p:spPr>
      </p:pic>
    </p:spTree>
    <p:extLst>
      <p:ext uri="{BB962C8B-B14F-4D97-AF65-F5344CB8AC3E}">
        <p14:creationId xmlns:p14="http://schemas.microsoft.com/office/powerpoint/2010/main" val="269805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9267-50CE-4CC5-D1B9-3CAE163C2209}"/>
              </a:ext>
            </a:extLst>
          </p:cNvPr>
          <p:cNvSpPr>
            <a:spLocks noGrp="1"/>
          </p:cNvSpPr>
          <p:nvPr>
            <p:ph type="title"/>
          </p:nvPr>
        </p:nvSpPr>
        <p:spPr/>
        <p:txBody>
          <a:bodyPr/>
          <a:lstStyle/>
          <a:p>
            <a:r>
              <a:rPr lang="en-US" dirty="0"/>
              <a:t>Current State Overview – Indiana</a:t>
            </a:r>
          </a:p>
        </p:txBody>
      </p:sp>
      <p:pic>
        <p:nvPicPr>
          <p:cNvPr id="5" name="Picture 4">
            <a:extLst>
              <a:ext uri="{FF2B5EF4-FFF2-40B4-BE49-F238E27FC236}">
                <a16:creationId xmlns:a16="http://schemas.microsoft.com/office/drawing/2014/main" id="{33E0FD52-412F-ECAF-7828-EB757B682E00}"/>
              </a:ext>
            </a:extLst>
          </p:cNvPr>
          <p:cNvPicPr>
            <a:picLocks noChangeAspect="1"/>
          </p:cNvPicPr>
          <p:nvPr/>
        </p:nvPicPr>
        <p:blipFill>
          <a:blip r:embed="rId3"/>
          <a:stretch>
            <a:fillRect/>
          </a:stretch>
        </p:blipFill>
        <p:spPr>
          <a:xfrm>
            <a:off x="7816639" y="1818290"/>
            <a:ext cx="3430895" cy="4423014"/>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8B47BC1E-AFFD-998A-138A-4E66A1FB2977}"/>
              </a:ext>
            </a:extLst>
          </p:cNvPr>
          <p:cNvSpPr txBox="1"/>
          <p:nvPr/>
        </p:nvSpPr>
        <p:spPr>
          <a:xfrm>
            <a:off x="809297" y="1997839"/>
            <a:ext cx="6096000" cy="3985706"/>
          </a:xfrm>
          <a:prstGeom prst="rect">
            <a:avLst/>
          </a:prstGeom>
          <a:noFill/>
        </p:spPr>
        <p:txBody>
          <a:bodyPr wrap="square" rtlCol="0">
            <a:spAutoFit/>
          </a:bodyPr>
          <a:lstStyle/>
          <a:p>
            <a:r>
              <a:rPr lang="en-US" sz="2300" b="1" dirty="0">
                <a:solidFill>
                  <a:srgbClr val="7030A0"/>
                </a:solidFill>
              </a:rPr>
              <a:t>STATEWIDE</a:t>
            </a:r>
          </a:p>
          <a:p>
            <a:pPr marL="285750" indent="-285750">
              <a:buFont typeface="Arial" panose="020B0604020202020204" pitchFamily="34" charset="0"/>
              <a:buChar char="•"/>
            </a:pPr>
            <a:r>
              <a:rPr lang="en-US" sz="2300" b="1" dirty="0">
                <a:solidFill>
                  <a:srgbClr val="7030A0"/>
                </a:solidFill>
              </a:rPr>
              <a:t>23.9% </a:t>
            </a:r>
            <a:r>
              <a:rPr lang="en-US" sz="2300" dirty="0"/>
              <a:t>of counties are defined as maternity care deserts compared to </a:t>
            </a:r>
            <a:r>
              <a:rPr lang="en-US" sz="2300" b="1" dirty="0">
                <a:solidFill>
                  <a:srgbClr val="7030A0"/>
                </a:solidFill>
              </a:rPr>
              <a:t>32.6%</a:t>
            </a:r>
            <a:r>
              <a:rPr lang="en-US" sz="2300" dirty="0"/>
              <a:t> in the U.S. </a:t>
            </a:r>
          </a:p>
          <a:p>
            <a:pPr marL="285750" indent="-285750">
              <a:buFont typeface="Arial" panose="020B0604020202020204" pitchFamily="34" charset="0"/>
              <a:buChar char="•"/>
            </a:pPr>
            <a:r>
              <a:rPr lang="en-US" sz="2300" b="1" dirty="0">
                <a:solidFill>
                  <a:srgbClr val="7030A0"/>
                </a:solidFill>
              </a:rPr>
              <a:t>5.8%</a:t>
            </a:r>
            <a:r>
              <a:rPr lang="en-US" sz="2300" dirty="0"/>
              <a:t> of women had no birthing hospital within 30 minutes compared to </a:t>
            </a:r>
            <a:r>
              <a:rPr lang="en-US" sz="2300" b="1" dirty="0">
                <a:solidFill>
                  <a:srgbClr val="7030A0"/>
                </a:solidFill>
              </a:rPr>
              <a:t>9.7%</a:t>
            </a:r>
            <a:r>
              <a:rPr lang="en-US" sz="2300" dirty="0"/>
              <a:t> in the U.S.  </a:t>
            </a:r>
          </a:p>
          <a:p>
            <a:pPr marL="285750" indent="-285750">
              <a:buFont typeface="Arial" panose="020B0604020202020204" pitchFamily="34" charset="0"/>
              <a:buChar char="•"/>
            </a:pPr>
            <a:r>
              <a:rPr lang="en-US" sz="2300" b="1" dirty="0">
                <a:solidFill>
                  <a:srgbClr val="7030A0"/>
                </a:solidFill>
              </a:rPr>
              <a:t>15.5% </a:t>
            </a:r>
            <a:r>
              <a:rPr lang="en-US" sz="2300" dirty="0"/>
              <a:t>of birthing people received no or inadequate prenatal care, greater than the U.S. rate of </a:t>
            </a:r>
            <a:r>
              <a:rPr lang="en-US" sz="2300" b="1" dirty="0">
                <a:solidFill>
                  <a:srgbClr val="7030A0"/>
                </a:solidFill>
              </a:rPr>
              <a:t>14.8%. </a:t>
            </a:r>
          </a:p>
          <a:p>
            <a:pPr marL="285750" indent="-285750">
              <a:buFont typeface="Arial" panose="020B0604020202020204" pitchFamily="34" charset="0"/>
              <a:buChar char="•"/>
            </a:pPr>
            <a:r>
              <a:rPr lang="en-US" sz="2300" b="1" dirty="0">
                <a:solidFill>
                  <a:srgbClr val="7030A0"/>
                </a:solidFill>
              </a:rPr>
              <a:t>4.5% </a:t>
            </a:r>
            <a:r>
              <a:rPr lang="en-US" sz="2300" dirty="0"/>
              <a:t>of babies were born to women who live in rural counties, while </a:t>
            </a:r>
            <a:r>
              <a:rPr lang="en-US" sz="2300" b="1" dirty="0">
                <a:solidFill>
                  <a:srgbClr val="7030A0"/>
                </a:solidFill>
              </a:rPr>
              <a:t>2.5% </a:t>
            </a:r>
            <a:r>
              <a:rPr lang="en-US" sz="2300" dirty="0"/>
              <a:t>of maternity care providers practice in rural counties in Indiana. </a:t>
            </a:r>
          </a:p>
        </p:txBody>
      </p:sp>
      <p:sp>
        <p:nvSpPr>
          <p:cNvPr id="6" name="TextBox 5">
            <a:extLst>
              <a:ext uri="{FF2B5EF4-FFF2-40B4-BE49-F238E27FC236}">
                <a16:creationId xmlns:a16="http://schemas.microsoft.com/office/drawing/2014/main" id="{D81D59BD-F21A-4E42-20C4-79C055D5BF0C}"/>
              </a:ext>
            </a:extLst>
          </p:cNvPr>
          <p:cNvSpPr txBox="1"/>
          <p:nvPr/>
        </p:nvSpPr>
        <p:spPr>
          <a:xfrm>
            <a:off x="7672551" y="6365617"/>
            <a:ext cx="6096000" cy="369332"/>
          </a:xfrm>
          <a:prstGeom prst="rect">
            <a:avLst/>
          </a:prstGeom>
          <a:noFill/>
        </p:spPr>
        <p:txBody>
          <a:bodyPr wrap="square">
            <a:spAutoFit/>
          </a:bodyPr>
          <a:lstStyle/>
          <a:p>
            <a:r>
              <a:rPr lang="en-US" dirty="0">
                <a:hlinkClick r:id="rId4"/>
              </a:rPr>
              <a:t>Maternity-Care-Report-Indiana (3).pdf</a:t>
            </a:r>
            <a:endParaRPr lang="en-US" dirty="0"/>
          </a:p>
        </p:txBody>
      </p:sp>
      <p:sp>
        <p:nvSpPr>
          <p:cNvPr id="7" name="Slide Number Placeholder 6"/>
          <p:cNvSpPr>
            <a:spLocks noGrp="1"/>
          </p:cNvSpPr>
          <p:nvPr>
            <p:ph type="sldNum" sz="quarter" idx="10"/>
          </p:nvPr>
        </p:nvSpPr>
        <p:spPr/>
        <p:txBody>
          <a:bodyPr/>
          <a:lstStyle/>
          <a:p>
            <a:fld id="{21123997-4C51-7B40-AA7B-028107A2DA1D}" type="slidenum">
              <a:rPr lang="en-US" smtClean="0"/>
              <a:pPr/>
              <a:t>10</a:t>
            </a:fld>
            <a:endParaRPr lang="en-US" dirty="0"/>
          </a:p>
        </p:txBody>
      </p:sp>
    </p:spTree>
    <p:extLst>
      <p:ext uri="{BB962C8B-B14F-4D97-AF65-F5344CB8AC3E}">
        <p14:creationId xmlns:p14="http://schemas.microsoft.com/office/powerpoint/2010/main" val="251716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D048-2053-F9C3-65F1-78D0ABF0C169}"/>
              </a:ext>
            </a:extLst>
          </p:cNvPr>
          <p:cNvSpPr>
            <a:spLocks noGrp="1"/>
          </p:cNvSpPr>
          <p:nvPr>
            <p:ph type="title"/>
          </p:nvPr>
        </p:nvSpPr>
        <p:spPr/>
        <p:txBody>
          <a:bodyPr/>
          <a:lstStyle/>
          <a:p>
            <a:r>
              <a:rPr lang="en-US" dirty="0"/>
              <a:t>Current State Overview – Indiana</a:t>
            </a:r>
          </a:p>
        </p:txBody>
      </p:sp>
      <p:pic>
        <p:nvPicPr>
          <p:cNvPr id="12" name="Picture 11">
            <a:extLst>
              <a:ext uri="{FF2B5EF4-FFF2-40B4-BE49-F238E27FC236}">
                <a16:creationId xmlns:a16="http://schemas.microsoft.com/office/drawing/2014/main" id="{68AAF755-E93E-8957-B6C0-BFD30F77CDCD}"/>
              </a:ext>
            </a:extLst>
          </p:cNvPr>
          <p:cNvPicPr>
            <a:picLocks noChangeAspect="1"/>
          </p:cNvPicPr>
          <p:nvPr/>
        </p:nvPicPr>
        <p:blipFill>
          <a:blip r:embed="rId3"/>
          <a:stretch>
            <a:fillRect/>
          </a:stretch>
        </p:blipFill>
        <p:spPr>
          <a:xfrm>
            <a:off x="7746155" y="1779127"/>
            <a:ext cx="3786921" cy="4542208"/>
          </a:xfrm>
          <a:prstGeom prst="rect">
            <a:avLst/>
          </a:prstGeom>
        </p:spPr>
      </p:pic>
      <p:pic>
        <p:nvPicPr>
          <p:cNvPr id="14" name="Picture 13">
            <a:extLst>
              <a:ext uri="{FF2B5EF4-FFF2-40B4-BE49-F238E27FC236}">
                <a16:creationId xmlns:a16="http://schemas.microsoft.com/office/drawing/2014/main" id="{4231AF8D-DDD3-D16A-9091-4E17E16027FA}"/>
              </a:ext>
            </a:extLst>
          </p:cNvPr>
          <p:cNvPicPr>
            <a:picLocks noChangeAspect="1"/>
          </p:cNvPicPr>
          <p:nvPr/>
        </p:nvPicPr>
        <p:blipFill>
          <a:blip r:embed="rId4"/>
          <a:stretch>
            <a:fillRect/>
          </a:stretch>
        </p:blipFill>
        <p:spPr>
          <a:xfrm>
            <a:off x="658924" y="2107178"/>
            <a:ext cx="7420087" cy="3087765"/>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E686824-7C10-13CB-00C1-275554548ABC}"/>
              </a:ext>
            </a:extLst>
          </p:cNvPr>
          <p:cNvPicPr>
            <a:picLocks noChangeAspect="1"/>
          </p:cNvPicPr>
          <p:nvPr/>
        </p:nvPicPr>
        <p:blipFill>
          <a:blip r:embed="rId5"/>
          <a:stretch>
            <a:fillRect/>
          </a:stretch>
        </p:blipFill>
        <p:spPr>
          <a:xfrm>
            <a:off x="1163904" y="5264794"/>
            <a:ext cx="2194750" cy="891617"/>
          </a:xfrm>
          <a:prstGeom prst="rect">
            <a:avLst/>
          </a:prstGeom>
        </p:spPr>
      </p:pic>
      <p:sp>
        <p:nvSpPr>
          <p:cNvPr id="5" name="Slide Number Placeholder 4"/>
          <p:cNvSpPr>
            <a:spLocks noGrp="1"/>
          </p:cNvSpPr>
          <p:nvPr>
            <p:ph type="sldNum" sz="quarter" idx="12"/>
          </p:nvPr>
        </p:nvSpPr>
        <p:spPr/>
        <p:txBody>
          <a:bodyPr/>
          <a:lstStyle/>
          <a:p>
            <a:fld id="{21123997-4C51-7B40-AA7B-028107A2DA1D}" type="slidenum">
              <a:rPr lang="en-US" smtClean="0"/>
              <a:t>11</a:t>
            </a:fld>
            <a:endParaRPr lang="en-US" dirty="0"/>
          </a:p>
        </p:txBody>
      </p:sp>
    </p:spTree>
    <p:extLst>
      <p:ext uri="{BB962C8B-B14F-4D97-AF65-F5344CB8AC3E}">
        <p14:creationId xmlns:p14="http://schemas.microsoft.com/office/powerpoint/2010/main" val="345540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82E2-17A2-4A79-B2B4-A4828D915AA4}"/>
              </a:ext>
            </a:extLst>
          </p:cNvPr>
          <p:cNvSpPr>
            <a:spLocks noGrp="1"/>
          </p:cNvSpPr>
          <p:nvPr>
            <p:ph type="title"/>
          </p:nvPr>
        </p:nvSpPr>
        <p:spPr/>
        <p:txBody>
          <a:bodyPr/>
          <a:lstStyle/>
          <a:p>
            <a:r>
              <a:rPr lang="en-US" dirty="0"/>
              <a:t>Maternity Care Deserts - Nationally</a:t>
            </a:r>
          </a:p>
        </p:txBody>
      </p:sp>
      <p:pic>
        <p:nvPicPr>
          <p:cNvPr id="5" name="Content Placeholder 4">
            <a:extLst>
              <a:ext uri="{FF2B5EF4-FFF2-40B4-BE49-F238E27FC236}">
                <a16:creationId xmlns:a16="http://schemas.microsoft.com/office/drawing/2014/main" id="{3DAEA1FD-11C2-6A1A-D8E3-5A2E627186C3}"/>
              </a:ext>
            </a:extLst>
          </p:cNvPr>
          <p:cNvPicPr>
            <a:picLocks noGrp="1" noChangeAspect="1"/>
          </p:cNvPicPr>
          <p:nvPr>
            <p:ph idx="1"/>
          </p:nvPr>
        </p:nvPicPr>
        <p:blipFill>
          <a:blip r:embed="rId3"/>
          <a:stretch>
            <a:fillRect/>
          </a:stretch>
        </p:blipFill>
        <p:spPr bwMode="auto">
          <a:xfrm>
            <a:off x="2260599" y="1579105"/>
            <a:ext cx="7381111" cy="52788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D147FD-9207-B501-EA07-1EF151C11FDE}"/>
              </a:ext>
            </a:extLst>
          </p:cNvPr>
          <p:cNvPicPr>
            <a:picLocks noChangeAspect="1"/>
          </p:cNvPicPr>
          <p:nvPr/>
        </p:nvPicPr>
        <p:blipFill>
          <a:blip r:embed="rId4"/>
          <a:stretch>
            <a:fillRect/>
          </a:stretch>
        </p:blipFill>
        <p:spPr>
          <a:xfrm>
            <a:off x="278669" y="5945377"/>
            <a:ext cx="2194750" cy="891617"/>
          </a:xfrm>
          <a:prstGeom prst="rect">
            <a:avLst/>
          </a:prstGeom>
        </p:spPr>
      </p:pic>
      <p:sp>
        <p:nvSpPr>
          <p:cNvPr id="7" name="Slide Number Placeholder 6"/>
          <p:cNvSpPr>
            <a:spLocks noGrp="1"/>
          </p:cNvSpPr>
          <p:nvPr>
            <p:ph type="sldNum" sz="quarter" idx="12"/>
          </p:nvPr>
        </p:nvSpPr>
        <p:spPr/>
        <p:txBody>
          <a:bodyPr/>
          <a:lstStyle/>
          <a:p>
            <a:fld id="{21123997-4C51-7B40-AA7B-028107A2DA1D}" type="slidenum">
              <a:rPr lang="en-US" smtClean="0"/>
              <a:t>12</a:t>
            </a:fld>
            <a:endParaRPr lang="en-US" dirty="0"/>
          </a:p>
        </p:txBody>
      </p:sp>
    </p:spTree>
    <p:extLst>
      <p:ext uri="{BB962C8B-B14F-4D97-AF65-F5344CB8AC3E}">
        <p14:creationId xmlns:p14="http://schemas.microsoft.com/office/powerpoint/2010/main" val="346329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78F36-251B-2055-A268-96977342DDAE}"/>
              </a:ext>
            </a:extLst>
          </p:cNvPr>
          <p:cNvSpPr>
            <a:spLocks noGrp="1"/>
          </p:cNvSpPr>
          <p:nvPr>
            <p:ph type="title"/>
          </p:nvPr>
        </p:nvSpPr>
        <p:spPr/>
        <p:txBody>
          <a:bodyPr/>
          <a:lstStyle/>
          <a:p>
            <a:r>
              <a:rPr lang="en-US" dirty="0"/>
              <a:t>Distance to Birthing Hospital</a:t>
            </a:r>
          </a:p>
        </p:txBody>
      </p:sp>
      <p:pic>
        <p:nvPicPr>
          <p:cNvPr id="6" name="Content Placeholder 5">
            <a:extLst>
              <a:ext uri="{FF2B5EF4-FFF2-40B4-BE49-F238E27FC236}">
                <a16:creationId xmlns:a16="http://schemas.microsoft.com/office/drawing/2014/main" id="{6049B8C2-A6C3-0052-A9CE-86FA1E3DF2AE}"/>
              </a:ext>
            </a:extLst>
          </p:cNvPr>
          <p:cNvPicPr>
            <a:picLocks noGrp="1" noChangeAspect="1"/>
          </p:cNvPicPr>
          <p:nvPr>
            <p:ph idx="1"/>
          </p:nvPr>
        </p:nvPicPr>
        <p:blipFill>
          <a:blip r:embed="rId3"/>
          <a:stretch>
            <a:fillRect/>
          </a:stretch>
        </p:blipFill>
        <p:spPr>
          <a:xfrm>
            <a:off x="6625667" y="1835150"/>
            <a:ext cx="4325606" cy="4556125"/>
          </a:xfrm>
        </p:spPr>
      </p:pic>
      <p:sp>
        <p:nvSpPr>
          <p:cNvPr id="7" name="TextBox 6">
            <a:extLst>
              <a:ext uri="{FF2B5EF4-FFF2-40B4-BE49-F238E27FC236}">
                <a16:creationId xmlns:a16="http://schemas.microsoft.com/office/drawing/2014/main" id="{7B46B881-8C24-D87B-6F3D-ADED32B9A15B}"/>
              </a:ext>
            </a:extLst>
          </p:cNvPr>
          <p:cNvSpPr txBox="1"/>
          <p:nvPr/>
        </p:nvSpPr>
        <p:spPr>
          <a:xfrm>
            <a:off x="609600" y="1712554"/>
            <a:ext cx="5719806" cy="4401205"/>
          </a:xfrm>
          <a:prstGeom prst="rect">
            <a:avLst/>
          </a:prstGeom>
          <a:noFill/>
        </p:spPr>
        <p:txBody>
          <a:bodyPr wrap="square" rtlCol="0">
            <a:spAutoFit/>
          </a:bodyPr>
          <a:lstStyle/>
          <a:p>
            <a:r>
              <a:rPr lang="en-US" sz="2000" b="1" dirty="0">
                <a:solidFill>
                  <a:srgbClr val="7030A0"/>
                </a:solidFill>
              </a:rPr>
              <a:t>STATEWIDE</a:t>
            </a:r>
          </a:p>
          <a:p>
            <a:pPr marL="285750" indent="-285750">
              <a:buFont typeface="Arial" panose="020B0604020202020204" pitchFamily="34" charset="0"/>
              <a:buChar char="•"/>
            </a:pPr>
            <a:r>
              <a:rPr lang="en-US" sz="2000" dirty="0"/>
              <a:t>Women travel </a:t>
            </a:r>
            <a:r>
              <a:rPr lang="en-US" sz="2000" b="1" dirty="0">
                <a:solidFill>
                  <a:srgbClr val="7030A0"/>
                </a:solidFill>
              </a:rPr>
              <a:t>7.7 miles</a:t>
            </a:r>
            <a:r>
              <a:rPr lang="en-US" sz="2000" dirty="0"/>
              <a:t>, to their nearest birthing hospital compared to </a:t>
            </a:r>
            <a:r>
              <a:rPr lang="en-US" sz="2000" b="1" dirty="0">
                <a:solidFill>
                  <a:srgbClr val="7030A0"/>
                </a:solidFill>
              </a:rPr>
              <a:t>9.7</a:t>
            </a:r>
            <a:r>
              <a:rPr lang="en-US" sz="2000" dirty="0"/>
              <a:t> miles nationally. </a:t>
            </a:r>
          </a:p>
          <a:p>
            <a:pPr marL="285750" indent="-285750">
              <a:buFont typeface="Arial" panose="020B0604020202020204" pitchFamily="34" charset="0"/>
              <a:buChar char="•"/>
            </a:pPr>
            <a:r>
              <a:rPr lang="en-US" sz="2000" dirty="0"/>
              <a:t>Women living in counties with the highest travel times could travel up to </a:t>
            </a:r>
            <a:r>
              <a:rPr lang="en-US" sz="2000" b="1" dirty="0">
                <a:solidFill>
                  <a:srgbClr val="7030A0"/>
                </a:solidFill>
              </a:rPr>
              <a:t>31.9 miles</a:t>
            </a:r>
            <a:r>
              <a:rPr lang="en-US" sz="2000" dirty="0"/>
              <a:t> to reach their nearest birthing hospital. </a:t>
            </a:r>
          </a:p>
          <a:p>
            <a:pPr marL="285750" indent="-285750">
              <a:buFont typeface="Arial" panose="020B0604020202020204" pitchFamily="34" charset="0"/>
              <a:buChar char="•"/>
            </a:pPr>
            <a:r>
              <a:rPr lang="en-US" sz="2000" b="1" dirty="0">
                <a:solidFill>
                  <a:srgbClr val="7030A0"/>
                </a:solidFill>
              </a:rPr>
              <a:t>0%</a:t>
            </a:r>
            <a:r>
              <a:rPr lang="en-US" sz="2000" dirty="0"/>
              <a:t> of women live over 60 minutes from their nearest birthing hospital compared to </a:t>
            </a:r>
            <a:r>
              <a:rPr lang="en-US" sz="2000" b="1" dirty="0">
                <a:solidFill>
                  <a:srgbClr val="7030A0"/>
                </a:solidFill>
              </a:rPr>
              <a:t>1.0%</a:t>
            </a:r>
            <a:r>
              <a:rPr lang="en-US" sz="2000" dirty="0"/>
              <a:t> in the U.S.  </a:t>
            </a:r>
          </a:p>
          <a:p>
            <a:pPr marL="285750" indent="-285750">
              <a:buFont typeface="Arial" panose="020B0604020202020204" pitchFamily="34" charset="0"/>
              <a:buChar char="•"/>
            </a:pPr>
            <a:r>
              <a:rPr lang="en-US" sz="2000" b="1" dirty="0">
                <a:solidFill>
                  <a:srgbClr val="7030A0"/>
                </a:solidFill>
              </a:rPr>
              <a:t>5.8%</a:t>
            </a:r>
            <a:r>
              <a:rPr lang="en-US" sz="2000" dirty="0"/>
              <a:t> of women in Indiana had no birthing hospital within 30 minutes. </a:t>
            </a:r>
          </a:p>
          <a:p>
            <a:pPr marL="285750" indent="-285750">
              <a:buFont typeface="Arial" panose="020B0604020202020204" pitchFamily="34" charset="0"/>
              <a:buChar char="•"/>
            </a:pPr>
            <a:r>
              <a:rPr lang="en-US" sz="2000" dirty="0"/>
              <a:t>Women living in maternity care deserts traveled </a:t>
            </a:r>
            <a:r>
              <a:rPr lang="en-US" sz="2000" b="1" dirty="0">
                <a:solidFill>
                  <a:srgbClr val="7030A0"/>
                </a:solidFill>
              </a:rPr>
              <a:t>3.2 times </a:t>
            </a:r>
            <a:r>
              <a:rPr lang="en-US" sz="2000" dirty="0"/>
              <a:t>farther than women living in areas with full access to maternity care in Indiana.</a:t>
            </a:r>
          </a:p>
        </p:txBody>
      </p:sp>
      <p:pic>
        <p:nvPicPr>
          <p:cNvPr id="3" name="Picture 2">
            <a:extLst>
              <a:ext uri="{FF2B5EF4-FFF2-40B4-BE49-F238E27FC236}">
                <a16:creationId xmlns:a16="http://schemas.microsoft.com/office/drawing/2014/main" id="{791EE447-1592-CFA8-2222-7DCDE2F5F8C0}"/>
              </a:ext>
            </a:extLst>
          </p:cNvPr>
          <p:cNvPicPr>
            <a:picLocks noChangeAspect="1"/>
          </p:cNvPicPr>
          <p:nvPr/>
        </p:nvPicPr>
        <p:blipFill>
          <a:blip r:embed="rId4"/>
          <a:stretch>
            <a:fillRect/>
          </a:stretch>
        </p:blipFill>
        <p:spPr>
          <a:xfrm>
            <a:off x="9997250" y="4673138"/>
            <a:ext cx="2194750" cy="891617"/>
          </a:xfrm>
          <a:prstGeom prst="rect">
            <a:avLst/>
          </a:prstGeom>
        </p:spPr>
      </p:pic>
      <p:sp>
        <p:nvSpPr>
          <p:cNvPr id="8" name="Slide Number Placeholder 7"/>
          <p:cNvSpPr>
            <a:spLocks noGrp="1"/>
          </p:cNvSpPr>
          <p:nvPr>
            <p:ph type="sldNum" sz="quarter" idx="12"/>
          </p:nvPr>
        </p:nvSpPr>
        <p:spPr/>
        <p:txBody>
          <a:bodyPr/>
          <a:lstStyle/>
          <a:p>
            <a:fld id="{21123997-4C51-7B40-AA7B-028107A2DA1D}" type="slidenum">
              <a:rPr lang="en-US" smtClean="0"/>
              <a:t>13</a:t>
            </a:fld>
            <a:endParaRPr lang="en-US" dirty="0"/>
          </a:p>
        </p:txBody>
      </p:sp>
    </p:spTree>
    <p:extLst>
      <p:ext uri="{BB962C8B-B14F-4D97-AF65-F5344CB8AC3E}">
        <p14:creationId xmlns:p14="http://schemas.microsoft.com/office/powerpoint/2010/main" val="305212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A733-C22F-D93E-AD52-F6ECCDE80219}"/>
              </a:ext>
            </a:extLst>
          </p:cNvPr>
          <p:cNvSpPr>
            <a:spLocks noGrp="1"/>
          </p:cNvSpPr>
          <p:nvPr>
            <p:ph type="title"/>
          </p:nvPr>
        </p:nvSpPr>
        <p:spPr/>
        <p:txBody>
          <a:bodyPr/>
          <a:lstStyle/>
          <a:p>
            <a:r>
              <a:rPr lang="en-US" dirty="0"/>
              <a:t>Obstetric Services by County</a:t>
            </a:r>
          </a:p>
        </p:txBody>
      </p:sp>
      <p:pic>
        <p:nvPicPr>
          <p:cNvPr id="6" name="Content Placeholder 5">
            <a:extLst>
              <a:ext uri="{FF2B5EF4-FFF2-40B4-BE49-F238E27FC236}">
                <a16:creationId xmlns:a16="http://schemas.microsoft.com/office/drawing/2014/main" id="{1C0870D1-8FD1-0778-7CC2-DC9ED0E36A43}"/>
              </a:ext>
            </a:extLst>
          </p:cNvPr>
          <p:cNvPicPr>
            <a:picLocks noGrp="1" noChangeAspect="1"/>
          </p:cNvPicPr>
          <p:nvPr>
            <p:ph idx="1"/>
          </p:nvPr>
        </p:nvPicPr>
        <p:blipFill>
          <a:blip r:embed="rId3"/>
          <a:stretch>
            <a:fillRect/>
          </a:stretch>
        </p:blipFill>
        <p:spPr>
          <a:xfrm>
            <a:off x="5102695" y="1703868"/>
            <a:ext cx="6430381" cy="50524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D0782236-CCD5-4015-8851-D2CA79ED88BF}"/>
              </a:ext>
            </a:extLst>
          </p:cNvPr>
          <p:cNvSpPr txBox="1"/>
          <p:nvPr/>
        </p:nvSpPr>
        <p:spPr>
          <a:xfrm>
            <a:off x="458487" y="2140483"/>
            <a:ext cx="4358665" cy="3539430"/>
          </a:xfrm>
          <a:prstGeom prst="rect">
            <a:avLst/>
          </a:prstGeom>
          <a:noFill/>
        </p:spPr>
        <p:txBody>
          <a:bodyPr wrap="square" rtlCol="0">
            <a:spAutoFit/>
          </a:bodyPr>
          <a:lstStyle/>
          <a:p>
            <a:r>
              <a:rPr lang="en-US" sz="2800" b="1" dirty="0">
                <a:solidFill>
                  <a:srgbClr val="7030A0"/>
                </a:solidFill>
              </a:rPr>
              <a:t>STATEWIDE</a:t>
            </a:r>
          </a:p>
          <a:p>
            <a:pPr marL="285750" indent="-285750">
              <a:buFont typeface="Arial" panose="020B0604020202020204" pitchFamily="34" charset="0"/>
              <a:buChar char="•"/>
            </a:pPr>
            <a:r>
              <a:rPr lang="en-US" sz="2800" b="1" dirty="0">
                <a:solidFill>
                  <a:srgbClr val="7030A0"/>
                </a:solidFill>
              </a:rPr>
              <a:t>40 </a:t>
            </a:r>
            <a:r>
              <a:rPr lang="en-US" sz="2800" dirty="0"/>
              <a:t>Counties </a:t>
            </a:r>
            <a:r>
              <a:rPr lang="en-US" sz="2800" u="sng" dirty="0"/>
              <a:t>without </a:t>
            </a:r>
            <a:r>
              <a:rPr lang="en-US" sz="2800" dirty="0"/>
              <a:t>Inpatient Delivery Services</a:t>
            </a:r>
            <a:br>
              <a:rPr lang="en-US" sz="2800" dirty="0"/>
            </a:br>
            <a:endParaRPr lang="en-US" sz="2800" dirty="0"/>
          </a:p>
          <a:p>
            <a:pPr marL="285750" indent="-285750">
              <a:buFont typeface="Arial" panose="020B0604020202020204" pitchFamily="34" charset="0"/>
              <a:buChar char="•"/>
            </a:pPr>
            <a:r>
              <a:rPr lang="en-US" sz="2800" b="1" dirty="0">
                <a:solidFill>
                  <a:srgbClr val="7030A0"/>
                </a:solidFill>
              </a:rPr>
              <a:t>43%</a:t>
            </a:r>
            <a:r>
              <a:rPr lang="en-US" sz="2800" dirty="0"/>
              <a:t> of Counties </a:t>
            </a:r>
            <a:r>
              <a:rPr lang="en-US" sz="2800" u="sng" dirty="0"/>
              <a:t>without</a:t>
            </a:r>
            <a:r>
              <a:rPr lang="en-US" sz="2800" dirty="0"/>
              <a:t> Inpatient Delivery Services, Compared to </a:t>
            </a:r>
            <a:r>
              <a:rPr lang="en-US" sz="2800" b="1" dirty="0">
                <a:solidFill>
                  <a:srgbClr val="7030A0"/>
                </a:solidFill>
              </a:rPr>
              <a:t>57.5% </a:t>
            </a:r>
            <a:r>
              <a:rPr lang="en-US" sz="2800" dirty="0"/>
              <a:t>Nationally </a:t>
            </a:r>
          </a:p>
        </p:txBody>
      </p:sp>
      <p:sp>
        <p:nvSpPr>
          <p:cNvPr id="5" name="Slide Number Placeholder 4"/>
          <p:cNvSpPr>
            <a:spLocks noGrp="1"/>
          </p:cNvSpPr>
          <p:nvPr>
            <p:ph type="sldNum" sz="quarter" idx="12"/>
          </p:nvPr>
        </p:nvSpPr>
        <p:spPr/>
        <p:txBody>
          <a:bodyPr/>
          <a:lstStyle/>
          <a:p>
            <a:fld id="{21123997-4C51-7B40-AA7B-028107A2DA1D}" type="slidenum">
              <a:rPr lang="en-US" smtClean="0"/>
              <a:t>14</a:t>
            </a:fld>
            <a:endParaRPr lang="en-US" dirty="0"/>
          </a:p>
        </p:txBody>
      </p:sp>
    </p:spTree>
    <p:extLst>
      <p:ext uri="{BB962C8B-B14F-4D97-AF65-F5344CB8AC3E}">
        <p14:creationId xmlns:p14="http://schemas.microsoft.com/office/powerpoint/2010/main" val="263137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C294-C035-97BC-A8D7-F3A8A8AE0DFE}"/>
              </a:ext>
            </a:extLst>
          </p:cNvPr>
          <p:cNvSpPr>
            <a:spLocks noGrp="1"/>
          </p:cNvSpPr>
          <p:nvPr>
            <p:ph type="title"/>
          </p:nvPr>
        </p:nvSpPr>
        <p:spPr/>
        <p:txBody>
          <a:bodyPr/>
          <a:lstStyle/>
          <a:p>
            <a:r>
              <a:rPr lang="en-US" dirty="0"/>
              <a:t>Indiana’s Drive Time Analysis</a:t>
            </a:r>
          </a:p>
        </p:txBody>
      </p:sp>
      <p:pic>
        <p:nvPicPr>
          <p:cNvPr id="6" name="Content Placeholder 5">
            <a:extLst>
              <a:ext uri="{FF2B5EF4-FFF2-40B4-BE49-F238E27FC236}">
                <a16:creationId xmlns:a16="http://schemas.microsoft.com/office/drawing/2014/main" id="{41C75825-8964-1A00-E9B2-7EE0B918F378}"/>
              </a:ext>
            </a:extLst>
          </p:cNvPr>
          <p:cNvPicPr>
            <a:picLocks noGrp="1" noChangeAspect="1"/>
          </p:cNvPicPr>
          <p:nvPr>
            <p:ph idx="1"/>
          </p:nvPr>
        </p:nvPicPr>
        <p:blipFill>
          <a:blip r:embed="rId3"/>
          <a:stretch>
            <a:fillRect/>
          </a:stretch>
        </p:blipFill>
        <p:spPr>
          <a:xfrm>
            <a:off x="809780" y="1604144"/>
            <a:ext cx="3560286" cy="455612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6EA6C47-81A8-1409-58CE-207E8F6AA5E2}"/>
              </a:ext>
            </a:extLst>
          </p:cNvPr>
          <p:cNvPicPr>
            <a:picLocks noChangeAspect="1"/>
          </p:cNvPicPr>
          <p:nvPr/>
        </p:nvPicPr>
        <p:blipFill>
          <a:blip r:embed="rId4"/>
          <a:stretch>
            <a:fillRect/>
          </a:stretch>
        </p:blipFill>
        <p:spPr>
          <a:xfrm>
            <a:off x="8045549" y="1764065"/>
            <a:ext cx="3103314" cy="450208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7F54736-AC42-7E5A-015A-51EB0A2FF329}"/>
              </a:ext>
            </a:extLst>
          </p:cNvPr>
          <p:cNvPicPr>
            <a:picLocks noChangeAspect="1"/>
          </p:cNvPicPr>
          <p:nvPr/>
        </p:nvPicPr>
        <p:blipFill>
          <a:blip r:embed="rId5"/>
          <a:stretch>
            <a:fillRect/>
          </a:stretch>
        </p:blipFill>
        <p:spPr>
          <a:xfrm>
            <a:off x="4827160" y="2152539"/>
            <a:ext cx="2537680" cy="2552921"/>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00C85D6D-14BB-CD9E-BCF8-B79E3BC2098F}"/>
              </a:ext>
            </a:extLst>
          </p:cNvPr>
          <p:cNvSpPr txBox="1"/>
          <p:nvPr/>
        </p:nvSpPr>
        <p:spPr>
          <a:xfrm>
            <a:off x="741145" y="6198697"/>
            <a:ext cx="3724977" cy="646331"/>
          </a:xfrm>
          <a:prstGeom prst="rect">
            <a:avLst/>
          </a:prstGeom>
          <a:noFill/>
        </p:spPr>
        <p:txBody>
          <a:bodyPr wrap="square" rtlCol="0">
            <a:spAutoFit/>
          </a:bodyPr>
          <a:lstStyle/>
          <a:p>
            <a:pPr algn="ctr"/>
            <a:r>
              <a:rPr lang="en-US" dirty="0"/>
              <a:t>30-minute drive time analysis</a:t>
            </a:r>
          </a:p>
          <a:p>
            <a:pPr algn="ctr"/>
            <a:r>
              <a:rPr lang="en-US" dirty="0"/>
              <a:t>Impacting zip codes in </a:t>
            </a:r>
            <a:r>
              <a:rPr lang="en-US" b="1" dirty="0"/>
              <a:t>16</a:t>
            </a:r>
            <a:r>
              <a:rPr lang="en-US" dirty="0"/>
              <a:t> counties</a:t>
            </a:r>
          </a:p>
        </p:txBody>
      </p:sp>
      <p:sp>
        <p:nvSpPr>
          <p:cNvPr id="12" name="TextBox 11">
            <a:extLst>
              <a:ext uri="{FF2B5EF4-FFF2-40B4-BE49-F238E27FC236}">
                <a16:creationId xmlns:a16="http://schemas.microsoft.com/office/drawing/2014/main" id="{CCD213BE-199E-5564-4751-2DEAE7AC817D}"/>
              </a:ext>
            </a:extLst>
          </p:cNvPr>
          <p:cNvSpPr txBox="1"/>
          <p:nvPr/>
        </p:nvSpPr>
        <p:spPr>
          <a:xfrm>
            <a:off x="7972526" y="6266147"/>
            <a:ext cx="3478329" cy="646331"/>
          </a:xfrm>
          <a:prstGeom prst="rect">
            <a:avLst/>
          </a:prstGeom>
          <a:noFill/>
        </p:spPr>
        <p:txBody>
          <a:bodyPr wrap="square" rtlCol="0">
            <a:spAutoFit/>
          </a:bodyPr>
          <a:lstStyle/>
          <a:p>
            <a:pPr algn="ctr"/>
            <a:r>
              <a:rPr lang="en-US" dirty="0"/>
              <a:t>45-minute drive time analysis</a:t>
            </a:r>
          </a:p>
          <a:p>
            <a:pPr algn="ctr"/>
            <a:r>
              <a:rPr lang="en-US" dirty="0"/>
              <a:t>Impacting zip codes in </a:t>
            </a:r>
            <a:r>
              <a:rPr lang="en-US" b="1" dirty="0"/>
              <a:t>2</a:t>
            </a:r>
            <a:r>
              <a:rPr lang="en-US" dirty="0"/>
              <a:t> counties</a:t>
            </a:r>
          </a:p>
        </p:txBody>
      </p:sp>
      <p:sp>
        <p:nvSpPr>
          <p:cNvPr id="5" name="Slide Number Placeholder 4"/>
          <p:cNvSpPr>
            <a:spLocks noGrp="1"/>
          </p:cNvSpPr>
          <p:nvPr>
            <p:ph type="sldNum" sz="quarter" idx="12"/>
          </p:nvPr>
        </p:nvSpPr>
        <p:spPr/>
        <p:txBody>
          <a:bodyPr/>
          <a:lstStyle/>
          <a:p>
            <a:fld id="{21123997-4C51-7B40-AA7B-028107A2DA1D}" type="slidenum">
              <a:rPr lang="en-US" smtClean="0"/>
              <a:t>15</a:t>
            </a:fld>
            <a:endParaRPr lang="en-US" dirty="0"/>
          </a:p>
        </p:txBody>
      </p:sp>
    </p:spTree>
    <p:extLst>
      <p:ext uri="{BB962C8B-B14F-4D97-AF65-F5344CB8AC3E}">
        <p14:creationId xmlns:p14="http://schemas.microsoft.com/office/powerpoint/2010/main" val="3814534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123997-4C51-7B40-AA7B-028107A2DA1D}" type="slidenum">
              <a:rPr lang="en-US" smtClean="0"/>
              <a:t>16</a:t>
            </a:fld>
            <a:endParaRPr lang="en-US" dirty="0"/>
          </a:p>
        </p:txBody>
      </p:sp>
      <p:grpSp>
        <p:nvGrpSpPr>
          <p:cNvPr id="27" name="Group 26"/>
          <p:cNvGrpSpPr/>
          <p:nvPr/>
        </p:nvGrpSpPr>
        <p:grpSpPr>
          <a:xfrm>
            <a:off x="448757" y="2144485"/>
            <a:ext cx="4118500" cy="4044801"/>
            <a:chOff x="359229" y="1739535"/>
            <a:chExt cx="4891385" cy="4678352"/>
          </a:xfrm>
        </p:grpSpPr>
        <p:pic>
          <p:nvPicPr>
            <p:cNvPr id="11" name="Picture 10"/>
            <p:cNvPicPr>
              <a:picLocks noChangeAspect="1"/>
            </p:cNvPicPr>
            <p:nvPr/>
          </p:nvPicPr>
          <p:blipFill>
            <a:blip r:embed="rId3"/>
            <a:stretch>
              <a:fillRect/>
            </a:stretch>
          </p:blipFill>
          <p:spPr>
            <a:xfrm>
              <a:off x="359229" y="1739535"/>
              <a:ext cx="4868430" cy="4678352"/>
            </a:xfrm>
            <a:prstGeom prst="rect">
              <a:avLst/>
            </a:prstGeom>
          </p:spPr>
        </p:pic>
        <p:cxnSp>
          <p:nvCxnSpPr>
            <p:cNvPr id="13" name="Straight Connector 12">
              <a:extLst>
                <a:ext uri="{FF2B5EF4-FFF2-40B4-BE49-F238E27FC236}">
                  <a16:creationId xmlns:a16="http://schemas.microsoft.com/office/drawing/2014/main" id="{57DCBB8D-2C9E-4DA1-A208-0608A40C11C8}"/>
                </a:ext>
              </a:extLst>
            </p:cNvPr>
            <p:cNvCxnSpPr>
              <a:cxnSpLocks/>
            </p:cNvCxnSpPr>
            <p:nvPr/>
          </p:nvCxnSpPr>
          <p:spPr>
            <a:xfrm flipH="1">
              <a:off x="5204704" y="1739535"/>
              <a:ext cx="45910" cy="4651651"/>
            </a:xfrm>
            <a:prstGeom prst="line">
              <a:avLst/>
            </a:prstGeom>
            <a:noFill/>
            <a:ln w="152400" cap="flat" cmpd="sng" algn="ctr">
              <a:solidFill>
                <a:srgbClr val="3A65F2"/>
              </a:solidFill>
              <a:prstDash val="solid"/>
              <a:miter lim="800000"/>
            </a:ln>
            <a:effectLst/>
          </p:spPr>
        </p:cxnSp>
      </p:grpSp>
      <p:sp>
        <p:nvSpPr>
          <p:cNvPr id="26" name="Title 1">
            <a:extLst>
              <a:ext uri="{FF2B5EF4-FFF2-40B4-BE49-F238E27FC236}">
                <a16:creationId xmlns:a16="http://schemas.microsoft.com/office/drawing/2014/main" id="{E1922BEC-9344-536C-6742-E532F4AE5F59}"/>
              </a:ext>
            </a:extLst>
          </p:cNvPr>
          <p:cNvSpPr>
            <a:spLocks noGrp="1"/>
          </p:cNvSpPr>
          <p:nvPr>
            <p:ph type="title"/>
          </p:nvPr>
        </p:nvSpPr>
        <p:spPr/>
        <p:txBody>
          <a:bodyPr/>
          <a:lstStyle/>
          <a:p>
            <a:r>
              <a:rPr lang="en-US" dirty="0"/>
              <a:t>Recent OB Closures in Indiana</a:t>
            </a:r>
          </a:p>
        </p:txBody>
      </p:sp>
      <p:grpSp>
        <p:nvGrpSpPr>
          <p:cNvPr id="28" name="Group 27">
            <a:extLst>
              <a:ext uri="{FF2B5EF4-FFF2-40B4-BE49-F238E27FC236}">
                <a16:creationId xmlns:a16="http://schemas.microsoft.com/office/drawing/2014/main" id="{47EB7B5C-515E-4375-8E43-2BE44E6B6EDB}"/>
              </a:ext>
            </a:extLst>
          </p:cNvPr>
          <p:cNvGrpSpPr/>
          <p:nvPr/>
        </p:nvGrpSpPr>
        <p:grpSpPr>
          <a:xfrm>
            <a:off x="4573088" y="1599349"/>
            <a:ext cx="7214540" cy="461665"/>
            <a:chOff x="5313370" y="1436737"/>
            <a:chExt cx="5976420" cy="615553"/>
          </a:xfrm>
        </p:grpSpPr>
        <p:grpSp>
          <p:nvGrpSpPr>
            <p:cNvPr id="29" name="Group 28">
              <a:extLst>
                <a:ext uri="{FF2B5EF4-FFF2-40B4-BE49-F238E27FC236}">
                  <a16:creationId xmlns:a16="http://schemas.microsoft.com/office/drawing/2014/main" id="{2BA5E971-69C6-4B2D-A9F9-6C19253FBAF0}"/>
                </a:ext>
              </a:extLst>
            </p:cNvPr>
            <p:cNvGrpSpPr/>
            <p:nvPr/>
          </p:nvGrpSpPr>
          <p:grpSpPr>
            <a:xfrm>
              <a:off x="5313370" y="1436737"/>
              <a:ext cx="1623182" cy="615553"/>
              <a:chOff x="5313370" y="1373602"/>
              <a:chExt cx="1623182" cy="615553"/>
            </a:xfrm>
          </p:grpSpPr>
          <p:sp>
            <p:nvSpPr>
              <p:cNvPr id="33" name="TextBox 32">
                <a:extLst>
                  <a:ext uri="{FF2B5EF4-FFF2-40B4-BE49-F238E27FC236}">
                    <a16:creationId xmlns:a16="http://schemas.microsoft.com/office/drawing/2014/main" id="{B2C3F8BA-AA91-40D6-B56B-937A19D61CC8}"/>
                  </a:ext>
                </a:extLst>
              </p:cNvPr>
              <p:cNvSpPr txBox="1"/>
              <p:nvPr/>
            </p:nvSpPr>
            <p:spPr>
              <a:xfrm>
                <a:off x="5313370" y="1373602"/>
                <a:ext cx="1623182" cy="615553"/>
              </a:xfrm>
              <a:prstGeom prst="rect">
                <a:avLst/>
              </a:prstGeom>
              <a:noFill/>
            </p:spPr>
            <p:txBody>
              <a:bodyPr wrap="square" rtlCol="0">
                <a:spAutoFit/>
              </a:bodyPr>
              <a:lstStyle/>
              <a:p>
                <a:pPr marL="0" marR="0" lvl="0" indent="0" algn="ctr" defTabSz="228600" eaLnBrk="1" fontAlgn="auto" latinLnBrk="0" hangingPunct="1">
                  <a:lnSpc>
                    <a:spcPct val="100000"/>
                  </a:lnSpc>
                  <a:spcBef>
                    <a:spcPts val="0"/>
                  </a:spcBef>
                  <a:spcAft>
                    <a:spcPts val="0"/>
                  </a:spcAft>
                  <a:buClrTx/>
                  <a:buSzTx/>
                  <a:buFontTx/>
                  <a:buNone/>
                  <a:tabLst/>
                  <a:defRPr/>
                </a:pPr>
                <a:r>
                  <a:rPr lang="en-US" sz="2400" kern="0" dirty="0">
                    <a:solidFill>
                      <a:srgbClr val="000000"/>
                    </a:solidFill>
                    <a:latin typeface="Whitney Book"/>
                  </a:rPr>
                  <a:t>2024</a:t>
                </a:r>
                <a:endParaRPr kumimoji="0" lang="en-US" sz="3900" b="0" i="0" u="none" strike="noStrike" kern="0" cap="none" spc="0" normalizeH="0" baseline="0" noProof="0" dirty="0">
                  <a:ln>
                    <a:noFill/>
                  </a:ln>
                  <a:solidFill>
                    <a:srgbClr val="000000"/>
                  </a:solidFill>
                  <a:effectLst/>
                  <a:uLnTx/>
                  <a:uFillTx/>
                  <a:latin typeface="Whitney Book"/>
                </a:endParaRPr>
              </a:p>
            </p:txBody>
          </p:sp>
          <p:cxnSp>
            <p:nvCxnSpPr>
              <p:cNvPr id="34" name="Straight Connector 33">
                <a:extLst>
                  <a:ext uri="{FF2B5EF4-FFF2-40B4-BE49-F238E27FC236}">
                    <a16:creationId xmlns:a16="http://schemas.microsoft.com/office/drawing/2014/main" id="{9A5517B3-1406-46C1-B405-D15D1B4CA225}"/>
                  </a:ext>
                </a:extLst>
              </p:cNvPr>
              <p:cNvCxnSpPr>
                <a:cxnSpLocks/>
              </p:cNvCxnSpPr>
              <p:nvPr/>
            </p:nvCxnSpPr>
            <p:spPr>
              <a:xfrm>
                <a:off x="5814610" y="1989155"/>
                <a:ext cx="590189" cy="0"/>
              </a:xfrm>
              <a:prstGeom prst="line">
                <a:avLst/>
              </a:prstGeom>
              <a:noFill/>
              <a:ln w="50800" cap="flat" cmpd="sng" algn="ctr">
                <a:solidFill>
                  <a:srgbClr val="3A65F2"/>
                </a:solidFill>
                <a:prstDash val="solid"/>
                <a:miter lim="800000"/>
              </a:ln>
              <a:effectLst/>
            </p:spPr>
          </p:cxnSp>
        </p:grpSp>
        <p:sp>
          <p:nvSpPr>
            <p:cNvPr id="32" name="TextBox 31">
              <a:extLst>
                <a:ext uri="{FF2B5EF4-FFF2-40B4-BE49-F238E27FC236}">
                  <a16:creationId xmlns:a16="http://schemas.microsoft.com/office/drawing/2014/main" id="{E6838096-3B27-45C5-A8B8-D502E6F1BF12}"/>
                </a:ext>
              </a:extLst>
            </p:cNvPr>
            <p:cNvSpPr txBox="1"/>
            <p:nvPr/>
          </p:nvSpPr>
          <p:spPr>
            <a:xfrm>
              <a:off x="7123059" y="1592646"/>
              <a:ext cx="4166731" cy="449439"/>
            </a:xfrm>
            <a:prstGeom prst="rect">
              <a:avLst/>
            </a:prstGeom>
            <a:noFill/>
          </p:spPr>
          <p:txBody>
            <a:bodyPr wrap="square" rtlCol="0">
              <a:spAutoFit/>
            </a:bodyPr>
            <a:lstStyle/>
            <a:p>
              <a:pPr marL="0" marR="0" lvl="0" indent="0" defTabSz="228600" eaLnBrk="1" fontAlgn="auto" latinLnBrk="0" hangingPunct="1">
                <a:lnSpc>
                  <a:spcPts val="1650"/>
                </a:lnSpc>
                <a:spcBef>
                  <a:spcPts val="0"/>
                </a:spcBef>
                <a:spcAft>
                  <a:spcPts val="0"/>
                </a:spcAft>
                <a:buClrTx/>
                <a:buSzTx/>
                <a:buFontTx/>
                <a:buNone/>
                <a:tabLst/>
                <a:defRPr/>
              </a:pPr>
              <a:r>
                <a:rPr kumimoji="0" lang="en-US" sz="2400" i="0" u="none" strike="noStrike" kern="0" cap="none" spc="0" normalizeH="0" baseline="0" noProof="0" dirty="0">
                  <a:ln>
                    <a:noFill/>
                  </a:ln>
                  <a:solidFill>
                    <a:srgbClr val="3D4746"/>
                  </a:solidFill>
                  <a:effectLst/>
                  <a:uLnTx/>
                  <a:uFillTx/>
                  <a:latin typeface="Whitney Book"/>
                </a:rPr>
                <a:t>Perry County</a:t>
              </a:r>
              <a:endParaRPr kumimoji="0" lang="en-US" sz="2000" i="0" u="none" strike="noStrike" kern="0" cap="none" spc="0" normalizeH="0" baseline="0" noProof="0" dirty="0">
                <a:ln>
                  <a:noFill/>
                </a:ln>
                <a:solidFill>
                  <a:srgbClr val="3D4746"/>
                </a:solidFill>
                <a:effectLst/>
                <a:uLnTx/>
                <a:uFillTx/>
                <a:latin typeface="Whitney Book"/>
              </a:endParaRPr>
            </a:p>
          </p:txBody>
        </p:sp>
      </p:grpSp>
      <p:grpSp>
        <p:nvGrpSpPr>
          <p:cNvPr id="105" name="Group 104">
            <a:extLst>
              <a:ext uri="{FF2B5EF4-FFF2-40B4-BE49-F238E27FC236}">
                <a16:creationId xmlns:a16="http://schemas.microsoft.com/office/drawing/2014/main" id="{8DED8E1B-2596-4CB4-AB0A-E7F1B06A0A1D}"/>
              </a:ext>
            </a:extLst>
          </p:cNvPr>
          <p:cNvGrpSpPr/>
          <p:nvPr/>
        </p:nvGrpSpPr>
        <p:grpSpPr>
          <a:xfrm>
            <a:off x="5194299" y="7741394"/>
            <a:ext cx="4210321" cy="1092212"/>
            <a:chOff x="5706532" y="4525797"/>
            <a:chExt cx="5613761" cy="1456282"/>
          </a:xfrm>
        </p:grpSpPr>
        <p:grpSp>
          <p:nvGrpSpPr>
            <p:cNvPr id="106" name="Group 105">
              <a:extLst>
                <a:ext uri="{FF2B5EF4-FFF2-40B4-BE49-F238E27FC236}">
                  <a16:creationId xmlns:a16="http://schemas.microsoft.com/office/drawing/2014/main" id="{0EDF4579-2228-42C2-AC48-F46ECB5047EE}"/>
                </a:ext>
              </a:extLst>
            </p:cNvPr>
            <p:cNvGrpSpPr/>
            <p:nvPr/>
          </p:nvGrpSpPr>
          <p:grpSpPr>
            <a:xfrm>
              <a:off x="5706532" y="4525797"/>
              <a:ext cx="939795" cy="923329"/>
              <a:chOff x="5706532" y="4622801"/>
              <a:chExt cx="939795" cy="923329"/>
            </a:xfrm>
          </p:grpSpPr>
          <p:sp>
            <p:nvSpPr>
              <p:cNvPr id="110" name="TextBox 109">
                <a:extLst>
                  <a:ext uri="{FF2B5EF4-FFF2-40B4-BE49-F238E27FC236}">
                    <a16:creationId xmlns:a16="http://schemas.microsoft.com/office/drawing/2014/main" id="{26377C12-62EA-4556-BEA1-F284112DAEB3}"/>
                  </a:ext>
                </a:extLst>
              </p:cNvPr>
              <p:cNvSpPr txBox="1"/>
              <p:nvPr/>
            </p:nvSpPr>
            <p:spPr>
              <a:xfrm>
                <a:off x="5706532" y="4622801"/>
                <a:ext cx="939795" cy="923329"/>
              </a:xfrm>
              <a:prstGeom prst="rect">
                <a:avLst/>
              </a:prstGeom>
              <a:noFill/>
            </p:spPr>
            <p:txBody>
              <a:bodyPr wrap="square" rtlCol="0">
                <a:spAutoFit/>
              </a:bodyPr>
              <a:lstStyle/>
              <a:p>
                <a:pPr marL="0" marR="0" lvl="0" indent="0" algn="ctr" defTabSz="228600" eaLnBrk="1" fontAlgn="auto" latinLnBrk="0" hangingPunct="1">
                  <a:lnSpc>
                    <a:spcPct val="100000"/>
                  </a:lnSpc>
                  <a:spcBef>
                    <a:spcPts val="0"/>
                  </a:spcBef>
                  <a:spcAft>
                    <a:spcPts val="0"/>
                  </a:spcAft>
                  <a:buClrTx/>
                  <a:buSzTx/>
                  <a:buFontTx/>
                  <a:buNone/>
                  <a:tabLst/>
                  <a:defRPr/>
                </a:pPr>
                <a:r>
                  <a:rPr kumimoji="0" lang="en-US" sz="3900" b="1" i="0" u="none" strike="noStrike" kern="0" cap="none" spc="0" normalizeH="0" baseline="0" noProof="0" dirty="0">
                    <a:ln>
                      <a:noFill/>
                    </a:ln>
                    <a:solidFill>
                      <a:srgbClr val="000000"/>
                    </a:solidFill>
                    <a:effectLst/>
                    <a:uLnTx/>
                    <a:uFillTx/>
                    <a:latin typeface="Calibri Light" panose="020F0302020204030204"/>
                  </a:rPr>
                  <a:t>3.</a:t>
                </a:r>
              </a:p>
            </p:txBody>
          </p:sp>
          <p:cxnSp>
            <p:nvCxnSpPr>
              <p:cNvPr id="111" name="Straight Connector 110">
                <a:extLst>
                  <a:ext uri="{FF2B5EF4-FFF2-40B4-BE49-F238E27FC236}">
                    <a16:creationId xmlns:a16="http://schemas.microsoft.com/office/drawing/2014/main" id="{98DDB300-EA59-4B0D-93BF-0F5A0C94BE8B}"/>
                  </a:ext>
                </a:extLst>
              </p:cNvPr>
              <p:cNvCxnSpPr>
                <a:cxnSpLocks/>
              </p:cNvCxnSpPr>
              <p:nvPr/>
            </p:nvCxnSpPr>
            <p:spPr>
              <a:xfrm>
                <a:off x="5725664" y="5537941"/>
                <a:ext cx="901530" cy="0"/>
              </a:xfrm>
              <a:prstGeom prst="line">
                <a:avLst/>
              </a:prstGeom>
              <a:noFill/>
              <a:ln w="50800" cap="flat" cmpd="sng" algn="ctr">
                <a:solidFill>
                  <a:srgbClr val="3A65F2"/>
                </a:solidFill>
                <a:prstDash val="solid"/>
                <a:miter lim="800000"/>
              </a:ln>
              <a:effectLst/>
            </p:spPr>
          </p:cxnSp>
        </p:grpSp>
        <p:grpSp>
          <p:nvGrpSpPr>
            <p:cNvPr id="107" name="Group 106">
              <a:extLst>
                <a:ext uri="{FF2B5EF4-FFF2-40B4-BE49-F238E27FC236}">
                  <a16:creationId xmlns:a16="http://schemas.microsoft.com/office/drawing/2014/main" id="{8688FBE1-9AF3-4C44-994D-79237E9E7BC5}"/>
                </a:ext>
              </a:extLst>
            </p:cNvPr>
            <p:cNvGrpSpPr/>
            <p:nvPr/>
          </p:nvGrpSpPr>
          <p:grpSpPr>
            <a:xfrm>
              <a:off x="7153562" y="4561156"/>
              <a:ext cx="4166731" cy="1420923"/>
              <a:chOff x="7153562" y="1329432"/>
              <a:chExt cx="4166731" cy="1420923"/>
            </a:xfrm>
          </p:grpSpPr>
          <p:sp>
            <p:nvSpPr>
              <p:cNvPr id="108" name="TextBox 107">
                <a:extLst>
                  <a:ext uri="{FF2B5EF4-FFF2-40B4-BE49-F238E27FC236}">
                    <a16:creationId xmlns:a16="http://schemas.microsoft.com/office/drawing/2014/main" id="{43D01B49-F4BA-4429-B2A1-B8030D9A60D5}"/>
                  </a:ext>
                </a:extLst>
              </p:cNvPr>
              <p:cNvSpPr txBox="1"/>
              <p:nvPr/>
            </p:nvSpPr>
            <p:spPr>
              <a:xfrm>
                <a:off x="7153562" y="1329432"/>
                <a:ext cx="4166731" cy="461665"/>
              </a:xfrm>
              <a:prstGeom prst="rect">
                <a:avLst/>
              </a:prstGeom>
              <a:noFill/>
            </p:spPr>
            <p:txBody>
              <a:bodyPr wrap="square" rtlCol="0">
                <a:spAutoFit/>
              </a:bodyPr>
              <a:lstStyle/>
              <a:p>
                <a:pPr marL="0" marR="0" lvl="0" indent="0" defTabSz="228600" eaLnBrk="1" fontAlgn="auto" latinLnBrk="0" hangingPunct="1">
                  <a:lnSpc>
                    <a:spcPct val="100000"/>
                  </a:lnSpc>
                  <a:spcBef>
                    <a:spcPts val="0"/>
                  </a:spcBef>
                  <a:spcAft>
                    <a:spcPts val="0"/>
                  </a:spcAft>
                  <a:buClrTx/>
                  <a:buSzTx/>
                  <a:buFontTx/>
                  <a:buNone/>
                  <a:tabLst/>
                  <a:defRPr/>
                </a:pPr>
                <a:r>
                  <a:rPr kumimoji="0" lang="en-US" sz="1650" b="1" i="0" u="none" strike="noStrike" kern="0" cap="none" spc="0" normalizeH="0" baseline="0" noProof="0" dirty="0">
                    <a:ln>
                      <a:noFill/>
                    </a:ln>
                    <a:solidFill>
                      <a:srgbClr val="3A65F2"/>
                    </a:solidFill>
                    <a:effectLst/>
                    <a:uLnTx/>
                    <a:uFillTx/>
                    <a:latin typeface="Calibri Light" panose="020F0302020204030204"/>
                  </a:rPr>
                  <a:t>Meeting Deadline</a:t>
                </a:r>
              </a:p>
            </p:txBody>
          </p:sp>
          <p:sp>
            <p:nvSpPr>
              <p:cNvPr id="109" name="TextBox 108">
                <a:extLst>
                  <a:ext uri="{FF2B5EF4-FFF2-40B4-BE49-F238E27FC236}">
                    <a16:creationId xmlns:a16="http://schemas.microsoft.com/office/drawing/2014/main" id="{470613C2-DFA5-4F64-9D17-272FA00C668B}"/>
                  </a:ext>
                </a:extLst>
              </p:cNvPr>
              <p:cNvSpPr txBox="1"/>
              <p:nvPr/>
            </p:nvSpPr>
            <p:spPr>
              <a:xfrm>
                <a:off x="7153562" y="1755211"/>
                <a:ext cx="4166731" cy="995144"/>
              </a:xfrm>
              <a:prstGeom prst="rect">
                <a:avLst/>
              </a:prstGeom>
              <a:noFill/>
            </p:spPr>
            <p:txBody>
              <a:bodyPr wrap="square" rtlCol="0">
                <a:spAutoFit/>
              </a:bodyPr>
              <a:lstStyle/>
              <a:p>
                <a:pPr marL="0" marR="0" lvl="0" indent="0" defTabSz="228600" eaLnBrk="1" fontAlgn="auto" latinLnBrk="0" hangingPunct="1">
                  <a:lnSpc>
                    <a:spcPts val="165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D4746"/>
                    </a:solidFill>
                    <a:effectLst/>
                    <a:uLnTx/>
                    <a:uFillTx/>
                    <a:latin typeface="Calibri Light" panose="020F0302020204030204"/>
                  </a:rPr>
                  <a:t>Lorem Ipsum is simply dummy text</a:t>
                </a:r>
              </a:p>
              <a:p>
                <a:pPr marL="0" marR="0" lvl="0" indent="0" defTabSz="228600" eaLnBrk="1" fontAlgn="auto" latinLnBrk="0" hangingPunct="1">
                  <a:lnSpc>
                    <a:spcPts val="165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D4746"/>
                    </a:solidFill>
                    <a:effectLst/>
                    <a:uLnTx/>
                    <a:uFillTx/>
                    <a:latin typeface="Calibri Light" panose="020F0302020204030204"/>
                  </a:rPr>
                  <a:t>of the printing and typesetting industry Lorem Ipsum has been.</a:t>
                </a:r>
                <a:endParaRPr kumimoji="0" lang="en-US" sz="1125" b="1" i="0" u="none" strike="noStrike" kern="0" cap="none" spc="0" normalizeH="0" baseline="0" noProof="0" dirty="0">
                  <a:ln>
                    <a:noFill/>
                  </a:ln>
                  <a:solidFill>
                    <a:srgbClr val="3D4746"/>
                  </a:solidFill>
                  <a:effectLst/>
                  <a:uLnTx/>
                  <a:uFillTx/>
                  <a:latin typeface="Calibri Light" panose="020F0302020204030204"/>
                </a:endParaRPr>
              </a:p>
            </p:txBody>
          </p:sp>
        </p:grpSp>
      </p:grpSp>
      <p:sp>
        <p:nvSpPr>
          <p:cNvPr id="117" name="TextBox 116">
            <a:extLst>
              <a:ext uri="{FF2B5EF4-FFF2-40B4-BE49-F238E27FC236}">
                <a16:creationId xmlns:a16="http://schemas.microsoft.com/office/drawing/2014/main" id="{B2C3F8BA-AA91-40D6-B56B-937A19D61CC8}"/>
              </a:ext>
            </a:extLst>
          </p:cNvPr>
          <p:cNvSpPr txBox="1"/>
          <p:nvPr/>
        </p:nvSpPr>
        <p:spPr>
          <a:xfrm>
            <a:off x="4567257" y="2310414"/>
            <a:ext cx="1959453" cy="461665"/>
          </a:xfrm>
          <a:prstGeom prst="rect">
            <a:avLst/>
          </a:prstGeom>
          <a:noFill/>
        </p:spPr>
        <p:txBody>
          <a:bodyPr wrap="square" rtlCol="0">
            <a:spAutoFit/>
          </a:bodyPr>
          <a:lstStyle/>
          <a:p>
            <a:pPr marL="0" marR="0" lvl="0" indent="0" algn="ctr" defTabSz="228600" eaLnBrk="1" fontAlgn="auto" latinLnBrk="0" hangingPunct="1">
              <a:lnSpc>
                <a:spcPct val="100000"/>
              </a:lnSpc>
              <a:spcBef>
                <a:spcPts val="0"/>
              </a:spcBef>
              <a:spcAft>
                <a:spcPts val="0"/>
              </a:spcAft>
              <a:buClrTx/>
              <a:buSzTx/>
              <a:buFontTx/>
              <a:buNone/>
              <a:tabLst/>
              <a:defRPr/>
            </a:pPr>
            <a:r>
              <a:rPr lang="en-US" sz="2400" kern="0" dirty="0">
                <a:solidFill>
                  <a:srgbClr val="000000"/>
                </a:solidFill>
                <a:latin typeface="Whitney Book"/>
              </a:rPr>
              <a:t>2023</a:t>
            </a:r>
            <a:endParaRPr kumimoji="0" lang="en-US" sz="3900" b="0" i="0" u="none" strike="noStrike" kern="0" cap="none" spc="0" normalizeH="0" baseline="0" noProof="0" dirty="0">
              <a:ln>
                <a:noFill/>
              </a:ln>
              <a:solidFill>
                <a:srgbClr val="000000"/>
              </a:solidFill>
              <a:effectLst/>
              <a:uLnTx/>
              <a:uFillTx/>
              <a:latin typeface="Whitney Book"/>
            </a:endParaRPr>
          </a:p>
        </p:txBody>
      </p:sp>
      <p:sp>
        <p:nvSpPr>
          <p:cNvPr id="118" name="TextBox 117">
            <a:extLst>
              <a:ext uri="{FF2B5EF4-FFF2-40B4-BE49-F238E27FC236}">
                <a16:creationId xmlns:a16="http://schemas.microsoft.com/office/drawing/2014/main" id="{E6838096-3B27-45C5-A8B8-D502E6F1BF12}"/>
              </a:ext>
            </a:extLst>
          </p:cNvPr>
          <p:cNvSpPr txBox="1"/>
          <p:nvPr/>
        </p:nvSpPr>
        <p:spPr>
          <a:xfrm>
            <a:off x="6788677" y="2233791"/>
            <a:ext cx="5029942" cy="1938992"/>
          </a:xfrm>
          <a:prstGeom prst="rect">
            <a:avLst/>
          </a:prstGeom>
          <a:noFill/>
        </p:spPr>
        <p:txBody>
          <a:bodyPr wrap="square" rtlCol="0">
            <a:spAutoFit/>
          </a:bodyPr>
          <a:lstStyle/>
          <a:p>
            <a:r>
              <a:rPr lang="en-US" sz="2400" dirty="0">
                <a:latin typeface="Whitney Book"/>
                <a:ea typeface="Calibri" panose="020F0502020204030204" pitchFamily="34" charset="0"/>
              </a:rPr>
              <a:t>Parkview Wabash</a:t>
            </a:r>
          </a:p>
          <a:p>
            <a:r>
              <a:rPr lang="en-US" sz="2400" dirty="0">
                <a:latin typeface="Whitney Book"/>
                <a:ea typeface="Calibri" panose="020F0502020204030204" pitchFamily="34" charset="0"/>
              </a:rPr>
              <a:t>St. Joseph Plymouth</a:t>
            </a:r>
          </a:p>
          <a:p>
            <a:r>
              <a:rPr lang="en-US" sz="2400" dirty="0">
                <a:latin typeface="Whitney Book"/>
                <a:ea typeface="Calibri" panose="020F0502020204030204" pitchFamily="34" charset="0"/>
              </a:rPr>
              <a:t>St. Elizabeth Dearborn </a:t>
            </a:r>
          </a:p>
          <a:p>
            <a:r>
              <a:rPr lang="en-US" sz="2400" dirty="0">
                <a:latin typeface="Whitney Book"/>
                <a:ea typeface="Calibri" panose="020F0502020204030204" pitchFamily="34" charset="0"/>
              </a:rPr>
              <a:t>Parkview DeKalb</a:t>
            </a:r>
          </a:p>
          <a:p>
            <a:r>
              <a:rPr lang="en-US" sz="2400" dirty="0">
                <a:latin typeface="Whitney Book"/>
                <a:ea typeface="Calibri" panose="020F0502020204030204" pitchFamily="34" charset="0"/>
              </a:rPr>
              <a:t>Parkview LaGrange</a:t>
            </a:r>
          </a:p>
        </p:txBody>
      </p:sp>
      <p:grpSp>
        <p:nvGrpSpPr>
          <p:cNvPr id="121" name="Group 120">
            <a:extLst>
              <a:ext uri="{FF2B5EF4-FFF2-40B4-BE49-F238E27FC236}">
                <a16:creationId xmlns:a16="http://schemas.microsoft.com/office/drawing/2014/main" id="{47EB7B5C-515E-4375-8E43-2BE44E6B6EDB}"/>
              </a:ext>
            </a:extLst>
          </p:cNvPr>
          <p:cNvGrpSpPr/>
          <p:nvPr/>
        </p:nvGrpSpPr>
        <p:grpSpPr>
          <a:xfrm>
            <a:off x="4652254" y="4311189"/>
            <a:ext cx="7161600" cy="830997"/>
            <a:chOff x="5325930" y="759030"/>
            <a:chExt cx="5932565" cy="1107993"/>
          </a:xfrm>
        </p:grpSpPr>
        <p:sp>
          <p:nvSpPr>
            <p:cNvPr id="124" name="TextBox 123">
              <a:extLst>
                <a:ext uri="{FF2B5EF4-FFF2-40B4-BE49-F238E27FC236}">
                  <a16:creationId xmlns:a16="http://schemas.microsoft.com/office/drawing/2014/main" id="{B2C3F8BA-AA91-40D6-B56B-937A19D61CC8}"/>
                </a:ext>
              </a:extLst>
            </p:cNvPr>
            <p:cNvSpPr txBox="1"/>
            <p:nvPr/>
          </p:nvSpPr>
          <p:spPr>
            <a:xfrm>
              <a:off x="5325930" y="796453"/>
              <a:ext cx="1623182" cy="615552"/>
            </a:xfrm>
            <a:prstGeom prst="rect">
              <a:avLst/>
            </a:prstGeom>
            <a:noFill/>
          </p:spPr>
          <p:txBody>
            <a:bodyPr wrap="square" rtlCol="0">
              <a:spAutoFit/>
            </a:bodyPr>
            <a:lstStyle/>
            <a:p>
              <a:pPr marL="0" marR="0" lvl="0" indent="0" algn="ctr" defTabSz="228600" eaLnBrk="1" fontAlgn="auto" latinLnBrk="0" hangingPunct="1">
                <a:lnSpc>
                  <a:spcPct val="100000"/>
                </a:lnSpc>
                <a:spcBef>
                  <a:spcPts val="0"/>
                </a:spcBef>
                <a:spcAft>
                  <a:spcPts val="0"/>
                </a:spcAft>
                <a:buClrTx/>
                <a:buSzTx/>
                <a:buFontTx/>
                <a:buNone/>
                <a:tabLst/>
                <a:defRPr/>
              </a:pPr>
              <a:r>
                <a:rPr lang="en-US" sz="2400" kern="0" dirty="0">
                  <a:solidFill>
                    <a:srgbClr val="000000"/>
                  </a:solidFill>
                  <a:latin typeface="Whitney Book"/>
                </a:rPr>
                <a:t>2022</a:t>
              </a:r>
              <a:endParaRPr kumimoji="0" lang="en-US" sz="3900" b="0" i="0" u="none" strike="noStrike" kern="0" cap="none" spc="0" normalizeH="0" baseline="0" noProof="0" dirty="0">
                <a:ln>
                  <a:noFill/>
                </a:ln>
                <a:solidFill>
                  <a:srgbClr val="000000"/>
                </a:solidFill>
                <a:effectLst/>
                <a:uLnTx/>
                <a:uFillTx/>
                <a:latin typeface="Whitney Book"/>
              </a:endParaRPr>
            </a:p>
          </p:txBody>
        </p:sp>
        <p:sp>
          <p:nvSpPr>
            <p:cNvPr id="123" name="TextBox 122">
              <a:extLst>
                <a:ext uri="{FF2B5EF4-FFF2-40B4-BE49-F238E27FC236}">
                  <a16:creationId xmlns:a16="http://schemas.microsoft.com/office/drawing/2014/main" id="{E6838096-3B27-45C5-A8B8-D502E6F1BF12}"/>
                </a:ext>
              </a:extLst>
            </p:cNvPr>
            <p:cNvSpPr txBox="1"/>
            <p:nvPr/>
          </p:nvSpPr>
          <p:spPr>
            <a:xfrm>
              <a:off x="7091764" y="759030"/>
              <a:ext cx="4166731" cy="1107993"/>
            </a:xfrm>
            <a:prstGeom prst="rect">
              <a:avLst/>
            </a:prstGeom>
            <a:noFill/>
          </p:spPr>
          <p:txBody>
            <a:bodyPr wrap="square" rtlCol="0">
              <a:spAutoFit/>
            </a:bodyPr>
            <a:lstStyle/>
            <a:p>
              <a:pPr marL="0" marR="0" lvl="0" indent="0" defTabSz="228600" eaLnBrk="1" fontAlgn="auto" latinLnBrk="0" hangingPunct="1">
                <a:spcBef>
                  <a:spcPts val="0"/>
                </a:spcBef>
                <a:buClrTx/>
                <a:buSzTx/>
                <a:buFontTx/>
                <a:buNone/>
                <a:tabLst/>
                <a:defRPr/>
              </a:pPr>
              <a:r>
                <a:rPr kumimoji="0" lang="en-US" sz="2400" i="0" u="none" strike="noStrike" kern="0" cap="none" spc="0" normalizeH="0" baseline="0" noProof="0" dirty="0">
                  <a:ln>
                    <a:noFill/>
                  </a:ln>
                  <a:solidFill>
                    <a:srgbClr val="3D4746"/>
                  </a:solidFill>
                  <a:effectLst/>
                  <a:uLnTx/>
                  <a:uFillTx/>
                  <a:latin typeface="Whitney Book"/>
                </a:rPr>
                <a:t>Pulaski</a:t>
              </a:r>
            </a:p>
            <a:p>
              <a:pPr marL="0" marR="0" lvl="0" indent="0" defTabSz="228600" eaLnBrk="1" fontAlgn="auto" latinLnBrk="0" hangingPunct="1">
                <a:spcBef>
                  <a:spcPts val="0"/>
                </a:spcBef>
                <a:buClrTx/>
                <a:buSzTx/>
                <a:buFontTx/>
                <a:buNone/>
                <a:tabLst/>
                <a:defRPr/>
              </a:pPr>
              <a:r>
                <a:rPr lang="en-US" sz="2400" kern="0" dirty="0">
                  <a:solidFill>
                    <a:srgbClr val="3D4746"/>
                  </a:solidFill>
                  <a:latin typeface="Whitney Book"/>
                </a:rPr>
                <a:t>Ascension St. Vincent Dunn</a:t>
              </a:r>
              <a:endParaRPr kumimoji="0" lang="en-US" sz="2400" i="0" u="none" strike="noStrike" kern="0" cap="none" spc="0" normalizeH="0" baseline="0" noProof="0" dirty="0">
                <a:ln>
                  <a:noFill/>
                </a:ln>
                <a:solidFill>
                  <a:srgbClr val="3D4746"/>
                </a:solidFill>
                <a:effectLst/>
                <a:uLnTx/>
                <a:uFillTx/>
                <a:latin typeface="Whitney Book"/>
              </a:endParaRPr>
            </a:p>
          </p:txBody>
        </p:sp>
      </p:grpSp>
      <p:sp>
        <p:nvSpPr>
          <p:cNvPr id="126" name="TextBox 125">
            <a:extLst>
              <a:ext uri="{FF2B5EF4-FFF2-40B4-BE49-F238E27FC236}">
                <a16:creationId xmlns:a16="http://schemas.microsoft.com/office/drawing/2014/main" id="{B2C3F8BA-AA91-40D6-B56B-937A19D61CC8}"/>
              </a:ext>
            </a:extLst>
          </p:cNvPr>
          <p:cNvSpPr txBox="1"/>
          <p:nvPr/>
        </p:nvSpPr>
        <p:spPr>
          <a:xfrm>
            <a:off x="4569112" y="5293762"/>
            <a:ext cx="1959453" cy="461665"/>
          </a:xfrm>
          <a:prstGeom prst="rect">
            <a:avLst/>
          </a:prstGeom>
          <a:noFill/>
        </p:spPr>
        <p:txBody>
          <a:bodyPr wrap="square" rtlCol="0">
            <a:spAutoFit/>
          </a:bodyPr>
          <a:lstStyle/>
          <a:p>
            <a:pPr marL="0" marR="0" lvl="0" indent="0" algn="ctr" defTabSz="228600" eaLnBrk="1" fontAlgn="auto" latinLnBrk="0" hangingPunct="1">
              <a:lnSpc>
                <a:spcPct val="100000"/>
              </a:lnSpc>
              <a:spcBef>
                <a:spcPts val="0"/>
              </a:spcBef>
              <a:spcAft>
                <a:spcPts val="0"/>
              </a:spcAft>
              <a:buClrTx/>
              <a:buSzTx/>
              <a:buFontTx/>
              <a:buNone/>
              <a:tabLst/>
              <a:defRPr/>
            </a:pPr>
            <a:r>
              <a:rPr lang="en-US" sz="2400" kern="0" dirty="0">
                <a:solidFill>
                  <a:srgbClr val="000000"/>
                </a:solidFill>
                <a:latin typeface="Whitney Book"/>
              </a:rPr>
              <a:t>2021</a:t>
            </a:r>
            <a:endParaRPr kumimoji="0" lang="en-US" sz="3900" b="0" i="0" u="none" strike="noStrike" kern="0" cap="none" spc="0" normalizeH="0" baseline="0" noProof="0" dirty="0">
              <a:ln>
                <a:noFill/>
              </a:ln>
              <a:solidFill>
                <a:srgbClr val="000000"/>
              </a:solidFill>
              <a:effectLst/>
              <a:uLnTx/>
              <a:uFillTx/>
              <a:latin typeface="Whitney Book"/>
            </a:endParaRPr>
          </a:p>
        </p:txBody>
      </p:sp>
      <p:sp>
        <p:nvSpPr>
          <p:cNvPr id="127" name="TextBox 126">
            <a:extLst>
              <a:ext uri="{FF2B5EF4-FFF2-40B4-BE49-F238E27FC236}">
                <a16:creationId xmlns:a16="http://schemas.microsoft.com/office/drawing/2014/main" id="{E6838096-3B27-45C5-A8B8-D502E6F1BF12}"/>
              </a:ext>
            </a:extLst>
          </p:cNvPr>
          <p:cNvSpPr txBox="1"/>
          <p:nvPr/>
        </p:nvSpPr>
        <p:spPr>
          <a:xfrm>
            <a:off x="6746851" y="5256243"/>
            <a:ext cx="5315537" cy="830997"/>
          </a:xfrm>
          <a:prstGeom prst="rect">
            <a:avLst/>
          </a:prstGeom>
          <a:noFill/>
        </p:spPr>
        <p:txBody>
          <a:bodyPr wrap="square" rtlCol="0">
            <a:spAutoFit/>
          </a:bodyPr>
          <a:lstStyle/>
          <a:p>
            <a:r>
              <a:rPr lang="en-US" sz="2400" dirty="0">
                <a:latin typeface="Whitney Book"/>
                <a:ea typeface="Calibri" panose="020F0502020204030204" pitchFamily="34" charset="0"/>
              </a:rPr>
              <a:t>Franciscan Hammond (consolidated to Dyer) </a:t>
            </a:r>
          </a:p>
        </p:txBody>
      </p:sp>
      <p:grpSp>
        <p:nvGrpSpPr>
          <p:cNvPr id="128" name="Group 127">
            <a:extLst>
              <a:ext uri="{FF2B5EF4-FFF2-40B4-BE49-F238E27FC236}">
                <a16:creationId xmlns:a16="http://schemas.microsoft.com/office/drawing/2014/main" id="{47EB7B5C-515E-4375-8E43-2BE44E6B6EDB}"/>
              </a:ext>
            </a:extLst>
          </p:cNvPr>
          <p:cNvGrpSpPr/>
          <p:nvPr/>
        </p:nvGrpSpPr>
        <p:grpSpPr>
          <a:xfrm>
            <a:off x="4623407" y="6059156"/>
            <a:ext cx="7195212" cy="530768"/>
            <a:chOff x="5313370" y="1436737"/>
            <a:chExt cx="5960409" cy="707690"/>
          </a:xfrm>
        </p:grpSpPr>
        <p:sp>
          <p:nvSpPr>
            <p:cNvPr id="131" name="TextBox 130">
              <a:extLst>
                <a:ext uri="{FF2B5EF4-FFF2-40B4-BE49-F238E27FC236}">
                  <a16:creationId xmlns:a16="http://schemas.microsoft.com/office/drawing/2014/main" id="{B2C3F8BA-AA91-40D6-B56B-937A19D61CC8}"/>
                </a:ext>
              </a:extLst>
            </p:cNvPr>
            <p:cNvSpPr txBox="1"/>
            <p:nvPr/>
          </p:nvSpPr>
          <p:spPr>
            <a:xfrm>
              <a:off x="5313370" y="1436737"/>
              <a:ext cx="1623182" cy="615553"/>
            </a:xfrm>
            <a:prstGeom prst="rect">
              <a:avLst/>
            </a:prstGeom>
            <a:noFill/>
          </p:spPr>
          <p:txBody>
            <a:bodyPr wrap="square" rtlCol="0">
              <a:spAutoFit/>
            </a:bodyPr>
            <a:lstStyle/>
            <a:p>
              <a:pPr marL="0" marR="0" lvl="0" indent="0" algn="ctr" defTabSz="228600" eaLnBrk="1" fontAlgn="auto" latinLnBrk="0" hangingPunct="1">
                <a:lnSpc>
                  <a:spcPct val="100000"/>
                </a:lnSpc>
                <a:spcBef>
                  <a:spcPts val="0"/>
                </a:spcBef>
                <a:spcAft>
                  <a:spcPts val="0"/>
                </a:spcAft>
                <a:buClrTx/>
                <a:buSzTx/>
                <a:buFontTx/>
                <a:buNone/>
                <a:tabLst/>
                <a:defRPr/>
              </a:pPr>
              <a:r>
                <a:rPr lang="en-US" sz="2400" kern="0" dirty="0">
                  <a:solidFill>
                    <a:srgbClr val="000000"/>
                  </a:solidFill>
                  <a:latin typeface="Whitney Book"/>
                </a:rPr>
                <a:t>2020</a:t>
              </a:r>
              <a:endParaRPr kumimoji="0" lang="en-US" sz="3900" b="0" i="0" u="none" strike="noStrike" kern="0" cap="none" spc="0" normalizeH="0" baseline="0" noProof="0" dirty="0">
                <a:ln>
                  <a:noFill/>
                </a:ln>
                <a:solidFill>
                  <a:srgbClr val="000000"/>
                </a:solidFill>
                <a:effectLst/>
                <a:uLnTx/>
                <a:uFillTx/>
                <a:latin typeface="Whitney Book"/>
              </a:endParaRPr>
            </a:p>
          </p:txBody>
        </p:sp>
        <p:sp>
          <p:nvSpPr>
            <p:cNvPr id="130" name="TextBox 129">
              <a:extLst>
                <a:ext uri="{FF2B5EF4-FFF2-40B4-BE49-F238E27FC236}">
                  <a16:creationId xmlns:a16="http://schemas.microsoft.com/office/drawing/2014/main" id="{E6838096-3B27-45C5-A8B8-D502E6F1BF12}"/>
                </a:ext>
              </a:extLst>
            </p:cNvPr>
            <p:cNvSpPr txBox="1"/>
            <p:nvPr/>
          </p:nvSpPr>
          <p:spPr>
            <a:xfrm>
              <a:off x="7107048" y="1694902"/>
              <a:ext cx="4166731" cy="449525"/>
            </a:xfrm>
            <a:prstGeom prst="rect">
              <a:avLst/>
            </a:prstGeom>
            <a:noFill/>
          </p:spPr>
          <p:txBody>
            <a:bodyPr wrap="square" rtlCol="0">
              <a:spAutoFit/>
            </a:bodyPr>
            <a:lstStyle/>
            <a:p>
              <a:pPr marL="0" marR="0" lvl="0" indent="0" defTabSz="228600" eaLnBrk="1" fontAlgn="auto" latinLnBrk="0" hangingPunct="1">
                <a:lnSpc>
                  <a:spcPts val="1650"/>
                </a:lnSpc>
                <a:spcBef>
                  <a:spcPts val="0"/>
                </a:spcBef>
                <a:spcAft>
                  <a:spcPts val="0"/>
                </a:spcAft>
                <a:buClrTx/>
                <a:buSzTx/>
                <a:buFontTx/>
                <a:buNone/>
                <a:tabLst/>
                <a:defRPr/>
              </a:pPr>
              <a:r>
                <a:rPr kumimoji="0" lang="en-US" sz="2400" i="0" u="none" strike="noStrike" kern="0" cap="none" spc="0" normalizeH="0" baseline="0" noProof="0" dirty="0">
                  <a:ln>
                    <a:noFill/>
                  </a:ln>
                  <a:solidFill>
                    <a:srgbClr val="3D4746"/>
                  </a:solidFill>
                  <a:effectLst/>
                  <a:uLnTx/>
                  <a:uFillTx/>
                  <a:latin typeface="Whitney Book"/>
                </a:rPr>
                <a:t>IU Jay</a:t>
              </a:r>
              <a:endParaRPr kumimoji="0" lang="en-US" sz="2000" i="0" u="none" strike="noStrike" kern="0" cap="none" spc="0" normalizeH="0" baseline="0" noProof="0" dirty="0">
                <a:ln>
                  <a:noFill/>
                </a:ln>
                <a:solidFill>
                  <a:srgbClr val="3D4746"/>
                </a:solidFill>
                <a:effectLst/>
                <a:uLnTx/>
                <a:uFillTx/>
                <a:latin typeface="Whitney Book"/>
              </a:endParaRPr>
            </a:p>
          </p:txBody>
        </p:sp>
      </p:grpSp>
      <p:cxnSp>
        <p:nvCxnSpPr>
          <p:cNvPr id="137" name="Straight Connector 136">
            <a:extLst>
              <a:ext uri="{FF2B5EF4-FFF2-40B4-BE49-F238E27FC236}">
                <a16:creationId xmlns:a16="http://schemas.microsoft.com/office/drawing/2014/main" id="{9A5517B3-1406-46C1-B405-D15D1B4CA225}"/>
              </a:ext>
            </a:extLst>
          </p:cNvPr>
          <p:cNvCxnSpPr>
            <a:cxnSpLocks/>
          </p:cNvCxnSpPr>
          <p:nvPr/>
        </p:nvCxnSpPr>
        <p:spPr>
          <a:xfrm>
            <a:off x="5192444" y="2772079"/>
            <a:ext cx="712457" cy="0"/>
          </a:xfrm>
          <a:prstGeom prst="line">
            <a:avLst/>
          </a:prstGeom>
          <a:noFill/>
          <a:ln w="50800" cap="flat" cmpd="sng" algn="ctr">
            <a:solidFill>
              <a:srgbClr val="3A65F2"/>
            </a:solidFill>
            <a:prstDash val="solid"/>
            <a:miter lim="800000"/>
          </a:ln>
          <a:effectLst/>
        </p:spPr>
      </p:cxnSp>
      <p:cxnSp>
        <p:nvCxnSpPr>
          <p:cNvPr id="138" name="Straight Connector 137">
            <a:extLst>
              <a:ext uri="{FF2B5EF4-FFF2-40B4-BE49-F238E27FC236}">
                <a16:creationId xmlns:a16="http://schemas.microsoft.com/office/drawing/2014/main" id="{9A5517B3-1406-46C1-B405-D15D1B4CA225}"/>
              </a:ext>
            </a:extLst>
          </p:cNvPr>
          <p:cNvCxnSpPr>
            <a:cxnSpLocks/>
          </p:cNvCxnSpPr>
          <p:nvPr/>
        </p:nvCxnSpPr>
        <p:spPr>
          <a:xfrm>
            <a:off x="5275751" y="4834411"/>
            <a:ext cx="712457" cy="0"/>
          </a:xfrm>
          <a:prstGeom prst="line">
            <a:avLst/>
          </a:prstGeom>
          <a:noFill/>
          <a:ln w="50800" cap="flat" cmpd="sng" algn="ctr">
            <a:solidFill>
              <a:srgbClr val="3A65F2"/>
            </a:solidFill>
            <a:prstDash val="solid"/>
            <a:miter lim="800000"/>
          </a:ln>
          <a:effectLst/>
        </p:spPr>
      </p:cxnSp>
      <p:cxnSp>
        <p:nvCxnSpPr>
          <p:cNvPr id="139" name="Straight Connector 138">
            <a:extLst>
              <a:ext uri="{FF2B5EF4-FFF2-40B4-BE49-F238E27FC236}">
                <a16:creationId xmlns:a16="http://schemas.microsoft.com/office/drawing/2014/main" id="{9A5517B3-1406-46C1-B405-D15D1B4CA225}"/>
              </a:ext>
            </a:extLst>
          </p:cNvPr>
          <p:cNvCxnSpPr>
            <a:cxnSpLocks/>
          </p:cNvCxnSpPr>
          <p:nvPr/>
        </p:nvCxnSpPr>
        <p:spPr>
          <a:xfrm>
            <a:off x="5208648" y="5749385"/>
            <a:ext cx="712457" cy="0"/>
          </a:xfrm>
          <a:prstGeom prst="line">
            <a:avLst/>
          </a:prstGeom>
          <a:noFill/>
          <a:ln w="50800" cap="flat" cmpd="sng" algn="ctr">
            <a:solidFill>
              <a:srgbClr val="3A65F2"/>
            </a:solidFill>
            <a:prstDash val="solid"/>
            <a:miter lim="800000"/>
          </a:ln>
          <a:effectLst/>
        </p:spPr>
      </p:cxnSp>
      <p:cxnSp>
        <p:nvCxnSpPr>
          <p:cNvPr id="140" name="Straight Connector 139">
            <a:extLst>
              <a:ext uri="{FF2B5EF4-FFF2-40B4-BE49-F238E27FC236}">
                <a16:creationId xmlns:a16="http://schemas.microsoft.com/office/drawing/2014/main" id="{9A5517B3-1406-46C1-B405-D15D1B4CA225}"/>
              </a:ext>
            </a:extLst>
          </p:cNvPr>
          <p:cNvCxnSpPr>
            <a:cxnSpLocks/>
          </p:cNvCxnSpPr>
          <p:nvPr/>
        </p:nvCxnSpPr>
        <p:spPr>
          <a:xfrm>
            <a:off x="5243694" y="6520821"/>
            <a:ext cx="712457" cy="0"/>
          </a:xfrm>
          <a:prstGeom prst="line">
            <a:avLst/>
          </a:prstGeom>
          <a:noFill/>
          <a:ln w="50800" cap="flat" cmpd="sng" algn="ctr">
            <a:solidFill>
              <a:srgbClr val="3A65F2"/>
            </a:solidFill>
            <a:prstDash val="solid"/>
            <a:miter lim="800000"/>
          </a:ln>
          <a:effectLst/>
        </p:spPr>
      </p:cxnSp>
    </p:spTree>
    <p:extLst>
      <p:ext uri="{BB962C8B-B14F-4D97-AF65-F5344CB8AC3E}">
        <p14:creationId xmlns:p14="http://schemas.microsoft.com/office/powerpoint/2010/main" val="4557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1+#ppt_w/2"/>
                                          </p:val>
                                        </p:tav>
                                        <p:tav tm="100000">
                                          <p:val>
                                            <p:strVal val="#ppt_x"/>
                                          </p:val>
                                        </p:tav>
                                      </p:tavLst>
                                    </p:anim>
                                    <p:anim calcmode="lin" valueType="num">
                                      <p:cBhvr additive="base">
                                        <p:cTn id="8" dur="5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29D3-CE2B-45FE-AA0D-E3F8DC286579}"/>
              </a:ext>
            </a:extLst>
          </p:cNvPr>
          <p:cNvSpPr>
            <a:spLocks noGrp="1"/>
          </p:cNvSpPr>
          <p:nvPr>
            <p:ph type="ctrTitle"/>
          </p:nvPr>
        </p:nvSpPr>
        <p:spPr>
          <a:xfrm>
            <a:off x="4622799" y="2675967"/>
            <a:ext cx="7226301" cy="1506065"/>
          </a:xfrm>
        </p:spPr>
        <p:txBody>
          <a:bodyPr>
            <a:normAutofit/>
          </a:bodyPr>
          <a:lstStyle/>
          <a:p>
            <a:r>
              <a:rPr lang="en-US" sz="4800" dirty="0">
                <a:solidFill>
                  <a:schemeClr val="bg1"/>
                </a:solidFill>
              </a:rPr>
              <a:t>Infant Mortality by Region</a:t>
            </a:r>
          </a:p>
        </p:txBody>
      </p:sp>
      <p:pic>
        <p:nvPicPr>
          <p:cNvPr id="5" name="Picture 9" descr="SchneckLogo"/>
          <p:cNvPicPr>
            <a:picLocks noChangeAspect="1" noChangeArrowheads="1"/>
          </p:cNvPicPr>
          <p:nvPr/>
        </p:nvPicPr>
        <p:blipFill rotWithShape="1">
          <a:blip r:embed="rId3">
            <a:duotone>
              <a:srgbClr val="C6E7FC">
                <a:shade val="45000"/>
                <a:satMod val="135000"/>
              </a:srgbClr>
              <a:prstClr val="white"/>
            </a:duotone>
            <a:extLst>
              <a:ext uri="{28A0092B-C50C-407E-A947-70E740481C1C}">
                <a14:useLocalDpi xmlns:a14="http://schemas.microsoft.com/office/drawing/2010/main" val="0"/>
              </a:ext>
            </a:extLst>
          </a:blip>
          <a:srcRect b="39887"/>
          <a:stretch/>
        </p:blipFill>
        <p:spPr bwMode="auto">
          <a:xfrm rot="5400000">
            <a:off x="-1531620" y="1722118"/>
            <a:ext cx="6477000" cy="34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79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BF19AEC-17C6-4B26-3396-8BAFEAAD1591}"/>
              </a:ext>
            </a:extLst>
          </p:cNvPr>
          <p:cNvPicPr>
            <a:picLocks noChangeAspect="1"/>
          </p:cNvPicPr>
          <p:nvPr/>
        </p:nvPicPr>
        <p:blipFill>
          <a:blip r:embed="rId3"/>
          <a:stretch>
            <a:fillRect/>
          </a:stretch>
        </p:blipFill>
        <p:spPr>
          <a:xfrm>
            <a:off x="8061293" y="1668576"/>
            <a:ext cx="3471783" cy="4561235"/>
          </a:xfrm>
          <a:prstGeom prst="rect">
            <a:avLst/>
          </a:prstGeom>
        </p:spPr>
      </p:pic>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a:xfrm>
            <a:off x="436880" y="236036"/>
            <a:ext cx="10916920" cy="756565"/>
          </a:xfrm>
        </p:spPr>
        <p:txBody>
          <a:bodyPr>
            <a:noAutofit/>
          </a:bodyPr>
          <a:lstStyle/>
          <a:p>
            <a:r>
              <a:rPr lang="en-US" sz="4000" dirty="0">
                <a:latin typeface="Raleway" pitchFamily="2" charset="0"/>
                <a:cs typeface="Segoe UI" panose="020B0502040204020203" pitchFamily="34" charset="0"/>
              </a:rPr>
              <a:t>Infant Mortality by Indiana Hospital Region</a:t>
            </a:r>
            <a:br>
              <a:rPr lang="en-US" sz="4000" dirty="0">
                <a:latin typeface="Raleway" pitchFamily="2" charset="0"/>
                <a:cs typeface="Segoe UI" panose="020B0502040204020203" pitchFamily="34" charset="0"/>
              </a:rPr>
            </a:br>
            <a:r>
              <a:rPr lang="en-US" sz="2400" dirty="0">
                <a:latin typeface="Raleway" pitchFamily="2" charset="0"/>
                <a:cs typeface="Segoe UI" panose="020B0502040204020203" pitchFamily="34" charset="0"/>
              </a:rPr>
              <a:t>2017-2021 </a:t>
            </a:r>
          </a:p>
        </p:txBody>
      </p:sp>
      <p:graphicFrame>
        <p:nvGraphicFramePr>
          <p:cNvPr id="5" name="Content Placeholder 4">
            <a:extLst>
              <a:ext uri="{FF2B5EF4-FFF2-40B4-BE49-F238E27FC236}">
                <a16:creationId xmlns:a16="http://schemas.microsoft.com/office/drawing/2014/main" id="{FD761692-5AEE-4B43-AB6A-4D7DB5D60A7F}"/>
              </a:ext>
            </a:extLst>
          </p:cNvPr>
          <p:cNvGraphicFramePr>
            <a:graphicFrameLocks noGrp="1"/>
          </p:cNvGraphicFramePr>
          <p:nvPr>
            <p:ph sz="quarter" idx="11"/>
            <p:extLst>
              <p:ext uri="{D42A27DB-BD31-4B8C-83A1-F6EECF244321}">
                <p14:modId xmlns:p14="http://schemas.microsoft.com/office/powerpoint/2010/main" val="3912384398"/>
              </p:ext>
            </p:extLst>
          </p:nvPr>
        </p:nvGraphicFramePr>
        <p:xfrm>
          <a:off x="363618" y="1703665"/>
          <a:ext cx="7597129" cy="4529988"/>
        </p:xfrm>
        <a:graphic>
          <a:graphicData uri="http://schemas.openxmlformats.org/drawingml/2006/table">
            <a:tbl>
              <a:tblPr firstRow="1" bandRow="1">
                <a:tableStyleId>{ED083AE6-46FA-4A59-8FB0-9F97EB10719F}</a:tableStyleId>
              </a:tblPr>
              <a:tblGrid>
                <a:gridCol w="2691228">
                  <a:extLst>
                    <a:ext uri="{9D8B030D-6E8A-4147-A177-3AD203B41FA5}">
                      <a16:colId xmlns:a16="http://schemas.microsoft.com/office/drawing/2014/main" val="3360260188"/>
                    </a:ext>
                  </a:extLst>
                </a:gridCol>
                <a:gridCol w="1017037">
                  <a:extLst>
                    <a:ext uri="{9D8B030D-6E8A-4147-A177-3AD203B41FA5}">
                      <a16:colId xmlns:a16="http://schemas.microsoft.com/office/drawing/2014/main" val="406720950"/>
                    </a:ext>
                  </a:extLst>
                </a:gridCol>
                <a:gridCol w="1436914">
                  <a:extLst>
                    <a:ext uri="{9D8B030D-6E8A-4147-A177-3AD203B41FA5}">
                      <a16:colId xmlns:a16="http://schemas.microsoft.com/office/drawing/2014/main" val="1862563224"/>
                    </a:ext>
                  </a:extLst>
                </a:gridCol>
                <a:gridCol w="1416219">
                  <a:extLst>
                    <a:ext uri="{9D8B030D-6E8A-4147-A177-3AD203B41FA5}">
                      <a16:colId xmlns:a16="http://schemas.microsoft.com/office/drawing/2014/main" val="2337152316"/>
                    </a:ext>
                  </a:extLst>
                </a:gridCol>
                <a:gridCol w="1035731">
                  <a:extLst>
                    <a:ext uri="{9D8B030D-6E8A-4147-A177-3AD203B41FA5}">
                      <a16:colId xmlns:a16="http://schemas.microsoft.com/office/drawing/2014/main" val="3824751789"/>
                    </a:ext>
                  </a:extLst>
                </a:gridCol>
              </a:tblGrid>
              <a:tr h="522635">
                <a:tc>
                  <a:txBody>
                    <a:bodyPr/>
                    <a:lstStyle/>
                    <a:p>
                      <a:pPr algn="ctr" fontAlgn="b"/>
                      <a:r>
                        <a:rPr lang="en-US" sz="1600" b="1" u="none" strike="noStrike" dirty="0">
                          <a:solidFill>
                            <a:srgbClr val="253E8E"/>
                          </a:solidFill>
                          <a:effectLst/>
                        </a:rPr>
                        <a:t>Region</a:t>
                      </a:r>
                      <a:endParaRPr lang="en-US" sz="1600" b="1" i="0" u="none" strike="noStrike" dirty="0">
                        <a:solidFill>
                          <a:srgbClr val="253E8E"/>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rgbClr val="253E8E"/>
                          </a:solidFill>
                          <a:effectLst/>
                        </a:rPr>
                        <a:t>Total</a:t>
                      </a:r>
                      <a:endParaRPr lang="en-US" sz="1600" b="1" i="0" u="none" strike="noStrike" dirty="0">
                        <a:solidFill>
                          <a:srgbClr val="253E8E"/>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rgbClr val="253E8E"/>
                          </a:solidFill>
                          <a:effectLst/>
                        </a:rPr>
                        <a:t>Non-Hispanic White</a:t>
                      </a:r>
                      <a:endParaRPr lang="en-US" sz="1600" b="1" i="0" u="none" strike="noStrike" dirty="0">
                        <a:solidFill>
                          <a:srgbClr val="253E8E"/>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rgbClr val="253E8E"/>
                          </a:solidFill>
                          <a:effectLst/>
                        </a:rPr>
                        <a:t>Non-Hispanic Black</a:t>
                      </a:r>
                      <a:endParaRPr lang="en-US" sz="1600" b="1" i="0" u="none" strike="noStrike" dirty="0">
                        <a:solidFill>
                          <a:srgbClr val="253E8E"/>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rgbClr val="253E8E"/>
                          </a:solidFill>
                          <a:effectLst/>
                        </a:rPr>
                        <a:t>Hispanic</a:t>
                      </a:r>
                      <a:endParaRPr lang="en-US" sz="1600" b="1" i="0" u="none" strike="noStrike" dirty="0">
                        <a:solidFill>
                          <a:srgbClr val="253E8E"/>
                        </a:solidFill>
                        <a:effectLst/>
                        <a:latin typeface="Segoe UI" panose="020B0502040204020203" pitchFamily="34" charset="0"/>
                        <a:cs typeface="Segoe UI" panose="020B0502040204020203" pitchFamily="34" charset="0"/>
                      </a:endParaRPr>
                    </a:p>
                  </a:txBody>
                  <a:tcPr marL="7620" marR="7620" marT="7620" marB="0" anchor="ctr"/>
                </a:tc>
                <a:extLst>
                  <a:ext uri="{0D108BD9-81ED-4DB2-BD59-A6C34878D82A}">
                    <a16:rowId xmlns:a16="http://schemas.microsoft.com/office/drawing/2014/main" val="3606360020"/>
                  </a:ext>
                </a:extLst>
              </a:tr>
              <a:tr h="332770">
                <a:tc>
                  <a:txBody>
                    <a:bodyPr/>
                    <a:lstStyle/>
                    <a:p>
                      <a:pPr algn="r" fontAlgn="b"/>
                      <a:r>
                        <a:rPr lang="en-US" sz="1600" b="1" u="none" strike="noStrike" dirty="0">
                          <a:effectLst/>
                        </a:rPr>
                        <a:t>Central</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rPr>
                        <a:t>6.4</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5.1</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10.8</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5.7</a:t>
                      </a:r>
                      <a:endParaRPr lang="en-US" sz="16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9284187"/>
                  </a:ext>
                </a:extLst>
              </a:tr>
              <a:tr h="332770">
                <a:tc>
                  <a:txBody>
                    <a:bodyPr/>
                    <a:lstStyle/>
                    <a:p>
                      <a:pPr algn="r" fontAlgn="b"/>
                      <a:r>
                        <a:rPr lang="en-US" sz="1600" b="1" u="none" strike="noStrike" dirty="0">
                          <a:effectLst/>
                        </a:rPr>
                        <a:t>Central Southwestern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rPr>
                        <a:t>7.8</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7.5</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12.7*</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a:t>
                      </a:r>
                      <a:endParaRPr lang="en-US" sz="16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640510159"/>
                  </a:ext>
                </a:extLst>
              </a:tr>
              <a:tr h="332770">
                <a:tc>
                  <a:txBody>
                    <a:bodyPr/>
                    <a:lstStyle/>
                    <a:p>
                      <a:pPr algn="r" fontAlgn="b"/>
                      <a:r>
                        <a:rPr lang="en-US" sz="1600" b="1" u="none" strike="noStrike" dirty="0">
                          <a:effectLst/>
                        </a:rPr>
                        <a:t>Eastern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rPr>
                        <a:t>7.9</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6.9</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16.2</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8.1*</a:t>
                      </a:r>
                      <a:endParaRPr lang="en-US" sz="16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496174043"/>
                  </a:ext>
                </a:extLst>
              </a:tr>
              <a:tr h="332770">
                <a:tc>
                  <a:txBody>
                    <a:bodyPr/>
                    <a:lstStyle/>
                    <a:p>
                      <a:pPr algn="r" fontAlgn="b"/>
                      <a:r>
                        <a:rPr lang="en-US" sz="1600" b="1" u="none" strike="noStrike" dirty="0">
                          <a:effectLst/>
                        </a:rPr>
                        <a:t>Midwestern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rPr>
                        <a:t>7.2</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7.0</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7.8*</a:t>
                      </a:r>
                      <a:endParaRPr lang="en-US" sz="16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378152454"/>
                  </a:ext>
                </a:extLst>
              </a:tr>
              <a:tr h="332770">
                <a:tc>
                  <a:txBody>
                    <a:bodyPr/>
                    <a:lstStyle/>
                    <a:p>
                      <a:pPr algn="r" fontAlgn="b"/>
                      <a:r>
                        <a:rPr lang="en-US" sz="1600" b="1" u="none" strike="noStrike" dirty="0">
                          <a:effectLst/>
                        </a:rPr>
                        <a:t>Northeastern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rPr>
                        <a:t>6.6</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5.7</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15.6</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8.5</a:t>
                      </a:r>
                      <a:endParaRPr lang="en-US" sz="16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915101575"/>
                  </a:ext>
                </a:extLst>
              </a:tr>
              <a:tr h="332770">
                <a:tc>
                  <a:txBody>
                    <a:bodyPr/>
                    <a:lstStyle/>
                    <a:p>
                      <a:pPr algn="r" fontAlgn="b"/>
                      <a:r>
                        <a:rPr lang="en-US" sz="1600" b="1" u="none" strike="noStrike" dirty="0">
                          <a:effectLst/>
                        </a:rPr>
                        <a:t>Northern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rPr>
                        <a:t>8.1</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6.6</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17.1</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7.0</a:t>
                      </a:r>
                      <a:endParaRPr lang="en-US" sz="16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509786075"/>
                  </a:ext>
                </a:extLst>
              </a:tr>
              <a:tr h="332770">
                <a:tc>
                  <a:txBody>
                    <a:bodyPr/>
                    <a:lstStyle/>
                    <a:p>
                      <a:pPr algn="r" fontAlgn="b"/>
                      <a:r>
                        <a:rPr lang="en-US" sz="1600" b="1" u="none" strike="noStrike" dirty="0">
                          <a:effectLst/>
                        </a:rPr>
                        <a:t>Northwest</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rPr>
                        <a:t>7.0</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4.0</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13.7</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7.4</a:t>
                      </a:r>
                      <a:endParaRPr lang="en-US" sz="16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069916924"/>
                  </a:ext>
                </a:extLst>
              </a:tr>
              <a:tr h="332770">
                <a:tc>
                  <a:txBody>
                    <a:bodyPr/>
                    <a:lstStyle/>
                    <a:p>
                      <a:pPr algn="r" fontAlgn="b"/>
                      <a:r>
                        <a:rPr lang="en-US" sz="1600" b="1" u="none" strike="noStrike" dirty="0">
                          <a:effectLst/>
                        </a:rPr>
                        <a:t>Southeastern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rPr>
                        <a:t>6.2</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6.5</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18.3*</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a:t>
                      </a:r>
                      <a:endParaRPr lang="en-US" sz="16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908887582"/>
                  </a:ext>
                </a:extLst>
              </a:tr>
              <a:tr h="332770">
                <a:tc>
                  <a:txBody>
                    <a:bodyPr/>
                    <a:lstStyle/>
                    <a:p>
                      <a:pPr algn="r" fontAlgn="b"/>
                      <a:r>
                        <a:rPr lang="en-US" sz="1600" b="1" u="none" strike="noStrike" dirty="0">
                          <a:effectLst/>
                        </a:rPr>
                        <a:t>Southern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rPr>
                        <a:t>6.3</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5.9</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15.5*</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8.1*</a:t>
                      </a:r>
                      <a:endParaRPr lang="en-US" sz="16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785011457"/>
                  </a:ext>
                </a:extLst>
              </a:tr>
              <a:tr h="319153">
                <a:tc>
                  <a:txBody>
                    <a:bodyPr/>
                    <a:lstStyle/>
                    <a:p>
                      <a:pPr algn="r" fontAlgn="b"/>
                      <a:r>
                        <a:rPr lang="en-US" sz="1600" b="1" u="none" strike="noStrike" dirty="0">
                          <a:effectLst/>
                        </a:rPr>
                        <a:t>Southwest</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rPr>
                        <a:t>6.1</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5.1</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18.1</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6.6*</a:t>
                      </a:r>
                      <a:endParaRPr lang="en-US" sz="16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706916441"/>
                  </a:ext>
                </a:extLst>
              </a:tr>
              <a:tr h="346635">
                <a:tc>
                  <a:txBody>
                    <a:bodyPr/>
                    <a:lstStyle/>
                    <a:p>
                      <a:pPr algn="r" fontAlgn="b"/>
                      <a:r>
                        <a:rPr lang="en-US" sz="1600" b="1" u="none" strike="noStrike" dirty="0">
                          <a:effectLst/>
                        </a:rPr>
                        <a:t>Western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rPr>
                        <a:t>6.3</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5.7</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15.4</a:t>
                      </a:r>
                      <a:endParaRPr lang="en-US" sz="1600" b="1"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rPr>
                        <a:t>6.3*</a:t>
                      </a:r>
                      <a:endParaRPr lang="en-US" sz="1600" b="1"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666248303"/>
                  </a:ext>
                </a:extLst>
              </a:tr>
              <a:tr h="346635">
                <a:tc gridSpan="5">
                  <a:txBody>
                    <a:bodyPr/>
                    <a:lstStyle/>
                    <a:p>
                      <a:pPr algn="ctr"/>
                      <a:r>
                        <a:rPr lang="en-US" sz="1000" b="1" dirty="0"/>
                        <a:t>*Rates based on counts less than</a:t>
                      </a:r>
                      <a:r>
                        <a:rPr lang="en-US" sz="1000" b="1" baseline="0" dirty="0"/>
                        <a:t> 20 are considered unstable and should be interpreted with caution.</a:t>
                      </a:r>
                    </a:p>
                    <a:p>
                      <a:pPr algn="ctr"/>
                      <a:r>
                        <a:rPr lang="en-US" sz="1000" b="1" baseline="0" dirty="0"/>
                        <a:t>**Rates based on counts less than 5 have been suppressed.</a:t>
                      </a:r>
                      <a:endParaRPr lang="en-US" sz="1000" b="1" baseline="0" dirty="0">
                        <a:latin typeface="Segoe UI" panose="020B0502040204020203" pitchFamily="34" charset="0"/>
                        <a:cs typeface="Segoe UI" panose="020B0502040204020203" pitchFamily="34" charset="0"/>
                      </a:endParaRPr>
                    </a:p>
                  </a:txBody>
                  <a:tcPr marL="7620" marR="7620" marT="7620" marB="0" anchor="ctr"/>
                </a:tc>
                <a:tc hMerge="1">
                  <a:txBody>
                    <a:bodyPr/>
                    <a:lstStyle/>
                    <a:p>
                      <a:pPr algn="ctr" fontAlgn="b"/>
                      <a:endParaRPr lang="en-US" sz="16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noFill/>
                  </a:tcPr>
                </a:tc>
                <a:tc hMerge="1">
                  <a:txBody>
                    <a:bodyPr/>
                    <a:lstStyle/>
                    <a:p>
                      <a:pPr algn="ctr" fontAlgn="b"/>
                      <a:endParaRPr lang="en-US" sz="16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noFill/>
                  </a:tcPr>
                </a:tc>
                <a:tc hMerge="1">
                  <a:txBody>
                    <a:bodyPr/>
                    <a:lstStyle/>
                    <a:p>
                      <a:pPr algn="ctr" fontAlgn="b"/>
                      <a:endParaRPr lang="en-US" sz="16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noFill/>
                  </a:tcPr>
                </a:tc>
                <a:tc hMerge="1">
                  <a:txBody>
                    <a:bodyPr/>
                    <a:lstStyle/>
                    <a:p>
                      <a:pPr algn="ctr" fontAlgn="b"/>
                      <a:endParaRPr lang="en-US" sz="16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noFill/>
                  </a:tcPr>
                </a:tc>
                <a:extLst>
                  <a:ext uri="{0D108BD9-81ED-4DB2-BD59-A6C34878D82A}">
                    <a16:rowId xmlns:a16="http://schemas.microsoft.com/office/drawing/2014/main" val="361419225"/>
                  </a:ext>
                </a:extLst>
              </a:tr>
            </a:tbl>
          </a:graphicData>
        </a:graphic>
      </p:graphicFrame>
      <p:sp>
        <p:nvSpPr>
          <p:cNvPr id="7" name="Rectangle 6">
            <a:extLst>
              <a:ext uri="{FF2B5EF4-FFF2-40B4-BE49-F238E27FC236}">
                <a16:creationId xmlns:a16="http://schemas.microsoft.com/office/drawing/2014/main" id="{6AFD75AA-C5EA-4BA6-97D8-1930B5E33138}"/>
              </a:ext>
            </a:extLst>
          </p:cNvPr>
          <p:cNvSpPr/>
          <p:nvPr/>
        </p:nvSpPr>
        <p:spPr>
          <a:xfrm>
            <a:off x="3443056" y="6308208"/>
            <a:ext cx="7848600" cy="369332"/>
          </a:xfrm>
          <a:prstGeom prst="rect">
            <a:avLst/>
          </a:prstGeom>
        </p:spPr>
        <p:txBody>
          <a:bodyPr wrap="square">
            <a:spAutoFit/>
          </a:bodyPr>
          <a:lstStyle/>
          <a:p>
            <a:pPr algn="r"/>
            <a:r>
              <a:rPr lang="en-US" sz="900" dirty="0">
                <a:solidFill>
                  <a:srgbClr val="253E8E"/>
                </a:solidFill>
                <a:latin typeface="Segoe UI" panose="020B0502040204020203" pitchFamily="34" charset="0"/>
                <a:cs typeface="Segoe UI" panose="020B0502040204020203" pitchFamily="34" charset="0"/>
              </a:rPr>
              <a:t>Source: Indiana Department of Health, Maternal &amp; Child Health Epidemiology Division [November 8, 2023]</a:t>
            </a:r>
          </a:p>
          <a:p>
            <a:pPr algn="r"/>
            <a:r>
              <a:rPr lang="en-US" sz="900" dirty="0">
                <a:solidFill>
                  <a:srgbClr val="253E8E"/>
                </a:solidFill>
                <a:latin typeface="Segoe UI" panose="020B0502040204020203" pitchFamily="34" charset="0"/>
                <a:cs typeface="Segoe UI" panose="020B0502040204020203" pitchFamily="34" charset="0"/>
              </a:rPr>
              <a:t>Indiana Original Source: Indiana Department of Health, Vital Records, ODA, Data Analysis Team</a:t>
            </a:r>
          </a:p>
        </p:txBody>
      </p:sp>
      <p:grpSp>
        <p:nvGrpSpPr>
          <p:cNvPr id="3" name="Group 2">
            <a:extLst>
              <a:ext uri="{FF2B5EF4-FFF2-40B4-BE49-F238E27FC236}">
                <a16:creationId xmlns:a16="http://schemas.microsoft.com/office/drawing/2014/main" id="{30EDD90E-BCF0-8712-7868-4F6AE5773067}"/>
              </a:ext>
            </a:extLst>
          </p:cNvPr>
          <p:cNvGrpSpPr/>
          <p:nvPr/>
        </p:nvGrpSpPr>
        <p:grpSpPr>
          <a:xfrm>
            <a:off x="441602" y="2294204"/>
            <a:ext cx="125133" cy="3482651"/>
            <a:chOff x="4474200" y="4058995"/>
            <a:chExt cx="113362" cy="2481457"/>
          </a:xfrm>
        </p:grpSpPr>
        <p:sp>
          <p:nvSpPr>
            <p:cNvPr id="6" name="Rectangle 5">
              <a:extLst>
                <a:ext uri="{FF2B5EF4-FFF2-40B4-BE49-F238E27FC236}">
                  <a16:creationId xmlns:a16="http://schemas.microsoft.com/office/drawing/2014/main" id="{2CBA89F7-39B0-20C3-409D-890766E3DC0C}"/>
                </a:ext>
              </a:extLst>
            </p:cNvPr>
            <p:cNvSpPr/>
            <p:nvPr/>
          </p:nvSpPr>
          <p:spPr>
            <a:xfrm>
              <a:off x="4477834" y="4058995"/>
              <a:ext cx="109084" cy="76200"/>
            </a:xfrm>
            <a:prstGeom prst="rect">
              <a:avLst/>
            </a:prstGeom>
            <a:solidFill>
              <a:srgbClr val="06A3C9"/>
            </a:solidFill>
            <a:ln>
              <a:solidFill>
                <a:srgbClr val="06A3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E7FC0A8-3F51-BF0D-208F-6A5B88918240}"/>
                </a:ext>
              </a:extLst>
            </p:cNvPr>
            <p:cNvSpPr/>
            <p:nvPr/>
          </p:nvSpPr>
          <p:spPr>
            <a:xfrm>
              <a:off x="4478478" y="4315497"/>
              <a:ext cx="109084" cy="76200"/>
            </a:xfrm>
            <a:prstGeom prst="rect">
              <a:avLst/>
            </a:prstGeom>
            <a:solidFill>
              <a:srgbClr val="EB5347"/>
            </a:solidFill>
            <a:ln>
              <a:solidFill>
                <a:srgbClr val="EB5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E4FB9A0-F15E-2AE6-30BD-1886A0E3808C}"/>
                </a:ext>
              </a:extLst>
            </p:cNvPr>
            <p:cNvSpPr/>
            <p:nvPr/>
          </p:nvSpPr>
          <p:spPr>
            <a:xfrm>
              <a:off x="4477834" y="4552302"/>
              <a:ext cx="109728" cy="73152"/>
            </a:xfrm>
            <a:prstGeom prst="rect">
              <a:avLst/>
            </a:prstGeom>
            <a:solidFill>
              <a:srgbClr val="6CBE45"/>
            </a:solidFill>
            <a:ln>
              <a:solidFill>
                <a:srgbClr val="6CB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CB0F232-9149-CF10-CC55-89A92D4B667C}"/>
                </a:ext>
              </a:extLst>
            </p:cNvPr>
            <p:cNvSpPr/>
            <p:nvPr/>
          </p:nvSpPr>
          <p:spPr>
            <a:xfrm>
              <a:off x="4477834" y="4787000"/>
              <a:ext cx="109728" cy="73152"/>
            </a:xfrm>
            <a:prstGeom prst="rect">
              <a:avLst/>
            </a:prstGeom>
            <a:solidFill>
              <a:srgbClr val="F7C327"/>
            </a:solidFill>
            <a:ln>
              <a:solidFill>
                <a:srgbClr val="F7C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71404BC-24AE-4C5F-34FF-24370A945A64}"/>
                </a:ext>
              </a:extLst>
            </p:cNvPr>
            <p:cNvPicPr>
              <a:picLocks noChangeAspect="1"/>
            </p:cNvPicPr>
            <p:nvPr/>
          </p:nvPicPr>
          <p:blipFill>
            <a:blip r:embed="rId4"/>
            <a:stretch>
              <a:fillRect/>
            </a:stretch>
          </p:blipFill>
          <p:spPr>
            <a:xfrm>
              <a:off x="4474200" y="5016193"/>
              <a:ext cx="109728" cy="89408"/>
            </a:xfrm>
            <a:prstGeom prst="rect">
              <a:avLst/>
            </a:prstGeom>
          </p:spPr>
        </p:pic>
        <p:pic>
          <p:nvPicPr>
            <p:cNvPr id="12" name="Picture 11">
              <a:extLst>
                <a:ext uri="{FF2B5EF4-FFF2-40B4-BE49-F238E27FC236}">
                  <a16:creationId xmlns:a16="http://schemas.microsoft.com/office/drawing/2014/main" id="{DBB2FC8E-6A2F-30D6-C883-1FF3C4921CAA}"/>
                </a:ext>
              </a:extLst>
            </p:cNvPr>
            <p:cNvPicPr>
              <a:picLocks noChangeAspect="1"/>
            </p:cNvPicPr>
            <p:nvPr/>
          </p:nvPicPr>
          <p:blipFill>
            <a:blip r:embed="rId5"/>
            <a:stretch>
              <a:fillRect/>
            </a:stretch>
          </p:blipFill>
          <p:spPr>
            <a:xfrm>
              <a:off x="4474200" y="5252077"/>
              <a:ext cx="109728" cy="85344"/>
            </a:xfrm>
            <a:prstGeom prst="rect">
              <a:avLst/>
            </a:prstGeom>
          </p:spPr>
        </p:pic>
        <p:sp>
          <p:nvSpPr>
            <p:cNvPr id="13" name="Rectangle 12">
              <a:extLst>
                <a:ext uri="{FF2B5EF4-FFF2-40B4-BE49-F238E27FC236}">
                  <a16:creationId xmlns:a16="http://schemas.microsoft.com/office/drawing/2014/main" id="{44128283-506D-4C43-7066-8FF25332AE27}"/>
                </a:ext>
              </a:extLst>
            </p:cNvPr>
            <p:cNvSpPr/>
            <p:nvPr/>
          </p:nvSpPr>
          <p:spPr>
            <a:xfrm>
              <a:off x="4477834" y="5500981"/>
              <a:ext cx="109728" cy="7315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41AA7B5-E9BC-FFA1-0D1A-78B906167CD4}"/>
                </a:ext>
              </a:extLst>
            </p:cNvPr>
            <p:cNvSpPr/>
            <p:nvPr/>
          </p:nvSpPr>
          <p:spPr>
            <a:xfrm>
              <a:off x="4477834" y="5749916"/>
              <a:ext cx="109728" cy="73152"/>
            </a:xfrm>
            <a:prstGeom prst="rect">
              <a:avLst/>
            </a:prstGeom>
            <a:solidFill>
              <a:srgbClr val="FCEEBC"/>
            </a:solidFill>
            <a:ln>
              <a:solidFill>
                <a:srgbClr val="FCE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296D5D74-26FF-C1CF-F359-07F16955A40B}"/>
                </a:ext>
              </a:extLst>
            </p:cNvPr>
            <p:cNvPicPr>
              <a:picLocks noChangeAspect="1"/>
            </p:cNvPicPr>
            <p:nvPr/>
          </p:nvPicPr>
          <p:blipFill>
            <a:blip r:embed="rId6"/>
            <a:stretch>
              <a:fillRect/>
            </a:stretch>
          </p:blipFill>
          <p:spPr>
            <a:xfrm>
              <a:off x="4474200" y="5986599"/>
              <a:ext cx="109728" cy="81103"/>
            </a:xfrm>
            <a:prstGeom prst="rect">
              <a:avLst/>
            </a:prstGeom>
          </p:spPr>
        </p:pic>
        <p:pic>
          <p:nvPicPr>
            <p:cNvPr id="16" name="Picture 15">
              <a:extLst>
                <a:ext uri="{FF2B5EF4-FFF2-40B4-BE49-F238E27FC236}">
                  <a16:creationId xmlns:a16="http://schemas.microsoft.com/office/drawing/2014/main" id="{4C317D9D-42F3-1A25-E344-3F57F3D4CF18}"/>
                </a:ext>
              </a:extLst>
            </p:cNvPr>
            <p:cNvPicPr>
              <a:picLocks noChangeAspect="1"/>
            </p:cNvPicPr>
            <p:nvPr/>
          </p:nvPicPr>
          <p:blipFill>
            <a:blip r:embed="rId7"/>
            <a:stretch>
              <a:fillRect/>
            </a:stretch>
          </p:blipFill>
          <p:spPr>
            <a:xfrm>
              <a:off x="4474267" y="6223391"/>
              <a:ext cx="109661" cy="85822"/>
            </a:xfrm>
            <a:prstGeom prst="rect">
              <a:avLst/>
            </a:prstGeom>
          </p:spPr>
        </p:pic>
        <p:pic>
          <p:nvPicPr>
            <p:cNvPr id="17" name="Picture 16">
              <a:extLst>
                <a:ext uri="{FF2B5EF4-FFF2-40B4-BE49-F238E27FC236}">
                  <a16:creationId xmlns:a16="http://schemas.microsoft.com/office/drawing/2014/main" id="{0C46E904-3C98-39BA-8BCB-147EBC30BE3F}"/>
                </a:ext>
              </a:extLst>
            </p:cNvPr>
            <p:cNvPicPr>
              <a:picLocks noChangeAspect="1"/>
            </p:cNvPicPr>
            <p:nvPr/>
          </p:nvPicPr>
          <p:blipFill>
            <a:blip r:embed="rId8"/>
            <a:stretch>
              <a:fillRect/>
            </a:stretch>
          </p:blipFill>
          <p:spPr>
            <a:xfrm>
              <a:off x="4474200" y="6449012"/>
              <a:ext cx="109728" cy="91440"/>
            </a:xfrm>
            <a:prstGeom prst="rect">
              <a:avLst/>
            </a:prstGeom>
          </p:spPr>
        </p:pic>
      </p:grpSp>
      <p:pic>
        <p:nvPicPr>
          <p:cNvPr id="20" name="Picture 19">
            <a:extLst>
              <a:ext uri="{FF2B5EF4-FFF2-40B4-BE49-F238E27FC236}">
                <a16:creationId xmlns:a16="http://schemas.microsoft.com/office/drawing/2014/main" id="{E919601F-62D7-88F1-6DDD-14990AF5AE23}"/>
              </a:ext>
            </a:extLst>
          </p:cNvPr>
          <p:cNvPicPr>
            <a:picLocks noChangeAspect="1"/>
          </p:cNvPicPr>
          <p:nvPr/>
        </p:nvPicPr>
        <p:blipFill>
          <a:blip r:embed="rId9"/>
          <a:stretch>
            <a:fillRect/>
          </a:stretch>
        </p:blipFill>
        <p:spPr>
          <a:xfrm>
            <a:off x="10667940" y="5510429"/>
            <a:ext cx="1371719" cy="723963"/>
          </a:xfrm>
          <a:prstGeom prst="rect">
            <a:avLst/>
          </a:prstGeom>
        </p:spPr>
      </p:pic>
      <p:sp>
        <p:nvSpPr>
          <p:cNvPr id="19" name="Slide Number Placeholder 18"/>
          <p:cNvSpPr>
            <a:spLocks noGrp="1"/>
          </p:cNvSpPr>
          <p:nvPr>
            <p:ph type="sldNum" sz="quarter" idx="10"/>
          </p:nvPr>
        </p:nvSpPr>
        <p:spPr/>
        <p:txBody>
          <a:bodyPr/>
          <a:lstStyle/>
          <a:p>
            <a:fld id="{5D96652D-A424-46EE-8E8A-BA494523C828}" type="slidenum">
              <a:rPr lang="en-US" smtClean="0"/>
              <a:pPr/>
              <a:t>18</a:t>
            </a:fld>
            <a:endParaRPr lang="en-US" dirty="0">
              <a:solidFill>
                <a:schemeClr val="tx1"/>
              </a:solidFill>
            </a:endParaRPr>
          </a:p>
        </p:txBody>
      </p:sp>
    </p:spTree>
    <p:extLst>
      <p:ext uri="{BB962C8B-B14F-4D97-AF65-F5344CB8AC3E}">
        <p14:creationId xmlns:p14="http://schemas.microsoft.com/office/powerpoint/2010/main" val="675620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29D3-CE2B-45FE-AA0D-E3F8DC286579}"/>
              </a:ext>
            </a:extLst>
          </p:cNvPr>
          <p:cNvSpPr>
            <a:spLocks noGrp="1"/>
          </p:cNvSpPr>
          <p:nvPr>
            <p:ph type="ctrTitle"/>
          </p:nvPr>
        </p:nvSpPr>
        <p:spPr>
          <a:xfrm>
            <a:off x="4696823" y="2675967"/>
            <a:ext cx="7192161" cy="1506065"/>
          </a:xfrm>
        </p:spPr>
        <p:txBody>
          <a:bodyPr>
            <a:normAutofit/>
          </a:bodyPr>
          <a:lstStyle/>
          <a:p>
            <a:r>
              <a:rPr lang="en-US" sz="4800" dirty="0">
                <a:solidFill>
                  <a:schemeClr val="bg1"/>
                </a:solidFill>
              </a:rPr>
              <a:t>Birth Outcomes by Region</a:t>
            </a:r>
          </a:p>
        </p:txBody>
      </p:sp>
      <p:pic>
        <p:nvPicPr>
          <p:cNvPr id="5" name="Picture 9" descr="SchneckLogo"/>
          <p:cNvPicPr>
            <a:picLocks noChangeAspect="1" noChangeArrowheads="1"/>
          </p:cNvPicPr>
          <p:nvPr/>
        </p:nvPicPr>
        <p:blipFill rotWithShape="1">
          <a:blip r:embed="rId3">
            <a:duotone>
              <a:srgbClr val="C6E7FC">
                <a:shade val="45000"/>
                <a:satMod val="135000"/>
              </a:srgbClr>
              <a:prstClr val="white"/>
            </a:duotone>
            <a:extLst>
              <a:ext uri="{28A0092B-C50C-407E-A947-70E740481C1C}">
                <a14:useLocalDpi xmlns:a14="http://schemas.microsoft.com/office/drawing/2010/main" val="0"/>
              </a:ext>
            </a:extLst>
          </a:blip>
          <a:srcRect b="39887"/>
          <a:stretch/>
        </p:blipFill>
        <p:spPr bwMode="auto">
          <a:xfrm rot="5400000">
            <a:off x="-1531620" y="1722118"/>
            <a:ext cx="6477000" cy="34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17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29D3-CE2B-45FE-AA0D-E3F8DC286579}"/>
              </a:ext>
            </a:extLst>
          </p:cNvPr>
          <p:cNvSpPr>
            <a:spLocks noGrp="1"/>
          </p:cNvSpPr>
          <p:nvPr>
            <p:ph type="ctrTitle"/>
          </p:nvPr>
        </p:nvSpPr>
        <p:spPr>
          <a:xfrm>
            <a:off x="4211981" y="415785"/>
            <a:ext cx="7226301" cy="1638303"/>
          </a:xfrm>
        </p:spPr>
        <p:txBody>
          <a:bodyPr>
            <a:normAutofit/>
          </a:bodyPr>
          <a:lstStyle/>
          <a:p>
            <a:r>
              <a:rPr lang="en-US" dirty="0"/>
              <a:t>Overview</a:t>
            </a:r>
            <a:endParaRPr lang="en-US" sz="4800" dirty="0">
              <a:solidFill>
                <a:schemeClr val="bg1"/>
              </a:solidFill>
            </a:endParaRPr>
          </a:p>
        </p:txBody>
      </p:sp>
      <p:pic>
        <p:nvPicPr>
          <p:cNvPr id="5" name="Picture 9" descr="SchneckLogo"/>
          <p:cNvPicPr>
            <a:picLocks noChangeAspect="1" noChangeArrowheads="1"/>
          </p:cNvPicPr>
          <p:nvPr/>
        </p:nvPicPr>
        <p:blipFill rotWithShape="1">
          <a:blip r:embed="rId3">
            <a:duotone>
              <a:srgbClr val="C6E7FC">
                <a:shade val="45000"/>
                <a:satMod val="135000"/>
              </a:srgbClr>
              <a:prstClr val="white"/>
            </a:duotone>
            <a:extLst>
              <a:ext uri="{28A0092B-C50C-407E-A947-70E740481C1C}">
                <a14:useLocalDpi xmlns:a14="http://schemas.microsoft.com/office/drawing/2010/main" val="0"/>
              </a:ext>
            </a:extLst>
          </a:blip>
          <a:srcRect b="39887"/>
          <a:stretch/>
        </p:blipFill>
        <p:spPr bwMode="auto">
          <a:xfrm rot="5400000">
            <a:off x="-1531620" y="1722118"/>
            <a:ext cx="6477000" cy="34137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57EF4FD7-ECCC-E60C-DE51-EDF145EB29FE}"/>
              </a:ext>
            </a:extLst>
          </p:cNvPr>
          <p:cNvSpPr txBox="1">
            <a:spLocks/>
          </p:cNvSpPr>
          <p:nvPr/>
        </p:nvSpPr>
        <p:spPr>
          <a:xfrm>
            <a:off x="4031362" y="2047936"/>
            <a:ext cx="11431605" cy="4555286"/>
          </a:xfrm>
          <a:prstGeom prst="rect">
            <a:avLst/>
          </a:prstGeom>
        </p:spPr>
        <p:txBody>
          <a:bodyPr vert="horz" lIns="91440" tIns="45720" rIns="91440" bIns="45720" rtlCol="0">
            <a:normAutofit/>
          </a:bodyPr>
          <a:lstStyle>
            <a:lvl1pPr marL="0" indent="0" algn="l" defTabSz="457167" rtl="0" eaLnBrk="1" latinLnBrk="0" hangingPunct="1">
              <a:spcBef>
                <a:spcPts val="0"/>
              </a:spcBef>
              <a:spcAft>
                <a:spcPts val="2400"/>
              </a:spcAft>
              <a:buClr>
                <a:srgbClr val="0D629D"/>
              </a:buClr>
              <a:buFont typeface="Arial"/>
              <a:buNone/>
              <a:defRPr sz="1800" b="0" i="0" kern="1200" spc="-100" baseline="0">
                <a:solidFill>
                  <a:srgbClr val="95D8EC"/>
                </a:solidFill>
                <a:latin typeface="Whitney Book" pitchFamily="2" charset="0"/>
                <a:ea typeface="+mn-ea"/>
                <a:cs typeface="Calibri"/>
              </a:defRPr>
            </a:lvl1pPr>
            <a:lvl2pPr marL="457167" indent="0" algn="ctr" defTabSz="457167" rtl="0" eaLnBrk="1" latinLnBrk="0" hangingPunct="1">
              <a:spcBef>
                <a:spcPts val="0"/>
              </a:spcBef>
              <a:spcAft>
                <a:spcPts val="300"/>
              </a:spcAft>
              <a:buFont typeface="Arial"/>
              <a:buNone/>
              <a:defRPr sz="2400" b="0" i="0" kern="1200" spc="-80" baseline="0">
                <a:solidFill>
                  <a:schemeClr val="tx1">
                    <a:tint val="75000"/>
                  </a:schemeClr>
                </a:solidFill>
                <a:latin typeface="Whitney Light" pitchFamily="2" charset="0"/>
                <a:ea typeface="+mn-ea"/>
                <a:cs typeface="Calibri"/>
              </a:defRPr>
            </a:lvl2pPr>
            <a:lvl3pPr marL="914332" indent="0" algn="ctr" defTabSz="457167" rtl="0" eaLnBrk="1" latinLnBrk="0" hangingPunct="1">
              <a:spcBef>
                <a:spcPts val="0"/>
              </a:spcBef>
              <a:spcAft>
                <a:spcPts val="300"/>
              </a:spcAft>
              <a:buFont typeface="Arial"/>
              <a:buNone/>
              <a:defRPr sz="2000" b="0" i="0" kern="1200" spc="-60" baseline="0">
                <a:solidFill>
                  <a:schemeClr val="tx1">
                    <a:tint val="75000"/>
                  </a:schemeClr>
                </a:solidFill>
                <a:latin typeface="Whitney Light" pitchFamily="2" charset="0"/>
                <a:ea typeface="+mn-ea"/>
                <a:cs typeface="Calibri"/>
              </a:defRPr>
            </a:lvl3pPr>
            <a:lvl4pPr marL="1371498" indent="0" algn="ctr" defTabSz="457167" rtl="0" eaLnBrk="1" latinLnBrk="0" hangingPunct="1">
              <a:spcBef>
                <a:spcPct val="20000"/>
              </a:spcBef>
              <a:buFont typeface="Arial"/>
              <a:buNone/>
              <a:defRPr sz="2000" b="0" i="0" kern="1200">
                <a:solidFill>
                  <a:schemeClr val="tx1">
                    <a:tint val="75000"/>
                  </a:schemeClr>
                </a:solidFill>
                <a:latin typeface="+mn-lt"/>
                <a:ea typeface="+mn-ea"/>
                <a:cs typeface="+mn-cs"/>
              </a:defRPr>
            </a:lvl4pPr>
            <a:lvl5pPr marL="1828664" indent="0" algn="ctr" defTabSz="457167" rtl="0" eaLnBrk="1" latinLnBrk="0" hangingPunct="1">
              <a:spcBef>
                <a:spcPct val="20000"/>
              </a:spcBef>
              <a:buFont typeface="Arial"/>
              <a:buNone/>
              <a:defRPr sz="2000" b="0" i="0" kern="1200">
                <a:solidFill>
                  <a:schemeClr val="tx1">
                    <a:tint val="75000"/>
                  </a:schemeClr>
                </a:solidFill>
                <a:latin typeface="+mn-lt"/>
                <a:ea typeface="+mn-ea"/>
                <a:cs typeface="+mn-cs"/>
              </a:defRPr>
            </a:lvl5pPr>
            <a:lvl6pPr marL="2285830" indent="0" algn="ctr" defTabSz="457167"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994" indent="0" algn="ctr" defTabSz="457167"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160" indent="0" algn="ctr" defTabSz="457167"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327" indent="0" algn="ctr" defTabSz="457167"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buClr>
                <a:schemeClr val="bg1"/>
              </a:buClr>
              <a:buFont typeface="Arial" panose="020B0604020202020204" pitchFamily="34" charset="0"/>
              <a:buChar char="•"/>
            </a:pPr>
            <a:r>
              <a:rPr lang="en-US" sz="3200" dirty="0">
                <a:solidFill>
                  <a:schemeClr val="bg1"/>
                </a:solidFill>
              </a:rPr>
              <a:t>Financial challenges of providing OB Care</a:t>
            </a:r>
          </a:p>
          <a:p>
            <a:pPr marL="285750" indent="-285750">
              <a:buClr>
                <a:schemeClr val="bg1"/>
              </a:buClr>
              <a:buFont typeface="Arial" panose="020B0604020202020204" pitchFamily="34" charset="0"/>
              <a:buChar char="•"/>
            </a:pPr>
            <a:r>
              <a:rPr lang="en-US" sz="3200" dirty="0">
                <a:solidFill>
                  <a:schemeClr val="bg1"/>
                </a:solidFill>
              </a:rPr>
              <a:t>Current state</a:t>
            </a:r>
          </a:p>
          <a:p>
            <a:pPr marL="285750" indent="-285750">
              <a:buClr>
                <a:schemeClr val="bg1"/>
              </a:buClr>
              <a:buFont typeface="Arial" panose="020B0604020202020204" pitchFamily="34" charset="0"/>
              <a:buChar char="•"/>
            </a:pPr>
            <a:r>
              <a:rPr lang="en-US" sz="3200" dirty="0" err="1">
                <a:solidFill>
                  <a:schemeClr val="bg1"/>
                </a:solidFill>
              </a:rPr>
              <a:t>Schneck</a:t>
            </a:r>
            <a:r>
              <a:rPr lang="en-US" sz="3200" dirty="0">
                <a:solidFill>
                  <a:schemeClr val="bg1"/>
                </a:solidFill>
              </a:rPr>
              <a:t> case study</a:t>
            </a:r>
          </a:p>
          <a:p>
            <a:pPr marL="285750" indent="-285750">
              <a:buClr>
                <a:schemeClr val="bg1"/>
              </a:buClr>
              <a:buFont typeface="Arial" panose="020B0604020202020204" pitchFamily="34" charset="0"/>
              <a:buChar char="•"/>
            </a:pPr>
            <a:r>
              <a:rPr lang="en-US" sz="3200" dirty="0">
                <a:solidFill>
                  <a:schemeClr val="bg1"/>
                </a:solidFill>
              </a:rPr>
              <a:t>Future of OB care</a:t>
            </a:r>
          </a:p>
          <a:p>
            <a:pPr marL="285750" indent="-285750">
              <a:buClr>
                <a:schemeClr val="bg1"/>
              </a:buClr>
              <a:buFont typeface="Arial" panose="020B0604020202020204" pitchFamily="34" charset="0"/>
              <a:buChar char="•"/>
            </a:pPr>
            <a:r>
              <a:rPr lang="en-US" sz="3200" dirty="0">
                <a:solidFill>
                  <a:schemeClr val="bg1"/>
                </a:solidFill>
              </a:rPr>
              <a:t>Questions?</a:t>
            </a:r>
          </a:p>
        </p:txBody>
      </p:sp>
    </p:spTree>
    <p:extLst>
      <p:ext uri="{BB962C8B-B14F-4D97-AF65-F5344CB8AC3E}">
        <p14:creationId xmlns:p14="http://schemas.microsoft.com/office/powerpoint/2010/main" val="232660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a:xfrm>
            <a:off x="579412" y="369325"/>
            <a:ext cx="9732988" cy="756565"/>
          </a:xfrm>
        </p:spPr>
        <p:txBody>
          <a:bodyPr>
            <a:noAutofit/>
          </a:bodyPr>
          <a:lstStyle/>
          <a:p>
            <a:r>
              <a:rPr lang="en-US" sz="3200" dirty="0">
                <a:latin typeface="Raleway" pitchFamily="2" charset="0"/>
                <a:cs typeface="Segoe UI" panose="020B0502040204020203" pitchFamily="34" charset="0"/>
              </a:rPr>
              <a:t>Not Breastfeeding (at hospital discharge)  by Indiana Hospital Region, 2021</a:t>
            </a:r>
            <a:r>
              <a:rPr lang="en-US" sz="1800" dirty="0">
                <a:latin typeface="Raleway" pitchFamily="2" charset="0"/>
                <a:cs typeface="Segoe UI" panose="020B0502040204020203" pitchFamily="34" charset="0"/>
              </a:rPr>
              <a:t> </a:t>
            </a:r>
          </a:p>
        </p:txBody>
      </p:sp>
      <p:graphicFrame>
        <p:nvGraphicFramePr>
          <p:cNvPr id="5" name="Content Placeholder 4">
            <a:extLst>
              <a:ext uri="{FF2B5EF4-FFF2-40B4-BE49-F238E27FC236}">
                <a16:creationId xmlns:a16="http://schemas.microsoft.com/office/drawing/2014/main" id="{FD761692-5AEE-4B43-AB6A-4D7DB5D60A7F}"/>
              </a:ext>
            </a:extLst>
          </p:cNvPr>
          <p:cNvGraphicFramePr>
            <a:graphicFrameLocks noGrp="1"/>
          </p:cNvGraphicFramePr>
          <p:nvPr>
            <p:ph sz="quarter" idx="11"/>
            <p:extLst>
              <p:ext uri="{D42A27DB-BD31-4B8C-83A1-F6EECF244321}">
                <p14:modId xmlns:p14="http://schemas.microsoft.com/office/powerpoint/2010/main" val="2154352260"/>
              </p:ext>
            </p:extLst>
          </p:nvPr>
        </p:nvGraphicFramePr>
        <p:xfrm>
          <a:off x="1531619" y="1943099"/>
          <a:ext cx="9468073" cy="4277914"/>
        </p:xfrm>
        <a:graphic>
          <a:graphicData uri="http://schemas.openxmlformats.org/drawingml/2006/table">
            <a:tbl>
              <a:tblPr firstRow="1" bandRow="1">
                <a:tableStyleId>{00A15C55-8517-42AA-B614-E9B94910E393}</a:tableStyleId>
              </a:tblPr>
              <a:tblGrid>
                <a:gridCol w="2208641">
                  <a:extLst>
                    <a:ext uri="{9D8B030D-6E8A-4147-A177-3AD203B41FA5}">
                      <a16:colId xmlns:a16="http://schemas.microsoft.com/office/drawing/2014/main" val="3360260188"/>
                    </a:ext>
                  </a:extLst>
                </a:gridCol>
                <a:gridCol w="1132013">
                  <a:extLst>
                    <a:ext uri="{9D8B030D-6E8A-4147-A177-3AD203B41FA5}">
                      <a16:colId xmlns:a16="http://schemas.microsoft.com/office/drawing/2014/main" val="406720950"/>
                    </a:ext>
                  </a:extLst>
                </a:gridCol>
                <a:gridCol w="2108248">
                  <a:extLst>
                    <a:ext uri="{9D8B030D-6E8A-4147-A177-3AD203B41FA5}">
                      <a16:colId xmlns:a16="http://schemas.microsoft.com/office/drawing/2014/main" val="1862563224"/>
                    </a:ext>
                  </a:extLst>
                </a:gridCol>
                <a:gridCol w="2272227">
                  <a:extLst>
                    <a:ext uri="{9D8B030D-6E8A-4147-A177-3AD203B41FA5}">
                      <a16:colId xmlns:a16="http://schemas.microsoft.com/office/drawing/2014/main" val="2337152316"/>
                    </a:ext>
                  </a:extLst>
                </a:gridCol>
                <a:gridCol w="1746944">
                  <a:extLst>
                    <a:ext uri="{9D8B030D-6E8A-4147-A177-3AD203B41FA5}">
                      <a16:colId xmlns:a16="http://schemas.microsoft.com/office/drawing/2014/main" val="3824751789"/>
                    </a:ext>
                  </a:extLst>
                </a:gridCol>
              </a:tblGrid>
              <a:tr h="502064">
                <a:tc>
                  <a:txBody>
                    <a:bodyPr/>
                    <a:lstStyle/>
                    <a:p>
                      <a:pPr algn="ctr" fontAlgn="b"/>
                      <a:r>
                        <a:rPr lang="en-US" sz="1600" b="1" u="none" strike="noStrike" dirty="0">
                          <a:solidFill>
                            <a:schemeClr val="bg1"/>
                          </a:solidFill>
                          <a:effectLst/>
                        </a:rPr>
                        <a:t>Region</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chemeClr val="bg1"/>
                          </a:solidFill>
                          <a:effectLst/>
                        </a:rPr>
                        <a:t>Total</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chemeClr val="bg1"/>
                          </a:solidFill>
                          <a:effectLst/>
                        </a:rPr>
                        <a:t>Non-Hispanic White</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chemeClr val="bg1"/>
                          </a:solidFill>
                          <a:effectLst/>
                        </a:rPr>
                        <a:t>Non-Hispanic Black</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chemeClr val="bg1"/>
                          </a:solidFill>
                          <a:effectLst/>
                        </a:rPr>
                        <a:t>Hispanic</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extLst>
                  <a:ext uri="{0D108BD9-81ED-4DB2-BD59-A6C34878D82A}">
                    <a16:rowId xmlns:a16="http://schemas.microsoft.com/office/drawing/2014/main" val="3606360020"/>
                  </a:ext>
                </a:extLst>
              </a:tr>
              <a:tr h="287603">
                <a:tc>
                  <a:txBody>
                    <a:bodyPr/>
                    <a:lstStyle/>
                    <a:p>
                      <a:pPr algn="ctr" fontAlgn="b"/>
                      <a:r>
                        <a:rPr lang="en-US" sz="1600" b="1" u="none" strike="noStrike" dirty="0">
                          <a:effectLst/>
                        </a:rPr>
                        <a:t>Central</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14.8%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14.3%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20.2%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9.9%</a:t>
                      </a:r>
                    </a:p>
                  </a:txBody>
                  <a:tcPr marL="9525" marR="9525" marT="9525" marB="0" anchor="ctr"/>
                </a:tc>
                <a:extLst>
                  <a:ext uri="{0D108BD9-81ED-4DB2-BD59-A6C34878D82A}">
                    <a16:rowId xmlns:a16="http://schemas.microsoft.com/office/drawing/2014/main" val="1009284187"/>
                  </a:ext>
                </a:extLst>
              </a:tr>
              <a:tr h="287603">
                <a:tc>
                  <a:txBody>
                    <a:bodyPr/>
                    <a:lstStyle/>
                    <a:p>
                      <a:pPr algn="ctr" fontAlgn="b"/>
                      <a:r>
                        <a:rPr lang="en-US" sz="1600" b="1" u="none" strike="noStrike" dirty="0">
                          <a:effectLst/>
                        </a:rPr>
                        <a:t>Central Southwestern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23.2%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23.1%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30.8%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22.5%*</a:t>
                      </a:r>
                    </a:p>
                  </a:txBody>
                  <a:tcPr marL="9525" marR="9525" marT="9525" marB="0" anchor="ctr"/>
                </a:tc>
                <a:extLst>
                  <a:ext uri="{0D108BD9-81ED-4DB2-BD59-A6C34878D82A}">
                    <a16:rowId xmlns:a16="http://schemas.microsoft.com/office/drawing/2014/main" val="2640510159"/>
                  </a:ext>
                </a:extLst>
              </a:tr>
              <a:tr h="287603">
                <a:tc>
                  <a:txBody>
                    <a:bodyPr/>
                    <a:lstStyle/>
                    <a:p>
                      <a:pPr algn="ctr" fontAlgn="b"/>
                      <a:r>
                        <a:rPr lang="en-US" sz="1600" b="1" u="none" strike="noStrike" dirty="0">
                          <a:effectLst/>
                        </a:rPr>
                        <a:t>Eastern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27.0%</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25.6%</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41.5%</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24.6%</a:t>
                      </a:r>
                    </a:p>
                  </a:txBody>
                  <a:tcPr marL="9525" marR="9525" marT="9525" marB="0" anchor="ctr"/>
                </a:tc>
                <a:extLst>
                  <a:ext uri="{0D108BD9-81ED-4DB2-BD59-A6C34878D82A}">
                    <a16:rowId xmlns:a16="http://schemas.microsoft.com/office/drawing/2014/main" val="2496174043"/>
                  </a:ext>
                </a:extLst>
              </a:tr>
              <a:tr h="287603">
                <a:tc>
                  <a:txBody>
                    <a:bodyPr/>
                    <a:lstStyle/>
                    <a:p>
                      <a:pPr algn="ctr" fontAlgn="b"/>
                      <a:r>
                        <a:rPr lang="en-US" sz="1600" b="1" u="none" strike="noStrike" dirty="0">
                          <a:effectLst/>
                        </a:rPr>
                        <a:t>Midwestern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25.2%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24.9%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26.7%*</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25.0%</a:t>
                      </a:r>
                    </a:p>
                  </a:txBody>
                  <a:tcPr marL="9525" marR="9525" marT="9525" marB="0" anchor="ctr"/>
                </a:tc>
                <a:extLst>
                  <a:ext uri="{0D108BD9-81ED-4DB2-BD59-A6C34878D82A}">
                    <a16:rowId xmlns:a16="http://schemas.microsoft.com/office/drawing/2014/main" val="2378152454"/>
                  </a:ext>
                </a:extLst>
              </a:tr>
              <a:tr h="287603">
                <a:tc>
                  <a:txBody>
                    <a:bodyPr/>
                    <a:lstStyle/>
                    <a:p>
                      <a:pPr algn="ctr" fontAlgn="b"/>
                      <a:r>
                        <a:rPr lang="en-US" sz="1600" b="1" u="none" strike="noStrike" dirty="0">
                          <a:effectLst/>
                        </a:rPr>
                        <a:t>Northeastern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16.1%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13.8%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31.3%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16.6%</a:t>
                      </a:r>
                    </a:p>
                  </a:txBody>
                  <a:tcPr marL="9525" marR="9525" marT="9525" marB="0" anchor="ctr"/>
                </a:tc>
                <a:extLst>
                  <a:ext uri="{0D108BD9-81ED-4DB2-BD59-A6C34878D82A}">
                    <a16:rowId xmlns:a16="http://schemas.microsoft.com/office/drawing/2014/main" val="915101575"/>
                  </a:ext>
                </a:extLst>
              </a:tr>
              <a:tr h="287603">
                <a:tc>
                  <a:txBody>
                    <a:bodyPr/>
                    <a:lstStyle/>
                    <a:p>
                      <a:pPr algn="ctr" fontAlgn="b"/>
                      <a:r>
                        <a:rPr lang="en-US" sz="1600" b="1" u="none" strike="noStrike" dirty="0">
                          <a:effectLst/>
                        </a:rPr>
                        <a:t>Northern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16.1%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13.9%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32.4%</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12.4%</a:t>
                      </a:r>
                    </a:p>
                  </a:txBody>
                  <a:tcPr marL="9525" marR="9525" marT="9525" marB="0" anchor="ctr"/>
                </a:tc>
                <a:extLst>
                  <a:ext uri="{0D108BD9-81ED-4DB2-BD59-A6C34878D82A}">
                    <a16:rowId xmlns:a16="http://schemas.microsoft.com/office/drawing/2014/main" val="2509786075"/>
                  </a:ext>
                </a:extLst>
              </a:tr>
              <a:tr h="287603">
                <a:tc>
                  <a:txBody>
                    <a:bodyPr/>
                    <a:lstStyle/>
                    <a:p>
                      <a:pPr algn="ctr" fontAlgn="b"/>
                      <a:r>
                        <a:rPr lang="en-US" sz="1600" b="1" u="none" strike="noStrike" dirty="0">
                          <a:effectLst/>
                        </a:rPr>
                        <a:t>Northwest</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20.1%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15.4%</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32.3%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19.2%</a:t>
                      </a:r>
                    </a:p>
                  </a:txBody>
                  <a:tcPr marL="9525" marR="9525" marT="9525" marB="0" anchor="ctr"/>
                </a:tc>
                <a:extLst>
                  <a:ext uri="{0D108BD9-81ED-4DB2-BD59-A6C34878D82A}">
                    <a16:rowId xmlns:a16="http://schemas.microsoft.com/office/drawing/2014/main" val="3069916924"/>
                  </a:ext>
                </a:extLst>
              </a:tr>
              <a:tr h="287603">
                <a:tc>
                  <a:txBody>
                    <a:bodyPr/>
                    <a:lstStyle/>
                    <a:p>
                      <a:pPr algn="ctr" fontAlgn="b"/>
                      <a:r>
                        <a:rPr lang="en-US" sz="1600" b="1" u="none" strike="noStrike" dirty="0">
                          <a:effectLst/>
                        </a:rPr>
                        <a:t>Southeastern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26.2%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26.1%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33.8%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19.7%*</a:t>
                      </a:r>
                    </a:p>
                  </a:txBody>
                  <a:tcPr marL="9525" marR="9525" marT="9525" marB="0" anchor="ctr"/>
                </a:tc>
                <a:extLst>
                  <a:ext uri="{0D108BD9-81ED-4DB2-BD59-A6C34878D82A}">
                    <a16:rowId xmlns:a16="http://schemas.microsoft.com/office/drawing/2014/main" val="908887582"/>
                  </a:ext>
                </a:extLst>
              </a:tr>
              <a:tr h="287603">
                <a:tc>
                  <a:txBody>
                    <a:bodyPr/>
                    <a:lstStyle/>
                    <a:p>
                      <a:pPr algn="ctr" fontAlgn="b"/>
                      <a:r>
                        <a:rPr lang="en-US" sz="1600" b="1" u="none" strike="noStrike" dirty="0">
                          <a:effectLst/>
                        </a:rPr>
                        <a:t>Southern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22.2%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22.0%</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26.9%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22.5%</a:t>
                      </a:r>
                    </a:p>
                  </a:txBody>
                  <a:tcPr marL="9525" marR="9525" marT="9525" marB="0" anchor="ctr"/>
                </a:tc>
                <a:extLst>
                  <a:ext uri="{0D108BD9-81ED-4DB2-BD59-A6C34878D82A}">
                    <a16:rowId xmlns:a16="http://schemas.microsoft.com/office/drawing/2014/main" val="785011457"/>
                  </a:ext>
                </a:extLst>
              </a:tr>
              <a:tr h="275833">
                <a:tc>
                  <a:txBody>
                    <a:bodyPr/>
                    <a:lstStyle/>
                    <a:p>
                      <a:pPr algn="ctr" fontAlgn="b"/>
                      <a:r>
                        <a:rPr lang="en-US" sz="1600" b="1" u="none" strike="noStrike" dirty="0">
                          <a:effectLst/>
                        </a:rPr>
                        <a:t>Southwest</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21.6%</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20.9%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31.1%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22.1%</a:t>
                      </a:r>
                    </a:p>
                  </a:txBody>
                  <a:tcPr marL="9525" marR="9525" marT="9525" marB="0" anchor="ctr"/>
                </a:tc>
                <a:extLst>
                  <a:ext uri="{0D108BD9-81ED-4DB2-BD59-A6C34878D82A}">
                    <a16:rowId xmlns:a16="http://schemas.microsoft.com/office/drawing/2014/main" val="1706916441"/>
                  </a:ext>
                </a:extLst>
              </a:tr>
              <a:tr h="299585">
                <a:tc>
                  <a:txBody>
                    <a:bodyPr/>
                    <a:lstStyle/>
                    <a:p>
                      <a:pPr algn="ctr" fontAlgn="b"/>
                      <a:r>
                        <a:rPr lang="en-US" sz="1600" b="1" u="none" strike="noStrike" dirty="0">
                          <a:effectLst/>
                        </a:rPr>
                        <a:t>Western</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17.3%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17.6%</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26.3%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11.6%</a:t>
                      </a:r>
                    </a:p>
                  </a:txBody>
                  <a:tcPr marL="9525" marR="9525" marT="9525" marB="0" anchor="ctr"/>
                </a:tc>
                <a:extLst>
                  <a:ext uri="{0D108BD9-81ED-4DB2-BD59-A6C34878D82A}">
                    <a16:rowId xmlns:a16="http://schemas.microsoft.com/office/drawing/2014/main" val="3666248303"/>
                  </a:ext>
                </a:extLst>
              </a:tr>
              <a:tr h="299585">
                <a:tc>
                  <a:txBody>
                    <a:bodyPr/>
                    <a:lstStyle/>
                    <a:p>
                      <a:pPr algn="ctr" fontAlgn="b"/>
                      <a:r>
                        <a:rPr lang="en-US" sz="1600" b="1" i="0" u="none" strike="noStrike" dirty="0">
                          <a:solidFill>
                            <a:srgbClr val="253E8E"/>
                          </a:solidFill>
                          <a:effectLst/>
                          <a:latin typeface="+mn-lt"/>
                          <a:cs typeface="Segoe UI" panose="020B0502040204020203" pitchFamily="34" charset="0"/>
                        </a:rPr>
                        <a:t>Indiana</a:t>
                      </a: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18.6%</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17.9%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26.1%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14.8%</a:t>
                      </a:r>
                    </a:p>
                  </a:txBody>
                  <a:tcPr marL="9525" marR="9525" marT="9525" marB="0" anchor="ctr"/>
                </a:tc>
                <a:extLst>
                  <a:ext uri="{0D108BD9-81ED-4DB2-BD59-A6C34878D82A}">
                    <a16:rowId xmlns:a16="http://schemas.microsoft.com/office/drawing/2014/main" val="2214654655"/>
                  </a:ext>
                </a:extLst>
              </a:tr>
              <a:tr h="299585">
                <a:tc gridSpan="5">
                  <a:txBody>
                    <a:bodyPr/>
                    <a:lstStyle/>
                    <a:p>
                      <a:pPr algn="ctr"/>
                      <a:r>
                        <a:rPr lang="en-US" sz="1000" b="1" dirty="0"/>
                        <a:t>*Percentage based on counts less than</a:t>
                      </a:r>
                      <a:r>
                        <a:rPr lang="en-US" sz="1000" b="1" baseline="0" dirty="0"/>
                        <a:t> 20 are considered unstable and should be interpreted with caution.</a:t>
                      </a:r>
                      <a:endParaRPr lang="en-US" sz="1000" b="1" baseline="0" dirty="0">
                        <a:latin typeface="Segoe UI" panose="020B0502040204020203" pitchFamily="34" charset="0"/>
                        <a:cs typeface="Segoe UI" panose="020B0502040204020203" pitchFamily="34" charset="0"/>
                      </a:endParaRPr>
                    </a:p>
                    <a:p>
                      <a:pPr algn="ctr"/>
                      <a:endParaRPr lang="en-US" sz="1000" b="1" baseline="0" dirty="0">
                        <a:latin typeface="Segoe UI" panose="020B0502040204020203" pitchFamily="34" charset="0"/>
                        <a:cs typeface="Segoe UI" panose="020B0502040204020203"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347927"/>
                  </a:ext>
                </a:extLst>
              </a:tr>
            </a:tbl>
          </a:graphicData>
        </a:graphic>
      </p:graphicFrame>
      <p:sp>
        <p:nvSpPr>
          <p:cNvPr id="7" name="Rectangle 6">
            <a:extLst>
              <a:ext uri="{FF2B5EF4-FFF2-40B4-BE49-F238E27FC236}">
                <a16:creationId xmlns:a16="http://schemas.microsoft.com/office/drawing/2014/main" id="{6AFD75AA-C5EA-4BA6-97D8-1930B5E33138}"/>
              </a:ext>
            </a:extLst>
          </p:cNvPr>
          <p:cNvSpPr/>
          <p:nvPr/>
        </p:nvSpPr>
        <p:spPr>
          <a:xfrm>
            <a:off x="3443056" y="6308208"/>
            <a:ext cx="7848600" cy="369332"/>
          </a:xfrm>
          <a:prstGeom prst="rect">
            <a:avLst/>
          </a:prstGeom>
        </p:spPr>
        <p:txBody>
          <a:bodyPr wrap="square">
            <a:spAutoFit/>
          </a:bodyPr>
          <a:lstStyle/>
          <a:p>
            <a:pPr algn="r"/>
            <a:r>
              <a:rPr lang="en-US" sz="900" dirty="0">
                <a:solidFill>
                  <a:srgbClr val="253E8E"/>
                </a:solidFill>
                <a:latin typeface="Segoe UI" panose="020B0502040204020203" pitchFamily="34" charset="0"/>
                <a:cs typeface="Segoe UI" panose="020B0502040204020203" pitchFamily="34" charset="0"/>
              </a:rPr>
              <a:t>Source: Indiana Department of Health, Maternal &amp; Child Health Epidemiology Division [November 8, 2023]</a:t>
            </a:r>
          </a:p>
          <a:p>
            <a:pPr algn="r"/>
            <a:r>
              <a:rPr lang="en-US" sz="900" dirty="0">
                <a:solidFill>
                  <a:srgbClr val="253E8E"/>
                </a:solidFill>
                <a:latin typeface="Segoe UI" panose="020B0502040204020203" pitchFamily="34" charset="0"/>
                <a:cs typeface="Segoe UI" panose="020B0502040204020203" pitchFamily="34" charset="0"/>
              </a:rPr>
              <a:t>Indiana Original Source: Indiana Department of Health, Vital Records, ODA, Data Analysis Team</a:t>
            </a:r>
          </a:p>
        </p:txBody>
      </p:sp>
      <p:pic>
        <p:nvPicPr>
          <p:cNvPr id="6" name="Picture 5">
            <a:extLst>
              <a:ext uri="{FF2B5EF4-FFF2-40B4-BE49-F238E27FC236}">
                <a16:creationId xmlns:a16="http://schemas.microsoft.com/office/drawing/2014/main" id="{1C2BC8BF-F2EC-E9EC-23EF-F0B16544B161}"/>
              </a:ext>
            </a:extLst>
          </p:cNvPr>
          <p:cNvPicPr>
            <a:picLocks noChangeAspect="1"/>
          </p:cNvPicPr>
          <p:nvPr/>
        </p:nvPicPr>
        <p:blipFill>
          <a:blip r:embed="rId3"/>
          <a:stretch>
            <a:fillRect/>
          </a:stretch>
        </p:blipFill>
        <p:spPr>
          <a:xfrm>
            <a:off x="90287" y="6012903"/>
            <a:ext cx="1433490" cy="756565"/>
          </a:xfrm>
          <a:prstGeom prst="rect">
            <a:avLst/>
          </a:prstGeom>
        </p:spPr>
      </p:pic>
      <p:sp>
        <p:nvSpPr>
          <p:cNvPr id="8" name="Slide Number Placeholder 7"/>
          <p:cNvSpPr>
            <a:spLocks noGrp="1"/>
          </p:cNvSpPr>
          <p:nvPr>
            <p:ph type="sldNum" sz="quarter" idx="10"/>
          </p:nvPr>
        </p:nvSpPr>
        <p:spPr/>
        <p:txBody>
          <a:bodyPr/>
          <a:lstStyle/>
          <a:p>
            <a:fld id="{5D96652D-A424-46EE-8E8A-BA494523C828}" type="slidenum">
              <a:rPr lang="en-US" smtClean="0"/>
              <a:pPr/>
              <a:t>20</a:t>
            </a:fld>
            <a:endParaRPr lang="en-US" dirty="0">
              <a:solidFill>
                <a:schemeClr val="tx1"/>
              </a:solidFill>
            </a:endParaRPr>
          </a:p>
        </p:txBody>
      </p:sp>
    </p:spTree>
    <p:extLst>
      <p:ext uri="{BB962C8B-B14F-4D97-AF65-F5344CB8AC3E}">
        <p14:creationId xmlns:p14="http://schemas.microsoft.com/office/powerpoint/2010/main" val="1252257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a:xfrm>
            <a:off x="374736" y="359473"/>
            <a:ext cx="10064664" cy="756565"/>
          </a:xfrm>
        </p:spPr>
        <p:txBody>
          <a:bodyPr>
            <a:noAutofit/>
          </a:bodyPr>
          <a:lstStyle/>
          <a:p>
            <a:r>
              <a:rPr lang="en-US" sz="3600" dirty="0">
                <a:latin typeface="Raleway" pitchFamily="2" charset="0"/>
                <a:cs typeface="Segoe UI" panose="020B0502040204020203" pitchFamily="34" charset="0"/>
              </a:rPr>
              <a:t>No Early Prenatal Care (within 1</a:t>
            </a:r>
            <a:r>
              <a:rPr lang="en-US" sz="3600" baseline="30000" dirty="0">
                <a:latin typeface="Raleway" pitchFamily="2" charset="0"/>
                <a:cs typeface="Segoe UI" panose="020B0502040204020203" pitchFamily="34" charset="0"/>
              </a:rPr>
              <a:t>st</a:t>
            </a:r>
            <a:r>
              <a:rPr lang="en-US" sz="3600" dirty="0">
                <a:latin typeface="Raleway" pitchFamily="2" charset="0"/>
                <a:cs typeface="Segoe UI" panose="020B0502040204020203" pitchFamily="34" charset="0"/>
              </a:rPr>
              <a:t> trimester) by Indiana Hospital Region, 2021</a:t>
            </a:r>
            <a:endParaRPr lang="en-US" sz="2000" dirty="0">
              <a:latin typeface="Raleway" pitchFamily="2" charset="0"/>
              <a:cs typeface="Segoe UI" panose="020B0502040204020203" pitchFamily="34" charset="0"/>
            </a:endParaRPr>
          </a:p>
        </p:txBody>
      </p:sp>
      <p:graphicFrame>
        <p:nvGraphicFramePr>
          <p:cNvPr id="5" name="Content Placeholder 4">
            <a:extLst>
              <a:ext uri="{FF2B5EF4-FFF2-40B4-BE49-F238E27FC236}">
                <a16:creationId xmlns:a16="http://schemas.microsoft.com/office/drawing/2014/main" id="{FD761692-5AEE-4B43-AB6A-4D7DB5D60A7F}"/>
              </a:ext>
            </a:extLst>
          </p:cNvPr>
          <p:cNvGraphicFramePr>
            <a:graphicFrameLocks noGrp="1"/>
          </p:cNvGraphicFramePr>
          <p:nvPr>
            <p:ph sz="quarter" idx="11"/>
            <p:extLst>
              <p:ext uri="{D42A27DB-BD31-4B8C-83A1-F6EECF244321}">
                <p14:modId xmlns:p14="http://schemas.microsoft.com/office/powerpoint/2010/main" val="3149846147"/>
              </p:ext>
            </p:extLst>
          </p:nvPr>
        </p:nvGraphicFramePr>
        <p:xfrm>
          <a:off x="1371719" y="1746852"/>
          <a:ext cx="9627974" cy="4482583"/>
        </p:xfrm>
        <a:graphic>
          <a:graphicData uri="http://schemas.openxmlformats.org/drawingml/2006/table">
            <a:tbl>
              <a:tblPr firstRow="1" bandRow="1">
                <a:tableStyleId>{00A15C55-8517-42AA-B614-E9B94910E393}</a:tableStyleId>
              </a:tblPr>
              <a:tblGrid>
                <a:gridCol w="2245941">
                  <a:extLst>
                    <a:ext uri="{9D8B030D-6E8A-4147-A177-3AD203B41FA5}">
                      <a16:colId xmlns:a16="http://schemas.microsoft.com/office/drawing/2014/main" val="3360260188"/>
                    </a:ext>
                  </a:extLst>
                </a:gridCol>
                <a:gridCol w="1151132">
                  <a:extLst>
                    <a:ext uri="{9D8B030D-6E8A-4147-A177-3AD203B41FA5}">
                      <a16:colId xmlns:a16="http://schemas.microsoft.com/office/drawing/2014/main" val="406720950"/>
                    </a:ext>
                  </a:extLst>
                </a:gridCol>
                <a:gridCol w="2143853">
                  <a:extLst>
                    <a:ext uri="{9D8B030D-6E8A-4147-A177-3AD203B41FA5}">
                      <a16:colId xmlns:a16="http://schemas.microsoft.com/office/drawing/2014/main" val="1862563224"/>
                    </a:ext>
                  </a:extLst>
                </a:gridCol>
                <a:gridCol w="2310601">
                  <a:extLst>
                    <a:ext uri="{9D8B030D-6E8A-4147-A177-3AD203B41FA5}">
                      <a16:colId xmlns:a16="http://schemas.microsoft.com/office/drawing/2014/main" val="2337152316"/>
                    </a:ext>
                  </a:extLst>
                </a:gridCol>
                <a:gridCol w="1776447">
                  <a:extLst>
                    <a:ext uri="{9D8B030D-6E8A-4147-A177-3AD203B41FA5}">
                      <a16:colId xmlns:a16="http://schemas.microsoft.com/office/drawing/2014/main" val="3824751789"/>
                    </a:ext>
                  </a:extLst>
                </a:gridCol>
              </a:tblGrid>
              <a:tr h="527669">
                <a:tc>
                  <a:txBody>
                    <a:bodyPr/>
                    <a:lstStyle/>
                    <a:p>
                      <a:pPr algn="ctr" fontAlgn="b"/>
                      <a:r>
                        <a:rPr lang="en-US" sz="1600" b="1" u="none" strike="noStrike" dirty="0">
                          <a:solidFill>
                            <a:schemeClr val="bg1"/>
                          </a:solidFill>
                          <a:effectLst/>
                        </a:rPr>
                        <a:t>Region</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chemeClr val="bg1"/>
                          </a:solidFill>
                          <a:effectLst/>
                        </a:rPr>
                        <a:t>Total</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chemeClr val="bg1"/>
                          </a:solidFill>
                          <a:effectLst/>
                        </a:rPr>
                        <a:t>Non-Hispanic White</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chemeClr val="bg1"/>
                          </a:solidFill>
                          <a:effectLst/>
                        </a:rPr>
                        <a:t>Non-Hispanic Black</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chemeClr val="bg1"/>
                          </a:solidFill>
                          <a:effectLst/>
                        </a:rPr>
                        <a:t>Hispanic</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extLst>
                  <a:ext uri="{0D108BD9-81ED-4DB2-BD59-A6C34878D82A}">
                    <a16:rowId xmlns:a16="http://schemas.microsoft.com/office/drawing/2014/main" val="3606360020"/>
                  </a:ext>
                </a:extLst>
              </a:tr>
              <a:tr h="302269">
                <a:tc>
                  <a:txBody>
                    <a:bodyPr/>
                    <a:lstStyle/>
                    <a:p>
                      <a:pPr algn="ctr" fontAlgn="b"/>
                      <a:r>
                        <a:rPr lang="en-US" sz="1600" b="1" u="none" strike="noStrike" dirty="0">
                          <a:effectLst/>
                          <a:latin typeface="+mn-lt"/>
                        </a:rPr>
                        <a:t>Central</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14.8%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17.9%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40.7%</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45.9%</a:t>
                      </a:r>
                    </a:p>
                  </a:txBody>
                  <a:tcPr marL="9525" marR="9525" marT="9525" marB="0" anchor="ctr"/>
                </a:tc>
                <a:extLst>
                  <a:ext uri="{0D108BD9-81ED-4DB2-BD59-A6C34878D82A}">
                    <a16:rowId xmlns:a16="http://schemas.microsoft.com/office/drawing/2014/main" val="1009284187"/>
                  </a:ext>
                </a:extLst>
              </a:tr>
              <a:tr h="302269">
                <a:tc>
                  <a:txBody>
                    <a:bodyPr/>
                    <a:lstStyle/>
                    <a:p>
                      <a:pPr algn="ctr" fontAlgn="b"/>
                      <a:r>
                        <a:rPr lang="en-US" sz="1600" b="1" u="none" strike="noStrike" dirty="0">
                          <a:effectLst/>
                          <a:latin typeface="+mn-lt"/>
                        </a:rPr>
                        <a:t>Central Southwestern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23.2%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23.3%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26.9%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15.0%*</a:t>
                      </a:r>
                    </a:p>
                  </a:txBody>
                  <a:tcPr marL="9525" marR="9525" marT="9525" marB="0" anchor="ctr"/>
                </a:tc>
                <a:extLst>
                  <a:ext uri="{0D108BD9-81ED-4DB2-BD59-A6C34878D82A}">
                    <a16:rowId xmlns:a16="http://schemas.microsoft.com/office/drawing/2014/main" val="2640510159"/>
                  </a:ext>
                </a:extLst>
              </a:tr>
              <a:tr h="302269">
                <a:tc>
                  <a:txBody>
                    <a:bodyPr/>
                    <a:lstStyle/>
                    <a:p>
                      <a:pPr algn="ctr" fontAlgn="b"/>
                      <a:r>
                        <a:rPr lang="en-US" sz="1600" b="1" u="none" strike="noStrike" dirty="0">
                          <a:effectLst/>
                          <a:latin typeface="+mn-lt"/>
                        </a:rPr>
                        <a:t>Eastern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27.0%</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20.2%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29.0%</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36.0%</a:t>
                      </a:r>
                    </a:p>
                  </a:txBody>
                  <a:tcPr marL="9525" marR="9525" marT="9525" marB="0" anchor="ctr"/>
                </a:tc>
                <a:extLst>
                  <a:ext uri="{0D108BD9-81ED-4DB2-BD59-A6C34878D82A}">
                    <a16:rowId xmlns:a16="http://schemas.microsoft.com/office/drawing/2014/main" val="2496174043"/>
                  </a:ext>
                </a:extLst>
              </a:tr>
              <a:tr h="302269">
                <a:tc>
                  <a:txBody>
                    <a:bodyPr/>
                    <a:lstStyle/>
                    <a:p>
                      <a:pPr algn="ctr" fontAlgn="b"/>
                      <a:r>
                        <a:rPr lang="en-US" sz="1600" b="1" u="none" strike="noStrike" dirty="0">
                          <a:effectLst/>
                          <a:latin typeface="+mn-lt"/>
                        </a:rPr>
                        <a:t>Midwestern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25.2%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29.1%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50.0%*</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45.5%</a:t>
                      </a:r>
                    </a:p>
                  </a:txBody>
                  <a:tcPr marL="9525" marR="9525" marT="9525" marB="0" anchor="ctr"/>
                </a:tc>
                <a:extLst>
                  <a:ext uri="{0D108BD9-81ED-4DB2-BD59-A6C34878D82A}">
                    <a16:rowId xmlns:a16="http://schemas.microsoft.com/office/drawing/2014/main" val="2378152454"/>
                  </a:ext>
                </a:extLst>
              </a:tr>
              <a:tr h="302269">
                <a:tc>
                  <a:txBody>
                    <a:bodyPr/>
                    <a:lstStyle/>
                    <a:p>
                      <a:pPr algn="ctr" fontAlgn="b"/>
                      <a:r>
                        <a:rPr lang="en-US" sz="1600" b="1" u="none" strike="noStrike" dirty="0">
                          <a:effectLst/>
                          <a:latin typeface="+mn-lt"/>
                        </a:rPr>
                        <a:t>Northeastern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16.1%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34.4%</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39.3%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40.5%</a:t>
                      </a:r>
                    </a:p>
                  </a:txBody>
                  <a:tcPr marL="9525" marR="9525" marT="9525" marB="0" anchor="ctr"/>
                </a:tc>
                <a:extLst>
                  <a:ext uri="{0D108BD9-81ED-4DB2-BD59-A6C34878D82A}">
                    <a16:rowId xmlns:a16="http://schemas.microsoft.com/office/drawing/2014/main" val="915101575"/>
                  </a:ext>
                </a:extLst>
              </a:tr>
              <a:tr h="302269">
                <a:tc>
                  <a:txBody>
                    <a:bodyPr/>
                    <a:lstStyle/>
                    <a:p>
                      <a:pPr algn="ctr" fontAlgn="b"/>
                      <a:r>
                        <a:rPr lang="en-US" sz="1600" b="1" u="none" strike="noStrike" dirty="0">
                          <a:effectLst/>
                          <a:latin typeface="+mn-lt"/>
                        </a:rPr>
                        <a:t>Northern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16.1%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30.8%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44.8%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41.8%</a:t>
                      </a:r>
                    </a:p>
                  </a:txBody>
                  <a:tcPr marL="9525" marR="9525" marT="9525" marB="0" anchor="ctr"/>
                </a:tc>
                <a:extLst>
                  <a:ext uri="{0D108BD9-81ED-4DB2-BD59-A6C34878D82A}">
                    <a16:rowId xmlns:a16="http://schemas.microsoft.com/office/drawing/2014/main" val="2509786075"/>
                  </a:ext>
                </a:extLst>
              </a:tr>
              <a:tr h="302269">
                <a:tc>
                  <a:txBody>
                    <a:bodyPr/>
                    <a:lstStyle/>
                    <a:p>
                      <a:pPr algn="ctr" fontAlgn="b"/>
                      <a:r>
                        <a:rPr lang="en-US" sz="1600" b="1" u="none" strike="noStrike" dirty="0">
                          <a:effectLst/>
                          <a:latin typeface="+mn-lt"/>
                        </a:rPr>
                        <a:t>Northwest</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20.1%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29.8%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40.4%</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34.4%</a:t>
                      </a:r>
                    </a:p>
                  </a:txBody>
                  <a:tcPr marL="9525" marR="9525" marT="9525" marB="0" anchor="ctr"/>
                </a:tc>
                <a:extLst>
                  <a:ext uri="{0D108BD9-81ED-4DB2-BD59-A6C34878D82A}">
                    <a16:rowId xmlns:a16="http://schemas.microsoft.com/office/drawing/2014/main" val="3069916924"/>
                  </a:ext>
                </a:extLst>
              </a:tr>
              <a:tr h="302269">
                <a:tc>
                  <a:txBody>
                    <a:bodyPr/>
                    <a:lstStyle/>
                    <a:p>
                      <a:pPr algn="ctr" fontAlgn="b"/>
                      <a:r>
                        <a:rPr lang="en-US" sz="1600" b="1" u="none" strike="noStrike" dirty="0">
                          <a:effectLst/>
                          <a:latin typeface="+mn-lt"/>
                        </a:rPr>
                        <a:t>Southeastern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26.2%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27.5%</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35.0%</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28.2%</a:t>
                      </a:r>
                    </a:p>
                  </a:txBody>
                  <a:tcPr marL="9525" marR="9525" marT="9525" marB="0" anchor="ctr"/>
                </a:tc>
                <a:extLst>
                  <a:ext uri="{0D108BD9-81ED-4DB2-BD59-A6C34878D82A}">
                    <a16:rowId xmlns:a16="http://schemas.microsoft.com/office/drawing/2014/main" val="908887582"/>
                  </a:ext>
                </a:extLst>
              </a:tr>
              <a:tr h="302269">
                <a:tc>
                  <a:txBody>
                    <a:bodyPr/>
                    <a:lstStyle/>
                    <a:p>
                      <a:pPr algn="ctr" fontAlgn="b"/>
                      <a:r>
                        <a:rPr lang="en-US" sz="1600" b="1" u="none" strike="noStrike" dirty="0">
                          <a:effectLst/>
                          <a:latin typeface="+mn-lt"/>
                        </a:rPr>
                        <a:t>Southern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22.2%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20.5%</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31.3%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45.6%</a:t>
                      </a:r>
                    </a:p>
                  </a:txBody>
                  <a:tcPr marL="9525" marR="9525" marT="9525" marB="0" anchor="ctr"/>
                </a:tc>
                <a:extLst>
                  <a:ext uri="{0D108BD9-81ED-4DB2-BD59-A6C34878D82A}">
                    <a16:rowId xmlns:a16="http://schemas.microsoft.com/office/drawing/2014/main" val="785011457"/>
                  </a:ext>
                </a:extLst>
              </a:tr>
              <a:tr h="289901">
                <a:tc>
                  <a:txBody>
                    <a:bodyPr/>
                    <a:lstStyle/>
                    <a:p>
                      <a:pPr algn="ctr" fontAlgn="b"/>
                      <a:r>
                        <a:rPr lang="en-US" sz="1600" b="1" u="none" strike="noStrike" dirty="0">
                          <a:effectLst/>
                          <a:latin typeface="+mn-lt"/>
                        </a:rPr>
                        <a:t>Southwest</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21.6%</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18.0%</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26.9%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32.4%</a:t>
                      </a:r>
                    </a:p>
                  </a:txBody>
                  <a:tcPr marL="9525" marR="9525" marT="9525" marB="0" anchor="ctr"/>
                </a:tc>
                <a:extLst>
                  <a:ext uri="{0D108BD9-81ED-4DB2-BD59-A6C34878D82A}">
                    <a16:rowId xmlns:a16="http://schemas.microsoft.com/office/drawing/2014/main" val="1706916441"/>
                  </a:ext>
                </a:extLst>
              </a:tr>
              <a:tr h="314864">
                <a:tc>
                  <a:txBody>
                    <a:bodyPr/>
                    <a:lstStyle/>
                    <a:p>
                      <a:pPr algn="ctr" fontAlgn="b"/>
                      <a:r>
                        <a:rPr lang="en-US" sz="1600" b="1" i="0" u="none" strike="noStrike" dirty="0">
                          <a:solidFill>
                            <a:srgbClr val="253E8E"/>
                          </a:solidFill>
                          <a:effectLst/>
                          <a:latin typeface="+mn-lt"/>
                          <a:cs typeface="Segoe UI" panose="020B0502040204020203" pitchFamily="34" charset="0"/>
                        </a:rPr>
                        <a:t>Western</a:t>
                      </a: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17.3%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20.8%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43.2%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36.3%</a:t>
                      </a:r>
                    </a:p>
                  </a:txBody>
                  <a:tcPr marL="9525" marR="9525" marT="9525" marB="0" anchor="ctr"/>
                </a:tc>
                <a:extLst>
                  <a:ext uri="{0D108BD9-81ED-4DB2-BD59-A6C34878D82A}">
                    <a16:rowId xmlns:a16="http://schemas.microsoft.com/office/drawing/2014/main" val="2364817193"/>
                  </a:ext>
                </a:extLst>
              </a:tr>
              <a:tr h="314864">
                <a:tc>
                  <a:txBody>
                    <a:bodyPr/>
                    <a:lstStyle/>
                    <a:p>
                      <a:pPr algn="ctr" fontAlgn="b"/>
                      <a:r>
                        <a:rPr lang="en-US" sz="1600" b="1" u="none" strike="noStrike" dirty="0">
                          <a:effectLst/>
                          <a:latin typeface="+mn-lt"/>
                        </a:rPr>
                        <a:t>Indiana</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28.3%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23.9%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39.5%</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41.2%</a:t>
                      </a:r>
                    </a:p>
                  </a:txBody>
                  <a:tcPr marL="9525" marR="9525" marT="9525" marB="0" anchor="ctr"/>
                </a:tc>
                <a:extLst>
                  <a:ext uri="{0D108BD9-81ED-4DB2-BD59-A6C34878D82A}">
                    <a16:rowId xmlns:a16="http://schemas.microsoft.com/office/drawing/2014/main" val="3666248303"/>
                  </a:ext>
                </a:extLst>
              </a:tr>
              <a:tr h="314864">
                <a:tc gridSpan="5">
                  <a:txBody>
                    <a:bodyPr/>
                    <a:lstStyle/>
                    <a:p>
                      <a:pPr algn="ctr"/>
                      <a:r>
                        <a:rPr lang="en-US" sz="1000" b="1" dirty="0"/>
                        <a:t>*Percentages based on counts less than</a:t>
                      </a:r>
                      <a:r>
                        <a:rPr lang="en-US" sz="1000" b="1" baseline="0" dirty="0"/>
                        <a:t> 20 are considered unstable and should be interpreted with caution.</a:t>
                      </a:r>
                    </a:p>
                  </a:txBody>
                  <a:tcPr marL="7620" marR="7620" marT="7620" marB="0" anchor="ctr"/>
                </a:tc>
                <a:tc hMerge="1">
                  <a:txBody>
                    <a:bodyPr/>
                    <a:lstStyle/>
                    <a:p>
                      <a:pPr algn="ctr" fontAlgn="b"/>
                      <a:endParaRPr lang="en-US" sz="16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noFill/>
                  </a:tcPr>
                </a:tc>
                <a:tc hMerge="1">
                  <a:txBody>
                    <a:bodyPr/>
                    <a:lstStyle/>
                    <a:p>
                      <a:pPr algn="ctr" fontAlgn="b"/>
                      <a:endParaRPr lang="en-US" sz="16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noFill/>
                  </a:tcPr>
                </a:tc>
                <a:tc hMerge="1">
                  <a:txBody>
                    <a:bodyPr/>
                    <a:lstStyle/>
                    <a:p>
                      <a:pPr algn="ctr" fontAlgn="b"/>
                      <a:endParaRPr lang="en-US" sz="16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noFill/>
                  </a:tcPr>
                </a:tc>
                <a:tc hMerge="1">
                  <a:txBody>
                    <a:bodyPr/>
                    <a:lstStyle/>
                    <a:p>
                      <a:pPr algn="ctr" fontAlgn="b"/>
                      <a:endParaRPr lang="en-US" sz="16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noFill/>
                  </a:tcPr>
                </a:tc>
                <a:extLst>
                  <a:ext uri="{0D108BD9-81ED-4DB2-BD59-A6C34878D82A}">
                    <a16:rowId xmlns:a16="http://schemas.microsoft.com/office/drawing/2014/main" val="361419225"/>
                  </a:ext>
                </a:extLst>
              </a:tr>
            </a:tbl>
          </a:graphicData>
        </a:graphic>
      </p:graphicFrame>
      <p:sp>
        <p:nvSpPr>
          <p:cNvPr id="7" name="Rectangle 6">
            <a:extLst>
              <a:ext uri="{FF2B5EF4-FFF2-40B4-BE49-F238E27FC236}">
                <a16:creationId xmlns:a16="http://schemas.microsoft.com/office/drawing/2014/main" id="{6AFD75AA-C5EA-4BA6-97D8-1930B5E33138}"/>
              </a:ext>
            </a:extLst>
          </p:cNvPr>
          <p:cNvSpPr/>
          <p:nvPr/>
        </p:nvSpPr>
        <p:spPr>
          <a:xfrm>
            <a:off x="3443056" y="6308208"/>
            <a:ext cx="7848600" cy="369332"/>
          </a:xfrm>
          <a:prstGeom prst="rect">
            <a:avLst/>
          </a:prstGeom>
        </p:spPr>
        <p:txBody>
          <a:bodyPr wrap="square">
            <a:spAutoFit/>
          </a:bodyPr>
          <a:lstStyle/>
          <a:p>
            <a:pPr algn="r"/>
            <a:r>
              <a:rPr lang="en-US" sz="900" dirty="0">
                <a:solidFill>
                  <a:srgbClr val="253E8E"/>
                </a:solidFill>
                <a:latin typeface="Segoe UI" panose="020B0502040204020203" pitchFamily="34" charset="0"/>
                <a:cs typeface="Segoe UI" panose="020B0502040204020203" pitchFamily="34" charset="0"/>
              </a:rPr>
              <a:t>Source: Indiana Department of Health, Maternal &amp; Child Health Epidemiology Division [November 8, 2023]</a:t>
            </a:r>
          </a:p>
          <a:p>
            <a:pPr algn="r"/>
            <a:r>
              <a:rPr lang="en-US" sz="900" dirty="0">
                <a:solidFill>
                  <a:srgbClr val="253E8E"/>
                </a:solidFill>
                <a:latin typeface="Segoe UI" panose="020B0502040204020203" pitchFamily="34" charset="0"/>
                <a:cs typeface="Segoe UI" panose="020B0502040204020203" pitchFamily="34" charset="0"/>
              </a:rPr>
              <a:t>Indiana Original Source: Indiana Department of Health, Vital Records, ODA, Data Analysis Team</a:t>
            </a:r>
          </a:p>
        </p:txBody>
      </p:sp>
      <p:pic>
        <p:nvPicPr>
          <p:cNvPr id="6" name="Picture 5">
            <a:extLst>
              <a:ext uri="{FF2B5EF4-FFF2-40B4-BE49-F238E27FC236}">
                <a16:creationId xmlns:a16="http://schemas.microsoft.com/office/drawing/2014/main" id="{A4866AB9-4EDB-105F-6D2E-556A1450A6D4}"/>
              </a:ext>
            </a:extLst>
          </p:cNvPr>
          <p:cNvPicPr>
            <a:picLocks noChangeAspect="1"/>
          </p:cNvPicPr>
          <p:nvPr/>
        </p:nvPicPr>
        <p:blipFill>
          <a:blip r:embed="rId3"/>
          <a:stretch>
            <a:fillRect/>
          </a:stretch>
        </p:blipFill>
        <p:spPr>
          <a:xfrm>
            <a:off x="0" y="6134037"/>
            <a:ext cx="1371719" cy="723963"/>
          </a:xfrm>
          <a:prstGeom prst="rect">
            <a:avLst/>
          </a:prstGeom>
        </p:spPr>
      </p:pic>
      <p:sp>
        <p:nvSpPr>
          <p:cNvPr id="8" name="Slide Number Placeholder 7"/>
          <p:cNvSpPr>
            <a:spLocks noGrp="1"/>
          </p:cNvSpPr>
          <p:nvPr>
            <p:ph type="sldNum" sz="quarter" idx="10"/>
          </p:nvPr>
        </p:nvSpPr>
        <p:spPr/>
        <p:txBody>
          <a:bodyPr/>
          <a:lstStyle/>
          <a:p>
            <a:fld id="{5D96652D-A424-46EE-8E8A-BA494523C828}" type="slidenum">
              <a:rPr lang="en-US" smtClean="0"/>
              <a:pPr/>
              <a:t>21</a:t>
            </a:fld>
            <a:endParaRPr lang="en-US" dirty="0">
              <a:solidFill>
                <a:schemeClr val="tx1"/>
              </a:solidFill>
            </a:endParaRPr>
          </a:p>
        </p:txBody>
      </p:sp>
    </p:spTree>
    <p:extLst>
      <p:ext uri="{BB962C8B-B14F-4D97-AF65-F5344CB8AC3E}">
        <p14:creationId xmlns:p14="http://schemas.microsoft.com/office/powerpoint/2010/main" val="3639558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a:xfrm>
            <a:off x="374736" y="573753"/>
            <a:ext cx="10916920" cy="756565"/>
          </a:xfrm>
        </p:spPr>
        <p:txBody>
          <a:bodyPr>
            <a:noAutofit/>
          </a:bodyPr>
          <a:lstStyle/>
          <a:p>
            <a:r>
              <a:rPr lang="en-US" dirty="0">
                <a:latin typeface="Raleway" pitchFamily="2" charset="0"/>
                <a:cs typeface="Segoe UI" panose="020B0502040204020203" pitchFamily="34" charset="0"/>
              </a:rPr>
              <a:t>Preterm Births (&lt;37 weeks) by Indiana Hospital Region, 2021</a:t>
            </a:r>
            <a:br>
              <a:rPr lang="en-US" dirty="0">
                <a:latin typeface="Raleway" pitchFamily="2" charset="0"/>
                <a:cs typeface="Segoe UI" panose="020B0502040204020203" pitchFamily="34" charset="0"/>
              </a:rPr>
            </a:br>
            <a:endParaRPr lang="en-US" sz="2800" dirty="0">
              <a:latin typeface="Raleway" pitchFamily="2" charset="0"/>
              <a:cs typeface="Segoe UI" panose="020B0502040204020203" pitchFamily="34" charset="0"/>
            </a:endParaRPr>
          </a:p>
        </p:txBody>
      </p:sp>
      <p:graphicFrame>
        <p:nvGraphicFramePr>
          <p:cNvPr id="5" name="Content Placeholder 4">
            <a:extLst>
              <a:ext uri="{FF2B5EF4-FFF2-40B4-BE49-F238E27FC236}">
                <a16:creationId xmlns:a16="http://schemas.microsoft.com/office/drawing/2014/main" id="{FD761692-5AEE-4B43-AB6A-4D7DB5D60A7F}"/>
              </a:ext>
            </a:extLst>
          </p:cNvPr>
          <p:cNvGraphicFramePr>
            <a:graphicFrameLocks noGrp="1"/>
          </p:cNvGraphicFramePr>
          <p:nvPr>
            <p:ph sz="quarter" idx="11"/>
            <p:extLst>
              <p:ext uri="{D42A27DB-BD31-4B8C-83A1-F6EECF244321}">
                <p14:modId xmlns:p14="http://schemas.microsoft.com/office/powerpoint/2010/main" val="2244122551"/>
              </p:ext>
            </p:extLst>
          </p:nvPr>
        </p:nvGraphicFramePr>
        <p:xfrm>
          <a:off x="1371719" y="1668076"/>
          <a:ext cx="9627974" cy="4465961"/>
        </p:xfrm>
        <a:graphic>
          <a:graphicData uri="http://schemas.openxmlformats.org/drawingml/2006/table">
            <a:tbl>
              <a:tblPr firstRow="1" bandRow="1">
                <a:tableStyleId>{00A15C55-8517-42AA-B614-E9B94910E393}</a:tableStyleId>
              </a:tblPr>
              <a:tblGrid>
                <a:gridCol w="2245941">
                  <a:extLst>
                    <a:ext uri="{9D8B030D-6E8A-4147-A177-3AD203B41FA5}">
                      <a16:colId xmlns:a16="http://schemas.microsoft.com/office/drawing/2014/main" val="3360260188"/>
                    </a:ext>
                  </a:extLst>
                </a:gridCol>
                <a:gridCol w="1151132">
                  <a:extLst>
                    <a:ext uri="{9D8B030D-6E8A-4147-A177-3AD203B41FA5}">
                      <a16:colId xmlns:a16="http://schemas.microsoft.com/office/drawing/2014/main" val="406720950"/>
                    </a:ext>
                  </a:extLst>
                </a:gridCol>
                <a:gridCol w="2143853">
                  <a:extLst>
                    <a:ext uri="{9D8B030D-6E8A-4147-A177-3AD203B41FA5}">
                      <a16:colId xmlns:a16="http://schemas.microsoft.com/office/drawing/2014/main" val="1862563224"/>
                    </a:ext>
                  </a:extLst>
                </a:gridCol>
                <a:gridCol w="2310601">
                  <a:extLst>
                    <a:ext uri="{9D8B030D-6E8A-4147-A177-3AD203B41FA5}">
                      <a16:colId xmlns:a16="http://schemas.microsoft.com/office/drawing/2014/main" val="2337152316"/>
                    </a:ext>
                  </a:extLst>
                </a:gridCol>
                <a:gridCol w="1776447">
                  <a:extLst>
                    <a:ext uri="{9D8B030D-6E8A-4147-A177-3AD203B41FA5}">
                      <a16:colId xmlns:a16="http://schemas.microsoft.com/office/drawing/2014/main" val="3824751789"/>
                    </a:ext>
                  </a:extLst>
                </a:gridCol>
              </a:tblGrid>
              <a:tr h="415434">
                <a:tc>
                  <a:txBody>
                    <a:bodyPr/>
                    <a:lstStyle/>
                    <a:p>
                      <a:pPr algn="ctr" fontAlgn="b"/>
                      <a:r>
                        <a:rPr lang="en-US" sz="1600" b="1" u="none" strike="noStrike" dirty="0">
                          <a:solidFill>
                            <a:schemeClr val="bg1"/>
                          </a:solidFill>
                          <a:effectLst/>
                        </a:rPr>
                        <a:t>Region</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chemeClr val="bg1"/>
                          </a:solidFill>
                          <a:effectLst/>
                        </a:rPr>
                        <a:t>Total</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chemeClr val="bg1"/>
                          </a:solidFill>
                          <a:effectLst/>
                        </a:rPr>
                        <a:t>Non-Hispanic White</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chemeClr val="bg1"/>
                          </a:solidFill>
                          <a:effectLst/>
                        </a:rPr>
                        <a:t>Non-Hispanic Black</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b"/>
                      <a:r>
                        <a:rPr lang="en-US" sz="1600" b="1" u="none" strike="noStrike" dirty="0">
                          <a:solidFill>
                            <a:schemeClr val="bg1"/>
                          </a:solidFill>
                          <a:effectLst/>
                        </a:rPr>
                        <a:t>Hispanic</a:t>
                      </a:r>
                      <a:endParaRPr lang="en-US" sz="1600" b="1" i="0" u="none" strike="noStrike" dirty="0">
                        <a:solidFill>
                          <a:schemeClr val="bg1"/>
                        </a:solidFill>
                        <a:effectLst/>
                        <a:latin typeface="Segoe UI" panose="020B0502040204020203" pitchFamily="34" charset="0"/>
                        <a:cs typeface="Segoe UI" panose="020B0502040204020203" pitchFamily="34" charset="0"/>
                      </a:endParaRPr>
                    </a:p>
                  </a:txBody>
                  <a:tcPr marL="7620" marR="7620" marT="7620" marB="0" anchor="ctr"/>
                </a:tc>
                <a:extLst>
                  <a:ext uri="{0D108BD9-81ED-4DB2-BD59-A6C34878D82A}">
                    <a16:rowId xmlns:a16="http://schemas.microsoft.com/office/drawing/2014/main" val="3606360020"/>
                  </a:ext>
                </a:extLst>
              </a:tr>
              <a:tr h="309577">
                <a:tc>
                  <a:txBody>
                    <a:bodyPr/>
                    <a:lstStyle/>
                    <a:p>
                      <a:pPr algn="ctr" fontAlgn="b"/>
                      <a:r>
                        <a:rPr lang="en-US" sz="1600" b="1" u="none" strike="noStrike" dirty="0">
                          <a:effectLst/>
                          <a:latin typeface="+mn-lt"/>
                        </a:rPr>
                        <a:t>Central</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10.2%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14.4%</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10.8%</a:t>
                      </a:r>
                    </a:p>
                  </a:txBody>
                  <a:tcPr marL="9525" marR="9525" marT="9525" marB="0" anchor="ctr"/>
                </a:tc>
                <a:extLst>
                  <a:ext uri="{0D108BD9-81ED-4DB2-BD59-A6C34878D82A}">
                    <a16:rowId xmlns:a16="http://schemas.microsoft.com/office/drawing/2014/main" val="1009284187"/>
                  </a:ext>
                </a:extLst>
              </a:tr>
              <a:tr h="309577">
                <a:tc>
                  <a:txBody>
                    <a:bodyPr/>
                    <a:lstStyle/>
                    <a:p>
                      <a:pPr algn="ctr" fontAlgn="b"/>
                      <a:r>
                        <a:rPr lang="en-US" sz="1600" b="1" u="none" strike="noStrike" dirty="0">
                          <a:effectLst/>
                          <a:latin typeface="+mn-lt"/>
                        </a:rPr>
                        <a:t>Central Southwestern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12.3%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12.1%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18.3%*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a:t>
                      </a:r>
                    </a:p>
                  </a:txBody>
                  <a:tcPr marL="9525" marR="9525" marT="9525" marB="0" anchor="ctr"/>
                </a:tc>
                <a:extLst>
                  <a:ext uri="{0D108BD9-81ED-4DB2-BD59-A6C34878D82A}">
                    <a16:rowId xmlns:a16="http://schemas.microsoft.com/office/drawing/2014/main" val="2640510159"/>
                  </a:ext>
                </a:extLst>
              </a:tr>
              <a:tr h="309577">
                <a:tc>
                  <a:txBody>
                    <a:bodyPr/>
                    <a:lstStyle/>
                    <a:p>
                      <a:pPr algn="ctr" fontAlgn="b"/>
                      <a:r>
                        <a:rPr lang="en-US" sz="1600" b="1" u="none" strike="noStrike" dirty="0">
                          <a:effectLst/>
                          <a:latin typeface="+mn-lt"/>
                        </a:rPr>
                        <a:t>Eastern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11.5%</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10.9%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16.3%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13.6%</a:t>
                      </a:r>
                    </a:p>
                  </a:txBody>
                  <a:tcPr marL="9525" marR="9525" marT="9525" marB="0" anchor="ctr"/>
                </a:tc>
                <a:extLst>
                  <a:ext uri="{0D108BD9-81ED-4DB2-BD59-A6C34878D82A}">
                    <a16:rowId xmlns:a16="http://schemas.microsoft.com/office/drawing/2014/main" val="2496174043"/>
                  </a:ext>
                </a:extLst>
              </a:tr>
              <a:tr h="309577">
                <a:tc>
                  <a:txBody>
                    <a:bodyPr/>
                    <a:lstStyle/>
                    <a:p>
                      <a:pPr algn="ctr" fontAlgn="b"/>
                      <a:r>
                        <a:rPr lang="en-US" sz="1600" b="1" u="none" strike="noStrike" dirty="0">
                          <a:effectLst/>
                          <a:latin typeface="+mn-lt"/>
                        </a:rPr>
                        <a:t>Midwestern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11.5%</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10.9%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14.9%</a:t>
                      </a:r>
                    </a:p>
                  </a:txBody>
                  <a:tcPr marL="9525" marR="9525" marT="9525" marB="0" anchor="ctr"/>
                </a:tc>
                <a:extLst>
                  <a:ext uri="{0D108BD9-81ED-4DB2-BD59-A6C34878D82A}">
                    <a16:rowId xmlns:a16="http://schemas.microsoft.com/office/drawing/2014/main" val="2378152454"/>
                  </a:ext>
                </a:extLst>
              </a:tr>
              <a:tr h="309577">
                <a:tc>
                  <a:txBody>
                    <a:bodyPr/>
                    <a:lstStyle/>
                    <a:p>
                      <a:pPr algn="ctr" fontAlgn="b"/>
                      <a:r>
                        <a:rPr lang="en-US" sz="1600" b="1" u="none" strike="noStrike" dirty="0">
                          <a:effectLst/>
                          <a:latin typeface="+mn-lt"/>
                        </a:rPr>
                        <a:t>Northeastern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10.0%</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9.6%</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13.8%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11.4%</a:t>
                      </a:r>
                    </a:p>
                  </a:txBody>
                  <a:tcPr marL="9525" marR="9525" marT="9525" marB="0" anchor="ctr"/>
                </a:tc>
                <a:extLst>
                  <a:ext uri="{0D108BD9-81ED-4DB2-BD59-A6C34878D82A}">
                    <a16:rowId xmlns:a16="http://schemas.microsoft.com/office/drawing/2014/main" val="915101575"/>
                  </a:ext>
                </a:extLst>
              </a:tr>
              <a:tr h="309577">
                <a:tc>
                  <a:txBody>
                    <a:bodyPr/>
                    <a:lstStyle/>
                    <a:p>
                      <a:pPr algn="ctr" fontAlgn="b"/>
                      <a:r>
                        <a:rPr lang="en-US" sz="1600" b="1" u="none" strike="noStrike" dirty="0">
                          <a:effectLst/>
                          <a:latin typeface="+mn-lt"/>
                        </a:rPr>
                        <a:t>Northern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9.7%</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9.5%</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11.7%</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8.5%</a:t>
                      </a:r>
                    </a:p>
                  </a:txBody>
                  <a:tcPr marL="9525" marR="9525" marT="9525" marB="0" anchor="ctr"/>
                </a:tc>
                <a:extLst>
                  <a:ext uri="{0D108BD9-81ED-4DB2-BD59-A6C34878D82A}">
                    <a16:rowId xmlns:a16="http://schemas.microsoft.com/office/drawing/2014/main" val="2509786075"/>
                  </a:ext>
                </a:extLst>
              </a:tr>
              <a:tr h="309577">
                <a:tc>
                  <a:txBody>
                    <a:bodyPr/>
                    <a:lstStyle/>
                    <a:p>
                      <a:pPr algn="ctr" fontAlgn="b"/>
                      <a:r>
                        <a:rPr lang="en-US" sz="1600" b="1" u="none" strike="noStrike" dirty="0">
                          <a:effectLst/>
                          <a:latin typeface="+mn-lt"/>
                        </a:rPr>
                        <a:t>Northwest</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9.9%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14.3%</a:t>
                      </a:r>
                    </a:p>
                  </a:txBody>
                  <a:tcPr marL="9525" marR="9525" marT="9525" marB="0" anchor="ctr"/>
                </a:tc>
                <a:extLst>
                  <a:ext uri="{0D108BD9-81ED-4DB2-BD59-A6C34878D82A}">
                    <a16:rowId xmlns:a16="http://schemas.microsoft.com/office/drawing/2014/main" val="3069916924"/>
                  </a:ext>
                </a:extLst>
              </a:tr>
              <a:tr h="309577">
                <a:tc>
                  <a:txBody>
                    <a:bodyPr/>
                    <a:lstStyle/>
                    <a:p>
                      <a:pPr algn="ctr" fontAlgn="b"/>
                      <a:r>
                        <a:rPr lang="en-US" sz="1600" b="1" u="none" strike="noStrike" dirty="0">
                          <a:effectLst/>
                          <a:latin typeface="+mn-lt"/>
                        </a:rPr>
                        <a:t>Southeastern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10.1%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9.9%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11.3%*</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16.9%*</a:t>
                      </a:r>
                    </a:p>
                  </a:txBody>
                  <a:tcPr marL="9525" marR="9525" marT="9525" marB="0" anchor="ctr"/>
                </a:tc>
                <a:extLst>
                  <a:ext uri="{0D108BD9-81ED-4DB2-BD59-A6C34878D82A}">
                    <a16:rowId xmlns:a16="http://schemas.microsoft.com/office/drawing/2014/main" val="908887582"/>
                  </a:ext>
                </a:extLst>
              </a:tr>
              <a:tr h="309577">
                <a:tc>
                  <a:txBody>
                    <a:bodyPr/>
                    <a:lstStyle/>
                    <a:p>
                      <a:pPr algn="ctr" fontAlgn="b"/>
                      <a:r>
                        <a:rPr lang="en-US" sz="1600" b="1" u="none" strike="noStrike" dirty="0">
                          <a:effectLst/>
                          <a:latin typeface="+mn-lt"/>
                        </a:rPr>
                        <a:t>Southern</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10.9%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10.8%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14.2%</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8.8%</a:t>
                      </a:r>
                    </a:p>
                  </a:txBody>
                  <a:tcPr marL="9525" marR="9525" marT="9525" marB="0" anchor="ctr"/>
                </a:tc>
                <a:extLst>
                  <a:ext uri="{0D108BD9-81ED-4DB2-BD59-A6C34878D82A}">
                    <a16:rowId xmlns:a16="http://schemas.microsoft.com/office/drawing/2014/main" val="785011457"/>
                  </a:ext>
                </a:extLst>
              </a:tr>
              <a:tr h="296909">
                <a:tc>
                  <a:txBody>
                    <a:bodyPr/>
                    <a:lstStyle/>
                    <a:p>
                      <a:pPr algn="ctr" fontAlgn="b"/>
                      <a:r>
                        <a:rPr lang="en-US" sz="1600" b="1" u="none" strike="noStrike" dirty="0">
                          <a:effectLst/>
                          <a:latin typeface="+mn-lt"/>
                        </a:rPr>
                        <a:t>Southwest</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11.4%</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11.4%</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12.9%</a:t>
                      </a:r>
                    </a:p>
                  </a:txBody>
                  <a:tcPr marL="9525" marR="9525" marT="9525" marB="0" anchor="ctr"/>
                </a:tc>
                <a:extLst>
                  <a:ext uri="{0D108BD9-81ED-4DB2-BD59-A6C34878D82A}">
                    <a16:rowId xmlns:a16="http://schemas.microsoft.com/office/drawing/2014/main" val="1706916441"/>
                  </a:ext>
                </a:extLst>
              </a:tr>
              <a:tr h="322475">
                <a:tc>
                  <a:txBody>
                    <a:bodyPr/>
                    <a:lstStyle/>
                    <a:p>
                      <a:pPr algn="ctr" fontAlgn="b"/>
                      <a:r>
                        <a:rPr lang="en-US" sz="1600" b="1" i="0" u="none" strike="noStrike" dirty="0">
                          <a:solidFill>
                            <a:srgbClr val="253E8E"/>
                          </a:solidFill>
                          <a:effectLst/>
                          <a:latin typeface="+mn-lt"/>
                          <a:cs typeface="Segoe UI" panose="020B0502040204020203" pitchFamily="34" charset="0"/>
                        </a:rPr>
                        <a:t>Western</a:t>
                      </a: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10.8%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11.0%</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14.8%</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8.2%</a:t>
                      </a:r>
                    </a:p>
                  </a:txBody>
                  <a:tcPr marL="9525" marR="9525" marT="9525" marB="0" anchor="ctr"/>
                </a:tc>
                <a:extLst>
                  <a:ext uri="{0D108BD9-81ED-4DB2-BD59-A6C34878D82A}">
                    <a16:rowId xmlns:a16="http://schemas.microsoft.com/office/drawing/2014/main" val="1828476878"/>
                  </a:ext>
                </a:extLst>
              </a:tr>
              <a:tr h="322475">
                <a:tc>
                  <a:txBody>
                    <a:bodyPr/>
                    <a:lstStyle/>
                    <a:p>
                      <a:pPr algn="ctr" fontAlgn="b"/>
                      <a:r>
                        <a:rPr lang="en-US" sz="1600" b="1" u="none" strike="noStrike" dirty="0">
                          <a:effectLst/>
                          <a:latin typeface="+mn-lt"/>
                        </a:rPr>
                        <a:t>Indiana</a:t>
                      </a:r>
                      <a:endParaRPr lang="en-US" sz="16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10.9%</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10.4%</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14.1%</a:t>
                      </a: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10.7%</a:t>
                      </a:r>
                    </a:p>
                  </a:txBody>
                  <a:tcPr marL="9525" marR="9525" marT="9525" marB="0" anchor="ctr"/>
                </a:tc>
                <a:extLst>
                  <a:ext uri="{0D108BD9-81ED-4DB2-BD59-A6C34878D82A}">
                    <a16:rowId xmlns:a16="http://schemas.microsoft.com/office/drawing/2014/main" val="3666248303"/>
                  </a:ext>
                </a:extLst>
              </a:tr>
              <a:tr h="322475">
                <a:tc gridSpan="5">
                  <a:txBody>
                    <a:bodyPr/>
                    <a:lstStyle/>
                    <a:p>
                      <a:pPr algn="ctr"/>
                      <a:r>
                        <a:rPr lang="en-US" sz="1000" b="1" dirty="0"/>
                        <a:t>*Percentages based on counts less than</a:t>
                      </a:r>
                      <a:r>
                        <a:rPr lang="en-US" sz="1000" b="1" baseline="0" dirty="0"/>
                        <a:t> 20 are considered unstable and should be interpreted with caution.</a:t>
                      </a:r>
                    </a:p>
                    <a:p>
                      <a:pPr algn="ctr"/>
                      <a:r>
                        <a:rPr lang="en-US" sz="1000" b="1" baseline="0" dirty="0"/>
                        <a:t>**Percentages based on counts less than 5 have been suppressed.</a:t>
                      </a:r>
                      <a:endParaRPr lang="en-US" sz="1000" b="1" baseline="0" dirty="0">
                        <a:latin typeface="Segoe UI" panose="020B0502040204020203" pitchFamily="34" charset="0"/>
                        <a:cs typeface="Segoe UI" panose="020B0502040204020203" pitchFamily="34" charset="0"/>
                      </a:endParaRPr>
                    </a:p>
                  </a:txBody>
                  <a:tcPr marL="7620" marR="7620" marT="7620" marB="0" anchor="ctr"/>
                </a:tc>
                <a:tc hMerge="1">
                  <a:txBody>
                    <a:bodyPr/>
                    <a:lstStyle/>
                    <a:p>
                      <a:pPr algn="ctr" fontAlgn="b"/>
                      <a:endParaRPr lang="en-US" sz="16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noFill/>
                  </a:tcPr>
                </a:tc>
                <a:tc hMerge="1">
                  <a:txBody>
                    <a:bodyPr/>
                    <a:lstStyle/>
                    <a:p>
                      <a:pPr algn="ctr" fontAlgn="b"/>
                      <a:endParaRPr lang="en-US" sz="16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noFill/>
                  </a:tcPr>
                </a:tc>
                <a:tc hMerge="1">
                  <a:txBody>
                    <a:bodyPr/>
                    <a:lstStyle/>
                    <a:p>
                      <a:pPr algn="ctr" fontAlgn="b"/>
                      <a:endParaRPr lang="en-US" sz="16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noFill/>
                  </a:tcPr>
                </a:tc>
                <a:tc hMerge="1">
                  <a:txBody>
                    <a:bodyPr/>
                    <a:lstStyle/>
                    <a:p>
                      <a:pPr algn="ctr" fontAlgn="b"/>
                      <a:endParaRPr lang="en-US" sz="16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noFill/>
                  </a:tcPr>
                </a:tc>
                <a:extLst>
                  <a:ext uri="{0D108BD9-81ED-4DB2-BD59-A6C34878D82A}">
                    <a16:rowId xmlns:a16="http://schemas.microsoft.com/office/drawing/2014/main" val="361419225"/>
                  </a:ext>
                </a:extLst>
              </a:tr>
            </a:tbl>
          </a:graphicData>
        </a:graphic>
      </p:graphicFrame>
      <p:sp>
        <p:nvSpPr>
          <p:cNvPr id="7" name="Rectangle 6">
            <a:extLst>
              <a:ext uri="{FF2B5EF4-FFF2-40B4-BE49-F238E27FC236}">
                <a16:creationId xmlns:a16="http://schemas.microsoft.com/office/drawing/2014/main" id="{6AFD75AA-C5EA-4BA6-97D8-1930B5E33138}"/>
              </a:ext>
            </a:extLst>
          </p:cNvPr>
          <p:cNvSpPr/>
          <p:nvPr/>
        </p:nvSpPr>
        <p:spPr>
          <a:xfrm>
            <a:off x="3443056" y="6308208"/>
            <a:ext cx="7848600" cy="369332"/>
          </a:xfrm>
          <a:prstGeom prst="rect">
            <a:avLst/>
          </a:prstGeom>
        </p:spPr>
        <p:txBody>
          <a:bodyPr wrap="square">
            <a:spAutoFit/>
          </a:bodyPr>
          <a:lstStyle/>
          <a:p>
            <a:pPr algn="r"/>
            <a:r>
              <a:rPr lang="en-US" sz="900" dirty="0">
                <a:solidFill>
                  <a:srgbClr val="253E8E"/>
                </a:solidFill>
                <a:latin typeface="Segoe UI" panose="020B0502040204020203" pitchFamily="34" charset="0"/>
                <a:cs typeface="Segoe UI" panose="020B0502040204020203" pitchFamily="34" charset="0"/>
              </a:rPr>
              <a:t>Source: Indiana Department of Health, Maternal &amp; Child Health Epidemiology Division [November 8, 2023]</a:t>
            </a:r>
          </a:p>
          <a:p>
            <a:pPr algn="r"/>
            <a:r>
              <a:rPr lang="en-US" sz="900" dirty="0">
                <a:solidFill>
                  <a:srgbClr val="253E8E"/>
                </a:solidFill>
                <a:latin typeface="Segoe UI" panose="020B0502040204020203" pitchFamily="34" charset="0"/>
                <a:cs typeface="Segoe UI" panose="020B0502040204020203" pitchFamily="34" charset="0"/>
              </a:rPr>
              <a:t>Indiana Original Source: Indiana Department of Health, Vital Records, ODA, Data Analysis Team</a:t>
            </a:r>
          </a:p>
        </p:txBody>
      </p:sp>
      <p:pic>
        <p:nvPicPr>
          <p:cNvPr id="6" name="Picture 5">
            <a:extLst>
              <a:ext uri="{FF2B5EF4-FFF2-40B4-BE49-F238E27FC236}">
                <a16:creationId xmlns:a16="http://schemas.microsoft.com/office/drawing/2014/main" id="{E6CC585D-3F6F-5C47-438A-16A9C1C1CEE7}"/>
              </a:ext>
            </a:extLst>
          </p:cNvPr>
          <p:cNvPicPr>
            <a:picLocks noChangeAspect="1"/>
          </p:cNvPicPr>
          <p:nvPr/>
        </p:nvPicPr>
        <p:blipFill>
          <a:blip r:embed="rId3"/>
          <a:stretch>
            <a:fillRect/>
          </a:stretch>
        </p:blipFill>
        <p:spPr>
          <a:xfrm>
            <a:off x="0" y="6134037"/>
            <a:ext cx="1371719" cy="723963"/>
          </a:xfrm>
          <a:prstGeom prst="rect">
            <a:avLst/>
          </a:prstGeom>
        </p:spPr>
      </p:pic>
      <p:sp>
        <p:nvSpPr>
          <p:cNvPr id="8" name="Slide Number Placeholder 7"/>
          <p:cNvSpPr>
            <a:spLocks noGrp="1"/>
          </p:cNvSpPr>
          <p:nvPr>
            <p:ph type="sldNum" sz="quarter" idx="10"/>
          </p:nvPr>
        </p:nvSpPr>
        <p:spPr/>
        <p:txBody>
          <a:bodyPr/>
          <a:lstStyle/>
          <a:p>
            <a:fld id="{5D96652D-A424-46EE-8E8A-BA494523C828}" type="slidenum">
              <a:rPr lang="en-US" smtClean="0"/>
              <a:pPr/>
              <a:t>22</a:t>
            </a:fld>
            <a:endParaRPr lang="en-US" dirty="0">
              <a:solidFill>
                <a:schemeClr val="tx1"/>
              </a:solidFill>
            </a:endParaRPr>
          </a:p>
        </p:txBody>
      </p:sp>
    </p:spTree>
    <p:extLst>
      <p:ext uri="{BB962C8B-B14F-4D97-AF65-F5344CB8AC3E}">
        <p14:creationId xmlns:p14="http://schemas.microsoft.com/office/powerpoint/2010/main" val="3758684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29D3-CE2B-45FE-AA0D-E3F8DC286579}"/>
              </a:ext>
            </a:extLst>
          </p:cNvPr>
          <p:cNvSpPr>
            <a:spLocks noGrp="1"/>
          </p:cNvSpPr>
          <p:nvPr>
            <p:ph type="ctrTitle"/>
          </p:nvPr>
        </p:nvSpPr>
        <p:spPr>
          <a:xfrm>
            <a:off x="5461001" y="2587067"/>
            <a:ext cx="4645014" cy="1921433"/>
          </a:xfrm>
        </p:spPr>
        <p:txBody>
          <a:bodyPr>
            <a:normAutofit/>
          </a:bodyPr>
          <a:lstStyle/>
          <a:p>
            <a:pPr algn="ctr"/>
            <a:r>
              <a:rPr lang="en-US" sz="7200" dirty="0">
                <a:solidFill>
                  <a:schemeClr val="bg1"/>
                </a:solidFill>
              </a:rPr>
              <a:t>Case Study</a:t>
            </a:r>
          </a:p>
        </p:txBody>
      </p:sp>
      <p:pic>
        <p:nvPicPr>
          <p:cNvPr id="5" name="Picture 9" descr="SchneckLogo"/>
          <p:cNvPicPr>
            <a:picLocks noChangeAspect="1" noChangeArrowheads="1"/>
          </p:cNvPicPr>
          <p:nvPr/>
        </p:nvPicPr>
        <p:blipFill rotWithShape="1">
          <a:blip r:embed="rId3">
            <a:duotone>
              <a:srgbClr val="C6E7FC">
                <a:shade val="45000"/>
                <a:satMod val="135000"/>
              </a:srgbClr>
              <a:prstClr val="white"/>
            </a:duotone>
            <a:extLst>
              <a:ext uri="{28A0092B-C50C-407E-A947-70E740481C1C}">
                <a14:useLocalDpi xmlns:a14="http://schemas.microsoft.com/office/drawing/2010/main" val="0"/>
              </a:ext>
            </a:extLst>
          </a:blip>
          <a:srcRect b="39887"/>
          <a:stretch/>
        </p:blipFill>
        <p:spPr bwMode="auto">
          <a:xfrm rot="5400000">
            <a:off x="-1531620" y="1722118"/>
            <a:ext cx="6477000" cy="34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79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F4235-89EE-7CC7-48E4-D37D052F279C}"/>
              </a:ext>
            </a:extLst>
          </p:cNvPr>
          <p:cNvSpPr>
            <a:spLocks noGrp="1"/>
          </p:cNvSpPr>
          <p:nvPr>
            <p:ph type="title"/>
          </p:nvPr>
        </p:nvSpPr>
        <p:spPr>
          <a:xfrm>
            <a:off x="387015" y="214265"/>
            <a:ext cx="9696785" cy="1110380"/>
          </a:xfrm>
        </p:spPr>
        <p:txBody>
          <a:bodyPr/>
          <a:lstStyle/>
          <a:p>
            <a:r>
              <a:rPr lang="en-US" dirty="0"/>
              <a:t>Schneck Specific Data</a:t>
            </a:r>
          </a:p>
        </p:txBody>
      </p:sp>
      <p:sp>
        <p:nvSpPr>
          <p:cNvPr id="3" name="Content Placeholder 2">
            <a:extLst>
              <a:ext uri="{FF2B5EF4-FFF2-40B4-BE49-F238E27FC236}">
                <a16:creationId xmlns:a16="http://schemas.microsoft.com/office/drawing/2014/main" id="{EFAED8F5-10F1-BD76-C061-4A8F796532B9}"/>
              </a:ext>
            </a:extLst>
          </p:cNvPr>
          <p:cNvSpPr>
            <a:spLocks noGrp="1"/>
          </p:cNvSpPr>
          <p:nvPr>
            <p:ph idx="1"/>
          </p:nvPr>
        </p:nvSpPr>
        <p:spPr>
          <a:xfrm>
            <a:off x="387014" y="1835900"/>
            <a:ext cx="4998315" cy="4555286"/>
          </a:xfrm>
        </p:spPr>
        <p:txBody>
          <a:bodyPr>
            <a:normAutofit lnSpcReduction="10000"/>
          </a:bodyPr>
          <a:lstStyle/>
          <a:p>
            <a:r>
              <a:rPr lang="en-US" dirty="0"/>
              <a:t>Positive contribution margin</a:t>
            </a:r>
          </a:p>
          <a:p>
            <a:r>
              <a:rPr lang="en-US" dirty="0"/>
              <a:t>Over 800 births annually</a:t>
            </a:r>
          </a:p>
          <a:p>
            <a:r>
              <a:rPr lang="en-US" dirty="0"/>
              <a:t>Less reliance on nurse agency staffing than in other areas</a:t>
            </a:r>
          </a:p>
          <a:p>
            <a:r>
              <a:rPr lang="en-US" dirty="0"/>
              <a:t>Addition of Level II Nursery</a:t>
            </a:r>
          </a:p>
          <a:p>
            <a:r>
              <a:rPr lang="en-US" dirty="0"/>
              <a:t>Foundation monetary support for equipment and capital purchases</a:t>
            </a:r>
          </a:p>
        </p:txBody>
      </p:sp>
      <p:pic>
        <p:nvPicPr>
          <p:cNvPr id="6" name="Picture 5"/>
          <p:cNvPicPr>
            <a:picLocks noChangeAspect="1"/>
          </p:cNvPicPr>
          <p:nvPr/>
        </p:nvPicPr>
        <p:blipFill>
          <a:blip r:embed="rId2"/>
          <a:stretch>
            <a:fillRect/>
          </a:stretch>
        </p:blipFill>
        <p:spPr>
          <a:xfrm>
            <a:off x="5894505" y="2150917"/>
            <a:ext cx="5840985" cy="3510805"/>
          </a:xfrm>
          <a:prstGeom prst="rect">
            <a:avLst/>
          </a:prstGeom>
        </p:spPr>
      </p:pic>
      <p:sp>
        <p:nvSpPr>
          <p:cNvPr id="10" name="Slide Number Placeholder 9"/>
          <p:cNvSpPr>
            <a:spLocks noGrp="1"/>
          </p:cNvSpPr>
          <p:nvPr>
            <p:ph type="sldNum" sz="quarter" idx="12"/>
          </p:nvPr>
        </p:nvSpPr>
        <p:spPr/>
        <p:txBody>
          <a:bodyPr/>
          <a:lstStyle/>
          <a:p>
            <a:fld id="{21123997-4C51-7B40-AA7B-028107A2DA1D}" type="slidenum">
              <a:rPr lang="en-US" smtClean="0"/>
              <a:t>24</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488" y="6202254"/>
            <a:ext cx="2680624" cy="571479"/>
          </a:xfrm>
          <a:prstGeom prst="rect">
            <a:avLst/>
          </a:prstGeom>
        </p:spPr>
      </p:pic>
    </p:spTree>
    <p:extLst>
      <p:ext uri="{BB962C8B-B14F-4D97-AF65-F5344CB8AC3E}">
        <p14:creationId xmlns:p14="http://schemas.microsoft.com/office/powerpoint/2010/main" val="645717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24A5B-27A3-F8A8-28F4-BD06563D996F}"/>
              </a:ext>
            </a:extLst>
          </p:cNvPr>
          <p:cNvSpPr>
            <a:spLocks noGrp="1"/>
          </p:cNvSpPr>
          <p:nvPr>
            <p:ph type="title"/>
          </p:nvPr>
        </p:nvSpPr>
        <p:spPr>
          <a:xfrm>
            <a:off x="387015" y="214265"/>
            <a:ext cx="9684085" cy="1110380"/>
          </a:xfrm>
        </p:spPr>
        <p:txBody>
          <a:bodyPr/>
          <a:lstStyle/>
          <a:p>
            <a:r>
              <a:rPr lang="en-US" dirty="0"/>
              <a:t>Level II Nursery</a:t>
            </a:r>
          </a:p>
        </p:txBody>
      </p:sp>
      <p:sp>
        <p:nvSpPr>
          <p:cNvPr id="3" name="Content Placeholder 2">
            <a:extLst>
              <a:ext uri="{FF2B5EF4-FFF2-40B4-BE49-F238E27FC236}">
                <a16:creationId xmlns:a16="http://schemas.microsoft.com/office/drawing/2014/main" id="{D426B0C1-4B9D-B9C1-1414-7CDC7E6B7D3C}"/>
              </a:ext>
            </a:extLst>
          </p:cNvPr>
          <p:cNvSpPr>
            <a:spLocks noGrp="1"/>
          </p:cNvSpPr>
          <p:nvPr>
            <p:ph idx="1"/>
          </p:nvPr>
        </p:nvSpPr>
        <p:spPr/>
        <p:txBody>
          <a:bodyPr/>
          <a:lstStyle/>
          <a:p>
            <a:r>
              <a:rPr lang="en-US" dirty="0"/>
              <a:t>Allow us to care for 32+ week gestation infants</a:t>
            </a:r>
          </a:p>
          <a:p>
            <a:r>
              <a:rPr lang="en-US" dirty="0"/>
              <a:t>Hospitalists double board certified in Internal Medicine and Pediatrics</a:t>
            </a:r>
          </a:p>
          <a:p>
            <a:r>
              <a:rPr lang="en-US" dirty="0"/>
              <a:t>Significant reduction in the number of moms/infants transferred </a:t>
            </a:r>
          </a:p>
          <a:p>
            <a:r>
              <a:rPr lang="en-US" dirty="0"/>
              <a:t>Ability to utilize excess capacity</a:t>
            </a:r>
          </a:p>
        </p:txBody>
      </p:sp>
      <p:sp>
        <p:nvSpPr>
          <p:cNvPr id="8" name="TextBox 7"/>
          <p:cNvSpPr txBox="1"/>
          <p:nvPr/>
        </p:nvSpPr>
        <p:spPr>
          <a:xfrm>
            <a:off x="10256520" y="388455"/>
            <a:ext cx="1752600" cy="762000"/>
          </a:xfrm>
          <a:prstGeom prst="rect">
            <a:avLst/>
          </a:prstGeom>
          <a:solidFill>
            <a:schemeClr val="bg1"/>
          </a:solidFill>
        </p:spPr>
        <p:txBody>
          <a:bodyPr wrap="square" rtlCol="0">
            <a:spAutoFit/>
          </a:bodyPr>
          <a:lstStyle/>
          <a:p>
            <a:endParaRPr lang="en-US" dirty="0"/>
          </a:p>
        </p:txBody>
      </p:sp>
      <p:sp>
        <p:nvSpPr>
          <p:cNvPr id="10" name="Slide Number Placeholder 9"/>
          <p:cNvSpPr>
            <a:spLocks noGrp="1"/>
          </p:cNvSpPr>
          <p:nvPr>
            <p:ph type="sldNum" sz="quarter" idx="12"/>
          </p:nvPr>
        </p:nvSpPr>
        <p:spPr/>
        <p:txBody>
          <a:bodyPr/>
          <a:lstStyle/>
          <a:p>
            <a:fld id="{21123997-4C51-7B40-AA7B-028107A2DA1D}" type="slidenum">
              <a:rPr lang="en-US" smtClean="0"/>
              <a:t>25</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488" y="6202254"/>
            <a:ext cx="2680624" cy="571479"/>
          </a:xfrm>
          <a:prstGeom prst="rect">
            <a:avLst/>
          </a:prstGeom>
        </p:spPr>
      </p:pic>
    </p:spTree>
    <p:extLst>
      <p:ext uri="{BB962C8B-B14F-4D97-AF65-F5344CB8AC3E}">
        <p14:creationId xmlns:p14="http://schemas.microsoft.com/office/powerpoint/2010/main" val="1978374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B04C-8045-A4F9-C0B3-B3250FC920F8}"/>
              </a:ext>
            </a:extLst>
          </p:cNvPr>
          <p:cNvSpPr>
            <a:spLocks noGrp="1"/>
          </p:cNvSpPr>
          <p:nvPr>
            <p:ph type="title"/>
          </p:nvPr>
        </p:nvSpPr>
        <p:spPr>
          <a:xfrm>
            <a:off x="387016" y="214265"/>
            <a:ext cx="9328484" cy="1110380"/>
          </a:xfrm>
        </p:spPr>
        <p:txBody>
          <a:bodyPr/>
          <a:lstStyle/>
          <a:p>
            <a:r>
              <a:rPr lang="en-US" dirty="0"/>
              <a:t>Future State Vision</a:t>
            </a:r>
          </a:p>
        </p:txBody>
      </p:sp>
      <p:sp>
        <p:nvSpPr>
          <p:cNvPr id="3" name="Content Placeholder 2">
            <a:extLst>
              <a:ext uri="{FF2B5EF4-FFF2-40B4-BE49-F238E27FC236}">
                <a16:creationId xmlns:a16="http://schemas.microsoft.com/office/drawing/2014/main" id="{2D1E35EB-65FD-19C9-03D0-0282B8C657AE}"/>
              </a:ext>
            </a:extLst>
          </p:cNvPr>
          <p:cNvSpPr>
            <a:spLocks noGrp="1"/>
          </p:cNvSpPr>
          <p:nvPr>
            <p:ph idx="1"/>
          </p:nvPr>
        </p:nvSpPr>
        <p:spPr/>
        <p:txBody>
          <a:bodyPr>
            <a:normAutofit fontScale="92500"/>
          </a:bodyPr>
          <a:lstStyle/>
          <a:p>
            <a:r>
              <a:rPr lang="en-US" dirty="0"/>
              <a:t>Understanding the current state of birthing hospitals and operational risk factor</a:t>
            </a:r>
          </a:p>
          <a:p>
            <a:r>
              <a:rPr lang="en-US" dirty="0"/>
              <a:t>Improve reimbursement mechanisms</a:t>
            </a:r>
          </a:p>
          <a:p>
            <a:r>
              <a:rPr lang="en-US" dirty="0"/>
              <a:t>Create regulatory flexibility which will support current models and innovation</a:t>
            </a:r>
          </a:p>
          <a:p>
            <a:r>
              <a:rPr lang="en-US" dirty="0"/>
              <a:t>Create new models of care</a:t>
            </a:r>
          </a:p>
          <a:p>
            <a:r>
              <a:rPr lang="en-US" dirty="0"/>
              <a:t>Deliver care in a regionalized approach with educational outreach</a:t>
            </a:r>
          </a:p>
          <a:p>
            <a:r>
              <a:rPr lang="en-US" dirty="0"/>
              <a:t>Maintain and expand the workforce capacity</a:t>
            </a:r>
          </a:p>
          <a:p>
            <a:endParaRPr lang="en-US" dirty="0"/>
          </a:p>
        </p:txBody>
      </p:sp>
      <p:sp>
        <p:nvSpPr>
          <p:cNvPr id="6" name="TextBox 5"/>
          <p:cNvSpPr txBox="1"/>
          <p:nvPr/>
        </p:nvSpPr>
        <p:spPr>
          <a:xfrm>
            <a:off x="10256520" y="388455"/>
            <a:ext cx="1752600" cy="762000"/>
          </a:xfrm>
          <a:prstGeom prst="rect">
            <a:avLst/>
          </a:prstGeom>
          <a:solidFill>
            <a:schemeClr val="bg1"/>
          </a:solidFill>
        </p:spPr>
        <p:txBody>
          <a:bodyPr wrap="square" rtlCol="0">
            <a:spAutoFit/>
          </a:bodyPr>
          <a:lstStyle/>
          <a:p>
            <a:endParaRPr lang="en-US" dirty="0"/>
          </a:p>
        </p:txBody>
      </p:sp>
      <p:sp>
        <p:nvSpPr>
          <p:cNvPr id="8" name="Slide Number Placeholder 7"/>
          <p:cNvSpPr>
            <a:spLocks noGrp="1"/>
          </p:cNvSpPr>
          <p:nvPr>
            <p:ph type="sldNum" sz="quarter" idx="12"/>
          </p:nvPr>
        </p:nvSpPr>
        <p:spPr/>
        <p:txBody>
          <a:bodyPr/>
          <a:lstStyle/>
          <a:p>
            <a:fld id="{21123997-4C51-7B40-AA7B-028107A2DA1D}" type="slidenum">
              <a:rPr lang="en-US" smtClean="0"/>
              <a:t>26</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488" y="6202254"/>
            <a:ext cx="2680624" cy="571479"/>
          </a:xfrm>
          <a:prstGeom prst="rect">
            <a:avLst/>
          </a:prstGeom>
        </p:spPr>
      </p:pic>
    </p:spTree>
    <p:extLst>
      <p:ext uri="{BB962C8B-B14F-4D97-AF65-F5344CB8AC3E}">
        <p14:creationId xmlns:p14="http://schemas.microsoft.com/office/powerpoint/2010/main" val="1455458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0945" r="6586"/>
          <a:stretch/>
        </p:blipFill>
        <p:spPr>
          <a:xfrm>
            <a:off x="0" y="0"/>
            <a:ext cx="12237156" cy="6858000"/>
          </a:xfrm>
          <a:prstGeom prst="rect">
            <a:avLst/>
          </a:prstGeom>
        </p:spPr>
      </p:pic>
      <p:sp>
        <p:nvSpPr>
          <p:cNvPr id="5" name="Rectangle 4"/>
          <p:cNvSpPr/>
          <p:nvPr/>
        </p:nvSpPr>
        <p:spPr>
          <a:xfrm>
            <a:off x="0" y="0"/>
            <a:ext cx="12237156" cy="6858000"/>
          </a:xfrm>
          <a:prstGeom prst="rect">
            <a:avLst/>
          </a:prstGeom>
          <a:solidFill>
            <a:srgbClr val="457ABD">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p:cNvSpPr txBox="1"/>
          <p:nvPr/>
        </p:nvSpPr>
        <p:spPr>
          <a:xfrm>
            <a:off x="895450" y="1328549"/>
            <a:ext cx="670559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b="1" noProof="0" dirty="0">
                <a:solidFill>
                  <a:prstClr val="white"/>
                </a:solidFill>
                <a:latin typeface="Yu Gothic UI Semibold" panose="020B0700000000000000" pitchFamily="34" charset="-128"/>
                <a:ea typeface="Yu Gothic UI Semibold" panose="020B0700000000000000" pitchFamily="34" charset="-128"/>
              </a:rPr>
              <a:t>Thank You</a:t>
            </a:r>
            <a:endParaRPr kumimoji="0" lang="en-US" sz="2800" b="1" i="0" u="none" strike="noStrike" kern="1200" cap="none" spc="0" normalizeH="0" baseline="0" noProof="0" dirty="0">
              <a:ln>
                <a:noFill/>
              </a:ln>
              <a:solidFill>
                <a:prstClr val="white"/>
              </a:solidFill>
              <a:effectLst/>
              <a:uLnTx/>
              <a:uFillTx/>
              <a:latin typeface="Yu Gothic UI Semibold" panose="020B0700000000000000" pitchFamily="34" charset="-128"/>
              <a:ea typeface="Yu Gothic UI Semibold" panose="020B0700000000000000" pitchFamily="34" charset="-128"/>
              <a:cs typeface="+mn-cs"/>
            </a:endParaRPr>
          </a:p>
        </p:txBody>
      </p:sp>
      <p:sp>
        <p:nvSpPr>
          <p:cNvPr id="9" name="TextBox 8"/>
          <p:cNvSpPr txBox="1"/>
          <p:nvPr/>
        </p:nvSpPr>
        <p:spPr>
          <a:xfrm>
            <a:off x="688622" y="3346756"/>
            <a:ext cx="5884456" cy="27392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Indiana Pressler Memorial HFMA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2024 Annual Conference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ERIC D. FISH, MD, MBA, FACOG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PRESIDENT/CEO</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688622" y="958843"/>
            <a:ext cx="3021987" cy="9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486" y="6040380"/>
            <a:ext cx="3144741" cy="67073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8181" y="-1658825"/>
            <a:ext cx="3374143" cy="719329"/>
          </a:xfrm>
          <a:prstGeom prst="rect">
            <a:avLst/>
          </a:prstGeom>
        </p:spPr>
      </p:pic>
      <p:sp>
        <p:nvSpPr>
          <p:cNvPr id="10" name="Rectangle 9"/>
          <p:cNvSpPr/>
          <p:nvPr/>
        </p:nvSpPr>
        <p:spPr>
          <a:xfrm>
            <a:off x="728379" y="2345350"/>
            <a:ext cx="3021987" cy="9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5426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B04C-8045-A4F9-C0B3-B3250FC920F8}"/>
              </a:ext>
            </a:extLst>
          </p:cNvPr>
          <p:cNvSpPr>
            <a:spLocks noGrp="1"/>
          </p:cNvSpPr>
          <p:nvPr>
            <p:ph type="title"/>
          </p:nvPr>
        </p:nvSpPr>
        <p:spPr>
          <a:xfrm>
            <a:off x="387016" y="214265"/>
            <a:ext cx="9328484" cy="1110380"/>
          </a:xfrm>
        </p:spPr>
        <p:txBody>
          <a:bodyPr>
            <a:normAutofit fontScale="90000"/>
          </a:bodyPr>
          <a:lstStyle/>
          <a:p>
            <a:r>
              <a:rPr lang="en-US" dirty="0"/>
              <a:t>Reasons for Shortages – Demand &gt;Supply</a:t>
            </a:r>
          </a:p>
        </p:txBody>
      </p:sp>
      <p:sp>
        <p:nvSpPr>
          <p:cNvPr id="3" name="Content Placeholder 2">
            <a:extLst>
              <a:ext uri="{FF2B5EF4-FFF2-40B4-BE49-F238E27FC236}">
                <a16:creationId xmlns:a16="http://schemas.microsoft.com/office/drawing/2014/main" id="{2D1E35EB-65FD-19C9-03D0-0282B8C657AE}"/>
              </a:ext>
            </a:extLst>
          </p:cNvPr>
          <p:cNvSpPr>
            <a:spLocks noGrp="1"/>
          </p:cNvSpPr>
          <p:nvPr>
            <p:ph idx="1"/>
          </p:nvPr>
        </p:nvSpPr>
        <p:spPr>
          <a:xfrm>
            <a:off x="387014" y="1666240"/>
            <a:ext cx="11431605" cy="4978400"/>
          </a:xfrm>
        </p:spPr>
        <p:txBody>
          <a:bodyPr>
            <a:normAutofit fontScale="77500" lnSpcReduction="20000"/>
          </a:bodyPr>
          <a:lstStyle/>
          <a:p>
            <a:pPr>
              <a:lnSpc>
                <a:spcPct val="120000"/>
              </a:lnSpc>
              <a:spcAft>
                <a:spcPts val="0"/>
              </a:spcAft>
            </a:pPr>
            <a:r>
              <a:rPr lang="en-US" sz="3400" dirty="0"/>
              <a:t>Too</a:t>
            </a:r>
            <a:r>
              <a:rPr lang="en-US" dirty="0"/>
              <a:t> </a:t>
            </a:r>
            <a:r>
              <a:rPr lang="en-US" sz="3300" dirty="0"/>
              <a:t>few residency slots</a:t>
            </a:r>
          </a:p>
          <a:p>
            <a:pPr lvl="1">
              <a:lnSpc>
                <a:spcPct val="120000"/>
              </a:lnSpc>
              <a:spcAft>
                <a:spcPts val="0"/>
              </a:spcAft>
            </a:pPr>
            <a:r>
              <a:rPr lang="en-US" sz="2900" dirty="0"/>
              <a:t>663 filled in 2022</a:t>
            </a:r>
          </a:p>
          <a:p>
            <a:pPr lvl="1">
              <a:lnSpc>
                <a:spcPct val="120000"/>
              </a:lnSpc>
              <a:spcAft>
                <a:spcPts val="0"/>
              </a:spcAft>
            </a:pPr>
            <a:r>
              <a:rPr lang="en-US" sz="2900" dirty="0"/>
              <a:t>650 in 2023</a:t>
            </a:r>
          </a:p>
          <a:p>
            <a:pPr lvl="1">
              <a:lnSpc>
                <a:spcPct val="120000"/>
              </a:lnSpc>
              <a:spcAft>
                <a:spcPts val="0"/>
              </a:spcAft>
            </a:pPr>
            <a:r>
              <a:rPr lang="en-US" sz="2900" dirty="0"/>
              <a:t>In 2020, 8000 fewer Ob-Gyn’s than needed</a:t>
            </a:r>
          </a:p>
          <a:p>
            <a:pPr lvl="1">
              <a:lnSpc>
                <a:spcPct val="120000"/>
              </a:lnSpc>
              <a:spcAft>
                <a:spcPts val="0"/>
              </a:spcAft>
            </a:pPr>
            <a:r>
              <a:rPr lang="en-US" sz="2900" dirty="0"/>
              <a:t>Projected to be 22,000 by mid-century</a:t>
            </a:r>
          </a:p>
          <a:p>
            <a:pPr>
              <a:lnSpc>
                <a:spcPct val="120000"/>
              </a:lnSpc>
              <a:spcAft>
                <a:spcPts val="0"/>
              </a:spcAft>
            </a:pPr>
            <a:r>
              <a:rPr lang="en-US" sz="3300" dirty="0"/>
              <a:t>Retirements</a:t>
            </a:r>
          </a:p>
          <a:p>
            <a:pPr>
              <a:lnSpc>
                <a:spcPct val="120000"/>
              </a:lnSpc>
              <a:spcAft>
                <a:spcPts val="0"/>
              </a:spcAft>
            </a:pPr>
            <a:r>
              <a:rPr lang="en-US" sz="3300" dirty="0"/>
              <a:t>Litigation </a:t>
            </a:r>
          </a:p>
          <a:p>
            <a:pPr lvl="1">
              <a:lnSpc>
                <a:spcPct val="120000"/>
              </a:lnSpc>
              <a:spcAft>
                <a:spcPts val="0"/>
              </a:spcAft>
            </a:pPr>
            <a:r>
              <a:rPr lang="en-US" sz="2900" dirty="0"/>
              <a:t>2/3  face legal action </a:t>
            </a:r>
          </a:p>
          <a:p>
            <a:pPr>
              <a:lnSpc>
                <a:spcPct val="120000"/>
              </a:lnSpc>
              <a:spcAft>
                <a:spcPts val="0"/>
              </a:spcAft>
            </a:pPr>
            <a:r>
              <a:rPr lang="en-US" sz="3300" dirty="0"/>
              <a:t>Subspecialty training</a:t>
            </a:r>
          </a:p>
          <a:p>
            <a:pPr lvl="1">
              <a:lnSpc>
                <a:spcPct val="120000"/>
              </a:lnSpc>
              <a:spcAft>
                <a:spcPts val="0"/>
              </a:spcAft>
            </a:pPr>
            <a:r>
              <a:rPr lang="en-US" sz="2900" dirty="0"/>
              <a:t>In 2000 – 7%</a:t>
            </a:r>
          </a:p>
          <a:p>
            <a:pPr lvl="1">
              <a:lnSpc>
                <a:spcPct val="120000"/>
              </a:lnSpc>
              <a:spcAft>
                <a:spcPts val="0"/>
              </a:spcAft>
            </a:pPr>
            <a:r>
              <a:rPr lang="en-US" sz="2900" dirty="0"/>
              <a:t>In 2012 – 20%</a:t>
            </a:r>
          </a:p>
          <a:p>
            <a:pPr>
              <a:lnSpc>
                <a:spcPct val="120000"/>
              </a:lnSpc>
              <a:spcAft>
                <a:spcPts val="0"/>
              </a:spcAft>
            </a:pPr>
            <a:r>
              <a:rPr lang="en-US" sz="3300" dirty="0"/>
              <a:t>Burnout</a:t>
            </a:r>
          </a:p>
          <a:p>
            <a:pPr>
              <a:lnSpc>
                <a:spcPct val="120000"/>
              </a:lnSpc>
              <a:spcAft>
                <a:spcPts val="0"/>
              </a:spcAft>
            </a:pPr>
            <a:r>
              <a:rPr lang="en-US" sz="3300" dirty="0"/>
              <a:t>Dobbs vs Jackson Women’s Health Organization</a:t>
            </a:r>
          </a:p>
          <a:p>
            <a:endParaRPr lang="en-US" dirty="0"/>
          </a:p>
          <a:p>
            <a:endParaRPr lang="en-US" dirty="0"/>
          </a:p>
        </p:txBody>
      </p:sp>
      <p:sp>
        <p:nvSpPr>
          <p:cNvPr id="6" name="TextBox 5"/>
          <p:cNvSpPr txBox="1"/>
          <p:nvPr/>
        </p:nvSpPr>
        <p:spPr>
          <a:xfrm>
            <a:off x="10256520" y="388455"/>
            <a:ext cx="1752600" cy="762000"/>
          </a:xfrm>
          <a:prstGeom prst="rect">
            <a:avLst/>
          </a:prstGeom>
          <a:solidFill>
            <a:schemeClr val="bg1"/>
          </a:solidFill>
        </p:spPr>
        <p:txBody>
          <a:bodyPr wrap="square" rtlCol="0">
            <a:spAutoFit/>
          </a:bodyPr>
          <a:lstStyle/>
          <a:p>
            <a:endParaRPr lang="en-US" dirty="0"/>
          </a:p>
        </p:txBody>
      </p:sp>
      <p:sp>
        <p:nvSpPr>
          <p:cNvPr id="8" name="Slide Number Placeholder 7"/>
          <p:cNvSpPr>
            <a:spLocks noGrp="1"/>
          </p:cNvSpPr>
          <p:nvPr>
            <p:ph type="sldNum" sz="quarter" idx="12"/>
          </p:nvPr>
        </p:nvSpPr>
        <p:spPr/>
        <p:txBody>
          <a:bodyPr/>
          <a:lstStyle/>
          <a:p>
            <a:fld id="{21123997-4C51-7B40-AA7B-028107A2DA1D}" type="slidenum">
              <a:rPr lang="en-US" smtClean="0"/>
              <a:t>3</a:t>
            </a:fld>
            <a:endParaRPr lang="en-US" dirty="0"/>
          </a:p>
        </p:txBody>
      </p:sp>
    </p:spTree>
    <p:extLst>
      <p:ext uri="{BB962C8B-B14F-4D97-AF65-F5344CB8AC3E}">
        <p14:creationId xmlns:p14="http://schemas.microsoft.com/office/powerpoint/2010/main" val="374801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766C-0A82-FBBE-54F8-57AFAA080033}"/>
              </a:ext>
            </a:extLst>
          </p:cNvPr>
          <p:cNvSpPr>
            <a:spLocks noGrp="1"/>
          </p:cNvSpPr>
          <p:nvPr>
            <p:ph type="title"/>
          </p:nvPr>
        </p:nvSpPr>
        <p:spPr>
          <a:xfrm>
            <a:off x="266699" y="391478"/>
            <a:ext cx="10680701" cy="1110380"/>
          </a:xfrm>
        </p:spPr>
        <p:txBody>
          <a:bodyPr>
            <a:noAutofit/>
          </a:bodyPr>
          <a:lstStyle/>
          <a:p>
            <a:r>
              <a:rPr lang="en-US" sz="3600" dirty="0"/>
              <a:t>Most rural hospitals in the U.S. no longer deliver babies </a:t>
            </a:r>
            <a:br>
              <a:rPr lang="en-US" sz="3600" dirty="0"/>
            </a:br>
            <a:endParaRPr lang="en-US" sz="3600" dirty="0"/>
          </a:p>
        </p:txBody>
      </p:sp>
      <p:sp>
        <p:nvSpPr>
          <p:cNvPr id="3" name="Content Placeholder 2">
            <a:extLst>
              <a:ext uri="{FF2B5EF4-FFF2-40B4-BE49-F238E27FC236}">
                <a16:creationId xmlns:a16="http://schemas.microsoft.com/office/drawing/2014/main" id="{28905471-21C9-069A-0689-5C04137B5955}"/>
              </a:ext>
            </a:extLst>
          </p:cNvPr>
          <p:cNvSpPr>
            <a:spLocks noGrp="1"/>
          </p:cNvSpPr>
          <p:nvPr>
            <p:ph idx="1"/>
          </p:nvPr>
        </p:nvSpPr>
        <p:spPr>
          <a:xfrm>
            <a:off x="373381" y="1668879"/>
            <a:ext cx="11431605" cy="4555286"/>
          </a:xfrm>
        </p:spPr>
        <p:txBody>
          <a:bodyPr/>
          <a:lstStyle/>
          <a:p>
            <a:r>
              <a:rPr lang="en-US" sz="2400" dirty="0">
                <a:solidFill>
                  <a:srgbClr val="0D629D"/>
                </a:solidFill>
                <a:effectLst/>
                <a:latin typeface="FranklinGothic"/>
              </a:rPr>
              <a:t>More than half (55%) of the rural hospitals in the U.S. do not offer labor and delivery services.</a:t>
            </a:r>
            <a:endParaRPr lang="en-US" sz="3600" dirty="0">
              <a:solidFill>
                <a:srgbClr val="0D629D"/>
              </a:solidFill>
            </a:endParaRPr>
          </a:p>
          <a:p>
            <a:endParaRPr lang="en-US" dirty="0"/>
          </a:p>
        </p:txBody>
      </p:sp>
      <p:pic>
        <p:nvPicPr>
          <p:cNvPr id="7" name="Picture 6" descr="A map of the united states&#10;&#10;Description automatically generated">
            <a:extLst>
              <a:ext uri="{FF2B5EF4-FFF2-40B4-BE49-F238E27FC236}">
                <a16:creationId xmlns:a16="http://schemas.microsoft.com/office/drawing/2014/main" id="{E36DF25F-1754-4509-A27E-D21619A64A41}"/>
              </a:ext>
            </a:extLst>
          </p:cNvPr>
          <p:cNvPicPr>
            <a:picLocks noChangeAspect="1"/>
          </p:cNvPicPr>
          <p:nvPr/>
        </p:nvPicPr>
        <p:blipFill>
          <a:blip r:embed="rId2"/>
          <a:stretch>
            <a:fillRect/>
          </a:stretch>
        </p:blipFill>
        <p:spPr>
          <a:xfrm>
            <a:off x="3598576" y="2201025"/>
            <a:ext cx="6444254" cy="4555286"/>
          </a:xfrm>
          <a:prstGeom prst="rect">
            <a:avLst/>
          </a:prstGeom>
        </p:spPr>
      </p:pic>
      <p:sp>
        <p:nvSpPr>
          <p:cNvPr id="6" name="Slide Number Placeholder 5"/>
          <p:cNvSpPr>
            <a:spLocks noGrp="1"/>
          </p:cNvSpPr>
          <p:nvPr>
            <p:ph type="sldNum" sz="quarter" idx="12"/>
          </p:nvPr>
        </p:nvSpPr>
        <p:spPr/>
        <p:txBody>
          <a:bodyPr/>
          <a:lstStyle/>
          <a:p>
            <a:fld id="{21123997-4C51-7B40-AA7B-028107A2DA1D}" type="slidenum">
              <a:rPr lang="en-US" smtClean="0"/>
              <a:t>4</a:t>
            </a:fld>
            <a:endParaRPr lang="en-US" dirty="0"/>
          </a:p>
        </p:txBody>
      </p:sp>
    </p:spTree>
    <p:extLst>
      <p:ext uri="{BB962C8B-B14F-4D97-AF65-F5344CB8AC3E}">
        <p14:creationId xmlns:p14="http://schemas.microsoft.com/office/powerpoint/2010/main" val="325775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B050-6C09-D77D-A1EB-A937E971450C}"/>
              </a:ext>
            </a:extLst>
          </p:cNvPr>
          <p:cNvSpPr>
            <a:spLocks noGrp="1"/>
          </p:cNvSpPr>
          <p:nvPr>
            <p:ph type="title"/>
          </p:nvPr>
        </p:nvSpPr>
        <p:spPr/>
        <p:txBody>
          <a:bodyPr/>
          <a:lstStyle/>
          <a:p>
            <a:r>
              <a:rPr lang="en-US" dirty="0"/>
              <a:t>Financial Challenges</a:t>
            </a:r>
          </a:p>
        </p:txBody>
      </p:sp>
      <p:sp>
        <p:nvSpPr>
          <p:cNvPr id="3" name="Content Placeholder 2">
            <a:extLst>
              <a:ext uri="{FF2B5EF4-FFF2-40B4-BE49-F238E27FC236}">
                <a16:creationId xmlns:a16="http://schemas.microsoft.com/office/drawing/2014/main" id="{4192CE8C-9568-1F06-6D87-4CC6B8EBAA50}"/>
              </a:ext>
            </a:extLst>
          </p:cNvPr>
          <p:cNvSpPr>
            <a:spLocks noGrp="1"/>
          </p:cNvSpPr>
          <p:nvPr>
            <p:ph idx="1"/>
          </p:nvPr>
        </p:nvSpPr>
        <p:spPr>
          <a:xfrm>
            <a:off x="373381" y="1752600"/>
            <a:ext cx="6280486" cy="4906606"/>
          </a:xfrm>
        </p:spPr>
        <p:txBody>
          <a:bodyPr>
            <a:normAutofit fontScale="85000" lnSpcReduction="10000"/>
          </a:bodyPr>
          <a:lstStyle/>
          <a:p>
            <a:pPr>
              <a:lnSpc>
                <a:spcPct val="120000"/>
              </a:lnSpc>
            </a:pPr>
            <a:r>
              <a:rPr lang="en-US" sz="2400" dirty="0">
                <a:solidFill>
                  <a:srgbClr val="0D629D"/>
                </a:solidFill>
                <a:effectLst/>
                <a:latin typeface="FranklinGothic"/>
              </a:rPr>
              <a:t>Hospitals face serious financial and workforce challenges.</a:t>
            </a:r>
          </a:p>
          <a:p>
            <a:pPr>
              <a:lnSpc>
                <a:spcPct val="120000"/>
              </a:lnSpc>
            </a:pPr>
            <a:r>
              <a:rPr lang="en-US" sz="2400" dirty="0">
                <a:solidFill>
                  <a:srgbClr val="0D629D"/>
                </a:solidFill>
                <a:effectLst/>
                <a:latin typeface="FranklinGothic"/>
              </a:rPr>
              <a:t>Safe, high-quality maternity care requires having physicians and nurses available on a 24/7 basis, and hospitals are experiencing dramatically higher costs to maintain adequate staffing. </a:t>
            </a:r>
          </a:p>
          <a:p>
            <a:pPr>
              <a:lnSpc>
                <a:spcPct val="120000"/>
              </a:lnSpc>
            </a:pPr>
            <a:r>
              <a:rPr lang="en-US" sz="2400" dirty="0">
                <a:solidFill>
                  <a:srgbClr val="0D629D"/>
                </a:solidFill>
                <a:effectLst/>
                <a:latin typeface="FranklinGothic"/>
              </a:rPr>
              <a:t>Insurance payments are not adequate to cover these costs, so hospital losses on these services are increasing. </a:t>
            </a:r>
            <a:endParaRPr lang="en-US" sz="3600" dirty="0">
              <a:solidFill>
                <a:srgbClr val="0D629D"/>
              </a:solidFill>
            </a:endParaRPr>
          </a:p>
          <a:p>
            <a:pPr>
              <a:lnSpc>
                <a:spcPct val="120000"/>
              </a:lnSpc>
            </a:pPr>
            <a:r>
              <a:rPr lang="en-US" sz="2400" dirty="0">
                <a:solidFill>
                  <a:srgbClr val="0D629D"/>
                </a:solidFill>
                <a:effectLst/>
                <a:latin typeface="FranklinGothic"/>
              </a:rPr>
              <a:t>Many hospitals can’t subsidize losses on maternity care because they are also losing money on other types of patient services.</a:t>
            </a:r>
          </a:p>
          <a:p>
            <a:endParaRPr lang="en-US" dirty="0"/>
          </a:p>
        </p:txBody>
      </p:sp>
      <p:pic>
        <p:nvPicPr>
          <p:cNvPr id="6" name="Picture 5" descr="A map of the united states of america&#10;&#10;Description automatically generated">
            <a:extLst>
              <a:ext uri="{FF2B5EF4-FFF2-40B4-BE49-F238E27FC236}">
                <a16:creationId xmlns:a16="http://schemas.microsoft.com/office/drawing/2014/main" id="{6E92D86D-3CF0-2A09-7C1E-6F08391CD261}"/>
              </a:ext>
            </a:extLst>
          </p:cNvPr>
          <p:cNvPicPr>
            <a:picLocks noChangeAspect="1"/>
          </p:cNvPicPr>
          <p:nvPr/>
        </p:nvPicPr>
        <p:blipFill>
          <a:blip r:embed="rId3"/>
          <a:stretch>
            <a:fillRect/>
          </a:stretch>
        </p:blipFill>
        <p:spPr>
          <a:xfrm>
            <a:off x="6551326" y="2044701"/>
            <a:ext cx="5375687" cy="3617640"/>
          </a:xfrm>
          <a:prstGeom prst="rect">
            <a:avLst/>
          </a:prstGeom>
        </p:spPr>
      </p:pic>
      <p:sp>
        <p:nvSpPr>
          <p:cNvPr id="5" name="Slide Number Placeholder 4"/>
          <p:cNvSpPr>
            <a:spLocks noGrp="1"/>
          </p:cNvSpPr>
          <p:nvPr>
            <p:ph type="sldNum" sz="quarter" idx="12"/>
          </p:nvPr>
        </p:nvSpPr>
        <p:spPr/>
        <p:txBody>
          <a:bodyPr/>
          <a:lstStyle/>
          <a:p>
            <a:fld id="{21123997-4C51-7B40-AA7B-028107A2DA1D}" type="slidenum">
              <a:rPr lang="en-US" smtClean="0"/>
              <a:t>5</a:t>
            </a:fld>
            <a:endParaRPr lang="en-US" dirty="0"/>
          </a:p>
        </p:txBody>
      </p:sp>
      <p:sp>
        <p:nvSpPr>
          <p:cNvPr id="8" name="Rectangle 7"/>
          <p:cNvSpPr/>
          <p:nvPr/>
        </p:nvSpPr>
        <p:spPr>
          <a:xfrm>
            <a:off x="122442" y="6234474"/>
            <a:ext cx="10482470" cy="424732"/>
          </a:xfrm>
          <a:prstGeom prst="rect">
            <a:avLst/>
          </a:prstGeom>
        </p:spPr>
        <p:txBody>
          <a:bodyPr wrap="square">
            <a:spAutoFit/>
          </a:bodyPr>
          <a:lstStyle/>
          <a:p>
            <a:pPr lvl="1">
              <a:lnSpc>
                <a:spcPct val="120000"/>
              </a:lnSpc>
            </a:pPr>
            <a:r>
              <a:rPr lang="en-US" dirty="0">
                <a:solidFill>
                  <a:srgbClr val="0D629D"/>
                </a:solidFill>
                <a:latin typeface="FranklinGothic"/>
              </a:rPr>
              <a:t>Statewide, Indiana hospitals operated on an average -2% operating margin across in 2022.</a:t>
            </a:r>
            <a:endParaRPr lang="en-US" sz="3200" dirty="0">
              <a:solidFill>
                <a:srgbClr val="0D629D"/>
              </a:solidFill>
            </a:endParaRPr>
          </a:p>
        </p:txBody>
      </p:sp>
    </p:spTree>
    <p:extLst>
      <p:ext uri="{BB962C8B-B14F-4D97-AF65-F5344CB8AC3E}">
        <p14:creationId xmlns:p14="http://schemas.microsoft.com/office/powerpoint/2010/main" val="115067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6B84-1066-BD3F-BC1E-BD9CDCA82A78}"/>
              </a:ext>
            </a:extLst>
          </p:cNvPr>
          <p:cNvSpPr>
            <a:spLocks noGrp="1"/>
          </p:cNvSpPr>
          <p:nvPr>
            <p:ph type="title"/>
          </p:nvPr>
        </p:nvSpPr>
        <p:spPr/>
        <p:txBody>
          <a:bodyPr/>
          <a:lstStyle/>
          <a:p>
            <a:r>
              <a:rPr lang="en-US" dirty="0"/>
              <a:t>Financial Challenges</a:t>
            </a:r>
          </a:p>
        </p:txBody>
      </p:sp>
      <p:pic>
        <p:nvPicPr>
          <p:cNvPr id="5" name="Picture 4" descr="A graph of different colored bars&#10;&#10;Description automatically generated">
            <a:extLst>
              <a:ext uri="{FF2B5EF4-FFF2-40B4-BE49-F238E27FC236}">
                <a16:creationId xmlns:a16="http://schemas.microsoft.com/office/drawing/2014/main" id="{3717886F-CD50-A762-CB89-A123745592A0}"/>
              </a:ext>
            </a:extLst>
          </p:cNvPr>
          <p:cNvPicPr>
            <a:picLocks noChangeAspect="1"/>
          </p:cNvPicPr>
          <p:nvPr/>
        </p:nvPicPr>
        <p:blipFill>
          <a:blip r:embed="rId2"/>
          <a:stretch>
            <a:fillRect/>
          </a:stretch>
        </p:blipFill>
        <p:spPr>
          <a:xfrm>
            <a:off x="5178926" y="2004963"/>
            <a:ext cx="6517774" cy="4386223"/>
          </a:xfrm>
          <a:prstGeom prst="rect">
            <a:avLst/>
          </a:prstGeom>
        </p:spPr>
      </p:pic>
      <p:sp>
        <p:nvSpPr>
          <p:cNvPr id="6" name="Content Placeholder 2">
            <a:extLst>
              <a:ext uri="{FF2B5EF4-FFF2-40B4-BE49-F238E27FC236}">
                <a16:creationId xmlns:a16="http://schemas.microsoft.com/office/drawing/2014/main" id="{55DE2A00-300E-E113-71F7-4FDE3FBD25DF}"/>
              </a:ext>
            </a:extLst>
          </p:cNvPr>
          <p:cNvSpPr txBox="1">
            <a:spLocks/>
          </p:cNvSpPr>
          <p:nvPr/>
        </p:nvSpPr>
        <p:spPr>
          <a:xfrm>
            <a:off x="373381" y="1752600"/>
            <a:ext cx="4805545" cy="4891136"/>
          </a:xfrm>
          <a:prstGeom prst="rect">
            <a:avLst/>
          </a:prstGeom>
        </p:spPr>
        <p:txBody>
          <a:bodyPr>
            <a:normAutofit/>
          </a:bodyPr>
          <a:lstStyle>
            <a:lvl1pPr marL="228600" indent="-228600" algn="l" defTabSz="457167" rtl="0" eaLnBrk="1" latinLnBrk="0" hangingPunct="1">
              <a:spcBef>
                <a:spcPts val="0"/>
              </a:spcBef>
              <a:spcAft>
                <a:spcPts val="2400"/>
              </a:spcAft>
              <a:buClr>
                <a:srgbClr val="0D629D"/>
              </a:buClr>
              <a:buFont typeface="Arial"/>
              <a:buChar char="•"/>
              <a:defRPr sz="2800" b="0" i="0" kern="1200" spc="-100" baseline="0">
                <a:solidFill>
                  <a:schemeClr val="tx1"/>
                </a:solidFill>
                <a:latin typeface="Whitney Light" pitchFamily="2" charset="0"/>
                <a:ea typeface="+mn-ea"/>
                <a:cs typeface="Calibri Light"/>
              </a:defRPr>
            </a:lvl1pPr>
            <a:lvl2pPr marL="731520" indent="-228600" algn="l" defTabSz="457167" rtl="0" eaLnBrk="1" latinLnBrk="0" hangingPunct="1">
              <a:spcBef>
                <a:spcPts val="0"/>
              </a:spcBef>
              <a:spcAft>
                <a:spcPts val="300"/>
              </a:spcAft>
              <a:buFont typeface="Arial"/>
              <a:buChar char="–"/>
              <a:defRPr sz="2400" b="0" i="0" kern="1200" spc="-80" baseline="0">
                <a:solidFill>
                  <a:srgbClr val="0D629D"/>
                </a:solidFill>
                <a:latin typeface="Whitney Light" pitchFamily="2" charset="0"/>
                <a:ea typeface="+mn-ea"/>
                <a:cs typeface="Calibri"/>
              </a:defRPr>
            </a:lvl2pPr>
            <a:lvl3pPr marL="1142914" indent="-137160" algn="l" defTabSz="457167" rtl="0" eaLnBrk="1" latinLnBrk="0" hangingPunct="1">
              <a:spcBef>
                <a:spcPts val="0"/>
              </a:spcBef>
              <a:spcAft>
                <a:spcPts val="300"/>
              </a:spcAft>
              <a:buFont typeface="Arial"/>
              <a:buChar char="•"/>
              <a:defRPr sz="2000" b="0" i="0" kern="1200" spc="-60" baseline="0">
                <a:solidFill>
                  <a:schemeClr val="tx1"/>
                </a:solidFill>
                <a:latin typeface="Whitney Light" pitchFamily="2" charset="0"/>
                <a:ea typeface="+mn-ea"/>
                <a:cs typeface="Calibri"/>
              </a:defRPr>
            </a:lvl3pPr>
            <a:lvl4pPr marL="1600080" indent="-228584" algn="l" defTabSz="457167" rtl="0" eaLnBrk="1" latinLnBrk="0" hangingPunct="1">
              <a:spcBef>
                <a:spcPct val="20000"/>
              </a:spcBef>
              <a:buFont typeface="Arial"/>
              <a:buChar char="–"/>
              <a:defRPr sz="2000" b="0" i="0" kern="1200">
                <a:solidFill>
                  <a:schemeClr val="tx1"/>
                </a:solidFill>
                <a:latin typeface="+mn-lt"/>
                <a:ea typeface="+mn-ea"/>
                <a:cs typeface="+mn-cs"/>
              </a:defRPr>
            </a:lvl4pPr>
            <a:lvl5pPr marL="2057247" indent="-228584" algn="l" defTabSz="457167" rtl="0" eaLnBrk="1" latinLnBrk="0" hangingPunct="1">
              <a:spcBef>
                <a:spcPct val="20000"/>
              </a:spcBef>
              <a:buFont typeface="Arial"/>
              <a:buChar char="»"/>
              <a:defRPr sz="2000" b="0" i="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effectLst/>
                <a:latin typeface="FranklinGothic"/>
              </a:rPr>
              <a:t>Smaller rural communities are at greater risk, because their losses on maternity care are higher and because they are more likely to experience large losses on other patient services.</a:t>
            </a:r>
          </a:p>
          <a:p>
            <a:r>
              <a:rPr lang="en-US" sz="2400" dirty="0">
                <a:solidFill>
                  <a:srgbClr val="0D629D"/>
                </a:solidFill>
                <a:effectLst/>
                <a:latin typeface="FranklinGothic"/>
              </a:rPr>
              <a:t>More than half of small rural maternity care hospitals across the U.S. lost money on patient services overall in 2022. </a:t>
            </a:r>
            <a:endParaRPr lang="en-US" sz="3600" dirty="0">
              <a:solidFill>
                <a:srgbClr val="0D629D"/>
              </a:solidFill>
            </a:endParaRPr>
          </a:p>
          <a:p>
            <a:endParaRPr lang="en-US" dirty="0"/>
          </a:p>
        </p:txBody>
      </p:sp>
      <p:sp>
        <p:nvSpPr>
          <p:cNvPr id="4" name="Slide Number Placeholder 3"/>
          <p:cNvSpPr>
            <a:spLocks noGrp="1"/>
          </p:cNvSpPr>
          <p:nvPr>
            <p:ph type="sldNum" sz="quarter" idx="10"/>
          </p:nvPr>
        </p:nvSpPr>
        <p:spPr/>
        <p:txBody>
          <a:bodyPr/>
          <a:lstStyle/>
          <a:p>
            <a:fld id="{21123997-4C51-7B40-AA7B-028107A2DA1D}" type="slidenum">
              <a:rPr lang="en-US" smtClean="0"/>
              <a:pPr/>
              <a:t>6</a:t>
            </a:fld>
            <a:endParaRPr lang="en-US" dirty="0"/>
          </a:p>
        </p:txBody>
      </p:sp>
    </p:spTree>
    <p:extLst>
      <p:ext uri="{BB962C8B-B14F-4D97-AF65-F5344CB8AC3E}">
        <p14:creationId xmlns:p14="http://schemas.microsoft.com/office/powerpoint/2010/main" val="395622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AEF4-B0ED-38A6-A6E0-387B99895688}"/>
              </a:ext>
            </a:extLst>
          </p:cNvPr>
          <p:cNvSpPr>
            <a:spLocks noGrp="1"/>
          </p:cNvSpPr>
          <p:nvPr>
            <p:ph type="title"/>
          </p:nvPr>
        </p:nvSpPr>
        <p:spPr/>
        <p:txBody>
          <a:bodyPr/>
          <a:lstStyle/>
          <a:p>
            <a:r>
              <a:rPr lang="en-US" dirty="0"/>
              <a:t>Financial Challenges</a:t>
            </a:r>
          </a:p>
        </p:txBody>
      </p:sp>
      <p:pic>
        <p:nvPicPr>
          <p:cNvPr id="5" name="Picture 4" descr="A graph of health care costs&#10;&#10;Description automatically generated with medium confidence">
            <a:extLst>
              <a:ext uri="{FF2B5EF4-FFF2-40B4-BE49-F238E27FC236}">
                <a16:creationId xmlns:a16="http://schemas.microsoft.com/office/drawing/2014/main" id="{D40CCBA7-89FD-06B2-5EAA-EFAB4F29B331}"/>
              </a:ext>
            </a:extLst>
          </p:cNvPr>
          <p:cNvPicPr>
            <a:picLocks noChangeAspect="1"/>
          </p:cNvPicPr>
          <p:nvPr/>
        </p:nvPicPr>
        <p:blipFill>
          <a:blip r:embed="rId3"/>
          <a:stretch>
            <a:fillRect/>
          </a:stretch>
        </p:blipFill>
        <p:spPr>
          <a:xfrm>
            <a:off x="2832100" y="1744984"/>
            <a:ext cx="6335215" cy="5011327"/>
          </a:xfrm>
          <a:prstGeom prst="rect">
            <a:avLst/>
          </a:prstGeom>
        </p:spPr>
      </p:pic>
      <p:sp>
        <p:nvSpPr>
          <p:cNvPr id="4" name="Slide Number Placeholder 3"/>
          <p:cNvSpPr>
            <a:spLocks noGrp="1"/>
          </p:cNvSpPr>
          <p:nvPr>
            <p:ph type="sldNum" sz="quarter" idx="10"/>
          </p:nvPr>
        </p:nvSpPr>
        <p:spPr/>
        <p:txBody>
          <a:bodyPr/>
          <a:lstStyle/>
          <a:p>
            <a:fld id="{21123997-4C51-7B40-AA7B-028107A2DA1D}" type="slidenum">
              <a:rPr lang="en-US" smtClean="0"/>
              <a:pPr/>
              <a:t>7</a:t>
            </a:fld>
            <a:endParaRPr lang="en-US" dirty="0"/>
          </a:p>
        </p:txBody>
      </p:sp>
    </p:spTree>
    <p:extLst>
      <p:ext uri="{BB962C8B-B14F-4D97-AF65-F5344CB8AC3E}">
        <p14:creationId xmlns:p14="http://schemas.microsoft.com/office/powerpoint/2010/main" val="261057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3845-EE15-B69C-C907-148608C98D41}"/>
              </a:ext>
            </a:extLst>
          </p:cNvPr>
          <p:cNvSpPr>
            <a:spLocks noGrp="1"/>
          </p:cNvSpPr>
          <p:nvPr>
            <p:ph type="title"/>
          </p:nvPr>
        </p:nvSpPr>
        <p:spPr>
          <a:xfrm>
            <a:off x="387015" y="257410"/>
            <a:ext cx="9953325" cy="1110380"/>
          </a:xfrm>
        </p:spPr>
        <p:txBody>
          <a:bodyPr>
            <a:normAutofit/>
          </a:bodyPr>
          <a:lstStyle/>
          <a:p>
            <a:r>
              <a:rPr lang="en-US" dirty="0"/>
              <a:t>Current State Overview – Definitions</a:t>
            </a:r>
          </a:p>
        </p:txBody>
      </p:sp>
      <p:pic>
        <p:nvPicPr>
          <p:cNvPr id="5" name="Picture 4">
            <a:extLst>
              <a:ext uri="{FF2B5EF4-FFF2-40B4-BE49-F238E27FC236}">
                <a16:creationId xmlns:a16="http://schemas.microsoft.com/office/drawing/2014/main" id="{98083AFF-3565-D247-DF97-E4EC066FC444}"/>
              </a:ext>
            </a:extLst>
          </p:cNvPr>
          <p:cNvPicPr>
            <a:picLocks noChangeAspect="1"/>
          </p:cNvPicPr>
          <p:nvPr/>
        </p:nvPicPr>
        <p:blipFill>
          <a:blip r:embed="rId3"/>
          <a:stretch>
            <a:fillRect/>
          </a:stretch>
        </p:blipFill>
        <p:spPr>
          <a:xfrm>
            <a:off x="2088814" y="2155142"/>
            <a:ext cx="8014372" cy="3335068"/>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9457E00E-85EF-BDC9-6872-C488E6AF9A75}"/>
              </a:ext>
            </a:extLst>
          </p:cNvPr>
          <p:cNvPicPr>
            <a:picLocks noChangeAspect="1"/>
          </p:cNvPicPr>
          <p:nvPr/>
        </p:nvPicPr>
        <p:blipFill>
          <a:blip r:embed="rId4"/>
          <a:stretch>
            <a:fillRect/>
          </a:stretch>
        </p:blipFill>
        <p:spPr>
          <a:xfrm>
            <a:off x="9052784" y="5682131"/>
            <a:ext cx="2194750" cy="891617"/>
          </a:xfrm>
          <a:prstGeom prst="rect">
            <a:avLst/>
          </a:prstGeom>
        </p:spPr>
      </p:pic>
      <p:sp>
        <p:nvSpPr>
          <p:cNvPr id="7" name="Star: 5 Points 6">
            <a:extLst>
              <a:ext uri="{FF2B5EF4-FFF2-40B4-BE49-F238E27FC236}">
                <a16:creationId xmlns:a16="http://schemas.microsoft.com/office/drawing/2014/main" id="{10791756-35FF-8660-E3EE-2564A58A5EDF}"/>
              </a:ext>
            </a:extLst>
          </p:cNvPr>
          <p:cNvSpPr/>
          <p:nvPr/>
        </p:nvSpPr>
        <p:spPr>
          <a:xfrm>
            <a:off x="5046562" y="3009418"/>
            <a:ext cx="208344" cy="24306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p>
            <a:fld id="{21123997-4C51-7B40-AA7B-028107A2DA1D}" type="slidenum">
              <a:rPr lang="en-US" smtClean="0"/>
              <a:pPr/>
              <a:t>8</a:t>
            </a:fld>
            <a:endParaRPr lang="en-US" dirty="0"/>
          </a:p>
        </p:txBody>
      </p:sp>
    </p:spTree>
    <p:extLst>
      <p:ext uri="{BB962C8B-B14F-4D97-AF65-F5344CB8AC3E}">
        <p14:creationId xmlns:p14="http://schemas.microsoft.com/office/powerpoint/2010/main" val="249614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82E2-17A2-4A79-B2B4-A4828D915AA4}"/>
              </a:ext>
            </a:extLst>
          </p:cNvPr>
          <p:cNvSpPr>
            <a:spLocks noGrp="1"/>
          </p:cNvSpPr>
          <p:nvPr>
            <p:ph type="title"/>
          </p:nvPr>
        </p:nvSpPr>
        <p:spPr/>
        <p:txBody>
          <a:bodyPr/>
          <a:lstStyle/>
          <a:p>
            <a:r>
              <a:rPr lang="en-US" dirty="0"/>
              <a:t>Current State Overview</a:t>
            </a:r>
          </a:p>
        </p:txBody>
      </p:sp>
      <p:pic>
        <p:nvPicPr>
          <p:cNvPr id="6" name="Picture 5">
            <a:extLst>
              <a:ext uri="{FF2B5EF4-FFF2-40B4-BE49-F238E27FC236}">
                <a16:creationId xmlns:a16="http://schemas.microsoft.com/office/drawing/2014/main" id="{30295A51-23FC-3275-55E0-1F34B49E4F4C}"/>
              </a:ext>
            </a:extLst>
          </p:cNvPr>
          <p:cNvPicPr>
            <a:picLocks noChangeAspect="1"/>
          </p:cNvPicPr>
          <p:nvPr/>
        </p:nvPicPr>
        <p:blipFill>
          <a:blip r:embed="rId3"/>
          <a:stretch>
            <a:fillRect/>
          </a:stretch>
        </p:blipFill>
        <p:spPr>
          <a:xfrm>
            <a:off x="7128481" y="1794364"/>
            <a:ext cx="3581562" cy="4470997"/>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A07A9BD6-701A-A57B-0278-D5406EEC8077}"/>
              </a:ext>
            </a:extLst>
          </p:cNvPr>
          <p:cNvSpPr txBox="1"/>
          <p:nvPr/>
        </p:nvSpPr>
        <p:spPr>
          <a:xfrm>
            <a:off x="657594" y="2177016"/>
            <a:ext cx="5382228" cy="4247317"/>
          </a:xfrm>
          <a:prstGeom prst="rect">
            <a:avLst/>
          </a:prstGeom>
          <a:noFill/>
        </p:spPr>
        <p:txBody>
          <a:bodyPr wrap="square" rtlCol="0">
            <a:spAutoFit/>
          </a:bodyPr>
          <a:lstStyle/>
          <a:p>
            <a:r>
              <a:rPr lang="en-US" sz="2200" b="1" dirty="0">
                <a:solidFill>
                  <a:srgbClr val="7030A0"/>
                </a:solidFill>
              </a:rPr>
              <a:t>NATIONALLY</a:t>
            </a:r>
          </a:p>
          <a:p>
            <a:r>
              <a:rPr lang="en-US" sz="2200" b="1" dirty="0">
                <a:solidFill>
                  <a:srgbClr val="7030A0"/>
                </a:solidFill>
              </a:rPr>
              <a:t>36 % </a:t>
            </a:r>
            <a:r>
              <a:rPr lang="en-US" sz="2200" dirty="0"/>
              <a:t>of all U.S. counties are designated as maternity care deserts. </a:t>
            </a:r>
          </a:p>
          <a:p>
            <a:endParaRPr lang="en-US" sz="2200" dirty="0"/>
          </a:p>
          <a:p>
            <a:pPr marL="292100" lvl="1" indent="-285750">
              <a:buFont typeface="Arial" panose="020B0604020202020204" pitchFamily="34" charset="0"/>
              <a:buChar char="•"/>
            </a:pPr>
            <a:r>
              <a:rPr lang="en-US" sz="2000" dirty="0"/>
              <a:t>Two in three maternity care deserts are rural counties (</a:t>
            </a:r>
            <a:r>
              <a:rPr lang="en-US" sz="2000" b="1" dirty="0">
                <a:solidFill>
                  <a:srgbClr val="7030A0"/>
                </a:solidFill>
              </a:rPr>
              <a:t>61.5%</a:t>
            </a:r>
            <a:r>
              <a:rPr lang="en-US" sz="2000" dirty="0"/>
              <a:t>). </a:t>
            </a:r>
          </a:p>
          <a:p>
            <a:pPr marL="292100" lvl="1" indent="-285750">
              <a:buFont typeface="Arial" panose="020B0604020202020204" pitchFamily="34" charset="0"/>
              <a:buChar char="•"/>
            </a:pPr>
            <a:r>
              <a:rPr lang="en-US" sz="2000" dirty="0"/>
              <a:t>Over </a:t>
            </a:r>
            <a:r>
              <a:rPr lang="en-US" sz="2000" b="1" dirty="0">
                <a:solidFill>
                  <a:srgbClr val="7030A0"/>
                </a:solidFill>
              </a:rPr>
              <a:t>500,000</a:t>
            </a:r>
            <a:r>
              <a:rPr lang="en-US" sz="2000" dirty="0"/>
              <a:t> babies were born to women who reside in rural counties, while only </a:t>
            </a:r>
            <a:r>
              <a:rPr lang="en-US" sz="2000" b="1" dirty="0">
                <a:solidFill>
                  <a:srgbClr val="7030A0"/>
                </a:solidFill>
              </a:rPr>
              <a:t>7%</a:t>
            </a:r>
            <a:r>
              <a:rPr lang="en-US" sz="2000" dirty="0"/>
              <a:t> of obstetric providers practice in rural counties.</a:t>
            </a:r>
          </a:p>
          <a:p>
            <a:pPr marL="285750" indent="-285750">
              <a:buFont typeface="Arial" panose="020B0604020202020204" pitchFamily="34" charset="0"/>
              <a:buChar char="•"/>
            </a:pPr>
            <a:r>
              <a:rPr lang="en-US" sz="2000" dirty="0"/>
              <a:t>2.2 million women live in a maternity desert</a:t>
            </a:r>
          </a:p>
          <a:p>
            <a:pPr marL="285750" indent="-285750">
              <a:buFont typeface="Arial" panose="020B0604020202020204" pitchFamily="34" charset="0"/>
              <a:buChar char="•"/>
            </a:pPr>
            <a:r>
              <a:rPr lang="en-US" sz="2000" dirty="0"/>
              <a:t>4.7 million women live in an area of limited access to care</a:t>
            </a:r>
          </a:p>
          <a:p>
            <a:pPr marL="292100" lvl="1" indent="-285750">
              <a:buFont typeface="Arial" panose="020B0604020202020204" pitchFamily="34" charset="0"/>
              <a:buChar char="•"/>
            </a:pPr>
            <a:endParaRPr lang="en-US" sz="2200" dirty="0"/>
          </a:p>
        </p:txBody>
      </p:sp>
      <p:sp>
        <p:nvSpPr>
          <p:cNvPr id="5" name="TextBox 4">
            <a:extLst>
              <a:ext uri="{FF2B5EF4-FFF2-40B4-BE49-F238E27FC236}">
                <a16:creationId xmlns:a16="http://schemas.microsoft.com/office/drawing/2014/main" id="{59B0DFF7-5D7B-3DBC-CD15-5641F11C5852}"/>
              </a:ext>
            </a:extLst>
          </p:cNvPr>
          <p:cNvSpPr txBox="1"/>
          <p:nvPr/>
        </p:nvSpPr>
        <p:spPr>
          <a:xfrm>
            <a:off x="7215089" y="6381434"/>
            <a:ext cx="4603530" cy="369332"/>
          </a:xfrm>
          <a:prstGeom prst="rect">
            <a:avLst/>
          </a:prstGeom>
          <a:noFill/>
        </p:spPr>
        <p:txBody>
          <a:bodyPr wrap="square">
            <a:spAutoFit/>
          </a:bodyPr>
          <a:lstStyle/>
          <a:p>
            <a:r>
              <a:rPr lang="en-US" dirty="0">
                <a:hlinkClick r:id="rId4"/>
              </a:rPr>
              <a:t>2022_Maternity_Care_Report.pdf</a:t>
            </a:r>
            <a:endParaRPr lang="en-US" dirty="0"/>
          </a:p>
        </p:txBody>
      </p:sp>
      <p:sp>
        <p:nvSpPr>
          <p:cNvPr id="8" name="Slide Number Placeholder 7"/>
          <p:cNvSpPr>
            <a:spLocks noGrp="1"/>
          </p:cNvSpPr>
          <p:nvPr>
            <p:ph type="sldNum" sz="quarter" idx="10"/>
          </p:nvPr>
        </p:nvSpPr>
        <p:spPr/>
        <p:txBody>
          <a:bodyPr/>
          <a:lstStyle/>
          <a:p>
            <a:fld id="{21123997-4C51-7B40-AA7B-028107A2DA1D}" type="slidenum">
              <a:rPr lang="en-US" smtClean="0"/>
              <a:pPr/>
              <a:t>9</a:t>
            </a:fld>
            <a:endParaRPr lang="en-US" dirty="0"/>
          </a:p>
        </p:txBody>
      </p:sp>
    </p:spTree>
    <p:extLst>
      <p:ext uri="{BB962C8B-B14F-4D97-AF65-F5344CB8AC3E}">
        <p14:creationId xmlns:p14="http://schemas.microsoft.com/office/powerpoint/2010/main" val="887328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8632</TotalTime>
  <Words>2291</Words>
  <Application>Microsoft Office PowerPoint</Application>
  <PresentationFormat>Widescreen</PresentationFormat>
  <Paragraphs>464</Paragraphs>
  <Slides>27</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Yu Gothic UI Semibold</vt:lpstr>
      <vt:lpstr>-apple-system</vt:lpstr>
      <vt:lpstr>Arial</vt:lpstr>
      <vt:lpstr>Calibri</vt:lpstr>
      <vt:lpstr>Calibri Light</vt:lpstr>
      <vt:lpstr>FranklinGothic</vt:lpstr>
      <vt:lpstr>Raleway</vt:lpstr>
      <vt:lpstr>Segoe UI</vt:lpstr>
      <vt:lpstr>Whitney Book</vt:lpstr>
      <vt:lpstr>Whitney Light</vt:lpstr>
      <vt:lpstr>Whitney Medium</vt:lpstr>
      <vt:lpstr>Office Theme</vt:lpstr>
      <vt:lpstr>PowerPoint Presentation</vt:lpstr>
      <vt:lpstr>Overview</vt:lpstr>
      <vt:lpstr>Reasons for Shortages – Demand &gt;Supply</vt:lpstr>
      <vt:lpstr>Most rural hospitals in the U.S. no longer deliver babies  </vt:lpstr>
      <vt:lpstr>Financial Challenges</vt:lpstr>
      <vt:lpstr>Financial Challenges</vt:lpstr>
      <vt:lpstr>Financial Challenges</vt:lpstr>
      <vt:lpstr>Current State Overview – Definitions</vt:lpstr>
      <vt:lpstr>Current State Overview</vt:lpstr>
      <vt:lpstr>Current State Overview – Indiana</vt:lpstr>
      <vt:lpstr>Current State Overview – Indiana</vt:lpstr>
      <vt:lpstr>Maternity Care Deserts - Nationally</vt:lpstr>
      <vt:lpstr>Distance to Birthing Hospital</vt:lpstr>
      <vt:lpstr>Obstetric Services by County</vt:lpstr>
      <vt:lpstr>Indiana’s Drive Time Analysis</vt:lpstr>
      <vt:lpstr>Recent OB Closures in Indiana</vt:lpstr>
      <vt:lpstr>Infant Mortality by Region</vt:lpstr>
      <vt:lpstr>Infant Mortality by Indiana Hospital Region 2017-2021 </vt:lpstr>
      <vt:lpstr>Birth Outcomes by Region</vt:lpstr>
      <vt:lpstr>Not Breastfeeding (at hospital discharge)  by Indiana Hospital Region, 2021 </vt:lpstr>
      <vt:lpstr>No Early Prenatal Care (within 1st trimester) by Indiana Hospital Region, 2021</vt:lpstr>
      <vt:lpstr>Preterm Births (&lt;37 weeks) by Indiana Hospital Region, 2021 </vt:lpstr>
      <vt:lpstr>Case Study</vt:lpstr>
      <vt:lpstr>Schneck Specific Data</vt:lpstr>
      <vt:lpstr>Level II Nursery</vt:lpstr>
      <vt:lpstr>Future State Vision</vt:lpstr>
      <vt:lpstr>PowerPoint Presentation</vt:lpstr>
    </vt:vector>
  </TitlesOfParts>
  <Company>Trendy Minds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Kaela Mahoney</dc:creator>
  <cp:lastModifiedBy>Lisa Gensinger</cp:lastModifiedBy>
  <cp:revision>137</cp:revision>
  <dcterms:created xsi:type="dcterms:W3CDTF">2015-10-22T15:51:15Z</dcterms:created>
  <dcterms:modified xsi:type="dcterms:W3CDTF">2024-02-14T01:32:40Z</dcterms:modified>
</cp:coreProperties>
</file>