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5"/>
    <p:sldMasterId id="2147483696" r:id="rId6"/>
  </p:sldMasterIdLst>
  <p:notesMasterIdLst>
    <p:notesMasterId r:id="rId20"/>
  </p:notesMasterIdLst>
  <p:handoutMasterIdLst>
    <p:handoutMasterId r:id="rId21"/>
  </p:handoutMasterIdLst>
  <p:sldIdLst>
    <p:sldId id="280" r:id="rId7"/>
    <p:sldId id="270" r:id="rId8"/>
    <p:sldId id="440" r:id="rId9"/>
    <p:sldId id="444" r:id="rId10"/>
    <p:sldId id="445" r:id="rId11"/>
    <p:sldId id="441" r:id="rId12"/>
    <p:sldId id="447" r:id="rId13"/>
    <p:sldId id="442" r:id="rId14"/>
    <p:sldId id="443" r:id="rId15"/>
    <p:sldId id="448" r:id="rId16"/>
    <p:sldId id="439" r:id="rId17"/>
    <p:sldId id="430" r:id="rId18"/>
    <p:sldId id="44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017DB4"/>
    <a:srgbClr val="003A5D"/>
    <a:srgbClr val="F89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86410" autoAdjust="0"/>
  </p:normalViewPr>
  <p:slideViewPr>
    <p:cSldViewPr snapToGrid="0" snapToObjects="1">
      <p:cViewPr varScale="1">
        <p:scale>
          <a:sx n="57" d="100"/>
          <a:sy n="57" d="100"/>
        </p:scale>
        <p:origin x="96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75B812-B55C-F963-0424-D66790B345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54C994-23A5-6DC3-722C-4FE3E5EE2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741E7-6599-410D-ACEB-6E45887D8C6A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7FEED-A9E0-77DB-08F1-2E9042512C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13B5FD-EB69-CE14-53AF-6F1814E6C83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B2DBBE-78A7-4229-8B03-BD4C2BA333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14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38B04-4D7D-6148-8C3F-37CE9408ACEF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ABEBA1-951B-0F4A-95D0-9F1CC3ADD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44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BEBA1-951B-0F4A-95D0-9F1CC3ADD46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005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BEBA1-951B-0F4A-95D0-9F1CC3ADD46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34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BEBA1-951B-0F4A-95D0-9F1CC3ADD46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069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BEBA1-951B-0F4A-95D0-9F1CC3ADD46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698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BEBA1-951B-0F4A-95D0-9F1CC3ADD46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110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BEBA1-951B-0F4A-95D0-9F1CC3ADD46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91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ABEBA1-951B-0F4A-95D0-9F1CC3ADD46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284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6B6CC8B-1FC5-4365-BC36-037B408F0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585" y="365125"/>
            <a:ext cx="9279906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0117B41-E422-774B-A4E0-9DE9EBDF4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585" y="1280160"/>
            <a:ext cx="11071258" cy="4424901"/>
          </a:xfrm>
          <a:prstGeom prst="rect">
            <a:avLst/>
          </a:prstGeom>
        </p:spPr>
        <p:txBody>
          <a:bodyPr/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Clr>
                <a:srgbClr val="F8911B"/>
              </a:buClr>
              <a:buFont typeface="Trebuchet MS" panose="020B0603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Trebuchet MS" panose="020B0703020202090204" pitchFamily="34" charset="0"/>
              </a:defRPr>
            </a:lvl4pPr>
            <a:lvl5pPr>
              <a:defRPr>
                <a:latin typeface="Trebuchet MS" panose="020B070302020209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CB58E32-7EC3-4C49-B802-6217EC0122B0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514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8CB3B79-4104-F884-7BE5-18350C899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7908966" y="0"/>
            <a:ext cx="4283034" cy="6858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C472D9-9C3B-B046-894F-84EB5A708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8096596" y="5724583"/>
            <a:ext cx="3833674" cy="94222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141C5F-6843-2DBF-BA08-09AF682AE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365760"/>
            <a:ext cx="10986463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087B9459-7DD5-694F-BAED-2EC80632115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547586" y="1280160"/>
            <a:ext cx="5029200" cy="58455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B1DC953-B3F2-2249-AD5E-3454E4DB5D0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48640" y="2029968"/>
            <a:ext cx="5029200" cy="44004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4pPr>
            <a:lvl5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Bullet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F45C183-F939-3749-8CBA-E98362CF528A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6505903" y="1280160"/>
            <a:ext cx="5029200" cy="58455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17ED727-781B-C74C-B03C-1A717152C591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505903" y="2029968"/>
            <a:ext cx="5029200" cy="444810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4pPr>
            <a:lvl5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Bullet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39800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8141C5F-6843-2DBF-BA08-09AF682AE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65760"/>
            <a:ext cx="9142060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B1DC953-B3F2-2249-AD5E-3454E4DB5D0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48640" y="1280160"/>
            <a:ext cx="5029200" cy="445312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4pPr>
            <a:lvl5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Bullet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17ED727-781B-C74C-B03C-1A717152C591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510528" y="1281631"/>
            <a:ext cx="5029200" cy="444810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4pPr>
            <a:lvl5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Bullet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83353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C472D9-9C3B-B046-894F-84EB5A708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7908966" y="0"/>
            <a:ext cx="4283034" cy="6858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141C5F-6843-2DBF-BA08-09AF682AE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365125"/>
            <a:ext cx="10904539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B1DC953-B3F2-2249-AD5E-3454E4DB5D0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48640" y="1280160"/>
            <a:ext cx="5358384" cy="503961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4pPr>
            <a:lvl5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Bullet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17ED727-781B-C74C-B03C-1A717152C591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096000" y="1272483"/>
            <a:ext cx="5357179" cy="503961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4pPr>
            <a:lvl5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Bullet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96620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,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D23868-9EAA-1F40-94B7-14430EC84CE6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B18D2B09-D3FE-1F42-8989-14A4DDC8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908" y="3168332"/>
            <a:ext cx="9250404" cy="1472183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48FA765-4F8C-0ADE-FFAC-4EDADCB2749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09" y="0"/>
            <a:ext cx="4023360" cy="2926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620E638-A921-0446-EBBF-38BC344F884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84320" y="-699"/>
            <a:ext cx="4023360" cy="2926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53B945E-F4FB-17FF-0498-D2D951A57AE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60731" y="0"/>
            <a:ext cx="4023360" cy="2926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A10C1D-1074-27A2-D07A-A03505574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0" y="2981739"/>
            <a:ext cx="3270310" cy="3876262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0272E6-6EDD-D77C-5B63-2F2CE0FEC2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89908" y="4882767"/>
            <a:ext cx="7662141" cy="91478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118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 Slide,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D23868-9EAA-1F40-94B7-14430EC84CE6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B18D2B09-D3FE-1F42-8989-14A4DDC8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908" y="3168332"/>
            <a:ext cx="9250404" cy="1472183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A10C1D-1074-27A2-D07A-A03505574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0" y="2981739"/>
            <a:ext cx="3270310" cy="3876262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0272E6-6EDD-D77C-5B63-2F2CE0FEC2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89908" y="4882767"/>
            <a:ext cx="7662141" cy="91478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5" name="Picture Placeholder 9">
            <a:extLst>
              <a:ext uri="{FF2B5EF4-FFF2-40B4-BE49-F238E27FC236}">
                <a16:creationId xmlns:a16="http://schemas.microsoft.com/office/drawing/2014/main" id="{AB3D9230-FE66-B12D-29E8-BD86F1B69C20}"/>
              </a:ext>
            </a:extLst>
          </p:cNvPr>
          <p:cNvPicPr>
            <a:picLocks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" y="-4298"/>
            <a:ext cx="4023360" cy="2990088"/>
          </a:xfrm>
          <a:prstGeom prst="rect">
            <a:avLst/>
          </a:prstGeom>
        </p:spPr>
      </p:pic>
      <p:pic>
        <p:nvPicPr>
          <p:cNvPr id="9" name="Picture Placeholder 7">
            <a:extLst>
              <a:ext uri="{FF2B5EF4-FFF2-40B4-BE49-F238E27FC236}">
                <a16:creationId xmlns:a16="http://schemas.microsoft.com/office/drawing/2014/main" id="{B3246397-6336-CD52-9AF5-EDB5B25FBA8D}"/>
              </a:ext>
            </a:extLst>
          </p:cNvPr>
          <p:cNvPicPr>
            <a:picLocks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084320" y="0"/>
            <a:ext cx="4023360" cy="2986037"/>
          </a:xfrm>
          <a:prstGeom prst="rect">
            <a:avLst/>
          </a:prstGeom>
        </p:spPr>
      </p:pic>
      <p:pic>
        <p:nvPicPr>
          <p:cNvPr id="11" name="Picture Placeholder 11">
            <a:extLst>
              <a:ext uri="{FF2B5EF4-FFF2-40B4-BE49-F238E27FC236}">
                <a16:creationId xmlns:a16="http://schemas.microsoft.com/office/drawing/2014/main" id="{474C06A0-A451-D78C-C155-5C92BCE653F3}"/>
              </a:ext>
            </a:extLst>
          </p:cNvPr>
          <p:cNvPicPr>
            <a:picLocks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68400" y="0"/>
            <a:ext cx="4023360" cy="298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26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Slide,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D23868-9EAA-1F40-94B7-14430EC84CE6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B18D2B09-D3FE-1F42-8989-14A4DDC8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4828" y="3168332"/>
            <a:ext cx="9275484" cy="2381130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A10C1D-1074-27A2-D07A-A03505574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0" y="2981739"/>
            <a:ext cx="3270310" cy="3876262"/>
          </a:xfrm>
          <a:prstGeom prst="rect">
            <a:avLst/>
          </a:prstGeom>
        </p:spPr>
      </p:pic>
      <p:pic>
        <p:nvPicPr>
          <p:cNvPr id="5" name="Picture Placeholder 9">
            <a:extLst>
              <a:ext uri="{FF2B5EF4-FFF2-40B4-BE49-F238E27FC236}">
                <a16:creationId xmlns:a16="http://schemas.microsoft.com/office/drawing/2014/main" id="{9749A465-BC0B-F090-A9DB-B1D2D4BB245A}"/>
              </a:ext>
            </a:extLst>
          </p:cNvPr>
          <p:cNvPicPr>
            <a:picLocks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" y="-4298"/>
            <a:ext cx="4023360" cy="2990088"/>
          </a:xfrm>
          <a:prstGeom prst="rect">
            <a:avLst/>
          </a:prstGeom>
        </p:spPr>
      </p:pic>
      <p:pic>
        <p:nvPicPr>
          <p:cNvPr id="9" name="Picture Placeholder 7">
            <a:extLst>
              <a:ext uri="{FF2B5EF4-FFF2-40B4-BE49-F238E27FC236}">
                <a16:creationId xmlns:a16="http://schemas.microsoft.com/office/drawing/2014/main" id="{E7A790AE-E751-F8F5-9867-2C672B19088F}"/>
              </a:ext>
            </a:extLst>
          </p:cNvPr>
          <p:cNvPicPr>
            <a:picLocks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084320" y="0"/>
            <a:ext cx="4023360" cy="2986037"/>
          </a:xfrm>
          <a:prstGeom prst="rect">
            <a:avLst/>
          </a:prstGeom>
        </p:spPr>
      </p:pic>
      <p:pic>
        <p:nvPicPr>
          <p:cNvPr id="11" name="Picture Placeholder 11">
            <a:extLst>
              <a:ext uri="{FF2B5EF4-FFF2-40B4-BE49-F238E27FC236}">
                <a16:creationId xmlns:a16="http://schemas.microsoft.com/office/drawing/2014/main" id="{2667FF22-53DB-8DC2-691C-D6BBCF7AA90E}"/>
              </a:ext>
            </a:extLst>
          </p:cNvPr>
          <p:cNvPicPr>
            <a:picLocks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68400" y="0"/>
            <a:ext cx="4023360" cy="298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481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ver Slide,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D23868-9EAA-1F40-94B7-14430EC84CE6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B18D2B09-D3FE-1F42-8989-14A4DDC8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4828" y="3168332"/>
            <a:ext cx="9275484" cy="2381130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48FA765-4F8C-0ADE-FFAC-4EDADCB2749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09" y="0"/>
            <a:ext cx="4023360" cy="2926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620E638-A921-0446-EBBF-38BC344F884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084320" y="-699"/>
            <a:ext cx="4023360" cy="2926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53B945E-F4FB-17FF-0498-D2D951A57AE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60731" y="0"/>
            <a:ext cx="4023360" cy="2926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A10C1D-1074-27A2-D07A-A03505574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0" y="2981739"/>
            <a:ext cx="3270310" cy="3876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70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Slide,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D23868-9EAA-1F40-94B7-14430EC84CE6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B18D2B09-D3FE-1F42-8989-14A4DDC8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908" y="3168332"/>
            <a:ext cx="9250404" cy="1472183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53B945E-F4FB-17FF-0498-D2D951A57AE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0" y="0"/>
            <a:ext cx="12183851" cy="2926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A10C1D-1074-27A2-D07A-A03505574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0" y="2981739"/>
            <a:ext cx="3270310" cy="3876262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0272E6-6EDD-D77C-5B63-2F2CE0FEC2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89908" y="4882767"/>
            <a:ext cx="7662141" cy="91478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132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 Slide,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D23868-9EAA-1F40-94B7-14430EC84CE6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B18D2B09-D3FE-1F42-8989-14A4DDC8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908" y="3168332"/>
            <a:ext cx="9250404" cy="2538785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A10C1D-1074-27A2-D07A-A03505574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0" y="2981739"/>
            <a:ext cx="3270310" cy="3876262"/>
          </a:xfrm>
          <a:prstGeom prst="rect">
            <a:avLst/>
          </a:prstGeom>
        </p:spPr>
      </p:pic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5E87B621-74BD-D2B8-C4A3-D337C59EE0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0" y="0"/>
            <a:ext cx="12183851" cy="292608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79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ver Slide,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D23868-9EAA-1F40-94B7-14430EC84CE6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B18D2B09-D3FE-1F42-8989-14A4DDC8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908" y="3168332"/>
            <a:ext cx="9250404" cy="1472183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A10C1D-1074-27A2-D07A-A03505574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0" y="2981739"/>
            <a:ext cx="3270310" cy="3876262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0272E6-6EDD-D77C-5B63-2F2CE0FEC2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89908" y="4882767"/>
            <a:ext cx="7662141" cy="914783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4" name="Picture Placeholder 5">
            <a:extLst>
              <a:ext uri="{FF2B5EF4-FFF2-40B4-BE49-F238E27FC236}">
                <a16:creationId xmlns:a16="http://schemas.microsoft.com/office/drawing/2014/main" id="{F7BAF458-F8D8-F61C-E2F7-F6597B38A1C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986"/>
            <a:ext cx="12191760" cy="2978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63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01837D-44E7-3867-6C81-BD11A24371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853055" y="0"/>
            <a:ext cx="3338945" cy="30258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6B6CC8B-1FC5-4365-BC36-037B408F0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585" y="365125"/>
            <a:ext cx="11071258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0117B41-E422-774B-A4E0-9DE9EBDF4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585" y="1280160"/>
            <a:ext cx="11071258" cy="4424901"/>
          </a:xfrm>
          <a:prstGeom prst="rect">
            <a:avLst/>
          </a:prstGeom>
        </p:spPr>
        <p:txBody>
          <a:bodyPr/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buClr>
                <a:srgbClr val="F8911B"/>
              </a:buClr>
              <a:buFont typeface="Trebuchet MS" panose="020B0603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Trebuchet MS" panose="020B0703020202090204" pitchFamily="34" charset="0"/>
              </a:defRPr>
            </a:lvl4pPr>
            <a:lvl5pPr>
              <a:defRPr>
                <a:latin typeface="Trebuchet MS" panose="020B070302020209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CB58E32-7EC3-4C49-B802-6217EC0122B0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1096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ver Slide,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FD23868-9EAA-1F40-94B7-14430EC84CE6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2" name="Title 4">
            <a:extLst>
              <a:ext uri="{FF2B5EF4-FFF2-40B4-BE49-F238E27FC236}">
                <a16:creationId xmlns:a16="http://schemas.microsoft.com/office/drawing/2014/main" id="{B18D2B09-D3FE-1F42-8989-14A4DDC83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908" y="3168332"/>
            <a:ext cx="9250404" cy="2538785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2A10C1D-1074-27A2-D07A-A03505574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0" y="2981739"/>
            <a:ext cx="3270310" cy="3876262"/>
          </a:xfrm>
          <a:prstGeom prst="rect">
            <a:avLst/>
          </a:prstGeom>
        </p:spPr>
      </p:pic>
      <p:pic>
        <p:nvPicPr>
          <p:cNvPr id="4" name="Picture Placeholder 5">
            <a:extLst>
              <a:ext uri="{FF2B5EF4-FFF2-40B4-BE49-F238E27FC236}">
                <a16:creationId xmlns:a16="http://schemas.microsoft.com/office/drawing/2014/main" id="{68046284-C518-74D5-4B8E-15ED698ECCE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2986"/>
            <a:ext cx="12191760" cy="2978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511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42CC0-3E64-84E0-A8A2-439508555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00" y="-169227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A8EDBFB4-456D-B779-C7E2-03B4C500651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710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1958E-4F93-CFB5-186B-37B79ED72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14D598-32CC-642E-DD90-9926960570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4CB0A-A3C9-4765-E7C5-D680DB093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613C2-7534-9E27-DD42-51654227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1D9E2-3A4A-3AC9-2FFA-DD3DA081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1525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4DCFB-29D5-FB41-3945-B4A7665A9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D0078-3C0E-45F2-3724-5ED9AC681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831FE-D648-E400-7FA6-8B0B90468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97A78-FD8C-71EB-56B8-42CE8270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560C3-0BF3-E785-7675-507C7437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688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8C46E-688F-8CD0-D09F-77FBAE861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EE2A9B-135D-4876-51F7-3AE649057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B5D55-0391-365D-9FF4-80AB453C4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0F592-1EFF-D043-950C-370BD85B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6F369-A65D-135C-2D58-0E4D4058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366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3022-7477-0D6C-782D-40BC914F7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B95DD-155D-D00D-0CEB-77376B1C6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7AD15-7A86-5471-F690-D3518DAA4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1F984-3348-0D4E-3847-F977451F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D51BF-7D07-2FA4-F5BA-B2FEDD4E4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FB1261-5747-450F-E075-4883AFF2C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00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47C4A-7E85-746D-9A0F-97D619D46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BCE31-859F-EFA4-8469-49188A8D4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9574DB-466C-2E94-D7EF-324C9B6FD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76ACFD-1914-7CD3-C0BA-5B8A4F592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88C4C3-DF55-6D72-F42E-98E4BF20F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1FD9EF-A37D-DC76-9797-0232330C9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5B6469-6F01-827B-6208-89DD5E5F6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298153-EAA1-44F1-9BEB-423BFB09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61786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AC3DD-D174-DDC3-41A5-DBE24D343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06F1CA-94DC-99B3-2734-5D065BA7C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B0221D-FE6A-1111-BC63-36200AE5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38EDC0-3748-CB2B-75D0-EB99A8E63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7817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577E91-B983-1627-7395-D13499D38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9F338F-25B5-5E62-0A4D-2B4BE2BD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D9982-9073-9F97-5517-EDB73E628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677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9EB88-A2CD-0618-4652-8F6616F08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E3764-BEC5-6AE1-811D-BF909996D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018B4B-4D7A-87D1-A2C9-05D2441C81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C1E16-1AD7-D808-CBB1-41CB91DBB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4075C-94E1-C90C-7F98-F2E52A19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504191-4F33-CE0D-D2B0-DB5AF9C1B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76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A82FE47-5023-BE9C-DC0C-2132CFD26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585" y="365125"/>
            <a:ext cx="9279906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9677A-0832-848F-0FBE-D3593644E4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7688" y="1280160"/>
            <a:ext cx="9280525" cy="5572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4400" indent="0">
              <a:buNone/>
              <a:defRPr/>
            </a:lvl3pPr>
          </a:lstStyle>
          <a:p>
            <a:pPr lvl="0"/>
            <a:r>
              <a:rPr lang="en-US" dirty="0"/>
              <a:t>Insert sub title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D1CB09F8-023D-DCAB-CED1-55F2499F4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585" y="2029395"/>
            <a:ext cx="11071258" cy="3675665"/>
          </a:xfrm>
          <a:prstGeom prst="rect">
            <a:avLst/>
          </a:prstGeom>
        </p:spPr>
        <p:txBody>
          <a:bodyPr/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Trebuchet MS" panose="020B0703020202090204" pitchFamily="34" charset="0"/>
              </a:defRPr>
            </a:lvl4pPr>
            <a:lvl5pPr>
              <a:defRPr>
                <a:latin typeface="Trebuchet MS" panose="020B070302020209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256AD4-C2F4-D040-A9A3-9CB8D0EE0FAA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5217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3EDE9-4F4C-25DF-907C-E96BE812C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5531CB-F697-CF2E-37D3-8FD00FEFD5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8CFCAA-F1D7-B3C9-BD11-21D366F49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C1E530-7AA5-2F61-CA6C-CAFFD5876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7535-F19B-55BA-D82B-68E7E51B3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94D42-6506-8E4C-CE1F-E96D9D294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503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1D8F4-4EFD-8FF3-F938-5F940CCEF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F1D5B1-F4A3-610C-8086-4146C6382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76224-E593-9EB2-4EE9-7921E8743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D1853-C802-E9D9-6ED5-E98F9F213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E760C-738F-BCC3-A5B9-40E5011A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628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D8D53D-A411-7479-229E-BB8722A40D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859FC1-4A24-F635-E516-FBC19AB3C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03ECA-232E-780B-638C-67DA57B09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3FA87-E933-309E-96BA-8DE3FCC82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91783-B1D3-3CD5-799D-C7490F0EA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9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Caption,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9633E8B-B27E-9777-C911-951974A35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584" y="365760"/>
            <a:ext cx="7416840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9756D4-AA60-C008-6AE9-2F30BF9D3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01214" y="0"/>
            <a:ext cx="2477985" cy="14039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9FCB8C-B3AE-FB12-E15F-26E1FF80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280073" y="0"/>
            <a:ext cx="1911927" cy="3408218"/>
          </a:xfrm>
          <a:prstGeom prst="rect">
            <a:avLst/>
          </a:prstGeom>
          <a:solidFill>
            <a:srgbClr val="017D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38516C5-927B-5142-8C33-5461BC32AC27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901215" y="508000"/>
            <a:ext cx="2743200" cy="5047974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400" b="1" i="1">
                <a:latin typeface="Trebuchet MS"/>
                <a:cs typeface="Trebuchet M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1A9533D-017E-BC60-E5FC-04D2B4DF5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585" y="1280160"/>
            <a:ext cx="7416839" cy="5076190"/>
          </a:xfrm>
          <a:prstGeom prst="rect">
            <a:avLst/>
          </a:prstGeom>
        </p:spPr>
        <p:txBody>
          <a:bodyPr/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Trebuchet MS" panose="020B0703020202090204" pitchFamily="34" charset="0"/>
              </a:defRPr>
            </a:lvl4pPr>
            <a:lvl5pPr>
              <a:defRPr>
                <a:latin typeface="Trebuchet MS" panose="020B070302020209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bullet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A871A8-CDB7-FA47-8281-E16302FD8B72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41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Pictur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9FCB8C-B3AE-FB12-E15F-26E1FF80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673458"/>
            <a:ext cx="3750590" cy="4184542"/>
          </a:xfrm>
          <a:prstGeom prst="rect">
            <a:avLst/>
          </a:prstGeom>
          <a:solidFill>
            <a:srgbClr val="003A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4E52E51-9882-7933-0B7C-2BC75517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584" y="365760"/>
            <a:ext cx="9538525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24751A4D-B120-2A8D-91AB-E561FED706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56004" y="1280160"/>
            <a:ext cx="7416839" cy="4424901"/>
          </a:xfrm>
          <a:prstGeom prst="rect">
            <a:avLst/>
          </a:prstGeom>
        </p:spPr>
        <p:txBody>
          <a:bodyPr/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Trebuchet MS" panose="020B0703020202090204" pitchFamily="34" charset="0"/>
              </a:defRPr>
            </a:lvl4pPr>
            <a:lvl5pPr>
              <a:defRPr>
                <a:latin typeface="Trebuchet MS" panose="020B070302020209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sz="2400" dirty="0"/>
              <a:t>Third bullet</a:t>
            </a:r>
            <a:endParaRPr 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86BBFB6E-EA6C-5CE1-7495-E893768C01B8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307394" y="1783879"/>
            <a:ext cx="3135801" cy="4184542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400" b="1" i="1">
                <a:latin typeface="Trebuchet MS"/>
                <a:cs typeface="Trebuchet M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A871A8-CDB7-FA47-8281-E16302FD8B72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436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Content, Column Picu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29756D4-AA60-C008-6AE9-2F30BF9D3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207577" cy="68529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96296E4-8554-9DD1-67FF-F9156E811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582" y="234197"/>
            <a:ext cx="7635835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38516C5-927B-5142-8C33-5461BC32AC27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663476" y="5081"/>
            <a:ext cx="3528524" cy="68580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400" b="1" i="1">
                <a:latin typeface="Trebuchet MS"/>
                <a:cs typeface="Trebuchet M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A871A8-CDB7-FA47-8281-E16302FD8B72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pic>
        <p:nvPicPr>
          <p:cNvPr id="2" name="Picture 1" descr="Back ground image with WPS logo in the lower right corner and CMS logo to the left of the WPS logo.">
            <a:extLst>
              <a:ext uri="{FF2B5EF4-FFF2-40B4-BE49-F238E27FC236}">
                <a16:creationId xmlns:a16="http://schemas.microsoft.com/office/drawing/2014/main" id="{56B6D8D6-4BB9-0A88-8259-E26B62A48CB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948736"/>
            <a:ext cx="739739" cy="909263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248637C-2E8E-6AD1-F5EF-0B8BF1C69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7583" y="1280160"/>
            <a:ext cx="7635835" cy="4980855"/>
          </a:xfrm>
          <a:prstGeom prst="rect">
            <a:avLst/>
          </a:prstGeom>
        </p:spPr>
        <p:txBody>
          <a:bodyPr/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Trebuchet MS" panose="020B0703020202090204" pitchFamily="34" charset="0"/>
              </a:defRPr>
            </a:lvl4pPr>
            <a:lvl5pPr>
              <a:defRPr>
                <a:latin typeface="Trebuchet MS" panose="020B070302020209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bullet</a:t>
            </a:r>
          </a:p>
        </p:txBody>
      </p:sp>
    </p:spTree>
    <p:extLst>
      <p:ext uri="{BB962C8B-B14F-4D97-AF65-F5344CB8AC3E}">
        <p14:creationId xmlns:p14="http://schemas.microsoft.com/office/powerpoint/2010/main" val="262248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3CDAD6A-1654-3246-83A7-878675A35BF5}"/>
              </a:ext>
            </a:extLst>
          </p:cNvPr>
          <p:cNvSpPr txBox="1">
            <a:spLocks/>
          </p:cNvSpPr>
          <p:nvPr userDrawn="1"/>
        </p:nvSpPr>
        <p:spPr>
          <a:xfrm>
            <a:off x="918707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6A89BF-7CAD-E749-A249-A8820CF5CA56}"/>
              </a:ext>
            </a:extLst>
          </p:cNvPr>
          <p:cNvSpPr/>
          <p:nvPr userDrawn="1"/>
        </p:nvSpPr>
        <p:spPr>
          <a:xfrm>
            <a:off x="0" y="1378891"/>
            <a:ext cx="9992299" cy="264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553387A-DC65-F34E-BAA5-3CC586A28290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547585" y="1280160"/>
            <a:ext cx="9143999" cy="442229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400" b="1" i="1">
                <a:latin typeface="Trebuchet MS"/>
                <a:cs typeface="Trebuchet M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D9F91E-B22C-72F2-B991-2BB327C43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585" y="365125"/>
            <a:ext cx="9143999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661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979FB-E96D-68F6-A87E-DCAD4EDF3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59" y="5029200"/>
            <a:ext cx="11479399" cy="9067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89C146-4176-EED3-6D58-289E92DD3F55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365760" y="548640"/>
            <a:ext cx="9143999" cy="4422299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400" b="1" i="1">
                <a:latin typeface="Trebuchet MS"/>
                <a:cs typeface="Trebuchet M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3437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C472D9-9C3B-B046-894F-84EB5A708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8096596" y="5724583"/>
            <a:ext cx="3833674" cy="94222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BF63452-C425-FA4B-BAA4-27ED6E39100F}" type="slidenum">
              <a:rPr lang="en-US" sz="1000" smtClean="0">
                <a:solidFill>
                  <a:schemeClr val="bg1"/>
                </a:solidFill>
                <a:latin typeface="Trebuchet MS" panose="020B0703020202090204" pitchFamily="34" charset="0"/>
              </a:rPr>
              <a:pPr/>
              <a:t>‹#›</a:t>
            </a:fld>
            <a:endParaRPr lang="en-US" sz="1000" dirty="0">
              <a:solidFill>
                <a:schemeClr val="bg1"/>
              </a:solidFill>
              <a:latin typeface="Trebuchet MS" panose="020B070302020209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141C5F-6843-2DBF-BA08-09AF682AE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65760"/>
            <a:ext cx="9142060" cy="723011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017DB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087B9459-7DD5-694F-BAED-2EC80632115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547586" y="1280160"/>
            <a:ext cx="5029200" cy="58455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B1DC953-B3F2-2249-AD5E-3454E4DB5D0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48640" y="2029968"/>
            <a:ext cx="5029200" cy="440046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4pPr>
            <a:lvl5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Bullet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2F45C183-F939-3749-8CBA-E98362CF528A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6505903" y="1280160"/>
            <a:ext cx="5029200" cy="58455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17ED727-781B-C74C-B03C-1A717152C591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505903" y="2029968"/>
            <a:ext cx="5029200" cy="444810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rgbClr val="F8911B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8911B"/>
              </a:buClr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8911B"/>
              </a:buClr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4pPr>
            <a:lvl5pPr>
              <a:buClr>
                <a:srgbClr val="F8911B"/>
              </a:buClr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Bullet one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734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 ground image with WPS logo in the lower right corner and CMS logo to the left of the WPS logo.">
            <a:extLst>
              <a:ext uri="{FF2B5EF4-FFF2-40B4-BE49-F238E27FC236}">
                <a16:creationId xmlns:a16="http://schemas.microsoft.com/office/drawing/2014/main" id="{FF47DA04-179C-4548-803A-773E6AED009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10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95" r:id="rId2"/>
    <p:sldLayoutId id="2147483668" r:id="rId3"/>
    <p:sldLayoutId id="2147483669" r:id="rId4"/>
    <p:sldLayoutId id="2147483675" r:id="rId5"/>
    <p:sldLayoutId id="2147483676" r:id="rId6"/>
    <p:sldLayoutId id="2147483670" r:id="rId7"/>
    <p:sldLayoutId id="2147483680" r:id="rId8"/>
    <p:sldLayoutId id="2147483671" r:id="rId9"/>
    <p:sldLayoutId id="2147483693" r:id="rId10"/>
    <p:sldLayoutId id="2147483694" r:id="rId11"/>
    <p:sldLayoutId id="2147483690" r:id="rId12"/>
    <p:sldLayoutId id="2147483681" r:id="rId13"/>
    <p:sldLayoutId id="2147483685" r:id="rId14"/>
    <p:sldLayoutId id="2147483683" r:id="rId15"/>
    <p:sldLayoutId id="2147483686" r:id="rId16"/>
    <p:sldLayoutId id="2147483682" r:id="rId17"/>
    <p:sldLayoutId id="2147483684" r:id="rId18"/>
    <p:sldLayoutId id="2147483687" r:id="rId19"/>
    <p:sldLayoutId id="2147483688" r:id="rId20"/>
    <p:sldLayoutId id="2147483673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C42CAE-C94E-C72A-5855-32268060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1F6446-86EE-E542-FCAF-6AF12C78C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BE26B-6C1C-3A28-3669-95BE297F8B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17DA6-2E72-4B9C-A73F-48005A0380DE}" type="datetimeFigureOut">
              <a:rPr lang="en-US" smtClean="0"/>
              <a:t>2/14/2024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5E6E7-FBA0-CCEC-7E92-76674AF99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BB0D2-2047-5A74-55F7-C82775B7D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B3A37-248D-4116-9414-A90433506F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686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newsroom/fact-sheets/calendar-year-cy-2024-medicare-physician-fee-schedule-final-rule" TargetMode="External"/><Relationship Id="rId2" Type="http://schemas.openxmlformats.org/officeDocument/2006/relationships/hyperlink" Target="https://med.wpsgha.com/guides-resources/view/282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regulations-and-guidance/guidance/manuals/downloads/clm104c12.pdf" TargetMode="External"/><Relationship Id="rId2" Type="http://schemas.openxmlformats.org/officeDocument/2006/relationships/hyperlink" Target="https://www.cms.gov/files/document/mm13272-edits-prevent-payment-g2211-office/outpatient-evaluation-and-management-visit-and-modifier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cms.gov/newsroom/fact-sheets/calendar-year-cy-2024-medicare-physician-fee-schedule-final-rule" TargetMode="External"/><Relationship Id="rId4" Type="http://schemas.openxmlformats.org/officeDocument/2006/relationships/hyperlink" Target="https://www.cms.gov/files/document/mln901705-telehealth-service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36E5685-0972-E2A9-6530-6AAE34F95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Iowa Healthcare Financial Management Association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99CC244-873C-AEA8-C270-BF0467C075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February 22, 2024 </a:t>
            </a:r>
          </a:p>
        </p:txBody>
      </p:sp>
    </p:spTree>
    <p:extLst>
      <p:ext uri="{BB962C8B-B14F-4D97-AF65-F5344CB8AC3E}">
        <p14:creationId xmlns:p14="http://schemas.microsoft.com/office/powerpoint/2010/main" val="457981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7A4BF-2B23-9E56-D8C4-D0C1EF616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BB892-B94A-6BFB-A471-3EA6E72026C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Revalidation of Medicare Enrollment</a:t>
            </a:r>
            <a:endParaRPr lang="en-US" dirty="0"/>
          </a:p>
          <a:p>
            <a:r>
              <a:rPr lang="en-US" dirty="0"/>
              <a:t>New Specialties - </a:t>
            </a:r>
            <a:r>
              <a:rPr lang="en-US" dirty="0">
                <a:hlinkClick r:id="rId3"/>
              </a:rPr>
              <a:t>Calendar Year (CY) 2024 Medicare Physician Fee Schedule Final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607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77EFD-3B54-3E2D-970F-CE8682ADA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E39A5946-4DBD-4342-620F-B489B9B78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66132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411BC42-EE9A-24AE-680B-4E7CE8ED3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E619BB-D7D7-C1EB-1322-65316FA5F8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Let us know what you think!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Take time to complete the survey now. </a:t>
            </a:r>
          </a:p>
        </p:txBody>
      </p:sp>
      <p:pic>
        <p:nvPicPr>
          <p:cNvPr id="4" name="Picture 3" descr="Qr code for survey">
            <a:extLst>
              <a:ext uri="{FF2B5EF4-FFF2-40B4-BE49-F238E27FC236}">
                <a16:creationId xmlns:a16="http://schemas.microsoft.com/office/drawing/2014/main" id="{611CCBE2-EF78-02BE-4563-F9A7DBC09F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6827" y="1088136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996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28ABA-F1BC-E628-5C7B-29A36B981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</a:t>
            </a:r>
          </a:p>
        </p:txBody>
      </p:sp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93A4462B-B895-E669-9103-3558855DF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87699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4A24A76-36F6-EA6A-705A-0B9361A21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F7A49A-C83D-D64C-9687-E70ABE7990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effectLst/>
                <a:ea typeface="Calibri" panose="020F0502020204030204" pitchFamily="34" charset="0"/>
              </a:rPr>
              <a:t>We prepared this education as a tool to assist the provider community.  Medicare rules change often. They are in the relevant laws, regulations and rulings on the Centers for Medicare &amp; Medicaid Services (CMS) website. </a:t>
            </a:r>
          </a:p>
          <a:p>
            <a:r>
              <a:rPr lang="en-US" dirty="0">
                <a:effectLst/>
                <a:ea typeface="Calibri" panose="020F0502020204030204" pitchFamily="34" charset="0"/>
              </a:rPr>
              <a:t>We will provide responses to questions based on the facts given, but the Medicare rules will determine final coverage.  </a:t>
            </a:r>
          </a:p>
          <a:p>
            <a:r>
              <a:rPr lang="en-US" dirty="0">
                <a:effectLst/>
                <a:ea typeface="Calibri" panose="020F0502020204030204" pitchFamily="34" charset="0"/>
              </a:rPr>
              <a:t>CMS prohibits recording of the presentation for profit-making purposes.</a:t>
            </a:r>
          </a:p>
        </p:txBody>
      </p:sp>
    </p:spTree>
    <p:extLst>
      <p:ext uri="{BB962C8B-B14F-4D97-AF65-F5344CB8AC3E}">
        <p14:creationId xmlns:p14="http://schemas.microsoft.com/office/powerpoint/2010/main" val="400520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328C56-5E13-260B-411B-552F3EEF4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584" y="365125"/>
            <a:ext cx="10183675" cy="723011"/>
          </a:xfrm>
        </p:spPr>
        <p:txBody>
          <a:bodyPr/>
          <a:lstStyle/>
          <a:p>
            <a:r>
              <a:rPr lang="en-US" dirty="0"/>
              <a:t>Add-On Complexity Procedure Code G2211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21BB15-2EE7-1C77-C1BA-221EFC5910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An add-on procedure code to an office or other outpatient evaluation and management (E/M) service </a:t>
            </a:r>
          </a:p>
          <a:p>
            <a:r>
              <a:rPr lang="en-US" dirty="0"/>
              <a:t>The code recognizes the practitioner relationship with the patient </a:t>
            </a:r>
          </a:p>
          <a:p>
            <a:r>
              <a:rPr lang="en-US" dirty="0"/>
              <a:t>Longitudinal care </a:t>
            </a:r>
          </a:p>
          <a:p>
            <a:r>
              <a:rPr lang="en-US" dirty="0"/>
              <a:t>Primary source of health services for the patient </a:t>
            </a:r>
          </a:p>
          <a:p>
            <a:r>
              <a:rPr lang="en-US" dirty="0"/>
              <a:t>Payment under the Medicare Physician Fee Schedule</a:t>
            </a:r>
          </a:p>
          <a:p>
            <a:pPr lvl="1"/>
            <a:r>
              <a:rPr lang="en-US" dirty="0"/>
              <a:t>For payment under another method, include in cost report </a:t>
            </a:r>
          </a:p>
        </p:txBody>
      </p:sp>
    </p:spTree>
    <p:extLst>
      <p:ext uri="{BB962C8B-B14F-4D97-AF65-F5344CB8AC3E}">
        <p14:creationId xmlns:p14="http://schemas.microsoft.com/office/powerpoint/2010/main" val="307688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6A7E1-771B-74CE-185C-48DB945F6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Telehealth Services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B081B-F545-3666-4CA4-D128E3FBDA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Through the end of 2024</a:t>
            </a:r>
          </a:p>
          <a:p>
            <a:r>
              <a:rPr lang="en-US" dirty="0"/>
              <a:t>Continue waivers enabled during the public health emergency </a:t>
            </a:r>
          </a:p>
          <a:p>
            <a:r>
              <a:rPr lang="en-US" dirty="0"/>
              <a:t>For services in 2024, use the telehealth place of service codes – 02 and 10</a:t>
            </a:r>
          </a:p>
          <a:p>
            <a:pPr lvl="1"/>
            <a:r>
              <a:rPr lang="en-US" dirty="0"/>
              <a:t>Will not append Modifier 95 </a:t>
            </a:r>
          </a:p>
          <a:p>
            <a:r>
              <a:rPr lang="en-US" dirty="0"/>
              <a:t>Medicare payment for 02 and 10 changed to non-facility pricing</a:t>
            </a:r>
          </a:p>
        </p:txBody>
      </p:sp>
    </p:spTree>
    <p:extLst>
      <p:ext uri="{BB962C8B-B14F-4D97-AF65-F5344CB8AC3E}">
        <p14:creationId xmlns:p14="http://schemas.microsoft.com/office/powerpoint/2010/main" val="3283013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826DE-35BC-C4EE-7284-F81010AA3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Services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05FC0-5F6E-3E00-B363-BF0E74428C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Medicare has multiple new patient care services </a:t>
            </a:r>
          </a:p>
          <a:p>
            <a:pPr lvl="1"/>
            <a:r>
              <a:rPr lang="en-US" dirty="0"/>
              <a:t>Caregiver Training Services (CTS) </a:t>
            </a:r>
          </a:p>
          <a:p>
            <a:pPr lvl="1"/>
            <a:r>
              <a:rPr lang="en-US" dirty="0"/>
              <a:t>Principal Illness Navigation (PIN)</a:t>
            </a:r>
          </a:p>
          <a:p>
            <a:pPr lvl="1"/>
            <a:r>
              <a:rPr lang="en-US" dirty="0"/>
              <a:t>Community Health Integration (CHI)</a:t>
            </a:r>
          </a:p>
          <a:p>
            <a:pPr lvl="1"/>
            <a:r>
              <a:rPr lang="en-US" dirty="0"/>
              <a:t>Social Determinants of Health (SDOH) Assessment  </a:t>
            </a:r>
          </a:p>
        </p:txBody>
      </p:sp>
    </p:spTree>
    <p:extLst>
      <p:ext uri="{BB962C8B-B14F-4D97-AF65-F5344CB8AC3E}">
        <p14:creationId xmlns:p14="http://schemas.microsoft.com/office/powerpoint/2010/main" val="793544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9CC75-CF7A-DC74-AFB4-115553418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Revalidations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EE0DC-624A-1C6B-808B-E26B7F709F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Revalidations required  </a:t>
            </a:r>
          </a:p>
          <a:p>
            <a:r>
              <a:rPr lang="en-US" dirty="0"/>
              <a:t>Respond to revalidation requests</a:t>
            </a:r>
          </a:p>
          <a:p>
            <a:r>
              <a:rPr lang="en-US" dirty="0"/>
              <a:t>Providers can also access Provider Enrollment, Chain, and Ownership System (PECOS) to determine revalidation schedule for their office </a:t>
            </a:r>
          </a:p>
        </p:txBody>
      </p:sp>
    </p:spTree>
    <p:extLst>
      <p:ext uri="{BB962C8B-B14F-4D97-AF65-F5344CB8AC3E}">
        <p14:creationId xmlns:p14="http://schemas.microsoft.com/office/powerpoint/2010/main" val="160329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F57A-0B82-212F-7F6E-D0A371A62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Specialties for 2024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684B8-270D-7440-A7AF-1367EAAC98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Marriage and Family Therapy (MFT) </a:t>
            </a:r>
          </a:p>
          <a:p>
            <a:r>
              <a:rPr lang="en-US" dirty="0"/>
              <a:t>Mental Health Counselor (MHC) </a:t>
            </a:r>
          </a:p>
          <a:p>
            <a:r>
              <a:rPr lang="en-US" dirty="0"/>
              <a:t>Multiple dental specialties </a:t>
            </a:r>
          </a:p>
          <a:p>
            <a:r>
              <a:rPr lang="en-US" dirty="0"/>
              <a:t>Epileptologist (Effective July 1, 2024) </a:t>
            </a:r>
          </a:p>
        </p:txBody>
      </p:sp>
    </p:spTree>
    <p:extLst>
      <p:ext uri="{BB962C8B-B14F-4D97-AF65-F5344CB8AC3E}">
        <p14:creationId xmlns:p14="http://schemas.microsoft.com/office/powerpoint/2010/main" val="2533485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31953-6DDA-2DA0-7256-D53434D81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Rejections and Denials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95062-F1C9-357F-6013-0BFF441199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Medical necessity </a:t>
            </a:r>
          </a:p>
          <a:p>
            <a:r>
              <a:rPr lang="en-US" dirty="0"/>
              <a:t>Incorrect modifiers </a:t>
            </a:r>
          </a:p>
          <a:p>
            <a:r>
              <a:rPr lang="en-US" dirty="0"/>
              <a:t>Modifier GZ</a:t>
            </a:r>
          </a:p>
          <a:p>
            <a:r>
              <a:rPr lang="en-US" dirty="0"/>
              <a:t>Service within hospital or Skilled Nursing Facility (SNF) stay</a:t>
            </a:r>
          </a:p>
          <a:p>
            <a:r>
              <a:rPr lang="en-US" dirty="0"/>
              <a:t>Medicare secondary payer (MSP) </a:t>
            </a:r>
          </a:p>
        </p:txBody>
      </p:sp>
    </p:spTree>
    <p:extLst>
      <p:ext uri="{BB962C8B-B14F-4D97-AF65-F5344CB8AC3E}">
        <p14:creationId xmlns:p14="http://schemas.microsoft.com/office/powerpoint/2010/main" val="3560145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A7AA-48B8-2AE1-C279-E03AA5D45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4A600-D708-E1E8-E5B2-AB77F37284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Add-on Complexity services (G2211) </a:t>
            </a:r>
          </a:p>
          <a:p>
            <a:pPr lvl="1"/>
            <a:r>
              <a:rPr lang="en-US" dirty="0">
                <a:hlinkClick r:id="rId2"/>
              </a:rPr>
              <a:t>Edits to Prevent Payment of G2211 with Office/Outpatient Evaluation and Management Visit and Modifier 25</a:t>
            </a:r>
            <a:endParaRPr lang="en-US" dirty="0"/>
          </a:p>
          <a:p>
            <a:pPr lvl="1"/>
            <a:r>
              <a:rPr lang="en-US" dirty="0"/>
              <a:t>CMS Internet-Only Manual (IOM) Publication 100-04, </a:t>
            </a:r>
            <a:r>
              <a:rPr lang="en-US" dirty="0">
                <a:hlinkClick r:id="rId3"/>
              </a:rPr>
              <a:t>Chapter 12,</a:t>
            </a:r>
            <a:r>
              <a:rPr lang="en-US" dirty="0"/>
              <a:t> Section 30.6.19 </a:t>
            </a:r>
          </a:p>
          <a:p>
            <a:r>
              <a:rPr lang="en-US" dirty="0"/>
              <a:t>Telehealth services </a:t>
            </a:r>
            <a:r>
              <a:rPr lang="en-US" dirty="0">
                <a:hlinkClick r:id="rId4"/>
              </a:rPr>
              <a:t>MLN 901705</a:t>
            </a:r>
            <a:endParaRPr lang="en-US" dirty="0"/>
          </a:p>
          <a:p>
            <a:r>
              <a:rPr lang="en-US" dirty="0"/>
              <a:t>New services - </a:t>
            </a:r>
            <a:r>
              <a:rPr lang="en-US" dirty="0">
                <a:hlinkClick r:id="rId5"/>
              </a:rPr>
              <a:t>Calendar Year (CY) 2024 Medicare Physician Fee Schedule Final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71535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HA Document" ma:contentTypeID="0x010100145A4B23F966424BB4FD8A429A4EA29A00DCDC287B76D71443BBCAEBB9B354C5BD" ma:contentTypeVersion="57" ma:contentTypeDescription="" ma:contentTypeScope="" ma:versionID="bb74188fb88d060d97aba250f804b40c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.v3" xmlns:ns3="38319c59-cafe-4953-ac04-7a1f3d75c99d" xmlns:ns4="6c3c6057-49d3-4dc7-88e4-55d77bf3a92f" targetNamespace="http://schemas.microsoft.com/office/2006/metadata/properties" ma:root="true" ma:fieldsID="58431f43d8f4e1c445847ea7e3e91c5a" ns1:_="" ns2:_="" ns3:_="" ns4:_="">
    <xsd:import namespace="http://schemas.microsoft.com/sharepoint/v3"/>
    <xsd:import namespace="http://schemas.microsoft.com/sharepoint.v3"/>
    <xsd:import namespace="38319c59-cafe-4953-ac04-7a1f3d75c99d"/>
    <xsd:import namespace="6c3c6057-49d3-4dc7-88e4-55d77bf3a92f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3:Document_x0020_Number" minOccurs="0"/>
                <xsd:element ref="ns3:Document_x0020_Type" minOccurs="0"/>
                <xsd:element ref="ns3:Latest_x0020_Changes" minOccurs="0"/>
                <xsd:element ref="ns3:Must_x0020_review_x0020_changes_x0020_with_x0020_staff"/>
                <xsd:element ref="ns3:New_x0020_Version_x0020_Email_x0020_Required"/>
                <xsd:element ref="ns3:Review_x0020_Notification_x0020_Date"/>
                <xsd:element ref="ns3:Functional_x0020_Area" minOccurs="0"/>
                <xsd:element ref="ns3:Branch" minOccurs="0"/>
                <xsd:element ref="ns3:Contract" minOccurs="0"/>
                <xsd:element ref="ns3:Topic2"/>
                <xsd:element ref="ns3:Workflow_x0020_Status" minOccurs="0"/>
                <xsd:element ref="ns4:Approve_x0020_Olli_x0020_Document" minOccurs="0"/>
                <xsd:element ref="ns3:Document_x0020_History" minOccurs="0"/>
                <xsd:element ref="ns3:Published_x0020_Version" minOccurs="0"/>
                <xsd:element ref="ns3:_dlc_DocId" minOccurs="0"/>
                <xsd:element ref="ns3:_dlc_DocIdUrl" minOccurs="0"/>
                <xsd:element ref="ns3:_dlc_DocIdPersistId" minOccurs="0"/>
                <xsd:element ref="ns1:RoutingRuleDescription" minOccurs="0"/>
                <xsd:element ref="ns3:SharedWithUsers" minOccurs="0"/>
                <xsd:element ref="ns3:Divi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24" nillable="true" ma:displayName="Description-old" ma:description="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319c59-cafe-4953-ac04-7a1f3d75c99d" elementFormDefault="qualified">
    <xsd:import namespace="http://schemas.microsoft.com/office/2006/documentManagement/types"/>
    <xsd:import namespace="http://schemas.microsoft.com/office/infopath/2007/PartnerControls"/>
    <xsd:element name="Document_x0020_Number" ma:index="3" nillable="true" ma:displayName="Document Number" ma:internalName="Document_x0020_Number">
      <xsd:simpleType>
        <xsd:restriction base="dms:Text">
          <xsd:maxLength value="255"/>
        </xsd:restriction>
      </xsd:simpleType>
    </xsd:element>
    <xsd:element name="Document_x0020_Type" ma:index="4" nillable="true" ma:displayName="Document Type" ma:format="Dropdown" ma:internalName="Document_x0020_Type">
      <xsd:simpleType>
        <xsd:restriction base="dms:Choice">
          <xsd:enumeration value="Form"/>
          <xsd:enumeration value="Policy"/>
          <xsd:enumeration value="Process"/>
          <xsd:enumeration value="Reference"/>
          <xsd:enumeration value="Work Instruction"/>
        </xsd:restriction>
      </xsd:simpleType>
    </xsd:element>
    <xsd:element name="Latest_x0020_Changes" ma:index="5" nillable="true" ma:displayName="Latest Changes" ma:internalName="Latest_x0020_Changes">
      <xsd:simpleType>
        <xsd:restriction base="dms:Note"/>
      </xsd:simpleType>
    </xsd:element>
    <xsd:element name="Must_x0020_review_x0020_changes_x0020_with_x0020_staff" ma:index="6" ma:displayName="Must review changes with staff" ma:format="RadioButtons" ma:internalName="Must_x0020_review_x0020_changes_x0020_with_x0020_staff">
      <xsd:simpleType>
        <xsd:restriction base="dms:Choice">
          <xsd:enumeration value="Yes"/>
          <xsd:enumeration value="No"/>
        </xsd:restriction>
      </xsd:simpleType>
    </xsd:element>
    <xsd:element name="New_x0020_Version_x0020_Email_x0020_Required" ma:index="7" ma:displayName="New Version Email Required" ma:default="No" ma:format="RadioButtons" ma:internalName="New_x0020_Version_x0020_Email_x0020_Required" ma:readOnly="false">
      <xsd:simpleType>
        <xsd:restriction base="dms:Choice">
          <xsd:enumeration value="Yes"/>
          <xsd:enumeration value="No"/>
        </xsd:restriction>
      </xsd:simpleType>
    </xsd:element>
    <xsd:element name="Review_x0020_Notification_x0020_Date" ma:index="8" ma:displayName="Review Notification Date" ma:format="DateOnly" ma:internalName="Review_x0020_Notification_x0020_Date" ma:readOnly="false">
      <xsd:simpleType>
        <xsd:restriction base="dms:DateTime"/>
      </xsd:simpleType>
    </xsd:element>
    <xsd:element name="Functional_x0020_Area" ma:index="9" nillable="true" ma:displayName="Functional Area" ma:format="Dropdown" ma:internalName="Functional_x0020_Area" ma:readOnly="false">
      <xsd:simpleType>
        <xsd:union memberTypes="dms:Text">
          <xsd:simpleType>
            <xsd:restriction base="dms:Choice">
              <xsd:enumeration value="Audit"/>
              <xsd:enumeration value="Clinical Services"/>
              <xsd:enumeration value="Contract Administration"/>
              <xsd:enumeration value="Financial Services"/>
              <xsd:enumeration value="Administration &amp; Support"/>
              <xsd:enumeration value="Provider Services"/>
              <xsd:enumeration value="Systems &amp; Technology"/>
            </xsd:restriction>
          </xsd:simpleType>
        </xsd:union>
      </xsd:simpleType>
    </xsd:element>
    <xsd:element name="Branch" ma:index="10" nillable="true" ma:displayName="Branch" ma:format="Dropdown" ma:internalName="Branch">
      <xsd:simpleType>
        <xsd:restriction base="dms:Choice">
          <xsd:enumeration value="Appeals/Redeterminations"/>
          <xsd:enumeration value="Audit"/>
          <xsd:enumeration value="Audit - Appeals"/>
          <xsd:enumeration value="Audit - Cost Report Reopenings"/>
          <xsd:enumeration value="Audit - Field Office"/>
          <xsd:enumeration value="Audit - Reimbursement"/>
          <xsd:enumeration value="Audit - Supervisors"/>
          <xsd:enumeration value="Business Systems Support"/>
          <xsd:enumeration value="CCU"/>
          <xsd:enumeration value="CERT"/>
          <xsd:enumeration value="Claims"/>
          <xsd:enumeration value="Complaint Screening"/>
          <xsd:enumeration value="Customer Service"/>
          <xsd:enumeration value="Document Services"/>
          <xsd:enumeration value="Financial Reporting"/>
          <xsd:enumeration value="FOIA"/>
          <xsd:enumeration value="INSIGHT"/>
          <xsd:enumeration value="MAC Administration"/>
          <xsd:enumeration value="Medical Review"/>
          <xsd:enumeration value="Medicare Guidance"/>
          <xsd:enumeration value="MedPub"/>
          <xsd:enumeration value="MIP"/>
          <xsd:enumeration value="Monitoring &amp; Complaint Screening"/>
          <xsd:enumeration value="Payment Recovery"/>
          <xsd:enumeration value="Policy"/>
          <xsd:enumeration value="Provider Enrollment"/>
          <xsd:enumeration value="Provider Outreach &amp; Education"/>
          <xsd:enumeration value="Quality Assurance"/>
          <xsd:enumeration value="Quality Management"/>
          <xsd:enumeration value="RA"/>
          <xsd:enumeration value="Reimbursement"/>
          <xsd:enumeration value="Secondary Payer"/>
          <xsd:enumeration value="STAR"/>
          <xsd:enumeration value="Tech Support"/>
          <xsd:enumeration value="UPIC-JOA"/>
          <xsd:enumeration value="Web Development"/>
          <xsd:enumeration value="Ready to Archive"/>
        </xsd:restriction>
      </xsd:simpleType>
    </xsd:element>
    <xsd:element name="Contract" ma:index="11" nillable="true" ma:displayName="Contract" ma:format="Dropdown" ma:internalName="Contract" ma:readOnly="false">
      <xsd:simpleType>
        <xsd:union memberTypes="dms:Text">
          <xsd:simpleType>
            <xsd:restriction base="dms:Choice">
              <xsd:enumeration value="(None)"/>
              <xsd:enumeration value="Part A"/>
              <xsd:enumeration value="Part B"/>
              <xsd:enumeration value="Shared"/>
            </xsd:restriction>
          </xsd:simpleType>
        </xsd:union>
      </xsd:simpleType>
    </xsd:element>
    <xsd:element name="Topic2" ma:index="12" ma:displayName="Topic" ma:format="Dropdown" ma:internalName="Topic2" ma:readOnly="false">
      <xsd:simpleType>
        <xsd:restriction base="dms:Choice">
          <xsd:enumeration value="(None)"/>
          <xsd:enumeration value="935"/>
          <xsd:enumeration value="1099"/>
          <xsd:enumeration value="Accounts Payable"/>
          <xsd:enumeration value="Accounts Receivable"/>
          <xsd:enumeration value="Advance Payments"/>
          <xsd:enumeration value="Approval"/>
          <xsd:enumeration value="Assignment"/>
          <xsd:enumeration value="Audit - Acceptability"/>
          <xsd:enumeration value="Audit - Audit Programs"/>
          <xsd:enumeration value="Audit - Claim Calculations"/>
          <xsd:enumeration value="Audit - DSH/LIP"/>
          <xsd:enumeration value="Audit - EHR Workpapers"/>
          <xsd:enumeration value="Audit - IME/GME/NAH"/>
          <xsd:enumeration value="Audit - IRF, LTCH, and Provider-Based Reviews"/>
          <xsd:enumeration value="Audit - Letters"/>
          <xsd:enumeration value="Audit - Rates"/>
          <xsd:enumeration value="Audit - SCH/MDH"/>
          <xsd:enumeration value="Audit - Settlement Worksheets"/>
          <xsd:enumeration value="Audit - Tentative Settlement"/>
          <xsd:enumeration value="Audit - UDR Workpapers"/>
          <xsd:enumeration value="Audit - UDRs"/>
          <xsd:enumeration value="Audit - Wage Index"/>
          <xsd:enumeration value="Banking"/>
          <xsd:enumeration value="Bankruptcy"/>
          <xsd:enumeration value="Beneficiary letter"/>
          <xsd:enumeration value="CA View"/>
          <xsd:enumeration value="Call Log"/>
          <xsd:enumeration value="CCU Reports"/>
          <xsd:enumeration value="CERT"/>
          <xsd:enumeration value="Checklist"/>
          <xsd:enumeration value="CMS"/>
          <xsd:enumeration value="COBC"/>
          <xsd:enumeration value="Communique"/>
          <xsd:enumeration value="Coordination of Benefits"/>
          <xsd:enumeration value="Corrective-Preventive Action"/>
          <xsd:enumeration value="Correspondence"/>
          <xsd:enumeration value="CRNA"/>
          <xsd:enumeration value="Cycle"/>
          <xsd:enumeration value="Data Analysis"/>
          <xsd:enumeration value="DCS/Treasury"/>
          <xsd:enumeration value="Development"/>
          <xsd:enumeration value="Divisional"/>
          <xsd:enumeration value="Document Control"/>
          <xsd:enumeration value="Draft CR"/>
          <xsd:enumeration value="Education – Internal"/>
          <xsd:enumeration value="Education – Provider"/>
          <xsd:enumeration value="EFT"/>
          <xsd:enumeration value="eNews"/>
          <xsd:enumeration value="ERS"/>
          <xsd:enumeration value="External Audit"/>
          <xsd:enumeration value="Fax"/>
          <xsd:enumeration value="First Level Appeal"/>
          <xsd:enumeration value="FISS"/>
          <xsd:enumeration value="HIGLAS"/>
          <xsd:enumeration value="Inquiries"/>
          <xsd:enumeration value="Internal Audit"/>
          <xsd:enumeration value="Internal Controls"/>
          <xsd:enumeration value="IRR"/>
          <xsd:enumeration value="IVR"/>
          <xsd:enumeration value="J5"/>
          <xsd:enumeration value="J8"/>
          <xsd:enumeration value="Macro"/>
          <xsd:enumeration value="Maintenance"/>
          <xsd:enumeration value="Management Review"/>
          <xsd:enumeration value="Master List"/>
          <xsd:enumeration value="Meetings"/>
          <xsd:enumeration value="MR Letter"/>
          <xsd:enumeration value="NICE"/>
          <xsd:enumeration value="Nonconforming Service"/>
          <xsd:enumeration value="NRF"/>
          <xsd:enumeration value="OCR"/>
          <xsd:enumeration value="OnBase"/>
          <xsd:enumeration value="Pecos"/>
          <xsd:enumeration value="Performance Metrics"/>
          <xsd:enumeration value="Portal Support"/>
          <xsd:enumeration value="Problem Prioritization"/>
          <xsd:enumeration value="Processing Applications"/>
          <xsd:enumeration value="Production"/>
          <xsd:enumeration value="Provider Letter"/>
          <xsd:enumeration value="Quality"/>
          <xsd:enumeration value="Receipt"/>
          <xsd:enumeration value="Referral"/>
          <xsd:enumeration value="Regulation and Informational Materials"/>
          <xsd:enumeration value="Release"/>
          <xsd:enumeration value="Reopening"/>
          <xsd:enumeration value="Reporting"/>
          <xsd:enumeration value="Review"/>
          <xsd:enumeration value="Sampling"/>
          <xsd:enumeration value="Second Level Appeal"/>
          <xsd:enumeration value="Service Level Agreement"/>
          <xsd:enumeration value="Service Requests-Referrals"/>
          <xsd:enumeration value="Systems Support"/>
          <xsd:enumeration value="Thank Yous"/>
          <xsd:enumeration value="Third Party"/>
          <xsd:enumeration value="Training"/>
          <xsd:enumeration value="Training Delivery"/>
          <xsd:enumeration value="Training Development"/>
          <xsd:enumeration value="Trending"/>
          <xsd:enumeration value="Validation"/>
          <xsd:enumeration value="Voluntary Refunds"/>
          <xsd:enumeration value="Website"/>
          <xsd:enumeration value="WFO"/>
          <xsd:enumeration value="Workload"/>
          <xsd:enumeration value="Worksheet"/>
          <xsd:enumeration value="Write Off"/>
          <xsd:enumeration value="ZPIC/UPIC"/>
        </xsd:restriction>
      </xsd:simpleType>
    </xsd:element>
    <xsd:element name="Workflow_x0020_Status" ma:index="13" nillable="true" ma:displayName="Workflow Status" ma:default="New" ma:format="Dropdown" ma:internalName="Workflow_x0020_Status" ma:readOnly="false">
      <xsd:simpleType>
        <xsd:union memberTypes="dms:Text">
          <xsd:simpleType>
            <xsd:restriction base="dms:Choice">
              <xsd:enumeration value="New"/>
              <xsd:enumeration value="Edit"/>
              <xsd:enumeration value="Review"/>
              <xsd:enumeration value="Approval"/>
              <xsd:enumeration value="Ready"/>
              <xsd:enumeration value="Active"/>
            </xsd:restriction>
          </xsd:simpleType>
        </xsd:union>
      </xsd:simpleType>
    </xsd:element>
    <xsd:element name="Document_x0020_History" ma:index="15" nillable="true" ma:displayName="Document History" ma:internalName="Document_x0020_History">
      <xsd:simpleType>
        <xsd:restriction base="dms:Note">
          <xsd:maxLength value="255"/>
        </xsd:restriction>
      </xsd:simpleType>
    </xsd:element>
    <xsd:element name="Published_x0020_Version" ma:index="16" nillable="true" ma:displayName="Published Version" ma:internalName="Published_x0020_Version">
      <xsd:simpleType>
        <xsd:restriction base="dms:Text">
          <xsd:maxLength value="255"/>
        </xsd:restriction>
      </xsd:simpleType>
    </xsd:element>
    <xsd:element name="_dlc_DocId" ma:index="1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vision" ma:index="28" nillable="true" ma:displayName="Division" ma:default="Government Health Administrators" ma:hidden="true" ma:internalName="Divis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3c6057-49d3-4dc7-88e4-55d77bf3a92f" elementFormDefault="qualified">
    <xsd:import namespace="http://schemas.microsoft.com/office/2006/documentManagement/types"/>
    <xsd:import namespace="http://schemas.microsoft.com/office/infopath/2007/PartnerControls"/>
    <xsd:element name="Approve_x0020_Olli_x0020_Document" ma:index="14" nillable="true" ma:displayName="Approve Olli Document" ma:internalName="Approve_x0020_Olli_x0020_Document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ranch xmlns="38319c59-cafe-4953-ac04-7a1f3d75c99d">Provider Outreach &amp; Education</Branch>
    <Division xmlns="38319c59-cafe-4953-ac04-7a1f3d75c99d">Government Health Administrators</Division>
    <Document_x0020_History xmlns="38319c59-cafe-4953-ac04-7a1f3d75c99d" xsi:nil="true"/>
    <Review_x0020_Notification_x0020_Date xmlns="38319c59-cafe-4953-ac04-7a1f3d75c99d">2025-11-17T06:00:00+00:00</Review_x0020_Notification_x0020_Date>
    <Document_x0020_Type xmlns="38319c59-cafe-4953-ac04-7a1f3d75c99d">Form</Document_x0020_Type>
    <Must_x0020_review_x0020_changes_x0020_with_x0020_staff xmlns="38319c59-cafe-4953-ac04-7a1f3d75c99d">No</Must_x0020_review_x0020_changes_x0020_with_x0020_staff>
    <Approve_x0020_Olli_x0020_Document xmlns="6c3c6057-49d3-4dc7-88e4-55d77bf3a92f">
      <Url xsi:nil="true"/>
      <Description xsi:nil="true"/>
    </Approve_x0020_Olli_x0020_Document>
    <CategoryDescription xmlns="http://schemas.microsoft.com/sharepoint.v3" xsi:nil="true"/>
    <Document_x0020_Number xmlns="38319c59-cafe-4953-ac04-7a1f3d75c99d" xsi:nil="true"/>
    <Functional_x0020_Area xmlns="38319c59-cafe-4953-ac04-7a1f3d75c99d">Provider Services</Functional_x0020_Area>
    <Topic2 xmlns="38319c59-cafe-4953-ac04-7a1f3d75c99d">Education – Internal</Topic2>
    <RoutingRuleDescription xmlns="http://schemas.microsoft.com/sharepoint/v3" xsi:nil="true"/>
    <New_x0020_Version_x0020_Email_x0020_Required xmlns="38319c59-cafe-4953-ac04-7a1f3d75c99d">No</New_x0020_Version_x0020_Email_x0020_Required>
    <Latest_x0020_Changes xmlns="38319c59-cafe-4953-ac04-7a1f3d75c99d">Updated required slides and verbiage. 11/17/2023. Version 2.0</Latest_x0020_Changes>
    <Contract xmlns="38319c59-cafe-4953-ac04-7a1f3d75c99d">Shared</Contract>
    <Workflow_x0020_Status xmlns="38319c59-cafe-4953-ac04-7a1f3d75c99d">Active</Workflow_x0020_Status>
    <_dlc_DocId xmlns="38319c59-cafe-4953-ac04-7a1f3d75c99d">GHA0-287831341-22520</_dlc_DocId>
    <_dlc_DocIdUrl xmlns="38319c59-cafe-4953-ac04-7a1f3d75c99d">
      <Url>https://knowledge.wpsic.com/lib/gha/_layouts/15/DocIdRedir.aspx?ID=GHA0-287831341-22520</Url>
      <Description>GHA0-287831341-22520</Description>
    </_dlc_DocIdUrl>
    <Published_x0020_Version xmlns="38319c59-cafe-4953-ac04-7a1f3d75c99d">2.0</Published_x0020_Vers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0F37263E-83E8-47D8-84E5-BD20C1C68A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.v3"/>
    <ds:schemaRef ds:uri="38319c59-cafe-4953-ac04-7a1f3d75c99d"/>
    <ds:schemaRef ds:uri="6c3c6057-49d3-4dc7-88e4-55d77bf3a9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65DD43-4A45-4E69-B065-7B5DB9C09977}">
  <ds:schemaRefs>
    <ds:schemaRef ds:uri="http://schemas.microsoft.com/office/2006/metadata/properties"/>
    <ds:schemaRef ds:uri="http://schemas.microsoft.com/sharepoint/v3"/>
    <ds:schemaRef ds:uri="6c3c6057-49d3-4dc7-88e4-55d77bf3a92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38319c59-cafe-4953-ac04-7a1f3d75c99d"/>
    <ds:schemaRef ds:uri="http://schemas.microsoft.com/sharepoint.v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29823FB-1642-44C2-B134-4F94F2A4196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B021285-0A3B-4B11-9CD4-6DCF787DA50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3119</TotalTime>
  <Words>411</Words>
  <Application>Microsoft Office PowerPoint</Application>
  <PresentationFormat>Widescreen</PresentationFormat>
  <Paragraphs>61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Trebuchet MS</vt:lpstr>
      <vt:lpstr>Custom Design</vt:lpstr>
      <vt:lpstr>1_Custom Design</vt:lpstr>
      <vt:lpstr>Iowa Healthcare Financial Management Association </vt:lpstr>
      <vt:lpstr>Disclaimer</vt:lpstr>
      <vt:lpstr>Add-On Complexity Procedure Code G2211 </vt:lpstr>
      <vt:lpstr>Telehealth Services </vt:lpstr>
      <vt:lpstr>New Services </vt:lpstr>
      <vt:lpstr>Revalidations  </vt:lpstr>
      <vt:lpstr>New Specialties for 2024 </vt:lpstr>
      <vt:lpstr>Common Rejections and Denials </vt:lpstr>
      <vt:lpstr>Resources </vt:lpstr>
      <vt:lpstr>Additional Resources </vt:lpstr>
      <vt:lpstr>Questions </vt:lpstr>
      <vt:lpstr>Survey  </vt:lpstr>
      <vt:lpstr>Thank You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 PowerPoint Template with required slides</dc:title>
  <dc:creator>Rasmussen, Benjamin - Corp Comm</dc:creator>
  <cp:lastModifiedBy>Berra, Ellen</cp:lastModifiedBy>
  <cp:revision>115</cp:revision>
  <dcterms:created xsi:type="dcterms:W3CDTF">2020-11-15T21:40:28Z</dcterms:created>
  <dcterms:modified xsi:type="dcterms:W3CDTF">2024-02-14T20:49:48Z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0x010100145A4B23F966424BB4FD8A429A4EA29A00DCDC287B76D71443BBCAEBB9B354C5BD</vt:lpwstr>
  </property>
  <property fmtid="{D5CDD505-2E9C-101B-9397-08002B2CF9AE}" pid="3" name="_dlc_DocIdItemGuid">
    <vt:lpwstr>7d201af0-9455-4e7e-9934-8c85bee461e3</vt:lpwstr>
  </property>
  <property fmtid="{D5CDD505-2E9C-101B-9397-08002B2CF9AE}" pid="4" name="WorkflowChangePath">
    <vt:lpwstr>a4216109-3f9e-43cc-90ff-b52cd27f9e9b,19;a4216109-3f9e-43cc-90ff-b52cd27f9e9b,19;a4216109-3f9e-43cc-90ff-b52cd27f9e9b,65;a4216109-3f9e-43cc-90ff-b52cd27f9e9b,65;</vt:lpwstr>
  </property>
  <property fmtid="{D5CDD505-2E9C-101B-9397-08002B2CF9AE}" pid="5" name="SendReminderNoticeTo">
    <vt:lpwstr>548;#i:0#.w|corp\0006890,#i:0#.w|corp\0006890,#Thom.Ryan@wpsic.com,#Thom.Ryan@wpsic.com,#Ryan, Thom,#,#,#;#544;#i:0#.w|corp\0014800,#i:0#.w|corp\0014800,#Maria.Diaz@wpsic.com,#Maria.Diaz@wpsic.com,#Diaz, Maria,#,#,#</vt:lpwstr>
  </property>
  <property fmtid="{D5CDD505-2E9C-101B-9397-08002B2CF9AE}" pid="6" name="Publish Document">
    <vt:lpwstr>https://knowledge.wpsic.com/lib/gha/_layouts/15/wrkstat.aspx?List=6c3c6057-49d3-4dc7-88e4-55d77bf3a92f&amp;WorkflowInstanceName=9c6a23d3-5c73-44fb-9eb7-9104751dfceb, Publish</vt:lpwstr>
  </property>
</Properties>
</file>