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  <p:sldMasterId id="2147483696" r:id="rId6"/>
  </p:sldMasterIdLst>
  <p:notesMasterIdLst>
    <p:notesMasterId r:id="rId20"/>
  </p:notesMasterIdLst>
  <p:handoutMasterIdLst>
    <p:handoutMasterId r:id="rId21"/>
  </p:handoutMasterIdLst>
  <p:sldIdLst>
    <p:sldId id="280" r:id="rId7"/>
    <p:sldId id="270" r:id="rId8"/>
    <p:sldId id="440" r:id="rId9"/>
    <p:sldId id="444" r:id="rId10"/>
    <p:sldId id="445" r:id="rId11"/>
    <p:sldId id="441" r:id="rId12"/>
    <p:sldId id="447" r:id="rId13"/>
    <p:sldId id="442" r:id="rId14"/>
    <p:sldId id="443" r:id="rId15"/>
    <p:sldId id="448" r:id="rId16"/>
    <p:sldId id="439" r:id="rId17"/>
    <p:sldId id="430" r:id="rId18"/>
    <p:sldId id="44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6410" autoAdjust="0"/>
  </p:normalViewPr>
  <p:slideViewPr>
    <p:cSldViewPr snapToGrid="0" snapToObjects="1">
      <p:cViewPr varScale="1">
        <p:scale>
          <a:sx n="57" d="100"/>
          <a:sy n="57" d="100"/>
        </p:scale>
        <p:origin x="9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6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9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0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91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8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01837D-44E7-3867-6C81-BD11A2437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53055" y="0"/>
            <a:ext cx="3338945" cy="3025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11071258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09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958E-4F93-CFB5-186B-37B79ED72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4D598-32CC-642E-DD90-992696057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4CB0A-A3C9-4765-E7C5-D680DB09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13C2-7534-9E27-DD42-51654227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1D9E2-3A4A-3AC9-2FFA-DD3DA081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5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DCFB-29D5-FB41-3945-B4A7665A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0078-3C0E-45F2-3724-5ED9AC68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831FE-D648-E400-7FA6-8B0B9046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97A78-FD8C-71EB-56B8-42CE827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560C3-0BF3-E785-7675-507C7437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68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C46E-688F-8CD0-D09F-77FBAE86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E2A9B-135D-4876-51F7-3AE64905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5D55-0391-365D-9FF4-80AB453C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F592-1EFF-D043-950C-370BD85B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F369-A65D-135C-2D58-0E4D4058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3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3022-7477-0D6C-782D-40BC914F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95DD-155D-D00D-0CEB-77376B1C6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AD15-7A86-5471-F690-D3518DAA4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1F984-3348-0D4E-3847-F977451F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51BF-7D07-2FA4-F5BA-B2FEDD4E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B1261-5747-450F-E075-4883AFF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0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7C4A-7E85-746D-9A0F-97D619D46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CE31-859F-EFA4-8469-49188A8D4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574DB-466C-2E94-D7EF-324C9B6FD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6ACFD-1914-7CD3-C0BA-5B8A4F592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8C4C3-DF55-6D72-F42E-98E4BF20F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1FD9EF-A37D-DC76-9797-0232330C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B6469-6F01-827B-6208-89DD5E5F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98153-EAA1-44F1-9BEB-423BFB09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1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C3DD-D174-DDC3-41A5-DBE24D34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6F1CA-94DC-99B3-2734-5D065BA7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221D-FE6A-1111-BC63-36200AE5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8EDC0-3748-CB2B-75D0-EB99A8E6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81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77E91-B983-1627-7395-D13499D3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F338F-25B5-5E62-0A4D-2B4BE2BD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D9982-9073-9F97-5517-EDB73E62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7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EB88-A2CD-0618-4652-8F6616F0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3764-BEC5-6AE1-811D-BF909996D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18B4B-4D7A-87D1-A2C9-05D2441C8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C1E16-1AD7-D808-CBB1-41CB91DB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4075C-94E1-C90C-7F98-F2E52A19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04191-4F33-CE0D-D2B0-DB5AF9C1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EDE9-4F4C-25DF-907C-E96BE812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531CB-F697-CF2E-37D3-8FD00FEFD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CFCAA-F1D7-B3C9-BD11-21D366F49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1E530-7AA5-2F61-CA6C-CAFFD587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7535-F19B-55BA-D82B-68E7E51B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94D42-6506-8E4C-CE1F-E96D9D29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50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D8F4-4EFD-8FF3-F938-5F940CCE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1D5B1-F4A3-610C-8086-4146C6382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76224-E593-9EB2-4EE9-7921E874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D1853-C802-E9D9-6ED5-E98F9F21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E760C-738F-BCC3-A5B9-40E5011A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62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8D53D-A411-7479-229E-BB8722A40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59FC1-4A24-F635-E516-FBC19AB3C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03ECA-232E-780B-638C-67DA57B0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FA87-E933-309E-96BA-8DE3FCC8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91783-B1D3-3CD5-799D-C7490F0E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9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5" r:id="rId2"/>
    <p:sldLayoutId id="2147483668" r:id="rId3"/>
    <p:sldLayoutId id="2147483669" r:id="rId4"/>
    <p:sldLayoutId id="2147483675" r:id="rId5"/>
    <p:sldLayoutId id="2147483676" r:id="rId6"/>
    <p:sldLayoutId id="2147483670" r:id="rId7"/>
    <p:sldLayoutId id="2147483680" r:id="rId8"/>
    <p:sldLayoutId id="2147483671" r:id="rId9"/>
    <p:sldLayoutId id="2147483693" r:id="rId10"/>
    <p:sldLayoutId id="2147483694" r:id="rId11"/>
    <p:sldLayoutId id="2147483690" r:id="rId12"/>
    <p:sldLayoutId id="2147483681" r:id="rId13"/>
    <p:sldLayoutId id="2147483685" r:id="rId14"/>
    <p:sldLayoutId id="2147483683" r:id="rId15"/>
    <p:sldLayoutId id="2147483686" r:id="rId16"/>
    <p:sldLayoutId id="2147483682" r:id="rId17"/>
    <p:sldLayoutId id="2147483684" r:id="rId18"/>
    <p:sldLayoutId id="2147483687" r:id="rId19"/>
    <p:sldLayoutId id="2147483688" r:id="rId20"/>
    <p:sldLayoutId id="2147483673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42CAE-C94E-C72A-5855-322680609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6446-86EE-E542-FCAF-6AF12C78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E26B-6C1C-3A28-3669-95BE297F8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7DA6-2E72-4B9C-A73F-48005A0380D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5E6E7-FBA0-CCEC-7E92-76674AF99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BB0D2-2047-5A74-55F7-C82775B7D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ewsroom/fact-sheets/calendar-year-cy-2024-medicare-physician-fee-schedule-final-rule" TargetMode="External"/><Relationship Id="rId2" Type="http://schemas.openxmlformats.org/officeDocument/2006/relationships/hyperlink" Target="https://med.wpsgha.com/guides-resources/view/28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clm104c12.pdf" TargetMode="External"/><Relationship Id="rId2" Type="http://schemas.openxmlformats.org/officeDocument/2006/relationships/hyperlink" Target="https://www.cms.gov/files/document/mm13272-edits-prevent-payment-g2211-office/outpatient-evaluation-and-management-visit-and-modifier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ms.gov/newsroom/fact-sheets/calendar-year-cy-2024-medicare-physician-fee-schedule-final-rule" TargetMode="External"/><Relationship Id="rId4" Type="http://schemas.openxmlformats.org/officeDocument/2006/relationships/hyperlink" Target="https://www.cms.gov/files/document/mln901705-telehealth-servic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Healthcare Financial Management Association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February 22, 2024 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A4BF-2B23-9E56-D8C4-D0C1EF616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BB892-B94A-6BFB-A471-3EA6E72026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Revalidation of Medicare Enrollment</a:t>
            </a:r>
            <a:endParaRPr lang="en-US" dirty="0"/>
          </a:p>
          <a:p>
            <a:r>
              <a:rPr lang="en-US" dirty="0"/>
              <a:t>New Specialties - </a:t>
            </a:r>
            <a:r>
              <a:rPr lang="en-US" dirty="0">
                <a:hlinkClick r:id="rId3"/>
              </a:rPr>
              <a:t>Calendar Year (CY) 2024 Medicare Physician Fee Schedule Final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0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7EFD-3B54-3E2D-970F-CE8682AD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39A5946-4DBD-4342-620F-B489B9B78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613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know what you think!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Take time to complete the survey now. </a:t>
            </a:r>
          </a:p>
        </p:txBody>
      </p:sp>
      <p:pic>
        <p:nvPicPr>
          <p:cNvPr id="4" name="Picture 3" descr="Qr code for survey">
            <a:extLst>
              <a:ext uri="{FF2B5EF4-FFF2-40B4-BE49-F238E27FC236}">
                <a16:creationId xmlns:a16="http://schemas.microsoft.com/office/drawing/2014/main" id="{611CCBE2-EF78-02BE-4563-F9A7DBC09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6827" y="108813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9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8ABA-F1BC-E628-5C7B-29A36B98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3A4462B-B895-E669-9103-3558855DF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8769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328C56-5E13-260B-411B-552F3EEF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125"/>
            <a:ext cx="10183675" cy="723011"/>
          </a:xfrm>
        </p:spPr>
        <p:txBody>
          <a:bodyPr/>
          <a:lstStyle/>
          <a:p>
            <a:r>
              <a:rPr lang="en-US" dirty="0"/>
              <a:t>Add-On Complexity Procedure Code G2211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21BB15-2EE7-1C77-C1BA-221EFC5910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add-on procedure code to an office or other outpatient evaluation and management (E/M) service </a:t>
            </a:r>
          </a:p>
          <a:p>
            <a:r>
              <a:rPr lang="en-US" dirty="0"/>
              <a:t>The code recognizes the practitioner relationship with the patient </a:t>
            </a:r>
          </a:p>
          <a:p>
            <a:r>
              <a:rPr lang="en-US" dirty="0"/>
              <a:t>Longitudinal care </a:t>
            </a:r>
          </a:p>
          <a:p>
            <a:r>
              <a:rPr lang="en-US" dirty="0"/>
              <a:t>Primary source of health services for the patient </a:t>
            </a:r>
          </a:p>
          <a:p>
            <a:r>
              <a:rPr lang="en-US" dirty="0"/>
              <a:t>Payment under the Medicare Physician Fee Schedule</a:t>
            </a:r>
          </a:p>
          <a:p>
            <a:pPr lvl="1"/>
            <a:r>
              <a:rPr lang="en-US" dirty="0"/>
              <a:t>For payment under another method, include in cost report </a:t>
            </a:r>
          </a:p>
        </p:txBody>
      </p:sp>
    </p:spTree>
    <p:extLst>
      <p:ext uri="{BB962C8B-B14F-4D97-AF65-F5344CB8AC3E}">
        <p14:creationId xmlns:p14="http://schemas.microsoft.com/office/powerpoint/2010/main" val="307688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A7E1-771B-74CE-185C-48DB945F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Telehealth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081B-F545-3666-4CA4-D128E3FBDA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Through the end of 2024</a:t>
            </a:r>
          </a:p>
          <a:p>
            <a:r>
              <a:rPr lang="en-US" dirty="0"/>
              <a:t>Continue waivers enabled during the public health emergency </a:t>
            </a:r>
          </a:p>
          <a:p>
            <a:r>
              <a:rPr lang="en-US" dirty="0"/>
              <a:t>For services in 2024, use the telehealth place of service codes – 02 and 10</a:t>
            </a:r>
          </a:p>
          <a:p>
            <a:pPr lvl="1"/>
            <a:r>
              <a:rPr lang="en-US" dirty="0"/>
              <a:t>Will not append Modifier 95 </a:t>
            </a:r>
          </a:p>
          <a:p>
            <a:r>
              <a:rPr lang="en-US" dirty="0"/>
              <a:t>Medicare payment for 02 and 10 changed to non-facility pricing</a:t>
            </a:r>
          </a:p>
        </p:txBody>
      </p:sp>
    </p:spTree>
    <p:extLst>
      <p:ext uri="{BB962C8B-B14F-4D97-AF65-F5344CB8AC3E}">
        <p14:creationId xmlns:p14="http://schemas.microsoft.com/office/powerpoint/2010/main" val="328301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26DE-35BC-C4EE-7284-F81010AA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5FC0-5F6E-3E00-B363-BF0E74428C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has multiple new patient care services </a:t>
            </a:r>
          </a:p>
          <a:p>
            <a:pPr lvl="1"/>
            <a:r>
              <a:rPr lang="en-US" dirty="0"/>
              <a:t>Caregiver Training Services (CTS) </a:t>
            </a:r>
          </a:p>
          <a:p>
            <a:pPr lvl="1"/>
            <a:r>
              <a:rPr lang="en-US" dirty="0"/>
              <a:t>Principal Illness Navigation (PIN)</a:t>
            </a:r>
          </a:p>
          <a:p>
            <a:pPr lvl="1"/>
            <a:r>
              <a:rPr lang="en-US" dirty="0"/>
              <a:t>Community Health Integration (CHI)</a:t>
            </a:r>
          </a:p>
          <a:p>
            <a:pPr lvl="1"/>
            <a:r>
              <a:rPr lang="en-US" dirty="0"/>
              <a:t>Social Determinants of Health (SDOH) Assessment  </a:t>
            </a:r>
          </a:p>
        </p:txBody>
      </p:sp>
    </p:spTree>
    <p:extLst>
      <p:ext uri="{BB962C8B-B14F-4D97-AF65-F5344CB8AC3E}">
        <p14:creationId xmlns:p14="http://schemas.microsoft.com/office/powerpoint/2010/main" val="79354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CC75-CF7A-DC74-AFB4-11555341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Revalidations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EE0DC-624A-1C6B-808B-E26B7F709F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Revalidations required  </a:t>
            </a:r>
          </a:p>
          <a:p>
            <a:r>
              <a:rPr lang="en-US" dirty="0"/>
              <a:t>Respond to revalidation requests</a:t>
            </a:r>
          </a:p>
          <a:p>
            <a:r>
              <a:rPr lang="en-US" dirty="0"/>
              <a:t>Providers can also access Provider Enrollment, Chain, and Ownership System (PECOS) to determine revalidation schedule for their office </a:t>
            </a:r>
          </a:p>
        </p:txBody>
      </p:sp>
    </p:spTree>
    <p:extLst>
      <p:ext uri="{BB962C8B-B14F-4D97-AF65-F5344CB8AC3E}">
        <p14:creationId xmlns:p14="http://schemas.microsoft.com/office/powerpoint/2010/main" val="16032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F57A-0B82-212F-7F6E-D0A371A6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Specialties for 2024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684B8-270D-7440-A7AF-1367EAAC98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Marriage and Family Therapy (MFT) </a:t>
            </a:r>
          </a:p>
          <a:p>
            <a:r>
              <a:rPr lang="en-US" dirty="0"/>
              <a:t>Mental Health Counselor (MHC) </a:t>
            </a:r>
          </a:p>
          <a:p>
            <a:r>
              <a:rPr lang="en-US" dirty="0"/>
              <a:t>Multiple dental specialties </a:t>
            </a:r>
          </a:p>
          <a:p>
            <a:r>
              <a:rPr lang="en-US" dirty="0"/>
              <a:t>Epileptologist (Effective July 1, 2024) </a:t>
            </a:r>
          </a:p>
        </p:txBody>
      </p:sp>
    </p:spTree>
    <p:extLst>
      <p:ext uri="{BB962C8B-B14F-4D97-AF65-F5344CB8AC3E}">
        <p14:creationId xmlns:p14="http://schemas.microsoft.com/office/powerpoint/2010/main" val="253348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1953-6DDA-2DA0-7256-D53434D8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Rejections and Denials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95062-F1C9-357F-6013-0BFF441199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Medical necessity </a:t>
            </a:r>
          </a:p>
          <a:p>
            <a:r>
              <a:rPr lang="en-US" dirty="0"/>
              <a:t>Incorrect modifiers </a:t>
            </a:r>
          </a:p>
          <a:p>
            <a:r>
              <a:rPr lang="en-US" dirty="0"/>
              <a:t>Modifier GZ</a:t>
            </a:r>
          </a:p>
          <a:p>
            <a:r>
              <a:rPr lang="en-US" dirty="0"/>
              <a:t>Service within hospital or Skilled Nursing Facility (SNF) stay</a:t>
            </a:r>
          </a:p>
          <a:p>
            <a:r>
              <a:rPr lang="en-US" dirty="0"/>
              <a:t>Medicare secondary payer (MSP) </a:t>
            </a:r>
          </a:p>
        </p:txBody>
      </p:sp>
    </p:spTree>
    <p:extLst>
      <p:ext uri="{BB962C8B-B14F-4D97-AF65-F5344CB8AC3E}">
        <p14:creationId xmlns:p14="http://schemas.microsoft.com/office/powerpoint/2010/main" val="356014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A7AA-48B8-2AE1-C279-E03AA5D4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4A600-D708-E1E8-E5B2-AB77F3728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Add-on Complexity services (G2211) </a:t>
            </a:r>
          </a:p>
          <a:p>
            <a:pPr lvl="1"/>
            <a:r>
              <a:rPr lang="en-US" dirty="0">
                <a:hlinkClick r:id="rId2"/>
              </a:rPr>
              <a:t>Edits to Prevent Payment of G2211 with Office/Outpatient Evaluation and Management Visit and Modifier 25</a:t>
            </a:r>
            <a:endParaRPr lang="en-US" dirty="0"/>
          </a:p>
          <a:p>
            <a:pPr lvl="1"/>
            <a:r>
              <a:rPr lang="en-US" dirty="0"/>
              <a:t>CMS Internet-Only Manual (IOM) Publication 100-04, </a:t>
            </a:r>
            <a:r>
              <a:rPr lang="en-US" dirty="0">
                <a:hlinkClick r:id="rId3"/>
              </a:rPr>
              <a:t>Chapter 12,</a:t>
            </a:r>
            <a:r>
              <a:rPr lang="en-US" dirty="0"/>
              <a:t> Section 30.6.19 </a:t>
            </a:r>
          </a:p>
          <a:p>
            <a:r>
              <a:rPr lang="en-US" dirty="0"/>
              <a:t>Telehealth services </a:t>
            </a:r>
            <a:r>
              <a:rPr lang="en-US" dirty="0">
                <a:hlinkClick r:id="rId4"/>
              </a:rPr>
              <a:t>MLN 901705</a:t>
            </a:r>
            <a:endParaRPr lang="en-US" dirty="0"/>
          </a:p>
          <a:p>
            <a:r>
              <a:rPr lang="en-US" dirty="0"/>
              <a:t>New services - </a:t>
            </a:r>
            <a:r>
              <a:rPr lang="en-US" dirty="0">
                <a:hlinkClick r:id="rId5"/>
              </a:rPr>
              <a:t>Calendar Year (CY) 2024 Medicare Physician Fee Schedule Final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153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145A4B23F966424BB4FD8A429A4EA29A00DCDC287B76D71443BBCAEBB9B354C5BD" ma:contentTypeVersion="57" ma:contentTypeDescription="" ma:contentTypeScope="" ma:versionID="bb74188fb88d060d97aba250f804b40c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.v3" xmlns:ns3="38319c59-cafe-4953-ac04-7a1f3d75c99d" xmlns:ns4="6c3c6057-49d3-4dc7-88e4-55d77bf3a92f" targetNamespace="http://schemas.microsoft.com/office/2006/metadata/properties" ma:root="true" ma:fieldsID="58431f43d8f4e1c445847ea7e3e91c5a" ns1:_="" ns2:_="" ns3:_="" ns4:_="">
    <xsd:import namespace="http://schemas.microsoft.com/sharepoint/v3"/>
    <xsd:import namespace="http://schemas.microsoft.com/sharepoint.v3"/>
    <xsd:import namespace="38319c59-cafe-4953-ac04-7a1f3d75c99d"/>
    <xsd:import namespace="6c3c6057-49d3-4dc7-88e4-55d77bf3a92f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 minOccurs="0"/>
                <xsd:element ref="ns3:Latest_x0020_Changes" minOccurs="0"/>
                <xsd:element ref="ns3:Must_x0020_review_x0020_changes_x0020_with_x0020_staff"/>
                <xsd:element ref="ns3:New_x0020_Version_x0020_Email_x0020_Required"/>
                <xsd:element ref="ns3:Review_x0020_Notification_x0020_Date"/>
                <xsd:element ref="ns3:Functional_x0020_Area" minOccurs="0"/>
                <xsd:element ref="ns3:Branch" minOccurs="0"/>
                <xsd:element ref="ns3:Contract" minOccurs="0"/>
                <xsd:element ref="ns3:Topic2"/>
                <xsd:element ref="ns3:Workflow_x0020_Status" minOccurs="0"/>
                <xsd:element ref="ns4:Approve_x0020_Olli_x0020_Document" minOccurs="0"/>
                <xsd:element ref="ns3:Document_x0020_History" minOccurs="0"/>
                <xsd:element ref="ns3:Published_x0020_Version" minOccurs="0"/>
                <xsd:element ref="ns3:_dlc_DocId" minOccurs="0"/>
                <xsd:element ref="ns3:_dlc_DocIdUrl" minOccurs="0"/>
                <xsd:element ref="ns3:_dlc_DocIdPersistId" minOccurs="0"/>
                <xsd:element ref="ns1:RoutingRuleDescription" minOccurs="0"/>
                <xsd:element ref="ns3:SharedWithUsers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4" nillable="true" ma:displayName="Description-old" ma:description="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19c59-cafe-4953-ac04-7a1f3d75c99d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>
      <xsd:simpleType>
        <xsd:restriction base="dms:Text">
          <xsd:maxLength value="255"/>
        </xsd:restriction>
      </xsd:simpleType>
    </xsd:element>
    <xsd:element name="Document_x0020_Type" ma:index="4" nillable="true" ma:displayName="Document Type" ma:format="Dropdown" ma:internalName="Document_x0020_Type">
      <xsd:simpleType>
        <xsd:restriction base="dms:Choice">
          <xsd:enumeration value="Form"/>
          <xsd:enumeration value="Policy"/>
          <xsd:enumeration value="Process"/>
          <xsd:enumeration value="Reference"/>
          <xsd:enumeration value="Work Instruction"/>
        </xsd:restriction>
      </xsd:simpleType>
    </xsd:element>
    <xsd:element name="Latest_x0020_Changes" ma:index="5" nillable="true" ma:displayName="Latest Changes" ma:internalName="Latest_x0020_Changes">
      <xsd:simpleType>
        <xsd:restriction base="dms:Note"/>
      </xsd:simpleType>
    </xsd:element>
    <xsd:element name="Must_x0020_review_x0020_changes_x0020_with_x0020_staff" ma:index="6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ma:displayName="New Version Email Required" ma:default="No" ma:format="RadioButtons" ma:internalName="New_x0020_Version_x0020_Email_x0020_Required" ma:readOnly="false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nillable="true" ma:displayName="Functional Area" ma:format="Dropdown" ma:internalName="Functional_x0020_Area" ma:readOnly="false">
      <xsd:simpleType>
        <xsd:union memberTypes="dms:Text">
          <xsd:simpleType>
            <xsd:restriction base="dms:Choice">
              <xsd:enumeration value="Audit"/>
              <xsd:enumeration value="Clinical Services"/>
              <xsd:enumeration value="Contract Administration"/>
              <xsd:enumeration value="Financial Services"/>
              <xsd:enumeration value="Administration &amp; Support"/>
              <xsd:enumeration value="Provider Services"/>
              <xsd:enumeration value="Systems &amp; Technology"/>
            </xsd:restriction>
          </xsd:simpleType>
        </xsd:union>
      </xsd:simpleType>
    </xsd:element>
    <xsd:element name="Branch" ma:index="10" nillable="true" ma:displayName="Branch" ma:format="Dropdown" ma:internalName="Branch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Tech Support"/>
          <xsd:enumeration value="UPIC-JOA"/>
          <xsd:enumeration value="Web Development"/>
          <xsd:enumeration value="Ready to Archive"/>
        </xsd:restriction>
      </xsd:simpleType>
    </xsd:element>
    <xsd:element name="Contract" ma:index="11" nillable="true" ma:displayName="Contract" ma:format="Dropdown" ma:internalName="Contract" ma:readOnly="false">
      <xsd:simpleType>
        <xsd:union memberTypes="dms:Text">
          <xsd:simpleType>
            <xsd:restriction base="dms:Choice">
              <xsd:enumeration value="(None)"/>
              <xsd:enumeration value="Part A"/>
              <xsd:enumeration value="Part B"/>
              <xsd:enumeration value="Shared"/>
            </xsd:restriction>
          </xsd:simpleType>
        </xsd:un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NRF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Level Agreement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nillable="true" ma:displayName="Workflow Status" ma:default="New" ma:format="Dropdown" ma:internalName="Workflow_x0020_Status" ma:readOnly="false">
      <xsd:simpleType>
        <xsd:union memberTypes="dms:Text">
          <xsd:simpleType>
            <xsd:restriction base="dms:Choice">
              <xsd:enumeration value="New"/>
              <xsd:enumeration value="Edit"/>
              <xsd:enumeration value="Review"/>
              <xsd:enumeration value="Approval"/>
              <xsd:enumeration value="Ready"/>
              <xsd:enumeration value="Active"/>
            </xsd:restriction>
          </xsd:simpleType>
        </xsd:union>
      </xsd:simpleType>
    </xsd:element>
    <xsd:element name="Document_x0020_History" ma:index="15" nillable="true" ma:displayName="Document History" ma:internalName="Document_x0020_History">
      <xsd:simpleType>
        <xsd:restriction base="dms:Note">
          <xsd:maxLength value="255"/>
        </xsd:restriction>
      </xsd:simpleType>
    </xsd:element>
    <xsd:element name="Published_x0020_Version" ma:index="16" nillable="true" ma:displayName="Published Version" ma:internalName="Published_x0020_Version">
      <xsd:simpleType>
        <xsd:restriction base="dms:Text">
          <xsd:maxLength value="255"/>
        </xsd:restriction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28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c6057-49d3-4dc7-88e4-55d77bf3a92f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4" nillable="true" ma:displayName="Approve Olli Document" ma:internalName="Approve_x0020_Olli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nch xmlns="38319c59-cafe-4953-ac04-7a1f3d75c99d">Provider Outreach &amp; Education</Branch>
    <Division xmlns="38319c59-cafe-4953-ac04-7a1f3d75c99d">Government Health Administrators</Division>
    <Document_x0020_History xmlns="38319c59-cafe-4953-ac04-7a1f3d75c99d" xsi:nil="true"/>
    <Review_x0020_Notification_x0020_Date xmlns="38319c59-cafe-4953-ac04-7a1f3d75c99d">2025-11-17T06:00:00+00:00</Review_x0020_Notification_x0020_Date>
    <Document_x0020_Type xmlns="38319c59-cafe-4953-ac04-7a1f3d75c99d">Form</Document_x0020_Type>
    <Must_x0020_review_x0020_changes_x0020_with_x0020_staff xmlns="38319c59-cafe-4953-ac04-7a1f3d75c99d">No</Must_x0020_review_x0020_changes_x0020_with_x0020_staff>
    <Approve_x0020_Olli_x0020_Document xmlns="6c3c6057-49d3-4dc7-88e4-55d77bf3a92f">
      <Url xsi:nil="true"/>
      <Description xsi:nil="true"/>
    </Approve_x0020_Olli_x0020_Document>
    <CategoryDescription xmlns="http://schemas.microsoft.com/sharepoint.v3" xsi:nil="true"/>
    <Document_x0020_Number xmlns="38319c59-cafe-4953-ac04-7a1f3d75c99d" xsi:nil="true"/>
    <Functional_x0020_Area xmlns="38319c59-cafe-4953-ac04-7a1f3d75c99d">Provider Services</Functional_x0020_Area>
    <Topic2 xmlns="38319c59-cafe-4953-ac04-7a1f3d75c99d">Education – Internal</Topic2>
    <RoutingRuleDescription xmlns="http://schemas.microsoft.com/sharepoint/v3" xsi:nil="true"/>
    <New_x0020_Version_x0020_Email_x0020_Required xmlns="38319c59-cafe-4953-ac04-7a1f3d75c99d">No</New_x0020_Version_x0020_Email_x0020_Required>
    <Latest_x0020_Changes xmlns="38319c59-cafe-4953-ac04-7a1f3d75c99d">Updated required slides and verbiage. 11/17/2023. Version 2.0</Latest_x0020_Changes>
    <Contract xmlns="38319c59-cafe-4953-ac04-7a1f3d75c99d">Shared</Contract>
    <Workflow_x0020_Status xmlns="38319c59-cafe-4953-ac04-7a1f3d75c99d">Active</Workflow_x0020_Status>
    <_dlc_DocId xmlns="38319c59-cafe-4953-ac04-7a1f3d75c99d">GHA0-287831341-22520</_dlc_DocId>
    <_dlc_DocIdUrl xmlns="38319c59-cafe-4953-ac04-7a1f3d75c99d">
      <Url>https://knowledge.wpsic.com/lib/gha/_layouts/15/DocIdRedir.aspx?ID=GHA0-287831341-22520</Url>
      <Description>GHA0-287831341-22520</Description>
    </_dlc_DocIdUrl>
    <Published_x0020_Version xmlns="38319c59-cafe-4953-ac04-7a1f3d75c99d">2.0</Published_x0020_Vers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F37263E-83E8-47D8-84E5-BD20C1C6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.v3"/>
    <ds:schemaRef ds:uri="38319c59-cafe-4953-ac04-7a1f3d75c99d"/>
    <ds:schemaRef ds:uri="6c3c6057-49d3-4dc7-88e4-55d77bf3a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65DD43-4A45-4E69-B065-7B5DB9C09977}">
  <ds:schemaRefs>
    <ds:schemaRef ds:uri="http://schemas.microsoft.com/office/2006/metadata/properties"/>
    <ds:schemaRef ds:uri="http://schemas.microsoft.com/sharepoint/v3"/>
    <ds:schemaRef ds:uri="6c3c6057-49d3-4dc7-88e4-55d77bf3a92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8319c59-cafe-4953-ac04-7a1f3d75c99d"/>
    <ds:schemaRef ds:uri="http://schemas.microsoft.com/sharepoint.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9823FB-1642-44C2-B134-4F94F2A4196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021285-0A3B-4B11-9CD4-6DCF787DA50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411</Words>
  <Application>Microsoft Office PowerPoint</Application>
  <PresentationFormat>Widescreen</PresentationFormat>
  <Paragraphs>61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Custom Design</vt:lpstr>
      <vt:lpstr>1_Custom Design</vt:lpstr>
      <vt:lpstr>Iowa Healthcare Financial Management Association </vt:lpstr>
      <vt:lpstr>Disclaimer</vt:lpstr>
      <vt:lpstr>Add-On Complexity Procedure Code G2211 </vt:lpstr>
      <vt:lpstr>Telehealth Services </vt:lpstr>
      <vt:lpstr>New Services </vt:lpstr>
      <vt:lpstr>Revalidations  </vt:lpstr>
      <vt:lpstr>New Specialties for 2024 </vt:lpstr>
      <vt:lpstr>Common Rejections and Denials </vt:lpstr>
      <vt:lpstr>Resources </vt:lpstr>
      <vt:lpstr>Additional Resources </vt:lpstr>
      <vt:lpstr>Questions </vt:lpstr>
      <vt:lpstr>Survey 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 PowerPoint Template with required slides</dc:title>
  <dc:creator>Rasmussen, Benjamin - Corp Comm</dc:creator>
  <cp:lastModifiedBy>Berra, Ellen</cp:lastModifiedBy>
  <cp:revision>115</cp:revision>
  <dcterms:created xsi:type="dcterms:W3CDTF">2020-11-15T21:40:28Z</dcterms:created>
  <dcterms:modified xsi:type="dcterms:W3CDTF">2024-02-14T20:49:48Z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0x010100145A4B23F966424BB4FD8A429A4EA29A00DCDC287B76D71443BBCAEBB9B354C5BD</vt:lpwstr>
  </property>
  <property fmtid="{D5CDD505-2E9C-101B-9397-08002B2CF9AE}" pid="3" name="_dlc_DocIdItemGuid">
    <vt:lpwstr>7d201af0-9455-4e7e-9934-8c85bee461e3</vt:lpwstr>
  </property>
  <property fmtid="{D5CDD505-2E9C-101B-9397-08002B2CF9AE}" pid="4" name="WorkflowChangePath">
    <vt:lpwstr>a4216109-3f9e-43cc-90ff-b52cd27f9e9b,19;a4216109-3f9e-43cc-90ff-b52cd27f9e9b,19;a4216109-3f9e-43cc-90ff-b52cd27f9e9b,65;a4216109-3f9e-43cc-90ff-b52cd27f9e9b,65;</vt:lpwstr>
  </property>
  <property fmtid="{D5CDD505-2E9C-101B-9397-08002B2CF9AE}" pid="5" name="SendReminderNoticeTo">
    <vt:lpwstr>548;#i:0#.w|corp\0006890,#i:0#.w|corp\0006890,#Thom.Ryan@wpsic.com,#Thom.Ryan@wpsic.com,#Ryan, Thom,#,#,#;#544;#i:0#.w|corp\0014800,#i:0#.w|corp\0014800,#Maria.Diaz@wpsic.com,#Maria.Diaz@wpsic.com,#Diaz, Maria,#,#,#</vt:lpwstr>
  </property>
  <property fmtid="{D5CDD505-2E9C-101B-9397-08002B2CF9AE}" pid="6" name="Publish Document">
    <vt:lpwstr>https://knowledge.wpsic.com/lib/gha/_layouts/15/wrkstat.aspx?List=6c3c6057-49d3-4dc7-88e4-55d77bf3a92f&amp;WorkflowInstanceName=9c6a23d3-5c73-44fb-9eb7-9104751dfceb, Publish</vt:lpwstr>
  </property>
</Properties>
</file>