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</p:sldMasterIdLst>
  <p:notesMasterIdLst>
    <p:notesMasterId r:id="rId11"/>
  </p:notesMasterIdLst>
  <p:sldIdLst>
    <p:sldId id="256" r:id="rId5"/>
    <p:sldId id="277" r:id="rId6"/>
    <p:sldId id="261" r:id="rId7"/>
    <p:sldId id="257" r:id="rId8"/>
    <p:sldId id="259" r:id="rId9"/>
    <p:sldId id="258" r:id="rId1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8C2"/>
    <a:srgbClr val="1E2B53"/>
    <a:srgbClr val="0076A3"/>
    <a:srgbClr val="8693C8"/>
    <a:srgbClr val="0C203D"/>
    <a:srgbClr val="81CEEC"/>
    <a:srgbClr val="D66084"/>
    <a:srgbClr val="D73163"/>
    <a:srgbClr val="48586E"/>
    <a:srgbClr val="73C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3792" autoAdjust="0"/>
  </p:normalViewPr>
  <p:slideViewPr>
    <p:cSldViewPr snapToGrid="0" snapToObjects="1">
      <p:cViewPr varScale="1">
        <p:scale>
          <a:sx n="88" d="100"/>
          <a:sy n="88" d="100"/>
        </p:scale>
        <p:origin x="7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w Cen MT" panose="020B06020201040206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w Cen MT" panose="020B0602020104020603" pitchFamily="34" charset="77"/>
              </a:defRPr>
            </a:lvl1pPr>
          </a:lstStyle>
          <a:p>
            <a:fld id="{03B627A9-A99A-B445-88F1-E7F07C268DAC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w Cen MT" panose="020B06020201040206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w Cen MT" panose="020B0602020104020603" pitchFamily="34" charset="77"/>
              </a:defRPr>
            </a:lvl1pPr>
          </a:lstStyle>
          <a:p>
            <a:fld id="{033FC22E-F67E-1E47-9410-C09EA9EB0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8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FC22E-F67E-1E47-9410-C09EA9EB07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 = 400+ clients, 61 specialties, 600+ people</a:t>
            </a:r>
          </a:p>
          <a:p>
            <a:r>
              <a:rPr lang="en-US" dirty="0"/>
              <a:t>RH = ?</a:t>
            </a:r>
          </a:p>
          <a:p>
            <a:r>
              <a:rPr lang="en-US" dirty="0"/>
              <a:t>RPM =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FC22E-F67E-1E47-9410-C09EA9EB07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6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 = 400+ clients, 61 specialties, 600+ people</a:t>
            </a:r>
          </a:p>
          <a:p>
            <a:r>
              <a:rPr lang="en-US" dirty="0"/>
              <a:t>RH = ?</a:t>
            </a:r>
          </a:p>
          <a:p>
            <a:r>
              <a:rPr lang="en-US" dirty="0"/>
              <a:t>RPM =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FC22E-F67E-1E47-9410-C09EA9EB07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FC22E-F67E-1E47-9410-C09EA9EB07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7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ty">
    <p:bg>
      <p:bgPr>
        <a:gradFill flip="none" rotWithShape="1">
          <a:gsLst>
            <a:gs pos="0">
              <a:schemeClr val="tx2"/>
            </a:gs>
            <a:gs pos="100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679" y="1876427"/>
            <a:ext cx="6990080" cy="1143240"/>
          </a:xfrm>
        </p:spPr>
        <p:txBody>
          <a:bodyPr wrap="square" lIns="0"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679" y="3018181"/>
            <a:ext cx="6990080" cy="553693"/>
          </a:xfrm>
        </p:spPr>
        <p:txBody>
          <a:bodyPr wrap="square"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2">
                    <a:alpha val="30173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B758F1-0EFF-3C46-BFE8-56FE7E4D2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679" y="3885288"/>
            <a:ext cx="6990080" cy="244682"/>
          </a:xfrm>
        </p:spPr>
        <p:txBody>
          <a:bodyPr vert="horz" wrap="square" lIns="0" tIns="45720" rIns="91440" bIns="45720" rtlCol="0">
            <a:spAutoFit/>
          </a:bodyPr>
          <a:lstStyle>
            <a:lvl1pPr marL="0" indent="0" algn="l">
              <a:buNone/>
              <a:defRPr lang="en-US" sz="1100" dirty="0">
                <a:solidFill>
                  <a:schemeClr val="accent4"/>
                </a:solidFill>
              </a:defRPr>
            </a:lvl1pPr>
          </a:lstStyle>
          <a:p>
            <a:pPr marL="171450" marR="0" lvl="0" indent="-17145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Presenter’s name and/or date if needed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D77160-319F-2444-A0AC-780963AB4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1679" y="650415"/>
            <a:ext cx="1543473" cy="5909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EB1A27-8538-8656-5599-FD3E3AB4229A}"/>
              </a:ext>
            </a:extLst>
          </p:cNvPr>
          <p:cNvCxnSpPr>
            <a:cxnSpLocks/>
          </p:cNvCxnSpPr>
          <p:nvPr userDrawn="1"/>
        </p:nvCxnSpPr>
        <p:spPr>
          <a:xfrm>
            <a:off x="741679" y="1563704"/>
            <a:ext cx="73152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C0F34B-519D-FB40-AC28-FEB1E5844BE2}"/>
              </a:ext>
            </a:extLst>
          </p:cNvPr>
          <p:cNvSpPr/>
          <p:nvPr userDrawn="1"/>
        </p:nvSpPr>
        <p:spPr>
          <a:xfrm>
            <a:off x="0" y="0"/>
            <a:ext cx="2598420" cy="5148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097"/>
            <a:ext cx="2053281" cy="162060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530" y="274097"/>
            <a:ext cx="6056870" cy="4319168"/>
          </a:xfrm>
        </p:spPr>
        <p:txBody>
          <a:bodyPr>
            <a:normAutofit/>
          </a:bodyPr>
          <a:lstStyle>
            <a:lvl1pPr>
              <a:defRPr sz="1800"/>
            </a:lvl1pPr>
            <a:lvl2pPr marL="514350" indent="-171450">
              <a:buFont typeface="System Font Regular"/>
              <a:buChar char="–"/>
              <a:defRPr sz="1400"/>
            </a:lvl2pPr>
            <a:lvl3pPr>
              <a:defRPr sz="1200"/>
            </a:lvl3pPr>
            <a:lvl4pPr marL="1200150" indent="-171450">
              <a:buFont typeface="System Font Regular"/>
              <a:buChar char="–"/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3560E3-8A15-F446-87DE-5579F2BC799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2108887"/>
            <a:ext cx="2053281" cy="2398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514350" indent="-171450">
              <a:buFont typeface="System Font Regular"/>
              <a:buChar char="–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 marL="1200150" indent="-171450">
              <a:buFont typeface="System Font Regular"/>
              <a:buChar char="–"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F94E5-AB39-9645-AE2B-0E12C831A0C3}"/>
              </a:ext>
            </a:extLst>
          </p:cNvPr>
          <p:cNvSpPr txBox="1"/>
          <p:nvPr userDrawn="1"/>
        </p:nvSpPr>
        <p:spPr>
          <a:xfrm>
            <a:off x="226313" y="4711184"/>
            <a:ext cx="216188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E8265-7AB4-116C-6914-F9F03DCE7A8D}"/>
              </a:ext>
            </a:extLst>
          </p:cNvPr>
          <p:cNvSpPr txBox="1"/>
          <p:nvPr userDrawn="1"/>
        </p:nvSpPr>
        <p:spPr>
          <a:xfrm>
            <a:off x="8294013" y="4795823"/>
            <a:ext cx="364662" cy="20005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FF35997-B269-1EB9-CC82-C485098E4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5583" y="4800177"/>
            <a:ext cx="16981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C0F34B-519D-FB40-AC28-FEB1E5844BE2}"/>
              </a:ext>
            </a:extLst>
          </p:cNvPr>
          <p:cNvSpPr/>
          <p:nvPr userDrawn="1"/>
        </p:nvSpPr>
        <p:spPr>
          <a:xfrm>
            <a:off x="0" y="0"/>
            <a:ext cx="2598420" cy="5148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097"/>
            <a:ext cx="2053281" cy="162060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3560E3-8A15-F446-87DE-5579F2BC799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2108887"/>
            <a:ext cx="2053281" cy="2398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514350" indent="-171450">
              <a:buFont typeface="System Font Regular"/>
              <a:buChar char="–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 marL="1200150" indent="-171450">
              <a:buFont typeface="System Font Regular"/>
              <a:buChar char="–"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290C3-B26C-8E4D-8926-F1D0F778F2AB}"/>
              </a:ext>
            </a:extLst>
          </p:cNvPr>
          <p:cNvSpPr txBox="1"/>
          <p:nvPr userDrawn="1"/>
        </p:nvSpPr>
        <p:spPr>
          <a:xfrm>
            <a:off x="226313" y="4711184"/>
            <a:ext cx="216188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82B24-2817-8D55-960C-B3AAD9D2200D}"/>
              </a:ext>
            </a:extLst>
          </p:cNvPr>
          <p:cNvSpPr txBox="1"/>
          <p:nvPr userDrawn="1"/>
        </p:nvSpPr>
        <p:spPr>
          <a:xfrm>
            <a:off x="8294013" y="4795823"/>
            <a:ext cx="364662" cy="20005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8D6D91-E4BB-AC0C-C9AC-DD510F83C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5583" y="4800177"/>
            <a:ext cx="16981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098"/>
            <a:ext cx="8686800" cy="480131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805030"/>
            <a:ext cx="8686800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9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5448D73-5BBD-C346-86F2-3C800F23DC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9143999" cy="2574131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800">
                <a:solidFill>
                  <a:schemeClr val="accent5"/>
                </a:solidFill>
              </a:defRPr>
            </a:lvl1pPr>
          </a:lstStyle>
          <a:p>
            <a:pPr marL="0" lvl="0" algn="ctr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098"/>
            <a:ext cx="8686800" cy="480131"/>
          </a:xfrm>
        </p:spPr>
        <p:txBody>
          <a:bodyPr>
            <a:spAutoFit/>
          </a:bodyPr>
          <a:lstStyle>
            <a:lvl1pPr algn="ctr"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805030"/>
            <a:ext cx="8686800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yebrow on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5448D73-5BBD-C346-86F2-3C800F23DC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9143999" cy="2574131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800">
                <a:solidFill>
                  <a:schemeClr val="accent5"/>
                </a:solidFill>
              </a:defRPr>
            </a:lvl1pPr>
          </a:lstStyle>
          <a:p>
            <a:pPr marL="0" lvl="0" algn="ctr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0CC7C7-9123-CC43-9D34-068C86CE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63465"/>
            <a:ext cx="8686800" cy="480131"/>
          </a:xfrm>
        </p:spPr>
        <p:txBody>
          <a:bodyPr>
            <a:spAutoFit/>
          </a:bodyPr>
          <a:lstStyle>
            <a:lvl1pPr algn="ctr"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18B448-E2F8-DF48-B369-1014C3892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74098"/>
            <a:ext cx="8686800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1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brow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3465"/>
            <a:ext cx="8686800" cy="480131"/>
          </a:xfrm>
        </p:spPr>
        <p:txBody>
          <a:bodyPr>
            <a:sp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74098"/>
            <a:ext cx="8686800" cy="244682"/>
          </a:xfrm>
        </p:spPr>
        <p:txBody>
          <a:bodyPr>
            <a:spAutoFit/>
          </a:bodyPr>
          <a:lstStyle>
            <a:lvl1pPr marL="0" indent="0" algn="ctr">
              <a:buNone/>
              <a:defRPr sz="1100" b="1" cap="all" spc="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4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098"/>
            <a:ext cx="8686800" cy="480131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378"/>
            <a:ext cx="8686800" cy="347694"/>
          </a:xfrm>
        </p:spPr>
        <p:txBody>
          <a:bodyPr>
            <a:sp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0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4096" y="-1"/>
            <a:ext cx="6089904" cy="5148264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397565"/>
            <a:ext cx="2286000" cy="1358845"/>
          </a:xfrm>
        </p:spPr>
        <p:txBody>
          <a:bodyPr anchor="b" anchorCtr="0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7EF515-907B-434A-9E70-C6CBE9719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3" y="1948070"/>
            <a:ext cx="2286000" cy="26504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D2BAD-5A47-3047-8ED0-08D4C3F47F4E}"/>
              </a:ext>
            </a:extLst>
          </p:cNvPr>
          <p:cNvSpPr txBox="1"/>
          <p:nvPr userDrawn="1"/>
        </p:nvSpPr>
        <p:spPr>
          <a:xfrm>
            <a:off x="226313" y="4711184"/>
            <a:ext cx="216188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</p:spTree>
    <p:extLst>
      <p:ext uri="{BB962C8B-B14F-4D97-AF65-F5344CB8AC3E}">
        <p14:creationId xmlns:p14="http://schemas.microsoft.com/office/powerpoint/2010/main" val="17955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1" y="2027823"/>
            <a:ext cx="7124699" cy="535531"/>
          </a:xfrm>
        </p:spPr>
        <p:txBody>
          <a:bodyPr wrap="square" anchor="b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1" y="2786476"/>
            <a:ext cx="7124699" cy="313932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21B7C-F760-EB73-89F2-270D3F6751B0}"/>
              </a:ext>
            </a:extLst>
          </p:cNvPr>
          <p:cNvCxnSpPr/>
          <p:nvPr userDrawn="1"/>
        </p:nvCxnSpPr>
        <p:spPr>
          <a:xfrm>
            <a:off x="1107440" y="2669992"/>
            <a:ext cx="73152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1"/>
            <a:ext cx="4572000" cy="5148264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397565"/>
            <a:ext cx="3840480" cy="1358845"/>
          </a:xfrm>
        </p:spPr>
        <p:txBody>
          <a:bodyPr anchor="b" anchorCtr="0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D135F-EF16-F842-B513-024A20C19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3" y="1948070"/>
            <a:ext cx="3840480" cy="26504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9048" y="191"/>
            <a:ext cx="3044952" cy="5148072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397565"/>
            <a:ext cx="5303520" cy="1358845"/>
          </a:xfrm>
        </p:spPr>
        <p:txBody>
          <a:bodyPr anchor="b" anchorCtr="0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C63CB-A250-EC4F-A0F2-49F4AD9E3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3" y="1948070"/>
            <a:ext cx="5303520" cy="26504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"/>
            <a:ext cx="3044952" cy="5148072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FA7088-FE51-524E-A82F-3861B17A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183" y="397565"/>
            <a:ext cx="5303520" cy="1358845"/>
          </a:xfrm>
        </p:spPr>
        <p:txBody>
          <a:bodyPr anchor="b" anchorCtr="0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37289-463B-334D-A881-EC255A77B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60977" y="1948070"/>
            <a:ext cx="5303520" cy="26504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4A9F4-4388-7A42-931D-591195CFE284}"/>
              </a:ext>
            </a:extLst>
          </p:cNvPr>
          <p:cNvSpPr txBox="1"/>
          <p:nvPr userDrawn="1"/>
        </p:nvSpPr>
        <p:spPr>
          <a:xfrm>
            <a:off x="3255760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00F73-0D11-E60B-3611-0719BBE710F9}"/>
              </a:ext>
            </a:extLst>
          </p:cNvPr>
          <p:cNvSpPr txBox="1"/>
          <p:nvPr userDrawn="1"/>
        </p:nvSpPr>
        <p:spPr>
          <a:xfrm>
            <a:off x="8294013" y="4795823"/>
            <a:ext cx="364662" cy="20005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0434B4-C324-CE59-8E1E-EF7035965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5583" y="4800177"/>
            <a:ext cx="16981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Mediu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8263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08395-DAA7-C54A-A8EC-B2405B27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522" y="397565"/>
            <a:ext cx="3840480" cy="1358845"/>
          </a:xfrm>
        </p:spPr>
        <p:txBody>
          <a:bodyPr anchor="b" anchorCtr="0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47F412D-0D6B-A04B-B103-E95AC930D1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316" y="1948070"/>
            <a:ext cx="3840480" cy="26504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8BF91-E7E5-AE42-BD8D-5C2CE1A1C465}"/>
              </a:ext>
            </a:extLst>
          </p:cNvPr>
          <p:cNvSpPr txBox="1"/>
          <p:nvPr userDrawn="1"/>
        </p:nvSpPr>
        <p:spPr>
          <a:xfrm>
            <a:off x="4766505" y="4782743"/>
            <a:ext cx="216188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F7654-70CA-8A1A-F580-C2BB7CF19576}"/>
              </a:ext>
            </a:extLst>
          </p:cNvPr>
          <p:cNvSpPr txBox="1"/>
          <p:nvPr userDrawn="1"/>
        </p:nvSpPr>
        <p:spPr>
          <a:xfrm>
            <a:off x="8294013" y="4795823"/>
            <a:ext cx="364662" cy="20005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7751D9-ADD0-8425-A616-EE4167076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5583" y="4800177"/>
            <a:ext cx="16981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DE3E2AF-6570-884C-918B-2E697706D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9904" cy="5148264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1CAD79-FF6F-3A46-A8C5-BA02C45D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522" y="397565"/>
            <a:ext cx="2286000" cy="1358845"/>
          </a:xfrm>
        </p:spPr>
        <p:txBody>
          <a:bodyPr anchor="b" anchorCtr="0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7EF515-907B-434A-9E70-C6CBE9719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316" y="1948070"/>
            <a:ext cx="2286000" cy="245180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A3918-A0CB-684E-AD53-68B40814CED6}"/>
              </a:ext>
            </a:extLst>
          </p:cNvPr>
          <p:cNvSpPr txBox="1"/>
          <p:nvPr userDrawn="1"/>
        </p:nvSpPr>
        <p:spPr>
          <a:xfrm>
            <a:off x="6245445" y="4782743"/>
            <a:ext cx="216188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</p:spTree>
    <p:extLst>
      <p:ext uri="{BB962C8B-B14F-4D97-AF65-F5344CB8AC3E}">
        <p14:creationId xmlns:p14="http://schemas.microsoft.com/office/powerpoint/2010/main" val="11471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light">
    <p:bg>
      <p:bgPr>
        <a:gradFill flip="none" rotWithShape="1">
          <a:gsLst>
            <a:gs pos="0">
              <a:srgbClr val="DFE2FC"/>
            </a:gs>
            <a:gs pos="100000">
              <a:schemeClr val="accent4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89EA58D-A6AE-A447-BA13-01F41D702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971550"/>
            <a:ext cx="571500" cy="381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90CB6-9232-1442-BC61-9F87A5100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012" y="1702546"/>
            <a:ext cx="7419975" cy="2638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6C62F-FC14-684E-9BA6-86B6ACD5C0EF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7BE23-99A4-44B6-A579-DB9B1E87C6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5582" y="4813541"/>
            <a:ext cx="173736" cy="173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B7302-210D-6DD3-2E89-9B3158D67A4F}"/>
              </a:ext>
            </a:extLst>
          </p:cNvPr>
          <p:cNvSpPr txBox="1"/>
          <p:nvPr userDrawn="1"/>
        </p:nvSpPr>
        <p:spPr>
          <a:xfrm>
            <a:off x="8294013" y="4795823"/>
            <a:ext cx="364662" cy="20005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53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89EA58D-A6AE-A447-BA13-01F41D702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971550"/>
            <a:ext cx="571500" cy="381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90CB6-9232-1442-BC61-9F87A5100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012" y="1702546"/>
            <a:ext cx="7419975" cy="2638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6C62F-FC14-684E-9BA6-86B6ACD5C0EF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rgbClr val="85909F"/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D6110-0187-C35B-21FC-812D0E922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5582" y="4813541"/>
            <a:ext cx="173736" cy="173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C89A5-8F71-DC57-08BA-3234D8D0EA4D}"/>
              </a:ext>
            </a:extLst>
          </p:cNvPr>
          <p:cNvSpPr txBox="1"/>
          <p:nvPr userDrawn="1"/>
        </p:nvSpPr>
        <p:spPr>
          <a:xfrm>
            <a:off x="8294013" y="4795823"/>
            <a:ext cx="364662" cy="20005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68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590BC74-B4D5-5F3D-A5CE-2879EC49EB71}"/>
              </a:ext>
            </a:extLst>
          </p:cNvPr>
          <p:cNvGrpSpPr/>
          <p:nvPr userDrawn="1"/>
        </p:nvGrpSpPr>
        <p:grpSpPr>
          <a:xfrm>
            <a:off x="0" y="-1"/>
            <a:ext cx="9144000" cy="5143501"/>
            <a:chOff x="0" y="-1"/>
            <a:chExt cx="9144000" cy="51435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B4DEBE-5B13-85CF-58B3-C96C3FC5E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-1"/>
              <a:ext cx="9144000" cy="514350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D539C8-56E5-F393-BBFC-93B3F66DE380}"/>
                </a:ext>
              </a:extLst>
            </p:cNvPr>
            <p:cNvSpPr/>
            <p:nvPr userDrawn="1"/>
          </p:nvSpPr>
          <p:spPr>
            <a:xfrm>
              <a:off x="1413975" y="4320878"/>
              <a:ext cx="63160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spc="300" dirty="0">
                  <a:solidFill>
                    <a:schemeClr val="bg1"/>
                  </a:solidFill>
                </a:rPr>
                <a:t>ASCENDING TO NEW HEIGHTS IN HEALTHCARE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FE1D906-6817-C441-732C-27058DBB0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3" y="3582750"/>
              <a:ext cx="828174" cy="46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4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63180C-F95B-D97C-508C-7116D1BDB5E0}"/>
              </a:ext>
            </a:extLst>
          </p:cNvPr>
          <p:cNvGrpSpPr/>
          <p:nvPr userDrawn="1"/>
        </p:nvGrpSpPr>
        <p:grpSpPr>
          <a:xfrm>
            <a:off x="0" y="-1"/>
            <a:ext cx="9144000" cy="5143501"/>
            <a:chOff x="0" y="-1"/>
            <a:chExt cx="9144000" cy="51435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C1F2A7-8FDE-11D3-2398-A1F51B4C5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-1"/>
              <a:ext cx="9144000" cy="514350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10A0418-25FD-1614-9669-6DB2D7FD1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3" y="3582750"/>
              <a:ext cx="828174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D62207-194A-26C6-1CC1-338ED86C52CB}"/>
              </a:ext>
            </a:extLst>
          </p:cNvPr>
          <p:cNvSpPr/>
          <p:nvPr userDrawn="1"/>
        </p:nvSpPr>
        <p:spPr>
          <a:xfrm>
            <a:off x="1413975" y="4320878"/>
            <a:ext cx="6316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spc="300" dirty="0">
                <a:solidFill>
                  <a:schemeClr val="bg1"/>
                </a:solidFill>
              </a:rPr>
              <a:t>ASCENDING TO NEW HEIGHTS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39566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243EE7-99EC-9C89-96C6-C5243D608757}"/>
              </a:ext>
            </a:extLst>
          </p:cNvPr>
          <p:cNvGrpSpPr/>
          <p:nvPr userDrawn="1"/>
        </p:nvGrpSpPr>
        <p:grpSpPr>
          <a:xfrm>
            <a:off x="0" y="-1"/>
            <a:ext cx="9144000" cy="5143501"/>
            <a:chOff x="0" y="-1"/>
            <a:chExt cx="9144000" cy="51435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B6454-4E99-E48A-E006-483B2D627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-1"/>
              <a:ext cx="9144000" cy="514350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2669628-3FA3-740E-08B3-CDB80AE84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3" y="3582750"/>
              <a:ext cx="828174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855682-23A9-A905-1FDC-7615E566B543}"/>
              </a:ext>
            </a:extLst>
          </p:cNvPr>
          <p:cNvSpPr/>
          <p:nvPr userDrawn="1"/>
        </p:nvSpPr>
        <p:spPr>
          <a:xfrm>
            <a:off x="1413975" y="4320878"/>
            <a:ext cx="6316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spc="300" dirty="0">
                <a:solidFill>
                  <a:schemeClr val="bg1"/>
                </a:solidFill>
              </a:rPr>
              <a:t>ASCENDING TO NEW HEIGHTS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28195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8920" y="2027823"/>
            <a:ext cx="5212080" cy="535531"/>
          </a:xfrm>
        </p:spPr>
        <p:txBody>
          <a:bodyPr wrap="square" anchor="b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8920" y="2786476"/>
            <a:ext cx="5212080" cy="313932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Speaker name or subtitle text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2A49A8-223B-C947-B5E9-A3EFEBF55527}"/>
              </a:ext>
            </a:extLst>
          </p:cNvPr>
          <p:cNvSpPr txBox="1">
            <a:spLocks/>
          </p:cNvSpPr>
          <p:nvPr userDrawn="1"/>
        </p:nvSpPr>
        <p:spPr>
          <a:xfrm>
            <a:off x="1143000" y="3516961"/>
            <a:ext cx="6858000" cy="55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9FDB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1CF17-D4FF-C844-BD4A-E536EC2C8242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B3ECDC-47D1-044C-B0F7-B6D505C5880F}"/>
              </a:ext>
            </a:extLst>
          </p:cNvPr>
          <p:cNvCxnSpPr>
            <a:cxnSpLocks/>
          </p:cNvCxnSpPr>
          <p:nvPr userDrawn="1"/>
        </p:nvCxnSpPr>
        <p:spPr>
          <a:xfrm>
            <a:off x="2506851" y="1568291"/>
            <a:ext cx="0" cy="2011680"/>
          </a:xfrm>
          <a:prstGeom prst="line">
            <a:avLst/>
          </a:prstGeom>
          <a:ln w="254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072BD0-71C8-283B-282D-9EFA22D69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0478" y="4563064"/>
            <a:ext cx="1110385" cy="4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603C4C2-026D-864E-190E-470E2DFD9F05}"/>
              </a:ext>
            </a:extLst>
          </p:cNvPr>
          <p:cNvGrpSpPr/>
          <p:nvPr userDrawn="1"/>
        </p:nvGrpSpPr>
        <p:grpSpPr>
          <a:xfrm>
            <a:off x="0" y="-1"/>
            <a:ext cx="9144000" cy="5143501"/>
            <a:chOff x="0" y="-1"/>
            <a:chExt cx="9144000" cy="51435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7EF6A4-7DBB-64BE-52E5-C5BA0AF9B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-1"/>
              <a:ext cx="9144000" cy="514350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9C11C65-493D-0D7B-DA7B-1A248DA46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3" y="3582750"/>
              <a:ext cx="828174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B12CA99-7C34-402B-0039-B86D518D6772}"/>
              </a:ext>
            </a:extLst>
          </p:cNvPr>
          <p:cNvSpPr/>
          <p:nvPr userDrawn="1"/>
        </p:nvSpPr>
        <p:spPr>
          <a:xfrm>
            <a:off x="1413975" y="4320878"/>
            <a:ext cx="6316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spc="300" dirty="0">
                <a:solidFill>
                  <a:schemeClr val="bg1"/>
                </a:solidFill>
              </a:rPr>
              <a:t>ASCENDING TO NEW HEIGHTS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11699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9B3E53D-D870-27C1-BBED-C073CE68F44E}"/>
              </a:ext>
            </a:extLst>
          </p:cNvPr>
          <p:cNvGrpSpPr/>
          <p:nvPr userDrawn="1"/>
        </p:nvGrpSpPr>
        <p:grpSpPr>
          <a:xfrm>
            <a:off x="0" y="-1"/>
            <a:ext cx="9144000" cy="5143501"/>
            <a:chOff x="0" y="-1"/>
            <a:chExt cx="9144000" cy="51435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CAD0A1-61DC-5B9B-7BBD-124ED4F6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-1"/>
              <a:ext cx="9144000" cy="514350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4E16A65-221F-FE68-19B4-F62DB533F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57913" y="3582750"/>
              <a:ext cx="828174" cy="4648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8CD410F-680F-49D2-97C3-F4986EF3DAA6}"/>
              </a:ext>
            </a:extLst>
          </p:cNvPr>
          <p:cNvSpPr/>
          <p:nvPr userDrawn="1"/>
        </p:nvSpPr>
        <p:spPr>
          <a:xfrm>
            <a:off x="1413975" y="4320878"/>
            <a:ext cx="6316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spc="300" dirty="0">
                <a:solidFill>
                  <a:schemeClr val="bg1"/>
                </a:solidFill>
              </a:rPr>
              <a:t>ASCENDING TO NEW HEIGHTS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5946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HS Divider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1" y="2027823"/>
            <a:ext cx="7124699" cy="535531"/>
          </a:xfrm>
        </p:spPr>
        <p:txBody>
          <a:bodyPr wrap="square" anchor="b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1" y="2786476"/>
            <a:ext cx="7124699" cy="313932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61FE56-08F6-C261-B8BF-8F31D24E9716}"/>
              </a:ext>
            </a:extLst>
          </p:cNvPr>
          <p:cNvCxnSpPr/>
          <p:nvPr userDrawn="1"/>
        </p:nvCxnSpPr>
        <p:spPr>
          <a:xfrm>
            <a:off x="1107440" y="2669992"/>
            <a:ext cx="73152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erging Marke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8920" y="2027823"/>
            <a:ext cx="5212080" cy="535531"/>
          </a:xfrm>
        </p:spPr>
        <p:txBody>
          <a:bodyPr wrap="square" anchor="b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8920" y="2786476"/>
            <a:ext cx="5212080" cy="313932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Speaker name or subtitle text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2A49A8-223B-C947-B5E9-A3EFEBF55527}"/>
              </a:ext>
            </a:extLst>
          </p:cNvPr>
          <p:cNvSpPr txBox="1">
            <a:spLocks/>
          </p:cNvSpPr>
          <p:nvPr userDrawn="1"/>
        </p:nvSpPr>
        <p:spPr>
          <a:xfrm>
            <a:off x="1143000" y="3516961"/>
            <a:ext cx="6858000" cy="55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9FDB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6EBDA-32B2-164B-BABF-891776FE2107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8BAD78-F6CF-5447-BD3E-4224FA775B94}"/>
              </a:ext>
            </a:extLst>
          </p:cNvPr>
          <p:cNvCxnSpPr>
            <a:cxnSpLocks/>
          </p:cNvCxnSpPr>
          <p:nvPr userDrawn="1"/>
        </p:nvCxnSpPr>
        <p:spPr>
          <a:xfrm>
            <a:off x="2506851" y="1568291"/>
            <a:ext cx="0" cy="2011680"/>
          </a:xfrm>
          <a:prstGeom prst="line">
            <a:avLst/>
          </a:prstGeom>
          <a:ln w="254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>
            <a:extLst>
              <a:ext uri="{FF2B5EF4-FFF2-40B4-BE49-F238E27FC236}">
                <a16:creationId xmlns:a16="http://schemas.microsoft.com/office/drawing/2014/main" id="{C44658B3-2287-BA08-1292-6CDA4E06A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0478" y="4563064"/>
            <a:ext cx="1110385" cy="4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erging Markets Divider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374805-6BEF-F948-99AA-4031CC7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1" y="2027823"/>
            <a:ext cx="7124699" cy="535531"/>
          </a:xfrm>
        </p:spPr>
        <p:txBody>
          <a:bodyPr wrap="square" anchor="b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BEB3C5-95A5-A948-B171-D2EC343C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1" y="2786476"/>
            <a:ext cx="7124699" cy="313932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75C53-DC4F-4A4D-8B4E-216E79CA89E0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2">
                    <a:alpha val="50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6DD9B7-AEF7-B947-B9D2-787BFBDB5B90}"/>
              </a:ext>
            </a:extLst>
          </p:cNvPr>
          <p:cNvCxnSpPr/>
          <p:nvPr userDrawn="1"/>
        </p:nvCxnSpPr>
        <p:spPr>
          <a:xfrm>
            <a:off x="1107440" y="2669992"/>
            <a:ext cx="731520" cy="0"/>
          </a:xfrm>
          <a:prstGeom prst="line">
            <a:avLst/>
          </a:prstGeom>
          <a:ln w="15875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50CF25-C8C2-944E-ACB1-7E44882E29A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8600" y="1205539"/>
            <a:ext cx="8686800" cy="3387725"/>
          </a:xfrm>
        </p:spPr>
        <p:txBody>
          <a:bodyPr>
            <a:normAutofit/>
          </a:bodyPr>
          <a:lstStyle>
            <a:lvl1pPr>
              <a:defRPr sz="1400"/>
            </a:lvl1pPr>
            <a:lvl2pPr marL="514350" indent="-171450">
              <a:buFont typeface="System Font Regular"/>
              <a:buChar char="–"/>
              <a:defRPr sz="1100"/>
            </a:lvl2pPr>
            <a:lvl3pPr>
              <a:defRPr sz="1050"/>
            </a:lvl3pPr>
            <a:lvl4pPr marL="1200150" indent="-171450">
              <a:buFont typeface="System Font Regular"/>
              <a:buChar char="–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098"/>
            <a:ext cx="8686800" cy="480131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BEB8C-D81C-054F-902A-EFAB04670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805030"/>
            <a:ext cx="8686800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0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098"/>
            <a:ext cx="8686800" cy="480131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5665"/>
            <a:ext cx="8686800" cy="3657600"/>
          </a:xfrm>
        </p:spPr>
        <p:txBody>
          <a:bodyPr>
            <a:normAutofit/>
          </a:bodyPr>
          <a:lstStyle>
            <a:lvl1pPr>
              <a:defRPr sz="1800"/>
            </a:lvl1pPr>
            <a:lvl2pPr marL="514350" indent="-171450">
              <a:buFont typeface="System Font Regular"/>
              <a:buChar char="–"/>
              <a:defRPr sz="1400"/>
            </a:lvl2pPr>
            <a:lvl3pPr>
              <a:defRPr sz="1200"/>
            </a:lvl3pPr>
            <a:lvl4pPr marL="1200150" indent="-171450">
              <a:buFont typeface="System Font Regular"/>
              <a:buChar char="–"/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3424-B7BD-F840-9953-F4C894E0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098"/>
            <a:ext cx="8686800" cy="480131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C1EC-22AF-B241-8821-1455EB546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946645"/>
            <a:ext cx="3952645" cy="631401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FF2EB-C447-5E42-94F6-928D6ACC1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1770557"/>
            <a:ext cx="3952648" cy="28236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D42B1-C0C2-F747-A067-F52D31FF7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286" y="946645"/>
            <a:ext cx="3972111" cy="631401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1202F-C142-7F44-8311-7FEBD06EC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3286" y="1770557"/>
            <a:ext cx="3972114" cy="28236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2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F62D9-079C-3F29-2F5B-D5052FFF5DA4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8745582" y="4813541"/>
            <a:ext cx="173736" cy="1737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098"/>
            <a:ext cx="86868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0600D-F0A9-914A-A48D-664D096703E6}"/>
              </a:ext>
            </a:extLst>
          </p:cNvPr>
          <p:cNvSpPr txBox="1"/>
          <p:nvPr userDrawn="1"/>
        </p:nvSpPr>
        <p:spPr>
          <a:xfrm>
            <a:off x="226312" y="4803517"/>
            <a:ext cx="4010407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14378"/>
            <a:r>
              <a:rPr lang="en-US" sz="600" b="0" i="0" dirty="0">
                <a:solidFill>
                  <a:schemeClr val="bg1">
                    <a:lumMod val="75000"/>
                  </a:schemeClr>
                </a:solidFill>
                <a:latin typeface="Tw Cen MT Condensed" panose="020B0606020104020203" pitchFamily="34" charset="77"/>
              </a:rPr>
              <a:t>© 2023 Altera Digital Health Inc. and/or its subsidiaries. All rights reserved. Proprietary and Confidential. Do not distribute without the prior written consent of Altera.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FDED0-6A86-9E43-9CC6-901BBFC34DF2}"/>
              </a:ext>
            </a:extLst>
          </p:cNvPr>
          <p:cNvSpPr txBox="1"/>
          <p:nvPr userDrawn="1"/>
        </p:nvSpPr>
        <p:spPr>
          <a:xfrm>
            <a:off x="8294013" y="4795823"/>
            <a:ext cx="364662" cy="20005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50907-C15C-5442-8954-4D23F6E8049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647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692" r:id="rId3"/>
    <p:sldLayoutId id="2147483699" r:id="rId4"/>
    <p:sldLayoutId id="2147483691" r:id="rId5"/>
    <p:sldLayoutId id="2147483701" r:id="rId6"/>
    <p:sldLayoutId id="2147483658" r:id="rId7"/>
    <p:sldLayoutId id="2147483652" r:id="rId8"/>
    <p:sldLayoutId id="2147483696" r:id="rId9"/>
    <p:sldLayoutId id="2147483708" r:id="rId10"/>
    <p:sldLayoutId id="2147483669" r:id="rId11"/>
    <p:sldLayoutId id="2147483659" r:id="rId12"/>
    <p:sldLayoutId id="2147483702" r:id="rId13"/>
    <p:sldLayoutId id="2147483703" r:id="rId14"/>
    <p:sldLayoutId id="2147483675" r:id="rId15"/>
    <p:sldLayoutId id="2147483660" r:id="rId16"/>
    <p:sldLayoutId id="2147483674" r:id="rId17"/>
    <p:sldLayoutId id="2147483661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8" r:id="rId24"/>
    <p:sldLayoutId id="2147483707" r:id="rId25"/>
    <p:sldLayoutId id="2147483653" r:id="rId26"/>
    <p:sldLayoutId id="2147483709" r:id="rId27"/>
    <p:sldLayoutId id="2147483710" r:id="rId28"/>
    <p:sldLayoutId id="2147483671" r:id="rId29"/>
    <p:sldLayoutId id="2147483672" r:id="rId30"/>
    <p:sldLayoutId id="214748367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2" userDrawn="1">
          <p15:clr>
            <a:srgbClr val="5ACBF0"/>
          </p15:clr>
        </p15:guide>
        <p15:guide id="2" pos="2880" userDrawn="1">
          <p15:clr>
            <a:srgbClr val="5ACBF0"/>
          </p15:clr>
        </p15:guide>
        <p15:guide id="28" orient="horz" pos="1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graves@harriscomputer.com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25C3-4936-43B2-2E46-BA3EAB55C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678" y="1876427"/>
            <a:ext cx="7754622" cy="1143240"/>
          </a:xfrm>
        </p:spPr>
        <p:txBody>
          <a:bodyPr>
            <a:normAutofit/>
          </a:bodyPr>
          <a:lstStyle/>
          <a:p>
            <a:r>
              <a:rPr lang="en-US" dirty="0"/>
              <a:t>Introduction to RCM Services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F6DE5-FC90-8B99-BE90-79D39130E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15,2024</a:t>
            </a:r>
          </a:p>
        </p:txBody>
      </p:sp>
    </p:spTree>
    <p:extLst>
      <p:ext uri="{BB962C8B-B14F-4D97-AF65-F5344CB8AC3E}">
        <p14:creationId xmlns:p14="http://schemas.microsoft.com/office/powerpoint/2010/main" val="15307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2A3A7-7D53-1E30-281E-55D5E133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097"/>
            <a:ext cx="2053281" cy="162060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Altera RCM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2D042-397C-36F8-827F-4A309AAF8513}"/>
              </a:ext>
            </a:extLst>
          </p:cNvPr>
          <p:cNvSpPr txBox="1">
            <a:spLocks/>
          </p:cNvSpPr>
          <p:nvPr/>
        </p:nvSpPr>
        <p:spPr>
          <a:xfrm>
            <a:off x="2858530" y="556037"/>
            <a:ext cx="6056870" cy="4319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/>
              <a:t> 100% U.S.-based executive management 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/>
              <a:t> Concierge client management and support for RCM services &amp; technology</a:t>
            </a:r>
          </a:p>
          <a:p>
            <a:pPr marL="457200" lvl="1">
              <a:spcAft>
                <a:spcPts val="300"/>
              </a:spcAft>
              <a:defRPr/>
            </a:pPr>
            <a:r>
              <a:rPr lang="en-US" sz="1800" dirty="0"/>
              <a:t>Average team leader has 10+ years of professional billing and coding experience</a:t>
            </a:r>
          </a:p>
          <a:p>
            <a:pPr marL="425450" lvl="1">
              <a:spcAft>
                <a:spcPts val="300"/>
              </a:spcAft>
              <a:defRPr/>
            </a:pPr>
            <a:r>
              <a:rPr lang="en-US" sz="1800" dirty="0"/>
              <a:t>Assigned functional area team members are experts in your specialty</a:t>
            </a:r>
          </a:p>
          <a:p>
            <a:pPr marL="425450" lvl="1">
              <a:spcAft>
                <a:spcPts val="300"/>
              </a:spcAft>
              <a:defRPr/>
            </a:pPr>
            <a:r>
              <a:rPr lang="en-US" sz="1800" dirty="0"/>
              <a:t>Technology and financial support</a:t>
            </a:r>
          </a:p>
          <a:p>
            <a:pPr marL="144463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/>
              <a:t>Partnership includes a tailored scope of work</a:t>
            </a:r>
          </a:p>
          <a:p>
            <a:pPr marL="144463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/>
              <a:t>KPI reporting and industry comparisons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/>
              <a:t> Software agnostic expertise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/>
              <a:t> We align our incentives with results.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A4F85-FF81-E174-0C9B-B1BB386FA33D}"/>
              </a:ext>
            </a:extLst>
          </p:cNvPr>
          <p:cNvSpPr txBox="1"/>
          <p:nvPr/>
        </p:nvSpPr>
        <p:spPr>
          <a:xfrm>
            <a:off x="228600" y="2108887"/>
            <a:ext cx="2053281" cy="239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defRPr/>
            </a:pPr>
            <a:r>
              <a:rPr lang="en-US" sz="1600">
                <a:solidFill>
                  <a:schemeClr val="bg1"/>
                </a:solidFill>
              </a:rPr>
              <a:t>Providing </a:t>
            </a:r>
            <a:r>
              <a:rPr lang="en-US" sz="1600" b="0" i="0">
                <a:solidFill>
                  <a:schemeClr val="bg1"/>
                </a:solidFill>
                <a:effectLst/>
              </a:rPr>
              <a:t>technology-driven solutions that transform financial performance and patient experience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2A3A7-7D53-1E30-281E-55D5E133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Altera RCM Services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CF8C75F-4615-0F5B-4799-0CD76EFB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71" y="682667"/>
            <a:ext cx="4933980" cy="40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A327B8-3AC1-7DAC-7B98-2050B8AC57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8600" y="1205539"/>
            <a:ext cx="8686800" cy="3602681"/>
          </a:xfrm>
        </p:spPr>
        <p:txBody>
          <a:bodyPr>
            <a:normAutofit/>
          </a:bodyPr>
          <a:lstStyle/>
          <a:p>
            <a:r>
              <a:rPr lang="en-US" dirty="0"/>
              <a:t>Aging AR – AR Rundowns</a:t>
            </a:r>
          </a:p>
          <a:p>
            <a:pPr lvl="1"/>
            <a:r>
              <a:rPr lang="en-US" dirty="0"/>
              <a:t>Focused team that specializes in resolving aging claims</a:t>
            </a:r>
          </a:p>
          <a:p>
            <a:pPr lvl="1"/>
            <a:r>
              <a:rPr lang="en-US" dirty="0"/>
              <a:t>Tech-enabled service, patented process to resolve aging claims through payer appeals</a:t>
            </a:r>
          </a:p>
          <a:p>
            <a:r>
              <a:rPr lang="en-US" dirty="0"/>
              <a:t>Ambulatory RCM Services</a:t>
            </a:r>
          </a:p>
          <a:p>
            <a:pPr lvl="1"/>
            <a:r>
              <a:rPr lang="en-US" dirty="0"/>
              <a:t>Performance-based contracting – 3-7% collection improvement</a:t>
            </a:r>
          </a:p>
          <a:p>
            <a:pPr lvl="1"/>
            <a:r>
              <a:rPr lang="en-US" dirty="0"/>
              <a:t>Start with a portion of the portfolio and grow into more</a:t>
            </a:r>
          </a:p>
          <a:p>
            <a:r>
              <a:rPr lang="en-US" dirty="0"/>
              <a:t>Staff Augmentation</a:t>
            </a:r>
          </a:p>
          <a:p>
            <a:pPr lvl="1"/>
            <a:r>
              <a:rPr lang="en-US" dirty="0"/>
              <a:t>Staffing is a wide-spread, industry issue and RCM isn’t immune </a:t>
            </a:r>
          </a:p>
          <a:p>
            <a:pPr lvl="1"/>
            <a:r>
              <a:rPr lang="en-US" dirty="0"/>
              <a:t>Staff members can be deployed quickly to help clients fill gaps</a:t>
            </a:r>
          </a:p>
          <a:p>
            <a:pPr lvl="1"/>
            <a:r>
              <a:rPr lang="en-US" dirty="0"/>
              <a:t>Can be a short-term tactic &amp; part of a longer-term RCM strategy</a:t>
            </a:r>
          </a:p>
          <a:p>
            <a:r>
              <a:rPr lang="en-US" dirty="0"/>
              <a:t>Hospital / Health System RCM Services</a:t>
            </a:r>
          </a:p>
          <a:p>
            <a:pPr lvl="1"/>
            <a:r>
              <a:rPr lang="en-US" dirty="0"/>
              <a:t>Performance-based contracting – 3-7% collection improvement</a:t>
            </a:r>
          </a:p>
          <a:p>
            <a:pPr lvl="1"/>
            <a:r>
              <a:rPr lang="en-US" dirty="0"/>
              <a:t>45-60 day payroll holiday</a:t>
            </a:r>
          </a:p>
          <a:p>
            <a:pPr lvl="1"/>
            <a:r>
              <a:rPr lang="en-US" dirty="0"/>
              <a:t>Inpatient RCM or Inpatient &amp; Ambulatory RCM Services</a:t>
            </a:r>
          </a:p>
          <a:p>
            <a:pPr lvl="1"/>
            <a:r>
              <a:rPr lang="en-US" dirty="0"/>
              <a:t>Rebadging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22C72-69FC-D6E0-9D42-52434F18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E0E4B-08C0-BDAB-0259-68460213FF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quickest way to positively impact your revenue</a:t>
            </a:r>
          </a:p>
        </p:txBody>
      </p:sp>
    </p:spTree>
    <p:extLst>
      <p:ext uri="{BB962C8B-B14F-4D97-AF65-F5344CB8AC3E}">
        <p14:creationId xmlns:p14="http://schemas.microsoft.com/office/powerpoint/2010/main" val="10645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29BF6A-1EE4-88B4-DC7F-ED7C1E4C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0" y="1126582"/>
            <a:ext cx="8500899" cy="37119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02A3A7-7D53-1E30-281E-55D5E133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Altera RCM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30B38-20EC-A19A-0AE3-E2355F4BE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End-to-End Services Tailored to the Practice’s Needs</a:t>
            </a:r>
          </a:p>
        </p:txBody>
      </p:sp>
    </p:spTree>
    <p:extLst>
      <p:ext uri="{BB962C8B-B14F-4D97-AF65-F5344CB8AC3E}">
        <p14:creationId xmlns:p14="http://schemas.microsoft.com/office/powerpoint/2010/main" val="27263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C755-5EF9-86C7-77EE-C78C94BD6AFD}"/>
              </a:ext>
            </a:extLst>
          </p:cNvPr>
          <p:cNvSpPr txBox="1">
            <a:spLocks/>
          </p:cNvSpPr>
          <p:nvPr/>
        </p:nvSpPr>
        <p:spPr>
          <a:xfrm>
            <a:off x="627378" y="367666"/>
            <a:ext cx="7122161" cy="37928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7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Angie Coldiron</a:t>
            </a:r>
          </a:p>
          <a:p>
            <a:pPr marL="228600" lvl="1" algn="l"/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RCM Services</a:t>
            </a:r>
          </a:p>
          <a:p>
            <a:pPr marL="228600" lvl="1" algn="l"/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Mcoldiron</a:t>
            </a: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@harriscomputer.com</a:t>
            </a:r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l"/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Mobile Phone: 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469.744.8583</a:t>
            </a:r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l"/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tera">
  <a:themeElements>
    <a:clrScheme name="Custom 8">
      <a:dk1>
        <a:srgbClr val="000000"/>
      </a:dk1>
      <a:lt1>
        <a:srgbClr val="FFFFFF"/>
      </a:lt1>
      <a:dk2>
        <a:srgbClr val="383392"/>
      </a:dk2>
      <a:lt2>
        <a:srgbClr val="FFFFFF"/>
      </a:lt2>
      <a:accent1>
        <a:srgbClr val="F56E7B"/>
      </a:accent1>
      <a:accent2>
        <a:srgbClr val="00BBBA"/>
      </a:accent2>
      <a:accent3>
        <a:srgbClr val="0076A2"/>
      </a:accent3>
      <a:accent4>
        <a:srgbClr val="707CF1"/>
      </a:accent4>
      <a:accent5>
        <a:srgbClr val="151744"/>
      </a:accent5>
      <a:accent6>
        <a:srgbClr val="B274B6"/>
      </a:accent6>
      <a:hlink>
        <a:srgbClr val="707BF0"/>
      </a:hlink>
      <a:folHlink>
        <a:srgbClr val="707BF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tera RCM Services Introduction 060723" id="{30D8C193-D2ED-41EB-8378-36A977A267BB}" vid="{A27CFACB-80D8-4D1A-9235-ABB5AD6C7C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2A2EEAB3E2A41AFC5F0D383BD7A7B" ma:contentTypeVersion="4" ma:contentTypeDescription="Create a new document." ma:contentTypeScope="" ma:versionID="03e8afc1b7d08e3e2e5e3e0ee010339b">
  <xsd:schema xmlns:xsd="http://www.w3.org/2001/XMLSchema" xmlns:xs="http://www.w3.org/2001/XMLSchema" xmlns:p="http://schemas.microsoft.com/office/2006/metadata/properties" xmlns:ns2="a2bea92c-27de-4c3e-bcc5-5d0cd21ccae0" xmlns:ns3="2a125b20-c20f-4f2d-a21f-c0638fbc259a" targetNamespace="http://schemas.microsoft.com/office/2006/metadata/properties" ma:root="true" ma:fieldsID="04609ba1f783fb2d2ddbfe8c517fe3e2" ns2:_="" ns3:_="">
    <xsd:import namespace="a2bea92c-27de-4c3e-bcc5-5d0cd21ccae0"/>
    <xsd:import namespace="2a125b20-c20f-4f2d-a21f-c0638fbc2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a92c-27de-4c3e-bcc5-5d0cd21cc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25b20-c20f-4f2d-a21f-c0638fbc2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F9DC88-B1E6-4A57-9D57-B7A2051ED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ea92c-27de-4c3e-bcc5-5d0cd21ccae0"/>
    <ds:schemaRef ds:uri="2a125b20-c20f-4f2d-a21f-c0638fbc25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978832-2C4D-4157-B437-032B183F3E9A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a2bea92c-27de-4c3e-bcc5-5d0cd21ccae0"/>
    <ds:schemaRef ds:uri="http://schemas.openxmlformats.org/package/2006/metadata/core-properties"/>
    <ds:schemaRef ds:uri="http://schemas.microsoft.com/office/infopath/2007/PartnerControls"/>
    <ds:schemaRef ds:uri="2a125b20-c20f-4f2d-a21f-c0638fbc259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5EDA37-B304-417D-BB42-5AE71109FD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Altera RCM Services Introduction 060723</Template>
  <TotalTime>10989</TotalTime>
  <Words>277</Words>
  <Application>Microsoft Office PowerPoint</Application>
  <PresentationFormat>Custom</PresentationFormat>
  <Paragraphs>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System Font Regular</vt:lpstr>
      <vt:lpstr>Tw Cen MT</vt:lpstr>
      <vt:lpstr>Tw Cen MT Condensed</vt:lpstr>
      <vt:lpstr>Wingdings</vt:lpstr>
      <vt:lpstr>Altera</vt:lpstr>
      <vt:lpstr>Introduction to RCM Services </vt:lpstr>
      <vt:lpstr>Altera RCM Services</vt:lpstr>
      <vt:lpstr>Altera RCM Services</vt:lpstr>
      <vt:lpstr>Opportunities</vt:lpstr>
      <vt:lpstr>Altera RCM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RCM Services for Altera Digital Health</dc:title>
  <dc:creator>Brian Graves</dc:creator>
  <cp:lastModifiedBy>Owens, Jim</cp:lastModifiedBy>
  <cp:revision>13</cp:revision>
  <cp:lastPrinted>2023-06-15T18:54:23Z</cp:lastPrinted>
  <dcterms:created xsi:type="dcterms:W3CDTF">2023-06-09T13:37:38Z</dcterms:created>
  <dcterms:modified xsi:type="dcterms:W3CDTF">2024-02-15T03:43:51Z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0x010100DAA2A2EEAB3E2A41AFC5F0D383BD7A7B</vt:lpwstr>
  </property>
  <property fmtid="{D5CDD505-2E9C-101B-9397-08002B2CF9AE}" pid="3" name="_dlc_DocIdItemGuid">
    <vt:lpwstr>795ccfb1-6e78-4859-84af-ed83bdcbde37</vt:lpwstr>
  </property>
</Properties>
</file>