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470" r:id="rId3"/>
    <p:sldId id="2032" r:id="rId4"/>
    <p:sldId id="412" r:id="rId5"/>
    <p:sldId id="2033" r:id="rId6"/>
    <p:sldId id="277" r:id="rId7"/>
    <p:sldId id="2031" r:id="rId8"/>
    <p:sldId id="2030" r:id="rId9"/>
    <p:sldId id="475" r:id="rId10"/>
    <p:sldId id="2019" r:id="rId11"/>
    <p:sldId id="476" r:id="rId12"/>
    <p:sldId id="2034" r:id="rId13"/>
    <p:sldId id="2038" r:id="rId14"/>
    <p:sldId id="2039" r:id="rId15"/>
    <p:sldId id="2035" r:id="rId16"/>
    <p:sldId id="2036" r:id="rId17"/>
    <p:sldId id="2037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y Cole" initials="TC" lastIdx="3" clrIdx="0">
    <p:extLst>
      <p:ext uri="{19B8F6BF-5375-455C-9EA6-DF929625EA0E}">
        <p15:presenceInfo xmlns:p15="http://schemas.microsoft.com/office/powerpoint/2012/main" userId="S::tcole@ihaconnect.org::5813f28d-99f0-44a5-90fb-038ca0b838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9D"/>
    <a:srgbClr val="95D8EC"/>
    <a:srgbClr val="9D9EA0"/>
    <a:srgbClr val="00B050"/>
    <a:srgbClr val="FFFF00"/>
    <a:srgbClr val="0177AD"/>
    <a:srgbClr val="005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D9570-0BBC-422F-B09D-67EF0867311F}" v="3" dt="2024-02-15T12:10:16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6" autoAdjust="0"/>
    <p:restoredTop sz="97718" autoAdjust="0"/>
  </p:normalViewPr>
  <p:slideViewPr>
    <p:cSldViewPr snapToGrid="0" snapToObjects="1">
      <p:cViewPr varScale="1">
        <p:scale>
          <a:sx n="111" d="100"/>
          <a:sy n="111" d="100"/>
        </p:scale>
        <p:origin x="1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6"/>
    </p:cViewPr>
  </p:sorter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Alessandrini" userId="5c6fc1fd-4874-41d0-aa42-53b22550dde2" providerId="ADAL" clId="{4EED9570-0BBC-422F-B09D-67EF0867311F}"/>
    <pc:docChg chg="custSel addSld modSld sldOrd">
      <pc:chgData name="Michael Alessandrini" userId="5c6fc1fd-4874-41d0-aa42-53b22550dde2" providerId="ADAL" clId="{4EED9570-0BBC-422F-B09D-67EF0867311F}" dt="2024-02-15T12:10:07.387" v="374" actId="20577"/>
      <pc:docMkLst>
        <pc:docMk/>
      </pc:docMkLst>
      <pc:sldChg chg="ord">
        <pc:chgData name="Michael Alessandrini" userId="5c6fc1fd-4874-41d0-aa42-53b22550dde2" providerId="ADAL" clId="{4EED9570-0BBC-422F-B09D-67EF0867311F}" dt="2024-02-15T12:00:28.010" v="1"/>
        <pc:sldMkLst>
          <pc:docMk/>
          <pc:sldMk cId="602609692" sldId="2038"/>
        </pc:sldMkLst>
      </pc:sldChg>
      <pc:sldChg chg="modSp add mod">
        <pc:chgData name="Michael Alessandrini" userId="5c6fc1fd-4874-41d0-aa42-53b22550dde2" providerId="ADAL" clId="{4EED9570-0BBC-422F-B09D-67EF0867311F}" dt="2024-02-15T12:10:07.387" v="374" actId="20577"/>
        <pc:sldMkLst>
          <pc:docMk/>
          <pc:sldMk cId="2242341395" sldId="2039"/>
        </pc:sldMkLst>
        <pc:spChg chg="mod">
          <ac:chgData name="Michael Alessandrini" userId="5c6fc1fd-4874-41d0-aa42-53b22550dde2" providerId="ADAL" clId="{4EED9570-0BBC-422F-B09D-67EF0867311F}" dt="2024-02-15T12:10:07.387" v="374" actId="20577"/>
          <ac:spMkLst>
            <pc:docMk/>
            <pc:sldMk cId="2242341395" sldId="2039"/>
            <ac:spMk id="2" creationId="{5CE925E7-5EEB-7729-F2E4-8A42CACFE749}"/>
          </ac:spMkLst>
        </pc:spChg>
        <pc:spChg chg="mod">
          <ac:chgData name="Michael Alessandrini" userId="5c6fc1fd-4874-41d0-aa42-53b22550dde2" providerId="ADAL" clId="{4EED9570-0BBC-422F-B09D-67EF0867311F}" dt="2024-02-15T12:09:52.682" v="373" actId="20577"/>
          <ac:spMkLst>
            <pc:docMk/>
            <pc:sldMk cId="2242341395" sldId="2039"/>
            <ac:spMk id="3" creationId="{7C3C683C-9757-244E-8328-BD41C3E1E6F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HAF &amp; HIP Fees from SFY2015</a:t>
            </a:r>
            <a:r>
              <a:rPr lang="en-US" b="1" baseline="0" dirty="0"/>
              <a:t> - SFY 2024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86949813091545"/>
          <c:y val="1.5310159400806607E-2"/>
          <c:w val="0.86627191601049869"/>
          <c:h val="0.866051524047299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'Total Fee Graph'!$B$6</c:f>
              <c:strCache>
                <c:ptCount val="1"/>
                <c:pt idx="0">
                  <c:v>HAF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'Total Fee Graph'!$F$5:$O$5</c:f>
              <c:strCache>
                <c:ptCount val="10"/>
                <c:pt idx="0">
                  <c:v>SFY 2015</c:v>
                </c:pt>
                <c:pt idx="1">
                  <c:v>SFY 2016</c:v>
                </c:pt>
                <c:pt idx="2">
                  <c:v>SFY 2017</c:v>
                </c:pt>
                <c:pt idx="3">
                  <c:v>SFY 2018</c:v>
                </c:pt>
                <c:pt idx="4">
                  <c:v>SFY 2019</c:v>
                </c:pt>
                <c:pt idx="5">
                  <c:v>SFY 2020</c:v>
                </c:pt>
                <c:pt idx="6">
                  <c:v>SFY 2021</c:v>
                </c:pt>
                <c:pt idx="7">
                  <c:v>SFY 2022</c:v>
                </c:pt>
                <c:pt idx="8">
                  <c:v>SFY 2023</c:v>
                </c:pt>
                <c:pt idx="9">
                  <c:v>SFY 2024</c:v>
                </c:pt>
              </c:strCache>
            </c:strRef>
          </c:cat>
          <c:val>
            <c:numRef>
              <c:f>'Total Fee Graph'!$F$6:$O$6</c:f>
              <c:numCache>
                <c:formatCode>_("$"* #,##0_);_("$"* \(#,##0\);_("$"* "-"_);_(@_)</c:formatCode>
                <c:ptCount val="10"/>
                <c:pt idx="0">
                  <c:v>597259659.50999999</c:v>
                </c:pt>
                <c:pt idx="1">
                  <c:v>610144723.42999995</c:v>
                </c:pt>
                <c:pt idx="2">
                  <c:v>591707228.16999996</c:v>
                </c:pt>
                <c:pt idx="3">
                  <c:v>735244838.51999998</c:v>
                </c:pt>
                <c:pt idx="4">
                  <c:v>855030468.35000002</c:v>
                </c:pt>
                <c:pt idx="5">
                  <c:v>728530802.57000005</c:v>
                </c:pt>
                <c:pt idx="6">
                  <c:v>774600000</c:v>
                </c:pt>
                <c:pt idx="7">
                  <c:v>799126622</c:v>
                </c:pt>
                <c:pt idx="8">
                  <c:v>985000000</c:v>
                </c:pt>
                <c:pt idx="9">
                  <c:v>1092900000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2-4D1D-9167-FBED71D653A6}"/>
            </c:ext>
          </c:extLst>
        </c:ser>
        <c:ser>
          <c:idx val="1"/>
          <c:order val="1"/>
          <c:tx>
            <c:strRef>
              <c:f>'Total Fee Graph'!$B$7</c:f>
              <c:strCache>
                <c:ptCount val="1"/>
                <c:pt idx="0">
                  <c:v>HIP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'Total Fee Graph'!$F$5:$O$5</c:f>
              <c:strCache>
                <c:ptCount val="10"/>
                <c:pt idx="0">
                  <c:v>SFY 2015</c:v>
                </c:pt>
                <c:pt idx="1">
                  <c:v>SFY 2016</c:v>
                </c:pt>
                <c:pt idx="2">
                  <c:v>SFY 2017</c:v>
                </c:pt>
                <c:pt idx="3">
                  <c:v>SFY 2018</c:v>
                </c:pt>
                <c:pt idx="4">
                  <c:v>SFY 2019</c:v>
                </c:pt>
                <c:pt idx="5">
                  <c:v>SFY 2020</c:v>
                </c:pt>
                <c:pt idx="6">
                  <c:v>SFY 2021</c:v>
                </c:pt>
                <c:pt idx="7">
                  <c:v>SFY 2022</c:v>
                </c:pt>
                <c:pt idx="8">
                  <c:v>SFY 2023</c:v>
                </c:pt>
                <c:pt idx="9">
                  <c:v>SFY 2024</c:v>
                </c:pt>
              </c:strCache>
            </c:strRef>
          </c:cat>
          <c:val>
            <c:numRef>
              <c:f>'Total Fee Graph'!$F$7:$O$7</c:f>
              <c:numCache>
                <c:formatCode>_("$"* #,##0_);_("$"* \(#,##0\);_("$"* "-"_);_(@_)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69615284.640000001</c:v>
                </c:pt>
                <c:pt idx="3">
                  <c:v>145561421.31999999</c:v>
                </c:pt>
                <c:pt idx="4" formatCode="_(* #,##0_);_(* \(#,##0\);_(* &quot;-&quot;_);_(@_)">
                  <c:v>196873346.43000001</c:v>
                </c:pt>
                <c:pt idx="5">
                  <c:v>262279522.31999999</c:v>
                </c:pt>
                <c:pt idx="6">
                  <c:v>345600000</c:v>
                </c:pt>
                <c:pt idx="7">
                  <c:v>406347227</c:v>
                </c:pt>
                <c:pt idx="8">
                  <c:v>466900000</c:v>
                </c:pt>
                <c:pt idx="9" formatCode="_(&quot;$&quot;* #,##0_);_(&quot;$&quot;* \(#,##0\);_(&quot;$&quot;* &quot;-&quot;?_);_(@_)">
                  <c:v>415100000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2-4D1D-9167-FBED71D653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4833960"/>
        <c:axId val="654834944"/>
      </c:barChart>
      <c:catAx>
        <c:axId val="65483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34944"/>
        <c:crosses val="autoZero"/>
        <c:auto val="1"/>
        <c:lblAlgn val="ctr"/>
        <c:lblOffset val="100"/>
        <c:noMultiLvlLbl val="0"/>
      </c:catAx>
      <c:valAx>
        <c:axId val="654834944"/>
        <c:scaling>
          <c:orientation val="minMax"/>
          <c:max val="16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33960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426B1-C8F7-434B-85B6-843320C20664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07B477-D5D7-4B6F-B211-EF90F8E9C6D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latin typeface="Segoe UI" panose="020B0502040204020203" pitchFamily="34" charset="0"/>
              <a:cs typeface="Segoe UI" panose="020B0502040204020203" pitchFamily="34" charset="0"/>
            </a:rPr>
            <a:t>HAF Fees Fund…</a:t>
          </a:r>
        </a:p>
      </dgm:t>
    </dgm:pt>
    <dgm:pt modelId="{95F4637E-0713-4E7F-9875-08D5DC72F0AA}" type="parTrans" cxnId="{B1F32673-46E3-49E9-AF7B-8B53BD4A4800}">
      <dgm:prSet/>
      <dgm:spPr/>
      <dgm:t>
        <a:bodyPr/>
        <a:lstStyle/>
        <a:p>
          <a:endParaRPr lang="en-US"/>
        </a:p>
      </dgm:t>
    </dgm:pt>
    <dgm:pt modelId="{2D97BFE7-0CB5-47A9-8A42-CF1B7354B4A5}" type="sibTrans" cxnId="{B1F32673-46E3-49E9-AF7B-8B53BD4A4800}">
      <dgm:prSet/>
      <dgm:spPr/>
      <dgm:t>
        <a:bodyPr/>
        <a:lstStyle/>
        <a:p>
          <a:endParaRPr lang="en-US"/>
        </a:p>
      </dgm:t>
    </dgm:pt>
    <dgm:pt modelId="{203D77E0-1EAC-47F8-BA92-3E98C42B7A88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Hospital Reimbursement Enhancement </a:t>
          </a:r>
          <a:r>
            <a:rPr lang="en-US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(difference between base Medicaid fee schedule and “Medicare” for traditional &amp; managed care population)</a:t>
          </a:r>
        </a:p>
      </dgm:t>
    </dgm:pt>
    <dgm:pt modelId="{8E884F5F-0D8C-45D4-82B0-BB18B560F5A5}" type="parTrans" cxnId="{47CCCA98-91A6-4C29-8DD8-C65B852A82E5}">
      <dgm:prSet/>
      <dgm:spPr/>
      <dgm:t>
        <a:bodyPr/>
        <a:lstStyle/>
        <a:p>
          <a:endParaRPr lang="en-US"/>
        </a:p>
      </dgm:t>
    </dgm:pt>
    <dgm:pt modelId="{022B098C-E7AF-46F5-A914-E93955FC4F2E}" type="sibTrans" cxnId="{47CCCA98-91A6-4C29-8DD8-C65B852A82E5}">
      <dgm:prSet/>
      <dgm:spPr/>
      <dgm:t>
        <a:bodyPr/>
        <a:lstStyle/>
        <a:p>
          <a:endParaRPr lang="en-US"/>
        </a:p>
      </dgm:t>
    </dgm:pt>
    <dgm:pt modelId="{9F112F27-3A85-444F-8FD3-B114233B4CF4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>
              <a:latin typeface="Segoe UI" panose="020B0502040204020203" pitchFamily="34" charset="0"/>
              <a:cs typeface="Segoe UI" panose="020B0502040204020203" pitchFamily="34" charset="0"/>
            </a:rPr>
            <a:t>HIP Fees Fund…</a:t>
          </a:r>
        </a:p>
      </dgm:t>
    </dgm:pt>
    <dgm:pt modelId="{56C41E2D-340C-4524-8CE9-D9DE36686365}" type="parTrans" cxnId="{38A43D23-562E-4499-9EF2-9EF7A26B3026}">
      <dgm:prSet/>
      <dgm:spPr/>
      <dgm:t>
        <a:bodyPr/>
        <a:lstStyle/>
        <a:p>
          <a:endParaRPr lang="en-US"/>
        </a:p>
      </dgm:t>
    </dgm:pt>
    <dgm:pt modelId="{3EE6570C-3741-47D3-A825-CDC4FFF0FDA8}" type="sibTrans" cxnId="{38A43D23-562E-4499-9EF2-9EF7A26B3026}">
      <dgm:prSet/>
      <dgm:spPr/>
      <dgm:t>
        <a:bodyPr/>
        <a:lstStyle/>
        <a:p>
          <a:endParaRPr lang="en-US"/>
        </a:p>
      </dgm:t>
    </dgm:pt>
    <dgm:pt modelId="{1E814C5B-1282-4575-A7EC-D33ECAFDDA7C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Capitation Payments for All Medical Costs of Expansion Population at Medicare Rates </a:t>
          </a:r>
          <a:r>
            <a:rPr lang="en-US" i="1" dirty="0">
              <a:latin typeface="Segoe UI" panose="020B0502040204020203" pitchFamily="34" charset="0"/>
              <a:cs typeface="Segoe UI" panose="020B0502040204020203" pitchFamily="34" charset="0"/>
            </a:rPr>
            <a:t>(this includes hospitals but also physician, drugs, etc.)</a:t>
          </a:r>
        </a:p>
      </dgm:t>
    </dgm:pt>
    <dgm:pt modelId="{65546BCE-B7EC-413D-903C-DF98F4ACE7C6}" type="parTrans" cxnId="{84C0F62F-2DC7-4FB7-BB91-B2C296865C33}">
      <dgm:prSet/>
      <dgm:spPr/>
      <dgm:t>
        <a:bodyPr/>
        <a:lstStyle/>
        <a:p>
          <a:endParaRPr lang="en-US"/>
        </a:p>
      </dgm:t>
    </dgm:pt>
    <dgm:pt modelId="{377C3CAF-1E86-4FA4-85AF-26E5CA411D92}" type="sibTrans" cxnId="{84C0F62F-2DC7-4FB7-BB91-B2C296865C33}">
      <dgm:prSet/>
      <dgm:spPr/>
      <dgm:t>
        <a:bodyPr/>
        <a:lstStyle/>
        <a:p>
          <a:endParaRPr lang="en-US"/>
        </a:p>
      </dgm:t>
    </dgm:pt>
    <dgm:pt modelId="{B8729534-A7D4-4F45-AF4C-B60AD1C632F2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State Administrative Costs for HIP </a:t>
          </a:r>
          <a:r>
            <a:rPr lang="en-US" i="1" dirty="0">
              <a:latin typeface="Segoe UI" panose="020B0502040204020203" pitchFamily="34" charset="0"/>
              <a:cs typeface="Segoe UI" panose="020B0502040204020203" pitchFamily="34" charset="0"/>
            </a:rPr>
            <a:t>(with limits)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</dgm:t>
    </dgm:pt>
    <dgm:pt modelId="{CC6EF7C6-4C71-4243-9B9A-C0812ED81ECF}" type="parTrans" cxnId="{B2FA26C6-F692-4374-B3C6-CDFAF3B2D94F}">
      <dgm:prSet/>
      <dgm:spPr/>
      <dgm:t>
        <a:bodyPr/>
        <a:lstStyle/>
        <a:p>
          <a:endParaRPr lang="en-US"/>
        </a:p>
      </dgm:t>
    </dgm:pt>
    <dgm:pt modelId="{D2851969-ED37-483E-BC21-B7F742B37DC3}" type="sibTrans" cxnId="{B2FA26C6-F692-4374-B3C6-CDFAF3B2D94F}">
      <dgm:prSet/>
      <dgm:spPr/>
      <dgm:t>
        <a:bodyPr/>
        <a:lstStyle/>
        <a:p>
          <a:endParaRPr lang="en-US"/>
        </a:p>
      </dgm:t>
    </dgm:pt>
    <dgm:pt modelId="{86BB3D16-D403-4C0E-98A2-BBFFDFB5A19A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Increases in Physician and Other Provider Rates to 75% of “Medicare” for Non-Expansion Medicaid</a:t>
          </a:r>
        </a:p>
      </dgm:t>
    </dgm:pt>
    <dgm:pt modelId="{1C8BA015-0ED4-47D9-91F1-203FAF4A9BBF}" type="parTrans" cxnId="{48E4E5CA-4CFF-4785-9432-25EC549E499F}">
      <dgm:prSet/>
      <dgm:spPr/>
      <dgm:t>
        <a:bodyPr/>
        <a:lstStyle/>
        <a:p>
          <a:endParaRPr lang="en-US"/>
        </a:p>
      </dgm:t>
    </dgm:pt>
    <dgm:pt modelId="{7506118B-FBAF-4D45-8129-5E443C6DDF96}" type="sibTrans" cxnId="{48E4E5CA-4CFF-4785-9432-25EC549E499F}">
      <dgm:prSet/>
      <dgm:spPr/>
      <dgm:t>
        <a:bodyPr/>
        <a:lstStyle/>
        <a:p>
          <a:endParaRPr lang="en-US"/>
        </a:p>
      </dgm:t>
    </dgm:pt>
    <dgm:pt modelId="{C8A842CC-5405-4D41-BC55-167444271745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Leveraging Indiana’s Medicaid DSH Allotment</a:t>
          </a:r>
        </a:p>
      </dgm:t>
    </dgm:pt>
    <dgm:pt modelId="{292A0F0B-BE42-4662-966E-F73B5C9A55F7}" type="parTrans" cxnId="{605FAAB6-ACB0-4F41-807E-8B9624446580}">
      <dgm:prSet/>
      <dgm:spPr/>
      <dgm:t>
        <a:bodyPr/>
        <a:lstStyle/>
        <a:p>
          <a:endParaRPr lang="en-US"/>
        </a:p>
      </dgm:t>
    </dgm:pt>
    <dgm:pt modelId="{499052B8-E21D-40EB-81B7-1E998E2CDCE5}" type="sibTrans" cxnId="{605FAAB6-ACB0-4F41-807E-8B9624446580}">
      <dgm:prSet/>
      <dgm:spPr/>
      <dgm:t>
        <a:bodyPr/>
        <a:lstStyle/>
        <a:p>
          <a:endParaRPr lang="en-US"/>
        </a:p>
      </dgm:t>
    </dgm:pt>
    <dgm:pt modelId="{CEF635D3-1239-46C3-8587-EADE1D848737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28.5% Share of the Total Goes to FSSA for the General Medicaid Budget</a:t>
          </a:r>
        </a:p>
      </dgm:t>
    </dgm:pt>
    <dgm:pt modelId="{F153E80D-054F-4E37-BC15-5DC6D6B0558B}" type="parTrans" cxnId="{2D8A3C4E-5269-4BBF-A0BB-9B3E506863FA}">
      <dgm:prSet/>
      <dgm:spPr/>
      <dgm:t>
        <a:bodyPr/>
        <a:lstStyle/>
        <a:p>
          <a:endParaRPr lang="en-US"/>
        </a:p>
      </dgm:t>
    </dgm:pt>
    <dgm:pt modelId="{A6CF8239-5A9A-420D-B156-D165CE39B8E5}" type="sibTrans" cxnId="{2D8A3C4E-5269-4BBF-A0BB-9B3E506863FA}">
      <dgm:prSet/>
      <dgm:spPr/>
      <dgm:t>
        <a:bodyPr/>
        <a:lstStyle/>
        <a:p>
          <a:endParaRPr lang="en-US"/>
        </a:p>
      </dgm:t>
    </dgm:pt>
    <dgm:pt modelId="{9FAFCB98-39B4-4A8B-AC81-2EEFFBAE92E4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Hospital Presumptive Eligibility </a:t>
          </a:r>
        </a:p>
      </dgm:t>
    </dgm:pt>
    <dgm:pt modelId="{07795AE8-CAB6-43F1-94C0-6683A52E8263}" type="parTrans" cxnId="{BAA0D613-B772-4E3B-8695-9F653BC74444}">
      <dgm:prSet/>
      <dgm:spPr/>
      <dgm:t>
        <a:bodyPr/>
        <a:lstStyle/>
        <a:p>
          <a:endParaRPr lang="en-US"/>
        </a:p>
      </dgm:t>
    </dgm:pt>
    <dgm:pt modelId="{EB5308CE-42B2-4C66-B6E1-68B4F4D49882}" type="sibTrans" cxnId="{BAA0D613-B772-4E3B-8695-9F653BC74444}">
      <dgm:prSet/>
      <dgm:spPr/>
      <dgm:t>
        <a:bodyPr/>
        <a:lstStyle/>
        <a:p>
          <a:endParaRPr lang="en-US"/>
        </a:p>
      </dgm:t>
    </dgm:pt>
    <dgm:pt modelId="{CB03792B-69A7-4424-8473-4A70A6A46013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Increases in Physician and Other Provider rates to 100% of “Medicare” for HIP Expansion Medicaid</a:t>
          </a:r>
        </a:p>
      </dgm:t>
    </dgm:pt>
    <dgm:pt modelId="{7C33E061-B172-4097-B099-3397B7CFB8E7}" type="parTrans" cxnId="{13CB76B8-F8A3-4D66-955C-CF7579780F7A}">
      <dgm:prSet/>
      <dgm:spPr/>
      <dgm:t>
        <a:bodyPr/>
        <a:lstStyle/>
        <a:p>
          <a:endParaRPr lang="en-US"/>
        </a:p>
      </dgm:t>
    </dgm:pt>
    <dgm:pt modelId="{E9EEB297-060F-495E-8888-FB8F782D1DF4}" type="sibTrans" cxnId="{13CB76B8-F8A3-4D66-955C-CF7579780F7A}">
      <dgm:prSet/>
      <dgm:spPr/>
      <dgm:t>
        <a:bodyPr/>
        <a:lstStyle/>
        <a:p>
          <a:endParaRPr lang="en-US"/>
        </a:p>
      </dgm:t>
    </dgm:pt>
    <dgm:pt modelId="{3E6C5597-0DF1-4FF7-B5E2-A44FBC3238DA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Base Medicaid fee schedule has not been updated since 1991</a:t>
          </a:r>
        </a:p>
      </dgm:t>
    </dgm:pt>
    <dgm:pt modelId="{041468F7-780A-4036-A135-D5883284032C}" type="parTrans" cxnId="{AA7856D8-5244-404D-AAC5-E14214BFCF6D}">
      <dgm:prSet/>
      <dgm:spPr/>
      <dgm:t>
        <a:bodyPr/>
        <a:lstStyle/>
        <a:p>
          <a:endParaRPr lang="en-US"/>
        </a:p>
      </dgm:t>
    </dgm:pt>
    <dgm:pt modelId="{CE0306BF-317D-425E-8EF0-63484A4192B6}" type="sibTrans" cxnId="{AA7856D8-5244-404D-AAC5-E14214BFCF6D}">
      <dgm:prSet/>
      <dgm:spPr/>
      <dgm:t>
        <a:bodyPr/>
        <a:lstStyle/>
        <a:p>
          <a:endParaRPr lang="en-US"/>
        </a:p>
      </dgm:t>
    </dgm:pt>
    <dgm:pt modelId="{1F70D064-86DC-422C-8FA8-3057040B9F92}" type="pres">
      <dgm:prSet presAssocID="{CB1426B1-C8F7-434B-85B6-843320C20664}" presName="Name0" presStyleCnt="0">
        <dgm:presLayoutVars>
          <dgm:dir/>
          <dgm:animLvl val="lvl"/>
          <dgm:resizeHandles val="exact"/>
        </dgm:presLayoutVars>
      </dgm:prSet>
      <dgm:spPr/>
    </dgm:pt>
    <dgm:pt modelId="{2D12CBF8-2678-4B6F-A89E-9E415FF75F01}" type="pres">
      <dgm:prSet presAssocID="{7F07B477-D5D7-4B6F-B211-EF90F8E9C6D7}" presName="composite" presStyleCnt="0"/>
      <dgm:spPr/>
    </dgm:pt>
    <dgm:pt modelId="{0A410D4D-382E-4A36-8A8E-875BC3490246}" type="pres">
      <dgm:prSet presAssocID="{7F07B477-D5D7-4B6F-B211-EF90F8E9C6D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DD51B87-36F6-4BE3-BD60-99480AE0526B}" type="pres">
      <dgm:prSet presAssocID="{7F07B477-D5D7-4B6F-B211-EF90F8E9C6D7}" presName="desTx" presStyleLbl="alignAccFollowNode1" presStyleIdx="0" presStyleCnt="2" custLinFactNeighborX="392">
        <dgm:presLayoutVars>
          <dgm:bulletEnabled val="1"/>
        </dgm:presLayoutVars>
      </dgm:prSet>
      <dgm:spPr/>
    </dgm:pt>
    <dgm:pt modelId="{B7C3F730-A602-403E-8CD7-6C674C667467}" type="pres">
      <dgm:prSet presAssocID="{2D97BFE7-0CB5-47A9-8A42-CF1B7354B4A5}" presName="space" presStyleCnt="0"/>
      <dgm:spPr/>
    </dgm:pt>
    <dgm:pt modelId="{E0FAB144-924C-4C72-9849-91DFB791ACC6}" type="pres">
      <dgm:prSet presAssocID="{9F112F27-3A85-444F-8FD3-B114233B4CF4}" presName="composite" presStyleCnt="0"/>
      <dgm:spPr/>
    </dgm:pt>
    <dgm:pt modelId="{15761717-AFC4-4ED6-8A46-1ED03F2320BB}" type="pres">
      <dgm:prSet presAssocID="{9F112F27-3A85-444F-8FD3-B114233B4CF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AEF1DC2-2F27-40EA-80C9-36FB9D60C071}" type="pres">
      <dgm:prSet presAssocID="{9F112F27-3A85-444F-8FD3-B114233B4CF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AA0D613-B772-4E3B-8695-9F653BC74444}" srcId="{9F112F27-3A85-444F-8FD3-B114233B4CF4}" destId="{9FAFCB98-39B4-4A8B-AC81-2EEFFBAE92E4}" srcOrd="2" destOrd="0" parTransId="{07795AE8-CAB6-43F1-94C0-6683A52E8263}" sibTransId="{EB5308CE-42B2-4C66-B6E1-68B4F4D49882}"/>
    <dgm:cxn modelId="{38A43D23-562E-4499-9EF2-9EF7A26B3026}" srcId="{CB1426B1-C8F7-434B-85B6-843320C20664}" destId="{9F112F27-3A85-444F-8FD3-B114233B4CF4}" srcOrd="1" destOrd="0" parTransId="{56C41E2D-340C-4524-8CE9-D9DE36686365}" sibTransId="{3EE6570C-3741-47D3-A825-CDC4FFF0FDA8}"/>
    <dgm:cxn modelId="{84C0F62F-2DC7-4FB7-BB91-B2C296865C33}" srcId="{9F112F27-3A85-444F-8FD3-B114233B4CF4}" destId="{1E814C5B-1282-4575-A7EC-D33ECAFDDA7C}" srcOrd="0" destOrd="0" parTransId="{65546BCE-B7EC-413D-903C-DF98F4ACE7C6}" sibTransId="{377C3CAF-1E86-4FA4-85AF-26E5CA411D92}"/>
    <dgm:cxn modelId="{2EB6F943-0C5A-4D94-8A9A-B86483C2D279}" type="presOf" srcId="{3E6C5597-0DF1-4FF7-B5E2-A44FBC3238DA}" destId="{2DD51B87-36F6-4BE3-BD60-99480AE0526B}" srcOrd="0" destOrd="1" presId="urn:microsoft.com/office/officeart/2005/8/layout/hList1"/>
    <dgm:cxn modelId="{2D8A3C4E-5269-4BBF-A0BB-9B3E506863FA}" srcId="{7F07B477-D5D7-4B6F-B211-EF90F8E9C6D7}" destId="{CEF635D3-1239-46C3-8587-EADE1D848737}" srcOrd="3" destOrd="0" parTransId="{F153E80D-054F-4E37-BC15-5DC6D6B0558B}" sibTransId="{A6CF8239-5A9A-420D-B156-D165CE39B8E5}"/>
    <dgm:cxn modelId="{B1F32673-46E3-49E9-AF7B-8B53BD4A4800}" srcId="{CB1426B1-C8F7-434B-85B6-843320C20664}" destId="{7F07B477-D5D7-4B6F-B211-EF90F8E9C6D7}" srcOrd="0" destOrd="0" parTransId="{95F4637E-0713-4E7F-9875-08D5DC72F0AA}" sibTransId="{2D97BFE7-0CB5-47A9-8A42-CF1B7354B4A5}"/>
    <dgm:cxn modelId="{FBFD2254-01D8-4A79-BE7E-523C29FD5A50}" type="presOf" srcId="{203D77E0-1EAC-47F8-BA92-3E98C42B7A88}" destId="{2DD51B87-36F6-4BE3-BD60-99480AE0526B}" srcOrd="0" destOrd="0" presId="urn:microsoft.com/office/officeart/2005/8/layout/hList1"/>
    <dgm:cxn modelId="{0CBFD98B-7D6C-4BBB-B75A-CFA72AA4DD0B}" type="presOf" srcId="{9F112F27-3A85-444F-8FD3-B114233B4CF4}" destId="{15761717-AFC4-4ED6-8A46-1ED03F2320BB}" srcOrd="0" destOrd="0" presId="urn:microsoft.com/office/officeart/2005/8/layout/hList1"/>
    <dgm:cxn modelId="{52E4CA92-72FB-47E7-A07E-29D1EFC11D8C}" type="presOf" srcId="{B8729534-A7D4-4F45-AF4C-B60AD1C632F2}" destId="{DAEF1DC2-2F27-40EA-80C9-36FB9D60C071}" srcOrd="0" destOrd="1" presId="urn:microsoft.com/office/officeart/2005/8/layout/hList1"/>
    <dgm:cxn modelId="{47CCCA98-91A6-4C29-8DD8-C65B852A82E5}" srcId="{7F07B477-D5D7-4B6F-B211-EF90F8E9C6D7}" destId="{203D77E0-1EAC-47F8-BA92-3E98C42B7A88}" srcOrd="0" destOrd="0" parTransId="{8E884F5F-0D8C-45D4-82B0-BB18B560F5A5}" sibTransId="{022B098C-E7AF-46F5-A914-E93955FC4F2E}"/>
    <dgm:cxn modelId="{7E1FFBA1-05C2-4881-A5D4-6CBAB058CB42}" type="presOf" srcId="{CB1426B1-C8F7-434B-85B6-843320C20664}" destId="{1F70D064-86DC-422C-8FA8-3057040B9F92}" srcOrd="0" destOrd="0" presId="urn:microsoft.com/office/officeart/2005/8/layout/hList1"/>
    <dgm:cxn modelId="{605FAAB6-ACB0-4F41-807E-8B9624446580}" srcId="{7F07B477-D5D7-4B6F-B211-EF90F8E9C6D7}" destId="{C8A842CC-5405-4D41-BC55-167444271745}" srcOrd="2" destOrd="0" parTransId="{292A0F0B-BE42-4662-966E-F73B5C9A55F7}" sibTransId="{499052B8-E21D-40EB-81B7-1E998E2CDCE5}"/>
    <dgm:cxn modelId="{13CB76B8-F8A3-4D66-955C-CF7579780F7A}" srcId="{9F112F27-3A85-444F-8FD3-B114233B4CF4}" destId="{CB03792B-69A7-4424-8473-4A70A6A46013}" srcOrd="4" destOrd="0" parTransId="{7C33E061-B172-4097-B099-3397B7CFB8E7}" sibTransId="{E9EEB297-060F-495E-8888-FB8F782D1DF4}"/>
    <dgm:cxn modelId="{B2FA26C6-F692-4374-B3C6-CDFAF3B2D94F}" srcId="{9F112F27-3A85-444F-8FD3-B114233B4CF4}" destId="{B8729534-A7D4-4F45-AF4C-B60AD1C632F2}" srcOrd="1" destOrd="0" parTransId="{CC6EF7C6-4C71-4243-9B9A-C0812ED81ECF}" sibTransId="{D2851969-ED37-483E-BC21-B7F742B37DC3}"/>
    <dgm:cxn modelId="{48E4E5CA-4CFF-4785-9432-25EC549E499F}" srcId="{9F112F27-3A85-444F-8FD3-B114233B4CF4}" destId="{86BB3D16-D403-4C0E-98A2-BBFFDFB5A19A}" srcOrd="3" destOrd="0" parTransId="{1C8BA015-0ED4-47D9-91F1-203FAF4A9BBF}" sibTransId="{7506118B-FBAF-4D45-8129-5E443C6DDF96}"/>
    <dgm:cxn modelId="{E29A24CF-EC98-431F-A6AB-2F9B75156A37}" type="presOf" srcId="{7F07B477-D5D7-4B6F-B211-EF90F8E9C6D7}" destId="{0A410D4D-382E-4A36-8A8E-875BC3490246}" srcOrd="0" destOrd="0" presId="urn:microsoft.com/office/officeart/2005/8/layout/hList1"/>
    <dgm:cxn modelId="{8E0A36D8-18C2-4BE7-A467-4620A323C6DD}" type="presOf" srcId="{9FAFCB98-39B4-4A8B-AC81-2EEFFBAE92E4}" destId="{DAEF1DC2-2F27-40EA-80C9-36FB9D60C071}" srcOrd="0" destOrd="2" presId="urn:microsoft.com/office/officeart/2005/8/layout/hList1"/>
    <dgm:cxn modelId="{AA7856D8-5244-404D-AAC5-E14214BFCF6D}" srcId="{7F07B477-D5D7-4B6F-B211-EF90F8E9C6D7}" destId="{3E6C5597-0DF1-4FF7-B5E2-A44FBC3238DA}" srcOrd="1" destOrd="0" parTransId="{041468F7-780A-4036-A135-D5883284032C}" sibTransId="{CE0306BF-317D-425E-8EF0-63484A4192B6}"/>
    <dgm:cxn modelId="{16235AE2-5CE9-458B-9932-146C49BD7245}" type="presOf" srcId="{C8A842CC-5405-4D41-BC55-167444271745}" destId="{2DD51B87-36F6-4BE3-BD60-99480AE0526B}" srcOrd="0" destOrd="2" presId="urn:microsoft.com/office/officeart/2005/8/layout/hList1"/>
    <dgm:cxn modelId="{26A62FE8-2D6B-4B25-AA38-5FEA6FEE82D9}" type="presOf" srcId="{CEF635D3-1239-46C3-8587-EADE1D848737}" destId="{2DD51B87-36F6-4BE3-BD60-99480AE0526B}" srcOrd="0" destOrd="3" presId="urn:microsoft.com/office/officeart/2005/8/layout/hList1"/>
    <dgm:cxn modelId="{310B64EC-20D4-4445-9FE6-6C239D5F527D}" type="presOf" srcId="{86BB3D16-D403-4C0E-98A2-BBFFDFB5A19A}" destId="{DAEF1DC2-2F27-40EA-80C9-36FB9D60C071}" srcOrd="0" destOrd="3" presId="urn:microsoft.com/office/officeart/2005/8/layout/hList1"/>
    <dgm:cxn modelId="{D31395EC-2FB6-4BDF-AAEC-3CF224EA26CE}" type="presOf" srcId="{CB03792B-69A7-4424-8473-4A70A6A46013}" destId="{DAEF1DC2-2F27-40EA-80C9-36FB9D60C071}" srcOrd="0" destOrd="4" presId="urn:microsoft.com/office/officeart/2005/8/layout/hList1"/>
    <dgm:cxn modelId="{A5B7CEF7-DACF-452D-B1AF-B3576F6C541A}" type="presOf" srcId="{1E814C5B-1282-4575-A7EC-D33ECAFDDA7C}" destId="{DAEF1DC2-2F27-40EA-80C9-36FB9D60C071}" srcOrd="0" destOrd="0" presId="urn:microsoft.com/office/officeart/2005/8/layout/hList1"/>
    <dgm:cxn modelId="{775ED824-22B7-401E-A5C8-7AC8D71F0A1A}" type="presParOf" srcId="{1F70D064-86DC-422C-8FA8-3057040B9F92}" destId="{2D12CBF8-2678-4B6F-A89E-9E415FF75F01}" srcOrd="0" destOrd="0" presId="urn:microsoft.com/office/officeart/2005/8/layout/hList1"/>
    <dgm:cxn modelId="{989D7470-636C-45FE-9AC6-8FE92165B651}" type="presParOf" srcId="{2D12CBF8-2678-4B6F-A89E-9E415FF75F01}" destId="{0A410D4D-382E-4A36-8A8E-875BC3490246}" srcOrd="0" destOrd="0" presId="urn:microsoft.com/office/officeart/2005/8/layout/hList1"/>
    <dgm:cxn modelId="{5E56A1D3-4BF5-451D-AE41-71FF07635C2E}" type="presParOf" srcId="{2D12CBF8-2678-4B6F-A89E-9E415FF75F01}" destId="{2DD51B87-36F6-4BE3-BD60-99480AE0526B}" srcOrd="1" destOrd="0" presId="urn:microsoft.com/office/officeart/2005/8/layout/hList1"/>
    <dgm:cxn modelId="{7357D53F-20BA-449E-90F2-E3EBA536E8CB}" type="presParOf" srcId="{1F70D064-86DC-422C-8FA8-3057040B9F92}" destId="{B7C3F730-A602-403E-8CD7-6C674C667467}" srcOrd="1" destOrd="0" presId="urn:microsoft.com/office/officeart/2005/8/layout/hList1"/>
    <dgm:cxn modelId="{0A82449A-F064-4911-B3E9-1CB8EE00076E}" type="presParOf" srcId="{1F70D064-86DC-422C-8FA8-3057040B9F92}" destId="{E0FAB144-924C-4C72-9849-91DFB791ACC6}" srcOrd="2" destOrd="0" presId="urn:microsoft.com/office/officeart/2005/8/layout/hList1"/>
    <dgm:cxn modelId="{D15578F1-9E1E-47A3-8002-420A651B7BE7}" type="presParOf" srcId="{E0FAB144-924C-4C72-9849-91DFB791ACC6}" destId="{15761717-AFC4-4ED6-8A46-1ED03F2320BB}" srcOrd="0" destOrd="0" presId="urn:microsoft.com/office/officeart/2005/8/layout/hList1"/>
    <dgm:cxn modelId="{3473B586-C4D5-47E8-8FF3-77EAC39D6B7A}" type="presParOf" srcId="{E0FAB144-924C-4C72-9849-91DFB791ACC6}" destId="{DAEF1DC2-2F27-40EA-80C9-36FB9D60C0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10D4D-382E-4A36-8A8E-875BC3490246}">
      <dsp:nvSpPr>
        <dsp:cNvPr id="0" name=""/>
        <dsp:cNvSpPr/>
      </dsp:nvSpPr>
      <dsp:spPr>
        <a:xfrm>
          <a:off x="40" y="306662"/>
          <a:ext cx="3871003" cy="46080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HAF Fees Fund…</a:t>
          </a:r>
        </a:p>
      </dsp:txBody>
      <dsp:txXfrm>
        <a:off x="40" y="306662"/>
        <a:ext cx="3871003" cy="460800"/>
      </dsp:txXfrm>
    </dsp:sp>
    <dsp:sp modelId="{2DD51B87-36F6-4BE3-BD60-99480AE0526B}">
      <dsp:nvSpPr>
        <dsp:cNvPr id="0" name=""/>
        <dsp:cNvSpPr/>
      </dsp:nvSpPr>
      <dsp:spPr>
        <a:xfrm>
          <a:off x="15214" y="767462"/>
          <a:ext cx="3871003" cy="3554775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Hospital Reimbursement Enhancement </a:t>
          </a:r>
          <a:r>
            <a:rPr lang="en-US" sz="1600" b="1" i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(difference between base Medicaid fee schedule and “Medicare” for traditional &amp; managed care population)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Base Medicaid fee schedule has not been updated since 1991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Leveraging Indiana’s Medicaid DSH Allotment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28.5% Share of the Total Goes to FSSA for the General Medicaid Budget</a:t>
          </a:r>
        </a:p>
      </dsp:txBody>
      <dsp:txXfrm>
        <a:off x="15214" y="767462"/>
        <a:ext cx="3871003" cy="3554775"/>
      </dsp:txXfrm>
    </dsp:sp>
    <dsp:sp modelId="{15761717-AFC4-4ED6-8A46-1ED03F2320BB}">
      <dsp:nvSpPr>
        <dsp:cNvPr id="0" name=""/>
        <dsp:cNvSpPr/>
      </dsp:nvSpPr>
      <dsp:spPr>
        <a:xfrm>
          <a:off x="4412984" y="306662"/>
          <a:ext cx="3871003" cy="46080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4">
              <a:hueOff val="-12763623"/>
              <a:satOff val="-45454"/>
              <a:lumOff val="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HIP Fees Fund…</a:t>
          </a:r>
        </a:p>
      </dsp:txBody>
      <dsp:txXfrm>
        <a:off x="4412984" y="306662"/>
        <a:ext cx="3871003" cy="460800"/>
      </dsp:txXfrm>
    </dsp:sp>
    <dsp:sp modelId="{DAEF1DC2-2F27-40EA-80C9-36FB9D60C071}">
      <dsp:nvSpPr>
        <dsp:cNvPr id="0" name=""/>
        <dsp:cNvSpPr/>
      </dsp:nvSpPr>
      <dsp:spPr>
        <a:xfrm>
          <a:off x="4412984" y="767462"/>
          <a:ext cx="3871003" cy="355477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61682"/>
              <a:satOff val="-33388"/>
              <a:lumOff val="19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Segoe UI" panose="020B0502040204020203" pitchFamily="34" charset="0"/>
              <a:cs typeface="Segoe UI" panose="020B0502040204020203" pitchFamily="34" charset="0"/>
            </a:rPr>
            <a:t>Capitation Payments for All Medical Costs of Expansion Population at Medicare Rates </a:t>
          </a:r>
          <a:r>
            <a:rPr lang="en-US" sz="1600" i="1" kern="1200" dirty="0">
              <a:latin typeface="Segoe UI" panose="020B0502040204020203" pitchFamily="34" charset="0"/>
              <a:cs typeface="Segoe UI" panose="020B0502040204020203" pitchFamily="34" charset="0"/>
            </a:rPr>
            <a:t>(this includes hospitals but also physician, drugs, etc.)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Segoe UI" panose="020B0502040204020203" pitchFamily="34" charset="0"/>
              <a:cs typeface="Segoe UI" panose="020B0502040204020203" pitchFamily="34" charset="0"/>
            </a:rPr>
            <a:t>State Administrative Costs for HIP </a:t>
          </a:r>
          <a:r>
            <a:rPr lang="en-US" sz="1600" i="1" kern="1200" dirty="0">
              <a:latin typeface="Segoe UI" panose="020B0502040204020203" pitchFamily="34" charset="0"/>
              <a:cs typeface="Segoe UI" panose="020B0502040204020203" pitchFamily="34" charset="0"/>
            </a:rPr>
            <a:t>(with limits)</a:t>
          </a:r>
          <a:r>
            <a:rPr lang="en-US" sz="1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Segoe UI" panose="020B0502040204020203" pitchFamily="34" charset="0"/>
              <a:cs typeface="Segoe UI" panose="020B0502040204020203" pitchFamily="34" charset="0"/>
            </a:rPr>
            <a:t>Hospital Presumptive Eligibility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Increases in Physician and Other Provider Rates to 75% of “Medicare” for Non-Expansion Medicaid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Increases in Physician and Other Provider rates to 100% of “Medicare” for HIP Expansion Medicaid</a:t>
          </a:r>
        </a:p>
      </dsp:txBody>
      <dsp:txXfrm>
        <a:off x="4412984" y="767462"/>
        <a:ext cx="3871003" cy="355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50B28-2B6B-4540-9F91-2D3CD009C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9B9DD-18CE-A94D-8800-26E2FE4449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E4D11A-8D27-C64C-8BCE-A1114E6F46B5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6B60-7F42-1040-9C83-830540A53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8ADDB-BB65-984D-A187-5BFBB2114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33F2E8-52CE-CF4B-B002-A2E752EE0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7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6A1A20-BAF2-4818-9005-42764E61A33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B6E4B8-2D00-4118-9BF4-115C35B68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1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6E4B8-2D00-4118-9BF4-115C35B68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3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6E4B8-2D00-4118-9BF4-115C35B68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3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15FDCD-1111-A147-819C-0216A55DA1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A9CE82-0C7E-884B-87A5-DF818AEA93D8}"/>
              </a:ext>
            </a:extLst>
          </p:cNvPr>
          <p:cNvSpPr/>
          <p:nvPr userDrawn="1"/>
        </p:nvSpPr>
        <p:spPr>
          <a:xfrm>
            <a:off x="3727269" y="228600"/>
            <a:ext cx="8229599" cy="6400800"/>
          </a:xfrm>
          <a:prstGeom prst="rect">
            <a:avLst/>
          </a:prstGeom>
          <a:solidFill>
            <a:srgbClr val="0D62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8823" y="2054241"/>
            <a:ext cx="7192161" cy="150606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800" b="0" i="0" baseline="0">
                <a:solidFill>
                  <a:schemeClr val="bg1"/>
                </a:solidFill>
                <a:latin typeface="Whitney Medium" pitchFamily="2" charset="0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188823" y="3700405"/>
            <a:ext cx="7192162" cy="65906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95D8EC"/>
                </a:solidFill>
                <a:latin typeface="Whitney Book" pitchFamily="2" charset="0"/>
                <a:cs typeface="Calibri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5C954-82A4-5144-B773-1BF39BD04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559" y="2462491"/>
            <a:ext cx="2202151" cy="6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9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4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2400"/>
              </a:spcAft>
              <a:defRPr sz="2800" b="0" i="0" spc="-100" baseline="0">
                <a:solidFill>
                  <a:schemeClr val="tx1"/>
                </a:solidFill>
                <a:latin typeface="Whitney Light" pitchFamily="2" charset="0"/>
              </a:defRPr>
            </a:lvl1pPr>
            <a:lvl2pPr>
              <a:defRPr sz="2400" b="0" i="0" spc="-80" baseline="0">
                <a:solidFill>
                  <a:srgbClr val="0D629D"/>
                </a:solidFill>
                <a:latin typeface="Whitney Light" pitchFamily="2" charset="0"/>
              </a:defRPr>
            </a:lvl2pPr>
            <a:lvl3pPr>
              <a:defRPr sz="2000" b="0" i="0" spc="-60" baseline="0">
                <a:latin typeface="Whitney Light" pitchFamily="2" charset="0"/>
              </a:defRPr>
            </a:lvl3pPr>
            <a:lvl4pPr marL="1371496" indent="0">
              <a:buNone/>
              <a:defRPr b="0" i="0">
                <a:latin typeface="Whitney Light" pitchFamily="2" charset="0"/>
              </a:defRPr>
            </a:lvl4pPr>
            <a:lvl5pPr>
              <a:defRPr b="0" i="0">
                <a:latin typeface="Whitney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4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C260-5801-A94C-9978-C556D8F8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27DFF-4986-2249-9B72-B622284D1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3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15" y="214265"/>
            <a:ext cx="9953325" cy="111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14" y="1835900"/>
            <a:ext cx="11431605" cy="455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534" y="6391186"/>
            <a:ext cx="571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D629D"/>
                </a:solidFill>
                <a:latin typeface="Whitney Medium" pitchFamily="2" charset="0"/>
              </a:defRPr>
            </a:lvl1pPr>
          </a:lstStyle>
          <a:p>
            <a:fld id="{21123997-4C51-7B40-AA7B-028107A2D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41256-89F9-FF47-BF41-5C351E34CCFA}"/>
              </a:ext>
            </a:extLst>
          </p:cNvPr>
          <p:cNvSpPr/>
          <p:nvPr userDrawn="1"/>
        </p:nvSpPr>
        <p:spPr>
          <a:xfrm>
            <a:off x="1" y="1479299"/>
            <a:ext cx="9144000" cy="91440"/>
          </a:xfrm>
          <a:prstGeom prst="rect">
            <a:avLst/>
          </a:prstGeom>
          <a:solidFill>
            <a:srgbClr val="95D8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F4B8A-D442-AE45-A9C0-39AD00413E85}"/>
              </a:ext>
            </a:extLst>
          </p:cNvPr>
          <p:cNvSpPr/>
          <p:nvPr userDrawn="1"/>
        </p:nvSpPr>
        <p:spPr>
          <a:xfrm>
            <a:off x="9144001" y="1479299"/>
            <a:ext cx="3047998" cy="91440"/>
          </a:xfrm>
          <a:prstGeom prst="rect">
            <a:avLst/>
          </a:prstGeom>
          <a:solidFill>
            <a:srgbClr val="0177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89A4C-C602-0B44-8162-2768428DCE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586430"/>
            <a:ext cx="1168998" cy="3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3" r:id="rId3"/>
  </p:sldLayoutIdLst>
  <p:hf hdr="0" ftr="0" dt="0"/>
  <p:txStyles>
    <p:titleStyle>
      <a:lvl1pPr algn="l" defTabSz="457167" rtl="0" eaLnBrk="1" latinLnBrk="0" hangingPunct="1">
        <a:spcBef>
          <a:spcPct val="0"/>
        </a:spcBef>
        <a:buNone/>
        <a:defRPr sz="4400" b="0" i="0" kern="1200" spc="-140" baseline="0">
          <a:solidFill>
            <a:schemeClr val="tx1"/>
          </a:solidFill>
          <a:latin typeface="Whitney Book" pitchFamily="2" charset="0"/>
          <a:ea typeface="+mj-ea"/>
          <a:cs typeface="Calibri Light"/>
        </a:defRPr>
      </a:lvl1pPr>
    </p:titleStyle>
    <p:bodyStyle>
      <a:lvl1pPr marL="228600" indent="-228600" algn="l" defTabSz="457167" rtl="0" eaLnBrk="1" latinLnBrk="0" hangingPunct="1">
        <a:spcBef>
          <a:spcPts val="0"/>
        </a:spcBef>
        <a:spcAft>
          <a:spcPts val="2400"/>
        </a:spcAft>
        <a:buClr>
          <a:srgbClr val="0D629D"/>
        </a:buClr>
        <a:buFont typeface="Arial"/>
        <a:buChar char="•"/>
        <a:defRPr sz="2800" b="0" i="0" kern="1200" spc="-100" baseline="0">
          <a:solidFill>
            <a:schemeClr val="tx1"/>
          </a:solidFill>
          <a:latin typeface="Whitney Light" pitchFamily="2" charset="0"/>
          <a:ea typeface="+mn-ea"/>
          <a:cs typeface="Calibri Light"/>
        </a:defRPr>
      </a:lvl1pPr>
      <a:lvl2pPr marL="731520" indent="-228600" algn="l" defTabSz="457167" rtl="0" eaLnBrk="1" latinLnBrk="0" hangingPunct="1">
        <a:spcBef>
          <a:spcPts val="0"/>
        </a:spcBef>
        <a:spcAft>
          <a:spcPts val="300"/>
        </a:spcAft>
        <a:buFont typeface="Arial"/>
        <a:buChar char="–"/>
        <a:defRPr sz="2400" b="0" i="0" kern="1200" spc="-80" baseline="0">
          <a:solidFill>
            <a:srgbClr val="0D629D"/>
          </a:solidFill>
          <a:latin typeface="Whitney Light" pitchFamily="2" charset="0"/>
          <a:ea typeface="+mn-ea"/>
          <a:cs typeface="Calibri"/>
        </a:defRPr>
      </a:lvl2pPr>
      <a:lvl3pPr marL="1142914" indent="-137160" algn="l" defTabSz="457167" rtl="0" eaLnBrk="1" latinLnBrk="0" hangingPunct="1">
        <a:spcBef>
          <a:spcPts val="0"/>
        </a:spcBef>
        <a:spcAft>
          <a:spcPts val="300"/>
        </a:spcAft>
        <a:buFont typeface="Arial"/>
        <a:buChar char="•"/>
        <a:defRPr sz="2000" b="0" i="0" kern="1200" spc="-60" baseline="0">
          <a:solidFill>
            <a:schemeClr val="tx1"/>
          </a:solidFill>
          <a:latin typeface="Whitney Light" pitchFamily="2" charset="0"/>
          <a:ea typeface="+mn-ea"/>
          <a:cs typeface="Calibri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.nashp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.org/system/files/media/file/2024/02/faqs-related-to-coverage-criteria-and-utilization-management-requirements-in-cms-final-rule-cms-4201-f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fssa/rate-matrix-for-medicaid-servic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macpac.gov/wp-content/uploads/2023/06/Directed-Payments-in-Medicaid-Managed-Car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D5A1-2959-324D-A139-F280915B3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HAF and HIP Redesign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7084D-9F14-0F43-BFAB-41C8601FF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HFMA February 2024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FA1AB7-0D5A-8420-A5F0-522303126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6" y="3620522"/>
            <a:ext cx="2258252" cy="81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C4284-CEB8-8247-3235-AB915620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15" y="214265"/>
            <a:ext cx="8678327" cy="1110380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Opportunity for Indiana: HAF Redesign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DC7A9-193E-C63D-CD6A-E905AA355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additional fee $335 Million (Limited to 6% of statewide NPR)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additional net benefit $580 Million</a:t>
            </a:r>
          </a:p>
          <a:p>
            <a:pPr lvl="1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Assumes no change in State’s 28.5% admin fee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net benefit $1 Billion if admin fee is reduced by $100 Million</a:t>
            </a:r>
          </a:p>
          <a:p>
            <a:pPr lvl="2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every dollar reduction in the State’s admin fee, hospital reimbursement could be increased by three dollars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kern="12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increase in fees could provide a statewide increase in hospital reimbursement of between 20% and 40%, depending upon State’s admin fee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FCA23-F020-297C-694C-D8D4416D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4E28538-4CD9-017A-B063-BC6EE85D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9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723A-EB07-4632-B0CC-A3B77CB7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15" y="214265"/>
            <a:ext cx="9953325" cy="1110380"/>
          </a:xfrm>
        </p:spPr>
        <p:txBody>
          <a:bodyPr>
            <a:normAutofit/>
          </a:bodyPr>
          <a:lstStyle/>
          <a:p>
            <a:r>
              <a:rPr lang="en-US" dirty="0"/>
              <a:t>Goals for Indiana HAF Redesign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F7A9-8325-4A25-82A6-628C622C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14" y="1835900"/>
            <a:ext cx="11431605" cy="4555286"/>
          </a:xfrm>
        </p:spPr>
        <p:txBody>
          <a:bodyPr>
            <a:normAutofit fontScale="92500"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program sustainable over long-term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transparency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reimbursement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uncertainty (e.g., DSH eligibility)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Safeguard against Federal changes 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CMS scrutiny of hospital assistance programs (HAP)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of DSH (e.g., cuts and Section 203 impact)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our own quality goals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Infuse quality into the HAF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Allow for accurate, timely reconciliation of hospital fees under the HAF program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Minimize net contributors/lift all boats while ensuring the HAF program meets CMS’ statistical tests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A4097CB-4B1F-82C9-7BA7-C597EF06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8BF978-018D-CE19-9914-CADF27FC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E108E9-A61A-4328-4ABE-36F1DBF3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14" y="1835900"/>
            <a:ext cx="11431605" cy="455528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Initial activities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Finalize legislative language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Determine quality metrics</a:t>
            </a:r>
          </a:p>
          <a:p>
            <a:pPr>
              <a:spcAft>
                <a:spcPts val="0"/>
              </a:spcAft>
            </a:pPr>
            <a:r>
              <a:rPr lang="en-US" dirty="0"/>
              <a:t>Secondary activities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Submit Waiver, SPA and Preprint to CMS</a:t>
            </a:r>
          </a:p>
          <a:p>
            <a:pPr>
              <a:spcAft>
                <a:spcPts val="0"/>
              </a:spcAft>
            </a:pPr>
            <a:r>
              <a:rPr lang="en-US" dirty="0"/>
              <a:t>Later activities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Respond to CMS inquiries on submitted documents</a:t>
            </a:r>
          </a:p>
          <a:p>
            <a:pPr lvl="1">
              <a:spcAft>
                <a:spcPts val="0"/>
              </a:spcAft>
            </a:pPr>
            <a:r>
              <a:rPr lang="en-US" dirty="0"/>
              <a:t>Develop administrative process to guide/oversee program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9B99BA-18A6-0666-7431-F31103FBF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1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25E7-5EEB-7729-F2E4-8A42CACF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NASHP Hospital Financial Profile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683C-9757-244E-8328-BD41C3E1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National Academy of State Health (NASHP) is an organization heavily funded by Arnold Ventures, an entity with a history of funding misleading, one-sided reports on hospital costs</a:t>
            </a:r>
          </a:p>
          <a:p>
            <a:r>
              <a:rPr lang="en-US" dirty="0"/>
              <a:t>The NASHP financial profile uses hospital cost reports, which systematically underrepresent true hospital costs and do not include certain costs altogether, such as Medicare bad debts and medical education costs.</a:t>
            </a:r>
          </a:p>
          <a:p>
            <a:r>
              <a:rPr lang="en-US" dirty="0"/>
              <a:t>IHA has reviewed several hospitals and found the NASHP data to significantly misrepresent hospital profit margins.</a:t>
            </a:r>
          </a:p>
          <a:p>
            <a:r>
              <a:rPr lang="en-US" dirty="0"/>
              <a:t>This data will likely be used by various groups to attempt to establish hospital reimbursement caps</a:t>
            </a:r>
          </a:p>
          <a:p>
            <a:r>
              <a:rPr lang="en-US" dirty="0"/>
              <a:t>The link to the NASHP Hospital Cost Tool is: 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https://tool.nashp.org/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Aptos" panose="020B0004020202020204" pitchFamily="34" charset="0"/>
              </a:rPr>
              <a:t>you can search by state and hospital to find your facility.</a:t>
            </a:r>
            <a:r>
              <a:rPr lang="en-US" dirty="0"/>
              <a:t> </a:t>
            </a:r>
          </a:p>
          <a:p>
            <a:r>
              <a:rPr lang="en-US" b="1" dirty="0"/>
              <a:t>Very important to review the NASHP “analysis” for your hospital and notify IHA of incorrect margins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B69DF-8727-F228-D199-2890D845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0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25E7-5EEB-7729-F2E4-8A42CACF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Medicare Advantage and Two-Midnight 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683C-9757-244E-8328-BD41C3E1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CMS released FAQ’s on February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https://www.aha.org/system/files/media/file/2024/02/faqs-related-to-coverage-criteria-and-utilization-management-requirements-in-cms-final-rule-cms-4201-f.pdf</a:t>
            </a:r>
            <a:r>
              <a:rPr lang="en-US" dirty="0"/>
              <a:t> </a:t>
            </a:r>
          </a:p>
          <a:p>
            <a:r>
              <a:rPr lang="en-US" dirty="0"/>
              <a:t>Covers multiple topics including utilization review and management, use of AI and others</a:t>
            </a:r>
          </a:p>
          <a:p>
            <a:r>
              <a:rPr lang="en-US" dirty="0"/>
              <a:t>Look for information on what your insurers are saying about the FAQ and any policies/statements already released or sent out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B69DF-8727-F228-D199-2890D845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8BF978-018D-CE19-9914-CADF27FC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FSSA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7D19F-D53F-8B4A-4116-95FD613C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MTLSS implementation 7/1/2024</a:t>
            </a:r>
          </a:p>
          <a:p>
            <a:pPr>
              <a:spcAft>
                <a:spcPts val="0"/>
              </a:spcAft>
            </a:pPr>
            <a:r>
              <a:rPr lang="en-US" dirty="0"/>
              <a:t>HIP Equalization 1/1/2024</a:t>
            </a:r>
          </a:p>
          <a:p>
            <a:pPr lvl="1">
              <a:spcAft>
                <a:spcPts val="0"/>
              </a:spcAft>
            </a:pPr>
            <a:r>
              <a:rPr lang="en-US" dirty="0"/>
              <a:t>Physician Services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Laboratory Services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School Corporation Services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DME (Durable Medical Equipment)</a:t>
            </a:r>
          </a:p>
          <a:p>
            <a:pPr lvl="1">
              <a:spcAft>
                <a:spcPts val="0"/>
              </a:spcAft>
            </a:pPr>
            <a:r>
              <a:rPr lang="en-US" dirty="0"/>
              <a:t>Dental </a:t>
            </a:r>
            <a:r>
              <a:rPr lang="en-US" dirty="0">
                <a:solidFill>
                  <a:srgbClr val="FF0000"/>
                </a:solidFill>
              </a:rPr>
              <a:t>(Under Development)</a:t>
            </a:r>
          </a:p>
          <a:p>
            <a:pPr lvl="1">
              <a:spcAft>
                <a:spcPts val="0"/>
              </a:spcAft>
            </a:pPr>
            <a:r>
              <a:rPr lang="en-US" dirty="0"/>
              <a:t>Non-Emergency Medical Transportation </a:t>
            </a:r>
            <a:r>
              <a:rPr lang="en-US" dirty="0">
                <a:solidFill>
                  <a:srgbClr val="FF0000"/>
                </a:solidFill>
              </a:rPr>
              <a:t>(Under Development)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C28BA4D-ECD4-160A-E226-E894AE50F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9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8BF978-018D-CE19-9914-CADF27FC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FSSA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7D19F-D53F-8B4A-4116-95FD613CC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15" y="1835901"/>
            <a:ext cx="2485582" cy="37281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Rate Matrix Project</a:t>
            </a:r>
          </a:p>
          <a:p>
            <a:r>
              <a:rPr lang="en-US" dirty="0"/>
              <a:t>Last Hospital Update 8/1/20 for rebase only</a:t>
            </a:r>
          </a:p>
          <a:p>
            <a:r>
              <a:rPr lang="en-US" dirty="0"/>
              <a:t>SFY 2026 is next Hospital Rate Review since 2003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F1C2F-1517-FE0F-859C-8295C407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121" y="1036110"/>
            <a:ext cx="8273864" cy="57700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B30C30-EC20-4009-5E98-7BAE17909C88}"/>
              </a:ext>
            </a:extLst>
          </p:cNvPr>
          <p:cNvCxnSpPr>
            <a:cxnSpLocks/>
          </p:cNvCxnSpPr>
          <p:nvPr/>
        </p:nvCxnSpPr>
        <p:spPr>
          <a:xfrm flipH="1">
            <a:off x="4528868" y="974785"/>
            <a:ext cx="2225615" cy="24542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0E24E7-0221-CF77-B6DF-296DA729BD08}"/>
              </a:ext>
            </a:extLst>
          </p:cNvPr>
          <p:cNvSpPr txBox="1"/>
          <p:nvPr/>
        </p:nvSpPr>
        <p:spPr>
          <a:xfrm>
            <a:off x="387015" y="5753819"/>
            <a:ext cx="295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https://www.in.gov/fssa/rate-matrix-for-medicaid-services/</a:t>
            </a:r>
            <a:endParaRPr lang="en-US" sz="14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63F195B-A44C-52A7-1508-993B124DE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8BF978-018D-CE19-9914-CADF27FC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DSH/HAF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7D19F-D53F-8B4A-4116-95FD613C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SFY 2022 Agreed Upon Procedures – in process now</a:t>
            </a:r>
          </a:p>
          <a:p>
            <a:pPr lvl="1">
              <a:spcAft>
                <a:spcPts val="0"/>
              </a:spcAft>
            </a:pPr>
            <a:r>
              <a:rPr lang="en-US" dirty="0"/>
              <a:t>Payment estimated May/June 2024</a:t>
            </a:r>
          </a:p>
          <a:p>
            <a:pPr>
              <a:spcAft>
                <a:spcPts val="0"/>
              </a:spcAft>
            </a:pPr>
            <a:r>
              <a:rPr lang="en-US" dirty="0"/>
              <a:t>SFY 2021 DSH Audit – Mail to providers in May/June 2024	</a:t>
            </a:r>
          </a:p>
          <a:p>
            <a:pPr lvl="1">
              <a:spcAft>
                <a:spcPts val="0"/>
              </a:spcAft>
            </a:pPr>
            <a:r>
              <a:rPr lang="en-US" dirty="0"/>
              <a:t>Due to CMS December 2024</a:t>
            </a:r>
          </a:p>
          <a:p>
            <a:pPr>
              <a:spcAft>
                <a:spcPts val="0"/>
              </a:spcAft>
            </a:pPr>
            <a:r>
              <a:rPr lang="en-US" dirty="0"/>
              <a:t>SFY 2024/2025 DSH Eligibility Surveys – Distribute in April/May 2024</a:t>
            </a:r>
          </a:p>
          <a:p>
            <a:pPr lvl="1">
              <a:spcAft>
                <a:spcPts val="0"/>
              </a:spcAft>
            </a:pPr>
            <a:r>
              <a:rPr lang="en-US" dirty="0"/>
              <a:t>Results in February 2025</a:t>
            </a:r>
          </a:p>
          <a:p>
            <a:pPr>
              <a:spcAft>
                <a:spcPts val="0"/>
              </a:spcAft>
            </a:pPr>
            <a:r>
              <a:rPr lang="en-US" dirty="0"/>
              <a:t>SFY 2024 Municipal DSH Payment – Paid July 2024</a:t>
            </a:r>
          </a:p>
          <a:p>
            <a:pPr>
              <a:spcAft>
                <a:spcPts val="0"/>
              </a:spcAft>
            </a:pPr>
            <a:r>
              <a:rPr lang="en-US" dirty="0"/>
              <a:t>SFY 2023 Agreed Upon Procedures – begin September/October 2024</a:t>
            </a:r>
          </a:p>
          <a:p>
            <a:pPr lvl="1">
              <a:spcAft>
                <a:spcPts val="0"/>
              </a:spcAft>
            </a:pPr>
            <a:r>
              <a:rPr lang="en-US" dirty="0"/>
              <a:t>Payment estimated in March/April 2025</a:t>
            </a:r>
          </a:p>
          <a:p>
            <a:pPr>
              <a:spcAft>
                <a:spcPts val="0"/>
              </a:spcAft>
            </a:pPr>
            <a:r>
              <a:rPr lang="en-US" dirty="0"/>
              <a:t>SFY 2025 HAF Fees/Letters/Factors – </a:t>
            </a:r>
            <a:r>
              <a:rPr lang="en-US" dirty="0">
                <a:solidFill>
                  <a:srgbClr val="FF0000"/>
                </a:solidFill>
              </a:rPr>
              <a:t>Implementation 8/1/24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F0D5FF6-84EA-040E-1487-7E0824BF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9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D38FA-3931-4B91-9387-C404A75E8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169F-9C72-0A9F-F1CF-327C3EB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HAF and HIP?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6BCEF-D7E5-8896-D779-3A4E017D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4103C35-DADE-081E-A4F7-C02506CFD4D1}"/>
              </a:ext>
            </a:extLst>
          </p:cNvPr>
          <p:cNvSpPr txBox="1">
            <a:spLocks/>
          </p:cNvSpPr>
          <p:nvPr/>
        </p:nvSpPr>
        <p:spPr>
          <a:xfrm>
            <a:off x="917187" y="2722727"/>
            <a:ext cx="4445707" cy="2609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Program increases base Medicaid payments to all hospitals through add-on/supplement payments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Supplemental payment is calculated on every claim and paid directly on remit from Gainwell (FFS) and MCOs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HAF Fees are paid to State in two ways: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Direct withholds from FFS remits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Monthly payments to Gainwell (formerly DXC) in amounts from Myers &amp; Stauffer letters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BDD7358-9F42-72C1-674B-02751ADEC79D}"/>
              </a:ext>
            </a:extLst>
          </p:cNvPr>
          <p:cNvSpPr txBox="1">
            <a:spLocks/>
          </p:cNvSpPr>
          <p:nvPr/>
        </p:nvSpPr>
        <p:spPr>
          <a:xfrm>
            <a:off x="1407249" y="2065235"/>
            <a:ext cx="3525371" cy="404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67EC2"/>
                </a:solidFill>
                <a:latin typeface="Gill Sans MT"/>
              </a:rPr>
              <a:t>Hospital Assessment Fee (HAF)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470B11-FF92-57B7-6E35-0BF719C794F2}"/>
              </a:ext>
            </a:extLst>
          </p:cNvPr>
          <p:cNvSpPr txBox="1">
            <a:spLocks/>
          </p:cNvSpPr>
          <p:nvPr/>
        </p:nvSpPr>
        <p:spPr>
          <a:xfrm>
            <a:off x="6418119" y="2119552"/>
            <a:ext cx="3340125" cy="404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7EC2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Healthy Indiana Plan 2.0 (HIP)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385D2D1-6F8B-61D6-F912-E004F79AE789}"/>
              </a:ext>
            </a:extLst>
          </p:cNvPr>
          <p:cNvSpPr txBox="1">
            <a:spLocks/>
          </p:cNvSpPr>
          <p:nvPr/>
        </p:nvSpPr>
        <p:spPr>
          <a:xfrm>
            <a:off x="5886086" y="2717533"/>
            <a:ext cx="4466425" cy="19421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 Nova"/>
              </a:rPr>
              <a:t>Medicaid Expansion plan approved in 2016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 Nova"/>
              </a:rPr>
              <a:t>Covers over 750,000 Hoosiers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 Nova"/>
              </a:rPr>
              <a:t>Hospital Payments are at same rate as Medicaid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 Nova"/>
              </a:rPr>
              <a:t>Increases Medicaid Primary Care fee schedule to % of Medicare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 Nova"/>
              </a:rPr>
              <a:t>HIP fees are paid to FSSA through monthly invoices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59522E3-CD26-750C-6F20-FA8EEF7C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BAD4-8FD3-4770-A05C-F642EDFD5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EE23-0115-23B5-0ADB-6642BF0F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HAF/HIP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8DF05-1F47-8E97-6079-EA38DD7F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 Medium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 Medium" pitchFamily="2" charset="0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02BC5F-2148-46BB-40A8-7D04BE44D2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7350" y="1835150"/>
          <a:ext cx="11431588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B43383D-EF9A-3DBD-FAF2-48A829E36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F24B6-6E1B-CFCB-1FD6-27D0D35E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CE7B-D6A4-B781-74B1-681CFD9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Whitney Book"/>
                <a:cs typeface="Segoe UI" panose="020B0502040204020203" pitchFamily="34" charset="0"/>
              </a:rPr>
              <a:t>HAF vs HIP Fees: What They Pay For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8CA6702-DB17-9EC0-A6BC-04C5E36D9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179777"/>
              </p:ext>
            </p:extLst>
          </p:nvPr>
        </p:nvGraphicFramePr>
        <p:xfrm>
          <a:off x="2209799" y="1654628"/>
          <a:ext cx="8284029" cy="462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375250-2A52-AEA4-069F-D0D2C9FA3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5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DE06-E6AA-2117-1FDB-2C3C46A2F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D57A-1B66-48D3-94A5-B540B25D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Whitney Book"/>
                <a:cs typeface="Segoe UI" panose="020B0502040204020203" pitchFamily="34" charset="0"/>
              </a:rPr>
              <a:t>Enhanced Payment 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2DD9E-1268-9A84-032D-2B3C2602E108}"/>
              </a:ext>
            </a:extLst>
          </p:cNvPr>
          <p:cNvSpPr txBox="1"/>
          <p:nvPr/>
        </p:nvSpPr>
        <p:spPr>
          <a:xfrm>
            <a:off x="2008727" y="5349251"/>
            <a:ext cx="6329730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</a:t>
            </a:r>
            <a:r>
              <a:rPr lang="en-US" sz="1600" dirty="0"/>
              <a:t> *Combined factor from CMS mandated rate change mid-year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**Factor change runs 8/1 – 7/30, one month behind State Fiscal Year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/>
              <a:t>Factors to remain largely the same for SFY 2024 with the exception of Rehab, which will increase to 3.2</a:t>
            </a: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 OP 2.5 for state fiscal year</a:t>
            </a: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**Beginning in 2018 rate is effective through 7/31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EED41-D786-555B-2E68-CED56E6E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63" y="2300130"/>
            <a:ext cx="10431124" cy="255654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817D569-585D-CA4C-9811-F66FAE2E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5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E2C31-49D3-6243-EDE2-50E81A44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127A-8DBC-DBB9-3C84-FFFA1964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Indiana’s Medicaid Underpayment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4678C-DA23-4F01-2735-89823BAD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5053263"/>
            <a:ext cx="6309894" cy="13700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9AB6-7A7F-A369-6DD2-BD44F38C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 Medium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 Medium" pitchFamily="2" charset="0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C9ED58-646E-34E5-38E9-214CA7449A55}"/>
              </a:ext>
            </a:extLst>
          </p:cNvPr>
          <p:cNvSpPr txBox="1">
            <a:spLocks/>
          </p:cNvSpPr>
          <p:nvPr/>
        </p:nvSpPr>
        <p:spPr>
          <a:xfrm>
            <a:off x="387014" y="1853003"/>
            <a:ext cx="8937405" cy="4807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167" rtl="0" eaLnBrk="1" latinLnBrk="0" hangingPunct="1">
              <a:spcBef>
                <a:spcPts val="0"/>
              </a:spcBef>
              <a:spcAft>
                <a:spcPts val="2400"/>
              </a:spcAft>
              <a:buClr>
                <a:srgbClr val="0D629D"/>
              </a:buClr>
              <a:buFont typeface="Arial"/>
              <a:buChar char="•"/>
              <a:defRPr sz="2800" b="0" i="0" kern="1200" spc="-100" baseline="0">
                <a:solidFill>
                  <a:schemeClr val="tx1"/>
                </a:solidFill>
                <a:latin typeface="Whitney Light" pitchFamily="2" charset="0"/>
                <a:ea typeface="+mn-ea"/>
                <a:cs typeface="Calibri Light"/>
              </a:defRPr>
            </a:lvl1pPr>
            <a:lvl2pPr marL="731520" indent="-228600" algn="l" defTabSz="457167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–"/>
              <a:defRPr sz="2400" b="0" i="0" kern="1200" spc="-80" baseline="0">
                <a:solidFill>
                  <a:srgbClr val="0D629D"/>
                </a:solidFill>
                <a:latin typeface="Whitney Light" pitchFamily="2" charset="0"/>
                <a:ea typeface="+mn-ea"/>
                <a:cs typeface="Calibri"/>
              </a:defRPr>
            </a:lvl2pPr>
            <a:lvl3pPr marL="1142914" indent="-137160" algn="l" defTabSz="457167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000" b="0" i="0" kern="1200" spc="-60" baseline="0">
                <a:solidFill>
                  <a:schemeClr val="tx1"/>
                </a:solidFill>
                <a:latin typeface="Whitney Light" pitchFamily="2" charset="0"/>
                <a:ea typeface="+mn-ea"/>
                <a:cs typeface="Calibri"/>
              </a:defRPr>
            </a:lvl3pPr>
            <a:lvl4pPr marL="1371496" indent="0" algn="l" defTabSz="457167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Whitney Light" pitchFamily="2" charset="0"/>
                <a:ea typeface="+mn-ea"/>
                <a:cs typeface="+mn-cs"/>
              </a:defRPr>
            </a:lvl4pPr>
            <a:lvl5pPr marL="2057247" indent="-228584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Whitney Light" pitchFamily="2" charset="0"/>
                <a:ea typeface="+mn-ea"/>
                <a:cs typeface="+mn-cs"/>
              </a:defRPr>
            </a:lvl5pPr>
            <a:lvl6pPr marL="2514412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Even with these additional payments, and because Indiana’s hospitals fund them, they still have tremendous Medicaid shortfalls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Indiana Medicaid covers only 57 cents for every dollar of hospitals’ cost to provide care under the program</a:t>
            </a:r>
            <a:endParaRPr lang="en-US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Indiana’s low Medicaid reimbursement results in as much as </a:t>
            </a:r>
            <a:r>
              <a:rPr lang="en-US" sz="32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$2.7 billion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unpaid statewide health care costs each year</a:t>
            </a:r>
            <a:endParaRPr lang="en-US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en-US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" name="Picture 10" descr="A blue and white price tag&#10;&#10;Description automatically generated">
            <a:extLst>
              <a:ext uri="{FF2B5EF4-FFF2-40B4-BE49-F238E27FC236}">
                <a16:creationId xmlns:a16="http://schemas.microsoft.com/office/drawing/2014/main" id="{CCF65066-02D3-2C41-2278-D6B9E874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963" y="1820874"/>
            <a:ext cx="1923113" cy="457031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F7131A7-4F27-C664-1EE3-05A8478D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AA5-6264-DF09-59EB-9798D678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89" y="214265"/>
            <a:ext cx="8687754" cy="111038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Environment – Maximum Payment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1C90-7B4A-E9EF-3FA4-308714BD8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Whitney Light"/>
                <a:cs typeface="Arial" panose="020B0604020202020204" pitchFamily="34" charset="0"/>
              </a:rPr>
              <a:t>Unlike FFS upper payment limit (UPL) which caps hospital payments at Medicare, recently approved directed payment programs can effectively increase payments up to the average commercial rate (ACR)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Whitney Light"/>
                <a:cs typeface="Arial" panose="020B0604020202020204" pitchFamily="34" charset="0"/>
              </a:rPr>
              <a:t>CMS has approved using average commercial rates as the basis in other states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Whitney Light"/>
                <a:cs typeface="Arial" panose="020B0604020202020204" pitchFamily="34" charset="0"/>
              </a:rPr>
              <a:t>ACR is defined separately for IP and 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Whitney Light"/>
                <a:cs typeface="Arial" panose="020B0604020202020204" pitchFamily="34" charset="0"/>
              </a:rPr>
              <a:t>Little guidance from CMS exists on calculation of ACR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Whitney Light"/>
                <a:cs typeface="Arial" panose="020B0604020202020204" pitchFamily="34" charset="0"/>
              </a:rPr>
              <a:t>ACR definition will likely evolve quickly over the next few years</a:t>
            </a:r>
            <a:endParaRPr lang="en-US" dirty="0">
              <a:latin typeface="Whitney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79268-3C52-D144-F82E-4FB6BA7D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116C9A-36DE-D837-1DA6-C15632FA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9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4329-84A1-5591-0829-661EF4AF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16" y="214265"/>
            <a:ext cx="8776650" cy="111038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Environment – Directed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7F815-2B8C-6D79-D93B-D63C3BDE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A recent analysis by the Medicaid &amp; CHIP Payment and Access Commission found that:</a:t>
            </a:r>
          </a:p>
          <a:p>
            <a:pPr>
              <a:spcAft>
                <a:spcPts val="600"/>
              </a:spcAft>
            </a:pPr>
            <a:r>
              <a:rPr lang="en-US" dirty="0"/>
              <a:t>Between July 2021 - February 2023, CMS approved 249 distinct directed payment arrangements in 40 states.</a:t>
            </a:r>
          </a:p>
          <a:p>
            <a:pPr>
              <a:spcAft>
                <a:spcPts val="600"/>
              </a:spcAft>
            </a:pPr>
            <a:r>
              <a:rPr lang="en-US" dirty="0"/>
              <a:t>Most of these directed payments were uniform rate increases.</a:t>
            </a:r>
          </a:p>
          <a:p>
            <a:pPr>
              <a:spcAft>
                <a:spcPts val="600"/>
              </a:spcAft>
            </a:pPr>
            <a:r>
              <a:rPr lang="en-US" dirty="0"/>
              <a:t>The stated goal of most directed payment arrangements (60 percent) was improving access to care.</a:t>
            </a:r>
          </a:p>
          <a:p>
            <a:pPr>
              <a:spcAft>
                <a:spcPts val="600"/>
              </a:spcAft>
            </a:pPr>
            <a:r>
              <a:rPr lang="en-US" dirty="0"/>
              <a:t>Directed payment arrangements approved as of February 1, 2023, are projected to spend a total of $69.3 billion a year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This is nearly three times the $25.7 billion in projected spending identified in arrangements approved as of December 2020.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1200" dirty="0"/>
              <a:t>Directed Payments in Medicaid Managed Care. (June 2023).  MACPAC Issue Brief.  Retrieved from:  </a:t>
            </a:r>
            <a:r>
              <a:rPr lang="en-US" sz="1000" dirty="0">
                <a:hlinkClick r:id="rId2"/>
              </a:rPr>
              <a:t>https://www.macpac.gov/wp-content/uploads/2023/06/Directed-Payments-in-Medicaid-Managed-Care.pdf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81B1F-4D30-F3C7-3757-950D01A4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E47EDDB-6874-5C26-1027-9DBDBAF3A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723A-EB07-4632-B0CC-A3B77CB7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16" y="214265"/>
            <a:ext cx="8570172" cy="1110380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Opportunity for Indiana: HAF Redesign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F7A9-8325-4A25-82A6-628C622C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15" y="1835900"/>
            <a:ext cx="11431605" cy="4555286"/>
          </a:xfrm>
        </p:spPr>
        <p:txBody>
          <a:bodyPr>
            <a:normAutofit/>
          </a:bodyPr>
          <a:lstStyle/>
          <a:p>
            <a:r>
              <a:rPr lang="en-US" dirty="0"/>
              <a:t>Updating the Hospital Assessment Fee (HAF) would allow hospitals to be assessed up to the federally allowable maximum, thereby increasing Medicaid reimbursement without an impact to the State’s General Fund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Federal regulations allow provider assessments up to 6% of net patient revenues of taxed providers; currently, Indiana is at 6% of net inpatient revenue and approximately 4% of net outpatient revenue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Kentucky, Ohio, and Illinois already have State Directed Payment Programs, and Michigan is moving ahead with a plan; Without a redesign, Indiana is leaving its federal tax dollars on the table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D296F97-3F05-018E-719E-5513E2F1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22" y="490345"/>
            <a:ext cx="1268361" cy="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2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4F81BD"/>
      </a:accent4>
      <a:accent5>
        <a:srgbClr val="A5A5A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7504</TotalTime>
  <Words>1352</Words>
  <Application>Microsoft Office PowerPoint</Application>
  <PresentationFormat>Widescreen</PresentationFormat>
  <Paragraphs>133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Nova</vt:lpstr>
      <vt:lpstr>Calibri</vt:lpstr>
      <vt:lpstr>Cambria</vt:lpstr>
      <vt:lpstr>Gill Sans MT</vt:lpstr>
      <vt:lpstr>Segoe UI</vt:lpstr>
      <vt:lpstr>Whitney Book</vt:lpstr>
      <vt:lpstr>Whitney Light</vt:lpstr>
      <vt:lpstr>Whitney Medium</vt:lpstr>
      <vt:lpstr>Wingdings</vt:lpstr>
      <vt:lpstr>Office Theme</vt:lpstr>
      <vt:lpstr>HAF and HIP Redesign</vt:lpstr>
      <vt:lpstr>What are HAF and HIP?</vt:lpstr>
      <vt:lpstr>Historical HAF/HIP Fees</vt:lpstr>
      <vt:lpstr>HAF vs HIP Fees: What They Pay For</vt:lpstr>
      <vt:lpstr>Enhanced Payment Factors</vt:lpstr>
      <vt:lpstr>Indiana’s Medicaid Underpayment</vt:lpstr>
      <vt:lpstr>National Environment – Maximum Payment Limits</vt:lpstr>
      <vt:lpstr>National Environment – Directed Payments</vt:lpstr>
      <vt:lpstr>Current Opportunity for Indiana: HAF Redesign </vt:lpstr>
      <vt:lpstr>Current Opportunity for Indiana: HAF Redesign</vt:lpstr>
      <vt:lpstr>Goals for Indiana HAF Redesign </vt:lpstr>
      <vt:lpstr>Timeline</vt:lpstr>
      <vt:lpstr>NASHP Hospital Financial Profile </vt:lpstr>
      <vt:lpstr>CMS Medicare Advantage and Two-Midnight FAQ</vt:lpstr>
      <vt:lpstr>Other FSSA Items</vt:lpstr>
      <vt:lpstr>Other FSSA Items</vt:lpstr>
      <vt:lpstr>DSH/HAF Timeline</vt:lpstr>
    </vt:vector>
  </TitlesOfParts>
  <Company>Trendy Minds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Kaela Mahoney</dc:creator>
  <cp:lastModifiedBy>Michael Alessandrini</cp:lastModifiedBy>
  <cp:revision>169</cp:revision>
  <cp:lastPrinted>2023-02-17T16:46:37Z</cp:lastPrinted>
  <dcterms:created xsi:type="dcterms:W3CDTF">2015-10-22T15:51:15Z</dcterms:created>
  <dcterms:modified xsi:type="dcterms:W3CDTF">2024-02-15T12:10:18Z</dcterms:modified>
</cp:coreProperties>
</file>