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1" r:id="rId3"/>
  </p:sldMasterIdLst>
  <p:notesMasterIdLst>
    <p:notesMasterId r:id="rId15"/>
  </p:notesMasterIdLst>
  <p:sldIdLst>
    <p:sldId id="2254" r:id="rId4"/>
    <p:sldId id="2046" r:id="rId5"/>
    <p:sldId id="2255" r:id="rId6"/>
    <p:sldId id="2256" r:id="rId7"/>
    <p:sldId id="277" r:id="rId8"/>
    <p:sldId id="2253" r:id="rId9"/>
    <p:sldId id="2258" r:id="rId10"/>
    <p:sldId id="2262" r:id="rId11"/>
    <p:sldId id="2259" r:id="rId12"/>
    <p:sldId id="2260" r:id="rId13"/>
    <p:sldId id="20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B4332-1C7D-4D8F-84B4-00700A5C1918}" v="4" dt="2024-02-14T14:07:19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71C55-66C8-4684-AE6B-B705389AF2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043C7-61ED-48B9-AF85-DD8B8FE1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6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6E4B8-2D00-4118-9BF4-115C35B68FB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0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6E4B8-2D00-4118-9BF4-115C35B68F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91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15FDCD-1111-A147-819C-0216A55DA1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A9CE82-0C7E-884B-87A5-DF818AEA93D8}"/>
              </a:ext>
            </a:extLst>
          </p:cNvPr>
          <p:cNvSpPr/>
          <p:nvPr userDrawn="1"/>
        </p:nvSpPr>
        <p:spPr>
          <a:xfrm>
            <a:off x="3727269" y="228600"/>
            <a:ext cx="8229599" cy="6400800"/>
          </a:xfrm>
          <a:prstGeom prst="rect">
            <a:avLst/>
          </a:prstGeom>
          <a:solidFill>
            <a:srgbClr val="0D62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8823" y="2054241"/>
            <a:ext cx="7192161" cy="1506065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defRPr sz="4800" b="0" i="0" baseline="0">
                <a:solidFill>
                  <a:schemeClr val="bg1"/>
                </a:solidFill>
                <a:latin typeface="Whitney Medium" pitchFamily="2" charset="0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188823" y="3700405"/>
            <a:ext cx="7192162" cy="659063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95D8EC"/>
                </a:solidFill>
                <a:latin typeface="Whitney Book" pitchFamily="2" charset="0"/>
                <a:cs typeface="Calibri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55C954-82A4-5144-B773-1BF39BD04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559" y="2462491"/>
            <a:ext cx="2202151" cy="6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15FDCD-1111-A147-819C-0216A55DA1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A9CE82-0C7E-884B-87A5-DF818AEA93D8}"/>
              </a:ext>
            </a:extLst>
          </p:cNvPr>
          <p:cNvSpPr/>
          <p:nvPr userDrawn="1"/>
        </p:nvSpPr>
        <p:spPr>
          <a:xfrm>
            <a:off x="3727269" y="228600"/>
            <a:ext cx="8229599" cy="6400800"/>
          </a:xfrm>
          <a:prstGeom prst="rect">
            <a:avLst/>
          </a:prstGeom>
          <a:solidFill>
            <a:srgbClr val="0D62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8823" y="2054241"/>
            <a:ext cx="7192161" cy="1506065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defRPr sz="4800" b="0" i="0" baseline="0">
                <a:solidFill>
                  <a:schemeClr val="bg1"/>
                </a:solidFill>
                <a:latin typeface="Whitney Medium" pitchFamily="2" charset="0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188823" y="3700405"/>
            <a:ext cx="7192162" cy="659063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95D8EC"/>
                </a:solidFill>
                <a:latin typeface="Whitney Book" pitchFamily="2" charset="0"/>
                <a:cs typeface="Calibri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55C954-82A4-5144-B773-1BF39BD04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559" y="2464563"/>
            <a:ext cx="2202151" cy="6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6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4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2400"/>
              </a:spcAft>
              <a:defRPr sz="2800" b="0" i="0" spc="-100" baseline="0">
                <a:solidFill>
                  <a:schemeClr val="tx1"/>
                </a:solidFill>
                <a:latin typeface="Whitney Light" pitchFamily="2" charset="0"/>
              </a:defRPr>
            </a:lvl1pPr>
            <a:lvl2pPr>
              <a:defRPr sz="2400" b="0" i="0" spc="-80" baseline="0">
                <a:solidFill>
                  <a:srgbClr val="0D629D"/>
                </a:solidFill>
                <a:latin typeface="Whitney Light" pitchFamily="2" charset="0"/>
              </a:defRPr>
            </a:lvl2pPr>
            <a:lvl3pPr>
              <a:defRPr sz="2000" b="0" i="0" spc="-60" baseline="0">
                <a:latin typeface="Whitney Light" pitchFamily="2" charset="0"/>
              </a:defRPr>
            </a:lvl3pPr>
            <a:lvl4pPr marL="1371496" indent="0">
              <a:buNone/>
              <a:defRPr b="0" i="0">
                <a:latin typeface="Whitney Light" pitchFamily="2" charset="0"/>
              </a:defRPr>
            </a:lvl4pPr>
            <a:lvl5pPr>
              <a:defRPr b="0" i="0">
                <a:latin typeface="Whitney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66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C260-5801-A94C-9978-C556D8F8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27DFF-4986-2249-9B72-B622284D1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2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4C2D-42DA-4CCE-ACF7-E4C92A396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69D33-221C-438F-A255-7104D6CC6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EB12A-04D7-498A-84C6-4C747285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A63E-237E-494D-BBD0-6DE773D7F66E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99DCE-6ECB-4D72-BB2F-487A04B4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60993-7BFF-4616-B985-B3F8E86F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9890-A066-4FB7-9BFE-EB8A2BCCA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1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4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7015" y="1835900"/>
            <a:ext cx="11431605" cy="4555286"/>
          </a:xfrm>
        </p:spPr>
        <p:txBody>
          <a:bodyPr/>
          <a:lstStyle>
            <a:lvl1pPr>
              <a:spcBef>
                <a:spcPts val="0"/>
              </a:spcBef>
              <a:spcAft>
                <a:spcPts val="2400"/>
              </a:spcAft>
              <a:defRPr sz="2800" b="0" i="0" spc="-100" baseline="0">
                <a:solidFill>
                  <a:schemeClr val="tx1"/>
                </a:solidFill>
                <a:latin typeface="Whitney Light" pitchFamily="2" charset="0"/>
              </a:defRPr>
            </a:lvl1pPr>
            <a:lvl2pPr>
              <a:defRPr sz="2400" b="0" i="0" spc="-80" baseline="0">
                <a:solidFill>
                  <a:srgbClr val="0D629D"/>
                </a:solidFill>
                <a:latin typeface="Whitney Light" pitchFamily="2" charset="0"/>
              </a:defRPr>
            </a:lvl2pPr>
            <a:lvl3pPr>
              <a:defRPr sz="2000" b="0" i="0" spc="-60" baseline="0">
                <a:latin typeface="Whitney Light" pitchFamily="2" charset="0"/>
              </a:defRPr>
            </a:lvl3pPr>
            <a:lvl4pPr marL="1371496" indent="0">
              <a:buNone/>
              <a:defRPr b="0" i="0">
                <a:latin typeface="Whitney Light" pitchFamily="2" charset="0"/>
              </a:defRPr>
            </a:lvl4pPr>
            <a:lvl5pPr>
              <a:defRPr b="0" i="0">
                <a:latin typeface="Whitney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6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355C99-98D3-9B4F-97BC-F5FD772D3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62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14" y="887506"/>
            <a:ext cx="11431606" cy="555190"/>
          </a:xfrm>
        </p:spPr>
        <p:txBody>
          <a:bodyPr>
            <a:normAutofit/>
          </a:bodyPr>
          <a:lstStyle>
            <a:lvl1pPr algn="ctr">
              <a:defRPr sz="2400" b="0" i="0" spc="-140" baseline="0">
                <a:solidFill>
                  <a:schemeClr val="bg1"/>
                </a:solidFill>
                <a:latin typeface="Whitney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14" y="2649071"/>
            <a:ext cx="11431605" cy="199016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2400"/>
              </a:spcAft>
              <a:defRPr sz="3600" b="0" i="0" spc="-100" baseline="0">
                <a:solidFill>
                  <a:schemeClr val="bg1"/>
                </a:solidFill>
                <a:latin typeface="Whitney Light" pitchFamily="2" charset="0"/>
              </a:defRPr>
            </a:lvl1pPr>
            <a:lvl2pPr>
              <a:defRPr sz="2400" b="0" i="0" spc="-80" baseline="0">
                <a:solidFill>
                  <a:srgbClr val="0D629D"/>
                </a:solidFill>
                <a:latin typeface="Whitney Light" pitchFamily="2" charset="0"/>
              </a:defRPr>
            </a:lvl2pPr>
            <a:lvl3pPr>
              <a:defRPr sz="2000" b="0" i="0" spc="-60" baseline="0">
                <a:latin typeface="Whitney Light" pitchFamily="2" charset="0"/>
              </a:defRPr>
            </a:lvl3pPr>
            <a:lvl4pPr marL="1371496" indent="0">
              <a:buNone/>
              <a:defRPr b="0" i="0">
                <a:latin typeface="Whitney Light" pitchFamily="2" charset="0"/>
              </a:defRPr>
            </a:lvl4pPr>
            <a:lvl5pPr>
              <a:defRPr b="0" i="0">
                <a:latin typeface="Whitney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C260-5801-A94C-9978-C556D8F8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27DFF-4986-2249-9B72-B622284D1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8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15FDCD-1111-A147-819C-0216A55DA10B}"/>
              </a:ext>
            </a:extLst>
          </p:cNvPr>
          <p:cNvSpPr/>
          <p:nvPr userDrawn="1"/>
        </p:nvSpPr>
        <p:spPr>
          <a:xfrm>
            <a:off x="-120580" y="0"/>
            <a:ext cx="1231258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A9CE82-0C7E-884B-87A5-DF818AEA93D8}"/>
              </a:ext>
            </a:extLst>
          </p:cNvPr>
          <p:cNvSpPr/>
          <p:nvPr userDrawn="1"/>
        </p:nvSpPr>
        <p:spPr>
          <a:xfrm>
            <a:off x="3727269" y="228600"/>
            <a:ext cx="8229599" cy="6400800"/>
          </a:xfrm>
          <a:prstGeom prst="rect">
            <a:avLst/>
          </a:prstGeom>
          <a:solidFill>
            <a:srgbClr val="0D62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8823" y="2054241"/>
            <a:ext cx="7192161" cy="1506065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defRPr sz="4800" b="0" i="0" baseline="0">
                <a:solidFill>
                  <a:schemeClr val="bg1"/>
                </a:solidFill>
                <a:latin typeface="WHITNEY-MEDIUM" pitchFamily="2" charset="77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188823" y="3700405"/>
            <a:ext cx="7192162" cy="659063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95D8EC"/>
                </a:solidFill>
                <a:latin typeface="Whitney Book" pitchFamily="2" charset="0"/>
                <a:cs typeface="Calibri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55C954-82A4-5144-B773-1BF39BD04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559" y="2462491"/>
            <a:ext cx="2202151" cy="6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3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400"/>
              </a:lnSpc>
              <a:defRPr spc="-14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7015" y="1835900"/>
            <a:ext cx="11431605" cy="4555286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800" b="0" i="0" spc="-100" baseline="0">
                <a:solidFill>
                  <a:schemeClr val="tx1"/>
                </a:solidFill>
                <a:latin typeface="Whitney Light" pitchFamily="2" charset="0"/>
              </a:defRPr>
            </a:lvl1pPr>
            <a:lvl2pPr>
              <a:defRPr sz="2400" b="0" i="0" spc="-80" baseline="0">
                <a:solidFill>
                  <a:srgbClr val="0D629D"/>
                </a:solidFill>
                <a:latin typeface="Whitney Light" pitchFamily="2" charset="0"/>
              </a:defRPr>
            </a:lvl2pPr>
            <a:lvl3pPr>
              <a:spcAft>
                <a:spcPts val="2400"/>
              </a:spcAft>
              <a:defRPr sz="2000" b="0" i="0" spc="-60" baseline="0">
                <a:latin typeface="Whitney Light" pitchFamily="2" charset="0"/>
              </a:defRPr>
            </a:lvl3pPr>
            <a:lvl4pPr marL="1371496" indent="0">
              <a:buNone/>
              <a:defRPr b="0" i="0">
                <a:latin typeface="Whitney Light" pitchFamily="2" charset="0"/>
              </a:defRPr>
            </a:lvl4pPr>
            <a:lvl5pPr>
              <a:defRPr b="0" i="0">
                <a:latin typeface="Whitney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WHITNEY-MEDIUM" pitchFamily="2" charset="77"/>
              </a:defRPr>
            </a:lvl1pPr>
          </a:lstStyle>
          <a:p>
            <a:fld id="{21123997-4C51-7B40-AA7B-028107A2D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2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355C99-98D3-9B4F-97BC-F5FD772D3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62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14" y="887506"/>
            <a:ext cx="11431606" cy="555190"/>
          </a:xfrm>
        </p:spPr>
        <p:txBody>
          <a:bodyPr>
            <a:normAutofit/>
          </a:bodyPr>
          <a:lstStyle>
            <a:lvl1pPr algn="ctr">
              <a:defRPr sz="2400" b="0" i="0" spc="-140" baseline="0">
                <a:solidFill>
                  <a:schemeClr val="bg1"/>
                </a:solidFill>
                <a:latin typeface="Whitney-MediumItalic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14" y="2649071"/>
            <a:ext cx="11431605" cy="199016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2400"/>
              </a:spcAft>
              <a:defRPr sz="3600" b="0" i="0" spc="-100" baseline="0">
                <a:solidFill>
                  <a:schemeClr val="bg1"/>
                </a:solidFill>
                <a:latin typeface="Whitney Light" pitchFamily="2" charset="0"/>
              </a:defRPr>
            </a:lvl1pPr>
            <a:lvl2pPr>
              <a:defRPr sz="2400" b="0" i="0" spc="-80" baseline="0">
                <a:solidFill>
                  <a:srgbClr val="0D629D"/>
                </a:solidFill>
                <a:latin typeface="Whitney Light" pitchFamily="2" charset="0"/>
              </a:defRPr>
            </a:lvl2pPr>
            <a:lvl3pPr>
              <a:defRPr sz="2000" b="0" i="0" spc="-60" baseline="0">
                <a:latin typeface="Whitney Light" pitchFamily="2" charset="0"/>
              </a:defRPr>
            </a:lvl3pPr>
            <a:lvl4pPr marL="1371496" indent="0">
              <a:buNone/>
              <a:defRPr b="0" i="0">
                <a:latin typeface="Whitney Light" pitchFamily="2" charset="0"/>
              </a:defRPr>
            </a:lvl4pPr>
            <a:lvl5pPr>
              <a:defRPr b="0" i="0">
                <a:latin typeface="Whitney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8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C260-5801-A94C-9978-C556D8F8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27DFF-4986-2249-9B72-B622284D1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3997-4C51-7B40-AA7B-028107A2D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5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B6838-6618-7879-3E92-F51E62AF5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929" y="336500"/>
            <a:ext cx="10515600" cy="1325563"/>
          </a:xfrm>
        </p:spPr>
        <p:txBody>
          <a:bodyPr>
            <a:normAutofit/>
          </a:bodyPr>
          <a:lstStyle>
            <a:lvl1pPr algn="l">
              <a:defRPr sz="3600" b="1" spc="300">
                <a:solidFill>
                  <a:srgbClr val="006BA6"/>
                </a:solidFill>
                <a:latin typeface="Helvetica" pitchFamily="2" charset="0"/>
              </a:defRPr>
            </a:lvl1pPr>
          </a:lstStyle>
          <a:p>
            <a:r>
              <a:rPr lang="en-US"/>
              <a:t>ENTER SLIDE TITLE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4E952F-59FD-A53B-C932-37D271C53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930" y="2425263"/>
            <a:ext cx="3265926" cy="3547232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 sz="2000" b="0">
                <a:solidFill>
                  <a:srgbClr val="006BA6"/>
                </a:solidFill>
                <a:latin typeface="Helvetica" pitchFamily="2" charset="0"/>
              </a:defRPr>
            </a:lvl1pPr>
            <a:lvl2pPr marL="457200" indent="0">
              <a:buNone/>
              <a:defRPr b="1">
                <a:latin typeface="Montserrat" pitchFamily="2" charset="77"/>
              </a:defRPr>
            </a:lvl2pPr>
            <a:lvl3pPr marL="914400" indent="0">
              <a:buNone/>
              <a:defRPr b="1">
                <a:latin typeface="Montserrat" pitchFamily="2" charset="77"/>
              </a:defRPr>
            </a:lvl3pPr>
            <a:lvl4pPr marL="1371600" indent="0">
              <a:buNone/>
              <a:defRPr b="1">
                <a:latin typeface="Montserrat" pitchFamily="2" charset="77"/>
              </a:defRPr>
            </a:lvl4pPr>
            <a:lvl5pPr marL="1828800" indent="0">
              <a:buNone/>
              <a:defRPr b="1">
                <a:latin typeface="Montserrat" pitchFamily="2" charset="77"/>
              </a:defRPr>
            </a:lvl5pPr>
          </a:lstStyle>
          <a:p>
            <a:pPr lvl="0"/>
            <a:r>
              <a:rPr lang="en-US" b="0"/>
              <a:t>Click to add bulleted text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1ABDE77-229A-F0AD-8AD6-A71DA73AB6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2766" y="2425263"/>
            <a:ext cx="3265926" cy="3547232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 sz="2000" b="0">
                <a:solidFill>
                  <a:srgbClr val="006BA6"/>
                </a:solidFill>
                <a:latin typeface="Helvetica" pitchFamily="2" charset="0"/>
              </a:defRPr>
            </a:lvl1pPr>
            <a:lvl2pPr marL="457200" indent="0">
              <a:buNone/>
              <a:defRPr b="1">
                <a:latin typeface="Montserrat" pitchFamily="2" charset="77"/>
              </a:defRPr>
            </a:lvl2pPr>
            <a:lvl3pPr marL="914400" indent="0">
              <a:buNone/>
              <a:defRPr b="1">
                <a:latin typeface="Montserrat" pitchFamily="2" charset="77"/>
              </a:defRPr>
            </a:lvl3pPr>
            <a:lvl4pPr marL="1371600" indent="0">
              <a:buNone/>
              <a:defRPr b="1">
                <a:latin typeface="Montserrat" pitchFamily="2" charset="77"/>
              </a:defRPr>
            </a:lvl4pPr>
            <a:lvl5pPr marL="1828800" indent="0">
              <a:buNone/>
              <a:defRPr b="1">
                <a:latin typeface="Montserrat" pitchFamily="2" charset="77"/>
              </a:defRPr>
            </a:lvl5pPr>
          </a:lstStyle>
          <a:p>
            <a:pPr lvl="0"/>
            <a:r>
              <a:rPr lang="en-US" b="0"/>
              <a:t>Click to add bulleted text</a:t>
            </a:r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135B05-D1B0-5C46-D740-CED2996B9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61546" y="2425263"/>
            <a:ext cx="3265926" cy="3547232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 sz="2000" b="0">
                <a:solidFill>
                  <a:srgbClr val="006BA6"/>
                </a:solidFill>
                <a:latin typeface="Helvetica" pitchFamily="2" charset="0"/>
              </a:defRPr>
            </a:lvl1pPr>
            <a:lvl2pPr marL="457200" indent="0">
              <a:buNone/>
              <a:defRPr b="1">
                <a:latin typeface="Montserrat" pitchFamily="2" charset="77"/>
              </a:defRPr>
            </a:lvl2pPr>
            <a:lvl3pPr marL="914400" indent="0">
              <a:buNone/>
              <a:defRPr b="1">
                <a:latin typeface="Montserrat" pitchFamily="2" charset="77"/>
              </a:defRPr>
            </a:lvl3pPr>
            <a:lvl4pPr marL="1371600" indent="0">
              <a:buNone/>
              <a:defRPr b="1">
                <a:latin typeface="Montserrat" pitchFamily="2" charset="77"/>
              </a:defRPr>
            </a:lvl4pPr>
            <a:lvl5pPr marL="1828800" indent="0">
              <a:buNone/>
              <a:defRPr b="1">
                <a:latin typeface="Montserrat" pitchFamily="2" charset="77"/>
              </a:defRPr>
            </a:lvl5pPr>
          </a:lstStyle>
          <a:p>
            <a:pPr lvl="0"/>
            <a:r>
              <a:rPr lang="en-US" b="0"/>
              <a:t>Click to add bulleted text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12AC72-2A3D-BB94-AF90-A5165A065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213" y="1892318"/>
            <a:ext cx="3267075" cy="454025"/>
          </a:xfrm>
        </p:spPr>
        <p:txBody>
          <a:bodyPr>
            <a:normAutofit/>
          </a:bodyPr>
          <a:lstStyle>
            <a:lvl1pPr marL="0" indent="0">
              <a:buNone/>
              <a:defRPr sz="2400" b="1" spc="300">
                <a:solidFill>
                  <a:srgbClr val="006BA6"/>
                </a:solidFill>
                <a:latin typeface="Helvetica" pitchFamily="2" charset="0"/>
              </a:defRPr>
            </a:lvl1pPr>
            <a:lvl2pPr marL="457200" indent="0">
              <a:buNone/>
              <a:defRPr>
                <a:latin typeface="Montserrat" pitchFamily="2" charset="77"/>
              </a:defRPr>
            </a:lvl2pPr>
            <a:lvl3pPr marL="914400" indent="0">
              <a:buNone/>
              <a:defRPr>
                <a:latin typeface="Montserrat" pitchFamily="2" charset="77"/>
              </a:defRPr>
            </a:lvl3pPr>
            <a:lvl4pPr marL="1371600" indent="0">
              <a:buNone/>
              <a:defRPr>
                <a:latin typeface="Montserrat" pitchFamily="2" charset="77"/>
              </a:defRPr>
            </a:lvl4pPr>
            <a:lvl5pPr marL="1828800" indent="0">
              <a:buNone/>
              <a:defRPr>
                <a:latin typeface="Montserrat" pitchFamily="2" charset="77"/>
              </a:defRPr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FB3414C-A96A-0585-F930-BADD2C20C4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1617" y="1892318"/>
            <a:ext cx="3267075" cy="454025"/>
          </a:xfrm>
        </p:spPr>
        <p:txBody>
          <a:bodyPr>
            <a:normAutofit/>
          </a:bodyPr>
          <a:lstStyle>
            <a:lvl1pPr marL="0" indent="0">
              <a:buNone/>
              <a:defRPr sz="2400" b="1" spc="300">
                <a:solidFill>
                  <a:srgbClr val="006BA6"/>
                </a:solidFill>
                <a:latin typeface="Helvetica" pitchFamily="2" charset="0"/>
              </a:defRPr>
            </a:lvl1pPr>
            <a:lvl2pPr marL="457200" indent="0">
              <a:buNone/>
              <a:defRPr>
                <a:latin typeface="Montserrat" pitchFamily="2" charset="77"/>
              </a:defRPr>
            </a:lvl2pPr>
            <a:lvl3pPr marL="914400" indent="0">
              <a:buNone/>
              <a:defRPr>
                <a:latin typeface="Montserrat" pitchFamily="2" charset="77"/>
              </a:defRPr>
            </a:lvl3pPr>
            <a:lvl4pPr marL="1371600" indent="0">
              <a:buNone/>
              <a:defRPr>
                <a:latin typeface="Montserrat" pitchFamily="2" charset="77"/>
              </a:defRPr>
            </a:lvl4pPr>
            <a:lvl5pPr marL="1828800" indent="0">
              <a:buNone/>
              <a:defRPr>
                <a:latin typeface="Montserrat" pitchFamily="2" charset="77"/>
              </a:defRPr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256E56-71B9-E3DB-0900-E38CFCE119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61546" y="1892318"/>
            <a:ext cx="3267075" cy="454025"/>
          </a:xfrm>
        </p:spPr>
        <p:txBody>
          <a:bodyPr>
            <a:normAutofit/>
          </a:bodyPr>
          <a:lstStyle>
            <a:lvl1pPr marL="0" indent="0">
              <a:buNone/>
              <a:defRPr sz="2400" b="1" spc="300">
                <a:solidFill>
                  <a:srgbClr val="006BA6"/>
                </a:solidFill>
                <a:latin typeface="Helvetica" pitchFamily="2" charset="0"/>
              </a:defRPr>
            </a:lvl1pPr>
            <a:lvl2pPr marL="457200" indent="0">
              <a:buNone/>
              <a:defRPr>
                <a:latin typeface="Montserrat" pitchFamily="2" charset="77"/>
              </a:defRPr>
            </a:lvl2pPr>
            <a:lvl3pPr marL="914400" indent="0">
              <a:buNone/>
              <a:defRPr>
                <a:latin typeface="Montserrat" pitchFamily="2" charset="77"/>
              </a:defRPr>
            </a:lvl3pPr>
            <a:lvl4pPr marL="1371600" indent="0">
              <a:buNone/>
              <a:defRPr>
                <a:latin typeface="Montserrat" pitchFamily="2" charset="77"/>
              </a:defRPr>
            </a:lvl4pPr>
            <a:lvl5pPr marL="1828800" indent="0">
              <a:buNone/>
              <a:defRPr>
                <a:latin typeface="Montserrat" pitchFamily="2" charset="77"/>
              </a:defRPr>
            </a:lvl5pPr>
          </a:lstStyle>
          <a:p>
            <a:pPr lvl="0"/>
            <a:r>
              <a:rPr lang="en-US"/>
              <a:t>HEADER 3</a:t>
            </a:r>
          </a:p>
        </p:txBody>
      </p:sp>
      <p:pic>
        <p:nvPicPr>
          <p:cNvPr id="5" name="Picture Placeholder 6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6FBB52E8-F0D6-B1B6-D994-788F0874F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24" t="-3455" r="63570"/>
          <a:stretch/>
        </p:blipFill>
        <p:spPr>
          <a:xfrm>
            <a:off x="11266822" y="336500"/>
            <a:ext cx="734497" cy="62760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51B49C-7E74-CE7F-7054-1600D05FB3E2}"/>
              </a:ext>
            </a:extLst>
          </p:cNvPr>
          <p:cNvGrpSpPr/>
          <p:nvPr userDrawn="1"/>
        </p:nvGrpSpPr>
        <p:grpSpPr>
          <a:xfrm>
            <a:off x="0" y="6536699"/>
            <a:ext cx="11911190" cy="329788"/>
            <a:chOff x="0" y="6536699"/>
            <a:chExt cx="11911190" cy="32978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1CA192-81C5-176C-CC86-31E7BCCC91E9}"/>
                </a:ext>
              </a:extLst>
            </p:cNvPr>
            <p:cNvSpPr/>
            <p:nvPr userDrawn="1"/>
          </p:nvSpPr>
          <p:spPr>
            <a:xfrm>
              <a:off x="0" y="6632294"/>
              <a:ext cx="11759875" cy="234193"/>
            </a:xfrm>
            <a:prstGeom prst="rect">
              <a:avLst/>
            </a:prstGeom>
            <a:solidFill>
              <a:srgbClr val="006BA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4D7A70-9454-18C4-788A-07A546027BD0}"/>
                </a:ext>
              </a:extLst>
            </p:cNvPr>
            <p:cNvSpPr/>
            <p:nvPr userDrawn="1"/>
          </p:nvSpPr>
          <p:spPr>
            <a:xfrm rot="19794282">
              <a:off x="11673496" y="6536699"/>
              <a:ext cx="237694" cy="2806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360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015" y="214265"/>
            <a:ext cx="9953325" cy="111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14" y="1835900"/>
            <a:ext cx="11431605" cy="4555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534" y="6391186"/>
            <a:ext cx="571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D629D"/>
                </a:solidFill>
                <a:latin typeface="Whitney Medium" pitchFamily="2" charset="0"/>
              </a:defRPr>
            </a:lvl1pPr>
          </a:lstStyle>
          <a:p>
            <a:fld id="{21123997-4C51-7B40-AA7B-028107A2D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41256-89F9-FF47-BF41-5C351E34CCFA}"/>
              </a:ext>
            </a:extLst>
          </p:cNvPr>
          <p:cNvSpPr/>
          <p:nvPr userDrawn="1"/>
        </p:nvSpPr>
        <p:spPr>
          <a:xfrm>
            <a:off x="1" y="1479299"/>
            <a:ext cx="9144000" cy="91440"/>
          </a:xfrm>
          <a:prstGeom prst="rect">
            <a:avLst/>
          </a:prstGeom>
          <a:solidFill>
            <a:srgbClr val="95D8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DF4B8A-D442-AE45-A9C0-39AD00413E85}"/>
              </a:ext>
            </a:extLst>
          </p:cNvPr>
          <p:cNvSpPr/>
          <p:nvPr userDrawn="1"/>
        </p:nvSpPr>
        <p:spPr>
          <a:xfrm>
            <a:off x="9144001" y="1479299"/>
            <a:ext cx="3047998" cy="91440"/>
          </a:xfrm>
          <a:prstGeom prst="rect">
            <a:avLst/>
          </a:prstGeom>
          <a:solidFill>
            <a:srgbClr val="0177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F89A4C-C602-0B44-8162-2768428DCE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68000" y="586430"/>
            <a:ext cx="1168998" cy="3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457167" rtl="0" eaLnBrk="1" latinLnBrk="0" hangingPunct="1">
        <a:spcBef>
          <a:spcPct val="0"/>
        </a:spcBef>
        <a:buNone/>
        <a:defRPr sz="4400" b="0" i="0" kern="1200" spc="-140" baseline="0">
          <a:solidFill>
            <a:schemeClr val="tx1"/>
          </a:solidFill>
          <a:latin typeface="Whitney Book" pitchFamily="2" charset="0"/>
          <a:ea typeface="+mj-ea"/>
          <a:cs typeface="Calibri Light"/>
        </a:defRPr>
      </a:lvl1pPr>
    </p:titleStyle>
    <p:bodyStyle>
      <a:lvl1pPr marL="228600" indent="-228600" algn="l" defTabSz="457167" rtl="0" eaLnBrk="1" latinLnBrk="0" hangingPunct="1">
        <a:spcBef>
          <a:spcPts val="0"/>
        </a:spcBef>
        <a:spcAft>
          <a:spcPts val="2400"/>
        </a:spcAft>
        <a:buClr>
          <a:srgbClr val="0D629D"/>
        </a:buClr>
        <a:buFont typeface="Arial"/>
        <a:buChar char="•"/>
        <a:defRPr sz="2800" b="0" i="0" kern="1200" spc="-100" baseline="0">
          <a:solidFill>
            <a:schemeClr val="tx1"/>
          </a:solidFill>
          <a:latin typeface="Whitney Light" pitchFamily="2" charset="0"/>
          <a:ea typeface="+mn-ea"/>
          <a:cs typeface="Calibri Light"/>
        </a:defRPr>
      </a:lvl1pPr>
      <a:lvl2pPr marL="731520" indent="-228600" algn="l" defTabSz="457167" rtl="0" eaLnBrk="1" latinLnBrk="0" hangingPunct="1">
        <a:spcBef>
          <a:spcPts val="0"/>
        </a:spcBef>
        <a:spcAft>
          <a:spcPts val="300"/>
        </a:spcAft>
        <a:buFont typeface="Arial"/>
        <a:buChar char="–"/>
        <a:defRPr sz="2400" b="0" i="0" kern="1200" spc="-80" baseline="0">
          <a:solidFill>
            <a:srgbClr val="0D629D"/>
          </a:solidFill>
          <a:latin typeface="Whitney Light" pitchFamily="2" charset="0"/>
          <a:ea typeface="+mn-ea"/>
          <a:cs typeface="Calibri"/>
        </a:defRPr>
      </a:lvl2pPr>
      <a:lvl3pPr marL="1142914" indent="-137160" algn="l" defTabSz="457167" rtl="0" eaLnBrk="1" latinLnBrk="0" hangingPunct="1">
        <a:spcBef>
          <a:spcPts val="0"/>
        </a:spcBef>
        <a:spcAft>
          <a:spcPts val="300"/>
        </a:spcAft>
        <a:buFont typeface="Arial"/>
        <a:buChar char="•"/>
        <a:defRPr sz="2000" b="0" i="0" kern="1200" spc="-60" baseline="0">
          <a:solidFill>
            <a:schemeClr val="tx1"/>
          </a:solidFill>
          <a:latin typeface="Whitney Light" pitchFamily="2" charset="0"/>
          <a:ea typeface="+mn-ea"/>
          <a:cs typeface="Calibri"/>
        </a:defRPr>
      </a:lvl3pPr>
      <a:lvl4pPr marL="1600080" indent="-228584" algn="l" defTabSz="457167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457167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015" y="214265"/>
            <a:ext cx="10237442" cy="111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14" y="1835900"/>
            <a:ext cx="11431605" cy="4555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534" y="6391186"/>
            <a:ext cx="571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D629D"/>
                </a:solidFill>
                <a:latin typeface="Whitney-MediumItalic" pitchFamily="2" charset="0"/>
              </a:defRPr>
            </a:lvl1pPr>
          </a:lstStyle>
          <a:p>
            <a:fld id="{21123997-4C51-7B40-AA7B-028107A2D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41256-89F9-FF47-BF41-5C351E34CCFA}"/>
              </a:ext>
            </a:extLst>
          </p:cNvPr>
          <p:cNvSpPr/>
          <p:nvPr userDrawn="1"/>
        </p:nvSpPr>
        <p:spPr>
          <a:xfrm>
            <a:off x="1" y="1479299"/>
            <a:ext cx="9144000" cy="91440"/>
          </a:xfrm>
          <a:prstGeom prst="rect">
            <a:avLst/>
          </a:prstGeom>
          <a:solidFill>
            <a:srgbClr val="95D8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DF4B8A-D442-AE45-A9C0-39AD00413E85}"/>
              </a:ext>
            </a:extLst>
          </p:cNvPr>
          <p:cNvSpPr/>
          <p:nvPr userDrawn="1"/>
        </p:nvSpPr>
        <p:spPr>
          <a:xfrm>
            <a:off x="9144001" y="1479299"/>
            <a:ext cx="3047998" cy="91440"/>
          </a:xfrm>
          <a:prstGeom prst="rect">
            <a:avLst/>
          </a:prstGeom>
          <a:solidFill>
            <a:srgbClr val="0177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F89A4C-C602-0B44-8162-2768428DCE3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25428" y="611078"/>
            <a:ext cx="1011569" cy="3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ftr="0" dt="0"/>
  <p:txStyles>
    <p:titleStyle>
      <a:lvl1pPr algn="l" defTabSz="457167" rtl="0" eaLnBrk="1" latinLnBrk="0" hangingPunct="1">
        <a:spcBef>
          <a:spcPct val="0"/>
        </a:spcBef>
        <a:buNone/>
        <a:defRPr sz="4400" b="0" i="0" kern="1200" spc="-140" baseline="0">
          <a:solidFill>
            <a:schemeClr val="tx1"/>
          </a:solidFill>
          <a:latin typeface="Whitney Book" pitchFamily="2" charset="0"/>
          <a:ea typeface="+mj-ea"/>
          <a:cs typeface="Calibri Light"/>
        </a:defRPr>
      </a:lvl1pPr>
    </p:titleStyle>
    <p:bodyStyle>
      <a:lvl1pPr marL="228600" indent="-228600" algn="l" defTabSz="457167" rtl="0" eaLnBrk="1" latinLnBrk="0" hangingPunct="1">
        <a:spcBef>
          <a:spcPts val="0"/>
        </a:spcBef>
        <a:spcAft>
          <a:spcPts val="2400"/>
        </a:spcAft>
        <a:buClr>
          <a:srgbClr val="0D629D"/>
        </a:buClr>
        <a:buFont typeface="Arial"/>
        <a:buChar char="•"/>
        <a:defRPr sz="2800" b="0" i="0" kern="1200" spc="-100" baseline="0">
          <a:solidFill>
            <a:schemeClr val="tx1"/>
          </a:solidFill>
          <a:latin typeface="Whitney Light" pitchFamily="2" charset="0"/>
          <a:ea typeface="+mn-ea"/>
          <a:cs typeface="Calibri Light"/>
        </a:defRPr>
      </a:lvl1pPr>
      <a:lvl2pPr marL="731520" indent="-228600" algn="l" defTabSz="457167" rtl="0" eaLnBrk="1" latinLnBrk="0" hangingPunct="1">
        <a:spcBef>
          <a:spcPts val="0"/>
        </a:spcBef>
        <a:spcAft>
          <a:spcPts val="300"/>
        </a:spcAft>
        <a:buFont typeface="Arial"/>
        <a:buChar char="–"/>
        <a:defRPr sz="2400" b="0" i="0" kern="1200" spc="-80" baseline="0">
          <a:solidFill>
            <a:srgbClr val="0D629D"/>
          </a:solidFill>
          <a:latin typeface="Whitney Light" pitchFamily="2" charset="0"/>
          <a:ea typeface="+mn-ea"/>
          <a:cs typeface="Calibri"/>
        </a:defRPr>
      </a:lvl2pPr>
      <a:lvl3pPr marL="1142914" indent="-137160" algn="l" defTabSz="457167" rtl="0" eaLnBrk="1" latinLnBrk="0" hangingPunct="1">
        <a:spcBef>
          <a:spcPts val="0"/>
        </a:spcBef>
        <a:spcAft>
          <a:spcPts val="300"/>
        </a:spcAft>
        <a:buFont typeface="Arial"/>
        <a:buChar char="•"/>
        <a:defRPr sz="2000" b="0" i="0" kern="1200" spc="-60" baseline="0">
          <a:solidFill>
            <a:schemeClr val="tx1"/>
          </a:solidFill>
          <a:latin typeface="Whitney Light" pitchFamily="2" charset="0"/>
          <a:ea typeface="+mn-ea"/>
          <a:cs typeface="Calibri"/>
        </a:defRPr>
      </a:lvl3pPr>
      <a:lvl4pPr marL="1600080" indent="-228584" algn="l" defTabSz="457167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457167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015" y="214265"/>
            <a:ext cx="9953325" cy="111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14" y="1835900"/>
            <a:ext cx="11431605" cy="4555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534" y="6391186"/>
            <a:ext cx="571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D629D"/>
                </a:solidFill>
                <a:latin typeface="Whitney Medium" pitchFamily="2" charset="0"/>
              </a:defRPr>
            </a:lvl1pPr>
          </a:lstStyle>
          <a:p>
            <a:fld id="{21123997-4C51-7B40-AA7B-028107A2D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41256-89F9-FF47-BF41-5C351E34CCFA}"/>
              </a:ext>
            </a:extLst>
          </p:cNvPr>
          <p:cNvSpPr/>
          <p:nvPr userDrawn="1"/>
        </p:nvSpPr>
        <p:spPr>
          <a:xfrm>
            <a:off x="1" y="1479299"/>
            <a:ext cx="9144000" cy="91440"/>
          </a:xfrm>
          <a:prstGeom prst="rect">
            <a:avLst/>
          </a:prstGeom>
          <a:solidFill>
            <a:srgbClr val="95D8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DF4B8A-D442-AE45-A9C0-39AD00413E85}"/>
              </a:ext>
            </a:extLst>
          </p:cNvPr>
          <p:cNvSpPr/>
          <p:nvPr userDrawn="1"/>
        </p:nvSpPr>
        <p:spPr>
          <a:xfrm>
            <a:off x="9144001" y="1479299"/>
            <a:ext cx="3047998" cy="91440"/>
          </a:xfrm>
          <a:prstGeom prst="rect">
            <a:avLst/>
          </a:prstGeom>
          <a:solidFill>
            <a:srgbClr val="0177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F89A4C-C602-0B44-8162-2768428DCE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68000" y="587530"/>
            <a:ext cx="1168998" cy="3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2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sldNum="0" hdr="0" dt="0"/>
  <p:txStyles>
    <p:titleStyle>
      <a:lvl1pPr algn="l" defTabSz="457167" rtl="0" eaLnBrk="1" latinLnBrk="0" hangingPunct="1">
        <a:spcBef>
          <a:spcPct val="0"/>
        </a:spcBef>
        <a:buNone/>
        <a:defRPr sz="4400" b="0" i="0" kern="1200" spc="-140" baseline="0">
          <a:solidFill>
            <a:schemeClr val="tx1"/>
          </a:solidFill>
          <a:latin typeface="Whitney Book" pitchFamily="2" charset="0"/>
          <a:ea typeface="+mj-ea"/>
          <a:cs typeface="Calibri Light"/>
        </a:defRPr>
      </a:lvl1pPr>
    </p:titleStyle>
    <p:bodyStyle>
      <a:lvl1pPr marL="228600" indent="-228600" algn="l" defTabSz="457167" rtl="0" eaLnBrk="1" latinLnBrk="0" hangingPunct="1">
        <a:spcBef>
          <a:spcPts val="0"/>
        </a:spcBef>
        <a:spcAft>
          <a:spcPts val="2400"/>
        </a:spcAft>
        <a:buClr>
          <a:srgbClr val="0D629D"/>
        </a:buClr>
        <a:buFont typeface="Arial"/>
        <a:buChar char="•"/>
        <a:defRPr sz="2800" b="0" i="0" kern="1200" spc="-100" baseline="0">
          <a:solidFill>
            <a:schemeClr val="tx1"/>
          </a:solidFill>
          <a:latin typeface="Whitney Light" pitchFamily="2" charset="0"/>
          <a:ea typeface="+mn-ea"/>
          <a:cs typeface="Calibri Light"/>
        </a:defRPr>
      </a:lvl1pPr>
      <a:lvl2pPr marL="731520" indent="-228600" algn="l" defTabSz="457167" rtl="0" eaLnBrk="1" latinLnBrk="0" hangingPunct="1">
        <a:spcBef>
          <a:spcPts val="0"/>
        </a:spcBef>
        <a:spcAft>
          <a:spcPts val="300"/>
        </a:spcAft>
        <a:buFont typeface="Arial"/>
        <a:buChar char="–"/>
        <a:defRPr sz="2400" b="0" i="0" kern="1200" spc="-80" baseline="0">
          <a:solidFill>
            <a:srgbClr val="0D629D"/>
          </a:solidFill>
          <a:latin typeface="Whitney Light" pitchFamily="2" charset="0"/>
          <a:ea typeface="+mn-ea"/>
          <a:cs typeface="Calibri"/>
        </a:defRPr>
      </a:lvl2pPr>
      <a:lvl3pPr marL="1142914" indent="-137160" algn="l" defTabSz="457167" rtl="0" eaLnBrk="1" latinLnBrk="0" hangingPunct="1">
        <a:spcBef>
          <a:spcPts val="0"/>
        </a:spcBef>
        <a:spcAft>
          <a:spcPts val="300"/>
        </a:spcAft>
        <a:buFont typeface="Arial"/>
        <a:buChar char="•"/>
        <a:defRPr sz="2000" b="0" i="0" kern="1200" spc="-60" baseline="0">
          <a:solidFill>
            <a:schemeClr val="tx1"/>
          </a:solidFill>
          <a:latin typeface="Whitney Light" pitchFamily="2" charset="0"/>
          <a:ea typeface="+mn-ea"/>
          <a:cs typeface="Calibri"/>
        </a:defRPr>
      </a:lvl3pPr>
      <a:lvl4pPr marL="1600080" indent="-228584" algn="l" defTabSz="457167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457167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fox@ihaconnect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D5A1-2959-324D-A139-F280915B3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4481" y="2419310"/>
            <a:ext cx="7940841" cy="325272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6000" dirty="0"/>
              <a:t>Legislative Session Update</a:t>
            </a: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3600" dirty="0"/>
              <a:t>Trent Fox, JD</a:t>
            </a:r>
            <a:br>
              <a:rPr lang="en-US" sz="2800" dirty="0"/>
            </a:br>
            <a:r>
              <a:rPr lang="en-US" sz="2800" i="1" dirty="0"/>
              <a:t>Vice President, Government Relations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4231133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1208-3B7A-C94C-CC5D-6AF55D03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Budget Session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E153-2886-3D6B-02DF-62576EF5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83" y="2042672"/>
            <a:ext cx="11431605" cy="3746976"/>
          </a:xfrm>
        </p:spPr>
        <p:txBody>
          <a:bodyPr>
            <a:normAutofit/>
          </a:bodyPr>
          <a:lstStyle/>
          <a:p>
            <a:r>
              <a:rPr lang="en-US" b="1" dirty="0"/>
              <a:t>Medicaid will be a top priority from all angles</a:t>
            </a:r>
          </a:p>
          <a:p>
            <a:pPr marL="0" indent="0">
              <a:buNone/>
            </a:pPr>
            <a:r>
              <a:rPr lang="en-US" dirty="0"/>
              <a:t>	- Medicaid base rates</a:t>
            </a:r>
          </a:p>
          <a:p>
            <a:pPr marL="0" indent="0">
              <a:buNone/>
            </a:pPr>
            <a:r>
              <a:rPr lang="en-US" dirty="0"/>
              <a:t>	- Further discussion on HAF and MCAF</a:t>
            </a:r>
          </a:p>
          <a:p>
            <a:r>
              <a:rPr lang="en-US" b="1" dirty="0"/>
              <a:t>Anticipating aggressive policy proposals targeting hospitals and insurers</a:t>
            </a:r>
          </a:p>
          <a:p>
            <a:pPr marL="0" indent="0">
              <a:buNone/>
            </a:pPr>
            <a:r>
              <a:rPr lang="en-US" dirty="0"/>
              <a:t>	- Legislature will have first price benchmarking report from HEA 1004 (2023)</a:t>
            </a:r>
          </a:p>
          <a:p>
            <a:pPr marL="0" indent="0">
              <a:buNone/>
            </a:pPr>
            <a:r>
              <a:rPr lang="en-US" dirty="0"/>
              <a:t>	- Likely to see “price control” proposals such as HB 1200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264EC-9781-AFAA-13A4-8B1C019F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3997-4C51-7B40-AA7B-028107A2DA1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629D"/>
                </a:solidFill>
                <a:effectLst/>
                <a:uLnTx/>
                <a:uFillTx/>
                <a:latin typeface="WHITNEY-MEDIUM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D629D"/>
              </a:solidFill>
              <a:effectLst/>
              <a:uLnTx/>
              <a:uFillTx/>
              <a:latin typeface="WHITNEY-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3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82E2-17A2-4A79-B2B4-A4828D91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4A00-DA91-4C81-B36B-B7B8AF3C5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727" y="2106050"/>
            <a:ext cx="11431604" cy="3304309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Trent Fox, JD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VP, Government Relations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tfox@ihaconnect.org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F33DC-D75C-4A94-BE70-337234EE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3997-4C51-7B40-AA7B-028107A2DA1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629D"/>
                </a:solidFill>
                <a:effectLst/>
                <a:uLnTx/>
                <a:uFillTx/>
                <a:latin typeface="Whitney Medium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D629D"/>
              </a:solidFill>
              <a:effectLst/>
              <a:uLnTx/>
              <a:uFillTx/>
              <a:latin typeface="Whitney Medium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E4446-6A58-1586-1EAA-3919F260B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510" y="2190132"/>
            <a:ext cx="5051596" cy="29246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840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1208-3B7A-C94C-CC5D-6AF55D03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E153-2886-3D6B-02DF-62576EF5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85" y="2248189"/>
            <a:ext cx="6171242" cy="4571999"/>
          </a:xfrm>
        </p:spPr>
        <p:txBody>
          <a:bodyPr>
            <a:normAutofit/>
          </a:bodyPr>
          <a:lstStyle/>
          <a:p>
            <a:r>
              <a:rPr lang="en-US" dirty="0"/>
              <a:t>The “second half” started this week</a:t>
            </a:r>
          </a:p>
          <a:p>
            <a:r>
              <a:rPr lang="en-US" dirty="0"/>
              <a:t>Bills passed by the first house are now being considered in a series of committee hearings by the opposite chamber</a:t>
            </a:r>
          </a:p>
          <a:p>
            <a:r>
              <a:rPr lang="en-US" dirty="0"/>
              <a:t>House passed 111 of the 442 filed bills</a:t>
            </a:r>
          </a:p>
          <a:p>
            <a:r>
              <a:rPr lang="en-US" dirty="0"/>
              <a:t>Senate passed 110 of the 297 filed bills</a:t>
            </a:r>
          </a:p>
          <a:p>
            <a:r>
              <a:rPr lang="en-US" dirty="0"/>
              <a:t>Conference committees will begin soon</a:t>
            </a:r>
          </a:p>
          <a:p>
            <a:r>
              <a:rPr lang="en-US" dirty="0"/>
              <a:t>Must adjourn by March 14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264EC-9781-AFAA-13A4-8B1C019F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3997-4C51-7B40-AA7B-028107A2DA1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629D"/>
                </a:solidFill>
                <a:effectLst/>
                <a:uLnTx/>
                <a:uFillTx/>
                <a:latin typeface="WHITNEY-MEDIUM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D629D"/>
              </a:solidFill>
              <a:effectLst/>
              <a:uLnTx/>
              <a:uFillTx/>
              <a:latin typeface="WHITNEY-MEDIUM" pitchFamily="2" charset="77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77CC56-2CDB-D427-967E-B437F6FB4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401" y="1889679"/>
            <a:ext cx="5463914" cy="457199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5848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1208-3B7A-C94C-CC5D-6AF55D03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Legislature’s Priorities for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264EC-9781-AFAA-13A4-8B1C019F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3997-4C51-7B40-AA7B-028107A2DA1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629D"/>
                </a:solidFill>
                <a:effectLst/>
                <a:uLnTx/>
                <a:uFillTx/>
                <a:latin typeface="WHITNEY-MEDIUM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D629D"/>
              </a:solidFill>
              <a:effectLst/>
              <a:uLnTx/>
              <a:uFillTx/>
              <a:latin typeface="WHITNEY-MEDIUM" pitchFamily="2" charset="77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26A81-13B6-AD61-4C5E-0C5AEFE46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43" y="1872744"/>
            <a:ext cx="3533648" cy="439742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1561A-06E8-CE14-1A50-78766D009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963" y="2360669"/>
            <a:ext cx="6180961" cy="113020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BADAF5-0329-B9CD-9426-47AFD7DD5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092" y="3752345"/>
            <a:ext cx="6180961" cy="215926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4165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1208-3B7A-C94C-CC5D-6AF55D03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Medicaid Shortfall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E153-2886-3D6B-02DF-62576EF5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58" y="2055681"/>
            <a:ext cx="4610575" cy="3850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Non-budget session</a:t>
            </a:r>
          </a:p>
          <a:p>
            <a:r>
              <a:rPr lang="en-US" dirty="0"/>
              <a:t>Significant Medicaid shortfall</a:t>
            </a:r>
          </a:p>
          <a:p>
            <a:r>
              <a:rPr lang="en-US" dirty="0"/>
              <a:t>Chilling effect on any bill related to Medicaid</a:t>
            </a:r>
          </a:p>
          <a:p>
            <a:r>
              <a:rPr lang="en-US" dirty="0"/>
              <a:t>Tension between LG Crouch and legislature</a:t>
            </a:r>
          </a:p>
          <a:p>
            <a:r>
              <a:rPr lang="en-US" dirty="0"/>
              <a:t>Bracing for contentious 2025 budget session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264EC-9781-AFAA-13A4-8B1C019F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3997-4C51-7B40-AA7B-028107A2DA1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629D"/>
                </a:solidFill>
                <a:effectLst/>
                <a:uLnTx/>
                <a:uFillTx/>
                <a:latin typeface="WHITNEY-MEDIUM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D629D"/>
              </a:solidFill>
              <a:effectLst/>
              <a:uLnTx/>
              <a:uFillTx/>
              <a:latin typeface="WHITNEY-MEDIUM" pitchFamily="2" charset="77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08830B-B588-2D17-4A1E-01E153C1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070" y="3244509"/>
            <a:ext cx="3782882" cy="276087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5A728F-1180-8F4B-13D3-DAB6E5F04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451" y="4340894"/>
            <a:ext cx="3626042" cy="224609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73142-AB66-7EDC-7440-BE872FBF2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174" y="1814737"/>
            <a:ext cx="3917902" cy="168074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0067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Medicaid Underpayment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5053263"/>
            <a:ext cx="6309894" cy="13700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3997-4C51-7B40-AA7B-028107A2DA1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629D"/>
                </a:solidFill>
                <a:effectLst/>
                <a:uLnTx/>
                <a:uFillTx/>
                <a:latin typeface="Whitney Medium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D629D"/>
              </a:solidFill>
              <a:effectLst/>
              <a:uLnTx/>
              <a:uFillTx/>
              <a:latin typeface="Whitney Medium" pitchFamily="2" charset="0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EC3EB6-5C7D-3167-AAF4-AF5DE6834C23}"/>
              </a:ext>
            </a:extLst>
          </p:cNvPr>
          <p:cNvSpPr txBox="1">
            <a:spLocks/>
          </p:cNvSpPr>
          <p:nvPr/>
        </p:nvSpPr>
        <p:spPr>
          <a:xfrm>
            <a:off x="387014" y="1853003"/>
            <a:ext cx="8937405" cy="480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167" rtl="0" eaLnBrk="1" latinLnBrk="0" hangingPunct="1">
              <a:spcBef>
                <a:spcPts val="0"/>
              </a:spcBef>
              <a:spcAft>
                <a:spcPts val="2400"/>
              </a:spcAft>
              <a:buClr>
                <a:srgbClr val="0D629D"/>
              </a:buClr>
              <a:buFont typeface="Arial"/>
              <a:buChar char="•"/>
              <a:defRPr sz="2800" b="0" i="0" kern="1200" spc="-100" baseline="0">
                <a:solidFill>
                  <a:schemeClr val="tx1"/>
                </a:solidFill>
                <a:latin typeface="Whitney Light" pitchFamily="2" charset="0"/>
                <a:ea typeface="+mn-ea"/>
                <a:cs typeface="Calibri Light"/>
              </a:defRPr>
            </a:lvl1pPr>
            <a:lvl2pPr marL="731520" indent="-228600" algn="l" defTabSz="457167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–"/>
              <a:defRPr sz="2400" b="0" i="0" kern="1200" spc="-80" baseline="0">
                <a:solidFill>
                  <a:srgbClr val="0D629D"/>
                </a:solidFill>
                <a:latin typeface="Whitney Light" pitchFamily="2" charset="0"/>
                <a:ea typeface="+mn-ea"/>
                <a:cs typeface="Calibri"/>
              </a:defRPr>
            </a:lvl2pPr>
            <a:lvl3pPr marL="1142914" indent="-137160" algn="l" defTabSz="457167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000" b="0" i="0" kern="1200" spc="-60" baseline="0">
                <a:solidFill>
                  <a:schemeClr val="tx1"/>
                </a:solidFill>
                <a:latin typeface="Whitney Light" pitchFamily="2" charset="0"/>
                <a:ea typeface="+mn-ea"/>
                <a:cs typeface="Calibri"/>
              </a:defRPr>
            </a:lvl3pPr>
            <a:lvl4pPr marL="1371496" indent="0" algn="l" defTabSz="457167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Whitney Light" pitchFamily="2" charset="0"/>
                <a:ea typeface="+mn-ea"/>
                <a:cs typeface="+mn-cs"/>
              </a:defRPr>
            </a:lvl4pPr>
            <a:lvl5pPr marL="2057247" indent="-228584" algn="l" defTabSz="457167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Whitney Light" pitchFamily="2" charset="0"/>
                <a:ea typeface="+mn-ea"/>
                <a:cs typeface="+mn-cs"/>
              </a:defRPr>
            </a:lvl5pPr>
            <a:lvl6pPr marL="2514412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D629D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Indiana has not increased hospitals’ base Medicaid rates in over 30 years.</a:t>
            </a:r>
          </a:p>
          <a:p>
            <a:pPr marL="228600" marR="0" lvl="0" indent="-228600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D629D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Indiana Medicaid covers only 57 cents for every dollar of hospitals’ cost to provide care under the program.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28600" marR="0" lvl="0" indent="-228600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D629D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Indiana’s low Medicaid reimbursement results in as much as </a:t>
            </a:r>
            <a:r>
              <a:rPr kumimoji="0" 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$2.7 billion 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unpaid statewide health care costs each year.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29D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28600" marR="0" lvl="0" indent="-228600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D629D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hitney Light" pitchFamily="2" charset="0"/>
              <a:ea typeface="+mn-ea"/>
              <a:cs typeface="Calibri Light"/>
            </a:endParaRPr>
          </a:p>
        </p:txBody>
      </p:sp>
      <p:pic>
        <p:nvPicPr>
          <p:cNvPr id="11" name="Picture 10" descr="A blue and white price tag&#10;&#10;Description automatically generated">
            <a:extLst>
              <a:ext uri="{FF2B5EF4-FFF2-40B4-BE49-F238E27FC236}">
                <a16:creationId xmlns:a16="http://schemas.microsoft.com/office/drawing/2014/main" id="{40C8B43D-6A3B-2CB0-7483-B85837663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963" y="1820874"/>
            <a:ext cx="1923113" cy="45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8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DD4D-5B12-9979-0468-7309EA3F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IHA Priority Legislation: HAF Modernization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6239A-B999-A8E8-F685-45CC53C4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3997-4C51-7B40-AA7B-028107A2DA1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629D"/>
                </a:solidFill>
                <a:effectLst/>
                <a:uLnTx/>
                <a:uFillTx/>
                <a:latin typeface="Whitney Medium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D629D"/>
              </a:solidFill>
              <a:effectLst/>
              <a:uLnTx/>
              <a:uFillTx/>
              <a:latin typeface="Whitney Medium" pitchFamily="2" charset="0"/>
              <a:ea typeface="+mn-ea"/>
              <a:cs typeface="+mn-cs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998D3D4-D609-E39A-7850-3BDE16C59912}"/>
              </a:ext>
            </a:extLst>
          </p:cNvPr>
          <p:cNvSpPr txBox="1">
            <a:spLocks/>
          </p:cNvSpPr>
          <p:nvPr/>
        </p:nvSpPr>
        <p:spPr>
          <a:xfrm>
            <a:off x="93065" y="1888398"/>
            <a:ext cx="4731661" cy="4406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b="1" dirty="0">
                <a:solidFill>
                  <a:srgbClr val="067EC2"/>
                </a:solidFill>
                <a:latin typeface="Arial Nova" panose="020B0504020202020204" pitchFamily="34" charset="0"/>
              </a:rPr>
              <a:t>HB 1393 (Rep. Barrett)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67EC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BEC4A8D-9D4C-51AF-1866-F79AA766838C}"/>
              </a:ext>
            </a:extLst>
          </p:cNvPr>
          <p:cNvSpPr txBox="1">
            <a:spLocks/>
          </p:cNvSpPr>
          <p:nvPr/>
        </p:nvSpPr>
        <p:spPr>
          <a:xfrm>
            <a:off x="1193002" y="2398665"/>
            <a:ext cx="9805996" cy="41602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Allow hospitals to be assessed up to the federally allowable maximum (termed a “State Directed Payment Program”) to increase the overall benefit of the HAF, without an impact to the General Fund, and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reduce the cost shift to commercial payors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40 states, including Kentucky, Ohio, and Illinois, already have State Directed Payment Programs, and Michigan is moving ahead with a plan;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Indiana is leaving its federal tax dollars on the 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Infuse quality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metrics into the HAF program, which are not currently present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Redesign the HAF to minimize net contributors and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lift all boats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to the extent possible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Enact a managed care assessment fee (MCAF) to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eliminate the state administrative fee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provide further HAF relief, and fund initiatives such as a high-risk pool to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reduce premiums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Status: HB 1393 received hearing in the first half but no vote; IHA continues working with legislative leadership on a possible solution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88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1208-3B7A-C94C-CC5D-6AF55D03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Concerning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E153-2886-3D6B-02DF-62576EF5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84" y="1931925"/>
            <a:ext cx="11431605" cy="40288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HB 1200 </a:t>
            </a:r>
            <a:r>
              <a:rPr lang="en-US" dirty="0"/>
              <a:t>(Price caps for State Employee Health Plan) </a:t>
            </a:r>
            <a:r>
              <a:rPr lang="en-US" b="1" dirty="0">
                <a:solidFill>
                  <a:srgbClr val="FF0000"/>
                </a:solidFill>
              </a:rPr>
              <a:t>DEAD</a:t>
            </a:r>
          </a:p>
          <a:p>
            <a:r>
              <a:rPr lang="en-US" b="1" dirty="0">
                <a:solidFill>
                  <a:srgbClr val="0070C0"/>
                </a:solidFill>
              </a:rPr>
              <a:t>SB 9 </a:t>
            </a:r>
            <a:r>
              <a:rPr lang="en-US" dirty="0"/>
              <a:t>(Merger and acquisition notification) </a:t>
            </a:r>
          </a:p>
          <a:p>
            <a:r>
              <a:rPr lang="en-US" b="1" dirty="0">
                <a:solidFill>
                  <a:srgbClr val="0070C0"/>
                </a:solidFill>
              </a:rPr>
              <a:t>HB 1327 </a:t>
            </a:r>
            <a:r>
              <a:rPr lang="en-US" dirty="0"/>
              <a:t>(Ownership disclosure and employer access to claims data)</a:t>
            </a:r>
          </a:p>
          <a:p>
            <a:r>
              <a:rPr lang="en-US" b="1" dirty="0">
                <a:solidFill>
                  <a:srgbClr val="0070C0"/>
                </a:solidFill>
              </a:rPr>
              <a:t>SB 45 </a:t>
            </a:r>
            <a:r>
              <a:rPr lang="en-US" dirty="0"/>
              <a:t>(Trauma informed care)</a:t>
            </a:r>
          </a:p>
          <a:p>
            <a:r>
              <a:rPr lang="en-US" b="1" dirty="0">
                <a:solidFill>
                  <a:srgbClr val="0070C0"/>
                </a:solidFill>
              </a:rPr>
              <a:t>SB 168 </a:t>
            </a:r>
            <a:r>
              <a:rPr lang="en-US" dirty="0"/>
              <a:t>(Additional 340B reporting) </a:t>
            </a:r>
            <a:r>
              <a:rPr lang="en-US" b="1" dirty="0">
                <a:solidFill>
                  <a:srgbClr val="FF0000"/>
                </a:solidFill>
              </a:rPr>
              <a:t>DEAD</a:t>
            </a:r>
          </a:p>
          <a:p>
            <a:r>
              <a:rPr lang="en-US" b="1" dirty="0">
                <a:solidFill>
                  <a:srgbClr val="0070C0"/>
                </a:solidFill>
              </a:rPr>
              <a:t>SB 276 </a:t>
            </a:r>
            <a:r>
              <a:rPr lang="en-US" dirty="0"/>
              <a:t>(Charity care requirements and medical debt reporting) </a:t>
            </a:r>
            <a:r>
              <a:rPr lang="en-US" b="1" dirty="0">
                <a:solidFill>
                  <a:srgbClr val="FF0000"/>
                </a:solidFill>
              </a:rPr>
              <a:t>DEAD</a:t>
            </a:r>
          </a:p>
          <a:p>
            <a:r>
              <a:rPr lang="en-US" b="1" dirty="0">
                <a:solidFill>
                  <a:srgbClr val="0070C0"/>
                </a:solidFill>
              </a:rPr>
              <a:t>SB 258 </a:t>
            </a:r>
            <a:r>
              <a:rPr lang="en-US" dirty="0"/>
              <a:t>(Additional restrictions on physician referrals)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264EC-9781-AFAA-13A4-8B1C019F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3997-4C51-7B40-AA7B-028107A2DA1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629D"/>
                </a:solidFill>
                <a:effectLst/>
                <a:uLnTx/>
                <a:uFillTx/>
                <a:latin typeface="WHITNEY-MEDIUM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D629D"/>
              </a:solidFill>
              <a:effectLst/>
              <a:uLnTx/>
              <a:uFillTx/>
              <a:latin typeface="WHITNEY-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93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1208-3B7A-C94C-CC5D-6AF55D03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Workforce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E153-2886-3D6B-02DF-62576EF5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85" y="1677547"/>
            <a:ext cx="10969850" cy="23031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HB 1259 </a:t>
            </a:r>
            <a:r>
              <a:rPr lang="en-US" b="1" dirty="0"/>
              <a:t>(Nursing licensure)</a:t>
            </a:r>
          </a:p>
          <a:p>
            <a:pPr marL="0" indent="0">
              <a:buNone/>
            </a:pPr>
            <a:r>
              <a:rPr lang="en-US" dirty="0"/>
              <a:t>	- Authored by Representative Barrett, Chair of the Public Health Committee</a:t>
            </a:r>
          </a:p>
          <a:p>
            <a:pPr marL="0" indent="0">
              <a:buNone/>
            </a:pPr>
            <a:r>
              <a:rPr lang="en-US" dirty="0"/>
              <a:t>	- Builds on work done in 2022 (Nursing Indiana Back to Health)</a:t>
            </a:r>
          </a:p>
          <a:p>
            <a:pPr marL="0" indent="0">
              <a:buNone/>
            </a:pPr>
            <a:r>
              <a:rPr lang="en-US" dirty="0"/>
              <a:t>	- Allows Foreign Educated Nurses to benefit from all licensure avenues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264EC-9781-AFAA-13A4-8B1C019F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3997-4C51-7B40-AA7B-028107A2DA1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629D"/>
                </a:solidFill>
                <a:effectLst/>
                <a:uLnTx/>
                <a:uFillTx/>
                <a:latin typeface="WHITNEY-MEDIUM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D629D"/>
              </a:solidFill>
              <a:effectLst/>
              <a:uLnTx/>
              <a:uFillTx/>
              <a:latin typeface="WHITNEY-MEDIUM" pitchFamily="2" charset="77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EADDAC-8419-BD45-9CCE-D703E1E30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95" y="3987609"/>
            <a:ext cx="2802546" cy="236047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A16E9-55CC-483C-3E00-FA84190C1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560" y="3983488"/>
            <a:ext cx="5337838" cy="236819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4827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1208-3B7A-C94C-CC5D-6AF55D03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Bills Impacting 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E153-2886-3D6B-02DF-62576EF5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15" y="1588169"/>
            <a:ext cx="11630814" cy="49137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HB 1414 </a:t>
            </a:r>
            <a:r>
              <a:rPr lang="en-US" b="1" dirty="0"/>
              <a:t>(MCO reimbursement)</a:t>
            </a:r>
          </a:p>
          <a:p>
            <a:pPr marL="0" indent="0">
              <a:buNone/>
            </a:pPr>
            <a:r>
              <a:rPr lang="en-US" dirty="0"/>
              <a:t>	- Value based arrangements, any willing provider, and stopping rate changes by notice</a:t>
            </a:r>
          </a:p>
          <a:p>
            <a:pPr marL="0" indent="0">
              <a:buNone/>
            </a:pPr>
            <a:r>
              <a:rPr lang="en-US" dirty="0"/>
              <a:t>	- IHA expects significant changes in the Senate</a:t>
            </a:r>
          </a:p>
          <a:p>
            <a:r>
              <a:rPr lang="en-US" b="1" dirty="0">
                <a:solidFill>
                  <a:srgbClr val="0070C0"/>
                </a:solidFill>
              </a:rPr>
              <a:t>HB 1359 </a:t>
            </a:r>
            <a:r>
              <a:rPr lang="en-US" b="1" dirty="0"/>
              <a:t>(Provider contract termination notice)</a:t>
            </a:r>
          </a:p>
          <a:p>
            <a:pPr marL="0" indent="0">
              <a:buNone/>
            </a:pPr>
            <a:r>
              <a:rPr lang="en-US" dirty="0"/>
              <a:t>	- Notice required by Sept 1 for termination the following January</a:t>
            </a:r>
          </a:p>
          <a:p>
            <a:pPr marL="0" indent="0">
              <a:buNone/>
            </a:pPr>
            <a:r>
              <a:rPr lang="en-US" dirty="0"/>
              <a:t>	- IHA is monitoring and in communication with author and sponsor</a:t>
            </a:r>
          </a:p>
          <a:p>
            <a:r>
              <a:rPr lang="en-US" b="1" dirty="0">
                <a:solidFill>
                  <a:srgbClr val="0070C0"/>
                </a:solidFill>
              </a:rPr>
              <a:t>HB 1426 </a:t>
            </a:r>
            <a:r>
              <a:rPr lang="en-US" b="1" dirty="0"/>
              <a:t>(Long-acting reversible contraceptives)</a:t>
            </a:r>
          </a:p>
          <a:p>
            <a:pPr marL="0" indent="0">
              <a:buNone/>
            </a:pPr>
            <a:r>
              <a:rPr lang="en-US" dirty="0"/>
              <a:t>	- Requires LARC to be offered to Medicaid recipients after delivery before discharge</a:t>
            </a:r>
          </a:p>
          <a:p>
            <a:pPr marL="0" indent="0">
              <a:buNone/>
            </a:pPr>
            <a:r>
              <a:rPr lang="en-US" dirty="0"/>
              <a:t>	- IHA is monitoring; unsure if Senate will consider currently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264EC-9781-AFAA-13A4-8B1C019F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3997-4C51-7B40-AA7B-028107A2DA1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629D"/>
                </a:solidFill>
                <a:effectLst/>
                <a:uLnTx/>
                <a:uFillTx/>
                <a:latin typeface="WHITNEY-MEDIUM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D629D"/>
              </a:solidFill>
              <a:effectLst/>
              <a:uLnTx/>
              <a:uFillTx/>
              <a:latin typeface="WHITNEY-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4929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7BB2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654</Words>
  <Application>Microsoft Office PowerPoint</Application>
  <PresentationFormat>Widescreen</PresentationFormat>
  <Paragraphs>98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Arial Nova</vt:lpstr>
      <vt:lpstr>Calibri</vt:lpstr>
      <vt:lpstr>Cambria</vt:lpstr>
      <vt:lpstr>Helvetica</vt:lpstr>
      <vt:lpstr>Montserrat</vt:lpstr>
      <vt:lpstr>Whitney Book</vt:lpstr>
      <vt:lpstr>Whitney Light</vt:lpstr>
      <vt:lpstr>Whitney Medium</vt:lpstr>
      <vt:lpstr>WHITNEY-MEDIUM</vt:lpstr>
      <vt:lpstr>Whitney-MediumItalic</vt:lpstr>
      <vt:lpstr>Wingdings</vt:lpstr>
      <vt:lpstr>1_Office Theme</vt:lpstr>
      <vt:lpstr>2_Office Theme</vt:lpstr>
      <vt:lpstr>Office Theme</vt:lpstr>
      <vt:lpstr>Legislative Session Update     Trent Fox, JD Vice President, Government Relations</vt:lpstr>
      <vt:lpstr>Session Status</vt:lpstr>
      <vt:lpstr>Legislature’s Priorities for 2024</vt:lpstr>
      <vt:lpstr>Impact of Medicaid Shortfall</vt:lpstr>
      <vt:lpstr>Medicaid Underpayment</vt:lpstr>
      <vt:lpstr>IHA Priority Legislation: HAF Modernization</vt:lpstr>
      <vt:lpstr>Concerning Legislation</vt:lpstr>
      <vt:lpstr>Health Care Workforce Legislation</vt:lpstr>
      <vt:lpstr>More Bills Impacting Hospitals</vt:lpstr>
      <vt:lpstr>2025 Budget Session Outlook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Session Update     Trent Fox, JD Vice President, Government Relations</dc:title>
  <dc:creator>Trent Fox, JD</dc:creator>
  <cp:lastModifiedBy>Lisa Gensinger</cp:lastModifiedBy>
  <cp:revision>2</cp:revision>
  <dcterms:created xsi:type="dcterms:W3CDTF">2024-02-14T12:44:19Z</dcterms:created>
  <dcterms:modified xsi:type="dcterms:W3CDTF">2024-02-14T15:45:39Z</dcterms:modified>
</cp:coreProperties>
</file>