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4"/>
  </p:sldMasterIdLst>
  <p:sldIdLst>
    <p:sldId id="256" r:id="rId5"/>
    <p:sldId id="257" r:id="rId6"/>
    <p:sldId id="258" r:id="rId7"/>
    <p:sldId id="297" r:id="rId8"/>
    <p:sldId id="299" r:id="rId9"/>
    <p:sldId id="262" r:id="rId10"/>
    <p:sldId id="279" r:id="rId11"/>
    <p:sldId id="263" r:id="rId12"/>
    <p:sldId id="268" r:id="rId13"/>
    <p:sldId id="272" r:id="rId14"/>
    <p:sldId id="260" r:id="rId15"/>
    <p:sldId id="275" r:id="rId16"/>
    <p:sldId id="276" r:id="rId17"/>
    <p:sldId id="289" r:id="rId18"/>
    <p:sldId id="290" r:id="rId19"/>
    <p:sldId id="293" r:id="rId20"/>
    <p:sldId id="294" r:id="rId21"/>
    <p:sldId id="296" r:id="rId22"/>
    <p:sldId id="291" r:id="rId23"/>
    <p:sldId id="261"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0223AF-DA74-BA4F-ADD1-CA277A5B3DD6}" v="3704" dt="2024-02-09T22:15:40.6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718"/>
  </p:normalViewPr>
  <p:slideViewPr>
    <p:cSldViewPr snapToGrid="0">
      <p:cViewPr varScale="1">
        <p:scale>
          <a:sx n="88" d="100"/>
          <a:sy n="88" d="100"/>
        </p:scale>
        <p:origin x="944"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Date Placeholder 6"/>
          <p:cNvSpPr>
            <a:spLocks noGrp="1"/>
          </p:cNvSpPr>
          <p:nvPr>
            <p:ph type="dt" sz="half" idx="10"/>
          </p:nvPr>
        </p:nvSpPr>
        <p:spPr/>
        <p:txBody>
          <a:bodyPr/>
          <a:lstStyle/>
          <a:p>
            <a:fld id="{1A41560B-4B81-4454-AA80-ED3E27255209}" type="datetimeFigureOut">
              <a:rPr lang="en-US" smtClean="0"/>
              <a:t>2/9/24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090689-699D-43A5-A06E-7BD7A13A0844}" type="slidenum">
              <a:rPr lang="en-US" smtClean="0"/>
              <a:t>‹#›</a:t>
            </a:fld>
            <a:endParaRPr lang="en-US"/>
          </a:p>
        </p:txBody>
      </p:sp>
    </p:spTree>
    <p:extLst>
      <p:ext uri="{BB962C8B-B14F-4D97-AF65-F5344CB8AC3E}">
        <p14:creationId xmlns:p14="http://schemas.microsoft.com/office/powerpoint/2010/main" val="1131173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A41560B-4B81-4454-AA80-ED3E27255209}" type="datetimeFigureOut">
              <a:rPr lang="en-US" smtClean="0"/>
              <a:t>2/9/24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090689-699D-43A5-A06E-7BD7A13A0844}" type="slidenum">
              <a:rPr lang="en-US" smtClean="0"/>
              <a:t>‹#›</a:t>
            </a:fld>
            <a:endParaRPr lang="en-US"/>
          </a:p>
        </p:txBody>
      </p:sp>
    </p:spTree>
    <p:extLst>
      <p:ext uri="{BB962C8B-B14F-4D97-AF65-F5344CB8AC3E}">
        <p14:creationId xmlns:p14="http://schemas.microsoft.com/office/powerpoint/2010/main" val="21284997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A41560B-4B81-4454-AA80-ED3E27255209}" type="datetimeFigureOut">
              <a:rPr lang="en-US" smtClean="0"/>
              <a:t>2/9/24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090689-699D-43A5-A06E-7BD7A13A0844}" type="slidenum">
              <a:rPr lang="en-US" smtClean="0"/>
              <a:t>‹#›</a:t>
            </a:fld>
            <a:endParaRPr lang="en-US"/>
          </a:p>
        </p:txBody>
      </p:sp>
    </p:spTree>
    <p:extLst>
      <p:ext uri="{BB962C8B-B14F-4D97-AF65-F5344CB8AC3E}">
        <p14:creationId xmlns:p14="http://schemas.microsoft.com/office/powerpoint/2010/main" val="12650980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A41560B-4B81-4454-AA80-ED3E27255209}" type="datetimeFigureOut">
              <a:rPr lang="en-US" smtClean="0"/>
              <a:t>2/9/24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090689-699D-43A5-A06E-7BD7A13A0844}" type="slidenum">
              <a:rPr lang="en-US" smtClean="0"/>
              <a:t>‹#›</a:t>
            </a:fld>
            <a:endParaRPr lang="en-US"/>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Tree>
    <p:extLst>
      <p:ext uri="{BB962C8B-B14F-4D97-AF65-F5344CB8AC3E}">
        <p14:creationId xmlns:p14="http://schemas.microsoft.com/office/powerpoint/2010/main" val="31890627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A41560B-4B81-4454-AA80-ED3E27255209}" type="datetimeFigureOut">
              <a:rPr lang="en-US" smtClean="0"/>
              <a:t>2/9/24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090689-699D-43A5-A06E-7BD7A13A0844}" type="slidenum">
              <a:rPr lang="en-US" smtClean="0"/>
              <a:t>‹#›</a:t>
            </a:fld>
            <a:endParaRPr lang="en-US"/>
          </a:p>
        </p:txBody>
      </p:sp>
    </p:spTree>
    <p:extLst>
      <p:ext uri="{BB962C8B-B14F-4D97-AF65-F5344CB8AC3E}">
        <p14:creationId xmlns:p14="http://schemas.microsoft.com/office/powerpoint/2010/main" val="24227978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1A41560B-4B81-4454-AA80-ED3E27255209}" type="datetimeFigureOut">
              <a:rPr lang="en-US" smtClean="0"/>
              <a:t>2/9/24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090689-699D-43A5-A06E-7BD7A13A0844}" type="slidenum">
              <a:rPr lang="en-US" smtClean="0"/>
              <a:t>‹#›</a:t>
            </a:fld>
            <a:endParaRPr lang="en-US"/>
          </a:p>
        </p:txBody>
      </p:sp>
    </p:spTree>
    <p:extLst>
      <p:ext uri="{BB962C8B-B14F-4D97-AF65-F5344CB8AC3E}">
        <p14:creationId xmlns:p14="http://schemas.microsoft.com/office/powerpoint/2010/main" val="118827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1A41560B-4B81-4454-AA80-ED3E27255209}" type="datetimeFigureOut">
              <a:rPr lang="en-US" smtClean="0"/>
              <a:t>2/9/24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090689-699D-43A5-A06E-7BD7A13A0844}" type="slidenum">
              <a:rPr lang="en-US" smtClean="0"/>
              <a:t>‹#›</a:t>
            </a:fld>
            <a:endParaRPr lang="en-US"/>
          </a:p>
        </p:txBody>
      </p:sp>
    </p:spTree>
    <p:extLst>
      <p:ext uri="{BB962C8B-B14F-4D97-AF65-F5344CB8AC3E}">
        <p14:creationId xmlns:p14="http://schemas.microsoft.com/office/powerpoint/2010/main" val="9581318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41560B-4B81-4454-AA80-ED3E27255209}" type="datetimeFigureOut">
              <a:rPr lang="en-US" smtClean="0"/>
              <a:t>2/9/24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090689-699D-43A5-A06E-7BD7A13A0844}" type="slidenum">
              <a:rPr lang="en-US" smtClean="0"/>
              <a:t>‹#›</a:t>
            </a:fld>
            <a:endParaRPr lang="en-US"/>
          </a:p>
        </p:txBody>
      </p:sp>
    </p:spTree>
    <p:extLst>
      <p:ext uri="{BB962C8B-B14F-4D97-AF65-F5344CB8AC3E}">
        <p14:creationId xmlns:p14="http://schemas.microsoft.com/office/powerpoint/2010/main" val="34209573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41560B-4B81-4454-AA80-ED3E27255209}" type="datetimeFigureOut">
              <a:rPr lang="en-US" smtClean="0"/>
              <a:t>2/9/24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090689-699D-43A5-A06E-7BD7A13A0844}" type="slidenum">
              <a:rPr lang="en-US" smtClean="0"/>
              <a:t>‹#›</a:t>
            </a:fld>
            <a:endParaRPr lang="en-US"/>
          </a:p>
        </p:txBody>
      </p:sp>
    </p:spTree>
    <p:extLst>
      <p:ext uri="{BB962C8B-B14F-4D97-AF65-F5344CB8AC3E}">
        <p14:creationId xmlns:p14="http://schemas.microsoft.com/office/powerpoint/2010/main" val="1024162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41560B-4B81-4454-AA80-ED3E27255209}" type="datetimeFigureOut">
              <a:rPr lang="en-US" smtClean="0"/>
              <a:t>2/9/24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090689-699D-43A5-A06E-7BD7A13A0844}" type="slidenum">
              <a:rPr lang="en-US" smtClean="0"/>
              <a:t>‹#›</a:t>
            </a:fld>
            <a:endParaRPr lang="en-US"/>
          </a:p>
        </p:txBody>
      </p:sp>
    </p:spTree>
    <p:extLst>
      <p:ext uri="{BB962C8B-B14F-4D97-AF65-F5344CB8AC3E}">
        <p14:creationId xmlns:p14="http://schemas.microsoft.com/office/powerpoint/2010/main" val="1400447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A41560B-4B81-4454-AA80-ED3E27255209}" type="datetimeFigureOut">
              <a:rPr lang="en-US" smtClean="0"/>
              <a:t>2/9/24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090689-699D-43A5-A06E-7BD7A13A0844}" type="slidenum">
              <a:rPr lang="en-US" smtClean="0"/>
              <a:t>‹#›</a:t>
            </a:fld>
            <a:endParaRPr lang="en-US"/>
          </a:p>
        </p:txBody>
      </p:sp>
    </p:spTree>
    <p:extLst>
      <p:ext uri="{BB962C8B-B14F-4D97-AF65-F5344CB8AC3E}">
        <p14:creationId xmlns:p14="http://schemas.microsoft.com/office/powerpoint/2010/main" val="508378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20000" y="1825625"/>
            <a:ext cx="5025216"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319840" y="1825625"/>
            <a:ext cx="503396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A41560B-4B81-4454-AA80-ED3E27255209}" type="datetimeFigureOut">
              <a:rPr lang="en-US" smtClean="0"/>
              <a:t>2/9/24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090689-699D-43A5-A06E-7BD7A13A0844}" type="slidenum">
              <a:rPr lang="en-US" smtClean="0"/>
              <a:t>‹#›</a:t>
            </a:fld>
            <a:endParaRPr lang="en-US"/>
          </a:p>
        </p:txBody>
      </p:sp>
    </p:spTree>
    <p:extLst>
      <p:ext uri="{BB962C8B-B14F-4D97-AF65-F5344CB8AC3E}">
        <p14:creationId xmlns:p14="http://schemas.microsoft.com/office/powerpoint/2010/main" val="3853872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A41560B-4B81-4454-AA80-ED3E27255209}" type="datetimeFigureOut">
              <a:rPr lang="en-US" smtClean="0"/>
              <a:t>2/9/24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090689-699D-43A5-A06E-7BD7A13A0844}" type="slidenum">
              <a:rPr lang="en-US" smtClean="0"/>
              <a:t>‹#›</a:t>
            </a:fld>
            <a:endParaRPr lang="en-US"/>
          </a:p>
        </p:txBody>
      </p:sp>
    </p:spTree>
    <p:extLst>
      <p:ext uri="{BB962C8B-B14F-4D97-AF65-F5344CB8AC3E}">
        <p14:creationId xmlns:p14="http://schemas.microsoft.com/office/powerpoint/2010/main" val="2362849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A41560B-4B81-4454-AA80-ED3E27255209}" type="datetimeFigureOut">
              <a:rPr lang="en-US" smtClean="0"/>
              <a:t>2/9/24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090689-699D-43A5-A06E-7BD7A13A0844}" type="slidenum">
              <a:rPr lang="en-US" smtClean="0"/>
              <a:t>‹#›</a:t>
            </a:fld>
            <a:endParaRPr lang="en-US"/>
          </a:p>
        </p:txBody>
      </p:sp>
    </p:spTree>
    <p:extLst>
      <p:ext uri="{BB962C8B-B14F-4D97-AF65-F5344CB8AC3E}">
        <p14:creationId xmlns:p14="http://schemas.microsoft.com/office/powerpoint/2010/main" val="2820680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41560B-4B81-4454-AA80-ED3E27255209}" type="datetimeFigureOut">
              <a:rPr lang="en-US" smtClean="0"/>
              <a:t>2/9/24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090689-699D-43A5-A06E-7BD7A13A0844}" type="slidenum">
              <a:rPr lang="en-US" smtClean="0"/>
              <a:t>‹#›</a:t>
            </a:fld>
            <a:endParaRPr lang="en-US"/>
          </a:p>
        </p:txBody>
      </p:sp>
    </p:spTree>
    <p:extLst>
      <p:ext uri="{BB962C8B-B14F-4D97-AF65-F5344CB8AC3E}">
        <p14:creationId xmlns:p14="http://schemas.microsoft.com/office/powerpoint/2010/main" val="375072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A41560B-4B81-4454-AA80-ED3E27255209}" type="datetimeFigureOut">
              <a:rPr lang="en-US" smtClean="0"/>
              <a:t>2/9/24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090689-699D-43A5-A06E-7BD7A13A0844}" type="slidenum">
              <a:rPr lang="en-US" smtClean="0"/>
              <a:t>‹#›</a:t>
            </a:fld>
            <a:endParaRPr lang="en-US"/>
          </a:p>
        </p:txBody>
      </p:sp>
    </p:spTree>
    <p:extLst>
      <p:ext uri="{BB962C8B-B14F-4D97-AF65-F5344CB8AC3E}">
        <p14:creationId xmlns:p14="http://schemas.microsoft.com/office/powerpoint/2010/main" val="2651328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A41560B-4B81-4454-AA80-ED3E27255209}" type="datetimeFigureOut">
              <a:rPr lang="en-US" smtClean="0"/>
              <a:t>2/9/24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090689-699D-43A5-A06E-7BD7A13A0844}" type="slidenum">
              <a:rPr lang="en-US" smtClean="0"/>
              <a:t>‹#›</a:t>
            </a:fld>
            <a:endParaRPr lang="en-US"/>
          </a:p>
        </p:txBody>
      </p:sp>
    </p:spTree>
    <p:extLst>
      <p:ext uri="{BB962C8B-B14F-4D97-AF65-F5344CB8AC3E}">
        <p14:creationId xmlns:p14="http://schemas.microsoft.com/office/powerpoint/2010/main" val="3702255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1A41560B-4B81-4454-AA80-ED3E27255209}" type="datetimeFigureOut">
              <a:rPr lang="en-US" smtClean="0"/>
              <a:t>2/9/24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2A090689-699D-43A5-A06E-7BD7A13A0844}" type="slidenum">
              <a:rPr lang="en-US" smtClean="0"/>
              <a:t>‹#›</a:t>
            </a:fld>
            <a:endParaRPr lang="en-US"/>
          </a:p>
        </p:txBody>
      </p:sp>
    </p:spTree>
    <p:extLst>
      <p:ext uri="{BB962C8B-B14F-4D97-AF65-F5344CB8AC3E}">
        <p14:creationId xmlns:p14="http://schemas.microsoft.com/office/powerpoint/2010/main" val="1841325129"/>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4D00D-C115-4323-B816-7F1B23755F43}"/>
              </a:ext>
            </a:extLst>
          </p:cNvPr>
          <p:cNvSpPr>
            <a:spLocks noGrp="1"/>
          </p:cNvSpPr>
          <p:nvPr>
            <p:ph type="ctrTitle"/>
          </p:nvPr>
        </p:nvSpPr>
        <p:spPr>
          <a:xfrm>
            <a:off x="310661" y="4765479"/>
            <a:ext cx="9144000" cy="1641490"/>
          </a:xfrm>
        </p:spPr>
        <p:txBody>
          <a:bodyPr>
            <a:noAutofit/>
          </a:bodyPr>
          <a:lstStyle/>
          <a:p>
            <a:pPr algn="l"/>
            <a:r>
              <a:rPr lang="en-US" sz="3200"/>
              <a:t>KY Healthcare Financial Management Association</a:t>
            </a:r>
            <a:br>
              <a:rPr lang="en-US" sz="3200"/>
            </a:br>
            <a:r>
              <a:rPr lang="en-US" sz="3200"/>
              <a:t>2024  Annual Conference</a:t>
            </a:r>
            <a:br>
              <a:rPr lang="en-US" sz="3200"/>
            </a:br>
            <a:r>
              <a:rPr lang="en-US" sz="3200"/>
              <a:t>Hyatt Regency</a:t>
            </a:r>
            <a:br>
              <a:rPr lang="en-US" sz="3200"/>
            </a:br>
            <a:r>
              <a:rPr lang="en-US" sz="3200"/>
              <a:t> Lexington, KY</a:t>
            </a:r>
          </a:p>
        </p:txBody>
      </p:sp>
      <p:sp>
        <p:nvSpPr>
          <p:cNvPr id="3" name="Subtitle 2">
            <a:extLst>
              <a:ext uri="{FF2B5EF4-FFF2-40B4-BE49-F238E27FC236}">
                <a16:creationId xmlns:a16="http://schemas.microsoft.com/office/drawing/2014/main" id="{A50AC9BB-2B70-49D0-9347-527B70662E6D}"/>
              </a:ext>
            </a:extLst>
          </p:cNvPr>
          <p:cNvSpPr>
            <a:spLocks noGrp="1"/>
          </p:cNvSpPr>
          <p:nvPr>
            <p:ph type="subTitle" idx="1"/>
          </p:nvPr>
        </p:nvSpPr>
        <p:spPr>
          <a:xfrm>
            <a:off x="1524000" y="3051987"/>
            <a:ext cx="9144000" cy="754025"/>
          </a:xfrm>
        </p:spPr>
        <p:txBody>
          <a:bodyPr>
            <a:normAutofit fontScale="77500" lnSpcReduction="20000"/>
          </a:bodyPr>
          <a:lstStyle/>
          <a:p>
            <a:pPr algn="ctr"/>
            <a:r>
              <a:rPr lang="en-US"/>
              <a:t>Caroline Buchanan, PHD, HEC-C</a:t>
            </a:r>
          </a:p>
          <a:p>
            <a:pPr algn="ctr"/>
            <a:r>
              <a:rPr lang="en-US"/>
              <a:t>University of Kentucky</a:t>
            </a:r>
          </a:p>
          <a:p>
            <a:pPr algn="ctr"/>
            <a:endParaRPr lang="en-US"/>
          </a:p>
        </p:txBody>
      </p:sp>
      <p:sp>
        <p:nvSpPr>
          <p:cNvPr id="4" name="TextBox 3">
            <a:extLst>
              <a:ext uri="{FF2B5EF4-FFF2-40B4-BE49-F238E27FC236}">
                <a16:creationId xmlns:a16="http://schemas.microsoft.com/office/drawing/2014/main" id="{8E84614F-BBAD-49AE-83DC-C993EED5FC7A}"/>
              </a:ext>
            </a:extLst>
          </p:cNvPr>
          <p:cNvSpPr txBox="1"/>
          <p:nvPr/>
        </p:nvSpPr>
        <p:spPr>
          <a:xfrm>
            <a:off x="1809458" y="1723188"/>
            <a:ext cx="8573084" cy="523220"/>
          </a:xfrm>
          <a:prstGeom prst="rect">
            <a:avLst/>
          </a:prstGeom>
          <a:noFill/>
        </p:spPr>
        <p:txBody>
          <a:bodyPr wrap="square" rtlCol="0">
            <a:spAutoFit/>
          </a:bodyPr>
          <a:lstStyle/>
          <a:p>
            <a:pPr algn="ctr"/>
            <a:r>
              <a:rPr lang="en-US" sz="2800"/>
              <a:t>Ethics in Healthcare: What Happens at the Bedside</a:t>
            </a:r>
          </a:p>
        </p:txBody>
      </p:sp>
    </p:spTree>
    <p:extLst>
      <p:ext uri="{BB962C8B-B14F-4D97-AF65-F5344CB8AC3E}">
        <p14:creationId xmlns:p14="http://schemas.microsoft.com/office/powerpoint/2010/main" val="3535850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33400"/>
            <a:ext cx="7620000" cy="1143000"/>
          </a:xfrm>
        </p:spPr>
        <p:txBody>
          <a:bodyPr>
            <a:normAutofit fontScale="90000"/>
          </a:bodyPr>
          <a:lstStyle/>
          <a:p>
            <a:r>
              <a:rPr lang="en-US" sz="3600" dirty="0"/>
              <a:t>How do ethical dilemmas manifest in healthcare?</a:t>
            </a:r>
            <a:br>
              <a:rPr lang="en-US" dirty="0"/>
            </a:br>
            <a:endParaRPr lang="en-US" dirty="0"/>
          </a:p>
        </p:txBody>
      </p:sp>
      <p:sp>
        <p:nvSpPr>
          <p:cNvPr id="3" name="Content Placeholder 2"/>
          <p:cNvSpPr>
            <a:spLocks noGrp="1"/>
          </p:cNvSpPr>
          <p:nvPr>
            <p:ph idx="1"/>
          </p:nvPr>
        </p:nvSpPr>
        <p:spPr/>
        <p:txBody>
          <a:bodyPr>
            <a:normAutofit/>
          </a:bodyPr>
          <a:lstStyle/>
          <a:p>
            <a:r>
              <a:rPr lang="en-US" dirty="0"/>
              <a:t>Conflicts between entities in your institution</a:t>
            </a:r>
          </a:p>
          <a:p>
            <a:pPr lvl="1"/>
            <a:r>
              <a:rPr lang="en-US" dirty="0"/>
              <a:t>Care providers and patients/families</a:t>
            </a:r>
          </a:p>
          <a:p>
            <a:pPr lvl="1"/>
            <a:r>
              <a:rPr lang="en-US" dirty="0"/>
              <a:t>Interprofessional (physicians/RNs)</a:t>
            </a:r>
          </a:p>
          <a:p>
            <a:pPr lvl="1"/>
            <a:r>
              <a:rPr lang="en-US" dirty="0"/>
              <a:t>Provider and policy</a:t>
            </a:r>
          </a:p>
          <a:p>
            <a:pPr lvl="1"/>
            <a:r>
              <a:rPr lang="en-US" dirty="0"/>
              <a:t>Patient/family and policy</a:t>
            </a:r>
          </a:p>
          <a:p>
            <a:endParaRPr lang="en-US" dirty="0"/>
          </a:p>
          <a:p>
            <a:r>
              <a:rPr lang="en-US" dirty="0"/>
              <a:t>Moral distress in healthcare providers</a:t>
            </a:r>
          </a:p>
          <a:p>
            <a:pPr lvl="1"/>
            <a:r>
              <a:rPr lang="en-US" dirty="0"/>
              <a:t>Feeling “icky” about the way things are going</a:t>
            </a:r>
          </a:p>
          <a:p>
            <a:pPr lvl="1"/>
            <a:r>
              <a:rPr lang="en-US" dirty="0"/>
              <a:t>Stressed out about their work</a:t>
            </a:r>
          </a:p>
          <a:p>
            <a:pPr lvl="1"/>
            <a:r>
              <a:rPr lang="en-US" dirty="0"/>
              <a:t>Greater impact on those without decisional authority</a:t>
            </a:r>
          </a:p>
          <a:p>
            <a:pPr lvl="1"/>
            <a:endParaRPr lang="en-US" dirty="0"/>
          </a:p>
        </p:txBody>
      </p:sp>
    </p:spTree>
    <p:extLst>
      <p:ext uri="{BB962C8B-B14F-4D97-AF65-F5344CB8AC3E}">
        <p14:creationId xmlns:p14="http://schemas.microsoft.com/office/powerpoint/2010/main" val="638463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77FE8-4084-4EC7-8B35-1614EA3BBBE2}"/>
              </a:ext>
            </a:extLst>
          </p:cNvPr>
          <p:cNvSpPr>
            <a:spLocks noGrp="1"/>
          </p:cNvSpPr>
          <p:nvPr>
            <p:ph type="title"/>
          </p:nvPr>
        </p:nvSpPr>
        <p:spPr/>
        <p:txBody>
          <a:bodyPr/>
          <a:lstStyle/>
          <a:p>
            <a:r>
              <a:rPr lang="en-US" dirty="0"/>
              <a:t>Case 1: Martin</a:t>
            </a:r>
          </a:p>
        </p:txBody>
      </p:sp>
      <p:sp>
        <p:nvSpPr>
          <p:cNvPr id="3" name="Content Placeholder 2">
            <a:extLst>
              <a:ext uri="{FF2B5EF4-FFF2-40B4-BE49-F238E27FC236}">
                <a16:creationId xmlns:a16="http://schemas.microsoft.com/office/drawing/2014/main" id="{9F44342A-4E82-4CAF-847B-2E1058EDC8D5}"/>
              </a:ext>
            </a:extLst>
          </p:cNvPr>
          <p:cNvSpPr>
            <a:spLocks noGrp="1"/>
          </p:cNvSpPr>
          <p:nvPr>
            <p:ph idx="1"/>
          </p:nvPr>
        </p:nvSpPr>
        <p:spPr/>
        <p:txBody>
          <a:bodyPr>
            <a:normAutofit fontScale="85000" lnSpcReduction="20000"/>
          </a:bodyPr>
          <a:lstStyle/>
          <a:p>
            <a:pPr marL="0" indent="0">
              <a:buNone/>
            </a:pPr>
            <a:r>
              <a:rPr lang="en-US" dirty="0"/>
              <a:t>Martin is a baby in the NICU, born at 28 weeks. He is now nearly full term. Baby Martin has required special, fortified formula since birth because he was so premature. Furthermore, extremely premature babies receive formula derived from human milk – which is extremely expensive but safest for tiny stomachs. Now, Martin is older, and traditional formula, derived usually from cows milk and fortified with extra nutrients because of Martin’s continued medical needs, is considered absolutely safe. (Premature children often needs extra nutrients, including both calories and vitamins and minerals, for up to 3 years after birth in order to give their bodies what it needs to catch up on their growth, develop their brains, and strengthen their bones.)</a:t>
            </a:r>
          </a:p>
          <a:p>
            <a:pPr marL="0" indent="0">
              <a:buNone/>
            </a:pPr>
            <a:r>
              <a:rPr lang="en-US" dirty="0"/>
              <a:t>Martin’s parents do not feel like cows milk is good for their baby, and would prefer to feed their baby breast milk only. His providers are confident that fortified formula is both standard of care and best for Martin’s development. They have already extended Martin’s use of the expensive human-milk derived formula, but feel that any further extension is an inappropriate use of resources.</a:t>
            </a:r>
          </a:p>
          <a:p>
            <a:pPr marL="0" indent="0">
              <a:buNone/>
            </a:pPr>
            <a:endParaRPr lang="en-US" dirty="0"/>
          </a:p>
        </p:txBody>
      </p:sp>
    </p:spTree>
    <p:extLst>
      <p:ext uri="{BB962C8B-B14F-4D97-AF65-F5344CB8AC3E}">
        <p14:creationId xmlns:p14="http://schemas.microsoft.com/office/powerpoint/2010/main" val="26466404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46025-970A-4C15-875E-BFF281E7C8E6}"/>
              </a:ext>
            </a:extLst>
          </p:cNvPr>
          <p:cNvSpPr>
            <a:spLocks noGrp="1"/>
          </p:cNvSpPr>
          <p:nvPr>
            <p:ph type="title"/>
          </p:nvPr>
        </p:nvSpPr>
        <p:spPr/>
        <p:txBody>
          <a:bodyPr/>
          <a:lstStyle/>
          <a:p>
            <a:r>
              <a:rPr lang="en-US" dirty="0"/>
              <a:t>Case 2: Mrs. B</a:t>
            </a:r>
          </a:p>
        </p:txBody>
      </p:sp>
      <p:sp>
        <p:nvSpPr>
          <p:cNvPr id="3" name="Content Placeholder 2">
            <a:extLst>
              <a:ext uri="{FF2B5EF4-FFF2-40B4-BE49-F238E27FC236}">
                <a16:creationId xmlns:a16="http://schemas.microsoft.com/office/drawing/2014/main" id="{E45C0741-D2D9-424B-804A-6B3F7630E185}"/>
              </a:ext>
            </a:extLst>
          </p:cNvPr>
          <p:cNvSpPr>
            <a:spLocks noGrp="1"/>
          </p:cNvSpPr>
          <p:nvPr>
            <p:ph idx="1"/>
          </p:nvPr>
        </p:nvSpPr>
        <p:spPr/>
        <p:txBody>
          <a:bodyPr>
            <a:normAutofit fontScale="85000" lnSpcReduction="10000"/>
          </a:bodyPr>
          <a:lstStyle/>
          <a:p>
            <a:pPr marL="0" indent="0">
              <a:buNone/>
            </a:pPr>
            <a:r>
              <a:rPr lang="en-US" dirty="0"/>
              <a:t>Mrs. B is a patient admitted through the ED with cirrhosis related to chemotherapy given for non-</a:t>
            </a:r>
            <a:r>
              <a:rPr lang="en-US" dirty="0" err="1"/>
              <a:t>Hodgkins</a:t>
            </a:r>
            <a:r>
              <a:rPr lang="en-US" dirty="0"/>
              <a:t> lymphoma. Other complications include a history of endocarditis, stage IV kidney disease, fungemia preventing line placement, and severe abdominal ascites, and a pressure wound, both of which are causing pain that is difficult to control. </a:t>
            </a:r>
          </a:p>
          <a:p>
            <a:pPr marL="0" indent="0">
              <a:buNone/>
            </a:pPr>
            <a:r>
              <a:rPr lang="en-US" dirty="0"/>
              <a:t>She has a brother who she is very close to, who makes decisions on her behalf. He insists that Mrs. B is a fighter, that he’s been told it’s time for comfort care many times in the past. He wants aggressive care with the goal to take her home with him. Nonetheless, Mrs. B has been at our hospital for 5 months. Prior to this admission, she was in and out of our hospital multiple times. Now, her multiple acute illnesses cannot be treated until her fungemia resolves, in the mean time she is in pain and intermittently refusing care. Her team is beginning to wonder if her brother’s hope is unrealistic, and how long to continue to try for home discharge. </a:t>
            </a:r>
          </a:p>
        </p:txBody>
      </p:sp>
    </p:spTree>
    <p:extLst>
      <p:ext uri="{BB962C8B-B14F-4D97-AF65-F5344CB8AC3E}">
        <p14:creationId xmlns:p14="http://schemas.microsoft.com/office/powerpoint/2010/main" val="6585897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46025-970A-4C15-875E-BFF281E7C8E6}"/>
              </a:ext>
            </a:extLst>
          </p:cNvPr>
          <p:cNvSpPr>
            <a:spLocks noGrp="1"/>
          </p:cNvSpPr>
          <p:nvPr>
            <p:ph type="title"/>
          </p:nvPr>
        </p:nvSpPr>
        <p:spPr/>
        <p:txBody>
          <a:bodyPr/>
          <a:lstStyle/>
          <a:p>
            <a:r>
              <a:rPr lang="en-US" dirty="0"/>
              <a:t>Case 2</a:t>
            </a:r>
          </a:p>
        </p:txBody>
      </p:sp>
      <p:sp>
        <p:nvSpPr>
          <p:cNvPr id="3" name="Content Placeholder 2">
            <a:extLst>
              <a:ext uri="{FF2B5EF4-FFF2-40B4-BE49-F238E27FC236}">
                <a16:creationId xmlns:a16="http://schemas.microsoft.com/office/drawing/2014/main" id="{E45C0741-D2D9-424B-804A-6B3F7630E185}"/>
              </a:ext>
            </a:extLst>
          </p:cNvPr>
          <p:cNvSpPr>
            <a:spLocks noGrp="1"/>
          </p:cNvSpPr>
          <p:nvPr>
            <p:ph idx="1"/>
          </p:nvPr>
        </p:nvSpPr>
        <p:spPr>
          <a:xfrm>
            <a:off x="749423" y="1807669"/>
            <a:ext cx="10515600" cy="3821778"/>
          </a:xfrm>
        </p:spPr>
        <p:txBody>
          <a:bodyPr>
            <a:normAutofit fontScale="92500"/>
          </a:bodyPr>
          <a:lstStyle/>
          <a:p>
            <a:pPr marL="0" indent="0">
              <a:buNone/>
            </a:pPr>
            <a:r>
              <a:rPr lang="en-US" sz="1400"/>
              <a:t>Mrs. B is a patient admitted through the ED with cirrhosis related to chemotherapy given for non-</a:t>
            </a:r>
            <a:r>
              <a:rPr lang="en-US" sz="1400" err="1"/>
              <a:t>Hodgkins</a:t>
            </a:r>
            <a:r>
              <a:rPr lang="en-US" sz="1400"/>
              <a:t> lymphoma. Other complications include a history of endocarditis, stage IV kidney disease, fungemia preventing line placement, and severe abdominal ascites, and a pressure wound, both of which are causing pain that is difficult to control. </a:t>
            </a:r>
          </a:p>
          <a:p>
            <a:pPr marL="0" indent="0">
              <a:buNone/>
            </a:pPr>
            <a:r>
              <a:rPr lang="en-US" sz="1400"/>
              <a:t>She has a brother who she is very close to, who makes decisions on her behalf. He insists that Mrs. B is a fighter, that he’s been told it’s time for comfort care many times in the past. He wants aggressive care with the goal to take her home with him. Nonetheless, Mrs. B has been at our hospital for 5 months. Her multiple acute illnesses cannot be treated until her fungemia resolves, in the team time she is in pain and intermittently refusing care. Her team is beginning to wonder if her brother’s hope is unrealistic, and how long to continue to try for home discharge. </a:t>
            </a:r>
          </a:p>
          <a:p>
            <a:pPr marL="0" indent="0">
              <a:buNone/>
            </a:pPr>
            <a:endParaRPr lang="en-US" sz="1400"/>
          </a:p>
          <a:p>
            <a:pPr marL="0" indent="0">
              <a:buNone/>
            </a:pPr>
            <a:r>
              <a:rPr lang="en-US" sz="2800"/>
              <a:t>Resolution</a:t>
            </a:r>
          </a:p>
          <a:p>
            <a:r>
              <a:rPr lang="en-US" sz="2100"/>
              <a:t>Strong feeling among the team that limited, comfort-focused care was appropriate for Mrs. B.</a:t>
            </a:r>
          </a:p>
          <a:p>
            <a:r>
              <a:rPr lang="en-US" sz="2100"/>
              <a:t>Brother continued to insist on full care, and urged us to treat despite his sister’s intermittent refusal. Multiple goals of care conversations. Eventually, Mrs. B recovered enough to be discharged home with him.</a:t>
            </a:r>
          </a:p>
        </p:txBody>
      </p:sp>
    </p:spTree>
    <p:extLst>
      <p:ext uri="{BB962C8B-B14F-4D97-AF65-F5344CB8AC3E}">
        <p14:creationId xmlns:p14="http://schemas.microsoft.com/office/powerpoint/2010/main" val="1747074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E2EA5-0C45-460B-A999-C9AD8F22C621}"/>
              </a:ext>
            </a:extLst>
          </p:cNvPr>
          <p:cNvSpPr>
            <a:spLocks noGrp="1"/>
          </p:cNvSpPr>
          <p:nvPr>
            <p:ph type="title"/>
          </p:nvPr>
        </p:nvSpPr>
        <p:spPr/>
        <p:txBody>
          <a:bodyPr/>
          <a:lstStyle/>
          <a:p>
            <a:r>
              <a:rPr lang="en-US"/>
              <a:t>Case 3: Ann</a:t>
            </a:r>
          </a:p>
        </p:txBody>
      </p:sp>
      <p:sp>
        <p:nvSpPr>
          <p:cNvPr id="3" name="Content Placeholder 2">
            <a:extLst>
              <a:ext uri="{FF2B5EF4-FFF2-40B4-BE49-F238E27FC236}">
                <a16:creationId xmlns:a16="http://schemas.microsoft.com/office/drawing/2014/main" id="{BFD5ADA5-B0B7-4D26-931B-8D3128251029}"/>
              </a:ext>
            </a:extLst>
          </p:cNvPr>
          <p:cNvSpPr>
            <a:spLocks noGrp="1"/>
          </p:cNvSpPr>
          <p:nvPr>
            <p:ph idx="1"/>
          </p:nvPr>
        </p:nvSpPr>
        <p:spPr/>
        <p:txBody>
          <a:bodyPr>
            <a:normAutofit fontScale="92500" lnSpcReduction="10000"/>
          </a:bodyPr>
          <a:lstStyle/>
          <a:p>
            <a:r>
              <a:rPr lang="en-US"/>
              <a:t>Ann was admitted through our ED with sepsis. She is 81 years old and does not have decision-making capacity. She has trouble remembering previous conversations and is often incoherent when trying to engage in discussion with the medical team. Due to complicated and drawn out conversation with a distant family member that eventually ceased communication with the team, she currently has no guardian. She has been admitted at our hospital for 4 months. She is awaiting a state-appointed guardian. Her family is now completely unreachable.</a:t>
            </a:r>
          </a:p>
          <a:p>
            <a:r>
              <a:rPr lang="en-US"/>
              <a:t> In this time, she has begun to aspirate when eating. The team places a </a:t>
            </a:r>
            <a:r>
              <a:rPr lang="en-US" err="1"/>
              <a:t>Dobhoff</a:t>
            </a:r>
            <a:r>
              <a:rPr lang="en-US"/>
              <a:t> tube to help with Ann’s nutrition, but she pulls it out twice. Ann is angry that her team has taken food away from her and verbalizes that she doesn’t care if she chokes, she wants to eat. </a:t>
            </a:r>
          </a:p>
        </p:txBody>
      </p:sp>
    </p:spTree>
    <p:extLst>
      <p:ext uri="{BB962C8B-B14F-4D97-AF65-F5344CB8AC3E}">
        <p14:creationId xmlns:p14="http://schemas.microsoft.com/office/powerpoint/2010/main" val="39855403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EBE9A-A9BB-4342-AC9C-BC9F2075F5CC}"/>
              </a:ext>
            </a:extLst>
          </p:cNvPr>
          <p:cNvSpPr>
            <a:spLocks noGrp="1"/>
          </p:cNvSpPr>
          <p:nvPr>
            <p:ph type="title"/>
          </p:nvPr>
        </p:nvSpPr>
        <p:spPr/>
        <p:txBody>
          <a:bodyPr/>
          <a:lstStyle/>
          <a:p>
            <a:r>
              <a:rPr lang="en-US"/>
              <a:t>Case 3: Ann</a:t>
            </a:r>
          </a:p>
        </p:txBody>
      </p:sp>
      <p:sp>
        <p:nvSpPr>
          <p:cNvPr id="3" name="Content Placeholder 2">
            <a:extLst>
              <a:ext uri="{FF2B5EF4-FFF2-40B4-BE49-F238E27FC236}">
                <a16:creationId xmlns:a16="http://schemas.microsoft.com/office/drawing/2014/main" id="{78153058-AF8B-4CA6-96C7-DE033BC08973}"/>
              </a:ext>
            </a:extLst>
          </p:cNvPr>
          <p:cNvSpPr>
            <a:spLocks noGrp="1"/>
          </p:cNvSpPr>
          <p:nvPr>
            <p:ph idx="1"/>
          </p:nvPr>
        </p:nvSpPr>
        <p:spPr/>
        <p:txBody>
          <a:bodyPr>
            <a:normAutofit/>
          </a:bodyPr>
          <a:lstStyle/>
          <a:p>
            <a:r>
              <a:rPr lang="en-US" sz="1400" dirty="0"/>
              <a:t>Ann was admitted through our ED with sepsis. She was homeless at the time of admit, and has been estranged from her family for some time. She is 81 years old and does not have decision-making capacity. She has trouble remembering previous conversations and is often incoherent when trying to engage in discussion with the medical team. Due to complicated and drawn out conversation with a distant family member that eventually ceased communication with the team, she currently has no guardian. She has been admitted at our hospital for 4 months. She is awaiting a state-appointed guardian.</a:t>
            </a:r>
          </a:p>
          <a:p>
            <a:r>
              <a:rPr lang="en-US" sz="1400" dirty="0"/>
              <a:t> In this time, she has begun to aspirate when eating. The team places a </a:t>
            </a:r>
            <a:r>
              <a:rPr lang="en-US" sz="1400" dirty="0" err="1"/>
              <a:t>Dobhoff</a:t>
            </a:r>
            <a:r>
              <a:rPr lang="en-US" sz="1400" dirty="0"/>
              <a:t> tube to help with Ann’s nutrition, but she pulls it out twice. Ann is angry that her team has taken food away from her and verbalizes that she doesn’t care if she chokes, she wants to eat. </a:t>
            </a:r>
          </a:p>
          <a:p>
            <a:pPr marL="0" indent="0" algn="ctr">
              <a:buNone/>
            </a:pPr>
            <a:endParaRPr lang="en-US" sz="2400" dirty="0"/>
          </a:p>
          <a:p>
            <a:pPr marL="0" indent="0" algn="ctr">
              <a:buNone/>
            </a:pPr>
            <a:r>
              <a:rPr lang="en-US" sz="2400" dirty="0"/>
              <a:t>What is best for Ann?</a:t>
            </a:r>
          </a:p>
          <a:p>
            <a:pPr marL="0" indent="0" algn="ctr">
              <a:buNone/>
            </a:pPr>
            <a:r>
              <a:rPr lang="en-US" sz="2400" dirty="0" err="1"/>
              <a:t>Dobhoff</a:t>
            </a:r>
            <a:r>
              <a:rPr lang="en-US" sz="2400" dirty="0"/>
              <a:t> + no food by mouth?</a:t>
            </a:r>
          </a:p>
          <a:p>
            <a:pPr marL="0" indent="0" algn="ctr">
              <a:buNone/>
            </a:pPr>
            <a:r>
              <a:rPr lang="en-US" sz="2400" dirty="0"/>
              <a:t>Comfort feeds?  </a:t>
            </a:r>
            <a:endParaRPr lang="en-US" sz="2800" dirty="0"/>
          </a:p>
          <a:p>
            <a:pPr marL="0" indent="0">
              <a:buNone/>
            </a:pPr>
            <a:endParaRPr lang="en-US" dirty="0"/>
          </a:p>
        </p:txBody>
      </p:sp>
    </p:spTree>
    <p:extLst>
      <p:ext uri="{BB962C8B-B14F-4D97-AF65-F5344CB8AC3E}">
        <p14:creationId xmlns:p14="http://schemas.microsoft.com/office/powerpoint/2010/main" val="28671052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4316A-756B-40C9-B317-7D6D7E36215F}"/>
              </a:ext>
            </a:extLst>
          </p:cNvPr>
          <p:cNvSpPr>
            <a:spLocks noGrp="1"/>
          </p:cNvSpPr>
          <p:nvPr>
            <p:ph type="title"/>
          </p:nvPr>
        </p:nvSpPr>
        <p:spPr>
          <a:xfrm>
            <a:off x="838200" y="727323"/>
            <a:ext cx="10515600" cy="1325563"/>
          </a:xfrm>
        </p:spPr>
        <p:txBody>
          <a:bodyPr/>
          <a:lstStyle/>
          <a:p>
            <a:r>
              <a:rPr lang="en-US"/>
              <a:t>What Gets Complicated?</a:t>
            </a:r>
          </a:p>
        </p:txBody>
      </p:sp>
      <p:sp>
        <p:nvSpPr>
          <p:cNvPr id="3" name="Content Placeholder 2">
            <a:extLst>
              <a:ext uri="{FF2B5EF4-FFF2-40B4-BE49-F238E27FC236}">
                <a16:creationId xmlns:a16="http://schemas.microsoft.com/office/drawing/2014/main" id="{A5F58BAB-A3F9-488C-8FDA-D9ACD3370655}"/>
              </a:ext>
            </a:extLst>
          </p:cNvPr>
          <p:cNvSpPr>
            <a:spLocks noGrp="1"/>
          </p:cNvSpPr>
          <p:nvPr>
            <p:ph idx="1"/>
          </p:nvPr>
        </p:nvSpPr>
        <p:spPr/>
        <p:txBody>
          <a:bodyPr/>
          <a:lstStyle/>
          <a:p>
            <a:r>
              <a:rPr lang="en-US"/>
              <a:t>We don’t know Ann’s values</a:t>
            </a:r>
          </a:p>
          <a:p>
            <a:r>
              <a:rPr lang="en-US"/>
              <a:t>We don’t know how long to hold off on big decisions while we wait for a guardian</a:t>
            </a:r>
          </a:p>
          <a:p>
            <a:r>
              <a:rPr lang="en-US"/>
              <a:t>A state guardian still won’t be able to tell us what is best for Ann, really.</a:t>
            </a:r>
          </a:p>
          <a:p>
            <a:r>
              <a:rPr lang="en-US"/>
              <a:t>In the meantime, how to we weigh the harm of forcing a </a:t>
            </a:r>
            <a:r>
              <a:rPr lang="en-US" err="1"/>
              <a:t>Dobhoff</a:t>
            </a:r>
            <a:r>
              <a:rPr lang="en-US"/>
              <a:t> tube, or of withholding food?</a:t>
            </a:r>
          </a:p>
        </p:txBody>
      </p:sp>
    </p:spTree>
    <p:extLst>
      <p:ext uri="{BB962C8B-B14F-4D97-AF65-F5344CB8AC3E}">
        <p14:creationId xmlns:p14="http://schemas.microsoft.com/office/powerpoint/2010/main" val="19170856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B5676-1BBC-45DF-AA22-A7D0B6DC258D}"/>
              </a:ext>
            </a:extLst>
          </p:cNvPr>
          <p:cNvSpPr>
            <a:spLocks noGrp="1"/>
          </p:cNvSpPr>
          <p:nvPr>
            <p:ph type="title"/>
          </p:nvPr>
        </p:nvSpPr>
        <p:spPr/>
        <p:txBody>
          <a:bodyPr/>
          <a:lstStyle/>
          <a:p>
            <a:r>
              <a:rPr lang="en-US" dirty="0"/>
              <a:t>Case 4: Leo</a:t>
            </a:r>
          </a:p>
        </p:txBody>
      </p:sp>
      <p:sp>
        <p:nvSpPr>
          <p:cNvPr id="3" name="Content Placeholder 2">
            <a:extLst>
              <a:ext uri="{FF2B5EF4-FFF2-40B4-BE49-F238E27FC236}">
                <a16:creationId xmlns:a16="http://schemas.microsoft.com/office/drawing/2014/main" id="{2D4A1EFB-1C7E-4716-8318-4F6FD4D54D92}"/>
              </a:ext>
            </a:extLst>
          </p:cNvPr>
          <p:cNvSpPr>
            <a:spLocks noGrp="1"/>
          </p:cNvSpPr>
          <p:nvPr>
            <p:ph idx="1"/>
          </p:nvPr>
        </p:nvSpPr>
        <p:spPr/>
        <p:txBody>
          <a:bodyPr/>
          <a:lstStyle/>
          <a:p>
            <a:r>
              <a:rPr lang="en-US"/>
              <a:t>Leo has been here for 11 months. He has aggressive with staff, refuses care often, and is physically strong enough to hurt nurses if they try to provide routine care. He is cognitively delayed and unable to care for himself independently. Originally here because of a kidney infection, he has no medical needs at this time, but he has no family and no facility will accept him because of his history of difficult behavior. He resists most medical checks and nearly any medical intervention. He has been appointed a state guardian.</a:t>
            </a:r>
          </a:p>
        </p:txBody>
      </p:sp>
    </p:spTree>
    <p:extLst>
      <p:ext uri="{BB962C8B-B14F-4D97-AF65-F5344CB8AC3E}">
        <p14:creationId xmlns:p14="http://schemas.microsoft.com/office/powerpoint/2010/main" val="15153407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B5676-1BBC-45DF-AA22-A7D0B6DC258D}"/>
              </a:ext>
            </a:extLst>
          </p:cNvPr>
          <p:cNvSpPr>
            <a:spLocks noGrp="1"/>
          </p:cNvSpPr>
          <p:nvPr>
            <p:ph type="title"/>
          </p:nvPr>
        </p:nvSpPr>
        <p:spPr/>
        <p:txBody>
          <a:bodyPr/>
          <a:lstStyle/>
          <a:p>
            <a:r>
              <a:rPr lang="en-US" dirty="0"/>
              <a:t>Case 4: Leo</a:t>
            </a:r>
          </a:p>
        </p:txBody>
      </p:sp>
      <p:sp>
        <p:nvSpPr>
          <p:cNvPr id="3" name="Content Placeholder 2">
            <a:extLst>
              <a:ext uri="{FF2B5EF4-FFF2-40B4-BE49-F238E27FC236}">
                <a16:creationId xmlns:a16="http://schemas.microsoft.com/office/drawing/2014/main" id="{2D4A1EFB-1C7E-4716-8318-4F6FD4D54D92}"/>
              </a:ext>
            </a:extLst>
          </p:cNvPr>
          <p:cNvSpPr>
            <a:spLocks noGrp="1"/>
          </p:cNvSpPr>
          <p:nvPr>
            <p:ph idx="1"/>
          </p:nvPr>
        </p:nvSpPr>
        <p:spPr/>
        <p:txBody>
          <a:bodyPr>
            <a:normAutofit fontScale="92500" lnSpcReduction="10000"/>
          </a:bodyPr>
          <a:lstStyle/>
          <a:p>
            <a:r>
              <a:rPr lang="en-US"/>
              <a:t>Leo has been here for 11 months. He has aggressive with staff, refuses care often, and is physically strong enough to hurt nurses if they try to provide routine care. He is cognitively delayed and unable to care for himself independently. Originally here because of a kidney infection, he has no medical needs at this time, but he has no family and no facility will accept him because of his history of difficult behavior. He resists most medical checks and nearly any medical intervention. He has been appointed a state guardian.</a:t>
            </a:r>
          </a:p>
          <a:p>
            <a:pPr marL="0" indent="0">
              <a:buNone/>
            </a:pPr>
            <a:endParaRPr lang="en-US"/>
          </a:p>
          <a:p>
            <a:pPr marL="0" indent="0">
              <a:buNone/>
            </a:pPr>
            <a:endParaRPr lang="en-US"/>
          </a:p>
          <a:p>
            <a:pPr marL="0" indent="0">
              <a:buNone/>
            </a:pPr>
            <a:r>
              <a:rPr lang="en-US" b="1"/>
              <a:t>Leo’s state guardian advises to not force treatment and after another 5 months, Leo passes away.</a:t>
            </a:r>
          </a:p>
        </p:txBody>
      </p:sp>
    </p:spTree>
    <p:extLst>
      <p:ext uri="{BB962C8B-B14F-4D97-AF65-F5344CB8AC3E}">
        <p14:creationId xmlns:p14="http://schemas.microsoft.com/office/powerpoint/2010/main" val="27199696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5D2AD-E2D3-4586-8B0A-66F73844FA33}"/>
              </a:ext>
            </a:extLst>
          </p:cNvPr>
          <p:cNvSpPr>
            <a:spLocks noGrp="1"/>
          </p:cNvSpPr>
          <p:nvPr>
            <p:ph type="title"/>
          </p:nvPr>
        </p:nvSpPr>
        <p:spPr/>
        <p:txBody>
          <a:bodyPr>
            <a:normAutofit/>
          </a:bodyPr>
          <a:lstStyle/>
          <a:p>
            <a:r>
              <a:rPr lang="en-US"/>
              <a:t>What Gets Complicated, continued</a:t>
            </a:r>
          </a:p>
        </p:txBody>
      </p:sp>
      <p:sp>
        <p:nvSpPr>
          <p:cNvPr id="7" name="Rectangle 6">
            <a:extLst>
              <a:ext uri="{FF2B5EF4-FFF2-40B4-BE49-F238E27FC236}">
                <a16:creationId xmlns:a16="http://schemas.microsoft.com/office/drawing/2014/main" id="{1D49059D-AD53-449B-9CF7-082989324B4A}"/>
              </a:ext>
            </a:extLst>
          </p:cNvPr>
          <p:cNvSpPr/>
          <p:nvPr/>
        </p:nvSpPr>
        <p:spPr>
          <a:xfrm>
            <a:off x="947530" y="2440511"/>
            <a:ext cx="10515600" cy="4080476"/>
          </a:xfrm>
          <a:prstGeom prst="rect">
            <a:avLst/>
          </a:prstGeom>
        </p:spPr>
        <p:txBody>
          <a:bodyPr wrap="square">
            <a:spAutoFit/>
          </a:bodyPr>
          <a:lstStyle/>
          <a:p>
            <a:pPr marL="285750" lvl="0" indent="-285750">
              <a:lnSpc>
                <a:spcPct val="110000"/>
              </a:lnSpc>
              <a:spcBef>
                <a:spcPts val="1000"/>
              </a:spcBef>
              <a:buFont typeface="Arial" panose="020B0604020202020204" pitchFamily="34" charset="0"/>
              <a:buChar char="•"/>
            </a:pPr>
            <a:r>
              <a:rPr lang="en-US" sz="2400" dirty="0"/>
              <a:t>Patients with behavioral problems lack discharge options often due to these behaviors. </a:t>
            </a:r>
          </a:p>
          <a:p>
            <a:pPr marL="285750" lvl="0" indent="-285750">
              <a:lnSpc>
                <a:spcPct val="110000"/>
              </a:lnSpc>
              <a:spcBef>
                <a:spcPts val="1000"/>
              </a:spcBef>
              <a:buFont typeface="Arial" panose="020B0604020202020204" pitchFamily="34" charset="0"/>
              <a:buChar char="•"/>
            </a:pPr>
            <a:r>
              <a:rPr lang="en-US" sz="2400" dirty="0"/>
              <a:t>Patients with developmental delays or disruptive behaviors may not ‘fit’ in any facility able to care for them.</a:t>
            </a:r>
          </a:p>
          <a:p>
            <a:pPr marL="285750" lvl="0" indent="-285750">
              <a:lnSpc>
                <a:spcPct val="110000"/>
              </a:lnSpc>
              <a:spcBef>
                <a:spcPts val="1000"/>
              </a:spcBef>
              <a:buFont typeface="Arial" panose="020B0604020202020204" pitchFamily="34" charset="0"/>
              <a:buChar char="•"/>
            </a:pPr>
            <a:r>
              <a:rPr lang="en-US" sz="2400" dirty="0"/>
              <a:t>Families may become dismayed to hear a lack of discharge options, or unprepared to continue caring for them</a:t>
            </a:r>
          </a:p>
          <a:p>
            <a:pPr marL="285750" lvl="0" indent="-285750">
              <a:lnSpc>
                <a:spcPct val="110000"/>
              </a:lnSpc>
              <a:spcBef>
                <a:spcPts val="1000"/>
              </a:spcBef>
              <a:buFont typeface="Arial" panose="020B0604020202020204" pitchFamily="34" charset="0"/>
              <a:buChar char="•"/>
            </a:pPr>
            <a:r>
              <a:rPr lang="en-US" sz="2400" dirty="0"/>
              <a:t>Families may consider the hospital the best place for their loved one, or use it for respite</a:t>
            </a:r>
          </a:p>
          <a:p>
            <a:pPr lvl="0">
              <a:lnSpc>
                <a:spcPct val="110000"/>
              </a:lnSpc>
              <a:spcBef>
                <a:spcPts val="1000"/>
              </a:spcBef>
            </a:pPr>
            <a:endParaRPr lang="en-US" sz="1400" dirty="0">
              <a:solidFill>
                <a:srgbClr val="412624">
                  <a:lumMod val="60000"/>
                  <a:lumOff val="40000"/>
                </a:srgbClr>
              </a:solidFill>
            </a:endParaRPr>
          </a:p>
        </p:txBody>
      </p:sp>
    </p:spTree>
    <p:extLst>
      <p:ext uri="{BB962C8B-B14F-4D97-AF65-F5344CB8AC3E}">
        <p14:creationId xmlns:p14="http://schemas.microsoft.com/office/powerpoint/2010/main" val="1047176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1F79B0-0018-4492-B2B5-6247AAA566E8}"/>
              </a:ext>
            </a:extLst>
          </p:cNvPr>
          <p:cNvSpPr>
            <a:spLocks noGrp="1"/>
          </p:cNvSpPr>
          <p:nvPr>
            <p:ph idx="1"/>
          </p:nvPr>
        </p:nvSpPr>
        <p:spPr/>
        <p:txBody>
          <a:bodyPr/>
          <a:lstStyle/>
          <a:p>
            <a:r>
              <a:rPr lang="en-US"/>
              <a:t>No Financial Disclosures</a:t>
            </a:r>
          </a:p>
        </p:txBody>
      </p:sp>
    </p:spTree>
    <p:extLst>
      <p:ext uri="{BB962C8B-B14F-4D97-AF65-F5344CB8AC3E}">
        <p14:creationId xmlns:p14="http://schemas.microsoft.com/office/powerpoint/2010/main" val="42805820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2461F-5AFD-4F40-A0AD-727472F8E8E9}"/>
              </a:ext>
            </a:extLst>
          </p:cNvPr>
          <p:cNvSpPr>
            <a:spLocks noGrp="1"/>
          </p:cNvSpPr>
          <p:nvPr>
            <p:ph type="title"/>
          </p:nvPr>
        </p:nvSpPr>
        <p:spPr/>
        <p:txBody>
          <a:bodyPr/>
          <a:lstStyle/>
          <a:p>
            <a:r>
              <a:rPr lang="en-US" dirty="0"/>
              <a:t>Case 5: Andrea</a:t>
            </a:r>
          </a:p>
        </p:txBody>
      </p:sp>
      <p:sp>
        <p:nvSpPr>
          <p:cNvPr id="3" name="Content Placeholder 2">
            <a:extLst>
              <a:ext uri="{FF2B5EF4-FFF2-40B4-BE49-F238E27FC236}">
                <a16:creationId xmlns:a16="http://schemas.microsoft.com/office/drawing/2014/main" id="{E08F6B2F-B193-41B5-9C88-E2379405CBA2}"/>
              </a:ext>
            </a:extLst>
          </p:cNvPr>
          <p:cNvSpPr>
            <a:spLocks noGrp="1"/>
          </p:cNvSpPr>
          <p:nvPr>
            <p:ph idx="1"/>
          </p:nvPr>
        </p:nvSpPr>
        <p:spPr/>
        <p:txBody>
          <a:bodyPr/>
          <a:lstStyle/>
          <a:p>
            <a:pPr marL="0" indent="0">
              <a:buNone/>
            </a:pPr>
            <a:r>
              <a:rPr lang="en-US" dirty="0"/>
              <a:t>Andrea was found unconscious outside of a homeless shelter. She was brought in to our hospital and diagnosed with a stroke. She was admitted to the ICU, intubated, and has been minimally responsive on a ventilator since that time. Her brain bleed is under control, but she still suffers from high intracranial pressures. For the first week or so of her stay in the hospital, no family was able to be found, but since that time, an aunt has become involved. Andrea has now been in the ICU for 5 weeks, and follows commands sometimes, but is otherwise unable to interact. The aunt would like to pursue a aggressive care including a trach and peg. </a:t>
            </a:r>
          </a:p>
        </p:txBody>
      </p:sp>
    </p:spTree>
    <p:extLst>
      <p:ext uri="{BB962C8B-B14F-4D97-AF65-F5344CB8AC3E}">
        <p14:creationId xmlns:p14="http://schemas.microsoft.com/office/powerpoint/2010/main" val="3560597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AF4AC-62E2-4F92-86C7-CF20F0247FC1}"/>
              </a:ext>
            </a:extLst>
          </p:cNvPr>
          <p:cNvSpPr>
            <a:spLocks noGrp="1"/>
          </p:cNvSpPr>
          <p:nvPr>
            <p:ph type="title"/>
          </p:nvPr>
        </p:nvSpPr>
        <p:spPr/>
        <p:txBody>
          <a:bodyPr/>
          <a:lstStyle/>
          <a:p>
            <a:r>
              <a:rPr lang="en-US" dirty="0"/>
              <a:t>Clinical Ethics</a:t>
            </a:r>
          </a:p>
        </p:txBody>
      </p:sp>
      <p:sp>
        <p:nvSpPr>
          <p:cNvPr id="3" name="Content Placeholder 2">
            <a:extLst>
              <a:ext uri="{FF2B5EF4-FFF2-40B4-BE49-F238E27FC236}">
                <a16:creationId xmlns:a16="http://schemas.microsoft.com/office/drawing/2014/main" id="{DE0F35B8-EA29-4C93-B9CB-BB26C469527F}"/>
              </a:ext>
            </a:extLst>
          </p:cNvPr>
          <p:cNvSpPr>
            <a:spLocks noGrp="1"/>
          </p:cNvSpPr>
          <p:nvPr>
            <p:ph idx="1"/>
          </p:nvPr>
        </p:nvSpPr>
        <p:spPr/>
        <p:txBody>
          <a:bodyPr/>
          <a:lstStyle/>
          <a:p>
            <a:pPr marL="0" indent="0">
              <a:buNone/>
            </a:pPr>
            <a:r>
              <a:rPr lang="en-US" dirty="0"/>
              <a:t>All Joint Commission Accredited Hospitals in US have an ethics committee</a:t>
            </a:r>
          </a:p>
          <a:p>
            <a:pPr marL="0" indent="0">
              <a:buNone/>
            </a:pPr>
            <a:endParaRPr lang="en-US" dirty="0"/>
          </a:p>
          <a:p>
            <a:pPr marL="0" indent="0">
              <a:buNone/>
            </a:pPr>
            <a:r>
              <a:rPr lang="en-US" dirty="0"/>
              <a:t>Larger institutions often have ethics consultants that report to the committee.</a:t>
            </a:r>
          </a:p>
        </p:txBody>
      </p:sp>
    </p:spTree>
    <p:extLst>
      <p:ext uri="{BB962C8B-B14F-4D97-AF65-F5344CB8AC3E}">
        <p14:creationId xmlns:p14="http://schemas.microsoft.com/office/powerpoint/2010/main" val="3543916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C130C-D203-5A25-2D7B-0BF94D104CC7}"/>
              </a:ext>
            </a:extLst>
          </p:cNvPr>
          <p:cNvSpPr>
            <a:spLocks noGrp="1"/>
          </p:cNvSpPr>
          <p:nvPr>
            <p:ph type="title"/>
          </p:nvPr>
        </p:nvSpPr>
        <p:spPr/>
        <p:txBody>
          <a:bodyPr/>
          <a:lstStyle/>
          <a:p>
            <a:r>
              <a:rPr lang="en-US" dirty="0"/>
              <a:t>What is Clinical Ethics?</a:t>
            </a:r>
          </a:p>
        </p:txBody>
      </p:sp>
      <p:sp>
        <p:nvSpPr>
          <p:cNvPr id="3" name="Content Placeholder 2">
            <a:extLst>
              <a:ext uri="{FF2B5EF4-FFF2-40B4-BE49-F238E27FC236}">
                <a16:creationId xmlns:a16="http://schemas.microsoft.com/office/drawing/2014/main" id="{A56779CE-5B56-DB9D-A083-3A6461DA3575}"/>
              </a:ext>
            </a:extLst>
          </p:cNvPr>
          <p:cNvSpPr>
            <a:spLocks noGrp="1"/>
          </p:cNvSpPr>
          <p:nvPr>
            <p:ph idx="1"/>
          </p:nvPr>
        </p:nvSpPr>
        <p:spPr/>
        <p:txBody>
          <a:bodyPr/>
          <a:lstStyle/>
          <a:p>
            <a:endParaRPr lang="en-US" dirty="0"/>
          </a:p>
          <a:p>
            <a:endParaRPr lang="en-US" dirty="0"/>
          </a:p>
          <a:p>
            <a:endParaRPr lang="en-US" dirty="0"/>
          </a:p>
          <a:p>
            <a:r>
              <a:rPr lang="en-US" dirty="0"/>
              <a:t>Ethics consultants, or the committee, may review cases after the fact, or get involved in direct patient care to guide treatment plans.</a:t>
            </a:r>
          </a:p>
          <a:p>
            <a:endParaRPr lang="en-US" dirty="0"/>
          </a:p>
          <a:p>
            <a:endParaRPr lang="en-US" dirty="0"/>
          </a:p>
          <a:p>
            <a:endParaRPr lang="en-US" dirty="0"/>
          </a:p>
        </p:txBody>
      </p:sp>
    </p:spTree>
    <p:extLst>
      <p:ext uri="{BB962C8B-B14F-4D97-AF65-F5344CB8AC3E}">
        <p14:creationId xmlns:p14="http://schemas.microsoft.com/office/powerpoint/2010/main" val="1570467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r>
              <a:rPr lang="en-US" dirty="0"/>
              <a:t>Clinical ethics</a:t>
            </a:r>
          </a:p>
        </p:txBody>
      </p:sp>
      <p:sp>
        <p:nvSpPr>
          <p:cNvPr id="7173" name="Rectangle 5"/>
          <p:cNvSpPr>
            <a:spLocks noChangeArrowheads="1"/>
          </p:cNvSpPr>
          <p:nvPr/>
        </p:nvSpPr>
        <p:spPr bwMode="auto">
          <a:xfrm>
            <a:off x="1828800" y="1752601"/>
            <a:ext cx="8534400" cy="4525963"/>
          </a:xfrm>
          <a:prstGeom prst="rect">
            <a:avLst/>
          </a:prstGeom>
          <a:noFill/>
          <a:ln w="9525">
            <a:noFill/>
            <a:miter lim="800000"/>
            <a:headEnd/>
            <a:tailEnd/>
          </a:ln>
          <a:effectLst/>
        </p:spPr>
        <p:txBody>
          <a:bodyPr/>
          <a:lstStyle/>
          <a:p>
            <a:pPr marL="342900" indent="-342900">
              <a:lnSpc>
                <a:spcPct val="90000"/>
              </a:lnSpc>
              <a:spcBef>
                <a:spcPct val="20000"/>
              </a:spcBef>
              <a:buClr>
                <a:schemeClr val="hlink"/>
              </a:buClr>
              <a:buSzPct val="65000"/>
              <a:buFont typeface="Wingdings" pitchFamily="2" charset="2"/>
              <a:buChar char="n"/>
              <a:defRPr/>
            </a:pPr>
            <a:r>
              <a:rPr lang="en-US" sz="3200" dirty="0"/>
              <a:t>Moral questions: distinction between right and wrong</a:t>
            </a:r>
          </a:p>
          <a:p>
            <a:pPr marL="342900" indent="-342900">
              <a:lnSpc>
                <a:spcPct val="90000"/>
              </a:lnSpc>
              <a:spcBef>
                <a:spcPct val="20000"/>
              </a:spcBef>
              <a:buClr>
                <a:schemeClr val="hlink"/>
              </a:buClr>
              <a:buSzPct val="65000"/>
              <a:buFont typeface="Wingdings" pitchFamily="2" charset="2"/>
              <a:buChar char="n"/>
              <a:defRPr/>
            </a:pPr>
            <a:r>
              <a:rPr lang="en-US" sz="3200" dirty="0"/>
              <a:t>Focuses on</a:t>
            </a:r>
            <a:r>
              <a:rPr lang="en-US" sz="3200" b="1" i="1" dirty="0"/>
              <a:t> </a:t>
            </a:r>
            <a:r>
              <a:rPr lang="en-US" sz="3200" b="1" i="1" u="sng" dirty="0"/>
              <a:t>doing right by the patient</a:t>
            </a:r>
            <a:endParaRPr lang="en-US" sz="3200" dirty="0"/>
          </a:p>
          <a:p>
            <a:pPr marL="342900" indent="-342900">
              <a:lnSpc>
                <a:spcPct val="90000"/>
              </a:lnSpc>
              <a:spcBef>
                <a:spcPct val="20000"/>
              </a:spcBef>
              <a:buClr>
                <a:schemeClr val="hlink"/>
              </a:buClr>
              <a:buSzPct val="65000"/>
              <a:buFont typeface="Wingdings" pitchFamily="2" charset="2"/>
              <a:buChar char="n"/>
              <a:defRPr/>
            </a:pPr>
            <a:r>
              <a:rPr lang="en-US" sz="3200" dirty="0"/>
              <a:t>Guides decision-making within frameworks of the law and policy</a:t>
            </a:r>
          </a:p>
          <a:p>
            <a:pPr marL="342900" indent="-342900">
              <a:lnSpc>
                <a:spcPct val="90000"/>
              </a:lnSpc>
              <a:spcBef>
                <a:spcPct val="20000"/>
              </a:spcBef>
              <a:buClr>
                <a:schemeClr val="hlink"/>
              </a:buClr>
              <a:buSzPct val="65000"/>
              <a:buFont typeface="Wingdings" pitchFamily="2" charset="2"/>
              <a:buChar char="n"/>
              <a:defRPr/>
            </a:pPr>
            <a:r>
              <a:rPr lang="en-US" sz="3200" dirty="0"/>
              <a:t>Supports staff to ensure they are able to act with integrity</a:t>
            </a:r>
          </a:p>
        </p:txBody>
      </p:sp>
    </p:spTree>
    <p:extLst>
      <p:ext uri="{BB962C8B-B14F-4D97-AF65-F5344CB8AC3E}">
        <p14:creationId xmlns:p14="http://schemas.microsoft.com/office/powerpoint/2010/main" val="4597396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defRPr/>
            </a:pPr>
            <a:r>
              <a:rPr lang="en-US" dirty="0"/>
              <a:t>What matters most?</a:t>
            </a:r>
          </a:p>
        </p:txBody>
      </p:sp>
      <p:sp>
        <p:nvSpPr>
          <p:cNvPr id="27651" name="Rectangle 3"/>
          <p:cNvSpPr>
            <a:spLocks noGrp="1" noChangeArrowheads="1"/>
          </p:cNvSpPr>
          <p:nvPr>
            <p:ph idx="1"/>
          </p:nvPr>
        </p:nvSpPr>
        <p:spPr/>
        <p:txBody>
          <a:bodyPr/>
          <a:lstStyle/>
          <a:p>
            <a:pPr marL="114300" indent="0">
              <a:buNone/>
              <a:defRPr/>
            </a:pPr>
            <a:endParaRPr lang="en-US" dirty="0"/>
          </a:p>
          <a:p>
            <a:pPr marL="114300" indent="0">
              <a:buNone/>
              <a:defRPr/>
            </a:pPr>
            <a:endParaRPr lang="en-US" dirty="0"/>
          </a:p>
          <a:p>
            <a:pPr marL="114300" indent="0">
              <a:buNone/>
              <a:defRPr/>
            </a:pPr>
            <a:r>
              <a:rPr lang="en-US" dirty="0"/>
              <a:t>Clinical ethicists clarify our obligations in the face of many competing incentives and decision frameworks</a:t>
            </a:r>
          </a:p>
        </p:txBody>
      </p:sp>
    </p:spTree>
    <p:extLst>
      <p:ext uri="{BB962C8B-B14F-4D97-AF65-F5344CB8AC3E}">
        <p14:creationId xmlns:p14="http://schemas.microsoft.com/office/powerpoint/2010/main" val="2005490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sosceles Triangle 3"/>
          <p:cNvSpPr/>
          <p:nvPr/>
        </p:nvSpPr>
        <p:spPr>
          <a:xfrm>
            <a:off x="2667000" y="1524000"/>
            <a:ext cx="7086600" cy="4525962"/>
          </a:xfrm>
          <a:prstGeom prst="triangl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a:t>And to whom?</a:t>
            </a:r>
          </a:p>
        </p:txBody>
      </p:sp>
      <p:sp>
        <p:nvSpPr>
          <p:cNvPr id="3" name="Content Placeholder 2"/>
          <p:cNvSpPr>
            <a:spLocks noGrp="1"/>
          </p:cNvSpPr>
          <p:nvPr>
            <p:ph idx="1"/>
          </p:nvPr>
        </p:nvSpPr>
        <p:spPr>
          <a:xfrm>
            <a:off x="3886200" y="2286000"/>
            <a:ext cx="4648200" cy="4114800"/>
          </a:xfrm>
        </p:spPr>
        <p:txBody>
          <a:bodyPr>
            <a:normAutofit fontScale="92500" lnSpcReduction="10000"/>
          </a:bodyPr>
          <a:lstStyle/>
          <a:p>
            <a:pPr marL="114300" indent="0" algn="ctr">
              <a:buNone/>
            </a:pPr>
            <a:r>
              <a:rPr lang="en-US" dirty="0"/>
              <a:t>Individual medical care</a:t>
            </a:r>
          </a:p>
          <a:p>
            <a:pPr algn="ctr"/>
            <a:endParaRPr lang="en-US" dirty="0"/>
          </a:p>
          <a:p>
            <a:pPr marL="114300" indent="0" algn="ctr">
              <a:buNone/>
            </a:pPr>
            <a:r>
              <a:rPr lang="en-US" dirty="0"/>
              <a:t>A panel of patients</a:t>
            </a:r>
          </a:p>
          <a:p>
            <a:pPr algn="ctr"/>
            <a:endParaRPr lang="en-US" dirty="0"/>
          </a:p>
          <a:p>
            <a:pPr marL="114300" indent="0" algn="ctr">
              <a:buNone/>
            </a:pPr>
            <a:r>
              <a:rPr lang="en-US" dirty="0"/>
              <a:t>Population health management</a:t>
            </a:r>
          </a:p>
          <a:p>
            <a:pPr algn="ctr"/>
            <a:endParaRPr lang="en-US" dirty="0"/>
          </a:p>
          <a:p>
            <a:pPr marL="114300" indent="0" algn="ctr">
              <a:buNone/>
            </a:pPr>
            <a:r>
              <a:rPr lang="en-US" dirty="0"/>
              <a:t>National public health</a:t>
            </a:r>
          </a:p>
          <a:p>
            <a:pPr marL="114300" indent="0" algn="ctr">
              <a:buNone/>
            </a:pPr>
            <a:endParaRPr lang="en-US" dirty="0"/>
          </a:p>
          <a:p>
            <a:pPr marL="114300" indent="0" algn="ctr">
              <a:buNone/>
            </a:pPr>
            <a:r>
              <a:rPr lang="en-US" dirty="0"/>
              <a:t>Global health</a:t>
            </a:r>
          </a:p>
        </p:txBody>
      </p:sp>
      <p:sp>
        <p:nvSpPr>
          <p:cNvPr id="5" name="TextBox 4">
            <a:extLst>
              <a:ext uri="{FF2B5EF4-FFF2-40B4-BE49-F238E27FC236}">
                <a16:creationId xmlns:a16="http://schemas.microsoft.com/office/drawing/2014/main" id="{9DDD7687-0F7F-4202-828A-5FCC81B847D2}"/>
              </a:ext>
            </a:extLst>
          </p:cNvPr>
          <p:cNvSpPr txBox="1"/>
          <p:nvPr/>
        </p:nvSpPr>
        <p:spPr>
          <a:xfrm>
            <a:off x="1828800" y="1524000"/>
            <a:ext cx="2743200" cy="369332"/>
          </a:xfrm>
          <a:prstGeom prst="rect">
            <a:avLst/>
          </a:prstGeom>
          <a:noFill/>
        </p:spPr>
        <p:txBody>
          <a:bodyPr wrap="square" rtlCol="0">
            <a:spAutoFit/>
          </a:bodyPr>
          <a:lstStyle/>
          <a:p>
            <a:r>
              <a:rPr lang="en-US" dirty="0"/>
              <a:t>Doctors/nurses/clinicians</a:t>
            </a:r>
          </a:p>
        </p:txBody>
      </p:sp>
      <p:sp>
        <p:nvSpPr>
          <p:cNvPr id="6" name="TextBox 5">
            <a:extLst>
              <a:ext uri="{FF2B5EF4-FFF2-40B4-BE49-F238E27FC236}">
                <a16:creationId xmlns:a16="http://schemas.microsoft.com/office/drawing/2014/main" id="{A9FC549F-6A15-42AD-9F27-C160BE5C0CEE}"/>
              </a:ext>
            </a:extLst>
          </p:cNvPr>
          <p:cNvSpPr txBox="1"/>
          <p:nvPr/>
        </p:nvSpPr>
        <p:spPr>
          <a:xfrm>
            <a:off x="7656992" y="1524000"/>
            <a:ext cx="2743200" cy="369332"/>
          </a:xfrm>
          <a:prstGeom prst="rect">
            <a:avLst/>
          </a:prstGeom>
          <a:noFill/>
        </p:spPr>
        <p:txBody>
          <a:bodyPr wrap="square" rtlCol="0">
            <a:spAutoFit/>
          </a:bodyPr>
          <a:lstStyle/>
          <a:p>
            <a:r>
              <a:rPr lang="en-US" dirty="0"/>
              <a:t>Payers/governments</a:t>
            </a:r>
          </a:p>
        </p:txBody>
      </p:sp>
      <p:sp>
        <p:nvSpPr>
          <p:cNvPr id="7" name="Isosceles Triangle 6">
            <a:extLst>
              <a:ext uri="{FF2B5EF4-FFF2-40B4-BE49-F238E27FC236}">
                <a16:creationId xmlns:a16="http://schemas.microsoft.com/office/drawing/2014/main" id="{8A9DFE78-3EFD-45DF-8E47-F2F078FC0E06}"/>
              </a:ext>
            </a:extLst>
          </p:cNvPr>
          <p:cNvSpPr/>
          <p:nvPr/>
        </p:nvSpPr>
        <p:spPr>
          <a:xfrm rot="10800000">
            <a:off x="2269723" y="1973433"/>
            <a:ext cx="762000" cy="3048000"/>
          </a:xfrm>
          <a:prstGeom prst="triangle">
            <a:avLst/>
          </a:prstGeom>
          <a:gradFill flip="none" rotWithShape="1">
            <a:gsLst>
              <a:gs pos="0">
                <a:schemeClr val="accent1">
                  <a:lumMod val="40000"/>
                  <a:lumOff val="60000"/>
                  <a:shade val="30000"/>
                  <a:satMod val="115000"/>
                </a:schemeClr>
              </a:gs>
              <a:gs pos="50000">
                <a:schemeClr val="accent1">
                  <a:lumMod val="40000"/>
                  <a:lumOff val="60000"/>
                  <a:shade val="67500"/>
                  <a:satMod val="115000"/>
                </a:schemeClr>
              </a:gs>
              <a:gs pos="100000">
                <a:schemeClr val="accent1">
                  <a:lumMod val="40000"/>
                  <a:lumOff val="60000"/>
                  <a:shade val="100000"/>
                  <a:satMod val="115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Isosceles Triangle 7">
            <a:extLst>
              <a:ext uri="{FF2B5EF4-FFF2-40B4-BE49-F238E27FC236}">
                <a16:creationId xmlns:a16="http://schemas.microsoft.com/office/drawing/2014/main" id="{B07783D0-64A2-41AC-B947-BE1AAF5CAE0A}"/>
              </a:ext>
            </a:extLst>
          </p:cNvPr>
          <p:cNvSpPr/>
          <p:nvPr/>
        </p:nvSpPr>
        <p:spPr>
          <a:xfrm>
            <a:off x="9007876" y="1893332"/>
            <a:ext cx="762000" cy="3048000"/>
          </a:xfrm>
          <a:prstGeom prst="triangle">
            <a:avLst/>
          </a:prstGeom>
          <a:gradFill flip="none" rotWithShape="1">
            <a:gsLst>
              <a:gs pos="0">
                <a:schemeClr val="accent1">
                  <a:lumMod val="40000"/>
                  <a:lumOff val="60000"/>
                  <a:shade val="30000"/>
                  <a:satMod val="115000"/>
                </a:schemeClr>
              </a:gs>
              <a:gs pos="50000">
                <a:schemeClr val="accent1">
                  <a:lumMod val="40000"/>
                  <a:lumOff val="60000"/>
                  <a:shade val="67500"/>
                  <a:satMod val="115000"/>
                </a:schemeClr>
              </a:gs>
              <a:gs pos="100000">
                <a:schemeClr val="accent1">
                  <a:lumMod val="40000"/>
                  <a:lumOff val="60000"/>
                  <a:shade val="100000"/>
                  <a:satMod val="115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28493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ChangeArrowheads="1"/>
          </p:cNvSpPr>
          <p:nvPr/>
        </p:nvSpPr>
        <p:spPr bwMode="auto">
          <a:xfrm>
            <a:off x="1981200" y="274638"/>
            <a:ext cx="8229600" cy="1143000"/>
          </a:xfrm>
          <a:prstGeom prst="rect">
            <a:avLst/>
          </a:prstGeom>
          <a:noFill/>
          <a:ln w="9525">
            <a:noFill/>
            <a:miter lim="800000"/>
            <a:headEnd/>
            <a:tailEnd/>
          </a:ln>
          <a:effectLst/>
        </p:spPr>
        <p:txBody>
          <a:bodyPr anchor="ctr"/>
          <a:lstStyle/>
          <a:p>
            <a:pPr algn="ctr" eaLnBrk="1" hangingPunct="1">
              <a:defRPr/>
            </a:pPr>
            <a:r>
              <a:rPr lang="en-US" sz="4400">
                <a:solidFill>
                  <a:schemeClr val="tx2"/>
                </a:solidFill>
                <a:effectLst>
                  <a:outerShdw blurRad="38100" dist="38100" dir="2700000" algn="tl">
                    <a:srgbClr val="000000"/>
                  </a:outerShdw>
                </a:effectLst>
                <a:latin typeface="Arial" charset="0"/>
              </a:rPr>
              <a:t>Ethical Principles</a:t>
            </a:r>
          </a:p>
        </p:txBody>
      </p:sp>
      <p:graphicFrame>
        <p:nvGraphicFramePr>
          <p:cNvPr id="8197" name="Group 5"/>
          <p:cNvGraphicFramePr>
            <a:graphicFrameLocks noGrp="1"/>
          </p:cNvGraphicFramePr>
          <p:nvPr/>
        </p:nvGraphicFramePr>
        <p:xfrm>
          <a:off x="1905000" y="1752600"/>
          <a:ext cx="7696200" cy="4064000"/>
        </p:xfrm>
        <a:graphic>
          <a:graphicData uri="http://schemas.openxmlformats.org/drawingml/2006/table">
            <a:tbl>
              <a:tblPr/>
              <a:tblGrid>
                <a:gridCol w="3848100">
                  <a:extLst>
                    <a:ext uri="{9D8B030D-6E8A-4147-A177-3AD203B41FA5}">
                      <a16:colId xmlns:a16="http://schemas.microsoft.com/office/drawing/2014/main" val="20000"/>
                    </a:ext>
                  </a:extLst>
                </a:gridCol>
                <a:gridCol w="3848100">
                  <a:extLst>
                    <a:ext uri="{9D8B030D-6E8A-4147-A177-3AD203B41FA5}">
                      <a16:colId xmlns:a16="http://schemas.microsoft.com/office/drawing/2014/main" val="20001"/>
                    </a:ext>
                  </a:extLst>
                </a:gridCol>
              </a:tblGrid>
              <a:tr h="20320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800" b="0" i="0" u="none" strike="noStrike" cap="none" normalizeH="0" baseline="0" dirty="0">
                        <a:ln>
                          <a:noFill/>
                        </a:ln>
                        <a:solidFill>
                          <a:schemeClr val="tx1"/>
                        </a:solidFill>
                        <a:effectLst/>
                        <a:latin typeface="Tahoma" charset="0"/>
                      </a:endParaRP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0" i="0" u="none" strike="noStrike" cap="none" normalizeH="0" baseline="0" dirty="0">
                          <a:ln>
                            <a:noFill/>
                          </a:ln>
                          <a:solidFill>
                            <a:schemeClr val="tx1"/>
                          </a:solidFill>
                          <a:effectLst/>
                          <a:latin typeface="Tahoma" charset="0"/>
                        </a:rPr>
                        <a:t>Autonomy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800" b="0" i="0" u="none" strike="noStrike" cap="none" normalizeH="0" baseline="0" dirty="0">
                        <a:ln>
                          <a:noFill/>
                        </a:ln>
                        <a:solidFill>
                          <a:schemeClr val="tx1"/>
                        </a:solidFill>
                        <a:effectLst/>
                        <a:latin typeface="Tahoma" charset="0"/>
                      </a:endParaRP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0" i="0" u="none" strike="noStrike" cap="none" normalizeH="0" baseline="0" dirty="0">
                          <a:ln>
                            <a:noFill/>
                          </a:ln>
                          <a:solidFill>
                            <a:schemeClr val="tx1"/>
                          </a:solidFill>
                          <a:effectLst/>
                          <a:latin typeface="Tahoma" charset="0"/>
                        </a:rPr>
                        <a:t>Beneficence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0320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800" b="0" i="0" u="none" strike="noStrike" cap="none" normalizeH="0" baseline="0">
                        <a:ln>
                          <a:noFill/>
                        </a:ln>
                        <a:solidFill>
                          <a:schemeClr val="tx1"/>
                        </a:solidFill>
                        <a:effectLst/>
                        <a:latin typeface="Tahoma" charset="0"/>
                      </a:endParaRP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0" i="0" u="none" strike="noStrike" cap="none" normalizeH="0" baseline="0">
                          <a:ln>
                            <a:noFill/>
                          </a:ln>
                          <a:solidFill>
                            <a:schemeClr val="tx1"/>
                          </a:solidFill>
                          <a:effectLst/>
                          <a:latin typeface="Tahoma" charset="0"/>
                        </a:rPr>
                        <a:t>Non-maleficence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endParaRPr kumimoji="0" lang="en-US" sz="2800" b="0" i="0" u="none" strike="noStrike" cap="none" normalizeH="0" baseline="0" dirty="0">
                        <a:ln>
                          <a:noFill/>
                        </a:ln>
                        <a:solidFill>
                          <a:schemeClr val="tx1"/>
                        </a:solidFill>
                        <a:effectLst/>
                        <a:latin typeface="Tahoma" charset="0"/>
                      </a:endParaRPr>
                    </a:p>
                    <a:p>
                      <a:pPr marL="0" marR="0" lvl="0" indent="0" algn="ctr"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2800" b="0" i="0" u="none" strike="noStrike" cap="none" normalizeH="0" baseline="0" dirty="0">
                          <a:ln>
                            <a:noFill/>
                          </a:ln>
                          <a:solidFill>
                            <a:schemeClr val="tx1"/>
                          </a:solidFill>
                          <a:effectLst/>
                          <a:latin typeface="Tahoma" charset="0"/>
                        </a:rPr>
                        <a:t>Justice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9230" name="Text Box 16"/>
          <p:cNvSpPr txBox="1">
            <a:spLocks noChangeArrowheads="1"/>
          </p:cNvSpPr>
          <p:nvPr/>
        </p:nvSpPr>
        <p:spPr bwMode="auto">
          <a:xfrm>
            <a:off x="4708525" y="3998913"/>
            <a:ext cx="184150"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a:solidFill>
                  <a:schemeClr val="tx1"/>
                </a:solidFill>
                <a:latin typeface="Tahoma" charset="0"/>
              </a:defRPr>
            </a:lvl1pPr>
            <a:lvl2pPr marL="742950" indent="-285750">
              <a:defRPr>
                <a:solidFill>
                  <a:schemeClr val="tx1"/>
                </a:solidFill>
                <a:latin typeface="Tahoma" charset="0"/>
              </a:defRPr>
            </a:lvl2pPr>
            <a:lvl3pPr marL="1143000" indent="-228600">
              <a:defRPr>
                <a:solidFill>
                  <a:schemeClr val="tx1"/>
                </a:solidFill>
                <a:latin typeface="Tahoma" charset="0"/>
              </a:defRPr>
            </a:lvl3pPr>
            <a:lvl4pPr marL="1600200" indent="-228600">
              <a:defRPr>
                <a:solidFill>
                  <a:schemeClr val="tx1"/>
                </a:solidFill>
                <a:latin typeface="Tahoma" charset="0"/>
              </a:defRPr>
            </a:lvl4pPr>
            <a:lvl5pPr marL="2057400" indent="-228600">
              <a:defRPr>
                <a:solidFill>
                  <a:schemeClr val="tx1"/>
                </a:solidFill>
                <a:latin typeface="Tahoma" charset="0"/>
              </a:defRPr>
            </a:lvl5pPr>
            <a:lvl6pPr marL="2514600" indent="-228600" eaLnBrk="0" fontAlgn="base" hangingPunct="0">
              <a:spcBef>
                <a:spcPct val="0"/>
              </a:spcBef>
              <a:spcAft>
                <a:spcPct val="0"/>
              </a:spcAft>
              <a:defRPr>
                <a:solidFill>
                  <a:schemeClr val="tx1"/>
                </a:solidFill>
                <a:latin typeface="Tahoma" charset="0"/>
              </a:defRPr>
            </a:lvl6pPr>
            <a:lvl7pPr marL="2971800" indent="-228600" eaLnBrk="0" fontAlgn="base" hangingPunct="0">
              <a:spcBef>
                <a:spcPct val="0"/>
              </a:spcBef>
              <a:spcAft>
                <a:spcPct val="0"/>
              </a:spcAft>
              <a:defRPr>
                <a:solidFill>
                  <a:schemeClr val="tx1"/>
                </a:solidFill>
                <a:latin typeface="Tahoma" charset="0"/>
              </a:defRPr>
            </a:lvl7pPr>
            <a:lvl8pPr marL="3429000" indent="-228600" eaLnBrk="0" fontAlgn="base" hangingPunct="0">
              <a:spcBef>
                <a:spcPct val="0"/>
              </a:spcBef>
              <a:spcAft>
                <a:spcPct val="0"/>
              </a:spcAft>
              <a:defRPr>
                <a:solidFill>
                  <a:schemeClr val="tx1"/>
                </a:solidFill>
                <a:latin typeface="Tahoma" charset="0"/>
              </a:defRPr>
            </a:lvl8pPr>
            <a:lvl9pPr marL="3886200" indent="-228600" eaLnBrk="0" fontAlgn="base" hangingPunct="0">
              <a:spcBef>
                <a:spcPct val="0"/>
              </a:spcBef>
              <a:spcAft>
                <a:spcPct val="0"/>
              </a:spcAft>
              <a:defRPr>
                <a:solidFill>
                  <a:schemeClr val="tx1"/>
                </a:solidFill>
                <a:latin typeface="Tahoma" charset="0"/>
              </a:defRPr>
            </a:lvl9pPr>
          </a:lstStyle>
          <a:p>
            <a:pPr eaLnBrk="1" hangingPunct="1"/>
            <a:endParaRPr lang="en-US" altLang="en-US">
              <a:latin typeface="Arial" charset="0"/>
            </a:endParaRPr>
          </a:p>
        </p:txBody>
      </p:sp>
    </p:spTree>
    <p:extLst>
      <p:ext uri="{BB962C8B-B14F-4D97-AF65-F5344CB8AC3E}">
        <p14:creationId xmlns:p14="http://schemas.microsoft.com/office/powerpoint/2010/main" val="3817610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defRPr/>
            </a:pPr>
            <a:r>
              <a:rPr lang="en-US" dirty="0"/>
              <a:t>An ethical dilemma</a:t>
            </a:r>
          </a:p>
        </p:txBody>
      </p:sp>
      <p:sp>
        <p:nvSpPr>
          <p:cNvPr id="18435" name="Rectangle 3"/>
          <p:cNvSpPr>
            <a:spLocks noGrp="1" noChangeArrowheads="1"/>
          </p:cNvSpPr>
          <p:nvPr>
            <p:ph idx="1"/>
          </p:nvPr>
        </p:nvSpPr>
        <p:spPr/>
        <p:txBody>
          <a:bodyPr/>
          <a:lstStyle/>
          <a:p>
            <a:pPr eaLnBrk="1" hangingPunct="1">
              <a:defRPr/>
            </a:pPr>
            <a:r>
              <a:rPr lang="en-US" sz="3600" dirty="0"/>
              <a:t>A situation where one encounters competing moral imperatives.</a:t>
            </a:r>
          </a:p>
          <a:p>
            <a:pPr eaLnBrk="1" hangingPunct="1">
              <a:defRPr/>
            </a:pPr>
            <a:endParaRPr lang="en-US" sz="3600" dirty="0"/>
          </a:p>
          <a:p>
            <a:pPr eaLnBrk="1" hangingPunct="1">
              <a:defRPr/>
            </a:pPr>
            <a:r>
              <a:rPr lang="en-US" sz="3600" dirty="0"/>
              <a:t>Action is necessary (</a:t>
            </a:r>
            <a:r>
              <a:rPr lang="en-US" sz="3600" u="sng" dirty="0"/>
              <a:t>inaction is action</a:t>
            </a:r>
            <a:r>
              <a:rPr lang="en-US" sz="3600" dirty="0"/>
              <a:t>).</a:t>
            </a:r>
          </a:p>
          <a:p>
            <a:pPr eaLnBrk="1" hangingPunct="1">
              <a:defRPr/>
            </a:pPr>
            <a:endParaRPr lang="en-US" sz="3600" dirty="0"/>
          </a:p>
          <a:p>
            <a:pPr eaLnBrk="1" hangingPunct="1">
              <a:defRPr/>
            </a:pPr>
            <a:endParaRPr lang="en-US" dirty="0"/>
          </a:p>
        </p:txBody>
      </p:sp>
    </p:spTree>
    <p:extLst>
      <p:ext uri="{BB962C8B-B14F-4D97-AF65-F5344CB8AC3E}">
        <p14:creationId xmlns:p14="http://schemas.microsoft.com/office/powerpoint/2010/main" val="2076541238"/>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a44a327f-4c77-4059-bb07-e278862d87f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033184CEB11F648BBD0F70F1BE6A53E" ma:contentTypeVersion="18" ma:contentTypeDescription="Create a new document." ma:contentTypeScope="" ma:versionID="dce7c1d31abe9d4f9f403d1f8f8fae41">
  <xsd:schema xmlns:xsd="http://www.w3.org/2001/XMLSchema" xmlns:xs="http://www.w3.org/2001/XMLSchema" xmlns:p="http://schemas.microsoft.com/office/2006/metadata/properties" xmlns:ns3="7fa3c9fb-ef78-47d6-a04f-8ab7fe78f626" xmlns:ns4="a44a327f-4c77-4059-bb07-e278862d87fb" targetNamespace="http://schemas.microsoft.com/office/2006/metadata/properties" ma:root="true" ma:fieldsID="cdc577403caf1e94e7d7cd8f9c91bea9" ns3:_="" ns4:_="">
    <xsd:import namespace="7fa3c9fb-ef78-47d6-a04f-8ab7fe78f626"/>
    <xsd:import namespace="a44a327f-4c77-4059-bb07-e278862d87fb"/>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DateTaken" minOccurs="0"/>
                <xsd:element ref="ns4:MediaLengthInSeconds" minOccurs="0"/>
                <xsd:element ref="ns4:MediaServiceAutoTags" minOccurs="0"/>
                <xsd:element ref="ns4:MediaServiceGenerationTime" minOccurs="0"/>
                <xsd:element ref="ns4:MediaServiceEventHashCode" minOccurs="0"/>
                <xsd:element ref="ns4:MediaServiceLocation" minOccurs="0"/>
                <xsd:element ref="ns4:MediaServiceOCR" minOccurs="0"/>
                <xsd:element ref="ns4:_activity"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a3c9fb-ef78-47d6-a04f-8ab7fe78f626"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44a327f-4c77-4059-bb07-e278862d87fb"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element name="MediaServiceAutoTags" ma:index="17" nillable="true" ma:displayName="Tags" ma:internalName="MediaServiceAutoTags"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BE6861F-8B37-4835-986B-3D77F9799A43}">
  <ds:schemaRefs>
    <ds:schemaRef ds:uri="http://schemas.microsoft.com/sharepoint/v3/contenttype/forms"/>
  </ds:schemaRefs>
</ds:datastoreItem>
</file>

<file path=customXml/itemProps2.xml><?xml version="1.0" encoding="utf-8"?>
<ds:datastoreItem xmlns:ds="http://schemas.openxmlformats.org/officeDocument/2006/customXml" ds:itemID="{9E0EF4E9-A858-4FFB-8BFF-864B29F08BAC}">
  <ds:schemaRefs>
    <ds:schemaRef ds:uri="http://schemas.microsoft.com/office/2006/metadata/properties"/>
    <ds:schemaRef ds:uri="http://purl.org/dc/terms/"/>
    <ds:schemaRef ds:uri="http://schemas.microsoft.com/office/infopath/2007/PartnerControls"/>
    <ds:schemaRef ds:uri="a44a327f-4c77-4059-bb07-e278862d87fb"/>
    <ds:schemaRef ds:uri="http://schemas.microsoft.com/office/2006/documentManagement/types"/>
    <ds:schemaRef ds:uri="http://purl.org/dc/elements/1.1/"/>
    <ds:schemaRef ds:uri="http://purl.org/dc/dcmitype/"/>
    <ds:schemaRef ds:uri="http://www.w3.org/XML/1998/namespace"/>
    <ds:schemaRef ds:uri="http://schemas.openxmlformats.org/package/2006/metadata/core-properties"/>
    <ds:schemaRef ds:uri="7fa3c9fb-ef78-47d6-a04f-8ab7fe78f626"/>
  </ds:schemaRefs>
</ds:datastoreItem>
</file>

<file path=customXml/itemProps3.xml><?xml version="1.0" encoding="utf-8"?>
<ds:datastoreItem xmlns:ds="http://schemas.openxmlformats.org/officeDocument/2006/customXml" ds:itemID="{41FF3F4F-326F-484B-89C8-2AA6A09C338E}">
  <ds:schemaRefs>
    <ds:schemaRef ds:uri="7fa3c9fb-ef78-47d6-a04f-8ab7fe78f626"/>
    <ds:schemaRef ds:uri="a44a327f-4c77-4059-bb07-e278862d87f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TM04033923[[fn=Depth]]</Template>
  <TotalTime>0</TotalTime>
  <Words>1763</Words>
  <Application>Microsoft Macintosh PowerPoint</Application>
  <PresentationFormat>Widescreen</PresentationFormat>
  <Paragraphs>102</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Corbel</vt:lpstr>
      <vt:lpstr>Tahoma</vt:lpstr>
      <vt:lpstr>Wingdings</vt:lpstr>
      <vt:lpstr>Depth</vt:lpstr>
      <vt:lpstr>KY Healthcare Financial Management Association 2024  Annual Conference Hyatt Regency  Lexington, KY</vt:lpstr>
      <vt:lpstr>PowerPoint Presentation</vt:lpstr>
      <vt:lpstr>Clinical Ethics</vt:lpstr>
      <vt:lpstr>What is Clinical Ethics?</vt:lpstr>
      <vt:lpstr>Clinical ethics</vt:lpstr>
      <vt:lpstr>What matters most?</vt:lpstr>
      <vt:lpstr>And to whom?</vt:lpstr>
      <vt:lpstr>PowerPoint Presentation</vt:lpstr>
      <vt:lpstr>An ethical dilemma</vt:lpstr>
      <vt:lpstr>How do ethical dilemmas manifest in healthcare? </vt:lpstr>
      <vt:lpstr>Case 1: Martin</vt:lpstr>
      <vt:lpstr>Case 2: Mrs. B</vt:lpstr>
      <vt:lpstr>Case 2</vt:lpstr>
      <vt:lpstr>Case 3: Ann</vt:lpstr>
      <vt:lpstr>Case 3: Ann</vt:lpstr>
      <vt:lpstr>What Gets Complicated?</vt:lpstr>
      <vt:lpstr>Case 4: Leo</vt:lpstr>
      <vt:lpstr>Case 4: Leo</vt:lpstr>
      <vt:lpstr>What Gets Complicated, continued</vt:lpstr>
      <vt:lpstr>Case 5: Andrea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KY Healthcare Financial Management Association 2024  Annual Conference Hyatt Regency  Lexington, KY</dc:title>
  <dc:creator>Buchanan, Caroline A.</dc:creator>
  <cp:lastModifiedBy>Buchanan, Caroline A.</cp:lastModifiedBy>
  <cp:revision>1</cp:revision>
  <dcterms:created xsi:type="dcterms:W3CDTF">2024-02-08T18:11:54Z</dcterms:created>
  <dcterms:modified xsi:type="dcterms:W3CDTF">2024-02-09T22:15:40Z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0x010100E033184CEB11F648BBD0F70F1BE6A53E</vt:lpwstr>
  </property>
</Properties>
</file>