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7" r:id="rId2"/>
    <p:sldMasterId id="2147483685" r:id="rId3"/>
  </p:sldMasterIdLst>
  <p:notesMasterIdLst>
    <p:notesMasterId r:id="rId34"/>
  </p:notesMasterIdLst>
  <p:sldIdLst>
    <p:sldId id="257" r:id="rId4"/>
    <p:sldId id="260" r:id="rId5"/>
    <p:sldId id="261" r:id="rId6"/>
    <p:sldId id="266" r:id="rId7"/>
    <p:sldId id="476" r:id="rId8"/>
    <p:sldId id="464" r:id="rId9"/>
    <p:sldId id="467" r:id="rId10"/>
    <p:sldId id="468" r:id="rId11"/>
    <p:sldId id="469" r:id="rId12"/>
    <p:sldId id="470" r:id="rId13"/>
    <p:sldId id="471" r:id="rId14"/>
    <p:sldId id="262" r:id="rId15"/>
    <p:sldId id="263" r:id="rId16"/>
    <p:sldId id="264" r:id="rId17"/>
    <p:sldId id="265" r:id="rId18"/>
    <p:sldId id="477" r:id="rId19"/>
    <p:sldId id="279" r:id="rId20"/>
    <p:sldId id="267" r:id="rId21"/>
    <p:sldId id="268" r:id="rId22"/>
    <p:sldId id="269" r:id="rId23"/>
    <p:sldId id="479" r:id="rId24"/>
    <p:sldId id="478" r:id="rId25"/>
    <p:sldId id="270" r:id="rId26"/>
    <p:sldId id="421" r:id="rId27"/>
    <p:sldId id="277" r:id="rId28"/>
    <p:sldId id="304" r:id="rId29"/>
    <p:sldId id="271" r:id="rId30"/>
    <p:sldId id="272" r:id="rId31"/>
    <p:sldId id="451" r:id="rId32"/>
    <p:sldId id="288" r:id="rId33"/>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5F3DCF-FF20-49AF-B3E4-6ABB45126690}" v="13" dt="2024-01-26T02:30:17.2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7" d="100"/>
          <a:sy n="87" d="100"/>
        </p:scale>
        <p:origin x="451" y="77"/>
      </p:cViewPr>
      <p:guideLst/>
    </p:cSldViewPr>
  </p:slideViewPr>
  <p:notesTextViewPr>
    <p:cViewPr>
      <p:scale>
        <a:sx n="1" d="1"/>
        <a:sy n="1" d="1"/>
      </p:scale>
      <p:origin x="0" y="0"/>
    </p:cViewPr>
  </p:notesTextViewPr>
  <p:notesViewPr>
    <p:cSldViewPr snapToGrid="0">
      <p:cViewPr varScale="1">
        <p:scale>
          <a:sx n="65" d="100"/>
          <a:sy n="65" d="100"/>
        </p:scale>
        <p:origin x="3029" y="2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microsoft.com/office/2015/10/relationships/revisionInfo" Target="revisionInfo.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512965662775276"/>
          <c:y val="4.557815622002765E-2"/>
          <c:w val="0.68476763828775811"/>
          <c:h val="0.93733003519746194"/>
        </c:manualLayout>
      </c:layout>
      <c:pieChart>
        <c:varyColors val="1"/>
        <c:ser>
          <c:idx val="0"/>
          <c:order val="0"/>
          <c:tx>
            <c:strRef>
              <c:f>Sheet1!$B$1</c:f>
              <c:strCache>
                <c:ptCount val="1"/>
                <c:pt idx="0">
                  <c:v>Sales</c:v>
                </c:pt>
              </c:strCache>
            </c:strRef>
          </c:tx>
          <c:explosion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069-4714-94DF-94674CEB0A3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069-4714-94DF-94674CEB0A3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069-4714-94DF-94674CEB0A3F}"/>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069-4714-94DF-94674CEB0A3F}"/>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110</c:v>
                </c:pt>
                <c:pt idx="1">
                  <c:v>1426</c:v>
                </c:pt>
                <c:pt idx="2">
                  <c:v>459</c:v>
                </c:pt>
                <c:pt idx="3">
                  <c:v>208</c:v>
                </c:pt>
              </c:numCache>
            </c:numRef>
          </c:val>
          <c:extLst>
            <c:ext xmlns:c16="http://schemas.microsoft.com/office/drawing/2014/chart" uri="{C3380CC4-5D6E-409C-BE32-E72D297353CC}">
              <c16:uniqueId val="{00000000-F8D4-4E41-8E8C-ED16B141A79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904FD332-496F-4AC5-9774-3F8FFF125C6A}" type="datetimeFigureOut">
              <a:rPr lang="en-US" smtClean="0"/>
              <a:t>1/25/2024</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9B120D6B-EC11-4782-8181-12AAE98B331F}" type="slidenum">
              <a:rPr lang="en-US" smtClean="0"/>
              <a:t>‹#›</a:t>
            </a:fld>
            <a:endParaRPr lang="en-US"/>
          </a:p>
        </p:txBody>
      </p:sp>
    </p:spTree>
    <p:extLst>
      <p:ext uri="{BB962C8B-B14F-4D97-AF65-F5344CB8AC3E}">
        <p14:creationId xmlns:p14="http://schemas.microsoft.com/office/powerpoint/2010/main" val="2698501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120D6B-EC11-4782-8181-12AAE98B331F}" type="slidenum">
              <a:rPr lang="en-US" smtClean="0"/>
              <a:t>1</a:t>
            </a:fld>
            <a:endParaRPr lang="en-US"/>
          </a:p>
        </p:txBody>
      </p:sp>
    </p:spTree>
    <p:extLst>
      <p:ext uri="{BB962C8B-B14F-4D97-AF65-F5344CB8AC3E}">
        <p14:creationId xmlns:p14="http://schemas.microsoft.com/office/powerpoint/2010/main" val="39900232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120D6B-EC11-4782-8181-12AAE98B331F}" type="slidenum">
              <a:rPr lang="en-US" smtClean="0"/>
              <a:t>10</a:t>
            </a:fld>
            <a:endParaRPr lang="en-US"/>
          </a:p>
        </p:txBody>
      </p:sp>
    </p:spTree>
    <p:extLst>
      <p:ext uri="{BB962C8B-B14F-4D97-AF65-F5344CB8AC3E}">
        <p14:creationId xmlns:p14="http://schemas.microsoft.com/office/powerpoint/2010/main" val="22123902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120D6B-EC11-4782-8181-12AAE98B331F}" type="slidenum">
              <a:rPr lang="en-US" smtClean="0"/>
              <a:t>11</a:t>
            </a:fld>
            <a:endParaRPr lang="en-US"/>
          </a:p>
        </p:txBody>
      </p:sp>
    </p:spTree>
    <p:extLst>
      <p:ext uri="{BB962C8B-B14F-4D97-AF65-F5344CB8AC3E}">
        <p14:creationId xmlns:p14="http://schemas.microsoft.com/office/powerpoint/2010/main" val="40523462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120D6B-EC11-4782-8181-12AAE98B331F}" type="slidenum">
              <a:rPr lang="en-US" smtClean="0"/>
              <a:t>12</a:t>
            </a:fld>
            <a:endParaRPr lang="en-US"/>
          </a:p>
        </p:txBody>
      </p:sp>
    </p:spTree>
    <p:extLst>
      <p:ext uri="{BB962C8B-B14F-4D97-AF65-F5344CB8AC3E}">
        <p14:creationId xmlns:p14="http://schemas.microsoft.com/office/powerpoint/2010/main" val="34009572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120D6B-EC11-4782-8181-12AAE98B331F}" type="slidenum">
              <a:rPr lang="en-US" smtClean="0"/>
              <a:t>13</a:t>
            </a:fld>
            <a:endParaRPr lang="en-US"/>
          </a:p>
        </p:txBody>
      </p:sp>
    </p:spTree>
    <p:extLst>
      <p:ext uri="{BB962C8B-B14F-4D97-AF65-F5344CB8AC3E}">
        <p14:creationId xmlns:p14="http://schemas.microsoft.com/office/powerpoint/2010/main" val="27341968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120D6B-EC11-4782-8181-12AAE98B331F}" type="slidenum">
              <a:rPr lang="en-US" smtClean="0"/>
              <a:t>14</a:t>
            </a:fld>
            <a:endParaRPr lang="en-US"/>
          </a:p>
        </p:txBody>
      </p:sp>
    </p:spTree>
    <p:extLst>
      <p:ext uri="{BB962C8B-B14F-4D97-AF65-F5344CB8AC3E}">
        <p14:creationId xmlns:p14="http://schemas.microsoft.com/office/powerpoint/2010/main" val="16755855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120D6B-EC11-4782-8181-12AAE98B331F}" type="slidenum">
              <a:rPr lang="en-US" smtClean="0"/>
              <a:t>15</a:t>
            </a:fld>
            <a:endParaRPr lang="en-US"/>
          </a:p>
        </p:txBody>
      </p:sp>
    </p:spTree>
    <p:extLst>
      <p:ext uri="{BB962C8B-B14F-4D97-AF65-F5344CB8AC3E}">
        <p14:creationId xmlns:p14="http://schemas.microsoft.com/office/powerpoint/2010/main" val="28720683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120D6B-EC11-4782-8181-12AAE98B331F}" type="slidenum">
              <a:rPr lang="en-US" smtClean="0"/>
              <a:t>16</a:t>
            </a:fld>
            <a:endParaRPr lang="en-US"/>
          </a:p>
        </p:txBody>
      </p:sp>
    </p:spTree>
    <p:extLst>
      <p:ext uri="{BB962C8B-B14F-4D97-AF65-F5344CB8AC3E}">
        <p14:creationId xmlns:p14="http://schemas.microsoft.com/office/powerpoint/2010/main" val="25202607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120D6B-EC11-4782-8181-12AAE98B331F}" type="slidenum">
              <a:rPr lang="en-US" smtClean="0"/>
              <a:t>17</a:t>
            </a:fld>
            <a:endParaRPr lang="en-US"/>
          </a:p>
        </p:txBody>
      </p:sp>
    </p:spTree>
    <p:extLst>
      <p:ext uri="{BB962C8B-B14F-4D97-AF65-F5344CB8AC3E}">
        <p14:creationId xmlns:p14="http://schemas.microsoft.com/office/powerpoint/2010/main" val="39564622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120D6B-EC11-4782-8181-12AAE98B331F}" type="slidenum">
              <a:rPr lang="en-US" smtClean="0"/>
              <a:t>18</a:t>
            </a:fld>
            <a:endParaRPr lang="en-US"/>
          </a:p>
        </p:txBody>
      </p:sp>
    </p:spTree>
    <p:extLst>
      <p:ext uri="{BB962C8B-B14F-4D97-AF65-F5344CB8AC3E}">
        <p14:creationId xmlns:p14="http://schemas.microsoft.com/office/powerpoint/2010/main" val="13705638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120D6B-EC11-4782-8181-12AAE98B331F}" type="slidenum">
              <a:rPr lang="en-US" smtClean="0"/>
              <a:t>19</a:t>
            </a:fld>
            <a:endParaRPr lang="en-US"/>
          </a:p>
        </p:txBody>
      </p:sp>
    </p:spTree>
    <p:extLst>
      <p:ext uri="{BB962C8B-B14F-4D97-AF65-F5344CB8AC3E}">
        <p14:creationId xmlns:p14="http://schemas.microsoft.com/office/powerpoint/2010/main" val="28109732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120D6B-EC11-4782-8181-12AAE98B331F}" type="slidenum">
              <a:rPr lang="en-US" smtClean="0"/>
              <a:t>2</a:t>
            </a:fld>
            <a:endParaRPr lang="en-US"/>
          </a:p>
        </p:txBody>
      </p:sp>
    </p:spTree>
    <p:extLst>
      <p:ext uri="{BB962C8B-B14F-4D97-AF65-F5344CB8AC3E}">
        <p14:creationId xmlns:p14="http://schemas.microsoft.com/office/powerpoint/2010/main" val="6489726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120D6B-EC11-4782-8181-12AAE98B331F}" type="slidenum">
              <a:rPr lang="en-US" smtClean="0"/>
              <a:t>20</a:t>
            </a:fld>
            <a:endParaRPr lang="en-US"/>
          </a:p>
        </p:txBody>
      </p:sp>
    </p:spTree>
    <p:extLst>
      <p:ext uri="{BB962C8B-B14F-4D97-AF65-F5344CB8AC3E}">
        <p14:creationId xmlns:p14="http://schemas.microsoft.com/office/powerpoint/2010/main" val="1716111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120D6B-EC11-4782-8181-12AAE98B331F}" type="slidenum">
              <a:rPr lang="en-US" smtClean="0"/>
              <a:t>21</a:t>
            </a:fld>
            <a:endParaRPr lang="en-US"/>
          </a:p>
        </p:txBody>
      </p:sp>
    </p:spTree>
    <p:extLst>
      <p:ext uri="{BB962C8B-B14F-4D97-AF65-F5344CB8AC3E}">
        <p14:creationId xmlns:p14="http://schemas.microsoft.com/office/powerpoint/2010/main" val="22793325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120D6B-EC11-4782-8181-12AAE98B331F}" type="slidenum">
              <a:rPr lang="en-US" smtClean="0"/>
              <a:t>22</a:t>
            </a:fld>
            <a:endParaRPr lang="en-US"/>
          </a:p>
        </p:txBody>
      </p:sp>
    </p:spTree>
    <p:extLst>
      <p:ext uri="{BB962C8B-B14F-4D97-AF65-F5344CB8AC3E}">
        <p14:creationId xmlns:p14="http://schemas.microsoft.com/office/powerpoint/2010/main" val="32055371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Kate to update</a:t>
            </a:r>
          </a:p>
        </p:txBody>
      </p:sp>
      <p:sp>
        <p:nvSpPr>
          <p:cNvPr id="4" name="Slide Number Placeholder 3"/>
          <p:cNvSpPr>
            <a:spLocks noGrp="1"/>
          </p:cNvSpPr>
          <p:nvPr>
            <p:ph type="sldNum" sz="quarter" idx="5"/>
          </p:nvPr>
        </p:nvSpPr>
        <p:spPr/>
        <p:txBody>
          <a:bodyPr/>
          <a:lstStyle/>
          <a:p>
            <a:pPr defTabSz="942289">
              <a:defRPr/>
            </a:pPr>
            <a:fld id="{8394BA23-6CDF-4309-8EAE-D68FAFB96F7B}" type="slidenum">
              <a:rPr lang="en-US">
                <a:solidFill>
                  <a:prstClr val="black"/>
                </a:solidFill>
                <a:latin typeface="Calibri" panose="020F0502020204030204"/>
              </a:rPr>
              <a:pPr defTabSz="942289">
                <a:defRPr/>
              </a:pPr>
              <a:t>23</a:t>
            </a:fld>
            <a:endParaRPr lang="en-US">
              <a:solidFill>
                <a:prstClr val="black"/>
              </a:solidFill>
              <a:latin typeface="Calibri" panose="020F0502020204030204"/>
            </a:endParaRPr>
          </a:p>
        </p:txBody>
      </p:sp>
    </p:spTree>
    <p:extLst>
      <p:ext uri="{BB962C8B-B14F-4D97-AF65-F5344CB8AC3E}">
        <p14:creationId xmlns:p14="http://schemas.microsoft.com/office/powerpoint/2010/main" val="5060700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120D6B-EC11-4782-8181-12AAE98B331F}" type="slidenum">
              <a:rPr lang="en-US" smtClean="0"/>
              <a:t>24</a:t>
            </a:fld>
            <a:endParaRPr lang="en-US"/>
          </a:p>
        </p:txBody>
      </p:sp>
    </p:spTree>
    <p:extLst>
      <p:ext uri="{BB962C8B-B14F-4D97-AF65-F5344CB8AC3E}">
        <p14:creationId xmlns:p14="http://schemas.microsoft.com/office/powerpoint/2010/main" val="27687130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120D6B-EC11-4782-8181-12AAE98B331F}" type="slidenum">
              <a:rPr lang="en-US" smtClean="0"/>
              <a:t>25</a:t>
            </a:fld>
            <a:endParaRPr lang="en-US"/>
          </a:p>
        </p:txBody>
      </p:sp>
    </p:spTree>
    <p:extLst>
      <p:ext uri="{BB962C8B-B14F-4D97-AF65-F5344CB8AC3E}">
        <p14:creationId xmlns:p14="http://schemas.microsoft.com/office/powerpoint/2010/main" val="42103120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120D6B-EC11-4782-8181-12AAE98B331F}" type="slidenum">
              <a:rPr lang="en-US" smtClean="0"/>
              <a:t>26</a:t>
            </a:fld>
            <a:endParaRPr lang="en-US"/>
          </a:p>
        </p:txBody>
      </p:sp>
    </p:spTree>
    <p:extLst>
      <p:ext uri="{BB962C8B-B14F-4D97-AF65-F5344CB8AC3E}">
        <p14:creationId xmlns:p14="http://schemas.microsoft.com/office/powerpoint/2010/main" val="39081615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120D6B-EC11-4782-8181-12AAE98B331F}" type="slidenum">
              <a:rPr lang="en-US" smtClean="0"/>
              <a:t>27</a:t>
            </a:fld>
            <a:endParaRPr lang="en-US"/>
          </a:p>
        </p:txBody>
      </p:sp>
    </p:spTree>
    <p:extLst>
      <p:ext uri="{BB962C8B-B14F-4D97-AF65-F5344CB8AC3E}">
        <p14:creationId xmlns:p14="http://schemas.microsoft.com/office/powerpoint/2010/main" val="27170284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120D6B-EC11-4782-8181-12AAE98B331F}" type="slidenum">
              <a:rPr lang="en-US" smtClean="0"/>
              <a:t>28</a:t>
            </a:fld>
            <a:endParaRPr lang="en-US"/>
          </a:p>
        </p:txBody>
      </p:sp>
    </p:spTree>
    <p:extLst>
      <p:ext uri="{BB962C8B-B14F-4D97-AF65-F5344CB8AC3E}">
        <p14:creationId xmlns:p14="http://schemas.microsoft.com/office/powerpoint/2010/main" val="14773632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120D6B-EC11-4782-8181-12AAE98B331F}" type="slidenum">
              <a:rPr lang="en-US" smtClean="0"/>
              <a:t>29</a:t>
            </a:fld>
            <a:endParaRPr lang="en-US"/>
          </a:p>
        </p:txBody>
      </p:sp>
    </p:spTree>
    <p:extLst>
      <p:ext uri="{BB962C8B-B14F-4D97-AF65-F5344CB8AC3E}">
        <p14:creationId xmlns:p14="http://schemas.microsoft.com/office/powerpoint/2010/main" val="3995942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120D6B-EC11-4782-8181-12AAE98B331F}" type="slidenum">
              <a:rPr lang="en-US" smtClean="0"/>
              <a:t>3</a:t>
            </a:fld>
            <a:endParaRPr lang="en-US"/>
          </a:p>
        </p:txBody>
      </p:sp>
    </p:spTree>
    <p:extLst>
      <p:ext uri="{BB962C8B-B14F-4D97-AF65-F5344CB8AC3E}">
        <p14:creationId xmlns:p14="http://schemas.microsoft.com/office/powerpoint/2010/main" val="22633674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120D6B-EC11-4782-8181-12AAE98B331F}" type="slidenum">
              <a:rPr lang="en-US" smtClean="0"/>
              <a:t>30</a:t>
            </a:fld>
            <a:endParaRPr lang="en-US"/>
          </a:p>
        </p:txBody>
      </p:sp>
    </p:spTree>
    <p:extLst>
      <p:ext uri="{BB962C8B-B14F-4D97-AF65-F5344CB8AC3E}">
        <p14:creationId xmlns:p14="http://schemas.microsoft.com/office/powerpoint/2010/main" val="15195755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03250" y="447675"/>
            <a:ext cx="5634038" cy="3168650"/>
          </a:xfrm>
        </p:spPr>
      </p:sp>
      <p:sp>
        <p:nvSpPr>
          <p:cNvPr id="3" name="Notes Placeholder 2"/>
          <p:cNvSpPr>
            <a:spLocks noGrp="1"/>
          </p:cNvSpPr>
          <p:nvPr>
            <p:ph type="body" idx="1"/>
          </p:nvPr>
        </p:nvSpPr>
        <p:spPr>
          <a:xfrm>
            <a:off x="578720" y="3923274"/>
            <a:ext cx="5681980" cy="4994147"/>
          </a:xfrm>
        </p:spPr>
        <p:txBody>
          <a:bodyPr/>
          <a:lstStyle/>
          <a:p>
            <a:pPr algn="l" fontAlgn="base"/>
            <a:r>
              <a:rPr lang="en-US" sz="1100" b="0" i="0" dirty="0">
                <a:solidFill>
                  <a:srgbClr val="4B5459"/>
                </a:solidFill>
                <a:effectLst/>
                <a:latin typeface="Tahoma" panose="020B0604030504040204" pitchFamily="34" charset="0"/>
                <a:ea typeface="Tahoma" panose="020B0604030504040204" pitchFamily="34" charset="0"/>
                <a:cs typeface="Tahoma" panose="020B0604030504040204" pitchFamily="34" charset="0"/>
              </a:rPr>
              <a:t>She led efforts supporting hospitals in addressing workforce shortages, responding to COVID-19, enhancing behavioral health care, reducing readmissions, and improving care coordination. </a:t>
            </a:r>
          </a:p>
          <a:p>
            <a:pPr algn="l" fontAlgn="base"/>
            <a:endParaRPr lang="en-US" sz="1100" dirty="0">
              <a:solidFill>
                <a:srgbClr val="4B5459"/>
              </a:solidFill>
              <a:latin typeface="Tahoma" panose="020B0604030504040204" pitchFamily="34" charset="0"/>
              <a:ea typeface="Tahoma" panose="020B0604030504040204" pitchFamily="34" charset="0"/>
              <a:cs typeface="Tahoma" panose="020B0604030504040204" pitchFamily="34" charset="0"/>
            </a:endParaRPr>
          </a:p>
          <a:p>
            <a:pPr algn="l" fontAlgn="base"/>
            <a:r>
              <a:rPr lang="en-US" sz="1100" b="0" i="0" dirty="0">
                <a:solidFill>
                  <a:srgbClr val="4B5459"/>
                </a:solidFill>
                <a:effectLst/>
                <a:latin typeface="Tahoma" panose="020B0604030504040204" pitchFamily="34" charset="0"/>
                <a:ea typeface="Tahoma" panose="020B0604030504040204" pitchFamily="34" charset="0"/>
                <a:cs typeface="Tahoma" panose="020B0604030504040204" pitchFamily="34" charset="0"/>
              </a:rPr>
              <a:t>She also represented the hospital community during negotiations for Maryland’s all-payer hospital waiver contracts with the federal government and on public-private work groups focused on value-based payment models and statewide population health efforts.</a:t>
            </a:r>
          </a:p>
          <a:p>
            <a:pPr algn="l" fontAlgn="base"/>
            <a:endParaRPr lang="en-US" sz="1100" b="0" i="0" dirty="0">
              <a:solidFill>
                <a:srgbClr val="4B5459"/>
              </a:solidFill>
              <a:effectLst/>
              <a:latin typeface="Tahoma" panose="020B0604030504040204" pitchFamily="34" charset="0"/>
              <a:ea typeface="Tahoma" panose="020B0604030504040204" pitchFamily="34" charset="0"/>
              <a:cs typeface="Tahoma" panose="020B0604030504040204" pitchFamily="34" charset="0"/>
            </a:endParaRPr>
          </a:p>
          <a:p>
            <a:pPr algn="l" fontAlgn="base"/>
            <a:r>
              <a:rPr lang="en-US" sz="1100" b="0" i="0" dirty="0">
                <a:solidFill>
                  <a:srgbClr val="4B5459"/>
                </a:solidFill>
                <a:effectLst/>
                <a:latin typeface="Tahoma" panose="020B0604030504040204" pitchFamily="34" charset="0"/>
                <a:ea typeface="Tahoma" panose="020B0604030504040204" pitchFamily="34" charset="0"/>
                <a:cs typeface="Tahoma" panose="020B0604030504040204" pitchFamily="34" charset="0"/>
              </a:rPr>
              <a:t>“Nicole brings to HAP a strong record of leadership, advocacy, and coalition-building that will be needed to help Pennsylvania hospitals become even stronger champions for our communities’ health,” said Jim Brexler, chair of the HAP Board of Directors and president and CEO of Doylestown Health. </a:t>
            </a:r>
          </a:p>
          <a:p>
            <a:pPr algn="l" fontAlgn="base"/>
            <a:endParaRPr lang="en-US" sz="1100" dirty="0">
              <a:solidFill>
                <a:srgbClr val="4B5459"/>
              </a:solidFill>
              <a:latin typeface="Tahoma" panose="020B0604030504040204" pitchFamily="34" charset="0"/>
              <a:ea typeface="Tahoma" panose="020B0604030504040204" pitchFamily="34" charset="0"/>
              <a:cs typeface="Tahoma" panose="020B0604030504040204" pitchFamily="34" charset="0"/>
            </a:endParaRPr>
          </a:p>
          <a:p>
            <a:pPr algn="l" fontAlgn="base"/>
            <a:r>
              <a:rPr lang="en-US" sz="1100" b="0" i="0" dirty="0">
                <a:solidFill>
                  <a:srgbClr val="4B5459"/>
                </a:solidFill>
                <a:effectLst/>
                <a:latin typeface="Tahoma" panose="020B0604030504040204" pitchFamily="34" charset="0"/>
                <a:ea typeface="Tahoma" panose="020B0604030504040204" pitchFamily="34" charset="0"/>
                <a:cs typeface="Tahoma" panose="020B0604030504040204" pitchFamily="34" charset="0"/>
              </a:rPr>
              <a:t>“In the wake of the COVID-19 pandemic, hospitals face historic workforce shortages, operational challenges, and threats to our financial stability. Nicole is already immersed in these challenges and Pennsylvania’s hospitals, patients, and communities will benefit from her leadership in addressing them.”</a:t>
            </a:r>
          </a:p>
          <a:p>
            <a:pPr algn="l" fontAlgn="base"/>
            <a:endParaRPr lang="en-US" sz="1100" b="0" i="0" dirty="0">
              <a:solidFill>
                <a:srgbClr val="4B5459"/>
              </a:solidFill>
              <a:effectLst/>
              <a:latin typeface="Tahoma" panose="020B0604030504040204" pitchFamily="34" charset="0"/>
              <a:ea typeface="Tahoma" panose="020B0604030504040204" pitchFamily="34" charset="0"/>
              <a:cs typeface="Tahoma" panose="020B0604030504040204" pitchFamily="34" charset="0"/>
            </a:endParaRPr>
          </a:p>
          <a:p>
            <a:pPr algn="l" fontAlgn="base"/>
            <a:r>
              <a:rPr lang="en-US" sz="1100" b="0" i="0" dirty="0">
                <a:solidFill>
                  <a:srgbClr val="4B5459"/>
                </a:solidFill>
                <a:effectLst/>
                <a:latin typeface="Tahoma" panose="020B0604030504040204" pitchFamily="34" charset="0"/>
                <a:ea typeface="Tahoma" panose="020B0604030504040204" pitchFamily="34" charset="0"/>
                <a:cs typeface="Tahoma" panose="020B0604030504040204" pitchFamily="34" charset="0"/>
              </a:rPr>
              <a:t>Prior to joining MHA, Stallings was senior policy advisor to the Maryland Secretary of Health and chief of government relations and special projects for the Maryland Health Commission. </a:t>
            </a:r>
          </a:p>
          <a:p>
            <a:pPr algn="l" fontAlgn="base"/>
            <a:endParaRPr lang="en-US" sz="1100" dirty="0">
              <a:solidFill>
                <a:srgbClr val="4B5459"/>
              </a:solidFill>
              <a:latin typeface="Tahoma" panose="020B0604030504040204" pitchFamily="34" charset="0"/>
              <a:ea typeface="Tahoma" panose="020B0604030504040204" pitchFamily="34" charset="0"/>
              <a:cs typeface="Tahoma" panose="020B0604030504040204" pitchFamily="34" charset="0"/>
            </a:endParaRPr>
          </a:p>
          <a:p>
            <a:pPr algn="l" fontAlgn="base"/>
            <a:r>
              <a:rPr lang="en-US" sz="1100" b="0" i="0" dirty="0">
                <a:solidFill>
                  <a:srgbClr val="4B5459"/>
                </a:solidFill>
                <a:effectLst/>
                <a:latin typeface="Tahoma" panose="020B0604030504040204" pitchFamily="34" charset="0"/>
                <a:ea typeface="Tahoma" panose="020B0604030504040204" pitchFamily="34" charset="0"/>
                <a:cs typeface="Tahoma" panose="020B0604030504040204" pitchFamily="34" charset="0"/>
              </a:rPr>
              <a:t>She has a Master of Public Policy degree from the Edward J. Bloustein School of Planning and Public Policy at Rutgers University and a bachelor’s degree from Virginia Tech.</a:t>
            </a:r>
          </a:p>
          <a:p>
            <a:pPr algn="l" fontAlgn="base"/>
            <a:endParaRPr lang="en-US" sz="1100" b="0" i="0" dirty="0">
              <a:solidFill>
                <a:srgbClr val="4B5459"/>
              </a:solidFill>
              <a:effectLst/>
              <a:latin typeface="Tahoma" panose="020B0604030504040204" pitchFamily="34" charset="0"/>
              <a:ea typeface="Tahoma" panose="020B0604030504040204" pitchFamily="34" charset="0"/>
              <a:cs typeface="Tahoma" panose="020B0604030504040204" pitchFamily="34" charset="0"/>
            </a:endParaRPr>
          </a:p>
          <a:p>
            <a:endParaRPr lang="en-US" dirty="0"/>
          </a:p>
        </p:txBody>
      </p:sp>
      <p:sp>
        <p:nvSpPr>
          <p:cNvPr id="4" name="Slide Number Placeholder 3"/>
          <p:cNvSpPr>
            <a:spLocks noGrp="1"/>
          </p:cNvSpPr>
          <p:nvPr>
            <p:ph type="sldNum" sz="quarter" idx="5"/>
          </p:nvPr>
        </p:nvSpPr>
        <p:spPr/>
        <p:txBody>
          <a:bodyPr/>
          <a:lstStyle/>
          <a:p>
            <a:fld id="{9B120D6B-EC11-4782-8181-12AAE98B331F}" type="slidenum">
              <a:rPr lang="en-US" smtClean="0"/>
              <a:t>4</a:t>
            </a:fld>
            <a:endParaRPr lang="en-US"/>
          </a:p>
        </p:txBody>
      </p:sp>
      <p:pic>
        <p:nvPicPr>
          <p:cNvPr id="8" name="Picture 7">
            <a:extLst>
              <a:ext uri="{FF2B5EF4-FFF2-40B4-BE49-F238E27FC236}">
                <a16:creationId xmlns:a16="http://schemas.microsoft.com/office/drawing/2014/main" id="{0EC0F6F5-E1B0-1693-3D02-33C0BD4A6036}"/>
              </a:ext>
            </a:extLst>
          </p:cNvPr>
          <p:cNvPicPr>
            <a:picLocks noChangeAspect="1"/>
          </p:cNvPicPr>
          <p:nvPr/>
        </p:nvPicPr>
        <p:blipFill>
          <a:blip r:embed="rId3"/>
          <a:stretch>
            <a:fillRect/>
          </a:stretch>
        </p:blipFill>
        <p:spPr>
          <a:xfrm>
            <a:off x="3871898" y="1046899"/>
            <a:ext cx="1325595" cy="1971283"/>
          </a:xfrm>
          <a:prstGeom prst="rect">
            <a:avLst/>
          </a:prstGeom>
        </p:spPr>
      </p:pic>
    </p:spTree>
    <p:extLst>
      <p:ext uri="{BB962C8B-B14F-4D97-AF65-F5344CB8AC3E}">
        <p14:creationId xmlns:p14="http://schemas.microsoft.com/office/powerpoint/2010/main" val="1547254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120D6B-EC11-4782-8181-12AAE98B331F}" type="slidenum">
              <a:rPr lang="en-US" smtClean="0"/>
              <a:t>5</a:t>
            </a:fld>
            <a:endParaRPr lang="en-US"/>
          </a:p>
        </p:txBody>
      </p:sp>
    </p:spTree>
    <p:extLst>
      <p:ext uri="{BB962C8B-B14F-4D97-AF65-F5344CB8AC3E}">
        <p14:creationId xmlns:p14="http://schemas.microsoft.com/office/powerpoint/2010/main" val="42262458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120D6B-EC11-4782-8181-12AAE98B331F}" type="slidenum">
              <a:rPr lang="en-US" smtClean="0"/>
              <a:t>6</a:t>
            </a:fld>
            <a:endParaRPr lang="en-US"/>
          </a:p>
        </p:txBody>
      </p:sp>
    </p:spTree>
    <p:extLst>
      <p:ext uri="{BB962C8B-B14F-4D97-AF65-F5344CB8AC3E}">
        <p14:creationId xmlns:p14="http://schemas.microsoft.com/office/powerpoint/2010/main" val="10410115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AC8D0C-6634-44CE-A9A0-6CA6A551D74C}" type="slidenum">
              <a:rPr lang="en-US" smtClean="0"/>
              <a:t>7</a:t>
            </a:fld>
            <a:endParaRPr lang="en-US" dirty="0"/>
          </a:p>
        </p:txBody>
      </p:sp>
    </p:spTree>
    <p:extLst>
      <p:ext uri="{BB962C8B-B14F-4D97-AF65-F5344CB8AC3E}">
        <p14:creationId xmlns:p14="http://schemas.microsoft.com/office/powerpoint/2010/main" val="38788084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120D6B-EC11-4782-8181-12AAE98B331F}" type="slidenum">
              <a:rPr lang="en-US" smtClean="0"/>
              <a:t>8</a:t>
            </a:fld>
            <a:endParaRPr lang="en-US"/>
          </a:p>
        </p:txBody>
      </p:sp>
    </p:spTree>
    <p:extLst>
      <p:ext uri="{BB962C8B-B14F-4D97-AF65-F5344CB8AC3E}">
        <p14:creationId xmlns:p14="http://schemas.microsoft.com/office/powerpoint/2010/main" val="23680912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120D6B-EC11-4782-8181-12AAE98B331F}" type="slidenum">
              <a:rPr lang="en-US" smtClean="0"/>
              <a:t>9</a:t>
            </a:fld>
            <a:endParaRPr lang="en-US"/>
          </a:p>
        </p:txBody>
      </p:sp>
    </p:spTree>
    <p:extLst>
      <p:ext uri="{BB962C8B-B14F-4D97-AF65-F5344CB8AC3E}">
        <p14:creationId xmlns:p14="http://schemas.microsoft.com/office/powerpoint/2010/main" val="35991961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720031" y="333730"/>
            <a:ext cx="5509418" cy="2194528"/>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11887200" y="0"/>
            <a:ext cx="304800" cy="6858000"/>
          </a:xfrm>
          <a:custGeom>
            <a:avLst/>
            <a:gdLst/>
            <a:ahLst/>
            <a:cxnLst/>
            <a:rect l="l" t="t" r="r" b="b"/>
            <a:pathLst>
              <a:path w="304800" h="6858000">
                <a:moveTo>
                  <a:pt x="0" y="6858000"/>
                </a:moveTo>
                <a:lnTo>
                  <a:pt x="304800" y="6858000"/>
                </a:lnTo>
                <a:lnTo>
                  <a:pt x="304800" y="0"/>
                </a:lnTo>
                <a:lnTo>
                  <a:pt x="0" y="0"/>
                </a:lnTo>
                <a:lnTo>
                  <a:pt x="0" y="6858000"/>
                </a:lnTo>
                <a:close/>
              </a:path>
            </a:pathLst>
          </a:custGeom>
          <a:solidFill>
            <a:srgbClr val="0071BB"/>
          </a:solidFill>
        </p:spPr>
        <p:txBody>
          <a:bodyPr wrap="square" lIns="0" tIns="0" rIns="0" bIns="0" rtlCol="0"/>
          <a:lstStyle/>
          <a:p>
            <a:endParaRPr/>
          </a:p>
        </p:txBody>
      </p:sp>
      <p:sp>
        <p:nvSpPr>
          <p:cNvPr id="18" name="bk object 18"/>
          <p:cNvSpPr/>
          <p:nvPr/>
        </p:nvSpPr>
        <p:spPr>
          <a:xfrm>
            <a:off x="0" y="0"/>
            <a:ext cx="304800" cy="6858000"/>
          </a:xfrm>
          <a:custGeom>
            <a:avLst/>
            <a:gdLst/>
            <a:ahLst/>
            <a:cxnLst/>
            <a:rect l="l" t="t" r="r" b="b"/>
            <a:pathLst>
              <a:path w="304800" h="6858000">
                <a:moveTo>
                  <a:pt x="0" y="6858000"/>
                </a:moveTo>
                <a:lnTo>
                  <a:pt x="304800" y="6858000"/>
                </a:lnTo>
                <a:lnTo>
                  <a:pt x="304800" y="0"/>
                </a:lnTo>
                <a:lnTo>
                  <a:pt x="0" y="0"/>
                </a:lnTo>
                <a:lnTo>
                  <a:pt x="0" y="6858000"/>
                </a:lnTo>
                <a:close/>
              </a:path>
            </a:pathLst>
          </a:custGeom>
          <a:solidFill>
            <a:srgbClr val="FAAF40"/>
          </a:solidFill>
        </p:spPr>
        <p:txBody>
          <a:bodyPr wrap="square" lIns="0" tIns="0" rIns="0" bIns="0" rtlCol="0"/>
          <a:lstStyle/>
          <a:p>
            <a:endParaRPr/>
          </a:p>
        </p:txBody>
      </p:sp>
      <p:sp>
        <p:nvSpPr>
          <p:cNvPr id="2" name="Holder 2"/>
          <p:cNvSpPr>
            <a:spLocks noGrp="1"/>
          </p:cNvSpPr>
          <p:nvPr>
            <p:ph type="ctrTitle"/>
          </p:nvPr>
        </p:nvSpPr>
        <p:spPr>
          <a:xfrm>
            <a:off x="4979699" y="3128935"/>
            <a:ext cx="2232601" cy="635000"/>
          </a:xfrm>
          <a:prstGeom prst="rect">
            <a:avLst/>
          </a:prstGeom>
        </p:spPr>
        <p:txBody>
          <a:bodyPr wrap="square" lIns="0" tIns="0" rIns="0" bIns="0">
            <a:spAutoFit/>
          </a:bodyPr>
          <a:lstStyle>
            <a:lvl1pPr>
              <a:defRPr sz="4000" b="1" i="0">
                <a:solidFill>
                  <a:srgbClr val="0071BB"/>
                </a:solidFill>
                <a:latin typeface="Tahoma"/>
                <a:cs typeface="Tahoma"/>
              </a:defRPr>
            </a:lvl1pPr>
          </a:lstStyle>
          <a:p>
            <a:endParaRPr/>
          </a:p>
        </p:txBody>
      </p:sp>
      <p:sp>
        <p:nvSpPr>
          <p:cNvPr id="3" name="Holder 3"/>
          <p:cNvSpPr>
            <a:spLocks noGrp="1"/>
          </p:cNvSpPr>
          <p:nvPr>
            <p:ph type="subTitle" idx="4"/>
          </p:nvPr>
        </p:nvSpPr>
        <p:spPr>
          <a:xfrm>
            <a:off x="2095715" y="4551679"/>
            <a:ext cx="8000568" cy="1231264"/>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1/25/2024</a:t>
            </a:fld>
            <a:endParaRPr lang="en-US"/>
          </a:p>
        </p:txBody>
      </p:sp>
      <p:sp>
        <p:nvSpPr>
          <p:cNvPr id="6" name="Holder 6"/>
          <p:cNvSpPr>
            <a:spLocks noGrp="1"/>
          </p:cNvSpPr>
          <p:nvPr>
            <p:ph type="sldNum" sz="quarter" idx="7"/>
          </p:nvPr>
        </p:nvSpPr>
        <p:spPr/>
        <p:txBody>
          <a:bodyPr lIns="0" tIns="0" rIns="0" bIns="0"/>
          <a:lstStyle>
            <a:lvl1pPr>
              <a:defRPr sz="1200" b="0" i="0">
                <a:solidFill>
                  <a:srgbClr val="888888"/>
                </a:solidFill>
                <a:latin typeface="Trebuchet MS"/>
                <a:cs typeface="Trebuchet MS"/>
              </a:defRPr>
            </a:lvl1pPr>
          </a:lstStyle>
          <a:p>
            <a:pPr marL="38100">
              <a:lnSpc>
                <a:spcPct val="100000"/>
              </a:lnSpc>
              <a:spcBef>
                <a:spcPts val="25"/>
              </a:spcBef>
            </a:pPr>
            <a:fld id="{81D60167-4931-47E6-BA6A-407CBD079E47}" type="slidenum">
              <a:rPr dirty="0"/>
              <a:t>‹#›</a:t>
            </a:fld>
            <a:endParaRPr dirty="0"/>
          </a:p>
        </p:txBody>
      </p:sp>
    </p:spTree>
    <p:extLst>
      <p:ext uri="{BB962C8B-B14F-4D97-AF65-F5344CB8AC3E}">
        <p14:creationId xmlns:p14="http://schemas.microsoft.com/office/powerpoint/2010/main" val="1241945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Footer Placeholder 7"/>
          <p:cNvSpPr>
            <a:spLocks noGrp="1"/>
          </p:cNvSpPr>
          <p:nvPr>
            <p:ph type="ftr" sz="quarter" idx="10"/>
          </p:nvPr>
        </p:nvSpPr>
        <p:spPr/>
        <p:txBody>
          <a:bodyPr/>
          <a:lstStyle/>
          <a:p>
            <a:fld id="{6022AA5C-0B75-4048-808B-E0A2B0D767F6}" type="slidenum">
              <a:rPr lang="en-US" smtClean="0"/>
              <a:pPr/>
              <a:t>‹#›</a:t>
            </a:fld>
            <a:endParaRPr lang="en-US" dirty="0"/>
          </a:p>
        </p:txBody>
      </p:sp>
      <p:sp>
        <p:nvSpPr>
          <p:cNvPr id="10" name="Text Placeholder 9"/>
          <p:cNvSpPr>
            <a:spLocks noGrp="1"/>
          </p:cNvSpPr>
          <p:nvPr>
            <p:ph type="body" sz="quarter" idx="11"/>
          </p:nvPr>
        </p:nvSpPr>
        <p:spPr>
          <a:xfrm>
            <a:off x="838200" y="1817915"/>
            <a:ext cx="10515600" cy="3058886"/>
          </a:xfrm>
          <a:prstGeom prst="rect">
            <a:avLst/>
          </a:prstGeom>
          <a:ln w="38100">
            <a:solidFill>
              <a:srgbClr val="FBB040"/>
            </a:solidFill>
          </a:ln>
        </p:spPr>
        <p:txBody>
          <a:bodyPr/>
          <a:lstStyle>
            <a:lvl1pPr>
              <a:defRPr>
                <a:ln>
                  <a:noFill/>
                </a:ln>
                <a:latin typeface="Tahoma" panose="020B0604030504040204" pitchFamily="34" charset="0"/>
                <a:ea typeface="Tahoma" panose="020B0604030504040204" pitchFamily="34" charset="0"/>
                <a:cs typeface="Tahoma" panose="020B0604030504040204" pitchFamily="34" charset="0"/>
              </a:defRPr>
            </a:lvl1pPr>
            <a:lvl2pPr>
              <a:defRPr>
                <a:ln>
                  <a:noFill/>
                </a:ln>
                <a:latin typeface="Tahoma" panose="020B0604030504040204" pitchFamily="34" charset="0"/>
                <a:ea typeface="Tahoma" panose="020B0604030504040204" pitchFamily="34" charset="0"/>
                <a:cs typeface="Tahoma" panose="020B0604030504040204" pitchFamily="34" charset="0"/>
              </a:defRPr>
            </a:lvl2pPr>
            <a:lvl3pPr>
              <a:defRPr>
                <a:ln>
                  <a:noFill/>
                </a:ln>
                <a:latin typeface="Tahoma" panose="020B0604030504040204" pitchFamily="34" charset="0"/>
                <a:ea typeface="Tahoma" panose="020B0604030504040204" pitchFamily="34" charset="0"/>
                <a:cs typeface="Tahoma" panose="020B0604030504040204" pitchFamily="34" charset="0"/>
              </a:defRPr>
            </a:lvl3pPr>
            <a:lvl4pPr>
              <a:defRPr>
                <a:ln>
                  <a:noFill/>
                </a:ln>
                <a:latin typeface="Tahoma" panose="020B0604030504040204" pitchFamily="34" charset="0"/>
                <a:ea typeface="Tahoma" panose="020B0604030504040204" pitchFamily="34" charset="0"/>
                <a:cs typeface="Tahoma" panose="020B0604030504040204" pitchFamily="34" charset="0"/>
              </a:defRPr>
            </a:lvl4pPr>
            <a:lvl5pPr>
              <a:defRPr>
                <a:ln>
                  <a:noFill/>
                </a:ln>
                <a:latin typeface="Tahoma" panose="020B0604030504040204" pitchFamily="34" charset="0"/>
                <a:ea typeface="Tahoma" panose="020B0604030504040204" pitchFamily="34" charset="0"/>
                <a:cs typeface="Tahom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6"/>
          <p:cNvSpPr>
            <a:spLocks noGrp="1"/>
          </p:cNvSpPr>
          <p:nvPr>
            <p:ph type="title"/>
          </p:nvPr>
        </p:nvSpPr>
        <p:spPr>
          <a:xfrm>
            <a:off x="838200" y="365125"/>
            <a:ext cx="10515600" cy="1325563"/>
          </a:xfrm>
          <a:prstGeom prst="rect">
            <a:avLst/>
          </a:prstGeom>
        </p:spPr>
        <p:txBody>
          <a:bodyPr/>
          <a:lstStyle>
            <a:lvl1pPr>
              <a:defRPr sz="4000" b="1">
                <a:latin typeface="Tahoma" panose="020B0604030504040204" pitchFamily="34" charset="0"/>
                <a:ea typeface="Tahoma" panose="020B0604030504040204" pitchFamily="34" charset="0"/>
                <a:cs typeface="Tahoma" panose="020B0604030504040204" pitchFamily="34" charset="0"/>
              </a:defRPr>
            </a:lvl1pPr>
          </a:lstStyle>
          <a:p>
            <a:r>
              <a:rPr lang="en-US" dirty="0"/>
              <a:t>Click to edit Master title style</a:t>
            </a:r>
          </a:p>
        </p:txBody>
      </p:sp>
    </p:spTree>
    <p:extLst>
      <p:ext uri="{BB962C8B-B14F-4D97-AF65-F5344CB8AC3E}">
        <p14:creationId xmlns:p14="http://schemas.microsoft.com/office/powerpoint/2010/main" val="209699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39238"/>
            <a:ext cx="5279571" cy="3880772"/>
          </a:xfrm>
          <a:prstGeom prst="rect">
            <a:avLst/>
          </a:prstGeom>
          <a:ln w="28575">
            <a:solidFill>
              <a:srgbClr val="0072BC"/>
            </a:solidFill>
          </a:ln>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379029" y="1834019"/>
            <a:ext cx="4974771" cy="3880773"/>
          </a:xfrm>
          <a:prstGeom prst="rect">
            <a:avLst/>
          </a:prstGeom>
          <a:solidFill>
            <a:srgbClr val="8ED8F8"/>
          </a:solidFill>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6"/>
          <p:cNvSpPr>
            <a:spLocks noGrp="1"/>
          </p:cNvSpPr>
          <p:nvPr>
            <p:ph type="title"/>
          </p:nvPr>
        </p:nvSpPr>
        <p:spPr>
          <a:xfrm>
            <a:off x="838200" y="365125"/>
            <a:ext cx="10515600" cy="1325563"/>
          </a:xfrm>
          <a:prstGeom prst="rect">
            <a:avLst/>
          </a:prstGeom>
        </p:spPr>
        <p:txBody>
          <a:bodyPr/>
          <a:lstStyle>
            <a:lvl1pPr>
              <a:defRPr sz="4000" b="1">
                <a:latin typeface="Tahoma" panose="020B0604030504040204" pitchFamily="34" charset="0"/>
                <a:ea typeface="Tahoma" panose="020B0604030504040204" pitchFamily="34" charset="0"/>
                <a:cs typeface="Tahoma" panose="020B0604030504040204" pitchFamily="34" charset="0"/>
              </a:defRPr>
            </a:lvl1pPr>
          </a:lstStyle>
          <a:p>
            <a:r>
              <a:rPr lang="en-US" dirty="0"/>
              <a:t>Click to edit Master title style</a:t>
            </a:r>
          </a:p>
        </p:txBody>
      </p:sp>
      <p:sp>
        <p:nvSpPr>
          <p:cNvPr id="9" name="Footer Placeholder 8"/>
          <p:cNvSpPr>
            <a:spLocks noGrp="1"/>
          </p:cNvSpPr>
          <p:nvPr>
            <p:ph type="ftr" sz="quarter" idx="10"/>
          </p:nvPr>
        </p:nvSpPr>
        <p:spPr/>
        <p:txBody>
          <a:bodyPr/>
          <a:lstStyle/>
          <a:p>
            <a:fld id="{6022AA5C-0B75-4048-808B-E0A2B0D767F6}" type="slidenum">
              <a:rPr lang="en-US" smtClean="0"/>
              <a:pPr/>
              <a:t>‹#›</a:t>
            </a:fld>
            <a:endParaRPr lang="en-US" dirty="0"/>
          </a:p>
        </p:txBody>
      </p:sp>
    </p:spTree>
    <p:extLst>
      <p:ext uri="{BB962C8B-B14F-4D97-AF65-F5344CB8AC3E}">
        <p14:creationId xmlns:p14="http://schemas.microsoft.com/office/powerpoint/2010/main" val="14152184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945243" y="1830121"/>
            <a:ext cx="4186713" cy="576262"/>
          </a:xfrm>
          <a:prstGeom prst="rect">
            <a:avLst/>
          </a:prstGeom>
          <a:ln w="28575">
            <a:solidFill>
              <a:srgbClr val="8ED8F8"/>
            </a:solidFill>
          </a:ln>
        </p:spPr>
        <p:txBody>
          <a:bodyPr anchor="b">
            <a:noAutofit/>
          </a:bodyPr>
          <a:lstStyle>
            <a:lvl1pPr marL="0" indent="0">
              <a:buNone/>
              <a:defRPr sz="2400" b="0">
                <a:latin typeface="Tahoma" panose="020B0604030504040204" pitchFamily="34" charset="0"/>
                <a:ea typeface="Tahoma" panose="020B0604030504040204" pitchFamily="34" charset="0"/>
                <a:cs typeface="Tahom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1945243" y="2498125"/>
            <a:ext cx="4186713" cy="3004745"/>
          </a:xfrm>
          <a:prstGeom prst="rect">
            <a:avLst/>
          </a:prstGeom>
          <a:solidFill>
            <a:srgbClr val="8ED8F8"/>
          </a:solidFill>
        </p:spPr>
        <p:txBody>
          <a:bodyPr>
            <a:normAutofit/>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757642" y="1830121"/>
            <a:ext cx="4186708" cy="576262"/>
          </a:xfrm>
          <a:prstGeom prst="rect">
            <a:avLst/>
          </a:prstGeom>
          <a:ln w="28575">
            <a:solidFill>
              <a:srgbClr val="FBB040"/>
            </a:solidFill>
          </a:ln>
        </p:spPr>
        <p:txBody>
          <a:bodyPr anchor="b">
            <a:noAutofit/>
          </a:bodyPr>
          <a:lstStyle>
            <a:lvl1pPr marL="0" indent="0">
              <a:buNone/>
              <a:defRPr sz="2400" b="0">
                <a:latin typeface="Tahoma" panose="020B0604030504040204" pitchFamily="34" charset="0"/>
                <a:ea typeface="Tahoma" panose="020B0604030504040204" pitchFamily="34" charset="0"/>
                <a:cs typeface="Tahom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757643" y="2498126"/>
            <a:ext cx="4186707" cy="3004744"/>
          </a:xfrm>
          <a:prstGeom prst="rect">
            <a:avLst/>
          </a:prstGeom>
          <a:solidFill>
            <a:srgbClr val="FBB040">
              <a:alpha val="47059"/>
            </a:srgbClr>
          </a:solidFill>
        </p:spPr>
        <p:txBody>
          <a:bodyPr>
            <a:normAutofit/>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6"/>
          <p:cNvSpPr>
            <a:spLocks noGrp="1"/>
          </p:cNvSpPr>
          <p:nvPr>
            <p:ph type="title"/>
          </p:nvPr>
        </p:nvSpPr>
        <p:spPr>
          <a:xfrm>
            <a:off x="838200" y="365125"/>
            <a:ext cx="10515600" cy="1325563"/>
          </a:xfrm>
          <a:prstGeom prst="rect">
            <a:avLst/>
          </a:prstGeom>
        </p:spPr>
        <p:txBody>
          <a:bodyPr/>
          <a:lstStyle>
            <a:lvl1pPr>
              <a:defRPr sz="4000" b="1">
                <a:latin typeface="Tahoma" panose="020B0604030504040204" pitchFamily="34" charset="0"/>
                <a:ea typeface="Tahoma" panose="020B0604030504040204" pitchFamily="34" charset="0"/>
                <a:cs typeface="Tahoma" panose="020B0604030504040204" pitchFamily="34" charset="0"/>
              </a:defRPr>
            </a:lvl1pPr>
          </a:lstStyle>
          <a:p>
            <a:r>
              <a:rPr lang="en-US" dirty="0"/>
              <a:t>Click to edit Master title style</a:t>
            </a:r>
          </a:p>
        </p:txBody>
      </p:sp>
      <p:sp>
        <p:nvSpPr>
          <p:cNvPr id="11" name="Footer Placeholder 10"/>
          <p:cNvSpPr>
            <a:spLocks noGrp="1"/>
          </p:cNvSpPr>
          <p:nvPr>
            <p:ph type="ftr" sz="quarter" idx="10"/>
          </p:nvPr>
        </p:nvSpPr>
        <p:spPr/>
        <p:txBody>
          <a:bodyPr/>
          <a:lstStyle/>
          <a:p>
            <a:fld id="{6022AA5C-0B75-4048-808B-E0A2B0D767F6}" type="slidenum">
              <a:rPr lang="en-US" smtClean="0"/>
              <a:pPr/>
              <a:t>‹#›</a:t>
            </a:fld>
            <a:endParaRPr lang="en-US" dirty="0"/>
          </a:p>
        </p:txBody>
      </p:sp>
    </p:spTree>
    <p:extLst>
      <p:ext uri="{BB962C8B-B14F-4D97-AF65-F5344CB8AC3E}">
        <p14:creationId xmlns:p14="http://schemas.microsoft.com/office/powerpoint/2010/main" val="41195845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6"/>
          <p:cNvSpPr>
            <a:spLocks noGrp="1"/>
          </p:cNvSpPr>
          <p:nvPr>
            <p:ph type="title"/>
          </p:nvPr>
        </p:nvSpPr>
        <p:spPr>
          <a:xfrm>
            <a:off x="838200" y="365125"/>
            <a:ext cx="10515600" cy="1325563"/>
          </a:xfrm>
          <a:prstGeom prst="rect">
            <a:avLst/>
          </a:prstGeom>
        </p:spPr>
        <p:txBody>
          <a:bodyPr/>
          <a:lstStyle>
            <a:lvl1pPr>
              <a:defRPr sz="4000" b="1">
                <a:latin typeface="Tahoma" panose="020B0604030504040204" pitchFamily="34" charset="0"/>
                <a:ea typeface="Tahoma" panose="020B0604030504040204" pitchFamily="34" charset="0"/>
                <a:cs typeface="Tahoma" panose="020B0604030504040204" pitchFamily="34" charset="0"/>
              </a:defRPr>
            </a:lvl1pPr>
          </a:lstStyle>
          <a:p>
            <a:r>
              <a:rPr lang="en-US" dirty="0"/>
              <a:t>Click to edit Master title style</a:t>
            </a:r>
          </a:p>
        </p:txBody>
      </p:sp>
      <p:sp>
        <p:nvSpPr>
          <p:cNvPr id="7" name="Footer Placeholder 6"/>
          <p:cNvSpPr>
            <a:spLocks noGrp="1"/>
          </p:cNvSpPr>
          <p:nvPr>
            <p:ph type="ftr" sz="quarter" idx="10"/>
          </p:nvPr>
        </p:nvSpPr>
        <p:spPr/>
        <p:txBody>
          <a:bodyPr/>
          <a:lstStyle/>
          <a:p>
            <a:fld id="{6022AA5C-0B75-4048-808B-E0A2B0D767F6}" type="slidenum">
              <a:rPr lang="en-US" smtClean="0"/>
              <a:pPr/>
              <a:t>‹#›</a:t>
            </a:fld>
            <a:endParaRPr lang="en-US" dirty="0"/>
          </a:p>
        </p:txBody>
      </p:sp>
      <p:sp>
        <p:nvSpPr>
          <p:cNvPr id="9" name="Picture Placeholder 8"/>
          <p:cNvSpPr>
            <a:spLocks noGrp="1"/>
          </p:cNvSpPr>
          <p:nvPr>
            <p:ph type="pic" sz="quarter" idx="11"/>
          </p:nvPr>
        </p:nvSpPr>
        <p:spPr>
          <a:xfrm>
            <a:off x="838200" y="1927225"/>
            <a:ext cx="10515600" cy="3689350"/>
          </a:xfrm>
          <a:prstGeom prst="rect">
            <a:avLst/>
          </a:prstGeom>
        </p:spPr>
        <p:txBody>
          <a:bodyPr/>
          <a:lstStyle/>
          <a:p>
            <a:endParaRPr lang="en-US"/>
          </a:p>
        </p:txBody>
      </p:sp>
    </p:spTree>
    <p:extLst>
      <p:ext uri="{BB962C8B-B14F-4D97-AF65-F5344CB8AC3E}">
        <p14:creationId xmlns:p14="http://schemas.microsoft.com/office/powerpoint/2010/main" val="202600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itle 6"/>
          <p:cNvSpPr>
            <a:spLocks noGrp="1"/>
          </p:cNvSpPr>
          <p:nvPr>
            <p:ph type="title"/>
          </p:nvPr>
        </p:nvSpPr>
        <p:spPr>
          <a:xfrm>
            <a:off x="838200" y="365125"/>
            <a:ext cx="10515600" cy="1325563"/>
          </a:xfrm>
          <a:prstGeom prst="rect">
            <a:avLst/>
          </a:prstGeom>
        </p:spPr>
        <p:txBody>
          <a:bodyPr/>
          <a:lstStyle>
            <a:lvl1pPr>
              <a:defRPr sz="4000" b="1">
                <a:latin typeface="Tahoma" panose="020B0604030504040204" pitchFamily="34" charset="0"/>
                <a:ea typeface="Tahoma" panose="020B0604030504040204" pitchFamily="34" charset="0"/>
                <a:cs typeface="Tahoma" panose="020B0604030504040204" pitchFamily="34" charset="0"/>
              </a:defRPr>
            </a:lvl1pPr>
          </a:lstStyle>
          <a:p>
            <a:r>
              <a:rPr lang="en-US" dirty="0"/>
              <a:t>Click to edit Master title style</a:t>
            </a:r>
          </a:p>
        </p:txBody>
      </p:sp>
      <p:sp>
        <p:nvSpPr>
          <p:cNvPr id="6" name="Footer Placeholder 5"/>
          <p:cNvSpPr>
            <a:spLocks noGrp="1"/>
          </p:cNvSpPr>
          <p:nvPr>
            <p:ph type="ftr" sz="quarter" idx="10"/>
          </p:nvPr>
        </p:nvSpPr>
        <p:spPr/>
        <p:txBody>
          <a:bodyPr/>
          <a:lstStyle/>
          <a:p>
            <a:fld id="{6022AA5C-0B75-4048-808B-E0A2B0D767F6}" type="slidenum">
              <a:rPr lang="en-US" smtClean="0"/>
              <a:pPr/>
              <a:t>‹#›</a:t>
            </a:fld>
            <a:endParaRPr lang="en-US" dirty="0"/>
          </a:p>
        </p:txBody>
      </p:sp>
      <p:sp>
        <p:nvSpPr>
          <p:cNvPr id="8" name="Chart Placeholder 7"/>
          <p:cNvSpPr>
            <a:spLocks noGrp="1"/>
          </p:cNvSpPr>
          <p:nvPr>
            <p:ph type="chart" sz="quarter" idx="11"/>
          </p:nvPr>
        </p:nvSpPr>
        <p:spPr>
          <a:xfrm>
            <a:off x="838200" y="1851025"/>
            <a:ext cx="10515600" cy="3798888"/>
          </a:xfrm>
          <a:prstGeom prst="rect">
            <a:avLst/>
          </a:prstGeom>
        </p:spPr>
        <p:txBody>
          <a:bodyPr/>
          <a:lstStyle/>
          <a:p>
            <a:endParaRPr lang="en-US"/>
          </a:p>
        </p:txBody>
      </p:sp>
    </p:spTree>
    <p:extLst>
      <p:ext uri="{BB962C8B-B14F-4D97-AF65-F5344CB8AC3E}">
        <p14:creationId xmlns:p14="http://schemas.microsoft.com/office/powerpoint/2010/main" val="25939932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510" y="1240971"/>
            <a:ext cx="3855532" cy="1278466"/>
          </a:xfrm>
          <a:prstGeom prst="rect">
            <a:avLst/>
          </a:prstGeom>
        </p:spPr>
        <p:txBody>
          <a:bodyPr anchor="b">
            <a:normAutofit/>
          </a:bodyPr>
          <a:lstStyle>
            <a:lvl1pPr>
              <a:defRPr sz="2000">
                <a:latin typeface="Tahoma" panose="020B0604030504040204" pitchFamily="34" charset="0"/>
                <a:ea typeface="Tahoma" panose="020B0604030504040204" pitchFamily="34" charset="0"/>
                <a:cs typeface="Tahoma" panose="020B0604030504040204" pitchFamily="34" charset="0"/>
              </a:defRPr>
            </a:lvl1pPr>
          </a:lstStyle>
          <a:p>
            <a:r>
              <a:rPr lang="en-US" dirty="0"/>
              <a:t>Click to edit Master title style</a:t>
            </a:r>
          </a:p>
        </p:txBody>
      </p:sp>
      <p:sp>
        <p:nvSpPr>
          <p:cNvPr id="3" name="Content Placeholder 2"/>
          <p:cNvSpPr>
            <a:spLocks noGrp="1"/>
          </p:cNvSpPr>
          <p:nvPr>
            <p:ph idx="1"/>
          </p:nvPr>
        </p:nvSpPr>
        <p:spPr>
          <a:xfrm>
            <a:off x="4761701" y="1240971"/>
            <a:ext cx="6592099" cy="4800391"/>
          </a:xfrm>
          <a:prstGeom prst="rect">
            <a:avLst/>
          </a:prstGeom>
        </p:spPr>
        <p:txBody>
          <a:bodyPr>
            <a:normAutofit/>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77510" y="2573800"/>
            <a:ext cx="3855532" cy="2584449"/>
          </a:xfrm>
          <a:prstGeom prst="rect">
            <a:avLst/>
          </a:prstGeom>
        </p:spPr>
        <p:txBody>
          <a:bodyPr>
            <a:normAutofit/>
          </a:bodyPr>
          <a:lstStyle>
            <a:lvl1pPr marL="0" indent="0">
              <a:buNone/>
              <a:defRPr sz="1400">
                <a:latin typeface="Tahoma" panose="020B0604030504040204" pitchFamily="34" charset="0"/>
                <a:ea typeface="Tahoma" panose="020B0604030504040204" pitchFamily="34" charset="0"/>
                <a:cs typeface="Tahoma" panose="020B0604030504040204" pitchFamily="34" charset="0"/>
              </a:defRPr>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dirty="0"/>
              <a:t>Edit Master text styles</a:t>
            </a:r>
          </a:p>
        </p:txBody>
      </p:sp>
      <p:sp>
        <p:nvSpPr>
          <p:cNvPr id="8" name="Title 6"/>
          <p:cNvSpPr txBox="1">
            <a:spLocks/>
          </p:cNvSpPr>
          <p:nvPr userDrawn="1"/>
        </p:nvSpPr>
        <p:spPr>
          <a:xfrm>
            <a:off x="838200" y="365125"/>
            <a:ext cx="10515600" cy="1325563"/>
          </a:xfrm>
          <a:prstGeom prst="rect">
            <a:avLst/>
          </a:prstGeom>
        </p:spPr>
        <p:txBody>
          <a:bodyPr/>
          <a:lstStyle>
            <a:lvl1pPr algn="l" defTabSz="457200" rtl="0" eaLnBrk="1" latinLnBrk="0" hangingPunct="1">
              <a:spcBef>
                <a:spcPct val="0"/>
              </a:spcBef>
              <a:buNone/>
              <a:defRPr sz="4000" b="1" kern="1200">
                <a:solidFill>
                  <a:schemeClr val="accent1"/>
                </a:solidFill>
                <a:latin typeface="Tahoma" panose="020B0604030504040204" pitchFamily="34" charset="0"/>
                <a:ea typeface="Tahoma" panose="020B0604030504040204" pitchFamily="34" charset="0"/>
                <a:cs typeface="Tahoma" panose="020B060403050404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Click to edit Master title style</a:t>
            </a:r>
          </a:p>
        </p:txBody>
      </p:sp>
      <p:sp>
        <p:nvSpPr>
          <p:cNvPr id="9" name="Footer Placeholder 8"/>
          <p:cNvSpPr>
            <a:spLocks noGrp="1"/>
          </p:cNvSpPr>
          <p:nvPr>
            <p:ph type="ftr" sz="quarter" idx="10"/>
          </p:nvPr>
        </p:nvSpPr>
        <p:spPr/>
        <p:txBody>
          <a:bodyPr/>
          <a:lstStyle/>
          <a:p>
            <a:fld id="{6022AA5C-0B75-4048-808B-E0A2B0D767F6}" type="slidenum">
              <a:rPr lang="en-US" smtClean="0"/>
              <a:pPr/>
              <a:t>‹#›</a:t>
            </a:fld>
            <a:endParaRPr lang="en-US" dirty="0"/>
          </a:p>
        </p:txBody>
      </p:sp>
    </p:spTree>
    <p:extLst>
      <p:ext uri="{BB962C8B-B14F-4D97-AF65-F5344CB8AC3E}">
        <p14:creationId xmlns:p14="http://schemas.microsoft.com/office/powerpoint/2010/main" val="5577091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512" y="4669971"/>
            <a:ext cx="8598906" cy="566738"/>
          </a:xfrm>
          <a:prstGeom prst="rect">
            <a:avLst/>
          </a:prstGeom>
        </p:spPr>
        <p:txBody>
          <a:bodyPr anchor="b">
            <a:normAutofit/>
          </a:bodyPr>
          <a:lstStyle>
            <a:lvl1pPr algn="l">
              <a:defRPr sz="2400" b="0">
                <a:latin typeface="Tahoma" panose="020B0604030504040204" pitchFamily="34" charset="0"/>
                <a:ea typeface="Tahoma" panose="020B0604030504040204" pitchFamily="34" charset="0"/>
                <a:cs typeface="Tahoma" panose="020B0604030504040204" pitchFamily="34" charset="0"/>
              </a:defRPr>
            </a:lvl1pPr>
          </a:lstStyle>
          <a:p>
            <a:r>
              <a:rPr lang="en-US" dirty="0"/>
              <a:t>Click to edit Master title style</a:t>
            </a:r>
          </a:p>
        </p:txBody>
      </p:sp>
      <p:sp>
        <p:nvSpPr>
          <p:cNvPr id="3" name="Picture Placeholder 2"/>
          <p:cNvSpPr>
            <a:spLocks noGrp="1" noChangeAspect="1"/>
          </p:cNvSpPr>
          <p:nvPr>
            <p:ph type="pic" idx="1"/>
          </p:nvPr>
        </p:nvSpPr>
        <p:spPr>
          <a:xfrm>
            <a:off x="677511" y="1262742"/>
            <a:ext cx="8598907" cy="3192575"/>
          </a:xfrm>
          <a:prstGeom prst="rect">
            <a:avLst/>
          </a:prstGeom>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8" name="Title 6"/>
          <p:cNvSpPr txBox="1">
            <a:spLocks/>
          </p:cNvSpPr>
          <p:nvPr userDrawn="1"/>
        </p:nvSpPr>
        <p:spPr>
          <a:xfrm>
            <a:off x="838200" y="365125"/>
            <a:ext cx="10515600" cy="1325563"/>
          </a:xfrm>
          <a:prstGeom prst="rect">
            <a:avLst/>
          </a:prstGeom>
        </p:spPr>
        <p:txBody>
          <a:bodyPr/>
          <a:lstStyle>
            <a:lvl1pPr algn="l" defTabSz="457200" rtl="0" eaLnBrk="1" latinLnBrk="0" hangingPunct="1">
              <a:spcBef>
                <a:spcPct val="0"/>
              </a:spcBef>
              <a:buNone/>
              <a:defRPr sz="4000" b="1" kern="1200">
                <a:solidFill>
                  <a:schemeClr val="accent1"/>
                </a:solidFill>
                <a:latin typeface="Tahoma" panose="020B0604030504040204" pitchFamily="34" charset="0"/>
                <a:ea typeface="Tahoma" panose="020B0604030504040204" pitchFamily="34" charset="0"/>
                <a:cs typeface="Tahoma" panose="020B060403050404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t>Click to edit Master title style</a:t>
            </a:r>
            <a:endParaRPr lang="en-US" dirty="0"/>
          </a:p>
        </p:txBody>
      </p:sp>
      <p:sp>
        <p:nvSpPr>
          <p:cNvPr id="9" name="Footer Placeholder 8"/>
          <p:cNvSpPr>
            <a:spLocks noGrp="1"/>
          </p:cNvSpPr>
          <p:nvPr>
            <p:ph type="ftr" sz="quarter" idx="10"/>
          </p:nvPr>
        </p:nvSpPr>
        <p:spPr/>
        <p:txBody>
          <a:bodyPr/>
          <a:lstStyle/>
          <a:p>
            <a:fld id="{6022AA5C-0B75-4048-808B-E0A2B0D767F6}" type="slidenum">
              <a:rPr lang="en-US" smtClean="0"/>
              <a:pPr/>
              <a:t>‹#›</a:t>
            </a:fld>
            <a:endParaRPr lang="en-US" dirty="0"/>
          </a:p>
        </p:txBody>
      </p:sp>
    </p:spTree>
    <p:extLst>
      <p:ext uri="{BB962C8B-B14F-4D97-AF65-F5344CB8AC3E}">
        <p14:creationId xmlns:p14="http://schemas.microsoft.com/office/powerpoint/2010/main" val="30929194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aption">
    <p:spTree>
      <p:nvGrpSpPr>
        <p:cNvPr id="1" name=""/>
        <p:cNvGrpSpPr/>
        <p:nvPr/>
      </p:nvGrpSpPr>
      <p:grpSpPr>
        <a:xfrm>
          <a:off x="0" y="0"/>
          <a:ext cx="0" cy="0"/>
          <a:chOff x="0" y="0"/>
          <a:chExt cx="0" cy="0"/>
        </a:xfrm>
      </p:grpSpPr>
      <p:sp>
        <p:nvSpPr>
          <p:cNvPr id="7" name="Title 6"/>
          <p:cNvSpPr txBox="1">
            <a:spLocks/>
          </p:cNvSpPr>
          <p:nvPr userDrawn="1"/>
        </p:nvSpPr>
        <p:spPr>
          <a:xfrm>
            <a:off x="838200" y="365125"/>
            <a:ext cx="10515600" cy="1325563"/>
          </a:xfrm>
          <a:prstGeom prst="rect">
            <a:avLst/>
          </a:prstGeom>
        </p:spPr>
        <p:txBody>
          <a:bodyPr/>
          <a:lstStyle>
            <a:lvl1pPr algn="l" defTabSz="457200" rtl="0" eaLnBrk="1" latinLnBrk="0" hangingPunct="1">
              <a:spcBef>
                <a:spcPct val="0"/>
              </a:spcBef>
              <a:buNone/>
              <a:defRPr sz="4000" b="1" kern="1200">
                <a:solidFill>
                  <a:schemeClr val="accent1"/>
                </a:solidFill>
                <a:latin typeface="Tahoma" panose="020B0604030504040204" pitchFamily="34" charset="0"/>
                <a:ea typeface="Tahoma" panose="020B0604030504040204" pitchFamily="34" charset="0"/>
                <a:cs typeface="Tahoma" panose="020B060403050404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Click to edit Master title style</a:t>
            </a:r>
          </a:p>
        </p:txBody>
      </p:sp>
      <p:sp>
        <p:nvSpPr>
          <p:cNvPr id="8" name="Footer Placeholder 7"/>
          <p:cNvSpPr>
            <a:spLocks noGrp="1"/>
          </p:cNvSpPr>
          <p:nvPr>
            <p:ph type="ftr" sz="quarter" idx="10"/>
          </p:nvPr>
        </p:nvSpPr>
        <p:spPr/>
        <p:txBody>
          <a:bodyPr/>
          <a:lstStyle/>
          <a:p>
            <a:fld id="{6022AA5C-0B75-4048-808B-E0A2B0D767F6}" type="slidenum">
              <a:rPr lang="en-US" smtClean="0"/>
              <a:pPr/>
              <a:t>‹#›</a:t>
            </a:fld>
            <a:endParaRPr lang="en-US" dirty="0"/>
          </a:p>
        </p:txBody>
      </p:sp>
      <p:sp>
        <p:nvSpPr>
          <p:cNvPr id="13" name="Table Placeholder 12"/>
          <p:cNvSpPr>
            <a:spLocks noGrp="1"/>
          </p:cNvSpPr>
          <p:nvPr>
            <p:ph type="tbl" sz="quarter" idx="11"/>
          </p:nvPr>
        </p:nvSpPr>
        <p:spPr>
          <a:xfrm>
            <a:off x="1012825" y="1143000"/>
            <a:ext cx="10340975" cy="3919538"/>
          </a:xfrm>
          <a:prstGeom prst="rect">
            <a:avLst/>
          </a:prstGeom>
        </p:spPr>
        <p:txBody>
          <a:bodyPr/>
          <a:lstStyle/>
          <a:p>
            <a:endParaRPr lang="en-US"/>
          </a:p>
        </p:txBody>
      </p:sp>
    </p:spTree>
    <p:extLst>
      <p:ext uri="{BB962C8B-B14F-4D97-AF65-F5344CB8AC3E}">
        <p14:creationId xmlns:p14="http://schemas.microsoft.com/office/powerpoint/2010/main" val="26680246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577" y="1375154"/>
            <a:ext cx="8096242" cy="2257046"/>
          </a:xfrm>
          <a:prstGeom prst="rect">
            <a:avLst/>
          </a:prstGeom>
        </p:spPr>
        <p:txBody>
          <a:bodyPr anchor="ctr">
            <a:normAutofit/>
          </a:bodyPr>
          <a:lstStyle>
            <a:lvl1pPr algn="l">
              <a:defRPr sz="4400" b="0" cap="none">
                <a:latin typeface="Tahoma" panose="020B0604030504040204" pitchFamily="34" charset="0"/>
                <a:ea typeface="Tahoma" panose="020B0604030504040204" pitchFamily="34" charset="0"/>
                <a:cs typeface="Tahoma" panose="020B0604030504040204" pitchFamily="34" charset="0"/>
              </a:defRPr>
            </a:lvl1pPr>
          </a:lstStyle>
          <a:p>
            <a:r>
              <a:rPr lang="en-US" dirty="0"/>
              <a:t>Click to edit Master title style</a:t>
            </a:r>
          </a:p>
        </p:txBody>
      </p:sp>
      <p:sp>
        <p:nvSpPr>
          <p:cNvPr id="23" name="Text Placeholder 9"/>
          <p:cNvSpPr>
            <a:spLocks noGrp="1"/>
          </p:cNvSpPr>
          <p:nvPr>
            <p:ph type="body" sz="quarter" idx="13"/>
          </p:nvPr>
        </p:nvSpPr>
        <p:spPr>
          <a:xfrm>
            <a:off x="931577" y="3810146"/>
            <a:ext cx="8096242" cy="381000"/>
          </a:xfrm>
          <a:prstGeom prst="rect">
            <a:avLst/>
          </a:prstGeom>
        </p:spPr>
        <p:txBody>
          <a:bodyPr anchor="ctr">
            <a:noAutofit/>
          </a:bodyPr>
          <a:lstStyle>
            <a:lvl1pPr marL="0" indent="0">
              <a:buFontTx/>
              <a:buNone/>
              <a:defRPr sz="160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Edit Master text styles</a:t>
            </a:r>
          </a:p>
        </p:txBody>
      </p:sp>
      <p:sp>
        <p:nvSpPr>
          <p:cNvPr id="20" name="TextBox 19"/>
          <p:cNvSpPr txBox="1"/>
          <p:nvPr/>
        </p:nvSpPr>
        <p:spPr>
          <a:xfrm>
            <a:off x="449716" y="1375153"/>
            <a:ext cx="60975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9027819" y="3339812"/>
            <a:ext cx="609759" cy="584776"/>
          </a:xfrm>
          <a:prstGeom prst="rect">
            <a:avLst/>
          </a:prstGeom>
        </p:spPr>
        <p:txBody>
          <a:bodyPr vert="horz" lIns="91440" tIns="45720" rIns="91440" bIns="45720" rtlCol="0" anchor="ctr">
            <a:noAutofit/>
          </a:bodyPr>
          <a:lstStyle>
            <a:defPPr>
              <a:defRPr lang="en-US"/>
            </a:defPPr>
            <a:lvl1pPr lvl="0">
              <a:spcBef>
                <a:spcPct val="0"/>
              </a:spcBef>
              <a:buNone/>
              <a:defRPr sz="8000" b="0" cap="all" baseline="0">
                <a:ln w="3175" cmpd="sng">
                  <a:noFill/>
                </a:ln>
                <a:effectLst/>
                <a:latin typeface="Arial"/>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lumMod val="60000"/>
                    <a:lumOff val="40000"/>
                  </a:schemeClr>
                </a:solidFill>
              </a:rPr>
              <a:t>”</a:t>
            </a:r>
          </a:p>
        </p:txBody>
      </p:sp>
      <p:sp>
        <p:nvSpPr>
          <p:cNvPr id="10" name="Title 6"/>
          <p:cNvSpPr txBox="1">
            <a:spLocks/>
          </p:cNvSpPr>
          <p:nvPr userDrawn="1"/>
        </p:nvSpPr>
        <p:spPr>
          <a:xfrm>
            <a:off x="838200" y="365125"/>
            <a:ext cx="10515600" cy="1325563"/>
          </a:xfrm>
          <a:prstGeom prst="rect">
            <a:avLst/>
          </a:prstGeom>
        </p:spPr>
        <p:txBody>
          <a:bodyPr/>
          <a:lstStyle>
            <a:lvl1pPr algn="l" defTabSz="457200" rtl="0" eaLnBrk="1" latinLnBrk="0" hangingPunct="1">
              <a:spcBef>
                <a:spcPct val="0"/>
              </a:spcBef>
              <a:buNone/>
              <a:defRPr sz="4000" b="1" kern="1200">
                <a:solidFill>
                  <a:schemeClr val="accent1"/>
                </a:solidFill>
                <a:latin typeface="Tahoma" panose="020B0604030504040204" pitchFamily="34" charset="0"/>
                <a:ea typeface="Tahoma" panose="020B0604030504040204" pitchFamily="34" charset="0"/>
                <a:cs typeface="Tahoma" panose="020B060403050404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Click to edit Master title style</a:t>
            </a:r>
          </a:p>
        </p:txBody>
      </p:sp>
      <p:sp>
        <p:nvSpPr>
          <p:cNvPr id="7" name="Footer Placeholder 6"/>
          <p:cNvSpPr>
            <a:spLocks noGrp="1"/>
          </p:cNvSpPr>
          <p:nvPr>
            <p:ph type="ftr" sz="quarter" idx="14"/>
          </p:nvPr>
        </p:nvSpPr>
        <p:spPr/>
        <p:txBody>
          <a:bodyPr/>
          <a:lstStyle/>
          <a:p>
            <a:fld id="{6022AA5C-0B75-4048-808B-E0A2B0D767F6}" type="slidenum">
              <a:rPr lang="en-US" smtClean="0"/>
              <a:pPr/>
              <a:t>‹#›</a:t>
            </a:fld>
            <a:endParaRPr lang="en-US" dirty="0"/>
          </a:p>
        </p:txBody>
      </p:sp>
    </p:spTree>
    <p:extLst>
      <p:ext uri="{BB962C8B-B14F-4D97-AF65-F5344CB8AC3E}">
        <p14:creationId xmlns:p14="http://schemas.microsoft.com/office/powerpoint/2010/main" val="7174858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fld id="{6022AA5C-0B75-4048-808B-E0A2B0D767F6}" type="slidenum">
              <a:rPr lang="en-US" smtClean="0"/>
              <a:pPr/>
              <a:t>‹#›</a:t>
            </a:fld>
            <a:endParaRPr lang="en-US" dirty="0"/>
          </a:p>
        </p:txBody>
      </p:sp>
      <p:sp>
        <p:nvSpPr>
          <p:cNvPr id="4" name="Title 6"/>
          <p:cNvSpPr txBox="1">
            <a:spLocks/>
          </p:cNvSpPr>
          <p:nvPr userDrawn="1"/>
        </p:nvSpPr>
        <p:spPr>
          <a:xfrm>
            <a:off x="990600" y="517525"/>
            <a:ext cx="10515600" cy="1325563"/>
          </a:xfrm>
          <a:prstGeom prst="rect">
            <a:avLst/>
          </a:prstGeom>
        </p:spPr>
        <p:txBody>
          <a:bodyPr/>
          <a:lstStyle>
            <a:lvl1pPr algn="l" defTabSz="457200" rtl="0" eaLnBrk="1" latinLnBrk="0" hangingPunct="1">
              <a:spcBef>
                <a:spcPct val="0"/>
              </a:spcBef>
              <a:buNone/>
              <a:defRPr sz="4000" b="1" kern="1200">
                <a:solidFill>
                  <a:schemeClr val="accent1"/>
                </a:solidFill>
                <a:latin typeface="Tahoma" panose="020B0604030504040204" pitchFamily="34" charset="0"/>
                <a:ea typeface="Tahoma" panose="020B0604030504040204" pitchFamily="34" charset="0"/>
                <a:cs typeface="Tahoma" panose="020B060403050404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Click to edit Master title style</a:t>
            </a:r>
          </a:p>
        </p:txBody>
      </p:sp>
    </p:spTree>
    <p:extLst>
      <p:ext uri="{BB962C8B-B14F-4D97-AF65-F5344CB8AC3E}">
        <p14:creationId xmlns:p14="http://schemas.microsoft.com/office/powerpoint/2010/main" val="1218321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1" i="0">
                <a:solidFill>
                  <a:srgbClr val="0071BB"/>
                </a:solidFill>
                <a:latin typeface="Tahoma"/>
                <a:cs typeface="Tahoma"/>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1/25/2024</a:t>
            </a:fld>
            <a:endParaRPr lang="en-US"/>
          </a:p>
        </p:txBody>
      </p:sp>
      <p:sp>
        <p:nvSpPr>
          <p:cNvPr id="6" name="Holder 6"/>
          <p:cNvSpPr>
            <a:spLocks noGrp="1"/>
          </p:cNvSpPr>
          <p:nvPr>
            <p:ph type="sldNum" sz="quarter" idx="7"/>
          </p:nvPr>
        </p:nvSpPr>
        <p:spPr/>
        <p:txBody>
          <a:bodyPr lIns="0" tIns="0" rIns="0" bIns="0"/>
          <a:lstStyle>
            <a:lvl1pPr>
              <a:defRPr sz="1200" b="0" i="0">
                <a:solidFill>
                  <a:srgbClr val="888888"/>
                </a:solidFill>
                <a:latin typeface="Trebuchet MS"/>
                <a:cs typeface="Trebuchet MS"/>
              </a:defRPr>
            </a:lvl1pPr>
          </a:lstStyle>
          <a:p>
            <a:pPr marL="38100">
              <a:lnSpc>
                <a:spcPct val="100000"/>
              </a:lnSpc>
              <a:spcBef>
                <a:spcPts val="25"/>
              </a:spcBef>
            </a:pPr>
            <a:fld id="{81D60167-4931-47E6-BA6A-407CBD079E47}" type="slidenum">
              <a:rPr dirty="0"/>
              <a:t>‹#›</a:t>
            </a:fld>
            <a:endParaRPr dirty="0"/>
          </a:p>
        </p:txBody>
      </p:sp>
    </p:spTree>
    <p:extLst>
      <p:ext uri="{BB962C8B-B14F-4D97-AF65-F5344CB8AC3E}">
        <p14:creationId xmlns:p14="http://schemas.microsoft.com/office/powerpoint/2010/main" val="364516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799" y="-2660091"/>
            <a:ext cx="6197477" cy="8020264"/>
          </a:xfrm>
          <a:prstGeom prst="rect">
            <a:avLst/>
          </a:prstGeom>
        </p:spPr>
      </p:pic>
      <p:sp>
        <p:nvSpPr>
          <p:cNvPr id="4" name="Title 3"/>
          <p:cNvSpPr>
            <a:spLocks noGrp="1"/>
          </p:cNvSpPr>
          <p:nvPr>
            <p:ph type="title"/>
          </p:nvPr>
        </p:nvSpPr>
        <p:spPr>
          <a:xfrm>
            <a:off x="653143" y="3097440"/>
            <a:ext cx="10515600" cy="1325563"/>
          </a:xfrm>
          <a:prstGeom prst="rect">
            <a:avLst/>
          </a:prstGeom>
        </p:spPr>
        <p:txBody>
          <a:bodyPr/>
          <a:lstStyle>
            <a:lvl1pPr>
              <a:defRPr sz="4000" b="1">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US" dirty="0"/>
          </a:p>
        </p:txBody>
      </p:sp>
      <p:sp>
        <p:nvSpPr>
          <p:cNvPr id="18" name="Rectangle 17"/>
          <p:cNvSpPr/>
          <p:nvPr userDrawn="1"/>
        </p:nvSpPr>
        <p:spPr>
          <a:xfrm flipV="1">
            <a:off x="11887201" y="0"/>
            <a:ext cx="304800" cy="6858000"/>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flipV="1">
            <a:off x="-1" y="-2"/>
            <a:ext cx="304800" cy="6858000"/>
          </a:xfrm>
          <a:prstGeom prst="rect">
            <a:avLst/>
          </a:prstGeom>
          <a:solidFill>
            <a:srgbClr val="FBB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quarter" idx="10" hasCustomPrompt="1"/>
          </p:nvPr>
        </p:nvSpPr>
        <p:spPr>
          <a:xfrm>
            <a:off x="652463" y="4648200"/>
            <a:ext cx="10515600" cy="1676400"/>
          </a:xfrm>
          <a:prstGeom prst="rect">
            <a:avLst/>
          </a:prstGeom>
        </p:spPr>
        <p:txBody>
          <a:bodyPr/>
          <a:lstStyle>
            <a:lvl1pPr marL="0" indent="0">
              <a:buFontTx/>
              <a:buNone/>
              <a:defRPr baseline="0">
                <a:latin typeface="Tahoma" panose="020B0604030504040204" pitchFamily="34" charset="0"/>
                <a:ea typeface="Tahoma" panose="020B0604030504040204" pitchFamily="34" charset="0"/>
                <a:cs typeface="Tahoma" panose="020B060403050404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Speaker Name, Title</a:t>
            </a:r>
          </a:p>
          <a:p>
            <a:pPr lvl="0"/>
            <a:r>
              <a:rPr lang="en-US" dirty="0"/>
              <a:t>The Hospital and </a:t>
            </a:r>
            <a:r>
              <a:rPr lang="en-US" dirty="0" err="1"/>
              <a:t>Healthsystem</a:t>
            </a:r>
            <a:r>
              <a:rPr lang="en-US" dirty="0"/>
              <a:t> Association of Pennsylvania</a:t>
            </a:r>
          </a:p>
          <a:p>
            <a:pPr lvl="0"/>
            <a:r>
              <a:rPr lang="en-US" dirty="0"/>
              <a:t>Date</a:t>
            </a:r>
          </a:p>
        </p:txBody>
      </p:sp>
    </p:spTree>
    <p:extLst>
      <p:ext uri="{BB962C8B-B14F-4D97-AF65-F5344CB8AC3E}">
        <p14:creationId xmlns:p14="http://schemas.microsoft.com/office/powerpoint/2010/main" val="42388245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757B95EE-C601-EAB2-C8A4-961E63681324}"/>
              </a:ext>
            </a:extLst>
          </p:cNvPr>
          <p:cNvSpPr>
            <a:spLocks noGrp="1"/>
          </p:cNvSpPr>
          <p:nvPr>
            <p:ph type="dt" sz="half" idx="10"/>
          </p:nvPr>
        </p:nvSpPr>
        <p:spPr/>
        <p:txBody>
          <a:bodyPr/>
          <a:lstStyle>
            <a:lvl1pPr>
              <a:defRPr/>
            </a:lvl1pPr>
          </a:lstStyle>
          <a:p>
            <a:pPr>
              <a:defRPr/>
            </a:pPr>
            <a:fld id="{31F104B3-ABFC-47DE-A178-81EBA78A39CB}" type="datetimeFigureOut">
              <a:rPr lang="en-US"/>
              <a:pPr>
                <a:defRPr/>
              </a:pPr>
              <a:t>1/25/2024</a:t>
            </a:fld>
            <a:endParaRPr lang="en-US"/>
          </a:p>
        </p:txBody>
      </p:sp>
      <p:sp>
        <p:nvSpPr>
          <p:cNvPr id="5" name="Footer Placeholder 4">
            <a:extLst>
              <a:ext uri="{FF2B5EF4-FFF2-40B4-BE49-F238E27FC236}">
                <a16:creationId xmlns:a16="http://schemas.microsoft.com/office/drawing/2014/main" id="{F030401C-E632-A747-0477-68E09BCF6BB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715974B-A3FD-E9C8-B636-C8FEF1AB4540}"/>
              </a:ext>
            </a:extLst>
          </p:cNvPr>
          <p:cNvSpPr>
            <a:spLocks noGrp="1"/>
          </p:cNvSpPr>
          <p:nvPr>
            <p:ph type="sldNum" sz="quarter" idx="12"/>
          </p:nvPr>
        </p:nvSpPr>
        <p:spPr/>
        <p:txBody>
          <a:bodyPr/>
          <a:lstStyle>
            <a:lvl1pPr>
              <a:defRPr/>
            </a:lvl1pPr>
          </a:lstStyle>
          <a:p>
            <a:pPr>
              <a:defRPr/>
            </a:pPr>
            <a:fld id="{8CA17CB4-0E81-4F21-996C-45D97AEC6265}" type="slidenum">
              <a:rPr lang="en-US" altLang="en-US"/>
              <a:pPr>
                <a:defRPr/>
              </a:pPr>
              <a:t>‹#›</a:t>
            </a:fld>
            <a:endParaRPr lang="en-US" altLang="en-US"/>
          </a:p>
        </p:txBody>
      </p:sp>
    </p:spTree>
    <p:extLst>
      <p:ext uri="{BB962C8B-B14F-4D97-AF65-F5344CB8AC3E}">
        <p14:creationId xmlns:p14="http://schemas.microsoft.com/office/powerpoint/2010/main" val="37127595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CA942BF-B9F2-21A8-E498-B0CADD7D623A}"/>
              </a:ext>
            </a:extLst>
          </p:cNvPr>
          <p:cNvSpPr>
            <a:spLocks noGrp="1"/>
          </p:cNvSpPr>
          <p:nvPr>
            <p:ph type="dt" sz="half" idx="10"/>
          </p:nvPr>
        </p:nvSpPr>
        <p:spPr/>
        <p:txBody>
          <a:bodyPr/>
          <a:lstStyle>
            <a:lvl1pPr>
              <a:defRPr/>
            </a:lvl1pPr>
          </a:lstStyle>
          <a:p>
            <a:pPr>
              <a:defRPr/>
            </a:pPr>
            <a:fld id="{64C0FB8C-4221-420F-ADE2-0AA59CDC45B8}" type="datetimeFigureOut">
              <a:rPr lang="en-US"/>
              <a:pPr>
                <a:defRPr/>
              </a:pPr>
              <a:t>1/25/2024</a:t>
            </a:fld>
            <a:endParaRPr lang="en-US"/>
          </a:p>
        </p:txBody>
      </p:sp>
      <p:sp>
        <p:nvSpPr>
          <p:cNvPr id="5" name="Footer Placeholder 4">
            <a:extLst>
              <a:ext uri="{FF2B5EF4-FFF2-40B4-BE49-F238E27FC236}">
                <a16:creationId xmlns:a16="http://schemas.microsoft.com/office/drawing/2014/main" id="{5E34EC1C-CA61-0936-0D68-22FEBB08D0B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500A029-51CE-F66A-A889-DC7F7968E955}"/>
              </a:ext>
            </a:extLst>
          </p:cNvPr>
          <p:cNvSpPr>
            <a:spLocks noGrp="1"/>
          </p:cNvSpPr>
          <p:nvPr>
            <p:ph type="sldNum" sz="quarter" idx="12"/>
          </p:nvPr>
        </p:nvSpPr>
        <p:spPr/>
        <p:txBody>
          <a:bodyPr/>
          <a:lstStyle>
            <a:lvl1pPr>
              <a:defRPr/>
            </a:lvl1pPr>
          </a:lstStyle>
          <a:p>
            <a:pPr>
              <a:defRPr/>
            </a:pPr>
            <a:fld id="{C425564B-3A43-4E36-BE5B-D621A8D7EE70}" type="slidenum">
              <a:rPr lang="en-US" altLang="en-US"/>
              <a:pPr>
                <a:defRPr/>
              </a:pPr>
              <a:t>‹#›</a:t>
            </a:fld>
            <a:endParaRPr lang="en-US" altLang="en-US"/>
          </a:p>
        </p:txBody>
      </p:sp>
    </p:spTree>
    <p:extLst>
      <p:ext uri="{BB962C8B-B14F-4D97-AF65-F5344CB8AC3E}">
        <p14:creationId xmlns:p14="http://schemas.microsoft.com/office/powerpoint/2010/main" val="9168136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6"/>
          <p:cNvSpPr>
            <a:spLocks noGrp="1"/>
          </p:cNvSpPr>
          <p:nvPr>
            <p:ph type="title"/>
          </p:nvPr>
        </p:nvSpPr>
        <p:spPr>
          <a:xfrm>
            <a:off x="838200" y="365125"/>
            <a:ext cx="10515600" cy="1325563"/>
          </a:xfrm>
          <a:prstGeom prst="rect">
            <a:avLst/>
          </a:prstGeom>
        </p:spPr>
        <p:txBody>
          <a:bodyPr/>
          <a:lstStyle>
            <a:lvl1pPr>
              <a:defRPr sz="4000" b="1">
                <a:latin typeface="Tahoma" panose="020B0604030504040204" pitchFamily="34" charset="0"/>
                <a:ea typeface="Tahoma" panose="020B0604030504040204" pitchFamily="34" charset="0"/>
                <a:cs typeface="Tahoma" panose="020B0604030504040204" pitchFamily="34" charset="0"/>
              </a:defRPr>
            </a:lvl1pPr>
          </a:lstStyle>
          <a:p>
            <a:r>
              <a:rPr lang="en-US" dirty="0"/>
              <a:t>Click to edit Master title style</a:t>
            </a:r>
          </a:p>
        </p:txBody>
      </p:sp>
      <p:sp>
        <p:nvSpPr>
          <p:cNvPr id="8" name="Footer Placeholder 7"/>
          <p:cNvSpPr>
            <a:spLocks noGrp="1"/>
          </p:cNvSpPr>
          <p:nvPr>
            <p:ph type="ftr" sz="quarter" idx="10"/>
          </p:nvPr>
        </p:nvSpPr>
        <p:spPr/>
        <p:txBody>
          <a:bodyPr/>
          <a:lstStyle/>
          <a:p>
            <a:r>
              <a:rPr lang="en-US"/>
              <a:t>2</a:t>
            </a:r>
            <a:endParaRPr lang="en-US" dirty="0"/>
          </a:p>
        </p:txBody>
      </p:sp>
      <p:sp>
        <p:nvSpPr>
          <p:cNvPr id="10" name="Content Placeholder 9"/>
          <p:cNvSpPr>
            <a:spLocks noGrp="1"/>
          </p:cNvSpPr>
          <p:nvPr>
            <p:ph sz="quarter" idx="11"/>
          </p:nvPr>
        </p:nvSpPr>
        <p:spPr>
          <a:xfrm>
            <a:off x="838200" y="1850571"/>
            <a:ext cx="10515600" cy="3331029"/>
          </a:xfrm>
          <a:prstGeom prst="rect">
            <a:avLst/>
          </a:prstGeom>
        </p:spPr>
        <p:txBody>
          <a:bodyPr/>
          <a:lstStyle>
            <a:lvl1pPr>
              <a:defRPr sz="2000">
                <a:latin typeface="Tahoma" panose="020B0604030504040204" pitchFamily="34" charset="0"/>
                <a:ea typeface="Tahoma" panose="020B0604030504040204" pitchFamily="34" charset="0"/>
                <a:cs typeface="Tahoma" panose="020B0604030504040204" pitchFamily="34" charset="0"/>
              </a:defRPr>
            </a:lvl1pPr>
            <a:lvl2pPr>
              <a:defRPr sz="2000">
                <a:latin typeface="Tahoma" panose="020B0604030504040204" pitchFamily="34" charset="0"/>
                <a:ea typeface="Tahoma" panose="020B0604030504040204" pitchFamily="34" charset="0"/>
                <a:cs typeface="Tahoma" panose="020B0604030504040204" pitchFamily="34" charset="0"/>
              </a:defRPr>
            </a:lvl2pPr>
            <a:lvl3pPr>
              <a:defRPr sz="2000">
                <a:latin typeface="Tahoma" panose="020B0604030504040204" pitchFamily="34" charset="0"/>
                <a:ea typeface="Tahoma" panose="020B0604030504040204" pitchFamily="34" charset="0"/>
                <a:cs typeface="Tahoma" panose="020B0604030504040204" pitchFamily="34" charset="0"/>
              </a:defRPr>
            </a:lvl3pPr>
            <a:lvl4pPr>
              <a:defRPr sz="2000">
                <a:latin typeface="Tahoma" panose="020B0604030504040204" pitchFamily="34" charset="0"/>
                <a:ea typeface="Tahoma" panose="020B0604030504040204" pitchFamily="34" charset="0"/>
                <a:cs typeface="Tahoma" panose="020B0604030504040204" pitchFamily="34" charset="0"/>
              </a:defRPr>
            </a:lvl4pPr>
            <a:lvl5pPr>
              <a:defRPr sz="2000">
                <a:latin typeface="Tahoma" panose="020B0604030504040204" pitchFamily="34" charset="0"/>
                <a:ea typeface="Tahoma" panose="020B0604030504040204" pitchFamily="34" charset="0"/>
                <a:cs typeface="Tahom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344869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Footer Placeholder 7"/>
          <p:cNvSpPr>
            <a:spLocks noGrp="1"/>
          </p:cNvSpPr>
          <p:nvPr>
            <p:ph type="ftr" sz="quarter" idx="10"/>
          </p:nvPr>
        </p:nvSpPr>
        <p:spPr/>
        <p:txBody>
          <a:bodyPr/>
          <a:lstStyle/>
          <a:p>
            <a:r>
              <a:rPr lang="en-US"/>
              <a:t>2</a:t>
            </a:r>
            <a:endParaRPr lang="en-US" dirty="0"/>
          </a:p>
        </p:txBody>
      </p:sp>
      <p:sp>
        <p:nvSpPr>
          <p:cNvPr id="10" name="Text Placeholder 9"/>
          <p:cNvSpPr>
            <a:spLocks noGrp="1"/>
          </p:cNvSpPr>
          <p:nvPr>
            <p:ph type="body" sz="quarter" idx="11"/>
          </p:nvPr>
        </p:nvSpPr>
        <p:spPr>
          <a:xfrm>
            <a:off x="838200" y="1817915"/>
            <a:ext cx="10515600" cy="3058886"/>
          </a:xfrm>
          <a:prstGeom prst="rect">
            <a:avLst/>
          </a:prstGeom>
          <a:ln w="38100">
            <a:solidFill>
              <a:srgbClr val="FBB040"/>
            </a:solidFill>
          </a:ln>
        </p:spPr>
        <p:txBody>
          <a:bodyPr/>
          <a:lstStyle>
            <a:lvl1pPr>
              <a:defRPr>
                <a:ln>
                  <a:noFill/>
                </a:ln>
                <a:latin typeface="Tahoma" panose="020B0604030504040204" pitchFamily="34" charset="0"/>
                <a:ea typeface="Tahoma" panose="020B0604030504040204" pitchFamily="34" charset="0"/>
                <a:cs typeface="Tahoma" panose="020B0604030504040204" pitchFamily="34" charset="0"/>
              </a:defRPr>
            </a:lvl1pPr>
            <a:lvl2pPr>
              <a:defRPr>
                <a:ln>
                  <a:noFill/>
                </a:ln>
                <a:latin typeface="Tahoma" panose="020B0604030504040204" pitchFamily="34" charset="0"/>
                <a:ea typeface="Tahoma" panose="020B0604030504040204" pitchFamily="34" charset="0"/>
                <a:cs typeface="Tahoma" panose="020B0604030504040204" pitchFamily="34" charset="0"/>
              </a:defRPr>
            </a:lvl2pPr>
            <a:lvl3pPr>
              <a:defRPr>
                <a:ln>
                  <a:noFill/>
                </a:ln>
                <a:latin typeface="Tahoma" panose="020B0604030504040204" pitchFamily="34" charset="0"/>
                <a:ea typeface="Tahoma" panose="020B0604030504040204" pitchFamily="34" charset="0"/>
                <a:cs typeface="Tahoma" panose="020B0604030504040204" pitchFamily="34" charset="0"/>
              </a:defRPr>
            </a:lvl3pPr>
            <a:lvl4pPr>
              <a:defRPr>
                <a:ln>
                  <a:noFill/>
                </a:ln>
                <a:latin typeface="Tahoma" panose="020B0604030504040204" pitchFamily="34" charset="0"/>
                <a:ea typeface="Tahoma" panose="020B0604030504040204" pitchFamily="34" charset="0"/>
                <a:cs typeface="Tahoma" panose="020B0604030504040204" pitchFamily="34" charset="0"/>
              </a:defRPr>
            </a:lvl4pPr>
            <a:lvl5pPr>
              <a:defRPr>
                <a:ln>
                  <a:noFill/>
                </a:ln>
                <a:latin typeface="Tahoma" panose="020B0604030504040204" pitchFamily="34" charset="0"/>
                <a:ea typeface="Tahoma" panose="020B0604030504040204" pitchFamily="34" charset="0"/>
                <a:cs typeface="Tahom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6"/>
          <p:cNvSpPr>
            <a:spLocks noGrp="1"/>
          </p:cNvSpPr>
          <p:nvPr>
            <p:ph type="title"/>
          </p:nvPr>
        </p:nvSpPr>
        <p:spPr>
          <a:xfrm>
            <a:off x="838200" y="365125"/>
            <a:ext cx="10515600" cy="1325563"/>
          </a:xfrm>
          <a:prstGeom prst="rect">
            <a:avLst/>
          </a:prstGeom>
        </p:spPr>
        <p:txBody>
          <a:bodyPr/>
          <a:lstStyle>
            <a:lvl1pPr>
              <a:defRPr sz="4000" b="1">
                <a:latin typeface="Tahoma" panose="020B0604030504040204" pitchFamily="34" charset="0"/>
                <a:ea typeface="Tahoma" panose="020B0604030504040204" pitchFamily="34" charset="0"/>
                <a:cs typeface="Tahoma" panose="020B0604030504040204" pitchFamily="34" charset="0"/>
              </a:defRPr>
            </a:lvl1pPr>
          </a:lstStyle>
          <a:p>
            <a:r>
              <a:rPr lang="en-US" dirty="0"/>
              <a:t>Click to edit Master title style</a:t>
            </a:r>
          </a:p>
        </p:txBody>
      </p:sp>
    </p:spTree>
    <p:extLst>
      <p:ext uri="{BB962C8B-B14F-4D97-AF65-F5344CB8AC3E}">
        <p14:creationId xmlns:p14="http://schemas.microsoft.com/office/powerpoint/2010/main" val="8989540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39238"/>
            <a:ext cx="5279571" cy="3880772"/>
          </a:xfrm>
          <a:prstGeom prst="rect">
            <a:avLst/>
          </a:prstGeom>
          <a:ln w="28575">
            <a:solidFill>
              <a:srgbClr val="0072BC"/>
            </a:solidFill>
          </a:ln>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379029" y="1834019"/>
            <a:ext cx="4974771" cy="3880773"/>
          </a:xfrm>
          <a:prstGeom prst="rect">
            <a:avLst/>
          </a:prstGeom>
          <a:solidFill>
            <a:srgbClr val="8ED8F8"/>
          </a:solidFill>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6"/>
          <p:cNvSpPr>
            <a:spLocks noGrp="1"/>
          </p:cNvSpPr>
          <p:nvPr>
            <p:ph type="title"/>
          </p:nvPr>
        </p:nvSpPr>
        <p:spPr>
          <a:xfrm>
            <a:off x="838200" y="365125"/>
            <a:ext cx="10515600" cy="1325563"/>
          </a:xfrm>
          <a:prstGeom prst="rect">
            <a:avLst/>
          </a:prstGeom>
        </p:spPr>
        <p:txBody>
          <a:bodyPr/>
          <a:lstStyle>
            <a:lvl1pPr>
              <a:defRPr sz="4000" b="1">
                <a:latin typeface="Tahoma" panose="020B0604030504040204" pitchFamily="34" charset="0"/>
                <a:ea typeface="Tahoma" panose="020B0604030504040204" pitchFamily="34" charset="0"/>
                <a:cs typeface="Tahoma" panose="020B0604030504040204" pitchFamily="34" charset="0"/>
              </a:defRPr>
            </a:lvl1pPr>
          </a:lstStyle>
          <a:p>
            <a:r>
              <a:rPr lang="en-US" dirty="0"/>
              <a:t>Click to edit Master title style</a:t>
            </a:r>
          </a:p>
        </p:txBody>
      </p:sp>
      <p:sp>
        <p:nvSpPr>
          <p:cNvPr id="9" name="Footer Placeholder 8"/>
          <p:cNvSpPr>
            <a:spLocks noGrp="1"/>
          </p:cNvSpPr>
          <p:nvPr>
            <p:ph type="ftr" sz="quarter" idx="10"/>
          </p:nvPr>
        </p:nvSpPr>
        <p:spPr/>
        <p:txBody>
          <a:bodyPr/>
          <a:lstStyle/>
          <a:p>
            <a:r>
              <a:rPr lang="en-US"/>
              <a:t>2</a:t>
            </a:r>
            <a:endParaRPr lang="en-US" dirty="0"/>
          </a:p>
        </p:txBody>
      </p:sp>
    </p:spTree>
    <p:extLst>
      <p:ext uri="{BB962C8B-B14F-4D97-AF65-F5344CB8AC3E}">
        <p14:creationId xmlns:p14="http://schemas.microsoft.com/office/powerpoint/2010/main" val="14697507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945243" y="1830121"/>
            <a:ext cx="4186713" cy="576262"/>
          </a:xfrm>
          <a:prstGeom prst="rect">
            <a:avLst/>
          </a:prstGeom>
          <a:ln w="28575">
            <a:solidFill>
              <a:srgbClr val="8ED8F8"/>
            </a:solidFill>
          </a:ln>
        </p:spPr>
        <p:txBody>
          <a:bodyPr anchor="b">
            <a:noAutofit/>
          </a:bodyPr>
          <a:lstStyle>
            <a:lvl1pPr marL="0" indent="0">
              <a:buNone/>
              <a:defRPr sz="2400" b="0">
                <a:latin typeface="Tahoma" panose="020B0604030504040204" pitchFamily="34" charset="0"/>
                <a:ea typeface="Tahoma" panose="020B0604030504040204" pitchFamily="34" charset="0"/>
                <a:cs typeface="Tahom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1945243" y="2498125"/>
            <a:ext cx="4186713" cy="3004745"/>
          </a:xfrm>
          <a:prstGeom prst="rect">
            <a:avLst/>
          </a:prstGeom>
          <a:solidFill>
            <a:srgbClr val="8ED8F8"/>
          </a:solidFill>
        </p:spPr>
        <p:txBody>
          <a:bodyPr>
            <a:normAutofit/>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757642" y="1830121"/>
            <a:ext cx="4186708" cy="576262"/>
          </a:xfrm>
          <a:prstGeom prst="rect">
            <a:avLst/>
          </a:prstGeom>
          <a:ln w="28575">
            <a:solidFill>
              <a:srgbClr val="FBB040"/>
            </a:solidFill>
          </a:ln>
        </p:spPr>
        <p:txBody>
          <a:bodyPr anchor="b">
            <a:noAutofit/>
          </a:bodyPr>
          <a:lstStyle>
            <a:lvl1pPr marL="0" indent="0">
              <a:buNone/>
              <a:defRPr sz="2400" b="0">
                <a:latin typeface="Tahoma" panose="020B0604030504040204" pitchFamily="34" charset="0"/>
                <a:ea typeface="Tahoma" panose="020B0604030504040204" pitchFamily="34" charset="0"/>
                <a:cs typeface="Tahom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757643" y="2498126"/>
            <a:ext cx="4186707" cy="3004744"/>
          </a:xfrm>
          <a:prstGeom prst="rect">
            <a:avLst/>
          </a:prstGeom>
          <a:solidFill>
            <a:srgbClr val="FBB040">
              <a:alpha val="47059"/>
            </a:srgbClr>
          </a:solidFill>
        </p:spPr>
        <p:txBody>
          <a:bodyPr>
            <a:normAutofit/>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6"/>
          <p:cNvSpPr>
            <a:spLocks noGrp="1"/>
          </p:cNvSpPr>
          <p:nvPr>
            <p:ph type="title"/>
          </p:nvPr>
        </p:nvSpPr>
        <p:spPr>
          <a:xfrm>
            <a:off x="838200" y="365125"/>
            <a:ext cx="10515600" cy="1325563"/>
          </a:xfrm>
          <a:prstGeom prst="rect">
            <a:avLst/>
          </a:prstGeom>
        </p:spPr>
        <p:txBody>
          <a:bodyPr/>
          <a:lstStyle>
            <a:lvl1pPr>
              <a:defRPr sz="4000" b="1">
                <a:latin typeface="Tahoma" panose="020B0604030504040204" pitchFamily="34" charset="0"/>
                <a:ea typeface="Tahoma" panose="020B0604030504040204" pitchFamily="34" charset="0"/>
                <a:cs typeface="Tahoma" panose="020B0604030504040204" pitchFamily="34" charset="0"/>
              </a:defRPr>
            </a:lvl1pPr>
          </a:lstStyle>
          <a:p>
            <a:r>
              <a:rPr lang="en-US" dirty="0"/>
              <a:t>Click to edit Master title style</a:t>
            </a:r>
          </a:p>
        </p:txBody>
      </p:sp>
      <p:sp>
        <p:nvSpPr>
          <p:cNvPr id="11" name="Footer Placeholder 10"/>
          <p:cNvSpPr>
            <a:spLocks noGrp="1"/>
          </p:cNvSpPr>
          <p:nvPr>
            <p:ph type="ftr" sz="quarter" idx="10"/>
          </p:nvPr>
        </p:nvSpPr>
        <p:spPr/>
        <p:txBody>
          <a:bodyPr/>
          <a:lstStyle/>
          <a:p>
            <a:r>
              <a:rPr lang="en-US"/>
              <a:t>2</a:t>
            </a:r>
            <a:endParaRPr lang="en-US" dirty="0"/>
          </a:p>
        </p:txBody>
      </p:sp>
    </p:spTree>
    <p:extLst>
      <p:ext uri="{BB962C8B-B14F-4D97-AF65-F5344CB8AC3E}">
        <p14:creationId xmlns:p14="http://schemas.microsoft.com/office/powerpoint/2010/main" val="136780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6"/>
          <p:cNvSpPr>
            <a:spLocks noGrp="1"/>
          </p:cNvSpPr>
          <p:nvPr>
            <p:ph type="title"/>
          </p:nvPr>
        </p:nvSpPr>
        <p:spPr>
          <a:xfrm>
            <a:off x="838200" y="365125"/>
            <a:ext cx="10515600" cy="1325563"/>
          </a:xfrm>
          <a:prstGeom prst="rect">
            <a:avLst/>
          </a:prstGeom>
        </p:spPr>
        <p:txBody>
          <a:bodyPr/>
          <a:lstStyle>
            <a:lvl1pPr>
              <a:defRPr sz="4000" b="1">
                <a:latin typeface="Tahoma" panose="020B0604030504040204" pitchFamily="34" charset="0"/>
                <a:ea typeface="Tahoma" panose="020B0604030504040204" pitchFamily="34" charset="0"/>
                <a:cs typeface="Tahoma" panose="020B0604030504040204" pitchFamily="34" charset="0"/>
              </a:defRPr>
            </a:lvl1pPr>
          </a:lstStyle>
          <a:p>
            <a:r>
              <a:rPr lang="en-US" dirty="0"/>
              <a:t>Click to edit Master title style</a:t>
            </a:r>
          </a:p>
        </p:txBody>
      </p:sp>
      <p:sp>
        <p:nvSpPr>
          <p:cNvPr id="7" name="Footer Placeholder 6"/>
          <p:cNvSpPr>
            <a:spLocks noGrp="1"/>
          </p:cNvSpPr>
          <p:nvPr>
            <p:ph type="ftr" sz="quarter" idx="10"/>
          </p:nvPr>
        </p:nvSpPr>
        <p:spPr/>
        <p:txBody>
          <a:bodyPr/>
          <a:lstStyle/>
          <a:p>
            <a:r>
              <a:rPr lang="en-US"/>
              <a:t>2</a:t>
            </a:r>
            <a:endParaRPr lang="en-US" dirty="0"/>
          </a:p>
        </p:txBody>
      </p:sp>
      <p:sp>
        <p:nvSpPr>
          <p:cNvPr id="9" name="Picture Placeholder 8"/>
          <p:cNvSpPr>
            <a:spLocks noGrp="1"/>
          </p:cNvSpPr>
          <p:nvPr>
            <p:ph type="pic" sz="quarter" idx="11"/>
          </p:nvPr>
        </p:nvSpPr>
        <p:spPr>
          <a:xfrm>
            <a:off x="838200" y="1927225"/>
            <a:ext cx="10515600" cy="3689350"/>
          </a:xfrm>
          <a:prstGeom prst="rect">
            <a:avLst/>
          </a:prstGeom>
        </p:spPr>
        <p:txBody>
          <a:bodyPr/>
          <a:lstStyle/>
          <a:p>
            <a:endParaRPr lang="en-US"/>
          </a:p>
        </p:txBody>
      </p:sp>
    </p:spTree>
    <p:extLst>
      <p:ext uri="{BB962C8B-B14F-4D97-AF65-F5344CB8AC3E}">
        <p14:creationId xmlns:p14="http://schemas.microsoft.com/office/powerpoint/2010/main" val="22627708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itle 6"/>
          <p:cNvSpPr>
            <a:spLocks noGrp="1"/>
          </p:cNvSpPr>
          <p:nvPr>
            <p:ph type="title"/>
          </p:nvPr>
        </p:nvSpPr>
        <p:spPr>
          <a:xfrm>
            <a:off x="838200" y="365125"/>
            <a:ext cx="10515600" cy="1325563"/>
          </a:xfrm>
          <a:prstGeom prst="rect">
            <a:avLst/>
          </a:prstGeom>
        </p:spPr>
        <p:txBody>
          <a:bodyPr/>
          <a:lstStyle>
            <a:lvl1pPr>
              <a:defRPr sz="4000" b="1">
                <a:latin typeface="Tahoma" panose="020B0604030504040204" pitchFamily="34" charset="0"/>
                <a:ea typeface="Tahoma" panose="020B0604030504040204" pitchFamily="34" charset="0"/>
                <a:cs typeface="Tahoma" panose="020B0604030504040204" pitchFamily="34" charset="0"/>
              </a:defRPr>
            </a:lvl1pPr>
          </a:lstStyle>
          <a:p>
            <a:r>
              <a:rPr lang="en-US" dirty="0"/>
              <a:t>Click to edit Master title style</a:t>
            </a:r>
          </a:p>
        </p:txBody>
      </p:sp>
      <p:sp>
        <p:nvSpPr>
          <p:cNvPr id="6" name="Footer Placeholder 5"/>
          <p:cNvSpPr>
            <a:spLocks noGrp="1"/>
          </p:cNvSpPr>
          <p:nvPr>
            <p:ph type="ftr" sz="quarter" idx="10"/>
          </p:nvPr>
        </p:nvSpPr>
        <p:spPr/>
        <p:txBody>
          <a:bodyPr/>
          <a:lstStyle/>
          <a:p>
            <a:r>
              <a:rPr lang="en-US"/>
              <a:t>2</a:t>
            </a:r>
            <a:endParaRPr lang="en-US" dirty="0"/>
          </a:p>
        </p:txBody>
      </p:sp>
      <p:sp>
        <p:nvSpPr>
          <p:cNvPr id="8" name="Chart Placeholder 7"/>
          <p:cNvSpPr>
            <a:spLocks noGrp="1"/>
          </p:cNvSpPr>
          <p:nvPr>
            <p:ph type="chart" sz="quarter" idx="11"/>
          </p:nvPr>
        </p:nvSpPr>
        <p:spPr>
          <a:xfrm>
            <a:off x="838200" y="1851025"/>
            <a:ext cx="10515600" cy="3798888"/>
          </a:xfrm>
          <a:prstGeom prst="rect">
            <a:avLst/>
          </a:prstGeom>
        </p:spPr>
        <p:txBody>
          <a:bodyPr/>
          <a:lstStyle/>
          <a:p>
            <a:endParaRPr lang="en-US"/>
          </a:p>
        </p:txBody>
      </p:sp>
    </p:spTree>
    <p:extLst>
      <p:ext uri="{BB962C8B-B14F-4D97-AF65-F5344CB8AC3E}">
        <p14:creationId xmlns:p14="http://schemas.microsoft.com/office/powerpoint/2010/main" val="38069703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510" y="1240971"/>
            <a:ext cx="3855532" cy="1278466"/>
          </a:xfrm>
          <a:prstGeom prst="rect">
            <a:avLst/>
          </a:prstGeom>
        </p:spPr>
        <p:txBody>
          <a:bodyPr anchor="b">
            <a:normAutofit/>
          </a:bodyPr>
          <a:lstStyle>
            <a:lvl1pPr>
              <a:defRPr sz="2000">
                <a:latin typeface="Tahoma" panose="020B0604030504040204" pitchFamily="34" charset="0"/>
                <a:ea typeface="Tahoma" panose="020B0604030504040204" pitchFamily="34" charset="0"/>
                <a:cs typeface="Tahoma" panose="020B0604030504040204" pitchFamily="34" charset="0"/>
              </a:defRPr>
            </a:lvl1pPr>
          </a:lstStyle>
          <a:p>
            <a:r>
              <a:rPr lang="en-US" dirty="0"/>
              <a:t>Click to edit Master title style</a:t>
            </a:r>
          </a:p>
        </p:txBody>
      </p:sp>
      <p:sp>
        <p:nvSpPr>
          <p:cNvPr id="3" name="Content Placeholder 2"/>
          <p:cNvSpPr>
            <a:spLocks noGrp="1"/>
          </p:cNvSpPr>
          <p:nvPr>
            <p:ph idx="1"/>
          </p:nvPr>
        </p:nvSpPr>
        <p:spPr>
          <a:xfrm>
            <a:off x="4761701" y="1240971"/>
            <a:ext cx="6592099" cy="4800391"/>
          </a:xfrm>
          <a:prstGeom prst="rect">
            <a:avLst/>
          </a:prstGeom>
        </p:spPr>
        <p:txBody>
          <a:bodyPr>
            <a:normAutofit/>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77510" y="2573800"/>
            <a:ext cx="3855532" cy="2584449"/>
          </a:xfrm>
          <a:prstGeom prst="rect">
            <a:avLst/>
          </a:prstGeom>
        </p:spPr>
        <p:txBody>
          <a:bodyPr>
            <a:normAutofit/>
          </a:bodyPr>
          <a:lstStyle>
            <a:lvl1pPr marL="0" indent="0">
              <a:buNone/>
              <a:defRPr sz="1400">
                <a:latin typeface="Tahoma" panose="020B0604030504040204" pitchFamily="34" charset="0"/>
                <a:ea typeface="Tahoma" panose="020B0604030504040204" pitchFamily="34" charset="0"/>
                <a:cs typeface="Tahoma" panose="020B0604030504040204" pitchFamily="34" charset="0"/>
              </a:defRPr>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dirty="0"/>
              <a:t>Edit Master text styles</a:t>
            </a:r>
          </a:p>
        </p:txBody>
      </p:sp>
      <p:sp>
        <p:nvSpPr>
          <p:cNvPr id="8" name="Title 6"/>
          <p:cNvSpPr txBox="1">
            <a:spLocks/>
          </p:cNvSpPr>
          <p:nvPr userDrawn="1"/>
        </p:nvSpPr>
        <p:spPr>
          <a:xfrm>
            <a:off x="838200" y="365125"/>
            <a:ext cx="10515600" cy="1325563"/>
          </a:xfrm>
          <a:prstGeom prst="rect">
            <a:avLst/>
          </a:prstGeom>
        </p:spPr>
        <p:txBody>
          <a:bodyPr/>
          <a:lstStyle>
            <a:lvl1pPr algn="l" defTabSz="457200" rtl="0" eaLnBrk="1" latinLnBrk="0" hangingPunct="1">
              <a:spcBef>
                <a:spcPct val="0"/>
              </a:spcBef>
              <a:buNone/>
              <a:defRPr sz="4000" b="1" kern="1200">
                <a:solidFill>
                  <a:schemeClr val="accent1"/>
                </a:solidFill>
                <a:latin typeface="Tahoma" panose="020B0604030504040204" pitchFamily="34" charset="0"/>
                <a:ea typeface="Tahoma" panose="020B0604030504040204" pitchFamily="34" charset="0"/>
                <a:cs typeface="Tahoma" panose="020B060403050404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Click to edit Master title style</a:t>
            </a:r>
          </a:p>
        </p:txBody>
      </p:sp>
      <p:sp>
        <p:nvSpPr>
          <p:cNvPr id="9" name="Footer Placeholder 8"/>
          <p:cNvSpPr>
            <a:spLocks noGrp="1"/>
          </p:cNvSpPr>
          <p:nvPr>
            <p:ph type="ftr" sz="quarter" idx="10"/>
          </p:nvPr>
        </p:nvSpPr>
        <p:spPr/>
        <p:txBody>
          <a:bodyPr/>
          <a:lstStyle/>
          <a:p>
            <a:r>
              <a:rPr lang="en-US"/>
              <a:t>2</a:t>
            </a:r>
            <a:endParaRPr lang="en-US" dirty="0"/>
          </a:p>
        </p:txBody>
      </p:sp>
    </p:spTree>
    <p:extLst>
      <p:ext uri="{BB962C8B-B14F-4D97-AF65-F5344CB8AC3E}">
        <p14:creationId xmlns:p14="http://schemas.microsoft.com/office/powerpoint/2010/main" val="893731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1" i="0">
                <a:solidFill>
                  <a:srgbClr val="0071BB"/>
                </a:solidFill>
                <a:latin typeface="Tahoma"/>
                <a:cs typeface="Tahoma"/>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1/25/2024</a:t>
            </a:fld>
            <a:endParaRPr lang="en-US"/>
          </a:p>
        </p:txBody>
      </p:sp>
      <p:sp>
        <p:nvSpPr>
          <p:cNvPr id="7" name="Holder 7"/>
          <p:cNvSpPr>
            <a:spLocks noGrp="1"/>
          </p:cNvSpPr>
          <p:nvPr>
            <p:ph type="sldNum" sz="quarter" idx="7"/>
          </p:nvPr>
        </p:nvSpPr>
        <p:spPr/>
        <p:txBody>
          <a:bodyPr lIns="0" tIns="0" rIns="0" bIns="0"/>
          <a:lstStyle>
            <a:lvl1pPr>
              <a:defRPr sz="1200" b="0" i="0">
                <a:solidFill>
                  <a:srgbClr val="888888"/>
                </a:solidFill>
                <a:latin typeface="Trebuchet MS"/>
                <a:cs typeface="Trebuchet MS"/>
              </a:defRPr>
            </a:lvl1pPr>
          </a:lstStyle>
          <a:p>
            <a:pPr marL="38100">
              <a:lnSpc>
                <a:spcPct val="100000"/>
              </a:lnSpc>
              <a:spcBef>
                <a:spcPts val="25"/>
              </a:spcBef>
            </a:pPr>
            <a:fld id="{81D60167-4931-47E6-BA6A-407CBD079E47}" type="slidenum">
              <a:rPr dirty="0"/>
              <a:t>‹#›</a:t>
            </a:fld>
            <a:endParaRPr dirty="0"/>
          </a:p>
        </p:txBody>
      </p:sp>
    </p:spTree>
    <p:extLst>
      <p:ext uri="{BB962C8B-B14F-4D97-AF65-F5344CB8AC3E}">
        <p14:creationId xmlns:p14="http://schemas.microsoft.com/office/powerpoint/2010/main" val="8138075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512" y="4669971"/>
            <a:ext cx="8598906" cy="566738"/>
          </a:xfrm>
          <a:prstGeom prst="rect">
            <a:avLst/>
          </a:prstGeom>
        </p:spPr>
        <p:txBody>
          <a:bodyPr anchor="b">
            <a:normAutofit/>
          </a:bodyPr>
          <a:lstStyle>
            <a:lvl1pPr algn="l">
              <a:defRPr sz="2400" b="0">
                <a:latin typeface="Tahoma" panose="020B0604030504040204" pitchFamily="34" charset="0"/>
                <a:ea typeface="Tahoma" panose="020B0604030504040204" pitchFamily="34" charset="0"/>
                <a:cs typeface="Tahoma" panose="020B0604030504040204" pitchFamily="34" charset="0"/>
              </a:defRPr>
            </a:lvl1pPr>
          </a:lstStyle>
          <a:p>
            <a:r>
              <a:rPr lang="en-US" dirty="0"/>
              <a:t>Click to edit Master title style</a:t>
            </a:r>
          </a:p>
        </p:txBody>
      </p:sp>
      <p:sp>
        <p:nvSpPr>
          <p:cNvPr id="3" name="Picture Placeholder 2"/>
          <p:cNvSpPr>
            <a:spLocks noGrp="1" noChangeAspect="1"/>
          </p:cNvSpPr>
          <p:nvPr>
            <p:ph type="pic" idx="1"/>
          </p:nvPr>
        </p:nvSpPr>
        <p:spPr>
          <a:xfrm>
            <a:off x="677511" y="1262742"/>
            <a:ext cx="8598907" cy="3192575"/>
          </a:xfrm>
          <a:prstGeom prst="rect">
            <a:avLst/>
          </a:prstGeom>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8" name="Title 6"/>
          <p:cNvSpPr txBox="1">
            <a:spLocks/>
          </p:cNvSpPr>
          <p:nvPr userDrawn="1"/>
        </p:nvSpPr>
        <p:spPr>
          <a:xfrm>
            <a:off x="838200" y="365125"/>
            <a:ext cx="10515600" cy="1325563"/>
          </a:xfrm>
          <a:prstGeom prst="rect">
            <a:avLst/>
          </a:prstGeom>
        </p:spPr>
        <p:txBody>
          <a:bodyPr/>
          <a:lstStyle>
            <a:lvl1pPr algn="l" defTabSz="457200" rtl="0" eaLnBrk="1" latinLnBrk="0" hangingPunct="1">
              <a:spcBef>
                <a:spcPct val="0"/>
              </a:spcBef>
              <a:buNone/>
              <a:defRPr sz="4000" b="1" kern="1200">
                <a:solidFill>
                  <a:schemeClr val="accent1"/>
                </a:solidFill>
                <a:latin typeface="Tahoma" panose="020B0604030504040204" pitchFamily="34" charset="0"/>
                <a:ea typeface="Tahoma" panose="020B0604030504040204" pitchFamily="34" charset="0"/>
                <a:cs typeface="Tahoma" panose="020B060403050404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t>Click to edit Master title style</a:t>
            </a:r>
            <a:endParaRPr lang="en-US" dirty="0"/>
          </a:p>
        </p:txBody>
      </p:sp>
      <p:sp>
        <p:nvSpPr>
          <p:cNvPr id="9" name="Footer Placeholder 8"/>
          <p:cNvSpPr>
            <a:spLocks noGrp="1"/>
          </p:cNvSpPr>
          <p:nvPr>
            <p:ph type="ftr" sz="quarter" idx="10"/>
          </p:nvPr>
        </p:nvSpPr>
        <p:spPr/>
        <p:txBody>
          <a:bodyPr/>
          <a:lstStyle/>
          <a:p>
            <a:r>
              <a:rPr lang="en-US"/>
              <a:t>2</a:t>
            </a:r>
            <a:endParaRPr lang="en-US" dirty="0"/>
          </a:p>
        </p:txBody>
      </p:sp>
    </p:spTree>
    <p:extLst>
      <p:ext uri="{BB962C8B-B14F-4D97-AF65-F5344CB8AC3E}">
        <p14:creationId xmlns:p14="http://schemas.microsoft.com/office/powerpoint/2010/main" val="5107476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Caption">
    <p:spTree>
      <p:nvGrpSpPr>
        <p:cNvPr id="1" name=""/>
        <p:cNvGrpSpPr/>
        <p:nvPr/>
      </p:nvGrpSpPr>
      <p:grpSpPr>
        <a:xfrm>
          <a:off x="0" y="0"/>
          <a:ext cx="0" cy="0"/>
          <a:chOff x="0" y="0"/>
          <a:chExt cx="0" cy="0"/>
        </a:xfrm>
      </p:grpSpPr>
      <p:sp>
        <p:nvSpPr>
          <p:cNvPr id="7" name="Title 6"/>
          <p:cNvSpPr txBox="1">
            <a:spLocks/>
          </p:cNvSpPr>
          <p:nvPr userDrawn="1"/>
        </p:nvSpPr>
        <p:spPr>
          <a:xfrm>
            <a:off x="838200" y="365125"/>
            <a:ext cx="10515600" cy="1325563"/>
          </a:xfrm>
          <a:prstGeom prst="rect">
            <a:avLst/>
          </a:prstGeom>
        </p:spPr>
        <p:txBody>
          <a:bodyPr/>
          <a:lstStyle>
            <a:lvl1pPr algn="l" defTabSz="457200" rtl="0" eaLnBrk="1" latinLnBrk="0" hangingPunct="1">
              <a:spcBef>
                <a:spcPct val="0"/>
              </a:spcBef>
              <a:buNone/>
              <a:defRPr sz="4000" b="1" kern="1200">
                <a:solidFill>
                  <a:schemeClr val="accent1"/>
                </a:solidFill>
                <a:latin typeface="Tahoma" panose="020B0604030504040204" pitchFamily="34" charset="0"/>
                <a:ea typeface="Tahoma" panose="020B0604030504040204" pitchFamily="34" charset="0"/>
                <a:cs typeface="Tahoma" panose="020B060403050404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Click to edit Master title style</a:t>
            </a:r>
          </a:p>
        </p:txBody>
      </p:sp>
      <p:sp>
        <p:nvSpPr>
          <p:cNvPr id="8" name="Footer Placeholder 7"/>
          <p:cNvSpPr>
            <a:spLocks noGrp="1"/>
          </p:cNvSpPr>
          <p:nvPr>
            <p:ph type="ftr" sz="quarter" idx="10"/>
          </p:nvPr>
        </p:nvSpPr>
        <p:spPr/>
        <p:txBody>
          <a:bodyPr/>
          <a:lstStyle/>
          <a:p>
            <a:r>
              <a:rPr lang="en-US"/>
              <a:t>2</a:t>
            </a:r>
            <a:endParaRPr lang="en-US" dirty="0"/>
          </a:p>
        </p:txBody>
      </p:sp>
      <p:sp>
        <p:nvSpPr>
          <p:cNvPr id="13" name="Table Placeholder 12"/>
          <p:cNvSpPr>
            <a:spLocks noGrp="1"/>
          </p:cNvSpPr>
          <p:nvPr>
            <p:ph type="tbl" sz="quarter" idx="11"/>
          </p:nvPr>
        </p:nvSpPr>
        <p:spPr>
          <a:xfrm>
            <a:off x="1012825" y="1143000"/>
            <a:ext cx="10340975" cy="3919538"/>
          </a:xfrm>
          <a:prstGeom prst="rect">
            <a:avLst/>
          </a:prstGeom>
        </p:spPr>
        <p:txBody>
          <a:bodyPr/>
          <a:lstStyle/>
          <a:p>
            <a:endParaRPr lang="en-US"/>
          </a:p>
        </p:txBody>
      </p:sp>
    </p:spTree>
    <p:extLst>
      <p:ext uri="{BB962C8B-B14F-4D97-AF65-F5344CB8AC3E}">
        <p14:creationId xmlns:p14="http://schemas.microsoft.com/office/powerpoint/2010/main" val="19750549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577" y="1375154"/>
            <a:ext cx="8096242" cy="2257046"/>
          </a:xfrm>
          <a:prstGeom prst="rect">
            <a:avLst/>
          </a:prstGeom>
        </p:spPr>
        <p:txBody>
          <a:bodyPr anchor="ctr">
            <a:normAutofit/>
          </a:bodyPr>
          <a:lstStyle>
            <a:lvl1pPr algn="l">
              <a:defRPr sz="4400" b="0" cap="none">
                <a:latin typeface="Tahoma" panose="020B0604030504040204" pitchFamily="34" charset="0"/>
                <a:ea typeface="Tahoma" panose="020B0604030504040204" pitchFamily="34" charset="0"/>
                <a:cs typeface="Tahoma" panose="020B0604030504040204" pitchFamily="34" charset="0"/>
              </a:defRPr>
            </a:lvl1pPr>
          </a:lstStyle>
          <a:p>
            <a:r>
              <a:rPr lang="en-US" dirty="0"/>
              <a:t>Click to edit Master title style</a:t>
            </a:r>
          </a:p>
        </p:txBody>
      </p:sp>
      <p:sp>
        <p:nvSpPr>
          <p:cNvPr id="23" name="Text Placeholder 9"/>
          <p:cNvSpPr>
            <a:spLocks noGrp="1"/>
          </p:cNvSpPr>
          <p:nvPr>
            <p:ph type="body" sz="quarter" idx="13"/>
          </p:nvPr>
        </p:nvSpPr>
        <p:spPr>
          <a:xfrm>
            <a:off x="931577" y="3810146"/>
            <a:ext cx="8096242" cy="381000"/>
          </a:xfrm>
          <a:prstGeom prst="rect">
            <a:avLst/>
          </a:prstGeom>
        </p:spPr>
        <p:txBody>
          <a:bodyPr anchor="ctr">
            <a:noAutofit/>
          </a:bodyPr>
          <a:lstStyle>
            <a:lvl1pPr marL="0" indent="0">
              <a:buFontTx/>
              <a:buNone/>
              <a:defRPr sz="160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Edit Master text styles</a:t>
            </a:r>
          </a:p>
        </p:txBody>
      </p:sp>
      <p:sp>
        <p:nvSpPr>
          <p:cNvPr id="20" name="TextBox 19"/>
          <p:cNvSpPr txBox="1"/>
          <p:nvPr/>
        </p:nvSpPr>
        <p:spPr>
          <a:xfrm>
            <a:off x="449716" y="1375153"/>
            <a:ext cx="60975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9027819" y="3339812"/>
            <a:ext cx="609759" cy="584776"/>
          </a:xfrm>
          <a:prstGeom prst="rect">
            <a:avLst/>
          </a:prstGeom>
        </p:spPr>
        <p:txBody>
          <a:bodyPr vert="horz" lIns="91440" tIns="45720" rIns="91440" bIns="45720" rtlCol="0" anchor="ctr">
            <a:noAutofit/>
          </a:bodyPr>
          <a:lstStyle>
            <a:defPPr>
              <a:defRPr lang="en-US"/>
            </a:defPPr>
            <a:lvl1pPr lvl="0">
              <a:spcBef>
                <a:spcPct val="0"/>
              </a:spcBef>
              <a:buNone/>
              <a:defRPr sz="8000" b="0" cap="all" baseline="0">
                <a:ln w="3175" cmpd="sng">
                  <a:noFill/>
                </a:ln>
                <a:effectLst/>
                <a:latin typeface="Arial"/>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lumMod val="60000"/>
                    <a:lumOff val="40000"/>
                  </a:schemeClr>
                </a:solidFill>
              </a:rPr>
              <a:t>”</a:t>
            </a:r>
          </a:p>
        </p:txBody>
      </p:sp>
      <p:sp>
        <p:nvSpPr>
          <p:cNvPr id="10" name="Title 6"/>
          <p:cNvSpPr txBox="1">
            <a:spLocks/>
          </p:cNvSpPr>
          <p:nvPr userDrawn="1"/>
        </p:nvSpPr>
        <p:spPr>
          <a:xfrm>
            <a:off x="838200" y="365125"/>
            <a:ext cx="10515600" cy="1325563"/>
          </a:xfrm>
          <a:prstGeom prst="rect">
            <a:avLst/>
          </a:prstGeom>
        </p:spPr>
        <p:txBody>
          <a:bodyPr/>
          <a:lstStyle>
            <a:lvl1pPr algn="l" defTabSz="457200" rtl="0" eaLnBrk="1" latinLnBrk="0" hangingPunct="1">
              <a:spcBef>
                <a:spcPct val="0"/>
              </a:spcBef>
              <a:buNone/>
              <a:defRPr sz="4000" b="1" kern="1200">
                <a:solidFill>
                  <a:schemeClr val="accent1"/>
                </a:solidFill>
                <a:latin typeface="Tahoma" panose="020B0604030504040204" pitchFamily="34" charset="0"/>
                <a:ea typeface="Tahoma" panose="020B0604030504040204" pitchFamily="34" charset="0"/>
                <a:cs typeface="Tahoma" panose="020B060403050404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Click to edit Master title style</a:t>
            </a:r>
          </a:p>
        </p:txBody>
      </p:sp>
      <p:sp>
        <p:nvSpPr>
          <p:cNvPr id="7" name="Footer Placeholder 6"/>
          <p:cNvSpPr>
            <a:spLocks noGrp="1"/>
          </p:cNvSpPr>
          <p:nvPr>
            <p:ph type="ftr" sz="quarter" idx="14"/>
          </p:nvPr>
        </p:nvSpPr>
        <p:spPr/>
        <p:txBody>
          <a:bodyPr/>
          <a:lstStyle/>
          <a:p>
            <a:r>
              <a:rPr lang="en-US"/>
              <a:t>2</a:t>
            </a:r>
            <a:endParaRPr lang="en-US" dirty="0"/>
          </a:p>
        </p:txBody>
      </p:sp>
    </p:spTree>
    <p:extLst>
      <p:ext uri="{BB962C8B-B14F-4D97-AF65-F5344CB8AC3E}">
        <p14:creationId xmlns:p14="http://schemas.microsoft.com/office/powerpoint/2010/main" val="11109845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2</a:t>
            </a:r>
            <a:endParaRPr lang="en-US" dirty="0"/>
          </a:p>
        </p:txBody>
      </p:sp>
      <p:sp>
        <p:nvSpPr>
          <p:cNvPr id="4" name="Title 6"/>
          <p:cNvSpPr txBox="1">
            <a:spLocks/>
          </p:cNvSpPr>
          <p:nvPr userDrawn="1"/>
        </p:nvSpPr>
        <p:spPr>
          <a:xfrm>
            <a:off x="990600" y="517525"/>
            <a:ext cx="10515600" cy="1325563"/>
          </a:xfrm>
          <a:prstGeom prst="rect">
            <a:avLst/>
          </a:prstGeom>
        </p:spPr>
        <p:txBody>
          <a:bodyPr/>
          <a:lstStyle>
            <a:lvl1pPr algn="l" defTabSz="457200" rtl="0" eaLnBrk="1" latinLnBrk="0" hangingPunct="1">
              <a:spcBef>
                <a:spcPct val="0"/>
              </a:spcBef>
              <a:buNone/>
              <a:defRPr sz="4000" b="1" kern="1200">
                <a:solidFill>
                  <a:schemeClr val="accent1"/>
                </a:solidFill>
                <a:latin typeface="Tahoma" panose="020B0604030504040204" pitchFamily="34" charset="0"/>
                <a:ea typeface="Tahoma" panose="020B0604030504040204" pitchFamily="34" charset="0"/>
                <a:cs typeface="Tahoma" panose="020B060403050404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Click to edit Master title style</a:t>
            </a:r>
          </a:p>
        </p:txBody>
      </p:sp>
    </p:spTree>
    <p:extLst>
      <p:ext uri="{BB962C8B-B14F-4D97-AF65-F5344CB8AC3E}">
        <p14:creationId xmlns:p14="http://schemas.microsoft.com/office/powerpoint/2010/main" val="42124678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799" y="-2660091"/>
            <a:ext cx="6197477" cy="8020264"/>
          </a:xfrm>
          <a:prstGeom prst="rect">
            <a:avLst/>
          </a:prstGeom>
        </p:spPr>
      </p:pic>
      <p:sp>
        <p:nvSpPr>
          <p:cNvPr id="4" name="Title 3"/>
          <p:cNvSpPr>
            <a:spLocks noGrp="1"/>
          </p:cNvSpPr>
          <p:nvPr>
            <p:ph type="title"/>
          </p:nvPr>
        </p:nvSpPr>
        <p:spPr>
          <a:xfrm>
            <a:off x="653143" y="3097440"/>
            <a:ext cx="10515600" cy="1325563"/>
          </a:xfrm>
          <a:prstGeom prst="rect">
            <a:avLst/>
          </a:prstGeom>
        </p:spPr>
        <p:txBody>
          <a:bodyPr/>
          <a:lstStyle>
            <a:lvl1pPr>
              <a:defRPr sz="4000" b="1">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US" dirty="0"/>
          </a:p>
        </p:txBody>
      </p:sp>
      <p:sp>
        <p:nvSpPr>
          <p:cNvPr id="18" name="Rectangle 17"/>
          <p:cNvSpPr/>
          <p:nvPr userDrawn="1"/>
        </p:nvSpPr>
        <p:spPr>
          <a:xfrm flipV="1">
            <a:off x="11887201" y="0"/>
            <a:ext cx="304800" cy="6858000"/>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flipV="1">
            <a:off x="-1" y="-2"/>
            <a:ext cx="304800" cy="6858000"/>
          </a:xfrm>
          <a:prstGeom prst="rect">
            <a:avLst/>
          </a:prstGeom>
          <a:solidFill>
            <a:srgbClr val="FBB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quarter" idx="10" hasCustomPrompt="1"/>
          </p:nvPr>
        </p:nvSpPr>
        <p:spPr>
          <a:xfrm>
            <a:off x="652463" y="4648200"/>
            <a:ext cx="10515600" cy="1676400"/>
          </a:xfrm>
          <a:prstGeom prst="rect">
            <a:avLst/>
          </a:prstGeom>
        </p:spPr>
        <p:txBody>
          <a:bodyPr/>
          <a:lstStyle>
            <a:lvl1pPr marL="0" indent="0">
              <a:buFontTx/>
              <a:buNone/>
              <a:defRPr baseline="0">
                <a:latin typeface="Tahoma" panose="020B0604030504040204" pitchFamily="34" charset="0"/>
                <a:ea typeface="Tahoma" panose="020B0604030504040204" pitchFamily="34" charset="0"/>
                <a:cs typeface="Tahoma" panose="020B060403050404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Speaker Name, Title</a:t>
            </a:r>
          </a:p>
          <a:p>
            <a:pPr lvl="0"/>
            <a:r>
              <a:rPr lang="en-US" dirty="0"/>
              <a:t>The Hospital and </a:t>
            </a:r>
            <a:r>
              <a:rPr lang="en-US" dirty="0" err="1"/>
              <a:t>Healthsystem</a:t>
            </a:r>
            <a:r>
              <a:rPr lang="en-US" dirty="0"/>
              <a:t> Association of Pennsylvania</a:t>
            </a:r>
          </a:p>
          <a:p>
            <a:pPr lvl="0"/>
            <a:r>
              <a:rPr lang="en-US" dirty="0"/>
              <a:t>Date</a:t>
            </a:r>
          </a:p>
        </p:txBody>
      </p:sp>
    </p:spTree>
    <p:extLst>
      <p:ext uri="{BB962C8B-B14F-4D97-AF65-F5344CB8AC3E}">
        <p14:creationId xmlns:p14="http://schemas.microsoft.com/office/powerpoint/2010/main" val="1839817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720031" y="333730"/>
            <a:ext cx="5509418" cy="2194528"/>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11887200" y="0"/>
            <a:ext cx="304800" cy="6858000"/>
          </a:xfrm>
          <a:custGeom>
            <a:avLst/>
            <a:gdLst/>
            <a:ahLst/>
            <a:cxnLst/>
            <a:rect l="l" t="t" r="r" b="b"/>
            <a:pathLst>
              <a:path w="304800" h="6858000">
                <a:moveTo>
                  <a:pt x="0" y="6858000"/>
                </a:moveTo>
                <a:lnTo>
                  <a:pt x="304800" y="6858000"/>
                </a:lnTo>
                <a:lnTo>
                  <a:pt x="304800" y="0"/>
                </a:lnTo>
                <a:lnTo>
                  <a:pt x="0" y="0"/>
                </a:lnTo>
                <a:lnTo>
                  <a:pt x="0" y="6858000"/>
                </a:lnTo>
                <a:close/>
              </a:path>
            </a:pathLst>
          </a:custGeom>
          <a:solidFill>
            <a:srgbClr val="0071BB"/>
          </a:solidFill>
        </p:spPr>
        <p:txBody>
          <a:bodyPr wrap="square" lIns="0" tIns="0" rIns="0" bIns="0" rtlCol="0"/>
          <a:lstStyle/>
          <a:p>
            <a:endParaRPr/>
          </a:p>
        </p:txBody>
      </p:sp>
      <p:sp>
        <p:nvSpPr>
          <p:cNvPr id="18" name="bk object 18"/>
          <p:cNvSpPr/>
          <p:nvPr/>
        </p:nvSpPr>
        <p:spPr>
          <a:xfrm>
            <a:off x="0" y="0"/>
            <a:ext cx="304800" cy="6858000"/>
          </a:xfrm>
          <a:custGeom>
            <a:avLst/>
            <a:gdLst/>
            <a:ahLst/>
            <a:cxnLst/>
            <a:rect l="l" t="t" r="r" b="b"/>
            <a:pathLst>
              <a:path w="304800" h="6858000">
                <a:moveTo>
                  <a:pt x="0" y="6858000"/>
                </a:moveTo>
                <a:lnTo>
                  <a:pt x="304800" y="6858000"/>
                </a:lnTo>
                <a:lnTo>
                  <a:pt x="304800" y="0"/>
                </a:lnTo>
                <a:lnTo>
                  <a:pt x="0" y="0"/>
                </a:lnTo>
                <a:lnTo>
                  <a:pt x="0" y="6858000"/>
                </a:lnTo>
                <a:close/>
              </a:path>
            </a:pathLst>
          </a:custGeom>
          <a:solidFill>
            <a:srgbClr val="FAAF40"/>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4000" b="1" i="0">
                <a:solidFill>
                  <a:srgbClr val="0071BB"/>
                </a:solidFill>
                <a:latin typeface="Tahoma"/>
                <a:cs typeface="Tahom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1/25/2024</a:t>
            </a:fld>
            <a:endParaRPr lang="en-US"/>
          </a:p>
        </p:txBody>
      </p:sp>
      <p:sp>
        <p:nvSpPr>
          <p:cNvPr id="5" name="Holder 5"/>
          <p:cNvSpPr>
            <a:spLocks noGrp="1"/>
          </p:cNvSpPr>
          <p:nvPr>
            <p:ph type="sldNum" sz="quarter" idx="7"/>
          </p:nvPr>
        </p:nvSpPr>
        <p:spPr/>
        <p:txBody>
          <a:bodyPr lIns="0" tIns="0" rIns="0" bIns="0"/>
          <a:lstStyle>
            <a:lvl1pPr>
              <a:defRPr sz="1200" b="0" i="0">
                <a:solidFill>
                  <a:srgbClr val="888888"/>
                </a:solidFill>
                <a:latin typeface="Trebuchet MS"/>
                <a:cs typeface="Trebuchet MS"/>
              </a:defRPr>
            </a:lvl1pPr>
          </a:lstStyle>
          <a:p>
            <a:pPr marL="38100">
              <a:lnSpc>
                <a:spcPct val="100000"/>
              </a:lnSpc>
              <a:spcBef>
                <a:spcPts val="25"/>
              </a:spcBef>
            </a:pPr>
            <a:fld id="{81D60167-4931-47E6-BA6A-407CBD079E47}" type="slidenum">
              <a:rPr dirty="0"/>
              <a:t>‹#›</a:t>
            </a:fld>
            <a:endParaRPr dirty="0"/>
          </a:p>
        </p:txBody>
      </p:sp>
    </p:spTree>
    <p:extLst>
      <p:ext uri="{BB962C8B-B14F-4D97-AF65-F5344CB8AC3E}">
        <p14:creationId xmlns:p14="http://schemas.microsoft.com/office/powerpoint/2010/main" val="4085970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720031" y="333730"/>
            <a:ext cx="5509418" cy="2194528"/>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11887200" y="0"/>
            <a:ext cx="304800" cy="6858000"/>
          </a:xfrm>
          <a:custGeom>
            <a:avLst/>
            <a:gdLst/>
            <a:ahLst/>
            <a:cxnLst/>
            <a:rect l="l" t="t" r="r" b="b"/>
            <a:pathLst>
              <a:path w="304800" h="6858000">
                <a:moveTo>
                  <a:pt x="0" y="6858000"/>
                </a:moveTo>
                <a:lnTo>
                  <a:pt x="304800" y="6858000"/>
                </a:lnTo>
                <a:lnTo>
                  <a:pt x="304800" y="0"/>
                </a:lnTo>
                <a:lnTo>
                  <a:pt x="0" y="0"/>
                </a:lnTo>
                <a:lnTo>
                  <a:pt x="0" y="6858000"/>
                </a:lnTo>
                <a:close/>
              </a:path>
            </a:pathLst>
          </a:custGeom>
          <a:solidFill>
            <a:srgbClr val="0071BB"/>
          </a:solidFill>
        </p:spPr>
        <p:txBody>
          <a:bodyPr wrap="square" lIns="0" tIns="0" rIns="0" bIns="0" rtlCol="0"/>
          <a:lstStyle/>
          <a:p>
            <a:endParaRPr/>
          </a:p>
        </p:txBody>
      </p:sp>
      <p:sp>
        <p:nvSpPr>
          <p:cNvPr id="18" name="bk object 18"/>
          <p:cNvSpPr/>
          <p:nvPr/>
        </p:nvSpPr>
        <p:spPr>
          <a:xfrm>
            <a:off x="0" y="0"/>
            <a:ext cx="304800" cy="6858000"/>
          </a:xfrm>
          <a:custGeom>
            <a:avLst/>
            <a:gdLst/>
            <a:ahLst/>
            <a:cxnLst/>
            <a:rect l="l" t="t" r="r" b="b"/>
            <a:pathLst>
              <a:path w="304800" h="6858000">
                <a:moveTo>
                  <a:pt x="0" y="6858000"/>
                </a:moveTo>
                <a:lnTo>
                  <a:pt x="304800" y="6858000"/>
                </a:lnTo>
                <a:lnTo>
                  <a:pt x="304800" y="0"/>
                </a:lnTo>
                <a:lnTo>
                  <a:pt x="0" y="0"/>
                </a:lnTo>
                <a:lnTo>
                  <a:pt x="0" y="6858000"/>
                </a:lnTo>
                <a:close/>
              </a:path>
            </a:pathLst>
          </a:custGeom>
          <a:solidFill>
            <a:srgbClr val="FAAF40"/>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1/25/2024</a:t>
            </a:fld>
            <a:endParaRPr lang="en-US"/>
          </a:p>
        </p:txBody>
      </p:sp>
      <p:sp>
        <p:nvSpPr>
          <p:cNvPr id="4" name="Holder 4"/>
          <p:cNvSpPr>
            <a:spLocks noGrp="1"/>
          </p:cNvSpPr>
          <p:nvPr>
            <p:ph type="sldNum" sz="quarter" idx="7"/>
          </p:nvPr>
        </p:nvSpPr>
        <p:spPr/>
        <p:txBody>
          <a:bodyPr lIns="0" tIns="0" rIns="0" bIns="0"/>
          <a:lstStyle>
            <a:lvl1pPr>
              <a:defRPr sz="1200" b="0" i="0">
                <a:solidFill>
                  <a:srgbClr val="888888"/>
                </a:solidFill>
                <a:latin typeface="Trebuchet MS"/>
                <a:cs typeface="Trebuchet MS"/>
              </a:defRPr>
            </a:lvl1pPr>
          </a:lstStyle>
          <a:p>
            <a:pPr marL="38100">
              <a:lnSpc>
                <a:spcPct val="100000"/>
              </a:lnSpc>
              <a:spcBef>
                <a:spcPts val="25"/>
              </a:spcBef>
            </a:pPr>
            <a:fld id="{81D60167-4931-47E6-BA6A-407CBD079E47}" type="slidenum">
              <a:rPr dirty="0"/>
              <a:t>‹#›</a:t>
            </a:fld>
            <a:endParaRPr dirty="0"/>
          </a:p>
        </p:txBody>
      </p:sp>
    </p:spTree>
    <p:extLst>
      <p:ext uri="{BB962C8B-B14F-4D97-AF65-F5344CB8AC3E}">
        <p14:creationId xmlns:p14="http://schemas.microsoft.com/office/powerpoint/2010/main" val="3326322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7" name="Title 6"/>
          <p:cNvSpPr>
            <a:spLocks noGrp="1"/>
          </p:cNvSpPr>
          <p:nvPr>
            <p:ph type="title"/>
          </p:nvPr>
        </p:nvSpPr>
        <p:spPr>
          <a:xfrm>
            <a:off x="838200" y="365125"/>
            <a:ext cx="10515600" cy="1325563"/>
          </a:xfrm>
          <a:prstGeom prst="rect">
            <a:avLst/>
          </a:prstGeom>
        </p:spPr>
        <p:txBody>
          <a:bodyPr/>
          <a:lstStyle>
            <a:lvl1pPr>
              <a:defRPr sz="4000" b="1">
                <a:latin typeface="Tahoma" panose="020B0604030504040204" pitchFamily="34" charset="0"/>
                <a:ea typeface="Tahoma" panose="020B0604030504040204" pitchFamily="34" charset="0"/>
                <a:cs typeface="Tahoma" panose="020B0604030504040204" pitchFamily="34" charset="0"/>
              </a:defRPr>
            </a:lvl1pPr>
          </a:lstStyle>
          <a:p>
            <a:r>
              <a:rPr lang="en-US" dirty="0"/>
              <a:t>Click to edit Master title style</a:t>
            </a:r>
          </a:p>
        </p:txBody>
      </p:sp>
      <p:sp>
        <p:nvSpPr>
          <p:cNvPr id="8" name="Footer Placeholder 7"/>
          <p:cNvSpPr>
            <a:spLocks noGrp="1"/>
          </p:cNvSpPr>
          <p:nvPr>
            <p:ph type="ftr" sz="quarter" idx="10"/>
          </p:nvPr>
        </p:nvSpPr>
        <p:spPr/>
        <p:txBody>
          <a:bodyPr/>
          <a:lstStyle/>
          <a:p>
            <a:fld id="{6022AA5C-0B75-4048-808B-E0A2B0D767F6}" type="slidenum">
              <a:rPr lang="en-US" smtClean="0"/>
              <a:pPr/>
              <a:t>‹#›</a:t>
            </a:fld>
            <a:endParaRPr lang="en-US" dirty="0"/>
          </a:p>
        </p:txBody>
      </p:sp>
      <p:sp>
        <p:nvSpPr>
          <p:cNvPr id="10" name="Content Placeholder 9"/>
          <p:cNvSpPr>
            <a:spLocks noGrp="1"/>
          </p:cNvSpPr>
          <p:nvPr>
            <p:ph sz="quarter" idx="11"/>
          </p:nvPr>
        </p:nvSpPr>
        <p:spPr>
          <a:xfrm>
            <a:off x="838200" y="1850571"/>
            <a:ext cx="10515600" cy="3331029"/>
          </a:xfrm>
          <a:prstGeom prst="rect">
            <a:avLst/>
          </a:prstGeom>
        </p:spPr>
        <p:txBody>
          <a:bodyPr/>
          <a:lstStyle>
            <a:lvl1pPr>
              <a:defRPr sz="2000">
                <a:latin typeface="Tahoma" panose="020B0604030504040204" pitchFamily="34" charset="0"/>
                <a:ea typeface="Tahoma" panose="020B0604030504040204" pitchFamily="34" charset="0"/>
                <a:cs typeface="Tahoma" panose="020B0604030504040204" pitchFamily="34" charset="0"/>
              </a:defRPr>
            </a:lvl1pPr>
            <a:lvl2pPr>
              <a:defRPr sz="2000">
                <a:latin typeface="Tahoma" panose="020B0604030504040204" pitchFamily="34" charset="0"/>
                <a:ea typeface="Tahoma" panose="020B0604030504040204" pitchFamily="34" charset="0"/>
                <a:cs typeface="Tahoma" panose="020B0604030504040204" pitchFamily="34" charset="0"/>
              </a:defRPr>
            </a:lvl2pPr>
            <a:lvl3pPr>
              <a:defRPr sz="2000">
                <a:latin typeface="Tahoma" panose="020B0604030504040204" pitchFamily="34" charset="0"/>
                <a:ea typeface="Tahoma" panose="020B0604030504040204" pitchFamily="34" charset="0"/>
                <a:cs typeface="Tahoma" panose="020B0604030504040204" pitchFamily="34" charset="0"/>
              </a:defRPr>
            </a:lvl3pPr>
            <a:lvl4pPr>
              <a:defRPr sz="2000">
                <a:latin typeface="Tahoma" panose="020B0604030504040204" pitchFamily="34" charset="0"/>
                <a:ea typeface="Tahoma" panose="020B0604030504040204" pitchFamily="34" charset="0"/>
                <a:cs typeface="Tahoma" panose="020B0604030504040204" pitchFamily="34" charset="0"/>
              </a:defRPr>
            </a:lvl4pPr>
            <a:lvl5pPr>
              <a:defRPr sz="2000">
                <a:latin typeface="Tahoma" panose="020B0604030504040204" pitchFamily="34" charset="0"/>
                <a:ea typeface="Tahoma" panose="020B0604030504040204" pitchFamily="34" charset="0"/>
                <a:cs typeface="Tahom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817766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799" y="-2660091"/>
            <a:ext cx="6197477" cy="8020264"/>
          </a:xfrm>
          <a:prstGeom prst="rect">
            <a:avLst/>
          </a:prstGeom>
        </p:spPr>
      </p:pic>
      <p:sp>
        <p:nvSpPr>
          <p:cNvPr id="4" name="Title 3"/>
          <p:cNvSpPr>
            <a:spLocks noGrp="1"/>
          </p:cNvSpPr>
          <p:nvPr>
            <p:ph type="title"/>
          </p:nvPr>
        </p:nvSpPr>
        <p:spPr>
          <a:xfrm>
            <a:off x="653143" y="3097440"/>
            <a:ext cx="10515600" cy="1325563"/>
          </a:xfrm>
          <a:prstGeom prst="rect">
            <a:avLst/>
          </a:prstGeom>
        </p:spPr>
        <p:txBody>
          <a:bodyPr/>
          <a:lstStyle>
            <a:lvl1pPr>
              <a:defRPr sz="4000" b="1">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US" dirty="0"/>
          </a:p>
        </p:txBody>
      </p:sp>
      <p:sp>
        <p:nvSpPr>
          <p:cNvPr id="18" name="Rectangle 17"/>
          <p:cNvSpPr/>
          <p:nvPr userDrawn="1"/>
        </p:nvSpPr>
        <p:spPr>
          <a:xfrm flipV="1">
            <a:off x="11887201" y="0"/>
            <a:ext cx="304800" cy="6858000"/>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flipV="1">
            <a:off x="-1" y="-2"/>
            <a:ext cx="304800" cy="6858000"/>
          </a:xfrm>
          <a:prstGeom prst="rect">
            <a:avLst/>
          </a:prstGeom>
          <a:solidFill>
            <a:srgbClr val="FBB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quarter" idx="10" hasCustomPrompt="1"/>
          </p:nvPr>
        </p:nvSpPr>
        <p:spPr>
          <a:xfrm>
            <a:off x="652463" y="4648200"/>
            <a:ext cx="10515600" cy="1676400"/>
          </a:xfrm>
          <a:prstGeom prst="rect">
            <a:avLst/>
          </a:prstGeom>
        </p:spPr>
        <p:txBody>
          <a:bodyPr/>
          <a:lstStyle>
            <a:lvl1pPr marL="0" indent="0">
              <a:buFontTx/>
              <a:buNone/>
              <a:defRPr baseline="0">
                <a:latin typeface="Tahoma" panose="020B0604030504040204" pitchFamily="34" charset="0"/>
                <a:ea typeface="Tahoma" panose="020B0604030504040204" pitchFamily="34" charset="0"/>
                <a:cs typeface="Tahoma" panose="020B060403050404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Speaker Name, Title</a:t>
            </a:r>
          </a:p>
          <a:p>
            <a:pPr lvl="0"/>
            <a:r>
              <a:rPr lang="en-US" dirty="0"/>
              <a:t>The Hospital and </a:t>
            </a:r>
            <a:r>
              <a:rPr lang="en-US" dirty="0" err="1"/>
              <a:t>Healthsystem</a:t>
            </a:r>
            <a:r>
              <a:rPr lang="en-US" dirty="0"/>
              <a:t> Association of Pennsylvania</a:t>
            </a:r>
          </a:p>
          <a:p>
            <a:pPr lvl="0"/>
            <a:r>
              <a:rPr lang="en-US" dirty="0"/>
              <a:t>Date</a:t>
            </a:r>
          </a:p>
        </p:txBody>
      </p:sp>
    </p:spTree>
    <p:extLst>
      <p:ext uri="{BB962C8B-B14F-4D97-AF65-F5344CB8AC3E}">
        <p14:creationId xmlns:p14="http://schemas.microsoft.com/office/powerpoint/2010/main" val="490087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39238"/>
            <a:ext cx="5279571" cy="3880772"/>
          </a:xfrm>
          <a:prstGeom prst="rect">
            <a:avLst/>
          </a:prstGeom>
          <a:ln w="28575">
            <a:solidFill>
              <a:srgbClr val="0072BC"/>
            </a:solidFill>
          </a:ln>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379029" y="1834019"/>
            <a:ext cx="4974771" cy="3880773"/>
          </a:xfrm>
          <a:prstGeom prst="rect">
            <a:avLst/>
          </a:prstGeom>
          <a:solidFill>
            <a:srgbClr val="8ED8F8"/>
          </a:solidFill>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6"/>
          <p:cNvSpPr>
            <a:spLocks noGrp="1"/>
          </p:cNvSpPr>
          <p:nvPr>
            <p:ph type="title"/>
          </p:nvPr>
        </p:nvSpPr>
        <p:spPr>
          <a:xfrm>
            <a:off x="838200" y="365125"/>
            <a:ext cx="10515600" cy="1325563"/>
          </a:xfrm>
          <a:prstGeom prst="rect">
            <a:avLst/>
          </a:prstGeom>
        </p:spPr>
        <p:txBody>
          <a:bodyPr/>
          <a:lstStyle>
            <a:lvl1pPr>
              <a:defRPr sz="4000" b="1">
                <a:latin typeface="Tahoma" panose="020B0604030504040204" pitchFamily="34" charset="0"/>
                <a:ea typeface="Tahoma" panose="020B0604030504040204" pitchFamily="34" charset="0"/>
                <a:cs typeface="Tahoma" panose="020B0604030504040204" pitchFamily="34" charset="0"/>
              </a:defRPr>
            </a:lvl1pPr>
          </a:lstStyle>
          <a:p>
            <a:r>
              <a:rPr lang="en-US" dirty="0"/>
              <a:t>Click to edit Master title style</a:t>
            </a:r>
          </a:p>
        </p:txBody>
      </p:sp>
      <p:sp>
        <p:nvSpPr>
          <p:cNvPr id="9" name="Footer Placeholder 8"/>
          <p:cNvSpPr>
            <a:spLocks noGrp="1"/>
          </p:cNvSpPr>
          <p:nvPr>
            <p:ph type="ftr" sz="quarter" idx="10"/>
          </p:nvPr>
        </p:nvSpPr>
        <p:spPr/>
        <p:txBody>
          <a:bodyPr/>
          <a:lstStyle/>
          <a:p>
            <a:r>
              <a:rPr lang="en-US"/>
              <a:t>2</a:t>
            </a:r>
            <a:endParaRPr lang="en-US" dirty="0"/>
          </a:p>
        </p:txBody>
      </p:sp>
    </p:spTree>
    <p:extLst>
      <p:ext uri="{BB962C8B-B14F-4D97-AF65-F5344CB8AC3E}">
        <p14:creationId xmlns:p14="http://schemas.microsoft.com/office/powerpoint/2010/main" val="533613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6"/>
          <p:cNvSpPr>
            <a:spLocks noGrp="1"/>
          </p:cNvSpPr>
          <p:nvPr>
            <p:ph type="title"/>
          </p:nvPr>
        </p:nvSpPr>
        <p:spPr>
          <a:xfrm>
            <a:off x="838200" y="365125"/>
            <a:ext cx="10515600" cy="1325563"/>
          </a:xfrm>
          <a:prstGeom prst="rect">
            <a:avLst/>
          </a:prstGeom>
        </p:spPr>
        <p:txBody>
          <a:bodyPr/>
          <a:lstStyle>
            <a:lvl1pPr>
              <a:defRPr sz="4000" b="1">
                <a:latin typeface="Tahoma" panose="020B0604030504040204" pitchFamily="34" charset="0"/>
                <a:ea typeface="Tahoma" panose="020B0604030504040204" pitchFamily="34" charset="0"/>
                <a:cs typeface="Tahoma" panose="020B0604030504040204" pitchFamily="34" charset="0"/>
              </a:defRPr>
            </a:lvl1pPr>
          </a:lstStyle>
          <a:p>
            <a:r>
              <a:rPr lang="en-US" dirty="0"/>
              <a:t>Click to edit Master title style</a:t>
            </a:r>
          </a:p>
        </p:txBody>
      </p:sp>
      <p:sp>
        <p:nvSpPr>
          <p:cNvPr id="8" name="Footer Placeholder 7"/>
          <p:cNvSpPr>
            <a:spLocks noGrp="1"/>
          </p:cNvSpPr>
          <p:nvPr>
            <p:ph type="ftr" sz="quarter" idx="10"/>
          </p:nvPr>
        </p:nvSpPr>
        <p:spPr/>
        <p:txBody>
          <a:bodyPr/>
          <a:lstStyle/>
          <a:p>
            <a:fld id="{6022AA5C-0B75-4048-808B-E0A2B0D767F6}" type="slidenum">
              <a:rPr lang="en-US" smtClean="0"/>
              <a:pPr/>
              <a:t>‹#›</a:t>
            </a:fld>
            <a:endParaRPr lang="en-US" dirty="0"/>
          </a:p>
        </p:txBody>
      </p:sp>
      <p:sp>
        <p:nvSpPr>
          <p:cNvPr id="10" name="Content Placeholder 9"/>
          <p:cNvSpPr>
            <a:spLocks noGrp="1"/>
          </p:cNvSpPr>
          <p:nvPr>
            <p:ph sz="quarter" idx="11"/>
          </p:nvPr>
        </p:nvSpPr>
        <p:spPr>
          <a:xfrm>
            <a:off x="838200" y="1850571"/>
            <a:ext cx="10515600" cy="3331029"/>
          </a:xfrm>
          <a:prstGeom prst="rect">
            <a:avLst/>
          </a:prstGeom>
        </p:spPr>
        <p:txBody>
          <a:bodyPr/>
          <a:lstStyle>
            <a:lvl1pPr>
              <a:defRPr sz="2000">
                <a:latin typeface="Tahoma" panose="020B0604030504040204" pitchFamily="34" charset="0"/>
                <a:ea typeface="Tahoma" panose="020B0604030504040204" pitchFamily="34" charset="0"/>
                <a:cs typeface="Tahoma" panose="020B0604030504040204" pitchFamily="34" charset="0"/>
              </a:defRPr>
            </a:lvl1pPr>
            <a:lvl2pPr>
              <a:defRPr sz="2000">
                <a:latin typeface="Tahoma" panose="020B0604030504040204" pitchFamily="34" charset="0"/>
                <a:ea typeface="Tahoma" panose="020B0604030504040204" pitchFamily="34" charset="0"/>
                <a:cs typeface="Tahoma" panose="020B0604030504040204" pitchFamily="34" charset="0"/>
              </a:defRPr>
            </a:lvl2pPr>
            <a:lvl3pPr>
              <a:defRPr sz="2000">
                <a:latin typeface="Tahoma" panose="020B0604030504040204" pitchFamily="34" charset="0"/>
                <a:ea typeface="Tahoma" panose="020B0604030504040204" pitchFamily="34" charset="0"/>
                <a:cs typeface="Tahoma" panose="020B0604030504040204" pitchFamily="34" charset="0"/>
              </a:defRPr>
            </a:lvl3pPr>
            <a:lvl4pPr>
              <a:defRPr sz="2000">
                <a:latin typeface="Tahoma" panose="020B0604030504040204" pitchFamily="34" charset="0"/>
                <a:ea typeface="Tahoma" panose="020B0604030504040204" pitchFamily="34" charset="0"/>
                <a:cs typeface="Tahoma" panose="020B0604030504040204" pitchFamily="34" charset="0"/>
              </a:defRPr>
            </a:lvl4pPr>
            <a:lvl5pPr>
              <a:defRPr sz="2000">
                <a:latin typeface="Tahoma" panose="020B0604030504040204" pitchFamily="34" charset="0"/>
                <a:ea typeface="Tahoma" panose="020B0604030504040204" pitchFamily="34" charset="0"/>
                <a:cs typeface="Tahom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85467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2" Type="http://schemas.openxmlformats.org/officeDocument/2006/relationships/slideLayout" Target="../slideLayouts/slideLayout10.xml"/><Relationship Id="rId16" Type="http://schemas.openxmlformats.org/officeDocument/2006/relationships/image" Target="../media/image2.png"/><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theme" Target="../theme/theme2.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1887200" y="0"/>
            <a:ext cx="304800" cy="6858000"/>
          </a:xfrm>
          <a:custGeom>
            <a:avLst/>
            <a:gdLst/>
            <a:ahLst/>
            <a:cxnLst/>
            <a:rect l="l" t="t" r="r" b="b"/>
            <a:pathLst>
              <a:path w="304800" h="6858000">
                <a:moveTo>
                  <a:pt x="0" y="6858000"/>
                </a:moveTo>
                <a:lnTo>
                  <a:pt x="304800" y="6858000"/>
                </a:lnTo>
                <a:lnTo>
                  <a:pt x="304800" y="0"/>
                </a:lnTo>
                <a:lnTo>
                  <a:pt x="0" y="0"/>
                </a:lnTo>
                <a:lnTo>
                  <a:pt x="0" y="6858000"/>
                </a:lnTo>
                <a:close/>
              </a:path>
            </a:pathLst>
          </a:custGeom>
          <a:solidFill>
            <a:srgbClr val="0071BB"/>
          </a:solidFill>
        </p:spPr>
        <p:txBody>
          <a:bodyPr wrap="square" lIns="0" tIns="0" rIns="0" bIns="0" rtlCol="0"/>
          <a:lstStyle/>
          <a:p>
            <a:endParaRPr/>
          </a:p>
        </p:txBody>
      </p:sp>
      <p:sp>
        <p:nvSpPr>
          <p:cNvPr id="17" name="bk object 17"/>
          <p:cNvSpPr/>
          <p:nvPr/>
        </p:nvSpPr>
        <p:spPr>
          <a:xfrm>
            <a:off x="0" y="0"/>
            <a:ext cx="304800" cy="6858000"/>
          </a:xfrm>
          <a:custGeom>
            <a:avLst/>
            <a:gdLst/>
            <a:ahLst/>
            <a:cxnLst/>
            <a:rect l="l" t="t" r="r" b="b"/>
            <a:pathLst>
              <a:path w="304800" h="6858000">
                <a:moveTo>
                  <a:pt x="0" y="6858000"/>
                </a:moveTo>
                <a:lnTo>
                  <a:pt x="304800" y="6858000"/>
                </a:lnTo>
                <a:lnTo>
                  <a:pt x="304800" y="0"/>
                </a:lnTo>
                <a:lnTo>
                  <a:pt x="0" y="0"/>
                </a:lnTo>
                <a:lnTo>
                  <a:pt x="0" y="6858000"/>
                </a:lnTo>
                <a:close/>
              </a:path>
            </a:pathLst>
          </a:custGeom>
          <a:solidFill>
            <a:srgbClr val="FAAF40"/>
          </a:solidFill>
        </p:spPr>
        <p:txBody>
          <a:bodyPr wrap="square" lIns="0" tIns="0" rIns="0" bIns="0" rtlCol="0"/>
          <a:lstStyle/>
          <a:p>
            <a:endParaRPr/>
          </a:p>
        </p:txBody>
      </p:sp>
      <p:sp>
        <p:nvSpPr>
          <p:cNvPr id="2" name="Holder 2"/>
          <p:cNvSpPr>
            <a:spLocks noGrp="1"/>
          </p:cNvSpPr>
          <p:nvPr>
            <p:ph type="title"/>
          </p:nvPr>
        </p:nvSpPr>
        <p:spPr>
          <a:xfrm>
            <a:off x="916939" y="396621"/>
            <a:ext cx="2760345" cy="635000"/>
          </a:xfrm>
          <a:prstGeom prst="rect">
            <a:avLst/>
          </a:prstGeom>
        </p:spPr>
        <p:txBody>
          <a:bodyPr wrap="square" lIns="0" tIns="0" rIns="0" bIns="0">
            <a:spAutoFit/>
          </a:bodyPr>
          <a:lstStyle>
            <a:lvl1pPr>
              <a:defRPr sz="4000" b="1" i="0">
                <a:solidFill>
                  <a:srgbClr val="0071BB"/>
                </a:solidFill>
                <a:latin typeface="Tahoma"/>
                <a:cs typeface="Tahoma"/>
              </a:defRPr>
            </a:lvl1pPr>
          </a:lstStyle>
          <a:p>
            <a:endParaRPr/>
          </a:p>
        </p:txBody>
      </p:sp>
      <p:sp>
        <p:nvSpPr>
          <p:cNvPr id="3" name="Holder 3"/>
          <p:cNvSpPr>
            <a:spLocks noGrp="1"/>
          </p:cNvSpPr>
          <p:nvPr>
            <p:ph type="body" idx="1"/>
          </p:nvPr>
        </p:nvSpPr>
        <p:spPr>
          <a:xfrm>
            <a:off x="916939" y="1756186"/>
            <a:ext cx="10358120" cy="266700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1/25/2024</a:t>
            </a:fld>
            <a:endParaRPr lang="en-US"/>
          </a:p>
        </p:txBody>
      </p:sp>
      <p:sp>
        <p:nvSpPr>
          <p:cNvPr id="6" name="Holder 6"/>
          <p:cNvSpPr>
            <a:spLocks noGrp="1"/>
          </p:cNvSpPr>
          <p:nvPr>
            <p:ph type="sldNum" sz="quarter" idx="7"/>
          </p:nvPr>
        </p:nvSpPr>
        <p:spPr>
          <a:xfrm>
            <a:off x="5977763" y="6439502"/>
            <a:ext cx="234950" cy="202565"/>
          </a:xfrm>
          <a:prstGeom prst="rect">
            <a:avLst/>
          </a:prstGeom>
        </p:spPr>
        <p:txBody>
          <a:bodyPr wrap="square" lIns="0" tIns="0" rIns="0" bIns="0">
            <a:spAutoFit/>
          </a:bodyPr>
          <a:lstStyle>
            <a:lvl1pPr>
              <a:defRPr sz="1200" b="0" i="0">
                <a:solidFill>
                  <a:srgbClr val="888888"/>
                </a:solidFill>
                <a:latin typeface="Trebuchet MS"/>
                <a:cs typeface="Trebuchet MS"/>
              </a:defRPr>
            </a:lvl1pPr>
          </a:lstStyle>
          <a:p>
            <a:pPr marL="38100">
              <a:lnSpc>
                <a:spcPct val="100000"/>
              </a:lnSpc>
              <a:spcBef>
                <a:spcPts val="25"/>
              </a:spcBef>
            </a:pPr>
            <a:fld id="{81D60167-4931-47E6-BA6A-407CBD079E47}" type="slidenum">
              <a:rPr dirty="0"/>
              <a:t>‹#›</a:t>
            </a:fld>
            <a:endParaRPr dirty="0"/>
          </a:p>
        </p:txBody>
      </p:sp>
    </p:spTree>
    <p:extLst>
      <p:ext uri="{BB962C8B-B14F-4D97-AF65-F5344CB8AC3E}">
        <p14:creationId xmlns:p14="http://schemas.microsoft.com/office/powerpoint/2010/main" val="31978232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83" r:id="rId7"/>
    <p:sldLayoutId id="2147483684" r:id="rId8"/>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Rectangle 16"/>
          <p:cNvSpPr/>
          <p:nvPr userDrawn="1"/>
        </p:nvSpPr>
        <p:spPr>
          <a:xfrm flipV="1">
            <a:off x="11887201" y="0"/>
            <a:ext cx="304800" cy="6858000"/>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flipV="1">
            <a:off x="-1" y="-2"/>
            <a:ext cx="304800" cy="6858000"/>
          </a:xfrm>
          <a:prstGeom prst="rect">
            <a:avLst/>
          </a:prstGeom>
          <a:solidFill>
            <a:srgbClr val="FBB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416703" y="4680207"/>
            <a:ext cx="2240648" cy="2899663"/>
          </a:xfrm>
          <a:prstGeom prst="rect">
            <a:avLst/>
          </a:prstGeom>
        </p:spPr>
      </p:pic>
      <p:sp>
        <p:nvSpPr>
          <p:cNvPr id="20" name="Footer Placeholder 19"/>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6022AA5C-0B75-4048-808B-E0A2B0D767F6}" type="slidenum">
              <a:rPr lang="en-US" smtClean="0"/>
              <a:pPr/>
              <a:t>‹#›</a:t>
            </a:fld>
            <a:endParaRPr lang="en-US" dirty="0"/>
          </a:p>
        </p:txBody>
      </p:sp>
    </p:spTree>
    <p:extLst>
      <p:ext uri="{BB962C8B-B14F-4D97-AF65-F5344CB8AC3E}">
        <p14:creationId xmlns:p14="http://schemas.microsoft.com/office/powerpoint/2010/main" val="3571854900"/>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1" r:id="rId13"/>
    <p:sldLayoutId id="2147483682" r:id="rId14"/>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Rectangle 16"/>
          <p:cNvSpPr/>
          <p:nvPr userDrawn="1"/>
        </p:nvSpPr>
        <p:spPr>
          <a:xfrm flipV="1">
            <a:off x="11887201" y="0"/>
            <a:ext cx="304800" cy="6858000"/>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flipV="1">
            <a:off x="-1" y="-2"/>
            <a:ext cx="304800" cy="6858000"/>
          </a:xfrm>
          <a:prstGeom prst="rect">
            <a:avLst/>
          </a:prstGeom>
          <a:solidFill>
            <a:srgbClr val="FBB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16703" y="4680207"/>
            <a:ext cx="2240648" cy="2899663"/>
          </a:xfrm>
          <a:prstGeom prst="rect">
            <a:avLst/>
          </a:prstGeom>
        </p:spPr>
      </p:pic>
      <p:sp>
        <p:nvSpPr>
          <p:cNvPr id="20" name="Footer Placeholder 19"/>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2</a:t>
            </a:r>
            <a:endParaRPr lang="en-US" dirty="0"/>
          </a:p>
        </p:txBody>
      </p:sp>
    </p:spTree>
    <p:extLst>
      <p:ext uri="{BB962C8B-B14F-4D97-AF65-F5344CB8AC3E}">
        <p14:creationId xmlns:p14="http://schemas.microsoft.com/office/powerpoint/2010/main" val="2503400354"/>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hf sldNum="0" hd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1.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4.xml"/><Relationship Id="rId1" Type="http://schemas.openxmlformats.org/officeDocument/2006/relationships/slideLayout" Target="../slideLayouts/slideLayout9.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mailto:jhoch@haponline.org" TargetMode="External"/><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763481" y="4423002"/>
            <a:ext cx="6651567" cy="1465331"/>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1072661" y="2958569"/>
            <a:ext cx="9516208" cy="249299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b="1" dirty="0">
                <a:solidFill>
                  <a:srgbClr val="0071BA"/>
                </a:solidFill>
                <a:latin typeface="Tahoma" panose="020B0604030504040204" pitchFamily="34" charset="0"/>
                <a:ea typeface="Tahoma" panose="020B0604030504040204" pitchFamily="34" charset="0"/>
                <a:cs typeface="Tahoma" panose="020B0604030504040204" pitchFamily="34" charset="0"/>
              </a:rPr>
              <a:t>HFMA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71BA"/>
                </a:solidFill>
                <a:effectLst/>
                <a:uLnTx/>
                <a:uFillTx/>
                <a:latin typeface="Tahoma" panose="020B0604030504040204" pitchFamily="34" charset="0"/>
                <a:ea typeface="Tahoma" panose="020B0604030504040204" pitchFamily="34" charset="0"/>
                <a:cs typeface="Tahoma" panose="020B0604030504040204" pitchFamily="34" charset="0"/>
              </a:rPr>
              <a:t>Central Pennsylvania Chapter</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4000" b="1" dirty="0">
              <a:solidFill>
                <a:srgbClr val="0071BA"/>
              </a:solidFill>
              <a:latin typeface="Tahoma" panose="020B0604030504040204" pitchFamily="34" charset="0"/>
              <a:ea typeface="Tahoma" panose="020B0604030504040204" pitchFamily="34" charset="0"/>
              <a:cs typeface="Tahoma" panose="020B060403050404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solidFill>
                  <a:srgbClr val="0071BA"/>
                </a:solidFill>
                <a:latin typeface="Tahoma" panose="020B0604030504040204" pitchFamily="34" charset="0"/>
                <a:ea typeface="Tahoma" panose="020B0604030504040204" pitchFamily="34" charset="0"/>
                <a:cs typeface="Tahoma" panose="020B0604030504040204" pitchFamily="34" charset="0"/>
              </a:rPr>
              <a:t>January 26, 2024</a:t>
            </a:r>
            <a:endParaRPr kumimoji="0" lang="en-US" sz="2800" b="1" i="0" u="none" strike="noStrike" kern="1200" cap="none" spc="0" normalizeH="0" baseline="0" noProof="0" dirty="0">
              <a:ln>
                <a:noFill/>
              </a:ln>
              <a:solidFill>
                <a:srgbClr val="0071BA"/>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 name="TextBox 1">
            <a:extLst>
              <a:ext uri="{FF2B5EF4-FFF2-40B4-BE49-F238E27FC236}">
                <a16:creationId xmlns:a16="http://schemas.microsoft.com/office/drawing/2014/main" id="{8CD1DF16-1AFF-5E2D-C5CE-EA9536E9E35B}"/>
              </a:ext>
            </a:extLst>
          </p:cNvPr>
          <p:cNvSpPr txBox="1"/>
          <p:nvPr/>
        </p:nvSpPr>
        <p:spPr>
          <a:xfrm>
            <a:off x="888023" y="5969977"/>
            <a:ext cx="5398477" cy="338554"/>
          </a:xfrm>
          <a:prstGeom prst="rect">
            <a:avLst/>
          </a:prstGeom>
          <a:noFill/>
        </p:spPr>
        <p:txBody>
          <a:bodyPr wrap="square" rtlCol="0">
            <a:spAutoFit/>
          </a:bodyPr>
          <a:lstStyle/>
          <a:p>
            <a:r>
              <a:rPr lang="en-US" sz="1600" i="1" dirty="0">
                <a:solidFill>
                  <a:srgbClr val="0071BA"/>
                </a:solidFill>
                <a:latin typeface="Tahoma" panose="020B0604030504040204" pitchFamily="34" charset="0"/>
                <a:ea typeface="Tahoma" panose="020B0604030504040204" pitchFamily="34" charset="0"/>
                <a:cs typeface="Tahoma" panose="020B0604030504040204" pitchFamily="34" charset="0"/>
              </a:rPr>
              <a:t>Jolene H. Calla, Esq.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209B6-F2E8-3B0B-CE9C-DF5EF251B1CB}"/>
              </a:ext>
            </a:extLst>
          </p:cNvPr>
          <p:cNvSpPr>
            <a:spLocks noGrp="1"/>
          </p:cNvSpPr>
          <p:nvPr>
            <p:ph type="title"/>
          </p:nvPr>
        </p:nvSpPr>
        <p:spPr>
          <a:xfrm>
            <a:off x="838200" y="365126"/>
            <a:ext cx="10515600" cy="737534"/>
          </a:xfrm>
        </p:spPr>
        <p:txBody>
          <a:bodyPr/>
          <a:lstStyle/>
          <a:p>
            <a:r>
              <a:rPr lang="en-US" sz="3200" dirty="0"/>
              <a:t>2023 Legislative Review</a:t>
            </a:r>
          </a:p>
        </p:txBody>
      </p:sp>
      <p:sp>
        <p:nvSpPr>
          <p:cNvPr id="3" name="Content Placeholder 2">
            <a:extLst>
              <a:ext uri="{FF2B5EF4-FFF2-40B4-BE49-F238E27FC236}">
                <a16:creationId xmlns:a16="http://schemas.microsoft.com/office/drawing/2014/main" id="{0A6E4317-8089-C296-2DBF-BC4ECF4D478C}"/>
              </a:ext>
            </a:extLst>
          </p:cNvPr>
          <p:cNvSpPr>
            <a:spLocks noGrp="1"/>
          </p:cNvSpPr>
          <p:nvPr>
            <p:ph sz="quarter" idx="11"/>
          </p:nvPr>
        </p:nvSpPr>
        <p:spPr>
          <a:xfrm>
            <a:off x="838200" y="1102659"/>
            <a:ext cx="4908177" cy="4245718"/>
          </a:xfrm>
        </p:spPr>
        <p:txBody>
          <a:bodyPr/>
          <a:lstStyle/>
          <a:p>
            <a:pPr>
              <a:spcBef>
                <a:spcPts val="0"/>
              </a:spcBef>
              <a:buSzPct val="110000"/>
              <a:buFont typeface="+mj-lt"/>
              <a:buAutoNum type="arabicPeriod" startAt="9"/>
              <a:tabLst>
                <a:tab pos="457200" algn="l"/>
              </a:tabLst>
            </a:pPr>
            <a:r>
              <a:rPr lang="en-US" sz="1300" b="1" dirty="0">
                <a:solidFill>
                  <a:schemeClr val="accent1"/>
                </a:solidFill>
              </a:rPr>
              <a:t>    Act 50 </a:t>
            </a:r>
            <a:r>
              <a:rPr lang="en-US" sz="1300" dirty="0">
                <a:solidFill>
                  <a:schemeClr val="tx1">
                    <a:lumMod val="85000"/>
                    <a:lumOff val="15000"/>
                  </a:schemeClr>
                </a:solidFill>
              </a:rPr>
              <a:t>(HB 1131)—</a:t>
            </a:r>
            <a:r>
              <a:rPr lang="en-US" sz="1300" dirty="0">
                <a:solidFill>
                  <a:schemeClr val="tx1"/>
                </a:solidFill>
                <a:effectLst/>
              </a:rPr>
              <a:t>Authorizes the Department of Health the discretion to close state health centers when a county has its own county health department </a:t>
            </a:r>
          </a:p>
          <a:p>
            <a:pPr>
              <a:spcBef>
                <a:spcPts val="0"/>
              </a:spcBef>
              <a:buSzPct val="110000"/>
              <a:buFont typeface="+mj-lt"/>
              <a:buAutoNum type="arabicPeriod" startAt="9"/>
              <a:tabLst>
                <a:tab pos="457200" algn="l"/>
              </a:tabLst>
            </a:pPr>
            <a:endParaRPr lang="en-US" sz="1300" dirty="0">
              <a:solidFill>
                <a:schemeClr val="tx1"/>
              </a:solidFill>
              <a:effectLst/>
            </a:endParaRPr>
          </a:p>
          <a:p>
            <a:pPr>
              <a:spcBef>
                <a:spcPts val="0"/>
              </a:spcBef>
              <a:buSzPct val="110000"/>
              <a:buFont typeface="+mj-lt"/>
              <a:buAutoNum type="arabicPeriod" startAt="9"/>
              <a:tabLst>
                <a:tab pos="457200" algn="l"/>
              </a:tabLst>
            </a:pPr>
            <a:r>
              <a:rPr lang="en-US" sz="1300" b="1" dirty="0">
                <a:solidFill>
                  <a:schemeClr val="accent1"/>
                </a:solidFill>
              </a:rPr>
              <a:t>  Act 59 </a:t>
            </a:r>
            <a:r>
              <a:rPr lang="en-US" sz="1300" dirty="0">
                <a:solidFill>
                  <a:schemeClr val="tx1">
                    <a:lumMod val="85000"/>
                    <a:lumOff val="15000"/>
                  </a:schemeClr>
                </a:solidFill>
              </a:rPr>
              <a:t>(SB 414)—</a:t>
            </a:r>
            <a:r>
              <a:rPr lang="en-US" sz="1300" dirty="0">
                <a:solidFill>
                  <a:schemeClr val="tx1"/>
                </a:solidFill>
              </a:rPr>
              <a:t>Authorizes establishment of Sexual Assault Nurse Examiner (SANE) programs by hospitals, mandates a comprehensive listing of such programs, and authorizes a state grant program to help hospitals establish/support SANE services</a:t>
            </a:r>
          </a:p>
          <a:p>
            <a:pPr marL="228600" indent="-228600">
              <a:spcBef>
                <a:spcPts val="0"/>
              </a:spcBef>
              <a:buSzPct val="110000"/>
              <a:buFont typeface="+mj-lt"/>
              <a:buAutoNum type="arabicPeriod" startAt="9"/>
              <a:tabLst>
                <a:tab pos="457200" algn="l"/>
              </a:tabLst>
            </a:pPr>
            <a:endParaRPr lang="en-US" sz="1300" dirty="0">
              <a:solidFill>
                <a:schemeClr val="tx1"/>
              </a:solidFill>
            </a:endParaRPr>
          </a:p>
          <a:p>
            <a:pPr>
              <a:spcBef>
                <a:spcPts val="0"/>
              </a:spcBef>
              <a:buSzPct val="110000"/>
              <a:buFont typeface="+mj-lt"/>
              <a:buAutoNum type="arabicPeriod" startAt="9"/>
              <a:tabLst>
                <a:tab pos="457200" algn="l"/>
              </a:tabLst>
            </a:pPr>
            <a:r>
              <a:rPr lang="en-US" sz="1300" b="1" dirty="0">
                <a:solidFill>
                  <a:schemeClr val="accent1"/>
                </a:solidFill>
              </a:rPr>
              <a:t>  Act 63 </a:t>
            </a:r>
            <a:r>
              <a:rPr lang="en-US" sz="1300" dirty="0">
                <a:solidFill>
                  <a:schemeClr val="tx1">
                    <a:lumMod val="85000"/>
                    <a:lumOff val="15000"/>
                  </a:schemeClr>
                </a:solidFill>
              </a:rPr>
              <a:t>(SB 773)—</a:t>
            </a:r>
            <a:r>
              <a:rPr lang="en-US" sz="1300" dirty="0">
                <a:solidFill>
                  <a:schemeClr val="tx1"/>
                </a:solidFill>
              </a:rPr>
              <a:t>Changes the state’s medical marijuana program, including authorization of additional grower/processor permits and significant adjustments to administrative processes/requirements</a:t>
            </a:r>
          </a:p>
          <a:p>
            <a:pPr marL="228600" indent="-228600">
              <a:spcBef>
                <a:spcPts val="0"/>
              </a:spcBef>
              <a:buSzPct val="110000"/>
              <a:buFont typeface="+mj-lt"/>
              <a:buAutoNum type="arabicPeriod" startAt="9"/>
            </a:pPr>
            <a:endParaRPr lang="en-US" sz="1300" dirty="0">
              <a:solidFill>
                <a:schemeClr val="tx1"/>
              </a:solidFill>
            </a:endParaRPr>
          </a:p>
          <a:p>
            <a:pPr>
              <a:spcBef>
                <a:spcPts val="0"/>
              </a:spcBef>
              <a:buSzPct val="110000"/>
              <a:buFont typeface="+mj-lt"/>
              <a:buAutoNum type="arabicPeriod" startAt="9"/>
              <a:tabLst>
                <a:tab pos="457200" algn="l"/>
              </a:tabLst>
            </a:pPr>
            <a:r>
              <a:rPr lang="en-US" sz="1300" b="1" dirty="0">
                <a:solidFill>
                  <a:schemeClr val="accent1"/>
                </a:solidFill>
              </a:rPr>
              <a:t>  Act 66 </a:t>
            </a:r>
            <a:r>
              <a:rPr lang="en-US" sz="1300" dirty="0">
                <a:solidFill>
                  <a:schemeClr val="tx1">
                    <a:lumMod val="85000"/>
                    <a:lumOff val="15000"/>
                  </a:schemeClr>
                </a:solidFill>
              </a:rPr>
              <a:t>(SB 941)—</a:t>
            </a:r>
            <a:r>
              <a:rPr lang="en-US" sz="1300" dirty="0">
                <a:solidFill>
                  <a:schemeClr val="tx1"/>
                </a:solidFill>
              </a:rPr>
              <a:t>Defines an ‘opioid epidemic,’ suspends eight staffing-related regulations to provide flexibility for addiction treatment programs, and establishes new reporting requirements for the Department of Drug and Alcohol Programs</a:t>
            </a:r>
          </a:p>
          <a:p>
            <a:pPr>
              <a:spcBef>
                <a:spcPts val="0"/>
              </a:spcBef>
              <a:buSzPct val="110000"/>
              <a:buFont typeface="+mj-lt"/>
              <a:buAutoNum type="arabicPeriod" startAt="9"/>
              <a:tabLst>
                <a:tab pos="457200" algn="l"/>
              </a:tabLst>
            </a:pPr>
            <a:endParaRPr lang="en-US" sz="1300" dirty="0">
              <a:solidFill>
                <a:schemeClr val="tx1"/>
              </a:solidFill>
            </a:endParaRPr>
          </a:p>
          <a:p>
            <a:pPr>
              <a:spcBef>
                <a:spcPts val="0"/>
              </a:spcBef>
              <a:buFont typeface="+mj-lt"/>
              <a:buAutoNum type="arabicPeriod" startAt="9"/>
              <a:tabLst>
                <a:tab pos="457200" algn="l"/>
              </a:tabLst>
            </a:pPr>
            <a:endParaRPr lang="en-US" sz="1300" dirty="0">
              <a:effectLst/>
            </a:endParaRPr>
          </a:p>
          <a:p>
            <a:pPr marL="342900" marR="0" lvl="0" indent="-342900">
              <a:spcBef>
                <a:spcPts val="0"/>
              </a:spcBef>
              <a:spcAft>
                <a:spcPts val="0"/>
              </a:spcAft>
              <a:buFont typeface="+mj-lt"/>
              <a:buAutoNum type="arabicPeriod" startAt="9"/>
              <a:tabLst>
                <a:tab pos="457200" algn="l"/>
              </a:tabLst>
            </a:pPr>
            <a:endParaRPr lang="en-US" sz="1300" dirty="0">
              <a:effectLst/>
            </a:endParaRPr>
          </a:p>
        </p:txBody>
      </p:sp>
      <p:sp>
        <p:nvSpPr>
          <p:cNvPr id="4" name="Content Placeholder 2">
            <a:extLst>
              <a:ext uri="{FF2B5EF4-FFF2-40B4-BE49-F238E27FC236}">
                <a16:creationId xmlns:a16="http://schemas.microsoft.com/office/drawing/2014/main" id="{7CC31586-6324-960C-C2D8-6C76E13BD7C2}"/>
              </a:ext>
            </a:extLst>
          </p:cNvPr>
          <p:cNvSpPr txBox="1">
            <a:spLocks/>
          </p:cNvSpPr>
          <p:nvPr/>
        </p:nvSpPr>
        <p:spPr>
          <a:xfrm>
            <a:off x="5979459" y="1102659"/>
            <a:ext cx="5141259" cy="4312023"/>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kern="120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2000" kern="120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2000" kern="120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2000" kern="120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2000" kern="120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228600" indent="-228600">
              <a:spcBef>
                <a:spcPts val="0"/>
              </a:spcBef>
              <a:buSzPct val="110000"/>
              <a:buFont typeface="+mj-lt"/>
              <a:buAutoNum type="arabicPeriod"/>
            </a:pPr>
            <a:endParaRPr lang="en-US" sz="1200" dirty="0"/>
          </a:p>
          <a:p>
            <a:endParaRPr lang="en-US" sz="1200" dirty="0"/>
          </a:p>
        </p:txBody>
      </p:sp>
      <p:sp>
        <p:nvSpPr>
          <p:cNvPr id="5" name="TextBox 4">
            <a:extLst>
              <a:ext uri="{FF2B5EF4-FFF2-40B4-BE49-F238E27FC236}">
                <a16:creationId xmlns:a16="http://schemas.microsoft.com/office/drawing/2014/main" id="{85316952-CE01-8C79-C174-820DCA37D4C5}"/>
              </a:ext>
            </a:extLst>
          </p:cNvPr>
          <p:cNvSpPr txBox="1"/>
          <p:nvPr/>
        </p:nvSpPr>
        <p:spPr>
          <a:xfrm>
            <a:off x="6096000" y="1102658"/>
            <a:ext cx="4908177" cy="2954655"/>
          </a:xfrm>
          <a:prstGeom prst="rect">
            <a:avLst/>
          </a:prstGeom>
          <a:solidFill>
            <a:srgbClr val="E7F3FD"/>
          </a:solidFill>
        </p:spPr>
        <p:txBody>
          <a:bodyPr wrap="square" rtlCol="0">
            <a:spAutoFit/>
          </a:bodyPr>
          <a:lstStyle/>
          <a:p>
            <a:pPr marL="0">
              <a:spcBef>
                <a:spcPts val="0"/>
              </a:spcBef>
            </a:pPr>
            <a:r>
              <a:rPr lang="en-US" b="1" dirty="0">
                <a:latin typeface="Tahoma" panose="020B0604030504040204" pitchFamily="34" charset="0"/>
                <a:ea typeface="Tahoma" panose="020B0604030504040204" pitchFamily="34" charset="0"/>
                <a:cs typeface="Tahoma" panose="020B0604030504040204" pitchFamily="34" charset="0"/>
              </a:rPr>
              <a:t>Executive Orders</a:t>
            </a:r>
          </a:p>
          <a:p>
            <a:pPr marL="457200" indent="47625">
              <a:spcBef>
                <a:spcPts val="0"/>
              </a:spcBef>
            </a:pPr>
            <a:r>
              <a:rPr lang="en-US" sz="1400" b="1" dirty="0">
                <a:latin typeface="Tahoma" panose="020B0604030504040204" pitchFamily="34" charset="0"/>
                <a:ea typeface="Tahoma" panose="020B0604030504040204" pitchFamily="34" charset="0"/>
                <a:cs typeface="Tahoma" panose="020B0604030504040204" pitchFamily="34" charset="0"/>
              </a:rPr>
              <a:t> </a:t>
            </a:r>
          </a:p>
          <a:p>
            <a:pPr marL="171450" indent="-171450">
              <a:spcBef>
                <a:spcPts val="0"/>
              </a:spcBef>
              <a:buClr>
                <a:schemeClr val="accent1"/>
              </a:buClr>
              <a:buSzPct val="80000"/>
              <a:buFont typeface="Wingdings" panose="05000000000000000000" pitchFamily="2" charset="2"/>
              <a:buChar char="Ø"/>
              <a:tabLst>
                <a:tab pos="457200" algn="l"/>
              </a:tabLst>
            </a:pPr>
            <a:r>
              <a:rPr lang="en-US" sz="1400" b="1" dirty="0">
                <a:latin typeface="Tahoma" panose="020B0604030504040204" pitchFamily="34" charset="0"/>
                <a:ea typeface="Tahoma" panose="020B0604030504040204" pitchFamily="34" charset="0"/>
                <a:cs typeface="Tahoma" panose="020B0604030504040204" pitchFamily="34" charset="0"/>
              </a:rPr>
              <a:t>Executive Order 2023-07 </a:t>
            </a:r>
            <a:r>
              <a:rPr lang="en-US" sz="14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(Jan 31)—</a:t>
            </a:r>
            <a:r>
              <a:rPr lang="en-US" sz="1400" dirty="0">
                <a:latin typeface="Tahoma" panose="020B0604030504040204" pitchFamily="34" charset="0"/>
                <a:ea typeface="Tahoma" panose="020B0604030504040204" pitchFamily="34" charset="0"/>
                <a:cs typeface="Tahoma" panose="020B0604030504040204" pitchFamily="34" charset="0"/>
              </a:rPr>
              <a:t>Directs state agencies to inventory and assess reasonable processing timeframes for issuing occupational licenses, permits, and certificates; once completed, if a deadline is missed, then an applicant gets their money back</a:t>
            </a:r>
          </a:p>
          <a:p>
            <a:pPr marL="457200">
              <a:spcBef>
                <a:spcPts val="0"/>
              </a:spcBef>
              <a:buClr>
                <a:schemeClr val="accent1"/>
              </a:buClr>
              <a:buSzPct val="80000"/>
            </a:pPr>
            <a:endParaRPr lang="en-US" sz="1400" dirty="0">
              <a:latin typeface="Tahoma" panose="020B0604030504040204" pitchFamily="34" charset="0"/>
              <a:ea typeface="Tahoma" panose="020B0604030504040204" pitchFamily="34" charset="0"/>
              <a:cs typeface="Tahoma" panose="020B0604030504040204" pitchFamily="34" charset="0"/>
            </a:endParaRPr>
          </a:p>
          <a:p>
            <a:pPr marL="171450" indent="-171450">
              <a:spcBef>
                <a:spcPts val="0"/>
              </a:spcBef>
              <a:buClr>
                <a:schemeClr val="accent1"/>
              </a:buClr>
              <a:buSzPct val="80000"/>
              <a:buFont typeface="Wingdings" panose="05000000000000000000" pitchFamily="2" charset="2"/>
              <a:buChar char="Ø"/>
              <a:tabLst>
                <a:tab pos="457200" algn="l"/>
              </a:tabLst>
            </a:pPr>
            <a:r>
              <a:rPr lang="en-US" sz="1400" b="1" dirty="0">
                <a:latin typeface="Tahoma" panose="020B0604030504040204" pitchFamily="34" charset="0"/>
                <a:ea typeface="Tahoma" panose="020B0604030504040204" pitchFamily="34" charset="0"/>
                <a:cs typeface="Tahoma" panose="020B0604030504040204" pitchFamily="34" charset="0"/>
              </a:rPr>
              <a:t>Executive Order 2023-20 </a:t>
            </a:r>
            <a:r>
              <a:rPr lang="en-US" sz="14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(Oct 10)—</a:t>
            </a:r>
            <a:r>
              <a:rPr lang="en-US" sz="1400" dirty="0">
                <a:latin typeface="Tahoma" panose="020B0604030504040204" pitchFamily="34" charset="0"/>
                <a:ea typeface="Tahoma" panose="020B0604030504040204" pitchFamily="34" charset="0"/>
                <a:cs typeface="Tahoma" panose="020B0604030504040204" pitchFamily="34" charset="0"/>
              </a:rPr>
              <a:t>Establishes a behavioral health council and advisory committee to develop action plan to deliver timely, quality mental health and addiction care services across the state </a:t>
            </a:r>
          </a:p>
          <a:p>
            <a:pPr algn="ctr"/>
            <a:endParaRPr lang="en-US" sz="1400" dirty="0">
              <a:latin typeface="Tahoma" panose="020B0604030504040204" pitchFamily="34" charset="0"/>
              <a:ea typeface="Tahoma" panose="020B0604030504040204" pitchFamily="34" charset="0"/>
              <a:cs typeface="Tahoma" panose="020B0604030504040204" pitchFamily="34" charset="0"/>
            </a:endParaRPr>
          </a:p>
        </p:txBody>
      </p:sp>
      <p:sp>
        <p:nvSpPr>
          <p:cNvPr id="6" name="TextBox 5">
            <a:extLst>
              <a:ext uri="{FF2B5EF4-FFF2-40B4-BE49-F238E27FC236}">
                <a16:creationId xmlns:a16="http://schemas.microsoft.com/office/drawing/2014/main" id="{06DCE169-20ED-1146-BEC4-988974CE906D}"/>
              </a:ext>
            </a:extLst>
          </p:cNvPr>
          <p:cNvSpPr txBox="1"/>
          <p:nvPr/>
        </p:nvSpPr>
        <p:spPr>
          <a:xfrm>
            <a:off x="11059862" y="6354374"/>
            <a:ext cx="681486" cy="276999"/>
          </a:xfrm>
          <a:prstGeom prst="rect">
            <a:avLst/>
          </a:prstGeom>
          <a:noFill/>
        </p:spPr>
        <p:txBody>
          <a:bodyPr wrap="square" rtlCol="0">
            <a:spAutoFit/>
          </a:bodyPr>
          <a:lstStyle/>
          <a:p>
            <a:r>
              <a:rPr lang="en-US" sz="1200" dirty="0">
                <a:latin typeface="Tahoma" panose="020B0604030504040204" pitchFamily="34" charset="0"/>
                <a:ea typeface="Tahoma" panose="020B0604030504040204" pitchFamily="34" charset="0"/>
                <a:cs typeface="Tahoma" panose="020B0604030504040204" pitchFamily="34" charset="0"/>
              </a:rPr>
              <a:t>10</a:t>
            </a:r>
          </a:p>
        </p:txBody>
      </p:sp>
    </p:spTree>
    <p:extLst>
      <p:ext uri="{BB962C8B-B14F-4D97-AF65-F5344CB8AC3E}">
        <p14:creationId xmlns:p14="http://schemas.microsoft.com/office/powerpoint/2010/main" val="9008318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209B6-F2E8-3B0B-CE9C-DF5EF251B1CB}"/>
              </a:ext>
            </a:extLst>
          </p:cNvPr>
          <p:cNvSpPr>
            <a:spLocks noGrp="1"/>
          </p:cNvSpPr>
          <p:nvPr>
            <p:ph type="title"/>
          </p:nvPr>
        </p:nvSpPr>
        <p:spPr>
          <a:xfrm>
            <a:off x="838200" y="365126"/>
            <a:ext cx="10515600" cy="687298"/>
          </a:xfrm>
        </p:spPr>
        <p:txBody>
          <a:bodyPr/>
          <a:lstStyle/>
          <a:p>
            <a:r>
              <a:rPr lang="en-US" sz="3200" dirty="0"/>
              <a:t>2024 Outlook</a:t>
            </a:r>
          </a:p>
        </p:txBody>
      </p:sp>
      <p:sp>
        <p:nvSpPr>
          <p:cNvPr id="7" name="Content Placeholder 6">
            <a:extLst>
              <a:ext uri="{FF2B5EF4-FFF2-40B4-BE49-F238E27FC236}">
                <a16:creationId xmlns:a16="http://schemas.microsoft.com/office/drawing/2014/main" id="{D63B8CF2-85EA-D374-902B-4871CF32ABD8}"/>
              </a:ext>
            </a:extLst>
          </p:cNvPr>
          <p:cNvSpPr>
            <a:spLocks noGrp="1"/>
          </p:cNvSpPr>
          <p:nvPr>
            <p:ph sz="quarter" idx="11"/>
          </p:nvPr>
        </p:nvSpPr>
        <p:spPr>
          <a:xfrm>
            <a:off x="838200" y="1690329"/>
            <a:ext cx="5852160" cy="2769989"/>
          </a:xfrm>
        </p:spPr>
        <p:txBody>
          <a:bodyPr/>
          <a:lstStyle/>
          <a:p>
            <a:pPr marL="285750" indent="-285750">
              <a:buClr>
                <a:srgbClr val="0070C0"/>
              </a:buClr>
              <a:buFont typeface="Wingdings" panose="05000000000000000000" pitchFamily="2" charset="2"/>
              <a:buChar char="Ø"/>
            </a:pPr>
            <a:r>
              <a:rPr lang="en-US" sz="1800" dirty="0"/>
              <a:t>Session Schedule</a:t>
            </a:r>
          </a:p>
          <a:p>
            <a:pPr marL="285750" indent="-285750">
              <a:buClr>
                <a:srgbClr val="0070C0"/>
              </a:buClr>
              <a:buFont typeface="Wingdings" panose="05000000000000000000" pitchFamily="2" charset="2"/>
              <a:buChar char="Ø"/>
            </a:pPr>
            <a:endParaRPr lang="en-US" sz="1800" dirty="0"/>
          </a:p>
          <a:p>
            <a:pPr>
              <a:buClr>
                <a:srgbClr val="0070C0"/>
              </a:buClr>
            </a:pPr>
            <a:endParaRPr lang="en-US" sz="1800" dirty="0"/>
          </a:p>
          <a:p>
            <a:pPr marL="285750" indent="-285750">
              <a:buClr>
                <a:srgbClr val="0070C0"/>
              </a:buClr>
              <a:buFont typeface="Wingdings" panose="05000000000000000000" pitchFamily="2" charset="2"/>
              <a:buChar char="Ø"/>
            </a:pPr>
            <a:r>
              <a:rPr lang="en-US" sz="1800" dirty="0"/>
              <a:t>Election Year</a:t>
            </a:r>
          </a:p>
          <a:p>
            <a:pPr marL="285750" indent="-285750">
              <a:buClr>
                <a:srgbClr val="0070C0"/>
              </a:buClr>
              <a:buFont typeface="Wingdings" panose="05000000000000000000" pitchFamily="2" charset="2"/>
              <a:buChar char="Ø"/>
            </a:pPr>
            <a:endParaRPr lang="en-US" sz="1800" dirty="0"/>
          </a:p>
          <a:p>
            <a:pPr>
              <a:buClr>
                <a:srgbClr val="0070C0"/>
              </a:buClr>
            </a:pPr>
            <a:endParaRPr lang="en-US" sz="1800" dirty="0"/>
          </a:p>
          <a:p>
            <a:pPr marL="285750" indent="-285750">
              <a:buClr>
                <a:srgbClr val="0070C0"/>
              </a:buClr>
              <a:buFont typeface="Wingdings" panose="05000000000000000000" pitchFamily="2" charset="2"/>
              <a:buChar char="Ø"/>
            </a:pPr>
            <a:r>
              <a:rPr lang="en-US" sz="1800" dirty="0"/>
              <a:t>Policymakers’ Articulated Priorities</a:t>
            </a:r>
          </a:p>
          <a:p>
            <a:pPr marL="285750" indent="-285750">
              <a:buClr>
                <a:srgbClr val="0070C0"/>
              </a:buClr>
              <a:buFont typeface="Wingdings" panose="05000000000000000000" pitchFamily="2" charset="2"/>
              <a:buChar char="Ø"/>
            </a:pPr>
            <a:endParaRPr lang="en-US" sz="1800" dirty="0"/>
          </a:p>
          <a:p>
            <a:pPr marL="285750" indent="-285750">
              <a:buClr>
                <a:srgbClr val="0070C0"/>
              </a:buClr>
              <a:buFont typeface="Wingdings" panose="05000000000000000000" pitchFamily="2" charset="2"/>
              <a:buChar char="Ø"/>
            </a:pPr>
            <a:endParaRPr lang="en-US" sz="1800" dirty="0"/>
          </a:p>
          <a:p>
            <a:pPr marL="285750" indent="-285750">
              <a:buClr>
                <a:srgbClr val="0070C0"/>
              </a:buClr>
              <a:buFont typeface="Wingdings" panose="05000000000000000000" pitchFamily="2" charset="2"/>
              <a:buChar char="Ø"/>
            </a:pPr>
            <a:r>
              <a:rPr lang="en-US" sz="1800" dirty="0"/>
              <a:t>Health Care and Hospital Issues</a:t>
            </a:r>
          </a:p>
        </p:txBody>
      </p:sp>
      <p:pic>
        <p:nvPicPr>
          <p:cNvPr id="3" name="Picture 2">
            <a:extLst>
              <a:ext uri="{FF2B5EF4-FFF2-40B4-BE49-F238E27FC236}">
                <a16:creationId xmlns:a16="http://schemas.microsoft.com/office/drawing/2014/main" id="{CA21D4AE-6A8C-2C55-A081-AB6F4E05116F}"/>
              </a:ext>
            </a:extLst>
          </p:cNvPr>
          <p:cNvPicPr>
            <a:picLocks noChangeAspect="1"/>
          </p:cNvPicPr>
          <p:nvPr/>
        </p:nvPicPr>
        <p:blipFill>
          <a:blip r:embed="rId3"/>
          <a:stretch>
            <a:fillRect/>
          </a:stretch>
        </p:blipFill>
        <p:spPr>
          <a:xfrm>
            <a:off x="6096000" y="1728151"/>
            <a:ext cx="3984867" cy="2520159"/>
          </a:xfrm>
          <a:prstGeom prst="rect">
            <a:avLst/>
          </a:prstGeom>
        </p:spPr>
      </p:pic>
      <p:sp>
        <p:nvSpPr>
          <p:cNvPr id="4" name="TextBox 3">
            <a:extLst>
              <a:ext uri="{FF2B5EF4-FFF2-40B4-BE49-F238E27FC236}">
                <a16:creationId xmlns:a16="http://schemas.microsoft.com/office/drawing/2014/main" id="{7924D309-D417-4D97-D987-9F71EFBA3DE7}"/>
              </a:ext>
            </a:extLst>
          </p:cNvPr>
          <p:cNvSpPr txBox="1"/>
          <p:nvPr/>
        </p:nvSpPr>
        <p:spPr>
          <a:xfrm>
            <a:off x="11090418" y="6354374"/>
            <a:ext cx="681486" cy="276999"/>
          </a:xfrm>
          <a:prstGeom prst="rect">
            <a:avLst/>
          </a:prstGeom>
          <a:noFill/>
        </p:spPr>
        <p:txBody>
          <a:bodyPr wrap="square" rtlCol="0">
            <a:spAutoFit/>
          </a:bodyPr>
          <a:lstStyle/>
          <a:p>
            <a:r>
              <a:rPr lang="en-US" sz="1200" dirty="0">
                <a:latin typeface="Tahoma" panose="020B0604030504040204" pitchFamily="34" charset="0"/>
                <a:ea typeface="Tahoma" panose="020B0604030504040204" pitchFamily="34" charset="0"/>
                <a:cs typeface="Tahoma" panose="020B0604030504040204" pitchFamily="34" charset="0"/>
              </a:rPr>
              <a:t>11</a:t>
            </a:r>
          </a:p>
        </p:txBody>
      </p:sp>
    </p:spTree>
    <p:extLst>
      <p:ext uri="{BB962C8B-B14F-4D97-AF65-F5344CB8AC3E}">
        <p14:creationId xmlns:p14="http://schemas.microsoft.com/office/powerpoint/2010/main" val="18003288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257301" y="3403600"/>
            <a:ext cx="9677399" cy="1256113"/>
          </a:xfrm>
          <a:prstGeom prst="rect">
            <a:avLst/>
          </a:prstGeom>
        </p:spPr>
        <p:txBody>
          <a:bodyPr vert="horz" wrap="square" lIns="0" tIns="12065" rIns="0" bIns="0" rtlCol="0">
            <a:spAutoFit/>
          </a:bodyPr>
          <a:lstStyle/>
          <a:p>
            <a:pPr marL="12700" marR="0" lvl="0" indent="0" algn="ctr" defTabSz="914400" rtl="0" eaLnBrk="1" fontAlgn="auto" latinLnBrk="0" hangingPunct="1">
              <a:lnSpc>
                <a:spcPct val="100000"/>
              </a:lnSpc>
              <a:spcBef>
                <a:spcPts val="95"/>
              </a:spcBef>
              <a:spcAft>
                <a:spcPts val="0"/>
              </a:spcAft>
              <a:buClrTx/>
              <a:buSzTx/>
              <a:buFontTx/>
              <a:buNone/>
              <a:tabLst/>
              <a:defRPr/>
            </a:pPr>
            <a:r>
              <a:rPr kumimoji="0" lang="en-US" sz="4000" b="1" i="0" u="none" strike="noStrike" kern="1200" cap="none" spc="-10" normalizeH="0" baseline="0" noProof="0" dirty="0">
                <a:ln>
                  <a:noFill/>
                </a:ln>
                <a:solidFill>
                  <a:srgbClr val="0071BB"/>
                </a:solidFill>
                <a:effectLst/>
                <a:uLnTx/>
                <a:uFillTx/>
                <a:latin typeface="Tahoma"/>
                <a:ea typeface="+mn-ea"/>
                <a:cs typeface="Tahoma"/>
              </a:rPr>
              <a:t>Statewide </a:t>
            </a:r>
          </a:p>
          <a:p>
            <a:pPr marL="12700" marR="0" lvl="0" indent="0" algn="ctr" defTabSz="914400" rtl="0" eaLnBrk="1" fontAlgn="auto" latinLnBrk="0" hangingPunct="1">
              <a:lnSpc>
                <a:spcPct val="100000"/>
              </a:lnSpc>
              <a:spcBef>
                <a:spcPts val="95"/>
              </a:spcBef>
              <a:spcAft>
                <a:spcPts val="0"/>
              </a:spcAft>
              <a:buClrTx/>
              <a:buSzTx/>
              <a:buFontTx/>
              <a:buNone/>
              <a:tabLst/>
              <a:defRPr/>
            </a:pPr>
            <a:r>
              <a:rPr kumimoji="0" sz="4000" b="1" i="0" u="none" strike="noStrike" kern="1200" cap="none" spc="-10" normalizeH="0" baseline="0" noProof="0" dirty="0">
                <a:ln>
                  <a:noFill/>
                </a:ln>
                <a:solidFill>
                  <a:srgbClr val="0071BB"/>
                </a:solidFill>
                <a:effectLst/>
                <a:uLnTx/>
                <a:uFillTx/>
                <a:latin typeface="Tahoma"/>
                <a:ea typeface="+mn-ea"/>
                <a:cs typeface="Tahoma"/>
              </a:rPr>
              <a:t>Q</a:t>
            </a:r>
            <a:r>
              <a:rPr kumimoji="0" lang="en-US" sz="4000" b="1" i="0" u="none" strike="noStrike" kern="1200" cap="none" spc="-10" normalizeH="0" baseline="0" noProof="0" dirty="0">
                <a:ln>
                  <a:noFill/>
                </a:ln>
                <a:solidFill>
                  <a:srgbClr val="0071BB"/>
                </a:solidFill>
                <a:effectLst/>
                <a:uLnTx/>
                <a:uFillTx/>
                <a:latin typeface="Tahoma"/>
                <a:ea typeface="+mn-ea"/>
                <a:cs typeface="Tahoma"/>
              </a:rPr>
              <a:t>uality </a:t>
            </a:r>
            <a:r>
              <a:rPr kumimoji="0" sz="4000" b="1" i="0" u="none" strike="noStrike" kern="1200" cap="none" spc="-10" normalizeH="0" baseline="0" noProof="0" dirty="0">
                <a:ln>
                  <a:noFill/>
                </a:ln>
                <a:solidFill>
                  <a:srgbClr val="0071BB"/>
                </a:solidFill>
                <a:effectLst/>
                <a:uLnTx/>
                <a:uFillTx/>
                <a:latin typeface="Tahoma"/>
                <a:ea typeface="+mn-ea"/>
                <a:cs typeface="Tahoma"/>
              </a:rPr>
              <a:t>C</a:t>
            </a:r>
            <a:r>
              <a:rPr kumimoji="0" lang="en-US" sz="4000" b="1" i="0" u="none" strike="noStrike" kern="1200" cap="none" spc="-10" normalizeH="0" baseline="0" noProof="0" dirty="0">
                <a:ln>
                  <a:noFill/>
                </a:ln>
                <a:solidFill>
                  <a:srgbClr val="0071BB"/>
                </a:solidFill>
                <a:effectLst/>
                <a:uLnTx/>
                <a:uFillTx/>
                <a:latin typeface="Tahoma"/>
                <a:ea typeface="+mn-ea"/>
                <a:cs typeface="Tahoma"/>
              </a:rPr>
              <a:t>are </a:t>
            </a:r>
            <a:r>
              <a:rPr kumimoji="0" sz="4000" b="1" i="0" u="none" strike="noStrike" kern="1200" cap="none" spc="-10" normalizeH="0" baseline="0" noProof="0" dirty="0">
                <a:ln>
                  <a:noFill/>
                </a:ln>
                <a:solidFill>
                  <a:srgbClr val="0071BB"/>
                </a:solidFill>
                <a:effectLst/>
                <a:uLnTx/>
                <a:uFillTx/>
                <a:latin typeface="Tahoma"/>
                <a:ea typeface="+mn-ea"/>
                <a:cs typeface="Tahoma"/>
              </a:rPr>
              <a:t>A</a:t>
            </a:r>
            <a:r>
              <a:rPr kumimoji="0" lang="en-US" sz="4000" b="1" i="0" u="none" strike="noStrike" kern="1200" cap="none" spc="-10" normalizeH="0" baseline="0" noProof="0" dirty="0">
                <a:ln>
                  <a:noFill/>
                </a:ln>
                <a:solidFill>
                  <a:srgbClr val="0071BB"/>
                </a:solidFill>
                <a:effectLst/>
                <a:uLnTx/>
                <a:uFillTx/>
                <a:latin typeface="Tahoma"/>
                <a:ea typeface="+mn-ea"/>
                <a:cs typeface="Tahoma"/>
              </a:rPr>
              <a:t>ssessment Program </a:t>
            </a:r>
            <a:endParaRPr kumimoji="0" sz="4000" b="0" i="0" u="none" strike="noStrike" kern="1200" cap="none" spc="0" normalizeH="0" baseline="0" noProof="0" dirty="0">
              <a:ln>
                <a:noFill/>
              </a:ln>
              <a:solidFill>
                <a:prstClr val="black"/>
              </a:solidFill>
              <a:effectLst/>
              <a:uLnTx/>
              <a:uFillTx/>
              <a:latin typeface="Tahoma"/>
              <a:ea typeface="+mn-ea"/>
              <a:cs typeface="Tahom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916939" y="396621"/>
            <a:ext cx="7617461" cy="566822"/>
          </a:xfrm>
          <a:prstGeom prst="rect">
            <a:avLst/>
          </a:prstGeom>
        </p:spPr>
        <p:txBody>
          <a:bodyPr vert="horz" wrap="square" lIns="0" tIns="12700" rIns="0" bIns="0" rtlCol="0">
            <a:spAutoFit/>
          </a:bodyPr>
          <a:lstStyle/>
          <a:p>
            <a:pPr marL="12700">
              <a:lnSpc>
                <a:spcPct val="100000"/>
              </a:lnSpc>
              <a:spcBef>
                <a:spcPts val="100"/>
              </a:spcBef>
            </a:pPr>
            <a:r>
              <a:rPr sz="3600" dirty="0"/>
              <a:t>QCA </a:t>
            </a:r>
            <a:r>
              <a:rPr sz="3600" spc="-5" dirty="0"/>
              <a:t>Core</a:t>
            </a:r>
            <a:r>
              <a:rPr sz="3600" spc="-100" dirty="0"/>
              <a:t> </a:t>
            </a:r>
            <a:r>
              <a:rPr sz="3600" spc="-5" dirty="0"/>
              <a:t>Components</a:t>
            </a:r>
            <a:endParaRPr sz="3600" dirty="0"/>
          </a:p>
        </p:txBody>
      </p:sp>
      <p:sp>
        <p:nvSpPr>
          <p:cNvPr id="7" name="object 7"/>
          <p:cNvSpPr txBox="1">
            <a:spLocks noGrp="1"/>
          </p:cNvSpPr>
          <p:nvPr>
            <p:ph type="sldNum" sz="quarter" idx="7"/>
          </p:nvPr>
        </p:nvSpPr>
        <p:spPr>
          <a:xfrm>
            <a:off x="11152060" y="6366334"/>
            <a:ext cx="234950" cy="187872"/>
          </a:xfrm>
          <a:prstGeom prst="rect">
            <a:avLst/>
          </a:prstGeom>
        </p:spPr>
        <p:txBody>
          <a:bodyPr vert="horz" wrap="square" lIns="0" tIns="3175" rIns="0" bIns="0" rtlCol="0">
            <a:spAutoFit/>
          </a:bodyPr>
          <a:lstStyle/>
          <a:p>
            <a:pPr marL="38100" marR="0" lvl="0" indent="0" algn="l" defTabSz="914400" rtl="0" eaLnBrk="1" fontAlgn="auto" latinLnBrk="0" hangingPunct="1">
              <a:lnSpc>
                <a:spcPct val="100000"/>
              </a:lnSpc>
              <a:spcBef>
                <a:spcPts val="25"/>
              </a:spcBef>
              <a:spcAft>
                <a:spcPts val="0"/>
              </a:spcAft>
              <a:buClrTx/>
              <a:buSzTx/>
              <a:buFontTx/>
              <a:buNone/>
              <a:tabLst/>
              <a:defRPr/>
            </a:pPr>
            <a:fld id="{81D60167-4931-47E6-BA6A-407CBD079E47}" type="slidenum">
              <a:rPr kumimoji="0" sz="1200" b="0" i="0" u="none" strike="noStrike" kern="1200" cap="none" spc="0" normalizeH="0" baseline="0" noProof="0" dirty="0">
                <a:ln>
                  <a:noFill/>
                </a:ln>
                <a:solidFill>
                  <a:srgbClr val="888888"/>
                </a:solidFill>
                <a:effectLst/>
                <a:uLnTx/>
                <a:uFillTx/>
                <a:latin typeface="Tahoma" panose="020B0604030504040204" pitchFamily="34" charset="0"/>
                <a:ea typeface="Tahoma" panose="020B0604030504040204" pitchFamily="34" charset="0"/>
                <a:cs typeface="Tahoma" panose="020B0604030504040204" pitchFamily="34" charset="0"/>
              </a:rPr>
              <a:pPr marL="38100" marR="0" lvl="0" indent="0" algn="l" defTabSz="914400" rtl="0" eaLnBrk="1" fontAlgn="auto" latinLnBrk="0" hangingPunct="1">
                <a:lnSpc>
                  <a:spcPct val="100000"/>
                </a:lnSpc>
                <a:spcBef>
                  <a:spcPts val="25"/>
                </a:spcBef>
                <a:spcAft>
                  <a:spcPts val="0"/>
                </a:spcAft>
                <a:buClrTx/>
                <a:buSzTx/>
                <a:buFontTx/>
                <a:buNone/>
                <a:tabLst/>
                <a:defRPr/>
              </a:pPr>
              <a:t>13</a:t>
            </a:fld>
            <a:endParaRPr kumimoji="0" sz="1200" b="0" i="0" u="none" strike="noStrike" kern="1200" cap="none" spc="0" normalizeH="0" baseline="0" noProof="0" dirty="0">
              <a:ln>
                <a:noFill/>
              </a:ln>
              <a:solidFill>
                <a:srgbClr val="888888"/>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 name="object 5"/>
          <p:cNvSpPr txBox="1"/>
          <p:nvPr/>
        </p:nvSpPr>
        <p:spPr>
          <a:xfrm>
            <a:off x="920940" y="2514832"/>
            <a:ext cx="10348595" cy="3245119"/>
          </a:xfrm>
          <a:prstGeom prst="rect">
            <a:avLst/>
          </a:prstGeom>
        </p:spPr>
        <p:txBody>
          <a:bodyPr vert="horz" wrap="square" lIns="0" tIns="13335" rIns="0" bIns="0" rtlCol="0">
            <a:spAutoFit/>
          </a:bodyPr>
          <a:lstStyle/>
          <a:p>
            <a:pPr marL="354965" marR="308610" lvl="0" indent="-342900" algn="l" defTabSz="914400" rtl="0" eaLnBrk="1" fontAlgn="auto" latinLnBrk="0" hangingPunct="1">
              <a:lnSpc>
                <a:spcPct val="100000"/>
              </a:lnSpc>
              <a:spcBef>
                <a:spcPts val="105"/>
              </a:spcBef>
              <a:spcAft>
                <a:spcPts val="0"/>
              </a:spcAft>
              <a:buClr>
                <a:srgbClr val="0071BB"/>
              </a:buClr>
              <a:buSzPct val="79411"/>
              <a:buFont typeface="Wingdings"/>
              <a:buChar char=""/>
              <a:tabLst>
                <a:tab pos="354965" algn="l"/>
                <a:tab pos="355600" algn="l"/>
              </a:tabLst>
              <a:defRPr/>
            </a:pPr>
            <a:r>
              <a:rPr kumimoji="0" sz="1800" b="1" i="0" u="none" strike="noStrike" kern="1200" cap="none" spc="-5" normalizeH="0" baseline="0" noProof="0" dirty="0">
                <a:ln>
                  <a:noFill/>
                </a:ln>
                <a:solidFill>
                  <a:prstClr val="black"/>
                </a:solidFill>
                <a:effectLst/>
                <a:uLnTx/>
                <a:uFillTx/>
                <a:latin typeface="Tahoma"/>
                <a:ea typeface="+mn-ea"/>
                <a:cs typeface="Tahoma"/>
              </a:rPr>
              <a:t>Assessment </a:t>
            </a:r>
            <a:r>
              <a:rPr kumimoji="0" lang="en-US" sz="1800" b="1" i="0" u="none" strike="noStrike" kern="1200" cap="none" spc="-5" normalizeH="0" baseline="0" noProof="0" dirty="0">
                <a:ln>
                  <a:noFill/>
                </a:ln>
                <a:solidFill>
                  <a:prstClr val="black"/>
                </a:solidFill>
                <a:effectLst/>
                <a:uLnTx/>
                <a:uFillTx/>
                <a:latin typeface="Tahoma"/>
                <a:ea typeface="+mn-ea"/>
                <a:cs typeface="Tahoma"/>
              </a:rPr>
              <a:t>Base &amp; </a:t>
            </a:r>
            <a:r>
              <a:rPr kumimoji="0" sz="1800" b="1" i="0" u="none" strike="noStrike" kern="1200" cap="none" spc="-5" normalizeH="0" baseline="0" noProof="0" dirty="0">
                <a:ln>
                  <a:noFill/>
                </a:ln>
                <a:solidFill>
                  <a:prstClr val="black"/>
                </a:solidFill>
                <a:effectLst/>
                <a:uLnTx/>
                <a:uFillTx/>
                <a:latin typeface="Tahoma"/>
                <a:ea typeface="+mn-ea"/>
                <a:cs typeface="Tahoma"/>
              </a:rPr>
              <a:t>Rate</a:t>
            </a:r>
            <a:r>
              <a:rPr kumimoji="0" sz="1800" b="0" i="0" u="none" strike="noStrike" kern="1200" cap="none" spc="-5" normalizeH="0" baseline="0" noProof="0" dirty="0">
                <a:ln>
                  <a:noFill/>
                </a:ln>
                <a:solidFill>
                  <a:prstClr val="black"/>
                </a:solidFill>
                <a:effectLst/>
                <a:uLnTx/>
                <a:uFillTx/>
                <a:latin typeface="Tahoma"/>
                <a:ea typeface="+mn-ea"/>
                <a:cs typeface="Tahoma"/>
              </a:rPr>
              <a:t>—Hospitals are </a:t>
            </a:r>
            <a:r>
              <a:rPr kumimoji="0" sz="1800" b="0" i="0" u="none" strike="noStrike" kern="1200" cap="none" spc="0" normalizeH="0" baseline="0" noProof="0" dirty="0">
                <a:ln>
                  <a:noFill/>
                </a:ln>
                <a:solidFill>
                  <a:prstClr val="black"/>
                </a:solidFill>
                <a:effectLst/>
                <a:uLnTx/>
                <a:uFillTx/>
                <a:latin typeface="Tahoma"/>
                <a:ea typeface="+mn-ea"/>
                <a:cs typeface="Tahoma"/>
              </a:rPr>
              <a:t>assessed </a:t>
            </a:r>
            <a:r>
              <a:rPr kumimoji="0" sz="1800" b="0" i="0" u="none" strike="noStrike" kern="1200" cap="none" spc="-5" normalizeH="0" baseline="0" noProof="0" dirty="0">
                <a:ln>
                  <a:noFill/>
                </a:ln>
                <a:solidFill>
                  <a:prstClr val="black"/>
                </a:solidFill>
                <a:effectLst/>
                <a:uLnTx/>
                <a:uFillTx/>
                <a:latin typeface="Tahoma"/>
                <a:ea typeface="+mn-ea"/>
                <a:cs typeface="Tahoma"/>
              </a:rPr>
              <a:t>on </a:t>
            </a:r>
            <a:r>
              <a:rPr kumimoji="0" sz="1800" b="0" i="0" u="none" strike="noStrike" kern="1200" cap="none" spc="0" normalizeH="0" baseline="0" noProof="0" dirty="0">
                <a:ln>
                  <a:noFill/>
                </a:ln>
                <a:solidFill>
                  <a:prstClr val="black"/>
                </a:solidFill>
                <a:effectLst/>
                <a:uLnTx/>
                <a:uFillTx/>
                <a:latin typeface="Tahoma"/>
                <a:ea typeface="+mn-ea"/>
                <a:cs typeface="Tahoma"/>
              </a:rPr>
              <a:t>a </a:t>
            </a:r>
            <a:r>
              <a:rPr kumimoji="0" sz="1800" b="0" i="0" u="none" strike="noStrike" kern="1200" cap="none" spc="-5" normalizeH="0" baseline="0" noProof="0" dirty="0">
                <a:ln>
                  <a:noFill/>
                </a:ln>
                <a:solidFill>
                  <a:prstClr val="black"/>
                </a:solidFill>
                <a:effectLst/>
                <a:uLnTx/>
                <a:uFillTx/>
                <a:latin typeface="Tahoma"/>
                <a:ea typeface="+mn-ea"/>
                <a:cs typeface="Tahoma"/>
              </a:rPr>
              <a:t>yearly basis</a:t>
            </a:r>
            <a:r>
              <a:rPr kumimoji="0" lang="en-US" sz="1800" b="0" i="0" u="none" strike="noStrike" kern="1200" cap="none" spc="-5" normalizeH="0" baseline="0" noProof="0" dirty="0">
                <a:ln>
                  <a:noFill/>
                </a:ln>
                <a:solidFill>
                  <a:prstClr val="black"/>
                </a:solidFill>
                <a:effectLst/>
                <a:uLnTx/>
                <a:uFillTx/>
                <a:latin typeface="Tahoma"/>
                <a:ea typeface="+mn-ea"/>
                <a:cs typeface="Tahoma"/>
              </a:rPr>
              <a:t>; </a:t>
            </a:r>
            <a:r>
              <a:rPr kumimoji="0" sz="1800" b="0" i="0" u="none" strike="noStrike" kern="1200" cap="none" spc="-5" normalizeH="0" baseline="0" noProof="0" dirty="0">
                <a:ln>
                  <a:noFill/>
                </a:ln>
                <a:solidFill>
                  <a:prstClr val="black"/>
                </a:solidFill>
                <a:effectLst/>
                <a:uLnTx/>
                <a:uFillTx/>
                <a:latin typeface="Tahoma"/>
                <a:ea typeface="+mn-ea"/>
                <a:cs typeface="Tahoma"/>
              </a:rPr>
              <a:t>th</a:t>
            </a:r>
            <a:r>
              <a:rPr kumimoji="0" lang="en-US" sz="1800" b="0" i="0" u="none" strike="noStrike" kern="1200" cap="none" spc="-5" normalizeH="0" baseline="0" noProof="0" dirty="0">
                <a:ln>
                  <a:noFill/>
                </a:ln>
                <a:solidFill>
                  <a:prstClr val="black"/>
                </a:solidFill>
                <a:effectLst/>
                <a:uLnTx/>
                <a:uFillTx/>
                <a:latin typeface="Tahoma"/>
                <a:ea typeface="+mn-ea"/>
                <a:cs typeface="Tahoma"/>
              </a:rPr>
              <a:t>e</a:t>
            </a:r>
            <a:r>
              <a:rPr kumimoji="0" sz="1800" b="0" i="0" u="none" strike="noStrike" kern="1200" cap="none" spc="-5" normalizeH="0" baseline="0" noProof="0" dirty="0">
                <a:ln>
                  <a:noFill/>
                </a:ln>
                <a:solidFill>
                  <a:prstClr val="black"/>
                </a:solidFill>
                <a:effectLst/>
                <a:uLnTx/>
                <a:uFillTx/>
                <a:latin typeface="Tahoma"/>
                <a:ea typeface="+mn-ea"/>
                <a:cs typeface="Tahoma"/>
              </a:rPr>
              <a:t> amount</a:t>
            </a:r>
            <a:r>
              <a:rPr kumimoji="0" lang="en-US" sz="1800" b="0" i="0" u="none" strike="noStrike" kern="1200" cap="none" spc="-5" normalizeH="0" baseline="0" noProof="0" dirty="0">
                <a:ln>
                  <a:noFill/>
                </a:ln>
                <a:solidFill>
                  <a:prstClr val="black"/>
                </a:solidFill>
                <a:effectLst/>
                <a:uLnTx/>
                <a:uFillTx/>
                <a:latin typeface="Tahoma"/>
                <a:ea typeface="+mn-ea"/>
                <a:cs typeface="Tahoma"/>
              </a:rPr>
              <a:t> due</a:t>
            </a:r>
            <a:r>
              <a:rPr kumimoji="0" sz="1800" b="0" i="0" u="none" strike="noStrike" kern="1200" cap="none" spc="-5" normalizeH="0" baseline="0" noProof="0" dirty="0">
                <a:ln>
                  <a:noFill/>
                </a:ln>
                <a:solidFill>
                  <a:prstClr val="black"/>
                </a:solidFill>
                <a:effectLst/>
                <a:uLnTx/>
                <a:uFillTx/>
                <a:latin typeface="Tahoma"/>
                <a:ea typeface="+mn-ea"/>
                <a:cs typeface="Tahoma"/>
              </a:rPr>
              <a:t> is paid on quarterly basis. </a:t>
            </a:r>
            <a:r>
              <a:rPr kumimoji="0" lang="en-US" sz="1800" b="0" i="0" u="none" strike="noStrike" kern="1200" cap="none" spc="0" normalizeH="0" baseline="0" noProof="0" dirty="0">
                <a:ln>
                  <a:noFill/>
                </a:ln>
                <a:solidFill>
                  <a:prstClr val="black"/>
                </a:solidFill>
                <a:effectLst/>
                <a:uLnTx/>
                <a:uFillTx/>
                <a:latin typeface="Tahoma"/>
                <a:ea typeface="+mn-ea"/>
                <a:cs typeface="Tahoma"/>
              </a:rPr>
              <a:t>The </a:t>
            </a:r>
            <a:r>
              <a:rPr kumimoji="0" lang="en-US" sz="1800" b="0" i="0" u="none" strike="noStrike" kern="1200" cap="none" spc="-5" normalizeH="0" baseline="0" noProof="0" dirty="0">
                <a:ln>
                  <a:noFill/>
                </a:ln>
                <a:solidFill>
                  <a:prstClr val="black"/>
                </a:solidFill>
                <a:effectLst/>
                <a:uLnTx/>
                <a:uFillTx/>
                <a:latin typeface="Tahoma"/>
                <a:ea typeface="+mn-ea"/>
                <a:cs typeface="Tahoma"/>
              </a:rPr>
              <a:t>current assessment base is FY 2018-2019 net inpatient revenue (NIR) and net outpatient revenue (NOR). For SFY 2023-2024, the </a:t>
            </a:r>
            <a:r>
              <a:rPr kumimoji="0" lang="en-US" sz="1800" b="0" i="0" u="none" strike="noStrike" kern="1200" cap="none" spc="-10" normalizeH="0" baseline="0" noProof="0" dirty="0">
                <a:ln>
                  <a:noFill/>
                </a:ln>
                <a:solidFill>
                  <a:prstClr val="black"/>
                </a:solidFill>
                <a:effectLst/>
                <a:uLnTx/>
                <a:uFillTx/>
                <a:latin typeface="Tahoma"/>
                <a:ea typeface="+mn-ea"/>
                <a:cs typeface="Tahoma"/>
              </a:rPr>
              <a:t>rates are</a:t>
            </a:r>
            <a:r>
              <a:rPr kumimoji="0" lang="en-US" sz="1800" b="0" i="0" u="none" strike="noStrike" kern="1200" cap="none" spc="-5" normalizeH="0" baseline="0" noProof="0" dirty="0">
                <a:ln>
                  <a:noFill/>
                </a:ln>
                <a:solidFill>
                  <a:prstClr val="black"/>
                </a:solidFill>
                <a:effectLst/>
                <a:uLnTx/>
                <a:uFillTx/>
                <a:latin typeface="Tahoma"/>
                <a:ea typeface="+mn-ea"/>
                <a:cs typeface="Tahoma"/>
              </a:rPr>
              <a:t> </a:t>
            </a:r>
            <a:r>
              <a:rPr kumimoji="0" lang="en-US" sz="1800" b="0" i="0" u="none" strike="noStrike" kern="1200" cap="none" spc="0" normalizeH="0" baseline="0" noProof="0" dirty="0">
                <a:ln>
                  <a:noFill/>
                </a:ln>
                <a:solidFill>
                  <a:prstClr val="black"/>
                </a:solidFill>
                <a:effectLst/>
                <a:uLnTx/>
                <a:uFillTx/>
                <a:latin typeface="Tahoma"/>
                <a:ea typeface="+mn-ea"/>
                <a:cs typeface="Tahoma"/>
              </a:rPr>
              <a:t>3.54 percent</a:t>
            </a:r>
            <a:r>
              <a:rPr kumimoji="0" lang="en-US" sz="1800" b="0" i="0" u="none" strike="noStrike" kern="1200" cap="none" spc="-5" normalizeH="0" baseline="0" noProof="0" dirty="0">
                <a:ln>
                  <a:noFill/>
                </a:ln>
                <a:solidFill>
                  <a:prstClr val="black"/>
                </a:solidFill>
                <a:effectLst/>
                <a:uLnTx/>
                <a:uFillTx/>
                <a:latin typeface="Tahoma"/>
                <a:ea typeface="+mn-ea"/>
                <a:cs typeface="Tahoma"/>
              </a:rPr>
              <a:t> x NIR plus</a:t>
            </a:r>
            <a:r>
              <a:rPr kumimoji="0" lang="en-US" sz="1800" b="0" i="0" u="none" strike="noStrike" kern="1200" cap="none" spc="0" normalizeH="0" baseline="0" noProof="0" dirty="0">
                <a:ln>
                  <a:noFill/>
                </a:ln>
                <a:solidFill>
                  <a:prstClr val="black"/>
                </a:solidFill>
                <a:effectLst/>
                <a:uLnTx/>
                <a:uFillTx/>
                <a:latin typeface="Tahoma"/>
                <a:ea typeface="+mn-ea"/>
                <a:cs typeface="Tahoma"/>
              </a:rPr>
              <a:t> </a:t>
            </a:r>
            <a:r>
              <a:rPr kumimoji="0" lang="en-US" sz="1800" b="0" i="0" u="none" strike="noStrike" kern="1200" cap="none" spc="-10" normalizeH="0" baseline="0" noProof="0" dirty="0">
                <a:ln>
                  <a:noFill/>
                </a:ln>
                <a:solidFill>
                  <a:prstClr val="black"/>
                </a:solidFill>
                <a:effectLst/>
                <a:uLnTx/>
                <a:uFillTx/>
                <a:latin typeface="Tahoma"/>
                <a:ea typeface="+mn-ea"/>
                <a:cs typeface="Tahoma"/>
              </a:rPr>
              <a:t>1.78 </a:t>
            </a:r>
            <a:r>
              <a:rPr kumimoji="0" lang="en-US" sz="1800" b="0" i="0" u="none" strike="noStrike" kern="1200" cap="none" spc="-5" normalizeH="0" baseline="0" noProof="0" dirty="0">
                <a:ln>
                  <a:noFill/>
                </a:ln>
                <a:solidFill>
                  <a:prstClr val="black"/>
                </a:solidFill>
                <a:effectLst/>
                <a:uLnTx/>
                <a:uFillTx/>
                <a:latin typeface="Tahoma"/>
                <a:ea typeface="+mn-ea"/>
                <a:cs typeface="Tahoma"/>
              </a:rPr>
              <a:t>percent x NOR.  For SFYs 2024-2025 and after, the rates are 4.36 percent x NIR plus 2.20 percent x NOR</a:t>
            </a:r>
            <a:endParaRPr kumimoji="0" lang="en-US" sz="1800" b="0" i="0" u="none" strike="noStrike" kern="1200" cap="none" spc="0" normalizeH="0" baseline="0" noProof="0" dirty="0">
              <a:ln>
                <a:noFill/>
              </a:ln>
              <a:solidFill>
                <a:prstClr val="black"/>
              </a:solidFill>
              <a:effectLst/>
              <a:uLnTx/>
              <a:uFillTx/>
              <a:latin typeface="Tahoma"/>
              <a:ea typeface="+mn-ea"/>
              <a:cs typeface="Tahoma"/>
            </a:endParaRPr>
          </a:p>
          <a:p>
            <a:pPr marL="355600" marR="0" lvl="0" indent="-342900" algn="l" defTabSz="914400" rtl="0" eaLnBrk="1" fontAlgn="auto" latinLnBrk="0" hangingPunct="1">
              <a:lnSpc>
                <a:spcPts val="2150"/>
              </a:lnSpc>
              <a:spcBef>
                <a:spcPts val="894"/>
              </a:spcBef>
              <a:spcAft>
                <a:spcPts val="0"/>
              </a:spcAft>
              <a:buClr>
                <a:srgbClr val="0071BB"/>
              </a:buClr>
              <a:buSzPct val="79411"/>
              <a:buFont typeface="Wingdings"/>
              <a:buChar char=""/>
              <a:tabLst>
                <a:tab pos="354965" algn="l"/>
                <a:tab pos="355600" algn="l"/>
              </a:tabLst>
              <a:defRPr/>
            </a:pPr>
            <a:r>
              <a:rPr kumimoji="0" sz="1800" b="1" i="0" u="none" strike="noStrike" kern="1200" cap="none" spc="0" normalizeH="0" baseline="0" noProof="0" dirty="0">
                <a:ln>
                  <a:noFill/>
                </a:ln>
                <a:solidFill>
                  <a:prstClr val="black"/>
                </a:solidFill>
                <a:effectLst/>
                <a:uLnTx/>
                <a:uFillTx/>
                <a:latin typeface="Tahoma"/>
                <a:ea typeface="+mn-ea"/>
                <a:cs typeface="Tahoma"/>
              </a:rPr>
              <a:t>State </a:t>
            </a:r>
            <a:r>
              <a:rPr kumimoji="0" sz="1800" b="1" i="0" u="none" strike="noStrike" kern="1200" cap="none" spc="-5" normalizeH="0" baseline="0" noProof="0" dirty="0">
                <a:ln>
                  <a:noFill/>
                </a:ln>
                <a:solidFill>
                  <a:prstClr val="black"/>
                </a:solidFill>
                <a:effectLst/>
                <a:uLnTx/>
                <a:uFillTx/>
                <a:latin typeface="Tahoma"/>
                <a:ea typeface="+mn-ea"/>
                <a:cs typeface="Tahoma"/>
              </a:rPr>
              <a:t>Contribution</a:t>
            </a:r>
            <a:r>
              <a:rPr kumimoji="0" sz="1800" b="0" i="1" u="none" strike="noStrike" kern="1200" cap="none" spc="-5" normalizeH="0" baseline="0" noProof="0" dirty="0">
                <a:ln>
                  <a:noFill/>
                </a:ln>
                <a:solidFill>
                  <a:prstClr val="black"/>
                </a:solidFill>
                <a:effectLst/>
                <a:uLnTx/>
                <a:uFillTx/>
                <a:latin typeface="Tahoma"/>
                <a:ea typeface="+mn-ea"/>
                <a:cs typeface="Tahoma"/>
              </a:rPr>
              <a:t>—</a:t>
            </a:r>
            <a:r>
              <a:rPr kumimoji="0" sz="1800" b="0" i="0" u="none" strike="noStrike" kern="1200" cap="none" spc="-5" normalizeH="0" baseline="0" noProof="0" dirty="0">
                <a:ln>
                  <a:noFill/>
                </a:ln>
                <a:solidFill>
                  <a:prstClr val="black"/>
                </a:solidFill>
                <a:effectLst/>
                <a:uLnTx/>
                <a:uFillTx/>
                <a:latin typeface="Tahoma"/>
                <a:ea typeface="+mn-ea"/>
                <a:cs typeface="Tahoma"/>
              </a:rPr>
              <a:t>The current legislation </a:t>
            </a:r>
            <a:r>
              <a:rPr kumimoji="0" sz="1800" b="0" i="0" u="none" strike="noStrike" kern="1200" cap="none" spc="-10" normalizeH="0" baseline="0" noProof="0" dirty="0">
                <a:ln>
                  <a:noFill/>
                </a:ln>
                <a:solidFill>
                  <a:prstClr val="black"/>
                </a:solidFill>
                <a:effectLst/>
                <a:uLnTx/>
                <a:uFillTx/>
                <a:latin typeface="Tahoma"/>
                <a:ea typeface="+mn-ea"/>
                <a:cs typeface="Tahoma"/>
              </a:rPr>
              <a:t>provides </a:t>
            </a:r>
            <a:r>
              <a:rPr kumimoji="0" sz="1800" b="0" i="0" u="none" strike="noStrike" kern="1200" cap="none" spc="-5" normalizeH="0" baseline="0" noProof="0" dirty="0">
                <a:ln>
                  <a:noFill/>
                </a:ln>
                <a:solidFill>
                  <a:prstClr val="black"/>
                </a:solidFill>
                <a:effectLst/>
                <a:uLnTx/>
                <a:uFillTx/>
                <a:latin typeface="Tahoma"/>
                <a:ea typeface="+mn-ea"/>
                <a:cs typeface="Tahoma"/>
              </a:rPr>
              <a:t>the </a:t>
            </a:r>
            <a:r>
              <a:rPr kumimoji="0" lang="en-US" sz="1800" b="0" i="0" u="none" strike="noStrike" kern="1200" cap="none" spc="-5" normalizeH="0" baseline="0" noProof="0" dirty="0">
                <a:ln>
                  <a:noFill/>
                </a:ln>
                <a:solidFill>
                  <a:prstClr val="black"/>
                </a:solidFill>
                <a:effectLst/>
                <a:uLnTx/>
                <a:uFillTx/>
                <a:latin typeface="Tahoma"/>
                <a:ea typeface="+mn-ea"/>
                <a:cs typeface="Tahoma"/>
              </a:rPr>
              <a:t>c</a:t>
            </a:r>
            <a:r>
              <a:rPr kumimoji="0" sz="1800" b="0" i="0" u="none" strike="noStrike" kern="1200" cap="none" spc="-5" normalizeH="0" baseline="0" noProof="0" dirty="0">
                <a:ln>
                  <a:noFill/>
                </a:ln>
                <a:solidFill>
                  <a:prstClr val="black"/>
                </a:solidFill>
                <a:effectLst/>
                <a:uLnTx/>
                <a:uFillTx/>
                <a:latin typeface="Tahoma"/>
                <a:ea typeface="+mn-ea"/>
                <a:cs typeface="Tahoma"/>
              </a:rPr>
              <a:t>ommonwealth </a:t>
            </a:r>
            <a:r>
              <a:rPr kumimoji="0" sz="1800" b="0" i="0" u="none" strike="noStrike" kern="1200" cap="none" spc="-10" normalizeH="0" baseline="0" noProof="0" dirty="0">
                <a:ln>
                  <a:noFill/>
                </a:ln>
                <a:solidFill>
                  <a:prstClr val="black"/>
                </a:solidFill>
                <a:effectLst/>
                <a:uLnTx/>
                <a:uFillTx/>
                <a:latin typeface="Tahoma"/>
                <a:ea typeface="+mn-ea"/>
                <a:cs typeface="Tahoma"/>
              </a:rPr>
              <a:t>with </a:t>
            </a:r>
            <a:r>
              <a:rPr kumimoji="0" sz="1800" b="0" i="0" u="none" strike="noStrike" kern="1200" cap="none" spc="0" normalizeH="0" baseline="0" noProof="0" dirty="0">
                <a:ln>
                  <a:noFill/>
                </a:ln>
                <a:solidFill>
                  <a:prstClr val="black"/>
                </a:solidFill>
                <a:effectLst/>
                <a:uLnTx/>
                <a:uFillTx/>
                <a:latin typeface="Tahoma"/>
                <a:ea typeface="+mn-ea"/>
                <a:cs typeface="Tahoma"/>
              </a:rPr>
              <a:t>a </a:t>
            </a:r>
            <a:r>
              <a:rPr kumimoji="0" sz="1800" b="0" i="0" u="none" strike="noStrike" kern="1200" cap="none" spc="-5" normalizeH="0" baseline="0" noProof="0" dirty="0">
                <a:ln>
                  <a:noFill/>
                </a:ln>
                <a:solidFill>
                  <a:prstClr val="black"/>
                </a:solidFill>
                <a:effectLst/>
                <a:uLnTx/>
                <a:uFillTx/>
                <a:latin typeface="Tahoma"/>
                <a:ea typeface="+mn-ea"/>
                <a:cs typeface="Tahoma"/>
              </a:rPr>
              <a:t>yearly contribution</a:t>
            </a:r>
            <a:r>
              <a:rPr kumimoji="0" sz="1800" b="0" i="0" u="none" strike="noStrike" kern="1200" cap="none" spc="135" normalizeH="0" baseline="0" noProof="0" dirty="0">
                <a:ln>
                  <a:noFill/>
                </a:ln>
                <a:solidFill>
                  <a:prstClr val="black"/>
                </a:solidFill>
                <a:effectLst/>
                <a:uLnTx/>
                <a:uFillTx/>
                <a:latin typeface="Tahoma"/>
                <a:ea typeface="+mn-ea"/>
                <a:cs typeface="Tahoma"/>
              </a:rPr>
              <a:t> </a:t>
            </a:r>
            <a:r>
              <a:rPr kumimoji="0" sz="1800" b="0" i="0" u="none" strike="noStrike" kern="1200" cap="none" spc="-5" normalizeH="0" baseline="0" noProof="0" dirty="0">
                <a:ln>
                  <a:noFill/>
                </a:ln>
                <a:solidFill>
                  <a:prstClr val="black"/>
                </a:solidFill>
                <a:effectLst/>
                <a:uLnTx/>
                <a:uFillTx/>
                <a:latin typeface="Tahoma"/>
                <a:ea typeface="+mn-ea"/>
                <a:cs typeface="Tahoma"/>
              </a:rPr>
              <a:t>of</a:t>
            </a:r>
            <a:r>
              <a:rPr kumimoji="0" lang="en-US" sz="1800" b="0" i="0" u="none" strike="noStrike" kern="1200" cap="none" spc="-5" normalizeH="0" baseline="0" noProof="0" dirty="0">
                <a:ln>
                  <a:noFill/>
                </a:ln>
                <a:solidFill>
                  <a:prstClr val="black"/>
                </a:solidFill>
                <a:effectLst/>
                <a:uLnTx/>
                <a:uFillTx/>
                <a:latin typeface="Tahoma"/>
                <a:ea typeface="+mn-ea"/>
                <a:cs typeface="Tahoma"/>
              </a:rPr>
              <a:t> </a:t>
            </a:r>
            <a:r>
              <a:rPr kumimoji="0" sz="1800" b="0" i="0" u="none" strike="noStrike" kern="1200" cap="none" spc="5" normalizeH="0" baseline="0" noProof="0" dirty="0">
                <a:ln>
                  <a:noFill/>
                </a:ln>
                <a:solidFill>
                  <a:prstClr val="black"/>
                </a:solidFill>
                <a:effectLst/>
                <a:uLnTx/>
                <a:uFillTx/>
                <a:latin typeface="Tahoma"/>
                <a:ea typeface="+mn-ea"/>
                <a:cs typeface="Tahoma"/>
              </a:rPr>
              <a:t>$3</a:t>
            </a:r>
            <a:r>
              <a:rPr kumimoji="0" lang="en-US" sz="1800" b="0" i="0" u="none" strike="noStrike" kern="1200" cap="none" spc="5" normalizeH="0" baseline="0" noProof="0" dirty="0">
                <a:ln>
                  <a:noFill/>
                </a:ln>
                <a:solidFill>
                  <a:prstClr val="black"/>
                </a:solidFill>
                <a:effectLst/>
                <a:uLnTx/>
                <a:uFillTx/>
                <a:latin typeface="Tahoma"/>
                <a:ea typeface="+mn-ea"/>
                <a:cs typeface="Tahoma"/>
              </a:rPr>
              <a:t>68</a:t>
            </a:r>
            <a:r>
              <a:rPr kumimoji="0" sz="1800" b="0" i="0" u="none" strike="noStrike" kern="1200" cap="none" spc="-15" normalizeH="0" baseline="0" noProof="0" dirty="0">
                <a:ln>
                  <a:noFill/>
                </a:ln>
                <a:solidFill>
                  <a:prstClr val="black"/>
                </a:solidFill>
                <a:effectLst/>
                <a:uLnTx/>
                <a:uFillTx/>
                <a:latin typeface="Tahoma"/>
                <a:ea typeface="+mn-ea"/>
                <a:cs typeface="Tahoma"/>
              </a:rPr>
              <a:t> </a:t>
            </a:r>
            <a:r>
              <a:rPr kumimoji="0" sz="1800" b="0" i="0" u="none" strike="noStrike" kern="1200" cap="none" spc="-10" normalizeH="0" baseline="0" noProof="0" dirty="0">
                <a:ln>
                  <a:noFill/>
                </a:ln>
                <a:solidFill>
                  <a:prstClr val="black"/>
                </a:solidFill>
                <a:effectLst/>
                <a:uLnTx/>
                <a:uFillTx/>
                <a:latin typeface="Tahoma"/>
                <a:ea typeface="+mn-ea"/>
                <a:cs typeface="Tahoma"/>
              </a:rPr>
              <a:t>million</a:t>
            </a:r>
            <a:r>
              <a:rPr kumimoji="0" lang="en-US" sz="1800" b="0" i="0" u="none" strike="noStrike" kern="1200" cap="none" spc="-10" normalizeH="0" baseline="0" noProof="0" dirty="0">
                <a:ln>
                  <a:noFill/>
                </a:ln>
                <a:solidFill>
                  <a:prstClr val="black"/>
                </a:solidFill>
                <a:effectLst/>
                <a:uLnTx/>
                <a:uFillTx/>
                <a:latin typeface="Tahoma"/>
                <a:ea typeface="+mn-ea"/>
                <a:cs typeface="Tahoma"/>
              </a:rPr>
              <a:t> in SFY 2023-2024 and $452 million in SFYs 2024-2025 and after</a:t>
            </a:r>
            <a:endParaRPr kumimoji="0" sz="1800" b="0" i="0" u="none" strike="noStrike" kern="1200" cap="none" spc="0" normalizeH="0" baseline="0" noProof="0" dirty="0">
              <a:ln>
                <a:noFill/>
              </a:ln>
              <a:solidFill>
                <a:prstClr val="black"/>
              </a:solidFill>
              <a:effectLst/>
              <a:uLnTx/>
              <a:uFillTx/>
              <a:latin typeface="Tahoma"/>
              <a:ea typeface="+mn-ea"/>
              <a:cs typeface="Tahoma"/>
            </a:endParaRPr>
          </a:p>
          <a:p>
            <a:pPr marL="355600" marR="5080" lvl="0" indent="-342900" algn="l" defTabSz="914400" rtl="0" eaLnBrk="1" fontAlgn="auto" latinLnBrk="0" hangingPunct="1">
              <a:lnSpc>
                <a:spcPts val="2039"/>
              </a:lnSpc>
              <a:spcBef>
                <a:spcPts val="1075"/>
              </a:spcBef>
              <a:spcAft>
                <a:spcPts val="0"/>
              </a:spcAft>
              <a:buClr>
                <a:srgbClr val="0071BB"/>
              </a:buClr>
              <a:buSzPct val="79411"/>
              <a:buFont typeface="Wingdings"/>
              <a:buChar char=""/>
              <a:tabLst>
                <a:tab pos="354965" algn="l"/>
                <a:tab pos="355600" algn="l"/>
              </a:tabLst>
              <a:defRPr/>
            </a:pPr>
            <a:r>
              <a:rPr kumimoji="0" sz="1800" b="1" i="0" u="none" strike="noStrike" kern="1200" cap="none" spc="0" normalizeH="0" baseline="0" noProof="0" dirty="0">
                <a:ln>
                  <a:noFill/>
                </a:ln>
                <a:solidFill>
                  <a:prstClr val="black"/>
                </a:solidFill>
                <a:effectLst/>
                <a:uLnTx/>
                <a:uFillTx/>
                <a:latin typeface="Tahoma"/>
                <a:ea typeface="+mn-ea"/>
                <a:cs typeface="Tahoma"/>
              </a:rPr>
              <a:t>Restricted </a:t>
            </a:r>
            <a:r>
              <a:rPr kumimoji="0" sz="1800" b="1" i="0" u="none" strike="noStrike" kern="1200" cap="none" spc="-5" normalizeH="0" baseline="0" noProof="0" dirty="0">
                <a:ln>
                  <a:noFill/>
                </a:ln>
                <a:solidFill>
                  <a:prstClr val="black"/>
                </a:solidFill>
                <a:effectLst/>
                <a:uLnTx/>
                <a:uFillTx/>
                <a:latin typeface="Tahoma"/>
                <a:ea typeface="+mn-ea"/>
                <a:cs typeface="Tahoma"/>
              </a:rPr>
              <a:t>Receipt </a:t>
            </a:r>
            <a:r>
              <a:rPr kumimoji="0" sz="1800" b="1" i="0" u="none" strike="noStrike" kern="1200" cap="none" spc="-10" normalizeH="0" baseline="0" noProof="0" dirty="0">
                <a:ln>
                  <a:noFill/>
                </a:ln>
                <a:solidFill>
                  <a:prstClr val="black"/>
                </a:solidFill>
                <a:effectLst/>
                <a:uLnTx/>
                <a:uFillTx/>
                <a:latin typeface="Tahoma"/>
                <a:ea typeface="+mn-ea"/>
                <a:cs typeface="Tahoma"/>
              </a:rPr>
              <a:t>Account</a:t>
            </a:r>
            <a:r>
              <a:rPr kumimoji="0" sz="1800" b="0" i="1" u="none" strike="noStrike" kern="1200" cap="none" spc="-10" normalizeH="0" baseline="0" noProof="0" dirty="0">
                <a:ln>
                  <a:noFill/>
                </a:ln>
                <a:solidFill>
                  <a:prstClr val="black"/>
                </a:solidFill>
                <a:effectLst/>
                <a:uLnTx/>
                <a:uFillTx/>
                <a:latin typeface="Tahoma"/>
                <a:ea typeface="+mn-ea"/>
                <a:cs typeface="Tahoma"/>
              </a:rPr>
              <a:t>—</a:t>
            </a:r>
            <a:r>
              <a:rPr kumimoji="0" sz="1800" b="0" i="0" u="none" strike="noStrike" kern="1200" cap="none" spc="-10" normalizeH="0" baseline="0" noProof="0" dirty="0">
                <a:ln>
                  <a:noFill/>
                </a:ln>
                <a:solidFill>
                  <a:prstClr val="black"/>
                </a:solidFill>
                <a:effectLst/>
                <a:uLnTx/>
                <a:uFillTx/>
                <a:latin typeface="Tahoma"/>
                <a:ea typeface="+mn-ea"/>
                <a:cs typeface="Tahoma"/>
              </a:rPr>
              <a:t>Funds </a:t>
            </a:r>
            <a:r>
              <a:rPr kumimoji="0" sz="1800" b="0" i="0" u="none" strike="noStrike" kern="1200" cap="none" spc="-5" normalizeH="0" baseline="0" noProof="0" dirty="0">
                <a:ln>
                  <a:noFill/>
                </a:ln>
                <a:solidFill>
                  <a:prstClr val="black"/>
                </a:solidFill>
                <a:effectLst/>
                <a:uLnTx/>
                <a:uFillTx/>
                <a:latin typeface="Tahoma"/>
                <a:ea typeface="+mn-ea"/>
                <a:cs typeface="Tahoma"/>
              </a:rPr>
              <a:t>generated by the QCA revenues are deposited in </a:t>
            </a:r>
            <a:r>
              <a:rPr kumimoji="0" sz="1800" b="0" i="0" u="none" strike="noStrike" kern="1200" cap="none" spc="0" normalizeH="0" baseline="0" noProof="0" dirty="0">
                <a:ln>
                  <a:noFill/>
                </a:ln>
                <a:solidFill>
                  <a:prstClr val="black"/>
                </a:solidFill>
                <a:effectLst/>
                <a:uLnTx/>
                <a:uFillTx/>
                <a:latin typeface="Tahoma"/>
                <a:ea typeface="+mn-ea"/>
                <a:cs typeface="Tahoma"/>
              </a:rPr>
              <a:t>a </a:t>
            </a:r>
            <a:r>
              <a:rPr kumimoji="0" lang="en-US" sz="1800" b="0" i="0" u="none" strike="noStrike" kern="1200" cap="none" spc="0" normalizeH="0" baseline="0" noProof="0" dirty="0">
                <a:ln>
                  <a:noFill/>
                </a:ln>
                <a:solidFill>
                  <a:prstClr val="black"/>
                </a:solidFill>
                <a:effectLst/>
                <a:uLnTx/>
                <a:uFillTx/>
                <a:latin typeface="Tahoma"/>
                <a:ea typeface="+mn-ea"/>
                <a:cs typeface="Tahoma"/>
              </a:rPr>
              <a:t>RRA </a:t>
            </a:r>
            <a:r>
              <a:rPr kumimoji="0" sz="1800" b="0" i="0" u="none" strike="noStrike" kern="1200" cap="none" spc="-5" normalizeH="0" baseline="0" noProof="0" dirty="0">
                <a:ln>
                  <a:noFill/>
                </a:ln>
                <a:solidFill>
                  <a:prstClr val="black"/>
                </a:solidFill>
                <a:effectLst/>
                <a:uLnTx/>
                <a:uFillTx/>
                <a:latin typeface="Tahoma"/>
                <a:ea typeface="+mn-ea"/>
                <a:cs typeface="Tahoma"/>
              </a:rPr>
              <a:t>to be used for making payments to hospitals </a:t>
            </a:r>
            <a:r>
              <a:rPr kumimoji="0" sz="1800" b="0" i="0" u="none" strike="noStrike" kern="1200" cap="none" spc="0" normalizeH="0" baseline="0" noProof="0" dirty="0">
                <a:ln>
                  <a:noFill/>
                </a:ln>
                <a:solidFill>
                  <a:prstClr val="black"/>
                </a:solidFill>
                <a:effectLst/>
                <a:uLnTx/>
                <a:uFillTx/>
                <a:latin typeface="Tahoma"/>
                <a:ea typeface="+mn-ea"/>
                <a:cs typeface="Tahoma"/>
              </a:rPr>
              <a:t>and managed care </a:t>
            </a:r>
            <a:r>
              <a:rPr kumimoji="0" sz="1800" b="0" i="0" u="none" strike="noStrike" kern="1200" cap="none" spc="-5" normalizeH="0" baseline="0" noProof="0" dirty="0">
                <a:ln>
                  <a:noFill/>
                </a:ln>
                <a:solidFill>
                  <a:prstClr val="black"/>
                </a:solidFill>
                <a:effectLst/>
                <a:uLnTx/>
                <a:uFillTx/>
                <a:latin typeface="Tahoma"/>
                <a:ea typeface="+mn-ea"/>
                <a:cs typeface="Tahoma"/>
              </a:rPr>
              <a:t>organizations (MCO). </a:t>
            </a:r>
            <a:r>
              <a:rPr kumimoji="0" sz="1800" b="0" i="0" u="none" strike="noStrike" kern="1200" cap="none" spc="-10" normalizeH="0" baseline="0" noProof="0" dirty="0">
                <a:ln>
                  <a:noFill/>
                </a:ln>
                <a:solidFill>
                  <a:prstClr val="black"/>
                </a:solidFill>
                <a:effectLst/>
                <a:uLnTx/>
                <a:uFillTx/>
                <a:latin typeface="Tahoma"/>
                <a:ea typeface="+mn-ea"/>
                <a:cs typeface="Tahoma"/>
              </a:rPr>
              <a:t>At </a:t>
            </a:r>
            <a:r>
              <a:rPr kumimoji="0" sz="1800" b="0" i="0" u="none" strike="noStrike" kern="1200" cap="none" spc="-5" normalizeH="0" baseline="0" noProof="0" dirty="0">
                <a:ln>
                  <a:noFill/>
                </a:ln>
                <a:solidFill>
                  <a:prstClr val="black"/>
                </a:solidFill>
                <a:effectLst/>
                <a:uLnTx/>
                <a:uFillTx/>
                <a:latin typeface="Tahoma"/>
                <a:ea typeface="+mn-ea"/>
                <a:cs typeface="Tahoma"/>
              </a:rPr>
              <a:t>the </a:t>
            </a:r>
            <a:r>
              <a:rPr kumimoji="0" sz="1800" b="0" i="0" u="none" strike="noStrike" kern="1200" cap="none" spc="0" normalizeH="0" baseline="0" noProof="0" dirty="0">
                <a:ln>
                  <a:noFill/>
                </a:ln>
                <a:solidFill>
                  <a:prstClr val="black"/>
                </a:solidFill>
                <a:effectLst/>
                <a:uLnTx/>
                <a:uFillTx/>
                <a:latin typeface="Tahoma"/>
                <a:ea typeface="+mn-ea"/>
                <a:cs typeface="Tahoma"/>
              </a:rPr>
              <a:t>end </a:t>
            </a:r>
            <a:r>
              <a:rPr kumimoji="0" sz="1800" b="0" i="0" u="none" strike="noStrike" kern="1200" cap="none" spc="-5" normalizeH="0" baseline="0" noProof="0" dirty="0">
                <a:ln>
                  <a:noFill/>
                </a:ln>
                <a:solidFill>
                  <a:prstClr val="black"/>
                </a:solidFill>
                <a:effectLst/>
                <a:uLnTx/>
                <a:uFillTx/>
                <a:latin typeface="Tahoma"/>
                <a:ea typeface="+mn-ea"/>
                <a:cs typeface="Tahoma"/>
              </a:rPr>
              <a:t>of </a:t>
            </a:r>
            <a:r>
              <a:rPr kumimoji="0" lang="en-US" sz="1800" b="0" i="0" u="none" strike="noStrike" kern="1200" cap="none" spc="-5" normalizeH="0" baseline="0" noProof="0" dirty="0">
                <a:ln>
                  <a:noFill/>
                </a:ln>
                <a:solidFill>
                  <a:prstClr val="black"/>
                </a:solidFill>
                <a:effectLst/>
                <a:uLnTx/>
                <a:uFillTx/>
                <a:latin typeface="Tahoma"/>
                <a:ea typeface="+mn-ea"/>
                <a:cs typeface="Tahoma"/>
              </a:rPr>
              <a:t>each</a:t>
            </a:r>
            <a:r>
              <a:rPr kumimoji="0" sz="1800" b="0" i="0" u="none" strike="noStrike" kern="1200" cap="none" spc="-5" normalizeH="0" baseline="0" noProof="0" dirty="0">
                <a:ln>
                  <a:noFill/>
                </a:ln>
                <a:solidFill>
                  <a:prstClr val="black"/>
                </a:solidFill>
                <a:effectLst/>
                <a:uLnTx/>
                <a:uFillTx/>
                <a:latin typeface="Tahoma"/>
                <a:ea typeface="+mn-ea"/>
                <a:cs typeface="Tahoma"/>
              </a:rPr>
              <a:t> </a:t>
            </a:r>
            <a:r>
              <a:rPr kumimoji="0" sz="1800" b="0" i="0" u="none" strike="noStrike" kern="1200" cap="none" spc="-60" normalizeH="0" baseline="0" noProof="0" dirty="0">
                <a:ln>
                  <a:noFill/>
                </a:ln>
                <a:solidFill>
                  <a:prstClr val="black"/>
                </a:solidFill>
                <a:effectLst/>
                <a:uLnTx/>
                <a:uFillTx/>
                <a:latin typeface="Tahoma"/>
                <a:ea typeface="+mn-ea"/>
                <a:cs typeface="Tahoma"/>
              </a:rPr>
              <a:t>SFY, </a:t>
            </a:r>
            <a:r>
              <a:rPr kumimoji="0" sz="1800" b="0" i="0" u="none" strike="noStrike" kern="1200" cap="none" spc="-10" normalizeH="0" baseline="0" noProof="0" dirty="0">
                <a:ln>
                  <a:noFill/>
                </a:ln>
                <a:solidFill>
                  <a:prstClr val="black"/>
                </a:solidFill>
                <a:effectLst/>
                <a:uLnTx/>
                <a:uFillTx/>
                <a:latin typeface="Tahoma"/>
                <a:ea typeface="+mn-ea"/>
                <a:cs typeface="Tahoma"/>
              </a:rPr>
              <a:t>funds </a:t>
            </a:r>
            <a:r>
              <a:rPr kumimoji="0" sz="1800" b="0" i="0" u="none" strike="noStrike" kern="1200" cap="none" spc="-5" normalizeH="0" baseline="0" noProof="0" dirty="0">
                <a:ln>
                  <a:noFill/>
                </a:ln>
                <a:solidFill>
                  <a:prstClr val="black"/>
                </a:solidFill>
                <a:effectLst/>
                <a:uLnTx/>
                <a:uFillTx/>
                <a:latin typeface="Tahoma"/>
                <a:ea typeface="+mn-ea"/>
                <a:cs typeface="Tahoma"/>
              </a:rPr>
              <a:t>in excess of </a:t>
            </a:r>
            <a:r>
              <a:rPr kumimoji="0" sz="1800" b="0" i="0" u="none" strike="noStrike" kern="1200" cap="none" spc="5" normalizeH="0" baseline="0" noProof="0" dirty="0">
                <a:ln>
                  <a:noFill/>
                </a:ln>
                <a:solidFill>
                  <a:prstClr val="black"/>
                </a:solidFill>
                <a:effectLst/>
                <a:uLnTx/>
                <a:uFillTx/>
                <a:latin typeface="Tahoma"/>
                <a:ea typeface="+mn-ea"/>
                <a:cs typeface="Tahoma"/>
              </a:rPr>
              <a:t>$10 </a:t>
            </a:r>
            <a:r>
              <a:rPr kumimoji="0" sz="1800" b="0" i="0" u="none" strike="noStrike" kern="1200" cap="none" spc="-10" normalizeH="0" baseline="0" noProof="0" dirty="0">
                <a:ln>
                  <a:noFill/>
                </a:ln>
                <a:solidFill>
                  <a:prstClr val="black"/>
                </a:solidFill>
                <a:effectLst/>
                <a:uLnTx/>
                <a:uFillTx/>
                <a:latin typeface="Tahoma"/>
                <a:ea typeface="+mn-ea"/>
                <a:cs typeface="Tahoma"/>
              </a:rPr>
              <a:t>million, </a:t>
            </a:r>
            <a:r>
              <a:rPr kumimoji="0" sz="1800" b="0" i="0" u="none" strike="noStrike" kern="1200" cap="none" spc="-5" normalizeH="0" baseline="0" noProof="0" dirty="0">
                <a:ln>
                  <a:noFill/>
                </a:ln>
                <a:solidFill>
                  <a:prstClr val="black"/>
                </a:solidFill>
                <a:effectLst/>
                <a:uLnTx/>
                <a:uFillTx/>
                <a:latin typeface="Tahoma"/>
                <a:ea typeface="+mn-ea"/>
                <a:cs typeface="Tahoma"/>
              </a:rPr>
              <a:t>if not used for hospital payments, must be returned to hospitals </a:t>
            </a:r>
            <a:r>
              <a:rPr kumimoji="0" sz="1800" b="0" i="0" u="none" strike="noStrike" kern="1200" cap="none" spc="-10" normalizeH="0" baseline="0" noProof="0" dirty="0">
                <a:ln>
                  <a:noFill/>
                </a:ln>
                <a:solidFill>
                  <a:prstClr val="black"/>
                </a:solidFill>
                <a:effectLst/>
                <a:uLnTx/>
                <a:uFillTx/>
                <a:latin typeface="Tahoma"/>
                <a:ea typeface="+mn-ea"/>
                <a:cs typeface="Tahoma"/>
              </a:rPr>
              <a:t>through </a:t>
            </a:r>
            <a:r>
              <a:rPr kumimoji="0" sz="1800" b="0" i="0" u="none" strike="noStrike" kern="1200" cap="none" spc="-5" normalizeH="0" baseline="0" noProof="0" dirty="0">
                <a:ln>
                  <a:noFill/>
                </a:ln>
                <a:solidFill>
                  <a:prstClr val="black"/>
                </a:solidFill>
                <a:effectLst/>
                <a:uLnTx/>
                <a:uFillTx/>
                <a:latin typeface="Tahoma"/>
                <a:ea typeface="+mn-ea"/>
                <a:cs typeface="Tahoma"/>
              </a:rPr>
              <a:t>reductions in </a:t>
            </a:r>
            <a:r>
              <a:rPr kumimoji="0" sz="1800" b="0" i="0" u="none" strike="noStrike" kern="1200" cap="none" spc="-10" normalizeH="0" baseline="0" noProof="0" dirty="0">
                <a:ln>
                  <a:noFill/>
                </a:ln>
                <a:solidFill>
                  <a:prstClr val="black"/>
                </a:solidFill>
                <a:effectLst/>
                <a:uLnTx/>
                <a:uFillTx/>
                <a:latin typeface="Tahoma"/>
                <a:ea typeface="+mn-ea"/>
                <a:cs typeface="Tahoma"/>
              </a:rPr>
              <a:t>future </a:t>
            </a:r>
            <a:r>
              <a:rPr kumimoji="0" sz="1800" b="0" i="0" u="none" strike="noStrike" kern="1200" cap="none" spc="-5" normalizeH="0" baseline="0" noProof="0" dirty="0">
                <a:ln>
                  <a:noFill/>
                </a:ln>
                <a:solidFill>
                  <a:prstClr val="black"/>
                </a:solidFill>
                <a:effectLst/>
                <a:uLnTx/>
                <a:uFillTx/>
                <a:latin typeface="Tahoma"/>
                <a:ea typeface="+mn-ea"/>
                <a:cs typeface="Tahoma"/>
              </a:rPr>
              <a:t>assessment</a:t>
            </a:r>
            <a:r>
              <a:rPr kumimoji="0" sz="1800" b="0" i="0" u="none" strike="noStrike" kern="1200" cap="none" spc="280" normalizeH="0" baseline="0" noProof="0" dirty="0">
                <a:ln>
                  <a:noFill/>
                </a:ln>
                <a:solidFill>
                  <a:prstClr val="black"/>
                </a:solidFill>
                <a:effectLst/>
                <a:uLnTx/>
                <a:uFillTx/>
                <a:latin typeface="Tahoma"/>
                <a:ea typeface="+mn-ea"/>
                <a:cs typeface="Tahoma"/>
              </a:rPr>
              <a:t> </a:t>
            </a:r>
            <a:r>
              <a:rPr kumimoji="0" sz="1800" b="0" i="0" u="none" strike="noStrike" kern="1200" cap="none" spc="-10" normalizeH="0" baseline="0" noProof="0" dirty="0">
                <a:ln>
                  <a:noFill/>
                </a:ln>
                <a:solidFill>
                  <a:prstClr val="black"/>
                </a:solidFill>
                <a:effectLst/>
                <a:uLnTx/>
                <a:uFillTx/>
                <a:latin typeface="Tahoma"/>
                <a:ea typeface="+mn-ea"/>
                <a:cs typeface="Tahoma"/>
              </a:rPr>
              <a:t>rates</a:t>
            </a:r>
            <a:endParaRPr kumimoji="0" sz="1800" b="0" i="0" u="none" strike="noStrike" kern="1200" cap="none" spc="0" normalizeH="0" baseline="0" noProof="0" dirty="0">
              <a:ln>
                <a:noFill/>
              </a:ln>
              <a:solidFill>
                <a:prstClr val="black"/>
              </a:solidFill>
              <a:effectLst/>
              <a:uLnTx/>
              <a:uFillTx/>
              <a:latin typeface="Tahoma"/>
              <a:ea typeface="+mn-ea"/>
              <a:cs typeface="Tahoma"/>
            </a:endParaRPr>
          </a:p>
        </p:txBody>
      </p:sp>
      <p:sp>
        <p:nvSpPr>
          <p:cNvPr id="6" name="object 6"/>
          <p:cNvSpPr txBox="1"/>
          <p:nvPr/>
        </p:nvSpPr>
        <p:spPr>
          <a:xfrm>
            <a:off x="915160" y="1197137"/>
            <a:ext cx="10591039" cy="1165063"/>
          </a:xfrm>
          <a:prstGeom prst="rect">
            <a:avLst/>
          </a:prstGeom>
          <a:solidFill>
            <a:srgbClr val="0071BB"/>
          </a:solidFill>
          <a:ln w="19811">
            <a:solidFill>
              <a:srgbClr val="005288"/>
            </a:solidFill>
          </a:ln>
        </p:spPr>
        <p:txBody>
          <a:bodyPr vert="horz" wrap="square" lIns="0" tIns="56515" rIns="0" bIns="0" rtlCol="0">
            <a:spAutoFit/>
          </a:bodyPr>
          <a:lstStyle/>
          <a:p>
            <a:pPr marL="90170" marR="167640" lvl="0" indent="0" algn="l" defTabSz="914400" rtl="0" eaLnBrk="1" fontAlgn="auto" latinLnBrk="0" hangingPunct="1">
              <a:lnSpc>
                <a:spcPct val="100000"/>
              </a:lnSpc>
              <a:spcBef>
                <a:spcPts val="445"/>
              </a:spcBef>
              <a:spcAft>
                <a:spcPts val="0"/>
              </a:spcAft>
              <a:buClrTx/>
              <a:buSzTx/>
              <a:buFontTx/>
              <a:buNone/>
              <a:tabLst/>
              <a:defRPr/>
            </a:pPr>
            <a:r>
              <a:rPr kumimoji="0" sz="1800" b="0" i="0" u="none" strike="noStrike" kern="1200" cap="none" spc="-5" normalizeH="0" baseline="0" noProof="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rPr>
              <a:t>Legislation that </a:t>
            </a:r>
            <a:r>
              <a:rPr kumimoji="0" sz="1800" b="0" i="0" u="none" strike="noStrike" kern="1200" cap="none" spc="0" normalizeH="0" baseline="0" noProof="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rPr>
              <a:t>implements </a:t>
            </a:r>
            <a:r>
              <a:rPr kumimoji="0" sz="1800" b="0" i="0" u="none" strike="noStrike" kern="1200" cap="none" spc="-20" normalizeH="0" baseline="0" noProof="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rPr>
              <a:t>Pennsylvania’s </a:t>
            </a:r>
            <a:r>
              <a:rPr kumimoji="0" sz="1800" b="0" i="0" u="none" strike="noStrike" kern="1200" cap="none" spc="-5" normalizeH="0" baseline="0" noProof="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rPr>
              <a:t>hospital provider </a:t>
            </a:r>
            <a:r>
              <a:rPr kumimoji="0" sz="1800" b="0" i="0" u="none" strike="noStrike" kern="1200" cap="none" spc="0" normalizeH="0" baseline="0" noProof="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rPr>
              <a:t>assessment has been in </a:t>
            </a:r>
            <a:r>
              <a:rPr kumimoji="0" sz="1800" b="0" i="0" u="none" strike="noStrike" kern="1200" cap="none" spc="-5" normalizeH="0" baseline="0" noProof="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rPr>
              <a:t>place since </a:t>
            </a:r>
            <a:r>
              <a:rPr kumimoji="0" sz="1800" b="0" i="0" u="none" strike="noStrike" kern="1200" cap="none" spc="0" normalizeH="0" baseline="0" noProof="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rPr>
              <a:t>2010. </a:t>
            </a:r>
            <a:r>
              <a:rPr kumimoji="0" sz="1800" b="0" i="0" u="none" strike="noStrike" kern="1200" cap="none" spc="-5" normalizeH="0" baseline="0" noProof="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rPr>
              <a:t>The legislation </a:t>
            </a:r>
            <a:r>
              <a:rPr kumimoji="0" sz="1800" b="0" i="0" u="none" strike="noStrike" kern="1200" cap="none" spc="0" normalizeH="0" baseline="0" noProof="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rPr>
              <a:t>is </a:t>
            </a:r>
            <a:r>
              <a:rPr kumimoji="0" sz="1800" b="0" i="0" u="none" strike="noStrike" kern="1200" cap="none" spc="-5" normalizeH="0" baseline="0" noProof="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rPr>
              <a:t>typically re-authorized every three to five years </a:t>
            </a:r>
            <a:r>
              <a:rPr kumimoji="0" sz="1800" b="0" i="0" u="none" strike="noStrike" kern="1200" cap="none" spc="0" normalizeH="0" baseline="0" noProof="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rPr>
              <a:t>and </a:t>
            </a:r>
            <a:r>
              <a:rPr kumimoji="0" lang="en-US" sz="1800" b="0" i="0" u="none" strike="noStrike" kern="1200" cap="none" spc="0" normalizeH="0" baseline="0" noProof="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rPr>
              <a:t>under the most recent QCA reauthorization, </a:t>
            </a:r>
            <a:r>
              <a:rPr kumimoji="0" sz="1800" b="0" i="0" u="none" strike="noStrike" kern="1200" cap="none" spc="-5" normalizeH="0" baseline="0" noProof="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rPr>
              <a:t>the current legislation covers state fiscal years (SFY) 20</a:t>
            </a:r>
            <a:r>
              <a:rPr kumimoji="0" lang="en-US" sz="1800" b="0" i="0" u="none" strike="noStrike" kern="1200" cap="none" spc="-5" normalizeH="0" baseline="0" noProof="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rPr>
              <a:t>23–</a:t>
            </a:r>
            <a:r>
              <a:rPr kumimoji="0" sz="1800" b="0" i="0" u="none" strike="noStrike" kern="1200" cap="none" spc="-5" normalizeH="0" baseline="0" noProof="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rPr>
              <a:t>20</a:t>
            </a:r>
            <a:r>
              <a:rPr kumimoji="0" lang="en-US" sz="1800" b="0" i="0" u="none" strike="noStrike" kern="1200" cap="none" spc="-5" normalizeH="0" baseline="0" noProof="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rPr>
              <a:t>24</a:t>
            </a:r>
            <a:r>
              <a:rPr kumimoji="0" sz="1800" b="0" i="0" u="none" strike="noStrike" kern="1200" cap="none" spc="-5" normalizeH="0" baseline="0" noProof="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rPr>
              <a:t> through SFY 20</a:t>
            </a:r>
            <a:r>
              <a:rPr kumimoji="0" lang="en-US" sz="1800" b="0" i="0" u="none" strike="noStrike" kern="1200" cap="none" spc="-5" normalizeH="0" baseline="0" noProof="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rPr>
              <a:t>27–</a:t>
            </a:r>
            <a:r>
              <a:rPr kumimoji="0" sz="1800" b="0" i="0" u="none" strike="noStrike" kern="1200" cap="none" spc="-5" normalizeH="0" baseline="0" noProof="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rPr>
              <a:t>202</a:t>
            </a:r>
            <a:r>
              <a:rPr kumimoji="0" lang="en-US" sz="1800" b="0" i="0" u="none" strike="noStrike" kern="1200" cap="none" spc="-5" normalizeH="0" baseline="0" noProof="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rPr>
              <a:t>8</a:t>
            </a:r>
            <a:r>
              <a:rPr kumimoji="0" sz="1800" b="0" i="0" u="none" strike="noStrike" kern="1200" cap="none" spc="-5" normalizeH="0" baseline="0" noProof="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800" b="0" i="0" u="none" strike="noStrike" kern="1200" cap="none" spc="-5" normalizeH="0" baseline="0" noProof="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rPr>
              <a:t>The law will sunset on June 30, 2028.</a:t>
            </a:r>
            <a:endParaRPr kumimoji="0" sz="1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1" name="object 2"/>
          <p:cNvSpPr/>
          <p:nvPr/>
        </p:nvSpPr>
        <p:spPr>
          <a:xfrm>
            <a:off x="566238" y="5759951"/>
            <a:ext cx="1992714" cy="794255"/>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825500" y="350901"/>
            <a:ext cx="10452100" cy="566822"/>
          </a:xfrm>
          <a:prstGeom prst="rect">
            <a:avLst/>
          </a:prstGeom>
        </p:spPr>
        <p:txBody>
          <a:bodyPr vert="horz" wrap="square" lIns="0" tIns="12700" rIns="0" bIns="0" rtlCol="0">
            <a:spAutoFit/>
          </a:bodyPr>
          <a:lstStyle/>
          <a:p>
            <a:pPr marL="12700" marR="5080">
              <a:lnSpc>
                <a:spcPct val="100000"/>
              </a:lnSpc>
              <a:spcBef>
                <a:spcPts val="100"/>
              </a:spcBef>
            </a:pPr>
            <a:r>
              <a:rPr sz="3600" spc="-5" dirty="0"/>
              <a:t>Statewide </a:t>
            </a:r>
            <a:r>
              <a:rPr sz="3600" spc="-15" dirty="0"/>
              <a:t>Q</a:t>
            </a:r>
            <a:r>
              <a:rPr lang="en-US" sz="3600" spc="-15" dirty="0"/>
              <a:t>CA </a:t>
            </a:r>
            <a:r>
              <a:rPr sz="3600" spc="-5" dirty="0"/>
              <a:t>Pennsylvania</a:t>
            </a:r>
            <a:endParaRPr sz="3600" dirty="0"/>
          </a:p>
        </p:txBody>
      </p:sp>
      <p:sp>
        <p:nvSpPr>
          <p:cNvPr id="5" name="object 5"/>
          <p:cNvSpPr/>
          <p:nvPr/>
        </p:nvSpPr>
        <p:spPr>
          <a:xfrm>
            <a:off x="1670305" y="1524000"/>
            <a:ext cx="8923020" cy="1021080"/>
          </a:xfrm>
          <a:custGeom>
            <a:avLst/>
            <a:gdLst/>
            <a:ahLst/>
            <a:cxnLst/>
            <a:rect l="l" t="t" r="r" b="b"/>
            <a:pathLst>
              <a:path w="8923020" h="1021080">
                <a:moveTo>
                  <a:pt x="8606993" y="0"/>
                </a:moveTo>
                <a:lnTo>
                  <a:pt x="316026" y="0"/>
                </a:lnTo>
                <a:lnTo>
                  <a:pt x="243547" y="4495"/>
                </a:lnTo>
                <a:lnTo>
                  <a:pt x="177038" y="17297"/>
                </a:lnTo>
                <a:lnTo>
                  <a:pt x="118351" y="37388"/>
                </a:lnTo>
                <a:lnTo>
                  <a:pt x="69418" y="63741"/>
                </a:lnTo>
                <a:lnTo>
                  <a:pt x="32118" y="95338"/>
                </a:lnTo>
                <a:lnTo>
                  <a:pt x="8343" y="131152"/>
                </a:lnTo>
                <a:lnTo>
                  <a:pt x="0" y="170180"/>
                </a:lnTo>
                <a:lnTo>
                  <a:pt x="0" y="850900"/>
                </a:lnTo>
                <a:lnTo>
                  <a:pt x="8343" y="889927"/>
                </a:lnTo>
                <a:lnTo>
                  <a:pt x="32118" y="925741"/>
                </a:lnTo>
                <a:lnTo>
                  <a:pt x="69418" y="957338"/>
                </a:lnTo>
                <a:lnTo>
                  <a:pt x="118351" y="983691"/>
                </a:lnTo>
                <a:lnTo>
                  <a:pt x="177038" y="1003782"/>
                </a:lnTo>
                <a:lnTo>
                  <a:pt x="243547" y="1016584"/>
                </a:lnTo>
                <a:lnTo>
                  <a:pt x="316026" y="1021080"/>
                </a:lnTo>
                <a:lnTo>
                  <a:pt x="8606993" y="1021080"/>
                </a:lnTo>
                <a:lnTo>
                  <a:pt x="8679459" y="1016584"/>
                </a:lnTo>
                <a:lnTo>
                  <a:pt x="8745982" y="1003782"/>
                </a:lnTo>
                <a:lnTo>
                  <a:pt x="8804656" y="983691"/>
                </a:lnTo>
                <a:lnTo>
                  <a:pt x="8853601" y="957338"/>
                </a:lnTo>
                <a:lnTo>
                  <a:pt x="8890901" y="925741"/>
                </a:lnTo>
                <a:lnTo>
                  <a:pt x="8914676" y="889927"/>
                </a:lnTo>
                <a:lnTo>
                  <a:pt x="8923020" y="850900"/>
                </a:lnTo>
                <a:lnTo>
                  <a:pt x="8923020" y="170179"/>
                </a:lnTo>
                <a:lnTo>
                  <a:pt x="8914676" y="131152"/>
                </a:lnTo>
                <a:lnTo>
                  <a:pt x="8890901" y="95338"/>
                </a:lnTo>
                <a:lnTo>
                  <a:pt x="8853601" y="63741"/>
                </a:lnTo>
                <a:lnTo>
                  <a:pt x="8804656" y="37388"/>
                </a:lnTo>
                <a:lnTo>
                  <a:pt x="8745982" y="17297"/>
                </a:lnTo>
                <a:lnTo>
                  <a:pt x="8679459" y="4495"/>
                </a:lnTo>
                <a:lnTo>
                  <a:pt x="8606993" y="0"/>
                </a:lnTo>
                <a:close/>
              </a:path>
            </a:pathLst>
          </a:custGeom>
          <a:solidFill>
            <a:srgbClr val="0071BB"/>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6" name="object 6"/>
          <p:cNvSpPr/>
          <p:nvPr/>
        </p:nvSpPr>
        <p:spPr>
          <a:xfrm>
            <a:off x="1671066" y="1524762"/>
            <a:ext cx="8923020" cy="1021080"/>
          </a:xfrm>
          <a:custGeom>
            <a:avLst/>
            <a:gdLst/>
            <a:ahLst/>
            <a:cxnLst/>
            <a:rect l="l" t="t" r="r" b="b"/>
            <a:pathLst>
              <a:path w="8923020" h="1021080">
                <a:moveTo>
                  <a:pt x="0" y="170179"/>
                </a:moveTo>
                <a:lnTo>
                  <a:pt x="8343" y="131152"/>
                </a:lnTo>
                <a:lnTo>
                  <a:pt x="32118" y="95338"/>
                </a:lnTo>
                <a:lnTo>
                  <a:pt x="69418" y="63741"/>
                </a:lnTo>
                <a:lnTo>
                  <a:pt x="118351" y="37388"/>
                </a:lnTo>
                <a:lnTo>
                  <a:pt x="177038" y="17297"/>
                </a:lnTo>
                <a:lnTo>
                  <a:pt x="243560" y="4495"/>
                </a:lnTo>
                <a:lnTo>
                  <a:pt x="316026" y="0"/>
                </a:lnTo>
                <a:lnTo>
                  <a:pt x="8606993" y="0"/>
                </a:lnTo>
                <a:lnTo>
                  <a:pt x="8679459" y="4495"/>
                </a:lnTo>
                <a:lnTo>
                  <a:pt x="8745982" y="17297"/>
                </a:lnTo>
                <a:lnTo>
                  <a:pt x="8804656" y="37388"/>
                </a:lnTo>
                <a:lnTo>
                  <a:pt x="8853601" y="63741"/>
                </a:lnTo>
                <a:lnTo>
                  <a:pt x="8890901" y="95338"/>
                </a:lnTo>
                <a:lnTo>
                  <a:pt x="8914676" y="131152"/>
                </a:lnTo>
                <a:lnTo>
                  <a:pt x="8923020" y="170179"/>
                </a:lnTo>
                <a:lnTo>
                  <a:pt x="8923020" y="850899"/>
                </a:lnTo>
                <a:lnTo>
                  <a:pt x="8914676" y="889927"/>
                </a:lnTo>
                <a:lnTo>
                  <a:pt x="8890901" y="925741"/>
                </a:lnTo>
                <a:lnTo>
                  <a:pt x="8853601" y="957338"/>
                </a:lnTo>
                <a:lnTo>
                  <a:pt x="8804656" y="983691"/>
                </a:lnTo>
                <a:lnTo>
                  <a:pt x="8745982" y="1003782"/>
                </a:lnTo>
                <a:lnTo>
                  <a:pt x="8679459" y="1016584"/>
                </a:lnTo>
                <a:lnTo>
                  <a:pt x="8606993" y="1021079"/>
                </a:lnTo>
                <a:lnTo>
                  <a:pt x="316026" y="1021079"/>
                </a:lnTo>
                <a:lnTo>
                  <a:pt x="243560" y="1016584"/>
                </a:lnTo>
                <a:lnTo>
                  <a:pt x="177038" y="1003782"/>
                </a:lnTo>
                <a:lnTo>
                  <a:pt x="118351" y="983691"/>
                </a:lnTo>
                <a:lnTo>
                  <a:pt x="69418" y="957338"/>
                </a:lnTo>
                <a:lnTo>
                  <a:pt x="32118" y="925741"/>
                </a:lnTo>
                <a:lnTo>
                  <a:pt x="8343" y="889927"/>
                </a:lnTo>
                <a:lnTo>
                  <a:pt x="0" y="850899"/>
                </a:lnTo>
                <a:lnTo>
                  <a:pt x="0" y="170179"/>
                </a:lnTo>
                <a:close/>
              </a:path>
            </a:pathLst>
          </a:custGeom>
          <a:ln w="57150">
            <a:solidFill>
              <a:srgbClr val="00528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7" name="object 7"/>
          <p:cNvSpPr txBox="1"/>
          <p:nvPr/>
        </p:nvSpPr>
        <p:spPr>
          <a:xfrm>
            <a:off x="3267455" y="1770374"/>
            <a:ext cx="5876545" cy="504625"/>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3200" b="1" i="0" u="none" strike="noStrike" kern="1200" cap="none" spc="-5" normalizeH="0" baseline="0" noProof="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rPr>
              <a:t>Assessment funds</a:t>
            </a:r>
            <a:r>
              <a:rPr kumimoji="0" sz="3200" b="1" i="0" u="none" strike="noStrike" kern="1200" cap="none" spc="-155" normalizeH="0" baseline="0" noProof="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sz="3200" b="1" i="0" u="none" strike="noStrike" kern="1200" cap="none" spc="-5" normalizeH="0" baseline="0" noProof="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rPr>
              <a:t>collected</a:t>
            </a:r>
            <a:endParaRPr kumimoji="0" sz="3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 name="object 8"/>
          <p:cNvSpPr/>
          <p:nvPr/>
        </p:nvSpPr>
        <p:spPr>
          <a:xfrm>
            <a:off x="5315710" y="2921507"/>
            <a:ext cx="5278120" cy="762000"/>
          </a:xfrm>
          <a:custGeom>
            <a:avLst/>
            <a:gdLst/>
            <a:ahLst/>
            <a:cxnLst/>
            <a:rect l="l" t="t" r="r" b="b"/>
            <a:pathLst>
              <a:path w="5278120" h="762000">
                <a:moveTo>
                  <a:pt x="5082146" y="0"/>
                </a:moveTo>
                <a:lnTo>
                  <a:pt x="195465" y="0"/>
                </a:lnTo>
                <a:lnTo>
                  <a:pt x="119405" y="9982"/>
                </a:lnTo>
                <a:lnTo>
                  <a:pt x="57276" y="37211"/>
                </a:lnTo>
                <a:lnTo>
                  <a:pt x="15366" y="77584"/>
                </a:lnTo>
                <a:lnTo>
                  <a:pt x="0" y="127000"/>
                </a:lnTo>
                <a:lnTo>
                  <a:pt x="0" y="635000"/>
                </a:lnTo>
                <a:lnTo>
                  <a:pt x="15366" y="684415"/>
                </a:lnTo>
                <a:lnTo>
                  <a:pt x="57276" y="724789"/>
                </a:lnTo>
                <a:lnTo>
                  <a:pt x="119405" y="752017"/>
                </a:lnTo>
                <a:lnTo>
                  <a:pt x="195465" y="762000"/>
                </a:lnTo>
                <a:lnTo>
                  <a:pt x="5082146" y="762000"/>
                </a:lnTo>
                <a:lnTo>
                  <a:pt x="5158206" y="752017"/>
                </a:lnTo>
                <a:lnTo>
                  <a:pt x="5220334" y="724789"/>
                </a:lnTo>
                <a:lnTo>
                  <a:pt x="5262245" y="684415"/>
                </a:lnTo>
                <a:lnTo>
                  <a:pt x="5277612" y="635000"/>
                </a:lnTo>
                <a:lnTo>
                  <a:pt x="5277612" y="127000"/>
                </a:lnTo>
                <a:lnTo>
                  <a:pt x="5262245" y="77584"/>
                </a:lnTo>
                <a:lnTo>
                  <a:pt x="5220334" y="37211"/>
                </a:lnTo>
                <a:lnTo>
                  <a:pt x="5158206" y="9982"/>
                </a:lnTo>
                <a:lnTo>
                  <a:pt x="5082146" y="0"/>
                </a:lnTo>
                <a:close/>
              </a:path>
            </a:pathLst>
          </a:custGeom>
          <a:solidFill>
            <a:srgbClr val="57575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9" name="object 9"/>
          <p:cNvSpPr/>
          <p:nvPr/>
        </p:nvSpPr>
        <p:spPr>
          <a:xfrm>
            <a:off x="5317997" y="2957322"/>
            <a:ext cx="5276215" cy="722630"/>
          </a:xfrm>
          <a:custGeom>
            <a:avLst/>
            <a:gdLst/>
            <a:ahLst/>
            <a:cxnLst/>
            <a:rect l="l" t="t" r="r" b="b"/>
            <a:pathLst>
              <a:path w="5276215" h="722629">
                <a:moveTo>
                  <a:pt x="0" y="120396"/>
                </a:moveTo>
                <a:lnTo>
                  <a:pt x="15367" y="73545"/>
                </a:lnTo>
                <a:lnTo>
                  <a:pt x="57251" y="35280"/>
                </a:lnTo>
                <a:lnTo>
                  <a:pt x="119367" y="9461"/>
                </a:lnTo>
                <a:lnTo>
                  <a:pt x="195414" y="0"/>
                </a:lnTo>
                <a:lnTo>
                  <a:pt x="5080673" y="0"/>
                </a:lnTo>
                <a:lnTo>
                  <a:pt x="5156720" y="9461"/>
                </a:lnTo>
                <a:lnTo>
                  <a:pt x="5218836" y="35280"/>
                </a:lnTo>
                <a:lnTo>
                  <a:pt x="5260721" y="73545"/>
                </a:lnTo>
                <a:lnTo>
                  <a:pt x="5276088" y="120396"/>
                </a:lnTo>
                <a:lnTo>
                  <a:pt x="5276088" y="601980"/>
                </a:lnTo>
                <a:lnTo>
                  <a:pt x="5260721" y="648830"/>
                </a:lnTo>
                <a:lnTo>
                  <a:pt x="5218836" y="687095"/>
                </a:lnTo>
                <a:lnTo>
                  <a:pt x="5156720" y="712914"/>
                </a:lnTo>
                <a:lnTo>
                  <a:pt x="5080673" y="722376"/>
                </a:lnTo>
                <a:lnTo>
                  <a:pt x="195414" y="722376"/>
                </a:lnTo>
                <a:lnTo>
                  <a:pt x="119367" y="712914"/>
                </a:lnTo>
                <a:lnTo>
                  <a:pt x="57251" y="687095"/>
                </a:lnTo>
                <a:lnTo>
                  <a:pt x="15367" y="648830"/>
                </a:lnTo>
                <a:lnTo>
                  <a:pt x="0" y="601980"/>
                </a:lnTo>
                <a:lnTo>
                  <a:pt x="0" y="120396"/>
                </a:lnTo>
                <a:close/>
              </a:path>
            </a:pathLst>
          </a:custGeom>
          <a:ln w="57150">
            <a:solidFill>
              <a:srgbClr val="00548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0" name="object 10"/>
          <p:cNvSpPr txBox="1"/>
          <p:nvPr/>
        </p:nvSpPr>
        <p:spPr>
          <a:xfrm>
            <a:off x="6477000" y="3018892"/>
            <a:ext cx="2667000" cy="629018"/>
          </a:xfrm>
          <a:prstGeom prst="rect">
            <a:avLst/>
          </a:prstGeom>
        </p:spPr>
        <p:txBody>
          <a:bodyPr vert="horz" wrap="square" lIns="0" tIns="13335" rIns="0" bIns="0" rtlCol="0">
            <a:spAutoFit/>
          </a:bodyPr>
          <a:lstStyle/>
          <a:p>
            <a:pPr marL="170815" marR="5080" lvl="0" indent="-158750" algn="ctr" defTabSz="914400" rtl="0" eaLnBrk="1" fontAlgn="auto" latinLnBrk="0" hangingPunct="1">
              <a:lnSpc>
                <a:spcPct val="100000"/>
              </a:lnSpc>
              <a:spcBef>
                <a:spcPts val="105"/>
              </a:spcBef>
              <a:spcAft>
                <a:spcPts val="0"/>
              </a:spcAft>
              <a:buClrTx/>
              <a:buSzTx/>
              <a:buFontTx/>
              <a:buNone/>
              <a:tabLst/>
              <a:defRPr/>
            </a:pPr>
            <a:r>
              <a:rPr kumimoji="0" sz="2000" b="1" i="0" u="none" strike="noStrike" kern="1200" cap="none" spc="-5" normalizeH="0" baseline="0" noProof="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sz="2000" b="1" i="0" u="none" strike="noStrike" kern="1200" cap="none" spc="-20" normalizeH="0" baseline="0" noProof="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rPr>
              <a:t>Available</a:t>
            </a:r>
            <a:r>
              <a:rPr kumimoji="0" sz="2000" b="1" i="0" u="none" strike="noStrike" kern="1200" cap="none" spc="-229" normalizeH="0" baseline="0" noProof="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sz="2000" b="1" i="0" u="none" strike="noStrike" kern="1200" cap="none" spc="-5" normalizeH="0" baseline="0" noProof="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rPr>
              <a:t>for  </a:t>
            </a:r>
            <a:r>
              <a:rPr kumimoji="0" sz="2000" b="1" i="0" u="none" strike="noStrike" kern="1200" cap="none" spc="-45" normalizeH="0" baseline="0" noProof="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rPr>
              <a:t>Federal</a:t>
            </a:r>
            <a:r>
              <a:rPr kumimoji="0" sz="2000" b="1" i="0" u="none" strike="noStrike" kern="1200" cap="none" spc="-50" normalizeH="0" baseline="0" noProof="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sz="2000" b="1" i="0" u="none" strike="noStrike" kern="1200" cap="none" spc="-15" normalizeH="0" baseline="0" noProof="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rPr>
              <a:t>match</a:t>
            </a:r>
            <a:endParaRPr kumimoji="0"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1" name="object 11"/>
          <p:cNvSpPr/>
          <p:nvPr/>
        </p:nvSpPr>
        <p:spPr>
          <a:xfrm>
            <a:off x="1671826" y="2942844"/>
            <a:ext cx="3348354" cy="762000"/>
          </a:xfrm>
          <a:custGeom>
            <a:avLst/>
            <a:gdLst/>
            <a:ahLst/>
            <a:cxnLst/>
            <a:rect l="l" t="t" r="r" b="b"/>
            <a:pathLst>
              <a:path w="3348354" h="762000">
                <a:moveTo>
                  <a:pt x="3201377" y="0"/>
                </a:moveTo>
                <a:lnTo>
                  <a:pt x="146850" y="0"/>
                </a:lnTo>
                <a:lnTo>
                  <a:pt x="89687" y="9982"/>
                </a:lnTo>
                <a:lnTo>
                  <a:pt x="43014" y="37211"/>
                </a:lnTo>
                <a:lnTo>
                  <a:pt x="11544" y="77584"/>
                </a:lnTo>
                <a:lnTo>
                  <a:pt x="0" y="127000"/>
                </a:lnTo>
                <a:lnTo>
                  <a:pt x="0" y="635000"/>
                </a:lnTo>
                <a:lnTo>
                  <a:pt x="11544" y="684415"/>
                </a:lnTo>
                <a:lnTo>
                  <a:pt x="43014" y="724789"/>
                </a:lnTo>
                <a:lnTo>
                  <a:pt x="89687" y="752017"/>
                </a:lnTo>
                <a:lnTo>
                  <a:pt x="146850" y="762000"/>
                </a:lnTo>
                <a:lnTo>
                  <a:pt x="3201377" y="762000"/>
                </a:lnTo>
                <a:lnTo>
                  <a:pt x="3258515" y="752017"/>
                </a:lnTo>
                <a:lnTo>
                  <a:pt x="3305200" y="724789"/>
                </a:lnTo>
                <a:lnTo>
                  <a:pt x="3336683" y="684415"/>
                </a:lnTo>
                <a:lnTo>
                  <a:pt x="3348228" y="635000"/>
                </a:lnTo>
                <a:lnTo>
                  <a:pt x="3348228" y="127000"/>
                </a:lnTo>
                <a:lnTo>
                  <a:pt x="3336683" y="77584"/>
                </a:lnTo>
                <a:lnTo>
                  <a:pt x="3305200" y="37211"/>
                </a:lnTo>
                <a:lnTo>
                  <a:pt x="3258515" y="9982"/>
                </a:lnTo>
                <a:lnTo>
                  <a:pt x="3201377" y="0"/>
                </a:lnTo>
                <a:close/>
              </a:path>
            </a:pathLst>
          </a:custGeom>
          <a:solidFill>
            <a:srgbClr val="C0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2" name="object 12"/>
          <p:cNvSpPr/>
          <p:nvPr/>
        </p:nvSpPr>
        <p:spPr>
          <a:xfrm>
            <a:off x="1671066" y="2957322"/>
            <a:ext cx="3350260" cy="762000"/>
          </a:xfrm>
          <a:custGeom>
            <a:avLst/>
            <a:gdLst/>
            <a:ahLst/>
            <a:cxnLst/>
            <a:rect l="l" t="t" r="r" b="b"/>
            <a:pathLst>
              <a:path w="3350260" h="762000">
                <a:moveTo>
                  <a:pt x="0" y="127000"/>
                </a:moveTo>
                <a:lnTo>
                  <a:pt x="11544" y="77584"/>
                </a:lnTo>
                <a:lnTo>
                  <a:pt x="43027" y="37211"/>
                </a:lnTo>
                <a:lnTo>
                  <a:pt x="89725" y="9982"/>
                </a:lnTo>
                <a:lnTo>
                  <a:pt x="146913" y="0"/>
                </a:lnTo>
                <a:lnTo>
                  <a:pt x="3202838" y="0"/>
                </a:lnTo>
                <a:lnTo>
                  <a:pt x="3260001" y="9982"/>
                </a:lnTo>
                <a:lnTo>
                  <a:pt x="3306699" y="37211"/>
                </a:lnTo>
                <a:lnTo>
                  <a:pt x="3338195" y="77584"/>
                </a:lnTo>
                <a:lnTo>
                  <a:pt x="3349752" y="127000"/>
                </a:lnTo>
                <a:lnTo>
                  <a:pt x="3349752" y="635000"/>
                </a:lnTo>
                <a:lnTo>
                  <a:pt x="3338195" y="684415"/>
                </a:lnTo>
                <a:lnTo>
                  <a:pt x="3306699" y="724789"/>
                </a:lnTo>
                <a:lnTo>
                  <a:pt x="3260001" y="752017"/>
                </a:lnTo>
                <a:lnTo>
                  <a:pt x="3202838" y="762000"/>
                </a:lnTo>
                <a:lnTo>
                  <a:pt x="146913" y="762000"/>
                </a:lnTo>
                <a:lnTo>
                  <a:pt x="89725" y="752017"/>
                </a:lnTo>
                <a:lnTo>
                  <a:pt x="43027" y="724789"/>
                </a:lnTo>
                <a:lnTo>
                  <a:pt x="11544" y="684415"/>
                </a:lnTo>
                <a:lnTo>
                  <a:pt x="0" y="635000"/>
                </a:lnTo>
                <a:lnTo>
                  <a:pt x="0" y="127000"/>
                </a:lnTo>
                <a:close/>
              </a:path>
            </a:pathLst>
          </a:custGeom>
          <a:ln w="57150">
            <a:solidFill>
              <a:srgbClr val="175F9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3" name="object 13"/>
          <p:cNvSpPr txBox="1"/>
          <p:nvPr/>
        </p:nvSpPr>
        <p:spPr>
          <a:xfrm>
            <a:off x="2057400" y="2991612"/>
            <a:ext cx="2667000" cy="629018"/>
          </a:xfrm>
          <a:prstGeom prst="rect">
            <a:avLst/>
          </a:prstGeom>
        </p:spPr>
        <p:txBody>
          <a:bodyPr vert="horz" wrap="square" lIns="0" tIns="13335" rIns="0" bIns="0" rtlCol="0">
            <a:spAutoFit/>
          </a:bodyPr>
          <a:lstStyle/>
          <a:p>
            <a:pPr marL="384175" marR="5080" lvl="0" indent="-372110" algn="ctr" defTabSz="914400" rtl="0" eaLnBrk="1" fontAlgn="auto" latinLnBrk="0" hangingPunct="1">
              <a:lnSpc>
                <a:spcPct val="100000"/>
              </a:lnSpc>
              <a:spcBef>
                <a:spcPts val="105"/>
              </a:spcBef>
              <a:spcAft>
                <a:spcPts val="0"/>
              </a:spcAft>
              <a:buClrTx/>
              <a:buSzTx/>
              <a:buFontTx/>
              <a:buNone/>
              <a:tabLst/>
              <a:defRPr/>
            </a:pPr>
            <a:r>
              <a:rPr kumimoji="0" sz="2000" b="1" i="0" u="none" strike="noStrike" kern="1200" cap="none" spc="0" normalizeH="0" baseline="0" noProof="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rPr>
              <a:t>$$$ the </a:t>
            </a:r>
            <a:r>
              <a:rPr kumimoji="0" sz="2000" b="1" i="0" u="none" strike="noStrike" kern="1200" cap="none" spc="-5" normalizeH="0" baseline="0" noProof="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rPr>
              <a:t>State</a:t>
            </a:r>
            <a:r>
              <a:rPr kumimoji="0" sz="2000" b="1" i="0" u="none" strike="noStrike" kern="1200" cap="none" spc="-125" normalizeH="0" baseline="0" noProof="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sz="2000" b="1" i="0" u="none" strike="noStrike" kern="1200" cap="none" spc="-5" normalizeH="0" baseline="0" noProof="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rPr>
              <a:t>takes </a:t>
            </a:r>
            <a:r>
              <a:rPr kumimoji="0" sz="2000" b="1" i="0" u="none" strike="noStrike" kern="1200" cap="none" spc="0" normalizeH="0" baseline="0" noProof="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rPr>
              <a:t>“off </a:t>
            </a:r>
            <a:r>
              <a:rPr kumimoji="0" sz="2000" b="1" i="0" u="none" strike="noStrike" kern="1200" cap="none" spc="-5" normalizeH="0" baseline="0" noProof="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rPr>
              <a:t>the</a:t>
            </a:r>
            <a:r>
              <a:rPr kumimoji="0" sz="2000" b="1" i="0" u="none" strike="noStrike" kern="1200" cap="none" spc="-100" normalizeH="0" baseline="0" noProof="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sz="2000" b="1" i="0" u="none" strike="noStrike" kern="1200" cap="none" spc="-5" normalizeH="0" baseline="0" noProof="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rPr>
              <a:t>top”</a:t>
            </a:r>
            <a:endParaRPr kumimoji="0"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4" name="object 14"/>
          <p:cNvSpPr/>
          <p:nvPr/>
        </p:nvSpPr>
        <p:spPr>
          <a:xfrm>
            <a:off x="5315706" y="4023359"/>
            <a:ext cx="5278125" cy="838200"/>
          </a:xfrm>
          <a:custGeom>
            <a:avLst/>
            <a:gdLst/>
            <a:ahLst/>
            <a:cxnLst/>
            <a:rect l="l" t="t" r="r" b="b"/>
            <a:pathLst>
              <a:path w="5278120" h="838200">
                <a:moveTo>
                  <a:pt x="0" y="139700"/>
                </a:moveTo>
                <a:lnTo>
                  <a:pt x="10947" y="95516"/>
                </a:lnTo>
                <a:lnTo>
                  <a:pt x="41452" y="57162"/>
                </a:lnTo>
                <a:lnTo>
                  <a:pt x="87985" y="26936"/>
                </a:lnTo>
                <a:lnTo>
                  <a:pt x="147015" y="7112"/>
                </a:lnTo>
                <a:lnTo>
                  <a:pt x="215011" y="0"/>
                </a:lnTo>
                <a:lnTo>
                  <a:pt x="5062601" y="0"/>
                </a:lnTo>
                <a:lnTo>
                  <a:pt x="5130596" y="7112"/>
                </a:lnTo>
                <a:lnTo>
                  <a:pt x="5189626" y="26936"/>
                </a:lnTo>
                <a:lnTo>
                  <a:pt x="5236159" y="57162"/>
                </a:lnTo>
                <a:lnTo>
                  <a:pt x="5266651" y="95516"/>
                </a:lnTo>
                <a:lnTo>
                  <a:pt x="5277612" y="139700"/>
                </a:lnTo>
                <a:lnTo>
                  <a:pt x="5277612" y="698500"/>
                </a:lnTo>
                <a:lnTo>
                  <a:pt x="5266651" y="742683"/>
                </a:lnTo>
                <a:lnTo>
                  <a:pt x="5236159" y="781037"/>
                </a:lnTo>
                <a:lnTo>
                  <a:pt x="5189626" y="811263"/>
                </a:lnTo>
                <a:lnTo>
                  <a:pt x="5130596" y="831088"/>
                </a:lnTo>
                <a:lnTo>
                  <a:pt x="5062601" y="838200"/>
                </a:lnTo>
                <a:lnTo>
                  <a:pt x="215011" y="838200"/>
                </a:lnTo>
                <a:lnTo>
                  <a:pt x="147015" y="831088"/>
                </a:lnTo>
                <a:lnTo>
                  <a:pt x="87985" y="811263"/>
                </a:lnTo>
                <a:lnTo>
                  <a:pt x="41452" y="781037"/>
                </a:lnTo>
                <a:lnTo>
                  <a:pt x="10947" y="742683"/>
                </a:lnTo>
                <a:lnTo>
                  <a:pt x="0" y="698500"/>
                </a:lnTo>
                <a:lnTo>
                  <a:pt x="0" y="139700"/>
                </a:lnTo>
                <a:close/>
              </a:path>
            </a:pathLst>
          </a:custGeom>
          <a:ln w="57912">
            <a:solidFill>
              <a:srgbClr val="00548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5" name="object 15"/>
          <p:cNvSpPr/>
          <p:nvPr/>
        </p:nvSpPr>
        <p:spPr>
          <a:xfrm>
            <a:off x="5315706" y="5207508"/>
            <a:ext cx="5278120" cy="838200"/>
          </a:xfrm>
          <a:custGeom>
            <a:avLst/>
            <a:gdLst/>
            <a:ahLst/>
            <a:cxnLst/>
            <a:rect l="l" t="t" r="r" b="b"/>
            <a:pathLst>
              <a:path w="5278120" h="838200">
                <a:moveTo>
                  <a:pt x="5062601" y="0"/>
                </a:moveTo>
                <a:lnTo>
                  <a:pt x="215023" y="0"/>
                </a:lnTo>
                <a:lnTo>
                  <a:pt x="147015" y="7111"/>
                </a:lnTo>
                <a:lnTo>
                  <a:pt x="87998" y="26936"/>
                </a:lnTo>
                <a:lnTo>
                  <a:pt x="41465" y="57162"/>
                </a:lnTo>
                <a:lnTo>
                  <a:pt x="10960" y="95516"/>
                </a:lnTo>
                <a:lnTo>
                  <a:pt x="0" y="139699"/>
                </a:lnTo>
                <a:lnTo>
                  <a:pt x="0" y="698499"/>
                </a:lnTo>
                <a:lnTo>
                  <a:pt x="10960" y="742657"/>
                </a:lnTo>
                <a:lnTo>
                  <a:pt x="41465" y="780999"/>
                </a:lnTo>
                <a:lnTo>
                  <a:pt x="87998" y="811250"/>
                </a:lnTo>
                <a:lnTo>
                  <a:pt x="147015" y="831075"/>
                </a:lnTo>
                <a:lnTo>
                  <a:pt x="215023" y="838199"/>
                </a:lnTo>
                <a:lnTo>
                  <a:pt x="5062601" y="838199"/>
                </a:lnTo>
                <a:lnTo>
                  <a:pt x="5130596" y="831075"/>
                </a:lnTo>
                <a:lnTo>
                  <a:pt x="5189626" y="811250"/>
                </a:lnTo>
                <a:lnTo>
                  <a:pt x="5236159" y="780999"/>
                </a:lnTo>
                <a:lnTo>
                  <a:pt x="5266664" y="742657"/>
                </a:lnTo>
                <a:lnTo>
                  <a:pt x="5277612" y="698499"/>
                </a:lnTo>
                <a:lnTo>
                  <a:pt x="5277612" y="139699"/>
                </a:lnTo>
                <a:lnTo>
                  <a:pt x="5266664" y="95516"/>
                </a:lnTo>
                <a:lnTo>
                  <a:pt x="5236159" y="57162"/>
                </a:lnTo>
                <a:lnTo>
                  <a:pt x="5189626" y="26936"/>
                </a:lnTo>
                <a:lnTo>
                  <a:pt x="5130596" y="7111"/>
                </a:lnTo>
                <a:lnTo>
                  <a:pt x="5062601" y="0"/>
                </a:lnTo>
                <a:close/>
              </a:path>
            </a:pathLst>
          </a:custGeom>
          <a:solidFill>
            <a:srgbClr val="A6A6A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6" name="object 16"/>
          <p:cNvSpPr/>
          <p:nvPr/>
        </p:nvSpPr>
        <p:spPr>
          <a:xfrm>
            <a:off x="5315711" y="5228844"/>
            <a:ext cx="5278120" cy="838200"/>
          </a:xfrm>
          <a:custGeom>
            <a:avLst/>
            <a:gdLst/>
            <a:ahLst/>
            <a:cxnLst/>
            <a:rect l="l" t="t" r="r" b="b"/>
            <a:pathLst>
              <a:path w="5278120" h="838200">
                <a:moveTo>
                  <a:pt x="0" y="139700"/>
                </a:moveTo>
                <a:lnTo>
                  <a:pt x="10947" y="95516"/>
                </a:lnTo>
                <a:lnTo>
                  <a:pt x="41452" y="57162"/>
                </a:lnTo>
                <a:lnTo>
                  <a:pt x="87985" y="26936"/>
                </a:lnTo>
                <a:lnTo>
                  <a:pt x="147015" y="7112"/>
                </a:lnTo>
                <a:lnTo>
                  <a:pt x="215011" y="0"/>
                </a:lnTo>
                <a:lnTo>
                  <a:pt x="5062601" y="0"/>
                </a:lnTo>
                <a:lnTo>
                  <a:pt x="5130596" y="7112"/>
                </a:lnTo>
                <a:lnTo>
                  <a:pt x="5189626" y="26936"/>
                </a:lnTo>
                <a:lnTo>
                  <a:pt x="5236159" y="57162"/>
                </a:lnTo>
                <a:lnTo>
                  <a:pt x="5266651" y="95516"/>
                </a:lnTo>
                <a:lnTo>
                  <a:pt x="5277612" y="139700"/>
                </a:lnTo>
                <a:lnTo>
                  <a:pt x="5277612" y="698500"/>
                </a:lnTo>
                <a:lnTo>
                  <a:pt x="5266651" y="742657"/>
                </a:lnTo>
                <a:lnTo>
                  <a:pt x="5236159" y="780999"/>
                </a:lnTo>
                <a:lnTo>
                  <a:pt x="5189626" y="811250"/>
                </a:lnTo>
                <a:lnTo>
                  <a:pt x="5130596" y="831075"/>
                </a:lnTo>
                <a:lnTo>
                  <a:pt x="5062601" y="838200"/>
                </a:lnTo>
                <a:lnTo>
                  <a:pt x="215011" y="838200"/>
                </a:lnTo>
                <a:lnTo>
                  <a:pt x="147015" y="831075"/>
                </a:lnTo>
                <a:lnTo>
                  <a:pt x="87985" y="811250"/>
                </a:lnTo>
                <a:lnTo>
                  <a:pt x="41452" y="780999"/>
                </a:lnTo>
                <a:lnTo>
                  <a:pt x="10947" y="742657"/>
                </a:lnTo>
                <a:lnTo>
                  <a:pt x="0" y="698500"/>
                </a:lnTo>
                <a:lnTo>
                  <a:pt x="0" y="139700"/>
                </a:lnTo>
                <a:close/>
              </a:path>
            </a:pathLst>
          </a:custGeom>
          <a:ln w="57912">
            <a:solidFill>
              <a:srgbClr val="00548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7" name="object 17"/>
          <p:cNvSpPr txBox="1"/>
          <p:nvPr/>
        </p:nvSpPr>
        <p:spPr>
          <a:xfrm>
            <a:off x="5257800" y="4061838"/>
            <a:ext cx="5486400" cy="1959511"/>
          </a:xfrm>
          <a:prstGeom prst="rect">
            <a:avLst/>
          </a:prstGeom>
        </p:spPr>
        <p:txBody>
          <a:bodyPr vert="horz" wrap="square" lIns="0" tIns="12700" rIns="0" bIns="0" rtlCol="0">
            <a:spAutoFit/>
          </a:bodyPr>
          <a:lstStyle/>
          <a:p>
            <a:pPr marL="955675" marR="829944" lvl="0" indent="122555" algn="l" defTabSz="914400" rtl="0" eaLnBrk="1" fontAlgn="auto" latinLnBrk="0" hangingPunct="1">
              <a:lnSpc>
                <a:spcPct val="100000"/>
              </a:lnSpc>
              <a:spcBef>
                <a:spcPts val="100"/>
              </a:spcBef>
              <a:spcAft>
                <a:spcPts val="0"/>
              </a:spcAft>
              <a:buClrTx/>
              <a:buSzTx/>
              <a:buFontTx/>
              <a:buNone/>
              <a:tabLst/>
              <a:defRPr/>
            </a:pPr>
            <a:r>
              <a:rPr kumimoji="0" sz="2000" b="1" i="0" u="none" strike="noStrike" kern="1200" cap="none" spc="-25"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Payments </a:t>
            </a:r>
            <a:r>
              <a:rPr kumimoji="0" sz="2000" b="1" i="0" u="none" strike="noStrike" kern="1200" cap="none" spc="-5"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to Hospitals  (State </a:t>
            </a:r>
            <a:r>
              <a:rPr kumimoji="0" sz="20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and </a:t>
            </a:r>
            <a:r>
              <a:rPr kumimoji="0" sz="2000" b="1" i="0" u="none" strike="noStrike" kern="1200" cap="none" spc="-1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federal</a:t>
            </a:r>
            <a:r>
              <a:rPr kumimoji="0" sz="2000" b="1" i="0" u="none" strike="noStrike" kern="1200" cap="none" spc="-18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sz="2000" b="1" i="0" u="none" strike="noStrike" kern="1200" cap="none" spc="-5"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funds)</a:t>
            </a:r>
            <a:endParaRPr kumimoji="0"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23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5"/>
              </a:spcBef>
              <a:spcAft>
                <a:spcPts val="0"/>
              </a:spcAft>
              <a:buClrTx/>
              <a:buSzTx/>
              <a:buFontTx/>
              <a:buNone/>
              <a:tabLst/>
              <a:defRPr/>
            </a:pPr>
            <a:endParaRPr kumimoji="0" sz="235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635" marR="0" lvl="0" indent="0" algn="ctr" defTabSz="914400" rtl="0" eaLnBrk="1" fontAlgn="auto" latinLnBrk="0" hangingPunct="1">
              <a:lnSpc>
                <a:spcPct val="100000"/>
              </a:lnSpc>
              <a:spcBef>
                <a:spcPts val="0"/>
              </a:spcBef>
              <a:spcAft>
                <a:spcPts val="0"/>
              </a:spcAft>
              <a:buClrTx/>
              <a:buSzTx/>
              <a:buFontTx/>
              <a:buNone/>
              <a:tabLst/>
              <a:defRPr/>
            </a:pPr>
            <a:r>
              <a:rPr kumimoji="0" sz="2000" b="1" i="0" u="none" strike="noStrike" kern="1200" cap="none" spc="-1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Net Benefit </a:t>
            </a:r>
            <a:r>
              <a:rPr kumimoji="0" sz="2000" b="1" i="0" u="none" strike="noStrike" kern="1200" cap="none" spc="-5"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to</a:t>
            </a:r>
            <a:r>
              <a:rPr kumimoji="0" sz="2000" b="1" i="0" u="none" strike="noStrike" kern="1200" cap="none" spc="-8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sz="2000" b="1" i="0" u="none" strike="noStrike" kern="1200" cap="none" spc="-5"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Hospitals</a:t>
            </a:r>
            <a:endParaRPr kumimoji="0"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2000" b="1" i="0" u="none" strike="noStrike" kern="1200" cap="none" spc="-45"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(Total </a:t>
            </a:r>
            <a:r>
              <a:rPr kumimoji="0" sz="2000" b="1" i="0" u="none" strike="noStrike" kern="1200" cap="none" spc="-5"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payments</a:t>
            </a:r>
            <a:r>
              <a:rPr kumimoji="0" lang="en-US" sz="2000" b="1" i="0" u="none" strike="noStrike" kern="1200" cap="none" spc="-5"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 </a:t>
            </a:r>
            <a:r>
              <a:rPr kumimoji="0" sz="2000" b="1" i="0" u="none" strike="noStrike" kern="1200" cap="none" spc="-5"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assessment</a:t>
            </a:r>
            <a:r>
              <a:rPr kumimoji="0" sz="2000" b="1" i="0" u="none" strike="noStrike" kern="1200" cap="none" spc="-14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sz="2000" b="1" i="0" u="none" strike="noStrike" kern="1200" cap="none" spc="-5"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collected)</a:t>
            </a:r>
            <a:endParaRPr kumimoji="0"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8" name="object 18"/>
          <p:cNvSpPr/>
          <p:nvPr/>
        </p:nvSpPr>
        <p:spPr>
          <a:xfrm>
            <a:off x="3267455" y="2590800"/>
            <a:ext cx="153911" cy="316991"/>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9" name="object 19"/>
          <p:cNvSpPr/>
          <p:nvPr/>
        </p:nvSpPr>
        <p:spPr>
          <a:xfrm>
            <a:off x="7719059" y="2596895"/>
            <a:ext cx="152399" cy="316991"/>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0" name="object 20"/>
          <p:cNvSpPr/>
          <p:nvPr/>
        </p:nvSpPr>
        <p:spPr>
          <a:xfrm>
            <a:off x="7711440" y="3697223"/>
            <a:ext cx="152399" cy="316991"/>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1" name="object 21"/>
          <p:cNvSpPr/>
          <p:nvPr/>
        </p:nvSpPr>
        <p:spPr>
          <a:xfrm>
            <a:off x="7716011" y="4887467"/>
            <a:ext cx="152399" cy="316991"/>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2" name="object 22"/>
          <p:cNvSpPr txBox="1">
            <a:spLocks noGrp="1"/>
          </p:cNvSpPr>
          <p:nvPr>
            <p:ph type="sldNum" sz="quarter" idx="7"/>
          </p:nvPr>
        </p:nvSpPr>
        <p:spPr>
          <a:xfrm>
            <a:off x="11160125" y="6366334"/>
            <a:ext cx="234950" cy="187872"/>
          </a:xfrm>
          <a:prstGeom prst="rect">
            <a:avLst/>
          </a:prstGeom>
        </p:spPr>
        <p:txBody>
          <a:bodyPr vert="horz" wrap="square" lIns="0" tIns="3175" rIns="0" bIns="0" rtlCol="0">
            <a:spAutoFit/>
          </a:bodyPr>
          <a:lstStyle/>
          <a:p>
            <a:pPr marL="38100" marR="0" lvl="0" indent="0" algn="l" defTabSz="914400" rtl="0" eaLnBrk="1" fontAlgn="auto" latinLnBrk="0" hangingPunct="1">
              <a:lnSpc>
                <a:spcPct val="100000"/>
              </a:lnSpc>
              <a:spcBef>
                <a:spcPts val="25"/>
              </a:spcBef>
              <a:spcAft>
                <a:spcPts val="0"/>
              </a:spcAft>
              <a:buClrTx/>
              <a:buSzTx/>
              <a:buFontTx/>
              <a:buNone/>
              <a:tabLst/>
              <a:defRPr/>
            </a:pPr>
            <a:fld id="{81D60167-4931-47E6-BA6A-407CBD079E47}" type="slidenum">
              <a:rPr kumimoji="0" sz="1200" b="0" i="0" u="none" strike="noStrike" kern="1200" cap="none" spc="0" normalizeH="0" baseline="0" noProof="0" dirty="0">
                <a:ln>
                  <a:noFill/>
                </a:ln>
                <a:solidFill>
                  <a:srgbClr val="888888"/>
                </a:solidFill>
                <a:effectLst/>
                <a:uLnTx/>
                <a:uFillTx/>
                <a:latin typeface="Tahoma" panose="020B0604030504040204" pitchFamily="34" charset="0"/>
                <a:ea typeface="Tahoma" panose="020B0604030504040204" pitchFamily="34" charset="0"/>
                <a:cs typeface="Tahoma" panose="020B0604030504040204" pitchFamily="34" charset="0"/>
              </a:rPr>
              <a:pPr marL="38100" marR="0" lvl="0" indent="0" algn="l" defTabSz="914400" rtl="0" eaLnBrk="1" fontAlgn="auto" latinLnBrk="0" hangingPunct="1">
                <a:lnSpc>
                  <a:spcPct val="100000"/>
                </a:lnSpc>
                <a:spcBef>
                  <a:spcPts val="25"/>
                </a:spcBef>
                <a:spcAft>
                  <a:spcPts val="0"/>
                </a:spcAft>
                <a:buClrTx/>
                <a:buSzTx/>
                <a:buFontTx/>
                <a:buNone/>
                <a:tabLst/>
                <a:defRPr/>
              </a:pPr>
              <a:t>14</a:t>
            </a:fld>
            <a:endParaRPr kumimoji="0" sz="1200" b="0" i="0" u="none" strike="noStrike" kern="1200" cap="none" spc="0" normalizeH="0" baseline="0" noProof="0" dirty="0">
              <a:ln>
                <a:noFill/>
              </a:ln>
              <a:solidFill>
                <a:srgbClr val="888888"/>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3" name="object 2"/>
          <p:cNvSpPr/>
          <p:nvPr/>
        </p:nvSpPr>
        <p:spPr>
          <a:xfrm>
            <a:off x="566238" y="5759951"/>
            <a:ext cx="1992714" cy="794255"/>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916938" y="396621"/>
            <a:ext cx="8760462" cy="566822"/>
          </a:xfrm>
          <a:prstGeom prst="rect">
            <a:avLst/>
          </a:prstGeom>
        </p:spPr>
        <p:txBody>
          <a:bodyPr vert="horz" wrap="square" lIns="0" tIns="12700" rIns="0" bIns="0" rtlCol="0">
            <a:spAutoFit/>
          </a:bodyPr>
          <a:lstStyle/>
          <a:p>
            <a:pPr marL="12700">
              <a:lnSpc>
                <a:spcPct val="100000"/>
              </a:lnSpc>
              <a:spcBef>
                <a:spcPts val="100"/>
              </a:spcBef>
            </a:pPr>
            <a:r>
              <a:rPr sz="3600" spc="-5" dirty="0"/>
              <a:t>Hospital</a:t>
            </a:r>
            <a:r>
              <a:rPr sz="3600" spc="-80" dirty="0"/>
              <a:t> </a:t>
            </a:r>
            <a:r>
              <a:rPr sz="3600" spc="-5" dirty="0"/>
              <a:t>Benefit</a:t>
            </a:r>
            <a:r>
              <a:rPr lang="en-US" sz="3600" spc="-5" dirty="0"/>
              <a:t> Over Time</a:t>
            </a:r>
            <a:endParaRPr sz="3600" dirty="0"/>
          </a:p>
        </p:txBody>
      </p:sp>
      <p:sp>
        <p:nvSpPr>
          <p:cNvPr id="7" name="object 7"/>
          <p:cNvSpPr txBox="1">
            <a:spLocks noGrp="1"/>
          </p:cNvSpPr>
          <p:nvPr>
            <p:ph type="sldNum" sz="quarter" idx="7"/>
          </p:nvPr>
        </p:nvSpPr>
        <p:spPr>
          <a:xfrm>
            <a:off x="11182809" y="6366334"/>
            <a:ext cx="234950" cy="187872"/>
          </a:xfrm>
          <a:prstGeom prst="rect">
            <a:avLst/>
          </a:prstGeom>
        </p:spPr>
        <p:txBody>
          <a:bodyPr vert="horz" wrap="square" lIns="0" tIns="3175" rIns="0" bIns="0" rtlCol="0">
            <a:spAutoFit/>
          </a:bodyPr>
          <a:lstStyle/>
          <a:p>
            <a:pPr marL="38100" marR="0" lvl="0" indent="0" algn="l" defTabSz="914400" rtl="0" eaLnBrk="1" fontAlgn="auto" latinLnBrk="0" hangingPunct="1">
              <a:lnSpc>
                <a:spcPct val="100000"/>
              </a:lnSpc>
              <a:spcBef>
                <a:spcPts val="25"/>
              </a:spcBef>
              <a:spcAft>
                <a:spcPts val="0"/>
              </a:spcAft>
              <a:buClrTx/>
              <a:buSzTx/>
              <a:buFontTx/>
              <a:buNone/>
              <a:tabLst/>
              <a:defRPr/>
            </a:pPr>
            <a:fld id="{81D60167-4931-47E6-BA6A-407CBD079E47}" type="slidenum">
              <a:rPr kumimoji="0" sz="1200" b="0" i="0" u="none" strike="noStrike" kern="1200" cap="none" spc="0" normalizeH="0" baseline="0" noProof="0" dirty="0">
                <a:ln>
                  <a:noFill/>
                </a:ln>
                <a:solidFill>
                  <a:srgbClr val="888888"/>
                </a:solidFill>
                <a:effectLst/>
                <a:uLnTx/>
                <a:uFillTx/>
                <a:latin typeface="Tahoma" panose="020B0604030504040204" pitchFamily="34" charset="0"/>
                <a:ea typeface="Tahoma" panose="020B0604030504040204" pitchFamily="34" charset="0"/>
                <a:cs typeface="Tahoma" panose="020B0604030504040204" pitchFamily="34" charset="0"/>
              </a:rPr>
              <a:pPr marL="38100" marR="0" lvl="0" indent="0" algn="l" defTabSz="914400" rtl="0" eaLnBrk="1" fontAlgn="auto" latinLnBrk="0" hangingPunct="1">
                <a:lnSpc>
                  <a:spcPct val="100000"/>
                </a:lnSpc>
                <a:spcBef>
                  <a:spcPts val="25"/>
                </a:spcBef>
                <a:spcAft>
                  <a:spcPts val="0"/>
                </a:spcAft>
                <a:buClrTx/>
                <a:buSzTx/>
                <a:buFontTx/>
                <a:buNone/>
                <a:tabLst/>
                <a:defRPr/>
              </a:pPr>
              <a:t>15</a:t>
            </a:fld>
            <a:endParaRPr kumimoji="0" sz="1200" b="0" i="0" u="none" strike="noStrike" kern="1200" cap="none" spc="0" normalizeH="0" baseline="0" noProof="0" dirty="0">
              <a:ln>
                <a:noFill/>
              </a:ln>
              <a:solidFill>
                <a:srgbClr val="888888"/>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 name="object 5"/>
          <p:cNvSpPr txBox="1"/>
          <p:nvPr/>
        </p:nvSpPr>
        <p:spPr>
          <a:xfrm>
            <a:off x="1156866" y="1092200"/>
            <a:ext cx="9220549" cy="508000"/>
          </a:xfrm>
          <a:prstGeom prst="rect">
            <a:avLst/>
          </a:prstGeom>
        </p:spPr>
        <p:txBody>
          <a:bodyPr vert="horz" wrap="square" lIns="0" tIns="24130" rIns="0" bIns="0" rtlCol="0">
            <a:spAutoFit/>
          </a:bodyPr>
          <a:lstStyle/>
          <a:p>
            <a:pPr marL="12700" marR="5080" lvl="0" indent="0" algn="l" defTabSz="914400" rtl="0" eaLnBrk="1" fontAlgn="auto" latinLnBrk="0" hangingPunct="1">
              <a:lnSpc>
                <a:spcPts val="1880"/>
              </a:lnSpc>
              <a:spcBef>
                <a:spcPts val="190"/>
              </a:spcBef>
              <a:spcAft>
                <a:spcPts val="0"/>
              </a:spcAft>
              <a:buClrTx/>
              <a:buSzTx/>
              <a:buFontTx/>
              <a:buNone/>
              <a:tabLst/>
              <a:defRPr/>
            </a:pPr>
            <a:r>
              <a:rPr kumimoji="0" sz="1800" b="0" i="0" u="none" strike="noStrike" kern="1200" cap="none" spc="-10" normalizeH="0" baseline="0" noProof="0" dirty="0">
                <a:ln>
                  <a:noFill/>
                </a:ln>
                <a:solidFill>
                  <a:prstClr val="black"/>
                </a:solidFill>
                <a:effectLst/>
                <a:uLnTx/>
                <a:uFillTx/>
                <a:latin typeface="Tahoma"/>
                <a:ea typeface="+mn-ea"/>
                <a:cs typeface="Tahoma"/>
              </a:rPr>
              <a:t>Since the </a:t>
            </a:r>
            <a:r>
              <a:rPr kumimoji="0" sz="1800" b="0" i="0" u="none" strike="noStrike" kern="1200" cap="none" spc="-5" normalizeH="0" baseline="0" noProof="0" dirty="0">
                <a:ln>
                  <a:noFill/>
                </a:ln>
                <a:solidFill>
                  <a:prstClr val="black"/>
                </a:solidFill>
                <a:effectLst/>
                <a:uLnTx/>
                <a:uFillTx/>
                <a:latin typeface="Tahoma"/>
                <a:ea typeface="+mn-ea"/>
                <a:cs typeface="Tahoma"/>
              </a:rPr>
              <a:t>QCA began during fiscal </a:t>
            </a:r>
            <a:r>
              <a:rPr kumimoji="0" sz="1800" b="0" i="0" u="none" strike="noStrike" kern="1200" cap="none" spc="-10" normalizeH="0" baseline="0" noProof="0" dirty="0">
                <a:ln>
                  <a:noFill/>
                </a:ln>
                <a:solidFill>
                  <a:prstClr val="black"/>
                </a:solidFill>
                <a:effectLst/>
                <a:uLnTx/>
                <a:uFillTx/>
                <a:latin typeface="Tahoma"/>
                <a:ea typeface="+mn-ea"/>
                <a:cs typeface="Tahoma"/>
              </a:rPr>
              <a:t>year </a:t>
            </a:r>
            <a:r>
              <a:rPr kumimoji="0" sz="1800" b="0" i="0" u="none" strike="noStrike" kern="1200" cap="none" spc="-5" normalizeH="0" baseline="0" noProof="0" dirty="0">
                <a:ln>
                  <a:noFill/>
                </a:ln>
                <a:solidFill>
                  <a:prstClr val="black"/>
                </a:solidFill>
                <a:effectLst/>
                <a:uLnTx/>
                <a:uFillTx/>
                <a:latin typeface="Tahoma"/>
                <a:ea typeface="+mn-ea"/>
                <a:cs typeface="Tahoma"/>
              </a:rPr>
              <a:t>2011, </a:t>
            </a:r>
            <a:r>
              <a:rPr kumimoji="0" sz="1800" b="0" i="0" u="none" strike="noStrike" kern="1200" cap="none" spc="-10" normalizeH="0" baseline="0" noProof="0" dirty="0">
                <a:ln>
                  <a:noFill/>
                </a:ln>
                <a:solidFill>
                  <a:prstClr val="black"/>
                </a:solidFill>
                <a:effectLst/>
                <a:uLnTx/>
                <a:uFillTx/>
                <a:latin typeface="Tahoma"/>
                <a:ea typeface="+mn-ea"/>
                <a:cs typeface="Tahoma"/>
              </a:rPr>
              <a:t>the </a:t>
            </a:r>
            <a:r>
              <a:rPr kumimoji="0" sz="1800" b="0" i="0" u="none" strike="noStrike" kern="1200" cap="none" spc="-5" normalizeH="0" baseline="0" noProof="0" dirty="0">
                <a:ln>
                  <a:noFill/>
                </a:ln>
                <a:solidFill>
                  <a:prstClr val="black"/>
                </a:solidFill>
                <a:effectLst/>
                <a:uLnTx/>
                <a:uFillTx/>
                <a:latin typeface="Tahoma"/>
                <a:ea typeface="+mn-ea"/>
                <a:cs typeface="Tahoma"/>
              </a:rPr>
              <a:t>hospital </a:t>
            </a:r>
            <a:r>
              <a:rPr kumimoji="0" sz="1800" b="0" i="0" u="none" strike="noStrike" kern="1200" cap="none" spc="-10" normalizeH="0" baseline="0" noProof="0" dirty="0">
                <a:ln>
                  <a:noFill/>
                </a:ln>
                <a:solidFill>
                  <a:prstClr val="black"/>
                </a:solidFill>
                <a:effectLst/>
                <a:uLnTx/>
                <a:uFillTx/>
                <a:latin typeface="Tahoma"/>
                <a:ea typeface="+mn-ea"/>
                <a:cs typeface="Tahoma"/>
              </a:rPr>
              <a:t>community </a:t>
            </a:r>
            <a:r>
              <a:rPr kumimoji="0" sz="1800" b="0" i="0" u="none" strike="noStrike" kern="1200" cap="none" spc="-5" normalizeH="0" baseline="0" noProof="0" dirty="0">
                <a:ln>
                  <a:noFill/>
                </a:ln>
                <a:solidFill>
                  <a:prstClr val="black"/>
                </a:solidFill>
                <a:effectLst/>
                <a:uLnTx/>
                <a:uFillTx/>
                <a:latin typeface="Tahoma"/>
                <a:ea typeface="+mn-ea"/>
                <a:cs typeface="Tahoma"/>
              </a:rPr>
              <a:t>has </a:t>
            </a:r>
            <a:r>
              <a:rPr kumimoji="0" sz="1800" b="0" i="0" u="none" strike="noStrike" kern="1200" cap="none" spc="-10" normalizeH="0" baseline="0" noProof="0" dirty="0">
                <a:ln>
                  <a:noFill/>
                </a:ln>
                <a:solidFill>
                  <a:prstClr val="black"/>
                </a:solidFill>
                <a:effectLst/>
                <a:uLnTx/>
                <a:uFillTx/>
                <a:latin typeface="Tahoma"/>
                <a:ea typeface="+mn-ea"/>
                <a:cs typeface="Tahoma"/>
              </a:rPr>
              <a:t>received </a:t>
            </a:r>
            <a:r>
              <a:rPr kumimoji="0" sz="1800" b="0" i="0" u="none" strike="noStrike" kern="1200" cap="none" spc="-5" normalizeH="0" baseline="0" noProof="0" dirty="0">
                <a:ln>
                  <a:noFill/>
                </a:ln>
                <a:solidFill>
                  <a:prstClr val="black"/>
                </a:solidFill>
                <a:effectLst/>
                <a:uLnTx/>
                <a:uFillTx/>
                <a:latin typeface="Tahoma"/>
                <a:ea typeface="+mn-ea"/>
                <a:cs typeface="Tahoma"/>
              </a:rPr>
              <a:t>an </a:t>
            </a:r>
            <a:r>
              <a:rPr kumimoji="0" sz="1800" b="0" i="0" u="none" strike="noStrike" kern="1200" cap="none" spc="-10" normalizeH="0" baseline="0" noProof="0" dirty="0">
                <a:ln>
                  <a:noFill/>
                </a:ln>
                <a:solidFill>
                  <a:srgbClr val="00B050"/>
                </a:solidFill>
                <a:effectLst/>
                <a:uLnTx/>
                <a:uFillTx/>
                <a:latin typeface="Tahoma"/>
                <a:ea typeface="+mn-ea"/>
                <a:cs typeface="Tahoma"/>
              </a:rPr>
              <a:t>average </a:t>
            </a:r>
            <a:r>
              <a:rPr kumimoji="0" sz="1800" b="0" i="0" u="none" strike="noStrike" kern="1200" cap="none" spc="-5" normalizeH="0" baseline="0" noProof="0" dirty="0">
                <a:ln>
                  <a:noFill/>
                </a:ln>
                <a:solidFill>
                  <a:srgbClr val="00B050"/>
                </a:solidFill>
                <a:effectLst/>
                <a:uLnTx/>
                <a:uFillTx/>
                <a:latin typeface="Tahoma"/>
                <a:ea typeface="+mn-ea"/>
                <a:cs typeface="Tahoma"/>
              </a:rPr>
              <a:t>annual </a:t>
            </a:r>
            <a:r>
              <a:rPr kumimoji="0" sz="1800" b="0" i="0" u="none" strike="noStrike" kern="1200" cap="none" spc="-10" normalizeH="0" baseline="0" noProof="0" dirty="0">
                <a:ln>
                  <a:noFill/>
                </a:ln>
                <a:solidFill>
                  <a:srgbClr val="00B050"/>
                </a:solidFill>
                <a:effectLst/>
                <a:uLnTx/>
                <a:uFillTx/>
                <a:latin typeface="Tahoma"/>
                <a:ea typeface="+mn-ea"/>
                <a:cs typeface="Tahoma"/>
              </a:rPr>
              <a:t>net </a:t>
            </a:r>
            <a:r>
              <a:rPr kumimoji="0" sz="1800" b="0" i="0" u="none" strike="noStrike" kern="1200" cap="none" spc="-5" normalizeH="0" baseline="0" noProof="0" dirty="0">
                <a:ln>
                  <a:noFill/>
                </a:ln>
                <a:solidFill>
                  <a:srgbClr val="00B050"/>
                </a:solidFill>
                <a:effectLst/>
                <a:uLnTx/>
                <a:uFillTx/>
                <a:latin typeface="Tahoma"/>
                <a:ea typeface="+mn-ea"/>
                <a:cs typeface="Tahoma"/>
              </a:rPr>
              <a:t>benefit of </a:t>
            </a:r>
            <a:r>
              <a:rPr kumimoji="0" sz="1800" b="0" i="0" u="none" strike="noStrike" kern="1200" cap="none" spc="-10" normalizeH="0" baseline="0" noProof="0" dirty="0">
                <a:ln>
                  <a:noFill/>
                </a:ln>
                <a:solidFill>
                  <a:srgbClr val="00B050"/>
                </a:solidFill>
                <a:effectLst/>
                <a:uLnTx/>
                <a:uFillTx/>
                <a:latin typeface="Tahoma"/>
                <a:ea typeface="+mn-ea"/>
                <a:cs typeface="Tahoma"/>
              </a:rPr>
              <a:t>approximately </a:t>
            </a:r>
            <a:r>
              <a:rPr kumimoji="0" sz="1800" b="0" i="0" u="none" strike="noStrike" kern="1200" cap="none" spc="-5" normalizeH="0" baseline="0" noProof="0" dirty="0">
                <a:ln>
                  <a:noFill/>
                </a:ln>
                <a:solidFill>
                  <a:srgbClr val="00B050"/>
                </a:solidFill>
                <a:effectLst/>
                <a:uLnTx/>
                <a:uFillTx/>
                <a:latin typeface="Tahoma"/>
                <a:ea typeface="+mn-ea"/>
                <a:cs typeface="Tahoma"/>
              </a:rPr>
              <a:t>$6</a:t>
            </a:r>
            <a:r>
              <a:rPr kumimoji="0" lang="en-US" sz="1800" b="0" i="0" u="none" strike="noStrike" kern="1200" cap="none" spc="-5" normalizeH="0" baseline="0" noProof="0" dirty="0">
                <a:ln>
                  <a:noFill/>
                </a:ln>
                <a:solidFill>
                  <a:srgbClr val="00B050"/>
                </a:solidFill>
                <a:effectLst/>
                <a:uLnTx/>
                <a:uFillTx/>
                <a:latin typeface="Tahoma"/>
                <a:ea typeface="+mn-ea"/>
                <a:cs typeface="Tahoma"/>
              </a:rPr>
              <a:t>90</a:t>
            </a:r>
            <a:r>
              <a:rPr kumimoji="0" sz="1800" b="0" i="0" u="none" strike="noStrike" kern="1200" cap="none" spc="65" normalizeH="0" baseline="0" noProof="0" dirty="0">
                <a:ln>
                  <a:noFill/>
                </a:ln>
                <a:solidFill>
                  <a:srgbClr val="00B050"/>
                </a:solidFill>
                <a:effectLst/>
                <a:uLnTx/>
                <a:uFillTx/>
                <a:latin typeface="Tahoma"/>
                <a:ea typeface="+mn-ea"/>
                <a:cs typeface="Tahoma"/>
              </a:rPr>
              <a:t> </a:t>
            </a:r>
            <a:r>
              <a:rPr kumimoji="0" sz="1800" b="0" i="0" u="none" strike="noStrike" kern="1200" cap="none" spc="-10" normalizeH="0" baseline="0" noProof="0" dirty="0">
                <a:ln>
                  <a:noFill/>
                </a:ln>
                <a:solidFill>
                  <a:srgbClr val="00B050"/>
                </a:solidFill>
                <a:effectLst/>
                <a:uLnTx/>
                <a:uFillTx/>
                <a:latin typeface="Tahoma"/>
                <a:ea typeface="+mn-ea"/>
                <a:cs typeface="Tahoma"/>
              </a:rPr>
              <a:t>million.</a:t>
            </a:r>
            <a:endParaRPr kumimoji="0" sz="1800" b="0" i="0" u="none" strike="noStrike" kern="1200" cap="none" spc="0" normalizeH="0" baseline="0" noProof="0" dirty="0">
              <a:ln>
                <a:noFill/>
              </a:ln>
              <a:solidFill>
                <a:srgbClr val="00B050"/>
              </a:solidFill>
              <a:effectLst/>
              <a:uLnTx/>
              <a:uFillTx/>
              <a:latin typeface="Tahoma"/>
              <a:ea typeface="+mn-ea"/>
              <a:cs typeface="Tahoma"/>
            </a:endParaRPr>
          </a:p>
        </p:txBody>
      </p:sp>
      <p:sp>
        <p:nvSpPr>
          <p:cNvPr id="8" name="object 2"/>
          <p:cNvSpPr/>
          <p:nvPr/>
        </p:nvSpPr>
        <p:spPr>
          <a:xfrm>
            <a:off x="566238" y="5759951"/>
            <a:ext cx="1992714" cy="794255"/>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aphicFrame>
        <p:nvGraphicFramePr>
          <p:cNvPr id="2" name="Table 1">
            <a:extLst>
              <a:ext uri="{FF2B5EF4-FFF2-40B4-BE49-F238E27FC236}">
                <a16:creationId xmlns:a16="http://schemas.microsoft.com/office/drawing/2014/main" id="{1AA8D92B-7935-11B0-AFB4-A88ECCF7BED8}"/>
              </a:ext>
            </a:extLst>
          </p:cNvPr>
          <p:cNvGraphicFramePr>
            <a:graphicFrameLocks noGrp="1"/>
          </p:cNvGraphicFramePr>
          <p:nvPr/>
        </p:nvGraphicFramePr>
        <p:xfrm>
          <a:off x="1156866" y="1905001"/>
          <a:ext cx="9482457" cy="3505200"/>
        </p:xfrm>
        <a:graphic>
          <a:graphicData uri="http://schemas.openxmlformats.org/drawingml/2006/table">
            <a:tbl>
              <a:tblPr firstRow="1" firstCol="1" bandRow="1">
                <a:tableStyleId>{5C22544A-7EE6-4342-B048-85BDC9FD1C3A}</a:tableStyleId>
              </a:tblPr>
              <a:tblGrid>
                <a:gridCol w="1031289">
                  <a:extLst>
                    <a:ext uri="{9D8B030D-6E8A-4147-A177-3AD203B41FA5}">
                      <a16:colId xmlns:a16="http://schemas.microsoft.com/office/drawing/2014/main" val="1899116052"/>
                    </a:ext>
                  </a:extLst>
                </a:gridCol>
                <a:gridCol w="685047">
                  <a:extLst>
                    <a:ext uri="{9D8B030D-6E8A-4147-A177-3AD203B41FA5}">
                      <a16:colId xmlns:a16="http://schemas.microsoft.com/office/drawing/2014/main" val="1188718407"/>
                    </a:ext>
                  </a:extLst>
                </a:gridCol>
                <a:gridCol w="704659">
                  <a:extLst>
                    <a:ext uri="{9D8B030D-6E8A-4147-A177-3AD203B41FA5}">
                      <a16:colId xmlns:a16="http://schemas.microsoft.com/office/drawing/2014/main" val="3585834648"/>
                    </a:ext>
                  </a:extLst>
                </a:gridCol>
                <a:gridCol w="704659">
                  <a:extLst>
                    <a:ext uri="{9D8B030D-6E8A-4147-A177-3AD203B41FA5}">
                      <a16:colId xmlns:a16="http://schemas.microsoft.com/office/drawing/2014/main" val="362303329"/>
                    </a:ext>
                  </a:extLst>
                </a:gridCol>
                <a:gridCol w="704659">
                  <a:extLst>
                    <a:ext uri="{9D8B030D-6E8A-4147-A177-3AD203B41FA5}">
                      <a16:colId xmlns:a16="http://schemas.microsoft.com/office/drawing/2014/main" val="3883140321"/>
                    </a:ext>
                  </a:extLst>
                </a:gridCol>
                <a:gridCol w="704659">
                  <a:extLst>
                    <a:ext uri="{9D8B030D-6E8A-4147-A177-3AD203B41FA5}">
                      <a16:colId xmlns:a16="http://schemas.microsoft.com/office/drawing/2014/main" val="3754721909"/>
                    </a:ext>
                  </a:extLst>
                </a:gridCol>
                <a:gridCol w="704659">
                  <a:extLst>
                    <a:ext uri="{9D8B030D-6E8A-4147-A177-3AD203B41FA5}">
                      <a16:colId xmlns:a16="http://schemas.microsoft.com/office/drawing/2014/main" val="1059314253"/>
                    </a:ext>
                  </a:extLst>
                </a:gridCol>
                <a:gridCol w="721564">
                  <a:extLst>
                    <a:ext uri="{9D8B030D-6E8A-4147-A177-3AD203B41FA5}">
                      <a16:colId xmlns:a16="http://schemas.microsoft.com/office/drawing/2014/main" val="1968582591"/>
                    </a:ext>
                  </a:extLst>
                </a:gridCol>
                <a:gridCol w="721564">
                  <a:extLst>
                    <a:ext uri="{9D8B030D-6E8A-4147-A177-3AD203B41FA5}">
                      <a16:colId xmlns:a16="http://schemas.microsoft.com/office/drawing/2014/main" val="4035086840"/>
                    </a:ext>
                  </a:extLst>
                </a:gridCol>
                <a:gridCol w="669493">
                  <a:extLst>
                    <a:ext uri="{9D8B030D-6E8A-4147-A177-3AD203B41FA5}">
                      <a16:colId xmlns:a16="http://schemas.microsoft.com/office/drawing/2014/main" val="3461825141"/>
                    </a:ext>
                  </a:extLst>
                </a:gridCol>
                <a:gridCol w="730356">
                  <a:extLst>
                    <a:ext uri="{9D8B030D-6E8A-4147-A177-3AD203B41FA5}">
                      <a16:colId xmlns:a16="http://schemas.microsoft.com/office/drawing/2014/main" val="140483064"/>
                    </a:ext>
                  </a:extLst>
                </a:gridCol>
                <a:gridCol w="730356">
                  <a:extLst>
                    <a:ext uri="{9D8B030D-6E8A-4147-A177-3AD203B41FA5}">
                      <a16:colId xmlns:a16="http://schemas.microsoft.com/office/drawing/2014/main" val="2219284361"/>
                    </a:ext>
                  </a:extLst>
                </a:gridCol>
                <a:gridCol w="669493">
                  <a:extLst>
                    <a:ext uri="{9D8B030D-6E8A-4147-A177-3AD203B41FA5}">
                      <a16:colId xmlns:a16="http://schemas.microsoft.com/office/drawing/2014/main" val="3981565066"/>
                    </a:ext>
                  </a:extLst>
                </a:gridCol>
              </a:tblGrid>
              <a:tr h="188452">
                <a:tc rowSpan="2">
                  <a:txBody>
                    <a:bodyPr/>
                    <a:lstStyle/>
                    <a:p>
                      <a:pPr marL="0" marR="0">
                        <a:spcBef>
                          <a:spcPts val="0"/>
                        </a:spcBef>
                        <a:spcAft>
                          <a:spcPts val="0"/>
                        </a:spcAft>
                      </a:pPr>
                      <a:r>
                        <a:rPr lang="en-US" sz="1000" dirty="0">
                          <a:effectLst/>
                          <a:latin typeface="Tahoma" panose="020B0604030504040204" pitchFamily="34" charset="0"/>
                          <a:ea typeface="Tahoma" panose="020B0604030504040204" pitchFamily="34" charset="0"/>
                          <a:cs typeface="Tahoma" panose="020B0604030504040204" pitchFamily="34" charset="0"/>
                        </a:rPr>
                        <a:t>(in millions)</a:t>
                      </a:r>
                    </a:p>
                  </a:txBody>
                  <a:tcPr marL="64524" marR="64524" marT="0" marB="0" anchor="ctr"/>
                </a:tc>
                <a:tc gridSpan="12">
                  <a:txBody>
                    <a:bodyPr/>
                    <a:lstStyle/>
                    <a:p>
                      <a:pPr marL="0" marR="0" algn="ctr">
                        <a:spcBef>
                          <a:spcPts val="0"/>
                        </a:spcBef>
                        <a:spcAft>
                          <a:spcPts val="0"/>
                        </a:spcAft>
                      </a:pPr>
                      <a:r>
                        <a:rPr lang="en-US" sz="1000">
                          <a:effectLst/>
                          <a:latin typeface="Tahoma" panose="020B0604030504040204" pitchFamily="34" charset="0"/>
                          <a:ea typeface="Tahoma" panose="020B0604030504040204" pitchFamily="34" charset="0"/>
                          <a:cs typeface="Tahoma" panose="020B0604030504040204" pitchFamily="34" charset="0"/>
                        </a:rPr>
                        <a:t>Fiscal Year</a:t>
                      </a:r>
                    </a:p>
                  </a:txBody>
                  <a:tcPr marL="64524" marR="64524"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56871112"/>
                  </a:ext>
                </a:extLst>
              </a:tr>
              <a:tr h="188452">
                <a:tc vMerge="1">
                  <a:txBody>
                    <a:bodyPr/>
                    <a:lstStyle/>
                    <a:p>
                      <a:endParaRPr lang="en-US"/>
                    </a:p>
                  </a:txBody>
                  <a:tcPr/>
                </a:tc>
                <a:tc>
                  <a:txBody>
                    <a:bodyPr/>
                    <a:lstStyle/>
                    <a:p>
                      <a:pPr marL="0" marR="0" algn="ctr">
                        <a:spcBef>
                          <a:spcPts val="0"/>
                        </a:spcBef>
                        <a:spcAft>
                          <a:spcPts val="0"/>
                        </a:spcAft>
                      </a:pPr>
                      <a:r>
                        <a:rPr lang="en-US" sz="1000">
                          <a:effectLst/>
                          <a:latin typeface="Tahoma" panose="020B0604030504040204" pitchFamily="34" charset="0"/>
                          <a:ea typeface="Tahoma" panose="020B0604030504040204" pitchFamily="34" charset="0"/>
                          <a:cs typeface="Tahoma" panose="020B0604030504040204" pitchFamily="34" charset="0"/>
                        </a:rPr>
                        <a:t>2011</a:t>
                      </a:r>
                    </a:p>
                  </a:txBody>
                  <a:tcPr marL="64524" marR="64524" marT="0" marB="0" anchor="ctr"/>
                </a:tc>
                <a:tc>
                  <a:txBody>
                    <a:bodyPr/>
                    <a:lstStyle/>
                    <a:p>
                      <a:pPr marL="0" marR="0" algn="ctr">
                        <a:spcBef>
                          <a:spcPts val="0"/>
                        </a:spcBef>
                        <a:spcAft>
                          <a:spcPts val="0"/>
                        </a:spcAft>
                      </a:pPr>
                      <a:r>
                        <a:rPr lang="en-US" sz="1000">
                          <a:effectLst/>
                          <a:latin typeface="Tahoma" panose="020B0604030504040204" pitchFamily="34" charset="0"/>
                          <a:ea typeface="Tahoma" panose="020B0604030504040204" pitchFamily="34" charset="0"/>
                          <a:cs typeface="Tahoma" panose="020B0604030504040204" pitchFamily="34" charset="0"/>
                        </a:rPr>
                        <a:t>2012</a:t>
                      </a:r>
                    </a:p>
                  </a:txBody>
                  <a:tcPr marL="64524" marR="64524" marT="0" marB="0" anchor="ctr"/>
                </a:tc>
                <a:tc>
                  <a:txBody>
                    <a:bodyPr/>
                    <a:lstStyle/>
                    <a:p>
                      <a:pPr marL="0" marR="0" algn="ctr">
                        <a:spcBef>
                          <a:spcPts val="0"/>
                        </a:spcBef>
                        <a:spcAft>
                          <a:spcPts val="0"/>
                        </a:spcAft>
                      </a:pPr>
                      <a:r>
                        <a:rPr lang="en-US" sz="1000">
                          <a:effectLst/>
                          <a:latin typeface="Tahoma" panose="020B0604030504040204" pitchFamily="34" charset="0"/>
                          <a:ea typeface="Tahoma" panose="020B0604030504040204" pitchFamily="34" charset="0"/>
                          <a:cs typeface="Tahoma" panose="020B0604030504040204" pitchFamily="34" charset="0"/>
                        </a:rPr>
                        <a:t>2013</a:t>
                      </a:r>
                    </a:p>
                  </a:txBody>
                  <a:tcPr marL="64524" marR="64524" marT="0" marB="0" anchor="ctr"/>
                </a:tc>
                <a:tc>
                  <a:txBody>
                    <a:bodyPr/>
                    <a:lstStyle/>
                    <a:p>
                      <a:pPr marL="0" marR="0" algn="ctr">
                        <a:spcBef>
                          <a:spcPts val="0"/>
                        </a:spcBef>
                        <a:spcAft>
                          <a:spcPts val="0"/>
                        </a:spcAft>
                      </a:pPr>
                      <a:r>
                        <a:rPr lang="en-US" sz="1000">
                          <a:effectLst/>
                          <a:latin typeface="Tahoma" panose="020B0604030504040204" pitchFamily="34" charset="0"/>
                          <a:ea typeface="Tahoma" panose="020B0604030504040204" pitchFamily="34" charset="0"/>
                          <a:cs typeface="Tahoma" panose="020B0604030504040204" pitchFamily="34" charset="0"/>
                        </a:rPr>
                        <a:t>2014</a:t>
                      </a:r>
                    </a:p>
                  </a:txBody>
                  <a:tcPr marL="64524" marR="64524" marT="0" marB="0" anchor="ctr"/>
                </a:tc>
                <a:tc>
                  <a:txBody>
                    <a:bodyPr/>
                    <a:lstStyle/>
                    <a:p>
                      <a:pPr marL="0" marR="0" algn="ctr">
                        <a:spcBef>
                          <a:spcPts val="0"/>
                        </a:spcBef>
                        <a:spcAft>
                          <a:spcPts val="0"/>
                        </a:spcAft>
                      </a:pPr>
                      <a:r>
                        <a:rPr lang="en-US" sz="1000">
                          <a:effectLst/>
                          <a:latin typeface="Tahoma" panose="020B0604030504040204" pitchFamily="34" charset="0"/>
                          <a:ea typeface="Tahoma" panose="020B0604030504040204" pitchFamily="34" charset="0"/>
                          <a:cs typeface="Tahoma" panose="020B0604030504040204" pitchFamily="34" charset="0"/>
                        </a:rPr>
                        <a:t>2015</a:t>
                      </a:r>
                    </a:p>
                  </a:txBody>
                  <a:tcPr marL="64524" marR="64524" marT="0" marB="0" anchor="ctr"/>
                </a:tc>
                <a:tc>
                  <a:txBody>
                    <a:bodyPr/>
                    <a:lstStyle/>
                    <a:p>
                      <a:pPr marL="0" marR="0" algn="ctr">
                        <a:spcBef>
                          <a:spcPts val="0"/>
                        </a:spcBef>
                        <a:spcAft>
                          <a:spcPts val="0"/>
                        </a:spcAft>
                      </a:pPr>
                      <a:r>
                        <a:rPr lang="en-US" sz="1000">
                          <a:effectLst/>
                          <a:latin typeface="Tahoma" panose="020B0604030504040204" pitchFamily="34" charset="0"/>
                          <a:ea typeface="Tahoma" panose="020B0604030504040204" pitchFamily="34" charset="0"/>
                          <a:cs typeface="Tahoma" panose="020B0604030504040204" pitchFamily="34" charset="0"/>
                        </a:rPr>
                        <a:t>2016</a:t>
                      </a:r>
                    </a:p>
                  </a:txBody>
                  <a:tcPr marL="64524" marR="64524" marT="0" marB="0" anchor="ctr"/>
                </a:tc>
                <a:tc>
                  <a:txBody>
                    <a:bodyPr/>
                    <a:lstStyle/>
                    <a:p>
                      <a:pPr marL="0" marR="0" algn="ctr">
                        <a:spcBef>
                          <a:spcPts val="0"/>
                        </a:spcBef>
                        <a:spcAft>
                          <a:spcPts val="0"/>
                        </a:spcAft>
                      </a:pPr>
                      <a:r>
                        <a:rPr lang="en-US" sz="1000">
                          <a:effectLst/>
                          <a:latin typeface="Tahoma" panose="020B0604030504040204" pitchFamily="34" charset="0"/>
                          <a:ea typeface="Tahoma" panose="020B0604030504040204" pitchFamily="34" charset="0"/>
                          <a:cs typeface="Tahoma" panose="020B0604030504040204" pitchFamily="34" charset="0"/>
                        </a:rPr>
                        <a:t>2017</a:t>
                      </a:r>
                    </a:p>
                  </a:txBody>
                  <a:tcPr marL="64524" marR="64524" marT="0" marB="0"/>
                </a:tc>
                <a:tc>
                  <a:txBody>
                    <a:bodyPr/>
                    <a:lstStyle/>
                    <a:p>
                      <a:pPr marL="0" marR="0" algn="ctr">
                        <a:spcBef>
                          <a:spcPts val="0"/>
                        </a:spcBef>
                        <a:spcAft>
                          <a:spcPts val="0"/>
                        </a:spcAft>
                      </a:pPr>
                      <a:r>
                        <a:rPr lang="en-US" sz="1000">
                          <a:effectLst/>
                          <a:latin typeface="Tahoma" panose="020B0604030504040204" pitchFamily="34" charset="0"/>
                          <a:ea typeface="Tahoma" panose="020B0604030504040204" pitchFamily="34" charset="0"/>
                          <a:cs typeface="Tahoma" panose="020B0604030504040204" pitchFamily="34" charset="0"/>
                        </a:rPr>
                        <a:t>2018</a:t>
                      </a:r>
                    </a:p>
                  </a:txBody>
                  <a:tcPr marL="64524" marR="64524" marT="0" marB="0"/>
                </a:tc>
                <a:tc>
                  <a:txBody>
                    <a:bodyPr/>
                    <a:lstStyle/>
                    <a:p>
                      <a:pPr marL="0" marR="0" algn="ctr">
                        <a:spcBef>
                          <a:spcPts val="0"/>
                        </a:spcBef>
                        <a:spcAft>
                          <a:spcPts val="0"/>
                        </a:spcAft>
                      </a:pPr>
                      <a:r>
                        <a:rPr lang="en-US" sz="1000">
                          <a:effectLst/>
                          <a:latin typeface="Tahoma" panose="020B0604030504040204" pitchFamily="34" charset="0"/>
                          <a:ea typeface="Tahoma" panose="020B0604030504040204" pitchFamily="34" charset="0"/>
                          <a:cs typeface="Tahoma" panose="020B0604030504040204" pitchFamily="34" charset="0"/>
                        </a:rPr>
                        <a:t>2019</a:t>
                      </a:r>
                    </a:p>
                  </a:txBody>
                  <a:tcPr marL="64524" marR="64524" marT="0" marB="0"/>
                </a:tc>
                <a:tc>
                  <a:txBody>
                    <a:bodyPr/>
                    <a:lstStyle/>
                    <a:p>
                      <a:pPr marL="0" marR="0" algn="ctr">
                        <a:spcBef>
                          <a:spcPts val="0"/>
                        </a:spcBef>
                        <a:spcAft>
                          <a:spcPts val="0"/>
                        </a:spcAft>
                      </a:pPr>
                      <a:r>
                        <a:rPr lang="en-US" sz="1000">
                          <a:effectLst/>
                          <a:latin typeface="Tahoma" panose="020B0604030504040204" pitchFamily="34" charset="0"/>
                          <a:ea typeface="Tahoma" panose="020B0604030504040204" pitchFamily="34" charset="0"/>
                          <a:cs typeface="Tahoma" panose="020B0604030504040204" pitchFamily="34" charset="0"/>
                        </a:rPr>
                        <a:t>2020</a:t>
                      </a:r>
                    </a:p>
                  </a:txBody>
                  <a:tcPr marL="64524" marR="64524" marT="0" marB="0"/>
                </a:tc>
                <a:tc>
                  <a:txBody>
                    <a:bodyPr/>
                    <a:lstStyle/>
                    <a:p>
                      <a:pPr marL="0" marR="0" algn="ctr">
                        <a:spcBef>
                          <a:spcPts val="0"/>
                        </a:spcBef>
                        <a:spcAft>
                          <a:spcPts val="0"/>
                        </a:spcAft>
                      </a:pPr>
                      <a:r>
                        <a:rPr lang="en-US" sz="1000">
                          <a:effectLst/>
                          <a:latin typeface="Tahoma" panose="020B0604030504040204" pitchFamily="34" charset="0"/>
                          <a:ea typeface="Tahoma" panose="020B0604030504040204" pitchFamily="34" charset="0"/>
                          <a:cs typeface="Tahoma" panose="020B0604030504040204" pitchFamily="34" charset="0"/>
                        </a:rPr>
                        <a:t>2021</a:t>
                      </a:r>
                    </a:p>
                  </a:txBody>
                  <a:tcPr marL="64524" marR="64524" marT="0" marB="0"/>
                </a:tc>
                <a:tc>
                  <a:txBody>
                    <a:bodyPr/>
                    <a:lstStyle/>
                    <a:p>
                      <a:pPr marL="0" marR="0" algn="ctr">
                        <a:spcBef>
                          <a:spcPts val="0"/>
                        </a:spcBef>
                        <a:spcAft>
                          <a:spcPts val="0"/>
                        </a:spcAft>
                      </a:pPr>
                      <a:r>
                        <a:rPr lang="en-US" sz="1000">
                          <a:effectLst/>
                          <a:latin typeface="Tahoma" panose="020B0604030504040204" pitchFamily="34" charset="0"/>
                          <a:ea typeface="Tahoma" panose="020B0604030504040204" pitchFamily="34" charset="0"/>
                          <a:cs typeface="Tahoma" panose="020B0604030504040204" pitchFamily="34" charset="0"/>
                        </a:rPr>
                        <a:t>2022</a:t>
                      </a:r>
                    </a:p>
                  </a:txBody>
                  <a:tcPr marL="64524" marR="64524" marT="0" marB="0"/>
                </a:tc>
                <a:extLst>
                  <a:ext uri="{0D108BD9-81ED-4DB2-BD59-A6C34878D82A}">
                    <a16:rowId xmlns:a16="http://schemas.microsoft.com/office/drawing/2014/main" val="2990266810"/>
                  </a:ext>
                </a:extLst>
              </a:tr>
              <a:tr h="621890">
                <a:tc>
                  <a:txBody>
                    <a:bodyPr/>
                    <a:lstStyle/>
                    <a:p>
                      <a:pPr marL="0" marR="0">
                        <a:spcBef>
                          <a:spcPts val="0"/>
                        </a:spcBef>
                        <a:spcAft>
                          <a:spcPts val="0"/>
                        </a:spcAft>
                      </a:pPr>
                      <a:r>
                        <a:rPr lang="en-US" sz="1000">
                          <a:effectLst/>
                          <a:latin typeface="Tahoma" panose="020B0604030504040204" pitchFamily="34" charset="0"/>
                          <a:ea typeface="Tahoma" panose="020B0604030504040204" pitchFamily="34" charset="0"/>
                          <a:cs typeface="Tahoma" panose="020B0604030504040204" pitchFamily="34" charset="0"/>
                        </a:rPr>
                        <a:t>Total Payments to Hospitals</a:t>
                      </a:r>
                    </a:p>
                  </a:txBody>
                  <a:tcPr marL="64524" marR="64524" marT="0" marB="0" anchor="ctr"/>
                </a:tc>
                <a:tc>
                  <a:txBody>
                    <a:bodyPr/>
                    <a:lstStyle/>
                    <a:p>
                      <a:pPr marL="0" marR="0" algn="ctr">
                        <a:spcBef>
                          <a:spcPts val="0"/>
                        </a:spcBef>
                        <a:spcAft>
                          <a:spcPts val="0"/>
                        </a:spcAft>
                      </a:pPr>
                      <a:r>
                        <a:rPr lang="en-US" sz="1000" dirty="0">
                          <a:effectLst/>
                          <a:latin typeface="Tahoma" panose="020B0604030504040204" pitchFamily="34" charset="0"/>
                          <a:ea typeface="Tahoma" panose="020B0604030504040204" pitchFamily="34" charset="0"/>
                          <a:cs typeface="Tahoma" panose="020B0604030504040204" pitchFamily="34" charset="0"/>
                        </a:rPr>
                        <a:t>$1,049</a:t>
                      </a:r>
                    </a:p>
                  </a:txBody>
                  <a:tcPr marL="64524" marR="64524" marT="0" marB="0" anchor="ctr"/>
                </a:tc>
                <a:tc>
                  <a:txBody>
                    <a:bodyPr/>
                    <a:lstStyle/>
                    <a:p>
                      <a:pPr marL="0" marR="0" algn="ctr">
                        <a:spcBef>
                          <a:spcPts val="0"/>
                        </a:spcBef>
                        <a:spcAft>
                          <a:spcPts val="0"/>
                        </a:spcAft>
                      </a:pPr>
                      <a:r>
                        <a:rPr lang="en-US" sz="1000">
                          <a:effectLst/>
                          <a:latin typeface="Tahoma" panose="020B0604030504040204" pitchFamily="34" charset="0"/>
                          <a:ea typeface="Tahoma" panose="020B0604030504040204" pitchFamily="34" charset="0"/>
                          <a:cs typeface="Tahoma" panose="020B0604030504040204" pitchFamily="34" charset="0"/>
                        </a:rPr>
                        <a:t>$1,050</a:t>
                      </a:r>
                    </a:p>
                  </a:txBody>
                  <a:tcPr marL="64524" marR="64524" marT="0" marB="0" anchor="ctr"/>
                </a:tc>
                <a:tc>
                  <a:txBody>
                    <a:bodyPr/>
                    <a:lstStyle/>
                    <a:p>
                      <a:pPr marL="0" marR="0" algn="ctr">
                        <a:spcBef>
                          <a:spcPts val="0"/>
                        </a:spcBef>
                        <a:spcAft>
                          <a:spcPts val="0"/>
                        </a:spcAft>
                      </a:pPr>
                      <a:r>
                        <a:rPr lang="en-US" sz="1000">
                          <a:effectLst/>
                          <a:latin typeface="Tahoma" panose="020B0604030504040204" pitchFamily="34" charset="0"/>
                          <a:ea typeface="Tahoma" panose="020B0604030504040204" pitchFamily="34" charset="0"/>
                          <a:cs typeface="Tahoma" panose="020B0604030504040204" pitchFamily="34" charset="0"/>
                        </a:rPr>
                        <a:t>$1,059</a:t>
                      </a:r>
                    </a:p>
                  </a:txBody>
                  <a:tcPr marL="64524" marR="64524" marT="0" marB="0" anchor="ctr"/>
                </a:tc>
                <a:tc>
                  <a:txBody>
                    <a:bodyPr/>
                    <a:lstStyle/>
                    <a:p>
                      <a:pPr marL="0" marR="0" algn="ctr">
                        <a:spcBef>
                          <a:spcPts val="0"/>
                        </a:spcBef>
                        <a:spcAft>
                          <a:spcPts val="0"/>
                        </a:spcAft>
                      </a:pPr>
                      <a:r>
                        <a:rPr lang="en-US" sz="1000">
                          <a:effectLst/>
                          <a:latin typeface="Tahoma" panose="020B0604030504040204" pitchFamily="34" charset="0"/>
                          <a:ea typeface="Tahoma" panose="020B0604030504040204" pitchFamily="34" charset="0"/>
                          <a:cs typeface="Tahoma" panose="020B0604030504040204" pitchFamily="34" charset="0"/>
                        </a:rPr>
                        <a:t>$1,113</a:t>
                      </a:r>
                    </a:p>
                  </a:txBody>
                  <a:tcPr marL="64524" marR="64524" marT="0" marB="0" anchor="ctr"/>
                </a:tc>
                <a:tc>
                  <a:txBody>
                    <a:bodyPr/>
                    <a:lstStyle/>
                    <a:p>
                      <a:pPr marL="0" marR="0" algn="ctr">
                        <a:spcBef>
                          <a:spcPts val="0"/>
                        </a:spcBef>
                        <a:spcAft>
                          <a:spcPts val="0"/>
                        </a:spcAft>
                      </a:pPr>
                      <a:r>
                        <a:rPr lang="en-US" sz="1000">
                          <a:effectLst/>
                          <a:latin typeface="Tahoma" panose="020B0604030504040204" pitchFamily="34" charset="0"/>
                          <a:ea typeface="Tahoma" panose="020B0604030504040204" pitchFamily="34" charset="0"/>
                          <a:cs typeface="Tahoma" panose="020B0604030504040204" pitchFamily="34" charset="0"/>
                        </a:rPr>
                        <a:t>$1,075</a:t>
                      </a:r>
                    </a:p>
                  </a:txBody>
                  <a:tcPr marL="64524" marR="64524" marT="0" marB="0" anchor="ctr"/>
                </a:tc>
                <a:tc>
                  <a:txBody>
                    <a:bodyPr/>
                    <a:lstStyle/>
                    <a:p>
                      <a:pPr marL="0" marR="0" algn="ctr">
                        <a:spcBef>
                          <a:spcPts val="0"/>
                        </a:spcBef>
                        <a:spcAft>
                          <a:spcPts val="0"/>
                        </a:spcAft>
                      </a:pPr>
                      <a:r>
                        <a:rPr lang="en-US" sz="1000">
                          <a:effectLst/>
                          <a:latin typeface="Tahoma" panose="020B0604030504040204" pitchFamily="34" charset="0"/>
                          <a:ea typeface="Tahoma" panose="020B0604030504040204" pitchFamily="34" charset="0"/>
                          <a:cs typeface="Tahoma" panose="020B0604030504040204" pitchFamily="34" charset="0"/>
                        </a:rPr>
                        <a:t>$1,339</a:t>
                      </a:r>
                    </a:p>
                  </a:txBody>
                  <a:tcPr marL="64524" marR="64524" marT="0" marB="0" anchor="ctr"/>
                </a:tc>
                <a:tc>
                  <a:txBody>
                    <a:bodyPr/>
                    <a:lstStyle/>
                    <a:p>
                      <a:pPr marL="0" marR="0" algn="ctr">
                        <a:spcBef>
                          <a:spcPts val="0"/>
                        </a:spcBef>
                        <a:spcAft>
                          <a:spcPts val="0"/>
                        </a:spcAft>
                      </a:pPr>
                      <a:r>
                        <a:rPr lang="en-US" sz="1000">
                          <a:effectLst/>
                          <a:latin typeface="Tahoma" panose="020B0604030504040204" pitchFamily="34" charset="0"/>
                          <a:ea typeface="Tahoma" panose="020B0604030504040204" pitchFamily="34" charset="0"/>
                          <a:cs typeface="Tahoma" panose="020B0604030504040204" pitchFamily="34" charset="0"/>
                        </a:rPr>
                        <a:t>$1,425</a:t>
                      </a:r>
                    </a:p>
                  </a:txBody>
                  <a:tcPr marL="64524" marR="64524" marT="0" marB="0" anchor="ctr"/>
                </a:tc>
                <a:tc>
                  <a:txBody>
                    <a:bodyPr/>
                    <a:lstStyle/>
                    <a:p>
                      <a:pPr marL="0" marR="0" algn="ctr">
                        <a:spcBef>
                          <a:spcPts val="0"/>
                        </a:spcBef>
                        <a:spcAft>
                          <a:spcPts val="0"/>
                        </a:spcAft>
                      </a:pPr>
                      <a:r>
                        <a:rPr lang="en-US" sz="1000">
                          <a:effectLst/>
                          <a:latin typeface="Tahoma" panose="020B0604030504040204" pitchFamily="34" charset="0"/>
                          <a:ea typeface="Tahoma" panose="020B0604030504040204" pitchFamily="34" charset="0"/>
                          <a:cs typeface="Tahoma" panose="020B0604030504040204" pitchFamily="34" charset="0"/>
                        </a:rPr>
                        <a:t>$1,419</a:t>
                      </a:r>
                    </a:p>
                  </a:txBody>
                  <a:tcPr marL="64524" marR="64524" marT="0" marB="0" anchor="ctr"/>
                </a:tc>
                <a:tc>
                  <a:txBody>
                    <a:bodyPr/>
                    <a:lstStyle/>
                    <a:p>
                      <a:pPr marL="0" marR="0" algn="ctr">
                        <a:spcBef>
                          <a:spcPts val="0"/>
                        </a:spcBef>
                        <a:spcAft>
                          <a:spcPts val="0"/>
                        </a:spcAft>
                      </a:pPr>
                      <a:r>
                        <a:rPr lang="en-US" sz="1000">
                          <a:effectLst/>
                          <a:latin typeface="Tahoma" panose="020B0604030504040204" pitchFamily="34" charset="0"/>
                          <a:ea typeface="Tahoma" panose="020B0604030504040204" pitchFamily="34" charset="0"/>
                          <a:cs typeface="Tahoma" panose="020B0604030504040204" pitchFamily="34" charset="0"/>
                        </a:rPr>
                        <a:t>$1,656</a:t>
                      </a:r>
                    </a:p>
                  </a:txBody>
                  <a:tcPr marL="64524" marR="64524" marT="0" marB="0" anchor="ctr"/>
                </a:tc>
                <a:tc>
                  <a:txBody>
                    <a:bodyPr/>
                    <a:lstStyle/>
                    <a:p>
                      <a:pPr marL="0" marR="0">
                        <a:spcBef>
                          <a:spcPts val="0"/>
                        </a:spcBef>
                        <a:spcAft>
                          <a:spcPts val="0"/>
                        </a:spcAft>
                      </a:pPr>
                      <a:r>
                        <a:rPr lang="en-US" sz="1000">
                          <a:effectLst/>
                          <a:latin typeface="Tahoma" panose="020B0604030504040204" pitchFamily="34" charset="0"/>
                          <a:ea typeface="Tahoma" panose="020B0604030504040204" pitchFamily="34" charset="0"/>
                          <a:cs typeface="Tahoma" panose="020B0604030504040204" pitchFamily="34" charset="0"/>
                        </a:rPr>
                        <a:t>$1,871</a:t>
                      </a:r>
                    </a:p>
                  </a:txBody>
                  <a:tcPr marL="64524" marR="64524" marT="0" marB="0" anchor="ctr"/>
                </a:tc>
                <a:tc>
                  <a:txBody>
                    <a:bodyPr/>
                    <a:lstStyle/>
                    <a:p>
                      <a:pPr marL="0" marR="0">
                        <a:spcBef>
                          <a:spcPts val="0"/>
                        </a:spcBef>
                        <a:spcAft>
                          <a:spcPts val="0"/>
                        </a:spcAft>
                      </a:pPr>
                      <a:r>
                        <a:rPr lang="en-US" sz="1000">
                          <a:effectLst/>
                          <a:latin typeface="Tahoma" panose="020B0604030504040204" pitchFamily="34" charset="0"/>
                          <a:ea typeface="Tahoma" panose="020B0604030504040204" pitchFamily="34" charset="0"/>
                          <a:cs typeface="Tahoma" panose="020B0604030504040204" pitchFamily="34" charset="0"/>
                        </a:rPr>
                        <a:t>$2,187</a:t>
                      </a:r>
                    </a:p>
                  </a:txBody>
                  <a:tcPr marL="64524" marR="64524" marT="0" marB="0" anchor="ctr"/>
                </a:tc>
                <a:tc>
                  <a:txBody>
                    <a:bodyPr/>
                    <a:lstStyle/>
                    <a:p>
                      <a:pPr marL="0" marR="0">
                        <a:spcBef>
                          <a:spcPts val="0"/>
                        </a:spcBef>
                        <a:spcAft>
                          <a:spcPts val="0"/>
                        </a:spcAft>
                      </a:pPr>
                      <a:r>
                        <a:rPr lang="en-US" sz="1000" dirty="0">
                          <a:effectLst/>
                          <a:latin typeface="Tahoma" panose="020B0604030504040204" pitchFamily="34" charset="0"/>
                          <a:ea typeface="Tahoma" panose="020B0604030504040204" pitchFamily="34" charset="0"/>
                          <a:cs typeface="Tahoma" panose="020B0604030504040204" pitchFamily="34" charset="0"/>
                        </a:rPr>
                        <a:t> $2,192</a:t>
                      </a:r>
                    </a:p>
                  </a:txBody>
                  <a:tcPr marL="64524" marR="64524" marT="0" marB="0" anchor="ctr"/>
                </a:tc>
                <a:extLst>
                  <a:ext uri="{0D108BD9-81ED-4DB2-BD59-A6C34878D82A}">
                    <a16:rowId xmlns:a16="http://schemas.microsoft.com/office/drawing/2014/main" val="1033075786"/>
                  </a:ext>
                </a:extLst>
              </a:tr>
              <a:tr h="621890">
                <a:tc>
                  <a:txBody>
                    <a:bodyPr/>
                    <a:lstStyle/>
                    <a:p>
                      <a:pPr marL="0" marR="0">
                        <a:spcBef>
                          <a:spcPts val="0"/>
                        </a:spcBef>
                        <a:spcAft>
                          <a:spcPts val="0"/>
                        </a:spcAft>
                      </a:pPr>
                      <a:r>
                        <a:rPr lang="en-US" sz="1000">
                          <a:effectLst/>
                          <a:latin typeface="Tahoma" panose="020B0604030504040204" pitchFamily="34" charset="0"/>
                          <a:ea typeface="Tahoma" panose="020B0604030504040204" pitchFamily="34" charset="0"/>
                          <a:cs typeface="Tahoma" panose="020B0604030504040204" pitchFamily="34" charset="0"/>
                        </a:rPr>
                        <a:t>Total Assessment</a:t>
                      </a:r>
                    </a:p>
                  </a:txBody>
                  <a:tcPr marL="64524" marR="64524" marT="0" marB="0" anchor="ctr"/>
                </a:tc>
                <a:tc>
                  <a:txBody>
                    <a:bodyPr/>
                    <a:lstStyle/>
                    <a:p>
                      <a:pPr marL="0" marR="0" algn="ctr">
                        <a:spcBef>
                          <a:spcPts val="0"/>
                        </a:spcBef>
                        <a:spcAft>
                          <a:spcPts val="0"/>
                        </a:spcAft>
                      </a:pPr>
                      <a:r>
                        <a:rPr lang="en-US" sz="1000">
                          <a:effectLst/>
                          <a:latin typeface="Tahoma" panose="020B0604030504040204" pitchFamily="34" charset="0"/>
                          <a:ea typeface="Tahoma" panose="020B0604030504040204" pitchFamily="34" charset="0"/>
                          <a:cs typeface="Tahoma" panose="020B0604030504040204" pitchFamily="34" charset="0"/>
                        </a:rPr>
                        <a:t>$542</a:t>
                      </a:r>
                    </a:p>
                  </a:txBody>
                  <a:tcPr marL="64524" marR="64524" marT="0" marB="0" anchor="ctr"/>
                </a:tc>
                <a:tc>
                  <a:txBody>
                    <a:bodyPr/>
                    <a:lstStyle/>
                    <a:p>
                      <a:pPr marL="0" marR="0" algn="ctr">
                        <a:spcBef>
                          <a:spcPts val="0"/>
                        </a:spcBef>
                        <a:spcAft>
                          <a:spcPts val="0"/>
                        </a:spcAft>
                      </a:pPr>
                      <a:r>
                        <a:rPr lang="en-US" sz="1000" dirty="0">
                          <a:effectLst/>
                          <a:latin typeface="Tahoma" panose="020B0604030504040204" pitchFamily="34" charset="0"/>
                          <a:ea typeface="Tahoma" panose="020B0604030504040204" pitchFamily="34" charset="0"/>
                          <a:cs typeface="Tahoma" panose="020B0604030504040204" pitchFamily="34" charset="0"/>
                        </a:rPr>
                        <a:t>$593</a:t>
                      </a:r>
                    </a:p>
                  </a:txBody>
                  <a:tcPr marL="64524" marR="64524" marT="0" marB="0" anchor="ctr"/>
                </a:tc>
                <a:tc>
                  <a:txBody>
                    <a:bodyPr/>
                    <a:lstStyle/>
                    <a:p>
                      <a:pPr marL="0" marR="0" algn="ctr">
                        <a:spcBef>
                          <a:spcPts val="0"/>
                        </a:spcBef>
                        <a:spcAft>
                          <a:spcPts val="0"/>
                        </a:spcAft>
                      </a:pPr>
                      <a:r>
                        <a:rPr lang="en-US" sz="1000" dirty="0">
                          <a:effectLst/>
                          <a:latin typeface="Tahoma" panose="020B0604030504040204" pitchFamily="34" charset="0"/>
                          <a:ea typeface="Tahoma" panose="020B0604030504040204" pitchFamily="34" charset="0"/>
                          <a:cs typeface="Tahoma" panose="020B0604030504040204" pitchFamily="34" charset="0"/>
                        </a:rPr>
                        <a:t>$593</a:t>
                      </a:r>
                    </a:p>
                  </a:txBody>
                  <a:tcPr marL="64524" marR="64524" marT="0" marB="0" anchor="ctr"/>
                </a:tc>
                <a:tc>
                  <a:txBody>
                    <a:bodyPr/>
                    <a:lstStyle/>
                    <a:p>
                      <a:pPr marL="0" marR="0" algn="ctr">
                        <a:spcBef>
                          <a:spcPts val="0"/>
                        </a:spcBef>
                        <a:spcAft>
                          <a:spcPts val="0"/>
                        </a:spcAft>
                      </a:pPr>
                      <a:r>
                        <a:rPr lang="en-US" sz="1000">
                          <a:effectLst/>
                          <a:latin typeface="Tahoma" panose="020B0604030504040204" pitchFamily="34" charset="0"/>
                          <a:ea typeface="Tahoma" panose="020B0604030504040204" pitchFamily="34" charset="0"/>
                          <a:cs typeface="Tahoma" panose="020B0604030504040204" pitchFamily="34" charset="0"/>
                        </a:rPr>
                        <a:t>$666</a:t>
                      </a:r>
                    </a:p>
                  </a:txBody>
                  <a:tcPr marL="64524" marR="64524" marT="0" marB="0" anchor="ctr"/>
                </a:tc>
                <a:tc>
                  <a:txBody>
                    <a:bodyPr/>
                    <a:lstStyle/>
                    <a:p>
                      <a:pPr marL="0" marR="0" algn="ctr">
                        <a:spcBef>
                          <a:spcPts val="0"/>
                        </a:spcBef>
                        <a:spcAft>
                          <a:spcPts val="0"/>
                        </a:spcAft>
                      </a:pPr>
                      <a:r>
                        <a:rPr lang="en-US" sz="1000">
                          <a:effectLst/>
                          <a:latin typeface="Tahoma" panose="020B0604030504040204" pitchFamily="34" charset="0"/>
                          <a:ea typeface="Tahoma" panose="020B0604030504040204" pitchFamily="34" charset="0"/>
                          <a:cs typeface="Tahoma" panose="020B0604030504040204" pitchFamily="34" charset="0"/>
                        </a:rPr>
                        <a:t>$667</a:t>
                      </a:r>
                    </a:p>
                  </a:txBody>
                  <a:tcPr marL="64524" marR="64524" marT="0" marB="0" anchor="ctr"/>
                </a:tc>
                <a:tc>
                  <a:txBody>
                    <a:bodyPr/>
                    <a:lstStyle/>
                    <a:p>
                      <a:pPr marL="0" marR="0" algn="ctr">
                        <a:spcBef>
                          <a:spcPts val="0"/>
                        </a:spcBef>
                        <a:spcAft>
                          <a:spcPts val="0"/>
                        </a:spcAft>
                      </a:pPr>
                      <a:r>
                        <a:rPr lang="en-US" sz="1000">
                          <a:effectLst/>
                          <a:latin typeface="Tahoma" panose="020B0604030504040204" pitchFamily="34" charset="0"/>
                          <a:ea typeface="Tahoma" panose="020B0604030504040204" pitchFamily="34" charset="0"/>
                          <a:cs typeface="Tahoma" panose="020B0604030504040204" pitchFamily="34" charset="0"/>
                        </a:rPr>
                        <a:t>$764</a:t>
                      </a:r>
                    </a:p>
                  </a:txBody>
                  <a:tcPr marL="64524" marR="64524" marT="0" marB="0" anchor="ctr"/>
                </a:tc>
                <a:tc>
                  <a:txBody>
                    <a:bodyPr/>
                    <a:lstStyle/>
                    <a:p>
                      <a:pPr marL="0" marR="0" algn="ctr">
                        <a:spcBef>
                          <a:spcPts val="0"/>
                        </a:spcBef>
                        <a:spcAft>
                          <a:spcPts val="0"/>
                        </a:spcAft>
                      </a:pPr>
                      <a:r>
                        <a:rPr lang="en-US" sz="1000">
                          <a:effectLst/>
                          <a:latin typeface="Tahoma" panose="020B0604030504040204" pitchFamily="34" charset="0"/>
                          <a:ea typeface="Tahoma" panose="020B0604030504040204" pitchFamily="34" charset="0"/>
                          <a:cs typeface="Tahoma" panose="020B0604030504040204" pitchFamily="34" charset="0"/>
                        </a:rPr>
                        <a:t>$757</a:t>
                      </a:r>
                    </a:p>
                  </a:txBody>
                  <a:tcPr marL="64524" marR="64524" marT="0" marB="0" anchor="ctr"/>
                </a:tc>
                <a:tc>
                  <a:txBody>
                    <a:bodyPr/>
                    <a:lstStyle/>
                    <a:p>
                      <a:pPr marL="0" marR="0" algn="ctr">
                        <a:spcBef>
                          <a:spcPts val="0"/>
                        </a:spcBef>
                        <a:spcAft>
                          <a:spcPts val="0"/>
                        </a:spcAft>
                      </a:pPr>
                      <a:r>
                        <a:rPr lang="en-US" sz="1000">
                          <a:effectLst/>
                          <a:latin typeface="Tahoma" panose="020B0604030504040204" pitchFamily="34" charset="0"/>
                          <a:ea typeface="Tahoma" panose="020B0604030504040204" pitchFamily="34" charset="0"/>
                          <a:cs typeface="Tahoma" panose="020B0604030504040204" pitchFamily="34" charset="0"/>
                        </a:rPr>
                        <a:t>$757</a:t>
                      </a:r>
                    </a:p>
                  </a:txBody>
                  <a:tcPr marL="64524" marR="64524" marT="0" marB="0" anchor="ctr"/>
                </a:tc>
                <a:tc>
                  <a:txBody>
                    <a:bodyPr/>
                    <a:lstStyle/>
                    <a:p>
                      <a:pPr marL="0" marR="0" algn="ctr">
                        <a:spcBef>
                          <a:spcPts val="0"/>
                        </a:spcBef>
                        <a:spcAft>
                          <a:spcPts val="0"/>
                        </a:spcAft>
                      </a:pPr>
                      <a:r>
                        <a:rPr lang="en-US" sz="1000">
                          <a:effectLst/>
                          <a:latin typeface="Tahoma" panose="020B0604030504040204" pitchFamily="34" charset="0"/>
                          <a:ea typeface="Tahoma" panose="020B0604030504040204" pitchFamily="34" charset="0"/>
                          <a:cs typeface="Tahoma" panose="020B0604030504040204" pitchFamily="34" charset="0"/>
                        </a:rPr>
                        <a:t>$915</a:t>
                      </a:r>
                    </a:p>
                  </a:txBody>
                  <a:tcPr marL="64524" marR="64524" marT="0" marB="0" anchor="ctr"/>
                </a:tc>
                <a:tc>
                  <a:txBody>
                    <a:bodyPr/>
                    <a:lstStyle/>
                    <a:p>
                      <a:pPr marL="0" marR="0" algn="ctr">
                        <a:spcBef>
                          <a:spcPts val="0"/>
                        </a:spcBef>
                        <a:spcAft>
                          <a:spcPts val="0"/>
                        </a:spcAft>
                      </a:pPr>
                      <a:r>
                        <a:rPr lang="en-US" sz="1000">
                          <a:effectLst/>
                          <a:latin typeface="Tahoma" panose="020B0604030504040204" pitchFamily="34" charset="0"/>
                          <a:ea typeface="Tahoma" panose="020B0604030504040204" pitchFamily="34" charset="0"/>
                          <a:cs typeface="Tahoma" panose="020B0604030504040204" pitchFamily="34" charset="0"/>
                        </a:rPr>
                        <a:t>$1,009</a:t>
                      </a:r>
                    </a:p>
                  </a:txBody>
                  <a:tcPr marL="64524" marR="64524" marT="0" marB="0" anchor="ctr"/>
                </a:tc>
                <a:tc>
                  <a:txBody>
                    <a:bodyPr/>
                    <a:lstStyle/>
                    <a:p>
                      <a:pPr marL="0" marR="0" algn="ctr">
                        <a:spcBef>
                          <a:spcPts val="0"/>
                        </a:spcBef>
                        <a:spcAft>
                          <a:spcPts val="0"/>
                        </a:spcAft>
                      </a:pPr>
                      <a:r>
                        <a:rPr lang="en-US" sz="1000">
                          <a:effectLst/>
                          <a:latin typeface="Tahoma" panose="020B0604030504040204" pitchFamily="34" charset="0"/>
                          <a:ea typeface="Tahoma" panose="020B0604030504040204" pitchFamily="34" charset="0"/>
                          <a:cs typeface="Tahoma" panose="020B0604030504040204" pitchFamily="34" charset="0"/>
                        </a:rPr>
                        <a:t>$925</a:t>
                      </a:r>
                    </a:p>
                  </a:txBody>
                  <a:tcPr marL="64524" marR="64524" marT="0" marB="0" anchor="ctr"/>
                </a:tc>
                <a:tc>
                  <a:txBody>
                    <a:bodyPr/>
                    <a:lstStyle/>
                    <a:p>
                      <a:pPr marL="0" marR="0">
                        <a:spcBef>
                          <a:spcPts val="0"/>
                        </a:spcBef>
                        <a:spcAft>
                          <a:spcPts val="0"/>
                        </a:spcAft>
                      </a:pPr>
                      <a:r>
                        <a:rPr lang="en-US" sz="1000" dirty="0">
                          <a:effectLst/>
                          <a:latin typeface="Tahoma" panose="020B0604030504040204" pitchFamily="34" charset="0"/>
                          <a:ea typeface="Tahoma" panose="020B0604030504040204" pitchFamily="34" charset="0"/>
                          <a:cs typeface="Tahoma" panose="020B0604030504040204" pitchFamily="34" charset="0"/>
                        </a:rPr>
                        <a:t>$1,006</a:t>
                      </a:r>
                    </a:p>
                  </a:txBody>
                  <a:tcPr marL="64524" marR="64524" marT="0" marB="0" anchor="ctr"/>
                </a:tc>
                <a:extLst>
                  <a:ext uri="{0D108BD9-81ED-4DB2-BD59-A6C34878D82A}">
                    <a16:rowId xmlns:a16="http://schemas.microsoft.com/office/drawing/2014/main" val="1138572233"/>
                  </a:ext>
                </a:extLst>
              </a:tr>
              <a:tr h="621890">
                <a:tc>
                  <a:txBody>
                    <a:bodyPr/>
                    <a:lstStyle/>
                    <a:p>
                      <a:pPr marL="0" marR="0">
                        <a:spcBef>
                          <a:spcPts val="0"/>
                        </a:spcBef>
                        <a:spcAft>
                          <a:spcPts val="0"/>
                        </a:spcAft>
                      </a:pPr>
                      <a:r>
                        <a:rPr lang="en-US" sz="1000">
                          <a:effectLst/>
                          <a:latin typeface="Tahoma" panose="020B0604030504040204" pitchFamily="34" charset="0"/>
                          <a:ea typeface="Tahoma" panose="020B0604030504040204" pitchFamily="34" charset="0"/>
                          <a:cs typeface="Tahoma" panose="020B0604030504040204" pitchFamily="34" charset="0"/>
                        </a:rPr>
                        <a:t>Net Benefit to Hospital Community</a:t>
                      </a:r>
                    </a:p>
                  </a:txBody>
                  <a:tcPr marL="64524" marR="64524" marT="0" marB="0" anchor="ctr"/>
                </a:tc>
                <a:tc>
                  <a:txBody>
                    <a:bodyPr/>
                    <a:lstStyle/>
                    <a:p>
                      <a:pPr marL="0" marR="0" algn="ctr">
                        <a:spcBef>
                          <a:spcPts val="0"/>
                        </a:spcBef>
                        <a:spcAft>
                          <a:spcPts val="0"/>
                        </a:spcAft>
                      </a:pPr>
                      <a:r>
                        <a:rPr lang="en-US" sz="1000">
                          <a:effectLst/>
                          <a:latin typeface="Tahoma" panose="020B0604030504040204" pitchFamily="34" charset="0"/>
                          <a:ea typeface="Tahoma" panose="020B0604030504040204" pitchFamily="34" charset="0"/>
                          <a:cs typeface="Tahoma" panose="020B0604030504040204" pitchFamily="34" charset="0"/>
                        </a:rPr>
                        <a:t>$507</a:t>
                      </a:r>
                    </a:p>
                  </a:txBody>
                  <a:tcPr marL="64524" marR="64524" marT="0" marB="0" anchor="ctr"/>
                </a:tc>
                <a:tc>
                  <a:txBody>
                    <a:bodyPr/>
                    <a:lstStyle/>
                    <a:p>
                      <a:pPr marL="0" marR="0" algn="ctr">
                        <a:spcBef>
                          <a:spcPts val="0"/>
                        </a:spcBef>
                        <a:spcAft>
                          <a:spcPts val="0"/>
                        </a:spcAft>
                      </a:pPr>
                      <a:r>
                        <a:rPr lang="en-US" sz="1000">
                          <a:effectLst/>
                          <a:latin typeface="Tahoma" panose="020B0604030504040204" pitchFamily="34" charset="0"/>
                          <a:ea typeface="Tahoma" panose="020B0604030504040204" pitchFamily="34" charset="0"/>
                          <a:cs typeface="Tahoma" panose="020B0604030504040204" pitchFamily="34" charset="0"/>
                        </a:rPr>
                        <a:t>$457</a:t>
                      </a:r>
                    </a:p>
                  </a:txBody>
                  <a:tcPr marL="64524" marR="64524" marT="0" marB="0" anchor="ctr"/>
                </a:tc>
                <a:tc>
                  <a:txBody>
                    <a:bodyPr/>
                    <a:lstStyle/>
                    <a:p>
                      <a:pPr marL="0" marR="0" algn="ctr">
                        <a:spcBef>
                          <a:spcPts val="0"/>
                        </a:spcBef>
                        <a:spcAft>
                          <a:spcPts val="0"/>
                        </a:spcAft>
                      </a:pPr>
                      <a:r>
                        <a:rPr lang="en-US" sz="1000">
                          <a:effectLst/>
                          <a:latin typeface="Tahoma" panose="020B0604030504040204" pitchFamily="34" charset="0"/>
                          <a:ea typeface="Tahoma" panose="020B0604030504040204" pitchFamily="34" charset="0"/>
                          <a:cs typeface="Tahoma" panose="020B0604030504040204" pitchFamily="34" charset="0"/>
                        </a:rPr>
                        <a:t>$466</a:t>
                      </a:r>
                    </a:p>
                  </a:txBody>
                  <a:tcPr marL="64524" marR="64524" marT="0" marB="0" anchor="ctr"/>
                </a:tc>
                <a:tc>
                  <a:txBody>
                    <a:bodyPr/>
                    <a:lstStyle/>
                    <a:p>
                      <a:pPr marL="0" marR="0" algn="ctr">
                        <a:spcBef>
                          <a:spcPts val="0"/>
                        </a:spcBef>
                        <a:spcAft>
                          <a:spcPts val="0"/>
                        </a:spcAft>
                      </a:pPr>
                      <a:r>
                        <a:rPr lang="en-US" sz="1000">
                          <a:effectLst/>
                          <a:latin typeface="Tahoma" panose="020B0604030504040204" pitchFamily="34" charset="0"/>
                          <a:ea typeface="Tahoma" panose="020B0604030504040204" pitchFamily="34" charset="0"/>
                          <a:cs typeface="Tahoma" panose="020B0604030504040204" pitchFamily="34" charset="0"/>
                        </a:rPr>
                        <a:t>$447</a:t>
                      </a:r>
                    </a:p>
                  </a:txBody>
                  <a:tcPr marL="64524" marR="64524" marT="0" marB="0" anchor="ctr"/>
                </a:tc>
                <a:tc>
                  <a:txBody>
                    <a:bodyPr/>
                    <a:lstStyle/>
                    <a:p>
                      <a:pPr marL="0" marR="0" algn="ctr">
                        <a:spcBef>
                          <a:spcPts val="0"/>
                        </a:spcBef>
                        <a:spcAft>
                          <a:spcPts val="0"/>
                        </a:spcAft>
                      </a:pPr>
                      <a:r>
                        <a:rPr lang="en-US" sz="1000" dirty="0">
                          <a:effectLst/>
                          <a:latin typeface="Tahoma" panose="020B0604030504040204" pitchFamily="34" charset="0"/>
                          <a:ea typeface="Tahoma" panose="020B0604030504040204" pitchFamily="34" charset="0"/>
                          <a:cs typeface="Tahoma" panose="020B0604030504040204" pitchFamily="34" charset="0"/>
                        </a:rPr>
                        <a:t>$408</a:t>
                      </a:r>
                    </a:p>
                  </a:txBody>
                  <a:tcPr marL="64524" marR="64524" marT="0" marB="0" anchor="ctr"/>
                </a:tc>
                <a:tc>
                  <a:txBody>
                    <a:bodyPr/>
                    <a:lstStyle/>
                    <a:p>
                      <a:pPr marL="0" marR="0" algn="ctr">
                        <a:spcBef>
                          <a:spcPts val="0"/>
                        </a:spcBef>
                        <a:spcAft>
                          <a:spcPts val="0"/>
                        </a:spcAft>
                      </a:pPr>
                      <a:r>
                        <a:rPr lang="en-US" sz="1000">
                          <a:effectLst/>
                          <a:latin typeface="Tahoma" panose="020B0604030504040204" pitchFamily="34" charset="0"/>
                          <a:ea typeface="Tahoma" panose="020B0604030504040204" pitchFamily="34" charset="0"/>
                          <a:cs typeface="Tahoma" panose="020B0604030504040204" pitchFamily="34" charset="0"/>
                        </a:rPr>
                        <a:t>$575</a:t>
                      </a:r>
                    </a:p>
                  </a:txBody>
                  <a:tcPr marL="64524" marR="64524" marT="0" marB="0" anchor="ctr"/>
                </a:tc>
                <a:tc>
                  <a:txBody>
                    <a:bodyPr/>
                    <a:lstStyle/>
                    <a:p>
                      <a:pPr marL="0" marR="0" algn="ctr">
                        <a:spcBef>
                          <a:spcPts val="0"/>
                        </a:spcBef>
                        <a:spcAft>
                          <a:spcPts val="0"/>
                        </a:spcAft>
                      </a:pPr>
                      <a:r>
                        <a:rPr lang="en-US" sz="1000" dirty="0">
                          <a:effectLst/>
                          <a:latin typeface="Tahoma" panose="020B0604030504040204" pitchFamily="34" charset="0"/>
                          <a:ea typeface="Tahoma" panose="020B0604030504040204" pitchFamily="34" charset="0"/>
                          <a:cs typeface="Tahoma" panose="020B0604030504040204" pitchFamily="34" charset="0"/>
                        </a:rPr>
                        <a:t> $668</a:t>
                      </a:r>
                    </a:p>
                  </a:txBody>
                  <a:tcPr marL="64524" marR="64524" marT="0" marB="0" anchor="ctr"/>
                </a:tc>
                <a:tc>
                  <a:txBody>
                    <a:bodyPr/>
                    <a:lstStyle/>
                    <a:p>
                      <a:pPr marL="0" marR="0" algn="ctr">
                        <a:spcBef>
                          <a:spcPts val="0"/>
                        </a:spcBef>
                        <a:spcAft>
                          <a:spcPts val="0"/>
                        </a:spcAft>
                      </a:pPr>
                      <a:r>
                        <a:rPr lang="en-US" sz="1000" dirty="0">
                          <a:effectLst/>
                          <a:latin typeface="Tahoma" panose="020B0604030504040204" pitchFamily="34" charset="0"/>
                          <a:ea typeface="Tahoma" panose="020B0604030504040204" pitchFamily="34" charset="0"/>
                          <a:cs typeface="Tahoma" panose="020B0604030504040204" pitchFamily="34" charset="0"/>
                        </a:rPr>
                        <a:t>$662</a:t>
                      </a:r>
                    </a:p>
                  </a:txBody>
                  <a:tcPr marL="64524" marR="64524" marT="0" marB="0" anchor="ctr"/>
                </a:tc>
                <a:tc>
                  <a:txBody>
                    <a:bodyPr/>
                    <a:lstStyle/>
                    <a:p>
                      <a:pPr marL="0" marR="0" algn="ctr">
                        <a:spcBef>
                          <a:spcPts val="0"/>
                        </a:spcBef>
                        <a:spcAft>
                          <a:spcPts val="0"/>
                        </a:spcAft>
                      </a:pPr>
                      <a:r>
                        <a:rPr lang="en-US" sz="1000">
                          <a:effectLst/>
                          <a:latin typeface="Tahoma" panose="020B0604030504040204" pitchFamily="34" charset="0"/>
                          <a:ea typeface="Tahoma" panose="020B0604030504040204" pitchFamily="34" charset="0"/>
                          <a:cs typeface="Tahoma" panose="020B0604030504040204" pitchFamily="34" charset="0"/>
                        </a:rPr>
                        <a:t>$741</a:t>
                      </a:r>
                    </a:p>
                  </a:txBody>
                  <a:tcPr marL="64524" marR="64524" marT="0" marB="0" anchor="ctr"/>
                </a:tc>
                <a:tc>
                  <a:txBody>
                    <a:bodyPr/>
                    <a:lstStyle/>
                    <a:p>
                      <a:pPr marL="0" marR="0" algn="ctr">
                        <a:spcBef>
                          <a:spcPts val="0"/>
                        </a:spcBef>
                        <a:spcAft>
                          <a:spcPts val="0"/>
                        </a:spcAft>
                      </a:pPr>
                      <a:r>
                        <a:rPr lang="en-US" sz="1000">
                          <a:effectLst/>
                          <a:latin typeface="Tahoma" panose="020B0604030504040204" pitchFamily="34" charset="0"/>
                          <a:ea typeface="Tahoma" panose="020B0604030504040204" pitchFamily="34" charset="0"/>
                          <a:cs typeface="Tahoma" panose="020B0604030504040204" pitchFamily="34" charset="0"/>
                        </a:rPr>
                        <a:t>$862</a:t>
                      </a:r>
                    </a:p>
                  </a:txBody>
                  <a:tcPr marL="64524" marR="64524" marT="0" marB="0" anchor="ctr"/>
                </a:tc>
                <a:tc>
                  <a:txBody>
                    <a:bodyPr/>
                    <a:lstStyle/>
                    <a:p>
                      <a:pPr marL="0" marR="0" algn="ctr">
                        <a:spcBef>
                          <a:spcPts val="0"/>
                        </a:spcBef>
                        <a:spcAft>
                          <a:spcPts val="0"/>
                        </a:spcAft>
                      </a:pPr>
                      <a:r>
                        <a:rPr lang="en-US" sz="1000">
                          <a:effectLst/>
                          <a:latin typeface="Tahoma" panose="020B0604030504040204" pitchFamily="34" charset="0"/>
                          <a:ea typeface="Tahoma" panose="020B0604030504040204" pitchFamily="34" charset="0"/>
                          <a:cs typeface="Tahoma" panose="020B0604030504040204" pitchFamily="34" charset="0"/>
                        </a:rPr>
                        <a:t>$1,262</a:t>
                      </a:r>
                    </a:p>
                  </a:txBody>
                  <a:tcPr marL="64524" marR="64524" marT="0" marB="0" anchor="ctr"/>
                </a:tc>
                <a:tc>
                  <a:txBody>
                    <a:bodyPr/>
                    <a:lstStyle/>
                    <a:p>
                      <a:pPr marL="0" marR="0" algn="ctr">
                        <a:spcBef>
                          <a:spcPts val="0"/>
                        </a:spcBef>
                        <a:spcAft>
                          <a:spcPts val="0"/>
                        </a:spcAft>
                      </a:pPr>
                      <a:r>
                        <a:rPr lang="en-US" sz="1000" dirty="0">
                          <a:effectLst/>
                          <a:latin typeface="Tahoma" panose="020B0604030504040204" pitchFamily="34" charset="0"/>
                          <a:ea typeface="Tahoma" panose="020B0604030504040204" pitchFamily="34" charset="0"/>
                          <a:cs typeface="Tahoma" panose="020B0604030504040204" pitchFamily="34" charset="0"/>
                        </a:rPr>
                        <a:t>$1,186</a:t>
                      </a:r>
                    </a:p>
                  </a:txBody>
                  <a:tcPr marL="64524" marR="64524" marT="0" marB="0" anchor="ctr"/>
                </a:tc>
                <a:extLst>
                  <a:ext uri="{0D108BD9-81ED-4DB2-BD59-A6C34878D82A}">
                    <a16:rowId xmlns:a16="http://schemas.microsoft.com/office/drawing/2014/main" val="111895469"/>
                  </a:ext>
                </a:extLst>
              </a:tr>
              <a:tr h="848032">
                <a:tc>
                  <a:txBody>
                    <a:bodyPr/>
                    <a:lstStyle/>
                    <a:p>
                      <a:pPr marL="0" marR="0">
                        <a:spcBef>
                          <a:spcPts val="0"/>
                        </a:spcBef>
                        <a:spcAft>
                          <a:spcPts val="0"/>
                        </a:spcAft>
                      </a:pPr>
                      <a:r>
                        <a:rPr lang="en-US" sz="1000">
                          <a:effectLst/>
                          <a:latin typeface="Tahoma" panose="020B0604030504040204" pitchFamily="34" charset="0"/>
                          <a:ea typeface="Tahoma" panose="020B0604030504040204" pitchFamily="34" charset="0"/>
                          <a:cs typeface="Tahoma" panose="020B0604030504040204" pitchFamily="34" charset="0"/>
                        </a:rPr>
                        <a:t>Tax Rate &amp; Tax Base</a:t>
                      </a:r>
                    </a:p>
                  </a:txBody>
                  <a:tcPr marL="64524" marR="64524" marT="0" marB="0" anchor="ctr"/>
                </a:tc>
                <a:tc>
                  <a:txBody>
                    <a:bodyPr/>
                    <a:lstStyle/>
                    <a:p>
                      <a:pPr marL="0" marR="0" algn="ctr">
                        <a:spcBef>
                          <a:spcPts val="0"/>
                        </a:spcBef>
                        <a:spcAft>
                          <a:spcPts val="0"/>
                        </a:spcAft>
                      </a:pPr>
                      <a:r>
                        <a:rPr lang="en-US" sz="1000">
                          <a:effectLst/>
                          <a:latin typeface="Tahoma" panose="020B0604030504040204" pitchFamily="34" charset="0"/>
                          <a:ea typeface="Tahoma" panose="020B0604030504040204" pitchFamily="34" charset="0"/>
                          <a:cs typeface="Tahoma" panose="020B0604030504040204" pitchFamily="34" charset="0"/>
                        </a:rPr>
                        <a:t>2.95% x 2008 NIR</a:t>
                      </a:r>
                    </a:p>
                  </a:txBody>
                  <a:tcPr marL="64524" marR="64524" marT="0" marB="0" anchor="ctr"/>
                </a:tc>
                <a:tc>
                  <a:txBody>
                    <a:bodyPr/>
                    <a:lstStyle/>
                    <a:p>
                      <a:pPr marL="0" marR="0" algn="ctr">
                        <a:spcBef>
                          <a:spcPts val="0"/>
                        </a:spcBef>
                        <a:spcAft>
                          <a:spcPts val="0"/>
                        </a:spcAft>
                      </a:pPr>
                      <a:r>
                        <a:rPr lang="en-US" sz="1000">
                          <a:effectLst/>
                          <a:latin typeface="Tahoma" panose="020B0604030504040204" pitchFamily="34" charset="0"/>
                          <a:ea typeface="Tahoma" panose="020B0604030504040204" pitchFamily="34" charset="0"/>
                          <a:cs typeface="Tahoma" panose="020B0604030504040204" pitchFamily="34" charset="0"/>
                        </a:rPr>
                        <a:t>3.22% x 2008 NIR</a:t>
                      </a:r>
                    </a:p>
                  </a:txBody>
                  <a:tcPr marL="64524" marR="64524" marT="0" marB="0" anchor="ctr"/>
                </a:tc>
                <a:tc>
                  <a:txBody>
                    <a:bodyPr/>
                    <a:lstStyle/>
                    <a:p>
                      <a:pPr marL="0" marR="0" algn="ctr">
                        <a:spcBef>
                          <a:spcPts val="0"/>
                        </a:spcBef>
                        <a:spcAft>
                          <a:spcPts val="0"/>
                        </a:spcAft>
                      </a:pPr>
                      <a:r>
                        <a:rPr lang="en-US" sz="1000">
                          <a:effectLst/>
                          <a:latin typeface="Tahoma" panose="020B0604030504040204" pitchFamily="34" charset="0"/>
                          <a:ea typeface="Tahoma" panose="020B0604030504040204" pitchFamily="34" charset="0"/>
                          <a:cs typeface="Tahoma" panose="020B0604030504040204" pitchFamily="34" charset="0"/>
                        </a:rPr>
                        <a:t>3.22% x 2008 NIR</a:t>
                      </a:r>
                    </a:p>
                  </a:txBody>
                  <a:tcPr marL="64524" marR="64524" marT="0" marB="0" anchor="ctr"/>
                </a:tc>
                <a:tc>
                  <a:txBody>
                    <a:bodyPr/>
                    <a:lstStyle/>
                    <a:p>
                      <a:pPr marL="0" marR="0" algn="ctr">
                        <a:spcBef>
                          <a:spcPts val="0"/>
                        </a:spcBef>
                        <a:spcAft>
                          <a:spcPts val="0"/>
                        </a:spcAft>
                      </a:pPr>
                      <a:r>
                        <a:rPr lang="en-US" sz="1000">
                          <a:effectLst/>
                          <a:latin typeface="Tahoma" panose="020B0604030504040204" pitchFamily="34" charset="0"/>
                          <a:ea typeface="Tahoma" panose="020B0604030504040204" pitchFamily="34" charset="0"/>
                          <a:cs typeface="Tahoma" panose="020B0604030504040204" pitchFamily="34" charset="0"/>
                        </a:rPr>
                        <a:t>3.22% x 2011 NIR</a:t>
                      </a:r>
                    </a:p>
                  </a:txBody>
                  <a:tcPr marL="64524" marR="64524" marT="0" marB="0" anchor="ctr"/>
                </a:tc>
                <a:tc>
                  <a:txBody>
                    <a:bodyPr/>
                    <a:lstStyle/>
                    <a:p>
                      <a:pPr marL="0" marR="0" algn="ctr">
                        <a:spcBef>
                          <a:spcPts val="0"/>
                        </a:spcBef>
                        <a:spcAft>
                          <a:spcPts val="0"/>
                        </a:spcAft>
                      </a:pPr>
                      <a:r>
                        <a:rPr lang="en-US" sz="1000">
                          <a:effectLst/>
                          <a:latin typeface="Tahoma" panose="020B0604030504040204" pitchFamily="34" charset="0"/>
                          <a:ea typeface="Tahoma" panose="020B0604030504040204" pitchFamily="34" charset="0"/>
                          <a:cs typeface="Tahoma" panose="020B0604030504040204" pitchFamily="34" charset="0"/>
                        </a:rPr>
                        <a:t>3.22% x 2011 NIR</a:t>
                      </a:r>
                    </a:p>
                  </a:txBody>
                  <a:tcPr marL="64524" marR="64524" marT="0" marB="0" anchor="ctr"/>
                </a:tc>
                <a:tc>
                  <a:txBody>
                    <a:bodyPr/>
                    <a:lstStyle/>
                    <a:p>
                      <a:pPr marL="0" marR="0" algn="ctr">
                        <a:spcBef>
                          <a:spcPts val="0"/>
                        </a:spcBef>
                        <a:spcAft>
                          <a:spcPts val="0"/>
                        </a:spcAft>
                      </a:pPr>
                      <a:r>
                        <a:rPr lang="en-US" sz="1000" dirty="0">
                          <a:effectLst/>
                          <a:latin typeface="Tahoma" panose="020B0604030504040204" pitchFamily="34" charset="0"/>
                          <a:ea typeface="Tahoma" panose="020B0604030504040204" pitchFamily="34" charset="0"/>
                          <a:cs typeface="Tahoma" panose="020B0604030504040204" pitchFamily="34" charset="0"/>
                        </a:rPr>
                        <a:t>3.71% x 2011 NIR</a:t>
                      </a:r>
                    </a:p>
                  </a:txBody>
                  <a:tcPr marL="64524" marR="64524" marT="0" marB="0" anchor="ctr"/>
                </a:tc>
                <a:tc>
                  <a:txBody>
                    <a:bodyPr/>
                    <a:lstStyle/>
                    <a:p>
                      <a:pPr marL="0" marR="0" algn="ctr">
                        <a:spcBef>
                          <a:spcPts val="0"/>
                        </a:spcBef>
                        <a:spcAft>
                          <a:spcPts val="0"/>
                        </a:spcAft>
                      </a:pPr>
                      <a:r>
                        <a:rPr lang="en-US" sz="1000">
                          <a:effectLst/>
                          <a:latin typeface="Tahoma" panose="020B0604030504040204" pitchFamily="34" charset="0"/>
                          <a:ea typeface="Tahoma" panose="020B0604030504040204" pitchFamily="34" charset="0"/>
                          <a:cs typeface="Tahoma" panose="020B0604030504040204" pitchFamily="34" charset="0"/>
                        </a:rPr>
                        <a:t>3.71% x 2011 NIR</a:t>
                      </a:r>
                    </a:p>
                  </a:txBody>
                  <a:tcPr marL="64524" marR="64524" marT="0" marB="0" anchor="ctr"/>
                </a:tc>
                <a:tc>
                  <a:txBody>
                    <a:bodyPr/>
                    <a:lstStyle/>
                    <a:p>
                      <a:pPr marL="0" marR="0" algn="ctr">
                        <a:spcBef>
                          <a:spcPts val="0"/>
                        </a:spcBef>
                        <a:spcAft>
                          <a:spcPts val="0"/>
                        </a:spcAft>
                      </a:pPr>
                      <a:r>
                        <a:rPr lang="en-US" sz="1000" dirty="0">
                          <a:effectLst/>
                          <a:latin typeface="Tahoma" panose="020B0604030504040204" pitchFamily="34" charset="0"/>
                          <a:ea typeface="Tahoma" panose="020B0604030504040204" pitchFamily="34" charset="0"/>
                          <a:cs typeface="Tahoma" panose="020B0604030504040204" pitchFamily="34" charset="0"/>
                        </a:rPr>
                        <a:t>3.71% x 2011 NIR</a:t>
                      </a:r>
                    </a:p>
                  </a:txBody>
                  <a:tcPr marL="64524" marR="64524" marT="0" marB="0" anchor="ctr"/>
                </a:tc>
                <a:tc>
                  <a:txBody>
                    <a:bodyPr/>
                    <a:lstStyle/>
                    <a:p>
                      <a:pPr marL="0" marR="0" algn="ctr">
                        <a:spcBef>
                          <a:spcPts val="0"/>
                        </a:spcBef>
                        <a:spcAft>
                          <a:spcPts val="0"/>
                        </a:spcAft>
                      </a:pPr>
                      <a:r>
                        <a:rPr lang="en-US" sz="1000" dirty="0">
                          <a:effectLst/>
                          <a:latin typeface="Tahoma" panose="020B0604030504040204" pitchFamily="34" charset="0"/>
                          <a:ea typeface="Tahoma" panose="020B0604030504040204" pitchFamily="34" charset="0"/>
                          <a:cs typeface="Tahoma" panose="020B0604030504040204" pitchFamily="34" charset="0"/>
                        </a:rPr>
                        <a:t>2.98% x 2015 NIR + 1.55% x 2015 NOR</a:t>
                      </a:r>
                    </a:p>
                  </a:txBody>
                  <a:tcPr marL="64524" marR="64524" marT="0" marB="0" anchor="ctr"/>
                </a:tc>
                <a:tc>
                  <a:txBody>
                    <a:bodyPr/>
                    <a:lstStyle/>
                    <a:p>
                      <a:pPr marL="0" marR="0" algn="ctr">
                        <a:spcBef>
                          <a:spcPts val="0"/>
                        </a:spcBef>
                        <a:spcAft>
                          <a:spcPts val="0"/>
                        </a:spcAft>
                      </a:pPr>
                      <a:r>
                        <a:rPr lang="en-US" sz="1000" dirty="0">
                          <a:effectLst/>
                          <a:latin typeface="Tahoma" panose="020B0604030504040204" pitchFamily="34" charset="0"/>
                          <a:ea typeface="Tahoma" panose="020B0604030504040204" pitchFamily="34" charset="0"/>
                          <a:cs typeface="Tahoma" panose="020B0604030504040204" pitchFamily="34" charset="0"/>
                        </a:rPr>
                        <a:t>3.32% x 2015 NIR + 1.73% x 2015 NOR</a:t>
                      </a:r>
                    </a:p>
                  </a:txBody>
                  <a:tcPr marL="64524" marR="64524" marT="0" marB="0" anchor="ctr"/>
                </a:tc>
                <a:tc>
                  <a:txBody>
                    <a:bodyPr/>
                    <a:lstStyle/>
                    <a:p>
                      <a:pPr marL="0" marR="0" algn="ctr">
                        <a:spcBef>
                          <a:spcPts val="0"/>
                        </a:spcBef>
                        <a:spcAft>
                          <a:spcPts val="0"/>
                        </a:spcAft>
                      </a:pPr>
                      <a:r>
                        <a:rPr lang="en-US" sz="1000" dirty="0">
                          <a:effectLst/>
                          <a:latin typeface="Tahoma" panose="020B0604030504040204" pitchFamily="34" charset="0"/>
                          <a:ea typeface="Tahoma" panose="020B0604030504040204" pitchFamily="34" charset="0"/>
                          <a:cs typeface="Tahoma" panose="020B0604030504040204" pitchFamily="34" charset="0"/>
                        </a:rPr>
                        <a:t>3.05% x 2015 NIR + 1.59% of 2015 NOR</a:t>
                      </a:r>
                    </a:p>
                  </a:txBody>
                  <a:tcPr marL="64524" marR="64524" marT="0" marB="0" anchor="ctr"/>
                </a:tc>
                <a:tc>
                  <a:txBody>
                    <a:bodyPr/>
                    <a:lstStyle/>
                    <a:p>
                      <a:pPr marL="0" marR="0" algn="ctr">
                        <a:spcBef>
                          <a:spcPts val="0"/>
                        </a:spcBef>
                        <a:spcAft>
                          <a:spcPts val="0"/>
                        </a:spcAft>
                      </a:pPr>
                      <a:r>
                        <a:rPr lang="en-US" sz="1000" dirty="0">
                          <a:effectLst/>
                          <a:latin typeface="Tahoma" panose="020B0604030504040204" pitchFamily="34" charset="0"/>
                          <a:ea typeface="Tahoma" panose="020B0604030504040204" pitchFamily="34" charset="0"/>
                          <a:cs typeface="Tahoma" panose="020B0604030504040204" pitchFamily="34" charset="0"/>
                        </a:rPr>
                        <a:t>3.32% x 2015 NIR + 1.73% x 2015 NOR</a:t>
                      </a:r>
                    </a:p>
                  </a:txBody>
                  <a:tcPr marL="64524" marR="64524" marT="0" marB="0" anchor="ctr"/>
                </a:tc>
                <a:extLst>
                  <a:ext uri="{0D108BD9-81ED-4DB2-BD59-A6C34878D82A}">
                    <a16:rowId xmlns:a16="http://schemas.microsoft.com/office/drawing/2014/main" val="2590503644"/>
                  </a:ext>
                </a:extLst>
              </a:tr>
              <a:tr h="414594">
                <a:tc>
                  <a:txBody>
                    <a:bodyPr/>
                    <a:lstStyle/>
                    <a:p>
                      <a:pPr marL="0" marR="0">
                        <a:spcBef>
                          <a:spcPts val="0"/>
                        </a:spcBef>
                        <a:spcAft>
                          <a:spcPts val="0"/>
                        </a:spcAft>
                      </a:pPr>
                      <a:r>
                        <a:rPr lang="en-US" sz="1000">
                          <a:effectLst/>
                          <a:latin typeface="Tahoma" panose="020B0604030504040204" pitchFamily="34" charset="0"/>
                          <a:ea typeface="Tahoma" panose="020B0604030504040204" pitchFamily="34" charset="0"/>
                          <a:cs typeface="Tahoma" panose="020B0604030504040204" pitchFamily="34" charset="0"/>
                        </a:rPr>
                        <a:t>Contribution to State</a:t>
                      </a:r>
                    </a:p>
                  </a:txBody>
                  <a:tcPr marL="64524" marR="64524" marT="0" marB="0" anchor="ctr"/>
                </a:tc>
                <a:tc>
                  <a:txBody>
                    <a:bodyPr/>
                    <a:lstStyle/>
                    <a:p>
                      <a:pPr marL="0" marR="0" algn="ctr">
                        <a:spcBef>
                          <a:spcPts val="0"/>
                        </a:spcBef>
                        <a:spcAft>
                          <a:spcPts val="0"/>
                        </a:spcAft>
                      </a:pPr>
                      <a:r>
                        <a:rPr lang="en-US" sz="1000">
                          <a:effectLst/>
                          <a:latin typeface="Tahoma" panose="020B0604030504040204" pitchFamily="34" charset="0"/>
                          <a:ea typeface="Tahoma" panose="020B0604030504040204" pitchFamily="34" charset="0"/>
                          <a:cs typeface="Tahoma" panose="020B0604030504040204" pitchFamily="34" charset="0"/>
                        </a:rPr>
                        <a:t>$121</a:t>
                      </a:r>
                    </a:p>
                  </a:txBody>
                  <a:tcPr marL="64524" marR="64524" marT="0" marB="0" anchor="ctr"/>
                </a:tc>
                <a:tc>
                  <a:txBody>
                    <a:bodyPr/>
                    <a:lstStyle/>
                    <a:p>
                      <a:pPr marL="0" marR="0" algn="ctr">
                        <a:spcBef>
                          <a:spcPts val="0"/>
                        </a:spcBef>
                        <a:spcAft>
                          <a:spcPts val="0"/>
                        </a:spcAft>
                      </a:pPr>
                      <a:r>
                        <a:rPr lang="en-US" sz="1000">
                          <a:effectLst/>
                          <a:latin typeface="Tahoma" panose="020B0604030504040204" pitchFamily="34" charset="0"/>
                          <a:ea typeface="Tahoma" panose="020B0604030504040204" pitchFamily="34" charset="0"/>
                          <a:cs typeface="Tahoma" panose="020B0604030504040204" pitchFamily="34" charset="0"/>
                        </a:rPr>
                        <a:t>$109</a:t>
                      </a:r>
                    </a:p>
                  </a:txBody>
                  <a:tcPr marL="64524" marR="64524" marT="0" marB="0" anchor="ctr"/>
                </a:tc>
                <a:tc>
                  <a:txBody>
                    <a:bodyPr/>
                    <a:lstStyle/>
                    <a:p>
                      <a:pPr marL="0" marR="0" algn="ctr">
                        <a:spcBef>
                          <a:spcPts val="0"/>
                        </a:spcBef>
                        <a:spcAft>
                          <a:spcPts val="0"/>
                        </a:spcAft>
                      </a:pPr>
                      <a:r>
                        <a:rPr lang="en-US" sz="1000">
                          <a:effectLst/>
                          <a:latin typeface="Tahoma" panose="020B0604030504040204" pitchFamily="34" charset="0"/>
                          <a:ea typeface="Tahoma" panose="020B0604030504040204" pitchFamily="34" charset="0"/>
                          <a:cs typeface="Tahoma" panose="020B0604030504040204" pitchFamily="34" charset="0"/>
                        </a:rPr>
                        <a:t>$109</a:t>
                      </a:r>
                    </a:p>
                  </a:txBody>
                  <a:tcPr marL="64524" marR="64524" marT="0" marB="0" anchor="ctr"/>
                </a:tc>
                <a:tc>
                  <a:txBody>
                    <a:bodyPr/>
                    <a:lstStyle/>
                    <a:p>
                      <a:pPr marL="0" marR="0" algn="ctr">
                        <a:spcBef>
                          <a:spcPts val="0"/>
                        </a:spcBef>
                        <a:spcAft>
                          <a:spcPts val="0"/>
                        </a:spcAft>
                      </a:pPr>
                      <a:r>
                        <a:rPr lang="en-US" sz="1000">
                          <a:effectLst/>
                          <a:latin typeface="Tahoma" panose="020B0604030504040204" pitchFamily="34" charset="0"/>
                          <a:ea typeface="Tahoma" panose="020B0604030504040204" pitchFamily="34" charset="0"/>
                          <a:cs typeface="Tahoma" panose="020B0604030504040204" pitchFamily="34" charset="0"/>
                        </a:rPr>
                        <a:t>$150</a:t>
                      </a:r>
                    </a:p>
                  </a:txBody>
                  <a:tcPr marL="64524" marR="64524" marT="0" marB="0" anchor="ctr"/>
                </a:tc>
                <a:tc>
                  <a:txBody>
                    <a:bodyPr/>
                    <a:lstStyle/>
                    <a:p>
                      <a:pPr marL="0" marR="0" algn="ctr">
                        <a:spcBef>
                          <a:spcPts val="0"/>
                        </a:spcBef>
                        <a:spcAft>
                          <a:spcPts val="0"/>
                        </a:spcAft>
                      </a:pPr>
                      <a:r>
                        <a:rPr lang="en-US" sz="1000">
                          <a:effectLst/>
                          <a:latin typeface="Tahoma" panose="020B0604030504040204" pitchFamily="34" charset="0"/>
                          <a:ea typeface="Tahoma" panose="020B0604030504040204" pitchFamily="34" charset="0"/>
                          <a:cs typeface="Tahoma" panose="020B0604030504040204" pitchFamily="34" charset="0"/>
                        </a:rPr>
                        <a:t>$150</a:t>
                      </a:r>
                    </a:p>
                  </a:txBody>
                  <a:tcPr marL="64524" marR="64524" marT="0" marB="0" anchor="ctr"/>
                </a:tc>
                <a:tc>
                  <a:txBody>
                    <a:bodyPr/>
                    <a:lstStyle/>
                    <a:p>
                      <a:pPr marL="0" marR="0" algn="ctr">
                        <a:spcBef>
                          <a:spcPts val="0"/>
                        </a:spcBef>
                        <a:spcAft>
                          <a:spcPts val="0"/>
                        </a:spcAft>
                      </a:pPr>
                      <a:r>
                        <a:rPr lang="en-US" sz="1000">
                          <a:effectLst/>
                          <a:latin typeface="Tahoma" panose="020B0604030504040204" pitchFamily="34" charset="0"/>
                          <a:ea typeface="Tahoma" panose="020B0604030504040204" pitchFamily="34" charset="0"/>
                          <a:cs typeface="Tahoma" panose="020B0604030504040204" pitchFamily="34" charset="0"/>
                        </a:rPr>
                        <a:t>$220</a:t>
                      </a:r>
                    </a:p>
                  </a:txBody>
                  <a:tcPr marL="64524" marR="64524" marT="0" marB="0" anchor="ctr"/>
                </a:tc>
                <a:tc>
                  <a:txBody>
                    <a:bodyPr/>
                    <a:lstStyle/>
                    <a:p>
                      <a:pPr marL="0" marR="0" algn="ctr">
                        <a:spcBef>
                          <a:spcPts val="0"/>
                        </a:spcBef>
                        <a:spcAft>
                          <a:spcPts val="0"/>
                        </a:spcAft>
                      </a:pPr>
                      <a:r>
                        <a:rPr lang="en-US" sz="1000">
                          <a:effectLst/>
                          <a:latin typeface="Tahoma" panose="020B0604030504040204" pitchFamily="34" charset="0"/>
                          <a:ea typeface="Tahoma" panose="020B0604030504040204" pitchFamily="34" charset="0"/>
                          <a:cs typeface="Tahoma" panose="020B0604030504040204" pitchFamily="34" charset="0"/>
                        </a:rPr>
                        <a:t>$220</a:t>
                      </a:r>
                    </a:p>
                  </a:txBody>
                  <a:tcPr marL="64524" marR="64524" marT="0" marB="0" anchor="ctr"/>
                </a:tc>
                <a:tc>
                  <a:txBody>
                    <a:bodyPr/>
                    <a:lstStyle/>
                    <a:p>
                      <a:pPr marL="0" marR="0" algn="ctr">
                        <a:spcBef>
                          <a:spcPts val="0"/>
                        </a:spcBef>
                        <a:spcAft>
                          <a:spcPts val="0"/>
                        </a:spcAft>
                      </a:pPr>
                      <a:r>
                        <a:rPr lang="en-US" sz="1000">
                          <a:effectLst/>
                          <a:latin typeface="Tahoma" panose="020B0604030504040204" pitchFamily="34" charset="0"/>
                          <a:ea typeface="Tahoma" panose="020B0604030504040204" pitchFamily="34" charset="0"/>
                          <a:cs typeface="Tahoma" panose="020B0604030504040204" pitchFamily="34" charset="0"/>
                        </a:rPr>
                        <a:t>$220</a:t>
                      </a:r>
                    </a:p>
                  </a:txBody>
                  <a:tcPr marL="64524" marR="64524" marT="0" marB="0" anchor="ctr"/>
                </a:tc>
                <a:tc>
                  <a:txBody>
                    <a:bodyPr/>
                    <a:lstStyle/>
                    <a:p>
                      <a:pPr marL="0" marR="0" algn="ctr">
                        <a:spcBef>
                          <a:spcPts val="0"/>
                        </a:spcBef>
                        <a:spcAft>
                          <a:spcPts val="0"/>
                        </a:spcAft>
                      </a:pPr>
                      <a:r>
                        <a:rPr lang="en-US" sz="1000">
                          <a:effectLst/>
                          <a:latin typeface="Tahoma" panose="020B0604030504040204" pitchFamily="34" charset="0"/>
                          <a:ea typeface="Tahoma" panose="020B0604030504040204" pitchFamily="34" charset="0"/>
                          <a:cs typeface="Tahoma" panose="020B0604030504040204" pitchFamily="34" charset="0"/>
                        </a:rPr>
                        <a:t>$295</a:t>
                      </a:r>
                    </a:p>
                  </a:txBody>
                  <a:tcPr marL="64524" marR="64524" marT="0" marB="0" anchor="ctr"/>
                </a:tc>
                <a:tc>
                  <a:txBody>
                    <a:bodyPr/>
                    <a:lstStyle/>
                    <a:p>
                      <a:pPr marL="0" marR="0" algn="ctr">
                        <a:spcBef>
                          <a:spcPts val="0"/>
                        </a:spcBef>
                        <a:spcAft>
                          <a:spcPts val="0"/>
                        </a:spcAft>
                      </a:pPr>
                      <a:r>
                        <a:rPr lang="en-US" sz="1000">
                          <a:effectLst/>
                          <a:latin typeface="Tahoma" panose="020B0604030504040204" pitchFamily="34" charset="0"/>
                          <a:ea typeface="Tahoma" panose="020B0604030504040204" pitchFamily="34" charset="0"/>
                          <a:cs typeface="Tahoma" panose="020B0604030504040204" pitchFamily="34" charset="0"/>
                        </a:rPr>
                        <a:t>$295</a:t>
                      </a:r>
                    </a:p>
                  </a:txBody>
                  <a:tcPr marL="64524" marR="64524" marT="0" marB="0" anchor="ctr"/>
                </a:tc>
                <a:tc>
                  <a:txBody>
                    <a:bodyPr/>
                    <a:lstStyle/>
                    <a:p>
                      <a:pPr marL="0" marR="0" algn="ctr">
                        <a:spcBef>
                          <a:spcPts val="0"/>
                        </a:spcBef>
                        <a:spcAft>
                          <a:spcPts val="0"/>
                        </a:spcAft>
                      </a:pPr>
                      <a:r>
                        <a:rPr lang="en-US" sz="1000">
                          <a:effectLst/>
                          <a:latin typeface="Tahoma" panose="020B0604030504040204" pitchFamily="34" charset="0"/>
                          <a:ea typeface="Tahoma" panose="020B0604030504040204" pitchFamily="34" charset="0"/>
                          <a:cs typeface="Tahoma" panose="020B0604030504040204" pitchFamily="34" charset="0"/>
                        </a:rPr>
                        <a:t>$295</a:t>
                      </a:r>
                    </a:p>
                  </a:txBody>
                  <a:tcPr marL="64524" marR="64524" marT="0" marB="0" anchor="ctr"/>
                </a:tc>
                <a:tc>
                  <a:txBody>
                    <a:bodyPr/>
                    <a:lstStyle/>
                    <a:p>
                      <a:pPr marL="0" marR="0">
                        <a:spcBef>
                          <a:spcPts val="0"/>
                        </a:spcBef>
                        <a:spcAft>
                          <a:spcPts val="0"/>
                        </a:spcAft>
                      </a:pPr>
                      <a:r>
                        <a:rPr lang="en-US" sz="1000" dirty="0">
                          <a:effectLst/>
                          <a:latin typeface="Tahoma" panose="020B0604030504040204" pitchFamily="34" charset="0"/>
                          <a:ea typeface="Tahoma" panose="020B0604030504040204" pitchFamily="34" charset="0"/>
                          <a:cs typeface="Tahoma" panose="020B0604030504040204" pitchFamily="34" charset="0"/>
                        </a:rPr>
                        <a:t>$300</a:t>
                      </a:r>
                    </a:p>
                  </a:txBody>
                  <a:tcPr marL="64524" marR="64524" marT="0" marB="0" anchor="ctr"/>
                </a:tc>
                <a:extLst>
                  <a:ext uri="{0D108BD9-81ED-4DB2-BD59-A6C34878D82A}">
                    <a16:rowId xmlns:a16="http://schemas.microsoft.com/office/drawing/2014/main" val="488627613"/>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916938" y="396621"/>
            <a:ext cx="10513061" cy="536044"/>
          </a:xfrm>
          <a:prstGeom prst="rect">
            <a:avLst/>
          </a:prstGeom>
        </p:spPr>
        <p:txBody>
          <a:bodyPr vert="horz" wrap="square" lIns="0" tIns="12700" rIns="0" bIns="0" rtlCol="0">
            <a:spAutoFit/>
          </a:bodyPr>
          <a:lstStyle/>
          <a:p>
            <a:pPr marL="12700">
              <a:lnSpc>
                <a:spcPct val="100000"/>
              </a:lnSpc>
              <a:spcBef>
                <a:spcPts val="100"/>
              </a:spcBef>
            </a:pPr>
            <a:r>
              <a:rPr sz="3400" spc="-5" dirty="0"/>
              <a:t>Types of Hospital Payments Funded </a:t>
            </a:r>
            <a:r>
              <a:rPr sz="3400" dirty="0"/>
              <a:t>by the</a:t>
            </a:r>
            <a:r>
              <a:rPr sz="3400" spc="15" dirty="0"/>
              <a:t> </a:t>
            </a:r>
            <a:r>
              <a:rPr sz="3400" dirty="0"/>
              <a:t>QCA</a:t>
            </a:r>
          </a:p>
        </p:txBody>
      </p:sp>
      <p:sp>
        <p:nvSpPr>
          <p:cNvPr id="6" name="object 6"/>
          <p:cNvSpPr txBox="1">
            <a:spLocks noGrp="1"/>
          </p:cNvSpPr>
          <p:nvPr>
            <p:ph type="sldNum" sz="quarter" idx="7"/>
          </p:nvPr>
        </p:nvSpPr>
        <p:spPr>
          <a:xfrm>
            <a:off x="11195049" y="6273507"/>
            <a:ext cx="234950" cy="187872"/>
          </a:xfrm>
          <a:prstGeom prst="rect">
            <a:avLst/>
          </a:prstGeom>
        </p:spPr>
        <p:txBody>
          <a:bodyPr vert="horz" wrap="square" lIns="0" tIns="3175" rIns="0" bIns="0" rtlCol="0">
            <a:spAutoFit/>
          </a:bodyPr>
          <a:lstStyle/>
          <a:p>
            <a:pPr marL="38100" marR="0" lvl="0" indent="0" algn="l" defTabSz="914400" rtl="0" eaLnBrk="1" fontAlgn="auto" latinLnBrk="0" hangingPunct="1">
              <a:lnSpc>
                <a:spcPct val="100000"/>
              </a:lnSpc>
              <a:spcBef>
                <a:spcPts val="25"/>
              </a:spcBef>
              <a:spcAft>
                <a:spcPts val="0"/>
              </a:spcAft>
              <a:buClrTx/>
              <a:buSzTx/>
              <a:buFontTx/>
              <a:buNone/>
              <a:tabLst/>
              <a:defRPr/>
            </a:pPr>
            <a:fld id="{81D60167-4931-47E6-BA6A-407CBD079E47}" type="slidenum">
              <a:rPr kumimoji="0" sz="1200" b="0" i="0" u="none" strike="noStrike" kern="1200" cap="none" spc="0" normalizeH="0" baseline="0" noProof="0" dirty="0">
                <a:ln>
                  <a:noFill/>
                </a:ln>
                <a:solidFill>
                  <a:srgbClr val="888888"/>
                </a:solidFill>
                <a:effectLst/>
                <a:uLnTx/>
                <a:uFillTx/>
                <a:latin typeface="Tahoma" panose="020B0604030504040204" pitchFamily="34" charset="0"/>
                <a:ea typeface="Tahoma" panose="020B0604030504040204" pitchFamily="34" charset="0"/>
                <a:cs typeface="Tahoma" panose="020B0604030504040204" pitchFamily="34" charset="0"/>
              </a:rPr>
              <a:pPr marL="38100" marR="0" lvl="0" indent="0" algn="l" defTabSz="914400" rtl="0" eaLnBrk="1" fontAlgn="auto" latinLnBrk="0" hangingPunct="1">
                <a:lnSpc>
                  <a:spcPct val="100000"/>
                </a:lnSpc>
                <a:spcBef>
                  <a:spcPts val="25"/>
                </a:spcBef>
                <a:spcAft>
                  <a:spcPts val="0"/>
                </a:spcAft>
                <a:buClrTx/>
                <a:buSzTx/>
                <a:buFontTx/>
                <a:buNone/>
                <a:tabLst/>
                <a:defRPr/>
              </a:pPr>
              <a:t>16</a:t>
            </a:fld>
            <a:endParaRPr kumimoji="0" sz="1200" b="0" i="0" u="none" strike="noStrike" kern="1200" cap="none" spc="0" normalizeH="0" baseline="0" noProof="0" dirty="0">
              <a:ln>
                <a:noFill/>
              </a:ln>
              <a:solidFill>
                <a:srgbClr val="888888"/>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 name="object 5"/>
          <p:cNvSpPr txBox="1"/>
          <p:nvPr/>
        </p:nvSpPr>
        <p:spPr>
          <a:xfrm>
            <a:off x="835269" y="1210871"/>
            <a:ext cx="10392508" cy="4552528"/>
          </a:xfrm>
          <a:prstGeom prst="rect">
            <a:avLst/>
          </a:prstGeom>
        </p:spPr>
        <p:txBody>
          <a:bodyPr vert="horz" wrap="square" lIns="0" tIns="12700" rIns="0" bIns="0" rtlCol="0">
            <a:spAutoFit/>
          </a:bodyPr>
          <a:lstStyle/>
          <a:p>
            <a:pPr marL="354965" marR="81280" lvl="0" indent="-342900" algn="l" defTabSz="914400" rtl="0" eaLnBrk="1" fontAlgn="auto" latinLnBrk="0" hangingPunct="1">
              <a:lnSpc>
                <a:spcPct val="100000"/>
              </a:lnSpc>
              <a:spcBef>
                <a:spcPts val="100"/>
              </a:spcBef>
              <a:spcAft>
                <a:spcPts val="0"/>
              </a:spcAft>
              <a:buClr>
                <a:srgbClr val="0071BB"/>
              </a:buClr>
              <a:buSzPct val="80555"/>
              <a:buFont typeface="Wingdings"/>
              <a:buChar char=""/>
              <a:tabLst>
                <a:tab pos="354965" algn="l"/>
                <a:tab pos="355600" algn="l"/>
              </a:tabLst>
              <a:defRPr/>
            </a:pPr>
            <a:r>
              <a:rPr b="1" spc="-5" dirty="0">
                <a:solidFill>
                  <a:prstClr val="black"/>
                </a:solidFill>
                <a:latin typeface="Tahoma"/>
                <a:cs typeface="Tahoma"/>
              </a:rPr>
              <a:t>Fee-for-Service (FFS) Payments: </a:t>
            </a:r>
            <a:r>
              <a:rPr kumimoji="0" lang="en-US" sz="1800" b="0" i="0" u="none" strike="noStrike" kern="1200" cap="none" spc="-5" normalizeH="0" baseline="0" noProof="0" dirty="0">
                <a:ln>
                  <a:noFill/>
                </a:ln>
                <a:solidFill>
                  <a:prstClr val="black"/>
                </a:solidFill>
                <a:effectLst/>
                <a:uLnTx/>
                <a:uFillTx/>
                <a:latin typeface="Tahoma"/>
                <a:ea typeface="+mn-ea"/>
                <a:cs typeface="Tahoma"/>
              </a:rPr>
              <a:t>S</a:t>
            </a:r>
            <a:r>
              <a:rPr kumimoji="0" sz="1800" b="0" i="0" u="none" strike="noStrike" kern="1200" cap="none" spc="-5" normalizeH="0" baseline="0" noProof="0" dirty="0">
                <a:ln>
                  <a:noFill/>
                </a:ln>
                <a:solidFill>
                  <a:prstClr val="black"/>
                </a:solidFill>
                <a:effectLst/>
                <a:uLnTx/>
                <a:uFillTx/>
                <a:latin typeface="Tahoma"/>
                <a:ea typeface="+mn-ea"/>
                <a:cs typeface="Tahoma"/>
              </a:rPr>
              <a:t>ubject to inpatient </a:t>
            </a:r>
            <a:r>
              <a:rPr kumimoji="0" sz="1800" b="0" i="0" u="none" strike="noStrike" kern="1200" cap="none" spc="0" normalizeH="0" baseline="0" noProof="0" dirty="0">
                <a:ln>
                  <a:noFill/>
                </a:ln>
                <a:solidFill>
                  <a:prstClr val="black"/>
                </a:solidFill>
                <a:effectLst/>
                <a:uLnTx/>
                <a:uFillTx/>
                <a:latin typeface="Tahoma"/>
                <a:ea typeface="+mn-ea"/>
                <a:cs typeface="Tahoma"/>
              </a:rPr>
              <a:t>and </a:t>
            </a:r>
            <a:r>
              <a:rPr kumimoji="0" sz="1800" b="0" i="0" u="none" strike="noStrike" kern="1200" cap="none" spc="-5" normalizeH="0" baseline="0" noProof="0" dirty="0">
                <a:ln>
                  <a:noFill/>
                </a:ln>
                <a:solidFill>
                  <a:prstClr val="black"/>
                </a:solidFill>
                <a:effectLst/>
                <a:uLnTx/>
                <a:uFillTx/>
                <a:latin typeface="Tahoma"/>
                <a:ea typeface="+mn-ea"/>
                <a:cs typeface="Tahoma"/>
              </a:rPr>
              <a:t>outpatient </a:t>
            </a:r>
            <a:r>
              <a:rPr kumimoji="0" sz="1800" b="0" i="0" u="none" strike="noStrike" kern="1200" cap="none" spc="0" normalizeH="0" baseline="0" noProof="0" dirty="0">
                <a:ln>
                  <a:noFill/>
                </a:ln>
                <a:solidFill>
                  <a:prstClr val="black"/>
                </a:solidFill>
                <a:effectLst/>
                <a:uLnTx/>
                <a:uFillTx/>
                <a:latin typeface="Tahoma"/>
                <a:ea typeface="+mn-ea"/>
                <a:cs typeface="Tahoma"/>
              </a:rPr>
              <a:t>upper </a:t>
            </a:r>
            <a:r>
              <a:rPr kumimoji="0" sz="1800" b="0" i="0" u="none" strike="noStrike" kern="1200" cap="none" spc="-5" normalizeH="0" baseline="0" noProof="0" dirty="0">
                <a:ln>
                  <a:noFill/>
                </a:ln>
                <a:solidFill>
                  <a:prstClr val="black"/>
                </a:solidFill>
                <a:effectLst/>
                <a:uLnTx/>
                <a:uFillTx/>
                <a:latin typeface="Tahoma"/>
                <a:ea typeface="+mn-ea"/>
                <a:cs typeface="Tahoma"/>
              </a:rPr>
              <a:t>payment limits (UPL), limit</a:t>
            </a:r>
            <a:r>
              <a:rPr kumimoji="0" lang="en-US" sz="1800" b="0" i="0" u="none" strike="noStrike" kern="1200" cap="none" spc="-5" normalizeH="0" baseline="0" noProof="0" dirty="0">
                <a:ln>
                  <a:noFill/>
                </a:ln>
                <a:solidFill>
                  <a:prstClr val="black"/>
                </a:solidFill>
                <a:effectLst/>
                <a:uLnTx/>
                <a:uFillTx/>
                <a:latin typeface="Tahoma"/>
                <a:ea typeface="+mn-ea"/>
                <a:cs typeface="Tahoma"/>
              </a:rPr>
              <a:t>s </a:t>
            </a:r>
            <a:r>
              <a:rPr kumimoji="0" sz="1800" b="0" i="0" u="none" strike="noStrike" kern="1200" cap="none" spc="-5" normalizeH="0" baseline="0" noProof="0" dirty="0">
                <a:ln>
                  <a:noFill/>
                </a:ln>
                <a:solidFill>
                  <a:prstClr val="black"/>
                </a:solidFill>
                <a:effectLst/>
                <a:uLnTx/>
                <a:uFillTx/>
                <a:latin typeface="Tahoma"/>
                <a:ea typeface="+mn-ea"/>
                <a:cs typeface="Tahoma"/>
              </a:rPr>
              <a:t>total Medicaid payments to the Medicare equivalents. DHS reports very limited UPL </a:t>
            </a:r>
            <a:r>
              <a:rPr kumimoji="0" sz="1800" b="0" i="0" u="none" strike="noStrike" kern="1200" cap="none" spc="-10" normalizeH="0" baseline="0" noProof="0" dirty="0">
                <a:ln>
                  <a:noFill/>
                </a:ln>
                <a:solidFill>
                  <a:prstClr val="black"/>
                </a:solidFill>
                <a:effectLst/>
                <a:uLnTx/>
                <a:uFillTx/>
                <a:latin typeface="Tahoma"/>
                <a:ea typeface="+mn-ea"/>
                <a:cs typeface="Tahoma"/>
              </a:rPr>
              <a:t>room, </a:t>
            </a:r>
            <a:r>
              <a:rPr kumimoji="0" sz="1800" b="0" i="0" u="none" strike="noStrike" kern="1200" cap="none" spc="-5" normalizeH="0" baseline="0" noProof="0" dirty="0">
                <a:ln>
                  <a:noFill/>
                </a:ln>
                <a:solidFill>
                  <a:prstClr val="black"/>
                </a:solidFill>
                <a:effectLst/>
                <a:uLnTx/>
                <a:uFillTx/>
                <a:latin typeface="Tahoma"/>
                <a:ea typeface="+mn-ea"/>
                <a:cs typeface="Tahoma"/>
              </a:rPr>
              <a:t>which </a:t>
            </a:r>
            <a:r>
              <a:rPr kumimoji="0" sz="1800" b="0" i="0" u="none" strike="noStrike" kern="1200" cap="none" spc="0" normalizeH="0" baseline="0" noProof="0" dirty="0">
                <a:ln>
                  <a:noFill/>
                </a:ln>
                <a:solidFill>
                  <a:prstClr val="black"/>
                </a:solidFill>
                <a:effectLst/>
                <a:uLnTx/>
                <a:uFillTx/>
                <a:latin typeface="Tahoma"/>
                <a:ea typeface="+mn-ea"/>
                <a:cs typeface="Tahoma"/>
              </a:rPr>
              <a:t>means </a:t>
            </a:r>
            <a:r>
              <a:rPr kumimoji="0" sz="1800" b="0" i="0" u="none" strike="noStrike" kern="1200" cap="none" spc="-5" normalizeH="0" baseline="0" noProof="0" dirty="0">
                <a:ln>
                  <a:noFill/>
                </a:ln>
                <a:solidFill>
                  <a:prstClr val="black"/>
                </a:solidFill>
                <a:effectLst/>
                <a:uLnTx/>
                <a:uFillTx/>
                <a:latin typeface="Tahoma"/>
                <a:ea typeface="+mn-ea"/>
                <a:cs typeface="Tahoma"/>
              </a:rPr>
              <a:t>very </a:t>
            </a:r>
            <a:r>
              <a:rPr kumimoji="0" sz="1800" b="0" i="0" u="none" strike="noStrike" kern="1200" cap="none" spc="-10" normalizeH="0" baseline="0" noProof="0" dirty="0">
                <a:ln>
                  <a:noFill/>
                </a:ln>
                <a:solidFill>
                  <a:prstClr val="black"/>
                </a:solidFill>
                <a:effectLst/>
                <a:uLnTx/>
                <a:uFillTx/>
                <a:latin typeface="Tahoma"/>
                <a:ea typeface="+mn-ea"/>
                <a:cs typeface="Tahoma"/>
              </a:rPr>
              <a:t>little </a:t>
            </a:r>
            <a:r>
              <a:rPr kumimoji="0" sz="1800" b="0" i="0" u="none" strike="noStrike" kern="1200" cap="none" spc="-5" normalizeH="0" baseline="0" noProof="0" dirty="0">
                <a:ln>
                  <a:noFill/>
                </a:ln>
                <a:solidFill>
                  <a:prstClr val="black"/>
                </a:solidFill>
                <a:effectLst/>
                <a:uLnTx/>
                <a:uFillTx/>
                <a:latin typeface="Tahoma"/>
                <a:ea typeface="+mn-ea"/>
                <a:cs typeface="Tahoma"/>
              </a:rPr>
              <a:t>opportunity to increase FFS</a:t>
            </a:r>
            <a:r>
              <a:rPr kumimoji="0" sz="1800" b="0" i="0" u="none" strike="noStrike" kern="1200" cap="none" spc="20" normalizeH="0" baseline="0" noProof="0" dirty="0">
                <a:ln>
                  <a:noFill/>
                </a:ln>
                <a:solidFill>
                  <a:prstClr val="black"/>
                </a:solidFill>
                <a:effectLst/>
                <a:uLnTx/>
                <a:uFillTx/>
                <a:latin typeface="Tahoma"/>
                <a:ea typeface="+mn-ea"/>
                <a:cs typeface="Tahoma"/>
              </a:rPr>
              <a:t> </a:t>
            </a:r>
            <a:r>
              <a:rPr kumimoji="0" sz="1800" b="0" i="0" u="none" strike="noStrike" kern="1200" cap="none" spc="-5" normalizeH="0" baseline="0" noProof="0" dirty="0">
                <a:ln>
                  <a:noFill/>
                </a:ln>
                <a:solidFill>
                  <a:prstClr val="black"/>
                </a:solidFill>
                <a:effectLst/>
                <a:uLnTx/>
                <a:uFillTx/>
                <a:latin typeface="Tahoma"/>
                <a:ea typeface="+mn-ea"/>
                <a:cs typeface="Tahoma"/>
              </a:rPr>
              <a:t>payments</a:t>
            </a:r>
            <a:endParaRPr kumimoji="0" sz="1800" b="0" i="0" u="none" strike="noStrike" kern="1200" cap="none" spc="0" normalizeH="0" baseline="0" noProof="0" dirty="0">
              <a:ln>
                <a:noFill/>
              </a:ln>
              <a:solidFill>
                <a:prstClr val="black"/>
              </a:solidFill>
              <a:effectLst/>
              <a:uLnTx/>
              <a:uFillTx/>
              <a:latin typeface="Tahoma"/>
              <a:ea typeface="+mn-ea"/>
              <a:cs typeface="Tahoma"/>
            </a:endParaRPr>
          </a:p>
          <a:p>
            <a:pPr marL="354965" marR="5080" lvl="0" indent="-342900" algn="l" defTabSz="914400" rtl="0" eaLnBrk="1" fontAlgn="auto" latinLnBrk="0" hangingPunct="1">
              <a:lnSpc>
                <a:spcPct val="100000"/>
              </a:lnSpc>
              <a:spcBef>
                <a:spcPts val="1005"/>
              </a:spcBef>
              <a:spcAft>
                <a:spcPts val="0"/>
              </a:spcAft>
              <a:buClr>
                <a:srgbClr val="0071BB"/>
              </a:buClr>
              <a:buSzPct val="80555"/>
              <a:buFont typeface="Wingdings"/>
              <a:buChar char=""/>
              <a:tabLst>
                <a:tab pos="354965" algn="l"/>
                <a:tab pos="355600" algn="l"/>
                <a:tab pos="6221730" algn="l"/>
              </a:tabLst>
              <a:defRPr/>
            </a:pPr>
            <a:r>
              <a:rPr kumimoji="0" sz="1800" b="1" i="0" u="none" strike="noStrike" kern="1200" cap="none" spc="-5" normalizeH="0" baseline="0" noProof="0" dirty="0">
                <a:ln>
                  <a:noFill/>
                </a:ln>
                <a:solidFill>
                  <a:prstClr val="black"/>
                </a:solidFill>
                <a:effectLst/>
                <a:uLnTx/>
                <a:uFillTx/>
                <a:latin typeface="Tahoma"/>
                <a:ea typeface="+mn-ea"/>
                <a:cs typeface="Tahoma"/>
              </a:rPr>
              <a:t>Disproportionate Share Hospital</a:t>
            </a:r>
            <a:r>
              <a:rPr kumimoji="0" sz="1800" b="1" i="0" u="none" strike="noStrike" kern="1200" cap="none" spc="35" normalizeH="0" baseline="0" noProof="0" dirty="0">
                <a:ln>
                  <a:noFill/>
                </a:ln>
                <a:solidFill>
                  <a:prstClr val="black"/>
                </a:solidFill>
                <a:effectLst/>
                <a:uLnTx/>
                <a:uFillTx/>
                <a:latin typeface="Tahoma"/>
                <a:ea typeface="+mn-ea"/>
                <a:cs typeface="Tahoma"/>
              </a:rPr>
              <a:t> </a:t>
            </a:r>
            <a:r>
              <a:rPr kumimoji="0" sz="1800" b="1" i="0" u="none" strike="noStrike" kern="1200" cap="none" spc="-5" normalizeH="0" baseline="0" noProof="0" dirty="0">
                <a:ln>
                  <a:noFill/>
                </a:ln>
                <a:solidFill>
                  <a:prstClr val="black"/>
                </a:solidFill>
                <a:effectLst/>
                <a:uLnTx/>
                <a:uFillTx/>
                <a:latin typeface="Tahoma"/>
                <a:ea typeface="+mn-ea"/>
                <a:cs typeface="Tahoma"/>
              </a:rPr>
              <a:t>(DSH)</a:t>
            </a:r>
            <a:r>
              <a:rPr kumimoji="0" sz="1800" b="1" i="0" u="none" strike="noStrike" kern="1200" cap="none" spc="-10" normalizeH="0" baseline="0" noProof="0" dirty="0">
                <a:ln>
                  <a:noFill/>
                </a:ln>
                <a:solidFill>
                  <a:prstClr val="black"/>
                </a:solidFill>
                <a:effectLst/>
                <a:uLnTx/>
                <a:uFillTx/>
                <a:latin typeface="Tahoma"/>
                <a:ea typeface="+mn-ea"/>
                <a:cs typeface="Tahoma"/>
              </a:rPr>
              <a:t> </a:t>
            </a:r>
            <a:r>
              <a:rPr kumimoji="0" sz="1800" b="1" i="0" u="none" strike="noStrike" kern="1200" cap="none" spc="-5" normalizeH="0" baseline="0" noProof="0" dirty="0">
                <a:ln>
                  <a:noFill/>
                </a:ln>
                <a:solidFill>
                  <a:prstClr val="black"/>
                </a:solidFill>
                <a:effectLst/>
                <a:uLnTx/>
                <a:uFillTx/>
                <a:latin typeface="Tahoma"/>
                <a:ea typeface="+mn-ea"/>
                <a:cs typeface="Tahoma"/>
              </a:rPr>
              <a:t>Payments:	</a:t>
            </a:r>
            <a:r>
              <a:rPr kumimoji="0" lang="en-US" sz="1800" b="0" i="0" u="none" strike="noStrike" kern="1200" cap="none" spc="-5" normalizeH="0" baseline="0" noProof="0" dirty="0">
                <a:ln>
                  <a:noFill/>
                </a:ln>
                <a:solidFill>
                  <a:prstClr val="black"/>
                </a:solidFill>
                <a:effectLst/>
                <a:uLnTx/>
                <a:uFillTx/>
                <a:latin typeface="Tahoma"/>
                <a:ea typeface="+mn-ea"/>
                <a:cs typeface="Tahoma"/>
              </a:rPr>
              <a:t>L</a:t>
            </a:r>
            <a:r>
              <a:rPr kumimoji="0" sz="1800" b="0" i="0" u="none" strike="noStrike" kern="1200" cap="none" spc="-5" normalizeH="0" baseline="0" noProof="0" dirty="0">
                <a:ln>
                  <a:noFill/>
                </a:ln>
                <a:solidFill>
                  <a:prstClr val="black"/>
                </a:solidFill>
                <a:effectLst/>
                <a:uLnTx/>
                <a:uFillTx/>
                <a:latin typeface="Tahoma"/>
                <a:ea typeface="+mn-ea"/>
                <a:cs typeface="Tahoma"/>
              </a:rPr>
              <a:t>imited </a:t>
            </a:r>
            <a:r>
              <a:rPr kumimoji="0" sz="1800" b="0" i="0" u="none" strike="noStrike" kern="1200" cap="none" spc="0" normalizeH="0" baseline="0" noProof="0" dirty="0">
                <a:ln>
                  <a:noFill/>
                </a:ln>
                <a:solidFill>
                  <a:prstClr val="black"/>
                </a:solidFill>
                <a:effectLst/>
                <a:uLnTx/>
                <a:uFillTx/>
                <a:latin typeface="Tahoma"/>
                <a:ea typeface="+mn-ea"/>
                <a:cs typeface="Tahoma"/>
              </a:rPr>
              <a:t>by a</a:t>
            </a:r>
            <a:r>
              <a:rPr kumimoji="0" lang="en-US" sz="1800" b="0" i="0" u="none" strike="noStrike" kern="1200" cap="none" spc="0" normalizeH="0" baseline="0" noProof="0" dirty="0">
                <a:ln>
                  <a:noFill/>
                </a:ln>
                <a:solidFill>
                  <a:prstClr val="black"/>
                </a:solidFill>
                <a:effectLst/>
                <a:uLnTx/>
                <a:uFillTx/>
                <a:latin typeface="Tahoma"/>
                <a:ea typeface="+mn-ea"/>
                <a:cs typeface="Tahoma"/>
              </a:rPr>
              <a:t> state-specific cap on aggregate</a:t>
            </a:r>
            <a:r>
              <a:rPr kumimoji="0" sz="1800" b="0" i="0" u="none" strike="noStrike" kern="1200" cap="none" spc="0" normalizeH="0" baseline="0" noProof="0" dirty="0">
                <a:ln>
                  <a:noFill/>
                </a:ln>
                <a:solidFill>
                  <a:prstClr val="black"/>
                </a:solidFill>
                <a:effectLst/>
                <a:uLnTx/>
                <a:uFillTx/>
                <a:latin typeface="Tahoma"/>
                <a:ea typeface="+mn-ea"/>
                <a:cs typeface="Tahoma"/>
              </a:rPr>
              <a:t> </a:t>
            </a:r>
            <a:r>
              <a:rPr kumimoji="0" lang="en-US" sz="1800" b="0" i="0" u="none" strike="noStrike" kern="1200" cap="none" spc="0" normalizeH="0" baseline="0" noProof="0" dirty="0">
                <a:ln>
                  <a:noFill/>
                </a:ln>
                <a:solidFill>
                  <a:prstClr val="black"/>
                </a:solidFill>
                <a:effectLst/>
                <a:uLnTx/>
                <a:uFillTx/>
                <a:latin typeface="Tahoma"/>
                <a:ea typeface="+mn-ea"/>
                <a:cs typeface="Tahoma"/>
              </a:rPr>
              <a:t>federal DSH funding.</a:t>
            </a:r>
            <a:r>
              <a:rPr kumimoji="0" sz="1800" b="0" i="0" u="none" strike="noStrike" kern="1200" cap="none" spc="-35" normalizeH="0" baseline="0" noProof="0" dirty="0">
                <a:ln>
                  <a:noFill/>
                </a:ln>
                <a:solidFill>
                  <a:prstClr val="black"/>
                </a:solidFill>
                <a:effectLst/>
                <a:uLnTx/>
                <a:uFillTx/>
                <a:latin typeface="Tahoma"/>
                <a:ea typeface="+mn-ea"/>
                <a:cs typeface="Tahoma"/>
              </a:rPr>
              <a:t> </a:t>
            </a:r>
            <a:r>
              <a:rPr kumimoji="0" sz="1800" b="0" i="0" u="none" strike="noStrike" kern="1200" cap="none" spc="-5" normalizeH="0" baseline="0" noProof="0" dirty="0">
                <a:ln>
                  <a:noFill/>
                </a:ln>
                <a:solidFill>
                  <a:prstClr val="black"/>
                </a:solidFill>
                <a:effectLst/>
                <a:uLnTx/>
                <a:uFillTx/>
                <a:latin typeface="Tahoma"/>
                <a:ea typeface="+mn-ea"/>
                <a:cs typeface="Tahoma"/>
              </a:rPr>
              <a:t>Under the </a:t>
            </a:r>
            <a:r>
              <a:rPr kumimoji="0" lang="en-US" sz="1800" b="0" i="0" u="none" strike="noStrike" kern="1200" cap="none" spc="-5" normalizeH="0" baseline="0" noProof="0" dirty="0">
                <a:ln>
                  <a:noFill/>
                </a:ln>
                <a:solidFill>
                  <a:prstClr val="black"/>
                </a:solidFill>
                <a:effectLst/>
                <a:uLnTx/>
                <a:uFillTx/>
                <a:latin typeface="Tahoma"/>
                <a:ea typeface="+mn-ea"/>
                <a:cs typeface="Tahoma"/>
              </a:rPr>
              <a:t>Affordable Care Act (</a:t>
            </a:r>
            <a:r>
              <a:rPr kumimoji="0" sz="1800" b="0" i="0" u="none" strike="noStrike" kern="1200" cap="none" spc="-5" normalizeH="0" baseline="0" noProof="0" dirty="0">
                <a:ln>
                  <a:noFill/>
                </a:ln>
                <a:solidFill>
                  <a:prstClr val="black"/>
                </a:solidFill>
                <a:effectLst/>
                <a:uLnTx/>
                <a:uFillTx/>
                <a:latin typeface="Tahoma"/>
                <a:ea typeface="+mn-ea"/>
                <a:cs typeface="Tahoma"/>
              </a:rPr>
              <a:t>ACA</a:t>
            </a:r>
            <a:r>
              <a:rPr kumimoji="0" lang="en-US" sz="1800" b="0" i="0" u="none" strike="noStrike" kern="1200" cap="none" spc="-5" normalizeH="0" baseline="0" noProof="0" dirty="0">
                <a:ln>
                  <a:noFill/>
                </a:ln>
                <a:solidFill>
                  <a:prstClr val="black"/>
                </a:solidFill>
                <a:effectLst/>
                <a:uLnTx/>
                <a:uFillTx/>
                <a:latin typeface="Tahoma"/>
                <a:ea typeface="+mn-ea"/>
                <a:cs typeface="Tahoma"/>
              </a:rPr>
              <a:t>)</a:t>
            </a:r>
            <a:r>
              <a:rPr kumimoji="0" sz="1800" b="0" i="0" u="none" strike="noStrike" kern="1200" cap="none" spc="-5" normalizeH="0" baseline="0" noProof="0" dirty="0">
                <a:ln>
                  <a:noFill/>
                </a:ln>
                <a:solidFill>
                  <a:prstClr val="black"/>
                </a:solidFill>
                <a:effectLst/>
                <a:uLnTx/>
                <a:uFillTx/>
                <a:latin typeface="Tahoma"/>
                <a:ea typeface="+mn-ea"/>
                <a:cs typeface="Tahoma"/>
              </a:rPr>
              <a:t>, </a:t>
            </a:r>
            <a:r>
              <a:rPr kumimoji="0" sz="1800" b="0" i="0" u="none" strike="noStrike" kern="1200" cap="none" spc="-10" normalizeH="0" baseline="0" noProof="0" dirty="0">
                <a:ln>
                  <a:noFill/>
                </a:ln>
                <a:solidFill>
                  <a:prstClr val="black"/>
                </a:solidFill>
                <a:effectLst/>
                <a:uLnTx/>
                <a:uFillTx/>
                <a:latin typeface="Tahoma"/>
                <a:ea typeface="+mn-ea"/>
                <a:cs typeface="Tahoma"/>
              </a:rPr>
              <a:t>Pennsylvania’s </a:t>
            </a:r>
            <a:r>
              <a:rPr kumimoji="0" sz="1800" b="0" i="0" u="none" strike="noStrike" kern="1200" cap="none" spc="0" normalizeH="0" baseline="0" noProof="0" dirty="0">
                <a:ln>
                  <a:noFill/>
                </a:ln>
                <a:solidFill>
                  <a:prstClr val="black"/>
                </a:solidFill>
                <a:effectLst/>
                <a:uLnTx/>
                <a:uFillTx/>
                <a:latin typeface="Tahoma"/>
                <a:ea typeface="+mn-ea"/>
                <a:cs typeface="Tahoma"/>
              </a:rPr>
              <a:t>DSH </a:t>
            </a:r>
            <a:r>
              <a:rPr kumimoji="0" sz="1800" b="0" i="0" u="none" strike="noStrike" kern="1200" cap="none" spc="-5" normalizeH="0" baseline="0" noProof="0" dirty="0">
                <a:ln>
                  <a:noFill/>
                </a:ln>
                <a:solidFill>
                  <a:prstClr val="black"/>
                </a:solidFill>
                <a:effectLst/>
                <a:uLnTx/>
                <a:uFillTx/>
                <a:latin typeface="Tahoma"/>
                <a:ea typeface="+mn-ea"/>
                <a:cs typeface="Tahoma"/>
              </a:rPr>
              <a:t>allotment w</a:t>
            </a:r>
            <a:r>
              <a:rPr kumimoji="0" lang="en-US" sz="1800" b="0" i="0" u="none" strike="noStrike" kern="1200" cap="none" spc="-5" normalizeH="0" baseline="0" noProof="0" dirty="0">
                <a:ln>
                  <a:noFill/>
                </a:ln>
                <a:solidFill>
                  <a:prstClr val="black"/>
                </a:solidFill>
                <a:effectLst/>
                <a:uLnTx/>
                <a:uFillTx/>
                <a:latin typeface="Tahoma"/>
                <a:ea typeface="+mn-ea"/>
                <a:cs typeface="Tahoma"/>
              </a:rPr>
              <a:t>as </a:t>
            </a:r>
            <a:r>
              <a:rPr kumimoji="0" sz="1800" b="0" i="0" u="none" strike="noStrike" kern="1200" cap="none" spc="-5" normalizeH="0" baseline="0" noProof="0" dirty="0">
                <a:ln>
                  <a:noFill/>
                </a:ln>
                <a:solidFill>
                  <a:prstClr val="black"/>
                </a:solidFill>
                <a:effectLst/>
                <a:uLnTx/>
                <a:uFillTx/>
                <a:latin typeface="Tahoma"/>
                <a:ea typeface="+mn-ea"/>
                <a:cs typeface="Tahoma"/>
              </a:rPr>
              <a:t>slated to decrease </a:t>
            </a:r>
            <a:r>
              <a:rPr kumimoji="0" sz="1800" b="0" i="0" u="none" strike="noStrike" kern="1200" cap="none" spc="-15" normalizeH="0" baseline="0" noProof="0" dirty="0">
                <a:ln>
                  <a:noFill/>
                </a:ln>
                <a:solidFill>
                  <a:prstClr val="black"/>
                </a:solidFill>
                <a:effectLst/>
                <a:uLnTx/>
                <a:uFillTx/>
                <a:latin typeface="Tahoma"/>
                <a:ea typeface="+mn-ea"/>
                <a:cs typeface="Tahoma"/>
              </a:rPr>
              <a:t>substantially, </a:t>
            </a:r>
            <a:r>
              <a:rPr kumimoji="0" sz="1800" b="0" i="0" u="none" strike="noStrike" kern="1200" cap="none" spc="0" normalizeH="0" baseline="0" noProof="0" dirty="0">
                <a:ln>
                  <a:noFill/>
                </a:ln>
                <a:solidFill>
                  <a:prstClr val="black"/>
                </a:solidFill>
                <a:effectLst/>
                <a:uLnTx/>
                <a:uFillTx/>
                <a:latin typeface="Tahoma"/>
                <a:ea typeface="+mn-ea"/>
                <a:cs typeface="Tahoma"/>
              </a:rPr>
              <a:t>but </a:t>
            </a:r>
            <a:r>
              <a:rPr kumimoji="0" sz="1800" b="0" i="0" u="none" strike="noStrike" kern="1200" cap="none" spc="-10" normalizeH="0" baseline="0" noProof="0" dirty="0">
                <a:ln>
                  <a:noFill/>
                </a:ln>
                <a:solidFill>
                  <a:prstClr val="black"/>
                </a:solidFill>
                <a:effectLst/>
                <a:uLnTx/>
                <a:uFillTx/>
                <a:latin typeface="Tahoma"/>
                <a:ea typeface="+mn-ea"/>
                <a:cs typeface="Tahoma"/>
              </a:rPr>
              <a:t>federal </a:t>
            </a:r>
            <a:r>
              <a:rPr kumimoji="0" sz="1800" b="0" i="0" u="none" strike="noStrike" kern="1200" cap="none" spc="-5" normalizeH="0" baseline="0" noProof="0" dirty="0">
                <a:ln>
                  <a:noFill/>
                </a:ln>
                <a:solidFill>
                  <a:prstClr val="black"/>
                </a:solidFill>
                <a:effectLst/>
                <a:uLnTx/>
                <a:uFillTx/>
                <a:latin typeface="Tahoma"/>
                <a:ea typeface="+mn-ea"/>
                <a:cs typeface="Tahoma"/>
              </a:rPr>
              <a:t>legislation </a:t>
            </a:r>
            <a:r>
              <a:rPr kumimoji="0" lang="en-US" sz="1800" b="0" i="0" u="none" strike="noStrike" kern="1200" cap="none" spc="-5" normalizeH="0" baseline="0" noProof="0" dirty="0">
                <a:ln>
                  <a:noFill/>
                </a:ln>
                <a:solidFill>
                  <a:prstClr val="black"/>
                </a:solidFill>
                <a:effectLst/>
                <a:uLnTx/>
                <a:uFillTx/>
                <a:latin typeface="Tahoma"/>
                <a:ea typeface="+mn-ea"/>
                <a:cs typeface="Tahoma"/>
              </a:rPr>
              <a:t>has repeatedly </a:t>
            </a:r>
            <a:r>
              <a:rPr kumimoji="0" sz="1800" b="0" i="0" u="none" strike="noStrike" kern="1200" cap="none" spc="-5" normalizeH="0" baseline="0" noProof="0" dirty="0">
                <a:ln>
                  <a:noFill/>
                </a:ln>
                <a:solidFill>
                  <a:prstClr val="black"/>
                </a:solidFill>
                <a:effectLst/>
                <a:uLnTx/>
                <a:uFillTx/>
                <a:latin typeface="Tahoma"/>
                <a:ea typeface="+mn-ea"/>
                <a:cs typeface="Tahoma"/>
              </a:rPr>
              <a:t>delayed cuts</a:t>
            </a:r>
            <a:r>
              <a:rPr kumimoji="0" lang="en-US" sz="1800" b="0" i="0" u="none" strike="noStrike" kern="1200" cap="none" spc="-5" normalizeH="0" baseline="0" noProof="0" dirty="0">
                <a:ln>
                  <a:noFill/>
                </a:ln>
                <a:solidFill>
                  <a:prstClr val="black"/>
                </a:solidFill>
                <a:effectLst/>
                <a:uLnTx/>
                <a:uFillTx/>
                <a:latin typeface="Tahoma"/>
                <a:ea typeface="+mn-ea"/>
                <a:cs typeface="Tahoma"/>
              </a:rPr>
              <a:t> thus far</a:t>
            </a:r>
            <a:r>
              <a:rPr kumimoji="0" sz="1800" b="0" i="0" u="none" strike="noStrike" kern="1200" cap="none" spc="-5" normalizeH="0" baseline="0" noProof="0" dirty="0">
                <a:ln>
                  <a:noFill/>
                </a:ln>
                <a:solidFill>
                  <a:prstClr val="black"/>
                </a:solidFill>
                <a:effectLst/>
                <a:uLnTx/>
                <a:uFillTx/>
                <a:latin typeface="Tahoma"/>
                <a:ea typeface="+mn-ea"/>
                <a:cs typeface="Tahoma"/>
              </a:rPr>
              <a:t>. Nonetheless, </a:t>
            </a:r>
            <a:r>
              <a:rPr kumimoji="0" sz="1800" b="0" i="0" u="none" strike="noStrike" kern="1200" cap="none" spc="0" normalizeH="0" baseline="0" noProof="0" dirty="0">
                <a:ln>
                  <a:noFill/>
                </a:ln>
                <a:solidFill>
                  <a:prstClr val="black"/>
                </a:solidFill>
                <a:effectLst/>
                <a:uLnTx/>
                <a:uFillTx/>
                <a:latin typeface="Tahoma"/>
                <a:ea typeface="+mn-ea"/>
                <a:cs typeface="Tahoma"/>
              </a:rPr>
              <a:t>DSH </a:t>
            </a:r>
            <a:r>
              <a:rPr kumimoji="0" sz="1800" b="0" i="0" u="none" strike="noStrike" kern="1200" cap="none" spc="-5" normalizeH="0" baseline="0" noProof="0" dirty="0">
                <a:ln>
                  <a:noFill/>
                </a:ln>
                <a:solidFill>
                  <a:prstClr val="black"/>
                </a:solidFill>
                <a:effectLst/>
                <a:uLnTx/>
                <a:uFillTx/>
                <a:latin typeface="Tahoma"/>
                <a:ea typeface="+mn-ea"/>
                <a:cs typeface="Tahoma"/>
              </a:rPr>
              <a:t>payments are </a:t>
            </a:r>
            <a:r>
              <a:rPr kumimoji="0" sz="1800" b="0" i="0" u="none" strike="noStrike" kern="1200" cap="none" spc="0" normalizeH="0" baseline="0" noProof="0" dirty="0">
                <a:ln>
                  <a:noFill/>
                </a:ln>
                <a:solidFill>
                  <a:prstClr val="black"/>
                </a:solidFill>
                <a:effectLst/>
                <a:uLnTx/>
                <a:uFillTx/>
                <a:latin typeface="Tahoma"/>
                <a:ea typeface="+mn-ea"/>
                <a:cs typeface="Tahoma"/>
              </a:rPr>
              <a:t>under </a:t>
            </a:r>
            <a:r>
              <a:rPr kumimoji="0" sz="1800" b="0" i="0" u="none" strike="noStrike" kern="1200" cap="none" spc="-5" normalizeH="0" baseline="0" noProof="0" dirty="0">
                <a:ln>
                  <a:noFill/>
                </a:ln>
                <a:solidFill>
                  <a:prstClr val="black"/>
                </a:solidFill>
                <a:effectLst/>
                <a:uLnTx/>
                <a:uFillTx/>
                <a:latin typeface="Tahoma"/>
                <a:ea typeface="+mn-ea"/>
                <a:cs typeface="Tahoma"/>
              </a:rPr>
              <a:t>threat </a:t>
            </a:r>
            <a:r>
              <a:rPr kumimoji="0" sz="1800" b="0" i="0" u="none" strike="noStrike" kern="1200" cap="none" spc="0" normalizeH="0" baseline="0" noProof="0" dirty="0">
                <a:ln>
                  <a:noFill/>
                </a:ln>
                <a:solidFill>
                  <a:prstClr val="black"/>
                </a:solidFill>
                <a:effectLst/>
                <a:uLnTx/>
                <a:uFillTx/>
                <a:latin typeface="Tahoma"/>
                <a:ea typeface="+mn-ea"/>
                <a:cs typeface="Tahoma"/>
              </a:rPr>
              <a:t>and </a:t>
            </a:r>
            <a:r>
              <a:rPr kumimoji="0" sz="1800" b="0" i="0" u="none" strike="noStrike" kern="1200" cap="none" spc="-5" normalizeH="0" baseline="0" noProof="0" dirty="0">
                <a:ln>
                  <a:noFill/>
                </a:ln>
                <a:solidFill>
                  <a:prstClr val="black"/>
                </a:solidFill>
                <a:effectLst/>
                <a:uLnTx/>
                <a:uFillTx/>
                <a:latin typeface="Tahoma"/>
                <a:ea typeface="+mn-ea"/>
                <a:cs typeface="Tahoma"/>
              </a:rPr>
              <a:t>may have to </a:t>
            </a:r>
            <a:r>
              <a:rPr kumimoji="0" sz="1800" b="0" i="0" u="none" strike="noStrike" kern="1200" cap="none" spc="0" normalizeH="0" baseline="0" noProof="0" dirty="0">
                <a:ln>
                  <a:noFill/>
                </a:ln>
                <a:solidFill>
                  <a:prstClr val="black"/>
                </a:solidFill>
                <a:effectLst/>
                <a:uLnTx/>
                <a:uFillTx/>
                <a:latin typeface="Tahoma"/>
                <a:ea typeface="+mn-ea"/>
                <a:cs typeface="Tahoma"/>
              </a:rPr>
              <a:t>be </a:t>
            </a:r>
            <a:r>
              <a:rPr kumimoji="0" sz="1800" b="0" i="0" u="none" strike="noStrike" kern="1200" cap="none" spc="-5" normalizeH="0" baseline="0" noProof="0" dirty="0">
                <a:ln>
                  <a:noFill/>
                </a:ln>
                <a:solidFill>
                  <a:prstClr val="black"/>
                </a:solidFill>
                <a:effectLst/>
                <a:uLnTx/>
                <a:uFillTx/>
                <a:latin typeface="Tahoma"/>
                <a:ea typeface="+mn-ea"/>
                <a:cs typeface="Tahoma"/>
              </a:rPr>
              <a:t>reduced in future</a:t>
            </a:r>
            <a:r>
              <a:rPr kumimoji="0" sz="1800" b="0" i="0" u="none" strike="noStrike" kern="1200" cap="none" spc="0" normalizeH="0" baseline="0" noProof="0" dirty="0">
                <a:ln>
                  <a:noFill/>
                </a:ln>
                <a:solidFill>
                  <a:prstClr val="black"/>
                </a:solidFill>
                <a:effectLst/>
                <a:uLnTx/>
                <a:uFillTx/>
                <a:latin typeface="Tahoma"/>
                <a:ea typeface="+mn-ea"/>
                <a:cs typeface="Tahoma"/>
              </a:rPr>
              <a:t> </a:t>
            </a:r>
            <a:r>
              <a:rPr kumimoji="0" sz="1800" b="0" i="0" u="none" strike="noStrike" kern="1200" cap="none" spc="-5" normalizeH="0" baseline="0" noProof="0" dirty="0">
                <a:ln>
                  <a:noFill/>
                </a:ln>
                <a:solidFill>
                  <a:prstClr val="black"/>
                </a:solidFill>
                <a:effectLst/>
                <a:uLnTx/>
                <a:uFillTx/>
                <a:latin typeface="Tahoma"/>
                <a:ea typeface="+mn-ea"/>
                <a:cs typeface="Tahoma"/>
              </a:rPr>
              <a:t>years</a:t>
            </a:r>
            <a:r>
              <a:rPr kumimoji="0" lang="en-US" sz="1800" b="0" i="0" u="none" strike="noStrike" kern="1200" cap="none" spc="-5" normalizeH="0" baseline="0" noProof="0" dirty="0">
                <a:ln>
                  <a:noFill/>
                </a:ln>
                <a:solidFill>
                  <a:prstClr val="black"/>
                </a:solidFill>
                <a:effectLst/>
                <a:uLnTx/>
                <a:uFillTx/>
                <a:latin typeface="Tahoma"/>
                <a:ea typeface="+mn-ea"/>
                <a:cs typeface="Tahoma"/>
              </a:rPr>
              <a:t>.</a:t>
            </a:r>
            <a:endParaRPr kumimoji="0" sz="1800" b="0" i="0" u="none" strike="noStrike" kern="1200" cap="none" spc="0" normalizeH="0" baseline="0" noProof="0" dirty="0">
              <a:ln>
                <a:noFill/>
              </a:ln>
              <a:solidFill>
                <a:prstClr val="black"/>
              </a:solidFill>
              <a:effectLst/>
              <a:uLnTx/>
              <a:uFillTx/>
              <a:latin typeface="Tahoma"/>
              <a:ea typeface="+mn-ea"/>
              <a:cs typeface="Tahoma"/>
            </a:endParaRPr>
          </a:p>
          <a:p>
            <a:pPr marL="354965" marR="130810" lvl="0" indent="-342900" algn="l" defTabSz="914400" rtl="0" eaLnBrk="1" fontAlgn="auto" latinLnBrk="0" hangingPunct="1">
              <a:lnSpc>
                <a:spcPct val="100000"/>
              </a:lnSpc>
              <a:spcBef>
                <a:spcPts val="994"/>
              </a:spcBef>
              <a:spcAft>
                <a:spcPts val="0"/>
              </a:spcAft>
              <a:buClr>
                <a:srgbClr val="0071BB"/>
              </a:buClr>
              <a:buSzPct val="80555"/>
              <a:buFont typeface="Wingdings"/>
              <a:buChar char=""/>
              <a:tabLst>
                <a:tab pos="354965" algn="l"/>
                <a:tab pos="355600" algn="l"/>
              </a:tabLst>
              <a:defRPr/>
            </a:pPr>
            <a:r>
              <a:rPr kumimoji="0" sz="1800" b="1" i="0" u="none" strike="noStrike" kern="1200" cap="none" spc="-5" normalizeH="0" baseline="0" noProof="0" dirty="0">
                <a:ln>
                  <a:noFill/>
                </a:ln>
                <a:solidFill>
                  <a:prstClr val="black"/>
                </a:solidFill>
                <a:effectLst/>
                <a:uLnTx/>
                <a:uFillTx/>
                <a:latin typeface="Tahoma"/>
                <a:ea typeface="+mn-ea"/>
                <a:cs typeface="Tahoma"/>
              </a:rPr>
              <a:t>Managed Care Organization (MCO) Payments:</a:t>
            </a:r>
            <a:r>
              <a:rPr kumimoji="0" lang="en-US" sz="1800" b="1" i="0" u="none" strike="noStrike" kern="1200" cap="none" spc="-5" normalizeH="0" baseline="0" noProof="0" dirty="0">
                <a:ln>
                  <a:noFill/>
                </a:ln>
                <a:solidFill>
                  <a:prstClr val="black"/>
                </a:solidFill>
                <a:effectLst/>
                <a:uLnTx/>
                <a:uFillTx/>
                <a:latin typeface="Tahoma"/>
                <a:ea typeface="+mn-ea"/>
                <a:cs typeface="Tahoma"/>
              </a:rPr>
              <a:t> </a:t>
            </a:r>
            <a:r>
              <a:rPr kumimoji="0" lang="en-US" sz="1800" b="0" i="0" u="none" strike="noStrike" kern="1200" cap="none" spc="-5" normalizeH="0" baseline="0" noProof="0" dirty="0">
                <a:ln>
                  <a:noFill/>
                </a:ln>
                <a:solidFill>
                  <a:prstClr val="black"/>
                </a:solidFill>
                <a:effectLst/>
                <a:uLnTx/>
                <a:uFillTx/>
                <a:latin typeface="Tahoma"/>
                <a:ea typeface="+mn-ea"/>
                <a:cs typeface="Tahoma"/>
              </a:rPr>
              <a:t>Historically, there were two types of MCO payments: Appendix 14 (inpatient) and Appendix 17 (outpatient). However, CMS required these to change to state directed payments (SDPs). HAP and HMA worked with DHS on this new payment structure that CMS approved effective January 1, 2023.</a:t>
            </a:r>
          </a:p>
          <a:p>
            <a:pPr marL="354965" marR="130810" lvl="0" indent="-342900" algn="l" defTabSz="914400" rtl="0" eaLnBrk="1" fontAlgn="auto" latinLnBrk="0" hangingPunct="1">
              <a:lnSpc>
                <a:spcPct val="100000"/>
              </a:lnSpc>
              <a:spcBef>
                <a:spcPts val="994"/>
              </a:spcBef>
              <a:spcAft>
                <a:spcPts val="0"/>
              </a:spcAft>
              <a:buClr>
                <a:srgbClr val="0071BB"/>
              </a:buClr>
              <a:buSzPct val="80555"/>
              <a:buFont typeface="Wingdings"/>
              <a:buChar char=""/>
              <a:tabLst>
                <a:tab pos="354965" algn="l"/>
                <a:tab pos="355600" algn="l"/>
              </a:tabLst>
              <a:defRPr/>
            </a:pPr>
            <a:r>
              <a:rPr kumimoji="0" sz="1800" b="1" i="0" u="none" strike="noStrike" kern="1200" cap="none" spc="-5" normalizeH="0" baseline="0" noProof="0" dirty="0">
                <a:ln>
                  <a:noFill/>
                </a:ln>
                <a:solidFill>
                  <a:prstClr val="black"/>
                </a:solidFill>
                <a:effectLst/>
                <a:uLnTx/>
                <a:uFillTx/>
                <a:latin typeface="Tahoma"/>
                <a:ea typeface="+mn-ea"/>
                <a:cs typeface="Tahoma"/>
              </a:rPr>
              <a:t>Hospital Quality Incentive Program</a:t>
            </a:r>
            <a:r>
              <a:rPr kumimoji="0" sz="1800" b="1" i="0" u="none" strike="noStrike" kern="1200" cap="none" spc="-25" normalizeH="0" baseline="0" noProof="0" dirty="0">
                <a:ln>
                  <a:noFill/>
                </a:ln>
                <a:solidFill>
                  <a:prstClr val="black"/>
                </a:solidFill>
                <a:effectLst/>
                <a:uLnTx/>
                <a:uFillTx/>
                <a:latin typeface="Tahoma"/>
                <a:ea typeface="+mn-ea"/>
                <a:cs typeface="Tahoma"/>
              </a:rPr>
              <a:t> </a:t>
            </a:r>
            <a:r>
              <a:rPr kumimoji="0" sz="1800" b="1" i="0" u="none" strike="noStrike" kern="1200" cap="none" spc="0" normalizeH="0" baseline="0" noProof="0" dirty="0">
                <a:ln>
                  <a:noFill/>
                </a:ln>
                <a:solidFill>
                  <a:prstClr val="black"/>
                </a:solidFill>
                <a:effectLst/>
                <a:uLnTx/>
                <a:uFillTx/>
                <a:latin typeface="Tahoma"/>
                <a:ea typeface="+mn-ea"/>
                <a:cs typeface="Tahoma"/>
              </a:rPr>
              <a:t>(HQIP)</a:t>
            </a:r>
            <a:r>
              <a:rPr kumimoji="0" lang="en-US" sz="1800" b="1" i="0" u="none" strike="noStrike" kern="1200" cap="none" spc="0" normalizeH="0" baseline="0" noProof="0" dirty="0">
                <a:ln>
                  <a:noFill/>
                </a:ln>
                <a:solidFill>
                  <a:prstClr val="black"/>
                </a:solidFill>
                <a:effectLst/>
                <a:uLnTx/>
                <a:uFillTx/>
                <a:latin typeface="Tahoma"/>
                <a:ea typeface="+mn-ea"/>
                <a:cs typeface="Tahoma"/>
              </a:rPr>
              <a:t>: </a:t>
            </a:r>
            <a:r>
              <a:rPr kumimoji="0" lang="en-US" sz="1800" b="0" i="0" u="none" strike="noStrike" kern="1200" cap="none" spc="-5" normalizeH="0" baseline="0" noProof="0" dirty="0">
                <a:ln>
                  <a:noFill/>
                </a:ln>
                <a:solidFill>
                  <a:prstClr val="black"/>
                </a:solidFill>
                <a:effectLst/>
                <a:uLnTx/>
                <a:uFillTx/>
                <a:latin typeface="Tahoma"/>
                <a:ea typeface="+mn-ea"/>
                <a:cs typeface="Tahoma"/>
              </a:rPr>
              <a:t>During 2016, DHS introduced a new component to the QCA that distributed funds based on specific quality metrics. DHS has expanded this program to three measures and is currently considering the addition of a fourth measure around maternal health care in CY2025. </a:t>
            </a:r>
            <a:endParaRPr kumimoji="0" sz="1800" b="0" i="0" u="none" strike="noStrike" kern="1200" cap="none" spc="-5" normalizeH="0" baseline="0" noProof="0" dirty="0">
              <a:ln>
                <a:noFill/>
              </a:ln>
              <a:solidFill>
                <a:prstClr val="black"/>
              </a:solidFill>
              <a:effectLst/>
              <a:uLnTx/>
              <a:uFillTx/>
              <a:latin typeface="Tahoma"/>
              <a:ea typeface="+mn-ea"/>
              <a:cs typeface="Tahoma"/>
            </a:endParaRPr>
          </a:p>
        </p:txBody>
      </p:sp>
      <p:sp>
        <p:nvSpPr>
          <p:cNvPr id="7" name="object 2"/>
          <p:cNvSpPr/>
          <p:nvPr/>
        </p:nvSpPr>
        <p:spPr>
          <a:xfrm>
            <a:off x="566238" y="5759951"/>
            <a:ext cx="1992714" cy="794255"/>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892645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66238" y="5759951"/>
            <a:ext cx="1992714" cy="794255"/>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bject 3"/>
          <p:cNvSpPr txBox="1">
            <a:spLocks noGrp="1"/>
          </p:cNvSpPr>
          <p:nvPr>
            <p:ph type="title"/>
          </p:nvPr>
        </p:nvSpPr>
        <p:spPr>
          <a:xfrm>
            <a:off x="916938" y="396621"/>
            <a:ext cx="10589262" cy="1120178"/>
          </a:xfrm>
          <a:prstGeom prst="rect">
            <a:avLst/>
          </a:prstGeom>
        </p:spPr>
        <p:txBody>
          <a:bodyPr vert="horz" wrap="square" lIns="0" tIns="12065" rIns="0" bIns="0" rtlCol="0">
            <a:spAutoFit/>
          </a:bodyPr>
          <a:lstStyle/>
          <a:p>
            <a:pPr marL="12700">
              <a:lnSpc>
                <a:spcPct val="100000"/>
              </a:lnSpc>
              <a:spcBef>
                <a:spcPts val="95"/>
              </a:spcBef>
            </a:pPr>
            <a:r>
              <a:rPr lang="en-US" sz="3600" spc="-5" dirty="0"/>
              <a:t>Transition of </a:t>
            </a:r>
            <a:r>
              <a:rPr sz="3600" spc="-5" dirty="0"/>
              <a:t>Appendi</a:t>
            </a:r>
            <a:r>
              <a:rPr lang="en-US" sz="3600" spc="-5" dirty="0"/>
              <a:t>ces</a:t>
            </a:r>
            <a:r>
              <a:rPr sz="3600" spc="-5" dirty="0"/>
              <a:t> 14</a:t>
            </a:r>
            <a:r>
              <a:rPr lang="en-US" sz="3600" spc="-5" dirty="0"/>
              <a:t> and </a:t>
            </a:r>
            <a:r>
              <a:rPr sz="3600" spc="-5" dirty="0"/>
              <a:t>17</a:t>
            </a:r>
            <a:r>
              <a:rPr sz="3600" spc="-20" dirty="0"/>
              <a:t> </a:t>
            </a:r>
            <a:r>
              <a:rPr lang="en-US" sz="3600" spc="-20" dirty="0"/>
              <a:t>to</a:t>
            </a:r>
            <a:br>
              <a:rPr lang="en-US" sz="3600" spc="-20" dirty="0"/>
            </a:br>
            <a:r>
              <a:rPr lang="en-US" sz="3600" spc="-20" dirty="0"/>
              <a:t>State Directed Payments</a:t>
            </a:r>
            <a:endParaRPr sz="3600" spc="-5" dirty="0"/>
          </a:p>
        </p:txBody>
      </p:sp>
      <p:sp>
        <p:nvSpPr>
          <p:cNvPr id="5" name="object 5"/>
          <p:cNvSpPr txBox="1">
            <a:spLocks noGrp="1"/>
          </p:cNvSpPr>
          <p:nvPr>
            <p:ph type="sldNum" sz="quarter" idx="7"/>
          </p:nvPr>
        </p:nvSpPr>
        <p:spPr>
          <a:xfrm>
            <a:off x="11186258" y="6273507"/>
            <a:ext cx="234950" cy="187872"/>
          </a:xfrm>
          <a:prstGeom prst="rect">
            <a:avLst/>
          </a:prstGeom>
        </p:spPr>
        <p:txBody>
          <a:bodyPr vert="horz" wrap="square" lIns="0" tIns="3175" rIns="0" bIns="0" rtlCol="0">
            <a:spAutoFit/>
          </a:bodyPr>
          <a:lstStyle/>
          <a:p>
            <a:pPr marL="38100" marR="0" lvl="0" indent="0" algn="l" defTabSz="914400" rtl="0" eaLnBrk="1" fontAlgn="auto" latinLnBrk="0" hangingPunct="1">
              <a:lnSpc>
                <a:spcPct val="100000"/>
              </a:lnSpc>
              <a:spcBef>
                <a:spcPts val="25"/>
              </a:spcBef>
              <a:spcAft>
                <a:spcPts val="0"/>
              </a:spcAft>
              <a:buClrTx/>
              <a:buSzTx/>
              <a:buFontTx/>
              <a:buNone/>
              <a:tabLst/>
              <a:defRPr/>
            </a:pPr>
            <a:fld id="{81D60167-4931-47E6-BA6A-407CBD079E47}" type="slidenum">
              <a:rPr kumimoji="0" sz="1200" b="0" i="0" u="none" strike="noStrike" kern="1200" cap="none" spc="0" normalizeH="0" baseline="0" noProof="0" dirty="0">
                <a:ln>
                  <a:noFill/>
                </a:ln>
                <a:solidFill>
                  <a:srgbClr val="888888"/>
                </a:solidFill>
                <a:effectLst/>
                <a:uLnTx/>
                <a:uFillTx/>
                <a:latin typeface="Tahoma" panose="020B0604030504040204" pitchFamily="34" charset="0"/>
                <a:ea typeface="Tahoma" panose="020B0604030504040204" pitchFamily="34" charset="0"/>
                <a:cs typeface="Tahoma" panose="020B0604030504040204" pitchFamily="34" charset="0"/>
              </a:rPr>
              <a:pPr marL="38100" marR="0" lvl="0" indent="0" algn="l" defTabSz="914400" rtl="0" eaLnBrk="1" fontAlgn="auto" latinLnBrk="0" hangingPunct="1">
                <a:lnSpc>
                  <a:spcPct val="100000"/>
                </a:lnSpc>
                <a:spcBef>
                  <a:spcPts val="25"/>
                </a:spcBef>
                <a:spcAft>
                  <a:spcPts val="0"/>
                </a:spcAft>
                <a:buClrTx/>
                <a:buSzTx/>
                <a:buFontTx/>
                <a:buNone/>
                <a:tabLst/>
                <a:defRPr/>
              </a:pPr>
              <a:t>17</a:t>
            </a:fld>
            <a:endParaRPr kumimoji="0" sz="1200" b="0" i="0" u="none" strike="noStrike" kern="1200" cap="none" spc="0" normalizeH="0" baseline="0" noProof="0" dirty="0">
              <a:ln>
                <a:noFill/>
              </a:ln>
              <a:solidFill>
                <a:srgbClr val="888888"/>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4" name="object 4"/>
          <p:cNvSpPr txBox="1"/>
          <p:nvPr/>
        </p:nvSpPr>
        <p:spPr>
          <a:xfrm>
            <a:off x="916938" y="1643318"/>
            <a:ext cx="10894062" cy="3911968"/>
          </a:xfrm>
          <a:prstGeom prst="rect">
            <a:avLst/>
          </a:prstGeom>
        </p:spPr>
        <p:txBody>
          <a:bodyPr vert="horz" wrap="square" lIns="0" tIns="13335" rIns="0" bIns="0" rtlCol="0">
            <a:spAutoFit/>
          </a:bodyPr>
          <a:lstStyle/>
          <a:p>
            <a:pPr marL="355600" marR="224790" lvl="0" indent="-342900" algn="l" defTabSz="914400" rtl="0" eaLnBrk="1" fontAlgn="auto" latinLnBrk="0" hangingPunct="1">
              <a:lnSpc>
                <a:spcPct val="100000"/>
              </a:lnSpc>
              <a:spcBef>
                <a:spcPts val="105"/>
              </a:spcBef>
              <a:spcAft>
                <a:spcPts val="0"/>
              </a:spcAft>
              <a:buClr>
                <a:srgbClr val="0071BB"/>
              </a:buClr>
              <a:buSzPct val="80000"/>
              <a:buFont typeface="Wingdings"/>
              <a:buChar char=""/>
              <a:tabLst>
                <a:tab pos="354965" algn="l"/>
                <a:tab pos="355600" algn="l"/>
              </a:tabLst>
              <a:defRPr/>
            </a:pPr>
            <a:r>
              <a:rPr kumimoji="0" sz="2000" b="0" i="0" u="none" strike="noStrike" kern="1200" cap="none" spc="0" normalizeH="0" baseline="0" noProof="0" dirty="0">
                <a:ln>
                  <a:noFill/>
                </a:ln>
                <a:solidFill>
                  <a:prstClr val="black"/>
                </a:solidFill>
                <a:effectLst/>
                <a:uLnTx/>
                <a:uFillTx/>
                <a:latin typeface="Tahoma"/>
                <a:ea typeface="+mn-ea"/>
                <a:cs typeface="Tahoma"/>
              </a:rPr>
              <a:t>CMS </a:t>
            </a:r>
            <a:r>
              <a:rPr kumimoji="0" sz="2000" b="0" i="0" u="none" strike="noStrike" kern="1200" cap="none" spc="-5" normalizeH="0" baseline="0" noProof="0" dirty="0">
                <a:ln>
                  <a:noFill/>
                </a:ln>
                <a:solidFill>
                  <a:prstClr val="black"/>
                </a:solidFill>
                <a:effectLst/>
                <a:uLnTx/>
                <a:uFillTx/>
                <a:latin typeface="Tahoma"/>
                <a:ea typeface="+mn-ea"/>
                <a:cs typeface="Tahoma"/>
              </a:rPr>
              <a:t>required </a:t>
            </a:r>
            <a:r>
              <a:rPr kumimoji="0" sz="2000" b="0" i="0" u="none" strike="noStrike" kern="1200" cap="none" spc="0" normalizeH="0" baseline="0" noProof="0" dirty="0">
                <a:ln>
                  <a:noFill/>
                </a:ln>
                <a:solidFill>
                  <a:prstClr val="black"/>
                </a:solidFill>
                <a:effectLst/>
                <a:uLnTx/>
                <a:uFillTx/>
                <a:latin typeface="Tahoma"/>
                <a:ea typeface="+mn-ea"/>
                <a:cs typeface="Tahoma"/>
              </a:rPr>
              <a:t>DHS to </a:t>
            </a:r>
            <a:r>
              <a:rPr kumimoji="0" sz="2000" b="0" i="0" u="none" strike="noStrike" kern="1200" cap="none" spc="-5" normalizeH="0" baseline="0" noProof="0" dirty="0">
                <a:ln>
                  <a:noFill/>
                </a:ln>
                <a:solidFill>
                  <a:prstClr val="black"/>
                </a:solidFill>
                <a:effectLst/>
                <a:uLnTx/>
                <a:uFillTx/>
                <a:latin typeface="Tahoma"/>
                <a:ea typeface="+mn-ea"/>
                <a:cs typeface="Tahoma"/>
              </a:rPr>
              <a:t>replace Appendix 14</a:t>
            </a:r>
            <a:r>
              <a:rPr kumimoji="0" lang="en-US" sz="2000" b="0" i="0" u="none" strike="noStrike" kern="1200" cap="none" spc="-5" normalizeH="0" baseline="0" noProof="0" dirty="0">
                <a:ln>
                  <a:noFill/>
                </a:ln>
                <a:solidFill>
                  <a:prstClr val="black"/>
                </a:solidFill>
                <a:effectLst/>
                <a:uLnTx/>
                <a:uFillTx/>
                <a:latin typeface="Tahoma"/>
                <a:ea typeface="+mn-ea"/>
                <a:cs typeface="Tahoma"/>
              </a:rPr>
              <a:t> and Appendix </a:t>
            </a:r>
            <a:r>
              <a:rPr kumimoji="0" sz="2000" b="0" i="0" u="none" strike="noStrike" kern="1200" cap="none" spc="-5" normalizeH="0" baseline="0" noProof="0" dirty="0">
                <a:ln>
                  <a:noFill/>
                </a:ln>
                <a:solidFill>
                  <a:prstClr val="black"/>
                </a:solidFill>
                <a:effectLst/>
                <a:uLnTx/>
                <a:uFillTx/>
                <a:latin typeface="Tahoma"/>
                <a:ea typeface="+mn-ea"/>
                <a:cs typeface="Tahoma"/>
              </a:rPr>
              <a:t>17 </a:t>
            </a:r>
            <a:r>
              <a:rPr kumimoji="0" lang="en-US" sz="2000" b="0" i="0" u="none" strike="noStrike" kern="1200" cap="none" spc="-5" normalizeH="0" baseline="0" noProof="0" dirty="0">
                <a:ln>
                  <a:noFill/>
                </a:ln>
                <a:solidFill>
                  <a:prstClr val="black"/>
                </a:solidFill>
                <a:effectLst/>
                <a:uLnTx/>
                <a:uFillTx/>
                <a:latin typeface="Tahoma"/>
                <a:ea typeface="+mn-ea"/>
                <a:cs typeface="Tahoma"/>
              </a:rPr>
              <a:t>payments </a:t>
            </a:r>
            <a:r>
              <a:rPr kumimoji="0" sz="2000" b="0" i="0" u="none" strike="noStrike" kern="1200" cap="none" spc="0" normalizeH="0" baseline="0" noProof="0" dirty="0">
                <a:ln>
                  <a:noFill/>
                </a:ln>
                <a:solidFill>
                  <a:prstClr val="black"/>
                </a:solidFill>
                <a:effectLst/>
                <a:uLnTx/>
                <a:uFillTx/>
                <a:latin typeface="Tahoma"/>
                <a:ea typeface="+mn-ea"/>
                <a:cs typeface="Tahoma"/>
              </a:rPr>
              <a:t>with</a:t>
            </a:r>
            <a:r>
              <a:rPr kumimoji="0" lang="en-US" sz="2000" b="0" i="0" u="none" strike="noStrike" kern="1200" cap="none" spc="0" normalizeH="0" baseline="0" noProof="0" dirty="0">
                <a:ln>
                  <a:noFill/>
                </a:ln>
                <a:solidFill>
                  <a:prstClr val="black"/>
                </a:solidFill>
                <a:effectLst/>
                <a:uLnTx/>
                <a:uFillTx/>
                <a:latin typeface="Tahoma"/>
                <a:ea typeface="+mn-ea"/>
                <a:cs typeface="Tahoma"/>
              </a:rPr>
              <a:t> state</a:t>
            </a:r>
            <a:r>
              <a:rPr kumimoji="0" sz="2000" b="0" i="0" u="none" strike="noStrike" kern="1200" cap="none" spc="0" normalizeH="0" baseline="0" noProof="0" dirty="0">
                <a:ln>
                  <a:noFill/>
                </a:ln>
                <a:solidFill>
                  <a:prstClr val="black"/>
                </a:solidFill>
                <a:effectLst/>
                <a:uLnTx/>
                <a:uFillTx/>
                <a:latin typeface="Tahoma"/>
                <a:ea typeface="+mn-ea"/>
                <a:cs typeface="Tahoma"/>
              </a:rPr>
              <a:t> </a:t>
            </a:r>
            <a:r>
              <a:rPr kumimoji="0" sz="2000" b="0" i="0" u="none" strike="noStrike" kern="1200" cap="none" spc="-5" normalizeH="0" baseline="0" noProof="0" dirty="0">
                <a:ln>
                  <a:noFill/>
                </a:ln>
                <a:solidFill>
                  <a:prstClr val="black"/>
                </a:solidFill>
                <a:effectLst/>
                <a:uLnTx/>
                <a:uFillTx/>
                <a:latin typeface="Tahoma"/>
                <a:ea typeface="+mn-ea"/>
                <a:cs typeface="Tahoma"/>
              </a:rPr>
              <a:t>“directed payments”</a:t>
            </a:r>
            <a:r>
              <a:rPr kumimoji="0" lang="en-US" sz="2000" b="0" i="0" u="none" strike="noStrike" kern="1200" cap="none" spc="-5" normalizeH="0" baseline="0" noProof="0" dirty="0">
                <a:ln>
                  <a:noFill/>
                </a:ln>
                <a:solidFill>
                  <a:prstClr val="black"/>
                </a:solidFill>
                <a:effectLst/>
                <a:uLnTx/>
                <a:uFillTx/>
                <a:latin typeface="Tahoma"/>
                <a:ea typeface="+mn-ea"/>
                <a:cs typeface="Tahoma"/>
              </a:rPr>
              <a:t> (SDPs)</a:t>
            </a:r>
            <a:r>
              <a:rPr kumimoji="0" sz="2000" b="0" i="0" u="none" strike="noStrike" kern="1200" cap="none" spc="-5" normalizeH="0" baseline="0" noProof="0" dirty="0">
                <a:ln>
                  <a:noFill/>
                </a:ln>
                <a:solidFill>
                  <a:prstClr val="black"/>
                </a:solidFill>
                <a:effectLst/>
                <a:uLnTx/>
                <a:uFillTx/>
                <a:latin typeface="Tahoma"/>
                <a:ea typeface="+mn-ea"/>
                <a:cs typeface="Tahoma"/>
              </a:rPr>
              <a:t> by </a:t>
            </a:r>
            <a:r>
              <a:rPr kumimoji="0" sz="2000" b="0" i="0" u="none" strike="noStrike" kern="1200" cap="none" spc="0" normalizeH="0" baseline="0" noProof="0" dirty="0">
                <a:ln>
                  <a:noFill/>
                </a:ln>
                <a:solidFill>
                  <a:prstClr val="black"/>
                </a:solidFill>
                <a:effectLst/>
                <a:uLnTx/>
                <a:uFillTx/>
                <a:latin typeface="Tahoma"/>
                <a:ea typeface="+mn-ea"/>
                <a:cs typeface="Tahoma"/>
              </a:rPr>
              <a:t>January </a:t>
            </a:r>
            <a:r>
              <a:rPr kumimoji="0" sz="2000" b="0" i="0" u="none" strike="noStrike" kern="1200" cap="none" spc="-5" normalizeH="0" baseline="0" noProof="0" dirty="0">
                <a:ln>
                  <a:noFill/>
                </a:ln>
                <a:solidFill>
                  <a:prstClr val="black"/>
                </a:solidFill>
                <a:effectLst/>
                <a:uLnTx/>
                <a:uFillTx/>
                <a:latin typeface="Tahoma"/>
                <a:ea typeface="+mn-ea"/>
                <a:cs typeface="Tahoma"/>
              </a:rPr>
              <a:t>1,</a:t>
            </a:r>
            <a:r>
              <a:rPr kumimoji="0" lang="en-US" sz="2000" b="0" i="0" u="none" strike="noStrike" kern="1200" cap="none" spc="-5" normalizeH="0" baseline="0" noProof="0" dirty="0">
                <a:ln>
                  <a:noFill/>
                </a:ln>
                <a:solidFill>
                  <a:prstClr val="black"/>
                </a:solidFill>
                <a:effectLst/>
                <a:uLnTx/>
                <a:uFillTx/>
                <a:latin typeface="Tahoma"/>
                <a:ea typeface="+mn-ea"/>
                <a:cs typeface="Tahoma"/>
              </a:rPr>
              <a:t> 2</a:t>
            </a:r>
            <a:r>
              <a:rPr kumimoji="0" sz="2000" b="0" i="0" u="none" strike="noStrike" kern="1200" cap="none" spc="-5" normalizeH="0" baseline="0" noProof="0" dirty="0">
                <a:ln>
                  <a:noFill/>
                </a:ln>
                <a:solidFill>
                  <a:prstClr val="black"/>
                </a:solidFill>
                <a:effectLst/>
                <a:uLnTx/>
                <a:uFillTx/>
                <a:latin typeface="Tahoma"/>
                <a:ea typeface="+mn-ea"/>
                <a:cs typeface="Tahoma"/>
              </a:rPr>
              <a:t>023; impact</a:t>
            </a:r>
            <a:r>
              <a:rPr kumimoji="0" lang="en-US" sz="2000" b="0" i="0" u="none" strike="noStrike" kern="1200" cap="none" spc="-5" normalizeH="0" baseline="0" noProof="0" dirty="0">
                <a:ln>
                  <a:noFill/>
                </a:ln>
                <a:solidFill>
                  <a:prstClr val="black"/>
                </a:solidFill>
                <a:effectLst/>
                <a:uLnTx/>
                <a:uFillTx/>
                <a:latin typeface="Tahoma"/>
                <a:ea typeface="+mn-ea"/>
                <a:cs typeface="Tahoma"/>
              </a:rPr>
              <a:t>ed</a:t>
            </a:r>
            <a:r>
              <a:rPr kumimoji="0" sz="2000" b="0" i="0" u="none" strike="noStrike" kern="1200" cap="none" spc="-5" normalizeH="0" baseline="0" noProof="0" dirty="0">
                <a:ln>
                  <a:noFill/>
                </a:ln>
                <a:solidFill>
                  <a:prstClr val="black"/>
                </a:solidFill>
                <a:effectLst/>
                <a:uLnTx/>
                <a:uFillTx/>
                <a:latin typeface="Tahoma"/>
                <a:ea typeface="+mn-ea"/>
                <a:cs typeface="Tahoma"/>
              </a:rPr>
              <a:t> </a:t>
            </a:r>
            <a:r>
              <a:rPr kumimoji="0" sz="2000" b="0" i="0" u="none" strike="noStrike" kern="1200" cap="none" spc="0" normalizeH="0" baseline="0" noProof="0" dirty="0">
                <a:ln>
                  <a:noFill/>
                </a:ln>
                <a:solidFill>
                  <a:prstClr val="black"/>
                </a:solidFill>
                <a:effectLst/>
                <a:uLnTx/>
                <a:uFillTx/>
                <a:latin typeface="Tahoma"/>
                <a:ea typeface="+mn-ea"/>
                <a:cs typeface="Tahoma"/>
              </a:rPr>
              <a:t>$1.2 </a:t>
            </a:r>
            <a:r>
              <a:rPr kumimoji="0" sz="2000" b="0" i="0" u="none" strike="noStrike" kern="1200" cap="none" spc="-5" normalizeH="0" baseline="0" noProof="0" dirty="0">
                <a:ln>
                  <a:noFill/>
                </a:ln>
                <a:solidFill>
                  <a:prstClr val="black"/>
                </a:solidFill>
                <a:effectLst/>
                <a:uLnTx/>
                <a:uFillTx/>
                <a:latin typeface="Tahoma"/>
                <a:ea typeface="+mn-ea"/>
                <a:cs typeface="Tahoma"/>
              </a:rPr>
              <a:t>billion in </a:t>
            </a:r>
            <a:r>
              <a:rPr kumimoji="0" sz="2000" b="0" i="0" u="none" strike="noStrike" kern="1200" cap="none" spc="0" normalizeH="0" baseline="0" noProof="0" dirty="0">
                <a:ln>
                  <a:noFill/>
                </a:ln>
                <a:solidFill>
                  <a:prstClr val="black"/>
                </a:solidFill>
                <a:effectLst/>
                <a:uLnTx/>
                <a:uFillTx/>
                <a:latin typeface="Tahoma"/>
                <a:ea typeface="+mn-ea"/>
                <a:cs typeface="Tahoma"/>
              </a:rPr>
              <a:t>MCO</a:t>
            </a:r>
            <a:r>
              <a:rPr kumimoji="0" sz="2000" b="0" i="0" u="none" strike="noStrike" kern="1200" cap="none" spc="-35" normalizeH="0" baseline="0" noProof="0" dirty="0">
                <a:ln>
                  <a:noFill/>
                </a:ln>
                <a:solidFill>
                  <a:prstClr val="black"/>
                </a:solidFill>
                <a:effectLst/>
                <a:uLnTx/>
                <a:uFillTx/>
                <a:latin typeface="Tahoma"/>
                <a:ea typeface="+mn-ea"/>
                <a:cs typeface="Tahoma"/>
              </a:rPr>
              <a:t> </a:t>
            </a:r>
            <a:r>
              <a:rPr kumimoji="0" sz="2000" b="0" i="0" u="none" strike="noStrike" kern="1200" cap="none" spc="-5" normalizeH="0" baseline="0" noProof="0" dirty="0">
                <a:ln>
                  <a:noFill/>
                </a:ln>
                <a:solidFill>
                  <a:prstClr val="black"/>
                </a:solidFill>
                <a:effectLst/>
                <a:uLnTx/>
                <a:uFillTx/>
                <a:latin typeface="Tahoma"/>
                <a:ea typeface="+mn-ea"/>
                <a:cs typeface="Tahoma"/>
              </a:rPr>
              <a:t>payments</a:t>
            </a:r>
            <a:endParaRPr kumimoji="0" sz="2000" b="0" i="0" u="none" strike="noStrike" kern="1200" cap="none" spc="0" normalizeH="0" baseline="0" noProof="0" dirty="0">
              <a:ln>
                <a:noFill/>
              </a:ln>
              <a:solidFill>
                <a:prstClr val="black"/>
              </a:solidFill>
              <a:effectLst/>
              <a:uLnTx/>
              <a:uFillTx/>
              <a:latin typeface="Tahoma"/>
              <a:ea typeface="+mn-ea"/>
              <a:cs typeface="Tahoma"/>
            </a:endParaRPr>
          </a:p>
          <a:p>
            <a:pPr marL="355600" marR="0" lvl="0" indent="-342900" algn="l" defTabSz="914400" rtl="0" eaLnBrk="1" fontAlgn="auto" latinLnBrk="0" hangingPunct="1">
              <a:lnSpc>
                <a:spcPct val="100000"/>
              </a:lnSpc>
              <a:spcBef>
                <a:spcPts val="994"/>
              </a:spcBef>
              <a:spcAft>
                <a:spcPts val="0"/>
              </a:spcAft>
              <a:buClr>
                <a:srgbClr val="0071BB"/>
              </a:buClr>
              <a:buSzPct val="80000"/>
              <a:buFont typeface="Wingdings"/>
              <a:buChar char=""/>
              <a:tabLst>
                <a:tab pos="354965" algn="l"/>
                <a:tab pos="355600" algn="l"/>
              </a:tabLst>
              <a:defRPr/>
            </a:pPr>
            <a:r>
              <a:rPr kumimoji="0" lang="en-US" sz="2000" b="0" i="0" u="none" strike="noStrike" kern="1200" cap="none" spc="-5" normalizeH="0" baseline="0" noProof="0" dirty="0">
                <a:ln>
                  <a:noFill/>
                </a:ln>
                <a:solidFill>
                  <a:prstClr val="black"/>
                </a:solidFill>
                <a:effectLst/>
                <a:uLnTx/>
                <a:uFillTx/>
                <a:latin typeface="Tahoma"/>
                <a:ea typeface="+mn-ea"/>
                <a:cs typeface="Tahoma"/>
              </a:rPr>
              <a:t>The H</a:t>
            </a:r>
            <a:r>
              <a:rPr kumimoji="0" sz="2000" b="0" i="0" u="none" strike="noStrike" kern="1200" cap="none" spc="-5" normalizeH="0" baseline="0" noProof="0" dirty="0">
                <a:ln>
                  <a:noFill/>
                </a:ln>
                <a:solidFill>
                  <a:prstClr val="black"/>
                </a:solidFill>
                <a:effectLst/>
                <a:uLnTx/>
                <a:uFillTx/>
                <a:latin typeface="Tahoma"/>
                <a:ea typeface="+mn-ea"/>
                <a:cs typeface="Tahoma"/>
              </a:rPr>
              <a:t>AP Board approved </a:t>
            </a:r>
            <a:r>
              <a:rPr kumimoji="0" lang="en-US" sz="2000" b="0" i="0" u="none" strike="noStrike" kern="1200" cap="none" spc="-5" normalizeH="0" baseline="0" noProof="0" dirty="0">
                <a:ln>
                  <a:noFill/>
                </a:ln>
                <a:solidFill>
                  <a:prstClr val="black"/>
                </a:solidFill>
                <a:effectLst/>
                <a:uLnTx/>
                <a:uFillTx/>
                <a:latin typeface="Tahoma"/>
                <a:ea typeface="+mn-ea"/>
                <a:cs typeface="Tahoma"/>
              </a:rPr>
              <a:t>a </a:t>
            </a:r>
            <a:r>
              <a:rPr kumimoji="0" sz="2000" b="0" i="0" u="none" strike="noStrike" kern="1200" cap="none" spc="-5" normalizeH="0" baseline="0" noProof="0" dirty="0">
                <a:ln>
                  <a:noFill/>
                </a:ln>
                <a:solidFill>
                  <a:prstClr val="black"/>
                </a:solidFill>
                <a:effectLst/>
                <a:uLnTx/>
                <a:uFillTx/>
                <a:latin typeface="Tahoma"/>
                <a:ea typeface="+mn-ea"/>
                <a:cs typeface="Tahoma"/>
              </a:rPr>
              <a:t>replacement</a:t>
            </a:r>
            <a:r>
              <a:rPr kumimoji="0" sz="2000" b="0" i="0" u="none" strike="noStrike" kern="1200" cap="none" spc="-80" normalizeH="0" baseline="0" noProof="0" dirty="0">
                <a:ln>
                  <a:noFill/>
                </a:ln>
                <a:solidFill>
                  <a:prstClr val="black"/>
                </a:solidFill>
                <a:effectLst/>
                <a:uLnTx/>
                <a:uFillTx/>
                <a:latin typeface="Tahoma"/>
                <a:ea typeface="+mn-ea"/>
                <a:cs typeface="Tahoma"/>
              </a:rPr>
              <a:t> </a:t>
            </a:r>
            <a:r>
              <a:rPr kumimoji="0" sz="2000" b="0" i="0" u="none" strike="noStrike" kern="1200" cap="none" spc="-5" normalizeH="0" baseline="0" noProof="0" dirty="0">
                <a:ln>
                  <a:noFill/>
                </a:ln>
                <a:solidFill>
                  <a:prstClr val="black"/>
                </a:solidFill>
                <a:effectLst/>
                <a:uLnTx/>
                <a:uFillTx/>
                <a:latin typeface="Tahoma"/>
                <a:ea typeface="+mn-ea"/>
                <a:cs typeface="Tahoma"/>
              </a:rPr>
              <a:t>approach</a:t>
            </a:r>
            <a:r>
              <a:rPr kumimoji="0" lang="en-US" sz="2000" b="0" i="0" u="none" strike="noStrike" kern="1200" cap="none" spc="-5" normalizeH="0" baseline="0" noProof="0" dirty="0">
                <a:ln>
                  <a:noFill/>
                </a:ln>
                <a:solidFill>
                  <a:prstClr val="black"/>
                </a:solidFill>
                <a:effectLst/>
                <a:uLnTx/>
                <a:uFillTx/>
                <a:latin typeface="Tahoma"/>
                <a:ea typeface="+mn-ea"/>
                <a:cs typeface="Tahoma"/>
              </a:rPr>
              <a:t> designed to mirror the Appendix 14 and Appendix 17 payments, to the extent possible</a:t>
            </a:r>
            <a:r>
              <a:rPr kumimoji="0" sz="2000" b="0" i="0" u="none" strike="noStrike" kern="1200" cap="none" spc="-5" normalizeH="0" baseline="0" noProof="0" dirty="0">
                <a:ln>
                  <a:noFill/>
                </a:ln>
                <a:solidFill>
                  <a:prstClr val="black"/>
                </a:solidFill>
                <a:effectLst/>
                <a:uLnTx/>
                <a:uFillTx/>
                <a:latin typeface="Tahoma"/>
                <a:ea typeface="+mn-ea"/>
                <a:cs typeface="Tahoma"/>
              </a:rPr>
              <a:t>:</a:t>
            </a:r>
            <a:endParaRPr kumimoji="0" sz="2000" b="0" i="0" u="none" strike="noStrike" kern="1200" cap="none" spc="0" normalizeH="0" baseline="0" noProof="0" dirty="0">
              <a:ln>
                <a:noFill/>
              </a:ln>
              <a:solidFill>
                <a:prstClr val="black"/>
              </a:solidFill>
              <a:effectLst/>
              <a:uLnTx/>
              <a:uFillTx/>
              <a:latin typeface="Tahoma"/>
              <a:ea typeface="+mn-ea"/>
              <a:cs typeface="Tahoma"/>
            </a:endParaRPr>
          </a:p>
          <a:p>
            <a:pPr marL="756285" marR="101600" lvl="1" indent="-287020" algn="l" defTabSz="914400" rtl="0" eaLnBrk="1" fontAlgn="auto" latinLnBrk="0" hangingPunct="1">
              <a:lnSpc>
                <a:spcPct val="100000"/>
              </a:lnSpc>
              <a:spcBef>
                <a:spcPts val="1010"/>
              </a:spcBef>
              <a:spcAft>
                <a:spcPts val="0"/>
              </a:spcAft>
              <a:buClr>
                <a:srgbClr val="0071BB"/>
              </a:buClr>
              <a:buSzPct val="80000"/>
              <a:buFont typeface="Wingdings"/>
              <a:buChar char=""/>
              <a:tabLst>
                <a:tab pos="756285" algn="l"/>
                <a:tab pos="756920" algn="l"/>
              </a:tabLst>
              <a:defRPr/>
            </a:pPr>
            <a:r>
              <a:rPr kumimoji="0" sz="2000" b="0" i="0" u="none" strike="noStrike" kern="1200" cap="none" spc="-5" normalizeH="0" baseline="0" noProof="0" dirty="0">
                <a:ln>
                  <a:noFill/>
                </a:ln>
                <a:solidFill>
                  <a:prstClr val="black"/>
                </a:solidFill>
                <a:effectLst/>
                <a:uLnTx/>
                <a:uFillTx/>
                <a:latin typeface="Tahoma"/>
                <a:ea typeface="+mn-ea"/>
                <a:cs typeface="Tahoma"/>
              </a:rPr>
              <a:t>Appendix 14</a:t>
            </a:r>
            <a:r>
              <a:rPr kumimoji="0" lang="en-US" sz="2000" b="0" i="0" u="none" strike="noStrike" kern="1200" cap="none" spc="-5" normalizeH="0" baseline="0" noProof="0" dirty="0">
                <a:ln>
                  <a:noFill/>
                </a:ln>
                <a:solidFill>
                  <a:prstClr val="black"/>
                </a:solidFill>
                <a:effectLst/>
                <a:uLnTx/>
                <a:uFillTx/>
                <a:latin typeface="Tahoma"/>
                <a:ea typeface="+mn-ea"/>
                <a:cs typeface="Tahoma"/>
              </a:rPr>
              <a:t> — </a:t>
            </a:r>
            <a:r>
              <a:rPr kumimoji="0" sz="2000" b="0" i="0" u="none" strike="noStrike" kern="1200" cap="none" spc="-5" normalizeH="0" baseline="0" noProof="0" dirty="0">
                <a:ln>
                  <a:noFill/>
                </a:ln>
                <a:solidFill>
                  <a:prstClr val="black"/>
                </a:solidFill>
                <a:effectLst/>
                <a:uLnTx/>
                <a:uFillTx/>
                <a:latin typeface="Tahoma"/>
                <a:ea typeface="+mn-ea"/>
                <a:cs typeface="Tahoma"/>
              </a:rPr>
              <a:t>methodology </a:t>
            </a:r>
            <a:r>
              <a:rPr kumimoji="0" sz="2000" b="0" i="0" u="none" strike="noStrike" kern="1200" cap="none" spc="0" normalizeH="0" baseline="0" noProof="0" dirty="0">
                <a:ln>
                  <a:noFill/>
                </a:ln>
                <a:solidFill>
                  <a:prstClr val="black"/>
                </a:solidFill>
                <a:effectLst/>
                <a:uLnTx/>
                <a:uFillTx/>
                <a:latin typeface="Tahoma"/>
                <a:ea typeface="+mn-ea"/>
                <a:cs typeface="Tahoma"/>
              </a:rPr>
              <a:t>that </a:t>
            </a:r>
            <a:r>
              <a:rPr kumimoji="0" sz="2000" b="0" i="0" u="none" strike="noStrike" kern="1200" cap="none" spc="-5" normalizeH="0" baseline="0" noProof="0" dirty="0">
                <a:ln>
                  <a:noFill/>
                </a:ln>
                <a:solidFill>
                  <a:prstClr val="black"/>
                </a:solidFill>
                <a:effectLst/>
                <a:uLnTx/>
                <a:uFillTx/>
                <a:latin typeface="Tahoma"/>
                <a:ea typeface="+mn-ea"/>
                <a:cs typeface="Tahoma"/>
              </a:rPr>
              <a:t>provides </a:t>
            </a:r>
            <a:r>
              <a:rPr kumimoji="0" sz="2000" b="0" i="0" u="none" strike="noStrike" kern="1200" cap="none" spc="0" normalizeH="0" baseline="0" noProof="0" dirty="0">
                <a:ln>
                  <a:noFill/>
                </a:ln>
                <a:solidFill>
                  <a:prstClr val="black"/>
                </a:solidFill>
                <a:effectLst/>
                <a:uLnTx/>
                <a:uFillTx/>
                <a:latin typeface="Tahoma"/>
                <a:ea typeface="+mn-ea"/>
                <a:cs typeface="Tahoma"/>
              </a:rPr>
              <a:t>a </a:t>
            </a:r>
            <a:r>
              <a:rPr kumimoji="0" sz="2000" b="0" i="0" u="none" strike="noStrike" kern="1200" cap="none" spc="-5" normalizeH="0" baseline="0" noProof="0" dirty="0">
                <a:ln>
                  <a:noFill/>
                </a:ln>
                <a:solidFill>
                  <a:prstClr val="black"/>
                </a:solidFill>
                <a:effectLst/>
                <a:uLnTx/>
                <a:uFillTx/>
                <a:latin typeface="Tahoma"/>
                <a:ea typeface="+mn-ea"/>
                <a:cs typeface="Tahoma"/>
              </a:rPr>
              <a:t>percentage increase </a:t>
            </a:r>
            <a:r>
              <a:rPr kumimoji="0" sz="2000" b="0" i="0" u="none" strike="noStrike" kern="1200" cap="none" spc="0" normalizeH="0" baseline="0" noProof="0" dirty="0">
                <a:ln>
                  <a:noFill/>
                </a:ln>
                <a:solidFill>
                  <a:prstClr val="black"/>
                </a:solidFill>
                <a:effectLst/>
                <a:uLnTx/>
                <a:uFillTx/>
                <a:latin typeface="Tahoma"/>
                <a:ea typeface="+mn-ea"/>
                <a:cs typeface="Tahoma"/>
              </a:rPr>
              <a:t>based on </a:t>
            </a:r>
            <a:r>
              <a:rPr kumimoji="0" sz="2000" b="0" i="0" u="none" strike="noStrike" kern="1200" cap="none" spc="-5" normalizeH="0" baseline="0" noProof="0" dirty="0">
                <a:ln>
                  <a:noFill/>
                </a:ln>
                <a:solidFill>
                  <a:prstClr val="black"/>
                </a:solidFill>
                <a:effectLst/>
                <a:uLnTx/>
                <a:uFillTx/>
                <a:latin typeface="Tahoma"/>
                <a:ea typeface="+mn-ea"/>
                <a:cs typeface="Tahoma"/>
              </a:rPr>
              <a:t>inpatient  </a:t>
            </a:r>
            <a:r>
              <a:rPr kumimoji="0" sz="2000" b="0" i="0" u="none" strike="noStrike" kern="1200" cap="none" spc="0" normalizeH="0" baseline="0" noProof="0" dirty="0">
                <a:ln>
                  <a:noFill/>
                </a:ln>
                <a:solidFill>
                  <a:prstClr val="black"/>
                </a:solidFill>
                <a:effectLst/>
                <a:uLnTx/>
                <a:uFillTx/>
                <a:latin typeface="Tahoma"/>
                <a:ea typeface="+mn-ea"/>
                <a:cs typeface="Tahoma"/>
              </a:rPr>
              <a:t>encounter</a:t>
            </a:r>
            <a:r>
              <a:rPr kumimoji="0" sz="2000" b="0" i="0" u="none" strike="noStrike" kern="1200" cap="none" spc="-25" normalizeH="0" baseline="0" noProof="0" dirty="0">
                <a:ln>
                  <a:noFill/>
                </a:ln>
                <a:solidFill>
                  <a:prstClr val="black"/>
                </a:solidFill>
                <a:effectLst/>
                <a:uLnTx/>
                <a:uFillTx/>
                <a:latin typeface="Tahoma"/>
                <a:ea typeface="+mn-ea"/>
                <a:cs typeface="Tahoma"/>
              </a:rPr>
              <a:t> </a:t>
            </a:r>
            <a:r>
              <a:rPr kumimoji="0" sz="2000" b="0" i="0" u="none" strike="noStrike" kern="1200" cap="none" spc="0" normalizeH="0" baseline="0" noProof="0" dirty="0">
                <a:ln>
                  <a:noFill/>
                </a:ln>
                <a:solidFill>
                  <a:prstClr val="black"/>
                </a:solidFill>
                <a:effectLst/>
                <a:uLnTx/>
                <a:uFillTx/>
                <a:latin typeface="Tahoma"/>
                <a:ea typeface="+mn-ea"/>
                <a:cs typeface="Tahoma"/>
              </a:rPr>
              <a:t>data</a:t>
            </a:r>
          </a:p>
          <a:p>
            <a:pPr marL="755650" marR="5080" lvl="1" indent="-286385" algn="l" defTabSz="914400" rtl="0" eaLnBrk="1" fontAlgn="auto" latinLnBrk="0" hangingPunct="1">
              <a:lnSpc>
                <a:spcPct val="100000"/>
              </a:lnSpc>
              <a:spcBef>
                <a:spcPts val="995"/>
              </a:spcBef>
              <a:spcAft>
                <a:spcPts val="0"/>
              </a:spcAft>
              <a:buClr>
                <a:srgbClr val="0071BB"/>
              </a:buClr>
              <a:buSzPct val="80000"/>
              <a:buFont typeface="Wingdings"/>
              <a:buChar char=""/>
              <a:tabLst>
                <a:tab pos="756285" algn="l"/>
                <a:tab pos="756920" algn="l"/>
              </a:tabLst>
              <a:defRPr/>
            </a:pPr>
            <a:r>
              <a:rPr kumimoji="0" sz="2000" b="0" i="0" u="none" strike="noStrike" kern="1200" cap="none" spc="-5" normalizeH="0" baseline="0" noProof="0" dirty="0">
                <a:ln>
                  <a:noFill/>
                </a:ln>
                <a:solidFill>
                  <a:prstClr val="black"/>
                </a:solidFill>
                <a:effectLst/>
                <a:uLnTx/>
                <a:uFillTx/>
                <a:latin typeface="Tahoma"/>
                <a:ea typeface="+mn-ea"/>
                <a:cs typeface="Tahoma"/>
              </a:rPr>
              <a:t>Appendix 17</a:t>
            </a:r>
            <a:r>
              <a:rPr kumimoji="0" lang="en-US" sz="2000" b="0" i="0" u="none" strike="noStrike" kern="1200" cap="none" spc="-5" normalizeH="0" baseline="0" noProof="0" dirty="0">
                <a:ln>
                  <a:noFill/>
                </a:ln>
                <a:solidFill>
                  <a:prstClr val="black"/>
                </a:solidFill>
                <a:effectLst/>
                <a:uLnTx/>
                <a:uFillTx/>
                <a:latin typeface="Tahoma"/>
                <a:ea typeface="+mn-ea"/>
                <a:cs typeface="Tahoma"/>
              </a:rPr>
              <a:t> — was</a:t>
            </a:r>
            <a:r>
              <a:rPr kumimoji="0" sz="2000" b="0" i="0" u="none" strike="noStrike" kern="1200" cap="none" spc="-5" normalizeH="0" baseline="0" noProof="0" dirty="0">
                <a:ln>
                  <a:noFill/>
                </a:ln>
                <a:solidFill>
                  <a:prstClr val="black"/>
                </a:solidFill>
                <a:effectLst/>
                <a:uLnTx/>
                <a:uFillTx/>
                <a:latin typeface="Tahoma"/>
                <a:ea typeface="+mn-ea"/>
                <a:cs typeface="Tahoma"/>
              </a:rPr>
              <a:t> comprised </a:t>
            </a:r>
            <a:r>
              <a:rPr kumimoji="0" sz="2000" b="0" i="0" u="none" strike="noStrike" kern="1200" cap="none" spc="0" normalizeH="0" baseline="0" noProof="0" dirty="0">
                <a:ln>
                  <a:noFill/>
                </a:ln>
                <a:solidFill>
                  <a:prstClr val="black"/>
                </a:solidFill>
                <a:effectLst/>
                <a:uLnTx/>
                <a:uFillTx/>
                <a:latin typeface="Tahoma"/>
                <a:ea typeface="+mn-ea"/>
                <a:cs typeface="Tahoma"/>
              </a:rPr>
              <a:t>of two </a:t>
            </a:r>
            <a:r>
              <a:rPr kumimoji="0" sz="2000" b="0" i="0" u="none" strike="noStrike" kern="1200" cap="none" spc="-5" normalizeH="0" baseline="0" noProof="0" dirty="0">
                <a:ln>
                  <a:noFill/>
                </a:ln>
                <a:solidFill>
                  <a:prstClr val="black"/>
                </a:solidFill>
                <a:effectLst/>
                <a:uLnTx/>
                <a:uFillTx/>
                <a:latin typeface="Tahoma"/>
                <a:ea typeface="+mn-ea"/>
                <a:cs typeface="Tahoma"/>
              </a:rPr>
              <a:t>payment structures </a:t>
            </a:r>
            <a:r>
              <a:rPr kumimoji="0" sz="2000" b="0" i="0" u="none" strike="noStrike" kern="1200" cap="none" spc="0" normalizeH="0" baseline="0" noProof="0" dirty="0">
                <a:ln>
                  <a:noFill/>
                </a:ln>
                <a:solidFill>
                  <a:prstClr val="black"/>
                </a:solidFill>
                <a:effectLst/>
                <a:uLnTx/>
                <a:uFillTx/>
                <a:latin typeface="Tahoma"/>
                <a:ea typeface="+mn-ea"/>
                <a:cs typeface="Tahoma"/>
              </a:rPr>
              <a:t>(50</a:t>
            </a:r>
            <a:r>
              <a:rPr kumimoji="0" lang="en-US" sz="2000" b="0" i="0" u="none" strike="noStrike" kern="1200" cap="none" spc="0" normalizeH="0" baseline="0" noProof="0" dirty="0">
                <a:ln>
                  <a:noFill/>
                </a:ln>
                <a:solidFill>
                  <a:prstClr val="black"/>
                </a:solidFill>
                <a:effectLst/>
                <a:uLnTx/>
                <a:uFillTx/>
                <a:latin typeface="Tahoma"/>
                <a:ea typeface="+mn-ea"/>
                <a:cs typeface="Tahoma"/>
              </a:rPr>
              <a:t> percent</a:t>
            </a:r>
            <a:r>
              <a:rPr kumimoji="0" sz="2000" b="0" i="0" u="none" strike="noStrike" kern="1200" cap="none" spc="0" normalizeH="0" baseline="0" noProof="0" dirty="0">
                <a:ln>
                  <a:noFill/>
                </a:ln>
                <a:solidFill>
                  <a:prstClr val="black"/>
                </a:solidFill>
                <a:effectLst/>
                <a:uLnTx/>
                <a:uFillTx/>
                <a:latin typeface="Tahoma"/>
                <a:ea typeface="+mn-ea"/>
                <a:cs typeface="Tahoma"/>
              </a:rPr>
              <a:t> </a:t>
            </a:r>
            <a:r>
              <a:rPr kumimoji="0" sz="2000" b="0" i="0" u="none" strike="noStrike" kern="1200" cap="none" spc="-5" normalizeH="0" baseline="0" noProof="0" dirty="0">
                <a:ln>
                  <a:noFill/>
                </a:ln>
                <a:solidFill>
                  <a:prstClr val="black"/>
                </a:solidFill>
                <a:effectLst/>
                <a:uLnTx/>
                <a:uFillTx/>
                <a:latin typeface="Tahoma"/>
                <a:ea typeface="+mn-ea"/>
                <a:cs typeface="Tahoma"/>
              </a:rPr>
              <a:t>cost-utilization  </a:t>
            </a:r>
            <a:r>
              <a:rPr kumimoji="0" sz="2000" b="0" i="0" u="none" strike="noStrike" kern="1200" cap="none" spc="0" normalizeH="0" baseline="0" noProof="0" dirty="0">
                <a:ln>
                  <a:noFill/>
                </a:ln>
                <a:solidFill>
                  <a:prstClr val="black"/>
                </a:solidFill>
                <a:effectLst/>
                <a:uLnTx/>
                <a:uFillTx/>
                <a:latin typeface="Tahoma"/>
                <a:ea typeface="+mn-ea"/>
                <a:cs typeface="Tahoma"/>
              </a:rPr>
              <a:t>and </a:t>
            </a:r>
            <a:r>
              <a:rPr kumimoji="0" sz="2000" b="0" i="0" u="none" strike="noStrike" kern="1200" cap="none" spc="-5" normalizeH="0" baseline="0" noProof="0" dirty="0">
                <a:ln>
                  <a:noFill/>
                </a:ln>
                <a:solidFill>
                  <a:prstClr val="black"/>
                </a:solidFill>
                <a:effectLst/>
                <a:uLnTx/>
                <a:uFillTx/>
                <a:latin typeface="Tahoma"/>
                <a:ea typeface="+mn-ea"/>
                <a:cs typeface="Tahoma"/>
              </a:rPr>
              <a:t>50</a:t>
            </a:r>
            <a:r>
              <a:rPr kumimoji="0" lang="en-US" sz="2000" b="0" i="0" u="none" strike="noStrike" kern="1200" cap="none" spc="-5" normalizeH="0" baseline="0" noProof="0" dirty="0">
                <a:ln>
                  <a:noFill/>
                </a:ln>
                <a:solidFill>
                  <a:prstClr val="black"/>
                </a:solidFill>
                <a:effectLst/>
                <a:uLnTx/>
                <a:uFillTx/>
                <a:latin typeface="Tahoma"/>
                <a:ea typeface="+mn-ea"/>
                <a:cs typeface="Tahoma"/>
              </a:rPr>
              <a:t> percent</a:t>
            </a:r>
            <a:r>
              <a:rPr kumimoji="0" sz="2000" b="0" i="0" u="none" strike="noStrike" kern="1200" cap="none" spc="-5" normalizeH="0" baseline="0" noProof="0" dirty="0">
                <a:ln>
                  <a:noFill/>
                </a:ln>
                <a:solidFill>
                  <a:prstClr val="black"/>
                </a:solidFill>
                <a:effectLst/>
                <a:uLnTx/>
                <a:uFillTx/>
                <a:latin typeface="Tahoma"/>
                <a:ea typeface="+mn-ea"/>
                <a:cs typeface="Tahoma"/>
              </a:rPr>
              <a:t> Medicare Ambulatory </a:t>
            </a:r>
            <a:r>
              <a:rPr kumimoji="0" sz="2000" b="0" i="0" u="none" strike="noStrike" kern="1200" cap="none" spc="-10" normalizeH="0" baseline="0" noProof="0" dirty="0">
                <a:ln>
                  <a:noFill/>
                </a:ln>
                <a:solidFill>
                  <a:prstClr val="black"/>
                </a:solidFill>
                <a:effectLst/>
                <a:uLnTx/>
                <a:uFillTx/>
                <a:latin typeface="Tahoma"/>
                <a:ea typeface="+mn-ea"/>
                <a:cs typeface="Tahoma"/>
              </a:rPr>
              <a:t>Payment </a:t>
            </a:r>
            <a:r>
              <a:rPr kumimoji="0" sz="2000" b="0" i="0" u="none" strike="noStrike" kern="1200" cap="none" spc="-5" normalizeH="0" baseline="0" noProof="0" dirty="0">
                <a:ln>
                  <a:noFill/>
                </a:ln>
                <a:solidFill>
                  <a:prstClr val="black"/>
                </a:solidFill>
                <a:effectLst/>
                <a:uLnTx/>
                <a:uFillTx/>
                <a:latin typeface="Tahoma"/>
                <a:ea typeface="+mn-ea"/>
                <a:cs typeface="Tahoma"/>
              </a:rPr>
              <a:t>Classifications </a:t>
            </a:r>
            <a:r>
              <a:rPr kumimoji="0" sz="2000" b="0" i="0" u="none" strike="noStrike" kern="1200" cap="none" spc="0" normalizeH="0" baseline="0" noProof="0" dirty="0">
                <a:ln>
                  <a:noFill/>
                </a:ln>
                <a:solidFill>
                  <a:prstClr val="black"/>
                </a:solidFill>
                <a:effectLst/>
                <a:uLnTx/>
                <a:uFillTx/>
                <a:latin typeface="Tahoma"/>
                <a:ea typeface="+mn-ea"/>
                <a:cs typeface="Tahoma"/>
              </a:rPr>
              <a:t>[APC] </a:t>
            </a:r>
            <a:r>
              <a:rPr kumimoji="0" sz="2000" b="0" i="0" u="none" strike="noStrike" kern="1200" cap="none" spc="-5" normalizeH="0" baseline="0" noProof="0" dirty="0">
                <a:ln>
                  <a:noFill/>
                </a:ln>
                <a:solidFill>
                  <a:prstClr val="black"/>
                </a:solidFill>
                <a:effectLst/>
                <a:uLnTx/>
                <a:uFillTx/>
                <a:latin typeface="Tahoma"/>
                <a:ea typeface="+mn-ea"/>
                <a:cs typeface="Tahoma"/>
              </a:rPr>
              <a:t>differential)—replaced  by </a:t>
            </a:r>
            <a:r>
              <a:rPr kumimoji="0" lang="en-US" sz="2000" b="0" i="0" u="none" strike="noStrike" kern="1200" cap="none" spc="-5" normalizeH="0" baseline="0" noProof="0" dirty="0">
                <a:ln>
                  <a:noFill/>
                </a:ln>
                <a:solidFill>
                  <a:prstClr val="black"/>
                </a:solidFill>
                <a:effectLst/>
                <a:uLnTx/>
                <a:uFillTx/>
                <a:latin typeface="Tahoma"/>
                <a:ea typeface="+mn-ea"/>
                <a:cs typeface="Tahoma"/>
              </a:rPr>
              <a:t>percentage increases based on outpatient encounter data using a </a:t>
            </a:r>
            <a:r>
              <a:rPr kumimoji="0" sz="2000" b="0" i="0" u="none" strike="noStrike" kern="1200" cap="none" spc="-5" normalizeH="0" baseline="0" noProof="0" dirty="0">
                <a:ln>
                  <a:noFill/>
                </a:ln>
                <a:solidFill>
                  <a:prstClr val="black"/>
                </a:solidFill>
                <a:effectLst/>
                <a:uLnTx/>
                <a:uFillTx/>
                <a:latin typeface="Tahoma"/>
                <a:ea typeface="+mn-ea"/>
                <a:cs typeface="Tahoma"/>
              </a:rPr>
              <a:t>clas</a:t>
            </a:r>
            <a:r>
              <a:rPr kumimoji="0" lang="en-US" sz="2000" b="0" i="0" u="none" strike="noStrike" kern="1200" cap="none" spc="-5" normalizeH="0" baseline="0" noProof="0" dirty="0">
                <a:ln>
                  <a:noFill/>
                </a:ln>
                <a:solidFill>
                  <a:prstClr val="black"/>
                </a:solidFill>
                <a:effectLst/>
                <a:uLnTx/>
                <a:uFillTx/>
                <a:latin typeface="Tahoma"/>
                <a:ea typeface="+mn-ea"/>
                <a:cs typeface="Tahoma"/>
              </a:rPr>
              <a:t>s-based system</a:t>
            </a:r>
            <a:endParaRPr kumimoji="0" sz="2000" b="0" i="0" u="none" strike="noStrike" kern="1200" cap="none" spc="0" normalizeH="0" baseline="0" noProof="0" dirty="0">
              <a:ln>
                <a:noFill/>
              </a:ln>
              <a:solidFill>
                <a:prstClr val="black"/>
              </a:solidFill>
              <a:effectLst/>
              <a:uLnTx/>
              <a:uFillTx/>
              <a:latin typeface="Tahoma"/>
              <a:ea typeface="+mn-ea"/>
              <a:cs typeface="Tahoma"/>
            </a:endParaRPr>
          </a:p>
          <a:p>
            <a:pPr marL="1670685" marR="361950" lvl="3" indent="-287020">
              <a:spcBef>
                <a:spcPts val="994"/>
              </a:spcBef>
              <a:buClr>
                <a:srgbClr val="0071BB"/>
              </a:buClr>
              <a:buSzPct val="80000"/>
              <a:buFont typeface="Wingdings"/>
              <a:buChar char=""/>
              <a:tabLst>
                <a:tab pos="756285" algn="l"/>
                <a:tab pos="756920" algn="l"/>
              </a:tabLst>
              <a:defRPr/>
            </a:pPr>
            <a:r>
              <a:rPr kumimoji="0" lang="en-US" sz="2000" b="0" i="0" u="none" strike="noStrike" kern="1200" cap="none" spc="0" normalizeH="0" baseline="0" noProof="0" dirty="0">
                <a:ln>
                  <a:noFill/>
                </a:ln>
                <a:solidFill>
                  <a:prstClr val="black"/>
                </a:solidFill>
                <a:effectLst/>
                <a:uLnTx/>
                <a:uFillTx/>
                <a:latin typeface="Tahoma"/>
                <a:ea typeface="+mn-ea"/>
                <a:cs typeface="Tahoma"/>
              </a:rPr>
              <a:t>Hospital c</a:t>
            </a:r>
            <a:r>
              <a:rPr kumimoji="0" sz="2000" b="0" i="0" u="none" strike="noStrike" kern="1200" cap="none" spc="0" normalizeH="0" baseline="0" noProof="0" dirty="0">
                <a:ln>
                  <a:noFill/>
                </a:ln>
                <a:solidFill>
                  <a:prstClr val="black"/>
                </a:solidFill>
                <a:effectLst/>
                <a:uLnTx/>
                <a:uFillTx/>
                <a:latin typeface="Tahoma"/>
                <a:ea typeface="+mn-ea"/>
                <a:cs typeface="Tahoma"/>
              </a:rPr>
              <a:t>lasses </a:t>
            </a:r>
            <a:r>
              <a:rPr kumimoji="0" lang="en-US" sz="2000" b="0" i="0" u="none" strike="noStrike" kern="1200" cap="none" spc="0" normalizeH="0" baseline="0" noProof="0" dirty="0">
                <a:ln>
                  <a:noFill/>
                </a:ln>
                <a:solidFill>
                  <a:prstClr val="black"/>
                </a:solidFill>
                <a:effectLst/>
                <a:uLnTx/>
                <a:uFillTx/>
                <a:latin typeface="Tahoma"/>
                <a:ea typeface="+mn-ea"/>
                <a:cs typeface="Tahoma"/>
              </a:rPr>
              <a:t>are </a:t>
            </a:r>
            <a:r>
              <a:rPr kumimoji="0" sz="2000" b="0" i="0" u="none" strike="noStrike" kern="1200" cap="none" spc="0" normalizeH="0" baseline="0" noProof="0" dirty="0">
                <a:ln>
                  <a:noFill/>
                </a:ln>
                <a:solidFill>
                  <a:prstClr val="black"/>
                </a:solidFill>
                <a:effectLst/>
                <a:uLnTx/>
                <a:uFillTx/>
                <a:latin typeface="Tahoma"/>
                <a:ea typeface="+mn-ea"/>
                <a:cs typeface="Tahoma"/>
              </a:rPr>
              <a:t>based on the </a:t>
            </a:r>
            <a:r>
              <a:rPr kumimoji="0" sz="2000" b="0" i="0" u="none" strike="noStrike" kern="1200" cap="none" spc="-5" normalizeH="0" baseline="0" noProof="0" dirty="0">
                <a:ln>
                  <a:noFill/>
                </a:ln>
                <a:solidFill>
                  <a:prstClr val="black"/>
                </a:solidFill>
                <a:effectLst/>
                <a:uLnTx/>
                <a:uFillTx/>
                <a:latin typeface="Tahoma"/>
                <a:ea typeface="+mn-ea"/>
                <a:cs typeface="Tahoma"/>
              </a:rPr>
              <a:t>Medicare</a:t>
            </a:r>
            <a:r>
              <a:rPr kumimoji="0" lang="en-US" sz="2000" b="0" i="0" u="none" strike="noStrike" kern="1200" cap="none" spc="-5" normalizeH="0" baseline="0" noProof="0" dirty="0">
                <a:ln>
                  <a:noFill/>
                </a:ln>
                <a:solidFill>
                  <a:prstClr val="black"/>
                </a:solidFill>
                <a:effectLst/>
                <a:uLnTx/>
                <a:uFillTx/>
                <a:latin typeface="Tahoma"/>
                <a:ea typeface="+mn-ea"/>
                <a:cs typeface="Tahoma"/>
              </a:rPr>
              <a:t>-</a:t>
            </a:r>
            <a:r>
              <a:rPr kumimoji="0" sz="2000" b="0" i="0" u="none" strike="noStrike" kern="1200" cap="none" spc="0" normalizeH="0" baseline="0" noProof="0" dirty="0">
                <a:ln>
                  <a:noFill/>
                </a:ln>
                <a:solidFill>
                  <a:prstClr val="black"/>
                </a:solidFill>
                <a:effectLst/>
                <a:uLnTx/>
                <a:uFillTx/>
                <a:latin typeface="Tahoma"/>
                <a:ea typeface="+mn-ea"/>
                <a:cs typeface="Tahoma"/>
              </a:rPr>
              <a:t>APC </a:t>
            </a:r>
            <a:r>
              <a:rPr kumimoji="0" sz="2000" b="0" i="0" u="none" strike="noStrike" kern="1200" cap="none" spc="-10" normalizeH="0" baseline="0" noProof="0" dirty="0">
                <a:ln>
                  <a:noFill/>
                </a:ln>
                <a:solidFill>
                  <a:prstClr val="black"/>
                </a:solidFill>
                <a:effectLst/>
                <a:uLnTx/>
                <a:uFillTx/>
                <a:latin typeface="Tahoma"/>
                <a:ea typeface="+mn-ea"/>
                <a:cs typeface="Tahoma"/>
              </a:rPr>
              <a:t>differential </a:t>
            </a:r>
            <a:r>
              <a:rPr kumimoji="0" sz="2000" b="0" i="0" u="none" strike="noStrike" kern="1200" cap="none" spc="0" normalizeH="0" baseline="0" noProof="0" dirty="0">
                <a:ln>
                  <a:noFill/>
                </a:ln>
                <a:solidFill>
                  <a:prstClr val="black"/>
                </a:solidFill>
                <a:effectLst/>
                <a:uLnTx/>
                <a:uFillTx/>
                <a:latin typeface="Tahoma"/>
                <a:ea typeface="+mn-ea"/>
                <a:cs typeface="Tahoma"/>
              </a:rPr>
              <a:t>analysis; </a:t>
            </a:r>
            <a:r>
              <a:rPr kumimoji="0" sz="2000" b="0" i="0" u="none" strike="noStrike" kern="1200" cap="none" spc="-5" normalizeH="0" baseline="0" noProof="0" dirty="0">
                <a:ln>
                  <a:noFill/>
                </a:ln>
                <a:solidFill>
                  <a:prstClr val="black"/>
                </a:solidFill>
                <a:effectLst/>
                <a:uLnTx/>
                <a:uFillTx/>
                <a:latin typeface="Tahoma"/>
                <a:ea typeface="+mn-ea"/>
                <a:cs typeface="Tahoma"/>
              </a:rPr>
              <a:t>apply</a:t>
            </a:r>
            <a:r>
              <a:rPr kumimoji="0" lang="en-US" sz="2000" b="0" i="0" u="none" strike="noStrike" kern="1200" cap="none" spc="-5" normalizeH="0" baseline="0" noProof="0" dirty="0">
                <a:ln>
                  <a:noFill/>
                </a:ln>
                <a:solidFill>
                  <a:prstClr val="black"/>
                </a:solidFill>
                <a:effectLst/>
                <a:uLnTx/>
                <a:uFillTx/>
                <a:latin typeface="Tahoma"/>
                <a:ea typeface="+mn-ea"/>
                <a:cs typeface="Tahoma"/>
              </a:rPr>
              <a:t>ing</a:t>
            </a:r>
            <a:r>
              <a:rPr kumimoji="0" sz="2000" b="0" i="0" u="none" strike="noStrike" kern="1200" cap="none" spc="-5" normalizeH="0" baseline="0" noProof="0" dirty="0">
                <a:ln>
                  <a:noFill/>
                </a:ln>
                <a:solidFill>
                  <a:prstClr val="black"/>
                </a:solidFill>
                <a:effectLst/>
                <a:uLnTx/>
                <a:uFillTx/>
                <a:latin typeface="Tahoma"/>
                <a:ea typeface="+mn-ea"/>
                <a:cs typeface="Tahoma"/>
              </a:rPr>
              <a:t> </a:t>
            </a:r>
            <a:r>
              <a:rPr kumimoji="0" sz="2000" b="0" i="0" u="none" strike="noStrike" kern="1200" cap="none" spc="-10" normalizeH="0" baseline="0" noProof="0" dirty="0">
                <a:ln>
                  <a:noFill/>
                </a:ln>
                <a:solidFill>
                  <a:prstClr val="black"/>
                </a:solidFill>
                <a:effectLst/>
                <a:uLnTx/>
                <a:uFillTx/>
                <a:latin typeface="Tahoma"/>
                <a:ea typeface="+mn-ea"/>
                <a:cs typeface="Tahoma"/>
              </a:rPr>
              <a:t>varied </a:t>
            </a:r>
            <a:r>
              <a:rPr kumimoji="0" sz="2000" b="0" i="0" u="none" strike="noStrike" kern="1200" cap="none" spc="-5" normalizeH="0" baseline="0" noProof="0" dirty="0">
                <a:ln>
                  <a:noFill/>
                </a:ln>
                <a:solidFill>
                  <a:prstClr val="black"/>
                </a:solidFill>
                <a:effectLst/>
                <a:uLnTx/>
                <a:uFillTx/>
                <a:latin typeface="Tahoma"/>
                <a:ea typeface="+mn-ea"/>
                <a:cs typeface="Tahoma"/>
              </a:rPr>
              <a:t>percentage increases by</a:t>
            </a:r>
            <a:r>
              <a:rPr kumimoji="0" sz="2000" b="0" i="0" u="none" strike="noStrike" kern="1200" cap="none" spc="-40" normalizeH="0" baseline="0" noProof="0" dirty="0">
                <a:ln>
                  <a:noFill/>
                </a:ln>
                <a:solidFill>
                  <a:prstClr val="black"/>
                </a:solidFill>
                <a:effectLst/>
                <a:uLnTx/>
                <a:uFillTx/>
                <a:latin typeface="Tahoma"/>
                <a:ea typeface="+mn-ea"/>
                <a:cs typeface="Tahoma"/>
              </a:rPr>
              <a:t> </a:t>
            </a:r>
            <a:r>
              <a:rPr kumimoji="0" sz="2000" b="0" i="0" u="none" strike="noStrike" kern="1200" cap="none" spc="0" normalizeH="0" baseline="0" noProof="0" dirty="0">
                <a:ln>
                  <a:noFill/>
                </a:ln>
                <a:solidFill>
                  <a:prstClr val="black"/>
                </a:solidFill>
                <a:effectLst/>
                <a:uLnTx/>
                <a:uFillTx/>
                <a:latin typeface="Tahoma"/>
                <a:ea typeface="+mn-ea"/>
                <a:cs typeface="Tahoma"/>
              </a:rPr>
              <a:t>class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66238" y="5759951"/>
            <a:ext cx="1992714" cy="794255"/>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bject 3"/>
          <p:cNvSpPr txBox="1">
            <a:spLocks noGrp="1"/>
          </p:cNvSpPr>
          <p:nvPr>
            <p:ph type="title"/>
          </p:nvPr>
        </p:nvSpPr>
        <p:spPr>
          <a:xfrm>
            <a:off x="916939" y="396621"/>
            <a:ext cx="10741661" cy="566822"/>
          </a:xfrm>
          <a:prstGeom prst="rect">
            <a:avLst/>
          </a:prstGeom>
        </p:spPr>
        <p:txBody>
          <a:bodyPr vert="horz" wrap="square" lIns="0" tIns="12700" rIns="0" bIns="0" rtlCol="0">
            <a:spAutoFit/>
          </a:bodyPr>
          <a:lstStyle/>
          <a:p>
            <a:pPr marL="12700">
              <a:lnSpc>
                <a:spcPct val="100000"/>
              </a:lnSpc>
              <a:spcBef>
                <a:spcPts val="100"/>
              </a:spcBef>
            </a:pPr>
            <a:r>
              <a:rPr sz="3600" spc="-5" dirty="0"/>
              <a:t>Hospital Quality Incentive Program</a:t>
            </a:r>
            <a:r>
              <a:rPr sz="3600" spc="15" dirty="0"/>
              <a:t> </a:t>
            </a:r>
            <a:r>
              <a:rPr sz="3600" spc="-5" dirty="0"/>
              <a:t>(HQIP)</a:t>
            </a:r>
            <a:endParaRPr sz="3600" dirty="0"/>
          </a:p>
        </p:txBody>
      </p:sp>
      <p:sp>
        <p:nvSpPr>
          <p:cNvPr id="5" name="object 5"/>
          <p:cNvSpPr txBox="1">
            <a:spLocks noGrp="1"/>
          </p:cNvSpPr>
          <p:nvPr>
            <p:ph type="sldNum" sz="quarter" idx="7"/>
          </p:nvPr>
        </p:nvSpPr>
        <p:spPr>
          <a:xfrm>
            <a:off x="11160124" y="6273507"/>
            <a:ext cx="234950" cy="187872"/>
          </a:xfrm>
          <a:prstGeom prst="rect">
            <a:avLst/>
          </a:prstGeom>
        </p:spPr>
        <p:txBody>
          <a:bodyPr vert="horz" wrap="square" lIns="0" tIns="3175" rIns="0" bIns="0" rtlCol="0">
            <a:spAutoFit/>
          </a:bodyPr>
          <a:lstStyle/>
          <a:p>
            <a:pPr marL="38100" marR="0" lvl="0" indent="0" algn="l" defTabSz="914400" rtl="0" eaLnBrk="1" fontAlgn="auto" latinLnBrk="0" hangingPunct="1">
              <a:lnSpc>
                <a:spcPct val="100000"/>
              </a:lnSpc>
              <a:spcBef>
                <a:spcPts val="25"/>
              </a:spcBef>
              <a:spcAft>
                <a:spcPts val="0"/>
              </a:spcAft>
              <a:buClrTx/>
              <a:buSzTx/>
              <a:buFontTx/>
              <a:buNone/>
              <a:tabLst/>
              <a:defRPr/>
            </a:pPr>
            <a:fld id="{81D60167-4931-47E6-BA6A-407CBD079E47}" type="slidenum">
              <a:rPr kumimoji="0" sz="1200" b="0" i="0" u="none" strike="noStrike" kern="1200" cap="none" spc="0" normalizeH="0" baseline="0" noProof="0" dirty="0">
                <a:ln>
                  <a:noFill/>
                </a:ln>
                <a:solidFill>
                  <a:srgbClr val="888888"/>
                </a:solidFill>
                <a:effectLst/>
                <a:uLnTx/>
                <a:uFillTx/>
                <a:latin typeface="Tahoma" panose="020B0604030504040204" pitchFamily="34" charset="0"/>
                <a:ea typeface="Tahoma" panose="020B0604030504040204" pitchFamily="34" charset="0"/>
                <a:cs typeface="Tahoma" panose="020B0604030504040204" pitchFamily="34" charset="0"/>
              </a:rPr>
              <a:pPr marL="38100" marR="0" lvl="0" indent="0" algn="l" defTabSz="914400" rtl="0" eaLnBrk="1" fontAlgn="auto" latinLnBrk="0" hangingPunct="1">
                <a:lnSpc>
                  <a:spcPct val="100000"/>
                </a:lnSpc>
                <a:spcBef>
                  <a:spcPts val="25"/>
                </a:spcBef>
                <a:spcAft>
                  <a:spcPts val="0"/>
                </a:spcAft>
                <a:buClrTx/>
                <a:buSzTx/>
                <a:buFontTx/>
                <a:buNone/>
                <a:tabLst/>
                <a:defRPr/>
              </a:pPr>
              <a:t>18</a:t>
            </a:fld>
            <a:endParaRPr kumimoji="0" sz="1200" b="0" i="0" u="none" strike="noStrike" kern="1200" cap="none" spc="0" normalizeH="0" baseline="0" noProof="0" dirty="0">
              <a:ln>
                <a:noFill/>
              </a:ln>
              <a:solidFill>
                <a:srgbClr val="888888"/>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4" name="object 4"/>
          <p:cNvSpPr txBox="1"/>
          <p:nvPr/>
        </p:nvSpPr>
        <p:spPr>
          <a:xfrm>
            <a:off x="916938" y="1371600"/>
            <a:ext cx="10360661" cy="3551613"/>
          </a:xfrm>
          <a:prstGeom prst="rect">
            <a:avLst/>
          </a:prstGeom>
        </p:spPr>
        <p:txBody>
          <a:bodyPr vert="horz" wrap="square" lIns="0" tIns="139065" rIns="0" bIns="0" rtlCol="0">
            <a:spAutoFit/>
          </a:bodyPr>
          <a:lstStyle/>
          <a:p>
            <a:pPr marL="354965" marR="5080" lvl="0" indent="-342900" algn="l" defTabSz="914400" rtl="0" eaLnBrk="1" fontAlgn="auto" latinLnBrk="0" hangingPunct="1">
              <a:lnSpc>
                <a:spcPct val="100000"/>
              </a:lnSpc>
              <a:spcBef>
                <a:spcPts val="994"/>
              </a:spcBef>
              <a:spcAft>
                <a:spcPts val="0"/>
              </a:spcAft>
              <a:buClr>
                <a:srgbClr val="0071BB"/>
              </a:buClr>
              <a:buSzPct val="80000"/>
              <a:buFont typeface="Wingdings"/>
              <a:buChar char=""/>
              <a:tabLst>
                <a:tab pos="354965" algn="l"/>
                <a:tab pos="355600" algn="l"/>
              </a:tabLst>
              <a:defRPr/>
            </a:pPr>
            <a:r>
              <a:rPr kumimoji="0" sz="2000" b="0" i="0" u="none" strike="noStrike" kern="1200" cap="none" spc="-10" normalizeH="0" baseline="0" noProof="0" dirty="0">
                <a:ln>
                  <a:noFill/>
                </a:ln>
                <a:solidFill>
                  <a:prstClr val="black"/>
                </a:solidFill>
                <a:effectLst/>
                <a:uLnTx/>
                <a:uFillTx/>
                <a:latin typeface="Tahoma"/>
                <a:ea typeface="+mn-ea"/>
                <a:cs typeface="Tahoma"/>
              </a:rPr>
              <a:t>In</a:t>
            </a:r>
            <a:r>
              <a:rPr kumimoji="0" lang="en-US" sz="2000" b="0" i="0" u="none" strike="noStrike" kern="1200" cap="none" spc="-10" normalizeH="0" baseline="0" noProof="0" dirty="0">
                <a:ln>
                  <a:noFill/>
                </a:ln>
                <a:solidFill>
                  <a:prstClr val="black"/>
                </a:solidFill>
                <a:effectLst/>
                <a:uLnTx/>
                <a:uFillTx/>
                <a:latin typeface="Tahoma"/>
                <a:ea typeface="+mn-ea"/>
                <a:cs typeface="Tahoma"/>
              </a:rPr>
              <a:t> 2016 </a:t>
            </a:r>
            <a:r>
              <a:rPr kumimoji="0" sz="2000" b="0" i="0" u="none" strike="noStrike" kern="1200" cap="none" spc="-10" normalizeH="0" baseline="0" noProof="0" dirty="0">
                <a:ln>
                  <a:noFill/>
                </a:ln>
                <a:solidFill>
                  <a:prstClr val="black"/>
                </a:solidFill>
                <a:effectLst/>
                <a:uLnTx/>
                <a:uFillTx/>
                <a:latin typeface="Tahoma"/>
                <a:ea typeface="+mn-ea"/>
                <a:cs typeface="Tahoma"/>
              </a:rPr>
              <a:t>the program </a:t>
            </a:r>
            <a:r>
              <a:rPr kumimoji="0" lang="en-US" sz="2000" b="0" i="0" u="none" strike="noStrike" kern="1200" cap="none" spc="-10" normalizeH="0" baseline="0" noProof="0" dirty="0">
                <a:ln>
                  <a:noFill/>
                </a:ln>
                <a:solidFill>
                  <a:prstClr val="black"/>
                </a:solidFill>
                <a:effectLst/>
                <a:uLnTx/>
                <a:uFillTx/>
                <a:latin typeface="Tahoma"/>
                <a:ea typeface="+mn-ea"/>
                <a:cs typeface="Tahoma"/>
              </a:rPr>
              <a:t>introduced and </a:t>
            </a:r>
            <a:r>
              <a:rPr kumimoji="0" sz="2000" b="0" i="0" u="none" strike="noStrike" kern="1200" cap="none" spc="-5" normalizeH="0" baseline="0" noProof="0" dirty="0">
                <a:ln>
                  <a:noFill/>
                </a:ln>
                <a:solidFill>
                  <a:prstClr val="black"/>
                </a:solidFill>
                <a:effectLst/>
                <a:uLnTx/>
                <a:uFillTx/>
                <a:latin typeface="Tahoma"/>
                <a:ea typeface="+mn-ea"/>
                <a:cs typeface="Tahoma"/>
              </a:rPr>
              <a:t>was </a:t>
            </a:r>
            <a:r>
              <a:rPr kumimoji="0" sz="2000" b="0" i="0" u="none" strike="noStrike" kern="1200" cap="none" spc="0" normalizeH="0" baseline="0" noProof="0" dirty="0">
                <a:ln>
                  <a:noFill/>
                </a:ln>
                <a:solidFill>
                  <a:prstClr val="black"/>
                </a:solidFill>
                <a:effectLst/>
                <a:uLnTx/>
                <a:uFillTx/>
                <a:latin typeface="Tahoma"/>
                <a:ea typeface="+mn-ea"/>
                <a:cs typeface="Tahoma"/>
              </a:rPr>
              <a:t>based </a:t>
            </a:r>
            <a:r>
              <a:rPr kumimoji="0" sz="2000" b="0" i="0" u="none" strike="noStrike" kern="1200" cap="none" spc="-5" normalizeH="0" baseline="0" noProof="0" dirty="0">
                <a:ln>
                  <a:noFill/>
                </a:ln>
                <a:solidFill>
                  <a:prstClr val="black"/>
                </a:solidFill>
                <a:effectLst/>
                <a:uLnTx/>
                <a:uFillTx/>
                <a:latin typeface="Tahoma"/>
                <a:ea typeface="+mn-ea"/>
                <a:cs typeface="Tahoma"/>
              </a:rPr>
              <a:t>upon measuring potentially preventable admissions </a:t>
            </a:r>
            <a:r>
              <a:rPr kumimoji="0" sz="2000" b="0" i="0" u="none" strike="noStrike" kern="1200" cap="none" spc="-10" normalizeH="0" baseline="0" noProof="0" dirty="0">
                <a:ln>
                  <a:noFill/>
                </a:ln>
                <a:solidFill>
                  <a:prstClr val="black"/>
                </a:solidFill>
                <a:effectLst/>
                <a:uLnTx/>
                <a:uFillTx/>
                <a:latin typeface="Tahoma"/>
                <a:ea typeface="+mn-ea"/>
                <a:cs typeface="Tahoma"/>
              </a:rPr>
              <a:t>(PPA) </a:t>
            </a:r>
            <a:r>
              <a:rPr kumimoji="0" sz="2000" b="0" i="0" u="none" strike="noStrike" kern="1200" cap="none" spc="0" normalizeH="0" baseline="0" noProof="0" dirty="0">
                <a:ln>
                  <a:noFill/>
                </a:ln>
                <a:solidFill>
                  <a:prstClr val="black"/>
                </a:solidFill>
                <a:effectLst/>
                <a:uLnTx/>
                <a:uFillTx/>
                <a:latin typeface="Tahoma"/>
                <a:ea typeface="+mn-ea"/>
                <a:cs typeface="Tahoma"/>
              </a:rPr>
              <a:t>as </a:t>
            </a:r>
            <a:r>
              <a:rPr kumimoji="0" sz="2000" b="0" i="0" u="none" strike="noStrike" kern="1200" cap="none" spc="-5" normalizeH="0" baseline="0" noProof="0" dirty="0">
                <a:ln>
                  <a:noFill/>
                </a:ln>
                <a:solidFill>
                  <a:prstClr val="black"/>
                </a:solidFill>
                <a:effectLst/>
                <a:uLnTx/>
                <a:uFillTx/>
                <a:latin typeface="Tahoma"/>
                <a:ea typeface="+mn-ea"/>
                <a:cs typeface="Tahoma"/>
              </a:rPr>
              <a:t>defined by </a:t>
            </a:r>
            <a:r>
              <a:rPr kumimoji="0" sz="2000" b="0" i="0" u="none" strike="noStrike" kern="1200" cap="none" spc="0" normalizeH="0" baseline="0" noProof="0" dirty="0">
                <a:ln>
                  <a:noFill/>
                </a:ln>
                <a:solidFill>
                  <a:prstClr val="black"/>
                </a:solidFill>
                <a:effectLst/>
                <a:uLnTx/>
                <a:uFillTx/>
                <a:latin typeface="Tahoma"/>
                <a:ea typeface="+mn-ea"/>
                <a:cs typeface="Tahoma"/>
              </a:rPr>
              <a:t>the “3M™ </a:t>
            </a:r>
            <a:r>
              <a:rPr kumimoji="0" sz="2000" b="0" i="0" u="none" strike="noStrike" kern="1200" cap="none" spc="-10" normalizeH="0" baseline="0" noProof="0" dirty="0">
                <a:ln>
                  <a:noFill/>
                </a:ln>
                <a:solidFill>
                  <a:prstClr val="black"/>
                </a:solidFill>
                <a:effectLst/>
                <a:uLnTx/>
                <a:uFillTx/>
                <a:latin typeface="Tahoma"/>
                <a:ea typeface="+mn-ea"/>
                <a:cs typeface="Tahoma"/>
              </a:rPr>
              <a:t>Population-focused </a:t>
            </a:r>
            <a:r>
              <a:rPr kumimoji="0" sz="2000" b="0" i="0" u="none" strike="noStrike" kern="1200" cap="none" spc="-5" normalizeH="0" baseline="0" noProof="0" dirty="0">
                <a:ln>
                  <a:noFill/>
                </a:ln>
                <a:solidFill>
                  <a:prstClr val="black"/>
                </a:solidFill>
                <a:effectLst/>
                <a:uLnTx/>
                <a:uFillTx/>
                <a:latin typeface="Tahoma"/>
                <a:ea typeface="+mn-ea"/>
                <a:cs typeface="Tahoma"/>
              </a:rPr>
              <a:t>Preventables Software </a:t>
            </a:r>
            <a:r>
              <a:rPr kumimoji="0" sz="2000" b="0" i="0" u="none" strike="noStrike" kern="1200" cap="none" spc="-10" normalizeH="0" baseline="0" noProof="0" dirty="0">
                <a:ln>
                  <a:noFill/>
                </a:ln>
                <a:solidFill>
                  <a:prstClr val="black"/>
                </a:solidFill>
                <a:effectLst/>
                <a:uLnTx/>
                <a:uFillTx/>
                <a:latin typeface="Tahoma"/>
                <a:ea typeface="+mn-ea"/>
                <a:cs typeface="Tahoma"/>
              </a:rPr>
              <a:t>for </a:t>
            </a:r>
            <a:r>
              <a:rPr kumimoji="0" sz="2000" b="0" i="0" u="none" strike="noStrike" kern="1200" cap="none" spc="-5" normalizeH="0" baseline="0" noProof="0" dirty="0">
                <a:ln>
                  <a:noFill/>
                </a:ln>
                <a:solidFill>
                  <a:prstClr val="black"/>
                </a:solidFill>
                <a:effectLst/>
                <a:uLnTx/>
                <a:uFillTx/>
                <a:latin typeface="Tahoma"/>
                <a:ea typeface="+mn-ea"/>
                <a:cs typeface="Tahoma"/>
              </a:rPr>
              <a:t>identifying preventable </a:t>
            </a:r>
            <a:r>
              <a:rPr kumimoji="0" sz="2000" b="0" i="0" u="none" strike="noStrike" kern="1200" cap="none" spc="0" normalizeH="0" baseline="0" noProof="0" dirty="0">
                <a:ln>
                  <a:noFill/>
                </a:ln>
                <a:solidFill>
                  <a:prstClr val="black"/>
                </a:solidFill>
                <a:effectLst/>
                <a:uLnTx/>
                <a:uFillTx/>
                <a:latin typeface="Tahoma"/>
                <a:ea typeface="+mn-ea"/>
                <a:cs typeface="Tahoma"/>
              </a:rPr>
              <a:t>hospital </a:t>
            </a:r>
            <a:r>
              <a:rPr kumimoji="0" sz="2000" b="0" i="0" u="none" strike="noStrike" kern="1200" cap="none" spc="-20" normalizeH="0" baseline="0" noProof="0" dirty="0">
                <a:ln>
                  <a:noFill/>
                </a:ln>
                <a:solidFill>
                  <a:prstClr val="black"/>
                </a:solidFill>
                <a:effectLst/>
                <a:uLnTx/>
                <a:uFillTx/>
                <a:latin typeface="Tahoma"/>
                <a:ea typeface="+mn-ea"/>
                <a:cs typeface="Tahoma"/>
              </a:rPr>
              <a:t>admissions.” </a:t>
            </a:r>
            <a:endParaRPr kumimoji="0" lang="en-US" sz="2000" b="0" i="0" u="none" strike="noStrike" kern="1200" cap="none" spc="-20" normalizeH="0" baseline="0" noProof="0" dirty="0">
              <a:ln>
                <a:noFill/>
              </a:ln>
              <a:solidFill>
                <a:prstClr val="black"/>
              </a:solidFill>
              <a:effectLst/>
              <a:uLnTx/>
              <a:uFillTx/>
              <a:latin typeface="Tahoma"/>
              <a:ea typeface="+mn-ea"/>
              <a:cs typeface="Tahoma"/>
            </a:endParaRPr>
          </a:p>
          <a:p>
            <a:pPr marL="354965" marR="5080" lvl="0" indent="-342900" algn="l" defTabSz="914400" rtl="0" eaLnBrk="1" fontAlgn="auto" latinLnBrk="0" hangingPunct="1">
              <a:lnSpc>
                <a:spcPct val="100000"/>
              </a:lnSpc>
              <a:spcBef>
                <a:spcPts val="994"/>
              </a:spcBef>
              <a:spcAft>
                <a:spcPts val="0"/>
              </a:spcAft>
              <a:buClr>
                <a:srgbClr val="0071BB"/>
              </a:buClr>
              <a:buSzPct val="80000"/>
              <a:buFont typeface="Wingdings"/>
              <a:buChar char=""/>
              <a:tabLst>
                <a:tab pos="354965" algn="l"/>
                <a:tab pos="355600" algn="l"/>
              </a:tabLst>
              <a:defRPr/>
            </a:pPr>
            <a:r>
              <a:rPr kumimoji="0" sz="2000" b="0" i="0" u="none" strike="noStrike" kern="1200" cap="none" spc="0" normalizeH="0" baseline="0" noProof="0" dirty="0">
                <a:ln>
                  <a:noFill/>
                </a:ln>
                <a:solidFill>
                  <a:prstClr val="black"/>
                </a:solidFill>
                <a:effectLst/>
                <a:uLnTx/>
                <a:uFillTx/>
                <a:latin typeface="Tahoma"/>
                <a:ea typeface="+mn-ea"/>
                <a:cs typeface="Tahoma"/>
              </a:rPr>
              <a:t>The </a:t>
            </a:r>
            <a:r>
              <a:rPr kumimoji="0" sz="2000" b="0" i="0" u="none" strike="noStrike" kern="1200" cap="none" spc="-10" normalizeH="0" baseline="0" noProof="0" dirty="0">
                <a:ln>
                  <a:noFill/>
                </a:ln>
                <a:solidFill>
                  <a:prstClr val="black"/>
                </a:solidFill>
                <a:effectLst/>
                <a:uLnTx/>
                <a:uFillTx/>
                <a:latin typeface="Tahoma"/>
                <a:ea typeface="+mn-ea"/>
                <a:cs typeface="Tahoma"/>
              </a:rPr>
              <a:t>program </a:t>
            </a:r>
            <a:r>
              <a:rPr kumimoji="0" lang="en-US" sz="2000" b="0" i="0" u="none" strike="noStrike" kern="1200" cap="none" spc="-5" normalizeH="0" baseline="0" noProof="0" dirty="0">
                <a:ln>
                  <a:noFill/>
                </a:ln>
                <a:solidFill>
                  <a:prstClr val="black"/>
                </a:solidFill>
                <a:effectLst/>
                <a:uLnTx/>
                <a:uFillTx/>
                <a:latin typeface="Tahoma"/>
                <a:ea typeface="+mn-ea"/>
                <a:cs typeface="Tahoma"/>
              </a:rPr>
              <a:t>has since migrated </a:t>
            </a:r>
            <a:r>
              <a:rPr kumimoji="0" sz="2000" b="0" i="0" u="none" strike="noStrike" kern="1200" cap="none" spc="0" normalizeH="0" baseline="0" noProof="0" dirty="0">
                <a:ln>
                  <a:noFill/>
                </a:ln>
                <a:solidFill>
                  <a:prstClr val="black"/>
                </a:solidFill>
                <a:effectLst/>
                <a:uLnTx/>
                <a:uFillTx/>
                <a:latin typeface="Tahoma"/>
                <a:ea typeface="+mn-ea"/>
                <a:cs typeface="Tahoma"/>
              </a:rPr>
              <a:t>to the </a:t>
            </a:r>
            <a:r>
              <a:rPr kumimoji="0" lang="en-US" sz="2000" b="0" i="0" u="none" strike="noStrike" kern="1200" cap="none" spc="0" normalizeH="0" baseline="0" noProof="0" dirty="0">
                <a:ln>
                  <a:noFill/>
                </a:ln>
                <a:solidFill>
                  <a:prstClr val="black"/>
                </a:solidFill>
                <a:effectLst/>
                <a:uLnTx/>
                <a:uFillTx/>
                <a:latin typeface="Tahoma"/>
                <a:ea typeface="+mn-ea"/>
                <a:cs typeface="Tahoma"/>
              </a:rPr>
              <a:t>Agency for Healthcare Research and Quality (</a:t>
            </a:r>
            <a:r>
              <a:rPr kumimoji="0" sz="2000" b="0" i="0" u="none" strike="noStrike" kern="1200" cap="none" spc="0" normalizeH="0" baseline="0" noProof="0" dirty="0">
                <a:ln>
                  <a:noFill/>
                </a:ln>
                <a:solidFill>
                  <a:prstClr val="black"/>
                </a:solidFill>
                <a:effectLst/>
                <a:uLnTx/>
                <a:uFillTx/>
                <a:latin typeface="Tahoma"/>
                <a:ea typeface="+mn-ea"/>
                <a:cs typeface="Tahoma"/>
              </a:rPr>
              <a:t>AHRQ</a:t>
            </a:r>
            <a:r>
              <a:rPr kumimoji="0" lang="en-US" sz="2000" b="0" i="0" u="none" strike="noStrike" kern="1200" cap="none" spc="0" normalizeH="0" baseline="0" noProof="0" dirty="0">
                <a:ln>
                  <a:noFill/>
                </a:ln>
                <a:solidFill>
                  <a:prstClr val="black"/>
                </a:solidFill>
                <a:effectLst/>
                <a:uLnTx/>
                <a:uFillTx/>
                <a:latin typeface="Tahoma"/>
                <a:ea typeface="+mn-ea"/>
                <a:cs typeface="Tahoma"/>
              </a:rPr>
              <a:t>)</a:t>
            </a:r>
            <a:r>
              <a:rPr kumimoji="0" sz="2000" b="0" i="0" u="none" strike="noStrike" kern="1200" cap="none" spc="0" normalizeH="0" baseline="0" noProof="0" dirty="0">
                <a:ln>
                  <a:noFill/>
                </a:ln>
                <a:solidFill>
                  <a:prstClr val="black"/>
                </a:solidFill>
                <a:effectLst/>
                <a:uLnTx/>
                <a:uFillTx/>
                <a:latin typeface="Tahoma"/>
                <a:ea typeface="+mn-ea"/>
                <a:cs typeface="Tahoma"/>
              </a:rPr>
              <a:t> </a:t>
            </a:r>
            <a:r>
              <a:rPr kumimoji="0" sz="2000" b="0" i="0" u="none" strike="noStrike" kern="1200" cap="none" spc="-5" normalizeH="0" baseline="0" noProof="0" dirty="0">
                <a:ln>
                  <a:noFill/>
                </a:ln>
                <a:solidFill>
                  <a:prstClr val="black"/>
                </a:solidFill>
                <a:effectLst/>
                <a:uLnTx/>
                <a:uFillTx/>
                <a:latin typeface="Tahoma"/>
                <a:ea typeface="+mn-ea"/>
                <a:cs typeface="Tahoma"/>
              </a:rPr>
              <a:t>methodology </a:t>
            </a:r>
            <a:r>
              <a:rPr kumimoji="0" sz="2000" b="0" i="0" u="none" strike="noStrike" kern="1200" cap="none" spc="-10" normalizeH="0" baseline="0" noProof="0" dirty="0">
                <a:ln>
                  <a:noFill/>
                </a:ln>
                <a:solidFill>
                  <a:prstClr val="black"/>
                </a:solidFill>
                <a:effectLst/>
                <a:uLnTx/>
                <a:uFillTx/>
                <a:latin typeface="Tahoma"/>
                <a:ea typeface="+mn-ea"/>
                <a:cs typeface="Tahoma"/>
              </a:rPr>
              <a:t>for </a:t>
            </a:r>
            <a:r>
              <a:rPr kumimoji="0" sz="2000" b="0" i="0" u="none" strike="noStrike" kern="1200" cap="none" spc="-5" normalizeH="0" baseline="0" noProof="0" dirty="0">
                <a:ln>
                  <a:noFill/>
                </a:ln>
                <a:solidFill>
                  <a:prstClr val="black"/>
                </a:solidFill>
                <a:effectLst/>
                <a:uLnTx/>
                <a:uFillTx/>
                <a:latin typeface="Tahoma"/>
                <a:ea typeface="+mn-ea"/>
                <a:cs typeface="Tahoma"/>
              </a:rPr>
              <a:t>Potentially </a:t>
            </a:r>
            <a:r>
              <a:rPr kumimoji="0" sz="2000" b="0" i="0" u="none" strike="noStrike" kern="1200" cap="none" spc="-10" normalizeH="0" baseline="0" noProof="0" dirty="0">
                <a:ln>
                  <a:noFill/>
                </a:ln>
                <a:solidFill>
                  <a:prstClr val="black"/>
                </a:solidFill>
                <a:effectLst/>
                <a:uLnTx/>
                <a:uFillTx/>
                <a:latin typeface="Tahoma"/>
                <a:ea typeface="+mn-ea"/>
                <a:cs typeface="Tahoma"/>
              </a:rPr>
              <a:t>Avoidable </a:t>
            </a:r>
            <a:r>
              <a:rPr kumimoji="0" sz="2000" b="0" i="0" u="none" strike="noStrike" kern="1200" cap="none" spc="0" normalizeH="0" baseline="0" noProof="0" dirty="0">
                <a:ln>
                  <a:noFill/>
                </a:ln>
                <a:solidFill>
                  <a:prstClr val="black"/>
                </a:solidFill>
                <a:effectLst/>
                <a:uLnTx/>
                <a:uFillTx/>
                <a:latin typeface="Tahoma"/>
                <a:ea typeface="+mn-ea"/>
                <a:cs typeface="Tahoma"/>
              </a:rPr>
              <a:t>Admissions</a:t>
            </a:r>
            <a:r>
              <a:rPr kumimoji="0" sz="2000" b="0" i="0" u="none" strike="noStrike" kern="1200" cap="none" spc="-25" normalizeH="0" baseline="0" noProof="0" dirty="0">
                <a:ln>
                  <a:noFill/>
                </a:ln>
                <a:solidFill>
                  <a:prstClr val="black"/>
                </a:solidFill>
                <a:effectLst/>
                <a:uLnTx/>
                <a:uFillTx/>
                <a:latin typeface="Tahoma"/>
                <a:ea typeface="+mn-ea"/>
                <a:cs typeface="Tahoma"/>
              </a:rPr>
              <a:t> </a:t>
            </a:r>
            <a:r>
              <a:rPr kumimoji="0" sz="2000" b="0" i="0" u="none" strike="noStrike" kern="1200" cap="none" spc="-10" normalizeH="0" baseline="0" noProof="0" dirty="0">
                <a:ln>
                  <a:noFill/>
                </a:ln>
                <a:solidFill>
                  <a:prstClr val="black"/>
                </a:solidFill>
                <a:effectLst/>
                <a:uLnTx/>
                <a:uFillTx/>
                <a:latin typeface="Tahoma"/>
                <a:ea typeface="+mn-ea"/>
                <a:cs typeface="Tahoma"/>
              </a:rPr>
              <a:t>(PAA)</a:t>
            </a:r>
            <a:r>
              <a:rPr kumimoji="0" lang="en-US" sz="2000" b="0" i="0" u="none" strike="noStrike" kern="1200" cap="none" spc="-10" normalizeH="0" baseline="0" noProof="0" dirty="0">
                <a:ln>
                  <a:noFill/>
                </a:ln>
                <a:solidFill>
                  <a:prstClr val="black"/>
                </a:solidFill>
                <a:effectLst/>
                <a:uLnTx/>
                <a:uFillTx/>
                <a:latin typeface="Tahoma"/>
                <a:ea typeface="+mn-ea"/>
                <a:cs typeface="Tahoma"/>
              </a:rPr>
              <a:t>.</a:t>
            </a:r>
            <a:endParaRPr kumimoji="0" sz="2000" b="0" i="0" u="none" strike="noStrike" kern="1200" cap="none" spc="0" normalizeH="0" baseline="0" noProof="0" dirty="0">
              <a:ln>
                <a:noFill/>
              </a:ln>
              <a:solidFill>
                <a:prstClr val="black"/>
              </a:solidFill>
              <a:effectLst/>
              <a:uLnTx/>
              <a:uFillTx/>
              <a:latin typeface="Tahoma"/>
              <a:ea typeface="+mn-ea"/>
              <a:cs typeface="Tahoma"/>
            </a:endParaRPr>
          </a:p>
          <a:p>
            <a:pPr marL="355600" marR="0" lvl="0" indent="-342900" algn="l" defTabSz="914400" rtl="0" eaLnBrk="1" fontAlgn="auto" latinLnBrk="0" hangingPunct="1">
              <a:lnSpc>
                <a:spcPct val="100000"/>
              </a:lnSpc>
              <a:spcBef>
                <a:spcPts val="994"/>
              </a:spcBef>
              <a:spcAft>
                <a:spcPts val="0"/>
              </a:spcAft>
              <a:buClr>
                <a:srgbClr val="0071BB"/>
              </a:buClr>
              <a:buSzPct val="80000"/>
              <a:buFont typeface="Wingdings"/>
              <a:buChar char=""/>
              <a:tabLst>
                <a:tab pos="354965" algn="l"/>
                <a:tab pos="355600" algn="l"/>
              </a:tabLst>
              <a:defRPr/>
            </a:pPr>
            <a:r>
              <a:rPr kumimoji="0" sz="2000" b="0" i="0" u="none" strike="noStrike" kern="1200" cap="none" spc="0" normalizeH="0" baseline="0" noProof="0" dirty="0">
                <a:ln>
                  <a:noFill/>
                </a:ln>
                <a:solidFill>
                  <a:prstClr val="black"/>
                </a:solidFill>
                <a:effectLst/>
                <a:uLnTx/>
                <a:uFillTx/>
                <a:latin typeface="Tahoma"/>
                <a:ea typeface="+mn-ea"/>
                <a:cs typeface="Tahoma"/>
              </a:rPr>
              <a:t>Under </a:t>
            </a:r>
            <a:r>
              <a:rPr kumimoji="0" sz="2000" b="0" i="0" u="none" strike="noStrike" kern="1200" cap="none" spc="-5" normalizeH="0" baseline="0" noProof="0" dirty="0">
                <a:ln>
                  <a:noFill/>
                </a:ln>
                <a:solidFill>
                  <a:prstClr val="black"/>
                </a:solidFill>
                <a:effectLst/>
                <a:uLnTx/>
                <a:uFillTx/>
                <a:latin typeface="Tahoma"/>
                <a:ea typeface="+mn-ea"/>
                <a:cs typeface="Tahoma"/>
              </a:rPr>
              <a:t>this </a:t>
            </a:r>
            <a:r>
              <a:rPr kumimoji="0" sz="2000" b="0" i="0" u="none" strike="noStrike" kern="1200" cap="none" spc="-10" normalizeH="0" baseline="0" noProof="0" dirty="0">
                <a:ln>
                  <a:noFill/>
                </a:ln>
                <a:solidFill>
                  <a:prstClr val="black"/>
                </a:solidFill>
                <a:effectLst/>
                <a:uLnTx/>
                <a:uFillTx/>
                <a:latin typeface="Tahoma"/>
                <a:ea typeface="+mn-ea"/>
                <a:cs typeface="Tahoma"/>
              </a:rPr>
              <a:t>program, </a:t>
            </a:r>
            <a:r>
              <a:rPr kumimoji="0" sz="2000" b="0" i="0" u="none" strike="noStrike" kern="1200" cap="none" spc="0" normalizeH="0" baseline="0" noProof="0" dirty="0">
                <a:ln>
                  <a:noFill/>
                </a:ln>
                <a:solidFill>
                  <a:prstClr val="black"/>
                </a:solidFill>
                <a:effectLst/>
                <a:uLnTx/>
                <a:uFillTx/>
                <a:latin typeface="Tahoma"/>
                <a:ea typeface="+mn-ea"/>
                <a:cs typeface="Tahoma"/>
              </a:rPr>
              <a:t>each hospital </a:t>
            </a:r>
            <a:r>
              <a:rPr kumimoji="0" sz="2000" b="0" i="0" u="none" strike="noStrike" kern="1200" cap="none" spc="-5" normalizeH="0" baseline="0" noProof="0" dirty="0">
                <a:ln>
                  <a:noFill/>
                </a:ln>
                <a:solidFill>
                  <a:prstClr val="black"/>
                </a:solidFill>
                <a:effectLst/>
                <a:uLnTx/>
                <a:uFillTx/>
                <a:latin typeface="Tahoma"/>
                <a:ea typeface="+mn-ea"/>
                <a:cs typeface="Tahoma"/>
              </a:rPr>
              <a:t>is measured </a:t>
            </a:r>
            <a:r>
              <a:rPr kumimoji="0" sz="2000" b="0" i="0" u="none" strike="noStrike" kern="1200" cap="none" spc="0" normalizeH="0" baseline="0" noProof="0" dirty="0">
                <a:ln>
                  <a:noFill/>
                </a:ln>
                <a:solidFill>
                  <a:prstClr val="black"/>
                </a:solidFill>
                <a:effectLst/>
                <a:uLnTx/>
                <a:uFillTx/>
                <a:latin typeface="Tahoma"/>
                <a:ea typeface="+mn-ea"/>
                <a:cs typeface="Tahoma"/>
              </a:rPr>
              <a:t>and </a:t>
            </a:r>
            <a:r>
              <a:rPr kumimoji="0" sz="2000" b="0" i="0" u="none" strike="noStrike" kern="1200" cap="none" spc="-5" normalizeH="0" baseline="0" noProof="0" dirty="0">
                <a:ln>
                  <a:noFill/>
                </a:ln>
                <a:solidFill>
                  <a:prstClr val="black"/>
                </a:solidFill>
                <a:effectLst/>
                <a:uLnTx/>
                <a:uFillTx/>
                <a:latin typeface="Tahoma"/>
                <a:ea typeface="+mn-ea"/>
                <a:cs typeface="Tahoma"/>
              </a:rPr>
              <a:t>rewarded</a:t>
            </a:r>
            <a:r>
              <a:rPr kumimoji="0" sz="2000" b="0" i="0" u="none" strike="noStrike" kern="1200" cap="none" spc="-140" normalizeH="0" baseline="0" noProof="0" dirty="0">
                <a:ln>
                  <a:noFill/>
                </a:ln>
                <a:solidFill>
                  <a:prstClr val="black"/>
                </a:solidFill>
                <a:effectLst/>
                <a:uLnTx/>
                <a:uFillTx/>
                <a:latin typeface="Tahoma"/>
                <a:ea typeface="+mn-ea"/>
                <a:cs typeface="Tahoma"/>
              </a:rPr>
              <a:t> </a:t>
            </a:r>
            <a:r>
              <a:rPr kumimoji="0" sz="2000" b="0" i="0" u="none" strike="noStrike" kern="1200" cap="none" spc="-5" normalizeH="0" baseline="0" noProof="0" dirty="0">
                <a:ln>
                  <a:noFill/>
                </a:ln>
                <a:solidFill>
                  <a:prstClr val="black"/>
                </a:solidFill>
                <a:effectLst/>
                <a:uLnTx/>
                <a:uFillTx/>
                <a:latin typeface="Tahoma"/>
                <a:ea typeface="+mn-ea"/>
                <a:cs typeface="Tahoma"/>
              </a:rPr>
              <a:t>upon:</a:t>
            </a:r>
            <a:endParaRPr kumimoji="0" sz="2000" b="0" i="0" u="none" strike="noStrike" kern="1200" cap="none" spc="0" normalizeH="0" baseline="0" noProof="0" dirty="0">
              <a:ln>
                <a:noFill/>
              </a:ln>
              <a:solidFill>
                <a:prstClr val="black"/>
              </a:solidFill>
              <a:effectLst/>
              <a:uLnTx/>
              <a:uFillTx/>
              <a:latin typeface="Tahoma"/>
              <a:ea typeface="+mn-ea"/>
              <a:cs typeface="Tahoma"/>
            </a:endParaRPr>
          </a:p>
          <a:p>
            <a:pPr marL="1240790" marR="0" lvl="1" indent="-314960" algn="l" defTabSz="914400" rtl="0" eaLnBrk="1" fontAlgn="auto" latinLnBrk="0" hangingPunct="1">
              <a:lnSpc>
                <a:spcPct val="100000"/>
              </a:lnSpc>
              <a:spcBef>
                <a:spcPts val="1010"/>
              </a:spcBef>
              <a:spcAft>
                <a:spcPts val="0"/>
              </a:spcAft>
              <a:buClrTx/>
              <a:buSzTx/>
              <a:buFontTx/>
              <a:buAutoNum type="arabicParenR"/>
              <a:tabLst>
                <a:tab pos="1241425" algn="l"/>
              </a:tabLst>
              <a:defRPr/>
            </a:pPr>
            <a:r>
              <a:rPr kumimoji="0" sz="2000" b="0" i="0" u="none" strike="noStrike" kern="1200" cap="none" spc="-5" normalizeH="0" baseline="0" noProof="0" dirty="0">
                <a:ln>
                  <a:noFill/>
                </a:ln>
                <a:solidFill>
                  <a:prstClr val="black"/>
                </a:solidFill>
                <a:effectLst/>
                <a:uLnTx/>
                <a:uFillTx/>
                <a:latin typeface="Tahoma"/>
                <a:ea typeface="+mn-ea"/>
                <a:cs typeface="Tahoma"/>
              </a:rPr>
              <a:t>incremental improvement in reducing preventable </a:t>
            </a:r>
            <a:r>
              <a:rPr kumimoji="0" sz="2000" b="0" i="0" u="none" strike="noStrike" kern="1200" cap="none" spc="0" normalizeH="0" baseline="0" noProof="0" dirty="0">
                <a:ln>
                  <a:noFill/>
                </a:ln>
                <a:solidFill>
                  <a:prstClr val="black"/>
                </a:solidFill>
                <a:effectLst/>
                <a:uLnTx/>
                <a:uFillTx/>
                <a:latin typeface="Tahoma"/>
                <a:ea typeface="+mn-ea"/>
                <a:cs typeface="Tahoma"/>
              </a:rPr>
              <a:t>admissions;</a:t>
            </a:r>
            <a:r>
              <a:rPr kumimoji="0" sz="2000" b="0" i="0" u="none" strike="noStrike" kern="1200" cap="none" spc="-70" normalizeH="0" baseline="0" noProof="0" dirty="0">
                <a:ln>
                  <a:noFill/>
                </a:ln>
                <a:solidFill>
                  <a:prstClr val="black"/>
                </a:solidFill>
                <a:effectLst/>
                <a:uLnTx/>
                <a:uFillTx/>
                <a:latin typeface="Tahoma"/>
                <a:ea typeface="+mn-ea"/>
                <a:cs typeface="Tahoma"/>
              </a:rPr>
              <a:t> </a:t>
            </a:r>
            <a:r>
              <a:rPr kumimoji="0" sz="2000" b="0" i="0" u="none" strike="noStrike" kern="1200" cap="none" spc="-5" normalizeH="0" baseline="0" noProof="0" dirty="0">
                <a:ln>
                  <a:noFill/>
                </a:ln>
                <a:solidFill>
                  <a:prstClr val="black"/>
                </a:solidFill>
                <a:effectLst/>
                <a:uLnTx/>
                <a:uFillTx/>
                <a:latin typeface="Tahoma"/>
                <a:ea typeface="+mn-ea"/>
                <a:cs typeface="Tahoma"/>
              </a:rPr>
              <a:t>and</a:t>
            </a:r>
            <a:endParaRPr kumimoji="0" sz="2000" b="0" i="0" u="none" strike="noStrike" kern="1200" cap="none" spc="0" normalizeH="0" baseline="0" noProof="0" dirty="0">
              <a:ln>
                <a:noFill/>
              </a:ln>
              <a:solidFill>
                <a:prstClr val="black"/>
              </a:solidFill>
              <a:effectLst/>
              <a:uLnTx/>
              <a:uFillTx/>
              <a:latin typeface="Tahoma"/>
              <a:ea typeface="+mn-ea"/>
              <a:cs typeface="Tahoma"/>
            </a:endParaRPr>
          </a:p>
          <a:p>
            <a:pPr marL="1240790" marR="0" lvl="1" indent="-314960" algn="l" defTabSz="914400" rtl="0" eaLnBrk="1" fontAlgn="auto" latinLnBrk="0" hangingPunct="1">
              <a:lnSpc>
                <a:spcPct val="100000"/>
              </a:lnSpc>
              <a:spcBef>
                <a:spcPts val="994"/>
              </a:spcBef>
              <a:spcAft>
                <a:spcPts val="0"/>
              </a:spcAft>
              <a:buClrTx/>
              <a:buSzTx/>
              <a:buFontTx/>
              <a:buAutoNum type="arabicParenR"/>
              <a:tabLst>
                <a:tab pos="1241425" algn="l"/>
              </a:tabLst>
              <a:defRPr/>
            </a:pPr>
            <a:r>
              <a:rPr kumimoji="0" sz="2000" b="0" i="0" u="none" strike="noStrike" kern="1200" cap="none" spc="0" normalizeH="0" baseline="0" noProof="0" dirty="0">
                <a:ln>
                  <a:noFill/>
                </a:ln>
                <a:solidFill>
                  <a:prstClr val="black"/>
                </a:solidFill>
                <a:effectLst/>
                <a:uLnTx/>
                <a:uFillTx/>
                <a:latin typeface="Tahoma"/>
                <a:ea typeface="+mn-ea"/>
                <a:cs typeface="Tahoma"/>
              </a:rPr>
              <a:t>a </a:t>
            </a:r>
            <a:r>
              <a:rPr kumimoji="0" sz="2000" b="0" i="0" u="none" strike="noStrike" kern="1200" cap="none" spc="-5" normalizeH="0" baseline="0" noProof="0" dirty="0">
                <a:ln>
                  <a:noFill/>
                </a:ln>
                <a:solidFill>
                  <a:prstClr val="black"/>
                </a:solidFill>
                <a:effectLst/>
                <a:uLnTx/>
                <a:uFillTx/>
                <a:latin typeface="Tahoma"/>
                <a:ea typeface="+mn-ea"/>
                <a:cs typeface="Tahoma"/>
              </a:rPr>
              <a:t>benchmark </a:t>
            </a:r>
            <a:r>
              <a:rPr kumimoji="0" sz="2000" b="0" i="0" u="none" strike="noStrike" kern="1200" cap="none" spc="0" normalizeH="0" baseline="0" noProof="0" dirty="0">
                <a:ln>
                  <a:noFill/>
                </a:ln>
                <a:solidFill>
                  <a:prstClr val="black"/>
                </a:solidFill>
                <a:effectLst/>
                <a:uLnTx/>
                <a:uFillTx/>
                <a:latin typeface="Tahoma"/>
                <a:ea typeface="+mn-ea"/>
                <a:cs typeface="Tahoma"/>
              </a:rPr>
              <a:t>of the statewide </a:t>
            </a:r>
            <a:r>
              <a:rPr kumimoji="0" sz="2000" b="0" i="0" u="none" strike="noStrike" kern="1200" cap="none" spc="-5" normalizeH="0" baseline="0" noProof="0" dirty="0">
                <a:ln>
                  <a:noFill/>
                </a:ln>
                <a:solidFill>
                  <a:prstClr val="black"/>
                </a:solidFill>
                <a:effectLst/>
                <a:uLnTx/>
                <a:uFillTx/>
                <a:latin typeface="Tahoma"/>
                <a:ea typeface="+mn-ea"/>
                <a:cs typeface="Tahoma"/>
              </a:rPr>
              <a:t>preventable event</a:t>
            </a:r>
            <a:r>
              <a:rPr kumimoji="0" sz="2000" b="0" i="0" u="none" strike="noStrike" kern="1200" cap="none" spc="-70" normalizeH="0" baseline="0" noProof="0" dirty="0">
                <a:ln>
                  <a:noFill/>
                </a:ln>
                <a:solidFill>
                  <a:prstClr val="black"/>
                </a:solidFill>
                <a:effectLst/>
                <a:uLnTx/>
                <a:uFillTx/>
                <a:latin typeface="Tahoma"/>
                <a:ea typeface="+mn-ea"/>
                <a:cs typeface="Tahoma"/>
              </a:rPr>
              <a:t> </a:t>
            </a:r>
            <a:r>
              <a:rPr kumimoji="0" sz="2000" b="0" i="0" u="none" strike="noStrike" kern="1200" cap="none" spc="-10" normalizeH="0" baseline="0" noProof="0" dirty="0">
                <a:ln>
                  <a:noFill/>
                </a:ln>
                <a:solidFill>
                  <a:prstClr val="black"/>
                </a:solidFill>
                <a:effectLst/>
                <a:uLnTx/>
                <a:uFillTx/>
                <a:latin typeface="Tahoma"/>
                <a:ea typeface="+mn-ea"/>
                <a:cs typeface="Tahoma"/>
              </a:rPr>
              <a:t>rate</a:t>
            </a:r>
            <a:endParaRPr kumimoji="0" sz="2000" b="0" i="0" u="none" strike="noStrike" kern="1200" cap="none" spc="0" normalizeH="0" baseline="0" noProof="0" dirty="0">
              <a:ln>
                <a:noFill/>
              </a:ln>
              <a:solidFill>
                <a:prstClr val="black"/>
              </a:solidFill>
              <a:effectLst/>
              <a:uLnTx/>
              <a:uFillTx/>
              <a:latin typeface="Tahoma"/>
              <a:ea typeface="+mn-ea"/>
              <a:cs typeface="Tahoma"/>
            </a:endParaRPr>
          </a:p>
          <a:p>
            <a:pPr marL="355600" marR="0" lvl="0" indent="-342900" algn="l" defTabSz="914400" rtl="0" eaLnBrk="1" fontAlgn="auto" latinLnBrk="0" hangingPunct="1">
              <a:lnSpc>
                <a:spcPct val="100000"/>
              </a:lnSpc>
              <a:spcBef>
                <a:spcPts val="994"/>
              </a:spcBef>
              <a:spcAft>
                <a:spcPts val="0"/>
              </a:spcAft>
              <a:buClr>
                <a:srgbClr val="0071BB"/>
              </a:buClr>
              <a:buSzPct val="80000"/>
              <a:buFont typeface="Wingdings"/>
              <a:buChar char=""/>
              <a:tabLst>
                <a:tab pos="354965" algn="l"/>
                <a:tab pos="355600" algn="l"/>
              </a:tabLst>
              <a:defRPr/>
            </a:pPr>
            <a:r>
              <a:rPr kumimoji="0" sz="2000" b="0" i="0" u="none" strike="noStrike" kern="1200" cap="none" spc="0" normalizeH="0" baseline="0" noProof="0" dirty="0">
                <a:ln>
                  <a:noFill/>
                </a:ln>
                <a:solidFill>
                  <a:prstClr val="black"/>
                </a:solidFill>
                <a:effectLst/>
                <a:uLnTx/>
                <a:uFillTx/>
                <a:latin typeface="Tahoma"/>
                <a:ea typeface="+mn-ea"/>
                <a:cs typeface="Tahoma"/>
              </a:rPr>
              <a:t>The </a:t>
            </a:r>
            <a:r>
              <a:rPr kumimoji="0" lang="en-US" sz="2000" b="0" i="0" u="none" strike="noStrike" kern="1200" cap="none" spc="0" normalizeH="0" baseline="0" noProof="0" dirty="0">
                <a:ln>
                  <a:noFill/>
                </a:ln>
                <a:solidFill>
                  <a:prstClr val="black"/>
                </a:solidFill>
                <a:effectLst/>
                <a:uLnTx/>
                <a:uFillTx/>
                <a:latin typeface="Tahoma"/>
                <a:ea typeface="+mn-ea"/>
                <a:cs typeface="Tahoma"/>
              </a:rPr>
              <a:t>PAA HQIP </a:t>
            </a:r>
            <a:r>
              <a:rPr kumimoji="0" sz="2000" b="0" i="0" u="none" strike="noStrike" kern="1200" cap="none" spc="-5" normalizeH="0" baseline="0" noProof="0" dirty="0">
                <a:ln>
                  <a:noFill/>
                </a:ln>
                <a:solidFill>
                  <a:prstClr val="black"/>
                </a:solidFill>
                <a:effectLst/>
                <a:uLnTx/>
                <a:uFillTx/>
                <a:latin typeface="Tahoma"/>
                <a:ea typeface="+mn-ea"/>
                <a:cs typeface="Tahoma"/>
              </a:rPr>
              <a:t>is</a:t>
            </a:r>
            <a:r>
              <a:rPr kumimoji="0" sz="2000" b="0" i="0" u="none" strike="noStrike" kern="1200" cap="none" spc="-35" normalizeH="0" baseline="0" noProof="0" dirty="0">
                <a:ln>
                  <a:noFill/>
                </a:ln>
                <a:solidFill>
                  <a:prstClr val="black"/>
                </a:solidFill>
                <a:effectLst/>
                <a:uLnTx/>
                <a:uFillTx/>
                <a:latin typeface="Tahoma"/>
                <a:ea typeface="+mn-ea"/>
                <a:cs typeface="Tahoma"/>
              </a:rPr>
              <a:t> </a:t>
            </a:r>
            <a:r>
              <a:rPr kumimoji="0" lang="en-US" sz="2000" b="0" i="0" u="none" strike="noStrike" kern="1200" cap="none" spc="-35" normalizeH="0" baseline="0" noProof="0" dirty="0">
                <a:ln>
                  <a:noFill/>
                </a:ln>
                <a:solidFill>
                  <a:prstClr val="black"/>
                </a:solidFill>
                <a:effectLst/>
                <a:uLnTx/>
                <a:uFillTx/>
                <a:latin typeface="Tahoma"/>
                <a:ea typeface="+mn-ea"/>
                <a:cs typeface="Tahoma"/>
              </a:rPr>
              <a:t>funded at </a:t>
            </a:r>
            <a:r>
              <a:rPr kumimoji="0" sz="2000" b="0" i="0" u="none" strike="noStrike" kern="1200" cap="none" spc="-5" normalizeH="0" baseline="0" noProof="0" dirty="0">
                <a:ln>
                  <a:noFill/>
                </a:ln>
                <a:solidFill>
                  <a:prstClr val="black"/>
                </a:solidFill>
                <a:effectLst/>
                <a:uLnTx/>
                <a:uFillTx/>
                <a:latin typeface="Tahoma"/>
                <a:ea typeface="+mn-ea"/>
                <a:cs typeface="Tahoma"/>
              </a:rPr>
              <a:t>$45</a:t>
            </a:r>
            <a:r>
              <a:rPr kumimoji="0" lang="en-US" sz="2000" b="0" i="0" u="none" strike="noStrike" kern="1200" cap="none" spc="-5" normalizeH="0" baseline="0" noProof="0" dirty="0">
                <a:ln>
                  <a:noFill/>
                </a:ln>
                <a:solidFill>
                  <a:prstClr val="black"/>
                </a:solidFill>
                <a:effectLst/>
                <a:uLnTx/>
                <a:uFillTx/>
                <a:latin typeface="Tahoma"/>
                <a:ea typeface="+mn-ea"/>
                <a:cs typeface="Tahoma"/>
              </a:rPr>
              <a:t> million.</a:t>
            </a:r>
            <a:endParaRPr kumimoji="0" sz="2000" b="0" i="0" u="none" strike="noStrike" kern="1200" cap="none" spc="0" normalizeH="0" baseline="0" noProof="0" dirty="0">
              <a:ln>
                <a:noFill/>
              </a:ln>
              <a:solidFill>
                <a:prstClr val="black"/>
              </a:solidFill>
              <a:effectLst/>
              <a:uLnTx/>
              <a:uFillTx/>
              <a:latin typeface="Tahoma"/>
              <a:ea typeface="+mn-ea"/>
              <a:cs typeface="Tahoma"/>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66238" y="5759951"/>
            <a:ext cx="1992714" cy="794255"/>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bject 3"/>
          <p:cNvSpPr txBox="1">
            <a:spLocks noGrp="1"/>
          </p:cNvSpPr>
          <p:nvPr>
            <p:ph type="title"/>
          </p:nvPr>
        </p:nvSpPr>
        <p:spPr>
          <a:xfrm>
            <a:off x="916939" y="396621"/>
            <a:ext cx="9446261" cy="566822"/>
          </a:xfrm>
          <a:prstGeom prst="rect">
            <a:avLst/>
          </a:prstGeom>
        </p:spPr>
        <p:txBody>
          <a:bodyPr vert="horz" wrap="square" lIns="0" tIns="12700" rIns="0" bIns="0" rtlCol="0">
            <a:spAutoFit/>
          </a:bodyPr>
          <a:lstStyle/>
          <a:p>
            <a:pPr marL="12700">
              <a:lnSpc>
                <a:spcPct val="100000"/>
              </a:lnSpc>
              <a:spcBef>
                <a:spcPts val="100"/>
              </a:spcBef>
            </a:pPr>
            <a:r>
              <a:rPr sz="3600" dirty="0"/>
              <a:t>HQIP</a:t>
            </a:r>
            <a:r>
              <a:rPr lang="en-US" sz="3600" dirty="0"/>
              <a:t>—</a:t>
            </a:r>
            <a:r>
              <a:rPr sz="3600" spc="-5" dirty="0"/>
              <a:t>Opioid </a:t>
            </a:r>
            <a:r>
              <a:rPr sz="3600" dirty="0"/>
              <a:t>Use </a:t>
            </a:r>
            <a:r>
              <a:rPr sz="3600" spc="-5" dirty="0"/>
              <a:t>Disorder</a:t>
            </a:r>
            <a:r>
              <a:rPr sz="3600" spc="-100" dirty="0"/>
              <a:t> </a:t>
            </a:r>
            <a:r>
              <a:rPr sz="3600" dirty="0"/>
              <a:t>(OUD)</a:t>
            </a:r>
          </a:p>
        </p:txBody>
      </p:sp>
      <p:sp>
        <p:nvSpPr>
          <p:cNvPr id="5" name="object 5"/>
          <p:cNvSpPr txBox="1">
            <a:spLocks noGrp="1"/>
          </p:cNvSpPr>
          <p:nvPr>
            <p:ph type="sldNum" sz="quarter" idx="7"/>
          </p:nvPr>
        </p:nvSpPr>
        <p:spPr>
          <a:xfrm>
            <a:off x="11209186" y="6278411"/>
            <a:ext cx="234950" cy="187872"/>
          </a:xfrm>
          <a:prstGeom prst="rect">
            <a:avLst/>
          </a:prstGeom>
        </p:spPr>
        <p:txBody>
          <a:bodyPr vert="horz" wrap="square" lIns="0" tIns="3175" rIns="0" bIns="0" rtlCol="0">
            <a:spAutoFit/>
          </a:bodyPr>
          <a:lstStyle/>
          <a:p>
            <a:pPr marL="38100" marR="0" lvl="0" indent="0" algn="l" defTabSz="914400" rtl="0" eaLnBrk="1" fontAlgn="auto" latinLnBrk="0" hangingPunct="1">
              <a:lnSpc>
                <a:spcPct val="100000"/>
              </a:lnSpc>
              <a:spcBef>
                <a:spcPts val="25"/>
              </a:spcBef>
              <a:spcAft>
                <a:spcPts val="0"/>
              </a:spcAft>
              <a:buClrTx/>
              <a:buSzTx/>
              <a:buFontTx/>
              <a:buNone/>
              <a:tabLst/>
              <a:defRPr/>
            </a:pPr>
            <a:fld id="{81D60167-4931-47E6-BA6A-407CBD079E47}" type="slidenum">
              <a:rPr kumimoji="0" sz="1200" b="0" i="0" u="none" strike="noStrike" kern="1200" cap="none" spc="0" normalizeH="0" baseline="0" noProof="0" dirty="0">
                <a:ln>
                  <a:noFill/>
                </a:ln>
                <a:solidFill>
                  <a:srgbClr val="888888"/>
                </a:solidFill>
                <a:effectLst/>
                <a:uLnTx/>
                <a:uFillTx/>
                <a:latin typeface="Tahoma" panose="020B0604030504040204" pitchFamily="34" charset="0"/>
                <a:ea typeface="Tahoma" panose="020B0604030504040204" pitchFamily="34" charset="0"/>
                <a:cs typeface="Tahoma" panose="020B0604030504040204" pitchFamily="34" charset="0"/>
              </a:rPr>
              <a:pPr marL="38100" marR="0" lvl="0" indent="0" algn="l" defTabSz="914400" rtl="0" eaLnBrk="1" fontAlgn="auto" latinLnBrk="0" hangingPunct="1">
                <a:lnSpc>
                  <a:spcPct val="100000"/>
                </a:lnSpc>
                <a:spcBef>
                  <a:spcPts val="25"/>
                </a:spcBef>
                <a:spcAft>
                  <a:spcPts val="0"/>
                </a:spcAft>
                <a:buClrTx/>
                <a:buSzTx/>
                <a:buFontTx/>
                <a:buNone/>
                <a:tabLst/>
                <a:defRPr/>
              </a:pPr>
              <a:t>19</a:t>
            </a:fld>
            <a:endParaRPr kumimoji="0" sz="1200" b="0" i="0" u="none" strike="noStrike" kern="1200" cap="none" spc="0" normalizeH="0" baseline="0" noProof="0" dirty="0">
              <a:ln>
                <a:noFill/>
              </a:ln>
              <a:solidFill>
                <a:srgbClr val="888888"/>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4" name="object 4"/>
          <p:cNvSpPr txBox="1"/>
          <p:nvPr/>
        </p:nvSpPr>
        <p:spPr>
          <a:xfrm>
            <a:off x="916939" y="1371600"/>
            <a:ext cx="10055861" cy="3443891"/>
          </a:xfrm>
          <a:prstGeom prst="rect">
            <a:avLst/>
          </a:prstGeom>
        </p:spPr>
        <p:txBody>
          <a:bodyPr vert="horz" wrap="square" lIns="0" tIns="12065" rIns="0" bIns="0" rtlCol="0">
            <a:spAutoFit/>
          </a:bodyPr>
          <a:lstStyle/>
          <a:p>
            <a:pPr marL="355600" marR="311785" lvl="0" indent="-342900" algn="l" defTabSz="914400" rtl="0" eaLnBrk="1" fontAlgn="auto" latinLnBrk="0" hangingPunct="1">
              <a:lnSpc>
                <a:spcPct val="100000"/>
              </a:lnSpc>
              <a:spcBef>
                <a:spcPts val="95"/>
              </a:spcBef>
              <a:spcAft>
                <a:spcPts val="0"/>
              </a:spcAft>
              <a:buClr>
                <a:srgbClr val="0071BB"/>
              </a:buClr>
              <a:buSzPct val="79545"/>
              <a:buFont typeface="Wingdings"/>
              <a:buChar char=""/>
              <a:tabLst>
                <a:tab pos="355600" algn="l"/>
              </a:tabLst>
              <a:defRPr/>
            </a:pPr>
            <a:r>
              <a:rPr kumimoji="0" sz="2200" b="0" i="0" u="none" strike="noStrike" kern="1200" cap="none" spc="-15" normalizeH="0" baseline="0" noProof="0" dirty="0">
                <a:ln>
                  <a:noFill/>
                </a:ln>
                <a:solidFill>
                  <a:prstClr val="black"/>
                </a:solidFill>
                <a:effectLst/>
                <a:uLnTx/>
                <a:uFillTx/>
                <a:latin typeface="Tahoma"/>
                <a:ea typeface="+mn-ea"/>
                <a:cs typeface="Tahoma"/>
              </a:rPr>
              <a:t>In </a:t>
            </a:r>
            <a:r>
              <a:rPr kumimoji="0" sz="2200" b="0" i="0" u="none" strike="noStrike" kern="1200" cap="none" spc="-5" normalizeH="0" baseline="0" noProof="0" dirty="0">
                <a:ln>
                  <a:noFill/>
                </a:ln>
                <a:solidFill>
                  <a:prstClr val="black"/>
                </a:solidFill>
                <a:effectLst/>
                <a:uLnTx/>
                <a:uFillTx/>
                <a:latin typeface="Tahoma"/>
                <a:ea typeface="+mn-ea"/>
                <a:cs typeface="Tahoma"/>
              </a:rPr>
              <a:t>2018, DHS </a:t>
            </a:r>
            <a:r>
              <a:rPr kumimoji="0" sz="2200" b="0" i="0" u="none" strike="noStrike" kern="1200" cap="none" spc="-10" normalizeH="0" baseline="0" noProof="0" dirty="0">
                <a:ln>
                  <a:noFill/>
                </a:ln>
                <a:solidFill>
                  <a:prstClr val="black"/>
                </a:solidFill>
                <a:effectLst/>
                <a:uLnTx/>
                <a:uFillTx/>
                <a:latin typeface="Tahoma"/>
                <a:ea typeface="+mn-ea"/>
                <a:cs typeface="Tahoma"/>
              </a:rPr>
              <a:t>introduced </a:t>
            </a:r>
            <a:r>
              <a:rPr kumimoji="0" sz="2200" b="0" i="0" u="none" strike="noStrike" kern="1200" cap="none" spc="-5" normalizeH="0" baseline="0" noProof="0" dirty="0">
                <a:ln>
                  <a:noFill/>
                </a:ln>
                <a:solidFill>
                  <a:prstClr val="black"/>
                </a:solidFill>
                <a:effectLst/>
                <a:uLnTx/>
                <a:uFillTx/>
                <a:latin typeface="Tahoma"/>
                <a:ea typeface="+mn-ea"/>
                <a:cs typeface="Tahoma"/>
              </a:rPr>
              <a:t>a </a:t>
            </a:r>
            <a:r>
              <a:rPr kumimoji="0" sz="2200" b="0" i="0" u="none" strike="noStrike" kern="1200" cap="none" spc="-10" normalizeH="0" baseline="0" noProof="0" dirty="0">
                <a:ln>
                  <a:noFill/>
                </a:ln>
                <a:solidFill>
                  <a:prstClr val="black"/>
                </a:solidFill>
                <a:effectLst/>
                <a:uLnTx/>
                <a:uFillTx/>
                <a:latin typeface="Tahoma"/>
                <a:ea typeface="+mn-ea"/>
                <a:cs typeface="Tahoma"/>
              </a:rPr>
              <a:t>new </a:t>
            </a:r>
            <a:r>
              <a:rPr kumimoji="0" sz="2200" b="0" i="0" u="none" strike="noStrike" kern="1200" cap="none" spc="-5" normalizeH="0" baseline="0" noProof="0" dirty="0">
                <a:ln>
                  <a:noFill/>
                </a:ln>
                <a:solidFill>
                  <a:prstClr val="black"/>
                </a:solidFill>
                <a:effectLst/>
                <a:uLnTx/>
                <a:uFillTx/>
                <a:latin typeface="Tahoma"/>
                <a:ea typeface="+mn-ea"/>
                <a:cs typeface="Tahoma"/>
              </a:rPr>
              <a:t>opioid </a:t>
            </a:r>
            <a:r>
              <a:rPr kumimoji="0" lang="en-US" sz="2200" b="0" i="0" u="none" strike="noStrike" kern="1200" cap="none" spc="-5" normalizeH="0" baseline="0" noProof="0" dirty="0">
                <a:ln>
                  <a:noFill/>
                </a:ln>
                <a:solidFill>
                  <a:prstClr val="black"/>
                </a:solidFill>
                <a:effectLst/>
                <a:uLnTx/>
                <a:uFillTx/>
                <a:latin typeface="Tahoma"/>
                <a:ea typeface="+mn-ea"/>
                <a:cs typeface="Tahoma"/>
              </a:rPr>
              <a:t>HQIP </a:t>
            </a:r>
            <a:r>
              <a:rPr kumimoji="0" sz="2200" b="0" i="0" u="none" strike="noStrike" kern="1200" cap="none" spc="-10" normalizeH="0" baseline="0" noProof="0" dirty="0">
                <a:ln>
                  <a:noFill/>
                </a:ln>
                <a:solidFill>
                  <a:prstClr val="black"/>
                </a:solidFill>
                <a:effectLst/>
                <a:uLnTx/>
                <a:uFillTx/>
                <a:latin typeface="Tahoma"/>
                <a:ea typeface="+mn-ea"/>
                <a:cs typeface="Tahoma"/>
              </a:rPr>
              <a:t>measure </a:t>
            </a:r>
            <a:r>
              <a:rPr kumimoji="0" lang="en-US" sz="2200" b="0" i="0" u="none" strike="noStrike" kern="1200" cap="none" spc="-10" normalizeH="0" baseline="0" noProof="0" dirty="0">
                <a:ln>
                  <a:noFill/>
                </a:ln>
                <a:solidFill>
                  <a:prstClr val="black"/>
                </a:solidFill>
                <a:effectLst/>
                <a:uLnTx/>
                <a:uFillTx/>
                <a:latin typeface="Tahoma"/>
                <a:ea typeface="+mn-ea"/>
                <a:cs typeface="Tahoma"/>
              </a:rPr>
              <a:t>funded at</a:t>
            </a:r>
            <a:r>
              <a:rPr kumimoji="0" sz="2200" b="0" i="0" u="none" strike="noStrike" kern="1200" cap="none" spc="-10" normalizeH="0" baseline="0" noProof="0" dirty="0">
                <a:ln>
                  <a:noFill/>
                </a:ln>
                <a:solidFill>
                  <a:prstClr val="black"/>
                </a:solidFill>
                <a:effectLst/>
                <a:uLnTx/>
                <a:uFillTx/>
                <a:latin typeface="Tahoma"/>
                <a:ea typeface="+mn-ea"/>
                <a:cs typeface="Tahoma"/>
              </a:rPr>
              <a:t> </a:t>
            </a:r>
            <a:r>
              <a:rPr kumimoji="0" sz="2200" b="0" i="0" u="none" strike="noStrike" kern="1200" cap="none" spc="-5" normalizeH="0" baseline="0" noProof="0" dirty="0">
                <a:ln>
                  <a:noFill/>
                </a:ln>
                <a:solidFill>
                  <a:prstClr val="black"/>
                </a:solidFill>
                <a:effectLst/>
                <a:uLnTx/>
                <a:uFillTx/>
                <a:latin typeface="Tahoma"/>
                <a:ea typeface="+mn-ea"/>
                <a:cs typeface="Tahoma"/>
              </a:rPr>
              <a:t>$30 million during calendar </a:t>
            </a:r>
            <a:r>
              <a:rPr kumimoji="0" sz="2200" b="0" i="0" u="none" strike="noStrike" kern="1200" cap="none" spc="-10" normalizeH="0" baseline="0" noProof="0" dirty="0">
                <a:ln>
                  <a:noFill/>
                </a:ln>
                <a:solidFill>
                  <a:prstClr val="black"/>
                </a:solidFill>
                <a:effectLst/>
                <a:uLnTx/>
                <a:uFillTx/>
                <a:latin typeface="Tahoma"/>
                <a:ea typeface="+mn-ea"/>
                <a:cs typeface="Tahoma"/>
              </a:rPr>
              <a:t>year </a:t>
            </a:r>
            <a:r>
              <a:rPr kumimoji="0" sz="2200" b="0" i="0" u="none" strike="noStrike" kern="1200" cap="none" spc="-5" normalizeH="0" baseline="0" noProof="0" dirty="0">
                <a:ln>
                  <a:noFill/>
                </a:ln>
                <a:solidFill>
                  <a:prstClr val="black"/>
                </a:solidFill>
                <a:effectLst/>
                <a:uLnTx/>
                <a:uFillTx/>
                <a:latin typeface="Tahoma"/>
                <a:ea typeface="+mn-ea"/>
                <a:cs typeface="Tahoma"/>
              </a:rPr>
              <a:t>2018 and $35 million during </a:t>
            </a:r>
            <a:r>
              <a:rPr kumimoji="0" sz="2200" b="0" i="0" u="none" strike="noStrike" kern="1200" cap="none" spc="-10" normalizeH="0" baseline="0" noProof="0" dirty="0">
                <a:ln>
                  <a:noFill/>
                </a:ln>
                <a:solidFill>
                  <a:prstClr val="black"/>
                </a:solidFill>
                <a:effectLst/>
                <a:uLnTx/>
                <a:uFillTx/>
                <a:latin typeface="Tahoma"/>
                <a:ea typeface="+mn-ea"/>
                <a:cs typeface="Tahoma"/>
              </a:rPr>
              <a:t>subsequent years.</a:t>
            </a:r>
            <a:endParaRPr kumimoji="0" sz="2200" b="0" i="0" u="none" strike="noStrike" kern="1200" cap="none" spc="0" normalizeH="0" baseline="0" noProof="0" dirty="0">
              <a:ln>
                <a:noFill/>
              </a:ln>
              <a:solidFill>
                <a:prstClr val="black"/>
              </a:solidFill>
              <a:effectLst/>
              <a:uLnTx/>
              <a:uFillTx/>
              <a:latin typeface="Tahoma"/>
              <a:ea typeface="+mn-ea"/>
              <a:cs typeface="Tahoma"/>
            </a:endParaRPr>
          </a:p>
          <a:p>
            <a:pPr marL="355600" marR="0" lvl="0" indent="-342900" algn="l" defTabSz="914400" rtl="0" eaLnBrk="1" fontAlgn="auto" latinLnBrk="0" hangingPunct="1">
              <a:lnSpc>
                <a:spcPct val="100000"/>
              </a:lnSpc>
              <a:spcBef>
                <a:spcPts val="1005"/>
              </a:spcBef>
              <a:spcAft>
                <a:spcPts val="0"/>
              </a:spcAft>
              <a:buClr>
                <a:srgbClr val="0071BB"/>
              </a:buClr>
              <a:buSzPct val="79545"/>
              <a:buFont typeface="Wingdings"/>
              <a:buChar char=""/>
              <a:tabLst>
                <a:tab pos="354965" algn="l"/>
                <a:tab pos="355600" algn="l"/>
              </a:tabLst>
              <a:defRPr/>
            </a:pPr>
            <a:r>
              <a:rPr kumimoji="0" sz="2200" b="0" i="0" u="none" strike="noStrike" kern="1200" cap="none" spc="-5" normalizeH="0" baseline="0" noProof="0" dirty="0">
                <a:ln>
                  <a:noFill/>
                </a:ln>
                <a:solidFill>
                  <a:prstClr val="black"/>
                </a:solidFill>
                <a:effectLst/>
                <a:uLnTx/>
                <a:uFillTx/>
                <a:latin typeface="Tahoma"/>
                <a:ea typeface="+mn-ea"/>
                <a:cs typeface="Tahoma"/>
              </a:rPr>
              <a:t>The </a:t>
            </a:r>
            <a:r>
              <a:rPr kumimoji="0" sz="2200" b="0" i="0" u="none" strike="noStrike" kern="1200" cap="none" spc="-10" normalizeH="0" baseline="0" noProof="0" dirty="0">
                <a:ln>
                  <a:noFill/>
                </a:ln>
                <a:solidFill>
                  <a:prstClr val="black"/>
                </a:solidFill>
                <a:effectLst/>
                <a:uLnTx/>
                <a:uFillTx/>
                <a:latin typeface="Tahoma"/>
                <a:ea typeface="+mn-ea"/>
                <a:cs typeface="Tahoma"/>
              </a:rPr>
              <a:t>measure contained </a:t>
            </a:r>
            <a:r>
              <a:rPr kumimoji="0" sz="2200" b="0" i="0" u="none" strike="noStrike" kern="1200" cap="none" spc="-5" normalizeH="0" baseline="0" noProof="0" dirty="0">
                <a:ln>
                  <a:noFill/>
                </a:ln>
                <a:solidFill>
                  <a:prstClr val="black"/>
                </a:solidFill>
                <a:effectLst/>
                <a:uLnTx/>
                <a:uFillTx/>
                <a:latin typeface="Tahoma"/>
                <a:ea typeface="+mn-ea"/>
                <a:cs typeface="Tahoma"/>
              </a:rPr>
              <a:t>two</a:t>
            </a:r>
            <a:r>
              <a:rPr kumimoji="0" sz="2200" b="0" i="0" u="none" strike="noStrike" kern="1200" cap="none" spc="95" normalizeH="0" baseline="0" noProof="0" dirty="0">
                <a:ln>
                  <a:noFill/>
                </a:ln>
                <a:solidFill>
                  <a:prstClr val="black"/>
                </a:solidFill>
                <a:effectLst/>
                <a:uLnTx/>
                <a:uFillTx/>
                <a:latin typeface="Tahoma"/>
                <a:ea typeface="+mn-ea"/>
                <a:cs typeface="Tahoma"/>
              </a:rPr>
              <a:t> </a:t>
            </a:r>
            <a:r>
              <a:rPr kumimoji="0" sz="2200" b="0" i="0" u="none" strike="noStrike" kern="1200" cap="none" spc="-10" normalizeH="0" baseline="0" noProof="0" dirty="0">
                <a:ln>
                  <a:noFill/>
                </a:ln>
                <a:solidFill>
                  <a:prstClr val="black"/>
                </a:solidFill>
                <a:effectLst/>
                <a:uLnTx/>
                <a:uFillTx/>
                <a:latin typeface="Tahoma"/>
                <a:ea typeface="+mn-ea"/>
                <a:cs typeface="Tahoma"/>
              </a:rPr>
              <a:t>components:</a:t>
            </a:r>
            <a:endParaRPr kumimoji="0" sz="2200" b="0" i="0" u="none" strike="noStrike" kern="1200" cap="none" spc="0" normalizeH="0" baseline="0" noProof="0" dirty="0">
              <a:ln>
                <a:noFill/>
              </a:ln>
              <a:solidFill>
                <a:prstClr val="black"/>
              </a:solidFill>
              <a:effectLst/>
              <a:uLnTx/>
              <a:uFillTx/>
              <a:latin typeface="Tahoma"/>
              <a:ea typeface="+mn-ea"/>
              <a:cs typeface="Tahoma"/>
            </a:endParaRPr>
          </a:p>
          <a:p>
            <a:pPr marL="756285" marR="139065" lvl="1" indent="-287020" algn="l" defTabSz="914400" rtl="0" eaLnBrk="1" fontAlgn="auto" latinLnBrk="0" hangingPunct="1">
              <a:lnSpc>
                <a:spcPct val="100000"/>
              </a:lnSpc>
              <a:spcBef>
                <a:spcPts val="1000"/>
              </a:spcBef>
              <a:spcAft>
                <a:spcPts val="0"/>
              </a:spcAft>
              <a:buClr>
                <a:srgbClr val="0071BB"/>
              </a:buClr>
              <a:buSzPct val="79545"/>
              <a:buFont typeface="Wingdings"/>
              <a:buChar char=""/>
              <a:tabLst>
                <a:tab pos="756285" algn="l"/>
                <a:tab pos="756920" algn="l"/>
                <a:tab pos="5887085" algn="l"/>
              </a:tabLst>
              <a:defRPr/>
            </a:pPr>
            <a:r>
              <a:rPr kumimoji="0" sz="2200" b="1" i="0" u="none" strike="noStrike" kern="1200" cap="none" spc="-5" normalizeH="0" baseline="0" noProof="0" dirty="0">
                <a:ln>
                  <a:noFill/>
                </a:ln>
                <a:solidFill>
                  <a:prstClr val="black"/>
                </a:solidFill>
                <a:effectLst/>
                <a:uLnTx/>
                <a:uFillTx/>
                <a:latin typeface="Tahoma"/>
                <a:ea typeface="+mn-ea"/>
                <a:cs typeface="Tahoma"/>
              </a:rPr>
              <a:t>Component</a:t>
            </a:r>
            <a:r>
              <a:rPr kumimoji="0" sz="2200" b="1" i="0" u="none" strike="noStrike" kern="1200" cap="none" spc="50" normalizeH="0" baseline="0" noProof="0" dirty="0">
                <a:ln>
                  <a:noFill/>
                </a:ln>
                <a:solidFill>
                  <a:prstClr val="black"/>
                </a:solidFill>
                <a:effectLst/>
                <a:uLnTx/>
                <a:uFillTx/>
                <a:latin typeface="Tahoma"/>
                <a:ea typeface="+mn-ea"/>
                <a:cs typeface="Tahoma"/>
              </a:rPr>
              <a:t> </a:t>
            </a:r>
            <a:r>
              <a:rPr kumimoji="0" sz="2200" b="1" i="0" u="none" strike="noStrike" kern="1200" cap="none" spc="-5" normalizeH="0" baseline="0" noProof="0" dirty="0">
                <a:ln>
                  <a:noFill/>
                </a:ln>
                <a:solidFill>
                  <a:prstClr val="black"/>
                </a:solidFill>
                <a:effectLst/>
                <a:uLnTx/>
                <a:uFillTx/>
                <a:latin typeface="Tahoma"/>
                <a:ea typeface="+mn-ea"/>
                <a:cs typeface="Tahoma"/>
              </a:rPr>
              <a:t>#1—Process</a:t>
            </a:r>
            <a:r>
              <a:rPr kumimoji="0" sz="2200" b="1" i="0" u="none" strike="noStrike" kern="1200" cap="none" spc="40" normalizeH="0" baseline="0" noProof="0" dirty="0">
                <a:ln>
                  <a:noFill/>
                </a:ln>
                <a:solidFill>
                  <a:prstClr val="black"/>
                </a:solidFill>
                <a:effectLst/>
                <a:uLnTx/>
                <a:uFillTx/>
                <a:latin typeface="Tahoma"/>
                <a:ea typeface="+mn-ea"/>
                <a:cs typeface="Tahoma"/>
              </a:rPr>
              <a:t> </a:t>
            </a:r>
            <a:r>
              <a:rPr kumimoji="0" sz="2200" b="1" i="0" u="none" strike="noStrike" kern="1200" cap="none" spc="-5" normalizeH="0" baseline="0" noProof="0" dirty="0">
                <a:ln>
                  <a:noFill/>
                </a:ln>
                <a:solidFill>
                  <a:prstClr val="black"/>
                </a:solidFill>
                <a:effectLst/>
                <a:uLnTx/>
                <a:uFillTx/>
                <a:latin typeface="Tahoma"/>
                <a:ea typeface="+mn-ea"/>
                <a:cs typeface="Tahoma"/>
              </a:rPr>
              <a:t>Incentive:	</a:t>
            </a:r>
            <a:r>
              <a:rPr kumimoji="0" sz="2200" b="0" i="0" u="none" strike="noStrike" kern="1200" cap="none" spc="-10" normalizeH="0" baseline="0" noProof="0" dirty="0">
                <a:ln>
                  <a:noFill/>
                </a:ln>
                <a:solidFill>
                  <a:prstClr val="black"/>
                </a:solidFill>
                <a:effectLst/>
                <a:uLnTx/>
                <a:uFillTx/>
                <a:latin typeface="Tahoma"/>
                <a:ea typeface="+mn-ea"/>
                <a:cs typeface="Tahoma"/>
              </a:rPr>
              <a:t>Implementation </a:t>
            </a:r>
            <a:r>
              <a:rPr kumimoji="0" sz="2200" b="0" i="0" u="none" strike="noStrike" kern="1200" cap="none" spc="-5" normalizeH="0" baseline="0" noProof="0" dirty="0">
                <a:ln>
                  <a:noFill/>
                </a:ln>
                <a:solidFill>
                  <a:prstClr val="black"/>
                </a:solidFill>
                <a:effectLst/>
                <a:uLnTx/>
                <a:uFillTx/>
                <a:latin typeface="Tahoma"/>
                <a:ea typeface="+mn-ea"/>
                <a:cs typeface="Tahoma"/>
              </a:rPr>
              <a:t>of </a:t>
            </a:r>
            <a:r>
              <a:rPr kumimoji="0" sz="2200" b="0" i="0" u="none" strike="noStrike" kern="1200" cap="none" spc="-10" normalizeH="0" baseline="0" noProof="0" dirty="0">
                <a:ln>
                  <a:noFill/>
                </a:ln>
                <a:solidFill>
                  <a:prstClr val="black"/>
                </a:solidFill>
                <a:effectLst/>
                <a:uLnTx/>
                <a:uFillTx/>
                <a:latin typeface="Tahoma"/>
                <a:ea typeface="+mn-ea"/>
                <a:cs typeface="Tahoma"/>
              </a:rPr>
              <a:t>defined clinical </a:t>
            </a:r>
            <a:r>
              <a:rPr kumimoji="0" sz="2200" b="0" i="0" u="none" strike="noStrike" kern="1200" cap="none" spc="-15" normalizeH="0" baseline="0" noProof="0" dirty="0">
                <a:ln>
                  <a:noFill/>
                </a:ln>
                <a:solidFill>
                  <a:prstClr val="black"/>
                </a:solidFill>
                <a:effectLst/>
                <a:uLnTx/>
                <a:uFillTx/>
                <a:latin typeface="Tahoma"/>
                <a:ea typeface="+mn-ea"/>
                <a:cs typeface="Tahoma"/>
              </a:rPr>
              <a:t>pathways </a:t>
            </a:r>
            <a:r>
              <a:rPr kumimoji="0" sz="2200" b="0" i="0" u="none" strike="noStrike" kern="1200" cap="none" spc="-35" normalizeH="0" baseline="0" noProof="0" dirty="0">
                <a:ln>
                  <a:noFill/>
                </a:ln>
                <a:solidFill>
                  <a:prstClr val="black"/>
                </a:solidFill>
                <a:effectLst/>
                <a:uLnTx/>
                <a:uFillTx/>
                <a:latin typeface="Tahoma"/>
                <a:ea typeface="+mn-ea"/>
                <a:cs typeface="Tahoma"/>
              </a:rPr>
              <a:t>(Year</a:t>
            </a:r>
            <a:r>
              <a:rPr kumimoji="0" sz="2200" b="0" i="0" u="none" strike="noStrike" kern="1200" cap="none" spc="40" normalizeH="0" baseline="0" noProof="0" dirty="0">
                <a:ln>
                  <a:noFill/>
                </a:ln>
                <a:solidFill>
                  <a:prstClr val="black"/>
                </a:solidFill>
                <a:effectLst/>
                <a:uLnTx/>
                <a:uFillTx/>
                <a:latin typeface="Tahoma"/>
                <a:ea typeface="+mn-ea"/>
                <a:cs typeface="Tahoma"/>
              </a:rPr>
              <a:t> </a:t>
            </a:r>
            <a:r>
              <a:rPr kumimoji="0" sz="2200" b="0" i="0" u="none" strike="noStrike" kern="1200" cap="none" spc="-5" normalizeH="0" baseline="0" noProof="0" dirty="0">
                <a:ln>
                  <a:noFill/>
                </a:ln>
                <a:solidFill>
                  <a:prstClr val="black"/>
                </a:solidFill>
                <a:effectLst/>
                <a:uLnTx/>
                <a:uFillTx/>
                <a:latin typeface="Tahoma"/>
                <a:ea typeface="+mn-ea"/>
                <a:cs typeface="Tahoma"/>
              </a:rPr>
              <a:t>1)</a:t>
            </a:r>
            <a:endParaRPr kumimoji="0" sz="2200" b="0" i="0" u="none" strike="noStrike" kern="1200" cap="none" spc="0" normalizeH="0" baseline="0" noProof="0" dirty="0">
              <a:ln>
                <a:noFill/>
              </a:ln>
              <a:solidFill>
                <a:prstClr val="black"/>
              </a:solidFill>
              <a:effectLst/>
              <a:uLnTx/>
              <a:uFillTx/>
              <a:latin typeface="Tahoma"/>
              <a:ea typeface="+mn-ea"/>
              <a:cs typeface="Tahoma"/>
            </a:endParaRPr>
          </a:p>
          <a:p>
            <a:pPr marL="756285" marR="5080" lvl="1" indent="-287020" algn="l" defTabSz="914400" rtl="0" eaLnBrk="1" fontAlgn="auto" latinLnBrk="0" hangingPunct="1">
              <a:lnSpc>
                <a:spcPct val="100000"/>
              </a:lnSpc>
              <a:spcBef>
                <a:spcPts val="994"/>
              </a:spcBef>
              <a:spcAft>
                <a:spcPts val="0"/>
              </a:spcAft>
              <a:buClr>
                <a:srgbClr val="0071BB"/>
              </a:buClr>
              <a:buSzPct val="79545"/>
              <a:buFont typeface="Wingdings"/>
              <a:buChar char=""/>
              <a:tabLst>
                <a:tab pos="756285" algn="l"/>
                <a:tab pos="756920" algn="l"/>
                <a:tab pos="6344285" algn="l"/>
              </a:tabLst>
              <a:defRPr/>
            </a:pPr>
            <a:r>
              <a:rPr kumimoji="0" sz="2200" b="1" i="0" u="none" strike="noStrike" kern="1200" cap="none" spc="-5" normalizeH="0" baseline="0" noProof="0" dirty="0">
                <a:ln>
                  <a:noFill/>
                </a:ln>
                <a:solidFill>
                  <a:prstClr val="black"/>
                </a:solidFill>
                <a:effectLst/>
                <a:uLnTx/>
                <a:uFillTx/>
                <a:latin typeface="Tahoma"/>
                <a:ea typeface="+mn-ea"/>
                <a:cs typeface="Tahoma"/>
              </a:rPr>
              <a:t>Component</a:t>
            </a:r>
            <a:r>
              <a:rPr kumimoji="0" sz="2200" b="1" i="0" u="none" strike="noStrike" kern="1200" cap="none" spc="55" normalizeH="0" baseline="0" noProof="0" dirty="0">
                <a:ln>
                  <a:noFill/>
                </a:ln>
                <a:solidFill>
                  <a:prstClr val="black"/>
                </a:solidFill>
                <a:effectLst/>
                <a:uLnTx/>
                <a:uFillTx/>
                <a:latin typeface="Tahoma"/>
                <a:ea typeface="+mn-ea"/>
                <a:cs typeface="Tahoma"/>
              </a:rPr>
              <a:t> </a:t>
            </a:r>
            <a:r>
              <a:rPr kumimoji="0" sz="2200" b="1" i="0" u="none" strike="noStrike" kern="1200" cap="none" spc="-5" normalizeH="0" baseline="0" noProof="0" dirty="0">
                <a:ln>
                  <a:noFill/>
                </a:ln>
                <a:solidFill>
                  <a:prstClr val="black"/>
                </a:solidFill>
                <a:effectLst/>
                <a:uLnTx/>
                <a:uFillTx/>
                <a:latin typeface="Tahoma"/>
                <a:ea typeface="+mn-ea"/>
                <a:cs typeface="Tahoma"/>
              </a:rPr>
              <a:t>#2—“Outcome”</a:t>
            </a:r>
            <a:r>
              <a:rPr kumimoji="0" sz="2200" b="1" i="0" u="none" strike="noStrike" kern="1200" cap="none" spc="35" normalizeH="0" baseline="0" noProof="0" dirty="0">
                <a:ln>
                  <a:noFill/>
                </a:ln>
                <a:solidFill>
                  <a:prstClr val="black"/>
                </a:solidFill>
                <a:effectLst/>
                <a:uLnTx/>
                <a:uFillTx/>
                <a:latin typeface="Tahoma"/>
                <a:ea typeface="+mn-ea"/>
                <a:cs typeface="Tahoma"/>
              </a:rPr>
              <a:t> </a:t>
            </a:r>
            <a:r>
              <a:rPr kumimoji="0" sz="2200" b="1" i="0" u="none" strike="noStrike" kern="1200" cap="none" spc="-5" normalizeH="0" baseline="0" noProof="0" dirty="0">
                <a:ln>
                  <a:noFill/>
                </a:ln>
                <a:solidFill>
                  <a:prstClr val="black"/>
                </a:solidFill>
                <a:effectLst/>
                <a:uLnTx/>
                <a:uFillTx/>
                <a:latin typeface="Tahoma"/>
                <a:ea typeface="+mn-ea"/>
                <a:cs typeface="Tahoma"/>
              </a:rPr>
              <a:t>Incentive:	</a:t>
            </a:r>
            <a:r>
              <a:rPr kumimoji="0" sz="2200" b="0" i="0" u="none" strike="noStrike" kern="1200" cap="none" spc="-5" normalizeH="0" baseline="0" noProof="0" dirty="0">
                <a:ln>
                  <a:noFill/>
                </a:ln>
                <a:solidFill>
                  <a:prstClr val="black"/>
                </a:solidFill>
                <a:effectLst/>
                <a:uLnTx/>
                <a:uFillTx/>
                <a:latin typeface="Tahoma"/>
                <a:ea typeface="+mn-ea"/>
                <a:cs typeface="Tahoma"/>
              </a:rPr>
              <a:t>Modified </a:t>
            </a:r>
            <a:r>
              <a:rPr kumimoji="0" sz="2200" b="0" i="0" u="none" strike="noStrike" kern="1200" cap="none" spc="-10" normalizeH="0" baseline="0" noProof="0" dirty="0">
                <a:ln>
                  <a:noFill/>
                </a:ln>
                <a:solidFill>
                  <a:prstClr val="black"/>
                </a:solidFill>
                <a:effectLst/>
                <a:uLnTx/>
                <a:uFillTx/>
                <a:latin typeface="Tahoma"/>
                <a:ea typeface="+mn-ea"/>
                <a:cs typeface="Tahoma"/>
              </a:rPr>
              <a:t>Healthcare  Effectiveness Data Information </a:t>
            </a:r>
            <a:r>
              <a:rPr kumimoji="0" sz="2200" b="0" i="0" u="none" strike="noStrike" kern="1200" cap="none" spc="-5" normalizeH="0" baseline="0" noProof="0" dirty="0">
                <a:ln>
                  <a:noFill/>
                </a:ln>
                <a:solidFill>
                  <a:prstClr val="black"/>
                </a:solidFill>
                <a:effectLst/>
                <a:uLnTx/>
                <a:uFillTx/>
                <a:latin typeface="Tahoma"/>
                <a:ea typeface="+mn-ea"/>
                <a:cs typeface="Tahoma"/>
              </a:rPr>
              <a:t>Set </a:t>
            </a:r>
            <a:r>
              <a:rPr kumimoji="0" lang="en-US" sz="2200" b="0" i="0" u="none" strike="noStrike" kern="1200" cap="none" spc="-5" normalizeH="0" baseline="0" noProof="0" dirty="0">
                <a:ln>
                  <a:noFill/>
                </a:ln>
                <a:solidFill>
                  <a:prstClr val="black"/>
                </a:solidFill>
                <a:effectLst/>
                <a:uLnTx/>
                <a:uFillTx/>
                <a:latin typeface="Tahoma"/>
                <a:ea typeface="+mn-ea"/>
                <a:cs typeface="Tahoma"/>
              </a:rPr>
              <a:t>(HEDIS) </a:t>
            </a:r>
            <a:r>
              <a:rPr kumimoji="0" sz="2200" b="0" i="0" u="none" strike="noStrike" kern="1200" cap="none" spc="-10" normalizeH="0" baseline="0" noProof="0" dirty="0">
                <a:ln>
                  <a:noFill/>
                </a:ln>
                <a:solidFill>
                  <a:prstClr val="black"/>
                </a:solidFill>
                <a:effectLst/>
                <a:uLnTx/>
                <a:uFillTx/>
                <a:latin typeface="Tahoma"/>
                <a:ea typeface="+mn-ea"/>
                <a:cs typeface="Tahoma"/>
              </a:rPr>
              <a:t>specification </a:t>
            </a:r>
            <a:r>
              <a:rPr kumimoji="0" sz="2200" b="0" i="0" u="none" strike="noStrike" kern="1200" cap="none" spc="-5" normalizeH="0" baseline="0" noProof="0" dirty="0">
                <a:ln>
                  <a:noFill/>
                </a:ln>
                <a:solidFill>
                  <a:prstClr val="black"/>
                </a:solidFill>
                <a:effectLst/>
                <a:uLnTx/>
                <a:uFillTx/>
                <a:latin typeface="Tahoma"/>
                <a:ea typeface="+mn-ea"/>
                <a:cs typeface="Tahoma"/>
              </a:rPr>
              <a:t>of </a:t>
            </a:r>
            <a:r>
              <a:rPr kumimoji="0" sz="2200" b="0" i="0" u="none" strike="noStrike" kern="1200" cap="none" spc="-10" normalizeH="0" baseline="0" noProof="0" dirty="0">
                <a:ln>
                  <a:noFill/>
                </a:ln>
                <a:solidFill>
                  <a:prstClr val="black"/>
                </a:solidFill>
                <a:effectLst/>
                <a:uLnTx/>
                <a:uFillTx/>
                <a:latin typeface="Tahoma"/>
                <a:ea typeface="+mn-ea"/>
                <a:cs typeface="Tahoma"/>
              </a:rPr>
              <a:t>follow-up </a:t>
            </a:r>
            <a:r>
              <a:rPr kumimoji="0" sz="2200" b="0" i="0" u="none" strike="noStrike" kern="1200" cap="none" spc="-5" normalizeH="0" baseline="0" noProof="0" dirty="0">
                <a:ln>
                  <a:noFill/>
                </a:ln>
                <a:solidFill>
                  <a:prstClr val="black"/>
                </a:solidFill>
                <a:effectLst/>
                <a:uLnTx/>
                <a:uFillTx/>
                <a:latin typeface="Tahoma"/>
                <a:ea typeface="+mn-ea"/>
                <a:cs typeface="Tahoma"/>
              </a:rPr>
              <a:t>within </a:t>
            </a:r>
            <a:r>
              <a:rPr kumimoji="0" sz="2200" b="0" i="0" u="none" strike="noStrike" kern="1200" cap="none" spc="-10" normalizeH="0" baseline="0" noProof="0" dirty="0">
                <a:ln>
                  <a:noFill/>
                </a:ln>
                <a:solidFill>
                  <a:prstClr val="black"/>
                </a:solidFill>
                <a:effectLst/>
                <a:uLnTx/>
                <a:uFillTx/>
                <a:latin typeface="Tahoma"/>
                <a:ea typeface="+mn-ea"/>
                <a:cs typeface="Tahoma"/>
              </a:rPr>
              <a:t>seven days </a:t>
            </a:r>
            <a:r>
              <a:rPr kumimoji="0" sz="2200" b="0" i="0" u="none" strike="noStrike" kern="1200" cap="none" spc="-15" normalizeH="0" baseline="0" noProof="0" dirty="0">
                <a:ln>
                  <a:noFill/>
                </a:ln>
                <a:solidFill>
                  <a:prstClr val="black"/>
                </a:solidFill>
                <a:effectLst/>
                <a:uLnTx/>
                <a:uFillTx/>
                <a:latin typeface="Tahoma"/>
                <a:ea typeface="+mn-ea"/>
                <a:cs typeface="Tahoma"/>
              </a:rPr>
              <a:t>for </a:t>
            </a:r>
            <a:r>
              <a:rPr kumimoji="0" sz="2200" b="0" i="0" u="none" strike="noStrike" kern="1200" cap="none" spc="-5" normalizeH="0" baseline="0" noProof="0" dirty="0">
                <a:ln>
                  <a:noFill/>
                </a:ln>
                <a:solidFill>
                  <a:prstClr val="black"/>
                </a:solidFill>
                <a:effectLst/>
                <a:uLnTx/>
                <a:uFillTx/>
                <a:latin typeface="Tahoma"/>
                <a:ea typeface="+mn-ea"/>
                <a:cs typeface="Tahoma"/>
              </a:rPr>
              <a:t>opioid </a:t>
            </a:r>
            <a:r>
              <a:rPr kumimoji="0" sz="2200" b="0" i="0" u="none" strike="noStrike" kern="1200" cap="none" spc="-10" normalizeH="0" baseline="0" noProof="0" dirty="0">
                <a:ln>
                  <a:noFill/>
                </a:ln>
                <a:solidFill>
                  <a:prstClr val="black"/>
                </a:solidFill>
                <a:effectLst/>
                <a:uLnTx/>
                <a:uFillTx/>
                <a:latin typeface="Tahoma"/>
                <a:ea typeface="+mn-ea"/>
                <a:cs typeface="Tahoma"/>
              </a:rPr>
              <a:t>treatment after </a:t>
            </a:r>
            <a:r>
              <a:rPr kumimoji="0" sz="2200" b="0" i="0" u="none" strike="noStrike" kern="1200" cap="none" spc="-5" normalizeH="0" baseline="0" noProof="0" dirty="0">
                <a:ln>
                  <a:noFill/>
                </a:ln>
                <a:solidFill>
                  <a:prstClr val="black"/>
                </a:solidFill>
                <a:effectLst/>
                <a:uLnTx/>
                <a:uFillTx/>
                <a:latin typeface="Tahoma"/>
                <a:ea typeface="+mn-ea"/>
                <a:cs typeface="Tahoma"/>
              </a:rPr>
              <a:t>a visit to </a:t>
            </a:r>
            <a:r>
              <a:rPr kumimoji="0" sz="2200" b="0" i="0" u="none" strike="noStrike" kern="1200" cap="none" spc="-10" normalizeH="0" baseline="0" noProof="0" dirty="0">
                <a:ln>
                  <a:noFill/>
                </a:ln>
                <a:solidFill>
                  <a:prstClr val="black"/>
                </a:solidFill>
                <a:effectLst/>
                <a:uLnTx/>
                <a:uFillTx/>
                <a:latin typeface="Tahoma"/>
                <a:ea typeface="+mn-ea"/>
                <a:cs typeface="Tahoma"/>
              </a:rPr>
              <a:t>the emergency department </a:t>
            </a:r>
            <a:r>
              <a:rPr kumimoji="0" sz="2200" b="0" i="0" u="none" strike="noStrike" kern="1200" cap="none" spc="-15" normalizeH="0" baseline="0" noProof="0" dirty="0">
                <a:ln>
                  <a:noFill/>
                </a:ln>
                <a:solidFill>
                  <a:prstClr val="black"/>
                </a:solidFill>
                <a:effectLst/>
                <a:uLnTx/>
                <a:uFillTx/>
                <a:latin typeface="Tahoma"/>
                <a:ea typeface="+mn-ea"/>
                <a:cs typeface="Tahoma"/>
              </a:rPr>
              <a:t>for </a:t>
            </a:r>
            <a:r>
              <a:rPr kumimoji="0" sz="2200" b="0" i="0" u="none" strike="noStrike" kern="1200" cap="none" spc="-10" normalizeH="0" baseline="0" noProof="0" dirty="0">
                <a:ln>
                  <a:noFill/>
                </a:ln>
                <a:solidFill>
                  <a:prstClr val="black"/>
                </a:solidFill>
                <a:effectLst/>
                <a:uLnTx/>
                <a:uFillTx/>
                <a:latin typeface="Tahoma"/>
                <a:ea typeface="+mn-ea"/>
                <a:cs typeface="Tahoma"/>
              </a:rPr>
              <a:t>OUD </a:t>
            </a:r>
            <a:r>
              <a:rPr kumimoji="0" sz="2200" b="0" i="0" u="none" strike="noStrike" kern="1200" cap="none" spc="-35" normalizeH="0" baseline="0" noProof="0" dirty="0">
                <a:ln>
                  <a:noFill/>
                </a:ln>
                <a:solidFill>
                  <a:prstClr val="black"/>
                </a:solidFill>
                <a:effectLst/>
                <a:uLnTx/>
                <a:uFillTx/>
                <a:latin typeface="Tahoma"/>
                <a:ea typeface="+mn-ea"/>
                <a:cs typeface="Tahoma"/>
              </a:rPr>
              <a:t>(Year</a:t>
            </a:r>
            <a:r>
              <a:rPr kumimoji="0" sz="2200" b="0" i="0" u="none" strike="noStrike" kern="1200" cap="none" spc="0" normalizeH="0" baseline="0" noProof="0" dirty="0">
                <a:ln>
                  <a:noFill/>
                </a:ln>
                <a:solidFill>
                  <a:prstClr val="black"/>
                </a:solidFill>
                <a:effectLst/>
                <a:uLnTx/>
                <a:uFillTx/>
                <a:latin typeface="Tahoma"/>
                <a:ea typeface="+mn-ea"/>
                <a:cs typeface="Tahoma"/>
              </a:rPr>
              <a:t> </a:t>
            </a:r>
            <a:r>
              <a:rPr kumimoji="0" sz="2200" b="0" i="0" u="none" strike="noStrike" kern="1200" cap="none" spc="-10" normalizeH="0" baseline="0" noProof="0" dirty="0">
                <a:ln>
                  <a:noFill/>
                </a:ln>
                <a:solidFill>
                  <a:prstClr val="black"/>
                </a:solidFill>
                <a:effectLst/>
                <a:uLnTx/>
                <a:uFillTx/>
                <a:latin typeface="Tahoma"/>
                <a:ea typeface="+mn-ea"/>
                <a:cs typeface="Tahoma"/>
              </a:rPr>
              <a:t>2+)</a:t>
            </a:r>
            <a:endParaRPr kumimoji="0" sz="2200" b="0" i="0" u="none" strike="noStrike" kern="1200" cap="none" spc="0" normalizeH="0" baseline="0" noProof="0" dirty="0">
              <a:ln>
                <a:noFill/>
              </a:ln>
              <a:solidFill>
                <a:prstClr val="black"/>
              </a:solidFill>
              <a:effectLst/>
              <a:uLnTx/>
              <a:uFillTx/>
              <a:latin typeface="Tahoma"/>
              <a:ea typeface="+mn-ea"/>
              <a:cs typeface="Tahom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66238" y="5759951"/>
            <a:ext cx="1992714" cy="794255"/>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bject 3"/>
          <p:cNvSpPr txBox="1">
            <a:spLocks noGrp="1"/>
          </p:cNvSpPr>
          <p:nvPr>
            <p:ph type="title"/>
          </p:nvPr>
        </p:nvSpPr>
        <p:spPr>
          <a:xfrm>
            <a:off x="916938" y="395098"/>
            <a:ext cx="2664461" cy="566822"/>
          </a:xfrm>
          <a:prstGeom prst="rect">
            <a:avLst/>
          </a:prstGeom>
        </p:spPr>
        <p:txBody>
          <a:bodyPr vert="horz" wrap="square" lIns="0" tIns="12700" rIns="0" bIns="0" rtlCol="0">
            <a:spAutoFit/>
          </a:bodyPr>
          <a:lstStyle/>
          <a:p>
            <a:pPr marL="12700">
              <a:lnSpc>
                <a:spcPct val="100000"/>
              </a:lnSpc>
              <a:spcBef>
                <a:spcPts val="100"/>
              </a:spcBef>
            </a:pPr>
            <a:r>
              <a:rPr sz="3600" spc="-5" dirty="0"/>
              <a:t>A</a:t>
            </a:r>
            <a:r>
              <a:rPr sz="3600" dirty="0"/>
              <a:t>g</a:t>
            </a:r>
            <a:r>
              <a:rPr sz="3600" spc="-5" dirty="0"/>
              <a:t>en</a:t>
            </a:r>
            <a:r>
              <a:rPr sz="3600" dirty="0"/>
              <a:t>da</a:t>
            </a:r>
          </a:p>
        </p:txBody>
      </p:sp>
      <p:sp>
        <p:nvSpPr>
          <p:cNvPr id="5" name="object 5"/>
          <p:cNvSpPr txBox="1"/>
          <p:nvPr/>
        </p:nvSpPr>
        <p:spPr>
          <a:xfrm>
            <a:off x="11231223" y="6366334"/>
            <a:ext cx="156210" cy="187872"/>
          </a:xfrm>
          <a:prstGeom prst="rect">
            <a:avLst/>
          </a:prstGeom>
        </p:spPr>
        <p:txBody>
          <a:bodyPr vert="horz" wrap="square" lIns="0" tIns="3175" rIns="0" bIns="0" rtlCol="0">
            <a:spAutoFit/>
          </a:bodyPr>
          <a:lstStyle/>
          <a:p>
            <a:pPr marL="38100" marR="0" lvl="0" indent="0" algn="l" defTabSz="914400" rtl="0" eaLnBrk="1" fontAlgn="auto" latinLnBrk="0" hangingPunct="1">
              <a:lnSpc>
                <a:spcPct val="100000"/>
              </a:lnSpc>
              <a:spcBef>
                <a:spcPts val="25"/>
              </a:spcBef>
              <a:spcAft>
                <a:spcPts val="0"/>
              </a:spcAft>
              <a:buClrTx/>
              <a:buSzTx/>
              <a:buFontTx/>
              <a:buNone/>
              <a:tabLst/>
              <a:defRPr/>
            </a:pPr>
            <a:fld id="{81D60167-4931-47E6-BA6A-407CBD079E47}" type="slidenum">
              <a:rPr kumimoji="0" sz="1200" b="0" i="0" u="none" strike="noStrike" kern="1200" cap="none" spc="0" normalizeH="0" baseline="0" noProof="0" dirty="0">
                <a:ln>
                  <a:noFill/>
                </a:ln>
                <a:solidFill>
                  <a:srgbClr val="888888"/>
                </a:solidFill>
                <a:effectLst/>
                <a:uLnTx/>
                <a:uFillTx/>
                <a:latin typeface="Tahoma" panose="020B0604030504040204" pitchFamily="34" charset="0"/>
                <a:ea typeface="Tahoma" panose="020B0604030504040204" pitchFamily="34" charset="0"/>
                <a:cs typeface="Tahoma" panose="020B0604030504040204" pitchFamily="34" charset="0"/>
              </a:rPr>
              <a:pPr marL="38100" marR="0" lvl="0" indent="0" algn="l" defTabSz="914400" rtl="0" eaLnBrk="1" fontAlgn="auto" latinLnBrk="0" hangingPunct="1">
                <a:lnSpc>
                  <a:spcPct val="100000"/>
                </a:lnSpc>
                <a:spcBef>
                  <a:spcPts val="25"/>
                </a:spcBef>
                <a:spcAft>
                  <a:spcPts val="0"/>
                </a:spcAft>
                <a:buClrTx/>
                <a:buSzTx/>
                <a:buFontTx/>
                <a:buNone/>
                <a:tabLst/>
                <a:defRPr/>
              </a:pPr>
              <a:t>2</a:t>
            </a:fld>
            <a:endParaRPr kumimoji="0" sz="1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4" name="object 4"/>
          <p:cNvSpPr txBox="1"/>
          <p:nvPr/>
        </p:nvSpPr>
        <p:spPr>
          <a:xfrm>
            <a:off x="926463" y="1295400"/>
            <a:ext cx="8150861" cy="3863878"/>
          </a:xfrm>
          <a:prstGeom prst="rect">
            <a:avLst/>
          </a:prstGeom>
        </p:spPr>
        <p:txBody>
          <a:bodyPr vert="horz" wrap="square" lIns="0" tIns="113030" rIns="0" bIns="0" rtlCol="0">
            <a:spAutoFit/>
          </a:bodyPr>
          <a:lstStyle/>
          <a:p>
            <a:pPr marL="469900" marR="0" lvl="0" indent="-457834" algn="l" defTabSz="914400" rtl="0" eaLnBrk="1" fontAlgn="auto" latinLnBrk="0" hangingPunct="1">
              <a:lnSpc>
                <a:spcPct val="100000"/>
              </a:lnSpc>
              <a:spcBef>
                <a:spcPts val="890"/>
              </a:spcBef>
              <a:spcAft>
                <a:spcPts val="0"/>
              </a:spcAft>
              <a:buClrTx/>
              <a:buSzTx/>
              <a:buFontTx/>
              <a:buAutoNum type="arabicPeriod"/>
              <a:tabLst>
                <a:tab pos="469900" algn="l"/>
                <a:tab pos="470534" algn="l"/>
              </a:tabLst>
              <a:defRPr/>
            </a:pPr>
            <a:r>
              <a:rPr lang="en-US" sz="2400" dirty="0">
                <a:solidFill>
                  <a:prstClr val="black"/>
                </a:solidFill>
                <a:latin typeface="Tahoma"/>
                <a:cs typeface="Tahoma"/>
              </a:rPr>
              <a:t>HAP Updates</a:t>
            </a:r>
            <a:endParaRPr kumimoji="0" sz="2400" b="0" i="0" u="none" strike="noStrike" kern="1200" cap="none" spc="0" normalizeH="0" baseline="0" noProof="0" dirty="0">
              <a:ln>
                <a:noFill/>
              </a:ln>
              <a:solidFill>
                <a:prstClr val="black"/>
              </a:solidFill>
              <a:effectLst/>
              <a:uLnTx/>
              <a:uFillTx/>
              <a:latin typeface="Tahoma"/>
              <a:ea typeface="+mn-ea"/>
              <a:cs typeface="Tahoma"/>
            </a:endParaRPr>
          </a:p>
          <a:p>
            <a:pPr marL="469900" marR="0" lvl="0" indent="-457834" algn="l" defTabSz="914400" rtl="0" eaLnBrk="1" fontAlgn="auto" latinLnBrk="0" hangingPunct="1">
              <a:lnSpc>
                <a:spcPct val="100000"/>
              </a:lnSpc>
              <a:spcBef>
                <a:spcPts val="790"/>
              </a:spcBef>
              <a:spcAft>
                <a:spcPts val="0"/>
              </a:spcAft>
              <a:buClrTx/>
              <a:buSzTx/>
              <a:buFontTx/>
              <a:buAutoNum type="arabicPeriod"/>
              <a:tabLst>
                <a:tab pos="469900" algn="l"/>
                <a:tab pos="470534" algn="l"/>
              </a:tabLst>
              <a:defRPr/>
            </a:pPr>
            <a:r>
              <a:rPr kumimoji="0" lang="en-US" sz="2400" b="0" i="0" u="none" strike="noStrike" kern="1200" cap="none" spc="-5" normalizeH="0" baseline="0" noProof="0" dirty="0">
                <a:ln>
                  <a:noFill/>
                </a:ln>
                <a:solidFill>
                  <a:prstClr val="black"/>
                </a:solidFill>
                <a:effectLst/>
                <a:uLnTx/>
                <a:uFillTx/>
                <a:latin typeface="Tahoma"/>
                <a:ea typeface="+mn-ea"/>
                <a:cs typeface="Tahoma"/>
              </a:rPr>
              <a:t>HAP Policy Development </a:t>
            </a:r>
            <a:endParaRPr kumimoji="0" sz="2400" b="0" i="0" u="none" strike="noStrike" kern="1200" cap="none" spc="0" normalizeH="0" baseline="0" noProof="0" dirty="0">
              <a:ln>
                <a:noFill/>
              </a:ln>
              <a:solidFill>
                <a:prstClr val="black"/>
              </a:solidFill>
              <a:effectLst/>
              <a:uLnTx/>
              <a:uFillTx/>
              <a:latin typeface="Tahoma"/>
              <a:ea typeface="+mn-ea"/>
              <a:cs typeface="Tahoma"/>
            </a:endParaRPr>
          </a:p>
          <a:p>
            <a:pPr marL="469900" marR="0" lvl="0" indent="-457834" algn="l" defTabSz="914400" rtl="0" eaLnBrk="1" fontAlgn="auto" latinLnBrk="0" hangingPunct="1">
              <a:lnSpc>
                <a:spcPct val="100000"/>
              </a:lnSpc>
              <a:spcBef>
                <a:spcPts val="1010"/>
              </a:spcBef>
              <a:spcAft>
                <a:spcPts val="0"/>
              </a:spcAft>
              <a:buClrTx/>
              <a:buSzTx/>
              <a:buFontTx/>
              <a:buAutoNum type="arabicPeriod"/>
              <a:tabLst>
                <a:tab pos="469900" algn="l"/>
                <a:tab pos="470534" algn="l"/>
              </a:tabLst>
              <a:defRPr/>
            </a:pPr>
            <a:r>
              <a:rPr kumimoji="0" lang="en-US" sz="2400" b="0" i="0" u="none" strike="noStrike" kern="1200" cap="none" spc="-5" normalizeH="0" baseline="0" noProof="0" dirty="0">
                <a:ln>
                  <a:noFill/>
                </a:ln>
                <a:solidFill>
                  <a:prstClr val="black"/>
                </a:solidFill>
                <a:effectLst/>
                <a:uLnTx/>
                <a:uFillTx/>
                <a:latin typeface="Tahoma"/>
                <a:ea typeface="+mn-ea"/>
                <a:cs typeface="Tahoma"/>
              </a:rPr>
              <a:t>2023 Legislative Work</a:t>
            </a:r>
            <a:endParaRPr kumimoji="0" sz="2400" b="0" i="0" u="none" strike="noStrike" kern="1200" cap="none" spc="0" normalizeH="0" baseline="0" noProof="0" dirty="0">
              <a:ln>
                <a:noFill/>
              </a:ln>
              <a:solidFill>
                <a:prstClr val="black"/>
              </a:solidFill>
              <a:effectLst/>
              <a:uLnTx/>
              <a:uFillTx/>
              <a:latin typeface="Tahoma"/>
              <a:ea typeface="+mn-ea"/>
              <a:cs typeface="Tahoma"/>
            </a:endParaRPr>
          </a:p>
          <a:p>
            <a:pPr marL="469900" marR="0" lvl="0" indent="-457834" algn="l" defTabSz="914400" rtl="0" eaLnBrk="1" fontAlgn="auto" latinLnBrk="0" hangingPunct="1">
              <a:lnSpc>
                <a:spcPct val="100000"/>
              </a:lnSpc>
              <a:spcBef>
                <a:spcPts val="1000"/>
              </a:spcBef>
              <a:spcAft>
                <a:spcPts val="0"/>
              </a:spcAft>
              <a:buClrTx/>
              <a:buSzTx/>
              <a:buFontTx/>
              <a:buAutoNum type="arabicPeriod"/>
              <a:tabLst>
                <a:tab pos="469900" algn="l"/>
                <a:tab pos="470534" algn="l"/>
              </a:tabLst>
              <a:defRPr/>
            </a:pPr>
            <a:r>
              <a:rPr kumimoji="0" lang="en-US" sz="2400" b="0" i="0" u="none" strike="noStrike" kern="1200" cap="none" spc="-5" normalizeH="0" baseline="0" noProof="0" dirty="0">
                <a:ln>
                  <a:noFill/>
                </a:ln>
                <a:solidFill>
                  <a:prstClr val="black"/>
                </a:solidFill>
                <a:effectLst/>
                <a:uLnTx/>
                <a:uFillTx/>
                <a:latin typeface="Tahoma"/>
                <a:ea typeface="+mn-ea"/>
                <a:cs typeface="Tahoma"/>
              </a:rPr>
              <a:t>2024 Outlook</a:t>
            </a:r>
          </a:p>
          <a:p>
            <a:pPr marL="469900" marR="0" lvl="0" indent="-457834" algn="l" defTabSz="914400" rtl="0" eaLnBrk="1" fontAlgn="auto" latinLnBrk="0" hangingPunct="1">
              <a:lnSpc>
                <a:spcPct val="100000"/>
              </a:lnSpc>
              <a:spcBef>
                <a:spcPts val="1000"/>
              </a:spcBef>
              <a:spcAft>
                <a:spcPts val="0"/>
              </a:spcAft>
              <a:buClrTx/>
              <a:buSzTx/>
              <a:buFontTx/>
              <a:buAutoNum type="arabicPeriod"/>
              <a:tabLst>
                <a:tab pos="469900" algn="l"/>
                <a:tab pos="470534" algn="l"/>
              </a:tabLst>
              <a:defRPr/>
            </a:pPr>
            <a:r>
              <a:rPr kumimoji="0" lang="en-US" sz="2400" b="0" i="0" u="none" strike="noStrike" kern="1200" cap="none" spc="-5" normalizeH="0" baseline="0" noProof="0" dirty="0">
                <a:ln>
                  <a:noFill/>
                </a:ln>
                <a:solidFill>
                  <a:prstClr val="black"/>
                </a:solidFill>
                <a:effectLst/>
                <a:uLnTx/>
                <a:uFillTx/>
                <a:latin typeface="Tahoma"/>
                <a:ea typeface="+mn-ea"/>
                <a:cs typeface="Tahoma"/>
              </a:rPr>
              <a:t>Statewide Quality Care Assessment Program</a:t>
            </a:r>
            <a:endParaRPr kumimoji="0" sz="2400" b="0" i="0" u="none" strike="noStrike" kern="1200" cap="none" spc="0" normalizeH="0" baseline="0" noProof="0" dirty="0">
              <a:ln>
                <a:noFill/>
              </a:ln>
              <a:solidFill>
                <a:prstClr val="black"/>
              </a:solidFill>
              <a:effectLst/>
              <a:uLnTx/>
              <a:uFillTx/>
              <a:latin typeface="Tahoma"/>
              <a:ea typeface="+mn-ea"/>
              <a:cs typeface="Tahoma"/>
            </a:endParaRPr>
          </a:p>
          <a:p>
            <a:pPr marL="465455" marR="0" lvl="0" indent="-453390" algn="l" defTabSz="914400" rtl="0" eaLnBrk="1" fontAlgn="auto" latinLnBrk="0" hangingPunct="1">
              <a:lnSpc>
                <a:spcPct val="100000"/>
              </a:lnSpc>
              <a:spcBef>
                <a:spcPts val="805"/>
              </a:spcBef>
              <a:spcAft>
                <a:spcPts val="0"/>
              </a:spcAft>
              <a:buClrTx/>
              <a:buSzTx/>
              <a:buFontTx/>
              <a:buAutoNum type="arabicPeriod"/>
              <a:tabLst>
                <a:tab pos="465455" algn="l"/>
                <a:tab pos="466090" algn="l"/>
              </a:tabLst>
              <a:defRPr/>
            </a:pPr>
            <a:r>
              <a:rPr kumimoji="0" lang="en-US" sz="2400" b="0" i="0" u="none" strike="noStrike" kern="1200" cap="none" spc="0" normalizeH="0" baseline="0" noProof="0" dirty="0">
                <a:ln>
                  <a:noFill/>
                </a:ln>
                <a:solidFill>
                  <a:prstClr val="black"/>
                </a:solidFill>
                <a:effectLst/>
                <a:uLnTx/>
                <a:uFillTx/>
                <a:latin typeface="Tahoma"/>
                <a:ea typeface="+mn-ea"/>
                <a:cs typeface="Tahoma"/>
              </a:rPr>
              <a:t>QCA Reauthorization </a:t>
            </a:r>
          </a:p>
          <a:p>
            <a:pPr marL="465455" marR="0" lvl="0" indent="-453390" algn="l" defTabSz="914400" rtl="0" eaLnBrk="1" fontAlgn="auto" latinLnBrk="0" hangingPunct="1">
              <a:lnSpc>
                <a:spcPct val="100000"/>
              </a:lnSpc>
              <a:spcBef>
                <a:spcPts val="805"/>
              </a:spcBef>
              <a:spcAft>
                <a:spcPts val="0"/>
              </a:spcAft>
              <a:buClrTx/>
              <a:buSzTx/>
              <a:buFontTx/>
              <a:buAutoNum type="arabicPeriod"/>
              <a:tabLst>
                <a:tab pos="465455" algn="l"/>
                <a:tab pos="466090" algn="l"/>
              </a:tabLst>
              <a:defRPr/>
            </a:pPr>
            <a:r>
              <a:rPr kumimoji="0" lang="en-US" sz="2400" b="0" i="0" u="none" strike="noStrike" kern="1200" cap="none" spc="0" normalizeH="0" baseline="0" noProof="0" dirty="0">
                <a:ln>
                  <a:noFill/>
                </a:ln>
                <a:solidFill>
                  <a:prstClr val="black"/>
                </a:solidFill>
                <a:effectLst/>
                <a:uLnTx/>
                <a:uFillTx/>
                <a:latin typeface="Tahoma"/>
                <a:ea typeface="+mn-ea"/>
                <a:cs typeface="Tahoma"/>
              </a:rPr>
              <a:t>Challenges to the QCA Program</a:t>
            </a:r>
          </a:p>
          <a:p>
            <a:pPr marL="465455" marR="0" lvl="0" indent="-453390" algn="l" defTabSz="914400" rtl="0" eaLnBrk="1" fontAlgn="auto" latinLnBrk="0" hangingPunct="1">
              <a:lnSpc>
                <a:spcPct val="100000"/>
              </a:lnSpc>
              <a:spcBef>
                <a:spcPts val="805"/>
              </a:spcBef>
              <a:spcAft>
                <a:spcPts val="0"/>
              </a:spcAft>
              <a:buClrTx/>
              <a:buSzTx/>
              <a:buFontTx/>
              <a:buAutoNum type="arabicPeriod"/>
              <a:tabLst>
                <a:tab pos="465455" algn="l"/>
                <a:tab pos="466090" algn="l"/>
              </a:tabLst>
              <a:defRPr/>
            </a:pPr>
            <a:r>
              <a:rPr kumimoji="0" sz="2400" b="0" i="0" u="none" strike="noStrike" kern="1200" cap="none" spc="0" normalizeH="0" baseline="0" noProof="0" dirty="0">
                <a:ln>
                  <a:noFill/>
                </a:ln>
                <a:solidFill>
                  <a:prstClr val="black"/>
                </a:solidFill>
                <a:effectLst/>
                <a:uLnTx/>
                <a:uFillTx/>
                <a:latin typeface="Tahoma"/>
                <a:ea typeface="+mn-ea"/>
                <a:cs typeface="Tahoma"/>
              </a:rPr>
              <a:t>Questions</a:t>
            </a:r>
            <a:r>
              <a:rPr kumimoji="0" lang="en-US" sz="2400" b="0" i="0" u="none" strike="noStrike" kern="1200" cap="none" spc="0" normalizeH="0" baseline="0" noProof="0" dirty="0">
                <a:ln>
                  <a:noFill/>
                </a:ln>
                <a:solidFill>
                  <a:prstClr val="black"/>
                </a:solidFill>
                <a:effectLst/>
                <a:uLnTx/>
                <a:uFillTx/>
                <a:latin typeface="Tahoma"/>
                <a:ea typeface="+mn-ea"/>
                <a:cs typeface="Tahoma"/>
              </a:rPr>
              <a:t>?</a:t>
            </a:r>
            <a:endParaRPr kumimoji="0" sz="2400" b="0" i="0" u="none" strike="noStrike" kern="1200" cap="none" spc="0" normalizeH="0" baseline="0" noProof="0" dirty="0">
              <a:ln>
                <a:noFill/>
              </a:ln>
              <a:solidFill>
                <a:prstClr val="black"/>
              </a:solidFill>
              <a:effectLst/>
              <a:uLnTx/>
              <a:uFillTx/>
              <a:latin typeface="Tahoma"/>
              <a:ea typeface="+mn-ea"/>
              <a:cs typeface="Tahoma"/>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66238" y="5759951"/>
            <a:ext cx="1992714" cy="794255"/>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bject 3"/>
          <p:cNvSpPr txBox="1">
            <a:spLocks noGrp="1"/>
          </p:cNvSpPr>
          <p:nvPr>
            <p:ph type="title"/>
          </p:nvPr>
        </p:nvSpPr>
        <p:spPr>
          <a:xfrm>
            <a:off x="916939" y="396621"/>
            <a:ext cx="9887585" cy="1120820"/>
          </a:xfrm>
          <a:prstGeom prst="rect">
            <a:avLst/>
          </a:prstGeom>
        </p:spPr>
        <p:txBody>
          <a:bodyPr vert="horz" wrap="square" lIns="0" tIns="12700" rIns="0" bIns="0" rtlCol="0">
            <a:spAutoFit/>
          </a:bodyPr>
          <a:lstStyle/>
          <a:p>
            <a:pPr marL="12700">
              <a:lnSpc>
                <a:spcPct val="100000"/>
              </a:lnSpc>
              <a:spcBef>
                <a:spcPts val="100"/>
              </a:spcBef>
            </a:pPr>
            <a:r>
              <a:rPr sz="3600" dirty="0"/>
              <a:t>HQIP</a:t>
            </a:r>
            <a:r>
              <a:rPr lang="en-US" sz="3600" dirty="0"/>
              <a:t>—</a:t>
            </a:r>
            <a:r>
              <a:rPr sz="3600" dirty="0"/>
              <a:t>Racial and </a:t>
            </a:r>
            <a:r>
              <a:rPr sz="3600" spc="-5" dirty="0"/>
              <a:t>Ethnic Health Disparities</a:t>
            </a:r>
            <a:r>
              <a:rPr sz="3600" spc="-65" dirty="0"/>
              <a:t> </a:t>
            </a:r>
            <a:r>
              <a:rPr sz="3600" dirty="0"/>
              <a:t>(REHD)</a:t>
            </a:r>
          </a:p>
        </p:txBody>
      </p:sp>
      <p:sp>
        <p:nvSpPr>
          <p:cNvPr id="5" name="object 5"/>
          <p:cNvSpPr txBox="1">
            <a:spLocks noGrp="1"/>
          </p:cNvSpPr>
          <p:nvPr>
            <p:ph type="sldNum" sz="quarter" idx="7"/>
          </p:nvPr>
        </p:nvSpPr>
        <p:spPr>
          <a:xfrm>
            <a:off x="11191602" y="6298825"/>
            <a:ext cx="234950" cy="187872"/>
          </a:xfrm>
          <a:prstGeom prst="rect">
            <a:avLst/>
          </a:prstGeom>
        </p:spPr>
        <p:txBody>
          <a:bodyPr vert="horz" wrap="square" lIns="0" tIns="3175" rIns="0" bIns="0" rtlCol="0">
            <a:spAutoFit/>
          </a:bodyPr>
          <a:lstStyle/>
          <a:p>
            <a:pPr marL="38100" marR="0" lvl="0" indent="0" algn="l" defTabSz="914400" rtl="0" eaLnBrk="1" fontAlgn="auto" latinLnBrk="0" hangingPunct="1">
              <a:lnSpc>
                <a:spcPct val="100000"/>
              </a:lnSpc>
              <a:spcBef>
                <a:spcPts val="25"/>
              </a:spcBef>
              <a:spcAft>
                <a:spcPts val="0"/>
              </a:spcAft>
              <a:buClrTx/>
              <a:buSzTx/>
              <a:buFontTx/>
              <a:buNone/>
              <a:tabLst/>
              <a:defRPr/>
            </a:pPr>
            <a:fld id="{81D60167-4931-47E6-BA6A-407CBD079E47}" type="slidenum">
              <a:rPr kumimoji="0" sz="1200" b="0" i="0" u="none" strike="noStrike" kern="1200" cap="none" spc="0" normalizeH="0" baseline="0" noProof="0" dirty="0">
                <a:ln>
                  <a:noFill/>
                </a:ln>
                <a:solidFill>
                  <a:srgbClr val="888888"/>
                </a:solidFill>
                <a:effectLst/>
                <a:uLnTx/>
                <a:uFillTx/>
                <a:latin typeface="Tahoma" panose="020B0604030504040204" pitchFamily="34" charset="0"/>
                <a:ea typeface="Tahoma" panose="020B0604030504040204" pitchFamily="34" charset="0"/>
                <a:cs typeface="Tahoma" panose="020B0604030504040204" pitchFamily="34" charset="0"/>
              </a:rPr>
              <a:pPr marL="38100" marR="0" lvl="0" indent="0" algn="l" defTabSz="914400" rtl="0" eaLnBrk="1" fontAlgn="auto" latinLnBrk="0" hangingPunct="1">
                <a:lnSpc>
                  <a:spcPct val="100000"/>
                </a:lnSpc>
                <a:spcBef>
                  <a:spcPts val="25"/>
                </a:spcBef>
                <a:spcAft>
                  <a:spcPts val="0"/>
                </a:spcAft>
                <a:buClrTx/>
                <a:buSzTx/>
                <a:buFontTx/>
                <a:buNone/>
                <a:tabLst/>
                <a:defRPr/>
              </a:pPr>
              <a:t>20</a:t>
            </a:fld>
            <a:endParaRPr kumimoji="0" sz="1200" b="0" i="0" u="none" strike="noStrike" kern="1200" cap="none" spc="0" normalizeH="0" baseline="0" noProof="0" dirty="0">
              <a:ln>
                <a:noFill/>
              </a:ln>
              <a:solidFill>
                <a:srgbClr val="888888"/>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4" name="object 4"/>
          <p:cNvSpPr txBox="1"/>
          <p:nvPr/>
        </p:nvSpPr>
        <p:spPr>
          <a:xfrm>
            <a:off x="916938" y="1882066"/>
            <a:ext cx="10817861" cy="2752725"/>
          </a:xfrm>
          <a:prstGeom prst="rect">
            <a:avLst/>
          </a:prstGeom>
        </p:spPr>
        <p:txBody>
          <a:bodyPr vert="horz" wrap="square" lIns="0" tIns="12065" rIns="0" bIns="0" rtlCol="0">
            <a:spAutoFit/>
          </a:bodyPr>
          <a:lstStyle/>
          <a:p>
            <a:pPr marL="355600" marR="106045" lvl="0" indent="-342900" algn="l" defTabSz="914400" rtl="0" eaLnBrk="1" fontAlgn="auto" latinLnBrk="0" hangingPunct="1">
              <a:lnSpc>
                <a:spcPct val="100000"/>
              </a:lnSpc>
              <a:spcBef>
                <a:spcPts val="95"/>
              </a:spcBef>
              <a:spcAft>
                <a:spcPts val="0"/>
              </a:spcAft>
              <a:buClr>
                <a:srgbClr val="0071BB"/>
              </a:buClr>
              <a:buSzPct val="79545"/>
              <a:buFont typeface="Wingdings"/>
              <a:buChar char=""/>
              <a:tabLst>
                <a:tab pos="354965" algn="l"/>
                <a:tab pos="355600" algn="l"/>
              </a:tabLst>
              <a:defRPr/>
            </a:pPr>
            <a:r>
              <a:rPr kumimoji="0" sz="2200" b="0" i="0" u="none" strike="noStrike" kern="1200" cap="none" spc="-15" normalizeH="0" baseline="0" noProof="0" dirty="0">
                <a:ln>
                  <a:noFill/>
                </a:ln>
                <a:solidFill>
                  <a:prstClr val="black"/>
                </a:solidFill>
                <a:effectLst/>
                <a:uLnTx/>
                <a:uFillTx/>
                <a:latin typeface="Tahoma"/>
                <a:ea typeface="+mn-ea"/>
                <a:cs typeface="Tahoma"/>
              </a:rPr>
              <a:t>In </a:t>
            </a:r>
            <a:r>
              <a:rPr kumimoji="0" sz="2200" b="0" i="0" u="none" strike="noStrike" kern="1200" cap="none" spc="-5" normalizeH="0" baseline="0" noProof="0" dirty="0">
                <a:ln>
                  <a:noFill/>
                </a:ln>
                <a:solidFill>
                  <a:prstClr val="black"/>
                </a:solidFill>
                <a:effectLst/>
                <a:uLnTx/>
                <a:uFillTx/>
                <a:latin typeface="Tahoma"/>
                <a:ea typeface="+mn-ea"/>
                <a:cs typeface="Tahoma"/>
              </a:rPr>
              <a:t>2021, DHS </a:t>
            </a:r>
            <a:r>
              <a:rPr kumimoji="0" sz="2200" b="0" i="0" u="none" strike="noStrike" kern="1200" cap="none" spc="-10" normalizeH="0" baseline="0" noProof="0" dirty="0">
                <a:ln>
                  <a:noFill/>
                </a:ln>
                <a:solidFill>
                  <a:prstClr val="black"/>
                </a:solidFill>
                <a:effectLst/>
                <a:uLnTx/>
                <a:uFillTx/>
                <a:latin typeface="Tahoma"/>
                <a:ea typeface="+mn-ea"/>
                <a:cs typeface="Tahoma"/>
              </a:rPr>
              <a:t>introduced another new measure </a:t>
            </a:r>
            <a:r>
              <a:rPr kumimoji="0" sz="2200" b="0" i="0" u="none" strike="noStrike" kern="1200" cap="none" spc="-5" normalizeH="0" baseline="0" noProof="0" dirty="0">
                <a:ln>
                  <a:noFill/>
                </a:ln>
                <a:solidFill>
                  <a:prstClr val="black"/>
                </a:solidFill>
                <a:effectLst/>
                <a:uLnTx/>
                <a:uFillTx/>
                <a:latin typeface="Tahoma"/>
                <a:ea typeface="+mn-ea"/>
                <a:cs typeface="Tahoma"/>
              </a:rPr>
              <a:t>that </a:t>
            </a:r>
            <a:r>
              <a:rPr kumimoji="0" sz="2200" b="0" i="0" u="none" strike="noStrike" kern="1200" cap="none" spc="-10" normalizeH="0" baseline="0" noProof="0" dirty="0">
                <a:ln>
                  <a:noFill/>
                </a:ln>
                <a:solidFill>
                  <a:prstClr val="black"/>
                </a:solidFill>
                <a:effectLst/>
                <a:uLnTx/>
                <a:uFillTx/>
                <a:latin typeface="Tahoma"/>
                <a:ea typeface="+mn-ea"/>
                <a:cs typeface="Tahoma"/>
              </a:rPr>
              <a:t>added </a:t>
            </a:r>
            <a:r>
              <a:rPr kumimoji="0" sz="2200" b="0" i="0" u="none" strike="noStrike" kern="1200" cap="none" spc="-5" normalizeH="0" baseline="0" noProof="0" dirty="0">
                <a:ln>
                  <a:noFill/>
                </a:ln>
                <a:solidFill>
                  <a:prstClr val="black"/>
                </a:solidFill>
                <a:effectLst/>
                <a:uLnTx/>
                <a:uFillTx/>
                <a:latin typeface="Tahoma"/>
                <a:ea typeface="+mn-ea"/>
                <a:cs typeface="Tahoma"/>
              </a:rPr>
              <a:t>an </a:t>
            </a:r>
            <a:r>
              <a:rPr kumimoji="0" sz="2200" b="0" i="0" u="none" strike="noStrike" kern="1200" cap="none" spc="-10" normalizeH="0" baseline="0" noProof="0" dirty="0">
                <a:ln>
                  <a:noFill/>
                </a:ln>
                <a:solidFill>
                  <a:prstClr val="black"/>
                </a:solidFill>
                <a:effectLst/>
                <a:uLnTx/>
                <a:uFillTx/>
                <a:latin typeface="Tahoma"/>
                <a:ea typeface="+mn-ea"/>
                <a:cs typeface="Tahoma"/>
              </a:rPr>
              <a:t>additional </a:t>
            </a:r>
            <a:r>
              <a:rPr kumimoji="0" sz="2200" b="0" i="0" u="none" strike="noStrike" kern="1200" cap="none" spc="-5" normalizeH="0" baseline="0" noProof="0" dirty="0">
                <a:ln>
                  <a:noFill/>
                </a:ln>
                <a:solidFill>
                  <a:prstClr val="black"/>
                </a:solidFill>
                <a:effectLst/>
                <a:uLnTx/>
                <a:uFillTx/>
                <a:latin typeface="Tahoma"/>
                <a:ea typeface="+mn-ea"/>
                <a:cs typeface="Tahoma"/>
              </a:rPr>
              <a:t>$30 million </a:t>
            </a:r>
            <a:r>
              <a:rPr kumimoji="0" sz="2200" b="0" i="0" u="none" strike="noStrike" kern="1200" cap="none" spc="-10" normalizeH="0" baseline="0" noProof="0" dirty="0">
                <a:ln>
                  <a:noFill/>
                </a:ln>
                <a:solidFill>
                  <a:prstClr val="black"/>
                </a:solidFill>
                <a:effectLst/>
                <a:uLnTx/>
                <a:uFillTx/>
                <a:latin typeface="Tahoma"/>
                <a:ea typeface="+mn-ea"/>
                <a:cs typeface="Tahoma"/>
              </a:rPr>
              <a:t>beginning </a:t>
            </a:r>
            <a:r>
              <a:rPr kumimoji="0" sz="2200" b="0" i="0" u="none" strike="noStrike" kern="1200" cap="none" spc="-5" normalizeH="0" baseline="0" noProof="0" dirty="0">
                <a:ln>
                  <a:noFill/>
                </a:ln>
                <a:solidFill>
                  <a:prstClr val="black"/>
                </a:solidFill>
                <a:effectLst/>
                <a:uLnTx/>
                <a:uFillTx/>
                <a:latin typeface="Tahoma"/>
                <a:ea typeface="+mn-ea"/>
                <a:cs typeface="Tahoma"/>
              </a:rPr>
              <a:t>calendar </a:t>
            </a:r>
            <a:r>
              <a:rPr kumimoji="0" sz="2200" b="0" i="0" u="none" strike="noStrike" kern="1200" cap="none" spc="-10" normalizeH="0" baseline="0" noProof="0" dirty="0">
                <a:ln>
                  <a:noFill/>
                </a:ln>
                <a:solidFill>
                  <a:prstClr val="black"/>
                </a:solidFill>
                <a:effectLst/>
                <a:uLnTx/>
                <a:uFillTx/>
                <a:latin typeface="Tahoma"/>
                <a:ea typeface="+mn-ea"/>
                <a:cs typeface="Tahoma"/>
              </a:rPr>
              <a:t>year </a:t>
            </a:r>
            <a:r>
              <a:rPr kumimoji="0" sz="2200" b="0" i="0" u="none" strike="noStrike" kern="1200" cap="none" spc="-5" normalizeH="0" baseline="0" noProof="0" dirty="0">
                <a:ln>
                  <a:noFill/>
                </a:ln>
                <a:solidFill>
                  <a:prstClr val="black"/>
                </a:solidFill>
                <a:effectLst/>
                <a:uLnTx/>
                <a:uFillTx/>
                <a:latin typeface="Tahoma"/>
                <a:ea typeface="+mn-ea"/>
                <a:cs typeface="Tahoma"/>
              </a:rPr>
              <a:t>2022 </a:t>
            </a:r>
            <a:r>
              <a:rPr kumimoji="0" sz="2200" b="0" i="0" u="none" strike="noStrike" kern="1200" cap="none" spc="-10" normalizeH="0" baseline="0" noProof="0" dirty="0">
                <a:ln>
                  <a:noFill/>
                </a:ln>
                <a:solidFill>
                  <a:prstClr val="black"/>
                </a:solidFill>
                <a:effectLst/>
                <a:uLnTx/>
                <a:uFillTx/>
                <a:latin typeface="Tahoma"/>
                <a:ea typeface="+mn-ea"/>
                <a:cs typeface="Tahoma"/>
              </a:rPr>
              <a:t>and subsequent years </a:t>
            </a:r>
            <a:r>
              <a:rPr kumimoji="0" sz="2200" b="0" i="0" u="none" strike="noStrike" kern="1200" cap="none" spc="-5" normalizeH="0" baseline="0" noProof="0" dirty="0">
                <a:ln>
                  <a:noFill/>
                </a:ln>
                <a:solidFill>
                  <a:prstClr val="black"/>
                </a:solidFill>
                <a:effectLst/>
                <a:uLnTx/>
                <a:uFillTx/>
                <a:latin typeface="Tahoma"/>
                <a:ea typeface="+mn-ea"/>
                <a:cs typeface="Tahoma"/>
              </a:rPr>
              <a:t>to </a:t>
            </a:r>
            <a:r>
              <a:rPr kumimoji="0" sz="2200" b="0" i="0" u="none" strike="noStrike" kern="1200" cap="none" spc="-10" normalizeH="0" baseline="0" noProof="0" dirty="0">
                <a:ln>
                  <a:noFill/>
                </a:ln>
                <a:solidFill>
                  <a:prstClr val="black"/>
                </a:solidFill>
                <a:effectLst/>
                <a:uLnTx/>
                <a:uFillTx/>
                <a:latin typeface="Tahoma"/>
                <a:ea typeface="+mn-ea"/>
                <a:cs typeface="Tahoma"/>
              </a:rPr>
              <a:t>the </a:t>
            </a:r>
            <a:r>
              <a:rPr kumimoji="0" sz="2200" b="0" i="0" u="none" strike="noStrike" kern="1200" cap="none" spc="-5" normalizeH="0" baseline="0" noProof="0" dirty="0">
                <a:ln>
                  <a:noFill/>
                </a:ln>
                <a:solidFill>
                  <a:prstClr val="black"/>
                </a:solidFill>
                <a:effectLst/>
                <a:uLnTx/>
                <a:uFillTx/>
                <a:latin typeface="Tahoma"/>
                <a:ea typeface="+mn-ea"/>
                <a:cs typeface="Tahoma"/>
              </a:rPr>
              <a:t>HQIP</a:t>
            </a:r>
            <a:r>
              <a:rPr kumimoji="0" sz="2200" b="0" i="0" u="none" strike="noStrike" kern="1200" cap="none" spc="250" normalizeH="0" baseline="0" noProof="0" dirty="0">
                <a:ln>
                  <a:noFill/>
                </a:ln>
                <a:solidFill>
                  <a:prstClr val="black"/>
                </a:solidFill>
                <a:effectLst/>
                <a:uLnTx/>
                <a:uFillTx/>
                <a:latin typeface="Tahoma"/>
                <a:ea typeface="+mn-ea"/>
                <a:cs typeface="Tahoma"/>
              </a:rPr>
              <a:t> </a:t>
            </a:r>
            <a:r>
              <a:rPr kumimoji="0" sz="2200" b="0" i="0" u="none" strike="noStrike" kern="1200" cap="none" spc="-10" normalizeH="0" baseline="0" noProof="0" dirty="0">
                <a:ln>
                  <a:noFill/>
                </a:ln>
                <a:solidFill>
                  <a:prstClr val="black"/>
                </a:solidFill>
                <a:effectLst/>
                <a:uLnTx/>
                <a:uFillTx/>
                <a:latin typeface="Tahoma"/>
                <a:ea typeface="+mn-ea"/>
                <a:cs typeface="Tahoma"/>
              </a:rPr>
              <a:t>funds.</a:t>
            </a:r>
            <a:endParaRPr kumimoji="0" sz="2200" b="0" i="0" u="none" strike="noStrike" kern="1200" cap="none" spc="0" normalizeH="0" baseline="0" noProof="0" dirty="0">
              <a:ln>
                <a:noFill/>
              </a:ln>
              <a:solidFill>
                <a:prstClr val="black"/>
              </a:solidFill>
              <a:effectLst/>
              <a:uLnTx/>
              <a:uFillTx/>
              <a:latin typeface="Tahoma"/>
              <a:ea typeface="+mn-ea"/>
              <a:cs typeface="Tahoma"/>
            </a:endParaRPr>
          </a:p>
          <a:p>
            <a:pPr marL="355600" marR="0" lvl="0" indent="-342900" algn="l" defTabSz="914400" rtl="0" eaLnBrk="1" fontAlgn="auto" latinLnBrk="0" hangingPunct="1">
              <a:lnSpc>
                <a:spcPct val="100000"/>
              </a:lnSpc>
              <a:spcBef>
                <a:spcPts val="1010"/>
              </a:spcBef>
              <a:spcAft>
                <a:spcPts val="0"/>
              </a:spcAft>
              <a:buClr>
                <a:srgbClr val="0071BB"/>
              </a:buClr>
              <a:buSzPct val="79545"/>
              <a:buFont typeface="Wingdings"/>
              <a:buChar char=""/>
              <a:tabLst>
                <a:tab pos="354965" algn="l"/>
                <a:tab pos="355600" algn="l"/>
              </a:tabLst>
              <a:defRPr/>
            </a:pPr>
            <a:r>
              <a:rPr kumimoji="0" sz="2200" b="0" i="0" u="none" strike="noStrike" kern="1200" cap="none" spc="-5" normalizeH="0" baseline="0" noProof="0" dirty="0">
                <a:ln>
                  <a:noFill/>
                </a:ln>
                <a:solidFill>
                  <a:prstClr val="black"/>
                </a:solidFill>
                <a:effectLst/>
                <a:uLnTx/>
                <a:uFillTx/>
                <a:latin typeface="Tahoma"/>
                <a:ea typeface="+mn-ea"/>
                <a:cs typeface="Tahoma"/>
              </a:rPr>
              <a:t>The </a:t>
            </a:r>
            <a:r>
              <a:rPr kumimoji="0" sz="2200" b="0" i="0" u="none" strike="noStrike" kern="1200" cap="none" spc="-10" normalizeH="0" baseline="0" noProof="0" dirty="0">
                <a:ln>
                  <a:noFill/>
                </a:ln>
                <a:solidFill>
                  <a:prstClr val="black"/>
                </a:solidFill>
                <a:effectLst/>
                <a:uLnTx/>
                <a:uFillTx/>
                <a:latin typeface="Tahoma"/>
                <a:ea typeface="+mn-ea"/>
                <a:cs typeface="Tahoma"/>
              </a:rPr>
              <a:t>measure contained </a:t>
            </a:r>
            <a:r>
              <a:rPr kumimoji="0" sz="2200" b="0" i="0" u="none" strike="noStrike" kern="1200" cap="none" spc="-5" normalizeH="0" baseline="0" noProof="0" dirty="0">
                <a:ln>
                  <a:noFill/>
                </a:ln>
                <a:solidFill>
                  <a:prstClr val="black"/>
                </a:solidFill>
                <a:effectLst/>
                <a:uLnTx/>
                <a:uFillTx/>
                <a:latin typeface="Tahoma"/>
                <a:ea typeface="+mn-ea"/>
                <a:cs typeface="Tahoma"/>
              </a:rPr>
              <a:t>two</a:t>
            </a:r>
            <a:r>
              <a:rPr kumimoji="0" sz="2200" b="0" i="0" u="none" strike="noStrike" kern="1200" cap="none" spc="95" normalizeH="0" baseline="0" noProof="0" dirty="0">
                <a:ln>
                  <a:noFill/>
                </a:ln>
                <a:solidFill>
                  <a:prstClr val="black"/>
                </a:solidFill>
                <a:effectLst/>
                <a:uLnTx/>
                <a:uFillTx/>
                <a:latin typeface="Tahoma"/>
                <a:ea typeface="+mn-ea"/>
                <a:cs typeface="Tahoma"/>
              </a:rPr>
              <a:t> </a:t>
            </a:r>
            <a:r>
              <a:rPr kumimoji="0" sz="2200" b="0" i="0" u="none" strike="noStrike" kern="1200" cap="none" spc="-10" normalizeH="0" baseline="0" noProof="0" dirty="0">
                <a:ln>
                  <a:noFill/>
                </a:ln>
                <a:solidFill>
                  <a:prstClr val="black"/>
                </a:solidFill>
                <a:effectLst/>
                <a:uLnTx/>
                <a:uFillTx/>
                <a:latin typeface="Tahoma"/>
                <a:ea typeface="+mn-ea"/>
                <a:cs typeface="Tahoma"/>
              </a:rPr>
              <a:t>components:</a:t>
            </a:r>
            <a:endParaRPr kumimoji="0" sz="2200" b="0" i="0" u="none" strike="noStrike" kern="1200" cap="none" spc="0" normalizeH="0" baseline="0" noProof="0" dirty="0">
              <a:ln>
                <a:noFill/>
              </a:ln>
              <a:solidFill>
                <a:prstClr val="black"/>
              </a:solidFill>
              <a:effectLst/>
              <a:uLnTx/>
              <a:uFillTx/>
              <a:latin typeface="Tahoma"/>
              <a:ea typeface="+mn-ea"/>
              <a:cs typeface="Tahoma"/>
            </a:endParaRPr>
          </a:p>
          <a:p>
            <a:pPr marL="756285" marR="5080" lvl="1" indent="-287020" algn="l" defTabSz="914400" rtl="0" eaLnBrk="1" fontAlgn="auto" latinLnBrk="0" hangingPunct="1">
              <a:lnSpc>
                <a:spcPct val="100000"/>
              </a:lnSpc>
              <a:spcBef>
                <a:spcPts val="994"/>
              </a:spcBef>
              <a:spcAft>
                <a:spcPts val="0"/>
              </a:spcAft>
              <a:buClr>
                <a:srgbClr val="0071BB"/>
              </a:buClr>
              <a:buSzPct val="79545"/>
              <a:buFont typeface="Wingdings"/>
              <a:buChar char=""/>
              <a:tabLst>
                <a:tab pos="756285" algn="l"/>
                <a:tab pos="756920" algn="l"/>
                <a:tab pos="5887085" algn="l"/>
              </a:tabLst>
              <a:defRPr/>
            </a:pPr>
            <a:r>
              <a:rPr kumimoji="0" sz="2200" b="1" i="0" u="none" strike="noStrike" kern="1200" cap="none" spc="-5" normalizeH="0" baseline="0" noProof="0" dirty="0">
                <a:ln>
                  <a:noFill/>
                </a:ln>
                <a:solidFill>
                  <a:prstClr val="black"/>
                </a:solidFill>
                <a:effectLst/>
                <a:uLnTx/>
                <a:uFillTx/>
                <a:latin typeface="Tahoma"/>
                <a:ea typeface="+mn-ea"/>
                <a:cs typeface="Tahoma"/>
              </a:rPr>
              <a:t>Component</a:t>
            </a:r>
            <a:r>
              <a:rPr kumimoji="0" sz="2200" b="1" i="0" u="none" strike="noStrike" kern="1200" cap="none" spc="50" normalizeH="0" baseline="0" noProof="0" dirty="0">
                <a:ln>
                  <a:noFill/>
                </a:ln>
                <a:solidFill>
                  <a:prstClr val="black"/>
                </a:solidFill>
                <a:effectLst/>
                <a:uLnTx/>
                <a:uFillTx/>
                <a:latin typeface="Tahoma"/>
                <a:ea typeface="+mn-ea"/>
                <a:cs typeface="Tahoma"/>
              </a:rPr>
              <a:t> </a:t>
            </a:r>
            <a:r>
              <a:rPr kumimoji="0" sz="2200" b="1" i="0" u="none" strike="noStrike" kern="1200" cap="none" spc="-5" normalizeH="0" baseline="0" noProof="0" dirty="0">
                <a:ln>
                  <a:noFill/>
                </a:ln>
                <a:solidFill>
                  <a:prstClr val="black"/>
                </a:solidFill>
                <a:effectLst/>
                <a:uLnTx/>
                <a:uFillTx/>
                <a:latin typeface="Tahoma"/>
                <a:ea typeface="+mn-ea"/>
                <a:cs typeface="Tahoma"/>
              </a:rPr>
              <a:t>#1—Process</a:t>
            </a:r>
            <a:r>
              <a:rPr kumimoji="0" sz="2200" b="1" i="0" u="none" strike="noStrike" kern="1200" cap="none" spc="40" normalizeH="0" baseline="0" noProof="0" dirty="0">
                <a:ln>
                  <a:noFill/>
                </a:ln>
                <a:solidFill>
                  <a:prstClr val="black"/>
                </a:solidFill>
                <a:effectLst/>
                <a:uLnTx/>
                <a:uFillTx/>
                <a:latin typeface="Tahoma"/>
                <a:ea typeface="+mn-ea"/>
                <a:cs typeface="Tahoma"/>
              </a:rPr>
              <a:t> </a:t>
            </a:r>
            <a:r>
              <a:rPr kumimoji="0" sz="2200" b="1" i="0" u="none" strike="noStrike" kern="1200" cap="none" spc="-5" normalizeH="0" baseline="0" noProof="0" dirty="0">
                <a:ln>
                  <a:noFill/>
                </a:ln>
                <a:solidFill>
                  <a:prstClr val="black"/>
                </a:solidFill>
                <a:effectLst/>
                <a:uLnTx/>
                <a:uFillTx/>
                <a:latin typeface="Tahoma"/>
                <a:ea typeface="+mn-ea"/>
                <a:cs typeface="Tahoma"/>
              </a:rPr>
              <a:t>Incentive:	</a:t>
            </a:r>
            <a:r>
              <a:rPr kumimoji="0" sz="2200" b="0" i="0" u="none" strike="noStrike" kern="1200" cap="none" spc="-10" normalizeH="0" baseline="0" noProof="0" dirty="0">
                <a:ln>
                  <a:noFill/>
                </a:ln>
                <a:solidFill>
                  <a:prstClr val="black"/>
                </a:solidFill>
                <a:effectLst/>
                <a:uLnTx/>
                <a:uFillTx/>
                <a:latin typeface="Tahoma"/>
                <a:ea typeface="+mn-ea"/>
                <a:cs typeface="Tahoma"/>
              </a:rPr>
              <a:t>Implementation </a:t>
            </a:r>
            <a:r>
              <a:rPr kumimoji="0" sz="2200" b="0" i="0" u="none" strike="noStrike" kern="1200" cap="none" spc="-5" normalizeH="0" baseline="0" noProof="0" dirty="0">
                <a:ln>
                  <a:noFill/>
                </a:ln>
                <a:solidFill>
                  <a:prstClr val="black"/>
                </a:solidFill>
                <a:effectLst/>
                <a:uLnTx/>
                <a:uFillTx/>
                <a:latin typeface="Tahoma"/>
                <a:ea typeface="+mn-ea"/>
                <a:cs typeface="Tahoma"/>
              </a:rPr>
              <a:t>of </a:t>
            </a:r>
            <a:r>
              <a:rPr kumimoji="0" sz="2200" b="0" i="0" u="none" strike="noStrike" kern="1200" cap="none" spc="-10" normalizeH="0" baseline="0" noProof="0" dirty="0">
                <a:ln>
                  <a:noFill/>
                </a:ln>
                <a:solidFill>
                  <a:prstClr val="black"/>
                </a:solidFill>
                <a:effectLst/>
                <a:uLnTx/>
                <a:uFillTx/>
                <a:latin typeface="Tahoma"/>
                <a:ea typeface="+mn-ea"/>
                <a:cs typeface="Tahoma"/>
              </a:rPr>
              <a:t>defined process  improvement </a:t>
            </a:r>
            <a:r>
              <a:rPr kumimoji="0" sz="2200" b="0" i="0" u="none" strike="noStrike" kern="1200" cap="none" spc="-15" normalizeH="0" baseline="0" noProof="0" dirty="0">
                <a:ln>
                  <a:noFill/>
                </a:ln>
                <a:solidFill>
                  <a:prstClr val="black"/>
                </a:solidFill>
                <a:effectLst/>
                <a:uLnTx/>
                <a:uFillTx/>
                <a:latin typeface="Tahoma"/>
                <a:ea typeface="+mn-ea"/>
                <a:cs typeface="Tahoma"/>
              </a:rPr>
              <a:t>pathways </a:t>
            </a:r>
            <a:r>
              <a:rPr kumimoji="0" sz="2200" b="0" i="0" u="none" strike="noStrike" kern="1200" cap="none" spc="-30" normalizeH="0" baseline="0" noProof="0" dirty="0">
                <a:ln>
                  <a:noFill/>
                </a:ln>
                <a:solidFill>
                  <a:prstClr val="black"/>
                </a:solidFill>
                <a:effectLst/>
                <a:uLnTx/>
                <a:uFillTx/>
                <a:latin typeface="Tahoma"/>
                <a:ea typeface="+mn-ea"/>
                <a:cs typeface="Tahoma"/>
              </a:rPr>
              <a:t>(Years</a:t>
            </a:r>
            <a:r>
              <a:rPr kumimoji="0" sz="2200" b="0" i="0" u="none" strike="noStrike" kern="1200" cap="none" spc="90" normalizeH="0" baseline="0" noProof="0" dirty="0">
                <a:ln>
                  <a:noFill/>
                </a:ln>
                <a:solidFill>
                  <a:prstClr val="black"/>
                </a:solidFill>
                <a:effectLst/>
                <a:uLnTx/>
                <a:uFillTx/>
                <a:latin typeface="Tahoma"/>
                <a:ea typeface="+mn-ea"/>
                <a:cs typeface="Tahoma"/>
              </a:rPr>
              <a:t> </a:t>
            </a:r>
            <a:r>
              <a:rPr kumimoji="0" sz="2200" b="0" i="0" u="none" strike="noStrike" kern="1200" cap="none" spc="-5" normalizeH="0" baseline="0" noProof="0" dirty="0">
                <a:ln>
                  <a:noFill/>
                </a:ln>
                <a:solidFill>
                  <a:prstClr val="black"/>
                </a:solidFill>
                <a:effectLst/>
                <a:uLnTx/>
                <a:uFillTx/>
                <a:latin typeface="Tahoma"/>
                <a:ea typeface="+mn-ea"/>
                <a:cs typeface="Tahoma"/>
              </a:rPr>
              <a:t>1,2)</a:t>
            </a:r>
            <a:endParaRPr kumimoji="0" sz="2200" b="0" i="0" u="none" strike="noStrike" kern="1200" cap="none" spc="0" normalizeH="0" baseline="0" noProof="0" dirty="0">
              <a:ln>
                <a:noFill/>
              </a:ln>
              <a:solidFill>
                <a:prstClr val="black"/>
              </a:solidFill>
              <a:effectLst/>
              <a:uLnTx/>
              <a:uFillTx/>
              <a:latin typeface="Tahoma"/>
              <a:ea typeface="+mn-ea"/>
              <a:cs typeface="Tahoma"/>
            </a:endParaRPr>
          </a:p>
          <a:p>
            <a:pPr marL="756285" marR="328295" lvl="1" indent="-287020" algn="l" defTabSz="914400" rtl="0" eaLnBrk="1" fontAlgn="auto" latinLnBrk="0" hangingPunct="1">
              <a:lnSpc>
                <a:spcPct val="100000"/>
              </a:lnSpc>
              <a:spcBef>
                <a:spcPts val="994"/>
              </a:spcBef>
              <a:spcAft>
                <a:spcPts val="0"/>
              </a:spcAft>
              <a:buClr>
                <a:srgbClr val="0071BB"/>
              </a:buClr>
              <a:buSzPct val="79545"/>
              <a:buFont typeface="Wingdings"/>
              <a:buChar char=""/>
              <a:tabLst>
                <a:tab pos="756285" algn="l"/>
                <a:tab pos="756920" algn="l"/>
                <a:tab pos="6344285" algn="l"/>
              </a:tabLst>
              <a:defRPr/>
            </a:pPr>
            <a:r>
              <a:rPr kumimoji="0" sz="2200" b="1" i="0" u="none" strike="noStrike" kern="1200" cap="none" spc="-5" normalizeH="0" baseline="0" noProof="0" dirty="0">
                <a:ln>
                  <a:noFill/>
                </a:ln>
                <a:solidFill>
                  <a:prstClr val="black"/>
                </a:solidFill>
                <a:effectLst/>
                <a:uLnTx/>
                <a:uFillTx/>
                <a:latin typeface="Tahoma"/>
                <a:ea typeface="+mn-ea"/>
                <a:cs typeface="Tahoma"/>
              </a:rPr>
              <a:t>Component</a:t>
            </a:r>
            <a:r>
              <a:rPr kumimoji="0" sz="2200" b="1" i="0" u="none" strike="noStrike" kern="1200" cap="none" spc="60" normalizeH="0" baseline="0" noProof="0" dirty="0">
                <a:ln>
                  <a:noFill/>
                </a:ln>
                <a:solidFill>
                  <a:prstClr val="black"/>
                </a:solidFill>
                <a:effectLst/>
                <a:uLnTx/>
                <a:uFillTx/>
                <a:latin typeface="Tahoma"/>
                <a:ea typeface="+mn-ea"/>
                <a:cs typeface="Tahoma"/>
              </a:rPr>
              <a:t> </a:t>
            </a:r>
            <a:r>
              <a:rPr kumimoji="0" sz="2200" b="1" i="0" u="none" strike="noStrike" kern="1200" cap="none" spc="-5" normalizeH="0" baseline="0" noProof="0" dirty="0">
                <a:ln>
                  <a:noFill/>
                </a:ln>
                <a:solidFill>
                  <a:prstClr val="black"/>
                </a:solidFill>
                <a:effectLst/>
                <a:uLnTx/>
                <a:uFillTx/>
                <a:latin typeface="Tahoma"/>
                <a:ea typeface="+mn-ea"/>
                <a:cs typeface="Tahoma"/>
              </a:rPr>
              <a:t>#2—“Outcome”</a:t>
            </a:r>
            <a:r>
              <a:rPr kumimoji="0" sz="2200" b="1" i="0" u="none" strike="noStrike" kern="1200" cap="none" spc="30" normalizeH="0" baseline="0" noProof="0" dirty="0">
                <a:ln>
                  <a:noFill/>
                </a:ln>
                <a:solidFill>
                  <a:prstClr val="black"/>
                </a:solidFill>
                <a:effectLst/>
                <a:uLnTx/>
                <a:uFillTx/>
                <a:latin typeface="Tahoma"/>
                <a:ea typeface="+mn-ea"/>
                <a:cs typeface="Tahoma"/>
              </a:rPr>
              <a:t> </a:t>
            </a:r>
            <a:r>
              <a:rPr kumimoji="0" sz="2200" b="1" i="0" u="none" strike="noStrike" kern="1200" cap="none" spc="-5" normalizeH="0" baseline="0" noProof="0" dirty="0">
                <a:ln>
                  <a:noFill/>
                </a:ln>
                <a:solidFill>
                  <a:prstClr val="black"/>
                </a:solidFill>
                <a:effectLst/>
                <a:uLnTx/>
                <a:uFillTx/>
                <a:latin typeface="Tahoma"/>
                <a:ea typeface="+mn-ea"/>
                <a:cs typeface="Tahoma"/>
              </a:rPr>
              <a:t>Incentive:	</a:t>
            </a:r>
            <a:r>
              <a:rPr kumimoji="0" sz="2200" b="0" i="0" u="none" strike="noStrike" kern="1200" cap="none" spc="-10" normalizeH="0" baseline="0" noProof="0" dirty="0">
                <a:ln>
                  <a:noFill/>
                </a:ln>
                <a:solidFill>
                  <a:prstClr val="black"/>
                </a:solidFill>
                <a:effectLst/>
                <a:uLnTx/>
                <a:uFillTx/>
                <a:latin typeface="Tahoma"/>
                <a:ea typeface="+mn-ea"/>
                <a:cs typeface="Tahoma"/>
              </a:rPr>
              <a:t>Racial and ethnic </a:t>
            </a:r>
            <a:r>
              <a:rPr kumimoji="0" sz="2200" b="0" i="0" u="none" strike="noStrike" kern="1200" cap="none" spc="-5" normalizeH="0" baseline="0" noProof="0" dirty="0">
                <a:ln>
                  <a:noFill/>
                </a:ln>
                <a:solidFill>
                  <a:prstClr val="black"/>
                </a:solidFill>
                <a:effectLst/>
                <a:uLnTx/>
                <a:uFillTx/>
                <a:latin typeface="Tahoma"/>
                <a:ea typeface="+mn-ea"/>
                <a:cs typeface="Tahoma"/>
              </a:rPr>
              <a:t>disparities  </a:t>
            </a:r>
            <a:r>
              <a:rPr kumimoji="0" sz="2200" b="0" i="0" u="none" strike="noStrike" kern="1200" cap="none" spc="-10" normalizeH="0" baseline="0" noProof="0" dirty="0">
                <a:ln>
                  <a:noFill/>
                </a:ln>
                <a:solidFill>
                  <a:prstClr val="black"/>
                </a:solidFill>
                <a:effectLst/>
                <a:uLnTx/>
                <a:uFillTx/>
                <a:latin typeface="Tahoma"/>
                <a:ea typeface="+mn-ea"/>
                <a:cs typeface="Tahoma"/>
              </a:rPr>
              <a:t>relating </a:t>
            </a:r>
            <a:r>
              <a:rPr kumimoji="0" sz="2200" b="0" i="0" u="none" strike="noStrike" kern="1200" cap="none" spc="-5" normalizeH="0" baseline="0" noProof="0" dirty="0">
                <a:ln>
                  <a:noFill/>
                </a:ln>
                <a:solidFill>
                  <a:prstClr val="black"/>
                </a:solidFill>
                <a:effectLst/>
                <a:uLnTx/>
                <a:uFillTx/>
                <a:latin typeface="Tahoma"/>
                <a:ea typeface="+mn-ea"/>
                <a:cs typeface="Tahoma"/>
              </a:rPr>
              <a:t>to </a:t>
            </a:r>
            <a:r>
              <a:rPr kumimoji="0" sz="2200" b="0" i="0" u="none" strike="noStrike" kern="1200" cap="none" spc="-10" normalizeH="0" baseline="0" noProof="0" dirty="0">
                <a:ln>
                  <a:noFill/>
                </a:ln>
                <a:solidFill>
                  <a:prstClr val="black"/>
                </a:solidFill>
                <a:effectLst/>
                <a:uLnTx/>
                <a:uFillTx/>
                <a:latin typeface="Tahoma"/>
                <a:ea typeface="+mn-ea"/>
                <a:cs typeface="Tahoma"/>
              </a:rPr>
              <a:t>measures </a:t>
            </a:r>
            <a:r>
              <a:rPr kumimoji="0" sz="2200" b="0" i="0" u="none" strike="noStrike" kern="1200" cap="none" spc="-15" normalizeH="0" baseline="0" noProof="0" dirty="0">
                <a:ln>
                  <a:noFill/>
                </a:ln>
                <a:solidFill>
                  <a:prstClr val="black"/>
                </a:solidFill>
                <a:effectLst/>
                <a:uLnTx/>
                <a:uFillTx/>
                <a:latin typeface="Tahoma"/>
                <a:ea typeface="+mn-ea"/>
                <a:cs typeface="Tahoma"/>
              </a:rPr>
              <a:t>for </a:t>
            </a:r>
            <a:r>
              <a:rPr kumimoji="0" sz="2200" b="0" i="0" u="none" strike="noStrike" kern="1200" cap="none" spc="-10" normalizeH="0" baseline="0" noProof="0" dirty="0">
                <a:ln>
                  <a:noFill/>
                </a:ln>
                <a:solidFill>
                  <a:prstClr val="black"/>
                </a:solidFill>
                <a:effectLst/>
                <a:uLnTx/>
                <a:uFillTx/>
                <a:latin typeface="Tahoma"/>
                <a:ea typeface="+mn-ea"/>
                <a:cs typeface="Tahoma"/>
              </a:rPr>
              <a:t>Potentially Avoidable </a:t>
            </a:r>
            <a:r>
              <a:rPr kumimoji="0" sz="2200" b="0" i="0" u="none" strike="noStrike" kern="1200" cap="none" spc="-5" normalizeH="0" baseline="0" noProof="0" dirty="0">
                <a:ln>
                  <a:noFill/>
                </a:ln>
                <a:solidFill>
                  <a:prstClr val="black"/>
                </a:solidFill>
                <a:effectLst/>
                <a:uLnTx/>
                <a:uFillTx/>
                <a:latin typeface="Tahoma"/>
                <a:ea typeface="+mn-ea"/>
                <a:cs typeface="Tahoma"/>
              </a:rPr>
              <a:t>Admissions </a:t>
            </a:r>
            <a:r>
              <a:rPr kumimoji="0" sz="2200" b="0" i="0" u="none" strike="noStrike" kern="1200" cap="none" spc="-15" normalizeH="0" baseline="0" noProof="0" dirty="0">
                <a:ln>
                  <a:noFill/>
                </a:ln>
                <a:solidFill>
                  <a:prstClr val="black"/>
                </a:solidFill>
                <a:effectLst/>
                <a:uLnTx/>
                <a:uFillTx/>
                <a:latin typeface="Tahoma"/>
                <a:ea typeface="+mn-ea"/>
                <a:cs typeface="Tahoma"/>
              </a:rPr>
              <a:t>(PAA) </a:t>
            </a:r>
            <a:r>
              <a:rPr kumimoji="0" sz="2200" b="0" i="0" u="none" strike="noStrike" kern="1200" cap="none" spc="-35" normalizeH="0" baseline="0" noProof="0" dirty="0">
                <a:ln>
                  <a:noFill/>
                </a:ln>
                <a:solidFill>
                  <a:prstClr val="black"/>
                </a:solidFill>
                <a:effectLst/>
                <a:uLnTx/>
                <a:uFillTx/>
                <a:latin typeface="Tahoma"/>
                <a:ea typeface="+mn-ea"/>
                <a:cs typeface="Tahoma"/>
              </a:rPr>
              <a:t>(Year</a:t>
            </a:r>
            <a:r>
              <a:rPr kumimoji="0" sz="2200" b="0" i="0" u="none" strike="noStrike" kern="1200" cap="none" spc="240" normalizeH="0" baseline="0" noProof="0" dirty="0">
                <a:ln>
                  <a:noFill/>
                </a:ln>
                <a:solidFill>
                  <a:prstClr val="black"/>
                </a:solidFill>
                <a:effectLst/>
                <a:uLnTx/>
                <a:uFillTx/>
                <a:latin typeface="Tahoma"/>
                <a:ea typeface="+mn-ea"/>
                <a:cs typeface="Tahoma"/>
              </a:rPr>
              <a:t> </a:t>
            </a:r>
            <a:r>
              <a:rPr kumimoji="0" sz="2200" b="0" i="0" u="none" strike="noStrike" kern="1200" cap="none" spc="-5" normalizeH="0" baseline="0" noProof="0" dirty="0">
                <a:ln>
                  <a:noFill/>
                </a:ln>
                <a:solidFill>
                  <a:prstClr val="black"/>
                </a:solidFill>
                <a:effectLst/>
                <a:uLnTx/>
                <a:uFillTx/>
                <a:latin typeface="Tahoma"/>
                <a:ea typeface="+mn-ea"/>
                <a:cs typeface="Tahoma"/>
              </a:rPr>
              <a:t>2+)</a:t>
            </a:r>
            <a:endParaRPr kumimoji="0" sz="2200" b="0" i="0" u="none" strike="noStrike" kern="1200" cap="none" spc="0" normalizeH="0" baseline="0" noProof="0" dirty="0">
              <a:ln>
                <a:noFill/>
              </a:ln>
              <a:solidFill>
                <a:prstClr val="black"/>
              </a:solidFill>
              <a:effectLst/>
              <a:uLnTx/>
              <a:uFillTx/>
              <a:latin typeface="Tahoma"/>
              <a:ea typeface="+mn-ea"/>
              <a:cs typeface="Tahoma"/>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2C01C67-6E7C-CD66-588D-016F89B05A13}"/>
              </a:ext>
            </a:extLst>
          </p:cNvPr>
          <p:cNvSpPr>
            <a:spLocks noGrp="1"/>
          </p:cNvSpPr>
          <p:nvPr>
            <p:ph sz="half" idx="1"/>
          </p:nvPr>
        </p:nvSpPr>
        <p:spPr>
          <a:xfrm>
            <a:off x="838200" y="1287147"/>
            <a:ext cx="5279571" cy="3880772"/>
          </a:xfrm>
        </p:spPr>
        <p:txBody>
          <a:bodyPr>
            <a:normAutofit lnSpcReduction="10000"/>
          </a:bodyPr>
          <a:lstStyle/>
          <a:p>
            <a:pPr>
              <a:spcBef>
                <a:spcPts val="1200"/>
              </a:spcBef>
              <a:buFont typeface="Wingdings" panose="05000000000000000000" pitchFamily="2" charset="2"/>
              <a:buChar char="Ø"/>
            </a:pPr>
            <a:r>
              <a:rPr lang="en-US" sz="1600" dirty="0"/>
              <a:t>DHS has asked HAP to work with members to provide 2–3 HQIP measure proposals for a maternal health related measure</a:t>
            </a:r>
          </a:p>
          <a:p>
            <a:pPr>
              <a:spcBef>
                <a:spcPts val="1200"/>
              </a:spcBef>
              <a:buFont typeface="Wingdings" panose="05000000000000000000" pitchFamily="2" charset="2"/>
              <a:buChar char="Ø"/>
            </a:pPr>
            <a:r>
              <a:rPr lang="en-US" sz="1600" dirty="0"/>
              <a:t>The measure must be outcomes-based, no process measure will be considered per CMS</a:t>
            </a:r>
          </a:p>
          <a:p>
            <a:pPr>
              <a:spcBef>
                <a:spcPts val="1200"/>
              </a:spcBef>
              <a:buFont typeface="Wingdings" panose="05000000000000000000" pitchFamily="2" charset="2"/>
              <a:buChar char="Ø"/>
            </a:pPr>
            <a:r>
              <a:rPr lang="en-US" sz="1600" dirty="0"/>
              <a:t>The measure will begin in 2025 with 2022 used as a baseline</a:t>
            </a:r>
          </a:p>
          <a:p>
            <a:pPr>
              <a:spcBef>
                <a:spcPts val="1200"/>
              </a:spcBef>
              <a:buFont typeface="Wingdings" panose="05000000000000000000" pitchFamily="2" charset="2"/>
              <a:buChar char="Ø"/>
            </a:pPr>
            <a:r>
              <a:rPr lang="en-US" sz="1600" dirty="0"/>
              <a:t>There will be a requirement to submit data to P3N similar to the OUD HQIP</a:t>
            </a:r>
          </a:p>
          <a:p>
            <a:pPr>
              <a:spcBef>
                <a:spcPts val="1200"/>
              </a:spcBef>
              <a:buFont typeface="Wingdings" panose="05000000000000000000" pitchFamily="2" charset="2"/>
              <a:buChar char="Ø"/>
            </a:pPr>
            <a:r>
              <a:rPr lang="en-US" sz="1600" dirty="0"/>
              <a:t>HAP has created a maternal health task force that will take the lead in developing the proposals</a:t>
            </a:r>
          </a:p>
          <a:p>
            <a:pPr>
              <a:spcBef>
                <a:spcPts val="1200"/>
              </a:spcBef>
              <a:buFont typeface="Wingdings" panose="05000000000000000000" pitchFamily="2" charset="2"/>
              <a:buChar char="Ø"/>
            </a:pPr>
            <a:r>
              <a:rPr lang="en-US" sz="1600" dirty="0"/>
              <a:t>CoPPP will have a chance to review the proposals that must be submitted to DHS by April 2024</a:t>
            </a:r>
          </a:p>
        </p:txBody>
      </p:sp>
      <p:pic>
        <p:nvPicPr>
          <p:cNvPr id="5" name="Picture 4" descr="Mother holding baby's hand">
            <a:extLst>
              <a:ext uri="{FF2B5EF4-FFF2-40B4-BE49-F238E27FC236}">
                <a16:creationId xmlns:a16="http://schemas.microsoft.com/office/drawing/2014/main" id="{004213DF-85E2-E99F-9694-7FB2598AAA6D}"/>
              </a:ext>
            </a:extLst>
          </p:cNvPr>
          <p:cNvPicPr>
            <a:picLocks noChangeAspect="1"/>
          </p:cNvPicPr>
          <p:nvPr/>
        </p:nvPicPr>
        <p:blipFill rotWithShape="1">
          <a:blip r:embed="rId3">
            <a:extLst>
              <a:ext uri="{28A0092B-C50C-407E-A947-70E740481C1C}">
                <a14:useLocalDpi xmlns:a14="http://schemas.microsoft.com/office/drawing/2010/main" val="0"/>
              </a:ext>
            </a:extLst>
          </a:blip>
          <a:srcRect l="10118" r="4317" b="2"/>
          <a:stretch/>
        </p:blipFill>
        <p:spPr>
          <a:xfrm>
            <a:off x="6379029" y="1287147"/>
            <a:ext cx="4974771" cy="3880773"/>
          </a:xfrm>
          <a:prstGeom prst="rect">
            <a:avLst/>
          </a:prstGeom>
          <a:noFill/>
        </p:spPr>
      </p:pic>
      <p:sp>
        <p:nvSpPr>
          <p:cNvPr id="2" name="Title 1">
            <a:extLst>
              <a:ext uri="{FF2B5EF4-FFF2-40B4-BE49-F238E27FC236}">
                <a16:creationId xmlns:a16="http://schemas.microsoft.com/office/drawing/2014/main" id="{06F428DB-B9DF-1E6D-C455-D417F382365B}"/>
              </a:ext>
            </a:extLst>
          </p:cNvPr>
          <p:cNvSpPr>
            <a:spLocks noGrp="1"/>
          </p:cNvSpPr>
          <p:nvPr>
            <p:ph type="title"/>
          </p:nvPr>
        </p:nvSpPr>
        <p:spPr>
          <a:xfrm>
            <a:off x="838200" y="365126"/>
            <a:ext cx="10515600" cy="695924"/>
          </a:xfrm>
        </p:spPr>
        <p:txBody>
          <a:bodyPr>
            <a:normAutofit/>
          </a:bodyPr>
          <a:lstStyle/>
          <a:p>
            <a:r>
              <a:rPr lang="en-US" sz="3200" dirty="0"/>
              <a:t>New Maternal Health HQIP Measure in Process</a:t>
            </a:r>
          </a:p>
        </p:txBody>
      </p:sp>
      <p:sp>
        <p:nvSpPr>
          <p:cNvPr id="6" name="TextBox 5">
            <a:extLst>
              <a:ext uri="{FF2B5EF4-FFF2-40B4-BE49-F238E27FC236}">
                <a16:creationId xmlns:a16="http://schemas.microsoft.com/office/drawing/2014/main" id="{EEDFFE75-84AE-8DA7-3424-0EA2C28D2A68}"/>
              </a:ext>
            </a:extLst>
          </p:cNvPr>
          <p:cNvSpPr txBox="1"/>
          <p:nvPr/>
        </p:nvSpPr>
        <p:spPr>
          <a:xfrm>
            <a:off x="11143172" y="6354374"/>
            <a:ext cx="681486"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prstClr val="black"/>
                </a:solidFill>
                <a:latin typeface="Tahoma" panose="020B0604030504040204" pitchFamily="34" charset="0"/>
                <a:ea typeface="Tahoma" panose="020B0604030504040204" pitchFamily="34" charset="0"/>
                <a:cs typeface="Tahoma" panose="020B0604030504040204" pitchFamily="34" charset="0"/>
              </a:rPr>
              <a:t>21</a:t>
            </a:r>
            <a:endParaRPr kumimoji="0" lang="en-US" sz="1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3918277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97566-E10F-984F-2A22-23E9AA6A21CC}"/>
              </a:ext>
            </a:extLst>
          </p:cNvPr>
          <p:cNvSpPr>
            <a:spLocks noGrp="1"/>
          </p:cNvSpPr>
          <p:nvPr>
            <p:ph type="title"/>
          </p:nvPr>
        </p:nvSpPr>
        <p:spPr>
          <a:xfrm>
            <a:off x="838200" y="365126"/>
            <a:ext cx="10515600" cy="704550"/>
          </a:xfrm>
        </p:spPr>
        <p:txBody>
          <a:bodyPr/>
          <a:lstStyle/>
          <a:p>
            <a:r>
              <a:rPr lang="en-US" sz="3200" dirty="0"/>
              <a:t>HQIP Payment Timelines</a:t>
            </a:r>
          </a:p>
        </p:txBody>
      </p:sp>
      <p:sp>
        <p:nvSpPr>
          <p:cNvPr id="3" name="Content Placeholder 2">
            <a:extLst>
              <a:ext uri="{FF2B5EF4-FFF2-40B4-BE49-F238E27FC236}">
                <a16:creationId xmlns:a16="http://schemas.microsoft.com/office/drawing/2014/main" id="{6696674E-FEA3-BE5B-5A09-A37A9ECD138D}"/>
              </a:ext>
            </a:extLst>
          </p:cNvPr>
          <p:cNvSpPr>
            <a:spLocks noGrp="1"/>
          </p:cNvSpPr>
          <p:nvPr>
            <p:ph sz="quarter" idx="11"/>
          </p:nvPr>
        </p:nvSpPr>
        <p:spPr>
          <a:xfrm>
            <a:off x="838200" y="1146021"/>
            <a:ext cx="10515600" cy="3331029"/>
          </a:xfrm>
        </p:spPr>
        <p:txBody>
          <a:bodyPr/>
          <a:lstStyle/>
          <a:p>
            <a:pPr>
              <a:buFont typeface="Wingdings" panose="05000000000000000000" pitchFamily="2" charset="2"/>
              <a:buChar char="Ø"/>
            </a:pPr>
            <a:r>
              <a:rPr lang="en-US" sz="1800" dirty="0"/>
              <a:t>DHS experienced delays with the Hospital Quality Incentive Program (HQIP) payments due in the October/November timeframe</a:t>
            </a:r>
          </a:p>
          <a:p>
            <a:pPr>
              <a:buFont typeface="Wingdings" panose="05000000000000000000" pitchFamily="2" charset="2"/>
              <a:buChar char="Ø"/>
            </a:pPr>
            <a:r>
              <a:rPr lang="en-US" sz="1800" dirty="0"/>
              <a:t>Hospitals should have received payment for the Potentially Avoidable Admissions (PPA) HQIP; corrected payment letters have been resent to hospitals the week of </a:t>
            </a:r>
            <a:r>
              <a:rPr lang="en-US" sz="1800" b="1" dirty="0"/>
              <a:t>January 8 </a:t>
            </a:r>
            <a:r>
              <a:rPr lang="en-US" sz="1800" dirty="0"/>
              <a:t>and the appeal timeline has been reset</a:t>
            </a:r>
          </a:p>
          <a:p>
            <a:pPr>
              <a:buFont typeface="Wingdings" panose="05000000000000000000" pitchFamily="2" charset="2"/>
              <a:buChar char="Ø"/>
            </a:pPr>
            <a:r>
              <a:rPr lang="en-US" sz="1800" dirty="0"/>
              <a:t>Payment is expected for the remaining programs as follows:</a:t>
            </a:r>
          </a:p>
          <a:p>
            <a:pPr lvl="1">
              <a:buFont typeface="Wingdings" panose="05000000000000000000" pitchFamily="2" charset="2"/>
              <a:buChar char="§"/>
            </a:pPr>
            <a:r>
              <a:rPr lang="en-US" sz="1800" dirty="0"/>
              <a:t>REHD: Payment sent ~ January 18/19, managed care organizations (MCO) will have 10 days to make payment</a:t>
            </a:r>
          </a:p>
          <a:p>
            <a:pPr lvl="1">
              <a:buFont typeface="Wingdings" panose="05000000000000000000" pitchFamily="2" charset="2"/>
              <a:buChar char="§"/>
            </a:pPr>
            <a:r>
              <a:rPr lang="en-US" sz="1800" dirty="0"/>
              <a:t>Opioid Use Disorder (OUD): TBD—Preprint is being resubmitted to CMS for approval</a:t>
            </a:r>
          </a:p>
          <a:p>
            <a:pPr lvl="1">
              <a:buFont typeface="Wingdings" panose="05000000000000000000" pitchFamily="2" charset="2"/>
              <a:buChar char="Ø"/>
            </a:pPr>
            <a:endParaRPr lang="en-US" sz="1800" dirty="0"/>
          </a:p>
          <a:p>
            <a:pPr lvl="1">
              <a:buFont typeface="Wingdings" panose="05000000000000000000" pitchFamily="2" charset="2"/>
              <a:buChar char="Ø"/>
            </a:pPr>
            <a:endParaRPr lang="en-US" sz="1800" dirty="0"/>
          </a:p>
        </p:txBody>
      </p:sp>
      <p:sp>
        <p:nvSpPr>
          <p:cNvPr id="4" name="TextBox 3">
            <a:extLst>
              <a:ext uri="{FF2B5EF4-FFF2-40B4-BE49-F238E27FC236}">
                <a16:creationId xmlns:a16="http://schemas.microsoft.com/office/drawing/2014/main" id="{2F169AE9-4C57-8605-A90F-F00ABF0CFF44}"/>
              </a:ext>
            </a:extLst>
          </p:cNvPr>
          <p:cNvSpPr txBox="1"/>
          <p:nvPr/>
        </p:nvSpPr>
        <p:spPr>
          <a:xfrm>
            <a:off x="11127357" y="6354374"/>
            <a:ext cx="681486"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22</a:t>
            </a:r>
          </a:p>
        </p:txBody>
      </p:sp>
    </p:spTree>
    <p:extLst>
      <p:ext uri="{BB962C8B-B14F-4D97-AF65-F5344CB8AC3E}">
        <p14:creationId xmlns:p14="http://schemas.microsoft.com/office/powerpoint/2010/main" val="20363213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66238" y="5759951"/>
            <a:ext cx="1992714" cy="794255"/>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bject 3"/>
          <p:cNvSpPr txBox="1">
            <a:spLocks noGrp="1"/>
          </p:cNvSpPr>
          <p:nvPr>
            <p:ph type="title"/>
          </p:nvPr>
        </p:nvSpPr>
        <p:spPr>
          <a:xfrm>
            <a:off x="916939" y="396621"/>
            <a:ext cx="9164320" cy="504625"/>
          </a:xfrm>
          <a:prstGeom prst="rect">
            <a:avLst/>
          </a:prstGeom>
        </p:spPr>
        <p:txBody>
          <a:bodyPr vert="horz" wrap="square" lIns="0" tIns="12065" rIns="0" bIns="0" rtlCol="0">
            <a:spAutoFit/>
          </a:bodyPr>
          <a:lstStyle/>
          <a:p>
            <a:pPr marL="12700">
              <a:lnSpc>
                <a:spcPct val="100000"/>
              </a:lnSpc>
              <a:spcBef>
                <a:spcPts val="95"/>
              </a:spcBef>
            </a:pPr>
            <a:r>
              <a:rPr sz="3200" spc="-10" dirty="0"/>
              <a:t>HQIP Timeline and </a:t>
            </a:r>
            <a:r>
              <a:rPr sz="3200" spc="-5" dirty="0"/>
              <a:t>Payout</a:t>
            </a:r>
            <a:r>
              <a:rPr sz="3200" spc="85" dirty="0"/>
              <a:t> </a:t>
            </a:r>
            <a:r>
              <a:rPr sz="3200" spc="-5" dirty="0"/>
              <a:t>Amounts</a:t>
            </a:r>
          </a:p>
        </p:txBody>
      </p:sp>
      <p:sp>
        <p:nvSpPr>
          <p:cNvPr id="5" name="object 5"/>
          <p:cNvSpPr txBox="1">
            <a:spLocks noGrp="1"/>
          </p:cNvSpPr>
          <p:nvPr>
            <p:ph type="sldNum" sz="quarter" idx="7"/>
          </p:nvPr>
        </p:nvSpPr>
        <p:spPr>
          <a:xfrm>
            <a:off x="11146406" y="6304788"/>
            <a:ext cx="234950" cy="187872"/>
          </a:xfrm>
          <a:prstGeom prst="rect">
            <a:avLst/>
          </a:prstGeom>
        </p:spPr>
        <p:txBody>
          <a:bodyPr vert="horz" wrap="square" lIns="0" tIns="3175" rIns="0" bIns="0" rtlCol="0">
            <a:spAutoFit/>
          </a:bodyPr>
          <a:lstStyle/>
          <a:p>
            <a:pPr marL="38100" marR="0" lvl="0" indent="0" algn="l" defTabSz="914400" rtl="0" eaLnBrk="1" fontAlgn="auto" latinLnBrk="0" hangingPunct="1">
              <a:lnSpc>
                <a:spcPct val="100000"/>
              </a:lnSpc>
              <a:spcBef>
                <a:spcPts val="25"/>
              </a:spcBef>
              <a:spcAft>
                <a:spcPts val="0"/>
              </a:spcAft>
              <a:buClrTx/>
              <a:buSzTx/>
              <a:buFontTx/>
              <a:buNone/>
              <a:tabLst/>
              <a:defRPr/>
            </a:pPr>
            <a:fld id="{81D60167-4931-47E6-BA6A-407CBD079E47}" type="slidenum">
              <a:rPr kumimoji="0" sz="1200" b="0" i="0" u="none" strike="noStrike" kern="1200" cap="none" spc="0" normalizeH="0" baseline="0" noProof="0" dirty="0">
                <a:ln>
                  <a:noFill/>
                </a:ln>
                <a:solidFill>
                  <a:srgbClr val="888888"/>
                </a:solidFill>
                <a:effectLst/>
                <a:uLnTx/>
                <a:uFillTx/>
                <a:latin typeface="Tahoma" panose="020B0604030504040204" pitchFamily="34" charset="0"/>
                <a:ea typeface="Tahoma" panose="020B0604030504040204" pitchFamily="34" charset="0"/>
                <a:cs typeface="Tahoma" panose="020B0604030504040204" pitchFamily="34" charset="0"/>
              </a:rPr>
              <a:pPr marL="38100" marR="0" lvl="0" indent="0" algn="l" defTabSz="914400" rtl="0" eaLnBrk="1" fontAlgn="auto" latinLnBrk="0" hangingPunct="1">
                <a:lnSpc>
                  <a:spcPct val="100000"/>
                </a:lnSpc>
                <a:spcBef>
                  <a:spcPts val="25"/>
                </a:spcBef>
                <a:spcAft>
                  <a:spcPts val="0"/>
                </a:spcAft>
                <a:buClrTx/>
                <a:buSzTx/>
                <a:buFontTx/>
                <a:buNone/>
                <a:tabLst/>
                <a:defRPr/>
              </a:pPr>
              <a:t>23</a:t>
            </a:fld>
            <a:endParaRPr kumimoji="0" sz="1200" b="0" i="0" u="none" strike="noStrike" kern="1200" cap="none" spc="0" normalizeH="0" baseline="0" noProof="0" dirty="0">
              <a:ln>
                <a:noFill/>
              </a:ln>
              <a:solidFill>
                <a:srgbClr val="888888"/>
              </a:solidFill>
              <a:effectLst/>
              <a:uLnTx/>
              <a:uFillTx/>
              <a:latin typeface="Tahoma" panose="020B0604030504040204" pitchFamily="34" charset="0"/>
              <a:ea typeface="Tahoma" panose="020B0604030504040204" pitchFamily="34" charset="0"/>
              <a:cs typeface="Tahoma" panose="020B0604030504040204" pitchFamily="34" charset="0"/>
            </a:endParaRPr>
          </a:p>
        </p:txBody>
      </p:sp>
      <p:graphicFrame>
        <p:nvGraphicFramePr>
          <p:cNvPr id="4" name="object 4"/>
          <p:cNvGraphicFramePr>
            <a:graphicFrameLocks noGrp="1"/>
          </p:cNvGraphicFramePr>
          <p:nvPr>
            <p:extLst>
              <p:ext uri="{D42A27DB-BD31-4B8C-83A1-F6EECF244321}">
                <p14:modId xmlns:p14="http://schemas.microsoft.com/office/powerpoint/2010/main" val="2985308813"/>
              </p:ext>
            </p:extLst>
          </p:nvPr>
        </p:nvGraphicFramePr>
        <p:xfrm>
          <a:off x="866391" y="1062488"/>
          <a:ext cx="10514965" cy="4584090"/>
        </p:xfrm>
        <a:graphic>
          <a:graphicData uri="http://schemas.openxmlformats.org/drawingml/2006/table">
            <a:tbl>
              <a:tblPr firstRow="1" bandRow="1">
                <a:tableStyleId>{2D5ABB26-0587-4C30-8999-92F81FD0307C}</a:tableStyleId>
              </a:tblPr>
              <a:tblGrid>
                <a:gridCol w="862965">
                  <a:extLst>
                    <a:ext uri="{9D8B030D-6E8A-4147-A177-3AD203B41FA5}">
                      <a16:colId xmlns:a16="http://schemas.microsoft.com/office/drawing/2014/main" val="20000"/>
                    </a:ext>
                  </a:extLst>
                </a:gridCol>
                <a:gridCol w="1930400">
                  <a:extLst>
                    <a:ext uri="{9D8B030D-6E8A-4147-A177-3AD203B41FA5}">
                      <a16:colId xmlns:a16="http://schemas.microsoft.com/office/drawing/2014/main" val="20001"/>
                    </a:ext>
                  </a:extLst>
                </a:gridCol>
                <a:gridCol w="1930400">
                  <a:extLst>
                    <a:ext uri="{9D8B030D-6E8A-4147-A177-3AD203B41FA5}">
                      <a16:colId xmlns:a16="http://schemas.microsoft.com/office/drawing/2014/main" val="20002"/>
                    </a:ext>
                  </a:extLst>
                </a:gridCol>
                <a:gridCol w="1930400">
                  <a:extLst>
                    <a:ext uri="{9D8B030D-6E8A-4147-A177-3AD203B41FA5}">
                      <a16:colId xmlns:a16="http://schemas.microsoft.com/office/drawing/2014/main" val="20003"/>
                    </a:ext>
                  </a:extLst>
                </a:gridCol>
                <a:gridCol w="1930400">
                  <a:extLst>
                    <a:ext uri="{9D8B030D-6E8A-4147-A177-3AD203B41FA5}">
                      <a16:colId xmlns:a16="http://schemas.microsoft.com/office/drawing/2014/main" val="20004"/>
                    </a:ext>
                  </a:extLst>
                </a:gridCol>
                <a:gridCol w="1930400">
                  <a:extLst>
                    <a:ext uri="{9D8B030D-6E8A-4147-A177-3AD203B41FA5}">
                      <a16:colId xmlns:a16="http://schemas.microsoft.com/office/drawing/2014/main" val="20005"/>
                    </a:ext>
                  </a:extLst>
                </a:gridCol>
              </a:tblGrid>
              <a:tr h="621478">
                <a:tc>
                  <a:txBody>
                    <a:bodyPr/>
                    <a:lstStyle/>
                    <a:p>
                      <a:pPr>
                        <a:lnSpc>
                          <a:spcPct val="100000"/>
                        </a:lnSpc>
                        <a:spcBef>
                          <a:spcPts val="20"/>
                        </a:spcBef>
                      </a:pPr>
                      <a:endParaRPr sz="2250">
                        <a:latin typeface="Times New Roman"/>
                        <a:cs typeface="Times New Roman"/>
                      </a:endParaRPr>
                    </a:p>
                    <a:p>
                      <a:pPr marL="198120">
                        <a:lnSpc>
                          <a:spcPct val="100000"/>
                        </a:lnSpc>
                      </a:pPr>
                      <a:r>
                        <a:rPr sz="1600" b="1" spc="-5" dirty="0">
                          <a:solidFill>
                            <a:srgbClr val="FFFFFF"/>
                          </a:solidFill>
                          <a:latin typeface="Tahoma"/>
                          <a:cs typeface="Tahoma"/>
                        </a:rPr>
                        <a:t>Year</a:t>
                      </a:r>
                      <a:endParaRPr sz="1600">
                        <a:latin typeface="Tahoma"/>
                        <a:cs typeface="Tahoma"/>
                      </a:endParaRPr>
                    </a:p>
                  </a:txBody>
                  <a:tcPr marL="0" marR="0" marT="25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0071BB"/>
                    </a:solidFill>
                  </a:tcPr>
                </a:tc>
                <a:tc>
                  <a:txBody>
                    <a:bodyPr/>
                    <a:lstStyle/>
                    <a:p>
                      <a:pPr marL="637540" marR="305435" indent="-325120">
                        <a:lnSpc>
                          <a:spcPct val="100000"/>
                        </a:lnSpc>
                        <a:spcBef>
                          <a:spcPts val="690"/>
                        </a:spcBef>
                      </a:pPr>
                      <a:r>
                        <a:rPr sz="1600" b="1" spc="-5" dirty="0">
                          <a:solidFill>
                            <a:srgbClr val="FFFFFF"/>
                          </a:solidFill>
                          <a:latin typeface="Tahoma"/>
                          <a:cs typeface="Tahoma"/>
                        </a:rPr>
                        <a:t>P</a:t>
                      </a:r>
                      <a:r>
                        <a:rPr sz="1600" b="1" dirty="0">
                          <a:solidFill>
                            <a:srgbClr val="FFFFFF"/>
                          </a:solidFill>
                          <a:latin typeface="Tahoma"/>
                          <a:cs typeface="Tahoma"/>
                        </a:rPr>
                        <a:t>erf</a:t>
                      </a:r>
                      <a:r>
                        <a:rPr sz="1600" b="1" spc="-5" dirty="0">
                          <a:solidFill>
                            <a:srgbClr val="FFFFFF"/>
                          </a:solidFill>
                          <a:latin typeface="Tahoma"/>
                          <a:cs typeface="Tahoma"/>
                        </a:rPr>
                        <a:t>o</a:t>
                      </a:r>
                      <a:r>
                        <a:rPr sz="1600" b="1" dirty="0">
                          <a:solidFill>
                            <a:srgbClr val="FFFFFF"/>
                          </a:solidFill>
                          <a:latin typeface="Tahoma"/>
                          <a:cs typeface="Tahoma"/>
                        </a:rPr>
                        <a:t>rma</a:t>
                      </a:r>
                      <a:r>
                        <a:rPr sz="1600" b="1" spc="-5" dirty="0">
                          <a:solidFill>
                            <a:srgbClr val="FFFFFF"/>
                          </a:solidFill>
                          <a:latin typeface="Tahoma"/>
                          <a:cs typeface="Tahoma"/>
                        </a:rPr>
                        <a:t>nce  </a:t>
                      </a:r>
                      <a:r>
                        <a:rPr sz="1600" b="1" spc="-10" dirty="0">
                          <a:solidFill>
                            <a:srgbClr val="FFFFFF"/>
                          </a:solidFill>
                          <a:latin typeface="Tahoma"/>
                          <a:cs typeface="Tahoma"/>
                        </a:rPr>
                        <a:t>Period</a:t>
                      </a:r>
                      <a:endParaRPr sz="1600">
                        <a:latin typeface="Tahoma"/>
                        <a:cs typeface="Tahoma"/>
                      </a:endParaRPr>
                    </a:p>
                  </a:txBody>
                  <a:tcPr marL="0" marR="0" marT="876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0071BB"/>
                    </a:solidFill>
                  </a:tcPr>
                </a:tc>
                <a:tc>
                  <a:txBody>
                    <a:bodyPr/>
                    <a:lstStyle/>
                    <a:p>
                      <a:pPr marL="349250" marR="170815" indent="-170815">
                        <a:lnSpc>
                          <a:spcPct val="100000"/>
                        </a:lnSpc>
                        <a:spcBef>
                          <a:spcPts val="690"/>
                        </a:spcBef>
                      </a:pPr>
                      <a:r>
                        <a:rPr sz="1600" b="1" spc="-5" dirty="0">
                          <a:solidFill>
                            <a:srgbClr val="FFFFFF"/>
                          </a:solidFill>
                          <a:latin typeface="Tahoma"/>
                          <a:cs typeface="Tahoma"/>
                        </a:rPr>
                        <a:t>Payout</a:t>
                      </a:r>
                      <a:r>
                        <a:rPr sz="1600" b="1" spc="-50" dirty="0">
                          <a:solidFill>
                            <a:srgbClr val="FFFFFF"/>
                          </a:solidFill>
                          <a:latin typeface="Tahoma"/>
                          <a:cs typeface="Tahoma"/>
                        </a:rPr>
                        <a:t> </a:t>
                      </a:r>
                      <a:r>
                        <a:rPr sz="1600" b="1" spc="-10" dirty="0">
                          <a:solidFill>
                            <a:srgbClr val="FFFFFF"/>
                          </a:solidFill>
                          <a:latin typeface="Tahoma"/>
                          <a:cs typeface="Tahoma"/>
                        </a:rPr>
                        <a:t>Amount  (in</a:t>
                      </a:r>
                      <a:r>
                        <a:rPr sz="1600" b="1" spc="5" dirty="0">
                          <a:solidFill>
                            <a:srgbClr val="FFFFFF"/>
                          </a:solidFill>
                          <a:latin typeface="Tahoma"/>
                          <a:cs typeface="Tahoma"/>
                        </a:rPr>
                        <a:t> </a:t>
                      </a:r>
                      <a:r>
                        <a:rPr sz="1600" b="1" spc="-10" dirty="0">
                          <a:solidFill>
                            <a:srgbClr val="FFFFFF"/>
                          </a:solidFill>
                          <a:latin typeface="Tahoma"/>
                          <a:cs typeface="Tahoma"/>
                        </a:rPr>
                        <a:t>millions)</a:t>
                      </a:r>
                      <a:endParaRPr sz="1600">
                        <a:latin typeface="Tahoma"/>
                        <a:cs typeface="Tahoma"/>
                      </a:endParaRPr>
                    </a:p>
                  </a:txBody>
                  <a:tcPr marL="0" marR="0" marT="876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0071BB"/>
                    </a:solidFill>
                  </a:tcPr>
                </a:tc>
                <a:tc>
                  <a:txBody>
                    <a:bodyPr/>
                    <a:lstStyle/>
                    <a:p>
                      <a:pPr algn="l">
                        <a:lnSpc>
                          <a:spcPct val="100000"/>
                        </a:lnSpc>
                        <a:spcBef>
                          <a:spcPts val="20"/>
                        </a:spcBef>
                      </a:pPr>
                      <a:endParaRPr sz="2250" dirty="0">
                        <a:latin typeface="Times New Roman"/>
                        <a:cs typeface="Times New Roman"/>
                      </a:endParaRPr>
                    </a:p>
                    <a:p>
                      <a:pPr algn="ctr">
                        <a:lnSpc>
                          <a:spcPct val="100000"/>
                        </a:lnSpc>
                      </a:pPr>
                      <a:r>
                        <a:rPr sz="1600" b="1" spc="-5" dirty="0">
                          <a:solidFill>
                            <a:srgbClr val="FFFFFF"/>
                          </a:solidFill>
                          <a:latin typeface="Tahoma"/>
                          <a:cs typeface="Tahoma"/>
                        </a:rPr>
                        <a:t>Payout</a:t>
                      </a:r>
                      <a:r>
                        <a:rPr sz="1600" b="1" dirty="0">
                          <a:solidFill>
                            <a:srgbClr val="FFFFFF"/>
                          </a:solidFill>
                          <a:latin typeface="Tahoma"/>
                          <a:cs typeface="Tahoma"/>
                        </a:rPr>
                        <a:t> </a:t>
                      </a:r>
                      <a:r>
                        <a:rPr sz="1600" b="1" spc="-5" dirty="0">
                          <a:solidFill>
                            <a:srgbClr val="FFFFFF"/>
                          </a:solidFill>
                          <a:latin typeface="Tahoma"/>
                          <a:cs typeface="Tahoma"/>
                        </a:rPr>
                        <a:t>Date</a:t>
                      </a:r>
                      <a:endParaRPr sz="1600" dirty="0">
                        <a:latin typeface="Tahoma"/>
                        <a:cs typeface="Tahoma"/>
                      </a:endParaRPr>
                    </a:p>
                  </a:txBody>
                  <a:tcPr marL="0" marR="0" marT="25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0071BB"/>
                    </a:solidFill>
                  </a:tcPr>
                </a:tc>
                <a:tc>
                  <a:txBody>
                    <a:bodyPr/>
                    <a:lstStyle/>
                    <a:p>
                      <a:pPr marL="288290" marR="281305" indent="76200">
                        <a:lnSpc>
                          <a:spcPct val="100000"/>
                        </a:lnSpc>
                        <a:spcBef>
                          <a:spcPts val="690"/>
                        </a:spcBef>
                      </a:pPr>
                      <a:r>
                        <a:rPr sz="1600" b="1" spc="-10" dirty="0">
                          <a:solidFill>
                            <a:srgbClr val="FFFFFF"/>
                          </a:solidFill>
                          <a:latin typeface="Tahoma"/>
                          <a:cs typeface="Tahoma"/>
                        </a:rPr>
                        <a:t>Assessment  Funding</a:t>
                      </a:r>
                      <a:r>
                        <a:rPr sz="1600" b="1" spc="-30" dirty="0">
                          <a:solidFill>
                            <a:srgbClr val="FFFFFF"/>
                          </a:solidFill>
                          <a:latin typeface="Tahoma"/>
                          <a:cs typeface="Tahoma"/>
                        </a:rPr>
                        <a:t> </a:t>
                      </a:r>
                      <a:r>
                        <a:rPr sz="1600" b="1" spc="-5" dirty="0">
                          <a:solidFill>
                            <a:srgbClr val="FFFFFF"/>
                          </a:solidFill>
                          <a:latin typeface="Tahoma"/>
                          <a:cs typeface="Tahoma"/>
                        </a:rPr>
                        <a:t>Year</a:t>
                      </a:r>
                      <a:endParaRPr sz="1600">
                        <a:latin typeface="Tahoma"/>
                        <a:cs typeface="Tahoma"/>
                      </a:endParaRPr>
                    </a:p>
                  </a:txBody>
                  <a:tcPr marL="0" marR="0" marT="876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0071BB"/>
                    </a:solidFill>
                  </a:tcPr>
                </a:tc>
                <a:tc>
                  <a:txBody>
                    <a:bodyPr/>
                    <a:lstStyle/>
                    <a:p>
                      <a:pPr marL="731520" marR="253365" indent="-471170">
                        <a:lnSpc>
                          <a:spcPct val="100000"/>
                        </a:lnSpc>
                        <a:spcBef>
                          <a:spcPts val="690"/>
                        </a:spcBef>
                      </a:pPr>
                      <a:r>
                        <a:rPr sz="1600" b="1" spc="-5" dirty="0">
                          <a:solidFill>
                            <a:srgbClr val="FFFFFF"/>
                          </a:solidFill>
                          <a:latin typeface="Tahoma"/>
                          <a:cs typeface="Tahoma"/>
                        </a:rPr>
                        <a:t>MCO</a:t>
                      </a:r>
                      <a:r>
                        <a:rPr sz="1600" b="1" spc="-50" dirty="0">
                          <a:solidFill>
                            <a:srgbClr val="FFFFFF"/>
                          </a:solidFill>
                          <a:latin typeface="Tahoma"/>
                          <a:cs typeface="Tahoma"/>
                        </a:rPr>
                        <a:t> </a:t>
                      </a:r>
                      <a:r>
                        <a:rPr sz="1600" b="1" spc="-10" dirty="0">
                          <a:solidFill>
                            <a:srgbClr val="FFFFFF"/>
                          </a:solidFill>
                          <a:latin typeface="Tahoma"/>
                          <a:cs typeface="Tahoma"/>
                        </a:rPr>
                        <a:t>Contract  </a:t>
                      </a:r>
                      <a:r>
                        <a:rPr sz="1600" b="1" spc="-5" dirty="0">
                          <a:solidFill>
                            <a:srgbClr val="FFFFFF"/>
                          </a:solidFill>
                          <a:latin typeface="Tahoma"/>
                          <a:cs typeface="Tahoma"/>
                        </a:rPr>
                        <a:t>Year</a:t>
                      </a:r>
                      <a:endParaRPr sz="1600">
                        <a:latin typeface="Tahoma"/>
                        <a:cs typeface="Tahoma"/>
                      </a:endParaRPr>
                    </a:p>
                  </a:txBody>
                  <a:tcPr marL="0" marR="0" marT="876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0071BB"/>
                    </a:solidFill>
                  </a:tcPr>
                </a:tc>
                <a:extLst>
                  <a:ext uri="{0D108BD9-81ED-4DB2-BD59-A6C34878D82A}">
                    <a16:rowId xmlns:a16="http://schemas.microsoft.com/office/drawing/2014/main" val="10000"/>
                  </a:ext>
                </a:extLst>
              </a:tr>
              <a:tr h="360064">
                <a:tc>
                  <a:txBody>
                    <a:bodyPr/>
                    <a:lstStyle/>
                    <a:p>
                      <a:pPr marL="90805">
                        <a:lnSpc>
                          <a:spcPct val="100000"/>
                        </a:lnSpc>
                        <a:spcBef>
                          <a:spcPts val="355"/>
                        </a:spcBef>
                      </a:pPr>
                      <a:r>
                        <a:rPr sz="1600" spc="-10" dirty="0">
                          <a:latin typeface="Tahoma"/>
                          <a:cs typeface="Tahoma"/>
                        </a:rPr>
                        <a:t>One</a:t>
                      </a:r>
                      <a:endParaRPr sz="1600">
                        <a:latin typeface="Tahoma"/>
                        <a:cs typeface="Tahoma"/>
                      </a:endParaRPr>
                    </a:p>
                  </a:txBody>
                  <a:tcPr marL="0" marR="0" marT="4508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355"/>
                        </a:spcBef>
                      </a:pPr>
                      <a:r>
                        <a:rPr sz="1600" spc="-5" dirty="0">
                          <a:latin typeface="Tahoma"/>
                          <a:cs typeface="Tahoma"/>
                        </a:rPr>
                        <a:t>CY </a:t>
                      </a:r>
                      <a:r>
                        <a:rPr sz="1600" dirty="0">
                          <a:latin typeface="Tahoma"/>
                          <a:cs typeface="Tahoma"/>
                        </a:rPr>
                        <a:t>2016</a:t>
                      </a:r>
                      <a:endParaRPr sz="1600">
                        <a:latin typeface="Tahoma"/>
                        <a:cs typeface="Tahoma"/>
                      </a:endParaRPr>
                    </a:p>
                  </a:txBody>
                  <a:tcPr marL="0" marR="0" marT="4508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355"/>
                        </a:spcBef>
                      </a:pPr>
                      <a:r>
                        <a:rPr sz="1600" dirty="0">
                          <a:latin typeface="Tahoma"/>
                          <a:cs typeface="Tahoma"/>
                        </a:rPr>
                        <a:t>$25</a:t>
                      </a:r>
                      <a:r>
                        <a:rPr sz="1600" spc="-15" dirty="0">
                          <a:latin typeface="Tahoma"/>
                          <a:cs typeface="Tahoma"/>
                        </a:rPr>
                        <a:t> PPAs</a:t>
                      </a:r>
                      <a:endParaRPr sz="1600">
                        <a:latin typeface="Tahoma"/>
                        <a:cs typeface="Tahoma"/>
                      </a:endParaRPr>
                    </a:p>
                  </a:txBody>
                  <a:tcPr marL="0" marR="0" marT="4508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355"/>
                        </a:spcBef>
                      </a:pPr>
                      <a:r>
                        <a:rPr lang="en-US" sz="1600" spc="-10" dirty="0">
                          <a:latin typeface="Tahoma"/>
                          <a:cs typeface="Tahoma"/>
                        </a:rPr>
                        <a:t>     October</a:t>
                      </a:r>
                      <a:r>
                        <a:rPr lang="en-US" sz="1600" spc="-10" baseline="0" dirty="0">
                          <a:latin typeface="Tahoma"/>
                          <a:cs typeface="Tahoma"/>
                        </a:rPr>
                        <a:t> </a:t>
                      </a:r>
                      <a:r>
                        <a:rPr sz="1600" dirty="0">
                          <a:latin typeface="Tahoma"/>
                          <a:cs typeface="Tahoma"/>
                        </a:rPr>
                        <a:t>2017</a:t>
                      </a:r>
                    </a:p>
                  </a:txBody>
                  <a:tcPr marL="0" marR="0" marT="4508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20040">
                        <a:lnSpc>
                          <a:spcPct val="100000"/>
                        </a:lnSpc>
                        <a:spcBef>
                          <a:spcPts val="355"/>
                        </a:spcBef>
                      </a:pPr>
                      <a:r>
                        <a:rPr sz="1600" spc="-5" dirty="0">
                          <a:latin typeface="Tahoma"/>
                          <a:cs typeface="Tahoma"/>
                        </a:rPr>
                        <a:t>FY</a:t>
                      </a:r>
                      <a:r>
                        <a:rPr sz="1600" spc="5" dirty="0">
                          <a:latin typeface="Tahoma"/>
                          <a:cs typeface="Tahoma"/>
                        </a:rPr>
                        <a:t> </a:t>
                      </a:r>
                      <a:r>
                        <a:rPr sz="1600" dirty="0">
                          <a:latin typeface="Tahoma"/>
                          <a:cs typeface="Tahoma"/>
                        </a:rPr>
                        <a:t>2016‒2017</a:t>
                      </a:r>
                      <a:endParaRPr sz="1600">
                        <a:latin typeface="Tahoma"/>
                        <a:cs typeface="Tahoma"/>
                      </a:endParaRPr>
                    </a:p>
                  </a:txBody>
                  <a:tcPr marL="0" marR="0" marT="4508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589915">
                        <a:lnSpc>
                          <a:spcPct val="100000"/>
                        </a:lnSpc>
                        <a:spcBef>
                          <a:spcPts val="355"/>
                        </a:spcBef>
                      </a:pPr>
                      <a:r>
                        <a:rPr sz="1600" spc="-5" dirty="0">
                          <a:latin typeface="Tahoma"/>
                          <a:cs typeface="Tahoma"/>
                        </a:rPr>
                        <a:t>CY </a:t>
                      </a:r>
                      <a:r>
                        <a:rPr sz="1600" dirty="0">
                          <a:latin typeface="Tahoma"/>
                          <a:cs typeface="Tahoma"/>
                        </a:rPr>
                        <a:t>2017</a:t>
                      </a:r>
                      <a:endParaRPr sz="1600">
                        <a:latin typeface="Tahoma"/>
                        <a:cs typeface="Tahoma"/>
                      </a:endParaRPr>
                    </a:p>
                  </a:txBody>
                  <a:tcPr marL="0" marR="0" marT="4508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420753">
                <a:tc>
                  <a:txBody>
                    <a:bodyPr/>
                    <a:lstStyle/>
                    <a:p>
                      <a:pPr marL="90805">
                        <a:lnSpc>
                          <a:spcPct val="100000"/>
                        </a:lnSpc>
                        <a:spcBef>
                          <a:spcPts val="355"/>
                        </a:spcBef>
                      </a:pPr>
                      <a:r>
                        <a:rPr sz="1600" spc="-55" dirty="0">
                          <a:latin typeface="Tahoma"/>
                          <a:cs typeface="Tahoma"/>
                        </a:rPr>
                        <a:t>Two</a:t>
                      </a:r>
                      <a:endParaRPr sz="1600">
                        <a:latin typeface="Tahoma"/>
                        <a:cs typeface="Tahoma"/>
                      </a:endParaRPr>
                    </a:p>
                  </a:txBody>
                  <a:tcPr marL="0" marR="0" marT="4508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D9D9"/>
                    </a:solidFill>
                  </a:tcPr>
                </a:tc>
                <a:tc>
                  <a:txBody>
                    <a:bodyPr/>
                    <a:lstStyle/>
                    <a:p>
                      <a:pPr algn="ctr">
                        <a:lnSpc>
                          <a:spcPct val="100000"/>
                        </a:lnSpc>
                        <a:spcBef>
                          <a:spcPts val="355"/>
                        </a:spcBef>
                      </a:pPr>
                      <a:r>
                        <a:rPr sz="1600" spc="-5" dirty="0">
                          <a:latin typeface="Tahoma"/>
                          <a:cs typeface="Tahoma"/>
                        </a:rPr>
                        <a:t>CY </a:t>
                      </a:r>
                      <a:r>
                        <a:rPr sz="1600" dirty="0">
                          <a:latin typeface="Tahoma"/>
                          <a:cs typeface="Tahoma"/>
                        </a:rPr>
                        <a:t>2017</a:t>
                      </a:r>
                      <a:endParaRPr sz="1600">
                        <a:latin typeface="Tahoma"/>
                        <a:cs typeface="Tahoma"/>
                      </a:endParaRPr>
                    </a:p>
                  </a:txBody>
                  <a:tcPr marL="0" marR="0" marT="4508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D9D9"/>
                    </a:solidFill>
                  </a:tcPr>
                </a:tc>
                <a:tc>
                  <a:txBody>
                    <a:bodyPr/>
                    <a:lstStyle/>
                    <a:p>
                      <a:pPr algn="ctr">
                        <a:lnSpc>
                          <a:spcPct val="100000"/>
                        </a:lnSpc>
                        <a:spcBef>
                          <a:spcPts val="355"/>
                        </a:spcBef>
                      </a:pPr>
                      <a:r>
                        <a:rPr sz="1600" dirty="0">
                          <a:latin typeface="Tahoma"/>
                          <a:cs typeface="Tahoma"/>
                        </a:rPr>
                        <a:t>$45</a:t>
                      </a:r>
                      <a:r>
                        <a:rPr sz="1600" spc="-15" dirty="0">
                          <a:latin typeface="Tahoma"/>
                          <a:cs typeface="Tahoma"/>
                        </a:rPr>
                        <a:t> PPAs</a:t>
                      </a:r>
                      <a:endParaRPr sz="1600">
                        <a:latin typeface="Tahoma"/>
                        <a:cs typeface="Tahoma"/>
                      </a:endParaRPr>
                    </a:p>
                  </a:txBody>
                  <a:tcPr marL="0" marR="0" marT="4508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D9D9"/>
                    </a:solidFill>
                  </a:tcPr>
                </a:tc>
                <a:tc>
                  <a:txBody>
                    <a:bodyPr/>
                    <a:lstStyle/>
                    <a:p>
                      <a:pPr algn="ctr">
                        <a:lnSpc>
                          <a:spcPct val="100000"/>
                        </a:lnSpc>
                        <a:spcBef>
                          <a:spcPts val="355"/>
                        </a:spcBef>
                      </a:pPr>
                      <a:r>
                        <a:rPr lang="en-US" sz="1600" spc="-10" dirty="0">
                          <a:latin typeface="Tahoma"/>
                          <a:cs typeface="Tahoma"/>
                        </a:rPr>
                        <a:t>     October</a:t>
                      </a:r>
                      <a:r>
                        <a:rPr lang="en-US" sz="1600" spc="-10" baseline="0" dirty="0">
                          <a:latin typeface="Tahoma"/>
                          <a:cs typeface="Tahoma"/>
                        </a:rPr>
                        <a:t> </a:t>
                      </a:r>
                      <a:r>
                        <a:rPr sz="1600" dirty="0">
                          <a:latin typeface="Tahoma"/>
                          <a:cs typeface="Tahoma"/>
                        </a:rPr>
                        <a:t>2018</a:t>
                      </a:r>
                    </a:p>
                  </a:txBody>
                  <a:tcPr marL="0" marR="0" marT="4508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D9D9"/>
                    </a:solidFill>
                  </a:tcPr>
                </a:tc>
                <a:tc>
                  <a:txBody>
                    <a:bodyPr/>
                    <a:lstStyle/>
                    <a:p>
                      <a:pPr marL="320040">
                        <a:lnSpc>
                          <a:spcPct val="100000"/>
                        </a:lnSpc>
                        <a:spcBef>
                          <a:spcPts val="355"/>
                        </a:spcBef>
                      </a:pPr>
                      <a:r>
                        <a:rPr sz="1600" spc="-5" dirty="0">
                          <a:latin typeface="Tahoma"/>
                          <a:cs typeface="Tahoma"/>
                        </a:rPr>
                        <a:t>FY</a:t>
                      </a:r>
                      <a:r>
                        <a:rPr sz="1600" spc="5" dirty="0">
                          <a:latin typeface="Tahoma"/>
                          <a:cs typeface="Tahoma"/>
                        </a:rPr>
                        <a:t> </a:t>
                      </a:r>
                      <a:r>
                        <a:rPr sz="1600" dirty="0">
                          <a:latin typeface="Tahoma"/>
                          <a:cs typeface="Tahoma"/>
                        </a:rPr>
                        <a:t>2017‒2018</a:t>
                      </a:r>
                      <a:endParaRPr sz="1600">
                        <a:latin typeface="Tahoma"/>
                        <a:cs typeface="Tahoma"/>
                      </a:endParaRPr>
                    </a:p>
                  </a:txBody>
                  <a:tcPr marL="0" marR="0" marT="4508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D9D9"/>
                    </a:solidFill>
                  </a:tcPr>
                </a:tc>
                <a:tc>
                  <a:txBody>
                    <a:bodyPr/>
                    <a:lstStyle/>
                    <a:p>
                      <a:pPr marL="589280">
                        <a:lnSpc>
                          <a:spcPct val="100000"/>
                        </a:lnSpc>
                        <a:spcBef>
                          <a:spcPts val="355"/>
                        </a:spcBef>
                      </a:pPr>
                      <a:r>
                        <a:rPr sz="1600" spc="-5" dirty="0">
                          <a:latin typeface="Tahoma"/>
                          <a:cs typeface="Tahoma"/>
                        </a:rPr>
                        <a:t>CY </a:t>
                      </a:r>
                      <a:r>
                        <a:rPr sz="1600" dirty="0">
                          <a:latin typeface="Tahoma"/>
                          <a:cs typeface="Tahoma"/>
                        </a:rPr>
                        <a:t>2018</a:t>
                      </a:r>
                      <a:endParaRPr sz="1600">
                        <a:latin typeface="Tahoma"/>
                        <a:cs typeface="Tahoma"/>
                      </a:endParaRPr>
                    </a:p>
                  </a:txBody>
                  <a:tcPr marL="0" marR="0" marT="4508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D9D9"/>
                    </a:solidFill>
                  </a:tcPr>
                </a:tc>
                <a:extLst>
                  <a:ext uri="{0D108BD9-81ED-4DB2-BD59-A6C34878D82A}">
                    <a16:rowId xmlns:a16="http://schemas.microsoft.com/office/drawing/2014/main" val="10002"/>
                  </a:ext>
                </a:extLst>
              </a:tr>
              <a:tr h="621478">
                <a:tc>
                  <a:txBody>
                    <a:bodyPr/>
                    <a:lstStyle/>
                    <a:p>
                      <a:pPr marL="90170">
                        <a:lnSpc>
                          <a:spcPct val="100000"/>
                        </a:lnSpc>
                        <a:spcBef>
                          <a:spcPts val="355"/>
                        </a:spcBef>
                      </a:pPr>
                      <a:r>
                        <a:rPr sz="1600" spc="-10" dirty="0">
                          <a:latin typeface="Tahoma"/>
                          <a:cs typeface="Tahoma"/>
                        </a:rPr>
                        <a:t>Three</a:t>
                      </a:r>
                      <a:endParaRPr sz="1600">
                        <a:latin typeface="Tahoma"/>
                        <a:cs typeface="Tahoma"/>
                      </a:endParaRPr>
                    </a:p>
                  </a:txBody>
                  <a:tcPr marL="0" marR="0" marT="4508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355"/>
                        </a:spcBef>
                      </a:pPr>
                      <a:r>
                        <a:rPr sz="1600" spc="-5" dirty="0">
                          <a:latin typeface="Tahoma"/>
                          <a:cs typeface="Tahoma"/>
                        </a:rPr>
                        <a:t>CY </a:t>
                      </a:r>
                      <a:r>
                        <a:rPr sz="1600" dirty="0">
                          <a:latin typeface="Tahoma"/>
                          <a:cs typeface="Tahoma"/>
                        </a:rPr>
                        <a:t>2018</a:t>
                      </a:r>
                      <a:endParaRPr sz="1600">
                        <a:latin typeface="Tahoma"/>
                        <a:cs typeface="Tahoma"/>
                      </a:endParaRPr>
                    </a:p>
                  </a:txBody>
                  <a:tcPr marL="0" marR="0" marT="4508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558800">
                        <a:lnSpc>
                          <a:spcPct val="100000"/>
                        </a:lnSpc>
                        <a:spcBef>
                          <a:spcPts val="355"/>
                        </a:spcBef>
                      </a:pPr>
                      <a:r>
                        <a:rPr sz="1600" dirty="0">
                          <a:latin typeface="Tahoma"/>
                          <a:cs typeface="Tahoma"/>
                        </a:rPr>
                        <a:t>$30</a:t>
                      </a:r>
                      <a:r>
                        <a:rPr sz="1600" spc="-90" dirty="0">
                          <a:latin typeface="Tahoma"/>
                          <a:cs typeface="Tahoma"/>
                        </a:rPr>
                        <a:t> </a:t>
                      </a:r>
                      <a:r>
                        <a:rPr sz="1600" spc="-10" dirty="0">
                          <a:latin typeface="Tahoma"/>
                          <a:cs typeface="Tahoma"/>
                        </a:rPr>
                        <a:t>OUD</a:t>
                      </a:r>
                      <a:endParaRPr sz="1600">
                        <a:latin typeface="Tahoma"/>
                        <a:cs typeface="Tahoma"/>
                      </a:endParaRPr>
                    </a:p>
                    <a:p>
                      <a:pPr marL="551180">
                        <a:lnSpc>
                          <a:spcPct val="100000"/>
                        </a:lnSpc>
                      </a:pPr>
                      <a:r>
                        <a:rPr sz="1600" dirty="0">
                          <a:latin typeface="Tahoma"/>
                          <a:cs typeface="Tahoma"/>
                        </a:rPr>
                        <a:t>$45</a:t>
                      </a:r>
                      <a:r>
                        <a:rPr sz="1600" spc="-100" dirty="0">
                          <a:latin typeface="Tahoma"/>
                          <a:cs typeface="Tahoma"/>
                        </a:rPr>
                        <a:t> </a:t>
                      </a:r>
                      <a:r>
                        <a:rPr sz="1600" spc="-15" dirty="0">
                          <a:latin typeface="Tahoma"/>
                          <a:cs typeface="Tahoma"/>
                        </a:rPr>
                        <a:t>PPAs</a:t>
                      </a:r>
                      <a:endParaRPr sz="1600">
                        <a:latin typeface="Tahoma"/>
                        <a:cs typeface="Tahoma"/>
                      </a:endParaRPr>
                    </a:p>
                  </a:txBody>
                  <a:tcPr marL="0" marR="0" marT="4508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557530" algn="l">
                        <a:lnSpc>
                          <a:spcPct val="100000"/>
                        </a:lnSpc>
                        <a:spcBef>
                          <a:spcPts val="355"/>
                        </a:spcBef>
                      </a:pPr>
                      <a:r>
                        <a:rPr lang="en-US" sz="1600" spc="-10" dirty="0">
                          <a:latin typeface="Tahoma"/>
                          <a:cs typeface="Tahoma"/>
                        </a:rPr>
                        <a:t>July </a:t>
                      </a:r>
                      <a:r>
                        <a:rPr sz="1600" dirty="0">
                          <a:latin typeface="Tahoma"/>
                          <a:cs typeface="Tahoma"/>
                        </a:rPr>
                        <a:t>2019</a:t>
                      </a:r>
                    </a:p>
                    <a:p>
                      <a:pPr marL="525780" algn="l">
                        <a:lnSpc>
                          <a:spcPct val="100000"/>
                        </a:lnSpc>
                      </a:pPr>
                      <a:r>
                        <a:rPr lang="en-US" sz="1600" spc="-10" dirty="0">
                          <a:latin typeface="Tahoma"/>
                          <a:cs typeface="Tahoma"/>
                        </a:rPr>
                        <a:t>October</a:t>
                      </a:r>
                      <a:r>
                        <a:rPr lang="en-US" sz="1600" spc="-10" baseline="0" dirty="0">
                          <a:latin typeface="Tahoma"/>
                          <a:cs typeface="Tahoma"/>
                        </a:rPr>
                        <a:t> </a:t>
                      </a:r>
                      <a:r>
                        <a:rPr sz="1600" dirty="0">
                          <a:latin typeface="Tahoma"/>
                          <a:cs typeface="Tahoma"/>
                        </a:rPr>
                        <a:t>2019</a:t>
                      </a:r>
                    </a:p>
                  </a:txBody>
                  <a:tcPr marL="0" marR="0" marT="4508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20040">
                        <a:lnSpc>
                          <a:spcPct val="100000"/>
                        </a:lnSpc>
                        <a:spcBef>
                          <a:spcPts val="355"/>
                        </a:spcBef>
                      </a:pPr>
                      <a:r>
                        <a:rPr sz="1600" spc="-5" dirty="0">
                          <a:latin typeface="Tahoma"/>
                          <a:cs typeface="Tahoma"/>
                        </a:rPr>
                        <a:t>FY</a:t>
                      </a:r>
                      <a:r>
                        <a:rPr sz="1600" spc="5" dirty="0">
                          <a:latin typeface="Tahoma"/>
                          <a:cs typeface="Tahoma"/>
                        </a:rPr>
                        <a:t> </a:t>
                      </a:r>
                      <a:r>
                        <a:rPr sz="1600" dirty="0">
                          <a:latin typeface="Tahoma"/>
                          <a:cs typeface="Tahoma"/>
                        </a:rPr>
                        <a:t>2018‒2019</a:t>
                      </a:r>
                      <a:endParaRPr sz="1600">
                        <a:latin typeface="Tahoma"/>
                        <a:cs typeface="Tahoma"/>
                      </a:endParaRPr>
                    </a:p>
                  </a:txBody>
                  <a:tcPr marL="0" marR="0" marT="4508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589280">
                        <a:lnSpc>
                          <a:spcPct val="100000"/>
                        </a:lnSpc>
                        <a:spcBef>
                          <a:spcPts val="355"/>
                        </a:spcBef>
                      </a:pPr>
                      <a:r>
                        <a:rPr sz="1600" spc="-5" dirty="0">
                          <a:latin typeface="Tahoma"/>
                          <a:cs typeface="Tahoma"/>
                        </a:rPr>
                        <a:t>CY </a:t>
                      </a:r>
                      <a:r>
                        <a:rPr sz="1600" dirty="0">
                          <a:latin typeface="Tahoma"/>
                          <a:cs typeface="Tahoma"/>
                        </a:rPr>
                        <a:t>2019</a:t>
                      </a:r>
                      <a:endParaRPr sz="1600">
                        <a:latin typeface="Tahoma"/>
                        <a:cs typeface="Tahoma"/>
                      </a:endParaRPr>
                    </a:p>
                  </a:txBody>
                  <a:tcPr marL="0" marR="0" marT="4508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579119">
                <a:tc>
                  <a:txBody>
                    <a:bodyPr/>
                    <a:lstStyle/>
                    <a:p>
                      <a:pPr marL="90170">
                        <a:lnSpc>
                          <a:spcPct val="100000"/>
                        </a:lnSpc>
                        <a:spcBef>
                          <a:spcPts val="355"/>
                        </a:spcBef>
                      </a:pPr>
                      <a:r>
                        <a:rPr sz="1600" spc="-20" dirty="0">
                          <a:latin typeface="Tahoma"/>
                          <a:cs typeface="Tahoma"/>
                        </a:rPr>
                        <a:t>Four</a:t>
                      </a:r>
                      <a:endParaRPr sz="1600">
                        <a:latin typeface="Tahoma"/>
                        <a:cs typeface="Tahoma"/>
                      </a:endParaRPr>
                    </a:p>
                  </a:txBody>
                  <a:tcPr marL="0" marR="0" marT="4508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D9D9"/>
                    </a:solidFill>
                  </a:tcPr>
                </a:tc>
                <a:tc>
                  <a:txBody>
                    <a:bodyPr/>
                    <a:lstStyle/>
                    <a:p>
                      <a:pPr algn="ctr">
                        <a:lnSpc>
                          <a:spcPct val="100000"/>
                        </a:lnSpc>
                        <a:spcBef>
                          <a:spcPts val="355"/>
                        </a:spcBef>
                      </a:pPr>
                      <a:r>
                        <a:rPr sz="1600" spc="-5" dirty="0">
                          <a:latin typeface="Tahoma"/>
                          <a:cs typeface="Tahoma"/>
                        </a:rPr>
                        <a:t>CY </a:t>
                      </a:r>
                      <a:r>
                        <a:rPr sz="1600" dirty="0">
                          <a:latin typeface="Tahoma"/>
                          <a:cs typeface="Tahoma"/>
                        </a:rPr>
                        <a:t>2019</a:t>
                      </a:r>
                      <a:endParaRPr sz="1600">
                        <a:latin typeface="Tahoma"/>
                        <a:cs typeface="Tahoma"/>
                      </a:endParaRPr>
                    </a:p>
                  </a:txBody>
                  <a:tcPr marL="0" marR="0" marT="4508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D9D9"/>
                    </a:solidFill>
                  </a:tcPr>
                </a:tc>
                <a:tc>
                  <a:txBody>
                    <a:bodyPr/>
                    <a:lstStyle/>
                    <a:p>
                      <a:pPr marL="558800">
                        <a:lnSpc>
                          <a:spcPct val="100000"/>
                        </a:lnSpc>
                        <a:spcBef>
                          <a:spcPts val="355"/>
                        </a:spcBef>
                      </a:pPr>
                      <a:r>
                        <a:rPr sz="1600" dirty="0">
                          <a:latin typeface="Tahoma"/>
                          <a:cs typeface="Tahoma"/>
                        </a:rPr>
                        <a:t>$35</a:t>
                      </a:r>
                      <a:r>
                        <a:rPr sz="1600" spc="-90" dirty="0">
                          <a:latin typeface="Tahoma"/>
                          <a:cs typeface="Tahoma"/>
                        </a:rPr>
                        <a:t> </a:t>
                      </a:r>
                      <a:r>
                        <a:rPr sz="1600" spc="-10" dirty="0">
                          <a:latin typeface="Tahoma"/>
                          <a:cs typeface="Tahoma"/>
                        </a:rPr>
                        <a:t>OUD</a:t>
                      </a:r>
                      <a:endParaRPr sz="1600">
                        <a:latin typeface="Tahoma"/>
                        <a:cs typeface="Tahoma"/>
                      </a:endParaRPr>
                    </a:p>
                    <a:p>
                      <a:pPr marL="551180">
                        <a:lnSpc>
                          <a:spcPct val="100000"/>
                        </a:lnSpc>
                      </a:pPr>
                      <a:r>
                        <a:rPr sz="1600" dirty="0">
                          <a:latin typeface="Tahoma"/>
                          <a:cs typeface="Tahoma"/>
                        </a:rPr>
                        <a:t>$45</a:t>
                      </a:r>
                      <a:r>
                        <a:rPr sz="1600" spc="-105" dirty="0">
                          <a:latin typeface="Tahoma"/>
                          <a:cs typeface="Tahoma"/>
                        </a:rPr>
                        <a:t> </a:t>
                      </a:r>
                      <a:r>
                        <a:rPr sz="1600" spc="-15" dirty="0">
                          <a:latin typeface="Tahoma"/>
                          <a:cs typeface="Tahoma"/>
                        </a:rPr>
                        <a:t>PPAs</a:t>
                      </a:r>
                      <a:endParaRPr sz="1600">
                        <a:latin typeface="Tahoma"/>
                        <a:cs typeface="Tahoma"/>
                      </a:endParaRPr>
                    </a:p>
                  </a:txBody>
                  <a:tcPr marL="0" marR="0" marT="4508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D9D9"/>
                    </a:solidFill>
                  </a:tcPr>
                </a:tc>
                <a:tc>
                  <a:txBody>
                    <a:bodyPr/>
                    <a:lstStyle/>
                    <a:p>
                      <a:pPr marL="525145" algn="l">
                        <a:lnSpc>
                          <a:spcPct val="100000"/>
                        </a:lnSpc>
                        <a:spcBef>
                          <a:spcPts val="355"/>
                        </a:spcBef>
                      </a:pPr>
                      <a:r>
                        <a:rPr lang="en-US" sz="1600" spc="-10" dirty="0">
                          <a:latin typeface="Tahoma"/>
                          <a:cs typeface="Tahoma"/>
                        </a:rPr>
                        <a:t>October</a:t>
                      </a:r>
                      <a:r>
                        <a:rPr lang="en-US" sz="1600" spc="-10" baseline="0" dirty="0">
                          <a:latin typeface="Tahoma"/>
                          <a:cs typeface="Tahoma"/>
                        </a:rPr>
                        <a:t> </a:t>
                      </a:r>
                      <a:r>
                        <a:rPr sz="1600" dirty="0">
                          <a:latin typeface="Tahoma"/>
                          <a:cs typeface="Tahoma"/>
                        </a:rPr>
                        <a:t>2020</a:t>
                      </a:r>
                    </a:p>
                    <a:p>
                      <a:pPr marL="525145" algn="l">
                        <a:lnSpc>
                          <a:spcPct val="100000"/>
                        </a:lnSpc>
                      </a:pPr>
                      <a:r>
                        <a:rPr lang="en-US" sz="1600" spc="-10" dirty="0">
                          <a:latin typeface="Tahoma"/>
                          <a:cs typeface="Tahoma"/>
                        </a:rPr>
                        <a:t>October</a:t>
                      </a:r>
                      <a:r>
                        <a:rPr lang="en-US" sz="1600" spc="-10" baseline="0" dirty="0">
                          <a:latin typeface="Tahoma"/>
                          <a:cs typeface="Tahoma"/>
                        </a:rPr>
                        <a:t> </a:t>
                      </a:r>
                      <a:r>
                        <a:rPr sz="1600" dirty="0">
                          <a:latin typeface="Tahoma"/>
                          <a:cs typeface="Tahoma"/>
                        </a:rPr>
                        <a:t>2020</a:t>
                      </a:r>
                    </a:p>
                  </a:txBody>
                  <a:tcPr marL="0" marR="0" marT="4508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D9D9"/>
                    </a:solidFill>
                  </a:tcPr>
                </a:tc>
                <a:tc>
                  <a:txBody>
                    <a:bodyPr/>
                    <a:lstStyle/>
                    <a:p>
                      <a:pPr marL="319405">
                        <a:lnSpc>
                          <a:spcPct val="100000"/>
                        </a:lnSpc>
                        <a:spcBef>
                          <a:spcPts val="355"/>
                        </a:spcBef>
                      </a:pPr>
                      <a:r>
                        <a:rPr sz="1600" spc="-5" dirty="0">
                          <a:latin typeface="Tahoma"/>
                          <a:cs typeface="Tahoma"/>
                        </a:rPr>
                        <a:t>FY</a:t>
                      </a:r>
                      <a:r>
                        <a:rPr sz="1600" spc="5" dirty="0">
                          <a:latin typeface="Tahoma"/>
                          <a:cs typeface="Tahoma"/>
                        </a:rPr>
                        <a:t> </a:t>
                      </a:r>
                      <a:r>
                        <a:rPr sz="1600" dirty="0">
                          <a:latin typeface="Tahoma"/>
                          <a:cs typeface="Tahoma"/>
                        </a:rPr>
                        <a:t>2019‒2020</a:t>
                      </a:r>
                      <a:endParaRPr sz="1600">
                        <a:latin typeface="Tahoma"/>
                        <a:cs typeface="Tahoma"/>
                      </a:endParaRPr>
                    </a:p>
                  </a:txBody>
                  <a:tcPr marL="0" marR="0" marT="4508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D9D9"/>
                    </a:solidFill>
                  </a:tcPr>
                </a:tc>
                <a:tc>
                  <a:txBody>
                    <a:bodyPr/>
                    <a:lstStyle/>
                    <a:p>
                      <a:pPr marL="589280">
                        <a:lnSpc>
                          <a:spcPct val="100000"/>
                        </a:lnSpc>
                        <a:spcBef>
                          <a:spcPts val="355"/>
                        </a:spcBef>
                      </a:pPr>
                      <a:r>
                        <a:rPr sz="1600" spc="-5" dirty="0">
                          <a:latin typeface="Tahoma"/>
                          <a:cs typeface="Tahoma"/>
                        </a:rPr>
                        <a:t>CY </a:t>
                      </a:r>
                      <a:r>
                        <a:rPr sz="1600" dirty="0">
                          <a:latin typeface="Tahoma"/>
                          <a:cs typeface="Tahoma"/>
                        </a:rPr>
                        <a:t>2020</a:t>
                      </a:r>
                      <a:endParaRPr sz="1600">
                        <a:latin typeface="Tahoma"/>
                        <a:cs typeface="Tahoma"/>
                      </a:endParaRPr>
                    </a:p>
                  </a:txBody>
                  <a:tcPr marL="0" marR="0" marT="4508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D9D9"/>
                    </a:solidFill>
                  </a:tcPr>
                </a:tc>
                <a:extLst>
                  <a:ext uri="{0D108BD9-81ED-4DB2-BD59-A6C34878D82A}">
                    <a16:rowId xmlns:a16="http://schemas.microsoft.com/office/drawing/2014/main" val="10004"/>
                  </a:ext>
                </a:extLst>
              </a:tr>
              <a:tr h="579119">
                <a:tc>
                  <a:txBody>
                    <a:bodyPr/>
                    <a:lstStyle/>
                    <a:p>
                      <a:pPr marL="90170">
                        <a:lnSpc>
                          <a:spcPct val="100000"/>
                        </a:lnSpc>
                        <a:spcBef>
                          <a:spcPts val="355"/>
                        </a:spcBef>
                      </a:pPr>
                      <a:r>
                        <a:rPr sz="1600" spc="-10" dirty="0">
                          <a:latin typeface="Tahoma"/>
                          <a:cs typeface="Tahoma"/>
                        </a:rPr>
                        <a:t>Five</a:t>
                      </a:r>
                      <a:endParaRPr sz="1600">
                        <a:latin typeface="Tahoma"/>
                        <a:cs typeface="Tahoma"/>
                      </a:endParaRPr>
                    </a:p>
                  </a:txBody>
                  <a:tcPr marL="0" marR="0" marT="4508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355"/>
                        </a:spcBef>
                      </a:pPr>
                      <a:r>
                        <a:rPr sz="1600" spc="-5" dirty="0">
                          <a:latin typeface="Tahoma"/>
                          <a:cs typeface="Tahoma"/>
                        </a:rPr>
                        <a:t>CY </a:t>
                      </a:r>
                      <a:r>
                        <a:rPr sz="1600" dirty="0">
                          <a:latin typeface="Tahoma"/>
                          <a:cs typeface="Tahoma"/>
                        </a:rPr>
                        <a:t>2020</a:t>
                      </a:r>
                      <a:endParaRPr sz="1600">
                        <a:latin typeface="Tahoma"/>
                        <a:cs typeface="Tahoma"/>
                      </a:endParaRPr>
                    </a:p>
                  </a:txBody>
                  <a:tcPr marL="0" marR="0" marT="4508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558800">
                        <a:lnSpc>
                          <a:spcPct val="100000"/>
                        </a:lnSpc>
                        <a:spcBef>
                          <a:spcPts val="355"/>
                        </a:spcBef>
                      </a:pPr>
                      <a:r>
                        <a:rPr sz="1600" dirty="0">
                          <a:latin typeface="Tahoma"/>
                          <a:cs typeface="Tahoma"/>
                        </a:rPr>
                        <a:t>$35</a:t>
                      </a:r>
                      <a:r>
                        <a:rPr sz="1600" spc="-90" dirty="0">
                          <a:latin typeface="Tahoma"/>
                          <a:cs typeface="Tahoma"/>
                        </a:rPr>
                        <a:t> </a:t>
                      </a:r>
                      <a:r>
                        <a:rPr sz="1600" spc="-10" dirty="0">
                          <a:latin typeface="Tahoma"/>
                          <a:cs typeface="Tahoma"/>
                        </a:rPr>
                        <a:t>OUD</a:t>
                      </a:r>
                      <a:endParaRPr sz="1600">
                        <a:latin typeface="Tahoma"/>
                        <a:cs typeface="Tahoma"/>
                      </a:endParaRPr>
                    </a:p>
                    <a:p>
                      <a:pPr marL="551180">
                        <a:lnSpc>
                          <a:spcPct val="100000"/>
                        </a:lnSpc>
                      </a:pPr>
                      <a:r>
                        <a:rPr sz="1600" dirty="0">
                          <a:latin typeface="Tahoma"/>
                          <a:cs typeface="Tahoma"/>
                        </a:rPr>
                        <a:t>$45</a:t>
                      </a:r>
                      <a:r>
                        <a:rPr sz="1600" spc="-105" dirty="0">
                          <a:latin typeface="Tahoma"/>
                          <a:cs typeface="Tahoma"/>
                        </a:rPr>
                        <a:t> </a:t>
                      </a:r>
                      <a:r>
                        <a:rPr sz="1600" spc="-15" dirty="0">
                          <a:latin typeface="Tahoma"/>
                          <a:cs typeface="Tahoma"/>
                        </a:rPr>
                        <a:t>PPAs</a:t>
                      </a:r>
                      <a:endParaRPr sz="1600">
                        <a:latin typeface="Tahoma"/>
                        <a:cs typeface="Tahoma"/>
                      </a:endParaRPr>
                    </a:p>
                  </a:txBody>
                  <a:tcPr marL="0" marR="0" marT="4508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501015" algn="l">
                        <a:lnSpc>
                          <a:spcPct val="100000"/>
                        </a:lnSpc>
                        <a:spcBef>
                          <a:spcPts val="355"/>
                        </a:spcBef>
                      </a:pPr>
                      <a:r>
                        <a:rPr sz="1600" dirty="0">
                          <a:solidFill>
                            <a:schemeClr val="tx1"/>
                          </a:solidFill>
                          <a:latin typeface="Tahoma"/>
                          <a:ea typeface="+mn-ea"/>
                          <a:cs typeface="Tahoma"/>
                        </a:rPr>
                        <a:t>June 2022</a:t>
                      </a:r>
                    </a:p>
                    <a:p>
                      <a:pPr marL="501015" algn="l">
                        <a:lnSpc>
                          <a:spcPct val="100000"/>
                        </a:lnSpc>
                      </a:pPr>
                      <a:r>
                        <a:rPr sz="1600" dirty="0">
                          <a:solidFill>
                            <a:schemeClr val="tx1"/>
                          </a:solidFill>
                          <a:latin typeface="Tahoma"/>
                          <a:ea typeface="+mn-ea"/>
                          <a:cs typeface="Tahoma"/>
                        </a:rPr>
                        <a:t>June 2022</a:t>
                      </a:r>
                    </a:p>
                  </a:txBody>
                  <a:tcPr marL="0" marR="0" marT="4508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37820">
                        <a:lnSpc>
                          <a:spcPct val="100000"/>
                        </a:lnSpc>
                        <a:spcBef>
                          <a:spcPts val="355"/>
                        </a:spcBef>
                      </a:pPr>
                      <a:r>
                        <a:rPr sz="1600" spc="-5" dirty="0">
                          <a:latin typeface="Tahoma"/>
                          <a:cs typeface="Tahoma"/>
                        </a:rPr>
                        <a:t>FY</a:t>
                      </a:r>
                      <a:r>
                        <a:rPr sz="1600" spc="5" dirty="0">
                          <a:latin typeface="Tahoma"/>
                          <a:cs typeface="Tahoma"/>
                        </a:rPr>
                        <a:t> </a:t>
                      </a:r>
                      <a:r>
                        <a:rPr sz="1600" dirty="0">
                          <a:latin typeface="Tahoma"/>
                          <a:cs typeface="Tahoma"/>
                        </a:rPr>
                        <a:t>2020</a:t>
                      </a:r>
                      <a:r>
                        <a:rPr lang="en-US" sz="1600" dirty="0">
                          <a:latin typeface="Tahoma"/>
                          <a:cs typeface="Tahoma"/>
                        </a:rPr>
                        <a:t>–2</a:t>
                      </a:r>
                      <a:r>
                        <a:rPr sz="1600" dirty="0">
                          <a:latin typeface="Tahoma"/>
                          <a:cs typeface="Tahoma"/>
                        </a:rPr>
                        <a:t>021</a:t>
                      </a:r>
                    </a:p>
                  </a:txBody>
                  <a:tcPr marL="0" marR="0" marT="4508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21030">
                        <a:lnSpc>
                          <a:spcPct val="100000"/>
                        </a:lnSpc>
                        <a:spcBef>
                          <a:spcPts val="355"/>
                        </a:spcBef>
                      </a:pPr>
                      <a:r>
                        <a:rPr sz="1600" spc="-5" dirty="0">
                          <a:latin typeface="Tahoma"/>
                          <a:cs typeface="Tahoma"/>
                        </a:rPr>
                        <a:t>CY</a:t>
                      </a:r>
                      <a:r>
                        <a:rPr lang="en-US" sz="1600" spc="-5" dirty="0">
                          <a:latin typeface="Tahoma"/>
                          <a:cs typeface="Tahoma"/>
                        </a:rPr>
                        <a:t> </a:t>
                      </a:r>
                      <a:r>
                        <a:rPr sz="1600" spc="-5" dirty="0">
                          <a:latin typeface="Tahoma"/>
                          <a:cs typeface="Tahoma"/>
                        </a:rPr>
                        <a:t>2021</a:t>
                      </a:r>
                      <a:endParaRPr sz="1600" dirty="0">
                        <a:latin typeface="Tahoma"/>
                        <a:cs typeface="Tahoma"/>
                      </a:endParaRPr>
                    </a:p>
                  </a:txBody>
                  <a:tcPr marL="0" marR="0" marT="4508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5"/>
                  </a:ext>
                </a:extLst>
              </a:tr>
              <a:tr h="579120">
                <a:tc>
                  <a:txBody>
                    <a:bodyPr/>
                    <a:lstStyle/>
                    <a:p>
                      <a:pPr marL="90170">
                        <a:lnSpc>
                          <a:spcPct val="100000"/>
                        </a:lnSpc>
                        <a:spcBef>
                          <a:spcPts val="355"/>
                        </a:spcBef>
                      </a:pPr>
                      <a:r>
                        <a:rPr sz="1600" spc="-10" dirty="0">
                          <a:latin typeface="Tahoma"/>
                          <a:cs typeface="Tahoma"/>
                        </a:rPr>
                        <a:t>Six</a:t>
                      </a:r>
                      <a:endParaRPr sz="1600">
                        <a:latin typeface="Tahoma"/>
                        <a:cs typeface="Tahoma"/>
                      </a:endParaRPr>
                    </a:p>
                  </a:txBody>
                  <a:tcPr marL="0" marR="0" marT="4508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D9D9"/>
                    </a:solidFill>
                  </a:tcPr>
                </a:tc>
                <a:tc>
                  <a:txBody>
                    <a:bodyPr/>
                    <a:lstStyle/>
                    <a:p>
                      <a:pPr algn="ctr">
                        <a:lnSpc>
                          <a:spcPct val="100000"/>
                        </a:lnSpc>
                        <a:spcBef>
                          <a:spcPts val="355"/>
                        </a:spcBef>
                      </a:pPr>
                      <a:r>
                        <a:rPr sz="1600" spc="-5" dirty="0">
                          <a:latin typeface="Tahoma"/>
                          <a:cs typeface="Tahoma"/>
                        </a:rPr>
                        <a:t>CY </a:t>
                      </a:r>
                      <a:r>
                        <a:rPr sz="1600" dirty="0">
                          <a:latin typeface="Tahoma"/>
                          <a:cs typeface="Tahoma"/>
                        </a:rPr>
                        <a:t>2021</a:t>
                      </a:r>
                      <a:endParaRPr sz="1600">
                        <a:latin typeface="Tahoma"/>
                        <a:cs typeface="Tahoma"/>
                      </a:endParaRPr>
                    </a:p>
                  </a:txBody>
                  <a:tcPr marL="0" marR="0" marT="4508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D9D9"/>
                    </a:solidFill>
                  </a:tcPr>
                </a:tc>
                <a:tc>
                  <a:txBody>
                    <a:bodyPr/>
                    <a:lstStyle/>
                    <a:p>
                      <a:pPr marL="558165">
                        <a:lnSpc>
                          <a:spcPct val="100000"/>
                        </a:lnSpc>
                        <a:spcBef>
                          <a:spcPts val="355"/>
                        </a:spcBef>
                      </a:pPr>
                      <a:r>
                        <a:rPr sz="1600" dirty="0">
                          <a:latin typeface="Tahoma"/>
                          <a:cs typeface="Tahoma"/>
                        </a:rPr>
                        <a:t>$35</a:t>
                      </a:r>
                      <a:r>
                        <a:rPr sz="1600" spc="-90" dirty="0">
                          <a:latin typeface="Tahoma"/>
                          <a:cs typeface="Tahoma"/>
                        </a:rPr>
                        <a:t> </a:t>
                      </a:r>
                      <a:r>
                        <a:rPr sz="1600" spc="-10" dirty="0">
                          <a:latin typeface="Tahoma"/>
                          <a:cs typeface="Tahoma"/>
                        </a:rPr>
                        <a:t>OUD</a:t>
                      </a:r>
                      <a:endParaRPr sz="1600">
                        <a:latin typeface="Tahoma"/>
                        <a:cs typeface="Tahoma"/>
                      </a:endParaRPr>
                    </a:p>
                    <a:p>
                      <a:pPr marL="550545">
                        <a:lnSpc>
                          <a:spcPct val="100000"/>
                        </a:lnSpc>
                      </a:pPr>
                      <a:r>
                        <a:rPr sz="1600" dirty="0">
                          <a:latin typeface="Tahoma"/>
                          <a:cs typeface="Tahoma"/>
                        </a:rPr>
                        <a:t>$45</a:t>
                      </a:r>
                      <a:r>
                        <a:rPr sz="1600" spc="-105" dirty="0">
                          <a:latin typeface="Tahoma"/>
                          <a:cs typeface="Tahoma"/>
                        </a:rPr>
                        <a:t> </a:t>
                      </a:r>
                      <a:r>
                        <a:rPr sz="1600" spc="-15" dirty="0">
                          <a:latin typeface="Tahoma"/>
                          <a:cs typeface="Tahoma"/>
                        </a:rPr>
                        <a:t>PPAs</a:t>
                      </a:r>
                      <a:endParaRPr sz="1600">
                        <a:latin typeface="Tahoma"/>
                        <a:cs typeface="Tahoma"/>
                      </a:endParaRPr>
                    </a:p>
                  </a:txBody>
                  <a:tcPr marL="0" marR="0" marT="4508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D9D9"/>
                    </a:solidFill>
                  </a:tcPr>
                </a:tc>
                <a:tc>
                  <a:txBody>
                    <a:bodyPr/>
                    <a:lstStyle/>
                    <a:p>
                      <a:pPr marL="524510" algn="l">
                        <a:lnSpc>
                          <a:spcPct val="100000"/>
                        </a:lnSpc>
                        <a:spcBef>
                          <a:spcPts val="355"/>
                        </a:spcBef>
                      </a:pPr>
                      <a:r>
                        <a:rPr lang="en-US" sz="1600" spc="-10" dirty="0">
                          <a:latin typeface="Tahoma"/>
                          <a:cs typeface="Tahoma"/>
                        </a:rPr>
                        <a:t>October</a:t>
                      </a:r>
                      <a:r>
                        <a:rPr lang="en-US" sz="1600" spc="-10" baseline="0" dirty="0">
                          <a:latin typeface="Tahoma"/>
                          <a:cs typeface="Tahoma"/>
                        </a:rPr>
                        <a:t> </a:t>
                      </a:r>
                      <a:r>
                        <a:rPr sz="1600" dirty="0">
                          <a:latin typeface="Tahoma"/>
                          <a:cs typeface="Tahoma"/>
                        </a:rPr>
                        <a:t>2022</a:t>
                      </a:r>
                    </a:p>
                    <a:p>
                      <a:pPr marL="524510" algn="l">
                        <a:lnSpc>
                          <a:spcPct val="100000"/>
                        </a:lnSpc>
                      </a:pPr>
                      <a:r>
                        <a:rPr lang="en-US" sz="1600" spc="-10" dirty="0">
                          <a:latin typeface="Tahoma"/>
                          <a:cs typeface="Tahoma"/>
                        </a:rPr>
                        <a:t>October</a:t>
                      </a:r>
                      <a:r>
                        <a:rPr lang="en-US" sz="1600" spc="-10" baseline="0" dirty="0">
                          <a:latin typeface="Tahoma"/>
                          <a:cs typeface="Tahoma"/>
                        </a:rPr>
                        <a:t> </a:t>
                      </a:r>
                      <a:r>
                        <a:rPr sz="1600" dirty="0">
                          <a:latin typeface="Tahoma"/>
                          <a:cs typeface="Tahoma"/>
                        </a:rPr>
                        <a:t>2022</a:t>
                      </a:r>
                    </a:p>
                  </a:txBody>
                  <a:tcPr marL="0" marR="0" marT="4508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D9D9"/>
                    </a:solidFill>
                  </a:tcPr>
                </a:tc>
                <a:tc>
                  <a:txBody>
                    <a:bodyPr/>
                    <a:lstStyle/>
                    <a:p>
                      <a:pPr marL="337185">
                        <a:lnSpc>
                          <a:spcPct val="100000"/>
                        </a:lnSpc>
                        <a:spcBef>
                          <a:spcPts val="355"/>
                        </a:spcBef>
                      </a:pPr>
                      <a:r>
                        <a:rPr sz="1600" spc="-5" dirty="0">
                          <a:latin typeface="Tahoma"/>
                          <a:cs typeface="Tahoma"/>
                        </a:rPr>
                        <a:t>FY</a:t>
                      </a:r>
                      <a:r>
                        <a:rPr sz="1600" spc="5" dirty="0">
                          <a:latin typeface="Tahoma"/>
                          <a:cs typeface="Tahoma"/>
                        </a:rPr>
                        <a:t> </a:t>
                      </a:r>
                      <a:r>
                        <a:rPr sz="1600" dirty="0">
                          <a:latin typeface="Tahoma"/>
                          <a:cs typeface="Tahoma"/>
                        </a:rPr>
                        <a:t>2021</a:t>
                      </a:r>
                      <a:r>
                        <a:rPr lang="en-US" sz="1600" dirty="0">
                          <a:latin typeface="Tahoma"/>
                          <a:cs typeface="Tahoma"/>
                        </a:rPr>
                        <a:t>–</a:t>
                      </a:r>
                      <a:r>
                        <a:rPr sz="1600" dirty="0">
                          <a:latin typeface="Tahoma"/>
                          <a:cs typeface="Tahoma"/>
                        </a:rPr>
                        <a:t>2022</a:t>
                      </a:r>
                    </a:p>
                  </a:txBody>
                  <a:tcPr marL="0" marR="0" marT="4508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D9D9"/>
                    </a:solidFill>
                  </a:tcPr>
                </a:tc>
                <a:tc>
                  <a:txBody>
                    <a:bodyPr/>
                    <a:lstStyle/>
                    <a:p>
                      <a:pPr marL="620395">
                        <a:lnSpc>
                          <a:spcPct val="100000"/>
                        </a:lnSpc>
                        <a:spcBef>
                          <a:spcPts val="355"/>
                        </a:spcBef>
                      </a:pPr>
                      <a:r>
                        <a:rPr sz="1600" spc="-5" dirty="0">
                          <a:latin typeface="Tahoma"/>
                          <a:cs typeface="Tahoma"/>
                        </a:rPr>
                        <a:t>CY</a:t>
                      </a:r>
                      <a:r>
                        <a:rPr lang="en-US" sz="1600" spc="-5" dirty="0">
                          <a:latin typeface="Tahoma"/>
                          <a:cs typeface="Tahoma"/>
                        </a:rPr>
                        <a:t> </a:t>
                      </a:r>
                      <a:r>
                        <a:rPr sz="1600" spc="-5" dirty="0">
                          <a:latin typeface="Tahoma"/>
                          <a:cs typeface="Tahoma"/>
                        </a:rPr>
                        <a:t>2022</a:t>
                      </a:r>
                      <a:endParaRPr sz="1600" dirty="0">
                        <a:latin typeface="Tahoma"/>
                        <a:cs typeface="Tahoma"/>
                      </a:endParaRPr>
                    </a:p>
                  </a:txBody>
                  <a:tcPr marL="0" marR="0" marT="4508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D9D9"/>
                    </a:solidFill>
                  </a:tcPr>
                </a:tc>
                <a:extLst>
                  <a:ext uri="{0D108BD9-81ED-4DB2-BD59-A6C34878D82A}">
                    <a16:rowId xmlns:a16="http://schemas.microsoft.com/office/drawing/2014/main" val="10006"/>
                  </a:ext>
                </a:extLst>
              </a:tr>
              <a:tr h="822959">
                <a:tc>
                  <a:txBody>
                    <a:bodyPr/>
                    <a:lstStyle/>
                    <a:p>
                      <a:pPr marL="89535">
                        <a:lnSpc>
                          <a:spcPct val="100000"/>
                        </a:lnSpc>
                        <a:spcBef>
                          <a:spcPts val="355"/>
                        </a:spcBef>
                      </a:pPr>
                      <a:r>
                        <a:rPr sz="1600" spc="-15" dirty="0">
                          <a:latin typeface="Tahoma"/>
                          <a:cs typeface="Tahoma"/>
                        </a:rPr>
                        <a:t>Seven</a:t>
                      </a:r>
                      <a:endParaRPr sz="1600">
                        <a:latin typeface="Tahoma"/>
                        <a:cs typeface="Tahoma"/>
                      </a:endParaRPr>
                    </a:p>
                  </a:txBody>
                  <a:tcPr marL="0" marR="0" marT="4508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355"/>
                        </a:spcBef>
                      </a:pPr>
                      <a:r>
                        <a:rPr sz="1600" spc="-5" dirty="0">
                          <a:latin typeface="Tahoma"/>
                          <a:cs typeface="Tahoma"/>
                        </a:rPr>
                        <a:t>CY </a:t>
                      </a:r>
                      <a:r>
                        <a:rPr sz="1600" dirty="0">
                          <a:latin typeface="Tahoma"/>
                          <a:cs typeface="Tahoma"/>
                        </a:rPr>
                        <a:t>2022</a:t>
                      </a:r>
                      <a:endParaRPr sz="1600">
                        <a:latin typeface="Tahoma"/>
                        <a:cs typeface="Tahoma"/>
                      </a:endParaRPr>
                    </a:p>
                  </a:txBody>
                  <a:tcPr marL="0" marR="0" marT="4508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558165">
                        <a:lnSpc>
                          <a:spcPct val="100000"/>
                        </a:lnSpc>
                        <a:spcBef>
                          <a:spcPts val="355"/>
                        </a:spcBef>
                      </a:pPr>
                      <a:r>
                        <a:rPr sz="1600" dirty="0">
                          <a:latin typeface="Tahoma"/>
                          <a:cs typeface="Tahoma"/>
                        </a:rPr>
                        <a:t>$35</a:t>
                      </a:r>
                      <a:r>
                        <a:rPr sz="1600" spc="-90" dirty="0">
                          <a:latin typeface="Tahoma"/>
                          <a:cs typeface="Tahoma"/>
                        </a:rPr>
                        <a:t> </a:t>
                      </a:r>
                      <a:r>
                        <a:rPr sz="1600" spc="-10" dirty="0">
                          <a:latin typeface="Tahoma"/>
                          <a:cs typeface="Tahoma"/>
                        </a:rPr>
                        <a:t>OUD</a:t>
                      </a:r>
                      <a:endParaRPr sz="1600">
                        <a:latin typeface="Tahoma"/>
                        <a:cs typeface="Tahoma"/>
                      </a:endParaRPr>
                    </a:p>
                    <a:p>
                      <a:pPr marL="550545">
                        <a:lnSpc>
                          <a:spcPct val="100000"/>
                        </a:lnSpc>
                      </a:pPr>
                      <a:r>
                        <a:rPr sz="1600" dirty="0">
                          <a:latin typeface="Tahoma"/>
                          <a:cs typeface="Tahoma"/>
                        </a:rPr>
                        <a:t>$45</a:t>
                      </a:r>
                      <a:r>
                        <a:rPr sz="1600" spc="-105" dirty="0">
                          <a:latin typeface="Tahoma"/>
                          <a:cs typeface="Tahoma"/>
                        </a:rPr>
                        <a:t> </a:t>
                      </a:r>
                      <a:r>
                        <a:rPr sz="1600" spc="-15" dirty="0">
                          <a:latin typeface="Tahoma"/>
                          <a:cs typeface="Tahoma"/>
                        </a:rPr>
                        <a:t>PPAs</a:t>
                      </a:r>
                      <a:endParaRPr sz="1600">
                        <a:latin typeface="Tahoma"/>
                        <a:cs typeface="Tahoma"/>
                      </a:endParaRPr>
                    </a:p>
                    <a:p>
                      <a:pPr marL="508000">
                        <a:lnSpc>
                          <a:spcPct val="100000"/>
                        </a:lnSpc>
                      </a:pPr>
                      <a:r>
                        <a:rPr sz="1600" dirty="0">
                          <a:latin typeface="Tahoma"/>
                          <a:cs typeface="Tahoma"/>
                        </a:rPr>
                        <a:t>$30</a:t>
                      </a:r>
                      <a:r>
                        <a:rPr sz="1600" spc="-20" dirty="0">
                          <a:latin typeface="Tahoma"/>
                          <a:cs typeface="Tahoma"/>
                        </a:rPr>
                        <a:t> </a:t>
                      </a:r>
                      <a:r>
                        <a:rPr sz="1600" dirty="0">
                          <a:latin typeface="Tahoma"/>
                          <a:cs typeface="Tahoma"/>
                        </a:rPr>
                        <a:t>REHD</a:t>
                      </a:r>
                      <a:endParaRPr sz="1600">
                        <a:latin typeface="Tahoma"/>
                        <a:cs typeface="Tahoma"/>
                      </a:endParaRPr>
                    </a:p>
                  </a:txBody>
                  <a:tcPr marL="0" marR="0" marT="4508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524510" algn="l">
                        <a:lnSpc>
                          <a:spcPct val="100000"/>
                        </a:lnSpc>
                        <a:spcBef>
                          <a:spcPts val="355"/>
                        </a:spcBef>
                      </a:pPr>
                      <a:r>
                        <a:rPr lang="en-US" sz="1600" dirty="0">
                          <a:solidFill>
                            <a:srgbClr val="FF0000"/>
                          </a:solidFill>
                          <a:latin typeface="Tahoma"/>
                          <a:cs typeface="Tahoma"/>
                        </a:rPr>
                        <a:t>TBD</a:t>
                      </a:r>
                      <a:endParaRPr sz="1600" dirty="0">
                        <a:solidFill>
                          <a:srgbClr val="FF0000"/>
                        </a:solidFill>
                        <a:latin typeface="Tahoma"/>
                        <a:cs typeface="Tahoma"/>
                      </a:endParaRPr>
                    </a:p>
                    <a:p>
                      <a:pPr marL="524510" algn="l">
                        <a:lnSpc>
                          <a:spcPct val="100000"/>
                        </a:lnSpc>
                      </a:pPr>
                      <a:r>
                        <a:rPr lang="en-US" sz="1600" spc="-10" baseline="0" dirty="0">
                          <a:solidFill>
                            <a:srgbClr val="FF0000"/>
                          </a:solidFill>
                          <a:latin typeface="Tahoma"/>
                          <a:cs typeface="Tahoma"/>
                        </a:rPr>
                        <a:t>January 2024 </a:t>
                      </a:r>
                      <a:r>
                        <a:rPr lang="en-US" sz="1600" spc="-10" dirty="0">
                          <a:solidFill>
                            <a:srgbClr val="FF0000"/>
                          </a:solidFill>
                          <a:latin typeface="Tahoma"/>
                          <a:cs typeface="Tahoma"/>
                        </a:rPr>
                        <a:t>January </a:t>
                      </a:r>
                      <a:r>
                        <a:rPr sz="1600" dirty="0">
                          <a:solidFill>
                            <a:srgbClr val="FF0000"/>
                          </a:solidFill>
                          <a:latin typeface="Tahoma"/>
                          <a:cs typeface="Tahoma"/>
                        </a:rPr>
                        <a:t>202</a:t>
                      </a:r>
                      <a:r>
                        <a:rPr lang="en-US" sz="1600" dirty="0">
                          <a:solidFill>
                            <a:srgbClr val="FF0000"/>
                          </a:solidFill>
                          <a:latin typeface="Tahoma"/>
                          <a:cs typeface="Tahoma"/>
                        </a:rPr>
                        <a:t>4</a:t>
                      </a:r>
                      <a:endParaRPr sz="1600" dirty="0">
                        <a:latin typeface="Tahoma"/>
                        <a:cs typeface="Tahoma"/>
                      </a:endParaRPr>
                    </a:p>
                  </a:txBody>
                  <a:tcPr marL="0" marR="0" marT="4508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37185">
                        <a:lnSpc>
                          <a:spcPct val="100000"/>
                        </a:lnSpc>
                        <a:spcBef>
                          <a:spcPts val="355"/>
                        </a:spcBef>
                      </a:pPr>
                      <a:r>
                        <a:rPr sz="1600" spc="-5" dirty="0">
                          <a:latin typeface="Tahoma"/>
                          <a:cs typeface="Tahoma"/>
                        </a:rPr>
                        <a:t>FY</a:t>
                      </a:r>
                      <a:r>
                        <a:rPr sz="1600" spc="5" dirty="0">
                          <a:latin typeface="Tahoma"/>
                          <a:cs typeface="Tahoma"/>
                        </a:rPr>
                        <a:t> </a:t>
                      </a:r>
                      <a:r>
                        <a:rPr sz="1600" dirty="0">
                          <a:latin typeface="Tahoma"/>
                          <a:cs typeface="Tahoma"/>
                        </a:rPr>
                        <a:t>2022</a:t>
                      </a:r>
                      <a:r>
                        <a:rPr lang="en-US" sz="1600" dirty="0">
                          <a:latin typeface="Tahoma"/>
                          <a:cs typeface="Tahoma"/>
                        </a:rPr>
                        <a:t>–</a:t>
                      </a:r>
                      <a:r>
                        <a:rPr sz="1600" dirty="0">
                          <a:latin typeface="Tahoma"/>
                          <a:cs typeface="Tahoma"/>
                        </a:rPr>
                        <a:t>2023</a:t>
                      </a:r>
                    </a:p>
                  </a:txBody>
                  <a:tcPr marL="0" marR="0" marT="4508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20395">
                        <a:lnSpc>
                          <a:spcPct val="100000"/>
                        </a:lnSpc>
                        <a:spcBef>
                          <a:spcPts val="355"/>
                        </a:spcBef>
                      </a:pPr>
                      <a:r>
                        <a:rPr sz="1600" spc="-5" dirty="0">
                          <a:latin typeface="Tahoma"/>
                          <a:cs typeface="Tahoma"/>
                        </a:rPr>
                        <a:t>CY</a:t>
                      </a:r>
                      <a:r>
                        <a:rPr lang="en-US" sz="1600" spc="-5" dirty="0">
                          <a:latin typeface="Tahoma"/>
                          <a:cs typeface="Tahoma"/>
                        </a:rPr>
                        <a:t> </a:t>
                      </a:r>
                      <a:r>
                        <a:rPr sz="1600" spc="-5" dirty="0">
                          <a:latin typeface="Tahoma"/>
                          <a:cs typeface="Tahoma"/>
                        </a:rPr>
                        <a:t>2023</a:t>
                      </a:r>
                      <a:endParaRPr sz="1600" dirty="0">
                        <a:latin typeface="Tahoma"/>
                        <a:cs typeface="Tahoma"/>
                      </a:endParaRPr>
                    </a:p>
                  </a:txBody>
                  <a:tcPr marL="0" marR="0" marT="4508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7"/>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Chart 23"/>
          <p:cNvGraphicFramePr/>
          <p:nvPr/>
        </p:nvGraphicFramePr>
        <p:xfrm>
          <a:off x="838200" y="1831802"/>
          <a:ext cx="6102619" cy="4458276"/>
        </p:xfrm>
        <a:graphic>
          <a:graphicData uri="http://schemas.openxmlformats.org/drawingml/2006/chart">
            <c:chart xmlns:c="http://schemas.openxmlformats.org/drawingml/2006/chart" xmlns:r="http://schemas.openxmlformats.org/officeDocument/2006/relationships" r:id="rId3"/>
          </a:graphicData>
        </a:graphic>
      </p:graphicFrame>
      <p:sp>
        <p:nvSpPr>
          <p:cNvPr id="4" name="object 4"/>
          <p:cNvSpPr txBox="1">
            <a:spLocks noGrp="1"/>
          </p:cNvSpPr>
          <p:nvPr>
            <p:ph type="title"/>
          </p:nvPr>
        </p:nvSpPr>
        <p:spPr>
          <a:xfrm>
            <a:off x="838200" y="365125"/>
            <a:ext cx="10515600" cy="566822"/>
          </a:xfrm>
          <a:prstGeom prst="rect">
            <a:avLst/>
          </a:prstGeom>
        </p:spPr>
        <p:txBody>
          <a:bodyPr vert="horz" wrap="square" lIns="0" tIns="12700" rIns="0" bIns="0" rtlCol="0">
            <a:spAutoFit/>
          </a:bodyPr>
          <a:lstStyle/>
          <a:p>
            <a:pPr marL="12700">
              <a:lnSpc>
                <a:spcPct val="100000"/>
              </a:lnSpc>
              <a:spcBef>
                <a:spcPts val="100"/>
              </a:spcBef>
            </a:pPr>
            <a:r>
              <a:rPr sz="3600" spc="-5" dirty="0"/>
              <a:t>Payments Funded </a:t>
            </a:r>
            <a:r>
              <a:rPr sz="3600" dirty="0"/>
              <a:t>by</a:t>
            </a:r>
            <a:r>
              <a:rPr sz="3600" spc="-35" dirty="0"/>
              <a:t> </a:t>
            </a:r>
            <a:r>
              <a:rPr sz="3600" dirty="0"/>
              <a:t>QCA</a:t>
            </a:r>
            <a:r>
              <a:rPr lang="en-US" sz="3600" dirty="0"/>
              <a:t>  </a:t>
            </a:r>
            <a:endParaRPr sz="3600" dirty="0">
              <a:solidFill>
                <a:srgbClr val="FF0000"/>
              </a:solidFill>
            </a:endParaRPr>
          </a:p>
        </p:txBody>
      </p:sp>
      <p:sp>
        <p:nvSpPr>
          <p:cNvPr id="2" name="Footer Placeholder 2">
            <a:extLst>
              <a:ext uri="{FF2B5EF4-FFF2-40B4-BE49-F238E27FC236}">
                <a16:creationId xmlns:a16="http://schemas.microsoft.com/office/drawing/2014/main" id="{0C35BF73-3082-F337-C350-FF6A046E6E55}"/>
              </a:ext>
            </a:extLst>
          </p:cNvPr>
          <p:cNvSpPr>
            <a:spLocks noGrp="1"/>
          </p:cNvSpPr>
          <p:nvPr>
            <p:ph type="ftr" sz="quarter" idx="10"/>
          </p:nvPr>
        </p:nvSpPr>
        <p:spPr>
          <a:xfrm>
            <a:off x="11044604" y="6230344"/>
            <a:ext cx="509625"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22AA5C-0B75-4048-808B-E0A2B0D767F6}" type="slidenum">
              <a:rPr kumimoji="0" lang="en-US" sz="1200" b="0" i="0" u="none" strike="noStrike" kern="1200" cap="none" spc="0" normalizeH="0" baseline="0" noProof="0" smtClean="0">
                <a:ln>
                  <a:noFill/>
                </a:ln>
                <a:solidFill>
                  <a:prstClr val="black">
                    <a:tint val="75000"/>
                  </a:prstClr>
                </a:solidFill>
                <a:effectLst/>
                <a:uLnTx/>
                <a:uFillTx/>
                <a:latin typeface="Tahoma" panose="020B0604030504040204" pitchFamily="34" charset="0"/>
                <a:ea typeface="Tahoma" panose="020B0604030504040204" pitchFamily="34" charset="0"/>
                <a:cs typeface="Tahoma" panose="020B060403050404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tint val="75000"/>
                </a:prst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5" name="object 15"/>
          <p:cNvSpPr txBox="1"/>
          <p:nvPr/>
        </p:nvSpPr>
        <p:spPr>
          <a:xfrm>
            <a:off x="766404" y="3249450"/>
            <a:ext cx="1041535" cy="321114"/>
          </a:xfrm>
          <a:prstGeom prst="rect">
            <a:avLst/>
          </a:prstGeom>
        </p:spPr>
        <p:txBody>
          <a:bodyPr vert="horz" wrap="square" lIns="0" tIns="10160" rIns="0" bIns="0" rtlCol="0">
            <a:spAutoFit/>
          </a:bodyPr>
          <a:lstStyle/>
          <a:p>
            <a:pPr marL="12700" marR="5080" lvl="0" indent="223520" algn="l" defTabSz="914400" rtl="0" eaLnBrk="1" fontAlgn="auto" latinLnBrk="0" hangingPunct="1">
              <a:lnSpc>
                <a:spcPct val="101000"/>
              </a:lnSpc>
              <a:spcBef>
                <a:spcPts val="80"/>
              </a:spcBef>
              <a:spcAft>
                <a:spcPts val="0"/>
              </a:spcAft>
              <a:buClrTx/>
              <a:buSzTx/>
              <a:buFontTx/>
              <a:buNone/>
              <a:tabLst/>
              <a:defRPr/>
            </a:pPr>
            <a:r>
              <a:rPr kumimoji="0" sz="1000" b="1" i="0" u="none" strike="noStrike" kern="1200" cap="none" spc="-5" normalizeH="0" baseline="0" noProof="0" dirty="0">
                <a:ln>
                  <a:noFill/>
                </a:ln>
                <a:solidFill>
                  <a:srgbClr val="404040"/>
                </a:solidFill>
                <a:effectLst/>
                <a:uLnTx/>
                <a:uFillTx/>
                <a:latin typeface="Tahoma"/>
                <a:ea typeface="+mn-ea"/>
                <a:cs typeface="Tahoma"/>
              </a:rPr>
              <a:t>$4</a:t>
            </a:r>
            <a:r>
              <a:rPr kumimoji="0" lang="en-US" sz="1000" b="1" i="0" u="none" strike="noStrike" kern="1200" cap="none" spc="-5" normalizeH="0" baseline="0" noProof="0" dirty="0">
                <a:ln>
                  <a:noFill/>
                </a:ln>
                <a:solidFill>
                  <a:srgbClr val="404040"/>
                </a:solidFill>
                <a:effectLst/>
                <a:uLnTx/>
                <a:uFillTx/>
                <a:latin typeface="Tahoma"/>
                <a:ea typeface="+mn-ea"/>
                <a:cs typeface="Tahoma"/>
              </a:rPr>
              <a:t>59 million</a:t>
            </a:r>
            <a:r>
              <a:rPr kumimoji="0" sz="1000" b="1" i="0" u="none" strike="noStrike" kern="1200" cap="none" spc="-5" normalizeH="0" baseline="0" noProof="0" dirty="0">
                <a:ln>
                  <a:noFill/>
                </a:ln>
                <a:solidFill>
                  <a:srgbClr val="404040"/>
                </a:solidFill>
                <a:effectLst/>
                <a:uLnTx/>
                <a:uFillTx/>
                <a:latin typeface="Tahoma"/>
                <a:ea typeface="+mn-ea"/>
                <a:cs typeface="Tahoma"/>
              </a:rPr>
              <a:t>  </a:t>
            </a:r>
            <a:r>
              <a:rPr kumimoji="0" sz="1000" b="1" i="0" u="none" strike="noStrike" kern="1200" cap="none" spc="-10" normalizeH="0" baseline="0" noProof="0" dirty="0">
                <a:ln>
                  <a:noFill/>
                </a:ln>
                <a:solidFill>
                  <a:srgbClr val="404040"/>
                </a:solidFill>
                <a:effectLst/>
                <a:uLnTx/>
                <a:uFillTx/>
                <a:latin typeface="Tahoma"/>
                <a:ea typeface="+mn-ea"/>
                <a:cs typeface="Tahoma"/>
              </a:rPr>
              <a:t>FFS</a:t>
            </a:r>
            <a:r>
              <a:rPr kumimoji="0" sz="1000" b="1" i="0" u="none" strike="noStrike" kern="1200" cap="none" spc="-70" normalizeH="0" baseline="0" noProof="0" dirty="0">
                <a:ln>
                  <a:noFill/>
                </a:ln>
                <a:solidFill>
                  <a:srgbClr val="404040"/>
                </a:solidFill>
                <a:effectLst/>
                <a:uLnTx/>
                <a:uFillTx/>
                <a:latin typeface="Tahoma"/>
                <a:ea typeface="+mn-ea"/>
                <a:cs typeface="Tahoma"/>
              </a:rPr>
              <a:t> </a:t>
            </a:r>
            <a:r>
              <a:rPr kumimoji="0" sz="1000" b="1" i="0" u="none" strike="noStrike" kern="1200" cap="none" spc="-5" normalizeH="0" baseline="0" noProof="0" dirty="0">
                <a:ln>
                  <a:noFill/>
                </a:ln>
                <a:solidFill>
                  <a:srgbClr val="404040"/>
                </a:solidFill>
                <a:effectLst/>
                <a:uLnTx/>
                <a:uFillTx/>
                <a:latin typeface="Tahoma"/>
                <a:ea typeface="+mn-ea"/>
                <a:cs typeface="Tahoma"/>
              </a:rPr>
              <a:t>Payments</a:t>
            </a:r>
            <a:endParaRPr kumimoji="0" sz="1000" b="0" i="0" u="none" strike="noStrike" kern="1200" cap="none" spc="0" normalizeH="0" baseline="0" noProof="0" dirty="0">
              <a:ln>
                <a:noFill/>
              </a:ln>
              <a:solidFill>
                <a:prstClr val="black"/>
              </a:solidFill>
              <a:effectLst/>
              <a:uLnTx/>
              <a:uFillTx/>
              <a:latin typeface="Tahoma"/>
              <a:ea typeface="+mn-ea"/>
              <a:cs typeface="Tahoma"/>
            </a:endParaRPr>
          </a:p>
        </p:txBody>
      </p:sp>
      <p:sp>
        <p:nvSpPr>
          <p:cNvPr id="16" name="object 16"/>
          <p:cNvSpPr txBox="1"/>
          <p:nvPr/>
        </p:nvSpPr>
        <p:spPr>
          <a:xfrm>
            <a:off x="2196033" y="1831802"/>
            <a:ext cx="1118795" cy="321114"/>
          </a:xfrm>
          <a:prstGeom prst="rect">
            <a:avLst/>
          </a:prstGeom>
        </p:spPr>
        <p:txBody>
          <a:bodyPr vert="horz" wrap="square" lIns="0" tIns="10160" rIns="0" bIns="0" rtlCol="0">
            <a:spAutoFit/>
          </a:bodyPr>
          <a:lstStyle/>
          <a:p>
            <a:pPr marL="12700" marR="5080" lvl="0" indent="246379" algn="l" defTabSz="914400" rtl="0" eaLnBrk="1" fontAlgn="auto" latinLnBrk="0" hangingPunct="1">
              <a:lnSpc>
                <a:spcPct val="101000"/>
              </a:lnSpc>
              <a:spcBef>
                <a:spcPts val="80"/>
              </a:spcBef>
              <a:spcAft>
                <a:spcPts val="0"/>
              </a:spcAft>
              <a:buClrTx/>
              <a:buSzTx/>
              <a:buFontTx/>
              <a:buNone/>
              <a:tabLst/>
              <a:defRPr/>
            </a:pPr>
            <a:r>
              <a:rPr kumimoji="0" sz="1000" b="1" i="0" u="none" strike="noStrike" kern="1200" cap="none" spc="-5" normalizeH="0" baseline="0" noProof="0" dirty="0">
                <a:ln>
                  <a:noFill/>
                </a:ln>
                <a:solidFill>
                  <a:srgbClr val="404040"/>
                </a:solidFill>
                <a:effectLst/>
                <a:uLnTx/>
                <a:uFillTx/>
                <a:latin typeface="Tahoma"/>
                <a:ea typeface="+mn-ea"/>
                <a:cs typeface="Tahoma"/>
              </a:rPr>
              <a:t>$</a:t>
            </a:r>
            <a:r>
              <a:rPr kumimoji="0" lang="en-US" sz="1000" b="1" i="0" u="none" strike="noStrike" kern="1200" cap="none" spc="-5" normalizeH="0" baseline="0" noProof="0" dirty="0">
                <a:ln>
                  <a:noFill/>
                </a:ln>
                <a:solidFill>
                  <a:srgbClr val="404040"/>
                </a:solidFill>
                <a:effectLst/>
                <a:uLnTx/>
                <a:uFillTx/>
                <a:latin typeface="Tahoma"/>
                <a:ea typeface="+mn-ea"/>
                <a:cs typeface="Tahoma"/>
              </a:rPr>
              <a:t>208 million</a:t>
            </a:r>
            <a:r>
              <a:rPr kumimoji="0" sz="1000" b="1" i="0" u="none" strike="noStrike" kern="1200" cap="none" spc="-5" normalizeH="0" baseline="0" noProof="0" dirty="0">
                <a:ln>
                  <a:noFill/>
                </a:ln>
                <a:solidFill>
                  <a:srgbClr val="404040"/>
                </a:solidFill>
                <a:effectLst/>
                <a:uLnTx/>
                <a:uFillTx/>
                <a:latin typeface="Tahoma"/>
                <a:ea typeface="+mn-ea"/>
                <a:cs typeface="Tahoma"/>
              </a:rPr>
              <a:t>  DSH</a:t>
            </a:r>
            <a:r>
              <a:rPr kumimoji="0" sz="1000" b="1" i="0" u="none" strike="noStrike" kern="1200" cap="none" spc="-80" normalizeH="0" baseline="0" noProof="0" dirty="0">
                <a:ln>
                  <a:noFill/>
                </a:ln>
                <a:solidFill>
                  <a:srgbClr val="404040"/>
                </a:solidFill>
                <a:effectLst/>
                <a:uLnTx/>
                <a:uFillTx/>
                <a:latin typeface="Tahoma"/>
                <a:ea typeface="+mn-ea"/>
                <a:cs typeface="Tahoma"/>
              </a:rPr>
              <a:t> </a:t>
            </a:r>
            <a:r>
              <a:rPr kumimoji="0" sz="1000" b="1" i="0" u="none" strike="noStrike" kern="1200" cap="none" spc="-5" normalizeH="0" baseline="0" noProof="0" dirty="0">
                <a:ln>
                  <a:noFill/>
                </a:ln>
                <a:solidFill>
                  <a:srgbClr val="404040"/>
                </a:solidFill>
                <a:effectLst/>
                <a:uLnTx/>
                <a:uFillTx/>
                <a:latin typeface="Tahoma"/>
                <a:ea typeface="+mn-ea"/>
                <a:cs typeface="Tahoma"/>
              </a:rPr>
              <a:t>Payments</a:t>
            </a:r>
            <a:endParaRPr kumimoji="0" sz="1000" b="0" i="0" u="none" strike="noStrike" kern="1200" cap="none" spc="0" normalizeH="0" baseline="0" noProof="0" dirty="0">
              <a:ln>
                <a:noFill/>
              </a:ln>
              <a:solidFill>
                <a:prstClr val="black"/>
              </a:solidFill>
              <a:effectLst/>
              <a:uLnTx/>
              <a:uFillTx/>
              <a:latin typeface="Tahoma"/>
              <a:ea typeface="+mn-ea"/>
              <a:cs typeface="Tahoma"/>
            </a:endParaRPr>
          </a:p>
        </p:txBody>
      </p:sp>
      <p:sp>
        <p:nvSpPr>
          <p:cNvPr id="17" name="object 17"/>
          <p:cNvSpPr txBox="1"/>
          <p:nvPr/>
        </p:nvSpPr>
        <p:spPr>
          <a:xfrm>
            <a:off x="5264735" y="5594216"/>
            <a:ext cx="1122426" cy="331470"/>
          </a:xfrm>
          <a:prstGeom prst="rect">
            <a:avLst/>
          </a:prstGeom>
        </p:spPr>
        <p:txBody>
          <a:bodyPr vert="horz" wrap="square" lIns="0" tIns="12065" rIns="0" bIns="0" rtlCol="0">
            <a:spAutoFit/>
          </a:bodyPr>
          <a:lstStyle/>
          <a:p>
            <a:pPr marL="0" marR="0" lvl="0" indent="0" algn="ctr" defTabSz="914400" rtl="0" eaLnBrk="1" fontAlgn="auto" latinLnBrk="0" hangingPunct="1">
              <a:lnSpc>
                <a:spcPct val="100000"/>
              </a:lnSpc>
              <a:spcBef>
                <a:spcPts val="95"/>
              </a:spcBef>
              <a:spcAft>
                <a:spcPts val="0"/>
              </a:spcAft>
              <a:buClrTx/>
              <a:buSzTx/>
              <a:buFontTx/>
              <a:buNone/>
              <a:tabLst/>
              <a:defRPr/>
            </a:pPr>
            <a:r>
              <a:rPr kumimoji="0" sz="1000" b="1" i="0" u="none" strike="noStrike" kern="1200" cap="none" spc="-5" normalizeH="0" baseline="0" noProof="0" dirty="0">
                <a:ln>
                  <a:noFill/>
                </a:ln>
                <a:solidFill>
                  <a:srgbClr val="404040"/>
                </a:solidFill>
                <a:effectLst/>
                <a:uLnTx/>
                <a:uFillTx/>
                <a:latin typeface="Tahoma"/>
                <a:ea typeface="+mn-ea"/>
                <a:cs typeface="Tahoma"/>
              </a:rPr>
              <a:t>$1,</a:t>
            </a:r>
            <a:r>
              <a:rPr kumimoji="0" lang="en-US" sz="1000" b="1" i="0" u="none" strike="noStrike" kern="1200" cap="none" spc="-5" normalizeH="0" baseline="0" noProof="0" dirty="0">
                <a:ln>
                  <a:noFill/>
                </a:ln>
                <a:solidFill>
                  <a:srgbClr val="404040"/>
                </a:solidFill>
                <a:effectLst/>
                <a:uLnTx/>
                <a:uFillTx/>
                <a:latin typeface="Tahoma"/>
                <a:ea typeface="+mn-ea"/>
                <a:cs typeface="Tahoma"/>
              </a:rPr>
              <a:t>42</a:t>
            </a:r>
            <a:r>
              <a:rPr kumimoji="0" sz="1000" b="1" i="0" u="none" strike="noStrike" kern="1200" cap="none" spc="-5" normalizeH="0" baseline="0" noProof="0" dirty="0">
                <a:ln>
                  <a:noFill/>
                </a:ln>
                <a:solidFill>
                  <a:srgbClr val="404040"/>
                </a:solidFill>
                <a:effectLst/>
                <a:uLnTx/>
                <a:uFillTx/>
                <a:latin typeface="Tahoma"/>
                <a:ea typeface="+mn-ea"/>
                <a:cs typeface="Tahoma"/>
              </a:rPr>
              <a:t>6</a:t>
            </a:r>
            <a:r>
              <a:rPr kumimoji="0" lang="en-US" sz="1000" b="1" i="0" u="none" strike="noStrike" kern="1200" cap="none" spc="-5" normalizeH="0" baseline="0" noProof="0" dirty="0">
                <a:ln>
                  <a:noFill/>
                </a:ln>
                <a:solidFill>
                  <a:srgbClr val="404040"/>
                </a:solidFill>
                <a:effectLst/>
                <a:uLnTx/>
                <a:uFillTx/>
                <a:latin typeface="Tahoma"/>
                <a:ea typeface="+mn-ea"/>
                <a:cs typeface="Tahoma"/>
              </a:rPr>
              <a:t> </a:t>
            </a:r>
            <a:r>
              <a:rPr kumimoji="0" sz="1000" b="1" i="0" u="none" strike="noStrike" kern="1200" cap="none" spc="-5" normalizeH="0" baseline="0" noProof="0" dirty="0">
                <a:ln>
                  <a:noFill/>
                </a:ln>
                <a:solidFill>
                  <a:srgbClr val="404040"/>
                </a:solidFill>
                <a:effectLst/>
                <a:uLnTx/>
                <a:uFillTx/>
                <a:latin typeface="Tahoma"/>
                <a:ea typeface="+mn-ea"/>
                <a:cs typeface="Tahoma"/>
              </a:rPr>
              <a:t>m</a:t>
            </a:r>
            <a:r>
              <a:rPr kumimoji="0" lang="en-US" sz="1000" b="1" i="0" u="none" strike="noStrike" kern="1200" cap="none" spc="-5" normalizeH="0" baseline="0" noProof="0" dirty="0">
                <a:ln>
                  <a:noFill/>
                </a:ln>
                <a:solidFill>
                  <a:srgbClr val="404040"/>
                </a:solidFill>
                <a:effectLst/>
                <a:uLnTx/>
                <a:uFillTx/>
                <a:latin typeface="Tahoma"/>
                <a:ea typeface="+mn-ea"/>
                <a:cs typeface="Tahoma"/>
              </a:rPr>
              <a:t>illion</a:t>
            </a:r>
            <a:endParaRPr kumimoji="0" sz="1000" b="0" i="0" u="none" strike="noStrike" kern="1200" cap="none" spc="0" normalizeH="0" baseline="0" noProof="0" dirty="0">
              <a:ln>
                <a:noFill/>
              </a:ln>
              <a:solidFill>
                <a:prstClr val="black"/>
              </a:solidFill>
              <a:effectLst/>
              <a:uLnTx/>
              <a:uFillTx/>
              <a:latin typeface="Tahoma"/>
              <a:ea typeface="+mn-ea"/>
              <a:cs typeface="Tahoma"/>
            </a:endParaRPr>
          </a:p>
          <a:p>
            <a:pPr marL="0" marR="0" lvl="0" indent="0" algn="ctr" defTabSz="914400" rtl="0" eaLnBrk="1" fontAlgn="auto" latinLnBrk="0" hangingPunct="1">
              <a:lnSpc>
                <a:spcPct val="100000"/>
              </a:lnSpc>
              <a:spcBef>
                <a:spcPts val="10"/>
              </a:spcBef>
              <a:spcAft>
                <a:spcPts val="0"/>
              </a:spcAft>
              <a:buClrTx/>
              <a:buSzTx/>
              <a:buFontTx/>
              <a:buNone/>
              <a:tabLst/>
              <a:defRPr/>
            </a:pPr>
            <a:r>
              <a:rPr kumimoji="0" sz="1000" b="1" i="0" u="none" strike="noStrike" kern="1200" cap="none" spc="-10" normalizeH="0" baseline="0" noProof="0" dirty="0">
                <a:ln>
                  <a:noFill/>
                </a:ln>
                <a:solidFill>
                  <a:srgbClr val="404040"/>
                </a:solidFill>
                <a:effectLst/>
                <a:uLnTx/>
                <a:uFillTx/>
                <a:latin typeface="Tahoma"/>
                <a:ea typeface="+mn-ea"/>
                <a:cs typeface="Tahoma"/>
              </a:rPr>
              <a:t>MCO</a:t>
            </a:r>
            <a:r>
              <a:rPr kumimoji="0" sz="1000" b="1" i="0" u="none" strike="noStrike" kern="1200" cap="none" spc="-50" normalizeH="0" baseline="0" noProof="0" dirty="0">
                <a:ln>
                  <a:noFill/>
                </a:ln>
                <a:solidFill>
                  <a:srgbClr val="404040"/>
                </a:solidFill>
                <a:effectLst/>
                <a:uLnTx/>
                <a:uFillTx/>
                <a:latin typeface="Tahoma"/>
                <a:ea typeface="+mn-ea"/>
                <a:cs typeface="Tahoma"/>
              </a:rPr>
              <a:t> </a:t>
            </a:r>
            <a:r>
              <a:rPr kumimoji="0" sz="1000" b="1" i="0" u="none" strike="noStrike" kern="1200" cap="none" spc="-5" normalizeH="0" baseline="0" noProof="0" dirty="0">
                <a:ln>
                  <a:noFill/>
                </a:ln>
                <a:solidFill>
                  <a:srgbClr val="404040"/>
                </a:solidFill>
                <a:effectLst/>
                <a:uLnTx/>
                <a:uFillTx/>
                <a:latin typeface="Tahoma"/>
                <a:ea typeface="+mn-ea"/>
                <a:cs typeface="Tahoma"/>
              </a:rPr>
              <a:t>Payments</a:t>
            </a:r>
            <a:endParaRPr kumimoji="0" sz="1000" b="0" i="0" u="none" strike="noStrike" kern="1200" cap="none" spc="0" normalizeH="0" baseline="0" noProof="0" dirty="0">
              <a:ln>
                <a:noFill/>
              </a:ln>
              <a:solidFill>
                <a:prstClr val="black"/>
              </a:solidFill>
              <a:effectLst/>
              <a:uLnTx/>
              <a:uFillTx/>
              <a:latin typeface="Tahoma"/>
              <a:ea typeface="+mn-ea"/>
              <a:cs typeface="Tahoma"/>
            </a:endParaRPr>
          </a:p>
        </p:txBody>
      </p:sp>
      <p:sp>
        <p:nvSpPr>
          <p:cNvPr id="18" name="object 18"/>
          <p:cNvSpPr txBox="1"/>
          <p:nvPr/>
        </p:nvSpPr>
        <p:spPr>
          <a:xfrm>
            <a:off x="3996304" y="1707480"/>
            <a:ext cx="1270890" cy="321114"/>
          </a:xfrm>
          <a:prstGeom prst="rect">
            <a:avLst/>
          </a:prstGeom>
        </p:spPr>
        <p:txBody>
          <a:bodyPr vert="horz" wrap="square" lIns="0" tIns="10160" rIns="0" bIns="0" rtlCol="0">
            <a:spAutoFit/>
          </a:bodyPr>
          <a:lstStyle/>
          <a:p>
            <a:pPr marL="12700" marR="5080" lvl="0" indent="347345" algn="l" defTabSz="914400" rtl="0" eaLnBrk="1" fontAlgn="auto" latinLnBrk="0" hangingPunct="1">
              <a:lnSpc>
                <a:spcPct val="101000"/>
              </a:lnSpc>
              <a:spcBef>
                <a:spcPts val="80"/>
              </a:spcBef>
              <a:spcAft>
                <a:spcPts val="0"/>
              </a:spcAft>
              <a:buClrTx/>
              <a:buSzTx/>
              <a:buFontTx/>
              <a:buNone/>
              <a:tabLst/>
              <a:defRPr/>
            </a:pPr>
            <a:r>
              <a:rPr kumimoji="0" lang="en-US" sz="1000" b="1" i="0" u="none" strike="noStrike" kern="1200" cap="none" spc="-5" normalizeH="0" baseline="0" noProof="0" dirty="0">
                <a:ln>
                  <a:noFill/>
                </a:ln>
                <a:solidFill>
                  <a:srgbClr val="404040"/>
                </a:solidFill>
                <a:effectLst/>
                <a:uLnTx/>
                <a:uFillTx/>
                <a:latin typeface="Tahoma"/>
                <a:ea typeface="+mn-ea"/>
                <a:cs typeface="Tahoma"/>
              </a:rPr>
              <a:t>$110 </a:t>
            </a:r>
            <a:r>
              <a:rPr kumimoji="0" sz="1000" b="1" i="0" u="none" strike="noStrike" kern="1200" cap="none" spc="-5" normalizeH="0" baseline="0" noProof="0" dirty="0">
                <a:ln>
                  <a:noFill/>
                </a:ln>
                <a:solidFill>
                  <a:srgbClr val="404040"/>
                </a:solidFill>
                <a:effectLst/>
                <a:uLnTx/>
                <a:uFillTx/>
                <a:latin typeface="Tahoma"/>
                <a:ea typeface="+mn-ea"/>
                <a:cs typeface="Tahoma"/>
              </a:rPr>
              <a:t>m</a:t>
            </a:r>
            <a:r>
              <a:rPr kumimoji="0" lang="en-US" sz="1000" b="1" i="0" u="none" strike="noStrike" kern="1200" cap="none" spc="-5" normalizeH="0" baseline="0" noProof="0" dirty="0">
                <a:ln>
                  <a:noFill/>
                </a:ln>
                <a:solidFill>
                  <a:srgbClr val="404040"/>
                </a:solidFill>
                <a:effectLst/>
                <a:uLnTx/>
                <a:uFillTx/>
                <a:latin typeface="Tahoma"/>
                <a:ea typeface="+mn-ea"/>
                <a:cs typeface="Tahoma"/>
              </a:rPr>
              <a:t>illion</a:t>
            </a:r>
            <a:r>
              <a:rPr kumimoji="0" sz="1000" b="1" i="0" u="none" strike="noStrike" kern="1200" cap="none" spc="-5" normalizeH="0" baseline="0" noProof="0" dirty="0">
                <a:ln>
                  <a:noFill/>
                </a:ln>
                <a:solidFill>
                  <a:srgbClr val="404040"/>
                </a:solidFill>
                <a:effectLst/>
                <a:uLnTx/>
                <a:uFillTx/>
                <a:latin typeface="Tahoma"/>
                <a:ea typeface="+mn-ea"/>
                <a:cs typeface="Tahoma"/>
              </a:rPr>
              <a:t>  </a:t>
            </a:r>
            <a:r>
              <a:rPr kumimoji="0" sz="1000" b="1" i="0" u="none" strike="noStrike" kern="1200" cap="none" spc="-10" normalizeH="0" baseline="0" noProof="0" dirty="0">
                <a:ln>
                  <a:noFill/>
                </a:ln>
                <a:solidFill>
                  <a:srgbClr val="404040"/>
                </a:solidFill>
                <a:effectLst/>
                <a:uLnTx/>
                <a:uFillTx/>
                <a:latin typeface="Tahoma"/>
                <a:ea typeface="+mn-ea"/>
                <a:cs typeface="Tahoma"/>
              </a:rPr>
              <a:t>Quality</a:t>
            </a:r>
            <a:r>
              <a:rPr kumimoji="0" sz="1000" b="1" i="0" u="none" strike="noStrike" kern="1200" cap="none" spc="-35" normalizeH="0" baseline="0" noProof="0" dirty="0">
                <a:ln>
                  <a:noFill/>
                </a:ln>
                <a:solidFill>
                  <a:srgbClr val="404040"/>
                </a:solidFill>
                <a:effectLst/>
                <a:uLnTx/>
                <a:uFillTx/>
                <a:latin typeface="Tahoma"/>
                <a:ea typeface="+mn-ea"/>
                <a:cs typeface="Tahoma"/>
              </a:rPr>
              <a:t> </a:t>
            </a:r>
            <a:r>
              <a:rPr kumimoji="0" sz="1000" b="1" i="0" u="none" strike="noStrike" kern="1200" cap="none" spc="-5" normalizeH="0" baseline="0" noProof="0" dirty="0">
                <a:ln>
                  <a:noFill/>
                </a:ln>
                <a:solidFill>
                  <a:srgbClr val="404040"/>
                </a:solidFill>
                <a:effectLst/>
                <a:uLnTx/>
                <a:uFillTx/>
                <a:latin typeface="Tahoma"/>
                <a:ea typeface="+mn-ea"/>
                <a:cs typeface="Tahoma"/>
              </a:rPr>
              <a:t>Payment</a:t>
            </a:r>
            <a:endParaRPr kumimoji="0" sz="1000" b="0" i="0" u="none" strike="noStrike" kern="1200" cap="none" spc="0" normalizeH="0" baseline="0" noProof="0" dirty="0">
              <a:ln>
                <a:noFill/>
              </a:ln>
              <a:solidFill>
                <a:prstClr val="black"/>
              </a:solidFill>
              <a:effectLst/>
              <a:uLnTx/>
              <a:uFillTx/>
              <a:latin typeface="Tahoma"/>
              <a:ea typeface="+mn-ea"/>
              <a:cs typeface="Tahoma"/>
            </a:endParaRPr>
          </a:p>
        </p:txBody>
      </p:sp>
      <p:sp>
        <p:nvSpPr>
          <p:cNvPr id="19" name="object 19"/>
          <p:cNvSpPr txBox="1"/>
          <p:nvPr/>
        </p:nvSpPr>
        <p:spPr>
          <a:xfrm>
            <a:off x="930304" y="1040508"/>
            <a:ext cx="6461096" cy="454659"/>
          </a:xfrm>
          <a:prstGeom prst="rect">
            <a:avLst/>
          </a:prstGeom>
        </p:spPr>
        <p:txBody>
          <a:bodyPr vert="horz" wrap="square" lIns="0" tIns="13335" rIns="0" bIns="0" rtlCol="0">
            <a:spAutoFit/>
          </a:bodyPr>
          <a:lstStyle/>
          <a:p>
            <a:pPr marL="0" marR="0" lvl="0" indent="0" algn="ctr" defTabSz="914400" rtl="0" eaLnBrk="1" fontAlgn="auto" latinLnBrk="0" hangingPunct="1">
              <a:lnSpc>
                <a:spcPct val="100000"/>
              </a:lnSpc>
              <a:spcBef>
                <a:spcPts val="105"/>
              </a:spcBef>
              <a:spcAft>
                <a:spcPts val="0"/>
              </a:spcAft>
              <a:buClrTx/>
              <a:buSzTx/>
              <a:buFontTx/>
              <a:buNone/>
              <a:tabLst/>
              <a:defRPr/>
            </a:pPr>
            <a:r>
              <a:rPr kumimoji="0" sz="1400" b="1" i="0" u="none" strike="noStrike" kern="1200" cap="none" spc="0" normalizeH="0" baseline="0" noProof="0" dirty="0">
                <a:ln>
                  <a:noFill/>
                </a:ln>
                <a:solidFill>
                  <a:prstClr val="black"/>
                </a:solidFill>
                <a:effectLst/>
                <a:uLnTx/>
                <a:uFillTx/>
                <a:latin typeface="Tahoma"/>
                <a:ea typeface="+mn-ea"/>
                <a:cs typeface="Tahoma"/>
              </a:rPr>
              <a:t>FY </a:t>
            </a:r>
            <a:r>
              <a:rPr kumimoji="0" sz="1400" b="1" i="0" u="none" strike="noStrike" kern="1200" cap="none" spc="-10" normalizeH="0" baseline="0" noProof="0" dirty="0">
                <a:ln>
                  <a:noFill/>
                </a:ln>
                <a:solidFill>
                  <a:prstClr val="black"/>
                </a:solidFill>
                <a:effectLst/>
                <a:uLnTx/>
                <a:uFillTx/>
                <a:latin typeface="Tahoma"/>
                <a:ea typeface="+mn-ea"/>
                <a:cs typeface="Tahoma"/>
              </a:rPr>
              <a:t>20</a:t>
            </a:r>
            <a:r>
              <a:rPr kumimoji="0" lang="en-US" sz="1400" b="1" i="0" u="none" strike="noStrike" kern="1200" cap="none" spc="-10" normalizeH="0" baseline="0" noProof="0" dirty="0">
                <a:ln>
                  <a:noFill/>
                </a:ln>
                <a:solidFill>
                  <a:prstClr val="black"/>
                </a:solidFill>
                <a:effectLst/>
                <a:uLnTx/>
                <a:uFillTx/>
                <a:latin typeface="Tahoma"/>
                <a:ea typeface="+mn-ea"/>
                <a:cs typeface="Tahoma"/>
              </a:rPr>
              <a:t>21</a:t>
            </a:r>
            <a:r>
              <a:rPr kumimoji="0" sz="1400" b="1" i="0" u="none" strike="noStrike" kern="1200" cap="none" spc="-10" normalizeH="0" baseline="0" noProof="0" dirty="0">
                <a:ln>
                  <a:noFill/>
                </a:ln>
                <a:solidFill>
                  <a:prstClr val="black"/>
                </a:solidFill>
                <a:effectLst/>
                <a:uLnTx/>
                <a:uFillTx/>
                <a:latin typeface="Tahoma"/>
                <a:ea typeface="+mn-ea"/>
                <a:cs typeface="Tahoma"/>
              </a:rPr>
              <a:t>‒202</a:t>
            </a:r>
            <a:r>
              <a:rPr kumimoji="0" lang="en-US" sz="1400" b="1" i="0" u="none" strike="noStrike" kern="1200" cap="none" spc="-10" normalizeH="0" baseline="0" noProof="0" dirty="0">
                <a:ln>
                  <a:noFill/>
                </a:ln>
                <a:solidFill>
                  <a:prstClr val="black"/>
                </a:solidFill>
                <a:effectLst/>
                <a:uLnTx/>
                <a:uFillTx/>
                <a:latin typeface="Tahoma"/>
                <a:ea typeface="+mn-ea"/>
                <a:cs typeface="Tahoma"/>
              </a:rPr>
              <a:t>2</a:t>
            </a:r>
            <a:r>
              <a:rPr kumimoji="0" sz="1400" b="1" i="0" u="none" strike="noStrike" kern="1200" cap="none" spc="-10" normalizeH="0" baseline="0" noProof="0" dirty="0">
                <a:ln>
                  <a:noFill/>
                </a:ln>
                <a:solidFill>
                  <a:prstClr val="black"/>
                </a:solidFill>
                <a:effectLst/>
                <a:uLnTx/>
                <a:uFillTx/>
                <a:latin typeface="Tahoma"/>
                <a:ea typeface="+mn-ea"/>
                <a:cs typeface="Tahoma"/>
              </a:rPr>
              <a:t> </a:t>
            </a:r>
            <a:r>
              <a:rPr kumimoji="0" sz="1400" b="1" i="0" u="none" strike="noStrike" kern="1200" cap="none" spc="-5" normalizeH="0" baseline="0" noProof="0" dirty="0">
                <a:ln>
                  <a:noFill/>
                </a:ln>
                <a:solidFill>
                  <a:prstClr val="black"/>
                </a:solidFill>
                <a:effectLst/>
                <a:uLnTx/>
                <a:uFillTx/>
                <a:latin typeface="Tahoma"/>
                <a:ea typeface="+mn-ea"/>
                <a:cs typeface="Tahoma"/>
              </a:rPr>
              <a:t>Statewide Hospital Assessment </a:t>
            </a:r>
            <a:r>
              <a:rPr kumimoji="0" sz="1400" b="1" i="0" u="none" strike="noStrike" kern="1200" cap="none" spc="0" normalizeH="0" baseline="0" noProof="0" dirty="0">
                <a:ln>
                  <a:noFill/>
                </a:ln>
                <a:solidFill>
                  <a:prstClr val="black"/>
                </a:solidFill>
                <a:effectLst/>
                <a:uLnTx/>
                <a:uFillTx/>
                <a:latin typeface="Tahoma"/>
                <a:ea typeface="+mn-ea"/>
                <a:cs typeface="Tahoma"/>
              </a:rPr>
              <a:t>Payments</a:t>
            </a:r>
            <a:r>
              <a:rPr kumimoji="0" sz="1400" b="1" i="0" u="none" strike="noStrike" kern="1200" cap="none" spc="10" normalizeH="0" baseline="0" noProof="0" dirty="0">
                <a:ln>
                  <a:noFill/>
                </a:ln>
                <a:solidFill>
                  <a:prstClr val="black"/>
                </a:solidFill>
                <a:effectLst/>
                <a:uLnTx/>
                <a:uFillTx/>
                <a:latin typeface="Tahoma"/>
                <a:ea typeface="+mn-ea"/>
                <a:cs typeface="Tahoma"/>
              </a:rPr>
              <a:t> </a:t>
            </a:r>
            <a:r>
              <a:rPr kumimoji="0" sz="1400" b="1" i="0" u="none" strike="noStrike" kern="1200" cap="none" spc="0" normalizeH="0" baseline="0" noProof="0" dirty="0">
                <a:ln>
                  <a:noFill/>
                </a:ln>
                <a:solidFill>
                  <a:prstClr val="black"/>
                </a:solidFill>
                <a:effectLst/>
                <a:uLnTx/>
                <a:uFillTx/>
                <a:latin typeface="Tahoma"/>
                <a:ea typeface="+mn-ea"/>
                <a:cs typeface="Tahoma"/>
              </a:rPr>
              <a:t>–</a:t>
            </a:r>
            <a:endParaRPr kumimoji="0" sz="1400" b="0" i="0" u="none" strike="noStrike" kern="1200" cap="none" spc="0" normalizeH="0" baseline="0" noProof="0" dirty="0">
              <a:ln>
                <a:noFill/>
              </a:ln>
              <a:solidFill>
                <a:prstClr val="black"/>
              </a:solidFill>
              <a:effectLst/>
              <a:uLnTx/>
              <a:uFillTx/>
              <a:latin typeface="Tahoma"/>
              <a:ea typeface="+mn-ea"/>
              <a:cs typeface="Tahoma"/>
            </a:endParaRPr>
          </a:p>
          <a:p>
            <a:pPr marL="0" marR="0" lvl="0" indent="0" algn="ctr" defTabSz="914400" rtl="0" eaLnBrk="1" fontAlgn="auto" latinLnBrk="0" hangingPunct="1">
              <a:lnSpc>
                <a:spcPct val="100000"/>
              </a:lnSpc>
              <a:spcBef>
                <a:spcPts val="10"/>
              </a:spcBef>
              <a:spcAft>
                <a:spcPts val="0"/>
              </a:spcAft>
              <a:buClrTx/>
              <a:buSzTx/>
              <a:buFontTx/>
              <a:buNone/>
              <a:tabLst/>
              <a:defRPr/>
            </a:pPr>
            <a:r>
              <a:rPr kumimoji="0" sz="1400" b="1" i="0" u="none" strike="noStrike" kern="1200" cap="none" spc="-5" normalizeH="0" baseline="0" noProof="0" dirty="0">
                <a:ln>
                  <a:noFill/>
                </a:ln>
                <a:solidFill>
                  <a:prstClr val="black"/>
                </a:solidFill>
                <a:effectLst/>
                <a:uLnTx/>
                <a:uFillTx/>
                <a:latin typeface="Tahoma"/>
                <a:ea typeface="+mn-ea"/>
                <a:cs typeface="Tahoma"/>
              </a:rPr>
              <a:t>$</a:t>
            </a:r>
            <a:r>
              <a:rPr kumimoji="0" lang="en-US" sz="1400" b="1" i="0" u="none" strike="noStrike" kern="1200" cap="none" spc="-5" normalizeH="0" baseline="0" noProof="0" dirty="0">
                <a:ln>
                  <a:noFill/>
                </a:ln>
                <a:solidFill>
                  <a:prstClr val="black"/>
                </a:solidFill>
                <a:effectLst/>
                <a:uLnTx/>
                <a:uFillTx/>
                <a:latin typeface="Tahoma"/>
                <a:ea typeface="+mn-ea"/>
                <a:cs typeface="Tahoma"/>
              </a:rPr>
              <a:t>2</a:t>
            </a:r>
            <a:r>
              <a:rPr kumimoji="0" sz="1400" b="1" i="0" u="none" strike="noStrike" kern="1200" cap="none" spc="-5" normalizeH="0" baseline="0" noProof="0" dirty="0">
                <a:ln>
                  <a:noFill/>
                </a:ln>
                <a:solidFill>
                  <a:prstClr val="black"/>
                </a:solidFill>
                <a:effectLst/>
                <a:uLnTx/>
                <a:uFillTx/>
                <a:latin typeface="Tahoma"/>
                <a:ea typeface="+mn-ea"/>
                <a:cs typeface="Tahoma"/>
              </a:rPr>
              <a:t>.</a:t>
            </a:r>
            <a:r>
              <a:rPr kumimoji="0" lang="en-US" sz="1400" b="1" i="0" u="none" strike="noStrike" kern="1200" cap="none" spc="-5" normalizeH="0" baseline="0" noProof="0" dirty="0">
                <a:ln>
                  <a:noFill/>
                </a:ln>
                <a:solidFill>
                  <a:prstClr val="black"/>
                </a:solidFill>
                <a:effectLst/>
                <a:uLnTx/>
                <a:uFillTx/>
                <a:latin typeface="Tahoma"/>
                <a:ea typeface="+mn-ea"/>
                <a:cs typeface="Tahoma"/>
              </a:rPr>
              <a:t>2</a:t>
            </a:r>
            <a:r>
              <a:rPr kumimoji="0" sz="1400" b="1" i="0" u="none" strike="noStrike" kern="1200" cap="none" spc="-15" normalizeH="0" baseline="0" noProof="0" dirty="0">
                <a:ln>
                  <a:noFill/>
                </a:ln>
                <a:solidFill>
                  <a:prstClr val="black"/>
                </a:solidFill>
                <a:effectLst/>
                <a:uLnTx/>
                <a:uFillTx/>
                <a:latin typeface="Tahoma"/>
                <a:ea typeface="+mn-ea"/>
                <a:cs typeface="Tahoma"/>
              </a:rPr>
              <a:t> </a:t>
            </a:r>
            <a:r>
              <a:rPr kumimoji="0" sz="1400" b="1" i="0" u="none" strike="noStrike" kern="1200" cap="none" spc="-5" normalizeH="0" baseline="0" noProof="0" dirty="0">
                <a:ln>
                  <a:noFill/>
                </a:ln>
                <a:solidFill>
                  <a:prstClr val="black"/>
                </a:solidFill>
                <a:effectLst/>
                <a:uLnTx/>
                <a:uFillTx/>
                <a:latin typeface="Tahoma"/>
                <a:ea typeface="+mn-ea"/>
                <a:cs typeface="Tahoma"/>
              </a:rPr>
              <a:t>billion</a:t>
            </a:r>
            <a:endParaRPr kumimoji="0" sz="1400" b="0" i="0" u="none" strike="noStrike" kern="1200" cap="none" spc="0" normalizeH="0" baseline="0" noProof="0" dirty="0">
              <a:ln>
                <a:noFill/>
              </a:ln>
              <a:solidFill>
                <a:prstClr val="black"/>
              </a:solidFill>
              <a:effectLst/>
              <a:uLnTx/>
              <a:uFillTx/>
              <a:latin typeface="Tahoma"/>
              <a:ea typeface="+mn-ea"/>
              <a:cs typeface="Tahoma"/>
            </a:endParaRPr>
          </a:p>
        </p:txBody>
      </p:sp>
      <p:graphicFrame>
        <p:nvGraphicFramePr>
          <p:cNvPr id="20" name="object 20"/>
          <p:cNvGraphicFramePr>
            <a:graphicFrameLocks noGrp="1"/>
          </p:cNvGraphicFramePr>
          <p:nvPr/>
        </p:nvGraphicFramePr>
        <p:xfrm>
          <a:off x="6635519" y="2103617"/>
          <a:ext cx="4918710" cy="2933894"/>
        </p:xfrm>
        <a:graphic>
          <a:graphicData uri="http://schemas.openxmlformats.org/drawingml/2006/table">
            <a:tbl>
              <a:tblPr firstRow="1" bandRow="1">
                <a:tableStyleId>{2D5ABB26-0587-4C30-8999-92F81FD0307C}</a:tableStyleId>
              </a:tblPr>
              <a:tblGrid>
                <a:gridCol w="2610485">
                  <a:extLst>
                    <a:ext uri="{9D8B030D-6E8A-4147-A177-3AD203B41FA5}">
                      <a16:colId xmlns:a16="http://schemas.microsoft.com/office/drawing/2014/main" val="20000"/>
                    </a:ext>
                  </a:extLst>
                </a:gridCol>
                <a:gridCol w="2308225">
                  <a:extLst>
                    <a:ext uri="{9D8B030D-6E8A-4147-A177-3AD203B41FA5}">
                      <a16:colId xmlns:a16="http://schemas.microsoft.com/office/drawing/2014/main" val="20001"/>
                    </a:ext>
                  </a:extLst>
                </a:gridCol>
              </a:tblGrid>
              <a:tr h="612736">
                <a:tc>
                  <a:txBody>
                    <a:bodyPr/>
                    <a:lstStyle/>
                    <a:p>
                      <a:pPr>
                        <a:lnSpc>
                          <a:spcPct val="100000"/>
                        </a:lnSpc>
                        <a:spcBef>
                          <a:spcPts val="15"/>
                        </a:spcBef>
                      </a:pPr>
                      <a:endParaRPr sz="2150">
                        <a:latin typeface="Times New Roman"/>
                        <a:cs typeface="Times New Roman"/>
                      </a:endParaRPr>
                    </a:p>
                    <a:p>
                      <a:pPr marL="403860">
                        <a:lnSpc>
                          <a:spcPct val="100000"/>
                        </a:lnSpc>
                      </a:pPr>
                      <a:r>
                        <a:rPr sz="1600" b="1" spc="-5" dirty="0">
                          <a:solidFill>
                            <a:srgbClr val="FFFFFF"/>
                          </a:solidFill>
                          <a:latin typeface="Tahoma"/>
                          <a:cs typeface="Tahoma"/>
                        </a:rPr>
                        <a:t>Payment</a:t>
                      </a:r>
                      <a:r>
                        <a:rPr sz="1600" b="1" dirty="0">
                          <a:solidFill>
                            <a:srgbClr val="FFFFFF"/>
                          </a:solidFill>
                          <a:latin typeface="Tahoma"/>
                          <a:cs typeface="Tahoma"/>
                        </a:rPr>
                        <a:t> </a:t>
                      </a:r>
                      <a:r>
                        <a:rPr sz="1600" b="1" spc="-5" dirty="0">
                          <a:solidFill>
                            <a:srgbClr val="FFFFFF"/>
                          </a:solidFill>
                          <a:latin typeface="Tahoma"/>
                          <a:cs typeface="Tahoma"/>
                        </a:rPr>
                        <a:t>Streams</a:t>
                      </a:r>
                      <a:endParaRPr sz="1600">
                        <a:latin typeface="Tahoma"/>
                        <a:cs typeface="Tahoma"/>
                      </a:endParaRPr>
                    </a:p>
                  </a:txBody>
                  <a:tcPr marL="0" marR="0" marT="1905" marB="0">
                    <a:solidFill>
                      <a:srgbClr val="0071BB"/>
                    </a:solidFill>
                  </a:tcPr>
                </a:tc>
                <a:tc>
                  <a:txBody>
                    <a:bodyPr/>
                    <a:lstStyle/>
                    <a:p>
                      <a:pPr>
                        <a:lnSpc>
                          <a:spcPct val="100000"/>
                        </a:lnSpc>
                        <a:spcBef>
                          <a:spcPts val="15"/>
                        </a:spcBef>
                      </a:pPr>
                      <a:endParaRPr sz="2150">
                        <a:latin typeface="Times New Roman"/>
                        <a:cs typeface="Times New Roman"/>
                      </a:endParaRPr>
                    </a:p>
                    <a:p>
                      <a:pPr marL="394970">
                        <a:lnSpc>
                          <a:spcPct val="100000"/>
                        </a:lnSpc>
                      </a:pPr>
                      <a:r>
                        <a:rPr sz="1600" b="1" spc="-10" dirty="0">
                          <a:solidFill>
                            <a:srgbClr val="FFFFFF"/>
                          </a:solidFill>
                          <a:latin typeface="Tahoma"/>
                          <a:cs typeface="Tahoma"/>
                        </a:rPr>
                        <a:t>Considerations</a:t>
                      </a:r>
                      <a:endParaRPr sz="1600">
                        <a:latin typeface="Tahoma"/>
                        <a:cs typeface="Tahoma"/>
                      </a:endParaRPr>
                    </a:p>
                  </a:txBody>
                  <a:tcPr marL="0" marR="0" marT="1905" marB="0">
                    <a:solidFill>
                      <a:srgbClr val="0071BB"/>
                    </a:solidFill>
                  </a:tcPr>
                </a:tc>
                <a:extLst>
                  <a:ext uri="{0D108BD9-81ED-4DB2-BD59-A6C34878D82A}">
                    <a16:rowId xmlns:a16="http://schemas.microsoft.com/office/drawing/2014/main" val="10000"/>
                  </a:ext>
                </a:extLst>
              </a:tr>
              <a:tr h="321233">
                <a:tc>
                  <a:txBody>
                    <a:bodyPr/>
                    <a:lstStyle/>
                    <a:p>
                      <a:pPr marL="90805">
                        <a:lnSpc>
                          <a:spcPct val="100000"/>
                        </a:lnSpc>
                        <a:spcBef>
                          <a:spcPts val="300"/>
                        </a:spcBef>
                      </a:pPr>
                      <a:r>
                        <a:rPr sz="1400" spc="-5" dirty="0">
                          <a:latin typeface="Tahoma"/>
                          <a:cs typeface="Tahoma"/>
                        </a:rPr>
                        <a:t>Fee-for-Service</a:t>
                      </a:r>
                      <a:r>
                        <a:rPr sz="1400" spc="-30" dirty="0">
                          <a:latin typeface="Tahoma"/>
                          <a:cs typeface="Tahoma"/>
                        </a:rPr>
                        <a:t> </a:t>
                      </a:r>
                      <a:r>
                        <a:rPr sz="1400" spc="-5" dirty="0">
                          <a:latin typeface="Tahoma"/>
                          <a:cs typeface="Tahoma"/>
                        </a:rPr>
                        <a:t>(FFS)</a:t>
                      </a:r>
                      <a:endParaRPr sz="1400">
                        <a:latin typeface="Tahoma"/>
                        <a:cs typeface="Tahoma"/>
                      </a:endParaRPr>
                    </a:p>
                  </a:txBody>
                  <a:tcPr marL="0" marR="0" marT="38100" marB="0">
                    <a:lnL w="12700">
                      <a:solidFill>
                        <a:srgbClr val="0071BB"/>
                      </a:solidFill>
                      <a:prstDash val="solid"/>
                    </a:lnL>
                    <a:lnR w="12700">
                      <a:solidFill>
                        <a:srgbClr val="0071BB"/>
                      </a:solidFill>
                      <a:prstDash val="solid"/>
                    </a:lnR>
                    <a:lnB w="12700">
                      <a:solidFill>
                        <a:srgbClr val="0071BB"/>
                      </a:solidFill>
                      <a:prstDash val="solid"/>
                    </a:lnB>
                  </a:tcPr>
                </a:tc>
                <a:tc>
                  <a:txBody>
                    <a:bodyPr/>
                    <a:lstStyle/>
                    <a:p>
                      <a:pPr marL="91440">
                        <a:lnSpc>
                          <a:spcPct val="100000"/>
                        </a:lnSpc>
                        <a:spcBef>
                          <a:spcPts val="300"/>
                        </a:spcBef>
                      </a:pPr>
                      <a:r>
                        <a:rPr sz="1400" dirty="0">
                          <a:latin typeface="Tahoma"/>
                          <a:cs typeface="Tahoma"/>
                        </a:rPr>
                        <a:t>Limited </a:t>
                      </a:r>
                      <a:r>
                        <a:rPr sz="1400" spc="-5" dirty="0">
                          <a:latin typeface="Tahoma"/>
                          <a:cs typeface="Tahoma"/>
                        </a:rPr>
                        <a:t>UPL</a:t>
                      </a:r>
                      <a:r>
                        <a:rPr sz="1400" spc="-25" dirty="0">
                          <a:latin typeface="Tahoma"/>
                          <a:cs typeface="Tahoma"/>
                        </a:rPr>
                        <a:t> </a:t>
                      </a:r>
                      <a:r>
                        <a:rPr sz="1400" dirty="0">
                          <a:latin typeface="Tahoma"/>
                          <a:cs typeface="Tahoma"/>
                        </a:rPr>
                        <a:t>room</a:t>
                      </a:r>
                      <a:endParaRPr sz="1400">
                        <a:latin typeface="Tahoma"/>
                        <a:cs typeface="Tahoma"/>
                      </a:endParaRPr>
                    </a:p>
                  </a:txBody>
                  <a:tcPr marL="0" marR="0" marT="38100" marB="0">
                    <a:lnL w="12700">
                      <a:solidFill>
                        <a:srgbClr val="0071BB"/>
                      </a:solidFill>
                      <a:prstDash val="solid"/>
                    </a:lnL>
                    <a:lnR w="12700">
                      <a:solidFill>
                        <a:srgbClr val="0071BB"/>
                      </a:solidFill>
                      <a:prstDash val="solid"/>
                    </a:lnR>
                    <a:lnB w="12700">
                      <a:solidFill>
                        <a:srgbClr val="0071BB"/>
                      </a:solidFill>
                      <a:prstDash val="solid"/>
                    </a:lnB>
                  </a:tcPr>
                </a:tc>
                <a:extLst>
                  <a:ext uri="{0D108BD9-81ED-4DB2-BD59-A6C34878D82A}">
                    <a16:rowId xmlns:a16="http://schemas.microsoft.com/office/drawing/2014/main" val="10001"/>
                  </a:ext>
                </a:extLst>
              </a:tr>
              <a:tr h="523057">
                <a:tc>
                  <a:txBody>
                    <a:bodyPr/>
                    <a:lstStyle/>
                    <a:p>
                      <a:pPr marL="91440" marR="708660">
                        <a:lnSpc>
                          <a:spcPct val="100000"/>
                        </a:lnSpc>
                        <a:spcBef>
                          <a:spcPts val="350"/>
                        </a:spcBef>
                      </a:pPr>
                      <a:r>
                        <a:rPr sz="1400" spc="-5" dirty="0">
                          <a:latin typeface="Tahoma"/>
                          <a:cs typeface="Tahoma"/>
                        </a:rPr>
                        <a:t>Disproportionate</a:t>
                      </a:r>
                      <a:r>
                        <a:rPr sz="1400" spc="-60" dirty="0">
                          <a:latin typeface="Tahoma"/>
                          <a:cs typeface="Tahoma"/>
                        </a:rPr>
                        <a:t> </a:t>
                      </a:r>
                      <a:r>
                        <a:rPr sz="1400" spc="-5" dirty="0">
                          <a:latin typeface="Tahoma"/>
                          <a:cs typeface="Tahoma"/>
                        </a:rPr>
                        <a:t>Share  Hospital</a:t>
                      </a:r>
                      <a:r>
                        <a:rPr sz="1400" spc="-10" dirty="0">
                          <a:latin typeface="Tahoma"/>
                          <a:cs typeface="Tahoma"/>
                        </a:rPr>
                        <a:t> </a:t>
                      </a:r>
                      <a:r>
                        <a:rPr sz="1400" spc="-5" dirty="0">
                          <a:latin typeface="Tahoma"/>
                          <a:cs typeface="Tahoma"/>
                        </a:rPr>
                        <a:t>(DSH)</a:t>
                      </a:r>
                      <a:endParaRPr sz="1400">
                        <a:latin typeface="Tahoma"/>
                        <a:cs typeface="Tahoma"/>
                      </a:endParaRPr>
                    </a:p>
                  </a:txBody>
                  <a:tcPr marL="0" marR="0" marT="44450" marB="0">
                    <a:lnL w="12700">
                      <a:solidFill>
                        <a:srgbClr val="0071BB"/>
                      </a:solidFill>
                      <a:prstDash val="solid"/>
                    </a:lnL>
                    <a:lnR w="12700">
                      <a:solidFill>
                        <a:srgbClr val="0071BB"/>
                      </a:solidFill>
                      <a:prstDash val="solid"/>
                    </a:lnR>
                    <a:lnT w="12700">
                      <a:solidFill>
                        <a:srgbClr val="0071BB"/>
                      </a:solidFill>
                      <a:prstDash val="solid"/>
                    </a:lnT>
                    <a:lnB w="12700">
                      <a:solidFill>
                        <a:srgbClr val="0071BB"/>
                      </a:solidFill>
                      <a:prstDash val="solid"/>
                    </a:lnB>
                  </a:tcPr>
                </a:tc>
                <a:tc>
                  <a:txBody>
                    <a:bodyPr/>
                    <a:lstStyle/>
                    <a:p>
                      <a:pPr marL="91440">
                        <a:lnSpc>
                          <a:spcPct val="100000"/>
                        </a:lnSpc>
                        <a:spcBef>
                          <a:spcPts val="350"/>
                        </a:spcBef>
                      </a:pPr>
                      <a:r>
                        <a:rPr lang="en-US" sz="1400" spc="-5" dirty="0">
                          <a:latin typeface="Tahoma"/>
                          <a:cs typeface="Tahoma"/>
                        </a:rPr>
                        <a:t>Potential</a:t>
                      </a:r>
                      <a:r>
                        <a:rPr sz="1400" spc="-5" dirty="0">
                          <a:latin typeface="Tahoma"/>
                          <a:cs typeface="Tahoma"/>
                        </a:rPr>
                        <a:t> DSH</a:t>
                      </a:r>
                      <a:r>
                        <a:rPr sz="1400" spc="-20" dirty="0">
                          <a:latin typeface="Tahoma"/>
                          <a:cs typeface="Tahoma"/>
                        </a:rPr>
                        <a:t> </a:t>
                      </a:r>
                      <a:r>
                        <a:rPr sz="1400" dirty="0">
                          <a:latin typeface="Tahoma"/>
                          <a:cs typeface="Tahoma"/>
                        </a:rPr>
                        <a:t>c</a:t>
                      </a:r>
                      <a:r>
                        <a:rPr lang="en-US" sz="1400" dirty="0">
                          <a:latin typeface="Tahoma"/>
                          <a:cs typeface="Tahoma"/>
                        </a:rPr>
                        <a:t>uts due to DSH allotment reductions</a:t>
                      </a:r>
                      <a:endParaRPr sz="1400" dirty="0">
                        <a:latin typeface="Tahoma"/>
                        <a:cs typeface="Tahoma"/>
                      </a:endParaRPr>
                    </a:p>
                  </a:txBody>
                  <a:tcPr marL="0" marR="0" marT="44450" marB="0">
                    <a:lnL w="12700">
                      <a:solidFill>
                        <a:srgbClr val="0071BB"/>
                      </a:solidFill>
                      <a:prstDash val="solid"/>
                    </a:lnL>
                    <a:lnR w="12700">
                      <a:solidFill>
                        <a:srgbClr val="0071BB"/>
                      </a:solidFill>
                      <a:prstDash val="solid"/>
                    </a:lnR>
                    <a:lnT w="12700">
                      <a:solidFill>
                        <a:srgbClr val="0071BB"/>
                      </a:solidFill>
                      <a:prstDash val="solid"/>
                    </a:lnT>
                    <a:lnB w="12700">
                      <a:solidFill>
                        <a:srgbClr val="0071BB"/>
                      </a:solidFill>
                      <a:prstDash val="solid"/>
                    </a:lnB>
                  </a:tcPr>
                </a:tc>
                <a:extLst>
                  <a:ext uri="{0D108BD9-81ED-4DB2-BD59-A6C34878D82A}">
                    <a16:rowId xmlns:a16="http://schemas.microsoft.com/office/drawing/2014/main" val="10002"/>
                  </a:ext>
                </a:extLst>
              </a:tr>
              <a:tr h="523058">
                <a:tc>
                  <a:txBody>
                    <a:bodyPr/>
                    <a:lstStyle/>
                    <a:p>
                      <a:pPr marL="91440" marR="260985">
                        <a:lnSpc>
                          <a:spcPct val="100000"/>
                        </a:lnSpc>
                        <a:spcBef>
                          <a:spcPts val="350"/>
                        </a:spcBef>
                      </a:pPr>
                      <a:r>
                        <a:rPr sz="1400" spc="-5" dirty="0">
                          <a:latin typeface="Tahoma"/>
                          <a:cs typeface="Tahoma"/>
                        </a:rPr>
                        <a:t>Managed Care Organizations  </a:t>
                      </a:r>
                      <a:r>
                        <a:rPr sz="1400" dirty="0">
                          <a:latin typeface="Tahoma"/>
                          <a:cs typeface="Tahoma"/>
                        </a:rPr>
                        <a:t>(MCO)</a:t>
                      </a:r>
                      <a:endParaRPr sz="1400">
                        <a:latin typeface="Tahoma"/>
                        <a:cs typeface="Tahoma"/>
                      </a:endParaRPr>
                    </a:p>
                  </a:txBody>
                  <a:tcPr marL="0" marR="0" marT="44450" marB="0">
                    <a:lnL w="12700">
                      <a:solidFill>
                        <a:srgbClr val="0071BB"/>
                      </a:solidFill>
                      <a:prstDash val="solid"/>
                    </a:lnL>
                    <a:lnR w="12700">
                      <a:solidFill>
                        <a:srgbClr val="0071BB"/>
                      </a:solidFill>
                      <a:prstDash val="solid"/>
                    </a:lnR>
                    <a:lnT w="12700">
                      <a:solidFill>
                        <a:srgbClr val="0071BB"/>
                      </a:solidFill>
                      <a:prstDash val="solid"/>
                    </a:lnT>
                    <a:lnB w="12700">
                      <a:solidFill>
                        <a:srgbClr val="0071BB"/>
                      </a:solidFill>
                      <a:prstDash val="solid"/>
                    </a:lnB>
                  </a:tcPr>
                </a:tc>
                <a:tc>
                  <a:txBody>
                    <a:bodyPr/>
                    <a:lstStyle/>
                    <a:p>
                      <a:pPr marL="91440">
                        <a:lnSpc>
                          <a:spcPct val="100000"/>
                        </a:lnSpc>
                        <a:spcBef>
                          <a:spcPts val="350"/>
                        </a:spcBef>
                      </a:pPr>
                      <a:r>
                        <a:rPr sz="1400" dirty="0">
                          <a:latin typeface="Tahoma"/>
                          <a:cs typeface="Tahoma"/>
                        </a:rPr>
                        <a:t>DHS </a:t>
                      </a:r>
                      <a:r>
                        <a:rPr sz="1400" spc="-5" dirty="0">
                          <a:latin typeface="Tahoma"/>
                          <a:cs typeface="Tahoma"/>
                        </a:rPr>
                        <a:t>actuary</a:t>
                      </a:r>
                      <a:r>
                        <a:rPr sz="1400" spc="-30" dirty="0">
                          <a:latin typeface="Tahoma"/>
                          <a:cs typeface="Tahoma"/>
                        </a:rPr>
                        <a:t> </a:t>
                      </a:r>
                      <a:r>
                        <a:rPr sz="1400" dirty="0">
                          <a:latin typeface="Tahoma"/>
                          <a:cs typeface="Tahoma"/>
                        </a:rPr>
                        <a:t>determines</a:t>
                      </a:r>
                      <a:endParaRPr sz="1400">
                        <a:latin typeface="Tahoma"/>
                        <a:cs typeface="Tahoma"/>
                      </a:endParaRPr>
                    </a:p>
                  </a:txBody>
                  <a:tcPr marL="0" marR="0" marT="44450" marB="0">
                    <a:lnL w="12700">
                      <a:solidFill>
                        <a:srgbClr val="0071BB"/>
                      </a:solidFill>
                      <a:prstDash val="solid"/>
                    </a:lnL>
                    <a:lnR w="12700">
                      <a:solidFill>
                        <a:srgbClr val="0071BB"/>
                      </a:solidFill>
                      <a:prstDash val="solid"/>
                    </a:lnR>
                    <a:lnT w="12700">
                      <a:solidFill>
                        <a:srgbClr val="0071BB"/>
                      </a:solidFill>
                      <a:prstDash val="solid"/>
                    </a:lnT>
                    <a:lnB w="12700">
                      <a:solidFill>
                        <a:srgbClr val="0071BB"/>
                      </a:solidFill>
                      <a:prstDash val="solid"/>
                    </a:lnB>
                  </a:tcPr>
                </a:tc>
                <a:extLst>
                  <a:ext uri="{0D108BD9-81ED-4DB2-BD59-A6C34878D82A}">
                    <a16:rowId xmlns:a16="http://schemas.microsoft.com/office/drawing/2014/main" val="10003"/>
                  </a:ext>
                </a:extLst>
              </a:tr>
              <a:tr h="953810">
                <a:tc>
                  <a:txBody>
                    <a:bodyPr/>
                    <a:lstStyle/>
                    <a:p>
                      <a:pPr marL="91440" marR="501015">
                        <a:lnSpc>
                          <a:spcPct val="100000"/>
                        </a:lnSpc>
                        <a:spcBef>
                          <a:spcPts val="350"/>
                        </a:spcBef>
                      </a:pPr>
                      <a:r>
                        <a:rPr sz="1400" spc="-5" dirty="0">
                          <a:latin typeface="Tahoma"/>
                          <a:cs typeface="Tahoma"/>
                        </a:rPr>
                        <a:t>Hospital Quality Incentive  </a:t>
                      </a:r>
                      <a:r>
                        <a:rPr sz="1400" spc="-10" dirty="0">
                          <a:latin typeface="Tahoma"/>
                          <a:cs typeface="Tahoma"/>
                        </a:rPr>
                        <a:t>Program</a:t>
                      </a:r>
                      <a:r>
                        <a:rPr sz="1400" spc="-15" dirty="0">
                          <a:latin typeface="Tahoma"/>
                          <a:cs typeface="Tahoma"/>
                        </a:rPr>
                        <a:t> </a:t>
                      </a:r>
                      <a:r>
                        <a:rPr sz="1400" spc="-5" dirty="0">
                          <a:latin typeface="Tahoma"/>
                          <a:cs typeface="Tahoma"/>
                        </a:rPr>
                        <a:t>(HQIP)</a:t>
                      </a:r>
                      <a:endParaRPr sz="1400" dirty="0">
                        <a:latin typeface="Tahoma"/>
                        <a:cs typeface="Tahoma"/>
                      </a:endParaRPr>
                    </a:p>
                  </a:txBody>
                  <a:tcPr marL="0" marR="0" marT="44450" marB="0">
                    <a:lnL w="12700">
                      <a:solidFill>
                        <a:srgbClr val="0071BB"/>
                      </a:solidFill>
                      <a:prstDash val="solid"/>
                    </a:lnL>
                    <a:lnR w="12700">
                      <a:solidFill>
                        <a:srgbClr val="0071BB"/>
                      </a:solidFill>
                      <a:prstDash val="solid"/>
                    </a:lnR>
                    <a:lnT w="12700">
                      <a:solidFill>
                        <a:srgbClr val="0071BB"/>
                      </a:solidFill>
                      <a:prstDash val="solid"/>
                    </a:lnT>
                    <a:lnB w="12700">
                      <a:solidFill>
                        <a:srgbClr val="0071BB"/>
                      </a:solidFill>
                      <a:prstDash val="solid"/>
                    </a:lnB>
                  </a:tcPr>
                </a:tc>
                <a:tc>
                  <a:txBody>
                    <a:bodyPr/>
                    <a:lstStyle/>
                    <a:p>
                      <a:pPr marL="91440" marR="471805">
                        <a:lnSpc>
                          <a:spcPct val="100000"/>
                        </a:lnSpc>
                        <a:spcBef>
                          <a:spcPts val="350"/>
                        </a:spcBef>
                      </a:pPr>
                      <a:r>
                        <a:rPr sz="1400" dirty="0">
                          <a:latin typeface="Tahoma"/>
                          <a:cs typeface="Tahoma"/>
                        </a:rPr>
                        <a:t>Up </a:t>
                      </a:r>
                      <a:r>
                        <a:rPr sz="1400" spc="-5" dirty="0">
                          <a:latin typeface="Tahoma"/>
                          <a:cs typeface="Tahoma"/>
                        </a:rPr>
                        <a:t>to </a:t>
                      </a:r>
                      <a:r>
                        <a:rPr sz="1400" dirty="0">
                          <a:latin typeface="Tahoma"/>
                          <a:cs typeface="Tahoma"/>
                        </a:rPr>
                        <a:t>5% of</a:t>
                      </a:r>
                      <a:r>
                        <a:rPr sz="1400" spc="-80" dirty="0">
                          <a:latin typeface="Tahoma"/>
                          <a:cs typeface="Tahoma"/>
                        </a:rPr>
                        <a:t> </a:t>
                      </a:r>
                      <a:r>
                        <a:rPr sz="1400" spc="-5" dirty="0">
                          <a:latin typeface="Tahoma"/>
                          <a:cs typeface="Tahoma"/>
                        </a:rPr>
                        <a:t>capitated  base rates,  Unpredictable for  </a:t>
                      </a:r>
                      <a:r>
                        <a:rPr sz="1400" dirty="0">
                          <a:latin typeface="Tahoma"/>
                          <a:cs typeface="Tahoma"/>
                        </a:rPr>
                        <a:t>budgeting</a:t>
                      </a:r>
                      <a:r>
                        <a:rPr sz="1400" spc="-60" dirty="0">
                          <a:latin typeface="Tahoma"/>
                          <a:cs typeface="Tahoma"/>
                        </a:rPr>
                        <a:t> </a:t>
                      </a:r>
                      <a:r>
                        <a:rPr sz="1400" dirty="0">
                          <a:latin typeface="Tahoma"/>
                          <a:cs typeface="Tahoma"/>
                        </a:rPr>
                        <a:t>purposes</a:t>
                      </a:r>
                    </a:p>
                  </a:txBody>
                  <a:tcPr marL="0" marR="0" marT="44450" marB="0">
                    <a:lnL w="12700">
                      <a:solidFill>
                        <a:srgbClr val="0071BB"/>
                      </a:solidFill>
                      <a:prstDash val="solid"/>
                    </a:lnL>
                    <a:lnR w="12700">
                      <a:solidFill>
                        <a:srgbClr val="0071BB"/>
                      </a:solidFill>
                      <a:prstDash val="solid"/>
                    </a:lnR>
                    <a:lnT w="12700">
                      <a:solidFill>
                        <a:srgbClr val="0071BB"/>
                      </a:solidFill>
                      <a:prstDash val="solid"/>
                    </a:lnT>
                    <a:lnB w="12700">
                      <a:solidFill>
                        <a:srgbClr val="0071BB"/>
                      </a:solidFill>
                      <a:prstDash val="solid"/>
                    </a:lnB>
                  </a:tcPr>
                </a:tc>
                <a:extLst>
                  <a:ext uri="{0D108BD9-81ED-4DB2-BD59-A6C34878D82A}">
                    <a16:rowId xmlns:a16="http://schemas.microsoft.com/office/drawing/2014/main" val="10004"/>
                  </a:ext>
                </a:extLst>
              </a:tr>
            </a:tbl>
          </a:graphicData>
        </a:graphic>
      </p:graphicFrame>
      <p:sp>
        <p:nvSpPr>
          <p:cNvPr id="21" name="object 21"/>
          <p:cNvSpPr txBox="1"/>
          <p:nvPr/>
        </p:nvSpPr>
        <p:spPr>
          <a:xfrm>
            <a:off x="7302708" y="1576370"/>
            <a:ext cx="3584331" cy="321242"/>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sz="2000" b="1" i="0" u="none" strike="noStrike" kern="1200" cap="none" spc="0" normalizeH="0" baseline="0" noProof="0" dirty="0">
                <a:ln>
                  <a:noFill/>
                </a:ln>
                <a:solidFill>
                  <a:srgbClr val="0071BB"/>
                </a:solidFill>
                <a:effectLst/>
                <a:uLnTx/>
                <a:uFillTx/>
                <a:latin typeface="Tahoma"/>
                <a:ea typeface="+mn-ea"/>
                <a:cs typeface="Tahoma"/>
              </a:rPr>
              <a:t>Payments </a:t>
            </a:r>
            <a:r>
              <a:rPr kumimoji="0" lang="en-US" sz="2000" b="1" i="0" u="none" strike="noStrike" kern="1200" cap="none" spc="0" normalizeH="0" baseline="0" noProof="0" dirty="0">
                <a:ln>
                  <a:noFill/>
                </a:ln>
                <a:solidFill>
                  <a:srgbClr val="0071BB"/>
                </a:solidFill>
                <a:effectLst/>
                <a:uLnTx/>
                <a:uFillTx/>
                <a:latin typeface="Tahoma"/>
                <a:ea typeface="+mn-ea"/>
                <a:cs typeface="Tahoma"/>
              </a:rPr>
              <a:t>and</a:t>
            </a:r>
            <a:r>
              <a:rPr kumimoji="0" sz="2000" b="1" i="0" u="none" strike="noStrike" kern="1200" cap="none" spc="-75" normalizeH="0" baseline="0" noProof="0" dirty="0">
                <a:ln>
                  <a:noFill/>
                </a:ln>
                <a:solidFill>
                  <a:srgbClr val="0071BB"/>
                </a:solidFill>
                <a:effectLst/>
                <a:uLnTx/>
                <a:uFillTx/>
                <a:latin typeface="Tahoma"/>
                <a:ea typeface="+mn-ea"/>
                <a:cs typeface="Tahoma"/>
              </a:rPr>
              <a:t> </a:t>
            </a:r>
            <a:r>
              <a:rPr kumimoji="0" sz="2000" b="1" i="0" u="none" strike="noStrike" kern="1200" cap="none" spc="-5" normalizeH="0" baseline="0" noProof="0" dirty="0">
                <a:ln>
                  <a:noFill/>
                </a:ln>
                <a:solidFill>
                  <a:srgbClr val="0071BB"/>
                </a:solidFill>
                <a:effectLst/>
                <a:uLnTx/>
                <a:uFillTx/>
                <a:latin typeface="Tahoma"/>
                <a:ea typeface="+mn-ea"/>
                <a:cs typeface="Tahoma"/>
              </a:rPr>
              <a:t>Limitations</a:t>
            </a:r>
            <a:endParaRPr kumimoji="0" sz="2000" b="0" i="0" u="none" strike="noStrike" kern="1200" cap="none" spc="0" normalizeH="0" baseline="0" noProof="0" dirty="0">
              <a:ln>
                <a:noFill/>
              </a:ln>
              <a:solidFill>
                <a:prstClr val="black"/>
              </a:solidFill>
              <a:effectLst/>
              <a:uLnTx/>
              <a:uFillTx/>
              <a:latin typeface="Tahoma"/>
              <a:ea typeface="+mn-ea"/>
              <a:cs typeface="Tahoma"/>
            </a:endParaRPr>
          </a:p>
        </p:txBody>
      </p:sp>
      <p:sp>
        <p:nvSpPr>
          <p:cNvPr id="23" name="object 2"/>
          <p:cNvSpPr/>
          <p:nvPr/>
        </p:nvSpPr>
        <p:spPr>
          <a:xfrm>
            <a:off x="566238" y="5759951"/>
            <a:ext cx="1992714" cy="794255"/>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4356034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837593" y="3493477"/>
            <a:ext cx="8299938" cy="627736"/>
          </a:xfrm>
          <a:prstGeom prst="rect">
            <a:avLst/>
          </a:prstGeom>
        </p:spPr>
        <p:txBody>
          <a:bodyPr vert="horz" wrap="square" lIns="0" tIns="12065" rIns="0" bIns="0" rtlCol="0">
            <a:spAutoFit/>
          </a:bodyPr>
          <a:lstStyle/>
          <a:p>
            <a:pPr marL="12700" marR="0" lvl="0" indent="0" algn="ctr" defTabSz="914400" rtl="0" eaLnBrk="1" fontAlgn="auto" latinLnBrk="0" hangingPunct="1">
              <a:lnSpc>
                <a:spcPct val="100000"/>
              </a:lnSpc>
              <a:spcBef>
                <a:spcPts val="95"/>
              </a:spcBef>
              <a:spcAft>
                <a:spcPts val="0"/>
              </a:spcAft>
              <a:buClrTx/>
              <a:buSzTx/>
              <a:buFontTx/>
              <a:buNone/>
              <a:tabLst/>
              <a:defRPr/>
            </a:pPr>
            <a:r>
              <a:rPr kumimoji="0" lang="en-US" sz="4000" b="1" i="0" u="none" strike="noStrike" kern="1200" cap="none" spc="85" normalizeH="0" baseline="0" noProof="0" dirty="0">
                <a:ln>
                  <a:noFill/>
                </a:ln>
                <a:solidFill>
                  <a:srgbClr val="0071BB"/>
                </a:solidFill>
                <a:effectLst/>
                <a:uLnTx/>
                <a:uFillTx/>
                <a:latin typeface="Tahoma"/>
                <a:ea typeface="+mn-ea"/>
                <a:cs typeface="Tahoma"/>
              </a:rPr>
              <a:t>QCA Reauthorization</a:t>
            </a:r>
            <a:endParaRPr kumimoji="0" sz="4000" b="0" i="0" u="none" strike="noStrike" kern="1200" cap="none" spc="0" normalizeH="0" baseline="0" noProof="0" dirty="0">
              <a:ln>
                <a:noFill/>
              </a:ln>
              <a:solidFill>
                <a:prstClr val="black"/>
              </a:solidFill>
              <a:effectLst/>
              <a:uLnTx/>
              <a:uFillTx/>
              <a:latin typeface="Tahoma"/>
              <a:ea typeface="+mn-ea"/>
              <a:cs typeface="Tahoma"/>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66238" y="5759951"/>
            <a:ext cx="1992714" cy="794255"/>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bject 3"/>
          <p:cNvSpPr txBox="1">
            <a:spLocks noGrp="1"/>
          </p:cNvSpPr>
          <p:nvPr>
            <p:ph type="title"/>
          </p:nvPr>
        </p:nvSpPr>
        <p:spPr>
          <a:xfrm>
            <a:off x="916938" y="396621"/>
            <a:ext cx="10589262" cy="566181"/>
          </a:xfrm>
          <a:prstGeom prst="rect">
            <a:avLst/>
          </a:prstGeom>
        </p:spPr>
        <p:txBody>
          <a:bodyPr vert="horz" wrap="square" lIns="0" tIns="12065" rIns="0" bIns="0" rtlCol="0">
            <a:spAutoFit/>
          </a:bodyPr>
          <a:lstStyle/>
          <a:p>
            <a:pPr marL="12700">
              <a:lnSpc>
                <a:spcPct val="100000"/>
              </a:lnSpc>
              <a:spcBef>
                <a:spcPts val="95"/>
              </a:spcBef>
            </a:pPr>
            <a:r>
              <a:rPr lang="en-US" sz="3600" spc="-5" dirty="0"/>
              <a:t>Summary of Changes</a:t>
            </a:r>
            <a:endParaRPr sz="3600" spc="-5" dirty="0"/>
          </a:p>
        </p:txBody>
      </p:sp>
      <p:sp>
        <p:nvSpPr>
          <p:cNvPr id="5" name="object 5"/>
          <p:cNvSpPr txBox="1">
            <a:spLocks noGrp="1"/>
          </p:cNvSpPr>
          <p:nvPr>
            <p:ph type="sldNum" sz="quarter" idx="7"/>
          </p:nvPr>
        </p:nvSpPr>
        <p:spPr>
          <a:xfrm>
            <a:off x="11209704" y="6273507"/>
            <a:ext cx="234950" cy="187872"/>
          </a:xfrm>
          <a:prstGeom prst="rect">
            <a:avLst/>
          </a:prstGeom>
        </p:spPr>
        <p:txBody>
          <a:bodyPr vert="horz" wrap="square" lIns="0" tIns="3175" rIns="0" bIns="0" rtlCol="0">
            <a:spAutoFit/>
          </a:bodyPr>
          <a:lstStyle/>
          <a:p>
            <a:pPr marL="38100" marR="0" lvl="0" indent="0" algn="l" defTabSz="914400" rtl="0" eaLnBrk="1" fontAlgn="auto" latinLnBrk="0" hangingPunct="1">
              <a:lnSpc>
                <a:spcPct val="100000"/>
              </a:lnSpc>
              <a:spcBef>
                <a:spcPts val="25"/>
              </a:spcBef>
              <a:spcAft>
                <a:spcPts val="0"/>
              </a:spcAft>
              <a:buClrTx/>
              <a:buSzTx/>
              <a:buFontTx/>
              <a:buNone/>
              <a:tabLst/>
              <a:defRPr/>
            </a:pPr>
            <a:fld id="{81D60167-4931-47E6-BA6A-407CBD079E47}" type="slidenum">
              <a:rPr kumimoji="0" sz="1200" b="0" i="0" u="none" strike="noStrike" kern="1200" cap="none" spc="0" normalizeH="0" baseline="0" noProof="0" dirty="0">
                <a:ln>
                  <a:noFill/>
                </a:ln>
                <a:solidFill>
                  <a:srgbClr val="888888"/>
                </a:solidFill>
                <a:effectLst/>
                <a:uLnTx/>
                <a:uFillTx/>
                <a:latin typeface="Tahoma" panose="020B0604030504040204" pitchFamily="34" charset="0"/>
                <a:ea typeface="Tahoma" panose="020B0604030504040204" pitchFamily="34" charset="0"/>
                <a:cs typeface="Tahoma" panose="020B0604030504040204" pitchFamily="34" charset="0"/>
              </a:rPr>
              <a:pPr marL="38100" marR="0" lvl="0" indent="0" algn="l" defTabSz="914400" rtl="0" eaLnBrk="1" fontAlgn="auto" latinLnBrk="0" hangingPunct="1">
                <a:lnSpc>
                  <a:spcPct val="100000"/>
                </a:lnSpc>
                <a:spcBef>
                  <a:spcPts val="25"/>
                </a:spcBef>
                <a:spcAft>
                  <a:spcPts val="0"/>
                </a:spcAft>
                <a:buClrTx/>
                <a:buSzTx/>
                <a:buFontTx/>
                <a:buNone/>
                <a:tabLst/>
                <a:defRPr/>
              </a:pPr>
              <a:t>26</a:t>
            </a:fld>
            <a:endParaRPr kumimoji="0" sz="1200" b="0" i="0" u="none" strike="noStrike" kern="1200" cap="none" spc="0" normalizeH="0" baseline="0" noProof="0" dirty="0">
              <a:ln>
                <a:noFill/>
              </a:ln>
              <a:solidFill>
                <a:srgbClr val="888888"/>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4" name="object 4"/>
          <p:cNvSpPr txBox="1"/>
          <p:nvPr/>
        </p:nvSpPr>
        <p:spPr>
          <a:xfrm>
            <a:off x="764538" y="1229359"/>
            <a:ext cx="10894062" cy="4399281"/>
          </a:xfrm>
          <a:prstGeom prst="rect">
            <a:avLst/>
          </a:prstGeom>
        </p:spPr>
        <p:txBody>
          <a:bodyPr vert="horz" wrap="square" lIns="0" tIns="13335" rIns="0" bIns="0" rtlCol="0">
            <a:spAutoFit/>
          </a:bodyPr>
          <a:lstStyle/>
          <a:p>
            <a:pPr marL="355600" marR="0" lvl="0" indent="-342900" algn="l" defTabSz="914400" rtl="0" eaLnBrk="1" fontAlgn="auto" latinLnBrk="0" hangingPunct="1">
              <a:lnSpc>
                <a:spcPct val="100000"/>
              </a:lnSpc>
              <a:spcBef>
                <a:spcPts val="994"/>
              </a:spcBef>
              <a:spcAft>
                <a:spcPts val="0"/>
              </a:spcAft>
              <a:buClr>
                <a:srgbClr val="0071BB"/>
              </a:buClr>
              <a:buSzPct val="80000"/>
              <a:buFont typeface="Wingdings"/>
              <a:buChar char=""/>
              <a:tabLst>
                <a:tab pos="354965" algn="l"/>
                <a:tab pos="355600" algn="l"/>
              </a:tabLst>
              <a:defRPr/>
            </a:pPr>
            <a:r>
              <a:rPr kumimoji="0" lang="en-US" sz="2000" b="0" i="0" u="none" strike="noStrike" kern="1200" cap="none" spc="-5" normalizeH="0" baseline="0" noProof="0" dirty="0">
                <a:ln>
                  <a:noFill/>
                </a:ln>
                <a:solidFill>
                  <a:prstClr val="black"/>
                </a:solidFill>
                <a:effectLst/>
                <a:uLnTx/>
                <a:uFillTx/>
                <a:latin typeface="Tahoma"/>
                <a:ea typeface="+mn-ea"/>
                <a:cs typeface="Tahoma"/>
              </a:rPr>
              <a:t>Includes </a:t>
            </a:r>
            <a:r>
              <a:rPr kumimoji="0" lang="en-US" sz="2000" i="0" u="none" strike="noStrike" kern="1200" cap="none" spc="-5" normalizeH="0" baseline="0" noProof="0" dirty="0">
                <a:ln>
                  <a:noFill/>
                </a:ln>
                <a:solidFill>
                  <a:prstClr val="black"/>
                </a:solidFill>
                <a:effectLst/>
                <a:uLnTx/>
                <a:uFillTx/>
                <a:latin typeface="Tahoma"/>
                <a:ea typeface="+mn-ea"/>
                <a:cs typeface="Tahoma"/>
              </a:rPr>
              <a:t>an increase in the </a:t>
            </a:r>
            <a:r>
              <a:rPr kumimoji="0" lang="en-US" sz="2000" i="1" u="none" strike="noStrike" kern="1200" cap="none" spc="-5" normalizeH="0" baseline="0" noProof="0" dirty="0">
                <a:ln>
                  <a:noFill/>
                </a:ln>
                <a:solidFill>
                  <a:prstClr val="black"/>
                </a:solidFill>
                <a:effectLst/>
                <a:uLnTx/>
                <a:uFillTx/>
                <a:latin typeface="Tahoma"/>
                <a:ea typeface="+mn-ea"/>
                <a:cs typeface="Tahoma"/>
              </a:rPr>
              <a:t>assessment </a:t>
            </a:r>
            <a:r>
              <a:rPr kumimoji="0" lang="en-US" sz="2000" b="0" i="0" u="none" strike="noStrike" kern="1200" cap="none" spc="-5" normalizeH="0" baseline="0" noProof="0" dirty="0">
                <a:ln>
                  <a:noFill/>
                </a:ln>
                <a:solidFill>
                  <a:prstClr val="black"/>
                </a:solidFill>
                <a:effectLst/>
                <a:uLnTx/>
                <a:uFillTx/>
                <a:latin typeface="Tahoma"/>
                <a:ea typeface="+mn-ea"/>
                <a:cs typeface="Tahoma"/>
              </a:rPr>
              <a:t>of approximately $250 million for FY 2023-2024 and $500 million annually for the remainder of the reauthorization period.</a:t>
            </a:r>
            <a:endParaRPr kumimoji="0" sz="2000" b="0" i="0" u="none" strike="noStrike" kern="1200" cap="none" spc="0" normalizeH="0" baseline="0" noProof="0" dirty="0">
              <a:ln>
                <a:noFill/>
              </a:ln>
              <a:solidFill>
                <a:prstClr val="black"/>
              </a:solidFill>
              <a:effectLst/>
              <a:uLnTx/>
              <a:uFillTx/>
              <a:latin typeface="Tahoma"/>
              <a:ea typeface="+mn-ea"/>
              <a:cs typeface="Tahoma"/>
            </a:endParaRPr>
          </a:p>
          <a:p>
            <a:pPr marL="355600" marR="0" lvl="0" indent="-342900" algn="l" defTabSz="914400" rtl="0" eaLnBrk="1" fontAlgn="auto" latinLnBrk="0" hangingPunct="1">
              <a:lnSpc>
                <a:spcPct val="100000"/>
              </a:lnSpc>
              <a:spcBef>
                <a:spcPts val="1005"/>
              </a:spcBef>
              <a:spcAft>
                <a:spcPts val="0"/>
              </a:spcAft>
              <a:buClr>
                <a:srgbClr val="0071BB"/>
              </a:buClr>
              <a:buSzPct val="80000"/>
              <a:buFont typeface="Wingdings"/>
              <a:buChar char=""/>
              <a:tabLst>
                <a:tab pos="354965" algn="l"/>
                <a:tab pos="355600" algn="l"/>
              </a:tabLst>
              <a:defRPr/>
            </a:pPr>
            <a:r>
              <a:rPr kumimoji="0" lang="en-US" sz="2000" i="0" u="none" strike="noStrike" kern="1200" cap="none" spc="-5" normalizeH="0" baseline="0" noProof="0" dirty="0">
                <a:ln>
                  <a:noFill/>
                </a:ln>
                <a:solidFill>
                  <a:prstClr val="black"/>
                </a:solidFill>
                <a:effectLst/>
                <a:uLnTx/>
                <a:uFillTx/>
                <a:latin typeface="Tahoma"/>
                <a:ea typeface="+mn-ea"/>
                <a:cs typeface="Tahoma"/>
              </a:rPr>
              <a:t>Increases </a:t>
            </a:r>
            <a:r>
              <a:rPr kumimoji="0" lang="en-US" sz="2000" i="1" u="none" strike="noStrike" kern="1200" cap="none" spc="-5" normalizeH="0" baseline="0" noProof="0" dirty="0">
                <a:ln>
                  <a:noFill/>
                </a:ln>
                <a:solidFill>
                  <a:prstClr val="black"/>
                </a:solidFill>
                <a:effectLst/>
                <a:uLnTx/>
                <a:uFillTx/>
                <a:latin typeface="Tahoma"/>
                <a:ea typeface="+mn-ea"/>
                <a:cs typeface="Tahoma"/>
              </a:rPr>
              <a:t>state directed payments </a:t>
            </a:r>
            <a:r>
              <a:rPr kumimoji="0" lang="en-US" sz="2000" b="0" i="0" u="none" strike="noStrike" kern="1200" cap="none" spc="-5" normalizeH="0" baseline="0" noProof="0" dirty="0">
                <a:ln>
                  <a:noFill/>
                </a:ln>
                <a:solidFill>
                  <a:prstClr val="black"/>
                </a:solidFill>
                <a:effectLst/>
                <a:uLnTx/>
                <a:uFillTx/>
                <a:latin typeface="Tahoma"/>
                <a:ea typeface="+mn-ea"/>
                <a:cs typeface="Tahoma"/>
              </a:rPr>
              <a:t>by $1.179 billion, through the use of the Average Commercial Rate (ACR) for purposes of rate-setting, which creates additional payment room to increase MCO state directed payments. </a:t>
            </a:r>
            <a:r>
              <a:rPr kumimoji="0" lang="en-US" sz="2000" b="0" i="1" u="none" strike="noStrike" kern="1200" cap="none" spc="-5" normalizeH="0" baseline="0" noProof="0" dirty="0">
                <a:ln>
                  <a:noFill/>
                </a:ln>
                <a:solidFill>
                  <a:prstClr val="black"/>
                </a:solidFill>
                <a:effectLst/>
                <a:uLnTx/>
                <a:uFillTx/>
                <a:latin typeface="Tahoma"/>
                <a:ea typeface="+mn-ea"/>
                <a:cs typeface="Tahoma"/>
              </a:rPr>
              <a:t>Pending CMS approval, this will be effective beginning in CY 2024.</a:t>
            </a:r>
          </a:p>
          <a:p>
            <a:pPr marL="355600" marR="0" lvl="0" indent="-342900" algn="l" defTabSz="914400" rtl="0" eaLnBrk="1" fontAlgn="auto" latinLnBrk="0" hangingPunct="1">
              <a:lnSpc>
                <a:spcPct val="100000"/>
              </a:lnSpc>
              <a:spcBef>
                <a:spcPts val="1005"/>
              </a:spcBef>
              <a:spcAft>
                <a:spcPts val="0"/>
              </a:spcAft>
              <a:buClr>
                <a:srgbClr val="0071BB"/>
              </a:buClr>
              <a:buSzPct val="80000"/>
              <a:buFont typeface="Wingdings"/>
              <a:buChar char=""/>
              <a:tabLst>
                <a:tab pos="354965" algn="l"/>
                <a:tab pos="355600" algn="l"/>
              </a:tabLst>
              <a:defRPr/>
            </a:pPr>
            <a:r>
              <a:rPr kumimoji="0" lang="en-US" sz="2000" b="0" i="0" u="none" strike="noStrike" kern="1200" cap="none" spc="-5" normalizeH="0" baseline="0" noProof="0" dirty="0">
                <a:ln>
                  <a:noFill/>
                </a:ln>
                <a:solidFill>
                  <a:prstClr val="black"/>
                </a:solidFill>
                <a:effectLst/>
                <a:uLnTx/>
                <a:uFillTx/>
                <a:latin typeface="Tahoma"/>
                <a:ea typeface="+mn-ea"/>
                <a:cs typeface="Tahoma"/>
              </a:rPr>
              <a:t>Includes freestanding rehabilitation providers in the distribution of increased inpatient state directed payments to offset increased assessment. </a:t>
            </a:r>
            <a:r>
              <a:rPr kumimoji="0" lang="en-US" sz="2000" b="0" i="1" u="none" strike="noStrike" kern="1200" cap="none" spc="-5" normalizeH="0" baseline="0" noProof="0" dirty="0">
                <a:ln>
                  <a:noFill/>
                </a:ln>
                <a:solidFill>
                  <a:prstClr val="black"/>
                </a:solidFill>
                <a:effectLst/>
                <a:uLnTx/>
                <a:uFillTx/>
                <a:latin typeface="Tahoma"/>
                <a:ea typeface="+mn-ea"/>
                <a:cs typeface="Tahoma"/>
              </a:rPr>
              <a:t>Pending CMS approval, this will be effective beginning in CY 2024</a:t>
            </a:r>
          </a:p>
          <a:p>
            <a:pPr marL="355600" marR="0" lvl="0" indent="-342900" algn="l" defTabSz="914400" rtl="0" eaLnBrk="1" fontAlgn="auto" latinLnBrk="0" hangingPunct="1">
              <a:lnSpc>
                <a:spcPct val="100000"/>
              </a:lnSpc>
              <a:spcBef>
                <a:spcPts val="1005"/>
              </a:spcBef>
              <a:spcAft>
                <a:spcPts val="0"/>
              </a:spcAft>
              <a:buClr>
                <a:srgbClr val="0071BB"/>
              </a:buClr>
              <a:buSzPct val="80000"/>
              <a:buFont typeface="Wingdings"/>
              <a:buChar char=""/>
              <a:tabLst>
                <a:tab pos="354965" algn="l"/>
                <a:tab pos="355600" algn="l"/>
              </a:tabLst>
              <a:defRPr/>
            </a:pPr>
            <a:r>
              <a:rPr kumimoji="0" lang="en-US" sz="2000" b="0" i="0" u="none" strike="noStrike" kern="1200" cap="none" spc="-5" normalizeH="0" baseline="0" noProof="0" dirty="0">
                <a:ln>
                  <a:noFill/>
                </a:ln>
                <a:solidFill>
                  <a:prstClr val="black"/>
                </a:solidFill>
                <a:effectLst/>
                <a:uLnTx/>
                <a:uFillTx/>
                <a:latin typeface="Tahoma"/>
                <a:ea typeface="+mn-ea"/>
                <a:cs typeface="Tahoma"/>
              </a:rPr>
              <a:t>Maintains existing state and hospital benefit proportion at 30/70, by increasing the contribution to the state by $68 million for FY 2023-2024 and $152 million for the remainder of the reauthorization period – in total, contributing $368 million for FY 2023-2024 and $452 million annually thereafter</a:t>
            </a:r>
            <a:endParaRPr kumimoji="0" sz="2000" b="0" i="0" u="none" strike="noStrike" kern="1200" cap="none" spc="0" normalizeH="0" baseline="0" noProof="0" dirty="0">
              <a:ln>
                <a:noFill/>
              </a:ln>
              <a:solidFill>
                <a:prstClr val="black"/>
              </a:solidFill>
              <a:effectLst/>
              <a:uLnTx/>
              <a:uFillTx/>
              <a:latin typeface="Tahoma"/>
              <a:ea typeface="+mn-ea"/>
              <a:cs typeface="Tahoma"/>
            </a:endParaRPr>
          </a:p>
        </p:txBody>
      </p:sp>
    </p:spTree>
    <p:extLst>
      <p:ext uri="{BB962C8B-B14F-4D97-AF65-F5344CB8AC3E}">
        <p14:creationId xmlns:p14="http://schemas.microsoft.com/office/powerpoint/2010/main" val="25827838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022230" y="3556000"/>
            <a:ext cx="8264769" cy="627736"/>
          </a:xfrm>
          <a:prstGeom prst="rect">
            <a:avLst/>
          </a:prstGeom>
        </p:spPr>
        <p:txBody>
          <a:bodyPr vert="horz" wrap="square" lIns="0" tIns="12065" rIns="0" bIns="0" rtlCol="0">
            <a:spAutoFit/>
          </a:bodyPr>
          <a:lstStyle/>
          <a:p>
            <a:pPr marL="12700" marR="0" lvl="0" indent="0" algn="ctr" defTabSz="914400" rtl="0" eaLnBrk="1" fontAlgn="auto" latinLnBrk="0" hangingPunct="1">
              <a:lnSpc>
                <a:spcPct val="100000"/>
              </a:lnSpc>
              <a:spcBef>
                <a:spcPts val="95"/>
              </a:spcBef>
              <a:spcAft>
                <a:spcPts val="0"/>
              </a:spcAft>
              <a:buClrTx/>
              <a:buSzTx/>
              <a:buFontTx/>
              <a:buNone/>
              <a:tabLst/>
              <a:defRPr/>
            </a:pPr>
            <a:r>
              <a:rPr kumimoji="0" lang="en-US" sz="4000" b="1" i="0" u="none" strike="noStrike" kern="1200" cap="none" spc="-10" normalizeH="0" baseline="0" noProof="0" dirty="0">
                <a:ln>
                  <a:noFill/>
                </a:ln>
                <a:solidFill>
                  <a:srgbClr val="0071BB"/>
                </a:solidFill>
                <a:effectLst/>
                <a:uLnTx/>
                <a:uFillTx/>
                <a:latin typeface="Tahoma"/>
                <a:ea typeface="+mn-ea"/>
                <a:cs typeface="Tahoma"/>
              </a:rPr>
              <a:t>C</a:t>
            </a:r>
            <a:r>
              <a:rPr kumimoji="0" sz="4000" b="1" i="0" u="none" strike="noStrike" kern="1200" cap="none" spc="-10" normalizeH="0" baseline="0" noProof="0" dirty="0">
                <a:ln>
                  <a:noFill/>
                </a:ln>
                <a:solidFill>
                  <a:srgbClr val="0071BB"/>
                </a:solidFill>
                <a:effectLst/>
                <a:uLnTx/>
                <a:uFillTx/>
                <a:latin typeface="Tahoma"/>
                <a:ea typeface="+mn-ea"/>
                <a:cs typeface="Tahoma"/>
              </a:rPr>
              <a:t>hallenges</a:t>
            </a:r>
            <a:r>
              <a:rPr kumimoji="0" lang="en-US" sz="4000" b="1" i="0" u="none" strike="noStrike" kern="1200" cap="none" spc="-10" normalizeH="0" baseline="0" noProof="0" dirty="0">
                <a:ln>
                  <a:noFill/>
                </a:ln>
                <a:solidFill>
                  <a:srgbClr val="0071BB"/>
                </a:solidFill>
                <a:effectLst/>
                <a:uLnTx/>
                <a:uFillTx/>
                <a:latin typeface="Tahoma"/>
                <a:ea typeface="+mn-ea"/>
                <a:cs typeface="Tahoma"/>
              </a:rPr>
              <a:t> to the QCA Program </a:t>
            </a:r>
            <a:endParaRPr kumimoji="0" sz="4000" b="0" i="0" u="none" strike="noStrike" kern="1200" cap="none" spc="0" normalizeH="0" baseline="0" noProof="0" dirty="0">
              <a:ln>
                <a:noFill/>
              </a:ln>
              <a:solidFill>
                <a:prstClr val="black"/>
              </a:solidFill>
              <a:effectLst/>
              <a:uLnTx/>
              <a:uFillTx/>
              <a:latin typeface="Tahoma"/>
              <a:ea typeface="+mn-ea"/>
              <a:cs typeface="Tahoma"/>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916938" y="396621"/>
            <a:ext cx="10284461" cy="566822"/>
          </a:xfrm>
          <a:prstGeom prst="rect">
            <a:avLst/>
          </a:prstGeom>
        </p:spPr>
        <p:txBody>
          <a:bodyPr vert="horz" wrap="square" lIns="0" tIns="12700" rIns="0" bIns="0" rtlCol="0">
            <a:spAutoFit/>
          </a:bodyPr>
          <a:lstStyle/>
          <a:p>
            <a:pPr marL="12700" marR="5080">
              <a:lnSpc>
                <a:spcPct val="100000"/>
              </a:lnSpc>
              <a:spcBef>
                <a:spcPts val="100"/>
              </a:spcBef>
            </a:pPr>
            <a:r>
              <a:rPr lang="en-US" sz="3600" dirty="0"/>
              <a:t>High-Level Challenges</a:t>
            </a:r>
            <a:endParaRPr sz="3600" dirty="0"/>
          </a:p>
        </p:txBody>
      </p:sp>
      <p:sp>
        <p:nvSpPr>
          <p:cNvPr id="6" name="object 6"/>
          <p:cNvSpPr txBox="1">
            <a:spLocks noGrp="1"/>
          </p:cNvSpPr>
          <p:nvPr>
            <p:ph type="sldNum" sz="quarter" idx="7"/>
          </p:nvPr>
        </p:nvSpPr>
        <p:spPr>
          <a:xfrm>
            <a:off x="11201399" y="6273507"/>
            <a:ext cx="234950" cy="187872"/>
          </a:xfrm>
          <a:prstGeom prst="rect">
            <a:avLst/>
          </a:prstGeom>
        </p:spPr>
        <p:txBody>
          <a:bodyPr vert="horz" wrap="square" lIns="0" tIns="3175" rIns="0" bIns="0" rtlCol="0">
            <a:spAutoFit/>
          </a:bodyPr>
          <a:lstStyle/>
          <a:p>
            <a:pPr marL="38100" marR="0" lvl="0" indent="0" algn="l" defTabSz="914400" rtl="0" eaLnBrk="1" fontAlgn="auto" latinLnBrk="0" hangingPunct="1">
              <a:lnSpc>
                <a:spcPct val="100000"/>
              </a:lnSpc>
              <a:spcBef>
                <a:spcPts val="25"/>
              </a:spcBef>
              <a:spcAft>
                <a:spcPts val="0"/>
              </a:spcAft>
              <a:buClrTx/>
              <a:buSzTx/>
              <a:buFontTx/>
              <a:buNone/>
              <a:tabLst/>
              <a:defRPr/>
            </a:pPr>
            <a:fld id="{81D60167-4931-47E6-BA6A-407CBD079E47}" type="slidenum">
              <a:rPr kumimoji="0" sz="1200" b="0" i="0" u="none" strike="noStrike" kern="1200" cap="none" spc="0" normalizeH="0" baseline="0" noProof="0" dirty="0">
                <a:ln>
                  <a:noFill/>
                </a:ln>
                <a:solidFill>
                  <a:srgbClr val="888888"/>
                </a:solidFill>
                <a:effectLst/>
                <a:uLnTx/>
                <a:uFillTx/>
                <a:latin typeface="Tahoma" panose="020B0604030504040204" pitchFamily="34" charset="0"/>
                <a:ea typeface="Tahoma" panose="020B0604030504040204" pitchFamily="34" charset="0"/>
                <a:cs typeface="Tahoma" panose="020B0604030504040204" pitchFamily="34" charset="0"/>
              </a:rPr>
              <a:pPr marL="38100" marR="0" lvl="0" indent="0" algn="l" defTabSz="914400" rtl="0" eaLnBrk="1" fontAlgn="auto" latinLnBrk="0" hangingPunct="1">
                <a:lnSpc>
                  <a:spcPct val="100000"/>
                </a:lnSpc>
                <a:spcBef>
                  <a:spcPts val="25"/>
                </a:spcBef>
                <a:spcAft>
                  <a:spcPts val="0"/>
                </a:spcAft>
                <a:buClrTx/>
                <a:buSzTx/>
                <a:buFontTx/>
                <a:buNone/>
                <a:tabLst/>
                <a:defRPr/>
              </a:pPr>
              <a:t>28</a:t>
            </a:fld>
            <a:endParaRPr kumimoji="0" sz="1200" b="0" i="0" u="none" strike="noStrike" kern="1200" cap="none" spc="0" normalizeH="0" baseline="0" noProof="0" dirty="0">
              <a:ln>
                <a:noFill/>
              </a:ln>
              <a:solidFill>
                <a:srgbClr val="888888"/>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 name="object 5"/>
          <p:cNvSpPr txBox="1"/>
          <p:nvPr/>
        </p:nvSpPr>
        <p:spPr>
          <a:xfrm>
            <a:off x="916938" y="1307123"/>
            <a:ext cx="10693171" cy="3783728"/>
          </a:xfrm>
          <a:prstGeom prst="rect">
            <a:avLst/>
          </a:prstGeom>
        </p:spPr>
        <p:txBody>
          <a:bodyPr vert="horz" wrap="square" lIns="0" tIns="13335" rIns="0" bIns="0" rtlCol="0">
            <a:spAutoFit/>
          </a:bodyPr>
          <a:lstStyle/>
          <a:p>
            <a:pPr marL="355600" marR="5080" lvl="0" indent="-342900" algn="l" defTabSz="914400" rtl="0" eaLnBrk="1" fontAlgn="auto" latinLnBrk="0" hangingPunct="1">
              <a:lnSpc>
                <a:spcPct val="100000"/>
              </a:lnSpc>
              <a:spcBef>
                <a:spcPts val="105"/>
              </a:spcBef>
              <a:spcAft>
                <a:spcPts val="0"/>
              </a:spcAft>
              <a:buClr>
                <a:srgbClr val="0071BB"/>
              </a:buClr>
              <a:buSzPct val="80000"/>
              <a:buFont typeface="Wingdings"/>
              <a:buChar char=""/>
              <a:tabLst>
                <a:tab pos="354965" algn="l"/>
                <a:tab pos="355600" algn="l"/>
              </a:tabLst>
              <a:defRPr/>
            </a:pPr>
            <a:r>
              <a:rPr kumimoji="0" lang="en-US" sz="2000" b="1" i="0" u="none" strike="noStrike" kern="1200" cap="none" spc="0" normalizeH="0" baseline="0" noProof="0" dirty="0">
                <a:ln>
                  <a:noFill/>
                </a:ln>
                <a:solidFill>
                  <a:prstClr val="black"/>
                </a:solidFill>
                <a:effectLst/>
                <a:uLnTx/>
                <a:uFillTx/>
                <a:latin typeface="Tahoma"/>
                <a:ea typeface="+mn-ea"/>
                <a:cs typeface="Tahoma"/>
              </a:rPr>
              <a:t>Federal Limits on MA FFS and DSH Payments—</a:t>
            </a:r>
            <a:r>
              <a:rPr kumimoji="0" lang="en-US" sz="2000" b="0" i="0" u="none" strike="noStrike" kern="1200" cap="none" spc="0" normalizeH="0" baseline="0" noProof="0" dirty="0">
                <a:ln>
                  <a:noFill/>
                </a:ln>
                <a:solidFill>
                  <a:prstClr val="black"/>
                </a:solidFill>
                <a:effectLst/>
                <a:uLnTx/>
                <a:uFillTx/>
                <a:latin typeface="Tahoma"/>
                <a:ea typeface="+mn-ea"/>
                <a:cs typeface="Tahoma"/>
              </a:rPr>
              <a:t>There are federally-defined </a:t>
            </a:r>
            <a:r>
              <a:rPr kumimoji="0" sz="2000" b="0" i="0" u="none" strike="noStrike" kern="1200" cap="none" spc="0" normalizeH="0" baseline="0" noProof="0" dirty="0">
                <a:ln>
                  <a:noFill/>
                </a:ln>
                <a:solidFill>
                  <a:prstClr val="black"/>
                </a:solidFill>
                <a:effectLst/>
                <a:uLnTx/>
                <a:uFillTx/>
                <a:latin typeface="Tahoma"/>
                <a:ea typeface="+mn-ea"/>
                <a:cs typeface="Tahoma"/>
              </a:rPr>
              <a:t>cap</a:t>
            </a:r>
            <a:r>
              <a:rPr kumimoji="0" lang="en-US" sz="2000" b="0" i="0" u="none" strike="noStrike" kern="1200" cap="none" spc="0" normalizeH="0" baseline="0" noProof="0" dirty="0">
                <a:ln>
                  <a:noFill/>
                </a:ln>
                <a:solidFill>
                  <a:prstClr val="black"/>
                </a:solidFill>
                <a:effectLst/>
                <a:uLnTx/>
                <a:uFillTx/>
                <a:latin typeface="Tahoma"/>
                <a:ea typeface="+mn-ea"/>
                <a:cs typeface="Tahoma"/>
              </a:rPr>
              <a:t>s</a:t>
            </a:r>
            <a:r>
              <a:rPr kumimoji="0" sz="2000" b="0" i="0" u="none" strike="noStrike" kern="1200" cap="none" spc="0" normalizeH="0" baseline="0" noProof="0" dirty="0">
                <a:ln>
                  <a:noFill/>
                </a:ln>
                <a:solidFill>
                  <a:prstClr val="black"/>
                </a:solidFill>
                <a:effectLst/>
                <a:uLnTx/>
                <a:uFillTx/>
                <a:latin typeface="Tahoma"/>
                <a:ea typeface="+mn-ea"/>
                <a:cs typeface="Tahoma"/>
              </a:rPr>
              <a:t> on what states can </a:t>
            </a:r>
            <a:r>
              <a:rPr kumimoji="0" sz="2000" b="0" i="0" u="none" strike="noStrike" kern="1200" cap="none" spc="-5" normalizeH="0" baseline="0" noProof="0" dirty="0">
                <a:ln>
                  <a:noFill/>
                </a:ln>
                <a:solidFill>
                  <a:prstClr val="black"/>
                </a:solidFill>
                <a:effectLst/>
                <a:uLnTx/>
                <a:uFillTx/>
                <a:latin typeface="Tahoma"/>
                <a:ea typeface="+mn-ea"/>
                <a:cs typeface="Tahoma"/>
              </a:rPr>
              <a:t>reimburse providers </a:t>
            </a:r>
            <a:r>
              <a:rPr kumimoji="0" sz="2000" b="0" i="0" u="none" strike="noStrike" kern="1200" cap="none" spc="-10" normalizeH="0" baseline="0" noProof="0" dirty="0">
                <a:ln>
                  <a:noFill/>
                </a:ln>
                <a:solidFill>
                  <a:prstClr val="black"/>
                </a:solidFill>
                <a:effectLst/>
                <a:uLnTx/>
                <a:uFillTx/>
                <a:latin typeface="Tahoma"/>
                <a:ea typeface="+mn-ea"/>
                <a:cs typeface="Tahoma"/>
              </a:rPr>
              <a:t>for </a:t>
            </a:r>
            <a:r>
              <a:rPr kumimoji="0" lang="en-US" sz="2000" b="0" i="0" u="none" strike="noStrike" kern="1200" cap="none" spc="-10" normalizeH="0" baseline="0" noProof="0" dirty="0">
                <a:ln>
                  <a:noFill/>
                </a:ln>
                <a:solidFill>
                  <a:prstClr val="black"/>
                </a:solidFill>
                <a:effectLst/>
                <a:uLnTx/>
                <a:uFillTx/>
                <a:latin typeface="Tahoma"/>
                <a:ea typeface="+mn-ea"/>
                <a:cs typeface="Tahoma"/>
              </a:rPr>
              <a:t>FFS </a:t>
            </a:r>
            <a:r>
              <a:rPr kumimoji="0" sz="2000" b="0" i="0" u="none" strike="noStrike" kern="1200" cap="none" spc="-5" normalizeH="0" baseline="0" noProof="0" dirty="0">
                <a:ln>
                  <a:noFill/>
                </a:ln>
                <a:solidFill>
                  <a:prstClr val="black"/>
                </a:solidFill>
                <a:effectLst/>
                <a:uLnTx/>
                <a:uFillTx/>
                <a:latin typeface="Tahoma"/>
                <a:ea typeface="+mn-ea"/>
                <a:cs typeface="Tahoma"/>
              </a:rPr>
              <a:t>services provided </a:t>
            </a:r>
            <a:r>
              <a:rPr kumimoji="0" sz="2000" b="0" i="0" u="none" strike="noStrike" kern="1200" cap="none" spc="0" normalizeH="0" baseline="0" noProof="0" dirty="0">
                <a:ln>
                  <a:noFill/>
                </a:ln>
                <a:solidFill>
                  <a:prstClr val="black"/>
                </a:solidFill>
                <a:effectLst/>
                <a:uLnTx/>
                <a:uFillTx/>
                <a:latin typeface="Tahoma"/>
                <a:ea typeface="+mn-ea"/>
                <a:cs typeface="Tahoma"/>
              </a:rPr>
              <a:t>to Medicaid patients</a:t>
            </a:r>
            <a:r>
              <a:rPr kumimoji="0" lang="en-US" sz="2000" b="0" i="0" u="none" strike="noStrike" kern="1200" cap="none" spc="0" normalizeH="0" baseline="0" noProof="0" dirty="0">
                <a:ln>
                  <a:noFill/>
                </a:ln>
                <a:solidFill>
                  <a:prstClr val="black"/>
                </a:solidFill>
                <a:effectLst/>
                <a:uLnTx/>
                <a:uFillTx/>
                <a:latin typeface="Tahoma"/>
                <a:ea typeface="+mn-ea"/>
                <a:cs typeface="Tahoma"/>
              </a:rPr>
              <a:t> and Medicaid DSH payments to hospitals</a:t>
            </a:r>
          </a:p>
          <a:p>
            <a:pPr marL="355600" marR="5080" lvl="0" indent="-342900" algn="l" defTabSz="914400" rtl="0" eaLnBrk="1" fontAlgn="auto" latinLnBrk="0" hangingPunct="1">
              <a:lnSpc>
                <a:spcPct val="100000"/>
              </a:lnSpc>
              <a:spcBef>
                <a:spcPts val="105"/>
              </a:spcBef>
              <a:spcAft>
                <a:spcPts val="0"/>
              </a:spcAft>
              <a:buClr>
                <a:srgbClr val="0071BB"/>
              </a:buClr>
              <a:buSzPct val="80000"/>
              <a:buFont typeface="Wingdings"/>
              <a:buChar char=""/>
              <a:tabLst>
                <a:tab pos="354965" algn="l"/>
                <a:tab pos="355600" algn="l"/>
              </a:tabLst>
              <a:defRPr/>
            </a:pPr>
            <a:endParaRPr kumimoji="0" lang="en-US" sz="2000" b="0" i="0" u="none" strike="noStrike" kern="1200" cap="none" spc="0" normalizeH="0" baseline="0" noProof="0" dirty="0">
              <a:ln>
                <a:noFill/>
              </a:ln>
              <a:solidFill>
                <a:prstClr val="black"/>
              </a:solidFill>
              <a:effectLst/>
              <a:uLnTx/>
              <a:uFillTx/>
              <a:latin typeface="Tahoma"/>
              <a:ea typeface="+mn-ea"/>
              <a:cs typeface="Tahoma"/>
            </a:endParaRPr>
          </a:p>
          <a:p>
            <a:pPr marL="355600" marR="139700" lvl="0" indent="-342900" algn="l" defTabSz="914400" rtl="0" eaLnBrk="1" fontAlgn="auto" latinLnBrk="0" hangingPunct="1">
              <a:lnSpc>
                <a:spcPct val="100000"/>
              </a:lnSpc>
              <a:spcBef>
                <a:spcPts val="105"/>
              </a:spcBef>
              <a:spcAft>
                <a:spcPts val="0"/>
              </a:spcAft>
              <a:buClr>
                <a:srgbClr val="0071BB"/>
              </a:buClr>
              <a:buSzPct val="80000"/>
              <a:buFont typeface="Wingdings"/>
              <a:buChar char=""/>
              <a:tabLst>
                <a:tab pos="354965" algn="l"/>
                <a:tab pos="355600" algn="l"/>
              </a:tabLst>
              <a:defRPr/>
            </a:pPr>
            <a:r>
              <a:rPr kumimoji="0" lang="en-US" sz="2000" b="1" i="0" u="none" strike="noStrike" kern="1200" cap="none" spc="0" normalizeH="0" baseline="0" noProof="0" dirty="0">
                <a:ln>
                  <a:noFill/>
                </a:ln>
                <a:solidFill>
                  <a:prstClr val="black"/>
                </a:solidFill>
                <a:effectLst/>
                <a:uLnTx/>
                <a:uFillTx/>
                <a:latin typeface="Tahoma"/>
                <a:ea typeface="+mn-ea"/>
                <a:cs typeface="Tahoma"/>
              </a:rPr>
              <a:t>Potential Changes in Federal Rules Impacting Provider Assessment Programs—</a:t>
            </a:r>
            <a:r>
              <a:rPr kumimoji="0" lang="en-US" sz="2000" b="0" i="0" u="none" strike="noStrike" kern="1200" cap="none" spc="0" normalizeH="0" baseline="0" noProof="0" dirty="0">
                <a:ln>
                  <a:noFill/>
                </a:ln>
                <a:solidFill>
                  <a:prstClr val="black"/>
                </a:solidFill>
                <a:effectLst/>
                <a:uLnTx/>
                <a:uFillTx/>
                <a:latin typeface="Tahoma"/>
                <a:ea typeface="+mn-ea"/>
                <a:cs typeface="Tahoma"/>
              </a:rPr>
              <a:t>New guidance expected Spring 2024</a:t>
            </a:r>
            <a:endParaRPr kumimoji="0" lang="en-US" sz="2000" b="1" i="0" u="none" strike="noStrike" kern="1200" cap="none" spc="0" normalizeH="0" baseline="0" noProof="0" dirty="0">
              <a:ln>
                <a:noFill/>
              </a:ln>
              <a:solidFill>
                <a:prstClr val="black"/>
              </a:solidFill>
              <a:effectLst/>
              <a:uLnTx/>
              <a:uFillTx/>
              <a:latin typeface="Tahoma"/>
              <a:ea typeface="+mn-ea"/>
              <a:cs typeface="Tahoma"/>
            </a:endParaRPr>
          </a:p>
          <a:p>
            <a:pPr marL="355600" marR="139700" lvl="0" indent="-342900" algn="l" defTabSz="914400" rtl="0" eaLnBrk="1" fontAlgn="auto" latinLnBrk="0" hangingPunct="1">
              <a:lnSpc>
                <a:spcPct val="100000"/>
              </a:lnSpc>
              <a:spcBef>
                <a:spcPts val="105"/>
              </a:spcBef>
              <a:spcAft>
                <a:spcPts val="0"/>
              </a:spcAft>
              <a:buClr>
                <a:srgbClr val="0071BB"/>
              </a:buClr>
              <a:buSzPct val="80000"/>
              <a:buFont typeface="Wingdings"/>
              <a:buChar char=""/>
              <a:tabLst>
                <a:tab pos="354965" algn="l"/>
                <a:tab pos="355600" algn="l"/>
              </a:tabLst>
              <a:defRPr/>
            </a:pPr>
            <a:endParaRPr kumimoji="0" lang="en-US" sz="2000" b="1" i="0" u="none" strike="noStrike" kern="1200" cap="none" spc="-5" normalizeH="0" baseline="0" noProof="0" dirty="0">
              <a:ln>
                <a:noFill/>
              </a:ln>
              <a:solidFill>
                <a:prstClr val="black"/>
              </a:solidFill>
              <a:effectLst/>
              <a:uLnTx/>
              <a:uFillTx/>
              <a:latin typeface="Tahoma"/>
              <a:ea typeface="+mn-ea"/>
              <a:cs typeface="Tahoma"/>
            </a:endParaRPr>
          </a:p>
          <a:p>
            <a:pPr marL="355600" marR="139700" lvl="0" indent="-342900" algn="l" defTabSz="914400" rtl="0" eaLnBrk="1" fontAlgn="auto" latinLnBrk="0" hangingPunct="1">
              <a:lnSpc>
                <a:spcPct val="100000"/>
              </a:lnSpc>
              <a:spcBef>
                <a:spcPts val="105"/>
              </a:spcBef>
              <a:spcAft>
                <a:spcPts val="0"/>
              </a:spcAft>
              <a:buClr>
                <a:srgbClr val="0071BB"/>
              </a:buClr>
              <a:buSzPct val="80000"/>
              <a:buFont typeface="Wingdings"/>
              <a:buChar char=""/>
              <a:tabLst>
                <a:tab pos="354965" algn="l"/>
                <a:tab pos="355600" algn="l"/>
              </a:tabLst>
              <a:defRPr/>
            </a:pPr>
            <a:r>
              <a:rPr kumimoji="0" lang="en-US" sz="2000" b="1" i="0" u="none" strike="noStrike" kern="1200" cap="none" spc="-5" normalizeH="0" baseline="0" noProof="0" dirty="0">
                <a:ln>
                  <a:noFill/>
                </a:ln>
                <a:solidFill>
                  <a:prstClr val="black"/>
                </a:solidFill>
                <a:effectLst/>
                <a:uLnTx/>
                <a:uFillTx/>
                <a:latin typeface="Tahoma"/>
                <a:ea typeface="+mn-ea"/>
                <a:cs typeface="Tahoma"/>
              </a:rPr>
              <a:t>Increase in Contribution to the State from QCA funds—</a:t>
            </a:r>
            <a:r>
              <a:rPr kumimoji="0" lang="en-US" sz="2000" b="0" i="0" u="none" strike="noStrike" kern="1200" cap="none" spc="-5" normalizeH="0" baseline="0" noProof="0" dirty="0">
                <a:ln>
                  <a:noFill/>
                </a:ln>
                <a:solidFill>
                  <a:prstClr val="black"/>
                </a:solidFill>
                <a:effectLst/>
                <a:uLnTx/>
                <a:uFillTx/>
                <a:latin typeface="Tahoma"/>
                <a:ea typeface="+mn-ea"/>
                <a:cs typeface="Tahoma"/>
              </a:rPr>
              <a:t>O</a:t>
            </a:r>
            <a:r>
              <a:rPr kumimoji="0" lang="en-US" sz="2000" b="0" i="0" u="none" strike="noStrike" kern="1200" cap="none" spc="-10" normalizeH="0" baseline="0" noProof="0" dirty="0">
                <a:ln>
                  <a:noFill/>
                </a:ln>
                <a:solidFill>
                  <a:prstClr val="black"/>
                </a:solidFill>
                <a:effectLst/>
                <a:uLnTx/>
                <a:uFillTx/>
                <a:latin typeface="Tahoma"/>
                <a:ea typeface="+mn-ea"/>
                <a:cs typeface="Tahoma"/>
              </a:rPr>
              <a:t>n-going pressure </a:t>
            </a:r>
            <a:r>
              <a:rPr kumimoji="0" lang="en-US" sz="2000" b="0" i="0" u="none" strike="noStrike" kern="1200" cap="none" spc="-5" normalizeH="0" baseline="0" noProof="0" dirty="0">
                <a:ln>
                  <a:noFill/>
                </a:ln>
                <a:solidFill>
                  <a:prstClr val="black"/>
                </a:solidFill>
                <a:effectLst/>
                <a:uLnTx/>
                <a:uFillTx/>
                <a:latin typeface="Tahoma"/>
                <a:ea typeface="+mn-ea"/>
                <a:cs typeface="Tahoma"/>
              </a:rPr>
              <a:t>to </a:t>
            </a:r>
            <a:r>
              <a:rPr kumimoji="0" lang="en-US" sz="2000" b="0" i="0" u="none" strike="noStrike" kern="1200" cap="none" spc="-15" normalizeH="0" baseline="0" noProof="0" dirty="0">
                <a:ln>
                  <a:noFill/>
                </a:ln>
                <a:solidFill>
                  <a:prstClr val="black"/>
                </a:solidFill>
                <a:effectLst/>
                <a:uLnTx/>
                <a:uFillTx/>
                <a:latin typeface="Tahoma"/>
                <a:ea typeface="+mn-ea"/>
                <a:cs typeface="Tahoma"/>
              </a:rPr>
              <a:t>defend </a:t>
            </a:r>
            <a:r>
              <a:rPr kumimoji="0" lang="en-US" sz="2000" b="0" i="0" u="none" strike="noStrike" kern="1200" cap="none" spc="-5" normalizeH="0" baseline="0" noProof="0" dirty="0">
                <a:ln>
                  <a:noFill/>
                </a:ln>
                <a:solidFill>
                  <a:prstClr val="black"/>
                </a:solidFill>
                <a:effectLst/>
                <a:uLnTx/>
                <a:uFillTx/>
                <a:latin typeface="Tahoma"/>
                <a:ea typeface="+mn-ea"/>
                <a:cs typeface="Tahoma"/>
              </a:rPr>
              <a:t>against the state getting a higher percentage of QCA funds “off the top” with each reauthorization</a:t>
            </a:r>
            <a:endParaRPr kumimoji="0" lang="en-US" sz="2000" b="0" i="0" u="none" strike="noStrike" kern="1200" cap="none" spc="-10" normalizeH="0" baseline="0" noProof="0" dirty="0">
              <a:ln>
                <a:noFill/>
              </a:ln>
              <a:solidFill>
                <a:prstClr val="black"/>
              </a:solidFill>
              <a:effectLst/>
              <a:uLnTx/>
              <a:uFillTx/>
              <a:latin typeface="Tahoma"/>
              <a:ea typeface="+mn-ea"/>
              <a:cs typeface="Tahoma"/>
            </a:endParaRPr>
          </a:p>
          <a:p>
            <a:pPr marL="355600" marR="139700" lvl="0" indent="-342900" algn="l" defTabSz="914400" rtl="0" eaLnBrk="1" fontAlgn="auto" latinLnBrk="0" hangingPunct="1">
              <a:lnSpc>
                <a:spcPct val="100000"/>
              </a:lnSpc>
              <a:spcBef>
                <a:spcPts val="105"/>
              </a:spcBef>
              <a:spcAft>
                <a:spcPts val="0"/>
              </a:spcAft>
              <a:buClr>
                <a:srgbClr val="0071BB"/>
              </a:buClr>
              <a:buSzPct val="80000"/>
              <a:buFont typeface="Wingdings"/>
              <a:buChar char=""/>
              <a:tabLst>
                <a:tab pos="354965" algn="l"/>
                <a:tab pos="355600" algn="l"/>
              </a:tabLst>
              <a:defRPr/>
            </a:pPr>
            <a:endParaRPr kumimoji="0" lang="en-US" sz="2000" b="0" i="0" u="none" strike="noStrike" kern="1200" cap="none" spc="-10" normalizeH="0" baseline="0" noProof="0" dirty="0">
              <a:ln>
                <a:noFill/>
              </a:ln>
              <a:solidFill>
                <a:prstClr val="black"/>
              </a:solidFill>
              <a:effectLst/>
              <a:uLnTx/>
              <a:uFillTx/>
              <a:latin typeface="Tahoma"/>
              <a:ea typeface="+mn-ea"/>
              <a:cs typeface="Tahoma"/>
            </a:endParaRPr>
          </a:p>
          <a:p>
            <a:pPr marL="355600" marR="139700" lvl="0" indent="-342900" algn="l" defTabSz="914400" rtl="0" eaLnBrk="1" fontAlgn="auto" latinLnBrk="0" hangingPunct="1">
              <a:lnSpc>
                <a:spcPct val="100000"/>
              </a:lnSpc>
              <a:spcBef>
                <a:spcPts val="105"/>
              </a:spcBef>
              <a:spcAft>
                <a:spcPts val="0"/>
              </a:spcAft>
              <a:buClr>
                <a:srgbClr val="0071BB"/>
              </a:buClr>
              <a:buSzPct val="80000"/>
              <a:buFont typeface="Wingdings"/>
              <a:buChar char=""/>
              <a:tabLst>
                <a:tab pos="354965" algn="l"/>
                <a:tab pos="355600" algn="l"/>
              </a:tabLst>
              <a:defRPr/>
            </a:pPr>
            <a:r>
              <a:rPr kumimoji="0" lang="en-US" sz="2000" b="1" i="0" u="none" strike="noStrike" kern="1200" cap="none" spc="-5" normalizeH="0" baseline="0" noProof="0" dirty="0">
                <a:ln>
                  <a:noFill/>
                </a:ln>
                <a:solidFill>
                  <a:prstClr val="black"/>
                </a:solidFill>
                <a:effectLst/>
                <a:uLnTx/>
                <a:uFillTx/>
                <a:latin typeface="Tahoma"/>
                <a:ea typeface="+mn-ea"/>
                <a:cs typeface="Tahoma"/>
              </a:rPr>
              <a:t>Data Challenges—</a:t>
            </a:r>
            <a:r>
              <a:rPr kumimoji="0" lang="en-US" sz="2000" b="0" i="0" u="none" strike="noStrike" kern="1200" cap="none" spc="-5" normalizeH="0" baseline="0" noProof="0" dirty="0">
                <a:ln>
                  <a:noFill/>
                </a:ln>
                <a:solidFill>
                  <a:prstClr val="black"/>
                </a:solidFill>
                <a:effectLst/>
                <a:uLnTx/>
                <a:uFillTx/>
                <a:latin typeface="Tahoma"/>
                <a:ea typeface="+mn-ea"/>
                <a:cs typeface="Tahoma"/>
              </a:rPr>
              <a:t>Availability and t</a:t>
            </a:r>
            <a:r>
              <a:rPr kumimoji="0" lang="en-US" sz="2000" b="0" i="0" u="none" strike="noStrike" kern="1200" cap="none" spc="0" normalizeH="0" baseline="0" noProof="0" dirty="0">
                <a:ln>
                  <a:noFill/>
                </a:ln>
                <a:solidFill>
                  <a:prstClr val="black"/>
                </a:solidFill>
                <a:effectLst/>
                <a:uLnTx/>
                <a:uFillTx/>
                <a:latin typeface="Tahoma"/>
                <a:ea typeface="+mn-ea"/>
                <a:cs typeface="Tahoma"/>
              </a:rPr>
              <a:t>imeliness of data </a:t>
            </a:r>
            <a:r>
              <a:rPr kumimoji="0" lang="en-US" sz="2000" b="0" i="0" u="none" strike="noStrike" kern="1200" cap="none" spc="-10" normalizeH="0" baseline="0" noProof="0" dirty="0">
                <a:ln>
                  <a:noFill/>
                </a:ln>
                <a:solidFill>
                  <a:prstClr val="black"/>
                </a:solidFill>
                <a:effectLst/>
                <a:uLnTx/>
                <a:uFillTx/>
                <a:latin typeface="Tahoma"/>
                <a:ea typeface="+mn-ea"/>
                <a:cs typeface="Tahoma"/>
              </a:rPr>
              <a:t>from </a:t>
            </a:r>
            <a:r>
              <a:rPr kumimoji="0" lang="en-US" sz="2000" b="0" i="0" u="none" strike="noStrike" kern="1200" cap="none" spc="0" normalizeH="0" baseline="0" noProof="0" dirty="0">
                <a:ln>
                  <a:noFill/>
                </a:ln>
                <a:solidFill>
                  <a:prstClr val="black"/>
                </a:solidFill>
                <a:effectLst/>
                <a:uLnTx/>
                <a:uFillTx/>
                <a:latin typeface="Tahoma"/>
                <a:ea typeface="+mn-ea"/>
                <a:cs typeface="Tahoma"/>
              </a:rPr>
              <a:t>DHS is </a:t>
            </a:r>
            <a:r>
              <a:rPr kumimoji="0" lang="en-US" sz="2000" b="0" i="0" u="none" strike="noStrike" kern="1200" cap="none" spc="-5" normalizeH="0" baseline="0" noProof="0" dirty="0">
                <a:ln>
                  <a:noFill/>
                </a:ln>
                <a:solidFill>
                  <a:prstClr val="black"/>
                </a:solidFill>
                <a:effectLst/>
                <a:uLnTx/>
                <a:uFillTx/>
                <a:latin typeface="Tahoma"/>
                <a:ea typeface="+mn-ea"/>
                <a:cs typeface="Tahoma"/>
              </a:rPr>
              <a:t>challenging </a:t>
            </a:r>
            <a:endParaRPr kumimoji="0" lang="en-US" sz="2000" b="0" i="0" u="none" strike="noStrike" kern="1200" cap="none" spc="0" normalizeH="0" baseline="0" noProof="0" dirty="0">
              <a:ln>
                <a:noFill/>
              </a:ln>
              <a:solidFill>
                <a:prstClr val="black"/>
              </a:solidFill>
              <a:effectLst/>
              <a:uLnTx/>
              <a:uFillTx/>
              <a:latin typeface="Tahoma"/>
              <a:ea typeface="+mn-ea"/>
              <a:cs typeface="Tahoma"/>
            </a:endParaRPr>
          </a:p>
        </p:txBody>
      </p:sp>
      <p:sp>
        <p:nvSpPr>
          <p:cNvPr id="7" name="object 2"/>
          <p:cNvSpPr/>
          <p:nvPr/>
        </p:nvSpPr>
        <p:spPr>
          <a:xfrm>
            <a:off x="566238" y="5759951"/>
            <a:ext cx="1992714" cy="794255"/>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C8659-C7A7-D25A-0B1C-3DA7429DD81C}"/>
              </a:ext>
            </a:extLst>
          </p:cNvPr>
          <p:cNvSpPr>
            <a:spLocks noGrp="1"/>
          </p:cNvSpPr>
          <p:nvPr>
            <p:ph type="title"/>
          </p:nvPr>
        </p:nvSpPr>
        <p:spPr>
          <a:xfrm>
            <a:off x="838200" y="365125"/>
            <a:ext cx="10515600" cy="678671"/>
          </a:xfrm>
        </p:spPr>
        <p:txBody>
          <a:bodyPr/>
          <a:lstStyle/>
          <a:p>
            <a:r>
              <a:rPr lang="en-US" sz="3200" dirty="0"/>
              <a:t>QCA Educational Webinars</a:t>
            </a:r>
          </a:p>
        </p:txBody>
      </p:sp>
      <p:sp>
        <p:nvSpPr>
          <p:cNvPr id="3" name="Content Placeholder 2">
            <a:extLst>
              <a:ext uri="{FF2B5EF4-FFF2-40B4-BE49-F238E27FC236}">
                <a16:creationId xmlns:a16="http://schemas.microsoft.com/office/drawing/2014/main" id="{18C967D8-C5B1-074B-D189-D5566818B13B}"/>
              </a:ext>
            </a:extLst>
          </p:cNvPr>
          <p:cNvSpPr>
            <a:spLocks noGrp="1"/>
          </p:cNvSpPr>
          <p:nvPr>
            <p:ph sz="quarter" idx="11"/>
          </p:nvPr>
        </p:nvSpPr>
        <p:spPr>
          <a:xfrm>
            <a:off x="838200" y="1268085"/>
            <a:ext cx="10764328" cy="3818626"/>
          </a:xfrm>
        </p:spPr>
        <p:txBody>
          <a:bodyPr/>
          <a:lstStyle/>
          <a:p>
            <a:pPr marL="0" indent="0">
              <a:buNone/>
            </a:pPr>
            <a:r>
              <a:rPr lang="en-US" sz="1800" dirty="0"/>
              <a:t>HAP will hold two </a:t>
            </a:r>
            <a:r>
              <a:rPr lang="en-US" sz="1800" b="1" dirty="0"/>
              <a:t>Quality Care Assessment (QCA) Education Sessions </a:t>
            </a:r>
            <a:r>
              <a:rPr lang="en-US" sz="1800" dirty="0"/>
              <a:t>for new and existing HAP Board, CoPPP members, and HAP Members at large:</a:t>
            </a:r>
          </a:p>
          <a:p>
            <a:pPr>
              <a:buFont typeface="Wingdings" panose="05000000000000000000" pitchFamily="2" charset="2"/>
              <a:buChar char="Ø"/>
            </a:pPr>
            <a:endParaRPr lang="en-US" sz="1800" dirty="0"/>
          </a:p>
          <a:p>
            <a:pPr lvl="1">
              <a:buFont typeface="Wingdings" panose="05000000000000000000" pitchFamily="2" charset="2"/>
              <a:buChar char="§"/>
            </a:pPr>
            <a:r>
              <a:rPr lang="en-US" b="1" dirty="0">
                <a:solidFill>
                  <a:srgbClr val="0072BC"/>
                </a:solidFill>
              </a:rPr>
              <a:t>HAP Board and CoPPP members: </a:t>
            </a:r>
            <a:r>
              <a:rPr lang="en-US" dirty="0"/>
              <a:t>	</a:t>
            </a:r>
            <a:r>
              <a:rPr lang="en-US" b="1" dirty="0"/>
              <a:t>Thursday, February 8 from 1 ̶ 2 p.m.</a:t>
            </a:r>
          </a:p>
          <a:p>
            <a:pPr lvl="1">
              <a:buFont typeface="Wingdings" panose="05000000000000000000" pitchFamily="2" charset="2"/>
              <a:buChar char="§"/>
            </a:pPr>
            <a:r>
              <a:rPr lang="en-US" b="1" dirty="0">
                <a:solidFill>
                  <a:srgbClr val="0072BC"/>
                </a:solidFill>
              </a:rPr>
              <a:t>HAP Members at large: </a:t>
            </a:r>
            <a:r>
              <a:rPr lang="en-US" b="1" dirty="0"/>
              <a:t>Thursday, February 13 from 1 ̶ 2 p.m.</a:t>
            </a:r>
          </a:p>
          <a:p>
            <a:pPr lvl="1">
              <a:buFont typeface="Wingdings" panose="05000000000000000000" pitchFamily="2" charset="2"/>
              <a:buChar char="§"/>
            </a:pPr>
            <a:endParaRPr lang="en-US" sz="1800" dirty="0">
              <a:solidFill>
                <a:srgbClr val="0072BC"/>
              </a:solidFill>
            </a:endParaRPr>
          </a:p>
          <a:p>
            <a:pPr lvl="1">
              <a:buFont typeface="Wingdings" panose="05000000000000000000" pitchFamily="2" charset="2"/>
              <a:buChar char="§"/>
            </a:pPr>
            <a:endParaRPr lang="en-US" sz="1800" dirty="0"/>
          </a:p>
          <a:p>
            <a:pPr marL="457200" lvl="1" indent="0" algn="ctr">
              <a:buNone/>
            </a:pPr>
            <a:r>
              <a:rPr lang="en-US" b="1" dirty="0"/>
              <a:t>Registration information</a:t>
            </a:r>
          </a:p>
          <a:p>
            <a:pPr marL="457200" lvl="1" indent="0" algn="ctr">
              <a:buNone/>
            </a:pPr>
            <a:r>
              <a:rPr lang="en-US" sz="1800" dirty="0"/>
              <a:t>Contact Janelle Hoch at </a:t>
            </a:r>
            <a:r>
              <a:rPr lang="en-US" sz="1800" dirty="0">
                <a:hlinkClick r:id="rId3"/>
              </a:rPr>
              <a:t>jhoch@haponline.org</a:t>
            </a:r>
            <a:r>
              <a:rPr lang="en-US" sz="1800" dirty="0"/>
              <a:t> or (717) 561-5345</a:t>
            </a:r>
          </a:p>
        </p:txBody>
      </p:sp>
      <p:sp>
        <p:nvSpPr>
          <p:cNvPr id="4" name="TextBox 3">
            <a:extLst>
              <a:ext uri="{FF2B5EF4-FFF2-40B4-BE49-F238E27FC236}">
                <a16:creationId xmlns:a16="http://schemas.microsoft.com/office/drawing/2014/main" id="{568F6CF8-4724-0A9D-A8B9-0AAAB9618CDC}"/>
              </a:ext>
            </a:extLst>
          </p:cNvPr>
          <p:cNvSpPr txBox="1"/>
          <p:nvPr/>
        </p:nvSpPr>
        <p:spPr>
          <a:xfrm>
            <a:off x="11125200" y="6286214"/>
            <a:ext cx="681486" cy="276999"/>
          </a:xfrm>
          <a:prstGeom prst="rect">
            <a:avLst/>
          </a:prstGeom>
          <a:noFill/>
        </p:spPr>
        <p:txBody>
          <a:bodyPr wrap="square" rtlCol="0">
            <a:spAutoFit/>
          </a:bodyPr>
          <a:lstStyle/>
          <a:p>
            <a:r>
              <a:rPr lang="en-US" sz="1200" dirty="0">
                <a:latin typeface="Tahoma" panose="020B0604030504040204" pitchFamily="34" charset="0"/>
                <a:ea typeface="Tahoma" panose="020B0604030504040204" pitchFamily="34" charset="0"/>
                <a:cs typeface="Tahoma" panose="020B0604030504040204" pitchFamily="34" charset="0"/>
              </a:rPr>
              <a:t>29</a:t>
            </a:r>
          </a:p>
        </p:txBody>
      </p:sp>
    </p:spTree>
    <p:extLst>
      <p:ext uri="{BB962C8B-B14F-4D97-AF65-F5344CB8AC3E}">
        <p14:creationId xmlns:p14="http://schemas.microsoft.com/office/powerpoint/2010/main" val="30519194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xfrm>
            <a:off x="3878531" y="3429000"/>
            <a:ext cx="4192807" cy="627736"/>
          </a:xfrm>
          <a:prstGeom prst="rect">
            <a:avLst/>
          </a:prstGeom>
        </p:spPr>
        <p:txBody>
          <a:bodyPr vert="horz" wrap="square" lIns="0" tIns="12065" rIns="0" bIns="0" rtlCol="0">
            <a:spAutoFit/>
          </a:bodyPr>
          <a:lstStyle/>
          <a:p>
            <a:pPr marL="145415">
              <a:lnSpc>
                <a:spcPct val="100000"/>
              </a:lnSpc>
              <a:spcBef>
                <a:spcPts val="95"/>
              </a:spcBef>
            </a:pPr>
            <a:r>
              <a:rPr lang="en-US" spc="-5" dirty="0"/>
              <a:t>HAP Updates </a:t>
            </a:r>
            <a:endParaRPr spc="-5"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49120" y="4013200"/>
            <a:ext cx="8493760" cy="1120178"/>
          </a:xfrm>
          <a:prstGeom prst="rect">
            <a:avLst/>
          </a:prstGeom>
        </p:spPr>
        <p:txBody>
          <a:bodyPr vert="horz" wrap="square" lIns="0" tIns="12065" rIns="0" bIns="0" rtlCol="0">
            <a:spAutoFit/>
          </a:bodyPr>
          <a:lstStyle/>
          <a:p>
            <a:pPr marL="12700" algn="ctr">
              <a:lnSpc>
                <a:spcPct val="100000"/>
              </a:lnSpc>
              <a:spcBef>
                <a:spcPts val="95"/>
              </a:spcBef>
            </a:pPr>
            <a:r>
              <a:rPr sz="7200" spc="-10" dirty="0"/>
              <a:t>Questions</a:t>
            </a:r>
            <a:r>
              <a:rPr lang="en-US" sz="7200" spc="-10" dirty="0"/>
              <a:t>?</a:t>
            </a:r>
            <a:endParaRPr sz="7200" spc="-5"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916938" y="396621"/>
            <a:ext cx="10513061" cy="536044"/>
          </a:xfrm>
          <a:prstGeom prst="rect">
            <a:avLst/>
          </a:prstGeom>
        </p:spPr>
        <p:txBody>
          <a:bodyPr vert="horz" wrap="square" lIns="0" tIns="12700" rIns="0" bIns="0" rtlCol="0">
            <a:spAutoFit/>
          </a:bodyPr>
          <a:lstStyle/>
          <a:p>
            <a:pPr marL="12700">
              <a:lnSpc>
                <a:spcPct val="100000"/>
              </a:lnSpc>
              <a:spcBef>
                <a:spcPts val="100"/>
              </a:spcBef>
            </a:pPr>
            <a:r>
              <a:rPr lang="en-US" sz="3400" spc="-5" dirty="0"/>
              <a:t>New HAP CEO – Nicole Stallings</a:t>
            </a:r>
            <a:endParaRPr sz="3400" dirty="0"/>
          </a:p>
        </p:txBody>
      </p:sp>
      <p:sp>
        <p:nvSpPr>
          <p:cNvPr id="6" name="object 6"/>
          <p:cNvSpPr txBox="1">
            <a:spLocks noGrp="1"/>
          </p:cNvSpPr>
          <p:nvPr>
            <p:ph type="sldNum" sz="quarter" idx="7"/>
          </p:nvPr>
        </p:nvSpPr>
        <p:spPr>
          <a:xfrm>
            <a:off x="11171603" y="6460270"/>
            <a:ext cx="234950" cy="187872"/>
          </a:xfrm>
          <a:prstGeom prst="rect">
            <a:avLst/>
          </a:prstGeom>
        </p:spPr>
        <p:txBody>
          <a:bodyPr vert="horz" wrap="square" lIns="0" tIns="3175" rIns="0" bIns="0" rtlCol="0">
            <a:spAutoFit/>
          </a:bodyPr>
          <a:lstStyle/>
          <a:p>
            <a:pPr marL="38100" marR="0" lvl="0" indent="0" algn="l" defTabSz="914400" rtl="0" eaLnBrk="1" fontAlgn="auto" latinLnBrk="0" hangingPunct="1">
              <a:lnSpc>
                <a:spcPct val="100000"/>
              </a:lnSpc>
              <a:spcBef>
                <a:spcPts val="25"/>
              </a:spcBef>
              <a:spcAft>
                <a:spcPts val="0"/>
              </a:spcAft>
              <a:buClrTx/>
              <a:buSzTx/>
              <a:buFontTx/>
              <a:buNone/>
              <a:tabLst/>
              <a:defRPr/>
            </a:pPr>
            <a:fld id="{81D60167-4931-47E6-BA6A-407CBD079E47}" type="slidenum">
              <a:rPr kumimoji="0" sz="1200" b="0" i="0" u="none" strike="noStrike" kern="1200" cap="none" spc="0" normalizeH="0" baseline="0" noProof="0" dirty="0">
                <a:ln>
                  <a:noFill/>
                </a:ln>
                <a:solidFill>
                  <a:srgbClr val="888888"/>
                </a:solidFill>
                <a:effectLst/>
                <a:uLnTx/>
                <a:uFillTx/>
                <a:latin typeface="Tahoma" panose="020B0604030504040204" pitchFamily="34" charset="0"/>
                <a:ea typeface="Tahoma" panose="020B0604030504040204" pitchFamily="34" charset="0"/>
                <a:cs typeface="Tahoma" panose="020B0604030504040204" pitchFamily="34" charset="0"/>
              </a:rPr>
              <a:pPr marL="38100" marR="0" lvl="0" indent="0" algn="l" defTabSz="914400" rtl="0" eaLnBrk="1" fontAlgn="auto" latinLnBrk="0" hangingPunct="1">
                <a:lnSpc>
                  <a:spcPct val="100000"/>
                </a:lnSpc>
                <a:spcBef>
                  <a:spcPts val="25"/>
                </a:spcBef>
                <a:spcAft>
                  <a:spcPts val="0"/>
                </a:spcAft>
                <a:buClrTx/>
                <a:buSzTx/>
                <a:buFontTx/>
                <a:buNone/>
                <a:tabLst/>
                <a:defRPr/>
              </a:pPr>
              <a:t>4</a:t>
            </a:fld>
            <a:endParaRPr kumimoji="0" sz="1200" b="0" i="0" u="none" strike="noStrike" kern="1200" cap="none" spc="0" normalizeH="0" baseline="0" noProof="0" dirty="0">
              <a:ln>
                <a:noFill/>
              </a:ln>
              <a:solidFill>
                <a:srgbClr val="888888"/>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7" name="object 2"/>
          <p:cNvSpPr/>
          <p:nvPr/>
        </p:nvSpPr>
        <p:spPr>
          <a:xfrm>
            <a:off x="566238" y="5759951"/>
            <a:ext cx="1992714" cy="794255"/>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2" name="Picture 1">
            <a:extLst>
              <a:ext uri="{FF2B5EF4-FFF2-40B4-BE49-F238E27FC236}">
                <a16:creationId xmlns:a16="http://schemas.microsoft.com/office/drawing/2014/main" id="{AF4B4F86-6E68-009F-1417-ED76001CF206}"/>
              </a:ext>
            </a:extLst>
          </p:cNvPr>
          <p:cNvPicPr>
            <a:picLocks noChangeAspect="1"/>
          </p:cNvPicPr>
          <p:nvPr/>
        </p:nvPicPr>
        <p:blipFill>
          <a:blip r:embed="rId4"/>
          <a:stretch>
            <a:fillRect/>
          </a:stretch>
        </p:blipFill>
        <p:spPr>
          <a:xfrm>
            <a:off x="7288822" y="1576856"/>
            <a:ext cx="2359269" cy="3538904"/>
          </a:xfrm>
          <a:prstGeom prst="rect">
            <a:avLst/>
          </a:prstGeom>
        </p:spPr>
      </p:pic>
      <p:sp>
        <p:nvSpPr>
          <p:cNvPr id="3" name="TextBox 2">
            <a:extLst>
              <a:ext uri="{FF2B5EF4-FFF2-40B4-BE49-F238E27FC236}">
                <a16:creationId xmlns:a16="http://schemas.microsoft.com/office/drawing/2014/main" id="{DD37C5A4-2365-E2D5-1203-B2D79C29A0C9}"/>
              </a:ext>
            </a:extLst>
          </p:cNvPr>
          <p:cNvSpPr txBox="1"/>
          <p:nvPr/>
        </p:nvSpPr>
        <p:spPr>
          <a:xfrm>
            <a:off x="1384199" y="2028616"/>
            <a:ext cx="4789269" cy="2800767"/>
          </a:xfrm>
          <a:prstGeom prst="rect">
            <a:avLst/>
          </a:prstGeom>
          <a:noFill/>
        </p:spPr>
        <p:txBody>
          <a:bodyPr wrap="square" rtlCol="0">
            <a:spAutoFit/>
          </a:bodyPr>
          <a:lstStyle/>
          <a:p>
            <a:pPr marL="285750" indent="-285750">
              <a:buClr>
                <a:srgbClr val="0070C0"/>
              </a:buClr>
              <a:buFont typeface="Wingdings" panose="05000000000000000000" pitchFamily="2" charset="2"/>
              <a:buChar char="Ø"/>
            </a:pPr>
            <a:r>
              <a:rPr lang="en-US" sz="20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Started June 15, 2023</a:t>
            </a:r>
          </a:p>
          <a:p>
            <a:pPr>
              <a:buClr>
                <a:srgbClr val="0070C0"/>
              </a:buClr>
            </a:pPr>
            <a:r>
              <a:rPr lang="en-US" sz="20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 </a:t>
            </a:r>
          </a:p>
          <a:p>
            <a:pPr marL="285750" indent="-285750">
              <a:buClr>
                <a:srgbClr val="0070C0"/>
              </a:buClr>
              <a:buFont typeface="Wingdings" panose="05000000000000000000" pitchFamily="2" charset="2"/>
              <a:buChar char="Ø"/>
            </a:pPr>
            <a:r>
              <a:rPr lang="en-US" sz="20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20 years experience in healthcare</a:t>
            </a:r>
          </a:p>
          <a:p>
            <a:pPr marL="285750" indent="-285750">
              <a:buClr>
                <a:srgbClr val="0070C0"/>
              </a:buClr>
              <a:buFont typeface="Wingdings" panose="05000000000000000000" pitchFamily="2" charset="2"/>
              <a:buChar char="Ø"/>
            </a:pPr>
            <a:endParaRPr lang="en-US" sz="20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endParaRPr>
          </a:p>
          <a:p>
            <a:pPr marL="285750" indent="-285750">
              <a:buClr>
                <a:srgbClr val="0070C0"/>
              </a:buClr>
              <a:buFont typeface="Wingdings" panose="05000000000000000000" pitchFamily="2" charset="2"/>
              <a:buChar char="Ø"/>
            </a:pPr>
            <a:r>
              <a:rPr lang="en-US" sz="20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Most recently was Chief External Affairs Officer for the Maryland Hospital Association (MHA)  </a:t>
            </a:r>
          </a:p>
          <a:p>
            <a:pPr marL="285750" indent="-285750">
              <a:buClr>
                <a:srgbClr val="0070C0"/>
              </a:buClr>
              <a:buFont typeface="Wingdings" panose="05000000000000000000" pitchFamily="2" charset="2"/>
              <a:buChar char="Ø"/>
            </a:pPr>
            <a:endParaRPr lang="en-US"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endParaRPr>
          </a:p>
          <a:p>
            <a:pPr marL="285750" indent="-285750">
              <a:buClr>
                <a:srgbClr val="0070C0"/>
              </a:buClr>
              <a:buFont typeface="Wingdings" panose="05000000000000000000" pitchFamily="2" charset="2"/>
              <a:buChar char="Ø"/>
            </a:pPr>
            <a:endParaRPr lang="en-US" dirty="0">
              <a:solidFill>
                <a:schemeClr val="tx1">
                  <a:lumMod val="85000"/>
                  <a:lumOff val="15000"/>
                </a:schemeClr>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6A097E0B-7EB5-2488-F92C-B057DCBABA35}"/>
              </a:ext>
            </a:extLst>
          </p:cNvPr>
          <p:cNvPicPr>
            <a:picLocks noChangeAspect="1"/>
          </p:cNvPicPr>
          <p:nvPr/>
        </p:nvPicPr>
        <p:blipFill>
          <a:blip r:embed="rId3">
            <a:lum contrast="10000"/>
          </a:blip>
          <a:stretch>
            <a:fillRect/>
          </a:stretch>
        </p:blipFill>
        <p:spPr>
          <a:xfrm>
            <a:off x="2435029" y="1035169"/>
            <a:ext cx="7321942" cy="5336408"/>
          </a:xfrm>
          <a:prstGeom prst="rect">
            <a:avLst/>
          </a:prstGeom>
        </p:spPr>
      </p:pic>
      <p:sp>
        <p:nvSpPr>
          <p:cNvPr id="27" name="TextBox 26">
            <a:extLst>
              <a:ext uri="{FF2B5EF4-FFF2-40B4-BE49-F238E27FC236}">
                <a16:creationId xmlns:a16="http://schemas.microsoft.com/office/drawing/2014/main" id="{7F39D6CE-419B-2AD0-781D-1D4A420F3E7A}"/>
              </a:ext>
            </a:extLst>
          </p:cNvPr>
          <p:cNvSpPr txBox="1"/>
          <p:nvPr/>
        </p:nvSpPr>
        <p:spPr>
          <a:xfrm>
            <a:off x="621100" y="305268"/>
            <a:ext cx="9972137" cy="646331"/>
          </a:xfrm>
          <a:prstGeom prst="rect">
            <a:avLst/>
          </a:prstGeom>
          <a:noFill/>
        </p:spPr>
        <p:txBody>
          <a:bodyPr wrap="square" rtlCol="0">
            <a:spAutoFit/>
          </a:bodyPr>
          <a:lstStyle/>
          <a:p>
            <a:r>
              <a:rPr lang="en-US" sz="3600" b="1" dirty="0">
                <a:solidFill>
                  <a:srgbClr val="0072BC"/>
                </a:solidFill>
                <a:latin typeface="Tahoma" panose="020B0604030504040204" pitchFamily="34" charset="0"/>
                <a:ea typeface="Tahoma" panose="020B0604030504040204" pitchFamily="34" charset="0"/>
                <a:cs typeface="Tahoma" panose="020B0604030504040204" pitchFamily="34" charset="0"/>
              </a:rPr>
              <a:t>HAP Policy Development </a:t>
            </a:r>
          </a:p>
        </p:txBody>
      </p:sp>
      <p:sp>
        <p:nvSpPr>
          <p:cNvPr id="28" name="TextBox 27">
            <a:extLst>
              <a:ext uri="{FF2B5EF4-FFF2-40B4-BE49-F238E27FC236}">
                <a16:creationId xmlns:a16="http://schemas.microsoft.com/office/drawing/2014/main" id="{C47AE979-61C7-6FE5-8592-AB21020E66A2}"/>
              </a:ext>
            </a:extLst>
          </p:cNvPr>
          <p:cNvSpPr txBox="1"/>
          <p:nvPr/>
        </p:nvSpPr>
        <p:spPr>
          <a:xfrm>
            <a:off x="10891345" y="6371577"/>
            <a:ext cx="681486" cy="276999"/>
          </a:xfrm>
          <a:prstGeom prst="rect">
            <a:avLst/>
          </a:prstGeom>
          <a:noFill/>
        </p:spPr>
        <p:txBody>
          <a:bodyPr wrap="square" rtlCol="0">
            <a:spAutoFit/>
          </a:bodyPr>
          <a:lstStyle/>
          <a:p>
            <a:pPr algn="ctr"/>
            <a:r>
              <a:rPr lang="en-US" sz="1200" dirty="0">
                <a:latin typeface="Tahoma" panose="020B0604030504040204" pitchFamily="34" charset="0"/>
                <a:ea typeface="Tahoma" panose="020B0604030504040204" pitchFamily="34" charset="0"/>
                <a:cs typeface="Tahoma" panose="020B0604030504040204" pitchFamily="34" charset="0"/>
              </a:rPr>
              <a:t>5</a:t>
            </a:r>
          </a:p>
        </p:txBody>
      </p:sp>
    </p:spTree>
    <p:extLst>
      <p:ext uri="{BB962C8B-B14F-4D97-AF65-F5344CB8AC3E}">
        <p14:creationId xmlns:p14="http://schemas.microsoft.com/office/powerpoint/2010/main" val="34369413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A3808-1827-A719-069C-7741CCC593CA}"/>
              </a:ext>
            </a:extLst>
          </p:cNvPr>
          <p:cNvSpPr>
            <a:spLocks noGrp="1"/>
          </p:cNvSpPr>
          <p:nvPr>
            <p:ph type="title"/>
          </p:nvPr>
        </p:nvSpPr>
        <p:spPr>
          <a:xfrm>
            <a:off x="838200" y="365126"/>
            <a:ext cx="10515600" cy="492443"/>
          </a:xfrm>
        </p:spPr>
        <p:txBody>
          <a:bodyPr/>
          <a:lstStyle/>
          <a:p>
            <a:r>
              <a:rPr lang="en-US" sz="3200" dirty="0"/>
              <a:t>2024 Focus—Member Input!</a:t>
            </a:r>
          </a:p>
        </p:txBody>
      </p:sp>
      <p:pic>
        <p:nvPicPr>
          <p:cNvPr id="7" name="Content Placeholder 6">
            <a:extLst>
              <a:ext uri="{FF2B5EF4-FFF2-40B4-BE49-F238E27FC236}">
                <a16:creationId xmlns:a16="http://schemas.microsoft.com/office/drawing/2014/main" id="{4197DBED-29D7-C44F-9FC3-712216466E04}"/>
              </a:ext>
            </a:extLst>
          </p:cNvPr>
          <p:cNvPicPr>
            <a:picLocks noGrp="1" noChangeAspect="1"/>
          </p:cNvPicPr>
          <p:nvPr>
            <p:ph sz="quarter" idx="11"/>
          </p:nvPr>
        </p:nvPicPr>
        <p:blipFill>
          <a:blip r:embed="rId3"/>
          <a:stretch>
            <a:fillRect/>
          </a:stretch>
        </p:blipFill>
        <p:spPr>
          <a:xfrm>
            <a:off x="3165231" y="1774096"/>
            <a:ext cx="5239377" cy="3486567"/>
          </a:xfrm>
          <a:prstGeom prst="rect">
            <a:avLst/>
          </a:prstGeom>
        </p:spPr>
      </p:pic>
      <p:sp>
        <p:nvSpPr>
          <p:cNvPr id="3" name="TextBox 2">
            <a:extLst>
              <a:ext uri="{FF2B5EF4-FFF2-40B4-BE49-F238E27FC236}">
                <a16:creationId xmlns:a16="http://schemas.microsoft.com/office/drawing/2014/main" id="{EF2AC174-38A5-9202-DDA4-47350CFB8A0C}"/>
              </a:ext>
            </a:extLst>
          </p:cNvPr>
          <p:cNvSpPr txBox="1"/>
          <p:nvPr/>
        </p:nvSpPr>
        <p:spPr>
          <a:xfrm>
            <a:off x="11081239" y="6354374"/>
            <a:ext cx="681486" cy="276999"/>
          </a:xfrm>
          <a:prstGeom prst="rect">
            <a:avLst/>
          </a:prstGeom>
          <a:noFill/>
        </p:spPr>
        <p:txBody>
          <a:bodyPr wrap="square" rtlCol="0">
            <a:spAutoFit/>
          </a:bodyPr>
          <a:lstStyle/>
          <a:p>
            <a:r>
              <a:rPr lang="en-US" sz="1200" dirty="0">
                <a:latin typeface="Tahoma" panose="020B0604030504040204" pitchFamily="34" charset="0"/>
                <a:ea typeface="Tahoma" panose="020B0604030504040204" pitchFamily="34" charset="0"/>
                <a:cs typeface="Tahoma" panose="020B0604030504040204" pitchFamily="34" charset="0"/>
              </a:rPr>
              <a:t>6</a:t>
            </a:r>
          </a:p>
        </p:txBody>
      </p:sp>
    </p:spTree>
    <p:extLst>
      <p:ext uri="{BB962C8B-B14F-4D97-AF65-F5344CB8AC3E}">
        <p14:creationId xmlns:p14="http://schemas.microsoft.com/office/powerpoint/2010/main" val="16725914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2436" y="3770301"/>
            <a:ext cx="10767129" cy="615553"/>
          </a:xfrm>
        </p:spPr>
        <p:txBody>
          <a:bodyPr/>
          <a:lstStyle/>
          <a:p>
            <a:pPr algn="ctr">
              <a:spcBef>
                <a:spcPts val="800"/>
              </a:spcBef>
            </a:pPr>
            <a:r>
              <a:rPr lang="en-US" dirty="0"/>
              <a:t>2023 Legislative Work</a:t>
            </a:r>
          </a:p>
        </p:txBody>
      </p:sp>
    </p:spTree>
    <p:extLst>
      <p:ext uri="{BB962C8B-B14F-4D97-AF65-F5344CB8AC3E}">
        <p14:creationId xmlns:p14="http://schemas.microsoft.com/office/powerpoint/2010/main" val="29330769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35D99-91C9-F614-E524-A2B24D27D490}"/>
              </a:ext>
            </a:extLst>
          </p:cNvPr>
          <p:cNvSpPr>
            <a:spLocks noGrp="1"/>
          </p:cNvSpPr>
          <p:nvPr>
            <p:ph type="title"/>
          </p:nvPr>
        </p:nvSpPr>
        <p:spPr>
          <a:xfrm>
            <a:off x="838200" y="350837"/>
            <a:ext cx="10515600" cy="736091"/>
          </a:xfrm>
        </p:spPr>
        <p:txBody>
          <a:bodyPr/>
          <a:lstStyle/>
          <a:p>
            <a:r>
              <a:rPr lang="en-US" sz="3200" dirty="0"/>
              <a:t>2023–2024 Budget Update</a:t>
            </a:r>
          </a:p>
        </p:txBody>
      </p:sp>
      <p:sp>
        <p:nvSpPr>
          <p:cNvPr id="3" name="Content Placeholder 2">
            <a:extLst>
              <a:ext uri="{FF2B5EF4-FFF2-40B4-BE49-F238E27FC236}">
                <a16:creationId xmlns:a16="http://schemas.microsoft.com/office/drawing/2014/main" id="{9DEC0704-FA95-4C94-4EBD-150450C166E4}"/>
              </a:ext>
            </a:extLst>
          </p:cNvPr>
          <p:cNvSpPr>
            <a:spLocks noGrp="1"/>
          </p:cNvSpPr>
          <p:nvPr>
            <p:ph sz="quarter" idx="11"/>
          </p:nvPr>
        </p:nvSpPr>
        <p:spPr>
          <a:xfrm>
            <a:off x="838199" y="1641688"/>
            <a:ext cx="6564923" cy="3046988"/>
          </a:xfrm>
        </p:spPr>
        <p:txBody>
          <a:bodyPr/>
          <a:lstStyle/>
          <a:p>
            <a:pPr>
              <a:spcBef>
                <a:spcPts val="0"/>
              </a:spcBef>
            </a:pPr>
            <a:r>
              <a:rPr lang="en-US" sz="2400" b="1" dirty="0">
                <a:solidFill>
                  <a:schemeClr val="accent1"/>
                </a:solidFill>
              </a:rPr>
              <a:t>Act 1A — </a:t>
            </a:r>
            <a:r>
              <a:rPr lang="en-US" sz="2400" b="1" dirty="0"/>
              <a:t>General Appropriations Act </a:t>
            </a:r>
          </a:p>
          <a:p>
            <a:pPr marL="0" indent="0">
              <a:spcBef>
                <a:spcPts val="0"/>
              </a:spcBef>
              <a:buNone/>
            </a:pPr>
            <a:r>
              <a:rPr lang="en-US" sz="1800" dirty="0">
                <a:solidFill>
                  <a:schemeClr val="bg1">
                    <a:lumMod val="65000"/>
                  </a:schemeClr>
                </a:solidFill>
              </a:rPr>
              <a:t>	</a:t>
            </a:r>
          </a:p>
          <a:p>
            <a:pPr marL="0" indent="0">
              <a:spcBef>
                <a:spcPts val="0"/>
              </a:spcBef>
              <a:buNone/>
            </a:pPr>
            <a:r>
              <a:rPr lang="en-US" sz="1800" dirty="0">
                <a:solidFill>
                  <a:schemeClr val="tx1"/>
                </a:solidFill>
              </a:rPr>
              <a:t>	HB 611, enacted August 3, 2023</a:t>
            </a:r>
          </a:p>
          <a:p>
            <a:pPr marL="0" indent="0">
              <a:spcBef>
                <a:spcPts val="0"/>
              </a:spcBef>
              <a:buNone/>
            </a:pPr>
            <a:endParaRPr lang="en-US" sz="1800" dirty="0"/>
          </a:p>
          <a:p>
            <a:pPr marL="0" indent="0">
              <a:spcBef>
                <a:spcPts val="0"/>
              </a:spcBef>
              <a:buNone/>
            </a:pPr>
            <a:endParaRPr lang="en-US" sz="1800" dirty="0"/>
          </a:p>
          <a:p>
            <a:pPr>
              <a:spcBef>
                <a:spcPts val="0"/>
              </a:spcBef>
            </a:pPr>
            <a:r>
              <a:rPr lang="en-US" sz="2400" b="1" dirty="0">
                <a:solidFill>
                  <a:schemeClr val="accent1"/>
                </a:solidFill>
              </a:rPr>
              <a:t>Act 34 — </a:t>
            </a:r>
            <a:r>
              <a:rPr lang="en-US" sz="2400" b="1" dirty="0"/>
              <a:t>Fiscal Code, Enabling Budget Bill </a:t>
            </a:r>
          </a:p>
          <a:p>
            <a:pPr marL="0" indent="0">
              <a:spcBef>
                <a:spcPts val="0"/>
              </a:spcBef>
              <a:buNone/>
            </a:pPr>
            <a:r>
              <a:rPr lang="en-US" sz="1800" dirty="0">
                <a:solidFill>
                  <a:schemeClr val="bg1">
                    <a:lumMod val="65000"/>
                  </a:schemeClr>
                </a:solidFill>
              </a:rPr>
              <a:t>			</a:t>
            </a:r>
            <a:r>
              <a:rPr lang="en-US" sz="1800" dirty="0">
                <a:solidFill>
                  <a:schemeClr val="tx1"/>
                </a:solidFill>
              </a:rPr>
              <a:t>  </a:t>
            </a:r>
          </a:p>
          <a:p>
            <a:pPr marL="0" indent="0">
              <a:spcBef>
                <a:spcPts val="0"/>
              </a:spcBef>
              <a:buNone/>
            </a:pPr>
            <a:r>
              <a:rPr lang="en-US" sz="1800" dirty="0">
                <a:solidFill>
                  <a:schemeClr val="tx1"/>
                </a:solidFill>
              </a:rPr>
              <a:t>	HB 1300, enacted December 13, 2023</a:t>
            </a:r>
          </a:p>
          <a:p>
            <a:pPr marL="0" indent="0">
              <a:buNone/>
            </a:pPr>
            <a:endParaRPr lang="en-US" sz="1800" dirty="0">
              <a:solidFill>
                <a:schemeClr val="tx1"/>
              </a:solidFill>
            </a:endParaRPr>
          </a:p>
        </p:txBody>
      </p:sp>
      <p:pic>
        <p:nvPicPr>
          <p:cNvPr id="4" name="Picture 3">
            <a:extLst>
              <a:ext uri="{FF2B5EF4-FFF2-40B4-BE49-F238E27FC236}">
                <a16:creationId xmlns:a16="http://schemas.microsoft.com/office/drawing/2014/main" id="{74ADEE2D-4AC9-456F-4371-DA7C2A808EAE}"/>
              </a:ext>
            </a:extLst>
          </p:cNvPr>
          <p:cNvPicPr>
            <a:picLocks noChangeAspect="1"/>
          </p:cNvPicPr>
          <p:nvPr/>
        </p:nvPicPr>
        <p:blipFill>
          <a:blip r:embed="rId3"/>
          <a:stretch>
            <a:fillRect/>
          </a:stretch>
        </p:blipFill>
        <p:spPr>
          <a:xfrm>
            <a:off x="7097807" y="3841824"/>
            <a:ext cx="3438525" cy="2228850"/>
          </a:xfrm>
          <a:prstGeom prst="rect">
            <a:avLst/>
          </a:prstGeom>
        </p:spPr>
      </p:pic>
      <p:sp>
        <p:nvSpPr>
          <p:cNvPr id="5" name="TextBox 4">
            <a:extLst>
              <a:ext uri="{FF2B5EF4-FFF2-40B4-BE49-F238E27FC236}">
                <a16:creationId xmlns:a16="http://schemas.microsoft.com/office/drawing/2014/main" id="{5B291ACB-1F50-A5E6-1FE1-466C84285BFC}"/>
              </a:ext>
            </a:extLst>
          </p:cNvPr>
          <p:cNvSpPr txBox="1"/>
          <p:nvPr/>
        </p:nvSpPr>
        <p:spPr>
          <a:xfrm>
            <a:off x="11081626" y="6368663"/>
            <a:ext cx="681486" cy="276999"/>
          </a:xfrm>
          <a:prstGeom prst="rect">
            <a:avLst/>
          </a:prstGeom>
          <a:noFill/>
        </p:spPr>
        <p:txBody>
          <a:bodyPr wrap="square" rtlCol="0">
            <a:spAutoFit/>
          </a:bodyPr>
          <a:lstStyle/>
          <a:p>
            <a:r>
              <a:rPr lang="en-US" sz="1200" dirty="0">
                <a:latin typeface="Tahoma" panose="020B0604030504040204" pitchFamily="34" charset="0"/>
                <a:ea typeface="Tahoma" panose="020B0604030504040204" pitchFamily="34" charset="0"/>
                <a:cs typeface="Tahoma" panose="020B0604030504040204" pitchFamily="34" charset="0"/>
              </a:rPr>
              <a:t>8</a:t>
            </a:r>
          </a:p>
        </p:txBody>
      </p:sp>
    </p:spTree>
    <p:extLst>
      <p:ext uri="{BB962C8B-B14F-4D97-AF65-F5344CB8AC3E}">
        <p14:creationId xmlns:p14="http://schemas.microsoft.com/office/powerpoint/2010/main" val="26995609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A6E4317-8089-C296-2DBF-BC4ECF4D478C}"/>
              </a:ext>
            </a:extLst>
          </p:cNvPr>
          <p:cNvSpPr>
            <a:spLocks noGrp="1"/>
          </p:cNvSpPr>
          <p:nvPr>
            <p:ph sz="half" idx="1"/>
          </p:nvPr>
        </p:nvSpPr>
        <p:spPr>
          <a:xfrm>
            <a:off x="838200" y="1220980"/>
            <a:ext cx="5141258" cy="5201424"/>
          </a:xfrm>
          <a:ln>
            <a:noFill/>
          </a:ln>
        </p:spPr>
        <p:txBody>
          <a:bodyPr/>
          <a:lstStyle/>
          <a:p>
            <a:pPr marR="0" lvl="0" indent="-285750">
              <a:spcBef>
                <a:spcPts val="0"/>
              </a:spcBef>
              <a:spcAft>
                <a:spcPts val="0"/>
              </a:spcAft>
              <a:buSzPct val="110000"/>
              <a:buFont typeface="+mj-lt"/>
              <a:buAutoNum type="arabicPeriod"/>
              <a:tabLst>
                <a:tab pos="457200" algn="l"/>
              </a:tabLst>
            </a:pPr>
            <a:r>
              <a:rPr lang="en-US" sz="1300" b="1" dirty="0">
                <a:solidFill>
                  <a:schemeClr val="accent1"/>
                </a:solidFill>
              </a:rPr>
              <a:t>Act 2A </a:t>
            </a:r>
            <a:r>
              <a:rPr lang="en-US" sz="1300" dirty="0">
                <a:solidFill>
                  <a:schemeClr val="tx1">
                    <a:lumMod val="85000"/>
                    <a:lumOff val="15000"/>
                  </a:schemeClr>
                </a:solidFill>
                <a:effectLst/>
              </a:rPr>
              <a:t>(HB 614)—</a:t>
            </a:r>
            <a:r>
              <a:rPr lang="en-US" sz="1300" dirty="0">
                <a:effectLst/>
              </a:rPr>
              <a:t>Makes appropriations from the Professional Licensure Augmentation Account for the Bureau of Professional and Occupational Affairs, including $11.7 million to update the PA Licensure System (PALS)</a:t>
            </a:r>
          </a:p>
          <a:p>
            <a:pPr marR="0" lvl="0" indent="-285750">
              <a:spcBef>
                <a:spcPts val="0"/>
              </a:spcBef>
              <a:spcAft>
                <a:spcPts val="0"/>
              </a:spcAft>
              <a:buSzPct val="110000"/>
              <a:buFont typeface="+mj-lt"/>
              <a:buAutoNum type="arabicPeriod"/>
              <a:tabLst>
                <a:tab pos="457200" algn="l"/>
              </a:tabLst>
            </a:pPr>
            <a:endParaRPr lang="en-US" sz="1300" dirty="0"/>
          </a:p>
          <a:p>
            <a:pPr marR="0" lvl="0" indent="-285750">
              <a:spcBef>
                <a:spcPts val="0"/>
              </a:spcBef>
              <a:spcAft>
                <a:spcPts val="0"/>
              </a:spcAft>
              <a:buSzPct val="110000"/>
              <a:buFont typeface="+mj-lt"/>
              <a:buAutoNum type="arabicPeriod"/>
              <a:tabLst>
                <a:tab pos="457200" algn="l"/>
              </a:tabLst>
            </a:pPr>
            <a:r>
              <a:rPr lang="en-US" sz="1300" b="1" dirty="0">
                <a:solidFill>
                  <a:schemeClr val="accent1"/>
                </a:solidFill>
              </a:rPr>
              <a:t>Act 1 </a:t>
            </a:r>
            <a:r>
              <a:rPr lang="en-US" sz="1300" dirty="0">
                <a:solidFill>
                  <a:schemeClr val="tx1">
                    <a:lumMod val="85000"/>
                    <a:lumOff val="15000"/>
                  </a:schemeClr>
                </a:solidFill>
              </a:rPr>
              <a:t>(SB 8)—</a:t>
            </a:r>
            <a:r>
              <a:rPr lang="en-US" sz="1300" dirty="0">
                <a:effectLst/>
              </a:rPr>
              <a:t>Requires require health insurance to cover BRCA-related breast cancer genetic testing/counseling without cost sharing; eliminates costs for annual supplemental screening for people with increased risk factors</a:t>
            </a:r>
          </a:p>
          <a:p>
            <a:pPr marR="0" lvl="0" indent="-285750">
              <a:spcBef>
                <a:spcPts val="0"/>
              </a:spcBef>
              <a:spcAft>
                <a:spcPts val="0"/>
              </a:spcAft>
              <a:buSzPct val="110000"/>
              <a:buFont typeface="+mj-lt"/>
              <a:buAutoNum type="arabicPeriod"/>
              <a:tabLst>
                <a:tab pos="457200" algn="l"/>
              </a:tabLst>
            </a:pPr>
            <a:endParaRPr lang="en-US" sz="1300" dirty="0"/>
          </a:p>
          <a:p>
            <a:pPr marR="0" lvl="0" indent="-285750">
              <a:spcBef>
                <a:spcPts val="0"/>
              </a:spcBef>
              <a:spcAft>
                <a:spcPts val="0"/>
              </a:spcAft>
              <a:buSzPct val="110000"/>
              <a:buFont typeface="+mj-lt"/>
              <a:buAutoNum type="arabicPeriod"/>
              <a:tabLst>
                <a:tab pos="457200" algn="l"/>
              </a:tabLst>
            </a:pPr>
            <a:r>
              <a:rPr lang="en-US" sz="1300" b="1" dirty="0">
                <a:solidFill>
                  <a:schemeClr val="accent1"/>
                </a:solidFill>
              </a:rPr>
              <a:t>Act 5 </a:t>
            </a:r>
            <a:r>
              <a:rPr lang="en-US" sz="1300" dirty="0">
                <a:solidFill>
                  <a:schemeClr val="tx1">
                    <a:lumMod val="85000"/>
                    <a:lumOff val="15000"/>
                  </a:schemeClr>
                </a:solidFill>
              </a:rPr>
              <a:t>(SB 262)—</a:t>
            </a:r>
            <a:r>
              <a:rPr lang="en-US" sz="1300" dirty="0">
                <a:effectLst/>
              </a:rPr>
              <a:t>Categorizes maternal deaths and severe maternal morbidity complications as reportable events; requires the Maternal Mortality Review Committee to submit a report including each reportable event to the department</a:t>
            </a:r>
          </a:p>
          <a:p>
            <a:pPr marR="0" lvl="0" indent="-285750">
              <a:spcBef>
                <a:spcPts val="0"/>
              </a:spcBef>
              <a:spcAft>
                <a:spcPts val="0"/>
              </a:spcAft>
              <a:buSzPct val="110000"/>
              <a:buFont typeface="+mj-lt"/>
              <a:buAutoNum type="arabicPeriod"/>
              <a:tabLst>
                <a:tab pos="457200" algn="l"/>
              </a:tabLst>
            </a:pPr>
            <a:endParaRPr lang="en-US" sz="1300" dirty="0"/>
          </a:p>
          <a:p>
            <a:pPr indent="-285750">
              <a:spcBef>
                <a:spcPts val="0"/>
              </a:spcBef>
              <a:buSzPct val="110000"/>
              <a:buFont typeface="+mj-lt"/>
              <a:buAutoNum type="arabicPeriod"/>
              <a:tabLst>
                <a:tab pos="457200" algn="l"/>
              </a:tabLst>
            </a:pPr>
            <a:r>
              <a:rPr lang="en-US" sz="1300" b="1" dirty="0">
                <a:solidFill>
                  <a:schemeClr val="accent1"/>
                </a:solidFill>
              </a:rPr>
              <a:t>Act 13 </a:t>
            </a:r>
            <a:r>
              <a:rPr lang="en-US" sz="1300" dirty="0">
                <a:solidFill>
                  <a:schemeClr val="tx1">
                    <a:lumMod val="85000"/>
                    <a:lumOff val="15000"/>
                  </a:schemeClr>
                </a:solidFill>
              </a:rPr>
              <a:t>(HB 404)—</a:t>
            </a:r>
            <a:r>
              <a:rPr lang="en-US" sz="1300" dirty="0">
                <a:solidFill>
                  <a:prstClr val="black">
                    <a:lumMod val="75000"/>
                    <a:lumOff val="25000"/>
                  </a:prstClr>
                </a:solidFill>
              </a:rPr>
              <a:t>Amends Title 51 (Military Affairs) to include the Department of Health among the required Commonwealth agencies to strongly consider a veteran’s military education, training, and experience for the purpose of fulfilling requirements for professional credentials</a:t>
            </a:r>
          </a:p>
          <a:p>
            <a:pPr marL="228600" marR="0" lvl="0" indent="-228600">
              <a:spcBef>
                <a:spcPts val="0"/>
              </a:spcBef>
              <a:spcAft>
                <a:spcPts val="0"/>
              </a:spcAft>
              <a:buSzPct val="110000"/>
              <a:buFont typeface="+mj-lt"/>
              <a:buAutoNum type="arabicPeriod"/>
              <a:tabLst>
                <a:tab pos="457200" algn="l"/>
              </a:tabLst>
            </a:pPr>
            <a:endParaRPr lang="en-US" sz="1300" dirty="0">
              <a:effectLst/>
            </a:endParaRPr>
          </a:p>
          <a:p>
            <a:pPr marL="0" marR="0" lvl="0" indent="0">
              <a:spcBef>
                <a:spcPts val="0"/>
              </a:spcBef>
              <a:spcAft>
                <a:spcPts val="0"/>
              </a:spcAft>
              <a:buSzPct val="110000"/>
              <a:buNone/>
              <a:tabLst>
                <a:tab pos="457200" algn="l"/>
              </a:tabLst>
            </a:pPr>
            <a:endParaRPr lang="en-US" sz="1300" dirty="0">
              <a:effectLst/>
            </a:endParaRPr>
          </a:p>
          <a:p>
            <a:pPr marL="228600" marR="0" lvl="0" indent="-228600">
              <a:spcBef>
                <a:spcPts val="0"/>
              </a:spcBef>
              <a:spcAft>
                <a:spcPts val="0"/>
              </a:spcAft>
              <a:buSzPct val="110000"/>
              <a:buFont typeface="+mj-lt"/>
              <a:buAutoNum type="arabicPeriod"/>
              <a:tabLst>
                <a:tab pos="457200" algn="l"/>
              </a:tabLst>
            </a:pPr>
            <a:endParaRPr lang="en-US" sz="1300" dirty="0">
              <a:effectLst/>
            </a:endParaRPr>
          </a:p>
          <a:p>
            <a:pPr marL="0" marR="0" lvl="0" indent="0">
              <a:spcBef>
                <a:spcPts val="0"/>
              </a:spcBef>
              <a:spcAft>
                <a:spcPts val="0"/>
              </a:spcAft>
              <a:buNone/>
              <a:tabLst>
                <a:tab pos="457200" algn="l"/>
              </a:tabLst>
            </a:pPr>
            <a:endParaRPr lang="en-US" sz="1300" dirty="0">
              <a:effectLst/>
            </a:endParaRPr>
          </a:p>
          <a:p>
            <a:pPr marL="0" marR="0" indent="0">
              <a:spcBef>
                <a:spcPts val="0"/>
              </a:spcBef>
              <a:spcAft>
                <a:spcPts val="0"/>
              </a:spcAft>
              <a:buNone/>
            </a:pPr>
            <a:endParaRPr lang="en-US" sz="1300" dirty="0">
              <a:effectLst/>
            </a:endParaRPr>
          </a:p>
          <a:p>
            <a:endParaRPr lang="en-US" sz="1300" dirty="0"/>
          </a:p>
        </p:txBody>
      </p:sp>
      <p:sp>
        <p:nvSpPr>
          <p:cNvPr id="9" name="Content Placeholder 8">
            <a:extLst>
              <a:ext uri="{FF2B5EF4-FFF2-40B4-BE49-F238E27FC236}">
                <a16:creationId xmlns:a16="http://schemas.microsoft.com/office/drawing/2014/main" id="{96C771EC-4906-6327-6393-47B5609BCE57}"/>
              </a:ext>
            </a:extLst>
          </p:cNvPr>
          <p:cNvSpPr>
            <a:spLocks noGrp="1"/>
          </p:cNvSpPr>
          <p:nvPr>
            <p:ph sz="half" idx="2"/>
          </p:nvPr>
        </p:nvSpPr>
        <p:spPr>
          <a:xfrm>
            <a:off x="6212541" y="1220980"/>
            <a:ext cx="5141259" cy="4455459"/>
          </a:xfrm>
          <a:noFill/>
          <a:ln w="28575">
            <a:noFill/>
          </a:ln>
        </p:spPr>
        <p:txBody>
          <a:bodyPr/>
          <a:lstStyle/>
          <a:p>
            <a:pPr marR="0" lvl="0" indent="-285750" algn="l" defTabSz="457200" rtl="0" eaLnBrk="1" fontAlgn="auto" latinLnBrk="0" hangingPunct="1">
              <a:lnSpc>
                <a:spcPct val="100000"/>
              </a:lnSpc>
              <a:spcBef>
                <a:spcPts val="0"/>
              </a:spcBef>
              <a:spcAft>
                <a:spcPts val="0"/>
              </a:spcAft>
              <a:buClr>
                <a:srgbClr val="0072BC"/>
              </a:buClr>
              <a:buSzPct val="110000"/>
              <a:buFont typeface="+mj-lt"/>
              <a:buAutoNum type="arabicPeriod" startAt="5"/>
              <a:tabLst>
                <a:tab pos="457200" algn="l"/>
              </a:tabLst>
              <a:defRPr/>
            </a:pPr>
            <a:r>
              <a:rPr lang="en-US" sz="1300" b="1" dirty="0">
                <a:solidFill>
                  <a:schemeClr val="accent1"/>
                </a:solidFill>
              </a:rPr>
              <a:t>Act 15 </a:t>
            </a:r>
            <a:r>
              <a:rPr lang="en-US" sz="1300" dirty="0">
                <a:solidFill>
                  <a:schemeClr val="tx1">
                    <a:lumMod val="85000"/>
                    <a:lumOff val="15000"/>
                  </a:schemeClr>
                </a:solidFill>
              </a:rPr>
              <a:t>(HB 1351)—</a:t>
            </a:r>
            <a:r>
              <a:rPr lang="en-US" sz="1300" dirty="0">
                <a:solidFill>
                  <a:prstClr val="black">
                    <a:lumMod val="75000"/>
                    <a:lumOff val="25000"/>
                  </a:prstClr>
                </a:solidFill>
              </a:rPr>
              <a:t>Increases loaded-mile ambulance rate paid by Medical Assistance, bases nursing facility rates on the cost data/peer group prices used in FY 2022/2023, reauthorizes the Quality Care Assessment, and makes adjustments to the Rural Health Redesign Center Authority</a:t>
            </a:r>
          </a:p>
          <a:p>
            <a:pPr marR="0" lvl="0" indent="-285750" algn="l" defTabSz="457200" rtl="0" eaLnBrk="1" fontAlgn="auto" latinLnBrk="0" hangingPunct="1">
              <a:lnSpc>
                <a:spcPct val="100000"/>
              </a:lnSpc>
              <a:spcBef>
                <a:spcPts val="0"/>
              </a:spcBef>
              <a:spcAft>
                <a:spcPts val="0"/>
              </a:spcAft>
              <a:buClr>
                <a:srgbClr val="0072BC"/>
              </a:buClr>
              <a:buSzPct val="110000"/>
              <a:buFont typeface="+mj-lt"/>
              <a:buAutoNum type="arabicPeriod" startAt="5"/>
              <a:tabLst>
                <a:tab pos="457200" algn="l"/>
              </a:tabLst>
              <a:defRPr/>
            </a:pPr>
            <a:endParaRPr lang="en-US" sz="1300" dirty="0">
              <a:solidFill>
                <a:prstClr val="black">
                  <a:lumMod val="75000"/>
                  <a:lumOff val="25000"/>
                </a:prstClr>
              </a:solidFill>
            </a:endParaRPr>
          </a:p>
          <a:p>
            <a:pPr marR="0" lvl="0" indent="-285750" algn="l" defTabSz="457200" rtl="0" eaLnBrk="1" fontAlgn="auto" latinLnBrk="0" hangingPunct="1">
              <a:lnSpc>
                <a:spcPct val="100000"/>
              </a:lnSpc>
              <a:spcBef>
                <a:spcPts val="0"/>
              </a:spcBef>
              <a:spcAft>
                <a:spcPts val="0"/>
              </a:spcAft>
              <a:buClr>
                <a:srgbClr val="0072BC"/>
              </a:buClr>
              <a:buSzPct val="110000"/>
              <a:buFont typeface="+mj-lt"/>
              <a:buAutoNum type="arabicPeriod" startAt="5"/>
              <a:tabLst>
                <a:tab pos="457200" algn="l"/>
              </a:tabLst>
              <a:defRPr/>
            </a:pPr>
            <a:r>
              <a:rPr lang="en-US" sz="1300" b="1" dirty="0">
                <a:solidFill>
                  <a:schemeClr val="accent1"/>
                </a:solidFill>
              </a:rPr>
              <a:t>Act 31 </a:t>
            </a:r>
            <a:r>
              <a:rPr lang="en-US" sz="1300" dirty="0">
                <a:solidFill>
                  <a:schemeClr val="tx1">
                    <a:lumMod val="85000"/>
                    <a:lumOff val="15000"/>
                  </a:schemeClr>
                </a:solidFill>
              </a:rPr>
              <a:t>(HB 507)—</a:t>
            </a:r>
            <a:r>
              <a:rPr lang="en-US" sz="1300" dirty="0">
                <a:solidFill>
                  <a:prstClr val="black">
                    <a:lumMod val="75000"/>
                    <a:lumOff val="25000"/>
                  </a:prstClr>
                </a:solidFill>
              </a:rPr>
              <a:t>Requires specific informed consent before performing a pelvic, rectal, or prostate examination for educational purposes while a patent is anesthetized or unconscious if such exam is not within the scope of care ordered for the patient</a:t>
            </a:r>
          </a:p>
          <a:p>
            <a:pPr marR="0" lvl="0" indent="-285750" algn="l" defTabSz="457200" rtl="0" eaLnBrk="1" fontAlgn="auto" latinLnBrk="0" hangingPunct="1">
              <a:lnSpc>
                <a:spcPct val="100000"/>
              </a:lnSpc>
              <a:spcBef>
                <a:spcPts val="0"/>
              </a:spcBef>
              <a:spcAft>
                <a:spcPts val="0"/>
              </a:spcAft>
              <a:buClr>
                <a:srgbClr val="0072BC"/>
              </a:buClr>
              <a:buSzPct val="110000"/>
              <a:buFont typeface="+mj-lt"/>
              <a:buAutoNum type="arabicPeriod" startAt="5"/>
              <a:tabLst>
                <a:tab pos="457200" algn="l"/>
              </a:tabLst>
              <a:defRPr/>
            </a:pPr>
            <a:endParaRPr lang="en-US" sz="1300" dirty="0">
              <a:solidFill>
                <a:prstClr val="black">
                  <a:lumMod val="75000"/>
                  <a:lumOff val="25000"/>
                </a:prstClr>
              </a:solidFill>
            </a:endParaRPr>
          </a:p>
          <a:p>
            <a:pPr marR="0" lvl="0" indent="-285750" algn="l" defTabSz="457200" rtl="0" eaLnBrk="1" fontAlgn="auto" latinLnBrk="0" hangingPunct="1">
              <a:lnSpc>
                <a:spcPct val="100000"/>
              </a:lnSpc>
              <a:spcBef>
                <a:spcPts val="0"/>
              </a:spcBef>
              <a:spcAft>
                <a:spcPts val="0"/>
              </a:spcAft>
              <a:buClr>
                <a:srgbClr val="0072BC"/>
              </a:buClr>
              <a:buSzPct val="110000"/>
              <a:buFont typeface="+mj-lt"/>
              <a:buAutoNum type="arabicPeriod" startAt="5"/>
              <a:tabLst>
                <a:tab pos="457200" algn="l"/>
              </a:tabLst>
              <a:defRPr/>
            </a:pPr>
            <a:r>
              <a:rPr lang="en-US" sz="1300" b="1" dirty="0">
                <a:solidFill>
                  <a:schemeClr val="accent1"/>
                </a:solidFill>
              </a:rPr>
              <a:t>Act 32 </a:t>
            </a:r>
            <a:r>
              <a:rPr lang="en-US" sz="1300" dirty="0">
                <a:solidFill>
                  <a:schemeClr val="tx1">
                    <a:lumMod val="85000"/>
                    <a:lumOff val="15000"/>
                  </a:schemeClr>
                </a:solidFill>
              </a:rPr>
              <a:t>(SB 500)—</a:t>
            </a:r>
            <a:r>
              <a:rPr lang="en-US" sz="1300" dirty="0">
                <a:solidFill>
                  <a:prstClr val="black">
                    <a:lumMod val="75000"/>
                    <a:lumOff val="25000"/>
                  </a:prstClr>
                </a:solidFill>
              </a:rPr>
              <a:t>Requires Medical Assistance coverage for medically prescribed pasteurized donor human milk in inpatient and outpatient settings for medically fragile infants under the age of 12 months</a:t>
            </a:r>
          </a:p>
          <a:p>
            <a:pPr marR="0" lvl="0" indent="-285750" algn="l" defTabSz="457200" rtl="0" eaLnBrk="1" fontAlgn="auto" latinLnBrk="0" hangingPunct="1">
              <a:lnSpc>
                <a:spcPct val="100000"/>
              </a:lnSpc>
              <a:spcBef>
                <a:spcPts val="0"/>
              </a:spcBef>
              <a:spcAft>
                <a:spcPts val="0"/>
              </a:spcAft>
              <a:buClr>
                <a:srgbClr val="0072BC"/>
              </a:buClr>
              <a:buSzPct val="110000"/>
              <a:buFont typeface="+mj-lt"/>
              <a:buAutoNum type="arabicPeriod" startAt="5"/>
              <a:tabLst>
                <a:tab pos="457200" algn="l"/>
              </a:tabLst>
              <a:defRPr/>
            </a:pPr>
            <a:endParaRPr lang="en-US" sz="1300" dirty="0">
              <a:solidFill>
                <a:prstClr val="black">
                  <a:lumMod val="75000"/>
                  <a:lumOff val="25000"/>
                </a:prstClr>
              </a:solidFill>
            </a:endParaRPr>
          </a:p>
          <a:p>
            <a:pPr indent="-285750">
              <a:spcBef>
                <a:spcPts val="0"/>
              </a:spcBef>
              <a:buClr>
                <a:srgbClr val="0072BC"/>
              </a:buClr>
              <a:buSzPct val="110000"/>
              <a:buFont typeface="+mj-lt"/>
              <a:buAutoNum type="arabicPeriod" startAt="5"/>
              <a:tabLst>
                <a:tab pos="457200" algn="l"/>
              </a:tabLst>
              <a:defRPr/>
            </a:pPr>
            <a:r>
              <a:rPr lang="en-US" sz="1300" b="1" dirty="0">
                <a:solidFill>
                  <a:schemeClr val="accent1"/>
                </a:solidFill>
              </a:rPr>
              <a:t>Act 43 </a:t>
            </a:r>
            <a:r>
              <a:rPr lang="en-US" sz="1300" dirty="0">
                <a:solidFill>
                  <a:schemeClr val="tx1">
                    <a:lumMod val="85000"/>
                    <a:lumOff val="15000"/>
                  </a:schemeClr>
                </a:solidFill>
              </a:rPr>
              <a:t>(SB 683)—</a:t>
            </a:r>
            <a:r>
              <a:rPr lang="en-US" sz="1300" dirty="0">
                <a:solidFill>
                  <a:schemeClr val="tx1"/>
                </a:solidFill>
                <a:effectLst/>
              </a:rPr>
              <a:t>Requires urine drug screening for fentanyl and xylazine, if such screening is conducted by an emergency department to assist in diagnosing a patient’s condition, and deidentified reporting of positive results</a:t>
            </a:r>
          </a:p>
          <a:p>
            <a:pPr marL="228600" marR="0" lvl="0" indent="-228600" algn="l" defTabSz="457200" rtl="0" eaLnBrk="1" fontAlgn="auto" latinLnBrk="0" hangingPunct="1">
              <a:lnSpc>
                <a:spcPct val="100000"/>
              </a:lnSpc>
              <a:spcBef>
                <a:spcPts val="0"/>
              </a:spcBef>
              <a:spcAft>
                <a:spcPts val="0"/>
              </a:spcAft>
              <a:buClr>
                <a:srgbClr val="0072BC"/>
              </a:buClr>
              <a:buSzPct val="110000"/>
              <a:buFont typeface="+mj-lt"/>
              <a:buAutoNum type="arabicPeriod" startAt="5"/>
              <a:tabLst>
                <a:tab pos="457200" algn="l"/>
              </a:tabLst>
              <a:defRPr/>
            </a:pPr>
            <a:endParaRPr lang="en-US" sz="1300" dirty="0">
              <a:solidFill>
                <a:prstClr val="black">
                  <a:lumMod val="75000"/>
                  <a:lumOff val="25000"/>
                </a:prstClr>
              </a:solidFill>
            </a:endParaRPr>
          </a:p>
          <a:p>
            <a:pPr marL="0" indent="0">
              <a:buNone/>
            </a:pPr>
            <a:endParaRPr lang="en-US" sz="1300" dirty="0"/>
          </a:p>
        </p:txBody>
      </p:sp>
      <p:sp>
        <p:nvSpPr>
          <p:cNvPr id="2" name="Title 1">
            <a:extLst>
              <a:ext uri="{FF2B5EF4-FFF2-40B4-BE49-F238E27FC236}">
                <a16:creationId xmlns:a16="http://schemas.microsoft.com/office/drawing/2014/main" id="{62B209B6-F2E8-3B0B-CE9C-DF5EF251B1CB}"/>
              </a:ext>
            </a:extLst>
          </p:cNvPr>
          <p:cNvSpPr>
            <a:spLocks noGrp="1"/>
          </p:cNvSpPr>
          <p:nvPr>
            <p:ph type="title"/>
          </p:nvPr>
        </p:nvSpPr>
        <p:spPr>
          <a:xfrm>
            <a:off x="838200" y="387235"/>
            <a:ext cx="10515600" cy="818216"/>
          </a:xfrm>
        </p:spPr>
        <p:txBody>
          <a:bodyPr/>
          <a:lstStyle/>
          <a:p>
            <a:r>
              <a:rPr lang="en-US" sz="3200" dirty="0"/>
              <a:t>2023 Legislative Review</a:t>
            </a:r>
          </a:p>
        </p:txBody>
      </p:sp>
      <p:sp>
        <p:nvSpPr>
          <p:cNvPr id="4" name="Content Placeholder 2">
            <a:extLst>
              <a:ext uri="{FF2B5EF4-FFF2-40B4-BE49-F238E27FC236}">
                <a16:creationId xmlns:a16="http://schemas.microsoft.com/office/drawing/2014/main" id="{7CC31586-6324-960C-C2D8-6C76E13BD7C2}"/>
              </a:ext>
            </a:extLst>
          </p:cNvPr>
          <p:cNvSpPr txBox="1">
            <a:spLocks/>
          </p:cNvSpPr>
          <p:nvPr/>
        </p:nvSpPr>
        <p:spPr>
          <a:xfrm>
            <a:off x="5979459" y="1102658"/>
            <a:ext cx="5141259" cy="4455459"/>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kern="120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2000" kern="120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2000" kern="120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2000" kern="120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2000" kern="120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457200" indent="0">
              <a:spcBef>
                <a:spcPts val="0"/>
              </a:spcBef>
              <a:buNone/>
            </a:pPr>
            <a:endParaRPr lang="en-US" sz="1200" dirty="0"/>
          </a:p>
          <a:p>
            <a:endParaRPr lang="en-US" sz="1200" dirty="0"/>
          </a:p>
        </p:txBody>
      </p:sp>
      <p:sp>
        <p:nvSpPr>
          <p:cNvPr id="6" name="TextBox 5">
            <a:extLst>
              <a:ext uri="{FF2B5EF4-FFF2-40B4-BE49-F238E27FC236}">
                <a16:creationId xmlns:a16="http://schemas.microsoft.com/office/drawing/2014/main" id="{A049AE06-009F-F374-C05C-1A11096FF2B0}"/>
              </a:ext>
            </a:extLst>
          </p:cNvPr>
          <p:cNvSpPr txBox="1"/>
          <p:nvPr/>
        </p:nvSpPr>
        <p:spPr>
          <a:xfrm>
            <a:off x="11066413" y="6332265"/>
            <a:ext cx="681486" cy="276999"/>
          </a:xfrm>
          <a:prstGeom prst="rect">
            <a:avLst/>
          </a:prstGeom>
          <a:noFill/>
        </p:spPr>
        <p:txBody>
          <a:bodyPr wrap="square" rtlCol="0">
            <a:spAutoFit/>
          </a:bodyPr>
          <a:lstStyle/>
          <a:p>
            <a:r>
              <a:rPr lang="en-US" sz="1200" dirty="0">
                <a:latin typeface="Tahoma" panose="020B0604030504040204" pitchFamily="34" charset="0"/>
                <a:ea typeface="Tahoma" panose="020B0604030504040204" pitchFamily="34" charset="0"/>
                <a:cs typeface="Tahoma" panose="020B0604030504040204" pitchFamily="34" charset="0"/>
              </a:rPr>
              <a:t>9</a:t>
            </a:r>
          </a:p>
        </p:txBody>
      </p:sp>
    </p:spTree>
    <p:extLst>
      <p:ext uri="{BB962C8B-B14F-4D97-AF65-F5344CB8AC3E}">
        <p14:creationId xmlns:p14="http://schemas.microsoft.com/office/powerpoint/2010/main" val="3480113878"/>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Facet">
  <a:themeElements>
    <a:clrScheme name="Custom 7">
      <a:dk1>
        <a:sysClr val="windowText" lastClr="000000"/>
      </a:dk1>
      <a:lt1>
        <a:sysClr val="window" lastClr="FFFFFF"/>
      </a:lt1>
      <a:dk2>
        <a:srgbClr val="335B74"/>
      </a:dk2>
      <a:lt2>
        <a:srgbClr val="DFE3E5"/>
      </a:lt2>
      <a:accent1>
        <a:srgbClr val="0072BC"/>
      </a:accent1>
      <a:accent2>
        <a:srgbClr val="2683C6"/>
      </a:accent2>
      <a:accent3>
        <a:srgbClr val="27CED7"/>
      </a:accent3>
      <a:accent4>
        <a:srgbClr val="42BA97"/>
      </a:accent4>
      <a:accent5>
        <a:srgbClr val="3E8853"/>
      </a:accent5>
      <a:accent6>
        <a:srgbClr val="62A39F"/>
      </a:accent6>
      <a:hlink>
        <a:srgbClr val="0072BC"/>
      </a:hlink>
      <a:folHlink>
        <a:srgbClr val="B26B02"/>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Presentation8" id="{F45C398E-5123-4DD7-BF23-CB31D1A45EE2}" vid="{C2612860-DEBD-4F6B-BB1D-0B82ED80BECE}"/>
    </a:ext>
  </a:extLst>
</a:theme>
</file>

<file path=ppt/theme/theme3.xml><?xml version="1.0" encoding="utf-8"?>
<a:theme xmlns:a="http://schemas.openxmlformats.org/drawingml/2006/main" name="2_Facet">
  <a:themeElements>
    <a:clrScheme name="Custom 7">
      <a:dk1>
        <a:sysClr val="windowText" lastClr="000000"/>
      </a:dk1>
      <a:lt1>
        <a:sysClr val="window" lastClr="FFFFFF"/>
      </a:lt1>
      <a:dk2>
        <a:srgbClr val="335B74"/>
      </a:dk2>
      <a:lt2>
        <a:srgbClr val="DFE3E5"/>
      </a:lt2>
      <a:accent1>
        <a:srgbClr val="0072BC"/>
      </a:accent1>
      <a:accent2>
        <a:srgbClr val="2683C6"/>
      </a:accent2>
      <a:accent3>
        <a:srgbClr val="27CED7"/>
      </a:accent3>
      <a:accent4>
        <a:srgbClr val="42BA97"/>
      </a:accent4>
      <a:accent5>
        <a:srgbClr val="3E8853"/>
      </a:accent5>
      <a:accent6>
        <a:srgbClr val="62A39F"/>
      </a:accent6>
      <a:hlink>
        <a:srgbClr val="0072BC"/>
      </a:hlink>
      <a:folHlink>
        <a:srgbClr val="B26B02"/>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Presentation8" id="{F45C398E-5123-4DD7-BF23-CB31D1A45EE2}" vid="{C2612860-DEBD-4F6B-BB1D-0B82ED80BECE}"/>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752</TotalTime>
  <Words>2963</Words>
  <Application>Microsoft Office PowerPoint</Application>
  <PresentationFormat>Widescreen</PresentationFormat>
  <Paragraphs>388</Paragraphs>
  <Slides>30</Slides>
  <Notes>30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30</vt:i4>
      </vt:variant>
    </vt:vector>
  </HeadingPairs>
  <TitlesOfParts>
    <vt:vector size="40" baseType="lpstr">
      <vt:lpstr>Arial</vt:lpstr>
      <vt:lpstr>Calibri</vt:lpstr>
      <vt:lpstr>Tahoma</vt:lpstr>
      <vt:lpstr>Times New Roman</vt:lpstr>
      <vt:lpstr>Trebuchet MS</vt:lpstr>
      <vt:lpstr>Wingdings</vt:lpstr>
      <vt:lpstr>Wingdings 3</vt:lpstr>
      <vt:lpstr>1_Office Theme</vt:lpstr>
      <vt:lpstr>1_Facet</vt:lpstr>
      <vt:lpstr>2_Facet</vt:lpstr>
      <vt:lpstr>PowerPoint Presentation</vt:lpstr>
      <vt:lpstr>Agenda</vt:lpstr>
      <vt:lpstr>HAP Updates </vt:lpstr>
      <vt:lpstr>New HAP CEO – Nicole Stallings</vt:lpstr>
      <vt:lpstr>PowerPoint Presentation</vt:lpstr>
      <vt:lpstr>2024 Focus—Member Input!</vt:lpstr>
      <vt:lpstr>2023 Legislative Work</vt:lpstr>
      <vt:lpstr>2023–2024 Budget Update</vt:lpstr>
      <vt:lpstr>2023 Legislative Review</vt:lpstr>
      <vt:lpstr>2023 Legislative Review</vt:lpstr>
      <vt:lpstr>2024 Outlook</vt:lpstr>
      <vt:lpstr>PowerPoint Presentation</vt:lpstr>
      <vt:lpstr>QCA Core Components</vt:lpstr>
      <vt:lpstr>Statewide QCA Pennsylvania</vt:lpstr>
      <vt:lpstr>Hospital Benefit Over Time</vt:lpstr>
      <vt:lpstr>Types of Hospital Payments Funded by the QCA</vt:lpstr>
      <vt:lpstr>Transition of Appendices 14 and 17 to State Directed Payments</vt:lpstr>
      <vt:lpstr>Hospital Quality Incentive Program (HQIP)</vt:lpstr>
      <vt:lpstr>HQIP—Opioid Use Disorder (OUD)</vt:lpstr>
      <vt:lpstr>HQIP—Racial and Ethnic Health Disparities (REHD)</vt:lpstr>
      <vt:lpstr>New Maternal Health HQIP Measure in Process</vt:lpstr>
      <vt:lpstr>HQIP Payment Timelines</vt:lpstr>
      <vt:lpstr>HQIP Timeline and Payout Amounts</vt:lpstr>
      <vt:lpstr>Payments Funded by QCA  </vt:lpstr>
      <vt:lpstr>PowerPoint Presentation</vt:lpstr>
      <vt:lpstr>Summary of Changes</vt:lpstr>
      <vt:lpstr>PowerPoint Presentation</vt:lpstr>
      <vt:lpstr>High-Level Challenges</vt:lpstr>
      <vt:lpstr>QCA Educational Webinars</vt:lpstr>
      <vt:lpstr>Questions?</vt:lpstr>
    </vt:vector>
  </TitlesOfParts>
  <Company>Hospital &amp; Healthsystem Association of PA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HFMA</dc:title>
  <dc:creator>Jolene Calla, Esquire</dc:creator>
  <cp:lastModifiedBy>Jolene Calla, Esquire</cp:lastModifiedBy>
  <cp:revision>2</cp:revision>
  <cp:lastPrinted>2024-01-26T02:35:44Z</cp:lastPrinted>
  <dcterms:created xsi:type="dcterms:W3CDTF">2024-01-25T21:27:20Z</dcterms:created>
  <dcterms:modified xsi:type="dcterms:W3CDTF">2024-01-26T12:32:35Z</dcterms:modified>
</cp:coreProperties>
</file>