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7" r:id="rId5"/>
    <p:sldId id="342" r:id="rId6"/>
    <p:sldId id="354" r:id="rId7"/>
    <p:sldId id="355" r:id="rId8"/>
    <p:sldId id="295" r:id="rId9"/>
    <p:sldId id="296" r:id="rId10"/>
    <p:sldId id="278" r:id="rId11"/>
    <p:sldId id="307" r:id="rId12"/>
    <p:sldId id="362" r:id="rId13"/>
    <p:sldId id="303" r:id="rId14"/>
    <p:sldId id="304" r:id="rId15"/>
    <p:sldId id="339" r:id="rId16"/>
    <p:sldId id="340" r:id="rId17"/>
    <p:sldId id="338" r:id="rId18"/>
    <p:sldId id="313" r:id="rId19"/>
    <p:sldId id="315" r:id="rId20"/>
    <p:sldId id="316" r:id="rId21"/>
    <p:sldId id="317" r:id="rId22"/>
    <p:sldId id="318" r:id="rId23"/>
    <p:sldId id="320" r:id="rId24"/>
    <p:sldId id="321" r:id="rId25"/>
    <p:sldId id="356" r:id="rId26"/>
    <p:sldId id="357" r:id="rId27"/>
    <p:sldId id="358" r:id="rId28"/>
    <p:sldId id="359" r:id="rId29"/>
    <p:sldId id="360" r:id="rId30"/>
    <p:sldId id="361" r:id="rId31"/>
    <p:sldId id="353" r:id="rId32"/>
    <p:sldId id="350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EC3"/>
    <a:srgbClr val="002940"/>
    <a:srgbClr val="0072C7"/>
    <a:srgbClr val="0D1D51"/>
    <a:srgbClr val="666666"/>
    <a:srgbClr val="2C5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BDE5F-21B4-468F-B22F-8336EBE1E102}" v="7" dt="2024-02-13T13:56:36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87974" autoAdjust="0"/>
  </p:normalViewPr>
  <p:slideViewPr>
    <p:cSldViewPr snapToGrid="0" showGuides="1">
      <p:cViewPr varScale="1">
        <p:scale>
          <a:sx n="69" d="100"/>
          <a:sy n="69" d="100"/>
        </p:scale>
        <p:origin x="93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AB3EA8-A58D-4C92-A3AB-D271CCC294C7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EFB4FA-E877-413E-B608-88789D806C57}" type="datetimeFigureOut">
              <a:rPr lang="en-US" noProof="0" smtClean="0"/>
              <a:t>2/13/2024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121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83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448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31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264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01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846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153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4168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5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9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356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143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4461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955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458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531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columns</a:t>
            </a:r>
          </a:p>
          <a:p>
            <a:endParaRPr lang="en-US" dirty="0"/>
          </a:p>
          <a:p>
            <a:r>
              <a:rPr lang="en-US" dirty="0"/>
              <a:t>Giving a lot of the data to the auditors up front vs them coming back and asking during audit. Should hopefully expedite the audit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168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providers that this will take effect for is FYE 9/30/2023.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937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columns</a:t>
            </a:r>
          </a:p>
          <a:p>
            <a:endParaRPr lang="en-US" dirty="0"/>
          </a:p>
          <a:p>
            <a:r>
              <a:rPr lang="en-US" dirty="0"/>
              <a:t>Giving a lot of the data to the auditors up front vs them coming back and asking during audit. Should hopefully expedite the audit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19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**Column 14-17 may be the same date</a:t>
            </a:r>
          </a:p>
          <a:p>
            <a:endParaRPr lang="en-US" dirty="0"/>
          </a:p>
          <a:p>
            <a:r>
              <a:rPr lang="en-US" dirty="0"/>
              <a:t>Column 14- written off of the accounts receivable (A/R) in the provider’s financial accounting system</a:t>
            </a:r>
          </a:p>
          <a:p>
            <a:endParaRPr lang="en-US" dirty="0"/>
          </a:p>
          <a:p>
            <a:r>
              <a:rPr lang="en-US" dirty="0"/>
              <a:t>Column 15A- Y or N it was send to the collection agency</a:t>
            </a:r>
          </a:p>
          <a:p>
            <a:endParaRPr lang="en-US" dirty="0"/>
          </a:p>
          <a:p>
            <a:r>
              <a:rPr lang="en-US" dirty="0"/>
              <a:t>Column 15- if column 15A, is “Y”, in column 15, enter the date the collection agency returned the account</a:t>
            </a:r>
          </a:p>
          <a:p>
            <a:endParaRPr lang="en-US" dirty="0"/>
          </a:p>
          <a:p>
            <a:r>
              <a:rPr lang="en-US" dirty="0"/>
              <a:t>Column 16- date all collection efforts ceased (internal and external)</a:t>
            </a:r>
          </a:p>
          <a:p>
            <a:endParaRPr lang="en-US" dirty="0"/>
          </a:p>
          <a:p>
            <a:r>
              <a:rPr lang="en-US" dirty="0"/>
              <a:t>Column 17- date it was written off in the hospital system as Medicare bad debt</a:t>
            </a:r>
          </a:p>
          <a:p>
            <a:r>
              <a:rPr lang="en-US" dirty="0"/>
              <a:t>Some providers are currently only making a note when collection efforts ceased for traditional</a:t>
            </a:r>
          </a:p>
          <a:p>
            <a:endParaRPr lang="en-US" dirty="0"/>
          </a:p>
          <a:p>
            <a:r>
              <a:rPr lang="en-US" dirty="0"/>
              <a:t>Give example of when all the dates could be different- traditional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393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Recoveries: Amount received in the current year on an account that was previously claimed as MBD</a:t>
            </a:r>
          </a:p>
          <a:p>
            <a:endParaRPr lang="en-US" dirty="0"/>
          </a:p>
          <a:p>
            <a:r>
              <a:rPr lang="en-US" dirty="0"/>
              <a:t>Column 18: any payments received on an account after the account was written off as a bad debt, including payments received in the same year the account was written off when the payment was received after the date of the write off</a:t>
            </a:r>
          </a:p>
          <a:p>
            <a:endParaRPr lang="en-US" dirty="0"/>
          </a:p>
          <a:p>
            <a:r>
              <a:rPr lang="en-US" dirty="0"/>
              <a:t>Column 19: enter the fiscal year end of the cost reporting period in which the Medicare bad debt (to which the recovery applies) was claimed</a:t>
            </a:r>
          </a:p>
          <a:p>
            <a:endParaRPr lang="en-US" dirty="0"/>
          </a:p>
          <a:p>
            <a:r>
              <a:rPr lang="en-US" dirty="0"/>
              <a:t>Column 20: Full deductible amount</a:t>
            </a:r>
          </a:p>
          <a:p>
            <a:endParaRPr lang="en-US" dirty="0"/>
          </a:p>
          <a:p>
            <a:r>
              <a:rPr lang="en-US" dirty="0"/>
              <a:t>Column 21: Full Coinsurance Amount</a:t>
            </a:r>
          </a:p>
          <a:p>
            <a:endParaRPr lang="en-US" dirty="0"/>
          </a:p>
          <a:p>
            <a:r>
              <a:rPr lang="en-US" dirty="0"/>
              <a:t>Column 22: any payments besides Medicare</a:t>
            </a:r>
          </a:p>
          <a:p>
            <a:endParaRPr lang="en-US" dirty="0"/>
          </a:p>
          <a:p>
            <a:endParaRPr lang="en-US" dirty="0"/>
          </a:p>
          <a:p>
            <a:pPr defTabSz="966612">
              <a:defRPr/>
            </a:pPr>
            <a:r>
              <a:rPr lang="en-US" dirty="0"/>
              <a:t>Column 23:  Column 20 + 21 -22- 18= Column 23</a:t>
            </a:r>
          </a:p>
          <a:p>
            <a:pPr defTabSz="966612">
              <a:defRPr/>
            </a:pPr>
            <a:r>
              <a:rPr lang="en-US" dirty="0"/>
              <a:t>If column 19= current year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/>
              <a:t>If column 19= a prior year</a:t>
            </a:r>
          </a:p>
          <a:p>
            <a:pPr defTabSz="966612">
              <a:defRPr/>
            </a:pPr>
            <a:r>
              <a:rPr lang="en-US" dirty="0"/>
              <a:t>Then you enter the recovery amount from column 18 as a negative number. You are only trying to claim it as a Recovery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560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32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5ADDD4-6BDD-453F-9DD7-90798E98F3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469781" y="1912010"/>
            <a:ext cx="3306984" cy="11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275426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1715833"/>
          </a:xfrm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27194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50F5DD4-9393-4DCC-90CA-AD291B63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084" y="5704668"/>
            <a:ext cx="2445680" cy="8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D5A32-8EA8-403E-A843-8555BD71D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7" y="6287909"/>
            <a:ext cx="1073017" cy="361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341F8-C201-9F9B-0BE0-98F237D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0356"/>
          <a:stretch/>
        </p:blipFill>
        <p:spPr>
          <a:xfrm>
            <a:off x="1201059" y="2593631"/>
            <a:ext cx="10007646" cy="42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D5A32-8EA8-403E-A843-8555BD71D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7" y="6287909"/>
            <a:ext cx="1073017" cy="361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341F8-C201-9F9B-0BE0-98F237D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0356"/>
          <a:stretch/>
        </p:blipFill>
        <p:spPr>
          <a:xfrm rot="10800000">
            <a:off x="1225504" y="0"/>
            <a:ext cx="10007646" cy="42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6CEEC5-354F-4E42-8236-9CF63CB40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DD3A27-9280-D3C2-14C7-90250A380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550" r="600"/>
          <a:stretch/>
        </p:blipFill>
        <p:spPr>
          <a:xfrm>
            <a:off x="7384786" y="-60972"/>
            <a:ext cx="5108500" cy="35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6CEEC5-354F-4E42-8236-9CF63CB40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70DF8-AA13-E73F-6E3B-3CB4B76B5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021" b="37667"/>
          <a:stretch/>
        </p:blipFill>
        <p:spPr>
          <a:xfrm>
            <a:off x="8765823" y="3818373"/>
            <a:ext cx="3673827" cy="32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>
            <a:grpSpLocks/>
          </p:cNvGrpSpPr>
          <p:nvPr userDrawn="1"/>
        </p:nvGrpSpPr>
        <p:grpSpPr>
          <a:xfrm rot="8650774" flipH="1" flipV="1">
            <a:off x="829425" y="1026278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6CEEC5-354F-4E42-8236-9CF63CB40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DD3A27-9280-D3C2-14C7-90250A380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550" r="600"/>
          <a:stretch/>
        </p:blipFill>
        <p:spPr>
          <a:xfrm>
            <a:off x="7384786" y="-60972"/>
            <a:ext cx="5108500" cy="35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6CEEC5-354F-4E42-8236-9CF63CB40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F2F70ED-6184-4AAA-8B24-5D3FFF771D5E}"/>
              </a:ext>
            </a:extLst>
          </p:cNvPr>
          <p:cNvSpPr/>
          <p:nvPr userDrawn="1"/>
        </p:nvSpPr>
        <p:spPr>
          <a:xfrm>
            <a:off x="616788" y="243464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4EEB8C-795C-44B3-85D6-12B973934319}"/>
              </a:ext>
            </a:extLst>
          </p:cNvPr>
          <p:cNvSpPr/>
          <p:nvPr userDrawn="1"/>
        </p:nvSpPr>
        <p:spPr>
          <a:xfrm>
            <a:off x="2857629" y="2496792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91238D-6CDD-4F8B-8462-2C680A9E2D19}"/>
              </a:ext>
            </a:extLst>
          </p:cNvPr>
          <p:cNvSpPr/>
          <p:nvPr userDrawn="1"/>
        </p:nvSpPr>
        <p:spPr>
          <a:xfrm>
            <a:off x="5039417" y="2514547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EE6E0F-B972-47B6-AFC2-0A197BB1C914}"/>
              </a:ext>
            </a:extLst>
          </p:cNvPr>
          <p:cNvSpPr/>
          <p:nvPr userDrawn="1"/>
        </p:nvSpPr>
        <p:spPr>
          <a:xfrm>
            <a:off x="7225974" y="2487915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6555143-F85C-4290-848B-7C70F552E8B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95981" y="4444124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F17A45D-C362-4255-A367-900584D443E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623251" y="4453001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CD70B07-2EDC-4679-AF0D-69C90C3C64D3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337700" y="4470757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F800EFE-D798-40EE-859A-70A31CD8953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24584" y="4435246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10CB8B-7C55-DA5D-6D9E-B72D3A39BA72}"/>
              </a:ext>
            </a:extLst>
          </p:cNvPr>
          <p:cNvSpPr/>
          <p:nvPr userDrawn="1"/>
        </p:nvSpPr>
        <p:spPr>
          <a:xfrm>
            <a:off x="9358095" y="2516028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424D-4EDB-9355-4A2E-9AD0340A681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706341" y="4436726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24029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561085-F3DE-46A4-9D87-AAC4D6235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561085-F3DE-46A4-9D87-AAC4D6235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7F435B-0D36-E83B-848B-8E540A7AE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532" b="30455"/>
          <a:stretch/>
        </p:blipFill>
        <p:spPr>
          <a:xfrm>
            <a:off x="8861421" y="3592776"/>
            <a:ext cx="3735466" cy="35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7373ACCF-A676-E633-C838-155F1B204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1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AB0664-A0D3-4F63-9F47-0FCE7A420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6CC9E-3570-41C7-8305-CB9758152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FD9A8-FB13-4140-AFB4-4F671EEDA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CE8F0-E319-4050-A184-989E52A51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ACCD6F-FE4F-4308-9727-2A01DD484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8AF99F-5EA7-42FF-90DB-C19578FA8F22}"/>
              </a:ext>
            </a:extLst>
          </p:cNvPr>
          <p:cNvSpPr/>
          <p:nvPr userDrawn="1"/>
        </p:nvSpPr>
        <p:spPr>
          <a:xfrm>
            <a:off x="415409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983FB882-ED4C-432B-980E-86B76DB84C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442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E4C9AD4-BFF0-4DF6-B177-EE2114503F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373399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91C1337-E360-46A7-86F7-55CC549D851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373033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D943EC-1144-4589-A3B4-3F9E60C2E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BFA051-7D96-4705-B727-B6A49AE50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2A688A-ECA3-BB12-5744-FF3F89848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035" r="13159"/>
          <a:stretch/>
        </p:blipFill>
        <p:spPr>
          <a:xfrm>
            <a:off x="7833552" y="-232012"/>
            <a:ext cx="4463082" cy="39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322452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322452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322452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322452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472518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472518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472518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472518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163251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163251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163251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163251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7AA14E5-07B9-4ADE-BFF1-E68CE65BC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6EF0134F-34F4-42B4-8A5B-A6C361709AEB}"/>
              </a:ext>
            </a:extLst>
          </p:cNvPr>
          <p:cNvSpPr/>
          <p:nvPr userDrawn="1"/>
        </p:nvSpPr>
        <p:spPr>
          <a:xfrm>
            <a:off x="901732" y="3745903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DAFECD3-0DF0-4FF1-8418-C1BD433E48F6}"/>
              </a:ext>
            </a:extLst>
          </p:cNvPr>
          <p:cNvSpPr/>
          <p:nvPr userDrawn="1"/>
        </p:nvSpPr>
        <p:spPr>
          <a:xfrm>
            <a:off x="3755131" y="3745903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A11731-F6DC-4A64-80A9-DD5EBD932F7E}"/>
              </a:ext>
            </a:extLst>
          </p:cNvPr>
          <p:cNvSpPr/>
          <p:nvPr userDrawn="1"/>
        </p:nvSpPr>
        <p:spPr>
          <a:xfrm>
            <a:off x="6593867" y="3745903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8F8973A-D40A-40C6-8ACE-058DB6D12868}"/>
              </a:ext>
            </a:extLst>
          </p:cNvPr>
          <p:cNvSpPr/>
          <p:nvPr userDrawn="1"/>
        </p:nvSpPr>
        <p:spPr>
          <a:xfrm>
            <a:off x="9446250" y="3745903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4FB43649-B110-48DC-B26D-16DCF7C7008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51230" y="389596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7B349D7A-081B-4302-8DEC-D3127F39C3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04629" y="389596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9913E3B-6FFE-456D-AF0F-AACF59E7CF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3365" y="389596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597AAC-FB11-47D4-95C3-61FE64648E7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95748" y="389596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E90EE4D-624C-4E7C-863D-C6079663792F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72046" y="558670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B60C248D-790E-4E40-8BCF-4A5A741EDA8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325445" y="558670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0506D36-1C71-4089-97A1-FA67F803CB16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164181" y="558670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18E28E1-AEEC-44CE-BDD0-55510395A06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9016564" y="558670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28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529F03-5011-47CE-B330-6B3EC47481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734954" y="1985162"/>
            <a:ext cx="3306990" cy="1112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C9DB3-EAE8-DFB7-AB55-5740FB6E7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061" t="14200" b="15460"/>
          <a:stretch/>
        </p:blipFill>
        <p:spPr>
          <a:xfrm>
            <a:off x="-285750" y="-361949"/>
            <a:ext cx="721502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6613" y="1695450"/>
            <a:ext cx="2851538" cy="2890956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34BC1B-1F90-BE7B-9196-58C794C0B388}"/>
              </a:ext>
            </a:extLst>
          </p:cNvPr>
          <p:cNvGrpSpPr/>
          <p:nvPr userDrawn="1"/>
        </p:nvGrpSpPr>
        <p:grpSpPr>
          <a:xfrm rot="5400000">
            <a:off x="228898" y="-933450"/>
            <a:ext cx="5176355" cy="6662851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482273-2470-05BF-1261-88BE28570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1E90BF-42D8-02C6-B32D-5A540A74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334DEC6-7801-D95D-698B-B2EA29AB10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6963" y="1676400"/>
            <a:ext cx="2851538" cy="2890956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3CD2E7-0C5D-E476-FD92-6CFF1ED5906E}"/>
              </a:ext>
            </a:extLst>
          </p:cNvPr>
          <p:cNvGrpSpPr/>
          <p:nvPr userDrawn="1"/>
        </p:nvGrpSpPr>
        <p:grpSpPr>
          <a:xfrm rot="5400000">
            <a:off x="6858298" y="-914400"/>
            <a:ext cx="5176355" cy="6662851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E131898-CD66-26DC-4CFE-F0676D6D2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BFB3CC1-33D7-36B7-F36B-04666FC33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1B7099F-6B2C-425F-BD92-70743D5D3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046" y="6287909"/>
            <a:ext cx="1073019" cy="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2/13/2024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61" r:id="rId3"/>
    <p:sldLayoutId id="2147483662" r:id="rId4"/>
    <p:sldLayoutId id="2147483663" r:id="rId5"/>
    <p:sldLayoutId id="2147483654" r:id="rId6"/>
    <p:sldLayoutId id="2147483664" r:id="rId7"/>
    <p:sldLayoutId id="2147483665" r:id="rId8"/>
    <p:sldLayoutId id="2147483676" r:id="rId9"/>
    <p:sldLayoutId id="2147483666" r:id="rId10"/>
    <p:sldLayoutId id="2147483667" r:id="rId11"/>
    <p:sldLayoutId id="2147483668" r:id="rId12"/>
    <p:sldLayoutId id="2147483681" r:id="rId13"/>
    <p:sldLayoutId id="2147483669" r:id="rId14"/>
    <p:sldLayoutId id="2147483679" r:id="rId15"/>
    <p:sldLayoutId id="2147483677" r:id="rId16"/>
    <p:sldLayoutId id="2147483674" r:id="rId17"/>
    <p:sldLayoutId id="2147483670" r:id="rId18"/>
    <p:sldLayoutId id="2147483680" r:id="rId19"/>
    <p:sldLayoutId id="2147483671" r:id="rId20"/>
    <p:sldLayoutId id="2147483672" r:id="rId21"/>
    <p:sldLayoutId id="214748367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077EC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29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665FC1-D104-2407-5923-37C507BFB3A9}"/>
              </a:ext>
            </a:extLst>
          </p:cNvPr>
          <p:cNvSpPr/>
          <p:nvPr/>
        </p:nvSpPr>
        <p:spPr>
          <a:xfrm>
            <a:off x="750627" y="5238200"/>
            <a:ext cx="10534995" cy="10807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1FF47-3092-0958-8593-5AD3928561C9}"/>
              </a:ext>
            </a:extLst>
          </p:cNvPr>
          <p:cNvSpPr txBox="1"/>
          <p:nvPr/>
        </p:nvSpPr>
        <p:spPr>
          <a:xfrm>
            <a:off x="906379" y="5334452"/>
            <a:ext cx="10379242" cy="830997"/>
          </a:xfrm>
          <a:prstGeom prst="rect">
            <a:avLst/>
          </a:prstGeom>
          <a:noFill/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+mj-lt"/>
              </a:rPr>
              <a:t>Medicare Reimbursement Update</a:t>
            </a:r>
          </a:p>
        </p:txBody>
      </p:sp>
    </p:spTree>
    <p:extLst>
      <p:ext uri="{BB962C8B-B14F-4D97-AF65-F5344CB8AC3E}">
        <p14:creationId xmlns:p14="http://schemas.microsoft.com/office/powerpoint/2010/main" val="182751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14-17: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7ADC9E-C1A6-B800-D12B-BF8E047B7938}"/>
              </a:ext>
            </a:extLst>
          </p:cNvPr>
          <p:cNvSpPr/>
          <p:nvPr/>
        </p:nvSpPr>
        <p:spPr>
          <a:xfrm>
            <a:off x="3646718" y="5090160"/>
            <a:ext cx="1092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9FE61-30F0-542D-7A97-71719267440F}"/>
              </a:ext>
            </a:extLst>
          </p:cNvPr>
          <p:cNvSpPr/>
          <p:nvPr/>
        </p:nvSpPr>
        <p:spPr>
          <a:xfrm>
            <a:off x="2194623" y="5116198"/>
            <a:ext cx="8111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E9E90-061E-1FDD-EE48-E6B265952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30" r="61931" b="1981"/>
          <a:stretch/>
        </p:blipFill>
        <p:spPr>
          <a:xfrm>
            <a:off x="1402558" y="1725570"/>
            <a:ext cx="8929684" cy="34068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51F5FB-F3AE-72C1-E8DE-809EC5370AE9}"/>
              </a:ext>
            </a:extLst>
          </p:cNvPr>
          <p:cNvSpPr/>
          <p:nvPr/>
        </p:nvSpPr>
        <p:spPr>
          <a:xfrm>
            <a:off x="5070511" y="5127269"/>
            <a:ext cx="15284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15A is yes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42EC5-037C-9AA9-9C2C-A393F1872014}"/>
              </a:ext>
            </a:extLst>
          </p:cNvPr>
          <p:cNvSpPr/>
          <p:nvPr/>
        </p:nvSpPr>
        <p:spPr>
          <a:xfrm>
            <a:off x="7239900" y="5104539"/>
            <a:ext cx="6407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45355-6C55-E3EC-4661-70F14BB30E9A}"/>
              </a:ext>
            </a:extLst>
          </p:cNvPr>
          <p:cNvSpPr/>
          <p:nvPr/>
        </p:nvSpPr>
        <p:spPr>
          <a:xfrm>
            <a:off x="9020897" y="5103911"/>
            <a:ext cx="7367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209304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18-24: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9FE61-30F0-542D-7A97-71719267440F}"/>
              </a:ext>
            </a:extLst>
          </p:cNvPr>
          <p:cNvSpPr/>
          <p:nvPr/>
        </p:nvSpPr>
        <p:spPr>
          <a:xfrm>
            <a:off x="3444498" y="4521838"/>
            <a:ext cx="776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71B0EB-1C29-88C8-2CAB-53B254666F10}"/>
              </a:ext>
            </a:extLst>
          </p:cNvPr>
          <p:cNvSpPr/>
          <p:nvPr/>
        </p:nvSpPr>
        <p:spPr>
          <a:xfrm>
            <a:off x="515938" y="4494939"/>
            <a:ext cx="16817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All-if applicable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FA392A-A254-32A8-D88D-3E3E2E16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25" t="75093" r="2840"/>
          <a:stretch/>
        </p:blipFill>
        <p:spPr>
          <a:xfrm>
            <a:off x="653906" y="1762437"/>
            <a:ext cx="10385801" cy="273250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F5F7FC-6A12-A0A8-28EC-16A2FD0EFBC4}"/>
              </a:ext>
            </a:extLst>
          </p:cNvPr>
          <p:cNvCxnSpPr/>
          <p:nvPr/>
        </p:nvCxnSpPr>
        <p:spPr>
          <a:xfrm>
            <a:off x="1972319" y="4752670"/>
            <a:ext cx="869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04E683-4651-1191-CC9C-36C73AECB4BB}"/>
              </a:ext>
            </a:extLst>
          </p:cNvPr>
          <p:cNvCxnSpPr/>
          <p:nvPr/>
        </p:nvCxnSpPr>
        <p:spPr>
          <a:xfrm>
            <a:off x="4348976" y="4752670"/>
            <a:ext cx="5319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3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FC96F-9BD5-A219-F4C3-0BDC3256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182563"/>
            <a:ext cx="11614244" cy="940181"/>
          </a:xfrm>
        </p:spPr>
        <p:txBody>
          <a:bodyPr/>
          <a:lstStyle/>
          <a:p>
            <a:pPr algn="ctr"/>
            <a:r>
              <a:rPr lang="en-US" i="1" dirty="0"/>
              <a:t>new Medicare </a:t>
            </a:r>
            <a:r>
              <a:rPr lang="en-US" i="1" dirty="0" err="1"/>
              <a:t>dsh</a:t>
            </a:r>
            <a:r>
              <a:rPr lang="en-US" i="1" dirty="0"/>
              <a:t> template - exhibit 3A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94111-80DD-F50A-803A-742B541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79994-DFDF-FDEB-5C20-784352779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2" t="51871" r="26084" b="9983"/>
          <a:stretch/>
        </p:blipFill>
        <p:spPr>
          <a:xfrm>
            <a:off x="1689253" y="3453399"/>
            <a:ext cx="8813494" cy="2839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D8B32-50E9-E8C3-DB15-34C366EFB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2" t="25377" r="36821" b="51398"/>
          <a:stretch/>
        </p:blipFill>
        <p:spPr>
          <a:xfrm>
            <a:off x="2544897" y="1465244"/>
            <a:ext cx="6753339" cy="1728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93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1-8: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636D1-570A-A3F4-FCDB-986EA8A77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92" t="51631" r="35954" b="30637"/>
          <a:stretch/>
        </p:blipFill>
        <p:spPr>
          <a:xfrm>
            <a:off x="750627" y="2142698"/>
            <a:ext cx="10340114" cy="2961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59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9-18: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4D610-3DE8-1FBF-5249-F2987A67F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2" t="71365" r="26084" b="9983"/>
          <a:stretch/>
        </p:blipFill>
        <p:spPr>
          <a:xfrm>
            <a:off x="992806" y="2019869"/>
            <a:ext cx="10518120" cy="318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6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FC96F-9BD5-A219-F4C3-0BDC3256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182563"/>
            <a:ext cx="11423176" cy="1011690"/>
          </a:xfrm>
        </p:spPr>
        <p:txBody>
          <a:bodyPr/>
          <a:lstStyle/>
          <a:p>
            <a:pPr algn="ctr"/>
            <a:r>
              <a:rPr lang="en-US" sz="3600" i="1" dirty="0"/>
              <a:t>new Medicare Worksheet S-10 charity care template - exhibit 3B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94111-80DD-F50A-803A-742B541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8DD62-2A54-B0F3-8AA4-7A9CE748C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6" t="31954" r="28626" b="32845"/>
          <a:stretch/>
        </p:blipFill>
        <p:spPr>
          <a:xfrm>
            <a:off x="2732944" y="1194253"/>
            <a:ext cx="6663562" cy="2028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085D6-77FD-9122-06C5-05123B9F1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17" t="28202" r="12080" b="12991"/>
          <a:stretch/>
        </p:blipFill>
        <p:spPr>
          <a:xfrm>
            <a:off x="739805" y="3222641"/>
            <a:ext cx="10623891" cy="3447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10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1-10: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D778F-1AE5-D650-AB2B-479F63C5E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3" t="28202" r="20107" b="43884"/>
          <a:stretch/>
        </p:blipFill>
        <p:spPr>
          <a:xfrm>
            <a:off x="515938" y="2125448"/>
            <a:ext cx="11209106" cy="2381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4ECAB-B118-6089-D697-75EF16A3EF5E}"/>
              </a:ext>
            </a:extLst>
          </p:cNvPr>
          <p:cNvSpPr txBox="1"/>
          <p:nvPr/>
        </p:nvSpPr>
        <p:spPr>
          <a:xfrm>
            <a:off x="5884744" y="5356169"/>
            <a:ext cx="1760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C7"/>
                </a:solidFill>
              </a:rPr>
              <a:t>Very Important!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FDA58D3-8CAC-3A4F-AAA9-D1A88A02C140}"/>
              </a:ext>
            </a:extLst>
          </p:cNvPr>
          <p:cNvSpPr/>
          <p:nvPr/>
        </p:nvSpPr>
        <p:spPr>
          <a:xfrm>
            <a:off x="6535350" y="4507146"/>
            <a:ext cx="410132" cy="849023"/>
          </a:xfrm>
          <a:prstGeom prst="upArrow">
            <a:avLst/>
          </a:prstGeom>
          <a:solidFill>
            <a:srgbClr val="077EC3"/>
          </a:solidFill>
          <a:ln>
            <a:solidFill>
              <a:srgbClr val="077E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 11: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13A7E-95BC-D0E3-4EAE-E4CB034F80D5}"/>
              </a:ext>
            </a:extLst>
          </p:cNvPr>
          <p:cNvSpPr txBox="1"/>
          <p:nvPr/>
        </p:nvSpPr>
        <p:spPr>
          <a:xfrm>
            <a:off x="2950670" y="2274838"/>
            <a:ext cx="5755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940"/>
                </a:solidFill>
              </a:rPr>
              <a:t>Deductible + Coinsurance + Copay</a:t>
            </a:r>
          </a:p>
          <a:p>
            <a:endParaRPr lang="en-US" sz="2400" dirty="0">
              <a:solidFill>
                <a:srgbClr val="0029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940"/>
                </a:solidFill>
              </a:rPr>
              <a:t>Everyone with “</a:t>
            </a:r>
            <a:r>
              <a:rPr lang="en-US" sz="2400" b="1" dirty="0">
                <a:solidFill>
                  <a:srgbClr val="002940"/>
                </a:solidFill>
              </a:rPr>
              <a:t>Insured Charity</a:t>
            </a:r>
            <a:r>
              <a:rPr lang="en-US" sz="2400" dirty="0">
                <a:solidFill>
                  <a:srgbClr val="002940"/>
                </a:solidFill>
              </a:rPr>
              <a:t>” claimed in column 2 must have amount listed here in excess or equal to charity amount.</a:t>
            </a:r>
          </a:p>
          <a:p>
            <a:endParaRPr lang="en-US" sz="2400" dirty="0">
              <a:solidFill>
                <a:srgbClr val="0029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940"/>
                </a:solidFill>
              </a:rPr>
              <a:t>All other charity amounts should be in “</a:t>
            </a:r>
            <a:r>
              <a:rPr lang="en-US" sz="2400" b="1" dirty="0">
                <a:solidFill>
                  <a:srgbClr val="002940"/>
                </a:solidFill>
              </a:rPr>
              <a:t>Uninsured Charity</a:t>
            </a:r>
            <a:r>
              <a:rPr lang="en-US" sz="2400" dirty="0">
                <a:solidFill>
                  <a:srgbClr val="002940"/>
                </a:solidFill>
              </a:rPr>
              <a:t>” column 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8FA3BA-3F36-7337-84D5-91B7127FC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59" t="28202" r="12727" b="44019"/>
          <a:stretch/>
        </p:blipFill>
        <p:spPr>
          <a:xfrm>
            <a:off x="515938" y="1701596"/>
            <a:ext cx="2110154" cy="4014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3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12-21: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F8990-EB4D-6DF4-F6ED-B2B4ECE13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7" t="58882" r="16832" b="12991"/>
          <a:stretch/>
        </p:blipFill>
        <p:spPr>
          <a:xfrm>
            <a:off x="342219" y="2092569"/>
            <a:ext cx="11498038" cy="2672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47101C-F6EE-3978-14F2-8DFCA7C9841B}"/>
              </a:ext>
            </a:extLst>
          </p:cNvPr>
          <p:cNvSpPr txBox="1"/>
          <p:nvPr/>
        </p:nvSpPr>
        <p:spPr>
          <a:xfrm>
            <a:off x="2126980" y="5691042"/>
            <a:ext cx="214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C7"/>
                </a:solidFill>
              </a:rPr>
              <a:t>New Item</a:t>
            </a:r>
            <a:endParaRPr lang="en-US" sz="1050" b="1" dirty="0">
              <a:solidFill>
                <a:srgbClr val="0072C7"/>
              </a:solidFill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0971B4A3-90CB-497B-90BB-643FB1672DF2}"/>
              </a:ext>
            </a:extLst>
          </p:cNvPr>
          <p:cNvSpPr/>
          <p:nvPr/>
        </p:nvSpPr>
        <p:spPr>
          <a:xfrm>
            <a:off x="2983784" y="4725429"/>
            <a:ext cx="433183" cy="753677"/>
          </a:xfrm>
          <a:prstGeom prst="upArrow">
            <a:avLst/>
          </a:prstGeom>
          <a:solidFill>
            <a:srgbClr val="077EC3"/>
          </a:solidFill>
          <a:ln>
            <a:solidFill>
              <a:srgbClr val="077E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FC96F-9BD5-A219-F4C3-0BDC3256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" y="182563"/>
            <a:ext cx="11573302" cy="1054231"/>
          </a:xfrm>
        </p:spPr>
        <p:txBody>
          <a:bodyPr/>
          <a:lstStyle/>
          <a:p>
            <a:pPr algn="ctr"/>
            <a:r>
              <a:rPr lang="en-US" sz="3600" i="1" dirty="0"/>
              <a:t>new Medicare Worksheet S-10 bad debt expense template - exhibit 3c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94111-80DD-F50A-803A-742B541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92F40-E9D3-6ACF-5B53-39228E90E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3" t="29878" r="29121" b="38170"/>
          <a:stretch/>
        </p:blipFill>
        <p:spPr>
          <a:xfrm>
            <a:off x="2564004" y="1236794"/>
            <a:ext cx="7063992" cy="175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4EAE17-FF62-E1E7-4129-415FCCDF6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6" t="18618" r="11978" b="24323"/>
          <a:stretch/>
        </p:blipFill>
        <p:spPr>
          <a:xfrm>
            <a:off x="1198005" y="2995933"/>
            <a:ext cx="9545933" cy="3516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30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4171-F8F2-9EB3-D78B-D549B3D7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55845"/>
            <a:ext cx="8754522" cy="4580260"/>
          </a:xfrm>
        </p:spPr>
        <p:txBody>
          <a:bodyPr>
            <a:noAutofit/>
          </a:bodyPr>
          <a:lstStyle/>
          <a:p>
            <a:r>
              <a:rPr lang="en-US" sz="2400" dirty="0"/>
              <a:t>CMS Transmittal 18</a:t>
            </a:r>
          </a:p>
          <a:p>
            <a:pPr lvl="1"/>
            <a:r>
              <a:rPr lang="en-US" sz="2400" dirty="0"/>
              <a:t>Medicare Bad Debt</a:t>
            </a:r>
          </a:p>
          <a:p>
            <a:pPr lvl="1"/>
            <a:r>
              <a:rPr lang="en-US" sz="2400" dirty="0"/>
              <a:t>DSH </a:t>
            </a:r>
          </a:p>
          <a:p>
            <a:pPr lvl="1"/>
            <a:r>
              <a:rPr lang="en-US" sz="2400" dirty="0"/>
              <a:t>S-10</a:t>
            </a:r>
          </a:p>
          <a:p>
            <a:r>
              <a:rPr lang="en-US" sz="2400" dirty="0"/>
              <a:t>Medicare Audit Updates</a:t>
            </a:r>
          </a:p>
          <a:p>
            <a:r>
              <a:rPr lang="en-US" sz="2400" dirty="0"/>
              <a:t>Rural Health Clinic Updates</a:t>
            </a:r>
          </a:p>
          <a:p>
            <a:r>
              <a:rPr lang="en-US" sz="2400" dirty="0"/>
              <a:t>Public Health Emergency Ends</a:t>
            </a:r>
          </a:p>
          <a:p>
            <a:r>
              <a:rPr lang="en-US" sz="2400" dirty="0"/>
              <a:t>Medicare Wage Index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103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1-8: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E04C-B57C-7C99-5C88-B9C9A8B9C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6" t="18618" r="20206" b="54397"/>
          <a:stretch/>
        </p:blipFill>
        <p:spPr>
          <a:xfrm>
            <a:off x="609392" y="2428581"/>
            <a:ext cx="10963692" cy="2765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16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63A2-D928-339F-6925-1F97C73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21</a:t>
            </a:fld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150F07-3D9F-690B-0E51-B2FFCBD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400" b="1" i="1" cap="none" dirty="0"/>
              <a:t>Columns 9-17: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80FAE-A739-E7CA-072E-82EEFC45C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6" t="48574" r="11978" b="24323"/>
          <a:stretch/>
        </p:blipFill>
        <p:spPr>
          <a:xfrm>
            <a:off x="515938" y="1712877"/>
            <a:ext cx="11426722" cy="2674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73E6F3-F3C6-2B47-A4C5-3306066482AA}"/>
              </a:ext>
            </a:extLst>
          </p:cNvPr>
          <p:cNvSpPr txBox="1"/>
          <p:nvPr/>
        </p:nvSpPr>
        <p:spPr>
          <a:xfrm>
            <a:off x="10098190" y="5184846"/>
            <a:ext cx="209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C7"/>
                </a:solidFill>
              </a:rPr>
              <a:t>Net Of</a:t>
            </a:r>
          </a:p>
          <a:p>
            <a:pPr algn="ctr"/>
            <a:r>
              <a:rPr lang="en-US" sz="2400" b="1" dirty="0">
                <a:solidFill>
                  <a:srgbClr val="0072C7"/>
                </a:solidFill>
              </a:rPr>
              <a:t>Recoveries</a:t>
            </a:r>
            <a:endParaRPr lang="en-US" sz="1050" b="1" dirty="0">
              <a:solidFill>
                <a:srgbClr val="0072C7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3A999A8-FEB0-F5D9-5B7A-9FBF519A5986}"/>
              </a:ext>
            </a:extLst>
          </p:cNvPr>
          <p:cNvSpPr/>
          <p:nvPr/>
        </p:nvSpPr>
        <p:spPr>
          <a:xfrm>
            <a:off x="11018759" y="4387588"/>
            <a:ext cx="297305" cy="666337"/>
          </a:xfrm>
          <a:prstGeom prst="upArrow">
            <a:avLst/>
          </a:prstGeom>
          <a:solidFill>
            <a:srgbClr val="077EC3"/>
          </a:solidFill>
          <a:ln>
            <a:solidFill>
              <a:srgbClr val="077E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3D513-CC1A-6A57-5520-F73382A9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343B-53BB-2E77-199F-A8761D1D0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Certification Letters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Hospital, RHC’s, Sub providers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Provider based clinic attestations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Teaching Hospitals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Overlaps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Organ Acquisition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Statistical Basis requests (Wkst B)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Vaccine Logs – must contain HIC number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Bed License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Floor Plans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Organizational Chart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Bad Debt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BD579-5D76-5B99-AF1A-592610F256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Supporting documentation for A-8-2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Exhibit I’s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ER Physician’s Contracts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Prudent Buyer Concept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House Audits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S-10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Medicare Bad Debt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Crossover Contractual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AR to BD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9C040D-024E-80AF-29F9-E45746A1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Medicare Audit Updates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val="246178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D899B-F5C0-68D8-83B3-5F7A8289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E31C-8419-A5F8-09EB-AE71F330E3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Material errors on desk reviews</a:t>
            </a:r>
          </a:p>
          <a:p>
            <a:pPr lvl="1"/>
            <a:r>
              <a:rPr lang="en-US" sz="2000" dirty="0"/>
              <a:t>Interim Payment Rates</a:t>
            </a:r>
          </a:p>
          <a:p>
            <a:r>
              <a:rPr lang="en-US" sz="2000" dirty="0"/>
              <a:t>Productivity Exemptions (PHE coming to an end)</a:t>
            </a:r>
          </a:p>
          <a:p>
            <a:r>
              <a:rPr lang="en-US" sz="2000" dirty="0"/>
              <a:t>Clinics certified before 12/31/2020 are grandfathered at base period rate (trended for inflation)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63CFA-821D-CCF9-67FF-D8B772D25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595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Clinics certified after 12/31/2020 are capped: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2021, at $100 per visit (after March 31, 2021)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2022, at $113 per visit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2023, at $126 per visit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2024, at $139 per visit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2025, at $152 per visit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2026, at $165 per visit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2027, at $178 per visit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2028, at $190 per visit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28B88B-E155-A64F-0B48-61A5DBA5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Rural Health Clinic Updates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86F29-8A78-A295-F031-7608F3E4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06094"/>
            <a:ext cx="5029177" cy="788237"/>
          </a:xfrm>
          <a:prstGeom prst="rect">
            <a:avLst/>
          </a:prstGeom>
          <a:ln w="38100">
            <a:solidFill>
              <a:srgbClr val="0D1D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7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4171-F8F2-9EB3-D78B-D549B3D7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363401"/>
            <a:ext cx="11150600" cy="4772704"/>
          </a:xfrm>
        </p:spPr>
        <p:txBody>
          <a:bodyPr>
            <a:noAutofit/>
          </a:bodyPr>
          <a:lstStyle/>
          <a:p>
            <a:r>
              <a:rPr lang="en-US" sz="2000" dirty="0"/>
              <a:t>Expired at the end of the day on May 11, 2023</a:t>
            </a:r>
          </a:p>
          <a:p>
            <a:r>
              <a:rPr lang="en-US" sz="2000" dirty="0"/>
              <a:t>Rural Health Clinic Productivity Exemptions</a:t>
            </a:r>
          </a:p>
          <a:p>
            <a:r>
              <a:rPr lang="en-US" sz="2000" dirty="0"/>
              <a:t>Flexibility for CAH 96 Hour Rule</a:t>
            </a:r>
          </a:p>
          <a:p>
            <a:r>
              <a:rPr lang="en-US" sz="2000" dirty="0"/>
              <a:t>Expanded Use of Swing Beds</a:t>
            </a:r>
          </a:p>
          <a:p>
            <a:r>
              <a:rPr lang="en-US" sz="2000" dirty="0"/>
              <a:t>COVID Expansion Beds</a:t>
            </a:r>
          </a:p>
          <a:p>
            <a:r>
              <a:rPr lang="en-US" sz="2000" dirty="0"/>
              <a:t>Add-on Payments for COVID-19 Treatment</a:t>
            </a:r>
          </a:p>
          <a:p>
            <a:r>
              <a:rPr lang="en-US" sz="2000" dirty="0"/>
              <a:t>Impacts on Medicaid Re-enrollment</a:t>
            </a:r>
          </a:p>
          <a:p>
            <a:r>
              <a:rPr lang="en-US" sz="2000" dirty="0"/>
              <a:t>340b </a:t>
            </a:r>
          </a:p>
          <a:p>
            <a:pPr lvl="1"/>
            <a:r>
              <a:rPr lang="en-US" sz="2000" dirty="0"/>
              <a:t>Registration timelines</a:t>
            </a:r>
          </a:p>
          <a:p>
            <a:pPr lvl="1"/>
            <a:r>
              <a:rPr lang="en-US" sz="2000" dirty="0"/>
              <a:t>Lump Sum Payments</a:t>
            </a:r>
          </a:p>
          <a:p>
            <a:pPr lvl="1"/>
            <a:r>
              <a:rPr lang="en-US" sz="2000" dirty="0"/>
              <a:t>Eligibility and Medicaid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cap="none" dirty="0"/>
              <a:t>Public Health Emergency Ends</a:t>
            </a:r>
          </a:p>
        </p:txBody>
      </p:sp>
    </p:spTree>
    <p:extLst>
      <p:ext uri="{BB962C8B-B14F-4D97-AF65-F5344CB8AC3E}">
        <p14:creationId xmlns:p14="http://schemas.microsoft.com/office/powerpoint/2010/main" val="215312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4171-F8F2-9EB3-D78B-D549B3D7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96787"/>
            <a:ext cx="11150600" cy="4539317"/>
          </a:xfrm>
        </p:spPr>
        <p:txBody>
          <a:bodyPr>
            <a:noAutofit/>
          </a:bodyPr>
          <a:lstStyle/>
          <a:p>
            <a:r>
              <a:rPr lang="en-US" sz="2000" dirty="0"/>
              <a:t>MGCRB Opportunities</a:t>
            </a:r>
          </a:p>
          <a:p>
            <a:r>
              <a:rPr lang="en-US" sz="2000" dirty="0"/>
              <a:t>Section 412.103 Hospitals</a:t>
            </a:r>
          </a:p>
          <a:p>
            <a:pPr lvl="1"/>
            <a:r>
              <a:rPr lang="en-US" sz="2000" dirty="0"/>
              <a:t>Rural for geographic / Urban for payment</a:t>
            </a:r>
          </a:p>
          <a:p>
            <a:pPr lvl="1"/>
            <a:r>
              <a:rPr lang="en-US" sz="2000" dirty="0"/>
              <a:t>Roughly 600 of 3300 facilities sought dual status</a:t>
            </a:r>
          </a:p>
          <a:p>
            <a:pPr lvl="1"/>
            <a:r>
              <a:rPr lang="en-US" sz="2000" dirty="0"/>
              <a:t>Driving up Rural Floor</a:t>
            </a:r>
          </a:p>
          <a:p>
            <a:pPr lvl="1"/>
            <a:r>
              <a:rPr lang="en-US" sz="2000" dirty="0"/>
              <a:t>Rural Referral Centers</a:t>
            </a:r>
          </a:p>
          <a:p>
            <a:pPr lvl="1"/>
            <a:r>
              <a:rPr lang="en-US" sz="2000" dirty="0"/>
              <a:t>Sole Community Hospitals</a:t>
            </a:r>
          </a:p>
          <a:p>
            <a:pPr lvl="1"/>
            <a:r>
              <a:rPr lang="en-US" sz="2000" dirty="0"/>
              <a:t>Rural Benefits to Teaching Hospitals</a:t>
            </a:r>
          </a:p>
          <a:p>
            <a:r>
              <a:rPr lang="en-US" sz="2000" dirty="0"/>
              <a:t>FFY2025 Preliminary PUF released late January</a:t>
            </a:r>
          </a:p>
          <a:p>
            <a:r>
              <a:rPr lang="en-US" sz="2000" dirty="0"/>
              <a:t>Desk Reviews –</a:t>
            </a:r>
          </a:p>
          <a:p>
            <a:pPr lvl="1"/>
            <a:r>
              <a:rPr lang="en-US" sz="2000" dirty="0"/>
              <a:t>Contract Labor</a:t>
            </a:r>
          </a:p>
          <a:p>
            <a:pPr lvl="1"/>
            <a:r>
              <a:rPr lang="en-US" sz="2000" dirty="0"/>
              <a:t>Physician Administrative Time</a:t>
            </a:r>
          </a:p>
          <a:p>
            <a:pPr lvl="1"/>
            <a:r>
              <a:rPr lang="en-US" sz="2000" dirty="0"/>
              <a:t>Contracted Executives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Medicare Wage Index</a:t>
            </a:r>
          </a:p>
        </p:txBody>
      </p:sp>
    </p:spTree>
    <p:extLst>
      <p:ext uri="{BB962C8B-B14F-4D97-AF65-F5344CB8AC3E}">
        <p14:creationId xmlns:p14="http://schemas.microsoft.com/office/powerpoint/2010/main" val="127792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Medicare Wage Index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80B834-D1BD-842B-CF6F-A95B3680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05" y="1464438"/>
            <a:ext cx="10848591" cy="35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Medicare Wage 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92E3F-D88E-487A-7DB7-37762D70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3" y="1376515"/>
            <a:ext cx="11041102" cy="3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3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A14F-EEC3-D6BF-470B-3B5D25B3E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2836989"/>
            <a:ext cx="5143500" cy="1184021"/>
          </a:xfrm>
        </p:spPr>
        <p:txBody>
          <a:bodyPr/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7731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E107E7-0D4D-AB84-AEE9-4AAA7F15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1075"/>
            <a:ext cx="10515600" cy="940181"/>
          </a:xfrm>
        </p:spPr>
        <p:txBody>
          <a:bodyPr/>
          <a:lstStyle/>
          <a:p>
            <a:pPr algn="l"/>
            <a:r>
              <a:rPr lang="en-US" sz="4400" i="1" dirty="0"/>
              <a:t>Contact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15B96-ABA8-35C7-6CC2-CD9BD31E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29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A4388-DC14-51C2-AF09-31E801028C26}"/>
              </a:ext>
            </a:extLst>
          </p:cNvPr>
          <p:cNvSpPr txBox="1"/>
          <p:nvPr/>
        </p:nvSpPr>
        <p:spPr>
          <a:xfrm>
            <a:off x="720864" y="5270499"/>
            <a:ext cx="2457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Clint Brill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Senior Manager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cbrill@blueandco.com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D3D9E-E6D9-642D-2F69-422F0D3F0C6D}"/>
              </a:ext>
            </a:extLst>
          </p:cNvPr>
          <p:cNvSpPr txBox="1"/>
          <p:nvPr/>
        </p:nvSpPr>
        <p:spPr>
          <a:xfrm>
            <a:off x="4591421" y="5270500"/>
            <a:ext cx="3009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Becca Meredith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Senior Manager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bmeredith@blueandco.com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70BAE-EDCA-CB90-955E-95C6D68447AF}"/>
              </a:ext>
            </a:extLst>
          </p:cNvPr>
          <p:cNvSpPr txBox="1"/>
          <p:nvPr/>
        </p:nvSpPr>
        <p:spPr>
          <a:xfrm>
            <a:off x="8795403" y="5270500"/>
            <a:ext cx="2688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Nick Ficklin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nficklin@blueandco.com</a:t>
            </a:r>
          </a:p>
        </p:txBody>
      </p: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77004743-665F-41FD-18B9-CF976450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764" y="1281257"/>
            <a:ext cx="3809524" cy="3809524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4186D7D2-485B-8FF5-4981-0E8373AF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66" y="821648"/>
            <a:ext cx="4269132" cy="4269132"/>
          </a:xfrm>
          <a:prstGeom prst="rect">
            <a:avLst/>
          </a:prstGeom>
        </p:spPr>
      </p:pic>
      <p:pic>
        <p:nvPicPr>
          <p:cNvPr id="2" name="Picture 1" descr="A person with long brown hair smiling&#10;&#10;Description automatically generated">
            <a:extLst>
              <a:ext uri="{FF2B5EF4-FFF2-40B4-BE49-F238E27FC236}">
                <a16:creationId xmlns:a16="http://schemas.microsoft.com/office/drawing/2014/main" id="{EA88778A-DC9B-A27A-E1F7-5C4DF29B2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270" y="1313966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4171-F8F2-9EB3-D78B-D549B3D7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425575"/>
            <a:ext cx="987675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Effective for Medicare cost reporting periods beginning on or after October 1,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Several changes to Medicare Cost report forms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S-2 Questionnaire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Expanded instructions for Medicaid DSH eligible days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Wkst S-10 split into two parts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Changes under Consolidated Appropriations Act (CAA) impacting Teaching Hospitals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Section 126:  </a:t>
            </a:r>
            <a:r>
              <a:rPr lang="en-US" sz="2000" dirty="0"/>
              <a:t>Distribution of additional residency positions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Section 127:  </a:t>
            </a:r>
            <a:r>
              <a:rPr lang="en-US" sz="2000" dirty="0"/>
              <a:t>Rural hospital GME funding opportunity / Rural Track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Section 131:  </a:t>
            </a:r>
            <a:r>
              <a:rPr lang="en-US" sz="2000" dirty="0"/>
              <a:t>Treatment of hospitals establishing new medical residency training programs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CMS Transmittal 18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5720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D7D43-A842-BF35-7A1A-E56FEEDD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4171-F8F2-9EB3-D78B-D549B3D7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25575"/>
            <a:ext cx="8844372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Home Office Forms Changes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T-18 Included extensions for –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Medicare Dependent Hospital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Low-Volume Hospital Payment Adjustment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Valid through September 30, 2024</a:t>
            </a: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New template requirements: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Medicare Bad Debt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Medicare DSH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Wkst</a:t>
            </a:r>
            <a:r>
              <a:rPr lang="en-US" sz="2000" dirty="0"/>
              <a:t> S-10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8193A-CEB3-B052-CD85-933E170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/>
              <a:t>CMS Transmittal 18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74468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FC96F-9BD5-A219-F4C3-0BDC3256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1322387"/>
          </a:xfrm>
        </p:spPr>
        <p:txBody>
          <a:bodyPr/>
          <a:lstStyle/>
          <a:p>
            <a:pPr algn="ctr"/>
            <a:r>
              <a:rPr lang="en-US" i="1" dirty="0"/>
              <a:t>Old Medicare bad debt (</a:t>
            </a:r>
            <a:r>
              <a:rPr lang="en-US" i="1" dirty="0" err="1"/>
              <a:t>mbd</a:t>
            </a:r>
            <a:r>
              <a:rPr lang="en-US" i="1" dirty="0"/>
              <a:t>) template- exhibit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94111-80DD-F50A-803A-742B541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D1323D-2C51-4CC1-CAC8-5F77D17AD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607"/>
          <a:stretch/>
        </p:blipFill>
        <p:spPr>
          <a:xfrm>
            <a:off x="1009650" y="1683381"/>
            <a:ext cx="10163175" cy="4255933"/>
          </a:xfrm>
          <a:prstGeom prst="rect">
            <a:avLst/>
          </a:prstGeom>
          <a:ln w="38100">
            <a:solidFill>
              <a:srgbClr val="0D1D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40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FC96F-9BD5-A219-F4C3-0BDC3256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12192000" cy="1208087"/>
          </a:xfrm>
        </p:spPr>
        <p:txBody>
          <a:bodyPr/>
          <a:lstStyle/>
          <a:p>
            <a:pPr algn="ctr"/>
            <a:r>
              <a:rPr lang="en-US" i="1" dirty="0"/>
              <a:t>new Medicare bad debt (</a:t>
            </a:r>
            <a:r>
              <a:rPr lang="en-US" i="1" dirty="0" err="1"/>
              <a:t>mbd</a:t>
            </a:r>
            <a:r>
              <a:rPr lang="en-US" i="1" dirty="0"/>
              <a:t>) template- exhibit 2a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94111-80DD-F50A-803A-742B541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BCD81-BD3D-AB12-313F-7C493571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92" r="3174" b="1693"/>
          <a:stretch/>
        </p:blipFill>
        <p:spPr>
          <a:xfrm>
            <a:off x="958047" y="3322636"/>
            <a:ext cx="10259064" cy="3390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ECE28-12FC-34CF-D513-8CD7B81F8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44" r="3043" b="3711"/>
          <a:stretch/>
        </p:blipFill>
        <p:spPr>
          <a:xfrm>
            <a:off x="2944328" y="1254019"/>
            <a:ext cx="6303344" cy="2091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09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2038-CFB6-4816-BAB3-46B8DE7F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cap="none" dirty="0">
                <a:solidFill>
                  <a:srgbClr val="0072C7"/>
                </a:solidFill>
              </a:rPr>
              <a:t>Items to Know (Medicare Bad Debts):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468F-8FC0-4F9E-8024-59898413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AAF273-8486-4225-9C98-60C910F3145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8580" y="3085930"/>
            <a:ext cx="2588705" cy="540771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940"/>
                </a:solidFill>
                <a:latin typeface="+mn-lt"/>
              </a:rPr>
              <a:t>For cost reporting period beginning on or after 10/01/2022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1E5E6AB-3F07-42CD-80E6-453D0C648C8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391976" y="3085930"/>
            <a:ext cx="2588705" cy="540771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solidFill>
                  <a:srgbClr val="002940"/>
                </a:solidFill>
                <a:latin typeface="+mn-lt"/>
              </a:rPr>
              <a:t>Mbd</a:t>
            </a:r>
            <a:r>
              <a:rPr lang="en-US" sz="1400" dirty="0">
                <a:solidFill>
                  <a:srgbClr val="002940"/>
                </a:solidFill>
                <a:latin typeface="+mn-lt"/>
              </a:rPr>
              <a:t> listing Must be filed with the cost report yearly</a:t>
            </a: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458ABD3B-837E-48AD-8CD5-5AF4295EA81E}"/>
              </a:ext>
            </a:extLst>
          </p:cNvPr>
          <p:cNvSpPr txBox="1">
            <a:spLocks/>
          </p:cNvSpPr>
          <p:nvPr/>
        </p:nvSpPr>
        <p:spPr>
          <a:xfrm>
            <a:off x="3347219" y="5659422"/>
            <a:ext cx="2588705" cy="4953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940"/>
                </a:solidFill>
                <a:latin typeface="+mn-lt"/>
              </a:rPr>
              <a:t>Separate by inpatient and outpatient</a:t>
            </a:r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E9BF278D-1A99-44AB-A37E-53E30C81E30A}"/>
              </a:ext>
            </a:extLst>
          </p:cNvPr>
          <p:cNvSpPr txBox="1">
            <a:spLocks/>
          </p:cNvSpPr>
          <p:nvPr/>
        </p:nvSpPr>
        <p:spPr>
          <a:xfrm>
            <a:off x="565232" y="5659422"/>
            <a:ext cx="2588705" cy="4953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940"/>
                </a:solidFill>
                <a:latin typeface="+mn-lt"/>
              </a:rPr>
              <a:t>Enter dates in the mm/dd/</a:t>
            </a:r>
            <a:r>
              <a:rPr lang="en-US" sz="1400" dirty="0" err="1">
                <a:solidFill>
                  <a:srgbClr val="002940"/>
                </a:solidFill>
                <a:latin typeface="+mn-lt"/>
              </a:rPr>
              <a:t>yyyy</a:t>
            </a:r>
            <a:r>
              <a:rPr lang="en-US" sz="1400" dirty="0">
                <a:solidFill>
                  <a:srgbClr val="002940"/>
                </a:solidFill>
                <a:latin typeface="+mn-lt"/>
              </a:rPr>
              <a:t> format</a:t>
            </a:r>
          </a:p>
        </p:txBody>
      </p:sp>
      <p:sp>
        <p:nvSpPr>
          <p:cNvPr id="45" name="Content Placeholder 12">
            <a:extLst>
              <a:ext uri="{FF2B5EF4-FFF2-40B4-BE49-F238E27FC236}">
                <a16:creationId xmlns:a16="http://schemas.microsoft.com/office/drawing/2014/main" id="{4460CA2C-3EB5-4624-B5FD-DC5E1B49A09D}"/>
              </a:ext>
            </a:extLst>
          </p:cNvPr>
          <p:cNvSpPr txBox="1">
            <a:spLocks/>
          </p:cNvSpPr>
          <p:nvPr/>
        </p:nvSpPr>
        <p:spPr>
          <a:xfrm>
            <a:off x="9184493" y="5659422"/>
            <a:ext cx="2285863" cy="4953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940"/>
                </a:solidFill>
                <a:latin typeface="+mn-lt"/>
              </a:rPr>
              <a:t>Separate by bad debt type</a:t>
            </a:r>
          </a:p>
        </p:txBody>
      </p:sp>
      <p:sp>
        <p:nvSpPr>
          <p:cNvPr id="46" name="Content Placeholder 12">
            <a:extLst>
              <a:ext uri="{FF2B5EF4-FFF2-40B4-BE49-F238E27FC236}">
                <a16:creationId xmlns:a16="http://schemas.microsoft.com/office/drawing/2014/main" id="{A3A4B6EC-3492-41B1-8084-021AB8DBF019}"/>
              </a:ext>
            </a:extLst>
          </p:cNvPr>
          <p:cNvSpPr txBox="1">
            <a:spLocks/>
          </p:cNvSpPr>
          <p:nvPr/>
        </p:nvSpPr>
        <p:spPr>
          <a:xfrm>
            <a:off x="9003125" y="2980265"/>
            <a:ext cx="2981890" cy="9203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solidFill>
                  <a:srgbClr val="002940"/>
                </a:solidFill>
                <a:latin typeface="+mn-lt"/>
              </a:rPr>
              <a:t>Run additional checks to make sure everything is populated, and dates are occurring in the right order</a:t>
            </a:r>
          </a:p>
        </p:txBody>
      </p:sp>
      <p:pic>
        <p:nvPicPr>
          <p:cNvPr id="10" name="Content Placeholder 9" descr="Daily calendar with solid fill">
            <a:extLst>
              <a:ext uri="{FF2B5EF4-FFF2-40B4-BE49-F238E27FC236}">
                <a16:creationId xmlns:a16="http://schemas.microsoft.com/office/drawing/2014/main" id="{FA3AEAF2-1CC1-8757-FB1E-9AB938FB3A8E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021" y="1693390"/>
            <a:ext cx="1026771" cy="1026771"/>
          </a:xfrm>
        </p:spPr>
      </p:pic>
      <p:pic>
        <p:nvPicPr>
          <p:cNvPr id="14" name="Graphic 13" descr="Paper with solid fill">
            <a:extLst>
              <a:ext uri="{FF2B5EF4-FFF2-40B4-BE49-F238E27FC236}">
                <a16:creationId xmlns:a16="http://schemas.microsoft.com/office/drawing/2014/main" id="{DBB3EE98-F426-69B9-7E42-69742ADF4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8997" y="1749575"/>
            <a:ext cx="914400" cy="914400"/>
          </a:xfrm>
          <a:prstGeom prst="rect">
            <a:avLst/>
          </a:prstGeom>
        </p:spPr>
      </p:pic>
      <p:pic>
        <p:nvPicPr>
          <p:cNvPr id="16" name="Graphic 15" descr="Disconnected outline">
            <a:extLst>
              <a:ext uri="{FF2B5EF4-FFF2-40B4-BE49-F238E27FC236}">
                <a16:creationId xmlns:a16="http://schemas.microsoft.com/office/drawing/2014/main" id="{0F0D59CD-7279-12D1-9E5B-A78F35E64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90832" y="4045043"/>
            <a:ext cx="1190995" cy="1190995"/>
          </a:xfrm>
          <a:prstGeom prst="rect">
            <a:avLst/>
          </a:prstGeom>
        </p:spPr>
      </p:pic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6E0A21F4-39C5-AF75-BB53-65EFD2DE2550}"/>
              </a:ext>
            </a:extLst>
          </p:cNvPr>
          <p:cNvSpPr txBox="1">
            <a:spLocks/>
          </p:cNvSpPr>
          <p:nvPr/>
        </p:nvSpPr>
        <p:spPr>
          <a:xfrm>
            <a:off x="6342222" y="5659422"/>
            <a:ext cx="2588705" cy="4953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940"/>
                </a:solidFill>
                <a:latin typeface="+mn-lt"/>
              </a:rPr>
              <a:t>Separate by provider number (</a:t>
            </a:r>
            <a:r>
              <a:rPr lang="en-US" sz="1400" dirty="0" err="1">
                <a:solidFill>
                  <a:srgbClr val="002940"/>
                </a:solidFill>
                <a:latin typeface="+mn-lt"/>
              </a:rPr>
              <a:t>ccn</a:t>
            </a:r>
            <a:r>
              <a:rPr lang="en-US" sz="1400" dirty="0">
                <a:solidFill>
                  <a:srgbClr val="002940"/>
                </a:solidFill>
                <a:latin typeface="+mn-lt"/>
              </a:rPr>
              <a:t>)</a:t>
            </a:r>
          </a:p>
        </p:txBody>
      </p:sp>
      <p:pic>
        <p:nvPicPr>
          <p:cNvPr id="18" name="Graphic 17" descr="Disconnected outline">
            <a:extLst>
              <a:ext uri="{FF2B5EF4-FFF2-40B4-BE49-F238E27FC236}">
                <a16:creationId xmlns:a16="http://schemas.microsoft.com/office/drawing/2014/main" id="{45986BE7-A00C-E06D-0767-82E70304E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1380" y="4045043"/>
            <a:ext cx="1190995" cy="1190995"/>
          </a:xfrm>
          <a:prstGeom prst="rect">
            <a:avLst/>
          </a:prstGeom>
        </p:spPr>
      </p:pic>
      <p:pic>
        <p:nvPicPr>
          <p:cNvPr id="27" name="Graphic 26" descr="Alarm clock outline">
            <a:extLst>
              <a:ext uri="{FF2B5EF4-FFF2-40B4-BE49-F238E27FC236}">
                <a16:creationId xmlns:a16="http://schemas.microsoft.com/office/drawing/2014/main" id="{A189DFF4-A9F7-A4E1-1BEB-9E4E48F475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6858" y="4061844"/>
            <a:ext cx="1090934" cy="1090934"/>
          </a:xfrm>
          <a:prstGeom prst="rect">
            <a:avLst/>
          </a:prstGeom>
        </p:spPr>
      </p:pic>
      <p:pic>
        <p:nvPicPr>
          <p:cNvPr id="28" name="Graphic 27" descr="Disconnected outline">
            <a:extLst>
              <a:ext uri="{FF2B5EF4-FFF2-40B4-BE49-F238E27FC236}">
                <a16:creationId xmlns:a16="http://schemas.microsoft.com/office/drawing/2014/main" id="{A324CE1B-FBB2-2AFC-863B-4EFBFC832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1928" y="4061844"/>
            <a:ext cx="1190995" cy="1190995"/>
          </a:xfrm>
          <a:prstGeom prst="rect">
            <a:avLst/>
          </a:prstGeom>
        </p:spPr>
      </p:pic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73D5697-76A1-68F3-D085-F8B063D1F78C}"/>
              </a:ext>
            </a:extLst>
          </p:cNvPr>
          <p:cNvSpPr/>
          <p:nvPr/>
        </p:nvSpPr>
        <p:spPr>
          <a:xfrm>
            <a:off x="10743266" y="3933688"/>
            <a:ext cx="1357921" cy="495390"/>
          </a:xfrm>
          <a:prstGeom prst="foldedCorner">
            <a:avLst/>
          </a:prstGeom>
          <a:solidFill>
            <a:srgbClr val="0072C7">
              <a:alpha val="54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Blue &amp; Co Recommendation</a:t>
            </a:r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95A94C42-3197-69A3-EDC0-965D8F6625B0}"/>
              </a:ext>
            </a:extLst>
          </p:cNvPr>
          <p:cNvSpPr/>
          <p:nvPr/>
        </p:nvSpPr>
        <p:spPr>
          <a:xfrm>
            <a:off x="10743267" y="1294942"/>
            <a:ext cx="1357921" cy="495390"/>
          </a:xfrm>
          <a:prstGeom prst="foldedCorner">
            <a:avLst/>
          </a:prstGeom>
          <a:solidFill>
            <a:srgbClr val="0072C7">
              <a:alpha val="54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Blue &amp; Co Recommendation</a:t>
            </a: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9E094F10-9EC4-76DA-107B-7D79AF4F33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8523" y="1691600"/>
            <a:ext cx="914400" cy="914400"/>
          </a:xfrm>
          <a:prstGeom prst="rect">
            <a:avLst/>
          </a:prstGeom>
        </p:spPr>
      </p:pic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9A24275A-41C1-3934-9EA3-B0D793C06C51}"/>
              </a:ext>
            </a:extLst>
          </p:cNvPr>
          <p:cNvSpPr txBox="1">
            <a:spLocks/>
          </p:cNvSpPr>
          <p:nvPr/>
        </p:nvSpPr>
        <p:spPr>
          <a:xfrm>
            <a:off x="6082826" y="3064133"/>
            <a:ext cx="2981891" cy="6063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940"/>
                </a:solidFill>
                <a:latin typeface="+mn-lt"/>
              </a:rPr>
              <a:t>Make sure the detailed listing amount ties to cost report</a:t>
            </a:r>
          </a:p>
        </p:txBody>
      </p:sp>
      <p:pic>
        <p:nvPicPr>
          <p:cNvPr id="39" name="Graphic 38" descr="Checklist with solid fill">
            <a:extLst>
              <a:ext uri="{FF2B5EF4-FFF2-40B4-BE49-F238E27FC236}">
                <a16:creationId xmlns:a16="http://schemas.microsoft.com/office/drawing/2014/main" id="{0E1856CC-F0C1-2A28-75F5-B6E7747F68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38605" y="1698935"/>
            <a:ext cx="1026770" cy="10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35426-E4A1-E73A-E12B-024AAA34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8B3CAB-8FB5-42C7-E496-FFA92E249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8"/>
          <a:stretch/>
        </p:blipFill>
        <p:spPr>
          <a:xfrm>
            <a:off x="170447" y="972282"/>
            <a:ext cx="11851105" cy="4538181"/>
          </a:xfrm>
          <a:prstGeom prst="rect">
            <a:avLst/>
          </a:prstGeom>
          <a:ln w="38100">
            <a:solidFill>
              <a:srgbClr val="0D1D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8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FC96F-9BD5-A219-F4C3-0BDC3256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12192000" cy="1208087"/>
          </a:xfrm>
        </p:spPr>
        <p:txBody>
          <a:bodyPr/>
          <a:lstStyle/>
          <a:p>
            <a:pPr algn="ctr"/>
            <a:r>
              <a:rPr lang="en-US" i="1" dirty="0"/>
              <a:t>new Medicare bad debt (</a:t>
            </a:r>
            <a:r>
              <a:rPr lang="en-US" i="1" dirty="0" err="1"/>
              <a:t>mbd</a:t>
            </a:r>
            <a:r>
              <a:rPr lang="en-US" i="1" dirty="0"/>
              <a:t>) template- exhibit 2a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94111-80DD-F50A-803A-742B541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BCD81-BD3D-AB12-313F-7C493571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92" r="3174" b="1693"/>
          <a:stretch/>
        </p:blipFill>
        <p:spPr>
          <a:xfrm>
            <a:off x="958047" y="3322636"/>
            <a:ext cx="10259064" cy="3390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ECE28-12FC-34CF-D513-8CD7B81F8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44" r="3043" b="3711"/>
          <a:stretch/>
        </p:blipFill>
        <p:spPr>
          <a:xfrm>
            <a:off x="2944328" y="1254019"/>
            <a:ext cx="6303344" cy="2091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93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E4E4E4"/>
      </a:dk2>
      <a:lt2>
        <a:srgbClr val="067EC2"/>
      </a:lt2>
      <a:accent1>
        <a:srgbClr val="067EC2"/>
      </a:accent1>
      <a:accent2>
        <a:srgbClr val="5F6062"/>
      </a:accent2>
      <a:accent3>
        <a:srgbClr val="002940"/>
      </a:accent3>
      <a:accent4>
        <a:srgbClr val="4CC4D3"/>
      </a:accent4>
      <a:accent5>
        <a:srgbClr val="71CAC9"/>
      </a:accent5>
      <a:accent6>
        <a:srgbClr val="65ACDD"/>
      </a:accent6>
      <a:hlink>
        <a:srgbClr val="4495A2"/>
      </a:hlink>
      <a:folHlink>
        <a:srgbClr val="AA5881"/>
      </a:folHlink>
    </a:clrScheme>
    <a:fontScheme name="Blue &amp; Co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16c05727-aa75-4e4a-9b5f-8a80a1165891"/>
    <ds:schemaRef ds:uri="http://www.w3.org/XML/1998/namespace"/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1685</TotalTime>
  <Words>1099</Words>
  <Application>Microsoft Office PowerPoint</Application>
  <PresentationFormat>Widescreen</PresentationFormat>
  <Paragraphs>242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Office Theme</vt:lpstr>
      <vt:lpstr>PowerPoint Presentation</vt:lpstr>
      <vt:lpstr>Agenda</vt:lpstr>
      <vt:lpstr>CMS Transmittal 18</vt:lpstr>
      <vt:lpstr>CMS Transmittal 18</vt:lpstr>
      <vt:lpstr>Old Medicare bad debt (mbd) template- exhibit 2</vt:lpstr>
      <vt:lpstr>new Medicare bad debt (mbd) template- exhibit 2a</vt:lpstr>
      <vt:lpstr>Items to Know (Medicare Bad Debts):</vt:lpstr>
      <vt:lpstr>PowerPoint Presentation</vt:lpstr>
      <vt:lpstr>new Medicare bad debt (mbd) template- exhibit 2a</vt:lpstr>
      <vt:lpstr>Columns 14-17:</vt:lpstr>
      <vt:lpstr>Columns 18-24:</vt:lpstr>
      <vt:lpstr>new Medicare dsh template - exhibit 3A</vt:lpstr>
      <vt:lpstr>Columns 1-8:</vt:lpstr>
      <vt:lpstr>Columns 9-18:</vt:lpstr>
      <vt:lpstr>new Medicare Worksheet S-10 charity care template - exhibit 3B</vt:lpstr>
      <vt:lpstr>Columns 1-10:</vt:lpstr>
      <vt:lpstr>Column 11:</vt:lpstr>
      <vt:lpstr>Columns 12-21:</vt:lpstr>
      <vt:lpstr>new Medicare Worksheet S-10 bad debt expense template - exhibit 3c</vt:lpstr>
      <vt:lpstr>Columns 1-8:</vt:lpstr>
      <vt:lpstr>Columns 9-17:</vt:lpstr>
      <vt:lpstr>Medicare Audit Updates</vt:lpstr>
      <vt:lpstr>Rural Health Clinic Updates</vt:lpstr>
      <vt:lpstr>Public Health Emergency Ends</vt:lpstr>
      <vt:lpstr>Medicare Wage Index</vt:lpstr>
      <vt:lpstr>Medicare Wage Index</vt:lpstr>
      <vt:lpstr>Medicare Wage Index</vt:lpstr>
      <vt:lpstr>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Crist</dc:creator>
  <cp:lastModifiedBy>Becca Meredith</cp:lastModifiedBy>
  <cp:revision>15</cp:revision>
  <cp:lastPrinted>2023-02-10T18:09:02Z</cp:lastPrinted>
  <dcterms:created xsi:type="dcterms:W3CDTF">2021-11-11T15:11:14Z</dcterms:created>
  <dcterms:modified xsi:type="dcterms:W3CDTF">2024-02-13T14:15:14Z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