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59" r:id="rId6"/>
    <p:sldId id="260" r:id="rId7"/>
    <p:sldId id="273" r:id="rId8"/>
    <p:sldId id="263" r:id="rId9"/>
    <p:sldId id="271" r:id="rId10"/>
    <p:sldId id="264" r:id="rId11"/>
    <p:sldId id="272" r:id="rId12"/>
    <p:sldId id="274" r:id="rId13"/>
    <p:sldId id="265" r:id="rId14"/>
    <p:sldId id="266" r:id="rId15"/>
    <p:sldId id="267" r:id="rId16"/>
    <p:sldId id="268" r:id="rId17"/>
    <p:sldId id="269" r:id="rId18"/>
    <p:sldId id="276" r:id="rId19"/>
    <p:sldId id="275" r:id="rId20"/>
    <p:sldId id="277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EC0"/>
    <a:srgbClr val="416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9A159-D972-4BA7-9407-296D87425585}" type="doc">
      <dgm:prSet loTypeId="urn:microsoft.com/office/officeart/2005/8/layout/radial3" loCatId="cycle" qsTypeId="urn:microsoft.com/office/officeart/2005/8/quickstyle/3d4" qsCatId="3D" csTypeId="urn:microsoft.com/office/officeart/2005/8/colors/accent4_1" csCatId="accent4" phldr="1"/>
      <dgm:spPr>
        <a:scene3d>
          <a:camera prst="obliqueTopLeft"/>
          <a:lightRig rig="threePt" dir="t"/>
        </a:scene3d>
      </dgm:spPr>
      <dgm:t>
        <a:bodyPr/>
        <a:lstStyle/>
        <a:p>
          <a:endParaRPr lang="en-US"/>
        </a:p>
      </dgm:t>
    </dgm:pt>
    <dgm:pt modelId="{8C267416-703F-417D-86BA-D91DCED2C994}">
      <dgm:prSet phldrT="[Text]"/>
      <dgm:spPr/>
      <dgm:t>
        <a:bodyPr/>
        <a:lstStyle/>
        <a:p>
          <a:r>
            <a:rPr lang="en-US">
              <a:ln/>
            </a:rPr>
            <a:t>Total Cost of Ownership</a:t>
          </a:r>
          <a:endParaRPr lang="en-US" dirty="0">
            <a:ln/>
          </a:endParaRPr>
        </a:p>
      </dgm:t>
    </dgm:pt>
    <dgm:pt modelId="{2FB176EA-02FE-4619-82F9-3249B6793C5D}" type="parTrans" cxnId="{FA571DA2-1C78-4FA9-B115-D596F6E71994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481B8DCB-E54A-42F1-B50B-FB95A9BC87C9}" type="sibTrans" cxnId="{FA571DA2-1C78-4FA9-B115-D596F6E71994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2966B1FC-810C-4FCE-B35D-2F104AA7665E}">
      <dgm:prSet phldrT="[Text]"/>
      <dgm:spPr/>
      <dgm:t>
        <a:bodyPr/>
        <a:lstStyle/>
        <a:p>
          <a:r>
            <a:rPr lang="en-US" dirty="0">
              <a:ln/>
            </a:rPr>
            <a:t>Purchase	</a:t>
          </a:r>
        </a:p>
      </dgm:t>
    </dgm:pt>
    <dgm:pt modelId="{7F16F49C-D7B6-4946-9A37-13F34DFD85ED}" type="parTrans" cxnId="{775A8CBC-71C0-4C73-8857-3C153CCFE586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116D92FF-1C1F-459E-8DE1-F841FDC0EDD9}" type="sibTrans" cxnId="{775A8CBC-71C0-4C73-8857-3C153CCFE586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6DA859D8-298C-451B-8728-1A3FB2BC84FF}">
      <dgm:prSet phldrT="[Text]"/>
      <dgm:spPr/>
      <dgm:t>
        <a:bodyPr/>
        <a:lstStyle/>
        <a:p>
          <a:r>
            <a:rPr lang="en-US">
              <a:ln/>
            </a:rPr>
            <a:t>Service</a:t>
          </a:r>
          <a:endParaRPr lang="en-US" dirty="0">
            <a:ln/>
          </a:endParaRPr>
        </a:p>
      </dgm:t>
    </dgm:pt>
    <dgm:pt modelId="{E33F537A-9635-4B7D-B0EC-41231408BFCE}" type="parTrans" cxnId="{9D72C221-B94D-4F38-B867-CE1C0CBDD2C1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E4A699F7-495D-4143-95D9-F52D3D505BCC}" type="sibTrans" cxnId="{9D72C221-B94D-4F38-B867-CE1C0CBDD2C1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C2FE5990-F15F-4B0B-B2D4-44FB95B13BC1}">
      <dgm:prSet phldrT="[Text]"/>
      <dgm:spPr/>
      <dgm:t>
        <a:bodyPr/>
        <a:lstStyle/>
        <a:p>
          <a:r>
            <a:rPr lang="en-US">
              <a:ln/>
            </a:rPr>
            <a:t>Support</a:t>
          </a:r>
          <a:endParaRPr lang="en-US" dirty="0">
            <a:ln/>
          </a:endParaRPr>
        </a:p>
      </dgm:t>
    </dgm:pt>
    <dgm:pt modelId="{60ED364F-D71C-4EB4-A7BA-399C456ADFD5}" type="parTrans" cxnId="{2D4B6D86-A143-4057-B882-EFDAB86BDAE6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0D3AA6F0-7AC9-4F4D-844C-84C599872C1A}" type="sibTrans" cxnId="{2D4B6D86-A143-4057-B882-EFDAB86BDAE6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C6B8E5E8-379A-448E-B2E6-74DF54CE61C4}">
      <dgm:prSet phldrT="[Text]"/>
      <dgm:spPr/>
      <dgm:t>
        <a:bodyPr/>
        <a:lstStyle/>
        <a:p>
          <a:r>
            <a:rPr lang="en-US">
              <a:ln/>
            </a:rPr>
            <a:t>Security</a:t>
          </a:r>
          <a:endParaRPr lang="en-US" dirty="0">
            <a:ln/>
          </a:endParaRPr>
        </a:p>
      </dgm:t>
    </dgm:pt>
    <dgm:pt modelId="{40BC69C7-15A5-436B-8C18-F064CFD1E2E4}" type="parTrans" cxnId="{2F05950F-BD30-4C26-B88D-57F46D3ED047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23F3F1A4-3CD0-4EBC-96EC-FE4B98516939}" type="sibTrans" cxnId="{2F05950F-BD30-4C26-B88D-57F46D3ED047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3C988965-8E66-4263-BBBB-0019BB1B5206}">
      <dgm:prSet/>
      <dgm:spPr/>
      <dgm:t>
        <a:bodyPr/>
        <a:lstStyle/>
        <a:p>
          <a:r>
            <a:rPr lang="en-US">
              <a:ln/>
            </a:rPr>
            <a:t>Repairs</a:t>
          </a:r>
          <a:endParaRPr lang="en-US" dirty="0">
            <a:ln/>
          </a:endParaRPr>
        </a:p>
      </dgm:t>
    </dgm:pt>
    <dgm:pt modelId="{EC8ED4FA-15D4-4409-9DB3-1C518AF8583B}" type="parTrans" cxnId="{928EF32D-7984-4EAE-8F47-8C3A2B951C46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6780E7DE-E702-47A8-9761-D4C5861F55D2}" type="sibTrans" cxnId="{928EF32D-7984-4EAE-8F47-8C3A2B951C46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FF311211-7BDE-4299-A0FE-3F15E44AB4BE}">
      <dgm:prSet/>
      <dgm:spPr/>
      <dgm:t>
        <a:bodyPr/>
        <a:lstStyle/>
        <a:p>
          <a:r>
            <a:rPr lang="en-US">
              <a:ln/>
            </a:rPr>
            <a:t>Maintenance</a:t>
          </a:r>
          <a:endParaRPr lang="en-US" dirty="0">
            <a:ln/>
          </a:endParaRPr>
        </a:p>
      </dgm:t>
    </dgm:pt>
    <dgm:pt modelId="{54AF6C1A-09A6-4DD8-91D5-95DEA2DD5755}" type="parTrans" cxnId="{3C4DA827-2212-498C-873F-72707826EF8C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30F43562-27B5-4D13-85CA-E479E8B5E4C8}" type="sibTrans" cxnId="{3C4DA827-2212-498C-873F-72707826EF8C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51284884-360A-474D-8501-115D415B74F6}">
      <dgm:prSet/>
      <dgm:spPr/>
      <dgm:t>
        <a:bodyPr/>
        <a:lstStyle/>
        <a:p>
          <a:r>
            <a:rPr lang="en-US">
              <a:ln/>
            </a:rPr>
            <a:t>Upgrades</a:t>
          </a:r>
          <a:endParaRPr lang="en-US" dirty="0">
            <a:ln/>
          </a:endParaRPr>
        </a:p>
      </dgm:t>
    </dgm:pt>
    <dgm:pt modelId="{F6C9B7C0-94D7-4EDD-B11C-4C817E8D9277}" type="parTrans" cxnId="{1425C299-7867-46C0-91D0-8A04CA9AD720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CD9756E0-6CB4-43C5-902D-144E6CD61C23}" type="sibTrans" cxnId="{1425C299-7867-46C0-91D0-8A04CA9AD720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1928DBA8-3CC0-43B8-9EEC-D8AB47BB955F}">
      <dgm:prSet/>
      <dgm:spPr/>
      <dgm:t>
        <a:bodyPr/>
        <a:lstStyle/>
        <a:p>
          <a:r>
            <a:rPr lang="en-US">
              <a:ln/>
            </a:rPr>
            <a:t>Training</a:t>
          </a:r>
          <a:endParaRPr lang="en-US" dirty="0">
            <a:ln/>
          </a:endParaRPr>
        </a:p>
      </dgm:t>
    </dgm:pt>
    <dgm:pt modelId="{B0D58A10-87EE-4AB1-8DF2-4C77408DE9B5}" type="parTrans" cxnId="{01B7E60C-5EC7-412B-9210-A7E962067469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72AFA395-9A84-44AD-8E74-DE54FC453AE3}" type="sibTrans" cxnId="{01B7E60C-5EC7-412B-9210-A7E962067469}">
      <dgm:prSet/>
      <dgm:spPr/>
      <dgm:t>
        <a:bodyPr/>
        <a:lstStyle/>
        <a:p>
          <a:endParaRPr lang="en-US">
            <a:ln>
              <a:noFill/>
            </a:ln>
            <a:solidFill>
              <a:schemeClr val="bg1"/>
            </a:solidFill>
          </a:endParaRPr>
        </a:p>
      </dgm:t>
    </dgm:pt>
    <dgm:pt modelId="{820B1A1B-0B80-4612-8117-74149A22F659}" type="pres">
      <dgm:prSet presAssocID="{F519A159-D972-4BA7-9407-296D87425585}" presName="composite" presStyleCnt="0">
        <dgm:presLayoutVars>
          <dgm:chMax val="1"/>
          <dgm:dir/>
          <dgm:resizeHandles val="exact"/>
        </dgm:presLayoutVars>
      </dgm:prSet>
      <dgm:spPr/>
    </dgm:pt>
    <dgm:pt modelId="{9294AF77-ADD9-4A6F-AAE3-EBD8F41595E3}" type="pres">
      <dgm:prSet presAssocID="{F519A159-D972-4BA7-9407-296D87425585}" presName="radial" presStyleCnt="0">
        <dgm:presLayoutVars>
          <dgm:animLvl val="ctr"/>
        </dgm:presLayoutVars>
      </dgm:prSet>
      <dgm:spPr/>
    </dgm:pt>
    <dgm:pt modelId="{339C7111-A0EA-4F32-AF0C-7121556ACC80}" type="pres">
      <dgm:prSet presAssocID="{8C267416-703F-417D-86BA-D91DCED2C994}" presName="centerShape" presStyleLbl="vennNode1" presStyleIdx="0" presStyleCnt="9"/>
      <dgm:spPr/>
    </dgm:pt>
    <dgm:pt modelId="{3E2EA048-4FB5-4794-81EB-5C9CA4FB06B9}" type="pres">
      <dgm:prSet presAssocID="{2966B1FC-810C-4FCE-B35D-2F104AA7665E}" presName="node" presStyleLbl="vennNode1" presStyleIdx="1" presStyleCnt="9">
        <dgm:presLayoutVars>
          <dgm:bulletEnabled val="1"/>
        </dgm:presLayoutVars>
      </dgm:prSet>
      <dgm:spPr/>
    </dgm:pt>
    <dgm:pt modelId="{5F8E97A5-6E55-45D1-8F2D-2AE51D514245}" type="pres">
      <dgm:prSet presAssocID="{3C988965-8E66-4263-BBBB-0019BB1B5206}" presName="node" presStyleLbl="vennNode1" presStyleIdx="2" presStyleCnt="9">
        <dgm:presLayoutVars>
          <dgm:bulletEnabled val="1"/>
        </dgm:presLayoutVars>
      </dgm:prSet>
      <dgm:spPr/>
    </dgm:pt>
    <dgm:pt modelId="{41E9CB9F-8CB8-4AAB-B9C6-B42E94C5EFDA}" type="pres">
      <dgm:prSet presAssocID="{FF311211-7BDE-4299-A0FE-3F15E44AB4BE}" presName="node" presStyleLbl="vennNode1" presStyleIdx="3" presStyleCnt="9">
        <dgm:presLayoutVars>
          <dgm:bulletEnabled val="1"/>
        </dgm:presLayoutVars>
      </dgm:prSet>
      <dgm:spPr/>
    </dgm:pt>
    <dgm:pt modelId="{8C2A68CE-D026-448E-9F98-48954508EAD2}" type="pres">
      <dgm:prSet presAssocID="{51284884-360A-474D-8501-115D415B74F6}" presName="node" presStyleLbl="vennNode1" presStyleIdx="4" presStyleCnt="9">
        <dgm:presLayoutVars>
          <dgm:bulletEnabled val="1"/>
        </dgm:presLayoutVars>
      </dgm:prSet>
      <dgm:spPr/>
    </dgm:pt>
    <dgm:pt modelId="{5B1FE9F7-C8B9-46E9-9652-DA3B3DA692A4}" type="pres">
      <dgm:prSet presAssocID="{6DA859D8-298C-451B-8728-1A3FB2BC84FF}" presName="node" presStyleLbl="vennNode1" presStyleIdx="5" presStyleCnt="9">
        <dgm:presLayoutVars>
          <dgm:bulletEnabled val="1"/>
        </dgm:presLayoutVars>
      </dgm:prSet>
      <dgm:spPr/>
    </dgm:pt>
    <dgm:pt modelId="{14E61B8C-04CF-4FA2-94FE-FCF8EBA5FAB6}" type="pres">
      <dgm:prSet presAssocID="{C2FE5990-F15F-4B0B-B2D4-44FB95B13BC1}" presName="node" presStyleLbl="vennNode1" presStyleIdx="6" presStyleCnt="9">
        <dgm:presLayoutVars>
          <dgm:bulletEnabled val="1"/>
        </dgm:presLayoutVars>
      </dgm:prSet>
      <dgm:spPr/>
    </dgm:pt>
    <dgm:pt modelId="{885C6DA9-E6E4-46B4-B7BD-3B9F6CF04F9B}" type="pres">
      <dgm:prSet presAssocID="{C6B8E5E8-379A-448E-B2E6-74DF54CE61C4}" presName="node" presStyleLbl="vennNode1" presStyleIdx="7" presStyleCnt="9">
        <dgm:presLayoutVars>
          <dgm:bulletEnabled val="1"/>
        </dgm:presLayoutVars>
      </dgm:prSet>
      <dgm:spPr/>
    </dgm:pt>
    <dgm:pt modelId="{78C4452D-1CA4-4322-815C-FF335CECCF22}" type="pres">
      <dgm:prSet presAssocID="{1928DBA8-3CC0-43B8-9EEC-D8AB47BB955F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01B7E60C-5EC7-412B-9210-A7E962067469}" srcId="{8C267416-703F-417D-86BA-D91DCED2C994}" destId="{1928DBA8-3CC0-43B8-9EEC-D8AB47BB955F}" srcOrd="7" destOrd="0" parTransId="{B0D58A10-87EE-4AB1-8DF2-4C77408DE9B5}" sibTransId="{72AFA395-9A84-44AD-8E74-DE54FC453AE3}"/>
    <dgm:cxn modelId="{2F05950F-BD30-4C26-B88D-57F46D3ED047}" srcId="{8C267416-703F-417D-86BA-D91DCED2C994}" destId="{C6B8E5E8-379A-448E-B2E6-74DF54CE61C4}" srcOrd="6" destOrd="0" parTransId="{40BC69C7-15A5-436B-8C18-F064CFD1E2E4}" sibTransId="{23F3F1A4-3CD0-4EBC-96EC-FE4B98516939}"/>
    <dgm:cxn modelId="{9D72C221-B94D-4F38-B867-CE1C0CBDD2C1}" srcId="{8C267416-703F-417D-86BA-D91DCED2C994}" destId="{6DA859D8-298C-451B-8728-1A3FB2BC84FF}" srcOrd="4" destOrd="0" parTransId="{E33F537A-9635-4B7D-B0EC-41231408BFCE}" sibTransId="{E4A699F7-495D-4143-95D9-F52D3D505BCC}"/>
    <dgm:cxn modelId="{3C4DA827-2212-498C-873F-72707826EF8C}" srcId="{8C267416-703F-417D-86BA-D91DCED2C994}" destId="{FF311211-7BDE-4299-A0FE-3F15E44AB4BE}" srcOrd="2" destOrd="0" parTransId="{54AF6C1A-09A6-4DD8-91D5-95DEA2DD5755}" sibTransId="{30F43562-27B5-4D13-85CA-E479E8B5E4C8}"/>
    <dgm:cxn modelId="{928EF32D-7984-4EAE-8F47-8C3A2B951C46}" srcId="{8C267416-703F-417D-86BA-D91DCED2C994}" destId="{3C988965-8E66-4263-BBBB-0019BB1B5206}" srcOrd="1" destOrd="0" parTransId="{EC8ED4FA-15D4-4409-9DB3-1C518AF8583B}" sibTransId="{6780E7DE-E702-47A8-9761-D4C5861F55D2}"/>
    <dgm:cxn modelId="{5F26D964-CEB9-4F60-A2D3-56B2AE544681}" type="presOf" srcId="{6DA859D8-298C-451B-8728-1A3FB2BC84FF}" destId="{5B1FE9F7-C8B9-46E9-9652-DA3B3DA692A4}" srcOrd="0" destOrd="0" presId="urn:microsoft.com/office/officeart/2005/8/layout/radial3"/>
    <dgm:cxn modelId="{86511574-48E1-4753-802A-A6FD64A79289}" type="presOf" srcId="{F519A159-D972-4BA7-9407-296D87425585}" destId="{820B1A1B-0B80-4612-8117-74149A22F659}" srcOrd="0" destOrd="0" presId="urn:microsoft.com/office/officeart/2005/8/layout/radial3"/>
    <dgm:cxn modelId="{385C5E78-EDF6-49E9-AC62-062B3A48B2F7}" type="presOf" srcId="{51284884-360A-474D-8501-115D415B74F6}" destId="{8C2A68CE-D026-448E-9F98-48954508EAD2}" srcOrd="0" destOrd="0" presId="urn:microsoft.com/office/officeart/2005/8/layout/radial3"/>
    <dgm:cxn modelId="{FE37C67B-F3AE-4080-9C5B-BCA922BE0212}" type="presOf" srcId="{C2FE5990-F15F-4B0B-B2D4-44FB95B13BC1}" destId="{14E61B8C-04CF-4FA2-94FE-FCF8EBA5FAB6}" srcOrd="0" destOrd="0" presId="urn:microsoft.com/office/officeart/2005/8/layout/radial3"/>
    <dgm:cxn modelId="{8010917C-1677-4B2A-9D6B-5AE55E3DAD1E}" type="presOf" srcId="{2966B1FC-810C-4FCE-B35D-2F104AA7665E}" destId="{3E2EA048-4FB5-4794-81EB-5C9CA4FB06B9}" srcOrd="0" destOrd="0" presId="urn:microsoft.com/office/officeart/2005/8/layout/radial3"/>
    <dgm:cxn modelId="{5D4FA77C-D878-447B-96F5-0F4F94641E15}" type="presOf" srcId="{FF311211-7BDE-4299-A0FE-3F15E44AB4BE}" destId="{41E9CB9F-8CB8-4AAB-B9C6-B42E94C5EFDA}" srcOrd="0" destOrd="0" presId="urn:microsoft.com/office/officeart/2005/8/layout/radial3"/>
    <dgm:cxn modelId="{7F459E84-1E28-4051-9966-5112EB5ADB4B}" type="presOf" srcId="{8C267416-703F-417D-86BA-D91DCED2C994}" destId="{339C7111-A0EA-4F32-AF0C-7121556ACC80}" srcOrd="0" destOrd="0" presId="urn:microsoft.com/office/officeart/2005/8/layout/radial3"/>
    <dgm:cxn modelId="{2D4B6D86-A143-4057-B882-EFDAB86BDAE6}" srcId="{8C267416-703F-417D-86BA-D91DCED2C994}" destId="{C2FE5990-F15F-4B0B-B2D4-44FB95B13BC1}" srcOrd="5" destOrd="0" parTransId="{60ED364F-D71C-4EB4-A7BA-399C456ADFD5}" sibTransId="{0D3AA6F0-7AC9-4F4D-844C-84C599872C1A}"/>
    <dgm:cxn modelId="{1425C299-7867-46C0-91D0-8A04CA9AD720}" srcId="{8C267416-703F-417D-86BA-D91DCED2C994}" destId="{51284884-360A-474D-8501-115D415B74F6}" srcOrd="3" destOrd="0" parTransId="{F6C9B7C0-94D7-4EDD-B11C-4C817E8D9277}" sibTransId="{CD9756E0-6CB4-43C5-902D-144E6CD61C23}"/>
    <dgm:cxn modelId="{FA571DA2-1C78-4FA9-B115-D596F6E71994}" srcId="{F519A159-D972-4BA7-9407-296D87425585}" destId="{8C267416-703F-417D-86BA-D91DCED2C994}" srcOrd="0" destOrd="0" parTransId="{2FB176EA-02FE-4619-82F9-3249B6793C5D}" sibTransId="{481B8DCB-E54A-42F1-B50B-FB95A9BC87C9}"/>
    <dgm:cxn modelId="{37C16AAF-D9AA-40B0-BF10-D964DEC94F9D}" type="presOf" srcId="{3C988965-8E66-4263-BBBB-0019BB1B5206}" destId="{5F8E97A5-6E55-45D1-8F2D-2AE51D514245}" srcOrd="0" destOrd="0" presId="urn:microsoft.com/office/officeart/2005/8/layout/radial3"/>
    <dgm:cxn modelId="{775A8CBC-71C0-4C73-8857-3C153CCFE586}" srcId="{8C267416-703F-417D-86BA-D91DCED2C994}" destId="{2966B1FC-810C-4FCE-B35D-2F104AA7665E}" srcOrd="0" destOrd="0" parTransId="{7F16F49C-D7B6-4946-9A37-13F34DFD85ED}" sibTransId="{116D92FF-1C1F-459E-8DE1-F841FDC0EDD9}"/>
    <dgm:cxn modelId="{48C3FBBC-EE64-40AE-B473-48B2AA5C714E}" type="presOf" srcId="{C6B8E5E8-379A-448E-B2E6-74DF54CE61C4}" destId="{885C6DA9-E6E4-46B4-B7BD-3B9F6CF04F9B}" srcOrd="0" destOrd="0" presId="urn:microsoft.com/office/officeart/2005/8/layout/radial3"/>
    <dgm:cxn modelId="{ACFB86DC-E401-4050-A749-AA3C52C69D01}" type="presOf" srcId="{1928DBA8-3CC0-43B8-9EEC-D8AB47BB955F}" destId="{78C4452D-1CA4-4322-815C-FF335CECCF22}" srcOrd="0" destOrd="0" presId="urn:microsoft.com/office/officeart/2005/8/layout/radial3"/>
    <dgm:cxn modelId="{DADBE7C0-0D96-4595-96B4-1E9F7E7B1D05}" type="presParOf" srcId="{820B1A1B-0B80-4612-8117-74149A22F659}" destId="{9294AF77-ADD9-4A6F-AAE3-EBD8F41595E3}" srcOrd="0" destOrd="0" presId="urn:microsoft.com/office/officeart/2005/8/layout/radial3"/>
    <dgm:cxn modelId="{D6706816-30EA-472D-847F-60F2060156B1}" type="presParOf" srcId="{9294AF77-ADD9-4A6F-AAE3-EBD8F41595E3}" destId="{339C7111-A0EA-4F32-AF0C-7121556ACC80}" srcOrd="0" destOrd="0" presId="urn:microsoft.com/office/officeart/2005/8/layout/radial3"/>
    <dgm:cxn modelId="{BFDFA027-50B0-4B1C-8CC3-D51FF580D947}" type="presParOf" srcId="{9294AF77-ADD9-4A6F-AAE3-EBD8F41595E3}" destId="{3E2EA048-4FB5-4794-81EB-5C9CA4FB06B9}" srcOrd="1" destOrd="0" presId="urn:microsoft.com/office/officeart/2005/8/layout/radial3"/>
    <dgm:cxn modelId="{942DAEB3-700E-4C44-BEA3-23307C2E6BE9}" type="presParOf" srcId="{9294AF77-ADD9-4A6F-AAE3-EBD8F41595E3}" destId="{5F8E97A5-6E55-45D1-8F2D-2AE51D514245}" srcOrd="2" destOrd="0" presId="urn:microsoft.com/office/officeart/2005/8/layout/radial3"/>
    <dgm:cxn modelId="{A043BE8A-5170-4414-ABB6-AB374DACEFA4}" type="presParOf" srcId="{9294AF77-ADD9-4A6F-AAE3-EBD8F41595E3}" destId="{41E9CB9F-8CB8-4AAB-B9C6-B42E94C5EFDA}" srcOrd="3" destOrd="0" presId="urn:microsoft.com/office/officeart/2005/8/layout/radial3"/>
    <dgm:cxn modelId="{53947C13-0748-4C55-9892-B7E18954D869}" type="presParOf" srcId="{9294AF77-ADD9-4A6F-AAE3-EBD8F41595E3}" destId="{8C2A68CE-D026-448E-9F98-48954508EAD2}" srcOrd="4" destOrd="0" presId="urn:microsoft.com/office/officeart/2005/8/layout/radial3"/>
    <dgm:cxn modelId="{9115E068-65C7-46FF-885D-F78450F293F1}" type="presParOf" srcId="{9294AF77-ADD9-4A6F-AAE3-EBD8F41595E3}" destId="{5B1FE9F7-C8B9-46E9-9652-DA3B3DA692A4}" srcOrd="5" destOrd="0" presId="urn:microsoft.com/office/officeart/2005/8/layout/radial3"/>
    <dgm:cxn modelId="{5FD21303-6026-4D82-A2CB-3422265DE7D0}" type="presParOf" srcId="{9294AF77-ADD9-4A6F-AAE3-EBD8F41595E3}" destId="{14E61B8C-04CF-4FA2-94FE-FCF8EBA5FAB6}" srcOrd="6" destOrd="0" presId="urn:microsoft.com/office/officeart/2005/8/layout/radial3"/>
    <dgm:cxn modelId="{1A65F4CA-6370-404C-8806-971CDC96A44F}" type="presParOf" srcId="{9294AF77-ADD9-4A6F-AAE3-EBD8F41595E3}" destId="{885C6DA9-E6E4-46B4-B7BD-3B9F6CF04F9B}" srcOrd="7" destOrd="0" presId="urn:microsoft.com/office/officeart/2005/8/layout/radial3"/>
    <dgm:cxn modelId="{267F16B4-58B3-4852-BAAA-74261F7C1D74}" type="presParOf" srcId="{9294AF77-ADD9-4A6F-AAE3-EBD8F41595E3}" destId="{78C4452D-1CA4-4322-815C-FF335CECCF22}" srcOrd="8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C7111-A0EA-4F32-AF0C-7121556ACC80}">
      <dsp:nvSpPr>
        <dsp:cNvPr id="0" name=""/>
        <dsp:cNvSpPr/>
      </dsp:nvSpPr>
      <dsp:spPr>
        <a:xfrm>
          <a:off x="1377431" y="974487"/>
          <a:ext cx="2427669" cy="242766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n/>
            </a:rPr>
            <a:t>Total Cost of Ownership</a:t>
          </a:r>
          <a:endParaRPr lang="en-US" sz="2900" kern="1200" dirty="0">
            <a:ln/>
          </a:endParaRPr>
        </a:p>
      </dsp:txBody>
      <dsp:txXfrm>
        <a:off x="1732955" y="1330011"/>
        <a:ext cx="1716621" cy="1716621"/>
      </dsp:txXfrm>
    </dsp:sp>
    <dsp:sp modelId="{3E2EA048-4FB5-4794-81EB-5C9CA4FB06B9}">
      <dsp:nvSpPr>
        <dsp:cNvPr id="0" name=""/>
        <dsp:cNvSpPr/>
      </dsp:nvSpPr>
      <dsp:spPr>
        <a:xfrm>
          <a:off x="1984348" y="433"/>
          <a:ext cx="1213834" cy="121383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n/>
            </a:rPr>
            <a:t>Purchase	</a:t>
          </a:r>
        </a:p>
      </dsp:txBody>
      <dsp:txXfrm>
        <a:off x="2162110" y="178195"/>
        <a:ext cx="858310" cy="858310"/>
      </dsp:txXfrm>
    </dsp:sp>
    <dsp:sp modelId="{5F8E97A5-6E55-45D1-8F2D-2AE51D514245}">
      <dsp:nvSpPr>
        <dsp:cNvPr id="0" name=""/>
        <dsp:cNvSpPr/>
      </dsp:nvSpPr>
      <dsp:spPr>
        <a:xfrm>
          <a:off x="3102264" y="463489"/>
          <a:ext cx="1213834" cy="121383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n/>
            </a:rPr>
            <a:t>Repairs</a:t>
          </a:r>
          <a:endParaRPr lang="en-US" sz="1200" kern="1200" dirty="0">
            <a:ln/>
          </a:endParaRPr>
        </a:p>
      </dsp:txBody>
      <dsp:txXfrm>
        <a:off x="3280026" y="641251"/>
        <a:ext cx="858310" cy="858310"/>
      </dsp:txXfrm>
    </dsp:sp>
    <dsp:sp modelId="{41E9CB9F-8CB8-4AAB-B9C6-B42E94C5EFDA}">
      <dsp:nvSpPr>
        <dsp:cNvPr id="0" name=""/>
        <dsp:cNvSpPr/>
      </dsp:nvSpPr>
      <dsp:spPr>
        <a:xfrm>
          <a:off x="3565319" y="1581404"/>
          <a:ext cx="1213834" cy="121383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n/>
            </a:rPr>
            <a:t>Maintenance</a:t>
          </a:r>
          <a:endParaRPr lang="en-US" sz="1200" kern="1200" dirty="0">
            <a:ln/>
          </a:endParaRPr>
        </a:p>
      </dsp:txBody>
      <dsp:txXfrm>
        <a:off x="3743081" y="1759166"/>
        <a:ext cx="858310" cy="858310"/>
      </dsp:txXfrm>
    </dsp:sp>
    <dsp:sp modelId="{8C2A68CE-D026-448E-9F98-48954508EAD2}">
      <dsp:nvSpPr>
        <dsp:cNvPr id="0" name=""/>
        <dsp:cNvSpPr/>
      </dsp:nvSpPr>
      <dsp:spPr>
        <a:xfrm>
          <a:off x="3102264" y="2699320"/>
          <a:ext cx="1213834" cy="121383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n/>
            </a:rPr>
            <a:t>Upgrades</a:t>
          </a:r>
          <a:endParaRPr lang="en-US" sz="1200" kern="1200" dirty="0">
            <a:ln/>
          </a:endParaRPr>
        </a:p>
      </dsp:txBody>
      <dsp:txXfrm>
        <a:off x="3280026" y="2877082"/>
        <a:ext cx="858310" cy="858310"/>
      </dsp:txXfrm>
    </dsp:sp>
    <dsp:sp modelId="{5B1FE9F7-C8B9-46E9-9652-DA3B3DA692A4}">
      <dsp:nvSpPr>
        <dsp:cNvPr id="0" name=""/>
        <dsp:cNvSpPr/>
      </dsp:nvSpPr>
      <dsp:spPr>
        <a:xfrm>
          <a:off x="1984348" y="3162375"/>
          <a:ext cx="1213834" cy="121383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n/>
            </a:rPr>
            <a:t>Service</a:t>
          </a:r>
          <a:endParaRPr lang="en-US" sz="1200" kern="1200" dirty="0">
            <a:ln/>
          </a:endParaRPr>
        </a:p>
      </dsp:txBody>
      <dsp:txXfrm>
        <a:off x="2162110" y="3340137"/>
        <a:ext cx="858310" cy="858310"/>
      </dsp:txXfrm>
    </dsp:sp>
    <dsp:sp modelId="{14E61B8C-04CF-4FA2-94FE-FCF8EBA5FAB6}">
      <dsp:nvSpPr>
        <dsp:cNvPr id="0" name=""/>
        <dsp:cNvSpPr/>
      </dsp:nvSpPr>
      <dsp:spPr>
        <a:xfrm>
          <a:off x="866433" y="2699320"/>
          <a:ext cx="1213834" cy="121383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n/>
            </a:rPr>
            <a:t>Support</a:t>
          </a:r>
          <a:endParaRPr lang="en-US" sz="1200" kern="1200" dirty="0">
            <a:ln/>
          </a:endParaRPr>
        </a:p>
      </dsp:txBody>
      <dsp:txXfrm>
        <a:off x="1044195" y="2877082"/>
        <a:ext cx="858310" cy="858310"/>
      </dsp:txXfrm>
    </dsp:sp>
    <dsp:sp modelId="{885C6DA9-E6E4-46B4-B7BD-3B9F6CF04F9B}">
      <dsp:nvSpPr>
        <dsp:cNvPr id="0" name=""/>
        <dsp:cNvSpPr/>
      </dsp:nvSpPr>
      <dsp:spPr>
        <a:xfrm>
          <a:off x="403377" y="1581404"/>
          <a:ext cx="1213834" cy="121383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n/>
            </a:rPr>
            <a:t>Security</a:t>
          </a:r>
          <a:endParaRPr lang="en-US" sz="1200" kern="1200" dirty="0">
            <a:ln/>
          </a:endParaRPr>
        </a:p>
      </dsp:txBody>
      <dsp:txXfrm>
        <a:off x="581139" y="1759166"/>
        <a:ext cx="858310" cy="858310"/>
      </dsp:txXfrm>
    </dsp:sp>
    <dsp:sp modelId="{78C4452D-1CA4-4322-815C-FF335CECCF22}">
      <dsp:nvSpPr>
        <dsp:cNvPr id="0" name=""/>
        <dsp:cNvSpPr/>
      </dsp:nvSpPr>
      <dsp:spPr>
        <a:xfrm>
          <a:off x="866433" y="463489"/>
          <a:ext cx="1213834" cy="121383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n/>
            </a:rPr>
            <a:t>Training</a:t>
          </a:r>
          <a:endParaRPr lang="en-US" sz="1200" kern="1200" dirty="0">
            <a:ln/>
          </a:endParaRPr>
        </a:p>
      </dsp:txBody>
      <dsp:txXfrm>
        <a:off x="1044195" y="641251"/>
        <a:ext cx="858310" cy="858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5C0B3-4567-421B-A274-21EB88CBBE0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E945C-BB44-4E36-8C98-BFEBF50C1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0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ver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id="{246D2032-6EB1-AA38-9C03-4EC05745DF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641" y="2781300"/>
            <a:ext cx="4940559" cy="2209800"/>
          </a:xfrm>
          <a:prstGeom prst="rect">
            <a:avLst/>
          </a:prstGeom>
          <a:noFill/>
        </p:spPr>
        <p:txBody>
          <a:bodyPr lIns="360000" tIns="360000" rIns="360000" bIns="360000" anchor="t"/>
          <a:lstStyle>
            <a:lvl1pPr algn="l">
              <a:defRPr sz="5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C7ACC6BC-9944-C510-373F-4D648FABA8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641" y="4992174"/>
            <a:ext cx="4940559" cy="1439210"/>
          </a:xfrm>
          <a:prstGeom prst="rect">
            <a:avLst/>
          </a:prstGeom>
          <a:noFill/>
        </p:spPr>
        <p:txBody>
          <a:bodyPr lIns="360000" tIns="360000" rIns="360000" bIns="0" anchor="b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4FB53285-AF96-6D5A-578C-081FDFA3D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88" y="322057"/>
            <a:ext cx="4530010" cy="1013185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:a16="http://schemas.microsoft.com/office/drawing/2014/main" id="{19A63CAE-D959-E7CF-EEE5-3F5CEE43B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3502" y="4838581"/>
            <a:ext cx="1592804" cy="1592803"/>
          </a:xfrm>
          <a:prstGeom prst="rect">
            <a:avLst/>
          </a:prstGeom>
        </p:spPr>
      </p:pic>
      <p:pic>
        <p:nvPicPr>
          <p:cNvPr id="41" name="Graphique 40">
            <a:extLst>
              <a:ext uri="{FF2B5EF4-FFF2-40B4-BE49-F238E27FC236}">
                <a16:creationId xmlns:a16="http://schemas.microsoft.com/office/drawing/2014/main" id="{0DA2037C-70D4-08BC-5BB4-3AAB77063B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3502" y="3100648"/>
            <a:ext cx="1592804" cy="1592803"/>
          </a:xfrm>
          <a:prstGeom prst="rect">
            <a:avLst/>
          </a:prstGeom>
        </p:spPr>
      </p:pic>
      <p:pic>
        <p:nvPicPr>
          <p:cNvPr id="42" name="Graphique 41">
            <a:extLst>
              <a:ext uri="{FF2B5EF4-FFF2-40B4-BE49-F238E27FC236}">
                <a16:creationId xmlns:a16="http://schemas.microsoft.com/office/drawing/2014/main" id="{806D06F9-7021-A252-08E3-84D25422BD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9555" y="4838581"/>
            <a:ext cx="1592804" cy="1592803"/>
          </a:xfrm>
          <a:prstGeom prst="rect">
            <a:avLst/>
          </a:prstGeom>
        </p:spPr>
      </p:pic>
      <p:pic>
        <p:nvPicPr>
          <p:cNvPr id="43" name="Graphique 42">
            <a:extLst>
              <a:ext uri="{FF2B5EF4-FFF2-40B4-BE49-F238E27FC236}">
                <a16:creationId xmlns:a16="http://schemas.microsoft.com/office/drawing/2014/main" id="{5940BCC3-C3B3-9039-4AB4-C1971BA7E7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9555" y="3100648"/>
            <a:ext cx="1592804" cy="1592803"/>
          </a:xfrm>
          <a:prstGeom prst="rect">
            <a:avLst/>
          </a:prstGeom>
        </p:spPr>
      </p:pic>
      <p:sp>
        <p:nvSpPr>
          <p:cNvPr id="44" name="Espace réservé pour une image  18">
            <a:extLst>
              <a:ext uri="{FF2B5EF4-FFF2-40B4-BE49-F238E27FC236}">
                <a16:creationId xmlns:a16="http://schemas.microsoft.com/office/drawing/2014/main" id="{8021CF9D-D2ED-B291-9CE1-EE3F2AE989C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544882" y="3252027"/>
            <a:ext cx="1290045" cy="1290045"/>
          </a:xfrm>
          <a:prstGeom prst="roundRect">
            <a:avLst>
              <a:gd name="adj" fmla="val 8647"/>
            </a:avLst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pic>
        <p:nvPicPr>
          <p:cNvPr id="45" name="Graphique 44">
            <a:extLst>
              <a:ext uri="{FF2B5EF4-FFF2-40B4-BE49-F238E27FC236}">
                <a16:creationId xmlns:a16="http://schemas.microsoft.com/office/drawing/2014/main" id="{C0DCF638-D783-DAD9-C2C4-3E988DB444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9555" y="1362715"/>
            <a:ext cx="1592804" cy="1592803"/>
          </a:xfrm>
          <a:prstGeom prst="rect">
            <a:avLst/>
          </a:prstGeom>
        </p:spPr>
      </p:pic>
      <p:pic>
        <p:nvPicPr>
          <p:cNvPr id="46" name="Graphique 45">
            <a:extLst>
              <a:ext uri="{FF2B5EF4-FFF2-40B4-BE49-F238E27FC236}">
                <a16:creationId xmlns:a16="http://schemas.microsoft.com/office/drawing/2014/main" id="{5404ABE1-4F3E-265D-F710-89436939E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7449" y="4838581"/>
            <a:ext cx="1592804" cy="15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7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 content - contenu 3 boi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AF077E-94E8-410A-941F-1E51B36B3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460500"/>
            <a:ext cx="3619500" cy="47164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360000" tIns="360000" rIns="360000" bIns="36000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392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8388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296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7532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483F5BC-E705-4594-8F69-A2584C3409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86250" y="1460500"/>
            <a:ext cx="3619500" cy="4716463"/>
          </a:xfrm>
          <a:prstGeom prst="rect">
            <a:avLst/>
          </a:prstGeom>
          <a:noFill/>
        </p:spPr>
        <p:txBody>
          <a:bodyPr lIns="360000" tIns="360000" rIns="360000" bIns="36000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392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8388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296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7532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691BB7B1-4DA3-4707-88B2-30229628DCB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80400" y="1460500"/>
            <a:ext cx="3619500" cy="4716463"/>
          </a:xfrm>
          <a:prstGeom prst="rect">
            <a:avLst/>
          </a:prstGeom>
          <a:noFill/>
        </p:spPr>
        <p:txBody>
          <a:bodyPr lIns="360000" tIns="360000" rIns="360000" bIns="36000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392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8388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296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7532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717A1FF6-DF5A-4BF6-8E12-711B6F95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852" y="6419850"/>
            <a:ext cx="685918" cy="365125"/>
          </a:xfrm>
          <a:prstGeom prst="rect">
            <a:avLst/>
          </a:prstGeom>
        </p:spPr>
        <p:txBody>
          <a:bodyPr anchor="b"/>
          <a:lstStyle>
            <a:lvl1pPr algn="r">
              <a:defRPr sz="1050"/>
            </a:lvl1pPr>
          </a:lstStyle>
          <a:p>
            <a:fld id="{D6E8EC4C-53D7-454A-9D22-8E1E154A4606}" type="slidenum">
              <a:rPr lang="en-US" sz="1400" b="1" smtClean="0">
                <a:solidFill>
                  <a:schemeClr val="accent1"/>
                </a:solidFill>
                <a:latin typeface="+mj-lt"/>
              </a:rPr>
              <a:pPr/>
              <a:t>‹#›</a:t>
            </a:fld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D7E29BC-0AA9-3944-1875-DB6E3241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46052"/>
            <a:ext cx="8382000" cy="542664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DBE3BDAB-B470-2A08-BDA3-7F02A6974E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92100" y="720468"/>
            <a:ext cx="8382000" cy="415664"/>
          </a:xfrm>
          <a:prstGeom prst="rect">
            <a:avLst/>
          </a:prstGeom>
          <a:noFill/>
        </p:spPr>
        <p:txBody>
          <a:bodyPr lIns="90000" tIns="72000" rIns="90000" bIns="72000"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A1B5409-B357-CD2D-B6D6-DDE100C66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501" y="136525"/>
            <a:ext cx="3124197" cy="69876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255FBA-CE2D-91BB-F81A-B905CDF1F0FF}"/>
              </a:ext>
            </a:extLst>
          </p:cNvPr>
          <p:cNvSpPr txBox="1">
            <a:spLocks/>
          </p:cNvSpPr>
          <p:nvPr userDrawn="1"/>
        </p:nvSpPr>
        <p:spPr>
          <a:xfrm>
            <a:off x="5609645" y="6419850"/>
            <a:ext cx="5680304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cs typeface="Calibri Light" panose="020F0302020204030204" pitchFamily="34" charset="0"/>
              </a:rPr>
              <a:t>© Mitsubishi HC Capital America 2024. All rights reserved.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84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/50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79A3D40-84E1-4C94-948D-CEF3749013F5}"/>
              </a:ext>
            </a:extLst>
          </p:cNvPr>
          <p:cNvSpPr/>
          <p:nvPr userDrawn="1"/>
        </p:nvSpPr>
        <p:spPr>
          <a:xfrm>
            <a:off x="292100" y="1393050"/>
            <a:ext cx="5803900" cy="4906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BEA3FB-90F3-4D46-A242-14959F995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156" y="174043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8630E79F-D4C2-46A8-8687-A5714C88303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156" y="2821264"/>
            <a:ext cx="5157787" cy="31731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725C576E-4E39-4450-9D29-69E336D99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392793"/>
            <a:ext cx="5803900" cy="49061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911CC7C8-E969-47C4-BE69-A7BAB082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852" y="6419850"/>
            <a:ext cx="685918" cy="365125"/>
          </a:xfrm>
          <a:prstGeom prst="rect">
            <a:avLst/>
          </a:prstGeom>
        </p:spPr>
        <p:txBody>
          <a:bodyPr anchor="b"/>
          <a:lstStyle>
            <a:lvl1pPr algn="r">
              <a:defRPr sz="1050"/>
            </a:lvl1pPr>
          </a:lstStyle>
          <a:p>
            <a:fld id="{D6E8EC4C-53D7-454A-9D22-8E1E154A4606}" type="slidenum">
              <a:rPr lang="en-US" sz="1400" b="1" smtClean="0">
                <a:solidFill>
                  <a:schemeClr val="accent1"/>
                </a:solidFill>
                <a:latin typeface="+mj-lt"/>
              </a:rPr>
              <a:pPr/>
              <a:t>‹#›</a:t>
            </a:fld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5430FF-6B70-F789-4A72-F705F986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46052"/>
            <a:ext cx="8382000" cy="542664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3C547173-FEB6-4D86-64C3-FCF89D585E6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92100" y="720468"/>
            <a:ext cx="8382000" cy="415664"/>
          </a:xfrm>
          <a:prstGeom prst="rect">
            <a:avLst/>
          </a:prstGeom>
          <a:noFill/>
        </p:spPr>
        <p:txBody>
          <a:bodyPr lIns="90000" tIns="72000" rIns="90000" bIns="72000"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9EA723-6A35-5BD3-C898-EA6B7B966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501" y="136525"/>
            <a:ext cx="3124197" cy="69876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EE575D-85DD-8683-37D4-5F82295D24BF}"/>
              </a:ext>
            </a:extLst>
          </p:cNvPr>
          <p:cNvSpPr txBox="1">
            <a:spLocks/>
          </p:cNvSpPr>
          <p:nvPr userDrawn="1"/>
        </p:nvSpPr>
        <p:spPr>
          <a:xfrm>
            <a:off x="5609645" y="6419850"/>
            <a:ext cx="5680304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cs typeface="Calibri Light" panose="020F0302020204030204" pitchFamily="34" charset="0"/>
              </a:rPr>
              <a:t>© Mitsubishi HC Capital America 2024. All rights reserved.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577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_text - 2/3_image-graph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BEA3FB-90F3-4D46-A242-14959F995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1" y="1392792"/>
            <a:ext cx="4127500" cy="115990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8630E79F-D4C2-46A8-8687-A5714C88303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92101" y="2705099"/>
            <a:ext cx="4127500" cy="35938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72495BEA-529C-47B8-880F-141CF8A9C88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62500" y="1392792"/>
            <a:ext cx="7137399" cy="4906150"/>
          </a:xfrm>
          <a:prstGeom prst="rect">
            <a:avLst/>
          </a:prstGeom>
          <a:noFill/>
        </p:spPr>
        <p:txBody>
          <a:bodyPr lIns="72000" tIns="72000" rIns="72000" bIns="72000" numCol="1" spcCol="36000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392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8388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296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7532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48286AC-0A86-48CB-B688-74B85F26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852" y="6419850"/>
            <a:ext cx="685918" cy="365125"/>
          </a:xfrm>
          <a:prstGeom prst="rect">
            <a:avLst/>
          </a:prstGeom>
        </p:spPr>
        <p:txBody>
          <a:bodyPr anchor="b"/>
          <a:lstStyle>
            <a:lvl1pPr algn="r">
              <a:defRPr sz="1050"/>
            </a:lvl1pPr>
          </a:lstStyle>
          <a:p>
            <a:fld id="{D6E8EC4C-53D7-454A-9D22-8E1E154A4606}" type="slidenum">
              <a:rPr lang="en-US" sz="1400" b="1" smtClean="0">
                <a:solidFill>
                  <a:schemeClr val="accent1"/>
                </a:solidFill>
                <a:latin typeface="+mj-lt"/>
              </a:rPr>
              <a:pPr/>
              <a:t>‹#›</a:t>
            </a:fld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57F95-8001-9CFE-9AE3-49DF1919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46052"/>
            <a:ext cx="8382000" cy="542664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06246886-0A51-2FBD-6719-C623C4D1D51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92100" y="720468"/>
            <a:ext cx="8382000" cy="415664"/>
          </a:xfrm>
          <a:prstGeom prst="rect">
            <a:avLst/>
          </a:prstGeom>
          <a:noFill/>
        </p:spPr>
        <p:txBody>
          <a:bodyPr lIns="90000" tIns="72000" rIns="90000" bIns="72000"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58E407-2644-ACAB-B203-4AE184F7A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501" y="136525"/>
            <a:ext cx="3124197" cy="69876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F37221-C9DF-28AF-BE5D-67CAAD2C8115}"/>
              </a:ext>
            </a:extLst>
          </p:cNvPr>
          <p:cNvSpPr txBox="1">
            <a:spLocks/>
          </p:cNvSpPr>
          <p:nvPr userDrawn="1"/>
        </p:nvSpPr>
        <p:spPr>
          <a:xfrm>
            <a:off x="5609645" y="6419850"/>
            <a:ext cx="5680304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cs typeface="Calibri Light" panose="020F0302020204030204" pitchFamily="34" charset="0"/>
              </a:rPr>
              <a:t>© Mitsubishi HC Capital America 2024. All rights reserved.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8100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highlight - souligne des donn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BEA3FB-90F3-4D46-A242-14959F995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1" y="1392792"/>
            <a:ext cx="11584918" cy="237198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8630E79F-D4C2-46A8-8687-A5714C88303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92101" y="5164436"/>
            <a:ext cx="5473700" cy="7918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0AD63EF-8251-455A-943D-C2FBF900A7F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92101" y="4212194"/>
            <a:ext cx="5473700" cy="9268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100 %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AAB538C-D14A-4194-AAA0-6DEB9B616F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027786"/>
            <a:ext cx="0" cy="213171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DB4C81D-79BB-49D1-AB60-DA24C66C686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426201" y="5164436"/>
            <a:ext cx="5450818" cy="7918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17F8EB1F-235F-4F56-9E3A-74E68BBEC6B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26201" y="4212194"/>
            <a:ext cx="5450818" cy="9268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167,850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5A4D534E-EC4B-48BC-8640-B0D4BD66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852" y="6419850"/>
            <a:ext cx="685918" cy="365125"/>
          </a:xfrm>
          <a:prstGeom prst="rect">
            <a:avLst/>
          </a:prstGeom>
        </p:spPr>
        <p:txBody>
          <a:bodyPr anchor="b"/>
          <a:lstStyle>
            <a:lvl1pPr algn="r">
              <a:defRPr sz="1050"/>
            </a:lvl1pPr>
          </a:lstStyle>
          <a:p>
            <a:fld id="{D6E8EC4C-53D7-454A-9D22-8E1E154A4606}" type="slidenum">
              <a:rPr lang="en-US" sz="1400" b="1" smtClean="0">
                <a:solidFill>
                  <a:schemeClr val="accent1"/>
                </a:solidFill>
                <a:latin typeface="+mj-lt"/>
              </a:rPr>
              <a:pPr/>
              <a:t>‹#›</a:t>
            </a:fld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236ED6-D1E2-63F0-B4A9-8AB9A447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46052"/>
            <a:ext cx="8382000" cy="542664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35C0DDD9-7853-1165-8B84-AC2B12A6C8E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92100" y="720468"/>
            <a:ext cx="8382000" cy="415664"/>
          </a:xfrm>
          <a:prstGeom prst="rect">
            <a:avLst/>
          </a:prstGeom>
          <a:noFill/>
        </p:spPr>
        <p:txBody>
          <a:bodyPr lIns="90000" tIns="72000" rIns="90000" bIns="72000"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22DAEB-4939-4E55-0F0E-B5C1441EB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501" y="136525"/>
            <a:ext cx="3124197" cy="698760"/>
          </a:xfrm>
          <a:prstGeom prst="rect">
            <a:avLst/>
          </a:prstGeom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E0FD9F0-3CD6-ED35-5BD1-47E3A4A0DE2F}"/>
              </a:ext>
            </a:extLst>
          </p:cNvPr>
          <p:cNvSpPr txBox="1">
            <a:spLocks/>
          </p:cNvSpPr>
          <p:nvPr userDrawn="1"/>
        </p:nvSpPr>
        <p:spPr>
          <a:xfrm>
            <a:off x="5609645" y="6419850"/>
            <a:ext cx="5680304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cs typeface="Calibri Light" panose="020F0302020204030204" pitchFamily="34" charset="0"/>
              </a:rPr>
              <a:t>© Mitsubishi HC Capital America 2024. All rights reserved.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342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-div horiz - 1/3_text - 2/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82D688-9ADA-45E9-9ACE-3DADFDFBF2F4}"/>
              </a:ext>
            </a:extLst>
          </p:cNvPr>
          <p:cNvSpPr/>
          <p:nvPr userDrawn="1"/>
        </p:nvSpPr>
        <p:spPr>
          <a:xfrm>
            <a:off x="317500" y="835285"/>
            <a:ext cx="4178300" cy="5559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211BB4-2811-436C-9514-7F55B171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111252"/>
            <a:ext cx="3543300" cy="1314448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E63814-A83D-4A0A-A1D3-39D74B319EE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2300" y="2527299"/>
            <a:ext cx="3543300" cy="35938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421EEB0-3132-4629-99A6-97E81BFCFD9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6300" y="835285"/>
            <a:ext cx="7188200" cy="2466715"/>
          </a:xfrm>
          <a:prstGeom prst="rect">
            <a:avLst/>
          </a:prstGeom>
          <a:noFill/>
        </p:spPr>
        <p:txBody>
          <a:bodyPr lIns="72000" tIns="72000" rIns="72000" bIns="72000" numCol="1" spcCol="36000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39200" indent="-180000"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838800" indent="-1800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296000" indent="-18000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753200" indent="-18000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6A6C2539-48DA-40FA-94CE-47852252C8B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686300" y="3927735"/>
            <a:ext cx="7188200" cy="2466715"/>
          </a:xfrm>
          <a:prstGeom prst="rect">
            <a:avLst/>
          </a:prstGeom>
          <a:noFill/>
        </p:spPr>
        <p:txBody>
          <a:bodyPr lIns="72000" tIns="72000" rIns="72000" bIns="72000" numCol="1" spcCol="36000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39200" indent="-180000"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838800" indent="-1800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296000" indent="-18000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753200" indent="-18000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DF5DD9E6-7603-4730-89E0-97650EE0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852" y="6419850"/>
            <a:ext cx="685918" cy="365125"/>
          </a:xfrm>
          <a:prstGeom prst="rect">
            <a:avLst/>
          </a:prstGeom>
        </p:spPr>
        <p:txBody>
          <a:bodyPr anchor="b"/>
          <a:lstStyle>
            <a:lvl1pPr algn="r">
              <a:defRPr sz="1050"/>
            </a:lvl1pPr>
          </a:lstStyle>
          <a:p>
            <a:fld id="{D6E8EC4C-53D7-454A-9D22-8E1E154A4606}" type="slidenum">
              <a:rPr lang="en-US" sz="1400" b="1" smtClean="0">
                <a:solidFill>
                  <a:schemeClr val="accent1"/>
                </a:solidFill>
                <a:latin typeface="+mj-lt"/>
              </a:rPr>
              <a:pPr/>
              <a:t>‹#›</a:t>
            </a:fld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213899-1856-36CB-A750-92B8E16D7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501" y="136525"/>
            <a:ext cx="3124197" cy="698760"/>
          </a:xfrm>
          <a:prstGeom prst="rect">
            <a:avLst/>
          </a:prstGeom>
        </p:spPr>
      </p:pic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94182C20-D4BD-A838-448B-FABD6427C49A}"/>
              </a:ext>
            </a:extLst>
          </p:cNvPr>
          <p:cNvSpPr txBox="1">
            <a:spLocks/>
          </p:cNvSpPr>
          <p:nvPr userDrawn="1"/>
        </p:nvSpPr>
        <p:spPr>
          <a:xfrm>
            <a:off x="5609645" y="6419850"/>
            <a:ext cx="5680304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cs typeface="Calibri Light" panose="020F0302020204030204" pitchFamily="34" charset="0"/>
              </a:rPr>
              <a:t>© Mitsubishi HC Capital America 2024. All rights reserved.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446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- Vide - Title - titre -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4561FCEC-45E2-4EB7-A9F8-42739298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852" y="6419850"/>
            <a:ext cx="685918" cy="365125"/>
          </a:xfrm>
          <a:prstGeom prst="rect">
            <a:avLst/>
          </a:prstGeom>
        </p:spPr>
        <p:txBody>
          <a:bodyPr anchor="b"/>
          <a:lstStyle>
            <a:lvl1pPr algn="r">
              <a:defRPr sz="1050"/>
            </a:lvl1pPr>
          </a:lstStyle>
          <a:p>
            <a:fld id="{D6E8EC4C-53D7-454A-9D22-8E1E154A4606}" type="slidenum">
              <a:rPr lang="en-US" sz="1400" b="1" smtClean="0">
                <a:solidFill>
                  <a:schemeClr val="accent1"/>
                </a:solidFill>
                <a:latin typeface="+mj-lt"/>
              </a:rPr>
              <a:pPr/>
              <a:t>‹#›</a:t>
            </a:fld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A97A68-9573-5AE6-E378-79F4408A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46052"/>
            <a:ext cx="8382000" cy="542664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4A5A5C-26CE-D66A-99BA-4E139A209C1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92100" y="720468"/>
            <a:ext cx="8382000" cy="415664"/>
          </a:xfrm>
          <a:prstGeom prst="rect">
            <a:avLst/>
          </a:prstGeom>
          <a:noFill/>
        </p:spPr>
        <p:txBody>
          <a:bodyPr lIns="90000" tIns="72000" rIns="90000" bIns="72000"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927359-1EC3-E6E4-5D27-16BCF8C3B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501" y="136525"/>
            <a:ext cx="3124197" cy="698760"/>
          </a:xfrm>
          <a:prstGeom prst="rect">
            <a:avLst/>
          </a:prstGeom>
        </p:spPr>
      </p:pic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2D2055A-31DB-A7CC-BCE6-8FF878280C26}"/>
              </a:ext>
            </a:extLst>
          </p:cNvPr>
          <p:cNvSpPr txBox="1">
            <a:spLocks/>
          </p:cNvSpPr>
          <p:nvPr userDrawn="1"/>
        </p:nvSpPr>
        <p:spPr>
          <a:xfrm>
            <a:off x="5609645" y="6419850"/>
            <a:ext cx="5680304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cs typeface="Calibri Light" panose="020F0302020204030204" pitchFamily="34" charset="0"/>
              </a:rPr>
              <a:t>© Mitsubishi HC Capital America 2024. All rights reserved.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964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- Vide -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456AB99-2268-1DD0-944C-4809DC3BA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501" y="136525"/>
            <a:ext cx="3124197" cy="69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41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- Derniere diapo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DE6758D-0600-40A4-853E-8AB056853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5549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C4E0861-90BC-4462-8D08-A00F27F6E89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14352" y="5897925"/>
            <a:ext cx="3634007" cy="5810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2D52F7B0-9496-478A-B66B-B0200484A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7" y="2667000"/>
            <a:ext cx="4127500" cy="2527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360000" tIns="360000" rIns="360000" bIns="360000"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61E0868-E46A-81B9-0EB7-3D28AC459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5651267"/>
            <a:ext cx="4802400" cy="1074108"/>
          </a:xfrm>
          <a:prstGeom prst="rect">
            <a:avLst/>
          </a:prstGeom>
        </p:spPr>
      </p:pic>
      <p:pic>
        <p:nvPicPr>
          <p:cNvPr id="3" name="Graphic 3">
            <a:extLst>
              <a:ext uri="{FF2B5EF4-FFF2-40B4-BE49-F238E27FC236}">
                <a16:creationId xmlns:a16="http://schemas.microsoft.com/office/drawing/2014/main" id="{5199563A-909E-8913-A231-61E8751AE8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287" y="5897926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51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- Derniere diapo -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C4E0861-90BC-4462-8D08-A00F27F6E89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14352" y="5897925"/>
            <a:ext cx="3634007" cy="5810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16AE5122-ECEB-4DDC-82D8-6C0DDE11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7" y="1062592"/>
            <a:ext cx="4801357" cy="31411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A175F3C-65EF-04B2-D4C9-A6E93FBEA1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5651267"/>
            <a:ext cx="4802400" cy="1074108"/>
          </a:xfrm>
          <a:prstGeom prst="rect">
            <a:avLst/>
          </a:prstGeom>
        </p:spPr>
      </p:pic>
      <p:pic>
        <p:nvPicPr>
          <p:cNvPr id="3" name="Graphic 3">
            <a:extLst>
              <a:ext uri="{FF2B5EF4-FFF2-40B4-BE49-F238E27FC236}">
                <a16:creationId xmlns:a16="http://schemas.microsoft.com/office/drawing/2014/main" id="{CAA69F3E-66C4-4D51-007D-135C57C84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287" y="5897926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9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- cover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E3941FB-BD47-4E2D-A65B-ECB8A32F4D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3638"/>
            <a:ext cx="12192000" cy="5694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25B8D23-EBCC-42C3-B6E5-754CF42CC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641" y="2781300"/>
            <a:ext cx="4940559" cy="2209800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 anchor="ctr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65E2AF0-1E25-4CAA-930E-55C1C448A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641" y="4992174"/>
            <a:ext cx="4940559" cy="1439210"/>
          </a:xfrm>
          <a:prstGeom prst="rect">
            <a:avLst/>
          </a:prstGeom>
          <a:solidFill>
            <a:schemeClr val="bg2"/>
          </a:solidFill>
        </p:spPr>
        <p:txBody>
          <a:bodyPr lIns="360000" tIns="360000" rIns="360000" bIns="360000"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8DB4542-6795-46FA-8206-77BFA8E9F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88" y="112452"/>
            <a:ext cx="4530010" cy="10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9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F02C0-59AF-4611-9B8C-7D137DCF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971806"/>
            <a:ext cx="2923367" cy="1876169"/>
          </a:xfrm>
          <a:prstGeom prst="rect">
            <a:avLst/>
          </a:prstGeom>
          <a:noFill/>
        </p:spPr>
        <p:txBody>
          <a:bodyPr lIns="216000" tIns="36000" rIns="216000" bIns="18000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DEA4E8-6294-44D3-B0D9-41A92362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325" y="971809"/>
            <a:ext cx="8133693" cy="5205153"/>
          </a:xfrm>
          <a:prstGeom prst="rect">
            <a:avLst/>
          </a:prstGeom>
        </p:spPr>
        <p:txBody>
          <a:bodyPr lIns="180000" tIns="180000" rIns="180000" bIns="180000" numCol="2" spcCol="720000"/>
          <a:lstStyle>
            <a:lvl1pPr marL="514350" indent="-514350">
              <a:spcAft>
                <a:spcPts val="1200"/>
              </a:spcAft>
              <a:buClr>
                <a:schemeClr val="bg2"/>
              </a:buClr>
              <a:buSzPct val="105000"/>
              <a:buFont typeface="+mj-lt"/>
              <a:buAutoNum type="arabicPeriod"/>
              <a:defRPr sz="2400"/>
            </a:lvl1pPr>
            <a:lvl2pPr marL="914400" indent="-252000">
              <a:spcAft>
                <a:spcPts val="1200"/>
              </a:spcAft>
              <a:buClrTx/>
              <a:buSzPct val="105000"/>
              <a:buFont typeface="Arial" panose="020B0604020202020204" pitchFamily="34" charset="0"/>
              <a:buChar char="•"/>
              <a:defRPr sz="2000"/>
            </a:lvl2pPr>
            <a:lvl3pPr marL="1371600" indent="-252000">
              <a:spcAft>
                <a:spcPts val="1200"/>
              </a:spcAft>
              <a:buClrTx/>
              <a:buSzPct val="105000"/>
              <a:buFont typeface="Arial" panose="020B0604020202020204" pitchFamily="34" charset="0"/>
              <a:buChar char="•"/>
              <a:defRPr sz="1800"/>
            </a:lvl3pPr>
            <a:lvl4pPr marL="1714500" indent="-252000">
              <a:spcAft>
                <a:spcPts val="1200"/>
              </a:spcAft>
              <a:buClrTx/>
              <a:buSzPct val="105000"/>
              <a:buFont typeface="Arial" panose="020B0604020202020204" pitchFamily="34" charset="0"/>
              <a:buChar char="•"/>
              <a:defRPr sz="1600"/>
            </a:lvl4pPr>
            <a:lvl5pPr marL="2171700" indent="-252000">
              <a:spcAft>
                <a:spcPts val="1200"/>
              </a:spcAft>
              <a:buClrTx/>
              <a:buSzPct val="105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28ECB7-DE2C-473F-8CD3-E9567CED8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501" y="136525"/>
            <a:ext cx="3124197" cy="6987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DBB548-FC81-4391-BD42-278C025F5132}"/>
              </a:ext>
            </a:extLst>
          </p:cNvPr>
          <p:cNvSpPr/>
          <p:nvPr userDrawn="1"/>
        </p:nvSpPr>
        <p:spPr>
          <a:xfrm>
            <a:off x="0" y="971807"/>
            <a:ext cx="419100" cy="52051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7AA6D22C-9BA0-48C0-A8F1-64E2B33D5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900" y="2959100"/>
            <a:ext cx="2946400" cy="32178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DBA5D20-298E-44EA-B2F2-D1684501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852" y="6419850"/>
            <a:ext cx="685918" cy="365125"/>
          </a:xfrm>
          <a:prstGeom prst="rect">
            <a:avLst/>
          </a:prstGeom>
        </p:spPr>
        <p:txBody>
          <a:bodyPr anchor="b"/>
          <a:lstStyle>
            <a:lvl1pPr algn="r">
              <a:defRPr sz="1050"/>
            </a:lvl1pPr>
          </a:lstStyle>
          <a:p>
            <a:fld id="{D6E8EC4C-53D7-454A-9D22-8E1E154A4606}" type="slidenum">
              <a:rPr lang="en-US" sz="1400" b="1" smtClean="0">
                <a:solidFill>
                  <a:schemeClr val="accent1"/>
                </a:solidFill>
                <a:latin typeface="+mj-lt"/>
              </a:rPr>
              <a:pPr/>
              <a:t>‹#›</a:t>
            </a:fld>
            <a:endParaRPr lang="en-US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F22A963-D02C-49F3-BA05-8045D2075C6A}"/>
              </a:ext>
            </a:extLst>
          </p:cNvPr>
          <p:cNvSpPr txBox="1">
            <a:spLocks/>
          </p:cNvSpPr>
          <p:nvPr userDrawn="1"/>
        </p:nvSpPr>
        <p:spPr>
          <a:xfrm>
            <a:off x="5609645" y="6419850"/>
            <a:ext cx="5680304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cs typeface="Calibri Light" panose="020F0302020204030204" pitchFamily="34" charset="0"/>
              </a:rPr>
              <a:t>© Mitsubishi HC Capital America 2024. All rights reserved.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59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Division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CC992D-C247-C750-05C9-EFF296289127}"/>
              </a:ext>
            </a:extLst>
          </p:cNvPr>
          <p:cNvSpPr/>
          <p:nvPr userDrawn="1"/>
        </p:nvSpPr>
        <p:spPr>
          <a:xfrm>
            <a:off x="441385" y="401129"/>
            <a:ext cx="11309230" cy="60557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3D264B0F-C016-5FDF-0169-2798BC111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5397" y="2126232"/>
            <a:ext cx="2545571" cy="25455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7FE1B4D-9FA7-4B11-8631-A5122CA79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974" y="2846535"/>
            <a:ext cx="1833273" cy="1183154"/>
          </a:xfrm>
          <a:prstGeom prst="rect">
            <a:avLst/>
          </a:prstGeom>
        </p:spPr>
        <p:txBody>
          <a:bodyPr anchor="ctr"/>
          <a:lstStyle>
            <a:lvl1pPr algn="ctr">
              <a:defRPr sz="11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01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332E7E-8ED5-4B81-85F7-05415889C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6785" y="2044460"/>
            <a:ext cx="4349472" cy="27604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14505-A5C0-4E4B-A2CE-FDBF0C0E09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71" y="540181"/>
            <a:ext cx="2444542" cy="5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1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- Division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CC992D-C247-C750-05C9-EFF296289127}"/>
              </a:ext>
            </a:extLst>
          </p:cNvPr>
          <p:cNvSpPr/>
          <p:nvPr userDrawn="1"/>
        </p:nvSpPr>
        <p:spPr>
          <a:xfrm>
            <a:off x="441385" y="401129"/>
            <a:ext cx="11309230" cy="60557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6E8D808-F876-E6F2-2CA2-02351DAF9E05}"/>
              </a:ext>
            </a:extLst>
          </p:cNvPr>
          <p:cNvGrpSpPr/>
          <p:nvPr userDrawn="1"/>
        </p:nvGrpSpPr>
        <p:grpSpPr>
          <a:xfrm>
            <a:off x="2415397" y="2126232"/>
            <a:ext cx="2547645" cy="2547645"/>
            <a:chOff x="2415397" y="2126232"/>
            <a:chExt cx="2547645" cy="2547645"/>
          </a:xfrm>
          <a:solidFill>
            <a:schemeClr val="accent5">
              <a:lumMod val="75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3B02BEE6-56BF-0D7C-11A2-86DE2FD85E30}"/>
                </a:ext>
              </a:extLst>
            </p:cNvPr>
            <p:cNvSpPr/>
            <p:nvPr/>
          </p:nvSpPr>
          <p:spPr>
            <a:xfrm>
              <a:off x="2415397" y="2126232"/>
              <a:ext cx="788573" cy="788573"/>
            </a:xfrm>
            <a:custGeom>
              <a:avLst/>
              <a:gdLst>
                <a:gd name="connsiteX0" fmla="*/ 145540 w 788573"/>
                <a:gd name="connsiteY0" fmla="*/ 788574 h 788573"/>
                <a:gd name="connsiteX1" fmla="*/ 145540 w 788573"/>
                <a:gd name="connsiteY1" fmla="*/ 365096 h 788573"/>
                <a:gd name="connsiteX2" fmla="*/ 365096 w 788573"/>
                <a:gd name="connsiteY2" fmla="*/ 145540 h 788573"/>
                <a:gd name="connsiteX3" fmla="*/ 788574 w 788573"/>
                <a:gd name="connsiteY3" fmla="*/ 145540 h 788573"/>
                <a:gd name="connsiteX4" fmla="*/ 788574 w 788573"/>
                <a:gd name="connsiteY4" fmla="*/ 0 h 788573"/>
                <a:gd name="connsiteX5" fmla="*/ 365096 w 788573"/>
                <a:gd name="connsiteY5" fmla="*/ 0 h 788573"/>
                <a:gd name="connsiteX6" fmla="*/ 0 w 788573"/>
                <a:gd name="connsiteY6" fmla="*/ 365096 h 788573"/>
                <a:gd name="connsiteX7" fmla="*/ 0 w 788573"/>
                <a:gd name="connsiteY7" fmla="*/ 788574 h 788573"/>
                <a:gd name="connsiteX8" fmla="*/ 145540 w 788573"/>
                <a:gd name="connsiteY8" fmla="*/ 788574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145540" y="788574"/>
                  </a:moveTo>
                  <a:lnTo>
                    <a:pt x="145540" y="365096"/>
                  </a:lnTo>
                  <a:cubicBezTo>
                    <a:pt x="145540" y="244043"/>
                    <a:pt x="244043" y="145540"/>
                    <a:pt x="365096" y="145540"/>
                  </a:cubicBezTo>
                  <a:lnTo>
                    <a:pt x="788574" y="145540"/>
                  </a:lnTo>
                  <a:lnTo>
                    <a:pt x="788574" y="0"/>
                  </a:lnTo>
                  <a:lnTo>
                    <a:pt x="365096" y="0"/>
                  </a:lnTo>
                  <a:cubicBezTo>
                    <a:pt x="163802" y="0"/>
                    <a:pt x="0" y="163802"/>
                    <a:pt x="0" y="365096"/>
                  </a:cubicBezTo>
                  <a:lnTo>
                    <a:pt x="0" y="788574"/>
                  </a:lnTo>
                  <a:lnTo>
                    <a:pt x="145540" y="788574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2842C79-9BEB-C12F-BF07-ED922CB51810}"/>
                </a:ext>
              </a:extLst>
            </p:cNvPr>
            <p:cNvSpPr/>
            <p:nvPr/>
          </p:nvSpPr>
          <p:spPr>
            <a:xfrm>
              <a:off x="4174469" y="2126232"/>
              <a:ext cx="788573" cy="788573"/>
            </a:xfrm>
            <a:custGeom>
              <a:avLst/>
              <a:gdLst>
                <a:gd name="connsiteX0" fmla="*/ 0 w 788573"/>
                <a:gd name="connsiteY0" fmla="*/ 145540 h 788573"/>
                <a:gd name="connsiteX1" fmla="*/ 423478 w 788573"/>
                <a:gd name="connsiteY1" fmla="*/ 145540 h 788573"/>
                <a:gd name="connsiteX2" fmla="*/ 643033 w 788573"/>
                <a:gd name="connsiteY2" fmla="*/ 365096 h 788573"/>
                <a:gd name="connsiteX3" fmla="*/ 643033 w 788573"/>
                <a:gd name="connsiteY3" fmla="*/ 788574 h 788573"/>
                <a:gd name="connsiteX4" fmla="*/ 788574 w 788573"/>
                <a:gd name="connsiteY4" fmla="*/ 788574 h 788573"/>
                <a:gd name="connsiteX5" fmla="*/ 788574 w 788573"/>
                <a:gd name="connsiteY5" fmla="*/ 365096 h 788573"/>
                <a:gd name="connsiteX6" fmla="*/ 423478 w 788573"/>
                <a:gd name="connsiteY6" fmla="*/ 0 h 788573"/>
                <a:gd name="connsiteX7" fmla="*/ 0 w 788573"/>
                <a:gd name="connsiteY7" fmla="*/ 0 h 788573"/>
                <a:gd name="connsiteX8" fmla="*/ 0 w 788573"/>
                <a:gd name="connsiteY8" fmla="*/ 145540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0" y="145540"/>
                  </a:moveTo>
                  <a:lnTo>
                    <a:pt x="423478" y="145540"/>
                  </a:lnTo>
                  <a:cubicBezTo>
                    <a:pt x="544531" y="145540"/>
                    <a:pt x="643033" y="244043"/>
                    <a:pt x="643033" y="365096"/>
                  </a:cubicBezTo>
                  <a:lnTo>
                    <a:pt x="643033" y="788574"/>
                  </a:lnTo>
                  <a:lnTo>
                    <a:pt x="788574" y="788574"/>
                  </a:lnTo>
                  <a:lnTo>
                    <a:pt x="788574" y="365096"/>
                  </a:lnTo>
                  <a:cubicBezTo>
                    <a:pt x="788574" y="163802"/>
                    <a:pt x="624772" y="0"/>
                    <a:pt x="423478" y="0"/>
                  </a:cubicBezTo>
                  <a:lnTo>
                    <a:pt x="0" y="0"/>
                  </a:lnTo>
                  <a:lnTo>
                    <a:pt x="0" y="145540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1616797-23BD-7F2D-33CE-2AC445AF65D0}"/>
                </a:ext>
              </a:extLst>
            </p:cNvPr>
            <p:cNvSpPr/>
            <p:nvPr/>
          </p:nvSpPr>
          <p:spPr>
            <a:xfrm>
              <a:off x="2415397" y="3885166"/>
              <a:ext cx="788573" cy="788573"/>
            </a:xfrm>
            <a:custGeom>
              <a:avLst/>
              <a:gdLst>
                <a:gd name="connsiteX0" fmla="*/ 788574 w 788573"/>
                <a:gd name="connsiteY0" fmla="*/ 643033 h 788573"/>
                <a:gd name="connsiteX1" fmla="*/ 365096 w 788573"/>
                <a:gd name="connsiteY1" fmla="*/ 643033 h 788573"/>
                <a:gd name="connsiteX2" fmla="*/ 145540 w 788573"/>
                <a:gd name="connsiteY2" fmla="*/ 423478 h 788573"/>
                <a:gd name="connsiteX3" fmla="*/ 145540 w 788573"/>
                <a:gd name="connsiteY3" fmla="*/ 0 h 788573"/>
                <a:gd name="connsiteX4" fmla="*/ 0 w 788573"/>
                <a:gd name="connsiteY4" fmla="*/ 0 h 788573"/>
                <a:gd name="connsiteX5" fmla="*/ 0 w 788573"/>
                <a:gd name="connsiteY5" fmla="*/ 423478 h 788573"/>
                <a:gd name="connsiteX6" fmla="*/ 365096 w 788573"/>
                <a:gd name="connsiteY6" fmla="*/ 788574 h 788573"/>
                <a:gd name="connsiteX7" fmla="*/ 788574 w 788573"/>
                <a:gd name="connsiteY7" fmla="*/ 788574 h 788573"/>
                <a:gd name="connsiteX8" fmla="*/ 788574 w 788573"/>
                <a:gd name="connsiteY8" fmla="*/ 643033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788574" y="643033"/>
                  </a:moveTo>
                  <a:lnTo>
                    <a:pt x="365096" y="643033"/>
                  </a:lnTo>
                  <a:cubicBezTo>
                    <a:pt x="244043" y="643033"/>
                    <a:pt x="145540" y="544531"/>
                    <a:pt x="145540" y="423478"/>
                  </a:cubicBezTo>
                  <a:lnTo>
                    <a:pt x="145540" y="0"/>
                  </a:lnTo>
                  <a:lnTo>
                    <a:pt x="0" y="0"/>
                  </a:lnTo>
                  <a:lnTo>
                    <a:pt x="0" y="423478"/>
                  </a:lnTo>
                  <a:cubicBezTo>
                    <a:pt x="0" y="624772"/>
                    <a:pt x="163802" y="788574"/>
                    <a:pt x="365096" y="788574"/>
                  </a:cubicBezTo>
                  <a:lnTo>
                    <a:pt x="788574" y="788574"/>
                  </a:lnTo>
                  <a:lnTo>
                    <a:pt x="788574" y="643033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FBC0DB22-AB58-2AD4-375C-DBA22CA5019B}"/>
                </a:ext>
              </a:extLst>
            </p:cNvPr>
            <p:cNvSpPr/>
            <p:nvPr/>
          </p:nvSpPr>
          <p:spPr>
            <a:xfrm>
              <a:off x="4174331" y="3885304"/>
              <a:ext cx="788573" cy="788573"/>
            </a:xfrm>
            <a:custGeom>
              <a:avLst/>
              <a:gdLst>
                <a:gd name="connsiteX0" fmla="*/ 643033 w 788573"/>
                <a:gd name="connsiteY0" fmla="*/ 0 h 788573"/>
                <a:gd name="connsiteX1" fmla="*/ 643033 w 788573"/>
                <a:gd name="connsiteY1" fmla="*/ 423478 h 788573"/>
                <a:gd name="connsiteX2" fmla="*/ 423478 w 788573"/>
                <a:gd name="connsiteY2" fmla="*/ 643033 h 788573"/>
                <a:gd name="connsiteX3" fmla="*/ 0 w 788573"/>
                <a:gd name="connsiteY3" fmla="*/ 643033 h 788573"/>
                <a:gd name="connsiteX4" fmla="*/ 0 w 788573"/>
                <a:gd name="connsiteY4" fmla="*/ 788574 h 788573"/>
                <a:gd name="connsiteX5" fmla="*/ 423478 w 788573"/>
                <a:gd name="connsiteY5" fmla="*/ 788574 h 788573"/>
                <a:gd name="connsiteX6" fmla="*/ 788574 w 788573"/>
                <a:gd name="connsiteY6" fmla="*/ 423478 h 788573"/>
                <a:gd name="connsiteX7" fmla="*/ 788574 w 788573"/>
                <a:gd name="connsiteY7" fmla="*/ 0 h 788573"/>
                <a:gd name="connsiteX8" fmla="*/ 643033 w 788573"/>
                <a:gd name="connsiteY8" fmla="*/ 0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643033" y="0"/>
                  </a:moveTo>
                  <a:lnTo>
                    <a:pt x="643033" y="423478"/>
                  </a:lnTo>
                  <a:cubicBezTo>
                    <a:pt x="643033" y="544531"/>
                    <a:pt x="544531" y="643033"/>
                    <a:pt x="423478" y="643033"/>
                  </a:cubicBezTo>
                  <a:lnTo>
                    <a:pt x="0" y="643033"/>
                  </a:lnTo>
                  <a:lnTo>
                    <a:pt x="0" y="788574"/>
                  </a:lnTo>
                  <a:lnTo>
                    <a:pt x="423478" y="788574"/>
                  </a:lnTo>
                  <a:cubicBezTo>
                    <a:pt x="624772" y="788574"/>
                    <a:pt x="788574" y="624772"/>
                    <a:pt x="788574" y="423478"/>
                  </a:cubicBezTo>
                  <a:lnTo>
                    <a:pt x="788574" y="0"/>
                  </a:lnTo>
                  <a:lnTo>
                    <a:pt x="643033" y="0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7FE1B4D-9FA7-4B11-8631-A5122CA79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974" y="2846535"/>
            <a:ext cx="1833273" cy="1183154"/>
          </a:xfrm>
          <a:prstGeom prst="rect">
            <a:avLst/>
          </a:prstGeom>
        </p:spPr>
        <p:txBody>
          <a:bodyPr anchor="ctr"/>
          <a:lstStyle>
            <a:lvl1pPr algn="ctr">
              <a:defRPr sz="11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01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332E7E-8ED5-4B81-85F7-05415889C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6785" y="2044460"/>
            <a:ext cx="4349472" cy="27604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14505-A5C0-4E4B-A2CE-FDBF0C0E0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71" y="540181"/>
            <a:ext cx="2444542" cy="5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4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 - Division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CC992D-C247-C750-05C9-EFF296289127}"/>
              </a:ext>
            </a:extLst>
          </p:cNvPr>
          <p:cNvSpPr/>
          <p:nvPr userDrawn="1"/>
        </p:nvSpPr>
        <p:spPr>
          <a:xfrm>
            <a:off x="441385" y="401129"/>
            <a:ext cx="11309230" cy="60557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6E8D808-F876-E6F2-2CA2-02351DAF9E05}"/>
              </a:ext>
            </a:extLst>
          </p:cNvPr>
          <p:cNvGrpSpPr/>
          <p:nvPr userDrawn="1"/>
        </p:nvGrpSpPr>
        <p:grpSpPr>
          <a:xfrm>
            <a:off x="2415397" y="2126232"/>
            <a:ext cx="2547645" cy="2547645"/>
            <a:chOff x="2415397" y="2126232"/>
            <a:chExt cx="2547645" cy="2547645"/>
          </a:xfrm>
          <a:solidFill>
            <a:schemeClr val="accent2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3B02BEE6-56BF-0D7C-11A2-86DE2FD85E30}"/>
                </a:ext>
              </a:extLst>
            </p:cNvPr>
            <p:cNvSpPr/>
            <p:nvPr/>
          </p:nvSpPr>
          <p:spPr>
            <a:xfrm>
              <a:off x="2415397" y="2126232"/>
              <a:ext cx="788573" cy="788573"/>
            </a:xfrm>
            <a:custGeom>
              <a:avLst/>
              <a:gdLst>
                <a:gd name="connsiteX0" fmla="*/ 145540 w 788573"/>
                <a:gd name="connsiteY0" fmla="*/ 788574 h 788573"/>
                <a:gd name="connsiteX1" fmla="*/ 145540 w 788573"/>
                <a:gd name="connsiteY1" fmla="*/ 365096 h 788573"/>
                <a:gd name="connsiteX2" fmla="*/ 365096 w 788573"/>
                <a:gd name="connsiteY2" fmla="*/ 145540 h 788573"/>
                <a:gd name="connsiteX3" fmla="*/ 788574 w 788573"/>
                <a:gd name="connsiteY3" fmla="*/ 145540 h 788573"/>
                <a:gd name="connsiteX4" fmla="*/ 788574 w 788573"/>
                <a:gd name="connsiteY4" fmla="*/ 0 h 788573"/>
                <a:gd name="connsiteX5" fmla="*/ 365096 w 788573"/>
                <a:gd name="connsiteY5" fmla="*/ 0 h 788573"/>
                <a:gd name="connsiteX6" fmla="*/ 0 w 788573"/>
                <a:gd name="connsiteY6" fmla="*/ 365096 h 788573"/>
                <a:gd name="connsiteX7" fmla="*/ 0 w 788573"/>
                <a:gd name="connsiteY7" fmla="*/ 788574 h 788573"/>
                <a:gd name="connsiteX8" fmla="*/ 145540 w 788573"/>
                <a:gd name="connsiteY8" fmla="*/ 788574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145540" y="788574"/>
                  </a:moveTo>
                  <a:lnTo>
                    <a:pt x="145540" y="365096"/>
                  </a:lnTo>
                  <a:cubicBezTo>
                    <a:pt x="145540" y="244043"/>
                    <a:pt x="244043" y="145540"/>
                    <a:pt x="365096" y="145540"/>
                  </a:cubicBezTo>
                  <a:lnTo>
                    <a:pt x="788574" y="145540"/>
                  </a:lnTo>
                  <a:lnTo>
                    <a:pt x="788574" y="0"/>
                  </a:lnTo>
                  <a:lnTo>
                    <a:pt x="365096" y="0"/>
                  </a:lnTo>
                  <a:cubicBezTo>
                    <a:pt x="163802" y="0"/>
                    <a:pt x="0" y="163802"/>
                    <a:pt x="0" y="365096"/>
                  </a:cubicBezTo>
                  <a:lnTo>
                    <a:pt x="0" y="788574"/>
                  </a:lnTo>
                  <a:lnTo>
                    <a:pt x="145540" y="788574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2842C79-9BEB-C12F-BF07-ED922CB51810}"/>
                </a:ext>
              </a:extLst>
            </p:cNvPr>
            <p:cNvSpPr/>
            <p:nvPr/>
          </p:nvSpPr>
          <p:spPr>
            <a:xfrm>
              <a:off x="4174469" y="2126232"/>
              <a:ext cx="788573" cy="788573"/>
            </a:xfrm>
            <a:custGeom>
              <a:avLst/>
              <a:gdLst>
                <a:gd name="connsiteX0" fmla="*/ 0 w 788573"/>
                <a:gd name="connsiteY0" fmla="*/ 145540 h 788573"/>
                <a:gd name="connsiteX1" fmla="*/ 423478 w 788573"/>
                <a:gd name="connsiteY1" fmla="*/ 145540 h 788573"/>
                <a:gd name="connsiteX2" fmla="*/ 643033 w 788573"/>
                <a:gd name="connsiteY2" fmla="*/ 365096 h 788573"/>
                <a:gd name="connsiteX3" fmla="*/ 643033 w 788573"/>
                <a:gd name="connsiteY3" fmla="*/ 788574 h 788573"/>
                <a:gd name="connsiteX4" fmla="*/ 788574 w 788573"/>
                <a:gd name="connsiteY4" fmla="*/ 788574 h 788573"/>
                <a:gd name="connsiteX5" fmla="*/ 788574 w 788573"/>
                <a:gd name="connsiteY5" fmla="*/ 365096 h 788573"/>
                <a:gd name="connsiteX6" fmla="*/ 423478 w 788573"/>
                <a:gd name="connsiteY6" fmla="*/ 0 h 788573"/>
                <a:gd name="connsiteX7" fmla="*/ 0 w 788573"/>
                <a:gd name="connsiteY7" fmla="*/ 0 h 788573"/>
                <a:gd name="connsiteX8" fmla="*/ 0 w 788573"/>
                <a:gd name="connsiteY8" fmla="*/ 145540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0" y="145540"/>
                  </a:moveTo>
                  <a:lnTo>
                    <a:pt x="423478" y="145540"/>
                  </a:lnTo>
                  <a:cubicBezTo>
                    <a:pt x="544531" y="145540"/>
                    <a:pt x="643033" y="244043"/>
                    <a:pt x="643033" y="365096"/>
                  </a:cubicBezTo>
                  <a:lnTo>
                    <a:pt x="643033" y="788574"/>
                  </a:lnTo>
                  <a:lnTo>
                    <a:pt x="788574" y="788574"/>
                  </a:lnTo>
                  <a:lnTo>
                    <a:pt x="788574" y="365096"/>
                  </a:lnTo>
                  <a:cubicBezTo>
                    <a:pt x="788574" y="163802"/>
                    <a:pt x="624772" y="0"/>
                    <a:pt x="423478" y="0"/>
                  </a:cubicBezTo>
                  <a:lnTo>
                    <a:pt x="0" y="0"/>
                  </a:lnTo>
                  <a:lnTo>
                    <a:pt x="0" y="145540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1616797-23BD-7F2D-33CE-2AC445AF65D0}"/>
                </a:ext>
              </a:extLst>
            </p:cNvPr>
            <p:cNvSpPr/>
            <p:nvPr/>
          </p:nvSpPr>
          <p:spPr>
            <a:xfrm>
              <a:off x="2415397" y="3885166"/>
              <a:ext cx="788573" cy="788573"/>
            </a:xfrm>
            <a:custGeom>
              <a:avLst/>
              <a:gdLst>
                <a:gd name="connsiteX0" fmla="*/ 788574 w 788573"/>
                <a:gd name="connsiteY0" fmla="*/ 643033 h 788573"/>
                <a:gd name="connsiteX1" fmla="*/ 365096 w 788573"/>
                <a:gd name="connsiteY1" fmla="*/ 643033 h 788573"/>
                <a:gd name="connsiteX2" fmla="*/ 145540 w 788573"/>
                <a:gd name="connsiteY2" fmla="*/ 423478 h 788573"/>
                <a:gd name="connsiteX3" fmla="*/ 145540 w 788573"/>
                <a:gd name="connsiteY3" fmla="*/ 0 h 788573"/>
                <a:gd name="connsiteX4" fmla="*/ 0 w 788573"/>
                <a:gd name="connsiteY4" fmla="*/ 0 h 788573"/>
                <a:gd name="connsiteX5" fmla="*/ 0 w 788573"/>
                <a:gd name="connsiteY5" fmla="*/ 423478 h 788573"/>
                <a:gd name="connsiteX6" fmla="*/ 365096 w 788573"/>
                <a:gd name="connsiteY6" fmla="*/ 788574 h 788573"/>
                <a:gd name="connsiteX7" fmla="*/ 788574 w 788573"/>
                <a:gd name="connsiteY7" fmla="*/ 788574 h 788573"/>
                <a:gd name="connsiteX8" fmla="*/ 788574 w 788573"/>
                <a:gd name="connsiteY8" fmla="*/ 643033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788574" y="643033"/>
                  </a:moveTo>
                  <a:lnTo>
                    <a:pt x="365096" y="643033"/>
                  </a:lnTo>
                  <a:cubicBezTo>
                    <a:pt x="244043" y="643033"/>
                    <a:pt x="145540" y="544531"/>
                    <a:pt x="145540" y="423478"/>
                  </a:cubicBezTo>
                  <a:lnTo>
                    <a:pt x="145540" y="0"/>
                  </a:lnTo>
                  <a:lnTo>
                    <a:pt x="0" y="0"/>
                  </a:lnTo>
                  <a:lnTo>
                    <a:pt x="0" y="423478"/>
                  </a:lnTo>
                  <a:cubicBezTo>
                    <a:pt x="0" y="624772"/>
                    <a:pt x="163802" y="788574"/>
                    <a:pt x="365096" y="788574"/>
                  </a:cubicBezTo>
                  <a:lnTo>
                    <a:pt x="788574" y="788574"/>
                  </a:lnTo>
                  <a:lnTo>
                    <a:pt x="788574" y="643033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FBC0DB22-AB58-2AD4-375C-DBA22CA5019B}"/>
                </a:ext>
              </a:extLst>
            </p:cNvPr>
            <p:cNvSpPr/>
            <p:nvPr/>
          </p:nvSpPr>
          <p:spPr>
            <a:xfrm>
              <a:off x="4174331" y="3885304"/>
              <a:ext cx="788573" cy="788573"/>
            </a:xfrm>
            <a:custGeom>
              <a:avLst/>
              <a:gdLst>
                <a:gd name="connsiteX0" fmla="*/ 643033 w 788573"/>
                <a:gd name="connsiteY0" fmla="*/ 0 h 788573"/>
                <a:gd name="connsiteX1" fmla="*/ 643033 w 788573"/>
                <a:gd name="connsiteY1" fmla="*/ 423478 h 788573"/>
                <a:gd name="connsiteX2" fmla="*/ 423478 w 788573"/>
                <a:gd name="connsiteY2" fmla="*/ 643033 h 788573"/>
                <a:gd name="connsiteX3" fmla="*/ 0 w 788573"/>
                <a:gd name="connsiteY3" fmla="*/ 643033 h 788573"/>
                <a:gd name="connsiteX4" fmla="*/ 0 w 788573"/>
                <a:gd name="connsiteY4" fmla="*/ 788574 h 788573"/>
                <a:gd name="connsiteX5" fmla="*/ 423478 w 788573"/>
                <a:gd name="connsiteY5" fmla="*/ 788574 h 788573"/>
                <a:gd name="connsiteX6" fmla="*/ 788574 w 788573"/>
                <a:gd name="connsiteY6" fmla="*/ 423478 h 788573"/>
                <a:gd name="connsiteX7" fmla="*/ 788574 w 788573"/>
                <a:gd name="connsiteY7" fmla="*/ 0 h 788573"/>
                <a:gd name="connsiteX8" fmla="*/ 643033 w 788573"/>
                <a:gd name="connsiteY8" fmla="*/ 0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643033" y="0"/>
                  </a:moveTo>
                  <a:lnTo>
                    <a:pt x="643033" y="423478"/>
                  </a:lnTo>
                  <a:cubicBezTo>
                    <a:pt x="643033" y="544531"/>
                    <a:pt x="544531" y="643033"/>
                    <a:pt x="423478" y="643033"/>
                  </a:cubicBezTo>
                  <a:lnTo>
                    <a:pt x="0" y="643033"/>
                  </a:lnTo>
                  <a:lnTo>
                    <a:pt x="0" y="788574"/>
                  </a:lnTo>
                  <a:lnTo>
                    <a:pt x="423478" y="788574"/>
                  </a:lnTo>
                  <a:cubicBezTo>
                    <a:pt x="624772" y="788574"/>
                    <a:pt x="788574" y="624772"/>
                    <a:pt x="788574" y="423478"/>
                  </a:cubicBezTo>
                  <a:lnTo>
                    <a:pt x="788574" y="0"/>
                  </a:lnTo>
                  <a:lnTo>
                    <a:pt x="643033" y="0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7FE1B4D-9FA7-4B11-8631-A5122CA79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974" y="2846535"/>
            <a:ext cx="1833273" cy="1183154"/>
          </a:xfrm>
          <a:prstGeom prst="rect">
            <a:avLst/>
          </a:prstGeom>
        </p:spPr>
        <p:txBody>
          <a:bodyPr anchor="ctr"/>
          <a:lstStyle>
            <a:lvl1pPr algn="ctr">
              <a:defRPr sz="11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01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332E7E-8ED5-4B81-85F7-05415889C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6785" y="2044460"/>
            <a:ext cx="4349472" cy="27604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14505-A5C0-4E4B-A2CE-FDBF0C0E0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71" y="540181"/>
            <a:ext cx="2444542" cy="5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2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 - Division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CC992D-C247-C750-05C9-EFF296289127}"/>
              </a:ext>
            </a:extLst>
          </p:cNvPr>
          <p:cNvSpPr/>
          <p:nvPr userDrawn="1"/>
        </p:nvSpPr>
        <p:spPr>
          <a:xfrm>
            <a:off x="441385" y="401129"/>
            <a:ext cx="11309230" cy="60557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6E8D808-F876-E6F2-2CA2-02351DAF9E05}"/>
              </a:ext>
            </a:extLst>
          </p:cNvPr>
          <p:cNvGrpSpPr/>
          <p:nvPr userDrawn="1"/>
        </p:nvGrpSpPr>
        <p:grpSpPr>
          <a:xfrm>
            <a:off x="2415397" y="2126232"/>
            <a:ext cx="2547645" cy="2547645"/>
            <a:chOff x="2415397" y="2126232"/>
            <a:chExt cx="2547645" cy="2547645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3B02BEE6-56BF-0D7C-11A2-86DE2FD85E30}"/>
                </a:ext>
              </a:extLst>
            </p:cNvPr>
            <p:cNvSpPr/>
            <p:nvPr/>
          </p:nvSpPr>
          <p:spPr>
            <a:xfrm>
              <a:off x="2415397" y="2126232"/>
              <a:ext cx="788573" cy="788573"/>
            </a:xfrm>
            <a:custGeom>
              <a:avLst/>
              <a:gdLst>
                <a:gd name="connsiteX0" fmla="*/ 145540 w 788573"/>
                <a:gd name="connsiteY0" fmla="*/ 788574 h 788573"/>
                <a:gd name="connsiteX1" fmla="*/ 145540 w 788573"/>
                <a:gd name="connsiteY1" fmla="*/ 365096 h 788573"/>
                <a:gd name="connsiteX2" fmla="*/ 365096 w 788573"/>
                <a:gd name="connsiteY2" fmla="*/ 145540 h 788573"/>
                <a:gd name="connsiteX3" fmla="*/ 788574 w 788573"/>
                <a:gd name="connsiteY3" fmla="*/ 145540 h 788573"/>
                <a:gd name="connsiteX4" fmla="*/ 788574 w 788573"/>
                <a:gd name="connsiteY4" fmla="*/ 0 h 788573"/>
                <a:gd name="connsiteX5" fmla="*/ 365096 w 788573"/>
                <a:gd name="connsiteY5" fmla="*/ 0 h 788573"/>
                <a:gd name="connsiteX6" fmla="*/ 0 w 788573"/>
                <a:gd name="connsiteY6" fmla="*/ 365096 h 788573"/>
                <a:gd name="connsiteX7" fmla="*/ 0 w 788573"/>
                <a:gd name="connsiteY7" fmla="*/ 788574 h 788573"/>
                <a:gd name="connsiteX8" fmla="*/ 145540 w 788573"/>
                <a:gd name="connsiteY8" fmla="*/ 788574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145540" y="788574"/>
                  </a:moveTo>
                  <a:lnTo>
                    <a:pt x="145540" y="365096"/>
                  </a:lnTo>
                  <a:cubicBezTo>
                    <a:pt x="145540" y="244043"/>
                    <a:pt x="244043" y="145540"/>
                    <a:pt x="365096" y="145540"/>
                  </a:cubicBezTo>
                  <a:lnTo>
                    <a:pt x="788574" y="145540"/>
                  </a:lnTo>
                  <a:lnTo>
                    <a:pt x="788574" y="0"/>
                  </a:lnTo>
                  <a:lnTo>
                    <a:pt x="365096" y="0"/>
                  </a:lnTo>
                  <a:cubicBezTo>
                    <a:pt x="163802" y="0"/>
                    <a:pt x="0" y="163802"/>
                    <a:pt x="0" y="365096"/>
                  </a:cubicBezTo>
                  <a:lnTo>
                    <a:pt x="0" y="788574"/>
                  </a:lnTo>
                  <a:lnTo>
                    <a:pt x="145540" y="788574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2842C79-9BEB-C12F-BF07-ED922CB51810}"/>
                </a:ext>
              </a:extLst>
            </p:cNvPr>
            <p:cNvSpPr/>
            <p:nvPr/>
          </p:nvSpPr>
          <p:spPr>
            <a:xfrm>
              <a:off x="4174469" y="2126232"/>
              <a:ext cx="788573" cy="788573"/>
            </a:xfrm>
            <a:custGeom>
              <a:avLst/>
              <a:gdLst>
                <a:gd name="connsiteX0" fmla="*/ 0 w 788573"/>
                <a:gd name="connsiteY0" fmla="*/ 145540 h 788573"/>
                <a:gd name="connsiteX1" fmla="*/ 423478 w 788573"/>
                <a:gd name="connsiteY1" fmla="*/ 145540 h 788573"/>
                <a:gd name="connsiteX2" fmla="*/ 643033 w 788573"/>
                <a:gd name="connsiteY2" fmla="*/ 365096 h 788573"/>
                <a:gd name="connsiteX3" fmla="*/ 643033 w 788573"/>
                <a:gd name="connsiteY3" fmla="*/ 788574 h 788573"/>
                <a:gd name="connsiteX4" fmla="*/ 788574 w 788573"/>
                <a:gd name="connsiteY4" fmla="*/ 788574 h 788573"/>
                <a:gd name="connsiteX5" fmla="*/ 788574 w 788573"/>
                <a:gd name="connsiteY5" fmla="*/ 365096 h 788573"/>
                <a:gd name="connsiteX6" fmla="*/ 423478 w 788573"/>
                <a:gd name="connsiteY6" fmla="*/ 0 h 788573"/>
                <a:gd name="connsiteX7" fmla="*/ 0 w 788573"/>
                <a:gd name="connsiteY7" fmla="*/ 0 h 788573"/>
                <a:gd name="connsiteX8" fmla="*/ 0 w 788573"/>
                <a:gd name="connsiteY8" fmla="*/ 145540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0" y="145540"/>
                  </a:moveTo>
                  <a:lnTo>
                    <a:pt x="423478" y="145540"/>
                  </a:lnTo>
                  <a:cubicBezTo>
                    <a:pt x="544531" y="145540"/>
                    <a:pt x="643033" y="244043"/>
                    <a:pt x="643033" y="365096"/>
                  </a:cubicBezTo>
                  <a:lnTo>
                    <a:pt x="643033" y="788574"/>
                  </a:lnTo>
                  <a:lnTo>
                    <a:pt x="788574" y="788574"/>
                  </a:lnTo>
                  <a:lnTo>
                    <a:pt x="788574" y="365096"/>
                  </a:lnTo>
                  <a:cubicBezTo>
                    <a:pt x="788574" y="163802"/>
                    <a:pt x="624772" y="0"/>
                    <a:pt x="423478" y="0"/>
                  </a:cubicBezTo>
                  <a:lnTo>
                    <a:pt x="0" y="0"/>
                  </a:lnTo>
                  <a:lnTo>
                    <a:pt x="0" y="145540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1616797-23BD-7F2D-33CE-2AC445AF65D0}"/>
                </a:ext>
              </a:extLst>
            </p:cNvPr>
            <p:cNvSpPr/>
            <p:nvPr/>
          </p:nvSpPr>
          <p:spPr>
            <a:xfrm>
              <a:off x="2415397" y="3885166"/>
              <a:ext cx="788573" cy="788573"/>
            </a:xfrm>
            <a:custGeom>
              <a:avLst/>
              <a:gdLst>
                <a:gd name="connsiteX0" fmla="*/ 788574 w 788573"/>
                <a:gd name="connsiteY0" fmla="*/ 643033 h 788573"/>
                <a:gd name="connsiteX1" fmla="*/ 365096 w 788573"/>
                <a:gd name="connsiteY1" fmla="*/ 643033 h 788573"/>
                <a:gd name="connsiteX2" fmla="*/ 145540 w 788573"/>
                <a:gd name="connsiteY2" fmla="*/ 423478 h 788573"/>
                <a:gd name="connsiteX3" fmla="*/ 145540 w 788573"/>
                <a:gd name="connsiteY3" fmla="*/ 0 h 788573"/>
                <a:gd name="connsiteX4" fmla="*/ 0 w 788573"/>
                <a:gd name="connsiteY4" fmla="*/ 0 h 788573"/>
                <a:gd name="connsiteX5" fmla="*/ 0 w 788573"/>
                <a:gd name="connsiteY5" fmla="*/ 423478 h 788573"/>
                <a:gd name="connsiteX6" fmla="*/ 365096 w 788573"/>
                <a:gd name="connsiteY6" fmla="*/ 788574 h 788573"/>
                <a:gd name="connsiteX7" fmla="*/ 788574 w 788573"/>
                <a:gd name="connsiteY7" fmla="*/ 788574 h 788573"/>
                <a:gd name="connsiteX8" fmla="*/ 788574 w 788573"/>
                <a:gd name="connsiteY8" fmla="*/ 643033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788574" y="643033"/>
                  </a:moveTo>
                  <a:lnTo>
                    <a:pt x="365096" y="643033"/>
                  </a:lnTo>
                  <a:cubicBezTo>
                    <a:pt x="244043" y="643033"/>
                    <a:pt x="145540" y="544531"/>
                    <a:pt x="145540" y="423478"/>
                  </a:cubicBezTo>
                  <a:lnTo>
                    <a:pt x="145540" y="0"/>
                  </a:lnTo>
                  <a:lnTo>
                    <a:pt x="0" y="0"/>
                  </a:lnTo>
                  <a:lnTo>
                    <a:pt x="0" y="423478"/>
                  </a:lnTo>
                  <a:cubicBezTo>
                    <a:pt x="0" y="624772"/>
                    <a:pt x="163802" y="788574"/>
                    <a:pt x="365096" y="788574"/>
                  </a:cubicBezTo>
                  <a:lnTo>
                    <a:pt x="788574" y="788574"/>
                  </a:lnTo>
                  <a:lnTo>
                    <a:pt x="788574" y="643033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FBC0DB22-AB58-2AD4-375C-DBA22CA5019B}"/>
                </a:ext>
              </a:extLst>
            </p:cNvPr>
            <p:cNvSpPr/>
            <p:nvPr/>
          </p:nvSpPr>
          <p:spPr>
            <a:xfrm>
              <a:off x="4174331" y="3885304"/>
              <a:ext cx="788573" cy="788573"/>
            </a:xfrm>
            <a:custGeom>
              <a:avLst/>
              <a:gdLst>
                <a:gd name="connsiteX0" fmla="*/ 643033 w 788573"/>
                <a:gd name="connsiteY0" fmla="*/ 0 h 788573"/>
                <a:gd name="connsiteX1" fmla="*/ 643033 w 788573"/>
                <a:gd name="connsiteY1" fmla="*/ 423478 h 788573"/>
                <a:gd name="connsiteX2" fmla="*/ 423478 w 788573"/>
                <a:gd name="connsiteY2" fmla="*/ 643033 h 788573"/>
                <a:gd name="connsiteX3" fmla="*/ 0 w 788573"/>
                <a:gd name="connsiteY3" fmla="*/ 643033 h 788573"/>
                <a:gd name="connsiteX4" fmla="*/ 0 w 788573"/>
                <a:gd name="connsiteY4" fmla="*/ 788574 h 788573"/>
                <a:gd name="connsiteX5" fmla="*/ 423478 w 788573"/>
                <a:gd name="connsiteY5" fmla="*/ 788574 h 788573"/>
                <a:gd name="connsiteX6" fmla="*/ 788574 w 788573"/>
                <a:gd name="connsiteY6" fmla="*/ 423478 h 788573"/>
                <a:gd name="connsiteX7" fmla="*/ 788574 w 788573"/>
                <a:gd name="connsiteY7" fmla="*/ 0 h 788573"/>
                <a:gd name="connsiteX8" fmla="*/ 643033 w 788573"/>
                <a:gd name="connsiteY8" fmla="*/ 0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643033" y="0"/>
                  </a:moveTo>
                  <a:lnTo>
                    <a:pt x="643033" y="423478"/>
                  </a:lnTo>
                  <a:cubicBezTo>
                    <a:pt x="643033" y="544531"/>
                    <a:pt x="544531" y="643033"/>
                    <a:pt x="423478" y="643033"/>
                  </a:cubicBezTo>
                  <a:lnTo>
                    <a:pt x="0" y="643033"/>
                  </a:lnTo>
                  <a:lnTo>
                    <a:pt x="0" y="788574"/>
                  </a:lnTo>
                  <a:lnTo>
                    <a:pt x="423478" y="788574"/>
                  </a:lnTo>
                  <a:cubicBezTo>
                    <a:pt x="624772" y="788574"/>
                    <a:pt x="788574" y="624772"/>
                    <a:pt x="788574" y="423478"/>
                  </a:cubicBezTo>
                  <a:lnTo>
                    <a:pt x="788574" y="0"/>
                  </a:lnTo>
                  <a:lnTo>
                    <a:pt x="643033" y="0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7FE1B4D-9FA7-4B11-8631-A5122CA79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974" y="2846535"/>
            <a:ext cx="1833273" cy="1183154"/>
          </a:xfrm>
          <a:prstGeom prst="rect">
            <a:avLst/>
          </a:prstGeom>
        </p:spPr>
        <p:txBody>
          <a:bodyPr anchor="ctr"/>
          <a:lstStyle>
            <a:lvl1pPr algn="ctr">
              <a:defRPr sz="11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01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332E7E-8ED5-4B81-85F7-05415889C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6785" y="2044460"/>
            <a:ext cx="4349472" cy="27604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14505-A5C0-4E4B-A2CE-FDBF0C0E0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71" y="540181"/>
            <a:ext cx="2444542" cy="5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Division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54EC37-01EB-33A8-D987-850541EEDF87}"/>
              </a:ext>
            </a:extLst>
          </p:cNvPr>
          <p:cNvSpPr/>
          <p:nvPr userDrawn="1"/>
        </p:nvSpPr>
        <p:spPr>
          <a:xfrm>
            <a:off x="441385" y="401129"/>
            <a:ext cx="11309230" cy="6055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93D2985-4F6B-7282-69DC-775B60A85CAA}"/>
              </a:ext>
            </a:extLst>
          </p:cNvPr>
          <p:cNvGrpSpPr/>
          <p:nvPr userDrawn="1"/>
        </p:nvGrpSpPr>
        <p:grpSpPr>
          <a:xfrm>
            <a:off x="2415397" y="2126232"/>
            <a:ext cx="2547645" cy="2547645"/>
            <a:chOff x="2415397" y="2126232"/>
            <a:chExt cx="2547645" cy="2547645"/>
          </a:xfrm>
          <a:solidFill>
            <a:schemeClr val="bg2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87D01FF-2EE0-57E3-1BB4-15D605E9B991}"/>
                </a:ext>
              </a:extLst>
            </p:cNvPr>
            <p:cNvSpPr/>
            <p:nvPr/>
          </p:nvSpPr>
          <p:spPr>
            <a:xfrm>
              <a:off x="2415397" y="2126232"/>
              <a:ext cx="788573" cy="788573"/>
            </a:xfrm>
            <a:custGeom>
              <a:avLst/>
              <a:gdLst>
                <a:gd name="connsiteX0" fmla="*/ 145540 w 788573"/>
                <a:gd name="connsiteY0" fmla="*/ 788574 h 788573"/>
                <a:gd name="connsiteX1" fmla="*/ 145540 w 788573"/>
                <a:gd name="connsiteY1" fmla="*/ 365096 h 788573"/>
                <a:gd name="connsiteX2" fmla="*/ 365096 w 788573"/>
                <a:gd name="connsiteY2" fmla="*/ 145540 h 788573"/>
                <a:gd name="connsiteX3" fmla="*/ 788574 w 788573"/>
                <a:gd name="connsiteY3" fmla="*/ 145540 h 788573"/>
                <a:gd name="connsiteX4" fmla="*/ 788574 w 788573"/>
                <a:gd name="connsiteY4" fmla="*/ 0 h 788573"/>
                <a:gd name="connsiteX5" fmla="*/ 365096 w 788573"/>
                <a:gd name="connsiteY5" fmla="*/ 0 h 788573"/>
                <a:gd name="connsiteX6" fmla="*/ 0 w 788573"/>
                <a:gd name="connsiteY6" fmla="*/ 365096 h 788573"/>
                <a:gd name="connsiteX7" fmla="*/ 0 w 788573"/>
                <a:gd name="connsiteY7" fmla="*/ 788574 h 788573"/>
                <a:gd name="connsiteX8" fmla="*/ 145540 w 788573"/>
                <a:gd name="connsiteY8" fmla="*/ 788574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145540" y="788574"/>
                  </a:moveTo>
                  <a:lnTo>
                    <a:pt x="145540" y="365096"/>
                  </a:lnTo>
                  <a:cubicBezTo>
                    <a:pt x="145540" y="244043"/>
                    <a:pt x="244043" y="145540"/>
                    <a:pt x="365096" y="145540"/>
                  </a:cubicBezTo>
                  <a:lnTo>
                    <a:pt x="788574" y="145540"/>
                  </a:lnTo>
                  <a:lnTo>
                    <a:pt x="788574" y="0"/>
                  </a:lnTo>
                  <a:lnTo>
                    <a:pt x="365096" y="0"/>
                  </a:lnTo>
                  <a:cubicBezTo>
                    <a:pt x="163802" y="0"/>
                    <a:pt x="0" y="163802"/>
                    <a:pt x="0" y="365096"/>
                  </a:cubicBezTo>
                  <a:lnTo>
                    <a:pt x="0" y="788574"/>
                  </a:lnTo>
                  <a:lnTo>
                    <a:pt x="145540" y="788574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196BC23D-F34D-7803-EB17-6051D2649BE9}"/>
                </a:ext>
              </a:extLst>
            </p:cNvPr>
            <p:cNvSpPr/>
            <p:nvPr/>
          </p:nvSpPr>
          <p:spPr>
            <a:xfrm>
              <a:off x="4174469" y="2126232"/>
              <a:ext cx="788573" cy="788573"/>
            </a:xfrm>
            <a:custGeom>
              <a:avLst/>
              <a:gdLst>
                <a:gd name="connsiteX0" fmla="*/ 0 w 788573"/>
                <a:gd name="connsiteY0" fmla="*/ 145540 h 788573"/>
                <a:gd name="connsiteX1" fmla="*/ 423478 w 788573"/>
                <a:gd name="connsiteY1" fmla="*/ 145540 h 788573"/>
                <a:gd name="connsiteX2" fmla="*/ 643033 w 788573"/>
                <a:gd name="connsiteY2" fmla="*/ 365096 h 788573"/>
                <a:gd name="connsiteX3" fmla="*/ 643033 w 788573"/>
                <a:gd name="connsiteY3" fmla="*/ 788574 h 788573"/>
                <a:gd name="connsiteX4" fmla="*/ 788574 w 788573"/>
                <a:gd name="connsiteY4" fmla="*/ 788574 h 788573"/>
                <a:gd name="connsiteX5" fmla="*/ 788574 w 788573"/>
                <a:gd name="connsiteY5" fmla="*/ 365096 h 788573"/>
                <a:gd name="connsiteX6" fmla="*/ 423478 w 788573"/>
                <a:gd name="connsiteY6" fmla="*/ 0 h 788573"/>
                <a:gd name="connsiteX7" fmla="*/ 0 w 788573"/>
                <a:gd name="connsiteY7" fmla="*/ 0 h 788573"/>
                <a:gd name="connsiteX8" fmla="*/ 0 w 788573"/>
                <a:gd name="connsiteY8" fmla="*/ 145540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0" y="145540"/>
                  </a:moveTo>
                  <a:lnTo>
                    <a:pt x="423478" y="145540"/>
                  </a:lnTo>
                  <a:cubicBezTo>
                    <a:pt x="544531" y="145540"/>
                    <a:pt x="643033" y="244043"/>
                    <a:pt x="643033" y="365096"/>
                  </a:cubicBezTo>
                  <a:lnTo>
                    <a:pt x="643033" y="788574"/>
                  </a:lnTo>
                  <a:lnTo>
                    <a:pt x="788574" y="788574"/>
                  </a:lnTo>
                  <a:lnTo>
                    <a:pt x="788574" y="365096"/>
                  </a:lnTo>
                  <a:cubicBezTo>
                    <a:pt x="788574" y="163802"/>
                    <a:pt x="624772" y="0"/>
                    <a:pt x="423478" y="0"/>
                  </a:cubicBezTo>
                  <a:lnTo>
                    <a:pt x="0" y="0"/>
                  </a:lnTo>
                  <a:lnTo>
                    <a:pt x="0" y="145540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1EDD5C1-194B-C446-E4CB-A1D5460823B0}"/>
                </a:ext>
              </a:extLst>
            </p:cNvPr>
            <p:cNvSpPr/>
            <p:nvPr/>
          </p:nvSpPr>
          <p:spPr>
            <a:xfrm>
              <a:off x="2415397" y="3885166"/>
              <a:ext cx="788573" cy="788573"/>
            </a:xfrm>
            <a:custGeom>
              <a:avLst/>
              <a:gdLst>
                <a:gd name="connsiteX0" fmla="*/ 788574 w 788573"/>
                <a:gd name="connsiteY0" fmla="*/ 643033 h 788573"/>
                <a:gd name="connsiteX1" fmla="*/ 365096 w 788573"/>
                <a:gd name="connsiteY1" fmla="*/ 643033 h 788573"/>
                <a:gd name="connsiteX2" fmla="*/ 145540 w 788573"/>
                <a:gd name="connsiteY2" fmla="*/ 423478 h 788573"/>
                <a:gd name="connsiteX3" fmla="*/ 145540 w 788573"/>
                <a:gd name="connsiteY3" fmla="*/ 0 h 788573"/>
                <a:gd name="connsiteX4" fmla="*/ 0 w 788573"/>
                <a:gd name="connsiteY4" fmla="*/ 0 h 788573"/>
                <a:gd name="connsiteX5" fmla="*/ 0 w 788573"/>
                <a:gd name="connsiteY5" fmla="*/ 423478 h 788573"/>
                <a:gd name="connsiteX6" fmla="*/ 365096 w 788573"/>
                <a:gd name="connsiteY6" fmla="*/ 788574 h 788573"/>
                <a:gd name="connsiteX7" fmla="*/ 788574 w 788573"/>
                <a:gd name="connsiteY7" fmla="*/ 788574 h 788573"/>
                <a:gd name="connsiteX8" fmla="*/ 788574 w 788573"/>
                <a:gd name="connsiteY8" fmla="*/ 643033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788574" y="643033"/>
                  </a:moveTo>
                  <a:lnTo>
                    <a:pt x="365096" y="643033"/>
                  </a:lnTo>
                  <a:cubicBezTo>
                    <a:pt x="244043" y="643033"/>
                    <a:pt x="145540" y="544531"/>
                    <a:pt x="145540" y="423478"/>
                  </a:cubicBezTo>
                  <a:lnTo>
                    <a:pt x="145540" y="0"/>
                  </a:lnTo>
                  <a:lnTo>
                    <a:pt x="0" y="0"/>
                  </a:lnTo>
                  <a:lnTo>
                    <a:pt x="0" y="423478"/>
                  </a:lnTo>
                  <a:cubicBezTo>
                    <a:pt x="0" y="624772"/>
                    <a:pt x="163802" y="788574"/>
                    <a:pt x="365096" y="788574"/>
                  </a:cubicBezTo>
                  <a:lnTo>
                    <a:pt x="788574" y="788574"/>
                  </a:lnTo>
                  <a:lnTo>
                    <a:pt x="788574" y="643033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92903AE-3124-55EC-1FC2-74021A5F0AA8}"/>
                </a:ext>
              </a:extLst>
            </p:cNvPr>
            <p:cNvSpPr/>
            <p:nvPr/>
          </p:nvSpPr>
          <p:spPr>
            <a:xfrm>
              <a:off x="4174331" y="3885304"/>
              <a:ext cx="788573" cy="788573"/>
            </a:xfrm>
            <a:custGeom>
              <a:avLst/>
              <a:gdLst>
                <a:gd name="connsiteX0" fmla="*/ 643033 w 788573"/>
                <a:gd name="connsiteY0" fmla="*/ 0 h 788573"/>
                <a:gd name="connsiteX1" fmla="*/ 643033 w 788573"/>
                <a:gd name="connsiteY1" fmla="*/ 423478 h 788573"/>
                <a:gd name="connsiteX2" fmla="*/ 423478 w 788573"/>
                <a:gd name="connsiteY2" fmla="*/ 643033 h 788573"/>
                <a:gd name="connsiteX3" fmla="*/ 0 w 788573"/>
                <a:gd name="connsiteY3" fmla="*/ 643033 h 788573"/>
                <a:gd name="connsiteX4" fmla="*/ 0 w 788573"/>
                <a:gd name="connsiteY4" fmla="*/ 788574 h 788573"/>
                <a:gd name="connsiteX5" fmla="*/ 423478 w 788573"/>
                <a:gd name="connsiteY5" fmla="*/ 788574 h 788573"/>
                <a:gd name="connsiteX6" fmla="*/ 788574 w 788573"/>
                <a:gd name="connsiteY6" fmla="*/ 423478 h 788573"/>
                <a:gd name="connsiteX7" fmla="*/ 788574 w 788573"/>
                <a:gd name="connsiteY7" fmla="*/ 0 h 788573"/>
                <a:gd name="connsiteX8" fmla="*/ 643033 w 788573"/>
                <a:gd name="connsiteY8" fmla="*/ 0 h 78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573" h="788573">
                  <a:moveTo>
                    <a:pt x="643033" y="0"/>
                  </a:moveTo>
                  <a:lnTo>
                    <a:pt x="643033" y="423478"/>
                  </a:lnTo>
                  <a:cubicBezTo>
                    <a:pt x="643033" y="544531"/>
                    <a:pt x="544531" y="643033"/>
                    <a:pt x="423478" y="643033"/>
                  </a:cubicBezTo>
                  <a:lnTo>
                    <a:pt x="0" y="643033"/>
                  </a:lnTo>
                  <a:lnTo>
                    <a:pt x="0" y="788574"/>
                  </a:lnTo>
                  <a:lnTo>
                    <a:pt x="423478" y="788574"/>
                  </a:lnTo>
                  <a:cubicBezTo>
                    <a:pt x="624772" y="788574"/>
                    <a:pt x="788574" y="624772"/>
                    <a:pt x="788574" y="423478"/>
                  </a:cubicBezTo>
                  <a:lnTo>
                    <a:pt x="788574" y="0"/>
                  </a:lnTo>
                  <a:lnTo>
                    <a:pt x="643033" y="0"/>
                  </a:lnTo>
                  <a:close/>
                </a:path>
              </a:pathLst>
            </a:custGeom>
            <a:grpFill/>
            <a:ln w="138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CA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5C1AAFA2-CA50-0C02-6B8C-382E6053A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974" y="2846535"/>
            <a:ext cx="1833273" cy="1183154"/>
          </a:xfrm>
          <a:prstGeom prst="rect">
            <a:avLst/>
          </a:prstGeom>
        </p:spPr>
        <p:txBody>
          <a:bodyPr anchor="ctr"/>
          <a:lstStyle>
            <a:lvl1pPr algn="ctr">
              <a:defRPr sz="1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01</a:t>
            </a:r>
            <a:endParaRPr lang="en-US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9131B87-8E92-7D6D-57D4-386A1CA63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6785" y="2044460"/>
            <a:ext cx="4349472" cy="27604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961C141D-750B-B5C0-1D6D-042AE830FC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71" y="540181"/>
            <a:ext cx="2444542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5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box 3 col. content - contenu 3 col 2 boi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AF077E-94E8-410A-941F-1E51B36B3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460500"/>
            <a:ext cx="3911600" cy="4716463"/>
          </a:xfrm>
          <a:prstGeom prst="rect">
            <a:avLst/>
          </a:prstGeom>
          <a:solidFill>
            <a:schemeClr val="tx1"/>
          </a:solidFill>
        </p:spPr>
        <p:txBody>
          <a:bodyPr lIns="360000" tIns="360000" rIns="360000" bIns="36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392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8388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296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7532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793A5E-7B93-48E8-B4F6-3D9D924A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46052"/>
            <a:ext cx="8382000" cy="542664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D19DF6D4-C0F9-48BA-9108-2E36C363353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92100" y="720468"/>
            <a:ext cx="8382000" cy="415664"/>
          </a:xfrm>
          <a:prstGeom prst="rect">
            <a:avLst/>
          </a:prstGeom>
          <a:noFill/>
        </p:spPr>
        <p:txBody>
          <a:bodyPr lIns="90000" tIns="72000" rIns="90000" bIns="72000"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6E774ADA-B0FB-478A-8A1E-1171D13518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03700" y="1460500"/>
            <a:ext cx="7696200" cy="4716463"/>
          </a:xfrm>
          <a:prstGeom prst="rect">
            <a:avLst/>
          </a:prstGeom>
          <a:noFill/>
        </p:spPr>
        <p:txBody>
          <a:bodyPr lIns="360000" tIns="360000" rIns="360000" bIns="360000" numCol="2" spcCol="36000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392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8388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2960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75320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2D0FFB6-BEB0-415F-A818-09FB5CA0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852" y="6419850"/>
            <a:ext cx="685918" cy="365125"/>
          </a:xfrm>
          <a:prstGeom prst="rect">
            <a:avLst/>
          </a:prstGeom>
        </p:spPr>
        <p:txBody>
          <a:bodyPr anchor="b"/>
          <a:lstStyle>
            <a:lvl1pPr algn="r">
              <a:defRPr sz="1050"/>
            </a:lvl1pPr>
          </a:lstStyle>
          <a:p>
            <a:fld id="{D6E8EC4C-53D7-454A-9D22-8E1E154A4606}" type="slidenum">
              <a:rPr lang="en-US" sz="1400" b="1" smtClean="0">
                <a:solidFill>
                  <a:schemeClr val="accent1"/>
                </a:solidFill>
                <a:latin typeface="+mj-lt"/>
              </a:rPr>
              <a:pPr/>
              <a:t>‹#›</a:t>
            </a:fld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0DD089-605C-D270-6133-B32A0147F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501" y="136525"/>
            <a:ext cx="3124197" cy="698760"/>
          </a:xfrm>
          <a:prstGeom prst="rect">
            <a:avLst/>
          </a:prstGeom>
        </p:spPr>
      </p:pic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D8CC40E-B7DC-6B2E-104B-D9DA976DDB9D}"/>
              </a:ext>
            </a:extLst>
          </p:cNvPr>
          <p:cNvSpPr txBox="1">
            <a:spLocks/>
          </p:cNvSpPr>
          <p:nvPr userDrawn="1"/>
        </p:nvSpPr>
        <p:spPr>
          <a:xfrm>
            <a:off x="5609645" y="6419850"/>
            <a:ext cx="5680304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cs typeface="Calibri Light" panose="020F0302020204030204" pitchFamily="34" charset="0"/>
              </a:rPr>
              <a:t>© Mitsubishi HC Capital America 2024. All rights reserved.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22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80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8" r:id="rId2"/>
    <p:sldLayoutId id="214748365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9" r:id="rId17"/>
    <p:sldLayoutId id="2147483686" r:id="rId18"/>
    <p:sldLayoutId id="214748368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2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84522E5-196C-D62A-A14A-DEADDE68F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14C590-39E0-48CF-BCEF-47B9F54F9D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68E5F-B0F3-D0C9-B259-1016ED71BAE7}"/>
              </a:ext>
            </a:extLst>
          </p:cNvPr>
          <p:cNvSpPr txBox="1"/>
          <p:nvPr/>
        </p:nvSpPr>
        <p:spPr>
          <a:xfrm>
            <a:off x="909430" y="3215307"/>
            <a:ext cx="6513963" cy="313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Aft>
                <a:spcPts val="15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As-a-Service (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aaS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)</a:t>
            </a:r>
            <a:br>
              <a:rPr lang="en-US" sz="4400" dirty="0">
                <a:solidFill>
                  <a:schemeClr val="bg1"/>
                </a:solidFill>
                <a:latin typeface="+mj-lt"/>
              </a:rPr>
            </a:br>
            <a:r>
              <a:rPr lang="en-US" sz="8800" dirty="0">
                <a:solidFill>
                  <a:schemeClr val="bg1"/>
                </a:solidFill>
              </a:rPr>
              <a:t>Financing</a:t>
            </a:r>
            <a:endParaRPr lang="en-US" sz="7200" dirty="0">
              <a:solidFill>
                <a:schemeClr val="bg1"/>
              </a:solidFill>
            </a:endParaRPr>
          </a:p>
          <a:p>
            <a:pPr>
              <a:spcAft>
                <a:spcPts val="15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 Custom Financing for Acquiring Technology &amp; Managing TCO</a:t>
            </a:r>
          </a:p>
          <a:p>
            <a:pPr>
              <a:spcAft>
                <a:spcPts val="1500"/>
              </a:spcAft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1500"/>
              </a:spcAft>
            </a:pPr>
            <a:r>
              <a:rPr lang="en-US" dirty="0">
                <a:solidFill>
                  <a:schemeClr val="bg1"/>
                </a:solidFill>
              </a:rPr>
              <a:t> Prepared for Hawaii HFMA – March 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F8809D-0E7C-51C6-1CEA-A2C960E65079}"/>
              </a:ext>
            </a:extLst>
          </p:cNvPr>
          <p:cNvCxnSpPr/>
          <p:nvPr/>
        </p:nvCxnSpPr>
        <p:spPr>
          <a:xfrm>
            <a:off x="1068457" y="5496339"/>
            <a:ext cx="657473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E631E82-36C0-E70D-1563-4C46B26A7BB2}"/>
              </a:ext>
            </a:extLst>
          </p:cNvPr>
          <p:cNvSpPr/>
          <p:nvPr/>
        </p:nvSpPr>
        <p:spPr>
          <a:xfrm>
            <a:off x="0" y="3284883"/>
            <a:ext cx="427383" cy="27630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D8848-D8E7-52BE-94BB-B8A2FD3D3571}"/>
              </a:ext>
            </a:extLst>
          </p:cNvPr>
          <p:cNvSpPr/>
          <p:nvPr/>
        </p:nvSpPr>
        <p:spPr>
          <a:xfrm>
            <a:off x="10629900" y="3284883"/>
            <a:ext cx="1562100" cy="27630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DF1436-9DEA-867B-507B-F97CFB836117}"/>
              </a:ext>
            </a:extLst>
          </p:cNvPr>
          <p:cNvSpPr/>
          <p:nvPr/>
        </p:nvSpPr>
        <p:spPr>
          <a:xfrm>
            <a:off x="0" y="0"/>
            <a:ext cx="59718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next to a person in a wheelchair&#10;&#10;Description automatically generated">
            <a:extLst>
              <a:ext uri="{FF2B5EF4-FFF2-40B4-BE49-F238E27FC236}">
                <a16:creationId xmlns:a16="http://schemas.microsoft.com/office/drawing/2014/main" id="{8A52E0DC-D24B-CC66-4CB1-D7AEE6358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6453" y="1555424"/>
            <a:ext cx="3209827" cy="4936516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2CBB502-144E-3D35-4BF1-6900FC29D514}"/>
              </a:ext>
            </a:extLst>
          </p:cNvPr>
          <p:cNvSpPr txBox="1">
            <a:spLocks/>
          </p:cNvSpPr>
          <p:nvPr/>
        </p:nvSpPr>
        <p:spPr>
          <a:xfrm>
            <a:off x="323458" y="305889"/>
            <a:ext cx="3970451" cy="14275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bg1"/>
                </a:solidFill>
              </a:rPr>
              <a:t>XaaS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b="1" spc="600" dirty="0">
                <a:solidFill>
                  <a:schemeClr val="bg1"/>
                </a:solidFill>
              </a:rPr>
              <a:t>IN HEALTHCARE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96EA4-A119-99E1-AE85-D542023D579C}"/>
              </a:ext>
            </a:extLst>
          </p:cNvPr>
          <p:cNvSpPr txBox="1"/>
          <p:nvPr/>
        </p:nvSpPr>
        <p:spPr>
          <a:xfrm>
            <a:off x="323458" y="2666364"/>
            <a:ext cx="3508538" cy="237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Allows healthcare providers to acquire essential medical equipment through flexible subscription-based payment models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539D06-FF33-5129-BB8B-256F2243506D}"/>
              </a:ext>
            </a:extLst>
          </p:cNvPr>
          <p:cNvCxnSpPr>
            <a:cxnSpLocks/>
          </p:cNvCxnSpPr>
          <p:nvPr/>
        </p:nvCxnSpPr>
        <p:spPr>
          <a:xfrm>
            <a:off x="438346" y="2389695"/>
            <a:ext cx="725864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F29CE8-1928-D742-884F-4377EB3B01F4}"/>
              </a:ext>
            </a:extLst>
          </p:cNvPr>
          <p:cNvSpPr txBox="1"/>
          <p:nvPr/>
        </p:nvSpPr>
        <p:spPr>
          <a:xfrm>
            <a:off x="7663989" y="1521371"/>
            <a:ext cx="4243239" cy="30931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Benefits</a:t>
            </a:r>
          </a:p>
          <a:p>
            <a:r>
              <a:rPr lang="en-US" dirty="0"/>
              <a:t>Overcome budget constraints</a:t>
            </a:r>
          </a:p>
          <a:p>
            <a:r>
              <a:rPr lang="en-US" dirty="0"/>
              <a:t>Maintain state-of-the art equipment</a:t>
            </a:r>
          </a:p>
          <a:p>
            <a:r>
              <a:rPr lang="en-US" dirty="0"/>
              <a:t>Enhance patient outcomes</a:t>
            </a:r>
          </a:p>
          <a:p>
            <a:r>
              <a:rPr lang="en-US" dirty="0"/>
              <a:t>Improve operational efficiency</a:t>
            </a:r>
          </a:p>
          <a:p>
            <a:r>
              <a:rPr lang="en-US" dirty="0"/>
              <a:t>Optimize financial resources</a:t>
            </a:r>
          </a:p>
          <a:p>
            <a:r>
              <a:rPr lang="en-US" dirty="0"/>
              <a:t>May help attract, recruit and meet needs of new specialists</a:t>
            </a:r>
          </a:p>
        </p:txBody>
      </p:sp>
    </p:spTree>
    <p:extLst>
      <p:ext uri="{BB962C8B-B14F-4D97-AF65-F5344CB8AC3E}">
        <p14:creationId xmlns:p14="http://schemas.microsoft.com/office/powerpoint/2010/main" val="375007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6B918-3870-4B9B-89C9-5D4B9EBDC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05794E-575A-FD51-D335-89869FDFE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10918" r="22260" b="11147"/>
          <a:stretch/>
        </p:blipFill>
        <p:spPr>
          <a:xfrm>
            <a:off x="0" y="1979805"/>
            <a:ext cx="4906800" cy="43622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EED730-1E5C-53D0-CB24-C4782AA17CB0}"/>
              </a:ext>
            </a:extLst>
          </p:cNvPr>
          <p:cNvSpPr/>
          <p:nvPr/>
        </p:nvSpPr>
        <p:spPr>
          <a:xfrm>
            <a:off x="0" y="0"/>
            <a:ext cx="4906800" cy="22294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3F410E-5109-1391-9C3A-42A9D91C4D81}"/>
              </a:ext>
            </a:extLst>
          </p:cNvPr>
          <p:cNvSpPr txBox="1">
            <a:spLocks/>
          </p:cNvSpPr>
          <p:nvPr/>
        </p:nvSpPr>
        <p:spPr>
          <a:xfrm>
            <a:off x="678730" y="606146"/>
            <a:ext cx="3841424" cy="11613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600" dirty="0">
                <a:solidFill>
                  <a:schemeClr val="bg1"/>
                </a:solidFill>
              </a:rPr>
              <a:t>EQUIPMENT</a:t>
            </a:r>
            <a:br>
              <a:rPr lang="en-US" sz="3200" b="1" spc="600" dirty="0">
                <a:solidFill>
                  <a:schemeClr val="bg1"/>
                </a:solidFill>
              </a:rPr>
            </a:br>
            <a:r>
              <a:rPr lang="en-US" sz="3200" b="1" spc="600" dirty="0">
                <a:solidFill>
                  <a:schemeClr val="bg1"/>
                </a:solidFill>
                <a:latin typeface="+mn-lt"/>
              </a:rPr>
              <a:t>in </a:t>
            </a:r>
            <a:r>
              <a:rPr lang="en-US" sz="3200" b="1" spc="600" dirty="0" err="1">
                <a:solidFill>
                  <a:schemeClr val="bg1"/>
                </a:solidFill>
                <a:latin typeface="+mn-lt"/>
              </a:rPr>
              <a:t>HaaS</a:t>
            </a:r>
            <a:r>
              <a:rPr lang="en-US" sz="3200" b="1" spc="600" dirty="0">
                <a:solidFill>
                  <a:schemeClr val="bg1"/>
                </a:solidFill>
                <a:latin typeface="+mn-lt"/>
              </a:rPr>
              <a:t> &amp; SaaS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4E8E6-C13B-B3FD-6845-66179F9B45E7}"/>
              </a:ext>
            </a:extLst>
          </p:cNvPr>
          <p:cNvSpPr/>
          <p:nvPr/>
        </p:nvSpPr>
        <p:spPr>
          <a:xfrm>
            <a:off x="4708838" y="721149"/>
            <a:ext cx="1060366" cy="711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445D8B-B1A8-10F3-4489-7198EEA372D9}"/>
              </a:ext>
            </a:extLst>
          </p:cNvPr>
          <p:cNvSpPr/>
          <p:nvPr/>
        </p:nvSpPr>
        <p:spPr>
          <a:xfrm>
            <a:off x="0" y="721149"/>
            <a:ext cx="391212" cy="711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E562FB-7798-394A-F3DE-B86FD147FA6F}"/>
              </a:ext>
            </a:extLst>
          </p:cNvPr>
          <p:cNvSpPr txBox="1"/>
          <p:nvPr/>
        </p:nvSpPr>
        <p:spPr>
          <a:xfrm>
            <a:off x="3824869" y="1798909"/>
            <a:ext cx="3725222" cy="4293635"/>
          </a:xfrm>
          <a:prstGeom prst="rect">
            <a:avLst/>
          </a:prstGeom>
          <a:solidFill>
            <a:schemeClr val="bg1"/>
          </a:solidFill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24000" tIns="324000" rIns="324000" bIns="324000">
            <a:noAutofit/>
          </a:bodyPr>
          <a:lstStyle>
            <a:defPPr>
              <a:defRPr lang="en-US"/>
            </a:defPPr>
            <a:lvl1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1200"/>
              </a:spcBef>
            </a:pPr>
            <a:r>
              <a:rPr lang="en-US" dirty="0"/>
              <a:t>Telemetry, nurse call, &amp; bed-side systems</a:t>
            </a:r>
          </a:p>
          <a:p>
            <a:pPr>
              <a:spcBef>
                <a:spcPts val="1200"/>
              </a:spcBef>
            </a:pPr>
            <a:r>
              <a:rPr lang="en-US" dirty="0"/>
              <a:t>Furniture &amp; fixtures, including beds</a:t>
            </a:r>
          </a:p>
          <a:p>
            <a:pPr>
              <a:spcBef>
                <a:spcPts val="1200"/>
              </a:spcBef>
            </a:pPr>
            <a:r>
              <a:rPr lang="en-US" dirty="0"/>
              <a:t>Lighting, building controls</a:t>
            </a:r>
          </a:p>
          <a:p>
            <a:pPr>
              <a:spcBef>
                <a:spcPts val="1200"/>
              </a:spcBef>
            </a:pPr>
            <a:r>
              <a:rPr lang="en-US" dirty="0"/>
              <a:t>HVACs, boilers, chillers &amp; sterilization</a:t>
            </a:r>
          </a:p>
          <a:p>
            <a:pPr>
              <a:spcBef>
                <a:spcPts val="1200"/>
              </a:spcBef>
            </a:pPr>
            <a:r>
              <a:rPr lang="en-US" dirty="0"/>
              <a:t>Sustainability equipment including solar, EV charging &amp; recycling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B8C40-D1F7-A2B3-20D7-0C3D65F21240}"/>
              </a:ext>
            </a:extLst>
          </p:cNvPr>
          <p:cNvSpPr txBox="1"/>
          <p:nvPr/>
        </p:nvSpPr>
        <p:spPr>
          <a:xfrm>
            <a:off x="7997071" y="858490"/>
            <a:ext cx="3516199" cy="5424865"/>
          </a:xfrm>
          <a:prstGeom prst="rect">
            <a:avLst/>
          </a:prstGeom>
          <a:solidFill>
            <a:schemeClr val="bg1"/>
          </a:solidFill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24000" tIns="324000" rIns="324000" bIns="324000">
            <a:spAutoFit/>
          </a:bodyPr>
          <a:lstStyle>
            <a:defPPr>
              <a:defRPr lang="en-US"/>
            </a:defPPr>
            <a:lvl1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1200"/>
              </a:spcBef>
            </a:pPr>
            <a:r>
              <a:rPr lang="en-US" dirty="0"/>
              <a:t>Radiology – oncology</a:t>
            </a:r>
          </a:p>
          <a:p>
            <a:pPr>
              <a:spcBef>
                <a:spcPts val="1200"/>
              </a:spcBef>
            </a:pPr>
            <a:r>
              <a:rPr lang="en-US" dirty="0"/>
              <a:t>Medical equipment &amp; disposables</a:t>
            </a:r>
          </a:p>
          <a:p>
            <a:pPr>
              <a:spcBef>
                <a:spcPts val="1200"/>
              </a:spcBef>
            </a:pPr>
            <a:r>
              <a:rPr lang="en-US" dirty="0"/>
              <a:t>Pharmacy automation &amp; systems</a:t>
            </a:r>
          </a:p>
          <a:p>
            <a:pPr>
              <a:spcBef>
                <a:spcPts val="1200"/>
              </a:spcBef>
            </a:pPr>
            <a:r>
              <a:rPr lang="en-US" dirty="0"/>
              <a:t>Cardiac </a:t>
            </a:r>
            <a:r>
              <a:rPr lang="en-US" dirty="0" err="1"/>
              <a:t>cath</a:t>
            </a:r>
            <a:r>
              <a:rPr lang="en-US" dirty="0"/>
              <a:t> labs</a:t>
            </a:r>
          </a:p>
          <a:p>
            <a:pPr>
              <a:spcBef>
                <a:spcPts val="1200"/>
              </a:spcBef>
            </a:pPr>
            <a:r>
              <a:rPr lang="en-US" dirty="0"/>
              <a:t>IT Storage &amp; servers</a:t>
            </a:r>
          </a:p>
          <a:p>
            <a:pPr>
              <a:spcBef>
                <a:spcPts val="1200"/>
              </a:spcBef>
            </a:pPr>
            <a:r>
              <a:rPr lang="en-US" dirty="0"/>
              <a:t>IV Pumps</a:t>
            </a:r>
          </a:p>
          <a:p>
            <a:pPr>
              <a:spcBef>
                <a:spcPts val="1200"/>
              </a:spcBef>
            </a:pPr>
            <a:r>
              <a:rPr lang="en-US" dirty="0"/>
              <a:t>Software</a:t>
            </a:r>
          </a:p>
          <a:p>
            <a:pPr>
              <a:spcBef>
                <a:spcPts val="1200"/>
              </a:spcBef>
            </a:pPr>
            <a:r>
              <a:rPr lang="en-US" dirty="0"/>
              <a:t>Surgical robotics</a:t>
            </a:r>
          </a:p>
          <a:p>
            <a:pPr>
              <a:spcBef>
                <a:spcPts val="1200"/>
              </a:spcBef>
            </a:pPr>
            <a:r>
              <a:rPr lang="en-US" dirty="0"/>
              <a:t>Scopes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30F8C46-1224-31CD-94A6-4E35E7A91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28E54-EDB3-8A0B-379F-33C8C093B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tanding in a room&#10;&#10;Description automatically generated">
            <a:extLst>
              <a:ext uri="{FF2B5EF4-FFF2-40B4-BE49-F238E27FC236}">
                <a16:creationId xmlns:a16="http://schemas.microsoft.com/office/drawing/2014/main" id="{98ACA1AC-895B-9459-092C-C730A08850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5085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BECE6A-E699-EA2B-45D8-B1BF1DD45147}"/>
              </a:ext>
            </a:extLst>
          </p:cNvPr>
          <p:cNvSpPr/>
          <p:nvPr/>
        </p:nvSpPr>
        <p:spPr>
          <a:xfrm>
            <a:off x="0" y="0"/>
            <a:ext cx="3850851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11492F-4A2D-A4DE-C027-33E9D2E8FDD4}"/>
              </a:ext>
            </a:extLst>
          </p:cNvPr>
          <p:cNvSpPr/>
          <p:nvPr/>
        </p:nvSpPr>
        <p:spPr>
          <a:xfrm>
            <a:off x="2271860" y="949424"/>
            <a:ext cx="4571079" cy="334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ECD383-BE0D-7BB6-EAB4-648BB925C028}"/>
              </a:ext>
            </a:extLst>
          </p:cNvPr>
          <p:cNvSpPr/>
          <p:nvPr/>
        </p:nvSpPr>
        <p:spPr>
          <a:xfrm>
            <a:off x="2638584" y="395927"/>
            <a:ext cx="3200400" cy="12867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03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SaaS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Software-as-a-Service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6E02E4C-22ED-7DCE-CF95-D79CCA4B6415}"/>
              </a:ext>
            </a:extLst>
          </p:cNvPr>
          <p:cNvSpPr txBox="1">
            <a:spLocks/>
          </p:cNvSpPr>
          <p:nvPr/>
        </p:nvSpPr>
        <p:spPr>
          <a:xfrm>
            <a:off x="7039071" y="814937"/>
            <a:ext cx="3366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 spc="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BUNDLED</a:t>
            </a:r>
            <a:r>
              <a:rPr lang="en-US" b="0" dirty="0"/>
              <a:t> </a:t>
            </a:r>
            <a:r>
              <a:rPr lang="en-US" b="0" dirty="0" err="1"/>
              <a:t>aaS</a:t>
            </a:r>
            <a:endParaRPr lang="en-US" b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2385189-C67D-EDAF-BB37-2EDEBDBFA464}"/>
              </a:ext>
            </a:extLst>
          </p:cNvPr>
          <p:cNvSpPr txBox="1">
            <a:spLocks/>
          </p:cNvSpPr>
          <p:nvPr/>
        </p:nvSpPr>
        <p:spPr>
          <a:xfrm>
            <a:off x="6385738" y="1682685"/>
            <a:ext cx="5447558" cy="42902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Work with vendor to design a system</a:t>
            </a:r>
          </a:p>
          <a:p>
            <a:r>
              <a:rPr lang="en-US" dirty="0"/>
              <a:t>Capture all costs of the project</a:t>
            </a:r>
          </a:p>
          <a:p>
            <a:pPr lvl="1"/>
            <a:r>
              <a:rPr lang="en-US" sz="2000" dirty="0"/>
              <a:t>Hardware, software, maintenance, licensing, services, etc.</a:t>
            </a:r>
          </a:p>
          <a:p>
            <a:r>
              <a:rPr lang="en-US" dirty="0"/>
              <a:t>Lender pays vendors &amp; takes title to the equipment as applicable</a:t>
            </a:r>
          </a:p>
          <a:p>
            <a:r>
              <a:rPr lang="en-US" dirty="0"/>
              <a:t>Equipment location</a:t>
            </a:r>
          </a:p>
          <a:p>
            <a:pPr lvl="1"/>
            <a:r>
              <a:rPr lang="en-US" sz="2000" dirty="0"/>
              <a:t>On-premise: client facility or even co-location</a:t>
            </a:r>
          </a:p>
          <a:p>
            <a:r>
              <a:rPr lang="en-US" dirty="0"/>
              <a:t>Client pays for use over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DFEF71-E18F-FC0D-4265-89B1560B3567}"/>
              </a:ext>
            </a:extLst>
          </p:cNvPr>
          <p:cNvSpPr/>
          <p:nvPr/>
        </p:nvSpPr>
        <p:spPr>
          <a:xfrm>
            <a:off x="2638584" y="1988730"/>
            <a:ext cx="3200400" cy="12867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03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or existing Radiology Equipment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45228-C1D6-8783-D852-26FA2AED6595}"/>
              </a:ext>
            </a:extLst>
          </p:cNvPr>
          <p:cNvSpPr/>
          <p:nvPr/>
        </p:nvSpPr>
        <p:spPr>
          <a:xfrm>
            <a:off x="2639566" y="3609750"/>
            <a:ext cx="3200400" cy="12867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03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Any IT Technology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BF1E2-ED16-56D4-CF59-F9BEE2E0C41E}"/>
              </a:ext>
            </a:extLst>
          </p:cNvPr>
          <p:cNvSpPr/>
          <p:nvPr/>
        </p:nvSpPr>
        <p:spPr>
          <a:xfrm>
            <a:off x="2638584" y="5230427"/>
            <a:ext cx="3200400" cy="12867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03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Any Hardware Technology or Software Licensing</a:t>
            </a:r>
          </a:p>
        </p:txBody>
      </p:sp>
      <p:pic>
        <p:nvPicPr>
          <p:cNvPr id="28" name="Graphic 27" descr="Puzzle pieces with solid fill">
            <a:extLst>
              <a:ext uri="{FF2B5EF4-FFF2-40B4-BE49-F238E27FC236}">
                <a16:creationId xmlns:a16="http://schemas.microsoft.com/office/drawing/2014/main" id="{24678D8D-23E4-FFDF-649B-FAE374848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622606" y="468291"/>
            <a:ext cx="655163" cy="6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9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FD4728-4902-9287-5A5C-62A4341D23EB}"/>
              </a:ext>
            </a:extLst>
          </p:cNvPr>
          <p:cNvSpPr/>
          <p:nvPr/>
        </p:nvSpPr>
        <p:spPr>
          <a:xfrm>
            <a:off x="0" y="0"/>
            <a:ext cx="12192000" cy="31674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641ADE-97AE-8B6D-CD09-15E2BFCCF315}"/>
              </a:ext>
            </a:extLst>
          </p:cNvPr>
          <p:cNvSpPr txBox="1">
            <a:spLocks/>
          </p:cNvSpPr>
          <p:nvPr/>
        </p:nvSpPr>
        <p:spPr>
          <a:xfrm>
            <a:off x="516707" y="249329"/>
            <a:ext cx="9150675" cy="1669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3200" b="1" spc="600" dirty="0">
                <a:solidFill>
                  <a:schemeClr val="bg1"/>
                </a:solidFill>
              </a:rPr>
              <a:t>CASE STUDY </a:t>
            </a:r>
            <a:r>
              <a:rPr lang="en-US" sz="3200" dirty="0">
                <a:solidFill>
                  <a:schemeClr val="bg1"/>
                </a:solidFill>
              </a:rPr>
              <a:t>- Hospital</a:t>
            </a:r>
          </a:p>
          <a:p>
            <a:pPr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General hospital required new radiology equipment (CT, X-ray, etc.)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Previous financing included leased IT assets and Workstation on Wheels (WOWs)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2958D-88FC-DD3F-8E26-EDC5B4D71545}"/>
              </a:ext>
            </a:extLst>
          </p:cNvPr>
          <p:cNvSpPr/>
          <p:nvPr/>
        </p:nvSpPr>
        <p:spPr>
          <a:xfrm>
            <a:off x="0" y="353505"/>
            <a:ext cx="391212" cy="3912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0E2A25-B4C7-3B5D-523D-1F0AE46DF26C}"/>
              </a:ext>
            </a:extLst>
          </p:cNvPr>
          <p:cNvSpPr/>
          <p:nvPr/>
        </p:nvSpPr>
        <p:spPr>
          <a:xfrm>
            <a:off x="5415698" y="353505"/>
            <a:ext cx="6776301" cy="3912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DE613-FB3F-040C-1BCC-3AE339402616}"/>
              </a:ext>
            </a:extLst>
          </p:cNvPr>
          <p:cNvSpPr txBox="1"/>
          <p:nvPr/>
        </p:nvSpPr>
        <p:spPr>
          <a:xfrm>
            <a:off x="516707" y="2577740"/>
            <a:ext cx="3908589" cy="3881741"/>
          </a:xfrm>
          <a:prstGeom prst="rect">
            <a:avLst/>
          </a:prstGeom>
          <a:solidFill>
            <a:schemeClr val="bg1"/>
          </a:soli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>
            <a:sp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Reason for financing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Budgetary issues as a public entity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CEO directive for refresh strategy to upgrade technology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ASC842 requirements for off-balance sheet on all new equipment acquisitions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160D8-781D-35FE-0EE0-FF8777E3E2E5}"/>
              </a:ext>
            </a:extLst>
          </p:cNvPr>
          <p:cNvSpPr txBox="1"/>
          <p:nvPr/>
        </p:nvSpPr>
        <p:spPr>
          <a:xfrm>
            <a:off x="4898991" y="2577741"/>
            <a:ext cx="6776302" cy="3881741"/>
          </a:xfrm>
          <a:prstGeom prst="rect">
            <a:avLst/>
          </a:prstGeom>
          <a:solidFill>
            <a:schemeClr val="bg1"/>
          </a:soli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Solution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000" dirty="0"/>
              <a:t>Hybrid financing combining service-based and equipment subscription models to meet diverse needs of accounting and radiology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Optimize revenue generation against slower reimbursements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Spread costs over time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Ensure access to the latest technology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Customized to meet ASC842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1841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1EE84-C0A4-F8C6-7719-5AF91501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3CDB8B-8E94-3F8A-9A49-BEDAADD2823C}"/>
              </a:ext>
            </a:extLst>
          </p:cNvPr>
          <p:cNvSpPr/>
          <p:nvPr/>
        </p:nvSpPr>
        <p:spPr>
          <a:xfrm>
            <a:off x="0" y="0"/>
            <a:ext cx="12192000" cy="31674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FC7AE6-FBF0-0C7A-A279-1CD71789E86C}"/>
              </a:ext>
            </a:extLst>
          </p:cNvPr>
          <p:cNvSpPr txBox="1">
            <a:spLocks/>
          </p:cNvSpPr>
          <p:nvPr/>
        </p:nvSpPr>
        <p:spPr>
          <a:xfrm>
            <a:off x="516707" y="249329"/>
            <a:ext cx="9150675" cy="1669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3200" b="1" spc="600" dirty="0">
                <a:solidFill>
                  <a:schemeClr val="bg1"/>
                </a:solidFill>
              </a:rPr>
              <a:t>CASE STUDY </a:t>
            </a:r>
            <a:r>
              <a:rPr lang="en-US" sz="3200" dirty="0">
                <a:solidFill>
                  <a:schemeClr val="bg1"/>
                </a:solidFill>
              </a:rPr>
              <a:t>- Supplier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000" dirty="0">
                <a:solidFill>
                  <a:schemeClr val="bg1"/>
                </a:solidFill>
              </a:rPr>
              <a:t>Medical automation equipment manufacturer required financing structured to monetize contract payment streams.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EBD06-BFC5-225B-E600-7B6A09295CF0}"/>
              </a:ext>
            </a:extLst>
          </p:cNvPr>
          <p:cNvSpPr/>
          <p:nvPr/>
        </p:nvSpPr>
        <p:spPr>
          <a:xfrm>
            <a:off x="0" y="353505"/>
            <a:ext cx="391212" cy="3912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4AA63-7D2E-80FB-8A8C-9612E967D955}"/>
              </a:ext>
            </a:extLst>
          </p:cNvPr>
          <p:cNvSpPr/>
          <p:nvPr/>
        </p:nvSpPr>
        <p:spPr>
          <a:xfrm>
            <a:off x="5415698" y="353505"/>
            <a:ext cx="6776301" cy="3912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BF272-B2BD-43B9-1274-5381E16C26B2}"/>
              </a:ext>
            </a:extLst>
          </p:cNvPr>
          <p:cNvSpPr txBox="1"/>
          <p:nvPr/>
        </p:nvSpPr>
        <p:spPr>
          <a:xfrm>
            <a:off x="3485745" y="2271861"/>
            <a:ext cx="3311370" cy="4291801"/>
          </a:xfrm>
          <a:prstGeom prst="rect">
            <a:avLst/>
          </a:prstGeom>
          <a:solidFill>
            <a:schemeClr val="bg1"/>
          </a:soli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Solution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Bundled Automation-as-a-Service (</a:t>
            </a:r>
            <a:r>
              <a:rPr lang="en-US" sz="2000" dirty="0" err="1"/>
              <a:t>AaaA</a:t>
            </a:r>
            <a:r>
              <a:rPr lang="en-US" sz="2000" dirty="0"/>
              <a:t>) subscription contracts for vendors.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Contracts include equipment software, supplies, and services totaling $200 million+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96981-FE93-DFE3-6698-397729D8DA16}"/>
              </a:ext>
            </a:extLst>
          </p:cNvPr>
          <p:cNvSpPr txBox="1"/>
          <p:nvPr/>
        </p:nvSpPr>
        <p:spPr>
          <a:xfrm>
            <a:off x="7084247" y="2271860"/>
            <a:ext cx="4802956" cy="4291801"/>
          </a:xfrm>
          <a:prstGeom prst="rect">
            <a:avLst/>
          </a:prstGeom>
          <a:solidFill>
            <a:schemeClr val="bg1"/>
          </a:soli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Benefits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Ongoing continuous funding of contracts provide immediate cash value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Early access to funds to use for other business purposes now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Private label financing eliminates the administrative burden on the vendor, while providing a seamless, single point of contact for the customer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F1099B-9E7D-F0B8-F4ED-69D43E050F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83" y="2271860"/>
            <a:ext cx="2571730" cy="4291801"/>
          </a:xfrm>
          <a:prstGeom prst="rect">
            <a:avLst/>
          </a:prstGeom>
          <a:solidFill>
            <a:schemeClr val="bg1"/>
          </a:soli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59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tor typing on a computer&#10;&#10;Description automatically generated">
            <a:extLst>
              <a:ext uri="{FF2B5EF4-FFF2-40B4-BE49-F238E27FC236}">
                <a16:creationId xmlns:a16="http://schemas.microsoft.com/office/drawing/2014/main" id="{C3815B4A-100F-306E-F181-2A38481CD4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B21864-C264-A8C6-4332-0AFE2514BE2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7A53794-AF61-BAD0-18EE-E6FD010091F9}"/>
              </a:ext>
            </a:extLst>
          </p:cNvPr>
          <p:cNvSpPr txBox="1">
            <a:spLocks/>
          </p:cNvSpPr>
          <p:nvPr/>
        </p:nvSpPr>
        <p:spPr>
          <a:xfrm>
            <a:off x="365878" y="470859"/>
            <a:ext cx="5681417" cy="617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600" dirty="0">
                <a:solidFill>
                  <a:schemeClr val="bg1"/>
                </a:solidFill>
              </a:rPr>
              <a:t>TCO &amp; Finance Options</a:t>
            </a:r>
            <a:endParaRPr lang="en-ZA" sz="3200" b="1" spc="6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A52797-35D8-6129-F160-53DB7D883E45}"/>
              </a:ext>
            </a:extLst>
          </p:cNvPr>
          <p:cNvSpPr/>
          <p:nvPr/>
        </p:nvSpPr>
        <p:spPr>
          <a:xfrm>
            <a:off x="466627" y="0"/>
            <a:ext cx="4548434" cy="3912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5FE636-C55E-BB30-2CBE-6B49B76DB4C9}"/>
              </a:ext>
            </a:extLst>
          </p:cNvPr>
          <p:cNvCxnSpPr>
            <a:cxnSpLocks/>
          </p:cNvCxnSpPr>
          <p:nvPr/>
        </p:nvCxnSpPr>
        <p:spPr>
          <a:xfrm>
            <a:off x="466627" y="1107649"/>
            <a:ext cx="4548434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B0C7F-15A6-E580-232B-21DF0E76192B}"/>
              </a:ext>
            </a:extLst>
          </p:cNvPr>
          <p:cNvGrpSpPr/>
          <p:nvPr/>
        </p:nvGrpSpPr>
        <p:grpSpPr>
          <a:xfrm>
            <a:off x="6144706" y="519421"/>
            <a:ext cx="5029200" cy="6237196"/>
            <a:chOff x="6144706" y="519421"/>
            <a:chExt cx="5029200" cy="62371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CBB567-9531-6311-32FC-650F0E4985CC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706" y="3784314"/>
              <a:ext cx="5029200" cy="297230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B71930-B11C-8951-6E60-EC44B2878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4706" y="519421"/>
              <a:ext cx="5029200" cy="3167926"/>
            </a:xfrm>
            <a:prstGeom prst="rect">
              <a:avLst/>
            </a:prstGeom>
          </p:spPr>
        </p:pic>
      </p:grp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0ED78BE-0D46-A1CD-2ED7-1AF6962B6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306986"/>
              </p:ext>
            </p:extLst>
          </p:nvPr>
        </p:nvGraphicFramePr>
        <p:xfrm>
          <a:off x="397352" y="1595992"/>
          <a:ext cx="5182532" cy="437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75431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096EF-F5A3-190C-879A-84DD57F47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85629-9F95-0E9A-57AD-37681B7EBA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9BCB58-F210-4CDF-C694-07C3E0041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6497B-93AB-895E-8926-86F31DD975B7}"/>
              </a:ext>
            </a:extLst>
          </p:cNvPr>
          <p:cNvSpPr/>
          <p:nvPr/>
        </p:nvSpPr>
        <p:spPr>
          <a:xfrm>
            <a:off x="1348033" y="2057400"/>
            <a:ext cx="2743200" cy="2743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ctr"/>
          <a:lstStyle/>
          <a:p>
            <a:pPr algn="ctr"/>
            <a:r>
              <a:rPr lang="en-US" sz="16600" dirty="0">
                <a:latin typeface="Bahnschrift" panose="020B0502040204020203" pitchFamily="34" charset="0"/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FFDD6-6C1A-DB8D-76E5-03E8F0AD5A0B}"/>
              </a:ext>
            </a:extLst>
          </p:cNvPr>
          <p:cNvSpPr txBox="1"/>
          <p:nvPr/>
        </p:nvSpPr>
        <p:spPr>
          <a:xfrm>
            <a:off x="4203655" y="4034673"/>
            <a:ext cx="4697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Final tips &amp; takeaways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9FB49C-E355-24B6-490C-B1DE44D7E5B6}"/>
              </a:ext>
            </a:extLst>
          </p:cNvPr>
          <p:cNvCxnSpPr>
            <a:cxnSpLocks/>
          </p:cNvCxnSpPr>
          <p:nvPr/>
        </p:nvCxnSpPr>
        <p:spPr>
          <a:xfrm>
            <a:off x="4326205" y="4800600"/>
            <a:ext cx="6396785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79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BCEBF0-46B9-9995-3D6B-BC2939C65361}"/>
              </a:ext>
            </a:extLst>
          </p:cNvPr>
          <p:cNvSpPr/>
          <p:nvPr/>
        </p:nvSpPr>
        <p:spPr>
          <a:xfrm>
            <a:off x="3843038" y="0"/>
            <a:ext cx="32650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C8F84-8674-AA4B-FB5E-475D1065D5BA}"/>
              </a:ext>
            </a:extLst>
          </p:cNvPr>
          <p:cNvSpPr txBox="1">
            <a:spLocks/>
          </p:cNvSpPr>
          <p:nvPr/>
        </p:nvSpPr>
        <p:spPr>
          <a:xfrm>
            <a:off x="388163" y="351455"/>
            <a:ext cx="3315622" cy="10801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FOREFRONT</a:t>
            </a: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TECHNOLOGY</a:t>
            </a:r>
            <a:endParaRPr lang="en-Z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259E7-22FA-760B-C6F0-1D66597B64AE}"/>
              </a:ext>
            </a:extLst>
          </p:cNvPr>
          <p:cNvSpPr txBox="1"/>
          <p:nvPr/>
        </p:nvSpPr>
        <p:spPr>
          <a:xfrm>
            <a:off x="399592" y="2269946"/>
            <a:ext cx="32650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Subscription, </a:t>
            </a:r>
            <a:r>
              <a:rPr lang="en-US" sz="2000" dirty="0" err="1"/>
              <a:t>XaaS</a:t>
            </a:r>
            <a:r>
              <a:rPr lang="en-US" sz="2000" dirty="0"/>
              <a:t> and hybrid financing offers hospitals an opportunity to transform healthcare delivery with the latest technology.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DFB76A-9561-9138-188B-D37E0B0F8AB6}"/>
              </a:ext>
            </a:extLst>
          </p:cNvPr>
          <p:cNvCxnSpPr>
            <a:cxnSpLocks/>
          </p:cNvCxnSpPr>
          <p:nvPr/>
        </p:nvCxnSpPr>
        <p:spPr>
          <a:xfrm>
            <a:off x="503004" y="1964824"/>
            <a:ext cx="72586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24A67DC-637C-2B21-FE95-9765465FE6A3}"/>
              </a:ext>
            </a:extLst>
          </p:cNvPr>
          <p:cNvSpPr txBox="1"/>
          <p:nvPr/>
        </p:nvSpPr>
        <p:spPr>
          <a:xfrm>
            <a:off x="4171701" y="2379001"/>
            <a:ext cx="3740727" cy="3819123"/>
          </a:xfrm>
          <a:prstGeom prst="rect">
            <a:avLst/>
          </a:prstGeom>
          <a:solidFill>
            <a:schemeClr val="bg1"/>
          </a:soli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>
            <a:noAutofit/>
          </a:bodyPr>
          <a:lstStyle>
            <a:defPPr>
              <a:defRPr lang="en-US"/>
            </a:defPPr>
            <a:lvl1pPr indent="0">
              <a:spcAft>
                <a:spcPts val="1000"/>
              </a:spcAft>
              <a:buNone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Improve patient outcomes with convenient access to high-quality care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Enhance operational efficiency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Create financial stability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7B885-5F52-70E6-F54D-C955D601AEA2}"/>
              </a:ext>
            </a:extLst>
          </p:cNvPr>
          <p:cNvSpPr txBox="1"/>
          <p:nvPr/>
        </p:nvSpPr>
        <p:spPr>
          <a:xfrm>
            <a:off x="8153281" y="2379001"/>
            <a:ext cx="3740727" cy="198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txBody>
          <a:bodyPr wrap="square" lIns="360000" tIns="360000" rIns="360000" bIns="360000">
            <a:noAutofit/>
          </a:bodyPr>
          <a:lstStyle>
            <a:defPPr>
              <a:defRPr lang="en-US"/>
            </a:defPPr>
            <a:lvl1pPr indent="0">
              <a:spcAft>
                <a:spcPts val="1000"/>
              </a:spcAft>
              <a:buNone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Obtaining the  right financing will attract top specialists and drive patients to your facilities.</a:t>
            </a:r>
          </a:p>
        </p:txBody>
      </p:sp>
      <p:pic>
        <p:nvPicPr>
          <p:cNvPr id="11" name="Picture 10" descr="A group of medical professionals in blue scrubs&#10;&#10;Description automatically generated">
            <a:extLst>
              <a:ext uri="{FF2B5EF4-FFF2-40B4-BE49-F238E27FC236}">
                <a16:creationId xmlns:a16="http://schemas.microsoft.com/office/drawing/2014/main" id="{A08C79D7-E7B8-6C19-6C68-66DD2917B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281" y="4359564"/>
            <a:ext cx="3740727" cy="1838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DA589D-AEF5-F868-3FFA-ED8FE55C6AC5}"/>
              </a:ext>
            </a:extLst>
          </p:cNvPr>
          <p:cNvSpPr/>
          <p:nvPr/>
        </p:nvSpPr>
        <p:spPr>
          <a:xfrm>
            <a:off x="5415698" y="353505"/>
            <a:ext cx="6776301" cy="3912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B181B-8112-DD57-4163-46111E2CD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 and pen&#10;&#10;Description automatically generated">
            <a:extLst>
              <a:ext uri="{FF2B5EF4-FFF2-40B4-BE49-F238E27FC236}">
                <a16:creationId xmlns:a16="http://schemas.microsoft.com/office/drawing/2014/main" id="{8854815C-5DE7-DE99-6E3E-33309B8950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2229439"/>
            <a:ext cx="4906800" cy="4628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08854F-91A8-E099-2840-FB2CD424DDF6}"/>
              </a:ext>
            </a:extLst>
          </p:cNvPr>
          <p:cNvSpPr/>
          <p:nvPr/>
        </p:nvSpPr>
        <p:spPr>
          <a:xfrm>
            <a:off x="0" y="0"/>
            <a:ext cx="4906800" cy="22294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179BBD-BDA3-8662-C5B9-C3E584327573}"/>
              </a:ext>
            </a:extLst>
          </p:cNvPr>
          <p:cNvSpPr txBox="1">
            <a:spLocks/>
          </p:cNvSpPr>
          <p:nvPr/>
        </p:nvSpPr>
        <p:spPr>
          <a:xfrm>
            <a:off x="678730" y="606146"/>
            <a:ext cx="4030108" cy="11613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600" dirty="0">
                <a:solidFill>
                  <a:schemeClr val="bg1"/>
                </a:solidFill>
              </a:rPr>
              <a:t>CONSIDERATIONS</a:t>
            </a:r>
            <a:r>
              <a:rPr lang="en-US" sz="2800" dirty="0">
                <a:solidFill>
                  <a:schemeClr val="bg1"/>
                </a:solidFill>
              </a:rPr>
              <a:t>Best practices</a:t>
            </a:r>
            <a:endParaRPr lang="en-US" sz="2800" b="1" spc="600" dirty="0">
              <a:solidFill>
                <a:schemeClr val="bg1"/>
              </a:solidFill>
              <a:latin typeface="+mn-lt"/>
            </a:endParaRPr>
          </a:p>
          <a:p>
            <a:endParaRPr lang="en-US" sz="2800" b="1" spc="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1EDC72-CC20-8685-628E-866A2F37210C}"/>
              </a:ext>
            </a:extLst>
          </p:cNvPr>
          <p:cNvSpPr/>
          <p:nvPr/>
        </p:nvSpPr>
        <p:spPr>
          <a:xfrm>
            <a:off x="4708838" y="721149"/>
            <a:ext cx="1060366" cy="711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CDD004-1E84-35D9-DD81-64BFAE2FC649}"/>
              </a:ext>
            </a:extLst>
          </p:cNvPr>
          <p:cNvSpPr/>
          <p:nvPr/>
        </p:nvSpPr>
        <p:spPr>
          <a:xfrm>
            <a:off x="0" y="721149"/>
            <a:ext cx="391212" cy="711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FE2157-F528-3C22-2FAC-1FBEEB285AC4}"/>
              </a:ext>
            </a:extLst>
          </p:cNvPr>
          <p:cNvSpPr txBox="1">
            <a:spLocks/>
          </p:cNvSpPr>
          <p:nvPr/>
        </p:nvSpPr>
        <p:spPr>
          <a:xfrm>
            <a:off x="6282694" y="606146"/>
            <a:ext cx="4906800" cy="4119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589EC0"/>
                </a:solidFill>
                <a:latin typeface="+mj-lt"/>
              </a:rPr>
              <a:t>Financial sustainability</a:t>
            </a:r>
          </a:p>
          <a:p>
            <a:r>
              <a:rPr lang="en-US" dirty="0"/>
              <a:t>Assess long-term financial viability, align with strategic objectives, technology needs and goals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589EC0"/>
                </a:solidFill>
                <a:latin typeface="+mj-lt"/>
              </a:rPr>
              <a:t>Tailor subscription needs</a:t>
            </a:r>
          </a:p>
          <a:p>
            <a:r>
              <a:rPr lang="en-US" dirty="0"/>
              <a:t>Customize to meet the unique needs and preferences of technology users</a:t>
            </a:r>
          </a:p>
          <a:p>
            <a:r>
              <a:rPr lang="en-US" dirty="0"/>
              <a:t>Meet goals of finance leadership</a:t>
            </a:r>
          </a:p>
          <a:p>
            <a:r>
              <a:rPr lang="en-US" dirty="0"/>
              <a:t>Consider administrative resources/burdens for pay-per-use reporting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589EC0"/>
                </a:solidFill>
                <a:latin typeface="+mj-lt"/>
              </a:rPr>
              <a:t>Invest in technology and infrastructure</a:t>
            </a:r>
          </a:p>
          <a:p>
            <a:r>
              <a:rPr lang="en-US" dirty="0"/>
              <a:t>Essential for delivering high-quality healthcare services and ensuring patient safety and satisfaction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1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77786-770E-9EA8-BC91-8B7C34E89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1D868B-3806-706B-327B-869D5BEB8890}"/>
              </a:ext>
            </a:extLst>
          </p:cNvPr>
          <p:cNvSpPr/>
          <p:nvPr/>
        </p:nvSpPr>
        <p:spPr>
          <a:xfrm>
            <a:off x="3843038" y="0"/>
            <a:ext cx="32650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CBC32-A01F-8802-7713-CF370AABFADA}"/>
              </a:ext>
            </a:extLst>
          </p:cNvPr>
          <p:cNvSpPr txBox="1">
            <a:spLocks/>
          </p:cNvSpPr>
          <p:nvPr/>
        </p:nvSpPr>
        <p:spPr>
          <a:xfrm>
            <a:off x="388163" y="351455"/>
            <a:ext cx="3315622" cy="10801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FUTURE TRENDS</a:t>
            </a:r>
            <a:endParaRPr lang="en-Z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C10A8-A9CE-78FE-F19F-FA4E15148E16}"/>
              </a:ext>
            </a:extLst>
          </p:cNvPr>
          <p:cNvSpPr txBox="1"/>
          <p:nvPr/>
        </p:nvSpPr>
        <p:spPr>
          <a:xfrm>
            <a:off x="399592" y="2269946"/>
            <a:ext cx="32650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589EC0"/>
                </a:solidFill>
              </a:rPr>
              <a:t>Expansion of subscription-based healthcare services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New services and offerings emerging to meet the changing needs of healthcare providers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D7512C-EE5E-298E-5DC6-7472E92D66B6}"/>
              </a:ext>
            </a:extLst>
          </p:cNvPr>
          <p:cNvCxnSpPr>
            <a:cxnSpLocks/>
          </p:cNvCxnSpPr>
          <p:nvPr/>
        </p:nvCxnSpPr>
        <p:spPr>
          <a:xfrm>
            <a:off x="503004" y="1964824"/>
            <a:ext cx="72586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8631D42-CAA1-41A0-B533-88444B674560}"/>
              </a:ext>
            </a:extLst>
          </p:cNvPr>
          <p:cNvSpPr txBox="1"/>
          <p:nvPr/>
        </p:nvSpPr>
        <p:spPr>
          <a:xfrm>
            <a:off x="4171701" y="2379001"/>
            <a:ext cx="3740727" cy="3819123"/>
          </a:xfrm>
          <a:prstGeom prst="rect">
            <a:avLst/>
          </a:prstGeom>
          <a:solidFill>
            <a:schemeClr val="bg1"/>
          </a:solidFill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>
            <a:noAutofit/>
          </a:bodyPr>
          <a:lstStyle>
            <a:defPPr>
              <a:defRPr lang="en-US"/>
            </a:defPPr>
            <a:lvl1pPr indent="0">
              <a:spcAft>
                <a:spcPts val="1000"/>
              </a:spcAft>
              <a:buNone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sz="2000" b="1" dirty="0">
                <a:solidFill>
                  <a:srgbClr val="589EC0"/>
                </a:solidFill>
                <a:latin typeface="+mn-lt"/>
              </a:rPr>
              <a:t>Integration with digital health technologies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Artificial intelligence, remote monitoring, and predictive analytics will further enhance the effectiveness and efficiency of subscription-based healthcare services</a:t>
            </a:r>
          </a:p>
          <a:p>
            <a:pPr marL="0" indent="0">
              <a:buNone/>
            </a:pPr>
            <a:endParaRPr lang="en-US" sz="2000" b="1" dirty="0">
              <a:solidFill>
                <a:srgbClr val="589E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C0EB8-0A8F-D5A6-48B0-3F8E6462F573}"/>
              </a:ext>
            </a:extLst>
          </p:cNvPr>
          <p:cNvSpPr txBox="1"/>
          <p:nvPr/>
        </p:nvSpPr>
        <p:spPr>
          <a:xfrm>
            <a:off x="8153280" y="1279664"/>
            <a:ext cx="3740727" cy="27218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txBody>
          <a:bodyPr wrap="square" lIns="360000" tIns="360000" rIns="360000" bIns="360000">
            <a:noAutofit/>
          </a:bodyPr>
          <a:lstStyle>
            <a:defPPr>
              <a:defRPr lang="en-US"/>
            </a:defPPr>
            <a:lvl1pPr indent="0">
              <a:spcAft>
                <a:spcPts val="1000"/>
              </a:spcAft>
              <a:buNone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Subscription-based healthcare models will increasingly focus on preventive care and wellness initiatives</a:t>
            </a:r>
          </a:p>
          <a:p>
            <a:r>
              <a:rPr lang="en-US" b="0" dirty="0">
                <a:solidFill>
                  <a:schemeClr val="bg1"/>
                </a:solidFill>
              </a:rPr>
              <a:t>Create greater efficiencies for hospitals</a:t>
            </a:r>
          </a:p>
        </p:txBody>
      </p:sp>
      <p:pic>
        <p:nvPicPr>
          <p:cNvPr id="11" name="Picture 10" descr="Doctor using touchscreen computer monitor to view a microscope slide">
            <a:extLst>
              <a:ext uri="{FF2B5EF4-FFF2-40B4-BE49-F238E27FC236}">
                <a16:creationId xmlns:a16="http://schemas.microsoft.com/office/drawing/2014/main" id="{DD2EE386-210F-264D-75B3-CE3DF545F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5676" y="4194496"/>
            <a:ext cx="3131582" cy="2087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872E8-3078-5E21-07CD-8E7340EBD840}"/>
              </a:ext>
            </a:extLst>
          </p:cNvPr>
          <p:cNvSpPr/>
          <p:nvPr/>
        </p:nvSpPr>
        <p:spPr>
          <a:xfrm>
            <a:off x="5415698" y="353505"/>
            <a:ext cx="6776301" cy="3912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C64C4539-EE64-6CE9-A4A7-014B50008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7922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1E17E0-EF0B-0AEA-8490-AF830C56DC86}"/>
              </a:ext>
            </a:extLst>
          </p:cNvPr>
          <p:cNvSpPr/>
          <p:nvPr/>
        </p:nvSpPr>
        <p:spPr>
          <a:xfrm>
            <a:off x="0" y="0"/>
            <a:ext cx="3770211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7A883-1CF9-AD37-100E-DD9B9B82CADA}"/>
              </a:ext>
            </a:extLst>
          </p:cNvPr>
          <p:cNvSpPr txBox="1"/>
          <p:nvPr/>
        </p:nvSpPr>
        <p:spPr>
          <a:xfrm>
            <a:off x="647049" y="980968"/>
            <a:ext cx="2364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bg1"/>
                </a:solidFill>
                <a:latin typeface="+mj-lt"/>
              </a:rPr>
              <a:t>CONTENT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AB4D3-5EF0-3762-EB9A-E89C66288681}"/>
              </a:ext>
            </a:extLst>
          </p:cNvPr>
          <p:cNvSpPr/>
          <p:nvPr/>
        </p:nvSpPr>
        <p:spPr>
          <a:xfrm>
            <a:off x="3318235" y="1117076"/>
            <a:ext cx="1291472" cy="334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80E324-083A-C2A7-BEC1-7B3FC697F9C8}"/>
              </a:ext>
            </a:extLst>
          </p:cNvPr>
          <p:cNvSpPr txBox="1">
            <a:spLocks/>
          </p:cNvSpPr>
          <p:nvPr/>
        </p:nvSpPr>
        <p:spPr>
          <a:xfrm>
            <a:off x="5195970" y="1010496"/>
            <a:ext cx="6389572" cy="5140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-324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Introduction</a:t>
            </a:r>
          </a:p>
          <a:p>
            <a:pPr marL="324000" indent="-324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as-a-Service (</a:t>
            </a:r>
            <a:r>
              <a:rPr lang="en-US" dirty="0" err="1"/>
              <a:t>aaS</a:t>
            </a:r>
            <a:r>
              <a:rPr lang="en-US" dirty="0"/>
              <a:t>) financing options</a:t>
            </a:r>
          </a:p>
          <a:p>
            <a:pPr marL="324000" indent="-324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Final tips &amp; takeaways</a:t>
            </a:r>
          </a:p>
        </p:txBody>
      </p:sp>
    </p:spTree>
    <p:extLst>
      <p:ext uri="{BB962C8B-B14F-4D97-AF65-F5344CB8AC3E}">
        <p14:creationId xmlns:p14="http://schemas.microsoft.com/office/powerpoint/2010/main" val="22390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3871A-51FA-C24E-A950-228DE9C1F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 and pen&#10;&#10;Description automatically generated">
            <a:extLst>
              <a:ext uri="{FF2B5EF4-FFF2-40B4-BE49-F238E27FC236}">
                <a16:creationId xmlns:a16="http://schemas.microsoft.com/office/drawing/2014/main" id="{1718EDD6-8EF6-E01E-0986-C76A774F8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2229439"/>
            <a:ext cx="4906800" cy="4628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A69045-8322-34FF-96ED-2EE667496449}"/>
              </a:ext>
            </a:extLst>
          </p:cNvPr>
          <p:cNvSpPr/>
          <p:nvPr/>
        </p:nvSpPr>
        <p:spPr>
          <a:xfrm>
            <a:off x="0" y="0"/>
            <a:ext cx="4906800" cy="22294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AE5C50-E759-5172-8251-AE4C0FB2B1C7}"/>
              </a:ext>
            </a:extLst>
          </p:cNvPr>
          <p:cNvSpPr txBox="1">
            <a:spLocks/>
          </p:cNvSpPr>
          <p:nvPr/>
        </p:nvSpPr>
        <p:spPr>
          <a:xfrm>
            <a:off x="678730" y="606146"/>
            <a:ext cx="3841424" cy="11613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600" dirty="0">
                <a:solidFill>
                  <a:schemeClr val="bg1"/>
                </a:solidFill>
              </a:rPr>
              <a:t>CONCLUSION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874C8-C346-0814-67E5-FE85D9735436}"/>
              </a:ext>
            </a:extLst>
          </p:cNvPr>
          <p:cNvSpPr/>
          <p:nvPr/>
        </p:nvSpPr>
        <p:spPr>
          <a:xfrm>
            <a:off x="4708838" y="721149"/>
            <a:ext cx="1060366" cy="711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4C4F2B-7C5F-45F7-58C8-19FD54D8D948}"/>
              </a:ext>
            </a:extLst>
          </p:cNvPr>
          <p:cNvSpPr/>
          <p:nvPr/>
        </p:nvSpPr>
        <p:spPr>
          <a:xfrm>
            <a:off x="0" y="721149"/>
            <a:ext cx="391212" cy="711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493802-ECA9-A6C9-7D0D-ED5F0C86EB73}"/>
              </a:ext>
            </a:extLst>
          </p:cNvPr>
          <p:cNvSpPr txBox="1">
            <a:spLocks/>
          </p:cNvSpPr>
          <p:nvPr/>
        </p:nvSpPr>
        <p:spPr>
          <a:xfrm>
            <a:off x="6232690" y="612642"/>
            <a:ext cx="4906800" cy="4119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Subscription financing is poised to play a significant role in the future of healthcare</a:t>
            </a:r>
          </a:p>
          <a:p>
            <a:r>
              <a:rPr lang="en-US" dirty="0"/>
              <a:t>Offers hospitals an opportunity to transform healthcare delivery</a:t>
            </a:r>
          </a:p>
          <a:p>
            <a:r>
              <a:rPr lang="en-US" dirty="0"/>
              <a:t>Strategic tool for improving patient outcomes</a:t>
            </a:r>
          </a:p>
          <a:p>
            <a:r>
              <a:rPr lang="en-US" dirty="0"/>
              <a:t>Provides patients with convenient access to high-quality healthcare</a:t>
            </a:r>
          </a:p>
          <a:p>
            <a:r>
              <a:rPr lang="en-US" dirty="0"/>
              <a:t>Drives innovation, enhancing financial stability</a:t>
            </a:r>
          </a:p>
          <a:p>
            <a:r>
              <a:rPr lang="en-US" dirty="0"/>
              <a:t>Ensures predictable revenue streams and operational efficiency</a:t>
            </a:r>
          </a:p>
          <a:p>
            <a:r>
              <a:rPr lang="en-US" dirty="0"/>
              <a:t>Stay ahead of technology obsolescence, managing TCO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3FD16E53-B2CC-7D1D-7062-E73621478F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169" y="0"/>
            <a:ext cx="1027583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B0D19D-32FA-578B-C37A-A5976C7356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D18CC-9620-7BD5-43E5-6008636673B5}"/>
              </a:ext>
            </a:extLst>
          </p:cNvPr>
          <p:cNvSpPr/>
          <p:nvPr/>
        </p:nvSpPr>
        <p:spPr>
          <a:xfrm>
            <a:off x="0" y="0"/>
            <a:ext cx="330880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erson in a suit and tie&#10;&#10;Description automatically generated">
            <a:extLst>
              <a:ext uri="{FF2B5EF4-FFF2-40B4-BE49-F238E27FC236}">
                <a16:creationId xmlns:a16="http://schemas.microsoft.com/office/drawing/2014/main" id="{4CE280E0-F78B-9B86-1869-00458FEA5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863" y="2104719"/>
            <a:ext cx="2701188" cy="3499515"/>
          </a:xfrm>
          <a:prstGeom prst="rect">
            <a:avLst/>
          </a:prstGeom>
          <a:effectLst>
            <a:outerShdw blurRad="152400" dist="635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8266AC-7DF3-8483-D8A7-EBBB6785AE83}"/>
              </a:ext>
            </a:extLst>
          </p:cNvPr>
          <p:cNvSpPr txBox="1"/>
          <p:nvPr/>
        </p:nvSpPr>
        <p:spPr>
          <a:xfrm>
            <a:off x="302289" y="608029"/>
            <a:ext cx="2919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73DDF74-E155-4102-949D-14448B8118C9}"/>
              </a:ext>
            </a:extLst>
          </p:cNvPr>
          <p:cNvSpPr txBox="1">
            <a:spLocks/>
          </p:cNvSpPr>
          <p:nvPr/>
        </p:nvSpPr>
        <p:spPr>
          <a:xfrm>
            <a:off x="5220914" y="2609790"/>
            <a:ext cx="5054917" cy="2783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50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TONY MONTEMURRO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</a:rPr>
              <a:t>Mitsubishi HC Capital </a:t>
            </a:r>
            <a:r>
              <a:rPr lang="en-US">
                <a:solidFill>
                  <a:schemeClr val="bg1"/>
                </a:solidFill>
              </a:rPr>
              <a:t>America Structured </a:t>
            </a:r>
            <a:r>
              <a:rPr lang="en-US" dirty="0">
                <a:solidFill>
                  <a:schemeClr val="bg1"/>
                </a:solidFill>
              </a:rPr>
              <a:t>Finance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Leasing &amp; Technology Finance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tmontemurro@mhccna.com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949 274-1242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4325AA-F48E-4FA9-3B87-24E2F400CCBF}"/>
              </a:ext>
            </a:extLst>
          </p:cNvPr>
          <p:cNvSpPr/>
          <p:nvPr/>
        </p:nvSpPr>
        <p:spPr>
          <a:xfrm>
            <a:off x="4724399" y="2123571"/>
            <a:ext cx="5859225" cy="3456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ctr"/>
          <a:lstStyle/>
          <a:p>
            <a:pPr algn="ctr"/>
            <a:endParaRPr lang="en-US" sz="16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0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ethoscope on a desk&#10;&#10;Description automatically generated">
            <a:extLst>
              <a:ext uri="{FF2B5EF4-FFF2-40B4-BE49-F238E27FC236}">
                <a16:creationId xmlns:a16="http://schemas.microsoft.com/office/drawing/2014/main" id="{E01B0247-2EAE-7E07-F5D2-8F04C98739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242F21-94C9-BEDD-DEE5-27BEBD45C6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ACFE8-C618-1282-CF0B-FEA9B16B5E4B}"/>
              </a:ext>
            </a:extLst>
          </p:cNvPr>
          <p:cNvSpPr/>
          <p:nvPr/>
        </p:nvSpPr>
        <p:spPr>
          <a:xfrm>
            <a:off x="1348033" y="2057400"/>
            <a:ext cx="2743200" cy="2743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ctr"/>
          <a:lstStyle/>
          <a:p>
            <a:pPr algn="ctr"/>
            <a:r>
              <a:rPr lang="en-US" sz="16600" dirty="0">
                <a:latin typeface="Bahnschrift" panose="020B0502040204020203" pitchFamily="34" charset="0"/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35495-7DA7-185F-D9D4-B07EEF5FD130}"/>
              </a:ext>
            </a:extLst>
          </p:cNvPr>
          <p:cNvSpPr txBox="1"/>
          <p:nvPr/>
        </p:nvSpPr>
        <p:spPr>
          <a:xfrm>
            <a:off x="4203655" y="4034673"/>
            <a:ext cx="5992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as-a-Service (</a:t>
            </a:r>
            <a:r>
              <a:rPr lang="en-US" sz="4000" dirty="0" err="1">
                <a:solidFill>
                  <a:schemeClr val="bg1"/>
                </a:solidFill>
              </a:rPr>
              <a:t>aaS</a:t>
            </a:r>
            <a:r>
              <a:rPr lang="en-US" sz="4000" dirty="0">
                <a:solidFill>
                  <a:schemeClr val="bg1"/>
                </a:solidFill>
              </a:rPr>
              <a:t>) Financing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03E366-B594-0EC0-20A6-AA6B4CEAE2A7}"/>
              </a:ext>
            </a:extLst>
          </p:cNvPr>
          <p:cNvCxnSpPr>
            <a:cxnSpLocks/>
          </p:cNvCxnSpPr>
          <p:nvPr/>
        </p:nvCxnSpPr>
        <p:spPr>
          <a:xfrm>
            <a:off x="4326205" y="4800600"/>
            <a:ext cx="6396785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67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tanding in a room&#10;&#10;Description automatically generated">
            <a:extLst>
              <a:ext uri="{FF2B5EF4-FFF2-40B4-BE49-F238E27FC236}">
                <a16:creationId xmlns:a16="http://schemas.microsoft.com/office/drawing/2014/main" id="{D281F213-1B1A-4A6A-4FCC-6B62839C4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5085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79A69C-D1C8-6773-40AE-CDDD92ED8ED8}"/>
              </a:ext>
            </a:extLst>
          </p:cNvPr>
          <p:cNvSpPr/>
          <p:nvPr/>
        </p:nvSpPr>
        <p:spPr>
          <a:xfrm>
            <a:off x="0" y="0"/>
            <a:ext cx="3850851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336AD1-BBD7-369C-4D8D-B6CF8B37BA1C}"/>
              </a:ext>
            </a:extLst>
          </p:cNvPr>
          <p:cNvSpPr/>
          <p:nvPr/>
        </p:nvSpPr>
        <p:spPr>
          <a:xfrm>
            <a:off x="2271860" y="949424"/>
            <a:ext cx="4571079" cy="334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F8DC46-D771-68D2-7FC9-BF39F7D5FE86}"/>
              </a:ext>
            </a:extLst>
          </p:cNvPr>
          <p:cNvGrpSpPr/>
          <p:nvPr/>
        </p:nvGrpSpPr>
        <p:grpSpPr>
          <a:xfrm>
            <a:off x="2638584" y="395927"/>
            <a:ext cx="3200400" cy="1286758"/>
            <a:chOff x="2567883" y="763572"/>
            <a:chExt cx="3200400" cy="12867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0529B1-3558-0946-BAFB-0D0CE16F9C9E}"/>
                </a:ext>
              </a:extLst>
            </p:cNvPr>
            <p:cNvSpPr/>
            <p:nvPr/>
          </p:nvSpPr>
          <p:spPr>
            <a:xfrm>
              <a:off x="2567883" y="763572"/>
              <a:ext cx="3200400" cy="1286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08FE666F-2371-0D25-5CDA-D4D2E2056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400" y="1078780"/>
              <a:ext cx="2625366" cy="65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158167-9FC1-9942-A5CE-4E8983931A17}"/>
              </a:ext>
            </a:extLst>
          </p:cNvPr>
          <p:cNvGrpSpPr/>
          <p:nvPr/>
        </p:nvGrpSpPr>
        <p:grpSpPr>
          <a:xfrm>
            <a:off x="2638584" y="2002667"/>
            <a:ext cx="3200400" cy="1286758"/>
            <a:chOff x="2567883" y="2337849"/>
            <a:chExt cx="3200400" cy="12867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E9D0F2-B76C-B47A-D320-7F299CA67BDE}"/>
                </a:ext>
              </a:extLst>
            </p:cNvPr>
            <p:cNvSpPr/>
            <p:nvPr/>
          </p:nvSpPr>
          <p:spPr>
            <a:xfrm>
              <a:off x="2567883" y="2337849"/>
              <a:ext cx="3200400" cy="1286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0">
              <a:extLst>
                <a:ext uri="{FF2B5EF4-FFF2-40B4-BE49-F238E27FC236}">
                  <a16:creationId xmlns:a16="http://schemas.microsoft.com/office/drawing/2014/main" id="{77C6E0D9-F247-1E7A-0008-577F17F3D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55401" y="2700325"/>
              <a:ext cx="2625366" cy="56180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9ED4A3-32D8-0CF6-7ABA-5FF089340E37}"/>
              </a:ext>
            </a:extLst>
          </p:cNvPr>
          <p:cNvGrpSpPr/>
          <p:nvPr/>
        </p:nvGrpSpPr>
        <p:grpSpPr>
          <a:xfrm>
            <a:off x="2638584" y="5216146"/>
            <a:ext cx="3200400" cy="1286758"/>
            <a:chOff x="2567883" y="5178438"/>
            <a:chExt cx="3200400" cy="12867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C19826-DEB3-C2E1-7FE3-CD878DE3BA71}"/>
                </a:ext>
              </a:extLst>
            </p:cNvPr>
            <p:cNvSpPr/>
            <p:nvPr/>
          </p:nvSpPr>
          <p:spPr>
            <a:xfrm>
              <a:off x="2567883" y="5178438"/>
              <a:ext cx="3200400" cy="1286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0" descr="Achilles and Citi Bike Adaptive Cycling Program — Achilles International">
              <a:extLst>
                <a:ext uri="{FF2B5EF4-FFF2-40B4-BE49-F238E27FC236}">
                  <a16:creationId xmlns:a16="http://schemas.microsoft.com/office/drawing/2014/main" id="{B478D508-DE73-6957-4B38-7B808FC11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935528" y="5306772"/>
              <a:ext cx="2465111" cy="10300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EAE415-5117-A483-9270-75A66BF18223}"/>
              </a:ext>
            </a:extLst>
          </p:cNvPr>
          <p:cNvGrpSpPr/>
          <p:nvPr/>
        </p:nvGrpSpPr>
        <p:grpSpPr>
          <a:xfrm>
            <a:off x="2638584" y="3609407"/>
            <a:ext cx="3200400" cy="1286758"/>
            <a:chOff x="2567883" y="3712608"/>
            <a:chExt cx="3200400" cy="12867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66A66E-5ED1-6F50-E1E0-09D039CDF150}"/>
                </a:ext>
              </a:extLst>
            </p:cNvPr>
            <p:cNvSpPr/>
            <p:nvPr/>
          </p:nvSpPr>
          <p:spPr>
            <a:xfrm>
              <a:off x="2567883" y="3712608"/>
              <a:ext cx="3200400" cy="1286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580F251D-521B-425B-EB48-CB2E946D5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637" y="3986595"/>
              <a:ext cx="2106892" cy="738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94D3F0BA-3D48-C944-073A-894F674F4C8F}"/>
              </a:ext>
            </a:extLst>
          </p:cNvPr>
          <p:cNvSpPr txBox="1">
            <a:spLocks/>
          </p:cNvSpPr>
          <p:nvPr/>
        </p:nvSpPr>
        <p:spPr>
          <a:xfrm>
            <a:off x="7039071" y="814937"/>
            <a:ext cx="4453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 spc="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UBIQUITOUS</a:t>
            </a:r>
            <a:r>
              <a:rPr lang="en-US" b="0" dirty="0"/>
              <a:t> </a:t>
            </a:r>
            <a:r>
              <a:rPr lang="en-US" b="0" dirty="0" err="1"/>
              <a:t>XaaS</a:t>
            </a:r>
            <a:endParaRPr lang="en-US" b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7A2E64E-9C26-9C9C-FB5D-BDE151A4927F}"/>
              </a:ext>
            </a:extLst>
          </p:cNvPr>
          <p:cNvSpPr txBox="1">
            <a:spLocks/>
          </p:cNvSpPr>
          <p:nvPr/>
        </p:nvSpPr>
        <p:spPr>
          <a:xfrm>
            <a:off x="6385738" y="1682685"/>
            <a:ext cx="5447558" cy="42902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As-a-Service is everywhere</a:t>
            </a:r>
          </a:p>
          <a:p>
            <a:r>
              <a:rPr lang="en-US" dirty="0"/>
              <a:t>Once the exclusive domain of software, as-a-service continues to change how organizations and consumers do business</a:t>
            </a:r>
          </a:p>
          <a:p>
            <a:r>
              <a:rPr lang="en-US" dirty="0"/>
              <a:t>Shifts customer-supplier relationship from traditional model of ownership to one focused on providing value to customers on an ongoing basis</a:t>
            </a:r>
          </a:p>
          <a:p>
            <a:r>
              <a:rPr lang="en-US" dirty="0"/>
              <a:t>Provides ongoing value and benefits for both buyers and sellers</a:t>
            </a:r>
          </a:p>
          <a:p>
            <a:r>
              <a:rPr lang="en-US" dirty="0"/>
              <a:t>Provides an essential lower risk solution in today’s disruptive technology environment</a:t>
            </a:r>
          </a:p>
        </p:txBody>
      </p:sp>
    </p:spTree>
    <p:extLst>
      <p:ext uri="{BB962C8B-B14F-4D97-AF65-F5344CB8AC3E}">
        <p14:creationId xmlns:p14="http://schemas.microsoft.com/office/powerpoint/2010/main" val="30841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B0A162F0-B410-3007-CD17-AE776C14E7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98" y="325224"/>
            <a:ext cx="4906652" cy="6207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C14958-1827-0508-32DA-59349224C6F0}"/>
              </a:ext>
            </a:extLst>
          </p:cNvPr>
          <p:cNvSpPr txBox="1"/>
          <p:nvPr/>
        </p:nvSpPr>
        <p:spPr>
          <a:xfrm>
            <a:off x="6368419" y="1023389"/>
            <a:ext cx="2795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ABOUT </a:t>
            </a:r>
            <a:r>
              <a:rPr lang="en-US" sz="3200" spc="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aaS</a:t>
            </a:r>
            <a:endParaRPr lang="en-US" sz="3200" spc="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427BB-E8CA-5CAE-A81B-BB833E432766}"/>
              </a:ext>
            </a:extLst>
          </p:cNvPr>
          <p:cNvSpPr/>
          <p:nvPr/>
        </p:nvSpPr>
        <p:spPr>
          <a:xfrm>
            <a:off x="4576714" y="1159497"/>
            <a:ext cx="1291472" cy="334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973C96-4F80-A0C9-0016-90638F0C6A98}"/>
              </a:ext>
            </a:extLst>
          </p:cNvPr>
          <p:cNvSpPr txBox="1">
            <a:spLocks/>
          </p:cNvSpPr>
          <p:nvPr/>
        </p:nvSpPr>
        <p:spPr>
          <a:xfrm>
            <a:off x="6382558" y="1967320"/>
            <a:ext cx="5207698" cy="41194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Supplier provides a service (or product with associated service) on a non-ownership basis, typically as a subscription</a:t>
            </a:r>
          </a:p>
          <a:p>
            <a: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Shifts customer-supplier relationship from traditional model of ownership to one focused on providing value on an ongoing basis</a:t>
            </a:r>
          </a:p>
          <a:p>
            <a: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Reduces upfront spending and increases flexibility to obtain access to the latest technologies</a:t>
            </a:r>
          </a:p>
          <a:p>
            <a: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Benefits both buyers and sellers</a:t>
            </a:r>
          </a:p>
        </p:txBody>
      </p:sp>
    </p:spTree>
    <p:extLst>
      <p:ext uri="{BB962C8B-B14F-4D97-AF65-F5344CB8AC3E}">
        <p14:creationId xmlns:p14="http://schemas.microsoft.com/office/powerpoint/2010/main" val="408221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 and pen&#10;&#10;Description automatically generated">
            <a:extLst>
              <a:ext uri="{FF2B5EF4-FFF2-40B4-BE49-F238E27FC236}">
                <a16:creationId xmlns:a16="http://schemas.microsoft.com/office/drawing/2014/main" id="{3E8C7ABB-6B1A-0199-4387-AD6C71C7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2229439"/>
            <a:ext cx="4906800" cy="4628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9682ED-FA54-2662-8D9D-525845301E50}"/>
              </a:ext>
            </a:extLst>
          </p:cNvPr>
          <p:cNvSpPr/>
          <p:nvPr/>
        </p:nvSpPr>
        <p:spPr>
          <a:xfrm>
            <a:off x="0" y="0"/>
            <a:ext cx="4906800" cy="22294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04AD7A-DB1D-5560-C913-DDC0CD016411}"/>
              </a:ext>
            </a:extLst>
          </p:cNvPr>
          <p:cNvSpPr txBox="1">
            <a:spLocks/>
          </p:cNvSpPr>
          <p:nvPr/>
        </p:nvSpPr>
        <p:spPr>
          <a:xfrm>
            <a:off x="678730" y="606146"/>
            <a:ext cx="3841424" cy="11613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600" dirty="0">
                <a:solidFill>
                  <a:schemeClr val="bg1"/>
                </a:solidFill>
              </a:rPr>
              <a:t>EVERYTHING</a:t>
            </a:r>
            <a:br>
              <a:rPr lang="en-US" sz="3200" b="1" spc="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(X) as a Service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213A41-C9B3-C8F5-B84E-B535428AF37F}"/>
              </a:ext>
            </a:extLst>
          </p:cNvPr>
          <p:cNvSpPr/>
          <p:nvPr/>
        </p:nvSpPr>
        <p:spPr>
          <a:xfrm>
            <a:off x="4708838" y="721149"/>
            <a:ext cx="1060366" cy="711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E9BD06-A006-D159-4B0F-6834F9DB0B95}"/>
              </a:ext>
            </a:extLst>
          </p:cNvPr>
          <p:cNvSpPr/>
          <p:nvPr/>
        </p:nvSpPr>
        <p:spPr>
          <a:xfrm>
            <a:off x="0" y="721149"/>
            <a:ext cx="391212" cy="711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5A532F-D08A-23A4-C0E6-64DD9A702FDE}"/>
              </a:ext>
            </a:extLst>
          </p:cNvPr>
          <p:cNvSpPr txBox="1">
            <a:spLocks/>
          </p:cNvSpPr>
          <p:nvPr/>
        </p:nvSpPr>
        <p:spPr>
          <a:xfrm>
            <a:off x="6232690" y="612642"/>
            <a:ext cx="4532722" cy="4119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/>
              <a:t>XaaS</a:t>
            </a:r>
            <a:r>
              <a:rPr lang="en-US" dirty="0"/>
              <a:t> is the delivery of everything and anything as-a-Service.</a:t>
            </a:r>
          </a:p>
          <a:p>
            <a:r>
              <a:rPr lang="en-US" dirty="0"/>
              <a:t>Today, many solutions, technologies, and tools are digitally delivered by vendors to clients as-a-service.</a:t>
            </a:r>
          </a:p>
          <a:p>
            <a:r>
              <a:rPr lang="en-US" dirty="0"/>
              <a:t>Delivery takes place over a network, such as the internet, instead of physically or onsite.</a:t>
            </a:r>
          </a:p>
          <a:p>
            <a:r>
              <a:rPr lang="en-US" dirty="0"/>
              <a:t>Product or service is subscription or license based.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F5344-9C56-2E93-C9B8-FAE031419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85C72-C6B2-CF1C-74BD-A6A0DFC8F364}"/>
              </a:ext>
            </a:extLst>
          </p:cNvPr>
          <p:cNvSpPr/>
          <p:nvPr/>
        </p:nvSpPr>
        <p:spPr>
          <a:xfrm>
            <a:off x="0" y="0"/>
            <a:ext cx="43976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5E32C-DDE5-82DE-A781-9808D4216DDF}"/>
              </a:ext>
            </a:extLst>
          </p:cNvPr>
          <p:cNvSpPr txBox="1">
            <a:spLocks/>
          </p:cNvSpPr>
          <p:nvPr/>
        </p:nvSpPr>
        <p:spPr>
          <a:xfrm>
            <a:off x="380021" y="527415"/>
            <a:ext cx="3470830" cy="6609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bg1"/>
                </a:solidFill>
              </a:rPr>
              <a:t>XaaS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b="1" spc="600" dirty="0">
                <a:solidFill>
                  <a:schemeClr val="bg1"/>
                </a:solidFill>
              </a:rPr>
              <a:t>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5A989-9389-6E50-C66B-1D30DDE0E549}"/>
              </a:ext>
            </a:extLst>
          </p:cNvPr>
          <p:cNvSpPr txBox="1"/>
          <p:nvPr/>
        </p:nvSpPr>
        <p:spPr>
          <a:xfrm>
            <a:off x="334744" y="2649028"/>
            <a:ext cx="3520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Investments in digital transformation initiatives aimed at improving business agility and operational efficiencies are seen as significant driver for projected growth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6EE983-B9A9-FA3D-4D2D-3D2609B7DAEC}"/>
              </a:ext>
            </a:extLst>
          </p:cNvPr>
          <p:cNvCxnSpPr>
            <a:cxnSpLocks/>
          </p:cNvCxnSpPr>
          <p:nvPr/>
        </p:nvCxnSpPr>
        <p:spPr>
          <a:xfrm>
            <a:off x="438346" y="2389695"/>
            <a:ext cx="725864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7748711F-ECD9-F2C5-3F30-5DFD691EF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1078" y="1178351"/>
            <a:ext cx="5934075" cy="24462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69FE9E-0184-4C23-BB20-B39EB7BD47E6}"/>
              </a:ext>
            </a:extLst>
          </p:cNvPr>
          <p:cNvSpPr txBox="1"/>
          <p:nvPr/>
        </p:nvSpPr>
        <p:spPr>
          <a:xfrm>
            <a:off x="5509966" y="514066"/>
            <a:ext cx="3409651" cy="1328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latin typeface="+mj-lt"/>
              </a:rPr>
              <a:t>North America Everything</a:t>
            </a:r>
            <a:br>
              <a:rPr lang="en-US" sz="2400" dirty="0">
                <a:latin typeface="+mj-lt"/>
              </a:rPr>
            </a:br>
            <a:r>
              <a:rPr lang="en-US" sz="2400" b="1" dirty="0">
                <a:latin typeface="+mj-lt"/>
              </a:rPr>
              <a:t>as-a-Service</a:t>
            </a:r>
            <a:r>
              <a:rPr lang="en-US" sz="2400" dirty="0">
                <a:latin typeface="+mj-lt"/>
              </a:rPr>
              <a:t> Market Size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2019 - 2030 (USD Billion)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FDDE17-315B-360D-E95A-7EF8DB44346F}"/>
              </a:ext>
            </a:extLst>
          </p:cNvPr>
          <p:cNvSpPr txBox="1"/>
          <p:nvPr/>
        </p:nvSpPr>
        <p:spPr>
          <a:xfrm>
            <a:off x="5462833" y="3784861"/>
            <a:ext cx="2262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Source: fortunebusinessinsights.com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DE8012-21C9-54E8-E0F2-7696661D0158}"/>
              </a:ext>
            </a:extLst>
          </p:cNvPr>
          <p:cNvSpPr txBox="1"/>
          <p:nvPr/>
        </p:nvSpPr>
        <p:spPr>
          <a:xfrm>
            <a:off x="5499241" y="4520154"/>
            <a:ext cx="5845911" cy="1881193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360000" tIns="360000" rIns="360000" bIns="360000">
            <a:spAutoFit/>
          </a:bodyPr>
          <a:lstStyle>
            <a:defPPr>
              <a:defRPr lang="en-US"/>
            </a:defPPr>
            <a:lvl1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In2022, the </a:t>
            </a:r>
            <a:r>
              <a:rPr lang="en-US" dirty="0" err="1"/>
              <a:t>aaS</a:t>
            </a:r>
            <a:r>
              <a:rPr lang="en-US" dirty="0"/>
              <a:t> market value valued at $559B</a:t>
            </a:r>
          </a:p>
          <a:p>
            <a:r>
              <a:rPr lang="en-US" dirty="0" err="1"/>
              <a:t>aaS</a:t>
            </a:r>
            <a:r>
              <a:rPr lang="en-US" dirty="0"/>
              <a:t> market projected to grow from nearly $700B in 2023 to $3,221B in 2030</a:t>
            </a:r>
          </a:p>
        </p:txBody>
      </p:sp>
    </p:spTree>
    <p:extLst>
      <p:ext uri="{BB962C8B-B14F-4D97-AF65-F5344CB8AC3E}">
        <p14:creationId xmlns:p14="http://schemas.microsoft.com/office/powerpoint/2010/main" val="281440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holding a tablet&#10;&#10;Description automatically generated">
            <a:extLst>
              <a:ext uri="{FF2B5EF4-FFF2-40B4-BE49-F238E27FC236}">
                <a16:creationId xmlns:a16="http://schemas.microsoft.com/office/drawing/2014/main" id="{AB114B87-436B-4827-F2F8-38D2EE378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57990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5CE324-BA38-ECB0-A1D1-490AEDC9CC04}"/>
              </a:ext>
            </a:extLst>
          </p:cNvPr>
          <p:cNvSpPr/>
          <p:nvPr/>
        </p:nvSpPr>
        <p:spPr>
          <a:xfrm>
            <a:off x="-1" y="0"/>
            <a:ext cx="5288437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5C2C82-88C2-2D4D-86EF-4BA9D0E6734F}"/>
              </a:ext>
            </a:extLst>
          </p:cNvPr>
          <p:cNvSpPr txBox="1">
            <a:spLocks/>
          </p:cNvSpPr>
          <p:nvPr/>
        </p:nvSpPr>
        <p:spPr>
          <a:xfrm>
            <a:off x="332885" y="301175"/>
            <a:ext cx="3857330" cy="1117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spc="600" dirty="0" err="1">
                <a:solidFill>
                  <a:schemeClr val="bg1"/>
                </a:solidFill>
              </a:rPr>
              <a:t>XaaS</a:t>
            </a:r>
            <a:endParaRPr lang="en-US" sz="3200" b="1" spc="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b="1" spc="600" dirty="0">
                <a:solidFill>
                  <a:schemeClr val="bg1"/>
                </a:solidFill>
              </a:rPr>
              <a:t>SUBSCRIPTIONFINANCING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BF95E-02A1-380E-6EAC-EB8FE7A90788}"/>
              </a:ext>
            </a:extLst>
          </p:cNvPr>
          <p:cNvSpPr txBox="1"/>
          <p:nvPr/>
        </p:nvSpPr>
        <p:spPr>
          <a:xfrm>
            <a:off x="314619" y="2445958"/>
            <a:ext cx="32392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Obtaining funds by offering subscription-based services or products to customers to generate recurring revenue streams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C436BA-2B5A-E880-85F9-799A2DA10C07}"/>
              </a:ext>
            </a:extLst>
          </p:cNvPr>
          <p:cNvCxnSpPr>
            <a:cxnSpLocks/>
          </p:cNvCxnSpPr>
          <p:nvPr/>
        </p:nvCxnSpPr>
        <p:spPr>
          <a:xfrm>
            <a:off x="438346" y="2158738"/>
            <a:ext cx="725864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DDEFF73-52B9-BB89-6068-F4541EF88DC2}"/>
              </a:ext>
            </a:extLst>
          </p:cNvPr>
          <p:cNvSpPr txBox="1"/>
          <p:nvPr/>
        </p:nvSpPr>
        <p:spPr>
          <a:xfrm>
            <a:off x="4271913" y="1373433"/>
            <a:ext cx="3516200" cy="5117084"/>
          </a:xfrm>
          <a:prstGeom prst="rect">
            <a:avLst/>
          </a:prstGeom>
          <a:solidFill>
            <a:schemeClr val="bg1"/>
          </a:solidFill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24000" tIns="324000" rIns="324000" bIns="324000">
            <a:noAutofit/>
          </a:bodyPr>
          <a:lstStyle>
            <a:defPPr>
              <a:defRPr lang="en-US"/>
            </a:defPPr>
            <a:lvl1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Key Components</a:t>
            </a:r>
          </a:p>
          <a:p>
            <a:pPr>
              <a:spcBef>
                <a:spcPts val="1000"/>
              </a:spcBef>
            </a:pPr>
            <a:r>
              <a:rPr lang="en-US" dirty="0"/>
              <a:t>Subscription terms</a:t>
            </a:r>
          </a:p>
          <a:p>
            <a:pPr>
              <a:spcBef>
                <a:spcPts val="1000"/>
              </a:spcBef>
            </a:pPr>
            <a:r>
              <a:rPr lang="en-US" dirty="0"/>
              <a:t>Pricing models</a:t>
            </a:r>
          </a:p>
          <a:p>
            <a:pPr>
              <a:spcBef>
                <a:spcPts val="1000"/>
              </a:spcBef>
            </a:pPr>
            <a:r>
              <a:rPr lang="en-US" dirty="0"/>
              <a:t>Billing cycles</a:t>
            </a:r>
          </a:p>
          <a:p>
            <a:pPr>
              <a:spcBef>
                <a:spcPts val="1000"/>
              </a:spcBef>
            </a:pPr>
            <a:r>
              <a:rPr lang="en-US" dirty="0"/>
              <a:t>Engagement strategies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C1D95-7D4A-DA74-3D48-0F0FDE102421}"/>
              </a:ext>
            </a:extLst>
          </p:cNvPr>
          <p:cNvSpPr txBox="1"/>
          <p:nvPr/>
        </p:nvSpPr>
        <p:spPr>
          <a:xfrm>
            <a:off x="8342916" y="618383"/>
            <a:ext cx="3516199" cy="6271250"/>
          </a:xfrm>
          <a:prstGeom prst="rect">
            <a:avLst/>
          </a:prstGeom>
          <a:solidFill>
            <a:schemeClr val="bg1"/>
          </a:solidFill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24000" tIns="324000" rIns="324000" bIns="324000">
            <a:spAutoFit/>
          </a:bodyPr>
          <a:lstStyle>
            <a:defPPr>
              <a:defRPr lang="en-US"/>
            </a:defPPr>
            <a:lvl1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Advantages for Vendors</a:t>
            </a:r>
          </a:p>
          <a:p>
            <a:r>
              <a:rPr lang="en-US" dirty="0"/>
              <a:t>Predictable revenue streams</a:t>
            </a:r>
          </a:p>
          <a:p>
            <a:r>
              <a:rPr lang="en-US" dirty="0"/>
              <a:t>Improved cash flow</a:t>
            </a:r>
          </a:p>
          <a:p>
            <a:r>
              <a:rPr lang="en-US" dirty="0"/>
              <a:t>Increased valuation</a:t>
            </a:r>
          </a:p>
          <a:p>
            <a:r>
              <a:rPr lang="en-US" dirty="0"/>
              <a:t>Lower customer acquisition costs</a:t>
            </a:r>
          </a:p>
          <a:p>
            <a:r>
              <a:rPr lang="en-US" dirty="0"/>
              <a:t>Enhanced customer loyalty and retention</a:t>
            </a:r>
          </a:p>
          <a:p>
            <a:r>
              <a:rPr lang="en-US" dirty="0"/>
              <a:t>Flexibility and scalability</a:t>
            </a:r>
          </a:p>
          <a:p>
            <a:r>
              <a:rPr lang="en-US" dirty="0"/>
              <a:t>Helps clients obtain Potential accounting benefits with ASC842</a:t>
            </a:r>
          </a:p>
        </p:txBody>
      </p:sp>
    </p:spTree>
    <p:extLst>
      <p:ext uri="{BB962C8B-B14F-4D97-AF65-F5344CB8AC3E}">
        <p14:creationId xmlns:p14="http://schemas.microsoft.com/office/powerpoint/2010/main" val="371798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F4B9D-6CFE-FC42-33B3-1DA6C0832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D05A28-5393-24AD-A6D5-BA8C99605667}"/>
              </a:ext>
            </a:extLst>
          </p:cNvPr>
          <p:cNvSpPr/>
          <p:nvPr/>
        </p:nvSpPr>
        <p:spPr>
          <a:xfrm>
            <a:off x="0" y="0"/>
            <a:ext cx="59718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iomedical engineering robot in a lab">
            <a:extLst>
              <a:ext uri="{FF2B5EF4-FFF2-40B4-BE49-F238E27FC236}">
                <a16:creationId xmlns:a16="http://schemas.microsoft.com/office/drawing/2014/main" id="{A6CCC8F1-4423-D708-3157-E9665DBFC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6" r="24358"/>
          <a:stretch/>
        </p:blipFill>
        <p:spPr>
          <a:xfrm>
            <a:off x="4046453" y="1386161"/>
            <a:ext cx="3209827" cy="4996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FDF3BCB-3DB1-D31A-ABC6-62C6ED642980}"/>
              </a:ext>
            </a:extLst>
          </p:cNvPr>
          <p:cNvSpPr txBox="1">
            <a:spLocks/>
          </p:cNvSpPr>
          <p:nvPr/>
        </p:nvSpPr>
        <p:spPr>
          <a:xfrm>
            <a:off x="323458" y="305889"/>
            <a:ext cx="3970451" cy="14275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600" dirty="0" err="1">
                <a:solidFill>
                  <a:schemeClr val="bg1"/>
                </a:solidFill>
              </a:rPr>
              <a:t>XaaS</a:t>
            </a:r>
            <a:r>
              <a:rPr lang="en-US" sz="3200" b="1" spc="600" dirty="0">
                <a:solidFill>
                  <a:schemeClr val="bg1"/>
                </a:solidFill>
              </a:rPr>
              <a:t> ASSINGMENT FINANCING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A2C08-9802-4F65-D163-1598CAC31213}"/>
              </a:ext>
            </a:extLst>
          </p:cNvPr>
          <p:cNvSpPr txBox="1"/>
          <p:nvPr/>
        </p:nvSpPr>
        <p:spPr>
          <a:xfrm>
            <a:off x="323458" y="2666364"/>
            <a:ext cx="3508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Assignment financing allows vendors to receive upfront cash payment for their customers’ as-a-service (</a:t>
            </a:r>
            <a:r>
              <a:rPr lang="en-US" dirty="0" err="1"/>
              <a:t>aaS</a:t>
            </a:r>
            <a:r>
              <a:rPr lang="en-US" dirty="0"/>
              <a:t>) contracts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455569-2652-6384-2AF6-6ABCC0C5A612}"/>
              </a:ext>
            </a:extLst>
          </p:cNvPr>
          <p:cNvCxnSpPr>
            <a:cxnSpLocks/>
          </p:cNvCxnSpPr>
          <p:nvPr/>
        </p:nvCxnSpPr>
        <p:spPr>
          <a:xfrm>
            <a:off x="438346" y="2389695"/>
            <a:ext cx="725864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1496EE-7E4B-2053-C17B-15ACCF8A9FFA}"/>
              </a:ext>
            </a:extLst>
          </p:cNvPr>
          <p:cNvSpPr txBox="1"/>
          <p:nvPr/>
        </p:nvSpPr>
        <p:spPr>
          <a:xfrm>
            <a:off x="7663989" y="1521371"/>
            <a:ext cx="4243239" cy="30931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52000" indent="-252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Benefits</a:t>
            </a:r>
          </a:p>
          <a:p>
            <a:r>
              <a:rPr lang="en-US" dirty="0"/>
              <a:t>Provides predictable payments without risk of clients’ missing annual subscription renewals or incurring increases (before the </a:t>
            </a:r>
            <a:r>
              <a:rPr lang="en-US" dirty="0" err="1"/>
              <a:t>aaS</a:t>
            </a:r>
            <a:r>
              <a:rPr lang="en-US" dirty="0"/>
              <a:t> financing ends)</a:t>
            </a:r>
          </a:p>
          <a:p>
            <a:r>
              <a:rPr lang="en-US" dirty="0"/>
              <a:t>Some vendors will discount services and equipment in return for multi-year pre-paid commitments to them upfront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26CC0B8-B849-7446-D2D0-BD2A75722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2B9CC7-D234-C3A2-7CBB-94754A3FB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400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HCCNA">
      <a:dk1>
        <a:srgbClr val="000000"/>
      </a:dk1>
      <a:lt1>
        <a:sysClr val="window" lastClr="FFFFFF"/>
      </a:lt1>
      <a:dk2>
        <a:srgbClr val="234A5D"/>
      </a:dk2>
      <a:lt2>
        <a:srgbClr val="7E93A7"/>
      </a:lt2>
      <a:accent1>
        <a:srgbClr val="E60000"/>
      </a:accent1>
      <a:accent2>
        <a:srgbClr val="A03223"/>
      </a:accent2>
      <a:accent3>
        <a:srgbClr val="FFBABA"/>
      </a:accent3>
      <a:accent4>
        <a:srgbClr val="BDCCD7"/>
      </a:accent4>
      <a:accent5>
        <a:srgbClr val="CECECE"/>
      </a:accent5>
      <a:accent6>
        <a:srgbClr val="712319"/>
      </a:accent6>
      <a:hlink>
        <a:srgbClr val="E60000"/>
      </a:hlink>
      <a:folHlink>
        <a:srgbClr val="B0C7D1"/>
      </a:folHlink>
    </a:clrScheme>
    <a:fontScheme name="MHCCNA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CCAmerica-template-gabarit" id="{55FFB2BF-E052-4B95-8A6D-D4903F106EF8}" vid="{0868FA5C-B13E-4F06-8A5F-FC8F88ACCE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MHCCAmerica-template-gabarit_2024</Template>
  <TotalTime>4200</TotalTime>
  <Words>1054</Words>
  <Application>Microsoft Office PowerPoint</Application>
  <PresentationFormat>Widescreen</PresentationFormat>
  <Paragraphs>160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Bahnschrift</vt:lpstr>
      <vt:lpstr>Calibri</vt:lpstr>
      <vt:lpstr>Calibri Light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Hélianne Bruneau</dc:creator>
  <cp:lastModifiedBy>Tony Montemurro</cp:lastModifiedBy>
  <cp:revision>31</cp:revision>
  <dcterms:created xsi:type="dcterms:W3CDTF">2024-02-26T13:43:29Z</dcterms:created>
  <dcterms:modified xsi:type="dcterms:W3CDTF">2024-03-01T14:46:52Z</dcterms:modified>
</cp:coreProperties>
</file>