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6645" r:id="rId5"/>
    <p:sldId id="6644" r:id="rId6"/>
    <p:sldId id="258" r:id="rId7"/>
    <p:sldId id="338" r:id="rId8"/>
    <p:sldId id="303" r:id="rId9"/>
    <p:sldId id="6595" r:id="rId10"/>
    <p:sldId id="6596" r:id="rId11"/>
    <p:sldId id="6602" r:id="rId12"/>
    <p:sldId id="6603" r:id="rId13"/>
    <p:sldId id="6598" r:id="rId14"/>
    <p:sldId id="6652" r:id="rId15"/>
    <p:sldId id="6597" r:id="rId16"/>
    <p:sldId id="6612" r:id="rId17"/>
    <p:sldId id="6624" r:id="rId18"/>
    <p:sldId id="6625" r:id="rId19"/>
    <p:sldId id="6628" r:id="rId20"/>
    <p:sldId id="6629" r:id="rId21"/>
    <p:sldId id="6630" r:id="rId22"/>
    <p:sldId id="6631" r:id="rId23"/>
    <p:sldId id="6632" r:id="rId24"/>
    <p:sldId id="6635" r:id="rId25"/>
    <p:sldId id="6633" r:id="rId26"/>
    <p:sldId id="6634" r:id="rId27"/>
    <p:sldId id="6659" r:id="rId28"/>
    <p:sldId id="6662" r:id="rId29"/>
    <p:sldId id="6665" r:id="rId30"/>
    <p:sldId id="6666" r:id="rId31"/>
    <p:sldId id="6667" r:id="rId32"/>
    <p:sldId id="6636" r:id="rId33"/>
    <p:sldId id="6660" r:id="rId34"/>
    <p:sldId id="6638" r:id="rId35"/>
    <p:sldId id="6639" r:id="rId36"/>
    <p:sldId id="588" r:id="rId37"/>
    <p:sldId id="6640" r:id="rId38"/>
    <p:sldId id="6642" r:id="rId39"/>
    <p:sldId id="270" r:id="rId40"/>
    <p:sldId id="6668" r:id="rId41"/>
    <p:sldId id="343" r:id="rId4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A3F"/>
    <a:srgbClr val="FCB82F"/>
    <a:srgbClr val="58A618"/>
    <a:srgbClr val="F2F2F2"/>
    <a:srgbClr val="79B84F"/>
    <a:srgbClr val="7F7F7F"/>
    <a:srgbClr val="92D050"/>
    <a:srgbClr val="3B4C52"/>
    <a:srgbClr val="63808B"/>
    <a:srgbClr val="485D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83" autoAdjust="0"/>
  </p:normalViewPr>
  <p:slideViewPr>
    <p:cSldViewPr snapToGrid="0" showGuides="1">
      <p:cViewPr varScale="1">
        <p:scale>
          <a:sx n="111" d="100"/>
          <a:sy n="111" d="100"/>
        </p:scale>
        <p:origin x="534" y="96"/>
      </p:cViewPr>
      <p:guideLst/>
    </p:cSldViewPr>
  </p:slideViewPr>
  <p:notesTextViewPr>
    <p:cViewPr>
      <p:scale>
        <a:sx n="1" d="1"/>
        <a:sy n="1" d="1"/>
      </p:scale>
      <p:origin x="0" y="0"/>
    </p:cViewPr>
  </p:notesTextViewPr>
  <p:notesViewPr>
    <p:cSldViewPr snapToGrid="0" showGuides="1">
      <p:cViewPr varScale="1">
        <p:scale>
          <a:sx n="102" d="100"/>
          <a:sy n="102" d="100"/>
        </p:scale>
        <p:origin x="3411" y="41"/>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CCN Usage Growth Year over Year</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Sheet1!$C$2</c:f>
              <c:strCache>
                <c:ptCount val="1"/>
                <c:pt idx="0">
                  <c:v>CCN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Sheet1!$B$3:$B$6</c:f>
              <c:numCache>
                <c:formatCode>General</c:formatCode>
                <c:ptCount val="4"/>
                <c:pt idx="0">
                  <c:v>2023</c:v>
                </c:pt>
                <c:pt idx="1">
                  <c:v>2022</c:v>
                </c:pt>
                <c:pt idx="2">
                  <c:v>2021</c:v>
                </c:pt>
                <c:pt idx="3">
                  <c:v>2020</c:v>
                </c:pt>
              </c:numCache>
            </c:numRef>
          </c:cat>
          <c:val>
            <c:numRef>
              <c:f>Sheet1!$C$3:$C$6</c:f>
              <c:numCache>
                <c:formatCode>0%</c:formatCode>
                <c:ptCount val="4"/>
                <c:pt idx="0">
                  <c:v>0.41</c:v>
                </c:pt>
                <c:pt idx="1">
                  <c:v>0.32</c:v>
                </c:pt>
                <c:pt idx="2">
                  <c:v>0.27</c:v>
                </c:pt>
                <c:pt idx="3">
                  <c:v>0.18</c:v>
                </c:pt>
              </c:numCache>
            </c:numRef>
          </c:val>
          <c:extLst>
            <c:ext xmlns:c16="http://schemas.microsoft.com/office/drawing/2014/chart" uri="{C3380CC4-5D6E-409C-BE32-E72D297353CC}">
              <c16:uniqueId val="{00000000-3E66-46D1-B300-F8F05712FF7E}"/>
            </c:ext>
          </c:extLst>
        </c:ser>
        <c:ser>
          <c:idx val="1"/>
          <c:order val="1"/>
          <c:tx>
            <c:strRef>
              <c:f>Sheet1!$D$2</c:f>
              <c:strCache>
                <c:ptCount val="1"/>
                <c:pt idx="0">
                  <c:v>VA </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Sheet1!$B$3:$B$6</c:f>
              <c:numCache>
                <c:formatCode>General</c:formatCode>
                <c:ptCount val="4"/>
                <c:pt idx="0">
                  <c:v>2023</c:v>
                </c:pt>
                <c:pt idx="1">
                  <c:v>2022</c:v>
                </c:pt>
                <c:pt idx="2">
                  <c:v>2021</c:v>
                </c:pt>
                <c:pt idx="3">
                  <c:v>2020</c:v>
                </c:pt>
              </c:numCache>
            </c:numRef>
          </c:cat>
          <c:val>
            <c:numRef>
              <c:f>Sheet1!$D$3:$D$6</c:f>
              <c:numCache>
                <c:formatCode>0%</c:formatCode>
                <c:ptCount val="4"/>
                <c:pt idx="0">
                  <c:v>0.59000000000000008</c:v>
                </c:pt>
                <c:pt idx="1">
                  <c:v>0.67999999999999994</c:v>
                </c:pt>
                <c:pt idx="2">
                  <c:v>0.73</c:v>
                </c:pt>
                <c:pt idx="3">
                  <c:v>0.82000000000000006</c:v>
                </c:pt>
              </c:numCache>
            </c:numRef>
          </c:val>
          <c:extLst>
            <c:ext xmlns:c16="http://schemas.microsoft.com/office/drawing/2014/chart" uri="{C3380CC4-5D6E-409C-BE32-E72D297353CC}">
              <c16:uniqueId val="{00000001-3E66-46D1-B300-F8F05712FF7E}"/>
            </c:ext>
          </c:extLst>
        </c:ser>
        <c:dLbls>
          <c:showLegendKey val="0"/>
          <c:showVal val="0"/>
          <c:showCatName val="0"/>
          <c:showSerName val="0"/>
          <c:showPercent val="0"/>
          <c:showBubbleSize val="0"/>
        </c:dLbls>
        <c:gapWidth val="150"/>
        <c:shape val="box"/>
        <c:axId val="1097915440"/>
        <c:axId val="1097904640"/>
        <c:axId val="0"/>
      </c:bar3DChart>
      <c:catAx>
        <c:axId val="10979154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7904640"/>
        <c:crosses val="autoZero"/>
        <c:auto val="1"/>
        <c:lblAlgn val="ctr"/>
        <c:lblOffset val="100"/>
        <c:noMultiLvlLbl val="0"/>
      </c:catAx>
      <c:valAx>
        <c:axId val="1097904640"/>
        <c:scaling>
          <c:orientation val="minMax"/>
        </c:scaling>
        <c:delete val="0"/>
        <c:axPos val="b"/>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097915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2D22EA-9232-A2E9-B6E8-C796537918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a:extLst>
              <a:ext uri="{FF2B5EF4-FFF2-40B4-BE49-F238E27FC236}">
                <a16:creationId xmlns:a16="http://schemas.microsoft.com/office/drawing/2014/main" id="{8500181D-5CC1-3901-ACD2-ED32E40389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2C2AF-3CE2-4F69-A5EC-AF2E6A622DCA}" type="datetimeFigureOut">
              <a:rPr lang="nl-NL" smtClean="0"/>
              <a:t>2-3-2024</a:t>
            </a:fld>
            <a:endParaRPr lang="nl-NL" dirty="0"/>
          </a:p>
        </p:txBody>
      </p:sp>
      <p:sp>
        <p:nvSpPr>
          <p:cNvPr id="4" name="Footer Placeholder 3">
            <a:extLst>
              <a:ext uri="{FF2B5EF4-FFF2-40B4-BE49-F238E27FC236}">
                <a16:creationId xmlns:a16="http://schemas.microsoft.com/office/drawing/2014/main" id="{4C19CF01-2664-675E-5627-8048501772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Slide Number Placeholder 4">
            <a:extLst>
              <a:ext uri="{FF2B5EF4-FFF2-40B4-BE49-F238E27FC236}">
                <a16:creationId xmlns:a16="http://schemas.microsoft.com/office/drawing/2014/main" id="{7FE3F09A-6BC8-3557-ED91-0773FD8F0E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28631-6218-430F-8C9C-C20EC27A4462}" type="slidenum">
              <a:rPr lang="nl-NL" smtClean="0"/>
              <a:t>‹#›</a:t>
            </a:fld>
            <a:endParaRPr lang="nl-NL" dirty="0"/>
          </a:p>
        </p:txBody>
      </p:sp>
    </p:spTree>
    <p:extLst>
      <p:ext uri="{BB962C8B-B14F-4D97-AF65-F5344CB8AC3E}">
        <p14:creationId xmlns:p14="http://schemas.microsoft.com/office/powerpoint/2010/main" val="15251919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53A90A-E12A-4A2A-98A0-74C06F3B3697}" type="datetimeFigureOut">
              <a:rPr lang="nl-NL" smtClean="0"/>
              <a:t>2-3-2024</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097382-2200-4F9F-B191-D041D1DD5AE4}" type="slidenum">
              <a:rPr lang="nl-NL" smtClean="0"/>
              <a:t>‹#›</a:t>
            </a:fld>
            <a:endParaRPr lang="nl-NL" dirty="0"/>
          </a:p>
        </p:txBody>
      </p:sp>
    </p:spTree>
    <p:extLst>
      <p:ext uri="{BB962C8B-B14F-4D97-AF65-F5344CB8AC3E}">
        <p14:creationId xmlns:p14="http://schemas.microsoft.com/office/powerpoint/2010/main" val="138276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2</a:t>
            </a:fld>
            <a:endParaRPr lang="nl-NL"/>
          </a:p>
        </p:txBody>
      </p:sp>
    </p:spTree>
    <p:extLst>
      <p:ext uri="{BB962C8B-B14F-4D97-AF65-F5344CB8AC3E}">
        <p14:creationId xmlns:p14="http://schemas.microsoft.com/office/powerpoint/2010/main" val="2531675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18</a:t>
            </a:fld>
            <a:endParaRPr lang="nl-NL"/>
          </a:p>
        </p:txBody>
      </p:sp>
    </p:spTree>
    <p:extLst>
      <p:ext uri="{BB962C8B-B14F-4D97-AF65-F5344CB8AC3E}">
        <p14:creationId xmlns:p14="http://schemas.microsoft.com/office/powerpoint/2010/main" val="23949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19</a:t>
            </a:fld>
            <a:endParaRPr lang="nl-NL"/>
          </a:p>
        </p:txBody>
      </p:sp>
    </p:spTree>
    <p:extLst>
      <p:ext uri="{BB962C8B-B14F-4D97-AF65-F5344CB8AC3E}">
        <p14:creationId xmlns:p14="http://schemas.microsoft.com/office/powerpoint/2010/main" val="17059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20</a:t>
            </a:fld>
            <a:endParaRPr lang="nl-NL"/>
          </a:p>
        </p:txBody>
      </p:sp>
    </p:spTree>
    <p:extLst>
      <p:ext uri="{BB962C8B-B14F-4D97-AF65-F5344CB8AC3E}">
        <p14:creationId xmlns:p14="http://schemas.microsoft.com/office/powerpoint/2010/main" val="1904458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21</a:t>
            </a:fld>
            <a:endParaRPr lang="nl-NL"/>
          </a:p>
        </p:txBody>
      </p:sp>
    </p:spTree>
    <p:extLst>
      <p:ext uri="{BB962C8B-B14F-4D97-AF65-F5344CB8AC3E}">
        <p14:creationId xmlns:p14="http://schemas.microsoft.com/office/powerpoint/2010/main" val="4724338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22</a:t>
            </a:fld>
            <a:endParaRPr lang="nl-NL"/>
          </a:p>
        </p:txBody>
      </p:sp>
    </p:spTree>
    <p:extLst>
      <p:ext uri="{BB962C8B-B14F-4D97-AF65-F5344CB8AC3E}">
        <p14:creationId xmlns:p14="http://schemas.microsoft.com/office/powerpoint/2010/main" val="3560684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23</a:t>
            </a:fld>
            <a:endParaRPr lang="nl-NL"/>
          </a:p>
        </p:txBody>
      </p:sp>
    </p:spTree>
    <p:extLst>
      <p:ext uri="{BB962C8B-B14F-4D97-AF65-F5344CB8AC3E}">
        <p14:creationId xmlns:p14="http://schemas.microsoft.com/office/powerpoint/2010/main" val="1035197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7E37-9009-AE4D-DDC2-3E47190BE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3E1D8-AF7F-EA31-AB6D-CCC5D672C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D579D-C15C-A2CE-ED35-4692E77900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849E54-2D8C-5B67-5B43-F914E0233D36}"/>
              </a:ext>
            </a:extLst>
          </p:cNvPr>
          <p:cNvSpPr>
            <a:spLocks noGrp="1"/>
          </p:cNvSpPr>
          <p:nvPr>
            <p:ph type="sldNum" sz="quarter" idx="5"/>
          </p:nvPr>
        </p:nvSpPr>
        <p:spPr/>
        <p:txBody>
          <a:bodyPr/>
          <a:lstStyle/>
          <a:p>
            <a:fld id="{C7097382-2200-4F9F-B191-D041D1DD5AE4}" type="slidenum">
              <a:rPr lang="nl-NL" smtClean="0"/>
              <a:t>24</a:t>
            </a:fld>
            <a:endParaRPr lang="nl-NL"/>
          </a:p>
        </p:txBody>
      </p:sp>
    </p:spTree>
    <p:extLst>
      <p:ext uri="{BB962C8B-B14F-4D97-AF65-F5344CB8AC3E}">
        <p14:creationId xmlns:p14="http://schemas.microsoft.com/office/powerpoint/2010/main" val="838176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E7C404-B89D-8C7C-032B-484D2FD9C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0AA4F-1783-312D-3E52-069B080D30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164294-DC15-E409-4BA6-910EAC6929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165C1B-8FF5-3E68-E929-26B8225DC41A}"/>
              </a:ext>
            </a:extLst>
          </p:cNvPr>
          <p:cNvSpPr>
            <a:spLocks noGrp="1"/>
          </p:cNvSpPr>
          <p:nvPr>
            <p:ph type="sldNum" sz="quarter" idx="5"/>
          </p:nvPr>
        </p:nvSpPr>
        <p:spPr/>
        <p:txBody>
          <a:bodyPr/>
          <a:lstStyle/>
          <a:p>
            <a:fld id="{C7097382-2200-4F9F-B191-D041D1DD5AE4}" type="slidenum">
              <a:rPr lang="nl-NL" smtClean="0"/>
              <a:t>25</a:t>
            </a:fld>
            <a:endParaRPr lang="nl-NL"/>
          </a:p>
        </p:txBody>
      </p:sp>
    </p:spTree>
    <p:extLst>
      <p:ext uri="{BB962C8B-B14F-4D97-AF65-F5344CB8AC3E}">
        <p14:creationId xmlns:p14="http://schemas.microsoft.com/office/powerpoint/2010/main" val="1330988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79D4A-733C-C9F2-8F7A-D8BAAE718C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B2769-14E1-6124-7C90-607C35ED57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1C0F2-F7FD-BA96-56CA-65E3257EF5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6EC92D-80C0-AFEA-7402-600FB8538795}"/>
              </a:ext>
            </a:extLst>
          </p:cNvPr>
          <p:cNvSpPr>
            <a:spLocks noGrp="1"/>
          </p:cNvSpPr>
          <p:nvPr>
            <p:ph type="sldNum" sz="quarter" idx="5"/>
          </p:nvPr>
        </p:nvSpPr>
        <p:spPr/>
        <p:txBody>
          <a:bodyPr/>
          <a:lstStyle/>
          <a:p>
            <a:fld id="{C7097382-2200-4F9F-B191-D041D1DD5AE4}" type="slidenum">
              <a:rPr lang="nl-NL" smtClean="0"/>
              <a:t>26</a:t>
            </a:fld>
            <a:endParaRPr lang="nl-NL"/>
          </a:p>
        </p:txBody>
      </p:sp>
    </p:spTree>
    <p:extLst>
      <p:ext uri="{BB962C8B-B14F-4D97-AF65-F5344CB8AC3E}">
        <p14:creationId xmlns:p14="http://schemas.microsoft.com/office/powerpoint/2010/main" val="1417044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CD0A6-4D90-9CB5-1013-76860EF564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028DBF-2CAF-D39D-F3EF-3631A4263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03EED-4672-6DC8-3D66-4DF3A13509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121067-4FFC-4732-C81C-AC5D4583B994}"/>
              </a:ext>
            </a:extLst>
          </p:cNvPr>
          <p:cNvSpPr>
            <a:spLocks noGrp="1"/>
          </p:cNvSpPr>
          <p:nvPr>
            <p:ph type="sldNum" sz="quarter" idx="5"/>
          </p:nvPr>
        </p:nvSpPr>
        <p:spPr/>
        <p:txBody>
          <a:bodyPr/>
          <a:lstStyle/>
          <a:p>
            <a:fld id="{C7097382-2200-4F9F-B191-D041D1DD5AE4}" type="slidenum">
              <a:rPr lang="nl-NL" smtClean="0"/>
              <a:t>27</a:t>
            </a:fld>
            <a:endParaRPr lang="nl-NL"/>
          </a:p>
        </p:txBody>
      </p:sp>
    </p:spTree>
    <p:extLst>
      <p:ext uri="{BB962C8B-B14F-4D97-AF65-F5344CB8AC3E}">
        <p14:creationId xmlns:p14="http://schemas.microsoft.com/office/powerpoint/2010/main" val="247822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4</a:t>
            </a:fld>
            <a:endParaRPr lang="nl-NL" dirty="0"/>
          </a:p>
        </p:txBody>
      </p:sp>
    </p:spTree>
    <p:extLst>
      <p:ext uri="{BB962C8B-B14F-4D97-AF65-F5344CB8AC3E}">
        <p14:creationId xmlns:p14="http://schemas.microsoft.com/office/powerpoint/2010/main" val="3454212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64C24-87CB-9816-31C6-402540F56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6A5725-231B-D222-134F-AB0569919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E09BBF-8384-5B55-EB3B-99A55F360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D27E5C-1B2A-0F8B-59A4-AE537F350D91}"/>
              </a:ext>
            </a:extLst>
          </p:cNvPr>
          <p:cNvSpPr>
            <a:spLocks noGrp="1"/>
          </p:cNvSpPr>
          <p:nvPr>
            <p:ph type="sldNum" sz="quarter" idx="5"/>
          </p:nvPr>
        </p:nvSpPr>
        <p:spPr/>
        <p:txBody>
          <a:bodyPr/>
          <a:lstStyle/>
          <a:p>
            <a:fld id="{C7097382-2200-4F9F-B191-D041D1DD5AE4}" type="slidenum">
              <a:rPr lang="nl-NL" smtClean="0"/>
              <a:t>28</a:t>
            </a:fld>
            <a:endParaRPr lang="nl-NL"/>
          </a:p>
        </p:txBody>
      </p:sp>
    </p:spTree>
    <p:extLst>
      <p:ext uri="{BB962C8B-B14F-4D97-AF65-F5344CB8AC3E}">
        <p14:creationId xmlns:p14="http://schemas.microsoft.com/office/powerpoint/2010/main" val="3419223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29</a:t>
            </a:fld>
            <a:endParaRPr lang="nl-NL"/>
          </a:p>
        </p:txBody>
      </p:sp>
    </p:spTree>
    <p:extLst>
      <p:ext uri="{BB962C8B-B14F-4D97-AF65-F5344CB8AC3E}">
        <p14:creationId xmlns:p14="http://schemas.microsoft.com/office/powerpoint/2010/main" val="2556609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43BE4-6219-8E2A-8770-6EFF8A973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B5575-A701-BA51-6669-212AB9E74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86B47-BD6F-1BC5-8FE5-A35E65C7668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73AC4D-ABA3-912C-ACD2-E4ABB4243D2D}"/>
              </a:ext>
            </a:extLst>
          </p:cNvPr>
          <p:cNvSpPr>
            <a:spLocks noGrp="1"/>
          </p:cNvSpPr>
          <p:nvPr>
            <p:ph type="sldNum" sz="quarter" idx="5"/>
          </p:nvPr>
        </p:nvSpPr>
        <p:spPr/>
        <p:txBody>
          <a:bodyPr/>
          <a:lstStyle/>
          <a:p>
            <a:fld id="{C7097382-2200-4F9F-B191-D041D1DD5AE4}" type="slidenum">
              <a:rPr lang="nl-NL" smtClean="0"/>
              <a:t>30</a:t>
            </a:fld>
            <a:endParaRPr lang="nl-NL"/>
          </a:p>
        </p:txBody>
      </p:sp>
    </p:spTree>
    <p:extLst>
      <p:ext uri="{BB962C8B-B14F-4D97-AF65-F5344CB8AC3E}">
        <p14:creationId xmlns:p14="http://schemas.microsoft.com/office/powerpoint/2010/main" val="2250924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31</a:t>
            </a:fld>
            <a:endParaRPr lang="nl-NL"/>
          </a:p>
        </p:txBody>
      </p:sp>
    </p:spTree>
    <p:extLst>
      <p:ext uri="{BB962C8B-B14F-4D97-AF65-F5344CB8AC3E}">
        <p14:creationId xmlns:p14="http://schemas.microsoft.com/office/powerpoint/2010/main" val="2639667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32</a:t>
            </a:fld>
            <a:endParaRPr lang="nl-NL"/>
          </a:p>
        </p:txBody>
      </p:sp>
    </p:spTree>
    <p:extLst>
      <p:ext uri="{BB962C8B-B14F-4D97-AF65-F5344CB8AC3E}">
        <p14:creationId xmlns:p14="http://schemas.microsoft.com/office/powerpoint/2010/main" val="200089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33</a:t>
            </a:fld>
            <a:endParaRPr lang="nl-NL"/>
          </a:p>
        </p:txBody>
      </p:sp>
    </p:spTree>
    <p:extLst>
      <p:ext uri="{BB962C8B-B14F-4D97-AF65-F5344CB8AC3E}">
        <p14:creationId xmlns:p14="http://schemas.microsoft.com/office/powerpoint/2010/main" val="2417320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34</a:t>
            </a:fld>
            <a:endParaRPr lang="nl-NL"/>
          </a:p>
        </p:txBody>
      </p:sp>
    </p:spTree>
    <p:extLst>
      <p:ext uri="{BB962C8B-B14F-4D97-AF65-F5344CB8AC3E}">
        <p14:creationId xmlns:p14="http://schemas.microsoft.com/office/powerpoint/2010/main" val="1113575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35</a:t>
            </a:fld>
            <a:endParaRPr lang="nl-NL"/>
          </a:p>
        </p:txBody>
      </p:sp>
    </p:spTree>
    <p:extLst>
      <p:ext uri="{BB962C8B-B14F-4D97-AF65-F5344CB8AC3E}">
        <p14:creationId xmlns:p14="http://schemas.microsoft.com/office/powerpoint/2010/main" val="616678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37</a:t>
            </a:fld>
            <a:endParaRPr lang="nl-NL" dirty="0"/>
          </a:p>
        </p:txBody>
      </p:sp>
    </p:spTree>
    <p:extLst>
      <p:ext uri="{BB962C8B-B14F-4D97-AF65-F5344CB8AC3E}">
        <p14:creationId xmlns:p14="http://schemas.microsoft.com/office/powerpoint/2010/main" val="409326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5</a:t>
            </a:fld>
            <a:endParaRPr lang="nl-NL"/>
          </a:p>
        </p:txBody>
      </p:sp>
    </p:spTree>
    <p:extLst>
      <p:ext uri="{BB962C8B-B14F-4D97-AF65-F5344CB8AC3E}">
        <p14:creationId xmlns:p14="http://schemas.microsoft.com/office/powerpoint/2010/main" val="2572808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6</a:t>
            </a:fld>
            <a:endParaRPr lang="nl-NL" dirty="0"/>
          </a:p>
        </p:txBody>
      </p:sp>
    </p:spTree>
    <p:extLst>
      <p:ext uri="{BB962C8B-B14F-4D97-AF65-F5344CB8AC3E}">
        <p14:creationId xmlns:p14="http://schemas.microsoft.com/office/powerpoint/2010/main" val="3091119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7</a:t>
            </a:fld>
            <a:endParaRPr lang="nl-NL" dirty="0"/>
          </a:p>
        </p:txBody>
      </p:sp>
    </p:spTree>
    <p:extLst>
      <p:ext uri="{BB962C8B-B14F-4D97-AF65-F5344CB8AC3E}">
        <p14:creationId xmlns:p14="http://schemas.microsoft.com/office/powerpoint/2010/main" val="6268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12</a:t>
            </a:fld>
            <a:endParaRPr lang="nl-NL" dirty="0"/>
          </a:p>
        </p:txBody>
      </p:sp>
    </p:spTree>
    <p:extLst>
      <p:ext uri="{BB962C8B-B14F-4D97-AF65-F5344CB8AC3E}">
        <p14:creationId xmlns:p14="http://schemas.microsoft.com/office/powerpoint/2010/main" val="2397308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15</a:t>
            </a:fld>
            <a:endParaRPr lang="nl-NL"/>
          </a:p>
        </p:txBody>
      </p:sp>
    </p:spTree>
    <p:extLst>
      <p:ext uri="{BB962C8B-B14F-4D97-AF65-F5344CB8AC3E}">
        <p14:creationId xmlns:p14="http://schemas.microsoft.com/office/powerpoint/2010/main" val="270467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16</a:t>
            </a:fld>
            <a:endParaRPr lang="nl-NL"/>
          </a:p>
        </p:txBody>
      </p:sp>
    </p:spTree>
    <p:extLst>
      <p:ext uri="{BB962C8B-B14F-4D97-AF65-F5344CB8AC3E}">
        <p14:creationId xmlns:p14="http://schemas.microsoft.com/office/powerpoint/2010/main" val="1047562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097382-2200-4F9F-B191-D041D1DD5AE4}" type="slidenum">
              <a:rPr lang="nl-NL" smtClean="0"/>
              <a:t>17</a:t>
            </a:fld>
            <a:endParaRPr lang="nl-NL"/>
          </a:p>
        </p:txBody>
      </p:sp>
    </p:spTree>
    <p:extLst>
      <p:ext uri="{BB962C8B-B14F-4D97-AF65-F5344CB8AC3E}">
        <p14:creationId xmlns:p14="http://schemas.microsoft.com/office/powerpoint/2010/main" val="30519068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DF8E15-EF8C-7A8B-B25F-8559458557A5}"/>
              </a:ext>
            </a:extLst>
          </p:cNvPr>
          <p:cNvSpPr/>
          <p:nvPr userDrawn="1"/>
        </p:nvSpPr>
        <p:spPr>
          <a:xfrm>
            <a:off x="-1" y="5359409"/>
            <a:ext cx="8720051" cy="681602"/>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9BC3B5C-CB93-EAA4-EB7B-D5AC2896466A}"/>
              </a:ext>
            </a:extLst>
          </p:cNvPr>
          <p:cNvSpPr/>
          <p:nvPr userDrawn="1"/>
        </p:nvSpPr>
        <p:spPr>
          <a:xfrm>
            <a:off x="8293196" y="-5975"/>
            <a:ext cx="3934822" cy="6861628"/>
          </a:xfrm>
          <a:custGeom>
            <a:avLst/>
            <a:gdLst>
              <a:gd name="connsiteX0" fmla="*/ 0 w 5410223"/>
              <a:gd name="connsiteY0" fmla="*/ 0 h 6858000"/>
              <a:gd name="connsiteX1" fmla="*/ 5410223 w 5410223"/>
              <a:gd name="connsiteY1" fmla="*/ 0 h 6858000"/>
              <a:gd name="connsiteX2" fmla="*/ 5410223 w 5410223"/>
              <a:gd name="connsiteY2" fmla="*/ 6858000 h 6858000"/>
              <a:gd name="connsiteX3" fmla="*/ 0 w 5410223"/>
              <a:gd name="connsiteY3" fmla="*/ 6858000 h 6858000"/>
              <a:gd name="connsiteX4" fmla="*/ 0 w 5410223"/>
              <a:gd name="connsiteY4" fmla="*/ 0 h 6858000"/>
              <a:gd name="connsiteX0" fmla="*/ 1039091 w 5410223"/>
              <a:gd name="connsiteY0" fmla="*/ 41564 h 6858000"/>
              <a:gd name="connsiteX1" fmla="*/ 5410223 w 5410223"/>
              <a:gd name="connsiteY1" fmla="*/ 0 h 6858000"/>
              <a:gd name="connsiteX2" fmla="*/ 5410223 w 5410223"/>
              <a:gd name="connsiteY2" fmla="*/ 6858000 h 6858000"/>
              <a:gd name="connsiteX3" fmla="*/ 0 w 5410223"/>
              <a:gd name="connsiteY3" fmla="*/ 6858000 h 6858000"/>
              <a:gd name="connsiteX4" fmla="*/ 1039091 w 5410223"/>
              <a:gd name="connsiteY4" fmla="*/ 41564 h 6858000"/>
              <a:gd name="connsiteX0" fmla="*/ 1039091 w 5410223"/>
              <a:gd name="connsiteY0" fmla="*/ 6730 h 6858000"/>
              <a:gd name="connsiteX1" fmla="*/ 5410223 w 5410223"/>
              <a:gd name="connsiteY1" fmla="*/ 0 h 6858000"/>
              <a:gd name="connsiteX2" fmla="*/ 5410223 w 5410223"/>
              <a:gd name="connsiteY2" fmla="*/ 6858000 h 6858000"/>
              <a:gd name="connsiteX3" fmla="*/ 0 w 5410223"/>
              <a:gd name="connsiteY3" fmla="*/ 6858000 h 6858000"/>
              <a:gd name="connsiteX4" fmla="*/ 1039091 w 5410223"/>
              <a:gd name="connsiteY4" fmla="*/ 6730 h 6858000"/>
              <a:gd name="connsiteX0" fmla="*/ 1042720 w 5413852"/>
              <a:gd name="connsiteY0" fmla="*/ 6730 h 6861628"/>
              <a:gd name="connsiteX1" fmla="*/ 5413852 w 5413852"/>
              <a:gd name="connsiteY1" fmla="*/ 0 h 6861628"/>
              <a:gd name="connsiteX2" fmla="*/ 5413852 w 5413852"/>
              <a:gd name="connsiteY2" fmla="*/ 6858000 h 6861628"/>
              <a:gd name="connsiteX3" fmla="*/ 0 w 5413852"/>
              <a:gd name="connsiteY3" fmla="*/ 6861628 h 6861628"/>
              <a:gd name="connsiteX4" fmla="*/ 1042720 w 5413852"/>
              <a:gd name="connsiteY4" fmla="*/ 6730 h 686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852" h="6861628">
                <a:moveTo>
                  <a:pt x="1042720" y="6730"/>
                </a:moveTo>
                <a:lnTo>
                  <a:pt x="5413852" y="0"/>
                </a:lnTo>
                <a:lnTo>
                  <a:pt x="5413852" y="6858000"/>
                </a:lnTo>
                <a:lnTo>
                  <a:pt x="0" y="6861628"/>
                </a:lnTo>
                <a:lnTo>
                  <a:pt x="1042720" y="6730"/>
                </a:lnTo>
                <a:close/>
              </a:path>
            </a:pathLst>
          </a:cu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2F3D76-868D-7BC3-41B7-8736AAA2E398}"/>
              </a:ext>
            </a:extLst>
          </p:cNvPr>
          <p:cNvSpPr/>
          <p:nvPr/>
        </p:nvSpPr>
        <p:spPr>
          <a:xfrm>
            <a:off x="311447" y="6039400"/>
            <a:ext cx="3051473" cy="8273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23E441-FBCB-B6D7-0602-DEF10DA83D63}"/>
              </a:ext>
            </a:extLst>
          </p:cNvPr>
          <p:cNvSpPr/>
          <p:nvPr userDrawn="1"/>
        </p:nvSpPr>
        <p:spPr>
          <a:xfrm>
            <a:off x="-1" y="6039399"/>
            <a:ext cx="4142970" cy="8273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 Placeholder 9">
            <a:extLst>
              <a:ext uri="{FF2B5EF4-FFF2-40B4-BE49-F238E27FC236}">
                <a16:creationId xmlns:a16="http://schemas.microsoft.com/office/drawing/2014/main" id="{E9535E0E-A765-9A88-E802-062F1EC0E5A5}"/>
              </a:ext>
            </a:extLst>
          </p:cNvPr>
          <p:cNvSpPr>
            <a:spLocks noGrp="1"/>
          </p:cNvSpPr>
          <p:nvPr>
            <p:ph type="body" sz="quarter" idx="10" hasCustomPrompt="1"/>
          </p:nvPr>
        </p:nvSpPr>
        <p:spPr>
          <a:xfrm>
            <a:off x="228155" y="1761843"/>
            <a:ext cx="4395285" cy="1020520"/>
          </a:xfrm>
          <a:prstGeom prst="rect">
            <a:avLst/>
          </a:prstGeom>
        </p:spPr>
        <p:txBody>
          <a:bodyPr/>
          <a:lstStyle>
            <a:lvl1pPr marL="0" indent="0">
              <a:lnSpc>
                <a:spcPct val="100000"/>
              </a:lnSpc>
              <a:buFontTx/>
              <a:buNone/>
              <a:defRPr sz="3200" b="0" cap="all" baseline="0">
                <a:solidFill>
                  <a:srgbClr val="343434"/>
                </a:solidFill>
                <a:latin typeface="Oswald" pitchFamily="2" charset="0"/>
              </a:defRPr>
            </a:lvl1pPr>
          </a:lstStyle>
          <a:p>
            <a:pPr lvl="0"/>
            <a:r>
              <a:rPr lang="en-US" dirty="0"/>
              <a:t>CLICK TO EDIT MASTER TEXT STYLES</a:t>
            </a:r>
          </a:p>
        </p:txBody>
      </p:sp>
      <p:sp>
        <p:nvSpPr>
          <p:cNvPr id="109" name="Text Placeholder 9">
            <a:extLst>
              <a:ext uri="{FF2B5EF4-FFF2-40B4-BE49-F238E27FC236}">
                <a16:creationId xmlns:a16="http://schemas.microsoft.com/office/drawing/2014/main" id="{6E539B86-44B0-84C0-59D6-74D5DA7201F0}"/>
              </a:ext>
            </a:extLst>
          </p:cNvPr>
          <p:cNvSpPr>
            <a:spLocks noGrp="1"/>
          </p:cNvSpPr>
          <p:nvPr>
            <p:ph type="body" sz="quarter" idx="11" hasCustomPrompt="1"/>
          </p:nvPr>
        </p:nvSpPr>
        <p:spPr>
          <a:xfrm>
            <a:off x="228155" y="2819389"/>
            <a:ext cx="4395285" cy="642964"/>
          </a:xfrm>
          <a:prstGeom prst="rect">
            <a:avLst/>
          </a:prstGeom>
        </p:spPr>
        <p:txBody>
          <a:bodyPr/>
          <a:lstStyle>
            <a:lvl1pPr marL="0" indent="0">
              <a:lnSpc>
                <a:spcPct val="100000"/>
              </a:lnSpc>
              <a:buFontTx/>
              <a:buNone/>
              <a:defRPr sz="1600" b="0">
                <a:solidFill>
                  <a:srgbClr val="343434"/>
                </a:solidFill>
                <a:latin typeface="Poppins" panose="00000500000000000000" pitchFamily="2" charset="0"/>
                <a:cs typeface="Poppins" panose="00000500000000000000" pitchFamily="2" charset="0"/>
              </a:defRPr>
            </a:lvl1pPr>
          </a:lstStyle>
          <a:p>
            <a:pPr lvl="0"/>
            <a:r>
              <a:rPr lang="en-US" dirty="0"/>
              <a:t>CLICK TO EDIT MASTER TEXT STYLES</a:t>
            </a:r>
          </a:p>
        </p:txBody>
      </p:sp>
      <p:sp>
        <p:nvSpPr>
          <p:cNvPr id="110" name="Rectangle 109">
            <a:extLst>
              <a:ext uri="{FF2B5EF4-FFF2-40B4-BE49-F238E27FC236}">
                <a16:creationId xmlns:a16="http://schemas.microsoft.com/office/drawing/2014/main" id="{88DEC4E2-258C-11F5-0EEA-BE6D502BEF8C}"/>
              </a:ext>
            </a:extLst>
          </p:cNvPr>
          <p:cNvSpPr/>
          <p:nvPr userDrawn="1"/>
        </p:nvSpPr>
        <p:spPr>
          <a:xfrm>
            <a:off x="6814166" y="6284686"/>
            <a:ext cx="5377834" cy="574222"/>
          </a:xfrm>
          <a:prstGeom prst="rect">
            <a:avLst/>
          </a:pr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2" name="Freeform: Shape 111">
            <a:extLst>
              <a:ext uri="{FF2B5EF4-FFF2-40B4-BE49-F238E27FC236}">
                <a16:creationId xmlns:a16="http://schemas.microsoft.com/office/drawing/2014/main" id="{56ECCB0C-48E2-0E1B-1C3D-2430B8BD0FEA}"/>
              </a:ext>
            </a:extLst>
          </p:cNvPr>
          <p:cNvSpPr/>
          <p:nvPr userDrawn="1"/>
        </p:nvSpPr>
        <p:spPr>
          <a:xfrm rot="2704728">
            <a:off x="5962935" y="300704"/>
            <a:ext cx="2904847" cy="8911470"/>
          </a:xfrm>
          <a:custGeom>
            <a:avLst/>
            <a:gdLst>
              <a:gd name="connsiteX0" fmla="*/ 0 w 3081162"/>
              <a:gd name="connsiteY0" fmla="*/ 0 h 9537588"/>
              <a:gd name="connsiteX1" fmla="*/ 1585800 w 3081162"/>
              <a:gd name="connsiteY1" fmla="*/ 0 h 9537588"/>
              <a:gd name="connsiteX2" fmla="*/ 3081162 w 3081162"/>
              <a:gd name="connsiteY2" fmla="*/ 1530806 h 9537588"/>
              <a:gd name="connsiteX3" fmla="*/ 3081162 w 3081162"/>
              <a:gd name="connsiteY3" fmla="*/ 6401013 h 9537588"/>
              <a:gd name="connsiteX4" fmla="*/ 0 w 3081162"/>
              <a:gd name="connsiteY4" fmla="*/ 9537588 h 953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162" h="9537588">
                <a:moveTo>
                  <a:pt x="0" y="0"/>
                </a:moveTo>
                <a:lnTo>
                  <a:pt x="1585800" y="0"/>
                </a:lnTo>
                <a:lnTo>
                  <a:pt x="3081162" y="1530806"/>
                </a:lnTo>
                <a:lnTo>
                  <a:pt x="3081162" y="6401013"/>
                </a:lnTo>
                <a:lnTo>
                  <a:pt x="0" y="953758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80" name="Group 179">
            <a:extLst>
              <a:ext uri="{FF2B5EF4-FFF2-40B4-BE49-F238E27FC236}">
                <a16:creationId xmlns:a16="http://schemas.microsoft.com/office/drawing/2014/main" id="{C826C6FD-2DAE-518D-2187-7CBAE23D413A}"/>
              </a:ext>
            </a:extLst>
          </p:cNvPr>
          <p:cNvGrpSpPr/>
          <p:nvPr userDrawn="1"/>
        </p:nvGrpSpPr>
        <p:grpSpPr>
          <a:xfrm>
            <a:off x="5346610" y="-9142"/>
            <a:ext cx="5208318" cy="6084293"/>
            <a:chOff x="4625739" y="-6714"/>
            <a:chExt cx="5917682" cy="6084293"/>
          </a:xfrm>
        </p:grpSpPr>
        <p:sp>
          <p:nvSpPr>
            <p:cNvPr id="111" name="Rectangle 110">
              <a:extLst>
                <a:ext uri="{FF2B5EF4-FFF2-40B4-BE49-F238E27FC236}">
                  <a16:creationId xmlns:a16="http://schemas.microsoft.com/office/drawing/2014/main" id="{DACB58A3-3F5B-5818-0FEE-04F65DA75AE5}"/>
                </a:ext>
              </a:extLst>
            </p:cNvPr>
            <p:cNvSpPr/>
            <p:nvPr userDrawn="1"/>
          </p:nvSpPr>
          <p:spPr>
            <a:xfrm>
              <a:off x="7132749" y="-6714"/>
              <a:ext cx="3397610" cy="34400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Isosceles Triangle 112">
              <a:extLst>
                <a:ext uri="{FF2B5EF4-FFF2-40B4-BE49-F238E27FC236}">
                  <a16:creationId xmlns:a16="http://schemas.microsoft.com/office/drawing/2014/main" id="{F2150FCD-8882-2716-0EE2-1F28DC62D094}"/>
                </a:ext>
              </a:extLst>
            </p:cNvPr>
            <p:cNvSpPr/>
            <p:nvPr userDrawn="1"/>
          </p:nvSpPr>
          <p:spPr>
            <a:xfrm rot="16200000">
              <a:off x="7368098" y="328865"/>
              <a:ext cx="1227763" cy="570033"/>
            </a:xfrm>
            <a:prstGeom prst="triangle">
              <a:avLst/>
            </a:prstGeom>
            <a:solidFill>
              <a:schemeClr val="accent1">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Isosceles Triangle 113">
              <a:extLst>
                <a:ext uri="{FF2B5EF4-FFF2-40B4-BE49-F238E27FC236}">
                  <a16:creationId xmlns:a16="http://schemas.microsoft.com/office/drawing/2014/main" id="{0CF42BBF-E53E-1030-1D50-E54377DEAD4E}"/>
                </a:ext>
              </a:extLst>
            </p:cNvPr>
            <p:cNvSpPr/>
            <p:nvPr userDrawn="1"/>
          </p:nvSpPr>
          <p:spPr>
            <a:xfrm>
              <a:off x="8262671" y="613882"/>
              <a:ext cx="1140066" cy="613880"/>
            </a:xfrm>
            <a:prstGeom prst="triangle">
              <a:avLst/>
            </a:prstGeom>
            <a:solidFill>
              <a:srgbClr val="83BC4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a:extLst>
                <a:ext uri="{FF2B5EF4-FFF2-40B4-BE49-F238E27FC236}">
                  <a16:creationId xmlns:a16="http://schemas.microsoft.com/office/drawing/2014/main" id="{3F24CD19-728B-3134-5386-76FF3E54454B}"/>
                </a:ext>
              </a:extLst>
            </p:cNvPr>
            <p:cNvSpPr/>
            <p:nvPr userDrawn="1"/>
          </p:nvSpPr>
          <p:spPr>
            <a:xfrm rot="10800000">
              <a:off x="8262671" y="5976"/>
              <a:ext cx="1140066" cy="613880"/>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Isosceles Triangle 115">
              <a:extLst>
                <a:ext uri="{FF2B5EF4-FFF2-40B4-BE49-F238E27FC236}">
                  <a16:creationId xmlns:a16="http://schemas.microsoft.com/office/drawing/2014/main" id="{AD4DABE7-B6FE-E3F8-0AFA-8C3B560E672D}"/>
                </a:ext>
              </a:extLst>
            </p:cNvPr>
            <p:cNvSpPr/>
            <p:nvPr userDrawn="1"/>
          </p:nvSpPr>
          <p:spPr>
            <a:xfrm rot="5400000">
              <a:off x="7940545" y="328864"/>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Isosceles Triangle 116">
              <a:extLst>
                <a:ext uri="{FF2B5EF4-FFF2-40B4-BE49-F238E27FC236}">
                  <a16:creationId xmlns:a16="http://schemas.microsoft.com/office/drawing/2014/main" id="{B3206DF2-9350-6B85-C804-0CAAD75DC799}"/>
                </a:ext>
              </a:extLst>
            </p:cNvPr>
            <p:cNvSpPr/>
            <p:nvPr userDrawn="1"/>
          </p:nvSpPr>
          <p:spPr>
            <a:xfrm rot="16200000">
              <a:off x="8500517" y="328864"/>
              <a:ext cx="1227763" cy="570033"/>
            </a:xfrm>
            <a:prstGeom prst="triangle">
              <a:avLst/>
            </a:prstGeom>
            <a:solidFill>
              <a:srgbClr val="83BC4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a:extLst>
                <a:ext uri="{FF2B5EF4-FFF2-40B4-BE49-F238E27FC236}">
                  <a16:creationId xmlns:a16="http://schemas.microsoft.com/office/drawing/2014/main" id="{DC16A105-9A92-1473-5ABB-F9B25DAD4E80}"/>
                </a:ext>
              </a:extLst>
            </p:cNvPr>
            <p:cNvSpPr/>
            <p:nvPr userDrawn="1"/>
          </p:nvSpPr>
          <p:spPr>
            <a:xfrm>
              <a:off x="9389877" y="611603"/>
              <a:ext cx="1140066" cy="613880"/>
            </a:xfrm>
            <a:prstGeom prst="triangle">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a:extLst>
                <a:ext uri="{FF2B5EF4-FFF2-40B4-BE49-F238E27FC236}">
                  <a16:creationId xmlns:a16="http://schemas.microsoft.com/office/drawing/2014/main" id="{2E0872B0-A49B-6B84-1BB8-C41A864B273A}"/>
                </a:ext>
              </a:extLst>
            </p:cNvPr>
            <p:cNvSpPr/>
            <p:nvPr userDrawn="1"/>
          </p:nvSpPr>
          <p:spPr>
            <a:xfrm rot="10800000">
              <a:off x="9389877" y="3697"/>
              <a:ext cx="1140066" cy="613880"/>
            </a:xfrm>
            <a:prstGeom prst="triangle">
              <a:avLst/>
            </a:prstGeom>
            <a:solidFill>
              <a:srgbClr val="83BC49">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Isosceles Triangle 119">
              <a:extLst>
                <a:ext uri="{FF2B5EF4-FFF2-40B4-BE49-F238E27FC236}">
                  <a16:creationId xmlns:a16="http://schemas.microsoft.com/office/drawing/2014/main" id="{80F6FA1A-5944-CA58-63CC-8E6011EAECBF}"/>
                </a:ext>
              </a:extLst>
            </p:cNvPr>
            <p:cNvSpPr/>
            <p:nvPr userDrawn="1"/>
          </p:nvSpPr>
          <p:spPr>
            <a:xfrm rot="5400000">
              <a:off x="9067751" y="326585"/>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Isosceles Triangle 120">
              <a:extLst>
                <a:ext uri="{FF2B5EF4-FFF2-40B4-BE49-F238E27FC236}">
                  <a16:creationId xmlns:a16="http://schemas.microsoft.com/office/drawing/2014/main" id="{0E7E5372-0D83-B9A4-346B-F1763AEDE65E}"/>
                </a:ext>
              </a:extLst>
            </p:cNvPr>
            <p:cNvSpPr/>
            <p:nvPr userDrawn="1"/>
          </p:nvSpPr>
          <p:spPr>
            <a:xfrm rot="16200000">
              <a:off x="9627723" y="326585"/>
              <a:ext cx="1227763" cy="570033"/>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Isosceles Triangle 121">
              <a:extLst>
                <a:ext uri="{FF2B5EF4-FFF2-40B4-BE49-F238E27FC236}">
                  <a16:creationId xmlns:a16="http://schemas.microsoft.com/office/drawing/2014/main" id="{B8074927-9661-CC84-2793-C38688959B2C}"/>
                </a:ext>
              </a:extLst>
            </p:cNvPr>
            <p:cNvSpPr/>
            <p:nvPr userDrawn="1"/>
          </p:nvSpPr>
          <p:spPr>
            <a:xfrm>
              <a:off x="7136991" y="1825317"/>
              <a:ext cx="1140066" cy="613880"/>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Isosceles Triangle 122">
              <a:extLst>
                <a:ext uri="{FF2B5EF4-FFF2-40B4-BE49-F238E27FC236}">
                  <a16:creationId xmlns:a16="http://schemas.microsoft.com/office/drawing/2014/main" id="{58AA49E3-D6FE-1D60-C46E-0271566962AF}"/>
                </a:ext>
              </a:extLst>
            </p:cNvPr>
            <p:cNvSpPr/>
            <p:nvPr userDrawn="1"/>
          </p:nvSpPr>
          <p:spPr>
            <a:xfrm rot="10800000">
              <a:off x="7136991" y="1217411"/>
              <a:ext cx="1140066" cy="613880"/>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Isosceles Triangle 123">
              <a:extLst>
                <a:ext uri="{FF2B5EF4-FFF2-40B4-BE49-F238E27FC236}">
                  <a16:creationId xmlns:a16="http://schemas.microsoft.com/office/drawing/2014/main" id="{3C5DD6CF-5808-BD7E-16AD-FD50B1878EB5}"/>
                </a:ext>
              </a:extLst>
            </p:cNvPr>
            <p:cNvSpPr/>
            <p:nvPr userDrawn="1"/>
          </p:nvSpPr>
          <p:spPr>
            <a:xfrm rot="5400000">
              <a:off x="6806699" y="154029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Isosceles Triangle 124">
              <a:extLst>
                <a:ext uri="{FF2B5EF4-FFF2-40B4-BE49-F238E27FC236}">
                  <a16:creationId xmlns:a16="http://schemas.microsoft.com/office/drawing/2014/main" id="{4C216794-0A3F-98FD-0081-8687895A196F}"/>
                </a:ext>
              </a:extLst>
            </p:cNvPr>
            <p:cNvSpPr/>
            <p:nvPr userDrawn="1"/>
          </p:nvSpPr>
          <p:spPr>
            <a:xfrm rot="16200000">
              <a:off x="7375735" y="1539400"/>
              <a:ext cx="1227763" cy="571829"/>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Isosceles Triangle 125">
              <a:extLst>
                <a:ext uri="{FF2B5EF4-FFF2-40B4-BE49-F238E27FC236}">
                  <a16:creationId xmlns:a16="http://schemas.microsoft.com/office/drawing/2014/main" id="{B8F0C5DC-D406-B45C-8B17-F9FA90EBD6E7}"/>
                </a:ext>
              </a:extLst>
            </p:cNvPr>
            <p:cNvSpPr/>
            <p:nvPr userDrawn="1"/>
          </p:nvSpPr>
          <p:spPr>
            <a:xfrm>
              <a:off x="8269410" y="1825316"/>
              <a:ext cx="1140066" cy="613880"/>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Isosceles Triangle 126">
              <a:extLst>
                <a:ext uri="{FF2B5EF4-FFF2-40B4-BE49-F238E27FC236}">
                  <a16:creationId xmlns:a16="http://schemas.microsoft.com/office/drawing/2014/main" id="{8F35D4D9-5A31-6FC4-7AA9-1CB53A264FD4}"/>
                </a:ext>
              </a:extLst>
            </p:cNvPr>
            <p:cNvSpPr/>
            <p:nvPr userDrawn="1"/>
          </p:nvSpPr>
          <p:spPr>
            <a:xfrm rot="10800000">
              <a:off x="8269410" y="1217410"/>
              <a:ext cx="1140066" cy="613880"/>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Isosceles Triangle 127">
              <a:extLst>
                <a:ext uri="{FF2B5EF4-FFF2-40B4-BE49-F238E27FC236}">
                  <a16:creationId xmlns:a16="http://schemas.microsoft.com/office/drawing/2014/main" id="{446C3DB4-E093-5794-78D8-0C24C86BE445}"/>
                </a:ext>
              </a:extLst>
            </p:cNvPr>
            <p:cNvSpPr/>
            <p:nvPr userDrawn="1"/>
          </p:nvSpPr>
          <p:spPr>
            <a:xfrm rot="5400000">
              <a:off x="7947284" y="1540298"/>
              <a:ext cx="1227763" cy="570033"/>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Isosceles Triangle 128">
              <a:extLst>
                <a:ext uri="{FF2B5EF4-FFF2-40B4-BE49-F238E27FC236}">
                  <a16:creationId xmlns:a16="http://schemas.microsoft.com/office/drawing/2014/main" id="{893E8774-8E9F-F6A6-219D-39700E701B36}"/>
                </a:ext>
              </a:extLst>
            </p:cNvPr>
            <p:cNvSpPr/>
            <p:nvPr userDrawn="1"/>
          </p:nvSpPr>
          <p:spPr>
            <a:xfrm rot="16200000">
              <a:off x="8507256" y="1540298"/>
              <a:ext cx="1227763" cy="570033"/>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Isosceles Triangle 129">
              <a:extLst>
                <a:ext uri="{FF2B5EF4-FFF2-40B4-BE49-F238E27FC236}">
                  <a16:creationId xmlns:a16="http://schemas.microsoft.com/office/drawing/2014/main" id="{A8129C07-BE19-1A63-F5DA-38D8C48ED7EB}"/>
                </a:ext>
              </a:extLst>
            </p:cNvPr>
            <p:cNvSpPr/>
            <p:nvPr userDrawn="1"/>
          </p:nvSpPr>
          <p:spPr>
            <a:xfrm>
              <a:off x="9396616" y="1823037"/>
              <a:ext cx="1140066" cy="613880"/>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Isosceles Triangle 130">
              <a:extLst>
                <a:ext uri="{FF2B5EF4-FFF2-40B4-BE49-F238E27FC236}">
                  <a16:creationId xmlns:a16="http://schemas.microsoft.com/office/drawing/2014/main" id="{385795E8-A6F1-53DE-3139-9A6DAA686FAE}"/>
                </a:ext>
              </a:extLst>
            </p:cNvPr>
            <p:cNvSpPr/>
            <p:nvPr userDrawn="1"/>
          </p:nvSpPr>
          <p:spPr>
            <a:xfrm rot="10800000">
              <a:off x="9396616" y="1215131"/>
              <a:ext cx="1140066" cy="613880"/>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Isosceles Triangle 131">
              <a:extLst>
                <a:ext uri="{FF2B5EF4-FFF2-40B4-BE49-F238E27FC236}">
                  <a16:creationId xmlns:a16="http://schemas.microsoft.com/office/drawing/2014/main" id="{EBB9C183-C515-94A0-7FD9-6D2679CB6062}"/>
                </a:ext>
              </a:extLst>
            </p:cNvPr>
            <p:cNvSpPr/>
            <p:nvPr userDrawn="1"/>
          </p:nvSpPr>
          <p:spPr>
            <a:xfrm rot="5400000">
              <a:off x="9074490" y="153801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Isosceles Triangle 132">
              <a:extLst>
                <a:ext uri="{FF2B5EF4-FFF2-40B4-BE49-F238E27FC236}">
                  <a16:creationId xmlns:a16="http://schemas.microsoft.com/office/drawing/2014/main" id="{8575DE89-20FA-41DA-FA6B-B1F0DF98E71C}"/>
                </a:ext>
              </a:extLst>
            </p:cNvPr>
            <p:cNvSpPr/>
            <p:nvPr userDrawn="1"/>
          </p:nvSpPr>
          <p:spPr>
            <a:xfrm rot="16200000">
              <a:off x="9634462" y="153801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Isosceles Triangle 133">
              <a:extLst>
                <a:ext uri="{FF2B5EF4-FFF2-40B4-BE49-F238E27FC236}">
                  <a16:creationId xmlns:a16="http://schemas.microsoft.com/office/drawing/2014/main" id="{3BCB41CC-6126-D321-F19A-74039794342E}"/>
                </a:ext>
              </a:extLst>
            </p:cNvPr>
            <p:cNvSpPr/>
            <p:nvPr userDrawn="1"/>
          </p:nvSpPr>
          <p:spPr>
            <a:xfrm>
              <a:off x="7143730" y="3036751"/>
              <a:ext cx="1140066" cy="613880"/>
            </a:xfrm>
            <a:prstGeom prst="triangle">
              <a:avLst/>
            </a:prstGeom>
            <a:solidFill>
              <a:srgbClr val="92D05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Isosceles Triangle 134">
              <a:extLst>
                <a:ext uri="{FF2B5EF4-FFF2-40B4-BE49-F238E27FC236}">
                  <a16:creationId xmlns:a16="http://schemas.microsoft.com/office/drawing/2014/main" id="{A6AD1E86-6B86-9B2B-C846-9BC577DB606A}"/>
                </a:ext>
              </a:extLst>
            </p:cNvPr>
            <p:cNvSpPr/>
            <p:nvPr userDrawn="1"/>
          </p:nvSpPr>
          <p:spPr>
            <a:xfrm rot="10800000">
              <a:off x="7136373" y="2428845"/>
              <a:ext cx="1147423" cy="613880"/>
            </a:xfrm>
            <a:prstGeom prst="triangle">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Isosceles Triangle 135">
              <a:extLst>
                <a:ext uri="{FF2B5EF4-FFF2-40B4-BE49-F238E27FC236}">
                  <a16:creationId xmlns:a16="http://schemas.microsoft.com/office/drawing/2014/main" id="{6F9DECCB-2297-B222-432B-13875911BA3D}"/>
                </a:ext>
              </a:extLst>
            </p:cNvPr>
            <p:cNvSpPr/>
            <p:nvPr userDrawn="1"/>
          </p:nvSpPr>
          <p:spPr>
            <a:xfrm rot="5400000">
              <a:off x="6806633" y="2751733"/>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Isosceles Triangle 136">
              <a:extLst>
                <a:ext uri="{FF2B5EF4-FFF2-40B4-BE49-F238E27FC236}">
                  <a16:creationId xmlns:a16="http://schemas.microsoft.com/office/drawing/2014/main" id="{6AEA57F4-2EF8-80FB-1DE1-15EA3EF83646}"/>
                </a:ext>
              </a:extLst>
            </p:cNvPr>
            <p:cNvSpPr/>
            <p:nvPr userDrawn="1"/>
          </p:nvSpPr>
          <p:spPr>
            <a:xfrm rot="16200000">
              <a:off x="7381576" y="2751733"/>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Isosceles Triangle 137">
              <a:extLst>
                <a:ext uri="{FF2B5EF4-FFF2-40B4-BE49-F238E27FC236}">
                  <a16:creationId xmlns:a16="http://schemas.microsoft.com/office/drawing/2014/main" id="{4889B6D9-2886-9F05-DEC0-996D4C3DFE9E}"/>
                </a:ext>
              </a:extLst>
            </p:cNvPr>
            <p:cNvSpPr/>
            <p:nvPr userDrawn="1"/>
          </p:nvSpPr>
          <p:spPr>
            <a:xfrm>
              <a:off x="8276149" y="3036750"/>
              <a:ext cx="1140066" cy="613880"/>
            </a:xfrm>
            <a:prstGeom prst="triangle">
              <a:avLst/>
            </a:prstGeom>
            <a:solidFill>
              <a:schemeClr val="accent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Isosceles Triangle 138">
              <a:extLst>
                <a:ext uri="{FF2B5EF4-FFF2-40B4-BE49-F238E27FC236}">
                  <a16:creationId xmlns:a16="http://schemas.microsoft.com/office/drawing/2014/main" id="{6540CB97-1B9D-C383-885E-559C63310138}"/>
                </a:ext>
              </a:extLst>
            </p:cNvPr>
            <p:cNvSpPr/>
            <p:nvPr userDrawn="1"/>
          </p:nvSpPr>
          <p:spPr>
            <a:xfrm rot="10800000">
              <a:off x="8276149" y="2428844"/>
              <a:ext cx="1140066" cy="6138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Isosceles Triangle 139">
              <a:extLst>
                <a:ext uri="{FF2B5EF4-FFF2-40B4-BE49-F238E27FC236}">
                  <a16:creationId xmlns:a16="http://schemas.microsoft.com/office/drawing/2014/main" id="{7B134D9C-1259-7D5C-8BAE-057AD34F58C3}"/>
                </a:ext>
              </a:extLst>
            </p:cNvPr>
            <p:cNvSpPr/>
            <p:nvPr userDrawn="1"/>
          </p:nvSpPr>
          <p:spPr>
            <a:xfrm rot="5400000">
              <a:off x="7954023" y="2751732"/>
              <a:ext cx="1227763" cy="570033"/>
            </a:xfrm>
            <a:prstGeom prst="triangle">
              <a:avLst/>
            </a:prstGeom>
            <a:solidFill>
              <a:srgbClr val="92D05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Isosceles Triangle 140">
              <a:extLst>
                <a:ext uri="{FF2B5EF4-FFF2-40B4-BE49-F238E27FC236}">
                  <a16:creationId xmlns:a16="http://schemas.microsoft.com/office/drawing/2014/main" id="{AAFBF6B0-C9E2-0AB3-21BC-FBED2DE6C583}"/>
                </a:ext>
              </a:extLst>
            </p:cNvPr>
            <p:cNvSpPr/>
            <p:nvPr userDrawn="1"/>
          </p:nvSpPr>
          <p:spPr>
            <a:xfrm rot="16200000">
              <a:off x="8513995" y="2751732"/>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2EC87262-6D01-3CD3-0F09-CABB6D4AA61F}"/>
                </a:ext>
              </a:extLst>
            </p:cNvPr>
            <p:cNvSpPr/>
            <p:nvPr userDrawn="1"/>
          </p:nvSpPr>
          <p:spPr>
            <a:xfrm>
              <a:off x="9403355" y="3034471"/>
              <a:ext cx="1043434" cy="613880"/>
            </a:xfrm>
            <a:custGeom>
              <a:avLst/>
              <a:gdLst>
                <a:gd name="connsiteX0" fmla="*/ 570033 w 1043434"/>
                <a:gd name="connsiteY0" fmla="*/ 0 h 613880"/>
                <a:gd name="connsiteX1" fmla="*/ 1043434 w 1043434"/>
                <a:gd name="connsiteY1" fmla="*/ 509815 h 613880"/>
                <a:gd name="connsiteX2" fmla="*/ 936338 w 1043434"/>
                <a:gd name="connsiteY2" fmla="*/ 613880 h 613880"/>
                <a:gd name="connsiteX3" fmla="*/ 0 w 1043434"/>
                <a:gd name="connsiteY3" fmla="*/ 613880 h 613880"/>
              </a:gdLst>
              <a:ahLst/>
              <a:cxnLst>
                <a:cxn ang="0">
                  <a:pos x="connsiteX0" y="connsiteY0"/>
                </a:cxn>
                <a:cxn ang="0">
                  <a:pos x="connsiteX1" y="connsiteY1"/>
                </a:cxn>
                <a:cxn ang="0">
                  <a:pos x="connsiteX2" y="connsiteY2"/>
                </a:cxn>
                <a:cxn ang="0">
                  <a:pos x="connsiteX3" y="connsiteY3"/>
                </a:cxn>
              </a:cxnLst>
              <a:rect l="l" t="t" r="r" b="b"/>
              <a:pathLst>
                <a:path w="1043434" h="613880">
                  <a:moveTo>
                    <a:pt x="570033" y="0"/>
                  </a:moveTo>
                  <a:lnTo>
                    <a:pt x="1043434" y="509815"/>
                  </a:lnTo>
                  <a:lnTo>
                    <a:pt x="936338" y="613880"/>
                  </a:lnTo>
                  <a:lnTo>
                    <a:pt x="0" y="613880"/>
                  </a:lnTo>
                  <a:close/>
                </a:path>
              </a:pathLst>
            </a:custGeom>
            <a:solidFill>
              <a:srgbClr val="92D05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 name="Isosceles Triangle 142">
              <a:extLst>
                <a:ext uri="{FF2B5EF4-FFF2-40B4-BE49-F238E27FC236}">
                  <a16:creationId xmlns:a16="http://schemas.microsoft.com/office/drawing/2014/main" id="{DC978404-2AE6-B6C7-DB40-76FB712EDA31}"/>
                </a:ext>
              </a:extLst>
            </p:cNvPr>
            <p:cNvSpPr/>
            <p:nvPr userDrawn="1"/>
          </p:nvSpPr>
          <p:spPr>
            <a:xfrm rot="10800000">
              <a:off x="9403355" y="2426565"/>
              <a:ext cx="1140066" cy="6138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Isosceles Triangle 143">
              <a:extLst>
                <a:ext uri="{FF2B5EF4-FFF2-40B4-BE49-F238E27FC236}">
                  <a16:creationId xmlns:a16="http://schemas.microsoft.com/office/drawing/2014/main" id="{3FC8D707-BC39-CC68-EDED-6AE29D2C6305}"/>
                </a:ext>
              </a:extLst>
            </p:cNvPr>
            <p:cNvSpPr/>
            <p:nvPr userDrawn="1"/>
          </p:nvSpPr>
          <p:spPr>
            <a:xfrm rot="5400000">
              <a:off x="9081229" y="2749453"/>
              <a:ext cx="1227763" cy="570033"/>
            </a:xfrm>
            <a:prstGeom prst="triangle">
              <a:avLst/>
            </a:prstGeom>
            <a:solidFill>
              <a:schemeClr val="accent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25AF3215-82BC-F558-EC02-7E17CEECE839}"/>
                </a:ext>
              </a:extLst>
            </p:cNvPr>
            <p:cNvSpPr/>
            <p:nvPr userDrawn="1"/>
          </p:nvSpPr>
          <p:spPr>
            <a:xfrm rot="16200000">
              <a:off x="9691857" y="2698797"/>
              <a:ext cx="1126451" cy="570033"/>
            </a:xfrm>
            <a:custGeom>
              <a:avLst/>
              <a:gdLst>
                <a:gd name="connsiteX0" fmla="*/ 1126451 w 1126451"/>
                <a:gd name="connsiteY0" fmla="*/ 570033 h 570033"/>
                <a:gd name="connsiteX1" fmla="*/ 92258 w 1126451"/>
                <a:gd name="connsiteY1" fmla="*/ 570033 h 570033"/>
                <a:gd name="connsiteX2" fmla="*/ 0 w 1126451"/>
                <a:gd name="connsiteY2" fmla="*/ 475958 h 570033"/>
                <a:gd name="connsiteX3" fmla="*/ 512570 w 1126451"/>
                <a:gd name="connsiteY3" fmla="*/ 0 h 570033"/>
              </a:gdLst>
              <a:ahLst/>
              <a:cxnLst>
                <a:cxn ang="0">
                  <a:pos x="connsiteX0" y="connsiteY0"/>
                </a:cxn>
                <a:cxn ang="0">
                  <a:pos x="connsiteX1" y="connsiteY1"/>
                </a:cxn>
                <a:cxn ang="0">
                  <a:pos x="connsiteX2" y="connsiteY2"/>
                </a:cxn>
                <a:cxn ang="0">
                  <a:pos x="connsiteX3" y="connsiteY3"/>
                </a:cxn>
              </a:cxnLst>
              <a:rect l="l" t="t" r="r" b="b"/>
              <a:pathLst>
                <a:path w="1126451" h="570033">
                  <a:moveTo>
                    <a:pt x="1126451" y="570033"/>
                  </a:moveTo>
                  <a:lnTo>
                    <a:pt x="92258" y="570033"/>
                  </a:lnTo>
                  <a:lnTo>
                    <a:pt x="0" y="475958"/>
                  </a:lnTo>
                  <a:lnTo>
                    <a:pt x="512570" y="0"/>
                  </a:lnTo>
                  <a:close/>
                </a:path>
              </a:pathLst>
            </a:cu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6" name="Isosceles Triangle 145">
              <a:extLst>
                <a:ext uri="{FF2B5EF4-FFF2-40B4-BE49-F238E27FC236}">
                  <a16:creationId xmlns:a16="http://schemas.microsoft.com/office/drawing/2014/main" id="{A366DEA7-8CE3-0ADD-03C3-BEFE29B492FD}"/>
                </a:ext>
              </a:extLst>
            </p:cNvPr>
            <p:cNvSpPr/>
            <p:nvPr userDrawn="1"/>
          </p:nvSpPr>
          <p:spPr>
            <a:xfrm>
              <a:off x="7150469" y="4248185"/>
              <a:ext cx="1140066" cy="613880"/>
            </a:xfrm>
            <a:prstGeom prst="triangle">
              <a:avLst/>
            </a:prstGeom>
            <a:solidFill>
              <a:srgbClr val="83BC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a:extLst>
                <a:ext uri="{FF2B5EF4-FFF2-40B4-BE49-F238E27FC236}">
                  <a16:creationId xmlns:a16="http://schemas.microsoft.com/office/drawing/2014/main" id="{376A7E78-C79A-38DA-00E5-40FC9E0E9978}"/>
                </a:ext>
              </a:extLst>
            </p:cNvPr>
            <p:cNvSpPr/>
            <p:nvPr userDrawn="1"/>
          </p:nvSpPr>
          <p:spPr>
            <a:xfrm rot="10800000">
              <a:off x="7150469" y="3640279"/>
              <a:ext cx="1140066" cy="613880"/>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Isosceles Triangle 147">
              <a:extLst>
                <a:ext uri="{FF2B5EF4-FFF2-40B4-BE49-F238E27FC236}">
                  <a16:creationId xmlns:a16="http://schemas.microsoft.com/office/drawing/2014/main" id="{05019FE9-DF75-0F95-D63B-9176D5340D51}"/>
                </a:ext>
              </a:extLst>
            </p:cNvPr>
            <p:cNvSpPr/>
            <p:nvPr userDrawn="1"/>
          </p:nvSpPr>
          <p:spPr>
            <a:xfrm rot="5400000">
              <a:off x="6828343" y="3963167"/>
              <a:ext cx="1227763" cy="570033"/>
            </a:xfrm>
            <a:prstGeom prst="triangle">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Isosceles Triangle 148">
              <a:extLst>
                <a:ext uri="{FF2B5EF4-FFF2-40B4-BE49-F238E27FC236}">
                  <a16:creationId xmlns:a16="http://schemas.microsoft.com/office/drawing/2014/main" id="{24CB1206-DBF1-40F4-4ADD-B689135E9710}"/>
                </a:ext>
              </a:extLst>
            </p:cNvPr>
            <p:cNvSpPr/>
            <p:nvPr userDrawn="1"/>
          </p:nvSpPr>
          <p:spPr>
            <a:xfrm rot="16200000">
              <a:off x="7388315" y="3963167"/>
              <a:ext cx="1227763" cy="570033"/>
            </a:xfrm>
            <a:prstGeom prs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Shape 149">
              <a:extLst>
                <a:ext uri="{FF2B5EF4-FFF2-40B4-BE49-F238E27FC236}">
                  <a16:creationId xmlns:a16="http://schemas.microsoft.com/office/drawing/2014/main" id="{A65A6663-3EA3-5F40-6853-32BD9ABB4F00}"/>
                </a:ext>
              </a:extLst>
            </p:cNvPr>
            <p:cNvSpPr/>
            <p:nvPr userDrawn="1"/>
          </p:nvSpPr>
          <p:spPr>
            <a:xfrm>
              <a:off x="8282889" y="4248184"/>
              <a:ext cx="983843" cy="613880"/>
            </a:xfrm>
            <a:custGeom>
              <a:avLst/>
              <a:gdLst>
                <a:gd name="connsiteX0" fmla="*/ 570033 w 983843"/>
                <a:gd name="connsiteY0" fmla="*/ 0 h 613880"/>
                <a:gd name="connsiteX1" fmla="*/ 983843 w 983843"/>
                <a:gd name="connsiteY1" fmla="*/ 445641 h 613880"/>
                <a:gd name="connsiteX2" fmla="*/ 812290 w 983843"/>
                <a:gd name="connsiteY2" fmla="*/ 613880 h 613880"/>
                <a:gd name="connsiteX3" fmla="*/ 0 w 983843"/>
                <a:gd name="connsiteY3" fmla="*/ 613880 h 613880"/>
              </a:gdLst>
              <a:ahLst/>
              <a:cxnLst>
                <a:cxn ang="0">
                  <a:pos x="connsiteX0" y="connsiteY0"/>
                </a:cxn>
                <a:cxn ang="0">
                  <a:pos x="connsiteX1" y="connsiteY1"/>
                </a:cxn>
                <a:cxn ang="0">
                  <a:pos x="connsiteX2" y="connsiteY2"/>
                </a:cxn>
                <a:cxn ang="0">
                  <a:pos x="connsiteX3" y="connsiteY3"/>
                </a:cxn>
              </a:cxnLst>
              <a:rect l="l" t="t" r="r" b="b"/>
              <a:pathLst>
                <a:path w="983843" h="613880">
                  <a:moveTo>
                    <a:pt x="570033" y="0"/>
                  </a:moveTo>
                  <a:lnTo>
                    <a:pt x="983843" y="445641"/>
                  </a:lnTo>
                  <a:lnTo>
                    <a:pt x="812290" y="613880"/>
                  </a:lnTo>
                  <a:lnTo>
                    <a:pt x="0" y="613880"/>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1" name="Isosceles Triangle 150">
              <a:extLst>
                <a:ext uri="{FF2B5EF4-FFF2-40B4-BE49-F238E27FC236}">
                  <a16:creationId xmlns:a16="http://schemas.microsoft.com/office/drawing/2014/main" id="{985C020C-E8BE-FE32-2B30-D927A0538543}"/>
                </a:ext>
              </a:extLst>
            </p:cNvPr>
            <p:cNvSpPr/>
            <p:nvPr userDrawn="1"/>
          </p:nvSpPr>
          <p:spPr>
            <a:xfrm rot="10800000">
              <a:off x="8282888" y="3640278"/>
              <a:ext cx="1140066" cy="613880"/>
            </a:xfrm>
            <a:prstGeom prst="triangl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Isosceles Triangle 151">
              <a:extLst>
                <a:ext uri="{FF2B5EF4-FFF2-40B4-BE49-F238E27FC236}">
                  <a16:creationId xmlns:a16="http://schemas.microsoft.com/office/drawing/2014/main" id="{FD680002-8BD2-FE36-78B7-D2471A805B0B}"/>
                </a:ext>
              </a:extLst>
            </p:cNvPr>
            <p:cNvSpPr/>
            <p:nvPr userDrawn="1"/>
          </p:nvSpPr>
          <p:spPr>
            <a:xfrm rot="5400000">
              <a:off x="7960762" y="3963166"/>
              <a:ext cx="1227763" cy="570033"/>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1EDBC630-CCB5-D4EC-A8E6-31B1954CFBE6}"/>
                </a:ext>
              </a:extLst>
            </p:cNvPr>
            <p:cNvSpPr/>
            <p:nvPr userDrawn="1"/>
          </p:nvSpPr>
          <p:spPr>
            <a:xfrm rot="16200000">
              <a:off x="8604637" y="3879263"/>
              <a:ext cx="1059957" cy="570033"/>
            </a:xfrm>
            <a:custGeom>
              <a:avLst/>
              <a:gdLst>
                <a:gd name="connsiteX0" fmla="*/ 1059957 w 1059957"/>
                <a:gd name="connsiteY0" fmla="*/ 570033 h 570033"/>
                <a:gd name="connsiteX1" fmla="*/ 152811 w 1059957"/>
                <a:gd name="connsiteY1" fmla="*/ 570033 h 570033"/>
                <a:gd name="connsiteX2" fmla="*/ 0 w 1059957"/>
                <a:gd name="connsiteY2" fmla="*/ 414213 h 570033"/>
                <a:gd name="connsiteX3" fmla="*/ 446076 w 1059957"/>
                <a:gd name="connsiteY3" fmla="*/ 0 h 570033"/>
              </a:gdLst>
              <a:ahLst/>
              <a:cxnLst>
                <a:cxn ang="0">
                  <a:pos x="connsiteX0" y="connsiteY0"/>
                </a:cxn>
                <a:cxn ang="0">
                  <a:pos x="connsiteX1" y="connsiteY1"/>
                </a:cxn>
                <a:cxn ang="0">
                  <a:pos x="connsiteX2" y="connsiteY2"/>
                </a:cxn>
                <a:cxn ang="0">
                  <a:pos x="connsiteX3" y="connsiteY3"/>
                </a:cxn>
              </a:cxnLst>
              <a:rect l="l" t="t" r="r" b="b"/>
              <a:pathLst>
                <a:path w="1059957" h="570033">
                  <a:moveTo>
                    <a:pt x="1059957" y="570033"/>
                  </a:moveTo>
                  <a:lnTo>
                    <a:pt x="152811" y="570033"/>
                  </a:lnTo>
                  <a:lnTo>
                    <a:pt x="0" y="414213"/>
                  </a:lnTo>
                  <a:lnTo>
                    <a:pt x="446076"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4" name="Freeform: Shape 153">
              <a:extLst>
                <a:ext uri="{FF2B5EF4-FFF2-40B4-BE49-F238E27FC236}">
                  <a16:creationId xmlns:a16="http://schemas.microsoft.com/office/drawing/2014/main" id="{3429C9D1-9B57-199D-FD99-827233997B6E}"/>
                </a:ext>
              </a:extLst>
            </p:cNvPr>
            <p:cNvSpPr/>
            <p:nvPr userDrawn="1"/>
          </p:nvSpPr>
          <p:spPr>
            <a:xfrm rot="10800000">
              <a:off x="9410093" y="3637998"/>
              <a:ext cx="936099" cy="476993"/>
            </a:xfrm>
            <a:custGeom>
              <a:avLst/>
              <a:gdLst>
                <a:gd name="connsiteX0" fmla="*/ 929310 w 929310"/>
                <a:gd name="connsiteY0" fmla="*/ 476993 h 476993"/>
                <a:gd name="connsiteX1" fmla="*/ 0 w 929310"/>
                <a:gd name="connsiteY1" fmla="*/ 476993 h 476993"/>
                <a:gd name="connsiteX2" fmla="*/ 486387 w 929310"/>
                <a:gd name="connsiteY2" fmla="*/ 0 h 476993"/>
              </a:gdLst>
              <a:ahLst/>
              <a:cxnLst>
                <a:cxn ang="0">
                  <a:pos x="connsiteX0" y="connsiteY0"/>
                </a:cxn>
                <a:cxn ang="0">
                  <a:pos x="connsiteX1" y="connsiteY1"/>
                </a:cxn>
                <a:cxn ang="0">
                  <a:pos x="connsiteX2" y="connsiteY2"/>
                </a:cxn>
              </a:cxnLst>
              <a:rect l="l" t="t" r="r" b="b"/>
              <a:pathLst>
                <a:path w="929310" h="476993">
                  <a:moveTo>
                    <a:pt x="929310" y="476993"/>
                  </a:moveTo>
                  <a:lnTo>
                    <a:pt x="0" y="476993"/>
                  </a:lnTo>
                  <a:lnTo>
                    <a:pt x="48638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F0E1E70E-55AC-711B-958D-A4283FBF5748}"/>
                </a:ext>
              </a:extLst>
            </p:cNvPr>
            <p:cNvSpPr/>
            <p:nvPr userDrawn="1"/>
          </p:nvSpPr>
          <p:spPr>
            <a:xfrm rot="5400000">
              <a:off x="9419051" y="4323981"/>
              <a:ext cx="225358" cy="229797"/>
            </a:xfrm>
            <a:custGeom>
              <a:avLst/>
              <a:gdLst>
                <a:gd name="connsiteX0" fmla="*/ 0 w 225358"/>
                <a:gd name="connsiteY0" fmla="*/ 0 h 229797"/>
                <a:gd name="connsiteX1" fmla="*/ 225358 w 225358"/>
                <a:gd name="connsiteY1" fmla="*/ 229797 h 229797"/>
                <a:gd name="connsiteX2" fmla="*/ 224666 w 225358"/>
                <a:gd name="connsiteY2" fmla="*/ 229797 h 229797"/>
              </a:gdLst>
              <a:ahLst/>
              <a:cxnLst>
                <a:cxn ang="0">
                  <a:pos x="connsiteX0" y="connsiteY0"/>
                </a:cxn>
                <a:cxn ang="0">
                  <a:pos x="connsiteX1" y="connsiteY1"/>
                </a:cxn>
                <a:cxn ang="0">
                  <a:pos x="connsiteX2" y="connsiteY2"/>
                </a:cxn>
              </a:cxnLst>
              <a:rect l="l" t="t" r="r" b="b"/>
              <a:pathLst>
                <a:path w="225358" h="229797">
                  <a:moveTo>
                    <a:pt x="0" y="0"/>
                  </a:moveTo>
                  <a:lnTo>
                    <a:pt x="225358" y="229797"/>
                  </a:lnTo>
                  <a:lnTo>
                    <a:pt x="224666" y="229797"/>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6" name="Freeform: Shape 155">
              <a:extLst>
                <a:ext uri="{FF2B5EF4-FFF2-40B4-BE49-F238E27FC236}">
                  <a16:creationId xmlns:a16="http://schemas.microsoft.com/office/drawing/2014/main" id="{F4474534-B6CC-9F03-2563-A7DAB41B3030}"/>
                </a:ext>
              </a:extLst>
            </p:cNvPr>
            <p:cNvSpPr/>
            <p:nvPr userDrawn="1"/>
          </p:nvSpPr>
          <p:spPr>
            <a:xfrm>
              <a:off x="7157208" y="5459619"/>
              <a:ext cx="926856" cy="608131"/>
            </a:xfrm>
            <a:custGeom>
              <a:avLst/>
              <a:gdLst>
                <a:gd name="connsiteX0" fmla="*/ 570033 w 926856"/>
                <a:gd name="connsiteY0" fmla="*/ 0 h 613880"/>
                <a:gd name="connsiteX1" fmla="*/ 926856 w 926856"/>
                <a:gd name="connsiteY1" fmla="*/ 384269 h 613880"/>
                <a:gd name="connsiteX2" fmla="*/ 692723 w 926856"/>
                <a:gd name="connsiteY2" fmla="*/ 613880 h 613880"/>
                <a:gd name="connsiteX3" fmla="*/ 0 w 926856"/>
                <a:gd name="connsiteY3" fmla="*/ 613880 h 613880"/>
              </a:gdLst>
              <a:ahLst/>
              <a:cxnLst>
                <a:cxn ang="0">
                  <a:pos x="connsiteX0" y="connsiteY0"/>
                </a:cxn>
                <a:cxn ang="0">
                  <a:pos x="connsiteX1" y="connsiteY1"/>
                </a:cxn>
                <a:cxn ang="0">
                  <a:pos x="connsiteX2" y="connsiteY2"/>
                </a:cxn>
                <a:cxn ang="0">
                  <a:pos x="connsiteX3" y="connsiteY3"/>
                </a:cxn>
              </a:cxnLst>
              <a:rect l="l" t="t" r="r" b="b"/>
              <a:pathLst>
                <a:path w="926856" h="613880">
                  <a:moveTo>
                    <a:pt x="570033" y="0"/>
                  </a:moveTo>
                  <a:lnTo>
                    <a:pt x="926856" y="384269"/>
                  </a:lnTo>
                  <a:lnTo>
                    <a:pt x="692723" y="613880"/>
                  </a:lnTo>
                  <a:lnTo>
                    <a:pt x="0" y="613880"/>
                  </a:lnTo>
                  <a:close/>
                </a:path>
              </a:pathLst>
            </a:custGeom>
            <a:solidFill>
              <a:schemeClr val="accent1">
                <a:lumMod val="5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 name="Isosceles Triangle 156">
              <a:extLst>
                <a:ext uri="{FF2B5EF4-FFF2-40B4-BE49-F238E27FC236}">
                  <a16:creationId xmlns:a16="http://schemas.microsoft.com/office/drawing/2014/main" id="{52FF8C0A-874D-100F-BA07-793E6E1D7326}"/>
                </a:ext>
              </a:extLst>
            </p:cNvPr>
            <p:cNvSpPr/>
            <p:nvPr userDrawn="1"/>
          </p:nvSpPr>
          <p:spPr>
            <a:xfrm rot="10800000">
              <a:off x="7157208" y="4851713"/>
              <a:ext cx="1140066" cy="613880"/>
            </a:xfrm>
            <a:prstGeom prst="triangle">
              <a:avLst/>
            </a:prstGeom>
            <a:solidFill>
              <a:srgbClr val="C0E399">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Isosceles Triangle 157">
              <a:extLst>
                <a:ext uri="{FF2B5EF4-FFF2-40B4-BE49-F238E27FC236}">
                  <a16:creationId xmlns:a16="http://schemas.microsoft.com/office/drawing/2014/main" id="{09E4740A-EA1E-4F5C-BF65-5DE2AEFE1E9B}"/>
                </a:ext>
              </a:extLst>
            </p:cNvPr>
            <p:cNvSpPr/>
            <p:nvPr userDrawn="1"/>
          </p:nvSpPr>
          <p:spPr>
            <a:xfrm rot="5400000">
              <a:off x="6835082" y="5174601"/>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7B37B6D6-8766-42D6-7220-5BECEA4D434B}"/>
                </a:ext>
              </a:extLst>
            </p:cNvPr>
            <p:cNvSpPr/>
            <p:nvPr userDrawn="1"/>
          </p:nvSpPr>
          <p:spPr>
            <a:xfrm rot="16200000">
              <a:off x="7511151" y="5058503"/>
              <a:ext cx="995568" cy="570033"/>
            </a:xfrm>
            <a:custGeom>
              <a:avLst/>
              <a:gdLst>
                <a:gd name="connsiteX0" fmla="*/ 995568 w 995568"/>
                <a:gd name="connsiteY0" fmla="*/ 570033 h 570033"/>
                <a:gd name="connsiteX1" fmla="*/ 211446 w 995568"/>
                <a:gd name="connsiteY1" fmla="*/ 570033 h 570033"/>
                <a:gd name="connsiteX2" fmla="*/ 0 w 995568"/>
                <a:gd name="connsiteY2" fmla="*/ 354423 h 570033"/>
                <a:gd name="connsiteX3" fmla="*/ 381687 w 995568"/>
                <a:gd name="connsiteY3" fmla="*/ 0 h 570033"/>
              </a:gdLst>
              <a:ahLst/>
              <a:cxnLst>
                <a:cxn ang="0">
                  <a:pos x="connsiteX0" y="connsiteY0"/>
                </a:cxn>
                <a:cxn ang="0">
                  <a:pos x="connsiteX1" y="connsiteY1"/>
                </a:cxn>
                <a:cxn ang="0">
                  <a:pos x="connsiteX2" y="connsiteY2"/>
                </a:cxn>
                <a:cxn ang="0">
                  <a:pos x="connsiteX3" y="connsiteY3"/>
                </a:cxn>
              </a:cxnLst>
              <a:rect l="l" t="t" r="r" b="b"/>
              <a:pathLst>
                <a:path w="995568" h="570033">
                  <a:moveTo>
                    <a:pt x="995568" y="570033"/>
                  </a:moveTo>
                  <a:lnTo>
                    <a:pt x="211446" y="570033"/>
                  </a:lnTo>
                  <a:lnTo>
                    <a:pt x="0" y="354423"/>
                  </a:lnTo>
                  <a:lnTo>
                    <a:pt x="381687" y="0"/>
                  </a:lnTo>
                  <a:close/>
                </a:path>
              </a:pathLst>
            </a:custGeom>
            <a:solidFill>
              <a:srgbClr val="92D05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0" name="Freeform: Shape 159">
              <a:extLst>
                <a:ext uri="{FF2B5EF4-FFF2-40B4-BE49-F238E27FC236}">
                  <a16:creationId xmlns:a16="http://schemas.microsoft.com/office/drawing/2014/main" id="{A9AEC230-7FC2-3A8E-E639-4B667F10F578}"/>
                </a:ext>
              </a:extLst>
            </p:cNvPr>
            <p:cNvSpPr/>
            <p:nvPr userDrawn="1"/>
          </p:nvSpPr>
          <p:spPr>
            <a:xfrm rot="10800000">
              <a:off x="8289627" y="4851712"/>
              <a:ext cx="805155" cy="413267"/>
            </a:xfrm>
            <a:custGeom>
              <a:avLst/>
              <a:gdLst>
                <a:gd name="connsiteX0" fmla="*/ 805155 w 805155"/>
                <a:gd name="connsiteY0" fmla="*/ 413267 h 413267"/>
                <a:gd name="connsiteX1" fmla="*/ 0 w 805155"/>
                <a:gd name="connsiteY1" fmla="*/ 413267 h 413267"/>
                <a:gd name="connsiteX2" fmla="*/ 421406 w 805155"/>
                <a:gd name="connsiteY2" fmla="*/ 0 h 413267"/>
              </a:gdLst>
              <a:ahLst/>
              <a:cxnLst>
                <a:cxn ang="0">
                  <a:pos x="connsiteX0" y="connsiteY0"/>
                </a:cxn>
                <a:cxn ang="0">
                  <a:pos x="connsiteX1" y="connsiteY1"/>
                </a:cxn>
                <a:cxn ang="0">
                  <a:pos x="connsiteX2" y="connsiteY2"/>
                </a:cxn>
              </a:cxnLst>
              <a:rect l="l" t="t" r="r" b="b"/>
              <a:pathLst>
                <a:path w="805155" h="413267">
                  <a:moveTo>
                    <a:pt x="805155" y="413267"/>
                  </a:moveTo>
                  <a:lnTo>
                    <a:pt x="0" y="413267"/>
                  </a:lnTo>
                  <a:lnTo>
                    <a:pt x="421406"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1" name="Freeform: Shape 160">
              <a:extLst>
                <a:ext uri="{FF2B5EF4-FFF2-40B4-BE49-F238E27FC236}">
                  <a16:creationId xmlns:a16="http://schemas.microsoft.com/office/drawing/2014/main" id="{10BC8149-AAC2-960A-FA5A-EA3869EB8B88}"/>
                </a:ext>
              </a:extLst>
            </p:cNvPr>
            <p:cNvSpPr/>
            <p:nvPr userDrawn="1"/>
          </p:nvSpPr>
          <p:spPr>
            <a:xfrm rot="5400000">
              <a:off x="8081049" y="5052342"/>
              <a:ext cx="803921" cy="390706"/>
            </a:xfrm>
            <a:custGeom>
              <a:avLst/>
              <a:gdLst>
                <a:gd name="connsiteX0" fmla="*/ 0 w 803921"/>
                <a:gd name="connsiteY0" fmla="*/ 390706 h 390706"/>
                <a:gd name="connsiteX1" fmla="*/ 420761 w 803921"/>
                <a:gd name="connsiteY1" fmla="*/ 0 h 390706"/>
                <a:gd name="connsiteX2" fmla="*/ 803921 w 803921"/>
                <a:gd name="connsiteY2" fmla="*/ 390706 h 390706"/>
              </a:gdLst>
              <a:ahLst/>
              <a:cxnLst>
                <a:cxn ang="0">
                  <a:pos x="connsiteX0" y="connsiteY0"/>
                </a:cxn>
                <a:cxn ang="0">
                  <a:pos x="connsiteX1" y="connsiteY1"/>
                </a:cxn>
                <a:cxn ang="0">
                  <a:pos x="connsiteX2" y="connsiteY2"/>
                </a:cxn>
              </a:cxnLst>
              <a:rect l="l" t="t" r="r" b="b"/>
              <a:pathLst>
                <a:path w="803921" h="390706">
                  <a:moveTo>
                    <a:pt x="0" y="390706"/>
                  </a:moveTo>
                  <a:lnTo>
                    <a:pt x="420761" y="0"/>
                  </a:lnTo>
                  <a:lnTo>
                    <a:pt x="803921" y="390706"/>
                  </a:lnTo>
                  <a:close/>
                </a:path>
              </a:pathLst>
            </a:cu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2" name="Freeform: Shape 161">
              <a:extLst>
                <a:ext uri="{FF2B5EF4-FFF2-40B4-BE49-F238E27FC236}">
                  <a16:creationId xmlns:a16="http://schemas.microsoft.com/office/drawing/2014/main" id="{BB425E69-565F-E5B2-4B8A-8497406A0840}"/>
                </a:ext>
              </a:extLst>
            </p:cNvPr>
            <p:cNvSpPr/>
            <p:nvPr userDrawn="1"/>
          </p:nvSpPr>
          <p:spPr>
            <a:xfrm>
              <a:off x="6001206" y="2893197"/>
              <a:ext cx="1485719" cy="769493"/>
            </a:xfrm>
            <a:custGeom>
              <a:avLst/>
              <a:gdLst>
                <a:gd name="connsiteX0" fmla="*/ 859514 w 1421538"/>
                <a:gd name="connsiteY0" fmla="*/ 0 h 825566"/>
                <a:gd name="connsiteX1" fmla="*/ 1421538 w 1421538"/>
                <a:gd name="connsiteY1" fmla="*/ 825566 h 825566"/>
                <a:gd name="connsiteX2" fmla="*/ 0 w 1421538"/>
                <a:gd name="connsiteY2" fmla="*/ 825566 h 825566"/>
                <a:gd name="connsiteX0" fmla="*/ 835022 w 1421538"/>
                <a:gd name="connsiteY0" fmla="*/ 0 h 828287"/>
                <a:gd name="connsiteX1" fmla="*/ 1421538 w 1421538"/>
                <a:gd name="connsiteY1" fmla="*/ 828287 h 828287"/>
                <a:gd name="connsiteX2" fmla="*/ 0 w 1421538"/>
                <a:gd name="connsiteY2" fmla="*/ 828287 h 828287"/>
                <a:gd name="connsiteX3" fmla="*/ 835022 w 1421538"/>
                <a:gd name="connsiteY3" fmla="*/ 0 h 828287"/>
              </a:gdLst>
              <a:ahLst/>
              <a:cxnLst>
                <a:cxn ang="0">
                  <a:pos x="connsiteX0" y="connsiteY0"/>
                </a:cxn>
                <a:cxn ang="0">
                  <a:pos x="connsiteX1" y="connsiteY1"/>
                </a:cxn>
                <a:cxn ang="0">
                  <a:pos x="connsiteX2" y="connsiteY2"/>
                </a:cxn>
                <a:cxn ang="0">
                  <a:pos x="connsiteX3" y="connsiteY3"/>
                </a:cxn>
              </a:cxnLst>
              <a:rect l="l" t="t" r="r" b="b"/>
              <a:pathLst>
                <a:path w="1421538" h="828287">
                  <a:moveTo>
                    <a:pt x="835022" y="0"/>
                  </a:moveTo>
                  <a:lnTo>
                    <a:pt x="1421538" y="828287"/>
                  </a:lnTo>
                  <a:lnTo>
                    <a:pt x="0" y="828287"/>
                  </a:lnTo>
                  <a:cubicBezTo>
                    <a:pt x="286505" y="553098"/>
                    <a:pt x="548517" y="275189"/>
                    <a:pt x="835022" y="0"/>
                  </a:cubicBezTo>
                  <a:close/>
                </a:path>
              </a:pathLst>
            </a:custGeom>
            <a:solidFill>
              <a:srgbClr val="7CBF3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Isosceles Triangle 67">
              <a:extLst>
                <a:ext uri="{FF2B5EF4-FFF2-40B4-BE49-F238E27FC236}">
                  <a16:creationId xmlns:a16="http://schemas.microsoft.com/office/drawing/2014/main" id="{E9FF8E7D-0BA5-C5C5-871D-7FA12C92ED5C}"/>
                </a:ext>
              </a:extLst>
            </p:cNvPr>
            <p:cNvSpPr/>
            <p:nvPr userDrawn="1"/>
          </p:nvSpPr>
          <p:spPr>
            <a:xfrm rot="16200000">
              <a:off x="6463525" y="2764726"/>
              <a:ext cx="1387674" cy="578192"/>
            </a:xfrm>
            <a:custGeom>
              <a:avLst/>
              <a:gdLst>
                <a:gd name="connsiteX0" fmla="*/ 0 w 1387674"/>
                <a:gd name="connsiteY0" fmla="*/ 570033 h 570033"/>
                <a:gd name="connsiteX1" fmla="*/ 845815 w 1387674"/>
                <a:gd name="connsiteY1" fmla="*/ 0 h 570033"/>
                <a:gd name="connsiteX2" fmla="*/ 1387674 w 1387674"/>
                <a:gd name="connsiteY2" fmla="*/ 570033 h 570033"/>
                <a:gd name="connsiteX3" fmla="*/ 0 w 1387674"/>
                <a:gd name="connsiteY3" fmla="*/ 570033 h 570033"/>
                <a:gd name="connsiteX0" fmla="*/ 0 w 1387674"/>
                <a:gd name="connsiteY0" fmla="*/ 571391 h 571391"/>
                <a:gd name="connsiteX1" fmla="*/ 832208 w 1387674"/>
                <a:gd name="connsiteY1" fmla="*/ 0 h 571391"/>
                <a:gd name="connsiteX2" fmla="*/ 1387674 w 1387674"/>
                <a:gd name="connsiteY2" fmla="*/ 571391 h 571391"/>
                <a:gd name="connsiteX3" fmla="*/ 0 w 1387674"/>
                <a:gd name="connsiteY3" fmla="*/ 571391 h 571391"/>
                <a:gd name="connsiteX0" fmla="*/ 0 w 1387674"/>
                <a:gd name="connsiteY0" fmla="*/ 578192 h 578192"/>
                <a:gd name="connsiteX1" fmla="*/ 830847 w 1387674"/>
                <a:gd name="connsiteY1" fmla="*/ 0 h 578192"/>
                <a:gd name="connsiteX2" fmla="*/ 1387674 w 1387674"/>
                <a:gd name="connsiteY2" fmla="*/ 578192 h 578192"/>
                <a:gd name="connsiteX3" fmla="*/ 0 w 1387674"/>
                <a:gd name="connsiteY3" fmla="*/ 578192 h 578192"/>
              </a:gdLst>
              <a:ahLst/>
              <a:cxnLst>
                <a:cxn ang="0">
                  <a:pos x="connsiteX0" y="connsiteY0"/>
                </a:cxn>
                <a:cxn ang="0">
                  <a:pos x="connsiteX1" y="connsiteY1"/>
                </a:cxn>
                <a:cxn ang="0">
                  <a:pos x="connsiteX2" y="connsiteY2"/>
                </a:cxn>
                <a:cxn ang="0">
                  <a:pos x="connsiteX3" y="connsiteY3"/>
                </a:cxn>
              </a:cxnLst>
              <a:rect l="l" t="t" r="r" b="b"/>
              <a:pathLst>
                <a:path w="1387674" h="578192">
                  <a:moveTo>
                    <a:pt x="0" y="578192"/>
                  </a:moveTo>
                  <a:lnTo>
                    <a:pt x="830847" y="0"/>
                  </a:lnTo>
                  <a:lnTo>
                    <a:pt x="1387674" y="578192"/>
                  </a:lnTo>
                  <a:lnTo>
                    <a:pt x="0" y="578192"/>
                  </a:lnTo>
                  <a:close/>
                </a:path>
              </a:pathLst>
            </a:custGeom>
            <a:solidFill>
              <a:srgbClr val="83BC4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Freeform: Shape 163">
              <a:extLst>
                <a:ext uri="{FF2B5EF4-FFF2-40B4-BE49-F238E27FC236}">
                  <a16:creationId xmlns:a16="http://schemas.microsoft.com/office/drawing/2014/main" id="{21AF37FB-4932-E5BF-BDC7-FD9660319370}"/>
                </a:ext>
              </a:extLst>
            </p:cNvPr>
            <p:cNvSpPr/>
            <p:nvPr userDrawn="1"/>
          </p:nvSpPr>
          <p:spPr>
            <a:xfrm>
              <a:off x="4625739" y="3932249"/>
              <a:ext cx="1544336" cy="962120"/>
            </a:xfrm>
            <a:custGeom>
              <a:avLst/>
              <a:gdLst>
                <a:gd name="connsiteX0" fmla="*/ 981619 w 1544334"/>
                <a:gd name="connsiteY0" fmla="*/ 0 h 962120"/>
                <a:gd name="connsiteX1" fmla="*/ 1544334 w 1544334"/>
                <a:gd name="connsiteY1" fmla="*/ 962120 h 962120"/>
                <a:gd name="connsiteX2" fmla="*/ 0 w 1544334"/>
                <a:gd name="connsiteY2" fmla="*/ 962120 h 962120"/>
              </a:gdLst>
              <a:ahLst/>
              <a:cxnLst>
                <a:cxn ang="0">
                  <a:pos x="connsiteX0" y="connsiteY0"/>
                </a:cxn>
                <a:cxn ang="0">
                  <a:pos x="connsiteX1" y="connsiteY1"/>
                </a:cxn>
                <a:cxn ang="0">
                  <a:pos x="connsiteX2" y="connsiteY2"/>
                </a:cxn>
              </a:cxnLst>
              <a:rect l="l" t="t" r="r" b="b"/>
              <a:pathLst>
                <a:path w="1544334" h="962120">
                  <a:moveTo>
                    <a:pt x="981619" y="0"/>
                  </a:moveTo>
                  <a:lnTo>
                    <a:pt x="1544334" y="962120"/>
                  </a:lnTo>
                  <a:lnTo>
                    <a:pt x="0" y="962120"/>
                  </a:lnTo>
                  <a:close/>
                </a:path>
              </a:pathLst>
            </a:cu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5" name="Freeform: Shape 164">
              <a:extLst>
                <a:ext uri="{FF2B5EF4-FFF2-40B4-BE49-F238E27FC236}">
                  <a16:creationId xmlns:a16="http://schemas.microsoft.com/office/drawing/2014/main" id="{353D793F-29FD-A1BD-E47C-CD237E9C9A03}"/>
                </a:ext>
              </a:extLst>
            </p:cNvPr>
            <p:cNvSpPr/>
            <p:nvPr userDrawn="1"/>
          </p:nvSpPr>
          <p:spPr>
            <a:xfrm rot="16200000">
              <a:off x="5177196" y="3933657"/>
              <a:ext cx="1515208" cy="560495"/>
            </a:xfrm>
            <a:custGeom>
              <a:avLst/>
              <a:gdLst>
                <a:gd name="connsiteX0" fmla="*/ 1515208 w 1515208"/>
                <a:gd name="connsiteY0" fmla="*/ 560495 h 560495"/>
                <a:gd name="connsiteX1" fmla="*/ 0 w 1515208"/>
                <a:gd name="connsiteY1" fmla="*/ 560495 h 560495"/>
                <a:gd name="connsiteX2" fmla="*/ 971681 w 1515208"/>
                <a:gd name="connsiteY2" fmla="*/ 0 h 560495"/>
              </a:gdLst>
              <a:ahLst/>
              <a:cxnLst>
                <a:cxn ang="0">
                  <a:pos x="connsiteX0" y="connsiteY0"/>
                </a:cxn>
                <a:cxn ang="0">
                  <a:pos x="connsiteX1" y="connsiteY1"/>
                </a:cxn>
                <a:cxn ang="0">
                  <a:pos x="connsiteX2" y="connsiteY2"/>
                </a:cxn>
              </a:cxnLst>
              <a:rect l="l" t="t" r="r" b="b"/>
              <a:pathLst>
                <a:path w="1515208" h="560495">
                  <a:moveTo>
                    <a:pt x="1515208" y="560495"/>
                  </a:moveTo>
                  <a:lnTo>
                    <a:pt x="0" y="560495"/>
                  </a:lnTo>
                  <a:lnTo>
                    <a:pt x="971681" y="0"/>
                  </a:lnTo>
                  <a:close/>
                </a:path>
              </a:pathLst>
            </a:cu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6" name="Isosceles Triangle 165">
              <a:extLst>
                <a:ext uri="{FF2B5EF4-FFF2-40B4-BE49-F238E27FC236}">
                  <a16:creationId xmlns:a16="http://schemas.microsoft.com/office/drawing/2014/main" id="{E81C245A-62A4-AED3-5C1E-B0AF4D82B6CA}"/>
                </a:ext>
              </a:extLst>
            </p:cNvPr>
            <p:cNvSpPr/>
            <p:nvPr userDrawn="1"/>
          </p:nvSpPr>
          <p:spPr>
            <a:xfrm>
              <a:off x="6015327" y="4258592"/>
              <a:ext cx="1140066" cy="613880"/>
            </a:xfrm>
            <a:prstGeom prst="triangle">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Isosceles Triangle 166">
              <a:extLst>
                <a:ext uri="{FF2B5EF4-FFF2-40B4-BE49-F238E27FC236}">
                  <a16:creationId xmlns:a16="http://schemas.microsoft.com/office/drawing/2014/main" id="{B819D1E2-4903-6B6A-4CC9-51EAE0C27109}"/>
                </a:ext>
              </a:extLst>
            </p:cNvPr>
            <p:cNvSpPr/>
            <p:nvPr userDrawn="1"/>
          </p:nvSpPr>
          <p:spPr>
            <a:xfrm rot="10800000">
              <a:off x="6028187" y="3647964"/>
              <a:ext cx="1127206" cy="613880"/>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Isosceles Triangle 167">
              <a:extLst>
                <a:ext uri="{FF2B5EF4-FFF2-40B4-BE49-F238E27FC236}">
                  <a16:creationId xmlns:a16="http://schemas.microsoft.com/office/drawing/2014/main" id="{0EF99C05-194F-9F4A-B9DD-89710E721FB4}"/>
                </a:ext>
              </a:extLst>
            </p:cNvPr>
            <p:cNvSpPr/>
            <p:nvPr userDrawn="1"/>
          </p:nvSpPr>
          <p:spPr>
            <a:xfrm rot="5400000">
              <a:off x="5693201" y="3973574"/>
              <a:ext cx="1227763" cy="570033"/>
            </a:xfrm>
            <a:prstGeom prst="triangle">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Isosceles Triangle 168">
              <a:extLst>
                <a:ext uri="{FF2B5EF4-FFF2-40B4-BE49-F238E27FC236}">
                  <a16:creationId xmlns:a16="http://schemas.microsoft.com/office/drawing/2014/main" id="{00F22362-ABE6-7B49-C766-CF791E1B7B85}"/>
                </a:ext>
              </a:extLst>
            </p:cNvPr>
            <p:cNvSpPr/>
            <p:nvPr userDrawn="1"/>
          </p:nvSpPr>
          <p:spPr>
            <a:xfrm rot="16200000">
              <a:off x="6261339" y="3973574"/>
              <a:ext cx="1227763" cy="570033"/>
            </a:xfrm>
            <a:prstGeom prst="triangle">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Isosceles Triangle 169">
              <a:extLst>
                <a:ext uri="{FF2B5EF4-FFF2-40B4-BE49-F238E27FC236}">
                  <a16:creationId xmlns:a16="http://schemas.microsoft.com/office/drawing/2014/main" id="{533DCED3-ABFE-3252-C913-E01CEC8FA4E8}"/>
                </a:ext>
              </a:extLst>
            </p:cNvPr>
            <p:cNvSpPr/>
            <p:nvPr userDrawn="1"/>
          </p:nvSpPr>
          <p:spPr>
            <a:xfrm>
              <a:off x="6003664" y="5445955"/>
              <a:ext cx="1146804" cy="613880"/>
            </a:xfrm>
            <a:prstGeom prst="triangle">
              <a:avLst/>
            </a:prstGeom>
            <a:solidFill>
              <a:srgbClr val="7CBF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Isosceles Triangle 170">
              <a:extLst>
                <a:ext uri="{FF2B5EF4-FFF2-40B4-BE49-F238E27FC236}">
                  <a16:creationId xmlns:a16="http://schemas.microsoft.com/office/drawing/2014/main" id="{4594FE47-184B-F103-4B92-DE5DFC69F197}"/>
                </a:ext>
              </a:extLst>
            </p:cNvPr>
            <p:cNvSpPr/>
            <p:nvPr userDrawn="1"/>
          </p:nvSpPr>
          <p:spPr>
            <a:xfrm rot="10800000">
              <a:off x="6021757" y="4851711"/>
              <a:ext cx="1140066" cy="613880"/>
            </a:xfrm>
            <a:prstGeom prst="triangle">
              <a:avLst/>
            </a:prstGeom>
            <a:solidFill>
              <a:srgbClr val="83BC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Isosceles Triangle 171">
              <a:extLst>
                <a:ext uri="{FF2B5EF4-FFF2-40B4-BE49-F238E27FC236}">
                  <a16:creationId xmlns:a16="http://schemas.microsoft.com/office/drawing/2014/main" id="{C75D3574-E7C0-CC65-87FE-E56467F71B7B}"/>
                </a:ext>
              </a:extLst>
            </p:cNvPr>
            <p:cNvSpPr/>
            <p:nvPr userDrawn="1"/>
          </p:nvSpPr>
          <p:spPr>
            <a:xfrm rot="5400000">
              <a:off x="5699631" y="517459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Isosceles Triangle 172">
              <a:extLst>
                <a:ext uri="{FF2B5EF4-FFF2-40B4-BE49-F238E27FC236}">
                  <a16:creationId xmlns:a16="http://schemas.microsoft.com/office/drawing/2014/main" id="{A285D028-5B6B-C0CF-8991-70536262A880}"/>
                </a:ext>
              </a:extLst>
            </p:cNvPr>
            <p:cNvSpPr/>
            <p:nvPr userDrawn="1"/>
          </p:nvSpPr>
          <p:spPr>
            <a:xfrm rot="16200000">
              <a:off x="6265048" y="5178681"/>
              <a:ext cx="1227762" cy="570033"/>
            </a:xfrm>
            <a:prstGeom prst="triangle">
              <a:avLst/>
            </a:prstGeom>
            <a:solidFill>
              <a:schemeClr val="accent1">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Freeform: Shape 173">
            <a:extLst>
              <a:ext uri="{FF2B5EF4-FFF2-40B4-BE49-F238E27FC236}">
                <a16:creationId xmlns:a16="http://schemas.microsoft.com/office/drawing/2014/main" id="{F8A7559C-F994-041D-D56F-E002CFC60D4E}"/>
              </a:ext>
            </a:extLst>
          </p:cNvPr>
          <p:cNvSpPr/>
          <p:nvPr userDrawn="1"/>
        </p:nvSpPr>
        <p:spPr>
          <a:xfrm rot="2767898">
            <a:off x="8893269" y="2333932"/>
            <a:ext cx="654831" cy="5585561"/>
          </a:xfrm>
          <a:custGeom>
            <a:avLst/>
            <a:gdLst>
              <a:gd name="connsiteX0" fmla="*/ 0 w 654831"/>
              <a:gd name="connsiteY0" fmla="*/ 53578 h 5585561"/>
              <a:gd name="connsiteX1" fmla="*/ 654831 w 654831"/>
              <a:gd name="connsiteY1" fmla="*/ 0 h 5585561"/>
              <a:gd name="connsiteX2" fmla="*/ 654831 w 654831"/>
              <a:gd name="connsiteY2" fmla="*/ 4941784 h 5585561"/>
              <a:gd name="connsiteX3" fmla="*/ 35995 w 654831"/>
              <a:gd name="connsiteY3" fmla="*/ 5585561 h 5585561"/>
            </a:gdLst>
            <a:ahLst/>
            <a:cxnLst>
              <a:cxn ang="0">
                <a:pos x="connsiteX0" y="connsiteY0"/>
              </a:cxn>
              <a:cxn ang="0">
                <a:pos x="connsiteX1" y="connsiteY1"/>
              </a:cxn>
              <a:cxn ang="0">
                <a:pos x="connsiteX2" y="connsiteY2"/>
              </a:cxn>
              <a:cxn ang="0">
                <a:pos x="connsiteX3" y="connsiteY3"/>
              </a:cxn>
            </a:cxnLst>
            <a:rect l="l" t="t" r="r" b="b"/>
            <a:pathLst>
              <a:path w="654831" h="5585561">
                <a:moveTo>
                  <a:pt x="0" y="53578"/>
                </a:moveTo>
                <a:lnTo>
                  <a:pt x="654831" y="0"/>
                </a:lnTo>
                <a:lnTo>
                  <a:pt x="654831" y="4941784"/>
                </a:lnTo>
                <a:lnTo>
                  <a:pt x="35995" y="5585561"/>
                </a:lnTo>
                <a:close/>
              </a:path>
            </a:pathLst>
          </a:cu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176" name="Freeform: Shape 175">
            <a:extLst>
              <a:ext uri="{FF2B5EF4-FFF2-40B4-BE49-F238E27FC236}">
                <a16:creationId xmlns:a16="http://schemas.microsoft.com/office/drawing/2014/main" id="{9D9D9E81-8640-E5BF-5CD1-7CA4684B48C4}"/>
              </a:ext>
            </a:extLst>
          </p:cNvPr>
          <p:cNvSpPr/>
          <p:nvPr userDrawn="1"/>
        </p:nvSpPr>
        <p:spPr>
          <a:xfrm>
            <a:off x="10506742" y="-5592"/>
            <a:ext cx="653053" cy="5539133"/>
          </a:xfrm>
          <a:custGeom>
            <a:avLst/>
            <a:gdLst>
              <a:gd name="connsiteX0" fmla="*/ 0 w 653053"/>
              <a:gd name="connsiteY0" fmla="*/ 0 h 5539133"/>
              <a:gd name="connsiteX1" fmla="*/ 653053 w 653053"/>
              <a:gd name="connsiteY1" fmla="*/ 0 h 5539133"/>
              <a:gd name="connsiteX2" fmla="*/ 653053 w 653053"/>
              <a:gd name="connsiteY2" fmla="*/ 4861036 h 5539133"/>
              <a:gd name="connsiteX3" fmla="*/ 34217 w 653053"/>
              <a:gd name="connsiteY3" fmla="*/ 5539133 h 5539133"/>
            </a:gdLst>
            <a:ahLst/>
            <a:cxnLst>
              <a:cxn ang="0">
                <a:pos x="connsiteX0" y="connsiteY0"/>
              </a:cxn>
              <a:cxn ang="0">
                <a:pos x="connsiteX1" y="connsiteY1"/>
              </a:cxn>
              <a:cxn ang="0">
                <a:pos x="connsiteX2" y="connsiteY2"/>
              </a:cxn>
              <a:cxn ang="0">
                <a:pos x="connsiteX3" y="connsiteY3"/>
              </a:cxn>
            </a:cxnLst>
            <a:rect l="l" t="t" r="r" b="b"/>
            <a:pathLst>
              <a:path w="653053" h="5539133">
                <a:moveTo>
                  <a:pt x="0" y="0"/>
                </a:moveTo>
                <a:lnTo>
                  <a:pt x="653053" y="0"/>
                </a:lnTo>
                <a:lnTo>
                  <a:pt x="653053" y="4861036"/>
                </a:lnTo>
                <a:lnTo>
                  <a:pt x="34217" y="5539133"/>
                </a:lnTo>
                <a:close/>
              </a:path>
            </a:pathLst>
          </a:cu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177" name="Right Triangle 176">
            <a:extLst>
              <a:ext uri="{FF2B5EF4-FFF2-40B4-BE49-F238E27FC236}">
                <a16:creationId xmlns:a16="http://schemas.microsoft.com/office/drawing/2014/main" id="{538522AC-CB89-EDD4-E7A5-EAEB7E84B606}"/>
              </a:ext>
            </a:extLst>
          </p:cNvPr>
          <p:cNvSpPr/>
          <p:nvPr userDrawn="1"/>
        </p:nvSpPr>
        <p:spPr>
          <a:xfrm rot="16200000">
            <a:off x="9396786" y="4016563"/>
            <a:ext cx="2813425" cy="2857500"/>
          </a:xfrm>
          <a:prstGeom prst="rtTriangle">
            <a:avLst/>
          </a:prstGeom>
          <a:solidFill>
            <a:srgbClr val="2F3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Shape 177">
            <a:extLst>
              <a:ext uri="{FF2B5EF4-FFF2-40B4-BE49-F238E27FC236}">
                <a16:creationId xmlns:a16="http://schemas.microsoft.com/office/drawing/2014/main" id="{A118CA91-B256-800E-99E0-4F23C84016E8}"/>
              </a:ext>
            </a:extLst>
          </p:cNvPr>
          <p:cNvSpPr/>
          <p:nvPr userDrawn="1"/>
        </p:nvSpPr>
        <p:spPr>
          <a:xfrm>
            <a:off x="1" y="274027"/>
            <a:ext cx="4623439" cy="1044475"/>
          </a:xfrm>
          <a:custGeom>
            <a:avLst/>
            <a:gdLst>
              <a:gd name="connsiteX0" fmla="*/ 0 w 1952173"/>
              <a:gd name="connsiteY0" fmla="*/ 0 h 428172"/>
              <a:gd name="connsiteX1" fmla="*/ 1738087 w 1952173"/>
              <a:gd name="connsiteY1" fmla="*/ 0 h 428172"/>
              <a:gd name="connsiteX2" fmla="*/ 1952173 w 1952173"/>
              <a:gd name="connsiteY2" fmla="*/ 214086 h 428172"/>
              <a:gd name="connsiteX3" fmla="*/ 1952172 w 1952173"/>
              <a:gd name="connsiteY3" fmla="*/ 214086 h 428172"/>
              <a:gd name="connsiteX4" fmla="*/ 1738086 w 1952173"/>
              <a:gd name="connsiteY4" fmla="*/ 428172 h 428172"/>
              <a:gd name="connsiteX5" fmla="*/ 0 w 1952173"/>
              <a:gd name="connsiteY5" fmla="*/ 428172 h 42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173" h="428172">
                <a:moveTo>
                  <a:pt x="0" y="0"/>
                </a:moveTo>
                <a:lnTo>
                  <a:pt x="1738087" y="0"/>
                </a:lnTo>
                <a:cubicBezTo>
                  <a:pt x="1856323" y="0"/>
                  <a:pt x="1952173" y="95850"/>
                  <a:pt x="1952173" y="214086"/>
                </a:cubicBezTo>
                <a:lnTo>
                  <a:pt x="1952172" y="214086"/>
                </a:lnTo>
                <a:cubicBezTo>
                  <a:pt x="1952172" y="332322"/>
                  <a:pt x="1856322" y="428172"/>
                  <a:pt x="1738086" y="428172"/>
                </a:cubicBezTo>
                <a:lnTo>
                  <a:pt x="0" y="428172"/>
                </a:lnTo>
                <a:close/>
              </a:path>
            </a:pathLst>
          </a:custGeom>
          <a:solidFill>
            <a:schemeClr val="bg1"/>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50" dirty="0">
              <a:latin typeface="Poppins" panose="00000500000000000000" pitchFamily="2" charset="0"/>
              <a:cs typeface="Poppins" panose="00000500000000000000" pitchFamily="2" charset="0"/>
            </a:endParaRPr>
          </a:p>
        </p:txBody>
      </p:sp>
      <p:pic>
        <p:nvPicPr>
          <p:cNvPr id="179" name="Picture 178" descr="Logo&#10;&#10;Description automatically generated">
            <a:extLst>
              <a:ext uri="{FF2B5EF4-FFF2-40B4-BE49-F238E27FC236}">
                <a16:creationId xmlns:a16="http://schemas.microsoft.com/office/drawing/2014/main" id="{C431E7A1-C561-D6C5-D239-74D5415FF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447" y="399637"/>
            <a:ext cx="3839176" cy="709355"/>
          </a:xfrm>
          <a:prstGeom prst="rect">
            <a:avLst/>
          </a:prstGeom>
        </p:spPr>
      </p:pic>
    </p:spTree>
    <p:extLst>
      <p:ext uri="{BB962C8B-B14F-4D97-AF65-F5344CB8AC3E}">
        <p14:creationId xmlns:p14="http://schemas.microsoft.com/office/powerpoint/2010/main" val="282003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0C293857-1EDA-FBFF-2604-E61C393E53EB}"/>
              </a:ext>
            </a:extLst>
          </p:cNvPr>
          <p:cNvSpPr>
            <a:spLocks noGrp="1"/>
          </p:cNvSpPr>
          <p:nvPr>
            <p:ph type="body" sz="quarter" idx="14" hasCustomPrompt="1"/>
          </p:nvPr>
        </p:nvSpPr>
        <p:spPr>
          <a:xfrm>
            <a:off x="298635" y="2503713"/>
            <a:ext cx="5165994" cy="3592284"/>
          </a:xfrm>
          <a:prstGeom prst="rect">
            <a:avLst/>
          </a:prstGeom>
        </p:spPr>
        <p:txBody>
          <a:bodyPr/>
          <a:lstStyle>
            <a:lvl1pPr marL="0" indent="0">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6" name="Rectangle 5">
            <a:extLst>
              <a:ext uri="{FF2B5EF4-FFF2-40B4-BE49-F238E27FC236}">
                <a16:creationId xmlns:a16="http://schemas.microsoft.com/office/drawing/2014/main" id="{5E4C6E4A-4510-AE5A-0DAE-F3CB341B0DB4}"/>
              </a:ext>
            </a:extLst>
          </p:cNvPr>
          <p:cNvSpPr/>
          <p:nvPr userDrawn="1"/>
        </p:nvSpPr>
        <p:spPr>
          <a:xfrm>
            <a:off x="5737672" y="1801586"/>
            <a:ext cx="5165993" cy="1332177"/>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64311559-A1E4-9652-6819-184A0C6BDF0C}"/>
              </a:ext>
            </a:extLst>
          </p:cNvPr>
          <p:cNvSpPr/>
          <p:nvPr userDrawn="1"/>
        </p:nvSpPr>
        <p:spPr>
          <a:xfrm>
            <a:off x="5737672" y="3282703"/>
            <a:ext cx="5165993" cy="1332177"/>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4BAF90D2-5435-99CA-DB65-8EFDC8B0B61D}"/>
              </a:ext>
            </a:extLst>
          </p:cNvPr>
          <p:cNvSpPr/>
          <p:nvPr userDrawn="1"/>
        </p:nvSpPr>
        <p:spPr>
          <a:xfrm>
            <a:off x="5737672" y="4763820"/>
            <a:ext cx="5165993" cy="1332177"/>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E955A3B6-1053-2329-96F8-061B86ACFC7D}"/>
              </a:ext>
            </a:extLst>
          </p:cNvPr>
          <p:cNvSpPr/>
          <p:nvPr userDrawn="1"/>
        </p:nvSpPr>
        <p:spPr>
          <a:xfrm>
            <a:off x="5904586" y="1938810"/>
            <a:ext cx="951599" cy="1057728"/>
          </a:xfrm>
          <a:prstGeom prst="rect">
            <a:avLst/>
          </a:prstGeom>
          <a:solidFill>
            <a:srgbClr val="63808B"/>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3A1CF969-4C2F-C9CD-3E26-839440AB6D4F}"/>
              </a:ext>
            </a:extLst>
          </p:cNvPr>
          <p:cNvSpPr/>
          <p:nvPr userDrawn="1"/>
        </p:nvSpPr>
        <p:spPr>
          <a:xfrm>
            <a:off x="5904586" y="3429000"/>
            <a:ext cx="951599" cy="1057728"/>
          </a:xfrm>
          <a:prstGeom prst="rect">
            <a:avLst/>
          </a:prstGeom>
          <a:solidFill>
            <a:srgbClr val="63808B"/>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7" name="Rectangle 16">
            <a:extLst>
              <a:ext uri="{FF2B5EF4-FFF2-40B4-BE49-F238E27FC236}">
                <a16:creationId xmlns:a16="http://schemas.microsoft.com/office/drawing/2014/main" id="{2C432ABB-27D4-B25E-F2A3-B051CCBF6892}"/>
              </a:ext>
            </a:extLst>
          </p:cNvPr>
          <p:cNvSpPr/>
          <p:nvPr userDrawn="1"/>
        </p:nvSpPr>
        <p:spPr>
          <a:xfrm>
            <a:off x="5904586" y="4901044"/>
            <a:ext cx="951599" cy="1057728"/>
          </a:xfrm>
          <a:prstGeom prst="rect">
            <a:avLst/>
          </a:prstGeom>
          <a:solidFill>
            <a:srgbClr val="63808B"/>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8" name="Text Placeholder 9">
            <a:extLst>
              <a:ext uri="{FF2B5EF4-FFF2-40B4-BE49-F238E27FC236}">
                <a16:creationId xmlns:a16="http://schemas.microsoft.com/office/drawing/2014/main" id="{E526DDE9-0251-3E16-D6B0-2AE3B158E5CF}"/>
              </a:ext>
            </a:extLst>
          </p:cNvPr>
          <p:cNvSpPr>
            <a:spLocks noGrp="1"/>
          </p:cNvSpPr>
          <p:nvPr>
            <p:ph type="body" sz="quarter" idx="15" hasCustomPrompt="1"/>
          </p:nvPr>
        </p:nvSpPr>
        <p:spPr>
          <a:xfrm>
            <a:off x="6948241" y="1974437"/>
            <a:ext cx="3763302" cy="1022101"/>
          </a:xfrm>
          <a:prstGeom prst="rect">
            <a:avLst/>
          </a:prstGeom>
        </p:spPr>
        <p:txBody>
          <a:bodyPr/>
          <a:lstStyle>
            <a:lvl1pPr marL="0" indent="0">
              <a:lnSpc>
                <a:spcPct val="120000"/>
              </a:lnSpc>
              <a:spcBef>
                <a:spcPts val="800"/>
              </a:spcBef>
              <a:buClr>
                <a:srgbClr val="92D050"/>
              </a:buClr>
              <a:buFontTx/>
              <a:buNone/>
              <a:defRPr sz="13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7B5DB0CA-BA86-EE51-5588-C5E99A473026}"/>
              </a:ext>
            </a:extLst>
          </p:cNvPr>
          <p:cNvSpPr>
            <a:spLocks noGrp="1"/>
          </p:cNvSpPr>
          <p:nvPr>
            <p:ph type="body" sz="quarter" idx="16" hasCustomPrompt="1"/>
          </p:nvPr>
        </p:nvSpPr>
        <p:spPr>
          <a:xfrm>
            <a:off x="6948241" y="3429000"/>
            <a:ext cx="3763302" cy="1022101"/>
          </a:xfrm>
          <a:prstGeom prst="rect">
            <a:avLst/>
          </a:prstGeom>
        </p:spPr>
        <p:txBody>
          <a:bodyPr/>
          <a:lstStyle>
            <a:lvl1pPr marL="0" indent="0">
              <a:lnSpc>
                <a:spcPct val="120000"/>
              </a:lnSpc>
              <a:spcBef>
                <a:spcPts val="800"/>
              </a:spcBef>
              <a:buClr>
                <a:srgbClr val="92D050"/>
              </a:buClr>
              <a:buFontTx/>
              <a:buNone/>
              <a:defRPr sz="13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3" name="Text Placeholder 9">
            <a:extLst>
              <a:ext uri="{FF2B5EF4-FFF2-40B4-BE49-F238E27FC236}">
                <a16:creationId xmlns:a16="http://schemas.microsoft.com/office/drawing/2014/main" id="{A8413C65-28C3-F5D1-CEE2-DCB7D3E4339D}"/>
              </a:ext>
            </a:extLst>
          </p:cNvPr>
          <p:cNvSpPr>
            <a:spLocks noGrp="1"/>
          </p:cNvSpPr>
          <p:nvPr>
            <p:ph type="body" sz="quarter" idx="17" hasCustomPrompt="1"/>
          </p:nvPr>
        </p:nvSpPr>
        <p:spPr>
          <a:xfrm>
            <a:off x="6948241" y="4918857"/>
            <a:ext cx="3763302" cy="1022101"/>
          </a:xfrm>
          <a:prstGeom prst="rect">
            <a:avLst/>
          </a:prstGeom>
        </p:spPr>
        <p:txBody>
          <a:bodyPr/>
          <a:lstStyle>
            <a:lvl1pPr marL="0" indent="0">
              <a:lnSpc>
                <a:spcPct val="120000"/>
              </a:lnSpc>
              <a:spcBef>
                <a:spcPts val="800"/>
              </a:spcBef>
              <a:buClr>
                <a:srgbClr val="92D050"/>
              </a:buClr>
              <a:buFontTx/>
              <a:buNone/>
              <a:defRPr sz="13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5" name="Rectangle 4">
            <a:extLst>
              <a:ext uri="{FF2B5EF4-FFF2-40B4-BE49-F238E27FC236}">
                <a16:creationId xmlns:a16="http://schemas.microsoft.com/office/drawing/2014/main" id="{42DE977C-A869-FC86-74AE-9ADC048E93F6}"/>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F859B324-974D-75C4-2229-18CB7BCE6162}"/>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CA0786B7-2370-98E7-1464-ECCAE604A2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C3CB3A93-3140-7CE7-41E9-7B732D80A5E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699840132"/>
      </p:ext>
    </p:extLst>
  </p:cSld>
  <p:clrMapOvr>
    <a:masterClrMapping/>
  </p:clrMapOvr>
  <p:transition spd="med">
    <p:pull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518774C-126E-A83A-D130-F1AF18CC7569}"/>
              </a:ext>
            </a:extLst>
          </p:cNvPr>
          <p:cNvGrpSpPr/>
          <p:nvPr userDrawn="1"/>
        </p:nvGrpSpPr>
        <p:grpSpPr>
          <a:xfrm>
            <a:off x="381966" y="1234231"/>
            <a:ext cx="8981842" cy="753626"/>
            <a:chOff x="1050181" y="2024743"/>
            <a:chExt cx="9881055" cy="1611086"/>
          </a:xfrm>
        </p:grpSpPr>
        <p:sp>
          <p:nvSpPr>
            <p:cNvPr id="8" name="Freeform: Shape 7">
              <a:extLst>
                <a:ext uri="{FF2B5EF4-FFF2-40B4-BE49-F238E27FC236}">
                  <a16:creationId xmlns:a16="http://schemas.microsoft.com/office/drawing/2014/main" id="{1007BB46-97A4-3FEA-DE60-F0D0515A7394}"/>
                </a:ext>
              </a:extLst>
            </p:cNvPr>
            <p:cNvSpPr/>
            <p:nvPr/>
          </p:nvSpPr>
          <p:spPr>
            <a:xfrm>
              <a:off x="1050181" y="2024743"/>
              <a:ext cx="3562115" cy="1611086"/>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9" name="Freeform: Shape 8">
              <a:extLst>
                <a:ext uri="{FF2B5EF4-FFF2-40B4-BE49-F238E27FC236}">
                  <a16:creationId xmlns:a16="http://schemas.microsoft.com/office/drawing/2014/main" id="{1FD46382-B66B-929C-C2AA-D8A7CA2B30B0}"/>
                </a:ext>
              </a:extLst>
            </p:cNvPr>
            <p:cNvSpPr/>
            <p:nvPr/>
          </p:nvSpPr>
          <p:spPr>
            <a:xfrm>
              <a:off x="4209651" y="2024743"/>
              <a:ext cx="3562115" cy="1611086"/>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1" name="Freeform: Shape 10">
              <a:extLst>
                <a:ext uri="{FF2B5EF4-FFF2-40B4-BE49-F238E27FC236}">
                  <a16:creationId xmlns:a16="http://schemas.microsoft.com/office/drawing/2014/main" id="{126CBA0B-C9EA-AC74-2B14-A0C72D356AE6}"/>
                </a:ext>
              </a:extLst>
            </p:cNvPr>
            <p:cNvSpPr/>
            <p:nvPr/>
          </p:nvSpPr>
          <p:spPr>
            <a:xfrm>
              <a:off x="7369121" y="2024743"/>
              <a:ext cx="3562115" cy="1611086"/>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grpSp>
      <p:sp>
        <p:nvSpPr>
          <p:cNvPr id="12" name="Text Placeholder 9">
            <a:extLst>
              <a:ext uri="{FF2B5EF4-FFF2-40B4-BE49-F238E27FC236}">
                <a16:creationId xmlns:a16="http://schemas.microsoft.com/office/drawing/2014/main" id="{DAF3EB4A-BAC2-C9BB-8FD1-E27647FBC445}"/>
              </a:ext>
            </a:extLst>
          </p:cNvPr>
          <p:cNvSpPr>
            <a:spLocks noGrp="1"/>
          </p:cNvSpPr>
          <p:nvPr>
            <p:ph type="body" sz="quarter" idx="14" hasCustomPrompt="1"/>
          </p:nvPr>
        </p:nvSpPr>
        <p:spPr>
          <a:xfrm>
            <a:off x="381966" y="2293174"/>
            <a:ext cx="2848488"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6" name="Text Placeholder 9">
            <a:extLst>
              <a:ext uri="{FF2B5EF4-FFF2-40B4-BE49-F238E27FC236}">
                <a16:creationId xmlns:a16="http://schemas.microsoft.com/office/drawing/2014/main" id="{D9F54C5C-1660-9C99-E39E-8D405D5C8FCA}"/>
              </a:ext>
            </a:extLst>
          </p:cNvPr>
          <p:cNvSpPr>
            <a:spLocks noGrp="1"/>
          </p:cNvSpPr>
          <p:nvPr>
            <p:ph type="body" sz="quarter" idx="15" hasCustomPrompt="1"/>
          </p:nvPr>
        </p:nvSpPr>
        <p:spPr>
          <a:xfrm>
            <a:off x="3541436" y="2293174"/>
            <a:ext cx="2848488"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20" name="Text Placeholder 9">
            <a:extLst>
              <a:ext uri="{FF2B5EF4-FFF2-40B4-BE49-F238E27FC236}">
                <a16:creationId xmlns:a16="http://schemas.microsoft.com/office/drawing/2014/main" id="{E94373FB-71FF-3288-1CF4-CE09A3BD63DB}"/>
              </a:ext>
            </a:extLst>
          </p:cNvPr>
          <p:cNvSpPr>
            <a:spLocks noGrp="1"/>
          </p:cNvSpPr>
          <p:nvPr>
            <p:ph type="body" sz="quarter" idx="16" hasCustomPrompt="1"/>
          </p:nvPr>
        </p:nvSpPr>
        <p:spPr>
          <a:xfrm>
            <a:off x="6839808" y="2293174"/>
            <a:ext cx="2848488"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 name="Rectangle 2">
            <a:extLst>
              <a:ext uri="{FF2B5EF4-FFF2-40B4-BE49-F238E27FC236}">
                <a16:creationId xmlns:a16="http://schemas.microsoft.com/office/drawing/2014/main" id="{C56009F5-0894-8E3F-E608-56DF68B62A32}"/>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a:extLst>
              <a:ext uri="{FF2B5EF4-FFF2-40B4-BE49-F238E27FC236}">
                <a16:creationId xmlns:a16="http://schemas.microsoft.com/office/drawing/2014/main" id="{F5902985-384A-C608-E2B3-E39C0F9AAE22}"/>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8914AC76-FAE0-A9B7-7077-086C76990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979A501B-8CF0-AD7D-EF4C-60C6E2F6F5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382709803"/>
      </p:ext>
    </p:extLst>
  </p:cSld>
  <p:clrMapOvr>
    <a:masterClrMapping/>
  </p:clrMapOvr>
  <p:transition spd="med">
    <p:pull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518774C-126E-A83A-D130-F1AF18CC7569}"/>
              </a:ext>
            </a:extLst>
          </p:cNvPr>
          <p:cNvGrpSpPr/>
          <p:nvPr userDrawn="1"/>
        </p:nvGrpSpPr>
        <p:grpSpPr>
          <a:xfrm>
            <a:off x="1050181" y="2024743"/>
            <a:ext cx="9881055" cy="1496786"/>
            <a:chOff x="1050181" y="2024743"/>
            <a:chExt cx="9881055" cy="1611086"/>
          </a:xfrm>
        </p:grpSpPr>
        <p:sp>
          <p:nvSpPr>
            <p:cNvPr id="8" name="Freeform: Shape 7">
              <a:extLst>
                <a:ext uri="{FF2B5EF4-FFF2-40B4-BE49-F238E27FC236}">
                  <a16:creationId xmlns:a16="http://schemas.microsoft.com/office/drawing/2014/main" id="{1007BB46-97A4-3FEA-DE60-F0D0515A7394}"/>
                </a:ext>
              </a:extLst>
            </p:cNvPr>
            <p:cNvSpPr/>
            <p:nvPr/>
          </p:nvSpPr>
          <p:spPr>
            <a:xfrm>
              <a:off x="1050181" y="2024743"/>
              <a:ext cx="3562115" cy="1611086"/>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9" name="Freeform: Shape 8">
              <a:extLst>
                <a:ext uri="{FF2B5EF4-FFF2-40B4-BE49-F238E27FC236}">
                  <a16:creationId xmlns:a16="http://schemas.microsoft.com/office/drawing/2014/main" id="{1FD46382-B66B-929C-C2AA-D8A7CA2B30B0}"/>
                </a:ext>
              </a:extLst>
            </p:cNvPr>
            <p:cNvSpPr/>
            <p:nvPr/>
          </p:nvSpPr>
          <p:spPr>
            <a:xfrm>
              <a:off x="4209651" y="2024743"/>
              <a:ext cx="3562115" cy="1611086"/>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1" name="Freeform: Shape 10">
              <a:extLst>
                <a:ext uri="{FF2B5EF4-FFF2-40B4-BE49-F238E27FC236}">
                  <a16:creationId xmlns:a16="http://schemas.microsoft.com/office/drawing/2014/main" id="{126CBA0B-C9EA-AC74-2B14-A0C72D356AE6}"/>
                </a:ext>
              </a:extLst>
            </p:cNvPr>
            <p:cNvSpPr/>
            <p:nvPr/>
          </p:nvSpPr>
          <p:spPr>
            <a:xfrm>
              <a:off x="7369121" y="2024743"/>
              <a:ext cx="3562115" cy="1611086"/>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grpSp>
      <p:sp>
        <p:nvSpPr>
          <p:cNvPr id="12" name="Text Placeholder 9">
            <a:extLst>
              <a:ext uri="{FF2B5EF4-FFF2-40B4-BE49-F238E27FC236}">
                <a16:creationId xmlns:a16="http://schemas.microsoft.com/office/drawing/2014/main" id="{DAF3EB4A-BAC2-C9BB-8FD1-E27647FBC445}"/>
              </a:ext>
            </a:extLst>
          </p:cNvPr>
          <p:cNvSpPr>
            <a:spLocks noGrp="1"/>
          </p:cNvSpPr>
          <p:nvPr>
            <p:ph type="body" sz="quarter" idx="14" hasCustomPrompt="1"/>
          </p:nvPr>
        </p:nvSpPr>
        <p:spPr>
          <a:xfrm>
            <a:off x="1050181" y="3675842"/>
            <a:ext cx="2848488"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6" name="Text Placeholder 9">
            <a:extLst>
              <a:ext uri="{FF2B5EF4-FFF2-40B4-BE49-F238E27FC236}">
                <a16:creationId xmlns:a16="http://schemas.microsoft.com/office/drawing/2014/main" id="{D9F54C5C-1660-9C99-E39E-8D405D5C8FCA}"/>
              </a:ext>
            </a:extLst>
          </p:cNvPr>
          <p:cNvSpPr>
            <a:spLocks noGrp="1"/>
          </p:cNvSpPr>
          <p:nvPr>
            <p:ph type="body" sz="quarter" idx="15" hasCustomPrompt="1"/>
          </p:nvPr>
        </p:nvSpPr>
        <p:spPr>
          <a:xfrm>
            <a:off x="4209651" y="3675842"/>
            <a:ext cx="2848488"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20" name="Text Placeholder 9">
            <a:extLst>
              <a:ext uri="{FF2B5EF4-FFF2-40B4-BE49-F238E27FC236}">
                <a16:creationId xmlns:a16="http://schemas.microsoft.com/office/drawing/2014/main" id="{E94373FB-71FF-3288-1CF4-CE09A3BD63DB}"/>
              </a:ext>
            </a:extLst>
          </p:cNvPr>
          <p:cNvSpPr>
            <a:spLocks noGrp="1"/>
          </p:cNvSpPr>
          <p:nvPr>
            <p:ph type="body" sz="quarter" idx="16" hasCustomPrompt="1"/>
          </p:nvPr>
        </p:nvSpPr>
        <p:spPr>
          <a:xfrm>
            <a:off x="7508023" y="3675842"/>
            <a:ext cx="2848488"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 name="Rectangle 2">
            <a:extLst>
              <a:ext uri="{FF2B5EF4-FFF2-40B4-BE49-F238E27FC236}">
                <a16:creationId xmlns:a16="http://schemas.microsoft.com/office/drawing/2014/main" id="{C56009F5-0894-8E3F-E608-56DF68B62A32}"/>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a:extLst>
              <a:ext uri="{FF2B5EF4-FFF2-40B4-BE49-F238E27FC236}">
                <a16:creationId xmlns:a16="http://schemas.microsoft.com/office/drawing/2014/main" id="{F5902985-384A-C608-E2B3-E39C0F9AAE22}"/>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8914AC76-FAE0-A9B7-7077-086C769905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979A501B-8CF0-AD7D-EF4C-60C6E2F6F58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1924965324"/>
      </p:ext>
    </p:extLst>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ustom">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007BB46-97A4-3FEA-DE60-F0D0515A7394}"/>
              </a:ext>
            </a:extLst>
          </p:cNvPr>
          <p:cNvSpPr/>
          <p:nvPr/>
        </p:nvSpPr>
        <p:spPr>
          <a:xfrm>
            <a:off x="437335" y="2034851"/>
            <a:ext cx="2501808" cy="105125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2" name="Text Placeholder 9">
            <a:extLst>
              <a:ext uri="{FF2B5EF4-FFF2-40B4-BE49-F238E27FC236}">
                <a16:creationId xmlns:a16="http://schemas.microsoft.com/office/drawing/2014/main" id="{DAF3EB4A-BAC2-C9BB-8FD1-E27647FBC445}"/>
              </a:ext>
            </a:extLst>
          </p:cNvPr>
          <p:cNvSpPr>
            <a:spLocks noGrp="1"/>
          </p:cNvSpPr>
          <p:nvPr userDrawn="1">
            <p:ph type="body" sz="quarter" idx="14" hasCustomPrompt="1"/>
          </p:nvPr>
        </p:nvSpPr>
        <p:spPr>
          <a:xfrm>
            <a:off x="437335" y="3218642"/>
            <a:ext cx="2001065"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 name="Freeform: Shape 2">
            <a:extLst>
              <a:ext uri="{FF2B5EF4-FFF2-40B4-BE49-F238E27FC236}">
                <a16:creationId xmlns:a16="http://schemas.microsoft.com/office/drawing/2014/main" id="{3A016365-AE3B-2D81-0294-E40F74F89A27}"/>
              </a:ext>
            </a:extLst>
          </p:cNvPr>
          <p:cNvSpPr/>
          <p:nvPr userDrawn="1"/>
        </p:nvSpPr>
        <p:spPr>
          <a:xfrm>
            <a:off x="2758260" y="2034851"/>
            <a:ext cx="2501808" cy="105125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5" name="Freeform: Shape 4">
            <a:extLst>
              <a:ext uri="{FF2B5EF4-FFF2-40B4-BE49-F238E27FC236}">
                <a16:creationId xmlns:a16="http://schemas.microsoft.com/office/drawing/2014/main" id="{14C27387-E379-BC88-2CA4-459DFEE74B97}"/>
              </a:ext>
            </a:extLst>
          </p:cNvPr>
          <p:cNvSpPr/>
          <p:nvPr userDrawn="1"/>
        </p:nvSpPr>
        <p:spPr>
          <a:xfrm>
            <a:off x="5079185" y="2034851"/>
            <a:ext cx="2501808" cy="105125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6" name="Freeform: Shape 5">
            <a:extLst>
              <a:ext uri="{FF2B5EF4-FFF2-40B4-BE49-F238E27FC236}">
                <a16:creationId xmlns:a16="http://schemas.microsoft.com/office/drawing/2014/main" id="{67990762-9981-206B-DBDF-0ADB658AAF8E}"/>
              </a:ext>
            </a:extLst>
          </p:cNvPr>
          <p:cNvSpPr/>
          <p:nvPr userDrawn="1"/>
        </p:nvSpPr>
        <p:spPr>
          <a:xfrm>
            <a:off x="7400110" y="2034851"/>
            <a:ext cx="2501808" cy="105125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7" name="Text Placeholder 9">
            <a:extLst>
              <a:ext uri="{FF2B5EF4-FFF2-40B4-BE49-F238E27FC236}">
                <a16:creationId xmlns:a16="http://schemas.microsoft.com/office/drawing/2014/main" id="{85900176-5644-0EED-930E-7F3CAE2FC45C}"/>
              </a:ext>
            </a:extLst>
          </p:cNvPr>
          <p:cNvSpPr>
            <a:spLocks noGrp="1"/>
          </p:cNvSpPr>
          <p:nvPr>
            <p:ph type="body" sz="quarter" idx="15" hasCustomPrompt="1"/>
          </p:nvPr>
        </p:nvSpPr>
        <p:spPr>
          <a:xfrm>
            <a:off x="2758260" y="3218642"/>
            <a:ext cx="2001065"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0" name="Text Placeholder 9">
            <a:extLst>
              <a:ext uri="{FF2B5EF4-FFF2-40B4-BE49-F238E27FC236}">
                <a16:creationId xmlns:a16="http://schemas.microsoft.com/office/drawing/2014/main" id="{605EBCD4-A8B3-B500-4D94-8AD71F6B7AEF}"/>
              </a:ext>
            </a:extLst>
          </p:cNvPr>
          <p:cNvSpPr>
            <a:spLocks noGrp="1"/>
          </p:cNvSpPr>
          <p:nvPr>
            <p:ph type="body" sz="quarter" idx="16" hasCustomPrompt="1"/>
          </p:nvPr>
        </p:nvSpPr>
        <p:spPr>
          <a:xfrm>
            <a:off x="5048796" y="3218642"/>
            <a:ext cx="2001065"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3" name="Text Placeholder 9">
            <a:extLst>
              <a:ext uri="{FF2B5EF4-FFF2-40B4-BE49-F238E27FC236}">
                <a16:creationId xmlns:a16="http://schemas.microsoft.com/office/drawing/2014/main" id="{338B060A-5BDA-1F4E-6FCB-7C6D59582959}"/>
              </a:ext>
            </a:extLst>
          </p:cNvPr>
          <p:cNvSpPr>
            <a:spLocks noGrp="1"/>
          </p:cNvSpPr>
          <p:nvPr>
            <p:ph type="body" sz="quarter" idx="17" hasCustomPrompt="1"/>
          </p:nvPr>
        </p:nvSpPr>
        <p:spPr>
          <a:xfrm>
            <a:off x="7400110" y="3218642"/>
            <a:ext cx="2001065" cy="2501801"/>
          </a:xfrm>
          <a:prstGeom prst="rect">
            <a:avLst/>
          </a:prstGeom>
        </p:spPr>
        <p:txBody>
          <a:bodyPr/>
          <a:lstStyle>
            <a:lvl1pPr marL="0" indent="0" algn="ctr">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9" name="Rectangle 8">
            <a:extLst>
              <a:ext uri="{FF2B5EF4-FFF2-40B4-BE49-F238E27FC236}">
                <a16:creationId xmlns:a16="http://schemas.microsoft.com/office/drawing/2014/main" id="{5D5C1216-1D9C-E6D7-4D00-116FA3422643}"/>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A235F31A-AD03-9869-BBA2-A0CA5D56D1AD}"/>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4D1A6C7E-C41F-75DE-6EB3-7288ACE228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72D6DB75-ACDE-9D20-01EF-266E92471EB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2602787428"/>
      </p:ext>
    </p:extLst>
  </p:cSld>
  <p:clrMapOvr>
    <a:masterClrMapping/>
  </p:clrMapOvr>
  <p:transition spd="med">
    <p:pull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007BB46-97A4-3FEA-DE60-F0D0515A7394}"/>
              </a:ext>
            </a:extLst>
          </p:cNvPr>
          <p:cNvSpPr/>
          <p:nvPr/>
        </p:nvSpPr>
        <p:spPr>
          <a:xfrm>
            <a:off x="415212" y="2126987"/>
            <a:ext cx="2131694" cy="89573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2" name="Text Placeholder 9">
            <a:extLst>
              <a:ext uri="{FF2B5EF4-FFF2-40B4-BE49-F238E27FC236}">
                <a16:creationId xmlns:a16="http://schemas.microsoft.com/office/drawing/2014/main" id="{DAF3EB4A-BAC2-C9BB-8FD1-E27647FBC445}"/>
              </a:ext>
            </a:extLst>
          </p:cNvPr>
          <p:cNvSpPr>
            <a:spLocks noGrp="1"/>
          </p:cNvSpPr>
          <p:nvPr userDrawn="1">
            <p:ph type="body" sz="quarter" idx="14" hasCustomPrompt="1"/>
          </p:nvPr>
        </p:nvSpPr>
        <p:spPr>
          <a:xfrm>
            <a:off x="437335" y="3147885"/>
            <a:ext cx="1805121" cy="2501801"/>
          </a:xfrm>
          <a:prstGeom prst="rect">
            <a:avLst/>
          </a:prstGeom>
        </p:spPr>
        <p:txBody>
          <a:bodyPr/>
          <a:lstStyle>
            <a:lvl1pPr marL="0" indent="0" algn="ctr">
              <a:lnSpc>
                <a:spcPct val="120000"/>
              </a:lnSpc>
              <a:spcBef>
                <a:spcPts val="800"/>
              </a:spcBef>
              <a:buClr>
                <a:srgbClr val="92D050"/>
              </a:buClr>
              <a:buFontTx/>
              <a:buNone/>
              <a:defRPr sz="13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9" name="Freeform: Shape 8">
            <a:extLst>
              <a:ext uri="{FF2B5EF4-FFF2-40B4-BE49-F238E27FC236}">
                <a16:creationId xmlns:a16="http://schemas.microsoft.com/office/drawing/2014/main" id="{174AACD7-5086-D512-0301-81FB71AD124C}"/>
              </a:ext>
            </a:extLst>
          </p:cNvPr>
          <p:cNvSpPr/>
          <p:nvPr userDrawn="1"/>
        </p:nvSpPr>
        <p:spPr>
          <a:xfrm>
            <a:off x="2347778" y="2112611"/>
            <a:ext cx="2131694" cy="89573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1" name="Text Placeholder 9">
            <a:extLst>
              <a:ext uri="{FF2B5EF4-FFF2-40B4-BE49-F238E27FC236}">
                <a16:creationId xmlns:a16="http://schemas.microsoft.com/office/drawing/2014/main" id="{AAF4E146-8DC3-2A36-1C9A-6A12E6D50428}"/>
              </a:ext>
            </a:extLst>
          </p:cNvPr>
          <p:cNvSpPr>
            <a:spLocks noGrp="1"/>
          </p:cNvSpPr>
          <p:nvPr>
            <p:ph type="body" sz="quarter" idx="15" hasCustomPrompt="1"/>
          </p:nvPr>
        </p:nvSpPr>
        <p:spPr>
          <a:xfrm>
            <a:off x="2347778" y="3147885"/>
            <a:ext cx="1805121" cy="2501801"/>
          </a:xfrm>
          <a:prstGeom prst="rect">
            <a:avLst/>
          </a:prstGeom>
        </p:spPr>
        <p:txBody>
          <a:bodyPr/>
          <a:lstStyle>
            <a:lvl1pPr marL="0" indent="0" algn="ctr">
              <a:lnSpc>
                <a:spcPct val="120000"/>
              </a:lnSpc>
              <a:spcBef>
                <a:spcPts val="800"/>
              </a:spcBef>
              <a:buClr>
                <a:srgbClr val="92D050"/>
              </a:buClr>
              <a:buFontTx/>
              <a:buNone/>
              <a:defRPr sz="13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4" name="Freeform: Shape 13">
            <a:extLst>
              <a:ext uri="{FF2B5EF4-FFF2-40B4-BE49-F238E27FC236}">
                <a16:creationId xmlns:a16="http://schemas.microsoft.com/office/drawing/2014/main" id="{7907C98B-CF1B-EB8B-7C99-5A1E1500E25C}"/>
              </a:ext>
            </a:extLst>
          </p:cNvPr>
          <p:cNvSpPr/>
          <p:nvPr userDrawn="1"/>
        </p:nvSpPr>
        <p:spPr>
          <a:xfrm>
            <a:off x="4258221" y="2112611"/>
            <a:ext cx="2131694" cy="89573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5" name="Text Placeholder 9">
            <a:extLst>
              <a:ext uri="{FF2B5EF4-FFF2-40B4-BE49-F238E27FC236}">
                <a16:creationId xmlns:a16="http://schemas.microsoft.com/office/drawing/2014/main" id="{EA878AAA-16E5-1975-0EE8-6CA72CD6DCDF}"/>
              </a:ext>
            </a:extLst>
          </p:cNvPr>
          <p:cNvSpPr>
            <a:spLocks noGrp="1"/>
          </p:cNvSpPr>
          <p:nvPr>
            <p:ph type="body" sz="quarter" idx="16" hasCustomPrompt="1"/>
          </p:nvPr>
        </p:nvSpPr>
        <p:spPr>
          <a:xfrm>
            <a:off x="4258221" y="3147885"/>
            <a:ext cx="1805121" cy="2501801"/>
          </a:xfrm>
          <a:prstGeom prst="rect">
            <a:avLst/>
          </a:prstGeom>
        </p:spPr>
        <p:txBody>
          <a:bodyPr/>
          <a:lstStyle>
            <a:lvl1pPr marL="0" indent="0" algn="ctr">
              <a:lnSpc>
                <a:spcPct val="120000"/>
              </a:lnSpc>
              <a:spcBef>
                <a:spcPts val="800"/>
              </a:spcBef>
              <a:buClr>
                <a:srgbClr val="92D050"/>
              </a:buClr>
              <a:buFontTx/>
              <a:buNone/>
              <a:defRPr sz="13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6" name="Freeform: Shape 15">
            <a:extLst>
              <a:ext uri="{FF2B5EF4-FFF2-40B4-BE49-F238E27FC236}">
                <a16:creationId xmlns:a16="http://schemas.microsoft.com/office/drawing/2014/main" id="{6BD37592-83CE-9FF1-0F50-A78ADD36CCE9}"/>
              </a:ext>
            </a:extLst>
          </p:cNvPr>
          <p:cNvSpPr/>
          <p:nvPr userDrawn="1"/>
        </p:nvSpPr>
        <p:spPr>
          <a:xfrm>
            <a:off x="6168664" y="2112611"/>
            <a:ext cx="2131694" cy="89573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7" name="Text Placeholder 9">
            <a:extLst>
              <a:ext uri="{FF2B5EF4-FFF2-40B4-BE49-F238E27FC236}">
                <a16:creationId xmlns:a16="http://schemas.microsoft.com/office/drawing/2014/main" id="{8DFF3ABA-B41A-5BF2-E93C-7EDB072F2380}"/>
              </a:ext>
            </a:extLst>
          </p:cNvPr>
          <p:cNvSpPr>
            <a:spLocks noGrp="1"/>
          </p:cNvSpPr>
          <p:nvPr>
            <p:ph type="body" sz="quarter" idx="17" hasCustomPrompt="1"/>
          </p:nvPr>
        </p:nvSpPr>
        <p:spPr>
          <a:xfrm>
            <a:off x="6168664" y="3147885"/>
            <a:ext cx="1805121" cy="2501801"/>
          </a:xfrm>
          <a:prstGeom prst="rect">
            <a:avLst/>
          </a:prstGeom>
        </p:spPr>
        <p:txBody>
          <a:bodyPr/>
          <a:lstStyle>
            <a:lvl1pPr marL="0" indent="0" algn="ctr">
              <a:lnSpc>
                <a:spcPct val="120000"/>
              </a:lnSpc>
              <a:spcBef>
                <a:spcPts val="800"/>
              </a:spcBef>
              <a:buClr>
                <a:srgbClr val="92D050"/>
              </a:buClr>
              <a:buFontTx/>
              <a:buNone/>
              <a:defRPr sz="13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8" name="Freeform: Shape 17">
            <a:extLst>
              <a:ext uri="{FF2B5EF4-FFF2-40B4-BE49-F238E27FC236}">
                <a16:creationId xmlns:a16="http://schemas.microsoft.com/office/drawing/2014/main" id="{DF65C2E6-89FE-E1FF-8AAE-2C157C901689}"/>
              </a:ext>
            </a:extLst>
          </p:cNvPr>
          <p:cNvSpPr/>
          <p:nvPr userDrawn="1"/>
        </p:nvSpPr>
        <p:spPr>
          <a:xfrm>
            <a:off x="8123353" y="2112611"/>
            <a:ext cx="2131694" cy="895730"/>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19" name="Text Placeholder 9">
            <a:extLst>
              <a:ext uri="{FF2B5EF4-FFF2-40B4-BE49-F238E27FC236}">
                <a16:creationId xmlns:a16="http://schemas.microsoft.com/office/drawing/2014/main" id="{99DBCCC4-C636-B4B7-BF21-E0D9BF065E65}"/>
              </a:ext>
            </a:extLst>
          </p:cNvPr>
          <p:cNvSpPr>
            <a:spLocks noGrp="1"/>
          </p:cNvSpPr>
          <p:nvPr>
            <p:ph type="body" sz="quarter" idx="18" hasCustomPrompt="1"/>
          </p:nvPr>
        </p:nvSpPr>
        <p:spPr>
          <a:xfrm>
            <a:off x="8123353" y="3147885"/>
            <a:ext cx="1805121" cy="2501801"/>
          </a:xfrm>
          <a:prstGeom prst="rect">
            <a:avLst/>
          </a:prstGeom>
        </p:spPr>
        <p:txBody>
          <a:bodyPr/>
          <a:lstStyle>
            <a:lvl1pPr marL="0" indent="0" algn="ctr">
              <a:lnSpc>
                <a:spcPct val="120000"/>
              </a:lnSpc>
              <a:spcBef>
                <a:spcPts val="800"/>
              </a:spcBef>
              <a:buClr>
                <a:srgbClr val="92D050"/>
              </a:buClr>
              <a:buFontTx/>
              <a:buNone/>
              <a:defRPr sz="13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 name="Rectangle 2">
            <a:extLst>
              <a:ext uri="{FF2B5EF4-FFF2-40B4-BE49-F238E27FC236}">
                <a16:creationId xmlns:a16="http://schemas.microsoft.com/office/drawing/2014/main" id="{21D9C62A-21C5-A277-E414-9751EB943999}"/>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9">
            <a:extLst>
              <a:ext uri="{FF2B5EF4-FFF2-40B4-BE49-F238E27FC236}">
                <a16:creationId xmlns:a16="http://schemas.microsoft.com/office/drawing/2014/main" id="{FD84C897-BFB2-2F00-8B99-F68AC41ABED1}"/>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CEA138CC-FBE9-FD7B-2FA2-2C2F30E1A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Logo&#10;&#10;Description automatically generated">
            <a:extLst>
              <a:ext uri="{FF2B5EF4-FFF2-40B4-BE49-F238E27FC236}">
                <a16:creationId xmlns:a16="http://schemas.microsoft.com/office/drawing/2014/main" id="{3606B827-7F5D-F5F0-4F09-B9FDF0B1EB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72330" y="6509655"/>
            <a:ext cx="2117392" cy="391225"/>
          </a:xfrm>
          <a:prstGeom prst="rect">
            <a:avLst/>
          </a:prstGeom>
        </p:spPr>
      </p:pic>
      <p:pic>
        <p:nvPicPr>
          <p:cNvPr id="7" name="Picture 6" descr="Background pattern&#10;&#10;Description automatically generated">
            <a:extLst>
              <a:ext uri="{FF2B5EF4-FFF2-40B4-BE49-F238E27FC236}">
                <a16:creationId xmlns:a16="http://schemas.microsoft.com/office/drawing/2014/main" id="{35CC4013-8FCD-D1B6-983C-B3D515BF4B4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3613918641"/>
      </p:ext>
    </p:extLst>
  </p:cSld>
  <p:clrMapOvr>
    <a:masterClrMapping/>
  </p:clrMapOvr>
  <p:transition spd="med">
    <p:pull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4C6E4A-4510-AE5A-0DAE-F3CB341B0DB4}"/>
              </a:ext>
            </a:extLst>
          </p:cNvPr>
          <p:cNvSpPr/>
          <p:nvPr userDrawn="1"/>
        </p:nvSpPr>
        <p:spPr>
          <a:xfrm>
            <a:off x="298635" y="1801586"/>
            <a:ext cx="5165993" cy="1332177"/>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7" name="Rectangle 6">
            <a:extLst>
              <a:ext uri="{FF2B5EF4-FFF2-40B4-BE49-F238E27FC236}">
                <a16:creationId xmlns:a16="http://schemas.microsoft.com/office/drawing/2014/main" id="{64311559-A1E4-9652-6819-184A0C6BDF0C}"/>
              </a:ext>
            </a:extLst>
          </p:cNvPr>
          <p:cNvSpPr/>
          <p:nvPr userDrawn="1"/>
        </p:nvSpPr>
        <p:spPr>
          <a:xfrm>
            <a:off x="298635" y="3282703"/>
            <a:ext cx="5165993" cy="1332177"/>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0" name="Rectangle 9">
            <a:extLst>
              <a:ext uri="{FF2B5EF4-FFF2-40B4-BE49-F238E27FC236}">
                <a16:creationId xmlns:a16="http://schemas.microsoft.com/office/drawing/2014/main" id="{4BAF90D2-5435-99CA-DB65-8EFDC8B0B61D}"/>
              </a:ext>
            </a:extLst>
          </p:cNvPr>
          <p:cNvSpPr/>
          <p:nvPr userDrawn="1"/>
        </p:nvSpPr>
        <p:spPr>
          <a:xfrm>
            <a:off x="298635" y="4763820"/>
            <a:ext cx="5165993" cy="1332177"/>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3" name="Rectangle 12">
            <a:extLst>
              <a:ext uri="{FF2B5EF4-FFF2-40B4-BE49-F238E27FC236}">
                <a16:creationId xmlns:a16="http://schemas.microsoft.com/office/drawing/2014/main" id="{E955A3B6-1053-2329-96F8-061B86ACFC7D}"/>
              </a:ext>
            </a:extLst>
          </p:cNvPr>
          <p:cNvSpPr/>
          <p:nvPr userDrawn="1"/>
        </p:nvSpPr>
        <p:spPr>
          <a:xfrm>
            <a:off x="465548" y="1938810"/>
            <a:ext cx="951599" cy="1057728"/>
          </a:xfrm>
          <a:prstGeom prst="rect">
            <a:avLst/>
          </a:prstGeom>
          <a:solidFill>
            <a:srgbClr val="63808B"/>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4" name="Rectangle 13">
            <a:extLst>
              <a:ext uri="{FF2B5EF4-FFF2-40B4-BE49-F238E27FC236}">
                <a16:creationId xmlns:a16="http://schemas.microsoft.com/office/drawing/2014/main" id="{3A1CF969-4C2F-C9CD-3E26-839440AB6D4F}"/>
              </a:ext>
            </a:extLst>
          </p:cNvPr>
          <p:cNvSpPr/>
          <p:nvPr userDrawn="1"/>
        </p:nvSpPr>
        <p:spPr>
          <a:xfrm>
            <a:off x="465549" y="3429000"/>
            <a:ext cx="951599" cy="1057728"/>
          </a:xfrm>
          <a:prstGeom prst="rect">
            <a:avLst/>
          </a:prstGeom>
          <a:solidFill>
            <a:srgbClr val="63808B"/>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7" name="Rectangle 16">
            <a:extLst>
              <a:ext uri="{FF2B5EF4-FFF2-40B4-BE49-F238E27FC236}">
                <a16:creationId xmlns:a16="http://schemas.microsoft.com/office/drawing/2014/main" id="{2C432ABB-27D4-B25E-F2A3-B051CCBF6892}"/>
              </a:ext>
            </a:extLst>
          </p:cNvPr>
          <p:cNvSpPr/>
          <p:nvPr userDrawn="1"/>
        </p:nvSpPr>
        <p:spPr>
          <a:xfrm>
            <a:off x="465549" y="4901044"/>
            <a:ext cx="951599" cy="1057728"/>
          </a:xfrm>
          <a:prstGeom prst="rect">
            <a:avLst/>
          </a:prstGeom>
          <a:solidFill>
            <a:srgbClr val="63808B"/>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50" dirty="0">
              <a:latin typeface="Poppins" panose="00000500000000000000" pitchFamily="2" charset="0"/>
              <a:cs typeface="Poppins" panose="00000500000000000000" pitchFamily="2" charset="0"/>
            </a:endParaRPr>
          </a:p>
        </p:txBody>
      </p:sp>
      <p:sp>
        <p:nvSpPr>
          <p:cNvPr id="18" name="Text Placeholder 9">
            <a:extLst>
              <a:ext uri="{FF2B5EF4-FFF2-40B4-BE49-F238E27FC236}">
                <a16:creationId xmlns:a16="http://schemas.microsoft.com/office/drawing/2014/main" id="{E526DDE9-0251-3E16-D6B0-2AE3B158E5CF}"/>
              </a:ext>
            </a:extLst>
          </p:cNvPr>
          <p:cNvSpPr>
            <a:spLocks noGrp="1"/>
          </p:cNvSpPr>
          <p:nvPr>
            <p:ph type="body" sz="quarter" idx="15" hasCustomPrompt="1"/>
          </p:nvPr>
        </p:nvSpPr>
        <p:spPr>
          <a:xfrm>
            <a:off x="1509204" y="1974437"/>
            <a:ext cx="3763302" cy="1022101"/>
          </a:xfrm>
          <a:prstGeom prst="rect">
            <a:avLst/>
          </a:prstGeom>
        </p:spPr>
        <p:txBody>
          <a:bodyPr/>
          <a:lstStyle>
            <a:lvl1pPr marL="0" indent="0">
              <a:lnSpc>
                <a:spcPct val="120000"/>
              </a:lnSpc>
              <a:spcBef>
                <a:spcPts val="800"/>
              </a:spcBef>
              <a:buClr>
                <a:srgbClr val="92D050"/>
              </a:buClr>
              <a:buFontTx/>
              <a:buNone/>
              <a:defRPr sz="13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7B5DB0CA-BA86-EE51-5588-C5E99A473026}"/>
              </a:ext>
            </a:extLst>
          </p:cNvPr>
          <p:cNvSpPr>
            <a:spLocks noGrp="1"/>
          </p:cNvSpPr>
          <p:nvPr>
            <p:ph type="body" sz="quarter" idx="16" hasCustomPrompt="1"/>
          </p:nvPr>
        </p:nvSpPr>
        <p:spPr>
          <a:xfrm>
            <a:off x="1509204" y="3429000"/>
            <a:ext cx="3763302" cy="1022101"/>
          </a:xfrm>
          <a:prstGeom prst="rect">
            <a:avLst/>
          </a:prstGeom>
        </p:spPr>
        <p:txBody>
          <a:bodyPr/>
          <a:lstStyle>
            <a:lvl1pPr marL="0" indent="0">
              <a:lnSpc>
                <a:spcPct val="120000"/>
              </a:lnSpc>
              <a:spcBef>
                <a:spcPts val="800"/>
              </a:spcBef>
              <a:buClr>
                <a:srgbClr val="92D050"/>
              </a:buClr>
              <a:buFontTx/>
              <a:buNone/>
              <a:defRPr sz="13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3" name="Text Placeholder 9">
            <a:extLst>
              <a:ext uri="{FF2B5EF4-FFF2-40B4-BE49-F238E27FC236}">
                <a16:creationId xmlns:a16="http://schemas.microsoft.com/office/drawing/2014/main" id="{A8413C65-28C3-F5D1-CEE2-DCB7D3E4339D}"/>
              </a:ext>
            </a:extLst>
          </p:cNvPr>
          <p:cNvSpPr>
            <a:spLocks noGrp="1"/>
          </p:cNvSpPr>
          <p:nvPr>
            <p:ph type="body" sz="quarter" idx="17" hasCustomPrompt="1"/>
          </p:nvPr>
        </p:nvSpPr>
        <p:spPr>
          <a:xfrm>
            <a:off x="1509204" y="4918857"/>
            <a:ext cx="3763302" cy="1022101"/>
          </a:xfrm>
          <a:prstGeom prst="rect">
            <a:avLst/>
          </a:prstGeom>
        </p:spPr>
        <p:txBody>
          <a:bodyPr/>
          <a:lstStyle>
            <a:lvl1pPr marL="0" indent="0">
              <a:lnSpc>
                <a:spcPct val="120000"/>
              </a:lnSpc>
              <a:spcBef>
                <a:spcPts val="800"/>
              </a:spcBef>
              <a:buClr>
                <a:srgbClr val="92D050"/>
              </a:buClr>
              <a:buFontTx/>
              <a:buNone/>
              <a:defRPr sz="13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5" name="Text Placeholder 9">
            <a:extLst>
              <a:ext uri="{FF2B5EF4-FFF2-40B4-BE49-F238E27FC236}">
                <a16:creationId xmlns:a16="http://schemas.microsoft.com/office/drawing/2014/main" id="{9154F6C0-3E40-0FD7-40BB-7D51DAAD070C}"/>
              </a:ext>
            </a:extLst>
          </p:cNvPr>
          <p:cNvSpPr>
            <a:spLocks noGrp="1"/>
          </p:cNvSpPr>
          <p:nvPr>
            <p:ph type="body" sz="quarter" idx="14" hasCustomPrompt="1"/>
          </p:nvPr>
        </p:nvSpPr>
        <p:spPr>
          <a:xfrm>
            <a:off x="5839463" y="2503713"/>
            <a:ext cx="5165994" cy="3592284"/>
          </a:xfrm>
          <a:prstGeom prst="rect">
            <a:avLst/>
          </a:prstGeom>
        </p:spPr>
        <p:txBody>
          <a:bodyPr/>
          <a:lstStyle>
            <a:lvl1pPr marL="0" indent="0">
              <a:lnSpc>
                <a:spcPct val="120000"/>
              </a:lnSpc>
              <a:spcBef>
                <a:spcPts val="800"/>
              </a:spcBef>
              <a:buClr>
                <a:srgbClr val="92D050"/>
              </a:buClr>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 name="Rectangle 2">
            <a:extLst>
              <a:ext uri="{FF2B5EF4-FFF2-40B4-BE49-F238E27FC236}">
                <a16:creationId xmlns:a16="http://schemas.microsoft.com/office/drawing/2014/main" id="{EBAC290D-3DAE-6F09-FD41-B497F3A60622}"/>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A2011FD9-BA13-714C-8FFE-1C1D591A8583}"/>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6025CCA7-DA04-B42E-CBA5-A274AD349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F550676A-A648-2870-6790-FF2ADCACC02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4094013872"/>
      </p:ext>
    </p:extLst>
  </p:cSld>
  <p:clrMapOvr>
    <a:masterClrMapping/>
  </p:clrMapOvr>
  <p:transition spd="med">
    <p:pull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DF8E15-EF8C-7A8B-B25F-8559458557A5}"/>
              </a:ext>
            </a:extLst>
          </p:cNvPr>
          <p:cNvSpPr/>
          <p:nvPr userDrawn="1"/>
        </p:nvSpPr>
        <p:spPr>
          <a:xfrm>
            <a:off x="-1" y="5359409"/>
            <a:ext cx="8720051" cy="681602"/>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9BC3B5C-CB93-EAA4-EB7B-D5AC2896466A}"/>
              </a:ext>
            </a:extLst>
          </p:cNvPr>
          <p:cNvSpPr/>
          <p:nvPr userDrawn="1"/>
        </p:nvSpPr>
        <p:spPr>
          <a:xfrm>
            <a:off x="8293196" y="-5975"/>
            <a:ext cx="3934822" cy="6861628"/>
          </a:xfrm>
          <a:custGeom>
            <a:avLst/>
            <a:gdLst>
              <a:gd name="connsiteX0" fmla="*/ 0 w 5410223"/>
              <a:gd name="connsiteY0" fmla="*/ 0 h 6858000"/>
              <a:gd name="connsiteX1" fmla="*/ 5410223 w 5410223"/>
              <a:gd name="connsiteY1" fmla="*/ 0 h 6858000"/>
              <a:gd name="connsiteX2" fmla="*/ 5410223 w 5410223"/>
              <a:gd name="connsiteY2" fmla="*/ 6858000 h 6858000"/>
              <a:gd name="connsiteX3" fmla="*/ 0 w 5410223"/>
              <a:gd name="connsiteY3" fmla="*/ 6858000 h 6858000"/>
              <a:gd name="connsiteX4" fmla="*/ 0 w 5410223"/>
              <a:gd name="connsiteY4" fmla="*/ 0 h 6858000"/>
              <a:gd name="connsiteX0" fmla="*/ 1039091 w 5410223"/>
              <a:gd name="connsiteY0" fmla="*/ 41564 h 6858000"/>
              <a:gd name="connsiteX1" fmla="*/ 5410223 w 5410223"/>
              <a:gd name="connsiteY1" fmla="*/ 0 h 6858000"/>
              <a:gd name="connsiteX2" fmla="*/ 5410223 w 5410223"/>
              <a:gd name="connsiteY2" fmla="*/ 6858000 h 6858000"/>
              <a:gd name="connsiteX3" fmla="*/ 0 w 5410223"/>
              <a:gd name="connsiteY3" fmla="*/ 6858000 h 6858000"/>
              <a:gd name="connsiteX4" fmla="*/ 1039091 w 5410223"/>
              <a:gd name="connsiteY4" fmla="*/ 41564 h 6858000"/>
              <a:gd name="connsiteX0" fmla="*/ 1039091 w 5410223"/>
              <a:gd name="connsiteY0" fmla="*/ 6730 h 6858000"/>
              <a:gd name="connsiteX1" fmla="*/ 5410223 w 5410223"/>
              <a:gd name="connsiteY1" fmla="*/ 0 h 6858000"/>
              <a:gd name="connsiteX2" fmla="*/ 5410223 w 5410223"/>
              <a:gd name="connsiteY2" fmla="*/ 6858000 h 6858000"/>
              <a:gd name="connsiteX3" fmla="*/ 0 w 5410223"/>
              <a:gd name="connsiteY3" fmla="*/ 6858000 h 6858000"/>
              <a:gd name="connsiteX4" fmla="*/ 1039091 w 5410223"/>
              <a:gd name="connsiteY4" fmla="*/ 6730 h 6858000"/>
              <a:gd name="connsiteX0" fmla="*/ 1042720 w 5413852"/>
              <a:gd name="connsiteY0" fmla="*/ 6730 h 6861628"/>
              <a:gd name="connsiteX1" fmla="*/ 5413852 w 5413852"/>
              <a:gd name="connsiteY1" fmla="*/ 0 h 6861628"/>
              <a:gd name="connsiteX2" fmla="*/ 5413852 w 5413852"/>
              <a:gd name="connsiteY2" fmla="*/ 6858000 h 6861628"/>
              <a:gd name="connsiteX3" fmla="*/ 0 w 5413852"/>
              <a:gd name="connsiteY3" fmla="*/ 6861628 h 6861628"/>
              <a:gd name="connsiteX4" fmla="*/ 1042720 w 5413852"/>
              <a:gd name="connsiteY4" fmla="*/ 6730 h 6861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3852" h="6861628">
                <a:moveTo>
                  <a:pt x="1042720" y="6730"/>
                </a:moveTo>
                <a:lnTo>
                  <a:pt x="5413852" y="0"/>
                </a:lnTo>
                <a:lnTo>
                  <a:pt x="5413852" y="6858000"/>
                </a:lnTo>
                <a:lnTo>
                  <a:pt x="0" y="6861628"/>
                </a:lnTo>
                <a:lnTo>
                  <a:pt x="1042720" y="6730"/>
                </a:lnTo>
                <a:close/>
              </a:path>
            </a:pathLst>
          </a:cu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62F3D76-868D-7BC3-41B7-8736AAA2E398}"/>
              </a:ext>
            </a:extLst>
          </p:cNvPr>
          <p:cNvSpPr/>
          <p:nvPr/>
        </p:nvSpPr>
        <p:spPr>
          <a:xfrm>
            <a:off x="311447" y="6039400"/>
            <a:ext cx="3051473" cy="8273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823E441-FBCB-B6D7-0602-DEF10DA83D63}"/>
              </a:ext>
            </a:extLst>
          </p:cNvPr>
          <p:cNvSpPr/>
          <p:nvPr userDrawn="1"/>
        </p:nvSpPr>
        <p:spPr>
          <a:xfrm>
            <a:off x="-1" y="6039399"/>
            <a:ext cx="4142970" cy="8273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 Placeholder 9">
            <a:extLst>
              <a:ext uri="{FF2B5EF4-FFF2-40B4-BE49-F238E27FC236}">
                <a16:creationId xmlns:a16="http://schemas.microsoft.com/office/drawing/2014/main" id="{E9535E0E-A765-9A88-E802-062F1EC0E5A5}"/>
              </a:ext>
            </a:extLst>
          </p:cNvPr>
          <p:cNvSpPr>
            <a:spLocks noGrp="1"/>
          </p:cNvSpPr>
          <p:nvPr>
            <p:ph type="body" sz="quarter" idx="10" hasCustomPrompt="1"/>
          </p:nvPr>
        </p:nvSpPr>
        <p:spPr>
          <a:xfrm>
            <a:off x="228155" y="1761843"/>
            <a:ext cx="4395285" cy="1020520"/>
          </a:xfrm>
          <a:prstGeom prst="rect">
            <a:avLst/>
          </a:prstGeom>
        </p:spPr>
        <p:txBody>
          <a:bodyPr/>
          <a:lstStyle>
            <a:lvl1pPr marL="0" indent="0">
              <a:lnSpc>
                <a:spcPct val="100000"/>
              </a:lnSpc>
              <a:buFontTx/>
              <a:buNone/>
              <a:defRPr sz="3200" b="0" cap="all" baseline="0">
                <a:solidFill>
                  <a:srgbClr val="343434"/>
                </a:solidFill>
                <a:latin typeface="Oswald" pitchFamily="2" charset="0"/>
              </a:defRPr>
            </a:lvl1pPr>
          </a:lstStyle>
          <a:p>
            <a:pPr lvl="0"/>
            <a:r>
              <a:rPr lang="en-US" dirty="0"/>
              <a:t>CLICK TO EDIT MASTER TEXT STYLES</a:t>
            </a:r>
          </a:p>
        </p:txBody>
      </p:sp>
      <p:sp>
        <p:nvSpPr>
          <p:cNvPr id="109" name="Text Placeholder 9">
            <a:extLst>
              <a:ext uri="{FF2B5EF4-FFF2-40B4-BE49-F238E27FC236}">
                <a16:creationId xmlns:a16="http://schemas.microsoft.com/office/drawing/2014/main" id="{6E539B86-44B0-84C0-59D6-74D5DA7201F0}"/>
              </a:ext>
            </a:extLst>
          </p:cNvPr>
          <p:cNvSpPr>
            <a:spLocks noGrp="1"/>
          </p:cNvSpPr>
          <p:nvPr>
            <p:ph type="body" sz="quarter" idx="11" hasCustomPrompt="1"/>
          </p:nvPr>
        </p:nvSpPr>
        <p:spPr>
          <a:xfrm>
            <a:off x="228155" y="2819389"/>
            <a:ext cx="4395285" cy="642964"/>
          </a:xfrm>
          <a:prstGeom prst="rect">
            <a:avLst/>
          </a:prstGeom>
        </p:spPr>
        <p:txBody>
          <a:bodyPr/>
          <a:lstStyle>
            <a:lvl1pPr marL="0" indent="0">
              <a:lnSpc>
                <a:spcPct val="100000"/>
              </a:lnSpc>
              <a:buFontTx/>
              <a:buNone/>
              <a:defRPr sz="1600" b="0">
                <a:solidFill>
                  <a:srgbClr val="343434"/>
                </a:solidFill>
                <a:latin typeface="Poppins" panose="00000500000000000000" pitchFamily="2" charset="0"/>
                <a:cs typeface="Poppins" panose="00000500000000000000" pitchFamily="2" charset="0"/>
              </a:defRPr>
            </a:lvl1pPr>
          </a:lstStyle>
          <a:p>
            <a:pPr lvl="0"/>
            <a:r>
              <a:rPr lang="en-US" dirty="0"/>
              <a:t>CLICK TO EDIT MASTER TEXT STYLES</a:t>
            </a:r>
          </a:p>
        </p:txBody>
      </p:sp>
      <p:sp>
        <p:nvSpPr>
          <p:cNvPr id="110" name="Rectangle 109">
            <a:extLst>
              <a:ext uri="{FF2B5EF4-FFF2-40B4-BE49-F238E27FC236}">
                <a16:creationId xmlns:a16="http://schemas.microsoft.com/office/drawing/2014/main" id="{88DEC4E2-258C-11F5-0EEA-BE6D502BEF8C}"/>
              </a:ext>
            </a:extLst>
          </p:cNvPr>
          <p:cNvSpPr/>
          <p:nvPr userDrawn="1"/>
        </p:nvSpPr>
        <p:spPr>
          <a:xfrm>
            <a:off x="6814166" y="6284686"/>
            <a:ext cx="5377834" cy="574222"/>
          </a:xfrm>
          <a:prstGeom prst="rect">
            <a:avLst/>
          </a:pr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2" name="Freeform: Shape 111">
            <a:extLst>
              <a:ext uri="{FF2B5EF4-FFF2-40B4-BE49-F238E27FC236}">
                <a16:creationId xmlns:a16="http://schemas.microsoft.com/office/drawing/2014/main" id="{56ECCB0C-48E2-0E1B-1C3D-2430B8BD0FEA}"/>
              </a:ext>
            </a:extLst>
          </p:cNvPr>
          <p:cNvSpPr/>
          <p:nvPr userDrawn="1"/>
        </p:nvSpPr>
        <p:spPr>
          <a:xfrm rot="2730637">
            <a:off x="5860953" y="158597"/>
            <a:ext cx="2949837" cy="9115340"/>
          </a:xfrm>
          <a:custGeom>
            <a:avLst/>
            <a:gdLst>
              <a:gd name="connsiteX0" fmla="*/ 0 w 3081162"/>
              <a:gd name="connsiteY0" fmla="*/ 0 h 9537588"/>
              <a:gd name="connsiteX1" fmla="*/ 1585800 w 3081162"/>
              <a:gd name="connsiteY1" fmla="*/ 0 h 9537588"/>
              <a:gd name="connsiteX2" fmla="*/ 3081162 w 3081162"/>
              <a:gd name="connsiteY2" fmla="*/ 1530806 h 9537588"/>
              <a:gd name="connsiteX3" fmla="*/ 3081162 w 3081162"/>
              <a:gd name="connsiteY3" fmla="*/ 6401013 h 9537588"/>
              <a:gd name="connsiteX4" fmla="*/ 0 w 3081162"/>
              <a:gd name="connsiteY4" fmla="*/ 9537588 h 953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1162" h="9537588">
                <a:moveTo>
                  <a:pt x="0" y="0"/>
                </a:moveTo>
                <a:lnTo>
                  <a:pt x="1585800" y="0"/>
                </a:lnTo>
                <a:lnTo>
                  <a:pt x="3081162" y="1530806"/>
                </a:lnTo>
                <a:lnTo>
                  <a:pt x="3081162" y="6401013"/>
                </a:lnTo>
                <a:lnTo>
                  <a:pt x="0" y="9537588"/>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80" name="Group 179">
            <a:extLst>
              <a:ext uri="{FF2B5EF4-FFF2-40B4-BE49-F238E27FC236}">
                <a16:creationId xmlns:a16="http://schemas.microsoft.com/office/drawing/2014/main" id="{C826C6FD-2DAE-518D-2187-7CBAE23D413A}"/>
              </a:ext>
            </a:extLst>
          </p:cNvPr>
          <p:cNvGrpSpPr/>
          <p:nvPr userDrawn="1"/>
        </p:nvGrpSpPr>
        <p:grpSpPr>
          <a:xfrm>
            <a:off x="5346610" y="-9142"/>
            <a:ext cx="5208318" cy="6084293"/>
            <a:chOff x="4625739" y="-6714"/>
            <a:chExt cx="5917682" cy="6084293"/>
          </a:xfrm>
        </p:grpSpPr>
        <p:sp>
          <p:nvSpPr>
            <p:cNvPr id="111" name="Rectangle 110">
              <a:extLst>
                <a:ext uri="{FF2B5EF4-FFF2-40B4-BE49-F238E27FC236}">
                  <a16:creationId xmlns:a16="http://schemas.microsoft.com/office/drawing/2014/main" id="{DACB58A3-3F5B-5818-0FEE-04F65DA75AE5}"/>
                </a:ext>
              </a:extLst>
            </p:cNvPr>
            <p:cNvSpPr/>
            <p:nvPr userDrawn="1"/>
          </p:nvSpPr>
          <p:spPr>
            <a:xfrm>
              <a:off x="7132749" y="-6714"/>
              <a:ext cx="3397610" cy="344007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Isosceles Triangle 112">
              <a:extLst>
                <a:ext uri="{FF2B5EF4-FFF2-40B4-BE49-F238E27FC236}">
                  <a16:creationId xmlns:a16="http://schemas.microsoft.com/office/drawing/2014/main" id="{F2150FCD-8882-2716-0EE2-1F28DC62D094}"/>
                </a:ext>
              </a:extLst>
            </p:cNvPr>
            <p:cNvSpPr/>
            <p:nvPr userDrawn="1"/>
          </p:nvSpPr>
          <p:spPr>
            <a:xfrm rot="16200000">
              <a:off x="7368098" y="328865"/>
              <a:ext cx="1227763" cy="570033"/>
            </a:xfrm>
            <a:prstGeom prst="triangle">
              <a:avLst/>
            </a:prstGeom>
            <a:solidFill>
              <a:schemeClr val="accent1">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Isosceles Triangle 113">
              <a:extLst>
                <a:ext uri="{FF2B5EF4-FFF2-40B4-BE49-F238E27FC236}">
                  <a16:creationId xmlns:a16="http://schemas.microsoft.com/office/drawing/2014/main" id="{0CF42BBF-E53E-1030-1D50-E54377DEAD4E}"/>
                </a:ext>
              </a:extLst>
            </p:cNvPr>
            <p:cNvSpPr/>
            <p:nvPr userDrawn="1"/>
          </p:nvSpPr>
          <p:spPr>
            <a:xfrm>
              <a:off x="8262671" y="613882"/>
              <a:ext cx="1140066" cy="613880"/>
            </a:xfrm>
            <a:prstGeom prst="triangle">
              <a:avLst/>
            </a:prstGeom>
            <a:solidFill>
              <a:srgbClr val="83BC49">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Isosceles Triangle 114">
              <a:extLst>
                <a:ext uri="{FF2B5EF4-FFF2-40B4-BE49-F238E27FC236}">
                  <a16:creationId xmlns:a16="http://schemas.microsoft.com/office/drawing/2014/main" id="{3F24CD19-728B-3134-5386-76FF3E54454B}"/>
                </a:ext>
              </a:extLst>
            </p:cNvPr>
            <p:cNvSpPr/>
            <p:nvPr userDrawn="1"/>
          </p:nvSpPr>
          <p:spPr>
            <a:xfrm rot="10800000">
              <a:off x="8262671" y="5976"/>
              <a:ext cx="1140066" cy="613880"/>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Isosceles Triangle 115">
              <a:extLst>
                <a:ext uri="{FF2B5EF4-FFF2-40B4-BE49-F238E27FC236}">
                  <a16:creationId xmlns:a16="http://schemas.microsoft.com/office/drawing/2014/main" id="{AD4DABE7-B6FE-E3F8-0AFA-8C3B560E672D}"/>
                </a:ext>
              </a:extLst>
            </p:cNvPr>
            <p:cNvSpPr/>
            <p:nvPr userDrawn="1"/>
          </p:nvSpPr>
          <p:spPr>
            <a:xfrm rot="5400000">
              <a:off x="7940545" y="328864"/>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Isosceles Triangle 116">
              <a:extLst>
                <a:ext uri="{FF2B5EF4-FFF2-40B4-BE49-F238E27FC236}">
                  <a16:creationId xmlns:a16="http://schemas.microsoft.com/office/drawing/2014/main" id="{B3206DF2-9350-6B85-C804-0CAAD75DC799}"/>
                </a:ext>
              </a:extLst>
            </p:cNvPr>
            <p:cNvSpPr/>
            <p:nvPr userDrawn="1"/>
          </p:nvSpPr>
          <p:spPr>
            <a:xfrm rot="16200000">
              <a:off x="8500517" y="328864"/>
              <a:ext cx="1227763" cy="570033"/>
            </a:xfrm>
            <a:prstGeom prst="triangle">
              <a:avLst/>
            </a:prstGeom>
            <a:solidFill>
              <a:srgbClr val="83BC49">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Isosceles Triangle 117">
              <a:extLst>
                <a:ext uri="{FF2B5EF4-FFF2-40B4-BE49-F238E27FC236}">
                  <a16:creationId xmlns:a16="http://schemas.microsoft.com/office/drawing/2014/main" id="{DC16A105-9A92-1473-5ABB-F9B25DAD4E80}"/>
                </a:ext>
              </a:extLst>
            </p:cNvPr>
            <p:cNvSpPr/>
            <p:nvPr userDrawn="1"/>
          </p:nvSpPr>
          <p:spPr>
            <a:xfrm>
              <a:off x="9389877" y="611603"/>
              <a:ext cx="1140066" cy="613880"/>
            </a:xfrm>
            <a:prstGeom prst="triangle">
              <a:avLst/>
            </a:prstGeom>
            <a:solidFill>
              <a:schemeClr val="accent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Isosceles Triangle 118">
              <a:extLst>
                <a:ext uri="{FF2B5EF4-FFF2-40B4-BE49-F238E27FC236}">
                  <a16:creationId xmlns:a16="http://schemas.microsoft.com/office/drawing/2014/main" id="{2E0872B0-A49B-6B84-1BB8-C41A864B273A}"/>
                </a:ext>
              </a:extLst>
            </p:cNvPr>
            <p:cNvSpPr/>
            <p:nvPr userDrawn="1"/>
          </p:nvSpPr>
          <p:spPr>
            <a:xfrm rot="10800000">
              <a:off x="9389877" y="3697"/>
              <a:ext cx="1140066" cy="613880"/>
            </a:xfrm>
            <a:prstGeom prst="triangle">
              <a:avLst/>
            </a:prstGeom>
            <a:solidFill>
              <a:srgbClr val="83BC49">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Isosceles Triangle 119">
              <a:extLst>
                <a:ext uri="{FF2B5EF4-FFF2-40B4-BE49-F238E27FC236}">
                  <a16:creationId xmlns:a16="http://schemas.microsoft.com/office/drawing/2014/main" id="{80F6FA1A-5944-CA58-63CC-8E6011EAECBF}"/>
                </a:ext>
              </a:extLst>
            </p:cNvPr>
            <p:cNvSpPr/>
            <p:nvPr userDrawn="1"/>
          </p:nvSpPr>
          <p:spPr>
            <a:xfrm rot="5400000">
              <a:off x="9067751" y="326585"/>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Isosceles Triangle 120">
              <a:extLst>
                <a:ext uri="{FF2B5EF4-FFF2-40B4-BE49-F238E27FC236}">
                  <a16:creationId xmlns:a16="http://schemas.microsoft.com/office/drawing/2014/main" id="{0E7E5372-0D83-B9A4-346B-F1763AEDE65E}"/>
                </a:ext>
              </a:extLst>
            </p:cNvPr>
            <p:cNvSpPr/>
            <p:nvPr userDrawn="1"/>
          </p:nvSpPr>
          <p:spPr>
            <a:xfrm rot="16200000">
              <a:off x="9627723" y="326585"/>
              <a:ext cx="1227763" cy="570033"/>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Isosceles Triangle 121">
              <a:extLst>
                <a:ext uri="{FF2B5EF4-FFF2-40B4-BE49-F238E27FC236}">
                  <a16:creationId xmlns:a16="http://schemas.microsoft.com/office/drawing/2014/main" id="{B8074927-9661-CC84-2793-C38688959B2C}"/>
                </a:ext>
              </a:extLst>
            </p:cNvPr>
            <p:cNvSpPr/>
            <p:nvPr userDrawn="1"/>
          </p:nvSpPr>
          <p:spPr>
            <a:xfrm>
              <a:off x="7136991" y="1825317"/>
              <a:ext cx="1140066" cy="613880"/>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Isosceles Triangle 122">
              <a:extLst>
                <a:ext uri="{FF2B5EF4-FFF2-40B4-BE49-F238E27FC236}">
                  <a16:creationId xmlns:a16="http://schemas.microsoft.com/office/drawing/2014/main" id="{58AA49E3-D6FE-1D60-C46E-0271566962AF}"/>
                </a:ext>
              </a:extLst>
            </p:cNvPr>
            <p:cNvSpPr/>
            <p:nvPr userDrawn="1"/>
          </p:nvSpPr>
          <p:spPr>
            <a:xfrm rot="10800000">
              <a:off x="7136991" y="1217411"/>
              <a:ext cx="1140066" cy="613880"/>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Isosceles Triangle 123">
              <a:extLst>
                <a:ext uri="{FF2B5EF4-FFF2-40B4-BE49-F238E27FC236}">
                  <a16:creationId xmlns:a16="http://schemas.microsoft.com/office/drawing/2014/main" id="{3C5DD6CF-5808-BD7E-16AD-FD50B1878EB5}"/>
                </a:ext>
              </a:extLst>
            </p:cNvPr>
            <p:cNvSpPr/>
            <p:nvPr userDrawn="1"/>
          </p:nvSpPr>
          <p:spPr>
            <a:xfrm rot="5400000">
              <a:off x="6806699" y="154029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Isosceles Triangle 124">
              <a:extLst>
                <a:ext uri="{FF2B5EF4-FFF2-40B4-BE49-F238E27FC236}">
                  <a16:creationId xmlns:a16="http://schemas.microsoft.com/office/drawing/2014/main" id="{4C216794-0A3F-98FD-0081-8687895A196F}"/>
                </a:ext>
              </a:extLst>
            </p:cNvPr>
            <p:cNvSpPr/>
            <p:nvPr userDrawn="1"/>
          </p:nvSpPr>
          <p:spPr>
            <a:xfrm rot="16200000">
              <a:off x="7375735" y="1539400"/>
              <a:ext cx="1227763" cy="571829"/>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Isosceles Triangle 125">
              <a:extLst>
                <a:ext uri="{FF2B5EF4-FFF2-40B4-BE49-F238E27FC236}">
                  <a16:creationId xmlns:a16="http://schemas.microsoft.com/office/drawing/2014/main" id="{B8F0C5DC-D406-B45C-8B17-F9FA90EBD6E7}"/>
                </a:ext>
              </a:extLst>
            </p:cNvPr>
            <p:cNvSpPr/>
            <p:nvPr userDrawn="1"/>
          </p:nvSpPr>
          <p:spPr>
            <a:xfrm>
              <a:off x="8269410" y="1825316"/>
              <a:ext cx="1140066" cy="613880"/>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Isosceles Triangle 126">
              <a:extLst>
                <a:ext uri="{FF2B5EF4-FFF2-40B4-BE49-F238E27FC236}">
                  <a16:creationId xmlns:a16="http://schemas.microsoft.com/office/drawing/2014/main" id="{8F35D4D9-5A31-6FC4-7AA9-1CB53A264FD4}"/>
                </a:ext>
              </a:extLst>
            </p:cNvPr>
            <p:cNvSpPr/>
            <p:nvPr userDrawn="1"/>
          </p:nvSpPr>
          <p:spPr>
            <a:xfrm rot="10800000">
              <a:off x="8269410" y="1217410"/>
              <a:ext cx="1140066" cy="613880"/>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Isosceles Triangle 127">
              <a:extLst>
                <a:ext uri="{FF2B5EF4-FFF2-40B4-BE49-F238E27FC236}">
                  <a16:creationId xmlns:a16="http://schemas.microsoft.com/office/drawing/2014/main" id="{446C3DB4-E093-5794-78D8-0C24C86BE445}"/>
                </a:ext>
              </a:extLst>
            </p:cNvPr>
            <p:cNvSpPr/>
            <p:nvPr userDrawn="1"/>
          </p:nvSpPr>
          <p:spPr>
            <a:xfrm rot="5400000">
              <a:off x="7947284" y="1540298"/>
              <a:ext cx="1227763" cy="570033"/>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Isosceles Triangle 128">
              <a:extLst>
                <a:ext uri="{FF2B5EF4-FFF2-40B4-BE49-F238E27FC236}">
                  <a16:creationId xmlns:a16="http://schemas.microsoft.com/office/drawing/2014/main" id="{893E8774-8E9F-F6A6-219D-39700E701B36}"/>
                </a:ext>
              </a:extLst>
            </p:cNvPr>
            <p:cNvSpPr/>
            <p:nvPr userDrawn="1"/>
          </p:nvSpPr>
          <p:spPr>
            <a:xfrm rot="16200000">
              <a:off x="8507256" y="1540298"/>
              <a:ext cx="1227763" cy="570033"/>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Isosceles Triangle 129">
              <a:extLst>
                <a:ext uri="{FF2B5EF4-FFF2-40B4-BE49-F238E27FC236}">
                  <a16:creationId xmlns:a16="http://schemas.microsoft.com/office/drawing/2014/main" id="{A8129C07-BE19-1A63-F5DA-38D8C48ED7EB}"/>
                </a:ext>
              </a:extLst>
            </p:cNvPr>
            <p:cNvSpPr/>
            <p:nvPr userDrawn="1"/>
          </p:nvSpPr>
          <p:spPr>
            <a:xfrm>
              <a:off x="9396616" y="1823037"/>
              <a:ext cx="1140066" cy="613880"/>
            </a:xfrm>
            <a:prstGeom prst="triangle">
              <a:avLst/>
            </a:pr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Isosceles Triangle 130">
              <a:extLst>
                <a:ext uri="{FF2B5EF4-FFF2-40B4-BE49-F238E27FC236}">
                  <a16:creationId xmlns:a16="http://schemas.microsoft.com/office/drawing/2014/main" id="{385795E8-A6F1-53DE-3139-9A6DAA686FAE}"/>
                </a:ext>
              </a:extLst>
            </p:cNvPr>
            <p:cNvSpPr/>
            <p:nvPr userDrawn="1"/>
          </p:nvSpPr>
          <p:spPr>
            <a:xfrm rot="10800000">
              <a:off x="9396616" y="1215131"/>
              <a:ext cx="1140066" cy="613880"/>
            </a:xfrm>
            <a:prstGeom prst="triangle">
              <a:avLst/>
            </a:prstGeom>
            <a:solidFill>
              <a:srgbClr val="83BC49">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Isosceles Triangle 131">
              <a:extLst>
                <a:ext uri="{FF2B5EF4-FFF2-40B4-BE49-F238E27FC236}">
                  <a16:creationId xmlns:a16="http://schemas.microsoft.com/office/drawing/2014/main" id="{EBB9C183-C515-94A0-7FD9-6D2679CB6062}"/>
                </a:ext>
              </a:extLst>
            </p:cNvPr>
            <p:cNvSpPr/>
            <p:nvPr userDrawn="1"/>
          </p:nvSpPr>
          <p:spPr>
            <a:xfrm rot="5400000">
              <a:off x="9074490" y="153801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Isosceles Triangle 132">
              <a:extLst>
                <a:ext uri="{FF2B5EF4-FFF2-40B4-BE49-F238E27FC236}">
                  <a16:creationId xmlns:a16="http://schemas.microsoft.com/office/drawing/2014/main" id="{8575DE89-20FA-41DA-FA6B-B1F0DF98E71C}"/>
                </a:ext>
              </a:extLst>
            </p:cNvPr>
            <p:cNvSpPr/>
            <p:nvPr userDrawn="1"/>
          </p:nvSpPr>
          <p:spPr>
            <a:xfrm rot="16200000">
              <a:off x="9634462" y="153801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Isosceles Triangle 133">
              <a:extLst>
                <a:ext uri="{FF2B5EF4-FFF2-40B4-BE49-F238E27FC236}">
                  <a16:creationId xmlns:a16="http://schemas.microsoft.com/office/drawing/2014/main" id="{3BCB41CC-6126-D321-F19A-74039794342E}"/>
                </a:ext>
              </a:extLst>
            </p:cNvPr>
            <p:cNvSpPr/>
            <p:nvPr userDrawn="1"/>
          </p:nvSpPr>
          <p:spPr>
            <a:xfrm>
              <a:off x="7143730" y="3036751"/>
              <a:ext cx="1140066" cy="613880"/>
            </a:xfrm>
            <a:prstGeom prst="triangle">
              <a:avLst/>
            </a:prstGeom>
            <a:solidFill>
              <a:srgbClr val="92D05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Isosceles Triangle 134">
              <a:extLst>
                <a:ext uri="{FF2B5EF4-FFF2-40B4-BE49-F238E27FC236}">
                  <a16:creationId xmlns:a16="http://schemas.microsoft.com/office/drawing/2014/main" id="{A6AD1E86-6B86-9B2B-C846-9BC577DB606A}"/>
                </a:ext>
              </a:extLst>
            </p:cNvPr>
            <p:cNvSpPr/>
            <p:nvPr userDrawn="1"/>
          </p:nvSpPr>
          <p:spPr>
            <a:xfrm rot="10800000">
              <a:off x="7136373" y="2428845"/>
              <a:ext cx="1147423" cy="613880"/>
            </a:xfrm>
            <a:prstGeom prst="triangle">
              <a:avLst/>
            </a:prstGeom>
            <a:solidFill>
              <a:schemeClr val="accent1">
                <a:lumMod val="75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Isosceles Triangle 135">
              <a:extLst>
                <a:ext uri="{FF2B5EF4-FFF2-40B4-BE49-F238E27FC236}">
                  <a16:creationId xmlns:a16="http://schemas.microsoft.com/office/drawing/2014/main" id="{6F9DECCB-2297-B222-432B-13875911BA3D}"/>
                </a:ext>
              </a:extLst>
            </p:cNvPr>
            <p:cNvSpPr/>
            <p:nvPr userDrawn="1"/>
          </p:nvSpPr>
          <p:spPr>
            <a:xfrm rot="5400000">
              <a:off x="6806633" y="2751733"/>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Isosceles Triangle 136">
              <a:extLst>
                <a:ext uri="{FF2B5EF4-FFF2-40B4-BE49-F238E27FC236}">
                  <a16:creationId xmlns:a16="http://schemas.microsoft.com/office/drawing/2014/main" id="{6AEA57F4-2EF8-80FB-1DE1-15EA3EF83646}"/>
                </a:ext>
              </a:extLst>
            </p:cNvPr>
            <p:cNvSpPr/>
            <p:nvPr userDrawn="1"/>
          </p:nvSpPr>
          <p:spPr>
            <a:xfrm rot="16200000">
              <a:off x="7381576" y="2751733"/>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Isosceles Triangle 137">
              <a:extLst>
                <a:ext uri="{FF2B5EF4-FFF2-40B4-BE49-F238E27FC236}">
                  <a16:creationId xmlns:a16="http://schemas.microsoft.com/office/drawing/2014/main" id="{4889B6D9-2886-9F05-DEC0-996D4C3DFE9E}"/>
                </a:ext>
              </a:extLst>
            </p:cNvPr>
            <p:cNvSpPr/>
            <p:nvPr userDrawn="1"/>
          </p:nvSpPr>
          <p:spPr>
            <a:xfrm>
              <a:off x="8276149" y="3036750"/>
              <a:ext cx="1140066" cy="613880"/>
            </a:xfrm>
            <a:prstGeom prst="triangle">
              <a:avLst/>
            </a:prstGeom>
            <a:solidFill>
              <a:schemeClr val="accent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Isosceles Triangle 138">
              <a:extLst>
                <a:ext uri="{FF2B5EF4-FFF2-40B4-BE49-F238E27FC236}">
                  <a16:creationId xmlns:a16="http://schemas.microsoft.com/office/drawing/2014/main" id="{6540CB97-1B9D-C383-885E-559C63310138}"/>
                </a:ext>
              </a:extLst>
            </p:cNvPr>
            <p:cNvSpPr/>
            <p:nvPr userDrawn="1"/>
          </p:nvSpPr>
          <p:spPr>
            <a:xfrm rot="10800000">
              <a:off x="8276149" y="2428844"/>
              <a:ext cx="1140066" cy="6138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Isosceles Triangle 139">
              <a:extLst>
                <a:ext uri="{FF2B5EF4-FFF2-40B4-BE49-F238E27FC236}">
                  <a16:creationId xmlns:a16="http://schemas.microsoft.com/office/drawing/2014/main" id="{7B134D9C-1259-7D5C-8BAE-057AD34F58C3}"/>
                </a:ext>
              </a:extLst>
            </p:cNvPr>
            <p:cNvSpPr/>
            <p:nvPr userDrawn="1"/>
          </p:nvSpPr>
          <p:spPr>
            <a:xfrm rot="5400000">
              <a:off x="7954023" y="2751732"/>
              <a:ext cx="1227763" cy="570033"/>
            </a:xfrm>
            <a:prstGeom prst="triangle">
              <a:avLst/>
            </a:prstGeom>
            <a:solidFill>
              <a:srgbClr val="92D05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Isosceles Triangle 140">
              <a:extLst>
                <a:ext uri="{FF2B5EF4-FFF2-40B4-BE49-F238E27FC236}">
                  <a16:creationId xmlns:a16="http://schemas.microsoft.com/office/drawing/2014/main" id="{AAFBF6B0-C9E2-0AB3-21BC-FBED2DE6C583}"/>
                </a:ext>
              </a:extLst>
            </p:cNvPr>
            <p:cNvSpPr/>
            <p:nvPr userDrawn="1"/>
          </p:nvSpPr>
          <p:spPr>
            <a:xfrm rot="16200000">
              <a:off x="8513995" y="2751732"/>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2EC87262-6D01-3CD3-0F09-CABB6D4AA61F}"/>
                </a:ext>
              </a:extLst>
            </p:cNvPr>
            <p:cNvSpPr/>
            <p:nvPr userDrawn="1"/>
          </p:nvSpPr>
          <p:spPr>
            <a:xfrm>
              <a:off x="9403355" y="3034471"/>
              <a:ext cx="1043434" cy="613880"/>
            </a:xfrm>
            <a:custGeom>
              <a:avLst/>
              <a:gdLst>
                <a:gd name="connsiteX0" fmla="*/ 570033 w 1043434"/>
                <a:gd name="connsiteY0" fmla="*/ 0 h 613880"/>
                <a:gd name="connsiteX1" fmla="*/ 1043434 w 1043434"/>
                <a:gd name="connsiteY1" fmla="*/ 509815 h 613880"/>
                <a:gd name="connsiteX2" fmla="*/ 936338 w 1043434"/>
                <a:gd name="connsiteY2" fmla="*/ 613880 h 613880"/>
                <a:gd name="connsiteX3" fmla="*/ 0 w 1043434"/>
                <a:gd name="connsiteY3" fmla="*/ 613880 h 613880"/>
              </a:gdLst>
              <a:ahLst/>
              <a:cxnLst>
                <a:cxn ang="0">
                  <a:pos x="connsiteX0" y="connsiteY0"/>
                </a:cxn>
                <a:cxn ang="0">
                  <a:pos x="connsiteX1" y="connsiteY1"/>
                </a:cxn>
                <a:cxn ang="0">
                  <a:pos x="connsiteX2" y="connsiteY2"/>
                </a:cxn>
                <a:cxn ang="0">
                  <a:pos x="connsiteX3" y="connsiteY3"/>
                </a:cxn>
              </a:cxnLst>
              <a:rect l="l" t="t" r="r" b="b"/>
              <a:pathLst>
                <a:path w="1043434" h="613880">
                  <a:moveTo>
                    <a:pt x="570033" y="0"/>
                  </a:moveTo>
                  <a:lnTo>
                    <a:pt x="1043434" y="509815"/>
                  </a:lnTo>
                  <a:lnTo>
                    <a:pt x="936338" y="613880"/>
                  </a:lnTo>
                  <a:lnTo>
                    <a:pt x="0" y="613880"/>
                  </a:lnTo>
                  <a:close/>
                </a:path>
              </a:pathLst>
            </a:custGeom>
            <a:solidFill>
              <a:srgbClr val="92D050">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 name="Isosceles Triangle 142">
              <a:extLst>
                <a:ext uri="{FF2B5EF4-FFF2-40B4-BE49-F238E27FC236}">
                  <a16:creationId xmlns:a16="http://schemas.microsoft.com/office/drawing/2014/main" id="{DC978404-2AE6-B6C7-DB40-76FB712EDA31}"/>
                </a:ext>
              </a:extLst>
            </p:cNvPr>
            <p:cNvSpPr/>
            <p:nvPr userDrawn="1"/>
          </p:nvSpPr>
          <p:spPr>
            <a:xfrm rot="10800000">
              <a:off x="9403355" y="2426565"/>
              <a:ext cx="1140066" cy="61388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Isosceles Triangle 143">
              <a:extLst>
                <a:ext uri="{FF2B5EF4-FFF2-40B4-BE49-F238E27FC236}">
                  <a16:creationId xmlns:a16="http://schemas.microsoft.com/office/drawing/2014/main" id="{3FC8D707-BC39-CC68-EDED-6AE29D2C6305}"/>
                </a:ext>
              </a:extLst>
            </p:cNvPr>
            <p:cNvSpPr/>
            <p:nvPr userDrawn="1"/>
          </p:nvSpPr>
          <p:spPr>
            <a:xfrm rot="5400000">
              <a:off x="9081229" y="2749453"/>
              <a:ext cx="1227763" cy="570033"/>
            </a:xfrm>
            <a:prstGeom prst="triangle">
              <a:avLst/>
            </a:prstGeom>
            <a:solidFill>
              <a:schemeClr val="accent1">
                <a:lumMod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25AF3215-82BC-F558-EC02-7E17CEECE839}"/>
                </a:ext>
              </a:extLst>
            </p:cNvPr>
            <p:cNvSpPr/>
            <p:nvPr userDrawn="1"/>
          </p:nvSpPr>
          <p:spPr>
            <a:xfrm rot="16200000">
              <a:off x="9691857" y="2698797"/>
              <a:ext cx="1126451" cy="570033"/>
            </a:xfrm>
            <a:custGeom>
              <a:avLst/>
              <a:gdLst>
                <a:gd name="connsiteX0" fmla="*/ 1126451 w 1126451"/>
                <a:gd name="connsiteY0" fmla="*/ 570033 h 570033"/>
                <a:gd name="connsiteX1" fmla="*/ 92258 w 1126451"/>
                <a:gd name="connsiteY1" fmla="*/ 570033 h 570033"/>
                <a:gd name="connsiteX2" fmla="*/ 0 w 1126451"/>
                <a:gd name="connsiteY2" fmla="*/ 475958 h 570033"/>
                <a:gd name="connsiteX3" fmla="*/ 512570 w 1126451"/>
                <a:gd name="connsiteY3" fmla="*/ 0 h 570033"/>
              </a:gdLst>
              <a:ahLst/>
              <a:cxnLst>
                <a:cxn ang="0">
                  <a:pos x="connsiteX0" y="connsiteY0"/>
                </a:cxn>
                <a:cxn ang="0">
                  <a:pos x="connsiteX1" y="connsiteY1"/>
                </a:cxn>
                <a:cxn ang="0">
                  <a:pos x="connsiteX2" y="connsiteY2"/>
                </a:cxn>
                <a:cxn ang="0">
                  <a:pos x="connsiteX3" y="connsiteY3"/>
                </a:cxn>
              </a:cxnLst>
              <a:rect l="l" t="t" r="r" b="b"/>
              <a:pathLst>
                <a:path w="1126451" h="570033">
                  <a:moveTo>
                    <a:pt x="1126451" y="570033"/>
                  </a:moveTo>
                  <a:lnTo>
                    <a:pt x="92258" y="570033"/>
                  </a:lnTo>
                  <a:lnTo>
                    <a:pt x="0" y="475958"/>
                  </a:lnTo>
                  <a:lnTo>
                    <a:pt x="512570" y="0"/>
                  </a:lnTo>
                  <a:close/>
                </a:path>
              </a:pathLst>
            </a:cu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6" name="Isosceles Triangle 145">
              <a:extLst>
                <a:ext uri="{FF2B5EF4-FFF2-40B4-BE49-F238E27FC236}">
                  <a16:creationId xmlns:a16="http://schemas.microsoft.com/office/drawing/2014/main" id="{A366DEA7-8CE3-0ADD-03C3-BEFE29B492FD}"/>
                </a:ext>
              </a:extLst>
            </p:cNvPr>
            <p:cNvSpPr/>
            <p:nvPr userDrawn="1"/>
          </p:nvSpPr>
          <p:spPr>
            <a:xfrm>
              <a:off x="7150469" y="4248185"/>
              <a:ext cx="1140066" cy="613880"/>
            </a:xfrm>
            <a:prstGeom prst="triangle">
              <a:avLst/>
            </a:prstGeom>
            <a:solidFill>
              <a:srgbClr val="83BC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Isosceles Triangle 146">
              <a:extLst>
                <a:ext uri="{FF2B5EF4-FFF2-40B4-BE49-F238E27FC236}">
                  <a16:creationId xmlns:a16="http://schemas.microsoft.com/office/drawing/2014/main" id="{376A7E78-C79A-38DA-00E5-40FC9E0E9978}"/>
                </a:ext>
              </a:extLst>
            </p:cNvPr>
            <p:cNvSpPr/>
            <p:nvPr userDrawn="1"/>
          </p:nvSpPr>
          <p:spPr>
            <a:xfrm rot="10800000">
              <a:off x="7150469" y="3640279"/>
              <a:ext cx="1140066" cy="613880"/>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Isosceles Triangle 147">
              <a:extLst>
                <a:ext uri="{FF2B5EF4-FFF2-40B4-BE49-F238E27FC236}">
                  <a16:creationId xmlns:a16="http://schemas.microsoft.com/office/drawing/2014/main" id="{05019FE9-DF75-0F95-D63B-9176D5340D51}"/>
                </a:ext>
              </a:extLst>
            </p:cNvPr>
            <p:cNvSpPr/>
            <p:nvPr userDrawn="1"/>
          </p:nvSpPr>
          <p:spPr>
            <a:xfrm rot="5400000">
              <a:off x="6828343" y="3963167"/>
              <a:ext cx="1227763" cy="570033"/>
            </a:xfrm>
            <a:prstGeom prst="triangle">
              <a:avLst/>
            </a:prstGeom>
            <a:solidFill>
              <a:schemeClr val="accent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9" name="Isosceles Triangle 148">
              <a:extLst>
                <a:ext uri="{FF2B5EF4-FFF2-40B4-BE49-F238E27FC236}">
                  <a16:creationId xmlns:a16="http://schemas.microsoft.com/office/drawing/2014/main" id="{24CB1206-DBF1-40F4-4ADD-B689135E9710}"/>
                </a:ext>
              </a:extLst>
            </p:cNvPr>
            <p:cNvSpPr/>
            <p:nvPr userDrawn="1"/>
          </p:nvSpPr>
          <p:spPr>
            <a:xfrm rot="16200000">
              <a:off x="7388315" y="3963167"/>
              <a:ext cx="1227763" cy="570033"/>
            </a:xfrm>
            <a:prstGeom prst="triangle">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Freeform: Shape 149">
              <a:extLst>
                <a:ext uri="{FF2B5EF4-FFF2-40B4-BE49-F238E27FC236}">
                  <a16:creationId xmlns:a16="http://schemas.microsoft.com/office/drawing/2014/main" id="{A65A6663-3EA3-5F40-6853-32BD9ABB4F00}"/>
                </a:ext>
              </a:extLst>
            </p:cNvPr>
            <p:cNvSpPr/>
            <p:nvPr userDrawn="1"/>
          </p:nvSpPr>
          <p:spPr>
            <a:xfrm>
              <a:off x="8282889" y="4248184"/>
              <a:ext cx="983843" cy="613880"/>
            </a:xfrm>
            <a:custGeom>
              <a:avLst/>
              <a:gdLst>
                <a:gd name="connsiteX0" fmla="*/ 570033 w 983843"/>
                <a:gd name="connsiteY0" fmla="*/ 0 h 613880"/>
                <a:gd name="connsiteX1" fmla="*/ 983843 w 983843"/>
                <a:gd name="connsiteY1" fmla="*/ 445641 h 613880"/>
                <a:gd name="connsiteX2" fmla="*/ 812290 w 983843"/>
                <a:gd name="connsiteY2" fmla="*/ 613880 h 613880"/>
                <a:gd name="connsiteX3" fmla="*/ 0 w 983843"/>
                <a:gd name="connsiteY3" fmla="*/ 613880 h 613880"/>
              </a:gdLst>
              <a:ahLst/>
              <a:cxnLst>
                <a:cxn ang="0">
                  <a:pos x="connsiteX0" y="connsiteY0"/>
                </a:cxn>
                <a:cxn ang="0">
                  <a:pos x="connsiteX1" y="connsiteY1"/>
                </a:cxn>
                <a:cxn ang="0">
                  <a:pos x="connsiteX2" y="connsiteY2"/>
                </a:cxn>
                <a:cxn ang="0">
                  <a:pos x="connsiteX3" y="connsiteY3"/>
                </a:cxn>
              </a:cxnLst>
              <a:rect l="l" t="t" r="r" b="b"/>
              <a:pathLst>
                <a:path w="983843" h="613880">
                  <a:moveTo>
                    <a:pt x="570033" y="0"/>
                  </a:moveTo>
                  <a:lnTo>
                    <a:pt x="983843" y="445641"/>
                  </a:lnTo>
                  <a:lnTo>
                    <a:pt x="812290" y="613880"/>
                  </a:lnTo>
                  <a:lnTo>
                    <a:pt x="0" y="613880"/>
                  </a:ln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1" name="Isosceles Triangle 150">
              <a:extLst>
                <a:ext uri="{FF2B5EF4-FFF2-40B4-BE49-F238E27FC236}">
                  <a16:creationId xmlns:a16="http://schemas.microsoft.com/office/drawing/2014/main" id="{985C020C-E8BE-FE32-2B30-D927A0538543}"/>
                </a:ext>
              </a:extLst>
            </p:cNvPr>
            <p:cNvSpPr/>
            <p:nvPr userDrawn="1"/>
          </p:nvSpPr>
          <p:spPr>
            <a:xfrm rot="10800000">
              <a:off x="8282888" y="3640278"/>
              <a:ext cx="1140066" cy="613880"/>
            </a:xfrm>
            <a:prstGeom prst="triangl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Isosceles Triangle 151">
              <a:extLst>
                <a:ext uri="{FF2B5EF4-FFF2-40B4-BE49-F238E27FC236}">
                  <a16:creationId xmlns:a16="http://schemas.microsoft.com/office/drawing/2014/main" id="{FD680002-8BD2-FE36-78B7-D2471A805B0B}"/>
                </a:ext>
              </a:extLst>
            </p:cNvPr>
            <p:cNvSpPr/>
            <p:nvPr userDrawn="1"/>
          </p:nvSpPr>
          <p:spPr>
            <a:xfrm rot="5400000">
              <a:off x="7960762" y="3963166"/>
              <a:ext cx="1227763" cy="570033"/>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Freeform: Shape 152">
              <a:extLst>
                <a:ext uri="{FF2B5EF4-FFF2-40B4-BE49-F238E27FC236}">
                  <a16:creationId xmlns:a16="http://schemas.microsoft.com/office/drawing/2014/main" id="{1EDBC630-CCB5-D4EC-A8E6-31B1954CFBE6}"/>
                </a:ext>
              </a:extLst>
            </p:cNvPr>
            <p:cNvSpPr/>
            <p:nvPr userDrawn="1"/>
          </p:nvSpPr>
          <p:spPr>
            <a:xfrm rot="16200000">
              <a:off x="8604637" y="3879263"/>
              <a:ext cx="1059957" cy="570033"/>
            </a:xfrm>
            <a:custGeom>
              <a:avLst/>
              <a:gdLst>
                <a:gd name="connsiteX0" fmla="*/ 1059957 w 1059957"/>
                <a:gd name="connsiteY0" fmla="*/ 570033 h 570033"/>
                <a:gd name="connsiteX1" fmla="*/ 152811 w 1059957"/>
                <a:gd name="connsiteY1" fmla="*/ 570033 h 570033"/>
                <a:gd name="connsiteX2" fmla="*/ 0 w 1059957"/>
                <a:gd name="connsiteY2" fmla="*/ 414213 h 570033"/>
                <a:gd name="connsiteX3" fmla="*/ 446076 w 1059957"/>
                <a:gd name="connsiteY3" fmla="*/ 0 h 570033"/>
              </a:gdLst>
              <a:ahLst/>
              <a:cxnLst>
                <a:cxn ang="0">
                  <a:pos x="connsiteX0" y="connsiteY0"/>
                </a:cxn>
                <a:cxn ang="0">
                  <a:pos x="connsiteX1" y="connsiteY1"/>
                </a:cxn>
                <a:cxn ang="0">
                  <a:pos x="connsiteX2" y="connsiteY2"/>
                </a:cxn>
                <a:cxn ang="0">
                  <a:pos x="connsiteX3" y="connsiteY3"/>
                </a:cxn>
              </a:cxnLst>
              <a:rect l="l" t="t" r="r" b="b"/>
              <a:pathLst>
                <a:path w="1059957" h="570033">
                  <a:moveTo>
                    <a:pt x="1059957" y="570033"/>
                  </a:moveTo>
                  <a:lnTo>
                    <a:pt x="152811" y="570033"/>
                  </a:lnTo>
                  <a:lnTo>
                    <a:pt x="0" y="414213"/>
                  </a:lnTo>
                  <a:lnTo>
                    <a:pt x="446076"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4" name="Freeform: Shape 153">
              <a:extLst>
                <a:ext uri="{FF2B5EF4-FFF2-40B4-BE49-F238E27FC236}">
                  <a16:creationId xmlns:a16="http://schemas.microsoft.com/office/drawing/2014/main" id="{3429C9D1-9B57-199D-FD99-827233997B6E}"/>
                </a:ext>
              </a:extLst>
            </p:cNvPr>
            <p:cNvSpPr/>
            <p:nvPr userDrawn="1"/>
          </p:nvSpPr>
          <p:spPr>
            <a:xfrm rot="10800000">
              <a:off x="9410093" y="3637998"/>
              <a:ext cx="936099" cy="476993"/>
            </a:xfrm>
            <a:custGeom>
              <a:avLst/>
              <a:gdLst>
                <a:gd name="connsiteX0" fmla="*/ 929310 w 929310"/>
                <a:gd name="connsiteY0" fmla="*/ 476993 h 476993"/>
                <a:gd name="connsiteX1" fmla="*/ 0 w 929310"/>
                <a:gd name="connsiteY1" fmla="*/ 476993 h 476993"/>
                <a:gd name="connsiteX2" fmla="*/ 486387 w 929310"/>
                <a:gd name="connsiteY2" fmla="*/ 0 h 476993"/>
              </a:gdLst>
              <a:ahLst/>
              <a:cxnLst>
                <a:cxn ang="0">
                  <a:pos x="connsiteX0" y="connsiteY0"/>
                </a:cxn>
                <a:cxn ang="0">
                  <a:pos x="connsiteX1" y="connsiteY1"/>
                </a:cxn>
                <a:cxn ang="0">
                  <a:pos x="connsiteX2" y="connsiteY2"/>
                </a:cxn>
              </a:cxnLst>
              <a:rect l="l" t="t" r="r" b="b"/>
              <a:pathLst>
                <a:path w="929310" h="476993">
                  <a:moveTo>
                    <a:pt x="929310" y="476993"/>
                  </a:moveTo>
                  <a:lnTo>
                    <a:pt x="0" y="476993"/>
                  </a:lnTo>
                  <a:lnTo>
                    <a:pt x="48638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F0E1E70E-55AC-711B-958D-A4283FBF5748}"/>
                </a:ext>
              </a:extLst>
            </p:cNvPr>
            <p:cNvSpPr/>
            <p:nvPr userDrawn="1"/>
          </p:nvSpPr>
          <p:spPr>
            <a:xfrm rot="5400000">
              <a:off x="9419051" y="4323981"/>
              <a:ext cx="225358" cy="229797"/>
            </a:xfrm>
            <a:custGeom>
              <a:avLst/>
              <a:gdLst>
                <a:gd name="connsiteX0" fmla="*/ 0 w 225358"/>
                <a:gd name="connsiteY0" fmla="*/ 0 h 229797"/>
                <a:gd name="connsiteX1" fmla="*/ 225358 w 225358"/>
                <a:gd name="connsiteY1" fmla="*/ 229797 h 229797"/>
                <a:gd name="connsiteX2" fmla="*/ 224666 w 225358"/>
                <a:gd name="connsiteY2" fmla="*/ 229797 h 229797"/>
              </a:gdLst>
              <a:ahLst/>
              <a:cxnLst>
                <a:cxn ang="0">
                  <a:pos x="connsiteX0" y="connsiteY0"/>
                </a:cxn>
                <a:cxn ang="0">
                  <a:pos x="connsiteX1" y="connsiteY1"/>
                </a:cxn>
                <a:cxn ang="0">
                  <a:pos x="connsiteX2" y="connsiteY2"/>
                </a:cxn>
              </a:cxnLst>
              <a:rect l="l" t="t" r="r" b="b"/>
              <a:pathLst>
                <a:path w="225358" h="229797">
                  <a:moveTo>
                    <a:pt x="0" y="0"/>
                  </a:moveTo>
                  <a:lnTo>
                    <a:pt x="225358" y="229797"/>
                  </a:lnTo>
                  <a:lnTo>
                    <a:pt x="224666" y="229797"/>
                  </a:lnTo>
                  <a:close/>
                </a:path>
              </a:pathLst>
            </a:cu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6" name="Freeform: Shape 155">
              <a:extLst>
                <a:ext uri="{FF2B5EF4-FFF2-40B4-BE49-F238E27FC236}">
                  <a16:creationId xmlns:a16="http://schemas.microsoft.com/office/drawing/2014/main" id="{F4474534-B6CC-9F03-2563-A7DAB41B3030}"/>
                </a:ext>
              </a:extLst>
            </p:cNvPr>
            <p:cNvSpPr/>
            <p:nvPr userDrawn="1"/>
          </p:nvSpPr>
          <p:spPr>
            <a:xfrm>
              <a:off x="7157208" y="5459619"/>
              <a:ext cx="926856" cy="608131"/>
            </a:xfrm>
            <a:custGeom>
              <a:avLst/>
              <a:gdLst>
                <a:gd name="connsiteX0" fmla="*/ 570033 w 926856"/>
                <a:gd name="connsiteY0" fmla="*/ 0 h 613880"/>
                <a:gd name="connsiteX1" fmla="*/ 926856 w 926856"/>
                <a:gd name="connsiteY1" fmla="*/ 384269 h 613880"/>
                <a:gd name="connsiteX2" fmla="*/ 692723 w 926856"/>
                <a:gd name="connsiteY2" fmla="*/ 613880 h 613880"/>
                <a:gd name="connsiteX3" fmla="*/ 0 w 926856"/>
                <a:gd name="connsiteY3" fmla="*/ 613880 h 613880"/>
              </a:gdLst>
              <a:ahLst/>
              <a:cxnLst>
                <a:cxn ang="0">
                  <a:pos x="connsiteX0" y="connsiteY0"/>
                </a:cxn>
                <a:cxn ang="0">
                  <a:pos x="connsiteX1" y="connsiteY1"/>
                </a:cxn>
                <a:cxn ang="0">
                  <a:pos x="connsiteX2" y="connsiteY2"/>
                </a:cxn>
                <a:cxn ang="0">
                  <a:pos x="connsiteX3" y="connsiteY3"/>
                </a:cxn>
              </a:cxnLst>
              <a:rect l="l" t="t" r="r" b="b"/>
              <a:pathLst>
                <a:path w="926856" h="613880">
                  <a:moveTo>
                    <a:pt x="570033" y="0"/>
                  </a:moveTo>
                  <a:lnTo>
                    <a:pt x="926856" y="384269"/>
                  </a:lnTo>
                  <a:lnTo>
                    <a:pt x="692723" y="613880"/>
                  </a:lnTo>
                  <a:lnTo>
                    <a:pt x="0" y="613880"/>
                  </a:lnTo>
                  <a:close/>
                </a:path>
              </a:pathLst>
            </a:custGeom>
            <a:solidFill>
              <a:schemeClr val="accent1">
                <a:lumMod val="5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7" name="Isosceles Triangle 156">
              <a:extLst>
                <a:ext uri="{FF2B5EF4-FFF2-40B4-BE49-F238E27FC236}">
                  <a16:creationId xmlns:a16="http://schemas.microsoft.com/office/drawing/2014/main" id="{52FF8C0A-874D-100F-BA07-793E6E1D7326}"/>
                </a:ext>
              </a:extLst>
            </p:cNvPr>
            <p:cNvSpPr/>
            <p:nvPr userDrawn="1"/>
          </p:nvSpPr>
          <p:spPr>
            <a:xfrm rot="10800000">
              <a:off x="7157208" y="4851713"/>
              <a:ext cx="1140066" cy="613880"/>
            </a:xfrm>
            <a:prstGeom prst="triangle">
              <a:avLst/>
            </a:prstGeom>
            <a:solidFill>
              <a:srgbClr val="C0E399">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Isosceles Triangle 157">
              <a:extLst>
                <a:ext uri="{FF2B5EF4-FFF2-40B4-BE49-F238E27FC236}">
                  <a16:creationId xmlns:a16="http://schemas.microsoft.com/office/drawing/2014/main" id="{09E4740A-EA1E-4F5C-BF65-5DE2AEFE1E9B}"/>
                </a:ext>
              </a:extLst>
            </p:cNvPr>
            <p:cNvSpPr/>
            <p:nvPr userDrawn="1"/>
          </p:nvSpPr>
          <p:spPr>
            <a:xfrm rot="5400000">
              <a:off x="6835082" y="5174601"/>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7B37B6D6-8766-42D6-7220-5BECEA4D434B}"/>
                </a:ext>
              </a:extLst>
            </p:cNvPr>
            <p:cNvSpPr/>
            <p:nvPr userDrawn="1"/>
          </p:nvSpPr>
          <p:spPr>
            <a:xfrm rot="16200000">
              <a:off x="7511151" y="5058503"/>
              <a:ext cx="995568" cy="570033"/>
            </a:xfrm>
            <a:custGeom>
              <a:avLst/>
              <a:gdLst>
                <a:gd name="connsiteX0" fmla="*/ 995568 w 995568"/>
                <a:gd name="connsiteY0" fmla="*/ 570033 h 570033"/>
                <a:gd name="connsiteX1" fmla="*/ 211446 w 995568"/>
                <a:gd name="connsiteY1" fmla="*/ 570033 h 570033"/>
                <a:gd name="connsiteX2" fmla="*/ 0 w 995568"/>
                <a:gd name="connsiteY2" fmla="*/ 354423 h 570033"/>
                <a:gd name="connsiteX3" fmla="*/ 381687 w 995568"/>
                <a:gd name="connsiteY3" fmla="*/ 0 h 570033"/>
              </a:gdLst>
              <a:ahLst/>
              <a:cxnLst>
                <a:cxn ang="0">
                  <a:pos x="connsiteX0" y="connsiteY0"/>
                </a:cxn>
                <a:cxn ang="0">
                  <a:pos x="connsiteX1" y="connsiteY1"/>
                </a:cxn>
                <a:cxn ang="0">
                  <a:pos x="connsiteX2" y="connsiteY2"/>
                </a:cxn>
                <a:cxn ang="0">
                  <a:pos x="connsiteX3" y="connsiteY3"/>
                </a:cxn>
              </a:cxnLst>
              <a:rect l="l" t="t" r="r" b="b"/>
              <a:pathLst>
                <a:path w="995568" h="570033">
                  <a:moveTo>
                    <a:pt x="995568" y="570033"/>
                  </a:moveTo>
                  <a:lnTo>
                    <a:pt x="211446" y="570033"/>
                  </a:lnTo>
                  <a:lnTo>
                    <a:pt x="0" y="354423"/>
                  </a:lnTo>
                  <a:lnTo>
                    <a:pt x="381687" y="0"/>
                  </a:lnTo>
                  <a:close/>
                </a:path>
              </a:pathLst>
            </a:custGeom>
            <a:solidFill>
              <a:srgbClr val="92D050">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0" name="Freeform: Shape 159">
              <a:extLst>
                <a:ext uri="{FF2B5EF4-FFF2-40B4-BE49-F238E27FC236}">
                  <a16:creationId xmlns:a16="http://schemas.microsoft.com/office/drawing/2014/main" id="{A9AEC230-7FC2-3A8E-E639-4B667F10F578}"/>
                </a:ext>
              </a:extLst>
            </p:cNvPr>
            <p:cNvSpPr/>
            <p:nvPr userDrawn="1"/>
          </p:nvSpPr>
          <p:spPr>
            <a:xfrm rot="10800000">
              <a:off x="8289627" y="4851712"/>
              <a:ext cx="805155" cy="413267"/>
            </a:xfrm>
            <a:custGeom>
              <a:avLst/>
              <a:gdLst>
                <a:gd name="connsiteX0" fmla="*/ 805155 w 805155"/>
                <a:gd name="connsiteY0" fmla="*/ 413267 h 413267"/>
                <a:gd name="connsiteX1" fmla="*/ 0 w 805155"/>
                <a:gd name="connsiteY1" fmla="*/ 413267 h 413267"/>
                <a:gd name="connsiteX2" fmla="*/ 421406 w 805155"/>
                <a:gd name="connsiteY2" fmla="*/ 0 h 413267"/>
              </a:gdLst>
              <a:ahLst/>
              <a:cxnLst>
                <a:cxn ang="0">
                  <a:pos x="connsiteX0" y="connsiteY0"/>
                </a:cxn>
                <a:cxn ang="0">
                  <a:pos x="connsiteX1" y="connsiteY1"/>
                </a:cxn>
                <a:cxn ang="0">
                  <a:pos x="connsiteX2" y="connsiteY2"/>
                </a:cxn>
              </a:cxnLst>
              <a:rect l="l" t="t" r="r" b="b"/>
              <a:pathLst>
                <a:path w="805155" h="413267">
                  <a:moveTo>
                    <a:pt x="805155" y="413267"/>
                  </a:moveTo>
                  <a:lnTo>
                    <a:pt x="0" y="413267"/>
                  </a:lnTo>
                  <a:lnTo>
                    <a:pt x="421406" y="0"/>
                  </a:lnTo>
                  <a:close/>
                </a:path>
              </a:pathLst>
            </a:cu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1" name="Freeform: Shape 160">
              <a:extLst>
                <a:ext uri="{FF2B5EF4-FFF2-40B4-BE49-F238E27FC236}">
                  <a16:creationId xmlns:a16="http://schemas.microsoft.com/office/drawing/2014/main" id="{10BC8149-AAC2-960A-FA5A-EA3869EB8B88}"/>
                </a:ext>
              </a:extLst>
            </p:cNvPr>
            <p:cNvSpPr/>
            <p:nvPr userDrawn="1"/>
          </p:nvSpPr>
          <p:spPr>
            <a:xfrm rot="5400000">
              <a:off x="8081049" y="5052342"/>
              <a:ext cx="803921" cy="390706"/>
            </a:xfrm>
            <a:custGeom>
              <a:avLst/>
              <a:gdLst>
                <a:gd name="connsiteX0" fmla="*/ 0 w 803921"/>
                <a:gd name="connsiteY0" fmla="*/ 390706 h 390706"/>
                <a:gd name="connsiteX1" fmla="*/ 420761 w 803921"/>
                <a:gd name="connsiteY1" fmla="*/ 0 h 390706"/>
                <a:gd name="connsiteX2" fmla="*/ 803921 w 803921"/>
                <a:gd name="connsiteY2" fmla="*/ 390706 h 390706"/>
              </a:gdLst>
              <a:ahLst/>
              <a:cxnLst>
                <a:cxn ang="0">
                  <a:pos x="connsiteX0" y="connsiteY0"/>
                </a:cxn>
                <a:cxn ang="0">
                  <a:pos x="connsiteX1" y="connsiteY1"/>
                </a:cxn>
                <a:cxn ang="0">
                  <a:pos x="connsiteX2" y="connsiteY2"/>
                </a:cxn>
              </a:cxnLst>
              <a:rect l="l" t="t" r="r" b="b"/>
              <a:pathLst>
                <a:path w="803921" h="390706">
                  <a:moveTo>
                    <a:pt x="0" y="390706"/>
                  </a:moveTo>
                  <a:lnTo>
                    <a:pt x="420761" y="0"/>
                  </a:lnTo>
                  <a:lnTo>
                    <a:pt x="803921" y="390706"/>
                  </a:lnTo>
                  <a:close/>
                </a:path>
              </a:pathLst>
            </a:custGeom>
            <a:solidFill>
              <a:srgbClr val="92D05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2" name="Freeform: Shape 161">
              <a:extLst>
                <a:ext uri="{FF2B5EF4-FFF2-40B4-BE49-F238E27FC236}">
                  <a16:creationId xmlns:a16="http://schemas.microsoft.com/office/drawing/2014/main" id="{BB425E69-565F-E5B2-4B8A-8497406A0840}"/>
                </a:ext>
              </a:extLst>
            </p:cNvPr>
            <p:cNvSpPr/>
            <p:nvPr userDrawn="1"/>
          </p:nvSpPr>
          <p:spPr>
            <a:xfrm>
              <a:off x="6001206" y="2893197"/>
              <a:ext cx="1485719" cy="769493"/>
            </a:xfrm>
            <a:custGeom>
              <a:avLst/>
              <a:gdLst>
                <a:gd name="connsiteX0" fmla="*/ 859514 w 1421538"/>
                <a:gd name="connsiteY0" fmla="*/ 0 h 825566"/>
                <a:gd name="connsiteX1" fmla="*/ 1421538 w 1421538"/>
                <a:gd name="connsiteY1" fmla="*/ 825566 h 825566"/>
                <a:gd name="connsiteX2" fmla="*/ 0 w 1421538"/>
                <a:gd name="connsiteY2" fmla="*/ 825566 h 825566"/>
                <a:gd name="connsiteX0" fmla="*/ 835022 w 1421538"/>
                <a:gd name="connsiteY0" fmla="*/ 0 h 828287"/>
                <a:gd name="connsiteX1" fmla="*/ 1421538 w 1421538"/>
                <a:gd name="connsiteY1" fmla="*/ 828287 h 828287"/>
                <a:gd name="connsiteX2" fmla="*/ 0 w 1421538"/>
                <a:gd name="connsiteY2" fmla="*/ 828287 h 828287"/>
                <a:gd name="connsiteX3" fmla="*/ 835022 w 1421538"/>
                <a:gd name="connsiteY3" fmla="*/ 0 h 828287"/>
              </a:gdLst>
              <a:ahLst/>
              <a:cxnLst>
                <a:cxn ang="0">
                  <a:pos x="connsiteX0" y="connsiteY0"/>
                </a:cxn>
                <a:cxn ang="0">
                  <a:pos x="connsiteX1" y="connsiteY1"/>
                </a:cxn>
                <a:cxn ang="0">
                  <a:pos x="connsiteX2" y="connsiteY2"/>
                </a:cxn>
                <a:cxn ang="0">
                  <a:pos x="connsiteX3" y="connsiteY3"/>
                </a:cxn>
              </a:cxnLst>
              <a:rect l="l" t="t" r="r" b="b"/>
              <a:pathLst>
                <a:path w="1421538" h="828287">
                  <a:moveTo>
                    <a:pt x="835022" y="0"/>
                  </a:moveTo>
                  <a:lnTo>
                    <a:pt x="1421538" y="828287"/>
                  </a:lnTo>
                  <a:lnTo>
                    <a:pt x="0" y="828287"/>
                  </a:lnTo>
                  <a:cubicBezTo>
                    <a:pt x="286505" y="553098"/>
                    <a:pt x="548517" y="275189"/>
                    <a:pt x="835022" y="0"/>
                  </a:cubicBezTo>
                  <a:close/>
                </a:path>
              </a:pathLst>
            </a:custGeom>
            <a:solidFill>
              <a:srgbClr val="7CBF33">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Isosceles Triangle 67">
              <a:extLst>
                <a:ext uri="{FF2B5EF4-FFF2-40B4-BE49-F238E27FC236}">
                  <a16:creationId xmlns:a16="http://schemas.microsoft.com/office/drawing/2014/main" id="{E9FF8E7D-0BA5-C5C5-871D-7FA12C92ED5C}"/>
                </a:ext>
              </a:extLst>
            </p:cNvPr>
            <p:cNvSpPr/>
            <p:nvPr userDrawn="1"/>
          </p:nvSpPr>
          <p:spPr>
            <a:xfrm rot="16200000">
              <a:off x="6463525" y="2764726"/>
              <a:ext cx="1387674" cy="578192"/>
            </a:xfrm>
            <a:custGeom>
              <a:avLst/>
              <a:gdLst>
                <a:gd name="connsiteX0" fmla="*/ 0 w 1387674"/>
                <a:gd name="connsiteY0" fmla="*/ 570033 h 570033"/>
                <a:gd name="connsiteX1" fmla="*/ 845815 w 1387674"/>
                <a:gd name="connsiteY1" fmla="*/ 0 h 570033"/>
                <a:gd name="connsiteX2" fmla="*/ 1387674 w 1387674"/>
                <a:gd name="connsiteY2" fmla="*/ 570033 h 570033"/>
                <a:gd name="connsiteX3" fmla="*/ 0 w 1387674"/>
                <a:gd name="connsiteY3" fmla="*/ 570033 h 570033"/>
                <a:gd name="connsiteX0" fmla="*/ 0 w 1387674"/>
                <a:gd name="connsiteY0" fmla="*/ 571391 h 571391"/>
                <a:gd name="connsiteX1" fmla="*/ 832208 w 1387674"/>
                <a:gd name="connsiteY1" fmla="*/ 0 h 571391"/>
                <a:gd name="connsiteX2" fmla="*/ 1387674 w 1387674"/>
                <a:gd name="connsiteY2" fmla="*/ 571391 h 571391"/>
                <a:gd name="connsiteX3" fmla="*/ 0 w 1387674"/>
                <a:gd name="connsiteY3" fmla="*/ 571391 h 571391"/>
                <a:gd name="connsiteX0" fmla="*/ 0 w 1387674"/>
                <a:gd name="connsiteY0" fmla="*/ 578192 h 578192"/>
                <a:gd name="connsiteX1" fmla="*/ 830847 w 1387674"/>
                <a:gd name="connsiteY1" fmla="*/ 0 h 578192"/>
                <a:gd name="connsiteX2" fmla="*/ 1387674 w 1387674"/>
                <a:gd name="connsiteY2" fmla="*/ 578192 h 578192"/>
                <a:gd name="connsiteX3" fmla="*/ 0 w 1387674"/>
                <a:gd name="connsiteY3" fmla="*/ 578192 h 578192"/>
              </a:gdLst>
              <a:ahLst/>
              <a:cxnLst>
                <a:cxn ang="0">
                  <a:pos x="connsiteX0" y="connsiteY0"/>
                </a:cxn>
                <a:cxn ang="0">
                  <a:pos x="connsiteX1" y="connsiteY1"/>
                </a:cxn>
                <a:cxn ang="0">
                  <a:pos x="connsiteX2" y="connsiteY2"/>
                </a:cxn>
                <a:cxn ang="0">
                  <a:pos x="connsiteX3" y="connsiteY3"/>
                </a:cxn>
              </a:cxnLst>
              <a:rect l="l" t="t" r="r" b="b"/>
              <a:pathLst>
                <a:path w="1387674" h="578192">
                  <a:moveTo>
                    <a:pt x="0" y="578192"/>
                  </a:moveTo>
                  <a:lnTo>
                    <a:pt x="830847" y="0"/>
                  </a:lnTo>
                  <a:lnTo>
                    <a:pt x="1387674" y="578192"/>
                  </a:lnTo>
                  <a:lnTo>
                    <a:pt x="0" y="578192"/>
                  </a:lnTo>
                  <a:close/>
                </a:path>
              </a:pathLst>
            </a:custGeom>
            <a:solidFill>
              <a:srgbClr val="83BC49">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Freeform: Shape 163">
              <a:extLst>
                <a:ext uri="{FF2B5EF4-FFF2-40B4-BE49-F238E27FC236}">
                  <a16:creationId xmlns:a16="http://schemas.microsoft.com/office/drawing/2014/main" id="{21AF37FB-4932-E5BF-BDC7-FD9660319370}"/>
                </a:ext>
              </a:extLst>
            </p:cNvPr>
            <p:cNvSpPr/>
            <p:nvPr userDrawn="1"/>
          </p:nvSpPr>
          <p:spPr>
            <a:xfrm>
              <a:off x="4625739" y="3932249"/>
              <a:ext cx="1544336" cy="962120"/>
            </a:xfrm>
            <a:custGeom>
              <a:avLst/>
              <a:gdLst>
                <a:gd name="connsiteX0" fmla="*/ 981619 w 1544334"/>
                <a:gd name="connsiteY0" fmla="*/ 0 h 962120"/>
                <a:gd name="connsiteX1" fmla="*/ 1544334 w 1544334"/>
                <a:gd name="connsiteY1" fmla="*/ 962120 h 962120"/>
                <a:gd name="connsiteX2" fmla="*/ 0 w 1544334"/>
                <a:gd name="connsiteY2" fmla="*/ 962120 h 962120"/>
              </a:gdLst>
              <a:ahLst/>
              <a:cxnLst>
                <a:cxn ang="0">
                  <a:pos x="connsiteX0" y="connsiteY0"/>
                </a:cxn>
                <a:cxn ang="0">
                  <a:pos x="connsiteX1" y="connsiteY1"/>
                </a:cxn>
                <a:cxn ang="0">
                  <a:pos x="connsiteX2" y="connsiteY2"/>
                </a:cxn>
              </a:cxnLst>
              <a:rect l="l" t="t" r="r" b="b"/>
              <a:pathLst>
                <a:path w="1544334" h="962120">
                  <a:moveTo>
                    <a:pt x="981619" y="0"/>
                  </a:moveTo>
                  <a:lnTo>
                    <a:pt x="1544334" y="962120"/>
                  </a:lnTo>
                  <a:lnTo>
                    <a:pt x="0" y="962120"/>
                  </a:lnTo>
                  <a:close/>
                </a:path>
              </a:pathLst>
            </a:cu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5" name="Freeform: Shape 164">
              <a:extLst>
                <a:ext uri="{FF2B5EF4-FFF2-40B4-BE49-F238E27FC236}">
                  <a16:creationId xmlns:a16="http://schemas.microsoft.com/office/drawing/2014/main" id="{353D793F-29FD-A1BD-E47C-CD237E9C9A03}"/>
                </a:ext>
              </a:extLst>
            </p:cNvPr>
            <p:cNvSpPr/>
            <p:nvPr userDrawn="1"/>
          </p:nvSpPr>
          <p:spPr>
            <a:xfrm rot="16200000">
              <a:off x="5177196" y="3933657"/>
              <a:ext cx="1515208" cy="560495"/>
            </a:xfrm>
            <a:custGeom>
              <a:avLst/>
              <a:gdLst>
                <a:gd name="connsiteX0" fmla="*/ 1515208 w 1515208"/>
                <a:gd name="connsiteY0" fmla="*/ 560495 h 560495"/>
                <a:gd name="connsiteX1" fmla="*/ 0 w 1515208"/>
                <a:gd name="connsiteY1" fmla="*/ 560495 h 560495"/>
                <a:gd name="connsiteX2" fmla="*/ 971681 w 1515208"/>
                <a:gd name="connsiteY2" fmla="*/ 0 h 560495"/>
              </a:gdLst>
              <a:ahLst/>
              <a:cxnLst>
                <a:cxn ang="0">
                  <a:pos x="connsiteX0" y="connsiteY0"/>
                </a:cxn>
                <a:cxn ang="0">
                  <a:pos x="connsiteX1" y="connsiteY1"/>
                </a:cxn>
                <a:cxn ang="0">
                  <a:pos x="connsiteX2" y="connsiteY2"/>
                </a:cxn>
              </a:cxnLst>
              <a:rect l="l" t="t" r="r" b="b"/>
              <a:pathLst>
                <a:path w="1515208" h="560495">
                  <a:moveTo>
                    <a:pt x="1515208" y="560495"/>
                  </a:moveTo>
                  <a:lnTo>
                    <a:pt x="0" y="560495"/>
                  </a:lnTo>
                  <a:lnTo>
                    <a:pt x="971681" y="0"/>
                  </a:lnTo>
                  <a:close/>
                </a:path>
              </a:pathLst>
            </a:custGeom>
            <a:solidFill>
              <a:srgbClr val="83BC49">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6" name="Isosceles Triangle 165">
              <a:extLst>
                <a:ext uri="{FF2B5EF4-FFF2-40B4-BE49-F238E27FC236}">
                  <a16:creationId xmlns:a16="http://schemas.microsoft.com/office/drawing/2014/main" id="{E81C245A-62A4-AED3-5C1E-B0AF4D82B6CA}"/>
                </a:ext>
              </a:extLst>
            </p:cNvPr>
            <p:cNvSpPr/>
            <p:nvPr userDrawn="1"/>
          </p:nvSpPr>
          <p:spPr>
            <a:xfrm>
              <a:off x="6015327" y="4258592"/>
              <a:ext cx="1140066" cy="613880"/>
            </a:xfrm>
            <a:prstGeom prst="triangle">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Isosceles Triangle 166">
              <a:extLst>
                <a:ext uri="{FF2B5EF4-FFF2-40B4-BE49-F238E27FC236}">
                  <a16:creationId xmlns:a16="http://schemas.microsoft.com/office/drawing/2014/main" id="{B819D1E2-4903-6B6A-4CC9-51EAE0C27109}"/>
                </a:ext>
              </a:extLst>
            </p:cNvPr>
            <p:cNvSpPr/>
            <p:nvPr userDrawn="1"/>
          </p:nvSpPr>
          <p:spPr>
            <a:xfrm rot="10800000">
              <a:off x="6028187" y="3647964"/>
              <a:ext cx="1127206" cy="613880"/>
            </a:xfrm>
            <a:prstGeom prs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Isosceles Triangle 167">
              <a:extLst>
                <a:ext uri="{FF2B5EF4-FFF2-40B4-BE49-F238E27FC236}">
                  <a16:creationId xmlns:a16="http://schemas.microsoft.com/office/drawing/2014/main" id="{0EF99C05-194F-9F4A-B9DD-89710E721FB4}"/>
                </a:ext>
              </a:extLst>
            </p:cNvPr>
            <p:cNvSpPr/>
            <p:nvPr userDrawn="1"/>
          </p:nvSpPr>
          <p:spPr>
            <a:xfrm rot="5400000">
              <a:off x="5693201" y="3973574"/>
              <a:ext cx="1227763" cy="570033"/>
            </a:xfrm>
            <a:prstGeom prst="triangle">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Isosceles Triangle 168">
              <a:extLst>
                <a:ext uri="{FF2B5EF4-FFF2-40B4-BE49-F238E27FC236}">
                  <a16:creationId xmlns:a16="http://schemas.microsoft.com/office/drawing/2014/main" id="{00F22362-ABE6-7B49-C766-CF791E1B7B85}"/>
                </a:ext>
              </a:extLst>
            </p:cNvPr>
            <p:cNvSpPr/>
            <p:nvPr userDrawn="1"/>
          </p:nvSpPr>
          <p:spPr>
            <a:xfrm rot="16200000">
              <a:off x="6261339" y="3973574"/>
              <a:ext cx="1227763" cy="570033"/>
            </a:xfrm>
            <a:prstGeom prst="triangle">
              <a:avLst/>
            </a:prstGeom>
            <a:solidFill>
              <a:schemeClr val="accent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Isosceles Triangle 169">
              <a:extLst>
                <a:ext uri="{FF2B5EF4-FFF2-40B4-BE49-F238E27FC236}">
                  <a16:creationId xmlns:a16="http://schemas.microsoft.com/office/drawing/2014/main" id="{533DCED3-ABFE-3252-C913-E01CEC8FA4E8}"/>
                </a:ext>
              </a:extLst>
            </p:cNvPr>
            <p:cNvSpPr/>
            <p:nvPr userDrawn="1"/>
          </p:nvSpPr>
          <p:spPr>
            <a:xfrm>
              <a:off x="6003664" y="5445955"/>
              <a:ext cx="1146804" cy="613880"/>
            </a:xfrm>
            <a:prstGeom prst="triangle">
              <a:avLst/>
            </a:prstGeom>
            <a:solidFill>
              <a:srgbClr val="7CBF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Isosceles Triangle 170">
              <a:extLst>
                <a:ext uri="{FF2B5EF4-FFF2-40B4-BE49-F238E27FC236}">
                  <a16:creationId xmlns:a16="http://schemas.microsoft.com/office/drawing/2014/main" id="{4594FE47-184B-F103-4B92-DE5DFC69F197}"/>
                </a:ext>
              </a:extLst>
            </p:cNvPr>
            <p:cNvSpPr/>
            <p:nvPr userDrawn="1"/>
          </p:nvSpPr>
          <p:spPr>
            <a:xfrm rot="10800000">
              <a:off x="6021757" y="4851711"/>
              <a:ext cx="1140066" cy="613880"/>
            </a:xfrm>
            <a:prstGeom prst="triangle">
              <a:avLst/>
            </a:prstGeom>
            <a:solidFill>
              <a:srgbClr val="83BC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Isosceles Triangle 171">
              <a:extLst>
                <a:ext uri="{FF2B5EF4-FFF2-40B4-BE49-F238E27FC236}">
                  <a16:creationId xmlns:a16="http://schemas.microsoft.com/office/drawing/2014/main" id="{C75D3574-E7C0-CC65-87FE-E56467F71B7B}"/>
                </a:ext>
              </a:extLst>
            </p:cNvPr>
            <p:cNvSpPr/>
            <p:nvPr userDrawn="1"/>
          </p:nvSpPr>
          <p:spPr>
            <a:xfrm rot="5400000">
              <a:off x="5699631" y="5174599"/>
              <a:ext cx="1227763" cy="570033"/>
            </a:xfrm>
            <a:prstGeom prst="triangle">
              <a:avLst/>
            </a:prstGeom>
            <a:solidFill>
              <a:srgbClr val="83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Isosceles Triangle 172">
              <a:extLst>
                <a:ext uri="{FF2B5EF4-FFF2-40B4-BE49-F238E27FC236}">
                  <a16:creationId xmlns:a16="http://schemas.microsoft.com/office/drawing/2014/main" id="{A285D028-5B6B-C0CF-8991-70536262A880}"/>
                </a:ext>
              </a:extLst>
            </p:cNvPr>
            <p:cNvSpPr/>
            <p:nvPr userDrawn="1"/>
          </p:nvSpPr>
          <p:spPr>
            <a:xfrm rot="16200000">
              <a:off x="6265048" y="5178681"/>
              <a:ext cx="1227762" cy="570033"/>
            </a:xfrm>
            <a:prstGeom prst="triangle">
              <a:avLst/>
            </a:prstGeom>
            <a:solidFill>
              <a:schemeClr val="accent1">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Freeform: Shape 173">
            <a:extLst>
              <a:ext uri="{FF2B5EF4-FFF2-40B4-BE49-F238E27FC236}">
                <a16:creationId xmlns:a16="http://schemas.microsoft.com/office/drawing/2014/main" id="{F8A7559C-F994-041D-D56F-E002CFC60D4E}"/>
              </a:ext>
            </a:extLst>
          </p:cNvPr>
          <p:cNvSpPr/>
          <p:nvPr userDrawn="1"/>
        </p:nvSpPr>
        <p:spPr>
          <a:xfrm rot="2767898">
            <a:off x="8893269" y="2333932"/>
            <a:ext cx="654831" cy="5585561"/>
          </a:xfrm>
          <a:custGeom>
            <a:avLst/>
            <a:gdLst>
              <a:gd name="connsiteX0" fmla="*/ 0 w 654831"/>
              <a:gd name="connsiteY0" fmla="*/ 53578 h 5585561"/>
              <a:gd name="connsiteX1" fmla="*/ 654831 w 654831"/>
              <a:gd name="connsiteY1" fmla="*/ 0 h 5585561"/>
              <a:gd name="connsiteX2" fmla="*/ 654831 w 654831"/>
              <a:gd name="connsiteY2" fmla="*/ 4941784 h 5585561"/>
              <a:gd name="connsiteX3" fmla="*/ 35995 w 654831"/>
              <a:gd name="connsiteY3" fmla="*/ 5585561 h 5585561"/>
            </a:gdLst>
            <a:ahLst/>
            <a:cxnLst>
              <a:cxn ang="0">
                <a:pos x="connsiteX0" y="connsiteY0"/>
              </a:cxn>
              <a:cxn ang="0">
                <a:pos x="connsiteX1" y="connsiteY1"/>
              </a:cxn>
              <a:cxn ang="0">
                <a:pos x="connsiteX2" y="connsiteY2"/>
              </a:cxn>
              <a:cxn ang="0">
                <a:pos x="connsiteX3" y="connsiteY3"/>
              </a:cxn>
            </a:cxnLst>
            <a:rect l="l" t="t" r="r" b="b"/>
            <a:pathLst>
              <a:path w="654831" h="5585561">
                <a:moveTo>
                  <a:pt x="0" y="53578"/>
                </a:moveTo>
                <a:lnTo>
                  <a:pt x="654831" y="0"/>
                </a:lnTo>
                <a:lnTo>
                  <a:pt x="654831" y="4941784"/>
                </a:lnTo>
                <a:lnTo>
                  <a:pt x="35995" y="5585561"/>
                </a:lnTo>
                <a:close/>
              </a:path>
            </a:pathLst>
          </a:cu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176" name="Freeform: Shape 175">
            <a:extLst>
              <a:ext uri="{FF2B5EF4-FFF2-40B4-BE49-F238E27FC236}">
                <a16:creationId xmlns:a16="http://schemas.microsoft.com/office/drawing/2014/main" id="{9D9D9E81-8640-E5BF-5CD1-7CA4684B48C4}"/>
              </a:ext>
            </a:extLst>
          </p:cNvPr>
          <p:cNvSpPr/>
          <p:nvPr userDrawn="1"/>
        </p:nvSpPr>
        <p:spPr>
          <a:xfrm>
            <a:off x="10506742" y="-5592"/>
            <a:ext cx="653053" cy="5539133"/>
          </a:xfrm>
          <a:custGeom>
            <a:avLst/>
            <a:gdLst>
              <a:gd name="connsiteX0" fmla="*/ 0 w 653053"/>
              <a:gd name="connsiteY0" fmla="*/ 0 h 5539133"/>
              <a:gd name="connsiteX1" fmla="*/ 653053 w 653053"/>
              <a:gd name="connsiteY1" fmla="*/ 0 h 5539133"/>
              <a:gd name="connsiteX2" fmla="*/ 653053 w 653053"/>
              <a:gd name="connsiteY2" fmla="*/ 4861036 h 5539133"/>
              <a:gd name="connsiteX3" fmla="*/ 34217 w 653053"/>
              <a:gd name="connsiteY3" fmla="*/ 5539133 h 5539133"/>
            </a:gdLst>
            <a:ahLst/>
            <a:cxnLst>
              <a:cxn ang="0">
                <a:pos x="connsiteX0" y="connsiteY0"/>
              </a:cxn>
              <a:cxn ang="0">
                <a:pos x="connsiteX1" y="connsiteY1"/>
              </a:cxn>
              <a:cxn ang="0">
                <a:pos x="connsiteX2" y="connsiteY2"/>
              </a:cxn>
              <a:cxn ang="0">
                <a:pos x="connsiteX3" y="connsiteY3"/>
              </a:cxn>
            </a:cxnLst>
            <a:rect l="l" t="t" r="r" b="b"/>
            <a:pathLst>
              <a:path w="653053" h="5539133">
                <a:moveTo>
                  <a:pt x="0" y="0"/>
                </a:moveTo>
                <a:lnTo>
                  <a:pt x="653053" y="0"/>
                </a:lnTo>
                <a:lnTo>
                  <a:pt x="653053" y="4861036"/>
                </a:lnTo>
                <a:lnTo>
                  <a:pt x="34217" y="5539133"/>
                </a:lnTo>
                <a:close/>
              </a:path>
            </a:pathLst>
          </a:custGeom>
          <a:solidFill>
            <a:srgbClr val="1D25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177" name="Right Triangle 176">
            <a:extLst>
              <a:ext uri="{FF2B5EF4-FFF2-40B4-BE49-F238E27FC236}">
                <a16:creationId xmlns:a16="http://schemas.microsoft.com/office/drawing/2014/main" id="{538522AC-CB89-EDD4-E7A5-EAEB7E84B606}"/>
              </a:ext>
            </a:extLst>
          </p:cNvPr>
          <p:cNvSpPr/>
          <p:nvPr userDrawn="1"/>
        </p:nvSpPr>
        <p:spPr>
          <a:xfrm rot="16200000">
            <a:off x="9396786" y="4016563"/>
            <a:ext cx="2813425" cy="2857500"/>
          </a:xfrm>
          <a:prstGeom prst="rtTriangle">
            <a:avLst/>
          </a:prstGeom>
          <a:solidFill>
            <a:srgbClr val="2F3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Freeform: Shape 177">
            <a:extLst>
              <a:ext uri="{FF2B5EF4-FFF2-40B4-BE49-F238E27FC236}">
                <a16:creationId xmlns:a16="http://schemas.microsoft.com/office/drawing/2014/main" id="{A118CA91-B256-800E-99E0-4F23C84016E8}"/>
              </a:ext>
            </a:extLst>
          </p:cNvPr>
          <p:cNvSpPr/>
          <p:nvPr userDrawn="1"/>
        </p:nvSpPr>
        <p:spPr>
          <a:xfrm>
            <a:off x="1" y="274027"/>
            <a:ext cx="4623439" cy="1044475"/>
          </a:xfrm>
          <a:custGeom>
            <a:avLst/>
            <a:gdLst>
              <a:gd name="connsiteX0" fmla="*/ 0 w 1952173"/>
              <a:gd name="connsiteY0" fmla="*/ 0 h 428172"/>
              <a:gd name="connsiteX1" fmla="*/ 1738087 w 1952173"/>
              <a:gd name="connsiteY1" fmla="*/ 0 h 428172"/>
              <a:gd name="connsiteX2" fmla="*/ 1952173 w 1952173"/>
              <a:gd name="connsiteY2" fmla="*/ 214086 h 428172"/>
              <a:gd name="connsiteX3" fmla="*/ 1952172 w 1952173"/>
              <a:gd name="connsiteY3" fmla="*/ 214086 h 428172"/>
              <a:gd name="connsiteX4" fmla="*/ 1738086 w 1952173"/>
              <a:gd name="connsiteY4" fmla="*/ 428172 h 428172"/>
              <a:gd name="connsiteX5" fmla="*/ 0 w 1952173"/>
              <a:gd name="connsiteY5" fmla="*/ 428172 h 42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2173" h="428172">
                <a:moveTo>
                  <a:pt x="0" y="0"/>
                </a:moveTo>
                <a:lnTo>
                  <a:pt x="1738087" y="0"/>
                </a:lnTo>
                <a:cubicBezTo>
                  <a:pt x="1856323" y="0"/>
                  <a:pt x="1952173" y="95850"/>
                  <a:pt x="1952173" y="214086"/>
                </a:cubicBezTo>
                <a:lnTo>
                  <a:pt x="1952172" y="214086"/>
                </a:lnTo>
                <a:cubicBezTo>
                  <a:pt x="1952172" y="332322"/>
                  <a:pt x="1856322" y="428172"/>
                  <a:pt x="1738086" y="428172"/>
                </a:cubicBezTo>
                <a:lnTo>
                  <a:pt x="0" y="428172"/>
                </a:lnTo>
                <a:close/>
              </a:path>
            </a:pathLst>
          </a:custGeom>
          <a:solidFill>
            <a:schemeClr val="bg1"/>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50" dirty="0">
              <a:latin typeface="Poppins" panose="00000500000000000000" pitchFamily="2" charset="0"/>
              <a:cs typeface="Poppins" panose="00000500000000000000" pitchFamily="2" charset="0"/>
            </a:endParaRPr>
          </a:p>
        </p:txBody>
      </p:sp>
      <p:pic>
        <p:nvPicPr>
          <p:cNvPr id="179" name="Picture 178" descr="Logo&#10;&#10;Description automatically generated">
            <a:extLst>
              <a:ext uri="{FF2B5EF4-FFF2-40B4-BE49-F238E27FC236}">
                <a16:creationId xmlns:a16="http://schemas.microsoft.com/office/drawing/2014/main" id="{C431E7A1-C561-D6C5-D239-74D5415FF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447" y="399637"/>
            <a:ext cx="3839176" cy="709355"/>
          </a:xfrm>
          <a:prstGeom prst="rect">
            <a:avLst/>
          </a:prstGeom>
        </p:spPr>
      </p:pic>
    </p:spTree>
    <p:extLst>
      <p:ext uri="{BB962C8B-B14F-4D97-AF65-F5344CB8AC3E}">
        <p14:creationId xmlns:p14="http://schemas.microsoft.com/office/powerpoint/2010/main" val="203078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B2E1931-2AAE-B3BF-2B97-5CDEA4D6CC03}"/>
              </a:ext>
            </a:extLst>
          </p:cNvPr>
          <p:cNvSpPr>
            <a:spLocks noGrp="1"/>
          </p:cNvSpPr>
          <p:nvPr>
            <p:ph type="body" sz="quarter" idx="12" hasCustomPrompt="1"/>
          </p:nvPr>
        </p:nvSpPr>
        <p:spPr>
          <a:xfrm>
            <a:off x="4948074" y="3067525"/>
            <a:ext cx="2231572" cy="427710"/>
          </a:xfrm>
          <a:prstGeom prst="rect">
            <a:avLst/>
          </a:prstGeom>
        </p:spPr>
        <p:txBody>
          <a:bodyPr anchor="ctr"/>
          <a:lstStyle>
            <a:lvl1pPr marL="0" indent="0" algn="ctr">
              <a:lnSpc>
                <a:spcPct val="100000"/>
              </a:lnSpc>
              <a:buFontTx/>
              <a:buNone/>
              <a:defRPr sz="2400" b="0" u="none" cap="all" baseline="0">
                <a:solidFill>
                  <a:schemeClr val="bg1"/>
                </a:solidFill>
                <a:latin typeface="Oswald" pitchFamily="2" charset="0"/>
              </a:defRPr>
            </a:lvl1pPr>
          </a:lstStyle>
          <a:p>
            <a:pPr lvl="0"/>
            <a:r>
              <a:rPr lang="en-US" dirty="0"/>
              <a:t>HEADING</a:t>
            </a:r>
          </a:p>
        </p:txBody>
      </p:sp>
      <p:sp>
        <p:nvSpPr>
          <p:cNvPr id="3" name="Rectangle 2">
            <a:extLst>
              <a:ext uri="{FF2B5EF4-FFF2-40B4-BE49-F238E27FC236}">
                <a16:creationId xmlns:a16="http://schemas.microsoft.com/office/drawing/2014/main" id="{5E94AFC5-14D1-C6CF-BE2C-C0E32DA8F4F8}"/>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A0F50868-D88B-8A98-CA8F-E59B9820B607}"/>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COMPANY OVERVIEW</a:t>
            </a:r>
          </a:p>
        </p:txBody>
      </p:sp>
      <p:pic>
        <p:nvPicPr>
          <p:cNvPr id="15" name="Picture 14" descr="Background pattern&#10;&#10;Description automatically generated">
            <a:extLst>
              <a:ext uri="{FF2B5EF4-FFF2-40B4-BE49-F238E27FC236}">
                <a16:creationId xmlns:a16="http://schemas.microsoft.com/office/drawing/2014/main" id="{1A42D1B8-9280-0F80-C8C0-974E61A3D00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pic>
        <p:nvPicPr>
          <p:cNvPr id="2" name="Picture 1" descr="Logo&#10;&#10;Description automatically generated">
            <a:extLst>
              <a:ext uri="{FF2B5EF4-FFF2-40B4-BE49-F238E27FC236}">
                <a16:creationId xmlns:a16="http://schemas.microsoft.com/office/drawing/2014/main" id="{311D7A19-7BAE-186B-9D5F-91DB3D74EE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sp>
        <p:nvSpPr>
          <p:cNvPr id="30" name="Rectangle 29">
            <a:extLst>
              <a:ext uri="{FF2B5EF4-FFF2-40B4-BE49-F238E27FC236}">
                <a16:creationId xmlns:a16="http://schemas.microsoft.com/office/drawing/2014/main" id="{57E50222-8772-41C8-D17E-9FD7FB6BA8C8}"/>
              </a:ext>
            </a:extLst>
          </p:cNvPr>
          <p:cNvSpPr/>
          <p:nvPr userDrawn="1"/>
        </p:nvSpPr>
        <p:spPr>
          <a:xfrm>
            <a:off x="2644474" y="2623897"/>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9">
            <a:extLst>
              <a:ext uri="{FF2B5EF4-FFF2-40B4-BE49-F238E27FC236}">
                <a16:creationId xmlns:a16="http://schemas.microsoft.com/office/drawing/2014/main" id="{31EFAE90-1F4B-7922-BF85-DDA7ABA71574}"/>
              </a:ext>
            </a:extLst>
          </p:cNvPr>
          <p:cNvSpPr>
            <a:spLocks noGrp="1"/>
          </p:cNvSpPr>
          <p:nvPr>
            <p:ph type="body" sz="quarter" idx="21" hasCustomPrompt="1"/>
          </p:nvPr>
        </p:nvSpPr>
        <p:spPr>
          <a:xfrm>
            <a:off x="2591894" y="2739481"/>
            <a:ext cx="223157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denials prevention</a:t>
            </a:r>
          </a:p>
          <a:p>
            <a:pPr lvl="0"/>
            <a:r>
              <a:rPr lang="en-US" dirty="0"/>
              <a:t>And resolution</a:t>
            </a:r>
          </a:p>
        </p:txBody>
      </p:sp>
      <p:sp>
        <p:nvSpPr>
          <p:cNvPr id="33" name="Rectangle 32">
            <a:extLst>
              <a:ext uri="{FF2B5EF4-FFF2-40B4-BE49-F238E27FC236}">
                <a16:creationId xmlns:a16="http://schemas.microsoft.com/office/drawing/2014/main" id="{3BF308A5-5235-605F-3EBA-5D416DDB790A}"/>
              </a:ext>
            </a:extLst>
          </p:cNvPr>
          <p:cNvSpPr/>
          <p:nvPr userDrawn="1"/>
        </p:nvSpPr>
        <p:spPr>
          <a:xfrm>
            <a:off x="369783" y="2632377"/>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9">
            <a:extLst>
              <a:ext uri="{FF2B5EF4-FFF2-40B4-BE49-F238E27FC236}">
                <a16:creationId xmlns:a16="http://schemas.microsoft.com/office/drawing/2014/main" id="{762DC4BE-E6BE-AEB4-3965-31058D1E009C}"/>
              </a:ext>
            </a:extLst>
          </p:cNvPr>
          <p:cNvSpPr>
            <a:spLocks noGrp="1"/>
          </p:cNvSpPr>
          <p:nvPr>
            <p:ph type="body" sz="quarter" idx="20" hasCustomPrompt="1"/>
          </p:nvPr>
        </p:nvSpPr>
        <p:spPr>
          <a:xfrm>
            <a:off x="324308" y="2739481"/>
            <a:ext cx="223157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a/r resolution</a:t>
            </a:r>
          </a:p>
          <a:p>
            <a:pPr lvl="0"/>
            <a:r>
              <a:rPr lang="en-US" dirty="0"/>
              <a:t>services</a:t>
            </a:r>
          </a:p>
        </p:txBody>
      </p:sp>
      <p:sp>
        <p:nvSpPr>
          <p:cNvPr id="34" name="Rectangle 33">
            <a:extLst>
              <a:ext uri="{FF2B5EF4-FFF2-40B4-BE49-F238E27FC236}">
                <a16:creationId xmlns:a16="http://schemas.microsoft.com/office/drawing/2014/main" id="{F29CF014-AFDC-4036-D2B9-6A34E0DFB280}"/>
              </a:ext>
            </a:extLst>
          </p:cNvPr>
          <p:cNvSpPr/>
          <p:nvPr userDrawn="1"/>
        </p:nvSpPr>
        <p:spPr>
          <a:xfrm>
            <a:off x="4876046" y="2632377"/>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18A08BB8-E500-02CC-1C96-7C0835F3A41F}"/>
              </a:ext>
            </a:extLst>
          </p:cNvPr>
          <p:cNvSpPr/>
          <p:nvPr userDrawn="1"/>
        </p:nvSpPr>
        <p:spPr>
          <a:xfrm>
            <a:off x="7120834" y="2632377"/>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CBECAF9-4AC3-AEE3-F39E-8F291B5F2C5D}"/>
              </a:ext>
            </a:extLst>
          </p:cNvPr>
          <p:cNvSpPr/>
          <p:nvPr userDrawn="1"/>
        </p:nvSpPr>
        <p:spPr>
          <a:xfrm>
            <a:off x="2644474" y="1679806"/>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7674B43-EFC3-91A2-F06D-2438B137F0CD}"/>
              </a:ext>
            </a:extLst>
          </p:cNvPr>
          <p:cNvSpPr/>
          <p:nvPr userDrawn="1"/>
        </p:nvSpPr>
        <p:spPr>
          <a:xfrm>
            <a:off x="369783" y="1688286"/>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4660DD8-43FC-496B-F1BA-26925E888798}"/>
              </a:ext>
            </a:extLst>
          </p:cNvPr>
          <p:cNvSpPr/>
          <p:nvPr userDrawn="1"/>
        </p:nvSpPr>
        <p:spPr>
          <a:xfrm>
            <a:off x="4876046" y="1688286"/>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E3C2EB4D-4EC3-88BB-715C-BDB933885328}"/>
              </a:ext>
            </a:extLst>
          </p:cNvPr>
          <p:cNvSpPr/>
          <p:nvPr userDrawn="1"/>
        </p:nvSpPr>
        <p:spPr>
          <a:xfrm>
            <a:off x="7120834" y="1688286"/>
            <a:ext cx="2117210" cy="850392"/>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9">
            <a:extLst>
              <a:ext uri="{FF2B5EF4-FFF2-40B4-BE49-F238E27FC236}">
                <a16:creationId xmlns:a16="http://schemas.microsoft.com/office/drawing/2014/main" id="{E2F66497-E832-D029-05AF-D2F09F729D54}"/>
              </a:ext>
            </a:extLst>
          </p:cNvPr>
          <p:cNvSpPr>
            <a:spLocks noGrp="1"/>
          </p:cNvSpPr>
          <p:nvPr>
            <p:ph type="body" sz="quarter" idx="11" hasCustomPrompt="1"/>
          </p:nvPr>
        </p:nvSpPr>
        <p:spPr>
          <a:xfrm>
            <a:off x="305395" y="1795390"/>
            <a:ext cx="223157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Veterans</a:t>
            </a:r>
          </a:p>
          <a:p>
            <a:pPr lvl="0"/>
            <a:r>
              <a:rPr lang="en-US" dirty="0"/>
              <a:t>administration</a:t>
            </a:r>
          </a:p>
        </p:txBody>
      </p:sp>
      <p:sp>
        <p:nvSpPr>
          <p:cNvPr id="20" name="Text Placeholder 9">
            <a:extLst>
              <a:ext uri="{FF2B5EF4-FFF2-40B4-BE49-F238E27FC236}">
                <a16:creationId xmlns:a16="http://schemas.microsoft.com/office/drawing/2014/main" id="{67635731-7E5D-4309-DDCD-680F4E034556}"/>
              </a:ext>
            </a:extLst>
          </p:cNvPr>
          <p:cNvSpPr>
            <a:spLocks noGrp="1"/>
          </p:cNvSpPr>
          <p:nvPr>
            <p:ph type="body" sz="quarter" idx="17" hasCustomPrompt="1"/>
          </p:nvPr>
        </p:nvSpPr>
        <p:spPr>
          <a:xfrm>
            <a:off x="2601355" y="1781765"/>
            <a:ext cx="223157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Workers’</a:t>
            </a:r>
          </a:p>
          <a:p>
            <a:pPr lvl="0"/>
            <a:r>
              <a:rPr lang="en-US" dirty="0"/>
              <a:t>compensation</a:t>
            </a:r>
          </a:p>
        </p:txBody>
      </p:sp>
      <p:sp>
        <p:nvSpPr>
          <p:cNvPr id="40" name="Text Placeholder 9">
            <a:extLst>
              <a:ext uri="{FF2B5EF4-FFF2-40B4-BE49-F238E27FC236}">
                <a16:creationId xmlns:a16="http://schemas.microsoft.com/office/drawing/2014/main" id="{3E1E7C21-7726-7486-4F14-2C26E43DF1D9}"/>
              </a:ext>
            </a:extLst>
          </p:cNvPr>
          <p:cNvSpPr>
            <a:spLocks noGrp="1"/>
          </p:cNvSpPr>
          <p:nvPr>
            <p:ph type="body" sz="quarter" idx="22" hasCustomPrompt="1"/>
          </p:nvPr>
        </p:nvSpPr>
        <p:spPr>
          <a:xfrm>
            <a:off x="4811269" y="1789688"/>
            <a:ext cx="223157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Motor vehicle accident/tpl</a:t>
            </a:r>
          </a:p>
        </p:txBody>
      </p:sp>
      <p:sp>
        <p:nvSpPr>
          <p:cNvPr id="41" name="Text Placeholder 9">
            <a:extLst>
              <a:ext uri="{FF2B5EF4-FFF2-40B4-BE49-F238E27FC236}">
                <a16:creationId xmlns:a16="http://schemas.microsoft.com/office/drawing/2014/main" id="{BE045D46-F564-51A8-89D2-8574C98505B9}"/>
              </a:ext>
            </a:extLst>
          </p:cNvPr>
          <p:cNvSpPr>
            <a:spLocks noGrp="1"/>
          </p:cNvSpPr>
          <p:nvPr>
            <p:ph type="body" sz="quarter" idx="23" hasCustomPrompt="1"/>
          </p:nvPr>
        </p:nvSpPr>
        <p:spPr>
          <a:xfrm>
            <a:off x="7107618" y="1787037"/>
            <a:ext cx="223157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Out-of-state</a:t>
            </a:r>
          </a:p>
          <a:p>
            <a:pPr lvl="0"/>
            <a:r>
              <a:rPr lang="en-US" dirty="0"/>
              <a:t>medicaid</a:t>
            </a:r>
          </a:p>
        </p:txBody>
      </p:sp>
      <p:sp>
        <p:nvSpPr>
          <p:cNvPr id="42" name="Text Placeholder 9">
            <a:extLst>
              <a:ext uri="{FF2B5EF4-FFF2-40B4-BE49-F238E27FC236}">
                <a16:creationId xmlns:a16="http://schemas.microsoft.com/office/drawing/2014/main" id="{8ACA20E0-F435-511F-B207-22377F619C96}"/>
              </a:ext>
            </a:extLst>
          </p:cNvPr>
          <p:cNvSpPr>
            <a:spLocks noGrp="1"/>
          </p:cNvSpPr>
          <p:nvPr>
            <p:ph type="body" sz="quarter" idx="24" hasCustomPrompt="1"/>
          </p:nvPr>
        </p:nvSpPr>
        <p:spPr>
          <a:xfrm>
            <a:off x="4761684" y="2739481"/>
            <a:ext cx="236538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“safety net” </a:t>
            </a:r>
          </a:p>
          <a:p>
            <a:pPr lvl="0"/>
            <a:r>
              <a:rPr lang="en-US" dirty="0"/>
              <a:t>denials</a:t>
            </a:r>
          </a:p>
        </p:txBody>
      </p:sp>
      <p:sp>
        <p:nvSpPr>
          <p:cNvPr id="43" name="Text Placeholder 9">
            <a:extLst>
              <a:ext uri="{FF2B5EF4-FFF2-40B4-BE49-F238E27FC236}">
                <a16:creationId xmlns:a16="http://schemas.microsoft.com/office/drawing/2014/main" id="{CB65FE09-D9E3-ED46-68C7-BFFCA78530D0}"/>
              </a:ext>
            </a:extLst>
          </p:cNvPr>
          <p:cNvSpPr>
            <a:spLocks noGrp="1"/>
          </p:cNvSpPr>
          <p:nvPr>
            <p:ph type="body" sz="quarter" idx="25" hasCustomPrompt="1"/>
          </p:nvPr>
        </p:nvSpPr>
        <p:spPr>
          <a:xfrm>
            <a:off x="7065284" y="2738229"/>
            <a:ext cx="2231572" cy="636184"/>
          </a:xfrm>
          <a:prstGeom prst="rect">
            <a:avLst/>
          </a:prstGeom>
        </p:spPr>
        <p:txBody>
          <a:bodyPr anchor="ctr"/>
          <a:lstStyle>
            <a:lvl1pPr marL="0" indent="0" algn="ctr">
              <a:lnSpc>
                <a:spcPct val="100000"/>
              </a:lnSpc>
              <a:spcBef>
                <a:spcPts val="0"/>
              </a:spcBef>
              <a:buFontTx/>
              <a:buNone/>
              <a:defRPr sz="2000" b="0" u="none" cap="all" baseline="0">
                <a:solidFill>
                  <a:schemeClr val="bg1"/>
                </a:solidFill>
                <a:latin typeface="Oswald" pitchFamily="2" charset="0"/>
              </a:defRPr>
            </a:lvl1pPr>
          </a:lstStyle>
          <a:p>
            <a:pPr lvl="0"/>
            <a:r>
              <a:rPr lang="en-US" dirty="0"/>
              <a:t>Zero balance</a:t>
            </a:r>
          </a:p>
          <a:p>
            <a:pPr lvl="0"/>
            <a:r>
              <a:rPr lang="en-US" dirty="0"/>
              <a:t>review</a:t>
            </a:r>
          </a:p>
        </p:txBody>
      </p:sp>
      <p:sp>
        <p:nvSpPr>
          <p:cNvPr id="45" name="Text Placeholder 9">
            <a:extLst>
              <a:ext uri="{FF2B5EF4-FFF2-40B4-BE49-F238E27FC236}">
                <a16:creationId xmlns:a16="http://schemas.microsoft.com/office/drawing/2014/main" id="{8F58DE6B-6381-79DA-C7D4-F1E4C6AEDA68}"/>
              </a:ext>
            </a:extLst>
          </p:cNvPr>
          <p:cNvSpPr>
            <a:spLocks noGrp="1"/>
          </p:cNvSpPr>
          <p:nvPr>
            <p:ph type="body" sz="quarter" idx="26" hasCustomPrompt="1"/>
          </p:nvPr>
        </p:nvSpPr>
        <p:spPr>
          <a:xfrm>
            <a:off x="274061" y="1193221"/>
            <a:ext cx="9117731" cy="539734"/>
          </a:xfrm>
          <a:prstGeom prst="rect">
            <a:avLst/>
          </a:prstGeom>
        </p:spPr>
        <p:txBody>
          <a:bodyPr/>
          <a:lstStyle>
            <a:lvl1pPr marL="0" indent="0">
              <a:lnSpc>
                <a:spcPct val="100000"/>
              </a:lnSpc>
              <a:buFontTx/>
              <a:buNone/>
              <a:defRPr sz="2400" b="0" u="none" cap="all" baseline="0">
                <a:solidFill>
                  <a:srgbClr val="3B4C52"/>
                </a:solidFill>
                <a:latin typeface="Oswald" pitchFamily="2" charset="0"/>
              </a:defRPr>
            </a:lvl1pPr>
          </a:lstStyle>
          <a:p>
            <a:pPr lvl="0"/>
            <a:r>
              <a:rPr lang="en-US" dirty="0"/>
              <a:t>Comprehensive Suite of Reimbursement solutions</a:t>
            </a:r>
          </a:p>
        </p:txBody>
      </p:sp>
      <p:sp>
        <p:nvSpPr>
          <p:cNvPr id="46" name="Text Placeholder 9">
            <a:extLst>
              <a:ext uri="{FF2B5EF4-FFF2-40B4-BE49-F238E27FC236}">
                <a16:creationId xmlns:a16="http://schemas.microsoft.com/office/drawing/2014/main" id="{133839B2-527F-739C-EDB5-3334FCBD9373}"/>
              </a:ext>
            </a:extLst>
          </p:cNvPr>
          <p:cNvSpPr>
            <a:spLocks noGrp="1"/>
          </p:cNvSpPr>
          <p:nvPr>
            <p:ph type="body" sz="quarter" idx="27" hasCustomPrompt="1"/>
          </p:nvPr>
        </p:nvSpPr>
        <p:spPr>
          <a:xfrm>
            <a:off x="274060" y="3895992"/>
            <a:ext cx="9117731" cy="539734"/>
          </a:xfrm>
          <a:prstGeom prst="rect">
            <a:avLst/>
          </a:prstGeom>
        </p:spPr>
        <p:txBody>
          <a:bodyPr/>
          <a:lstStyle>
            <a:lvl1pPr marL="0" indent="0">
              <a:lnSpc>
                <a:spcPct val="100000"/>
              </a:lnSpc>
              <a:buFontTx/>
              <a:buNone/>
              <a:defRPr sz="2400" b="0" u="none" cap="all" baseline="0">
                <a:solidFill>
                  <a:srgbClr val="3B4C52"/>
                </a:solidFill>
                <a:latin typeface="Oswald" pitchFamily="2" charset="0"/>
              </a:defRPr>
            </a:lvl1pPr>
          </a:lstStyle>
          <a:p>
            <a:pPr lvl="0"/>
            <a:r>
              <a:rPr lang="en-US" dirty="0"/>
              <a:t>Solutions across reimbursement lifecycle</a:t>
            </a:r>
          </a:p>
        </p:txBody>
      </p:sp>
      <p:sp>
        <p:nvSpPr>
          <p:cNvPr id="47" name="Freeform: Shape 46">
            <a:extLst>
              <a:ext uri="{FF2B5EF4-FFF2-40B4-BE49-F238E27FC236}">
                <a16:creationId xmlns:a16="http://schemas.microsoft.com/office/drawing/2014/main" id="{A96DACFE-9AC8-96B6-A2AF-376FEEC56D74}"/>
              </a:ext>
            </a:extLst>
          </p:cNvPr>
          <p:cNvSpPr/>
          <p:nvPr userDrawn="1"/>
        </p:nvSpPr>
        <p:spPr>
          <a:xfrm>
            <a:off x="369783" y="4515391"/>
            <a:ext cx="2501808" cy="737692"/>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48" name="Text Placeholder 9">
            <a:extLst>
              <a:ext uri="{FF2B5EF4-FFF2-40B4-BE49-F238E27FC236}">
                <a16:creationId xmlns:a16="http://schemas.microsoft.com/office/drawing/2014/main" id="{99BF976C-C36D-5635-BFB9-987FCF7317E2}"/>
              </a:ext>
            </a:extLst>
          </p:cNvPr>
          <p:cNvSpPr>
            <a:spLocks noGrp="1"/>
          </p:cNvSpPr>
          <p:nvPr>
            <p:ph type="body" sz="quarter" idx="14" hasCustomPrompt="1"/>
          </p:nvPr>
        </p:nvSpPr>
        <p:spPr>
          <a:xfrm>
            <a:off x="427951" y="5312634"/>
            <a:ext cx="2001065" cy="1755585"/>
          </a:xfrm>
          <a:prstGeom prst="rect">
            <a:avLst/>
          </a:prstGeom>
        </p:spPr>
        <p:txBody>
          <a:bodyPr/>
          <a:lstStyle>
            <a:lvl1pPr marL="0" indent="0" algn="ctr">
              <a:lnSpc>
                <a:spcPct val="120000"/>
              </a:lnSpc>
              <a:spcBef>
                <a:spcPts val="800"/>
              </a:spcBef>
              <a:buClr>
                <a:srgbClr val="92D050"/>
              </a:buClr>
              <a:buFontTx/>
              <a:buNone/>
              <a:defRPr sz="10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Team of revenue specialists dedicated solely to your facility to ensure each claim is sent to the correct payer, the first time, for the maximum allowed reimbursement.</a:t>
            </a:r>
          </a:p>
        </p:txBody>
      </p:sp>
      <p:sp>
        <p:nvSpPr>
          <p:cNvPr id="49" name="Freeform: Shape 48">
            <a:extLst>
              <a:ext uri="{FF2B5EF4-FFF2-40B4-BE49-F238E27FC236}">
                <a16:creationId xmlns:a16="http://schemas.microsoft.com/office/drawing/2014/main" id="{082F3B85-41A1-46C0-23FD-C5855EFE7657}"/>
              </a:ext>
            </a:extLst>
          </p:cNvPr>
          <p:cNvSpPr/>
          <p:nvPr userDrawn="1"/>
        </p:nvSpPr>
        <p:spPr>
          <a:xfrm>
            <a:off x="2690708" y="4515391"/>
            <a:ext cx="2501808" cy="737692"/>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50" name="Freeform: Shape 49">
            <a:extLst>
              <a:ext uri="{FF2B5EF4-FFF2-40B4-BE49-F238E27FC236}">
                <a16:creationId xmlns:a16="http://schemas.microsoft.com/office/drawing/2014/main" id="{65A83642-D6F6-B783-E7B9-0B7475BB025B}"/>
              </a:ext>
            </a:extLst>
          </p:cNvPr>
          <p:cNvSpPr/>
          <p:nvPr userDrawn="1"/>
        </p:nvSpPr>
        <p:spPr>
          <a:xfrm>
            <a:off x="5011633" y="4515391"/>
            <a:ext cx="2501808" cy="737692"/>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51" name="Freeform: Shape 50">
            <a:extLst>
              <a:ext uri="{FF2B5EF4-FFF2-40B4-BE49-F238E27FC236}">
                <a16:creationId xmlns:a16="http://schemas.microsoft.com/office/drawing/2014/main" id="{A613BF1E-F192-F306-BFDD-2D397813A84A}"/>
              </a:ext>
            </a:extLst>
          </p:cNvPr>
          <p:cNvSpPr/>
          <p:nvPr userDrawn="1"/>
        </p:nvSpPr>
        <p:spPr>
          <a:xfrm>
            <a:off x="7332558" y="4515391"/>
            <a:ext cx="2501808" cy="737692"/>
          </a:xfrm>
          <a:custGeom>
            <a:avLst/>
            <a:gdLst>
              <a:gd name="connsiteX0" fmla="*/ 0 w 3964401"/>
              <a:gd name="connsiteY0" fmla="*/ 0 h 1611086"/>
              <a:gd name="connsiteX1" fmla="*/ 631372 w 3964401"/>
              <a:gd name="connsiteY1" fmla="*/ 0 h 1611086"/>
              <a:gd name="connsiteX2" fmla="*/ 2579734 w 3964401"/>
              <a:gd name="connsiteY2" fmla="*/ 0 h 1611086"/>
              <a:gd name="connsiteX3" fmla="*/ 3211106 w 3964401"/>
              <a:gd name="connsiteY3" fmla="*/ 0 h 1611086"/>
              <a:gd name="connsiteX4" fmla="*/ 3964401 w 3964401"/>
              <a:gd name="connsiteY4" fmla="*/ 805543 h 1611086"/>
              <a:gd name="connsiteX5" fmla="*/ 3211106 w 3964401"/>
              <a:gd name="connsiteY5" fmla="*/ 1611086 h 1611086"/>
              <a:gd name="connsiteX6" fmla="*/ 2579734 w 3964401"/>
              <a:gd name="connsiteY6" fmla="*/ 1611086 h 1611086"/>
              <a:gd name="connsiteX7" fmla="*/ 631372 w 3964401"/>
              <a:gd name="connsiteY7" fmla="*/ 1611086 h 1611086"/>
              <a:gd name="connsiteX8" fmla="*/ 0 w 3964401"/>
              <a:gd name="connsiteY8" fmla="*/ 1611086 h 1611086"/>
              <a:gd name="connsiteX9" fmla="*/ 753295 w 3964401"/>
              <a:gd name="connsiteY9" fmla="*/ 805543 h 1611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4401" h="1611086">
                <a:moveTo>
                  <a:pt x="0" y="0"/>
                </a:moveTo>
                <a:lnTo>
                  <a:pt x="631372" y="0"/>
                </a:lnTo>
                <a:lnTo>
                  <a:pt x="2579734" y="0"/>
                </a:lnTo>
                <a:lnTo>
                  <a:pt x="3211106" y="0"/>
                </a:lnTo>
                <a:lnTo>
                  <a:pt x="3964401" y="805543"/>
                </a:lnTo>
                <a:lnTo>
                  <a:pt x="3211106" y="1611086"/>
                </a:lnTo>
                <a:lnTo>
                  <a:pt x="2579734" y="1611086"/>
                </a:lnTo>
                <a:lnTo>
                  <a:pt x="631372" y="1611086"/>
                </a:lnTo>
                <a:lnTo>
                  <a:pt x="0" y="1611086"/>
                </a:lnTo>
                <a:lnTo>
                  <a:pt x="753295" y="805543"/>
                </a:lnTo>
                <a:close/>
              </a:path>
            </a:pathLst>
          </a:cu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50" dirty="0">
              <a:latin typeface="Poppins" panose="00000500000000000000" pitchFamily="2" charset="0"/>
              <a:cs typeface="Poppins" panose="00000500000000000000" pitchFamily="2" charset="0"/>
            </a:endParaRPr>
          </a:p>
        </p:txBody>
      </p:sp>
      <p:sp>
        <p:nvSpPr>
          <p:cNvPr id="52" name="Text Placeholder 9">
            <a:extLst>
              <a:ext uri="{FF2B5EF4-FFF2-40B4-BE49-F238E27FC236}">
                <a16:creationId xmlns:a16="http://schemas.microsoft.com/office/drawing/2014/main" id="{4B0BD122-A008-E92D-4865-8C3597813314}"/>
              </a:ext>
            </a:extLst>
          </p:cNvPr>
          <p:cNvSpPr>
            <a:spLocks noGrp="1"/>
          </p:cNvSpPr>
          <p:nvPr>
            <p:ph type="body" sz="quarter" idx="15" hasCustomPrompt="1"/>
          </p:nvPr>
        </p:nvSpPr>
        <p:spPr>
          <a:xfrm>
            <a:off x="2748876" y="5312634"/>
            <a:ext cx="2001065" cy="1755585"/>
          </a:xfrm>
          <a:prstGeom prst="rect">
            <a:avLst/>
          </a:prstGeom>
        </p:spPr>
        <p:txBody>
          <a:bodyPr/>
          <a:lstStyle>
            <a:lvl1pPr marL="0" indent="0" algn="ctr">
              <a:lnSpc>
                <a:spcPct val="120000"/>
              </a:lnSpc>
              <a:spcBef>
                <a:spcPts val="800"/>
              </a:spcBef>
              <a:buClr>
                <a:srgbClr val="92D050"/>
              </a:buClr>
              <a:buFontTx/>
              <a:buNone/>
              <a:defRPr sz="105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Revenue specialists and litigators manage aged accounts once placed with us. Claims are analyzed, resubmitted, and if necessary, appealed on your behalf.</a:t>
            </a:r>
          </a:p>
        </p:txBody>
      </p:sp>
      <p:sp>
        <p:nvSpPr>
          <p:cNvPr id="53" name="Text Placeholder 9">
            <a:extLst>
              <a:ext uri="{FF2B5EF4-FFF2-40B4-BE49-F238E27FC236}">
                <a16:creationId xmlns:a16="http://schemas.microsoft.com/office/drawing/2014/main" id="{E8812FB5-47F0-8126-DBA9-36DB7528F301}"/>
              </a:ext>
            </a:extLst>
          </p:cNvPr>
          <p:cNvSpPr>
            <a:spLocks noGrp="1"/>
          </p:cNvSpPr>
          <p:nvPr>
            <p:ph type="body" sz="quarter" idx="16" hasCustomPrompt="1"/>
          </p:nvPr>
        </p:nvSpPr>
        <p:spPr>
          <a:xfrm>
            <a:off x="5039412" y="5312634"/>
            <a:ext cx="2001065" cy="1755585"/>
          </a:xfrm>
          <a:prstGeom prst="rect">
            <a:avLst/>
          </a:prstGeom>
        </p:spPr>
        <p:txBody>
          <a:bodyPr/>
          <a:lstStyle>
            <a:lvl1pPr marL="0" indent="0" algn="ctr">
              <a:lnSpc>
                <a:spcPct val="120000"/>
              </a:lnSpc>
              <a:spcBef>
                <a:spcPts val="800"/>
              </a:spcBef>
              <a:buClr>
                <a:srgbClr val="92D050"/>
              </a:buClr>
              <a:buFontTx/>
              <a:buNone/>
              <a:defRPr sz="10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These claims are reviewed for underpayment and appealed for correct payment. </a:t>
            </a:r>
          </a:p>
        </p:txBody>
      </p:sp>
      <p:sp>
        <p:nvSpPr>
          <p:cNvPr id="54" name="Text Placeholder 9">
            <a:extLst>
              <a:ext uri="{FF2B5EF4-FFF2-40B4-BE49-F238E27FC236}">
                <a16:creationId xmlns:a16="http://schemas.microsoft.com/office/drawing/2014/main" id="{A67CB288-D71D-FDB4-FED8-DD5AC045DB15}"/>
              </a:ext>
            </a:extLst>
          </p:cNvPr>
          <p:cNvSpPr>
            <a:spLocks noGrp="1"/>
          </p:cNvSpPr>
          <p:nvPr>
            <p:ph type="body" sz="quarter" idx="28" hasCustomPrompt="1"/>
          </p:nvPr>
        </p:nvSpPr>
        <p:spPr>
          <a:xfrm>
            <a:off x="7390726" y="5312634"/>
            <a:ext cx="2001065" cy="1755585"/>
          </a:xfrm>
          <a:prstGeom prst="rect">
            <a:avLst/>
          </a:prstGeom>
        </p:spPr>
        <p:txBody>
          <a:bodyPr/>
          <a:lstStyle>
            <a:lvl1pPr marL="0" indent="0" algn="ctr">
              <a:lnSpc>
                <a:spcPct val="120000"/>
              </a:lnSpc>
              <a:spcBef>
                <a:spcPts val="800"/>
              </a:spcBef>
              <a:buClr>
                <a:srgbClr val="92D050"/>
              </a:buClr>
              <a:buFontTx/>
              <a:buNone/>
              <a:defRPr sz="10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Specifically focused on situations where organization is presented with a prompt pay request by a payer to assure proper payment.</a:t>
            </a:r>
          </a:p>
        </p:txBody>
      </p:sp>
      <p:sp>
        <p:nvSpPr>
          <p:cNvPr id="55" name="Text Placeholder 9">
            <a:extLst>
              <a:ext uri="{FF2B5EF4-FFF2-40B4-BE49-F238E27FC236}">
                <a16:creationId xmlns:a16="http://schemas.microsoft.com/office/drawing/2014/main" id="{C2DD9C6C-BD06-ED21-70BC-988BA7539F1F}"/>
              </a:ext>
            </a:extLst>
          </p:cNvPr>
          <p:cNvSpPr>
            <a:spLocks noGrp="1"/>
          </p:cNvSpPr>
          <p:nvPr>
            <p:ph type="body" sz="quarter" idx="29" hasCustomPrompt="1"/>
          </p:nvPr>
        </p:nvSpPr>
        <p:spPr>
          <a:xfrm>
            <a:off x="594254" y="4570944"/>
            <a:ext cx="2231572" cy="636184"/>
          </a:xfrm>
          <a:prstGeom prst="rect">
            <a:avLst/>
          </a:prstGeom>
        </p:spPr>
        <p:txBody>
          <a:bodyPr anchor="ctr"/>
          <a:lstStyle>
            <a:lvl1pPr marL="0" indent="0" algn="ctr">
              <a:lnSpc>
                <a:spcPct val="100000"/>
              </a:lnSpc>
              <a:spcBef>
                <a:spcPts val="0"/>
              </a:spcBef>
              <a:buFontTx/>
              <a:buNone/>
              <a:defRPr sz="1600" b="0" u="none" cap="all" baseline="0">
                <a:solidFill>
                  <a:schemeClr val="bg1"/>
                </a:solidFill>
                <a:latin typeface="Oswald" pitchFamily="2" charset="0"/>
              </a:defRPr>
            </a:lvl1pPr>
          </a:lstStyle>
          <a:p>
            <a:pPr lvl="0"/>
            <a:r>
              <a:rPr lang="en-US" dirty="0"/>
              <a:t>Day one billing</a:t>
            </a:r>
          </a:p>
        </p:txBody>
      </p:sp>
      <p:sp>
        <p:nvSpPr>
          <p:cNvPr id="56" name="Text Placeholder 9">
            <a:extLst>
              <a:ext uri="{FF2B5EF4-FFF2-40B4-BE49-F238E27FC236}">
                <a16:creationId xmlns:a16="http://schemas.microsoft.com/office/drawing/2014/main" id="{19585ABD-A542-2372-E672-FD09B69B3D6F}"/>
              </a:ext>
            </a:extLst>
          </p:cNvPr>
          <p:cNvSpPr>
            <a:spLocks noGrp="1"/>
          </p:cNvSpPr>
          <p:nvPr>
            <p:ph type="body" sz="quarter" idx="30" hasCustomPrompt="1"/>
          </p:nvPr>
        </p:nvSpPr>
        <p:spPr>
          <a:xfrm>
            <a:off x="2908726" y="4566145"/>
            <a:ext cx="2231572" cy="636184"/>
          </a:xfrm>
          <a:prstGeom prst="rect">
            <a:avLst/>
          </a:prstGeom>
        </p:spPr>
        <p:txBody>
          <a:bodyPr anchor="ctr"/>
          <a:lstStyle>
            <a:lvl1pPr marL="0" indent="0" algn="ctr">
              <a:lnSpc>
                <a:spcPct val="100000"/>
              </a:lnSpc>
              <a:spcBef>
                <a:spcPts val="0"/>
              </a:spcBef>
              <a:buFontTx/>
              <a:buNone/>
              <a:defRPr sz="1600" b="0" u="none" cap="all" baseline="0">
                <a:solidFill>
                  <a:schemeClr val="bg1"/>
                </a:solidFill>
                <a:latin typeface="Oswald" pitchFamily="2" charset="0"/>
              </a:defRPr>
            </a:lvl1pPr>
          </a:lstStyle>
          <a:p>
            <a:pPr lvl="0"/>
            <a:r>
              <a:rPr lang="en-US" dirty="0"/>
              <a:t>a/r resolution</a:t>
            </a:r>
          </a:p>
        </p:txBody>
      </p:sp>
      <p:sp>
        <p:nvSpPr>
          <p:cNvPr id="57" name="Text Placeholder 9">
            <a:extLst>
              <a:ext uri="{FF2B5EF4-FFF2-40B4-BE49-F238E27FC236}">
                <a16:creationId xmlns:a16="http://schemas.microsoft.com/office/drawing/2014/main" id="{27F05275-B7A3-DCB0-0E0C-F89C8BCE980B}"/>
              </a:ext>
            </a:extLst>
          </p:cNvPr>
          <p:cNvSpPr>
            <a:spLocks noGrp="1"/>
          </p:cNvSpPr>
          <p:nvPr>
            <p:ph type="body" sz="quarter" idx="31" hasCustomPrompt="1"/>
          </p:nvPr>
        </p:nvSpPr>
        <p:spPr>
          <a:xfrm>
            <a:off x="5281887" y="4566145"/>
            <a:ext cx="2231572" cy="636184"/>
          </a:xfrm>
          <a:prstGeom prst="rect">
            <a:avLst/>
          </a:prstGeom>
        </p:spPr>
        <p:txBody>
          <a:bodyPr anchor="ctr"/>
          <a:lstStyle>
            <a:lvl1pPr marL="0" indent="0" algn="ctr">
              <a:lnSpc>
                <a:spcPct val="100000"/>
              </a:lnSpc>
              <a:spcBef>
                <a:spcPts val="0"/>
              </a:spcBef>
              <a:buFontTx/>
              <a:buNone/>
              <a:defRPr sz="1600" b="0" u="none" cap="all" baseline="0">
                <a:solidFill>
                  <a:schemeClr val="bg1"/>
                </a:solidFill>
                <a:latin typeface="Oswald" pitchFamily="2" charset="0"/>
              </a:defRPr>
            </a:lvl1pPr>
          </a:lstStyle>
          <a:p>
            <a:pPr lvl="0"/>
            <a:r>
              <a:rPr lang="en-US" dirty="0"/>
              <a:t>Zero balance</a:t>
            </a:r>
          </a:p>
        </p:txBody>
      </p:sp>
      <p:sp>
        <p:nvSpPr>
          <p:cNvPr id="58" name="Text Placeholder 9">
            <a:extLst>
              <a:ext uri="{FF2B5EF4-FFF2-40B4-BE49-F238E27FC236}">
                <a16:creationId xmlns:a16="http://schemas.microsoft.com/office/drawing/2014/main" id="{17D0AFD8-CF60-EEB7-5EDE-12FA1859CFBA}"/>
              </a:ext>
            </a:extLst>
          </p:cNvPr>
          <p:cNvSpPr>
            <a:spLocks noGrp="1"/>
          </p:cNvSpPr>
          <p:nvPr>
            <p:ph type="body" sz="quarter" idx="32" hasCustomPrompt="1"/>
          </p:nvPr>
        </p:nvSpPr>
        <p:spPr>
          <a:xfrm>
            <a:off x="7538143" y="4568698"/>
            <a:ext cx="2231572" cy="636184"/>
          </a:xfrm>
          <a:prstGeom prst="rect">
            <a:avLst/>
          </a:prstGeom>
        </p:spPr>
        <p:txBody>
          <a:bodyPr anchor="ctr"/>
          <a:lstStyle>
            <a:lvl1pPr marL="0" indent="0" algn="ctr">
              <a:lnSpc>
                <a:spcPct val="100000"/>
              </a:lnSpc>
              <a:spcBef>
                <a:spcPts val="0"/>
              </a:spcBef>
              <a:buFontTx/>
              <a:buNone/>
              <a:defRPr sz="1600" b="0" u="none" cap="all" baseline="0">
                <a:solidFill>
                  <a:schemeClr val="bg1"/>
                </a:solidFill>
                <a:latin typeface="Oswald" pitchFamily="2" charset="0"/>
              </a:defRPr>
            </a:lvl1pPr>
          </a:lstStyle>
          <a:p>
            <a:pPr lvl="0"/>
            <a:r>
              <a:rPr lang="en-US" dirty="0"/>
              <a:t>Negotiated </a:t>
            </a:r>
          </a:p>
          <a:p>
            <a:pPr lvl="0"/>
            <a:r>
              <a:rPr lang="en-US" dirty="0"/>
              <a:t>settlements</a:t>
            </a:r>
          </a:p>
        </p:txBody>
      </p:sp>
    </p:spTree>
    <p:extLst>
      <p:ext uri="{BB962C8B-B14F-4D97-AF65-F5344CB8AC3E}">
        <p14:creationId xmlns:p14="http://schemas.microsoft.com/office/powerpoint/2010/main" val="1924298531"/>
      </p:ext>
    </p:extLst>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CB4E0C3-98B0-82AF-7793-8FC53679A7DC}"/>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 Placeholder 9">
            <a:extLst>
              <a:ext uri="{FF2B5EF4-FFF2-40B4-BE49-F238E27FC236}">
                <a16:creationId xmlns:a16="http://schemas.microsoft.com/office/drawing/2014/main" id="{E0C85579-440D-E6D2-C357-F72105FD03D6}"/>
              </a:ext>
            </a:extLst>
          </p:cNvPr>
          <p:cNvSpPr>
            <a:spLocks noGrp="1"/>
          </p:cNvSpPr>
          <p:nvPr userDrawn="1">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sp>
        <p:nvSpPr>
          <p:cNvPr id="89" name="Text Placeholder 9">
            <a:extLst>
              <a:ext uri="{FF2B5EF4-FFF2-40B4-BE49-F238E27FC236}">
                <a16:creationId xmlns:a16="http://schemas.microsoft.com/office/drawing/2014/main" id="{FF011BDE-2099-E75B-D81F-C34B9E6DB0E0}"/>
              </a:ext>
            </a:extLst>
          </p:cNvPr>
          <p:cNvSpPr>
            <a:spLocks noGrp="1"/>
          </p:cNvSpPr>
          <p:nvPr userDrawn="1">
            <p:ph type="body" sz="quarter" idx="14" hasCustomPrompt="1"/>
          </p:nvPr>
        </p:nvSpPr>
        <p:spPr>
          <a:xfrm>
            <a:off x="2410589" y="2153142"/>
            <a:ext cx="6383672" cy="3399968"/>
          </a:xfrm>
          <a:prstGeom prst="rect">
            <a:avLst/>
          </a:prstGeom>
        </p:spPr>
        <p:txBody>
          <a:bodyPr/>
          <a:lstStyle>
            <a:lvl1pPr marL="0" indent="0">
              <a:lnSpc>
                <a:spcPct val="120000"/>
              </a:lnSpc>
              <a:spcBef>
                <a:spcPts val="800"/>
              </a:spcBef>
              <a:buFontTx/>
              <a:buNone/>
              <a:defRPr sz="15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pic>
        <p:nvPicPr>
          <p:cNvPr id="3" name="Picture 2" descr="Logo&#10;&#10;Description automatically generated">
            <a:extLst>
              <a:ext uri="{FF2B5EF4-FFF2-40B4-BE49-F238E27FC236}">
                <a16:creationId xmlns:a16="http://schemas.microsoft.com/office/drawing/2014/main" id="{9480B830-62BC-7173-DEE1-54E19599F6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B1BCA728-4414-62A4-5FA7-C87D1B4929B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1064268613"/>
      </p:ext>
    </p:extLst>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681950-431C-B359-55DD-FE1F8EB343A3}"/>
              </a:ext>
            </a:extLst>
          </p:cNvPr>
          <p:cNvSpPr/>
          <p:nvPr userDrawn="1"/>
        </p:nvSpPr>
        <p:spPr>
          <a:xfrm>
            <a:off x="364309" y="2409509"/>
            <a:ext cx="2636154" cy="1019491"/>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9">
            <a:extLst>
              <a:ext uri="{FF2B5EF4-FFF2-40B4-BE49-F238E27FC236}">
                <a16:creationId xmlns:a16="http://schemas.microsoft.com/office/drawing/2014/main" id="{E2F66497-E832-D029-05AF-D2F09F729D54}"/>
              </a:ext>
            </a:extLst>
          </p:cNvPr>
          <p:cNvSpPr>
            <a:spLocks noGrp="1"/>
          </p:cNvSpPr>
          <p:nvPr>
            <p:ph type="body" sz="quarter" idx="11" hasCustomPrompt="1"/>
          </p:nvPr>
        </p:nvSpPr>
        <p:spPr>
          <a:xfrm>
            <a:off x="511629" y="2705399"/>
            <a:ext cx="2231572" cy="427710"/>
          </a:xfrm>
          <a:prstGeom prst="rect">
            <a:avLst/>
          </a:prstGeom>
        </p:spPr>
        <p:txBody>
          <a:bodyPr anchor="ctr"/>
          <a:lstStyle>
            <a:lvl1pPr marL="0" indent="0" algn="ctr">
              <a:lnSpc>
                <a:spcPct val="100000"/>
              </a:lnSpc>
              <a:buFontTx/>
              <a:buNone/>
              <a:defRPr sz="2400" b="0" u="none" cap="all" baseline="0">
                <a:solidFill>
                  <a:schemeClr val="bg1"/>
                </a:solidFill>
                <a:latin typeface="Oswald" pitchFamily="2" charset="0"/>
              </a:defRPr>
            </a:lvl1pPr>
          </a:lstStyle>
          <a:p>
            <a:pPr lvl="0"/>
            <a:r>
              <a:rPr lang="en-US" dirty="0"/>
              <a:t>HEADING</a:t>
            </a:r>
          </a:p>
        </p:txBody>
      </p:sp>
      <p:sp>
        <p:nvSpPr>
          <p:cNvPr id="12" name="Text Placeholder 9">
            <a:extLst>
              <a:ext uri="{FF2B5EF4-FFF2-40B4-BE49-F238E27FC236}">
                <a16:creationId xmlns:a16="http://schemas.microsoft.com/office/drawing/2014/main" id="{455A2BD8-31CE-9513-886E-474EDC9FFD01}"/>
              </a:ext>
            </a:extLst>
          </p:cNvPr>
          <p:cNvSpPr>
            <a:spLocks noGrp="1"/>
          </p:cNvSpPr>
          <p:nvPr>
            <p:ph type="body" sz="quarter" idx="14" hasCustomPrompt="1"/>
          </p:nvPr>
        </p:nvSpPr>
        <p:spPr>
          <a:xfrm>
            <a:off x="364309" y="3595917"/>
            <a:ext cx="2636154" cy="2516412"/>
          </a:xfrm>
          <a:prstGeom prst="rect">
            <a:avLst/>
          </a:prstGeom>
        </p:spPr>
        <p:txBody>
          <a:bodyPr/>
          <a:lstStyle>
            <a:lvl1pPr marL="0" indent="0" algn="ctr">
              <a:lnSpc>
                <a:spcPct val="120000"/>
              </a:lnSpc>
              <a:spcBef>
                <a:spcPts val="800"/>
              </a:spcBef>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 name="Rectangle 2">
            <a:extLst>
              <a:ext uri="{FF2B5EF4-FFF2-40B4-BE49-F238E27FC236}">
                <a16:creationId xmlns:a16="http://schemas.microsoft.com/office/drawing/2014/main" id="{3DA62E3B-5094-7828-5B3C-B58752798A51}"/>
              </a:ext>
            </a:extLst>
          </p:cNvPr>
          <p:cNvSpPr/>
          <p:nvPr userDrawn="1"/>
        </p:nvSpPr>
        <p:spPr>
          <a:xfrm>
            <a:off x="3194594" y="2409509"/>
            <a:ext cx="2636154" cy="1019491"/>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9">
            <a:extLst>
              <a:ext uri="{FF2B5EF4-FFF2-40B4-BE49-F238E27FC236}">
                <a16:creationId xmlns:a16="http://schemas.microsoft.com/office/drawing/2014/main" id="{FA41E113-931D-E916-42BB-3B86A1520FF9}"/>
              </a:ext>
            </a:extLst>
          </p:cNvPr>
          <p:cNvSpPr>
            <a:spLocks noGrp="1"/>
          </p:cNvSpPr>
          <p:nvPr>
            <p:ph type="body" sz="quarter" idx="15" hasCustomPrompt="1"/>
          </p:nvPr>
        </p:nvSpPr>
        <p:spPr>
          <a:xfrm>
            <a:off x="3341914" y="2705399"/>
            <a:ext cx="2231572" cy="427710"/>
          </a:xfrm>
          <a:prstGeom prst="rect">
            <a:avLst/>
          </a:prstGeom>
        </p:spPr>
        <p:txBody>
          <a:bodyPr anchor="ctr"/>
          <a:lstStyle>
            <a:lvl1pPr marL="0" indent="0" algn="ctr">
              <a:lnSpc>
                <a:spcPct val="100000"/>
              </a:lnSpc>
              <a:buFontTx/>
              <a:buNone/>
              <a:defRPr sz="2400" b="0" u="none" cap="all" baseline="0">
                <a:solidFill>
                  <a:schemeClr val="bg1"/>
                </a:solidFill>
                <a:latin typeface="Oswald" pitchFamily="2" charset="0"/>
              </a:defRPr>
            </a:lvl1pPr>
          </a:lstStyle>
          <a:p>
            <a:pPr lvl="0"/>
            <a:r>
              <a:rPr lang="en-US" dirty="0"/>
              <a:t>HEADING</a:t>
            </a:r>
          </a:p>
        </p:txBody>
      </p:sp>
      <p:sp>
        <p:nvSpPr>
          <p:cNvPr id="15" name="Text Placeholder 9">
            <a:extLst>
              <a:ext uri="{FF2B5EF4-FFF2-40B4-BE49-F238E27FC236}">
                <a16:creationId xmlns:a16="http://schemas.microsoft.com/office/drawing/2014/main" id="{2CF69C67-A62C-FC9D-9CFA-8B61BF358424}"/>
              </a:ext>
            </a:extLst>
          </p:cNvPr>
          <p:cNvSpPr>
            <a:spLocks noGrp="1"/>
          </p:cNvSpPr>
          <p:nvPr>
            <p:ph type="body" sz="quarter" idx="16" hasCustomPrompt="1"/>
          </p:nvPr>
        </p:nvSpPr>
        <p:spPr>
          <a:xfrm>
            <a:off x="3194594" y="3595917"/>
            <a:ext cx="2636154" cy="2516412"/>
          </a:xfrm>
          <a:prstGeom prst="rect">
            <a:avLst/>
          </a:prstGeom>
        </p:spPr>
        <p:txBody>
          <a:bodyPr/>
          <a:lstStyle>
            <a:lvl1pPr marL="0" indent="0" algn="ctr">
              <a:lnSpc>
                <a:spcPct val="120000"/>
              </a:lnSpc>
              <a:spcBef>
                <a:spcPts val="800"/>
              </a:spcBef>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6" name="Rectangle 15">
            <a:extLst>
              <a:ext uri="{FF2B5EF4-FFF2-40B4-BE49-F238E27FC236}">
                <a16:creationId xmlns:a16="http://schemas.microsoft.com/office/drawing/2014/main" id="{F6A633C0-087A-60C0-8168-0ADD8CA313AC}"/>
              </a:ext>
            </a:extLst>
          </p:cNvPr>
          <p:cNvSpPr/>
          <p:nvPr userDrawn="1"/>
        </p:nvSpPr>
        <p:spPr>
          <a:xfrm>
            <a:off x="6096000" y="2409509"/>
            <a:ext cx="2636154" cy="1019491"/>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9">
            <a:extLst>
              <a:ext uri="{FF2B5EF4-FFF2-40B4-BE49-F238E27FC236}">
                <a16:creationId xmlns:a16="http://schemas.microsoft.com/office/drawing/2014/main" id="{1C6DD8D1-E22A-B151-E65B-A08300FC0FA2}"/>
              </a:ext>
            </a:extLst>
          </p:cNvPr>
          <p:cNvSpPr>
            <a:spLocks noGrp="1"/>
          </p:cNvSpPr>
          <p:nvPr>
            <p:ph type="body" sz="quarter" idx="17" hasCustomPrompt="1"/>
          </p:nvPr>
        </p:nvSpPr>
        <p:spPr>
          <a:xfrm>
            <a:off x="6243320" y="2705399"/>
            <a:ext cx="2231572" cy="427710"/>
          </a:xfrm>
          <a:prstGeom prst="rect">
            <a:avLst/>
          </a:prstGeom>
        </p:spPr>
        <p:txBody>
          <a:bodyPr anchor="ctr"/>
          <a:lstStyle>
            <a:lvl1pPr marL="0" indent="0" algn="ctr">
              <a:lnSpc>
                <a:spcPct val="100000"/>
              </a:lnSpc>
              <a:buFontTx/>
              <a:buNone/>
              <a:defRPr sz="2400" b="0" u="none" cap="all" baseline="0">
                <a:solidFill>
                  <a:schemeClr val="bg1"/>
                </a:solidFill>
                <a:latin typeface="Oswald" pitchFamily="2" charset="0"/>
              </a:defRPr>
            </a:lvl1pPr>
          </a:lstStyle>
          <a:p>
            <a:pPr lvl="0"/>
            <a:r>
              <a:rPr lang="en-US" dirty="0"/>
              <a:t>HEADING</a:t>
            </a:r>
          </a:p>
        </p:txBody>
      </p:sp>
      <p:sp>
        <p:nvSpPr>
          <p:cNvPr id="18" name="Text Placeholder 9">
            <a:extLst>
              <a:ext uri="{FF2B5EF4-FFF2-40B4-BE49-F238E27FC236}">
                <a16:creationId xmlns:a16="http://schemas.microsoft.com/office/drawing/2014/main" id="{BDD880DE-9CB2-81CB-FFB8-8791E88EEF1B}"/>
              </a:ext>
            </a:extLst>
          </p:cNvPr>
          <p:cNvSpPr>
            <a:spLocks noGrp="1"/>
          </p:cNvSpPr>
          <p:nvPr>
            <p:ph type="body" sz="quarter" idx="18" hasCustomPrompt="1"/>
          </p:nvPr>
        </p:nvSpPr>
        <p:spPr>
          <a:xfrm>
            <a:off x="6096000" y="3595917"/>
            <a:ext cx="2636154" cy="2516412"/>
          </a:xfrm>
          <a:prstGeom prst="rect">
            <a:avLst/>
          </a:prstGeom>
        </p:spPr>
        <p:txBody>
          <a:bodyPr/>
          <a:lstStyle>
            <a:lvl1pPr marL="0" indent="0" algn="ctr">
              <a:lnSpc>
                <a:spcPct val="120000"/>
              </a:lnSpc>
              <a:spcBef>
                <a:spcPts val="800"/>
              </a:spcBef>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19" name="Rectangle 18">
            <a:extLst>
              <a:ext uri="{FF2B5EF4-FFF2-40B4-BE49-F238E27FC236}">
                <a16:creationId xmlns:a16="http://schemas.microsoft.com/office/drawing/2014/main" id="{062F2900-A94B-4652-DD5F-05B1359B43B2}"/>
              </a:ext>
            </a:extLst>
          </p:cNvPr>
          <p:cNvSpPr/>
          <p:nvPr userDrawn="1"/>
        </p:nvSpPr>
        <p:spPr>
          <a:xfrm>
            <a:off x="8926285" y="2409509"/>
            <a:ext cx="2636154" cy="1019491"/>
          </a:xfrm>
          <a:prstGeom prst="rect">
            <a:avLst/>
          </a:prstGeom>
          <a:solidFill>
            <a:srgbClr val="3B4C52"/>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9">
            <a:extLst>
              <a:ext uri="{FF2B5EF4-FFF2-40B4-BE49-F238E27FC236}">
                <a16:creationId xmlns:a16="http://schemas.microsoft.com/office/drawing/2014/main" id="{9F53E23B-7495-0B70-6A3A-F8198D4F8348}"/>
              </a:ext>
            </a:extLst>
          </p:cNvPr>
          <p:cNvSpPr>
            <a:spLocks noGrp="1"/>
          </p:cNvSpPr>
          <p:nvPr>
            <p:ph type="body" sz="quarter" idx="19" hasCustomPrompt="1"/>
          </p:nvPr>
        </p:nvSpPr>
        <p:spPr>
          <a:xfrm>
            <a:off x="9073605" y="2705399"/>
            <a:ext cx="2231572" cy="427710"/>
          </a:xfrm>
          <a:prstGeom prst="rect">
            <a:avLst/>
          </a:prstGeom>
        </p:spPr>
        <p:txBody>
          <a:bodyPr anchor="ctr"/>
          <a:lstStyle>
            <a:lvl1pPr marL="0" indent="0" algn="ctr">
              <a:lnSpc>
                <a:spcPct val="100000"/>
              </a:lnSpc>
              <a:buFontTx/>
              <a:buNone/>
              <a:defRPr sz="2400" b="0" u="none" cap="all" baseline="0">
                <a:solidFill>
                  <a:schemeClr val="bg1"/>
                </a:solidFill>
                <a:latin typeface="Oswald" pitchFamily="2" charset="0"/>
              </a:defRPr>
            </a:lvl1pPr>
          </a:lstStyle>
          <a:p>
            <a:pPr lvl="0"/>
            <a:r>
              <a:rPr lang="en-US" dirty="0"/>
              <a:t>HEADING</a:t>
            </a:r>
          </a:p>
        </p:txBody>
      </p:sp>
      <p:sp>
        <p:nvSpPr>
          <p:cNvPr id="21" name="Text Placeholder 9">
            <a:extLst>
              <a:ext uri="{FF2B5EF4-FFF2-40B4-BE49-F238E27FC236}">
                <a16:creationId xmlns:a16="http://schemas.microsoft.com/office/drawing/2014/main" id="{F7552360-0B11-7F9B-86A6-7E38E14D5F2B}"/>
              </a:ext>
            </a:extLst>
          </p:cNvPr>
          <p:cNvSpPr>
            <a:spLocks noGrp="1"/>
          </p:cNvSpPr>
          <p:nvPr>
            <p:ph type="body" sz="quarter" idx="20" hasCustomPrompt="1"/>
          </p:nvPr>
        </p:nvSpPr>
        <p:spPr>
          <a:xfrm>
            <a:off x="8926285" y="3595917"/>
            <a:ext cx="2636154" cy="2516412"/>
          </a:xfrm>
          <a:prstGeom prst="rect">
            <a:avLst/>
          </a:prstGeom>
        </p:spPr>
        <p:txBody>
          <a:bodyPr/>
          <a:lstStyle>
            <a:lvl1pPr marL="0" indent="0" algn="ctr">
              <a:lnSpc>
                <a:spcPct val="120000"/>
              </a:lnSpc>
              <a:spcBef>
                <a:spcPts val="800"/>
              </a:spcBef>
              <a:buFontTx/>
              <a:buNone/>
              <a:defRPr sz="14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6" name="Rectangle 5">
            <a:extLst>
              <a:ext uri="{FF2B5EF4-FFF2-40B4-BE49-F238E27FC236}">
                <a16:creationId xmlns:a16="http://schemas.microsoft.com/office/drawing/2014/main" id="{530222B2-DC49-E911-3441-7CDA02A81514}"/>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1BC27C46-D42F-FD97-F3A4-D71D667FE47A}"/>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0B845B3D-D2C9-FFE6-613C-A8563FFEDE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20EFD399-2C09-F159-8B25-2571C0CC806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2261076290"/>
      </p:ext>
    </p:extLst>
  </p:cSld>
  <p:clrMapOvr>
    <a:masterClrMapping/>
  </p:clrMapOvr>
  <p:transition spd="med">
    <p:pull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A8C4276-76C6-E5DC-0A7F-A6E18ADCD147}"/>
              </a:ext>
            </a:extLst>
          </p:cNvPr>
          <p:cNvSpPr/>
          <p:nvPr userDrawn="1"/>
        </p:nvSpPr>
        <p:spPr>
          <a:xfrm>
            <a:off x="-1" y="1419937"/>
            <a:ext cx="12192001" cy="38898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4" name="Picture 23" descr="Background pattern&#10;&#10;Description automatically generated">
            <a:extLst>
              <a:ext uri="{FF2B5EF4-FFF2-40B4-BE49-F238E27FC236}">
                <a16:creationId xmlns:a16="http://schemas.microsoft.com/office/drawing/2014/main" id="{6882FC41-3283-3B73-0181-7E677595FAB3}"/>
              </a:ext>
            </a:extLst>
          </p:cNvPr>
          <p:cNvPicPr>
            <a:picLocks noChangeAspect="1"/>
          </p:cNvPicPr>
          <p:nvPr userDrawn="1"/>
        </p:nvPicPr>
        <p:blipFill>
          <a:blip r:embed="rId2">
            <a:extLst>
              <a:ext uri="{28A0092B-C50C-407E-A947-70E740481C1C}">
                <a14:useLocalDpi xmlns:a14="http://schemas.microsoft.com/office/drawing/2010/main" val="0"/>
              </a:ext>
            </a:extLst>
          </a:blip>
          <a:srcRect r="12160" b="27571"/>
          <a:stretch>
            <a:fillRect/>
          </a:stretch>
        </p:blipFill>
        <p:spPr>
          <a:xfrm>
            <a:off x="4872953" y="1419938"/>
            <a:ext cx="7319047" cy="3889829"/>
          </a:xfrm>
          <a:custGeom>
            <a:avLst/>
            <a:gdLst>
              <a:gd name="connsiteX0" fmla="*/ 0 w 7319047"/>
              <a:gd name="connsiteY0" fmla="*/ 0 h 3889829"/>
              <a:gd name="connsiteX1" fmla="*/ 7319047 w 7319047"/>
              <a:gd name="connsiteY1" fmla="*/ 0 h 3889829"/>
              <a:gd name="connsiteX2" fmla="*/ 7319047 w 7319047"/>
              <a:gd name="connsiteY2" fmla="*/ 3889829 h 3889829"/>
              <a:gd name="connsiteX3" fmla="*/ 0 w 7319047"/>
              <a:gd name="connsiteY3" fmla="*/ 3889829 h 3889829"/>
            </a:gdLst>
            <a:ahLst/>
            <a:cxnLst>
              <a:cxn ang="0">
                <a:pos x="connsiteX0" y="connsiteY0"/>
              </a:cxn>
              <a:cxn ang="0">
                <a:pos x="connsiteX1" y="connsiteY1"/>
              </a:cxn>
              <a:cxn ang="0">
                <a:pos x="connsiteX2" y="connsiteY2"/>
              </a:cxn>
              <a:cxn ang="0">
                <a:pos x="connsiteX3" y="connsiteY3"/>
              </a:cxn>
            </a:cxnLst>
            <a:rect l="l" t="t" r="r" b="b"/>
            <a:pathLst>
              <a:path w="7319047" h="3889829">
                <a:moveTo>
                  <a:pt x="0" y="0"/>
                </a:moveTo>
                <a:lnTo>
                  <a:pt x="7319047" y="0"/>
                </a:lnTo>
                <a:lnTo>
                  <a:pt x="7319047" y="3889829"/>
                </a:lnTo>
                <a:lnTo>
                  <a:pt x="0" y="3889829"/>
                </a:lnTo>
                <a:close/>
              </a:path>
            </a:pathLst>
          </a:custGeom>
        </p:spPr>
      </p:pic>
      <p:sp>
        <p:nvSpPr>
          <p:cNvPr id="5" name="Text Placeholder 9">
            <a:extLst>
              <a:ext uri="{FF2B5EF4-FFF2-40B4-BE49-F238E27FC236}">
                <a16:creationId xmlns:a16="http://schemas.microsoft.com/office/drawing/2014/main" id="{9BD22767-62B3-BDB7-D137-EADE518D5CD3}"/>
              </a:ext>
            </a:extLst>
          </p:cNvPr>
          <p:cNvSpPr>
            <a:spLocks noGrp="1"/>
          </p:cNvSpPr>
          <p:nvPr>
            <p:ph type="body" sz="quarter" idx="10" hasCustomPrompt="1"/>
          </p:nvPr>
        </p:nvSpPr>
        <p:spPr>
          <a:xfrm>
            <a:off x="1424050" y="250659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7F7D0748-4387-ADF6-1A34-374C973397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spTree>
    <p:extLst>
      <p:ext uri="{BB962C8B-B14F-4D97-AF65-F5344CB8AC3E}">
        <p14:creationId xmlns:p14="http://schemas.microsoft.com/office/powerpoint/2010/main" val="2990263821"/>
      </p:ext>
    </p:extLst>
  </p:cSld>
  <p:clrMapOvr>
    <a:masterClrMapping/>
  </p:clrMapOvr>
  <p:transition spd="med">
    <p:pull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BEF32D9-D47E-367B-707C-FA91F1F70475}"/>
              </a:ext>
            </a:extLst>
          </p:cNvPr>
          <p:cNvSpPr>
            <a:spLocks noGrp="1"/>
          </p:cNvSpPr>
          <p:nvPr>
            <p:ph type="pic" sz="quarter" idx="11"/>
          </p:nvPr>
        </p:nvSpPr>
        <p:spPr>
          <a:xfrm>
            <a:off x="6963205" y="2013019"/>
            <a:ext cx="4702628" cy="4180113"/>
          </a:xfrm>
          <a:custGeom>
            <a:avLst/>
            <a:gdLst>
              <a:gd name="connsiteX0" fmla="*/ 3457595 w 6558454"/>
              <a:gd name="connsiteY0" fmla="*/ 3265414 h 5337066"/>
              <a:gd name="connsiteX1" fmla="*/ 5982188 w 6558454"/>
              <a:gd name="connsiteY1" fmla="*/ 3265414 h 5337066"/>
              <a:gd name="connsiteX2" fmla="*/ 5982188 w 6558454"/>
              <a:gd name="connsiteY2" fmla="*/ 5013196 h 5337066"/>
              <a:gd name="connsiteX3" fmla="*/ 3457595 w 6558454"/>
              <a:gd name="connsiteY3" fmla="*/ 5013196 h 5337066"/>
              <a:gd name="connsiteX4" fmla="*/ 0 w 6558454"/>
              <a:gd name="connsiteY4" fmla="*/ 3009857 h 5337066"/>
              <a:gd name="connsiteX5" fmla="*/ 3361551 w 6558454"/>
              <a:gd name="connsiteY5" fmla="*/ 3009857 h 5337066"/>
              <a:gd name="connsiteX6" fmla="*/ 3361551 w 6558454"/>
              <a:gd name="connsiteY6" fmla="*/ 5337066 h 5337066"/>
              <a:gd name="connsiteX7" fmla="*/ 0 w 6558454"/>
              <a:gd name="connsiteY7" fmla="*/ 5337066 h 5337066"/>
              <a:gd name="connsiteX8" fmla="*/ 3457595 w 6558454"/>
              <a:gd name="connsiteY8" fmla="*/ 1404834 h 5337066"/>
              <a:gd name="connsiteX9" fmla="*/ 6558454 w 6558454"/>
              <a:gd name="connsiteY9" fmla="*/ 1404834 h 5337066"/>
              <a:gd name="connsiteX10" fmla="*/ 6558454 w 6558454"/>
              <a:gd name="connsiteY10" fmla="*/ 3152616 h 5337066"/>
              <a:gd name="connsiteX11" fmla="*/ 3457595 w 6558454"/>
              <a:gd name="connsiteY11" fmla="*/ 3152616 h 5337066"/>
              <a:gd name="connsiteX12" fmla="*/ 1003321 w 6558454"/>
              <a:gd name="connsiteY12" fmla="*/ 806766 h 5337066"/>
              <a:gd name="connsiteX13" fmla="*/ 3361551 w 6558454"/>
              <a:gd name="connsiteY13" fmla="*/ 806766 h 5337066"/>
              <a:gd name="connsiteX14" fmla="*/ 3361551 w 6558454"/>
              <a:gd name="connsiteY14" fmla="*/ 2890805 h 5337066"/>
              <a:gd name="connsiteX15" fmla="*/ 1003321 w 6558454"/>
              <a:gd name="connsiteY15" fmla="*/ 2890805 h 5337066"/>
              <a:gd name="connsiteX16" fmla="*/ 3457595 w 6558454"/>
              <a:gd name="connsiteY16" fmla="*/ 0 h 5337066"/>
              <a:gd name="connsiteX17" fmla="*/ 5488246 w 6558454"/>
              <a:gd name="connsiteY17" fmla="*/ 0 h 5337066"/>
              <a:gd name="connsiteX18" fmla="*/ 5488246 w 6558454"/>
              <a:gd name="connsiteY18" fmla="*/ 1292036 h 5337066"/>
              <a:gd name="connsiteX19" fmla="*/ 3457595 w 6558454"/>
              <a:gd name="connsiteY19" fmla="*/ 1292036 h 533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8454" h="5337066">
                <a:moveTo>
                  <a:pt x="3457595" y="3265414"/>
                </a:moveTo>
                <a:lnTo>
                  <a:pt x="5982188" y="3265414"/>
                </a:lnTo>
                <a:lnTo>
                  <a:pt x="5982188" y="5013196"/>
                </a:lnTo>
                <a:lnTo>
                  <a:pt x="3457595" y="5013196"/>
                </a:lnTo>
                <a:close/>
                <a:moveTo>
                  <a:pt x="0" y="3009857"/>
                </a:moveTo>
                <a:lnTo>
                  <a:pt x="3361551" y="3009857"/>
                </a:lnTo>
                <a:lnTo>
                  <a:pt x="3361551" y="5337066"/>
                </a:lnTo>
                <a:lnTo>
                  <a:pt x="0" y="5337066"/>
                </a:lnTo>
                <a:close/>
                <a:moveTo>
                  <a:pt x="3457595" y="1404834"/>
                </a:moveTo>
                <a:lnTo>
                  <a:pt x="6558454" y="1404834"/>
                </a:lnTo>
                <a:lnTo>
                  <a:pt x="6558454" y="3152616"/>
                </a:lnTo>
                <a:lnTo>
                  <a:pt x="3457595" y="3152616"/>
                </a:lnTo>
                <a:close/>
                <a:moveTo>
                  <a:pt x="1003321" y="806766"/>
                </a:moveTo>
                <a:lnTo>
                  <a:pt x="3361551" y="806766"/>
                </a:lnTo>
                <a:lnTo>
                  <a:pt x="3361551" y="2890805"/>
                </a:lnTo>
                <a:lnTo>
                  <a:pt x="1003321" y="2890805"/>
                </a:lnTo>
                <a:close/>
                <a:moveTo>
                  <a:pt x="3457595" y="0"/>
                </a:moveTo>
                <a:lnTo>
                  <a:pt x="5488246" y="0"/>
                </a:lnTo>
                <a:lnTo>
                  <a:pt x="5488246" y="1292036"/>
                </a:lnTo>
                <a:lnTo>
                  <a:pt x="3457595" y="1292036"/>
                </a:lnTo>
                <a:close/>
              </a:path>
            </a:pathLst>
          </a:custGeom>
          <a:solidFill>
            <a:srgbClr val="92D050"/>
          </a:solidFill>
        </p:spPr>
        <p:txBody>
          <a:bodyPr/>
          <a:lstStyle/>
          <a:p>
            <a:endParaRPr lang="en-US" dirty="0"/>
          </a:p>
        </p:txBody>
      </p:sp>
      <p:sp>
        <p:nvSpPr>
          <p:cNvPr id="6" name="Text Placeholder 9">
            <a:extLst>
              <a:ext uri="{FF2B5EF4-FFF2-40B4-BE49-F238E27FC236}">
                <a16:creationId xmlns:a16="http://schemas.microsoft.com/office/drawing/2014/main" id="{F89D3404-C12A-8783-0477-79D85113FAB3}"/>
              </a:ext>
            </a:extLst>
          </p:cNvPr>
          <p:cNvSpPr>
            <a:spLocks noGrp="1"/>
          </p:cNvSpPr>
          <p:nvPr>
            <p:ph type="body" sz="quarter" idx="14" hasCustomPrompt="1"/>
          </p:nvPr>
        </p:nvSpPr>
        <p:spPr>
          <a:xfrm>
            <a:off x="298635" y="1535025"/>
            <a:ext cx="6040552" cy="4180112"/>
          </a:xfrm>
          <a:prstGeom prst="rect">
            <a:avLst/>
          </a:prstGeom>
        </p:spPr>
        <p:txBody>
          <a:bodyPr/>
          <a:lstStyle>
            <a:lvl1pPr marL="285750" indent="-285750">
              <a:lnSpc>
                <a:spcPct val="120000"/>
              </a:lnSpc>
              <a:spcBef>
                <a:spcPts val="800"/>
              </a:spcBef>
              <a:buClr>
                <a:srgbClr val="92D050"/>
              </a:buClr>
              <a:buFont typeface="Wingdings" panose="05000000000000000000" pitchFamily="2" charset="2"/>
              <a:buChar char="Ø"/>
              <a:defRPr sz="1600" b="0">
                <a:solidFill>
                  <a:schemeClr val="tx1">
                    <a:lumMod val="85000"/>
                    <a:lumOff val="15000"/>
                  </a:schemeClr>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5" name="Rectangle 4">
            <a:extLst>
              <a:ext uri="{FF2B5EF4-FFF2-40B4-BE49-F238E27FC236}">
                <a16:creationId xmlns:a16="http://schemas.microsoft.com/office/drawing/2014/main" id="{971515E4-AC84-2714-A169-7091178F00DA}"/>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663F23CD-8279-3484-303E-0240C5DA34DA}"/>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29034931-F2FC-4C3C-3E48-49E81A4997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08B01B7D-3D0C-13F0-2AFD-E1ABC22F4F3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580686858"/>
      </p:ext>
    </p:extLst>
  </p:cSld>
  <p:clrMapOvr>
    <a:masterClrMapping/>
  </p:clrMapOvr>
  <p:transition spd="med">
    <p:pull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1515E4-AC84-2714-A169-7091178F00DA}"/>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a:extLst>
              <a:ext uri="{FF2B5EF4-FFF2-40B4-BE49-F238E27FC236}">
                <a16:creationId xmlns:a16="http://schemas.microsoft.com/office/drawing/2014/main" id="{663F23CD-8279-3484-303E-0240C5DA34DA}"/>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29034931-F2FC-4C3C-3E48-49E81A4997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9930" y="6357255"/>
            <a:ext cx="2117392" cy="391225"/>
          </a:xfrm>
          <a:prstGeom prst="rect">
            <a:avLst/>
          </a:prstGeom>
        </p:spPr>
      </p:pic>
      <p:pic>
        <p:nvPicPr>
          <p:cNvPr id="4" name="Picture 3" descr="Background pattern&#10;&#10;Description automatically generated">
            <a:extLst>
              <a:ext uri="{FF2B5EF4-FFF2-40B4-BE49-F238E27FC236}">
                <a16:creationId xmlns:a16="http://schemas.microsoft.com/office/drawing/2014/main" id="{08B01B7D-3D0C-13F0-2AFD-E1ABC22F4F3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347781065"/>
      </p:ext>
    </p:extLst>
  </p:cSld>
  <p:clrMapOvr>
    <a:masterClrMapping/>
  </p:clrMapOvr>
  <p:transition spd="med">
    <p:pull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Cust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C8A678-E241-084F-6682-2E9D6AD3B32F}"/>
              </a:ext>
            </a:extLst>
          </p:cNvPr>
          <p:cNvSpPr/>
          <p:nvPr userDrawn="1"/>
        </p:nvSpPr>
        <p:spPr>
          <a:xfrm>
            <a:off x="1" y="2588035"/>
            <a:ext cx="2111827" cy="42699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E99776-BF9C-A9EC-E0A3-4EE306CF33E1}"/>
              </a:ext>
            </a:extLst>
          </p:cNvPr>
          <p:cNvSpPr/>
          <p:nvPr userDrawn="1"/>
        </p:nvSpPr>
        <p:spPr>
          <a:xfrm>
            <a:off x="2109910" y="2588035"/>
            <a:ext cx="2111827" cy="426996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C9A67BE-88B4-4644-5756-5A44ECEE3C5E}"/>
              </a:ext>
            </a:extLst>
          </p:cNvPr>
          <p:cNvSpPr/>
          <p:nvPr userDrawn="1"/>
        </p:nvSpPr>
        <p:spPr>
          <a:xfrm>
            <a:off x="4221484" y="2600413"/>
            <a:ext cx="2111827" cy="426996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AE5E26-5360-E9D5-BFEB-392FBE9E1545}"/>
              </a:ext>
            </a:extLst>
          </p:cNvPr>
          <p:cNvSpPr/>
          <p:nvPr userDrawn="1"/>
        </p:nvSpPr>
        <p:spPr>
          <a:xfrm>
            <a:off x="0" y="2079171"/>
            <a:ext cx="10080172" cy="547619"/>
          </a:xfrm>
          <a:prstGeom prst="rect">
            <a:avLst/>
          </a:prstGeom>
          <a:solidFill>
            <a:srgbClr val="FCB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48B7342-341F-4F11-1F52-68BDD23CDA3B}"/>
              </a:ext>
            </a:extLst>
          </p:cNvPr>
          <p:cNvSpPr/>
          <p:nvPr userDrawn="1"/>
        </p:nvSpPr>
        <p:spPr>
          <a:xfrm>
            <a:off x="9354525" y="2042160"/>
            <a:ext cx="1811750" cy="1811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B74C5FCB-1B23-3E9F-9A73-D69BE3261D65}"/>
              </a:ext>
            </a:extLst>
          </p:cNvPr>
          <p:cNvGrpSpPr/>
          <p:nvPr userDrawn="1"/>
        </p:nvGrpSpPr>
        <p:grpSpPr>
          <a:xfrm>
            <a:off x="10084764" y="3696384"/>
            <a:ext cx="448017" cy="2181279"/>
            <a:chOff x="10198279" y="3959195"/>
            <a:chExt cx="448017" cy="2408120"/>
          </a:xfrm>
        </p:grpSpPr>
        <p:sp>
          <p:nvSpPr>
            <p:cNvPr id="22" name="Rectangle 21">
              <a:extLst>
                <a:ext uri="{FF2B5EF4-FFF2-40B4-BE49-F238E27FC236}">
                  <a16:creationId xmlns:a16="http://schemas.microsoft.com/office/drawing/2014/main" id="{513695B5-EEC1-F6EE-B18A-64153E9D2DC3}"/>
                </a:ext>
              </a:extLst>
            </p:cNvPr>
            <p:cNvSpPr/>
            <p:nvPr userDrawn="1"/>
          </p:nvSpPr>
          <p:spPr>
            <a:xfrm>
              <a:off x="10198279" y="5964544"/>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AF82092-8F3F-365F-8A21-031D15E06373}"/>
                </a:ext>
              </a:extLst>
            </p:cNvPr>
            <p:cNvSpPr/>
            <p:nvPr userDrawn="1"/>
          </p:nvSpPr>
          <p:spPr>
            <a:xfrm>
              <a:off x="10198279" y="5455557"/>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7E6794B-4284-B04F-6B9B-91EA0F8EF5FD}"/>
                </a:ext>
              </a:extLst>
            </p:cNvPr>
            <p:cNvSpPr/>
            <p:nvPr userDrawn="1"/>
          </p:nvSpPr>
          <p:spPr>
            <a:xfrm>
              <a:off x="10198279" y="4964872"/>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AFC9CA5-EE17-C259-340A-CB983DDB27C4}"/>
                </a:ext>
              </a:extLst>
            </p:cNvPr>
            <p:cNvSpPr/>
            <p:nvPr userDrawn="1"/>
          </p:nvSpPr>
          <p:spPr>
            <a:xfrm>
              <a:off x="10198279" y="4474187"/>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45326E9-9B17-F767-D9D9-50E729C593E7}"/>
                </a:ext>
              </a:extLst>
            </p:cNvPr>
            <p:cNvSpPr/>
            <p:nvPr userDrawn="1"/>
          </p:nvSpPr>
          <p:spPr>
            <a:xfrm>
              <a:off x="10198279" y="3959195"/>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 Placeholder 9">
            <a:extLst>
              <a:ext uri="{FF2B5EF4-FFF2-40B4-BE49-F238E27FC236}">
                <a16:creationId xmlns:a16="http://schemas.microsoft.com/office/drawing/2014/main" id="{AFF40199-87FE-0DDB-5942-B7686982183B}"/>
              </a:ext>
            </a:extLst>
          </p:cNvPr>
          <p:cNvSpPr>
            <a:spLocks noGrp="1"/>
          </p:cNvSpPr>
          <p:nvPr>
            <p:ph type="body" sz="quarter" idx="11" hasCustomPrompt="1"/>
          </p:nvPr>
        </p:nvSpPr>
        <p:spPr>
          <a:xfrm>
            <a:off x="2025845" y="2159700"/>
            <a:ext cx="4919251" cy="386560"/>
          </a:xfrm>
          <a:prstGeom prst="rect">
            <a:avLst/>
          </a:prstGeom>
        </p:spPr>
        <p:txBody>
          <a:bodyPr/>
          <a:lstStyle>
            <a:lvl1pPr marL="0" indent="0" algn="ctr">
              <a:lnSpc>
                <a:spcPct val="100000"/>
              </a:lnSpc>
              <a:buFontTx/>
              <a:buNone/>
              <a:defRPr sz="2000" b="0" u="none" cap="all" baseline="0">
                <a:solidFill>
                  <a:schemeClr val="bg1"/>
                </a:solidFill>
                <a:latin typeface="Oswald" pitchFamily="2" charset="0"/>
              </a:defRPr>
            </a:lvl1pPr>
          </a:lstStyle>
          <a:p>
            <a:pPr lvl="0"/>
            <a:r>
              <a:rPr lang="en-US" dirty="0"/>
              <a:t>heading</a:t>
            </a:r>
          </a:p>
        </p:txBody>
      </p:sp>
      <p:sp>
        <p:nvSpPr>
          <p:cNvPr id="29" name="Text Placeholder 9">
            <a:extLst>
              <a:ext uri="{FF2B5EF4-FFF2-40B4-BE49-F238E27FC236}">
                <a16:creationId xmlns:a16="http://schemas.microsoft.com/office/drawing/2014/main" id="{C5E22C4E-FB12-0A96-9D54-4425598BAEC6}"/>
              </a:ext>
            </a:extLst>
          </p:cNvPr>
          <p:cNvSpPr>
            <a:spLocks noGrp="1"/>
          </p:cNvSpPr>
          <p:nvPr>
            <p:ph type="body" sz="quarter" idx="14" hasCustomPrompt="1"/>
          </p:nvPr>
        </p:nvSpPr>
        <p:spPr>
          <a:xfrm>
            <a:off x="99247" y="2858646"/>
            <a:ext cx="1875060" cy="3319221"/>
          </a:xfrm>
          <a:prstGeom prst="rect">
            <a:avLst/>
          </a:prstGeom>
        </p:spPr>
        <p:txBody>
          <a:bodyPr/>
          <a:lstStyle>
            <a:lvl1pPr marL="0" indent="0" algn="ctr">
              <a:lnSpc>
                <a:spcPct val="120000"/>
              </a:lnSpc>
              <a:spcBef>
                <a:spcPts val="800"/>
              </a:spcBef>
              <a:buClr>
                <a:srgbClr val="92D050"/>
              </a:buClr>
              <a:buFontTx/>
              <a:buNone/>
              <a:defRPr sz="14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432267F3-3406-7134-C69D-B89C3521B9A5}"/>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B3200A8E-C6F3-0B59-1332-7067579FEA13}"/>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17BF2F22-794A-9990-5AC9-8E669DC48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268" y="6406423"/>
            <a:ext cx="2117392" cy="391225"/>
          </a:xfrm>
          <a:prstGeom prst="rect">
            <a:avLst/>
          </a:prstGeom>
        </p:spPr>
      </p:pic>
      <p:sp>
        <p:nvSpPr>
          <p:cNvPr id="15" name="Oval 14">
            <a:extLst>
              <a:ext uri="{FF2B5EF4-FFF2-40B4-BE49-F238E27FC236}">
                <a16:creationId xmlns:a16="http://schemas.microsoft.com/office/drawing/2014/main" id="{5A13F0BC-2372-AA85-FF27-8200C3C04756}"/>
              </a:ext>
            </a:extLst>
          </p:cNvPr>
          <p:cNvSpPr/>
          <p:nvPr userDrawn="1"/>
        </p:nvSpPr>
        <p:spPr>
          <a:xfrm>
            <a:off x="9586875" y="2179473"/>
            <a:ext cx="1443796" cy="1379598"/>
          </a:xfrm>
          <a:prstGeom prst="ellipse">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Background pattern&#10;&#10;Description automatically generated">
            <a:extLst>
              <a:ext uri="{FF2B5EF4-FFF2-40B4-BE49-F238E27FC236}">
                <a16:creationId xmlns:a16="http://schemas.microsoft.com/office/drawing/2014/main" id="{E2BDA6A3-5F65-E49F-877B-0D8347DC0956}"/>
              </a:ext>
            </a:extLst>
          </p:cNvPr>
          <p:cNvPicPr>
            <a:picLocks noChangeAspect="1"/>
          </p:cNvPicPr>
          <p:nvPr userDrawn="1"/>
        </p:nvPicPr>
        <p:blipFill>
          <a:blip r:embed="rId3">
            <a:extLst>
              <a:ext uri="{28A0092B-C50C-407E-A947-70E740481C1C}">
                <a14:useLocalDpi xmlns:a14="http://schemas.microsoft.com/office/drawing/2010/main" val="0"/>
              </a:ext>
            </a:extLst>
          </a:blip>
          <a:srcRect l="47581" t="4158" r="22923" b="50080"/>
          <a:stretch>
            <a:fillRect/>
          </a:stretch>
        </p:blipFill>
        <p:spPr>
          <a:xfrm>
            <a:off x="9830960" y="2363249"/>
            <a:ext cx="990794" cy="990794"/>
          </a:xfrm>
          <a:custGeom>
            <a:avLst/>
            <a:gdLst>
              <a:gd name="connsiteX0" fmla="*/ 689799 w 1379598"/>
              <a:gd name="connsiteY0" fmla="*/ 0 h 1379598"/>
              <a:gd name="connsiteX1" fmla="*/ 1379598 w 1379598"/>
              <a:gd name="connsiteY1" fmla="*/ 689799 h 1379598"/>
              <a:gd name="connsiteX2" fmla="*/ 689799 w 1379598"/>
              <a:gd name="connsiteY2" fmla="*/ 1379598 h 1379598"/>
              <a:gd name="connsiteX3" fmla="*/ 0 w 1379598"/>
              <a:gd name="connsiteY3" fmla="*/ 689799 h 1379598"/>
              <a:gd name="connsiteX4" fmla="*/ 689799 w 1379598"/>
              <a:gd name="connsiteY4" fmla="*/ 0 h 137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598" h="1379598">
                <a:moveTo>
                  <a:pt x="689799" y="0"/>
                </a:moveTo>
                <a:cubicBezTo>
                  <a:pt x="1070764" y="0"/>
                  <a:pt x="1379598" y="308834"/>
                  <a:pt x="1379598" y="689799"/>
                </a:cubicBezTo>
                <a:cubicBezTo>
                  <a:pt x="1379598" y="1070764"/>
                  <a:pt x="1070764" y="1379598"/>
                  <a:pt x="689799" y="1379598"/>
                </a:cubicBezTo>
                <a:cubicBezTo>
                  <a:pt x="308834" y="1379598"/>
                  <a:pt x="0" y="1070764"/>
                  <a:pt x="0" y="689799"/>
                </a:cubicBezTo>
                <a:cubicBezTo>
                  <a:pt x="0" y="308834"/>
                  <a:pt x="308834" y="0"/>
                  <a:pt x="689799" y="0"/>
                </a:cubicBezTo>
                <a:close/>
              </a:path>
            </a:pathLst>
          </a:custGeom>
          <a:solidFill>
            <a:schemeClr val="bg1"/>
          </a:solidFill>
          <a:ln>
            <a:noFill/>
          </a:ln>
          <a:effectLst>
            <a:outerShdw blurRad="482600" dist="101600" dir="5400000" sx="96000" sy="96000" algn="t" rotWithShape="0">
              <a:prstClr val="black">
                <a:alpha val="15000"/>
              </a:prstClr>
            </a:outerShdw>
          </a:effectLst>
        </p:spPr>
      </p:pic>
      <p:sp>
        <p:nvSpPr>
          <p:cNvPr id="4" name="Rectangle 3">
            <a:extLst>
              <a:ext uri="{FF2B5EF4-FFF2-40B4-BE49-F238E27FC236}">
                <a16:creationId xmlns:a16="http://schemas.microsoft.com/office/drawing/2014/main" id="{A6179FD4-AC95-3E18-8430-370DCFD26307}"/>
              </a:ext>
            </a:extLst>
          </p:cNvPr>
          <p:cNvSpPr/>
          <p:nvPr userDrawn="1"/>
        </p:nvSpPr>
        <p:spPr>
          <a:xfrm>
            <a:off x="6331393" y="2626789"/>
            <a:ext cx="2111827" cy="4243589"/>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Background pattern&#10;&#10;Description automatically generated">
            <a:extLst>
              <a:ext uri="{FF2B5EF4-FFF2-40B4-BE49-F238E27FC236}">
                <a16:creationId xmlns:a16="http://schemas.microsoft.com/office/drawing/2014/main" id="{728D2F67-116B-DBAA-F80D-9A012C1D52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
        <p:nvSpPr>
          <p:cNvPr id="46" name="Text Placeholder 9">
            <a:extLst>
              <a:ext uri="{FF2B5EF4-FFF2-40B4-BE49-F238E27FC236}">
                <a16:creationId xmlns:a16="http://schemas.microsoft.com/office/drawing/2014/main" id="{6852DDD8-A1D6-54BF-3178-6313459B128A}"/>
              </a:ext>
            </a:extLst>
          </p:cNvPr>
          <p:cNvSpPr>
            <a:spLocks noGrp="1"/>
          </p:cNvSpPr>
          <p:nvPr>
            <p:ph type="body" sz="quarter" idx="15" hasCustomPrompt="1"/>
          </p:nvPr>
        </p:nvSpPr>
        <p:spPr>
          <a:xfrm>
            <a:off x="2182671" y="2853930"/>
            <a:ext cx="1875060" cy="3319221"/>
          </a:xfrm>
          <a:prstGeom prst="rect">
            <a:avLst/>
          </a:prstGeom>
        </p:spPr>
        <p:txBody>
          <a:bodyPr/>
          <a:lstStyle>
            <a:lvl1pPr marL="0" indent="0" algn="ctr">
              <a:lnSpc>
                <a:spcPct val="120000"/>
              </a:lnSpc>
              <a:spcBef>
                <a:spcPts val="800"/>
              </a:spcBef>
              <a:buClr>
                <a:srgbClr val="92D050"/>
              </a:buClr>
              <a:buFontTx/>
              <a:buNone/>
              <a:defRPr sz="14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47" name="Text Placeholder 9">
            <a:extLst>
              <a:ext uri="{FF2B5EF4-FFF2-40B4-BE49-F238E27FC236}">
                <a16:creationId xmlns:a16="http://schemas.microsoft.com/office/drawing/2014/main" id="{D685225F-A9EF-B162-65A9-6B525B33E1C0}"/>
              </a:ext>
            </a:extLst>
          </p:cNvPr>
          <p:cNvSpPr>
            <a:spLocks noGrp="1"/>
          </p:cNvSpPr>
          <p:nvPr>
            <p:ph type="body" sz="quarter" idx="16" hasCustomPrompt="1"/>
          </p:nvPr>
        </p:nvSpPr>
        <p:spPr>
          <a:xfrm>
            <a:off x="4302201" y="2853930"/>
            <a:ext cx="1875060" cy="3319221"/>
          </a:xfrm>
          <a:prstGeom prst="rect">
            <a:avLst/>
          </a:prstGeom>
        </p:spPr>
        <p:txBody>
          <a:bodyPr/>
          <a:lstStyle>
            <a:lvl1pPr marL="0" indent="0" algn="ctr">
              <a:lnSpc>
                <a:spcPct val="120000"/>
              </a:lnSpc>
              <a:spcBef>
                <a:spcPts val="800"/>
              </a:spcBef>
              <a:buClr>
                <a:srgbClr val="92D050"/>
              </a:buClr>
              <a:buFontTx/>
              <a:buNone/>
              <a:defRPr sz="14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49" name="Text Placeholder 9">
            <a:extLst>
              <a:ext uri="{FF2B5EF4-FFF2-40B4-BE49-F238E27FC236}">
                <a16:creationId xmlns:a16="http://schemas.microsoft.com/office/drawing/2014/main" id="{F5C5C362-DDFE-711A-C428-7CAA3BE343FC}"/>
              </a:ext>
            </a:extLst>
          </p:cNvPr>
          <p:cNvSpPr>
            <a:spLocks noGrp="1"/>
          </p:cNvSpPr>
          <p:nvPr>
            <p:ph type="body" sz="quarter" idx="17" hasCustomPrompt="1"/>
          </p:nvPr>
        </p:nvSpPr>
        <p:spPr>
          <a:xfrm>
            <a:off x="6455381" y="2853930"/>
            <a:ext cx="1875060" cy="3319221"/>
          </a:xfrm>
          <a:prstGeom prst="rect">
            <a:avLst/>
          </a:prstGeom>
        </p:spPr>
        <p:txBody>
          <a:bodyPr/>
          <a:lstStyle>
            <a:lvl1pPr marL="0" indent="0" algn="ctr">
              <a:lnSpc>
                <a:spcPct val="120000"/>
              </a:lnSpc>
              <a:spcBef>
                <a:spcPts val="800"/>
              </a:spcBef>
              <a:buClr>
                <a:srgbClr val="92D050"/>
              </a:buClr>
              <a:buFontTx/>
              <a:buNone/>
              <a:defRPr sz="14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618480207"/>
      </p:ext>
    </p:extLst>
  </p:cSld>
  <p:clrMapOvr>
    <a:masterClrMapping/>
  </p:clrMapOvr>
  <p:transition spd="med">
    <p:pull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C8A678-E241-084F-6682-2E9D6AD3B32F}"/>
              </a:ext>
            </a:extLst>
          </p:cNvPr>
          <p:cNvSpPr/>
          <p:nvPr userDrawn="1"/>
        </p:nvSpPr>
        <p:spPr>
          <a:xfrm>
            <a:off x="1" y="2588035"/>
            <a:ext cx="2707784" cy="4269965"/>
          </a:xfrm>
          <a:prstGeom prst="rect">
            <a:avLst/>
          </a:prstGeom>
          <a:solidFill>
            <a:srgbClr val="6380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FE99776-BF9C-A9EC-E0A3-4EE306CF33E1}"/>
              </a:ext>
            </a:extLst>
          </p:cNvPr>
          <p:cNvSpPr/>
          <p:nvPr userDrawn="1"/>
        </p:nvSpPr>
        <p:spPr>
          <a:xfrm>
            <a:off x="2707785" y="2588035"/>
            <a:ext cx="2707784" cy="426996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C9A67BE-88B4-4644-5756-5A44ECEE3C5E}"/>
              </a:ext>
            </a:extLst>
          </p:cNvPr>
          <p:cNvSpPr/>
          <p:nvPr userDrawn="1"/>
        </p:nvSpPr>
        <p:spPr>
          <a:xfrm>
            <a:off x="5408439" y="2626789"/>
            <a:ext cx="2707784" cy="4269965"/>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AE5E26-5360-E9D5-BFEB-392FBE9E1545}"/>
              </a:ext>
            </a:extLst>
          </p:cNvPr>
          <p:cNvSpPr/>
          <p:nvPr userDrawn="1"/>
        </p:nvSpPr>
        <p:spPr>
          <a:xfrm>
            <a:off x="0" y="2079171"/>
            <a:ext cx="10080172" cy="547619"/>
          </a:xfrm>
          <a:prstGeom prst="rect">
            <a:avLst/>
          </a:prstGeom>
          <a:solidFill>
            <a:srgbClr val="FCB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C48B7342-341F-4F11-1F52-68BDD23CDA3B}"/>
              </a:ext>
            </a:extLst>
          </p:cNvPr>
          <p:cNvSpPr/>
          <p:nvPr userDrawn="1"/>
        </p:nvSpPr>
        <p:spPr>
          <a:xfrm>
            <a:off x="9354525" y="2042160"/>
            <a:ext cx="1811750" cy="1811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B74C5FCB-1B23-3E9F-9A73-D69BE3261D65}"/>
              </a:ext>
            </a:extLst>
          </p:cNvPr>
          <p:cNvGrpSpPr/>
          <p:nvPr userDrawn="1"/>
        </p:nvGrpSpPr>
        <p:grpSpPr>
          <a:xfrm>
            <a:off x="10080172" y="4158710"/>
            <a:ext cx="448017" cy="2625742"/>
            <a:chOff x="10198279" y="3959195"/>
            <a:chExt cx="448017" cy="2898805"/>
          </a:xfrm>
        </p:grpSpPr>
        <p:sp>
          <p:nvSpPr>
            <p:cNvPr id="21" name="Rectangle 20">
              <a:extLst>
                <a:ext uri="{FF2B5EF4-FFF2-40B4-BE49-F238E27FC236}">
                  <a16:creationId xmlns:a16="http://schemas.microsoft.com/office/drawing/2014/main" id="{3418883A-F75F-ACD2-B66B-088752E617A2}"/>
                </a:ext>
              </a:extLst>
            </p:cNvPr>
            <p:cNvSpPr/>
            <p:nvPr userDrawn="1"/>
          </p:nvSpPr>
          <p:spPr>
            <a:xfrm>
              <a:off x="10198279" y="6455229"/>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13695B5-EEC1-F6EE-B18A-64153E9D2DC3}"/>
                </a:ext>
              </a:extLst>
            </p:cNvPr>
            <p:cNvSpPr/>
            <p:nvPr userDrawn="1"/>
          </p:nvSpPr>
          <p:spPr>
            <a:xfrm>
              <a:off x="10198279" y="5964544"/>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AF82092-8F3F-365F-8A21-031D15E06373}"/>
                </a:ext>
              </a:extLst>
            </p:cNvPr>
            <p:cNvSpPr/>
            <p:nvPr userDrawn="1"/>
          </p:nvSpPr>
          <p:spPr>
            <a:xfrm>
              <a:off x="10198279" y="5455557"/>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7E6794B-4284-B04F-6B9B-91EA0F8EF5FD}"/>
                </a:ext>
              </a:extLst>
            </p:cNvPr>
            <p:cNvSpPr/>
            <p:nvPr userDrawn="1"/>
          </p:nvSpPr>
          <p:spPr>
            <a:xfrm>
              <a:off x="10198279" y="4964872"/>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AFC9CA5-EE17-C259-340A-CB983DDB27C4}"/>
                </a:ext>
              </a:extLst>
            </p:cNvPr>
            <p:cNvSpPr/>
            <p:nvPr userDrawn="1"/>
          </p:nvSpPr>
          <p:spPr>
            <a:xfrm>
              <a:off x="10198279" y="4474187"/>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745326E9-9B17-F767-D9D9-50E729C593E7}"/>
                </a:ext>
              </a:extLst>
            </p:cNvPr>
            <p:cNvSpPr/>
            <p:nvPr userDrawn="1"/>
          </p:nvSpPr>
          <p:spPr>
            <a:xfrm>
              <a:off x="10198279" y="3959195"/>
              <a:ext cx="448017" cy="402771"/>
            </a:xfrm>
            <a:prstGeom prst="rect">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 Placeholder 9">
            <a:extLst>
              <a:ext uri="{FF2B5EF4-FFF2-40B4-BE49-F238E27FC236}">
                <a16:creationId xmlns:a16="http://schemas.microsoft.com/office/drawing/2014/main" id="{AFF40199-87FE-0DDB-5942-B7686982183B}"/>
              </a:ext>
            </a:extLst>
          </p:cNvPr>
          <p:cNvSpPr>
            <a:spLocks noGrp="1"/>
          </p:cNvSpPr>
          <p:nvPr>
            <p:ph type="body" sz="quarter" idx="11" hasCustomPrompt="1"/>
          </p:nvPr>
        </p:nvSpPr>
        <p:spPr>
          <a:xfrm>
            <a:off x="2025845" y="2159700"/>
            <a:ext cx="4919251" cy="386560"/>
          </a:xfrm>
          <a:prstGeom prst="rect">
            <a:avLst/>
          </a:prstGeom>
        </p:spPr>
        <p:txBody>
          <a:bodyPr/>
          <a:lstStyle>
            <a:lvl1pPr marL="0" indent="0" algn="ctr">
              <a:lnSpc>
                <a:spcPct val="100000"/>
              </a:lnSpc>
              <a:buFontTx/>
              <a:buNone/>
              <a:defRPr sz="2000" b="0" u="sng" cap="all" baseline="0">
                <a:solidFill>
                  <a:schemeClr val="bg1"/>
                </a:solidFill>
                <a:latin typeface="Oswald" pitchFamily="2" charset="0"/>
              </a:defRPr>
            </a:lvl1pPr>
          </a:lstStyle>
          <a:p>
            <a:pPr lvl="0"/>
            <a:r>
              <a:rPr lang="en-US" dirty="0"/>
              <a:t>HEADING</a:t>
            </a:r>
          </a:p>
        </p:txBody>
      </p:sp>
      <p:sp>
        <p:nvSpPr>
          <p:cNvPr id="29" name="Text Placeholder 9">
            <a:extLst>
              <a:ext uri="{FF2B5EF4-FFF2-40B4-BE49-F238E27FC236}">
                <a16:creationId xmlns:a16="http://schemas.microsoft.com/office/drawing/2014/main" id="{C5E22C4E-FB12-0A96-9D54-4425598BAEC6}"/>
              </a:ext>
            </a:extLst>
          </p:cNvPr>
          <p:cNvSpPr>
            <a:spLocks noGrp="1"/>
          </p:cNvSpPr>
          <p:nvPr>
            <p:ph type="body" sz="quarter" idx="14" hasCustomPrompt="1"/>
          </p:nvPr>
        </p:nvSpPr>
        <p:spPr>
          <a:xfrm>
            <a:off x="222069" y="2973514"/>
            <a:ext cx="2342605" cy="3319221"/>
          </a:xfrm>
          <a:prstGeom prst="rect">
            <a:avLst/>
          </a:prstGeom>
        </p:spPr>
        <p:txBody>
          <a:bodyPr/>
          <a:lstStyle>
            <a:lvl1pPr marL="0" indent="0" algn="ctr">
              <a:lnSpc>
                <a:spcPct val="120000"/>
              </a:lnSpc>
              <a:spcBef>
                <a:spcPts val="800"/>
              </a:spcBef>
              <a:buClr>
                <a:srgbClr val="92D050"/>
              </a:buClr>
              <a:buFontTx/>
              <a:buNone/>
              <a:defRPr sz="14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1" name="Text Placeholder 9">
            <a:extLst>
              <a:ext uri="{FF2B5EF4-FFF2-40B4-BE49-F238E27FC236}">
                <a16:creationId xmlns:a16="http://schemas.microsoft.com/office/drawing/2014/main" id="{AAF4EA76-6C95-991C-13C3-4ED94555ED92}"/>
              </a:ext>
            </a:extLst>
          </p:cNvPr>
          <p:cNvSpPr>
            <a:spLocks noGrp="1"/>
          </p:cNvSpPr>
          <p:nvPr>
            <p:ph type="body" sz="quarter" idx="15" hasCustomPrompt="1"/>
          </p:nvPr>
        </p:nvSpPr>
        <p:spPr>
          <a:xfrm>
            <a:off x="2897504" y="2973514"/>
            <a:ext cx="2342605" cy="3319221"/>
          </a:xfrm>
          <a:prstGeom prst="rect">
            <a:avLst/>
          </a:prstGeom>
        </p:spPr>
        <p:txBody>
          <a:bodyPr/>
          <a:lstStyle>
            <a:lvl1pPr marL="0" indent="0" algn="ctr">
              <a:lnSpc>
                <a:spcPct val="120000"/>
              </a:lnSpc>
              <a:spcBef>
                <a:spcPts val="800"/>
              </a:spcBef>
              <a:buClr>
                <a:srgbClr val="92D050"/>
              </a:buClr>
              <a:buFontTx/>
              <a:buNone/>
              <a:defRPr sz="14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32" name="Text Placeholder 9">
            <a:extLst>
              <a:ext uri="{FF2B5EF4-FFF2-40B4-BE49-F238E27FC236}">
                <a16:creationId xmlns:a16="http://schemas.microsoft.com/office/drawing/2014/main" id="{09B74997-0E9D-F58F-AAE6-8DA40D110760}"/>
              </a:ext>
            </a:extLst>
          </p:cNvPr>
          <p:cNvSpPr>
            <a:spLocks noGrp="1"/>
          </p:cNvSpPr>
          <p:nvPr>
            <p:ph type="body" sz="quarter" idx="16" hasCustomPrompt="1"/>
          </p:nvPr>
        </p:nvSpPr>
        <p:spPr>
          <a:xfrm>
            <a:off x="5591029" y="2973514"/>
            <a:ext cx="2342605" cy="3319221"/>
          </a:xfrm>
          <a:prstGeom prst="rect">
            <a:avLst/>
          </a:prstGeom>
        </p:spPr>
        <p:txBody>
          <a:bodyPr/>
          <a:lstStyle>
            <a:lvl1pPr marL="0" indent="0" algn="ctr">
              <a:lnSpc>
                <a:spcPct val="120000"/>
              </a:lnSpc>
              <a:spcBef>
                <a:spcPts val="800"/>
              </a:spcBef>
              <a:buClr>
                <a:srgbClr val="92D050"/>
              </a:buClr>
              <a:buFontTx/>
              <a:buNone/>
              <a:defRPr sz="1400" b="0">
                <a:solidFill>
                  <a:schemeClr val="bg1"/>
                </a:solidFill>
                <a:latin typeface="Poppins" panose="00000500000000000000" pitchFamily="2" charset="0"/>
                <a:ea typeface="Lato Light" panose="020F0502020204030203" pitchFamily="34" charset="0"/>
                <a:cs typeface="Poppins" panose="00000500000000000000" pitchFamily="2" charset="0"/>
              </a:defRPr>
            </a:lvl1pPr>
          </a:lstStyle>
          <a:p>
            <a:pPr lvl="0"/>
            <a:r>
              <a:rPr lang="en-US" dirty="0"/>
              <a:t>Click To Edit Master Text Styles</a:t>
            </a:r>
          </a:p>
        </p:txBody>
      </p:sp>
      <p:sp>
        <p:nvSpPr>
          <p:cNvPr id="7" name="Rectangle 6">
            <a:extLst>
              <a:ext uri="{FF2B5EF4-FFF2-40B4-BE49-F238E27FC236}">
                <a16:creationId xmlns:a16="http://schemas.microsoft.com/office/drawing/2014/main" id="{432267F3-3406-7134-C69D-B89C3521B9A5}"/>
              </a:ext>
            </a:extLst>
          </p:cNvPr>
          <p:cNvSpPr/>
          <p:nvPr userDrawn="1"/>
        </p:nvSpPr>
        <p:spPr>
          <a:xfrm>
            <a:off x="-1" y="-1"/>
            <a:ext cx="12192001" cy="928915"/>
          </a:xfrm>
          <a:prstGeom prst="rect">
            <a:avLst/>
          </a:prstGeom>
          <a:solidFill>
            <a:srgbClr val="3B4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B3200A8E-C6F3-0B59-1332-7067579FEA13}"/>
              </a:ext>
            </a:extLst>
          </p:cNvPr>
          <p:cNvSpPr>
            <a:spLocks noGrp="1"/>
          </p:cNvSpPr>
          <p:nvPr>
            <p:ph type="body" sz="quarter" idx="10" hasCustomPrompt="1"/>
          </p:nvPr>
        </p:nvSpPr>
        <p:spPr>
          <a:xfrm>
            <a:off x="298635" y="207754"/>
            <a:ext cx="4919251" cy="539734"/>
          </a:xfrm>
          <a:prstGeom prst="rect">
            <a:avLst/>
          </a:prstGeom>
        </p:spPr>
        <p:txBody>
          <a:bodyPr/>
          <a:lstStyle>
            <a:lvl1pPr marL="0" indent="0">
              <a:lnSpc>
                <a:spcPct val="100000"/>
              </a:lnSpc>
              <a:buFontTx/>
              <a:buNone/>
              <a:defRPr sz="3200" b="0" u="none" cap="all" baseline="0">
                <a:solidFill>
                  <a:schemeClr val="bg1"/>
                </a:solidFill>
                <a:latin typeface="Oswald" pitchFamily="2" charset="0"/>
              </a:defRPr>
            </a:lvl1pPr>
          </a:lstStyle>
          <a:p>
            <a:pPr lvl="0"/>
            <a:r>
              <a:rPr lang="en-US" dirty="0"/>
              <a:t>HEADING</a:t>
            </a:r>
          </a:p>
        </p:txBody>
      </p:sp>
      <p:pic>
        <p:nvPicPr>
          <p:cNvPr id="2" name="Picture 1" descr="Logo&#10;&#10;Description automatically generated">
            <a:extLst>
              <a:ext uri="{FF2B5EF4-FFF2-40B4-BE49-F238E27FC236}">
                <a16:creationId xmlns:a16="http://schemas.microsoft.com/office/drawing/2014/main" id="{17BF2F22-794A-9990-5AC9-8E669DC4851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90268" y="6406423"/>
            <a:ext cx="2117392" cy="391225"/>
          </a:xfrm>
          <a:prstGeom prst="rect">
            <a:avLst/>
          </a:prstGeom>
        </p:spPr>
      </p:pic>
      <p:sp>
        <p:nvSpPr>
          <p:cNvPr id="15" name="Oval 14">
            <a:extLst>
              <a:ext uri="{FF2B5EF4-FFF2-40B4-BE49-F238E27FC236}">
                <a16:creationId xmlns:a16="http://schemas.microsoft.com/office/drawing/2014/main" id="{5A13F0BC-2372-AA85-FF27-8200C3C04756}"/>
              </a:ext>
            </a:extLst>
          </p:cNvPr>
          <p:cNvSpPr/>
          <p:nvPr userDrawn="1"/>
        </p:nvSpPr>
        <p:spPr>
          <a:xfrm>
            <a:off x="9547993" y="2208457"/>
            <a:ext cx="1443796" cy="1379598"/>
          </a:xfrm>
          <a:prstGeom prst="ellipse">
            <a:avLst/>
          </a:prstGeom>
          <a:solidFill>
            <a:srgbClr val="2D3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Background pattern&#10;&#10;Description automatically generated">
            <a:extLst>
              <a:ext uri="{FF2B5EF4-FFF2-40B4-BE49-F238E27FC236}">
                <a16:creationId xmlns:a16="http://schemas.microsoft.com/office/drawing/2014/main" id="{E2BDA6A3-5F65-E49F-877B-0D8347DC0956}"/>
              </a:ext>
            </a:extLst>
          </p:cNvPr>
          <p:cNvPicPr>
            <a:picLocks noChangeAspect="1"/>
          </p:cNvPicPr>
          <p:nvPr userDrawn="1"/>
        </p:nvPicPr>
        <p:blipFill>
          <a:blip r:embed="rId3">
            <a:extLst>
              <a:ext uri="{28A0092B-C50C-407E-A947-70E740481C1C}">
                <a14:useLocalDpi xmlns:a14="http://schemas.microsoft.com/office/drawing/2010/main" val="0"/>
              </a:ext>
            </a:extLst>
          </a:blip>
          <a:srcRect l="47581" t="4158" r="22923" b="50080"/>
          <a:stretch>
            <a:fillRect/>
          </a:stretch>
        </p:blipFill>
        <p:spPr>
          <a:xfrm>
            <a:off x="9792078" y="2392233"/>
            <a:ext cx="990794" cy="990794"/>
          </a:xfrm>
          <a:custGeom>
            <a:avLst/>
            <a:gdLst>
              <a:gd name="connsiteX0" fmla="*/ 689799 w 1379598"/>
              <a:gd name="connsiteY0" fmla="*/ 0 h 1379598"/>
              <a:gd name="connsiteX1" fmla="*/ 1379598 w 1379598"/>
              <a:gd name="connsiteY1" fmla="*/ 689799 h 1379598"/>
              <a:gd name="connsiteX2" fmla="*/ 689799 w 1379598"/>
              <a:gd name="connsiteY2" fmla="*/ 1379598 h 1379598"/>
              <a:gd name="connsiteX3" fmla="*/ 0 w 1379598"/>
              <a:gd name="connsiteY3" fmla="*/ 689799 h 1379598"/>
              <a:gd name="connsiteX4" fmla="*/ 689799 w 1379598"/>
              <a:gd name="connsiteY4" fmla="*/ 0 h 1379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9598" h="1379598">
                <a:moveTo>
                  <a:pt x="689799" y="0"/>
                </a:moveTo>
                <a:cubicBezTo>
                  <a:pt x="1070764" y="0"/>
                  <a:pt x="1379598" y="308834"/>
                  <a:pt x="1379598" y="689799"/>
                </a:cubicBezTo>
                <a:cubicBezTo>
                  <a:pt x="1379598" y="1070764"/>
                  <a:pt x="1070764" y="1379598"/>
                  <a:pt x="689799" y="1379598"/>
                </a:cubicBezTo>
                <a:cubicBezTo>
                  <a:pt x="308834" y="1379598"/>
                  <a:pt x="0" y="1070764"/>
                  <a:pt x="0" y="689799"/>
                </a:cubicBezTo>
                <a:cubicBezTo>
                  <a:pt x="0" y="308834"/>
                  <a:pt x="308834" y="0"/>
                  <a:pt x="689799" y="0"/>
                </a:cubicBezTo>
                <a:close/>
              </a:path>
            </a:pathLst>
          </a:custGeom>
          <a:solidFill>
            <a:schemeClr val="bg1"/>
          </a:solidFill>
          <a:ln>
            <a:noFill/>
          </a:ln>
          <a:effectLst>
            <a:outerShdw blurRad="482600" dist="101600" dir="5400000" sx="96000" sy="96000" algn="t" rotWithShape="0">
              <a:prstClr val="black">
                <a:alpha val="15000"/>
              </a:prstClr>
            </a:outerShdw>
          </a:effectLst>
        </p:spPr>
      </p:pic>
      <p:pic>
        <p:nvPicPr>
          <p:cNvPr id="3" name="Picture 2" descr="Background pattern&#10;&#10;Description automatically generated">
            <a:extLst>
              <a:ext uri="{FF2B5EF4-FFF2-40B4-BE49-F238E27FC236}">
                <a16:creationId xmlns:a16="http://schemas.microsoft.com/office/drawing/2014/main" id="{728D2F67-116B-DBAA-F80D-9A012C1D52F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4098" r="9906" b="48486"/>
          <a:stretch/>
        </p:blipFill>
        <p:spPr>
          <a:xfrm>
            <a:off x="9574822" y="1"/>
            <a:ext cx="1683615" cy="928913"/>
          </a:xfrm>
          <a:custGeom>
            <a:avLst/>
            <a:gdLst>
              <a:gd name="connsiteX0" fmla="*/ 388257 w 3135085"/>
              <a:gd name="connsiteY0" fmla="*/ 0 h 1553029"/>
              <a:gd name="connsiteX1" fmla="*/ 3135085 w 3135085"/>
              <a:gd name="connsiteY1" fmla="*/ 0 h 1553029"/>
              <a:gd name="connsiteX2" fmla="*/ 2746828 w 3135085"/>
              <a:gd name="connsiteY2" fmla="*/ 1553029 h 1553029"/>
              <a:gd name="connsiteX3" fmla="*/ 0 w 3135085"/>
              <a:gd name="connsiteY3" fmla="*/ 1553029 h 1553029"/>
            </a:gdLst>
            <a:ahLst/>
            <a:cxnLst>
              <a:cxn ang="0">
                <a:pos x="connsiteX0" y="connsiteY0"/>
              </a:cxn>
              <a:cxn ang="0">
                <a:pos x="connsiteX1" y="connsiteY1"/>
              </a:cxn>
              <a:cxn ang="0">
                <a:pos x="connsiteX2" y="connsiteY2"/>
              </a:cxn>
              <a:cxn ang="0">
                <a:pos x="connsiteX3" y="connsiteY3"/>
              </a:cxn>
            </a:cxnLst>
            <a:rect l="l" t="t" r="r" b="b"/>
            <a:pathLst>
              <a:path w="3135085" h="1553029">
                <a:moveTo>
                  <a:pt x="388257" y="0"/>
                </a:moveTo>
                <a:lnTo>
                  <a:pt x="3135085" y="0"/>
                </a:lnTo>
                <a:lnTo>
                  <a:pt x="2746828" y="1553029"/>
                </a:lnTo>
                <a:lnTo>
                  <a:pt x="0" y="1553029"/>
                </a:lnTo>
                <a:close/>
              </a:path>
            </a:pathLst>
          </a:custGeom>
          <a:solidFill>
            <a:schemeClr val="bg1"/>
          </a:solidFill>
          <a:ln>
            <a:noFill/>
          </a:ln>
          <a:effectLst>
            <a:outerShdw blurRad="482600" dist="101600" dir="5400000" sx="96000" sy="96000" algn="t" rotWithShape="0">
              <a:prstClr val="black">
                <a:alpha val="15000"/>
              </a:prstClr>
            </a:outerShdw>
          </a:effectLst>
        </p:spPr>
      </p:pic>
    </p:spTree>
    <p:extLst>
      <p:ext uri="{BB962C8B-B14F-4D97-AF65-F5344CB8AC3E}">
        <p14:creationId xmlns:p14="http://schemas.microsoft.com/office/powerpoint/2010/main" val="534826571"/>
      </p:ext>
    </p:extLst>
  </p:cSld>
  <p:clrMapOvr>
    <a:masterClrMapping/>
  </p:clrMapOvr>
  <p:transition spd="med">
    <p:pull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0578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63" r:id="rId7"/>
    <p:sldLayoutId id="2147483655" r:id="rId8"/>
    <p:sldLayoutId id="2147483665" r:id="rId9"/>
    <p:sldLayoutId id="2147483656" r:id="rId10"/>
    <p:sldLayoutId id="2147483657" r:id="rId11"/>
    <p:sldLayoutId id="2147483664" r:id="rId12"/>
    <p:sldLayoutId id="2147483658" r:id="rId13"/>
    <p:sldLayoutId id="2147483659" r:id="rId14"/>
    <p:sldLayoutId id="2147483660" r:id="rId15"/>
    <p:sldLayoutId id="214748366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mailto:zschultz@enablecomp.com" TargetMode="External"/><Relationship Id="rId4" Type="http://schemas.openxmlformats.org/officeDocument/2006/relationships/hyperlink" Target="mailto:Jsmartt@enablecomp.com"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va.gov/COMMUNITYCARE/providers/SEOC-Code-User-Agreement.asp"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va.gov/vaforms/medical/pdf/va_form_10-10172.pdf"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emf"/><Relationship Id="rId4" Type="http://schemas.openxmlformats.org/officeDocument/2006/relationships/image" Target="../media/image2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5F3579C5-5AC6-32B0-F9A7-856F13376A6C}"/>
              </a:ext>
            </a:extLst>
          </p:cNvPr>
          <p:cNvSpPr txBox="1">
            <a:spLocks/>
          </p:cNvSpPr>
          <p:nvPr/>
        </p:nvSpPr>
        <p:spPr>
          <a:xfrm>
            <a:off x="165930" y="1630323"/>
            <a:ext cx="7372152" cy="1020520"/>
          </a:xfrm>
          <a:prstGeom prst="rect">
            <a:avLst/>
          </a:prstGeom>
        </p:spPr>
        <p:txBody>
          <a:bodyPr/>
          <a:lstStyle>
            <a:lvl1pPr marL="0" indent="0" algn="l" defTabSz="914400" rtl="0" eaLnBrk="1" latinLnBrk="0" hangingPunct="1">
              <a:lnSpc>
                <a:spcPct val="100000"/>
              </a:lnSpc>
              <a:spcBef>
                <a:spcPts val="1000"/>
              </a:spcBef>
              <a:buFontTx/>
              <a:buNone/>
              <a:defRPr sz="3200" b="0" kern="1200" cap="all" baseline="0">
                <a:solidFill>
                  <a:srgbClr val="343434"/>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Navigating VA and Work Comp Claims: </a:t>
            </a:r>
          </a:p>
          <a:p>
            <a:r>
              <a:rPr lang="en-US" sz="2500" dirty="0"/>
              <a:t>Critical Updates to Successfully Capture Revenue</a:t>
            </a:r>
          </a:p>
          <a:p>
            <a:endParaRPr lang="en-US" sz="2800" dirty="0"/>
          </a:p>
          <a:p>
            <a:endParaRPr lang="en-US" sz="2800" dirty="0"/>
          </a:p>
          <a:p>
            <a:endParaRPr lang="en-US" sz="2000" dirty="0"/>
          </a:p>
          <a:p>
            <a:r>
              <a:rPr lang="en-US" sz="2800" dirty="0"/>
              <a:t> March 21</a:t>
            </a:r>
            <a:r>
              <a:rPr lang="en-US" sz="2800" baseline="30000" dirty="0"/>
              <a:t>st</a:t>
            </a:r>
            <a:r>
              <a:rPr lang="en-US" sz="2800" dirty="0"/>
              <a:t>, 2024</a:t>
            </a:r>
            <a:endParaRPr lang="nl-NL" sz="2400" dirty="0"/>
          </a:p>
        </p:txBody>
      </p:sp>
    </p:spTree>
    <p:extLst>
      <p:ext uri="{BB962C8B-B14F-4D97-AF65-F5344CB8AC3E}">
        <p14:creationId xmlns:p14="http://schemas.microsoft.com/office/powerpoint/2010/main" val="173773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E071C3-27E1-C10D-913D-A02A0E59327E}"/>
              </a:ext>
            </a:extLst>
          </p:cNvPr>
          <p:cNvSpPr>
            <a:spLocks noGrp="1"/>
          </p:cNvSpPr>
          <p:nvPr>
            <p:ph type="body" sz="quarter" idx="10"/>
          </p:nvPr>
        </p:nvSpPr>
        <p:spPr/>
        <p:txBody>
          <a:bodyPr/>
          <a:lstStyle/>
          <a:p>
            <a:r>
              <a:rPr lang="en-US" dirty="0"/>
              <a:t>Work Comp FS types</a:t>
            </a:r>
          </a:p>
        </p:txBody>
      </p:sp>
      <p:sp>
        <p:nvSpPr>
          <p:cNvPr id="3" name="Text Placeholder 2">
            <a:extLst>
              <a:ext uri="{FF2B5EF4-FFF2-40B4-BE49-F238E27FC236}">
                <a16:creationId xmlns:a16="http://schemas.microsoft.com/office/drawing/2014/main" id="{6E1A7B83-625B-1C9F-B5E7-1BF36981041F}"/>
              </a:ext>
            </a:extLst>
          </p:cNvPr>
          <p:cNvSpPr>
            <a:spLocks noGrp="1"/>
          </p:cNvSpPr>
          <p:nvPr>
            <p:ph type="body" sz="quarter" idx="14"/>
          </p:nvPr>
        </p:nvSpPr>
        <p:spPr>
          <a:xfrm>
            <a:off x="599896" y="1374543"/>
            <a:ext cx="6383672" cy="5035309"/>
          </a:xfrm>
        </p:spPr>
        <p:txBody>
          <a:bodyPr/>
          <a:lstStyle/>
          <a:p>
            <a:pPr marL="285750" indent="-285750">
              <a:buFont typeface="Wingdings" panose="05000000000000000000" pitchFamily="2" charset="2"/>
              <a:buChar char="Ø"/>
            </a:pPr>
            <a:r>
              <a:rPr lang="en-US" dirty="0"/>
              <a:t>Medicare (or Medicaid) based</a:t>
            </a:r>
          </a:p>
          <a:p>
            <a:pPr marL="971550" lvl="1" indent="-285750">
              <a:buFont typeface="Wingdings" panose="05000000000000000000" pitchFamily="2" charset="2"/>
              <a:buChar char="Ø"/>
            </a:pPr>
            <a:r>
              <a:rPr lang="en-US" sz="1200" dirty="0"/>
              <a:t>Most common</a:t>
            </a:r>
          </a:p>
          <a:p>
            <a:pPr marL="971550" lvl="1" indent="-285750">
              <a:buFont typeface="Wingdings" panose="05000000000000000000" pitchFamily="2" charset="2"/>
              <a:buChar char="Ø"/>
            </a:pPr>
            <a:r>
              <a:rPr lang="en-US" sz="1200" dirty="0"/>
              <a:t>Lower margins. Lower average reimbursement</a:t>
            </a:r>
          </a:p>
          <a:p>
            <a:pPr lvl="1" indent="0">
              <a:buNone/>
            </a:pPr>
            <a:endParaRPr lang="en-US" sz="1200" dirty="0"/>
          </a:p>
          <a:p>
            <a:pPr marL="285750" indent="-285750">
              <a:buFont typeface="Wingdings" panose="05000000000000000000" pitchFamily="2" charset="2"/>
              <a:buChar char="Ø"/>
            </a:pPr>
            <a:r>
              <a:rPr lang="en-US" dirty="0"/>
              <a:t>State Specific</a:t>
            </a:r>
          </a:p>
          <a:p>
            <a:pPr marL="971550" lvl="1" indent="-285750">
              <a:buFont typeface="Wingdings" panose="05000000000000000000" pitchFamily="2" charset="2"/>
              <a:buChar char="Ø"/>
            </a:pPr>
            <a:r>
              <a:rPr lang="en-US" sz="1200" dirty="0"/>
              <a:t>Usually more streamlined easier to navigate</a:t>
            </a:r>
          </a:p>
          <a:p>
            <a:pPr marL="971550" lvl="1" indent="-285750">
              <a:buFont typeface="Wingdings" panose="05000000000000000000" pitchFamily="2" charset="2"/>
              <a:buChar char="Ø"/>
            </a:pPr>
            <a:r>
              <a:rPr lang="en-US" sz="1200" dirty="0"/>
              <a:t>Higher reimbursement averages</a:t>
            </a:r>
          </a:p>
          <a:p>
            <a:pPr marL="285750" indent="-285750">
              <a:buFont typeface="Wingdings" panose="05000000000000000000" pitchFamily="2" charset="2"/>
              <a:buChar char="Ø"/>
            </a:pPr>
            <a:r>
              <a:rPr lang="en-US" dirty="0"/>
              <a:t>Usual and Customary </a:t>
            </a:r>
          </a:p>
          <a:p>
            <a:pPr marL="971550" lvl="1" indent="-285750">
              <a:buFont typeface="Wingdings" panose="05000000000000000000" pitchFamily="2" charset="2"/>
              <a:buChar char="Ø"/>
            </a:pPr>
            <a:r>
              <a:rPr lang="en-US" sz="1200" dirty="0"/>
              <a:t>No formal work comp rules/Fee Schedule in place</a:t>
            </a:r>
          </a:p>
          <a:p>
            <a:pPr marL="971550" lvl="1" indent="-285750">
              <a:buFont typeface="Wingdings" panose="05000000000000000000" pitchFamily="2" charset="2"/>
              <a:buChar char="Ø"/>
            </a:pPr>
            <a:r>
              <a:rPr lang="en-US" sz="1200" dirty="0"/>
              <a:t>Claims must not pay more than other providers in area</a:t>
            </a:r>
          </a:p>
          <a:p>
            <a:pPr marL="971550" lvl="1" indent="-285750">
              <a:buFont typeface="Wingdings" panose="05000000000000000000" pitchFamily="2" charset="2"/>
              <a:buChar char="Ø"/>
            </a:pPr>
            <a:r>
              <a:rPr lang="en-US" sz="1200" dirty="0"/>
              <a:t>Difficult to work</a:t>
            </a:r>
          </a:p>
          <a:p>
            <a:pPr marL="971550" lvl="1" indent="-285750">
              <a:buFont typeface="Wingdings" panose="05000000000000000000" pitchFamily="2" charset="2"/>
              <a:buChar char="Ø"/>
            </a:pPr>
            <a:r>
              <a:rPr lang="en-US" sz="1200" dirty="0"/>
              <a:t>Contracts a plus!</a:t>
            </a:r>
          </a:p>
          <a:p>
            <a:pPr marL="971550" lvl="1" indent="-285750">
              <a:buFont typeface="Wingdings" panose="05000000000000000000" pitchFamily="2" charset="2"/>
              <a:buChar char="Ø"/>
            </a:pPr>
            <a:r>
              <a:rPr lang="en-US" sz="1200" dirty="0"/>
              <a:t>Hawaii is a U and C state</a:t>
            </a:r>
          </a:p>
          <a:p>
            <a:pPr marL="285750" indent="-285750">
              <a:buFont typeface="Wingdings" panose="05000000000000000000" pitchFamily="2" charset="2"/>
              <a:buChar char="Ø"/>
            </a:pPr>
            <a:r>
              <a:rPr lang="en-US" dirty="0"/>
              <a:t>State run (Ohio)</a:t>
            </a:r>
          </a:p>
          <a:p>
            <a:pPr marL="971550" lvl="1" indent="-285750">
              <a:buFont typeface="Wingdings" panose="05000000000000000000" pitchFamily="2" charset="2"/>
              <a:buChar char="Ø"/>
            </a:pPr>
            <a:r>
              <a:rPr lang="en-US" sz="1200" dirty="0"/>
              <a:t>Work comp division processes and pays claims</a:t>
            </a:r>
          </a:p>
          <a:p>
            <a:pPr marL="971550" lvl="1" indent="-285750">
              <a:buFont typeface="Wingdings" panose="05000000000000000000" pitchFamily="2" charset="2"/>
              <a:buChar char="Ø"/>
            </a:pPr>
            <a:r>
              <a:rPr lang="en-US" sz="1200" dirty="0"/>
              <a:t>Typically, through approved managed care groups</a:t>
            </a:r>
          </a:p>
          <a:p>
            <a:pPr marL="971550" lvl="1" indent="-285750">
              <a:buFont typeface="Wingdings" panose="05000000000000000000" pitchFamily="2" charset="2"/>
              <a:buChar char="Ø"/>
            </a:pPr>
            <a:r>
              <a:rPr lang="en-US" sz="1200" dirty="0"/>
              <a:t>Consistent reimbursement</a:t>
            </a:r>
          </a:p>
          <a:p>
            <a:pPr marL="971550" lvl="1" indent="-285750">
              <a:buFont typeface="Wingdings" panose="05000000000000000000" pitchFamily="2" charset="2"/>
              <a:buChar char="Ø"/>
            </a:pPr>
            <a:r>
              <a:rPr lang="en-US" sz="1200" dirty="0"/>
              <a:t>Low appeal opportunity </a:t>
            </a:r>
          </a:p>
          <a:p>
            <a:endParaRPr lang="en-US" dirty="0"/>
          </a:p>
        </p:txBody>
      </p:sp>
      <p:pic>
        <p:nvPicPr>
          <p:cNvPr id="4" name="Picture 3" descr="Map&#10;&#10;Description automatically generated">
            <a:extLst>
              <a:ext uri="{FF2B5EF4-FFF2-40B4-BE49-F238E27FC236}">
                <a16:creationId xmlns:a16="http://schemas.microsoft.com/office/drawing/2014/main" id="{48106AF8-ED1B-EBA8-6A15-2D34A7469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045002"/>
            <a:ext cx="5909546" cy="3438455"/>
          </a:xfrm>
          <a:prstGeom prst="rect">
            <a:avLst/>
          </a:prstGeom>
        </p:spPr>
      </p:pic>
      <p:sp>
        <p:nvSpPr>
          <p:cNvPr id="5" name="TextBox 4">
            <a:extLst>
              <a:ext uri="{FF2B5EF4-FFF2-40B4-BE49-F238E27FC236}">
                <a16:creationId xmlns:a16="http://schemas.microsoft.com/office/drawing/2014/main" id="{25FCA746-4230-8AE8-2C08-D393321E05A6}"/>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10</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Tree>
    <p:extLst>
      <p:ext uri="{BB962C8B-B14F-4D97-AF65-F5344CB8AC3E}">
        <p14:creationId xmlns:p14="http://schemas.microsoft.com/office/powerpoint/2010/main" val="1622680535"/>
      </p:ext>
    </p:extLst>
  </p:cSld>
  <p:clrMapOvr>
    <a:masterClrMapping/>
  </p:clrMapOvr>
  <p:transition spd="med">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1D5F6-13FE-CC9C-EAC9-77E28349128F}"/>
              </a:ext>
            </a:extLst>
          </p:cNvPr>
          <p:cNvSpPr>
            <a:spLocks noGrp="1"/>
          </p:cNvSpPr>
          <p:nvPr>
            <p:ph type="body" sz="quarter" idx="10"/>
          </p:nvPr>
        </p:nvSpPr>
        <p:spPr/>
        <p:txBody>
          <a:bodyPr/>
          <a:lstStyle/>
          <a:p>
            <a:r>
              <a:rPr lang="en-US" dirty="0"/>
              <a:t>Usual &amp; Customary notes</a:t>
            </a:r>
          </a:p>
        </p:txBody>
      </p:sp>
      <p:sp>
        <p:nvSpPr>
          <p:cNvPr id="3" name="Text Placeholder 2">
            <a:extLst>
              <a:ext uri="{FF2B5EF4-FFF2-40B4-BE49-F238E27FC236}">
                <a16:creationId xmlns:a16="http://schemas.microsoft.com/office/drawing/2014/main" id="{DB5E1AD9-B98B-6440-8A60-3D80BC05017D}"/>
              </a:ext>
            </a:extLst>
          </p:cNvPr>
          <p:cNvSpPr>
            <a:spLocks noGrp="1"/>
          </p:cNvSpPr>
          <p:nvPr>
            <p:ph type="body" sz="quarter" idx="14"/>
          </p:nvPr>
        </p:nvSpPr>
        <p:spPr>
          <a:xfrm>
            <a:off x="712417" y="1518660"/>
            <a:ext cx="9905820" cy="3399968"/>
          </a:xfrm>
        </p:spPr>
        <p:txBody>
          <a:bodyPr/>
          <a:lstStyle/>
          <a:p>
            <a:pPr marL="285750" indent="-285750">
              <a:buFont typeface="Wingdings" panose="05000000000000000000" pitchFamily="2" charset="2"/>
              <a:buChar char="Ø"/>
            </a:pPr>
            <a:r>
              <a:rPr lang="en-US" dirty="0"/>
              <a:t>States don’t set a number for reimbursement so bill review companies/payers can't either. </a:t>
            </a:r>
          </a:p>
          <a:p>
            <a:pPr marL="971550" lvl="1" indent="-285750">
              <a:buFont typeface="Wingdings" panose="05000000000000000000" pitchFamily="2" charset="2"/>
              <a:buChar char="Ø"/>
            </a:pPr>
            <a:r>
              <a:rPr lang="en-US" sz="1400" dirty="0"/>
              <a:t>Payers don’t regulate work comp in u and C states</a:t>
            </a:r>
          </a:p>
          <a:p>
            <a:pPr marL="285750" indent="-285750">
              <a:buFont typeface="Wingdings" panose="05000000000000000000" pitchFamily="2" charset="2"/>
              <a:buChar char="Ø"/>
            </a:pPr>
            <a:r>
              <a:rPr lang="en-US" dirty="0"/>
              <a:t>Up to 100% of billed charges up for grabs (however very unlikely)</a:t>
            </a:r>
          </a:p>
          <a:p>
            <a:pPr marL="285750" indent="-285750">
              <a:buFont typeface="Wingdings" panose="05000000000000000000" pitchFamily="2" charset="2"/>
              <a:buChar char="Ø"/>
            </a:pPr>
            <a:r>
              <a:rPr lang="en-US" dirty="0"/>
              <a:t>Bill review companies will try to use reimbursement amounts from other claim types (MVA, Medicare, Medicaid, </a:t>
            </a:r>
            <a:r>
              <a:rPr lang="en-US" dirty="0" err="1"/>
              <a:t>ect</a:t>
            </a:r>
            <a:r>
              <a:rPr lang="en-US" dirty="0"/>
              <a:t>) this is not allowed. Work comp reimbursement needs to be comparable to other work comp claims.</a:t>
            </a:r>
          </a:p>
          <a:p>
            <a:pPr marL="285750" indent="-285750">
              <a:buFont typeface="Wingdings" panose="05000000000000000000" pitchFamily="2" charset="2"/>
              <a:buChar char="Ø"/>
            </a:pPr>
            <a:r>
              <a:rPr lang="en-US" dirty="0"/>
              <a:t>Contracting is your friend. (not in most cases but in Hawaii is a positive)</a:t>
            </a:r>
          </a:p>
          <a:p>
            <a:pPr marL="285750" indent="-285750">
              <a:buFont typeface="Wingdings" panose="05000000000000000000" pitchFamily="2" charset="2"/>
              <a:buChar char="Ø"/>
            </a:pPr>
            <a:r>
              <a:rPr lang="en-US" dirty="0"/>
              <a:t>Negotiate often! Any time you can get an agreed-on rate is a positive</a:t>
            </a:r>
          </a:p>
          <a:p>
            <a:pPr marL="285750" indent="-285750">
              <a:buFont typeface="Wingdings" panose="05000000000000000000" pitchFamily="2" charset="2"/>
              <a:buChar char="Ø"/>
            </a:pPr>
            <a:r>
              <a:rPr lang="en-US" dirty="0"/>
              <a:t>The lack of work comp rules and regulations can be used to your advantage. Don’t be afraid to get on the phone!</a:t>
            </a:r>
          </a:p>
          <a:p>
            <a:pPr marL="28575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val="3369529499"/>
      </p:ext>
    </p:extLst>
  </p:cSld>
  <p:clrMapOvr>
    <a:masterClrMapping/>
  </p:clrMapOvr>
  <p:transition spd="med">
    <p:pull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A1E41C-65FC-088A-48A7-38CFED5589AE}"/>
              </a:ext>
            </a:extLst>
          </p:cNvPr>
          <p:cNvSpPr>
            <a:spLocks noGrp="1"/>
          </p:cNvSpPr>
          <p:nvPr>
            <p:ph type="body" sz="quarter" idx="10"/>
          </p:nvPr>
        </p:nvSpPr>
        <p:spPr/>
        <p:txBody>
          <a:bodyPr/>
          <a:lstStyle/>
          <a:p>
            <a:r>
              <a:rPr lang="en-US" dirty="0"/>
              <a:t>Contracting in Work comp</a:t>
            </a:r>
          </a:p>
        </p:txBody>
      </p:sp>
      <p:sp>
        <p:nvSpPr>
          <p:cNvPr id="3" name="Text Placeholder 2">
            <a:extLst>
              <a:ext uri="{FF2B5EF4-FFF2-40B4-BE49-F238E27FC236}">
                <a16:creationId xmlns:a16="http://schemas.microsoft.com/office/drawing/2014/main" id="{C3302AE8-699A-997A-2C6A-CC02C465A908}"/>
              </a:ext>
            </a:extLst>
          </p:cNvPr>
          <p:cNvSpPr>
            <a:spLocks noGrp="1"/>
          </p:cNvSpPr>
          <p:nvPr>
            <p:ph type="body" sz="quarter" idx="14"/>
          </p:nvPr>
        </p:nvSpPr>
        <p:spPr>
          <a:xfrm>
            <a:off x="605858" y="1237656"/>
            <a:ext cx="5849263" cy="3399968"/>
          </a:xfrm>
        </p:spPr>
        <p:txBody>
          <a:bodyPr/>
          <a:lstStyle/>
          <a:p>
            <a:pPr marL="285750" indent="-285750">
              <a:buFont typeface="Wingdings" panose="05000000000000000000" pitchFamily="2" charset="2"/>
              <a:buChar char="v"/>
            </a:pPr>
            <a:r>
              <a:rPr lang="en-US" sz="1800" dirty="0"/>
              <a:t>Complicated!</a:t>
            </a:r>
          </a:p>
          <a:p>
            <a:pPr marL="285750" indent="-285750">
              <a:buFont typeface="Wingdings" panose="05000000000000000000" pitchFamily="2" charset="2"/>
              <a:buChar char="v"/>
            </a:pPr>
            <a:r>
              <a:rPr lang="en-US" sz="1800" dirty="0"/>
              <a:t>Some states have PPO rules in place for workers’ compensation</a:t>
            </a:r>
          </a:p>
          <a:p>
            <a:pPr marL="285750" indent="-285750">
              <a:buFont typeface="Wingdings" panose="05000000000000000000" pitchFamily="2" charset="2"/>
              <a:buChar char="v"/>
            </a:pPr>
            <a:r>
              <a:rPr lang="en-US" sz="1800" dirty="0"/>
              <a:t>Most states have FS in place that posses many of the benefits of contracts</a:t>
            </a:r>
          </a:p>
          <a:p>
            <a:pPr marL="971550" lvl="1" indent="-285750">
              <a:buFont typeface="Wingdings" panose="05000000000000000000" pitchFamily="2" charset="2"/>
              <a:buChar char="v"/>
            </a:pPr>
            <a:r>
              <a:rPr lang="en-US" sz="1600" dirty="0"/>
              <a:t>Set rates</a:t>
            </a:r>
          </a:p>
          <a:p>
            <a:pPr marL="971550" lvl="1" indent="-285750">
              <a:buFont typeface="Wingdings" panose="05000000000000000000" pitchFamily="2" charset="2"/>
              <a:buChar char="v"/>
            </a:pPr>
            <a:r>
              <a:rPr lang="en-US" sz="1600" dirty="0"/>
              <a:t>Escalation methods</a:t>
            </a:r>
          </a:p>
          <a:p>
            <a:pPr marL="971550" lvl="1" indent="-285750">
              <a:buFont typeface="Wingdings" panose="05000000000000000000" pitchFamily="2" charset="2"/>
              <a:buChar char="v"/>
            </a:pPr>
            <a:r>
              <a:rPr lang="en-US" sz="1600" dirty="0"/>
              <a:t>This does not apply to Hawaii. Contracting is key in U &amp; C states</a:t>
            </a:r>
          </a:p>
          <a:p>
            <a:pPr marL="285750" indent="-285750">
              <a:buFont typeface="Wingdings" panose="05000000000000000000" pitchFamily="2" charset="2"/>
              <a:buChar char="v"/>
            </a:pPr>
            <a:r>
              <a:rPr lang="en-US" sz="1800" dirty="0"/>
              <a:t>Patient traffic generated organically (to an extent and with caveats)</a:t>
            </a:r>
          </a:p>
          <a:p>
            <a:pPr marL="285750" indent="-285750">
              <a:buFont typeface="Wingdings" panose="05000000000000000000" pitchFamily="2" charset="2"/>
              <a:buChar char="v"/>
            </a:pPr>
            <a:r>
              <a:rPr lang="en-US" sz="1800" dirty="0"/>
              <a:t>Many bad work comp agreements get rolled into group health contracts</a:t>
            </a:r>
          </a:p>
          <a:p>
            <a:pPr marL="971550" lvl="1" indent="-285750">
              <a:buFont typeface="Wingdings" panose="05000000000000000000" pitchFamily="2" charset="2"/>
              <a:buChar char="v"/>
            </a:pPr>
            <a:r>
              <a:rPr lang="en-US" sz="1600" dirty="0"/>
              <a:t>Smaller PT volume allows this to fly under the radar</a:t>
            </a:r>
          </a:p>
          <a:p>
            <a:endParaRPr lang="en-US" dirty="0"/>
          </a:p>
          <a:p>
            <a:pPr lvl="1" indent="0">
              <a:buNone/>
            </a:pPr>
            <a:endParaRPr lang="en-US" dirty="0"/>
          </a:p>
        </p:txBody>
      </p:sp>
      <p:pic>
        <p:nvPicPr>
          <p:cNvPr id="5" name="Picture 4" descr="A person holding a paper with a magnifying glass&#10;&#10;Description automatically generated">
            <a:extLst>
              <a:ext uri="{FF2B5EF4-FFF2-40B4-BE49-F238E27FC236}">
                <a16:creationId xmlns:a16="http://schemas.microsoft.com/office/drawing/2014/main" id="{5EA6E06A-B8ED-A15F-4B73-B2E2B024D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9272" y="2116813"/>
            <a:ext cx="4813311" cy="3208874"/>
          </a:xfrm>
          <a:prstGeom prst="rect">
            <a:avLst/>
          </a:prstGeom>
        </p:spPr>
      </p:pic>
      <p:sp>
        <p:nvSpPr>
          <p:cNvPr id="4" name="TextBox 3">
            <a:extLst>
              <a:ext uri="{FF2B5EF4-FFF2-40B4-BE49-F238E27FC236}">
                <a16:creationId xmlns:a16="http://schemas.microsoft.com/office/drawing/2014/main" id="{6C5EBD2B-4110-1DA2-26BD-794DAB04F699}"/>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12</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Tree>
    <p:extLst>
      <p:ext uri="{BB962C8B-B14F-4D97-AF65-F5344CB8AC3E}">
        <p14:creationId xmlns:p14="http://schemas.microsoft.com/office/powerpoint/2010/main" val="3704091412"/>
      </p:ext>
    </p:extLst>
  </p:cSld>
  <p:clrMapOvr>
    <a:masterClrMapping/>
  </p:clrMapOvr>
  <p:transition spd="med">
    <p:pull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E4CA9D-7727-A7D3-4C26-05D26E58876B}"/>
              </a:ext>
            </a:extLst>
          </p:cNvPr>
          <p:cNvSpPr>
            <a:spLocks noGrp="1"/>
          </p:cNvSpPr>
          <p:nvPr>
            <p:ph type="body" sz="quarter" idx="10"/>
          </p:nvPr>
        </p:nvSpPr>
        <p:spPr>
          <a:xfrm>
            <a:off x="298635" y="207754"/>
            <a:ext cx="7629040" cy="539734"/>
          </a:xfrm>
        </p:spPr>
        <p:txBody>
          <a:bodyPr/>
          <a:lstStyle/>
          <a:p>
            <a:r>
              <a:rPr lang="en-US" dirty="0"/>
              <a:t>Contracting analysis example</a:t>
            </a:r>
          </a:p>
        </p:txBody>
      </p:sp>
      <p:pic>
        <p:nvPicPr>
          <p:cNvPr id="5" name="Picture 4" descr="A table with numbers and a few points&#10;&#10;Description automatically generated with medium confidence">
            <a:extLst>
              <a:ext uri="{FF2B5EF4-FFF2-40B4-BE49-F238E27FC236}">
                <a16:creationId xmlns:a16="http://schemas.microsoft.com/office/drawing/2014/main" id="{2B285D03-2E16-2CAE-0D56-323D8A7D9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972" y="1599945"/>
            <a:ext cx="5934903" cy="18290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table with numbers and a few words&#10;&#10;Description automatically generated with medium confidence">
            <a:extLst>
              <a:ext uri="{FF2B5EF4-FFF2-40B4-BE49-F238E27FC236}">
                <a16:creationId xmlns:a16="http://schemas.microsoft.com/office/drawing/2014/main" id="{2B07459A-BA72-08A4-618E-5B69658EE7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972" y="3791554"/>
            <a:ext cx="5973009" cy="1638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377D7131-26CA-9998-04D4-D0AFB639C51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13</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Tree>
    <p:extLst>
      <p:ext uri="{BB962C8B-B14F-4D97-AF65-F5344CB8AC3E}">
        <p14:creationId xmlns:p14="http://schemas.microsoft.com/office/powerpoint/2010/main" val="4148467924"/>
      </p:ext>
    </p:extLst>
  </p:cSld>
  <p:clrMapOvr>
    <a:masterClrMapping/>
  </p:clrMapOvr>
  <p:transition spd="med">
    <p:pull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7DFA38-CD19-57C1-CB64-4E9AF6F2C4CC}"/>
              </a:ext>
            </a:extLst>
          </p:cNvPr>
          <p:cNvSpPr>
            <a:spLocks noGrp="1"/>
          </p:cNvSpPr>
          <p:nvPr>
            <p:ph type="body" sz="quarter" idx="10"/>
          </p:nvPr>
        </p:nvSpPr>
        <p:spPr/>
        <p:txBody>
          <a:bodyPr/>
          <a:lstStyle/>
          <a:p>
            <a:r>
              <a:rPr lang="en-US" sz="5000" dirty="0"/>
              <a:t>Veterans Administration</a:t>
            </a:r>
          </a:p>
        </p:txBody>
      </p:sp>
    </p:spTree>
    <p:extLst>
      <p:ext uri="{BB962C8B-B14F-4D97-AF65-F5344CB8AC3E}">
        <p14:creationId xmlns:p14="http://schemas.microsoft.com/office/powerpoint/2010/main" val="701294853"/>
      </p:ext>
    </p:extLst>
  </p:cSld>
  <p:clrMapOvr>
    <a:masterClrMapping/>
  </p:clrMapOvr>
  <p:transition spd="med">
    <p:pull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The 21</a:t>
            </a:r>
            <a:r>
              <a:rPr lang="en-US" baseline="30000" dirty="0"/>
              <a:t>st</a:t>
            </a:r>
            <a:r>
              <a:rPr lang="en-US" dirty="0"/>
              <a:t> Century – Where we Are Today</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15</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252335"/>
            <a:ext cx="10158389"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Department of Veterans Affairs </a:t>
            </a:r>
          </a:p>
          <a:p>
            <a:pPr marL="0" indent="0">
              <a:buNone/>
            </a:pPr>
            <a:endParaRPr lang="en-US" sz="1200" dirty="0"/>
          </a:p>
          <a:p>
            <a:pPr>
              <a:lnSpc>
                <a:spcPct val="100000"/>
              </a:lnSpc>
            </a:pPr>
            <a:r>
              <a:rPr lang="en-US" sz="2200" dirty="0"/>
              <a:t>Secretary of Veterans Affairs – Denis McDonough</a:t>
            </a:r>
          </a:p>
          <a:p>
            <a:pPr marL="0" indent="0">
              <a:lnSpc>
                <a:spcPct val="100000"/>
              </a:lnSpc>
              <a:buNone/>
            </a:pPr>
            <a:endParaRPr lang="en-US" sz="1200" dirty="0"/>
          </a:p>
          <a:p>
            <a:pPr lvl="1">
              <a:lnSpc>
                <a:spcPct val="100000"/>
              </a:lnSpc>
            </a:pPr>
            <a:r>
              <a:rPr lang="en-US" sz="2000" dirty="0"/>
              <a:t>The Department has three central responsibilities </a:t>
            </a:r>
            <a:endParaRPr lang="en-US" sz="1800" dirty="0"/>
          </a:p>
          <a:p>
            <a:pPr lvl="2">
              <a:lnSpc>
                <a:spcPct val="100000"/>
              </a:lnSpc>
            </a:pPr>
            <a:r>
              <a:rPr lang="en-US" b="1" dirty="0"/>
              <a:t>Veterans Benefits Administration</a:t>
            </a:r>
          </a:p>
          <a:p>
            <a:pPr lvl="3">
              <a:lnSpc>
                <a:spcPct val="100000"/>
              </a:lnSpc>
            </a:pPr>
            <a:r>
              <a:rPr lang="en-US" dirty="0"/>
              <a:t>Veteran registration, eligibility determination, and the five business lines: Home Loan, Insurance, Vocational Rehab, GI Bill, and Pension. </a:t>
            </a:r>
          </a:p>
          <a:p>
            <a:pPr lvl="2">
              <a:lnSpc>
                <a:spcPct val="100000"/>
              </a:lnSpc>
            </a:pPr>
            <a:r>
              <a:rPr lang="en-US" b="1" dirty="0"/>
              <a:t>National Cemetery Administration</a:t>
            </a:r>
          </a:p>
          <a:p>
            <a:pPr lvl="3">
              <a:lnSpc>
                <a:spcPct val="100000"/>
              </a:lnSpc>
            </a:pPr>
            <a:r>
              <a:rPr lang="en-US" dirty="0"/>
              <a:t>Responsible for memorial benefits and Veteran cemeteries. </a:t>
            </a:r>
          </a:p>
          <a:p>
            <a:pPr lvl="2">
              <a:lnSpc>
                <a:spcPct val="100000"/>
              </a:lnSpc>
            </a:pPr>
            <a:r>
              <a:rPr lang="en-US" b="1" dirty="0"/>
              <a:t>Veterans Health Administration (the VA) </a:t>
            </a:r>
          </a:p>
          <a:p>
            <a:pPr lvl="3">
              <a:lnSpc>
                <a:spcPct val="100000"/>
              </a:lnSpc>
            </a:pPr>
            <a:r>
              <a:rPr lang="en-US" dirty="0"/>
              <a:t>Providing health care in all forms, biomedical research, and healthcare network maintenance. </a:t>
            </a:r>
          </a:p>
          <a:p>
            <a:endParaRPr lang="en-US" sz="2400" dirty="0"/>
          </a:p>
        </p:txBody>
      </p:sp>
    </p:spTree>
    <p:extLst>
      <p:ext uri="{BB962C8B-B14F-4D97-AF65-F5344CB8AC3E}">
        <p14:creationId xmlns:p14="http://schemas.microsoft.com/office/powerpoint/2010/main" val="3117234484"/>
      </p:ext>
    </p:extLst>
  </p:cSld>
  <p:clrMapOvr>
    <a:masterClrMapping/>
  </p:clrMapOvr>
  <p:transition spd="med">
    <p:pull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Legislative Changes – MISSION, Compact, and PACT</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16</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363038"/>
            <a:ext cx="9228542"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Three Major Acts reshaped Veteran Benefits in the past five years:</a:t>
            </a:r>
          </a:p>
          <a:p>
            <a:pPr marL="0" indent="0">
              <a:buNone/>
            </a:pPr>
            <a:endParaRPr lang="en-US" sz="1000" dirty="0"/>
          </a:p>
          <a:p>
            <a:pPr marL="457200" indent="-457200">
              <a:buAutoNum type="arabicParenR"/>
            </a:pPr>
            <a:r>
              <a:rPr lang="en-US" sz="2000" dirty="0"/>
              <a:t>Maintaining Internal Systems and Strengthening Integrated Outside Networks Act (“MISSION”) </a:t>
            </a:r>
          </a:p>
          <a:p>
            <a:pPr lvl="1"/>
            <a:r>
              <a:rPr lang="en-US" sz="1600" dirty="0"/>
              <a:t>Passed on June 6, 2018 </a:t>
            </a:r>
          </a:p>
          <a:p>
            <a:pPr lvl="1"/>
            <a:r>
              <a:rPr lang="en-US" sz="1600" dirty="0"/>
              <a:t>Eligibility Expansion and Creation of the Community Care Network (CCN)</a:t>
            </a:r>
          </a:p>
          <a:p>
            <a:pPr lvl="1"/>
            <a:endParaRPr lang="en-US" sz="1000" dirty="0"/>
          </a:p>
          <a:p>
            <a:pPr marL="457200" indent="-457200">
              <a:buAutoNum type="arabicParenR"/>
            </a:pPr>
            <a:r>
              <a:rPr lang="en-US" sz="2000" dirty="0"/>
              <a:t>Comprehensive Prevention, Access to Care, and Treatment Act of 2020 (“COMPACT”)</a:t>
            </a:r>
          </a:p>
          <a:p>
            <a:pPr lvl="1"/>
            <a:r>
              <a:rPr lang="en-US" sz="1600" dirty="0"/>
              <a:t>Passed on December 5, 2020 </a:t>
            </a:r>
          </a:p>
          <a:p>
            <a:pPr lvl="1"/>
            <a:r>
              <a:rPr lang="en-US" sz="1600" dirty="0"/>
              <a:t>Veteran Administration initiative to combat Veteran Suicide </a:t>
            </a:r>
          </a:p>
          <a:p>
            <a:pPr lvl="1"/>
            <a:endParaRPr lang="en-US" sz="1000" dirty="0"/>
          </a:p>
          <a:p>
            <a:pPr marL="457200" indent="-457200">
              <a:buAutoNum type="arabicParenR"/>
            </a:pPr>
            <a:r>
              <a:rPr lang="en-US" sz="2000" dirty="0"/>
              <a:t>Promise to Address Comprehensive Toxics Act (“PACT”)</a:t>
            </a:r>
          </a:p>
          <a:p>
            <a:pPr lvl="1"/>
            <a:r>
              <a:rPr lang="en-US" sz="1600" dirty="0"/>
              <a:t>Passed on August 10, 2022</a:t>
            </a:r>
          </a:p>
          <a:p>
            <a:pPr lvl="1"/>
            <a:r>
              <a:rPr lang="en-US" sz="1600" dirty="0"/>
              <a:t>Medical Coverage expansion for Toxic exposure </a:t>
            </a:r>
          </a:p>
          <a:p>
            <a:pPr lvl="1"/>
            <a:endParaRPr lang="en-US" sz="1600" dirty="0"/>
          </a:p>
          <a:p>
            <a:pPr marL="344488" indent="-344488">
              <a:buFont typeface="Wingdings" panose="05000000000000000000" pitchFamily="2" charset="2"/>
              <a:buChar char="v"/>
            </a:pPr>
            <a:endParaRPr lang="en-US" sz="2400" dirty="0"/>
          </a:p>
        </p:txBody>
      </p:sp>
    </p:spTree>
    <p:extLst>
      <p:ext uri="{BB962C8B-B14F-4D97-AF65-F5344CB8AC3E}">
        <p14:creationId xmlns:p14="http://schemas.microsoft.com/office/powerpoint/2010/main" val="2284952621"/>
      </p:ext>
    </p:extLst>
  </p:cSld>
  <p:clrMapOvr>
    <a:masterClrMapping/>
  </p:clrMapOvr>
  <p:transition spd="med">
    <p:pull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Legislative Changes – MISSION ACT</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17</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102932"/>
            <a:ext cx="9184999" cy="55473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1800" dirty="0"/>
              <a:t> </a:t>
            </a:r>
            <a:r>
              <a:rPr lang="en-US" sz="2000" dirty="0"/>
              <a:t>MISSION Merged two programs (Patient Community Center Care “PC3” and Veteran Choice Program “VCP”) into Community Center Network (“CCN”) </a:t>
            </a:r>
          </a:p>
          <a:p>
            <a:pPr>
              <a:buFont typeface="Wingdings" panose="05000000000000000000" pitchFamily="2" charset="2"/>
              <a:buChar char="v"/>
            </a:pPr>
            <a:r>
              <a:rPr lang="en-US" sz="1800" dirty="0"/>
              <a:t> Differences between VCP / PC3 and CCN</a:t>
            </a:r>
          </a:p>
          <a:p>
            <a:pPr lvl="1">
              <a:buFont typeface="Wingdings" panose="05000000000000000000" pitchFamily="2" charset="2"/>
              <a:buChar char="v"/>
            </a:pPr>
            <a:r>
              <a:rPr lang="en-US" sz="1800" dirty="0"/>
              <a:t>VCP / PC3 – Two programs that worked in “harmony”</a:t>
            </a:r>
          </a:p>
          <a:p>
            <a:pPr lvl="2">
              <a:buFont typeface="Wingdings" panose="05000000000000000000" pitchFamily="2" charset="2"/>
              <a:buChar char="v"/>
            </a:pPr>
            <a:r>
              <a:rPr lang="en-US" sz="1600" dirty="0"/>
              <a:t>VCP – 40-mile exception </a:t>
            </a:r>
          </a:p>
          <a:p>
            <a:pPr lvl="2">
              <a:buFont typeface="Wingdings" panose="05000000000000000000" pitchFamily="2" charset="2"/>
              <a:buChar char="v"/>
            </a:pPr>
            <a:r>
              <a:rPr lang="en-US" sz="1600" dirty="0"/>
              <a:t>PC3 – Wait list is longer than 30 days for services </a:t>
            </a:r>
          </a:p>
          <a:p>
            <a:pPr lvl="2">
              <a:buFont typeface="Wingdings" panose="05000000000000000000" pitchFamily="2" charset="2"/>
              <a:buChar char="v"/>
            </a:pPr>
            <a:r>
              <a:rPr lang="en-US" sz="1600" dirty="0"/>
              <a:t>PC3 – Services Not available in State </a:t>
            </a:r>
          </a:p>
          <a:p>
            <a:pPr lvl="2">
              <a:buFont typeface="Wingdings" panose="05000000000000000000" pitchFamily="2" charset="2"/>
              <a:buChar char="v"/>
            </a:pPr>
            <a:r>
              <a:rPr lang="en-US" sz="1600" dirty="0"/>
              <a:t>PC3 – Closet is not easily accessible</a:t>
            </a:r>
          </a:p>
          <a:p>
            <a:pPr marL="914400" lvl="2" indent="0">
              <a:buNone/>
            </a:pPr>
            <a:endParaRPr lang="en-US" sz="1000" dirty="0"/>
          </a:p>
          <a:p>
            <a:pPr lvl="1">
              <a:buFont typeface="Wingdings" panose="05000000000000000000" pitchFamily="2" charset="2"/>
              <a:buChar char="v"/>
            </a:pPr>
            <a:r>
              <a:rPr lang="en-US" sz="1800" dirty="0"/>
              <a:t>CCN – Rolled both programs and added fifth option </a:t>
            </a:r>
          </a:p>
          <a:p>
            <a:pPr lvl="2">
              <a:buFont typeface="Wingdings" panose="05000000000000000000" pitchFamily="2" charset="2"/>
              <a:buChar char="v"/>
            </a:pPr>
            <a:r>
              <a:rPr lang="en-US" sz="1600" dirty="0"/>
              <a:t>Services not available in State</a:t>
            </a:r>
          </a:p>
          <a:p>
            <a:pPr lvl="2">
              <a:buFont typeface="Wingdings" panose="05000000000000000000" pitchFamily="2" charset="2"/>
              <a:buChar char="v"/>
            </a:pPr>
            <a:r>
              <a:rPr lang="en-US" sz="1600" dirty="0"/>
              <a:t>VA does not operate in that State </a:t>
            </a:r>
          </a:p>
          <a:p>
            <a:pPr lvl="2">
              <a:buFont typeface="Wingdings" panose="05000000000000000000" pitchFamily="2" charset="2"/>
              <a:buChar char="v"/>
            </a:pPr>
            <a:r>
              <a:rPr lang="en-US" sz="1600" dirty="0"/>
              <a:t>Veteran eligible to receive benefits under VACA Act of 2014</a:t>
            </a:r>
          </a:p>
          <a:p>
            <a:pPr lvl="3">
              <a:buFont typeface="Wingdings" panose="05000000000000000000" pitchFamily="2" charset="2"/>
              <a:buChar char="v"/>
            </a:pPr>
            <a:r>
              <a:rPr lang="en-US" sz="1600" dirty="0"/>
              <a:t>Grandfather – AK, ND, SD, MT, or WY</a:t>
            </a:r>
          </a:p>
          <a:p>
            <a:pPr lvl="2">
              <a:buFont typeface="Wingdings" panose="05000000000000000000" pitchFamily="2" charset="2"/>
              <a:buChar char="v"/>
            </a:pPr>
            <a:r>
              <a:rPr lang="en-US" sz="1600" dirty="0"/>
              <a:t>VA cannot furnish those services in a timely manner</a:t>
            </a:r>
          </a:p>
          <a:p>
            <a:pPr lvl="2">
              <a:buFont typeface="Wingdings" panose="05000000000000000000" pitchFamily="2" charset="2"/>
              <a:buChar char="v"/>
            </a:pPr>
            <a:r>
              <a:rPr lang="en-US" sz="1600" b="1" dirty="0"/>
              <a:t>Best Medical Interest of the Veteran </a:t>
            </a:r>
          </a:p>
          <a:p>
            <a:pPr>
              <a:buFont typeface="Wingdings" panose="05000000000000000000" pitchFamily="2" charset="2"/>
              <a:buChar char="v"/>
            </a:pPr>
            <a:r>
              <a:rPr lang="en-US" sz="2000" dirty="0"/>
              <a:t> Ended the VCP Program, but extended due to COVID</a:t>
            </a:r>
          </a:p>
          <a:p>
            <a:pPr>
              <a:lnSpc>
                <a:spcPct val="100000"/>
              </a:lnSpc>
              <a:buFont typeface="Wingdings" panose="05000000000000000000" pitchFamily="2" charset="2"/>
              <a:buChar char="v"/>
            </a:pPr>
            <a:endParaRPr lang="en-US" sz="1800" dirty="0"/>
          </a:p>
          <a:p>
            <a:pPr>
              <a:lnSpc>
                <a:spcPct val="100000"/>
              </a:lnSpc>
              <a:buFont typeface="Wingdings" panose="05000000000000000000" pitchFamily="2" charset="2"/>
              <a:buChar char="v"/>
            </a:pPr>
            <a:endParaRPr lang="en-US" sz="1800" dirty="0"/>
          </a:p>
          <a:p>
            <a:pPr>
              <a:lnSpc>
                <a:spcPct val="100000"/>
              </a:lnSpc>
              <a:buFont typeface="Wingdings" panose="05000000000000000000" pitchFamily="2" charset="2"/>
              <a:buChar char="v"/>
            </a:pPr>
            <a:r>
              <a:rPr lang="en-US" sz="1800" dirty="0"/>
              <a:t>How veteran eligibility changed under the MISSION Act: </a:t>
            </a:r>
          </a:p>
          <a:p>
            <a:pPr lvl="1">
              <a:lnSpc>
                <a:spcPct val="100000"/>
              </a:lnSpc>
              <a:buFont typeface="Wingdings" panose="05000000000000000000" pitchFamily="2" charset="2"/>
              <a:buChar char="v"/>
            </a:pPr>
            <a:r>
              <a:rPr lang="en-US" sz="1600" dirty="0"/>
              <a:t>The Veteran, in order for the VA to furnish care, must meet at least one of more of the conditions listed below; </a:t>
            </a:r>
          </a:p>
          <a:p>
            <a:pPr marL="1147763" lvl="2" indent="-233363">
              <a:lnSpc>
                <a:spcPct val="100000"/>
              </a:lnSpc>
              <a:spcBef>
                <a:spcPts val="0"/>
              </a:spcBef>
              <a:buFont typeface="+mj-lt"/>
              <a:buAutoNum type="alphaUcPeriod"/>
            </a:pPr>
            <a:r>
              <a:rPr lang="en-US" sz="1400" dirty="0"/>
              <a:t>The covered veteran required hospital care, medical services, or extended care services and: </a:t>
            </a:r>
          </a:p>
          <a:p>
            <a:pPr marL="1604963" lvl="3" indent="-233363">
              <a:lnSpc>
                <a:spcPct val="150000"/>
              </a:lnSpc>
              <a:spcBef>
                <a:spcPts val="0"/>
              </a:spcBef>
              <a:buFont typeface="+mj-lt"/>
              <a:buAutoNum type="arabicPeriod"/>
            </a:pPr>
            <a:r>
              <a:rPr lang="en-US" sz="1400" dirty="0"/>
              <a:t>No VA facility offers the care, services, or extended services the veteran requires, OR</a:t>
            </a:r>
          </a:p>
          <a:p>
            <a:pPr marL="1604963" lvl="3" indent="-233363">
              <a:lnSpc>
                <a:spcPct val="150000"/>
              </a:lnSpc>
              <a:spcBef>
                <a:spcPts val="0"/>
              </a:spcBef>
              <a:buFont typeface="+mj-lt"/>
              <a:buAutoNum type="arabicPeriod"/>
            </a:pPr>
            <a:r>
              <a:rPr lang="en-US" sz="1400" dirty="0"/>
              <a:t>The VA does not operate a medical facility in the State in which the veteran resides, OR</a:t>
            </a:r>
          </a:p>
          <a:p>
            <a:pPr marL="1604963" lvl="3" indent="-233363">
              <a:lnSpc>
                <a:spcPct val="150000"/>
              </a:lnSpc>
              <a:spcBef>
                <a:spcPts val="0"/>
              </a:spcBef>
              <a:buFont typeface="+mj-lt"/>
              <a:buAutoNum type="arabicPeriod"/>
            </a:pPr>
            <a:r>
              <a:rPr lang="en-US" sz="1400" dirty="0"/>
              <a:t>The veteran was eligible to receive care under the VACA Act of 2014, OR </a:t>
            </a:r>
          </a:p>
          <a:p>
            <a:pPr marL="1604963" lvl="3" indent="-233363">
              <a:lnSpc>
                <a:spcPct val="150000"/>
              </a:lnSpc>
              <a:spcBef>
                <a:spcPts val="0"/>
              </a:spcBef>
              <a:buFont typeface="+mj-lt"/>
              <a:buAutoNum type="arabicPeriod"/>
            </a:pPr>
            <a:r>
              <a:rPr lang="en-US" sz="1400" dirty="0"/>
              <a:t>The veteran has contacted an authorized VA official to request the care required, but the VA has determined that they cannot furnish it, OR </a:t>
            </a:r>
          </a:p>
          <a:p>
            <a:pPr marL="1604963" lvl="3" indent="-233363">
              <a:lnSpc>
                <a:spcPct val="100000"/>
              </a:lnSpc>
              <a:spcBef>
                <a:spcPts val="0"/>
              </a:spcBef>
              <a:buFont typeface="+mj-lt"/>
              <a:buAutoNum type="arabicPeriod"/>
            </a:pPr>
            <a:r>
              <a:rPr lang="en-US" sz="1400" b="1" dirty="0"/>
              <a:t>The veteran and their referring clinician determined it is in the best medical interest of the veteran, to access care or services from an eligible entity based on the following factors: </a:t>
            </a:r>
          </a:p>
          <a:p>
            <a:pPr marL="2062163" lvl="4" indent="-233363">
              <a:lnSpc>
                <a:spcPct val="100000"/>
              </a:lnSpc>
              <a:spcBef>
                <a:spcPts val="0"/>
              </a:spcBef>
              <a:buFont typeface="+mj-lt"/>
              <a:buAutoNum type="alphaLcPeriod"/>
            </a:pPr>
            <a:r>
              <a:rPr lang="en-US" sz="1400" dirty="0"/>
              <a:t>Distance, Nature, Frequency, Timeliness, Improved Continuity of Care, Quality of Care, or if the Veteran faces an unusual burden: </a:t>
            </a:r>
          </a:p>
          <a:p>
            <a:pPr marL="2519363" lvl="5" indent="-233363">
              <a:lnSpc>
                <a:spcPct val="100000"/>
              </a:lnSpc>
              <a:spcBef>
                <a:spcPts val="0"/>
              </a:spcBef>
              <a:buFont typeface="+mj-lt"/>
              <a:buAutoNum type="romanLcPeriod"/>
            </a:pPr>
            <a:r>
              <a:rPr lang="en-US" sz="1400" dirty="0"/>
              <a:t>Excessive driving distance, Whether care at the VA is reasonably accessible, Whether a medical condition of the veteran affects the ability to travel, Whether there is a compelling reason the veteran needs to receive care and services from a non-VA facility, The need for an attendant, and The VA facility would not furnish the type of care that meets the VA quality standards. </a:t>
            </a:r>
          </a:p>
          <a:p>
            <a:endParaRPr lang="en-US" sz="2400" dirty="0"/>
          </a:p>
        </p:txBody>
      </p:sp>
      <p:sp>
        <p:nvSpPr>
          <p:cNvPr id="2" name="TextBox 1">
            <a:extLst>
              <a:ext uri="{FF2B5EF4-FFF2-40B4-BE49-F238E27FC236}">
                <a16:creationId xmlns:a16="http://schemas.microsoft.com/office/drawing/2014/main" id="{83D23F46-00E7-8E0F-FFA4-A3C2C9BCA764}"/>
              </a:ext>
            </a:extLst>
          </p:cNvPr>
          <p:cNvSpPr txBox="1"/>
          <p:nvPr/>
        </p:nvSpPr>
        <p:spPr>
          <a:xfrm>
            <a:off x="9633414" y="2274838"/>
            <a:ext cx="2235559" cy="230832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Expected Veteran usage of CCN facilities for 2023 is approximately 45% of Veterans receive care outside the VA network</a:t>
            </a:r>
          </a:p>
        </p:txBody>
      </p:sp>
    </p:spTree>
    <p:extLst>
      <p:ext uri="{BB962C8B-B14F-4D97-AF65-F5344CB8AC3E}">
        <p14:creationId xmlns:p14="http://schemas.microsoft.com/office/powerpoint/2010/main" val="1913091448"/>
      </p:ext>
    </p:extLst>
  </p:cSld>
  <p:clrMapOvr>
    <a:masterClrMapping/>
  </p:clrMapOvr>
  <p:transition spd="med">
    <p:pull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Legislative Changes – COMPACT ACT</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18</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102932"/>
            <a:ext cx="9184999" cy="55473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1800" dirty="0"/>
              <a:t> </a:t>
            </a:r>
            <a:r>
              <a:rPr lang="en-US" sz="2000" dirty="0"/>
              <a:t>COMPACT addresses issues due to the public health crisis associated with Veteran Suicide</a:t>
            </a:r>
          </a:p>
          <a:p>
            <a:pPr>
              <a:lnSpc>
                <a:spcPct val="100000"/>
              </a:lnSpc>
              <a:buFont typeface="Wingdings" panose="05000000000000000000" pitchFamily="2" charset="2"/>
              <a:buChar char="v"/>
            </a:pPr>
            <a:r>
              <a:rPr lang="en-US" sz="2000" dirty="0"/>
              <a:t> As of 2020, 17 Veterans commit suicide every day. </a:t>
            </a:r>
          </a:p>
          <a:p>
            <a:pPr lvl="1">
              <a:lnSpc>
                <a:spcPct val="100000"/>
              </a:lnSpc>
              <a:buFont typeface="Wingdings" panose="05000000000000000000" pitchFamily="2" charset="2"/>
              <a:buChar char="v"/>
            </a:pPr>
            <a:r>
              <a:rPr lang="en-US" sz="1400" dirty="0"/>
              <a:t>16.8 Veterans for every 100,000 Veterans </a:t>
            </a:r>
          </a:p>
          <a:p>
            <a:pPr marL="457200" lvl="1" indent="0">
              <a:lnSpc>
                <a:spcPct val="100000"/>
              </a:lnSpc>
              <a:buNone/>
            </a:pPr>
            <a:endParaRPr lang="en-US" sz="1000" dirty="0"/>
          </a:p>
          <a:p>
            <a:pPr>
              <a:lnSpc>
                <a:spcPct val="100000"/>
              </a:lnSpc>
              <a:buFont typeface="Wingdings" panose="05000000000000000000" pitchFamily="2" charset="2"/>
              <a:buChar char="v"/>
            </a:pPr>
            <a:r>
              <a:rPr lang="en-US" sz="1800" dirty="0"/>
              <a:t> The VA Created multiple programs and initiatives </a:t>
            </a:r>
          </a:p>
          <a:p>
            <a:pPr lvl="1">
              <a:lnSpc>
                <a:spcPct val="100000"/>
              </a:lnSpc>
              <a:buFont typeface="Wingdings" panose="05000000000000000000" pitchFamily="2" charset="2"/>
              <a:buChar char="v"/>
            </a:pPr>
            <a:r>
              <a:rPr lang="en-US" sz="1400" dirty="0"/>
              <a:t>Improved transitional phase resources and support networks </a:t>
            </a:r>
          </a:p>
          <a:p>
            <a:pPr lvl="1">
              <a:lnSpc>
                <a:spcPct val="100000"/>
              </a:lnSpc>
              <a:buFont typeface="Wingdings" panose="05000000000000000000" pitchFamily="2" charset="2"/>
              <a:buChar char="v"/>
            </a:pPr>
            <a:r>
              <a:rPr lang="en-US" sz="1400" dirty="0"/>
              <a:t>Launched a pilot program to educate Veteran families for better advocacy and identification</a:t>
            </a:r>
          </a:p>
          <a:p>
            <a:pPr lvl="1">
              <a:lnSpc>
                <a:spcPct val="100000"/>
              </a:lnSpc>
              <a:buFont typeface="Wingdings" panose="05000000000000000000" pitchFamily="2" charset="2"/>
              <a:buChar char="v"/>
            </a:pPr>
            <a:r>
              <a:rPr lang="en-US" sz="1400" dirty="0"/>
              <a:t>Tasked the VA with developing and enacting protocols to assist those Veterans in danger</a:t>
            </a:r>
          </a:p>
          <a:p>
            <a:pPr marL="457200" lvl="1" indent="0">
              <a:lnSpc>
                <a:spcPct val="100000"/>
              </a:lnSpc>
              <a:buNone/>
            </a:pPr>
            <a:endParaRPr lang="en-US" sz="1000" dirty="0"/>
          </a:p>
          <a:p>
            <a:pPr>
              <a:lnSpc>
                <a:spcPct val="100000"/>
              </a:lnSpc>
              <a:buFont typeface="Wingdings" panose="05000000000000000000" pitchFamily="2" charset="2"/>
              <a:buChar char="v"/>
            </a:pPr>
            <a:r>
              <a:rPr lang="en-US" sz="1800" dirty="0"/>
              <a:t> On January 17, 2023, the VA implemented the last program change which directly affects hospitals</a:t>
            </a:r>
          </a:p>
          <a:p>
            <a:pPr lvl="1">
              <a:lnSpc>
                <a:spcPct val="100000"/>
              </a:lnSpc>
              <a:buFont typeface="Wingdings" panose="05000000000000000000" pitchFamily="2" charset="2"/>
              <a:buChar char="v"/>
            </a:pPr>
            <a:r>
              <a:rPr lang="en-US" sz="1400" dirty="0"/>
              <a:t>If a Veteran presents to a hospital in an acute suicidal crisis, the Veteran can receive care at any Provider </a:t>
            </a:r>
          </a:p>
          <a:p>
            <a:pPr lvl="1">
              <a:lnSpc>
                <a:spcPct val="100000"/>
              </a:lnSpc>
              <a:buFont typeface="Wingdings" panose="05000000000000000000" pitchFamily="2" charset="2"/>
              <a:buChar char="v"/>
            </a:pPr>
            <a:r>
              <a:rPr lang="en-US" sz="1400" dirty="0"/>
              <a:t>The government defines an “acute suicidal crisis” under 38 U.S.C. § 1720J(h)(1) as an individual that was determined to be at imminent risk of self-harm by a trained crisis responder or health care provider. </a:t>
            </a:r>
          </a:p>
          <a:p>
            <a:pPr lvl="1">
              <a:lnSpc>
                <a:spcPct val="100000"/>
              </a:lnSpc>
              <a:buFont typeface="Wingdings" panose="05000000000000000000" pitchFamily="2" charset="2"/>
              <a:buChar char="v"/>
            </a:pPr>
            <a:r>
              <a:rPr lang="en-US" sz="1400" dirty="0"/>
              <a:t>If an enrolled Veteran presents in this condition, the Veteran is entitled to 30 days of inpatient care and 90 days of outpatient therapy / treatment at no cost to the Veteran </a:t>
            </a:r>
          </a:p>
          <a:p>
            <a:pPr marL="0" indent="0">
              <a:lnSpc>
                <a:spcPct val="100000"/>
              </a:lnSpc>
              <a:buNone/>
            </a:pPr>
            <a:endParaRPr lang="en-US" sz="1800" dirty="0"/>
          </a:p>
        </p:txBody>
      </p:sp>
      <p:sp>
        <p:nvSpPr>
          <p:cNvPr id="2" name="TextBox 1">
            <a:extLst>
              <a:ext uri="{FF2B5EF4-FFF2-40B4-BE49-F238E27FC236}">
                <a16:creationId xmlns:a16="http://schemas.microsoft.com/office/drawing/2014/main" id="{DF7D3EBD-88F1-A3E8-9F37-65E8EA0FC46E}"/>
              </a:ext>
            </a:extLst>
          </p:cNvPr>
          <p:cNvSpPr txBox="1"/>
          <p:nvPr/>
        </p:nvSpPr>
        <p:spPr>
          <a:xfrm>
            <a:off x="9657806" y="2413337"/>
            <a:ext cx="2334443" cy="203132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800" dirty="0"/>
              <a:t>The process for COMPACT notification follows the same procedure as Emergency Notifications. </a:t>
            </a:r>
            <a:endParaRPr lang="en-US" dirty="0"/>
          </a:p>
        </p:txBody>
      </p:sp>
    </p:spTree>
    <p:extLst>
      <p:ext uri="{BB962C8B-B14F-4D97-AF65-F5344CB8AC3E}">
        <p14:creationId xmlns:p14="http://schemas.microsoft.com/office/powerpoint/2010/main" val="1894369329"/>
      </p:ext>
    </p:extLst>
  </p:cSld>
  <p:clrMapOvr>
    <a:masterClrMapping/>
  </p:clrMapOvr>
  <p:transition spd="med">
    <p:pull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Legislative Changes – PACT ACT</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19</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102932"/>
            <a:ext cx="9184999" cy="55473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lnSpc>
                <a:spcPct val="100000"/>
              </a:lnSpc>
              <a:buFont typeface="Wingdings" panose="05000000000000000000" pitchFamily="2" charset="2"/>
              <a:buChar char="v"/>
            </a:pPr>
            <a:r>
              <a:rPr lang="en-US" sz="2000" dirty="0"/>
              <a:t>PACT Act addressed a growing issue amongst Veterans exposed to Toxic chemicals from the battlefield and burn pits. </a:t>
            </a:r>
          </a:p>
          <a:p>
            <a:pPr marL="798513" lvl="1" indent="-341313">
              <a:lnSpc>
                <a:spcPct val="100000"/>
              </a:lnSpc>
              <a:buFont typeface="Wingdings" panose="05000000000000000000" pitchFamily="2" charset="2"/>
              <a:buChar char="v"/>
            </a:pPr>
            <a:r>
              <a:rPr lang="en-US" sz="1600" dirty="0"/>
              <a:t>Added more than 20 new Medical Conditions that result in </a:t>
            </a:r>
            <a:r>
              <a:rPr lang="en-US" sz="1600" b="1" u="sng" dirty="0"/>
              <a:t>PRESUMPTIVE</a:t>
            </a:r>
            <a:r>
              <a:rPr lang="en-US" sz="1600" dirty="0"/>
              <a:t> eligibility for service-connected conditions. </a:t>
            </a:r>
          </a:p>
          <a:p>
            <a:pPr marL="1255713" lvl="2" indent="-341313">
              <a:lnSpc>
                <a:spcPct val="100000"/>
              </a:lnSpc>
              <a:buFont typeface="Wingdings" panose="05000000000000000000" pitchFamily="2" charset="2"/>
              <a:buChar char="v"/>
            </a:pPr>
            <a:r>
              <a:rPr lang="en-US" sz="1600" dirty="0"/>
              <a:t>Expanded and extended VA health care for Veterans with Toxic exposure from Vietnam, Gulf War, and post 9/11. </a:t>
            </a:r>
          </a:p>
          <a:p>
            <a:pPr marL="0" indent="0">
              <a:buNone/>
            </a:pPr>
            <a:endParaRPr lang="en-US" sz="1100" dirty="0"/>
          </a:p>
          <a:p>
            <a:pPr marL="798513" lvl="1" indent="-341313">
              <a:buFont typeface="Wingdings" panose="05000000000000000000" pitchFamily="2" charset="2"/>
              <a:buChar char="v"/>
            </a:pPr>
            <a:r>
              <a:rPr lang="en-US" sz="1600" dirty="0"/>
              <a:t>Several Forms of Cancer are now considered covered and paid by the VA under 38 U.S.C. § 1728</a:t>
            </a:r>
          </a:p>
          <a:p>
            <a:pPr marL="1255713" lvl="2" indent="-341313">
              <a:buFont typeface="Wingdings" panose="05000000000000000000" pitchFamily="2" charset="2"/>
              <a:buChar char="v"/>
            </a:pPr>
            <a:r>
              <a:rPr lang="en-US" sz="1600" dirty="0"/>
              <a:t>Service-Connected Conditions are paid by the VA at 100% of the Medicare Allowable  </a:t>
            </a:r>
          </a:p>
          <a:p>
            <a:pPr marL="1255713" lvl="2" indent="-341313">
              <a:buFont typeface="Wingdings" panose="05000000000000000000" pitchFamily="2" charset="2"/>
              <a:buChar char="v"/>
            </a:pPr>
            <a:r>
              <a:rPr lang="en-US" sz="1600" dirty="0"/>
              <a:t>These are paid by the VA regardless of medical coverage by another payer. </a:t>
            </a:r>
          </a:p>
          <a:p>
            <a:pPr marL="341313" indent="-341313">
              <a:buFont typeface="Wingdings" panose="05000000000000000000" pitchFamily="2" charset="2"/>
              <a:buChar char="v"/>
            </a:pPr>
            <a:endParaRPr lang="en-US" sz="1100" dirty="0"/>
          </a:p>
          <a:p>
            <a:pPr marL="798513" lvl="1" indent="-341313">
              <a:buFont typeface="Wingdings" panose="05000000000000000000" pitchFamily="2" charset="2"/>
              <a:buChar char="v"/>
            </a:pPr>
            <a:r>
              <a:rPr lang="en-US" sz="1600" dirty="0"/>
              <a:t>New Cancer coverage include </a:t>
            </a:r>
          </a:p>
          <a:p>
            <a:pPr marL="1255713" lvl="2" indent="-341313">
              <a:buFont typeface="Wingdings" panose="05000000000000000000" pitchFamily="2" charset="2"/>
              <a:buChar char="v"/>
            </a:pPr>
            <a:r>
              <a:rPr lang="en-US" sz="1600" dirty="0"/>
              <a:t>Brain, Gastrointestinal, </a:t>
            </a:r>
            <a:r>
              <a:rPr lang="en-US" sz="1600" dirty="0" err="1"/>
              <a:t>Gliobastoma</a:t>
            </a:r>
            <a:r>
              <a:rPr lang="en-US" sz="1600" dirty="0"/>
              <a:t>, Head, Kidney, Lymphatic, Lymphoma, Melanoma, Pancreatic, Reproductive, and Respiratory. </a:t>
            </a:r>
          </a:p>
          <a:p>
            <a:pPr marL="1255713" lvl="2" indent="-341313">
              <a:buFont typeface="Wingdings" panose="05000000000000000000" pitchFamily="2" charset="2"/>
              <a:buChar char="v"/>
            </a:pPr>
            <a:endParaRPr lang="en-US" sz="1100" dirty="0"/>
          </a:p>
          <a:p>
            <a:pPr marL="798513" lvl="1" indent="-341313">
              <a:buFont typeface="Wingdings" panose="05000000000000000000" pitchFamily="2" charset="2"/>
              <a:buChar char="v"/>
            </a:pPr>
            <a:r>
              <a:rPr lang="en-US" sz="1600" dirty="0"/>
              <a:t>New Illnesses</a:t>
            </a:r>
          </a:p>
          <a:p>
            <a:pPr marL="1255713" lvl="2" indent="-341313">
              <a:buFont typeface="Wingdings" panose="05000000000000000000" pitchFamily="2" charset="2"/>
              <a:buChar char="v"/>
            </a:pPr>
            <a:r>
              <a:rPr lang="en-US" sz="1600" dirty="0"/>
              <a:t>Asthma (after service), Bronchitis, COPD, Rhinitis, Sinusitis, Emphysema, </a:t>
            </a:r>
            <a:r>
              <a:rPr lang="en-US" sz="1600" dirty="0" err="1"/>
              <a:t>Granuolmatous</a:t>
            </a:r>
            <a:r>
              <a:rPr lang="en-US" sz="1600" dirty="0"/>
              <a:t>, </a:t>
            </a:r>
            <a:r>
              <a:rPr lang="en-US" sz="1600" dirty="0" err="1"/>
              <a:t>Interstital</a:t>
            </a:r>
            <a:r>
              <a:rPr lang="en-US" sz="1600" dirty="0"/>
              <a:t> Lung Disease, Pleuritis, Pulmonary Fibrosis, and Sarcoidosis. </a:t>
            </a:r>
          </a:p>
          <a:p>
            <a:pPr marL="341313" indent="-341313">
              <a:lnSpc>
                <a:spcPct val="100000"/>
              </a:lnSpc>
              <a:buFont typeface="Wingdings" panose="05000000000000000000" pitchFamily="2" charset="2"/>
              <a:buChar char="v"/>
            </a:pPr>
            <a:endParaRPr lang="en-US" sz="2600" dirty="0"/>
          </a:p>
          <a:p>
            <a:pPr marL="0" indent="0">
              <a:lnSpc>
                <a:spcPct val="100000"/>
              </a:lnSpc>
              <a:buNone/>
            </a:pPr>
            <a:endParaRPr lang="en-US" sz="1800" dirty="0"/>
          </a:p>
        </p:txBody>
      </p:sp>
      <p:sp>
        <p:nvSpPr>
          <p:cNvPr id="4" name="TextBox 3">
            <a:extLst>
              <a:ext uri="{FF2B5EF4-FFF2-40B4-BE49-F238E27FC236}">
                <a16:creationId xmlns:a16="http://schemas.microsoft.com/office/drawing/2014/main" id="{0311927F-82F2-22A4-FDCA-605D7FD28B80}"/>
              </a:ext>
            </a:extLst>
          </p:cNvPr>
          <p:cNvSpPr txBox="1"/>
          <p:nvPr/>
        </p:nvSpPr>
        <p:spPr>
          <a:xfrm>
            <a:off x="9675223" y="2127151"/>
            <a:ext cx="2317026" cy="286232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sz="1800" dirty="0"/>
              <a:t>Coupled with MISSION Act CCN coverage, CCN providers should expect an increase of usage of their facilities for Veterans with the above noted conditions. </a:t>
            </a:r>
          </a:p>
        </p:txBody>
      </p:sp>
    </p:spTree>
    <p:extLst>
      <p:ext uri="{BB962C8B-B14F-4D97-AF65-F5344CB8AC3E}">
        <p14:creationId xmlns:p14="http://schemas.microsoft.com/office/powerpoint/2010/main" val="3802047293"/>
      </p:ext>
    </p:extLst>
  </p:cSld>
  <p:clrMapOvr>
    <a:masterClrMapping/>
  </p:clrMapOvr>
  <p:transition spd="med">
    <p:pull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WHO ARE WE? – The Bad Boys of Complex Claims</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557135"/>
            <a:ext cx="10158389"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500"/>
              </a:spcBef>
              <a:buClr>
                <a:srgbClr val="81B93A"/>
              </a:buClr>
              <a:buNone/>
            </a:pPr>
            <a:endParaRPr lang="en-US" sz="1600" b="1" dirty="0">
              <a:solidFill>
                <a:srgbClr val="36352E"/>
              </a:solidFill>
              <a:cs typeface="Calibri" panose="020F0502020204030204" pitchFamily="34" charset="0"/>
            </a:endParaRPr>
          </a:p>
        </p:txBody>
      </p:sp>
      <p:pic>
        <p:nvPicPr>
          <p:cNvPr id="2" name="Picture 1" descr="A person wearing a suit and tie&#10;&#10;Description generated with very high confidence">
            <a:extLst>
              <a:ext uri="{FF2B5EF4-FFF2-40B4-BE49-F238E27FC236}">
                <a16:creationId xmlns:a16="http://schemas.microsoft.com/office/drawing/2014/main" id="{9E7A8CBE-6F4A-F7CB-E984-4B8BB3CE862C}"/>
              </a:ext>
            </a:extLst>
          </p:cNvPr>
          <p:cNvPicPr>
            <a:picLocks noChangeAspect="1"/>
          </p:cNvPicPr>
          <p:nvPr/>
        </p:nvPicPr>
        <p:blipFill rotWithShape="1">
          <a:blip r:embed="rId3"/>
          <a:srcRect l="3594" t="4161" b="7171"/>
          <a:stretch/>
        </p:blipFill>
        <p:spPr>
          <a:xfrm>
            <a:off x="5567549" y="1557135"/>
            <a:ext cx="2460349" cy="2828588"/>
          </a:xfrm>
          <a:prstGeom prst="rect">
            <a:avLst/>
          </a:prstGeom>
          <a:ln w="12700">
            <a:solidFill>
              <a:srgbClr val="36352E"/>
            </a:solidFill>
          </a:ln>
        </p:spPr>
      </p:pic>
      <p:sp>
        <p:nvSpPr>
          <p:cNvPr id="5" name="Rectangle 4">
            <a:extLst>
              <a:ext uri="{FF2B5EF4-FFF2-40B4-BE49-F238E27FC236}">
                <a16:creationId xmlns:a16="http://schemas.microsoft.com/office/drawing/2014/main" id="{7DB322AA-938E-2253-DE9E-3658D2921761}"/>
              </a:ext>
            </a:extLst>
          </p:cNvPr>
          <p:cNvSpPr/>
          <p:nvPr/>
        </p:nvSpPr>
        <p:spPr>
          <a:xfrm>
            <a:off x="5470349" y="4560158"/>
            <a:ext cx="2654750" cy="1433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spcBef>
                <a:spcPts val="0"/>
              </a:spcBef>
            </a:pPr>
            <a:r>
              <a:rPr lang="en-US" sz="1600" b="1" dirty="0"/>
              <a:t>Jason Smartt, Esq.</a:t>
            </a:r>
          </a:p>
          <a:p>
            <a:pPr algn="ctr" fontAlgn="t">
              <a:spcBef>
                <a:spcPts val="0"/>
              </a:spcBef>
            </a:pPr>
            <a:r>
              <a:rPr lang="en-US" sz="600" b="1" dirty="0"/>
              <a:t> </a:t>
            </a:r>
            <a:br>
              <a:rPr lang="en-US" sz="1200" dirty="0"/>
            </a:br>
            <a:r>
              <a:rPr lang="en-US" sz="1100" dirty="0"/>
              <a:t>Associate General Counsel </a:t>
            </a:r>
          </a:p>
          <a:p>
            <a:pPr algn="ctr" fontAlgn="t">
              <a:spcBef>
                <a:spcPts val="0"/>
              </a:spcBef>
            </a:pPr>
            <a:r>
              <a:rPr lang="en-US" sz="1100" dirty="0"/>
              <a:t>and SVP, Complex Claims </a:t>
            </a:r>
          </a:p>
          <a:p>
            <a:pPr algn="ctr" fontAlgn="t">
              <a:spcBef>
                <a:spcPts val="0"/>
              </a:spcBef>
            </a:pPr>
            <a:endParaRPr lang="en-US" sz="400" dirty="0"/>
          </a:p>
          <a:p>
            <a:pPr algn="ctr">
              <a:spcBef>
                <a:spcPts val="0"/>
              </a:spcBef>
            </a:pPr>
            <a:r>
              <a:rPr lang="en-US" sz="1100" dirty="0"/>
              <a:t>EnableComp</a:t>
            </a:r>
            <a:br>
              <a:rPr lang="en-US" sz="1200" dirty="0"/>
            </a:br>
            <a:r>
              <a:rPr lang="en-US" sz="1200" u="sng" dirty="0">
                <a:hlinkClick r:id="rId4"/>
              </a:rPr>
              <a:t>JSmartt@enablecomp.com</a:t>
            </a:r>
            <a:endParaRPr lang="en-US" sz="1200" u="sng" dirty="0"/>
          </a:p>
          <a:p>
            <a:pPr marL="0" indent="0" algn="ctr">
              <a:spcBef>
                <a:spcPts val="0"/>
              </a:spcBef>
              <a:buFont typeface="Arial" panose="020B0604020202020204" pitchFamily="34" charset="0"/>
              <a:buNone/>
            </a:pPr>
            <a:r>
              <a:rPr lang="en-US" sz="1200" dirty="0"/>
              <a:t>(615) 846-9432</a:t>
            </a:r>
          </a:p>
        </p:txBody>
      </p:sp>
      <p:sp>
        <p:nvSpPr>
          <p:cNvPr id="6" name="Rectangle 5">
            <a:extLst>
              <a:ext uri="{FF2B5EF4-FFF2-40B4-BE49-F238E27FC236}">
                <a16:creationId xmlns:a16="http://schemas.microsoft.com/office/drawing/2014/main" id="{BD13B85E-A905-6D89-F2BC-ECE669B57F0C}"/>
              </a:ext>
            </a:extLst>
          </p:cNvPr>
          <p:cNvSpPr/>
          <p:nvPr/>
        </p:nvSpPr>
        <p:spPr>
          <a:xfrm>
            <a:off x="1178450" y="4560158"/>
            <a:ext cx="2654750" cy="14331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fontAlgn="t">
              <a:lnSpc>
                <a:spcPct val="150000"/>
              </a:lnSpc>
              <a:buFont typeface="Arial" panose="020B0604020202020204" pitchFamily="34" charset="0"/>
              <a:buNone/>
            </a:pPr>
            <a:r>
              <a:rPr lang="en-US" sz="1600" b="1" dirty="0"/>
              <a:t>Zach Schultz</a:t>
            </a:r>
            <a:endParaRPr lang="en-US" sz="1200" b="1" dirty="0"/>
          </a:p>
          <a:p>
            <a:pPr indent="0" algn="ctr" fontAlgn="t">
              <a:lnSpc>
                <a:spcPct val="150000"/>
              </a:lnSpc>
              <a:buFont typeface="Arial" panose="020B0604020202020204" pitchFamily="34" charset="0"/>
              <a:buNone/>
            </a:pPr>
            <a:r>
              <a:rPr lang="en-US" sz="1100" dirty="0"/>
              <a:t>Sr. Dir, Complex Claims &amp; Policy </a:t>
            </a:r>
          </a:p>
          <a:p>
            <a:pPr indent="0" algn="ctr">
              <a:lnSpc>
                <a:spcPct val="150000"/>
              </a:lnSpc>
              <a:buFont typeface="Arial" panose="020B0604020202020204" pitchFamily="34" charset="0"/>
              <a:buNone/>
            </a:pPr>
            <a:r>
              <a:rPr lang="en-US" sz="1100" dirty="0"/>
              <a:t>EnableComp</a:t>
            </a:r>
            <a:br>
              <a:rPr lang="en-US" sz="1200" dirty="0"/>
            </a:br>
            <a:r>
              <a:rPr lang="en-US" sz="1200" u="sng" dirty="0">
                <a:hlinkClick r:id="rId5"/>
              </a:rPr>
              <a:t>ZSchultz@enablecomp.com</a:t>
            </a:r>
            <a:r>
              <a:rPr lang="en-US" sz="1200" u="sng" dirty="0"/>
              <a:t>  </a:t>
            </a:r>
          </a:p>
          <a:p>
            <a:pPr indent="0" algn="ctr">
              <a:buFont typeface="Arial" panose="020B0604020202020204" pitchFamily="34" charset="0"/>
              <a:buNone/>
            </a:pPr>
            <a:r>
              <a:rPr lang="en-US" sz="1200" dirty="0"/>
              <a:t>(615) 479-3328</a:t>
            </a:r>
          </a:p>
        </p:txBody>
      </p:sp>
      <p:pic>
        <p:nvPicPr>
          <p:cNvPr id="10" name="Picture 9" descr="A person in a suit and tie&#10;&#10;Description automatically generated">
            <a:extLst>
              <a:ext uri="{FF2B5EF4-FFF2-40B4-BE49-F238E27FC236}">
                <a16:creationId xmlns:a16="http://schemas.microsoft.com/office/drawing/2014/main" id="{EAE1EBFC-8026-63B2-A56D-064D31AED9F8}"/>
              </a:ext>
            </a:extLst>
          </p:cNvPr>
          <p:cNvPicPr>
            <a:picLocks noChangeAspect="1"/>
          </p:cNvPicPr>
          <p:nvPr/>
        </p:nvPicPr>
        <p:blipFill rotWithShape="1">
          <a:blip r:embed="rId6">
            <a:extLst>
              <a:ext uri="{28A0092B-C50C-407E-A947-70E740481C1C}">
                <a14:useLocalDpi xmlns:a14="http://schemas.microsoft.com/office/drawing/2010/main" val="0"/>
              </a:ext>
            </a:extLst>
          </a:blip>
          <a:srcRect t="2930" b="10905"/>
          <a:stretch/>
        </p:blipFill>
        <p:spPr>
          <a:xfrm>
            <a:off x="1339200" y="1557135"/>
            <a:ext cx="2345175" cy="2828588"/>
          </a:xfrm>
          <a:prstGeom prst="rect">
            <a:avLst/>
          </a:prstGeom>
        </p:spPr>
      </p:pic>
    </p:spTree>
    <p:extLst>
      <p:ext uri="{BB962C8B-B14F-4D97-AF65-F5344CB8AC3E}">
        <p14:creationId xmlns:p14="http://schemas.microsoft.com/office/powerpoint/2010/main" val="3887628427"/>
      </p:ext>
    </p:extLst>
  </p:cSld>
  <p:clrMapOvr>
    <a:masterClrMapping/>
  </p:clrMapOvr>
  <p:transition spd="med">
    <p:pull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Legislative Impacts – Year over Year</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20</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348905"/>
            <a:ext cx="11301182"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indent="-341313">
              <a:buFont typeface="Wingdings" panose="05000000000000000000" pitchFamily="2" charset="2"/>
              <a:buChar char="v"/>
            </a:pPr>
            <a:r>
              <a:rPr lang="en-US" sz="2400" dirty="0"/>
              <a:t> </a:t>
            </a:r>
            <a:r>
              <a:rPr lang="en-US" sz="2000" dirty="0"/>
              <a:t> </a:t>
            </a:r>
            <a:r>
              <a:rPr lang="en-US" sz="2400" dirty="0"/>
              <a:t>Community Provider Utilization</a:t>
            </a:r>
          </a:p>
          <a:p>
            <a:pPr marL="798513" lvl="1" indent="-341313">
              <a:buFont typeface="Wingdings" panose="05000000000000000000" pitchFamily="2" charset="2"/>
              <a:buChar char="v"/>
            </a:pPr>
            <a:r>
              <a:rPr lang="en-US" sz="2000" dirty="0"/>
              <a:t>MISSION passed in 2019 and was fully implemented in 2020. </a:t>
            </a:r>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798513" lvl="1" indent="-341313">
              <a:buFont typeface="Wingdings" panose="05000000000000000000" pitchFamily="2" charset="2"/>
              <a:buChar char="v"/>
            </a:pPr>
            <a:endParaRPr lang="en-US" sz="2000" dirty="0"/>
          </a:p>
          <a:p>
            <a:pPr marL="798513" lvl="1" indent="-341313">
              <a:buFont typeface="Wingdings" panose="05000000000000000000" pitchFamily="2" charset="2"/>
              <a:buChar char="v"/>
            </a:pPr>
            <a:endParaRPr lang="en-US" sz="2000" dirty="0"/>
          </a:p>
          <a:p>
            <a:pPr marL="798513" lvl="1" indent="-341313">
              <a:buFont typeface="Wingdings" panose="05000000000000000000" pitchFamily="2" charset="2"/>
              <a:buChar char="v"/>
            </a:pPr>
            <a:endParaRPr lang="en-US" sz="2000" dirty="0"/>
          </a:p>
          <a:p>
            <a:pPr marL="798513" lvl="1" indent="-341313">
              <a:buFont typeface="Wingdings" panose="05000000000000000000" pitchFamily="2" charset="2"/>
              <a:buChar char="v"/>
            </a:pPr>
            <a:endParaRPr lang="en-US" sz="2000" dirty="0"/>
          </a:p>
          <a:p>
            <a:pPr marL="798513" lvl="1" indent="-341313">
              <a:buFont typeface="Wingdings" panose="05000000000000000000" pitchFamily="2" charset="2"/>
              <a:buChar char="v"/>
            </a:pPr>
            <a:r>
              <a:rPr lang="en-US" sz="2000" dirty="0"/>
              <a:t>Utilization of CCN resources continues to increase at an accelerated pace. </a:t>
            </a:r>
          </a:p>
          <a:p>
            <a:pPr marL="798513" lvl="1" indent="-341313">
              <a:buFont typeface="Wingdings" panose="05000000000000000000" pitchFamily="2" charset="2"/>
              <a:buChar char="v"/>
            </a:pPr>
            <a:r>
              <a:rPr lang="en-US" sz="2000" dirty="0"/>
              <a:t>Usage for 2023, came in just at 41%</a:t>
            </a:r>
          </a:p>
          <a:p>
            <a:pPr marL="798513" lvl="1" indent="-341313">
              <a:buFont typeface="Wingdings" panose="05000000000000000000" pitchFamily="2" charset="2"/>
              <a:buChar char="v"/>
            </a:pPr>
            <a:r>
              <a:rPr lang="en-US" sz="2000" dirty="0"/>
              <a:t>Secretary has not released their projection for 2024</a:t>
            </a:r>
          </a:p>
          <a:p>
            <a:pPr>
              <a:buFont typeface="Wingdings" panose="05000000000000000000" pitchFamily="2" charset="2"/>
              <a:buChar char="v"/>
            </a:pPr>
            <a:endParaRPr lang="en-US" sz="1600" dirty="0"/>
          </a:p>
        </p:txBody>
      </p:sp>
      <p:graphicFrame>
        <p:nvGraphicFramePr>
          <p:cNvPr id="4" name="Chart 3">
            <a:extLst>
              <a:ext uri="{FF2B5EF4-FFF2-40B4-BE49-F238E27FC236}">
                <a16:creationId xmlns:a16="http://schemas.microsoft.com/office/drawing/2014/main" id="{74D77C0C-164A-D1BA-136F-1E3CBAB1FE12}"/>
              </a:ext>
            </a:extLst>
          </p:cNvPr>
          <p:cNvGraphicFramePr>
            <a:graphicFrameLocks/>
          </p:cNvGraphicFramePr>
          <p:nvPr>
            <p:extLst>
              <p:ext uri="{D42A27DB-BD31-4B8C-83A1-F6EECF244321}">
                <p14:modId xmlns:p14="http://schemas.microsoft.com/office/powerpoint/2010/main" val="3787103706"/>
              </p:ext>
            </p:extLst>
          </p:nvPr>
        </p:nvGraphicFramePr>
        <p:xfrm>
          <a:off x="1162594" y="2231572"/>
          <a:ext cx="762435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9933895"/>
      </p:ext>
    </p:extLst>
  </p:cSld>
  <p:clrMapOvr>
    <a:masterClrMapping/>
  </p:clrMapOvr>
  <p:transition spd="med">
    <p:pull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VA PAIN POINTS – Top 5 Denials</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21</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923155"/>
            <a:ext cx="10158389" cy="54357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2600" dirty="0"/>
              <a:t> The most common denials are: </a:t>
            </a:r>
          </a:p>
          <a:p>
            <a:pPr marL="914400" lvl="1" indent="-457200">
              <a:lnSpc>
                <a:spcPct val="100000"/>
              </a:lnSpc>
              <a:buFont typeface="+mj-lt"/>
              <a:buAutoNum type="arabicPeriod"/>
            </a:pPr>
            <a:r>
              <a:rPr lang="en-US" sz="2200" dirty="0"/>
              <a:t>Untimely filing [90 Days for Mil Bill], </a:t>
            </a:r>
          </a:p>
          <a:p>
            <a:pPr lvl="2">
              <a:lnSpc>
                <a:spcPct val="100000"/>
              </a:lnSpc>
            </a:pPr>
            <a:r>
              <a:rPr lang="en-US" sz="1800" dirty="0"/>
              <a:t>Service Connected – 2 Years </a:t>
            </a:r>
          </a:p>
          <a:p>
            <a:pPr lvl="2">
              <a:lnSpc>
                <a:spcPct val="100000"/>
              </a:lnSpc>
            </a:pPr>
            <a:r>
              <a:rPr lang="en-US" sz="1800" dirty="0"/>
              <a:t>Non-Service Connected Millenium Bill – 90 days </a:t>
            </a:r>
          </a:p>
          <a:p>
            <a:pPr lvl="2">
              <a:lnSpc>
                <a:spcPct val="100000"/>
              </a:lnSpc>
            </a:pPr>
            <a:r>
              <a:rPr lang="en-US" sz="1800" dirty="0"/>
              <a:t>CCN Carrier (Authorized  Referral) – 180 days </a:t>
            </a:r>
          </a:p>
          <a:p>
            <a:pPr marL="914400" lvl="2" indent="0">
              <a:lnSpc>
                <a:spcPct val="100000"/>
              </a:lnSpc>
              <a:buNone/>
            </a:pPr>
            <a:endParaRPr lang="en-US" sz="1800" dirty="0"/>
          </a:p>
          <a:p>
            <a:pPr marL="914400" lvl="1" indent="-457200">
              <a:lnSpc>
                <a:spcPct val="100000"/>
              </a:lnSpc>
              <a:buFont typeface="+mj-lt"/>
              <a:buAutoNum type="arabicPeriod"/>
            </a:pPr>
            <a:r>
              <a:rPr lang="en-US" sz="2200" dirty="0"/>
              <a:t>Lacking an authorization (did not meet criteria or process), </a:t>
            </a:r>
          </a:p>
          <a:p>
            <a:pPr marL="1371600" lvl="2" indent="-457200">
              <a:lnSpc>
                <a:spcPct val="100000"/>
              </a:lnSpc>
              <a:buFont typeface="+mj-lt"/>
              <a:buAutoNum type="arabicPeriod"/>
            </a:pPr>
            <a:endParaRPr lang="en-US" sz="1800" dirty="0"/>
          </a:p>
          <a:p>
            <a:pPr marL="914400" lvl="1" indent="-457200">
              <a:lnSpc>
                <a:spcPct val="100000"/>
              </a:lnSpc>
              <a:buFont typeface="+mj-lt"/>
              <a:buAutoNum type="arabicPeriod"/>
            </a:pPr>
            <a:r>
              <a:rPr lang="en-US" sz="2200" dirty="0"/>
              <a:t>Patient not enrolled (Veteran did not enroll in 24 months), </a:t>
            </a:r>
          </a:p>
          <a:p>
            <a:pPr marL="1371600" lvl="2" indent="-457200">
              <a:lnSpc>
                <a:spcPct val="100000"/>
              </a:lnSpc>
              <a:buFont typeface="+mj-lt"/>
              <a:buAutoNum type="arabicPeriod"/>
            </a:pPr>
            <a:endParaRPr lang="en-US" sz="1800" dirty="0"/>
          </a:p>
          <a:p>
            <a:pPr marL="914400" lvl="1" indent="-457200">
              <a:lnSpc>
                <a:spcPct val="100000"/>
              </a:lnSpc>
              <a:buFont typeface="+mj-lt"/>
              <a:buAutoNum type="arabicPeriod"/>
            </a:pPr>
            <a:r>
              <a:rPr lang="en-US" sz="2200" dirty="0"/>
              <a:t>Another carrier is responsible (Medicare or Commercial), and </a:t>
            </a:r>
          </a:p>
          <a:p>
            <a:pPr marL="914400" lvl="1" indent="-457200">
              <a:lnSpc>
                <a:spcPct val="100000"/>
              </a:lnSpc>
              <a:buFont typeface="+mj-lt"/>
              <a:buAutoNum type="arabicPeriod"/>
            </a:pPr>
            <a:endParaRPr lang="en-US" sz="2200" dirty="0"/>
          </a:p>
          <a:p>
            <a:pPr marL="914400" lvl="1" indent="-457200">
              <a:lnSpc>
                <a:spcPct val="100000"/>
              </a:lnSpc>
              <a:buFont typeface="+mj-lt"/>
              <a:buAutoNum type="arabicPeriod"/>
            </a:pPr>
            <a:r>
              <a:rPr lang="en-US" sz="2200" dirty="0"/>
              <a:t>Coding (hybrid of Medicare coding). </a:t>
            </a:r>
          </a:p>
          <a:p>
            <a:pPr lvl="2">
              <a:lnSpc>
                <a:spcPct val="100000"/>
              </a:lnSpc>
            </a:pPr>
            <a:r>
              <a:rPr lang="en-US" sz="1800" dirty="0">
                <a:hlinkClick r:id="rId3"/>
              </a:rPr>
              <a:t>https://www.va.gov/COMMUNITYCARE/providers/SEOC-Code-User-Agreement.asp</a:t>
            </a:r>
            <a:r>
              <a:rPr lang="en-US" sz="1800" dirty="0"/>
              <a:t> </a:t>
            </a:r>
          </a:p>
          <a:p>
            <a:pPr marL="341313" indent="-341313">
              <a:buFont typeface="Wingdings" panose="05000000000000000000" pitchFamily="2" charset="2"/>
              <a:buChar char="v"/>
            </a:pPr>
            <a:endParaRPr lang="en-US" sz="1600" dirty="0"/>
          </a:p>
        </p:txBody>
      </p:sp>
    </p:spTree>
    <p:extLst>
      <p:ext uri="{BB962C8B-B14F-4D97-AF65-F5344CB8AC3E}">
        <p14:creationId xmlns:p14="http://schemas.microsoft.com/office/powerpoint/2010/main" val="3857143691"/>
      </p:ext>
    </p:extLst>
  </p:cSld>
  <p:clrMapOvr>
    <a:masterClrMapping/>
  </p:clrMapOvr>
  <p:transition spd="med">
    <p:pull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VA PAIN POINTS – Other Insurance (Medicare)</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22</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219596"/>
            <a:ext cx="10158389"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2000" dirty="0"/>
              <a:t> When Is Medicare Primary?</a:t>
            </a:r>
          </a:p>
          <a:p>
            <a:pPr lvl="1">
              <a:lnSpc>
                <a:spcPct val="100000"/>
              </a:lnSpc>
              <a:buFont typeface="Wingdings" panose="05000000000000000000" pitchFamily="2" charset="2"/>
              <a:buChar char="v"/>
            </a:pPr>
            <a:r>
              <a:rPr lang="en-US" sz="1600" dirty="0"/>
              <a:t>38 U.S.C. § 1725 Reimbursement for Emergency Treatment [Medicare &gt; VA]</a:t>
            </a:r>
          </a:p>
          <a:p>
            <a:pPr lvl="2">
              <a:lnSpc>
                <a:spcPct val="100000"/>
              </a:lnSpc>
              <a:buFont typeface="Wingdings" panose="05000000000000000000" pitchFamily="2" charset="2"/>
              <a:buChar char="v"/>
            </a:pPr>
            <a:r>
              <a:rPr lang="en-US" sz="1400" dirty="0"/>
              <a:t>The VA is primary if in cases where; </a:t>
            </a:r>
          </a:p>
          <a:p>
            <a:pPr lvl="3">
              <a:lnSpc>
                <a:spcPct val="100000"/>
              </a:lnSpc>
              <a:buFont typeface="Wingdings" panose="05000000000000000000" pitchFamily="2" charset="2"/>
              <a:buChar char="v"/>
            </a:pPr>
            <a:r>
              <a:rPr lang="en-US" sz="1050" dirty="0"/>
              <a:t>The veteran is enrolled and received care within the past 24 months AND </a:t>
            </a:r>
          </a:p>
          <a:p>
            <a:pPr lvl="3">
              <a:lnSpc>
                <a:spcPct val="100000"/>
              </a:lnSpc>
              <a:buFont typeface="Wingdings" panose="05000000000000000000" pitchFamily="2" charset="2"/>
              <a:buChar char="v"/>
            </a:pPr>
            <a:r>
              <a:rPr lang="en-US" sz="1050" dirty="0"/>
              <a:t>The veteran is enrolled with VA coverage (per § 1705 of this chapter)</a:t>
            </a:r>
          </a:p>
          <a:p>
            <a:pPr lvl="2">
              <a:lnSpc>
                <a:spcPct val="100000"/>
              </a:lnSpc>
              <a:buFont typeface="Wingdings" panose="05000000000000000000" pitchFamily="2" charset="2"/>
              <a:buChar char="v"/>
            </a:pPr>
            <a:r>
              <a:rPr lang="en-US" sz="1400" dirty="0"/>
              <a:t>Medicare is primary is the patient possesses Medicare at the time services were rendered. </a:t>
            </a:r>
          </a:p>
          <a:p>
            <a:pPr lvl="3">
              <a:lnSpc>
                <a:spcPct val="100000"/>
              </a:lnSpc>
              <a:buFont typeface="Wingdings" panose="05000000000000000000" pitchFamily="2" charset="2"/>
              <a:buChar char="v"/>
            </a:pPr>
            <a:r>
              <a:rPr lang="en-US" sz="1050" dirty="0"/>
              <a:t>VA will pay as a secondary payer in these instances now (see </a:t>
            </a:r>
            <a:r>
              <a:rPr lang="en-US" sz="1050" b="1" i="1" dirty="0"/>
              <a:t>Wolfe vs. </a:t>
            </a:r>
            <a:r>
              <a:rPr lang="en-US" sz="1050" b="1" i="1" dirty="0" err="1"/>
              <a:t>Wilkie</a:t>
            </a:r>
            <a:r>
              <a:rPr lang="en-US" sz="1050" b="1" i="1" dirty="0"/>
              <a:t> </a:t>
            </a:r>
            <a:r>
              <a:rPr lang="en-US" sz="1050" i="1" dirty="0"/>
              <a:t>&amp;</a:t>
            </a:r>
            <a:r>
              <a:rPr lang="en-US" sz="1050" b="1" i="1" dirty="0"/>
              <a:t> Wolfe vs. McDonough</a:t>
            </a:r>
            <a:r>
              <a:rPr lang="en-US" sz="1050" dirty="0"/>
              <a:t>) </a:t>
            </a:r>
          </a:p>
          <a:p>
            <a:pPr marL="1371600" lvl="3" indent="0">
              <a:lnSpc>
                <a:spcPct val="100000"/>
              </a:lnSpc>
              <a:buNone/>
            </a:pPr>
            <a:endParaRPr lang="en-US" sz="1050" dirty="0"/>
          </a:p>
          <a:p>
            <a:pPr lvl="1">
              <a:lnSpc>
                <a:spcPct val="100000"/>
              </a:lnSpc>
              <a:buFont typeface="Wingdings" panose="05000000000000000000" pitchFamily="2" charset="2"/>
              <a:buChar char="v"/>
            </a:pPr>
            <a:r>
              <a:rPr lang="en-US" sz="1600" dirty="0"/>
              <a:t>38 U.S.C. § 1728 Reimbursement of Certain Medical Expenses [VA </a:t>
            </a:r>
            <a:r>
              <a:rPr lang="en-US" sz="1600" b="1" u="sng" dirty="0"/>
              <a:t>&gt;</a:t>
            </a:r>
            <a:r>
              <a:rPr lang="en-US" sz="1600" dirty="0"/>
              <a:t> Medicare] </a:t>
            </a:r>
          </a:p>
          <a:p>
            <a:pPr lvl="2">
              <a:lnSpc>
                <a:spcPct val="100000"/>
              </a:lnSpc>
              <a:buFont typeface="Wingdings" panose="05000000000000000000" pitchFamily="2" charset="2"/>
              <a:buChar char="v"/>
            </a:pPr>
            <a:r>
              <a:rPr lang="en-US" sz="1400" dirty="0"/>
              <a:t>The VA is primary if the patient presents with the following; </a:t>
            </a:r>
          </a:p>
          <a:p>
            <a:pPr lvl="3">
              <a:lnSpc>
                <a:spcPct val="100000"/>
              </a:lnSpc>
              <a:buFont typeface="Wingdings" panose="05000000000000000000" pitchFamily="2" charset="2"/>
              <a:buChar char="v"/>
            </a:pPr>
            <a:r>
              <a:rPr lang="en-US" sz="1050" dirty="0"/>
              <a:t>An adjudicated service-connected disability, </a:t>
            </a:r>
          </a:p>
          <a:p>
            <a:pPr lvl="3">
              <a:lnSpc>
                <a:spcPct val="100000"/>
              </a:lnSpc>
              <a:buFont typeface="Wingdings" panose="05000000000000000000" pitchFamily="2" charset="2"/>
              <a:buChar char="v"/>
            </a:pPr>
            <a:r>
              <a:rPr lang="en-US" sz="1050" dirty="0"/>
              <a:t>A nonservice connected disability associated with and held to be aggravating a service-connected disability, </a:t>
            </a:r>
          </a:p>
          <a:p>
            <a:pPr lvl="3">
              <a:lnSpc>
                <a:spcPct val="100000"/>
              </a:lnSpc>
              <a:buFont typeface="Wingdings" panose="05000000000000000000" pitchFamily="2" charset="2"/>
              <a:buChar char="v"/>
            </a:pPr>
            <a:r>
              <a:rPr lang="en-US" sz="1050" dirty="0"/>
              <a:t>Any disability of a veteran if the veteran has a total disability permanent in nature from a service-connected disability, </a:t>
            </a:r>
          </a:p>
          <a:p>
            <a:pPr lvl="3">
              <a:lnSpc>
                <a:spcPct val="100000"/>
              </a:lnSpc>
              <a:buFont typeface="Wingdings" panose="05000000000000000000" pitchFamily="2" charset="2"/>
              <a:buChar char="v"/>
            </a:pPr>
            <a:r>
              <a:rPr lang="en-US" sz="1050" dirty="0"/>
              <a:t>Any illness, injury, or dental condition of a veteran who </a:t>
            </a:r>
          </a:p>
          <a:p>
            <a:pPr lvl="4">
              <a:lnSpc>
                <a:spcPct val="100000"/>
              </a:lnSpc>
              <a:buFont typeface="Wingdings" panose="05000000000000000000" pitchFamily="2" charset="2"/>
              <a:buChar char="v"/>
            </a:pPr>
            <a:r>
              <a:rPr lang="en-US" sz="1050" dirty="0"/>
              <a:t>A participant in a vocational rehabilitee program; and</a:t>
            </a:r>
          </a:p>
          <a:p>
            <a:pPr lvl="4">
              <a:lnSpc>
                <a:spcPct val="100000"/>
              </a:lnSpc>
              <a:buFont typeface="Wingdings" panose="05000000000000000000" pitchFamily="2" charset="2"/>
              <a:buChar char="v"/>
            </a:pPr>
            <a:r>
              <a:rPr lang="en-US" sz="1050" dirty="0"/>
              <a:t>Medically determined to have been in need of care or treatment to make possible the veteran’s entrance into a course of training or prevent interruption of course of training. </a:t>
            </a:r>
          </a:p>
          <a:p>
            <a:pPr lvl="2">
              <a:lnSpc>
                <a:spcPct val="100000"/>
              </a:lnSpc>
              <a:buFont typeface="Wingdings" panose="05000000000000000000" pitchFamily="2" charset="2"/>
              <a:buChar char="v"/>
            </a:pPr>
            <a:r>
              <a:rPr lang="en-US" sz="1400" dirty="0"/>
              <a:t>Even if the patient possesses Medicare, the VA is primary. </a:t>
            </a:r>
          </a:p>
          <a:p>
            <a:pPr lvl="3">
              <a:lnSpc>
                <a:spcPct val="100000"/>
              </a:lnSpc>
              <a:buFont typeface="Wingdings" panose="05000000000000000000" pitchFamily="2" charset="2"/>
              <a:buChar char="v"/>
            </a:pPr>
            <a:r>
              <a:rPr lang="en-US" sz="1050" dirty="0"/>
              <a:t>VA will process and pay this claim at 100% of the Medicare allowable </a:t>
            </a:r>
          </a:p>
          <a:p>
            <a:pPr lvl="3">
              <a:lnSpc>
                <a:spcPct val="100000"/>
              </a:lnSpc>
              <a:buFont typeface="Wingdings" panose="05000000000000000000" pitchFamily="2" charset="2"/>
              <a:buChar char="v"/>
            </a:pPr>
            <a:r>
              <a:rPr lang="en-US" sz="1050" dirty="0"/>
              <a:t>Per the MSP, if VA approves the claim, they are responsible for that claim. </a:t>
            </a:r>
          </a:p>
          <a:p>
            <a:pPr marL="341313" indent="-341313">
              <a:buFont typeface="Wingdings" panose="05000000000000000000" pitchFamily="2" charset="2"/>
              <a:buChar char="v"/>
            </a:pPr>
            <a:endParaRPr lang="en-US" sz="1600" dirty="0"/>
          </a:p>
        </p:txBody>
      </p:sp>
    </p:spTree>
    <p:extLst>
      <p:ext uri="{BB962C8B-B14F-4D97-AF65-F5344CB8AC3E}">
        <p14:creationId xmlns:p14="http://schemas.microsoft.com/office/powerpoint/2010/main" val="1999638369"/>
      </p:ext>
    </p:extLst>
  </p:cSld>
  <p:clrMapOvr>
    <a:masterClrMapping/>
  </p:clrMapOvr>
  <p:transition spd="med">
    <p:pull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VA PAIN POINTS – Authorization vs. Notification </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23</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348905"/>
            <a:ext cx="10158389"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2400" dirty="0"/>
              <a:t>  How do you review a patient encounter?</a:t>
            </a:r>
          </a:p>
          <a:p>
            <a:pPr lvl="1">
              <a:lnSpc>
                <a:spcPct val="100000"/>
              </a:lnSpc>
              <a:buFont typeface="Wingdings" panose="05000000000000000000" pitchFamily="2" charset="2"/>
              <a:buChar char="v"/>
            </a:pPr>
            <a:r>
              <a:rPr lang="en-US" sz="2000" dirty="0"/>
              <a:t> Registration </a:t>
            </a:r>
          </a:p>
          <a:p>
            <a:pPr lvl="1">
              <a:lnSpc>
                <a:spcPct val="100000"/>
              </a:lnSpc>
              <a:buFont typeface="Wingdings" panose="05000000000000000000" pitchFamily="2" charset="2"/>
              <a:buChar char="v"/>
            </a:pPr>
            <a:r>
              <a:rPr lang="en-US" sz="2000" dirty="0"/>
              <a:t> Notification (ER) or Prior Authorization (Planned)</a:t>
            </a:r>
          </a:p>
          <a:p>
            <a:pPr lvl="1">
              <a:lnSpc>
                <a:spcPct val="100000"/>
              </a:lnSpc>
              <a:buFont typeface="Wingdings" panose="05000000000000000000" pitchFamily="2" charset="2"/>
              <a:buChar char="v"/>
            </a:pPr>
            <a:r>
              <a:rPr lang="en-US" sz="2000" dirty="0"/>
              <a:t> Transfer (VA Facility) or Episode of Care Occurs</a:t>
            </a:r>
          </a:p>
          <a:p>
            <a:pPr lvl="1">
              <a:lnSpc>
                <a:spcPct val="100000"/>
              </a:lnSpc>
              <a:buFont typeface="Wingdings" panose="05000000000000000000" pitchFamily="2" charset="2"/>
              <a:buChar char="v"/>
            </a:pPr>
            <a:r>
              <a:rPr lang="en-US" sz="2000" dirty="0"/>
              <a:t> Discharge</a:t>
            </a:r>
          </a:p>
          <a:p>
            <a:pPr lvl="1">
              <a:lnSpc>
                <a:spcPct val="100000"/>
              </a:lnSpc>
              <a:buFont typeface="Wingdings" panose="05000000000000000000" pitchFamily="2" charset="2"/>
              <a:buChar char="v"/>
            </a:pPr>
            <a:r>
              <a:rPr lang="en-US" sz="2000" dirty="0"/>
              <a:t> Claim Submission </a:t>
            </a:r>
          </a:p>
          <a:p>
            <a:pPr lvl="1">
              <a:lnSpc>
                <a:spcPct val="100000"/>
              </a:lnSpc>
              <a:buFont typeface="Wingdings" panose="05000000000000000000" pitchFamily="2" charset="2"/>
              <a:buChar char="v"/>
            </a:pPr>
            <a:r>
              <a:rPr lang="en-US" sz="2000" dirty="0"/>
              <a:t> Follow Up </a:t>
            </a:r>
          </a:p>
          <a:p>
            <a:pPr lvl="1">
              <a:lnSpc>
                <a:spcPct val="100000"/>
              </a:lnSpc>
              <a:buFont typeface="Wingdings" panose="05000000000000000000" pitchFamily="2" charset="2"/>
              <a:buChar char="v"/>
            </a:pPr>
            <a:r>
              <a:rPr lang="en-US" sz="2000" dirty="0"/>
              <a:t> Review </a:t>
            </a:r>
          </a:p>
          <a:p>
            <a:pPr lvl="1">
              <a:lnSpc>
                <a:spcPct val="100000"/>
              </a:lnSpc>
              <a:buFont typeface="Wingdings" panose="05000000000000000000" pitchFamily="2" charset="2"/>
              <a:buChar char="v"/>
            </a:pPr>
            <a:r>
              <a:rPr lang="en-US" sz="2000" dirty="0"/>
              <a:t> Appeal</a:t>
            </a:r>
          </a:p>
          <a:p>
            <a:pPr marL="341313" indent="-341313">
              <a:buFont typeface="Wingdings" panose="05000000000000000000" pitchFamily="2" charset="2"/>
              <a:buChar char="v"/>
            </a:pPr>
            <a:endParaRPr lang="en-US" sz="1600" dirty="0"/>
          </a:p>
        </p:txBody>
      </p:sp>
    </p:spTree>
    <p:extLst>
      <p:ext uri="{BB962C8B-B14F-4D97-AF65-F5344CB8AC3E}">
        <p14:creationId xmlns:p14="http://schemas.microsoft.com/office/powerpoint/2010/main" val="1585551441"/>
      </p:ext>
    </p:extLst>
  </p:cSld>
  <p:clrMapOvr>
    <a:masterClrMapping/>
  </p:clrMapOvr>
  <p:transition spd="med">
    <p:pull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5FE30-1EEB-CA84-CC20-05C36C4E80B3}"/>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8CE858F-6CEA-4A7E-D1CB-AB6E63547A3E}"/>
              </a:ext>
            </a:extLst>
          </p:cNvPr>
          <p:cNvSpPr>
            <a:spLocks noGrp="1"/>
          </p:cNvSpPr>
          <p:nvPr>
            <p:ph type="body" sz="quarter" idx="10"/>
          </p:nvPr>
        </p:nvSpPr>
        <p:spPr>
          <a:xfrm>
            <a:off x="298635" y="207754"/>
            <a:ext cx="8946965" cy="539734"/>
          </a:xfrm>
        </p:spPr>
        <p:txBody>
          <a:bodyPr/>
          <a:lstStyle/>
          <a:p>
            <a:r>
              <a:rPr lang="en-US" dirty="0"/>
              <a:t>The 21</a:t>
            </a:r>
            <a:r>
              <a:rPr lang="en-US" baseline="30000" dirty="0"/>
              <a:t>st</a:t>
            </a:r>
            <a:r>
              <a:rPr lang="en-US" dirty="0"/>
              <a:t> Century – Notice / Authorizations</a:t>
            </a:r>
            <a:endParaRPr lang="nl-NL" dirty="0"/>
          </a:p>
        </p:txBody>
      </p:sp>
      <p:sp>
        <p:nvSpPr>
          <p:cNvPr id="15" name="TextBox 14">
            <a:extLst>
              <a:ext uri="{FF2B5EF4-FFF2-40B4-BE49-F238E27FC236}">
                <a16:creationId xmlns:a16="http://schemas.microsoft.com/office/drawing/2014/main" id="{0E0C582B-7805-4B9F-7E71-9CF8F4A8FD74}"/>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24</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1E1976D5-7914-90B9-4C07-968153085418}"/>
              </a:ext>
            </a:extLst>
          </p:cNvPr>
          <p:cNvSpPr txBox="1">
            <a:spLocks/>
          </p:cNvSpPr>
          <p:nvPr/>
        </p:nvSpPr>
        <p:spPr>
          <a:xfrm>
            <a:off x="298635" y="923155"/>
            <a:ext cx="11693613" cy="538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v"/>
            </a:pPr>
            <a:r>
              <a:rPr lang="en-US" sz="2400" dirty="0"/>
              <a:t>Form 10-10143g</a:t>
            </a:r>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r>
              <a:rPr lang="en-US" sz="2000" dirty="0"/>
              <a:t>The Point of Contact (POC) will receive follow up emails and communications from the VA regarding approval, denial, transfer request, or conditional approval. </a:t>
            </a:r>
          </a:p>
          <a:p>
            <a:pPr algn="just">
              <a:lnSpc>
                <a:spcPct val="100000"/>
              </a:lnSpc>
              <a:buFont typeface="Wingdings" panose="05000000000000000000" pitchFamily="2" charset="2"/>
              <a:buChar char="v"/>
            </a:pPr>
            <a:r>
              <a:rPr lang="en-US" sz="2000" dirty="0"/>
              <a:t>The VA utilizes InterQual as their utilization management standard (</a:t>
            </a:r>
            <a:r>
              <a:rPr lang="en-US" sz="2000" u="sng" dirty="0"/>
              <a:t>VHA Directive 1117 October 8</a:t>
            </a:r>
            <a:r>
              <a:rPr lang="en-US" sz="2000" u="sng" baseline="30000" dirty="0"/>
              <a:t>th</a:t>
            </a:r>
            <a:r>
              <a:rPr lang="en-US" sz="2000" u="sng" dirty="0"/>
              <a:t>, 2020</a:t>
            </a:r>
            <a:r>
              <a:rPr lang="en-US" sz="2000" dirty="0"/>
              <a:t>) and the “reasonable person” standard for emergency treatment.      </a:t>
            </a:r>
          </a:p>
          <a:p>
            <a:pPr algn="just">
              <a:lnSpc>
                <a:spcPct val="100000"/>
              </a:lnSpc>
              <a:buFont typeface="Wingdings" panose="05000000000000000000" pitchFamily="2" charset="2"/>
              <a:buChar char="v"/>
            </a:pPr>
            <a:endParaRPr lang="en-US" sz="1800" dirty="0"/>
          </a:p>
        </p:txBody>
      </p:sp>
      <p:pic>
        <p:nvPicPr>
          <p:cNvPr id="2" name="Picture 1">
            <a:extLst>
              <a:ext uri="{FF2B5EF4-FFF2-40B4-BE49-F238E27FC236}">
                <a16:creationId xmlns:a16="http://schemas.microsoft.com/office/drawing/2014/main" id="{12707536-4CD3-869F-AB22-0717F3B72402}"/>
              </a:ext>
            </a:extLst>
          </p:cNvPr>
          <p:cNvPicPr>
            <a:picLocks noChangeAspect="1"/>
          </p:cNvPicPr>
          <p:nvPr/>
        </p:nvPicPr>
        <p:blipFill>
          <a:blip r:embed="rId3"/>
          <a:stretch>
            <a:fillRect/>
          </a:stretch>
        </p:blipFill>
        <p:spPr>
          <a:xfrm>
            <a:off x="2096052" y="1448546"/>
            <a:ext cx="8098778" cy="3261198"/>
          </a:xfrm>
          <a:prstGeom prst="rect">
            <a:avLst/>
          </a:prstGeom>
        </p:spPr>
      </p:pic>
    </p:spTree>
    <p:extLst>
      <p:ext uri="{BB962C8B-B14F-4D97-AF65-F5344CB8AC3E}">
        <p14:creationId xmlns:p14="http://schemas.microsoft.com/office/powerpoint/2010/main" val="1375327103"/>
      </p:ext>
    </p:extLst>
  </p:cSld>
  <p:clrMapOvr>
    <a:masterClrMapping/>
  </p:clrMapOvr>
  <p:transition spd="med">
    <p:pull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F65D-7AD2-6A5F-3A72-A6C042229846}"/>
            </a:ext>
          </a:extLst>
        </p:cNvPr>
        <p:cNvGrpSpPr/>
        <p:nvPr/>
      </p:nvGrpSpPr>
      <p:grpSpPr>
        <a:xfrm>
          <a:off x="0" y="0"/>
          <a:ext cx="0" cy="0"/>
          <a:chOff x="0" y="0"/>
          <a:chExt cx="0" cy="0"/>
        </a:xfrm>
      </p:grpSpPr>
      <p:sp>
        <p:nvSpPr>
          <p:cNvPr id="80" name="Rectangle 79">
            <a:extLst>
              <a:ext uri="{FF2B5EF4-FFF2-40B4-BE49-F238E27FC236}">
                <a16:creationId xmlns:a16="http://schemas.microsoft.com/office/drawing/2014/main" id="{88D986D2-84FD-D8EC-63DF-F26C58BE4C28}"/>
              </a:ext>
            </a:extLst>
          </p:cNvPr>
          <p:cNvSpPr/>
          <p:nvPr/>
        </p:nvSpPr>
        <p:spPr>
          <a:xfrm>
            <a:off x="130629" y="1001486"/>
            <a:ext cx="11948160" cy="242751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 Placeholder 6">
            <a:extLst>
              <a:ext uri="{FF2B5EF4-FFF2-40B4-BE49-F238E27FC236}">
                <a16:creationId xmlns:a16="http://schemas.microsoft.com/office/drawing/2014/main" id="{A9D9C26F-FB37-3B08-583C-4CB9E92EBB4B}"/>
              </a:ext>
            </a:extLst>
          </p:cNvPr>
          <p:cNvSpPr>
            <a:spLocks noGrp="1"/>
          </p:cNvSpPr>
          <p:nvPr>
            <p:ph type="body" sz="quarter" idx="10"/>
          </p:nvPr>
        </p:nvSpPr>
        <p:spPr>
          <a:xfrm>
            <a:off x="298635" y="207754"/>
            <a:ext cx="8946965" cy="539734"/>
          </a:xfrm>
        </p:spPr>
        <p:txBody>
          <a:bodyPr/>
          <a:lstStyle/>
          <a:p>
            <a:r>
              <a:rPr lang="en-US" dirty="0"/>
              <a:t>Notification / Authorization Timeline</a:t>
            </a:r>
            <a:endParaRPr lang="nl-NL" dirty="0"/>
          </a:p>
        </p:txBody>
      </p:sp>
      <p:sp>
        <p:nvSpPr>
          <p:cNvPr id="15" name="TextBox 14">
            <a:extLst>
              <a:ext uri="{FF2B5EF4-FFF2-40B4-BE49-F238E27FC236}">
                <a16:creationId xmlns:a16="http://schemas.microsoft.com/office/drawing/2014/main" id="{4A184F7D-B888-3D40-2722-E2BD0D42BC06}"/>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25</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cxnSp>
        <p:nvCxnSpPr>
          <p:cNvPr id="4" name="Straight Arrow Connector 3">
            <a:extLst>
              <a:ext uri="{FF2B5EF4-FFF2-40B4-BE49-F238E27FC236}">
                <a16:creationId xmlns:a16="http://schemas.microsoft.com/office/drawing/2014/main" id="{9AF1CB8D-705A-23D4-AD55-CE55F91218AF}"/>
              </a:ext>
            </a:extLst>
          </p:cNvPr>
          <p:cNvCxnSpPr>
            <a:cxnSpLocks/>
          </p:cNvCxnSpPr>
          <p:nvPr/>
        </p:nvCxnSpPr>
        <p:spPr>
          <a:xfrm>
            <a:off x="535259" y="2219087"/>
            <a:ext cx="11262731"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F92F197-3F6C-D352-9920-8AE157CF31E0}"/>
              </a:ext>
            </a:extLst>
          </p:cNvPr>
          <p:cNvCxnSpPr/>
          <p:nvPr/>
        </p:nvCxnSpPr>
        <p:spPr>
          <a:xfrm>
            <a:off x="952871"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131D3EE-DB87-9FB6-D7C9-611E0DC9F3E1}"/>
              </a:ext>
            </a:extLst>
          </p:cNvPr>
          <p:cNvCxnSpPr>
            <a:cxnSpLocks/>
            <a:endCxn id="20" idx="0"/>
          </p:cNvCxnSpPr>
          <p:nvPr/>
        </p:nvCxnSpPr>
        <p:spPr>
          <a:xfrm>
            <a:off x="1738908" y="2029516"/>
            <a:ext cx="268" cy="871637"/>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11D5184D-390B-0669-D2CF-0EFA3E94C7B9}"/>
              </a:ext>
            </a:extLst>
          </p:cNvPr>
          <p:cNvCxnSpPr/>
          <p:nvPr/>
        </p:nvCxnSpPr>
        <p:spPr>
          <a:xfrm>
            <a:off x="2751933"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72C148B-491E-F962-60E5-79C7E8F94158}"/>
              </a:ext>
            </a:extLst>
          </p:cNvPr>
          <p:cNvCxnSpPr>
            <a:cxnSpLocks/>
          </p:cNvCxnSpPr>
          <p:nvPr/>
        </p:nvCxnSpPr>
        <p:spPr>
          <a:xfrm>
            <a:off x="5762763" y="2029516"/>
            <a:ext cx="0" cy="493893"/>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48F37FD-5C9C-9A84-ABC3-0650C0748CE0}"/>
              </a:ext>
            </a:extLst>
          </p:cNvPr>
          <p:cNvCxnSpPr>
            <a:cxnSpLocks/>
            <a:endCxn id="26" idx="0"/>
          </p:cNvCxnSpPr>
          <p:nvPr/>
        </p:nvCxnSpPr>
        <p:spPr>
          <a:xfrm>
            <a:off x="8241724" y="1973320"/>
            <a:ext cx="0" cy="493173"/>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2C78020-9BA0-D9EB-5CC4-042B1CAACF8B}"/>
              </a:ext>
            </a:extLst>
          </p:cNvPr>
          <p:cNvCxnSpPr>
            <a:cxnSpLocks/>
            <a:endCxn id="29" idx="0"/>
          </p:cNvCxnSpPr>
          <p:nvPr/>
        </p:nvCxnSpPr>
        <p:spPr>
          <a:xfrm>
            <a:off x="11132777" y="2029516"/>
            <a:ext cx="0" cy="867100"/>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41E8D59-CCDF-DC15-3AA6-73381551C4EC}"/>
              </a:ext>
            </a:extLst>
          </p:cNvPr>
          <p:cNvSpPr txBox="1"/>
          <p:nvPr/>
        </p:nvSpPr>
        <p:spPr>
          <a:xfrm>
            <a:off x="219486" y="2455342"/>
            <a:ext cx="1104821" cy="369332"/>
          </a:xfrm>
          <a:prstGeom prst="rect">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Veteran</a:t>
            </a:r>
          </a:p>
        </p:txBody>
      </p:sp>
      <p:sp>
        <p:nvSpPr>
          <p:cNvPr id="20" name="TextBox 19">
            <a:extLst>
              <a:ext uri="{FF2B5EF4-FFF2-40B4-BE49-F238E27FC236}">
                <a16:creationId xmlns:a16="http://schemas.microsoft.com/office/drawing/2014/main" id="{616A251E-43A4-E1D2-173A-BD7D6B50B8F5}"/>
              </a:ext>
            </a:extLst>
          </p:cNvPr>
          <p:cNvSpPr txBox="1"/>
          <p:nvPr/>
        </p:nvSpPr>
        <p:spPr>
          <a:xfrm>
            <a:off x="1186631" y="2901153"/>
            <a:ext cx="110508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Register</a:t>
            </a:r>
          </a:p>
        </p:txBody>
      </p:sp>
      <p:sp>
        <p:nvSpPr>
          <p:cNvPr id="21" name="TextBox 20">
            <a:extLst>
              <a:ext uri="{FF2B5EF4-FFF2-40B4-BE49-F238E27FC236}">
                <a16:creationId xmlns:a16="http://schemas.microsoft.com/office/drawing/2014/main" id="{23E94347-46D6-0526-E5BA-C1327696ABEF}"/>
              </a:ext>
            </a:extLst>
          </p:cNvPr>
          <p:cNvSpPr txBox="1"/>
          <p:nvPr/>
        </p:nvSpPr>
        <p:spPr>
          <a:xfrm>
            <a:off x="2078496" y="2472823"/>
            <a:ext cx="1377645"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Treatment</a:t>
            </a:r>
          </a:p>
        </p:txBody>
      </p:sp>
      <p:sp>
        <p:nvSpPr>
          <p:cNvPr id="22" name="TextBox 21">
            <a:extLst>
              <a:ext uri="{FF2B5EF4-FFF2-40B4-BE49-F238E27FC236}">
                <a16:creationId xmlns:a16="http://schemas.microsoft.com/office/drawing/2014/main" id="{4DE997E6-7A41-98A2-C4F3-C70DCB577F66}"/>
              </a:ext>
            </a:extLst>
          </p:cNvPr>
          <p:cNvSpPr txBox="1"/>
          <p:nvPr/>
        </p:nvSpPr>
        <p:spPr>
          <a:xfrm>
            <a:off x="3460889" y="2896616"/>
            <a:ext cx="1488331"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Notification</a:t>
            </a:r>
          </a:p>
        </p:txBody>
      </p:sp>
      <p:sp>
        <p:nvSpPr>
          <p:cNvPr id="23" name="TextBox 22">
            <a:extLst>
              <a:ext uri="{FF2B5EF4-FFF2-40B4-BE49-F238E27FC236}">
                <a16:creationId xmlns:a16="http://schemas.microsoft.com/office/drawing/2014/main" id="{6CC40611-D309-3EE0-7C34-5A62A02B9192}"/>
              </a:ext>
            </a:extLst>
          </p:cNvPr>
          <p:cNvSpPr txBox="1"/>
          <p:nvPr/>
        </p:nvSpPr>
        <p:spPr>
          <a:xfrm>
            <a:off x="5083378" y="2462446"/>
            <a:ext cx="134396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Response</a:t>
            </a:r>
          </a:p>
        </p:txBody>
      </p:sp>
      <p:sp>
        <p:nvSpPr>
          <p:cNvPr id="24" name="TextBox 23">
            <a:extLst>
              <a:ext uri="{FF2B5EF4-FFF2-40B4-BE49-F238E27FC236}">
                <a16:creationId xmlns:a16="http://schemas.microsoft.com/office/drawing/2014/main" id="{CEB29E54-C523-7860-A94C-1F5C2BB130E6}"/>
              </a:ext>
            </a:extLst>
          </p:cNvPr>
          <p:cNvSpPr txBox="1"/>
          <p:nvPr/>
        </p:nvSpPr>
        <p:spPr>
          <a:xfrm>
            <a:off x="6480522" y="2896616"/>
            <a:ext cx="137704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Discharge</a:t>
            </a:r>
          </a:p>
        </p:txBody>
      </p:sp>
      <p:cxnSp>
        <p:nvCxnSpPr>
          <p:cNvPr id="25" name="Straight Connector 24">
            <a:extLst>
              <a:ext uri="{FF2B5EF4-FFF2-40B4-BE49-F238E27FC236}">
                <a16:creationId xmlns:a16="http://schemas.microsoft.com/office/drawing/2014/main" id="{A94B0E8E-B596-C74E-7F00-498EC66D9AC4}"/>
              </a:ext>
            </a:extLst>
          </p:cNvPr>
          <p:cNvCxnSpPr>
            <a:cxnSpLocks/>
            <a:endCxn id="24" idx="0"/>
          </p:cNvCxnSpPr>
          <p:nvPr/>
        </p:nvCxnSpPr>
        <p:spPr>
          <a:xfrm>
            <a:off x="7169046" y="2018365"/>
            <a:ext cx="1" cy="878251"/>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F0BA6C43-D24F-C619-DB2D-CA893A260547}"/>
              </a:ext>
            </a:extLst>
          </p:cNvPr>
          <p:cNvSpPr txBox="1"/>
          <p:nvPr/>
        </p:nvSpPr>
        <p:spPr>
          <a:xfrm>
            <a:off x="7936814" y="2466493"/>
            <a:ext cx="60981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RFS</a:t>
            </a:r>
          </a:p>
        </p:txBody>
      </p:sp>
      <p:cxnSp>
        <p:nvCxnSpPr>
          <p:cNvPr id="27" name="Straight Connector 26">
            <a:extLst>
              <a:ext uri="{FF2B5EF4-FFF2-40B4-BE49-F238E27FC236}">
                <a16:creationId xmlns:a16="http://schemas.microsoft.com/office/drawing/2014/main" id="{BB3A67F6-554D-44DB-FDA0-F22B2A07ABFA}"/>
              </a:ext>
            </a:extLst>
          </p:cNvPr>
          <p:cNvCxnSpPr>
            <a:cxnSpLocks/>
            <a:endCxn id="28" idx="0"/>
          </p:cNvCxnSpPr>
          <p:nvPr/>
        </p:nvCxnSpPr>
        <p:spPr>
          <a:xfrm>
            <a:off x="9160046" y="2029516"/>
            <a:ext cx="0" cy="882280"/>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DB8EFE7-B5D7-4C74-CEEB-D4F08B280B9B}"/>
              </a:ext>
            </a:extLst>
          </p:cNvPr>
          <p:cNvSpPr txBox="1"/>
          <p:nvPr/>
        </p:nvSpPr>
        <p:spPr>
          <a:xfrm>
            <a:off x="8853349" y="2911796"/>
            <a:ext cx="613394"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SAR</a:t>
            </a:r>
          </a:p>
        </p:txBody>
      </p:sp>
      <p:sp>
        <p:nvSpPr>
          <p:cNvPr id="29" name="TextBox 28">
            <a:extLst>
              <a:ext uri="{FF2B5EF4-FFF2-40B4-BE49-F238E27FC236}">
                <a16:creationId xmlns:a16="http://schemas.microsoft.com/office/drawing/2014/main" id="{12836CB6-39F7-BFB7-4D10-8A0A7E1DFA93}"/>
              </a:ext>
            </a:extLst>
          </p:cNvPr>
          <p:cNvSpPr txBox="1"/>
          <p:nvPr/>
        </p:nvSpPr>
        <p:spPr>
          <a:xfrm>
            <a:off x="10631978" y="2896616"/>
            <a:ext cx="100159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Appeal</a:t>
            </a:r>
          </a:p>
        </p:txBody>
      </p:sp>
      <p:cxnSp>
        <p:nvCxnSpPr>
          <p:cNvPr id="34" name="Straight Connector 33">
            <a:extLst>
              <a:ext uri="{FF2B5EF4-FFF2-40B4-BE49-F238E27FC236}">
                <a16:creationId xmlns:a16="http://schemas.microsoft.com/office/drawing/2014/main" id="{62D83EF7-B2EE-E3FF-4824-DEC1884FC11E}"/>
              </a:ext>
            </a:extLst>
          </p:cNvPr>
          <p:cNvCxnSpPr>
            <a:cxnSpLocks/>
            <a:endCxn id="22" idx="0"/>
          </p:cNvCxnSpPr>
          <p:nvPr/>
        </p:nvCxnSpPr>
        <p:spPr>
          <a:xfrm>
            <a:off x="4205054" y="2024695"/>
            <a:ext cx="1" cy="871921"/>
          </a:xfrm>
          <a:prstGeom prst="line">
            <a:avLst/>
          </a:prstGeom>
        </p:spPr>
        <p:style>
          <a:lnRef idx="1">
            <a:schemeClr val="dk1"/>
          </a:lnRef>
          <a:fillRef idx="0">
            <a:schemeClr val="dk1"/>
          </a:fillRef>
          <a:effectRef idx="0">
            <a:schemeClr val="dk1"/>
          </a:effectRef>
          <a:fontRef idx="minor">
            <a:schemeClr val="tx1"/>
          </a:fontRef>
        </p:style>
      </p:cxnSp>
      <p:sp>
        <p:nvSpPr>
          <p:cNvPr id="44" name="Left Brace 43">
            <a:extLst>
              <a:ext uri="{FF2B5EF4-FFF2-40B4-BE49-F238E27FC236}">
                <a16:creationId xmlns:a16="http://schemas.microsoft.com/office/drawing/2014/main" id="{1339FC3B-3151-F862-D5B5-06B52A0DAC78}"/>
              </a:ext>
            </a:extLst>
          </p:cNvPr>
          <p:cNvSpPr/>
          <p:nvPr/>
        </p:nvSpPr>
        <p:spPr>
          <a:xfrm rot="5400000">
            <a:off x="3082859" y="1094090"/>
            <a:ext cx="788626" cy="14504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5" name="TextBox 44">
            <a:extLst>
              <a:ext uri="{FF2B5EF4-FFF2-40B4-BE49-F238E27FC236}">
                <a16:creationId xmlns:a16="http://schemas.microsoft.com/office/drawing/2014/main" id="{7F00D407-92E4-42B0-16BE-A73BE37F2EF5}"/>
              </a:ext>
            </a:extLst>
          </p:cNvPr>
          <p:cNvSpPr txBox="1"/>
          <p:nvPr/>
        </p:nvSpPr>
        <p:spPr>
          <a:xfrm>
            <a:off x="2387215" y="1078341"/>
            <a:ext cx="219728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72 Hour Window</a:t>
            </a:r>
          </a:p>
        </p:txBody>
      </p:sp>
      <p:sp>
        <p:nvSpPr>
          <p:cNvPr id="46" name="Left Brace 45">
            <a:extLst>
              <a:ext uri="{FF2B5EF4-FFF2-40B4-BE49-F238E27FC236}">
                <a16:creationId xmlns:a16="http://schemas.microsoft.com/office/drawing/2014/main" id="{50731526-E3A4-73E3-B9D4-D6FAAE095DEF}"/>
              </a:ext>
            </a:extLst>
          </p:cNvPr>
          <p:cNvSpPr/>
          <p:nvPr/>
        </p:nvSpPr>
        <p:spPr>
          <a:xfrm rot="5400000">
            <a:off x="7338727" y="1276745"/>
            <a:ext cx="732062" cy="10739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7" name="TextBox 46">
            <a:extLst>
              <a:ext uri="{FF2B5EF4-FFF2-40B4-BE49-F238E27FC236}">
                <a16:creationId xmlns:a16="http://schemas.microsoft.com/office/drawing/2014/main" id="{33DBA417-CEE3-E006-27CB-DA7FCB26DE66}"/>
              </a:ext>
            </a:extLst>
          </p:cNvPr>
          <p:cNvSpPr txBox="1"/>
          <p:nvPr/>
        </p:nvSpPr>
        <p:spPr>
          <a:xfrm>
            <a:off x="6605483" y="1082330"/>
            <a:ext cx="2197283"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dirty="0"/>
              <a:t>72 Hour Window</a:t>
            </a:r>
          </a:p>
        </p:txBody>
      </p:sp>
      <p:sp>
        <p:nvSpPr>
          <p:cNvPr id="50" name="TextBox 49">
            <a:extLst>
              <a:ext uri="{FF2B5EF4-FFF2-40B4-BE49-F238E27FC236}">
                <a16:creationId xmlns:a16="http://schemas.microsoft.com/office/drawing/2014/main" id="{14DAC3E9-ECAB-0788-3F1D-1B8F935B08D0}"/>
              </a:ext>
            </a:extLst>
          </p:cNvPr>
          <p:cNvSpPr txBox="1"/>
          <p:nvPr/>
        </p:nvSpPr>
        <p:spPr>
          <a:xfrm>
            <a:off x="9573823" y="2478269"/>
            <a:ext cx="939424"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Denial</a:t>
            </a:r>
          </a:p>
        </p:txBody>
      </p:sp>
      <p:cxnSp>
        <p:nvCxnSpPr>
          <p:cNvPr id="51" name="Straight Connector 50">
            <a:extLst>
              <a:ext uri="{FF2B5EF4-FFF2-40B4-BE49-F238E27FC236}">
                <a16:creationId xmlns:a16="http://schemas.microsoft.com/office/drawing/2014/main" id="{874DC7A0-66BD-87B0-D0D3-C6AF9B412825}"/>
              </a:ext>
            </a:extLst>
          </p:cNvPr>
          <p:cNvCxnSpPr>
            <a:cxnSpLocks/>
            <a:endCxn id="50" idx="0"/>
          </p:cNvCxnSpPr>
          <p:nvPr/>
        </p:nvCxnSpPr>
        <p:spPr>
          <a:xfrm>
            <a:off x="10043535" y="1994902"/>
            <a:ext cx="0" cy="483367"/>
          </a:xfrm>
          <a:prstGeom prst="line">
            <a:avLst/>
          </a:prstGeom>
        </p:spPr>
        <p:style>
          <a:lnRef idx="1">
            <a:schemeClr val="dk1"/>
          </a:lnRef>
          <a:fillRef idx="0">
            <a:schemeClr val="dk1"/>
          </a:fillRef>
          <a:effectRef idx="0">
            <a:schemeClr val="dk1"/>
          </a:effectRef>
          <a:fontRef idx="minor">
            <a:schemeClr val="tx1"/>
          </a:fontRef>
        </p:style>
      </p:cxnSp>
      <p:sp>
        <p:nvSpPr>
          <p:cNvPr id="53" name="Left Brace 52">
            <a:extLst>
              <a:ext uri="{FF2B5EF4-FFF2-40B4-BE49-F238E27FC236}">
                <a16:creationId xmlns:a16="http://schemas.microsoft.com/office/drawing/2014/main" id="{8162C4D5-4296-A5A2-49C6-8539AD3C3B7D}"/>
              </a:ext>
            </a:extLst>
          </p:cNvPr>
          <p:cNvSpPr/>
          <p:nvPr/>
        </p:nvSpPr>
        <p:spPr>
          <a:xfrm rot="5400000">
            <a:off x="10222125" y="1274825"/>
            <a:ext cx="732062" cy="108924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56C161AD-AF2E-77F8-D006-20686EFE016A}"/>
              </a:ext>
            </a:extLst>
          </p:cNvPr>
          <p:cNvSpPr txBox="1"/>
          <p:nvPr/>
        </p:nvSpPr>
        <p:spPr>
          <a:xfrm>
            <a:off x="9908023" y="1076819"/>
            <a:ext cx="1360267"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90 Days</a:t>
            </a:r>
          </a:p>
        </p:txBody>
      </p:sp>
      <p:sp>
        <p:nvSpPr>
          <p:cNvPr id="55" name="Content Placeholder 2">
            <a:extLst>
              <a:ext uri="{FF2B5EF4-FFF2-40B4-BE49-F238E27FC236}">
                <a16:creationId xmlns:a16="http://schemas.microsoft.com/office/drawing/2014/main" id="{6DB61EA4-1214-E15D-2A21-5A6C070F8D97}"/>
              </a:ext>
            </a:extLst>
          </p:cNvPr>
          <p:cNvSpPr txBox="1">
            <a:spLocks/>
          </p:cNvSpPr>
          <p:nvPr/>
        </p:nvSpPr>
        <p:spPr>
          <a:xfrm>
            <a:off x="219486" y="3759342"/>
            <a:ext cx="11578504" cy="28454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v"/>
            </a:pPr>
            <a:r>
              <a:rPr lang="en-US" sz="2000" dirty="0"/>
              <a:t>Veteran appears at your ED requiring immediate assistance. </a:t>
            </a:r>
          </a:p>
          <a:p>
            <a:pPr algn="just">
              <a:lnSpc>
                <a:spcPct val="100000"/>
              </a:lnSpc>
              <a:buFont typeface="Wingdings" panose="05000000000000000000" pitchFamily="2" charset="2"/>
              <a:buChar char="v"/>
            </a:pPr>
            <a:r>
              <a:rPr lang="en-US" sz="2000" dirty="0"/>
              <a:t>Registrar performs intake of the patient and finds that they are a Veteran. </a:t>
            </a:r>
          </a:p>
          <a:p>
            <a:pPr algn="just">
              <a:lnSpc>
                <a:spcPct val="100000"/>
              </a:lnSpc>
              <a:buFont typeface="Wingdings" panose="05000000000000000000" pitchFamily="2" charset="2"/>
              <a:buChar char="v"/>
            </a:pPr>
            <a:r>
              <a:rPr lang="en-US" sz="2000" dirty="0"/>
              <a:t>VA’s policy mandates that the notification process initiate within </a:t>
            </a:r>
            <a:r>
              <a:rPr lang="en-US" sz="2000" b="1" dirty="0"/>
              <a:t>72 hours of treatment starting</a:t>
            </a:r>
            <a:r>
              <a:rPr lang="en-US" sz="2000" dirty="0"/>
              <a:t>, not arrival time. </a:t>
            </a:r>
          </a:p>
          <a:p>
            <a:pPr lvl="1" algn="just">
              <a:lnSpc>
                <a:spcPct val="100000"/>
              </a:lnSpc>
              <a:buFont typeface="Wingdings" panose="05000000000000000000" pitchFamily="2" charset="2"/>
              <a:buChar char="v"/>
            </a:pPr>
            <a:r>
              <a:rPr lang="en-US" sz="1800" dirty="0"/>
              <a:t>VA believes this gives them the most flexibility when it comes to transfer orders to their facilities that may have a bed or bay available for treatment. </a:t>
            </a:r>
          </a:p>
        </p:txBody>
      </p:sp>
      <p:cxnSp>
        <p:nvCxnSpPr>
          <p:cNvPr id="11" name="Connector: Curved 10">
            <a:extLst>
              <a:ext uri="{FF2B5EF4-FFF2-40B4-BE49-F238E27FC236}">
                <a16:creationId xmlns:a16="http://schemas.microsoft.com/office/drawing/2014/main" id="{78CBC16E-D3E8-2884-9CB2-ABE3DE4F1FDF}"/>
              </a:ext>
            </a:extLst>
          </p:cNvPr>
          <p:cNvCxnSpPr>
            <a:cxnSpLocks/>
            <a:stCxn id="22" idx="0"/>
            <a:endCxn id="23" idx="1"/>
          </p:cNvCxnSpPr>
          <p:nvPr/>
        </p:nvCxnSpPr>
        <p:spPr>
          <a:xfrm rot="5400000" flipH="1" flipV="1">
            <a:off x="4519464" y="2332703"/>
            <a:ext cx="249504" cy="87832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Curved 32">
            <a:extLst>
              <a:ext uri="{FF2B5EF4-FFF2-40B4-BE49-F238E27FC236}">
                <a16:creationId xmlns:a16="http://schemas.microsoft.com/office/drawing/2014/main" id="{FFCD1219-79D1-4497-4346-4530ADB01D91}"/>
              </a:ext>
            </a:extLst>
          </p:cNvPr>
          <p:cNvCxnSpPr>
            <a:cxnSpLocks/>
            <a:stCxn id="23" idx="2"/>
            <a:endCxn id="22" idx="3"/>
          </p:cNvCxnSpPr>
          <p:nvPr/>
        </p:nvCxnSpPr>
        <p:spPr>
          <a:xfrm rot="5400000">
            <a:off x="5227539" y="2553459"/>
            <a:ext cx="249504" cy="80614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38" name="Star: 5 Points 37">
            <a:extLst>
              <a:ext uri="{FF2B5EF4-FFF2-40B4-BE49-F238E27FC236}">
                <a16:creationId xmlns:a16="http://schemas.microsoft.com/office/drawing/2014/main" id="{533EA798-0CFA-2E26-4B0F-B36735D51B39}"/>
              </a:ext>
            </a:extLst>
          </p:cNvPr>
          <p:cNvSpPr/>
          <p:nvPr/>
        </p:nvSpPr>
        <p:spPr>
          <a:xfrm>
            <a:off x="113211" y="2333897"/>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Star: 5 Points 76">
            <a:extLst>
              <a:ext uri="{FF2B5EF4-FFF2-40B4-BE49-F238E27FC236}">
                <a16:creationId xmlns:a16="http://schemas.microsoft.com/office/drawing/2014/main" id="{AD01053B-BB21-FD1E-13DA-2E4D07230482}"/>
              </a:ext>
            </a:extLst>
          </p:cNvPr>
          <p:cNvSpPr/>
          <p:nvPr/>
        </p:nvSpPr>
        <p:spPr>
          <a:xfrm>
            <a:off x="1073696" y="2806397"/>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Star: 5 Points 77">
            <a:extLst>
              <a:ext uri="{FF2B5EF4-FFF2-40B4-BE49-F238E27FC236}">
                <a16:creationId xmlns:a16="http://schemas.microsoft.com/office/drawing/2014/main" id="{802618E2-D2FF-1B92-BC58-D182B2487822}"/>
              </a:ext>
            </a:extLst>
          </p:cNvPr>
          <p:cNvSpPr/>
          <p:nvPr/>
        </p:nvSpPr>
        <p:spPr>
          <a:xfrm>
            <a:off x="1945890" y="2375900"/>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tar: 5 Points 78">
            <a:extLst>
              <a:ext uri="{FF2B5EF4-FFF2-40B4-BE49-F238E27FC236}">
                <a16:creationId xmlns:a16="http://schemas.microsoft.com/office/drawing/2014/main" id="{D82CC58D-2814-6E4D-5BC1-9FC974426483}"/>
              </a:ext>
            </a:extLst>
          </p:cNvPr>
          <p:cNvSpPr/>
          <p:nvPr/>
        </p:nvSpPr>
        <p:spPr>
          <a:xfrm>
            <a:off x="2284812" y="971673"/>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591689"/>
      </p:ext>
    </p:extLst>
  </p:cSld>
  <p:clrMapOvr>
    <a:masterClrMapping/>
  </p:clrMapOvr>
  <p:transition spd="med">
    <p:pull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7C9F9-0989-7033-954F-809A0168F744}"/>
            </a:ext>
          </a:extLst>
        </p:cNvPr>
        <p:cNvGrpSpPr/>
        <p:nvPr/>
      </p:nvGrpSpPr>
      <p:grpSpPr>
        <a:xfrm>
          <a:off x="0" y="0"/>
          <a:ext cx="0" cy="0"/>
          <a:chOff x="0" y="0"/>
          <a:chExt cx="0" cy="0"/>
        </a:xfrm>
      </p:grpSpPr>
      <p:sp>
        <p:nvSpPr>
          <p:cNvPr id="63" name="Rectangle 62">
            <a:extLst>
              <a:ext uri="{FF2B5EF4-FFF2-40B4-BE49-F238E27FC236}">
                <a16:creationId xmlns:a16="http://schemas.microsoft.com/office/drawing/2014/main" id="{01E9B8EE-ABBE-DAC5-6610-F5385C05960A}"/>
              </a:ext>
            </a:extLst>
          </p:cNvPr>
          <p:cNvSpPr/>
          <p:nvPr/>
        </p:nvSpPr>
        <p:spPr>
          <a:xfrm>
            <a:off x="130629" y="1001486"/>
            <a:ext cx="11948160" cy="242751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 Placeholder 6">
            <a:extLst>
              <a:ext uri="{FF2B5EF4-FFF2-40B4-BE49-F238E27FC236}">
                <a16:creationId xmlns:a16="http://schemas.microsoft.com/office/drawing/2014/main" id="{47162ED6-6200-0BF8-A038-65C0FD94EFD3}"/>
              </a:ext>
            </a:extLst>
          </p:cNvPr>
          <p:cNvSpPr>
            <a:spLocks noGrp="1"/>
          </p:cNvSpPr>
          <p:nvPr>
            <p:ph type="body" sz="quarter" idx="10"/>
          </p:nvPr>
        </p:nvSpPr>
        <p:spPr>
          <a:xfrm>
            <a:off x="298635" y="207754"/>
            <a:ext cx="8946965" cy="539734"/>
          </a:xfrm>
        </p:spPr>
        <p:txBody>
          <a:bodyPr/>
          <a:lstStyle/>
          <a:p>
            <a:r>
              <a:rPr lang="en-US" dirty="0"/>
              <a:t>Notification / Authorization Timeline</a:t>
            </a:r>
            <a:endParaRPr lang="nl-NL" dirty="0"/>
          </a:p>
        </p:txBody>
      </p:sp>
      <p:sp>
        <p:nvSpPr>
          <p:cNvPr id="15" name="TextBox 14">
            <a:extLst>
              <a:ext uri="{FF2B5EF4-FFF2-40B4-BE49-F238E27FC236}">
                <a16:creationId xmlns:a16="http://schemas.microsoft.com/office/drawing/2014/main" id="{46BD8484-17EF-C8AB-3D3C-067545BA5953}"/>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26</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5" name="TextBox 4">
            <a:extLst>
              <a:ext uri="{FF2B5EF4-FFF2-40B4-BE49-F238E27FC236}">
                <a16:creationId xmlns:a16="http://schemas.microsoft.com/office/drawing/2014/main" id="{EBA2DA2C-ECC1-0734-4011-7AC2122AEA24}"/>
              </a:ext>
            </a:extLst>
          </p:cNvPr>
          <p:cNvSpPr txBox="1"/>
          <p:nvPr/>
        </p:nvSpPr>
        <p:spPr>
          <a:xfrm>
            <a:off x="298635" y="3625626"/>
            <a:ext cx="11456990" cy="2800767"/>
          </a:xfrm>
          <a:prstGeom prst="rect">
            <a:avLst/>
          </a:prstGeom>
          <a:noFill/>
        </p:spPr>
        <p:txBody>
          <a:bodyPr wrap="square">
            <a:spAutoFit/>
          </a:bodyPr>
          <a:lstStyle/>
          <a:p>
            <a:pPr marL="227013" indent="-227013" algn="just">
              <a:lnSpc>
                <a:spcPct val="100000"/>
              </a:lnSpc>
              <a:buFont typeface="Wingdings" panose="05000000000000000000" pitchFamily="2" charset="2"/>
              <a:buChar char="v"/>
            </a:pPr>
            <a:r>
              <a:rPr lang="en-US" sz="2000" dirty="0"/>
              <a:t>Upon submitting Notification to the VA through their emergent notification portal, the VA will normally respond within 3 to 4 hours. </a:t>
            </a:r>
          </a:p>
          <a:p>
            <a:pPr marL="687388" lvl="1" indent="-230188" algn="just">
              <a:lnSpc>
                <a:spcPct val="100000"/>
              </a:lnSpc>
              <a:buFont typeface="Wingdings" panose="05000000000000000000" pitchFamily="2" charset="2"/>
              <a:buChar char="v"/>
            </a:pPr>
            <a:r>
              <a:rPr lang="en-US" dirty="0"/>
              <a:t>Information from form 10-10143g must be included in the initial notification request in order for the VA to make their determination. </a:t>
            </a:r>
          </a:p>
          <a:p>
            <a:pPr marL="227013" indent="-227013" algn="just">
              <a:lnSpc>
                <a:spcPct val="100000"/>
              </a:lnSpc>
              <a:buFont typeface="Wingdings" panose="05000000000000000000" pitchFamily="2" charset="2"/>
              <a:buChar char="v"/>
            </a:pPr>
            <a:r>
              <a:rPr lang="en-US" sz="2000" dirty="0"/>
              <a:t>Upon receipt of a response from the VA, the episode of care is either approved, a transfer order is noted, or it is denied. </a:t>
            </a:r>
          </a:p>
          <a:p>
            <a:pPr marL="687388" lvl="1" indent="-230188" algn="just">
              <a:lnSpc>
                <a:spcPct val="100000"/>
              </a:lnSpc>
              <a:buFont typeface="Wingdings" panose="05000000000000000000" pitchFamily="2" charset="2"/>
              <a:buChar char="v"/>
            </a:pPr>
            <a:r>
              <a:rPr lang="en-US" dirty="0"/>
              <a:t>If the care is approved, continue with the episode of care for the codes previously submitted. If the situation changes, the VA requests that the notification be updated with new information to adjust their expectations. </a:t>
            </a:r>
          </a:p>
        </p:txBody>
      </p:sp>
      <p:cxnSp>
        <p:nvCxnSpPr>
          <p:cNvPr id="2" name="Straight Arrow Connector 1">
            <a:extLst>
              <a:ext uri="{FF2B5EF4-FFF2-40B4-BE49-F238E27FC236}">
                <a16:creationId xmlns:a16="http://schemas.microsoft.com/office/drawing/2014/main" id="{6444598E-3969-B244-5186-1626BE684744}"/>
              </a:ext>
            </a:extLst>
          </p:cNvPr>
          <p:cNvCxnSpPr>
            <a:cxnSpLocks/>
          </p:cNvCxnSpPr>
          <p:nvPr/>
        </p:nvCxnSpPr>
        <p:spPr>
          <a:xfrm>
            <a:off x="535259" y="2219087"/>
            <a:ext cx="11262731"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F8FDDB08-B615-7334-F4EE-FC8EB40612E1}"/>
              </a:ext>
            </a:extLst>
          </p:cNvPr>
          <p:cNvCxnSpPr/>
          <p:nvPr/>
        </p:nvCxnSpPr>
        <p:spPr>
          <a:xfrm>
            <a:off x="952871"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7BF32E9-129E-7B38-AF10-44A8091D9B3E}"/>
              </a:ext>
            </a:extLst>
          </p:cNvPr>
          <p:cNvCxnSpPr>
            <a:cxnSpLocks/>
            <a:endCxn id="31" idx="0"/>
          </p:cNvCxnSpPr>
          <p:nvPr/>
        </p:nvCxnSpPr>
        <p:spPr>
          <a:xfrm>
            <a:off x="1738908" y="2029516"/>
            <a:ext cx="268" cy="87163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AA20768-9B61-F319-9490-53D60A14ABEF}"/>
              </a:ext>
            </a:extLst>
          </p:cNvPr>
          <p:cNvCxnSpPr/>
          <p:nvPr/>
        </p:nvCxnSpPr>
        <p:spPr>
          <a:xfrm>
            <a:off x="2751933"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80C65BF2-D222-42EE-F9D7-FC92734F2EE7}"/>
              </a:ext>
            </a:extLst>
          </p:cNvPr>
          <p:cNvCxnSpPr>
            <a:cxnSpLocks/>
          </p:cNvCxnSpPr>
          <p:nvPr/>
        </p:nvCxnSpPr>
        <p:spPr>
          <a:xfrm>
            <a:off x="5762763" y="2029516"/>
            <a:ext cx="0" cy="493893"/>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97AE787-4354-48F0-6DF0-6E62123392E4}"/>
              </a:ext>
            </a:extLst>
          </p:cNvPr>
          <p:cNvCxnSpPr>
            <a:cxnSpLocks/>
            <a:endCxn id="38" idx="0"/>
          </p:cNvCxnSpPr>
          <p:nvPr/>
        </p:nvCxnSpPr>
        <p:spPr>
          <a:xfrm>
            <a:off x="8241724" y="1973320"/>
            <a:ext cx="0" cy="493173"/>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BF096DB-8CF0-5AA5-B399-89D521C747D5}"/>
              </a:ext>
            </a:extLst>
          </p:cNvPr>
          <p:cNvCxnSpPr>
            <a:cxnSpLocks/>
            <a:endCxn id="41" idx="0"/>
          </p:cNvCxnSpPr>
          <p:nvPr/>
        </p:nvCxnSpPr>
        <p:spPr>
          <a:xfrm>
            <a:off x="11132777" y="2029516"/>
            <a:ext cx="0" cy="867100"/>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7AA91FA1-913F-29C7-F4E3-70EA857A36AE}"/>
              </a:ext>
            </a:extLst>
          </p:cNvPr>
          <p:cNvSpPr txBox="1"/>
          <p:nvPr/>
        </p:nvSpPr>
        <p:spPr>
          <a:xfrm>
            <a:off x="219486" y="2455342"/>
            <a:ext cx="1104821" cy="369332"/>
          </a:xfrm>
          <a:prstGeom prst="rect">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Veteran</a:t>
            </a:r>
          </a:p>
        </p:txBody>
      </p:sp>
      <p:sp>
        <p:nvSpPr>
          <p:cNvPr id="31" name="TextBox 30">
            <a:extLst>
              <a:ext uri="{FF2B5EF4-FFF2-40B4-BE49-F238E27FC236}">
                <a16:creationId xmlns:a16="http://schemas.microsoft.com/office/drawing/2014/main" id="{7AEDB822-419B-0A85-25C8-DA0A74100B2C}"/>
              </a:ext>
            </a:extLst>
          </p:cNvPr>
          <p:cNvSpPr txBox="1"/>
          <p:nvPr/>
        </p:nvSpPr>
        <p:spPr>
          <a:xfrm>
            <a:off x="1186631" y="2901153"/>
            <a:ext cx="110508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Register</a:t>
            </a:r>
          </a:p>
        </p:txBody>
      </p:sp>
      <p:sp>
        <p:nvSpPr>
          <p:cNvPr id="32" name="TextBox 31">
            <a:extLst>
              <a:ext uri="{FF2B5EF4-FFF2-40B4-BE49-F238E27FC236}">
                <a16:creationId xmlns:a16="http://schemas.microsoft.com/office/drawing/2014/main" id="{24DCB58B-4A36-8891-3237-518DB10041B2}"/>
              </a:ext>
            </a:extLst>
          </p:cNvPr>
          <p:cNvSpPr txBox="1"/>
          <p:nvPr/>
        </p:nvSpPr>
        <p:spPr>
          <a:xfrm>
            <a:off x="2078496" y="2472823"/>
            <a:ext cx="1377645"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Treatment</a:t>
            </a:r>
          </a:p>
        </p:txBody>
      </p:sp>
      <p:sp>
        <p:nvSpPr>
          <p:cNvPr id="33" name="TextBox 32">
            <a:extLst>
              <a:ext uri="{FF2B5EF4-FFF2-40B4-BE49-F238E27FC236}">
                <a16:creationId xmlns:a16="http://schemas.microsoft.com/office/drawing/2014/main" id="{3A61AF40-B0A4-0947-53D1-9116A0450222}"/>
              </a:ext>
            </a:extLst>
          </p:cNvPr>
          <p:cNvSpPr txBox="1"/>
          <p:nvPr/>
        </p:nvSpPr>
        <p:spPr>
          <a:xfrm>
            <a:off x="3460889" y="2896616"/>
            <a:ext cx="1488331"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Notification</a:t>
            </a:r>
          </a:p>
        </p:txBody>
      </p:sp>
      <p:sp>
        <p:nvSpPr>
          <p:cNvPr id="35" name="TextBox 34">
            <a:extLst>
              <a:ext uri="{FF2B5EF4-FFF2-40B4-BE49-F238E27FC236}">
                <a16:creationId xmlns:a16="http://schemas.microsoft.com/office/drawing/2014/main" id="{B7C9A766-BFCC-31A9-6176-1DDB91ED8EC0}"/>
              </a:ext>
            </a:extLst>
          </p:cNvPr>
          <p:cNvSpPr txBox="1"/>
          <p:nvPr/>
        </p:nvSpPr>
        <p:spPr>
          <a:xfrm>
            <a:off x="5083378" y="2462446"/>
            <a:ext cx="134396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Response</a:t>
            </a:r>
          </a:p>
        </p:txBody>
      </p:sp>
      <p:sp>
        <p:nvSpPr>
          <p:cNvPr id="36" name="TextBox 35">
            <a:extLst>
              <a:ext uri="{FF2B5EF4-FFF2-40B4-BE49-F238E27FC236}">
                <a16:creationId xmlns:a16="http://schemas.microsoft.com/office/drawing/2014/main" id="{584AD22F-8C09-F436-F765-A73E0DD98DDC}"/>
              </a:ext>
            </a:extLst>
          </p:cNvPr>
          <p:cNvSpPr txBox="1"/>
          <p:nvPr/>
        </p:nvSpPr>
        <p:spPr>
          <a:xfrm>
            <a:off x="6480522" y="2896616"/>
            <a:ext cx="137704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Discharge</a:t>
            </a:r>
          </a:p>
        </p:txBody>
      </p:sp>
      <p:cxnSp>
        <p:nvCxnSpPr>
          <p:cNvPr id="37" name="Straight Connector 36">
            <a:extLst>
              <a:ext uri="{FF2B5EF4-FFF2-40B4-BE49-F238E27FC236}">
                <a16:creationId xmlns:a16="http://schemas.microsoft.com/office/drawing/2014/main" id="{A6DFC52A-98E2-D457-976A-1B21CD534803}"/>
              </a:ext>
            </a:extLst>
          </p:cNvPr>
          <p:cNvCxnSpPr>
            <a:cxnSpLocks/>
            <a:endCxn id="36" idx="0"/>
          </p:cNvCxnSpPr>
          <p:nvPr/>
        </p:nvCxnSpPr>
        <p:spPr>
          <a:xfrm>
            <a:off x="7169046" y="2018365"/>
            <a:ext cx="1" cy="878251"/>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F562A7DE-9FCA-9D7E-748D-377A73262F75}"/>
              </a:ext>
            </a:extLst>
          </p:cNvPr>
          <p:cNvSpPr txBox="1"/>
          <p:nvPr/>
        </p:nvSpPr>
        <p:spPr>
          <a:xfrm>
            <a:off x="7936814" y="2466493"/>
            <a:ext cx="60981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RFS</a:t>
            </a:r>
          </a:p>
        </p:txBody>
      </p:sp>
      <p:cxnSp>
        <p:nvCxnSpPr>
          <p:cNvPr id="39" name="Straight Connector 38">
            <a:extLst>
              <a:ext uri="{FF2B5EF4-FFF2-40B4-BE49-F238E27FC236}">
                <a16:creationId xmlns:a16="http://schemas.microsoft.com/office/drawing/2014/main" id="{FA91BBE8-0A41-743C-1DDE-A49F3A833A71}"/>
              </a:ext>
            </a:extLst>
          </p:cNvPr>
          <p:cNvCxnSpPr>
            <a:cxnSpLocks/>
            <a:endCxn id="40" idx="0"/>
          </p:cNvCxnSpPr>
          <p:nvPr/>
        </p:nvCxnSpPr>
        <p:spPr>
          <a:xfrm>
            <a:off x="9160046" y="2029516"/>
            <a:ext cx="0" cy="882280"/>
          </a:xfrm>
          <a:prstGeom prst="line">
            <a:avLst/>
          </a:prstGeom>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91D45719-C0FA-DB95-B192-E73366553FAD}"/>
              </a:ext>
            </a:extLst>
          </p:cNvPr>
          <p:cNvSpPr txBox="1"/>
          <p:nvPr/>
        </p:nvSpPr>
        <p:spPr>
          <a:xfrm>
            <a:off x="8853349" y="2911796"/>
            <a:ext cx="613394"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SAR</a:t>
            </a:r>
          </a:p>
        </p:txBody>
      </p:sp>
      <p:sp>
        <p:nvSpPr>
          <p:cNvPr id="41" name="TextBox 40">
            <a:extLst>
              <a:ext uri="{FF2B5EF4-FFF2-40B4-BE49-F238E27FC236}">
                <a16:creationId xmlns:a16="http://schemas.microsoft.com/office/drawing/2014/main" id="{CF77252D-45BF-E125-FBD3-9FC663F069BC}"/>
              </a:ext>
            </a:extLst>
          </p:cNvPr>
          <p:cNvSpPr txBox="1"/>
          <p:nvPr/>
        </p:nvSpPr>
        <p:spPr>
          <a:xfrm>
            <a:off x="10631978" y="2896616"/>
            <a:ext cx="100159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Appeal</a:t>
            </a:r>
          </a:p>
        </p:txBody>
      </p:sp>
      <p:cxnSp>
        <p:nvCxnSpPr>
          <p:cNvPr id="42" name="Straight Connector 41">
            <a:extLst>
              <a:ext uri="{FF2B5EF4-FFF2-40B4-BE49-F238E27FC236}">
                <a16:creationId xmlns:a16="http://schemas.microsoft.com/office/drawing/2014/main" id="{C50B7E65-C9F4-A509-0E00-3C9D46392F64}"/>
              </a:ext>
            </a:extLst>
          </p:cNvPr>
          <p:cNvCxnSpPr>
            <a:cxnSpLocks/>
            <a:endCxn id="33" idx="0"/>
          </p:cNvCxnSpPr>
          <p:nvPr/>
        </p:nvCxnSpPr>
        <p:spPr>
          <a:xfrm>
            <a:off x="4205054" y="2024695"/>
            <a:ext cx="1" cy="871921"/>
          </a:xfrm>
          <a:prstGeom prst="line">
            <a:avLst/>
          </a:prstGeom>
        </p:spPr>
        <p:style>
          <a:lnRef idx="1">
            <a:schemeClr val="dk1"/>
          </a:lnRef>
          <a:fillRef idx="0">
            <a:schemeClr val="dk1"/>
          </a:fillRef>
          <a:effectRef idx="0">
            <a:schemeClr val="dk1"/>
          </a:effectRef>
          <a:fontRef idx="minor">
            <a:schemeClr val="tx1"/>
          </a:fontRef>
        </p:style>
      </p:cxnSp>
      <p:sp>
        <p:nvSpPr>
          <p:cNvPr id="43" name="Left Brace 42">
            <a:extLst>
              <a:ext uri="{FF2B5EF4-FFF2-40B4-BE49-F238E27FC236}">
                <a16:creationId xmlns:a16="http://schemas.microsoft.com/office/drawing/2014/main" id="{3B32E048-22FD-0E8F-7F4A-EEDB7A229546}"/>
              </a:ext>
            </a:extLst>
          </p:cNvPr>
          <p:cNvSpPr/>
          <p:nvPr/>
        </p:nvSpPr>
        <p:spPr>
          <a:xfrm rot="5400000">
            <a:off x="3082859" y="1094090"/>
            <a:ext cx="788626" cy="14504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786C9120-C085-445D-461C-0FD5975AFC58}"/>
              </a:ext>
            </a:extLst>
          </p:cNvPr>
          <p:cNvSpPr txBox="1"/>
          <p:nvPr/>
        </p:nvSpPr>
        <p:spPr>
          <a:xfrm>
            <a:off x="2387215" y="1078341"/>
            <a:ext cx="219728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72 Hour Window</a:t>
            </a:r>
          </a:p>
        </p:txBody>
      </p:sp>
      <p:sp>
        <p:nvSpPr>
          <p:cNvPr id="49" name="Left Brace 48">
            <a:extLst>
              <a:ext uri="{FF2B5EF4-FFF2-40B4-BE49-F238E27FC236}">
                <a16:creationId xmlns:a16="http://schemas.microsoft.com/office/drawing/2014/main" id="{2A186204-0BB5-E6C6-E4C2-221F3F48B383}"/>
              </a:ext>
            </a:extLst>
          </p:cNvPr>
          <p:cNvSpPr/>
          <p:nvPr/>
        </p:nvSpPr>
        <p:spPr>
          <a:xfrm rot="5400000">
            <a:off x="7338727" y="1276745"/>
            <a:ext cx="732062" cy="10739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3A4C2D28-5E61-8ADB-6D47-F23DF3A27908}"/>
              </a:ext>
            </a:extLst>
          </p:cNvPr>
          <p:cNvSpPr txBox="1"/>
          <p:nvPr/>
        </p:nvSpPr>
        <p:spPr>
          <a:xfrm>
            <a:off x="6605483" y="1082330"/>
            <a:ext cx="2197283"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dirty="0"/>
              <a:t>72 Hour Window</a:t>
            </a:r>
          </a:p>
        </p:txBody>
      </p:sp>
      <p:sp>
        <p:nvSpPr>
          <p:cNvPr id="55" name="TextBox 54">
            <a:extLst>
              <a:ext uri="{FF2B5EF4-FFF2-40B4-BE49-F238E27FC236}">
                <a16:creationId xmlns:a16="http://schemas.microsoft.com/office/drawing/2014/main" id="{F93E76DE-EAC2-D998-5BBC-A482443DBCA3}"/>
              </a:ext>
            </a:extLst>
          </p:cNvPr>
          <p:cNvSpPr txBox="1"/>
          <p:nvPr/>
        </p:nvSpPr>
        <p:spPr>
          <a:xfrm>
            <a:off x="9573823" y="2478269"/>
            <a:ext cx="939424"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Denial</a:t>
            </a:r>
          </a:p>
        </p:txBody>
      </p:sp>
      <p:cxnSp>
        <p:nvCxnSpPr>
          <p:cNvPr id="56" name="Straight Connector 55">
            <a:extLst>
              <a:ext uri="{FF2B5EF4-FFF2-40B4-BE49-F238E27FC236}">
                <a16:creationId xmlns:a16="http://schemas.microsoft.com/office/drawing/2014/main" id="{88B488A4-D0E7-0B46-87AB-28920CDDDDAC}"/>
              </a:ext>
            </a:extLst>
          </p:cNvPr>
          <p:cNvCxnSpPr>
            <a:cxnSpLocks/>
            <a:endCxn id="55" idx="0"/>
          </p:cNvCxnSpPr>
          <p:nvPr/>
        </p:nvCxnSpPr>
        <p:spPr>
          <a:xfrm>
            <a:off x="10043535" y="1994902"/>
            <a:ext cx="0" cy="483367"/>
          </a:xfrm>
          <a:prstGeom prst="line">
            <a:avLst/>
          </a:prstGeom>
        </p:spPr>
        <p:style>
          <a:lnRef idx="1">
            <a:schemeClr val="dk1"/>
          </a:lnRef>
          <a:fillRef idx="0">
            <a:schemeClr val="dk1"/>
          </a:fillRef>
          <a:effectRef idx="0">
            <a:schemeClr val="dk1"/>
          </a:effectRef>
          <a:fontRef idx="minor">
            <a:schemeClr val="tx1"/>
          </a:fontRef>
        </p:style>
      </p:cxnSp>
      <p:sp>
        <p:nvSpPr>
          <p:cNvPr id="57" name="Left Brace 56">
            <a:extLst>
              <a:ext uri="{FF2B5EF4-FFF2-40B4-BE49-F238E27FC236}">
                <a16:creationId xmlns:a16="http://schemas.microsoft.com/office/drawing/2014/main" id="{011E905C-BE92-B29C-F3CE-00305CDB9679}"/>
              </a:ext>
            </a:extLst>
          </p:cNvPr>
          <p:cNvSpPr/>
          <p:nvPr/>
        </p:nvSpPr>
        <p:spPr>
          <a:xfrm rot="5400000">
            <a:off x="10222125" y="1274825"/>
            <a:ext cx="732062" cy="108924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E9E49BA8-E754-A5D6-EB65-1BEBB407490B}"/>
              </a:ext>
            </a:extLst>
          </p:cNvPr>
          <p:cNvSpPr txBox="1"/>
          <p:nvPr/>
        </p:nvSpPr>
        <p:spPr>
          <a:xfrm>
            <a:off x="9908023" y="1076819"/>
            <a:ext cx="1360267"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90 Days</a:t>
            </a:r>
          </a:p>
        </p:txBody>
      </p:sp>
      <p:cxnSp>
        <p:nvCxnSpPr>
          <p:cNvPr id="59" name="Connector: Curved 58">
            <a:extLst>
              <a:ext uri="{FF2B5EF4-FFF2-40B4-BE49-F238E27FC236}">
                <a16:creationId xmlns:a16="http://schemas.microsoft.com/office/drawing/2014/main" id="{D3425812-09D6-E1CE-D05A-BCF905058E62}"/>
              </a:ext>
            </a:extLst>
          </p:cNvPr>
          <p:cNvCxnSpPr>
            <a:cxnSpLocks/>
            <a:stCxn id="33" idx="0"/>
            <a:endCxn id="35" idx="1"/>
          </p:cNvCxnSpPr>
          <p:nvPr/>
        </p:nvCxnSpPr>
        <p:spPr>
          <a:xfrm rot="5400000" flipH="1" flipV="1">
            <a:off x="4519464" y="2332703"/>
            <a:ext cx="249504" cy="87832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0" name="Connector: Curved 59">
            <a:extLst>
              <a:ext uri="{FF2B5EF4-FFF2-40B4-BE49-F238E27FC236}">
                <a16:creationId xmlns:a16="http://schemas.microsoft.com/office/drawing/2014/main" id="{A8430131-7613-C845-BC39-D5D5E216ED6B}"/>
              </a:ext>
            </a:extLst>
          </p:cNvPr>
          <p:cNvCxnSpPr>
            <a:cxnSpLocks/>
            <a:stCxn id="35" idx="2"/>
            <a:endCxn id="33" idx="3"/>
          </p:cNvCxnSpPr>
          <p:nvPr/>
        </p:nvCxnSpPr>
        <p:spPr>
          <a:xfrm rot="5400000">
            <a:off x="5227539" y="2553459"/>
            <a:ext cx="249504" cy="80614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61" name="Star: 5 Points 60">
            <a:extLst>
              <a:ext uri="{FF2B5EF4-FFF2-40B4-BE49-F238E27FC236}">
                <a16:creationId xmlns:a16="http://schemas.microsoft.com/office/drawing/2014/main" id="{A2493F08-D8BF-80B9-C110-5AA0B8B95A4C}"/>
              </a:ext>
            </a:extLst>
          </p:cNvPr>
          <p:cNvSpPr/>
          <p:nvPr/>
        </p:nvSpPr>
        <p:spPr>
          <a:xfrm>
            <a:off x="3350231" y="2806397"/>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73A27A4B-2AC7-F283-E9BD-AAA756DD3B7A}"/>
              </a:ext>
            </a:extLst>
          </p:cNvPr>
          <p:cNvSpPr/>
          <p:nvPr/>
        </p:nvSpPr>
        <p:spPr>
          <a:xfrm>
            <a:off x="5000179" y="2384717"/>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322256"/>
      </p:ext>
    </p:extLst>
  </p:cSld>
  <p:clrMapOvr>
    <a:masterClrMapping/>
  </p:clrMapOvr>
  <p:transition spd="med">
    <p:pull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0B4E8-284B-57E1-5CC8-F1358D4010DB}"/>
            </a:ext>
          </a:extLst>
        </p:cNvPr>
        <p:cNvGrpSpPr/>
        <p:nvPr/>
      </p:nvGrpSpPr>
      <p:grpSpPr>
        <a:xfrm>
          <a:off x="0" y="0"/>
          <a:ext cx="0" cy="0"/>
          <a:chOff x="0" y="0"/>
          <a:chExt cx="0" cy="0"/>
        </a:xfrm>
      </p:grpSpPr>
      <p:sp>
        <p:nvSpPr>
          <p:cNvPr id="61" name="Rectangle 60">
            <a:extLst>
              <a:ext uri="{FF2B5EF4-FFF2-40B4-BE49-F238E27FC236}">
                <a16:creationId xmlns:a16="http://schemas.microsoft.com/office/drawing/2014/main" id="{5A7A7AB1-2A53-E2DC-8ABD-56E5EEDD1E9A}"/>
              </a:ext>
            </a:extLst>
          </p:cNvPr>
          <p:cNvSpPr/>
          <p:nvPr/>
        </p:nvSpPr>
        <p:spPr>
          <a:xfrm>
            <a:off x="130629" y="1001486"/>
            <a:ext cx="11948160" cy="242751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 Placeholder 6">
            <a:extLst>
              <a:ext uri="{FF2B5EF4-FFF2-40B4-BE49-F238E27FC236}">
                <a16:creationId xmlns:a16="http://schemas.microsoft.com/office/drawing/2014/main" id="{6EADDD8B-63DC-B075-E3E0-B0656302ED33}"/>
              </a:ext>
            </a:extLst>
          </p:cNvPr>
          <p:cNvSpPr>
            <a:spLocks noGrp="1"/>
          </p:cNvSpPr>
          <p:nvPr>
            <p:ph type="body" sz="quarter" idx="10"/>
          </p:nvPr>
        </p:nvSpPr>
        <p:spPr>
          <a:xfrm>
            <a:off x="298635" y="207754"/>
            <a:ext cx="8946965" cy="539734"/>
          </a:xfrm>
        </p:spPr>
        <p:txBody>
          <a:bodyPr/>
          <a:lstStyle/>
          <a:p>
            <a:r>
              <a:rPr lang="en-US" dirty="0"/>
              <a:t>Notification / Authorization Timeline</a:t>
            </a:r>
            <a:endParaRPr lang="nl-NL" dirty="0"/>
          </a:p>
        </p:txBody>
      </p:sp>
      <p:sp>
        <p:nvSpPr>
          <p:cNvPr id="15" name="TextBox 14">
            <a:extLst>
              <a:ext uri="{FF2B5EF4-FFF2-40B4-BE49-F238E27FC236}">
                <a16:creationId xmlns:a16="http://schemas.microsoft.com/office/drawing/2014/main" id="{2DB2D92D-7C10-16F8-B25F-8A09A76750D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27</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5" name="TextBox 4">
            <a:extLst>
              <a:ext uri="{FF2B5EF4-FFF2-40B4-BE49-F238E27FC236}">
                <a16:creationId xmlns:a16="http://schemas.microsoft.com/office/drawing/2014/main" id="{7F0E2CBA-4BA0-B1B4-0CF0-B2F2D5AAA1A5}"/>
              </a:ext>
            </a:extLst>
          </p:cNvPr>
          <p:cNvSpPr txBox="1"/>
          <p:nvPr/>
        </p:nvSpPr>
        <p:spPr>
          <a:xfrm>
            <a:off x="130629" y="3633594"/>
            <a:ext cx="11693614" cy="2246769"/>
          </a:xfrm>
          <a:prstGeom prst="rect">
            <a:avLst/>
          </a:prstGeom>
          <a:noFill/>
        </p:spPr>
        <p:txBody>
          <a:bodyPr wrap="square">
            <a:spAutoFit/>
          </a:bodyPr>
          <a:lstStyle/>
          <a:p>
            <a:pPr marL="687388" lvl="1" indent="-230188" algn="just">
              <a:lnSpc>
                <a:spcPct val="100000"/>
              </a:lnSpc>
              <a:buFont typeface="Wingdings" panose="05000000000000000000" pitchFamily="2" charset="2"/>
              <a:buChar char="v"/>
            </a:pPr>
            <a:r>
              <a:rPr lang="en-US" sz="2000" dirty="0"/>
              <a:t>If the episode is noted as a transfer case, the hospital must stabilize the Veteran and the VA then coordinates the transfer to their facility for further treatment. </a:t>
            </a:r>
          </a:p>
          <a:p>
            <a:pPr lvl="1" algn="just">
              <a:lnSpc>
                <a:spcPct val="100000"/>
              </a:lnSpc>
              <a:buFont typeface="Wingdings" panose="05000000000000000000" pitchFamily="2" charset="2"/>
              <a:buChar char="v"/>
            </a:pPr>
            <a:endParaRPr lang="en-US" sz="2000" dirty="0"/>
          </a:p>
          <a:p>
            <a:pPr marL="687388" lvl="1" indent="-230188" algn="just">
              <a:lnSpc>
                <a:spcPct val="100000"/>
              </a:lnSpc>
              <a:buFont typeface="Wingdings" panose="05000000000000000000" pitchFamily="2" charset="2"/>
              <a:buChar char="v"/>
            </a:pPr>
            <a:r>
              <a:rPr lang="en-US" sz="2000" dirty="0"/>
              <a:t>If the episode is denied, the hospital must follow EMTALA, stabilize the Veteran, and then determine if they continue with their treatment plan or discharge the Veteran. The Veteran is financially liable for this episode unless the hospital or Veteran successfully appeal to overturn the denial. </a:t>
            </a:r>
          </a:p>
        </p:txBody>
      </p:sp>
      <p:cxnSp>
        <p:nvCxnSpPr>
          <p:cNvPr id="2" name="Straight Arrow Connector 1">
            <a:extLst>
              <a:ext uri="{FF2B5EF4-FFF2-40B4-BE49-F238E27FC236}">
                <a16:creationId xmlns:a16="http://schemas.microsoft.com/office/drawing/2014/main" id="{14EB852A-3139-1314-3CDF-2E07E957CAE1}"/>
              </a:ext>
            </a:extLst>
          </p:cNvPr>
          <p:cNvCxnSpPr>
            <a:cxnSpLocks/>
          </p:cNvCxnSpPr>
          <p:nvPr/>
        </p:nvCxnSpPr>
        <p:spPr>
          <a:xfrm>
            <a:off x="535259" y="2219087"/>
            <a:ext cx="11262731"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9FE34D6E-6B94-6FEE-B148-DC560102D276}"/>
              </a:ext>
            </a:extLst>
          </p:cNvPr>
          <p:cNvCxnSpPr/>
          <p:nvPr/>
        </p:nvCxnSpPr>
        <p:spPr>
          <a:xfrm>
            <a:off x="952871"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BAC3A4B4-D412-6899-622B-486CEE2FA2F0}"/>
              </a:ext>
            </a:extLst>
          </p:cNvPr>
          <p:cNvCxnSpPr>
            <a:cxnSpLocks/>
            <a:endCxn id="31" idx="0"/>
          </p:cNvCxnSpPr>
          <p:nvPr/>
        </p:nvCxnSpPr>
        <p:spPr>
          <a:xfrm>
            <a:off x="1738908" y="2029516"/>
            <a:ext cx="268" cy="87163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0D2F929-0AD4-93C1-C3F0-38D3045D6D06}"/>
              </a:ext>
            </a:extLst>
          </p:cNvPr>
          <p:cNvCxnSpPr/>
          <p:nvPr/>
        </p:nvCxnSpPr>
        <p:spPr>
          <a:xfrm>
            <a:off x="2751933"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238342A0-3D7F-9CDB-4435-76F209B66B8A}"/>
              </a:ext>
            </a:extLst>
          </p:cNvPr>
          <p:cNvCxnSpPr>
            <a:cxnSpLocks/>
          </p:cNvCxnSpPr>
          <p:nvPr/>
        </p:nvCxnSpPr>
        <p:spPr>
          <a:xfrm>
            <a:off x="5762763" y="2029516"/>
            <a:ext cx="0" cy="493893"/>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2F8236A5-70C2-0EFF-676C-24643EACEB44}"/>
              </a:ext>
            </a:extLst>
          </p:cNvPr>
          <p:cNvCxnSpPr>
            <a:cxnSpLocks/>
            <a:endCxn id="38" idx="0"/>
          </p:cNvCxnSpPr>
          <p:nvPr/>
        </p:nvCxnSpPr>
        <p:spPr>
          <a:xfrm>
            <a:off x="8241724" y="1973320"/>
            <a:ext cx="0" cy="493173"/>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B8D9F38-6141-D825-8147-5631945E057C}"/>
              </a:ext>
            </a:extLst>
          </p:cNvPr>
          <p:cNvCxnSpPr>
            <a:cxnSpLocks/>
            <a:endCxn id="41" idx="0"/>
          </p:cNvCxnSpPr>
          <p:nvPr/>
        </p:nvCxnSpPr>
        <p:spPr>
          <a:xfrm>
            <a:off x="11132777" y="2029516"/>
            <a:ext cx="0" cy="867100"/>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3A67E998-B622-6C37-B2A0-EFDE0EE49F26}"/>
              </a:ext>
            </a:extLst>
          </p:cNvPr>
          <p:cNvSpPr txBox="1"/>
          <p:nvPr/>
        </p:nvSpPr>
        <p:spPr>
          <a:xfrm>
            <a:off x="219486" y="2455342"/>
            <a:ext cx="1104821" cy="369332"/>
          </a:xfrm>
          <a:prstGeom prst="rect">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Veteran</a:t>
            </a:r>
          </a:p>
        </p:txBody>
      </p:sp>
      <p:sp>
        <p:nvSpPr>
          <p:cNvPr id="31" name="TextBox 30">
            <a:extLst>
              <a:ext uri="{FF2B5EF4-FFF2-40B4-BE49-F238E27FC236}">
                <a16:creationId xmlns:a16="http://schemas.microsoft.com/office/drawing/2014/main" id="{F0C436BC-6281-AECF-A225-31CB10C99C94}"/>
              </a:ext>
            </a:extLst>
          </p:cNvPr>
          <p:cNvSpPr txBox="1"/>
          <p:nvPr/>
        </p:nvSpPr>
        <p:spPr>
          <a:xfrm>
            <a:off x="1186631" y="2901153"/>
            <a:ext cx="110508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Register</a:t>
            </a:r>
          </a:p>
        </p:txBody>
      </p:sp>
      <p:sp>
        <p:nvSpPr>
          <p:cNvPr id="32" name="TextBox 31">
            <a:extLst>
              <a:ext uri="{FF2B5EF4-FFF2-40B4-BE49-F238E27FC236}">
                <a16:creationId xmlns:a16="http://schemas.microsoft.com/office/drawing/2014/main" id="{56D154D5-33C5-41C4-D0A7-4FE4ABC1F29C}"/>
              </a:ext>
            </a:extLst>
          </p:cNvPr>
          <p:cNvSpPr txBox="1"/>
          <p:nvPr/>
        </p:nvSpPr>
        <p:spPr>
          <a:xfrm>
            <a:off x="2078496" y="2472823"/>
            <a:ext cx="1377645"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Treatment</a:t>
            </a:r>
          </a:p>
        </p:txBody>
      </p:sp>
      <p:sp>
        <p:nvSpPr>
          <p:cNvPr id="33" name="TextBox 32">
            <a:extLst>
              <a:ext uri="{FF2B5EF4-FFF2-40B4-BE49-F238E27FC236}">
                <a16:creationId xmlns:a16="http://schemas.microsoft.com/office/drawing/2014/main" id="{971EA9C0-090E-A18B-5DFC-CA65829C2887}"/>
              </a:ext>
            </a:extLst>
          </p:cNvPr>
          <p:cNvSpPr txBox="1"/>
          <p:nvPr/>
        </p:nvSpPr>
        <p:spPr>
          <a:xfrm>
            <a:off x="3460889" y="2896616"/>
            <a:ext cx="1488331"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Notification</a:t>
            </a:r>
          </a:p>
        </p:txBody>
      </p:sp>
      <p:sp>
        <p:nvSpPr>
          <p:cNvPr id="35" name="TextBox 34">
            <a:extLst>
              <a:ext uri="{FF2B5EF4-FFF2-40B4-BE49-F238E27FC236}">
                <a16:creationId xmlns:a16="http://schemas.microsoft.com/office/drawing/2014/main" id="{FA65F152-502E-F622-3BC1-312AA4693FB8}"/>
              </a:ext>
            </a:extLst>
          </p:cNvPr>
          <p:cNvSpPr txBox="1"/>
          <p:nvPr/>
        </p:nvSpPr>
        <p:spPr>
          <a:xfrm>
            <a:off x="5083378" y="2462446"/>
            <a:ext cx="134396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Response</a:t>
            </a:r>
          </a:p>
        </p:txBody>
      </p:sp>
      <p:sp>
        <p:nvSpPr>
          <p:cNvPr id="36" name="TextBox 35">
            <a:extLst>
              <a:ext uri="{FF2B5EF4-FFF2-40B4-BE49-F238E27FC236}">
                <a16:creationId xmlns:a16="http://schemas.microsoft.com/office/drawing/2014/main" id="{AD3E14BF-D882-A4E6-4707-F8867A198B51}"/>
              </a:ext>
            </a:extLst>
          </p:cNvPr>
          <p:cNvSpPr txBox="1"/>
          <p:nvPr/>
        </p:nvSpPr>
        <p:spPr>
          <a:xfrm>
            <a:off x="6480522" y="2896616"/>
            <a:ext cx="137704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Discharge</a:t>
            </a:r>
          </a:p>
        </p:txBody>
      </p:sp>
      <p:cxnSp>
        <p:nvCxnSpPr>
          <p:cNvPr id="37" name="Straight Connector 36">
            <a:extLst>
              <a:ext uri="{FF2B5EF4-FFF2-40B4-BE49-F238E27FC236}">
                <a16:creationId xmlns:a16="http://schemas.microsoft.com/office/drawing/2014/main" id="{37702CFC-B017-6834-9C05-15639D249553}"/>
              </a:ext>
            </a:extLst>
          </p:cNvPr>
          <p:cNvCxnSpPr>
            <a:cxnSpLocks/>
            <a:endCxn id="36" idx="0"/>
          </p:cNvCxnSpPr>
          <p:nvPr/>
        </p:nvCxnSpPr>
        <p:spPr>
          <a:xfrm>
            <a:off x="7169046" y="2018365"/>
            <a:ext cx="1" cy="878251"/>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B7CCF94A-4CF9-A02E-11FA-F73296C23BB2}"/>
              </a:ext>
            </a:extLst>
          </p:cNvPr>
          <p:cNvSpPr txBox="1"/>
          <p:nvPr/>
        </p:nvSpPr>
        <p:spPr>
          <a:xfrm>
            <a:off x="7936814" y="2466493"/>
            <a:ext cx="60981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RFS</a:t>
            </a:r>
          </a:p>
        </p:txBody>
      </p:sp>
      <p:cxnSp>
        <p:nvCxnSpPr>
          <p:cNvPr id="39" name="Straight Connector 38">
            <a:extLst>
              <a:ext uri="{FF2B5EF4-FFF2-40B4-BE49-F238E27FC236}">
                <a16:creationId xmlns:a16="http://schemas.microsoft.com/office/drawing/2014/main" id="{CC0FE3B7-D575-E7E9-6E1D-BEC98E9F0408}"/>
              </a:ext>
            </a:extLst>
          </p:cNvPr>
          <p:cNvCxnSpPr>
            <a:cxnSpLocks/>
            <a:endCxn id="40" idx="0"/>
          </p:cNvCxnSpPr>
          <p:nvPr/>
        </p:nvCxnSpPr>
        <p:spPr>
          <a:xfrm>
            <a:off x="9160046" y="2029516"/>
            <a:ext cx="0" cy="882280"/>
          </a:xfrm>
          <a:prstGeom prst="line">
            <a:avLst/>
          </a:prstGeom>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F6296462-A18C-C029-269C-BC6D74C5821C}"/>
              </a:ext>
            </a:extLst>
          </p:cNvPr>
          <p:cNvSpPr txBox="1"/>
          <p:nvPr/>
        </p:nvSpPr>
        <p:spPr>
          <a:xfrm>
            <a:off x="8853349" y="2911796"/>
            <a:ext cx="613394"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SAR</a:t>
            </a:r>
          </a:p>
        </p:txBody>
      </p:sp>
      <p:sp>
        <p:nvSpPr>
          <p:cNvPr id="41" name="TextBox 40">
            <a:extLst>
              <a:ext uri="{FF2B5EF4-FFF2-40B4-BE49-F238E27FC236}">
                <a16:creationId xmlns:a16="http://schemas.microsoft.com/office/drawing/2014/main" id="{32963C8D-9880-2FD8-BE06-D10E5FF06040}"/>
              </a:ext>
            </a:extLst>
          </p:cNvPr>
          <p:cNvSpPr txBox="1"/>
          <p:nvPr/>
        </p:nvSpPr>
        <p:spPr>
          <a:xfrm>
            <a:off x="10631978" y="2896616"/>
            <a:ext cx="100159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Appeal</a:t>
            </a:r>
          </a:p>
        </p:txBody>
      </p:sp>
      <p:cxnSp>
        <p:nvCxnSpPr>
          <p:cNvPr id="42" name="Straight Connector 41">
            <a:extLst>
              <a:ext uri="{FF2B5EF4-FFF2-40B4-BE49-F238E27FC236}">
                <a16:creationId xmlns:a16="http://schemas.microsoft.com/office/drawing/2014/main" id="{119C33EF-80B1-57D7-D2E2-BA1F5FD79DB6}"/>
              </a:ext>
            </a:extLst>
          </p:cNvPr>
          <p:cNvCxnSpPr>
            <a:cxnSpLocks/>
            <a:endCxn id="33" idx="0"/>
          </p:cNvCxnSpPr>
          <p:nvPr/>
        </p:nvCxnSpPr>
        <p:spPr>
          <a:xfrm>
            <a:off x="4205054" y="2024695"/>
            <a:ext cx="1" cy="871921"/>
          </a:xfrm>
          <a:prstGeom prst="line">
            <a:avLst/>
          </a:prstGeom>
        </p:spPr>
        <p:style>
          <a:lnRef idx="1">
            <a:schemeClr val="dk1"/>
          </a:lnRef>
          <a:fillRef idx="0">
            <a:schemeClr val="dk1"/>
          </a:fillRef>
          <a:effectRef idx="0">
            <a:schemeClr val="dk1"/>
          </a:effectRef>
          <a:fontRef idx="minor">
            <a:schemeClr val="tx1"/>
          </a:fontRef>
        </p:style>
      </p:cxnSp>
      <p:sp>
        <p:nvSpPr>
          <p:cNvPr id="43" name="Left Brace 42">
            <a:extLst>
              <a:ext uri="{FF2B5EF4-FFF2-40B4-BE49-F238E27FC236}">
                <a16:creationId xmlns:a16="http://schemas.microsoft.com/office/drawing/2014/main" id="{E9F44A6E-BD88-9CAB-D6C4-29FDA4CE3A35}"/>
              </a:ext>
            </a:extLst>
          </p:cNvPr>
          <p:cNvSpPr/>
          <p:nvPr/>
        </p:nvSpPr>
        <p:spPr>
          <a:xfrm rot="5400000">
            <a:off x="3082859" y="1094090"/>
            <a:ext cx="788626" cy="14504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4D0E693F-3F5A-106F-A40B-6675CF9443BE}"/>
              </a:ext>
            </a:extLst>
          </p:cNvPr>
          <p:cNvSpPr txBox="1"/>
          <p:nvPr/>
        </p:nvSpPr>
        <p:spPr>
          <a:xfrm>
            <a:off x="2387215" y="1078341"/>
            <a:ext cx="219728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72 Hour Window</a:t>
            </a:r>
          </a:p>
        </p:txBody>
      </p:sp>
      <p:sp>
        <p:nvSpPr>
          <p:cNvPr id="49" name="Left Brace 48">
            <a:extLst>
              <a:ext uri="{FF2B5EF4-FFF2-40B4-BE49-F238E27FC236}">
                <a16:creationId xmlns:a16="http://schemas.microsoft.com/office/drawing/2014/main" id="{21F54A4B-DE9C-72F2-1D82-5D51231591C6}"/>
              </a:ext>
            </a:extLst>
          </p:cNvPr>
          <p:cNvSpPr/>
          <p:nvPr/>
        </p:nvSpPr>
        <p:spPr>
          <a:xfrm rot="5400000">
            <a:off x="7338727" y="1276745"/>
            <a:ext cx="732062" cy="10739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CF6AD916-0B2E-DC13-932D-DF3673BBFCED}"/>
              </a:ext>
            </a:extLst>
          </p:cNvPr>
          <p:cNvSpPr txBox="1"/>
          <p:nvPr/>
        </p:nvSpPr>
        <p:spPr>
          <a:xfrm>
            <a:off x="6605483" y="1082330"/>
            <a:ext cx="2197283"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dirty="0"/>
              <a:t>72 Hour Window</a:t>
            </a:r>
          </a:p>
        </p:txBody>
      </p:sp>
      <p:sp>
        <p:nvSpPr>
          <p:cNvPr id="55" name="TextBox 54">
            <a:extLst>
              <a:ext uri="{FF2B5EF4-FFF2-40B4-BE49-F238E27FC236}">
                <a16:creationId xmlns:a16="http://schemas.microsoft.com/office/drawing/2014/main" id="{80553F0E-C084-069D-7F73-FB61597B81CA}"/>
              </a:ext>
            </a:extLst>
          </p:cNvPr>
          <p:cNvSpPr txBox="1"/>
          <p:nvPr/>
        </p:nvSpPr>
        <p:spPr>
          <a:xfrm>
            <a:off x="9573823" y="2478269"/>
            <a:ext cx="939424"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Denial</a:t>
            </a:r>
          </a:p>
        </p:txBody>
      </p:sp>
      <p:cxnSp>
        <p:nvCxnSpPr>
          <p:cNvPr id="56" name="Straight Connector 55">
            <a:extLst>
              <a:ext uri="{FF2B5EF4-FFF2-40B4-BE49-F238E27FC236}">
                <a16:creationId xmlns:a16="http://schemas.microsoft.com/office/drawing/2014/main" id="{77EA745F-25C7-6711-9F74-12903D603EDB}"/>
              </a:ext>
            </a:extLst>
          </p:cNvPr>
          <p:cNvCxnSpPr>
            <a:cxnSpLocks/>
            <a:endCxn id="55" idx="0"/>
          </p:cNvCxnSpPr>
          <p:nvPr/>
        </p:nvCxnSpPr>
        <p:spPr>
          <a:xfrm>
            <a:off x="10043535" y="1994902"/>
            <a:ext cx="0" cy="483367"/>
          </a:xfrm>
          <a:prstGeom prst="line">
            <a:avLst/>
          </a:prstGeom>
        </p:spPr>
        <p:style>
          <a:lnRef idx="1">
            <a:schemeClr val="dk1"/>
          </a:lnRef>
          <a:fillRef idx="0">
            <a:schemeClr val="dk1"/>
          </a:fillRef>
          <a:effectRef idx="0">
            <a:schemeClr val="dk1"/>
          </a:effectRef>
          <a:fontRef idx="minor">
            <a:schemeClr val="tx1"/>
          </a:fontRef>
        </p:style>
      </p:cxnSp>
      <p:sp>
        <p:nvSpPr>
          <p:cNvPr id="57" name="Left Brace 56">
            <a:extLst>
              <a:ext uri="{FF2B5EF4-FFF2-40B4-BE49-F238E27FC236}">
                <a16:creationId xmlns:a16="http://schemas.microsoft.com/office/drawing/2014/main" id="{88CA2434-DDE9-3EC8-7A7D-2F75FDD4724B}"/>
              </a:ext>
            </a:extLst>
          </p:cNvPr>
          <p:cNvSpPr/>
          <p:nvPr/>
        </p:nvSpPr>
        <p:spPr>
          <a:xfrm rot="5400000">
            <a:off x="10222125" y="1274825"/>
            <a:ext cx="732062" cy="108924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08D4A622-DE60-1247-5EF3-4B4D1BB84544}"/>
              </a:ext>
            </a:extLst>
          </p:cNvPr>
          <p:cNvSpPr txBox="1"/>
          <p:nvPr/>
        </p:nvSpPr>
        <p:spPr>
          <a:xfrm>
            <a:off x="9908023" y="1076819"/>
            <a:ext cx="1360267"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90 Days</a:t>
            </a:r>
          </a:p>
        </p:txBody>
      </p:sp>
      <p:cxnSp>
        <p:nvCxnSpPr>
          <p:cNvPr id="59" name="Connector: Curved 58">
            <a:extLst>
              <a:ext uri="{FF2B5EF4-FFF2-40B4-BE49-F238E27FC236}">
                <a16:creationId xmlns:a16="http://schemas.microsoft.com/office/drawing/2014/main" id="{CEE44699-9AF9-D894-4DB0-0A93491DB25F}"/>
              </a:ext>
            </a:extLst>
          </p:cNvPr>
          <p:cNvCxnSpPr>
            <a:cxnSpLocks/>
            <a:stCxn id="33" idx="0"/>
            <a:endCxn id="35" idx="1"/>
          </p:cNvCxnSpPr>
          <p:nvPr/>
        </p:nvCxnSpPr>
        <p:spPr>
          <a:xfrm rot="5400000" flipH="1" flipV="1">
            <a:off x="4519464" y="2332703"/>
            <a:ext cx="249504" cy="87832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0" name="Connector: Curved 59">
            <a:extLst>
              <a:ext uri="{FF2B5EF4-FFF2-40B4-BE49-F238E27FC236}">
                <a16:creationId xmlns:a16="http://schemas.microsoft.com/office/drawing/2014/main" id="{51A6A8AF-2ABC-655D-95BA-C8694E24E8D5}"/>
              </a:ext>
            </a:extLst>
          </p:cNvPr>
          <p:cNvCxnSpPr>
            <a:cxnSpLocks/>
            <a:stCxn id="35" idx="2"/>
            <a:endCxn id="33" idx="3"/>
          </p:cNvCxnSpPr>
          <p:nvPr/>
        </p:nvCxnSpPr>
        <p:spPr>
          <a:xfrm rot="5400000">
            <a:off x="5227539" y="2553459"/>
            <a:ext cx="249504" cy="80614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9093218"/>
      </p:ext>
    </p:extLst>
  </p:cSld>
  <p:clrMapOvr>
    <a:masterClrMapping/>
  </p:clrMapOvr>
  <p:transition spd="med">
    <p:pull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6A920-CCAD-E788-7A4B-B40F2CEC6A5B}"/>
            </a:ext>
          </a:extLst>
        </p:cNvPr>
        <p:cNvGrpSpPr/>
        <p:nvPr/>
      </p:nvGrpSpPr>
      <p:grpSpPr>
        <a:xfrm>
          <a:off x="0" y="0"/>
          <a:ext cx="0" cy="0"/>
          <a:chOff x="0" y="0"/>
          <a:chExt cx="0" cy="0"/>
        </a:xfrm>
      </p:grpSpPr>
      <p:sp>
        <p:nvSpPr>
          <p:cNvPr id="64" name="Rectangle 63">
            <a:extLst>
              <a:ext uri="{FF2B5EF4-FFF2-40B4-BE49-F238E27FC236}">
                <a16:creationId xmlns:a16="http://schemas.microsoft.com/office/drawing/2014/main" id="{E1856107-F2ED-E523-4543-C3ED4225A2CC}"/>
              </a:ext>
            </a:extLst>
          </p:cNvPr>
          <p:cNvSpPr/>
          <p:nvPr/>
        </p:nvSpPr>
        <p:spPr>
          <a:xfrm>
            <a:off x="130629" y="1001486"/>
            <a:ext cx="11948160" cy="242751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 Placeholder 6">
            <a:extLst>
              <a:ext uri="{FF2B5EF4-FFF2-40B4-BE49-F238E27FC236}">
                <a16:creationId xmlns:a16="http://schemas.microsoft.com/office/drawing/2014/main" id="{2B5D489D-E421-D069-3AA1-DD1FBDB28DD0}"/>
              </a:ext>
            </a:extLst>
          </p:cNvPr>
          <p:cNvSpPr>
            <a:spLocks noGrp="1"/>
          </p:cNvSpPr>
          <p:nvPr>
            <p:ph type="body" sz="quarter" idx="10"/>
          </p:nvPr>
        </p:nvSpPr>
        <p:spPr>
          <a:xfrm>
            <a:off x="298635" y="207754"/>
            <a:ext cx="8946965" cy="539734"/>
          </a:xfrm>
        </p:spPr>
        <p:txBody>
          <a:bodyPr/>
          <a:lstStyle/>
          <a:p>
            <a:r>
              <a:rPr lang="en-US" dirty="0"/>
              <a:t>Notification / Authorization Timeline</a:t>
            </a:r>
            <a:endParaRPr lang="nl-NL" dirty="0"/>
          </a:p>
        </p:txBody>
      </p:sp>
      <p:sp>
        <p:nvSpPr>
          <p:cNvPr id="15" name="TextBox 14">
            <a:extLst>
              <a:ext uri="{FF2B5EF4-FFF2-40B4-BE49-F238E27FC236}">
                <a16:creationId xmlns:a16="http://schemas.microsoft.com/office/drawing/2014/main" id="{6DB18C98-5770-70CD-6519-A0A60F917056}"/>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28</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5" name="TextBox 4">
            <a:extLst>
              <a:ext uri="{FF2B5EF4-FFF2-40B4-BE49-F238E27FC236}">
                <a16:creationId xmlns:a16="http://schemas.microsoft.com/office/drawing/2014/main" id="{A836C07C-0791-11AE-09B5-1BEE4586ADF1}"/>
              </a:ext>
            </a:extLst>
          </p:cNvPr>
          <p:cNvSpPr txBox="1"/>
          <p:nvPr/>
        </p:nvSpPr>
        <p:spPr>
          <a:xfrm>
            <a:off x="219486" y="3518738"/>
            <a:ext cx="11693614" cy="2677656"/>
          </a:xfrm>
          <a:prstGeom prst="rect">
            <a:avLst/>
          </a:prstGeom>
          <a:noFill/>
        </p:spPr>
        <p:txBody>
          <a:bodyPr wrap="square">
            <a:spAutoFit/>
          </a:bodyPr>
          <a:lstStyle/>
          <a:p>
            <a:pPr marL="227013" indent="-227013" algn="just">
              <a:lnSpc>
                <a:spcPct val="100000"/>
              </a:lnSpc>
              <a:buFont typeface="Wingdings" panose="05000000000000000000" pitchFamily="2" charset="2"/>
              <a:buChar char="v"/>
            </a:pPr>
            <a:r>
              <a:rPr lang="en-US" sz="2000" dirty="0"/>
              <a:t>Upon discharge from the hospital, if the Veteran failed to supply their insurance information, the hospital has 72 hours from the time of discharge to file a Request for Service on form 10-10172. </a:t>
            </a:r>
          </a:p>
          <a:p>
            <a:pPr marL="687388" lvl="1" indent="-230188" algn="just">
              <a:lnSpc>
                <a:spcPct val="100000"/>
              </a:lnSpc>
              <a:buFont typeface="Wingdings" panose="05000000000000000000" pitchFamily="2" charset="2"/>
              <a:buChar char="v"/>
            </a:pPr>
            <a:r>
              <a:rPr lang="en-US" dirty="0"/>
              <a:t>Upon receipt of the form, the VA will look at the criteria utilized to treat the patient and how their interference or failure to comply with the hospital truly effected the deliver of care. </a:t>
            </a:r>
          </a:p>
          <a:p>
            <a:pPr marL="687388" lvl="1" indent="-230188" algn="just">
              <a:lnSpc>
                <a:spcPct val="100000"/>
              </a:lnSpc>
              <a:buFont typeface="Wingdings" panose="05000000000000000000" pitchFamily="2" charset="2"/>
              <a:buChar char="v"/>
            </a:pPr>
            <a:r>
              <a:rPr lang="en-US" dirty="0"/>
              <a:t>If the VA grants the RFS, the claim is authorized for the codes or dates that the VA deems necessary, not necessarily the entire claim. </a:t>
            </a:r>
          </a:p>
          <a:p>
            <a:pPr marL="687388" lvl="1" indent="-230188" algn="just">
              <a:lnSpc>
                <a:spcPct val="100000"/>
              </a:lnSpc>
              <a:buFont typeface="Wingdings" panose="05000000000000000000" pitchFamily="2" charset="2"/>
              <a:buChar char="v"/>
            </a:pPr>
            <a:r>
              <a:rPr lang="en-US" dirty="0"/>
              <a:t>If the VA denies the RFS, the hospital must appeal upon receipt of a denial so as to secure their right for review.  </a:t>
            </a:r>
          </a:p>
        </p:txBody>
      </p:sp>
      <p:cxnSp>
        <p:nvCxnSpPr>
          <p:cNvPr id="2" name="Straight Arrow Connector 1">
            <a:extLst>
              <a:ext uri="{FF2B5EF4-FFF2-40B4-BE49-F238E27FC236}">
                <a16:creationId xmlns:a16="http://schemas.microsoft.com/office/drawing/2014/main" id="{34B6BA6B-B8CE-FF06-651B-D56DA21D47F8}"/>
              </a:ext>
            </a:extLst>
          </p:cNvPr>
          <p:cNvCxnSpPr>
            <a:cxnSpLocks/>
          </p:cNvCxnSpPr>
          <p:nvPr/>
        </p:nvCxnSpPr>
        <p:spPr>
          <a:xfrm>
            <a:off x="535259" y="2219087"/>
            <a:ext cx="11262731"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325FD343-8692-3001-5F70-761768DAD74C}"/>
              </a:ext>
            </a:extLst>
          </p:cNvPr>
          <p:cNvCxnSpPr/>
          <p:nvPr/>
        </p:nvCxnSpPr>
        <p:spPr>
          <a:xfrm>
            <a:off x="952871"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9731FA4-D89D-4E03-63EB-EE5F9997976A}"/>
              </a:ext>
            </a:extLst>
          </p:cNvPr>
          <p:cNvCxnSpPr>
            <a:cxnSpLocks/>
            <a:endCxn id="31" idx="0"/>
          </p:cNvCxnSpPr>
          <p:nvPr/>
        </p:nvCxnSpPr>
        <p:spPr>
          <a:xfrm>
            <a:off x="1738908" y="2029516"/>
            <a:ext cx="268" cy="871637"/>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B4E5690-8703-115A-C071-85DB907438AD}"/>
              </a:ext>
            </a:extLst>
          </p:cNvPr>
          <p:cNvCxnSpPr/>
          <p:nvPr/>
        </p:nvCxnSpPr>
        <p:spPr>
          <a:xfrm>
            <a:off x="2751933"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E57B4E3-6D16-0C4A-F27C-079669B3170A}"/>
              </a:ext>
            </a:extLst>
          </p:cNvPr>
          <p:cNvCxnSpPr>
            <a:cxnSpLocks/>
          </p:cNvCxnSpPr>
          <p:nvPr/>
        </p:nvCxnSpPr>
        <p:spPr>
          <a:xfrm>
            <a:off x="5762763" y="2029516"/>
            <a:ext cx="0" cy="493893"/>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7A18FE2-3EB9-F31D-4DA2-232A21C5DC65}"/>
              </a:ext>
            </a:extLst>
          </p:cNvPr>
          <p:cNvCxnSpPr>
            <a:cxnSpLocks/>
            <a:endCxn id="38" idx="0"/>
          </p:cNvCxnSpPr>
          <p:nvPr/>
        </p:nvCxnSpPr>
        <p:spPr>
          <a:xfrm>
            <a:off x="8241724" y="1973320"/>
            <a:ext cx="0" cy="493173"/>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070B009E-F021-8EE3-B574-451A33A81446}"/>
              </a:ext>
            </a:extLst>
          </p:cNvPr>
          <p:cNvCxnSpPr>
            <a:cxnSpLocks/>
            <a:endCxn id="41" idx="0"/>
          </p:cNvCxnSpPr>
          <p:nvPr/>
        </p:nvCxnSpPr>
        <p:spPr>
          <a:xfrm>
            <a:off x="11132777" y="2029516"/>
            <a:ext cx="0" cy="867100"/>
          </a:xfrm>
          <a:prstGeom prst="line">
            <a:avLst/>
          </a:prstGeom>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D626997A-E30A-2F0E-923C-C82F22C59829}"/>
              </a:ext>
            </a:extLst>
          </p:cNvPr>
          <p:cNvSpPr txBox="1"/>
          <p:nvPr/>
        </p:nvSpPr>
        <p:spPr>
          <a:xfrm>
            <a:off x="219486" y="2455342"/>
            <a:ext cx="1104821" cy="369332"/>
          </a:xfrm>
          <a:prstGeom prst="rect">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Veteran</a:t>
            </a:r>
          </a:p>
        </p:txBody>
      </p:sp>
      <p:sp>
        <p:nvSpPr>
          <p:cNvPr id="31" name="TextBox 30">
            <a:extLst>
              <a:ext uri="{FF2B5EF4-FFF2-40B4-BE49-F238E27FC236}">
                <a16:creationId xmlns:a16="http://schemas.microsoft.com/office/drawing/2014/main" id="{6A1ACF40-FB3B-7A72-6B29-AC06A5BE2D6A}"/>
              </a:ext>
            </a:extLst>
          </p:cNvPr>
          <p:cNvSpPr txBox="1"/>
          <p:nvPr/>
        </p:nvSpPr>
        <p:spPr>
          <a:xfrm>
            <a:off x="1186631" y="2901153"/>
            <a:ext cx="110508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Register</a:t>
            </a:r>
          </a:p>
        </p:txBody>
      </p:sp>
      <p:sp>
        <p:nvSpPr>
          <p:cNvPr id="32" name="TextBox 31">
            <a:extLst>
              <a:ext uri="{FF2B5EF4-FFF2-40B4-BE49-F238E27FC236}">
                <a16:creationId xmlns:a16="http://schemas.microsoft.com/office/drawing/2014/main" id="{FE5A1C40-27C5-0543-F07C-FFFF3DDA7876}"/>
              </a:ext>
            </a:extLst>
          </p:cNvPr>
          <p:cNvSpPr txBox="1"/>
          <p:nvPr/>
        </p:nvSpPr>
        <p:spPr>
          <a:xfrm>
            <a:off x="2078496" y="2472823"/>
            <a:ext cx="1377645"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Treatment</a:t>
            </a:r>
          </a:p>
        </p:txBody>
      </p:sp>
      <p:sp>
        <p:nvSpPr>
          <p:cNvPr id="33" name="TextBox 32">
            <a:extLst>
              <a:ext uri="{FF2B5EF4-FFF2-40B4-BE49-F238E27FC236}">
                <a16:creationId xmlns:a16="http://schemas.microsoft.com/office/drawing/2014/main" id="{F9356E6E-4B54-43E6-4F7D-6258E8BB44C9}"/>
              </a:ext>
            </a:extLst>
          </p:cNvPr>
          <p:cNvSpPr txBox="1"/>
          <p:nvPr/>
        </p:nvSpPr>
        <p:spPr>
          <a:xfrm>
            <a:off x="3460889" y="2896616"/>
            <a:ext cx="1488331"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Notification</a:t>
            </a:r>
          </a:p>
        </p:txBody>
      </p:sp>
      <p:sp>
        <p:nvSpPr>
          <p:cNvPr id="35" name="TextBox 34">
            <a:extLst>
              <a:ext uri="{FF2B5EF4-FFF2-40B4-BE49-F238E27FC236}">
                <a16:creationId xmlns:a16="http://schemas.microsoft.com/office/drawing/2014/main" id="{183E652F-EEDE-CAAF-A1B8-415AC93B4D7B}"/>
              </a:ext>
            </a:extLst>
          </p:cNvPr>
          <p:cNvSpPr txBox="1"/>
          <p:nvPr/>
        </p:nvSpPr>
        <p:spPr>
          <a:xfrm>
            <a:off x="5083378" y="2462446"/>
            <a:ext cx="134396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Response</a:t>
            </a:r>
          </a:p>
        </p:txBody>
      </p:sp>
      <p:sp>
        <p:nvSpPr>
          <p:cNvPr id="36" name="TextBox 35">
            <a:extLst>
              <a:ext uri="{FF2B5EF4-FFF2-40B4-BE49-F238E27FC236}">
                <a16:creationId xmlns:a16="http://schemas.microsoft.com/office/drawing/2014/main" id="{FBD3BDC7-D56C-584E-1D65-D3D515B4A794}"/>
              </a:ext>
            </a:extLst>
          </p:cNvPr>
          <p:cNvSpPr txBox="1"/>
          <p:nvPr/>
        </p:nvSpPr>
        <p:spPr>
          <a:xfrm>
            <a:off x="6480522" y="2896616"/>
            <a:ext cx="137704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Discharge</a:t>
            </a:r>
          </a:p>
        </p:txBody>
      </p:sp>
      <p:cxnSp>
        <p:nvCxnSpPr>
          <p:cNvPr id="37" name="Straight Connector 36">
            <a:extLst>
              <a:ext uri="{FF2B5EF4-FFF2-40B4-BE49-F238E27FC236}">
                <a16:creationId xmlns:a16="http://schemas.microsoft.com/office/drawing/2014/main" id="{1CDFF0CE-3ABF-1EA2-1D32-15A384853B75}"/>
              </a:ext>
            </a:extLst>
          </p:cNvPr>
          <p:cNvCxnSpPr>
            <a:cxnSpLocks/>
            <a:endCxn id="36" idx="0"/>
          </p:cNvCxnSpPr>
          <p:nvPr/>
        </p:nvCxnSpPr>
        <p:spPr>
          <a:xfrm>
            <a:off x="7169046" y="2018365"/>
            <a:ext cx="1" cy="878251"/>
          </a:xfrm>
          <a:prstGeom prst="line">
            <a:avLst/>
          </a:prstGeom>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53FA3791-238F-7FEE-1E12-B76DC36BD738}"/>
              </a:ext>
            </a:extLst>
          </p:cNvPr>
          <p:cNvSpPr txBox="1"/>
          <p:nvPr/>
        </p:nvSpPr>
        <p:spPr>
          <a:xfrm>
            <a:off x="7936814" y="2466493"/>
            <a:ext cx="60981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RFS</a:t>
            </a:r>
          </a:p>
        </p:txBody>
      </p:sp>
      <p:cxnSp>
        <p:nvCxnSpPr>
          <p:cNvPr id="39" name="Straight Connector 38">
            <a:extLst>
              <a:ext uri="{FF2B5EF4-FFF2-40B4-BE49-F238E27FC236}">
                <a16:creationId xmlns:a16="http://schemas.microsoft.com/office/drawing/2014/main" id="{8E58F8BB-8A74-0BFF-7CEB-BA6FA5DF7186}"/>
              </a:ext>
            </a:extLst>
          </p:cNvPr>
          <p:cNvCxnSpPr>
            <a:cxnSpLocks/>
            <a:endCxn id="40" idx="0"/>
          </p:cNvCxnSpPr>
          <p:nvPr/>
        </p:nvCxnSpPr>
        <p:spPr>
          <a:xfrm>
            <a:off x="9160046" y="2029516"/>
            <a:ext cx="0" cy="882280"/>
          </a:xfrm>
          <a:prstGeom prst="line">
            <a:avLst/>
          </a:prstGeom>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84A1A6D6-6C76-7D3C-10E1-94BCA08CDEB5}"/>
              </a:ext>
            </a:extLst>
          </p:cNvPr>
          <p:cNvSpPr txBox="1"/>
          <p:nvPr/>
        </p:nvSpPr>
        <p:spPr>
          <a:xfrm>
            <a:off x="8853349" y="2911796"/>
            <a:ext cx="613394"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SAR</a:t>
            </a:r>
          </a:p>
        </p:txBody>
      </p:sp>
      <p:sp>
        <p:nvSpPr>
          <p:cNvPr id="41" name="TextBox 40">
            <a:extLst>
              <a:ext uri="{FF2B5EF4-FFF2-40B4-BE49-F238E27FC236}">
                <a16:creationId xmlns:a16="http://schemas.microsoft.com/office/drawing/2014/main" id="{194D820A-1107-D8AA-9728-A73601E2F628}"/>
              </a:ext>
            </a:extLst>
          </p:cNvPr>
          <p:cNvSpPr txBox="1"/>
          <p:nvPr/>
        </p:nvSpPr>
        <p:spPr>
          <a:xfrm>
            <a:off x="10631978" y="2896616"/>
            <a:ext cx="100159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Appeal</a:t>
            </a:r>
          </a:p>
        </p:txBody>
      </p:sp>
      <p:cxnSp>
        <p:nvCxnSpPr>
          <p:cNvPr id="42" name="Straight Connector 41">
            <a:extLst>
              <a:ext uri="{FF2B5EF4-FFF2-40B4-BE49-F238E27FC236}">
                <a16:creationId xmlns:a16="http://schemas.microsoft.com/office/drawing/2014/main" id="{5B605485-3E00-9602-F61A-29182D2DE155}"/>
              </a:ext>
            </a:extLst>
          </p:cNvPr>
          <p:cNvCxnSpPr>
            <a:cxnSpLocks/>
            <a:endCxn id="33" idx="0"/>
          </p:cNvCxnSpPr>
          <p:nvPr/>
        </p:nvCxnSpPr>
        <p:spPr>
          <a:xfrm>
            <a:off x="4205054" y="2024695"/>
            <a:ext cx="1" cy="871921"/>
          </a:xfrm>
          <a:prstGeom prst="line">
            <a:avLst/>
          </a:prstGeom>
        </p:spPr>
        <p:style>
          <a:lnRef idx="1">
            <a:schemeClr val="dk1"/>
          </a:lnRef>
          <a:fillRef idx="0">
            <a:schemeClr val="dk1"/>
          </a:fillRef>
          <a:effectRef idx="0">
            <a:schemeClr val="dk1"/>
          </a:effectRef>
          <a:fontRef idx="minor">
            <a:schemeClr val="tx1"/>
          </a:fontRef>
        </p:style>
      </p:cxnSp>
      <p:sp>
        <p:nvSpPr>
          <p:cNvPr id="43" name="Left Brace 42">
            <a:extLst>
              <a:ext uri="{FF2B5EF4-FFF2-40B4-BE49-F238E27FC236}">
                <a16:creationId xmlns:a16="http://schemas.microsoft.com/office/drawing/2014/main" id="{250F7B4F-331E-E200-C1AA-373837899D17}"/>
              </a:ext>
            </a:extLst>
          </p:cNvPr>
          <p:cNvSpPr/>
          <p:nvPr/>
        </p:nvSpPr>
        <p:spPr>
          <a:xfrm rot="5400000">
            <a:off x="3082859" y="1094090"/>
            <a:ext cx="788626" cy="14504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71B68D81-9BE2-A040-B6E4-E3BEF292F816}"/>
              </a:ext>
            </a:extLst>
          </p:cNvPr>
          <p:cNvSpPr txBox="1"/>
          <p:nvPr/>
        </p:nvSpPr>
        <p:spPr>
          <a:xfrm>
            <a:off x="2387215" y="1078341"/>
            <a:ext cx="219728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72 Hour Window</a:t>
            </a:r>
          </a:p>
        </p:txBody>
      </p:sp>
      <p:sp>
        <p:nvSpPr>
          <p:cNvPr id="49" name="Left Brace 48">
            <a:extLst>
              <a:ext uri="{FF2B5EF4-FFF2-40B4-BE49-F238E27FC236}">
                <a16:creationId xmlns:a16="http://schemas.microsoft.com/office/drawing/2014/main" id="{1D6EEB77-0EDD-8E98-8A4A-29EF86570BCF}"/>
              </a:ext>
            </a:extLst>
          </p:cNvPr>
          <p:cNvSpPr/>
          <p:nvPr/>
        </p:nvSpPr>
        <p:spPr>
          <a:xfrm rot="5400000">
            <a:off x="7338727" y="1276745"/>
            <a:ext cx="732062" cy="10739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5466C1F1-4085-7EE7-7335-894660D1308C}"/>
              </a:ext>
            </a:extLst>
          </p:cNvPr>
          <p:cNvSpPr txBox="1"/>
          <p:nvPr/>
        </p:nvSpPr>
        <p:spPr>
          <a:xfrm>
            <a:off x="6605483" y="1082330"/>
            <a:ext cx="2197283"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dirty="0"/>
              <a:t>72 Hour Window</a:t>
            </a:r>
          </a:p>
        </p:txBody>
      </p:sp>
      <p:sp>
        <p:nvSpPr>
          <p:cNvPr id="55" name="TextBox 54">
            <a:extLst>
              <a:ext uri="{FF2B5EF4-FFF2-40B4-BE49-F238E27FC236}">
                <a16:creationId xmlns:a16="http://schemas.microsoft.com/office/drawing/2014/main" id="{A4620960-7778-2B57-B134-12E0A6D9768F}"/>
              </a:ext>
            </a:extLst>
          </p:cNvPr>
          <p:cNvSpPr txBox="1"/>
          <p:nvPr/>
        </p:nvSpPr>
        <p:spPr>
          <a:xfrm>
            <a:off x="9573823" y="2478269"/>
            <a:ext cx="939424"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Denial</a:t>
            </a:r>
          </a:p>
        </p:txBody>
      </p:sp>
      <p:cxnSp>
        <p:nvCxnSpPr>
          <p:cNvPr id="56" name="Straight Connector 55">
            <a:extLst>
              <a:ext uri="{FF2B5EF4-FFF2-40B4-BE49-F238E27FC236}">
                <a16:creationId xmlns:a16="http://schemas.microsoft.com/office/drawing/2014/main" id="{57880393-BFBC-D230-1B56-C7813457CAE9}"/>
              </a:ext>
            </a:extLst>
          </p:cNvPr>
          <p:cNvCxnSpPr>
            <a:cxnSpLocks/>
            <a:endCxn id="55" idx="0"/>
          </p:cNvCxnSpPr>
          <p:nvPr/>
        </p:nvCxnSpPr>
        <p:spPr>
          <a:xfrm>
            <a:off x="10043535" y="1994902"/>
            <a:ext cx="0" cy="483367"/>
          </a:xfrm>
          <a:prstGeom prst="line">
            <a:avLst/>
          </a:prstGeom>
        </p:spPr>
        <p:style>
          <a:lnRef idx="1">
            <a:schemeClr val="dk1"/>
          </a:lnRef>
          <a:fillRef idx="0">
            <a:schemeClr val="dk1"/>
          </a:fillRef>
          <a:effectRef idx="0">
            <a:schemeClr val="dk1"/>
          </a:effectRef>
          <a:fontRef idx="minor">
            <a:schemeClr val="tx1"/>
          </a:fontRef>
        </p:style>
      </p:cxnSp>
      <p:sp>
        <p:nvSpPr>
          <p:cNvPr id="57" name="Left Brace 56">
            <a:extLst>
              <a:ext uri="{FF2B5EF4-FFF2-40B4-BE49-F238E27FC236}">
                <a16:creationId xmlns:a16="http://schemas.microsoft.com/office/drawing/2014/main" id="{DF5E0DD3-1E9B-0DEC-B8BA-358CC9C99813}"/>
              </a:ext>
            </a:extLst>
          </p:cNvPr>
          <p:cNvSpPr/>
          <p:nvPr/>
        </p:nvSpPr>
        <p:spPr>
          <a:xfrm rot="5400000">
            <a:off x="10222125" y="1274825"/>
            <a:ext cx="732062" cy="108924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8" name="TextBox 57">
            <a:extLst>
              <a:ext uri="{FF2B5EF4-FFF2-40B4-BE49-F238E27FC236}">
                <a16:creationId xmlns:a16="http://schemas.microsoft.com/office/drawing/2014/main" id="{F0825A19-AD96-4443-960B-0F47D3D4FEB3}"/>
              </a:ext>
            </a:extLst>
          </p:cNvPr>
          <p:cNvSpPr txBox="1"/>
          <p:nvPr/>
        </p:nvSpPr>
        <p:spPr>
          <a:xfrm>
            <a:off x="9908023" y="1076819"/>
            <a:ext cx="1360267"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90 Days</a:t>
            </a:r>
          </a:p>
        </p:txBody>
      </p:sp>
      <p:cxnSp>
        <p:nvCxnSpPr>
          <p:cNvPr id="59" name="Connector: Curved 58">
            <a:extLst>
              <a:ext uri="{FF2B5EF4-FFF2-40B4-BE49-F238E27FC236}">
                <a16:creationId xmlns:a16="http://schemas.microsoft.com/office/drawing/2014/main" id="{323CAA08-6B95-C055-0F9D-45756654986B}"/>
              </a:ext>
            </a:extLst>
          </p:cNvPr>
          <p:cNvCxnSpPr>
            <a:cxnSpLocks/>
            <a:stCxn id="33" idx="0"/>
            <a:endCxn id="35" idx="1"/>
          </p:cNvCxnSpPr>
          <p:nvPr/>
        </p:nvCxnSpPr>
        <p:spPr>
          <a:xfrm rot="5400000" flipH="1" flipV="1">
            <a:off x="4519464" y="2332703"/>
            <a:ext cx="249504" cy="87832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0" name="Connector: Curved 59">
            <a:extLst>
              <a:ext uri="{FF2B5EF4-FFF2-40B4-BE49-F238E27FC236}">
                <a16:creationId xmlns:a16="http://schemas.microsoft.com/office/drawing/2014/main" id="{AA4BD995-A685-E7D7-6B0A-248A5B287354}"/>
              </a:ext>
            </a:extLst>
          </p:cNvPr>
          <p:cNvCxnSpPr>
            <a:cxnSpLocks/>
            <a:stCxn id="35" idx="2"/>
            <a:endCxn id="33" idx="3"/>
          </p:cNvCxnSpPr>
          <p:nvPr/>
        </p:nvCxnSpPr>
        <p:spPr>
          <a:xfrm rot="5400000">
            <a:off x="5227539" y="2553459"/>
            <a:ext cx="249504" cy="80614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61" name="Star: 5 Points 60">
            <a:extLst>
              <a:ext uri="{FF2B5EF4-FFF2-40B4-BE49-F238E27FC236}">
                <a16:creationId xmlns:a16="http://schemas.microsoft.com/office/drawing/2014/main" id="{90484DD3-B4A2-E4E7-24DC-C6737EE754F3}"/>
              </a:ext>
            </a:extLst>
          </p:cNvPr>
          <p:cNvSpPr/>
          <p:nvPr/>
        </p:nvSpPr>
        <p:spPr>
          <a:xfrm>
            <a:off x="6374892" y="2822652"/>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tar: 5 Points 61">
            <a:extLst>
              <a:ext uri="{FF2B5EF4-FFF2-40B4-BE49-F238E27FC236}">
                <a16:creationId xmlns:a16="http://schemas.microsoft.com/office/drawing/2014/main" id="{3216CAC8-F811-A213-F481-026BBD5B678C}"/>
              </a:ext>
            </a:extLst>
          </p:cNvPr>
          <p:cNvSpPr/>
          <p:nvPr/>
        </p:nvSpPr>
        <p:spPr>
          <a:xfrm>
            <a:off x="6488015" y="973861"/>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Star: 5 Points 62">
            <a:extLst>
              <a:ext uri="{FF2B5EF4-FFF2-40B4-BE49-F238E27FC236}">
                <a16:creationId xmlns:a16="http://schemas.microsoft.com/office/drawing/2014/main" id="{F187B049-FCD1-6805-47AD-E4EDFA690BA1}"/>
              </a:ext>
            </a:extLst>
          </p:cNvPr>
          <p:cNvSpPr/>
          <p:nvPr/>
        </p:nvSpPr>
        <p:spPr>
          <a:xfrm>
            <a:off x="7821001" y="2377081"/>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401271"/>
      </p:ext>
    </p:extLst>
  </p:cSld>
  <p:clrMapOvr>
    <a:masterClrMapping/>
  </p:clrMapOvr>
  <p:transition spd="med">
    <p:pull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40D2B801-9666-71FF-9642-D970EBBF4AF8}"/>
              </a:ext>
            </a:extLst>
          </p:cNvPr>
          <p:cNvSpPr/>
          <p:nvPr/>
        </p:nvSpPr>
        <p:spPr>
          <a:xfrm>
            <a:off x="130629" y="1001486"/>
            <a:ext cx="11948160" cy="2427514"/>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VA PAIN POINTS – Authorization Denials</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29</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130629" y="3531525"/>
            <a:ext cx="11948160" cy="29880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sz="2400" dirty="0"/>
              <a:t> </a:t>
            </a:r>
            <a:r>
              <a:rPr lang="en-US" sz="2000" dirty="0"/>
              <a:t>When working a Veteran Authorization Denial, you have two options available. </a:t>
            </a:r>
          </a:p>
          <a:p>
            <a:pPr lvl="1">
              <a:lnSpc>
                <a:spcPct val="100000"/>
              </a:lnSpc>
              <a:buFont typeface="Wingdings" panose="05000000000000000000" pitchFamily="2" charset="2"/>
              <a:buChar char="v"/>
            </a:pPr>
            <a:r>
              <a:rPr lang="en-US" sz="1800" b="1" u="sng" dirty="0"/>
              <a:t>OPTION #1 (Authorization on file)</a:t>
            </a:r>
          </a:p>
          <a:p>
            <a:pPr lvl="2">
              <a:lnSpc>
                <a:spcPct val="100000"/>
              </a:lnSpc>
              <a:buFont typeface="Wingdings" panose="05000000000000000000" pitchFamily="2" charset="2"/>
              <a:buChar char="v"/>
            </a:pPr>
            <a:r>
              <a:rPr lang="en-US" sz="1500" dirty="0"/>
              <a:t>Under CCN </a:t>
            </a:r>
            <a:r>
              <a:rPr lang="en-US" sz="1500" dirty="0">
                <a:sym typeface="Wingdings" panose="05000000000000000000" pitchFamily="2" charset="2"/>
              </a:rPr>
              <a:t> If there is an authorization on file, see if you can use Secondary Authorization Request (“SAR”). </a:t>
            </a:r>
          </a:p>
          <a:p>
            <a:pPr lvl="2">
              <a:lnSpc>
                <a:spcPct val="100000"/>
              </a:lnSpc>
              <a:buFont typeface="Wingdings" panose="05000000000000000000" pitchFamily="2" charset="2"/>
              <a:buChar char="v"/>
            </a:pPr>
            <a:r>
              <a:rPr lang="en-US" sz="1500" dirty="0">
                <a:sym typeface="Wingdings" panose="05000000000000000000" pitchFamily="2" charset="2"/>
              </a:rPr>
              <a:t>Under VA  If there is an authorization on file, did you attempt a Request for Service extension? </a:t>
            </a:r>
          </a:p>
          <a:p>
            <a:pPr marL="914400" lvl="2" indent="0">
              <a:lnSpc>
                <a:spcPct val="100000"/>
              </a:lnSpc>
              <a:buNone/>
            </a:pPr>
            <a:endParaRPr lang="en-US" sz="1400" dirty="0">
              <a:sym typeface="Wingdings" panose="05000000000000000000" pitchFamily="2" charset="2"/>
            </a:endParaRPr>
          </a:p>
          <a:p>
            <a:pPr lvl="1">
              <a:lnSpc>
                <a:spcPct val="100000"/>
              </a:lnSpc>
              <a:buFont typeface="Wingdings" panose="05000000000000000000" pitchFamily="2" charset="2"/>
              <a:buChar char="v"/>
            </a:pPr>
            <a:r>
              <a:rPr lang="en-US" sz="1800" b="1" u="sng" dirty="0">
                <a:sym typeface="Wingdings" panose="05000000000000000000" pitchFamily="2" charset="2"/>
              </a:rPr>
              <a:t>OPTION #2 (Appeal) </a:t>
            </a:r>
          </a:p>
          <a:p>
            <a:pPr lvl="2">
              <a:lnSpc>
                <a:spcPct val="100000"/>
              </a:lnSpc>
              <a:buFont typeface="Wingdings" panose="05000000000000000000" pitchFamily="2" charset="2"/>
              <a:buChar char="v"/>
            </a:pPr>
            <a:r>
              <a:rPr lang="en-US" sz="1500" dirty="0">
                <a:sym typeface="Wingdings" panose="05000000000000000000" pitchFamily="2" charset="2"/>
              </a:rPr>
              <a:t>Utilizing the Standard of Care as noted in the VA statute, </a:t>
            </a:r>
            <a:r>
              <a:rPr lang="en-US" sz="1500" dirty="0"/>
              <a:t>if the patient feels their life is in danger and a </a:t>
            </a:r>
            <a:r>
              <a:rPr lang="en-US" sz="1500" b="1" u="sng" dirty="0"/>
              <a:t>reasonable person </a:t>
            </a:r>
            <a:r>
              <a:rPr lang="en-US" sz="1500" dirty="0"/>
              <a:t>would conclude that services are needed, the VA will not deny the claim. </a:t>
            </a:r>
          </a:p>
          <a:p>
            <a:pPr lvl="2">
              <a:lnSpc>
                <a:spcPct val="100000"/>
              </a:lnSpc>
              <a:buFont typeface="Wingdings" panose="05000000000000000000" pitchFamily="2" charset="2"/>
              <a:buChar char="v"/>
            </a:pPr>
            <a:r>
              <a:rPr lang="en-US" sz="1500" dirty="0"/>
              <a:t>You must show why an authorization was not obtained, examples include; patient unconscious at the time at presentation, mental confusion, other insurance was provided…</a:t>
            </a:r>
          </a:p>
        </p:txBody>
      </p:sp>
      <p:cxnSp>
        <p:nvCxnSpPr>
          <p:cNvPr id="2" name="Straight Arrow Connector 1">
            <a:extLst>
              <a:ext uri="{FF2B5EF4-FFF2-40B4-BE49-F238E27FC236}">
                <a16:creationId xmlns:a16="http://schemas.microsoft.com/office/drawing/2014/main" id="{C509E3F6-F45B-EAB6-B0FA-0ED73D7A9F4F}"/>
              </a:ext>
            </a:extLst>
          </p:cNvPr>
          <p:cNvCxnSpPr>
            <a:cxnSpLocks/>
          </p:cNvCxnSpPr>
          <p:nvPr/>
        </p:nvCxnSpPr>
        <p:spPr>
          <a:xfrm>
            <a:off x="535259" y="2219087"/>
            <a:ext cx="11262731" cy="0"/>
          </a:xfrm>
          <a:prstGeom prst="straightConnector1">
            <a:avLst/>
          </a:prstGeom>
          <a:ln w="57150">
            <a:headEnd type="triangle"/>
            <a:tailEnd type="triangle"/>
          </a:ln>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F00B6A4F-DBC2-83BF-5C23-9FDB535E4F02}"/>
              </a:ext>
            </a:extLst>
          </p:cNvPr>
          <p:cNvCxnSpPr/>
          <p:nvPr/>
        </p:nvCxnSpPr>
        <p:spPr>
          <a:xfrm>
            <a:off x="952871"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BFC45F8D-D84E-2934-C860-24A866DA23F3}"/>
              </a:ext>
            </a:extLst>
          </p:cNvPr>
          <p:cNvCxnSpPr>
            <a:cxnSpLocks/>
            <a:endCxn id="12" idx="0"/>
          </p:cNvCxnSpPr>
          <p:nvPr/>
        </p:nvCxnSpPr>
        <p:spPr>
          <a:xfrm>
            <a:off x="1738908" y="2029516"/>
            <a:ext cx="268" cy="871637"/>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9E2D97A7-470E-0211-F60C-9999B8EBC4DC}"/>
              </a:ext>
            </a:extLst>
          </p:cNvPr>
          <p:cNvCxnSpPr/>
          <p:nvPr/>
        </p:nvCxnSpPr>
        <p:spPr>
          <a:xfrm>
            <a:off x="2751933" y="2029516"/>
            <a:ext cx="0" cy="436977"/>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8CC6C0CC-BA49-4704-2C34-C93D049AA58F}"/>
              </a:ext>
            </a:extLst>
          </p:cNvPr>
          <p:cNvCxnSpPr>
            <a:cxnSpLocks/>
          </p:cNvCxnSpPr>
          <p:nvPr/>
        </p:nvCxnSpPr>
        <p:spPr>
          <a:xfrm>
            <a:off x="5762763" y="2029516"/>
            <a:ext cx="0" cy="493893"/>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BC65132-BE81-90AA-5934-5E8B8F678258}"/>
              </a:ext>
            </a:extLst>
          </p:cNvPr>
          <p:cNvCxnSpPr>
            <a:cxnSpLocks/>
            <a:endCxn id="19" idx="0"/>
          </p:cNvCxnSpPr>
          <p:nvPr/>
        </p:nvCxnSpPr>
        <p:spPr>
          <a:xfrm>
            <a:off x="8241724" y="1973320"/>
            <a:ext cx="0" cy="493173"/>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CCA8C4F-DB92-A464-9D07-4FF0587F3174}"/>
              </a:ext>
            </a:extLst>
          </p:cNvPr>
          <p:cNvCxnSpPr>
            <a:cxnSpLocks/>
            <a:endCxn id="22" idx="0"/>
          </p:cNvCxnSpPr>
          <p:nvPr/>
        </p:nvCxnSpPr>
        <p:spPr>
          <a:xfrm>
            <a:off x="11132777" y="2029516"/>
            <a:ext cx="0" cy="86710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F0BB70D-C647-8C86-0595-A0B3C8524048}"/>
              </a:ext>
            </a:extLst>
          </p:cNvPr>
          <p:cNvSpPr txBox="1"/>
          <p:nvPr/>
        </p:nvSpPr>
        <p:spPr>
          <a:xfrm>
            <a:off x="219486" y="2455342"/>
            <a:ext cx="1104821" cy="369332"/>
          </a:xfrm>
          <a:prstGeom prst="rect">
            <a:avLst/>
          </a:prstGeom>
          <a:solidFill>
            <a:schemeClr val="bg1">
              <a:lumMod val="85000"/>
            </a:schemeClr>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Veteran</a:t>
            </a:r>
          </a:p>
        </p:txBody>
      </p:sp>
      <p:sp>
        <p:nvSpPr>
          <p:cNvPr id="12" name="TextBox 11">
            <a:extLst>
              <a:ext uri="{FF2B5EF4-FFF2-40B4-BE49-F238E27FC236}">
                <a16:creationId xmlns:a16="http://schemas.microsoft.com/office/drawing/2014/main" id="{EBC1E3CC-5905-8FD2-691B-7414F80622F1}"/>
              </a:ext>
            </a:extLst>
          </p:cNvPr>
          <p:cNvSpPr txBox="1"/>
          <p:nvPr/>
        </p:nvSpPr>
        <p:spPr>
          <a:xfrm>
            <a:off x="1186631" y="2901153"/>
            <a:ext cx="110508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Register</a:t>
            </a:r>
          </a:p>
        </p:txBody>
      </p:sp>
      <p:sp>
        <p:nvSpPr>
          <p:cNvPr id="13" name="TextBox 12">
            <a:extLst>
              <a:ext uri="{FF2B5EF4-FFF2-40B4-BE49-F238E27FC236}">
                <a16:creationId xmlns:a16="http://schemas.microsoft.com/office/drawing/2014/main" id="{BD043F4E-D971-CA8F-01BE-ABF15411158D}"/>
              </a:ext>
            </a:extLst>
          </p:cNvPr>
          <p:cNvSpPr txBox="1"/>
          <p:nvPr/>
        </p:nvSpPr>
        <p:spPr>
          <a:xfrm>
            <a:off x="2088604" y="2455342"/>
            <a:ext cx="1377645"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Treatment</a:t>
            </a:r>
          </a:p>
        </p:txBody>
      </p:sp>
      <p:sp>
        <p:nvSpPr>
          <p:cNvPr id="14" name="TextBox 13">
            <a:extLst>
              <a:ext uri="{FF2B5EF4-FFF2-40B4-BE49-F238E27FC236}">
                <a16:creationId xmlns:a16="http://schemas.microsoft.com/office/drawing/2014/main" id="{C1F03737-569E-111E-882A-89BEDEBFCE9B}"/>
              </a:ext>
            </a:extLst>
          </p:cNvPr>
          <p:cNvSpPr txBox="1"/>
          <p:nvPr/>
        </p:nvSpPr>
        <p:spPr>
          <a:xfrm>
            <a:off x="3460889" y="2896616"/>
            <a:ext cx="1488331"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Notification</a:t>
            </a:r>
          </a:p>
        </p:txBody>
      </p:sp>
      <p:sp>
        <p:nvSpPr>
          <p:cNvPr id="16" name="TextBox 15">
            <a:extLst>
              <a:ext uri="{FF2B5EF4-FFF2-40B4-BE49-F238E27FC236}">
                <a16:creationId xmlns:a16="http://schemas.microsoft.com/office/drawing/2014/main" id="{ED700605-EE86-719E-DFDF-EB10CFE46384}"/>
              </a:ext>
            </a:extLst>
          </p:cNvPr>
          <p:cNvSpPr txBox="1"/>
          <p:nvPr/>
        </p:nvSpPr>
        <p:spPr>
          <a:xfrm>
            <a:off x="5083378" y="2462446"/>
            <a:ext cx="134396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Response</a:t>
            </a:r>
          </a:p>
        </p:txBody>
      </p:sp>
      <p:sp>
        <p:nvSpPr>
          <p:cNvPr id="17" name="TextBox 16">
            <a:extLst>
              <a:ext uri="{FF2B5EF4-FFF2-40B4-BE49-F238E27FC236}">
                <a16:creationId xmlns:a16="http://schemas.microsoft.com/office/drawing/2014/main" id="{C7CEE90B-3881-209F-8B99-27C11CD6B335}"/>
              </a:ext>
            </a:extLst>
          </p:cNvPr>
          <p:cNvSpPr txBox="1"/>
          <p:nvPr/>
        </p:nvSpPr>
        <p:spPr>
          <a:xfrm>
            <a:off x="6480522" y="2896616"/>
            <a:ext cx="137704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Discharge</a:t>
            </a:r>
          </a:p>
        </p:txBody>
      </p:sp>
      <p:cxnSp>
        <p:nvCxnSpPr>
          <p:cNvPr id="18" name="Straight Connector 17">
            <a:extLst>
              <a:ext uri="{FF2B5EF4-FFF2-40B4-BE49-F238E27FC236}">
                <a16:creationId xmlns:a16="http://schemas.microsoft.com/office/drawing/2014/main" id="{8EEF0876-565D-2E75-E125-84FDD0C9501A}"/>
              </a:ext>
            </a:extLst>
          </p:cNvPr>
          <p:cNvCxnSpPr>
            <a:cxnSpLocks/>
            <a:endCxn id="17" idx="0"/>
          </p:cNvCxnSpPr>
          <p:nvPr/>
        </p:nvCxnSpPr>
        <p:spPr>
          <a:xfrm>
            <a:off x="7169046" y="2018365"/>
            <a:ext cx="1" cy="878251"/>
          </a:xfrm>
          <a:prstGeom prst="line">
            <a:avLst/>
          </a:prstGeom>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4FD64A1C-E6EA-6A1A-8EAB-8C52809A1CD5}"/>
              </a:ext>
            </a:extLst>
          </p:cNvPr>
          <p:cNvSpPr txBox="1"/>
          <p:nvPr/>
        </p:nvSpPr>
        <p:spPr>
          <a:xfrm>
            <a:off x="7936814" y="2466493"/>
            <a:ext cx="609819"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RFS</a:t>
            </a:r>
          </a:p>
        </p:txBody>
      </p:sp>
      <p:cxnSp>
        <p:nvCxnSpPr>
          <p:cNvPr id="20" name="Straight Connector 19">
            <a:extLst>
              <a:ext uri="{FF2B5EF4-FFF2-40B4-BE49-F238E27FC236}">
                <a16:creationId xmlns:a16="http://schemas.microsoft.com/office/drawing/2014/main" id="{107ABE54-788C-69FF-27DD-CFBDD872FBF7}"/>
              </a:ext>
            </a:extLst>
          </p:cNvPr>
          <p:cNvCxnSpPr>
            <a:cxnSpLocks/>
            <a:endCxn id="21" idx="0"/>
          </p:cNvCxnSpPr>
          <p:nvPr/>
        </p:nvCxnSpPr>
        <p:spPr>
          <a:xfrm>
            <a:off x="9160046" y="2029516"/>
            <a:ext cx="0" cy="882280"/>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23D0BD72-5E8F-EF47-8302-74AD69346ADD}"/>
              </a:ext>
            </a:extLst>
          </p:cNvPr>
          <p:cNvSpPr txBox="1"/>
          <p:nvPr/>
        </p:nvSpPr>
        <p:spPr>
          <a:xfrm>
            <a:off x="8853349" y="2911796"/>
            <a:ext cx="613394"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SAR</a:t>
            </a:r>
          </a:p>
        </p:txBody>
      </p:sp>
      <p:sp>
        <p:nvSpPr>
          <p:cNvPr id="22" name="TextBox 21">
            <a:extLst>
              <a:ext uri="{FF2B5EF4-FFF2-40B4-BE49-F238E27FC236}">
                <a16:creationId xmlns:a16="http://schemas.microsoft.com/office/drawing/2014/main" id="{C5A4BE65-986E-383A-8505-71EC856B0F37}"/>
              </a:ext>
            </a:extLst>
          </p:cNvPr>
          <p:cNvSpPr txBox="1"/>
          <p:nvPr/>
        </p:nvSpPr>
        <p:spPr>
          <a:xfrm>
            <a:off x="10631978" y="2896616"/>
            <a:ext cx="1001598" cy="369332"/>
          </a:xfrm>
          <a:prstGeom prst="rect">
            <a:avLst/>
          </a:prstGeom>
          <a:solidFill>
            <a:srgbClr val="FFFF0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Appeal</a:t>
            </a:r>
          </a:p>
        </p:txBody>
      </p:sp>
      <p:cxnSp>
        <p:nvCxnSpPr>
          <p:cNvPr id="23" name="Straight Connector 22">
            <a:extLst>
              <a:ext uri="{FF2B5EF4-FFF2-40B4-BE49-F238E27FC236}">
                <a16:creationId xmlns:a16="http://schemas.microsoft.com/office/drawing/2014/main" id="{372718DE-6349-91AB-A5E5-E0BD8781AABC}"/>
              </a:ext>
            </a:extLst>
          </p:cNvPr>
          <p:cNvCxnSpPr>
            <a:cxnSpLocks/>
            <a:endCxn id="14" idx="0"/>
          </p:cNvCxnSpPr>
          <p:nvPr/>
        </p:nvCxnSpPr>
        <p:spPr>
          <a:xfrm>
            <a:off x="4205054" y="2024695"/>
            <a:ext cx="1" cy="871921"/>
          </a:xfrm>
          <a:prstGeom prst="line">
            <a:avLst/>
          </a:prstGeom>
        </p:spPr>
        <p:style>
          <a:lnRef idx="1">
            <a:schemeClr val="dk1"/>
          </a:lnRef>
          <a:fillRef idx="0">
            <a:schemeClr val="dk1"/>
          </a:fillRef>
          <a:effectRef idx="0">
            <a:schemeClr val="dk1"/>
          </a:effectRef>
          <a:fontRef idx="minor">
            <a:schemeClr val="tx1"/>
          </a:fontRef>
        </p:style>
      </p:cxnSp>
      <p:sp>
        <p:nvSpPr>
          <p:cNvPr id="24" name="Left Brace 23">
            <a:extLst>
              <a:ext uri="{FF2B5EF4-FFF2-40B4-BE49-F238E27FC236}">
                <a16:creationId xmlns:a16="http://schemas.microsoft.com/office/drawing/2014/main" id="{890A0118-D79C-3899-2DAA-3312985FDFA6}"/>
              </a:ext>
            </a:extLst>
          </p:cNvPr>
          <p:cNvSpPr/>
          <p:nvPr/>
        </p:nvSpPr>
        <p:spPr>
          <a:xfrm rot="5400000">
            <a:off x="3082859" y="1094090"/>
            <a:ext cx="788626" cy="1450478"/>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5" name="TextBox 24">
            <a:extLst>
              <a:ext uri="{FF2B5EF4-FFF2-40B4-BE49-F238E27FC236}">
                <a16:creationId xmlns:a16="http://schemas.microsoft.com/office/drawing/2014/main" id="{3E4F5F8D-4199-4558-759A-623FD37D3569}"/>
              </a:ext>
            </a:extLst>
          </p:cNvPr>
          <p:cNvSpPr txBox="1"/>
          <p:nvPr/>
        </p:nvSpPr>
        <p:spPr>
          <a:xfrm>
            <a:off x="2387215" y="1078341"/>
            <a:ext cx="2197283" cy="36933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72 Hour Window</a:t>
            </a:r>
          </a:p>
        </p:txBody>
      </p:sp>
      <p:sp>
        <p:nvSpPr>
          <p:cNvPr id="26" name="Left Brace 25">
            <a:extLst>
              <a:ext uri="{FF2B5EF4-FFF2-40B4-BE49-F238E27FC236}">
                <a16:creationId xmlns:a16="http://schemas.microsoft.com/office/drawing/2014/main" id="{F9FB6583-7A31-D1C7-7588-60B48A71E7FE}"/>
              </a:ext>
            </a:extLst>
          </p:cNvPr>
          <p:cNvSpPr/>
          <p:nvPr/>
        </p:nvSpPr>
        <p:spPr>
          <a:xfrm rot="5400000">
            <a:off x="7338727" y="1276745"/>
            <a:ext cx="732062" cy="107392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B55FA996-07D2-9FA5-7C9A-8F3D5422C725}"/>
              </a:ext>
            </a:extLst>
          </p:cNvPr>
          <p:cNvSpPr txBox="1"/>
          <p:nvPr/>
        </p:nvSpPr>
        <p:spPr>
          <a:xfrm>
            <a:off x="6605483" y="1082330"/>
            <a:ext cx="2197283" cy="369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en-US" dirty="0"/>
              <a:t>72 Hour Window</a:t>
            </a:r>
          </a:p>
        </p:txBody>
      </p:sp>
      <p:sp>
        <p:nvSpPr>
          <p:cNvPr id="28" name="TextBox 27">
            <a:extLst>
              <a:ext uri="{FF2B5EF4-FFF2-40B4-BE49-F238E27FC236}">
                <a16:creationId xmlns:a16="http://schemas.microsoft.com/office/drawing/2014/main" id="{9978B448-1D38-B35E-43C5-B22A4EAB247B}"/>
              </a:ext>
            </a:extLst>
          </p:cNvPr>
          <p:cNvSpPr txBox="1"/>
          <p:nvPr/>
        </p:nvSpPr>
        <p:spPr>
          <a:xfrm>
            <a:off x="9573823" y="2478269"/>
            <a:ext cx="939424" cy="369332"/>
          </a:xfrm>
          <a:prstGeom prst="rect">
            <a:avLst/>
          </a:prstGeom>
          <a:solidFill>
            <a:srgbClr val="00B050"/>
          </a:solidFill>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Denial</a:t>
            </a:r>
          </a:p>
        </p:txBody>
      </p:sp>
      <p:cxnSp>
        <p:nvCxnSpPr>
          <p:cNvPr id="29" name="Straight Connector 28">
            <a:extLst>
              <a:ext uri="{FF2B5EF4-FFF2-40B4-BE49-F238E27FC236}">
                <a16:creationId xmlns:a16="http://schemas.microsoft.com/office/drawing/2014/main" id="{559291CA-933A-30BF-E704-11C44E11058F}"/>
              </a:ext>
            </a:extLst>
          </p:cNvPr>
          <p:cNvCxnSpPr>
            <a:cxnSpLocks/>
            <a:endCxn id="28" idx="0"/>
          </p:cNvCxnSpPr>
          <p:nvPr/>
        </p:nvCxnSpPr>
        <p:spPr>
          <a:xfrm>
            <a:off x="10043535" y="1994902"/>
            <a:ext cx="0" cy="483367"/>
          </a:xfrm>
          <a:prstGeom prst="line">
            <a:avLst/>
          </a:prstGeom>
        </p:spPr>
        <p:style>
          <a:lnRef idx="1">
            <a:schemeClr val="dk1"/>
          </a:lnRef>
          <a:fillRef idx="0">
            <a:schemeClr val="dk1"/>
          </a:fillRef>
          <a:effectRef idx="0">
            <a:schemeClr val="dk1"/>
          </a:effectRef>
          <a:fontRef idx="minor">
            <a:schemeClr val="tx1"/>
          </a:fontRef>
        </p:style>
      </p:cxnSp>
      <p:sp>
        <p:nvSpPr>
          <p:cNvPr id="30" name="Left Brace 29">
            <a:extLst>
              <a:ext uri="{FF2B5EF4-FFF2-40B4-BE49-F238E27FC236}">
                <a16:creationId xmlns:a16="http://schemas.microsoft.com/office/drawing/2014/main" id="{C5D261CF-9900-50F4-FD26-EE11873E6EC9}"/>
              </a:ext>
            </a:extLst>
          </p:cNvPr>
          <p:cNvSpPr/>
          <p:nvPr/>
        </p:nvSpPr>
        <p:spPr>
          <a:xfrm rot="5400000">
            <a:off x="10222125" y="1274825"/>
            <a:ext cx="732062" cy="108924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CDF3F8B7-1919-ADD2-2034-430C444B07FE}"/>
              </a:ext>
            </a:extLst>
          </p:cNvPr>
          <p:cNvSpPr txBox="1"/>
          <p:nvPr/>
        </p:nvSpPr>
        <p:spPr>
          <a:xfrm>
            <a:off x="9908023" y="1076819"/>
            <a:ext cx="1360267" cy="3693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lang="en-US" dirty="0"/>
              <a:t>90 Days</a:t>
            </a:r>
          </a:p>
        </p:txBody>
      </p:sp>
      <p:cxnSp>
        <p:nvCxnSpPr>
          <p:cNvPr id="32" name="Connector: Curved 31">
            <a:extLst>
              <a:ext uri="{FF2B5EF4-FFF2-40B4-BE49-F238E27FC236}">
                <a16:creationId xmlns:a16="http://schemas.microsoft.com/office/drawing/2014/main" id="{2470E2FE-E83C-0394-A8F5-6F4D66F1EFB5}"/>
              </a:ext>
            </a:extLst>
          </p:cNvPr>
          <p:cNvCxnSpPr>
            <a:cxnSpLocks/>
            <a:stCxn id="14" idx="0"/>
            <a:endCxn id="16" idx="1"/>
          </p:cNvCxnSpPr>
          <p:nvPr/>
        </p:nvCxnSpPr>
        <p:spPr>
          <a:xfrm rot="5400000" flipH="1" flipV="1">
            <a:off x="4519464" y="2332703"/>
            <a:ext cx="249504" cy="878323"/>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or: Curved 32">
            <a:extLst>
              <a:ext uri="{FF2B5EF4-FFF2-40B4-BE49-F238E27FC236}">
                <a16:creationId xmlns:a16="http://schemas.microsoft.com/office/drawing/2014/main" id="{545F6DFC-0365-8D23-A241-EB85B8587D9C}"/>
              </a:ext>
            </a:extLst>
          </p:cNvPr>
          <p:cNvCxnSpPr>
            <a:cxnSpLocks/>
            <a:stCxn id="16" idx="2"/>
            <a:endCxn id="14" idx="3"/>
          </p:cNvCxnSpPr>
          <p:nvPr/>
        </p:nvCxnSpPr>
        <p:spPr>
          <a:xfrm rot="5400000">
            <a:off x="5227539" y="2553459"/>
            <a:ext cx="249504" cy="806142"/>
          </a:xfrm>
          <a:prstGeom prst="curvedConnector2">
            <a:avLst/>
          </a:prstGeom>
          <a:ln>
            <a:tailEnd type="triangle"/>
          </a:ln>
        </p:spPr>
        <p:style>
          <a:lnRef idx="1">
            <a:schemeClr val="dk1"/>
          </a:lnRef>
          <a:fillRef idx="0">
            <a:schemeClr val="dk1"/>
          </a:fillRef>
          <a:effectRef idx="0">
            <a:schemeClr val="dk1"/>
          </a:effectRef>
          <a:fontRef idx="minor">
            <a:schemeClr val="tx1"/>
          </a:fontRef>
        </p:style>
      </p:cxnSp>
      <p:sp>
        <p:nvSpPr>
          <p:cNvPr id="34" name="Star: 5 Points 33">
            <a:extLst>
              <a:ext uri="{FF2B5EF4-FFF2-40B4-BE49-F238E27FC236}">
                <a16:creationId xmlns:a16="http://schemas.microsoft.com/office/drawing/2014/main" id="{858D0612-4999-F663-C574-2DD10AAEEB2A}"/>
              </a:ext>
            </a:extLst>
          </p:cNvPr>
          <p:cNvSpPr/>
          <p:nvPr/>
        </p:nvSpPr>
        <p:spPr>
          <a:xfrm>
            <a:off x="10506484" y="2838817"/>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5CD70BFC-4062-581E-91A0-547D9B4FE9ED}"/>
              </a:ext>
            </a:extLst>
          </p:cNvPr>
          <p:cNvSpPr/>
          <p:nvPr/>
        </p:nvSpPr>
        <p:spPr>
          <a:xfrm>
            <a:off x="8740207" y="2833276"/>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1B3C213E-735B-23FA-02A2-C7951EE81E87}"/>
              </a:ext>
            </a:extLst>
          </p:cNvPr>
          <p:cNvSpPr/>
          <p:nvPr/>
        </p:nvSpPr>
        <p:spPr>
          <a:xfrm>
            <a:off x="9440067" y="2384017"/>
            <a:ext cx="226246" cy="189512"/>
          </a:xfrm>
          <a:prstGeom prst="star5">
            <a:avLst/>
          </a:prstGeom>
          <a:solidFill>
            <a:srgbClr val="2D3A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973638"/>
      </p:ext>
    </p:extLst>
  </p:cSld>
  <p:clrMapOvr>
    <a:masterClrMapping/>
  </p:clrMapOvr>
  <p:transition spd="med">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FC3BD9B-E318-2E34-987D-694E5008F470}"/>
              </a:ext>
            </a:extLst>
          </p:cNvPr>
          <p:cNvSpPr>
            <a:spLocks noGrp="1"/>
          </p:cNvSpPr>
          <p:nvPr>
            <p:ph type="body" sz="quarter" idx="12"/>
          </p:nvPr>
        </p:nvSpPr>
        <p:spPr>
          <a:xfrm>
            <a:off x="298450" y="1659118"/>
            <a:ext cx="2231572" cy="895546"/>
          </a:xfrm>
        </p:spPr>
        <p:txBody>
          <a:bodyPr/>
          <a:lstStyle/>
          <a:p>
            <a:r>
              <a:rPr lang="nl-NL" sz="2000" dirty="0"/>
              <a:t>Veterans administration</a:t>
            </a:r>
          </a:p>
        </p:txBody>
      </p:sp>
      <p:sp>
        <p:nvSpPr>
          <p:cNvPr id="2" name="Text Placeholder 1">
            <a:extLst>
              <a:ext uri="{FF2B5EF4-FFF2-40B4-BE49-F238E27FC236}">
                <a16:creationId xmlns:a16="http://schemas.microsoft.com/office/drawing/2014/main" id="{90126882-F4DC-F763-DE55-590985E0DA98}"/>
              </a:ext>
            </a:extLst>
          </p:cNvPr>
          <p:cNvSpPr>
            <a:spLocks noGrp="1"/>
          </p:cNvSpPr>
          <p:nvPr>
            <p:ph type="body" sz="quarter" idx="10"/>
          </p:nvPr>
        </p:nvSpPr>
        <p:spPr>
          <a:xfrm>
            <a:off x="298450" y="207963"/>
            <a:ext cx="4919663" cy="539750"/>
          </a:xfrm>
        </p:spPr>
        <p:txBody>
          <a:bodyPr/>
          <a:lstStyle/>
          <a:p>
            <a:r>
              <a:rPr lang="nl-NL" dirty="0"/>
              <a:t>Company overview</a:t>
            </a:r>
          </a:p>
        </p:txBody>
      </p:sp>
      <p:sp>
        <p:nvSpPr>
          <p:cNvPr id="3" name="TextBox 2">
            <a:extLst>
              <a:ext uri="{FF2B5EF4-FFF2-40B4-BE49-F238E27FC236}">
                <a16:creationId xmlns:a16="http://schemas.microsoft.com/office/drawing/2014/main" id="{27863E52-1181-3B1C-7A3B-D77DFE2019A9}"/>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4" name="Text Placeholder 1">
            <a:extLst>
              <a:ext uri="{FF2B5EF4-FFF2-40B4-BE49-F238E27FC236}">
                <a16:creationId xmlns:a16="http://schemas.microsoft.com/office/drawing/2014/main" id="{E4A2D043-F84A-F3D8-A343-FC036CC5E45C}"/>
              </a:ext>
            </a:extLst>
          </p:cNvPr>
          <p:cNvSpPr txBox="1">
            <a:spLocks/>
          </p:cNvSpPr>
          <p:nvPr/>
        </p:nvSpPr>
        <p:spPr>
          <a:xfrm>
            <a:off x="298450" y="1199349"/>
            <a:ext cx="7120445" cy="539750"/>
          </a:xfrm>
          <a:prstGeom prst="rect">
            <a:avLst/>
          </a:prstGeom>
        </p:spPr>
        <p:txBody>
          <a:bodyPr/>
          <a:lstStyle>
            <a:lvl1pPr marL="0" indent="0" algn="l" defTabSz="914400" rtl="0" eaLnBrk="1" latinLnBrk="0" hangingPunct="1">
              <a:lnSpc>
                <a:spcPct val="100000"/>
              </a:lnSpc>
              <a:spcBef>
                <a:spcPts val="1000"/>
              </a:spcBef>
              <a:buFontTx/>
              <a:buNone/>
              <a:defRPr sz="32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rgbClr val="3B4C52"/>
                </a:solidFill>
              </a:rPr>
              <a:t>Comprehensive suite of reimbursement solutions</a:t>
            </a:r>
          </a:p>
        </p:txBody>
      </p:sp>
      <p:sp>
        <p:nvSpPr>
          <p:cNvPr id="11" name="Text Placeholder 1">
            <a:extLst>
              <a:ext uri="{FF2B5EF4-FFF2-40B4-BE49-F238E27FC236}">
                <a16:creationId xmlns:a16="http://schemas.microsoft.com/office/drawing/2014/main" id="{4F47F444-664A-27DA-54E8-ECFD37141098}"/>
              </a:ext>
            </a:extLst>
          </p:cNvPr>
          <p:cNvSpPr txBox="1">
            <a:spLocks/>
          </p:cNvSpPr>
          <p:nvPr/>
        </p:nvSpPr>
        <p:spPr>
          <a:xfrm>
            <a:off x="298450" y="4039780"/>
            <a:ext cx="7120445" cy="539750"/>
          </a:xfrm>
          <a:prstGeom prst="rect">
            <a:avLst/>
          </a:prstGeom>
        </p:spPr>
        <p:txBody>
          <a:bodyPr/>
          <a:lstStyle>
            <a:lvl1pPr marL="0" indent="0" algn="l" defTabSz="914400" rtl="0" eaLnBrk="1" latinLnBrk="0" hangingPunct="1">
              <a:lnSpc>
                <a:spcPct val="100000"/>
              </a:lnSpc>
              <a:spcBef>
                <a:spcPts val="1000"/>
              </a:spcBef>
              <a:buFontTx/>
              <a:buNone/>
              <a:defRPr sz="32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dirty="0">
                <a:solidFill>
                  <a:srgbClr val="3B4C52"/>
                </a:solidFill>
              </a:rPr>
              <a:t>Solutions across reimbursement lifecycle</a:t>
            </a:r>
          </a:p>
        </p:txBody>
      </p:sp>
      <p:sp>
        <p:nvSpPr>
          <p:cNvPr id="16" name="Text Placeholder 5">
            <a:extLst>
              <a:ext uri="{FF2B5EF4-FFF2-40B4-BE49-F238E27FC236}">
                <a16:creationId xmlns:a16="http://schemas.microsoft.com/office/drawing/2014/main" id="{4CE56952-6B20-0DD3-5B9A-83DDDCC00771}"/>
              </a:ext>
            </a:extLst>
          </p:cNvPr>
          <p:cNvSpPr txBox="1">
            <a:spLocks/>
          </p:cNvSpPr>
          <p:nvPr/>
        </p:nvSpPr>
        <p:spPr>
          <a:xfrm>
            <a:off x="317430" y="2638550"/>
            <a:ext cx="2231572" cy="895546"/>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a/r resolution services</a:t>
            </a:r>
          </a:p>
        </p:txBody>
      </p:sp>
      <p:sp>
        <p:nvSpPr>
          <p:cNvPr id="17" name="Text Placeholder 5">
            <a:extLst>
              <a:ext uri="{FF2B5EF4-FFF2-40B4-BE49-F238E27FC236}">
                <a16:creationId xmlns:a16="http://schemas.microsoft.com/office/drawing/2014/main" id="{138DFCA1-1D1F-6B3D-8CB5-3A7F4CDCF60B}"/>
              </a:ext>
            </a:extLst>
          </p:cNvPr>
          <p:cNvSpPr txBox="1">
            <a:spLocks/>
          </p:cNvSpPr>
          <p:nvPr/>
        </p:nvSpPr>
        <p:spPr>
          <a:xfrm>
            <a:off x="2583326" y="2614615"/>
            <a:ext cx="2231572" cy="895546"/>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Denials prevention and resolution</a:t>
            </a:r>
          </a:p>
        </p:txBody>
      </p:sp>
      <p:sp>
        <p:nvSpPr>
          <p:cNvPr id="18" name="Text Placeholder 5">
            <a:extLst>
              <a:ext uri="{FF2B5EF4-FFF2-40B4-BE49-F238E27FC236}">
                <a16:creationId xmlns:a16="http://schemas.microsoft.com/office/drawing/2014/main" id="{F3B146BB-4CE4-0B9F-F6B7-99EF45B7E370}"/>
              </a:ext>
            </a:extLst>
          </p:cNvPr>
          <p:cNvSpPr txBox="1">
            <a:spLocks/>
          </p:cNvSpPr>
          <p:nvPr/>
        </p:nvSpPr>
        <p:spPr>
          <a:xfrm>
            <a:off x="2556674" y="1670116"/>
            <a:ext cx="2231572" cy="895546"/>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2000" dirty="0"/>
              <a:t>Workers’</a:t>
            </a:r>
          </a:p>
          <a:p>
            <a:pPr>
              <a:spcBef>
                <a:spcPts val="0"/>
              </a:spcBef>
            </a:pPr>
            <a:r>
              <a:rPr lang="nl-NL" sz="2000" dirty="0"/>
              <a:t>compensation</a:t>
            </a:r>
          </a:p>
        </p:txBody>
      </p:sp>
      <p:sp>
        <p:nvSpPr>
          <p:cNvPr id="19" name="Text Placeholder 5">
            <a:extLst>
              <a:ext uri="{FF2B5EF4-FFF2-40B4-BE49-F238E27FC236}">
                <a16:creationId xmlns:a16="http://schemas.microsoft.com/office/drawing/2014/main" id="{229F1AB7-7442-B19A-4CA1-540749BD666F}"/>
              </a:ext>
            </a:extLst>
          </p:cNvPr>
          <p:cNvSpPr txBox="1">
            <a:spLocks/>
          </p:cNvSpPr>
          <p:nvPr/>
        </p:nvSpPr>
        <p:spPr>
          <a:xfrm>
            <a:off x="4814898" y="2622002"/>
            <a:ext cx="2231572" cy="895546"/>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“safety net” denials</a:t>
            </a:r>
          </a:p>
        </p:txBody>
      </p:sp>
      <p:sp>
        <p:nvSpPr>
          <p:cNvPr id="20" name="Text Placeholder 5">
            <a:extLst>
              <a:ext uri="{FF2B5EF4-FFF2-40B4-BE49-F238E27FC236}">
                <a16:creationId xmlns:a16="http://schemas.microsoft.com/office/drawing/2014/main" id="{F3E9CCF6-0008-8E59-86D7-34E98B0BC4DB}"/>
              </a:ext>
            </a:extLst>
          </p:cNvPr>
          <p:cNvSpPr txBox="1">
            <a:spLocks/>
          </p:cNvSpPr>
          <p:nvPr/>
        </p:nvSpPr>
        <p:spPr>
          <a:xfrm>
            <a:off x="4814898" y="1686789"/>
            <a:ext cx="2231572" cy="895546"/>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Motor vehicle accident/tpl</a:t>
            </a:r>
          </a:p>
        </p:txBody>
      </p:sp>
      <p:sp>
        <p:nvSpPr>
          <p:cNvPr id="21" name="Text Placeholder 5">
            <a:extLst>
              <a:ext uri="{FF2B5EF4-FFF2-40B4-BE49-F238E27FC236}">
                <a16:creationId xmlns:a16="http://schemas.microsoft.com/office/drawing/2014/main" id="{284EB1DC-143E-A566-7D81-ACB9EC860FAD}"/>
              </a:ext>
            </a:extLst>
          </p:cNvPr>
          <p:cNvSpPr txBox="1">
            <a:spLocks/>
          </p:cNvSpPr>
          <p:nvPr/>
        </p:nvSpPr>
        <p:spPr>
          <a:xfrm>
            <a:off x="7046470" y="2614615"/>
            <a:ext cx="2231572" cy="895546"/>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Zero balance review</a:t>
            </a:r>
          </a:p>
        </p:txBody>
      </p:sp>
      <p:sp>
        <p:nvSpPr>
          <p:cNvPr id="22" name="Text Placeholder 5">
            <a:extLst>
              <a:ext uri="{FF2B5EF4-FFF2-40B4-BE49-F238E27FC236}">
                <a16:creationId xmlns:a16="http://schemas.microsoft.com/office/drawing/2014/main" id="{A2ABC164-C700-6B62-98E6-89F268EEE6BF}"/>
              </a:ext>
            </a:extLst>
          </p:cNvPr>
          <p:cNvSpPr txBox="1">
            <a:spLocks/>
          </p:cNvSpPr>
          <p:nvPr/>
        </p:nvSpPr>
        <p:spPr>
          <a:xfrm>
            <a:off x="7046470" y="1688112"/>
            <a:ext cx="2231572" cy="895546"/>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000" dirty="0"/>
              <a:t>Out-of-state medicaid</a:t>
            </a:r>
          </a:p>
        </p:txBody>
      </p:sp>
      <p:sp>
        <p:nvSpPr>
          <p:cNvPr id="23" name="Text Placeholder 5">
            <a:extLst>
              <a:ext uri="{FF2B5EF4-FFF2-40B4-BE49-F238E27FC236}">
                <a16:creationId xmlns:a16="http://schemas.microsoft.com/office/drawing/2014/main" id="{4C420ED6-0B98-B6CD-D4A5-C74F27CB5C33}"/>
              </a:ext>
            </a:extLst>
          </p:cNvPr>
          <p:cNvSpPr txBox="1">
            <a:spLocks/>
          </p:cNvSpPr>
          <p:nvPr/>
        </p:nvSpPr>
        <p:spPr>
          <a:xfrm>
            <a:off x="935382" y="4579530"/>
            <a:ext cx="1594640" cy="609600"/>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t>Day one billing</a:t>
            </a:r>
          </a:p>
        </p:txBody>
      </p:sp>
      <p:sp>
        <p:nvSpPr>
          <p:cNvPr id="24" name="Text Placeholder 5">
            <a:extLst>
              <a:ext uri="{FF2B5EF4-FFF2-40B4-BE49-F238E27FC236}">
                <a16:creationId xmlns:a16="http://schemas.microsoft.com/office/drawing/2014/main" id="{C78EE05B-043E-923C-CA65-1C16971D1591}"/>
              </a:ext>
            </a:extLst>
          </p:cNvPr>
          <p:cNvSpPr txBox="1">
            <a:spLocks/>
          </p:cNvSpPr>
          <p:nvPr/>
        </p:nvSpPr>
        <p:spPr>
          <a:xfrm>
            <a:off x="5593794" y="4572215"/>
            <a:ext cx="1594640" cy="609600"/>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t>Zero balance</a:t>
            </a:r>
          </a:p>
        </p:txBody>
      </p:sp>
      <p:sp>
        <p:nvSpPr>
          <p:cNvPr id="25" name="Text Placeholder 5">
            <a:extLst>
              <a:ext uri="{FF2B5EF4-FFF2-40B4-BE49-F238E27FC236}">
                <a16:creationId xmlns:a16="http://schemas.microsoft.com/office/drawing/2014/main" id="{4626A032-F89A-CDE8-4D33-61F921F2DD78}"/>
              </a:ext>
            </a:extLst>
          </p:cNvPr>
          <p:cNvSpPr txBox="1">
            <a:spLocks/>
          </p:cNvSpPr>
          <p:nvPr/>
        </p:nvSpPr>
        <p:spPr>
          <a:xfrm>
            <a:off x="3220258" y="4572215"/>
            <a:ext cx="1594640" cy="609600"/>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t>a/r resolution</a:t>
            </a:r>
          </a:p>
        </p:txBody>
      </p:sp>
      <p:sp>
        <p:nvSpPr>
          <p:cNvPr id="26" name="Text Placeholder 5">
            <a:extLst>
              <a:ext uri="{FF2B5EF4-FFF2-40B4-BE49-F238E27FC236}">
                <a16:creationId xmlns:a16="http://schemas.microsoft.com/office/drawing/2014/main" id="{312BE58E-1039-9D77-6892-CBEE5DC7AE7C}"/>
              </a:ext>
            </a:extLst>
          </p:cNvPr>
          <p:cNvSpPr txBox="1">
            <a:spLocks/>
          </p:cNvSpPr>
          <p:nvPr/>
        </p:nvSpPr>
        <p:spPr>
          <a:xfrm>
            <a:off x="7871938" y="4579530"/>
            <a:ext cx="1594640" cy="609600"/>
          </a:xfrm>
          <a:prstGeom prst="rect">
            <a:avLst/>
          </a:prstGeom>
        </p:spPr>
        <p:txBody>
          <a:bodyPr anchor="ctr"/>
          <a:lstStyle>
            <a:lvl1pPr marL="0" indent="0" algn="ctr" defTabSz="914400" rtl="0" eaLnBrk="1" latinLnBrk="0" hangingPunct="1">
              <a:lnSpc>
                <a:spcPct val="100000"/>
              </a:lnSpc>
              <a:spcBef>
                <a:spcPts val="1000"/>
              </a:spcBef>
              <a:buFontTx/>
              <a:buNone/>
              <a:defRPr sz="2400" b="0" u="none" kern="1200" cap="all" baseline="0">
                <a:solidFill>
                  <a:schemeClr val="bg1"/>
                </a:solidFill>
                <a:latin typeface="Oswal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600" dirty="0"/>
              <a:t>Negotiated settlements</a:t>
            </a:r>
          </a:p>
        </p:txBody>
      </p:sp>
      <p:sp>
        <p:nvSpPr>
          <p:cNvPr id="27" name="TextBox 26">
            <a:extLst>
              <a:ext uri="{FF2B5EF4-FFF2-40B4-BE49-F238E27FC236}">
                <a16:creationId xmlns:a16="http://schemas.microsoft.com/office/drawing/2014/main" id="{2DADBC08-995D-7639-6EF0-2D4BD82F5357}"/>
              </a:ext>
            </a:extLst>
          </p:cNvPr>
          <p:cNvSpPr txBox="1"/>
          <p:nvPr/>
        </p:nvSpPr>
        <p:spPr>
          <a:xfrm>
            <a:off x="386500" y="5344997"/>
            <a:ext cx="2058682" cy="1169551"/>
          </a:xfrm>
          <a:prstGeom prst="rect">
            <a:avLst/>
          </a:prstGeom>
          <a:noFill/>
        </p:spPr>
        <p:txBody>
          <a:bodyPr wrap="square" rtlCol="0">
            <a:spAutoFit/>
          </a:bodyPr>
          <a:lstStyle/>
          <a:p>
            <a:pPr algn="ctr"/>
            <a:r>
              <a:rPr lang="en-US" sz="1000" dirty="0"/>
              <a:t>Team of revenue specialists dedicated solely to your facility to ensure each claim is sent to the correct payer, the first time, for the maximum allowed reimbursement.</a:t>
            </a:r>
          </a:p>
        </p:txBody>
      </p:sp>
      <p:sp>
        <p:nvSpPr>
          <p:cNvPr id="28" name="TextBox 27">
            <a:extLst>
              <a:ext uri="{FF2B5EF4-FFF2-40B4-BE49-F238E27FC236}">
                <a16:creationId xmlns:a16="http://schemas.microsoft.com/office/drawing/2014/main" id="{9D34E0FE-590D-4151-E821-C342CB7B3892}"/>
              </a:ext>
            </a:extLst>
          </p:cNvPr>
          <p:cNvSpPr txBox="1"/>
          <p:nvPr/>
        </p:nvSpPr>
        <p:spPr>
          <a:xfrm>
            <a:off x="2690346" y="5371131"/>
            <a:ext cx="2002436" cy="1169551"/>
          </a:xfrm>
          <a:prstGeom prst="rect">
            <a:avLst/>
          </a:prstGeom>
          <a:noFill/>
        </p:spPr>
        <p:txBody>
          <a:bodyPr wrap="square" rtlCol="0">
            <a:spAutoFit/>
          </a:bodyPr>
          <a:lstStyle/>
          <a:p>
            <a:pPr algn="ctr"/>
            <a:r>
              <a:rPr lang="en-US" sz="1000" dirty="0"/>
              <a:t>Revenue specialists and litigators manage aged accounts once placed with us. Claims are analyzed, resubmitted, and if necessary, appealed on your behalf. </a:t>
            </a:r>
          </a:p>
        </p:txBody>
      </p:sp>
      <p:sp>
        <p:nvSpPr>
          <p:cNvPr id="29" name="TextBox 28">
            <a:extLst>
              <a:ext uri="{FF2B5EF4-FFF2-40B4-BE49-F238E27FC236}">
                <a16:creationId xmlns:a16="http://schemas.microsoft.com/office/drawing/2014/main" id="{35CDA6EC-4620-154B-076A-7CADD0CC4367}"/>
              </a:ext>
            </a:extLst>
          </p:cNvPr>
          <p:cNvSpPr txBox="1"/>
          <p:nvPr/>
        </p:nvSpPr>
        <p:spPr>
          <a:xfrm>
            <a:off x="5044034" y="5371132"/>
            <a:ext cx="2002436" cy="861774"/>
          </a:xfrm>
          <a:prstGeom prst="rect">
            <a:avLst/>
          </a:prstGeom>
          <a:noFill/>
        </p:spPr>
        <p:txBody>
          <a:bodyPr wrap="square" rtlCol="0">
            <a:spAutoFit/>
          </a:bodyPr>
          <a:lstStyle/>
          <a:p>
            <a:pPr algn="ctr"/>
            <a:r>
              <a:rPr lang="en-US" sz="1000" dirty="0"/>
              <a:t>Claims designated as zero balance are reviewed for underpayment and appealed for correct payment. </a:t>
            </a:r>
          </a:p>
        </p:txBody>
      </p:sp>
      <p:sp>
        <p:nvSpPr>
          <p:cNvPr id="30" name="TextBox 29">
            <a:extLst>
              <a:ext uri="{FF2B5EF4-FFF2-40B4-BE49-F238E27FC236}">
                <a16:creationId xmlns:a16="http://schemas.microsoft.com/office/drawing/2014/main" id="{59E15AC1-CC7D-E6D9-1E1D-FE0E460A816F}"/>
              </a:ext>
            </a:extLst>
          </p:cNvPr>
          <p:cNvSpPr txBox="1"/>
          <p:nvPr/>
        </p:nvSpPr>
        <p:spPr>
          <a:xfrm>
            <a:off x="7347880" y="5387417"/>
            <a:ext cx="2118698" cy="861774"/>
          </a:xfrm>
          <a:prstGeom prst="rect">
            <a:avLst/>
          </a:prstGeom>
          <a:noFill/>
        </p:spPr>
        <p:txBody>
          <a:bodyPr wrap="square" rtlCol="0">
            <a:spAutoFit/>
          </a:bodyPr>
          <a:lstStyle/>
          <a:p>
            <a:pPr algn="ctr"/>
            <a:r>
              <a:rPr lang="en-US" sz="1000" dirty="0"/>
              <a:t>Specifically focused on situations where organization is presented with a prompt pay request by a payer to assure proper payment.</a:t>
            </a:r>
          </a:p>
        </p:txBody>
      </p:sp>
    </p:spTree>
    <p:extLst>
      <p:ext uri="{BB962C8B-B14F-4D97-AF65-F5344CB8AC3E}">
        <p14:creationId xmlns:p14="http://schemas.microsoft.com/office/powerpoint/2010/main" val="3659532960"/>
      </p:ext>
    </p:extLst>
  </p:cSld>
  <p:clrMapOvr>
    <a:masterClrMapping/>
  </p:clrMapOvr>
  <p:transition spd="med">
    <p:pull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594C-64AB-DB51-4705-2AFDA5A7364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36FF40B8-5E56-9643-3A26-0431FDB5D049}"/>
              </a:ext>
            </a:extLst>
          </p:cNvPr>
          <p:cNvSpPr>
            <a:spLocks noGrp="1"/>
          </p:cNvSpPr>
          <p:nvPr>
            <p:ph type="body" sz="quarter" idx="10"/>
          </p:nvPr>
        </p:nvSpPr>
        <p:spPr>
          <a:xfrm>
            <a:off x="298635" y="207754"/>
            <a:ext cx="8946965" cy="539734"/>
          </a:xfrm>
        </p:spPr>
        <p:txBody>
          <a:bodyPr/>
          <a:lstStyle/>
          <a:p>
            <a:r>
              <a:rPr lang="en-US" dirty="0"/>
              <a:t>The 21</a:t>
            </a:r>
            <a:r>
              <a:rPr lang="en-US" baseline="30000" dirty="0"/>
              <a:t>st</a:t>
            </a:r>
            <a:r>
              <a:rPr lang="en-US" dirty="0"/>
              <a:t> Century – Request for Service</a:t>
            </a:r>
            <a:endParaRPr lang="nl-NL" dirty="0"/>
          </a:p>
        </p:txBody>
      </p:sp>
      <p:sp>
        <p:nvSpPr>
          <p:cNvPr id="15" name="TextBox 14">
            <a:extLst>
              <a:ext uri="{FF2B5EF4-FFF2-40B4-BE49-F238E27FC236}">
                <a16:creationId xmlns:a16="http://schemas.microsoft.com/office/drawing/2014/main" id="{1ABB023C-3E64-DB01-B3D9-A73CA1918F08}"/>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30</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EA5CADBB-CBCD-5461-599E-99015676ACF2}"/>
              </a:ext>
            </a:extLst>
          </p:cNvPr>
          <p:cNvSpPr txBox="1">
            <a:spLocks/>
          </p:cNvSpPr>
          <p:nvPr/>
        </p:nvSpPr>
        <p:spPr>
          <a:xfrm>
            <a:off x="298635" y="923155"/>
            <a:ext cx="11693613" cy="538843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Wingdings" panose="05000000000000000000" pitchFamily="2" charset="2"/>
              <a:buChar char="v"/>
            </a:pPr>
            <a:r>
              <a:rPr lang="en-US" sz="2400" dirty="0"/>
              <a:t>Form 10-10172 - </a:t>
            </a:r>
            <a:r>
              <a:rPr lang="en-US" sz="2400" dirty="0">
                <a:hlinkClick r:id="rId3"/>
              </a:rPr>
              <a:t>https://www.va.gov/vaforms/medical/pdf/va_form_10-10172.pdf</a:t>
            </a:r>
            <a:r>
              <a:rPr lang="en-US" sz="2400" dirty="0"/>
              <a:t> </a:t>
            </a:r>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endParaRPr lang="en-US" sz="2400" dirty="0"/>
          </a:p>
          <a:p>
            <a:pPr algn="just">
              <a:lnSpc>
                <a:spcPct val="100000"/>
              </a:lnSpc>
              <a:buFont typeface="Wingdings" panose="05000000000000000000" pitchFamily="2" charset="2"/>
              <a:buChar char="v"/>
            </a:pPr>
            <a:r>
              <a:rPr lang="en-US" sz="2000" dirty="0"/>
              <a:t>The RFS form is utilized when a hospital discharges a Veteran and that Veteran provides information pertaining to their VA coverage at the time of discharge. </a:t>
            </a:r>
          </a:p>
          <a:p>
            <a:pPr algn="just">
              <a:lnSpc>
                <a:spcPct val="100000"/>
              </a:lnSpc>
              <a:buFont typeface="Wingdings" panose="05000000000000000000" pitchFamily="2" charset="2"/>
              <a:buChar char="v"/>
            </a:pPr>
            <a:r>
              <a:rPr lang="en-US" sz="2000" dirty="0"/>
              <a:t>Hospitals have 72 hours from the time of discharge to contact the VA with the relevant information to initiate a Request For Service, which is essentially a retro-authorization. </a:t>
            </a:r>
          </a:p>
          <a:p>
            <a:pPr algn="just">
              <a:lnSpc>
                <a:spcPct val="100000"/>
              </a:lnSpc>
              <a:buFont typeface="Wingdings" panose="05000000000000000000" pitchFamily="2" charset="2"/>
              <a:buChar char="v"/>
            </a:pPr>
            <a:endParaRPr lang="en-US" sz="1800" dirty="0"/>
          </a:p>
        </p:txBody>
      </p:sp>
      <p:pic>
        <p:nvPicPr>
          <p:cNvPr id="5" name="Picture 4">
            <a:extLst>
              <a:ext uri="{FF2B5EF4-FFF2-40B4-BE49-F238E27FC236}">
                <a16:creationId xmlns:a16="http://schemas.microsoft.com/office/drawing/2014/main" id="{DED3A392-C2AE-CD86-3318-103C8F919913}"/>
              </a:ext>
            </a:extLst>
          </p:cNvPr>
          <p:cNvPicPr>
            <a:picLocks noChangeAspect="1"/>
          </p:cNvPicPr>
          <p:nvPr/>
        </p:nvPicPr>
        <p:blipFill>
          <a:blip r:embed="rId4"/>
          <a:stretch>
            <a:fillRect/>
          </a:stretch>
        </p:blipFill>
        <p:spPr>
          <a:xfrm>
            <a:off x="1973765" y="1711404"/>
            <a:ext cx="8251903" cy="2932300"/>
          </a:xfrm>
          <a:prstGeom prst="rect">
            <a:avLst/>
          </a:prstGeom>
        </p:spPr>
      </p:pic>
    </p:spTree>
    <p:extLst>
      <p:ext uri="{BB962C8B-B14F-4D97-AF65-F5344CB8AC3E}">
        <p14:creationId xmlns:p14="http://schemas.microsoft.com/office/powerpoint/2010/main" val="2893666535"/>
      </p:ext>
    </p:extLst>
  </p:cSld>
  <p:clrMapOvr>
    <a:masterClrMapping/>
  </p:clrMapOvr>
  <p:transition spd="med">
    <p:pull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VA Appeals – Appeal Roadmap</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31</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1348905"/>
            <a:ext cx="10158389"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dirty="0"/>
              <a:t> Veteran Health Administration Appeal Map</a:t>
            </a:r>
            <a:endParaRPr lang="en-US" sz="2400" dirty="0"/>
          </a:p>
          <a:p>
            <a:pPr lvl="1">
              <a:lnSpc>
                <a:spcPct val="100000"/>
              </a:lnSpc>
            </a:pPr>
            <a:r>
              <a:rPr lang="en-US" sz="1800" dirty="0"/>
              <a:t>Appeal landscape is difficult</a:t>
            </a:r>
          </a:p>
          <a:p>
            <a:pPr lvl="1">
              <a:lnSpc>
                <a:spcPct val="100000"/>
              </a:lnSpc>
            </a:pPr>
            <a:r>
              <a:rPr lang="en-US" sz="1800" dirty="0"/>
              <a:t>Timeline; </a:t>
            </a:r>
          </a:p>
          <a:p>
            <a:pPr lvl="2">
              <a:lnSpc>
                <a:spcPct val="100000"/>
              </a:lnSpc>
            </a:pPr>
            <a:r>
              <a:rPr lang="en-US" sz="1400" dirty="0"/>
              <a:t>90 Days for VA appeal</a:t>
            </a:r>
          </a:p>
          <a:p>
            <a:pPr lvl="2">
              <a:lnSpc>
                <a:spcPct val="100000"/>
              </a:lnSpc>
            </a:pPr>
            <a:r>
              <a:rPr lang="en-US" sz="1400" dirty="0"/>
              <a:t>1 Year for Court Appeals</a:t>
            </a:r>
          </a:p>
          <a:p>
            <a:pPr lvl="2">
              <a:lnSpc>
                <a:spcPct val="100000"/>
              </a:lnSpc>
            </a:pPr>
            <a:r>
              <a:rPr lang="en-US" sz="1400" dirty="0"/>
              <a:t>Must go through each step</a:t>
            </a:r>
          </a:p>
          <a:p>
            <a:pPr lvl="2">
              <a:lnSpc>
                <a:spcPct val="100000"/>
              </a:lnSpc>
            </a:pPr>
            <a:r>
              <a:rPr lang="en-US" sz="1400" dirty="0"/>
              <a:t>If you skip a step, will be dismissed</a:t>
            </a:r>
          </a:p>
          <a:p>
            <a:pPr lvl="2">
              <a:lnSpc>
                <a:spcPct val="100000"/>
              </a:lnSpc>
            </a:pPr>
            <a:r>
              <a:rPr lang="en-US" sz="1400" dirty="0"/>
              <a:t>Various Admin Law Standards</a:t>
            </a:r>
          </a:p>
          <a:p>
            <a:pPr lvl="1">
              <a:lnSpc>
                <a:spcPct val="100000"/>
              </a:lnSpc>
            </a:pPr>
            <a:r>
              <a:rPr lang="en-US" sz="1800" dirty="0"/>
              <a:t>Success</a:t>
            </a:r>
            <a:endParaRPr lang="en-US" sz="1600" dirty="0"/>
          </a:p>
          <a:p>
            <a:pPr lvl="2">
              <a:lnSpc>
                <a:spcPct val="100000"/>
              </a:lnSpc>
            </a:pPr>
            <a:r>
              <a:rPr lang="en-US" sz="1400" dirty="0"/>
              <a:t>Not a great overturn rate</a:t>
            </a:r>
          </a:p>
          <a:p>
            <a:pPr lvl="2">
              <a:lnSpc>
                <a:spcPct val="100000"/>
              </a:lnSpc>
            </a:pPr>
            <a:r>
              <a:rPr lang="en-US" sz="1400" dirty="0"/>
              <a:t>Board of VA Appeals </a:t>
            </a:r>
          </a:p>
          <a:p>
            <a:pPr lvl="2">
              <a:lnSpc>
                <a:spcPct val="100000"/>
              </a:lnSpc>
            </a:pPr>
            <a:r>
              <a:rPr lang="en-US" sz="1400" dirty="0"/>
              <a:t>Goes to Veteran’s Benefit File</a:t>
            </a:r>
          </a:p>
          <a:p>
            <a:pPr lvl="1">
              <a:lnSpc>
                <a:spcPct val="100000"/>
              </a:lnSpc>
            </a:pPr>
            <a:r>
              <a:rPr lang="en-US" sz="1800" dirty="0"/>
              <a:t>Roadblocks</a:t>
            </a:r>
          </a:p>
          <a:p>
            <a:pPr lvl="2">
              <a:lnSpc>
                <a:spcPct val="100000"/>
              </a:lnSpc>
            </a:pPr>
            <a:r>
              <a:rPr lang="en-US" sz="1400" dirty="0"/>
              <a:t>Will not get a copy of the Veterans Benefit file. Hospital does not have standing to sue on this issue. </a:t>
            </a:r>
          </a:p>
          <a:p>
            <a:pPr lvl="2">
              <a:lnSpc>
                <a:spcPct val="100000"/>
              </a:lnSpc>
            </a:pPr>
            <a:r>
              <a:rPr lang="en-US" sz="1400" dirty="0"/>
              <a:t>Significant language barrier </a:t>
            </a:r>
            <a:r>
              <a:rPr lang="en-US" sz="1400" dirty="0">
                <a:sym typeface="Wingdings" panose="05000000000000000000" pitchFamily="2" charset="2"/>
              </a:rPr>
              <a:t> Standards continue to shift, no established standard such as “Arbitrary and Capricious”. Mostly “De novo” or “clearly erroneous” </a:t>
            </a:r>
            <a:endParaRPr lang="en-US" sz="1400" dirty="0"/>
          </a:p>
          <a:p>
            <a:pPr lvl="2">
              <a:lnSpc>
                <a:spcPct val="100000"/>
              </a:lnSpc>
              <a:buFont typeface="Wingdings" panose="05000000000000000000" pitchFamily="2" charset="2"/>
              <a:buChar char="v"/>
            </a:pPr>
            <a:endParaRPr lang="en-US" sz="1800" dirty="0"/>
          </a:p>
          <a:p>
            <a:pPr lvl="1">
              <a:lnSpc>
                <a:spcPct val="100000"/>
              </a:lnSpc>
              <a:buFont typeface="Wingdings" panose="05000000000000000000" pitchFamily="2" charset="2"/>
              <a:buChar char="v"/>
            </a:pPr>
            <a:endParaRPr lang="en-US" sz="1600" dirty="0"/>
          </a:p>
          <a:p>
            <a:pPr lvl="1">
              <a:lnSpc>
                <a:spcPct val="100000"/>
              </a:lnSpc>
              <a:buFont typeface="Wingdings" panose="05000000000000000000" pitchFamily="2" charset="2"/>
              <a:buChar char="v"/>
            </a:pPr>
            <a:endParaRPr lang="en-US" sz="2000" dirty="0"/>
          </a:p>
          <a:p>
            <a:pPr marL="341313" indent="-341313">
              <a:buFont typeface="Wingdings" panose="05000000000000000000" pitchFamily="2" charset="2"/>
              <a:buChar char="v"/>
            </a:pPr>
            <a:endParaRPr lang="en-US" sz="1600" dirty="0"/>
          </a:p>
        </p:txBody>
      </p:sp>
      <p:pic>
        <p:nvPicPr>
          <p:cNvPr id="2" name="Picture 1">
            <a:extLst>
              <a:ext uri="{FF2B5EF4-FFF2-40B4-BE49-F238E27FC236}">
                <a16:creationId xmlns:a16="http://schemas.microsoft.com/office/drawing/2014/main" id="{96757936-99E8-9FCD-B399-09D39830E8EA}"/>
              </a:ext>
            </a:extLst>
          </p:cNvPr>
          <p:cNvPicPr>
            <a:picLocks noChangeAspect="1"/>
          </p:cNvPicPr>
          <p:nvPr/>
        </p:nvPicPr>
        <p:blipFill rotWithShape="1">
          <a:blip r:embed="rId3"/>
          <a:srcRect l="15612"/>
          <a:stretch/>
        </p:blipFill>
        <p:spPr>
          <a:xfrm>
            <a:off x="5009207" y="1987672"/>
            <a:ext cx="4693843" cy="3193928"/>
          </a:xfrm>
          <a:prstGeom prst="rect">
            <a:avLst/>
          </a:prstGeom>
        </p:spPr>
      </p:pic>
    </p:spTree>
    <p:extLst>
      <p:ext uri="{BB962C8B-B14F-4D97-AF65-F5344CB8AC3E}">
        <p14:creationId xmlns:p14="http://schemas.microsoft.com/office/powerpoint/2010/main" val="423892283"/>
      </p:ext>
    </p:extLst>
  </p:cSld>
  <p:clrMapOvr>
    <a:masterClrMapping/>
  </p:clrMapOvr>
  <p:transition spd="med">
    <p:pull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VA Appeals – Appeal drafting</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32</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923155"/>
            <a:ext cx="10158389" cy="50931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v"/>
            </a:pPr>
            <a:r>
              <a:rPr lang="en-US" dirty="0"/>
              <a:t> How to write an appeal?</a:t>
            </a:r>
          </a:p>
          <a:p>
            <a:pPr lvl="1">
              <a:lnSpc>
                <a:spcPct val="100000"/>
              </a:lnSpc>
              <a:buFont typeface="Wingdings" panose="05000000000000000000" pitchFamily="2" charset="2"/>
              <a:buChar char="v"/>
            </a:pPr>
            <a:r>
              <a:rPr lang="en-US" dirty="0"/>
              <a:t> Format – Issue, Rule, Analysis, and Conclusion </a:t>
            </a:r>
          </a:p>
          <a:p>
            <a:pPr lvl="2">
              <a:lnSpc>
                <a:spcPct val="100000"/>
              </a:lnSpc>
              <a:buFont typeface="Wingdings" panose="05000000000000000000" pitchFamily="2" charset="2"/>
              <a:buChar char="v"/>
            </a:pPr>
            <a:r>
              <a:rPr lang="en-US" b="1" dirty="0"/>
              <a:t> Issue </a:t>
            </a:r>
            <a:r>
              <a:rPr lang="en-US" dirty="0"/>
              <a:t>– Clearly Identify the reason for the denial </a:t>
            </a:r>
          </a:p>
          <a:p>
            <a:pPr lvl="3">
              <a:lnSpc>
                <a:spcPct val="100000"/>
              </a:lnSpc>
              <a:buFont typeface="Wingdings" panose="05000000000000000000" pitchFamily="2" charset="2"/>
              <a:buChar char="Ø"/>
            </a:pPr>
            <a:r>
              <a:rPr lang="en-US" dirty="0"/>
              <a:t>Examples; Authorization, Timely Filing, Responsibility </a:t>
            </a:r>
          </a:p>
          <a:p>
            <a:pPr lvl="2">
              <a:lnSpc>
                <a:spcPct val="100000"/>
              </a:lnSpc>
              <a:buFont typeface="Wingdings" panose="05000000000000000000" pitchFamily="2" charset="2"/>
              <a:buChar char="v"/>
            </a:pPr>
            <a:r>
              <a:rPr lang="en-US" b="1" dirty="0"/>
              <a:t> Rule </a:t>
            </a:r>
            <a:r>
              <a:rPr lang="en-US" dirty="0"/>
              <a:t>– Layout the rule per statute or policy</a:t>
            </a:r>
          </a:p>
          <a:p>
            <a:pPr lvl="3">
              <a:lnSpc>
                <a:spcPct val="100000"/>
              </a:lnSpc>
              <a:buFont typeface="Wingdings" panose="05000000000000000000" pitchFamily="2" charset="2"/>
              <a:buChar char="Ø"/>
            </a:pPr>
            <a:r>
              <a:rPr lang="en-US" dirty="0"/>
              <a:t>Authorization – 72 hours when treatment starts</a:t>
            </a:r>
          </a:p>
          <a:p>
            <a:pPr lvl="2">
              <a:lnSpc>
                <a:spcPct val="100000"/>
              </a:lnSpc>
              <a:buFont typeface="Wingdings" panose="05000000000000000000" pitchFamily="2" charset="2"/>
              <a:buChar char="v"/>
            </a:pPr>
            <a:r>
              <a:rPr lang="en-US" b="1" dirty="0"/>
              <a:t> Analysis </a:t>
            </a:r>
            <a:r>
              <a:rPr lang="en-US" dirty="0"/>
              <a:t>– Show your actions </a:t>
            </a:r>
          </a:p>
          <a:p>
            <a:pPr lvl="3">
              <a:lnSpc>
                <a:spcPct val="100000"/>
              </a:lnSpc>
              <a:buFont typeface="Wingdings" panose="05000000000000000000" pitchFamily="2" charset="2"/>
              <a:buChar char="Ø"/>
            </a:pPr>
            <a:r>
              <a:rPr lang="en-US" dirty="0"/>
              <a:t>Give detailed notes that you took to follow the procedure</a:t>
            </a:r>
          </a:p>
          <a:p>
            <a:pPr lvl="2">
              <a:lnSpc>
                <a:spcPct val="100000"/>
              </a:lnSpc>
              <a:buFont typeface="Wingdings" panose="05000000000000000000" pitchFamily="2" charset="2"/>
              <a:buChar char="v"/>
            </a:pPr>
            <a:r>
              <a:rPr lang="en-US" dirty="0"/>
              <a:t> </a:t>
            </a:r>
            <a:r>
              <a:rPr lang="en-US" b="1" dirty="0"/>
              <a:t>Conclusion</a:t>
            </a:r>
            <a:r>
              <a:rPr lang="en-US" dirty="0"/>
              <a:t> – Demand that the VA review</a:t>
            </a:r>
          </a:p>
          <a:p>
            <a:pPr lvl="3">
              <a:lnSpc>
                <a:spcPct val="100000"/>
              </a:lnSpc>
              <a:buFont typeface="Wingdings" panose="05000000000000000000" pitchFamily="2" charset="2"/>
              <a:buChar char="Ø"/>
            </a:pPr>
            <a:r>
              <a:rPr lang="en-US" dirty="0"/>
              <a:t>Request the VA overturn their previous decision after a de novo review</a:t>
            </a:r>
          </a:p>
          <a:p>
            <a:pPr marL="1371600" lvl="3" indent="0">
              <a:lnSpc>
                <a:spcPct val="100000"/>
              </a:lnSpc>
              <a:buNone/>
            </a:pPr>
            <a:endParaRPr lang="en-US" dirty="0"/>
          </a:p>
          <a:p>
            <a:pPr lvl="1">
              <a:lnSpc>
                <a:spcPct val="100000"/>
              </a:lnSpc>
              <a:buFont typeface="Wingdings" panose="05000000000000000000" pitchFamily="2" charset="2"/>
              <a:buChar char="v"/>
            </a:pPr>
            <a:r>
              <a:rPr lang="en-US" dirty="0"/>
              <a:t> If you don’t have much, you still have the </a:t>
            </a:r>
            <a:r>
              <a:rPr lang="en-US" b="1" u="sng" dirty="0"/>
              <a:t>Kitchen Sink </a:t>
            </a:r>
          </a:p>
          <a:p>
            <a:pPr marL="1254125" lvl="2" indent="-339725">
              <a:lnSpc>
                <a:spcPct val="100000"/>
              </a:lnSpc>
              <a:buFont typeface="Wingdings" panose="05000000000000000000" pitchFamily="2" charset="2"/>
              <a:buChar char="v"/>
            </a:pPr>
            <a:r>
              <a:rPr lang="en-US" dirty="0"/>
              <a:t>Throw everything you have in your first appeal, because if you don’t mention it in your first level appeal, you can’t bring it up in your second level appeal without timely evidence. </a:t>
            </a:r>
          </a:p>
          <a:p>
            <a:pPr lvl="2">
              <a:lnSpc>
                <a:spcPct val="100000"/>
              </a:lnSpc>
              <a:buFont typeface="Wingdings" panose="05000000000000000000" pitchFamily="2" charset="2"/>
              <a:buChar char="v"/>
            </a:pPr>
            <a:endParaRPr lang="en-US" sz="1800" dirty="0"/>
          </a:p>
          <a:p>
            <a:pPr lvl="1">
              <a:lnSpc>
                <a:spcPct val="100000"/>
              </a:lnSpc>
              <a:buFont typeface="Wingdings" panose="05000000000000000000" pitchFamily="2" charset="2"/>
              <a:buChar char="v"/>
            </a:pPr>
            <a:endParaRPr lang="en-US" sz="1600" dirty="0"/>
          </a:p>
          <a:p>
            <a:pPr lvl="1">
              <a:lnSpc>
                <a:spcPct val="100000"/>
              </a:lnSpc>
              <a:buFont typeface="Wingdings" panose="05000000000000000000" pitchFamily="2" charset="2"/>
              <a:buChar char="v"/>
            </a:pPr>
            <a:endParaRPr lang="en-US" sz="2000" dirty="0"/>
          </a:p>
          <a:p>
            <a:pPr marL="341313" indent="-341313">
              <a:buFont typeface="Wingdings" panose="05000000000000000000" pitchFamily="2" charset="2"/>
              <a:buChar char="v"/>
            </a:pPr>
            <a:endParaRPr lang="en-US" sz="1600" dirty="0"/>
          </a:p>
        </p:txBody>
      </p:sp>
    </p:spTree>
    <p:extLst>
      <p:ext uri="{BB962C8B-B14F-4D97-AF65-F5344CB8AC3E}">
        <p14:creationId xmlns:p14="http://schemas.microsoft.com/office/powerpoint/2010/main" val="3180568738"/>
      </p:ext>
    </p:extLst>
  </p:cSld>
  <p:clrMapOvr>
    <a:masterClrMapping/>
  </p:clrMapOvr>
  <p:transition spd="med">
    <p:pull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VA Appeals – Example</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33</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2" name="Content Placeholder 2">
            <a:extLst>
              <a:ext uri="{FF2B5EF4-FFF2-40B4-BE49-F238E27FC236}">
                <a16:creationId xmlns:a16="http://schemas.microsoft.com/office/drawing/2014/main" id="{7944A6EC-8AB8-BFA7-79D6-193C2C537136}"/>
              </a:ext>
            </a:extLst>
          </p:cNvPr>
          <p:cNvSpPr txBox="1">
            <a:spLocks/>
          </p:cNvSpPr>
          <p:nvPr/>
        </p:nvSpPr>
        <p:spPr>
          <a:xfrm>
            <a:off x="419973" y="1122630"/>
            <a:ext cx="9448304" cy="56131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rgbClr val="81B93A"/>
              </a:buClr>
              <a:buSzPct val="120000"/>
              <a:buNone/>
            </a:pPr>
            <a:endParaRPr lang="en-US" sz="1800" dirty="0">
              <a:effectLst/>
            </a:endParaRPr>
          </a:p>
          <a:p>
            <a:pPr lvl="1">
              <a:lnSpc>
                <a:spcPct val="100000"/>
              </a:lnSpc>
              <a:buClr>
                <a:srgbClr val="81B93A"/>
              </a:buClr>
              <a:buSzPct val="120000"/>
              <a:buFont typeface="Arial" charset="0"/>
              <a:buChar char="•"/>
            </a:pPr>
            <a:endParaRPr lang="en-US" sz="12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8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800" b="1" dirty="0">
              <a:solidFill>
                <a:srgbClr val="36352E"/>
              </a:solidFill>
              <a:cs typeface="Calibri" panose="020F0502020204030204" pitchFamily="34" charset="0"/>
            </a:endParaRPr>
          </a:p>
          <a:p>
            <a:pPr lvl="1">
              <a:lnSpc>
                <a:spcPct val="100000"/>
              </a:lnSpc>
              <a:buClr>
                <a:srgbClr val="81B93A"/>
              </a:buClr>
              <a:buSzPct val="120000"/>
              <a:buFont typeface="Arial" charset="0"/>
              <a:buChar char="•"/>
            </a:pPr>
            <a:endParaRPr lang="en-US" sz="1300" i="1" dirty="0">
              <a:solidFill>
                <a:srgbClr val="81B93A"/>
              </a:solidFill>
              <a:ea typeface="Avenir Book" charset="0"/>
              <a:cs typeface="Avenir Book" charset="0"/>
            </a:endParaRPr>
          </a:p>
          <a:p>
            <a:pPr>
              <a:lnSpc>
                <a:spcPct val="100000"/>
              </a:lnSpc>
              <a:buClr>
                <a:srgbClr val="FFBB00"/>
              </a:buClr>
              <a:buSzPct val="120000"/>
              <a:buFont typeface="Arial" charset="0"/>
              <a:buChar char="•"/>
            </a:pPr>
            <a:endParaRPr lang="en-US" sz="1300" b="1" dirty="0">
              <a:solidFill>
                <a:srgbClr val="36352E"/>
              </a:solidFill>
              <a:ea typeface="Avenir Book" charset="0"/>
              <a:cs typeface="Avenir Book" charset="0"/>
            </a:endParaRPr>
          </a:p>
          <a:p>
            <a:pPr>
              <a:lnSpc>
                <a:spcPct val="200000"/>
              </a:lnSpc>
              <a:buClr>
                <a:srgbClr val="FFBB00"/>
              </a:buClr>
              <a:buSzPct val="120000"/>
              <a:buFont typeface="Arial" charset="0"/>
              <a:buChar char="•"/>
            </a:pPr>
            <a:endParaRPr lang="en-US" sz="1400" i="1" dirty="0">
              <a:solidFill>
                <a:srgbClr val="81B93A"/>
              </a:solidFill>
              <a:ea typeface="Century Schoolbook" charset="0"/>
              <a:cs typeface="Century Schoolbook" charset="0"/>
            </a:endParaRPr>
          </a:p>
        </p:txBody>
      </p:sp>
      <p:pic>
        <p:nvPicPr>
          <p:cNvPr id="6" name="Picture 5">
            <a:extLst>
              <a:ext uri="{FF2B5EF4-FFF2-40B4-BE49-F238E27FC236}">
                <a16:creationId xmlns:a16="http://schemas.microsoft.com/office/drawing/2014/main" id="{25F87E35-A5D1-EBDB-394B-4A16868132BC}"/>
              </a:ext>
            </a:extLst>
          </p:cNvPr>
          <p:cNvPicPr>
            <a:picLocks noChangeAspect="1"/>
          </p:cNvPicPr>
          <p:nvPr/>
        </p:nvPicPr>
        <p:blipFill>
          <a:blip r:embed="rId3"/>
          <a:stretch>
            <a:fillRect/>
          </a:stretch>
        </p:blipFill>
        <p:spPr>
          <a:xfrm>
            <a:off x="298635" y="1233968"/>
            <a:ext cx="5510549" cy="5416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A61D3740-7D93-9B32-7D60-5110D02C18E6}"/>
              </a:ext>
            </a:extLst>
          </p:cNvPr>
          <p:cNvPicPr>
            <a:picLocks noChangeAspect="1"/>
          </p:cNvPicPr>
          <p:nvPr/>
        </p:nvPicPr>
        <p:blipFill>
          <a:blip r:embed="rId4"/>
          <a:stretch>
            <a:fillRect/>
          </a:stretch>
        </p:blipFill>
        <p:spPr>
          <a:xfrm>
            <a:off x="6382818" y="1259581"/>
            <a:ext cx="5437316" cy="31465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5E82C243-7BC6-F342-083B-5A63F4EDC6C3}"/>
              </a:ext>
            </a:extLst>
          </p:cNvPr>
          <p:cNvSpPr txBox="1"/>
          <p:nvPr/>
        </p:nvSpPr>
        <p:spPr>
          <a:xfrm>
            <a:off x="6382818" y="4746916"/>
            <a:ext cx="2603863" cy="1477328"/>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b="1" u="sng" dirty="0"/>
              <a:t>GOALS</a:t>
            </a:r>
          </a:p>
          <a:p>
            <a:pPr marL="342900" indent="-342900">
              <a:buAutoNum type="arabicParenR"/>
            </a:pPr>
            <a:r>
              <a:rPr lang="en-US" dirty="0"/>
              <a:t>Organization</a:t>
            </a:r>
          </a:p>
          <a:p>
            <a:pPr marL="342900" indent="-342900">
              <a:buAutoNum type="arabicParenR"/>
            </a:pPr>
            <a:r>
              <a:rPr lang="en-US" dirty="0"/>
              <a:t>Clarity</a:t>
            </a:r>
          </a:p>
          <a:p>
            <a:pPr marL="342900" indent="-342900">
              <a:buAutoNum type="arabicParenR"/>
            </a:pPr>
            <a:r>
              <a:rPr lang="en-US" dirty="0"/>
              <a:t>Specific citations</a:t>
            </a:r>
          </a:p>
          <a:p>
            <a:pPr marL="342900" indent="-342900">
              <a:buAutoNum type="arabicParenR"/>
            </a:pPr>
            <a:r>
              <a:rPr lang="en-US" dirty="0"/>
              <a:t>Attention to Detail</a:t>
            </a:r>
          </a:p>
        </p:txBody>
      </p:sp>
      <p:sp>
        <p:nvSpPr>
          <p:cNvPr id="5" name="TextBox 4">
            <a:extLst>
              <a:ext uri="{FF2B5EF4-FFF2-40B4-BE49-F238E27FC236}">
                <a16:creationId xmlns:a16="http://schemas.microsoft.com/office/drawing/2014/main" id="{2183D917-B5F0-D239-5AD0-4092A405E089}"/>
              </a:ext>
            </a:extLst>
          </p:cNvPr>
          <p:cNvSpPr txBox="1"/>
          <p:nvPr/>
        </p:nvSpPr>
        <p:spPr>
          <a:xfrm>
            <a:off x="9216271" y="4746916"/>
            <a:ext cx="2603863" cy="147732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pPr algn="ctr"/>
            <a:r>
              <a:rPr lang="en-US" b="1" u="sng" dirty="0"/>
              <a:t>AVOID</a:t>
            </a:r>
          </a:p>
          <a:p>
            <a:pPr marL="342900" indent="-342900">
              <a:buAutoNum type="arabicParenR"/>
            </a:pPr>
            <a:r>
              <a:rPr lang="en-US" dirty="0"/>
              <a:t>Chaos </a:t>
            </a:r>
          </a:p>
          <a:p>
            <a:pPr marL="342900" indent="-342900">
              <a:buAutoNum type="arabicParenR"/>
            </a:pPr>
            <a:r>
              <a:rPr lang="en-US" dirty="0"/>
              <a:t>Generalities </a:t>
            </a:r>
          </a:p>
          <a:p>
            <a:pPr marL="342900" indent="-342900">
              <a:buAutoNum type="arabicParenR"/>
            </a:pPr>
            <a:r>
              <a:rPr lang="en-US" dirty="0"/>
              <a:t>Some statutes</a:t>
            </a:r>
          </a:p>
          <a:p>
            <a:pPr marL="342900" indent="-342900">
              <a:buAutoNum type="arabicParenR"/>
            </a:pPr>
            <a:r>
              <a:rPr lang="en-US" dirty="0"/>
              <a:t>One sentence</a:t>
            </a:r>
          </a:p>
        </p:txBody>
      </p:sp>
    </p:spTree>
    <p:extLst>
      <p:ext uri="{BB962C8B-B14F-4D97-AF65-F5344CB8AC3E}">
        <p14:creationId xmlns:p14="http://schemas.microsoft.com/office/powerpoint/2010/main" val="3564452929"/>
      </p:ext>
    </p:extLst>
  </p:cSld>
  <p:clrMapOvr>
    <a:masterClrMapping/>
  </p:clrMapOvr>
  <p:transition spd="med">
    <p:pull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AIR REPORT –  VISN 21 Pacific Island Market</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34</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2" name="Content Placeholder 2">
            <a:extLst>
              <a:ext uri="{FF2B5EF4-FFF2-40B4-BE49-F238E27FC236}">
                <a16:creationId xmlns:a16="http://schemas.microsoft.com/office/drawing/2014/main" id="{7944A6EC-8AB8-BFA7-79D6-193C2C537136}"/>
              </a:ext>
            </a:extLst>
          </p:cNvPr>
          <p:cNvSpPr txBox="1">
            <a:spLocks/>
          </p:cNvSpPr>
          <p:nvPr/>
        </p:nvSpPr>
        <p:spPr>
          <a:xfrm>
            <a:off x="298635" y="1122630"/>
            <a:ext cx="9367879" cy="53969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81B93A"/>
              </a:buClr>
              <a:buSzPct val="120000"/>
              <a:buFont typeface="Arial" charset="0"/>
              <a:buChar char="•"/>
            </a:pPr>
            <a:r>
              <a:rPr lang="en-US" sz="2000" b="1" u="sng" dirty="0">
                <a:solidFill>
                  <a:srgbClr val="36352E"/>
                </a:solidFill>
                <a:cs typeface="Calibri" panose="020F0502020204030204" pitchFamily="34" charset="0"/>
              </a:rPr>
              <a:t>Per AIR Report and 2020 Census </a:t>
            </a:r>
          </a:p>
          <a:p>
            <a:pPr lvl="1" fontAlgn="ctr">
              <a:spcBef>
                <a:spcPts val="0"/>
              </a:spcBef>
            </a:pPr>
            <a:r>
              <a:rPr lang="en-US" sz="1800" dirty="0">
                <a:effectLst/>
              </a:rPr>
              <a:t>Enrollees</a:t>
            </a:r>
            <a:endParaRPr lang="en-US" dirty="0">
              <a:effectLst/>
            </a:endParaRPr>
          </a:p>
          <a:p>
            <a:pPr lvl="1" fontAlgn="ctr">
              <a:spcBef>
                <a:spcPts val="0"/>
              </a:spcBef>
            </a:pPr>
            <a:endParaRPr lang="en-US" sz="1000" b="1" dirty="0">
              <a:solidFill>
                <a:srgbClr val="36352E"/>
              </a:solidFill>
              <a:cs typeface="Calibri" panose="020F0502020204030204" pitchFamily="34" charset="0"/>
            </a:endParaRPr>
          </a:p>
          <a:p>
            <a:pPr lvl="1" fontAlgn="ctr">
              <a:spcBef>
                <a:spcPts val="0"/>
              </a:spcBef>
            </a:pPr>
            <a:endParaRPr lang="en-US" sz="1000" b="1" dirty="0">
              <a:solidFill>
                <a:srgbClr val="36352E"/>
              </a:solidFill>
              <a:cs typeface="Calibri" panose="020F0502020204030204" pitchFamily="34" charset="0"/>
            </a:endParaRPr>
          </a:p>
          <a:p>
            <a:pPr marL="0" algn="l" rtl="0" eaLnBrk="1" fontAlgn="t" latinLnBrk="0" hangingPunct="1">
              <a:spcBef>
                <a:spcPts val="0"/>
              </a:spcBef>
              <a:spcAft>
                <a:spcPts val="0"/>
              </a:spcAft>
            </a:pPr>
            <a:r>
              <a:rPr lang="en-US" sz="1800" b="1" i="0" u="none" strike="noStrike" kern="1200" dirty="0">
                <a:solidFill>
                  <a:srgbClr val="FFFFFF"/>
                </a:solidFill>
                <a:effectLst/>
              </a:rPr>
              <a:t>Market Area</a:t>
            </a:r>
            <a:endParaRPr lang="en-US" sz="1800" b="0" i="0" u="none" strike="noStrike" dirty="0">
              <a:effectLst/>
            </a:endParaRPr>
          </a:p>
          <a:p>
            <a:pPr marL="0" algn="l" rtl="0" eaLnBrk="1" fontAlgn="t" latinLnBrk="0" hangingPunct="1">
              <a:spcBef>
                <a:spcPts val="0"/>
              </a:spcBef>
              <a:spcAft>
                <a:spcPts val="0"/>
              </a:spcAft>
            </a:pPr>
            <a:r>
              <a:rPr lang="en-US" sz="1800" b="1" i="0" u="none" strike="noStrike" kern="1200" dirty="0">
                <a:solidFill>
                  <a:srgbClr val="FFFFFF"/>
                </a:solidFill>
                <a:effectLst/>
              </a:rPr>
              <a:t>2019</a:t>
            </a:r>
            <a:endParaRPr lang="en-US" sz="1800" b="0" i="0" u="none" strike="noStrike" dirty="0">
              <a:effectLst/>
            </a:endParaRPr>
          </a:p>
          <a:p>
            <a:pPr marL="0" algn="l" rtl="0" eaLnBrk="1" fontAlgn="t" latinLnBrk="0" hangingPunct="1">
              <a:spcBef>
                <a:spcPts val="0"/>
              </a:spcBef>
              <a:spcAft>
                <a:spcPts val="0"/>
              </a:spcAft>
            </a:pPr>
            <a:endParaRPr lang="en-US" sz="1800" b="1" i="0" u="none" strike="noStrike" kern="1200" dirty="0">
              <a:solidFill>
                <a:srgbClr val="FFFFFF"/>
              </a:solidFill>
              <a:effectLst/>
            </a:endParaRPr>
          </a:p>
          <a:p>
            <a:pPr marL="0" algn="l" rtl="0" eaLnBrk="1" fontAlgn="t" latinLnBrk="0" hangingPunct="1">
              <a:spcBef>
                <a:spcPts val="0"/>
              </a:spcBef>
              <a:spcAft>
                <a:spcPts val="0"/>
              </a:spcAft>
            </a:pPr>
            <a:r>
              <a:rPr lang="en-US" sz="1800" b="1" i="0" u="none" strike="noStrike" kern="1200" dirty="0">
                <a:solidFill>
                  <a:srgbClr val="FFFFFF"/>
                </a:solidFill>
                <a:effectLst/>
              </a:rPr>
              <a:t>2029</a:t>
            </a:r>
            <a:endParaRPr lang="en-US" sz="1800" b="0" i="0" u="none" strike="noStrike" dirty="0">
              <a:effectLst/>
            </a:endParaRPr>
          </a:p>
          <a:p>
            <a:pPr lvl="1" fontAlgn="ctr">
              <a:spcBef>
                <a:spcPts val="0"/>
              </a:spcBef>
            </a:pPr>
            <a:endParaRPr lang="en-US" sz="1600" dirty="0">
              <a:solidFill>
                <a:srgbClr val="36352E"/>
              </a:solidFill>
              <a:cs typeface="Calibri" panose="020F0502020204030204" pitchFamily="34" charset="0"/>
            </a:endParaRPr>
          </a:p>
          <a:p>
            <a:pPr fontAlgn="ctr">
              <a:spcBef>
                <a:spcPts val="0"/>
              </a:spcBef>
            </a:pPr>
            <a:r>
              <a:rPr lang="en-US" sz="2000" b="1" u="sng" dirty="0">
                <a:solidFill>
                  <a:srgbClr val="36352E"/>
                </a:solidFill>
                <a:cs typeface="Calibri" panose="020F0502020204030204" pitchFamily="34" charset="0"/>
              </a:rPr>
              <a:t>Demand Change next 10 years</a:t>
            </a:r>
          </a:p>
          <a:p>
            <a:pPr lvl="1" fontAlgn="ctr">
              <a:spcBef>
                <a:spcPts val="0"/>
              </a:spcBef>
            </a:pPr>
            <a:r>
              <a:rPr lang="en-US" sz="1600" dirty="0">
                <a:solidFill>
                  <a:srgbClr val="36352E"/>
                </a:solidFill>
                <a:cs typeface="Calibri" panose="020F0502020204030204" pitchFamily="34" charset="0"/>
              </a:rPr>
              <a:t>Demand for </a:t>
            </a:r>
            <a:r>
              <a:rPr lang="en-US" sz="1600" dirty="0" err="1">
                <a:solidFill>
                  <a:srgbClr val="36352E"/>
                </a:solidFill>
                <a:cs typeface="Calibri" panose="020F0502020204030204" pitchFamily="34" charset="0"/>
              </a:rPr>
              <a:t>Inpt</a:t>
            </a:r>
            <a:r>
              <a:rPr lang="en-US" sz="1600" dirty="0">
                <a:solidFill>
                  <a:srgbClr val="36352E"/>
                </a:solidFill>
                <a:cs typeface="Calibri" panose="020F0502020204030204" pitchFamily="34" charset="0"/>
              </a:rPr>
              <a:t> Medical / Surgical Services will increase 28.0%</a:t>
            </a:r>
          </a:p>
          <a:p>
            <a:pPr lvl="1" fontAlgn="ctr">
              <a:spcBef>
                <a:spcPts val="0"/>
              </a:spcBef>
            </a:pPr>
            <a:r>
              <a:rPr lang="en-US" sz="1600" dirty="0">
                <a:solidFill>
                  <a:srgbClr val="36352E"/>
                </a:solidFill>
                <a:cs typeface="Calibri" panose="020F0502020204030204" pitchFamily="34" charset="0"/>
              </a:rPr>
              <a:t>Demand for </a:t>
            </a:r>
            <a:r>
              <a:rPr lang="en-US" sz="1600" dirty="0" err="1">
                <a:solidFill>
                  <a:srgbClr val="36352E"/>
                </a:solidFill>
                <a:cs typeface="Calibri" panose="020F0502020204030204" pitchFamily="34" charset="0"/>
              </a:rPr>
              <a:t>Inpt</a:t>
            </a:r>
            <a:r>
              <a:rPr lang="en-US" sz="1600" dirty="0">
                <a:solidFill>
                  <a:srgbClr val="36352E"/>
                </a:solidFill>
                <a:cs typeface="Calibri" panose="020F0502020204030204" pitchFamily="34" charset="0"/>
              </a:rPr>
              <a:t> Mental Health Services will increase 26.0%</a:t>
            </a:r>
          </a:p>
          <a:p>
            <a:pPr lvl="1" fontAlgn="ctr">
              <a:spcBef>
                <a:spcPts val="0"/>
              </a:spcBef>
            </a:pPr>
            <a:r>
              <a:rPr lang="en-US" sz="1600" dirty="0">
                <a:solidFill>
                  <a:srgbClr val="36352E"/>
                </a:solidFill>
                <a:cs typeface="Calibri" panose="020F0502020204030204" pitchFamily="34" charset="0"/>
              </a:rPr>
              <a:t>Demand for Long Term Care will increase 22.0%</a:t>
            </a:r>
          </a:p>
          <a:p>
            <a:pPr lvl="1" fontAlgn="ctr">
              <a:spcBef>
                <a:spcPts val="0"/>
              </a:spcBef>
            </a:pPr>
            <a:r>
              <a:rPr lang="en-US" sz="1600" dirty="0">
                <a:solidFill>
                  <a:srgbClr val="36352E"/>
                </a:solidFill>
                <a:cs typeface="Calibri" panose="020F0502020204030204" pitchFamily="34" charset="0"/>
              </a:rPr>
              <a:t>Demand for Outpatient Medical Services reported to increase all markets. </a:t>
            </a:r>
          </a:p>
          <a:p>
            <a:pPr marL="457200" lvl="1" indent="0" fontAlgn="ctr">
              <a:spcBef>
                <a:spcPts val="0"/>
              </a:spcBef>
              <a:buNone/>
            </a:pPr>
            <a:endParaRPr lang="en-US" sz="1600" dirty="0">
              <a:solidFill>
                <a:srgbClr val="36352E"/>
              </a:solidFill>
              <a:cs typeface="Calibri" panose="020F0502020204030204" pitchFamily="34" charset="0"/>
            </a:endParaRPr>
          </a:p>
          <a:p>
            <a:pPr fontAlgn="ctr">
              <a:spcBef>
                <a:spcPts val="0"/>
              </a:spcBef>
            </a:pPr>
            <a:r>
              <a:rPr lang="en-US" sz="2000" b="1" u="sng" dirty="0">
                <a:sym typeface="Wingdings" panose="05000000000000000000" pitchFamily="2" charset="2"/>
              </a:rPr>
              <a:t>Recommendations</a:t>
            </a:r>
            <a:r>
              <a:rPr lang="en-US" sz="2000" u="sng" dirty="0">
                <a:sym typeface="Wingdings" panose="05000000000000000000" pitchFamily="2" charset="2"/>
              </a:rPr>
              <a:t> </a:t>
            </a:r>
          </a:p>
          <a:p>
            <a:pPr lvl="1" fontAlgn="ctr">
              <a:spcBef>
                <a:spcPts val="0"/>
              </a:spcBef>
            </a:pPr>
            <a:r>
              <a:rPr lang="en-US" sz="1600" dirty="0">
                <a:effectLst/>
              </a:rPr>
              <a:t>Modernize and Align Honolulu VAMC (enhancement of inpatient with Tripler)</a:t>
            </a:r>
          </a:p>
          <a:p>
            <a:pPr lvl="1" fontAlgn="ctr">
              <a:spcBef>
                <a:spcPts val="0"/>
              </a:spcBef>
            </a:pPr>
            <a:r>
              <a:rPr lang="en-US" sz="1600" dirty="0"/>
              <a:t>Modernize and Align Outpatient facilities with additional Haleiwa and the continuation of moving services to </a:t>
            </a:r>
            <a:r>
              <a:rPr lang="en-US" sz="1600" dirty="0" err="1"/>
              <a:t>Kalaeloa</a:t>
            </a:r>
            <a:r>
              <a:rPr lang="en-US" sz="1600" dirty="0"/>
              <a:t> and closing Leeward CBOC. </a:t>
            </a:r>
          </a:p>
          <a:p>
            <a:pPr lvl="1" fontAlgn="ctr">
              <a:spcBef>
                <a:spcPts val="0"/>
              </a:spcBef>
            </a:pPr>
            <a:endParaRPr lang="en-US" sz="1600" dirty="0"/>
          </a:p>
          <a:p>
            <a:pPr fontAlgn="ctr">
              <a:spcBef>
                <a:spcPts val="0"/>
              </a:spcBef>
            </a:pPr>
            <a:r>
              <a:rPr lang="en-US" sz="2000" dirty="0">
                <a:effectLst/>
              </a:rPr>
              <a:t>Cost to Implement Changes </a:t>
            </a:r>
            <a:r>
              <a:rPr lang="en-US" sz="2000" dirty="0">
                <a:effectLst/>
                <a:sym typeface="Wingdings" panose="05000000000000000000" pitchFamily="2" charset="2"/>
              </a:rPr>
              <a:t> </a:t>
            </a:r>
            <a:r>
              <a:rPr lang="en-US" sz="2000" b="1" u="sng" dirty="0">
                <a:effectLst/>
                <a:sym typeface="Wingdings" panose="05000000000000000000" pitchFamily="2" charset="2"/>
              </a:rPr>
              <a:t>$851 Million</a:t>
            </a:r>
            <a:endParaRPr lang="en-US" sz="2000" b="1" u="sng" dirty="0">
              <a:effectLst/>
            </a:endParaRPr>
          </a:p>
          <a:p>
            <a:pPr lvl="1" fontAlgn="ctr">
              <a:spcBef>
                <a:spcPts val="0"/>
              </a:spcBef>
            </a:pPr>
            <a:endParaRPr lang="en-US" sz="1600" dirty="0">
              <a:solidFill>
                <a:srgbClr val="36352E"/>
              </a:solidFill>
              <a:cs typeface="Calibri" panose="020F0502020204030204" pitchFamily="34" charset="0"/>
            </a:endParaRPr>
          </a:p>
          <a:p>
            <a:pPr lvl="1" fontAlgn="ctr">
              <a:spcBef>
                <a:spcPts val="0"/>
              </a:spcBef>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1000" b="1" dirty="0">
              <a:solidFill>
                <a:srgbClr val="36352E"/>
              </a:solidFill>
              <a:cs typeface="Calibri" panose="020F0502020204030204" pitchFamily="34" charset="0"/>
            </a:endParaRPr>
          </a:p>
          <a:p>
            <a:pPr marL="914400" lvl="2" indent="0">
              <a:lnSpc>
                <a:spcPct val="100000"/>
              </a:lnSpc>
              <a:buClr>
                <a:srgbClr val="81B93A"/>
              </a:buClr>
              <a:buSzPct val="120000"/>
              <a:buNone/>
            </a:pPr>
            <a:endParaRPr lang="en-US" sz="1100" b="1" dirty="0">
              <a:solidFill>
                <a:srgbClr val="36352E"/>
              </a:solidFill>
              <a:cs typeface="Calibri" panose="020F0502020204030204" pitchFamily="34" charset="0"/>
            </a:endParaRPr>
          </a:p>
          <a:p>
            <a:pPr lvl="1">
              <a:lnSpc>
                <a:spcPct val="100000"/>
              </a:lnSpc>
              <a:buClr>
                <a:srgbClr val="81B93A"/>
              </a:buClr>
              <a:buSzPct val="120000"/>
              <a:buFont typeface="Arial" charset="0"/>
              <a:buChar char="•"/>
            </a:pPr>
            <a:endParaRPr lang="en-US" sz="1400" b="1" dirty="0">
              <a:solidFill>
                <a:srgbClr val="36352E"/>
              </a:solidFill>
              <a:cs typeface="Calibri" panose="020F0502020204030204" pitchFamily="34" charset="0"/>
            </a:endParaRPr>
          </a:p>
          <a:p>
            <a:pPr marL="457200" lvl="1" indent="0">
              <a:lnSpc>
                <a:spcPct val="100000"/>
              </a:lnSpc>
              <a:buClr>
                <a:srgbClr val="81B93A"/>
              </a:buClr>
              <a:buSzPct val="120000"/>
              <a:buNone/>
            </a:pPr>
            <a:endParaRPr lang="en-US" sz="1000" dirty="0"/>
          </a:p>
          <a:p>
            <a:pPr lvl="1">
              <a:lnSpc>
                <a:spcPct val="100000"/>
              </a:lnSpc>
              <a:buClr>
                <a:srgbClr val="81B93A"/>
              </a:buClr>
              <a:buSzPct val="120000"/>
            </a:pPr>
            <a:endParaRPr lang="en-US" sz="1400" dirty="0">
              <a:effectLst/>
            </a:endParaRPr>
          </a:p>
          <a:p>
            <a:pPr lvl="1">
              <a:lnSpc>
                <a:spcPct val="100000"/>
              </a:lnSpc>
              <a:buClr>
                <a:srgbClr val="81B93A"/>
              </a:buClr>
              <a:buSzPct val="120000"/>
              <a:buFont typeface="Arial" charset="0"/>
              <a:buChar char="•"/>
            </a:pPr>
            <a:endParaRPr lang="en-US" sz="12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8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800" b="1" dirty="0">
              <a:solidFill>
                <a:srgbClr val="36352E"/>
              </a:solidFill>
              <a:cs typeface="Calibri" panose="020F0502020204030204" pitchFamily="34" charset="0"/>
            </a:endParaRPr>
          </a:p>
          <a:p>
            <a:pPr lvl="1">
              <a:lnSpc>
                <a:spcPct val="100000"/>
              </a:lnSpc>
              <a:buClr>
                <a:srgbClr val="81B93A"/>
              </a:buClr>
              <a:buSzPct val="120000"/>
              <a:buFont typeface="Arial" charset="0"/>
              <a:buChar char="•"/>
            </a:pPr>
            <a:endParaRPr lang="en-US" sz="1300" i="1" dirty="0">
              <a:solidFill>
                <a:srgbClr val="81B93A"/>
              </a:solidFill>
              <a:ea typeface="Avenir Book" charset="0"/>
              <a:cs typeface="Avenir Book" charset="0"/>
            </a:endParaRPr>
          </a:p>
          <a:p>
            <a:pPr>
              <a:lnSpc>
                <a:spcPct val="100000"/>
              </a:lnSpc>
              <a:buClr>
                <a:srgbClr val="FFBB00"/>
              </a:buClr>
              <a:buSzPct val="120000"/>
              <a:buFont typeface="Arial" charset="0"/>
              <a:buChar char="•"/>
            </a:pPr>
            <a:endParaRPr lang="en-US" sz="1300" b="1" dirty="0">
              <a:solidFill>
                <a:srgbClr val="36352E"/>
              </a:solidFill>
              <a:ea typeface="Avenir Book" charset="0"/>
              <a:cs typeface="Avenir Book" charset="0"/>
            </a:endParaRPr>
          </a:p>
          <a:p>
            <a:pPr>
              <a:lnSpc>
                <a:spcPct val="200000"/>
              </a:lnSpc>
              <a:buClr>
                <a:srgbClr val="FFBB00"/>
              </a:buClr>
              <a:buSzPct val="120000"/>
              <a:buFont typeface="Arial" charset="0"/>
              <a:buChar char="•"/>
            </a:pPr>
            <a:endParaRPr lang="en-US" sz="1400" i="1" dirty="0">
              <a:solidFill>
                <a:srgbClr val="81B93A"/>
              </a:solidFill>
              <a:ea typeface="Century Schoolbook" charset="0"/>
              <a:cs typeface="Century Schoolbook" charset="0"/>
            </a:endParaRPr>
          </a:p>
        </p:txBody>
      </p:sp>
      <p:sp>
        <p:nvSpPr>
          <p:cNvPr id="4" name="TextBox 3">
            <a:extLst>
              <a:ext uri="{FF2B5EF4-FFF2-40B4-BE49-F238E27FC236}">
                <a16:creationId xmlns:a16="http://schemas.microsoft.com/office/drawing/2014/main" id="{82798F49-5DBE-DB25-92F0-24329195F496}"/>
              </a:ext>
            </a:extLst>
          </p:cNvPr>
          <p:cNvSpPr txBox="1"/>
          <p:nvPr/>
        </p:nvSpPr>
        <p:spPr>
          <a:xfrm>
            <a:off x="10014835" y="2736502"/>
            <a:ext cx="1946245" cy="138499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r>
              <a:rPr lang="en-US" sz="1400" dirty="0"/>
              <a:t>These are recommendations from the AIR Committee, Congress has yet to adopt them. </a:t>
            </a:r>
          </a:p>
        </p:txBody>
      </p:sp>
      <p:graphicFrame>
        <p:nvGraphicFramePr>
          <p:cNvPr id="5" name="Table 4">
            <a:extLst>
              <a:ext uri="{FF2B5EF4-FFF2-40B4-BE49-F238E27FC236}">
                <a16:creationId xmlns:a16="http://schemas.microsoft.com/office/drawing/2014/main" id="{31B5F49F-1C7E-E64C-64E3-68FE7F574E3D}"/>
              </a:ext>
            </a:extLst>
          </p:cNvPr>
          <p:cNvGraphicFramePr>
            <a:graphicFrameLocks noGrp="1"/>
          </p:cNvGraphicFramePr>
          <p:nvPr>
            <p:extLst>
              <p:ext uri="{D42A27DB-BD31-4B8C-83A1-F6EECF244321}">
                <p14:modId xmlns:p14="http://schemas.microsoft.com/office/powerpoint/2010/main" val="584855847"/>
              </p:ext>
            </p:extLst>
          </p:nvPr>
        </p:nvGraphicFramePr>
        <p:xfrm>
          <a:off x="1058878" y="1761451"/>
          <a:ext cx="8127999" cy="1112520"/>
        </p:xfrm>
        <a:graphic>
          <a:graphicData uri="http://schemas.openxmlformats.org/drawingml/2006/table">
            <a:tbl>
              <a:tblPr firstRow="1" bandRow="1">
                <a:tableStyleId>{5C22544A-7EE6-4342-B048-85BDC9FD1C3A}</a:tableStyleId>
              </a:tblPr>
              <a:tblGrid>
                <a:gridCol w="3147362">
                  <a:extLst>
                    <a:ext uri="{9D8B030D-6E8A-4147-A177-3AD203B41FA5}">
                      <a16:colId xmlns:a16="http://schemas.microsoft.com/office/drawing/2014/main" val="2571011863"/>
                    </a:ext>
                  </a:extLst>
                </a:gridCol>
                <a:gridCol w="2560320">
                  <a:extLst>
                    <a:ext uri="{9D8B030D-6E8A-4147-A177-3AD203B41FA5}">
                      <a16:colId xmlns:a16="http://schemas.microsoft.com/office/drawing/2014/main" val="3203512352"/>
                    </a:ext>
                  </a:extLst>
                </a:gridCol>
                <a:gridCol w="2420317">
                  <a:extLst>
                    <a:ext uri="{9D8B030D-6E8A-4147-A177-3AD203B41FA5}">
                      <a16:colId xmlns:a16="http://schemas.microsoft.com/office/drawing/2014/main" val="1560272183"/>
                    </a:ext>
                  </a:extLst>
                </a:gridCol>
              </a:tblGrid>
              <a:tr h="370840">
                <a:tc>
                  <a:txBody>
                    <a:bodyPr/>
                    <a:lstStyle/>
                    <a:p>
                      <a:r>
                        <a:rPr lang="en-US" dirty="0"/>
                        <a:t>Market</a:t>
                      </a:r>
                    </a:p>
                  </a:txBody>
                  <a:tcPr/>
                </a:tc>
                <a:tc>
                  <a:txBody>
                    <a:bodyPr/>
                    <a:lstStyle/>
                    <a:p>
                      <a:r>
                        <a:rPr lang="en-US" dirty="0"/>
                        <a:t>2019</a:t>
                      </a:r>
                    </a:p>
                  </a:txBody>
                  <a:tcPr/>
                </a:tc>
                <a:tc>
                  <a:txBody>
                    <a:bodyPr/>
                    <a:lstStyle/>
                    <a:p>
                      <a:r>
                        <a:rPr lang="en-US" dirty="0"/>
                        <a:t>2029</a:t>
                      </a:r>
                    </a:p>
                  </a:txBody>
                  <a:tcPr/>
                </a:tc>
                <a:extLst>
                  <a:ext uri="{0D108BD9-81ED-4DB2-BD59-A6C34878D82A}">
                    <a16:rowId xmlns:a16="http://schemas.microsoft.com/office/drawing/2014/main" val="1937543072"/>
                  </a:ext>
                </a:extLst>
              </a:tr>
              <a:tr h="370840">
                <a:tc>
                  <a:txBody>
                    <a:bodyPr/>
                    <a:lstStyle/>
                    <a:p>
                      <a:r>
                        <a:rPr lang="en-US" dirty="0"/>
                        <a:t>Pacific Island (VISN 21)</a:t>
                      </a:r>
                    </a:p>
                  </a:txBody>
                  <a:tcPr/>
                </a:tc>
                <a:tc>
                  <a:txBody>
                    <a:bodyPr/>
                    <a:lstStyle/>
                    <a:p>
                      <a:pPr algn="ctr"/>
                      <a:r>
                        <a:rPr lang="en-US" dirty="0"/>
                        <a:t>53,923</a:t>
                      </a:r>
                    </a:p>
                  </a:txBody>
                  <a:tcPr/>
                </a:tc>
                <a:tc>
                  <a:txBody>
                    <a:bodyPr/>
                    <a:lstStyle/>
                    <a:p>
                      <a:pPr algn="ctr"/>
                      <a:r>
                        <a:rPr lang="en-US" dirty="0"/>
                        <a:t>57,751</a:t>
                      </a:r>
                    </a:p>
                  </a:txBody>
                  <a:tcPr/>
                </a:tc>
                <a:extLst>
                  <a:ext uri="{0D108BD9-81ED-4DB2-BD59-A6C34878D82A}">
                    <a16:rowId xmlns:a16="http://schemas.microsoft.com/office/drawing/2014/main" val="1737880845"/>
                  </a:ext>
                </a:extLst>
              </a:tr>
              <a:tr h="370840">
                <a:tc>
                  <a:txBody>
                    <a:bodyPr/>
                    <a:lstStyle/>
                    <a:p>
                      <a:r>
                        <a:rPr lang="en-US" b="1" dirty="0"/>
                        <a:t>SHIFT</a:t>
                      </a:r>
                    </a:p>
                  </a:txBody>
                  <a:tcPr/>
                </a:tc>
                <a:tc>
                  <a:txBody>
                    <a:bodyPr/>
                    <a:lstStyle/>
                    <a:p>
                      <a:pPr algn="ctr"/>
                      <a:endParaRPr lang="en-US" dirty="0"/>
                    </a:p>
                  </a:txBody>
                  <a:tcPr/>
                </a:tc>
                <a:tc>
                  <a:txBody>
                    <a:bodyPr/>
                    <a:lstStyle/>
                    <a:p>
                      <a:pPr algn="ctr"/>
                      <a:r>
                        <a:rPr lang="en-US" b="1" dirty="0"/>
                        <a:t>+7.1%</a:t>
                      </a:r>
                    </a:p>
                  </a:txBody>
                  <a:tcPr/>
                </a:tc>
                <a:extLst>
                  <a:ext uri="{0D108BD9-81ED-4DB2-BD59-A6C34878D82A}">
                    <a16:rowId xmlns:a16="http://schemas.microsoft.com/office/drawing/2014/main" val="4050850268"/>
                  </a:ext>
                </a:extLst>
              </a:tr>
            </a:tbl>
          </a:graphicData>
        </a:graphic>
      </p:graphicFrame>
    </p:spTree>
    <p:extLst>
      <p:ext uri="{BB962C8B-B14F-4D97-AF65-F5344CB8AC3E}">
        <p14:creationId xmlns:p14="http://schemas.microsoft.com/office/powerpoint/2010/main" val="2005218293"/>
      </p:ext>
    </p:extLst>
  </p:cSld>
  <p:clrMapOvr>
    <a:masterClrMapping/>
  </p:clrMapOvr>
  <p:transition spd="med">
    <p:pull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VISN 21 – Pacific Islands </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35</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2" name="Content Placeholder 2">
            <a:extLst>
              <a:ext uri="{FF2B5EF4-FFF2-40B4-BE49-F238E27FC236}">
                <a16:creationId xmlns:a16="http://schemas.microsoft.com/office/drawing/2014/main" id="{7944A6EC-8AB8-BFA7-79D6-193C2C537136}"/>
              </a:ext>
            </a:extLst>
          </p:cNvPr>
          <p:cNvSpPr txBox="1">
            <a:spLocks/>
          </p:cNvSpPr>
          <p:nvPr/>
        </p:nvSpPr>
        <p:spPr>
          <a:xfrm>
            <a:off x="419973" y="1122630"/>
            <a:ext cx="10571300" cy="5163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Clr>
                <a:srgbClr val="81B93A"/>
              </a:buClr>
              <a:buSzPct val="120000"/>
              <a:buNone/>
            </a:pPr>
            <a:endParaRPr lang="en-US" sz="1400" dirty="0">
              <a:effectLst/>
            </a:endParaRPr>
          </a:p>
          <a:p>
            <a:pPr lvl="2">
              <a:lnSpc>
                <a:spcPct val="100000"/>
              </a:lnSpc>
              <a:buClr>
                <a:srgbClr val="81B93A"/>
              </a:buClr>
              <a:buSzPct val="120000"/>
            </a:pPr>
            <a:endParaRPr lang="en-US" sz="1000" dirty="0"/>
          </a:p>
          <a:p>
            <a:pPr lvl="1">
              <a:lnSpc>
                <a:spcPct val="100000"/>
              </a:lnSpc>
              <a:buClr>
                <a:srgbClr val="81B93A"/>
              </a:buClr>
              <a:buSzPct val="120000"/>
            </a:pPr>
            <a:endParaRPr lang="en-US" sz="1400" dirty="0">
              <a:effectLst/>
            </a:endParaRPr>
          </a:p>
          <a:p>
            <a:pPr lvl="1">
              <a:lnSpc>
                <a:spcPct val="100000"/>
              </a:lnSpc>
              <a:buClr>
                <a:srgbClr val="81B93A"/>
              </a:buClr>
              <a:buSzPct val="120000"/>
              <a:buFont typeface="Arial" charset="0"/>
              <a:buChar char="•"/>
            </a:pPr>
            <a:endParaRPr lang="en-US" sz="12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800" b="1" dirty="0">
              <a:solidFill>
                <a:srgbClr val="36352E"/>
              </a:solidFill>
              <a:cs typeface="Calibri" panose="020F0502020204030204" pitchFamily="34" charset="0"/>
            </a:endParaRPr>
          </a:p>
          <a:p>
            <a:pPr lvl="2">
              <a:lnSpc>
                <a:spcPct val="100000"/>
              </a:lnSpc>
              <a:buClr>
                <a:srgbClr val="81B93A"/>
              </a:buClr>
              <a:buSzPct val="120000"/>
              <a:buFont typeface="Arial" charset="0"/>
              <a:buChar char="•"/>
            </a:pPr>
            <a:endParaRPr lang="en-US" sz="800" b="1" dirty="0">
              <a:solidFill>
                <a:srgbClr val="36352E"/>
              </a:solidFill>
              <a:cs typeface="Calibri" panose="020F0502020204030204" pitchFamily="34" charset="0"/>
            </a:endParaRPr>
          </a:p>
          <a:p>
            <a:pPr lvl="1">
              <a:lnSpc>
                <a:spcPct val="100000"/>
              </a:lnSpc>
              <a:buClr>
                <a:srgbClr val="81B93A"/>
              </a:buClr>
              <a:buSzPct val="120000"/>
              <a:buFont typeface="Arial" charset="0"/>
              <a:buChar char="•"/>
            </a:pPr>
            <a:endParaRPr lang="en-US" sz="1300" i="1" dirty="0">
              <a:solidFill>
                <a:srgbClr val="81B93A"/>
              </a:solidFill>
              <a:ea typeface="Avenir Book" charset="0"/>
              <a:cs typeface="Avenir Book" charset="0"/>
            </a:endParaRPr>
          </a:p>
          <a:p>
            <a:pPr>
              <a:lnSpc>
                <a:spcPct val="100000"/>
              </a:lnSpc>
              <a:buClr>
                <a:srgbClr val="FFBB00"/>
              </a:buClr>
              <a:buSzPct val="120000"/>
              <a:buFont typeface="Arial" charset="0"/>
              <a:buChar char="•"/>
            </a:pPr>
            <a:endParaRPr lang="en-US" sz="1300" b="1" dirty="0">
              <a:solidFill>
                <a:srgbClr val="36352E"/>
              </a:solidFill>
              <a:ea typeface="Avenir Book" charset="0"/>
              <a:cs typeface="Avenir Book" charset="0"/>
            </a:endParaRPr>
          </a:p>
          <a:p>
            <a:pPr>
              <a:lnSpc>
                <a:spcPct val="200000"/>
              </a:lnSpc>
              <a:buClr>
                <a:srgbClr val="FFBB00"/>
              </a:buClr>
              <a:buSzPct val="120000"/>
              <a:buFont typeface="Arial" charset="0"/>
              <a:buChar char="•"/>
            </a:pPr>
            <a:endParaRPr lang="en-US" sz="1400" i="1" dirty="0">
              <a:solidFill>
                <a:srgbClr val="81B93A"/>
              </a:solidFill>
              <a:ea typeface="Century Schoolbook" charset="0"/>
              <a:cs typeface="Century Schoolbook" charset="0"/>
            </a:endParaRPr>
          </a:p>
        </p:txBody>
      </p:sp>
      <p:sp>
        <p:nvSpPr>
          <p:cNvPr id="9" name="Rectangle 8">
            <a:extLst>
              <a:ext uri="{FF2B5EF4-FFF2-40B4-BE49-F238E27FC236}">
                <a16:creationId xmlns:a16="http://schemas.microsoft.com/office/drawing/2014/main" id="{8B64AB12-E402-22EA-F5FC-A54038735BF4}"/>
              </a:ext>
            </a:extLst>
          </p:cNvPr>
          <p:cNvSpPr/>
          <p:nvPr/>
        </p:nvSpPr>
        <p:spPr>
          <a:xfrm>
            <a:off x="8006283" y="1135882"/>
            <a:ext cx="1756372" cy="4112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Optimized</a:t>
            </a:r>
          </a:p>
        </p:txBody>
      </p:sp>
      <p:sp>
        <p:nvSpPr>
          <p:cNvPr id="3" name="TextBox 2">
            <a:extLst>
              <a:ext uri="{FF2B5EF4-FFF2-40B4-BE49-F238E27FC236}">
                <a16:creationId xmlns:a16="http://schemas.microsoft.com/office/drawing/2014/main" id="{45A02F4F-BF86-17EF-0172-29647343DF24}"/>
              </a:ext>
            </a:extLst>
          </p:cNvPr>
          <p:cNvSpPr txBox="1"/>
          <p:nvPr/>
        </p:nvSpPr>
        <p:spPr>
          <a:xfrm>
            <a:off x="1676831" y="5918843"/>
            <a:ext cx="8057584"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a:t>Changes in Population and Demand will lead VA to reallocate resources. Community Providers needed to assist with changes.</a:t>
            </a:r>
          </a:p>
        </p:txBody>
      </p:sp>
      <p:sp>
        <p:nvSpPr>
          <p:cNvPr id="6" name="Rectangle 5">
            <a:extLst>
              <a:ext uri="{FF2B5EF4-FFF2-40B4-BE49-F238E27FC236}">
                <a16:creationId xmlns:a16="http://schemas.microsoft.com/office/drawing/2014/main" id="{834BB37A-6188-DDFB-037B-E80476D3A203}"/>
              </a:ext>
            </a:extLst>
          </p:cNvPr>
          <p:cNvSpPr/>
          <p:nvPr/>
        </p:nvSpPr>
        <p:spPr>
          <a:xfrm>
            <a:off x="2208918" y="1135882"/>
            <a:ext cx="1756372" cy="4112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Current</a:t>
            </a:r>
          </a:p>
        </p:txBody>
      </p:sp>
      <p:pic>
        <p:nvPicPr>
          <p:cNvPr id="8" name="Picture 7">
            <a:extLst>
              <a:ext uri="{FF2B5EF4-FFF2-40B4-BE49-F238E27FC236}">
                <a16:creationId xmlns:a16="http://schemas.microsoft.com/office/drawing/2014/main" id="{168A8004-811E-ADE1-910F-6C875966D53E}"/>
              </a:ext>
            </a:extLst>
          </p:cNvPr>
          <p:cNvPicPr>
            <a:picLocks noChangeAspect="1"/>
          </p:cNvPicPr>
          <p:nvPr/>
        </p:nvPicPr>
        <p:blipFill>
          <a:blip r:embed="rId3"/>
          <a:stretch>
            <a:fillRect/>
          </a:stretch>
        </p:blipFill>
        <p:spPr>
          <a:xfrm>
            <a:off x="419973" y="1691987"/>
            <a:ext cx="5577282" cy="40635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id="{0C9B4285-843E-5B59-6EE5-7AD7B8E4595F}"/>
              </a:ext>
            </a:extLst>
          </p:cNvPr>
          <p:cNvPicPr>
            <a:picLocks noChangeAspect="1"/>
          </p:cNvPicPr>
          <p:nvPr/>
        </p:nvPicPr>
        <p:blipFill>
          <a:blip r:embed="rId4"/>
          <a:stretch>
            <a:fillRect/>
          </a:stretch>
        </p:blipFill>
        <p:spPr>
          <a:xfrm>
            <a:off x="6395571" y="1700701"/>
            <a:ext cx="5596678" cy="406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0155035"/>
      </p:ext>
    </p:extLst>
  </p:cSld>
  <p:clrMapOvr>
    <a:masterClrMapping/>
  </p:clrMapOvr>
  <p:transition spd="med">
    <p:pull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9D72CED-DE8A-7B96-0690-27FC7208E424}"/>
              </a:ext>
            </a:extLst>
          </p:cNvPr>
          <p:cNvSpPr>
            <a:spLocks noGrp="1"/>
          </p:cNvSpPr>
          <p:nvPr>
            <p:ph type="body" sz="quarter" idx="10"/>
          </p:nvPr>
        </p:nvSpPr>
        <p:spPr>
          <a:xfrm>
            <a:off x="1007850" y="2327300"/>
            <a:ext cx="4543204" cy="988555"/>
          </a:xfrm>
        </p:spPr>
        <p:txBody>
          <a:bodyPr/>
          <a:lstStyle/>
          <a:p>
            <a:r>
              <a:rPr lang="nl-NL" sz="4800" dirty="0"/>
              <a:t>QUESTIONS?</a:t>
            </a:r>
          </a:p>
        </p:txBody>
      </p:sp>
    </p:spTree>
    <p:extLst>
      <p:ext uri="{BB962C8B-B14F-4D97-AF65-F5344CB8AC3E}">
        <p14:creationId xmlns:p14="http://schemas.microsoft.com/office/powerpoint/2010/main" val="33281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37</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4" name="Text Placeholder 3">
            <a:extLst>
              <a:ext uri="{FF2B5EF4-FFF2-40B4-BE49-F238E27FC236}">
                <a16:creationId xmlns:a16="http://schemas.microsoft.com/office/drawing/2014/main" id="{CA36A50E-F8C6-ACC3-C093-3600A0C4FEA1}"/>
              </a:ext>
            </a:extLst>
          </p:cNvPr>
          <p:cNvSpPr>
            <a:spLocks noGrp="1"/>
          </p:cNvSpPr>
          <p:nvPr>
            <p:ph type="body" sz="quarter" idx="10"/>
          </p:nvPr>
        </p:nvSpPr>
        <p:spPr/>
        <p:txBody>
          <a:bodyPr/>
          <a:lstStyle/>
          <a:p>
            <a:r>
              <a:rPr lang="en-US" dirty="0"/>
              <a:t>CONTACT</a:t>
            </a:r>
          </a:p>
        </p:txBody>
      </p:sp>
      <p:pic>
        <p:nvPicPr>
          <p:cNvPr id="6" name="Picture 5">
            <a:extLst>
              <a:ext uri="{FF2B5EF4-FFF2-40B4-BE49-F238E27FC236}">
                <a16:creationId xmlns:a16="http://schemas.microsoft.com/office/drawing/2014/main" id="{97B42F68-674C-4F02-E222-51A697C9F41B}"/>
              </a:ext>
            </a:extLst>
          </p:cNvPr>
          <p:cNvPicPr>
            <a:picLocks noChangeAspect="1"/>
          </p:cNvPicPr>
          <p:nvPr/>
        </p:nvPicPr>
        <p:blipFill>
          <a:blip r:embed="rId3">
            <a:lum bright="100000"/>
          </a:blip>
          <a:stretch>
            <a:fillRect/>
          </a:stretch>
        </p:blipFill>
        <p:spPr>
          <a:xfrm>
            <a:off x="5922919" y="4275803"/>
            <a:ext cx="222006" cy="237432"/>
          </a:xfrm>
          <a:prstGeom prst="rect">
            <a:avLst/>
          </a:prstGeom>
        </p:spPr>
      </p:pic>
      <p:grpSp>
        <p:nvGrpSpPr>
          <p:cNvPr id="10" name="Group 9">
            <a:extLst>
              <a:ext uri="{FF2B5EF4-FFF2-40B4-BE49-F238E27FC236}">
                <a16:creationId xmlns:a16="http://schemas.microsoft.com/office/drawing/2014/main" id="{57CB5FAA-5DAB-1080-B2F5-D7C97DAF2172}"/>
              </a:ext>
            </a:extLst>
          </p:cNvPr>
          <p:cNvGrpSpPr/>
          <p:nvPr/>
        </p:nvGrpSpPr>
        <p:grpSpPr>
          <a:xfrm>
            <a:off x="5892012" y="4524886"/>
            <a:ext cx="439010" cy="437276"/>
            <a:chOff x="329492" y="2915524"/>
            <a:chExt cx="515512" cy="513476"/>
          </a:xfrm>
        </p:grpSpPr>
        <p:sp>
          <p:nvSpPr>
            <p:cNvPr id="11" name="Rectangle 10">
              <a:extLst>
                <a:ext uri="{FF2B5EF4-FFF2-40B4-BE49-F238E27FC236}">
                  <a16:creationId xmlns:a16="http://schemas.microsoft.com/office/drawing/2014/main" id="{434272D9-FD4B-DC5D-8122-4B5E261C1E51}"/>
                </a:ext>
              </a:extLst>
            </p:cNvPr>
            <p:cNvSpPr/>
            <p:nvPr/>
          </p:nvSpPr>
          <p:spPr>
            <a:xfrm>
              <a:off x="329492" y="2915524"/>
              <a:ext cx="515512" cy="513476"/>
            </a:xfrm>
            <a:prstGeom prst="rect">
              <a:avLst/>
            </a:prstGeom>
            <a:solidFill>
              <a:srgbClr val="FCB82F"/>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sp>
          <p:nvSpPr>
            <p:cNvPr id="12" name="Rectangle 33">
              <a:extLst>
                <a:ext uri="{FF2B5EF4-FFF2-40B4-BE49-F238E27FC236}">
                  <a16:creationId xmlns:a16="http://schemas.microsoft.com/office/drawing/2014/main" id="{B8900C29-B599-2FFE-D946-97DDF4FA0FB6}"/>
                </a:ext>
              </a:extLst>
            </p:cNvPr>
            <p:cNvSpPr/>
            <p:nvPr/>
          </p:nvSpPr>
          <p:spPr>
            <a:xfrm>
              <a:off x="329492" y="2915524"/>
              <a:ext cx="515512" cy="513476"/>
            </a:xfrm>
            <a:custGeom>
              <a:avLst/>
              <a:gdLst>
                <a:gd name="connsiteX0" fmla="*/ 0 w 515512"/>
                <a:gd name="connsiteY0" fmla="*/ 0 h 513476"/>
                <a:gd name="connsiteX1" fmla="*/ 515512 w 515512"/>
                <a:gd name="connsiteY1" fmla="*/ 0 h 513476"/>
                <a:gd name="connsiteX2" fmla="*/ 515512 w 515512"/>
                <a:gd name="connsiteY2" fmla="*/ 513476 h 513476"/>
                <a:gd name="connsiteX3" fmla="*/ 0 w 515512"/>
                <a:gd name="connsiteY3" fmla="*/ 513476 h 513476"/>
                <a:gd name="connsiteX4" fmla="*/ 0 w 515512"/>
                <a:gd name="connsiteY4" fmla="*/ 0 h 513476"/>
                <a:gd name="connsiteX0" fmla="*/ 242207 w 515512"/>
                <a:gd name="connsiteY0" fmla="*/ 261257 h 513476"/>
                <a:gd name="connsiteX1" fmla="*/ 515512 w 515512"/>
                <a:gd name="connsiteY1" fmla="*/ 0 h 513476"/>
                <a:gd name="connsiteX2" fmla="*/ 515512 w 515512"/>
                <a:gd name="connsiteY2" fmla="*/ 513476 h 513476"/>
                <a:gd name="connsiteX3" fmla="*/ 0 w 515512"/>
                <a:gd name="connsiteY3" fmla="*/ 513476 h 513476"/>
                <a:gd name="connsiteX4" fmla="*/ 242207 w 515512"/>
                <a:gd name="connsiteY4" fmla="*/ 261257 h 51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12" h="513476">
                  <a:moveTo>
                    <a:pt x="242207" y="261257"/>
                  </a:moveTo>
                  <a:lnTo>
                    <a:pt x="515512" y="0"/>
                  </a:lnTo>
                  <a:lnTo>
                    <a:pt x="515512" y="513476"/>
                  </a:lnTo>
                  <a:lnTo>
                    <a:pt x="0" y="513476"/>
                  </a:lnTo>
                  <a:lnTo>
                    <a:pt x="242207" y="261257"/>
                  </a:lnTo>
                  <a:close/>
                </a:path>
              </a:pathLst>
            </a:custGeom>
            <a:solidFill>
              <a:srgbClr val="EFA003"/>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grpSp>
      <p:sp>
        <p:nvSpPr>
          <p:cNvPr id="13" name="TextBox 12">
            <a:extLst>
              <a:ext uri="{FF2B5EF4-FFF2-40B4-BE49-F238E27FC236}">
                <a16:creationId xmlns:a16="http://schemas.microsoft.com/office/drawing/2014/main" id="{BE53671F-B617-1746-F35D-D3C8999AC94C}"/>
              </a:ext>
            </a:extLst>
          </p:cNvPr>
          <p:cNvSpPr txBox="1"/>
          <p:nvPr/>
        </p:nvSpPr>
        <p:spPr>
          <a:xfrm>
            <a:off x="6458174" y="4478071"/>
            <a:ext cx="3933371" cy="584775"/>
          </a:xfrm>
          <a:prstGeom prst="rect">
            <a:avLst/>
          </a:prstGeom>
          <a:noFill/>
        </p:spPr>
        <p:txBody>
          <a:bodyPr wrap="square">
            <a:spAutoFit/>
          </a:bodyPr>
          <a:lstStyle/>
          <a:p>
            <a:r>
              <a:rPr lang="it-IT" sz="1600" dirty="0">
                <a:solidFill>
                  <a:schemeClr val="tx1">
                    <a:lumMod val="75000"/>
                    <a:lumOff val="25000"/>
                  </a:schemeClr>
                </a:solidFill>
                <a:latin typeface="Poppins" panose="00000500000000000000" pitchFamily="2" charset="0"/>
                <a:cs typeface="Poppins" panose="00000500000000000000" pitchFamily="2" charset="0"/>
              </a:rPr>
              <a:t>4057 Rural Plains Circle, Suite 400</a:t>
            </a:r>
          </a:p>
          <a:p>
            <a:r>
              <a:rPr lang="it-IT" sz="1600" dirty="0">
                <a:solidFill>
                  <a:schemeClr val="tx1">
                    <a:lumMod val="75000"/>
                    <a:lumOff val="25000"/>
                  </a:schemeClr>
                </a:solidFill>
                <a:latin typeface="Poppins" panose="00000500000000000000" pitchFamily="2" charset="0"/>
                <a:cs typeface="Poppins" panose="00000500000000000000" pitchFamily="2" charset="0"/>
              </a:rPr>
              <a:t>Franklin, TN 37064</a:t>
            </a:r>
            <a:endParaRPr lang="nl-NL" sz="1600" dirty="0">
              <a:solidFill>
                <a:schemeClr val="tx1">
                  <a:lumMod val="75000"/>
                  <a:lumOff val="25000"/>
                </a:schemeClr>
              </a:solidFill>
              <a:latin typeface="Poppins" panose="00000500000000000000" pitchFamily="2" charset="0"/>
              <a:cs typeface="Poppins" panose="00000500000000000000" pitchFamily="2" charset="0"/>
            </a:endParaRPr>
          </a:p>
        </p:txBody>
      </p:sp>
      <p:grpSp>
        <p:nvGrpSpPr>
          <p:cNvPr id="14" name="Group 13">
            <a:extLst>
              <a:ext uri="{FF2B5EF4-FFF2-40B4-BE49-F238E27FC236}">
                <a16:creationId xmlns:a16="http://schemas.microsoft.com/office/drawing/2014/main" id="{CE3A65C3-DC84-8B73-58F4-D6C72B3D68FE}"/>
              </a:ext>
            </a:extLst>
          </p:cNvPr>
          <p:cNvGrpSpPr/>
          <p:nvPr/>
        </p:nvGrpSpPr>
        <p:grpSpPr>
          <a:xfrm>
            <a:off x="5901536" y="3279589"/>
            <a:ext cx="439010" cy="437276"/>
            <a:chOff x="329492" y="2915524"/>
            <a:chExt cx="515512" cy="513476"/>
          </a:xfrm>
        </p:grpSpPr>
        <p:sp>
          <p:nvSpPr>
            <p:cNvPr id="16" name="Rectangle 15">
              <a:extLst>
                <a:ext uri="{FF2B5EF4-FFF2-40B4-BE49-F238E27FC236}">
                  <a16:creationId xmlns:a16="http://schemas.microsoft.com/office/drawing/2014/main" id="{4EEEEB30-43EF-BE41-5CFF-D81C6E89C8B4}"/>
                </a:ext>
              </a:extLst>
            </p:cNvPr>
            <p:cNvSpPr/>
            <p:nvPr/>
          </p:nvSpPr>
          <p:spPr>
            <a:xfrm>
              <a:off x="329492" y="2915524"/>
              <a:ext cx="515512" cy="513476"/>
            </a:xfrm>
            <a:prstGeom prst="rect">
              <a:avLst/>
            </a:prstGeom>
            <a:solidFill>
              <a:srgbClr val="FCB82F"/>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sp>
          <p:nvSpPr>
            <p:cNvPr id="17" name="Rectangle 33">
              <a:extLst>
                <a:ext uri="{FF2B5EF4-FFF2-40B4-BE49-F238E27FC236}">
                  <a16:creationId xmlns:a16="http://schemas.microsoft.com/office/drawing/2014/main" id="{E0BA529B-B9CC-9AD5-9909-84F8618A9522}"/>
                </a:ext>
              </a:extLst>
            </p:cNvPr>
            <p:cNvSpPr/>
            <p:nvPr/>
          </p:nvSpPr>
          <p:spPr>
            <a:xfrm>
              <a:off x="329492" y="2915524"/>
              <a:ext cx="515512" cy="513476"/>
            </a:xfrm>
            <a:custGeom>
              <a:avLst/>
              <a:gdLst>
                <a:gd name="connsiteX0" fmla="*/ 0 w 515512"/>
                <a:gd name="connsiteY0" fmla="*/ 0 h 513476"/>
                <a:gd name="connsiteX1" fmla="*/ 515512 w 515512"/>
                <a:gd name="connsiteY1" fmla="*/ 0 h 513476"/>
                <a:gd name="connsiteX2" fmla="*/ 515512 w 515512"/>
                <a:gd name="connsiteY2" fmla="*/ 513476 h 513476"/>
                <a:gd name="connsiteX3" fmla="*/ 0 w 515512"/>
                <a:gd name="connsiteY3" fmla="*/ 513476 h 513476"/>
                <a:gd name="connsiteX4" fmla="*/ 0 w 515512"/>
                <a:gd name="connsiteY4" fmla="*/ 0 h 513476"/>
                <a:gd name="connsiteX0" fmla="*/ 242207 w 515512"/>
                <a:gd name="connsiteY0" fmla="*/ 261257 h 513476"/>
                <a:gd name="connsiteX1" fmla="*/ 515512 w 515512"/>
                <a:gd name="connsiteY1" fmla="*/ 0 h 513476"/>
                <a:gd name="connsiteX2" fmla="*/ 515512 w 515512"/>
                <a:gd name="connsiteY2" fmla="*/ 513476 h 513476"/>
                <a:gd name="connsiteX3" fmla="*/ 0 w 515512"/>
                <a:gd name="connsiteY3" fmla="*/ 513476 h 513476"/>
                <a:gd name="connsiteX4" fmla="*/ 242207 w 515512"/>
                <a:gd name="connsiteY4" fmla="*/ 261257 h 51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12" h="513476">
                  <a:moveTo>
                    <a:pt x="242207" y="261257"/>
                  </a:moveTo>
                  <a:lnTo>
                    <a:pt x="515512" y="0"/>
                  </a:lnTo>
                  <a:lnTo>
                    <a:pt x="515512" y="513476"/>
                  </a:lnTo>
                  <a:lnTo>
                    <a:pt x="0" y="513476"/>
                  </a:lnTo>
                  <a:lnTo>
                    <a:pt x="242207" y="261257"/>
                  </a:lnTo>
                  <a:close/>
                </a:path>
              </a:pathLst>
            </a:custGeom>
            <a:solidFill>
              <a:srgbClr val="EFA003"/>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grpSp>
      <p:grpSp>
        <p:nvGrpSpPr>
          <p:cNvPr id="20" name="Group 19">
            <a:extLst>
              <a:ext uri="{FF2B5EF4-FFF2-40B4-BE49-F238E27FC236}">
                <a16:creationId xmlns:a16="http://schemas.microsoft.com/office/drawing/2014/main" id="{2B59112A-8778-8F91-9ECC-B8458D4DB236}"/>
              </a:ext>
            </a:extLst>
          </p:cNvPr>
          <p:cNvGrpSpPr/>
          <p:nvPr/>
        </p:nvGrpSpPr>
        <p:grpSpPr>
          <a:xfrm>
            <a:off x="5892012" y="2656256"/>
            <a:ext cx="439010" cy="437276"/>
            <a:chOff x="329492" y="2915524"/>
            <a:chExt cx="515512" cy="513476"/>
          </a:xfrm>
        </p:grpSpPr>
        <p:sp>
          <p:nvSpPr>
            <p:cNvPr id="21" name="Rectangle 20">
              <a:extLst>
                <a:ext uri="{FF2B5EF4-FFF2-40B4-BE49-F238E27FC236}">
                  <a16:creationId xmlns:a16="http://schemas.microsoft.com/office/drawing/2014/main" id="{DC586C8F-4E12-CC9F-318F-03136AC3616A}"/>
                </a:ext>
              </a:extLst>
            </p:cNvPr>
            <p:cNvSpPr/>
            <p:nvPr/>
          </p:nvSpPr>
          <p:spPr>
            <a:xfrm>
              <a:off x="329492" y="2915524"/>
              <a:ext cx="515512" cy="513476"/>
            </a:xfrm>
            <a:prstGeom prst="rect">
              <a:avLst/>
            </a:prstGeom>
            <a:solidFill>
              <a:srgbClr val="FCB82F"/>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sp>
          <p:nvSpPr>
            <p:cNvPr id="22" name="Rectangle 33">
              <a:extLst>
                <a:ext uri="{FF2B5EF4-FFF2-40B4-BE49-F238E27FC236}">
                  <a16:creationId xmlns:a16="http://schemas.microsoft.com/office/drawing/2014/main" id="{A78C0F02-A94B-5245-D6E0-097E75D7FA39}"/>
                </a:ext>
              </a:extLst>
            </p:cNvPr>
            <p:cNvSpPr/>
            <p:nvPr/>
          </p:nvSpPr>
          <p:spPr>
            <a:xfrm>
              <a:off x="329492" y="2915524"/>
              <a:ext cx="515512" cy="513476"/>
            </a:xfrm>
            <a:custGeom>
              <a:avLst/>
              <a:gdLst>
                <a:gd name="connsiteX0" fmla="*/ 0 w 515512"/>
                <a:gd name="connsiteY0" fmla="*/ 0 h 513476"/>
                <a:gd name="connsiteX1" fmla="*/ 515512 w 515512"/>
                <a:gd name="connsiteY1" fmla="*/ 0 h 513476"/>
                <a:gd name="connsiteX2" fmla="*/ 515512 w 515512"/>
                <a:gd name="connsiteY2" fmla="*/ 513476 h 513476"/>
                <a:gd name="connsiteX3" fmla="*/ 0 w 515512"/>
                <a:gd name="connsiteY3" fmla="*/ 513476 h 513476"/>
                <a:gd name="connsiteX4" fmla="*/ 0 w 515512"/>
                <a:gd name="connsiteY4" fmla="*/ 0 h 513476"/>
                <a:gd name="connsiteX0" fmla="*/ 242207 w 515512"/>
                <a:gd name="connsiteY0" fmla="*/ 261257 h 513476"/>
                <a:gd name="connsiteX1" fmla="*/ 515512 w 515512"/>
                <a:gd name="connsiteY1" fmla="*/ 0 h 513476"/>
                <a:gd name="connsiteX2" fmla="*/ 515512 w 515512"/>
                <a:gd name="connsiteY2" fmla="*/ 513476 h 513476"/>
                <a:gd name="connsiteX3" fmla="*/ 0 w 515512"/>
                <a:gd name="connsiteY3" fmla="*/ 513476 h 513476"/>
                <a:gd name="connsiteX4" fmla="*/ 242207 w 515512"/>
                <a:gd name="connsiteY4" fmla="*/ 261257 h 51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12" h="513476">
                  <a:moveTo>
                    <a:pt x="242207" y="261257"/>
                  </a:moveTo>
                  <a:lnTo>
                    <a:pt x="515512" y="0"/>
                  </a:lnTo>
                  <a:lnTo>
                    <a:pt x="515512" y="513476"/>
                  </a:lnTo>
                  <a:lnTo>
                    <a:pt x="0" y="513476"/>
                  </a:lnTo>
                  <a:lnTo>
                    <a:pt x="242207" y="261257"/>
                  </a:lnTo>
                  <a:close/>
                </a:path>
              </a:pathLst>
            </a:custGeom>
            <a:solidFill>
              <a:srgbClr val="EFA003"/>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grpSp>
      <p:grpSp>
        <p:nvGrpSpPr>
          <p:cNvPr id="23" name="Group 22">
            <a:extLst>
              <a:ext uri="{FF2B5EF4-FFF2-40B4-BE49-F238E27FC236}">
                <a16:creationId xmlns:a16="http://schemas.microsoft.com/office/drawing/2014/main" id="{ADEBD25D-1D83-380E-5FC3-03A0804EC76F}"/>
              </a:ext>
            </a:extLst>
          </p:cNvPr>
          <p:cNvGrpSpPr/>
          <p:nvPr/>
        </p:nvGrpSpPr>
        <p:grpSpPr>
          <a:xfrm>
            <a:off x="5901536" y="3882012"/>
            <a:ext cx="439010" cy="437276"/>
            <a:chOff x="329492" y="2915524"/>
            <a:chExt cx="515512" cy="513476"/>
          </a:xfrm>
        </p:grpSpPr>
        <p:sp>
          <p:nvSpPr>
            <p:cNvPr id="24" name="Rectangle 23">
              <a:extLst>
                <a:ext uri="{FF2B5EF4-FFF2-40B4-BE49-F238E27FC236}">
                  <a16:creationId xmlns:a16="http://schemas.microsoft.com/office/drawing/2014/main" id="{C8269C31-663A-C2E7-C0B7-A4F692694BBB}"/>
                </a:ext>
              </a:extLst>
            </p:cNvPr>
            <p:cNvSpPr/>
            <p:nvPr/>
          </p:nvSpPr>
          <p:spPr>
            <a:xfrm>
              <a:off x="329492" y="2915524"/>
              <a:ext cx="515512" cy="513476"/>
            </a:xfrm>
            <a:prstGeom prst="rect">
              <a:avLst/>
            </a:prstGeom>
            <a:solidFill>
              <a:srgbClr val="FCB82F"/>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sp>
          <p:nvSpPr>
            <p:cNvPr id="25" name="Rectangle 33">
              <a:extLst>
                <a:ext uri="{FF2B5EF4-FFF2-40B4-BE49-F238E27FC236}">
                  <a16:creationId xmlns:a16="http://schemas.microsoft.com/office/drawing/2014/main" id="{6D6191E1-5A91-8FAB-AC08-6E1EF36773F7}"/>
                </a:ext>
              </a:extLst>
            </p:cNvPr>
            <p:cNvSpPr/>
            <p:nvPr/>
          </p:nvSpPr>
          <p:spPr>
            <a:xfrm>
              <a:off x="329492" y="2915524"/>
              <a:ext cx="515512" cy="513476"/>
            </a:xfrm>
            <a:custGeom>
              <a:avLst/>
              <a:gdLst>
                <a:gd name="connsiteX0" fmla="*/ 0 w 515512"/>
                <a:gd name="connsiteY0" fmla="*/ 0 h 513476"/>
                <a:gd name="connsiteX1" fmla="*/ 515512 w 515512"/>
                <a:gd name="connsiteY1" fmla="*/ 0 h 513476"/>
                <a:gd name="connsiteX2" fmla="*/ 515512 w 515512"/>
                <a:gd name="connsiteY2" fmla="*/ 513476 h 513476"/>
                <a:gd name="connsiteX3" fmla="*/ 0 w 515512"/>
                <a:gd name="connsiteY3" fmla="*/ 513476 h 513476"/>
                <a:gd name="connsiteX4" fmla="*/ 0 w 515512"/>
                <a:gd name="connsiteY4" fmla="*/ 0 h 513476"/>
                <a:gd name="connsiteX0" fmla="*/ 242207 w 515512"/>
                <a:gd name="connsiteY0" fmla="*/ 261257 h 513476"/>
                <a:gd name="connsiteX1" fmla="*/ 515512 w 515512"/>
                <a:gd name="connsiteY1" fmla="*/ 0 h 513476"/>
                <a:gd name="connsiteX2" fmla="*/ 515512 w 515512"/>
                <a:gd name="connsiteY2" fmla="*/ 513476 h 513476"/>
                <a:gd name="connsiteX3" fmla="*/ 0 w 515512"/>
                <a:gd name="connsiteY3" fmla="*/ 513476 h 513476"/>
                <a:gd name="connsiteX4" fmla="*/ 242207 w 515512"/>
                <a:gd name="connsiteY4" fmla="*/ 261257 h 51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512" h="513476">
                  <a:moveTo>
                    <a:pt x="242207" y="261257"/>
                  </a:moveTo>
                  <a:lnTo>
                    <a:pt x="515512" y="0"/>
                  </a:lnTo>
                  <a:lnTo>
                    <a:pt x="515512" y="513476"/>
                  </a:lnTo>
                  <a:lnTo>
                    <a:pt x="0" y="513476"/>
                  </a:lnTo>
                  <a:lnTo>
                    <a:pt x="242207" y="261257"/>
                  </a:lnTo>
                  <a:close/>
                </a:path>
              </a:pathLst>
            </a:custGeom>
            <a:solidFill>
              <a:srgbClr val="EFA003"/>
            </a:solidFill>
            <a:ln>
              <a:noFill/>
            </a:ln>
            <a:effectLst>
              <a:outerShdw blurRad="482600" dist="101600" dir="5400000" sx="96000" sy="96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Poppins" panose="00000500000000000000" pitchFamily="2" charset="0"/>
                <a:cs typeface="Poppins" panose="00000500000000000000" pitchFamily="2" charset="0"/>
              </a:endParaRPr>
            </a:p>
          </p:txBody>
        </p:sp>
      </p:grpSp>
      <p:sp>
        <p:nvSpPr>
          <p:cNvPr id="26" name="TextBox 25">
            <a:extLst>
              <a:ext uri="{FF2B5EF4-FFF2-40B4-BE49-F238E27FC236}">
                <a16:creationId xmlns:a16="http://schemas.microsoft.com/office/drawing/2014/main" id="{871FA5B1-4F93-8B3E-0EFB-63EE2C4D1450}"/>
              </a:ext>
            </a:extLst>
          </p:cNvPr>
          <p:cNvSpPr txBox="1"/>
          <p:nvPr/>
        </p:nvSpPr>
        <p:spPr>
          <a:xfrm>
            <a:off x="6477222" y="3932228"/>
            <a:ext cx="3933371" cy="338554"/>
          </a:xfrm>
          <a:prstGeom prst="rect">
            <a:avLst/>
          </a:prstGeom>
          <a:noFill/>
        </p:spPr>
        <p:txBody>
          <a:bodyPr wrap="square">
            <a:spAutoFit/>
          </a:bodyPr>
          <a:lstStyle/>
          <a:p>
            <a:r>
              <a:rPr lang="it-IT" sz="1600" dirty="0">
                <a:solidFill>
                  <a:schemeClr val="tx1">
                    <a:lumMod val="75000"/>
                    <a:lumOff val="25000"/>
                  </a:schemeClr>
                </a:solidFill>
                <a:latin typeface="Poppins" panose="00000500000000000000" pitchFamily="2" charset="0"/>
                <a:cs typeface="Poppins" panose="00000500000000000000" pitchFamily="2" charset="0"/>
              </a:rPr>
              <a:t>nguzman@enablecomp.com</a:t>
            </a:r>
            <a:endParaRPr lang="nl-NL" sz="1600" dirty="0">
              <a:solidFill>
                <a:schemeClr val="tx1">
                  <a:lumMod val="75000"/>
                  <a:lumOff val="25000"/>
                </a:schemeClr>
              </a:solidFill>
              <a:latin typeface="Poppins" panose="00000500000000000000" pitchFamily="2" charset="0"/>
              <a:cs typeface="Poppins" panose="00000500000000000000" pitchFamily="2" charset="0"/>
            </a:endParaRPr>
          </a:p>
        </p:txBody>
      </p:sp>
      <p:grpSp>
        <p:nvGrpSpPr>
          <p:cNvPr id="27" name="Group 26">
            <a:extLst>
              <a:ext uri="{FF2B5EF4-FFF2-40B4-BE49-F238E27FC236}">
                <a16:creationId xmlns:a16="http://schemas.microsoft.com/office/drawing/2014/main" id="{8C36E28A-701B-5875-71A1-018B409F64DC}"/>
              </a:ext>
            </a:extLst>
          </p:cNvPr>
          <p:cNvGrpSpPr/>
          <p:nvPr/>
        </p:nvGrpSpPr>
        <p:grpSpPr>
          <a:xfrm>
            <a:off x="5999945" y="3371532"/>
            <a:ext cx="242192" cy="253390"/>
            <a:chOff x="-3089276" y="2413000"/>
            <a:chExt cx="274638" cy="287338"/>
          </a:xfrm>
          <a:noFill/>
        </p:grpSpPr>
        <p:sp>
          <p:nvSpPr>
            <p:cNvPr id="28" name="Freeform 69">
              <a:extLst>
                <a:ext uri="{FF2B5EF4-FFF2-40B4-BE49-F238E27FC236}">
                  <a16:creationId xmlns:a16="http://schemas.microsoft.com/office/drawing/2014/main" id="{95A8656C-BDF2-1A77-40FD-F7FBC5B6892D}"/>
                </a:ext>
              </a:extLst>
            </p:cNvPr>
            <p:cNvSpPr>
              <a:spLocks/>
            </p:cNvSpPr>
            <p:nvPr/>
          </p:nvSpPr>
          <p:spPr bwMode="auto">
            <a:xfrm>
              <a:off x="-3089276" y="2413000"/>
              <a:ext cx="274638" cy="287338"/>
            </a:xfrm>
            <a:custGeom>
              <a:avLst/>
              <a:gdLst>
                <a:gd name="T0" fmla="*/ 55 w 65"/>
                <a:gd name="T1" fmla="*/ 42 h 65"/>
                <a:gd name="T2" fmla="*/ 44 w 65"/>
                <a:gd name="T3" fmla="*/ 40 h 65"/>
                <a:gd name="T4" fmla="*/ 40 w 65"/>
                <a:gd name="T5" fmla="*/ 46 h 65"/>
                <a:gd name="T6" fmla="*/ 26 w 65"/>
                <a:gd name="T7" fmla="*/ 39 h 65"/>
                <a:gd name="T8" fmla="*/ 19 w 65"/>
                <a:gd name="T9" fmla="*/ 25 h 65"/>
                <a:gd name="T10" fmla="*/ 25 w 65"/>
                <a:gd name="T11" fmla="*/ 21 h 65"/>
                <a:gd name="T12" fmla="*/ 23 w 65"/>
                <a:gd name="T13" fmla="*/ 10 h 65"/>
                <a:gd name="T14" fmla="*/ 7 w 65"/>
                <a:gd name="T15" fmla="*/ 12 h 65"/>
                <a:gd name="T16" fmla="*/ 19 w 65"/>
                <a:gd name="T17" fmla="*/ 46 h 65"/>
                <a:gd name="T18" fmla="*/ 53 w 65"/>
                <a:gd name="T19" fmla="*/ 58 h 65"/>
                <a:gd name="T20" fmla="*/ 55 w 65"/>
                <a:gd name="T21"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5">
                  <a:moveTo>
                    <a:pt x="55" y="42"/>
                  </a:moveTo>
                  <a:cubicBezTo>
                    <a:pt x="52" y="39"/>
                    <a:pt x="48" y="37"/>
                    <a:pt x="44" y="40"/>
                  </a:cubicBezTo>
                  <a:cubicBezTo>
                    <a:pt x="41" y="43"/>
                    <a:pt x="40" y="46"/>
                    <a:pt x="40" y="46"/>
                  </a:cubicBezTo>
                  <a:cubicBezTo>
                    <a:pt x="40" y="46"/>
                    <a:pt x="41" y="53"/>
                    <a:pt x="26" y="39"/>
                  </a:cubicBezTo>
                  <a:cubicBezTo>
                    <a:pt x="12" y="24"/>
                    <a:pt x="19" y="25"/>
                    <a:pt x="19" y="25"/>
                  </a:cubicBezTo>
                  <a:cubicBezTo>
                    <a:pt x="19" y="25"/>
                    <a:pt x="22" y="24"/>
                    <a:pt x="25" y="21"/>
                  </a:cubicBezTo>
                  <a:cubicBezTo>
                    <a:pt x="28" y="17"/>
                    <a:pt x="25" y="14"/>
                    <a:pt x="23" y="10"/>
                  </a:cubicBezTo>
                  <a:cubicBezTo>
                    <a:pt x="13" y="0"/>
                    <a:pt x="7" y="12"/>
                    <a:pt x="7" y="12"/>
                  </a:cubicBezTo>
                  <a:cubicBezTo>
                    <a:pt x="0" y="23"/>
                    <a:pt x="10" y="38"/>
                    <a:pt x="19" y="46"/>
                  </a:cubicBezTo>
                  <a:cubicBezTo>
                    <a:pt x="27" y="55"/>
                    <a:pt x="42" y="65"/>
                    <a:pt x="53" y="58"/>
                  </a:cubicBezTo>
                  <a:cubicBezTo>
                    <a:pt x="53" y="58"/>
                    <a:pt x="65" y="53"/>
                    <a:pt x="55" y="42"/>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29" name="Freeform 70">
              <a:extLst>
                <a:ext uri="{FF2B5EF4-FFF2-40B4-BE49-F238E27FC236}">
                  <a16:creationId xmlns:a16="http://schemas.microsoft.com/office/drawing/2014/main" id="{E261A831-54B4-96D7-F6A0-2BB999E97F7C}"/>
                </a:ext>
              </a:extLst>
            </p:cNvPr>
            <p:cNvSpPr>
              <a:spLocks/>
            </p:cNvSpPr>
            <p:nvPr/>
          </p:nvSpPr>
          <p:spPr bwMode="auto">
            <a:xfrm>
              <a:off x="-3038475" y="2439988"/>
              <a:ext cx="3175"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cubicBezTo>
                    <a:pt x="1" y="0"/>
                    <a:pt x="1" y="0"/>
                    <a:pt x="0" y="0"/>
                  </a:cubicBezTo>
                  <a:close/>
                </a:path>
              </a:pathLst>
            </a:custGeom>
            <a:grpFill/>
            <a:ln w="1587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grpSp>
      <p:pic>
        <p:nvPicPr>
          <p:cNvPr id="30" name="Picture 29">
            <a:extLst>
              <a:ext uri="{FF2B5EF4-FFF2-40B4-BE49-F238E27FC236}">
                <a16:creationId xmlns:a16="http://schemas.microsoft.com/office/drawing/2014/main" id="{1F1C4A8A-5E7E-CF92-6244-573812D530CC}"/>
              </a:ext>
            </a:extLst>
          </p:cNvPr>
          <p:cNvPicPr>
            <a:picLocks noChangeAspect="1"/>
          </p:cNvPicPr>
          <p:nvPr/>
        </p:nvPicPr>
        <p:blipFill>
          <a:blip r:embed="rId4">
            <a:duotone>
              <a:schemeClr val="accent2">
                <a:shade val="45000"/>
                <a:satMod val="135000"/>
              </a:schemeClr>
              <a:prstClr val="white"/>
            </a:duotone>
            <a:lum bright="100000"/>
          </a:blip>
          <a:stretch>
            <a:fillRect/>
          </a:stretch>
        </p:blipFill>
        <p:spPr>
          <a:xfrm>
            <a:off x="6008816" y="4620074"/>
            <a:ext cx="205402" cy="268048"/>
          </a:xfrm>
          <a:prstGeom prst="rect">
            <a:avLst/>
          </a:prstGeom>
        </p:spPr>
      </p:pic>
      <p:pic>
        <p:nvPicPr>
          <p:cNvPr id="31" name="Picture 30">
            <a:extLst>
              <a:ext uri="{FF2B5EF4-FFF2-40B4-BE49-F238E27FC236}">
                <a16:creationId xmlns:a16="http://schemas.microsoft.com/office/drawing/2014/main" id="{87B22A27-CC83-7299-A6CD-DE29878EAB14}"/>
              </a:ext>
            </a:extLst>
          </p:cNvPr>
          <p:cNvPicPr>
            <a:picLocks noChangeAspect="1"/>
          </p:cNvPicPr>
          <p:nvPr/>
        </p:nvPicPr>
        <p:blipFill>
          <a:blip r:embed="rId5">
            <a:duotone>
              <a:schemeClr val="accent6">
                <a:shade val="45000"/>
                <a:satMod val="135000"/>
              </a:schemeClr>
              <a:prstClr val="white"/>
            </a:duotone>
            <a:lum bright="100000"/>
          </a:blip>
          <a:stretch>
            <a:fillRect/>
          </a:stretch>
        </p:blipFill>
        <p:spPr>
          <a:xfrm>
            <a:off x="5990421" y="2750516"/>
            <a:ext cx="248634" cy="248756"/>
          </a:xfrm>
          <a:prstGeom prst="rect">
            <a:avLst/>
          </a:prstGeom>
        </p:spPr>
      </p:pic>
      <p:grpSp>
        <p:nvGrpSpPr>
          <p:cNvPr id="32" name="Group 31">
            <a:extLst>
              <a:ext uri="{FF2B5EF4-FFF2-40B4-BE49-F238E27FC236}">
                <a16:creationId xmlns:a16="http://schemas.microsoft.com/office/drawing/2014/main" id="{C59B293B-4032-F700-1D6D-F21E61A4ECF2}"/>
              </a:ext>
            </a:extLst>
          </p:cNvPr>
          <p:cNvGrpSpPr/>
          <p:nvPr/>
        </p:nvGrpSpPr>
        <p:grpSpPr>
          <a:xfrm>
            <a:off x="6006120" y="3974301"/>
            <a:ext cx="229842" cy="252698"/>
            <a:chOff x="-3981451" y="1816100"/>
            <a:chExt cx="287338" cy="315913"/>
          </a:xfrm>
          <a:noFill/>
        </p:grpSpPr>
        <p:sp>
          <p:nvSpPr>
            <p:cNvPr id="33" name="Freeform 133">
              <a:extLst>
                <a:ext uri="{FF2B5EF4-FFF2-40B4-BE49-F238E27FC236}">
                  <a16:creationId xmlns:a16="http://schemas.microsoft.com/office/drawing/2014/main" id="{A54B148E-F39D-03C9-7F44-F216C33D8E3B}"/>
                </a:ext>
              </a:extLst>
            </p:cNvPr>
            <p:cNvSpPr>
              <a:spLocks/>
            </p:cNvSpPr>
            <p:nvPr/>
          </p:nvSpPr>
          <p:spPr bwMode="auto">
            <a:xfrm>
              <a:off x="-3981451" y="1903413"/>
              <a:ext cx="287338" cy="228600"/>
            </a:xfrm>
            <a:custGeom>
              <a:avLst/>
              <a:gdLst>
                <a:gd name="T0" fmla="*/ 40 w 181"/>
                <a:gd name="T1" fmla="*/ 0 h 144"/>
                <a:gd name="T2" fmla="*/ 0 w 181"/>
                <a:gd name="T3" fmla="*/ 19 h 144"/>
                <a:gd name="T4" fmla="*/ 0 w 181"/>
                <a:gd name="T5" fmla="*/ 28 h 144"/>
                <a:gd name="T6" fmla="*/ 0 w 181"/>
                <a:gd name="T7" fmla="*/ 144 h 144"/>
                <a:gd name="T8" fmla="*/ 181 w 181"/>
                <a:gd name="T9" fmla="*/ 144 h 144"/>
                <a:gd name="T10" fmla="*/ 181 w 181"/>
                <a:gd name="T11" fmla="*/ 28 h 144"/>
                <a:gd name="T12" fmla="*/ 181 w 181"/>
                <a:gd name="T13" fmla="*/ 19 h 144"/>
                <a:gd name="T14" fmla="*/ 141 w 181"/>
                <a:gd name="T15" fmla="*/ 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 h="144">
                  <a:moveTo>
                    <a:pt x="40" y="0"/>
                  </a:moveTo>
                  <a:lnTo>
                    <a:pt x="0" y="19"/>
                  </a:lnTo>
                  <a:lnTo>
                    <a:pt x="0" y="28"/>
                  </a:lnTo>
                  <a:lnTo>
                    <a:pt x="0" y="144"/>
                  </a:lnTo>
                  <a:lnTo>
                    <a:pt x="181" y="144"/>
                  </a:lnTo>
                  <a:lnTo>
                    <a:pt x="181" y="28"/>
                  </a:lnTo>
                  <a:lnTo>
                    <a:pt x="181" y="19"/>
                  </a:lnTo>
                  <a:lnTo>
                    <a:pt x="141" y="0"/>
                  </a:ln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34" name="Freeform 134">
              <a:extLst>
                <a:ext uri="{FF2B5EF4-FFF2-40B4-BE49-F238E27FC236}">
                  <a16:creationId xmlns:a16="http://schemas.microsoft.com/office/drawing/2014/main" id="{7D1C97D6-F967-ACCF-5DEF-A9CC20063547}"/>
                </a:ext>
              </a:extLst>
            </p:cNvPr>
            <p:cNvSpPr>
              <a:spLocks/>
            </p:cNvSpPr>
            <p:nvPr/>
          </p:nvSpPr>
          <p:spPr bwMode="auto">
            <a:xfrm>
              <a:off x="-3948113" y="2009775"/>
              <a:ext cx="225425" cy="87313"/>
            </a:xfrm>
            <a:custGeom>
              <a:avLst/>
              <a:gdLst>
                <a:gd name="T0" fmla="*/ 0 w 142"/>
                <a:gd name="T1" fmla="*/ 52 h 55"/>
                <a:gd name="T2" fmla="*/ 67 w 142"/>
                <a:gd name="T3" fmla="*/ 0 h 55"/>
                <a:gd name="T4" fmla="*/ 67 w 142"/>
                <a:gd name="T5" fmla="*/ 0 h 55"/>
                <a:gd name="T6" fmla="*/ 142 w 142"/>
                <a:gd name="T7" fmla="*/ 55 h 55"/>
              </a:gdLst>
              <a:ahLst/>
              <a:cxnLst>
                <a:cxn ang="0">
                  <a:pos x="T0" y="T1"/>
                </a:cxn>
                <a:cxn ang="0">
                  <a:pos x="T2" y="T3"/>
                </a:cxn>
                <a:cxn ang="0">
                  <a:pos x="T4" y="T5"/>
                </a:cxn>
                <a:cxn ang="0">
                  <a:pos x="T6" y="T7"/>
                </a:cxn>
              </a:cxnLst>
              <a:rect l="0" t="0" r="r" b="b"/>
              <a:pathLst>
                <a:path w="142" h="55">
                  <a:moveTo>
                    <a:pt x="0" y="52"/>
                  </a:moveTo>
                  <a:lnTo>
                    <a:pt x="67" y="0"/>
                  </a:lnTo>
                  <a:lnTo>
                    <a:pt x="67" y="0"/>
                  </a:lnTo>
                  <a:lnTo>
                    <a:pt x="142" y="55"/>
                  </a:ln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35" name="Line 135">
              <a:extLst>
                <a:ext uri="{FF2B5EF4-FFF2-40B4-BE49-F238E27FC236}">
                  <a16:creationId xmlns:a16="http://schemas.microsoft.com/office/drawing/2014/main" id="{FD27D45C-9DAA-2382-7641-8DEE3A137C77}"/>
                </a:ext>
              </a:extLst>
            </p:cNvPr>
            <p:cNvSpPr>
              <a:spLocks noChangeShapeType="1"/>
            </p:cNvSpPr>
            <p:nvPr/>
          </p:nvSpPr>
          <p:spPr bwMode="auto">
            <a:xfrm>
              <a:off x="-3978276" y="1938338"/>
              <a:ext cx="123825" cy="79375"/>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36" name="Line 136">
              <a:extLst>
                <a:ext uri="{FF2B5EF4-FFF2-40B4-BE49-F238E27FC236}">
                  <a16:creationId xmlns:a16="http://schemas.microsoft.com/office/drawing/2014/main" id="{92E90172-9A6D-EAAA-F80D-84AA703AAD78}"/>
                </a:ext>
              </a:extLst>
            </p:cNvPr>
            <p:cNvSpPr>
              <a:spLocks noChangeShapeType="1"/>
            </p:cNvSpPr>
            <p:nvPr/>
          </p:nvSpPr>
          <p:spPr bwMode="auto">
            <a:xfrm flipH="1">
              <a:off x="-3825876" y="1938338"/>
              <a:ext cx="128588" cy="74613"/>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37" name="Freeform 137">
              <a:extLst>
                <a:ext uri="{FF2B5EF4-FFF2-40B4-BE49-F238E27FC236}">
                  <a16:creationId xmlns:a16="http://schemas.microsoft.com/office/drawing/2014/main" id="{7251AB5C-2ADF-53C4-B0CF-D58FB3786ADF}"/>
                </a:ext>
              </a:extLst>
            </p:cNvPr>
            <p:cNvSpPr>
              <a:spLocks/>
            </p:cNvSpPr>
            <p:nvPr/>
          </p:nvSpPr>
          <p:spPr bwMode="auto">
            <a:xfrm>
              <a:off x="-3914776" y="1816100"/>
              <a:ext cx="152400" cy="161925"/>
            </a:xfrm>
            <a:custGeom>
              <a:avLst/>
              <a:gdLst>
                <a:gd name="T0" fmla="*/ 0 w 96"/>
                <a:gd name="T1" fmla="*/ 102 h 102"/>
                <a:gd name="T2" fmla="*/ 0 w 96"/>
                <a:gd name="T3" fmla="*/ 0 h 102"/>
                <a:gd name="T4" fmla="*/ 96 w 96"/>
                <a:gd name="T5" fmla="*/ 0 h 102"/>
                <a:gd name="T6" fmla="*/ 96 w 96"/>
                <a:gd name="T7" fmla="*/ 102 h 102"/>
              </a:gdLst>
              <a:ahLst/>
              <a:cxnLst>
                <a:cxn ang="0">
                  <a:pos x="T0" y="T1"/>
                </a:cxn>
                <a:cxn ang="0">
                  <a:pos x="T2" y="T3"/>
                </a:cxn>
                <a:cxn ang="0">
                  <a:pos x="T4" y="T5"/>
                </a:cxn>
                <a:cxn ang="0">
                  <a:pos x="T6" y="T7"/>
                </a:cxn>
              </a:cxnLst>
              <a:rect l="0" t="0" r="r" b="b"/>
              <a:pathLst>
                <a:path w="96" h="102">
                  <a:moveTo>
                    <a:pt x="0" y="102"/>
                  </a:moveTo>
                  <a:lnTo>
                    <a:pt x="0" y="0"/>
                  </a:lnTo>
                  <a:lnTo>
                    <a:pt x="96" y="0"/>
                  </a:lnTo>
                  <a:lnTo>
                    <a:pt x="96" y="102"/>
                  </a:lnTo>
                </a:path>
              </a:pathLst>
            </a:cu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38" name="Line 138">
              <a:extLst>
                <a:ext uri="{FF2B5EF4-FFF2-40B4-BE49-F238E27FC236}">
                  <a16:creationId xmlns:a16="http://schemas.microsoft.com/office/drawing/2014/main" id="{E0B47249-EAB4-0DE3-F30A-D20354E64F7E}"/>
                </a:ext>
              </a:extLst>
            </p:cNvPr>
            <p:cNvSpPr>
              <a:spLocks noChangeShapeType="1"/>
            </p:cNvSpPr>
            <p:nvPr/>
          </p:nvSpPr>
          <p:spPr bwMode="auto">
            <a:xfrm>
              <a:off x="-3871913" y="1868488"/>
              <a:ext cx="6826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39" name="Line 139">
              <a:extLst>
                <a:ext uri="{FF2B5EF4-FFF2-40B4-BE49-F238E27FC236}">
                  <a16:creationId xmlns:a16="http://schemas.microsoft.com/office/drawing/2014/main" id="{A91B95CF-4DC3-DBE4-9B36-305AC118D6BF}"/>
                </a:ext>
              </a:extLst>
            </p:cNvPr>
            <p:cNvSpPr>
              <a:spLocks noChangeShapeType="1"/>
            </p:cNvSpPr>
            <p:nvPr/>
          </p:nvSpPr>
          <p:spPr bwMode="auto">
            <a:xfrm>
              <a:off x="-3871913" y="1903413"/>
              <a:ext cx="6826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sp>
          <p:nvSpPr>
            <p:cNvPr id="40" name="Line 140">
              <a:extLst>
                <a:ext uri="{FF2B5EF4-FFF2-40B4-BE49-F238E27FC236}">
                  <a16:creationId xmlns:a16="http://schemas.microsoft.com/office/drawing/2014/main" id="{ED46478E-E907-071D-7F68-7E9E08FF602D}"/>
                </a:ext>
              </a:extLst>
            </p:cNvPr>
            <p:cNvSpPr>
              <a:spLocks noChangeShapeType="1"/>
            </p:cNvSpPr>
            <p:nvPr/>
          </p:nvSpPr>
          <p:spPr bwMode="auto">
            <a:xfrm>
              <a:off x="-3871913" y="1938338"/>
              <a:ext cx="68263" cy="0"/>
            </a:xfrm>
            <a:prstGeom prst="line">
              <a:avLst/>
            </a:prstGeom>
            <a:grpFill/>
            <a:ln w="1270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fr-CA" sz="2000" b="1" dirty="0">
                <a:solidFill>
                  <a:schemeClr val="tx1">
                    <a:lumMod val="85000"/>
                    <a:lumOff val="15000"/>
                  </a:schemeClr>
                </a:solidFill>
              </a:endParaRPr>
            </a:p>
          </p:txBody>
        </p:sp>
      </p:grpSp>
      <p:sp>
        <p:nvSpPr>
          <p:cNvPr id="41" name="TextBox 40">
            <a:extLst>
              <a:ext uri="{FF2B5EF4-FFF2-40B4-BE49-F238E27FC236}">
                <a16:creationId xmlns:a16="http://schemas.microsoft.com/office/drawing/2014/main" id="{076A4CAD-A3E3-6EB2-77D7-A93CA18D0A2F}"/>
              </a:ext>
            </a:extLst>
          </p:cNvPr>
          <p:cNvSpPr txBox="1"/>
          <p:nvPr/>
        </p:nvSpPr>
        <p:spPr>
          <a:xfrm>
            <a:off x="6467698" y="2551836"/>
            <a:ext cx="3933371" cy="646331"/>
          </a:xfrm>
          <a:prstGeom prst="rect">
            <a:avLst/>
          </a:prstGeom>
          <a:noFill/>
        </p:spPr>
        <p:txBody>
          <a:bodyPr wrap="square">
            <a:spAutoFit/>
          </a:bodyPr>
          <a:lstStyle/>
          <a:p>
            <a:r>
              <a:rPr lang="it-IT" sz="2000" b="1" dirty="0">
                <a:solidFill>
                  <a:schemeClr val="tx1">
                    <a:lumMod val="75000"/>
                    <a:lumOff val="25000"/>
                  </a:schemeClr>
                </a:solidFill>
                <a:latin typeface="Poppins" panose="00000500000000000000" pitchFamily="2" charset="0"/>
                <a:cs typeface="Poppins" panose="00000500000000000000" pitchFamily="2" charset="0"/>
              </a:rPr>
              <a:t>Natalie Guzman</a:t>
            </a:r>
          </a:p>
          <a:p>
            <a:r>
              <a:rPr lang="it-IT" sz="1600" dirty="0">
                <a:solidFill>
                  <a:schemeClr val="tx1">
                    <a:lumMod val="75000"/>
                    <a:lumOff val="25000"/>
                  </a:schemeClr>
                </a:solidFill>
                <a:latin typeface="Poppins" panose="00000500000000000000" pitchFamily="2" charset="0"/>
                <a:cs typeface="Poppins" panose="00000500000000000000" pitchFamily="2" charset="0"/>
              </a:rPr>
              <a:t>VP, Client Services</a:t>
            </a:r>
            <a:endParaRPr lang="nl-NL" sz="1600" dirty="0">
              <a:solidFill>
                <a:schemeClr val="tx1">
                  <a:lumMod val="75000"/>
                  <a:lumOff val="25000"/>
                </a:schemeClr>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766A4560-B3FE-43CF-BB75-8DFB809A9177}"/>
              </a:ext>
            </a:extLst>
          </p:cNvPr>
          <p:cNvSpPr txBox="1"/>
          <p:nvPr/>
        </p:nvSpPr>
        <p:spPr>
          <a:xfrm>
            <a:off x="6500318" y="3336492"/>
            <a:ext cx="3933371" cy="338554"/>
          </a:xfrm>
          <a:prstGeom prst="rect">
            <a:avLst/>
          </a:prstGeom>
          <a:noFill/>
        </p:spPr>
        <p:txBody>
          <a:bodyPr wrap="square">
            <a:spAutoFit/>
          </a:bodyPr>
          <a:lstStyle/>
          <a:p>
            <a:r>
              <a:rPr lang="it-IT" sz="1600" dirty="0">
                <a:solidFill>
                  <a:schemeClr val="tx1">
                    <a:lumMod val="75000"/>
                    <a:lumOff val="25000"/>
                  </a:schemeClr>
                </a:solidFill>
                <a:latin typeface="Poppins" panose="00000500000000000000" pitchFamily="2" charset="0"/>
                <a:cs typeface="Poppins" panose="00000500000000000000" pitchFamily="2" charset="0"/>
              </a:rPr>
              <a:t>(618) 889-0728</a:t>
            </a:r>
            <a:endParaRPr lang="nl-NL" sz="1600" dirty="0">
              <a:solidFill>
                <a:schemeClr val="tx1">
                  <a:lumMod val="75000"/>
                  <a:lumOff val="25000"/>
                </a:schemeClr>
              </a:solidFill>
              <a:latin typeface="Poppins" panose="00000500000000000000" pitchFamily="2" charset="0"/>
              <a:cs typeface="Poppins" panose="00000500000000000000" pitchFamily="2" charset="0"/>
            </a:endParaRPr>
          </a:p>
        </p:txBody>
      </p:sp>
      <p:pic>
        <p:nvPicPr>
          <p:cNvPr id="7" name="Picture 6" descr="A person smiling at camera&#10;&#10;Description automatically generated">
            <a:extLst>
              <a:ext uri="{FF2B5EF4-FFF2-40B4-BE49-F238E27FC236}">
                <a16:creationId xmlns:a16="http://schemas.microsoft.com/office/drawing/2014/main" id="{32C6909F-BA98-2F08-8284-EC4634AE5FE7}"/>
              </a:ext>
            </a:extLst>
          </p:cNvPr>
          <p:cNvPicPr>
            <a:picLocks noChangeAspect="1"/>
          </p:cNvPicPr>
          <p:nvPr/>
        </p:nvPicPr>
        <p:blipFill rotWithShape="1">
          <a:blip r:embed="rId6">
            <a:extLst>
              <a:ext uri="{28A0092B-C50C-407E-A947-70E740481C1C}">
                <a14:useLocalDpi xmlns:a14="http://schemas.microsoft.com/office/drawing/2010/main" val="0"/>
              </a:ext>
            </a:extLst>
          </a:blip>
          <a:srcRect t="4793" b="8067"/>
          <a:stretch/>
        </p:blipFill>
        <p:spPr>
          <a:xfrm>
            <a:off x="2655461" y="2100404"/>
            <a:ext cx="2644852" cy="3395050"/>
          </a:xfrm>
          <a:prstGeom prst="rect">
            <a:avLst/>
          </a:prstGeom>
        </p:spPr>
      </p:pic>
    </p:spTree>
    <p:extLst>
      <p:ext uri="{BB962C8B-B14F-4D97-AF65-F5344CB8AC3E}">
        <p14:creationId xmlns:p14="http://schemas.microsoft.com/office/powerpoint/2010/main" val="2510579704"/>
      </p:ext>
    </p:extLst>
  </p:cSld>
  <p:clrMapOvr>
    <a:masterClrMapping/>
  </p:clrMapOvr>
  <p:transition spd="med">
    <p:pull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9D72CED-DE8A-7B96-0690-27FC7208E424}"/>
              </a:ext>
            </a:extLst>
          </p:cNvPr>
          <p:cNvSpPr>
            <a:spLocks noGrp="1"/>
          </p:cNvSpPr>
          <p:nvPr>
            <p:ph type="body" sz="quarter" idx="10"/>
          </p:nvPr>
        </p:nvSpPr>
        <p:spPr>
          <a:xfrm>
            <a:off x="832360" y="2391954"/>
            <a:ext cx="3905895" cy="1293355"/>
          </a:xfrm>
        </p:spPr>
        <p:txBody>
          <a:bodyPr/>
          <a:lstStyle/>
          <a:p>
            <a:r>
              <a:rPr lang="nl-NL" sz="4800" dirty="0"/>
              <a:t>THANK YOU!</a:t>
            </a:r>
          </a:p>
        </p:txBody>
      </p:sp>
    </p:spTree>
    <p:extLst>
      <p:ext uri="{BB962C8B-B14F-4D97-AF65-F5344CB8AC3E}">
        <p14:creationId xmlns:p14="http://schemas.microsoft.com/office/powerpoint/2010/main" val="272604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Folds of Honor</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4</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298635" y="923155"/>
            <a:ext cx="10158389" cy="53327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500"/>
              </a:spcBef>
              <a:buClr>
                <a:srgbClr val="81B93A"/>
              </a:buClr>
            </a:pPr>
            <a:endParaRPr lang="en-US" sz="1600" dirty="0">
              <a:solidFill>
                <a:srgbClr val="36352E"/>
              </a:solidFill>
              <a:cs typeface="Calibri" panose="020F0502020204030204" pitchFamily="34" charset="0"/>
            </a:endParaRPr>
          </a:p>
          <a:p>
            <a:pPr>
              <a:lnSpc>
                <a:spcPct val="100000"/>
              </a:lnSpc>
              <a:spcBef>
                <a:spcPts val="500"/>
              </a:spcBef>
              <a:buClr>
                <a:srgbClr val="81B93A"/>
              </a:buClr>
            </a:pPr>
            <a:r>
              <a:rPr lang="en-US" sz="1600" dirty="0">
                <a:solidFill>
                  <a:srgbClr val="36352E"/>
                </a:solidFill>
                <a:cs typeface="Calibri" panose="020F0502020204030204" pitchFamily="34" charset="0"/>
              </a:rPr>
              <a:t>A nonprofit organization dedicated to providing educational scholarships to families                   of soldiers wounded or killed while on active duty in the US Military </a:t>
            </a:r>
          </a:p>
          <a:p>
            <a:pPr>
              <a:lnSpc>
                <a:spcPct val="100000"/>
              </a:lnSpc>
              <a:spcBef>
                <a:spcPts val="500"/>
              </a:spcBef>
              <a:buClr>
                <a:srgbClr val="81B93A"/>
              </a:buClr>
            </a:pPr>
            <a:r>
              <a:rPr lang="en-US" sz="1600" dirty="0">
                <a:solidFill>
                  <a:srgbClr val="36352E"/>
                </a:solidFill>
                <a:cs typeface="Calibri" panose="020F0502020204030204" pitchFamily="34" charset="0"/>
              </a:rPr>
              <a:t>More than 29,000 scholarships have been awarded totaling over $145 million since 2007</a:t>
            </a:r>
          </a:p>
        </p:txBody>
      </p:sp>
      <p:pic>
        <p:nvPicPr>
          <p:cNvPr id="2" name="Picture 1">
            <a:extLst>
              <a:ext uri="{FF2B5EF4-FFF2-40B4-BE49-F238E27FC236}">
                <a16:creationId xmlns:a16="http://schemas.microsoft.com/office/drawing/2014/main" id="{E4EA4F28-C7AB-0EA0-EF94-225BF3461D34}"/>
              </a:ext>
            </a:extLst>
          </p:cNvPr>
          <p:cNvPicPr/>
          <p:nvPr/>
        </p:nvPicPr>
        <p:blipFill rotWithShape="1">
          <a:blip r:embed="rId3" cstate="print">
            <a:extLst>
              <a:ext uri="{28A0092B-C50C-407E-A947-70E740481C1C}">
                <a14:useLocalDpi xmlns:a14="http://schemas.microsoft.com/office/drawing/2010/main" val="0"/>
              </a:ext>
            </a:extLst>
          </a:blip>
          <a:srcRect l="30299" t="25429" r="19381" b="14800"/>
          <a:stretch/>
        </p:blipFill>
        <p:spPr bwMode="auto">
          <a:xfrm rot="5400000">
            <a:off x="877258" y="2373721"/>
            <a:ext cx="1778408" cy="1545518"/>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038715DA-1AB8-D53F-9275-86B78F5E7E25}"/>
              </a:ext>
            </a:extLst>
          </p:cNvPr>
          <p:cNvPicPr/>
          <p:nvPr/>
        </p:nvPicPr>
        <p:blipFill rotWithShape="1">
          <a:blip r:embed="rId4" cstate="print">
            <a:extLst>
              <a:ext uri="{28A0092B-C50C-407E-A947-70E740481C1C}">
                <a14:useLocalDpi xmlns:a14="http://schemas.microsoft.com/office/drawing/2010/main" val="0"/>
              </a:ext>
            </a:extLst>
          </a:blip>
          <a:srcRect l="19071" t="11538" r="18911" b="32933"/>
          <a:stretch/>
        </p:blipFill>
        <p:spPr bwMode="auto">
          <a:xfrm>
            <a:off x="993704" y="4163468"/>
            <a:ext cx="1545517" cy="1912899"/>
          </a:xfrm>
          <a:prstGeom prst="rect">
            <a:avLst/>
          </a:prstGeom>
          <a:noFill/>
          <a:ln>
            <a:noFill/>
          </a:ln>
          <a:extLst>
            <a:ext uri="{53640926-AAD7-44D8-BBD7-CCE9431645EC}">
              <a14:shadowObscured xmlns:a14="http://schemas.microsoft.com/office/drawing/2010/main"/>
            </a:ext>
          </a:extLst>
        </p:spPr>
      </p:pic>
      <p:pic>
        <p:nvPicPr>
          <p:cNvPr id="5" name="Picture 4" descr="A group of men holding a banner&#10;&#10;Description automatically generated with medium confidence">
            <a:extLst>
              <a:ext uri="{FF2B5EF4-FFF2-40B4-BE49-F238E27FC236}">
                <a16:creationId xmlns:a16="http://schemas.microsoft.com/office/drawing/2014/main" id="{0E73CEEF-9DD7-5032-712C-FEF22C4FF041}"/>
              </a:ext>
            </a:extLst>
          </p:cNvPr>
          <p:cNvPicPr>
            <a:picLocks noChangeAspect="1"/>
          </p:cNvPicPr>
          <p:nvPr/>
        </p:nvPicPr>
        <p:blipFill>
          <a:blip r:embed="rId5"/>
          <a:stretch>
            <a:fillRect/>
          </a:stretch>
        </p:blipFill>
        <p:spPr>
          <a:xfrm>
            <a:off x="2865923" y="2257275"/>
            <a:ext cx="3812387" cy="3812387"/>
          </a:xfrm>
          <a:prstGeom prst="rect">
            <a:avLst/>
          </a:prstGeom>
        </p:spPr>
      </p:pic>
      <p:pic>
        <p:nvPicPr>
          <p:cNvPr id="6" name="Picture 5">
            <a:extLst>
              <a:ext uri="{FF2B5EF4-FFF2-40B4-BE49-F238E27FC236}">
                <a16:creationId xmlns:a16="http://schemas.microsoft.com/office/drawing/2014/main" id="{718B46C9-A636-640F-6611-D4EDE9E984D0}"/>
              </a:ext>
            </a:extLst>
          </p:cNvPr>
          <p:cNvPicPr/>
          <p:nvPr/>
        </p:nvPicPr>
        <p:blipFill rotWithShape="1">
          <a:blip r:embed="rId6" cstate="print">
            <a:extLst>
              <a:ext uri="{28A0092B-C50C-407E-A947-70E740481C1C}">
                <a14:useLocalDpi xmlns:a14="http://schemas.microsoft.com/office/drawing/2010/main" val="0"/>
              </a:ext>
            </a:extLst>
          </a:blip>
          <a:srcRect l="19236" t="10244" r="14253" b="5136"/>
          <a:stretch/>
        </p:blipFill>
        <p:spPr bwMode="auto">
          <a:xfrm rot="5400000">
            <a:off x="6897136" y="2365153"/>
            <a:ext cx="1778407" cy="1562654"/>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4420357-3F17-E1D6-AA5E-C93DBC499CF9}"/>
              </a:ext>
            </a:extLst>
          </p:cNvPr>
          <p:cNvPicPr/>
          <p:nvPr/>
        </p:nvPicPr>
        <p:blipFill rotWithShape="1">
          <a:blip r:embed="rId7" cstate="print">
            <a:extLst>
              <a:ext uri="{28A0092B-C50C-407E-A947-70E740481C1C}">
                <a14:useLocalDpi xmlns:a14="http://schemas.microsoft.com/office/drawing/2010/main" val="0"/>
              </a:ext>
            </a:extLst>
          </a:blip>
          <a:srcRect l="27661" t="6246" r="21154" b="20758"/>
          <a:stretch/>
        </p:blipFill>
        <p:spPr bwMode="auto">
          <a:xfrm>
            <a:off x="7005011" y="4163468"/>
            <a:ext cx="1562655" cy="19207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20633"/>
      </p:ext>
    </p:extLst>
  </p:cSld>
  <p:clrMapOvr>
    <a:masterClrMapping/>
  </p:clrMapOvr>
  <p:transition spd="med">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17C0BD6-463B-4DB2-007B-0C0603233436}"/>
              </a:ext>
            </a:extLst>
          </p:cNvPr>
          <p:cNvSpPr>
            <a:spLocks noGrp="1"/>
          </p:cNvSpPr>
          <p:nvPr>
            <p:ph type="body" sz="quarter" idx="10"/>
          </p:nvPr>
        </p:nvSpPr>
        <p:spPr>
          <a:xfrm>
            <a:off x="298635" y="207754"/>
            <a:ext cx="8946965" cy="539734"/>
          </a:xfrm>
        </p:spPr>
        <p:txBody>
          <a:bodyPr/>
          <a:lstStyle/>
          <a:p>
            <a:r>
              <a:rPr lang="en-US" dirty="0"/>
              <a:t>Agenda</a:t>
            </a:r>
            <a:endParaRPr lang="nl-NL" dirty="0"/>
          </a:p>
        </p:txBody>
      </p:sp>
      <p:sp>
        <p:nvSpPr>
          <p:cNvPr id="15" name="TextBox 14">
            <a:extLst>
              <a:ext uri="{FF2B5EF4-FFF2-40B4-BE49-F238E27FC236}">
                <a16:creationId xmlns:a16="http://schemas.microsoft.com/office/drawing/2014/main" id="{1CA6FE6D-5394-2D83-6BF2-26E92986ECC5}"/>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5</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
        <p:nvSpPr>
          <p:cNvPr id="3" name="Content Placeholder 2">
            <a:extLst>
              <a:ext uri="{FF2B5EF4-FFF2-40B4-BE49-F238E27FC236}">
                <a16:creationId xmlns:a16="http://schemas.microsoft.com/office/drawing/2014/main" id="{C6337E21-9F1E-E614-B13E-87E7B2C51020}"/>
              </a:ext>
            </a:extLst>
          </p:cNvPr>
          <p:cNvSpPr txBox="1">
            <a:spLocks/>
          </p:cNvSpPr>
          <p:nvPr/>
        </p:nvSpPr>
        <p:spPr>
          <a:xfrm>
            <a:off x="363290" y="1007138"/>
            <a:ext cx="8393252" cy="564310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500"/>
              </a:spcBef>
              <a:buClr>
                <a:srgbClr val="81B93A"/>
              </a:buClr>
              <a:buNone/>
            </a:pPr>
            <a:r>
              <a:rPr lang="en-US" sz="1600" b="1" dirty="0">
                <a:solidFill>
                  <a:srgbClr val="58A618"/>
                </a:solidFill>
                <a:cs typeface="Calibri" panose="020F0502020204030204" pitchFamily="34" charset="0"/>
              </a:rPr>
              <a:t>Workers’ Compensation </a:t>
            </a:r>
          </a:p>
          <a:p>
            <a:pPr marL="800100" lvl="1" indent="-342900">
              <a:lnSpc>
                <a:spcPct val="150000"/>
              </a:lnSpc>
              <a:buClr>
                <a:srgbClr val="81B93A"/>
              </a:buClr>
              <a:buFont typeface="+mj-lt"/>
              <a:buAutoNum type="arabicPeriod"/>
            </a:pPr>
            <a:r>
              <a:rPr lang="en-US" sz="1400" b="1" dirty="0">
                <a:solidFill>
                  <a:srgbClr val="36352E"/>
                </a:solidFill>
                <a:cs typeface="Calibri" panose="020F0502020204030204" pitchFamily="34" charset="0"/>
              </a:rPr>
              <a:t>Workers’ Compensation Billing Challenges</a:t>
            </a:r>
          </a:p>
          <a:p>
            <a:pPr marL="800100" lvl="1" indent="-342900">
              <a:lnSpc>
                <a:spcPct val="150000"/>
              </a:lnSpc>
              <a:buClr>
                <a:srgbClr val="81B93A"/>
              </a:buClr>
              <a:buFont typeface="+mj-lt"/>
              <a:buAutoNum type="arabicPeriod"/>
            </a:pPr>
            <a:r>
              <a:rPr lang="en-US" sz="1400" b="1" dirty="0">
                <a:solidFill>
                  <a:srgbClr val="36352E"/>
                </a:solidFill>
                <a:cs typeface="Calibri" panose="020F0502020204030204" pitchFamily="34" charset="0"/>
              </a:rPr>
              <a:t>Workers’ Compensation Fee Schedule Types </a:t>
            </a:r>
          </a:p>
          <a:p>
            <a:pPr marL="800100" lvl="1" indent="-342900">
              <a:lnSpc>
                <a:spcPct val="150000"/>
              </a:lnSpc>
              <a:buClr>
                <a:srgbClr val="81B93A"/>
              </a:buClr>
              <a:buFont typeface="+mj-lt"/>
              <a:buAutoNum type="arabicPeriod"/>
            </a:pPr>
            <a:r>
              <a:rPr lang="en-US" sz="1400" b="1" dirty="0">
                <a:solidFill>
                  <a:srgbClr val="36352E"/>
                </a:solidFill>
                <a:cs typeface="Calibri" panose="020F0502020204030204" pitchFamily="34" charset="0"/>
              </a:rPr>
              <a:t>Usual and Customary strategy </a:t>
            </a:r>
          </a:p>
          <a:p>
            <a:pPr marL="800100" lvl="1" indent="-342900">
              <a:lnSpc>
                <a:spcPct val="150000"/>
              </a:lnSpc>
              <a:buClr>
                <a:srgbClr val="81B93A"/>
              </a:buClr>
              <a:buFont typeface="+mj-lt"/>
              <a:buAutoNum type="arabicPeriod"/>
            </a:pPr>
            <a:r>
              <a:rPr lang="en-US" sz="1400" b="1" dirty="0">
                <a:solidFill>
                  <a:srgbClr val="36352E"/>
                </a:solidFill>
                <a:cs typeface="Calibri" panose="020F0502020204030204" pitchFamily="34" charset="0"/>
              </a:rPr>
              <a:t>Contracting in Workers’ Compensation </a:t>
            </a:r>
          </a:p>
          <a:p>
            <a:pPr marL="800100" lvl="1" indent="-342900">
              <a:lnSpc>
                <a:spcPct val="150000"/>
              </a:lnSpc>
              <a:buClr>
                <a:srgbClr val="81B93A"/>
              </a:buClr>
              <a:buFont typeface="+mj-lt"/>
              <a:buAutoNum type="arabicPeriod"/>
            </a:pPr>
            <a:endParaRPr lang="en-US" sz="1400" b="1" dirty="0">
              <a:solidFill>
                <a:srgbClr val="36352E"/>
              </a:solidFill>
              <a:cs typeface="Calibri" panose="020F0502020204030204" pitchFamily="34" charset="0"/>
            </a:endParaRPr>
          </a:p>
          <a:p>
            <a:pPr marL="0" indent="0">
              <a:lnSpc>
                <a:spcPct val="150000"/>
              </a:lnSpc>
              <a:spcBef>
                <a:spcPts val="500"/>
              </a:spcBef>
              <a:buClr>
                <a:srgbClr val="81B93A"/>
              </a:buClr>
              <a:buNone/>
            </a:pPr>
            <a:r>
              <a:rPr lang="en-US" sz="1600" b="1" dirty="0">
                <a:solidFill>
                  <a:srgbClr val="FCB82F"/>
                </a:solidFill>
                <a:cs typeface="Calibri" panose="020F0502020204030204" pitchFamily="34" charset="0"/>
              </a:rPr>
              <a:t>Veterans Administration </a:t>
            </a:r>
          </a:p>
          <a:p>
            <a:pPr marL="800100" lvl="1" indent="-342900">
              <a:lnSpc>
                <a:spcPct val="150000"/>
              </a:lnSpc>
              <a:buClr>
                <a:srgbClr val="FCB82F"/>
              </a:buClr>
              <a:buFont typeface="+mj-lt"/>
              <a:buAutoNum type="arabicPeriod"/>
            </a:pPr>
            <a:r>
              <a:rPr lang="en-US" sz="1400" b="1" dirty="0">
                <a:solidFill>
                  <a:srgbClr val="36352E"/>
                </a:solidFill>
                <a:cs typeface="Calibri" panose="020F0502020204030204" pitchFamily="34" charset="0"/>
              </a:rPr>
              <a:t>The 21</a:t>
            </a:r>
            <a:r>
              <a:rPr lang="en-US" sz="1400" b="1" baseline="30000" dirty="0">
                <a:solidFill>
                  <a:srgbClr val="36352E"/>
                </a:solidFill>
                <a:cs typeface="Calibri" panose="020F0502020204030204" pitchFamily="34" charset="0"/>
              </a:rPr>
              <a:t>st</a:t>
            </a:r>
            <a:r>
              <a:rPr lang="en-US" sz="1400" b="1" dirty="0">
                <a:solidFill>
                  <a:srgbClr val="36352E"/>
                </a:solidFill>
                <a:cs typeface="Calibri" panose="020F0502020204030204" pitchFamily="34" charset="0"/>
              </a:rPr>
              <a:t> Century (where we started and where we are) </a:t>
            </a:r>
          </a:p>
          <a:p>
            <a:pPr marL="800100" lvl="1" indent="-342900">
              <a:lnSpc>
                <a:spcPct val="150000"/>
              </a:lnSpc>
              <a:buClr>
                <a:srgbClr val="FCB82F"/>
              </a:buClr>
              <a:buFont typeface="+mj-lt"/>
              <a:buAutoNum type="arabicPeriod"/>
            </a:pPr>
            <a:r>
              <a:rPr lang="en-US" sz="1400" b="1" dirty="0">
                <a:solidFill>
                  <a:srgbClr val="36352E"/>
                </a:solidFill>
                <a:cs typeface="Calibri" panose="020F0502020204030204" pitchFamily="34" charset="0"/>
              </a:rPr>
              <a:t>Legislative Impact (MISSION, COMPACT, and PACT) </a:t>
            </a:r>
          </a:p>
          <a:p>
            <a:pPr marL="800100" lvl="1" indent="-342900">
              <a:lnSpc>
                <a:spcPct val="150000"/>
              </a:lnSpc>
              <a:buClr>
                <a:srgbClr val="FCB82F"/>
              </a:buClr>
              <a:buFont typeface="+mj-lt"/>
              <a:buAutoNum type="arabicPeriod"/>
            </a:pPr>
            <a:r>
              <a:rPr lang="en-US" sz="1400" b="1" dirty="0">
                <a:solidFill>
                  <a:srgbClr val="36352E"/>
                </a:solidFill>
                <a:cs typeface="Calibri" panose="020F0502020204030204" pitchFamily="34" charset="0"/>
              </a:rPr>
              <a:t>VA Pain Points: Timely Filing, Other Insurance, and Authorizations</a:t>
            </a:r>
          </a:p>
          <a:p>
            <a:pPr marL="800100" lvl="1" indent="-342900">
              <a:lnSpc>
                <a:spcPct val="150000"/>
              </a:lnSpc>
              <a:buClr>
                <a:srgbClr val="FCB82F"/>
              </a:buClr>
              <a:buFont typeface="+mj-lt"/>
              <a:buAutoNum type="arabicPeriod"/>
            </a:pPr>
            <a:r>
              <a:rPr lang="en-US" sz="1400" b="1" dirty="0">
                <a:solidFill>
                  <a:srgbClr val="36352E"/>
                </a:solidFill>
                <a:cs typeface="Calibri" panose="020F0502020204030204" pitchFamily="34" charset="0"/>
              </a:rPr>
              <a:t>VA Notification / Authorization Timeline</a:t>
            </a:r>
          </a:p>
          <a:p>
            <a:pPr marL="800100" lvl="1" indent="-342900">
              <a:lnSpc>
                <a:spcPct val="150000"/>
              </a:lnSpc>
              <a:buClr>
                <a:srgbClr val="FCB82F"/>
              </a:buClr>
              <a:buFont typeface="+mj-lt"/>
              <a:buAutoNum type="arabicPeriod"/>
            </a:pPr>
            <a:r>
              <a:rPr lang="en-US" sz="1400" b="1" dirty="0">
                <a:solidFill>
                  <a:srgbClr val="36352E"/>
                </a:solidFill>
                <a:cs typeface="Calibri" panose="020F0502020204030204" pitchFamily="34" charset="0"/>
              </a:rPr>
              <a:t>VA Appeals </a:t>
            </a:r>
          </a:p>
          <a:p>
            <a:pPr marL="800100" lvl="1" indent="-342900">
              <a:lnSpc>
                <a:spcPct val="150000"/>
              </a:lnSpc>
              <a:buClr>
                <a:srgbClr val="FCB82F"/>
              </a:buClr>
              <a:buFont typeface="+mj-lt"/>
              <a:buAutoNum type="arabicPeriod"/>
            </a:pPr>
            <a:r>
              <a:rPr lang="en-US" sz="1400" b="1" dirty="0">
                <a:solidFill>
                  <a:srgbClr val="36352E"/>
                </a:solidFill>
                <a:cs typeface="Calibri" panose="020F0502020204030204" pitchFamily="34" charset="0"/>
              </a:rPr>
              <a:t>AIR Report Recommendations – Pacific Islands (VISN 21)</a:t>
            </a:r>
          </a:p>
          <a:p>
            <a:pPr marL="0" indent="0">
              <a:lnSpc>
                <a:spcPct val="150000"/>
              </a:lnSpc>
              <a:spcBef>
                <a:spcPts val="500"/>
              </a:spcBef>
              <a:buClr>
                <a:srgbClr val="81B93A"/>
              </a:buClr>
              <a:buNone/>
            </a:pPr>
            <a:r>
              <a:rPr lang="en-US" sz="1600" b="1" dirty="0">
                <a:solidFill>
                  <a:srgbClr val="36352E"/>
                </a:solidFill>
                <a:cs typeface="Calibri" panose="020F0502020204030204" pitchFamily="34" charset="0"/>
              </a:rPr>
              <a:t>Questions &amp; Answers</a:t>
            </a:r>
          </a:p>
          <a:p>
            <a:pPr marL="800100" lvl="1" indent="-342900">
              <a:lnSpc>
                <a:spcPct val="150000"/>
              </a:lnSpc>
              <a:buClr>
                <a:srgbClr val="81B93A"/>
              </a:buClr>
              <a:buFont typeface="+mj-lt"/>
              <a:buAutoNum type="arabicPeriod"/>
            </a:pPr>
            <a:endParaRPr lang="en-US" sz="1400" b="1" dirty="0">
              <a:solidFill>
                <a:srgbClr val="36352E"/>
              </a:solidFill>
              <a:cs typeface="Calibri" panose="020F0502020204030204" pitchFamily="34" charset="0"/>
            </a:endParaRPr>
          </a:p>
          <a:p>
            <a:pPr marL="800100" lvl="1" indent="-342900">
              <a:lnSpc>
                <a:spcPct val="150000"/>
              </a:lnSpc>
              <a:buClr>
                <a:srgbClr val="81B93A"/>
              </a:buClr>
              <a:buFont typeface="+mj-lt"/>
              <a:buAutoNum type="arabicPeriod"/>
            </a:pPr>
            <a:endParaRPr lang="en-US" sz="1400" b="1" dirty="0">
              <a:solidFill>
                <a:srgbClr val="36352E"/>
              </a:solidFill>
              <a:cs typeface="Calibri" panose="020F0502020204030204" pitchFamily="34" charset="0"/>
            </a:endParaRPr>
          </a:p>
        </p:txBody>
      </p:sp>
      <p:sp>
        <p:nvSpPr>
          <p:cNvPr id="2" name="TextBox 1">
            <a:extLst>
              <a:ext uri="{FF2B5EF4-FFF2-40B4-BE49-F238E27FC236}">
                <a16:creationId xmlns:a16="http://schemas.microsoft.com/office/drawing/2014/main" id="{8D185F43-5DCD-EED8-994E-3A347BC299F1}"/>
              </a:ext>
            </a:extLst>
          </p:cNvPr>
          <p:cNvSpPr txBox="1"/>
          <p:nvPr/>
        </p:nvSpPr>
        <p:spPr>
          <a:xfrm>
            <a:off x="9109428" y="2136338"/>
            <a:ext cx="2331353" cy="2585323"/>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wrap="square" rtlCol="0">
            <a:spAutoFit/>
          </a:bodyPr>
          <a:lstStyle/>
          <a:p>
            <a:pPr algn="ctr"/>
            <a:r>
              <a:rPr lang="en-US" dirty="0"/>
              <a:t>EnableComp is committed to continuing education and you will receive a copy of this presentation after the conclusion of the webinar. </a:t>
            </a:r>
          </a:p>
        </p:txBody>
      </p:sp>
    </p:spTree>
    <p:extLst>
      <p:ext uri="{BB962C8B-B14F-4D97-AF65-F5344CB8AC3E}">
        <p14:creationId xmlns:p14="http://schemas.microsoft.com/office/powerpoint/2010/main" val="3423608774"/>
      </p:ext>
    </p:extLst>
  </p:cSld>
  <p:clrMapOvr>
    <a:masterClrMapping/>
  </p:clrMapOvr>
  <p:transition spd="med">
    <p:pull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8B01E-37FA-10ED-B05E-51341587A1EF}"/>
              </a:ext>
            </a:extLst>
          </p:cNvPr>
          <p:cNvSpPr>
            <a:spLocks noGrp="1"/>
          </p:cNvSpPr>
          <p:nvPr>
            <p:ph type="body" sz="quarter" idx="10"/>
          </p:nvPr>
        </p:nvSpPr>
        <p:spPr>
          <a:xfrm>
            <a:off x="1023171" y="2573996"/>
            <a:ext cx="4919663" cy="539750"/>
          </a:xfrm>
        </p:spPr>
        <p:txBody>
          <a:bodyPr/>
          <a:lstStyle/>
          <a:p>
            <a:r>
              <a:rPr lang="nl-NL" sz="4400" dirty="0"/>
              <a:t>WORKERS’ COMPENSATION</a:t>
            </a:r>
          </a:p>
        </p:txBody>
      </p:sp>
      <p:sp>
        <p:nvSpPr>
          <p:cNvPr id="4" name="TextBox 3">
            <a:extLst>
              <a:ext uri="{FF2B5EF4-FFF2-40B4-BE49-F238E27FC236}">
                <a16:creationId xmlns:a16="http://schemas.microsoft.com/office/drawing/2014/main" id="{A4215D84-4795-8F6B-FECB-5DCC3376200E}"/>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6</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Tree>
    <p:extLst>
      <p:ext uri="{BB962C8B-B14F-4D97-AF65-F5344CB8AC3E}">
        <p14:creationId xmlns:p14="http://schemas.microsoft.com/office/powerpoint/2010/main" val="680830910"/>
      </p:ext>
    </p:extLst>
  </p:cSld>
  <p:clrMapOvr>
    <a:masterClrMapping/>
  </p:clrMapOvr>
  <p:transition spd="med">
    <p:pull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947D3F-E8D1-67D3-2110-835B17B55574}"/>
              </a:ext>
            </a:extLst>
          </p:cNvPr>
          <p:cNvSpPr>
            <a:spLocks noGrp="1"/>
          </p:cNvSpPr>
          <p:nvPr>
            <p:ph type="body" sz="quarter" idx="10"/>
          </p:nvPr>
        </p:nvSpPr>
        <p:spPr>
          <a:xfrm>
            <a:off x="298635" y="207754"/>
            <a:ext cx="7940018" cy="539734"/>
          </a:xfrm>
        </p:spPr>
        <p:txBody>
          <a:bodyPr/>
          <a:lstStyle/>
          <a:p>
            <a:r>
              <a:rPr lang="en-US" dirty="0"/>
              <a:t>Why is billing work comp complex?</a:t>
            </a:r>
          </a:p>
        </p:txBody>
      </p:sp>
      <p:sp>
        <p:nvSpPr>
          <p:cNvPr id="3" name="Text Placeholder 2">
            <a:extLst>
              <a:ext uri="{FF2B5EF4-FFF2-40B4-BE49-F238E27FC236}">
                <a16:creationId xmlns:a16="http://schemas.microsoft.com/office/drawing/2014/main" id="{417792E1-2A9C-75EB-4131-57BB038CC84E}"/>
              </a:ext>
            </a:extLst>
          </p:cNvPr>
          <p:cNvSpPr>
            <a:spLocks noGrp="1"/>
          </p:cNvSpPr>
          <p:nvPr>
            <p:ph type="body" sz="quarter" idx="14"/>
          </p:nvPr>
        </p:nvSpPr>
        <p:spPr>
          <a:xfrm>
            <a:off x="298635" y="1110521"/>
            <a:ext cx="9215433" cy="4636957"/>
          </a:xfrm>
        </p:spPr>
        <p:txBody>
          <a:bodyPr/>
          <a:lstStyle/>
          <a:p>
            <a:pPr marL="285750" indent="-285750">
              <a:buFont typeface="Wingdings" panose="05000000000000000000" pitchFamily="2" charset="2"/>
              <a:buChar char="Ø"/>
            </a:pPr>
            <a:r>
              <a:rPr lang="en-US" dirty="0"/>
              <a:t>Complicated and complex billing rules and regulations</a:t>
            </a:r>
          </a:p>
          <a:p>
            <a:pPr marL="971550" lvl="1" indent="-285750">
              <a:buFont typeface="Wingdings" panose="05000000000000000000" pitchFamily="2" charset="2"/>
              <a:buChar char="Ø"/>
            </a:pPr>
            <a:r>
              <a:rPr lang="en-US" sz="1500" dirty="0"/>
              <a:t>Or lack there off in Hawaii</a:t>
            </a:r>
          </a:p>
          <a:p>
            <a:pPr marL="285750" indent="-285750">
              <a:buFont typeface="Wingdings" panose="05000000000000000000" pitchFamily="2" charset="2"/>
              <a:buChar char="Ø"/>
            </a:pPr>
            <a:r>
              <a:rPr lang="en-US" dirty="0"/>
              <a:t>Validation/Registration/Verification of coverage</a:t>
            </a:r>
          </a:p>
          <a:p>
            <a:pPr marL="285750" indent="-285750">
              <a:buFont typeface="Wingdings" panose="05000000000000000000" pitchFamily="2" charset="2"/>
              <a:buChar char="Ø"/>
            </a:pPr>
            <a:r>
              <a:rPr lang="en-US" dirty="0"/>
              <a:t>Document requirements</a:t>
            </a:r>
          </a:p>
          <a:p>
            <a:pPr marL="285750" indent="-285750">
              <a:buFont typeface="Wingdings" panose="05000000000000000000" pitchFamily="2" charset="2"/>
              <a:buChar char="Ø"/>
            </a:pPr>
            <a:r>
              <a:rPr lang="en-US" dirty="0"/>
              <a:t>Complicated Fee Schedule math</a:t>
            </a:r>
          </a:p>
          <a:p>
            <a:pPr marL="285750" indent="-285750">
              <a:buFont typeface="Wingdings" panose="05000000000000000000" pitchFamily="2" charset="2"/>
              <a:buChar char="Ø"/>
            </a:pPr>
            <a:r>
              <a:rPr lang="en-US" dirty="0"/>
              <a:t>Pre-auth and utilization review</a:t>
            </a:r>
          </a:p>
          <a:p>
            <a:pPr marL="285750" indent="-285750">
              <a:buFont typeface="Wingdings" panose="05000000000000000000" pitchFamily="2" charset="2"/>
              <a:buChar char="Ø"/>
            </a:pPr>
            <a:r>
              <a:rPr lang="en-US" dirty="0"/>
              <a:t>Timely filing requirements</a:t>
            </a:r>
          </a:p>
          <a:p>
            <a:pPr marL="285750" indent="-285750">
              <a:buFont typeface="Wingdings" panose="05000000000000000000" pitchFamily="2" charset="2"/>
              <a:buChar char="Ø"/>
            </a:pPr>
            <a:r>
              <a:rPr lang="en-US" dirty="0"/>
              <a:t>Compensability and presumption</a:t>
            </a:r>
          </a:p>
          <a:p>
            <a:pPr marL="285750" indent="-285750">
              <a:buFont typeface="Wingdings" panose="05000000000000000000" pitchFamily="2" charset="2"/>
              <a:buChar char="Ø"/>
            </a:pPr>
            <a:r>
              <a:rPr lang="en-US" dirty="0"/>
              <a:t>Higher denial rate</a:t>
            </a:r>
          </a:p>
          <a:p>
            <a:pPr marL="285750" indent="-285750">
              <a:buFont typeface="Wingdings" panose="05000000000000000000" pitchFamily="2" charset="2"/>
              <a:buChar char="Ø"/>
            </a:pPr>
            <a:r>
              <a:rPr lang="en-US" dirty="0"/>
              <a:t>Complicated appeal process</a:t>
            </a:r>
          </a:p>
          <a:p>
            <a:pPr marL="285750" indent="-285750">
              <a:buFont typeface="Wingdings" panose="05000000000000000000" pitchFamily="2" charset="2"/>
              <a:buChar char="Ø"/>
            </a:pPr>
            <a:r>
              <a:rPr lang="en-US" dirty="0"/>
              <a:t>Complicated contracting considerations</a:t>
            </a:r>
          </a:p>
          <a:p>
            <a:endParaRPr lang="en-US" dirty="0"/>
          </a:p>
          <a:p>
            <a:r>
              <a:rPr lang="en-US" b="1" i="1" dirty="0">
                <a:solidFill>
                  <a:schemeClr val="tx1"/>
                </a:solidFill>
              </a:rPr>
              <a:t>Billing work comp is like flying an airplane. Make sure you have safety checks during take off and landing (Front and back end of the bill)</a:t>
            </a:r>
          </a:p>
          <a:p>
            <a:pPr lvl="1" indent="0">
              <a:buNone/>
            </a:pPr>
            <a:endParaRPr lang="en-US" sz="1200" dirty="0"/>
          </a:p>
          <a:p>
            <a:pPr marL="1028700" lvl="1" indent="-342900">
              <a:buFont typeface="Wingdings" panose="05000000000000000000" pitchFamily="2" charset="2"/>
              <a:buChar char="Ø"/>
            </a:pPr>
            <a:endParaRPr lang="en-US" sz="1200" dirty="0"/>
          </a:p>
          <a:p>
            <a:pPr marL="1028700" lvl="1" indent="-342900">
              <a:buFont typeface="Wingdings" panose="05000000000000000000" pitchFamily="2" charset="2"/>
              <a:buChar char="Ø"/>
            </a:pPr>
            <a:endParaRPr lang="en-US" sz="1200" dirty="0"/>
          </a:p>
          <a:p>
            <a:pPr marL="1028700" lvl="1" indent="-342900">
              <a:buFont typeface="Wingdings" panose="05000000000000000000" pitchFamily="2" charset="2"/>
              <a:buChar char="Ø"/>
            </a:pPr>
            <a:endParaRPr lang="en-US" sz="1200" dirty="0"/>
          </a:p>
          <a:p>
            <a:pPr marL="1028700" lvl="1" indent="-342900">
              <a:buFont typeface="Wingdings" panose="05000000000000000000" pitchFamily="2" charset="2"/>
              <a:buChar char="Ø"/>
            </a:pPr>
            <a:endParaRPr lang="en-US" sz="1200" dirty="0"/>
          </a:p>
          <a:p>
            <a:pPr marL="1028700" lvl="1" indent="-342900">
              <a:buFont typeface="Wingdings" panose="05000000000000000000" pitchFamily="2" charset="2"/>
              <a:buChar char="Ø"/>
            </a:pPr>
            <a:endParaRPr lang="en-US" sz="1200" dirty="0"/>
          </a:p>
          <a:p>
            <a:pPr marL="1028700" lvl="1" indent="-342900">
              <a:buFont typeface="Wingdings" panose="05000000000000000000" pitchFamily="2" charset="2"/>
              <a:buChar char="Ø"/>
            </a:pPr>
            <a:endParaRPr lang="en-US" sz="1200" dirty="0"/>
          </a:p>
        </p:txBody>
      </p:sp>
      <p:pic>
        <p:nvPicPr>
          <p:cNvPr id="5" name="Picture 4" descr="An airplane taking off from a runway&#10;&#10;Description automatically generated">
            <a:extLst>
              <a:ext uri="{FF2B5EF4-FFF2-40B4-BE49-F238E27FC236}">
                <a16:creationId xmlns:a16="http://schemas.microsoft.com/office/drawing/2014/main" id="{64B22423-3506-4271-D895-0C42C3B96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7422" y="2429465"/>
            <a:ext cx="2728865" cy="2728865"/>
          </a:xfrm>
          <a:prstGeom prst="rect">
            <a:avLst/>
          </a:prstGeom>
        </p:spPr>
      </p:pic>
      <p:sp>
        <p:nvSpPr>
          <p:cNvPr id="4" name="TextBox 3">
            <a:extLst>
              <a:ext uri="{FF2B5EF4-FFF2-40B4-BE49-F238E27FC236}">
                <a16:creationId xmlns:a16="http://schemas.microsoft.com/office/drawing/2014/main" id="{ADE8A039-A9F3-946C-BEF8-B3578F21AFCC}"/>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7</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Tree>
    <p:extLst>
      <p:ext uri="{BB962C8B-B14F-4D97-AF65-F5344CB8AC3E}">
        <p14:creationId xmlns:p14="http://schemas.microsoft.com/office/powerpoint/2010/main" val="1818441434"/>
      </p:ext>
    </p:extLst>
  </p:cSld>
  <p:clrMapOvr>
    <a:masterClrMapping/>
  </p:clrMapOvr>
  <p:transition spd="med">
    <p:pull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47BCED-1226-B5A4-BC7C-19535D1FA800}"/>
              </a:ext>
            </a:extLst>
          </p:cNvPr>
          <p:cNvSpPr>
            <a:spLocks noGrp="1"/>
          </p:cNvSpPr>
          <p:nvPr>
            <p:ph type="body" sz="quarter" idx="10"/>
          </p:nvPr>
        </p:nvSpPr>
        <p:spPr>
          <a:xfrm>
            <a:off x="298635" y="207754"/>
            <a:ext cx="9116969" cy="539734"/>
          </a:xfrm>
        </p:spPr>
        <p:txBody>
          <a:bodyPr/>
          <a:lstStyle/>
          <a:p>
            <a:r>
              <a:rPr lang="en-US" dirty="0"/>
              <a:t>Validation and Registration Challenges/Solutions</a:t>
            </a:r>
          </a:p>
        </p:txBody>
      </p:sp>
      <p:sp>
        <p:nvSpPr>
          <p:cNvPr id="3" name="Text Placeholder 2">
            <a:extLst>
              <a:ext uri="{FF2B5EF4-FFF2-40B4-BE49-F238E27FC236}">
                <a16:creationId xmlns:a16="http://schemas.microsoft.com/office/drawing/2014/main" id="{0C164CE2-F512-F48F-EB98-3F65D3578047}"/>
              </a:ext>
            </a:extLst>
          </p:cNvPr>
          <p:cNvSpPr>
            <a:spLocks noGrp="1"/>
          </p:cNvSpPr>
          <p:nvPr>
            <p:ph type="body" sz="quarter" idx="14"/>
          </p:nvPr>
        </p:nvSpPr>
        <p:spPr>
          <a:xfrm>
            <a:off x="298635" y="1057672"/>
            <a:ext cx="8093927" cy="2645195"/>
          </a:xfrm>
        </p:spPr>
        <p:txBody>
          <a:bodyPr/>
          <a:lstStyle/>
          <a:p>
            <a:r>
              <a:rPr lang="en-US" b="1" dirty="0"/>
              <a:t>Challenges:</a:t>
            </a:r>
          </a:p>
          <a:p>
            <a:pPr marL="285750" indent="-285750">
              <a:buFont typeface="Wingdings" panose="05000000000000000000" pitchFamily="2" charset="2"/>
              <a:buChar char="Ø"/>
            </a:pPr>
            <a:r>
              <a:rPr lang="en-US" sz="1800" dirty="0"/>
              <a:t>Most injured workers do not know who their employer used for workers compensation insurance</a:t>
            </a:r>
          </a:p>
          <a:p>
            <a:pPr marL="285750" indent="-285750">
              <a:buFont typeface="Wingdings" panose="05000000000000000000" pitchFamily="2" charset="2"/>
              <a:buChar char="Ø"/>
            </a:pPr>
            <a:r>
              <a:rPr lang="en-US" sz="1800" dirty="0"/>
              <a:t>Numerous phone calls can be required to determine claim destination (potentially to patient/employer/payer)</a:t>
            </a:r>
          </a:p>
          <a:p>
            <a:pPr marL="285750" indent="-285750">
              <a:buFont typeface="Wingdings" panose="05000000000000000000" pitchFamily="2" charset="2"/>
              <a:buChar char="Ø"/>
            </a:pPr>
            <a:r>
              <a:rPr lang="en-US" sz="1800" dirty="0"/>
              <a:t>Company must file first report of injury</a:t>
            </a:r>
          </a:p>
          <a:p>
            <a:pPr marL="971550" lvl="1" indent="-285750">
              <a:buFont typeface="Wingdings" panose="05000000000000000000" pitchFamily="2" charset="2"/>
              <a:buChar char="Ø"/>
            </a:pPr>
            <a:r>
              <a:rPr lang="en-US" sz="1400" dirty="0"/>
              <a:t>No matter what the situation, it is not a work comp claim until this happens</a:t>
            </a:r>
          </a:p>
        </p:txBody>
      </p:sp>
      <p:sp>
        <p:nvSpPr>
          <p:cNvPr id="4" name="TextBox 3">
            <a:extLst>
              <a:ext uri="{FF2B5EF4-FFF2-40B4-BE49-F238E27FC236}">
                <a16:creationId xmlns:a16="http://schemas.microsoft.com/office/drawing/2014/main" id="{15B7C515-DFED-3CDB-9DB2-1CDA9A2AF343}"/>
              </a:ext>
            </a:extLst>
          </p:cNvPr>
          <p:cNvSpPr txBox="1"/>
          <p:nvPr/>
        </p:nvSpPr>
        <p:spPr>
          <a:xfrm>
            <a:off x="371191" y="3974471"/>
            <a:ext cx="7885569" cy="2215991"/>
          </a:xfrm>
          <a:prstGeom prst="rect">
            <a:avLst/>
          </a:prstGeom>
          <a:noFill/>
        </p:spPr>
        <p:txBody>
          <a:bodyPr wrap="square" rtlCol="0">
            <a:spAutoFit/>
          </a:bodyPr>
          <a:lstStyle/>
          <a:p>
            <a:r>
              <a:rPr lang="en-US" sz="1500" b="1" dirty="0"/>
              <a:t>Solutions</a:t>
            </a:r>
            <a:r>
              <a:rPr lang="en-US" b="1" dirty="0"/>
              <a:t>:</a:t>
            </a:r>
            <a:endParaRPr lang="en-US" sz="1500" b="1" dirty="0"/>
          </a:p>
          <a:p>
            <a:pPr marL="742950" lvl="1" indent="-285750">
              <a:buFont typeface="Wingdings" panose="05000000000000000000" pitchFamily="2" charset="2"/>
              <a:buChar char="Ø"/>
            </a:pPr>
            <a:r>
              <a:rPr lang="en-US" dirty="0"/>
              <a:t>Ask the right questions at registration</a:t>
            </a:r>
          </a:p>
          <a:p>
            <a:pPr marL="1200150" lvl="2" indent="-285750">
              <a:buFont typeface="Wingdings" panose="05000000000000000000" pitchFamily="2" charset="2"/>
              <a:buChar char="Ø"/>
            </a:pPr>
            <a:r>
              <a:rPr lang="en-US" sz="1400" dirty="0"/>
              <a:t>Do you know who your employer uses for work comp? (just in case but they probably won’t know </a:t>
            </a:r>
            <a:r>
              <a:rPr lang="en-US" sz="1400" dirty="0">
                <a:sym typeface="Wingdings" panose="05000000000000000000" pitchFamily="2" charset="2"/>
              </a:rPr>
              <a:t>)</a:t>
            </a:r>
          </a:p>
          <a:p>
            <a:pPr marL="1200150" lvl="2" indent="-285750">
              <a:buFont typeface="Wingdings" panose="05000000000000000000" pitchFamily="2" charset="2"/>
              <a:buChar char="Ø"/>
            </a:pPr>
            <a:r>
              <a:rPr lang="en-US" sz="1400" dirty="0">
                <a:sym typeface="Wingdings" panose="05000000000000000000" pitchFamily="2" charset="2"/>
              </a:rPr>
              <a:t>Who is my point of contact at your employer (risk management/HR/etc.)</a:t>
            </a:r>
            <a:endParaRPr lang="en-US" sz="1400" dirty="0"/>
          </a:p>
          <a:p>
            <a:pPr marL="742950" lvl="1" indent="-285750">
              <a:buFont typeface="Wingdings" panose="05000000000000000000" pitchFamily="2" charset="2"/>
              <a:buChar char="Ø"/>
            </a:pPr>
            <a:r>
              <a:rPr lang="en-US" dirty="0"/>
              <a:t>Catalogue everything!</a:t>
            </a:r>
          </a:p>
          <a:p>
            <a:pPr marL="1200150" lvl="2" indent="-285750">
              <a:buFont typeface="Wingdings" panose="05000000000000000000" pitchFamily="2" charset="2"/>
              <a:buChar char="Ø"/>
            </a:pPr>
            <a:r>
              <a:rPr lang="en-US" sz="1400" dirty="0"/>
              <a:t>Keeping a database of all insurance/employer relationships can save you time. (example: </a:t>
            </a:r>
            <a:r>
              <a:rPr lang="en-US" sz="1400" i="1" dirty="0"/>
              <a:t>Enforcer360</a:t>
            </a:r>
            <a:r>
              <a:rPr lang="en-US" sz="1400" dirty="0"/>
              <a:t>)</a:t>
            </a:r>
          </a:p>
          <a:p>
            <a:pPr marL="1200150" lvl="2" indent="-285750">
              <a:buFont typeface="Wingdings" panose="05000000000000000000" pitchFamily="2" charset="2"/>
              <a:buChar char="Ø"/>
            </a:pPr>
            <a:r>
              <a:rPr lang="en-US" sz="1400" dirty="0"/>
              <a:t>Always verify but do in one phone call instead of 5!</a:t>
            </a:r>
          </a:p>
        </p:txBody>
      </p:sp>
      <p:pic>
        <p:nvPicPr>
          <p:cNvPr id="6" name="Picture 5" descr="A hand pointing at a screen&#10;&#10;Description automatically generated">
            <a:extLst>
              <a:ext uri="{FF2B5EF4-FFF2-40B4-BE49-F238E27FC236}">
                <a16:creationId xmlns:a16="http://schemas.microsoft.com/office/drawing/2014/main" id="{EAA5C6C2-A0D1-3660-1537-6FB27C531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2562" y="2093941"/>
            <a:ext cx="3799438" cy="3489457"/>
          </a:xfrm>
          <a:prstGeom prst="rect">
            <a:avLst/>
          </a:prstGeom>
        </p:spPr>
      </p:pic>
      <p:sp>
        <p:nvSpPr>
          <p:cNvPr id="5" name="TextBox 4">
            <a:extLst>
              <a:ext uri="{FF2B5EF4-FFF2-40B4-BE49-F238E27FC236}">
                <a16:creationId xmlns:a16="http://schemas.microsoft.com/office/drawing/2014/main" id="{E044551D-28F3-5DAB-B45D-424B0D34EA52}"/>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8</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Tree>
    <p:extLst>
      <p:ext uri="{BB962C8B-B14F-4D97-AF65-F5344CB8AC3E}">
        <p14:creationId xmlns:p14="http://schemas.microsoft.com/office/powerpoint/2010/main" val="3011290508"/>
      </p:ext>
    </p:extLst>
  </p:cSld>
  <p:clrMapOvr>
    <a:masterClrMapping/>
  </p:clrMapOvr>
  <p:transition spd="med">
    <p:pull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4AC071-1FD7-3938-FA30-AF95853FD6E7}"/>
              </a:ext>
            </a:extLst>
          </p:cNvPr>
          <p:cNvSpPr>
            <a:spLocks noGrp="1"/>
          </p:cNvSpPr>
          <p:nvPr>
            <p:ph type="body" sz="quarter" idx="10"/>
          </p:nvPr>
        </p:nvSpPr>
        <p:spPr>
          <a:xfrm>
            <a:off x="298635" y="207754"/>
            <a:ext cx="8963060" cy="539734"/>
          </a:xfrm>
        </p:spPr>
        <p:txBody>
          <a:bodyPr/>
          <a:lstStyle/>
          <a:p>
            <a:r>
              <a:rPr lang="en-US" dirty="0"/>
              <a:t>Complicated Fee Schedule math</a:t>
            </a:r>
          </a:p>
        </p:txBody>
      </p:sp>
      <p:sp>
        <p:nvSpPr>
          <p:cNvPr id="3" name="Text Placeholder 2">
            <a:extLst>
              <a:ext uri="{FF2B5EF4-FFF2-40B4-BE49-F238E27FC236}">
                <a16:creationId xmlns:a16="http://schemas.microsoft.com/office/drawing/2014/main" id="{04A4D443-87A1-F4B3-6658-C0F19D6A587C}"/>
              </a:ext>
            </a:extLst>
          </p:cNvPr>
          <p:cNvSpPr>
            <a:spLocks noGrp="1"/>
          </p:cNvSpPr>
          <p:nvPr>
            <p:ph type="body" sz="quarter" idx="14"/>
          </p:nvPr>
        </p:nvSpPr>
        <p:spPr>
          <a:xfrm>
            <a:off x="298635" y="1121046"/>
            <a:ext cx="7768003" cy="5352181"/>
          </a:xfrm>
        </p:spPr>
        <p:txBody>
          <a:bodyPr/>
          <a:lstStyle/>
          <a:p>
            <a:pPr marL="285750" indent="-285750">
              <a:buFont typeface="Wingdings" panose="05000000000000000000" pitchFamily="2" charset="2"/>
              <a:buChar char="Ø"/>
            </a:pPr>
            <a:r>
              <a:rPr lang="en-US" dirty="0"/>
              <a:t>Math problems are rarely simple and require information from multiple sources (i.e. DRG weights/Hospital cost to charge information/locality/etc.)</a:t>
            </a:r>
          </a:p>
          <a:p>
            <a:pPr marL="285750" indent="-285750">
              <a:buFont typeface="Wingdings" panose="05000000000000000000" pitchFamily="2" charset="2"/>
              <a:buChar char="Ø"/>
            </a:pPr>
            <a:r>
              <a:rPr lang="en-US" dirty="0"/>
              <a:t>Not only do state have different Fee Schedules but they have different methodologies (examples on next slide)</a:t>
            </a:r>
          </a:p>
          <a:p>
            <a:pPr marL="285750" indent="-285750">
              <a:buFont typeface="Wingdings" panose="05000000000000000000" pitchFamily="2" charset="2"/>
              <a:buChar char="Ø"/>
            </a:pPr>
            <a:r>
              <a:rPr lang="en-US" dirty="0"/>
              <a:t>A lot of hospital systems are not able to quantify some of the complicated Fee Schedule math/nuance</a:t>
            </a:r>
          </a:p>
          <a:p>
            <a:pPr marL="971550" lvl="1" indent="-285750">
              <a:buFont typeface="Wingdings" panose="05000000000000000000" pitchFamily="2" charset="2"/>
              <a:buChar char="Ø"/>
            </a:pPr>
            <a:r>
              <a:rPr lang="en-US" sz="1400" dirty="0"/>
              <a:t>Example: Florida OP Fee Schedule contains clinical nuances that can’t be built in </a:t>
            </a:r>
          </a:p>
          <a:p>
            <a:pPr marL="285750" indent="-285750">
              <a:buFont typeface="Wingdings" panose="05000000000000000000" pitchFamily="2" charset="2"/>
              <a:buChar char="Ø"/>
            </a:pPr>
            <a:r>
              <a:rPr lang="en-US" dirty="0"/>
              <a:t>Knowing the expected reimbursement before billing a claim can help with planning/appeals</a:t>
            </a:r>
          </a:p>
          <a:p>
            <a:pPr lvl="1" indent="0">
              <a:buNone/>
            </a:pPr>
            <a:endParaRPr lang="en-US" dirty="0"/>
          </a:p>
        </p:txBody>
      </p:sp>
      <p:pic>
        <p:nvPicPr>
          <p:cNvPr id="5" name="Picture 4" descr="A person writing on a glass board&#10;&#10;Description automatically generated">
            <a:extLst>
              <a:ext uri="{FF2B5EF4-FFF2-40B4-BE49-F238E27FC236}">
                <a16:creationId xmlns:a16="http://schemas.microsoft.com/office/drawing/2014/main" id="{AD153C2D-0348-0D94-0535-BE97565823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2881" y="2097152"/>
            <a:ext cx="3790484" cy="3399967"/>
          </a:xfrm>
          <a:prstGeom prst="rect">
            <a:avLst/>
          </a:prstGeom>
        </p:spPr>
      </p:pic>
      <p:sp>
        <p:nvSpPr>
          <p:cNvPr id="4" name="TextBox 3">
            <a:extLst>
              <a:ext uri="{FF2B5EF4-FFF2-40B4-BE49-F238E27FC236}">
                <a16:creationId xmlns:a16="http://schemas.microsoft.com/office/drawing/2014/main" id="{24B106C7-BD95-B920-EFA3-458734B4CB20}"/>
              </a:ext>
            </a:extLst>
          </p:cNvPr>
          <p:cNvSpPr txBox="1"/>
          <p:nvPr/>
        </p:nvSpPr>
        <p:spPr>
          <a:xfrm>
            <a:off x="10631978" y="338380"/>
            <a:ext cx="1360271" cy="584775"/>
          </a:xfrm>
          <a:prstGeom prst="rect">
            <a:avLst/>
          </a:prstGeom>
          <a:noFill/>
        </p:spPr>
        <p:txBody>
          <a:bodyPr wrap="square" rtlCol="0">
            <a:spAutoFit/>
          </a:bodyPr>
          <a:lstStyle/>
          <a:p>
            <a:pPr algn="r"/>
            <a:r>
              <a:rPr lang="en-US" sz="3200" i="0" strike="noStrike" spc="0" dirty="0">
                <a:ln>
                  <a:noFill/>
                </a:ln>
                <a:solidFill>
                  <a:schemeClr val="bg1"/>
                </a:solidFill>
                <a:latin typeface="+mj-lt"/>
                <a:ea typeface="Lato" panose="020F0502020204030203" pitchFamily="34" charset="0"/>
                <a:cs typeface="Poppins Light" panose="00000400000000000000" pitchFamily="2" charset="0"/>
              </a:rPr>
              <a:t>0</a:t>
            </a:r>
            <a:fld id="{260E2A6B-A809-4840-BF14-8648BC0BDF87}" type="slidenum">
              <a:rPr lang="id-ID" sz="3200" i="0" strike="noStrike" spc="0" smtClean="0">
                <a:ln>
                  <a:noFill/>
                </a:ln>
                <a:solidFill>
                  <a:schemeClr val="bg1"/>
                </a:solidFill>
                <a:latin typeface="+mj-lt"/>
                <a:ea typeface="Lato" panose="020F0502020204030203" pitchFamily="34" charset="0"/>
                <a:cs typeface="Poppins Light" panose="00000400000000000000" pitchFamily="2" charset="0"/>
              </a:rPr>
              <a:pPr algn="r"/>
              <a:t>9</a:t>
            </a:fld>
            <a:endParaRPr lang="id-ID" sz="3200" i="0" strike="noStrike" spc="0" dirty="0">
              <a:ln>
                <a:noFill/>
              </a:ln>
              <a:solidFill>
                <a:schemeClr val="bg1"/>
              </a:solidFill>
              <a:latin typeface="+mj-lt"/>
              <a:ea typeface="Lato" panose="020F0502020204030203" pitchFamily="34" charset="0"/>
              <a:cs typeface="Poppins Light" panose="00000400000000000000" pitchFamily="2" charset="0"/>
            </a:endParaRPr>
          </a:p>
        </p:txBody>
      </p:sp>
    </p:spTree>
    <p:extLst>
      <p:ext uri="{BB962C8B-B14F-4D97-AF65-F5344CB8AC3E}">
        <p14:creationId xmlns:p14="http://schemas.microsoft.com/office/powerpoint/2010/main" val="3871006308"/>
      </p:ext>
    </p:extLst>
  </p:cSld>
  <p:clrMapOvr>
    <a:masterClrMapping/>
  </p:clrMapOvr>
  <p:transition spd="med">
    <p:pull dir="u"/>
  </p:transition>
</p:sld>
</file>

<file path=ppt/theme/theme1.xml><?xml version="1.0" encoding="utf-8"?>
<a:theme xmlns:a="http://schemas.openxmlformats.org/drawingml/2006/main" name="Office Theme">
  <a:themeElements>
    <a:clrScheme name="EnableComp">
      <a:dk1>
        <a:sysClr val="windowText" lastClr="000000"/>
      </a:dk1>
      <a:lt1>
        <a:sysClr val="window" lastClr="FFFFFF"/>
      </a:lt1>
      <a:dk2>
        <a:srgbClr val="44546A"/>
      </a:dk2>
      <a:lt2>
        <a:srgbClr val="E7E6E6"/>
      </a:lt2>
      <a:accent1>
        <a:srgbClr val="83BC49"/>
      </a:accent1>
      <a:accent2>
        <a:srgbClr val="FCB82F"/>
      </a:accent2>
      <a:accent3>
        <a:srgbClr val="BFBFBF"/>
      </a:accent3>
      <a:accent4>
        <a:srgbClr val="262626"/>
      </a:accent4>
      <a:accent5>
        <a:srgbClr val="5B9BD5"/>
      </a:accent5>
      <a:accent6>
        <a:srgbClr val="70AD47"/>
      </a:accent6>
      <a:hlink>
        <a:srgbClr val="0563C1"/>
      </a:hlink>
      <a:folHlink>
        <a:srgbClr val="954F72"/>
      </a:folHlink>
    </a:clrScheme>
    <a:fontScheme name="Custom 21">
      <a:majorFont>
        <a:latin typeface="Oswa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E1BE12A1DA1E42818FA609F13D3A65" ma:contentTypeVersion="13" ma:contentTypeDescription="Create a new document." ma:contentTypeScope="" ma:versionID="a186798be6eac4857e712ef7d5a09e29">
  <xsd:schema xmlns:xsd="http://www.w3.org/2001/XMLSchema" xmlns:xs="http://www.w3.org/2001/XMLSchema" xmlns:p="http://schemas.microsoft.com/office/2006/metadata/properties" xmlns:ns3="d1f3fd29-af21-44a7-9cfb-89ed3ce71181" xmlns:ns4="9b354d16-3e4b-42ce-83a0-d01ea20be414" targetNamespace="http://schemas.microsoft.com/office/2006/metadata/properties" ma:root="true" ma:fieldsID="dda202bd23c3d35e35735bdd6004900c" ns3:_="" ns4:_="">
    <xsd:import namespace="d1f3fd29-af21-44a7-9cfb-89ed3ce71181"/>
    <xsd:import namespace="9b354d16-3e4b-42ce-83a0-d01ea20be41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_activity" minOccurs="0"/>
                <xsd:element ref="ns4:MediaLengthInSecond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f3fd29-af21-44a7-9cfb-89ed3ce711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354d16-3e4b-42ce-83a0-d01ea20be41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_activity" ma:index="18" nillable="true" ma:displayName="_activity" ma:hidden="true" ma:internalName="_activity">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b354d16-3e4b-42ce-83a0-d01ea20be4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CBF4A1-5F1B-41E9-98F8-B369F744C4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f3fd29-af21-44a7-9cfb-89ed3ce71181"/>
    <ds:schemaRef ds:uri="9b354d16-3e4b-42ce-83a0-d01ea20be4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C51B78-13F7-4394-BA3A-4F8DC62BB063}">
  <ds:schemaRefs>
    <ds:schemaRef ds:uri="http://www.w3.org/XML/1998/namespace"/>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d1f3fd29-af21-44a7-9cfb-89ed3ce71181"/>
    <ds:schemaRef ds:uri="http://schemas.openxmlformats.org/package/2006/metadata/core-properties"/>
    <ds:schemaRef ds:uri="9b354d16-3e4b-42ce-83a0-d01ea20be414"/>
    <ds:schemaRef ds:uri="http://schemas.microsoft.com/office/2006/metadata/properties"/>
  </ds:schemaRefs>
</ds:datastoreItem>
</file>

<file path=customXml/itemProps3.xml><?xml version="1.0" encoding="utf-8"?>
<ds:datastoreItem xmlns:ds="http://schemas.openxmlformats.org/officeDocument/2006/customXml" ds:itemID="{021C165C-DA4A-47C6-9D5E-EAD3711A1E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23543</TotalTime>
  <Words>3840</Words>
  <Application>Microsoft Office PowerPoint</Application>
  <PresentationFormat>Widescreen</PresentationFormat>
  <Paragraphs>578</Paragraphs>
  <Slides>38</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Avenir Book</vt:lpstr>
      <vt:lpstr>Calibri</vt:lpstr>
      <vt:lpstr>Century Schoolbook</vt:lpstr>
      <vt:lpstr>Oswald</vt:lpstr>
      <vt:lpstr>Poppins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Moeed Qadeer</dc:creator>
  <cp:lastModifiedBy>Lynette Williamson</cp:lastModifiedBy>
  <cp:revision>217</cp:revision>
  <dcterms:created xsi:type="dcterms:W3CDTF">2022-12-03T15:10:49Z</dcterms:created>
  <dcterms:modified xsi:type="dcterms:W3CDTF">2024-03-02T21:20:44Z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0x0101003EE1BE12A1DA1E42818FA609F13D3A65</vt:lpwstr>
  </property>
</Properties>
</file>