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256" r:id="rId2"/>
    <p:sldId id="320" r:id="rId3"/>
    <p:sldId id="321" r:id="rId4"/>
    <p:sldId id="302" r:id="rId5"/>
    <p:sldId id="435" r:id="rId6"/>
    <p:sldId id="296" r:id="rId7"/>
    <p:sldId id="446" r:id="rId8"/>
    <p:sldId id="430" r:id="rId9"/>
    <p:sldId id="1256" r:id="rId10"/>
    <p:sldId id="312" r:id="rId11"/>
    <p:sldId id="447" r:id="rId12"/>
    <p:sldId id="448" r:id="rId13"/>
    <p:sldId id="257" r:id="rId14"/>
    <p:sldId id="259" r:id="rId15"/>
    <p:sldId id="303" r:id="rId16"/>
    <p:sldId id="273" r:id="rId17"/>
    <p:sldId id="258" r:id="rId18"/>
    <p:sldId id="452" r:id="rId19"/>
    <p:sldId id="455" r:id="rId20"/>
    <p:sldId id="454" r:id="rId21"/>
    <p:sldId id="458" r:id="rId22"/>
    <p:sldId id="1254" r:id="rId23"/>
    <p:sldId id="315" r:id="rId24"/>
    <p:sldId id="269" r:id="rId25"/>
    <p:sldId id="317" r:id="rId26"/>
    <p:sldId id="1257" r:id="rId27"/>
    <p:sldId id="456" r:id="rId28"/>
    <p:sldId id="324" r:id="rId29"/>
    <p:sldId id="1258" r:id="rId30"/>
    <p:sldId id="322" r:id="rId31"/>
    <p:sldId id="2265" r:id="rId32"/>
    <p:sldId id="2267" r:id="rId33"/>
    <p:sldId id="280" r:id="rId34"/>
    <p:sldId id="291" r:id="rId35"/>
    <p:sldId id="2273" r:id="rId36"/>
    <p:sldId id="1268" r:id="rId37"/>
    <p:sldId id="2272" r:id="rId38"/>
    <p:sldId id="2271" r:id="rId39"/>
    <p:sldId id="2275" r:id="rId40"/>
    <p:sldId id="323" r:id="rId41"/>
    <p:sldId id="2276" r:id="rId42"/>
    <p:sldId id="426" r:id="rId43"/>
    <p:sldId id="422" r:id="rId44"/>
    <p:sldId id="2274" r:id="rId45"/>
    <p:sldId id="261" r:id="rId46"/>
    <p:sldId id="262" r:id="rId47"/>
    <p:sldId id="294" r:id="rId48"/>
  </p:sldIdLst>
  <p:sldSz cx="18288000" cy="10287000"/>
  <p:notesSz cx="7010400" cy="9296400"/>
  <p:embeddedFontLst>
    <p:embeddedFont>
      <p:font typeface="Bebas Neue" panose="020B0606020202050201" pitchFamily="34" charset="0"/>
      <p:regular r:id="rId50"/>
    </p:embeddedFont>
    <p:embeddedFont>
      <p:font typeface="Bebas Neue Bold" panose="020B0604020202020204" charset="0"/>
      <p:regular r:id="rId51"/>
    </p:embeddedFont>
    <p:embeddedFont>
      <p:font typeface="Canva Sans" panose="020B0604020202020204" charset="0"/>
      <p:regular r:id="rId52"/>
    </p:embeddedFont>
    <p:embeddedFont>
      <p:font typeface="Canva Sans Bold"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1DD"/>
    <a:srgbClr val="003563"/>
    <a:srgbClr val="BFD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B005B-25C0-443C-9E5A-8284D8CC0E47}" v="9" dt="2024-03-21T14:58:06.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75" y="7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jnordquist\Desktop\Policy%20Docs\Medicaid%20Provider%20Rate%2003-2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Nebraska Hospital Costs v. Medicaid Reimbursement</a:t>
            </a:r>
          </a:p>
        </c:rich>
      </c:tx>
      <c:layout>
        <c:manualLayout>
          <c:xMode val="edge"/>
          <c:yMode val="edge"/>
          <c:x val="0.39254869457107333"/>
          <c:y val="3.382287020343902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124925173826953E-2"/>
          <c:y val="0.10518912633269538"/>
          <c:w val="0.90815382726282023"/>
          <c:h val="0.79559095087733323"/>
        </c:manualLayout>
      </c:layout>
      <c:barChart>
        <c:barDir val="col"/>
        <c:grouping val="clustered"/>
        <c:varyColors val="0"/>
        <c:ser>
          <c:idx val="0"/>
          <c:order val="0"/>
          <c:tx>
            <c:strRef>
              <c:f>Sheet1!$A$2</c:f>
              <c:strCache>
                <c:ptCount val="1"/>
                <c:pt idx="0">
                  <c:v>Total Health Expenditures</c:v>
                </c:pt>
              </c:strCache>
            </c:strRef>
          </c:tx>
          <c:spPr>
            <a:solidFill>
              <a:schemeClr val="accent1"/>
            </a:solidFill>
            <a:ln>
              <a:noFill/>
            </a:ln>
            <a:effectLst/>
          </c:spPr>
          <c:invertIfNegative val="0"/>
          <c:cat>
            <c:strRef>
              <c:f>Sheet1!$B$1:$V$1</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strCache>
            </c:strRef>
          </c:cat>
          <c:val>
            <c:numRef>
              <c:f>Sheet1!$B$2:$V$2</c:f>
            </c:numRef>
          </c:val>
          <c:extLst>
            <c:ext xmlns:c16="http://schemas.microsoft.com/office/drawing/2014/chart" uri="{C3380CC4-5D6E-409C-BE32-E72D297353CC}">
              <c16:uniqueId val="{00000000-353B-4123-A4AF-F3A8D864211E}"/>
            </c:ext>
          </c:extLst>
        </c:ser>
        <c:ser>
          <c:idx val="1"/>
          <c:order val="1"/>
          <c:tx>
            <c:strRef>
              <c:f>Sheet1!$A$3</c:f>
              <c:strCache>
                <c:ptCount val="1"/>
                <c:pt idx="0">
                  <c:v>Nebraska Hospital Costs (2003-2023 average 5.65%)</c:v>
                </c:pt>
              </c:strCache>
            </c:strRef>
          </c:tx>
          <c:spPr>
            <a:solidFill>
              <a:schemeClr val="accent1">
                <a:lumMod val="75000"/>
              </a:schemeClr>
            </a:solidFill>
            <a:ln>
              <a:noFill/>
            </a:ln>
            <a:effectLst/>
          </c:spPr>
          <c:invertIfNegative val="0"/>
          <c:dPt>
            <c:idx val="20"/>
            <c:invertIfNegative val="0"/>
            <c:bubble3D val="0"/>
            <c:spPr>
              <a:pattFill prst="wdDnDiag">
                <a:fgClr>
                  <a:schemeClr val="accent1">
                    <a:lumMod val="75000"/>
                  </a:schemeClr>
                </a:fgClr>
                <a:bgClr>
                  <a:schemeClr val="bg1"/>
                </a:bgClr>
              </a:pattFill>
              <a:ln>
                <a:noFill/>
              </a:ln>
              <a:effectLst/>
            </c:spPr>
            <c:extLst>
              <c:ext xmlns:c16="http://schemas.microsoft.com/office/drawing/2014/chart" uri="{C3380CC4-5D6E-409C-BE32-E72D297353CC}">
                <c16:uniqueId val="{00000002-353B-4123-A4AF-F3A8D864211E}"/>
              </c:ext>
            </c:extLst>
          </c:dPt>
          <c:cat>
            <c:strRef>
              <c:f>Sheet1!$B$1:$V$1</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strCache>
            </c:strRef>
          </c:cat>
          <c:val>
            <c:numRef>
              <c:f>Sheet1!$B$3:$V$3</c:f>
              <c:numCache>
                <c:formatCode>0.0%</c:formatCode>
                <c:ptCount val="21"/>
                <c:pt idx="0">
                  <c:v>6.7908309455587457E-2</c:v>
                </c:pt>
                <c:pt idx="1">
                  <c:v>7.8347196136302699E-2</c:v>
                </c:pt>
                <c:pt idx="2">
                  <c:v>9.8283155013684897E-2</c:v>
                </c:pt>
                <c:pt idx="3">
                  <c:v>9.9682827367467253E-2</c:v>
                </c:pt>
                <c:pt idx="4">
                  <c:v>3.4610630407911014E-2</c:v>
                </c:pt>
                <c:pt idx="5">
                  <c:v>5.2170450019912495E-2</c:v>
                </c:pt>
                <c:pt idx="6">
                  <c:v>3.3308099924299839E-2</c:v>
                </c:pt>
                <c:pt idx="7">
                  <c:v>4.9633699633699679E-2</c:v>
                </c:pt>
                <c:pt idx="8">
                  <c:v>4.3622404466934217E-3</c:v>
                </c:pt>
                <c:pt idx="9">
                  <c:v>2.4496177901320415E-2</c:v>
                </c:pt>
                <c:pt idx="10">
                  <c:v>1.8483974902492761E-2</c:v>
                </c:pt>
                <c:pt idx="11">
                  <c:v>3.829503829503822E-2</c:v>
                </c:pt>
                <c:pt idx="12">
                  <c:v>3.8486209108402836E-2</c:v>
                </c:pt>
                <c:pt idx="13">
                  <c:v>6.7016676961087152E-2</c:v>
                </c:pt>
                <c:pt idx="14">
                  <c:v>6.164978292329959E-2</c:v>
                </c:pt>
                <c:pt idx="15">
                  <c:v>3.25790621592148E-2</c:v>
                </c:pt>
                <c:pt idx="16">
                  <c:v>6.3234323432343142E-2</c:v>
                </c:pt>
                <c:pt idx="17">
                  <c:v>7.1268934690836838E-2</c:v>
                </c:pt>
                <c:pt idx="18">
                  <c:v>0.105</c:v>
                </c:pt>
                <c:pt idx="19">
                  <c:v>8.6999999999999994E-2</c:v>
                </c:pt>
                <c:pt idx="20">
                  <c:v>6.0999999999999999E-2</c:v>
                </c:pt>
              </c:numCache>
            </c:numRef>
          </c:val>
          <c:extLst>
            <c:ext xmlns:c16="http://schemas.microsoft.com/office/drawing/2014/chart" uri="{C3380CC4-5D6E-409C-BE32-E72D297353CC}">
              <c16:uniqueId val="{00000003-353B-4123-A4AF-F3A8D864211E}"/>
            </c:ext>
          </c:extLst>
        </c:ser>
        <c:ser>
          <c:idx val="2"/>
          <c:order val="2"/>
          <c:tx>
            <c:strRef>
              <c:f>Sheet1!$A$4</c:f>
              <c:strCache>
                <c:ptCount val="1"/>
                <c:pt idx="0">
                  <c:v>Prescription Drugs</c:v>
                </c:pt>
              </c:strCache>
            </c:strRef>
          </c:tx>
          <c:spPr>
            <a:solidFill>
              <a:schemeClr val="accent3"/>
            </a:solidFill>
            <a:ln>
              <a:noFill/>
            </a:ln>
            <a:effectLst/>
          </c:spPr>
          <c:invertIfNegative val="0"/>
          <c:cat>
            <c:strRef>
              <c:f>Sheet1!$B$1:$V$1</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strCache>
            </c:strRef>
          </c:cat>
          <c:val>
            <c:numRef>
              <c:f>Sheet1!$B$4:$V$4</c:f>
            </c:numRef>
          </c:val>
          <c:extLst>
            <c:ext xmlns:c16="http://schemas.microsoft.com/office/drawing/2014/chart" uri="{C3380CC4-5D6E-409C-BE32-E72D297353CC}">
              <c16:uniqueId val="{00000004-353B-4123-A4AF-F3A8D864211E}"/>
            </c:ext>
          </c:extLst>
        </c:ser>
        <c:ser>
          <c:idx val="3"/>
          <c:order val="3"/>
          <c:tx>
            <c:strRef>
              <c:f>Sheet1!$A$5</c:f>
              <c:strCache>
                <c:ptCount val="1"/>
                <c:pt idx="0">
                  <c:v>Nebraska Medicaid Reimbursement (2003-2023 average 1.56%)</c:v>
                </c:pt>
              </c:strCache>
            </c:strRef>
          </c:tx>
          <c:spPr>
            <a:solidFill>
              <a:srgbClr val="C00000"/>
            </a:solidFill>
            <a:ln>
              <a:noFill/>
            </a:ln>
            <a:effectLst/>
          </c:spPr>
          <c:invertIfNegative val="0"/>
          <c:cat>
            <c:strRef>
              <c:f>Sheet1!$B$1:$V$1</c:f>
              <c:strCach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strCache>
            </c:strRef>
          </c:cat>
          <c:val>
            <c:numRef>
              <c:f>Sheet1!$B$5:$V$5</c:f>
              <c:numCache>
                <c:formatCode>0.0%</c:formatCode>
                <c:ptCount val="21"/>
                <c:pt idx="0">
                  <c:v>3.1699999999999999E-2</c:v>
                </c:pt>
                <c:pt idx="1">
                  <c:v>-3.1300000000000001E-2</c:v>
                </c:pt>
                <c:pt idx="2">
                  <c:v>3.2000000000000001E-2</c:v>
                </c:pt>
                <c:pt idx="3">
                  <c:v>3.4000000000000002E-2</c:v>
                </c:pt>
                <c:pt idx="4">
                  <c:v>3.6999999999999998E-2</c:v>
                </c:pt>
                <c:pt idx="5">
                  <c:v>1.95E-2</c:v>
                </c:pt>
                <c:pt idx="6">
                  <c:v>1.95E-2</c:v>
                </c:pt>
                <c:pt idx="7">
                  <c:v>1.4999999999999999E-2</c:v>
                </c:pt>
                <c:pt idx="8">
                  <c:v>-2.5000000000000001E-2</c:v>
                </c:pt>
                <c:pt idx="9">
                  <c:v>1.54E-2</c:v>
                </c:pt>
                <c:pt idx="10">
                  <c:v>2.2499999999999999E-2</c:v>
                </c:pt>
                <c:pt idx="11">
                  <c:v>2.2499999999999999E-2</c:v>
                </c:pt>
                <c:pt idx="12">
                  <c:v>0.02</c:v>
                </c:pt>
                <c:pt idx="13">
                  <c:v>0.02</c:v>
                </c:pt>
                <c:pt idx="14">
                  <c:v>0.02</c:v>
                </c:pt>
                <c:pt idx="15">
                  <c:v>0</c:v>
                </c:pt>
                <c:pt idx="16">
                  <c:v>0</c:v>
                </c:pt>
                <c:pt idx="17">
                  <c:v>0.02</c:v>
                </c:pt>
                <c:pt idx="18">
                  <c:v>0.02</c:v>
                </c:pt>
                <c:pt idx="19">
                  <c:v>0.02</c:v>
                </c:pt>
                <c:pt idx="20">
                  <c:v>0.02</c:v>
                </c:pt>
              </c:numCache>
            </c:numRef>
          </c:val>
          <c:extLst>
            <c:ext xmlns:c16="http://schemas.microsoft.com/office/drawing/2014/chart" uri="{C3380CC4-5D6E-409C-BE32-E72D297353CC}">
              <c16:uniqueId val="{00000005-353B-4123-A4AF-F3A8D864211E}"/>
            </c:ext>
          </c:extLst>
        </c:ser>
        <c:dLbls>
          <c:showLegendKey val="0"/>
          <c:showVal val="0"/>
          <c:showCatName val="0"/>
          <c:showSerName val="0"/>
          <c:showPercent val="0"/>
          <c:showBubbleSize val="0"/>
        </c:dLbls>
        <c:gapWidth val="219"/>
        <c:overlap val="-27"/>
        <c:axId val="675924208"/>
        <c:axId val="675925192"/>
      </c:barChart>
      <c:catAx>
        <c:axId val="67592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925192"/>
        <c:crosses val="autoZero"/>
        <c:auto val="1"/>
        <c:lblAlgn val="ctr"/>
        <c:lblOffset val="100"/>
        <c:noMultiLvlLbl val="0"/>
      </c:catAx>
      <c:valAx>
        <c:axId val="67592519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 Change from previous</a:t>
                </a:r>
                <a:r>
                  <a:rPr lang="en-US" sz="1400" b="1" baseline="0"/>
                  <a:t> year</a:t>
                </a:r>
                <a:endParaRPr lang="en-US" sz="1400" b="1"/>
              </a:p>
            </c:rich>
          </c:tx>
          <c:layout>
            <c:manualLayout>
              <c:xMode val="edge"/>
              <c:yMode val="edge"/>
              <c:x val="2.5253411306042885E-2"/>
              <c:y val="0.366395037107038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5924208"/>
        <c:crosses val="autoZero"/>
        <c:crossBetween val="between"/>
      </c:valAx>
      <c:spPr>
        <a:noFill/>
        <a:ln>
          <a:noFill/>
        </a:ln>
        <a:effectLst/>
      </c:spPr>
    </c:plotArea>
    <c:legend>
      <c:legendPos val="b"/>
      <c:layout>
        <c:manualLayout>
          <c:xMode val="edge"/>
          <c:yMode val="edge"/>
          <c:x val="0.35443646298598641"/>
          <c:y val="0.91405982947783715"/>
          <c:w val="0.28527904406686005"/>
          <c:h val="7.658668753362352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0.70541</cdr:x>
      <cdr:y>0.89626</cdr:y>
    </cdr:from>
    <cdr:to>
      <cdr:x>0.99927</cdr:x>
      <cdr:y>0.93498</cdr:y>
    </cdr:to>
    <cdr:sp macro="" textlink="">
      <cdr:nvSpPr>
        <cdr:cNvPr id="2" name="TextBox 1">
          <a:extLst xmlns:a="http://schemas.openxmlformats.org/drawingml/2006/main">
            <a:ext uri="{FF2B5EF4-FFF2-40B4-BE49-F238E27FC236}">
              <a16:creationId xmlns:a16="http://schemas.microsoft.com/office/drawing/2014/main" id="{9285B73B-070E-4DC6-B5B9-80D6F3A9FF68}"/>
            </a:ext>
          </a:extLst>
        </cdr:cNvPr>
        <cdr:cNvSpPr txBox="1"/>
      </cdr:nvSpPr>
      <cdr:spPr>
        <a:xfrm xmlns:a="http://schemas.openxmlformats.org/drawingml/2006/main">
          <a:off x="9191624" y="6872157"/>
          <a:ext cx="3829050" cy="2968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a:t>Nebraska</a:t>
          </a:r>
          <a:r>
            <a:rPr lang="en-US" sz="700" baseline="0"/>
            <a:t> hospital cost data from National Health Expenditures Data (CMS.gov) &amp; *NHA survey data</a:t>
          </a:r>
          <a:endParaRPr lang="en-US" sz="7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C77D5FE-4B4E-4F06-B1D5-3301E2CE834E}" type="datetimeFigureOut">
              <a:rPr lang="en-US" smtClean="0"/>
              <a:t>3/21/2024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8D3F3D9-59F4-4297-A9F7-C8AD21B4BE69}" type="slidenum">
              <a:rPr lang="en-US" smtClean="0"/>
              <a:t>‹#›</a:t>
            </a:fld>
            <a:endParaRPr lang="en-US"/>
          </a:p>
        </p:txBody>
      </p:sp>
    </p:spTree>
    <p:extLst>
      <p:ext uri="{BB962C8B-B14F-4D97-AF65-F5344CB8AC3E}">
        <p14:creationId xmlns:p14="http://schemas.microsoft.com/office/powerpoint/2010/main" val="18021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E06BAA-23DE-48BF-9042-CAB21443A885}" type="slidenum">
              <a:rPr lang="en-US" smtClean="0"/>
              <a:t>2</a:t>
            </a:fld>
            <a:endParaRPr lang="en-US"/>
          </a:p>
        </p:txBody>
      </p:sp>
    </p:spTree>
    <p:extLst>
      <p:ext uri="{BB962C8B-B14F-4D97-AF65-F5344CB8AC3E}">
        <p14:creationId xmlns:p14="http://schemas.microsoft.com/office/powerpoint/2010/main" val="214939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3F3D9-59F4-4297-A9F7-C8AD21B4BE69}" type="slidenum">
              <a:rPr lang="en-US" smtClean="0"/>
              <a:t>5</a:t>
            </a:fld>
            <a:endParaRPr lang="en-US"/>
          </a:p>
        </p:txBody>
      </p:sp>
    </p:spTree>
    <p:extLst>
      <p:ext uri="{BB962C8B-B14F-4D97-AF65-F5344CB8AC3E}">
        <p14:creationId xmlns:p14="http://schemas.microsoft.com/office/powerpoint/2010/main" val="106729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p>
        </p:txBody>
      </p:sp>
      <p:sp>
        <p:nvSpPr>
          <p:cNvPr id="4" name="Slide Number Placeholder 3"/>
          <p:cNvSpPr>
            <a:spLocks noGrp="1"/>
          </p:cNvSpPr>
          <p:nvPr>
            <p:ph type="sldNum" sz="quarter" idx="5"/>
          </p:nvPr>
        </p:nvSpPr>
        <p:spPr/>
        <p:txBody>
          <a:bodyPr/>
          <a:lstStyle/>
          <a:p>
            <a:fld id="{F8D3F3D9-59F4-4297-A9F7-C8AD21B4BE69}" type="slidenum">
              <a:rPr lang="en-US" smtClean="0"/>
              <a:t>12</a:t>
            </a:fld>
            <a:endParaRPr lang="en-US"/>
          </a:p>
        </p:txBody>
      </p:sp>
    </p:spTree>
    <p:extLst>
      <p:ext uri="{BB962C8B-B14F-4D97-AF65-F5344CB8AC3E}">
        <p14:creationId xmlns:p14="http://schemas.microsoft.com/office/powerpoint/2010/main" val="148061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DBBEF-7523-4410-B953-82032C323EDC}" type="slidenum">
              <a:rPr lang="en-US" smtClean="0"/>
              <a:t>30</a:t>
            </a:fld>
            <a:endParaRPr lang="en-US"/>
          </a:p>
        </p:txBody>
      </p:sp>
    </p:spTree>
    <p:extLst>
      <p:ext uri="{BB962C8B-B14F-4D97-AF65-F5344CB8AC3E}">
        <p14:creationId xmlns:p14="http://schemas.microsoft.com/office/powerpoint/2010/main" val="230300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3F3D9-59F4-4297-A9F7-C8AD21B4BE69}" type="slidenum">
              <a:rPr lang="en-US" smtClean="0"/>
              <a:t>33</a:t>
            </a:fld>
            <a:endParaRPr lang="en-US"/>
          </a:p>
        </p:txBody>
      </p:sp>
    </p:spTree>
    <p:extLst>
      <p:ext uri="{BB962C8B-B14F-4D97-AF65-F5344CB8AC3E}">
        <p14:creationId xmlns:p14="http://schemas.microsoft.com/office/powerpoint/2010/main" val="100890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DBBEF-7523-4410-B953-82032C323EDC}" type="slidenum">
              <a:rPr lang="en-US" smtClean="0"/>
              <a:t>37</a:t>
            </a:fld>
            <a:endParaRPr lang="en-US" dirty="0"/>
          </a:p>
        </p:txBody>
      </p:sp>
    </p:spTree>
    <p:extLst>
      <p:ext uri="{BB962C8B-B14F-4D97-AF65-F5344CB8AC3E}">
        <p14:creationId xmlns:p14="http://schemas.microsoft.com/office/powerpoint/2010/main" val="230300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DBBEF-7523-4410-B953-82032C323EDC}" type="slidenum">
              <a:rPr lang="en-US" smtClean="0"/>
              <a:t>40</a:t>
            </a:fld>
            <a:endParaRPr lang="en-US" dirty="0"/>
          </a:p>
        </p:txBody>
      </p:sp>
    </p:spTree>
    <p:extLst>
      <p:ext uri="{BB962C8B-B14F-4D97-AF65-F5344CB8AC3E}">
        <p14:creationId xmlns:p14="http://schemas.microsoft.com/office/powerpoint/2010/main" val="301354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D3F3D9-59F4-4297-A9F7-C8AD21B4BE69}" type="slidenum">
              <a:rPr lang="en-US" smtClean="0"/>
              <a:t>42</a:t>
            </a:fld>
            <a:endParaRPr lang="en-US"/>
          </a:p>
        </p:txBody>
      </p:sp>
    </p:spTree>
    <p:extLst>
      <p:ext uri="{BB962C8B-B14F-4D97-AF65-F5344CB8AC3E}">
        <p14:creationId xmlns:p14="http://schemas.microsoft.com/office/powerpoint/2010/main" val="7061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DBBEF-7523-4410-B953-82032C323EDC}" type="slidenum">
              <a:rPr lang="en-US" smtClean="0"/>
              <a:t>43</a:t>
            </a:fld>
            <a:endParaRPr lang="en-US"/>
          </a:p>
        </p:txBody>
      </p:sp>
    </p:spTree>
    <p:extLst>
      <p:ext uri="{BB962C8B-B14F-4D97-AF65-F5344CB8AC3E}">
        <p14:creationId xmlns:p14="http://schemas.microsoft.com/office/powerpoint/2010/main" val="364958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dhhs.ne.gov/Medicaid%20Provider%20Bulletins/Provider%20Bulletin%2024-04.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505200" y="3855353"/>
            <a:ext cx="11277600" cy="3282245"/>
          </a:xfrm>
          <a:prstGeom prst="rect">
            <a:avLst/>
          </a:prstGeom>
        </p:spPr>
        <p:txBody>
          <a:bodyPr wrap="square" lIns="0" tIns="0" rIns="0" bIns="0" rtlCol="0" anchor="t">
            <a:spAutoFit/>
          </a:bodyPr>
          <a:lstStyle/>
          <a:p>
            <a:pPr algn="ctr">
              <a:lnSpc>
                <a:spcPts val="8944"/>
              </a:lnSpc>
            </a:pPr>
            <a:r>
              <a:rPr lang="en-US" sz="7213" b="1" dirty="0">
                <a:solidFill>
                  <a:srgbClr val="1E3262"/>
                </a:solidFill>
                <a:latin typeface="Calibri" panose="020F0502020204030204" pitchFamily="34" charset="0"/>
                <a:cs typeface="Calibri" panose="020F0502020204030204" pitchFamily="34" charset="0"/>
              </a:rPr>
              <a:t>State of Nebraska Hospitals and Policy Update</a:t>
            </a:r>
          </a:p>
          <a:p>
            <a:pPr algn="ctr">
              <a:lnSpc>
                <a:spcPts val="8076"/>
              </a:lnSpc>
            </a:pPr>
            <a:r>
              <a:rPr lang="en-US" sz="6513" dirty="0">
                <a:solidFill>
                  <a:srgbClr val="1E3262"/>
                </a:solidFill>
                <a:latin typeface="Calibri" panose="020F0502020204030204" pitchFamily="34" charset="0"/>
                <a:cs typeface="Calibri" panose="020F0502020204030204" pitchFamily="34" charset="0"/>
              </a:rPr>
              <a:t>March 22, 2024</a:t>
            </a:r>
          </a:p>
        </p:txBody>
      </p:sp>
      <p:pic>
        <p:nvPicPr>
          <p:cNvPr id="4" name="Content Placeholder 4" descr="Icon&#10;&#10;Description automatically generated">
            <a:extLst>
              <a:ext uri="{FF2B5EF4-FFF2-40B4-BE49-F238E27FC236}">
                <a16:creationId xmlns:a16="http://schemas.microsoft.com/office/drawing/2014/main" id="{A1290C3A-8776-6EBA-1761-819045B34499}"/>
              </a:ext>
            </a:extLst>
          </p:cNvPr>
          <p:cNvPicPr>
            <a:picLocks noChangeAspect="1"/>
          </p:cNvPicPr>
          <p:nvPr/>
        </p:nvPicPr>
        <p:blipFill>
          <a:blip r:embed="rId2"/>
          <a:stretch>
            <a:fillRect/>
          </a:stretch>
        </p:blipFill>
        <p:spPr>
          <a:xfrm>
            <a:off x="13639800" y="9031885"/>
            <a:ext cx="4298498" cy="8586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FCDFA8-292F-4476-928B-2D19B1A6194C}"/>
              </a:ext>
            </a:extLst>
          </p:cNvPr>
          <p:cNvSpPr txBox="1"/>
          <p:nvPr/>
        </p:nvSpPr>
        <p:spPr>
          <a:xfrm>
            <a:off x="914400" y="1028700"/>
            <a:ext cx="16535400" cy="8794715"/>
          </a:xfrm>
          <a:prstGeom prst="rect">
            <a:avLst/>
          </a:prstGeom>
          <a:noFill/>
        </p:spPr>
        <p:txBody>
          <a:bodyPr wrap="square" rtlCol="0">
            <a:spAutoFit/>
          </a:bodyPr>
          <a:lstStyle/>
          <a:p>
            <a:r>
              <a:rPr lang="en-US" sz="8100" dirty="0">
                <a:solidFill>
                  <a:srgbClr val="002060"/>
                </a:solidFill>
                <a:latin typeface="Bebas Neue" panose="020B0606020202050201" pitchFamily="34" charset="0"/>
              </a:rPr>
              <a:t>Hospital Workforce Challenges</a:t>
            </a:r>
          </a:p>
          <a:p>
            <a:pPr>
              <a:buClr>
                <a:srgbClr val="D0E64C"/>
              </a:buClr>
            </a:pPr>
            <a:endParaRPr lang="en-US" sz="1650" dirty="0">
              <a:solidFill>
                <a:srgbClr val="002060"/>
              </a:solidFill>
            </a:endParaRPr>
          </a:p>
          <a:p>
            <a:pPr marL="428625" indent="-428625">
              <a:buClr>
                <a:srgbClr val="002060"/>
              </a:buClr>
              <a:buFont typeface="Arial" panose="020B0604020202020204" pitchFamily="34" charset="0"/>
              <a:buChar char="•"/>
            </a:pPr>
            <a:r>
              <a:rPr lang="en-US" sz="3600" dirty="0"/>
              <a:t>Hospitals report being 8-12% understaffed.</a:t>
            </a:r>
          </a:p>
          <a:p>
            <a:pPr marL="428625" indent="-428625">
              <a:buClr>
                <a:srgbClr val="002060"/>
              </a:buClr>
              <a:buFont typeface="Arial" panose="020B0604020202020204" pitchFamily="34" charset="0"/>
              <a:buChar char="•"/>
            </a:pPr>
            <a:r>
              <a:rPr lang="en-US" sz="3600" dirty="0"/>
              <a:t>State data shows Nebraska will experience a workforce shortage of about 5,500 nurses by 2025. </a:t>
            </a:r>
          </a:p>
          <a:p>
            <a:pPr marL="428625" indent="-428625">
              <a:buClr>
                <a:srgbClr val="002060"/>
              </a:buClr>
              <a:buFont typeface="Arial" panose="020B0604020202020204" pitchFamily="34" charset="0"/>
              <a:buChar char="•"/>
            </a:pPr>
            <a:r>
              <a:rPr lang="en-US" sz="3600" dirty="0"/>
              <a:t>73 of Nebraska’s 93 counties have less than the national average ratio of registered nurses to patients. </a:t>
            </a:r>
          </a:p>
          <a:p>
            <a:pPr marL="428625" indent="-428625">
              <a:buClr>
                <a:srgbClr val="002060"/>
              </a:buClr>
              <a:buFont typeface="Arial" panose="020B0604020202020204" pitchFamily="34" charset="0"/>
              <a:buChar char="•"/>
            </a:pPr>
            <a:r>
              <a:rPr lang="en-US" sz="3600" dirty="0"/>
              <a:t>9 counties in Nebraska have no registered nurses.</a:t>
            </a:r>
          </a:p>
          <a:p>
            <a:pPr marL="428625" indent="-428625">
              <a:buClr>
                <a:srgbClr val="002060"/>
              </a:buClr>
              <a:buFont typeface="Arial" panose="020B0604020202020204" pitchFamily="34" charset="0"/>
              <a:buChar char="•"/>
            </a:pPr>
            <a:r>
              <a:rPr lang="en-US" sz="3600" dirty="0"/>
              <a:t>13 counties have no primary care physician.</a:t>
            </a:r>
          </a:p>
          <a:p>
            <a:pPr marL="428625" indent="-428625">
              <a:buClr>
                <a:srgbClr val="002060"/>
              </a:buClr>
              <a:buFont typeface="Arial" panose="020B0604020202020204" pitchFamily="34" charset="0"/>
              <a:buChar char="•"/>
            </a:pPr>
            <a:r>
              <a:rPr lang="en-US" sz="3600" dirty="0"/>
              <a:t>44 counties do not have any OB-GYN physicians.</a:t>
            </a:r>
          </a:p>
          <a:p>
            <a:pPr marL="428625" indent="-428625">
              <a:buClr>
                <a:srgbClr val="002060"/>
              </a:buClr>
              <a:buFont typeface="Arial" panose="020B0604020202020204" pitchFamily="34" charset="0"/>
              <a:buChar char="•"/>
            </a:pPr>
            <a:r>
              <a:rPr lang="en-US" sz="3600" dirty="0"/>
              <a:t>78 counties have no practicing psychiatrists.</a:t>
            </a:r>
          </a:p>
          <a:p>
            <a:pPr marL="428625" indent="-428625">
              <a:buClr>
                <a:srgbClr val="002060"/>
              </a:buClr>
              <a:buFont typeface="Arial" panose="020B0604020202020204" pitchFamily="34" charset="0"/>
              <a:buChar char="•"/>
            </a:pPr>
            <a:r>
              <a:rPr lang="en-US" sz="3600" dirty="0"/>
              <a:t>About 20% of physicians and 18% of nurses in Nebraska are over 60 years old.</a:t>
            </a:r>
          </a:p>
          <a:p>
            <a:pPr>
              <a:buClr>
                <a:srgbClr val="D0E64C"/>
              </a:buClr>
            </a:pPr>
            <a:endParaRPr lang="en-US" sz="3600" dirty="0">
              <a:solidFill>
                <a:schemeClr val="bg1"/>
              </a:solidFill>
            </a:endParaRPr>
          </a:p>
          <a:p>
            <a:pPr>
              <a:buClr>
                <a:srgbClr val="D0E64C"/>
              </a:buClr>
            </a:pPr>
            <a:endParaRPr lang="en-US" sz="3600" dirty="0">
              <a:solidFill>
                <a:schemeClr val="bg1"/>
              </a:solidFill>
            </a:endParaRPr>
          </a:p>
          <a:p>
            <a:pPr marL="428625" indent="-428625">
              <a:buClr>
                <a:srgbClr val="D0E64C"/>
              </a:buClr>
              <a:buFont typeface="Arial" panose="020B0604020202020204" pitchFamily="34" charset="0"/>
              <a:buChar char="•"/>
            </a:pPr>
            <a:endParaRPr lang="en-US" sz="3600" dirty="0">
              <a:solidFill>
                <a:schemeClr val="bg1"/>
              </a:solidFill>
            </a:endParaRPr>
          </a:p>
        </p:txBody>
      </p:sp>
      <p:pic>
        <p:nvPicPr>
          <p:cNvPr id="2" name="Content Placeholder 4" descr="Icon&#10;&#10;Description automatically generated">
            <a:extLst>
              <a:ext uri="{FF2B5EF4-FFF2-40B4-BE49-F238E27FC236}">
                <a16:creationId xmlns:a16="http://schemas.microsoft.com/office/drawing/2014/main" id="{1A628359-FDB7-EE34-57AC-C6AE8A9EC6CB}"/>
              </a:ext>
            </a:extLst>
          </p:cNvPr>
          <p:cNvPicPr>
            <a:picLocks noChangeAspect="1"/>
          </p:cNvPicPr>
          <p:nvPr/>
        </p:nvPicPr>
        <p:blipFill>
          <a:blip r:embed="rId2"/>
          <a:stretch>
            <a:fillRect/>
          </a:stretch>
        </p:blipFill>
        <p:spPr>
          <a:xfrm>
            <a:off x="13638634" y="9028756"/>
            <a:ext cx="4298498" cy="858669"/>
          </a:xfrm>
          <a:prstGeom prst="rect">
            <a:avLst/>
          </a:prstGeom>
        </p:spPr>
      </p:pic>
    </p:spTree>
    <p:extLst>
      <p:ext uri="{BB962C8B-B14F-4D97-AF65-F5344CB8AC3E}">
        <p14:creationId xmlns:p14="http://schemas.microsoft.com/office/powerpoint/2010/main" val="219092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2768600"/>
          <a:ext cx="15201899" cy="5235776"/>
        </p:xfrm>
        <a:graphic>
          <a:graphicData uri="http://schemas.openxmlformats.org/drawingml/2006/table">
            <a:tbl>
              <a:tblPr/>
              <a:tblGrid>
                <a:gridCol w="9525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gridCol w="4724399">
                  <a:extLst>
                    <a:ext uri="{9D8B030D-6E8A-4147-A177-3AD203B41FA5}">
                      <a16:colId xmlns:a16="http://schemas.microsoft.com/office/drawing/2014/main" val="20003"/>
                    </a:ext>
                  </a:extLst>
                </a:gridCol>
              </a:tblGrid>
              <a:tr h="1045835">
                <a:tc>
                  <a:txBody>
                    <a:bodyPr/>
                    <a:lstStyle/>
                    <a:p>
                      <a:pPr algn="l">
                        <a:lnSpc>
                          <a:spcPts val="5040"/>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ts val="5040"/>
                        </a:lnSpc>
                        <a:defRPr/>
                      </a:pPr>
                      <a:r>
                        <a:rPr lang="en-US" sz="3600" dirty="0">
                          <a:solidFill>
                            <a:srgbClr val="FFFFFF"/>
                          </a:solidFill>
                          <a:latin typeface="Bebas Neue Bold"/>
                        </a:rPr>
                        <a:t>INDEPENDENT CAHs</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3262"/>
                    </a:solidFill>
                  </a:tcPr>
                </a:tc>
                <a:tc>
                  <a:txBody>
                    <a:bodyPr/>
                    <a:lstStyle/>
                    <a:p>
                      <a:pPr algn="ctr">
                        <a:lnSpc>
                          <a:spcPts val="5040"/>
                        </a:lnSpc>
                        <a:defRPr/>
                      </a:pPr>
                      <a:r>
                        <a:rPr lang="en-US" sz="3600" dirty="0">
                          <a:solidFill>
                            <a:srgbClr val="FFFFFF"/>
                          </a:solidFill>
                          <a:latin typeface="Bebas Neue Bold"/>
                        </a:rPr>
                        <a:t>Independent pps</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3262"/>
                    </a:solidFill>
                  </a:tcPr>
                </a:tc>
                <a:tc>
                  <a:txBody>
                    <a:bodyPr/>
                    <a:lstStyle/>
                    <a:p>
                      <a:pPr algn="ctr">
                        <a:lnSpc>
                          <a:spcPts val="5039"/>
                        </a:lnSpc>
                        <a:defRPr/>
                      </a:pPr>
                      <a:r>
                        <a:rPr lang="en-US" sz="3599" dirty="0">
                          <a:solidFill>
                            <a:srgbClr val="FFFFFF"/>
                          </a:solidFill>
                          <a:latin typeface="Bebas Neue Bold"/>
                        </a:rPr>
                        <a:t>System hospitals</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E3262"/>
                    </a:solidFill>
                  </a:tcPr>
                </a:tc>
                <a:extLst>
                  <a:ext uri="{0D108BD9-81ED-4DB2-BD59-A6C34878D82A}">
                    <a16:rowId xmlns:a16="http://schemas.microsoft.com/office/drawing/2014/main" val="10000"/>
                  </a:ext>
                </a:extLst>
              </a:tr>
              <a:tr h="1045835">
                <a:tc>
                  <a:txBody>
                    <a:bodyPr/>
                    <a:lstStyle/>
                    <a:p>
                      <a:pPr algn="l">
                        <a:lnSpc>
                          <a:spcPts val="5039"/>
                        </a:lnSpc>
                        <a:defRPr/>
                      </a:pPr>
                      <a:r>
                        <a:rPr lang="en-US" sz="3599" dirty="0">
                          <a:solidFill>
                            <a:srgbClr val="FFFFFF"/>
                          </a:solidFill>
                          <a:latin typeface="Bebas Neue"/>
                        </a:rPr>
                        <a:t>#1</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B8D5"/>
                    </a:solidFill>
                  </a:tcPr>
                </a:tc>
                <a:tc>
                  <a:txBody>
                    <a:bodyPr/>
                    <a:lstStyle/>
                    <a:p>
                      <a:pPr algn="ctr">
                        <a:lnSpc>
                          <a:spcPts val="5039"/>
                        </a:lnSpc>
                        <a:defRPr/>
                      </a:pPr>
                      <a:r>
                        <a:rPr lang="en-US" sz="3599" dirty="0">
                          <a:solidFill>
                            <a:srgbClr val="1E3262"/>
                          </a:solidFill>
                          <a:latin typeface="Bebas Neue"/>
                        </a:rPr>
                        <a:t>RN</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RN</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rn</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45835">
                <a:tc>
                  <a:txBody>
                    <a:bodyPr/>
                    <a:lstStyle/>
                    <a:p>
                      <a:pPr algn="l">
                        <a:lnSpc>
                          <a:spcPts val="5039"/>
                        </a:lnSpc>
                        <a:defRPr/>
                      </a:pPr>
                      <a:r>
                        <a:rPr lang="en-US" sz="3599" dirty="0">
                          <a:solidFill>
                            <a:srgbClr val="FFFFFF"/>
                          </a:solidFill>
                          <a:latin typeface="Bebas Neue"/>
                        </a:rPr>
                        <a:t>#2</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B8D5"/>
                    </a:solidFill>
                  </a:tcPr>
                </a:tc>
                <a:tc>
                  <a:txBody>
                    <a:bodyPr/>
                    <a:lstStyle/>
                    <a:p>
                      <a:pPr algn="ctr">
                        <a:lnSpc>
                          <a:spcPts val="5039"/>
                        </a:lnSpc>
                        <a:defRPr/>
                      </a:pPr>
                      <a:r>
                        <a:rPr lang="en-US" sz="3599" dirty="0">
                          <a:solidFill>
                            <a:srgbClr val="1E3262"/>
                          </a:solidFill>
                          <a:latin typeface="Bebas Neue"/>
                        </a:rPr>
                        <a:t>Nurse Aide</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nurse Aide</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Physicians</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45835">
                <a:tc>
                  <a:txBody>
                    <a:bodyPr/>
                    <a:lstStyle/>
                    <a:p>
                      <a:pPr algn="l">
                        <a:lnSpc>
                          <a:spcPts val="5039"/>
                        </a:lnSpc>
                        <a:defRPr/>
                      </a:pPr>
                      <a:r>
                        <a:rPr lang="en-US" sz="3599" dirty="0">
                          <a:solidFill>
                            <a:srgbClr val="FFFFFF"/>
                          </a:solidFill>
                          <a:latin typeface="Bebas Neue"/>
                        </a:rPr>
                        <a:t>#3</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B8D5"/>
                    </a:solidFill>
                  </a:tcPr>
                </a:tc>
                <a:tc>
                  <a:txBody>
                    <a:bodyPr/>
                    <a:lstStyle/>
                    <a:p>
                      <a:pPr algn="ctr">
                        <a:lnSpc>
                          <a:spcPts val="5039"/>
                        </a:lnSpc>
                        <a:defRPr/>
                      </a:pPr>
                      <a:r>
                        <a:rPr lang="en-US" sz="3599" dirty="0">
                          <a:solidFill>
                            <a:srgbClr val="1E3262"/>
                          </a:solidFill>
                          <a:latin typeface="Bebas Neue"/>
                        </a:rPr>
                        <a:t>Lab Staff</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Physicians</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nurse aide</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52436">
                <a:tc>
                  <a:txBody>
                    <a:bodyPr/>
                    <a:lstStyle/>
                    <a:p>
                      <a:pPr algn="l">
                        <a:lnSpc>
                          <a:spcPts val="5039"/>
                        </a:lnSpc>
                        <a:defRPr/>
                      </a:pPr>
                      <a:r>
                        <a:rPr lang="en-US" sz="3599" dirty="0">
                          <a:solidFill>
                            <a:srgbClr val="FFFFFF"/>
                          </a:solidFill>
                          <a:latin typeface="Bebas Neue"/>
                        </a:rPr>
                        <a:t>#4</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B8D5"/>
                    </a:solidFill>
                  </a:tcPr>
                </a:tc>
                <a:tc>
                  <a:txBody>
                    <a:bodyPr/>
                    <a:lstStyle/>
                    <a:p>
                      <a:pPr algn="ctr">
                        <a:lnSpc>
                          <a:spcPts val="5039"/>
                        </a:lnSpc>
                        <a:defRPr/>
                      </a:pPr>
                      <a:r>
                        <a:rPr lang="en-US" sz="3599" dirty="0">
                          <a:solidFill>
                            <a:srgbClr val="1E3262"/>
                          </a:solidFill>
                          <a:latin typeface="Bebas Neue"/>
                        </a:rPr>
                        <a:t>Radiology tech</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Radiology tech</a:t>
                      </a: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Radiology tech</a:t>
                      </a: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a:off x="1028700" y="1393824"/>
            <a:ext cx="16230600" cy="923330"/>
          </a:xfrm>
          <a:prstGeom prst="rect">
            <a:avLst/>
          </a:prstGeom>
        </p:spPr>
        <p:txBody>
          <a:bodyPr lIns="0" tIns="0" rIns="0" bIns="0" rtlCol="0" anchor="t">
            <a:spAutoFit/>
          </a:bodyPr>
          <a:lstStyle/>
          <a:p>
            <a:pPr algn="l">
              <a:lnSpc>
                <a:spcPts val="7200"/>
              </a:lnSpc>
            </a:pPr>
            <a:r>
              <a:rPr lang="en-US" sz="7200" dirty="0">
                <a:solidFill>
                  <a:srgbClr val="002060"/>
                </a:solidFill>
                <a:latin typeface="Bebas Neue Bold"/>
              </a:rPr>
              <a:t>GREATEST </a:t>
            </a:r>
            <a:r>
              <a:rPr lang="en-US" sz="7200" dirty="0">
                <a:solidFill>
                  <a:srgbClr val="BFD734"/>
                </a:solidFill>
                <a:latin typeface="Bebas Neue Bold"/>
              </a:rPr>
              <a:t>WORKFORCE NEEDS </a:t>
            </a:r>
            <a:r>
              <a:rPr lang="en-US" sz="7200" dirty="0">
                <a:solidFill>
                  <a:srgbClr val="002060"/>
                </a:solidFill>
                <a:latin typeface="Bebas Neue Bold"/>
              </a:rPr>
              <a:t>BY CATEGORY</a:t>
            </a:r>
          </a:p>
        </p:txBody>
      </p:sp>
      <p:pic>
        <p:nvPicPr>
          <p:cNvPr id="5" name="Content Placeholder 4" descr="Icon&#10;&#10;Description automatically generated">
            <a:extLst>
              <a:ext uri="{FF2B5EF4-FFF2-40B4-BE49-F238E27FC236}">
                <a16:creationId xmlns:a16="http://schemas.microsoft.com/office/drawing/2014/main" id="{31A25415-AC8E-846B-EE61-AF4A0CCC5FB5}"/>
              </a:ext>
            </a:extLst>
          </p:cNvPr>
          <p:cNvPicPr>
            <a:picLocks noChangeAspect="1"/>
          </p:cNvPicPr>
          <p:nvPr/>
        </p:nvPicPr>
        <p:blipFill>
          <a:blip r:embed="rId2"/>
          <a:stretch>
            <a:fillRect/>
          </a:stretch>
        </p:blipFill>
        <p:spPr>
          <a:xfrm>
            <a:off x="13639800" y="9031885"/>
            <a:ext cx="4298498" cy="858669"/>
          </a:xfrm>
          <a:prstGeom prst="rect">
            <a:avLst/>
          </a:prstGeom>
        </p:spPr>
      </p:pic>
    </p:spTree>
    <p:extLst>
      <p:ext uri="{BB962C8B-B14F-4D97-AF65-F5344CB8AC3E}">
        <p14:creationId xmlns:p14="http://schemas.microsoft.com/office/powerpoint/2010/main" val="22919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8200" y="647700"/>
            <a:ext cx="7086600" cy="8309967"/>
          </a:xfrm>
          <a:prstGeom prst="rect">
            <a:avLst/>
          </a:prstGeom>
        </p:spPr>
        <p:txBody>
          <a:bodyPr wrap="square" lIns="0" tIns="0" rIns="0" bIns="0" rtlCol="0" anchor="t">
            <a:spAutoFit/>
          </a:bodyPr>
          <a:lstStyle/>
          <a:p>
            <a:pPr>
              <a:lnSpc>
                <a:spcPts val="7200"/>
              </a:lnSpc>
            </a:pPr>
            <a:r>
              <a:rPr lang="en-US" sz="7200" dirty="0">
                <a:solidFill>
                  <a:srgbClr val="1E3262"/>
                </a:solidFill>
                <a:latin typeface="Bebas Neue" panose="020B0606020202050201" pitchFamily="34" charset="0"/>
              </a:rPr>
              <a:t>Using </a:t>
            </a:r>
            <a:r>
              <a:rPr lang="en-US" sz="7200" dirty="0">
                <a:solidFill>
                  <a:srgbClr val="BFD734"/>
                </a:solidFill>
                <a:latin typeface="Bebas Neue" panose="020B0606020202050201" pitchFamily="34" charset="0"/>
              </a:rPr>
              <a:t>new staffing models</a:t>
            </a:r>
            <a:r>
              <a:rPr lang="en-US" sz="7200" dirty="0">
                <a:solidFill>
                  <a:srgbClr val="1E3262"/>
                </a:solidFill>
                <a:latin typeface="Bebas Neue" panose="020B0606020202050201" pitchFamily="34" charset="0"/>
              </a:rPr>
              <a:t> or expanded roles of cnaS, lpns, paramedics, med techs, or others to provide care?</a:t>
            </a:r>
          </a:p>
          <a:p>
            <a:pPr>
              <a:lnSpc>
                <a:spcPts val="7200"/>
              </a:lnSpc>
            </a:pPr>
            <a:endParaRPr lang="en-US" sz="7200" dirty="0">
              <a:solidFill>
                <a:srgbClr val="1E3262"/>
              </a:solidFill>
              <a:latin typeface="Bebas Neue Bold"/>
            </a:endParaRPr>
          </a:p>
          <a:p>
            <a:pPr>
              <a:lnSpc>
                <a:spcPts val="7200"/>
              </a:lnSpc>
            </a:pPr>
            <a:r>
              <a:rPr lang="en-US" sz="5400" dirty="0">
                <a:solidFill>
                  <a:srgbClr val="25B1DD"/>
                </a:solidFill>
                <a:latin typeface="Bebas Neue Bold"/>
              </a:rPr>
              <a:t>Q1 2023 Pulse</a:t>
            </a:r>
          </a:p>
          <a:p>
            <a:pPr>
              <a:lnSpc>
                <a:spcPts val="7200"/>
              </a:lnSpc>
            </a:pPr>
            <a:r>
              <a:rPr lang="en-US" sz="5400" i="1" dirty="0">
                <a:solidFill>
                  <a:srgbClr val="1E3262"/>
                </a:solidFill>
                <a:latin typeface="Bebas Neue Bold"/>
              </a:rPr>
              <a:t>45.8% Yes</a:t>
            </a:r>
          </a:p>
        </p:txBody>
      </p:sp>
      <p:pic>
        <p:nvPicPr>
          <p:cNvPr id="11" name="Content Placeholder 4" descr="Icon&#10;&#10;Description automatically generated">
            <a:extLst>
              <a:ext uri="{FF2B5EF4-FFF2-40B4-BE49-F238E27FC236}">
                <a16:creationId xmlns:a16="http://schemas.microsoft.com/office/drawing/2014/main" id="{ED0FD233-69D1-2E99-1AE4-0D4C98CEE03F}"/>
              </a:ext>
            </a:extLst>
          </p:cNvPr>
          <p:cNvPicPr>
            <a:picLocks noChangeAspect="1"/>
          </p:cNvPicPr>
          <p:nvPr/>
        </p:nvPicPr>
        <p:blipFill>
          <a:blip r:embed="rId3"/>
          <a:stretch>
            <a:fillRect/>
          </a:stretch>
        </p:blipFill>
        <p:spPr>
          <a:xfrm>
            <a:off x="13639800" y="9031885"/>
            <a:ext cx="4298498" cy="858669"/>
          </a:xfrm>
          <a:prstGeom prst="rect">
            <a:avLst/>
          </a:prstGeom>
        </p:spPr>
      </p:pic>
      <p:sp>
        <p:nvSpPr>
          <p:cNvPr id="3" name="TextBox 7">
            <a:extLst>
              <a:ext uri="{FF2B5EF4-FFF2-40B4-BE49-F238E27FC236}">
                <a16:creationId xmlns:a16="http://schemas.microsoft.com/office/drawing/2014/main" id="{0B8EA4D5-5EF3-FDFF-D193-A9D20695AF89}"/>
              </a:ext>
            </a:extLst>
          </p:cNvPr>
          <p:cNvSpPr txBox="1"/>
          <p:nvPr/>
        </p:nvSpPr>
        <p:spPr>
          <a:xfrm>
            <a:off x="8763000" y="4686300"/>
            <a:ext cx="2595916" cy="1155573"/>
          </a:xfrm>
          <a:prstGeom prst="rect">
            <a:avLst/>
          </a:prstGeom>
        </p:spPr>
        <p:txBody>
          <a:bodyPr wrap="square" lIns="0" tIns="0" rIns="0" bIns="0" rtlCol="0" anchor="t">
            <a:spAutoFit/>
          </a:bodyPr>
          <a:lstStyle/>
          <a:p>
            <a:pPr algn="ctr">
              <a:lnSpc>
                <a:spcPts val="4474"/>
              </a:lnSpc>
            </a:pPr>
            <a:r>
              <a:rPr lang="en-US" sz="4400" dirty="0">
                <a:solidFill>
                  <a:schemeClr val="bg1"/>
                </a:solidFill>
                <a:latin typeface="Canva Sans Bold"/>
              </a:rPr>
              <a:t>NO</a:t>
            </a:r>
          </a:p>
          <a:p>
            <a:pPr algn="ctr">
              <a:lnSpc>
                <a:spcPts val="4474"/>
              </a:lnSpc>
            </a:pPr>
            <a:r>
              <a:rPr lang="en-US" sz="4400" dirty="0">
                <a:solidFill>
                  <a:schemeClr val="bg1"/>
                </a:solidFill>
                <a:latin typeface="Canva Sans Bold"/>
              </a:rPr>
              <a:t>54.2%</a:t>
            </a:r>
          </a:p>
        </p:txBody>
      </p:sp>
      <p:sp>
        <p:nvSpPr>
          <p:cNvPr id="6" name="TextBox 3">
            <a:extLst>
              <a:ext uri="{FF2B5EF4-FFF2-40B4-BE49-F238E27FC236}">
                <a16:creationId xmlns:a16="http://schemas.microsoft.com/office/drawing/2014/main" id="{E44C19B8-BE3A-00FE-ED18-BB617AD4F3DA}"/>
              </a:ext>
            </a:extLst>
          </p:cNvPr>
          <p:cNvSpPr txBox="1"/>
          <p:nvPr/>
        </p:nvSpPr>
        <p:spPr>
          <a:xfrm>
            <a:off x="13358068" y="7086317"/>
            <a:ext cx="2261398" cy="942973"/>
          </a:xfrm>
          <a:prstGeom prst="rect">
            <a:avLst/>
          </a:prstGeom>
        </p:spPr>
        <p:txBody>
          <a:bodyPr lIns="0" tIns="0" rIns="0" bIns="0" rtlCol="0" anchor="t">
            <a:spAutoFit/>
          </a:bodyPr>
          <a:lstStyle/>
          <a:p>
            <a:pPr algn="ctr">
              <a:lnSpc>
                <a:spcPts val="6839"/>
              </a:lnSpc>
            </a:pPr>
            <a:r>
              <a:rPr lang="en-US" sz="7199">
                <a:solidFill>
                  <a:srgbClr val="FFFFFF"/>
                </a:solidFill>
                <a:latin typeface="Bebas Neue"/>
              </a:rPr>
              <a:t>56.3%</a:t>
            </a:r>
          </a:p>
        </p:txBody>
      </p:sp>
      <p:grpSp>
        <p:nvGrpSpPr>
          <p:cNvPr id="12" name="Group 4">
            <a:extLst>
              <a:ext uri="{FF2B5EF4-FFF2-40B4-BE49-F238E27FC236}">
                <a16:creationId xmlns:a16="http://schemas.microsoft.com/office/drawing/2014/main" id="{C566A89F-44DC-D3D5-10EB-372EEC793699}"/>
              </a:ext>
            </a:extLst>
          </p:cNvPr>
          <p:cNvGrpSpPr/>
          <p:nvPr/>
        </p:nvGrpSpPr>
        <p:grpSpPr>
          <a:xfrm>
            <a:off x="8382000" y="952500"/>
            <a:ext cx="8256673" cy="8233302"/>
            <a:chOff x="0" y="-76200"/>
            <a:chExt cx="11008898" cy="10977735"/>
          </a:xfrm>
        </p:grpSpPr>
        <p:sp>
          <p:nvSpPr>
            <p:cNvPr id="13" name="TextBox 5">
              <a:extLst>
                <a:ext uri="{FF2B5EF4-FFF2-40B4-BE49-F238E27FC236}">
                  <a16:creationId xmlns:a16="http://schemas.microsoft.com/office/drawing/2014/main" id="{DCA56AA0-01CF-0BC5-2744-524FAE9D27F7}"/>
                </a:ext>
              </a:extLst>
            </p:cNvPr>
            <p:cNvSpPr txBox="1"/>
            <p:nvPr/>
          </p:nvSpPr>
          <p:spPr>
            <a:xfrm>
              <a:off x="5250167" y="-76200"/>
              <a:ext cx="611810" cy="718881"/>
            </a:xfrm>
            <a:prstGeom prst="rect">
              <a:avLst/>
            </a:prstGeom>
          </p:spPr>
          <p:txBody>
            <a:bodyPr lIns="0" tIns="0" rIns="0" bIns="0" rtlCol="0" anchor="t">
              <a:spAutoFit/>
            </a:bodyPr>
            <a:lstStyle/>
            <a:p>
              <a:pPr algn="l">
                <a:lnSpc>
                  <a:spcPts val="4443"/>
                </a:lnSpc>
              </a:pPr>
              <a:r>
                <a:rPr lang="en-US" sz="3174">
                  <a:solidFill>
                    <a:srgbClr val="1E3262"/>
                  </a:solidFill>
                  <a:latin typeface="Bebas Neue"/>
                </a:rPr>
                <a:t>Yes</a:t>
              </a:r>
            </a:p>
          </p:txBody>
        </p:sp>
        <p:sp>
          <p:nvSpPr>
            <p:cNvPr id="14" name="TextBox 6">
              <a:extLst>
                <a:ext uri="{FF2B5EF4-FFF2-40B4-BE49-F238E27FC236}">
                  <a16:creationId xmlns:a16="http://schemas.microsoft.com/office/drawing/2014/main" id="{0BF2A98C-7300-C8E6-0ED0-776A74EF0CB9}"/>
                </a:ext>
              </a:extLst>
            </p:cNvPr>
            <p:cNvSpPr txBox="1"/>
            <p:nvPr/>
          </p:nvSpPr>
          <p:spPr>
            <a:xfrm>
              <a:off x="6533860" y="-76200"/>
              <a:ext cx="515589" cy="727123"/>
            </a:xfrm>
            <a:prstGeom prst="rect">
              <a:avLst/>
            </a:prstGeom>
          </p:spPr>
          <p:txBody>
            <a:bodyPr wrap="square" lIns="0" tIns="0" rIns="0" bIns="0" rtlCol="0" anchor="t">
              <a:spAutoFit/>
            </a:bodyPr>
            <a:lstStyle/>
            <a:p>
              <a:pPr algn="l">
                <a:lnSpc>
                  <a:spcPts val="4443"/>
                </a:lnSpc>
              </a:pPr>
              <a:r>
                <a:rPr lang="en-US" sz="3174" dirty="0">
                  <a:solidFill>
                    <a:srgbClr val="1E3262"/>
                  </a:solidFill>
                  <a:latin typeface="Bebas Neue"/>
                </a:rPr>
                <a:t>No</a:t>
              </a:r>
            </a:p>
          </p:txBody>
        </p:sp>
        <p:grpSp>
          <p:nvGrpSpPr>
            <p:cNvPr id="15" name="Group 7">
              <a:extLst>
                <a:ext uri="{FF2B5EF4-FFF2-40B4-BE49-F238E27FC236}">
                  <a16:creationId xmlns:a16="http://schemas.microsoft.com/office/drawing/2014/main" id="{FCD4A4BD-945C-7C46-F0E1-338B42053909}"/>
                </a:ext>
              </a:extLst>
            </p:cNvPr>
            <p:cNvGrpSpPr>
              <a:grpSpLocks noChangeAspect="1"/>
            </p:cNvGrpSpPr>
            <p:nvPr/>
          </p:nvGrpSpPr>
          <p:grpSpPr>
            <a:xfrm>
              <a:off x="4981414" y="254152"/>
              <a:ext cx="1418070" cy="134377"/>
              <a:chOff x="3791314" y="-745440"/>
              <a:chExt cx="1608270" cy="152400"/>
            </a:xfrm>
          </p:grpSpPr>
          <p:sp>
            <p:nvSpPr>
              <p:cNvPr id="34" name="Freeform 8">
                <a:extLst>
                  <a:ext uri="{FF2B5EF4-FFF2-40B4-BE49-F238E27FC236}">
                    <a16:creationId xmlns:a16="http://schemas.microsoft.com/office/drawing/2014/main" id="{15677D24-41A7-048D-D998-D37AE32A10A2}"/>
                  </a:ext>
                </a:extLst>
              </p:cNvPr>
              <p:cNvSpPr/>
              <p:nvPr/>
            </p:nvSpPr>
            <p:spPr>
              <a:xfrm>
                <a:off x="3791314" y="-745440"/>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1E3262"/>
              </a:solidFill>
            </p:spPr>
            <p:txBody>
              <a:bodyPr/>
              <a:lstStyle/>
              <a:p>
                <a:endParaRPr lang="en-US"/>
              </a:p>
            </p:txBody>
          </p:sp>
          <p:sp>
            <p:nvSpPr>
              <p:cNvPr id="35" name="Freeform 9">
                <a:extLst>
                  <a:ext uri="{FF2B5EF4-FFF2-40B4-BE49-F238E27FC236}">
                    <a16:creationId xmlns:a16="http://schemas.microsoft.com/office/drawing/2014/main" id="{F0190512-0EF8-1DF9-F1C7-00FB595CBB0B}"/>
                  </a:ext>
                </a:extLst>
              </p:cNvPr>
              <p:cNvSpPr/>
              <p:nvPr/>
            </p:nvSpPr>
            <p:spPr>
              <a:xfrm>
                <a:off x="5247185" y="-745440"/>
                <a:ext cx="152399"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25B1DD"/>
              </a:solidFill>
            </p:spPr>
            <p:txBody>
              <a:bodyPr/>
              <a:lstStyle/>
              <a:p>
                <a:endParaRPr lang="en-US"/>
              </a:p>
            </p:txBody>
          </p:sp>
        </p:grpSp>
        <p:sp>
          <p:nvSpPr>
            <p:cNvPr id="17" name="TextBox 11">
              <a:extLst>
                <a:ext uri="{FF2B5EF4-FFF2-40B4-BE49-F238E27FC236}">
                  <a16:creationId xmlns:a16="http://schemas.microsoft.com/office/drawing/2014/main" id="{CF96BCA7-2DE8-7E4E-597F-0AACDB00CC55}"/>
                </a:ext>
              </a:extLst>
            </p:cNvPr>
            <p:cNvSpPr txBox="1"/>
            <p:nvPr/>
          </p:nvSpPr>
          <p:spPr>
            <a:xfrm>
              <a:off x="3698012" y="10174412"/>
              <a:ext cx="416136" cy="727123"/>
            </a:xfrm>
            <a:prstGeom prst="rect">
              <a:avLst/>
            </a:prstGeom>
          </p:spPr>
          <p:txBody>
            <a:bodyPr lIns="0" tIns="0" rIns="0" bIns="0" rtlCol="0" anchor="t">
              <a:spAutoFit/>
            </a:bodyPr>
            <a:lstStyle/>
            <a:p>
              <a:pPr algn="ctr">
                <a:lnSpc>
                  <a:spcPts val="4443"/>
                </a:lnSpc>
              </a:pPr>
              <a:endParaRPr lang="en-US" sz="3174" dirty="0">
                <a:solidFill>
                  <a:srgbClr val="1E3262"/>
                </a:solidFill>
                <a:latin typeface="Bebas Neue"/>
              </a:endParaRPr>
            </a:p>
          </p:txBody>
        </p:sp>
        <p:sp>
          <p:nvSpPr>
            <p:cNvPr id="18" name="TextBox 12">
              <a:extLst>
                <a:ext uri="{FF2B5EF4-FFF2-40B4-BE49-F238E27FC236}">
                  <a16:creationId xmlns:a16="http://schemas.microsoft.com/office/drawing/2014/main" id="{26CB477B-D7FB-041A-8157-7D73AADAFD9F}"/>
                </a:ext>
              </a:extLst>
            </p:cNvPr>
            <p:cNvSpPr txBox="1"/>
            <p:nvPr/>
          </p:nvSpPr>
          <p:spPr>
            <a:xfrm>
              <a:off x="5965107" y="10174412"/>
              <a:ext cx="417157" cy="727123"/>
            </a:xfrm>
            <a:prstGeom prst="rect">
              <a:avLst/>
            </a:prstGeom>
          </p:spPr>
          <p:txBody>
            <a:bodyPr lIns="0" tIns="0" rIns="0" bIns="0" rtlCol="0" anchor="t">
              <a:spAutoFit/>
            </a:bodyPr>
            <a:lstStyle/>
            <a:p>
              <a:pPr algn="ctr">
                <a:lnSpc>
                  <a:spcPts val="4443"/>
                </a:lnSpc>
              </a:pPr>
              <a:endParaRPr lang="en-US" sz="3174" dirty="0">
                <a:solidFill>
                  <a:srgbClr val="1E3262"/>
                </a:solidFill>
                <a:latin typeface="Bebas Neue"/>
              </a:endParaRPr>
            </a:p>
          </p:txBody>
        </p:sp>
        <p:sp>
          <p:nvSpPr>
            <p:cNvPr id="19" name="TextBox 13">
              <a:extLst>
                <a:ext uri="{FF2B5EF4-FFF2-40B4-BE49-F238E27FC236}">
                  <a16:creationId xmlns:a16="http://schemas.microsoft.com/office/drawing/2014/main" id="{14092E79-CA28-4923-9AC7-ED544EA8B132}"/>
                </a:ext>
              </a:extLst>
            </p:cNvPr>
            <p:cNvSpPr txBox="1"/>
            <p:nvPr/>
          </p:nvSpPr>
          <p:spPr>
            <a:xfrm>
              <a:off x="8233224" y="10174412"/>
              <a:ext cx="416136" cy="727123"/>
            </a:xfrm>
            <a:prstGeom prst="rect">
              <a:avLst/>
            </a:prstGeom>
          </p:spPr>
          <p:txBody>
            <a:bodyPr lIns="0" tIns="0" rIns="0" bIns="0" rtlCol="0" anchor="t">
              <a:spAutoFit/>
            </a:bodyPr>
            <a:lstStyle/>
            <a:p>
              <a:pPr algn="ctr">
                <a:lnSpc>
                  <a:spcPts val="4443"/>
                </a:lnSpc>
              </a:pPr>
              <a:endParaRPr lang="en-US" sz="3174" dirty="0">
                <a:solidFill>
                  <a:srgbClr val="1E3262"/>
                </a:solidFill>
                <a:latin typeface="Bebas Neue"/>
              </a:endParaRPr>
            </a:p>
          </p:txBody>
        </p:sp>
        <p:sp>
          <p:nvSpPr>
            <p:cNvPr id="20" name="TextBox 14">
              <a:extLst>
                <a:ext uri="{FF2B5EF4-FFF2-40B4-BE49-F238E27FC236}">
                  <a16:creationId xmlns:a16="http://schemas.microsoft.com/office/drawing/2014/main" id="{2121627A-C775-0583-2AC4-7672F6F6368B}"/>
                </a:ext>
              </a:extLst>
            </p:cNvPr>
            <p:cNvSpPr txBox="1"/>
            <p:nvPr/>
          </p:nvSpPr>
          <p:spPr>
            <a:xfrm>
              <a:off x="10408898" y="10174412"/>
              <a:ext cx="600000" cy="727123"/>
            </a:xfrm>
            <a:prstGeom prst="rect">
              <a:avLst/>
            </a:prstGeom>
          </p:spPr>
          <p:txBody>
            <a:bodyPr lIns="0" tIns="0" rIns="0" bIns="0" rtlCol="0" anchor="t">
              <a:spAutoFit/>
            </a:bodyPr>
            <a:lstStyle/>
            <a:p>
              <a:pPr algn="ctr">
                <a:lnSpc>
                  <a:spcPts val="4443"/>
                </a:lnSpc>
              </a:pPr>
              <a:endParaRPr lang="en-US" sz="3174" dirty="0">
                <a:solidFill>
                  <a:srgbClr val="1E3262"/>
                </a:solidFill>
                <a:latin typeface="Bebas Neue"/>
              </a:endParaRPr>
            </a:p>
          </p:txBody>
        </p:sp>
        <p:sp>
          <p:nvSpPr>
            <p:cNvPr id="21" name="TextBox 15">
              <a:extLst>
                <a:ext uri="{FF2B5EF4-FFF2-40B4-BE49-F238E27FC236}">
                  <a16:creationId xmlns:a16="http://schemas.microsoft.com/office/drawing/2014/main" id="{373D798D-4DB0-C8EF-846A-2D61A6EA96BE}"/>
                </a:ext>
              </a:extLst>
            </p:cNvPr>
            <p:cNvSpPr txBox="1"/>
            <p:nvPr/>
          </p:nvSpPr>
          <p:spPr>
            <a:xfrm>
              <a:off x="0" y="1534316"/>
              <a:ext cx="1369721" cy="727123"/>
            </a:xfrm>
            <a:prstGeom prst="rect">
              <a:avLst/>
            </a:prstGeom>
          </p:spPr>
          <p:txBody>
            <a:bodyPr wrap="square" lIns="0" tIns="0" rIns="0" bIns="0" rtlCol="0" anchor="t">
              <a:spAutoFit/>
            </a:bodyPr>
            <a:lstStyle/>
            <a:p>
              <a:pPr algn="r">
                <a:lnSpc>
                  <a:spcPts val="4443"/>
                </a:lnSpc>
              </a:pPr>
              <a:r>
                <a:rPr lang="en-US" sz="3174" dirty="0">
                  <a:solidFill>
                    <a:srgbClr val="1E3262"/>
                  </a:solidFill>
                  <a:latin typeface="Bebas Neue"/>
                </a:rPr>
                <a:t>IND CAH </a:t>
              </a:r>
            </a:p>
          </p:txBody>
        </p:sp>
        <p:sp>
          <p:nvSpPr>
            <p:cNvPr id="22" name="TextBox 16">
              <a:extLst>
                <a:ext uri="{FF2B5EF4-FFF2-40B4-BE49-F238E27FC236}">
                  <a16:creationId xmlns:a16="http://schemas.microsoft.com/office/drawing/2014/main" id="{0BA6F8B5-6CFB-4D9F-6C1C-33D2955BBCC4}"/>
                </a:ext>
              </a:extLst>
            </p:cNvPr>
            <p:cNvSpPr txBox="1"/>
            <p:nvPr/>
          </p:nvSpPr>
          <p:spPr>
            <a:xfrm>
              <a:off x="0" y="3877509"/>
              <a:ext cx="1369719" cy="727123"/>
            </a:xfrm>
            <a:prstGeom prst="rect">
              <a:avLst/>
            </a:prstGeom>
          </p:spPr>
          <p:txBody>
            <a:bodyPr wrap="square" lIns="0" tIns="0" rIns="0" bIns="0" rtlCol="0" anchor="t">
              <a:spAutoFit/>
            </a:bodyPr>
            <a:lstStyle/>
            <a:p>
              <a:pPr algn="r">
                <a:lnSpc>
                  <a:spcPts val="4443"/>
                </a:lnSpc>
              </a:pPr>
              <a:r>
                <a:rPr lang="en-US" sz="3174" dirty="0" err="1">
                  <a:solidFill>
                    <a:srgbClr val="1E3262"/>
                  </a:solidFill>
                  <a:latin typeface="Bebas Neue"/>
                </a:rPr>
                <a:t>iND</a:t>
              </a:r>
              <a:r>
                <a:rPr lang="en-US" sz="3174" dirty="0">
                  <a:solidFill>
                    <a:srgbClr val="1E3262"/>
                  </a:solidFill>
                  <a:latin typeface="Bebas Neue"/>
                </a:rPr>
                <a:t> PPS </a:t>
              </a:r>
            </a:p>
          </p:txBody>
        </p:sp>
        <p:sp>
          <p:nvSpPr>
            <p:cNvPr id="23" name="TextBox 17">
              <a:extLst>
                <a:ext uri="{FF2B5EF4-FFF2-40B4-BE49-F238E27FC236}">
                  <a16:creationId xmlns:a16="http://schemas.microsoft.com/office/drawing/2014/main" id="{96AF1DC8-4D6C-AB40-5F54-A54CE0F88C87}"/>
                </a:ext>
              </a:extLst>
            </p:cNvPr>
            <p:cNvSpPr txBox="1"/>
            <p:nvPr/>
          </p:nvSpPr>
          <p:spPr>
            <a:xfrm>
              <a:off x="0" y="6220702"/>
              <a:ext cx="1369720" cy="718881"/>
            </a:xfrm>
            <a:prstGeom prst="rect">
              <a:avLst/>
            </a:prstGeom>
          </p:spPr>
          <p:txBody>
            <a:bodyPr lIns="0" tIns="0" rIns="0" bIns="0" rtlCol="0" anchor="t">
              <a:spAutoFit/>
            </a:bodyPr>
            <a:lstStyle/>
            <a:p>
              <a:pPr algn="r">
                <a:lnSpc>
                  <a:spcPts val="4443"/>
                </a:lnSpc>
              </a:pPr>
              <a:r>
                <a:rPr lang="en-US" sz="3174">
                  <a:solidFill>
                    <a:srgbClr val="1E3262"/>
                  </a:solidFill>
                  <a:latin typeface="Bebas Neue"/>
                </a:rPr>
                <a:t>System </a:t>
              </a:r>
            </a:p>
          </p:txBody>
        </p:sp>
        <p:sp>
          <p:nvSpPr>
            <p:cNvPr id="24" name="TextBox 18">
              <a:extLst>
                <a:ext uri="{FF2B5EF4-FFF2-40B4-BE49-F238E27FC236}">
                  <a16:creationId xmlns:a16="http://schemas.microsoft.com/office/drawing/2014/main" id="{B3851719-38E1-0711-D221-3B67BFF6C914}"/>
                </a:ext>
              </a:extLst>
            </p:cNvPr>
            <p:cNvSpPr txBox="1"/>
            <p:nvPr/>
          </p:nvSpPr>
          <p:spPr>
            <a:xfrm>
              <a:off x="278931" y="8563895"/>
              <a:ext cx="1090789" cy="727123"/>
            </a:xfrm>
            <a:prstGeom prst="rect">
              <a:avLst/>
            </a:prstGeom>
          </p:spPr>
          <p:txBody>
            <a:bodyPr lIns="0" tIns="0" rIns="0" bIns="0" rtlCol="0" anchor="t">
              <a:spAutoFit/>
            </a:bodyPr>
            <a:lstStyle/>
            <a:p>
              <a:pPr algn="r">
                <a:lnSpc>
                  <a:spcPts val="4443"/>
                </a:lnSpc>
              </a:pPr>
              <a:r>
                <a:rPr lang="en-US" sz="3174" dirty="0">
                  <a:solidFill>
                    <a:srgbClr val="1E3262"/>
                  </a:solidFill>
                  <a:latin typeface="Bebas Neue"/>
                </a:rPr>
                <a:t>All </a:t>
              </a:r>
            </a:p>
          </p:txBody>
        </p:sp>
        <p:grpSp>
          <p:nvGrpSpPr>
            <p:cNvPr id="25" name="Group 19">
              <a:extLst>
                <a:ext uri="{FF2B5EF4-FFF2-40B4-BE49-F238E27FC236}">
                  <a16:creationId xmlns:a16="http://schemas.microsoft.com/office/drawing/2014/main" id="{0D1AEAEE-ED1C-BE34-B403-450ACDAAE7BC}"/>
                </a:ext>
              </a:extLst>
            </p:cNvPr>
            <p:cNvGrpSpPr>
              <a:grpSpLocks noChangeAspect="1"/>
            </p:cNvGrpSpPr>
            <p:nvPr/>
          </p:nvGrpSpPr>
          <p:grpSpPr>
            <a:xfrm>
              <a:off x="1638474" y="911434"/>
              <a:ext cx="9076023" cy="9070424"/>
              <a:chOff x="0" y="0"/>
              <a:chExt cx="10293350" cy="10287000"/>
            </a:xfrm>
          </p:grpSpPr>
          <p:sp>
            <p:nvSpPr>
              <p:cNvPr id="26" name="Freeform 20">
                <a:extLst>
                  <a:ext uri="{FF2B5EF4-FFF2-40B4-BE49-F238E27FC236}">
                    <a16:creationId xmlns:a16="http://schemas.microsoft.com/office/drawing/2014/main" id="{D836DCEF-9CE7-960E-EEE9-A96760F06346}"/>
                  </a:ext>
                </a:extLst>
              </p:cNvPr>
              <p:cNvSpPr/>
              <p:nvPr/>
            </p:nvSpPr>
            <p:spPr>
              <a:xfrm>
                <a:off x="0" y="0"/>
                <a:ext cx="10293350" cy="2314575"/>
              </a:xfrm>
              <a:custGeom>
                <a:avLst/>
                <a:gdLst/>
                <a:ahLst/>
                <a:cxnLst/>
                <a:rect l="l" t="t" r="r" b="b"/>
                <a:pathLst>
                  <a:path w="10293350" h="2314575">
                    <a:moveTo>
                      <a:pt x="0" y="0"/>
                    </a:moveTo>
                    <a:lnTo>
                      <a:pt x="10108184" y="0"/>
                    </a:lnTo>
                    <a:cubicBezTo>
                      <a:pt x="10157293" y="0"/>
                      <a:pt x="10204390" y="19508"/>
                      <a:pt x="10239116" y="54234"/>
                    </a:cubicBezTo>
                    <a:cubicBezTo>
                      <a:pt x="10273841" y="88959"/>
                      <a:pt x="10293350" y="136057"/>
                      <a:pt x="10293350" y="185166"/>
                    </a:cubicBezTo>
                    <a:lnTo>
                      <a:pt x="10293350" y="2129409"/>
                    </a:lnTo>
                    <a:cubicBezTo>
                      <a:pt x="10293350" y="2178518"/>
                      <a:pt x="10273841" y="2225616"/>
                      <a:pt x="10239116" y="2260341"/>
                    </a:cubicBezTo>
                    <a:cubicBezTo>
                      <a:pt x="10204390" y="2295067"/>
                      <a:pt x="10157293" y="2314575"/>
                      <a:pt x="10108184" y="2314575"/>
                    </a:cubicBezTo>
                    <a:lnTo>
                      <a:pt x="0" y="2314575"/>
                    </a:lnTo>
                    <a:close/>
                  </a:path>
                </a:pathLst>
              </a:custGeom>
              <a:solidFill>
                <a:srgbClr val="25B1DD"/>
              </a:solidFill>
            </p:spPr>
            <p:txBody>
              <a:bodyPr/>
              <a:lstStyle/>
              <a:p>
                <a:endParaRPr lang="en-US" dirty="0"/>
              </a:p>
            </p:txBody>
          </p:sp>
          <p:sp>
            <p:nvSpPr>
              <p:cNvPr id="27" name="Freeform 21">
                <a:extLst>
                  <a:ext uri="{FF2B5EF4-FFF2-40B4-BE49-F238E27FC236}">
                    <a16:creationId xmlns:a16="http://schemas.microsoft.com/office/drawing/2014/main" id="{F0E3DA2E-E5AD-F295-9EC0-9B0BCDAFC83E}"/>
                  </a:ext>
                </a:extLst>
              </p:cNvPr>
              <p:cNvSpPr/>
              <p:nvPr/>
            </p:nvSpPr>
            <p:spPr>
              <a:xfrm>
                <a:off x="0" y="2657475"/>
                <a:ext cx="10293350" cy="2314575"/>
              </a:xfrm>
              <a:custGeom>
                <a:avLst/>
                <a:gdLst/>
                <a:ahLst/>
                <a:cxnLst/>
                <a:rect l="l" t="t" r="r" b="b"/>
                <a:pathLst>
                  <a:path w="10293350" h="2314575">
                    <a:moveTo>
                      <a:pt x="0" y="0"/>
                    </a:moveTo>
                    <a:lnTo>
                      <a:pt x="10108184" y="0"/>
                    </a:lnTo>
                    <a:cubicBezTo>
                      <a:pt x="10157293" y="0"/>
                      <a:pt x="10204390" y="19508"/>
                      <a:pt x="10239116" y="54234"/>
                    </a:cubicBezTo>
                    <a:cubicBezTo>
                      <a:pt x="10273841" y="88959"/>
                      <a:pt x="10293350" y="136057"/>
                      <a:pt x="10293350" y="185166"/>
                    </a:cubicBezTo>
                    <a:lnTo>
                      <a:pt x="10293350" y="2129409"/>
                    </a:lnTo>
                    <a:cubicBezTo>
                      <a:pt x="10293350" y="2178518"/>
                      <a:pt x="10273841" y="2225616"/>
                      <a:pt x="10239116" y="2260341"/>
                    </a:cubicBezTo>
                    <a:cubicBezTo>
                      <a:pt x="10204390" y="2295067"/>
                      <a:pt x="10157293" y="2314575"/>
                      <a:pt x="10108184" y="2314575"/>
                    </a:cubicBezTo>
                    <a:lnTo>
                      <a:pt x="0" y="2314575"/>
                    </a:lnTo>
                    <a:close/>
                  </a:path>
                </a:pathLst>
              </a:custGeom>
              <a:solidFill>
                <a:srgbClr val="25B1DD"/>
              </a:solidFill>
            </p:spPr>
            <p:txBody>
              <a:bodyPr/>
              <a:lstStyle/>
              <a:p>
                <a:endParaRPr lang="en-US" dirty="0"/>
              </a:p>
            </p:txBody>
          </p:sp>
          <p:sp>
            <p:nvSpPr>
              <p:cNvPr id="28" name="Freeform 22">
                <a:extLst>
                  <a:ext uri="{FF2B5EF4-FFF2-40B4-BE49-F238E27FC236}">
                    <a16:creationId xmlns:a16="http://schemas.microsoft.com/office/drawing/2014/main" id="{A4623F63-2D7A-66BD-2FBC-A8D77B102C07}"/>
                  </a:ext>
                </a:extLst>
              </p:cNvPr>
              <p:cNvSpPr/>
              <p:nvPr/>
            </p:nvSpPr>
            <p:spPr>
              <a:xfrm>
                <a:off x="0" y="5314950"/>
                <a:ext cx="10293350" cy="2314575"/>
              </a:xfrm>
              <a:custGeom>
                <a:avLst/>
                <a:gdLst/>
                <a:ahLst/>
                <a:cxnLst/>
                <a:rect l="l" t="t" r="r" b="b"/>
                <a:pathLst>
                  <a:path w="10293350" h="2314575">
                    <a:moveTo>
                      <a:pt x="0" y="0"/>
                    </a:moveTo>
                    <a:lnTo>
                      <a:pt x="10108184" y="0"/>
                    </a:lnTo>
                    <a:cubicBezTo>
                      <a:pt x="10157293" y="0"/>
                      <a:pt x="10204390" y="19508"/>
                      <a:pt x="10239116" y="54234"/>
                    </a:cubicBezTo>
                    <a:cubicBezTo>
                      <a:pt x="10273841" y="88959"/>
                      <a:pt x="10293350" y="136057"/>
                      <a:pt x="10293350" y="185166"/>
                    </a:cubicBezTo>
                    <a:lnTo>
                      <a:pt x="10293350" y="2129409"/>
                    </a:lnTo>
                    <a:cubicBezTo>
                      <a:pt x="10293350" y="2178518"/>
                      <a:pt x="10273842" y="2225616"/>
                      <a:pt x="10239116" y="2260341"/>
                    </a:cubicBezTo>
                    <a:cubicBezTo>
                      <a:pt x="10204391" y="2295067"/>
                      <a:pt x="10157293" y="2314575"/>
                      <a:pt x="10108184" y="2314575"/>
                    </a:cubicBezTo>
                    <a:lnTo>
                      <a:pt x="0" y="2314575"/>
                    </a:lnTo>
                    <a:close/>
                  </a:path>
                </a:pathLst>
              </a:custGeom>
              <a:solidFill>
                <a:srgbClr val="25B1DD"/>
              </a:solidFill>
            </p:spPr>
            <p:txBody>
              <a:bodyPr/>
              <a:lstStyle/>
              <a:p>
                <a:endParaRPr lang="en-US"/>
              </a:p>
            </p:txBody>
          </p:sp>
          <p:sp>
            <p:nvSpPr>
              <p:cNvPr id="29" name="Freeform 23">
                <a:extLst>
                  <a:ext uri="{FF2B5EF4-FFF2-40B4-BE49-F238E27FC236}">
                    <a16:creationId xmlns:a16="http://schemas.microsoft.com/office/drawing/2014/main" id="{099BBBBB-E987-B061-034A-488B735823AF}"/>
                  </a:ext>
                </a:extLst>
              </p:cNvPr>
              <p:cNvSpPr/>
              <p:nvPr/>
            </p:nvSpPr>
            <p:spPr>
              <a:xfrm>
                <a:off x="0" y="7972425"/>
                <a:ext cx="10293350" cy="2314575"/>
              </a:xfrm>
              <a:custGeom>
                <a:avLst/>
                <a:gdLst/>
                <a:ahLst/>
                <a:cxnLst/>
                <a:rect l="l" t="t" r="r" b="b"/>
                <a:pathLst>
                  <a:path w="10293350" h="2314575">
                    <a:moveTo>
                      <a:pt x="0" y="0"/>
                    </a:moveTo>
                    <a:lnTo>
                      <a:pt x="10108184" y="0"/>
                    </a:lnTo>
                    <a:cubicBezTo>
                      <a:pt x="10157293" y="0"/>
                      <a:pt x="10204391" y="19508"/>
                      <a:pt x="10239116" y="54234"/>
                    </a:cubicBezTo>
                    <a:cubicBezTo>
                      <a:pt x="10273842" y="88959"/>
                      <a:pt x="10293350" y="136057"/>
                      <a:pt x="10293350" y="185166"/>
                    </a:cubicBezTo>
                    <a:lnTo>
                      <a:pt x="10293350" y="2129409"/>
                    </a:lnTo>
                    <a:cubicBezTo>
                      <a:pt x="10293350" y="2178518"/>
                      <a:pt x="10273842" y="2225616"/>
                      <a:pt x="10239116" y="2260341"/>
                    </a:cubicBezTo>
                    <a:cubicBezTo>
                      <a:pt x="10204391" y="2295067"/>
                      <a:pt x="10157293" y="2314575"/>
                      <a:pt x="10108184" y="2314575"/>
                    </a:cubicBezTo>
                    <a:lnTo>
                      <a:pt x="0" y="2314575"/>
                    </a:lnTo>
                    <a:close/>
                  </a:path>
                </a:pathLst>
              </a:custGeom>
              <a:solidFill>
                <a:srgbClr val="25B1DD"/>
              </a:solidFill>
            </p:spPr>
            <p:txBody>
              <a:bodyPr/>
              <a:lstStyle/>
              <a:p>
                <a:endParaRPr lang="en-US" dirty="0"/>
              </a:p>
            </p:txBody>
          </p:sp>
          <p:sp>
            <p:nvSpPr>
              <p:cNvPr id="30" name="Freeform 24">
                <a:extLst>
                  <a:ext uri="{FF2B5EF4-FFF2-40B4-BE49-F238E27FC236}">
                    <a16:creationId xmlns:a16="http://schemas.microsoft.com/office/drawing/2014/main" id="{947A275A-2BBF-38CB-2409-8E12DB1A00BB}"/>
                  </a:ext>
                </a:extLst>
              </p:cNvPr>
              <p:cNvSpPr/>
              <p:nvPr/>
            </p:nvSpPr>
            <p:spPr>
              <a:xfrm>
                <a:off x="0" y="0"/>
                <a:ext cx="5681929" cy="2314575"/>
              </a:xfrm>
              <a:custGeom>
                <a:avLst/>
                <a:gdLst/>
                <a:ahLst/>
                <a:cxnLst/>
                <a:rect l="l" t="t" r="r" b="b"/>
                <a:pathLst>
                  <a:path w="5681929" h="2314575">
                    <a:moveTo>
                      <a:pt x="0" y="0"/>
                    </a:moveTo>
                    <a:lnTo>
                      <a:pt x="5681929" y="0"/>
                    </a:lnTo>
                    <a:lnTo>
                      <a:pt x="5681929" y="2314575"/>
                    </a:lnTo>
                    <a:lnTo>
                      <a:pt x="0" y="2314575"/>
                    </a:lnTo>
                    <a:close/>
                  </a:path>
                </a:pathLst>
              </a:custGeom>
              <a:solidFill>
                <a:srgbClr val="1E3262"/>
              </a:solidFill>
            </p:spPr>
            <p:txBody>
              <a:bodyPr/>
              <a:lstStyle/>
              <a:p>
                <a:endParaRPr lang="en-US"/>
              </a:p>
            </p:txBody>
          </p:sp>
          <p:sp>
            <p:nvSpPr>
              <p:cNvPr id="31" name="Freeform 25">
                <a:extLst>
                  <a:ext uri="{FF2B5EF4-FFF2-40B4-BE49-F238E27FC236}">
                    <a16:creationId xmlns:a16="http://schemas.microsoft.com/office/drawing/2014/main" id="{AE20CFBC-E379-65F5-665E-61AC4EF9AAD8}"/>
                  </a:ext>
                </a:extLst>
              </p:cNvPr>
              <p:cNvSpPr/>
              <p:nvPr/>
            </p:nvSpPr>
            <p:spPr>
              <a:xfrm>
                <a:off x="0" y="2657475"/>
                <a:ext cx="6865665" cy="2314575"/>
              </a:xfrm>
              <a:custGeom>
                <a:avLst/>
                <a:gdLst/>
                <a:ahLst/>
                <a:cxnLst/>
                <a:rect l="l" t="t" r="r" b="b"/>
                <a:pathLst>
                  <a:path w="6865665" h="2314575">
                    <a:moveTo>
                      <a:pt x="0" y="0"/>
                    </a:moveTo>
                    <a:lnTo>
                      <a:pt x="6865665" y="0"/>
                    </a:lnTo>
                    <a:lnTo>
                      <a:pt x="6865665" y="2314575"/>
                    </a:lnTo>
                    <a:lnTo>
                      <a:pt x="0" y="2314575"/>
                    </a:lnTo>
                    <a:close/>
                  </a:path>
                </a:pathLst>
              </a:custGeom>
              <a:solidFill>
                <a:srgbClr val="1E3262"/>
              </a:solidFill>
            </p:spPr>
            <p:txBody>
              <a:bodyPr/>
              <a:lstStyle/>
              <a:p>
                <a:endParaRPr lang="en-US"/>
              </a:p>
            </p:txBody>
          </p:sp>
          <p:sp>
            <p:nvSpPr>
              <p:cNvPr id="32" name="Freeform 26">
                <a:extLst>
                  <a:ext uri="{FF2B5EF4-FFF2-40B4-BE49-F238E27FC236}">
                    <a16:creationId xmlns:a16="http://schemas.microsoft.com/office/drawing/2014/main" id="{2C620F97-D10E-DFCE-035D-B803ADD865E3}"/>
                  </a:ext>
                </a:extLst>
              </p:cNvPr>
              <p:cNvSpPr/>
              <p:nvPr/>
            </p:nvSpPr>
            <p:spPr>
              <a:xfrm>
                <a:off x="0" y="5314950"/>
                <a:ext cx="9356655" cy="2314575"/>
              </a:xfrm>
              <a:custGeom>
                <a:avLst/>
                <a:gdLst/>
                <a:ahLst/>
                <a:cxnLst/>
                <a:rect l="l" t="t" r="r" b="b"/>
                <a:pathLst>
                  <a:path w="9356655" h="2314575">
                    <a:moveTo>
                      <a:pt x="0" y="0"/>
                    </a:moveTo>
                    <a:lnTo>
                      <a:pt x="9356655" y="0"/>
                    </a:lnTo>
                    <a:lnTo>
                      <a:pt x="9356655" y="2314575"/>
                    </a:lnTo>
                    <a:lnTo>
                      <a:pt x="0" y="2314575"/>
                    </a:lnTo>
                    <a:close/>
                  </a:path>
                </a:pathLst>
              </a:custGeom>
              <a:solidFill>
                <a:srgbClr val="1E3262"/>
              </a:solidFill>
            </p:spPr>
            <p:txBody>
              <a:bodyPr/>
              <a:lstStyle/>
              <a:p>
                <a:endParaRPr lang="en-US"/>
              </a:p>
            </p:txBody>
          </p:sp>
          <p:sp>
            <p:nvSpPr>
              <p:cNvPr id="33" name="Freeform 27">
                <a:extLst>
                  <a:ext uri="{FF2B5EF4-FFF2-40B4-BE49-F238E27FC236}">
                    <a16:creationId xmlns:a16="http://schemas.microsoft.com/office/drawing/2014/main" id="{8529C825-2977-38E0-3736-E486F6E1B904}"/>
                  </a:ext>
                </a:extLst>
              </p:cNvPr>
              <p:cNvSpPr/>
              <p:nvPr/>
            </p:nvSpPr>
            <p:spPr>
              <a:xfrm>
                <a:off x="0" y="7972425"/>
                <a:ext cx="6711264" cy="2314575"/>
              </a:xfrm>
              <a:custGeom>
                <a:avLst/>
                <a:gdLst/>
                <a:ahLst/>
                <a:cxnLst/>
                <a:rect l="l" t="t" r="r" b="b"/>
                <a:pathLst>
                  <a:path w="6711264" h="2314575">
                    <a:moveTo>
                      <a:pt x="0" y="0"/>
                    </a:moveTo>
                    <a:lnTo>
                      <a:pt x="6711264" y="0"/>
                    </a:lnTo>
                    <a:lnTo>
                      <a:pt x="6711264" y="2314575"/>
                    </a:lnTo>
                    <a:lnTo>
                      <a:pt x="0" y="2314575"/>
                    </a:lnTo>
                    <a:close/>
                  </a:path>
                </a:pathLst>
              </a:custGeom>
              <a:solidFill>
                <a:srgbClr val="1E3262"/>
              </a:solidFill>
            </p:spPr>
            <p:txBody>
              <a:bodyPr/>
              <a:lstStyle/>
              <a:p>
                <a:endParaRPr lang="en-US"/>
              </a:p>
            </p:txBody>
          </p:sp>
        </p:grpSp>
      </p:grpSp>
      <p:sp>
        <p:nvSpPr>
          <p:cNvPr id="39" name="TextBox 32">
            <a:extLst>
              <a:ext uri="{FF2B5EF4-FFF2-40B4-BE49-F238E27FC236}">
                <a16:creationId xmlns:a16="http://schemas.microsoft.com/office/drawing/2014/main" id="{04C06BB9-3DC1-FA09-54F4-1886C7E17F66}"/>
              </a:ext>
            </a:extLst>
          </p:cNvPr>
          <p:cNvSpPr txBox="1"/>
          <p:nvPr/>
        </p:nvSpPr>
        <p:spPr>
          <a:xfrm>
            <a:off x="14478000" y="7429500"/>
            <a:ext cx="1840171" cy="942874"/>
          </a:xfrm>
          <a:prstGeom prst="rect">
            <a:avLst/>
          </a:prstGeom>
        </p:spPr>
        <p:txBody>
          <a:bodyPr wrap="square" lIns="0" tIns="0" rIns="0" bIns="0" rtlCol="0" anchor="t">
            <a:spAutoFit/>
          </a:bodyPr>
          <a:lstStyle/>
          <a:p>
            <a:pPr algn="ctr">
              <a:lnSpc>
                <a:spcPts val="6839"/>
              </a:lnSpc>
            </a:pPr>
            <a:r>
              <a:rPr lang="en-US" sz="7199" dirty="0">
                <a:solidFill>
                  <a:srgbClr val="FFFFFF"/>
                </a:solidFill>
                <a:latin typeface="Bebas Neue"/>
              </a:rPr>
              <a:t>34.8%</a:t>
            </a:r>
          </a:p>
        </p:txBody>
      </p:sp>
      <p:sp>
        <p:nvSpPr>
          <p:cNvPr id="40" name="TextBox 33">
            <a:extLst>
              <a:ext uri="{FF2B5EF4-FFF2-40B4-BE49-F238E27FC236}">
                <a16:creationId xmlns:a16="http://schemas.microsoft.com/office/drawing/2014/main" id="{04681B01-237E-BF91-72A2-9726CE7827DC}"/>
              </a:ext>
            </a:extLst>
          </p:cNvPr>
          <p:cNvSpPr txBox="1"/>
          <p:nvPr/>
        </p:nvSpPr>
        <p:spPr>
          <a:xfrm>
            <a:off x="9601200" y="7429500"/>
            <a:ext cx="2261398" cy="942874"/>
          </a:xfrm>
          <a:prstGeom prst="rect">
            <a:avLst/>
          </a:prstGeom>
        </p:spPr>
        <p:txBody>
          <a:bodyPr lIns="0" tIns="0" rIns="0" bIns="0" rtlCol="0" anchor="t">
            <a:spAutoFit/>
          </a:bodyPr>
          <a:lstStyle/>
          <a:p>
            <a:pPr algn="ctr">
              <a:lnSpc>
                <a:spcPts val="6839"/>
              </a:lnSpc>
            </a:pPr>
            <a:r>
              <a:rPr lang="en-US" sz="7199" dirty="0">
                <a:solidFill>
                  <a:srgbClr val="FFFFFF"/>
                </a:solidFill>
                <a:latin typeface="Bebas Neue"/>
              </a:rPr>
              <a:t>65.2%</a:t>
            </a:r>
          </a:p>
        </p:txBody>
      </p:sp>
      <p:sp>
        <p:nvSpPr>
          <p:cNvPr id="41" name="TextBox 34">
            <a:extLst>
              <a:ext uri="{FF2B5EF4-FFF2-40B4-BE49-F238E27FC236}">
                <a16:creationId xmlns:a16="http://schemas.microsoft.com/office/drawing/2014/main" id="{0549F6C3-ABCD-F46A-A85B-55044A44AE43}"/>
              </a:ext>
            </a:extLst>
          </p:cNvPr>
          <p:cNvSpPr txBox="1"/>
          <p:nvPr/>
        </p:nvSpPr>
        <p:spPr>
          <a:xfrm>
            <a:off x="9601200" y="3924300"/>
            <a:ext cx="2261398" cy="942874"/>
          </a:xfrm>
          <a:prstGeom prst="rect">
            <a:avLst/>
          </a:prstGeom>
        </p:spPr>
        <p:txBody>
          <a:bodyPr lIns="0" tIns="0" rIns="0" bIns="0" rtlCol="0" anchor="t">
            <a:spAutoFit/>
          </a:bodyPr>
          <a:lstStyle/>
          <a:p>
            <a:pPr algn="ctr">
              <a:lnSpc>
                <a:spcPts val="6839"/>
              </a:lnSpc>
            </a:pPr>
            <a:r>
              <a:rPr lang="en-US" sz="7199" dirty="0">
                <a:solidFill>
                  <a:srgbClr val="FFFFFF"/>
                </a:solidFill>
                <a:latin typeface="Bebas Neue"/>
              </a:rPr>
              <a:t>66.7%</a:t>
            </a:r>
          </a:p>
        </p:txBody>
      </p:sp>
      <p:sp>
        <p:nvSpPr>
          <p:cNvPr id="42" name="TextBox 35">
            <a:extLst>
              <a:ext uri="{FF2B5EF4-FFF2-40B4-BE49-F238E27FC236}">
                <a16:creationId xmlns:a16="http://schemas.microsoft.com/office/drawing/2014/main" id="{F5AA14D5-A25E-93AE-4185-B875DB931DA6}"/>
              </a:ext>
            </a:extLst>
          </p:cNvPr>
          <p:cNvSpPr txBox="1"/>
          <p:nvPr/>
        </p:nvSpPr>
        <p:spPr>
          <a:xfrm>
            <a:off x="13182600" y="2143226"/>
            <a:ext cx="3050299" cy="942874"/>
          </a:xfrm>
          <a:prstGeom prst="rect">
            <a:avLst/>
          </a:prstGeom>
        </p:spPr>
        <p:txBody>
          <a:bodyPr lIns="0" tIns="0" rIns="0" bIns="0" rtlCol="0" anchor="t">
            <a:spAutoFit/>
          </a:bodyPr>
          <a:lstStyle/>
          <a:p>
            <a:pPr algn="r">
              <a:lnSpc>
                <a:spcPts val="6839"/>
              </a:lnSpc>
            </a:pPr>
            <a:r>
              <a:rPr lang="en-US" sz="7199" dirty="0">
                <a:solidFill>
                  <a:srgbClr val="FFFFFF"/>
                </a:solidFill>
                <a:latin typeface="Bebas Neue"/>
              </a:rPr>
              <a:t>44.8%</a:t>
            </a:r>
          </a:p>
        </p:txBody>
      </p:sp>
      <p:sp>
        <p:nvSpPr>
          <p:cNvPr id="43" name="TextBox 36">
            <a:extLst>
              <a:ext uri="{FF2B5EF4-FFF2-40B4-BE49-F238E27FC236}">
                <a16:creationId xmlns:a16="http://schemas.microsoft.com/office/drawing/2014/main" id="{7436E619-BE37-8AC8-6C4B-EF5C4FD6AAA6}"/>
              </a:ext>
            </a:extLst>
          </p:cNvPr>
          <p:cNvSpPr txBox="1"/>
          <p:nvPr/>
        </p:nvSpPr>
        <p:spPr>
          <a:xfrm>
            <a:off x="9771940" y="2095500"/>
            <a:ext cx="3105860" cy="942874"/>
          </a:xfrm>
          <a:prstGeom prst="rect">
            <a:avLst/>
          </a:prstGeom>
        </p:spPr>
        <p:txBody>
          <a:bodyPr lIns="0" tIns="0" rIns="0" bIns="0" rtlCol="0" anchor="t">
            <a:spAutoFit/>
          </a:bodyPr>
          <a:lstStyle/>
          <a:p>
            <a:pPr>
              <a:lnSpc>
                <a:spcPts val="6839"/>
              </a:lnSpc>
            </a:pPr>
            <a:r>
              <a:rPr lang="en-US" sz="7199" dirty="0">
                <a:solidFill>
                  <a:srgbClr val="FFFFFF"/>
                </a:solidFill>
                <a:latin typeface="Bebas Neue"/>
              </a:rPr>
              <a:t>55.2%</a:t>
            </a:r>
          </a:p>
        </p:txBody>
      </p:sp>
      <p:sp>
        <p:nvSpPr>
          <p:cNvPr id="44" name="TextBox 37">
            <a:extLst>
              <a:ext uri="{FF2B5EF4-FFF2-40B4-BE49-F238E27FC236}">
                <a16:creationId xmlns:a16="http://schemas.microsoft.com/office/drawing/2014/main" id="{B96575EB-2A34-43FC-4D4A-6FEC78C006EF}"/>
              </a:ext>
            </a:extLst>
          </p:cNvPr>
          <p:cNvSpPr txBox="1"/>
          <p:nvPr/>
        </p:nvSpPr>
        <p:spPr>
          <a:xfrm>
            <a:off x="9601200" y="5648426"/>
            <a:ext cx="2261398" cy="942874"/>
          </a:xfrm>
          <a:prstGeom prst="rect">
            <a:avLst/>
          </a:prstGeom>
        </p:spPr>
        <p:txBody>
          <a:bodyPr lIns="0" tIns="0" rIns="0" bIns="0" rtlCol="0" anchor="t">
            <a:spAutoFit/>
          </a:bodyPr>
          <a:lstStyle/>
          <a:p>
            <a:pPr algn="ctr">
              <a:lnSpc>
                <a:spcPts val="6839"/>
              </a:lnSpc>
            </a:pPr>
            <a:r>
              <a:rPr lang="en-US" sz="7199" dirty="0">
                <a:solidFill>
                  <a:srgbClr val="FFFFFF"/>
                </a:solidFill>
                <a:latin typeface="Bebas Neue"/>
              </a:rPr>
              <a:t>90.9%</a:t>
            </a:r>
          </a:p>
        </p:txBody>
      </p:sp>
      <p:sp>
        <p:nvSpPr>
          <p:cNvPr id="45" name="TextBox 39">
            <a:extLst>
              <a:ext uri="{FF2B5EF4-FFF2-40B4-BE49-F238E27FC236}">
                <a16:creationId xmlns:a16="http://schemas.microsoft.com/office/drawing/2014/main" id="{2B4C0E82-D16E-7775-A00F-ED215F8E685B}"/>
              </a:ext>
            </a:extLst>
          </p:cNvPr>
          <p:cNvSpPr txBox="1"/>
          <p:nvPr/>
        </p:nvSpPr>
        <p:spPr>
          <a:xfrm>
            <a:off x="14249400" y="3924300"/>
            <a:ext cx="2261398" cy="942874"/>
          </a:xfrm>
          <a:prstGeom prst="rect">
            <a:avLst/>
          </a:prstGeom>
        </p:spPr>
        <p:txBody>
          <a:bodyPr lIns="0" tIns="0" rIns="0" bIns="0" rtlCol="0" anchor="t">
            <a:spAutoFit/>
          </a:bodyPr>
          <a:lstStyle/>
          <a:p>
            <a:pPr algn="ctr">
              <a:lnSpc>
                <a:spcPts val="6839"/>
              </a:lnSpc>
            </a:pPr>
            <a:r>
              <a:rPr lang="en-US" sz="7199" dirty="0">
                <a:solidFill>
                  <a:srgbClr val="FFFFFF"/>
                </a:solidFill>
                <a:latin typeface="Bebas Neue"/>
              </a:rPr>
              <a:t>33.3%</a:t>
            </a:r>
          </a:p>
        </p:txBody>
      </p:sp>
    </p:spTree>
    <p:extLst>
      <p:ext uri="{BB962C8B-B14F-4D97-AF65-F5344CB8AC3E}">
        <p14:creationId xmlns:p14="http://schemas.microsoft.com/office/powerpoint/2010/main" val="85053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60809" y="860829"/>
            <a:ext cx="16298491" cy="1903730"/>
          </a:xfrm>
          <a:prstGeom prst="rect">
            <a:avLst/>
          </a:prstGeom>
        </p:spPr>
        <p:txBody>
          <a:bodyPr lIns="0" tIns="0" rIns="0" bIns="0" rtlCol="0" anchor="t">
            <a:spAutoFit/>
          </a:bodyPr>
          <a:lstStyle/>
          <a:p>
            <a:pPr algn="ctr">
              <a:lnSpc>
                <a:spcPts val="7200"/>
              </a:lnSpc>
            </a:pPr>
            <a:r>
              <a:rPr lang="en-US" sz="7200" dirty="0">
                <a:solidFill>
                  <a:srgbClr val="1E3262"/>
                </a:solidFill>
                <a:latin typeface="Bebas Neue" panose="020B0606020202050201" pitchFamily="34" charset="0"/>
              </a:rPr>
              <a:t>in the last six months, has your </a:t>
            </a:r>
            <a:r>
              <a:rPr lang="en-US" sz="7200" dirty="0">
                <a:solidFill>
                  <a:srgbClr val="BFD734"/>
                </a:solidFill>
                <a:latin typeface="Bebas Neue" panose="020B0606020202050201" pitchFamily="34" charset="0"/>
              </a:rPr>
              <a:t>reliance on agency staffing</a:t>
            </a:r>
            <a:r>
              <a:rPr lang="en-US" sz="7200" dirty="0">
                <a:solidFill>
                  <a:srgbClr val="1E3262"/>
                </a:solidFill>
                <a:latin typeface="Bebas Neue" panose="020B0606020202050201" pitchFamily="34" charset="0"/>
              </a:rPr>
              <a:t> increased, decreased or remained stable?</a:t>
            </a:r>
          </a:p>
        </p:txBody>
      </p:sp>
      <p:sp>
        <p:nvSpPr>
          <p:cNvPr id="3" name="Freeform 3"/>
          <p:cNvSpPr/>
          <p:nvPr/>
        </p:nvSpPr>
        <p:spPr>
          <a:xfrm>
            <a:off x="16154400" y="8496300"/>
            <a:ext cx="1940774" cy="1600639"/>
          </a:xfrm>
          <a:custGeom>
            <a:avLst/>
            <a:gdLst/>
            <a:ahLst/>
            <a:cxnLst/>
            <a:rect l="l" t="t" r="r" b="b"/>
            <a:pathLst>
              <a:path w="1940774" h="1600639">
                <a:moveTo>
                  <a:pt x="0" y="0"/>
                </a:moveTo>
                <a:lnTo>
                  <a:pt x="1940774" y="0"/>
                </a:lnTo>
                <a:lnTo>
                  <a:pt x="1940774" y="1600639"/>
                </a:lnTo>
                <a:lnTo>
                  <a:pt x="0" y="1600639"/>
                </a:lnTo>
                <a:lnTo>
                  <a:pt x="0" y="0"/>
                </a:lnTo>
                <a:close/>
              </a:path>
            </a:pathLst>
          </a:custGeom>
          <a:blipFill>
            <a:blip r:embed="rId2"/>
            <a:stretch>
              <a:fillRect l="-12371" t="-30000" r="-12371" b="-21249"/>
            </a:stretch>
          </a:blipFill>
        </p:spPr>
        <p:txBody>
          <a:bodyPr/>
          <a:lstStyle/>
          <a:p>
            <a:endParaRPr lang="en-US"/>
          </a:p>
        </p:txBody>
      </p:sp>
      <p:sp>
        <p:nvSpPr>
          <p:cNvPr id="5" name="TextBox 5"/>
          <p:cNvSpPr txBox="1"/>
          <p:nvPr/>
        </p:nvSpPr>
        <p:spPr>
          <a:xfrm>
            <a:off x="5948072" y="5099464"/>
            <a:ext cx="2261398" cy="942973"/>
          </a:xfrm>
          <a:prstGeom prst="rect">
            <a:avLst/>
          </a:prstGeom>
        </p:spPr>
        <p:txBody>
          <a:bodyPr lIns="0" tIns="0" rIns="0" bIns="0" rtlCol="0" anchor="t">
            <a:spAutoFit/>
          </a:bodyPr>
          <a:lstStyle/>
          <a:p>
            <a:pPr algn="ctr">
              <a:lnSpc>
                <a:spcPts val="6839"/>
              </a:lnSpc>
            </a:pPr>
            <a:r>
              <a:rPr lang="en-US" sz="7199">
                <a:solidFill>
                  <a:srgbClr val="FFFFFF"/>
                </a:solidFill>
                <a:latin typeface="Bebas Neue"/>
              </a:rPr>
              <a:t>75%</a:t>
            </a:r>
          </a:p>
        </p:txBody>
      </p:sp>
      <p:grpSp>
        <p:nvGrpSpPr>
          <p:cNvPr id="6" name="Group 6"/>
          <p:cNvGrpSpPr/>
          <p:nvPr/>
        </p:nvGrpSpPr>
        <p:grpSpPr>
          <a:xfrm>
            <a:off x="1524000" y="2628900"/>
            <a:ext cx="13264765" cy="6925159"/>
            <a:chOff x="-508000" y="-57150"/>
            <a:chExt cx="17686353" cy="9233547"/>
          </a:xfrm>
        </p:grpSpPr>
        <p:sp>
          <p:nvSpPr>
            <p:cNvPr id="7" name="TextBox 7"/>
            <p:cNvSpPr txBox="1"/>
            <p:nvPr/>
          </p:nvSpPr>
          <p:spPr>
            <a:xfrm>
              <a:off x="5609353" y="-57150"/>
              <a:ext cx="2332423" cy="631677"/>
            </a:xfrm>
            <a:prstGeom prst="rect">
              <a:avLst/>
            </a:prstGeom>
          </p:spPr>
          <p:txBody>
            <a:bodyPr lIns="0" tIns="0" rIns="0" bIns="0" rtlCol="0" anchor="t">
              <a:spAutoFit/>
            </a:bodyPr>
            <a:lstStyle/>
            <a:p>
              <a:pPr algn="l">
                <a:lnSpc>
                  <a:spcPts val="4003"/>
                </a:lnSpc>
              </a:pPr>
              <a:r>
                <a:rPr lang="en-US" sz="2859" dirty="0">
                  <a:solidFill>
                    <a:srgbClr val="000000"/>
                  </a:solidFill>
                  <a:latin typeface="Canva Sans Bold"/>
                </a:rPr>
                <a:t>Increased</a:t>
              </a:r>
            </a:p>
          </p:txBody>
        </p:sp>
        <p:sp>
          <p:nvSpPr>
            <p:cNvPr id="8" name="TextBox 8"/>
            <p:cNvSpPr txBox="1"/>
            <p:nvPr/>
          </p:nvSpPr>
          <p:spPr>
            <a:xfrm>
              <a:off x="8501325" y="-57150"/>
              <a:ext cx="1632332" cy="639149"/>
            </a:xfrm>
            <a:prstGeom prst="rect">
              <a:avLst/>
            </a:prstGeom>
          </p:spPr>
          <p:txBody>
            <a:bodyPr wrap="square" lIns="0" tIns="0" rIns="0" bIns="0" rtlCol="0" anchor="t">
              <a:spAutoFit/>
            </a:bodyPr>
            <a:lstStyle/>
            <a:p>
              <a:pPr algn="l">
                <a:lnSpc>
                  <a:spcPts val="4003"/>
                </a:lnSpc>
              </a:pPr>
              <a:r>
                <a:rPr lang="en-US" sz="2859" dirty="0">
                  <a:solidFill>
                    <a:srgbClr val="000000"/>
                  </a:solidFill>
                  <a:latin typeface="Canva Sans Bold"/>
                </a:rPr>
                <a:t>Stable</a:t>
              </a:r>
            </a:p>
          </p:txBody>
        </p:sp>
        <p:sp>
          <p:nvSpPr>
            <p:cNvPr id="9" name="TextBox 9"/>
            <p:cNvSpPr txBox="1"/>
            <p:nvPr/>
          </p:nvSpPr>
          <p:spPr>
            <a:xfrm>
              <a:off x="10581296" y="-57150"/>
              <a:ext cx="2521490" cy="631677"/>
            </a:xfrm>
            <a:prstGeom prst="rect">
              <a:avLst/>
            </a:prstGeom>
          </p:spPr>
          <p:txBody>
            <a:bodyPr lIns="0" tIns="0" rIns="0" bIns="0" rtlCol="0" anchor="t">
              <a:spAutoFit/>
            </a:bodyPr>
            <a:lstStyle/>
            <a:p>
              <a:pPr algn="l">
                <a:lnSpc>
                  <a:spcPts val="4003"/>
                </a:lnSpc>
              </a:pPr>
              <a:r>
                <a:rPr lang="en-US" sz="2859" dirty="0">
                  <a:solidFill>
                    <a:srgbClr val="000000"/>
                  </a:solidFill>
                  <a:latin typeface="Canva Sans Bold"/>
                </a:rPr>
                <a:t>Decreased</a:t>
              </a:r>
            </a:p>
          </p:txBody>
        </p:sp>
        <p:grpSp>
          <p:nvGrpSpPr>
            <p:cNvPr id="10" name="Group 10"/>
            <p:cNvGrpSpPr>
              <a:grpSpLocks noChangeAspect="1"/>
            </p:cNvGrpSpPr>
            <p:nvPr/>
          </p:nvGrpSpPr>
          <p:grpSpPr>
            <a:xfrm>
              <a:off x="5385533" y="231307"/>
              <a:ext cx="5083852" cy="128252"/>
              <a:chOff x="4459035" y="-772199"/>
              <a:chExt cx="6923252" cy="174654"/>
            </a:xfrm>
          </p:grpSpPr>
          <p:sp>
            <p:nvSpPr>
              <p:cNvPr id="11" name="Freeform 11"/>
              <p:cNvSpPr/>
              <p:nvPr/>
            </p:nvSpPr>
            <p:spPr>
              <a:xfrm>
                <a:off x="4459035" y="-772199"/>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BFD734"/>
              </a:solidFill>
            </p:spPr>
            <p:txBody>
              <a:bodyPr/>
              <a:lstStyle/>
              <a:p>
                <a:endParaRPr lang="en-US"/>
              </a:p>
            </p:txBody>
          </p:sp>
          <p:sp>
            <p:nvSpPr>
              <p:cNvPr id="12" name="Freeform 12"/>
              <p:cNvSpPr/>
              <p:nvPr/>
            </p:nvSpPr>
            <p:spPr>
              <a:xfrm>
                <a:off x="8332119" y="-749945"/>
                <a:ext cx="152399"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chemeClr val="bg1">
                  <a:lumMod val="65000"/>
                </a:schemeClr>
              </a:solidFill>
            </p:spPr>
            <p:txBody>
              <a:bodyPr/>
              <a:lstStyle/>
              <a:p>
                <a:endParaRPr lang="en-US"/>
              </a:p>
            </p:txBody>
          </p:sp>
          <p:sp>
            <p:nvSpPr>
              <p:cNvPr id="13" name="Freeform 13"/>
              <p:cNvSpPr/>
              <p:nvPr/>
            </p:nvSpPr>
            <p:spPr>
              <a:xfrm>
                <a:off x="11229887" y="-772199"/>
                <a:ext cx="152400" cy="152400"/>
              </a:xfrm>
              <a:custGeom>
                <a:avLst/>
                <a:gdLst/>
                <a:ahLst/>
                <a:cxnLst/>
                <a:rect l="l" t="t" r="r" b="b"/>
                <a:pathLst>
                  <a:path w="152400" h="152400">
                    <a:moveTo>
                      <a:pt x="152400" y="139700"/>
                    </a:moveTo>
                    <a:lnTo>
                      <a:pt x="152400" y="12700"/>
                    </a:lnTo>
                    <a:cubicBezTo>
                      <a:pt x="152400" y="5686"/>
                      <a:pt x="146715" y="0"/>
                      <a:pt x="139700" y="0"/>
                    </a:cubicBezTo>
                    <a:lnTo>
                      <a:pt x="12700" y="0"/>
                    </a:lnTo>
                    <a:cubicBezTo>
                      <a:pt x="5686" y="0"/>
                      <a:pt x="0" y="5686"/>
                      <a:pt x="0" y="12700"/>
                    </a:cubicBezTo>
                    <a:lnTo>
                      <a:pt x="0" y="139700"/>
                    </a:lnTo>
                    <a:cubicBezTo>
                      <a:pt x="0" y="146714"/>
                      <a:pt x="5686" y="152400"/>
                      <a:pt x="12700" y="152400"/>
                    </a:cubicBezTo>
                    <a:lnTo>
                      <a:pt x="139700" y="152400"/>
                    </a:lnTo>
                    <a:cubicBezTo>
                      <a:pt x="146715" y="152400"/>
                      <a:pt x="152400" y="146714"/>
                      <a:pt x="152400" y="139700"/>
                    </a:cubicBezTo>
                    <a:close/>
                  </a:path>
                </a:pathLst>
              </a:custGeom>
              <a:solidFill>
                <a:srgbClr val="1E3262"/>
              </a:solidFill>
            </p:spPr>
            <p:txBody>
              <a:bodyPr/>
              <a:lstStyle/>
              <a:p>
                <a:endParaRPr lang="en-US"/>
              </a:p>
            </p:txBody>
          </p:sp>
        </p:grpSp>
        <p:grpSp>
          <p:nvGrpSpPr>
            <p:cNvPr id="14" name="Group 14"/>
            <p:cNvGrpSpPr>
              <a:grpSpLocks noChangeAspect="1"/>
            </p:cNvGrpSpPr>
            <p:nvPr/>
          </p:nvGrpSpPr>
          <p:grpSpPr>
            <a:xfrm>
              <a:off x="2111194" y="798346"/>
              <a:ext cx="14601660" cy="7553905"/>
              <a:chOff x="0" y="0"/>
              <a:chExt cx="19884718" cy="10287000"/>
            </a:xfrm>
          </p:grpSpPr>
          <p:sp>
            <p:nvSpPr>
              <p:cNvPr id="15" name="Freeform 15"/>
              <p:cNvSpPr/>
              <p:nvPr/>
            </p:nvSpPr>
            <p:spPr>
              <a:xfrm>
                <a:off x="-6350" y="0"/>
                <a:ext cx="19897418" cy="10287000"/>
              </a:xfrm>
              <a:custGeom>
                <a:avLst/>
                <a:gdLst/>
                <a:ahLst/>
                <a:cxnLst/>
                <a:rect l="l" t="t" r="r" b="b"/>
                <a:pathLst>
                  <a:path w="19897418" h="10287000">
                    <a:moveTo>
                      <a:pt x="0" y="0"/>
                    </a:moveTo>
                    <a:lnTo>
                      <a:pt x="12700" y="0"/>
                    </a:lnTo>
                    <a:lnTo>
                      <a:pt x="12700" y="10287000"/>
                    </a:lnTo>
                    <a:lnTo>
                      <a:pt x="0" y="10287000"/>
                    </a:lnTo>
                    <a:close/>
                    <a:moveTo>
                      <a:pt x="4971180" y="0"/>
                    </a:moveTo>
                    <a:lnTo>
                      <a:pt x="4983880" y="0"/>
                    </a:lnTo>
                    <a:lnTo>
                      <a:pt x="4983880" y="10287000"/>
                    </a:lnTo>
                    <a:lnTo>
                      <a:pt x="4971180" y="10287000"/>
                    </a:lnTo>
                    <a:close/>
                    <a:moveTo>
                      <a:pt x="9942359" y="0"/>
                    </a:moveTo>
                    <a:lnTo>
                      <a:pt x="9955059" y="0"/>
                    </a:lnTo>
                    <a:lnTo>
                      <a:pt x="9955059" y="10287000"/>
                    </a:lnTo>
                    <a:lnTo>
                      <a:pt x="9942359" y="10287000"/>
                    </a:lnTo>
                    <a:close/>
                    <a:moveTo>
                      <a:pt x="14913539" y="0"/>
                    </a:moveTo>
                    <a:lnTo>
                      <a:pt x="14926239" y="0"/>
                    </a:lnTo>
                    <a:lnTo>
                      <a:pt x="14926239" y="10287000"/>
                    </a:lnTo>
                    <a:lnTo>
                      <a:pt x="14913539" y="10287000"/>
                    </a:lnTo>
                    <a:close/>
                    <a:moveTo>
                      <a:pt x="19884718" y="0"/>
                    </a:moveTo>
                    <a:lnTo>
                      <a:pt x="19897418" y="0"/>
                    </a:lnTo>
                    <a:lnTo>
                      <a:pt x="19897418" y="10287000"/>
                    </a:lnTo>
                    <a:lnTo>
                      <a:pt x="19884718" y="10287000"/>
                    </a:lnTo>
                    <a:close/>
                  </a:path>
                </a:pathLst>
              </a:custGeom>
              <a:solidFill>
                <a:srgbClr val="000000">
                  <a:alpha val="24706"/>
                </a:srgbClr>
              </a:solidFill>
            </p:spPr>
            <p:txBody>
              <a:bodyPr/>
              <a:lstStyle/>
              <a:p>
                <a:endParaRPr lang="en-US"/>
              </a:p>
            </p:txBody>
          </p:sp>
        </p:grpSp>
        <p:sp>
          <p:nvSpPr>
            <p:cNvPr id="16" name="TextBox 16"/>
            <p:cNvSpPr txBox="1"/>
            <p:nvPr/>
          </p:nvSpPr>
          <p:spPr>
            <a:xfrm>
              <a:off x="1942224" y="8537248"/>
              <a:ext cx="337939" cy="631677"/>
            </a:xfrm>
            <a:prstGeom prst="rect">
              <a:avLst/>
            </a:prstGeom>
          </p:spPr>
          <p:txBody>
            <a:bodyPr lIns="0" tIns="0" rIns="0" bIns="0" rtlCol="0" anchor="t">
              <a:spAutoFit/>
            </a:bodyPr>
            <a:lstStyle/>
            <a:p>
              <a:pPr algn="ctr">
                <a:lnSpc>
                  <a:spcPts val="4003"/>
                </a:lnSpc>
              </a:pPr>
              <a:r>
                <a:rPr lang="en-US" sz="2859">
                  <a:solidFill>
                    <a:srgbClr val="000000"/>
                  </a:solidFill>
                  <a:latin typeface="Canva Sans Bold"/>
                </a:rPr>
                <a:t>0</a:t>
              </a:r>
            </a:p>
          </p:txBody>
        </p:sp>
        <p:sp>
          <p:nvSpPr>
            <p:cNvPr id="17" name="TextBox 17"/>
            <p:cNvSpPr txBox="1"/>
            <p:nvPr/>
          </p:nvSpPr>
          <p:spPr>
            <a:xfrm>
              <a:off x="4978400" y="8537248"/>
              <a:ext cx="1063773" cy="639149"/>
            </a:xfrm>
            <a:prstGeom prst="rect">
              <a:avLst/>
            </a:prstGeom>
          </p:spPr>
          <p:txBody>
            <a:bodyPr wrap="square" lIns="0" tIns="0" rIns="0" bIns="0" rtlCol="0" anchor="t">
              <a:spAutoFit/>
            </a:bodyPr>
            <a:lstStyle/>
            <a:p>
              <a:pPr algn="ctr">
                <a:lnSpc>
                  <a:spcPts val="4003"/>
                </a:lnSpc>
              </a:pPr>
              <a:r>
                <a:rPr lang="en-US" sz="2859" dirty="0">
                  <a:solidFill>
                    <a:srgbClr val="000000"/>
                  </a:solidFill>
                  <a:latin typeface="Canva Sans Bold"/>
                </a:rPr>
                <a:t>25%</a:t>
              </a:r>
            </a:p>
          </p:txBody>
        </p:sp>
        <p:sp>
          <p:nvSpPr>
            <p:cNvPr id="18" name="TextBox 18"/>
            <p:cNvSpPr txBox="1"/>
            <p:nvPr/>
          </p:nvSpPr>
          <p:spPr>
            <a:xfrm>
              <a:off x="8839200" y="8537248"/>
              <a:ext cx="1117600" cy="639149"/>
            </a:xfrm>
            <a:prstGeom prst="rect">
              <a:avLst/>
            </a:prstGeom>
          </p:spPr>
          <p:txBody>
            <a:bodyPr wrap="square" lIns="0" tIns="0" rIns="0" bIns="0" rtlCol="0" anchor="t">
              <a:spAutoFit/>
            </a:bodyPr>
            <a:lstStyle/>
            <a:p>
              <a:pPr algn="ctr">
                <a:lnSpc>
                  <a:spcPts val="4003"/>
                </a:lnSpc>
              </a:pPr>
              <a:r>
                <a:rPr lang="en-US" sz="2859" dirty="0">
                  <a:solidFill>
                    <a:srgbClr val="000000"/>
                  </a:solidFill>
                  <a:latin typeface="Canva Sans Bold"/>
                </a:rPr>
                <a:t>50%</a:t>
              </a:r>
            </a:p>
          </p:txBody>
        </p:sp>
        <p:sp>
          <p:nvSpPr>
            <p:cNvPr id="19" name="TextBox 19"/>
            <p:cNvSpPr txBox="1"/>
            <p:nvPr/>
          </p:nvSpPr>
          <p:spPr>
            <a:xfrm>
              <a:off x="12598400" y="8537248"/>
              <a:ext cx="1015999" cy="639149"/>
            </a:xfrm>
            <a:prstGeom prst="rect">
              <a:avLst/>
            </a:prstGeom>
          </p:spPr>
          <p:txBody>
            <a:bodyPr wrap="square" lIns="0" tIns="0" rIns="0" bIns="0" rtlCol="0" anchor="t">
              <a:spAutoFit/>
            </a:bodyPr>
            <a:lstStyle/>
            <a:p>
              <a:pPr algn="ctr">
                <a:lnSpc>
                  <a:spcPts val="4003"/>
                </a:lnSpc>
              </a:pPr>
              <a:r>
                <a:rPr lang="en-US" sz="2859" dirty="0">
                  <a:solidFill>
                    <a:srgbClr val="000000"/>
                  </a:solidFill>
                  <a:latin typeface="Canva Sans Bold"/>
                </a:rPr>
                <a:t>75%</a:t>
              </a:r>
            </a:p>
          </p:txBody>
        </p:sp>
        <p:sp>
          <p:nvSpPr>
            <p:cNvPr id="20" name="TextBox 20"/>
            <p:cNvSpPr txBox="1"/>
            <p:nvPr/>
          </p:nvSpPr>
          <p:spPr>
            <a:xfrm>
              <a:off x="15748000" y="8537248"/>
              <a:ext cx="1430353" cy="639149"/>
            </a:xfrm>
            <a:prstGeom prst="rect">
              <a:avLst/>
            </a:prstGeom>
          </p:spPr>
          <p:txBody>
            <a:bodyPr wrap="square" lIns="0" tIns="0" rIns="0" bIns="0" rtlCol="0" anchor="t">
              <a:spAutoFit/>
            </a:bodyPr>
            <a:lstStyle/>
            <a:p>
              <a:pPr algn="ctr">
                <a:lnSpc>
                  <a:spcPts val="4003"/>
                </a:lnSpc>
              </a:pPr>
              <a:r>
                <a:rPr lang="en-US" sz="2859" dirty="0">
                  <a:solidFill>
                    <a:srgbClr val="000000"/>
                  </a:solidFill>
                  <a:latin typeface="Canva Sans Bold"/>
                </a:rPr>
                <a:t>100%</a:t>
              </a:r>
            </a:p>
          </p:txBody>
        </p:sp>
        <p:sp>
          <p:nvSpPr>
            <p:cNvPr id="21" name="TextBox 21"/>
            <p:cNvSpPr txBox="1"/>
            <p:nvPr/>
          </p:nvSpPr>
          <p:spPr>
            <a:xfrm>
              <a:off x="812800" y="1437301"/>
              <a:ext cx="1056247" cy="639149"/>
            </a:xfrm>
            <a:prstGeom prst="rect">
              <a:avLst/>
            </a:prstGeom>
          </p:spPr>
          <p:txBody>
            <a:bodyPr wrap="square" lIns="0" tIns="0" rIns="0" bIns="0" rtlCol="0" anchor="t">
              <a:spAutoFit/>
            </a:bodyPr>
            <a:lstStyle/>
            <a:p>
              <a:pPr algn="r">
                <a:lnSpc>
                  <a:spcPts val="4003"/>
                </a:lnSpc>
              </a:pPr>
              <a:r>
                <a:rPr lang="en-US" sz="2859" dirty="0">
                  <a:solidFill>
                    <a:srgbClr val="000000"/>
                  </a:solidFill>
                  <a:latin typeface="Canva Sans Bold"/>
                </a:rPr>
                <a:t>ALL </a:t>
              </a:r>
            </a:p>
          </p:txBody>
        </p:sp>
        <p:sp>
          <p:nvSpPr>
            <p:cNvPr id="22" name="TextBox 22"/>
            <p:cNvSpPr txBox="1"/>
            <p:nvPr/>
          </p:nvSpPr>
          <p:spPr>
            <a:xfrm>
              <a:off x="-101600" y="3295651"/>
              <a:ext cx="1970647" cy="639149"/>
            </a:xfrm>
            <a:prstGeom prst="rect">
              <a:avLst/>
            </a:prstGeom>
          </p:spPr>
          <p:txBody>
            <a:bodyPr wrap="square" lIns="0" tIns="0" rIns="0" bIns="0" rtlCol="0" anchor="t">
              <a:spAutoFit/>
            </a:bodyPr>
            <a:lstStyle/>
            <a:p>
              <a:pPr algn="r">
                <a:lnSpc>
                  <a:spcPts val="4003"/>
                </a:lnSpc>
              </a:pPr>
              <a:r>
                <a:rPr lang="en-US" sz="2859" dirty="0">
                  <a:solidFill>
                    <a:srgbClr val="000000"/>
                  </a:solidFill>
                  <a:latin typeface="Canva Sans Bold"/>
                </a:rPr>
                <a:t>IND PPS </a:t>
              </a:r>
            </a:p>
          </p:txBody>
        </p:sp>
        <p:sp>
          <p:nvSpPr>
            <p:cNvPr id="23" name="TextBox 23"/>
            <p:cNvSpPr txBox="1"/>
            <p:nvPr/>
          </p:nvSpPr>
          <p:spPr>
            <a:xfrm>
              <a:off x="0" y="5198729"/>
              <a:ext cx="1869047" cy="631677"/>
            </a:xfrm>
            <a:prstGeom prst="rect">
              <a:avLst/>
            </a:prstGeom>
          </p:spPr>
          <p:txBody>
            <a:bodyPr lIns="0" tIns="0" rIns="0" bIns="0" rtlCol="0" anchor="t">
              <a:spAutoFit/>
            </a:bodyPr>
            <a:lstStyle/>
            <a:p>
              <a:pPr algn="r">
                <a:lnSpc>
                  <a:spcPts val="4003"/>
                </a:lnSpc>
              </a:pPr>
              <a:r>
                <a:rPr lang="en-US" sz="2859">
                  <a:solidFill>
                    <a:srgbClr val="000000"/>
                  </a:solidFill>
                  <a:latin typeface="Canva Sans Bold"/>
                </a:rPr>
                <a:t>System </a:t>
              </a:r>
            </a:p>
          </p:txBody>
        </p:sp>
        <p:sp>
          <p:nvSpPr>
            <p:cNvPr id="24" name="TextBox 24"/>
            <p:cNvSpPr txBox="1"/>
            <p:nvPr/>
          </p:nvSpPr>
          <p:spPr>
            <a:xfrm>
              <a:off x="-508000" y="7156451"/>
              <a:ext cx="2377047" cy="639149"/>
            </a:xfrm>
            <a:prstGeom prst="rect">
              <a:avLst/>
            </a:prstGeom>
          </p:spPr>
          <p:txBody>
            <a:bodyPr wrap="square" lIns="0" tIns="0" rIns="0" bIns="0" rtlCol="0" anchor="t">
              <a:spAutoFit/>
            </a:bodyPr>
            <a:lstStyle/>
            <a:p>
              <a:pPr algn="r">
                <a:lnSpc>
                  <a:spcPts val="4003"/>
                </a:lnSpc>
              </a:pPr>
              <a:r>
                <a:rPr lang="en-US" sz="2859" dirty="0">
                  <a:solidFill>
                    <a:srgbClr val="000000"/>
                  </a:solidFill>
                  <a:latin typeface="Canva Sans Bold"/>
                </a:rPr>
                <a:t>IND CAH </a:t>
              </a:r>
            </a:p>
          </p:txBody>
        </p:sp>
        <p:grpSp>
          <p:nvGrpSpPr>
            <p:cNvPr id="25" name="Group 25"/>
            <p:cNvGrpSpPr>
              <a:grpSpLocks noChangeAspect="1"/>
            </p:cNvGrpSpPr>
            <p:nvPr/>
          </p:nvGrpSpPr>
          <p:grpSpPr>
            <a:xfrm>
              <a:off x="2111194" y="798346"/>
              <a:ext cx="14606322" cy="7553905"/>
              <a:chOff x="0" y="0"/>
              <a:chExt cx="19891068" cy="10287000"/>
            </a:xfrm>
          </p:grpSpPr>
          <p:sp>
            <p:nvSpPr>
              <p:cNvPr id="26" name="Freeform 26"/>
              <p:cNvSpPr/>
              <p:nvPr/>
            </p:nvSpPr>
            <p:spPr>
              <a:xfrm>
                <a:off x="0" y="0"/>
                <a:ext cx="19891068" cy="2378869"/>
              </a:xfrm>
              <a:custGeom>
                <a:avLst/>
                <a:gdLst/>
                <a:ahLst/>
                <a:cxnLst/>
                <a:rect l="l" t="t" r="r" b="b"/>
                <a:pathLst>
                  <a:path w="19891068" h="2378869">
                    <a:moveTo>
                      <a:pt x="0" y="0"/>
                    </a:moveTo>
                    <a:lnTo>
                      <a:pt x="19700759" y="0"/>
                    </a:lnTo>
                    <a:cubicBezTo>
                      <a:pt x="19805864" y="0"/>
                      <a:pt x="19891068" y="85205"/>
                      <a:pt x="19891068" y="190309"/>
                    </a:cubicBezTo>
                    <a:lnTo>
                      <a:pt x="19891068" y="2188559"/>
                    </a:lnTo>
                    <a:cubicBezTo>
                      <a:pt x="19891068" y="2293664"/>
                      <a:pt x="19805864" y="2378869"/>
                      <a:pt x="19700759" y="2378869"/>
                    </a:cubicBezTo>
                    <a:lnTo>
                      <a:pt x="0" y="2378869"/>
                    </a:lnTo>
                    <a:close/>
                  </a:path>
                </a:pathLst>
              </a:custGeom>
              <a:solidFill>
                <a:srgbClr val="1E3262"/>
              </a:solidFill>
            </p:spPr>
            <p:txBody>
              <a:bodyPr/>
              <a:lstStyle/>
              <a:p>
                <a:endParaRPr lang="en-US"/>
              </a:p>
            </p:txBody>
          </p:sp>
          <p:sp>
            <p:nvSpPr>
              <p:cNvPr id="27" name="Freeform 27"/>
              <p:cNvSpPr/>
              <p:nvPr/>
            </p:nvSpPr>
            <p:spPr>
              <a:xfrm>
                <a:off x="0" y="2636044"/>
                <a:ext cx="19891068" cy="2378869"/>
              </a:xfrm>
              <a:custGeom>
                <a:avLst/>
                <a:gdLst/>
                <a:ahLst/>
                <a:cxnLst/>
                <a:rect l="l" t="t" r="r" b="b"/>
                <a:pathLst>
                  <a:path w="19891068" h="2378869">
                    <a:moveTo>
                      <a:pt x="0" y="0"/>
                    </a:moveTo>
                    <a:lnTo>
                      <a:pt x="19700759" y="0"/>
                    </a:lnTo>
                    <a:cubicBezTo>
                      <a:pt x="19805864" y="0"/>
                      <a:pt x="19891068" y="85204"/>
                      <a:pt x="19891068" y="190309"/>
                    </a:cubicBezTo>
                    <a:lnTo>
                      <a:pt x="19891068" y="2188559"/>
                    </a:lnTo>
                    <a:cubicBezTo>
                      <a:pt x="19891068" y="2293664"/>
                      <a:pt x="19805864" y="2378868"/>
                      <a:pt x="19700759" y="2378868"/>
                    </a:cubicBezTo>
                    <a:lnTo>
                      <a:pt x="0" y="2378868"/>
                    </a:lnTo>
                    <a:close/>
                  </a:path>
                </a:pathLst>
              </a:custGeom>
              <a:solidFill>
                <a:srgbClr val="1E3262"/>
              </a:solidFill>
            </p:spPr>
            <p:txBody>
              <a:bodyPr/>
              <a:lstStyle/>
              <a:p>
                <a:endParaRPr lang="en-US"/>
              </a:p>
            </p:txBody>
          </p:sp>
          <p:sp>
            <p:nvSpPr>
              <p:cNvPr id="28" name="Freeform 28"/>
              <p:cNvSpPr/>
              <p:nvPr/>
            </p:nvSpPr>
            <p:spPr>
              <a:xfrm>
                <a:off x="0" y="5272088"/>
                <a:ext cx="19891068" cy="2378869"/>
              </a:xfrm>
              <a:custGeom>
                <a:avLst/>
                <a:gdLst/>
                <a:ahLst/>
                <a:cxnLst/>
                <a:rect l="l" t="t" r="r" b="b"/>
                <a:pathLst>
                  <a:path w="19891068" h="2378869">
                    <a:moveTo>
                      <a:pt x="0" y="0"/>
                    </a:moveTo>
                    <a:lnTo>
                      <a:pt x="19700759" y="0"/>
                    </a:lnTo>
                    <a:cubicBezTo>
                      <a:pt x="19805864" y="0"/>
                      <a:pt x="19891068" y="85204"/>
                      <a:pt x="19891068" y="190309"/>
                    </a:cubicBezTo>
                    <a:lnTo>
                      <a:pt x="19891068" y="2188559"/>
                    </a:lnTo>
                    <a:cubicBezTo>
                      <a:pt x="19891068" y="2293664"/>
                      <a:pt x="19805864" y="2378868"/>
                      <a:pt x="19700759" y="2378868"/>
                    </a:cubicBezTo>
                    <a:lnTo>
                      <a:pt x="0" y="2378868"/>
                    </a:lnTo>
                    <a:close/>
                  </a:path>
                </a:pathLst>
              </a:custGeom>
              <a:solidFill>
                <a:srgbClr val="1E3262"/>
              </a:solidFill>
            </p:spPr>
            <p:txBody>
              <a:bodyPr/>
              <a:lstStyle/>
              <a:p>
                <a:endParaRPr lang="en-US"/>
              </a:p>
            </p:txBody>
          </p:sp>
          <p:sp>
            <p:nvSpPr>
              <p:cNvPr id="29" name="Freeform 29"/>
              <p:cNvSpPr/>
              <p:nvPr/>
            </p:nvSpPr>
            <p:spPr>
              <a:xfrm>
                <a:off x="0" y="7908131"/>
                <a:ext cx="19871184" cy="2378869"/>
              </a:xfrm>
              <a:custGeom>
                <a:avLst/>
                <a:gdLst/>
                <a:ahLst/>
                <a:cxnLst/>
                <a:rect l="l" t="t" r="r" b="b"/>
                <a:pathLst>
                  <a:path w="19871184" h="2378869">
                    <a:moveTo>
                      <a:pt x="0" y="0"/>
                    </a:moveTo>
                    <a:lnTo>
                      <a:pt x="19680875" y="0"/>
                    </a:lnTo>
                    <a:cubicBezTo>
                      <a:pt x="19785980" y="0"/>
                      <a:pt x="19871184" y="85204"/>
                      <a:pt x="19871184" y="190310"/>
                    </a:cubicBezTo>
                    <a:lnTo>
                      <a:pt x="19871184" y="2188560"/>
                    </a:lnTo>
                    <a:cubicBezTo>
                      <a:pt x="19871184" y="2293665"/>
                      <a:pt x="19785980" y="2378869"/>
                      <a:pt x="19680875" y="2378869"/>
                    </a:cubicBezTo>
                    <a:lnTo>
                      <a:pt x="0" y="2378869"/>
                    </a:lnTo>
                    <a:close/>
                  </a:path>
                </a:pathLst>
              </a:custGeom>
              <a:solidFill>
                <a:srgbClr val="1E3262"/>
              </a:solidFill>
            </p:spPr>
            <p:txBody>
              <a:bodyPr/>
              <a:lstStyle/>
              <a:p>
                <a:endParaRPr lang="en-US"/>
              </a:p>
            </p:txBody>
          </p:sp>
          <p:sp>
            <p:nvSpPr>
              <p:cNvPr id="30" name="Freeform 30"/>
              <p:cNvSpPr/>
              <p:nvPr/>
            </p:nvSpPr>
            <p:spPr>
              <a:xfrm>
                <a:off x="0" y="0"/>
                <a:ext cx="11676057" cy="2378869"/>
              </a:xfrm>
              <a:custGeom>
                <a:avLst/>
                <a:gdLst/>
                <a:ahLst/>
                <a:cxnLst/>
                <a:rect l="l" t="t" r="r" b="b"/>
                <a:pathLst>
                  <a:path w="11676057" h="2378869">
                    <a:moveTo>
                      <a:pt x="0" y="0"/>
                    </a:moveTo>
                    <a:lnTo>
                      <a:pt x="11676057" y="0"/>
                    </a:lnTo>
                    <a:lnTo>
                      <a:pt x="11676057" y="2378869"/>
                    </a:lnTo>
                    <a:lnTo>
                      <a:pt x="0" y="2378869"/>
                    </a:lnTo>
                    <a:close/>
                  </a:path>
                </a:pathLst>
              </a:custGeom>
              <a:solidFill>
                <a:schemeClr val="bg1">
                  <a:lumMod val="65000"/>
                </a:schemeClr>
              </a:solidFill>
            </p:spPr>
            <p:txBody>
              <a:bodyPr/>
              <a:lstStyle/>
              <a:p>
                <a:endParaRPr lang="en-US"/>
              </a:p>
            </p:txBody>
          </p:sp>
          <p:sp>
            <p:nvSpPr>
              <p:cNvPr id="31" name="Freeform 31"/>
              <p:cNvSpPr/>
              <p:nvPr/>
            </p:nvSpPr>
            <p:spPr>
              <a:xfrm>
                <a:off x="0" y="2636044"/>
                <a:ext cx="13267342" cy="2378869"/>
              </a:xfrm>
              <a:custGeom>
                <a:avLst/>
                <a:gdLst/>
                <a:ahLst/>
                <a:cxnLst/>
                <a:rect l="l" t="t" r="r" b="b"/>
                <a:pathLst>
                  <a:path w="13267342" h="2378869">
                    <a:moveTo>
                      <a:pt x="0" y="0"/>
                    </a:moveTo>
                    <a:lnTo>
                      <a:pt x="13267342" y="0"/>
                    </a:lnTo>
                    <a:lnTo>
                      <a:pt x="13267342" y="2378868"/>
                    </a:lnTo>
                    <a:lnTo>
                      <a:pt x="0" y="2378868"/>
                    </a:lnTo>
                    <a:close/>
                  </a:path>
                </a:pathLst>
              </a:custGeom>
              <a:solidFill>
                <a:schemeClr val="bg1">
                  <a:lumMod val="65000"/>
                </a:schemeClr>
              </a:solidFill>
            </p:spPr>
            <p:txBody>
              <a:bodyPr/>
              <a:lstStyle/>
              <a:p>
                <a:endParaRPr lang="en-US"/>
              </a:p>
            </p:txBody>
          </p:sp>
          <p:sp>
            <p:nvSpPr>
              <p:cNvPr id="32" name="Freeform 32"/>
              <p:cNvSpPr/>
              <p:nvPr/>
            </p:nvSpPr>
            <p:spPr>
              <a:xfrm>
                <a:off x="0" y="5272088"/>
                <a:ext cx="9030545" cy="2378868"/>
              </a:xfrm>
              <a:custGeom>
                <a:avLst/>
                <a:gdLst/>
                <a:ahLst/>
                <a:cxnLst/>
                <a:rect l="l" t="t" r="r" b="b"/>
                <a:pathLst>
                  <a:path w="9030545" h="2378869">
                    <a:moveTo>
                      <a:pt x="0" y="0"/>
                    </a:moveTo>
                    <a:lnTo>
                      <a:pt x="9030545" y="0"/>
                    </a:lnTo>
                    <a:lnTo>
                      <a:pt x="9030545" y="2378868"/>
                    </a:lnTo>
                    <a:lnTo>
                      <a:pt x="0" y="2378868"/>
                    </a:lnTo>
                    <a:close/>
                  </a:path>
                </a:pathLst>
              </a:custGeom>
              <a:solidFill>
                <a:schemeClr val="bg1">
                  <a:lumMod val="65000"/>
                </a:schemeClr>
              </a:solidFill>
            </p:spPr>
            <p:txBody>
              <a:bodyPr/>
              <a:lstStyle/>
              <a:p>
                <a:endParaRPr lang="en-US" dirty="0"/>
              </a:p>
            </p:txBody>
          </p:sp>
          <p:sp>
            <p:nvSpPr>
              <p:cNvPr id="33" name="Freeform 33"/>
              <p:cNvSpPr/>
              <p:nvPr/>
            </p:nvSpPr>
            <p:spPr>
              <a:xfrm>
                <a:off x="0" y="7908131"/>
                <a:ext cx="12332466" cy="2378869"/>
              </a:xfrm>
              <a:custGeom>
                <a:avLst/>
                <a:gdLst/>
                <a:ahLst/>
                <a:cxnLst/>
                <a:rect l="l" t="t" r="r" b="b"/>
                <a:pathLst>
                  <a:path w="12332466" h="2378869">
                    <a:moveTo>
                      <a:pt x="0" y="0"/>
                    </a:moveTo>
                    <a:lnTo>
                      <a:pt x="12332466" y="0"/>
                    </a:lnTo>
                    <a:lnTo>
                      <a:pt x="12332466" y="2378869"/>
                    </a:lnTo>
                    <a:lnTo>
                      <a:pt x="0" y="2378869"/>
                    </a:lnTo>
                    <a:close/>
                  </a:path>
                </a:pathLst>
              </a:custGeom>
              <a:solidFill>
                <a:schemeClr val="bg1">
                  <a:lumMod val="65000"/>
                </a:schemeClr>
              </a:solidFill>
            </p:spPr>
            <p:txBody>
              <a:bodyPr/>
              <a:lstStyle/>
              <a:p>
                <a:endParaRPr lang="en-US"/>
              </a:p>
            </p:txBody>
          </p:sp>
          <p:sp>
            <p:nvSpPr>
              <p:cNvPr id="34" name="Freeform 34"/>
              <p:cNvSpPr/>
              <p:nvPr/>
            </p:nvSpPr>
            <p:spPr>
              <a:xfrm>
                <a:off x="0" y="0"/>
                <a:ext cx="3023442" cy="2378869"/>
              </a:xfrm>
              <a:custGeom>
                <a:avLst/>
                <a:gdLst/>
                <a:ahLst/>
                <a:cxnLst/>
                <a:rect l="l" t="t" r="r" b="b"/>
                <a:pathLst>
                  <a:path w="3023442" h="2378869">
                    <a:moveTo>
                      <a:pt x="0" y="0"/>
                    </a:moveTo>
                    <a:lnTo>
                      <a:pt x="3023442" y="0"/>
                    </a:lnTo>
                    <a:lnTo>
                      <a:pt x="3023442" y="2378869"/>
                    </a:lnTo>
                    <a:lnTo>
                      <a:pt x="0" y="2378869"/>
                    </a:lnTo>
                    <a:close/>
                  </a:path>
                </a:pathLst>
              </a:custGeom>
              <a:solidFill>
                <a:srgbClr val="BFD734"/>
              </a:solidFill>
            </p:spPr>
            <p:txBody>
              <a:bodyPr/>
              <a:lstStyle/>
              <a:p>
                <a:endParaRPr lang="en-US"/>
              </a:p>
            </p:txBody>
          </p:sp>
          <p:sp>
            <p:nvSpPr>
              <p:cNvPr id="35" name="Freeform 35"/>
              <p:cNvSpPr/>
              <p:nvPr/>
            </p:nvSpPr>
            <p:spPr>
              <a:xfrm>
                <a:off x="0" y="2636044"/>
                <a:ext cx="3321808" cy="2378869"/>
              </a:xfrm>
              <a:custGeom>
                <a:avLst/>
                <a:gdLst/>
                <a:ahLst/>
                <a:cxnLst/>
                <a:rect l="l" t="t" r="r" b="b"/>
                <a:pathLst>
                  <a:path w="3321808" h="2378869">
                    <a:moveTo>
                      <a:pt x="0" y="0"/>
                    </a:moveTo>
                    <a:lnTo>
                      <a:pt x="3321808" y="0"/>
                    </a:lnTo>
                    <a:lnTo>
                      <a:pt x="3321808" y="2378868"/>
                    </a:lnTo>
                    <a:lnTo>
                      <a:pt x="0" y="2378868"/>
                    </a:lnTo>
                    <a:close/>
                  </a:path>
                </a:pathLst>
              </a:custGeom>
              <a:solidFill>
                <a:srgbClr val="BFD734"/>
              </a:solidFill>
            </p:spPr>
            <p:txBody>
              <a:bodyPr/>
              <a:lstStyle/>
              <a:p>
                <a:endParaRPr lang="en-US"/>
              </a:p>
            </p:txBody>
          </p:sp>
          <p:sp>
            <p:nvSpPr>
              <p:cNvPr id="36" name="Freeform 36"/>
              <p:cNvSpPr/>
              <p:nvPr/>
            </p:nvSpPr>
            <p:spPr>
              <a:xfrm>
                <a:off x="0" y="5272088"/>
                <a:ext cx="1790197" cy="2378868"/>
              </a:xfrm>
              <a:custGeom>
                <a:avLst/>
                <a:gdLst/>
                <a:ahLst/>
                <a:cxnLst/>
                <a:rect l="l" t="t" r="r" b="b"/>
                <a:pathLst>
                  <a:path w="1790196" h="2378869">
                    <a:moveTo>
                      <a:pt x="0" y="0"/>
                    </a:moveTo>
                    <a:lnTo>
                      <a:pt x="1790196" y="0"/>
                    </a:lnTo>
                    <a:lnTo>
                      <a:pt x="1790196" y="2378868"/>
                    </a:lnTo>
                    <a:lnTo>
                      <a:pt x="0" y="2378868"/>
                    </a:lnTo>
                    <a:close/>
                  </a:path>
                </a:pathLst>
              </a:custGeom>
              <a:solidFill>
                <a:srgbClr val="BFD734"/>
              </a:solidFill>
            </p:spPr>
            <p:txBody>
              <a:bodyPr/>
              <a:lstStyle/>
              <a:p>
                <a:endParaRPr lang="en-US"/>
              </a:p>
            </p:txBody>
          </p:sp>
          <p:sp>
            <p:nvSpPr>
              <p:cNvPr id="37" name="Freeform 37"/>
              <p:cNvSpPr/>
              <p:nvPr/>
            </p:nvSpPr>
            <p:spPr>
              <a:xfrm>
                <a:off x="0" y="7908131"/>
                <a:ext cx="3421265" cy="2378869"/>
              </a:xfrm>
              <a:custGeom>
                <a:avLst/>
                <a:gdLst/>
                <a:ahLst/>
                <a:cxnLst/>
                <a:rect l="l" t="t" r="r" b="b"/>
                <a:pathLst>
                  <a:path w="3421265" h="2378869">
                    <a:moveTo>
                      <a:pt x="0" y="0"/>
                    </a:moveTo>
                    <a:lnTo>
                      <a:pt x="3421265" y="0"/>
                    </a:lnTo>
                    <a:lnTo>
                      <a:pt x="3421265" y="2378869"/>
                    </a:lnTo>
                    <a:lnTo>
                      <a:pt x="0" y="2378869"/>
                    </a:lnTo>
                    <a:close/>
                  </a:path>
                </a:pathLst>
              </a:custGeom>
              <a:solidFill>
                <a:srgbClr val="BFD734"/>
              </a:solidFill>
            </p:spPr>
            <p:txBody>
              <a:bodyPr/>
              <a:lstStyle/>
              <a:p>
                <a:endParaRPr lang="en-US"/>
              </a:p>
            </p:txBody>
          </p:sp>
        </p:grpSp>
      </p:grpSp>
      <p:sp>
        <p:nvSpPr>
          <p:cNvPr id="38" name="TextBox 38"/>
          <p:cNvSpPr txBox="1"/>
          <p:nvPr/>
        </p:nvSpPr>
        <p:spPr>
          <a:xfrm>
            <a:off x="2514600" y="3467100"/>
            <a:ext cx="3105860" cy="807913"/>
          </a:xfrm>
          <a:prstGeom prst="rect">
            <a:avLst/>
          </a:prstGeom>
        </p:spPr>
        <p:txBody>
          <a:bodyPr lIns="0" tIns="0" rIns="0" bIns="0" rtlCol="0" anchor="t">
            <a:spAutoFit/>
          </a:bodyPr>
          <a:lstStyle/>
          <a:p>
            <a:pPr algn="ctr">
              <a:lnSpc>
                <a:spcPts val="6839"/>
              </a:lnSpc>
            </a:pPr>
            <a:r>
              <a:rPr lang="en-US" sz="4000" dirty="0">
                <a:solidFill>
                  <a:srgbClr val="FFFFFF"/>
                </a:solidFill>
                <a:latin typeface="Bebas Neue"/>
              </a:rPr>
              <a:t>15.2%</a:t>
            </a:r>
          </a:p>
        </p:txBody>
      </p:sp>
      <p:sp>
        <p:nvSpPr>
          <p:cNvPr id="39" name="TextBox 39"/>
          <p:cNvSpPr txBox="1"/>
          <p:nvPr/>
        </p:nvSpPr>
        <p:spPr>
          <a:xfrm>
            <a:off x="12192000" y="3467100"/>
            <a:ext cx="3259148" cy="807913"/>
          </a:xfrm>
          <a:prstGeom prst="rect">
            <a:avLst/>
          </a:prstGeom>
        </p:spPr>
        <p:txBody>
          <a:bodyPr wrap="square" lIns="0" tIns="0" rIns="0" bIns="0" rtlCol="0" anchor="t">
            <a:spAutoFit/>
          </a:bodyPr>
          <a:lstStyle/>
          <a:p>
            <a:pPr algn="ctr">
              <a:lnSpc>
                <a:spcPts val="6839"/>
              </a:lnSpc>
            </a:pPr>
            <a:r>
              <a:rPr lang="en-US" sz="4000" dirty="0">
                <a:solidFill>
                  <a:srgbClr val="FFFFFF"/>
                </a:solidFill>
                <a:latin typeface="Bebas Neue"/>
              </a:rPr>
              <a:t>41.3%</a:t>
            </a:r>
          </a:p>
        </p:txBody>
      </p:sp>
      <p:sp>
        <p:nvSpPr>
          <p:cNvPr id="41" name="TextBox 41"/>
          <p:cNvSpPr txBox="1"/>
          <p:nvPr/>
        </p:nvSpPr>
        <p:spPr>
          <a:xfrm>
            <a:off x="2514600" y="4914900"/>
            <a:ext cx="3105860" cy="807913"/>
          </a:xfrm>
          <a:prstGeom prst="rect">
            <a:avLst/>
          </a:prstGeom>
        </p:spPr>
        <p:txBody>
          <a:bodyPr lIns="0" tIns="0" rIns="0" bIns="0" rtlCol="0" anchor="t">
            <a:spAutoFit/>
          </a:bodyPr>
          <a:lstStyle/>
          <a:p>
            <a:pPr algn="ctr">
              <a:lnSpc>
                <a:spcPts val="6839"/>
              </a:lnSpc>
            </a:pPr>
            <a:r>
              <a:rPr lang="en-US" sz="4000" dirty="0">
                <a:solidFill>
                  <a:srgbClr val="FFFFFF"/>
                </a:solidFill>
                <a:latin typeface="Bebas Neue"/>
              </a:rPr>
              <a:t>16.7%</a:t>
            </a:r>
          </a:p>
        </p:txBody>
      </p:sp>
      <p:sp>
        <p:nvSpPr>
          <p:cNvPr id="42" name="TextBox 42"/>
          <p:cNvSpPr txBox="1"/>
          <p:nvPr/>
        </p:nvSpPr>
        <p:spPr>
          <a:xfrm>
            <a:off x="12877800" y="4914900"/>
            <a:ext cx="1808481" cy="807913"/>
          </a:xfrm>
          <a:prstGeom prst="rect">
            <a:avLst/>
          </a:prstGeom>
        </p:spPr>
        <p:txBody>
          <a:bodyPr wrap="square" lIns="0" tIns="0" rIns="0" bIns="0" rtlCol="0" anchor="t">
            <a:spAutoFit/>
          </a:bodyPr>
          <a:lstStyle/>
          <a:p>
            <a:pPr algn="ctr">
              <a:lnSpc>
                <a:spcPts val="6839"/>
              </a:lnSpc>
            </a:pPr>
            <a:r>
              <a:rPr lang="en-US" sz="4000" dirty="0">
                <a:solidFill>
                  <a:srgbClr val="FFFFFF"/>
                </a:solidFill>
                <a:latin typeface="Bebas Neue"/>
              </a:rPr>
              <a:t>33.3%</a:t>
            </a:r>
          </a:p>
        </p:txBody>
      </p:sp>
      <p:sp>
        <p:nvSpPr>
          <p:cNvPr id="44" name="TextBox 44"/>
          <p:cNvSpPr txBox="1"/>
          <p:nvPr/>
        </p:nvSpPr>
        <p:spPr>
          <a:xfrm>
            <a:off x="3581400" y="6362700"/>
            <a:ext cx="3105860" cy="807913"/>
          </a:xfrm>
          <a:prstGeom prst="rect">
            <a:avLst/>
          </a:prstGeom>
        </p:spPr>
        <p:txBody>
          <a:bodyPr lIns="0" tIns="0" rIns="0" bIns="0" rtlCol="0" anchor="t">
            <a:spAutoFit/>
          </a:bodyPr>
          <a:lstStyle/>
          <a:p>
            <a:pPr>
              <a:lnSpc>
                <a:spcPts val="6839"/>
              </a:lnSpc>
            </a:pPr>
            <a:r>
              <a:rPr lang="en-US" sz="4000" dirty="0">
                <a:solidFill>
                  <a:srgbClr val="FFFFFF"/>
                </a:solidFill>
                <a:latin typeface="Bebas Neue"/>
              </a:rPr>
              <a:t>9.0%</a:t>
            </a:r>
          </a:p>
        </p:txBody>
      </p:sp>
      <p:sp>
        <p:nvSpPr>
          <p:cNvPr id="45" name="TextBox 45"/>
          <p:cNvSpPr txBox="1"/>
          <p:nvPr/>
        </p:nvSpPr>
        <p:spPr>
          <a:xfrm>
            <a:off x="12268200" y="6362700"/>
            <a:ext cx="3105860" cy="807913"/>
          </a:xfrm>
          <a:prstGeom prst="rect">
            <a:avLst/>
          </a:prstGeom>
        </p:spPr>
        <p:txBody>
          <a:bodyPr lIns="0" tIns="0" rIns="0" bIns="0" rtlCol="0" anchor="t">
            <a:spAutoFit/>
          </a:bodyPr>
          <a:lstStyle/>
          <a:p>
            <a:pPr algn="ctr">
              <a:lnSpc>
                <a:spcPts val="6839"/>
              </a:lnSpc>
            </a:pPr>
            <a:r>
              <a:rPr lang="en-US" sz="4000" dirty="0">
                <a:solidFill>
                  <a:srgbClr val="FFFFFF"/>
                </a:solidFill>
                <a:latin typeface="Bebas Neue"/>
              </a:rPr>
              <a:t>54.6%</a:t>
            </a:r>
          </a:p>
        </p:txBody>
      </p:sp>
      <p:sp>
        <p:nvSpPr>
          <p:cNvPr id="47" name="TextBox 47"/>
          <p:cNvSpPr txBox="1"/>
          <p:nvPr/>
        </p:nvSpPr>
        <p:spPr>
          <a:xfrm>
            <a:off x="2514600" y="7810500"/>
            <a:ext cx="3105860" cy="807913"/>
          </a:xfrm>
          <a:prstGeom prst="rect">
            <a:avLst/>
          </a:prstGeom>
        </p:spPr>
        <p:txBody>
          <a:bodyPr lIns="0" tIns="0" rIns="0" bIns="0" rtlCol="0" anchor="t">
            <a:spAutoFit/>
          </a:bodyPr>
          <a:lstStyle/>
          <a:p>
            <a:pPr algn="ctr">
              <a:lnSpc>
                <a:spcPts val="6839"/>
              </a:lnSpc>
            </a:pPr>
            <a:r>
              <a:rPr lang="en-US" sz="4000" dirty="0">
                <a:solidFill>
                  <a:srgbClr val="FFFFFF"/>
                </a:solidFill>
                <a:latin typeface="Bebas Neue"/>
              </a:rPr>
              <a:t>17.2%</a:t>
            </a:r>
          </a:p>
        </p:txBody>
      </p:sp>
      <p:sp>
        <p:nvSpPr>
          <p:cNvPr id="48" name="TextBox 48"/>
          <p:cNvSpPr txBox="1"/>
          <p:nvPr/>
        </p:nvSpPr>
        <p:spPr>
          <a:xfrm>
            <a:off x="11582400" y="7810500"/>
            <a:ext cx="4457267" cy="807913"/>
          </a:xfrm>
          <a:prstGeom prst="rect">
            <a:avLst/>
          </a:prstGeom>
        </p:spPr>
        <p:txBody>
          <a:bodyPr lIns="0" tIns="0" rIns="0" bIns="0" rtlCol="0" anchor="t">
            <a:spAutoFit/>
          </a:bodyPr>
          <a:lstStyle/>
          <a:p>
            <a:pPr algn="ctr">
              <a:lnSpc>
                <a:spcPts val="6839"/>
              </a:lnSpc>
            </a:pPr>
            <a:r>
              <a:rPr lang="en-US" sz="4000" dirty="0">
                <a:solidFill>
                  <a:srgbClr val="FFFFFF"/>
                </a:solidFill>
                <a:latin typeface="Bebas Neue"/>
              </a:rPr>
              <a:t>37.9%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78200" y="8496300"/>
            <a:ext cx="1940774" cy="1600639"/>
          </a:xfrm>
          <a:custGeom>
            <a:avLst/>
            <a:gdLst/>
            <a:ahLst/>
            <a:cxnLst/>
            <a:rect l="l" t="t" r="r" b="b"/>
            <a:pathLst>
              <a:path w="1940774" h="1600639">
                <a:moveTo>
                  <a:pt x="0" y="0"/>
                </a:moveTo>
                <a:lnTo>
                  <a:pt x="1940774" y="0"/>
                </a:lnTo>
                <a:lnTo>
                  <a:pt x="1940774" y="1600638"/>
                </a:lnTo>
                <a:lnTo>
                  <a:pt x="0" y="1600638"/>
                </a:lnTo>
                <a:lnTo>
                  <a:pt x="0" y="0"/>
                </a:lnTo>
                <a:close/>
              </a:path>
            </a:pathLst>
          </a:custGeom>
          <a:blipFill>
            <a:blip r:embed="rId2"/>
            <a:stretch>
              <a:fillRect l="-12371" t="-30000" r="-12371" b="-21249"/>
            </a:stretch>
          </a:blipFill>
        </p:spPr>
        <p:txBody>
          <a:bodyPr/>
          <a:lstStyle/>
          <a:p>
            <a:endParaRPr lang="en-US"/>
          </a:p>
        </p:txBody>
      </p:sp>
      <p:sp>
        <p:nvSpPr>
          <p:cNvPr id="3" name="TextBox 3"/>
          <p:cNvSpPr txBox="1"/>
          <p:nvPr/>
        </p:nvSpPr>
        <p:spPr>
          <a:xfrm>
            <a:off x="1028700" y="876300"/>
            <a:ext cx="16230600" cy="2410916"/>
          </a:xfrm>
          <a:prstGeom prst="rect">
            <a:avLst/>
          </a:prstGeom>
        </p:spPr>
        <p:txBody>
          <a:bodyPr lIns="0" tIns="0" rIns="0" bIns="0" rtlCol="0" anchor="t">
            <a:spAutoFit/>
          </a:bodyPr>
          <a:lstStyle/>
          <a:p>
            <a:pPr algn="l">
              <a:lnSpc>
                <a:spcPts val="9399"/>
              </a:lnSpc>
            </a:pPr>
            <a:r>
              <a:rPr lang="en-US" sz="7500" dirty="0">
                <a:solidFill>
                  <a:srgbClr val="1E3262"/>
                </a:solidFill>
                <a:latin typeface="Bebas Neue" panose="020B0606020202050201" pitchFamily="34" charset="0"/>
              </a:rPr>
              <a:t>WHAT % OF YOUR CURRENT NURSING FTES ARE FILLED BY </a:t>
            </a:r>
            <a:r>
              <a:rPr lang="en-US" sz="7500" dirty="0">
                <a:solidFill>
                  <a:srgbClr val="BFD734"/>
                </a:solidFill>
                <a:latin typeface="Bebas Neue" panose="020B0606020202050201" pitchFamily="34" charset="0"/>
              </a:rPr>
              <a:t>AGENCY STAFFING</a:t>
            </a:r>
            <a:r>
              <a:rPr lang="en-US" sz="7500" dirty="0">
                <a:solidFill>
                  <a:srgbClr val="1E3262"/>
                </a:solidFill>
                <a:latin typeface="Bebas Neue" panose="020B0606020202050201" pitchFamily="34" charset="0"/>
              </a:rPr>
              <a:t>?</a:t>
            </a:r>
          </a:p>
        </p:txBody>
      </p:sp>
      <p:grpSp>
        <p:nvGrpSpPr>
          <p:cNvPr id="4" name="Group 4"/>
          <p:cNvGrpSpPr/>
          <p:nvPr/>
        </p:nvGrpSpPr>
        <p:grpSpPr>
          <a:xfrm>
            <a:off x="762000" y="4011699"/>
            <a:ext cx="14020800" cy="5249388"/>
            <a:chOff x="-355600" y="0"/>
            <a:chExt cx="18694401" cy="6999184"/>
          </a:xfrm>
        </p:grpSpPr>
        <p:grpSp>
          <p:nvGrpSpPr>
            <p:cNvPr id="5" name="Group 5"/>
            <p:cNvGrpSpPr>
              <a:grpSpLocks noChangeAspect="1"/>
            </p:cNvGrpSpPr>
            <p:nvPr/>
          </p:nvGrpSpPr>
          <p:grpSpPr>
            <a:xfrm>
              <a:off x="1121270" y="0"/>
              <a:ext cx="16778621" cy="6561309"/>
              <a:chOff x="0" y="0"/>
              <a:chExt cx="26305982" cy="10287000"/>
            </a:xfrm>
          </p:grpSpPr>
          <p:sp>
            <p:nvSpPr>
              <p:cNvPr id="6" name="Freeform 6"/>
              <p:cNvSpPr/>
              <p:nvPr/>
            </p:nvSpPr>
            <p:spPr>
              <a:xfrm>
                <a:off x="-6350" y="0"/>
                <a:ext cx="26318682" cy="10287000"/>
              </a:xfrm>
              <a:custGeom>
                <a:avLst/>
                <a:gdLst/>
                <a:ahLst/>
                <a:cxnLst/>
                <a:rect l="l" t="t" r="r" b="b"/>
                <a:pathLst>
                  <a:path w="26318682" h="10287000">
                    <a:moveTo>
                      <a:pt x="0" y="0"/>
                    </a:moveTo>
                    <a:lnTo>
                      <a:pt x="12700" y="0"/>
                    </a:lnTo>
                    <a:lnTo>
                      <a:pt x="12700" y="10287000"/>
                    </a:lnTo>
                    <a:lnTo>
                      <a:pt x="0" y="10287000"/>
                    </a:lnTo>
                    <a:close/>
                    <a:moveTo>
                      <a:pt x="8768661" y="0"/>
                    </a:moveTo>
                    <a:lnTo>
                      <a:pt x="8781361" y="0"/>
                    </a:lnTo>
                    <a:lnTo>
                      <a:pt x="8781361" y="10287000"/>
                    </a:lnTo>
                    <a:lnTo>
                      <a:pt x="8768661" y="10287000"/>
                    </a:lnTo>
                    <a:close/>
                    <a:moveTo>
                      <a:pt x="17537322" y="0"/>
                    </a:moveTo>
                    <a:lnTo>
                      <a:pt x="17550022" y="0"/>
                    </a:lnTo>
                    <a:lnTo>
                      <a:pt x="17550022" y="10287000"/>
                    </a:lnTo>
                    <a:lnTo>
                      <a:pt x="17537322" y="10287000"/>
                    </a:lnTo>
                    <a:close/>
                    <a:moveTo>
                      <a:pt x="26305982" y="0"/>
                    </a:moveTo>
                    <a:lnTo>
                      <a:pt x="26318682" y="0"/>
                    </a:lnTo>
                    <a:lnTo>
                      <a:pt x="26318682" y="10287000"/>
                    </a:lnTo>
                    <a:lnTo>
                      <a:pt x="26305982" y="10287000"/>
                    </a:lnTo>
                    <a:close/>
                  </a:path>
                </a:pathLst>
              </a:custGeom>
              <a:solidFill>
                <a:srgbClr val="000000">
                  <a:alpha val="24706"/>
                </a:srgbClr>
              </a:solidFill>
            </p:spPr>
            <p:txBody>
              <a:bodyPr/>
              <a:lstStyle/>
              <a:p>
                <a:endParaRPr lang="en-US"/>
              </a:p>
            </p:txBody>
          </p:sp>
        </p:grpSp>
        <p:sp>
          <p:nvSpPr>
            <p:cNvPr id="7" name="TextBox 7"/>
            <p:cNvSpPr txBox="1"/>
            <p:nvPr/>
          </p:nvSpPr>
          <p:spPr>
            <a:xfrm>
              <a:off x="920817" y="6662340"/>
              <a:ext cx="400905" cy="336844"/>
            </a:xfrm>
            <a:prstGeom prst="rect">
              <a:avLst/>
            </a:prstGeom>
          </p:spPr>
          <p:txBody>
            <a:bodyPr lIns="0" tIns="0" rIns="0" bIns="0" rtlCol="0" anchor="t">
              <a:spAutoFit/>
            </a:bodyPr>
            <a:lstStyle/>
            <a:p>
              <a:pPr algn="ctr">
                <a:lnSpc>
                  <a:spcPts val="2143"/>
                </a:lnSpc>
              </a:pPr>
              <a:r>
                <a:rPr lang="en-US" sz="1530" b="1" dirty="0">
                  <a:solidFill>
                    <a:srgbClr val="000000"/>
                  </a:solidFill>
                  <a:latin typeface="Canva Sans"/>
                </a:rPr>
                <a:t>0%</a:t>
              </a:r>
            </a:p>
          </p:txBody>
        </p:sp>
        <p:sp>
          <p:nvSpPr>
            <p:cNvPr id="8" name="TextBox 8"/>
            <p:cNvSpPr txBox="1"/>
            <p:nvPr/>
          </p:nvSpPr>
          <p:spPr>
            <a:xfrm>
              <a:off x="6528139" y="6662341"/>
              <a:ext cx="634660" cy="333128"/>
            </a:xfrm>
            <a:prstGeom prst="rect">
              <a:avLst/>
            </a:prstGeom>
          </p:spPr>
          <p:txBody>
            <a:bodyPr wrap="square" lIns="0" tIns="0" rIns="0" bIns="0" rtlCol="0" anchor="t">
              <a:spAutoFit/>
            </a:bodyPr>
            <a:lstStyle/>
            <a:p>
              <a:pPr algn="ctr">
                <a:lnSpc>
                  <a:spcPts val="2143"/>
                </a:lnSpc>
              </a:pPr>
              <a:r>
                <a:rPr lang="en-US" sz="1530" b="1" dirty="0">
                  <a:solidFill>
                    <a:srgbClr val="000000"/>
                  </a:solidFill>
                  <a:latin typeface="Canva Sans"/>
                </a:rPr>
                <a:t>5%</a:t>
              </a:r>
            </a:p>
          </p:txBody>
        </p:sp>
        <p:sp>
          <p:nvSpPr>
            <p:cNvPr id="9" name="TextBox 9"/>
            <p:cNvSpPr txBox="1"/>
            <p:nvPr/>
          </p:nvSpPr>
          <p:spPr>
            <a:xfrm>
              <a:off x="12037585" y="6662340"/>
              <a:ext cx="538865" cy="336844"/>
            </a:xfrm>
            <a:prstGeom prst="rect">
              <a:avLst/>
            </a:prstGeom>
          </p:spPr>
          <p:txBody>
            <a:bodyPr wrap="square" lIns="0" tIns="0" rIns="0" bIns="0" rtlCol="0" anchor="t">
              <a:spAutoFit/>
            </a:bodyPr>
            <a:lstStyle/>
            <a:p>
              <a:pPr algn="ctr">
                <a:lnSpc>
                  <a:spcPts val="2143"/>
                </a:lnSpc>
              </a:pPr>
              <a:r>
                <a:rPr lang="en-US" sz="1530" b="1" dirty="0">
                  <a:solidFill>
                    <a:srgbClr val="000000"/>
                  </a:solidFill>
                  <a:latin typeface="Canva Sans"/>
                </a:rPr>
                <a:t>10%</a:t>
              </a:r>
            </a:p>
          </p:txBody>
        </p:sp>
        <p:sp>
          <p:nvSpPr>
            <p:cNvPr id="10" name="TextBox 10"/>
            <p:cNvSpPr txBox="1"/>
            <p:nvPr/>
          </p:nvSpPr>
          <p:spPr>
            <a:xfrm>
              <a:off x="17644908" y="6662340"/>
              <a:ext cx="693893" cy="328808"/>
            </a:xfrm>
            <a:prstGeom prst="rect">
              <a:avLst/>
            </a:prstGeom>
          </p:spPr>
          <p:txBody>
            <a:bodyPr wrap="square" lIns="0" tIns="0" rIns="0" bIns="0" rtlCol="0" anchor="t">
              <a:spAutoFit/>
            </a:bodyPr>
            <a:lstStyle/>
            <a:p>
              <a:pPr algn="ctr">
                <a:lnSpc>
                  <a:spcPts val="2143"/>
                </a:lnSpc>
              </a:pPr>
              <a:r>
                <a:rPr lang="en-US" sz="1530" b="1" dirty="0">
                  <a:solidFill>
                    <a:srgbClr val="000000"/>
                  </a:solidFill>
                  <a:latin typeface="Canva Sans"/>
                </a:rPr>
                <a:t>15%</a:t>
              </a:r>
            </a:p>
          </p:txBody>
        </p:sp>
        <p:sp>
          <p:nvSpPr>
            <p:cNvPr id="11" name="TextBox 11"/>
            <p:cNvSpPr txBox="1"/>
            <p:nvPr/>
          </p:nvSpPr>
          <p:spPr>
            <a:xfrm>
              <a:off x="-50800" y="577800"/>
              <a:ext cx="1042464" cy="359072"/>
            </a:xfrm>
            <a:prstGeom prst="rect">
              <a:avLst/>
            </a:prstGeom>
          </p:spPr>
          <p:txBody>
            <a:bodyPr wrap="square" lIns="0" tIns="0" rIns="0" bIns="0" rtlCol="0" anchor="t">
              <a:spAutoFit/>
            </a:bodyPr>
            <a:lstStyle/>
            <a:p>
              <a:pPr algn="r">
                <a:lnSpc>
                  <a:spcPts val="2143"/>
                </a:lnSpc>
              </a:pPr>
              <a:r>
                <a:rPr lang="en-US" b="1" dirty="0">
                  <a:solidFill>
                    <a:srgbClr val="000000"/>
                  </a:solidFill>
                  <a:latin typeface="Canva Sans"/>
                </a:rPr>
                <a:t>ALL </a:t>
              </a:r>
            </a:p>
          </p:txBody>
        </p:sp>
        <p:sp>
          <p:nvSpPr>
            <p:cNvPr id="12" name="TextBox 12"/>
            <p:cNvSpPr txBox="1"/>
            <p:nvPr/>
          </p:nvSpPr>
          <p:spPr>
            <a:xfrm>
              <a:off x="-254000" y="2259135"/>
              <a:ext cx="1245664" cy="359072"/>
            </a:xfrm>
            <a:prstGeom prst="rect">
              <a:avLst/>
            </a:prstGeom>
          </p:spPr>
          <p:txBody>
            <a:bodyPr wrap="square" lIns="0" tIns="0" rIns="0" bIns="0" rtlCol="0" anchor="t">
              <a:spAutoFit/>
            </a:bodyPr>
            <a:lstStyle/>
            <a:p>
              <a:pPr algn="r">
                <a:lnSpc>
                  <a:spcPts val="2143"/>
                </a:lnSpc>
              </a:pPr>
              <a:r>
                <a:rPr lang="en-US" b="1" dirty="0">
                  <a:solidFill>
                    <a:srgbClr val="000000"/>
                  </a:solidFill>
                  <a:latin typeface="Canva Sans"/>
                </a:rPr>
                <a:t>System </a:t>
              </a:r>
            </a:p>
          </p:txBody>
        </p:sp>
        <p:sp>
          <p:nvSpPr>
            <p:cNvPr id="13" name="TextBox 13"/>
            <p:cNvSpPr txBox="1"/>
            <p:nvPr/>
          </p:nvSpPr>
          <p:spPr>
            <a:xfrm>
              <a:off x="-355600" y="3940471"/>
              <a:ext cx="1347265" cy="359072"/>
            </a:xfrm>
            <a:prstGeom prst="rect">
              <a:avLst/>
            </a:prstGeom>
          </p:spPr>
          <p:txBody>
            <a:bodyPr wrap="square" lIns="0" tIns="0" rIns="0" bIns="0" rtlCol="0" anchor="t">
              <a:spAutoFit/>
            </a:bodyPr>
            <a:lstStyle/>
            <a:p>
              <a:pPr algn="r">
                <a:lnSpc>
                  <a:spcPts val="2143"/>
                </a:lnSpc>
              </a:pPr>
              <a:r>
                <a:rPr lang="en-US" b="1" dirty="0">
                  <a:solidFill>
                    <a:srgbClr val="000000"/>
                  </a:solidFill>
                  <a:latin typeface="Canva Sans"/>
                </a:rPr>
                <a:t>IND PPS </a:t>
              </a:r>
            </a:p>
          </p:txBody>
        </p:sp>
        <p:sp>
          <p:nvSpPr>
            <p:cNvPr id="14" name="TextBox 14"/>
            <p:cNvSpPr txBox="1"/>
            <p:nvPr/>
          </p:nvSpPr>
          <p:spPr>
            <a:xfrm>
              <a:off x="-355600" y="5621807"/>
              <a:ext cx="1347264" cy="359072"/>
            </a:xfrm>
            <a:prstGeom prst="rect">
              <a:avLst/>
            </a:prstGeom>
          </p:spPr>
          <p:txBody>
            <a:bodyPr wrap="square" lIns="0" tIns="0" rIns="0" bIns="0" rtlCol="0" anchor="t">
              <a:spAutoFit/>
            </a:bodyPr>
            <a:lstStyle/>
            <a:p>
              <a:pPr algn="r">
                <a:lnSpc>
                  <a:spcPts val="2143"/>
                </a:lnSpc>
              </a:pPr>
              <a:r>
                <a:rPr lang="en-US" b="1" dirty="0">
                  <a:solidFill>
                    <a:srgbClr val="000000"/>
                  </a:solidFill>
                  <a:latin typeface="Canva Sans"/>
                </a:rPr>
                <a:t>IND CAH </a:t>
              </a:r>
            </a:p>
          </p:txBody>
        </p:sp>
        <p:grpSp>
          <p:nvGrpSpPr>
            <p:cNvPr id="15" name="Group 15"/>
            <p:cNvGrpSpPr>
              <a:grpSpLocks noChangeAspect="1"/>
            </p:cNvGrpSpPr>
            <p:nvPr/>
          </p:nvGrpSpPr>
          <p:grpSpPr>
            <a:xfrm>
              <a:off x="1121270" y="0"/>
              <a:ext cx="13874377" cy="6561309"/>
              <a:chOff x="0" y="0"/>
              <a:chExt cx="21752628" cy="10287000"/>
            </a:xfrm>
          </p:grpSpPr>
          <p:sp>
            <p:nvSpPr>
              <p:cNvPr id="16" name="Freeform 16"/>
              <p:cNvSpPr/>
              <p:nvPr/>
            </p:nvSpPr>
            <p:spPr>
              <a:xfrm>
                <a:off x="0" y="0"/>
                <a:ext cx="16491432" cy="2378869"/>
              </a:xfrm>
              <a:custGeom>
                <a:avLst/>
                <a:gdLst/>
                <a:ahLst/>
                <a:cxnLst/>
                <a:rect l="l" t="t" r="r" b="b"/>
                <a:pathLst>
                  <a:path w="16491432" h="2378869">
                    <a:moveTo>
                      <a:pt x="0" y="0"/>
                    </a:moveTo>
                    <a:lnTo>
                      <a:pt x="16301123" y="0"/>
                    </a:lnTo>
                    <a:cubicBezTo>
                      <a:pt x="16406228" y="0"/>
                      <a:pt x="16491432" y="85205"/>
                      <a:pt x="16491432" y="190309"/>
                    </a:cubicBezTo>
                    <a:lnTo>
                      <a:pt x="16491432" y="2188559"/>
                    </a:lnTo>
                    <a:cubicBezTo>
                      <a:pt x="16491432" y="2293664"/>
                      <a:pt x="16406228" y="2378869"/>
                      <a:pt x="16301123" y="2378869"/>
                    </a:cubicBezTo>
                    <a:lnTo>
                      <a:pt x="0" y="2378869"/>
                    </a:lnTo>
                    <a:close/>
                  </a:path>
                </a:pathLst>
              </a:custGeom>
              <a:solidFill>
                <a:srgbClr val="1E3262"/>
              </a:solidFill>
            </p:spPr>
            <p:txBody>
              <a:bodyPr/>
              <a:lstStyle/>
              <a:p>
                <a:endParaRPr lang="en-US"/>
              </a:p>
            </p:txBody>
          </p:sp>
          <p:sp>
            <p:nvSpPr>
              <p:cNvPr id="17" name="Freeform 17"/>
              <p:cNvSpPr/>
              <p:nvPr/>
            </p:nvSpPr>
            <p:spPr>
              <a:xfrm>
                <a:off x="0" y="2636044"/>
                <a:ext cx="21752629" cy="2378869"/>
              </a:xfrm>
              <a:custGeom>
                <a:avLst/>
                <a:gdLst/>
                <a:ahLst/>
                <a:cxnLst/>
                <a:rect l="l" t="t" r="r" b="b"/>
                <a:pathLst>
                  <a:path w="21752629" h="2378869">
                    <a:moveTo>
                      <a:pt x="0" y="0"/>
                    </a:moveTo>
                    <a:lnTo>
                      <a:pt x="21562320" y="0"/>
                    </a:lnTo>
                    <a:cubicBezTo>
                      <a:pt x="21667425" y="0"/>
                      <a:pt x="21752629" y="85204"/>
                      <a:pt x="21752629" y="190309"/>
                    </a:cubicBezTo>
                    <a:lnTo>
                      <a:pt x="21752629" y="2188559"/>
                    </a:lnTo>
                    <a:cubicBezTo>
                      <a:pt x="21752629" y="2293664"/>
                      <a:pt x="21667425" y="2378868"/>
                      <a:pt x="21562320" y="2378868"/>
                    </a:cubicBezTo>
                    <a:lnTo>
                      <a:pt x="0" y="2378868"/>
                    </a:lnTo>
                    <a:close/>
                  </a:path>
                </a:pathLst>
              </a:custGeom>
              <a:solidFill>
                <a:srgbClr val="1E3262"/>
              </a:solidFill>
            </p:spPr>
            <p:txBody>
              <a:bodyPr/>
              <a:lstStyle/>
              <a:p>
                <a:endParaRPr lang="en-US"/>
              </a:p>
            </p:txBody>
          </p:sp>
          <p:sp>
            <p:nvSpPr>
              <p:cNvPr id="18" name="Freeform 18"/>
              <p:cNvSpPr/>
              <p:nvPr/>
            </p:nvSpPr>
            <p:spPr>
              <a:xfrm>
                <a:off x="0" y="5272088"/>
                <a:ext cx="11931728" cy="2378869"/>
              </a:xfrm>
              <a:custGeom>
                <a:avLst/>
                <a:gdLst/>
                <a:ahLst/>
                <a:cxnLst/>
                <a:rect l="l" t="t" r="r" b="b"/>
                <a:pathLst>
                  <a:path w="11931728" h="2378869">
                    <a:moveTo>
                      <a:pt x="0" y="0"/>
                    </a:moveTo>
                    <a:lnTo>
                      <a:pt x="11741419" y="0"/>
                    </a:lnTo>
                    <a:cubicBezTo>
                      <a:pt x="11846524" y="0"/>
                      <a:pt x="11931728" y="85204"/>
                      <a:pt x="11931728" y="190309"/>
                    </a:cubicBezTo>
                    <a:lnTo>
                      <a:pt x="11931728" y="2188559"/>
                    </a:lnTo>
                    <a:cubicBezTo>
                      <a:pt x="11931728" y="2293664"/>
                      <a:pt x="11846524" y="2378868"/>
                      <a:pt x="11741419" y="2378868"/>
                    </a:cubicBezTo>
                    <a:lnTo>
                      <a:pt x="0" y="2378868"/>
                    </a:lnTo>
                    <a:close/>
                  </a:path>
                </a:pathLst>
              </a:custGeom>
              <a:solidFill>
                <a:srgbClr val="1E3262"/>
              </a:solidFill>
            </p:spPr>
            <p:txBody>
              <a:bodyPr/>
              <a:lstStyle/>
              <a:p>
                <a:endParaRPr lang="en-US"/>
              </a:p>
            </p:txBody>
          </p:sp>
          <p:sp>
            <p:nvSpPr>
              <p:cNvPr id="19" name="Freeform 19"/>
              <p:cNvSpPr/>
              <p:nvPr/>
            </p:nvSpPr>
            <p:spPr>
              <a:xfrm>
                <a:off x="0" y="7908131"/>
                <a:ext cx="15263820" cy="2378869"/>
              </a:xfrm>
              <a:custGeom>
                <a:avLst/>
                <a:gdLst/>
                <a:ahLst/>
                <a:cxnLst/>
                <a:rect l="l" t="t" r="r" b="b"/>
                <a:pathLst>
                  <a:path w="15263820" h="2378869">
                    <a:moveTo>
                      <a:pt x="0" y="0"/>
                    </a:moveTo>
                    <a:lnTo>
                      <a:pt x="15073509" y="0"/>
                    </a:lnTo>
                    <a:cubicBezTo>
                      <a:pt x="15123982" y="0"/>
                      <a:pt x="15172389" y="20050"/>
                      <a:pt x="15208079" y="55740"/>
                    </a:cubicBezTo>
                    <a:cubicBezTo>
                      <a:pt x="15243770" y="91430"/>
                      <a:pt x="15263820" y="139836"/>
                      <a:pt x="15263820" y="190310"/>
                    </a:cubicBezTo>
                    <a:lnTo>
                      <a:pt x="15263820" y="2188560"/>
                    </a:lnTo>
                    <a:cubicBezTo>
                      <a:pt x="15263820" y="2239033"/>
                      <a:pt x="15243770" y="2287439"/>
                      <a:pt x="15208079" y="2323129"/>
                    </a:cubicBezTo>
                    <a:cubicBezTo>
                      <a:pt x="15172389" y="2358819"/>
                      <a:pt x="15123982" y="2378869"/>
                      <a:pt x="15073509" y="2378869"/>
                    </a:cubicBezTo>
                    <a:lnTo>
                      <a:pt x="0" y="2378869"/>
                    </a:lnTo>
                    <a:close/>
                  </a:path>
                </a:pathLst>
              </a:custGeom>
              <a:solidFill>
                <a:srgbClr val="1E3262"/>
              </a:solidFill>
            </p:spPr>
            <p:txBody>
              <a:bodyPr/>
              <a:lstStyle/>
              <a:p>
                <a:endParaRPr lang="en-US"/>
              </a:p>
            </p:txBody>
          </p:sp>
        </p:grpSp>
      </p:grpSp>
      <p:sp>
        <p:nvSpPr>
          <p:cNvPr id="20" name="TextBox 20"/>
          <p:cNvSpPr txBox="1"/>
          <p:nvPr/>
        </p:nvSpPr>
        <p:spPr>
          <a:xfrm>
            <a:off x="7836778" y="4302226"/>
            <a:ext cx="1800776" cy="841274"/>
          </a:xfrm>
          <a:prstGeom prst="rect">
            <a:avLst/>
          </a:prstGeom>
        </p:spPr>
        <p:txBody>
          <a:bodyPr lIns="0" tIns="0" rIns="0" bIns="0" rtlCol="0" anchor="t">
            <a:spAutoFit/>
          </a:bodyPr>
          <a:lstStyle/>
          <a:p>
            <a:pPr algn="r">
              <a:lnSpc>
                <a:spcPts val="6079"/>
              </a:lnSpc>
            </a:pPr>
            <a:r>
              <a:rPr lang="en-US" sz="6399">
                <a:solidFill>
                  <a:srgbClr val="FFFFFF"/>
                </a:solidFill>
                <a:latin typeface="Bebas Neue"/>
              </a:rPr>
              <a:t>9.4%</a:t>
            </a:r>
          </a:p>
        </p:txBody>
      </p:sp>
      <p:sp>
        <p:nvSpPr>
          <p:cNvPr id="21" name="TextBox 21"/>
          <p:cNvSpPr txBox="1"/>
          <p:nvPr/>
        </p:nvSpPr>
        <p:spPr>
          <a:xfrm>
            <a:off x="10256702" y="5569824"/>
            <a:ext cx="1800776" cy="841274"/>
          </a:xfrm>
          <a:prstGeom prst="rect">
            <a:avLst/>
          </a:prstGeom>
        </p:spPr>
        <p:txBody>
          <a:bodyPr lIns="0" tIns="0" rIns="0" bIns="0" rtlCol="0" anchor="t">
            <a:spAutoFit/>
          </a:bodyPr>
          <a:lstStyle/>
          <a:p>
            <a:pPr algn="r">
              <a:lnSpc>
                <a:spcPts val="6079"/>
              </a:lnSpc>
            </a:pPr>
            <a:r>
              <a:rPr lang="en-US" sz="6399">
                <a:solidFill>
                  <a:srgbClr val="FFFFFF"/>
                </a:solidFill>
                <a:latin typeface="Bebas Neue"/>
              </a:rPr>
              <a:t>12.4%</a:t>
            </a:r>
          </a:p>
        </p:txBody>
      </p:sp>
      <p:sp>
        <p:nvSpPr>
          <p:cNvPr id="22" name="TextBox 22"/>
          <p:cNvSpPr txBox="1"/>
          <p:nvPr/>
        </p:nvSpPr>
        <p:spPr>
          <a:xfrm>
            <a:off x="5539733" y="6768349"/>
            <a:ext cx="1800776" cy="841274"/>
          </a:xfrm>
          <a:prstGeom prst="rect">
            <a:avLst/>
          </a:prstGeom>
        </p:spPr>
        <p:txBody>
          <a:bodyPr lIns="0" tIns="0" rIns="0" bIns="0" rtlCol="0" anchor="t">
            <a:spAutoFit/>
          </a:bodyPr>
          <a:lstStyle/>
          <a:p>
            <a:pPr algn="r">
              <a:lnSpc>
                <a:spcPts val="6079"/>
              </a:lnSpc>
            </a:pPr>
            <a:r>
              <a:rPr lang="en-US" sz="6399">
                <a:solidFill>
                  <a:srgbClr val="FFFFFF"/>
                </a:solidFill>
                <a:latin typeface="Bebas Neue"/>
              </a:rPr>
              <a:t>6.8%</a:t>
            </a:r>
          </a:p>
        </p:txBody>
      </p:sp>
      <p:sp>
        <p:nvSpPr>
          <p:cNvPr id="23" name="TextBox 23"/>
          <p:cNvSpPr txBox="1"/>
          <p:nvPr/>
        </p:nvSpPr>
        <p:spPr>
          <a:xfrm>
            <a:off x="7098152" y="8034968"/>
            <a:ext cx="1800776" cy="841274"/>
          </a:xfrm>
          <a:prstGeom prst="rect">
            <a:avLst/>
          </a:prstGeom>
        </p:spPr>
        <p:txBody>
          <a:bodyPr lIns="0" tIns="0" rIns="0" bIns="0" rtlCol="0" anchor="t">
            <a:spAutoFit/>
          </a:bodyPr>
          <a:lstStyle/>
          <a:p>
            <a:pPr algn="r">
              <a:lnSpc>
                <a:spcPts val="6079"/>
              </a:lnSpc>
            </a:pPr>
            <a:r>
              <a:rPr lang="en-US" sz="6399">
                <a:solidFill>
                  <a:srgbClr val="FFFFFF"/>
                </a:solidFill>
                <a:latin typeface="Bebas Neue"/>
              </a:rPr>
              <a:t>8.7%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FCDFA8-292F-4476-928B-2D19B1A6194C}"/>
              </a:ext>
            </a:extLst>
          </p:cNvPr>
          <p:cNvSpPr txBox="1"/>
          <p:nvPr/>
        </p:nvSpPr>
        <p:spPr>
          <a:xfrm>
            <a:off x="762000" y="723900"/>
            <a:ext cx="16840200" cy="6001643"/>
          </a:xfrm>
          <a:prstGeom prst="rect">
            <a:avLst/>
          </a:prstGeom>
          <a:noFill/>
        </p:spPr>
        <p:txBody>
          <a:bodyPr wrap="square" rtlCol="0">
            <a:spAutoFit/>
          </a:bodyPr>
          <a:lstStyle/>
          <a:p>
            <a:r>
              <a:rPr lang="en-US" sz="8100" b="1" dirty="0">
                <a:solidFill>
                  <a:srgbClr val="002060"/>
                </a:solidFill>
                <a:latin typeface="Bebas Neue" panose="020B0606020202050201" pitchFamily="34" charset="0"/>
              </a:rPr>
              <a:t>NEBRASKA HEALTH CARE WORKFORCE COLLABORATIVE</a:t>
            </a:r>
          </a:p>
          <a:p>
            <a:pPr>
              <a:buClr>
                <a:srgbClr val="D0E64C"/>
              </a:buClr>
            </a:pPr>
            <a:endParaRPr lang="en-US" sz="1650" dirty="0">
              <a:solidFill>
                <a:schemeClr val="bg1"/>
              </a:solidFill>
            </a:endParaRPr>
          </a:p>
          <a:p>
            <a:pPr>
              <a:buClr>
                <a:srgbClr val="D0E64C"/>
              </a:buClr>
            </a:pPr>
            <a:endParaRPr lang="en-US" sz="1650" dirty="0">
              <a:solidFill>
                <a:schemeClr val="bg1"/>
              </a:solidFill>
            </a:endParaRPr>
          </a:p>
          <a:p>
            <a:pPr>
              <a:buClr>
                <a:srgbClr val="002060"/>
              </a:buClr>
            </a:pPr>
            <a:r>
              <a:rPr lang="en-US" sz="2700" dirty="0"/>
              <a:t>Nebraska Hospital Association</a:t>
            </a:r>
          </a:p>
          <a:p>
            <a:pPr>
              <a:buClr>
                <a:srgbClr val="002060"/>
              </a:buClr>
            </a:pPr>
            <a:r>
              <a:rPr lang="en-US" sz="2700" dirty="0"/>
              <a:t>Nebraska Rural Health Association</a:t>
            </a:r>
          </a:p>
          <a:p>
            <a:pPr>
              <a:buClr>
                <a:srgbClr val="002060"/>
              </a:buClr>
            </a:pPr>
            <a:r>
              <a:rPr lang="en-US" sz="2700" dirty="0"/>
              <a:t>Bryan College of Health Sciences</a:t>
            </a:r>
          </a:p>
          <a:p>
            <a:pPr>
              <a:buClr>
                <a:srgbClr val="002060"/>
              </a:buClr>
            </a:pPr>
            <a:r>
              <a:rPr lang="en-US" sz="2700" dirty="0"/>
              <a:t>Center for Nursing/DHHS</a:t>
            </a:r>
          </a:p>
          <a:p>
            <a:pPr>
              <a:buClr>
                <a:srgbClr val="002060"/>
              </a:buClr>
            </a:pPr>
            <a:r>
              <a:rPr lang="en-US" sz="2700" dirty="0"/>
              <a:t>Clarkson College</a:t>
            </a:r>
          </a:p>
          <a:p>
            <a:pPr>
              <a:buClr>
                <a:srgbClr val="002060"/>
              </a:buClr>
            </a:pPr>
            <a:r>
              <a:rPr lang="en-US" sz="2700" dirty="0"/>
              <a:t>Creighton University</a:t>
            </a:r>
          </a:p>
          <a:p>
            <a:pPr>
              <a:buClr>
                <a:srgbClr val="002060"/>
              </a:buClr>
            </a:pPr>
            <a:r>
              <a:rPr lang="en-US" sz="2700" dirty="0"/>
              <a:t>Health Center Association of Nebraska</a:t>
            </a:r>
          </a:p>
          <a:p>
            <a:pPr>
              <a:buClr>
                <a:srgbClr val="002060"/>
              </a:buClr>
            </a:pPr>
            <a:r>
              <a:rPr lang="en-US" sz="2700" dirty="0"/>
              <a:t>Metropolitan Community College</a:t>
            </a:r>
          </a:p>
          <a:p>
            <a:pPr>
              <a:buClr>
                <a:srgbClr val="002060"/>
              </a:buClr>
            </a:pPr>
            <a:r>
              <a:rPr lang="en-US" sz="2700" dirty="0"/>
              <a:t>Nebraska Association of Behavioral Health Organizations</a:t>
            </a:r>
          </a:p>
          <a:p>
            <a:pPr>
              <a:buClr>
                <a:srgbClr val="002060"/>
              </a:buClr>
            </a:pPr>
            <a:r>
              <a:rPr lang="en-US" sz="2700" dirty="0"/>
              <a:t>Nebraska Chamber of Commerce &amp; Industry</a:t>
            </a:r>
          </a:p>
        </p:txBody>
      </p:sp>
      <p:sp>
        <p:nvSpPr>
          <p:cNvPr id="7" name="TextBox 6">
            <a:extLst>
              <a:ext uri="{FF2B5EF4-FFF2-40B4-BE49-F238E27FC236}">
                <a16:creationId xmlns:a16="http://schemas.microsoft.com/office/drawing/2014/main" id="{D01BC6BC-A467-4B81-809C-184EC439AB61}"/>
              </a:ext>
            </a:extLst>
          </p:cNvPr>
          <p:cNvSpPr txBox="1"/>
          <p:nvPr/>
        </p:nvSpPr>
        <p:spPr>
          <a:xfrm>
            <a:off x="9619767" y="2171700"/>
            <a:ext cx="8134833" cy="4085734"/>
          </a:xfrm>
          <a:prstGeom prst="rect">
            <a:avLst/>
          </a:prstGeom>
          <a:noFill/>
        </p:spPr>
        <p:txBody>
          <a:bodyPr wrap="square" rtlCol="0">
            <a:spAutoFit/>
          </a:bodyPr>
          <a:lstStyle/>
          <a:p>
            <a:pPr marL="428625" indent="-428625">
              <a:buFont typeface="Wingdings" panose="05000000000000000000" pitchFamily="2" charset="2"/>
              <a:buChar char="ü"/>
            </a:pPr>
            <a:endParaRPr lang="en-US" sz="1650" dirty="0">
              <a:solidFill>
                <a:schemeClr val="bg1"/>
              </a:solidFill>
            </a:endParaRPr>
          </a:p>
          <a:p>
            <a:pPr>
              <a:buClr>
                <a:srgbClr val="002060"/>
              </a:buClr>
            </a:pPr>
            <a:r>
              <a:rPr lang="en-US" sz="2700" dirty="0"/>
              <a:t>Nebraska Community College Association</a:t>
            </a:r>
          </a:p>
          <a:p>
            <a:pPr>
              <a:buClr>
                <a:srgbClr val="002060"/>
              </a:buClr>
            </a:pPr>
            <a:r>
              <a:rPr lang="en-US" sz="2700" dirty="0"/>
              <a:t>Nebraska Health Care Association</a:t>
            </a:r>
          </a:p>
          <a:p>
            <a:pPr>
              <a:buClr>
                <a:srgbClr val="002060"/>
              </a:buClr>
            </a:pPr>
            <a:r>
              <a:rPr lang="en-US" sz="2700" dirty="0"/>
              <a:t>Nebraska Medical Association</a:t>
            </a:r>
          </a:p>
          <a:p>
            <a:pPr>
              <a:buClr>
                <a:srgbClr val="002060"/>
              </a:buClr>
            </a:pPr>
            <a:r>
              <a:rPr lang="en-US" sz="2700" dirty="0"/>
              <a:t>Nebraska Methodist College</a:t>
            </a:r>
          </a:p>
          <a:p>
            <a:pPr>
              <a:buClr>
                <a:srgbClr val="002060"/>
              </a:buClr>
            </a:pPr>
            <a:r>
              <a:rPr lang="en-US" sz="2700" dirty="0"/>
              <a:t>Nebraska Nurses Association</a:t>
            </a:r>
          </a:p>
          <a:p>
            <a:pPr>
              <a:buClr>
                <a:srgbClr val="002060"/>
              </a:buClr>
            </a:pPr>
            <a:r>
              <a:rPr lang="en-US" sz="2700" dirty="0"/>
              <a:t>Nebraska Pharmacists Association</a:t>
            </a:r>
          </a:p>
          <a:p>
            <a:pPr>
              <a:buClr>
                <a:srgbClr val="002060"/>
              </a:buClr>
            </a:pPr>
            <a:r>
              <a:rPr lang="en-US" sz="2700" dirty="0"/>
              <a:t>Nebraska State College System</a:t>
            </a:r>
          </a:p>
          <a:p>
            <a:pPr>
              <a:buClr>
                <a:srgbClr val="002060"/>
              </a:buClr>
            </a:pPr>
            <a:r>
              <a:rPr lang="en-US" sz="2700" dirty="0"/>
              <a:t>University of Nebraska Medical Center</a:t>
            </a:r>
          </a:p>
          <a:p>
            <a:pPr>
              <a:buClr>
                <a:srgbClr val="002060"/>
              </a:buClr>
            </a:pPr>
            <a:r>
              <a:rPr lang="en-US" sz="2700" dirty="0"/>
              <a:t>University of Nebraska System</a:t>
            </a:r>
          </a:p>
        </p:txBody>
      </p:sp>
      <p:pic>
        <p:nvPicPr>
          <p:cNvPr id="2" name="Content Placeholder 4" descr="Icon&#10;&#10;Description automatically generated">
            <a:extLst>
              <a:ext uri="{FF2B5EF4-FFF2-40B4-BE49-F238E27FC236}">
                <a16:creationId xmlns:a16="http://schemas.microsoft.com/office/drawing/2014/main" id="{8C0A1AE5-FBF0-EFC9-E6E5-B7EDE87FD267}"/>
              </a:ext>
            </a:extLst>
          </p:cNvPr>
          <p:cNvPicPr>
            <a:picLocks noChangeAspect="1"/>
          </p:cNvPicPr>
          <p:nvPr/>
        </p:nvPicPr>
        <p:blipFill>
          <a:blip r:embed="rId2"/>
          <a:stretch>
            <a:fillRect/>
          </a:stretch>
        </p:blipFill>
        <p:spPr>
          <a:xfrm>
            <a:off x="13639800" y="9031885"/>
            <a:ext cx="4298498" cy="858669"/>
          </a:xfrm>
          <a:prstGeom prst="rect">
            <a:avLst/>
          </a:prstGeom>
        </p:spPr>
      </p:pic>
    </p:spTree>
    <p:extLst>
      <p:ext uri="{BB962C8B-B14F-4D97-AF65-F5344CB8AC3E}">
        <p14:creationId xmlns:p14="http://schemas.microsoft.com/office/powerpoint/2010/main" val="263796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FCDFA8-292F-4476-928B-2D19B1A6194C}"/>
              </a:ext>
            </a:extLst>
          </p:cNvPr>
          <p:cNvSpPr txBox="1"/>
          <p:nvPr/>
        </p:nvSpPr>
        <p:spPr>
          <a:xfrm>
            <a:off x="914400" y="647700"/>
            <a:ext cx="17068800" cy="8048357"/>
          </a:xfrm>
          <a:prstGeom prst="rect">
            <a:avLst/>
          </a:prstGeom>
          <a:noFill/>
        </p:spPr>
        <p:txBody>
          <a:bodyPr wrap="square" rtlCol="0">
            <a:spAutoFit/>
          </a:bodyPr>
          <a:lstStyle/>
          <a:p>
            <a:r>
              <a:rPr lang="en-US" sz="8100" b="1" dirty="0">
                <a:solidFill>
                  <a:srgbClr val="002060"/>
                </a:solidFill>
                <a:latin typeface="Bebas Neue" panose="020B0606020202050201" pitchFamily="34" charset="0"/>
              </a:rPr>
              <a:t>NEBRASKA HEALTH CARE WORKFORCE COLLABORATIVE</a:t>
            </a:r>
          </a:p>
          <a:p>
            <a:pPr>
              <a:buClr>
                <a:srgbClr val="D0E64C"/>
              </a:buClr>
            </a:pPr>
            <a:endParaRPr lang="en-US" sz="3600" dirty="0">
              <a:solidFill>
                <a:srgbClr val="002060"/>
              </a:solidFill>
            </a:endParaRPr>
          </a:p>
          <a:p>
            <a:pPr marL="428625" indent="-428625">
              <a:buClr>
                <a:srgbClr val="002060"/>
              </a:buClr>
              <a:buFont typeface="Arial" panose="020B0604020202020204" pitchFamily="34" charset="0"/>
              <a:buChar char="•"/>
            </a:pPr>
            <a:r>
              <a:rPr lang="en-US" sz="4000" dirty="0"/>
              <a:t>Drive statewide decisions based on data.</a:t>
            </a:r>
          </a:p>
          <a:p>
            <a:pPr marL="428625" indent="-428625">
              <a:buClr>
                <a:srgbClr val="002060"/>
              </a:buClr>
              <a:buFont typeface="Arial" panose="020B0604020202020204" pitchFamily="34" charset="0"/>
              <a:buChar char="•"/>
            </a:pPr>
            <a:r>
              <a:rPr lang="en-US" sz="4000" dirty="0"/>
              <a:t>Future workforce projections by Nebraska hospitals, clinics, and other healthcare employers.</a:t>
            </a:r>
          </a:p>
          <a:p>
            <a:pPr marL="428625" indent="-428625">
              <a:buClr>
                <a:srgbClr val="002060"/>
              </a:buClr>
              <a:buFont typeface="Arial" panose="020B0604020202020204" pitchFamily="34" charset="0"/>
              <a:buChar char="•"/>
            </a:pPr>
            <a:r>
              <a:rPr lang="en-US" sz="4000" dirty="0"/>
              <a:t>Aligning education programs to meet data-directed health care workforce needs.</a:t>
            </a:r>
          </a:p>
          <a:p>
            <a:pPr marL="428625" indent="-428625">
              <a:buClr>
                <a:srgbClr val="002060"/>
              </a:buClr>
              <a:buFont typeface="Arial" panose="020B0604020202020204" pitchFamily="34" charset="0"/>
              <a:buChar char="•"/>
            </a:pPr>
            <a:r>
              <a:rPr lang="en-US" sz="4000" dirty="0"/>
              <a:t>Expand high-demand health care education programs by addressing the shortage of faculty, clinical training sites, and clinical preceptors.</a:t>
            </a:r>
          </a:p>
          <a:p>
            <a:pPr marL="428625" indent="-428625">
              <a:buClr>
                <a:srgbClr val="002060"/>
              </a:buClr>
              <a:buFont typeface="Arial" panose="020B0604020202020204" pitchFamily="34" charset="0"/>
              <a:buChar char="•"/>
            </a:pPr>
            <a:r>
              <a:rPr lang="en-US" sz="4000" dirty="0"/>
              <a:t>Collaborate on the application process, so no interested applicant is turned away.</a:t>
            </a:r>
          </a:p>
          <a:p>
            <a:pPr marL="428625" indent="-428625">
              <a:buClr>
                <a:srgbClr val="002060"/>
              </a:buClr>
              <a:buFont typeface="Arial" panose="020B0604020202020204" pitchFamily="34" charset="0"/>
              <a:buChar char="•"/>
            </a:pPr>
            <a:r>
              <a:rPr lang="en-US" sz="4000" dirty="0"/>
              <a:t>Collectively promote multiple pathways to health </a:t>
            </a:r>
            <a:r>
              <a:rPr lang="en-US" sz="4000" dirty="0" err="1"/>
              <a:t>professions.</a:t>
            </a:r>
            <a:r>
              <a:rPr lang="en-US" sz="3600" dirty="0" err="1">
                <a:solidFill>
                  <a:schemeClr val="bg1"/>
                </a:solidFill>
              </a:rPr>
              <a:t>professions</a:t>
            </a:r>
            <a:r>
              <a:rPr lang="en-US" sz="3600" dirty="0">
                <a:solidFill>
                  <a:schemeClr val="bg1"/>
                </a:solidFill>
              </a:rPr>
              <a:t>.</a:t>
            </a:r>
          </a:p>
        </p:txBody>
      </p:sp>
      <p:pic>
        <p:nvPicPr>
          <p:cNvPr id="2" name="Content Placeholder 4" descr="Icon&#10;&#10;Description automatically generated">
            <a:extLst>
              <a:ext uri="{FF2B5EF4-FFF2-40B4-BE49-F238E27FC236}">
                <a16:creationId xmlns:a16="http://schemas.microsoft.com/office/drawing/2014/main" id="{C26CE90C-9C34-8617-36C7-706BCAA891C4}"/>
              </a:ext>
            </a:extLst>
          </p:cNvPr>
          <p:cNvPicPr>
            <a:picLocks noChangeAspect="1"/>
          </p:cNvPicPr>
          <p:nvPr/>
        </p:nvPicPr>
        <p:blipFill>
          <a:blip r:embed="rId2"/>
          <a:stretch>
            <a:fillRect/>
          </a:stretch>
        </p:blipFill>
        <p:spPr>
          <a:xfrm>
            <a:off x="13639800" y="9031885"/>
            <a:ext cx="4298498" cy="858669"/>
          </a:xfrm>
          <a:prstGeom prst="rect">
            <a:avLst/>
          </a:prstGeom>
        </p:spPr>
      </p:pic>
    </p:spTree>
    <p:extLst>
      <p:ext uri="{BB962C8B-B14F-4D97-AF65-F5344CB8AC3E}">
        <p14:creationId xmlns:p14="http://schemas.microsoft.com/office/powerpoint/2010/main" val="2814537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51733" y="1409700"/>
            <a:ext cx="17349133" cy="9865610"/>
          </a:xfrm>
          <a:prstGeom prst="rect">
            <a:avLst/>
          </a:prstGeom>
        </p:spPr>
      </p:pic>
      <p:sp>
        <p:nvSpPr>
          <p:cNvPr id="3" name="Freeform 3"/>
          <p:cNvSpPr/>
          <p:nvPr/>
        </p:nvSpPr>
        <p:spPr>
          <a:xfrm>
            <a:off x="16636509" y="8821060"/>
            <a:ext cx="1231693" cy="1015830"/>
          </a:xfrm>
          <a:custGeom>
            <a:avLst/>
            <a:gdLst/>
            <a:ahLst/>
            <a:cxnLst/>
            <a:rect l="l" t="t" r="r" b="b"/>
            <a:pathLst>
              <a:path w="1231693" h="1015830">
                <a:moveTo>
                  <a:pt x="0" y="0"/>
                </a:moveTo>
                <a:lnTo>
                  <a:pt x="1231694" y="0"/>
                </a:lnTo>
                <a:lnTo>
                  <a:pt x="1231694" y="1015829"/>
                </a:lnTo>
                <a:lnTo>
                  <a:pt x="0" y="1015829"/>
                </a:lnTo>
                <a:lnTo>
                  <a:pt x="0" y="0"/>
                </a:lnTo>
                <a:close/>
              </a:path>
            </a:pathLst>
          </a:custGeom>
          <a:blipFill>
            <a:blip r:embed="rId3"/>
            <a:stretch>
              <a:fillRect l="-12371" t="-30000" r="-12371" b="-21250"/>
            </a:stretch>
          </a:blipFill>
        </p:spPr>
        <p:txBody>
          <a:bodyPr/>
          <a:lstStyle/>
          <a:p>
            <a:endParaRPr lang="en-US"/>
          </a:p>
        </p:txBody>
      </p:sp>
      <p:sp>
        <p:nvSpPr>
          <p:cNvPr id="4" name="TextBox 4"/>
          <p:cNvSpPr txBox="1"/>
          <p:nvPr/>
        </p:nvSpPr>
        <p:spPr>
          <a:xfrm>
            <a:off x="0" y="342900"/>
            <a:ext cx="18759957" cy="2808461"/>
          </a:xfrm>
          <a:prstGeom prst="rect">
            <a:avLst/>
          </a:prstGeom>
        </p:spPr>
        <p:txBody>
          <a:bodyPr wrap="square" lIns="0" tIns="0" rIns="0" bIns="0" rtlCol="0" anchor="t">
            <a:spAutoFit/>
          </a:bodyPr>
          <a:lstStyle/>
          <a:p>
            <a:pPr algn="ctr">
              <a:lnSpc>
                <a:spcPts val="7259"/>
              </a:lnSpc>
            </a:pPr>
            <a:r>
              <a:rPr lang="en-US" sz="6599" dirty="0">
                <a:solidFill>
                  <a:srgbClr val="1E3262"/>
                </a:solidFill>
                <a:latin typeface="Bebas Neue Bold"/>
              </a:rPr>
              <a:t>how would you describe your hospital/</a:t>
            </a:r>
          </a:p>
          <a:p>
            <a:pPr algn="ctr">
              <a:lnSpc>
                <a:spcPts val="7259"/>
              </a:lnSpc>
            </a:pPr>
            <a:r>
              <a:rPr lang="en-US" sz="6599" dirty="0">
                <a:solidFill>
                  <a:srgbClr val="1E3262"/>
                </a:solidFill>
                <a:latin typeface="Bebas Neue Bold"/>
              </a:rPr>
              <a:t>system's financial conditions in the current fiscal year?</a:t>
            </a:r>
          </a:p>
          <a:p>
            <a:pPr algn="ctr">
              <a:lnSpc>
                <a:spcPts val="7259"/>
              </a:lnSpc>
            </a:pPr>
            <a:endParaRPr lang="en-US" sz="6599" dirty="0">
              <a:solidFill>
                <a:srgbClr val="1E3262"/>
              </a:solidFill>
              <a:latin typeface="Bebas Neue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66800" y="2400300"/>
          <a:ext cx="16230600" cy="5235776"/>
        </p:xfrm>
        <a:graphic>
          <a:graphicData uri="http://schemas.openxmlformats.org/drawingml/2006/table">
            <a:tbl>
              <a:tblPr/>
              <a:tblGrid>
                <a:gridCol w="852190">
                  <a:extLst>
                    <a:ext uri="{9D8B030D-6E8A-4147-A177-3AD203B41FA5}">
                      <a16:colId xmlns:a16="http://schemas.microsoft.com/office/drawing/2014/main" val="20000"/>
                    </a:ext>
                  </a:extLst>
                </a:gridCol>
                <a:gridCol w="4862103">
                  <a:extLst>
                    <a:ext uri="{9D8B030D-6E8A-4147-A177-3AD203B41FA5}">
                      <a16:colId xmlns:a16="http://schemas.microsoft.com/office/drawing/2014/main" val="20001"/>
                    </a:ext>
                  </a:extLst>
                </a:gridCol>
                <a:gridCol w="4823914">
                  <a:extLst>
                    <a:ext uri="{9D8B030D-6E8A-4147-A177-3AD203B41FA5}">
                      <a16:colId xmlns:a16="http://schemas.microsoft.com/office/drawing/2014/main" val="20002"/>
                    </a:ext>
                  </a:extLst>
                </a:gridCol>
                <a:gridCol w="5692393">
                  <a:extLst>
                    <a:ext uri="{9D8B030D-6E8A-4147-A177-3AD203B41FA5}">
                      <a16:colId xmlns:a16="http://schemas.microsoft.com/office/drawing/2014/main" val="20003"/>
                    </a:ext>
                  </a:extLst>
                </a:gridCol>
              </a:tblGrid>
              <a:tr h="1045835">
                <a:tc>
                  <a:txBody>
                    <a:bodyPr/>
                    <a:lstStyle/>
                    <a:p>
                      <a:pPr algn="l">
                        <a:lnSpc>
                          <a:spcPts val="5040"/>
                        </a:lnSpc>
                        <a:defRPr/>
                      </a:pP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tc>
                  <a:txBody>
                    <a:bodyPr/>
                    <a:lstStyle/>
                    <a:p>
                      <a:pPr algn="ctr">
                        <a:lnSpc>
                          <a:spcPts val="5040"/>
                        </a:lnSpc>
                        <a:defRPr/>
                      </a:pPr>
                      <a:r>
                        <a:rPr lang="en-US" sz="3600" dirty="0">
                          <a:solidFill>
                            <a:srgbClr val="FFFFFF"/>
                          </a:solidFill>
                          <a:latin typeface="Bebas Neue Bold"/>
                        </a:rPr>
                        <a:t>INDEPENDENT CAHs</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solidFill>
                      <a:srgbClr val="1E3262"/>
                    </a:solidFill>
                  </a:tcPr>
                </a:tc>
                <a:tc>
                  <a:txBody>
                    <a:bodyPr/>
                    <a:lstStyle/>
                    <a:p>
                      <a:pPr algn="ctr">
                        <a:lnSpc>
                          <a:spcPts val="5040"/>
                        </a:lnSpc>
                        <a:defRPr/>
                      </a:pPr>
                      <a:r>
                        <a:rPr lang="en-US" sz="3600" dirty="0">
                          <a:solidFill>
                            <a:srgbClr val="FFFFFF"/>
                          </a:solidFill>
                          <a:latin typeface="Bebas Neue Bold"/>
                        </a:rPr>
                        <a:t>Independent pps</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solidFill>
                      <a:srgbClr val="1E3262"/>
                    </a:solidFill>
                  </a:tcPr>
                </a:tc>
                <a:tc>
                  <a:txBody>
                    <a:bodyPr/>
                    <a:lstStyle/>
                    <a:p>
                      <a:pPr algn="ctr">
                        <a:lnSpc>
                          <a:spcPts val="5039"/>
                        </a:lnSpc>
                        <a:defRPr/>
                      </a:pPr>
                      <a:r>
                        <a:rPr lang="en-US" sz="3599" dirty="0">
                          <a:solidFill>
                            <a:srgbClr val="FFFFFF"/>
                          </a:solidFill>
                          <a:latin typeface="Bebas Neue Bold"/>
                        </a:rPr>
                        <a:t>System hospitals</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solidFill>
                      <a:srgbClr val="1E3262"/>
                    </a:solidFill>
                  </a:tcPr>
                </a:tc>
                <a:extLst>
                  <a:ext uri="{0D108BD9-81ED-4DB2-BD59-A6C34878D82A}">
                    <a16:rowId xmlns:a16="http://schemas.microsoft.com/office/drawing/2014/main" val="10000"/>
                  </a:ext>
                </a:extLst>
              </a:tr>
              <a:tr h="1045835">
                <a:tc>
                  <a:txBody>
                    <a:bodyPr/>
                    <a:lstStyle/>
                    <a:p>
                      <a:pPr algn="l">
                        <a:lnSpc>
                          <a:spcPts val="5039"/>
                        </a:lnSpc>
                        <a:defRPr/>
                      </a:pPr>
                      <a:r>
                        <a:rPr lang="en-US" sz="3599" dirty="0">
                          <a:solidFill>
                            <a:srgbClr val="FFFFFF"/>
                          </a:solidFill>
                          <a:latin typeface="Bebas Neue Bold"/>
                        </a:rPr>
                        <a:t>#1</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solidFill>
                      <a:srgbClr val="41B8D5"/>
                    </a:solidFill>
                  </a:tcPr>
                </a:tc>
                <a:tc>
                  <a:txBody>
                    <a:bodyPr/>
                    <a:lstStyle/>
                    <a:p>
                      <a:pPr algn="ctr">
                        <a:lnSpc>
                          <a:spcPts val="5039"/>
                        </a:lnSpc>
                        <a:defRPr/>
                      </a:pPr>
                      <a:r>
                        <a:rPr lang="en-US" sz="3599" dirty="0">
                          <a:solidFill>
                            <a:srgbClr val="1E3262"/>
                          </a:solidFill>
                          <a:latin typeface="Bebas Neue"/>
                        </a:rPr>
                        <a:t>cost of Employed workforce</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cost of Employed workforce</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cost of contract labor</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extLst>
                  <a:ext uri="{0D108BD9-81ED-4DB2-BD59-A6C34878D82A}">
                    <a16:rowId xmlns:a16="http://schemas.microsoft.com/office/drawing/2014/main" val="10001"/>
                  </a:ext>
                </a:extLst>
              </a:tr>
              <a:tr h="1045835">
                <a:tc>
                  <a:txBody>
                    <a:bodyPr/>
                    <a:lstStyle/>
                    <a:p>
                      <a:pPr algn="l">
                        <a:lnSpc>
                          <a:spcPts val="5039"/>
                        </a:lnSpc>
                        <a:defRPr/>
                      </a:pPr>
                      <a:r>
                        <a:rPr lang="en-US" sz="3599" dirty="0">
                          <a:solidFill>
                            <a:srgbClr val="FFFFFF"/>
                          </a:solidFill>
                          <a:latin typeface="Bebas Neue Bold"/>
                        </a:rPr>
                        <a:t>#2</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solidFill>
                      <a:srgbClr val="41B8D5"/>
                    </a:solidFill>
                  </a:tcPr>
                </a:tc>
                <a:tc>
                  <a:txBody>
                    <a:bodyPr/>
                    <a:lstStyle/>
                    <a:p>
                      <a:pPr algn="ctr">
                        <a:lnSpc>
                          <a:spcPts val="5039"/>
                        </a:lnSpc>
                        <a:defRPr/>
                      </a:pPr>
                      <a:r>
                        <a:rPr lang="en-US" sz="3599" dirty="0">
                          <a:solidFill>
                            <a:srgbClr val="1E3262"/>
                          </a:solidFill>
                          <a:latin typeface="Bebas Neue"/>
                        </a:rPr>
                        <a:t>cost of contract labor</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cost of contract labor</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cost of Employed workforce</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extLst>
                  <a:ext uri="{0D108BD9-81ED-4DB2-BD59-A6C34878D82A}">
                    <a16:rowId xmlns:a16="http://schemas.microsoft.com/office/drawing/2014/main" val="10002"/>
                  </a:ext>
                </a:extLst>
              </a:tr>
              <a:tr h="1045835">
                <a:tc>
                  <a:txBody>
                    <a:bodyPr/>
                    <a:lstStyle/>
                    <a:p>
                      <a:pPr algn="l">
                        <a:lnSpc>
                          <a:spcPts val="5039"/>
                        </a:lnSpc>
                        <a:defRPr/>
                      </a:pPr>
                      <a:r>
                        <a:rPr lang="en-US" sz="3599" dirty="0">
                          <a:solidFill>
                            <a:srgbClr val="FFFFFF"/>
                          </a:solidFill>
                          <a:latin typeface="Bebas Neue Bold"/>
                        </a:rPr>
                        <a:t>#3</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solidFill>
                      <a:srgbClr val="41B8D5"/>
                    </a:solidFill>
                  </a:tcPr>
                </a:tc>
                <a:tc>
                  <a:txBody>
                    <a:bodyPr/>
                    <a:lstStyle/>
                    <a:p>
                      <a:pPr algn="ctr">
                        <a:lnSpc>
                          <a:spcPts val="5039"/>
                        </a:lnSpc>
                        <a:defRPr/>
                      </a:pPr>
                      <a:r>
                        <a:rPr lang="en-US" sz="3599" dirty="0">
                          <a:solidFill>
                            <a:srgbClr val="1E3262"/>
                          </a:solidFill>
                          <a:latin typeface="Bebas Neue"/>
                        </a:rPr>
                        <a:t>cost of supplies</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Cost of pharmaceuticals</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Payer administrative burdens</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extLst>
                  <a:ext uri="{0D108BD9-81ED-4DB2-BD59-A6C34878D82A}">
                    <a16:rowId xmlns:a16="http://schemas.microsoft.com/office/drawing/2014/main" val="10003"/>
                  </a:ext>
                </a:extLst>
              </a:tr>
              <a:tr h="1052436">
                <a:tc>
                  <a:txBody>
                    <a:bodyPr/>
                    <a:lstStyle/>
                    <a:p>
                      <a:pPr algn="l">
                        <a:lnSpc>
                          <a:spcPts val="5039"/>
                        </a:lnSpc>
                        <a:defRPr/>
                      </a:pPr>
                      <a:r>
                        <a:rPr lang="en-US" sz="3599" dirty="0">
                          <a:solidFill>
                            <a:srgbClr val="FFFFFF"/>
                          </a:solidFill>
                          <a:latin typeface="Bebas Neue Bold"/>
                        </a:rPr>
                        <a:t>#4</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solidFill>
                      <a:srgbClr val="41B8D5"/>
                    </a:solidFill>
                  </a:tcPr>
                </a:tc>
                <a:tc>
                  <a:txBody>
                    <a:bodyPr/>
                    <a:lstStyle/>
                    <a:p>
                      <a:pPr algn="ctr">
                        <a:lnSpc>
                          <a:spcPts val="5039"/>
                        </a:lnSpc>
                        <a:defRPr/>
                      </a:pPr>
                      <a:r>
                        <a:rPr lang="en-US" sz="3599" dirty="0">
                          <a:solidFill>
                            <a:srgbClr val="1E3262"/>
                          </a:solidFill>
                          <a:latin typeface="Bebas Neue"/>
                        </a:rPr>
                        <a:t>Cost of pharmaceuticals</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cost of supplies</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tc>
                  <a:txBody>
                    <a:bodyPr/>
                    <a:lstStyle/>
                    <a:p>
                      <a:pPr algn="ctr">
                        <a:lnSpc>
                          <a:spcPts val="5039"/>
                        </a:lnSpc>
                        <a:defRPr/>
                      </a:pPr>
                      <a:r>
                        <a:rPr lang="en-US" sz="3599" dirty="0">
                          <a:solidFill>
                            <a:srgbClr val="1E3262"/>
                          </a:solidFill>
                          <a:latin typeface="Bebas Neue"/>
                        </a:rPr>
                        <a:t>post-acute discharge challenges</a:t>
                      </a:r>
                      <a:endParaRPr lang="en-US" sz="1100" dirty="0"/>
                    </a:p>
                  </a:txBody>
                  <a:tcPr marL="190500" marR="190500" marT="190500" marB="190500" anchor="ctr">
                    <a:lnL w="38100" cap="flat" cmpd="sng" algn="ctr">
                      <a:solidFill>
                        <a:srgbClr val="31356E"/>
                      </a:solidFill>
                      <a:prstDash val="solid"/>
                      <a:round/>
                      <a:headEnd type="none" w="med" len="med"/>
                      <a:tailEnd type="none" w="med" len="med"/>
                    </a:lnL>
                    <a:lnR w="38100" cap="flat" cmpd="sng" algn="ctr">
                      <a:solidFill>
                        <a:srgbClr val="31356E"/>
                      </a:solidFill>
                      <a:prstDash val="solid"/>
                      <a:round/>
                      <a:headEnd type="none" w="med" len="med"/>
                      <a:tailEnd type="none" w="med" len="med"/>
                    </a:lnR>
                    <a:lnT w="38100" cap="flat" cmpd="sng" algn="ctr">
                      <a:solidFill>
                        <a:srgbClr val="31356E"/>
                      </a:solidFill>
                      <a:prstDash val="solid"/>
                      <a:round/>
                      <a:headEnd type="none" w="med" len="med"/>
                      <a:tailEnd type="none" w="med" len="med"/>
                    </a:lnT>
                    <a:lnB w="38100" cap="flat" cmpd="sng" algn="ctr">
                      <a:solidFill>
                        <a:srgbClr val="31356E"/>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a:off x="1028700" y="1162050"/>
            <a:ext cx="16230600" cy="923330"/>
          </a:xfrm>
          <a:prstGeom prst="rect">
            <a:avLst/>
          </a:prstGeom>
        </p:spPr>
        <p:txBody>
          <a:bodyPr lIns="0" tIns="0" rIns="0" bIns="0" rtlCol="0" anchor="t">
            <a:spAutoFit/>
          </a:bodyPr>
          <a:lstStyle/>
          <a:p>
            <a:pPr algn="l">
              <a:lnSpc>
                <a:spcPts val="7200"/>
              </a:lnSpc>
            </a:pPr>
            <a:r>
              <a:rPr lang="en-US" sz="7200" dirty="0">
                <a:solidFill>
                  <a:srgbClr val="1E3262"/>
                </a:solidFill>
                <a:latin typeface="Bebas Neue Bold"/>
              </a:rPr>
              <a:t>GREATEST impacts on 2024 fiscal outlook</a:t>
            </a:r>
          </a:p>
        </p:txBody>
      </p:sp>
      <p:pic>
        <p:nvPicPr>
          <p:cNvPr id="5" name="Content Placeholder 4" descr="Icon&#10;&#10;Description automatically generated">
            <a:extLst>
              <a:ext uri="{FF2B5EF4-FFF2-40B4-BE49-F238E27FC236}">
                <a16:creationId xmlns:a16="http://schemas.microsoft.com/office/drawing/2014/main" id="{2708CD88-2AA7-02E6-6B07-9245E349A030}"/>
              </a:ext>
            </a:extLst>
          </p:cNvPr>
          <p:cNvPicPr>
            <a:picLocks noChangeAspect="1"/>
          </p:cNvPicPr>
          <p:nvPr/>
        </p:nvPicPr>
        <p:blipFill>
          <a:blip r:embed="rId2"/>
          <a:stretch>
            <a:fillRect/>
          </a:stretch>
        </p:blipFill>
        <p:spPr>
          <a:xfrm>
            <a:off x="13638634" y="9028756"/>
            <a:ext cx="4298498" cy="858669"/>
          </a:xfrm>
          <a:prstGeom prst="rect">
            <a:avLst/>
          </a:prstGeom>
        </p:spPr>
      </p:pic>
    </p:spTree>
    <p:extLst>
      <p:ext uri="{BB962C8B-B14F-4D97-AF65-F5344CB8AC3E}">
        <p14:creationId xmlns:p14="http://schemas.microsoft.com/office/powerpoint/2010/main" val="191366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EEFF16A-2885-4E6C-8AF8-749AAA430803}"/>
              </a:ext>
            </a:extLst>
          </p:cNvPr>
          <p:cNvPicPr>
            <a:picLocks noGrp="1" noChangeAspect="1"/>
          </p:cNvPicPr>
          <p:nvPr>
            <p:ph idx="1"/>
          </p:nvPr>
        </p:nvPicPr>
        <p:blipFill>
          <a:blip r:embed="rId2"/>
          <a:stretch>
            <a:fillRect/>
          </a:stretch>
        </p:blipFill>
        <p:spPr>
          <a:xfrm>
            <a:off x="13638634" y="9028756"/>
            <a:ext cx="4298498" cy="858669"/>
          </a:xfrm>
        </p:spPr>
      </p:pic>
      <p:graphicFrame>
        <p:nvGraphicFramePr>
          <p:cNvPr id="3" name="Table 2">
            <a:extLst>
              <a:ext uri="{FF2B5EF4-FFF2-40B4-BE49-F238E27FC236}">
                <a16:creationId xmlns:a16="http://schemas.microsoft.com/office/drawing/2014/main" id="{89C2467E-8D7E-442C-865A-25F899C04A14}"/>
              </a:ext>
            </a:extLst>
          </p:cNvPr>
          <p:cNvGraphicFramePr>
            <a:graphicFrameLocks noGrp="1"/>
          </p:cNvGraphicFramePr>
          <p:nvPr>
            <p:extLst>
              <p:ext uri="{D42A27DB-BD31-4B8C-83A1-F6EECF244321}">
                <p14:modId xmlns:p14="http://schemas.microsoft.com/office/powerpoint/2010/main" val="2645106755"/>
              </p:ext>
            </p:extLst>
          </p:nvPr>
        </p:nvGraphicFramePr>
        <p:xfrm>
          <a:off x="1295400" y="2781300"/>
          <a:ext cx="5219699" cy="5852160"/>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1331110206"/>
                    </a:ext>
                  </a:extLst>
                </a:gridCol>
                <a:gridCol w="2019299">
                  <a:extLst>
                    <a:ext uri="{9D8B030D-6E8A-4147-A177-3AD203B41FA5}">
                      <a16:colId xmlns:a16="http://schemas.microsoft.com/office/drawing/2014/main" val="982764259"/>
                    </a:ext>
                  </a:extLst>
                </a:gridCol>
              </a:tblGrid>
              <a:tr h="678384">
                <a:tc>
                  <a:txBody>
                    <a:bodyPr/>
                    <a:lstStyle/>
                    <a:p>
                      <a:pPr algn="l" fontAlgn="b"/>
                      <a:r>
                        <a:rPr lang="en-US" sz="3200" b="1" u="none" strike="noStrike" dirty="0">
                          <a:effectLst/>
                        </a:rPr>
                        <a:t> </a:t>
                      </a:r>
                      <a:endParaRPr lang="en-US" sz="3200" b="1"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3200" b="1" u="none" strike="noStrike" dirty="0">
                          <a:effectLst/>
                        </a:rPr>
                        <a:t>FY 2021 &amp; FY 2022</a:t>
                      </a:r>
                      <a:endParaRPr lang="en-US" sz="3200" b="1" i="0" u="none" strike="noStrike" dirty="0">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4222027226"/>
                  </a:ext>
                </a:extLst>
              </a:tr>
              <a:tr h="339192">
                <a:tc>
                  <a:txBody>
                    <a:bodyPr/>
                    <a:lstStyle/>
                    <a:p>
                      <a:pPr algn="l" fontAlgn="b"/>
                      <a:r>
                        <a:rPr lang="en-US" sz="3200" u="none" strike="noStrike" dirty="0">
                          <a:effectLst/>
                        </a:rPr>
                        <a:t>Labor</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19.1%</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40713954"/>
                  </a:ext>
                </a:extLst>
              </a:tr>
              <a:tr h="339192">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69422113"/>
                  </a:ext>
                </a:extLst>
              </a:tr>
              <a:tr h="446043">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40255081"/>
                  </a:ext>
                </a:extLst>
              </a:tr>
              <a:tr h="339192">
                <a:tc>
                  <a:txBody>
                    <a:bodyPr/>
                    <a:lstStyle/>
                    <a:p>
                      <a:pPr algn="l" fontAlgn="b"/>
                      <a:r>
                        <a:rPr lang="en-US" sz="3200" u="none" strike="noStrike" dirty="0">
                          <a:effectLst/>
                        </a:rPr>
                        <a:t>Medical Supplies</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20.6%</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1964281"/>
                  </a:ext>
                </a:extLst>
              </a:tr>
              <a:tr h="339192">
                <a:tc>
                  <a:txBody>
                    <a:bodyPr/>
                    <a:lstStyle/>
                    <a:p>
                      <a:pPr algn="l" fontAlgn="b"/>
                      <a:r>
                        <a:rPr lang="en-US" sz="3200" u="none" strike="noStrike" dirty="0">
                          <a:effectLst/>
                        </a:rPr>
                        <a:t>Drugs</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36.9%</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7607745"/>
                  </a:ext>
                </a:extLst>
              </a:tr>
              <a:tr h="339192">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2660355"/>
                  </a:ext>
                </a:extLst>
              </a:tr>
              <a:tr h="339192">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27848919"/>
                  </a:ext>
                </a:extLst>
              </a:tr>
              <a:tr h="356151">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0923660"/>
                  </a:ext>
                </a:extLst>
              </a:tr>
              <a:tr h="359601">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3200" u="none" strike="noStrike" dirty="0">
                          <a:effectLst/>
                        </a:rPr>
                        <a:t> </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89533148"/>
                  </a:ext>
                </a:extLst>
              </a:tr>
              <a:tr h="356151">
                <a:tc>
                  <a:txBody>
                    <a:bodyPr/>
                    <a:lstStyle/>
                    <a:p>
                      <a:pPr algn="l" fontAlgn="b"/>
                      <a:r>
                        <a:rPr lang="en-US" sz="3200" b="1" u="none" strike="noStrike" dirty="0">
                          <a:effectLst/>
                        </a:rPr>
                        <a:t>Total Increase</a:t>
                      </a:r>
                      <a:endParaRPr lang="en-US" sz="3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b="1" u="none" strike="noStrike" dirty="0">
                          <a:effectLst/>
                        </a:rPr>
                        <a:t>20.1%</a:t>
                      </a:r>
                      <a:endParaRPr lang="en-US" sz="3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5674262"/>
                  </a:ext>
                </a:extLst>
              </a:tr>
            </a:tbl>
          </a:graphicData>
        </a:graphic>
      </p:graphicFrame>
      <p:graphicFrame>
        <p:nvGraphicFramePr>
          <p:cNvPr id="4" name="Table 3">
            <a:extLst>
              <a:ext uri="{FF2B5EF4-FFF2-40B4-BE49-F238E27FC236}">
                <a16:creationId xmlns:a16="http://schemas.microsoft.com/office/drawing/2014/main" id="{A42AB6EA-4076-40A4-9AF6-A333393B2DBF}"/>
              </a:ext>
            </a:extLst>
          </p:cNvPr>
          <p:cNvGraphicFramePr>
            <a:graphicFrameLocks noGrp="1"/>
          </p:cNvGraphicFramePr>
          <p:nvPr>
            <p:extLst>
              <p:ext uri="{D42A27DB-BD31-4B8C-83A1-F6EECF244321}">
                <p14:modId xmlns:p14="http://schemas.microsoft.com/office/powerpoint/2010/main" val="218776249"/>
              </p:ext>
            </p:extLst>
          </p:nvPr>
        </p:nvGraphicFramePr>
        <p:xfrm>
          <a:off x="6934199" y="2781300"/>
          <a:ext cx="6858001" cy="5852160"/>
        </p:xfrm>
        <a:graphic>
          <a:graphicData uri="http://schemas.openxmlformats.org/drawingml/2006/table">
            <a:tbl>
              <a:tblPr>
                <a:tableStyleId>{5C22544A-7EE6-4342-B048-85BDC9FD1C3A}</a:tableStyleId>
              </a:tblPr>
              <a:tblGrid>
                <a:gridCol w="3279912">
                  <a:extLst>
                    <a:ext uri="{9D8B030D-6E8A-4147-A177-3AD203B41FA5}">
                      <a16:colId xmlns:a16="http://schemas.microsoft.com/office/drawing/2014/main" val="3752836442"/>
                    </a:ext>
                  </a:extLst>
                </a:gridCol>
                <a:gridCol w="1954695">
                  <a:extLst>
                    <a:ext uri="{9D8B030D-6E8A-4147-A177-3AD203B41FA5}">
                      <a16:colId xmlns:a16="http://schemas.microsoft.com/office/drawing/2014/main" val="2123379823"/>
                    </a:ext>
                  </a:extLst>
                </a:gridCol>
                <a:gridCol w="1623394">
                  <a:extLst>
                    <a:ext uri="{9D8B030D-6E8A-4147-A177-3AD203B41FA5}">
                      <a16:colId xmlns:a16="http://schemas.microsoft.com/office/drawing/2014/main" val="3600540911"/>
                    </a:ext>
                  </a:extLst>
                </a:gridCol>
              </a:tblGrid>
              <a:tr h="694697">
                <a:tc>
                  <a:txBody>
                    <a:bodyPr/>
                    <a:lstStyle/>
                    <a:p>
                      <a:pPr algn="ctr" fontAlgn="b"/>
                      <a:r>
                        <a:rPr lang="en-US" sz="3200" b="1" u="none" strike="noStrike" dirty="0">
                          <a:effectLst/>
                        </a:rPr>
                        <a:t> </a:t>
                      </a:r>
                      <a:endParaRPr lang="en-US" sz="3200" b="1"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3200" b="1" u="none" strike="noStrike" dirty="0">
                          <a:effectLst/>
                        </a:rPr>
                        <a:t>Budgeted</a:t>
                      </a:r>
                    </a:p>
                    <a:p>
                      <a:pPr algn="ctr" fontAlgn="b"/>
                      <a:r>
                        <a:rPr lang="en-US" sz="3200" b="1" u="none" strike="noStrike" dirty="0">
                          <a:effectLst/>
                        </a:rPr>
                        <a:t>FY 2023</a:t>
                      </a:r>
                      <a:endParaRPr lang="en-US" sz="3200" b="1"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3200" b="1" u="none" strike="noStrike" dirty="0">
                          <a:effectLst/>
                        </a:rPr>
                        <a:t>Projected</a:t>
                      </a:r>
                    </a:p>
                    <a:p>
                      <a:pPr algn="ctr" fontAlgn="b"/>
                      <a:r>
                        <a:rPr lang="en-US" sz="3200" b="1" u="none" strike="noStrike" dirty="0">
                          <a:effectLst/>
                        </a:rPr>
                        <a:t>FY 2024</a:t>
                      </a:r>
                      <a:endParaRPr lang="en-US" sz="3200" b="1" i="0" u="none" strike="noStrike" dirty="0">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250089205"/>
                  </a:ext>
                </a:extLst>
              </a:tr>
              <a:tr h="347349">
                <a:tc>
                  <a:txBody>
                    <a:bodyPr/>
                    <a:lstStyle/>
                    <a:p>
                      <a:pPr algn="l" fontAlgn="b"/>
                      <a:r>
                        <a:rPr lang="en-US" sz="3200" u="none" strike="noStrike" dirty="0">
                          <a:effectLst/>
                        </a:rPr>
                        <a:t>Salaries</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6.5%</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3.8%</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9313313"/>
                  </a:ext>
                </a:extLst>
              </a:tr>
              <a:tr h="347349">
                <a:tc>
                  <a:txBody>
                    <a:bodyPr/>
                    <a:lstStyle/>
                    <a:p>
                      <a:pPr algn="l" fontAlgn="b"/>
                      <a:r>
                        <a:rPr lang="en-US" sz="3200" u="none" strike="noStrike" dirty="0">
                          <a:effectLst/>
                        </a:rPr>
                        <a:t>Benefits</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7.0%</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4.7%</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39791381"/>
                  </a:ext>
                </a:extLst>
              </a:tr>
              <a:tr h="347349">
                <a:tc>
                  <a:txBody>
                    <a:bodyPr/>
                    <a:lstStyle/>
                    <a:p>
                      <a:pPr algn="l" fontAlgn="b"/>
                      <a:r>
                        <a:rPr lang="en-US" sz="3200" u="none" strike="noStrike" dirty="0">
                          <a:effectLst/>
                        </a:rPr>
                        <a:t>Contract Labor</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11.8%</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0.9%</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64738041"/>
                  </a:ext>
                </a:extLst>
              </a:tr>
              <a:tr h="347349">
                <a:tc>
                  <a:txBody>
                    <a:bodyPr/>
                    <a:lstStyle/>
                    <a:p>
                      <a:pPr algn="l" fontAlgn="b"/>
                      <a:r>
                        <a:rPr lang="en-US" sz="3200" u="none" strike="noStrike" dirty="0">
                          <a:effectLst/>
                        </a:rPr>
                        <a:t>Medical Supplies</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4.0%</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3.6%</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1209151"/>
                  </a:ext>
                </a:extLst>
              </a:tr>
              <a:tr h="347349">
                <a:tc>
                  <a:txBody>
                    <a:bodyPr/>
                    <a:lstStyle/>
                    <a:p>
                      <a:pPr algn="l" fontAlgn="b"/>
                      <a:r>
                        <a:rPr lang="en-US" sz="3200" u="none" strike="noStrike" dirty="0">
                          <a:effectLst/>
                        </a:rPr>
                        <a:t>Drugs</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4.1%</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7.4%</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55536667"/>
                  </a:ext>
                </a:extLst>
              </a:tr>
              <a:tr h="347349">
                <a:tc>
                  <a:txBody>
                    <a:bodyPr/>
                    <a:lstStyle/>
                    <a:p>
                      <a:pPr algn="l" fontAlgn="b"/>
                      <a:r>
                        <a:rPr lang="en-US" sz="3200" u="none" strike="noStrike" dirty="0">
                          <a:effectLst/>
                        </a:rPr>
                        <a:t>Food</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5.8%</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1.9%</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60613347"/>
                  </a:ext>
                </a:extLst>
              </a:tr>
              <a:tr h="347349">
                <a:tc>
                  <a:txBody>
                    <a:bodyPr/>
                    <a:lstStyle/>
                    <a:p>
                      <a:pPr algn="l" fontAlgn="b"/>
                      <a:r>
                        <a:rPr lang="en-US" sz="3200" u="none" strike="noStrike" dirty="0">
                          <a:effectLst/>
                        </a:rPr>
                        <a:t>Insurance P&amp;C</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27.3%</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0.5%</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4591344"/>
                  </a:ext>
                </a:extLst>
              </a:tr>
              <a:tr h="364716">
                <a:tc>
                  <a:txBody>
                    <a:bodyPr/>
                    <a:lstStyle/>
                    <a:p>
                      <a:pPr algn="l" fontAlgn="b"/>
                      <a:r>
                        <a:rPr lang="en-US" sz="3200" u="none" strike="noStrike" dirty="0">
                          <a:effectLst/>
                        </a:rPr>
                        <a:t>Cyber Insurance</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68.9%</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20.3%</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07300653"/>
                  </a:ext>
                </a:extLst>
              </a:tr>
              <a:tr h="384478">
                <a:tc>
                  <a:txBody>
                    <a:bodyPr/>
                    <a:lstStyle/>
                    <a:p>
                      <a:pPr algn="l" fontAlgn="b"/>
                      <a:r>
                        <a:rPr lang="en-US" sz="3200" u="none" strike="noStrike" dirty="0">
                          <a:effectLst/>
                        </a:rPr>
                        <a:t>Utilities</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5.9%</a:t>
                      </a:r>
                      <a:endParaRPr lang="en-US" sz="3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u="none" strike="noStrike" dirty="0">
                          <a:effectLst/>
                        </a:rPr>
                        <a:t>3.5%</a:t>
                      </a:r>
                      <a:endParaRPr lang="en-US" sz="3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279283"/>
                  </a:ext>
                </a:extLst>
              </a:tr>
              <a:tr h="364716">
                <a:tc>
                  <a:txBody>
                    <a:bodyPr/>
                    <a:lstStyle/>
                    <a:p>
                      <a:pPr algn="l" fontAlgn="b"/>
                      <a:r>
                        <a:rPr lang="en-US" sz="3200" b="1" u="none" strike="noStrike" dirty="0">
                          <a:effectLst/>
                        </a:rPr>
                        <a:t>Total Increase</a:t>
                      </a:r>
                      <a:endParaRPr lang="en-US" sz="3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b="1" u="none" strike="noStrike" dirty="0">
                          <a:effectLst/>
                        </a:rPr>
                        <a:t>6.1%</a:t>
                      </a:r>
                      <a:endParaRPr lang="en-US" sz="3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3200" b="1" u="none" strike="noStrike" dirty="0">
                          <a:effectLst/>
                        </a:rPr>
                        <a:t>4.2%</a:t>
                      </a:r>
                      <a:endParaRPr lang="en-US" sz="3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97461299"/>
                  </a:ext>
                </a:extLst>
              </a:tr>
            </a:tbl>
          </a:graphicData>
        </a:graphic>
      </p:graphicFrame>
      <p:graphicFrame>
        <p:nvGraphicFramePr>
          <p:cNvPr id="6" name="Table 5">
            <a:extLst>
              <a:ext uri="{FF2B5EF4-FFF2-40B4-BE49-F238E27FC236}">
                <a16:creationId xmlns:a16="http://schemas.microsoft.com/office/drawing/2014/main" id="{0B35246C-6DB2-4162-AB86-3E2178DC234A}"/>
              </a:ext>
            </a:extLst>
          </p:cNvPr>
          <p:cNvGraphicFramePr>
            <a:graphicFrameLocks noGrp="1"/>
          </p:cNvGraphicFramePr>
          <p:nvPr>
            <p:extLst>
              <p:ext uri="{D42A27DB-BD31-4B8C-83A1-F6EECF244321}">
                <p14:modId xmlns:p14="http://schemas.microsoft.com/office/powerpoint/2010/main" val="90415170"/>
              </p:ext>
            </p:extLst>
          </p:nvPr>
        </p:nvGraphicFramePr>
        <p:xfrm>
          <a:off x="14213631" y="5448300"/>
          <a:ext cx="3464769" cy="2286000"/>
        </p:xfrm>
        <a:graphic>
          <a:graphicData uri="http://schemas.openxmlformats.org/drawingml/2006/table">
            <a:tbl>
              <a:tblPr>
                <a:tableStyleId>{5C22544A-7EE6-4342-B048-85BDC9FD1C3A}</a:tableStyleId>
              </a:tblPr>
              <a:tblGrid>
                <a:gridCol w="3464769">
                  <a:extLst>
                    <a:ext uri="{9D8B030D-6E8A-4147-A177-3AD203B41FA5}">
                      <a16:colId xmlns:a16="http://schemas.microsoft.com/office/drawing/2014/main" val="83583292"/>
                    </a:ext>
                  </a:extLst>
                </a:gridCol>
              </a:tblGrid>
              <a:tr h="1234440">
                <a:tc>
                  <a:txBody>
                    <a:bodyPr/>
                    <a:lstStyle/>
                    <a:p>
                      <a:pPr algn="ctr" fontAlgn="b"/>
                      <a:r>
                        <a:rPr lang="en-US" sz="3200" b="0" u="none" strike="noStrike" dirty="0">
                          <a:effectLst/>
                        </a:rPr>
                        <a:t>FY 2021-2024 Compounded Cost Increase</a:t>
                      </a:r>
                      <a:endParaRPr lang="en-US" sz="3200" b="0" i="0" u="none" strike="noStrike" dirty="0">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478829221"/>
                  </a:ext>
                </a:extLst>
              </a:tr>
              <a:tr h="644238">
                <a:tc>
                  <a:txBody>
                    <a:bodyPr/>
                    <a:lstStyle/>
                    <a:p>
                      <a:pPr algn="ctr" fontAlgn="b"/>
                      <a:r>
                        <a:rPr lang="en-US" sz="5400" b="1" u="none" strike="noStrike" dirty="0">
                          <a:effectLst/>
                        </a:rPr>
                        <a:t>32.8%</a:t>
                      </a:r>
                      <a:endParaRPr lang="en-US" sz="5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19966837"/>
                  </a:ext>
                </a:extLst>
              </a:tr>
            </a:tbl>
          </a:graphicData>
        </a:graphic>
      </p:graphicFrame>
      <p:sp>
        <p:nvSpPr>
          <p:cNvPr id="7" name="TextBox 6">
            <a:extLst>
              <a:ext uri="{FF2B5EF4-FFF2-40B4-BE49-F238E27FC236}">
                <a16:creationId xmlns:a16="http://schemas.microsoft.com/office/drawing/2014/main" id="{BA0C18E8-C059-4D86-997D-94A0BB6B5D91}"/>
              </a:ext>
            </a:extLst>
          </p:cNvPr>
          <p:cNvSpPr txBox="1"/>
          <p:nvPr/>
        </p:nvSpPr>
        <p:spPr>
          <a:xfrm>
            <a:off x="3011065" y="342900"/>
            <a:ext cx="13161219" cy="2246769"/>
          </a:xfrm>
          <a:prstGeom prst="rect">
            <a:avLst/>
          </a:prstGeom>
          <a:noFill/>
        </p:spPr>
        <p:txBody>
          <a:bodyPr wrap="square" rtlCol="0">
            <a:spAutoFit/>
          </a:bodyPr>
          <a:lstStyle/>
          <a:p>
            <a:pPr algn="ctr"/>
            <a:r>
              <a:rPr lang="en-US" sz="8000" dirty="0">
                <a:solidFill>
                  <a:srgbClr val="1E3262"/>
                </a:solidFill>
                <a:latin typeface="Bebas Neue" panose="020B0606020202050201" pitchFamily="34" charset="0"/>
              </a:rPr>
              <a:t>Hospital Costs Have Skyrocketed</a:t>
            </a:r>
          </a:p>
          <a:p>
            <a:pPr algn="ctr"/>
            <a:r>
              <a:rPr lang="en-US" sz="6000" dirty="0">
                <a:solidFill>
                  <a:srgbClr val="1E3262"/>
                </a:solidFill>
                <a:latin typeface="Bebas Neue" panose="020B0606020202050201" pitchFamily="34" charset="0"/>
              </a:rPr>
              <a:t>(annual percent cost increase)</a:t>
            </a:r>
          </a:p>
        </p:txBody>
      </p:sp>
    </p:spTree>
    <p:extLst>
      <p:ext uri="{BB962C8B-B14F-4D97-AF65-F5344CB8AC3E}">
        <p14:creationId xmlns:p14="http://schemas.microsoft.com/office/powerpoint/2010/main" val="132916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EDEF51-0434-0CE5-A8A3-799234C4B4DD}"/>
              </a:ext>
            </a:extLst>
          </p:cNvPr>
          <p:cNvSpPr txBox="1"/>
          <p:nvPr/>
        </p:nvSpPr>
        <p:spPr>
          <a:xfrm>
            <a:off x="2614665" y="4150921"/>
            <a:ext cx="13058670" cy="1985159"/>
          </a:xfrm>
          <a:prstGeom prst="rect">
            <a:avLst/>
          </a:prstGeom>
          <a:noFill/>
        </p:spPr>
        <p:txBody>
          <a:bodyPr wrap="square" lIns="137160" tIns="68580" rIns="137160" bIns="68580" rtlCol="0" anchor="t">
            <a:spAutoFit/>
          </a:bodyPr>
          <a:lstStyle/>
          <a:p>
            <a:pPr algn="ctr"/>
            <a:r>
              <a:rPr lang="en-US" sz="12000" b="1" dirty="0">
                <a:solidFill>
                  <a:srgbClr val="002060"/>
                </a:solidFill>
              </a:rPr>
              <a:t>Who is the NHA?</a:t>
            </a:r>
            <a:endParaRPr lang="en-US" sz="12000" dirty="0">
              <a:solidFill>
                <a:srgbClr val="002060"/>
              </a:solidFill>
            </a:endParaRPr>
          </a:p>
        </p:txBody>
      </p:sp>
      <p:pic>
        <p:nvPicPr>
          <p:cNvPr id="5" name="Content Placeholder 4" descr="Icon&#10;&#10;Description automatically generated">
            <a:extLst>
              <a:ext uri="{FF2B5EF4-FFF2-40B4-BE49-F238E27FC236}">
                <a16:creationId xmlns:a16="http://schemas.microsoft.com/office/drawing/2014/main" id="{47094190-1DC2-720B-3DD3-CBD6F03E4B00}"/>
              </a:ext>
            </a:extLst>
          </p:cNvPr>
          <p:cNvPicPr>
            <a:picLocks noChangeAspect="1"/>
          </p:cNvPicPr>
          <p:nvPr/>
        </p:nvPicPr>
        <p:blipFill>
          <a:blip r:embed="rId3"/>
          <a:stretch>
            <a:fillRect/>
          </a:stretch>
        </p:blipFill>
        <p:spPr>
          <a:xfrm>
            <a:off x="13639800" y="9029700"/>
            <a:ext cx="4298498" cy="858669"/>
          </a:xfrm>
          <a:prstGeom prst="rect">
            <a:avLst/>
          </a:prstGeom>
        </p:spPr>
      </p:pic>
    </p:spTree>
    <p:extLst>
      <p:ext uri="{BB962C8B-B14F-4D97-AF65-F5344CB8AC3E}">
        <p14:creationId xmlns:p14="http://schemas.microsoft.com/office/powerpoint/2010/main" val="398436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980115" y="829939"/>
            <a:ext cx="20186884" cy="10110602"/>
          </a:xfrm>
          <a:prstGeom prst="rect">
            <a:avLst/>
          </a:prstGeom>
        </p:spPr>
      </p:pic>
      <p:sp>
        <p:nvSpPr>
          <p:cNvPr id="3" name="TextBox 3"/>
          <p:cNvSpPr txBox="1"/>
          <p:nvPr/>
        </p:nvSpPr>
        <p:spPr>
          <a:xfrm>
            <a:off x="4384160" y="7609583"/>
            <a:ext cx="2694922" cy="1105219"/>
          </a:xfrm>
          <a:prstGeom prst="rect">
            <a:avLst/>
          </a:prstGeom>
        </p:spPr>
        <p:txBody>
          <a:bodyPr lIns="0" tIns="0" rIns="0" bIns="0" rtlCol="0" anchor="t">
            <a:spAutoFit/>
          </a:bodyPr>
          <a:lstStyle/>
          <a:p>
            <a:pPr algn="ctr">
              <a:lnSpc>
                <a:spcPts val="8151"/>
              </a:lnSpc>
            </a:pPr>
            <a:r>
              <a:rPr lang="en-US" sz="8580">
                <a:solidFill>
                  <a:srgbClr val="FFFFFF"/>
                </a:solidFill>
                <a:latin typeface="Bebas Neue"/>
              </a:rPr>
              <a:t>51%</a:t>
            </a:r>
          </a:p>
        </p:txBody>
      </p:sp>
      <p:sp>
        <p:nvSpPr>
          <p:cNvPr id="4" name="TextBox 4"/>
          <p:cNvSpPr txBox="1"/>
          <p:nvPr/>
        </p:nvSpPr>
        <p:spPr>
          <a:xfrm>
            <a:off x="13018833" y="7603878"/>
            <a:ext cx="2694922" cy="1105219"/>
          </a:xfrm>
          <a:prstGeom prst="rect">
            <a:avLst/>
          </a:prstGeom>
        </p:spPr>
        <p:txBody>
          <a:bodyPr lIns="0" tIns="0" rIns="0" bIns="0" rtlCol="0" anchor="t">
            <a:spAutoFit/>
          </a:bodyPr>
          <a:lstStyle/>
          <a:p>
            <a:pPr algn="ctr">
              <a:lnSpc>
                <a:spcPts val="8151"/>
              </a:lnSpc>
            </a:pPr>
            <a:r>
              <a:rPr lang="en-US" sz="8580">
                <a:solidFill>
                  <a:srgbClr val="FFFFFF"/>
                </a:solidFill>
                <a:latin typeface="Bebas Neue"/>
              </a:rPr>
              <a:t>49%</a:t>
            </a:r>
          </a:p>
        </p:txBody>
      </p:sp>
      <p:sp>
        <p:nvSpPr>
          <p:cNvPr id="5" name="TextBox 5"/>
          <p:cNvSpPr txBox="1"/>
          <p:nvPr/>
        </p:nvSpPr>
        <p:spPr>
          <a:xfrm>
            <a:off x="5206074" y="3392067"/>
            <a:ext cx="2694922" cy="1105219"/>
          </a:xfrm>
          <a:prstGeom prst="rect">
            <a:avLst/>
          </a:prstGeom>
        </p:spPr>
        <p:txBody>
          <a:bodyPr lIns="0" tIns="0" rIns="0" bIns="0" rtlCol="0" anchor="t">
            <a:spAutoFit/>
          </a:bodyPr>
          <a:lstStyle/>
          <a:p>
            <a:pPr algn="ctr">
              <a:lnSpc>
                <a:spcPts val="8151"/>
              </a:lnSpc>
            </a:pPr>
            <a:r>
              <a:rPr lang="en-US" sz="8580">
                <a:solidFill>
                  <a:srgbClr val="FFFFFF"/>
                </a:solidFill>
                <a:latin typeface="Bebas Neue"/>
              </a:rPr>
              <a:t>59%</a:t>
            </a:r>
          </a:p>
        </p:txBody>
      </p:sp>
      <p:sp>
        <p:nvSpPr>
          <p:cNvPr id="6" name="TextBox 6"/>
          <p:cNvSpPr txBox="1"/>
          <p:nvPr/>
        </p:nvSpPr>
        <p:spPr>
          <a:xfrm>
            <a:off x="13018833" y="3392067"/>
            <a:ext cx="2694922" cy="1105219"/>
          </a:xfrm>
          <a:prstGeom prst="rect">
            <a:avLst/>
          </a:prstGeom>
        </p:spPr>
        <p:txBody>
          <a:bodyPr lIns="0" tIns="0" rIns="0" bIns="0" rtlCol="0" anchor="t">
            <a:spAutoFit/>
          </a:bodyPr>
          <a:lstStyle/>
          <a:p>
            <a:pPr algn="ctr">
              <a:lnSpc>
                <a:spcPts val="8151"/>
              </a:lnSpc>
            </a:pPr>
            <a:r>
              <a:rPr lang="en-US" sz="8580">
                <a:solidFill>
                  <a:srgbClr val="FFFFFF"/>
                </a:solidFill>
                <a:latin typeface="Bebas Neue"/>
              </a:rPr>
              <a:t>41%</a:t>
            </a:r>
          </a:p>
        </p:txBody>
      </p:sp>
      <p:sp>
        <p:nvSpPr>
          <p:cNvPr id="7" name="TextBox 7"/>
          <p:cNvSpPr txBox="1"/>
          <p:nvPr/>
        </p:nvSpPr>
        <p:spPr>
          <a:xfrm>
            <a:off x="3576415" y="6170989"/>
            <a:ext cx="2694922" cy="1105219"/>
          </a:xfrm>
          <a:prstGeom prst="rect">
            <a:avLst/>
          </a:prstGeom>
        </p:spPr>
        <p:txBody>
          <a:bodyPr lIns="0" tIns="0" rIns="0" bIns="0" rtlCol="0" anchor="t">
            <a:spAutoFit/>
          </a:bodyPr>
          <a:lstStyle/>
          <a:p>
            <a:pPr algn="ctr">
              <a:lnSpc>
                <a:spcPts val="8151"/>
              </a:lnSpc>
            </a:pPr>
            <a:r>
              <a:rPr lang="en-US" sz="8580">
                <a:solidFill>
                  <a:srgbClr val="FFFFFF"/>
                </a:solidFill>
                <a:latin typeface="Bebas Neue"/>
              </a:rPr>
              <a:t>37%</a:t>
            </a:r>
          </a:p>
        </p:txBody>
      </p:sp>
      <p:sp>
        <p:nvSpPr>
          <p:cNvPr id="8" name="TextBox 8"/>
          <p:cNvSpPr txBox="1"/>
          <p:nvPr/>
        </p:nvSpPr>
        <p:spPr>
          <a:xfrm>
            <a:off x="11294973" y="6251009"/>
            <a:ext cx="2694922" cy="1105219"/>
          </a:xfrm>
          <a:prstGeom prst="rect">
            <a:avLst/>
          </a:prstGeom>
        </p:spPr>
        <p:txBody>
          <a:bodyPr lIns="0" tIns="0" rIns="0" bIns="0" rtlCol="0" anchor="t">
            <a:spAutoFit/>
          </a:bodyPr>
          <a:lstStyle/>
          <a:p>
            <a:pPr algn="ctr">
              <a:lnSpc>
                <a:spcPts val="8151"/>
              </a:lnSpc>
            </a:pPr>
            <a:r>
              <a:rPr lang="en-US" sz="8580">
                <a:solidFill>
                  <a:srgbClr val="FFFFFF"/>
                </a:solidFill>
                <a:latin typeface="Bebas Neue"/>
              </a:rPr>
              <a:t>63%</a:t>
            </a:r>
          </a:p>
        </p:txBody>
      </p:sp>
      <p:sp>
        <p:nvSpPr>
          <p:cNvPr id="9" name="TextBox 9"/>
          <p:cNvSpPr txBox="1"/>
          <p:nvPr/>
        </p:nvSpPr>
        <p:spPr>
          <a:xfrm>
            <a:off x="4605716" y="4780020"/>
            <a:ext cx="2694922" cy="1105219"/>
          </a:xfrm>
          <a:prstGeom prst="rect">
            <a:avLst/>
          </a:prstGeom>
        </p:spPr>
        <p:txBody>
          <a:bodyPr lIns="0" tIns="0" rIns="0" bIns="0" rtlCol="0" anchor="t">
            <a:spAutoFit/>
          </a:bodyPr>
          <a:lstStyle/>
          <a:p>
            <a:pPr algn="ctr">
              <a:lnSpc>
                <a:spcPts val="8151"/>
              </a:lnSpc>
            </a:pPr>
            <a:r>
              <a:rPr lang="en-US" sz="8580">
                <a:solidFill>
                  <a:srgbClr val="FFFFFF"/>
                </a:solidFill>
                <a:latin typeface="Bebas Neue"/>
              </a:rPr>
              <a:t>50%</a:t>
            </a:r>
          </a:p>
        </p:txBody>
      </p:sp>
      <p:sp>
        <p:nvSpPr>
          <p:cNvPr id="10" name="TextBox 10"/>
          <p:cNvSpPr txBox="1"/>
          <p:nvPr/>
        </p:nvSpPr>
        <p:spPr>
          <a:xfrm>
            <a:off x="12456840" y="4821538"/>
            <a:ext cx="2694922" cy="1105219"/>
          </a:xfrm>
          <a:prstGeom prst="rect">
            <a:avLst/>
          </a:prstGeom>
        </p:spPr>
        <p:txBody>
          <a:bodyPr lIns="0" tIns="0" rIns="0" bIns="0" rtlCol="0" anchor="t">
            <a:spAutoFit/>
          </a:bodyPr>
          <a:lstStyle/>
          <a:p>
            <a:pPr algn="ctr">
              <a:lnSpc>
                <a:spcPts val="8151"/>
              </a:lnSpc>
            </a:pPr>
            <a:r>
              <a:rPr lang="en-US" sz="8580">
                <a:solidFill>
                  <a:srgbClr val="FFFFFF"/>
                </a:solidFill>
                <a:latin typeface="Bebas Neue"/>
              </a:rPr>
              <a:t>50%</a:t>
            </a:r>
          </a:p>
        </p:txBody>
      </p:sp>
      <p:sp>
        <p:nvSpPr>
          <p:cNvPr id="11" name="TextBox 11"/>
          <p:cNvSpPr txBox="1"/>
          <p:nvPr/>
        </p:nvSpPr>
        <p:spPr>
          <a:xfrm>
            <a:off x="2819400" y="571500"/>
            <a:ext cx="13664169" cy="1729641"/>
          </a:xfrm>
          <a:prstGeom prst="rect">
            <a:avLst/>
          </a:prstGeom>
        </p:spPr>
        <p:txBody>
          <a:bodyPr lIns="0" tIns="0" rIns="0" bIns="0" rtlCol="0" anchor="t">
            <a:spAutoFit/>
          </a:bodyPr>
          <a:lstStyle/>
          <a:p>
            <a:pPr algn="ctr">
              <a:lnSpc>
                <a:spcPts val="6600"/>
              </a:lnSpc>
            </a:pPr>
            <a:r>
              <a:rPr lang="en-US" sz="6600" dirty="0">
                <a:solidFill>
                  <a:srgbClr val="1E3262"/>
                </a:solidFill>
                <a:latin typeface="Bebas Neue Bold"/>
              </a:rPr>
              <a:t>In the last quarter, did your hospital run</a:t>
            </a:r>
          </a:p>
          <a:p>
            <a:pPr algn="ctr">
              <a:lnSpc>
                <a:spcPts val="6600"/>
              </a:lnSpc>
            </a:pPr>
            <a:r>
              <a:rPr lang="en-US" sz="6600" dirty="0">
                <a:solidFill>
                  <a:srgbClr val="1E3262"/>
                </a:solidFill>
                <a:latin typeface="Bebas Neue Bold"/>
              </a:rPr>
              <a:t>a negative operating margin?</a:t>
            </a:r>
          </a:p>
        </p:txBody>
      </p:sp>
      <p:sp>
        <p:nvSpPr>
          <p:cNvPr id="12" name="Freeform 12"/>
          <p:cNvSpPr/>
          <p:nvPr/>
        </p:nvSpPr>
        <p:spPr>
          <a:xfrm>
            <a:off x="15337355" y="8915958"/>
            <a:ext cx="1231693" cy="1015830"/>
          </a:xfrm>
          <a:custGeom>
            <a:avLst/>
            <a:gdLst/>
            <a:ahLst/>
            <a:cxnLst/>
            <a:rect l="l" t="t" r="r" b="b"/>
            <a:pathLst>
              <a:path w="1231693" h="1015830">
                <a:moveTo>
                  <a:pt x="0" y="0"/>
                </a:moveTo>
                <a:lnTo>
                  <a:pt x="1231694" y="0"/>
                </a:lnTo>
                <a:lnTo>
                  <a:pt x="1231694" y="1015830"/>
                </a:lnTo>
                <a:lnTo>
                  <a:pt x="0" y="1015830"/>
                </a:lnTo>
                <a:lnTo>
                  <a:pt x="0" y="0"/>
                </a:lnTo>
                <a:close/>
              </a:path>
            </a:pathLst>
          </a:custGeom>
          <a:blipFill>
            <a:blip r:embed="rId3"/>
            <a:stretch>
              <a:fillRect l="-12371" t="-30000" r="-12371" b="-21250"/>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lines&#10;&#10;Description automatically generated">
            <a:extLst>
              <a:ext uri="{FF2B5EF4-FFF2-40B4-BE49-F238E27FC236}">
                <a16:creationId xmlns:a16="http://schemas.microsoft.com/office/drawing/2014/main" id="{93A0C1EB-33B1-2BAD-D608-07472DC42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72508"/>
            <a:ext cx="15084315" cy="6961992"/>
          </a:xfrm>
          <a:prstGeom prst="rect">
            <a:avLst/>
          </a:prstGeom>
        </p:spPr>
      </p:pic>
      <p:sp>
        <p:nvSpPr>
          <p:cNvPr id="7" name="Freeform 12">
            <a:extLst>
              <a:ext uri="{FF2B5EF4-FFF2-40B4-BE49-F238E27FC236}">
                <a16:creationId xmlns:a16="http://schemas.microsoft.com/office/drawing/2014/main" id="{912365EA-88D7-28AE-51FE-DBE94CD56F95}"/>
              </a:ext>
            </a:extLst>
          </p:cNvPr>
          <p:cNvSpPr/>
          <p:nvPr/>
        </p:nvSpPr>
        <p:spPr>
          <a:xfrm>
            <a:off x="15762388" y="8416622"/>
            <a:ext cx="1847540" cy="1523745"/>
          </a:xfrm>
          <a:custGeom>
            <a:avLst/>
            <a:gdLst/>
            <a:ahLst/>
            <a:cxnLst/>
            <a:rect l="l" t="t" r="r" b="b"/>
            <a:pathLst>
              <a:path w="1231693" h="1015830">
                <a:moveTo>
                  <a:pt x="0" y="0"/>
                </a:moveTo>
                <a:lnTo>
                  <a:pt x="1231694" y="0"/>
                </a:lnTo>
                <a:lnTo>
                  <a:pt x="1231694" y="1015830"/>
                </a:lnTo>
                <a:lnTo>
                  <a:pt x="0" y="1015830"/>
                </a:lnTo>
                <a:lnTo>
                  <a:pt x="0" y="0"/>
                </a:lnTo>
                <a:close/>
              </a:path>
            </a:pathLst>
          </a:custGeom>
          <a:blipFill>
            <a:blip r:embed="rId3"/>
            <a:stretch>
              <a:fillRect l="-12371" t="-30000" r="-12371" b="-21250"/>
            </a:stretch>
          </a:blipFill>
        </p:spPr>
        <p:txBody>
          <a:bodyPr/>
          <a:lstStyle/>
          <a:p>
            <a:endParaRPr lang="en-US" sz="2700"/>
          </a:p>
        </p:txBody>
      </p:sp>
      <p:sp>
        <p:nvSpPr>
          <p:cNvPr id="2" name="TextBox 11">
            <a:extLst>
              <a:ext uri="{FF2B5EF4-FFF2-40B4-BE49-F238E27FC236}">
                <a16:creationId xmlns:a16="http://schemas.microsoft.com/office/drawing/2014/main" id="{788EB0CF-3250-F685-66B4-5C51DEE71771}"/>
              </a:ext>
            </a:extLst>
          </p:cNvPr>
          <p:cNvSpPr txBox="1"/>
          <p:nvPr/>
        </p:nvSpPr>
        <p:spPr>
          <a:xfrm>
            <a:off x="2819400" y="571500"/>
            <a:ext cx="13664169" cy="1729641"/>
          </a:xfrm>
          <a:prstGeom prst="rect">
            <a:avLst/>
          </a:prstGeom>
        </p:spPr>
        <p:txBody>
          <a:bodyPr lIns="0" tIns="0" rIns="0" bIns="0" rtlCol="0" anchor="t">
            <a:spAutoFit/>
          </a:bodyPr>
          <a:lstStyle/>
          <a:p>
            <a:pPr algn="ctr">
              <a:lnSpc>
                <a:spcPts val="6600"/>
              </a:lnSpc>
            </a:pPr>
            <a:r>
              <a:rPr lang="en-US" sz="6600" dirty="0">
                <a:solidFill>
                  <a:srgbClr val="1E3262"/>
                </a:solidFill>
                <a:latin typeface="Bebas Neue Bold"/>
              </a:rPr>
              <a:t>PERCENT OF Nebraska hospitals with a  negative operating margin in previous quarter</a:t>
            </a:r>
          </a:p>
        </p:txBody>
      </p:sp>
    </p:spTree>
    <p:extLst>
      <p:ext uri="{BB962C8B-B14F-4D97-AF65-F5344CB8AC3E}">
        <p14:creationId xmlns:p14="http://schemas.microsoft.com/office/powerpoint/2010/main" val="3053293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66800" y="2400300"/>
          <a:ext cx="15697200" cy="5563740"/>
        </p:xfrm>
        <a:graphic>
          <a:graphicData uri="http://schemas.openxmlformats.org/drawingml/2006/table">
            <a:tbl>
              <a:tblPr/>
              <a:tblGrid>
                <a:gridCol w="9144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gridCol w="4982883">
                  <a:extLst>
                    <a:ext uri="{9D8B030D-6E8A-4147-A177-3AD203B41FA5}">
                      <a16:colId xmlns:a16="http://schemas.microsoft.com/office/drawing/2014/main" val="20002"/>
                    </a:ext>
                  </a:extLst>
                </a:gridCol>
                <a:gridCol w="4770717">
                  <a:extLst>
                    <a:ext uri="{9D8B030D-6E8A-4147-A177-3AD203B41FA5}">
                      <a16:colId xmlns:a16="http://schemas.microsoft.com/office/drawing/2014/main" val="20003"/>
                    </a:ext>
                  </a:extLst>
                </a:gridCol>
              </a:tblGrid>
              <a:tr h="1031620">
                <a:tc>
                  <a:txBody>
                    <a:bodyPr/>
                    <a:lstStyle/>
                    <a:p>
                      <a:pPr algn="l">
                        <a:lnSpc>
                          <a:spcPts val="5040"/>
                        </a:lnSpc>
                        <a:defRPr/>
                      </a:pP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FFF"/>
                    </a:solidFill>
                  </a:tcPr>
                </a:tc>
                <a:tc>
                  <a:txBody>
                    <a:bodyPr/>
                    <a:lstStyle/>
                    <a:p>
                      <a:pPr algn="ctr">
                        <a:lnSpc>
                          <a:spcPts val="5040"/>
                        </a:lnSpc>
                        <a:defRPr/>
                      </a:pPr>
                      <a:r>
                        <a:rPr lang="en-US" sz="3600" dirty="0">
                          <a:solidFill>
                            <a:srgbClr val="FFFFFF"/>
                          </a:solidFill>
                          <a:latin typeface="Bebas Neue Bold"/>
                        </a:rPr>
                        <a:t>INDEPENDENT CAHs</a:t>
                      </a:r>
                      <a:endParaRPr lang="en-US" sz="11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solidFill>
                      <a:srgbClr val="1E3262"/>
                    </a:solidFill>
                  </a:tcPr>
                </a:tc>
                <a:tc>
                  <a:txBody>
                    <a:bodyPr/>
                    <a:lstStyle/>
                    <a:p>
                      <a:pPr algn="ctr">
                        <a:lnSpc>
                          <a:spcPts val="5040"/>
                        </a:lnSpc>
                        <a:defRPr/>
                      </a:pPr>
                      <a:r>
                        <a:rPr lang="en-US" sz="3600" dirty="0">
                          <a:solidFill>
                            <a:srgbClr val="FFFFFF"/>
                          </a:solidFill>
                          <a:latin typeface="Bebas Neue Bold"/>
                        </a:rPr>
                        <a:t>Independent pps</a:t>
                      </a:r>
                      <a:endParaRPr lang="en-US" sz="11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solidFill>
                      <a:srgbClr val="1E3262"/>
                    </a:solidFill>
                  </a:tcPr>
                </a:tc>
                <a:tc>
                  <a:txBody>
                    <a:bodyPr/>
                    <a:lstStyle/>
                    <a:p>
                      <a:pPr algn="ctr">
                        <a:lnSpc>
                          <a:spcPts val="5039"/>
                        </a:lnSpc>
                        <a:defRPr/>
                      </a:pPr>
                      <a:r>
                        <a:rPr lang="en-US" sz="3599" dirty="0">
                          <a:solidFill>
                            <a:srgbClr val="FFFFFF"/>
                          </a:solidFill>
                          <a:latin typeface="Bebas Neue Bold"/>
                        </a:rPr>
                        <a:t>System hospitals</a:t>
                      </a:r>
                      <a:endParaRPr lang="en-US" sz="11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solidFill>
                      <a:srgbClr val="1E3262"/>
                    </a:solidFill>
                  </a:tcPr>
                </a:tc>
                <a:extLst>
                  <a:ext uri="{0D108BD9-81ED-4DB2-BD59-A6C34878D82A}">
                    <a16:rowId xmlns:a16="http://schemas.microsoft.com/office/drawing/2014/main" val="10000"/>
                  </a:ext>
                </a:extLst>
              </a:tr>
              <a:tr h="1217662">
                <a:tc>
                  <a:txBody>
                    <a:bodyPr/>
                    <a:lstStyle/>
                    <a:p>
                      <a:pPr algn="l">
                        <a:lnSpc>
                          <a:spcPts val="5039"/>
                        </a:lnSpc>
                        <a:defRPr/>
                      </a:pPr>
                      <a:r>
                        <a:rPr lang="en-US" sz="2800" dirty="0">
                          <a:solidFill>
                            <a:srgbClr val="FFFFFF"/>
                          </a:solidFill>
                          <a:latin typeface="Bebas Neue"/>
                        </a:rPr>
                        <a:t>#1</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1B8D5"/>
                    </a:solidFill>
                  </a:tcPr>
                </a:tc>
                <a:tc>
                  <a:txBody>
                    <a:bodyPr/>
                    <a:lstStyle/>
                    <a:p>
                      <a:pPr algn="ctr">
                        <a:lnSpc>
                          <a:spcPct val="100000"/>
                        </a:lnSpc>
                        <a:defRPr/>
                      </a:pPr>
                      <a:r>
                        <a:rPr lang="en-US" sz="2800" dirty="0">
                          <a:solidFill>
                            <a:srgbClr val="1E3262"/>
                          </a:solidFill>
                          <a:latin typeface="Bebas Neue"/>
                        </a:rPr>
                        <a:t>Financial incentives to retain/attract employees (96.4%)</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tc>
                  <a:txBody>
                    <a:bodyPr/>
                    <a:lstStyle/>
                    <a:p>
                      <a:pPr algn="ctr">
                        <a:lnSpc>
                          <a:spcPct val="100000"/>
                        </a:lnSpc>
                        <a:defRPr/>
                      </a:pPr>
                      <a:r>
                        <a:rPr lang="en-US" sz="2800" dirty="0">
                          <a:solidFill>
                            <a:srgbClr val="1E3262"/>
                          </a:solidFill>
                          <a:latin typeface="Bebas Neue"/>
                        </a:rPr>
                        <a:t>Financial incentives to retain/attract employees (100%)</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tc>
                  <a:txBody>
                    <a:bodyPr/>
                    <a:lstStyle/>
                    <a:p>
                      <a:pPr algn="ctr">
                        <a:lnSpc>
                          <a:spcPct val="100000"/>
                        </a:lnSpc>
                        <a:defRPr/>
                      </a:pPr>
                      <a:r>
                        <a:rPr lang="en-US" sz="2800" dirty="0">
                          <a:solidFill>
                            <a:srgbClr val="1E3262"/>
                          </a:solidFill>
                          <a:latin typeface="Bebas Neue"/>
                        </a:rPr>
                        <a:t>Financial incentives to retain/attract employees (100%)</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1"/>
                  </a:ext>
                </a:extLst>
              </a:tr>
              <a:tr h="1031620">
                <a:tc>
                  <a:txBody>
                    <a:bodyPr/>
                    <a:lstStyle/>
                    <a:p>
                      <a:pPr algn="l">
                        <a:lnSpc>
                          <a:spcPts val="5039"/>
                        </a:lnSpc>
                        <a:defRPr/>
                      </a:pPr>
                      <a:r>
                        <a:rPr lang="en-US" sz="2800" dirty="0">
                          <a:solidFill>
                            <a:srgbClr val="FFFFFF"/>
                          </a:solidFill>
                          <a:latin typeface="Bebas Neue"/>
                        </a:rPr>
                        <a:t>#2</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1B8D5"/>
                    </a:solidFill>
                  </a:tcPr>
                </a:tc>
                <a:tc>
                  <a:txBody>
                    <a:bodyPr/>
                    <a:lstStyle/>
                    <a:p>
                      <a:pPr algn="ctr">
                        <a:lnSpc>
                          <a:spcPct val="100000"/>
                        </a:lnSpc>
                        <a:defRPr/>
                      </a:pPr>
                      <a:r>
                        <a:rPr lang="en-US" sz="2800" dirty="0">
                          <a:solidFill>
                            <a:srgbClr val="1E3262"/>
                          </a:solidFill>
                          <a:latin typeface="Bebas Neue"/>
                        </a:rPr>
                        <a:t>Uptrained/retrained staff (60.7%)</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tc>
                  <a:txBody>
                    <a:bodyPr/>
                    <a:lstStyle/>
                    <a:p>
                      <a:pPr algn="ctr">
                        <a:lnSpc>
                          <a:spcPct val="100000"/>
                        </a:lnSpc>
                        <a:defRPr/>
                      </a:pPr>
                      <a:r>
                        <a:rPr lang="en-US" sz="2800" dirty="0">
                          <a:solidFill>
                            <a:srgbClr val="1E3262"/>
                          </a:solidFill>
                          <a:latin typeface="Bebas Neue"/>
                        </a:rPr>
                        <a:t>Consolidated services (83.3%)</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tc>
                  <a:txBody>
                    <a:bodyPr/>
                    <a:lstStyle/>
                    <a:p>
                      <a:pPr algn="ctr">
                        <a:lnSpc>
                          <a:spcPct val="100000"/>
                        </a:lnSpc>
                        <a:defRPr/>
                      </a:pPr>
                      <a:r>
                        <a:rPr lang="en-US" sz="2800" dirty="0">
                          <a:solidFill>
                            <a:srgbClr val="1E3262"/>
                          </a:solidFill>
                          <a:latin typeface="Bebas Neue"/>
                        </a:rPr>
                        <a:t>Reduced services (54.5%)</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2"/>
                  </a:ext>
                </a:extLst>
              </a:tr>
              <a:tr h="1031620">
                <a:tc>
                  <a:txBody>
                    <a:bodyPr/>
                    <a:lstStyle/>
                    <a:p>
                      <a:pPr algn="l">
                        <a:lnSpc>
                          <a:spcPts val="5039"/>
                        </a:lnSpc>
                        <a:defRPr/>
                      </a:pPr>
                      <a:r>
                        <a:rPr lang="en-US" sz="2800" dirty="0">
                          <a:solidFill>
                            <a:srgbClr val="FFFFFF"/>
                          </a:solidFill>
                          <a:latin typeface="Bebas Neue"/>
                        </a:rPr>
                        <a:t>#3</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1B8D5"/>
                    </a:solidFill>
                  </a:tcPr>
                </a:tc>
                <a:tc>
                  <a:txBody>
                    <a:bodyPr/>
                    <a:lstStyle/>
                    <a:p>
                      <a:pPr algn="ctr">
                        <a:lnSpc>
                          <a:spcPct val="100000"/>
                        </a:lnSpc>
                        <a:defRPr/>
                      </a:pPr>
                      <a:r>
                        <a:rPr lang="en-US" sz="2800" dirty="0">
                          <a:solidFill>
                            <a:srgbClr val="1E3262"/>
                          </a:solidFill>
                          <a:latin typeface="Bebas Neue"/>
                        </a:rPr>
                        <a:t>Reassigned/Rotated staff (53.6%)</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tc>
                  <a:txBody>
                    <a:bodyPr/>
                    <a:lstStyle/>
                    <a:p>
                      <a:pPr algn="ctr">
                        <a:lnSpc>
                          <a:spcPct val="100000"/>
                        </a:lnSpc>
                        <a:defRPr/>
                      </a:pPr>
                      <a:r>
                        <a:rPr lang="en-US" sz="2800" dirty="0">
                          <a:solidFill>
                            <a:srgbClr val="1E3262"/>
                          </a:solidFill>
                          <a:latin typeface="Bebas Neue"/>
                        </a:rPr>
                        <a:t>Reassigned/Rotated staff (66.7%)</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tc>
                  <a:txBody>
                    <a:bodyPr/>
                    <a:lstStyle/>
                    <a:p>
                      <a:pPr algn="ctr">
                        <a:lnSpc>
                          <a:spcPct val="100000"/>
                        </a:lnSpc>
                        <a:defRPr/>
                      </a:pPr>
                      <a:r>
                        <a:rPr lang="en-US" sz="2800" dirty="0">
                          <a:solidFill>
                            <a:srgbClr val="1E3262"/>
                          </a:solidFill>
                          <a:latin typeface="Bebas Neue"/>
                        </a:rPr>
                        <a:t>Uptrained/retrained staff (54.5%)</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3"/>
                  </a:ext>
                </a:extLst>
              </a:tr>
              <a:tr h="1217662">
                <a:tc>
                  <a:txBody>
                    <a:bodyPr/>
                    <a:lstStyle/>
                    <a:p>
                      <a:pPr algn="l">
                        <a:lnSpc>
                          <a:spcPts val="5039"/>
                        </a:lnSpc>
                        <a:defRPr/>
                      </a:pPr>
                      <a:r>
                        <a:rPr lang="en-US" sz="2800" dirty="0">
                          <a:solidFill>
                            <a:srgbClr val="FFFFFF"/>
                          </a:solidFill>
                          <a:latin typeface="Bebas Neue"/>
                        </a:rPr>
                        <a:t>#4</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2F5F98"/>
                      </a:solidFill>
                      <a:prstDash val="solid"/>
                      <a:round/>
                      <a:headEnd type="none" w="med" len="med"/>
                      <a:tailEnd type="none" w="med" len="med"/>
                    </a:lnB>
                    <a:solidFill>
                      <a:srgbClr val="41B8D5"/>
                    </a:solidFill>
                  </a:tcPr>
                </a:tc>
                <a:tc>
                  <a:txBody>
                    <a:bodyPr/>
                    <a:lstStyle/>
                    <a:p>
                      <a:pPr algn="ctr">
                        <a:lnSpc>
                          <a:spcPct val="100000"/>
                        </a:lnSpc>
                        <a:defRPr/>
                      </a:pPr>
                      <a:r>
                        <a:rPr lang="en-US" sz="2800" dirty="0">
                          <a:solidFill>
                            <a:srgbClr val="1E3262"/>
                          </a:solidFill>
                          <a:latin typeface="Bebas Neue"/>
                        </a:rPr>
                        <a:t>Increase staff hours/required overtime (53.6%)</a:t>
                      </a:r>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tc>
                  <a:txBody>
                    <a:bodyPr/>
                    <a:lstStyle/>
                    <a:p>
                      <a:pPr algn="ctr">
                        <a:lnSpc>
                          <a:spcPct val="100000"/>
                        </a:lnSpc>
                        <a:defRPr/>
                      </a:pPr>
                      <a:r>
                        <a:rPr lang="en-US" sz="2800" dirty="0">
                          <a:solidFill>
                            <a:srgbClr val="1E3262"/>
                          </a:solidFill>
                          <a:latin typeface="Bebas Neue"/>
                        </a:rPr>
                        <a:t>Uptrained/retrained staff (66.7%)</a:t>
                      </a:r>
                      <a:endParaRPr lang="en-US" sz="2800" dirty="0"/>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tc>
                  <a:txBody>
                    <a:bodyPr/>
                    <a:lstStyle/>
                    <a:p>
                      <a:pPr algn="ctr">
                        <a:lnSpc>
                          <a:spcPct val="100000"/>
                        </a:lnSpc>
                        <a:defRPr/>
                      </a:pPr>
                      <a:r>
                        <a:rPr lang="en-US" sz="2800" dirty="0">
                          <a:solidFill>
                            <a:srgbClr val="1E3262"/>
                          </a:solidFill>
                          <a:latin typeface="Bebas Neue"/>
                        </a:rPr>
                        <a:t>Increase staff hours/required overtime (45.4%)</a:t>
                      </a:r>
                    </a:p>
                  </a:txBody>
                  <a:tcPr marL="190500" marR="190500" marT="190500" marB="190500" anchor="ctr">
                    <a:lnL w="38100" cap="flat" cmpd="sng" algn="ctr">
                      <a:solidFill>
                        <a:srgbClr val="2F5F98"/>
                      </a:solidFill>
                      <a:prstDash val="solid"/>
                      <a:round/>
                      <a:headEnd type="none" w="med" len="med"/>
                      <a:tailEnd type="none" w="med" len="med"/>
                    </a:lnL>
                    <a:lnR w="38100" cap="flat" cmpd="sng" algn="ctr">
                      <a:solidFill>
                        <a:srgbClr val="2F5F98"/>
                      </a:solidFill>
                      <a:prstDash val="solid"/>
                      <a:round/>
                      <a:headEnd type="none" w="med" len="med"/>
                      <a:tailEnd type="none" w="med" len="med"/>
                    </a:lnR>
                    <a:lnT w="38100" cap="flat" cmpd="sng" algn="ctr">
                      <a:solidFill>
                        <a:srgbClr val="2F5F98"/>
                      </a:solidFill>
                      <a:prstDash val="solid"/>
                      <a:round/>
                      <a:headEnd type="none" w="med" len="med"/>
                      <a:tailEnd type="none" w="med" len="med"/>
                    </a:lnT>
                    <a:lnB w="38100" cap="flat" cmpd="sng" algn="ctr">
                      <a:solidFill>
                        <a:srgbClr val="2F5F98"/>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a:off x="990600" y="1028700"/>
            <a:ext cx="16230600" cy="923330"/>
          </a:xfrm>
          <a:prstGeom prst="rect">
            <a:avLst/>
          </a:prstGeom>
        </p:spPr>
        <p:txBody>
          <a:bodyPr lIns="0" tIns="0" rIns="0" bIns="0" rtlCol="0" anchor="t">
            <a:spAutoFit/>
          </a:bodyPr>
          <a:lstStyle/>
          <a:p>
            <a:pPr algn="l">
              <a:lnSpc>
                <a:spcPts val="7200"/>
              </a:lnSpc>
            </a:pPr>
            <a:r>
              <a:rPr lang="en-US" sz="7200" dirty="0">
                <a:solidFill>
                  <a:srgbClr val="002060"/>
                </a:solidFill>
                <a:latin typeface="Bebas Neue Bold"/>
              </a:rPr>
              <a:t>Operational &amp; Staffing actions in the last year</a:t>
            </a:r>
          </a:p>
        </p:txBody>
      </p:sp>
      <p:sp>
        <p:nvSpPr>
          <p:cNvPr id="4" name="TextBox 3">
            <a:extLst>
              <a:ext uri="{FF2B5EF4-FFF2-40B4-BE49-F238E27FC236}">
                <a16:creationId xmlns:a16="http://schemas.microsoft.com/office/drawing/2014/main" id="{E87EAFEA-DE19-3C02-AC3D-371232496116}"/>
              </a:ext>
            </a:extLst>
          </p:cNvPr>
          <p:cNvSpPr txBox="1"/>
          <p:nvPr/>
        </p:nvSpPr>
        <p:spPr>
          <a:xfrm>
            <a:off x="1066800" y="8039100"/>
            <a:ext cx="14325600" cy="1261884"/>
          </a:xfrm>
          <a:prstGeom prst="rect">
            <a:avLst/>
          </a:prstGeom>
          <a:noFill/>
        </p:spPr>
        <p:txBody>
          <a:bodyPr wrap="square" rtlCol="0">
            <a:spAutoFit/>
          </a:bodyPr>
          <a:lstStyle/>
          <a:p>
            <a:endParaRPr lang="en-US" sz="3200" dirty="0">
              <a:solidFill>
                <a:srgbClr val="1E3262"/>
              </a:solidFill>
              <a:latin typeface="Bebas Neue"/>
            </a:endParaRPr>
          </a:p>
          <a:p>
            <a:r>
              <a:rPr lang="en-US" sz="4400" dirty="0">
                <a:solidFill>
                  <a:srgbClr val="BFD734"/>
                </a:solidFill>
                <a:latin typeface="Bebas Neue"/>
              </a:rPr>
              <a:t>20% </a:t>
            </a:r>
            <a:r>
              <a:rPr lang="en-US" sz="4400" dirty="0">
                <a:solidFill>
                  <a:srgbClr val="25B1DD"/>
                </a:solidFill>
                <a:latin typeface="Bebas Neue"/>
              </a:rPr>
              <a:t>of Nebraska Hospitals reported </a:t>
            </a:r>
            <a:r>
              <a:rPr lang="en-US" sz="4400" dirty="0">
                <a:solidFill>
                  <a:srgbClr val="BFD734"/>
                </a:solidFill>
                <a:latin typeface="Bebas Neue"/>
              </a:rPr>
              <a:t>eliminating services </a:t>
            </a:r>
            <a:r>
              <a:rPr lang="en-US" sz="4400" dirty="0">
                <a:solidFill>
                  <a:srgbClr val="25B1DD"/>
                </a:solidFill>
                <a:latin typeface="Bebas Neue"/>
              </a:rPr>
              <a:t>in the last year.</a:t>
            </a:r>
            <a:endParaRPr lang="en-US" sz="4400" dirty="0">
              <a:solidFill>
                <a:srgbClr val="25B1DD"/>
              </a:solidFill>
            </a:endParaRPr>
          </a:p>
        </p:txBody>
      </p:sp>
      <p:sp>
        <p:nvSpPr>
          <p:cNvPr id="6" name="Freeform 2">
            <a:extLst>
              <a:ext uri="{FF2B5EF4-FFF2-40B4-BE49-F238E27FC236}">
                <a16:creationId xmlns:a16="http://schemas.microsoft.com/office/drawing/2014/main" id="{17480708-7675-F3EC-78F1-096311FE6507}"/>
              </a:ext>
            </a:extLst>
          </p:cNvPr>
          <p:cNvSpPr/>
          <p:nvPr/>
        </p:nvSpPr>
        <p:spPr>
          <a:xfrm>
            <a:off x="15925800" y="8343900"/>
            <a:ext cx="1940774" cy="1600639"/>
          </a:xfrm>
          <a:custGeom>
            <a:avLst/>
            <a:gdLst/>
            <a:ahLst/>
            <a:cxnLst/>
            <a:rect l="l" t="t" r="r" b="b"/>
            <a:pathLst>
              <a:path w="1940774" h="1600639">
                <a:moveTo>
                  <a:pt x="0" y="0"/>
                </a:moveTo>
                <a:lnTo>
                  <a:pt x="1940774" y="0"/>
                </a:lnTo>
                <a:lnTo>
                  <a:pt x="1940774" y="1600639"/>
                </a:lnTo>
                <a:lnTo>
                  <a:pt x="0" y="1600639"/>
                </a:lnTo>
                <a:lnTo>
                  <a:pt x="0" y="0"/>
                </a:lnTo>
                <a:close/>
              </a:path>
            </a:pathLst>
          </a:custGeom>
          <a:blipFill>
            <a:blip r:embed="rId2"/>
            <a:stretch>
              <a:fillRect l="-12371" t="-30000" r="-12371" b="-21249"/>
            </a:stretch>
          </a:blipFill>
        </p:spPr>
        <p:txBody>
          <a:bodyPr/>
          <a:lstStyle/>
          <a:p>
            <a:endParaRPr lang="en-US"/>
          </a:p>
        </p:txBody>
      </p:sp>
    </p:spTree>
    <p:extLst>
      <p:ext uri="{BB962C8B-B14F-4D97-AF65-F5344CB8AC3E}">
        <p14:creationId xmlns:p14="http://schemas.microsoft.com/office/powerpoint/2010/main" val="1621064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EEFF16A-2885-4E6C-8AF8-749AAA430803}"/>
              </a:ext>
            </a:extLst>
          </p:cNvPr>
          <p:cNvPicPr>
            <a:picLocks noGrp="1" noChangeAspect="1"/>
          </p:cNvPicPr>
          <p:nvPr>
            <p:ph idx="1"/>
          </p:nvPr>
        </p:nvPicPr>
        <p:blipFill>
          <a:blip r:embed="rId2"/>
          <a:stretch>
            <a:fillRect/>
          </a:stretch>
        </p:blipFill>
        <p:spPr>
          <a:xfrm>
            <a:off x="13638634" y="9028756"/>
            <a:ext cx="4298498" cy="858669"/>
          </a:xfrm>
        </p:spPr>
      </p:pic>
      <p:sp>
        <p:nvSpPr>
          <p:cNvPr id="7" name="TextBox 6">
            <a:extLst>
              <a:ext uri="{FF2B5EF4-FFF2-40B4-BE49-F238E27FC236}">
                <a16:creationId xmlns:a16="http://schemas.microsoft.com/office/drawing/2014/main" id="{BA0C18E8-C059-4D86-997D-94A0BB6B5D91}"/>
              </a:ext>
            </a:extLst>
          </p:cNvPr>
          <p:cNvSpPr txBox="1"/>
          <p:nvPr/>
        </p:nvSpPr>
        <p:spPr>
          <a:xfrm>
            <a:off x="1409700" y="952500"/>
            <a:ext cx="15468600" cy="1200329"/>
          </a:xfrm>
          <a:prstGeom prst="rect">
            <a:avLst/>
          </a:prstGeom>
          <a:noFill/>
        </p:spPr>
        <p:txBody>
          <a:bodyPr wrap="square" rtlCol="0">
            <a:spAutoFit/>
          </a:bodyPr>
          <a:lstStyle/>
          <a:p>
            <a:pPr algn="ctr"/>
            <a:r>
              <a:rPr lang="en-US" sz="7200" b="1" dirty="0">
                <a:solidFill>
                  <a:srgbClr val="1E3262"/>
                </a:solidFill>
                <a:latin typeface="Bebas Neue" panose="020B0606020202050201" pitchFamily="34" charset="0"/>
              </a:rPr>
              <a:t>Services Reduced or Eliminated in 2022-2023</a:t>
            </a:r>
          </a:p>
        </p:txBody>
      </p:sp>
      <p:sp>
        <p:nvSpPr>
          <p:cNvPr id="2" name="TextBox 1">
            <a:extLst>
              <a:ext uri="{FF2B5EF4-FFF2-40B4-BE49-F238E27FC236}">
                <a16:creationId xmlns:a16="http://schemas.microsoft.com/office/drawing/2014/main" id="{5CAF5EAB-FE05-FD2E-7EA8-54DBCC751118}"/>
              </a:ext>
            </a:extLst>
          </p:cNvPr>
          <p:cNvSpPr txBox="1"/>
          <p:nvPr/>
        </p:nvSpPr>
        <p:spPr>
          <a:xfrm>
            <a:off x="990601" y="2476500"/>
            <a:ext cx="7696200" cy="4524315"/>
          </a:xfrm>
          <a:prstGeom prst="rect">
            <a:avLst/>
          </a:prstGeom>
          <a:noFill/>
        </p:spPr>
        <p:txBody>
          <a:bodyPr wrap="square" rtlCol="0">
            <a:spAutoFit/>
          </a:bodyPr>
          <a:lstStyle/>
          <a:p>
            <a:r>
              <a:rPr lang="en-US" sz="3200" dirty="0"/>
              <a:t>Reduced inpatient capacity</a:t>
            </a:r>
          </a:p>
          <a:p>
            <a:r>
              <a:rPr lang="en-US" sz="3200" dirty="0"/>
              <a:t>Reduced inpatient behavioral health capacity</a:t>
            </a:r>
          </a:p>
          <a:p>
            <a:r>
              <a:rPr lang="en-US" sz="3200" dirty="0"/>
              <a:t>Reduced hours for outpatient services</a:t>
            </a:r>
          </a:p>
          <a:p>
            <a:r>
              <a:rPr lang="en-US" sz="3200" dirty="0"/>
              <a:t>Reduced orthopedic care</a:t>
            </a:r>
          </a:p>
          <a:p>
            <a:r>
              <a:rPr lang="en-US" sz="3200" dirty="0"/>
              <a:t>Reduced rehabilitation services</a:t>
            </a:r>
          </a:p>
          <a:p>
            <a:r>
              <a:rPr lang="en-US" sz="3200" dirty="0"/>
              <a:t>Reduced home health services</a:t>
            </a:r>
          </a:p>
          <a:p>
            <a:r>
              <a:rPr lang="en-US" sz="3200" dirty="0"/>
              <a:t>Reduced hospice services</a:t>
            </a:r>
          </a:p>
          <a:p>
            <a:r>
              <a:rPr lang="en-US" sz="3200" dirty="0"/>
              <a:t>Reduced admission to skilled-nursing care Reduced nursing home census</a:t>
            </a:r>
          </a:p>
        </p:txBody>
      </p:sp>
      <p:sp>
        <p:nvSpPr>
          <p:cNvPr id="8" name="TextBox 7">
            <a:extLst>
              <a:ext uri="{FF2B5EF4-FFF2-40B4-BE49-F238E27FC236}">
                <a16:creationId xmlns:a16="http://schemas.microsoft.com/office/drawing/2014/main" id="{C4818677-EAA4-2918-6392-D7B600E4AF2D}"/>
              </a:ext>
            </a:extLst>
          </p:cNvPr>
          <p:cNvSpPr txBox="1"/>
          <p:nvPr/>
        </p:nvSpPr>
        <p:spPr>
          <a:xfrm>
            <a:off x="9372600" y="2476500"/>
            <a:ext cx="8335932" cy="3539430"/>
          </a:xfrm>
          <a:prstGeom prst="rect">
            <a:avLst/>
          </a:prstGeom>
          <a:noFill/>
        </p:spPr>
        <p:txBody>
          <a:bodyPr wrap="square" rtlCol="0">
            <a:spAutoFit/>
          </a:bodyPr>
          <a:lstStyle/>
          <a:p>
            <a:r>
              <a:rPr lang="en-US" sz="3200" dirty="0"/>
              <a:t>Closed inpatient geriatric behavioral health unit</a:t>
            </a:r>
          </a:p>
          <a:p>
            <a:r>
              <a:rPr lang="en-US" sz="3200" dirty="0"/>
              <a:t>Closed nursing home</a:t>
            </a:r>
          </a:p>
          <a:p>
            <a:r>
              <a:rPr lang="en-US" sz="3200" dirty="0"/>
              <a:t>Eliminated obstetric services</a:t>
            </a:r>
          </a:p>
          <a:p>
            <a:r>
              <a:rPr lang="en-US" sz="3200" dirty="0"/>
              <a:t>Eliminated orthopedic services</a:t>
            </a:r>
          </a:p>
          <a:p>
            <a:r>
              <a:rPr lang="en-US" sz="3200" dirty="0"/>
              <a:t>Eliminated nephrology services</a:t>
            </a:r>
          </a:p>
          <a:p>
            <a:r>
              <a:rPr lang="en-US" sz="3200" dirty="0"/>
              <a:t>Eliminated hospice services</a:t>
            </a:r>
          </a:p>
          <a:p>
            <a:r>
              <a:rPr lang="en-US" sz="3200" dirty="0"/>
              <a:t>Eliminated home health services</a:t>
            </a:r>
          </a:p>
        </p:txBody>
      </p:sp>
    </p:spTree>
    <p:extLst>
      <p:ext uri="{BB962C8B-B14F-4D97-AF65-F5344CB8AC3E}">
        <p14:creationId xmlns:p14="http://schemas.microsoft.com/office/powerpoint/2010/main" val="424169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67E93876-90A3-2D80-6BDF-DECD5C7F2419}"/>
              </a:ext>
            </a:extLst>
          </p:cNvPr>
          <p:cNvPicPr>
            <a:picLocks noChangeAspect="1"/>
          </p:cNvPicPr>
          <p:nvPr/>
        </p:nvPicPr>
        <p:blipFill>
          <a:blip r:embed="rId2"/>
          <a:stretch>
            <a:fillRect/>
          </a:stretch>
        </p:blipFill>
        <p:spPr>
          <a:xfrm>
            <a:off x="13335000" y="9018347"/>
            <a:ext cx="4625747" cy="933058"/>
          </a:xfrm>
          <a:prstGeom prst="rect">
            <a:avLst/>
          </a:prstGeom>
        </p:spPr>
      </p:pic>
      <p:sp>
        <p:nvSpPr>
          <p:cNvPr id="4" name="TextBox 3">
            <a:extLst>
              <a:ext uri="{FF2B5EF4-FFF2-40B4-BE49-F238E27FC236}">
                <a16:creationId xmlns:a16="http://schemas.microsoft.com/office/drawing/2014/main" id="{A8BD51AA-55AC-1304-9F03-01A4CE1B06B2}"/>
              </a:ext>
            </a:extLst>
          </p:cNvPr>
          <p:cNvSpPr txBox="1"/>
          <p:nvPr/>
        </p:nvSpPr>
        <p:spPr>
          <a:xfrm>
            <a:off x="3145581" y="1268653"/>
            <a:ext cx="11996838" cy="7109639"/>
          </a:xfrm>
          <a:prstGeom prst="rect">
            <a:avLst/>
          </a:prstGeom>
          <a:noFill/>
        </p:spPr>
        <p:txBody>
          <a:bodyPr wrap="square" rtlCol="0">
            <a:spAutoFit/>
          </a:bodyPr>
          <a:lstStyle/>
          <a:p>
            <a:pPr algn="ctr"/>
            <a:r>
              <a:rPr lang="en-US" sz="6600" b="1" dirty="0">
                <a:solidFill>
                  <a:srgbClr val="1E3262"/>
                </a:solidFill>
              </a:rPr>
              <a:t>Nebraska hospitals are hurting.</a:t>
            </a:r>
          </a:p>
          <a:p>
            <a:pPr algn="ctr"/>
            <a:r>
              <a:rPr lang="en-US" sz="4800" dirty="0"/>
              <a:t>Workforce Crisis.</a:t>
            </a:r>
          </a:p>
          <a:p>
            <a:pPr algn="ctr"/>
            <a:r>
              <a:rPr lang="en-US" sz="4800" dirty="0"/>
              <a:t>Historic Inflation.</a:t>
            </a:r>
          </a:p>
          <a:p>
            <a:pPr algn="ctr"/>
            <a:r>
              <a:rPr lang="en-US" sz="4800" dirty="0"/>
              <a:t>Post-Acute Placement Bottlenecks.</a:t>
            </a:r>
          </a:p>
          <a:p>
            <a:pPr algn="ctr"/>
            <a:r>
              <a:rPr lang="en-US" sz="4800" dirty="0"/>
              <a:t>Growing Commercial Insurance Burdens.</a:t>
            </a:r>
          </a:p>
          <a:p>
            <a:pPr algn="ctr"/>
            <a:endParaRPr lang="en-US" sz="6600" b="1" dirty="0">
              <a:solidFill>
                <a:srgbClr val="1E3262"/>
              </a:solidFill>
            </a:endParaRPr>
          </a:p>
          <a:p>
            <a:pPr algn="ctr"/>
            <a:r>
              <a:rPr lang="en-US" sz="6600" b="1" dirty="0">
                <a:solidFill>
                  <a:srgbClr val="1E3262"/>
                </a:solidFill>
              </a:rPr>
              <a:t>We need public officials to help hospitals heal.</a:t>
            </a:r>
          </a:p>
        </p:txBody>
      </p:sp>
    </p:spTree>
    <p:extLst>
      <p:ext uri="{BB962C8B-B14F-4D97-AF65-F5344CB8AC3E}">
        <p14:creationId xmlns:p14="http://schemas.microsoft.com/office/powerpoint/2010/main" val="1787550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9268C1-0EEA-47A7-83F4-B04B1C7D2563}"/>
              </a:ext>
            </a:extLst>
          </p:cNvPr>
          <p:cNvSpPr txBox="1"/>
          <p:nvPr/>
        </p:nvSpPr>
        <p:spPr>
          <a:xfrm>
            <a:off x="381000" y="3619500"/>
            <a:ext cx="17458113" cy="4847481"/>
          </a:xfrm>
          <a:prstGeom prst="rect">
            <a:avLst/>
          </a:prstGeom>
          <a:noFill/>
        </p:spPr>
        <p:txBody>
          <a:bodyPr wrap="square" lIns="137160" tIns="68580" rIns="137160" bIns="68580" rtlCol="0" anchor="t">
            <a:spAutoFit/>
          </a:bodyPr>
          <a:lstStyle/>
          <a:p>
            <a:pPr algn="ctr"/>
            <a:r>
              <a:rPr lang="en-US" sz="9000" b="1" dirty="0">
                <a:solidFill>
                  <a:srgbClr val="003563"/>
                </a:solidFill>
                <a:latin typeface="Bebas Neue" panose="020B0606020202050201" pitchFamily="34" charset="0"/>
              </a:rPr>
              <a:t>Provider Assessment &amp;</a:t>
            </a:r>
          </a:p>
          <a:p>
            <a:pPr algn="ctr"/>
            <a:r>
              <a:rPr lang="en-US" sz="9000" b="1" dirty="0">
                <a:solidFill>
                  <a:srgbClr val="003563"/>
                </a:solidFill>
                <a:latin typeface="Bebas Neue" panose="020B0606020202050201" pitchFamily="34" charset="0"/>
              </a:rPr>
              <a:t>Directed Payment Program</a:t>
            </a:r>
          </a:p>
          <a:p>
            <a:pPr algn="ctr"/>
            <a:endParaRPr lang="en-US" sz="9000" b="1" dirty="0">
              <a:solidFill>
                <a:srgbClr val="003563"/>
              </a:solidFill>
              <a:latin typeface="Bebas Neue" panose="020B0606020202050201" pitchFamily="34" charset="0"/>
            </a:endParaRPr>
          </a:p>
          <a:p>
            <a:pPr algn="ctr"/>
            <a:r>
              <a:rPr lang="en-US" sz="3600" b="1" dirty="0">
                <a:solidFill>
                  <a:srgbClr val="003563"/>
                </a:solidFill>
                <a:latin typeface="Bebas Neue" panose="020B0606020202050201" pitchFamily="34" charset="0"/>
              </a:rPr>
              <a:t>Data estimates as of 12/7/23</a:t>
            </a:r>
          </a:p>
        </p:txBody>
      </p:sp>
      <p:pic>
        <p:nvPicPr>
          <p:cNvPr id="4" name="Content Placeholder 4" descr="Icon&#10;&#10;Description automatically generated">
            <a:extLst>
              <a:ext uri="{FF2B5EF4-FFF2-40B4-BE49-F238E27FC236}">
                <a16:creationId xmlns:a16="http://schemas.microsoft.com/office/drawing/2014/main" id="{7B48E81E-C979-43D1-730B-62A333E31BDA}"/>
              </a:ext>
            </a:extLst>
          </p:cNvPr>
          <p:cNvPicPr>
            <a:picLocks noChangeAspect="1"/>
          </p:cNvPicPr>
          <p:nvPr/>
        </p:nvPicPr>
        <p:blipFill>
          <a:blip r:embed="rId2"/>
          <a:stretch>
            <a:fillRect/>
          </a:stretch>
        </p:blipFill>
        <p:spPr>
          <a:xfrm>
            <a:off x="13638634" y="9028756"/>
            <a:ext cx="4298498" cy="858669"/>
          </a:xfrm>
          <a:prstGeom prst="rect">
            <a:avLst/>
          </a:prstGeom>
        </p:spPr>
      </p:pic>
    </p:spTree>
    <p:extLst>
      <p:ext uri="{BB962C8B-B14F-4D97-AF65-F5344CB8AC3E}">
        <p14:creationId xmlns:p14="http://schemas.microsoft.com/office/powerpoint/2010/main" val="2655470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67E93876-90A3-2D80-6BDF-DECD5C7F2419}"/>
              </a:ext>
            </a:extLst>
          </p:cNvPr>
          <p:cNvPicPr>
            <a:picLocks noChangeAspect="1"/>
          </p:cNvPicPr>
          <p:nvPr/>
        </p:nvPicPr>
        <p:blipFill>
          <a:blip r:embed="rId2"/>
          <a:stretch>
            <a:fillRect/>
          </a:stretch>
        </p:blipFill>
        <p:spPr>
          <a:xfrm>
            <a:off x="13335000" y="9018347"/>
            <a:ext cx="4625747" cy="933058"/>
          </a:xfrm>
          <a:prstGeom prst="rect">
            <a:avLst/>
          </a:prstGeom>
        </p:spPr>
      </p:pic>
      <p:sp>
        <p:nvSpPr>
          <p:cNvPr id="4" name="TextBox 3">
            <a:extLst>
              <a:ext uri="{FF2B5EF4-FFF2-40B4-BE49-F238E27FC236}">
                <a16:creationId xmlns:a16="http://schemas.microsoft.com/office/drawing/2014/main" id="{A8BD51AA-55AC-1304-9F03-01A4CE1B06B2}"/>
              </a:ext>
            </a:extLst>
          </p:cNvPr>
          <p:cNvSpPr txBox="1"/>
          <p:nvPr/>
        </p:nvSpPr>
        <p:spPr>
          <a:xfrm>
            <a:off x="1219200" y="800100"/>
            <a:ext cx="15729955" cy="9294852"/>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Medicaid Policy Landscape</a:t>
            </a:r>
          </a:p>
          <a:p>
            <a:endParaRPr lang="en-US" sz="4800" dirty="0"/>
          </a:p>
          <a:p>
            <a:pPr marL="685800" indent="-685800">
              <a:buClr>
                <a:schemeClr val="tx2">
                  <a:lumMod val="75000"/>
                </a:schemeClr>
              </a:buClr>
              <a:buFont typeface="Arial" panose="020B0604020202020204" pitchFamily="34" charset="0"/>
              <a:buChar char="•"/>
            </a:pPr>
            <a:r>
              <a:rPr lang="en-US" sz="4000" dirty="0"/>
              <a:t>Medicaid reimbursements are not keeping up with the cost of care.</a:t>
            </a:r>
          </a:p>
          <a:p>
            <a:pPr marL="685800" indent="-685800">
              <a:buClr>
                <a:schemeClr val="tx2">
                  <a:lumMod val="75000"/>
                </a:schemeClr>
              </a:buClr>
              <a:buFont typeface="Arial" panose="020B0604020202020204" pitchFamily="34" charset="0"/>
              <a:buChar char="•"/>
            </a:pPr>
            <a:endParaRPr lang="en-US" sz="4000" dirty="0"/>
          </a:p>
          <a:p>
            <a:pPr marL="685800" indent="-685800">
              <a:buClr>
                <a:schemeClr val="tx2">
                  <a:lumMod val="75000"/>
                </a:schemeClr>
              </a:buClr>
              <a:buFont typeface="Arial" panose="020B0604020202020204" pitchFamily="34" charset="0"/>
              <a:buChar char="•"/>
            </a:pPr>
            <a:r>
              <a:rPr lang="en-US" sz="4000" dirty="0"/>
              <a:t>Only 1.65% average Medicaid rate increase in last 21 yrs. cost increases have grown over 5.5% per year.</a:t>
            </a:r>
          </a:p>
          <a:p>
            <a:pPr marL="685800" indent="-685800">
              <a:buClr>
                <a:schemeClr val="tx2">
                  <a:lumMod val="75000"/>
                </a:schemeClr>
              </a:buClr>
              <a:buFont typeface="Arial" panose="020B0604020202020204" pitchFamily="34" charset="0"/>
              <a:buChar char="•"/>
            </a:pPr>
            <a:endParaRPr lang="en-US" sz="4000" dirty="0"/>
          </a:p>
          <a:p>
            <a:pPr marL="685800" indent="-685800">
              <a:buClr>
                <a:schemeClr val="tx2">
                  <a:lumMod val="75000"/>
                </a:schemeClr>
              </a:buClr>
              <a:buFont typeface="Arial" panose="020B0604020202020204" pitchFamily="34" charset="0"/>
              <a:buChar char="•"/>
            </a:pPr>
            <a:r>
              <a:rPr lang="en-US" sz="4000" dirty="0"/>
              <a:t>Reimbursements for services can be as low as 38% of costs for PPS hospitals.</a:t>
            </a:r>
          </a:p>
          <a:p>
            <a:pPr marL="685800" indent="-685800">
              <a:buClr>
                <a:schemeClr val="tx2">
                  <a:lumMod val="75000"/>
                </a:schemeClr>
              </a:buClr>
              <a:buFont typeface="Arial" panose="020B0604020202020204" pitchFamily="34" charset="0"/>
              <a:buChar char="•"/>
            </a:pPr>
            <a:endParaRPr lang="en-US" sz="4000" dirty="0"/>
          </a:p>
          <a:p>
            <a:pPr marL="685800" indent="-685800">
              <a:buClr>
                <a:schemeClr val="tx2">
                  <a:lumMod val="75000"/>
                </a:schemeClr>
              </a:buClr>
              <a:buFont typeface="Arial" panose="020B0604020202020204" pitchFamily="34" charset="0"/>
              <a:buChar char="•"/>
            </a:pPr>
            <a:r>
              <a:rPr lang="en-US" sz="4000" dirty="0"/>
              <a:t>Aggregate Medicaid losses have increased 60% since 2019.</a:t>
            </a:r>
          </a:p>
          <a:p>
            <a:pPr marL="685800" indent="-685800">
              <a:buClr>
                <a:schemeClr val="tx2">
                  <a:lumMod val="75000"/>
                </a:schemeClr>
              </a:buClr>
              <a:buFont typeface="Arial" panose="020B0604020202020204" pitchFamily="34" charset="0"/>
              <a:buChar char="•"/>
            </a:pPr>
            <a:endParaRPr lang="en-US" sz="4000" dirty="0"/>
          </a:p>
          <a:p>
            <a:pPr marL="685800" indent="-685800">
              <a:buClr>
                <a:schemeClr val="tx2">
                  <a:lumMod val="75000"/>
                </a:schemeClr>
              </a:buClr>
              <a:buFont typeface="Arial" panose="020B0604020202020204" pitchFamily="34" charset="0"/>
              <a:buChar char="•"/>
            </a:pPr>
            <a:r>
              <a:rPr lang="en-US" sz="4000" dirty="0"/>
              <a:t>Nearly $1B in loses from public programs.</a:t>
            </a:r>
          </a:p>
          <a:p>
            <a:pPr marL="685800" indent="-685800">
              <a:buClr>
                <a:schemeClr val="tx2">
                  <a:lumMod val="75000"/>
                </a:schemeClr>
              </a:buClr>
              <a:buFont typeface="Arial" panose="020B0604020202020204" pitchFamily="34" charset="0"/>
              <a:buChar char="•"/>
            </a:pPr>
            <a:endParaRPr lang="en-US" sz="4400" dirty="0"/>
          </a:p>
        </p:txBody>
      </p:sp>
    </p:spTree>
    <p:extLst>
      <p:ext uri="{BB962C8B-B14F-4D97-AF65-F5344CB8AC3E}">
        <p14:creationId xmlns:p14="http://schemas.microsoft.com/office/powerpoint/2010/main" val="2605885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FCDFA8-292F-4476-928B-2D19B1A6194C}"/>
              </a:ext>
            </a:extLst>
          </p:cNvPr>
          <p:cNvSpPr txBox="1"/>
          <p:nvPr/>
        </p:nvSpPr>
        <p:spPr>
          <a:xfrm>
            <a:off x="914400" y="728662"/>
            <a:ext cx="15392400" cy="1338828"/>
          </a:xfrm>
          <a:prstGeom prst="rect">
            <a:avLst/>
          </a:prstGeom>
          <a:noFill/>
        </p:spPr>
        <p:txBody>
          <a:bodyPr wrap="square" rtlCol="0">
            <a:spAutoFit/>
          </a:bodyPr>
          <a:lstStyle/>
          <a:p>
            <a:r>
              <a:rPr lang="en-US" sz="8100" dirty="0">
                <a:solidFill>
                  <a:srgbClr val="002060"/>
                </a:solidFill>
                <a:latin typeface="Bebas Neue" panose="020B0606020202050201" pitchFamily="34" charset="0"/>
              </a:rPr>
              <a:t>Medicaid provider rate history</a:t>
            </a:r>
          </a:p>
        </p:txBody>
      </p:sp>
      <p:pic>
        <p:nvPicPr>
          <p:cNvPr id="2" name="Content Placeholder 4" descr="Icon&#10;&#10;Description automatically generated">
            <a:extLst>
              <a:ext uri="{FF2B5EF4-FFF2-40B4-BE49-F238E27FC236}">
                <a16:creationId xmlns:a16="http://schemas.microsoft.com/office/drawing/2014/main" id="{7EC66723-8261-5C27-114F-35B09EAFCE69}"/>
              </a:ext>
            </a:extLst>
          </p:cNvPr>
          <p:cNvPicPr>
            <a:picLocks noChangeAspect="1"/>
          </p:cNvPicPr>
          <p:nvPr/>
        </p:nvPicPr>
        <p:blipFill>
          <a:blip r:embed="rId2"/>
          <a:stretch>
            <a:fillRect/>
          </a:stretch>
        </p:blipFill>
        <p:spPr>
          <a:xfrm>
            <a:off x="13638634" y="9028756"/>
            <a:ext cx="4298498" cy="858669"/>
          </a:xfrm>
          <a:prstGeom prst="rect">
            <a:avLst/>
          </a:prstGeom>
        </p:spPr>
      </p:pic>
      <p:graphicFrame>
        <p:nvGraphicFramePr>
          <p:cNvPr id="3" name="Chart 2">
            <a:extLst>
              <a:ext uri="{FF2B5EF4-FFF2-40B4-BE49-F238E27FC236}">
                <a16:creationId xmlns:a16="http://schemas.microsoft.com/office/drawing/2014/main" id="{E85194E8-ACCD-4A95-A2F3-1CD24AE20AB7}"/>
              </a:ext>
            </a:extLst>
          </p:cNvPr>
          <p:cNvGraphicFramePr>
            <a:graphicFrameLocks/>
          </p:cNvGraphicFramePr>
          <p:nvPr>
            <p:extLst>
              <p:ext uri="{D42A27DB-BD31-4B8C-83A1-F6EECF244321}">
                <p14:modId xmlns:p14="http://schemas.microsoft.com/office/powerpoint/2010/main" val="1919113032"/>
              </p:ext>
            </p:extLst>
          </p:nvPr>
        </p:nvGraphicFramePr>
        <p:xfrm>
          <a:off x="304800" y="1638300"/>
          <a:ext cx="17526000" cy="8105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0615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67E93876-90A3-2D80-6BDF-DECD5C7F2419}"/>
              </a:ext>
            </a:extLst>
          </p:cNvPr>
          <p:cNvPicPr>
            <a:picLocks noChangeAspect="1"/>
          </p:cNvPicPr>
          <p:nvPr/>
        </p:nvPicPr>
        <p:blipFill>
          <a:blip r:embed="rId2"/>
          <a:stretch>
            <a:fillRect/>
          </a:stretch>
        </p:blipFill>
        <p:spPr>
          <a:xfrm>
            <a:off x="13335000" y="9018347"/>
            <a:ext cx="4625747" cy="933058"/>
          </a:xfrm>
          <a:prstGeom prst="rect">
            <a:avLst/>
          </a:prstGeom>
        </p:spPr>
      </p:pic>
      <p:sp>
        <p:nvSpPr>
          <p:cNvPr id="4" name="TextBox 3">
            <a:extLst>
              <a:ext uri="{FF2B5EF4-FFF2-40B4-BE49-F238E27FC236}">
                <a16:creationId xmlns:a16="http://schemas.microsoft.com/office/drawing/2014/main" id="{A8BD51AA-55AC-1304-9F03-01A4CE1B06B2}"/>
              </a:ext>
            </a:extLst>
          </p:cNvPr>
          <p:cNvSpPr txBox="1"/>
          <p:nvPr/>
        </p:nvSpPr>
        <p:spPr>
          <a:xfrm>
            <a:off x="1219200" y="952500"/>
            <a:ext cx="15729955" cy="5970865"/>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NHA Policy Goals</a:t>
            </a:r>
          </a:p>
          <a:p>
            <a:endParaRPr lang="en-US" sz="4800" dirty="0"/>
          </a:p>
          <a:p>
            <a:pPr marL="685800" indent="-685800">
              <a:buClr>
                <a:schemeClr val="tx2">
                  <a:lumMod val="75000"/>
                </a:schemeClr>
              </a:buClr>
              <a:buFont typeface="Arial" panose="020B0604020202020204" pitchFamily="34" charset="0"/>
              <a:buChar char="•"/>
            </a:pPr>
            <a:r>
              <a:rPr lang="en-US" sz="4400" dirty="0"/>
              <a:t>Improve operating margins by reducing Medicaid losses to preserve health care services across Nebraska.</a:t>
            </a:r>
          </a:p>
          <a:p>
            <a:pPr marL="685800" indent="-685800">
              <a:buClr>
                <a:schemeClr val="tx2">
                  <a:lumMod val="75000"/>
                </a:schemeClr>
              </a:buClr>
              <a:buFont typeface="Arial" panose="020B0604020202020204" pitchFamily="34" charset="0"/>
              <a:buChar char="•"/>
            </a:pPr>
            <a:endParaRPr lang="en-US" sz="4400" dirty="0"/>
          </a:p>
          <a:p>
            <a:pPr marL="685800" indent="-685800">
              <a:buClr>
                <a:schemeClr val="tx2">
                  <a:lumMod val="75000"/>
                </a:schemeClr>
              </a:buClr>
              <a:buFont typeface="Arial" panose="020B0604020202020204" pitchFamily="34" charset="0"/>
              <a:buChar char="•"/>
            </a:pPr>
            <a:r>
              <a:rPr lang="en-US" sz="4400" dirty="0"/>
              <a:t>Establish a partnership with state to pursue maximum allowable federal reimbursement for Medicaid.</a:t>
            </a:r>
          </a:p>
          <a:p>
            <a:pPr marL="685800" indent="-685800">
              <a:buFont typeface="Arial" panose="020B0604020202020204" pitchFamily="34" charset="0"/>
              <a:buChar char="•"/>
            </a:pPr>
            <a:endParaRPr lang="en-US" sz="4800" dirty="0"/>
          </a:p>
        </p:txBody>
      </p:sp>
    </p:spTree>
    <p:extLst>
      <p:ext uri="{BB962C8B-B14F-4D97-AF65-F5344CB8AC3E}">
        <p14:creationId xmlns:p14="http://schemas.microsoft.com/office/powerpoint/2010/main" val="2706789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67E93876-90A3-2D80-6BDF-DECD5C7F2419}"/>
              </a:ext>
            </a:extLst>
          </p:cNvPr>
          <p:cNvPicPr>
            <a:picLocks noChangeAspect="1"/>
          </p:cNvPicPr>
          <p:nvPr/>
        </p:nvPicPr>
        <p:blipFill>
          <a:blip r:embed="rId2"/>
          <a:stretch>
            <a:fillRect/>
          </a:stretch>
        </p:blipFill>
        <p:spPr>
          <a:xfrm>
            <a:off x="13335000" y="9018347"/>
            <a:ext cx="4625747" cy="933058"/>
          </a:xfrm>
          <a:prstGeom prst="rect">
            <a:avLst/>
          </a:prstGeom>
        </p:spPr>
      </p:pic>
      <p:sp>
        <p:nvSpPr>
          <p:cNvPr id="4" name="TextBox 3">
            <a:extLst>
              <a:ext uri="{FF2B5EF4-FFF2-40B4-BE49-F238E27FC236}">
                <a16:creationId xmlns:a16="http://schemas.microsoft.com/office/drawing/2014/main" id="{A8BD51AA-55AC-1304-9F03-01A4CE1B06B2}"/>
              </a:ext>
            </a:extLst>
          </p:cNvPr>
          <p:cNvSpPr txBox="1"/>
          <p:nvPr/>
        </p:nvSpPr>
        <p:spPr>
          <a:xfrm>
            <a:off x="609600" y="723900"/>
            <a:ext cx="16764000" cy="8956298"/>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Rate Increase Through a Provider Assessment</a:t>
            </a:r>
          </a:p>
          <a:p>
            <a:pPr algn="ctr"/>
            <a:r>
              <a:rPr lang="en-US" sz="6600" b="1" dirty="0">
                <a:solidFill>
                  <a:srgbClr val="003563"/>
                </a:solidFill>
                <a:latin typeface="Bebas Neue" panose="020B0606020202050201" pitchFamily="34" charset="0"/>
              </a:rPr>
              <a:t>&amp; Directed Payment Program</a:t>
            </a:r>
          </a:p>
          <a:p>
            <a:endParaRPr lang="en-US" sz="4800" dirty="0">
              <a:solidFill>
                <a:srgbClr val="002060"/>
              </a:solidFill>
            </a:endParaRPr>
          </a:p>
          <a:p>
            <a:pPr marL="685800" indent="-685800">
              <a:buFont typeface="Arial" panose="020B0604020202020204" pitchFamily="34" charset="0"/>
              <a:buChar char="•"/>
            </a:pPr>
            <a:r>
              <a:rPr lang="en-US" sz="4400" dirty="0"/>
              <a:t>44 states have a hospital assessment supporting rates.</a:t>
            </a:r>
          </a:p>
          <a:p>
            <a:pPr marL="685800" indent="-685800">
              <a:buFont typeface="Arial" panose="020B0604020202020204" pitchFamily="34" charset="0"/>
              <a:buChar char="•"/>
            </a:pPr>
            <a:r>
              <a:rPr lang="en-US" sz="4400" dirty="0"/>
              <a:t>$1 invested by state or provider assessment is matched about $2.19 by Fed (68.68% blended FMAP).</a:t>
            </a:r>
          </a:p>
          <a:p>
            <a:pPr marL="685800" indent="-685800">
              <a:buFont typeface="Arial" panose="020B0604020202020204" pitchFamily="34" charset="0"/>
              <a:buChar char="•"/>
            </a:pPr>
            <a:r>
              <a:rPr lang="en-US" sz="4400" dirty="0"/>
              <a:t>In 2016, CMS authorized Directed Payments through MCOs and allowed up to average commercial rates.</a:t>
            </a:r>
          </a:p>
          <a:p>
            <a:pPr marL="685800" indent="-685800">
              <a:buFont typeface="Arial" panose="020B0604020202020204" pitchFamily="34" charset="0"/>
              <a:buChar char="•"/>
            </a:pPr>
            <a:r>
              <a:rPr lang="en-US" sz="4400" dirty="0"/>
              <a:t>NHA has engaged HMA to help us examine a Directed Payment Program with a provider assessment.</a:t>
            </a:r>
          </a:p>
          <a:p>
            <a:pPr marL="685800" indent="-685800">
              <a:buFont typeface="Arial" panose="020B0604020202020204" pitchFamily="34" charset="0"/>
              <a:buChar char="•"/>
            </a:pPr>
            <a:r>
              <a:rPr lang="en-US" sz="4400" dirty="0"/>
              <a:t>NE has two assessment programs in place - nursing home rates and ICF.</a:t>
            </a:r>
          </a:p>
        </p:txBody>
      </p:sp>
    </p:spTree>
    <p:extLst>
      <p:ext uri="{BB962C8B-B14F-4D97-AF65-F5344CB8AC3E}">
        <p14:creationId xmlns:p14="http://schemas.microsoft.com/office/powerpoint/2010/main" val="223810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9268C1-0EEA-47A7-83F4-B04B1C7D2563}"/>
              </a:ext>
            </a:extLst>
          </p:cNvPr>
          <p:cNvSpPr txBox="1"/>
          <p:nvPr/>
        </p:nvSpPr>
        <p:spPr>
          <a:xfrm>
            <a:off x="9232223" y="2060202"/>
            <a:ext cx="7111068" cy="2169825"/>
          </a:xfrm>
          <a:prstGeom prst="rect">
            <a:avLst/>
          </a:prstGeom>
          <a:noFill/>
        </p:spPr>
        <p:txBody>
          <a:bodyPr wrap="square" lIns="137160" tIns="68580" rIns="137160" bIns="68580" rtlCol="0" anchor="t">
            <a:spAutoFit/>
          </a:bodyPr>
          <a:lstStyle/>
          <a:p>
            <a:r>
              <a:rPr lang="en-US" sz="6600" b="1" dirty="0">
                <a:solidFill>
                  <a:srgbClr val="002060"/>
                </a:solidFill>
              </a:rPr>
              <a:t>Nearly 50,000 hospital employees</a:t>
            </a:r>
          </a:p>
        </p:txBody>
      </p:sp>
      <p:sp>
        <p:nvSpPr>
          <p:cNvPr id="7" name="TextBox 6">
            <a:extLst>
              <a:ext uri="{FF2B5EF4-FFF2-40B4-BE49-F238E27FC236}">
                <a16:creationId xmlns:a16="http://schemas.microsoft.com/office/drawing/2014/main" id="{44DC20EA-D08A-E87C-3620-5916EB82AA8A}"/>
              </a:ext>
            </a:extLst>
          </p:cNvPr>
          <p:cNvSpPr txBox="1"/>
          <p:nvPr/>
        </p:nvSpPr>
        <p:spPr>
          <a:xfrm>
            <a:off x="1537391" y="3956751"/>
            <a:ext cx="6305550" cy="2169825"/>
          </a:xfrm>
          <a:prstGeom prst="rect">
            <a:avLst/>
          </a:prstGeom>
          <a:noFill/>
        </p:spPr>
        <p:txBody>
          <a:bodyPr wrap="square" lIns="137160" tIns="68580" rIns="137160" bIns="68580" rtlCol="0" anchor="t">
            <a:spAutoFit/>
          </a:bodyPr>
          <a:lstStyle/>
          <a:p>
            <a:r>
              <a:rPr lang="en-US" sz="6600" b="1" dirty="0">
                <a:solidFill>
                  <a:srgbClr val="002060"/>
                </a:solidFill>
              </a:rPr>
              <a:t>$8.6B in total expenditures</a:t>
            </a:r>
          </a:p>
        </p:txBody>
      </p:sp>
      <p:sp>
        <p:nvSpPr>
          <p:cNvPr id="9" name="TextBox 8">
            <a:extLst>
              <a:ext uri="{FF2B5EF4-FFF2-40B4-BE49-F238E27FC236}">
                <a16:creationId xmlns:a16="http://schemas.microsoft.com/office/drawing/2014/main" id="{911EA091-9A4A-02BD-7CE3-71C3993B13C6}"/>
              </a:ext>
            </a:extLst>
          </p:cNvPr>
          <p:cNvSpPr txBox="1"/>
          <p:nvPr/>
        </p:nvSpPr>
        <p:spPr>
          <a:xfrm>
            <a:off x="1463337" y="6992936"/>
            <a:ext cx="6305550" cy="2169825"/>
          </a:xfrm>
          <a:prstGeom prst="rect">
            <a:avLst/>
          </a:prstGeom>
          <a:noFill/>
        </p:spPr>
        <p:txBody>
          <a:bodyPr wrap="square" lIns="137160" tIns="68580" rIns="137160" bIns="68580" rtlCol="0" anchor="t">
            <a:spAutoFit/>
          </a:bodyPr>
          <a:lstStyle/>
          <a:p>
            <a:r>
              <a:rPr lang="en-US" sz="6600" b="1" dirty="0">
                <a:solidFill>
                  <a:srgbClr val="002060"/>
                </a:solidFill>
              </a:rPr>
              <a:t>$15B in total economic impact</a:t>
            </a:r>
          </a:p>
        </p:txBody>
      </p:sp>
      <p:sp>
        <p:nvSpPr>
          <p:cNvPr id="10" name="TextBox 9">
            <a:extLst>
              <a:ext uri="{FF2B5EF4-FFF2-40B4-BE49-F238E27FC236}">
                <a16:creationId xmlns:a16="http://schemas.microsoft.com/office/drawing/2014/main" id="{5F258B11-721B-0316-D014-F06A80B2234A}"/>
              </a:ext>
            </a:extLst>
          </p:cNvPr>
          <p:cNvSpPr txBox="1"/>
          <p:nvPr/>
        </p:nvSpPr>
        <p:spPr>
          <a:xfrm>
            <a:off x="9232223" y="5908024"/>
            <a:ext cx="6305550" cy="2169825"/>
          </a:xfrm>
          <a:prstGeom prst="rect">
            <a:avLst/>
          </a:prstGeom>
          <a:noFill/>
        </p:spPr>
        <p:txBody>
          <a:bodyPr wrap="square" lIns="137160" tIns="68580" rIns="137160" bIns="68580" rtlCol="0" anchor="t">
            <a:spAutoFit/>
          </a:bodyPr>
          <a:lstStyle/>
          <a:p>
            <a:r>
              <a:rPr lang="en-US" sz="6600" b="1" dirty="0">
                <a:solidFill>
                  <a:srgbClr val="002060"/>
                </a:solidFill>
              </a:rPr>
              <a:t>$4B in salary and benefits</a:t>
            </a:r>
          </a:p>
        </p:txBody>
      </p:sp>
      <p:sp>
        <p:nvSpPr>
          <p:cNvPr id="11" name="TextBox 10">
            <a:extLst>
              <a:ext uri="{FF2B5EF4-FFF2-40B4-BE49-F238E27FC236}">
                <a16:creationId xmlns:a16="http://schemas.microsoft.com/office/drawing/2014/main" id="{F63FAAAA-BC25-4BD9-8046-C64115DEFF9A}"/>
              </a:ext>
            </a:extLst>
          </p:cNvPr>
          <p:cNvSpPr txBox="1"/>
          <p:nvPr/>
        </p:nvSpPr>
        <p:spPr>
          <a:xfrm>
            <a:off x="1522975" y="966733"/>
            <a:ext cx="4203700" cy="2123658"/>
          </a:xfrm>
          <a:prstGeom prst="rect">
            <a:avLst/>
          </a:prstGeom>
          <a:noFill/>
        </p:spPr>
        <p:txBody>
          <a:bodyPr wrap="square" lIns="91440" tIns="45720" rIns="91440" bIns="45720" rtlCol="0" anchor="t">
            <a:spAutoFit/>
          </a:bodyPr>
          <a:lstStyle/>
          <a:p>
            <a:r>
              <a:rPr lang="en-US" sz="6600" b="1" dirty="0">
                <a:solidFill>
                  <a:srgbClr val="002060"/>
                </a:solidFill>
              </a:rPr>
              <a:t>92 member hospitals</a:t>
            </a:r>
          </a:p>
        </p:txBody>
      </p:sp>
      <p:pic>
        <p:nvPicPr>
          <p:cNvPr id="12" name="Content Placeholder 4" descr="Icon&#10;&#10;Description automatically generated">
            <a:extLst>
              <a:ext uri="{FF2B5EF4-FFF2-40B4-BE49-F238E27FC236}">
                <a16:creationId xmlns:a16="http://schemas.microsoft.com/office/drawing/2014/main" id="{CD01C13D-E86C-FCC8-08ED-0D8350555C8E}"/>
              </a:ext>
            </a:extLst>
          </p:cNvPr>
          <p:cNvPicPr>
            <a:picLocks noChangeAspect="1"/>
          </p:cNvPicPr>
          <p:nvPr/>
        </p:nvPicPr>
        <p:blipFill>
          <a:blip r:embed="rId2"/>
          <a:stretch>
            <a:fillRect/>
          </a:stretch>
        </p:blipFill>
        <p:spPr>
          <a:xfrm>
            <a:off x="13639800" y="9031885"/>
            <a:ext cx="4298498" cy="858669"/>
          </a:xfrm>
          <a:prstGeom prst="rect">
            <a:avLst/>
          </a:prstGeom>
        </p:spPr>
      </p:pic>
    </p:spTree>
    <p:extLst>
      <p:ext uri="{BB962C8B-B14F-4D97-AF65-F5344CB8AC3E}">
        <p14:creationId xmlns:p14="http://schemas.microsoft.com/office/powerpoint/2010/main" val="1160783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67E93876-90A3-2D80-6BDF-DECD5C7F2419}"/>
              </a:ext>
            </a:extLst>
          </p:cNvPr>
          <p:cNvPicPr>
            <a:picLocks noChangeAspect="1"/>
          </p:cNvPicPr>
          <p:nvPr/>
        </p:nvPicPr>
        <p:blipFill>
          <a:blip r:embed="rId3"/>
          <a:stretch>
            <a:fillRect/>
          </a:stretch>
        </p:blipFill>
        <p:spPr>
          <a:xfrm>
            <a:off x="13335000" y="9018347"/>
            <a:ext cx="4625747" cy="933058"/>
          </a:xfrm>
          <a:prstGeom prst="rect">
            <a:avLst/>
          </a:prstGeom>
        </p:spPr>
      </p:pic>
      <p:sp>
        <p:nvSpPr>
          <p:cNvPr id="4" name="TextBox 3">
            <a:extLst>
              <a:ext uri="{FF2B5EF4-FFF2-40B4-BE49-F238E27FC236}">
                <a16:creationId xmlns:a16="http://schemas.microsoft.com/office/drawing/2014/main" id="{A8BD51AA-55AC-1304-9F03-01A4CE1B06B2}"/>
              </a:ext>
            </a:extLst>
          </p:cNvPr>
          <p:cNvSpPr txBox="1"/>
          <p:nvPr/>
        </p:nvSpPr>
        <p:spPr>
          <a:xfrm>
            <a:off x="838200" y="419100"/>
            <a:ext cx="16611600" cy="9971961"/>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Key Principles</a:t>
            </a:r>
            <a:endParaRPr lang="en-US" sz="4800" dirty="0">
              <a:solidFill>
                <a:srgbClr val="003563"/>
              </a:solidFill>
              <a:latin typeface="Bebas Neue" panose="020B0606020202050201" pitchFamily="34" charset="0"/>
            </a:endParaRPr>
          </a:p>
          <a:p>
            <a:r>
              <a:rPr lang="en-US" sz="4400" b="1" dirty="0">
                <a:solidFill>
                  <a:srgbClr val="003563"/>
                </a:solidFill>
              </a:rPr>
              <a:t>CMS </a:t>
            </a:r>
          </a:p>
          <a:p>
            <a:pPr marL="685800" indent="-685800">
              <a:buFont typeface="Arial" panose="020B0604020202020204" pitchFamily="34" charset="0"/>
              <a:buChar char="•"/>
            </a:pPr>
            <a:r>
              <a:rPr lang="en-US" sz="4400" dirty="0"/>
              <a:t>No hold harmless on assessments paid.</a:t>
            </a:r>
          </a:p>
          <a:p>
            <a:pPr marL="685800" indent="-685800">
              <a:buFont typeface="Arial" panose="020B0604020202020204" pitchFamily="34" charset="0"/>
              <a:buChar char="•"/>
            </a:pPr>
            <a:r>
              <a:rPr lang="en-US" sz="4400" dirty="0"/>
              <a:t>Assessment must be uniform and broad-based.</a:t>
            </a:r>
          </a:p>
          <a:p>
            <a:pPr marL="685800" indent="-685800">
              <a:buFont typeface="Arial" panose="020B0604020202020204" pitchFamily="34" charset="0"/>
              <a:buChar char="•"/>
            </a:pPr>
            <a:r>
              <a:rPr lang="en-US" sz="4400" dirty="0"/>
              <a:t>Increases can be uniform percent increase, min fee schedule, or value-based.</a:t>
            </a:r>
          </a:p>
          <a:p>
            <a:pPr marL="685800" indent="-685800">
              <a:buFont typeface="Arial" panose="020B0604020202020204" pitchFamily="34" charset="0"/>
              <a:buChar char="•"/>
            </a:pPr>
            <a:r>
              <a:rPr lang="en-US" sz="4400" dirty="0"/>
              <a:t>Must be tied to state’s Medicaid quality strategy.</a:t>
            </a:r>
          </a:p>
          <a:p>
            <a:r>
              <a:rPr lang="en-US" sz="4400" b="1" dirty="0">
                <a:solidFill>
                  <a:srgbClr val="003563"/>
                </a:solidFill>
              </a:rPr>
              <a:t>NHA</a:t>
            </a:r>
          </a:p>
          <a:p>
            <a:pPr marL="685800" indent="-685800">
              <a:buFont typeface="Arial" panose="020B0604020202020204" pitchFamily="34" charset="0"/>
              <a:buChar char="•"/>
            </a:pPr>
            <a:r>
              <a:rPr lang="en-US" sz="4400" dirty="0"/>
              <a:t>Better statewide access to care for Medicaid population.</a:t>
            </a:r>
          </a:p>
          <a:p>
            <a:pPr marL="685800" indent="-685800">
              <a:buFont typeface="Arial" panose="020B0604020202020204" pitchFamily="34" charset="0"/>
              <a:buChar char="•"/>
            </a:pPr>
            <a:r>
              <a:rPr lang="en-US" sz="4400" dirty="0"/>
              <a:t>Minimize, and hopefully eliminate, net contributors.</a:t>
            </a:r>
          </a:p>
          <a:p>
            <a:pPr marL="685800" indent="-685800">
              <a:buFont typeface="Arial" panose="020B0604020202020204" pitchFamily="34" charset="0"/>
              <a:buChar char="•"/>
            </a:pPr>
            <a:r>
              <a:rPr lang="en-US" sz="4400" dirty="0"/>
              <a:t>DPP funds would supplement, not supplant, state funds.</a:t>
            </a:r>
          </a:p>
          <a:p>
            <a:pPr marL="685800" indent="-685800">
              <a:buFont typeface="Arial" panose="020B0604020202020204" pitchFamily="34" charset="0"/>
              <a:buChar char="•"/>
            </a:pPr>
            <a:r>
              <a:rPr lang="en-US" sz="4400" dirty="0"/>
              <a:t>Assessment funds not used for other purposes.</a:t>
            </a:r>
          </a:p>
          <a:p>
            <a:pPr marL="685800" indent="-685800">
              <a:buFont typeface="Arial" panose="020B0604020202020204" pitchFamily="34" charset="0"/>
              <a:buChar char="•"/>
            </a:pPr>
            <a:r>
              <a:rPr lang="en-US" sz="4400" dirty="0"/>
              <a:t>Trigger to eliminate assessment if DPP goes away.</a:t>
            </a:r>
          </a:p>
          <a:p>
            <a:pPr marL="685800" indent="-685800">
              <a:buFont typeface="Arial" panose="020B0604020202020204" pitchFamily="34" charset="0"/>
              <a:buChar char="•"/>
            </a:pPr>
            <a:endParaRPr lang="en-US" sz="4800" dirty="0"/>
          </a:p>
        </p:txBody>
      </p:sp>
    </p:spTree>
    <p:extLst>
      <p:ext uri="{BB962C8B-B14F-4D97-AF65-F5344CB8AC3E}">
        <p14:creationId xmlns:p14="http://schemas.microsoft.com/office/powerpoint/2010/main" val="173501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21B4342-7B7E-3853-313D-25911B7A7E6F}"/>
              </a:ext>
            </a:extLst>
          </p:cNvPr>
          <p:cNvSpPr txBox="1"/>
          <p:nvPr/>
        </p:nvSpPr>
        <p:spPr>
          <a:xfrm>
            <a:off x="1219200" y="1104900"/>
            <a:ext cx="15729955" cy="3754874"/>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MODEL REVISED UPWARD DUE TO ACTUARIAL STUDY</a:t>
            </a:r>
          </a:p>
          <a:p>
            <a:endParaRPr lang="en-US" sz="4800" dirty="0"/>
          </a:p>
          <a:p>
            <a:pPr marL="685800" indent="-685800">
              <a:buClr>
                <a:schemeClr val="tx2">
                  <a:lumMod val="75000"/>
                </a:schemeClr>
              </a:buClr>
              <a:buFont typeface="Arial" panose="020B0604020202020204" pitchFamily="34" charset="0"/>
              <a:buChar char="•"/>
            </a:pPr>
            <a:endParaRPr lang="en-US" sz="4000" dirty="0"/>
          </a:p>
          <a:p>
            <a:pPr marL="685800" indent="-685800">
              <a:buClr>
                <a:schemeClr val="tx2">
                  <a:lumMod val="75000"/>
                </a:schemeClr>
              </a:buClr>
              <a:buFont typeface="Arial" panose="020B0604020202020204" pitchFamily="34" charset="0"/>
              <a:buChar char="•"/>
            </a:pPr>
            <a:endParaRPr lang="en-US" sz="4000" dirty="0"/>
          </a:p>
          <a:p>
            <a:pPr marL="685800" indent="-685800">
              <a:buClr>
                <a:schemeClr val="tx2">
                  <a:lumMod val="75000"/>
                </a:schemeClr>
              </a:buClr>
              <a:buFont typeface="Arial" panose="020B0604020202020204" pitchFamily="34" charset="0"/>
              <a:buChar char="•"/>
            </a:pPr>
            <a:endParaRPr lang="en-US" sz="4400" dirty="0"/>
          </a:p>
        </p:txBody>
      </p:sp>
      <p:pic>
        <p:nvPicPr>
          <p:cNvPr id="2" name="Content Placeholder 4" descr="Icon&#10;&#10;Description automatically generated">
            <a:extLst>
              <a:ext uri="{FF2B5EF4-FFF2-40B4-BE49-F238E27FC236}">
                <a16:creationId xmlns:a16="http://schemas.microsoft.com/office/drawing/2014/main" id="{6B014F22-697A-8E40-1556-62A8779B4040}"/>
              </a:ext>
            </a:extLst>
          </p:cNvPr>
          <p:cNvPicPr>
            <a:picLocks noChangeAspect="1"/>
          </p:cNvPicPr>
          <p:nvPr/>
        </p:nvPicPr>
        <p:blipFill>
          <a:blip r:embed="rId2"/>
          <a:stretch>
            <a:fillRect/>
          </a:stretch>
        </p:blipFill>
        <p:spPr>
          <a:xfrm>
            <a:off x="13335000" y="9018347"/>
            <a:ext cx="4625747" cy="933058"/>
          </a:xfrm>
          <a:prstGeom prst="rect">
            <a:avLst/>
          </a:prstGeom>
        </p:spPr>
      </p:pic>
      <p:pic>
        <p:nvPicPr>
          <p:cNvPr id="4" name="Picture 3">
            <a:extLst>
              <a:ext uri="{FF2B5EF4-FFF2-40B4-BE49-F238E27FC236}">
                <a16:creationId xmlns:a16="http://schemas.microsoft.com/office/drawing/2014/main" id="{A9D3CF7B-4B10-CFB7-3831-7DE15F40B28D}"/>
              </a:ext>
            </a:extLst>
          </p:cNvPr>
          <p:cNvPicPr>
            <a:picLocks noChangeAspect="1"/>
          </p:cNvPicPr>
          <p:nvPr/>
        </p:nvPicPr>
        <p:blipFill>
          <a:blip r:embed="rId3"/>
          <a:stretch>
            <a:fillRect/>
          </a:stretch>
        </p:blipFill>
        <p:spPr>
          <a:xfrm>
            <a:off x="3918808" y="2914339"/>
            <a:ext cx="10450383" cy="4458322"/>
          </a:xfrm>
          <a:prstGeom prst="rect">
            <a:avLst/>
          </a:prstGeom>
        </p:spPr>
      </p:pic>
    </p:spTree>
    <p:extLst>
      <p:ext uri="{BB962C8B-B14F-4D97-AF65-F5344CB8AC3E}">
        <p14:creationId xmlns:p14="http://schemas.microsoft.com/office/powerpoint/2010/main" val="923282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67E93876-90A3-2D80-6BDF-DECD5C7F2419}"/>
              </a:ext>
            </a:extLst>
          </p:cNvPr>
          <p:cNvPicPr>
            <a:picLocks noChangeAspect="1"/>
          </p:cNvPicPr>
          <p:nvPr/>
        </p:nvPicPr>
        <p:blipFill>
          <a:blip r:embed="rId2"/>
          <a:stretch>
            <a:fillRect/>
          </a:stretch>
        </p:blipFill>
        <p:spPr>
          <a:xfrm>
            <a:off x="13335000" y="9018347"/>
            <a:ext cx="4625747" cy="933058"/>
          </a:xfrm>
          <a:prstGeom prst="rect">
            <a:avLst/>
          </a:prstGeom>
        </p:spPr>
      </p:pic>
      <p:sp>
        <p:nvSpPr>
          <p:cNvPr id="4" name="TextBox 3">
            <a:extLst>
              <a:ext uri="{FF2B5EF4-FFF2-40B4-BE49-F238E27FC236}">
                <a16:creationId xmlns:a16="http://schemas.microsoft.com/office/drawing/2014/main" id="{A8BD51AA-55AC-1304-9F03-01A4CE1B06B2}"/>
              </a:ext>
            </a:extLst>
          </p:cNvPr>
          <p:cNvSpPr txBox="1"/>
          <p:nvPr/>
        </p:nvSpPr>
        <p:spPr>
          <a:xfrm>
            <a:off x="1219200" y="1104900"/>
            <a:ext cx="15729955" cy="8679299"/>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LB 1087 - Medicaid Directed Payment program update</a:t>
            </a:r>
          </a:p>
          <a:p>
            <a:endParaRPr lang="en-US" sz="4800" dirty="0"/>
          </a:p>
          <a:p>
            <a:pPr marL="685800" indent="-685800">
              <a:buClr>
                <a:schemeClr val="tx2">
                  <a:lumMod val="75000"/>
                </a:schemeClr>
              </a:buClr>
              <a:buFont typeface="Arial" panose="020B0604020202020204" pitchFamily="34" charset="0"/>
              <a:buChar char="•"/>
            </a:pPr>
            <a:r>
              <a:rPr lang="en-US" sz="4000" dirty="0"/>
              <a:t>Hospital Quality Assurance and Access Assessment Act (LB 1087) was introduced by Sen. Jacobson of North Platte. 31 legislative cosponsors.</a:t>
            </a:r>
          </a:p>
          <a:p>
            <a:pPr marL="685800" indent="-685800">
              <a:buClr>
                <a:schemeClr val="tx2">
                  <a:lumMod val="75000"/>
                </a:schemeClr>
              </a:buClr>
              <a:buFont typeface="Arial" panose="020B0604020202020204" pitchFamily="34" charset="0"/>
              <a:buChar char="•"/>
            </a:pPr>
            <a:endParaRPr lang="en-US" sz="4000" dirty="0"/>
          </a:p>
          <a:p>
            <a:pPr marL="685800" indent="-685800">
              <a:buClr>
                <a:schemeClr val="tx2">
                  <a:lumMod val="75000"/>
                </a:schemeClr>
              </a:buClr>
              <a:buFont typeface="Arial" panose="020B0604020202020204" pitchFamily="34" charset="0"/>
              <a:buChar char="•"/>
            </a:pPr>
            <a:r>
              <a:rPr lang="en-US" sz="4000" dirty="0"/>
              <a:t>Legislative hearing held on Friday, February 2. </a:t>
            </a:r>
          </a:p>
          <a:p>
            <a:pPr marL="685800" indent="-685800">
              <a:buClr>
                <a:schemeClr val="tx2">
                  <a:lumMod val="75000"/>
                </a:schemeClr>
              </a:buClr>
              <a:buFont typeface="Arial" panose="020B0604020202020204" pitchFamily="34" charset="0"/>
              <a:buChar char="•"/>
            </a:pPr>
            <a:endParaRPr lang="en-US" sz="4000" dirty="0"/>
          </a:p>
          <a:p>
            <a:pPr marL="685800" indent="-685800">
              <a:buClr>
                <a:schemeClr val="tx2">
                  <a:lumMod val="75000"/>
                </a:schemeClr>
              </a:buClr>
              <a:buFont typeface="Arial" panose="020B0604020202020204" pitchFamily="34" charset="0"/>
              <a:buChar char="•"/>
            </a:pPr>
            <a:r>
              <a:rPr lang="en-US" sz="4000" dirty="0"/>
              <a:t>Sen. Armendariz of Omaha prioritized the legislation.</a:t>
            </a:r>
          </a:p>
          <a:p>
            <a:pPr marL="685800" indent="-685800">
              <a:buClr>
                <a:schemeClr val="tx2">
                  <a:lumMod val="75000"/>
                </a:schemeClr>
              </a:buClr>
              <a:buFont typeface="Arial" panose="020B0604020202020204" pitchFamily="34" charset="0"/>
              <a:buChar char="•"/>
            </a:pPr>
            <a:endParaRPr lang="en-US" sz="4000" dirty="0"/>
          </a:p>
          <a:p>
            <a:pPr marL="685800" indent="-685800">
              <a:buClr>
                <a:schemeClr val="tx2">
                  <a:lumMod val="75000"/>
                </a:schemeClr>
              </a:buClr>
              <a:buFont typeface="Arial" panose="020B0604020202020204" pitchFamily="34" charset="0"/>
              <a:buChar char="•"/>
            </a:pPr>
            <a:r>
              <a:rPr lang="en-US" sz="4000" dirty="0"/>
              <a:t>LB 1087 passed on Final Reading 45-0. Expected to be signed by Gov. Pillen week of March 25.</a:t>
            </a:r>
          </a:p>
          <a:p>
            <a:pPr marL="685800" indent="-685800">
              <a:buClr>
                <a:schemeClr val="tx2">
                  <a:lumMod val="75000"/>
                </a:schemeClr>
              </a:buClr>
              <a:buFont typeface="Arial" panose="020B0604020202020204" pitchFamily="34" charset="0"/>
              <a:buChar char="•"/>
            </a:pPr>
            <a:endParaRPr lang="en-US" sz="4000" dirty="0"/>
          </a:p>
          <a:p>
            <a:pPr marL="685800" indent="-685800">
              <a:buClr>
                <a:schemeClr val="tx2">
                  <a:lumMod val="75000"/>
                </a:schemeClr>
              </a:buClr>
              <a:buFont typeface="Arial" panose="020B0604020202020204" pitchFamily="34" charset="0"/>
              <a:buChar char="•"/>
            </a:pPr>
            <a:endParaRPr lang="en-US" sz="4400" dirty="0"/>
          </a:p>
        </p:txBody>
      </p:sp>
    </p:spTree>
    <p:extLst>
      <p:ext uri="{BB962C8B-B14F-4D97-AF65-F5344CB8AC3E}">
        <p14:creationId xmlns:p14="http://schemas.microsoft.com/office/powerpoint/2010/main" val="2524407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EEFF16A-2885-4E6C-8AF8-749AAA430803}"/>
              </a:ext>
            </a:extLst>
          </p:cNvPr>
          <p:cNvPicPr>
            <a:picLocks noGrp="1" noChangeAspect="1"/>
          </p:cNvPicPr>
          <p:nvPr>
            <p:ph idx="1"/>
          </p:nvPr>
        </p:nvPicPr>
        <p:blipFill>
          <a:blip r:embed="rId3"/>
          <a:stretch>
            <a:fillRect/>
          </a:stretch>
        </p:blipFill>
        <p:spPr>
          <a:xfrm>
            <a:off x="13563600" y="9258026"/>
            <a:ext cx="4588329" cy="916566"/>
          </a:xfrm>
        </p:spPr>
      </p:pic>
      <p:sp>
        <p:nvSpPr>
          <p:cNvPr id="4" name="TextBox 3">
            <a:extLst>
              <a:ext uri="{FF2B5EF4-FFF2-40B4-BE49-F238E27FC236}">
                <a16:creationId xmlns:a16="http://schemas.microsoft.com/office/drawing/2014/main" id="{3EC68800-7642-8356-B92F-1C0DA8863357}"/>
              </a:ext>
            </a:extLst>
          </p:cNvPr>
          <p:cNvSpPr txBox="1"/>
          <p:nvPr/>
        </p:nvSpPr>
        <p:spPr>
          <a:xfrm>
            <a:off x="914400" y="647700"/>
            <a:ext cx="16565732" cy="10927992"/>
          </a:xfrm>
          <a:prstGeom prst="rect">
            <a:avLst/>
          </a:prstGeom>
          <a:noFill/>
        </p:spPr>
        <p:txBody>
          <a:bodyPr wrap="square" rtlCol="0">
            <a:spAutoFit/>
          </a:bodyPr>
          <a:lstStyle/>
          <a:p>
            <a:pPr algn="ctr"/>
            <a:r>
              <a:rPr lang="en-US" sz="6000" b="1" dirty="0">
                <a:solidFill>
                  <a:srgbClr val="033665"/>
                </a:solidFill>
              </a:rPr>
              <a:t>LB 1087 Key Provisions</a:t>
            </a:r>
          </a:p>
          <a:p>
            <a:endParaRPr lang="en-US" sz="2801" dirty="0"/>
          </a:p>
          <a:p>
            <a:pPr marL="914445" lvl="1" indent="-457223">
              <a:buFont typeface="Arial" panose="020B0604020202020204" pitchFamily="34" charset="0"/>
              <a:buChar char="•"/>
            </a:pPr>
            <a:r>
              <a:rPr lang="en-US" sz="2801" dirty="0"/>
              <a:t>DHHS shall file to CMS to establish a directed payment program and assessment</a:t>
            </a:r>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r>
              <a:rPr lang="en-US" sz="2801" dirty="0"/>
              <a:t>DHHS authority to impose assessment on hospitals upon CMS approval</a:t>
            </a:r>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r>
              <a:rPr lang="en-US" sz="2801" dirty="0"/>
              <a:t>DHHS shall consult with the NHA on development, implementation, and annual renewal of the</a:t>
            </a:r>
          </a:p>
          <a:p>
            <a:pPr marL="914445" lvl="1" indent="-457223">
              <a:buFont typeface="Arial" panose="020B0604020202020204" pitchFamily="34" charset="0"/>
              <a:buChar char="•"/>
            </a:pPr>
            <a:r>
              <a:rPr lang="en-US" sz="2801" dirty="0"/>
              <a:t>assessments and the directed payment programs</a:t>
            </a:r>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r>
              <a:rPr lang="en-US" sz="2801" dirty="0"/>
              <a:t>DHHS may use different assessment rates based on categories of services, as allowed by federal law</a:t>
            </a:r>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r>
              <a:rPr lang="en-US" sz="2800" dirty="0"/>
              <a:t>DHHS shall partner with NHA to implement quality initiatives to improve children’s mental health, adult mental health, maternity care, and senior care.</a:t>
            </a:r>
          </a:p>
          <a:p>
            <a:pPr marL="914445" lvl="1" indent="-457223">
              <a:buFont typeface="Arial" panose="020B0604020202020204" pitchFamily="34" charset="0"/>
              <a:buChar char="•"/>
            </a:pPr>
            <a:endParaRPr lang="en-US" sz="2800" dirty="0"/>
          </a:p>
          <a:p>
            <a:pPr marL="914445" lvl="1" indent="-457223">
              <a:buFont typeface="Arial" panose="020B0604020202020204" pitchFamily="34" charset="0"/>
              <a:buChar char="•"/>
            </a:pPr>
            <a:r>
              <a:rPr lang="en-US" sz="2800" dirty="0"/>
              <a:t>Center for Nursing will work with NHA to ensure Nebraska hospitals invest $50M per year in health care workforce development.</a:t>
            </a:r>
          </a:p>
          <a:p>
            <a:pPr marL="914445" lvl="1" indent="-457223">
              <a:buFont typeface="Arial" panose="020B0604020202020204" pitchFamily="34" charset="0"/>
              <a:buChar char="•"/>
            </a:pPr>
            <a:endParaRPr lang="en-US" sz="2800" dirty="0"/>
          </a:p>
          <a:p>
            <a:pPr marL="914445" lvl="1" indent="-457223">
              <a:buFont typeface="Arial" panose="020B0604020202020204" pitchFamily="34" charset="0"/>
              <a:buChar char="•"/>
            </a:pPr>
            <a:r>
              <a:rPr lang="en-US" sz="2801" dirty="0"/>
              <a:t>Assessment based on net patient revenue. Statewide aggregate assessment shall not exceed 6% of total net patient revenue</a:t>
            </a:r>
          </a:p>
          <a:p>
            <a:pPr marL="914445" lvl="1" indent="-457223">
              <a:buFont typeface="Arial" panose="020B0604020202020204" pitchFamily="34" charset="0"/>
              <a:buChar char="•"/>
            </a:pPr>
            <a:endParaRPr lang="en-US" sz="2800" dirty="0"/>
          </a:p>
          <a:p>
            <a:pPr marL="914445" lvl="1" indent="-457223">
              <a:buFont typeface="Arial" panose="020B0604020202020204" pitchFamily="34" charset="0"/>
              <a:buChar char="•"/>
            </a:pPr>
            <a:endParaRPr lang="en-US" sz="2800" dirty="0"/>
          </a:p>
          <a:p>
            <a:pPr marL="914445" lvl="1" indent="-457223">
              <a:buFont typeface="Arial" panose="020B0604020202020204" pitchFamily="34" charset="0"/>
              <a:buChar char="•"/>
            </a:pPr>
            <a:endParaRPr lang="en-US" sz="2801" dirty="0"/>
          </a:p>
          <a:p>
            <a:pPr lvl="1"/>
            <a:endParaRPr lang="en-US" sz="2801" dirty="0"/>
          </a:p>
          <a:p>
            <a:pPr marL="228612"/>
            <a:endParaRPr lang="en-US" sz="2801" dirty="0"/>
          </a:p>
        </p:txBody>
      </p:sp>
    </p:spTree>
    <p:extLst>
      <p:ext uri="{BB962C8B-B14F-4D97-AF65-F5344CB8AC3E}">
        <p14:creationId xmlns:p14="http://schemas.microsoft.com/office/powerpoint/2010/main" val="2774180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EEFF16A-2885-4E6C-8AF8-749AAA430803}"/>
              </a:ext>
            </a:extLst>
          </p:cNvPr>
          <p:cNvPicPr>
            <a:picLocks noGrp="1" noChangeAspect="1"/>
          </p:cNvPicPr>
          <p:nvPr>
            <p:ph idx="1"/>
          </p:nvPr>
        </p:nvPicPr>
        <p:blipFill>
          <a:blip r:embed="rId2"/>
          <a:stretch>
            <a:fillRect/>
          </a:stretch>
        </p:blipFill>
        <p:spPr>
          <a:xfrm>
            <a:off x="13411200" y="9227584"/>
            <a:ext cx="4740729" cy="947009"/>
          </a:xfrm>
        </p:spPr>
      </p:pic>
      <p:sp>
        <p:nvSpPr>
          <p:cNvPr id="2" name="TextBox 1">
            <a:extLst>
              <a:ext uri="{FF2B5EF4-FFF2-40B4-BE49-F238E27FC236}">
                <a16:creationId xmlns:a16="http://schemas.microsoft.com/office/drawing/2014/main" id="{E566B5BC-D7CD-28A7-36A3-F6AE03E985E8}"/>
              </a:ext>
            </a:extLst>
          </p:cNvPr>
          <p:cNvSpPr txBox="1"/>
          <p:nvPr/>
        </p:nvSpPr>
        <p:spPr>
          <a:xfrm>
            <a:off x="609600" y="342900"/>
            <a:ext cx="16565732" cy="11790407"/>
          </a:xfrm>
          <a:prstGeom prst="rect">
            <a:avLst/>
          </a:prstGeom>
          <a:noFill/>
        </p:spPr>
        <p:txBody>
          <a:bodyPr wrap="square" rtlCol="0">
            <a:spAutoFit/>
          </a:bodyPr>
          <a:lstStyle/>
          <a:p>
            <a:pPr algn="ctr"/>
            <a:r>
              <a:rPr lang="en-US" sz="6000" b="1" dirty="0">
                <a:solidFill>
                  <a:srgbClr val="033665"/>
                </a:solidFill>
              </a:rPr>
              <a:t>LB 1087 Key Provisions </a:t>
            </a:r>
            <a:r>
              <a:rPr lang="en-US" sz="6000" i="1" dirty="0">
                <a:solidFill>
                  <a:srgbClr val="033665"/>
                </a:solidFill>
              </a:rPr>
              <a:t>cont.</a:t>
            </a:r>
          </a:p>
          <a:p>
            <a:endParaRPr lang="en-US" sz="2801" dirty="0"/>
          </a:p>
          <a:p>
            <a:pPr marL="914445" lvl="1" indent="-457223">
              <a:buFont typeface="Arial" panose="020B0604020202020204" pitchFamily="34" charset="0"/>
              <a:buChar char="•"/>
            </a:pPr>
            <a:r>
              <a:rPr lang="en-US" sz="2801" dirty="0"/>
              <a:t>Hospital Quality Assurance and Access Assessment Fund is created. No proceeds from the Fund can go to the General Fund, except as provided in statute. Fund used to:</a:t>
            </a:r>
          </a:p>
          <a:p>
            <a:pPr marL="1371600" lvl="2" indent="-457200">
              <a:buClr>
                <a:schemeClr val="tx2">
                  <a:lumMod val="75000"/>
                </a:schemeClr>
              </a:buClr>
              <a:buFont typeface="Arial" panose="020B0604020202020204" pitchFamily="34" charset="0"/>
              <a:buChar char="•"/>
            </a:pPr>
            <a:r>
              <a:rPr lang="en-US" sz="2800" dirty="0"/>
              <a:t>State Administrative Fee – 3% capped at $15M</a:t>
            </a:r>
          </a:p>
          <a:p>
            <a:pPr marL="1600200" lvl="2" indent="-685800">
              <a:buClr>
                <a:schemeClr val="tx2">
                  <a:lumMod val="75000"/>
                </a:schemeClr>
              </a:buClr>
              <a:buFont typeface="Arial" panose="020B0604020202020204" pitchFamily="34" charset="0"/>
              <a:buChar char="•"/>
            </a:pPr>
            <a:r>
              <a:rPr lang="en-US" sz="2800" dirty="0"/>
              <a:t>Funding for Health Care Priorities – 3.5% capped at $17.5M</a:t>
            </a:r>
          </a:p>
          <a:p>
            <a:pPr marL="1600200" lvl="2" indent="-685800">
              <a:buClr>
                <a:schemeClr val="tx2">
                  <a:lumMod val="75000"/>
                </a:schemeClr>
              </a:buClr>
              <a:buFont typeface="Arial" panose="020B0604020202020204" pitchFamily="34" charset="0"/>
              <a:buChar char="•"/>
            </a:pPr>
            <a:r>
              <a:rPr lang="en-US" sz="2800" dirty="0"/>
              <a:t>Funding for Clinical Nursing Training Sites – 0.5% capped at $2.5M</a:t>
            </a:r>
          </a:p>
          <a:p>
            <a:pPr marL="1600200" lvl="2" indent="-685800">
              <a:buClr>
                <a:schemeClr val="tx2">
                  <a:lumMod val="75000"/>
                </a:schemeClr>
              </a:buClr>
              <a:buFont typeface="Arial" panose="020B0604020202020204" pitchFamily="34" charset="0"/>
              <a:buChar char="•"/>
            </a:pPr>
            <a:r>
              <a:rPr lang="en-US" sz="2800" dirty="0"/>
              <a:t>NHA Admin will be 1% or less and rate/budget will be set by the NHA Board. Contracted directly.</a:t>
            </a:r>
          </a:p>
          <a:p>
            <a:pPr marL="1371600" lvl="2" indent="-457200">
              <a:buClr>
                <a:schemeClr val="tx2">
                  <a:lumMod val="75000"/>
                </a:schemeClr>
              </a:buClr>
              <a:buFont typeface="Arial" panose="020B0604020202020204" pitchFamily="34" charset="0"/>
              <a:buChar char="•"/>
            </a:pPr>
            <a:endParaRPr lang="en-US" sz="2800" dirty="0"/>
          </a:p>
          <a:p>
            <a:pPr marL="914445" lvl="1" indent="-457223">
              <a:buFont typeface="Arial" panose="020B0604020202020204" pitchFamily="34" charset="0"/>
              <a:buChar char="•"/>
            </a:pPr>
            <a:r>
              <a:rPr lang="en-US" sz="2801" dirty="0"/>
              <a:t>Legislative intent that Medicaid rates and the General Fund appropriations for hospital inpatient and outpatient services shall not be reduced to an amount below the rates paid and General Fund appropriations for these services in fiscal year 2023-24.</a:t>
            </a:r>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r>
              <a:rPr lang="en-US" sz="2801" dirty="0"/>
              <a:t>Assessments and directed payments shall be treated as a separate component in developing rates paid to hospitals and shall not be included with existing rate components. Assessment and directed payments are retroactive to July 1, 2024, or the effective date approved by CMS, whichever is earlier.</a:t>
            </a:r>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r>
              <a:rPr lang="en-US" sz="2801" dirty="0"/>
              <a:t>Assessments due 30 days after receipt of quarterly payment.</a:t>
            </a:r>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endParaRPr lang="en-US" sz="2801" b="1" dirty="0"/>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endParaRPr lang="en-US" sz="2801" dirty="0"/>
          </a:p>
          <a:p>
            <a:pPr marL="228612"/>
            <a:endParaRPr lang="en-US" sz="2801" dirty="0"/>
          </a:p>
        </p:txBody>
      </p:sp>
    </p:spTree>
    <p:extLst>
      <p:ext uri="{BB962C8B-B14F-4D97-AF65-F5344CB8AC3E}">
        <p14:creationId xmlns:p14="http://schemas.microsoft.com/office/powerpoint/2010/main" val="4095830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2DF2-F920-DB80-4C22-13B3CC5D82F3}"/>
              </a:ext>
            </a:extLst>
          </p:cNvPr>
          <p:cNvSpPr>
            <a:spLocks noGrp="1"/>
          </p:cNvSpPr>
          <p:nvPr>
            <p:ph type="ctrTitle"/>
          </p:nvPr>
        </p:nvSpPr>
        <p:spPr>
          <a:xfrm>
            <a:off x="2514600" y="647700"/>
            <a:ext cx="13716000" cy="1551794"/>
          </a:xfrm>
        </p:spPr>
        <p:txBody>
          <a:bodyPr>
            <a:normAutofit/>
          </a:bodyPr>
          <a:lstStyle/>
          <a:p>
            <a:r>
              <a:rPr lang="en-US" sz="5400" b="1" dirty="0">
                <a:solidFill>
                  <a:srgbClr val="003563"/>
                </a:solidFill>
              </a:rPr>
              <a:t>Medicaid Directed Payment Flow</a:t>
            </a:r>
            <a:br>
              <a:rPr lang="en-US" sz="5400" b="1" dirty="0">
                <a:solidFill>
                  <a:srgbClr val="003563"/>
                </a:solidFill>
              </a:rPr>
            </a:br>
            <a:r>
              <a:rPr lang="en-US" sz="3000" dirty="0">
                <a:solidFill>
                  <a:srgbClr val="003563"/>
                </a:solidFill>
              </a:rPr>
              <a:t>Payments Made Quarterly</a:t>
            </a:r>
          </a:p>
        </p:txBody>
      </p:sp>
      <p:sp>
        <p:nvSpPr>
          <p:cNvPr id="4" name="Rectangle 3">
            <a:extLst>
              <a:ext uri="{FF2B5EF4-FFF2-40B4-BE49-F238E27FC236}">
                <a16:creationId xmlns:a16="http://schemas.microsoft.com/office/drawing/2014/main" id="{8E0A2D59-D4DA-68CB-6AAA-CCDBF0A9658E}"/>
              </a:ext>
            </a:extLst>
          </p:cNvPr>
          <p:cNvSpPr/>
          <p:nvPr/>
        </p:nvSpPr>
        <p:spPr>
          <a:xfrm>
            <a:off x="6080206" y="7566020"/>
            <a:ext cx="2196245" cy="1312611"/>
          </a:xfrm>
          <a:prstGeom prst="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00" dirty="0">
                <a:solidFill>
                  <a:schemeClr val="bg1"/>
                </a:solidFill>
              </a:rPr>
              <a:t>$1.07</a:t>
            </a:r>
          </a:p>
          <a:p>
            <a:pPr algn="ctr"/>
            <a:r>
              <a:rPr lang="en-US" sz="2700" dirty="0">
                <a:solidFill>
                  <a:schemeClr val="bg1"/>
                </a:solidFill>
              </a:rPr>
              <a:t>Assessment</a:t>
            </a:r>
          </a:p>
        </p:txBody>
      </p:sp>
      <p:sp>
        <p:nvSpPr>
          <p:cNvPr id="5" name="Rectangle 4">
            <a:extLst>
              <a:ext uri="{FF2B5EF4-FFF2-40B4-BE49-F238E27FC236}">
                <a16:creationId xmlns:a16="http://schemas.microsoft.com/office/drawing/2014/main" id="{F0C14893-B381-AB22-5F08-54F16797FA48}"/>
              </a:ext>
            </a:extLst>
          </p:cNvPr>
          <p:cNvSpPr/>
          <p:nvPr/>
        </p:nvSpPr>
        <p:spPr>
          <a:xfrm>
            <a:off x="8305334" y="7575835"/>
            <a:ext cx="4316754" cy="1307306"/>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700" dirty="0"/>
              <a:t>$2.12</a:t>
            </a:r>
          </a:p>
          <a:p>
            <a:pPr algn="ctr"/>
            <a:r>
              <a:rPr lang="en-US" sz="2700" dirty="0"/>
              <a:t>Net Benefit to Hospitals</a:t>
            </a:r>
          </a:p>
        </p:txBody>
      </p:sp>
      <p:sp>
        <p:nvSpPr>
          <p:cNvPr id="6" name="Rectangle 5">
            <a:extLst>
              <a:ext uri="{FF2B5EF4-FFF2-40B4-BE49-F238E27FC236}">
                <a16:creationId xmlns:a16="http://schemas.microsoft.com/office/drawing/2014/main" id="{E7F88867-48B6-1986-F305-4A70DEBCC33B}"/>
              </a:ext>
            </a:extLst>
          </p:cNvPr>
          <p:cNvSpPr/>
          <p:nvPr/>
        </p:nvSpPr>
        <p:spPr>
          <a:xfrm>
            <a:off x="6159581" y="5271608"/>
            <a:ext cx="6529827" cy="1307306"/>
          </a:xfrm>
          <a:prstGeom prst="rect">
            <a:avLst/>
          </a:prstGeom>
          <a:solidFill>
            <a:srgbClr val="00356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700" dirty="0"/>
              <a:t>Enhanced Medicaid </a:t>
            </a:r>
            <a:r>
              <a:rPr lang="en-US" sz="2700"/>
              <a:t>Payments to </a:t>
            </a:r>
            <a:r>
              <a:rPr lang="en-US" sz="2700" dirty="0"/>
              <a:t>Hospitals Based on Medicaid Services</a:t>
            </a:r>
          </a:p>
        </p:txBody>
      </p:sp>
      <p:cxnSp>
        <p:nvCxnSpPr>
          <p:cNvPr id="8" name="Straight Arrow Connector 7">
            <a:extLst>
              <a:ext uri="{FF2B5EF4-FFF2-40B4-BE49-F238E27FC236}">
                <a16:creationId xmlns:a16="http://schemas.microsoft.com/office/drawing/2014/main" id="{023268F3-2780-9882-1146-19315AE9A6D1}"/>
              </a:ext>
            </a:extLst>
          </p:cNvPr>
          <p:cNvCxnSpPr>
            <a:cxnSpLocks/>
          </p:cNvCxnSpPr>
          <p:nvPr/>
        </p:nvCxnSpPr>
        <p:spPr>
          <a:xfrm>
            <a:off x="9357174" y="4229100"/>
            <a:ext cx="0" cy="920712"/>
          </a:xfrm>
          <a:prstGeom prst="straightConnector1">
            <a:avLst/>
          </a:prstGeom>
          <a:ln>
            <a:solidFill>
              <a:srgbClr val="003563"/>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991A3B6-DE1E-15DA-E3C0-D6FFB32792A5}"/>
              </a:ext>
            </a:extLst>
          </p:cNvPr>
          <p:cNvCxnSpPr>
            <a:cxnSpLocks/>
          </p:cNvCxnSpPr>
          <p:nvPr/>
        </p:nvCxnSpPr>
        <p:spPr>
          <a:xfrm>
            <a:off x="9341748" y="6515100"/>
            <a:ext cx="0" cy="999249"/>
          </a:xfrm>
          <a:prstGeom prst="straightConnector1">
            <a:avLst/>
          </a:prstGeom>
          <a:ln>
            <a:solidFill>
              <a:srgbClr val="003563"/>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DD7F67D1-AC7A-E27C-5F15-D09FDC31DB8D}"/>
              </a:ext>
            </a:extLst>
          </p:cNvPr>
          <p:cNvSpPr/>
          <p:nvPr/>
        </p:nvSpPr>
        <p:spPr>
          <a:xfrm>
            <a:off x="6160984" y="2922504"/>
            <a:ext cx="2115467" cy="1309869"/>
          </a:xfrm>
          <a:prstGeom prst="rect">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700" dirty="0">
                <a:solidFill>
                  <a:schemeClr val="bg1"/>
                </a:solidFill>
              </a:rPr>
              <a:t>$1</a:t>
            </a:r>
          </a:p>
          <a:p>
            <a:pPr algn="ctr"/>
            <a:r>
              <a:rPr lang="en-US" sz="2700" dirty="0">
                <a:solidFill>
                  <a:schemeClr val="bg1"/>
                </a:solidFill>
              </a:rPr>
              <a:t>State GF</a:t>
            </a:r>
          </a:p>
        </p:txBody>
      </p:sp>
      <p:sp>
        <p:nvSpPr>
          <p:cNvPr id="18" name="Rectangle 17">
            <a:extLst>
              <a:ext uri="{FF2B5EF4-FFF2-40B4-BE49-F238E27FC236}">
                <a16:creationId xmlns:a16="http://schemas.microsoft.com/office/drawing/2014/main" id="{4E554EED-55E4-373C-87EE-0B9F2ABAD44F}"/>
              </a:ext>
            </a:extLst>
          </p:cNvPr>
          <p:cNvSpPr/>
          <p:nvPr/>
        </p:nvSpPr>
        <p:spPr>
          <a:xfrm>
            <a:off x="8293277" y="2923904"/>
            <a:ext cx="4400898" cy="1307306"/>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700" dirty="0"/>
              <a:t>$2.19</a:t>
            </a:r>
          </a:p>
          <a:p>
            <a:pPr algn="ctr"/>
            <a:r>
              <a:rPr lang="en-US" sz="2700" dirty="0"/>
              <a:t>Federal Medicaid Match</a:t>
            </a:r>
          </a:p>
        </p:txBody>
      </p:sp>
      <p:cxnSp>
        <p:nvCxnSpPr>
          <p:cNvPr id="24" name="Connector: Elbow 23">
            <a:extLst>
              <a:ext uri="{FF2B5EF4-FFF2-40B4-BE49-F238E27FC236}">
                <a16:creationId xmlns:a16="http://schemas.microsoft.com/office/drawing/2014/main" id="{FE8D3F7A-E727-1C9E-1DF0-90C465B8E883}"/>
              </a:ext>
            </a:extLst>
          </p:cNvPr>
          <p:cNvCxnSpPr>
            <a:cxnSpLocks/>
            <a:stCxn id="4" idx="1"/>
            <a:endCxn id="17" idx="1"/>
          </p:cNvCxnSpPr>
          <p:nvPr/>
        </p:nvCxnSpPr>
        <p:spPr>
          <a:xfrm rot="10800000" flipH="1">
            <a:off x="6080205" y="3577441"/>
            <a:ext cx="80778" cy="4644887"/>
          </a:xfrm>
          <a:prstGeom prst="bentConnector3">
            <a:avLst>
              <a:gd name="adj1" fmla="val -5987228"/>
            </a:avLst>
          </a:prstGeom>
          <a:ln>
            <a:solidFill>
              <a:srgbClr val="003563"/>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36613C6-D36C-4E2B-9FB4-936E282AEB1D}"/>
              </a:ext>
            </a:extLst>
          </p:cNvPr>
          <p:cNvSpPr txBox="1"/>
          <p:nvPr/>
        </p:nvSpPr>
        <p:spPr>
          <a:xfrm>
            <a:off x="1262212" y="3609917"/>
            <a:ext cx="4628096" cy="738664"/>
          </a:xfrm>
          <a:prstGeom prst="rect">
            <a:avLst/>
          </a:prstGeom>
          <a:noFill/>
        </p:spPr>
        <p:txBody>
          <a:bodyPr wrap="square" rtlCol="0">
            <a:spAutoFit/>
          </a:bodyPr>
          <a:lstStyle/>
          <a:p>
            <a:r>
              <a:rPr lang="en-US" sz="2100" i="1" dirty="0"/>
              <a:t>General Funds are replaced within 30 days of payment to hospitals.</a:t>
            </a:r>
          </a:p>
        </p:txBody>
      </p:sp>
      <p:sp>
        <p:nvSpPr>
          <p:cNvPr id="38" name="TextBox 37">
            <a:extLst>
              <a:ext uri="{FF2B5EF4-FFF2-40B4-BE49-F238E27FC236}">
                <a16:creationId xmlns:a16="http://schemas.microsoft.com/office/drawing/2014/main" id="{4B767B61-7CCA-7F85-D8CF-D0A0AA854BD8}"/>
              </a:ext>
            </a:extLst>
          </p:cNvPr>
          <p:cNvSpPr txBox="1"/>
          <p:nvPr/>
        </p:nvSpPr>
        <p:spPr>
          <a:xfrm>
            <a:off x="1272027" y="7120254"/>
            <a:ext cx="4828650" cy="1061829"/>
          </a:xfrm>
          <a:prstGeom prst="rect">
            <a:avLst/>
          </a:prstGeom>
          <a:noFill/>
        </p:spPr>
        <p:txBody>
          <a:bodyPr wrap="square" rtlCol="0">
            <a:spAutoFit/>
          </a:bodyPr>
          <a:lstStyle/>
          <a:p>
            <a:r>
              <a:rPr lang="en-US" sz="2100" i="1" dirty="0"/>
              <a:t>$1 of assessment replaces Gen. Funds and $.07 pays for state admin fee and other health priorities in LB 1087.</a:t>
            </a:r>
          </a:p>
        </p:txBody>
      </p:sp>
      <p:sp>
        <p:nvSpPr>
          <p:cNvPr id="40" name="TextBox 39">
            <a:extLst>
              <a:ext uri="{FF2B5EF4-FFF2-40B4-BE49-F238E27FC236}">
                <a16:creationId xmlns:a16="http://schemas.microsoft.com/office/drawing/2014/main" id="{47A02AB8-B0B0-4FA4-6920-17CF974AF416}"/>
              </a:ext>
            </a:extLst>
          </p:cNvPr>
          <p:cNvSpPr txBox="1"/>
          <p:nvPr/>
        </p:nvSpPr>
        <p:spPr>
          <a:xfrm>
            <a:off x="6462510" y="8894363"/>
            <a:ext cx="6033357" cy="415498"/>
          </a:xfrm>
          <a:prstGeom prst="rect">
            <a:avLst/>
          </a:prstGeom>
          <a:noFill/>
        </p:spPr>
        <p:txBody>
          <a:bodyPr wrap="square" rtlCol="0">
            <a:spAutoFit/>
          </a:bodyPr>
          <a:lstStyle/>
          <a:p>
            <a:r>
              <a:rPr lang="en-US" sz="2100" i="1" dirty="0"/>
              <a:t>Assessment paid based on hospital net revenue</a:t>
            </a:r>
            <a:r>
              <a:rPr lang="en-US" sz="2100" dirty="0"/>
              <a:t>.</a:t>
            </a:r>
          </a:p>
        </p:txBody>
      </p:sp>
      <p:pic>
        <p:nvPicPr>
          <p:cNvPr id="3" name="Content Placeholder 4" descr="Icon&#10;&#10;Description automatically generated">
            <a:extLst>
              <a:ext uri="{FF2B5EF4-FFF2-40B4-BE49-F238E27FC236}">
                <a16:creationId xmlns:a16="http://schemas.microsoft.com/office/drawing/2014/main" id="{AA974E56-584C-CD72-4FBB-F6FB67C3E186}"/>
              </a:ext>
            </a:extLst>
          </p:cNvPr>
          <p:cNvPicPr>
            <a:picLocks noChangeAspect="1"/>
          </p:cNvPicPr>
          <p:nvPr/>
        </p:nvPicPr>
        <p:blipFill>
          <a:blip r:embed="rId2"/>
          <a:stretch>
            <a:fillRect/>
          </a:stretch>
        </p:blipFill>
        <p:spPr>
          <a:xfrm>
            <a:off x="13335000" y="9018347"/>
            <a:ext cx="4625747" cy="933058"/>
          </a:xfrm>
          <a:prstGeom prst="rect">
            <a:avLst/>
          </a:prstGeom>
        </p:spPr>
      </p:pic>
    </p:spTree>
    <p:extLst>
      <p:ext uri="{BB962C8B-B14F-4D97-AF65-F5344CB8AC3E}">
        <p14:creationId xmlns:p14="http://schemas.microsoft.com/office/powerpoint/2010/main" val="2201004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EEFF16A-2885-4E6C-8AF8-749AAA430803}"/>
              </a:ext>
            </a:extLst>
          </p:cNvPr>
          <p:cNvPicPr>
            <a:picLocks noGrp="1" noChangeAspect="1"/>
          </p:cNvPicPr>
          <p:nvPr>
            <p:ph idx="1"/>
          </p:nvPr>
        </p:nvPicPr>
        <p:blipFill>
          <a:blip r:embed="rId2"/>
          <a:stretch>
            <a:fillRect/>
          </a:stretch>
        </p:blipFill>
        <p:spPr>
          <a:xfrm>
            <a:off x="12420600" y="9029701"/>
            <a:ext cx="5731329" cy="1144892"/>
          </a:xfrm>
        </p:spPr>
      </p:pic>
      <p:sp>
        <p:nvSpPr>
          <p:cNvPr id="2" name="TextBox 1">
            <a:extLst>
              <a:ext uri="{FF2B5EF4-FFF2-40B4-BE49-F238E27FC236}">
                <a16:creationId xmlns:a16="http://schemas.microsoft.com/office/drawing/2014/main" id="{E566B5BC-D7CD-28A7-36A3-F6AE03E985E8}"/>
              </a:ext>
            </a:extLst>
          </p:cNvPr>
          <p:cNvSpPr txBox="1"/>
          <p:nvPr/>
        </p:nvSpPr>
        <p:spPr>
          <a:xfrm>
            <a:off x="838200" y="952500"/>
            <a:ext cx="16565732" cy="6618863"/>
          </a:xfrm>
          <a:prstGeom prst="rect">
            <a:avLst/>
          </a:prstGeom>
          <a:noFill/>
        </p:spPr>
        <p:txBody>
          <a:bodyPr wrap="square" rtlCol="0">
            <a:spAutoFit/>
          </a:bodyPr>
          <a:lstStyle/>
          <a:p>
            <a:pPr algn="ctr"/>
            <a:r>
              <a:rPr lang="en-US" sz="6000" b="1" dirty="0">
                <a:solidFill>
                  <a:srgbClr val="033665"/>
                </a:solidFill>
              </a:rPr>
              <a:t>LB 1087 Key Provisions </a:t>
            </a:r>
            <a:r>
              <a:rPr lang="en-US" sz="6000" i="1" dirty="0">
                <a:solidFill>
                  <a:srgbClr val="033665"/>
                </a:solidFill>
              </a:rPr>
              <a:t>cont.</a:t>
            </a:r>
          </a:p>
          <a:p>
            <a:pPr lvl="1"/>
            <a:endParaRPr lang="en-US" sz="2801" dirty="0"/>
          </a:p>
          <a:p>
            <a:pPr marL="914445" lvl="1" indent="-457223">
              <a:buFont typeface="Arial" panose="020B0604020202020204" pitchFamily="34" charset="0"/>
              <a:buChar char="•"/>
            </a:pPr>
            <a:r>
              <a:rPr lang="en-US" sz="2801" dirty="0"/>
              <a:t>Hospitals shall not pass on the cost of an assessment to patients or non-Medicaid payors, including as a fee or rate increase. </a:t>
            </a:r>
          </a:p>
          <a:p>
            <a:pPr marL="914445" lvl="1" indent="-457223">
              <a:buFont typeface="Arial" panose="020B0604020202020204" pitchFamily="34" charset="0"/>
              <a:buChar char="•"/>
            </a:pPr>
            <a:endParaRPr lang="en-US" sz="2801" dirty="0"/>
          </a:p>
          <a:p>
            <a:pPr marL="914445" lvl="1" indent="-457223">
              <a:buFont typeface="Arial" panose="020B0604020202020204" pitchFamily="34" charset="0"/>
              <a:buChar char="•"/>
            </a:pPr>
            <a:r>
              <a:rPr lang="en-US" sz="2801" dirty="0"/>
              <a:t>MCOs are prohibited from setting, establishing, or negotiating reimbursement rates with a hospital in a manner that takes into account, directly or indirectly, a directed payment arrangement that a hospital receives under the Act.</a:t>
            </a:r>
          </a:p>
          <a:p>
            <a:pPr marL="457223" indent="-457223">
              <a:buFont typeface="Arial" panose="020B0604020202020204" pitchFamily="34" charset="0"/>
              <a:buChar char="•"/>
            </a:pPr>
            <a:endParaRPr lang="en-US" sz="2801" dirty="0"/>
          </a:p>
          <a:p>
            <a:pPr marL="914423" lvl="1" indent="-457223">
              <a:buFont typeface="Arial" panose="020B0604020202020204" pitchFamily="34" charset="0"/>
              <a:buChar char="•"/>
            </a:pPr>
            <a:r>
              <a:rPr lang="en-US" sz="2801" dirty="0"/>
              <a:t>DHHS shall discontinue collection of assessments if federal funds become unavailable.</a:t>
            </a:r>
          </a:p>
          <a:p>
            <a:pPr marL="1828869" lvl="3" indent="-457223">
              <a:buFont typeface="Arial" panose="020B0604020202020204" pitchFamily="34" charset="0"/>
              <a:buChar char="•"/>
            </a:pPr>
            <a:endParaRPr lang="en-US" sz="2801" dirty="0"/>
          </a:p>
          <a:p>
            <a:pPr marL="914423" lvl="1" indent="-457223">
              <a:buFont typeface="Arial" panose="020B0604020202020204" pitchFamily="34" charset="0"/>
              <a:buChar char="•"/>
            </a:pPr>
            <a:r>
              <a:rPr lang="en-US" sz="2801" dirty="0"/>
              <a:t>If discontinued, money in the Hospital Quality Assurance and Access Assessment Fund shall be returned to the hospitals from which the assessments were collected on the same basis as the assessments were collected</a:t>
            </a:r>
          </a:p>
        </p:txBody>
      </p:sp>
    </p:spTree>
    <p:extLst>
      <p:ext uri="{BB962C8B-B14F-4D97-AF65-F5344CB8AC3E}">
        <p14:creationId xmlns:p14="http://schemas.microsoft.com/office/powerpoint/2010/main" val="4097942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67E93876-90A3-2D80-6BDF-DECD5C7F2419}"/>
              </a:ext>
            </a:extLst>
          </p:cNvPr>
          <p:cNvPicPr>
            <a:picLocks noChangeAspect="1"/>
          </p:cNvPicPr>
          <p:nvPr/>
        </p:nvPicPr>
        <p:blipFill>
          <a:blip r:embed="rId3"/>
          <a:stretch>
            <a:fillRect/>
          </a:stretch>
        </p:blipFill>
        <p:spPr>
          <a:xfrm>
            <a:off x="13335000" y="9018347"/>
            <a:ext cx="4625747" cy="933058"/>
          </a:xfrm>
          <a:prstGeom prst="rect">
            <a:avLst/>
          </a:prstGeom>
        </p:spPr>
      </p:pic>
      <p:sp>
        <p:nvSpPr>
          <p:cNvPr id="4" name="TextBox 3">
            <a:extLst>
              <a:ext uri="{FF2B5EF4-FFF2-40B4-BE49-F238E27FC236}">
                <a16:creationId xmlns:a16="http://schemas.microsoft.com/office/drawing/2014/main" id="{A8BD51AA-55AC-1304-9F03-01A4CE1B06B2}"/>
              </a:ext>
            </a:extLst>
          </p:cNvPr>
          <p:cNvSpPr txBox="1"/>
          <p:nvPr/>
        </p:nvSpPr>
        <p:spPr>
          <a:xfrm>
            <a:off x="914400" y="1028700"/>
            <a:ext cx="16687800" cy="7940635"/>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Medicaid Quality Initiatives</a:t>
            </a:r>
            <a:endParaRPr lang="en-US" sz="4800" dirty="0">
              <a:solidFill>
                <a:srgbClr val="003563"/>
              </a:solidFill>
              <a:latin typeface="Bebas Neue" panose="020B0606020202050201" pitchFamily="34" charset="0"/>
            </a:endParaRPr>
          </a:p>
          <a:p>
            <a:endParaRPr lang="en-US" sz="3600" b="1" dirty="0">
              <a:solidFill>
                <a:srgbClr val="003563"/>
              </a:solidFill>
            </a:endParaRPr>
          </a:p>
          <a:p>
            <a:r>
              <a:rPr lang="en-US" sz="4000" b="1" dirty="0">
                <a:solidFill>
                  <a:srgbClr val="003563"/>
                </a:solidFill>
              </a:rPr>
              <a:t>NHA Medicaid Quality Council</a:t>
            </a:r>
            <a:endParaRPr lang="en-US" sz="4000" dirty="0"/>
          </a:p>
          <a:p>
            <a:pPr marL="685800" indent="-685800">
              <a:buFont typeface="Arial" panose="020B0604020202020204" pitchFamily="34" charset="0"/>
              <a:buChar char="•"/>
            </a:pPr>
            <a:r>
              <a:rPr lang="en-US" sz="4000" dirty="0"/>
              <a:t>Social Determinants of Health Screening</a:t>
            </a:r>
          </a:p>
          <a:p>
            <a:pPr marL="685800" indent="-685800">
              <a:buFont typeface="Arial" panose="020B0604020202020204" pitchFamily="34" charset="0"/>
              <a:buChar char="•"/>
            </a:pPr>
            <a:r>
              <a:rPr lang="en-US" sz="4000" dirty="0"/>
              <a:t>Maternal Postpartum Depression Screening</a:t>
            </a:r>
          </a:p>
          <a:p>
            <a:pPr marL="685800" indent="-685800">
              <a:buFont typeface="Arial" panose="020B0604020202020204" pitchFamily="34" charset="0"/>
              <a:buChar char="•"/>
            </a:pPr>
            <a:r>
              <a:rPr lang="en-US" sz="4000" dirty="0"/>
              <a:t>CAUTI Infection</a:t>
            </a:r>
          </a:p>
          <a:p>
            <a:endParaRPr lang="en-US" sz="4000" b="1" dirty="0">
              <a:solidFill>
                <a:srgbClr val="003563"/>
              </a:solidFill>
            </a:endParaRPr>
          </a:p>
          <a:p>
            <a:r>
              <a:rPr lang="en-US" sz="4000" b="1" dirty="0">
                <a:solidFill>
                  <a:srgbClr val="003563"/>
                </a:solidFill>
              </a:rPr>
              <a:t>Consideration After Gov. Administration Feedback</a:t>
            </a:r>
          </a:p>
          <a:p>
            <a:pPr marL="685800" indent="-685800">
              <a:buFont typeface="Arial" panose="020B0604020202020204" pitchFamily="34" charset="0"/>
              <a:buChar char="•"/>
            </a:pPr>
            <a:r>
              <a:rPr lang="en-US" sz="4000" dirty="0"/>
              <a:t>Behavioral health E.D. visit by adults after inpatient stay.</a:t>
            </a:r>
          </a:p>
          <a:p>
            <a:pPr marL="685800" indent="-685800">
              <a:buFont typeface="Arial" panose="020B0604020202020204" pitchFamily="34" charset="0"/>
              <a:buChar char="•"/>
            </a:pPr>
            <a:r>
              <a:rPr lang="en-US" sz="4000" dirty="0"/>
              <a:t>Behavioral health E.D. visit by children after inpatient stay.</a:t>
            </a:r>
          </a:p>
          <a:p>
            <a:pPr marL="685800" indent="-685800">
              <a:buFont typeface="Arial" panose="020B0604020202020204" pitchFamily="34" charset="0"/>
              <a:buChar char="•"/>
            </a:pPr>
            <a:r>
              <a:rPr lang="en-US" sz="4000" dirty="0"/>
              <a:t>Expansion of Age-Friendly model.</a:t>
            </a:r>
          </a:p>
          <a:p>
            <a:pPr marL="685800" indent="-685800">
              <a:buFont typeface="Arial" panose="020B0604020202020204" pitchFamily="34" charset="0"/>
              <a:buChar char="•"/>
            </a:pPr>
            <a:endParaRPr lang="en-US" sz="4800" dirty="0"/>
          </a:p>
        </p:txBody>
      </p:sp>
    </p:spTree>
    <p:extLst>
      <p:ext uri="{BB962C8B-B14F-4D97-AF65-F5344CB8AC3E}">
        <p14:creationId xmlns:p14="http://schemas.microsoft.com/office/powerpoint/2010/main" val="2945736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2FDE-8153-03FD-6A49-EE569681ED14}"/>
            </a:ext>
          </a:extLst>
        </p:cNvPr>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208FE4EF-8CE0-2536-FDCB-035ECE34CBDB}"/>
              </a:ext>
            </a:extLst>
          </p:cNvPr>
          <p:cNvPicPr>
            <a:picLocks noChangeAspect="1"/>
          </p:cNvPicPr>
          <p:nvPr/>
        </p:nvPicPr>
        <p:blipFill>
          <a:blip r:embed="rId2"/>
          <a:stretch>
            <a:fillRect/>
          </a:stretch>
        </p:blipFill>
        <p:spPr>
          <a:xfrm>
            <a:off x="13487400" y="9182100"/>
            <a:ext cx="4625747" cy="933058"/>
          </a:xfrm>
          <a:prstGeom prst="rect">
            <a:avLst/>
          </a:prstGeom>
        </p:spPr>
      </p:pic>
      <p:sp>
        <p:nvSpPr>
          <p:cNvPr id="3" name="TextBox 2">
            <a:extLst>
              <a:ext uri="{FF2B5EF4-FFF2-40B4-BE49-F238E27FC236}">
                <a16:creationId xmlns:a16="http://schemas.microsoft.com/office/drawing/2014/main" id="{0687CA07-7731-C70D-9409-0028EA8558B6}"/>
              </a:ext>
            </a:extLst>
          </p:cNvPr>
          <p:cNvSpPr txBox="1"/>
          <p:nvPr/>
        </p:nvSpPr>
        <p:spPr>
          <a:xfrm>
            <a:off x="1295400" y="647700"/>
            <a:ext cx="15729955" cy="9992479"/>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Looking ahead on Medicaid Directed Payment Program</a:t>
            </a:r>
            <a:endParaRPr lang="en-US" sz="3200" b="1" dirty="0">
              <a:solidFill>
                <a:srgbClr val="003563"/>
              </a:solidFill>
              <a:latin typeface="Bebas Neue" panose="020B0606020202050201" pitchFamily="34" charset="0"/>
            </a:endParaRPr>
          </a:p>
          <a:p>
            <a:endParaRPr lang="en-US" sz="3400" dirty="0"/>
          </a:p>
          <a:p>
            <a:pPr marL="571500"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Finalize Directed Payment Program model</a:t>
            </a:r>
          </a:p>
          <a:p>
            <a:pPr marL="571500"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CMS documents</a:t>
            </a:r>
          </a:p>
          <a:p>
            <a:pPr marL="1257300" lvl="1"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Preprint: SDP framework needs CMS approval prior to implementation </a:t>
            </a:r>
          </a:p>
          <a:p>
            <a:pPr marL="1257300" lvl="1"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Tax waiver: </a:t>
            </a:r>
            <a:r>
              <a:rPr lang="en-US" sz="3600" dirty="0"/>
              <a:t>Authority to utilize a non-uniform tax</a:t>
            </a:r>
          </a:p>
          <a:p>
            <a:pPr marL="571500"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Implementation</a:t>
            </a:r>
          </a:p>
          <a:p>
            <a:pPr marL="1257300" lvl="1"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Effective date July 1, 2024. Payment timing based on CMS response time.</a:t>
            </a:r>
          </a:p>
          <a:p>
            <a:pPr marL="1257300" lvl="1"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While materials are pending at CMS, NHA will establish implementation process.</a:t>
            </a:r>
          </a:p>
          <a:p>
            <a:pPr marL="1257300" lvl="1"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NHA will have TPA agreements with hospitals to serve as a liaison to MCOs and DHHS.</a:t>
            </a:r>
          </a:p>
          <a:p>
            <a:pPr marL="685800" indent="-685800">
              <a:buClr>
                <a:schemeClr val="tx2">
                  <a:lumMod val="75000"/>
                </a:schemeClr>
              </a:buClr>
              <a:buFont typeface="Arial" panose="020B0604020202020204" pitchFamily="34" charset="0"/>
              <a:buChar char="•"/>
            </a:pPr>
            <a:endParaRPr lang="en-US" sz="3400" dirty="0"/>
          </a:p>
          <a:p>
            <a:pPr marL="685800" indent="-685800">
              <a:buClr>
                <a:schemeClr val="tx2">
                  <a:lumMod val="75000"/>
                </a:schemeClr>
              </a:buClr>
              <a:buFont typeface="Arial" panose="020B0604020202020204" pitchFamily="34" charset="0"/>
              <a:buChar char="•"/>
            </a:pPr>
            <a:endParaRPr lang="en-US" sz="3600" b="1" dirty="0"/>
          </a:p>
        </p:txBody>
      </p:sp>
    </p:spTree>
    <p:extLst>
      <p:ext uri="{BB962C8B-B14F-4D97-AF65-F5344CB8AC3E}">
        <p14:creationId xmlns:p14="http://schemas.microsoft.com/office/powerpoint/2010/main" val="2361057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2FDE-8153-03FD-6A49-EE569681ED14}"/>
            </a:ext>
          </a:extLst>
        </p:cNvPr>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208FE4EF-8CE0-2536-FDCB-035ECE34CBDB}"/>
              </a:ext>
            </a:extLst>
          </p:cNvPr>
          <p:cNvPicPr>
            <a:picLocks noChangeAspect="1"/>
          </p:cNvPicPr>
          <p:nvPr/>
        </p:nvPicPr>
        <p:blipFill>
          <a:blip r:embed="rId2"/>
          <a:stretch>
            <a:fillRect/>
          </a:stretch>
        </p:blipFill>
        <p:spPr>
          <a:xfrm>
            <a:off x="13487400" y="9182100"/>
            <a:ext cx="4625747" cy="933058"/>
          </a:xfrm>
          <a:prstGeom prst="rect">
            <a:avLst/>
          </a:prstGeom>
        </p:spPr>
      </p:pic>
      <p:sp>
        <p:nvSpPr>
          <p:cNvPr id="3" name="TextBox 2">
            <a:extLst>
              <a:ext uri="{FF2B5EF4-FFF2-40B4-BE49-F238E27FC236}">
                <a16:creationId xmlns:a16="http://schemas.microsoft.com/office/drawing/2014/main" id="{0687CA07-7731-C70D-9409-0028EA8558B6}"/>
              </a:ext>
            </a:extLst>
          </p:cNvPr>
          <p:cNvSpPr txBox="1"/>
          <p:nvPr/>
        </p:nvSpPr>
        <p:spPr>
          <a:xfrm>
            <a:off x="1295400" y="647700"/>
            <a:ext cx="15729955" cy="8666475"/>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Looking ahead on Medicaid Directed Payment Program</a:t>
            </a:r>
            <a:endParaRPr lang="en-US" sz="3200" b="1" dirty="0">
              <a:solidFill>
                <a:srgbClr val="003563"/>
              </a:solidFill>
              <a:latin typeface="Bebas Neue" panose="020B0606020202050201" pitchFamily="34" charset="0"/>
            </a:endParaRPr>
          </a:p>
          <a:p>
            <a:endParaRPr lang="en-US" sz="3400" dirty="0"/>
          </a:p>
          <a:p>
            <a:pPr marL="571500"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Finalize Directed Payment Program model</a:t>
            </a:r>
          </a:p>
          <a:p>
            <a:pPr marL="571500"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CMS documents</a:t>
            </a:r>
          </a:p>
          <a:p>
            <a:pPr marL="1257300" lvl="1"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Preprint: SDP framework needs CMS approval prior to implementation </a:t>
            </a:r>
          </a:p>
          <a:p>
            <a:pPr marL="1257300" lvl="1"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Tax waiver: </a:t>
            </a:r>
            <a:r>
              <a:rPr lang="en-US" sz="3600" dirty="0"/>
              <a:t>Authority to utilize a non-uniform tax</a:t>
            </a:r>
          </a:p>
          <a:p>
            <a:pPr marL="571500"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Implementation</a:t>
            </a:r>
          </a:p>
          <a:p>
            <a:pPr marL="1257300" lvl="1"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Effective date July 1, 2024. Payment timing based on CMS response time.</a:t>
            </a:r>
          </a:p>
          <a:p>
            <a:pPr marL="1257300" lvl="1" indent="-571500">
              <a:spcAft>
                <a:spcPts val="1688"/>
              </a:spcAft>
              <a:buClr>
                <a:srgbClr val="1D3161"/>
              </a:buClr>
              <a:buFont typeface="Arial" panose="020B0604020202020204" pitchFamily="34" charset="0"/>
              <a:buChar char="•"/>
              <a:defRPr/>
            </a:pPr>
            <a:r>
              <a:rPr lang="en-US" sz="3600" dirty="0">
                <a:ea typeface="Times New Roman" panose="02020603050405020304" pitchFamily="18" charset="0"/>
              </a:rPr>
              <a:t>While materials are pending at CMS, NHA will establish implementation process.</a:t>
            </a:r>
          </a:p>
          <a:p>
            <a:pPr marL="685800" indent="-685800">
              <a:buClr>
                <a:schemeClr val="tx2">
                  <a:lumMod val="75000"/>
                </a:schemeClr>
              </a:buClr>
              <a:buFont typeface="Arial" panose="020B0604020202020204" pitchFamily="34" charset="0"/>
              <a:buChar char="•"/>
            </a:pPr>
            <a:endParaRPr lang="en-US" sz="3400" dirty="0"/>
          </a:p>
          <a:p>
            <a:pPr marL="685800" indent="-685800">
              <a:buClr>
                <a:schemeClr val="tx2">
                  <a:lumMod val="75000"/>
                </a:schemeClr>
              </a:buClr>
              <a:buFont typeface="Arial" panose="020B0604020202020204" pitchFamily="34" charset="0"/>
              <a:buChar char="•"/>
            </a:pPr>
            <a:endParaRPr lang="en-US" sz="3600" b="1" dirty="0"/>
          </a:p>
        </p:txBody>
      </p:sp>
    </p:spTree>
    <p:extLst>
      <p:ext uri="{BB962C8B-B14F-4D97-AF65-F5344CB8AC3E}">
        <p14:creationId xmlns:p14="http://schemas.microsoft.com/office/powerpoint/2010/main" val="104580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BFE0CD-8C46-1891-35BF-83FEF43BD6C1}"/>
              </a:ext>
            </a:extLst>
          </p:cNvPr>
          <p:cNvSpPr txBox="1"/>
          <p:nvPr/>
        </p:nvSpPr>
        <p:spPr>
          <a:xfrm>
            <a:off x="954826" y="396446"/>
            <a:ext cx="15504373" cy="8402300"/>
          </a:xfrm>
          <a:prstGeom prst="rect">
            <a:avLst/>
          </a:prstGeom>
          <a:noFill/>
        </p:spPr>
        <p:txBody>
          <a:bodyPr wrap="square" rtlCol="0">
            <a:spAutoFit/>
          </a:bodyPr>
          <a:lstStyle/>
          <a:p>
            <a:pPr>
              <a:buClr>
                <a:srgbClr val="002060"/>
              </a:buClr>
            </a:pPr>
            <a:r>
              <a:rPr lang="en-US" sz="8100" b="1" dirty="0">
                <a:solidFill>
                  <a:srgbClr val="002060"/>
                </a:solidFill>
              </a:rPr>
              <a:t>COLLECTIVE COMMUNITY BENEFITS</a:t>
            </a:r>
          </a:p>
          <a:p>
            <a:pPr marL="457200" indent="-457200">
              <a:buClr>
                <a:srgbClr val="002060"/>
              </a:buClr>
              <a:buFont typeface="Arial" panose="020B0604020202020204" pitchFamily="34" charset="0"/>
              <a:buChar char="•"/>
            </a:pPr>
            <a:endParaRPr lang="en-US" sz="2700" dirty="0">
              <a:solidFill>
                <a:srgbClr val="002060"/>
              </a:solidFill>
            </a:endParaRPr>
          </a:p>
          <a:p>
            <a:pPr marL="571500" indent="-571500">
              <a:buClr>
                <a:srgbClr val="002060"/>
              </a:buClr>
              <a:buFont typeface="Arial" panose="020B0604020202020204" pitchFamily="34" charset="0"/>
              <a:buChar char="•"/>
            </a:pPr>
            <a:r>
              <a:rPr lang="en-US" sz="3600" dirty="0"/>
              <a:t>Community benefit refers to the initiatives, activities, and investments undertaken by tax-exempt hospitals to improve health in the communities they serve.</a:t>
            </a:r>
          </a:p>
          <a:p>
            <a:pPr marL="571500" indent="-571500">
              <a:buClr>
                <a:srgbClr val="002060"/>
              </a:buClr>
              <a:buFont typeface="Arial" panose="020B0604020202020204" pitchFamily="34" charset="0"/>
              <a:buChar char="•"/>
            </a:pPr>
            <a:endParaRPr lang="en-US" sz="3600" dirty="0"/>
          </a:p>
          <a:p>
            <a:pPr marL="571500" indent="-571500">
              <a:buClr>
                <a:srgbClr val="002060"/>
              </a:buClr>
              <a:buFont typeface="Arial" panose="020B0604020202020204" pitchFamily="34" charset="0"/>
              <a:buChar char="•"/>
            </a:pPr>
            <a:r>
              <a:rPr lang="en-US" sz="3600" dirty="0"/>
              <a:t>Non-profit hospitals must report community benefits on IRS Form 990.</a:t>
            </a:r>
          </a:p>
          <a:p>
            <a:pPr marL="571500" indent="-571500">
              <a:buClr>
                <a:srgbClr val="002060"/>
              </a:buClr>
              <a:buFont typeface="Arial" panose="020B0604020202020204" pitchFamily="34" charset="0"/>
              <a:buChar char="•"/>
            </a:pPr>
            <a:endParaRPr lang="en-US" sz="3600" dirty="0"/>
          </a:p>
          <a:p>
            <a:pPr marL="571500" indent="-571500">
              <a:buClr>
                <a:srgbClr val="002060"/>
              </a:buClr>
              <a:buFont typeface="Arial" panose="020B0604020202020204" pitchFamily="34" charset="0"/>
              <a:buChar char="•"/>
            </a:pPr>
            <a:r>
              <a:rPr lang="en-US" sz="3600" dirty="0"/>
              <a:t>$1.54B in total community benefits</a:t>
            </a:r>
          </a:p>
          <a:p>
            <a:pPr marL="1257300" lvl="1" indent="-571500">
              <a:buClr>
                <a:srgbClr val="002060"/>
              </a:buClr>
              <a:buFont typeface="Arial" panose="020B0604020202020204" pitchFamily="34" charset="0"/>
              <a:buChar char="•"/>
            </a:pPr>
            <a:r>
              <a:rPr lang="en-US" sz="3600" dirty="0"/>
              <a:t>$488M in other benefits like community health improvement initiatives, education programs, and health research</a:t>
            </a:r>
          </a:p>
          <a:p>
            <a:pPr marL="1257300" lvl="1" indent="-571500">
              <a:buClr>
                <a:srgbClr val="002060"/>
              </a:buClr>
              <a:buFont typeface="Arial" panose="020B0604020202020204" pitchFamily="34" charset="0"/>
              <a:buChar char="•"/>
            </a:pPr>
            <a:r>
              <a:rPr lang="en-US" sz="3600" dirty="0"/>
              <a:t>$125M in bad debt</a:t>
            </a:r>
          </a:p>
          <a:p>
            <a:pPr marL="1257300" lvl="1" indent="-571500">
              <a:buClr>
                <a:srgbClr val="002060"/>
              </a:buClr>
              <a:buFont typeface="Arial" panose="020B0604020202020204" pitchFamily="34" charset="0"/>
              <a:buChar char="•"/>
            </a:pPr>
            <a:r>
              <a:rPr lang="en-US" sz="3600" dirty="0"/>
              <a:t>$923M in unpaid costs of Medicare, Medicaid and other public programs</a:t>
            </a:r>
          </a:p>
          <a:p>
            <a:pPr marL="514350" indent="-514350">
              <a:buClr>
                <a:srgbClr val="D0E64C"/>
              </a:buClr>
              <a:buFont typeface="Arial" panose="020B0604020202020204" pitchFamily="34" charset="0"/>
              <a:buChar char="•"/>
            </a:pPr>
            <a:endParaRPr lang="en-US" sz="3600" dirty="0">
              <a:solidFill>
                <a:schemeClr val="bg1"/>
              </a:solidFill>
            </a:endParaRPr>
          </a:p>
        </p:txBody>
      </p:sp>
      <p:pic>
        <p:nvPicPr>
          <p:cNvPr id="5" name="Content Placeholder 4" descr="Icon&#10;&#10;Description automatically generated">
            <a:extLst>
              <a:ext uri="{FF2B5EF4-FFF2-40B4-BE49-F238E27FC236}">
                <a16:creationId xmlns:a16="http://schemas.microsoft.com/office/drawing/2014/main" id="{81929682-E208-C3C4-DA9F-275302410A10}"/>
              </a:ext>
            </a:extLst>
          </p:cNvPr>
          <p:cNvPicPr>
            <a:picLocks noChangeAspect="1"/>
          </p:cNvPicPr>
          <p:nvPr/>
        </p:nvPicPr>
        <p:blipFill>
          <a:blip r:embed="rId2"/>
          <a:stretch>
            <a:fillRect/>
          </a:stretch>
        </p:blipFill>
        <p:spPr>
          <a:xfrm>
            <a:off x="13639800" y="9031885"/>
            <a:ext cx="4298498" cy="858669"/>
          </a:xfrm>
          <a:prstGeom prst="rect">
            <a:avLst/>
          </a:prstGeom>
        </p:spPr>
      </p:pic>
    </p:spTree>
    <p:extLst>
      <p:ext uri="{BB962C8B-B14F-4D97-AF65-F5344CB8AC3E}">
        <p14:creationId xmlns:p14="http://schemas.microsoft.com/office/powerpoint/2010/main" val="1208945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67E93876-90A3-2D80-6BDF-DECD5C7F2419}"/>
              </a:ext>
            </a:extLst>
          </p:cNvPr>
          <p:cNvPicPr>
            <a:picLocks noChangeAspect="1"/>
          </p:cNvPicPr>
          <p:nvPr/>
        </p:nvPicPr>
        <p:blipFill>
          <a:blip r:embed="rId3"/>
          <a:stretch>
            <a:fillRect/>
          </a:stretch>
        </p:blipFill>
        <p:spPr>
          <a:xfrm>
            <a:off x="13335000" y="9018347"/>
            <a:ext cx="4625747" cy="933058"/>
          </a:xfrm>
          <a:prstGeom prst="rect">
            <a:avLst/>
          </a:prstGeom>
        </p:spPr>
      </p:pic>
      <p:sp>
        <p:nvSpPr>
          <p:cNvPr id="4" name="TextBox 3">
            <a:extLst>
              <a:ext uri="{FF2B5EF4-FFF2-40B4-BE49-F238E27FC236}">
                <a16:creationId xmlns:a16="http://schemas.microsoft.com/office/drawing/2014/main" id="{A8BD51AA-55AC-1304-9F03-01A4CE1B06B2}"/>
              </a:ext>
            </a:extLst>
          </p:cNvPr>
          <p:cNvSpPr txBox="1"/>
          <p:nvPr/>
        </p:nvSpPr>
        <p:spPr>
          <a:xfrm>
            <a:off x="685800" y="342900"/>
            <a:ext cx="16916400" cy="7725192"/>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Calculation of payments</a:t>
            </a:r>
          </a:p>
          <a:p>
            <a:pPr algn="ctr"/>
            <a:r>
              <a:rPr lang="en-US" sz="6600" b="1" dirty="0">
                <a:solidFill>
                  <a:srgbClr val="003563"/>
                </a:solidFill>
                <a:latin typeface="Bebas Neue" panose="020B0606020202050201" pitchFamily="34" charset="0"/>
              </a:rPr>
              <a:t>July 1, 2024 Example</a:t>
            </a:r>
          </a:p>
          <a:p>
            <a:pPr algn="ctr"/>
            <a:endParaRPr lang="en-US" sz="6600" b="1" dirty="0">
              <a:solidFill>
                <a:srgbClr val="003563"/>
              </a:solidFill>
              <a:latin typeface="Bebas Neue" panose="020B0606020202050201" pitchFamily="34" charset="0"/>
            </a:endParaRPr>
          </a:p>
          <a:p>
            <a:pPr algn="ctr"/>
            <a:endParaRPr lang="en-US" sz="6600" b="1" dirty="0">
              <a:solidFill>
                <a:srgbClr val="003563"/>
              </a:solidFill>
              <a:latin typeface="Bebas Neue" panose="020B0606020202050201" pitchFamily="34" charset="0"/>
            </a:endParaRPr>
          </a:p>
          <a:p>
            <a:pPr algn="ctr"/>
            <a:endParaRPr lang="en-US" sz="4800" dirty="0">
              <a:solidFill>
                <a:srgbClr val="003563"/>
              </a:solidFill>
              <a:latin typeface="Bebas Neue" panose="020B0606020202050201" pitchFamily="34" charset="0"/>
            </a:endParaRPr>
          </a:p>
          <a:p>
            <a:pPr marL="1600200" lvl="2" indent="-685800">
              <a:buClr>
                <a:schemeClr val="tx2">
                  <a:lumMod val="75000"/>
                </a:schemeClr>
              </a:buClr>
              <a:buFont typeface="Arial" panose="020B0604020202020204" pitchFamily="34" charset="0"/>
              <a:buChar char="•"/>
            </a:pPr>
            <a:endParaRPr lang="en-US" sz="4000" dirty="0"/>
          </a:p>
          <a:p>
            <a:pPr marL="1600200" lvl="2" indent="-685800">
              <a:buClr>
                <a:schemeClr val="tx2">
                  <a:lumMod val="75000"/>
                </a:schemeClr>
              </a:buClr>
              <a:buFont typeface="Arial" panose="020B0604020202020204" pitchFamily="34" charset="0"/>
              <a:buChar char="•"/>
            </a:pPr>
            <a:r>
              <a:rPr lang="en-US" sz="3600" dirty="0"/>
              <a:t>State fiscal year reconciliation will take place 6-9 months after June 30, using actual claims in the fiscal year. DHHS may align to plan/calendar year.</a:t>
            </a:r>
          </a:p>
          <a:p>
            <a:pPr marL="1600200" lvl="2" indent="-685800">
              <a:buClr>
                <a:schemeClr val="tx2">
                  <a:lumMod val="75000"/>
                </a:schemeClr>
              </a:buClr>
              <a:buFont typeface="Arial" panose="020B0604020202020204" pitchFamily="34" charset="0"/>
              <a:buChar char="•"/>
            </a:pPr>
            <a:endParaRPr lang="en-US" sz="3600" dirty="0"/>
          </a:p>
          <a:p>
            <a:pPr marL="1600200" lvl="2" indent="-685800">
              <a:buClr>
                <a:schemeClr val="tx2">
                  <a:lumMod val="75000"/>
                </a:schemeClr>
              </a:buClr>
              <a:buFont typeface="Arial" panose="020B0604020202020204" pitchFamily="34" charset="0"/>
              <a:buChar char="•"/>
            </a:pPr>
            <a:r>
              <a:rPr lang="en-US" sz="3600" dirty="0"/>
              <a:t>If hospital owes, the difference will be deducted from next quarterly payment.</a:t>
            </a:r>
          </a:p>
        </p:txBody>
      </p:sp>
      <p:sp>
        <p:nvSpPr>
          <p:cNvPr id="3" name="Rectangle 2">
            <a:extLst>
              <a:ext uri="{FF2B5EF4-FFF2-40B4-BE49-F238E27FC236}">
                <a16:creationId xmlns:a16="http://schemas.microsoft.com/office/drawing/2014/main" id="{F17C3E8F-715B-D54A-A13B-C72D84D3C0D0}"/>
              </a:ext>
            </a:extLst>
          </p:cNvPr>
          <p:cNvSpPr/>
          <p:nvPr/>
        </p:nvSpPr>
        <p:spPr>
          <a:xfrm>
            <a:off x="3276600" y="2857500"/>
            <a:ext cx="4343400" cy="2133600"/>
          </a:xfrm>
          <a:prstGeom prst="rect">
            <a:avLst/>
          </a:prstGeom>
          <a:solidFill>
            <a:srgbClr val="25B1D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t>Medicaid Claims</a:t>
            </a:r>
          </a:p>
          <a:p>
            <a:pPr algn="ctr"/>
            <a:r>
              <a:rPr lang="en-US" sz="2800" b="1" dirty="0"/>
              <a:t>Paid in Q1 2024</a:t>
            </a:r>
          </a:p>
          <a:p>
            <a:pPr algn="ctr"/>
            <a:r>
              <a:rPr lang="en-US" sz="2800" dirty="0"/>
              <a:t>(two quarters prior)</a:t>
            </a:r>
          </a:p>
        </p:txBody>
      </p:sp>
      <p:sp>
        <p:nvSpPr>
          <p:cNvPr id="5" name="Rectangle 4">
            <a:extLst>
              <a:ext uri="{FF2B5EF4-FFF2-40B4-BE49-F238E27FC236}">
                <a16:creationId xmlns:a16="http://schemas.microsoft.com/office/drawing/2014/main" id="{69E430DE-0954-A2F8-E374-41273072F597}"/>
              </a:ext>
            </a:extLst>
          </p:cNvPr>
          <p:cNvSpPr/>
          <p:nvPr/>
        </p:nvSpPr>
        <p:spPr>
          <a:xfrm>
            <a:off x="7620000" y="2857500"/>
            <a:ext cx="7924800" cy="2133600"/>
          </a:xfrm>
          <a:prstGeom prst="rect">
            <a:avLst/>
          </a:prstGeom>
          <a:solidFill>
            <a:srgbClr val="003563"/>
          </a:solidFill>
          <a:ln>
            <a:solidFill>
              <a:srgbClr val="00356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t>Multiplied by Medicaid Directed Payment Rate</a:t>
            </a:r>
          </a:p>
          <a:p>
            <a:pPr algn="ctr"/>
            <a:r>
              <a:rPr lang="en-US" sz="2800" dirty="0"/>
              <a:t>(Previous Model: 150% OP, 243% IP)</a:t>
            </a:r>
          </a:p>
        </p:txBody>
      </p:sp>
    </p:spTree>
    <p:extLst>
      <p:ext uri="{BB962C8B-B14F-4D97-AF65-F5344CB8AC3E}">
        <p14:creationId xmlns:p14="http://schemas.microsoft.com/office/powerpoint/2010/main" val="1997690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2FDE-8153-03FD-6A49-EE569681ED14}"/>
            </a:ext>
          </a:extLst>
        </p:cNvPr>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208FE4EF-8CE0-2536-FDCB-035ECE34CBDB}"/>
              </a:ext>
            </a:extLst>
          </p:cNvPr>
          <p:cNvPicPr>
            <a:picLocks noChangeAspect="1"/>
          </p:cNvPicPr>
          <p:nvPr/>
        </p:nvPicPr>
        <p:blipFill>
          <a:blip r:embed="rId2"/>
          <a:stretch>
            <a:fillRect/>
          </a:stretch>
        </p:blipFill>
        <p:spPr>
          <a:xfrm>
            <a:off x="13487400" y="9182100"/>
            <a:ext cx="4625747" cy="933058"/>
          </a:xfrm>
          <a:prstGeom prst="rect">
            <a:avLst/>
          </a:prstGeom>
        </p:spPr>
      </p:pic>
      <p:sp>
        <p:nvSpPr>
          <p:cNvPr id="3" name="TextBox 2">
            <a:extLst>
              <a:ext uri="{FF2B5EF4-FFF2-40B4-BE49-F238E27FC236}">
                <a16:creationId xmlns:a16="http://schemas.microsoft.com/office/drawing/2014/main" id="{0687CA07-7731-C70D-9409-0028EA8558B6}"/>
              </a:ext>
            </a:extLst>
          </p:cNvPr>
          <p:cNvSpPr txBox="1"/>
          <p:nvPr/>
        </p:nvSpPr>
        <p:spPr>
          <a:xfrm>
            <a:off x="1295400" y="495300"/>
            <a:ext cx="15729955" cy="11236409"/>
          </a:xfrm>
          <a:prstGeom prst="rect">
            <a:avLst/>
          </a:prstGeom>
          <a:noFill/>
        </p:spPr>
        <p:txBody>
          <a:bodyPr wrap="square" rtlCol="0">
            <a:spAutoFit/>
          </a:bodyPr>
          <a:lstStyle/>
          <a:p>
            <a:pPr algn="ctr"/>
            <a:r>
              <a:rPr lang="en-US" sz="6600" b="1" dirty="0">
                <a:solidFill>
                  <a:srgbClr val="003563"/>
                </a:solidFill>
                <a:latin typeface="Bebas Neue" panose="020B0606020202050201" pitchFamily="34" charset="0"/>
              </a:rPr>
              <a:t>Medicaid/LB 227 Update</a:t>
            </a:r>
            <a:endParaRPr lang="en-US" sz="3200" b="1" dirty="0">
              <a:solidFill>
                <a:srgbClr val="003563"/>
              </a:solidFill>
              <a:latin typeface="Bebas Neue" panose="020B0606020202050201" pitchFamily="34" charset="0"/>
            </a:endParaRPr>
          </a:p>
          <a:p>
            <a:endParaRPr lang="en-US" sz="3400" dirty="0"/>
          </a:p>
          <a:p>
            <a:pPr marL="571500" indent="-571500">
              <a:buClr>
                <a:srgbClr val="1D3161"/>
              </a:buClr>
              <a:buFont typeface="Arial" panose="020B0604020202020204" pitchFamily="34" charset="0"/>
              <a:buChar char="•"/>
              <a:defRPr/>
            </a:pPr>
            <a:r>
              <a:rPr lang="en-US" sz="3600" b="1" dirty="0">
                <a:ea typeface="Times New Roman" panose="02020603050405020304" pitchFamily="18" charset="0"/>
              </a:rPr>
              <a:t>Rebasing of CAH Interim Per Diem Rates</a:t>
            </a:r>
          </a:p>
          <a:p>
            <a:pPr marL="1028700" lvl="1" indent="-571500">
              <a:buClr>
                <a:srgbClr val="1D3161"/>
              </a:buClr>
              <a:buFont typeface="Arial" panose="020B0604020202020204" pitchFamily="34" charset="0"/>
              <a:buChar char="•"/>
              <a:defRPr/>
            </a:pPr>
            <a:r>
              <a:rPr lang="en-US" sz="3600" dirty="0">
                <a:ea typeface="Times New Roman" panose="02020603050405020304" pitchFamily="18" charset="0"/>
              </a:rPr>
              <a:t>Process is underway. More than half of CAHs have been rebased.</a:t>
            </a:r>
          </a:p>
          <a:p>
            <a:pPr marL="1028700" lvl="1" indent="-571500">
              <a:buClr>
                <a:srgbClr val="1D3161"/>
              </a:buClr>
              <a:buFont typeface="Arial" panose="020B0604020202020204" pitchFamily="34" charset="0"/>
              <a:buChar char="•"/>
              <a:defRPr/>
            </a:pPr>
            <a:r>
              <a:rPr lang="en-US" sz="3600" dirty="0">
                <a:ea typeface="Times New Roman" panose="02020603050405020304" pitchFamily="18" charset="0"/>
              </a:rPr>
              <a:t>Legislation required rebasing every two years, but DHHS will do annually.</a:t>
            </a:r>
          </a:p>
          <a:p>
            <a:pPr marL="1028700" lvl="1" indent="-571500">
              <a:buClr>
                <a:srgbClr val="1D3161"/>
              </a:buClr>
              <a:buFont typeface="Arial" panose="020B0604020202020204" pitchFamily="34" charset="0"/>
              <a:buChar char="•"/>
              <a:defRPr/>
            </a:pPr>
            <a:r>
              <a:rPr lang="en-US" sz="3600" dirty="0">
                <a:ea typeface="Times New Roman" panose="02020603050405020304" pitchFamily="18" charset="0"/>
              </a:rPr>
              <a:t>Working with DHHS on issues around inpatient ancillary services rebasing.</a:t>
            </a:r>
          </a:p>
          <a:p>
            <a:pPr marL="571500" indent="-571500">
              <a:buClr>
                <a:srgbClr val="1D3161"/>
              </a:buClr>
              <a:buFont typeface="Arial" panose="020B0604020202020204" pitchFamily="34" charset="0"/>
              <a:buChar char="•"/>
              <a:defRPr/>
            </a:pPr>
            <a:endParaRPr lang="en-US" sz="3600" b="1" dirty="0">
              <a:ea typeface="Times New Roman" panose="02020603050405020304" pitchFamily="18" charset="0"/>
            </a:endParaRPr>
          </a:p>
          <a:p>
            <a:pPr marL="571500" indent="-571500">
              <a:buClr>
                <a:srgbClr val="1D3161"/>
              </a:buClr>
              <a:buFont typeface="Arial" panose="020B0604020202020204" pitchFamily="34" charset="0"/>
              <a:buChar char="•"/>
              <a:defRPr/>
            </a:pPr>
            <a:r>
              <a:rPr lang="en-US" sz="3600" b="1" dirty="0">
                <a:ea typeface="Times New Roman" panose="02020603050405020304" pitchFamily="18" charset="0"/>
              </a:rPr>
              <a:t>Reimbursement for Difficult to Place Patients</a:t>
            </a:r>
          </a:p>
          <a:p>
            <a:pPr marL="1028700" lvl="1" indent="-571500">
              <a:buClr>
                <a:srgbClr val="1D3161"/>
              </a:buClr>
              <a:buFont typeface="Arial" panose="020B0604020202020204" pitchFamily="34" charset="0"/>
              <a:buChar char="•"/>
              <a:defRPr/>
            </a:pPr>
            <a:r>
              <a:rPr lang="en-US" sz="3600" dirty="0"/>
              <a:t>Medicaid reimbursement to acute care hospitals at 100% of the statewide average nursing facility per diem rate for individuals who are actively Medicaid eligible during an inpatient stay but cannot be discharged due to lack of nursing facility beds or guardianship issues.</a:t>
            </a:r>
          </a:p>
          <a:p>
            <a:pPr marL="1028700" lvl="1" indent="-571500">
              <a:buClr>
                <a:srgbClr val="1D3161"/>
              </a:buClr>
              <a:buFont typeface="Arial" panose="020B0604020202020204" pitchFamily="34" charset="0"/>
              <a:buChar char="•"/>
              <a:defRPr/>
            </a:pPr>
            <a:r>
              <a:rPr lang="en-US" sz="3600" dirty="0">
                <a:ea typeface="Times New Roman" panose="02020603050405020304" pitchFamily="18" charset="0"/>
              </a:rPr>
              <a:t>$264 from 9/2/23 to 12/31/23 and $278 for 2024.</a:t>
            </a:r>
          </a:p>
          <a:p>
            <a:pPr marL="1028700" lvl="1" indent="-571500">
              <a:buClr>
                <a:srgbClr val="1D3161"/>
              </a:buClr>
              <a:buFont typeface="Arial" panose="020B0604020202020204" pitchFamily="34" charset="0"/>
              <a:buChar char="•"/>
              <a:defRPr/>
            </a:pPr>
            <a:r>
              <a:rPr lang="en-US" sz="3600" dirty="0">
                <a:ea typeface="Times New Roman" panose="02020603050405020304" pitchFamily="18" charset="0"/>
              </a:rPr>
              <a:t>Day 1 of MCO timely filing is 4/1/24 and FFS is 7/1/24.</a:t>
            </a:r>
          </a:p>
          <a:p>
            <a:pPr marL="1028700" lvl="1" indent="-571500">
              <a:buClr>
                <a:srgbClr val="1D3161"/>
              </a:buClr>
              <a:buFont typeface="Arial" panose="020B0604020202020204" pitchFamily="34" charset="0"/>
              <a:buChar char="•"/>
              <a:defRPr/>
            </a:pPr>
            <a:r>
              <a:rPr lang="en-US" sz="3600" dirty="0">
                <a:ea typeface="Times New Roman" panose="02020603050405020304" pitchFamily="18" charset="0"/>
              </a:rPr>
              <a:t>Provider Bulletin: </a:t>
            </a:r>
            <a:r>
              <a:rPr lang="en-US" sz="3600" dirty="0">
                <a:hlinkClick r:id="rId3"/>
              </a:rPr>
              <a:t>dhhs.ne.gov/Medicaid Provider Bulletins/Provider Bulletin 24-04.pdf</a:t>
            </a:r>
            <a:endParaRPr lang="en-US" sz="3600" dirty="0">
              <a:ea typeface="Times New Roman" panose="02020603050405020304" pitchFamily="18" charset="0"/>
            </a:endParaRPr>
          </a:p>
          <a:p>
            <a:pPr marL="571500" indent="-571500">
              <a:spcAft>
                <a:spcPts val="1688"/>
              </a:spcAft>
              <a:buClr>
                <a:srgbClr val="1D3161"/>
              </a:buClr>
              <a:buFont typeface="Arial" panose="020B0604020202020204" pitchFamily="34" charset="0"/>
              <a:buChar char="•"/>
              <a:defRPr/>
            </a:pPr>
            <a:endParaRPr lang="en-US" sz="3600" b="1" dirty="0">
              <a:ea typeface="Times New Roman" panose="02020603050405020304" pitchFamily="18" charset="0"/>
            </a:endParaRPr>
          </a:p>
          <a:p>
            <a:pPr marL="685800" indent="-685800">
              <a:buClr>
                <a:schemeClr val="tx2">
                  <a:lumMod val="75000"/>
                </a:schemeClr>
              </a:buClr>
              <a:buFont typeface="Arial" panose="020B0604020202020204" pitchFamily="34" charset="0"/>
              <a:buChar char="•"/>
            </a:pPr>
            <a:endParaRPr lang="en-US" sz="3400" dirty="0"/>
          </a:p>
          <a:p>
            <a:pPr marL="685800" indent="-685800">
              <a:buClr>
                <a:schemeClr val="tx2">
                  <a:lumMod val="75000"/>
                </a:schemeClr>
              </a:buClr>
              <a:buFont typeface="Arial" panose="020B0604020202020204" pitchFamily="34" charset="0"/>
              <a:buChar char="•"/>
            </a:pPr>
            <a:endParaRPr lang="en-US" sz="3600" b="1" dirty="0"/>
          </a:p>
        </p:txBody>
      </p:sp>
    </p:spTree>
    <p:extLst>
      <p:ext uri="{BB962C8B-B14F-4D97-AF65-F5344CB8AC3E}">
        <p14:creationId xmlns:p14="http://schemas.microsoft.com/office/powerpoint/2010/main" val="801006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DC981EBE-E8D3-2735-EC3A-5F96F03B0A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1" y="3914443"/>
            <a:ext cx="6267121" cy="63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E1F5C32E-7428-778E-4088-2512D866B6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98787" y="-551965"/>
            <a:ext cx="5926962" cy="682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99268C1-0EEA-47A7-83F4-B04B1C7D2563}"/>
              </a:ext>
            </a:extLst>
          </p:cNvPr>
          <p:cNvSpPr txBox="1"/>
          <p:nvPr/>
        </p:nvSpPr>
        <p:spPr>
          <a:xfrm>
            <a:off x="5867400" y="-21535"/>
            <a:ext cx="6553200" cy="3185487"/>
          </a:xfrm>
          <a:prstGeom prst="rect">
            <a:avLst/>
          </a:prstGeom>
          <a:solidFill>
            <a:srgbClr val="003563"/>
          </a:solidFill>
        </p:spPr>
        <p:txBody>
          <a:bodyPr wrap="square" lIns="137160" tIns="68580" rIns="137160" bIns="68580" rtlCol="0" anchor="t">
            <a:spAutoFit/>
          </a:bodyPr>
          <a:lstStyle/>
          <a:p>
            <a:pPr algn="ctr"/>
            <a:r>
              <a:rPr lang="en-US" sz="6600" dirty="0">
                <a:solidFill>
                  <a:schemeClr val="bg1"/>
                </a:solidFill>
              </a:rPr>
              <a:t>Advocacy is a team sport.</a:t>
            </a:r>
          </a:p>
          <a:p>
            <a:pPr algn="ctr"/>
            <a:r>
              <a:rPr lang="en-US" sz="6600" b="1" dirty="0">
                <a:solidFill>
                  <a:schemeClr val="bg1"/>
                </a:solidFill>
              </a:rPr>
              <a:t>WE NEED YOU!</a:t>
            </a:r>
          </a:p>
        </p:txBody>
      </p:sp>
      <p:pic>
        <p:nvPicPr>
          <p:cNvPr id="1027" name="Picture 3">
            <a:extLst>
              <a:ext uri="{FF2B5EF4-FFF2-40B4-BE49-F238E27FC236}">
                <a16:creationId xmlns:a16="http://schemas.microsoft.com/office/drawing/2014/main" id="{E9C9F928-367F-3C28-909C-B925992C50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44400" y="5829300"/>
            <a:ext cx="6353074" cy="463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group of people standing together&#10;&#10;Description automatically generated">
            <a:extLst>
              <a:ext uri="{FF2B5EF4-FFF2-40B4-BE49-F238E27FC236}">
                <a16:creationId xmlns:a16="http://schemas.microsoft.com/office/drawing/2014/main" id="{B871132D-FDBB-9676-ED77-50DD21A94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1200" y="3009900"/>
            <a:ext cx="6629400" cy="4419600"/>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2ED657C0-5064-38CD-C99A-3B2156F0CD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5867400" cy="3912040"/>
          </a:xfrm>
          <a:prstGeom prst="rect">
            <a:avLst/>
          </a:prstGeom>
        </p:spPr>
      </p:pic>
      <p:pic>
        <p:nvPicPr>
          <p:cNvPr id="11" name="Picture 10" descr="A group of people in a circular room&#10;&#10;Description automatically generated">
            <a:extLst>
              <a:ext uri="{FF2B5EF4-FFF2-40B4-BE49-F238E27FC236}">
                <a16:creationId xmlns:a16="http://schemas.microsoft.com/office/drawing/2014/main" id="{01F7652D-8C6A-5512-E18D-8322571E38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6515100"/>
            <a:ext cx="6629400" cy="5273040"/>
          </a:xfrm>
          <a:prstGeom prst="rect">
            <a:avLst/>
          </a:prstGeom>
        </p:spPr>
      </p:pic>
    </p:spTree>
    <p:extLst>
      <p:ext uri="{BB962C8B-B14F-4D97-AF65-F5344CB8AC3E}">
        <p14:creationId xmlns:p14="http://schemas.microsoft.com/office/powerpoint/2010/main" val="917228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71E4F8-5763-4961-A41C-EFD54D0C718C}"/>
              </a:ext>
            </a:extLst>
          </p:cNvPr>
          <p:cNvSpPr txBox="1">
            <a:spLocks noGrp="1" noRot="1" noMove="1" noResize="1" noEditPoints="1" noAdjustHandles="1" noChangeArrowheads="1" noChangeShapeType="1"/>
          </p:cNvSpPr>
          <p:nvPr/>
        </p:nvSpPr>
        <p:spPr>
          <a:xfrm>
            <a:off x="914400" y="419100"/>
            <a:ext cx="16535400" cy="1107996"/>
          </a:xfrm>
          <a:prstGeom prst="rect">
            <a:avLst/>
          </a:prstGeom>
          <a:noFill/>
        </p:spPr>
        <p:txBody>
          <a:bodyPr wrap="square" rtlCol="0">
            <a:spAutoFit/>
          </a:bodyPr>
          <a:lstStyle/>
          <a:p>
            <a:pPr algn="ctr"/>
            <a:r>
              <a:rPr lang="en-US" sz="6600" b="1" dirty="0">
                <a:solidFill>
                  <a:srgbClr val="002060"/>
                </a:solidFill>
                <a:latin typeface="Bebas Neue" panose="020B0606020202050201" pitchFamily="34" charset="0"/>
                <a:ea typeface="Times New Roman" panose="02020603050405020304" pitchFamily="18" charset="0"/>
              </a:rPr>
              <a:t>ON DEFENSE NATIONALLY</a:t>
            </a:r>
          </a:p>
        </p:txBody>
      </p:sp>
      <p:pic>
        <p:nvPicPr>
          <p:cNvPr id="7" name="Picture 6" descr="A picture containing text, font, screenshot&#10;&#10;Description automatically generated">
            <a:extLst>
              <a:ext uri="{FF2B5EF4-FFF2-40B4-BE49-F238E27FC236}">
                <a16:creationId xmlns:a16="http://schemas.microsoft.com/office/drawing/2014/main" id="{8F2CA6D6-9AA8-6228-10E6-9FE7048CE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17" y="3645784"/>
            <a:ext cx="9642389" cy="2866502"/>
          </a:xfrm>
          <a:prstGeom prst="rect">
            <a:avLst/>
          </a:prstGeom>
        </p:spPr>
      </p:pic>
      <p:pic>
        <p:nvPicPr>
          <p:cNvPr id="11" name="Picture 10" descr="A picture containing text, font, screenshot&#10;&#10;Description automatically generated">
            <a:extLst>
              <a:ext uri="{FF2B5EF4-FFF2-40B4-BE49-F238E27FC236}">
                <a16:creationId xmlns:a16="http://schemas.microsoft.com/office/drawing/2014/main" id="{21E5471B-BCFD-B6FA-E9B6-38EC316BF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37127"/>
            <a:ext cx="8823373" cy="2129973"/>
          </a:xfrm>
          <a:prstGeom prst="rect">
            <a:avLst/>
          </a:prstGeom>
        </p:spPr>
      </p:pic>
      <p:pic>
        <p:nvPicPr>
          <p:cNvPr id="15" name="Picture 14" descr="A black text on a white background&#10;&#10;Description automatically generated with medium confidence">
            <a:extLst>
              <a:ext uri="{FF2B5EF4-FFF2-40B4-BE49-F238E27FC236}">
                <a16:creationId xmlns:a16="http://schemas.microsoft.com/office/drawing/2014/main" id="{0C49F9CF-46C7-D656-9FF8-11038C0DF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6515100"/>
            <a:ext cx="8232890" cy="1907639"/>
          </a:xfrm>
          <a:prstGeom prst="rect">
            <a:avLst/>
          </a:prstGeom>
        </p:spPr>
      </p:pic>
      <p:pic>
        <p:nvPicPr>
          <p:cNvPr id="9" name="Picture 8" descr="A close-up of a sign&#10;&#10;Description automatically generated with low confidence">
            <a:extLst>
              <a:ext uri="{FF2B5EF4-FFF2-40B4-BE49-F238E27FC236}">
                <a16:creationId xmlns:a16="http://schemas.microsoft.com/office/drawing/2014/main" id="{EAF18AE1-84AC-7D5F-CFE9-9764F450B3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7705" y="2171700"/>
            <a:ext cx="11084495" cy="1920042"/>
          </a:xfrm>
          <a:prstGeom prst="rect">
            <a:avLst/>
          </a:prstGeom>
        </p:spPr>
      </p:pic>
      <p:pic>
        <p:nvPicPr>
          <p:cNvPr id="19" name="Picture 18" descr="A black text on a white background&#10;&#10;Description automatically generated with medium confidence">
            <a:extLst>
              <a:ext uri="{FF2B5EF4-FFF2-40B4-BE49-F238E27FC236}">
                <a16:creationId xmlns:a16="http://schemas.microsoft.com/office/drawing/2014/main" id="{2B7AEFA8-1843-2DA3-FE1C-4D0C31D6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8496300"/>
            <a:ext cx="6553200" cy="1685817"/>
          </a:xfrm>
          <a:prstGeom prst="rect">
            <a:avLst/>
          </a:prstGeom>
        </p:spPr>
      </p:pic>
      <p:pic>
        <p:nvPicPr>
          <p:cNvPr id="5" name="Picture 4" descr="A picture containing text, font, screenshot, white&#10;&#10;Description automatically generated">
            <a:extLst>
              <a:ext uri="{FF2B5EF4-FFF2-40B4-BE49-F238E27FC236}">
                <a16:creationId xmlns:a16="http://schemas.microsoft.com/office/drawing/2014/main" id="{2ACFD3C8-F690-9029-9DA1-DE8635A15F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7600" y="7886700"/>
            <a:ext cx="6509887" cy="2079006"/>
          </a:xfrm>
          <a:prstGeom prst="rect">
            <a:avLst/>
          </a:prstGeom>
        </p:spPr>
      </p:pic>
      <p:pic>
        <p:nvPicPr>
          <p:cNvPr id="6" name="Picture 5">
            <a:extLst>
              <a:ext uri="{FF2B5EF4-FFF2-40B4-BE49-F238E27FC236}">
                <a16:creationId xmlns:a16="http://schemas.microsoft.com/office/drawing/2014/main" id="{F7F1C820-2F56-80F8-996B-ED5E37065F79}"/>
              </a:ext>
            </a:extLst>
          </p:cNvPr>
          <p:cNvPicPr>
            <a:picLocks noChangeAspect="1"/>
          </p:cNvPicPr>
          <p:nvPr/>
        </p:nvPicPr>
        <p:blipFill>
          <a:blip r:embed="rId9"/>
          <a:stretch>
            <a:fillRect/>
          </a:stretch>
        </p:blipFill>
        <p:spPr>
          <a:xfrm>
            <a:off x="11658600" y="3771900"/>
            <a:ext cx="5630146" cy="4517010"/>
          </a:xfrm>
          <a:prstGeom prst="rect">
            <a:avLst/>
          </a:prstGeom>
        </p:spPr>
      </p:pic>
      <p:pic>
        <p:nvPicPr>
          <p:cNvPr id="3" name="Content Placeholder 4" descr="Icon&#10;&#10;Description automatically generated">
            <a:extLst>
              <a:ext uri="{FF2B5EF4-FFF2-40B4-BE49-F238E27FC236}">
                <a16:creationId xmlns:a16="http://schemas.microsoft.com/office/drawing/2014/main" id="{0EAAEE3E-E0DF-8B92-D354-C9F3EAB27CD0}"/>
              </a:ext>
            </a:extLst>
          </p:cNvPr>
          <p:cNvPicPr>
            <a:picLocks noChangeAspect="1"/>
          </p:cNvPicPr>
          <p:nvPr/>
        </p:nvPicPr>
        <p:blipFill>
          <a:blip r:embed="rId10"/>
          <a:stretch>
            <a:fillRect/>
          </a:stretch>
        </p:blipFill>
        <p:spPr>
          <a:xfrm>
            <a:off x="13335000" y="9239642"/>
            <a:ext cx="4625747" cy="933058"/>
          </a:xfrm>
          <a:prstGeom prst="rect">
            <a:avLst/>
          </a:prstGeom>
        </p:spPr>
      </p:pic>
    </p:spTree>
    <p:extLst>
      <p:ext uri="{BB962C8B-B14F-4D97-AF65-F5344CB8AC3E}">
        <p14:creationId xmlns:p14="http://schemas.microsoft.com/office/powerpoint/2010/main" val="1198847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FC54-C313-80AE-5B94-91926C41FF58}"/>
              </a:ext>
            </a:extLst>
          </p:cNvPr>
          <p:cNvSpPr>
            <a:spLocks noGrp="1"/>
          </p:cNvSpPr>
          <p:nvPr>
            <p:ph type="title"/>
          </p:nvPr>
        </p:nvSpPr>
        <p:spPr>
          <a:xfrm>
            <a:off x="457200" y="419100"/>
            <a:ext cx="17373600" cy="1143000"/>
          </a:xfrm>
        </p:spPr>
        <p:txBody>
          <a:bodyPr>
            <a:normAutofit/>
          </a:bodyPr>
          <a:lstStyle/>
          <a:p>
            <a:r>
              <a:rPr lang="en-US" sz="6600" b="1" dirty="0">
                <a:solidFill>
                  <a:srgbClr val="003563"/>
                </a:solidFill>
                <a:latin typeface="Bebas Neue" panose="020B0606020202050201" pitchFamily="34" charset="0"/>
              </a:rPr>
              <a:t>NHA DATABANK</a:t>
            </a:r>
          </a:p>
        </p:txBody>
      </p:sp>
      <p:sp>
        <p:nvSpPr>
          <p:cNvPr id="3" name="Content Placeholder 2">
            <a:extLst>
              <a:ext uri="{FF2B5EF4-FFF2-40B4-BE49-F238E27FC236}">
                <a16:creationId xmlns:a16="http://schemas.microsoft.com/office/drawing/2014/main" id="{8971933D-7830-4E1C-6008-604646DBEA43}"/>
              </a:ext>
            </a:extLst>
          </p:cNvPr>
          <p:cNvSpPr>
            <a:spLocks noGrp="1"/>
          </p:cNvSpPr>
          <p:nvPr>
            <p:ph idx="1"/>
          </p:nvPr>
        </p:nvSpPr>
        <p:spPr>
          <a:xfrm>
            <a:off x="457200" y="1676400"/>
            <a:ext cx="17373600" cy="8039100"/>
          </a:xfrm>
        </p:spPr>
        <p:txBody>
          <a:bodyPr>
            <a:normAutofit/>
          </a:bodyPr>
          <a:lstStyle/>
          <a:p>
            <a:pPr defTabSz="1371600">
              <a:spcBef>
                <a:spcPts val="0"/>
              </a:spcBef>
              <a:buClr>
                <a:srgbClr val="E7E6E6">
                  <a:lumMod val="25000"/>
                </a:srgbClr>
              </a:buClr>
              <a:defRPr/>
            </a:pPr>
            <a:r>
              <a:rPr lang="en-US" sz="3600" dirty="0">
                <a:solidFill>
                  <a:prstClr val="black">
                    <a:lumMod val="85000"/>
                    <a:lumOff val="15000"/>
                  </a:prstClr>
                </a:solidFill>
                <a:latin typeface="Calibri" panose="020F0502020204030204"/>
              </a:rPr>
              <a:t>Aggregates monthly utilization, income statement, and balance sheet data.</a:t>
            </a:r>
          </a:p>
          <a:p>
            <a:pPr defTabSz="1371600">
              <a:spcBef>
                <a:spcPts val="0"/>
              </a:spcBef>
              <a:buClr>
                <a:srgbClr val="E7E6E6">
                  <a:lumMod val="25000"/>
                </a:srgbClr>
              </a:buClr>
              <a:defRPr/>
            </a:pPr>
            <a:endParaRPr lang="en-US" sz="3600" dirty="0">
              <a:solidFill>
                <a:prstClr val="black">
                  <a:lumMod val="85000"/>
                  <a:lumOff val="15000"/>
                </a:prstClr>
              </a:solidFill>
              <a:latin typeface="Calibri" panose="020F0502020204030204"/>
            </a:endParaRPr>
          </a:p>
          <a:p>
            <a:pPr defTabSz="1371600">
              <a:spcBef>
                <a:spcPts val="0"/>
              </a:spcBef>
              <a:buClr>
                <a:srgbClr val="E7E6E6">
                  <a:lumMod val="25000"/>
                </a:srgbClr>
              </a:buClr>
              <a:defRPr/>
            </a:pPr>
            <a:r>
              <a:rPr lang="en-US" sz="3600" dirty="0">
                <a:solidFill>
                  <a:prstClr val="black">
                    <a:lumMod val="85000"/>
                    <a:lumOff val="15000"/>
                  </a:prstClr>
                </a:solidFill>
                <a:latin typeface="Calibri" panose="020F0502020204030204"/>
              </a:rPr>
              <a:t>Provides members the ability to compare financial and utilization performance with other hospitals and peer groups using near real time utilization and financial data.</a:t>
            </a:r>
          </a:p>
          <a:p>
            <a:pPr defTabSz="1371600">
              <a:spcBef>
                <a:spcPts val="0"/>
              </a:spcBef>
              <a:buClr>
                <a:srgbClr val="E7E6E6">
                  <a:lumMod val="25000"/>
                </a:srgbClr>
              </a:buClr>
              <a:defRPr/>
            </a:pPr>
            <a:endParaRPr lang="en-US" sz="3600" dirty="0">
              <a:solidFill>
                <a:prstClr val="black">
                  <a:lumMod val="85000"/>
                  <a:lumOff val="15000"/>
                </a:prstClr>
              </a:solidFill>
              <a:latin typeface="Calibri" panose="020F0502020204030204"/>
            </a:endParaRPr>
          </a:p>
          <a:p>
            <a:pPr defTabSz="1371600">
              <a:spcBef>
                <a:spcPts val="0"/>
              </a:spcBef>
              <a:buClr>
                <a:srgbClr val="E7E6E6">
                  <a:lumMod val="25000"/>
                </a:srgbClr>
              </a:buClr>
              <a:defRPr/>
            </a:pPr>
            <a:r>
              <a:rPr lang="en-US" sz="3600" dirty="0">
                <a:solidFill>
                  <a:prstClr val="black">
                    <a:lumMod val="85000"/>
                    <a:lumOff val="15000"/>
                  </a:prstClr>
                </a:solidFill>
                <a:latin typeface="Calibri" panose="020F0502020204030204"/>
              </a:rPr>
              <a:t>Used to help advocate for policy and legislative agenda.</a:t>
            </a:r>
          </a:p>
          <a:p>
            <a:pPr marL="0" indent="0" defTabSz="1371600">
              <a:spcBef>
                <a:spcPts val="0"/>
              </a:spcBef>
              <a:buClr>
                <a:srgbClr val="E7E6E6">
                  <a:lumMod val="25000"/>
                </a:srgbClr>
              </a:buClr>
              <a:buNone/>
              <a:defRPr/>
            </a:pPr>
            <a:endParaRPr lang="en-US" sz="3600" dirty="0">
              <a:solidFill>
                <a:prstClr val="black">
                  <a:lumMod val="85000"/>
                  <a:lumOff val="15000"/>
                </a:prstClr>
              </a:solidFill>
              <a:latin typeface="Calibri" panose="020F0502020204030204" pitchFamily="34" charset="0"/>
              <a:ea typeface="Times New Roman" panose="02020603050405020304" pitchFamily="18" charset="0"/>
            </a:endParaRPr>
          </a:p>
          <a:p>
            <a:pPr defTabSz="1371600">
              <a:spcBef>
                <a:spcPts val="0"/>
              </a:spcBef>
              <a:buClr>
                <a:srgbClr val="E7E6E6">
                  <a:lumMod val="25000"/>
                </a:srgbClr>
              </a:buClr>
              <a:defRPr/>
            </a:pPr>
            <a:r>
              <a:rPr lang="en-US" sz="3600" dirty="0">
                <a:solidFill>
                  <a:prstClr val="black">
                    <a:lumMod val="85000"/>
                    <a:lumOff val="15000"/>
                  </a:prstClr>
                </a:solidFill>
                <a:latin typeface="Calibri" panose="020F0502020204030204" pitchFamily="34" charset="0"/>
                <a:ea typeface="Times New Roman" panose="02020603050405020304" pitchFamily="18" charset="0"/>
              </a:rPr>
              <a:t>Gives NHA regular aggregate DATABANK information to elected state and federal officials, the media and general public on important issues such as adequate payment, charity care, and rural health care. </a:t>
            </a:r>
          </a:p>
          <a:p>
            <a:pPr marL="0" indent="0" defTabSz="1371600">
              <a:spcBef>
                <a:spcPts val="0"/>
              </a:spcBef>
              <a:buClr>
                <a:srgbClr val="E7E6E6">
                  <a:lumMod val="25000"/>
                </a:srgbClr>
              </a:buClr>
              <a:buNone/>
              <a:defRPr/>
            </a:pPr>
            <a:endParaRPr lang="en-US" sz="3600" dirty="0">
              <a:solidFill>
                <a:prstClr val="black">
                  <a:lumMod val="85000"/>
                  <a:lumOff val="15000"/>
                </a:prstClr>
              </a:solidFill>
              <a:latin typeface="Calibri" panose="020F0502020204030204"/>
            </a:endParaRPr>
          </a:p>
          <a:p>
            <a:pPr defTabSz="1371600">
              <a:spcBef>
                <a:spcPts val="0"/>
              </a:spcBef>
              <a:buClr>
                <a:srgbClr val="E7E6E6">
                  <a:lumMod val="25000"/>
                </a:srgbClr>
              </a:buClr>
              <a:defRPr/>
            </a:pPr>
            <a:r>
              <a:rPr lang="en-US" sz="3600" dirty="0">
                <a:solidFill>
                  <a:prstClr val="black">
                    <a:lumMod val="85000"/>
                    <a:lumOff val="15000"/>
                  </a:prstClr>
                </a:solidFill>
                <a:latin typeface="Calibri" panose="020F0502020204030204"/>
              </a:rPr>
              <a:t>Data submitted at least quarterly, monthly preferred.</a:t>
            </a:r>
          </a:p>
          <a:p>
            <a:pPr defTabSz="1371600">
              <a:spcBef>
                <a:spcPts val="0"/>
              </a:spcBef>
              <a:buClr>
                <a:srgbClr val="E7E6E6">
                  <a:lumMod val="25000"/>
                </a:srgbClr>
              </a:buClr>
              <a:defRPr/>
            </a:pPr>
            <a:endParaRPr lang="en-US" sz="3600" dirty="0">
              <a:solidFill>
                <a:prstClr val="black">
                  <a:lumMod val="85000"/>
                  <a:lumOff val="15000"/>
                </a:prstClr>
              </a:solidFill>
              <a:latin typeface="Calibri" panose="020F0502020204030204"/>
            </a:endParaRPr>
          </a:p>
          <a:p>
            <a:pPr defTabSz="1371600">
              <a:spcBef>
                <a:spcPts val="0"/>
              </a:spcBef>
              <a:buClr>
                <a:srgbClr val="E7E6E6">
                  <a:lumMod val="25000"/>
                </a:srgbClr>
              </a:buClr>
              <a:defRPr/>
            </a:pPr>
            <a:r>
              <a:rPr lang="en-US" sz="3600" dirty="0">
                <a:solidFill>
                  <a:prstClr val="black">
                    <a:lumMod val="85000"/>
                    <a:lumOff val="15000"/>
                  </a:prstClr>
                </a:solidFill>
                <a:latin typeface="Calibri" panose="020F0502020204030204"/>
              </a:rPr>
              <a:t>No cost to individual members.</a:t>
            </a:r>
          </a:p>
          <a:p>
            <a:endParaRPr lang="en-US" dirty="0"/>
          </a:p>
        </p:txBody>
      </p:sp>
      <p:pic>
        <p:nvPicPr>
          <p:cNvPr id="4" name="Content Placeholder 4" descr="Icon&#10;&#10;Description automatically generated">
            <a:extLst>
              <a:ext uri="{FF2B5EF4-FFF2-40B4-BE49-F238E27FC236}">
                <a16:creationId xmlns:a16="http://schemas.microsoft.com/office/drawing/2014/main" id="{F990C86A-2EEA-C3CF-2EC1-BB5075EA7DEC}"/>
              </a:ext>
            </a:extLst>
          </p:cNvPr>
          <p:cNvPicPr>
            <a:picLocks noChangeAspect="1"/>
          </p:cNvPicPr>
          <p:nvPr/>
        </p:nvPicPr>
        <p:blipFill>
          <a:blip r:embed="rId2"/>
          <a:stretch>
            <a:fillRect/>
          </a:stretch>
        </p:blipFill>
        <p:spPr>
          <a:xfrm>
            <a:off x="13335000" y="9239642"/>
            <a:ext cx="4625747" cy="933058"/>
          </a:xfrm>
          <a:prstGeom prst="rect">
            <a:avLst/>
          </a:prstGeom>
        </p:spPr>
      </p:pic>
    </p:spTree>
    <p:extLst>
      <p:ext uri="{BB962C8B-B14F-4D97-AF65-F5344CB8AC3E}">
        <p14:creationId xmlns:p14="http://schemas.microsoft.com/office/powerpoint/2010/main" val="919272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5A6A5-EC80-AA8B-D894-B2E5A65974B2}"/>
              </a:ext>
            </a:extLst>
          </p:cNvPr>
          <p:cNvPicPr>
            <a:picLocks noChangeAspect="1"/>
          </p:cNvPicPr>
          <p:nvPr/>
        </p:nvPicPr>
        <p:blipFill>
          <a:blip r:embed="rId2"/>
          <a:stretch>
            <a:fillRect/>
          </a:stretch>
        </p:blipFill>
        <p:spPr>
          <a:xfrm>
            <a:off x="1984554" y="190500"/>
            <a:ext cx="14474646" cy="9706527"/>
          </a:xfrm>
          <a:prstGeom prst="rect">
            <a:avLst/>
          </a:prstGeom>
        </p:spPr>
      </p:pic>
    </p:spTree>
    <p:extLst>
      <p:ext uri="{BB962C8B-B14F-4D97-AF65-F5344CB8AC3E}">
        <p14:creationId xmlns:p14="http://schemas.microsoft.com/office/powerpoint/2010/main" val="3392211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D37BB-FB20-6121-1523-BD32D598120E}"/>
              </a:ext>
            </a:extLst>
          </p:cNvPr>
          <p:cNvPicPr>
            <a:picLocks noChangeAspect="1"/>
          </p:cNvPicPr>
          <p:nvPr/>
        </p:nvPicPr>
        <p:blipFill>
          <a:blip r:embed="rId2"/>
          <a:stretch>
            <a:fillRect/>
          </a:stretch>
        </p:blipFill>
        <p:spPr>
          <a:xfrm>
            <a:off x="1752600" y="266700"/>
            <a:ext cx="14396876" cy="9593873"/>
          </a:xfrm>
          <a:prstGeom prst="rect">
            <a:avLst/>
          </a:prstGeom>
        </p:spPr>
      </p:pic>
    </p:spTree>
    <p:extLst>
      <p:ext uri="{BB962C8B-B14F-4D97-AF65-F5344CB8AC3E}">
        <p14:creationId xmlns:p14="http://schemas.microsoft.com/office/powerpoint/2010/main" val="124604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Icon&#10;&#10;Description automatically generated">
            <a:extLst>
              <a:ext uri="{FF2B5EF4-FFF2-40B4-BE49-F238E27FC236}">
                <a16:creationId xmlns:a16="http://schemas.microsoft.com/office/drawing/2014/main" id="{67E93876-90A3-2D80-6BDF-DECD5C7F2419}"/>
              </a:ext>
            </a:extLst>
          </p:cNvPr>
          <p:cNvPicPr>
            <a:picLocks noChangeAspect="1"/>
          </p:cNvPicPr>
          <p:nvPr/>
        </p:nvPicPr>
        <p:blipFill>
          <a:blip r:embed="rId2"/>
          <a:stretch>
            <a:fillRect/>
          </a:stretch>
        </p:blipFill>
        <p:spPr>
          <a:xfrm>
            <a:off x="13639800" y="8953500"/>
            <a:ext cx="4298498" cy="858669"/>
          </a:xfrm>
          <a:prstGeom prst="rect">
            <a:avLst/>
          </a:prstGeom>
        </p:spPr>
      </p:pic>
      <p:sp>
        <p:nvSpPr>
          <p:cNvPr id="3" name="TextBox 2">
            <a:extLst>
              <a:ext uri="{FF2B5EF4-FFF2-40B4-BE49-F238E27FC236}">
                <a16:creationId xmlns:a16="http://schemas.microsoft.com/office/drawing/2014/main" id="{61A92251-5557-1634-1446-5B642A9D5B32}"/>
              </a:ext>
            </a:extLst>
          </p:cNvPr>
          <p:cNvSpPr txBox="1"/>
          <p:nvPr/>
        </p:nvSpPr>
        <p:spPr>
          <a:xfrm>
            <a:off x="4791110" y="3467100"/>
            <a:ext cx="8705780" cy="4770537"/>
          </a:xfrm>
          <a:prstGeom prst="rect">
            <a:avLst/>
          </a:prstGeom>
          <a:noFill/>
        </p:spPr>
        <p:txBody>
          <a:bodyPr wrap="square" lIns="91440" tIns="45720" rIns="91440" bIns="45720" rtlCol="0" anchor="t">
            <a:spAutoFit/>
          </a:bodyPr>
          <a:lstStyle/>
          <a:p>
            <a:pPr algn="ctr"/>
            <a:r>
              <a:rPr lang="en-US" sz="9600" b="1" dirty="0">
                <a:solidFill>
                  <a:srgbClr val="002060"/>
                </a:solidFill>
              </a:rPr>
              <a:t>Questions?</a:t>
            </a:r>
          </a:p>
          <a:p>
            <a:pPr algn="ctr"/>
            <a:endParaRPr lang="en-US" sz="2400" dirty="0">
              <a:solidFill>
                <a:srgbClr val="002060"/>
              </a:solidFill>
            </a:endParaRPr>
          </a:p>
          <a:p>
            <a:pPr algn="ctr"/>
            <a:endParaRPr lang="en-US" sz="2400" dirty="0">
              <a:solidFill>
                <a:srgbClr val="002060"/>
              </a:solidFill>
            </a:endParaRPr>
          </a:p>
          <a:p>
            <a:pPr algn="ctr"/>
            <a:r>
              <a:rPr lang="en-US" sz="3200" dirty="0"/>
              <a:t>Jeremy Nordquist, MPA</a:t>
            </a:r>
          </a:p>
          <a:p>
            <a:pPr algn="ctr"/>
            <a:r>
              <a:rPr lang="en-US" sz="3200" dirty="0"/>
              <a:t>President</a:t>
            </a:r>
          </a:p>
          <a:p>
            <a:pPr algn="ctr"/>
            <a:r>
              <a:rPr lang="en-US" sz="3200" dirty="0"/>
              <a:t>Nebraska Hospital Association</a:t>
            </a:r>
          </a:p>
          <a:p>
            <a:pPr algn="ctr"/>
            <a:r>
              <a:rPr lang="en-US" sz="3200" dirty="0"/>
              <a:t>jnordquist@nebraskahospitals.org</a:t>
            </a:r>
          </a:p>
          <a:p>
            <a:pPr algn="ctr"/>
            <a:r>
              <a:rPr lang="en-US" sz="3200" dirty="0"/>
              <a:t>402-578-6442</a:t>
            </a:r>
          </a:p>
        </p:txBody>
      </p:sp>
    </p:spTree>
    <p:extLst>
      <p:ext uri="{BB962C8B-B14F-4D97-AF65-F5344CB8AC3E}">
        <p14:creationId xmlns:p14="http://schemas.microsoft.com/office/powerpoint/2010/main" val="228144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columns with text&#10;&#10;Description automatically generated">
            <a:extLst>
              <a:ext uri="{FF2B5EF4-FFF2-40B4-BE49-F238E27FC236}">
                <a16:creationId xmlns:a16="http://schemas.microsoft.com/office/drawing/2014/main" id="{6B9FDB35-874D-66E3-9301-B9DB0BEE6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1500"/>
            <a:ext cx="18328410" cy="9305192"/>
          </a:xfrm>
          <a:prstGeom prst="rect">
            <a:avLst/>
          </a:prstGeom>
        </p:spPr>
      </p:pic>
    </p:spTree>
    <p:extLst>
      <p:ext uri="{BB962C8B-B14F-4D97-AF65-F5344CB8AC3E}">
        <p14:creationId xmlns:p14="http://schemas.microsoft.com/office/powerpoint/2010/main" val="342306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9268C1-0EEA-47A7-83F4-B04B1C7D2563}"/>
              </a:ext>
            </a:extLst>
          </p:cNvPr>
          <p:cNvSpPr txBox="1"/>
          <p:nvPr/>
        </p:nvSpPr>
        <p:spPr>
          <a:xfrm>
            <a:off x="367041" y="3559625"/>
            <a:ext cx="17458113" cy="2908489"/>
          </a:xfrm>
          <a:prstGeom prst="rect">
            <a:avLst/>
          </a:prstGeom>
          <a:noFill/>
        </p:spPr>
        <p:txBody>
          <a:bodyPr wrap="square" lIns="137160" tIns="68580" rIns="137160" bIns="68580" rtlCol="0" anchor="t">
            <a:spAutoFit/>
          </a:bodyPr>
          <a:lstStyle/>
          <a:p>
            <a:pPr algn="ctr"/>
            <a:r>
              <a:rPr lang="en-US" sz="9000" b="1" dirty="0">
                <a:solidFill>
                  <a:srgbClr val="002060"/>
                </a:solidFill>
              </a:rPr>
              <a:t>What are the current issues facing Nebraska hospitals?</a:t>
            </a:r>
            <a:endParaRPr lang="en-US" sz="9000" dirty="0">
              <a:solidFill>
                <a:srgbClr val="002060"/>
              </a:solidFill>
            </a:endParaRPr>
          </a:p>
        </p:txBody>
      </p:sp>
      <p:pic>
        <p:nvPicPr>
          <p:cNvPr id="4" name="Content Placeholder 4" descr="Icon&#10;&#10;Description automatically generated">
            <a:extLst>
              <a:ext uri="{FF2B5EF4-FFF2-40B4-BE49-F238E27FC236}">
                <a16:creationId xmlns:a16="http://schemas.microsoft.com/office/drawing/2014/main" id="{7B48E81E-C979-43D1-730B-62A333E31BDA}"/>
              </a:ext>
            </a:extLst>
          </p:cNvPr>
          <p:cNvPicPr>
            <a:picLocks noChangeAspect="1"/>
          </p:cNvPicPr>
          <p:nvPr/>
        </p:nvPicPr>
        <p:blipFill>
          <a:blip r:embed="rId2"/>
          <a:stretch>
            <a:fillRect/>
          </a:stretch>
        </p:blipFill>
        <p:spPr>
          <a:xfrm>
            <a:off x="13638634" y="9028756"/>
            <a:ext cx="4298498" cy="858669"/>
          </a:xfrm>
          <a:prstGeom prst="rect">
            <a:avLst/>
          </a:prstGeom>
        </p:spPr>
      </p:pic>
    </p:spTree>
    <p:extLst>
      <p:ext uri="{BB962C8B-B14F-4D97-AF65-F5344CB8AC3E}">
        <p14:creationId xmlns:p14="http://schemas.microsoft.com/office/powerpoint/2010/main" val="254819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925800" y="8267700"/>
            <a:ext cx="1940774" cy="1600639"/>
          </a:xfrm>
          <a:custGeom>
            <a:avLst/>
            <a:gdLst/>
            <a:ahLst/>
            <a:cxnLst/>
            <a:rect l="l" t="t" r="r" b="b"/>
            <a:pathLst>
              <a:path w="1940774" h="1600639">
                <a:moveTo>
                  <a:pt x="0" y="0"/>
                </a:moveTo>
                <a:lnTo>
                  <a:pt x="1940774" y="0"/>
                </a:lnTo>
                <a:lnTo>
                  <a:pt x="1940774" y="1600639"/>
                </a:lnTo>
                <a:lnTo>
                  <a:pt x="0" y="1600639"/>
                </a:lnTo>
                <a:lnTo>
                  <a:pt x="0" y="0"/>
                </a:lnTo>
                <a:close/>
              </a:path>
            </a:pathLst>
          </a:custGeom>
          <a:blipFill>
            <a:blip r:embed="rId2"/>
            <a:stretch>
              <a:fillRect l="-12371" t="-30000" r="-12371" b="-21249"/>
            </a:stretch>
          </a:blipFill>
        </p:spPr>
        <p:txBody>
          <a:bodyPr/>
          <a:lstStyle/>
          <a:p>
            <a:endParaRPr lang="en-US"/>
          </a:p>
        </p:txBody>
      </p:sp>
      <p:sp>
        <p:nvSpPr>
          <p:cNvPr id="5" name="TextBox 5"/>
          <p:cNvSpPr txBox="1"/>
          <p:nvPr/>
        </p:nvSpPr>
        <p:spPr>
          <a:xfrm>
            <a:off x="5948072" y="5099464"/>
            <a:ext cx="2261398" cy="942973"/>
          </a:xfrm>
          <a:prstGeom prst="rect">
            <a:avLst/>
          </a:prstGeom>
        </p:spPr>
        <p:txBody>
          <a:bodyPr lIns="0" tIns="0" rIns="0" bIns="0" rtlCol="0" anchor="t">
            <a:spAutoFit/>
          </a:bodyPr>
          <a:lstStyle/>
          <a:p>
            <a:pPr algn="ctr">
              <a:lnSpc>
                <a:spcPts val="6839"/>
              </a:lnSpc>
            </a:pPr>
            <a:r>
              <a:rPr lang="en-US" sz="7199">
                <a:solidFill>
                  <a:srgbClr val="FFFFFF"/>
                </a:solidFill>
                <a:latin typeface="Bebas Neue"/>
              </a:rPr>
              <a:t>75%</a:t>
            </a:r>
          </a:p>
        </p:txBody>
      </p:sp>
      <p:grpSp>
        <p:nvGrpSpPr>
          <p:cNvPr id="6" name="Group 6"/>
          <p:cNvGrpSpPr/>
          <p:nvPr/>
        </p:nvGrpSpPr>
        <p:grpSpPr>
          <a:xfrm>
            <a:off x="7315200" y="571500"/>
            <a:ext cx="8708694" cy="8464631"/>
            <a:chOff x="0" y="0"/>
            <a:chExt cx="6967185" cy="6967185"/>
          </a:xfrm>
        </p:grpSpPr>
        <p:grpSp>
          <p:nvGrpSpPr>
            <p:cNvPr id="7" name="Group 7"/>
            <p:cNvGrpSpPr>
              <a:grpSpLocks noChangeAspect="1"/>
            </p:cNvGrpSpPr>
            <p:nvPr/>
          </p:nvGrpSpPr>
          <p:grpSpPr>
            <a:xfrm>
              <a:off x="0" y="0"/>
              <a:ext cx="6967185" cy="6967185"/>
              <a:chOff x="0" y="0"/>
              <a:chExt cx="2540000" cy="2540000"/>
            </a:xfrm>
          </p:grpSpPr>
          <p:sp>
            <p:nvSpPr>
              <p:cNvPr id="8" name="Freeform 8"/>
              <p:cNvSpPr/>
              <p:nvPr/>
            </p:nvSpPr>
            <p:spPr>
              <a:xfrm>
                <a:off x="1270000" y="0"/>
                <a:ext cx="1268379" cy="1270000"/>
              </a:xfrm>
              <a:custGeom>
                <a:avLst/>
                <a:gdLst/>
                <a:ahLst/>
                <a:cxnLst/>
                <a:rect l="l" t="t" r="r" b="b"/>
                <a:pathLst>
                  <a:path w="1268379" h="1270000">
                    <a:moveTo>
                      <a:pt x="0" y="0"/>
                    </a:moveTo>
                    <a:lnTo>
                      <a:pt x="0" y="0"/>
                    </a:lnTo>
                    <a:cubicBezTo>
                      <a:pt x="676469" y="0"/>
                      <a:pt x="1234211" y="530247"/>
                      <a:pt x="1268379" y="1205853"/>
                    </a:cubicBezTo>
                    <a:lnTo>
                      <a:pt x="0" y="1270000"/>
                    </a:lnTo>
                    <a:close/>
                  </a:path>
                </a:pathLst>
              </a:custGeom>
              <a:solidFill>
                <a:srgbClr val="25B1DD"/>
              </a:solidFill>
            </p:spPr>
            <p:txBody>
              <a:bodyPr/>
              <a:lstStyle/>
              <a:p>
                <a:endParaRPr lang="en-US"/>
              </a:p>
            </p:txBody>
          </p:sp>
          <p:sp>
            <p:nvSpPr>
              <p:cNvPr id="9" name="Freeform 9"/>
              <p:cNvSpPr/>
              <p:nvPr/>
            </p:nvSpPr>
            <p:spPr>
              <a:xfrm>
                <a:off x="1270000" y="1142541"/>
                <a:ext cx="1300444" cy="996588"/>
              </a:xfrm>
              <a:custGeom>
                <a:avLst/>
                <a:gdLst/>
                <a:ahLst/>
                <a:cxnLst/>
                <a:rect l="l" t="t" r="r" b="b"/>
                <a:pathLst>
                  <a:path w="1300444" h="996588">
                    <a:moveTo>
                      <a:pt x="1263588" y="0"/>
                    </a:moveTo>
                    <a:cubicBezTo>
                      <a:pt x="1300444" y="365377"/>
                      <a:pt x="1177337" y="728821"/>
                      <a:pt x="926021" y="996588"/>
                    </a:cubicBezTo>
                    <a:lnTo>
                      <a:pt x="0" y="127459"/>
                    </a:lnTo>
                    <a:close/>
                  </a:path>
                </a:pathLst>
              </a:custGeom>
              <a:solidFill>
                <a:srgbClr val="D2D6DF"/>
              </a:solidFill>
            </p:spPr>
            <p:txBody>
              <a:bodyPr/>
              <a:lstStyle/>
              <a:p>
                <a:endParaRPr lang="en-US"/>
              </a:p>
            </p:txBody>
          </p:sp>
          <p:sp>
            <p:nvSpPr>
              <p:cNvPr id="10" name="Freeform 10"/>
              <p:cNvSpPr/>
              <p:nvPr/>
            </p:nvSpPr>
            <p:spPr>
              <a:xfrm>
                <a:off x="-101793" y="0"/>
                <a:ext cx="2340095" cy="2668488"/>
              </a:xfrm>
              <a:custGeom>
                <a:avLst/>
                <a:gdLst/>
                <a:ahLst/>
                <a:cxnLst/>
                <a:rect l="l" t="t" r="r" b="b"/>
                <a:pathLst>
                  <a:path w="2340095" h="2668488">
                    <a:moveTo>
                      <a:pt x="2340095" y="2091761"/>
                    </a:moveTo>
                    <a:cubicBezTo>
                      <a:pt x="1959835" y="2539832"/>
                      <a:pt x="1321825" y="2668488"/>
                      <a:pt x="797634" y="2402803"/>
                    </a:cubicBezTo>
                    <a:cubicBezTo>
                      <a:pt x="273443" y="2137117"/>
                      <a:pt x="0" y="1546493"/>
                      <a:pt x="136554" y="974900"/>
                    </a:cubicBezTo>
                    <a:cubicBezTo>
                      <a:pt x="273108" y="403308"/>
                      <a:pt x="783988" y="59"/>
                      <a:pt x="1371666" y="0"/>
                    </a:cubicBezTo>
                    <a:lnTo>
                      <a:pt x="1371793" y="1270000"/>
                    </a:lnTo>
                    <a:close/>
                  </a:path>
                </a:pathLst>
              </a:custGeom>
              <a:solidFill>
                <a:srgbClr val="1E3262"/>
              </a:solidFill>
            </p:spPr>
            <p:txBody>
              <a:bodyPr/>
              <a:lstStyle/>
              <a:p>
                <a:endParaRPr lang="en-US"/>
              </a:p>
            </p:txBody>
          </p:sp>
        </p:grpSp>
      </p:grpSp>
      <p:sp>
        <p:nvSpPr>
          <p:cNvPr id="11" name="TextBox 11"/>
          <p:cNvSpPr txBox="1"/>
          <p:nvPr/>
        </p:nvSpPr>
        <p:spPr>
          <a:xfrm>
            <a:off x="8839200" y="5143500"/>
            <a:ext cx="1983686" cy="1264129"/>
          </a:xfrm>
          <a:prstGeom prst="rect">
            <a:avLst/>
          </a:prstGeom>
        </p:spPr>
        <p:txBody>
          <a:bodyPr lIns="0" tIns="0" rIns="0" bIns="0" rtlCol="0" anchor="t">
            <a:spAutoFit/>
          </a:bodyPr>
          <a:lstStyle/>
          <a:p>
            <a:pPr algn="ctr">
              <a:lnSpc>
                <a:spcPts val="4999"/>
              </a:lnSpc>
            </a:pPr>
            <a:r>
              <a:rPr lang="en-US" sz="3999" b="1" dirty="0">
                <a:solidFill>
                  <a:schemeClr val="bg1"/>
                </a:solidFill>
                <a:latin typeface="Calibri" panose="020F0502020204030204" pitchFamily="34" charset="0"/>
                <a:cs typeface="Calibri" panose="020F0502020204030204" pitchFamily="34" charset="0"/>
              </a:rPr>
              <a:t>IND CAH</a:t>
            </a:r>
          </a:p>
          <a:p>
            <a:pPr algn="ctr">
              <a:lnSpc>
                <a:spcPts val="4999"/>
              </a:lnSpc>
            </a:pPr>
            <a:r>
              <a:rPr lang="en-US" sz="3999" b="1" dirty="0">
                <a:solidFill>
                  <a:schemeClr val="bg1"/>
                </a:solidFill>
                <a:latin typeface="Calibri" panose="020F0502020204030204" pitchFamily="34" charset="0"/>
                <a:cs typeface="Calibri" panose="020F0502020204030204" pitchFamily="34" charset="0"/>
              </a:rPr>
              <a:t>63.0%</a:t>
            </a:r>
          </a:p>
        </p:txBody>
      </p:sp>
      <p:sp>
        <p:nvSpPr>
          <p:cNvPr id="12" name="TextBox 12"/>
          <p:cNvSpPr txBox="1"/>
          <p:nvPr/>
        </p:nvSpPr>
        <p:spPr>
          <a:xfrm>
            <a:off x="13716000" y="5067300"/>
            <a:ext cx="1983686" cy="1264129"/>
          </a:xfrm>
          <a:prstGeom prst="rect">
            <a:avLst/>
          </a:prstGeom>
        </p:spPr>
        <p:txBody>
          <a:bodyPr lIns="0" tIns="0" rIns="0" bIns="0" rtlCol="0" anchor="t">
            <a:spAutoFit/>
          </a:bodyPr>
          <a:lstStyle/>
          <a:p>
            <a:pPr algn="ctr">
              <a:lnSpc>
                <a:spcPts val="4999"/>
              </a:lnSpc>
            </a:pPr>
            <a:r>
              <a:rPr lang="en-US" sz="3999" b="1" dirty="0">
                <a:solidFill>
                  <a:schemeClr val="bg1"/>
                </a:solidFill>
              </a:rPr>
              <a:t>IND PPS</a:t>
            </a:r>
          </a:p>
          <a:p>
            <a:pPr algn="ctr">
              <a:lnSpc>
                <a:spcPts val="4999"/>
              </a:lnSpc>
            </a:pPr>
            <a:r>
              <a:rPr lang="en-US" sz="3999" b="1" dirty="0">
                <a:solidFill>
                  <a:schemeClr val="bg1"/>
                </a:solidFill>
              </a:rPr>
              <a:t>13.1%</a:t>
            </a:r>
          </a:p>
        </p:txBody>
      </p:sp>
      <p:sp>
        <p:nvSpPr>
          <p:cNvPr id="13" name="TextBox 13"/>
          <p:cNvSpPr txBox="1"/>
          <p:nvPr/>
        </p:nvSpPr>
        <p:spPr>
          <a:xfrm>
            <a:off x="12420600" y="2324100"/>
            <a:ext cx="1973833" cy="1264129"/>
          </a:xfrm>
          <a:prstGeom prst="rect">
            <a:avLst/>
          </a:prstGeom>
        </p:spPr>
        <p:txBody>
          <a:bodyPr lIns="0" tIns="0" rIns="0" bIns="0" rtlCol="0" anchor="t">
            <a:spAutoFit/>
          </a:bodyPr>
          <a:lstStyle/>
          <a:p>
            <a:pPr algn="ctr">
              <a:lnSpc>
                <a:spcPts val="4999"/>
              </a:lnSpc>
            </a:pPr>
            <a:r>
              <a:rPr lang="en-US" sz="3999" b="1" dirty="0">
                <a:solidFill>
                  <a:schemeClr val="bg1"/>
                </a:solidFill>
              </a:rPr>
              <a:t>SYSTEM</a:t>
            </a:r>
          </a:p>
          <a:p>
            <a:pPr algn="ctr">
              <a:lnSpc>
                <a:spcPts val="4999"/>
              </a:lnSpc>
            </a:pPr>
            <a:r>
              <a:rPr lang="en-US" sz="3999" b="1" dirty="0">
                <a:solidFill>
                  <a:schemeClr val="bg1"/>
                </a:solidFill>
              </a:rPr>
              <a:t>23.9%</a:t>
            </a:r>
          </a:p>
        </p:txBody>
      </p:sp>
      <p:sp>
        <p:nvSpPr>
          <p:cNvPr id="4" name="TextBox 2">
            <a:extLst>
              <a:ext uri="{FF2B5EF4-FFF2-40B4-BE49-F238E27FC236}">
                <a16:creationId xmlns:a16="http://schemas.microsoft.com/office/drawing/2014/main" id="{276E23E5-5F7C-B0A6-2C72-559F5162910B}"/>
              </a:ext>
            </a:extLst>
          </p:cNvPr>
          <p:cNvSpPr txBox="1"/>
          <p:nvPr/>
        </p:nvSpPr>
        <p:spPr>
          <a:xfrm>
            <a:off x="457200" y="800100"/>
            <a:ext cx="6019800" cy="8309967"/>
          </a:xfrm>
          <a:prstGeom prst="rect">
            <a:avLst/>
          </a:prstGeom>
        </p:spPr>
        <p:txBody>
          <a:bodyPr wrap="square" lIns="0" tIns="0" rIns="0" bIns="0" rtlCol="0" anchor="t">
            <a:spAutoFit/>
          </a:bodyPr>
          <a:lstStyle/>
          <a:p>
            <a:pPr algn="ctr">
              <a:lnSpc>
                <a:spcPts val="7200"/>
              </a:lnSpc>
            </a:pPr>
            <a:r>
              <a:rPr lang="en-US" sz="7200" dirty="0">
                <a:solidFill>
                  <a:srgbClr val="1E3262"/>
                </a:solidFill>
                <a:latin typeface="Bebas Neue Bold"/>
              </a:rPr>
              <a:t>which of the following best describes</a:t>
            </a:r>
          </a:p>
          <a:p>
            <a:pPr algn="ctr">
              <a:lnSpc>
                <a:spcPts val="7200"/>
              </a:lnSpc>
            </a:pPr>
            <a:r>
              <a:rPr lang="en-US" sz="7200" dirty="0">
                <a:solidFill>
                  <a:srgbClr val="1E3262"/>
                </a:solidFill>
                <a:latin typeface="Bebas Neue Bold"/>
              </a:rPr>
              <a:t>your hospital or health system?</a:t>
            </a:r>
          </a:p>
          <a:p>
            <a:pPr algn="ctr">
              <a:lnSpc>
                <a:spcPts val="7200"/>
              </a:lnSpc>
            </a:pPr>
            <a:endParaRPr lang="en-US" sz="7200" dirty="0">
              <a:solidFill>
                <a:srgbClr val="1E3262"/>
              </a:solidFill>
              <a:latin typeface="Bebas Neue Bold"/>
            </a:endParaRPr>
          </a:p>
          <a:p>
            <a:r>
              <a:rPr lang="en-US" sz="3600" i="1" dirty="0">
                <a:solidFill>
                  <a:srgbClr val="1E3262"/>
                </a:solidFill>
              </a:rPr>
              <a:t>Data presented about state of Nebraska hospitals is from quarterly NHA CEO Pulse Surveys conducted from 6/2023 to 12/2023.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nvGraphicFramePr>
        <p:xfrm>
          <a:off x="990600" y="2628900"/>
          <a:ext cx="16230600" cy="5235776"/>
        </p:xfrm>
        <a:graphic>
          <a:graphicData uri="http://schemas.openxmlformats.org/drawingml/2006/table">
            <a:tbl>
              <a:tblPr/>
              <a:tblGrid>
                <a:gridCol w="852190">
                  <a:extLst>
                    <a:ext uri="{9D8B030D-6E8A-4147-A177-3AD203B41FA5}">
                      <a16:colId xmlns:a16="http://schemas.microsoft.com/office/drawing/2014/main" val="20000"/>
                    </a:ext>
                  </a:extLst>
                </a:gridCol>
                <a:gridCol w="4862103">
                  <a:extLst>
                    <a:ext uri="{9D8B030D-6E8A-4147-A177-3AD203B41FA5}">
                      <a16:colId xmlns:a16="http://schemas.microsoft.com/office/drawing/2014/main" val="20001"/>
                    </a:ext>
                  </a:extLst>
                </a:gridCol>
                <a:gridCol w="4823914">
                  <a:extLst>
                    <a:ext uri="{9D8B030D-6E8A-4147-A177-3AD203B41FA5}">
                      <a16:colId xmlns:a16="http://schemas.microsoft.com/office/drawing/2014/main" val="20002"/>
                    </a:ext>
                  </a:extLst>
                </a:gridCol>
                <a:gridCol w="5692393">
                  <a:extLst>
                    <a:ext uri="{9D8B030D-6E8A-4147-A177-3AD203B41FA5}">
                      <a16:colId xmlns:a16="http://schemas.microsoft.com/office/drawing/2014/main" val="20003"/>
                    </a:ext>
                  </a:extLst>
                </a:gridCol>
              </a:tblGrid>
              <a:tr h="1045835">
                <a:tc>
                  <a:txBody>
                    <a:bodyPr/>
                    <a:lstStyle/>
                    <a:p>
                      <a:pPr algn="l">
                        <a:lnSpc>
                          <a:spcPts val="5040"/>
                        </a:lnSpc>
                        <a:defRPr/>
                      </a:pP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tc>
                  <a:txBody>
                    <a:bodyPr/>
                    <a:lstStyle/>
                    <a:p>
                      <a:pPr algn="ctr">
                        <a:lnSpc>
                          <a:spcPts val="5040"/>
                        </a:lnSpc>
                        <a:defRPr/>
                      </a:pPr>
                      <a:r>
                        <a:rPr lang="en-US" sz="3600" dirty="0">
                          <a:solidFill>
                            <a:srgbClr val="FFFFFF"/>
                          </a:solidFill>
                          <a:latin typeface="Bebas Neue Bold"/>
                        </a:rPr>
                        <a:t>INDEPENDENT CAHs</a:t>
                      </a:r>
                      <a:endParaRPr lang="en-US" sz="1100" dirty="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1E3262"/>
                    </a:solidFill>
                  </a:tcPr>
                </a:tc>
                <a:tc>
                  <a:txBody>
                    <a:bodyPr/>
                    <a:lstStyle/>
                    <a:p>
                      <a:pPr algn="ctr">
                        <a:lnSpc>
                          <a:spcPts val="5040"/>
                        </a:lnSpc>
                        <a:defRPr/>
                      </a:pPr>
                      <a:r>
                        <a:rPr lang="en-US" sz="3600">
                          <a:solidFill>
                            <a:srgbClr val="FFFFFF"/>
                          </a:solidFill>
                          <a:latin typeface="Bebas Neue Bold"/>
                        </a:rPr>
                        <a:t>Independent pps</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1E3262"/>
                    </a:solidFill>
                  </a:tcPr>
                </a:tc>
                <a:tc>
                  <a:txBody>
                    <a:bodyPr/>
                    <a:lstStyle/>
                    <a:p>
                      <a:pPr algn="ctr">
                        <a:lnSpc>
                          <a:spcPts val="5039"/>
                        </a:lnSpc>
                        <a:defRPr/>
                      </a:pPr>
                      <a:r>
                        <a:rPr lang="en-US" sz="3599" dirty="0">
                          <a:solidFill>
                            <a:srgbClr val="FFFFFF"/>
                          </a:solidFill>
                          <a:latin typeface="Bebas Neue Bold"/>
                        </a:rPr>
                        <a:t>system</a:t>
                      </a:r>
                      <a:endParaRPr lang="en-US" sz="1100" dirty="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1E3262"/>
                    </a:solidFill>
                  </a:tcPr>
                </a:tc>
                <a:extLst>
                  <a:ext uri="{0D108BD9-81ED-4DB2-BD59-A6C34878D82A}">
                    <a16:rowId xmlns:a16="http://schemas.microsoft.com/office/drawing/2014/main" val="10000"/>
                  </a:ext>
                </a:extLst>
              </a:tr>
              <a:tr h="1045835">
                <a:tc>
                  <a:txBody>
                    <a:bodyPr/>
                    <a:lstStyle/>
                    <a:p>
                      <a:pPr algn="l">
                        <a:lnSpc>
                          <a:spcPts val="5039"/>
                        </a:lnSpc>
                        <a:defRPr/>
                      </a:pPr>
                      <a:r>
                        <a:rPr lang="en-US" sz="3599">
                          <a:solidFill>
                            <a:srgbClr val="FFFFFF"/>
                          </a:solidFill>
                          <a:latin typeface="Bebas Neue Bold"/>
                        </a:rPr>
                        <a:t>#1</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41B8D5"/>
                    </a:solidFill>
                  </a:tcPr>
                </a:tc>
                <a:tc>
                  <a:txBody>
                    <a:bodyPr/>
                    <a:lstStyle/>
                    <a:p>
                      <a:pPr algn="ctr">
                        <a:lnSpc>
                          <a:spcPts val="5039"/>
                        </a:lnSpc>
                        <a:defRPr/>
                      </a:pPr>
                      <a:r>
                        <a:rPr lang="en-US" sz="3599">
                          <a:solidFill>
                            <a:srgbClr val="1E3262"/>
                          </a:solidFill>
                          <a:latin typeface="Bebas Neue"/>
                        </a:rPr>
                        <a:t>Workforce</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tc>
                  <a:txBody>
                    <a:bodyPr/>
                    <a:lstStyle/>
                    <a:p>
                      <a:pPr algn="ctr">
                        <a:lnSpc>
                          <a:spcPts val="5039"/>
                        </a:lnSpc>
                        <a:defRPr/>
                      </a:pPr>
                      <a:r>
                        <a:rPr lang="en-US" sz="3599">
                          <a:solidFill>
                            <a:srgbClr val="1E3262"/>
                          </a:solidFill>
                          <a:latin typeface="Bebas Neue"/>
                        </a:rPr>
                        <a:t>FISCAL</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tc>
                  <a:txBody>
                    <a:bodyPr/>
                    <a:lstStyle/>
                    <a:p>
                      <a:pPr algn="ctr">
                        <a:lnSpc>
                          <a:spcPts val="5039"/>
                        </a:lnSpc>
                        <a:defRPr/>
                      </a:pPr>
                      <a:r>
                        <a:rPr lang="en-US" sz="3599">
                          <a:solidFill>
                            <a:srgbClr val="1E3262"/>
                          </a:solidFill>
                          <a:latin typeface="Bebas Neue"/>
                        </a:rPr>
                        <a:t>Workforce</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45835">
                <a:tc>
                  <a:txBody>
                    <a:bodyPr/>
                    <a:lstStyle/>
                    <a:p>
                      <a:pPr algn="l">
                        <a:lnSpc>
                          <a:spcPts val="5039"/>
                        </a:lnSpc>
                        <a:defRPr/>
                      </a:pPr>
                      <a:r>
                        <a:rPr lang="en-US" sz="3599">
                          <a:solidFill>
                            <a:srgbClr val="FFFFFF"/>
                          </a:solidFill>
                          <a:latin typeface="Bebas Neue Bold"/>
                        </a:rPr>
                        <a:t>#2</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41B8D5"/>
                    </a:solidFill>
                  </a:tcPr>
                </a:tc>
                <a:tc>
                  <a:txBody>
                    <a:bodyPr/>
                    <a:lstStyle/>
                    <a:p>
                      <a:pPr algn="ctr">
                        <a:lnSpc>
                          <a:spcPts val="5039"/>
                        </a:lnSpc>
                        <a:defRPr/>
                      </a:pPr>
                      <a:r>
                        <a:rPr lang="en-US" sz="3599">
                          <a:solidFill>
                            <a:srgbClr val="1E3262"/>
                          </a:solidFill>
                          <a:latin typeface="Bebas Neue"/>
                        </a:rPr>
                        <a:t>fiscal</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tc>
                  <a:txBody>
                    <a:bodyPr/>
                    <a:lstStyle/>
                    <a:p>
                      <a:pPr algn="ctr">
                        <a:lnSpc>
                          <a:spcPts val="5039"/>
                        </a:lnSpc>
                        <a:defRPr/>
                      </a:pPr>
                      <a:r>
                        <a:rPr lang="en-US" sz="3599">
                          <a:solidFill>
                            <a:srgbClr val="1E3262"/>
                          </a:solidFill>
                          <a:latin typeface="Bebas Neue"/>
                        </a:rPr>
                        <a:t>WORKFORCE</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tc>
                  <a:txBody>
                    <a:bodyPr/>
                    <a:lstStyle/>
                    <a:p>
                      <a:pPr algn="ctr">
                        <a:lnSpc>
                          <a:spcPts val="5039"/>
                        </a:lnSpc>
                        <a:defRPr/>
                      </a:pPr>
                      <a:r>
                        <a:rPr lang="en-US" sz="3599">
                          <a:solidFill>
                            <a:srgbClr val="1E3262"/>
                          </a:solidFill>
                          <a:latin typeface="Bebas Neue"/>
                        </a:rPr>
                        <a:t>fiscal</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45835">
                <a:tc>
                  <a:txBody>
                    <a:bodyPr/>
                    <a:lstStyle/>
                    <a:p>
                      <a:pPr algn="l">
                        <a:lnSpc>
                          <a:spcPts val="5039"/>
                        </a:lnSpc>
                        <a:defRPr/>
                      </a:pPr>
                      <a:r>
                        <a:rPr lang="en-US" sz="3599">
                          <a:solidFill>
                            <a:srgbClr val="FFFFFF"/>
                          </a:solidFill>
                          <a:latin typeface="Bebas Neue Bold"/>
                        </a:rPr>
                        <a:t>#3</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41B8D5"/>
                    </a:solidFill>
                  </a:tcPr>
                </a:tc>
                <a:tc>
                  <a:txBody>
                    <a:bodyPr/>
                    <a:lstStyle/>
                    <a:p>
                      <a:pPr algn="ctr">
                        <a:lnSpc>
                          <a:spcPts val="3919"/>
                        </a:lnSpc>
                        <a:defRPr/>
                      </a:pPr>
                      <a:r>
                        <a:rPr lang="en-US" sz="2799">
                          <a:solidFill>
                            <a:srgbClr val="1E3262"/>
                          </a:solidFill>
                          <a:latin typeface="Bebas Neue"/>
                        </a:rPr>
                        <a:t>COMMERCIAL INSURANCE/admin BURDEN</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tc>
                  <a:txBody>
                    <a:bodyPr/>
                    <a:lstStyle/>
                    <a:p>
                      <a:pPr algn="ctr">
                        <a:lnSpc>
                          <a:spcPts val="5039"/>
                        </a:lnSpc>
                        <a:defRPr/>
                      </a:pPr>
                      <a:r>
                        <a:rPr lang="en-US" sz="3599">
                          <a:solidFill>
                            <a:srgbClr val="1E3262"/>
                          </a:solidFill>
                          <a:latin typeface="Bebas Neue"/>
                        </a:rPr>
                        <a:t>gov't regulatory burden</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tc>
                  <a:txBody>
                    <a:bodyPr/>
                    <a:lstStyle/>
                    <a:p>
                      <a:pPr algn="ctr">
                        <a:lnSpc>
                          <a:spcPts val="3919"/>
                        </a:lnSpc>
                        <a:defRPr/>
                      </a:pPr>
                      <a:r>
                        <a:rPr lang="en-US" sz="2799">
                          <a:solidFill>
                            <a:srgbClr val="1E3262"/>
                          </a:solidFill>
                          <a:latin typeface="Bebas Neue"/>
                        </a:rPr>
                        <a:t>COMMERCIAL INSURANCE/admin BURDEN</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52436">
                <a:tc>
                  <a:txBody>
                    <a:bodyPr/>
                    <a:lstStyle/>
                    <a:p>
                      <a:pPr algn="l">
                        <a:lnSpc>
                          <a:spcPts val="5039"/>
                        </a:lnSpc>
                        <a:defRPr/>
                      </a:pPr>
                      <a:r>
                        <a:rPr lang="en-US" sz="3599">
                          <a:solidFill>
                            <a:srgbClr val="FFFFFF"/>
                          </a:solidFill>
                          <a:latin typeface="Bebas Neue Bold"/>
                        </a:rPr>
                        <a:t>#4</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41B8D5"/>
                    </a:solidFill>
                  </a:tcPr>
                </a:tc>
                <a:tc>
                  <a:txBody>
                    <a:bodyPr/>
                    <a:lstStyle/>
                    <a:p>
                      <a:pPr algn="ctr">
                        <a:lnSpc>
                          <a:spcPts val="5039"/>
                        </a:lnSpc>
                        <a:defRPr/>
                      </a:pPr>
                      <a:r>
                        <a:rPr lang="en-US" sz="3599">
                          <a:solidFill>
                            <a:srgbClr val="1E3262"/>
                          </a:solidFill>
                          <a:latin typeface="Bebas Neue"/>
                        </a:rPr>
                        <a:t>gov't regulatory burden</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tc>
                  <a:txBody>
                    <a:bodyPr/>
                    <a:lstStyle/>
                    <a:p>
                      <a:pPr algn="ctr">
                        <a:lnSpc>
                          <a:spcPts val="3919"/>
                        </a:lnSpc>
                        <a:defRPr/>
                      </a:pPr>
                      <a:r>
                        <a:rPr lang="en-US" sz="2799">
                          <a:solidFill>
                            <a:srgbClr val="1E3262"/>
                          </a:solidFill>
                          <a:latin typeface="Bebas Neue"/>
                        </a:rPr>
                        <a:t>COMMERCIAL INSURANCE/admin BURDEN</a:t>
                      </a:r>
                      <a:endParaRPr lang="en-US" sz="110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tc>
                  <a:txBody>
                    <a:bodyPr/>
                    <a:lstStyle/>
                    <a:p>
                      <a:pPr algn="ctr">
                        <a:lnSpc>
                          <a:spcPts val="5039"/>
                        </a:lnSpc>
                        <a:defRPr/>
                      </a:pPr>
                      <a:r>
                        <a:rPr lang="en-US" sz="3599" dirty="0">
                          <a:solidFill>
                            <a:srgbClr val="1E3262"/>
                          </a:solidFill>
                          <a:latin typeface="Bebas Neue"/>
                        </a:rPr>
                        <a:t>gov't regulatory burden</a:t>
                      </a:r>
                      <a:endParaRPr lang="en-US" sz="1100" dirty="0"/>
                    </a:p>
                  </a:txBody>
                  <a:tcPr marL="190500" marR="190500" marT="190500" marB="190500" anchor="ctr">
                    <a:lnL w="38100" cap="flat" cmpd="sng" algn="ctr">
                      <a:solidFill>
                        <a:srgbClr val="2D8BBA"/>
                      </a:solidFill>
                      <a:prstDash val="solid"/>
                      <a:round/>
                      <a:headEnd type="none" w="med" len="med"/>
                      <a:tailEnd type="none" w="med" len="med"/>
                    </a:lnL>
                    <a:lnR w="38100" cap="flat" cmpd="sng" algn="ctr">
                      <a:solidFill>
                        <a:srgbClr val="2D8BBA"/>
                      </a:solidFill>
                      <a:prstDash val="solid"/>
                      <a:round/>
                      <a:headEnd type="none" w="med" len="med"/>
                      <a:tailEnd type="none" w="med" len="med"/>
                    </a:lnR>
                    <a:lnT w="38100" cap="flat" cmpd="sng" algn="ctr">
                      <a:solidFill>
                        <a:srgbClr val="2D8BBA"/>
                      </a:solidFill>
                      <a:prstDash val="solid"/>
                      <a:round/>
                      <a:headEnd type="none" w="med" len="med"/>
                      <a:tailEnd type="none" w="med" len="med"/>
                    </a:lnT>
                    <a:lnB w="38100" cap="flat" cmpd="sng" algn="ctr">
                      <a:solidFill>
                        <a:srgbClr val="2D8BBA"/>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Box 4"/>
          <p:cNvSpPr txBox="1"/>
          <p:nvPr/>
        </p:nvSpPr>
        <p:spPr>
          <a:xfrm>
            <a:off x="1028700" y="1162050"/>
            <a:ext cx="16230600" cy="976630"/>
          </a:xfrm>
          <a:prstGeom prst="rect">
            <a:avLst/>
          </a:prstGeom>
        </p:spPr>
        <p:txBody>
          <a:bodyPr lIns="0" tIns="0" rIns="0" bIns="0" rtlCol="0" anchor="t">
            <a:spAutoFit/>
          </a:bodyPr>
          <a:lstStyle/>
          <a:p>
            <a:pPr algn="l">
              <a:lnSpc>
                <a:spcPts val="7200"/>
              </a:lnSpc>
            </a:pPr>
            <a:r>
              <a:rPr lang="en-US" sz="7200" dirty="0">
                <a:solidFill>
                  <a:srgbClr val="1E3262"/>
                </a:solidFill>
                <a:latin typeface="Bebas Neue" panose="020B0606020202050201" pitchFamily="34" charset="0"/>
              </a:rPr>
              <a:t>MOST CONCERNING ISSUES FOR CEOS IN 2024</a:t>
            </a:r>
          </a:p>
        </p:txBody>
      </p:sp>
      <p:sp>
        <p:nvSpPr>
          <p:cNvPr id="5" name="Freeform 2">
            <a:extLst>
              <a:ext uri="{FF2B5EF4-FFF2-40B4-BE49-F238E27FC236}">
                <a16:creationId xmlns:a16="http://schemas.microsoft.com/office/drawing/2014/main" id="{5FAB669E-CC41-873A-395E-CE60F09A10F8}"/>
              </a:ext>
            </a:extLst>
          </p:cNvPr>
          <p:cNvSpPr/>
          <p:nvPr/>
        </p:nvSpPr>
        <p:spPr>
          <a:xfrm>
            <a:off x="15925800" y="8343900"/>
            <a:ext cx="1940774" cy="1600639"/>
          </a:xfrm>
          <a:custGeom>
            <a:avLst/>
            <a:gdLst/>
            <a:ahLst/>
            <a:cxnLst/>
            <a:rect l="l" t="t" r="r" b="b"/>
            <a:pathLst>
              <a:path w="1940774" h="1600639">
                <a:moveTo>
                  <a:pt x="0" y="0"/>
                </a:moveTo>
                <a:lnTo>
                  <a:pt x="1940774" y="0"/>
                </a:lnTo>
                <a:lnTo>
                  <a:pt x="1940774" y="1600639"/>
                </a:lnTo>
                <a:lnTo>
                  <a:pt x="0" y="1600639"/>
                </a:lnTo>
                <a:lnTo>
                  <a:pt x="0" y="0"/>
                </a:lnTo>
                <a:close/>
              </a:path>
            </a:pathLst>
          </a:custGeom>
          <a:blipFill>
            <a:blip r:embed="rId2"/>
            <a:stretch>
              <a:fillRect l="-12371" t="-30000" r="-12371" b="-21249"/>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066800" y="1562100"/>
            <a:ext cx="18893190" cy="9451657"/>
          </a:xfrm>
          <a:prstGeom prst="rect">
            <a:avLst/>
          </a:prstGeom>
        </p:spPr>
      </p:pic>
      <p:sp>
        <p:nvSpPr>
          <p:cNvPr id="3" name="TextBox 3"/>
          <p:cNvSpPr txBox="1"/>
          <p:nvPr/>
        </p:nvSpPr>
        <p:spPr>
          <a:xfrm>
            <a:off x="7239000" y="8291932"/>
            <a:ext cx="3100088" cy="1118768"/>
          </a:xfrm>
          <a:prstGeom prst="rect">
            <a:avLst/>
          </a:prstGeom>
        </p:spPr>
        <p:txBody>
          <a:bodyPr wrap="square" lIns="0" tIns="0" rIns="0" bIns="0" rtlCol="0" anchor="t">
            <a:spAutoFit/>
          </a:bodyPr>
          <a:lstStyle/>
          <a:p>
            <a:pPr algn="ctr">
              <a:lnSpc>
                <a:spcPts val="8151"/>
              </a:lnSpc>
            </a:pPr>
            <a:r>
              <a:rPr lang="en-US" sz="8580" dirty="0">
                <a:solidFill>
                  <a:srgbClr val="FFFFFF"/>
                </a:solidFill>
                <a:latin typeface="Bebas Neue"/>
              </a:rPr>
              <a:t>92%</a:t>
            </a:r>
          </a:p>
        </p:txBody>
      </p:sp>
      <p:sp>
        <p:nvSpPr>
          <p:cNvPr id="5" name="TextBox 5"/>
          <p:cNvSpPr txBox="1"/>
          <p:nvPr/>
        </p:nvSpPr>
        <p:spPr>
          <a:xfrm>
            <a:off x="7315200" y="5067300"/>
            <a:ext cx="3100088" cy="1118768"/>
          </a:xfrm>
          <a:prstGeom prst="rect">
            <a:avLst/>
          </a:prstGeom>
        </p:spPr>
        <p:txBody>
          <a:bodyPr wrap="square" lIns="0" tIns="0" rIns="0" bIns="0" rtlCol="0" anchor="t">
            <a:spAutoFit/>
          </a:bodyPr>
          <a:lstStyle/>
          <a:p>
            <a:pPr algn="ctr">
              <a:lnSpc>
                <a:spcPts val="8151"/>
              </a:lnSpc>
            </a:pPr>
            <a:r>
              <a:rPr lang="en-US" sz="8580" dirty="0">
                <a:solidFill>
                  <a:srgbClr val="FFFFFF"/>
                </a:solidFill>
                <a:latin typeface="Bebas Neue"/>
              </a:rPr>
              <a:t>100%</a:t>
            </a:r>
          </a:p>
        </p:txBody>
      </p:sp>
      <p:sp>
        <p:nvSpPr>
          <p:cNvPr id="6" name="TextBox 6"/>
          <p:cNvSpPr txBox="1"/>
          <p:nvPr/>
        </p:nvSpPr>
        <p:spPr>
          <a:xfrm>
            <a:off x="7239000" y="3467100"/>
            <a:ext cx="3100088" cy="1118768"/>
          </a:xfrm>
          <a:prstGeom prst="rect">
            <a:avLst/>
          </a:prstGeom>
        </p:spPr>
        <p:txBody>
          <a:bodyPr wrap="square" lIns="0" tIns="0" rIns="0" bIns="0" rtlCol="0" anchor="t">
            <a:spAutoFit/>
          </a:bodyPr>
          <a:lstStyle/>
          <a:p>
            <a:pPr algn="ctr">
              <a:lnSpc>
                <a:spcPts val="8151"/>
              </a:lnSpc>
            </a:pPr>
            <a:r>
              <a:rPr lang="en-US" sz="8580" dirty="0">
                <a:solidFill>
                  <a:srgbClr val="FFFFFF"/>
                </a:solidFill>
                <a:latin typeface="Bebas Neue"/>
              </a:rPr>
              <a:t>89%</a:t>
            </a:r>
          </a:p>
        </p:txBody>
      </p:sp>
      <p:sp>
        <p:nvSpPr>
          <p:cNvPr id="8" name="TextBox 8"/>
          <p:cNvSpPr txBox="1"/>
          <p:nvPr/>
        </p:nvSpPr>
        <p:spPr>
          <a:xfrm>
            <a:off x="914400" y="571500"/>
            <a:ext cx="16387672" cy="1692771"/>
          </a:xfrm>
          <a:prstGeom prst="rect">
            <a:avLst/>
          </a:prstGeom>
        </p:spPr>
        <p:txBody>
          <a:bodyPr wrap="square" lIns="0" tIns="0" rIns="0" bIns="0" rtlCol="0" anchor="t">
            <a:spAutoFit/>
          </a:bodyPr>
          <a:lstStyle/>
          <a:p>
            <a:pPr algn="ctr">
              <a:lnSpc>
                <a:spcPts val="6600"/>
              </a:lnSpc>
            </a:pPr>
            <a:r>
              <a:rPr lang="en-US" sz="6600" dirty="0">
                <a:solidFill>
                  <a:srgbClr val="1E3262"/>
                </a:solidFill>
                <a:latin typeface="Bebas Neue Bold"/>
              </a:rPr>
              <a:t>does your hospital or health system currently have a workforce shortage?</a:t>
            </a:r>
          </a:p>
        </p:txBody>
      </p:sp>
      <p:sp>
        <p:nvSpPr>
          <p:cNvPr id="9" name="TextBox 9"/>
          <p:cNvSpPr txBox="1"/>
          <p:nvPr/>
        </p:nvSpPr>
        <p:spPr>
          <a:xfrm>
            <a:off x="7315200" y="6743700"/>
            <a:ext cx="3100088" cy="1118768"/>
          </a:xfrm>
          <a:prstGeom prst="rect">
            <a:avLst/>
          </a:prstGeom>
        </p:spPr>
        <p:txBody>
          <a:bodyPr wrap="square" lIns="0" tIns="0" rIns="0" bIns="0" rtlCol="0" anchor="t">
            <a:spAutoFit/>
          </a:bodyPr>
          <a:lstStyle/>
          <a:p>
            <a:pPr algn="ctr">
              <a:lnSpc>
                <a:spcPts val="8151"/>
              </a:lnSpc>
            </a:pPr>
            <a:r>
              <a:rPr lang="en-US" sz="8580" dirty="0">
                <a:solidFill>
                  <a:srgbClr val="FFFFFF"/>
                </a:solidFill>
                <a:latin typeface="Bebas Neue"/>
              </a:rPr>
              <a:t>100%</a:t>
            </a:r>
          </a:p>
        </p:txBody>
      </p:sp>
      <p:sp>
        <p:nvSpPr>
          <p:cNvPr id="10" name="Freeform 10"/>
          <p:cNvSpPr/>
          <p:nvPr/>
        </p:nvSpPr>
        <p:spPr>
          <a:xfrm>
            <a:off x="16611600" y="8496300"/>
            <a:ext cx="1371600" cy="1244430"/>
          </a:xfrm>
          <a:custGeom>
            <a:avLst/>
            <a:gdLst/>
            <a:ahLst/>
            <a:cxnLst/>
            <a:rect l="l" t="t" r="r" b="b"/>
            <a:pathLst>
              <a:path w="1231693" h="1015830">
                <a:moveTo>
                  <a:pt x="0" y="0"/>
                </a:moveTo>
                <a:lnTo>
                  <a:pt x="1231694" y="0"/>
                </a:lnTo>
                <a:lnTo>
                  <a:pt x="1231694" y="1015830"/>
                </a:lnTo>
                <a:lnTo>
                  <a:pt x="0" y="1015830"/>
                </a:lnTo>
                <a:lnTo>
                  <a:pt x="0" y="0"/>
                </a:lnTo>
                <a:close/>
              </a:path>
            </a:pathLst>
          </a:custGeom>
          <a:blipFill>
            <a:blip r:embed="rId3"/>
            <a:stretch>
              <a:fillRect l="-12371" t="-30000" r="-12371" b="-21250"/>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6139</TotalTime>
  <Words>2623</Words>
  <Application>Microsoft Office PowerPoint</Application>
  <PresentationFormat>Custom</PresentationFormat>
  <Paragraphs>516</Paragraphs>
  <Slides>47</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Bebas Neue</vt:lpstr>
      <vt:lpstr>Wingdings</vt:lpstr>
      <vt:lpstr>Bebas Neue Bold</vt:lpstr>
      <vt:lpstr>Arial</vt:lpstr>
      <vt:lpstr>Canva Sans</vt:lpstr>
      <vt:lpstr>Canva Sans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Medicaid Directed Payment Flow Payments Made Quarterly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NHA DATABANK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Meeting Mar 2023 - Pulse Survey Results</dc:title>
  <dc:creator>Jeremy Nordquist</dc:creator>
  <cp:lastModifiedBy>Jeremy Nordquist</cp:lastModifiedBy>
  <cp:revision>13</cp:revision>
  <cp:lastPrinted>2023-03-27T21:25:36Z</cp:lastPrinted>
  <dcterms:created xsi:type="dcterms:W3CDTF">2006-08-16T00:00:00Z</dcterms:created>
  <dcterms:modified xsi:type="dcterms:W3CDTF">2024-03-21T15:09:59Z</dcterms:modified>
  <dc:identifier>DAFdFfvWcX0</dc:identifier>
</cp:coreProperties>
</file>